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ipCggdfAIJ5XAvCUcn75EYGF4J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499" autoAdjust="0"/>
  </p:normalViewPr>
  <p:slideViewPr>
    <p:cSldViewPr snapToGrid="0" showGuides="1">
      <p:cViewPr varScale="1">
        <p:scale>
          <a:sx n="66" d="100"/>
          <a:sy n="66" d="100"/>
        </p:scale>
        <p:origin x="122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674606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devpedia.developexchange.com/dp/images/c/c2/03_Landsat8.p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devpedia.developexchange.com/dp/images/8/81/23_Sentinel1.png" TargetMode="External"/><Relationship Id="rId4" Type="http://schemas.openxmlformats.org/officeDocument/2006/relationships/hyperlink" Target="http://www.devpedia.developexchange.com/dp/images/a/ab/12_SRTM.pn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Goodmorning/afternoon lads!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are the Moloka’i Water Resources team located at the Fort Collins Node. We are Nicole Pepper, Sophia Leiker, David Fluharty, and Caroline Odell.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For this project we are focusing on the impacts of the ohi’a rust.</a:t>
            </a:r>
            <a:endParaRPr/>
          </a:p>
        </p:txBody>
      </p:sp>
      <p:sp>
        <p:nvSpPr>
          <p:cNvPr id="201" name="Google Shape;2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8576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5ce6095113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5ce6095113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1) Our study period begins in 2013 and </a:t>
            </a:r>
            <a:r>
              <a:rPr lang="en-US" dirty="0" err="1"/>
              <a:t>spands</a:t>
            </a:r>
            <a:r>
              <a:rPr lang="en-US" dirty="0"/>
              <a:t> to the present</a:t>
            </a:r>
            <a:endParaRPr dirty="0"/>
          </a:p>
          <a:p>
            <a:pPr marL="0" lvl="0" indent="0" algn="l" rtl="0">
              <a:lnSpc>
                <a:spcPct val="100000"/>
              </a:lnSpc>
              <a:spcBef>
                <a:spcPts val="0"/>
              </a:spcBef>
              <a:spcAft>
                <a:spcPts val="0"/>
              </a:spcAft>
              <a:buSzPts val="1400"/>
              <a:buNone/>
            </a:pPr>
            <a:r>
              <a:rPr lang="en-US" dirty="0"/>
              <a:t>2) We chose to focus on the pre-rust outbreak, the year that the  Peak rust outbreak occurred in 2017, and post outbreak.</a:t>
            </a:r>
            <a:endParaRPr dirty="0"/>
          </a:p>
          <a:p>
            <a:pPr marL="0" lvl="0" indent="0" algn="l" rtl="0">
              <a:lnSpc>
                <a:spcPct val="100000"/>
              </a:lnSpc>
              <a:spcBef>
                <a:spcPts val="0"/>
              </a:spcBef>
              <a:spcAft>
                <a:spcPts val="0"/>
              </a:spcAft>
              <a:buSzPts val="1400"/>
              <a:buNone/>
            </a:pPr>
            <a:r>
              <a:rPr lang="en-US" dirty="0"/>
              <a:t>3) We chose to start w the earliest </a:t>
            </a:r>
            <a:r>
              <a:rPr lang="en-US" dirty="0" err="1"/>
              <a:t>landsat</a:t>
            </a:r>
            <a:r>
              <a:rPr lang="en-US" dirty="0"/>
              <a:t> data available in 2013 and sentinel 2 data available in 2016</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Sentinel 2: </a:t>
            </a:r>
            <a:r>
              <a:rPr lang="en-US" sz="900" dirty="0">
                <a:highlight>
                  <a:srgbClr val="FFFFFF"/>
                </a:highlight>
                <a:latin typeface="Arial"/>
                <a:ea typeface="Arial"/>
                <a:cs typeface="Arial"/>
                <a:sym typeface="Arial"/>
              </a:rPr>
              <a:t>10 days with one satellite and 5 days with 2 satellites</a:t>
            </a:r>
            <a:endParaRPr sz="900" dirty="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900" dirty="0">
                <a:highlight>
                  <a:srgbClr val="FFFFFF"/>
                </a:highlight>
                <a:latin typeface="Arial"/>
                <a:ea typeface="Arial"/>
                <a:cs typeface="Arial"/>
                <a:sym typeface="Arial"/>
              </a:rPr>
              <a:t>Landsat 8 - 16 day return date</a:t>
            </a:r>
            <a:endParaRPr sz="900" dirty="0">
              <a:highlight>
                <a:srgbClr val="FFFFFF"/>
              </a:highlight>
              <a:latin typeface="Arial"/>
              <a:ea typeface="Arial"/>
              <a:cs typeface="Arial"/>
              <a:sym typeface="Arial"/>
            </a:endParaRPr>
          </a:p>
        </p:txBody>
      </p:sp>
      <p:sp>
        <p:nvSpPr>
          <p:cNvPr id="364" name="Google Shape;364;g5ce6095113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extLst>
      <p:ext uri="{BB962C8B-B14F-4D97-AF65-F5344CB8AC3E}">
        <p14:creationId xmlns:p14="http://schemas.microsoft.com/office/powerpoint/2010/main" val="2736042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ce6095113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5ce6095113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t>1) Again, for this project we used one NASA satellite, Landsat 8, and one ESA satellite, Sentinel-2. </a:t>
            </a:r>
            <a:endParaRPr dirty="0"/>
          </a:p>
          <a:p>
            <a:pPr marL="0" lvl="0" indent="0" algn="l" rtl="0">
              <a:lnSpc>
                <a:spcPct val="100000"/>
              </a:lnSpc>
              <a:spcBef>
                <a:spcPts val="0"/>
              </a:spcBef>
              <a:spcAft>
                <a:spcPts val="0"/>
              </a:spcAft>
              <a:buSzPts val="1400"/>
              <a:buNone/>
            </a:pPr>
            <a:r>
              <a:rPr lang="en-US" dirty="0"/>
              <a:t>2) </a:t>
            </a:r>
            <a:r>
              <a:rPr lang="en-US" dirty="0">
                <a:highlight>
                  <a:schemeClr val="lt1"/>
                </a:highlight>
              </a:rPr>
              <a:t>Landsat 8 - 16 day return date, 30m resolution</a:t>
            </a:r>
            <a:endParaRPr dirty="0"/>
          </a:p>
          <a:p>
            <a:pPr marL="0" lvl="0" indent="0" algn="l" rtl="0">
              <a:lnSpc>
                <a:spcPct val="100000"/>
              </a:lnSpc>
              <a:spcBef>
                <a:spcPts val="0"/>
              </a:spcBef>
              <a:spcAft>
                <a:spcPts val="0"/>
              </a:spcAft>
              <a:buSzPts val="1400"/>
              <a:buNone/>
            </a:pPr>
            <a:r>
              <a:rPr lang="en-US" dirty="0"/>
              <a:t>Sentinel 2: </a:t>
            </a:r>
            <a:r>
              <a:rPr lang="en-US" dirty="0">
                <a:highlight>
                  <a:schemeClr val="lt1"/>
                </a:highlight>
              </a:rPr>
              <a:t>10 days with one satellite and 5 days with 2 satellites</a:t>
            </a:r>
            <a:endParaRPr dirty="0">
              <a:highlight>
                <a:schemeClr val="lt1"/>
              </a:highlight>
            </a:endParaRPr>
          </a:p>
          <a:p>
            <a:pPr marL="0" lvl="0" indent="0" algn="l" rtl="0">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r>
              <a:rPr lang="en-US" dirty="0"/>
              <a:t>3) Additionally we used Worldview 3, but we only had 1 photo and it was used for the supervised classification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------------------------------Image Information Below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dirty="0" err="1"/>
              <a:t>landsat</a:t>
            </a:r>
            <a:r>
              <a:rPr lang="en-US" dirty="0"/>
              <a:t> 8 OLI) </a:t>
            </a:r>
            <a:r>
              <a:rPr lang="en-US" u="sng" dirty="0">
                <a:solidFill>
                  <a:schemeClr val="hlink"/>
                </a:solidFill>
                <a:hlinkClick r:id="rId3"/>
              </a:rPr>
              <a:t>http://www.devpedia.developexchange.com/dp/images/c/c2/03_Landsat8.png</a:t>
            </a:r>
            <a:endParaRPr dirty="0"/>
          </a:p>
          <a:p>
            <a:pPr marL="0" lvl="0" indent="0" algn="l" rtl="0">
              <a:lnSpc>
                <a:spcPct val="100000"/>
              </a:lnSpc>
              <a:spcBef>
                <a:spcPts val="0"/>
              </a:spcBef>
              <a:spcAft>
                <a:spcPts val="0"/>
              </a:spcAft>
              <a:buSzPts val="1400"/>
              <a:buNone/>
            </a:pPr>
            <a:r>
              <a:rPr lang="en-US" dirty="0"/>
              <a:t>(SRTM) </a:t>
            </a:r>
            <a:r>
              <a:rPr lang="en-US" u="sng" dirty="0">
                <a:solidFill>
                  <a:schemeClr val="hlink"/>
                </a:solidFill>
                <a:hlinkClick r:id="rId4"/>
              </a:rPr>
              <a:t>http://www.devpedia.developexchange.com/dp/images/a/ab/12_SRTM.png</a:t>
            </a:r>
            <a:endParaRPr dirty="0"/>
          </a:p>
          <a:p>
            <a:pPr marL="0" lvl="0" indent="0" algn="l" rtl="0">
              <a:lnSpc>
                <a:spcPct val="100000"/>
              </a:lnSpc>
              <a:spcBef>
                <a:spcPts val="0"/>
              </a:spcBef>
              <a:spcAft>
                <a:spcPts val="0"/>
              </a:spcAft>
              <a:buSzPts val="1400"/>
              <a:buNone/>
            </a:pPr>
            <a:r>
              <a:rPr lang="en-US" dirty="0"/>
              <a:t>(Sentinel-1 C-SAR)  </a:t>
            </a:r>
            <a:r>
              <a:rPr lang="en-US" u="sng" dirty="0">
                <a:solidFill>
                  <a:schemeClr val="hlink"/>
                </a:solidFill>
                <a:hlinkClick r:id="rId5"/>
              </a:rPr>
              <a:t>http://www.devpedia.developexchange.com/dp/images/8/81/23_Sentinel1.png</a:t>
            </a:r>
            <a:endParaRPr dirty="0"/>
          </a:p>
          <a:p>
            <a:pPr marL="0" lvl="0" indent="0" algn="l" rtl="0">
              <a:lnSpc>
                <a:spcPct val="100000"/>
              </a:lnSpc>
              <a:spcBef>
                <a:spcPts val="0"/>
              </a:spcBef>
              <a:spcAft>
                <a:spcPts val="0"/>
              </a:spcAft>
              <a:buSzPts val="1400"/>
              <a:buNone/>
            </a:pPr>
            <a:r>
              <a:rPr lang="en-US" dirty="0"/>
              <a:t>(Sentinel-2 MSI) http://www.devpedia.developexchange.com/dp/images/d/dd/24_Sentinel2.png</a:t>
            </a:r>
            <a:endParaRPr dirty="0"/>
          </a:p>
        </p:txBody>
      </p:sp>
      <p:sp>
        <p:nvSpPr>
          <p:cNvPr id="415" name="Google Shape;415;g5ce6095113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extLst>
      <p:ext uri="{BB962C8B-B14F-4D97-AF65-F5344CB8AC3E}">
        <p14:creationId xmlns:p14="http://schemas.microsoft.com/office/powerpoint/2010/main" val="323460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The biggest issue we faced that influenced our approach to this project is the amount of cloud cover over our study area.</a:t>
            </a:r>
            <a:endParaRPr/>
          </a:p>
          <a:p>
            <a:pPr marL="0" lvl="0" indent="0" algn="l" rtl="0">
              <a:lnSpc>
                <a:spcPct val="100000"/>
              </a:lnSpc>
              <a:spcBef>
                <a:spcPts val="0"/>
              </a:spcBef>
              <a:spcAft>
                <a:spcPts val="0"/>
              </a:spcAft>
              <a:buSzPts val="1400"/>
              <a:buNone/>
            </a:pPr>
            <a:r>
              <a:rPr lang="en-US"/>
              <a:t>2) This is 1 landsat tile and the island of Moloka’i is shown in red. Our study area was just the eastern portion of the island</a:t>
            </a:r>
            <a:endParaRPr/>
          </a:p>
          <a:p>
            <a:pPr marL="0" lvl="0" indent="0" algn="l" rtl="0">
              <a:lnSpc>
                <a:spcPct val="100000"/>
              </a:lnSpc>
              <a:spcBef>
                <a:spcPts val="0"/>
              </a:spcBef>
              <a:spcAft>
                <a:spcPts val="0"/>
              </a:spcAft>
              <a:buSzPts val="1400"/>
              <a:buNone/>
            </a:pPr>
            <a:r>
              <a:rPr lang="en-US"/>
              <a:t>3) In total we had something like 6 cloud free landsat images and about the same for sentinel </a:t>
            </a:r>
            <a:endParaRPr/>
          </a:p>
        </p:txBody>
      </p:sp>
      <p:sp>
        <p:nvSpPr>
          <p:cNvPr id="438" name="Google Shape;438;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1752039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e1fbc53eb_1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5e1fbc53eb_1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We had to switch gears a couple times in terms of choosing imagery to process</a:t>
            </a:r>
            <a:endParaRPr/>
          </a:p>
          <a:p>
            <a:pPr marL="0" lvl="0" indent="0" algn="l" rtl="0">
              <a:lnSpc>
                <a:spcPct val="100000"/>
              </a:lnSpc>
              <a:spcBef>
                <a:spcPts val="0"/>
              </a:spcBef>
              <a:spcAft>
                <a:spcPts val="0"/>
              </a:spcAft>
              <a:buSzPts val="1400"/>
              <a:buNone/>
            </a:pPr>
            <a:r>
              <a:rPr lang="en-US"/>
              <a:t>2) Raw image, median composite</a:t>
            </a:r>
            <a:endParaRPr/>
          </a:p>
          <a:p>
            <a:pPr marL="0" lvl="0" indent="0" algn="l" rtl="0">
              <a:lnSpc>
                <a:spcPct val="100000"/>
              </a:lnSpc>
              <a:spcBef>
                <a:spcPts val="0"/>
              </a:spcBef>
              <a:spcAft>
                <a:spcPts val="0"/>
              </a:spcAft>
              <a:buSzPts val="1400"/>
              <a:buNone/>
            </a:pPr>
            <a:r>
              <a:rPr lang="en-US"/>
              <a:t>3) Explain greenest pixel </a:t>
            </a:r>
            <a:endParaRPr/>
          </a:p>
        </p:txBody>
      </p:sp>
      <p:sp>
        <p:nvSpPr>
          <p:cNvPr id="449" name="Google Shape;449;g5e1fbc53eb_1_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210719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5e1fbc53eb_3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5e1fbc53eb_3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To meet our first objective, which was to create ohia impact maps and assess their health over time, we used Google Earth Engine. </a:t>
            </a:r>
            <a:endParaRPr/>
          </a:p>
          <a:p>
            <a:pPr marL="0" lvl="0" indent="0" algn="l" rtl="0">
              <a:lnSpc>
                <a:spcPct val="100000"/>
              </a:lnSpc>
              <a:spcBef>
                <a:spcPts val="0"/>
              </a:spcBef>
              <a:spcAft>
                <a:spcPts val="0"/>
              </a:spcAft>
              <a:buClr>
                <a:schemeClr val="dk1"/>
              </a:buClr>
              <a:buSzPts val="1100"/>
              <a:buFont typeface="Arial"/>
              <a:buNone/>
            </a:pPr>
            <a:r>
              <a:rPr lang="en-US"/>
              <a:t>In google earth engine we accessed Landsat 8 OLI and Sentinel 2 MSI imagery. As David mentioned, we quickly came to realize the challenges of studying Molokai via remote sensing when it comes to clouds. So what, hypothetically, seemed like a fairly linear process, quickly turned into a series of trouble shooting to find ways to get around cloud cover when looking at Molokai over time. We settled with using the Greenest Pixel Composite.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So to do this, we split up both the image collections into quarterly units per year from 2013 - 2019 for Landsat and 2016 - 2019 for Sentinel. For each of these quarters we used the quality mosaic tool to create an image composite using the NDVI greenest pixel.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We then created functions to apply all of our indice calculations to each quarter. We calculated the NDVI, NDMI, Tasseled Cap Brightness, Greenness, and Wetness. But for this presentation we will be focusing on just the NDVI and NDMI outputs.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We then created a change detection for NDVI and NDMI over our entire study area using the greenest pixel composite from early 2014 and early 2019, to see which areas how changed the most.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Additionally, to address our second objective of evaluating the impacts of the TNCs exclosures on ohia health, we performed a time series analysis. For this analysis we created a time series for both NDVI and NDMI over time for each exclosure and a separate comparison area. Within each area we generated 500 random points for each quarterly image and then plotted then the mean indice value based on those 500 points.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
        <p:nvSpPr>
          <p:cNvPr id="466" name="Google Shape;466;g5e1fbc53eb_3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2023651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5e79cf9241_2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5e79cf9241_2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addition we wanted to look at ohia health using a high resolution image, common high resolution images like NAIP, aren’t yet available over molokai. But we were able to obtain a Worldview 3 image that you can see here on the screen. This image is at a 1.2m resolution and covers the eastern portion of our study area. This image was taken in February of 2017 so around the time of the peak outbreak. The image we use had four bands (RGB and IR)</a:t>
            </a:r>
            <a:endParaRPr/>
          </a:p>
          <a:p>
            <a:pPr marL="0" lvl="0" indent="0" algn="l" rtl="0">
              <a:spcBef>
                <a:spcPts val="0"/>
              </a:spcBef>
              <a:spcAft>
                <a:spcPts val="0"/>
              </a:spcAft>
              <a:buNone/>
            </a:pPr>
            <a:endParaRPr/>
          </a:p>
          <a:p>
            <a:pPr marL="0" lvl="0" indent="0" algn="l" rtl="0">
              <a:spcBef>
                <a:spcPts val="0"/>
              </a:spcBef>
              <a:spcAft>
                <a:spcPts val="0"/>
              </a:spcAft>
              <a:buNone/>
            </a:pPr>
            <a:r>
              <a:rPr lang="en-US"/>
              <a:t>We took an exploratory look at this image to see if it was feasible to perform a supervised classification of the ohia rust. We used informative polygon layers that we received from our partners including Landfire Classification for Ohia, to help assist in creation of point classes. We generated between 100-150 points for 7 classes each. These classes included healthy ohia, rust impacted ohia, other vegetation, water, shadow, bare ground, and clouds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400"/>
              <a:buFont typeface="Arial"/>
              <a:buNone/>
            </a:pPr>
            <a:r>
              <a:rPr lang="en-US"/>
              <a:t>worldview 3 image → only high resolution image over any part of Moloka’i, resolution is 1.2m. Taken in early 2017 which was at the peak of the outbreak</a:t>
            </a:r>
            <a:endParaRPr/>
          </a:p>
          <a:p>
            <a:pPr marL="0" lvl="0" indent="0" algn="l" rtl="0">
              <a:spcBef>
                <a:spcPts val="0"/>
              </a:spcBef>
              <a:spcAft>
                <a:spcPts val="0"/>
              </a:spcAft>
              <a:buClr>
                <a:schemeClr val="dk1"/>
              </a:buClr>
              <a:buSzPts val="1400"/>
              <a:buFont typeface="Arial"/>
              <a:buNone/>
            </a:pPr>
            <a:r>
              <a:rPr lang="en-US"/>
              <a:t>From there we ran our NDVI function over the image to observe vegetation health. Again areas of green represent higher vegetation health, yellow is moderate veg health, red is low veg health. From here we wanted to carry out the exploratory approach of a supervised classification where we ocularly created training data by placing 100 to 150 points for each class.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Packaged this all up and ran it through a random forest model, trained the classification tested the classification, and created a confusion matrix</a:t>
            </a:r>
            <a:endParaRPr/>
          </a:p>
        </p:txBody>
      </p:sp>
      <p:sp>
        <p:nvSpPr>
          <p:cNvPr id="508" name="Google Shape;508;g5e79cf9241_2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3953766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5ce7223b11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5ce7223b11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To find a turbid event, we utilized the USGS water watch flood tracker. </a:t>
            </a:r>
            <a:endParaRPr/>
          </a:p>
          <a:p>
            <a:pPr marL="0" lvl="0" indent="0" algn="l" rtl="0">
              <a:lnSpc>
                <a:spcPct val="100000"/>
              </a:lnSpc>
              <a:spcBef>
                <a:spcPts val="0"/>
              </a:spcBef>
              <a:spcAft>
                <a:spcPts val="0"/>
              </a:spcAft>
              <a:buSzPts val="1100"/>
              <a:buNone/>
            </a:pPr>
            <a:r>
              <a:rPr lang="en-US"/>
              <a:t>The flood date chosen was September 12th 2018,  the flood index was 9.5 feet.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calculated the Normalized Difference in Turbidity Index for a Turbid and Non Turbid Event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Based on the peak flood events from the USGS and comparing hydrographs for different dates, a non-peak event was selected. </a:t>
            </a:r>
            <a:endParaRPr/>
          </a:p>
          <a:p>
            <a:pPr marL="0" lvl="0" indent="0" algn="l" rtl="0">
              <a:lnSpc>
                <a:spcPct val="100000"/>
              </a:lnSpc>
              <a:spcBef>
                <a:spcPts val="0"/>
              </a:spcBef>
              <a:spcAft>
                <a:spcPts val="0"/>
              </a:spcAft>
              <a:buClr>
                <a:schemeClr val="dk1"/>
              </a:buClr>
              <a:buSzPts val="1100"/>
              <a:buFont typeface="Arial"/>
              <a:buNone/>
            </a:pPr>
            <a:r>
              <a:rPr lang="en-US"/>
              <a:t>These two images were differenced in ArcMap using the raster calculator to calculate a change detection.</a:t>
            </a:r>
            <a:endParaRPr/>
          </a:p>
        </p:txBody>
      </p:sp>
      <p:sp>
        <p:nvSpPr>
          <p:cNvPr id="528" name="Google Shape;528;g5ce7223b11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1900819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5ce6095113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5ce6095113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100">
                <a:solidFill>
                  <a:srgbClr val="1F497D"/>
                </a:solidFill>
                <a:highlight>
                  <a:srgbClr val="FFFFFF"/>
                </a:highlight>
              </a:rPr>
              <a:t>On the screen you can see the results of our NDVI change detection. This image is based on the greenest pixel composites from the Landsat Image Collection. Green indicates regions where the NDVI has increased. We can see some of this increase along the southern extent of our study area and a notable increase in the central section of our study area. Conversely the red indicates regions that have negative changes in NDVI. We see the most notable concentrations of these negative changes in the eastern and northwestern portions of our study area. If we take a look at the change detection within Exclosure 1, the longest established exclosure that has been ungulate free for the 10 years, you see a decent amount of more neutral and some negative values in the southern portion and a section of positive change in its northern extent. In the comparison area, there is negative and neutral change all over its central portion with some pockets of positive change on the eastern and southwestern corners.</a:t>
            </a:r>
            <a:endParaRPr sz="1100">
              <a:solidFill>
                <a:srgbClr val="1F497D"/>
              </a:solidFill>
              <a:highlight>
                <a:srgbClr val="FFFFFF"/>
              </a:highlight>
            </a:endParaRPr>
          </a:p>
          <a:p>
            <a:pPr marL="0" lvl="0" indent="0" algn="l" rtl="0">
              <a:lnSpc>
                <a:spcPct val="115000"/>
              </a:lnSpc>
              <a:spcBef>
                <a:spcPts val="0"/>
              </a:spcBef>
              <a:spcAft>
                <a:spcPts val="0"/>
              </a:spcAft>
              <a:buSzPts val="1100"/>
              <a:buNone/>
            </a:pPr>
            <a:endParaRPr sz="1100">
              <a:solidFill>
                <a:srgbClr val="1F497D"/>
              </a:solidFill>
              <a:highlight>
                <a:srgbClr val="FFFFFF"/>
              </a:highlight>
            </a:endParaRPr>
          </a:p>
          <a:p>
            <a:pPr marL="0" lvl="0" indent="0" algn="l" rtl="0">
              <a:lnSpc>
                <a:spcPct val="115000"/>
              </a:lnSpc>
              <a:spcBef>
                <a:spcPts val="0"/>
              </a:spcBef>
              <a:spcAft>
                <a:spcPts val="0"/>
              </a:spcAft>
              <a:buSzPts val="1100"/>
              <a:buNone/>
            </a:pPr>
            <a:endParaRPr sz="1100">
              <a:solidFill>
                <a:srgbClr val="1F497D"/>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100">
                <a:solidFill>
                  <a:srgbClr val="1F497D"/>
                </a:solidFill>
                <a:highlight>
                  <a:srgbClr val="FFFFFF"/>
                </a:highlight>
              </a:rPr>
              <a:t>An important note to keep in mind as we continue with these impact maps, when we are referring to forest or ohia impacts is not specific to just ohi’a and you may be detecting other NDVI disturbances/ dynamics as well. We did however use the borders of the Landfire Ohia classification to delineate this study area as to keep it relatively true to the ohia forest.</a:t>
            </a:r>
            <a:endParaRPr sz="1100">
              <a:solidFill>
                <a:srgbClr val="1F497D"/>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100">
              <a:solidFill>
                <a:srgbClr val="1F497D"/>
              </a:solidFill>
            </a:endParaRPr>
          </a:p>
          <a:p>
            <a:pPr marL="0" lvl="0" indent="0" algn="l" rtl="0">
              <a:lnSpc>
                <a:spcPct val="100000"/>
              </a:lnSpc>
              <a:spcBef>
                <a:spcPts val="0"/>
              </a:spcBef>
              <a:spcAft>
                <a:spcPts val="0"/>
              </a:spcAft>
              <a:buSzPts val="1400"/>
              <a:buNone/>
            </a:pPr>
            <a:endParaRPr/>
          </a:p>
        </p:txBody>
      </p:sp>
      <p:sp>
        <p:nvSpPr>
          <p:cNvPr id="628" name="Google Shape;628;g5ce6095113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57887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5e1fbc53eb_3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5e1fbc53eb_3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Similar results to the NDVI change detection</a:t>
            </a:r>
            <a:endParaRPr/>
          </a:p>
          <a:p>
            <a:pPr marL="0" lvl="0" indent="0" algn="l" rtl="0">
              <a:lnSpc>
                <a:spcPct val="100000"/>
              </a:lnSpc>
              <a:spcBef>
                <a:spcPts val="0"/>
              </a:spcBef>
              <a:spcAft>
                <a:spcPts val="0"/>
              </a:spcAft>
              <a:buSzPts val="1400"/>
              <a:buNone/>
            </a:pPr>
            <a:r>
              <a:rPr lang="en-US"/>
              <a:t>Positive change is indicated in blue so those are the areas that saw an increase in moisture and red indicates that areas that saw a decrease in soil moisture.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Again we see increases along the southern extent of our study area</a:t>
            </a:r>
            <a:endParaRPr/>
          </a:p>
          <a:p>
            <a:pPr marL="0" lvl="0" indent="0" algn="l" rtl="0">
              <a:lnSpc>
                <a:spcPct val="100000"/>
              </a:lnSpc>
              <a:spcBef>
                <a:spcPts val="0"/>
              </a:spcBef>
              <a:spcAft>
                <a:spcPts val="0"/>
              </a:spcAft>
              <a:buSzPts val="1400"/>
              <a:buNone/>
            </a:pPr>
            <a:r>
              <a:rPr lang="en-US"/>
              <a:t>and we also we see the eastern portion of the island facing the most widespread and pronounced negative increase. If we look the change detection over Exclosure 1 and the Comparison Area </a:t>
            </a:r>
            <a:endParaRPr/>
          </a:p>
        </p:txBody>
      </p:sp>
      <p:sp>
        <p:nvSpPr>
          <p:cNvPr id="649" name="Google Shape;649;g5e1fbc53eb_3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1266047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5e1fbc53eb_3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g5e1fbc53eb_3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 comparison of the Ohia time series charts. These charts compare the quarterly mean NDVI values from 2013 to 2019 using Landsat 8 30m resolution imagery. These values are based on the greenest pixel composite for each quarter. There are slight declines in both of these areas. In comparison 1 you see a decrease from .4 to .37 where in the Comparison Area you see a more distinct decline from 0.45 to 0.35. NDVI naturally vary over time and from season to season. We found it interesting that in our data, we saw a more cyclical pattern in NDVI variations over time within the Exclosure, while in the Comparison Area there didn’t appear to be a pattern in the changing NDVI (find word). However, in both areas we didn’t see a particular drop in NDVI in 2017, the peak of the outbreak, as we would have initially expected.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**CHANGE COLORS IN CHART TWO</a:t>
            </a:r>
            <a:endParaRPr/>
          </a:p>
        </p:txBody>
      </p:sp>
      <p:sp>
        <p:nvSpPr>
          <p:cNvPr id="668" name="Google Shape;668;g5e1fbc53eb_3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2305189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ce1013c8e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5ce1013c8e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partnered with the Nature Conservancy, the United States Geological Survey (USGS), and the Pu’u O Hoku Ranch.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Nature Conservancy is focused on conserving the biodiversity of the Moloka’i. This partner provided us with presence points and  is interested in better understanding the ohi’a defoliation and understanding the quantifiable effects of exclosure assessments.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USGS has an interest in managing invasive species and mapping vegetation health. This project will help build the USGS’s capability to apply NASA and ESA earth observations to management decisions.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Pu’u O Hoku Ranch is located on the east end of Moloka’i surrounded by 14,000 acres of protected forests. This collaborator provided us with island based knowledge of the issue.</a:t>
            </a:r>
            <a:endParaRPr/>
          </a:p>
        </p:txBody>
      </p:sp>
      <p:sp>
        <p:nvSpPr>
          <p:cNvPr id="216" name="Google Shape;216;g5ce1013c8e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extLst>
      <p:ext uri="{BB962C8B-B14F-4D97-AF65-F5344CB8AC3E}">
        <p14:creationId xmlns:p14="http://schemas.microsoft.com/office/powerpoint/2010/main" val="1493621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5f56201728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5f56201728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Using the Landsat 8 Image Collection  these charts compare the mean quarterly NDVI greenest pixel composite from 2013 to 2019.</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Once again these values were based off of the quarterly NDVI greenest pixel composite. Honestly at this level it’s hard to see any significant trends. Exclosures 1 &amp; 2 have slight decreases in mean NDVI and Exclosures 3 and 4 have slight increases. </a:t>
            </a:r>
            <a:endParaRPr/>
          </a:p>
        </p:txBody>
      </p:sp>
      <p:sp>
        <p:nvSpPr>
          <p:cNvPr id="734" name="Google Shape;734;g5f56201728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445765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5e79cf9241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5e79cf9241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These charts compare the NDVI values between Landsat and Sentinel</a:t>
            </a:r>
            <a:endParaRPr/>
          </a:p>
          <a:p>
            <a:pPr marL="0" lvl="0" indent="0" algn="l" rtl="0">
              <a:spcBef>
                <a:spcPts val="0"/>
              </a:spcBef>
              <a:spcAft>
                <a:spcPts val="0"/>
              </a:spcAft>
              <a:buNone/>
            </a:pPr>
            <a:endParaRPr/>
          </a:p>
          <a:p>
            <a:pPr marL="0" lvl="0" indent="0" algn="l" rtl="0">
              <a:spcBef>
                <a:spcPts val="0"/>
              </a:spcBef>
              <a:spcAft>
                <a:spcPts val="0"/>
              </a:spcAft>
              <a:buNone/>
            </a:pPr>
            <a:r>
              <a:rPr lang="en-US"/>
              <a:t>It’s hard to say which sensor is doing a better job in calculating the indice because we don’t have in field data to relate it with. </a:t>
            </a:r>
            <a:endParaRPr/>
          </a:p>
        </p:txBody>
      </p:sp>
      <p:sp>
        <p:nvSpPr>
          <p:cNvPr id="848" name="Google Shape;848;g5e79cf9241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218657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5e1fbc53eb_3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5e1fbc53eb_3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worldview 3 image → only high resolution image over any part of Moloka’i, resolution is 1.2m. Taken in early 2017 which was at the peak of the outbreak</a:t>
            </a:r>
            <a:endParaRPr/>
          </a:p>
          <a:p>
            <a:pPr marL="0" lvl="0" indent="0" algn="l" rtl="0">
              <a:lnSpc>
                <a:spcPct val="100000"/>
              </a:lnSpc>
              <a:spcBef>
                <a:spcPts val="0"/>
              </a:spcBef>
              <a:spcAft>
                <a:spcPts val="0"/>
              </a:spcAft>
              <a:buSzPts val="1400"/>
              <a:buNone/>
            </a:pPr>
            <a:r>
              <a:rPr lang="en-US"/>
              <a:t>From there we ran our NDVI function over the image to observe vegetation health. Again areas of green represent higher vegetation health, yellow is moderate veg health, red is low veg health. </a:t>
            </a:r>
            <a:endParaRPr/>
          </a:p>
          <a:p>
            <a:pPr marL="0" lvl="0" indent="0" algn="l" rtl="0">
              <a:lnSpc>
                <a:spcPct val="100000"/>
              </a:lnSpc>
              <a:spcBef>
                <a:spcPts val="0"/>
              </a:spcBef>
              <a:spcAft>
                <a:spcPts val="0"/>
              </a:spcAft>
              <a:buSzPts val="1400"/>
              <a:buNone/>
            </a:pPr>
            <a:r>
              <a:rPr lang="en-US"/>
              <a:t>Exploratory approach to see if it was possible to create a rust classification model. </a:t>
            </a:r>
            <a:endParaRPr/>
          </a:p>
          <a:p>
            <a:pPr marL="0" lvl="0" indent="0" algn="l" rtl="0">
              <a:lnSpc>
                <a:spcPct val="100000"/>
              </a:lnSpc>
              <a:spcBef>
                <a:spcPts val="0"/>
              </a:spcBef>
              <a:spcAft>
                <a:spcPts val="0"/>
              </a:spcAft>
              <a:buSzPts val="1400"/>
              <a:buNone/>
            </a:pPr>
            <a:r>
              <a:rPr lang="en-US"/>
              <a:t>Red areas indicate regions of rust related impacts, green healthy vegetation, lighter green is the grass or understory and then you have a few other classifications such as soil, water and shadow. </a:t>
            </a:r>
            <a:endParaRPr/>
          </a:p>
          <a:p>
            <a:pPr marL="0" lvl="0" indent="0" algn="l" rtl="0">
              <a:lnSpc>
                <a:spcPct val="100000"/>
              </a:lnSpc>
              <a:spcBef>
                <a:spcPts val="0"/>
              </a:spcBef>
              <a:spcAft>
                <a:spcPts val="0"/>
              </a:spcAft>
              <a:buSzPts val="1400"/>
              <a:buNone/>
            </a:pPr>
            <a:r>
              <a:rPr lang="en-US"/>
              <a:t>You can see that regions with lot to moderate values for NDVI match up with the regions impacted by the rust. Using additional visually derived validation points we had a Rust Percent Correctly Classified value of 75%. Again without validation points it is hard to assess how accurate this model is in picking up rust and it seems that our model is overestimating rust presence. We calculated that our model is sometimes misclassifying the grass for rust as they have similar spectral characteristics.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then overlaid the affected polygon data received from our partners as representing areas of impacted forest and visually you can see there is some overlap with our classification.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Obviously this model could be strengthened with in field presence points to validate our overall accuracy as the classification seemed to overestimate rust presence. It also was confusing rust with some of the understory due to similar spectral characteristics.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-Don’t draw any major conclusions with the polygon data </a:t>
            </a:r>
            <a:endParaRPr/>
          </a:p>
        </p:txBody>
      </p:sp>
      <p:sp>
        <p:nvSpPr>
          <p:cNvPr id="902" name="Google Shape;902;g5e1fbc53eb_3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21386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5e1fbc53eb_1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5e1fbc53eb_1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for our turbidity assessment results. Again we chose a turbid event that occured 5 days after a peak flood event which we determined using USGS stream gauge values. After looking at the change detection you can see that we calculated some changes in turbidity at the outlet of the river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map portrays our study area for the turbidity assessment -The  </a:t>
            </a:r>
            <a:r>
              <a:rPr lang="en-US" sz="1100">
                <a:solidFill>
                  <a:srgbClr val="333333"/>
                </a:solidFill>
                <a:latin typeface="Arial"/>
                <a:ea typeface="Arial"/>
                <a:cs typeface="Arial"/>
                <a:sym typeface="Arial"/>
              </a:rPr>
              <a:t>Halawa Stream</a:t>
            </a:r>
            <a:endParaRPr sz="110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sz="110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100">
                <a:solidFill>
                  <a:srgbClr val="333333"/>
                </a:solidFill>
                <a:latin typeface="Arial"/>
                <a:ea typeface="Arial"/>
                <a:cs typeface="Arial"/>
                <a:sym typeface="Arial"/>
              </a:rPr>
              <a:t>Turbid → 5 days after a peak flood event (which we chose from USGS stream gauges/flood tracker)</a:t>
            </a:r>
            <a:endParaRPr sz="110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 find a turbid event, we utilized the USGS water watch flood tracker. </a:t>
            </a:r>
            <a:endParaRPr/>
          </a:p>
          <a:p>
            <a:pPr marL="0" lvl="0" indent="0" algn="l" rtl="0">
              <a:lnSpc>
                <a:spcPct val="100000"/>
              </a:lnSpc>
              <a:spcBef>
                <a:spcPts val="0"/>
              </a:spcBef>
              <a:spcAft>
                <a:spcPts val="0"/>
              </a:spcAft>
              <a:buSzPts val="1400"/>
              <a:buNone/>
            </a:pPr>
            <a:r>
              <a:rPr lang="en-US"/>
              <a:t>The flood date chosen was September 12th 2018,  the flood index was 9.5 feet.</a:t>
            </a:r>
            <a:endParaRPr/>
          </a:p>
          <a:p>
            <a:pPr marL="0" lvl="0" indent="0" algn="l" rtl="0">
              <a:lnSpc>
                <a:spcPct val="100000"/>
              </a:lnSpc>
              <a:spcBef>
                <a:spcPts val="0"/>
              </a:spcBef>
              <a:spcAft>
                <a:spcPts val="0"/>
              </a:spcAft>
              <a:buSzPts val="1400"/>
              <a:buNone/>
            </a:pPr>
            <a:r>
              <a:rPr lang="en-US"/>
              <a:t> The closest landsat flyover date to the flood event  was September 17 2018.</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non flood date was </a:t>
            </a:r>
            <a:r>
              <a:rPr lang="en-US" sz="1100">
                <a:latin typeface="Arial"/>
                <a:ea typeface="Arial"/>
                <a:cs typeface="Arial"/>
                <a:sym typeface="Arial"/>
              </a:rPr>
              <a:t>February 2, 2017.</a:t>
            </a:r>
            <a:endParaRPr/>
          </a:p>
          <a:p>
            <a:pPr marL="0" lvl="0" indent="0" algn="l" rtl="0">
              <a:lnSpc>
                <a:spcPct val="100000"/>
              </a:lnSpc>
              <a:spcBef>
                <a:spcPts val="0"/>
              </a:spcBef>
              <a:spcAft>
                <a:spcPts val="0"/>
              </a:spcAft>
              <a:buSzPts val="1400"/>
              <a:buNone/>
            </a:pPr>
            <a:r>
              <a:rPr lang="en-US"/>
              <a:t>A lot of the yellow that is around the coast line are waves, and since the water is so clear, it was interpreted as turbid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*referring to the differenced image* As you can see indicated by the red, there is an increase in turbidity near where the stream meets the Hawala Bay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-Highlight</a:t>
            </a:r>
            <a:endParaRPr/>
          </a:p>
        </p:txBody>
      </p:sp>
      <p:sp>
        <p:nvSpPr>
          <p:cNvPr id="939" name="Google Shape;939;g5e1fbc53eb_1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1269440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5ce6095113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g5ce6095113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sz="1000" dirty="0">
              <a:latin typeface="Garamond"/>
              <a:ea typeface="Garamond"/>
              <a:cs typeface="Garamond"/>
              <a:sym typeface="Garamond"/>
            </a:endParaRPr>
          </a:p>
          <a:p>
            <a:pPr marL="914400" lvl="1" indent="-292100" algn="l" rtl="0">
              <a:spcBef>
                <a:spcPts val="0"/>
              </a:spcBef>
              <a:spcAft>
                <a:spcPts val="0"/>
              </a:spcAft>
              <a:buClr>
                <a:srgbClr val="3F3F3F"/>
              </a:buClr>
              <a:buSzPts val="1000"/>
              <a:buFont typeface="Century Gothic"/>
              <a:buChar char="○"/>
            </a:pPr>
            <a:r>
              <a:rPr lang="en-US" sz="1000" dirty="0">
                <a:solidFill>
                  <a:srgbClr val="3F3F3F"/>
                </a:solidFill>
                <a:latin typeface="Century Gothic"/>
                <a:ea typeface="Century Gothic"/>
                <a:cs typeface="Century Gothic"/>
                <a:sym typeface="Century Gothic"/>
              </a:rPr>
              <a:t>Variation in NDVI, rapid understory growth</a:t>
            </a:r>
            <a:endParaRPr sz="1000" dirty="0">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endParaRPr sz="1100" dirty="0">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endParaRPr sz="1100" dirty="0">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r>
              <a:rPr lang="en-US" sz="1100" dirty="0">
                <a:latin typeface="Garamond"/>
                <a:ea typeface="Garamond"/>
                <a:cs typeface="Garamond"/>
                <a:sym typeface="Garamond"/>
              </a:rPr>
              <a:t>Turbidity: It seems feasible to detect changes in turbidity, however this analysis is dependent on sufficient cloudless satellite images to support a more extensive look</a:t>
            </a:r>
            <a:endParaRPr sz="1100" dirty="0">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endParaRPr sz="1100" dirty="0">
              <a:latin typeface="Garamond"/>
              <a:ea typeface="Garamond"/>
              <a:cs typeface="Garamond"/>
              <a:sym typeface="Garamond"/>
            </a:endParaRPr>
          </a:p>
          <a:p>
            <a:pPr marL="0" lvl="0" indent="0" algn="l" rtl="0">
              <a:spcBef>
                <a:spcPts val="0"/>
              </a:spcBef>
              <a:spcAft>
                <a:spcPts val="0"/>
              </a:spcAft>
              <a:buClr>
                <a:schemeClr val="dk1"/>
              </a:buClr>
              <a:buSzPts val="1100"/>
              <a:buFont typeface="Arial"/>
              <a:buNone/>
            </a:pPr>
            <a:r>
              <a:rPr lang="en-US" sz="1100" dirty="0">
                <a:latin typeface="Garamond"/>
                <a:ea typeface="Garamond"/>
                <a:cs typeface="Garamond"/>
                <a:sym typeface="Garamond"/>
              </a:rPr>
              <a:t>natural changes in NDVI beyond just rust related impacts, even after a section of the forest is impacted by </a:t>
            </a:r>
            <a:r>
              <a:rPr lang="en-US" sz="1100" dirty="0" err="1">
                <a:latin typeface="Garamond"/>
                <a:ea typeface="Garamond"/>
                <a:cs typeface="Garamond"/>
                <a:sym typeface="Garamond"/>
              </a:rPr>
              <a:t>ohia</a:t>
            </a:r>
            <a:r>
              <a:rPr lang="en-US" sz="1100" dirty="0">
                <a:latin typeface="Garamond"/>
                <a:ea typeface="Garamond"/>
                <a:cs typeface="Garamond"/>
                <a:sym typeface="Garamond"/>
              </a:rPr>
              <a:t>, it is common for the understory to regrow so it</a:t>
            </a:r>
            <a:endParaRPr sz="1100" dirty="0">
              <a:latin typeface="Garamond"/>
              <a:ea typeface="Garamond"/>
              <a:cs typeface="Garamond"/>
              <a:sym typeface="Garamond"/>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en-US" dirty="0"/>
              <a:t>------------------------------Image Information Below -----------------------------</a:t>
            </a:r>
            <a:endParaRPr dirty="0"/>
          </a:p>
          <a:p>
            <a:pPr marL="0" lvl="0" indent="0" algn="l" rtl="0">
              <a:lnSpc>
                <a:spcPct val="100000"/>
              </a:lnSpc>
              <a:spcBef>
                <a:spcPts val="0"/>
              </a:spcBef>
              <a:spcAft>
                <a:spcPts val="0"/>
              </a:spcAft>
              <a:buSzPts val="1400"/>
              <a:buNone/>
            </a:pPr>
            <a:r>
              <a:rPr lang="en-US" dirty="0"/>
              <a:t>(image) - Paul Evangelista</a:t>
            </a:r>
            <a:endParaRPr dirty="0"/>
          </a:p>
        </p:txBody>
      </p:sp>
      <p:sp>
        <p:nvSpPr>
          <p:cNvPr id="983" name="Google Shape;983;g5ce6095113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extLst>
      <p:ext uri="{BB962C8B-B14F-4D97-AF65-F5344CB8AC3E}">
        <p14:creationId xmlns:p14="http://schemas.microsoft.com/office/powerpoint/2010/main" val="3794743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5e256bae06_5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g5e256bae06_5_4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While many of our results didn’t seem conclusive, much of the value of this project will come from the troubleshooting process we worked through especially in a region with high levels of cloud cover and a low amount of high resolution data availability.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Cloud mask → loose </a:t>
            </a:r>
            <a:r>
              <a:rPr lang="en-US" dirty="0" err="1"/>
              <a:t>alot</a:t>
            </a:r>
            <a:r>
              <a:rPr lang="en-US" dirty="0"/>
              <a:t> of values</a:t>
            </a:r>
            <a:endParaRPr dirty="0"/>
          </a:p>
          <a:p>
            <a:pPr marL="0" lvl="0" indent="0" algn="l" rtl="0">
              <a:lnSpc>
                <a:spcPct val="100000"/>
              </a:lnSpc>
              <a:spcBef>
                <a:spcPts val="0"/>
              </a:spcBef>
              <a:spcAft>
                <a:spcPts val="0"/>
              </a:spcAft>
              <a:buSzPts val="1400"/>
              <a:buNone/>
            </a:pPr>
            <a:r>
              <a:rPr lang="en-US" dirty="0"/>
              <a:t>Median → works well with areas with less cloud cover, but in </a:t>
            </a:r>
            <a:r>
              <a:rPr lang="en-US" dirty="0" err="1"/>
              <a:t>Moloka’i</a:t>
            </a:r>
            <a:r>
              <a:rPr lang="en-US" dirty="0"/>
              <a:t> still had influence of cloud cover on output calculations</a:t>
            </a:r>
            <a:endParaRPr dirty="0"/>
          </a:p>
          <a:p>
            <a:pPr marL="0" lvl="0" indent="0" algn="l" rtl="0">
              <a:lnSpc>
                <a:spcPct val="100000"/>
              </a:lnSpc>
              <a:spcBef>
                <a:spcPts val="0"/>
              </a:spcBef>
              <a:spcAft>
                <a:spcPts val="0"/>
              </a:spcAft>
              <a:buSzPts val="1400"/>
              <a:buNone/>
            </a:pPr>
            <a:r>
              <a:rPr lang="en-US" dirty="0"/>
              <a:t>When looking at a range of dates → Greenest pixel composite, looking at quarterly values, depending on project you are looking at you can change interval</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NDMI/NDVI had very similar trends and these </a:t>
            </a:r>
            <a:r>
              <a:rPr lang="en-US" dirty="0" err="1"/>
              <a:t>indicies</a:t>
            </a:r>
            <a:r>
              <a:rPr lang="en-US" dirty="0"/>
              <a:t> could be good indicators for forest health, because when looking at these </a:t>
            </a:r>
            <a:r>
              <a:rPr lang="en-US" dirty="0" err="1"/>
              <a:t>indicies</a:t>
            </a:r>
            <a:r>
              <a:rPr lang="en-US" dirty="0"/>
              <a:t> overlaid with impacted polygons they did well. Alternatively we think in the future it might be interesting to look at tree mortality because it doesn’t deal with clouds and has high resolution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Sometimes these rust related impacts are happening at a tree level so it is difficult to pick up at these 10m/30m resolution so in the future it would be great to have more high res </a:t>
            </a:r>
            <a:r>
              <a:rPr lang="en-US" dirty="0" err="1"/>
              <a:t>images,</a:t>
            </a:r>
            <a:r>
              <a:rPr lang="en-US" sz="1100" dirty="0" err="1">
                <a:latin typeface="Garamond"/>
                <a:ea typeface="Garamond"/>
                <a:cs typeface="Garamond"/>
                <a:sym typeface="Garamond"/>
              </a:rPr>
              <a:t>natural</a:t>
            </a:r>
            <a:r>
              <a:rPr lang="en-US" sz="1100" dirty="0">
                <a:latin typeface="Garamond"/>
                <a:ea typeface="Garamond"/>
                <a:cs typeface="Garamond"/>
                <a:sym typeface="Garamond"/>
              </a:rPr>
              <a:t> changes in NDVI beyond just rust related impacts, even after a section of the forest is impacted by </a:t>
            </a:r>
            <a:r>
              <a:rPr lang="en-US" sz="1100" dirty="0" err="1">
                <a:latin typeface="Garamond"/>
                <a:ea typeface="Garamond"/>
                <a:cs typeface="Garamond"/>
                <a:sym typeface="Garamond"/>
              </a:rPr>
              <a:t>ohia</a:t>
            </a:r>
            <a:r>
              <a:rPr lang="en-US" sz="1100" dirty="0">
                <a:latin typeface="Garamond"/>
                <a:ea typeface="Garamond"/>
                <a:cs typeface="Garamond"/>
                <a:sym typeface="Garamond"/>
              </a:rPr>
              <a:t>, it is common for the understory to regrow so it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Need validation points for our overall assessment of rust related impacts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996" name="Google Shape;996;g5e256bae06_5_4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extLst>
      <p:ext uri="{BB962C8B-B14F-4D97-AF65-F5344CB8AC3E}">
        <p14:creationId xmlns:p14="http://schemas.microsoft.com/office/powerpoint/2010/main" val="3107505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5ce6095113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g5ce6095113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project is a small piece of the puzzle in understanding the patterns and impacts of the ohia rust outbreak. Looking forward we hope that our partners can use this information and our recommendations to help improve their mitigation efforts and improve their understanding of this issue and other complex ecological questions.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------------------------------Image Information Below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(understory) - Dr. Paul Evangeslista</a:t>
            </a:r>
            <a:endParaRPr/>
          </a:p>
          <a:p>
            <a:pPr marL="0" lvl="0" indent="0" algn="l" rtl="0">
              <a:lnSpc>
                <a:spcPct val="100000"/>
              </a:lnSpc>
              <a:spcBef>
                <a:spcPts val="0"/>
              </a:spcBef>
              <a:spcAft>
                <a:spcPts val="0"/>
              </a:spcAft>
              <a:buSzPts val="1400"/>
              <a:buNone/>
            </a:pPr>
            <a:endParaRPr/>
          </a:p>
        </p:txBody>
      </p:sp>
      <p:sp>
        <p:nvSpPr>
          <p:cNvPr id="1081" name="Google Shape;1081;g5ce6095113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extLst>
      <p:ext uri="{BB962C8B-B14F-4D97-AF65-F5344CB8AC3E}">
        <p14:creationId xmlns:p14="http://schemas.microsoft.com/office/powerpoint/2010/main" val="2201343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a special thank you to all our science advisors, especially Paul evangelista for all his photographs and insight on the project and Nick Young our advisor for his advice and support on this project. Thank you again to all of our partners. And lastly a special thank you to our center lead, Kristen Dennis, for her leadership and dedication to making sure our team succeeded.</a:t>
            </a:r>
            <a:endParaRPr/>
          </a:p>
        </p:txBody>
      </p:sp>
      <p:sp>
        <p:nvSpPr>
          <p:cNvPr id="1090" name="Google Shape;109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3802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5e79cf9241_2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5e79cf9241_2_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6" name="Google Shape;1096;g5e79cf9241_2_2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extLst>
      <p:ext uri="{BB962C8B-B14F-4D97-AF65-F5344CB8AC3E}">
        <p14:creationId xmlns:p14="http://schemas.microsoft.com/office/powerpoint/2010/main" val="675278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5e79cf9241_5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g5e79cf9241_5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research is a small piece of the puzzle in understanding the patterns and impacts of the ohia rust outbreak. Looking forward we hope that our partners can use this information and our recommendations to help improve their mitigation efforts and improve their understanding of this issue and other complex ecological questions.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------------------------------Image Information Below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(understory) - Dr. Paul Evangeslista</a:t>
            </a:r>
            <a:endParaRPr/>
          </a:p>
          <a:p>
            <a:pPr marL="0" lvl="0" indent="0" algn="l" rtl="0">
              <a:lnSpc>
                <a:spcPct val="100000"/>
              </a:lnSpc>
              <a:spcBef>
                <a:spcPts val="0"/>
              </a:spcBef>
              <a:spcAft>
                <a:spcPts val="0"/>
              </a:spcAft>
              <a:buSzPts val="1400"/>
              <a:buNone/>
            </a:pPr>
            <a:endParaRPr/>
          </a:p>
        </p:txBody>
      </p:sp>
      <p:sp>
        <p:nvSpPr>
          <p:cNvPr id="1102" name="Google Shape;1102;g5e79cf9241_5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355788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cf090a4f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5cf090a4f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a:t>Here is a little background information on the Ohi’a.</a:t>
            </a:r>
            <a:endParaRPr/>
          </a:p>
          <a:p>
            <a:pPr marL="0" marR="0" lvl="0" indent="0" algn="l" rtl="0">
              <a:lnSpc>
                <a:spcPct val="100000"/>
              </a:lnSpc>
              <a:spcBef>
                <a:spcPts val="0"/>
              </a:spcBef>
              <a:spcAft>
                <a:spcPts val="0"/>
              </a:spcAft>
              <a:buNone/>
            </a:pPr>
            <a:r>
              <a:rPr lang="en-US"/>
              <a:t>It is the most abundant native tree across the Hawaiian Islands</a:t>
            </a:r>
            <a:endParaRPr/>
          </a:p>
          <a:p>
            <a:pPr marL="0" marR="0" lvl="0" indent="0" algn="l" rtl="0">
              <a:lnSpc>
                <a:spcPct val="100000"/>
              </a:lnSpc>
              <a:spcBef>
                <a:spcPts val="0"/>
              </a:spcBef>
              <a:spcAft>
                <a:spcPts val="0"/>
              </a:spcAft>
              <a:buNone/>
            </a:pPr>
            <a:r>
              <a:rPr lang="en-US"/>
              <a:t>It is tolerant of a wide range of environmental conditions so it is able to grow from sea to summit.</a:t>
            </a:r>
            <a:endParaRPr/>
          </a:p>
          <a:p>
            <a:pPr marL="0" marR="0" lvl="0" indent="0" algn="l" rtl="0">
              <a:lnSpc>
                <a:spcPct val="100000"/>
              </a:lnSpc>
              <a:spcBef>
                <a:spcPts val="0"/>
              </a:spcBef>
              <a:spcAft>
                <a:spcPts val="0"/>
              </a:spcAft>
              <a:buNone/>
            </a:pPr>
            <a:r>
              <a:rPr lang="en-US"/>
              <a:t>In addition,  ohi’a trees are first to grow on lava fields.</a:t>
            </a:r>
            <a:endParaRPr/>
          </a:p>
          <a:p>
            <a:pPr marL="914400" lvl="1"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Information Below -----------------------------</a:t>
            </a:r>
            <a:endParaRPr/>
          </a:p>
          <a:p>
            <a:pPr marL="0" lvl="0" indent="0" algn="l" rtl="0">
              <a:lnSpc>
                <a:spcPct val="100000"/>
              </a:lnSpc>
              <a:spcBef>
                <a:spcPts val="0"/>
              </a:spcBef>
              <a:spcAft>
                <a:spcPts val="0"/>
              </a:spcAft>
              <a:buSzPts val="1400"/>
              <a:buNone/>
            </a:pPr>
            <a:r>
              <a:rPr lang="en-US"/>
              <a:t>image from: Dr.Paul Evangeslista</a:t>
            </a:r>
            <a:endParaRPr/>
          </a:p>
        </p:txBody>
      </p:sp>
      <p:sp>
        <p:nvSpPr>
          <p:cNvPr id="236" name="Google Shape;236;g5cf090a4fd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extLst>
      <p:ext uri="{BB962C8B-B14F-4D97-AF65-F5344CB8AC3E}">
        <p14:creationId xmlns:p14="http://schemas.microsoft.com/office/powerpoint/2010/main" val="1374291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ce1013c8e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5ce1013c8e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a:t>
            </a:r>
            <a:r>
              <a:rPr lang="en-US" dirty="0" err="1"/>
              <a:t>ohia</a:t>
            </a:r>
            <a:r>
              <a:rPr lang="en-US" dirty="0"/>
              <a:t> holds both ecological and cultural significance.</a:t>
            </a:r>
            <a:endParaRPr dirty="0"/>
          </a:p>
          <a:p>
            <a:pPr marL="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Char char="-"/>
            </a:pPr>
            <a:r>
              <a:rPr lang="en-US" dirty="0"/>
              <a:t>Ecological Significance</a:t>
            </a:r>
            <a:endParaRPr dirty="0"/>
          </a:p>
          <a:p>
            <a:pPr marL="914400" lvl="1" indent="-317500" algn="l" rtl="0">
              <a:lnSpc>
                <a:spcPct val="100000"/>
              </a:lnSpc>
              <a:spcBef>
                <a:spcPts val="0"/>
              </a:spcBef>
              <a:spcAft>
                <a:spcPts val="0"/>
              </a:spcAft>
              <a:buSzPts val="1400"/>
              <a:buChar char="-"/>
            </a:pPr>
            <a:r>
              <a:rPr lang="en-US" dirty="0"/>
              <a:t>The </a:t>
            </a:r>
            <a:r>
              <a:rPr lang="en-US" dirty="0" err="1"/>
              <a:t>ohia</a:t>
            </a:r>
            <a:r>
              <a:rPr lang="en-US" dirty="0"/>
              <a:t> has an important role in maintaining the island’s hydrologic cycle.  The </a:t>
            </a:r>
            <a:r>
              <a:rPr lang="en-US" dirty="0" err="1"/>
              <a:t>ohi’a</a:t>
            </a:r>
            <a:r>
              <a:rPr lang="en-US" dirty="0"/>
              <a:t> has an ability to store surface and groundwater. </a:t>
            </a:r>
            <a:endParaRPr dirty="0"/>
          </a:p>
          <a:p>
            <a:pPr marL="914400" lvl="1" indent="-317500" algn="l" rtl="0">
              <a:lnSpc>
                <a:spcPct val="100000"/>
              </a:lnSpc>
              <a:spcBef>
                <a:spcPts val="0"/>
              </a:spcBef>
              <a:spcAft>
                <a:spcPts val="0"/>
              </a:spcAft>
              <a:buSzPts val="1400"/>
              <a:buChar char="-"/>
            </a:pPr>
            <a:r>
              <a:rPr lang="en-US" dirty="0"/>
              <a:t>It also serves as a year round nectar source. Many native birds and insects rely on this tree as a food source</a:t>
            </a:r>
            <a:endParaRPr dirty="0"/>
          </a:p>
          <a:p>
            <a:pPr marL="457200" lvl="0" indent="-317500" algn="l" rtl="0">
              <a:lnSpc>
                <a:spcPct val="100000"/>
              </a:lnSpc>
              <a:spcBef>
                <a:spcPts val="0"/>
              </a:spcBef>
              <a:spcAft>
                <a:spcPts val="0"/>
              </a:spcAft>
              <a:buSzPts val="1400"/>
              <a:buChar char="-"/>
            </a:pPr>
            <a:r>
              <a:rPr lang="en-US" dirty="0"/>
              <a:t>Cultural Significance</a:t>
            </a:r>
            <a:endParaRPr dirty="0"/>
          </a:p>
          <a:p>
            <a:pPr marL="914400" lvl="1" indent="-317500" algn="l" rtl="0">
              <a:lnSpc>
                <a:spcPct val="100000"/>
              </a:lnSpc>
              <a:spcBef>
                <a:spcPts val="0"/>
              </a:spcBef>
              <a:spcAft>
                <a:spcPts val="0"/>
              </a:spcAft>
              <a:buSzPts val="1400"/>
              <a:buChar char="-"/>
            </a:pPr>
            <a:r>
              <a:rPr lang="en-US" dirty="0"/>
              <a:t>The </a:t>
            </a:r>
            <a:r>
              <a:rPr lang="en-US" dirty="0" err="1"/>
              <a:t>Ohi’a</a:t>
            </a:r>
            <a:r>
              <a:rPr lang="en-US" dirty="0"/>
              <a:t> is seen by some islanders as a religious symbol. The flowers are used as adornments in hula ceremonies and the branches and leaves are used to make hula skirts.</a:t>
            </a:r>
            <a:endParaRPr dirty="0"/>
          </a:p>
          <a:p>
            <a:pPr marL="914400" lvl="1" indent="-317500" algn="l" rtl="0">
              <a:lnSpc>
                <a:spcPct val="100000"/>
              </a:lnSpc>
              <a:spcBef>
                <a:spcPts val="0"/>
              </a:spcBef>
              <a:spcAft>
                <a:spcPts val="0"/>
              </a:spcAft>
              <a:buSzPts val="1400"/>
              <a:buChar char="-"/>
            </a:pPr>
            <a:r>
              <a:rPr lang="en-US" dirty="0"/>
              <a:t>The </a:t>
            </a:r>
            <a:r>
              <a:rPr lang="en-US" dirty="0" err="1"/>
              <a:t>Ohi’a</a:t>
            </a:r>
            <a:r>
              <a:rPr lang="en-US" dirty="0"/>
              <a:t> is also referenced in traditional Hawaiian stories and songs. Due to these references, the </a:t>
            </a:r>
            <a:r>
              <a:rPr lang="en-US" dirty="0" err="1"/>
              <a:t>ohi’a</a:t>
            </a:r>
            <a:r>
              <a:rPr lang="en-US" dirty="0"/>
              <a:t> is often considered a physical manifestation of the gods.</a:t>
            </a:r>
            <a:endParaRPr dirty="0"/>
          </a:p>
          <a:p>
            <a:pPr marL="0" marR="0" lvl="0" indent="0" algn="l" rtl="0">
              <a:lnSpc>
                <a:spcPct val="100000"/>
              </a:lnSpc>
              <a:spcBef>
                <a:spcPts val="0"/>
              </a:spcBef>
              <a:spcAft>
                <a:spcPts val="0"/>
              </a:spcAft>
              <a:buNone/>
            </a:pPr>
            <a:endParaRPr dirty="0"/>
          </a:p>
          <a:p>
            <a:pPr marL="914400" lvl="0" indent="45720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Information Below -----------------------------</a:t>
            </a:r>
            <a:endParaRPr dirty="0"/>
          </a:p>
          <a:p>
            <a:pPr marL="0" lvl="0" indent="0" algn="l" rtl="0">
              <a:lnSpc>
                <a:spcPct val="100000"/>
              </a:lnSpc>
              <a:spcBef>
                <a:spcPts val="0"/>
              </a:spcBef>
              <a:spcAft>
                <a:spcPts val="0"/>
              </a:spcAft>
              <a:buSzPts val="1400"/>
              <a:buNone/>
            </a:pPr>
            <a:r>
              <a:rPr lang="en-US" dirty="0"/>
              <a:t>image (flyover): The Nature Conservancy</a:t>
            </a:r>
            <a:endParaRPr dirty="0"/>
          </a:p>
        </p:txBody>
      </p:sp>
      <p:sp>
        <p:nvSpPr>
          <p:cNvPr id="247" name="Google Shape;247;g5ce1013c8e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2009070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ce7223b11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5ce7223b11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Here we have a photograph of a section of healthy forest.</a:t>
            </a:r>
            <a:endParaRPr dirty="0"/>
          </a:p>
          <a:p>
            <a:pPr marL="0" lvl="0" indent="0" algn="l" rtl="0">
              <a:lnSpc>
                <a:spcPct val="100000"/>
              </a:lnSpc>
              <a:spcBef>
                <a:spcPts val="0"/>
              </a:spcBef>
              <a:spcAft>
                <a:spcPts val="0"/>
              </a:spcAft>
              <a:buSzPts val="1400"/>
              <a:buNone/>
            </a:pPr>
            <a:r>
              <a:rPr lang="en-US" dirty="0"/>
              <a:t>(transition slide) And here is what an </a:t>
            </a:r>
            <a:r>
              <a:rPr lang="en-US" dirty="0" err="1"/>
              <a:t>ohi’a</a:t>
            </a:r>
            <a:r>
              <a:rPr lang="en-US" dirty="0"/>
              <a:t> stand looks like after it has been impacted by the rust.</a:t>
            </a:r>
            <a:endParaRPr dirty="0"/>
          </a:p>
          <a:p>
            <a:pPr marL="0" lvl="0" indent="0" algn="l" rtl="0">
              <a:lnSpc>
                <a:spcPct val="100000"/>
              </a:lnSpc>
              <a:spcBef>
                <a:spcPts val="0"/>
              </a:spcBef>
              <a:spcAft>
                <a:spcPts val="0"/>
              </a:spcAft>
              <a:buSzPts val="1400"/>
              <a:buNone/>
            </a:pPr>
            <a:r>
              <a:rPr lang="en-US" dirty="0"/>
              <a:t>As you can see, some of the trees look a “rusty” brown and sometimes white color. And they look less foliated than the other trees.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------------------------------Image Information Below ------------------------------</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r>
              <a:rPr lang="en-US" dirty="0"/>
              <a:t>Both Images from: The United States Forest Service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261" name="Google Shape;261;g5ce7223b11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extLst>
      <p:ext uri="{BB962C8B-B14F-4D97-AF65-F5344CB8AC3E}">
        <p14:creationId xmlns:p14="http://schemas.microsoft.com/office/powerpoint/2010/main" val="535728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ce1013c8e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5ce1013c8e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 detailed slide of how the rust affects the ohi’a leaves.</a:t>
            </a:r>
            <a:endParaRPr/>
          </a:p>
          <a:p>
            <a:pPr marL="0" lvl="0" indent="0" algn="l" rtl="0">
              <a:lnSpc>
                <a:spcPct val="100000"/>
              </a:lnSpc>
              <a:spcBef>
                <a:spcPts val="0"/>
              </a:spcBef>
              <a:spcAft>
                <a:spcPts val="0"/>
              </a:spcAft>
              <a:buSzPts val="1400"/>
              <a:buNone/>
            </a:pPr>
            <a:r>
              <a:rPr lang="en-US"/>
              <a:t>It starts off attacking a healthy host by displaying yellow powder and brown spots on the leaves.</a:t>
            </a:r>
            <a:endParaRPr/>
          </a:p>
          <a:p>
            <a:pPr marL="0" lvl="0" indent="0" algn="l" rtl="0">
              <a:lnSpc>
                <a:spcPct val="100000"/>
              </a:lnSpc>
              <a:spcBef>
                <a:spcPts val="0"/>
              </a:spcBef>
              <a:spcAft>
                <a:spcPts val="0"/>
              </a:spcAft>
              <a:buSzPts val="1400"/>
              <a:buNone/>
            </a:pPr>
            <a:r>
              <a:rPr lang="en-US"/>
              <a:t>It then progresses to a red color making the leaves look “rusty”. </a:t>
            </a:r>
            <a:endParaRPr/>
          </a:p>
          <a:p>
            <a:pPr marL="0" lvl="0" indent="0" algn="l" rtl="0">
              <a:lnSpc>
                <a:spcPct val="100000"/>
              </a:lnSpc>
              <a:spcBef>
                <a:spcPts val="0"/>
              </a:spcBef>
              <a:spcAft>
                <a:spcPts val="0"/>
              </a:spcAft>
              <a:buSzPts val="1400"/>
              <a:buNone/>
            </a:pPr>
            <a:r>
              <a:rPr lang="en-US"/>
              <a:t>And in some cases, the pathogen causes defoliation.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4" name="Google Shape;274;g5ce1013c8e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extLst>
      <p:ext uri="{BB962C8B-B14F-4D97-AF65-F5344CB8AC3E}">
        <p14:creationId xmlns:p14="http://schemas.microsoft.com/office/powerpoint/2010/main" val="3720210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e256bae06_1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5e256bae06_1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Speaker Notes:</a:t>
            </a:r>
            <a:endParaRPr dirty="0"/>
          </a:p>
          <a:p>
            <a:pPr marL="0" lvl="0" indent="0" algn="l" rtl="0">
              <a:lnSpc>
                <a:spcPct val="100000"/>
              </a:lnSpc>
              <a:spcBef>
                <a:spcPts val="0"/>
              </a:spcBef>
              <a:spcAft>
                <a:spcPts val="0"/>
              </a:spcAft>
              <a:buSzPts val="1400"/>
              <a:buNone/>
            </a:pPr>
            <a:r>
              <a:rPr lang="en-US" dirty="0"/>
              <a:t>1) location</a:t>
            </a:r>
            <a:endParaRPr dirty="0"/>
          </a:p>
          <a:p>
            <a:pPr marL="0" lvl="0" indent="0" algn="l" rtl="0">
              <a:lnSpc>
                <a:spcPct val="100000"/>
              </a:lnSpc>
              <a:spcBef>
                <a:spcPts val="0"/>
              </a:spcBef>
              <a:spcAft>
                <a:spcPts val="0"/>
              </a:spcAft>
              <a:buSzPts val="1400"/>
              <a:buNone/>
            </a:pPr>
            <a:r>
              <a:rPr lang="en-US" dirty="0"/>
              <a:t>2) ecosystem types</a:t>
            </a:r>
            <a:endParaRPr dirty="0"/>
          </a:p>
          <a:p>
            <a:pPr marL="0" lvl="0" indent="0" algn="l" rtl="0">
              <a:lnSpc>
                <a:spcPct val="100000"/>
              </a:lnSpc>
              <a:spcBef>
                <a:spcPts val="0"/>
              </a:spcBef>
              <a:spcAft>
                <a:spcPts val="0"/>
              </a:spcAft>
              <a:buSzPts val="1400"/>
              <a:buNone/>
            </a:pPr>
            <a:r>
              <a:rPr lang="en-US" dirty="0"/>
              <a:t>3) land cover on east to west</a:t>
            </a:r>
            <a:endParaRPr dirty="0"/>
          </a:p>
          <a:p>
            <a:pPr marL="0" lvl="0" indent="0" algn="l" rtl="0">
              <a:lnSpc>
                <a:spcPct val="100000"/>
              </a:lnSpc>
              <a:spcBef>
                <a:spcPts val="0"/>
              </a:spcBef>
              <a:spcAft>
                <a:spcPts val="0"/>
              </a:spcAft>
              <a:buSzPts val="1400"/>
              <a:buNone/>
            </a:pPr>
            <a:r>
              <a:rPr lang="en-US" dirty="0"/>
              <a:t>4) point out study area and </a:t>
            </a:r>
            <a:r>
              <a:rPr lang="en-US" dirty="0" err="1"/>
              <a:t>exclosures</a:t>
            </a:r>
            <a:endParaRPr dirty="0"/>
          </a:p>
        </p:txBody>
      </p:sp>
      <p:sp>
        <p:nvSpPr>
          <p:cNvPr id="289" name="Google Shape;289;g5e256bae06_1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238999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5ce609511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5ce6095113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The concerns of the community can be summed into three groups, </a:t>
            </a:r>
            <a:endParaRPr/>
          </a:p>
          <a:p>
            <a:pPr marL="0" lvl="0" indent="0" algn="l" rtl="0">
              <a:lnSpc>
                <a:spcPct val="100000"/>
              </a:lnSpc>
              <a:spcBef>
                <a:spcPts val="0"/>
              </a:spcBef>
              <a:spcAft>
                <a:spcPts val="0"/>
              </a:spcAft>
              <a:buClr>
                <a:schemeClr val="dk1"/>
              </a:buClr>
              <a:buSzPts val="1400"/>
              <a:buFont typeface="Arial"/>
              <a:buNone/>
            </a:pPr>
            <a:r>
              <a:rPr lang="en-US"/>
              <a:t>1) the rust outbreak, that includes the defoliation and the mortatlily of the ohi’a</a:t>
            </a:r>
            <a:endParaRPr/>
          </a:p>
          <a:p>
            <a:pPr marL="0" lvl="0" indent="0" algn="l" rtl="0">
              <a:lnSpc>
                <a:spcPct val="100000"/>
              </a:lnSpc>
              <a:spcBef>
                <a:spcPts val="0"/>
              </a:spcBef>
              <a:spcAft>
                <a:spcPts val="0"/>
              </a:spcAft>
              <a:buClr>
                <a:schemeClr val="dk1"/>
              </a:buClr>
              <a:buSzPts val="1400"/>
              <a:buFont typeface="Arial"/>
              <a:buNone/>
            </a:pPr>
            <a:r>
              <a:rPr lang="en-US"/>
              <a:t>2) the invasive ungulates which are degrading the understory of the forest and are further spreading the rust by causing stress to the trees</a:t>
            </a:r>
            <a:endParaRPr/>
          </a:p>
          <a:p>
            <a:pPr marL="0" lvl="0" indent="0" algn="l" rtl="0">
              <a:lnSpc>
                <a:spcPct val="100000"/>
              </a:lnSpc>
              <a:spcBef>
                <a:spcPts val="0"/>
              </a:spcBef>
              <a:spcAft>
                <a:spcPts val="0"/>
              </a:spcAft>
              <a:buClr>
                <a:schemeClr val="dk1"/>
              </a:buClr>
              <a:buSzPts val="1400"/>
              <a:buFont typeface="Arial"/>
              <a:buNone/>
            </a:pPr>
            <a:r>
              <a:rPr lang="en-US"/>
              <a:t>3) the change in Moloka’i’s watershed dynamics due to the decline of the ohi’a trees is resulting in increased erosion and turbidity in coastal waters.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------------------------------Image Information Below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Image (defoliation flyover) - The Nature Conservancy</a:t>
            </a:r>
            <a:endParaRPr/>
          </a:p>
          <a:p>
            <a:pPr marL="0" lvl="0" indent="0" algn="l" rtl="0">
              <a:lnSpc>
                <a:spcPct val="100000"/>
              </a:lnSpc>
              <a:spcBef>
                <a:spcPts val="0"/>
              </a:spcBef>
              <a:spcAft>
                <a:spcPts val="0"/>
              </a:spcAft>
              <a:buClr>
                <a:schemeClr val="dk1"/>
              </a:buClr>
              <a:buSzPts val="1100"/>
              <a:buFont typeface="Arial"/>
              <a:buNone/>
            </a:pPr>
            <a:r>
              <a:rPr lang="en-US"/>
              <a:t>Image (understory) - Dr. Paul Evangeslista</a:t>
            </a:r>
            <a:endParaRPr/>
          </a:p>
          <a:p>
            <a:pPr marL="0" marR="0" lvl="0" indent="0" algn="l" rtl="0">
              <a:lnSpc>
                <a:spcPct val="100000"/>
              </a:lnSpc>
              <a:spcBef>
                <a:spcPts val="0"/>
              </a:spcBef>
              <a:spcAft>
                <a:spcPts val="0"/>
              </a:spcAft>
              <a:buClr>
                <a:schemeClr val="dk1"/>
              </a:buClr>
              <a:buSzPts val="1100"/>
              <a:buFont typeface="Arial"/>
              <a:buNone/>
            </a:pPr>
            <a:r>
              <a:rPr lang="en-US"/>
              <a:t>Image (exclsoure) - Dr. Paul Evangeslista</a:t>
            </a:r>
            <a:endParaRPr/>
          </a:p>
          <a:p>
            <a:pPr marL="0" lvl="0" indent="0" algn="l" rtl="0">
              <a:lnSpc>
                <a:spcPct val="100000"/>
              </a:lnSpc>
              <a:spcBef>
                <a:spcPts val="0"/>
              </a:spcBef>
              <a:spcAft>
                <a:spcPts val="0"/>
              </a:spcAft>
              <a:buSzPts val="1400"/>
              <a:buNone/>
            </a:pPr>
            <a:r>
              <a:rPr lang="en-US" sz="1100">
                <a:latin typeface="Arial"/>
                <a:ea typeface="Arial"/>
                <a:cs typeface="Arial"/>
                <a:sym typeface="Arial"/>
              </a:rPr>
              <a:t>image (coastal) - Dr.Paul </a:t>
            </a:r>
            <a:r>
              <a:rPr lang="en-US"/>
              <a:t>Evangeslista</a:t>
            </a:r>
            <a:endParaRPr sz="1100">
              <a:latin typeface="Arial"/>
              <a:ea typeface="Arial"/>
              <a:cs typeface="Arial"/>
              <a:sym typeface="Arial"/>
            </a:endParaRPr>
          </a:p>
        </p:txBody>
      </p:sp>
      <p:sp>
        <p:nvSpPr>
          <p:cNvPr id="308" name="Google Shape;308;g5ce6095113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2923979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ce1013c8e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5ce1013c8e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three objectives for this project are to </a:t>
            </a:r>
            <a:endParaRPr/>
          </a:p>
          <a:p>
            <a:pPr marL="0" lvl="0" indent="0" algn="l" rtl="0">
              <a:lnSpc>
                <a:spcPct val="100000"/>
              </a:lnSpc>
              <a:spcBef>
                <a:spcPts val="0"/>
              </a:spcBef>
              <a:spcAft>
                <a:spcPts val="0"/>
              </a:spcAft>
              <a:buSzPts val="1400"/>
              <a:buNone/>
            </a:pPr>
            <a:r>
              <a:rPr lang="en-US"/>
              <a:t>1) create an </a:t>
            </a:r>
            <a:r>
              <a:rPr lang="en-US">
                <a:solidFill>
                  <a:srgbClr val="3F3F3F"/>
                </a:solidFill>
              </a:rPr>
              <a:t>Ohi’a forest impact maps &amp; analyze changes over time</a:t>
            </a:r>
            <a:endParaRPr>
              <a:solidFill>
                <a:srgbClr val="3F3F3F"/>
              </a:solidFill>
            </a:endParaRPr>
          </a:p>
          <a:p>
            <a:pPr marL="0" lvl="0" indent="0" algn="l" rtl="0">
              <a:lnSpc>
                <a:spcPct val="100000"/>
              </a:lnSpc>
              <a:spcBef>
                <a:spcPts val="0"/>
              </a:spcBef>
              <a:spcAft>
                <a:spcPts val="0"/>
              </a:spcAft>
              <a:buSzPts val="1400"/>
              <a:buNone/>
            </a:pPr>
            <a:r>
              <a:rPr lang="en-US">
                <a:solidFill>
                  <a:srgbClr val="3F3F3F"/>
                </a:solidFill>
              </a:rPr>
              <a:t>2) Evaluate the impacts of The Nature Conservancy exclosures on forest health </a:t>
            </a:r>
            <a:endParaRPr>
              <a:solidFill>
                <a:srgbClr val="3F3F3F"/>
              </a:solidFill>
            </a:endParaRPr>
          </a:p>
          <a:p>
            <a:pPr marL="0" lvl="0" indent="0" algn="l" rtl="0">
              <a:lnSpc>
                <a:spcPct val="100000"/>
              </a:lnSpc>
              <a:spcBef>
                <a:spcPts val="0"/>
              </a:spcBef>
              <a:spcAft>
                <a:spcPts val="0"/>
              </a:spcAft>
              <a:buSzPts val="1400"/>
              <a:buNone/>
            </a:pPr>
            <a:r>
              <a:rPr lang="en-US">
                <a:solidFill>
                  <a:srgbClr val="3F3F3F"/>
                </a:solidFill>
              </a:rPr>
              <a:t>3) Assess the feasibility of detecting turbidity for big runoff events off the coast of Moloka’i</a:t>
            </a:r>
            <a:endParaRPr>
              <a:solidFill>
                <a:srgbClr val="3F3F3F"/>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------------------------------Image Information Below -----------------------------</a:t>
            </a:r>
            <a:endParaRPr/>
          </a:p>
          <a:p>
            <a:pPr marL="0" lvl="0" indent="0" algn="l" rtl="0">
              <a:lnSpc>
                <a:spcPct val="100000"/>
              </a:lnSpc>
              <a:spcBef>
                <a:spcPts val="0"/>
              </a:spcBef>
              <a:spcAft>
                <a:spcPts val="0"/>
              </a:spcAft>
              <a:buSzPts val="1400"/>
              <a:buNone/>
            </a:pPr>
            <a:r>
              <a:rPr lang="en-US"/>
              <a:t>Image from The Nature Conservancy </a:t>
            </a:r>
            <a:endParaRPr/>
          </a:p>
        </p:txBody>
      </p:sp>
      <p:sp>
        <p:nvSpPr>
          <p:cNvPr id="341" name="Google Shape;341;g5ce1013c8e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extLst>
      <p:ext uri="{BB962C8B-B14F-4D97-AF65-F5344CB8AC3E}">
        <p14:creationId xmlns:p14="http://schemas.microsoft.com/office/powerpoint/2010/main" val="4192695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4"/>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80"/>
        <p:cNvGrpSpPr/>
        <p:nvPr/>
      </p:nvGrpSpPr>
      <p:grpSpPr>
        <a:xfrm>
          <a:off x="0" y="0"/>
          <a:ext cx="0" cy="0"/>
          <a:chOff x="0" y="0"/>
          <a:chExt cx="0" cy="0"/>
        </a:xfrm>
      </p:grpSpPr>
      <p:sp>
        <p:nvSpPr>
          <p:cNvPr id="81" name="Google Shape;81;p15"/>
          <p:cNvSpPr/>
          <p:nvPr/>
        </p:nvSpPr>
        <p:spPr>
          <a:xfrm flipH="1">
            <a:off x="-4" y="0"/>
            <a:ext cx="12192003"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2" name="Google Shape;82;p15"/>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5"/>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5"/>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5"/>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86"/>
        <p:cNvGrpSpPr/>
        <p:nvPr/>
      </p:nvGrpSpPr>
      <p:grpSpPr>
        <a:xfrm>
          <a:off x="0" y="0"/>
          <a:ext cx="0" cy="0"/>
          <a:chOff x="0" y="0"/>
          <a:chExt cx="0" cy="0"/>
        </a:xfrm>
      </p:grpSpPr>
      <p:sp>
        <p:nvSpPr>
          <p:cNvPr id="87" name="Google Shape;87;p18"/>
          <p:cNvSpPr/>
          <p:nvPr/>
        </p:nvSpPr>
        <p:spPr>
          <a:xfrm rot="7200000">
            <a:off x="277328" y="-2758"/>
            <a:ext cx="564654" cy="491214"/>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8" name="Google Shape;88;p18"/>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9" name="Google Shape;89;p18"/>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0" name="Google Shape;90;p18"/>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18"/>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2" name="Google Shape;92;p18"/>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3" name="Google Shape;93;p18"/>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94" name="Google Shape;94;p18"/>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8"/>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8"/>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8"/>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98"/>
        <p:cNvGrpSpPr/>
        <p:nvPr/>
      </p:nvGrpSpPr>
      <p:grpSpPr>
        <a:xfrm>
          <a:off x="0" y="0"/>
          <a:ext cx="0" cy="0"/>
          <a:chOff x="0" y="0"/>
          <a:chExt cx="0" cy="0"/>
        </a:xfrm>
      </p:grpSpPr>
      <p:sp>
        <p:nvSpPr>
          <p:cNvPr id="99" name="Google Shape;99;p21"/>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1" name="Google Shape;101;p2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0"/>
        <p:cNvGrpSpPr/>
        <p:nvPr/>
      </p:nvGrpSpPr>
      <p:grpSpPr>
        <a:xfrm>
          <a:off x="0" y="0"/>
          <a:ext cx="0" cy="0"/>
          <a:chOff x="0" y="0"/>
          <a:chExt cx="0" cy="0"/>
        </a:xfrm>
      </p:grpSpPr>
      <p:pic>
        <p:nvPicPr>
          <p:cNvPr id="111" name="Google Shape;111;g5f56201728_0_128"/>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12" name="Google Shape;112;g5f56201728_0_128"/>
          <p:cNvSpPr txBox="1"/>
          <p:nvPr/>
        </p:nvSpPr>
        <p:spPr>
          <a:xfrm>
            <a:off x="7728156" y="506412"/>
            <a:ext cx="2406300" cy="215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13"/>
        <p:cNvGrpSpPr/>
        <p:nvPr/>
      </p:nvGrpSpPr>
      <p:grpSpPr>
        <a:xfrm>
          <a:off x="0" y="0"/>
          <a:ext cx="0" cy="0"/>
          <a:chOff x="0" y="0"/>
          <a:chExt cx="0" cy="0"/>
        </a:xfrm>
      </p:grpSpPr>
      <p:sp>
        <p:nvSpPr>
          <p:cNvPr id="114" name="Google Shape;114;g5f56201728_0_131"/>
          <p:cNvSpPr/>
          <p:nvPr/>
        </p:nvSpPr>
        <p:spPr>
          <a:xfrm rot="7197469">
            <a:off x="-169402" y="-1824"/>
            <a:ext cx="680372" cy="590622"/>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553" ty="256"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15" name="Google Shape;115;g5f56201728_0_131"/>
          <p:cNvSpPr/>
          <p:nvPr/>
        </p:nvSpPr>
        <p:spPr>
          <a:xfrm rot="7197469">
            <a:off x="375176" y="-225602"/>
            <a:ext cx="510716" cy="598219"/>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8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16" name="Google Shape;116;g5f56201728_0_131"/>
          <p:cNvSpPr/>
          <p:nvPr/>
        </p:nvSpPr>
        <p:spPr>
          <a:xfrm rot="7201482">
            <a:off x="342697" y="292817"/>
            <a:ext cx="678094" cy="589902"/>
          </a:xfrm>
          <a:prstGeom prst="hexagon">
            <a:avLst>
              <a:gd name="adj" fmla="val 28832"/>
              <a:gd name="vf" fmla="val 115470"/>
            </a:avLst>
          </a:prstGeom>
          <a:solidFill>
            <a:srgbClr val="379CC3">
              <a:alpha val="4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17" name="Google Shape;117;g5f56201728_0_131"/>
          <p:cNvSpPr/>
          <p:nvPr/>
        </p:nvSpPr>
        <p:spPr>
          <a:xfrm>
            <a:off x="0" y="6172200"/>
            <a:ext cx="12192000" cy="337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18" name="Google Shape;118;g5f56201728_0_131"/>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9" name="Google Shape;119;g5f56201728_0_131"/>
          <p:cNvSpPr txBox="1">
            <a:spLocks noGrp="1"/>
          </p:cNvSpPr>
          <p:nvPr>
            <p:ph type="body" idx="1"/>
          </p:nvPr>
        </p:nvSpPr>
        <p:spPr>
          <a:xfrm>
            <a:off x="6196013" y="952500"/>
            <a:ext cx="5500800" cy="48705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0" name="Google Shape;120;g5f56201728_0_131"/>
          <p:cNvSpPr txBox="1">
            <a:spLocks noGrp="1"/>
          </p:cNvSpPr>
          <p:nvPr>
            <p:ph type="body" idx="2"/>
          </p:nvPr>
        </p:nvSpPr>
        <p:spPr>
          <a:xfrm>
            <a:off x="1289050" y="2784968"/>
            <a:ext cx="4040100" cy="1241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1" name="Google Shape;121;g5f56201728_0_131"/>
          <p:cNvSpPr txBox="1">
            <a:spLocks noGrp="1"/>
          </p:cNvSpPr>
          <p:nvPr>
            <p:ph type="body" idx="3"/>
          </p:nvPr>
        </p:nvSpPr>
        <p:spPr>
          <a:xfrm>
            <a:off x="1289050" y="4581274"/>
            <a:ext cx="4040100" cy="1241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2" name="Google Shape;122;g5f56201728_0_131"/>
          <p:cNvSpPr txBox="1">
            <a:spLocks noGrp="1"/>
          </p:cNvSpPr>
          <p:nvPr>
            <p:ph type="body" idx="4"/>
          </p:nvPr>
        </p:nvSpPr>
        <p:spPr>
          <a:xfrm>
            <a:off x="1289050" y="988662"/>
            <a:ext cx="4040100" cy="1241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123"/>
        <p:cNvGrpSpPr/>
        <p:nvPr/>
      </p:nvGrpSpPr>
      <p:grpSpPr>
        <a:xfrm>
          <a:off x="0" y="0"/>
          <a:ext cx="0" cy="0"/>
          <a:chOff x="0" y="0"/>
          <a:chExt cx="0" cy="0"/>
        </a:xfrm>
      </p:grpSpPr>
      <p:sp>
        <p:nvSpPr>
          <p:cNvPr id="124" name="Google Shape;124;g5f56201728_0_141"/>
          <p:cNvSpPr txBox="1">
            <a:spLocks noGrp="1"/>
          </p:cNvSpPr>
          <p:nvPr>
            <p:ph type="title"/>
          </p:nvPr>
        </p:nvSpPr>
        <p:spPr>
          <a:xfrm>
            <a:off x="495300" y="507338"/>
            <a:ext cx="11201100" cy="381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5" name="Google Shape;125;g5f56201728_0_141"/>
          <p:cNvSpPr/>
          <p:nvPr/>
        </p:nvSpPr>
        <p:spPr>
          <a:xfrm>
            <a:off x="9465270" y="5257798"/>
            <a:ext cx="1839300" cy="16005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26" name="Google Shape;126;g5f56201728_0_141"/>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27" name="Google Shape;127;g5f56201728_0_141"/>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28" name="Google Shape;128;g5f56201728_0_141"/>
          <p:cNvSpPr txBox="1">
            <a:spLocks noGrp="1"/>
          </p:cNvSpPr>
          <p:nvPr>
            <p:ph type="body" idx="1"/>
          </p:nvPr>
        </p:nvSpPr>
        <p:spPr>
          <a:xfrm>
            <a:off x="495300" y="4082418"/>
            <a:ext cx="7248300" cy="239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9" name="Google Shape;129;g5f56201728_0_141"/>
          <p:cNvSpPr txBox="1">
            <a:spLocks noGrp="1"/>
          </p:cNvSpPr>
          <p:nvPr>
            <p:ph type="body" idx="2"/>
          </p:nvPr>
        </p:nvSpPr>
        <p:spPr>
          <a:xfrm>
            <a:off x="8381999" y="1201006"/>
            <a:ext cx="3305100" cy="2709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0" name="Google Shape;130;g5f56201728_0_141"/>
          <p:cNvSpPr txBox="1">
            <a:spLocks noGrp="1"/>
          </p:cNvSpPr>
          <p:nvPr>
            <p:ph type="body" idx="3"/>
          </p:nvPr>
        </p:nvSpPr>
        <p:spPr>
          <a:xfrm>
            <a:off x="4438650" y="1201006"/>
            <a:ext cx="3305100" cy="2709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1" name="Google Shape;131;g5f56201728_0_141"/>
          <p:cNvSpPr txBox="1">
            <a:spLocks noGrp="1"/>
          </p:cNvSpPr>
          <p:nvPr>
            <p:ph type="body" idx="4"/>
          </p:nvPr>
        </p:nvSpPr>
        <p:spPr>
          <a:xfrm>
            <a:off x="495300" y="1201006"/>
            <a:ext cx="3305100" cy="2709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132"/>
        <p:cNvGrpSpPr/>
        <p:nvPr/>
      </p:nvGrpSpPr>
      <p:grpSpPr>
        <a:xfrm>
          <a:off x="0" y="0"/>
          <a:ext cx="0" cy="0"/>
          <a:chOff x="0" y="0"/>
          <a:chExt cx="0" cy="0"/>
        </a:xfrm>
      </p:grpSpPr>
      <p:sp>
        <p:nvSpPr>
          <p:cNvPr id="133" name="Google Shape;133;g5f56201728_0_150"/>
          <p:cNvSpPr/>
          <p:nvPr/>
        </p:nvSpPr>
        <p:spPr>
          <a:xfrm flipH="1">
            <a:off x="-1" y="0"/>
            <a:ext cx="12192000"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34" name="Google Shape;134;g5f56201728_0_150"/>
          <p:cNvSpPr/>
          <p:nvPr/>
        </p:nvSpPr>
        <p:spPr>
          <a:xfrm flipH="1">
            <a:off x="2" y="6593264"/>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35" name="Google Shape;135;g5f56201728_0_150"/>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36" name="Google Shape;136;g5f56201728_0_150"/>
          <p:cNvSpPr txBox="1">
            <a:spLocks noGrp="1"/>
          </p:cNvSpPr>
          <p:nvPr>
            <p:ph type="title"/>
          </p:nvPr>
        </p:nvSpPr>
        <p:spPr>
          <a:xfrm>
            <a:off x="507332" y="442119"/>
            <a:ext cx="11189100" cy="510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37" name="Google Shape;137;g5f56201728_0_150"/>
          <p:cNvSpPr txBox="1">
            <a:spLocks noGrp="1"/>
          </p:cNvSpPr>
          <p:nvPr>
            <p:ph type="body" idx="1"/>
          </p:nvPr>
        </p:nvSpPr>
        <p:spPr>
          <a:xfrm>
            <a:off x="495300" y="1250950"/>
            <a:ext cx="11201100" cy="29004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8" name="Google Shape;138;g5f56201728_0_150"/>
          <p:cNvSpPr txBox="1">
            <a:spLocks noGrp="1"/>
          </p:cNvSpPr>
          <p:nvPr>
            <p:ph type="body" idx="2"/>
          </p:nvPr>
        </p:nvSpPr>
        <p:spPr>
          <a:xfrm>
            <a:off x="507332" y="4511675"/>
            <a:ext cx="4485900" cy="1965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9" name="Google Shape;139;g5f56201728_0_150"/>
          <p:cNvSpPr txBox="1">
            <a:spLocks noGrp="1"/>
          </p:cNvSpPr>
          <p:nvPr>
            <p:ph type="body" idx="3"/>
          </p:nvPr>
        </p:nvSpPr>
        <p:spPr>
          <a:xfrm>
            <a:off x="5659558" y="4511675"/>
            <a:ext cx="4485900" cy="1965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140"/>
        <p:cNvGrpSpPr/>
        <p:nvPr/>
      </p:nvGrpSpPr>
      <p:grpSpPr>
        <a:xfrm>
          <a:off x="0" y="0"/>
          <a:ext cx="0" cy="0"/>
          <a:chOff x="0" y="0"/>
          <a:chExt cx="0" cy="0"/>
        </a:xfrm>
      </p:grpSpPr>
      <p:sp>
        <p:nvSpPr>
          <p:cNvPr id="141" name="Google Shape;141;g5f56201728_0_158"/>
          <p:cNvSpPr/>
          <p:nvPr/>
        </p:nvSpPr>
        <p:spPr>
          <a:xfrm>
            <a:off x="0" y="6172200"/>
            <a:ext cx="12192000" cy="685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42" name="Google Shape;142;g5f56201728_0_158"/>
          <p:cNvSpPr/>
          <p:nvPr/>
        </p:nvSpPr>
        <p:spPr>
          <a:xfrm>
            <a:off x="0" y="1186372"/>
            <a:ext cx="11696700" cy="1143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5B9BD5"/>
              </a:solidFill>
              <a:latin typeface="Century Gothic"/>
              <a:ea typeface="Century Gothic"/>
              <a:cs typeface="Century Gothic"/>
              <a:sym typeface="Century Gothic"/>
            </a:endParaRPr>
          </a:p>
        </p:txBody>
      </p:sp>
      <p:sp>
        <p:nvSpPr>
          <p:cNvPr id="143" name="Google Shape;143;g5f56201728_0_158"/>
          <p:cNvSpPr/>
          <p:nvPr/>
        </p:nvSpPr>
        <p:spPr>
          <a:xfrm rot="10800000">
            <a:off x="9970086" y="-7459"/>
            <a:ext cx="2222939" cy="1308383"/>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811" ty="-2067"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44" name="Google Shape;144;g5f56201728_0_158"/>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5" name="Google Shape;145;g5f56201728_0_158"/>
          <p:cNvSpPr txBox="1">
            <a:spLocks noGrp="1"/>
          </p:cNvSpPr>
          <p:nvPr>
            <p:ph type="body" idx="1"/>
          </p:nvPr>
        </p:nvSpPr>
        <p:spPr>
          <a:xfrm>
            <a:off x="495300" y="4451350"/>
            <a:ext cx="11201100" cy="14919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6" name="Google Shape;146;g5f56201728_0_158"/>
          <p:cNvSpPr txBox="1">
            <a:spLocks noGrp="1"/>
          </p:cNvSpPr>
          <p:nvPr>
            <p:ph type="body" idx="2"/>
          </p:nvPr>
        </p:nvSpPr>
        <p:spPr>
          <a:xfrm>
            <a:off x="495300" y="1536032"/>
            <a:ext cx="3319500" cy="26277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7" name="Google Shape;147;g5f56201728_0_158"/>
          <p:cNvSpPr txBox="1">
            <a:spLocks noGrp="1"/>
          </p:cNvSpPr>
          <p:nvPr>
            <p:ph type="body" idx="3"/>
          </p:nvPr>
        </p:nvSpPr>
        <p:spPr>
          <a:xfrm>
            <a:off x="4436269" y="1536032"/>
            <a:ext cx="3319500" cy="2627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8" name="Google Shape;148;g5f56201728_0_158"/>
          <p:cNvSpPr txBox="1">
            <a:spLocks noGrp="1"/>
          </p:cNvSpPr>
          <p:nvPr>
            <p:ph type="body" idx="4"/>
          </p:nvPr>
        </p:nvSpPr>
        <p:spPr>
          <a:xfrm>
            <a:off x="8377237" y="1536032"/>
            <a:ext cx="3319500" cy="2627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149"/>
        <p:cNvGrpSpPr/>
        <p:nvPr/>
      </p:nvGrpSpPr>
      <p:grpSpPr>
        <a:xfrm>
          <a:off x="0" y="0"/>
          <a:ext cx="0" cy="0"/>
          <a:chOff x="0" y="0"/>
          <a:chExt cx="0" cy="0"/>
        </a:xfrm>
      </p:grpSpPr>
      <p:sp>
        <p:nvSpPr>
          <p:cNvPr id="150" name="Google Shape;150;g5f56201728_0_167"/>
          <p:cNvSpPr/>
          <p:nvPr/>
        </p:nvSpPr>
        <p:spPr>
          <a:xfrm flipH="1">
            <a:off x="-1" y="428625"/>
            <a:ext cx="12192000" cy="628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51" name="Google Shape;151;g5f56201728_0_167"/>
          <p:cNvSpPr txBox="1"/>
          <p:nvPr/>
        </p:nvSpPr>
        <p:spPr>
          <a:xfrm>
            <a:off x="367110" y="419100"/>
            <a:ext cx="10233300" cy="685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152" name="Google Shape;152;g5f56201728_0_16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entury Gothic"/>
              <a:buNone/>
              <a:defRPr b="1">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53" name="Google Shape;153;g5f56201728_0_167"/>
          <p:cNvSpPr txBox="1">
            <a:spLocks noGrp="1"/>
          </p:cNvSpPr>
          <p:nvPr>
            <p:ph type="body" idx="1"/>
          </p:nvPr>
        </p:nvSpPr>
        <p:spPr>
          <a:xfrm>
            <a:off x="495301" y="1371600"/>
            <a:ext cx="3378900" cy="51051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4" name="Google Shape;154;g5f56201728_0_167"/>
          <p:cNvSpPr txBox="1">
            <a:spLocks noGrp="1"/>
          </p:cNvSpPr>
          <p:nvPr>
            <p:ph type="body" idx="2"/>
          </p:nvPr>
        </p:nvSpPr>
        <p:spPr>
          <a:xfrm>
            <a:off x="4406566" y="1371600"/>
            <a:ext cx="3378900" cy="51051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5" name="Google Shape;155;g5f56201728_0_167"/>
          <p:cNvSpPr txBox="1">
            <a:spLocks noGrp="1"/>
          </p:cNvSpPr>
          <p:nvPr>
            <p:ph type="body" idx="3"/>
          </p:nvPr>
        </p:nvSpPr>
        <p:spPr>
          <a:xfrm>
            <a:off x="8317832" y="1371600"/>
            <a:ext cx="3378900" cy="51051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156"/>
        <p:cNvGrpSpPr/>
        <p:nvPr/>
      </p:nvGrpSpPr>
      <p:grpSpPr>
        <a:xfrm>
          <a:off x="0" y="0"/>
          <a:ext cx="0" cy="0"/>
          <a:chOff x="0" y="0"/>
          <a:chExt cx="0" cy="0"/>
        </a:xfrm>
      </p:grpSpPr>
      <p:sp>
        <p:nvSpPr>
          <p:cNvPr id="157" name="Google Shape;157;g5f56201728_0_174"/>
          <p:cNvSpPr/>
          <p:nvPr/>
        </p:nvSpPr>
        <p:spPr>
          <a:xfrm>
            <a:off x="0" y="428625"/>
            <a:ext cx="12192000" cy="6000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58" name="Google Shape;158;g5f56201728_0_174"/>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59" name="Google Shape;159;g5f56201728_0_174"/>
          <p:cNvSpPr txBox="1">
            <a:spLocks noGrp="1"/>
          </p:cNvSpPr>
          <p:nvPr>
            <p:ph type="title"/>
          </p:nvPr>
        </p:nvSpPr>
        <p:spPr>
          <a:xfrm>
            <a:off x="1257300" y="428625"/>
            <a:ext cx="10439100" cy="675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entury Gothic"/>
              <a:buNone/>
              <a:defRPr b="1">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60" name="Google Shape;160;g5f56201728_0_174"/>
          <p:cNvSpPr txBox="1">
            <a:spLocks noGrp="1"/>
          </p:cNvSpPr>
          <p:nvPr>
            <p:ph type="body" idx="1"/>
          </p:nvPr>
        </p:nvSpPr>
        <p:spPr>
          <a:xfrm>
            <a:off x="1265320" y="1588168"/>
            <a:ext cx="3266700" cy="2659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1" name="Google Shape;161;g5f56201728_0_174"/>
          <p:cNvSpPr txBox="1">
            <a:spLocks noGrp="1"/>
          </p:cNvSpPr>
          <p:nvPr>
            <p:ph type="body" idx="2"/>
          </p:nvPr>
        </p:nvSpPr>
        <p:spPr>
          <a:xfrm>
            <a:off x="4847473" y="1588168"/>
            <a:ext cx="3266700" cy="2659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2" name="Google Shape;162;g5f56201728_0_174"/>
          <p:cNvSpPr txBox="1">
            <a:spLocks noGrp="1"/>
          </p:cNvSpPr>
          <p:nvPr>
            <p:ph type="body" idx="3"/>
          </p:nvPr>
        </p:nvSpPr>
        <p:spPr>
          <a:xfrm>
            <a:off x="8429625" y="1588168"/>
            <a:ext cx="3266700" cy="2659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3" name="Google Shape;163;g5f56201728_0_174"/>
          <p:cNvSpPr txBox="1">
            <a:spLocks noGrp="1"/>
          </p:cNvSpPr>
          <p:nvPr>
            <p:ph type="body" idx="4"/>
          </p:nvPr>
        </p:nvSpPr>
        <p:spPr>
          <a:xfrm>
            <a:off x="1265238" y="4535150"/>
            <a:ext cx="10431600" cy="10587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1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8"/>
        <p:cNvGrpSpPr/>
        <p:nvPr/>
      </p:nvGrpSpPr>
      <p:grpSpPr>
        <a:xfrm>
          <a:off x="0" y="0"/>
          <a:ext cx="0" cy="0"/>
          <a:chOff x="0" y="0"/>
          <a:chExt cx="0" cy="0"/>
        </a:xfrm>
      </p:grpSpPr>
      <p:sp>
        <p:nvSpPr>
          <p:cNvPr id="19" name="Google Shape;19;p16"/>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16"/>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 name="Google Shape;21;p16"/>
          <p:cNvSpPr/>
          <p:nvPr/>
        </p:nvSpPr>
        <p:spPr>
          <a:xfrm rot="7200000">
            <a:off x="342880" y="292874"/>
            <a:ext cx="678058" cy="589869"/>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 name="Google Shape;22;p16"/>
          <p:cNvSpPr/>
          <p:nvPr/>
        </p:nvSpPr>
        <p:spPr>
          <a:xfrm>
            <a:off x="0" y="6172200"/>
            <a:ext cx="12192000" cy="337387"/>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 name="Google Shape;23;p16"/>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6"/>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6"/>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6"/>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164"/>
        <p:cNvGrpSpPr/>
        <p:nvPr/>
      </p:nvGrpSpPr>
      <p:grpSpPr>
        <a:xfrm>
          <a:off x="0" y="0"/>
          <a:ext cx="0" cy="0"/>
          <a:chOff x="0" y="0"/>
          <a:chExt cx="0" cy="0"/>
        </a:xfrm>
      </p:grpSpPr>
      <p:sp>
        <p:nvSpPr>
          <p:cNvPr id="165" name="Google Shape;165;g5f56201728_0_182"/>
          <p:cNvSpPr/>
          <p:nvPr/>
        </p:nvSpPr>
        <p:spPr>
          <a:xfrm flipH="1">
            <a:off x="1" y="6484538"/>
            <a:ext cx="12192000" cy="2652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66" name="Google Shape;166;g5f56201728_0_182"/>
          <p:cNvSpPr txBox="1">
            <a:spLocks noGrp="1"/>
          </p:cNvSpPr>
          <p:nvPr>
            <p:ph type="title"/>
          </p:nvPr>
        </p:nvSpPr>
        <p:spPr>
          <a:xfrm>
            <a:off x="513344" y="190501"/>
            <a:ext cx="11183100" cy="571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67" name="Google Shape;167;g5f56201728_0_182"/>
          <p:cNvSpPr txBox="1">
            <a:spLocks noGrp="1"/>
          </p:cNvSpPr>
          <p:nvPr>
            <p:ph type="body" idx="1"/>
          </p:nvPr>
        </p:nvSpPr>
        <p:spPr>
          <a:xfrm>
            <a:off x="495300" y="1104900"/>
            <a:ext cx="11201100" cy="2706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8" name="Google Shape;168;g5f56201728_0_182"/>
          <p:cNvSpPr txBox="1">
            <a:spLocks noGrp="1"/>
          </p:cNvSpPr>
          <p:nvPr>
            <p:ph type="body" idx="2"/>
          </p:nvPr>
        </p:nvSpPr>
        <p:spPr>
          <a:xfrm>
            <a:off x="513344" y="4010044"/>
            <a:ext cx="11201100" cy="22761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69"/>
        <p:cNvGrpSpPr/>
        <p:nvPr/>
      </p:nvGrpSpPr>
      <p:grpSpPr>
        <a:xfrm>
          <a:off x="0" y="0"/>
          <a:ext cx="0" cy="0"/>
          <a:chOff x="0" y="0"/>
          <a:chExt cx="0" cy="0"/>
        </a:xfrm>
      </p:grpSpPr>
      <p:sp>
        <p:nvSpPr>
          <p:cNvPr id="170" name="Google Shape;170;g5f56201728_0_187"/>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71" name="Google Shape;171;g5f56201728_0_187"/>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72" name="Google Shape;172;g5f56201728_0_187"/>
          <p:cNvSpPr txBox="1"/>
          <p:nvPr/>
        </p:nvSpPr>
        <p:spPr>
          <a:xfrm>
            <a:off x="1483619" y="293042"/>
            <a:ext cx="9413100" cy="640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500" b="0" i="0" u="none" strike="noStrike" cap="none">
              <a:solidFill>
                <a:srgbClr val="000000"/>
              </a:solidFill>
              <a:latin typeface="Arial"/>
              <a:ea typeface="Arial"/>
              <a:cs typeface="Arial"/>
              <a:sym typeface="Arial"/>
            </a:endParaRPr>
          </a:p>
        </p:txBody>
      </p:sp>
      <p:sp>
        <p:nvSpPr>
          <p:cNvPr id="173" name="Google Shape;173;g5f56201728_0_187"/>
          <p:cNvSpPr/>
          <p:nvPr/>
        </p:nvSpPr>
        <p:spPr>
          <a:xfrm>
            <a:off x="495300" y="6249808"/>
            <a:ext cx="112011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174" name="Google Shape;174;g5f56201728_0_187"/>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175"/>
        <p:cNvGrpSpPr/>
        <p:nvPr/>
      </p:nvGrpSpPr>
      <p:grpSpPr>
        <a:xfrm>
          <a:off x="0" y="0"/>
          <a:ext cx="0" cy="0"/>
          <a:chOff x="0" y="0"/>
          <a:chExt cx="0" cy="0"/>
        </a:xfrm>
      </p:grpSpPr>
      <p:sp>
        <p:nvSpPr>
          <p:cNvPr id="176" name="Google Shape;176;g5f56201728_0_193"/>
          <p:cNvSpPr/>
          <p:nvPr/>
        </p:nvSpPr>
        <p:spPr>
          <a:xfrm flipH="1">
            <a:off x="-1" y="0"/>
            <a:ext cx="12192000"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77" name="Google Shape;177;g5f56201728_0_193"/>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78" name="Google Shape;178;g5f56201728_0_193"/>
          <p:cNvSpPr txBox="1">
            <a:spLocks noGrp="1"/>
          </p:cNvSpPr>
          <p:nvPr>
            <p:ph type="body" idx="1"/>
          </p:nvPr>
        </p:nvSpPr>
        <p:spPr>
          <a:xfrm>
            <a:off x="6701588" y="1104900"/>
            <a:ext cx="4995300" cy="2925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79" name="Google Shape;179;g5f56201728_0_193"/>
          <p:cNvSpPr txBox="1">
            <a:spLocks noGrp="1"/>
          </p:cNvSpPr>
          <p:nvPr>
            <p:ph type="body" idx="2"/>
          </p:nvPr>
        </p:nvSpPr>
        <p:spPr>
          <a:xfrm>
            <a:off x="507332" y="1104900"/>
            <a:ext cx="4995300" cy="2925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80" name="Google Shape;180;g5f56201728_0_193"/>
          <p:cNvSpPr txBox="1">
            <a:spLocks noGrp="1"/>
          </p:cNvSpPr>
          <p:nvPr>
            <p:ph type="body" idx="3"/>
          </p:nvPr>
        </p:nvSpPr>
        <p:spPr>
          <a:xfrm>
            <a:off x="508000" y="4330700"/>
            <a:ext cx="11188800" cy="21465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181"/>
        <p:cNvGrpSpPr/>
        <p:nvPr/>
      </p:nvGrpSpPr>
      <p:grpSpPr>
        <a:xfrm>
          <a:off x="0" y="0"/>
          <a:ext cx="0" cy="0"/>
          <a:chOff x="0" y="0"/>
          <a:chExt cx="0" cy="0"/>
        </a:xfrm>
      </p:grpSpPr>
      <p:sp>
        <p:nvSpPr>
          <p:cNvPr id="182" name="Google Shape;182;g5f56201728_0_199"/>
          <p:cNvSpPr/>
          <p:nvPr/>
        </p:nvSpPr>
        <p:spPr>
          <a:xfrm rot="7200786">
            <a:off x="277332" y="-3108"/>
            <a:ext cx="564377" cy="491517"/>
          </a:xfrm>
          <a:prstGeom prst="hexagon">
            <a:avLst>
              <a:gd name="adj" fmla="val 28832"/>
              <a:gd name="vf" fmla="val 115470"/>
            </a:avLst>
          </a:prstGeom>
          <a:solidFill>
            <a:srgbClr val="379CC3">
              <a:alpha val="4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3" name="Google Shape;183;g5f56201728_0_199"/>
          <p:cNvSpPr/>
          <p:nvPr/>
        </p:nvSpPr>
        <p:spPr>
          <a:xfrm>
            <a:off x="9465270" y="5257798"/>
            <a:ext cx="1839300" cy="16005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4" name="Google Shape;184;g5f56201728_0_199"/>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5" name="Google Shape;185;g5f56201728_0_199"/>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6" name="Google Shape;186;g5f56201728_0_199"/>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7" name="Google Shape;187;g5f56201728_0_199"/>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1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88" name="Google Shape;188;g5f56201728_0_199"/>
          <p:cNvSpPr txBox="1"/>
          <p:nvPr/>
        </p:nvSpPr>
        <p:spPr>
          <a:xfrm>
            <a:off x="1128461" y="258181"/>
            <a:ext cx="10233300" cy="47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189" name="Google Shape;189;g5f56201728_0_199"/>
          <p:cNvSpPr txBox="1">
            <a:spLocks noGrp="1"/>
          </p:cNvSpPr>
          <p:nvPr>
            <p:ph type="title"/>
          </p:nvPr>
        </p:nvSpPr>
        <p:spPr>
          <a:xfrm>
            <a:off x="1257300" y="281965"/>
            <a:ext cx="10439100" cy="450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90" name="Google Shape;190;g5f56201728_0_199"/>
          <p:cNvSpPr txBox="1">
            <a:spLocks noGrp="1"/>
          </p:cNvSpPr>
          <p:nvPr>
            <p:ph type="body" idx="1"/>
          </p:nvPr>
        </p:nvSpPr>
        <p:spPr>
          <a:xfrm>
            <a:off x="1257300" y="1130300"/>
            <a:ext cx="4794300" cy="3104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1" name="Google Shape;191;g5f56201728_0_199"/>
          <p:cNvSpPr txBox="1">
            <a:spLocks noGrp="1"/>
          </p:cNvSpPr>
          <p:nvPr>
            <p:ph type="body" idx="2"/>
          </p:nvPr>
        </p:nvSpPr>
        <p:spPr>
          <a:xfrm>
            <a:off x="6892809" y="1130300"/>
            <a:ext cx="4794300" cy="31047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2" name="Google Shape;192;g5f56201728_0_199"/>
          <p:cNvSpPr txBox="1">
            <a:spLocks noGrp="1"/>
          </p:cNvSpPr>
          <p:nvPr>
            <p:ph type="body" idx="3"/>
          </p:nvPr>
        </p:nvSpPr>
        <p:spPr>
          <a:xfrm>
            <a:off x="1257300" y="4535488"/>
            <a:ext cx="8032800" cy="19083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93"/>
        <p:cNvGrpSpPr/>
        <p:nvPr/>
      </p:nvGrpSpPr>
      <p:grpSpPr>
        <a:xfrm>
          <a:off x="0" y="0"/>
          <a:ext cx="0" cy="0"/>
          <a:chOff x="0" y="0"/>
          <a:chExt cx="0" cy="0"/>
        </a:xfrm>
      </p:grpSpPr>
      <p:sp>
        <p:nvSpPr>
          <p:cNvPr id="194" name="Google Shape;194;g5f56201728_0_211"/>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95" name="Google Shape;195;g5f56201728_0_211"/>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8" sx="100003" sy="100003"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196" name="Google Shape;196;g5f56201728_0_211"/>
          <p:cNvSpPr txBox="1">
            <a:spLocks noGrp="1"/>
          </p:cNvSpPr>
          <p:nvPr>
            <p:ph type="body" idx="1"/>
          </p:nvPr>
        </p:nvSpPr>
        <p:spPr>
          <a:xfrm>
            <a:off x="1257300" y="1660524"/>
            <a:ext cx="6134100" cy="46800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7" name="Google Shape;197;g5f56201728_0_211"/>
          <p:cNvSpPr txBox="1">
            <a:spLocks noGrp="1"/>
          </p:cNvSpPr>
          <p:nvPr>
            <p:ph type="body" idx="2"/>
          </p:nvPr>
        </p:nvSpPr>
        <p:spPr>
          <a:xfrm>
            <a:off x="8382000" y="1660524"/>
            <a:ext cx="3314700" cy="46680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98" name="Google Shape;198;g5f56201728_0_211"/>
          <p:cNvSpPr txBox="1">
            <a:spLocks noGrp="1"/>
          </p:cNvSpPr>
          <p:nvPr>
            <p:ph type="title"/>
          </p:nvPr>
        </p:nvSpPr>
        <p:spPr>
          <a:xfrm>
            <a:off x="1627997" y="266701"/>
            <a:ext cx="10515600" cy="685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28"/>
        <p:cNvGrpSpPr/>
        <p:nvPr/>
      </p:nvGrpSpPr>
      <p:grpSpPr>
        <a:xfrm>
          <a:off x="0" y="0"/>
          <a:ext cx="0" cy="0"/>
          <a:chOff x="0" y="0"/>
          <a:chExt cx="0" cy="0"/>
        </a:xfrm>
      </p:grpSpPr>
      <p:sp>
        <p:nvSpPr>
          <p:cNvPr id="29" name="Google Shape;29;p25"/>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5"/>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 name="Google Shape;31;p25"/>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2" name="Google Shape;32;p25"/>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3" name="Google Shape;33;p25"/>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5"/>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5"/>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5"/>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37"/>
        <p:cNvGrpSpPr/>
        <p:nvPr/>
      </p:nvGrpSpPr>
      <p:grpSpPr>
        <a:xfrm>
          <a:off x="0" y="0"/>
          <a:ext cx="0" cy="0"/>
          <a:chOff x="0" y="0"/>
          <a:chExt cx="0" cy="0"/>
        </a:xfrm>
      </p:grpSpPr>
      <p:sp>
        <p:nvSpPr>
          <p:cNvPr id="38" name="Google Shape;38;p24"/>
          <p:cNvSpPr/>
          <p:nvPr/>
        </p:nvSpPr>
        <p:spPr>
          <a:xfrm flipH="1">
            <a:off x="-4" y="0"/>
            <a:ext cx="12192003"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 name="Google Shape;39;p24"/>
          <p:cNvSpPr/>
          <p:nvPr/>
        </p:nvSpPr>
        <p:spPr>
          <a:xfrm flipH="1">
            <a:off x="-1" y="6593264"/>
            <a:ext cx="12192003"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 name="Google Shape;40;p2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1" name="Google Shape;41;p24"/>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4"/>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45"/>
        <p:cNvGrpSpPr/>
        <p:nvPr/>
      </p:nvGrpSpPr>
      <p:grpSpPr>
        <a:xfrm>
          <a:off x="0" y="0"/>
          <a:ext cx="0" cy="0"/>
          <a:chOff x="0" y="0"/>
          <a:chExt cx="0" cy="0"/>
        </a:xfrm>
      </p:grpSpPr>
      <p:sp>
        <p:nvSpPr>
          <p:cNvPr id="46" name="Google Shape;46;p19"/>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 name="Google Shape;47;p19"/>
          <p:cNvSpPr/>
          <p:nvPr/>
        </p:nvSpPr>
        <p:spPr>
          <a:xfrm>
            <a:off x="0" y="1186372"/>
            <a:ext cx="11696700" cy="114553"/>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48" name="Google Shape;48;p19"/>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 name="Google Shape;49;p19"/>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9"/>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9"/>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9"/>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9"/>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54"/>
        <p:cNvGrpSpPr/>
        <p:nvPr/>
      </p:nvGrpSpPr>
      <p:grpSpPr>
        <a:xfrm>
          <a:off x="0" y="0"/>
          <a:ext cx="0" cy="0"/>
          <a:chOff x="0" y="0"/>
          <a:chExt cx="0" cy="0"/>
        </a:xfrm>
      </p:grpSpPr>
      <p:sp>
        <p:nvSpPr>
          <p:cNvPr id="55" name="Google Shape;55;p17"/>
          <p:cNvSpPr/>
          <p:nvPr/>
        </p:nvSpPr>
        <p:spPr>
          <a:xfrm flipH="1">
            <a:off x="-4" y="428625"/>
            <a:ext cx="12192003" cy="62865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6" name="Google Shape;56;p17"/>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57" name="Google Shape;57;p1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7"/>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7"/>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7"/>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61"/>
        <p:cNvGrpSpPr/>
        <p:nvPr/>
      </p:nvGrpSpPr>
      <p:grpSpPr>
        <a:xfrm>
          <a:off x="0" y="0"/>
          <a:ext cx="0" cy="0"/>
          <a:chOff x="0" y="0"/>
          <a:chExt cx="0" cy="0"/>
        </a:xfrm>
      </p:grpSpPr>
      <p:sp>
        <p:nvSpPr>
          <p:cNvPr id="62" name="Google Shape;62;p22"/>
          <p:cNvSpPr/>
          <p:nvPr/>
        </p:nvSpPr>
        <p:spPr>
          <a:xfrm>
            <a:off x="0" y="428625"/>
            <a:ext cx="12192000" cy="600075"/>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3" name="Google Shape;63;p22"/>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 name="Google Shape;64;p22"/>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2"/>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2"/>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2"/>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2"/>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69"/>
        <p:cNvGrpSpPr/>
        <p:nvPr/>
      </p:nvGrpSpPr>
      <p:grpSpPr>
        <a:xfrm>
          <a:off x="0" y="0"/>
          <a:ext cx="0" cy="0"/>
          <a:chOff x="0" y="0"/>
          <a:chExt cx="0" cy="0"/>
        </a:xfrm>
      </p:grpSpPr>
      <p:sp>
        <p:nvSpPr>
          <p:cNvPr id="70" name="Google Shape;70;p23"/>
          <p:cNvSpPr/>
          <p:nvPr/>
        </p:nvSpPr>
        <p:spPr>
          <a:xfrm flipH="1">
            <a:off x="-2" y="6484538"/>
            <a:ext cx="12192003" cy="265176"/>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23"/>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3"/>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74"/>
        <p:cNvGrpSpPr/>
        <p:nvPr/>
      </p:nvGrpSpPr>
      <p:grpSpPr>
        <a:xfrm>
          <a:off x="0" y="0"/>
          <a:ext cx="0" cy="0"/>
          <a:chOff x="0" y="0"/>
          <a:chExt cx="0" cy="0"/>
        </a:xfrm>
      </p:grpSpPr>
      <p:sp>
        <p:nvSpPr>
          <p:cNvPr id="75" name="Google Shape;75;p20"/>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 name="Google Shape;76;p2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2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78" name="Google Shape;78;p20"/>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79" name="Google Shape;79;p20"/>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g5f56201728_0_1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06" name="Google Shape;106;g5f56201728_0_12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07" name="Google Shape;107;g5f56201728_0_1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08" name="Google Shape;108;g5f56201728_0_1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entury Gothic"/>
                <a:ea typeface="Century Gothic"/>
                <a:cs typeface="Century Gothic"/>
                <a:sym typeface="Century Gothic"/>
              </a:defRPr>
            </a:lvl9pPr>
          </a:lstStyle>
          <a:p>
            <a:endParaRPr/>
          </a:p>
        </p:txBody>
      </p:sp>
      <p:sp>
        <p:nvSpPr>
          <p:cNvPr id="109" name="Google Shape;109;g5f56201728_0_1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
          <p:cNvPicPr preferRelativeResize="0"/>
          <p:nvPr/>
        </p:nvPicPr>
        <p:blipFill rotWithShape="1">
          <a:blip r:embed="rId3">
            <a:alphaModFix/>
          </a:blip>
          <a:srcRect l="21758" r="17612"/>
          <a:stretch/>
        </p:blipFill>
        <p:spPr>
          <a:xfrm>
            <a:off x="0" y="2100"/>
            <a:ext cx="7391397" cy="6853802"/>
          </a:xfrm>
          <a:prstGeom prst="rect">
            <a:avLst/>
          </a:prstGeom>
          <a:noFill/>
          <a:ln>
            <a:noFill/>
          </a:ln>
          <a:effectLst>
            <a:outerShdw blurRad="50800" dist="38100" dir="2700000" algn="tl" rotWithShape="0">
              <a:srgbClr val="000000">
                <a:alpha val="40000"/>
              </a:srgbClr>
            </a:outerShdw>
          </a:effectLst>
        </p:spPr>
      </p:pic>
      <p:grpSp>
        <p:nvGrpSpPr>
          <p:cNvPr id="204" name="Google Shape;204;p1"/>
          <p:cNvGrpSpPr/>
          <p:nvPr/>
        </p:nvGrpSpPr>
        <p:grpSpPr>
          <a:xfrm>
            <a:off x="7814761" y="4115906"/>
            <a:ext cx="1820749" cy="1628504"/>
            <a:chOff x="8025208" y="3531159"/>
            <a:chExt cx="1820749" cy="1628504"/>
          </a:xfrm>
        </p:grpSpPr>
        <p:sp>
          <p:nvSpPr>
            <p:cNvPr id="205" name="Google Shape;205;p1"/>
            <p:cNvSpPr txBox="1"/>
            <p:nvPr/>
          </p:nvSpPr>
          <p:spPr>
            <a:xfrm>
              <a:off x="8025208" y="3531159"/>
              <a:ext cx="1820749"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Nicole Pepper</a:t>
              </a:r>
              <a:endParaRPr sz="1400" b="0" i="0" u="none" strike="noStrike" cap="none">
                <a:solidFill>
                  <a:srgbClr val="000000"/>
                </a:solidFill>
                <a:latin typeface="Arial"/>
                <a:ea typeface="Arial"/>
                <a:cs typeface="Arial"/>
                <a:sym typeface="Arial"/>
              </a:endParaRPr>
            </a:p>
          </p:txBody>
        </p:sp>
        <p:sp>
          <p:nvSpPr>
            <p:cNvPr id="206" name="Google Shape;206;p1"/>
            <p:cNvSpPr/>
            <p:nvPr/>
          </p:nvSpPr>
          <p:spPr>
            <a:xfrm>
              <a:off x="8032640" y="3966272"/>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Sophia Leiker</a:t>
              </a:r>
              <a:endParaRPr sz="1400" b="0" i="0" u="none" strike="noStrike" cap="none">
                <a:solidFill>
                  <a:srgbClr val="000000"/>
                </a:solidFill>
                <a:latin typeface="Arial"/>
                <a:ea typeface="Arial"/>
                <a:cs typeface="Arial"/>
                <a:sym typeface="Arial"/>
              </a:endParaRPr>
            </a:p>
          </p:txBody>
        </p:sp>
        <p:sp>
          <p:nvSpPr>
            <p:cNvPr id="207" name="Google Shape;207;p1"/>
            <p:cNvSpPr/>
            <p:nvPr/>
          </p:nvSpPr>
          <p:spPr>
            <a:xfrm>
              <a:off x="8046764" y="4836498"/>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Caroline Odell</a:t>
              </a:r>
              <a:endParaRPr sz="1400" b="0" i="0" u="none" strike="noStrike" cap="none">
                <a:solidFill>
                  <a:srgbClr val="000000"/>
                </a:solidFill>
                <a:latin typeface="Arial"/>
                <a:ea typeface="Arial"/>
                <a:cs typeface="Arial"/>
                <a:sym typeface="Arial"/>
              </a:endParaRPr>
            </a:p>
          </p:txBody>
        </p:sp>
        <p:sp>
          <p:nvSpPr>
            <p:cNvPr id="208" name="Google Shape;208;p1"/>
            <p:cNvSpPr/>
            <p:nvPr/>
          </p:nvSpPr>
          <p:spPr>
            <a:xfrm>
              <a:off x="8036885" y="4401385"/>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David Fluharty</a:t>
              </a:r>
              <a:endParaRPr sz="1400" b="0" i="0" u="none" strike="noStrike" cap="none">
                <a:solidFill>
                  <a:srgbClr val="000000"/>
                </a:solidFill>
                <a:latin typeface="Arial"/>
                <a:ea typeface="Arial"/>
                <a:cs typeface="Arial"/>
                <a:sym typeface="Arial"/>
              </a:endParaRPr>
            </a:p>
          </p:txBody>
        </p:sp>
      </p:grpSp>
      <p:sp>
        <p:nvSpPr>
          <p:cNvPr id="209" name="Google Shape;209;p1"/>
          <p:cNvSpPr txBox="1"/>
          <p:nvPr/>
        </p:nvSpPr>
        <p:spPr>
          <a:xfrm>
            <a:off x="7794625" y="1417552"/>
            <a:ext cx="3895726" cy="107646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379CC3"/>
              </a:buClr>
              <a:buSzPts val="3200"/>
              <a:buFont typeface="Century Gothic"/>
              <a:buNone/>
            </a:pPr>
            <a:r>
              <a:rPr lang="en-US" sz="3200" b="1" i="0" u="none" strike="noStrike" cap="none">
                <a:solidFill>
                  <a:srgbClr val="379CC3"/>
                </a:solidFill>
                <a:latin typeface="Century Gothic"/>
                <a:ea typeface="Century Gothic"/>
                <a:cs typeface="Century Gothic"/>
                <a:sym typeface="Century Gothic"/>
              </a:rPr>
              <a:t>MOLOKA’I </a:t>
            </a:r>
            <a:endParaRPr sz="3200" b="1" i="0" u="none" strike="noStrike" cap="none">
              <a:solidFill>
                <a:srgbClr val="379CC3"/>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79CC3"/>
              </a:buClr>
              <a:buSzPts val="3200"/>
              <a:buFont typeface="Century Gothic"/>
              <a:buNone/>
            </a:pPr>
            <a:r>
              <a:rPr lang="en-US" sz="3200" b="1" i="0" u="none" strike="noStrike" cap="none">
                <a:solidFill>
                  <a:srgbClr val="379CC3"/>
                </a:solidFill>
                <a:latin typeface="Century Gothic"/>
                <a:ea typeface="Century Gothic"/>
                <a:cs typeface="Century Gothic"/>
                <a:sym typeface="Century Gothic"/>
              </a:rPr>
              <a:t>WATER RESOURCES</a:t>
            </a:r>
            <a:endParaRPr sz="1400" b="0" i="0" u="none" strike="noStrike" cap="none">
              <a:solidFill>
                <a:srgbClr val="000000"/>
              </a:solidFill>
              <a:latin typeface="Arial"/>
              <a:ea typeface="Arial"/>
              <a:cs typeface="Arial"/>
              <a:sym typeface="Arial"/>
            </a:endParaRPr>
          </a:p>
        </p:txBody>
      </p:sp>
      <p:sp>
        <p:nvSpPr>
          <p:cNvPr id="210" name="Google Shape;210;p1"/>
          <p:cNvSpPr txBox="1"/>
          <p:nvPr/>
        </p:nvSpPr>
        <p:spPr>
          <a:xfrm>
            <a:off x="7800975" y="2584874"/>
            <a:ext cx="3889500" cy="131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0" i="0" u="none" strike="noStrike" cap="none">
                <a:solidFill>
                  <a:srgbClr val="3F3F3F"/>
                </a:solidFill>
                <a:latin typeface="Century Gothic"/>
                <a:ea typeface="Century Gothic"/>
                <a:cs typeface="Century Gothic"/>
                <a:sym typeface="Century Gothic"/>
              </a:rPr>
              <a:t>Employing NASA Earth Observations to Map the Impacts of the Ohi’a Rust on Forest Health and Coastal Turbidity on Molokai, Hawaii</a:t>
            </a:r>
            <a:endParaRPr sz="1600" b="0" i="0" u="none" strike="noStrike" cap="none">
              <a:solidFill>
                <a:srgbClr val="3F3F3F"/>
              </a:solidFill>
              <a:latin typeface="Century Gothic"/>
              <a:ea typeface="Century Gothic"/>
              <a:cs typeface="Century Gothic"/>
              <a:sym typeface="Century Gothic"/>
            </a:endParaRPr>
          </a:p>
        </p:txBody>
      </p:sp>
      <p:pic>
        <p:nvPicPr>
          <p:cNvPr id="211" name="Google Shape;211;p1"/>
          <p:cNvPicPr preferRelativeResize="0"/>
          <p:nvPr/>
        </p:nvPicPr>
        <p:blipFill rotWithShape="1">
          <a:blip r:embed="rId4">
            <a:alphaModFix/>
          </a:blip>
          <a:srcRect/>
          <a:stretch/>
        </p:blipFill>
        <p:spPr>
          <a:xfrm>
            <a:off x="0" y="6065428"/>
            <a:ext cx="12192000" cy="715571"/>
          </a:xfrm>
          <a:prstGeom prst="rect">
            <a:avLst/>
          </a:prstGeom>
          <a:noFill/>
          <a:ln>
            <a:noFill/>
          </a:ln>
        </p:spPr>
      </p:pic>
      <p:sp>
        <p:nvSpPr>
          <p:cNvPr id="212" name="Google Shape;212;p1"/>
          <p:cNvSpPr txBox="1"/>
          <p:nvPr/>
        </p:nvSpPr>
        <p:spPr>
          <a:xfrm>
            <a:off x="3155090" y="6217180"/>
            <a:ext cx="7136613" cy="36933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Colorado – Fort Collins | Summer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5ce6095113_0_118"/>
          <p:cNvSpPr txBox="1">
            <a:spLocks noGrp="1"/>
          </p:cNvSpPr>
          <p:nvPr>
            <p:ph type="title"/>
          </p:nvPr>
        </p:nvSpPr>
        <p:spPr>
          <a:xfrm>
            <a:off x="1257300" y="428625"/>
            <a:ext cx="10439400" cy="67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Study Period</a:t>
            </a:r>
            <a:endParaRPr dirty="0"/>
          </a:p>
        </p:txBody>
      </p:sp>
      <p:sp>
        <p:nvSpPr>
          <p:cNvPr id="367" name="Google Shape;367;g5ce6095113_0_118"/>
          <p:cNvSpPr/>
          <p:nvPr/>
        </p:nvSpPr>
        <p:spPr>
          <a:xfrm>
            <a:off x="726375" y="4540425"/>
            <a:ext cx="10970100" cy="2568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rgbClr val="3F3F3F"/>
                </a:solidFill>
                <a:latin typeface="Century Gothic"/>
                <a:ea typeface="Century Gothic"/>
                <a:cs typeface="Century Gothic"/>
                <a:sym typeface="Century Gothic"/>
              </a:rPr>
              <a:t>Landsat 8 - OLI</a:t>
            </a:r>
            <a:endParaRPr sz="1400" b="1" i="1" u="none" strike="noStrike" cap="none" dirty="0">
              <a:solidFill>
                <a:srgbClr val="3F3F3F"/>
              </a:solidFill>
              <a:latin typeface="Century Gothic"/>
              <a:ea typeface="Century Gothic"/>
              <a:cs typeface="Century Gothic"/>
              <a:sym typeface="Century Gothic"/>
            </a:endParaRPr>
          </a:p>
        </p:txBody>
      </p:sp>
      <p:sp>
        <p:nvSpPr>
          <p:cNvPr id="368" name="Google Shape;368;g5ce6095113_0_118"/>
          <p:cNvSpPr/>
          <p:nvPr/>
        </p:nvSpPr>
        <p:spPr>
          <a:xfrm>
            <a:off x="4650600" y="4997700"/>
            <a:ext cx="7046100" cy="2568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rgbClr val="3F3F3F"/>
                </a:solidFill>
                <a:latin typeface="Century Gothic"/>
                <a:ea typeface="Century Gothic"/>
                <a:cs typeface="Century Gothic"/>
                <a:sym typeface="Century Gothic"/>
              </a:rPr>
              <a:t>Sentinel-2 MSI</a:t>
            </a:r>
            <a:endParaRPr sz="1400" b="1" i="1" u="none" strike="noStrike" cap="none" dirty="0">
              <a:solidFill>
                <a:srgbClr val="3F3F3F"/>
              </a:solidFill>
              <a:latin typeface="Century Gothic"/>
              <a:ea typeface="Century Gothic"/>
              <a:cs typeface="Century Gothic"/>
              <a:sym typeface="Century Gothic"/>
            </a:endParaRPr>
          </a:p>
        </p:txBody>
      </p:sp>
      <p:grpSp>
        <p:nvGrpSpPr>
          <p:cNvPr id="369" name="Google Shape;369;g5ce6095113_0_118"/>
          <p:cNvGrpSpPr/>
          <p:nvPr/>
        </p:nvGrpSpPr>
        <p:grpSpPr>
          <a:xfrm>
            <a:off x="9805498" y="2103945"/>
            <a:ext cx="1757959" cy="1520105"/>
            <a:chOff x="10203573" y="2122789"/>
            <a:chExt cx="1757959" cy="1520105"/>
          </a:xfrm>
        </p:grpSpPr>
        <p:cxnSp>
          <p:nvCxnSpPr>
            <p:cNvPr id="370" name="Google Shape;370;g5ce6095113_0_118"/>
            <p:cNvCxnSpPr/>
            <p:nvPr/>
          </p:nvCxnSpPr>
          <p:spPr>
            <a:xfrm>
              <a:off x="11097880" y="2660175"/>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371" name="Google Shape;371;g5ce6095113_0_118"/>
            <p:cNvGrpSpPr/>
            <p:nvPr/>
          </p:nvGrpSpPr>
          <p:grpSpPr>
            <a:xfrm>
              <a:off x="10301418" y="3321384"/>
              <a:ext cx="1660114" cy="321510"/>
              <a:chOff x="10301418" y="3321384"/>
              <a:chExt cx="1660114" cy="321510"/>
            </a:xfrm>
          </p:grpSpPr>
          <p:sp>
            <p:nvSpPr>
              <p:cNvPr id="372" name="Google Shape;372;g5ce6095113_0_118"/>
              <p:cNvSpPr/>
              <p:nvPr/>
            </p:nvSpPr>
            <p:spPr>
              <a:xfrm flipH="1">
                <a:off x="10301418" y="3321384"/>
                <a:ext cx="1659600" cy="155100"/>
              </a:xfrm>
              <a:prstGeom prst="parallelogram">
                <a:avLst>
                  <a:gd name="adj" fmla="val 96952"/>
                </a:avLst>
              </a:prstGeom>
              <a:solidFill>
                <a:srgbClr val="1F497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373" name="Google Shape;373;g5ce6095113_0_118"/>
              <p:cNvSpPr/>
              <p:nvPr/>
            </p:nvSpPr>
            <p:spPr>
              <a:xfrm>
                <a:off x="10301932" y="3487794"/>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374" name="Google Shape;374;g5ce6095113_0_118"/>
            <p:cNvSpPr txBox="1"/>
            <p:nvPr/>
          </p:nvSpPr>
          <p:spPr>
            <a:xfrm>
              <a:off x="10203573" y="2122789"/>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2019</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375" name="Google Shape;375;g5ce6095113_0_118"/>
          <p:cNvGrpSpPr/>
          <p:nvPr/>
        </p:nvGrpSpPr>
        <p:grpSpPr>
          <a:xfrm>
            <a:off x="8276006" y="2103945"/>
            <a:ext cx="1757959" cy="1520105"/>
            <a:chOff x="8700623" y="2122789"/>
            <a:chExt cx="1757959" cy="1520105"/>
          </a:xfrm>
        </p:grpSpPr>
        <p:cxnSp>
          <p:nvCxnSpPr>
            <p:cNvPr id="376" name="Google Shape;376;g5ce6095113_0_118"/>
            <p:cNvCxnSpPr/>
            <p:nvPr/>
          </p:nvCxnSpPr>
          <p:spPr>
            <a:xfrm>
              <a:off x="9594930" y="2660175"/>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377" name="Google Shape;377;g5ce6095113_0_118"/>
            <p:cNvGrpSpPr/>
            <p:nvPr/>
          </p:nvGrpSpPr>
          <p:grpSpPr>
            <a:xfrm>
              <a:off x="8798468" y="3321384"/>
              <a:ext cx="1660114" cy="321510"/>
              <a:chOff x="8798468" y="3321384"/>
              <a:chExt cx="1660114" cy="321510"/>
            </a:xfrm>
          </p:grpSpPr>
          <p:sp>
            <p:nvSpPr>
              <p:cNvPr id="378" name="Google Shape;378;g5ce6095113_0_118"/>
              <p:cNvSpPr/>
              <p:nvPr/>
            </p:nvSpPr>
            <p:spPr>
              <a:xfrm flipH="1">
                <a:off x="8798468" y="3321384"/>
                <a:ext cx="1659600" cy="155100"/>
              </a:xfrm>
              <a:prstGeom prst="parallelogram">
                <a:avLst>
                  <a:gd name="adj" fmla="val 96952"/>
                </a:avLst>
              </a:prstGeom>
              <a:solidFill>
                <a:srgbClr val="1F497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379" name="Google Shape;379;g5ce6095113_0_118"/>
              <p:cNvSpPr/>
              <p:nvPr/>
            </p:nvSpPr>
            <p:spPr>
              <a:xfrm>
                <a:off x="8798982" y="3487794"/>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380" name="Google Shape;380;g5ce6095113_0_118"/>
            <p:cNvSpPr txBox="1"/>
            <p:nvPr/>
          </p:nvSpPr>
          <p:spPr>
            <a:xfrm>
              <a:off x="8700623" y="2122789"/>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2018</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grpSp>
      <p:sp>
        <p:nvSpPr>
          <p:cNvPr id="381" name="Google Shape;381;g5ce6095113_0_118"/>
          <p:cNvSpPr txBox="1"/>
          <p:nvPr/>
        </p:nvSpPr>
        <p:spPr>
          <a:xfrm>
            <a:off x="6681823" y="3702038"/>
            <a:ext cx="2041800" cy="5253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400" b="1" i="0" u="none" strike="noStrike" cap="none" dirty="0">
                <a:solidFill>
                  <a:srgbClr val="FF0000"/>
                </a:solidFill>
                <a:latin typeface="Century Gothic"/>
                <a:ea typeface="Century Gothic"/>
                <a:cs typeface="Century Gothic"/>
                <a:sym typeface="Century Gothic"/>
              </a:rPr>
              <a:t>Peak Rust Outbreak</a:t>
            </a:r>
            <a:endParaRPr sz="1400" b="1" i="0" u="none" strike="noStrike" cap="none" dirty="0">
              <a:solidFill>
                <a:srgbClr val="FF0000"/>
              </a:solidFill>
              <a:latin typeface="Century Gothic"/>
              <a:ea typeface="Century Gothic"/>
              <a:cs typeface="Century Gothic"/>
              <a:sym typeface="Century Gothic"/>
            </a:endParaRPr>
          </a:p>
        </p:txBody>
      </p:sp>
      <p:grpSp>
        <p:nvGrpSpPr>
          <p:cNvPr id="382" name="Google Shape;382;g5ce6095113_0_118"/>
          <p:cNvGrpSpPr/>
          <p:nvPr/>
        </p:nvGrpSpPr>
        <p:grpSpPr>
          <a:xfrm>
            <a:off x="6746514" y="2103945"/>
            <a:ext cx="1757959" cy="1520106"/>
            <a:chOff x="7174923" y="2122801"/>
            <a:chExt cx="1757959" cy="1520106"/>
          </a:xfrm>
        </p:grpSpPr>
        <p:cxnSp>
          <p:nvCxnSpPr>
            <p:cNvPr id="383" name="Google Shape;383;g5ce6095113_0_118"/>
            <p:cNvCxnSpPr/>
            <p:nvPr/>
          </p:nvCxnSpPr>
          <p:spPr>
            <a:xfrm>
              <a:off x="8069230" y="2660188"/>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384" name="Google Shape;384;g5ce6095113_0_118"/>
            <p:cNvGrpSpPr/>
            <p:nvPr/>
          </p:nvGrpSpPr>
          <p:grpSpPr>
            <a:xfrm>
              <a:off x="7272768" y="3321397"/>
              <a:ext cx="1660114" cy="321510"/>
              <a:chOff x="7272768" y="3321397"/>
              <a:chExt cx="1660114" cy="321510"/>
            </a:xfrm>
          </p:grpSpPr>
          <p:sp>
            <p:nvSpPr>
              <p:cNvPr id="385" name="Google Shape;385;g5ce6095113_0_118"/>
              <p:cNvSpPr/>
              <p:nvPr/>
            </p:nvSpPr>
            <p:spPr>
              <a:xfrm flipH="1">
                <a:off x="7272768" y="3321397"/>
                <a:ext cx="1659600" cy="155100"/>
              </a:xfrm>
              <a:prstGeom prst="parallelogram">
                <a:avLst>
                  <a:gd name="adj" fmla="val 96952"/>
                </a:avLst>
              </a:prstGeom>
              <a:solidFill>
                <a:srgbClr val="CC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386" name="Google Shape;386;g5ce6095113_0_118"/>
              <p:cNvSpPr/>
              <p:nvPr/>
            </p:nvSpPr>
            <p:spPr>
              <a:xfrm>
                <a:off x="7273282" y="3487807"/>
                <a:ext cx="1659600" cy="155100"/>
              </a:xfrm>
              <a:prstGeom prst="parallelogram">
                <a:avLst>
                  <a:gd name="adj" fmla="val 96952"/>
                </a:avLst>
              </a:prstGeom>
              <a:solidFill>
                <a:srgbClr val="99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387" name="Google Shape;387;g5ce6095113_0_118"/>
            <p:cNvSpPr txBox="1"/>
            <p:nvPr/>
          </p:nvSpPr>
          <p:spPr>
            <a:xfrm>
              <a:off x="7174923" y="2122801"/>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2017</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388" name="Google Shape;388;g5ce6095113_0_118"/>
          <p:cNvGrpSpPr/>
          <p:nvPr/>
        </p:nvGrpSpPr>
        <p:grpSpPr>
          <a:xfrm>
            <a:off x="5217023" y="2103945"/>
            <a:ext cx="1757959" cy="1520106"/>
            <a:chOff x="5626473" y="2122801"/>
            <a:chExt cx="1757959" cy="1520106"/>
          </a:xfrm>
        </p:grpSpPr>
        <p:cxnSp>
          <p:nvCxnSpPr>
            <p:cNvPr id="389" name="Google Shape;389;g5ce6095113_0_118"/>
            <p:cNvCxnSpPr/>
            <p:nvPr/>
          </p:nvCxnSpPr>
          <p:spPr>
            <a:xfrm>
              <a:off x="6520780" y="2660188"/>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390" name="Google Shape;390;g5ce6095113_0_118"/>
            <p:cNvGrpSpPr/>
            <p:nvPr/>
          </p:nvGrpSpPr>
          <p:grpSpPr>
            <a:xfrm>
              <a:off x="5724318" y="3321397"/>
              <a:ext cx="1660114" cy="321510"/>
              <a:chOff x="5724318" y="3321397"/>
              <a:chExt cx="1660114" cy="321510"/>
            </a:xfrm>
          </p:grpSpPr>
          <p:sp>
            <p:nvSpPr>
              <p:cNvPr id="391" name="Google Shape;391;g5ce6095113_0_118"/>
              <p:cNvSpPr/>
              <p:nvPr/>
            </p:nvSpPr>
            <p:spPr>
              <a:xfrm flipH="1">
                <a:off x="5724318" y="3321397"/>
                <a:ext cx="1659600" cy="155100"/>
              </a:xfrm>
              <a:prstGeom prst="parallelogram">
                <a:avLst>
                  <a:gd name="adj" fmla="val 96952"/>
                </a:avLst>
              </a:prstGeom>
              <a:solidFill>
                <a:srgbClr val="379CC3">
                  <a:alpha val="4902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392" name="Google Shape;392;g5ce6095113_0_118"/>
              <p:cNvSpPr/>
              <p:nvPr/>
            </p:nvSpPr>
            <p:spPr>
              <a:xfrm>
                <a:off x="5724832" y="3487807"/>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393" name="Google Shape;393;g5ce6095113_0_118"/>
            <p:cNvSpPr txBox="1"/>
            <p:nvPr/>
          </p:nvSpPr>
          <p:spPr>
            <a:xfrm>
              <a:off x="5626473" y="2122801"/>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2016</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394" name="Google Shape;394;g5ce6095113_0_118"/>
          <p:cNvGrpSpPr/>
          <p:nvPr/>
        </p:nvGrpSpPr>
        <p:grpSpPr>
          <a:xfrm>
            <a:off x="3687531" y="2103945"/>
            <a:ext cx="1757959" cy="1520106"/>
            <a:chOff x="4055273" y="2122801"/>
            <a:chExt cx="1757959" cy="1520106"/>
          </a:xfrm>
        </p:grpSpPr>
        <p:cxnSp>
          <p:nvCxnSpPr>
            <p:cNvPr id="395" name="Google Shape;395;g5ce6095113_0_118"/>
            <p:cNvCxnSpPr/>
            <p:nvPr/>
          </p:nvCxnSpPr>
          <p:spPr>
            <a:xfrm>
              <a:off x="4949580" y="2660188"/>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396" name="Google Shape;396;g5ce6095113_0_118"/>
            <p:cNvGrpSpPr/>
            <p:nvPr/>
          </p:nvGrpSpPr>
          <p:grpSpPr>
            <a:xfrm>
              <a:off x="4153118" y="3321397"/>
              <a:ext cx="1660114" cy="321510"/>
              <a:chOff x="4153118" y="3321397"/>
              <a:chExt cx="1660114" cy="321510"/>
            </a:xfrm>
          </p:grpSpPr>
          <p:sp>
            <p:nvSpPr>
              <p:cNvPr id="397" name="Google Shape;397;g5ce6095113_0_118"/>
              <p:cNvSpPr/>
              <p:nvPr/>
            </p:nvSpPr>
            <p:spPr>
              <a:xfrm flipH="1">
                <a:off x="4153118" y="3321397"/>
                <a:ext cx="1659600" cy="155100"/>
              </a:xfrm>
              <a:prstGeom prst="parallelogram">
                <a:avLst>
                  <a:gd name="adj" fmla="val 96952"/>
                </a:avLst>
              </a:prstGeom>
              <a:solidFill>
                <a:srgbClr val="379CC3">
                  <a:alpha val="4902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398" name="Google Shape;398;g5ce6095113_0_118"/>
              <p:cNvSpPr/>
              <p:nvPr/>
            </p:nvSpPr>
            <p:spPr>
              <a:xfrm>
                <a:off x="4153632" y="3487807"/>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399" name="Google Shape;399;g5ce6095113_0_118"/>
            <p:cNvSpPr txBox="1"/>
            <p:nvPr/>
          </p:nvSpPr>
          <p:spPr>
            <a:xfrm>
              <a:off x="4055273" y="2122801"/>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2015</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400" name="Google Shape;400;g5ce6095113_0_118"/>
          <p:cNvGrpSpPr/>
          <p:nvPr/>
        </p:nvGrpSpPr>
        <p:grpSpPr>
          <a:xfrm>
            <a:off x="2158039" y="2103945"/>
            <a:ext cx="1757959" cy="1520105"/>
            <a:chOff x="2529573" y="2122789"/>
            <a:chExt cx="1757959" cy="1520105"/>
          </a:xfrm>
        </p:grpSpPr>
        <p:cxnSp>
          <p:nvCxnSpPr>
            <p:cNvPr id="401" name="Google Shape;401;g5ce6095113_0_118"/>
            <p:cNvCxnSpPr/>
            <p:nvPr/>
          </p:nvCxnSpPr>
          <p:spPr>
            <a:xfrm>
              <a:off x="3355630" y="2599950"/>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402" name="Google Shape;402;g5ce6095113_0_118"/>
            <p:cNvGrpSpPr/>
            <p:nvPr/>
          </p:nvGrpSpPr>
          <p:grpSpPr>
            <a:xfrm>
              <a:off x="2627418" y="3321384"/>
              <a:ext cx="1660114" cy="321510"/>
              <a:chOff x="2627418" y="3321384"/>
              <a:chExt cx="1660114" cy="321510"/>
            </a:xfrm>
          </p:grpSpPr>
          <p:sp>
            <p:nvSpPr>
              <p:cNvPr id="403" name="Google Shape;403;g5ce6095113_0_118"/>
              <p:cNvSpPr/>
              <p:nvPr/>
            </p:nvSpPr>
            <p:spPr>
              <a:xfrm flipH="1">
                <a:off x="2627418" y="3321384"/>
                <a:ext cx="1659600" cy="155100"/>
              </a:xfrm>
              <a:prstGeom prst="parallelogram">
                <a:avLst>
                  <a:gd name="adj" fmla="val 96952"/>
                </a:avLst>
              </a:prstGeom>
              <a:solidFill>
                <a:srgbClr val="379CC3">
                  <a:alpha val="4902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404" name="Google Shape;404;g5ce6095113_0_118"/>
              <p:cNvSpPr/>
              <p:nvPr/>
            </p:nvSpPr>
            <p:spPr>
              <a:xfrm>
                <a:off x="2627932" y="3487794"/>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405" name="Google Shape;405;g5ce6095113_0_118"/>
            <p:cNvSpPr txBox="1"/>
            <p:nvPr/>
          </p:nvSpPr>
          <p:spPr>
            <a:xfrm>
              <a:off x="2529573" y="2122789"/>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2014</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406" name="Google Shape;406;g5ce6095113_0_118"/>
          <p:cNvGrpSpPr/>
          <p:nvPr/>
        </p:nvGrpSpPr>
        <p:grpSpPr>
          <a:xfrm>
            <a:off x="628548" y="2103945"/>
            <a:ext cx="1757959" cy="1520105"/>
            <a:chOff x="1026623" y="2122789"/>
            <a:chExt cx="1757959" cy="1520105"/>
          </a:xfrm>
        </p:grpSpPr>
        <p:cxnSp>
          <p:nvCxnSpPr>
            <p:cNvPr id="407" name="Google Shape;407;g5ce6095113_0_118"/>
            <p:cNvCxnSpPr/>
            <p:nvPr/>
          </p:nvCxnSpPr>
          <p:spPr>
            <a:xfrm>
              <a:off x="1920930" y="2660175"/>
              <a:ext cx="840900" cy="802500"/>
            </a:xfrm>
            <a:prstGeom prst="straightConnector1">
              <a:avLst/>
            </a:prstGeom>
            <a:noFill/>
            <a:ln w="9525" cap="flat" cmpd="sng">
              <a:solidFill>
                <a:srgbClr val="C2C2C2"/>
              </a:solidFill>
              <a:prstDash val="solid"/>
              <a:round/>
              <a:headEnd type="none" w="sm" len="sm"/>
              <a:tailEnd type="none" w="sm" len="sm"/>
            </a:ln>
          </p:spPr>
        </p:cxnSp>
        <p:grpSp>
          <p:nvGrpSpPr>
            <p:cNvPr id="408" name="Google Shape;408;g5ce6095113_0_118"/>
            <p:cNvGrpSpPr/>
            <p:nvPr/>
          </p:nvGrpSpPr>
          <p:grpSpPr>
            <a:xfrm>
              <a:off x="1124468" y="3321384"/>
              <a:ext cx="1660114" cy="321510"/>
              <a:chOff x="1124468" y="3321384"/>
              <a:chExt cx="1660114" cy="321510"/>
            </a:xfrm>
          </p:grpSpPr>
          <p:sp>
            <p:nvSpPr>
              <p:cNvPr id="409" name="Google Shape;409;g5ce6095113_0_118"/>
              <p:cNvSpPr/>
              <p:nvPr/>
            </p:nvSpPr>
            <p:spPr>
              <a:xfrm flipH="1">
                <a:off x="1124468" y="3321384"/>
                <a:ext cx="1659600" cy="155100"/>
              </a:xfrm>
              <a:prstGeom prst="parallelogram">
                <a:avLst>
                  <a:gd name="adj" fmla="val 96952"/>
                </a:avLst>
              </a:prstGeom>
              <a:solidFill>
                <a:srgbClr val="379CC3">
                  <a:alpha val="4902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t>
                </a:r>
                <a:endParaRPr sz="1900" b="0" i="0" u="none" strike="noStrike" cap="none">
                  <a:solidFill>
                    <a:schemeClr val="tx1">
                      <a:lumMod val="75000"/>
                      <a:lumOff val="25000"/>
                    </a:schemeClr>
                  </a:solidFill>
                  <a:latin typeface="Arial"/>
                  <a:ea typeface="Arial"/>
                  <a:cs typeface="Arial"/>
                  <a:sym typeface="Arial"/>
                </a:endParaRPr>
              </a:p>
            </p:txBody>
          </p:sp>
          <p:sp>
            <p:nvSpPr>
              <p:cNvPr id="410" name="Google Shape;410;g5ce6095113_0_118"/>
              <p:cNvSpPr/>
              <p:nvPr/>
            </p:nvSpPr>
            <p:spPr>
              <a:xfrm>
                <a:off x="1124982" y="3487794"/>
                <a:ext cx="1659600" cy="155100"/>
              </a:xfrm>
              <a:prstGeom prst="parallelogram">
                <a:avLst>
                  <a:gd name="adj" fmla="val 96952"/>
                </a:avLst>
              </a:prstGeom>
              <a:solidFill>
                <a:srgbClr val="75707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sp>
          <p:nvSpPr>
            <p:cNvPr id="411" name="Google Shape;411;g5ce6095113_0_118"/>
            <p:cNvSpPr txBox="1"/>
            <p:nvPr/>
          </p:nvSpPr>
          <p:spPr>
            <a:xfrm>
              <a:off x="1026623" y="2122789"/>
              <a:ext cx="883200" cy="3609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210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2013</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g5ce6095113_0_37"/>
          <p:cNvPicPr preferRelativeResize="0"/>
          <p:nvPr/>
        </p:nvPicPr>
        <p:blipFill rotWithShape="1">
          <a:blip r:embed="rId3">
            <a:alphaModFix/>
          </a:blip>
          <a:srcRect t="13019" r="9189" b="24497"/>
          <a:stretch/>
        </p:blipFill>
        <p:spPr>
          <a:xfrm>
            <a:off x="0" y="1282900"/>
            <a:ext cx="12192000" cy="5575101"/>
          </a:xfrm>
          <a:prstGeom prst="rect">
            <a:avLst/>
          </a:prstGeom>
          <a:noFill/>
          <a:ln>
            <a:noFill/>
          </a:ln>
        </p:spPr>
      </p:pic>
      <p:sp>
        <p:nvSpPr>
          <p:cNvPr id="418" name="Google Shape;418;g5ce6095113_0_37"/>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solidFill>
                  <a:srgbClr val="379CC3"/>
                </a:solidFill>
              </a:rPr>
              <a:t>Satellites and Sensors</a:t>
            </a:r>
            <a:r>
              <a:rPr lang="en-US" dirty="0">
                <a:solidFill>
                  <a:schemeClr val="accent1"/>
                </a:solidFill>
              </a:rPr>
              <a:t> </a:t>
            </a:r>
            <a:endParaRPr dirty="0">
              <a:solidFill>
                <a:schemeClr val="accent1"/>
              </a:solidFill>
            </a:endParaRPr>
          </a:p>
        </p:txBody>
      </p:sp>
      <p:pic>
        <p:nvPicPr>
          <p:cNvPr id="419" name="Google Shape;419;g5ce6095113_0_37"/>
          <p:cNvPicPr preferRelativeResize="0"/>
          <p:nvPr/>
        </p:nvPicPr>
        <p:blipFill rotWithShape="1">
          <a:blip r:embed="rId4">
            <a:alphaModFix/>
          </a:blip>
          <a:srcRect/>
          <a:stretch/>
        </p:blipFill>
        <p:spPr>
          <a:xfrm rot="1283959">
            <a:off x="8042625" y="3616228"/>
            <a:ext cx="2753468" cy="2058111"/>
          </a:xfrm>
          <a:prstGeom prst="rect">
            <a:avLst/>
          </a:prstGeom>
          <a:noFill/>
          <a:ln>
            <a:noFill/>
          </a:ln>
        </p:spPr>
      </p:pic>
      <p:sp>
        <p:nvSpPr>
          <p:cNvPr id="420" name="Google Shape;420;g5ce6095113_0_37"/>
          <p:cNvSpPr txBox="1"/>
          <p:nvPr/>
        </p:nvSpPr>
        <p:spPr>
          <a:xfrm>
            <a:off x="1831375" y="2361825"/>
            <a:ext cx="2609100" cy="38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dirty="0">
                <a:solidFill>
                  <a:srgbClr val="FFFFFF"/>
                </a:solidFill>
                <a:latin typeface="Century Gothic"/>
                <a:ea typeface="Century Gothic"/>
                <a:cs typeface="Century Gothic"/>
                <a:sym typeface="Century Gothic"/>
              </a:rPr>
              <a:t>Landsat </a:t>
            </a:r>
            <a:r>
              <a:rPr lang="en-US" sz="2400" b="1" i="0" u="none" strike="noStrike" cap="none" dirty="0" smtClean="0">
                <a:solidFill>
                  <a:srgbClr val="FFFFFF"/>
                </a:solidFill>
                <a:latin typeface="Century Gothic"/>
                <a:ea typeface="Century Gothic"/>
                <a:cs typeface="Century Gothic"/>
                <a:sym typeface="Century Gothic"/>
              </a:rPr>
              <a:t>8 OLI</a:t>
            </a:r>
            <a:endParaRPr sz="2400" b="1" i="0" u="none" strike="noStrike" cap="none" dirty="0">
              <a:solidFill>
                <a:srgbClr val="FFFFFF"/>
              </a:solidFill>
              <a:latin typeface="Century Gothic"/>
              <a:ea typeface="Century Gothic"/>
              <a:cs typeface="Century Gothic"/>
              <a:sym typeface="Century Gothic"/>
            </a:endParaRPr>
          </a:p>
        </p:txBody>
      </p:sp>
      <p:sp>
        <p:nvSpPr>
          <p:cNvPr id="421" name="Google Shape;421;g5ce6095113_0_37"/>
          <p:cNvSpPr txBox="1"/>
          <p:nvPr/>
        </p:nvSpPr>
        <p:spPr>
          <a:xfrm>
            <a:off x="2424325" y="1641632"/>
            <a:ext cx="1423200" cy="38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3000" b="1" i="0" u="none" strike="noStrike" cap="none" dirty="0">
                <a:solidFill>
                  <a:srgbClr val="FFFFFF"/>
                </a:solidFill>
                <a:latin typeface="Century Gothic"/>
                <a:ea typeface="Century Gothic"/>
                <a:cs typeface="Century Gothic"/>
                <a:sym typeface="Century Gothic"/>
              </a:rPr>
              <a:t>NASA</a:t>
            </a:r>
            <a:endParaRPr sz="3000" b="1" i="0" u="none" strike="noStrike" cap="none" dirty="0">
              <a:solidFill>
                <a:srgbClr val="FFFFFF"/>
              </a:solidFill>
              <a:latin typeface="Century Gothic"/>
              <a:ea typeface="Century Gothic"/>
              <a:cs typeface="Century Gothic"/>
              <a:sym typeface="Century Gothic"/>
            </a:endParaRPr>
          </a:p>
        </p:txBody>
      </p:sp>
      <p:sp>
        <p:nvSpPr>
          <p:cNvPr id="422" name="Google Shape;422;g5ce6095113_0_37"/>
          <p:cNvSpPr txBox="1"/>
          <p:nvPr/>
        </p:nvSpPr>
        <p:spPr>
          <a:xfrm>
            <a:off x="8500975" y="1641632"/>
            <a:ext cx="1061100" cy="38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3000" b="1" i="0" u="none" strike="noStrike" cap="none">
                <a:solidFill>
                  <a:srgbClr val="FFFFFF"/>
                </a:solidFill>
                <a:latin typeface="Century Gothic"/>
                <a:ea typeface="Century Gothic"/>
                <a:cs typeface="Century Gothic"/>
                <a:sym typeface="Century Gothic"/>
              </a:rPr>
              <a:t>ESA</a:t>
            </a:r>
            <a:endParaRPr sz="3000" b="1" i="0" u="none" strike="noStrike" cap="none">
              <a:solidFill>
                <a:srgbClr val="FFFFFF"/>
              </a:solidFill>
              <a:latin typeface="Century Gothic"/>
              <a:ea typeface="Century Gothic"/>
              <a:cs typeface="Century Gothic"/>
              <a:sym typeface="Century Gothic"/>
            </a:endParaRPr>
          </a:p>
        </p:txBody>
      </p:sp>
      <p:sp>
        <p:nvSpPr>
          <p:cNvPr id="423" name="Google Shape;423;g5ce6095113_0_37"/>
          <p:cNvSpPr/>
          <p:nvPr/>
        </p:nvSpPr>
        <p:spPr>
          <a:xfrm>
            <a:off x="9562065" y="6130626"/>
            <a:ext cx="1843200" cy="294000"/>
          </a:xfrm>
          <a:prstGeom prst="rect">
            <a:avLst/>
          </a:prstGeom>
          <a:solidFill>
            <a:srgbClr val="D5D5D5">
              <a:alpha val="4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24" name="Google Shape;424;g5ce6095113_0_37"/>
          <p:cNvSpPr txBox="1"/>
          <p:nvPr/>
        </p:nvSpPr>
        <p:spPr>
          <a:xfrm>
            <a:off x="9404567" y="6206670"/>
            <a:ext cx="2005800" cy="1419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Image Credit: NASA</a:t>
            </a:r>
            <a:endParaRPr sz="1400" b="0" i="0" u="none" strike="noStrike" cap="none" dirty="0">
              <a:solidFill>
                <a:srgbClr val="000000"/>
              </a:solidFill>
              <a:latin typeface="Century Gothic"/>
              <a:ea typeface="Century Gothic"/>
              <a:cs typeface="Century Gothic"/>
              <a:sym typeface="Century Gothic"/>
            </a:endParaRPr>
          </a:p>
        </p:txBody>
      </p:sp>
      <p:sp>
        <p:nvSpPr>
          <p:cNvPr id="425" name="Google Shape;425;g5ce6095113_0_37"/>
          <p:cNvSpPr txBox="1"/>
          <p:nvPr/>
        </p:nvSpPr>
        <p:spPr>
          <a:xfrm>
            <a:off x="7235875" y="2361825"/>
            <a:ext cx="3428700" cy="38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dirty="0">
                <a:solidFill>
                  <a:srgbClr val="FFFFFF"/>
                </a:solidFill>
                <a:latin typeface="Century Gothic"/>
                <a:ea typeface="Century Gothic"/>
                <a:cs typeface="Century Gothic"/>
                <a:sym typeface="Century Gothic"/>
              </a:rPr>
              <a:t>Sentinel-2 MSI</a:t>
            </a:r>
            <a:endParaRPr sz="2400" b="1" i="0" u="none" strike="noStrike" cap="none" dirty="0">
              <a:solidFill>
                <a:srgbClr val="FFFFFF"/>
              </a:solidFill>
              <a:latin typeface="Century Gothic"/>
              <a:ea typeface="Century Gothic"/>
              <a:cs typeface="Century Gothic"/>
              <a:sym typeface="Century Gothic"/>
            </a:endParaRPr>
          </a:p>
        </p:txBody>
      </p:sp>
      <p:pic>
        <p:nvPicPr>
          <p:cNvPr id="426" name="Google Shape;426;g5ce6095113_0_37"/>
          <p:cNvPicPr preferRelativeResize="0"/>
          <p:nvPr/>
        </p:nvPicPr>
        <p:blipFill rotWithShape="1">
          <a:blip r:embed="rId5">
            <a:alphaModFix/>
          </a:blip>
          <a:srcRect l="-2370" t="-20300" r="2370" b="20297"/>
          <a:stretch/>
        </p:blipFill>
        <p:spPr>
          <a:xfrm rot="-2699959">
            <a:off x="1166253" y="3307738"/>
            <a:ext cx="3066685" cy="2506378"/>
          </a:xfrm>
          <a:prstGeom prst="rect">
            <a:avLst/>
          </a:prstGeom>
          <a:noFill/>
          <a:ln>
            <a:noFill/>
          </a:ln>
        </p:spPr>
      </p:pic>
      <p:grpSp>
        <p:nvGrpSpPr>
          <p:cNvPr id="427" name="Google Shape;427;g5ce6095113_0_37"/>
          <p:cNvGrpSpPr/>
          <p:nvPr/>
        </p:nvGrpSpPr>
        <p:grpSpPr>
          <a:xfrm>
            <a:off x="1601875" y="2340975"/>
            <a:ext cx="3068100" cy="209025"/>
            <a:chOff x="1601875" y="2264775"/>
            <a:chExt cx="3068100" cy="209025"/>
          </a:xfrm>
        </p:grpSpPr>
        <p:cxnSp>
          <p:nvCxnSpPr>
            <p:cNvPr id="428" name="Google Shape;428;g5ce6095113_0_37"/>
            <p:cNvCxnSpPr/>
            <p:nvPr/>
          </p:nvCxnSpPr>
          <p:spPr>
            <a:xfrm>
              <a:off x="1601875" y="2276700"/>
              <a:ext cx="3068100" cy="0"/>
            </a:xfrm>
            <a:prstGeom prst="straightConnector1">
              <a:avLst/>
            </a:prstGeom>
            <a:noFill/>
            <a:ln w="28575" cap="flat" cmpd="sng">
              <a:solidFill>
                <a:srgbClr val="F3F3F3"/>
              </a:solidFill>
              <a:prstDash val="solid"/>
              <a:round/>
              <a:headEnd type="none" w="sm" len="sm"/>
              <a:tailEnd type="none" w="sm" len="sm"/>
            </a:ln>
          </p:spPr>
        </p:cxnSp>
        <p:cxnSp>
          <p:nvCxnSpPr>
            <p:cNvPr id="429" name="Google Shape;429;g5ce6095113_0_37"/>
            <p:cNvCxnSpPr/>
            <p:nvPr/>
          </p:nvCxnSpPr>
          <p:spPr>
            <a:xfrm>
              <a:off x="1618850" y="2276700"/>
              <a:ext cx="0" cy="197100"/>
            </a:xfrm>
            <a:prstGeom prst="straightConnector1">
              <a:avLst/>
            </a:prstGeom>
            <a:noFill/>
            <a:ln w="28575" cap="flat" cmpd="sng">
              <a:solidFill>
                <a:srgbClr val="F3F3F3"/>
              </a:solidFill>
              <a:prstDash val="solid"/>
              <a:round/>
              <a:headEnd type="none" w="sm" len="sm"/>
              <a:tailEnd type="none" w="sm" len="sm"/>
            </a:ln>
          </p:spPr>
        </p:cxnSp>
        <p:cxnSp>
          <p:nvCxnSpPr>
            <p:cNvPr id="430" name="Google Shape;430;g5ce6095113_0_37"/>
            <p:cNvCxnSpPr/>
            <p:nvPr/>
          </p:nvCxnSpPr>
          <p:spPr>
            <a:xfrm>
              <a:off x="4669975" y="2264775"/>
              <a:ext cx="0" cy="197100"/>
            </a:xfrm>
            <a:prstGeom prst="straightConnector1">
              <a:avLst/>
            </a:prstGeom>
            <a:noFill/>
            <a:ln w="28575" cap="flat" cmpd="sng">
              <a:solidFill>
                <a:srgbClr val="F3F3F3"/>
              </a:solidFill>
              <a:prstDash val="solid"/>
              <a:round/>
              <a:headEnd type="none" w="sm" len="sm"/>
              <a:tailEnd type="none" w="sm" len="sm"/>
            </a:ln>
          </p:spPr>
        </p:cxnSp>
      </p:grpSp>
      <p:grpSp>
        <p:nvGrpSpPr>
          <p:cNvPr id="431" name="Google Shape;431;g5ce6095113_0_37"/>
          <p:cNvGrpSpPr/>
          <p:nvPr/>
        </p:nvGrpSpPr>
        <p:grpSpPr>
          <a:xfrm>
            <a:off x="7416175" y="2340975"/>
            <a:ext cx="3068100" cy="209025"/>
            <a:chOff x="1601875" y="2264775"/>
            <a:chExt cx="3068100" cy="209025"/>
          </a:xfrm>
        </p:grpSpPr>
        <p:cxnSp>
          <p:nvCxnSpPr>
            <p:cNvPr id="432" name="Google Shape;432;g5ce6095113_0_37"/>
            <p:cNvCxnSpPr/>
            <p:nvPr/>
          </p:nvCxnSpPr>
          <p:spPr>
            <a:xfrm>
              <a:off x="1601875" y="2276700"/>
              <a:ext cx="3068100" cy="0"/>
            </a:xfrm>
            <a:prstGeom prst="straightConnector1">
              <a:avLst/>
            </a:prstGeom>
            <a:noFill/>
            <a:ln w="28575" cap="flat" cmpd="sng">
              <a:solidFill>
                <a:srgbClr val="F3F3F3"/>
              </a:solidFill>
              <a:prstDash val="solid"/>
              <a:round/>
              <a:headEnd type="none" w="sm" len="sm"/>
              <a:tailEnd type="none" w="sm" len="sm"/>
            </a:ln>
          </p:spPr>
        </p:cxnSp>
        <p:cxnSp>
          <p:nvCxnSpPr>
            <p:cNvPr id="433" name="Google Shape;433;g5ce6095113_0_37"/>
            <p:cNvCxnSpPr/>
            <p:nvPr/>
          </p:nvCxnSpPr>
          <p:spPr>
            <a:xfrm>
              <a:off x="1618850" y="2276700"/>
              <a:ext cx="0" cy="197100"/>
            </a:xfrm>
            <a:prstGeom prst="straightConnector1">
              <a:avLst/>
            </a:prstGeom>
            <a:noFill/>
            <a:ln w="28575" cap="flat" cmpd="sng">
              <a:solidFill>
                <a:srgbClr val="F3F3F3"/>
              </a:solidFill>
              <a:prstDash val="solid"/>
              <a:round/>
              <a:headEnd type="none" w="sm" len="sm"/>
              <a:tailEnd type="none" w="sm" len="sm"/>
            </a:ln>
          </p:spPr>
        </p:cxnSp>
        <p:cxnSp>
          <p:nvCxnSpPr>
            <p:cNvPr id="434" name="Google Shape;434;g5ce6095113_0_37"/>
            <p:cNvCxnSpPr/>
            <p:nvPr/>
          </p:nvCxnSpPr>
          <p:spPr>
            <a:xfrm>
              <a:off x="4669975" y="2264775"/>
              <a:ext cx="0" cy="197100"/>
            </a:xfrm>
            <a:prstGeom prst="straightConnector1">
              <a:avLst/>
            </a:prstGeom>
            <a:noFill/>
            <a:ln w="28575" cap="flat" cmpd="sng">
              <a:solidFill>
                <a:srgbClr val="F3F3F3"/>
              </a:solidFill>
              <a:prstDash val="solid"/>
              <a:round/>
              <a:headEnd type="none" w="sm" len="sm"/>
              <a:tailEnd type="none" w="sm" len="sm"/>
            </a:ln>
          </p:spPr>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The Cloud Issue</a:t>
            </a:r>
            <a:endParaRPr dirty="0"/>
          </a:p>
        </p:txBody>
      </p:sp>
      <p:pic>
        <p:nvPicPr>
          <p:cNvPr id="441" name="Google Shape;441;p2"/>
          <p:cNvPicPr preferRelativeResize="0"/>
          <p:nvPr/>
        </p:nvPicPr>
        <p:blipFill rotWithShape="1">
          <a:blip r:embed="rId3">
            <a:alphaModFix/>
          </a:blip>
          <a:srcRect l="8983" t="7697"/>
          <a:stretch/>
        </p:blipFill>
        <p:spPr>
          <a:xfrm>
            <a:off x="3047047" y="964863"/>
            <a:ext cx="5874775" cy="4928275"/>
          </a:xfrm>
          <a:prstGeom prst="rect">
            <a:avLst/>
          </a:prstGeom>
          <a:noFill/>
          <a:ln>
            <a:noFill/>
          </a:ln>
        </p:spPr>
      </p:pic>
      <p:sp>
        <p:nvSpPr>
          <p:cNvPr id="442" name="Google Shape;442;p2"/>
          <p:cNvSpPr txBox="1"/>
          <p:nvPr/>
        </p:nvSpPr>
        <p:spPr>
          <a:xfrm>
            <a:off x="5249049" y="-792700"/>
            <a:ext cx="60960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Century Gothic"/>
                <a:ea typeface="Century Gothic"/>
                <a:cs typeface="Century Gothic"/>
                <a:sym typeface="Century Gothic"/>
              </a:rPr>
              <a:t>Landsat 8 - OLI (April 2013)</a:t>
            </a:r>
            <a:endParaRPr sz="3000" b="1" i="0" u="none" strike="noStrike" cap="none">
              <a:solidFill>
                <a:srgbClr val="000000"/>
              </a:solidFill>
              <a:latin typeface="Century Gothic"/>
              <a:ea typeface="Century Gothic"/>
              <a:cs typeface="Century Gothic"/>
              <a:sym typeface="Century Gothic"/>
            </a:endParaRPr>
          </a:p>
        </p:txBody>
      </p:sp>
      <p:sp>
        <p:nvSpPr>
          <p:cNvPr id="443" name="Google Shape;443;p2"/>
          <p:cNvSpPr txBox="1"/>
          <p:nvPr/>
        </p:nvSpPr>
        <p:spPr>
          <a:xfrm>
            <a:off x="3085167" y="951125"/>
            <a:ext cx="57033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 Landsat 8 OLI Image (‘2013-05-14’)</a:t>
            </a:r>
            <a:endParaRPr sz="24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44" name="Google Shape;444;p2"/>
          <p:cNvSpPr/>
          <p:nvPr/>
        </p:nvSpPr>
        <p:spPr>
          <a:xfrm>
            <a:off x="5783695" y="4323651"/>
            <a:ext cx="1075850" cy="362675"/>
          </a:xfrm>
          <a:custGeom>
            <a:avLst/>
            <a:gdLst/>
            <a:ahLst/>
            <a:cxnLst/>
            <a:rect l="l" t="t" r="r" b="b"/>
            <a:pathLst>
              <a:path w="43034" h="14507" extrusionOk="0">
                <a:moveTo>
                  <a:pt x="21768" y="4793"/>
                </a:moveTo>
                <a:cubicBezTo>
                  <a:pt x="15392" y="3520"/>
                  <a:pt x="8805" y="-1683"/>
                  <a:pt x="2718" y="602"/>
                </a:cubicBezTo>
                <a:cubicBezTo>
                  <a:pt x="1291" y="1138"/>
                  <a:pt x="4145" y="4639"/>
                  <a:pt x="2718" y="5174"/>
                </a:cubicBezTo>
                <a:cubicBezTo>
                  <a:pt x="1199" y="5743"/>
                  <a:pt x="-563" y="7956"/>
                  <a:pt x="242" y="9365"/>
                </a:cubicBezTo>
                <a:cubicBezTo>
                  <a:pt x="3020" y="14224"/>
                  <a:pt x="11437" y="9763"/>
                  <a:pt x="17006" y="10318"/>
                </a:cubicBezTo>
                <a:cubicBezTo>
                  <a:pt x="23153" y="10931"/>
                  <a:pt x="29025" y="15423"/>
                  <a:pt x="35103" y="14318"/>
                </a:cubicBezTo>
                <a:cubicBezTo>
                  <a:pt x="38725" y="13659"/>
                  <a:pt x="41749" y="10001"/>
                  <a:pt x="42914" y="6508"/>
                </a:cubicBezTo>
                <a:cubicBezTo>
                  <a:pt x="43393" y="5071"/>
                  <a:pt x="40583" y="4360"/>
                  <a:pt x="39104" y="4031"/>
                </a:cubicBezTo>
                <a:cubicBezTo>
                  <a:pt x="35256" y="3176"/>
                  <a:pt x="31218" y="3818"/>
                  <a:pt x="27293" y="3460"/>
                </a:cubicBezTo>
                <a:cubicBezTo>
                  <a:pt x="25697" y="3315"/>
                  <a:pt x="24847" y="404"/>
                  <a:pt x="23292" y="793"/>
                </a:cubicBezTo>
                <a:cubicBezTo>
                  <a:pt x="21748" y="1179"/>
                  <a:pt x="22131" y="3859"/>
                  <a:pt x="21006" y="4984"/>
                </a:cubicBezTo>
              </a:path>
            </a:pathLst>
          </a:cu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215153" y="5358500"/>
            <a:ext cx="646434" cy="534638"/>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44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44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4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5e1fbc53eb_1_134"/>
          <p:cNvSpPr txBox="1"/>
          <p:nvPr/>
        </p:nvSpPr>
        <p:spPr>
          <a:xfrm>
            <a:off x="861587" y="1444975"/>
            <a:ext cx="29232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('2013-05-14')</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52" name="Google Shape;452;g5e1fbc53eb_1_134"/>
          <p:cNvSpPr txBox="1"/>
          <p:nvPr/>
        </p:nvSpPr>
        <p:spPr>
          <a:xfrm>
            <a:off x="4521800" y="1448700"/>
            <a:ext cx="3226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tx1">
                    <a:lumMod val="75000"/>
                    <a:lumOff val="25000"/>
                  </a:schemeClr>
                </a:solidFill>
                <a:latin typeface="Century Gothic"/>
                <a:ea typeface="Century Gothic"/>
                <a:cs typeface="Century Gothic"/>
                <a:sym typeface="Century Gothic"/>
              </a:rPr>
              <a:t>('2013-04-11','2013-06-30)</a:t>
            </a:r>
            <a:endParaRPr sz="18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453" name="Google Shape;453;g5e1fbc53eb_1_134"/>
          <p:cNvSpPr txBox="1"/>
          <p:nvPr/>
        </p:nvSpPr>
        <p:spPr>
          <a:xfrm>
            <a:off x="8298752" y="1444975"/>
            <a:ext cx="3226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('2013-04-11','2013-06-30)</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54" name="Google Shape;454;g5e1fbc53eb_1_134"/>
          <p:cNvSpPr txBox="1"/>
          <p:nvPr/>
        </p:nvSpPr>
        <p:spPr>
          <a:xfrm>
            <a:off x="1593342" y="5209375"/>
            <a:ext cx="1609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Raw Image</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55" name="Google Shape;455;g5e1fbc53eb_1_134"/>
          <p:cNvSpPr txBox="1"/>
          <p:nvPr/>
        </p:nvSpPr>
        <p:spPr>
          <a:xfrm>
            <a:off x="4897475" y="5209375"/>
            <a:ext cx="25233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tx1">
                    <a:lumMod val="75000"/>
                    <a:lumOff val="25000"/>
                  </a:schemeClr>
                </a:solidFill>
                <a:latin typeface="Century Gothic"/>
                <a:ea typeface="Century Gothic"/>
                <a:cs typeface="Century Gothic"/>
                <a:sym typeface="Century Gothic"/>
              </a:rPr>
              <a:t>Median  Composite</a:t>
            </a:r>
            <a:endParaRPr sz="18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456" name="Google Shape;456;g5e1fbc53eb_1_134"/>
          <p:cNvSpPr txBox="1"/>
          <p:nvPr/>
        </p:nvSpPr>
        <p:spPr>
          <a:xfrm>
            <a:off x="8232564" y="5209375"/>
            <a:ext cx="3226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Greenest Pixel Composite</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457" name="Google Shape;457;g5e1fbc53eb_1_134"/>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The Cloud Issue</a:t>
            </a:r>
            <a:endParaRPr dirty="0"/>
          </a:p>
        </p:txBody>
      </p:sp>
      <p:pic>
        <p:nvPicPr>
          <p:cNvPr id="458" name="Google Shape;458;g5e1fbc53eb_1_134"/>
          <p:cNvPicPr preferRelativeResize="0"/>
          <p:nvPr/>
        </p:nvPicPr>
        <p:blipFill rotWithShape="1">
          <a:blip r:embed="rId3">
            <a:alphaModFix/>
          </a:blip>
          <a:srcRect l="17186" r="10511"/>
          <a:stretch/>
        </p:blipFill>
        <p:spPr>
          <a:xfrm>
            <a:off x="8138739" y="1840963"/>
            <a:ext cx="3546526" cy="3176075"/>
          </a:xfrm>
          <a:prstGeom prst="rect">
            <a:avLst/>
          </a:prstGeom>
          <a:noFill/>
          <a:ln>
            <a:noFill/>
          </a:ln>
        </p:spPr>
      </p:pic>
      <p:pic>
        <p:nvPicPr>
          <p:cNvPr id="459" name="Google Shape;459;g5e1fbc53eb_1_134"/>
          <p:cNvPicPr preferRelativeResize="0"/>
          <p:nvPr/>
        </p:nvPicPr>
        <p:blipFill rotWithShape="1">
          <a:blip r:embed="rId4">
            <a:alphaModFix/>
          </a:blip>
          <a:srcRect l="16982" t="3418" r="13359" b="3419"/>
          <a:stretch/>
        </p:blipFill>
        <p:spPr>
          <a:xfrm>
            <a:off x="506717" y="1840963"/>
            <a:ext cx="3782751" cy="3176075"/>
          </a:xfrm>
          <a:prstGeom prst="rect">
            <a:avLst/>
          </a:prstGeom>
          <a:noFill/>
          <a:ln>
            <a:noFill/>
          </a:ln>
        </p:spPr>
      </p:pic>
      <p:pic>
        <p:nvPicPr>
          <p:cNvPr id="460" name="Google Shape;460;g5e1fbc53eb_1_134"/>
          <p:cNvPicPr preferRelativeResize="0"/>
          <p:nvPr/>
        </p:nvPicPr>
        <p:blipFill rotWithShape="1">
          <a:blip r:embed="rId5">
            <a:alphaModFix/>
          </a:blip>
          <a:srcRect l="18428" t="1765" r="9752" b="1774"/>
          <a:stretch/>
        </p:blipFill>
        <p:spPr>
          <a:xfrm>
            <a:off x="4398941" y="1840963"/>
            <a:ext cx="3630326" cy="3176075"/>
          </a:xfrm>
          <a:prstGeom prst="rect">
            <a:avLst/>
          </a:prstGeom>
          <a:noFill/>
          <a:ln>
            <a:noFill/>
          </a:ln>
        </p:spPr>
      </p:pic>
      <p:sp>
        <p:nvSpPr>
          <p:cNvPr id="461" name="Google Shape;461;g5e1fbc53eb_1_134"/>
          <p:cNvSpPr txBox="1"/>
          <p:nvPr/>
        </p:nvSpPr>
        <p:spPr>
          <a:xfrm>
            <a:off x="5249049" y="-792700"/>
            <a:ext cx="60960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000000"/>
                </a:solidFill>
                <a:latin typeface="Century Gothic"/>
                <a:ea typeface="Century Gothic"/>
                <a:cs typeface="Century Gothic"/>
                <a:sym typeface="Century Gothic"/>
              </a:rPr>
              <a:t>Landsat 8 - OLI (April 2013)</a:t>
            </a:r>
            <a:endParaRPr sz="3000" b="1" i="0" u="none" strike="noStrike" cap="none">
              <a:solidFill>
                <a:srgbClr val="000000"/>
              </a:solidFill>
              <a:latin typeface="Century Gothic"/>
              <a:ea typeface="Century Gothic"/>
              <a:cs typeface="Century Gothic"/>
              <a:sym typeface="Century Gothic"/>
            </a:endParaRPr>
          </a:p>
        </p:txBody>
      </p:sp>
      <p:sp>
        <p:nvSpPr>
          <p:cNvPr id="462" name="Google Shape;462;g5e1fbc53eb_1_134"/>
          <p:cNvSpPr/>
          <p:nvPr/>
        </p:nvSpPr>
        <p:spPr>
          <a:xfrm>
            <a:off x="215153" y="5358500"/>
            <a:ext cx="646434" cy="534638"/>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5e1fbc53eb_3_90"/>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Methodology: ‘</a:t>
            </a:r>
            <a:r>
              <a:rPr lang="en-US" dirty="0" err="1"/>
              <a:t>Ohi’a</a:t>
            </a:r>
            <a:r>
              <a:rPr lang="en-US" dirty="0"/>
              <a:t> Health</a:t>
            </a:r>
            <a:endParaRPr dirty="0"/>
          </a:p>
        </p:txBody>
      </p:sp>
      <p:grpSp>
        <p:nvGrpSpPr>
          <p:cNvPr id="469" name="Google Shape;469;g5e1fbc53eb_3_90"/>
          <p:cNvGrpSpPr/>
          <p:nvPr/>
        </p:nvGrpSpPr>
        <p:grpSpPr>
          <a:xfrm>
            <a:off x="338625" y="1639513"/>
            <a:ext cx="2502400" cy="3189425"/>
            <a:chOff x="338625" y="1639513"/>
            <a:chExt cx="2502400" cy="3189425"/>
          </a:xfrm>
        </p:grpSpPr>
        <p:sp>
          <p:nvSpPr>
            <p:cNvPr id="470" name="Google Shape;470;g5e1fbc53eb_3_90"/>
            <p:cNvSpPr/>
            <p:nvPr/>
          </p:nvSpPr>
          <p:spPr>
            <a:xfrm>
              <a:off x="492099" y="1639513"/>
              <a:ext cx="2160164" cy="8109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g5e1fbc53eb_3_90"/>
            <p:cNvSpPr txBox="1"/>
            <p:nvPr/>
          </p:nvSpPr>
          <p:spPr>
            <a:xfrm>
              <a:off x="338625" y="1670123"/>
              <a:ext cx="1662900" cy="40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pic>
          <p:nvPicPr>
            <p:cNvPr id="472" name="Google Shape;472;g5e1fbc53eb_3_90"/>
            <p:cNvPicPr preferRelativeResize="0"/>
            <p:nvPr/>
          </p:nvPicPr>
          <p:blipFill rotWithShape="1">
            <a:blip r:embed="rId3">
              <a:alphaModFix/>
            </a:blip>
            <a:srcRect/>
            <a:stretch/>
          </p:blipFill>
          <p:spPr>
            <a:xfrm>
              <a:off x="1882365" y="2646524"/>
              <a:ext cx="734027" cy="564877"/>
            </a:xfrm>
            <a:prstGeom prst="rect">
              <a:avLst/>
            </a:prstGeom>
            <a:noFill/>
            <a:ln>
              <a:noFill/>
            </a:ln>
          </p:spPr>
        </p:pic>
        <p:pic>
          <p:nvPicPr>
            <p:cNvPr id="473" name="Google Shape;473;g5e1fbc53eb_3_90"/>
            <p:cNvPicPr preferRelativeResize="0"/>
            <p:nvPr/>
          </p:nvPicPr>
          <p:blipFill rotWithShape="1">
            <a:blip r:embed="rId4">
              <a:alphaModFix/>
            </a:blip>
            <a:srcRect/>
            <a:stretch/>
          </p:blipFill>
          <p:spPr>
            <a:xfrm>
              <a:off x="588455" y="2671652"/>
              <a:ext cx="946240" cy="676800"/>
            </a:xfrm>
            <a:prstGeom prst="rect">
              <a:avLst/>
            </a:prstGeom>
            <a:noFill/>
            <a:ln>
              <a:noFill/>
            </a:ln>
          </p:spPr>
        </p:pic>
        <p:pic>
          <p:nvPicPr>
            <p:cNvPr id="474" name="Google Shape;474;g5e1fbc53eb_3_90"/>
            <p:cNvPicPr preferRelativeResize="0"/>
            <p:nvPr/>
          </p:nvPicPr>
          <p:blipFill rotWithShape="1">
            <a:blip r:embed="rId5">
              <a:alphaModFix/>
            </a:blip>
            <a:srcRect/>
            <a:stretch/>
          </p:blipFill>
          <p:spPr>
            <a:xfrm>
              <a:off x="577199" y="3289828"/>
              <a:ext cx="2263488" cy="1539110"/>
            </a:xfrm>
            <a:prstGeom prst="rect">
              <a:avLst/>
            </a:prstGeom>
            <a:noFill/>
            <a:ln>
              <a:noFill/>
            </a:ln>
          </p:spPr>
        </p:pic>
        <p:sp>
          <p:nvSpPr>
            <p:cNvPr id="475" name="Google Shape;475;g5e1fbc53eb_3_90"/>
            <p:cNvSpPr txBox="1"/>
            <p:nvPr/>
          </p:nvSpPr>
          <p:spPr>
            <a:xfrm>
              <a:off x="420025" y="1645675"/>
              <a:ext cx="2421000" cy="81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1800" b="1" i="0" u="none" strike="noStrike" cap="none" dirty="0">
                  <a:solidFill>
                    <a:srgbClr val="434343"/>
                  </a:solidFill>
                  <a:latin typeface="Century Gothic"/>
                  <a:ea typeface="Century Gothic"/>
                  <a:cs typeface="Century Gothic"/>
                  <a:sym typeface="Century Gothic"/>
                </a:rPr>
                <a:t>Data Acquisition:</a:t>
              </a:r>
              <a:endParaRPr sz="1800" b="1" i="0" u="none" strike="noStrike" cap="none" dirty="0">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200"/>
                <a:buFont typeface="Arial"/>
                <a:buNone/>
              </a:pPr>
              <a:r>
                <a:rPr lang="en-US" sz="1400" b="0" i="0" u="none" strike="noStrike" cap="none" dirty="0">
                  <a:solidFill>
                    <a:srgbClr val="434343"/>
                  </a:solidFill>
                  <a:latin typeface="Century Gothic"/>
                  <a:ea typeface="Century Gothic"/>
                  <a:cs typeface="Century Gothic"/>
                  <a:sym typeface="Century Gothic"/>
                </a:rPr>
                <a:t>Landsat 8 (OLI)</a:t>
              </a:r>
              <a:endParaRPr sz="1400" b="0" i="0" u="none" strike="noStrike" cap="none" dirty="0">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200"/>
                <a:buFont typeface="Arial"/>
                <a:buNone/>
              </a:pPr>
              <a:r>
                <a:rPr lang="en-US" sz="1400" b="0" i="0" u="none" strike="noStrike" cap="none" dirty="0">
                  <a:solidFill>
                    <a:srgbClr val="434343"/>
                  </a:solidFill>
                  <a:latin typeface="Century Gothic"/>
                  <a:ea typeface="Century Gothic"/>
                  <a:cs typeface="Century Gothic"/>
                  <a:sym typeface="Century Gothic"/>
                </a:rPr>
                <a:t>Sentinel 2 (MSI)</a:t>
              </a:r>
              <a:endParaRPr sz="1800" b="1" i="0" u="none" strike="noStrike" cap="none" dirty="0">
                <a:solidFill>
                  <a:srgbClr val="434343"/>
                </a:solidFill>
                <a:latin typeface="Century Gothic"/>
                <a:ea typeface="Century Gothic"/>
                <a:cs typeface="Century Gothic"/>
                <a:sym typeface="Century Gothic"/>
              </a:endParaRPr>
            </a:p>
          </p:txBody>
        </p:sp>
      </p:grpSp>
      <p:sp>
        <p:nvSpPr>
          <p:cNvPr id="476" name="Google Shape;476;g5e1fbc53eb_3_90"/>
          <p:cNvSpPr/>
          <p:nvPr/>
        </p:nvSpPr>
        <p:spPr>
          <a:xfrm>
            <a:off x="495300" y="5426650"/>
            <a:ext cx="11085600" cy="2568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rgbClr val="000000"/>
                </a:solidFill>
                <a:latin typeface="Century Gothic"/>
                <a:ea typeface="Century Gothic"/>
                <a:cs typeface="Century Gothic"/>
                <a:sym typeface="Century Gothic"/>
              </a:rPr>
              <a:t>Processing done in Google Earth Engine</a:t>
            </a:r>
            <a:endParaRPr sz="1400" b="1" i="1" u="none" strike="noStrike" cap="none" dirty="0">
              <a:solidFill>
                <a:srgbClr val="000000"/>
              </a:solidFill>
              <a:latin typeface="Century Gothic"/>
              <a:ea typeface="Century Gothic"/>
              <a:cs typeface="Century Gothic"/>
              <a:sym typeface="Century Gothic"/>
            </a:endParaRPr>
          </a:p>
        </p:txBody>
      </p:sp>
      <p:grpSp>
        <p:nvGrpSpPr>
          <p:cNvPr id="477" name="Google Shape;477;g5e1fbc53eb_3_90"/>
          <p:cNvGrpSpPr/>
          <p:nvPr/>
        </p:nvGrpSpPr>
        <p:grpSpPr>
          <a:xfrm>
            <a:off x="9969306" y="2646608"/>
            <a:ext cx="1947194" cy="1450093"/>
            <a:chOff x="9969306" y="2646608"/>
            <a:chExt cx="1947194" cy="1450093"/>
          </a:xfrm>
        </p:grpSpPr>
        <p:grpSp>
          <p:nvGrpSpPr>
            <p:cNvPr id="478" name="Google Shape;478;g5e1fbc53eb_3_90"/>
            <p:cNvGrpSpPr/>
            <p:nvPr/>
          </p:nvGrpSpPr>
          <p:grpSpPr>
            <a:xfrm>
              <a:off x="9969306" y="2646608"/>
              <a:ext cx="196455" cy="1450093"/>
              <a:chOff x="10516125" y="1695975"/>
              <a:chExt cx="206100" cy="2036075"/>
            </a:xfrm>
          </p:grpSpPr>
          <p:cxnSp>
            <p:nvCxnSpPr>
              <p:cNvPr id="479" name="Google Shape;479;g5e1fbc53eb_3_90"/>
              <p:cNvCxnSpPr/>
              <p:nvPr/>
            </p:nvCxnSpPr>
            <p:spPr>
              <a:xfrm rot="10800000" flipH="1">
                <a:off x="10516125" y="1695975"/>
                <a:ext cx="206100" cy="1800"/>
              </a:xfrm>
              <a:prstGeom prst="straightConnector1">
                <a:avLst/>
              </a:prstGeom>
              <a:noFill/>
              <a:ln w="9525" cap="flat" cmpd="sng">
                <a:solidFill>
                  <a:schemeClr val="dk2"/>
                </a:solidFill>
                <a:prstDash val="solid"/>
                <a:round/>
                <a:headEnd type="none" w="sm" len="sm"/>
                <a:tailEnd type="none" w="sm" len="sm"/>
              </a:ln>
            </p:spPr>
          </p:cxnSp>
          <p:cxnSp>
            <p:nvCxnSpPr>
              <p:cNvPr id="480" name="Google Shape;480;g5e1fbc53eb_3_90"/>
              <p:cNvCxnSpPr/>
              <p:nvPr/>
            </p:nvCxnSpPr>
            <p:spPr>
              <a:xfrm rot="10800000" flipH="1">
                <a:off x="10516125" y="3730250"/>
                <a:ext cx="206100" cy="1800"/>
              </a:xfrm>
              <a:prstGeom prst="straightConnector1">
                <a:avLst/>
              </a:prstGeom>
              <a:noFill/>
              <a:ln w="9525" cap="flat" cmpd="sng">
                <a:solidFill>
                  <a:schemeClr val="dk2"/>
                </a:solidFill>
                <a:prstDash val="solid"/>
                <a:round/>
                <a:headEnd type="none" w="sm" len="sm"/>
                <a:tailEnd type="none" w="sm" len="sm"/>
              </a:ln>
            </p:spPr>
          </p:cxnSp>
          <p:cxnSp>
            <p:nvCxnSpPr>
              <p:cNvPr id="481" name="Google Shape;481;g5e1fbc53eb_3_90"/>
              <p:cNvCxnSpPr/>
              <p:nvPr/>
            </p:nvCxnSpPr>
            <p:spPr>
              <a:xfrm>
                <a:off x="10722100" y="1696550"/>
                <a:ext cx="0" cy="2033700"/>
              </a:xfrm>
              <a:prstGeom prst="straightConnector1">
                <a:avLst/>
              </a:prstGeom>
              <a:noFill/>
              <a:ln w="9525" cap="flat" cmpd="sng">
                <a:solidFill>
                  <a:schemeClr val="dk2"/>
                </a:solidFill>
                <a:prstDash val="solid"/>
                <a:round/>
                <a:headEnd type="none" w="sm" len="sm"/>
                <a:tailEnd type="none" w="sm" len="sm"/>
              </a:ln>
            </p:spPr>
          </p:cxnSp>
        </p:grpSp>
        <p:sp>
          <p:nvSpPr>
            <p:cNvPr id="482" name="Google Shape;482;g5e1fbc53eb_3_90"/>
            <p:cNvSpPr txBox="1"/>
            <p:nvPr/>
          </p:nvSpPr>
          <p:spPr>
            <a:xfrm>
              <a:off x="10253600" y="2899350"/>
              <a:ext cx="1662900" cy="8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400" b="0" i="0" u="none" strike="noStrike" cap="none" dirty="0">
                  <a:solidFill>
                    <a:srgbClr val="434343"/>
                  </a:solidFill>
                  <a:latin typeface="Century Gothic"/>
                  <a:ea typeface="Century Gothic"/>
                  <a:cs typeface="Century Gothic"/>
                  <a:sym typeface="Century Gothic"/>
                </a:rPr>
                <a:t>Mean of 500 random points in each area</a:t>
              </a:r>
              <a:endParaRPr sz="1400" b="0" i="0" u="none" strike="noStrike" cap="none" dirty="0">
                <a:solidFill>
                  <a:srgbClr val="434343"/>
                </a:solidFill>
                <a:latin typeface="Century Gothic"/>
                <a:ea typeface="Century Gothic"/>
                <a:cs typeface="Century Gothic"/>
                <a:sym typeface="Century Gothic"/>
              </a:endParaRPr>
            </a:p>
          </p:txBody>
        </p:sp>
      </p:grpSp>
      <p:grpSp>
        <p:nvGrpSpPr>
          <p:cNvPr id="483" name="Google Shape;483;g5e1fbc53eb_3_90"/>
          <p:cNvGrpSpPr/>
          <p:nvPr/>
        </p:nvGrpSpPr>
        <p:grpSpPr>
          <a:xfrm>
            <a:off x="2881363" y="1639513"/>
            <a:ext cx="2368062" cy="2580425"/>
            <a:chOff x="2881363" y="1639513"/>
            <a:chExt cx="2368062" cy="2580425"/>
          </a:xfrm>
        </p:grpSpPr>
        <p:grpSp>
          <p:nvGrpSpPr>
            <p:cNvPr id="484" name="Google Shape;484;g5e1fbc53eb_3_90"/>
            <p:cNvGrpSpPr/>
            <p:nvPr/>
          </p:nvGrpSpPr>
          <p:grpSpPr>
            <a:xfrm>
              <a:off x="3328158" y="3082702"/>
              <a:ext cx="1395812" cy="1137236"/>
              <a:chOff x="3211434" y="2660830"/>
              <a:chExt cx="1489501" cy="1213570"/>
            </a:xfrm>
          </p:grpSpPr>
          <p:pic>
            <p:nvPicPr>
              <p:cNvPr id="485" name="Google Shape;485;g5e1fbc53eb_3_90"/>
              <p:cNvPicPr preferRelativeResize="0"/>
              <p:nvPr/>
            </p:nvPicPr>
            <p:blipFill rotWithShape="1">
              <a:blip r:embed="rId6">
                <a:alphaModFix/>
              </a:blip>
              <a:srcRect/>
              <a:stretch/>
            </p:blipFill>
            <p:spPr>
              <a:xfrm>
                <a:off x="3211434" y="2660830"/>
                <a:ext cx="1480768" cy="1204750"/>
              </a:xfrm>
              <a:prstGeom prst="rect">
                <a:avLst/>
              </a:prstGeom>
              <a:noFill/>
              <a:ln>
                <a:noFill/>
              </a:ln>
            </p:spPr>
          </p:pic>
          <p:sp>
            <p:nvSpPr>
              <p:cNvPr id="486" name="Google Shape;486;g5e1fbc53eb_3_90"/>
              <p:cNvSpPr/>
              <p:nvPr/>
            </p:nvSpPr>
            <p:spPr>
              <a:xfrm>
                <a:off x="3711728" y="2858274"/>
                <a:ext cx="989207" cy="1016126"/>
              </a:xfrm>
              <a:custGeom>
                <a:avLst/>
                <a:gdLst/>
                <a:ahLst/>
                <a:cxnLst/>
                <a:rect l="l" t="t" r="r" b="b"/>
                <a:pathLst>
                  <a:path w="55379" h="56886" extrusionOk="0">
                    <a:moveTo>
                      <a:pt x="21473" y="11867"/>
                    </a:moveTo>
                    <a:lnTo>
                      <a:pt x="15069" y="6027"/>
                    </a:lnTo>
                    <a:lnTo>
                      <a:pt x="6781" y="10360"/>
                    </a:lnTo>
                    <a:lnTo>
                      <a:pt x="6593" y="18459"/>
                    </a:lnTo>
                    <a:lnTo>
                      <a:pt x="13185" y="22415"/>
                    </a:lnTo>
                    <a:lnTo>
                      <a:pt x="9606" y="27313"/>
                    </a:lnTo>
                    <a:lnTo>
                      <a:pt x="3767" y="28443"/>
                    </a:lnTo>
                    <a:lnTo>
                      <a:pt x="2825" y="31268"/>
                    </a:lnTo>
                    <a:lnTo>
                      <a:pt x="5839" y="37296"/>
                    </a:lnTo>
                    <a:lnTo>
                      <a:pt x="0" y="40875"/>
                    </a:lnTo>
                    <a:lnTo>
                      <a:pt x="1507" y="44454"/>
                    </a:lnTo>
                    <a:lnTo>
                      <a:pt x="8476" y="45584"/>
                    </a:lnTo>
                    <a:lnTo>
                      <a:pt x="15069" y="44077"/>
                    </a:lnTo>
                    <a:lnTo>
                      <a:pt x="19213" y="48221"/>
                    </a:lnTo>
                    <a:lnTo>
                      <a:pt x="21285" y="53872"/>
                    </a:lnTo>
                    <a:lnTo>
                      <a:pt x="21473" y="56886"/>
                    </a:lnTo>
                    <a:lnTo>
                      <a:pt x="54814" y="56886"/>
                    </a:lnTo>
                    <a:lnTo>
                      <a:pt x="54814" y="49163"/>
                    </a:lnTo>
                    <a:lnTo>
                      <a:pt x="49728" y="45961"/>
                    </a:lnTo>
                    <a:lnTo>
                      <a:pt x="44831" y="43700"/>
                    </a:lnTo>
                    <a:lnTo>
                      <a:pt x="45961" y="40310"/>
                    </a:lnTo>
                    <a:lnTo>
                      <a:pt x="50858" y="42947"/>
                    </a:lnTo>
                    <a:lnTo>
                      <a:pt x="55379" y="42570"/>
                    </a:lnTo>
                    <a:lnTo>
                      <a:pt x="55379" y="25241"/>
                    </a:lnTo>
                    <a:lnTo>
                      <a:pt x="52930" y="23922"/>
                    </a:lnTo>
                    <a:lnTo>
                      <a:pt x="51612" y="21662"/>
                    </a:lnTo>
                    <a:lnTo>
                      <a:pt x="55191" y="16764"/>
                    </a:lnTo>
                    <a:lnTo>
                      <a:pt x="54249" y="12808"/>
                    </a:lnTo>
                    <a:lnTo>
                      <a:pt x="51423" y="10736"/>
                    </a:lnTo>
                    <a:lnTo>
                      <a:pt x="51800" y="3014"/>
                    </a:lnTo>
                    <a:lnTo>
                      <a:pt x="42382" y="0"/>
                    </a:lnTo>
                    <a:lnTo>
                      <a:pt x="35789" y="1130"/>
                    </a:lnTo>
                    <a:lnTo>
                      <a:pt x="35789" y="7346"/>
                    </a:lnTo>
                    <a:lnTo>
                      <a:pt x="33152" y="9795"/>
                    </a:lnTo>
                    <a:lnTo>
                      <a:pt x="26371" y="11113"/>
                    </a:lnTo>
                    <a:close/>
                  </a:path>
                </a:pathLst>
              </a:custGeom>
              <a:noFill/>
              <a:ln w="38100" cap="flat" cmpd="sng">
                <a:solidFill>
                  <a:srgbClr val="FF0000"/>
                </a:solidFill>
                <a:prstDash val="solid"/>
                <a:round/>
                <a:headEnd type="none" w="sm" len="sm"/>
                <a:tailEnd type="none" w="sm" len="sm"/>
              </a:ln>
            </p:spPr>
          </p:sp>
        </p:grpSp>
        <p:grpSp>
          <p:nvGrpSpPr>
            <p:cNvPr id="487" name="Google Shape;487;g5e1fbc53eb_3_90"/>
            <p:cNvGrpSpPr/>
            <p:nvPr/>
          </p:nvGrpSpPr>
          <p:grpSpPr>
            <a:xfrm>
              <a:off x="2881363" y="1639513"/>
              <a:ext cx="2368062" cy="810900"/>
              <a:chOff x="2881363" y="1639513"/>
              <a:chExt cx="2368062" cy="810900"/>
            </a:xfrm>
          </p:grpSpPr>
          <p:sp>
            <p:nvSpPr>
              <p:cNvPr id="488" name="Google Shape;488;g5e1fbc53eb_3_90"/>
              <p:cNvSpPr/>
              <p:nvPr/>
            </p:nvSpPr>
            <p:spPr>
              <a:xfrm>
                <a:off x="2881363" y="1639513"/>
                <a:ext cx="2367900" cy="8109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g5e1fbc53eb_3_90"/>
              <p:cNvSpPr txBox="1"/>
              <p:nvPr/>
            </p:nvSpPr>
            <p:spPr>
              <a:xfrm>
                <a:off x="2881525" y="1645675"/>
                <a:ext cx="2367900" cy="676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1800" b="1" i="0" u="none" strike="noStrike" cap="none" dirty="0">
                    <a:solidFill>
                      <a:srgbClr val="434343"/>
                    </a:solidFill>
                    <a:latin typeface="Century Gothic"/>
                    <a:ea typeface="Century Gothic"/>
                    <a:cs typeface="Century Gothic"/>
                    <a:sym typeface="Century Gothic"/>
                  </a:rPr>
                  <a:t>Data Processing:</a:t>
                </a:r>
                <a:endParaRPr sz="1800" b="1" i="0" u="none" strike="noStrike" cap="none" dirty="0">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200"/>
                  <a:buFont typeface="Arial"/>
                  <a:buNone/>
                </a:pPr>
                <a:r>
                  <a:rPr lang="en-US" sz="1400" b="0" i="0" u="none" strike="noStrike" cap="none" dirty="0" err="1">
                    <a:solidFill>
                      <a:srgbClr val="434343"/>
                    </a:solidFill>
                    <a:latin typeface="Century Gothic"/>
                    <a:ea typeface="Century Gothic"/>
                    <a:cs typeface="Century Gothic"/>
                    <a:sym typeface="Century Gothic"/>
                  </a:rPr>
                  <a:t>Greennest</a:t>
                </a:r>
                <a:r>
                  <a:rPr lang="en-US" sz="1400" b="0" i="0" u="none" strike="noStrike" cap="none" dirty="0">
                    <a:solidFill>
                      <a:srgbClr val="434343"/>
                    </a:solidFill>
                    <a:latin typeface="Century Gothic"/>
                    <a:ea typeface="Century Gothic"/>
                    <a:cs typeface="Century Gothic"/>
                    <a:sym typeface="Century Gothic"/>
                  </a:rPr>
                  <a:t> Pixel Composite</a:t>
                </a:r>
                <a:endParaRPr sz="1400" b="0" i="0" u="none" strike="noStrike" cap="none" dirty="0">
                  <a:solidFill>
                    <a:srgbClr val="434343"/>
                  </a:solidFill>
                  <a:latin typeface="Century Gothic"/>
                  <a:ea typeface="Century Gothic"/>
                  <a:cs typeface="Century Gothic"/>
                  <a:sym typeface="Century Gothic"/>
                </a:endParaRPr>
              </a:p>
            </p:txBody>
          </p:sp>
        </p:grpSp>
      </p:grpSp>
      <p:grpSp>
        <p:nvGrpSpPr>
          <p:cNvPr id="490" name="Google Shape;490;g5e1fbc53eb_3_90"/>
          <p:cNvGrpSpPr/>
          <p:nvPr/>
        </p:nvGrpSpPr>
        <p:grpSpPr>
          <a:xfrm>
            <a:off x="5583947" y="1639513"/>
            <a:ext cx="1814803" cy="2654661"/>
            <a:chOff x="5583947" y="1639513"/>
            <a:chExt cx="1814803" cy="2654661"/>
          </a:xfrm>
        </p:grpSpPr>
        <p:pic>
          <p:nvPicPr>
            <p:cNvPr id="491" name="Google Shape;491;g5e1fbc53eb_3_90"/>
            <p:cNvPicPr preferRelativeResize="0"/>
            <p:nvPr/>
          </p:nvPicPr>
          <p:blipFill rotWithShape="1">
            <a:blip r:embed="rId7">
              <a:alphaModFix/>
            </a:blip>
            <a:srcRect t="13703"/>
            <a:stretch/>
          </p:blipFill>
          <p:spPr>
            <a:xfrm>
              <a:off x="5613262" y="2843975"/>
              <a:ext cx="1547663" cy="1450199"/>
            </a:xfrm>
            <a:prstGeom prst="rect">
              <a:avLst/>
            </a:prstGeom>
            <a:noFill/>
            <a:ln>
              <a:noFill/>
            </a:ln>
          </p:spPr>
        </p:pic>
        <p:sp>
          <p:nvSpPr>
            <p:cNvPr id="492" name="Google Shape;492;g5e1fbc53eb_3_90"/>
            <p:cNvSpPr/>
            <p:nvPr/>
          </p:nvSpPr>
          <p:spPr>
            <a:xfrm>
              <a:off x="5583947" y="1639513"/>
              <a:ext cx="1814700" cy="8109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5e1fbc53eb_3_90"/>
            <p:cNvSpPr txBox="1"/>
            <p:nvPr/>
          </p:nvSpPr>
          <p:spPr>
            <a:xfrm>
              <a:off x="5584050" y="1645675"/>
              <a:ext cx="1814700" cy="676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1800" b="1" i="0" u="none" strike="noStrike" cap="none" dirty="0">
                  <a:solidFill>
                    <a:srgbClr val="434343"/>
                  </a:solidFill>
                  <a:latin typeface="Century Gothic"/>
                  <a:ea typeface="Century Gothic"/>
                  <a:cs typeface="Century Gothic"/>
                  <a:sym typeface="Century Gothic"/>
                </a:rPr>
                <a:t>Calculate</a:t>
              </a:r>
              <a:endParaRPr sz="1800" b="1" i="0" u="none" strike="noStrike" cap="none" dirty="0">
                <a:solidFill>
                  <a:srgbClr val="43434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200"/>
                <a:buFont typeface="Arial"/>
                <a:buNone/>
              </a:pPr>
              <a:r>
                <a:rPr lang="en-US" sz="1800" b="1" i="0" u="none" strike="noStrike" cap="none" dirty="0">
                  <a:solidFill>
                    <a:srgbClr val="434343"/>
                  </a:solidFill>
                  <a:latin typeface="Century Gothic"/>
                  <a:ea typeface="Century Gothic"/>
                  <a:cs typeface="Century Gothic"/>
                  <a:sym typeface="Century Gothic"/>
                </a:rPr>
                <a:t>Indices</a:t>
              </a:r>
              <a:endParaRPr sz="1800" b="1" i="0" u="none" strike="noStrike" cap="none" dirty="0">
                <a:solidFill>
                  <a:srgbClr val="434343"/>
                </a:solidFill>
                <a:latin typeface="Century Gothic"/>
                <a:ea typeface="Century Gothic"/>
                <a:cs typeface="Century Gothic"/>
                <a:sym typeface="Century Gothic"/>
              </a:endParaRPr>
            </a:p>
          </p:txBody>
        </p:sp>
      </p:grpSp>
      <p:grpSp>
        <p:nvGrpSpPr>
          <p:cNvPr id="494" name="Google Shape;494;g5e1fbc53eb_3_90"/>
          <p:cNvGrpSpPr/>
          <p:nvPr/>
        </p:nvGrpSpPr>
        <p:grpSpPr>
          <a:xfrm>
            <a:off x="7524758" y="1639525"/>
            <a:ext cx="4305692" cy="3059474"/>
            <a:chOff x="7524758" y="1639525"/>
            <a:chExt cx="4305692" cy="3059474"/>
          </a:xfrm>
        </p:grpSpPr>
        <p:grpSp>
          <p:nvGrpSpPr>
            <p:cNvPr id="495" name="Google Shape;495;g5e1fbc53eb_3_90"/>
            <p:cNvGrpSpPr/>
            <p:nvPr/>
          </p:nvGrpSpPr>
          <p:grpSpPr>
            <a:xfrm>
              <a:off x="7524758" y="2518338"/>
              <a:ext cx="3105136" cy="2180661"/>
              <a:chOff x="7161502" y="2411339"/>
              <a:chExt cx="4303723" cy="3022400"/>
            </a:xfrm>
          </p:grpSpPr>
          <p:sp>
            <p:nvSpPr>
              <p:cNvPr id="496" name="Google Shape;496;g5e1fbc53eb_3_90"/>
              <p:cNvSpPr txBox="1"/>
              <p:nvPr/>
            </p:nvSpPr>
            <p:spPr>
              <a:xfrm>
                <a:off x="7975637" y="2411339"/>
                <a:ext cx="26307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434343"/>
                    </a:solidFill>
                    <a:latin typeface="Century Gothic"/>
                    <a:ea typeface="Century Gothic"/>
                    <a:cs typeface="Century Gothic"/>
                    <a:sym typeface="Century Gothic"/>
                  </a:rPr>
                  <a:t>Time Series:</a:t>
                </a:r>
                <a:endParaRPr sz="1600" b="1" i="0" u="none" strike="noStrike" cap="none" dirty="0">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dirty="0">
                    <a:solidFill>
                      <a:srgbClr val="434343"/>
                    </a:solidFill>
                    <a:latin typeface="Century Gothic"/>
                    <a:ea typeface="Century Gothic"/>
                    <a:cs typeface="Century Gothic"/>
                    <a:sym typeface="Century Gothic"/>
                  </a:rPr>
                  <a:t>Within </a:t>
                </a:r>
                <a:r>
                  <a:rPr lang="en-US" sz="1600" b="0" i="1" u="none" strike="noStrike" cap="none" dirty="0" err="1">
                    <a:solidFill>
                      <a:srgbClr val="434343"/>
                    </a:solidFill>
                    <a:latin typeface="Century Gothic"/>
                    <a:ea typeface="Century Gothic"/>
                    <a:cs typeface="Century Gothic"/>
                    <a:sym typeface="Century Gothic"/>
                  </a:rPr>
                  <a:t>Exclosures</a:t>
                </a:r>
                <a:endParaRPr sz="1600" b="0" i="1" u="none" strike="noStrike" cap="none" dirty="0">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434343"/>
                  </a:solidFill>
                  <a:latin typeface="Century Gothic"/>
                  <a:ea typeface="Century Gothic"/>
                  <a:cs typeface="Century Gothic"/>
                  <a:sym typeface="Century Gothic"/>
                </a:endParaRPr>
              </a:p>
            </p:txBody>
          </p:sp>
          <p:sp>
            <p:nvSpPr>
              <p:cNvPr id="497" name="Google Shape;497;g5e1fbc53eb_3_90"/>
              <p:cNvSpPr txBox="1"/>
              <p:nvPr/>
            </p:nvSpPr>
            <p:spPr>
              <a:xfrm>
                <a:off x="7975624" y="5005639"/>
                <a:ext cx="34896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434343"/>
                    </a:solidFill>
                    <a:latin typeface="Century Gothic"/>
                    <a:ea typeface="Century Gothic"/>
                    <a:cs typeface="Century Gothic"/>
                    <a:sym typeface="Century Gothic"/>
                  </a:rPr>
                  <a:t>Change Detection:</a:t>
                </a:r>
                <a:endParaRPr sz="1600" b="1" i="1" u="none" strike="noStrike" cap="none" dirty="0">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dirty="0">
                    <a:solidFill>
                      <a:srgbClr val="434343"/>
                    </a:solidFill>
                    <a:latin typeface="Century Gothic"/>
                    <a:ea typeface="Century Gothic"/>
                    <a:cs typeface="Century Gothic"/>
                    <a:sym typeface="Century Gothic"/>
                  </a:rPr>
                  <a:t>Entire Study Area</a:t>
                </a:r>
                <a:endParaRPr sz="1600" b="0" i="1" u="none" strike="noStrike" cap="none" dirty="0">
                  <a:solidFill>
                    <a:srgbClr val="434343"/>
                  </a:solidFill>
                  <a:latin typeface="Century Gothic"/>
                  <a:ea typeface="Century Gothic"/>
                  <a:cs typeface="Century Gothic"/>
                  <a:sym typeface="Century Gothic"/>
                </a:endParaRPr>
              </a:p>
            </p:txBody>
          </p:sp>
          <p:sp>
            <p:nvSpPr>
              <p:cNvPr id="498" name="Google Shape;498;g5e1fbc53eb_3_90"/>
              <p:cNvSpPr txBox="1"/>
              <p:nvPr/>
            </p:nvSpPr>
            <p:spPr>
              <a:xfrm>
                <a:off x="7975626" y="3708515"/>
                <a:ext cx="31371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434343"/>
                    </a:solidFill>
                    <a:latin typeface="Century Gothic"/>
                    <a:ea typeface="Century Gothic"/>
                    <a:cs typeface="Century Gothic"/>
                    <a:sym typeface="Century Gothic"/>
                  </a:rPr>
                  <a:t>Time Series:</a:t>
                </a:r>
                <a:endParaRPr sz="1600" b="1" i="0" u="none" strike="noStrike" cap="none" dirty="0">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dirty="0">
                    <a:solidFill>
                      <a:srgbClr val="434343"/>
                    </a:solidFill>
                    <a:latin typeface="Century Gothic"/>
                    <a:ea typeface="Century Gothic"/>
                    <a:cs typeface="Century Gothic"/>
                    <a:sym typeface="Century Gothic"/>
                  </a:rPr>
                  <a:t>Outside </a:t>
                </a:r>
                <a:r>
                  <a:rPr lang="en-US" sz="1600" b="0" i="1" u="none" strike="noStrike" cap="none" dirty="0" err="1">
                    <a:solidFill>
                      <a:srgbClr val="434343"/>
                    </a:solidFill>
                    <a:latin typeface="Century Gothic"/>
                    <a:ea typeface="Century Gothic"/>
                    <a:cs typeface="Century Gothic"/>
                    <a:sym typeface="Century Gothic"/>
                  </a:rPr>
                  <a:t>Exclosures</a:t>
                </a:r>
                <a:endParaRPr sz="1600" b="0" i="1" u="none" strike="noStrike" cap="none" dirty="0">
                  <a:solidFill>
                    <a:srgbClr val="434343"/>
                  </a:solidFill>
                  <a:latin typeface="Century Gothic"/>
                  <a:ea typeface="Century Gothic"/>
                  <a:cs typeface="Century Gothic"/>
                  <a:sym typeface="Century Gothic"/>
                </a:endParaRPr>
              </a:p>
            </p:txBody>
          </p:sp>
          <p:grpSp>
            <p:nvGrpSpPr>
              <p:cNvPr id="499" name="Google Shape;499;g5e1fbc53eb_3_90"/>
              <p:cNvGrpSpPr/>
              <p:nvPr/>
            </p:nvGrpSpPr>
            <p:grpSpPr>
              <a:xfrm>
                <a:off x="7161502" y="2804889"/>
                <a:ext cx="707940" cy="2309534"/>
                <a:chOff x="20275583" y="10945781"/>
                <a:chExt cx="1121400" cy="2309534"/>
              </a:xfrm>
            </p:grpSpPr>
            <p:sp>
              <p:nvSpPr>
                <p:cNvPr id="500" name="Google Shape;500;g5e1fbc53eb_3_90"/>
                <p:cNvSpPr/>
                <p:nvPr/>
              </p:nvSpPr>
              <p:spPr>
                <a:xfrm rot="-2698049">
                  <a:off x="20239199" y="11309692"/>
                  <a:ext cx="1121542" cy="221466"/>
                </a:xfrm>
                <a:prstGeom prst="rightArrow">
                  <a:avLst>
                    <a:gd name="adj1" fmla="val 50000"/>
                    <a:gd name="adj2" fmla="val 50000"/>
                  </a:avLst>
                </a:prstGeom>
                <a:solidFill>
                  <a:srgbClr val="3F3F3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g5e1fbc53eb_3_90"/>
                <p:cNvSpPr/>
                <p:nvPr/>
              </p:nvSpPr>
              <p:spPr>
                <a:xfrm>
                  <a:off x="20275583" y="12050333"/>
                  <a:ext cx="1121400" cy="221700"/>
                </a:xfrm>
                <a:prstGeom prst="rightArrow">
                  <a:avLst>
                    <a:gd name="adj1" fmla="val 50000"/>
                    <a:gd name="adj2" fmla="val 50000"/>
                  </a:avLst>
                </a:prstGeom>
                <a:solidFill>
                  <a:srgbClr val="3F3F3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g5e1fbc53eb_3_90"/>
                <p:cNvSpPr/>
                <p:nvPr/>
              </p:nvSpPr>
              <p:spPr>
                <a:xfrm rot="2160696">
                  <a:off x="20283055" y="12725347"/>
                  <a:ext cx="1121526" cy="221425"/>
                </a:xfrm>
                <a:prstGeom prst="rightArrow">
                  <a:avLst>
                    <a:gd name="adj1" fmla="val 50000"/>
                    <a:gd name="adj2" fmla="val 50000"/>
                  </a:avLst>
                </a:prstGeom>
                <a:solidFill>
                  <a:srgbClr val="3F3F3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03" name="Google Shape;503;g5e1fbc53eb_3_90"/>
            <p:cNvSpPr/>
            <p:nvPr/>
          </p:nvSpPr>
          <p:spPr>
            <a:xfrm>
              <a:off x="7654899" y="1639525"/>
              <a:ext cx="4041798" cy="8109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g5e1fbc53eb_3_90"/>
            <p:cNvSpPr txBox="1"/>
            <p:nvPr/>
          </p:nvSpPr>
          <p:spPr>
            <a:xfrm>
              <a:off x="7633150" y="1770025"/>
              <a:ext cx="4197300" cy="42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1800" b="1" i="0" u="none" strike="noStrike" cap="none" dirty="0">
                  <a:solidFill>
                    <a:srgbClr val="434343"/>
                  </a:solidFill>
                  <a:latin typeface="Century Gothic"/>
                  <a:ea typeface="Century Gothic"/>
                  <a:cs typeface="Century Gothic"/>
                  <a:sym typeface="Century Gothic"/>
                </a:rPr>
                <a:t>Asses Changes in ‘</a:t>
              </a:r>
              <a:r>
                <a:rPr lang="en-US" sz="1800" b="1" i="0" u="none" strike="noStrike" cap="none" dirty="0" err="1">
                  <a:solidFill>
                    <a:srgbClr val="434343"/>
                  </a:solidFill>
                  <a:latin typeface="Century Gothic"/>
                  <a:ea typeface="Century Gothic"/>
                  <a:cs typeface="Century Gothic"/>
                  <a:sym typeface="Century Gothic"/>
                </a:rPr>
                <a:t>Ohi’a</a:t>
              </a:r>
              <a:r>
                <a:rPr lang="en-US" sz="1800" b="1" i="0" u="none" strike="noStrike" cap="none" dirty="0">
                  <a:solidFill>
                    <a:srgbClr val="434343"/>
                  </a:solidFill>
                  <a:latin typeface="Century Gothic"/>
                  <a:ea typeface="Century Gothic"/>
                  <a:cs typeface="Century Gothic"/>
                  <a:sym typeface="Century Gothic"/>
                </a:rPr>
                <a:t> Health</a:t>
              </a:r>
              <a:r>
                <a:rPr lang="en-US" sz="2200" b="1" i="0" u="none" strike="noStrike" cap="none" dirty="0">
                  <a:solidFill>
                    <a:srgbClr val="434343"/>
                  </a:solidFill>
                  <a:latin typeface="Century Gothic"/>
                  <a:ea typeface="Century Gothic"/>
                  <a:cs typeface="Century Gothic"/>
                  <a:sym typeface="Century Gothic"/>
                </a:rPr>
                <a:t> </a:t>
              </a:r>
              <a:endParaRPr sz="2200" b="1" i="0" u="none" strike="noStrike" cap="none" dirty="0">
                <a:solidFill>
                  <a:srgbClr val="434343"/>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5e79cf9241_2_107"/>
          <p:cNvSpPr txBox="1">
            <a:spLocks noGrp="1"/>
          </p:cNvSpPr>
          <p:nvPr>
            <p:ph type="title"/>
          </p:nvPr>
        </p:nvSpPr>
        <p:spPr>
          <a:xfrm>
            <a:off x="495300" y="381001"/>
            <a:ext cx="94740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Methodology: Rust Classification</a:t>
            </a:r>
            <a:endParaRPr/>
          </a:p>
        </p:txBody>
      </p:sp>
      <p:grpSp>
        <p:nvGrpSpPr>
          <p:cNvPr id="511" name="Google Shape;511;g5e79cf9241_2_107"/>
          <p:cNvGrpSpPr/>
          <p:nvPr/>
        </p:nvGrpSpPr>
        <p:grpSpPr>
          <a:xfrm>
            <a:off x="17350" y="1514100"/>
            <a:ext cx="7012475" cy="4004176"/>
            <a:chOff x="17350" y="1514100"/>
            <a:chExt cx="7012475" cy="4004176"/>
          </a:xfrm>
        </p:grpSpPr>
        <p:pic>
          <p:nvPicPr>
            <p:cNvPr id="512" name="Google Shape;512;g5e79cf9241_2_107"/>
            <p:cNvPicPr preferRelativeResize="0"/>
            <p:nvPr/>
          </p:nvPicPr>
          <p:blipFill rotWithShape="1">
            <a:blip r:embed="rId3">
              <a:alphaModFix/>
            </a:blip>
            <a:srcRect l="3830" t="5805" r="9903" b="1015"/>
            <a:stretch/>
          </p:blipFill>
          <p:spPr>
            <a:xfrm>
              <a:off x="3157450" y="2346950"/>
              <a:ext cx="3872374" cy="3171326"/>
            </a:xfrm>
            <a:prstGeom prst="rect">
              <a:avLst/>
            </a:prstGeom>
            <a:noFill/>
            <a:ln w="9525" cap="flat" cmpd="sng">
              <a:solidFill>
                <a:schemeClr val="dk2"/>
              </a:solidFill>
              <a:prstDash val="solid"/>
              <a:round/>
              <a:headEnd type="none" w="sm" len="sm"/>
              <a:tailEnd type="none" w="sm" len="sm"/>
            </a:ln>
          </p:spPr>
        </p:pic>
        <p:sp>
          <p:nvSpPr>
            <p:cNvPr id="513" name="Google Shape;513;g5e79cf9241_2_107"/>
            <p:cNvSpPr txBox="1"/>
            <p:nvPr/>
          </p:nvSpPr>
          <p:spPr>
            <a:xfrm>
              <a:off x="17350" y="2114775"/>
              <a:ext cx="3140100" cy="3403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dirty="0">
                  <a:solidFill>
                    <a:srgbClr val="000000"/>
                  </a:solidFill>
                  <a:latin typeface="Open Sans"/>
                  <a:ea typeface="Open Sans"/>
                  <a:cs typeface="Open Sans"/>
                  <a:sym typeface="Open Sans"/>
                </a:rPr>
                <a:t>  </a:t>
              </a:r>
              <a:endParaRPr sz="1800" b="1"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Merriweather Sans"/>
                <a:buChar char="►"/>
              </a:pPr>
              <a:r>
                <a:rPr lang="en-US" sz="1800" dirty="0">
                  <a:solidFill>
                    <a:srgbClr val="3F3F3F"/>
                  </a:solidFill>
                  <a:latin typeface="Century Gothic"/>
                  <a:ea typeface="Century Gothic"/>
                  <a:cs typeface="Century Gothic"/>
                  <a:sym typeface="Century Gothic"/>
                </a:rPr>
                <a:t>Location: </a:t>
              </a:r>
              <a:endParaRPr sz="1800" dirty="0">
                <a:solidFill>
                  <a:srgbClr val="3F3F3F"/>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r>
                <a:rPr lang="en-US" sz="1800" b="1" dirty="0">
                  <a:solidFill>
                    <a:srgbClr val="3F3F3F"/>
                  </a:solidFill>
                  <a:latin typeface="Century Gothic"/>
                  <a:ea typeface="Century Gothic"/>
                  <a:cs typeface="Century Gothic"/>
                  <a:sym typeface="Century Gothic"/>
                </a:rPr>
                <a:t>East Molokai</a:t>
              </a:r>
              <a:r>
                <a:rPr lang="en-US" sz="1800" dirty="0">
                  <a:solidFill>
                    <a:srgbClr val="3F3F3F"/>
                  </a:solidFill>
                  <a:latin typeface="Century Gothic"/>
                  <a:ea typeface="Century Gothic"/>
                  <a:cs typeface="Century Gothic"/>
                  <a:sym typeface="Century Gothic"/>
                </a:rPr>
                <a:t> </a:t>
              </a:r>
              <a:endParaRPr sz="1800"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Merriweather Sans"/>
                <a:buChar char="►"/>
              </a:pPr>
              <a:r>
                <a:rPr lang="en-US" sz="1800" dirty="0">
                  <a:solidFill>
                    <a:srgbClr val="3F3F3F"/>
                  </a:solidFill>
                  <a:latin typeface="Century Gothic"/>
                  <a:ea typeface="Century Gothic"/>
                  <a:cs typeface="Century Gothic"/>
                  <a:sym typeface="Century Gothic"/>
                </a:rPr>
                <a:t>Date: </a:t>
              </a:r>
              <a:endParaRPr sz="1800" dirty="0">
                <a:solidFill>
                  <a:srgbClr val="3F3F3F"/>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r>
                <a:rPr lang="en-US" sz="1800" b="1" dirty="0">
                  <a:solidFill>
                    <a:srgbClr val="3F3F3F"/>
                  </a:solidFill>
                  <a:latin typeface="Century Gothic"/>
                  <a:ea typeface="Century Gothic"/>
                  <a:cs typeface="Century Gothic"/>
                  <a:sym typeface="Century Gothic"/>
                </a:rPr>
                <a:t>February 2017</a:t>
              </a:r>
              <a:endParaRPr sz="1800" b="1"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Merriweather Sans"/>
                <a:buChar char="►"/>
              </a:pPr>
              <a:r>
                <a:rPr lang="en-US" sz="1800" dirty="0">
                  <a:solidFill>
                    <a:srgbClr val="3F3F3F"/>
                  </a:solidFill>
                  <a:latin typeface="Century Gothic"/>
                  <a:ea typeface="Century Gothic"/>
                  <a:cs typeface="Century Gothic"/>
                  <a:sym typeface="Century Gothic"/>
                </a:rPr>
                <a:t>Resolution: </a:t>
              </a:r>
              <a:endParaRPr sz="1800" dirty="0">
                <a:solidFill>
                  <a:srgbClr val="3F3F3F"/>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r>
                <a:rPr lang="en-US" sz="1800" b="1" dirty="0">
                  <a:solidFill>
                    <a:srgbClr val="3F3F3F"/>
                  </a:solidFill>
                  <a:latin typeface="Century Gothic"/>
                  <a:ea typeface="Century Gothic"/>
                  <a:cs typeface="Century Gothic"/>
                  <a:sym typeface="Century Gothic"/>
                </a:rPr>
                <a:t>1.2m</a:t>
              </a:r>
              <a:endParaRPr sz="1800" b="1" dirty="0">
                <a:solidFill>
                  <a:srgbClr val="3F3F3F"/>
                </a:solidFill>
                <a:latin typeface="Century Gothic"/>
                <a:ea typeface="Century Gothic"/>
                <a:cs typeface="Century Gothic"/>
                <a:sym typeface="Century Gothic"/>
              </a:endParaRPr>
            </a:p>
            <a:p>
              <a:pPr marL="914400" lvl="1" indent="-342900" algn="l" rtl="0">
                <a:lnSpc>
                  <a:spcPct val="115000"/>
                </a:lnSpc>
                <a:spcBef>
                  <a:spcPts val="0"/>
                </a:spcBef>
                <a:spcAft>
                  <a:spcPts val="0"/>
                </a:spcAft>
                <a:buClr>
                  <a:srgbClr val="0389AA"/>
                </a:buClr>
                <a:buSzPts val="1800"/>
                <a:buFont typeface="Merriweather Sans"/>
                <a:buChar char="►"/>
              </a:pPr>
              <a:r>
                <a:rPr lang="en-US" sz="1800" dirty="0">
                  <a:solidFill>
                    <a:srgbClr val="3F3F3F"/>
                  </a:solidFill>
                  <a:latin typeface="Century Gothic"/>
                  <a:ea typeface="Century Gothic"/>
                  <a:cs typeface="Century Gothic"/>
                  <a:sym typeface="Century Gothic"/>
                </a:rPr>
                <a:t>Bands: </a:t>
              </a:r>
              <a:endParaRPr sz="1800" dirty="0">
                <a:solidFill>
                  <a:srgbClr val="3F3F3F"/>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r>
                <a:rPr lang="en-US" sz="1800" b="1" dirty="0">
                  <a:solidFill>
                    <a:srgbClr val="3F3F3F"/>
                  </a:solidFill>
                  <a:latin typeface="Century Gothic"/>
                  <a:ea typeface="Century Gothic"/>
                  <a:cs typeface="Century Gothic"/>
                  <a:sym typeface="Century Gothic"/>
                </a:rPr>
                <a:t>Red, Green, Blue</a:t>
              </a:r>
              <a:endParaRPr sz="1800" b="1" dirty="0">
                <a:solidFill>
                  <a:srgbClr val="3F3F3F"/>
                </a:solidFill>
                <a:latin typeface="Century Gothic"/>
                <a:ea typeface="Century Gothic"/>
                <a:cs typeface="Century Gothic"/>
                <a:sym typeface="Century Gothic"/>
              </a:endParaRPr>
            </a:p>
            <a:p>
              <a:pPr marL="914400" lvl="0" indent="0" algn="l" rtl="0">
                <a:lnSpc>
                  <a:spcPct val="115000"/>
                </a:lnSpc>
                <a:spcBef>
                  <a:spcPts val="0"/>
                </a:spcBef>
                <a:spcAft>
                  <a:spcPts val="0"/>
                </a:spcAft>
                <a:buClr>
                  <a:schemeClr val="dk1"/>
                </a:buClr>
                <a:buSzPts val="1100"/>
                <a:buFont typeface="Arial"/>
                <a:buNone/>
              </a:pPr>
              <a:r>
                <a:rPr lang="en-US" sz="1800" b="1" dirty="0">
                  <a:solidFill>
                    <a:srgbClr val="3F3F3F"/>
                  </a:solidFill>
                  <a:latin typeface="Century Gothic"/>
                  <a:ea typeface="Century Gothic"/>
                  <a:cs typeface="Century Gothic"/>
                  <a:sym typeface="Century Gothic"/>
                </a:rPr>
                <a:t>Infrared</a:t>
              </a:r>
              <a:endParaRPr sz="1800" b="1"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None/>
              </a:pPr>
              <a:endParaRPr sz="1800" b="0" i="0" u="none" strike="noStrike" cap="none" dirty="0">
                <a:solidFill>
                  <a:srgbClr val="3F3F3F"/>
                </a:solidFill>
                <a:latin typeface="Century Gothic"/>
                <a:ea typeface="Century Gothic"/>
                <a:cs typeface="Century Gothic"/>
                <a:sym typeface="Century Gothic"/>
              </a:endParaRPr>
            </a:p>
            <a:p>
              <a:pPr marL="457200" marR="0" lvl="0" indent="0" algn="l" rtl="0">
                <a:lnSpc>
                  <a:spcPct val="115000"/>
                </a:lnSpc>
                <a:spcBef>
                  <a:spcPts val="1600"/>
                </a:spcBef>
                <a:spcAft>
                  <a:spcPts val="1600"/>
                </a:spcAft>
                <a:buClr>
                  <a:srgbClr val="000000"/>
                </a:buClr>
                <a:buSzPts val="1400"/>
                <a:buFont typeface="Arial"/>
                <a:buNone/>
              </a:pPr>
              <a:endParaRPr sz="1800" b="0" i="0" u="none" strike="noStrike" cap="none" dirty="0">
                <a:solidFill>
                  <a:srgbClr val="000000"/>
                </a:solidFill>
                <a:latin typeface="Open Sans"/>
                <a:ea typeface="Open Sans"/>
                <a:cs typeface="Open Sans"/>
                <a:sym typeface="Open Sans"/>
              </a:endParaRPr>
            </a:p>
          </p:txBody>
        </p:sp>
        <p:sp>
          <p:nvSpPr>
            <p:cNvPr id="514" name="Google Shape;514;g5e79cf9241_2_107"/>
            <p:cNvSpPr/>
            <p:nvPr/>
          </p:nvSpPr>
          <p:spPr>
            <a:xfrm>
              <a:off x="585825" y="1514100"/>
              <a:ext cx="6444000" cy="4191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200" b="1" i="1" dirty="0">
                  <a:latin typeface="Century Gothic"/>
                  <a:ea typeface="Century Gothic"/>
                  <a:cs typeface="Century Gothic"/>
                  <a:sym typeface="Century Gothic"/>
                </a:rPr>
                <a:t>Data Acquisition: Worldview 3</a:t>
              </a:r>
              <a:endParaRPr sz="2200" b="1" i="1" u="none" strike="noStrike" cap="none" dirty="0">
                <a:solidFill>
                  <a:srgbClr val="000000"/>
                </a:solidFill>
                <a:latin typeface="Century Gothic"/>
                <a:ea typeface="Century Gothic"/>
                <a:cs typeface="Century Gothic"/>
                <a:sym typeface="Century Gothic"/>
              </a:endParaRPr>
            </a:p>
          </p:txBody>
        </p:sp>
      </p:grpSp>
      <p:grpSp>
        <p:nvGrpSpPr>
          <p:cNvPr id="515" name="Google Shape;515;g5e79cf9241_2_107"/>
          <p:cNvGrpSpPr/>
          <p:nvPr/>
        </p:nvGrpSpPr>
        <p:grpSpPr>
          <a:xfrm>
            <a:off x="7231450" y="1514100"/>
            <a:ext cx="4797000" cy="2810482"/>
            <a:chOff x="7231450" y="1514100"/>
            <a:chExt cx="4797000" cy="2810482"/>
          </a:xfrm>
        </p:grpSpPr>
        <p:grpSp>
          <p:nvGrpSpPr>
            <p:cNvPr id="516" name="Google Shape;516;g5e79cf9241_2_107"/>
            <p:cNvGrpSpPr/>
            <p:nvPr/>
          </p:nvGrpSpPr>
          <p:grpSpPr>
            <a:xfrm>
              <a:off x="7677156" y="3244701"/>
              <a:ext cx="2774611" cy="308874"/>
              <a:chOff x="7267112" y="3708515"/>
              <a:chExt cx="3845614" cy="428100"/>
            </a:xfrm>
          </p:grpSpPr>
          <p:sp>
            <p:nvSpPr>
              <p:cNvPr id="517" name="Google Shape;517;g5e79cf9241_2_107"/>
              <p:cNvSpPr txBox="1"/>
              <p:nvPr/>
            </p:nvSpPr>
            <p:spPr>
              <a:xfrm>
                <a:off x="7975626" y="3708515"/>
                <a:ext cx="31371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2000" b="0" i="1" u="none" strike="noStrike" cap="none">
                  <a:solidFill>
                    <a:srgbClr val="434343"/>
                  </a:solidFill>
                  <a:latin typeface="Century Gothic"/>
                  <a:ea typeface="Century Gothic"/>
                  <a:cs typeface="Century Gothic"/>
                  <a:sym typeface="Century Gothic"/>
                </a:endParaRPr>
              </a:p>
            </p:txBody>
          </p:sp>
          <p:sp>
            <p:nvSpPr>
              <p:cNvPr id="518" name="Google Shape;518;g5e79cf9241_2_107"/>
              <p:cNvSpPr/>
              <p:nvPr/>
            </p:nvSpPr>
            <p:spPr>
              <a:xfrm>
                <a:off x="7267112" y="3811710"/>
                <a:ext cx="708000" cy="221700"/>
              </a:xfrm>
              <a:prstGeom prst="rightArrow">
                <a:avLst>
                  <a:gd name="adj1" fmla="val 50000"/>
                  <a:gd name="adj2" fmla="val 50000"/>
                </a:avLst>
              </a:prstGeom>
              <a:solidFill>
                <a:srgbClr val="3F3F3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grpSp>
        <p:grpSp>
          <p:nvGrpSpPr>
            <p:cNvPr id="519" name="Google Shape;519;g5e79cf9241_2_107"/>
            <p:cNvGrpSpPr/>
            <p:nvPr/>
          </p:nvGrpSpPr>
          <p:grpSpPr>
            <a:xfrm>
              <a:off x="7231450" y="1514100"/>
              <a:ext cx="4797000" cy="2810482"/>
              <a:chOff x="7231450" y="1514100"/>
              <a:chExt cx="4797000" cy="2810482"/>
            </a:xfrm>
          </p:grpSpPr>
          <p:grpSp>
            <p:nvGrpSpPr>
              <p:cNvPr id="520" name="Google Shape;520;g5e79cf9241_2_107"/>
              <p:cNvGrpSpPr/>
              <p:nvPr/>
            </p:nvGrpSpPr>
            <p:grpSpPr>
              <a:xfrm>
                <a:off x="7677156" y="2768451"/>
                <a:ext cx="2850811" cy="308874"/>
                <a:chOff x="7161498" y="3708515"/>
                <a:chExt cx="3951227" cy="428100"/>
              </a:xfrm>
            </p:grpSpPr>
            <p:sp>
              <p:nvSpPr>
                <p:cNvPr id="521" name="Google Shape;521;g5e79cf9241_2_107"/>
                <p:cNvSpPr txBox="1"/>
                <p:nvPr/>
              </p:nvSpPr>
              <p:spPr>
                <a:xfrm>
                  <a:off x="7975626" y="3708515"/>
                  <a:ext cx="31371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000" b="1">
                      <a:solidFill>
                        <a:srgbClr val="434343"/>
                      </a:solidFill>
                      <a:latin typeface="Century Gothic"/>
                      <a:ea typeface="Century Gothic"/>
                      <a:cs typeface="Century Gothic"/>
                      <a:sym typeface="Century Gothic"/>
                    </a:rPr>
                    <a:t>Calculate NDVI</a:t>
                  </a:r>
                  <a:endParaRPr sz="2000" b="0" i="1" u="none" strike="noStrike" cap="none">
                    <a:solidFill>
                      <a:srgbClr val="434343"/>
                    </a:solidFill>
                    <a:latin typeface="Century Gothic"/>
                    <a:ea typeface="Century Gothic"/>
                    <a:cs typeface="Century Gothic"/>
                    <a:sym typeface="Century Gothic"/>
                  </a:endParaRPr>
                </a:p>
              </p:txBody>
            </p:sp>
            <p:sp>
              <p:nvSpPr>
                <p:cNvPr id="522" name="Google Shape;522;g5e79cf9241_2_107"/>
                <p:cNvSpPr/>
                <p:nvPr/>
              </p:nvSpPr>
              <p:spPr>
                <a:xfrm>
                  <a:off x="7161498" y="3909441"/>
                  <a:ext cx="708000" cy="221700"/>
                </a:xfrm>
                <a:prstGeom prst="rightArrow">
                  <a:avLst>
                    <a:gd name="adj1" fmla="val 50000"/>
                    <a:gd name="adj2" fmla="val 50000"/>
                  </a:avLst>
                </a:prstGeom>
                <a:solidFill>
                  <a:srgbClr val="3F3F3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grpSp>
          <p:sp>
            <p:nvSpPr>
              <p:cNvPr id="523" name="Google Shape;523;g5e79cf9241_2_107"/>
              <p:cNvSpPr txBox="1"/>
              <p:nvPr/>
            </p:nvSpPr>
            <p:spPr>
              <a:xfrm>
                <a:off x="8264555" y="3130582"/>
                <a:ext cx="3306600" cy="119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000" b="1">
                    <a:solidFill>
                      <a:srgbClr val="434343"/>
                    </a:solidFill>
                    <a:latin typeface="Century Gothic"/>
                    <a:ea typeface="Century Gothic"/>
                    <a:cs typeface="Century Gothic"/>
                    <a:sym typeface="Century Gothic"/>
                  </a:rPr>
                  <a:t>Supervised Classification: </a:t>
                </a:r>
                <a:endParaRPr sz="2000" b="1" i="0" u="none" strike="noStrike" cap="none">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2000" i="1">
                    <a:solidFill>
                      <a:srgbClr val="434343"/>
                    </a:solidFill>
                    <a:latin typeface="Century Gothic"/>
                    <a:ea typeface="Century Gothic"/>
                    <a:cs typeface="Century Gothic"/>
                    <a:sym typeface="Century Gothic"/>
                  </a:rPr>
                  <a:t>User generated points</a:t>
                </a:r>
                <a:endParaRPr sz="2000" i="1">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2000" i="1">
                    <a:solidFill>
                      <a:srgbClr val="434343"/>
                    </a:solidFill>
                    <a:latin typeface="Century Gothic"/>
                    <a:ea typeface="Century Gothic"/>
                    <a:cs typeface="Century Gothic"/>
                    <a:sym typeface="Century Gothic"/>
                  </a:rPr>
                  <a:t>7 classes</a:t>
                </a:r>
                <a:endParaRPr sz="2000" i="1">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2000" i="1">
                    <a:solidFill>
                      <a:srgbClr val="434343"/>
                    </a:solidFill>
                    <a:latin typeface="Century Gothic"/>
                    <a:ea typeface="Century Gothic"/>
                    <a:cs typeface="Century Gothic"/>
                    <a:sym typeface="Century Gothic"/>
                  </a:rPr>
                  <a:t>100 - 150 points per class</a:t>
                </a:r>
                <a:endParaRPr sz="2000" i="1">
                  <a:solidFill>
                    <a:srgbClr val="434343"/>
                  </a:solidFill>
                  <a:latin typeface="Century Gothic"/>
                  <a:ea typeface="Century Gothic"/>
                  <a:cs typeface="Century Gothic"/>
                  <a:sym typeface="Century Gothic"/>
                </a:endParaRPr>
              </a:p>
            </p:txBody>
          </p:sp>
          <p:sp>
            <p:nvSpPr>
              <p:cNvPr id="524" name="Google Shape;524;g5e79cf9241_2_107"/>
              <p:cNvSpPr/>
              <p:nvPr/>
            </p:nvSpPr>
            <p:spPr>
              <a:xfrm>
                <a:off x="7231450" y="1514100"/>
                <a:ext cx="4797000" cy="4191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200" b="1" i="1" dirty="0">
                    <a:latin typeface="Century Gothic"/>
                    <a:ea typeface="Century Gothic"/>
                    <a:cs typeface="Century Gothic"/>
                    <a:sym typeface="Century Gothic"/>
                  </a:rPr>
                  <a:t>Data Processing in GEE</a:t>
                </a:r>
                <a:endParaRPr sz="2200" b="1" i="1" u="none" strike="noStrike" cap="none" dirty="0">
                  <a:solidFill>
                    <a:srgbClr val="000000"/>
                  </a:solidFill>
                  <a:latin typeface="Century Gothic"/>
                  <a:ea typeface="Century Gothic"/>
                  <a:cs typeface="Century Gothic"/>
                  <a:sym typeface="Century Gothic"/>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5ce7223b11_2_0"/>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Methodology: Turbidity</a:t>
            </a:r>
            <a:endParaRPr dirty="0"/>
          </a:p>
        </p:txBody>
      </p:sp>
      <p:grpSp>
        <p:nvGrpSpPr>
          <p:cNvPr id="531" name="Google Shape;531;g5ce7223b11_2_0"/>
          <p:cNvGrpSpPr/>
          <p:nvPr/>
        </p:nvGrpSpPr>
        <p:grpSpPr>
          <a:xfrm>
            <a:off x="800100" y="1919525"/>
            <a:ext cx="2630700" cy="2687914"/>
            <a:chOff x="495300" y="1995725"/>
            <a:chExt cx="2630700" cy="2687914"/>
          </a:xfrm>
        </p:grpSpPr>
        <p:sp>
          <p:nvSpPr>
            <p:cNvPr id="532" name="Google Shape;532;g5ce7223b11_2_0"/>
            <p:cNvSpPr txBox="1"/>
            <p:nvPr/>
          </p:nvSpPr>
          <p:spPr>
            <a:xfrm>
              <a:off x="495300" y="1995725"/>
              <a:ext cx="2630700" cy="21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200" b="1" i="0" u="none" strike="noStrike" cap="none" dirty="0">
                  <a:solidFill>
                    <a:srgbClr val="333333"/>
                  </a:solidFill>
                  <a:latin typeface="Century Gothic"/>
                  <a:ea typeface="Century Gothic"/>
                  <a:cs typeface="Century Gothic"/>
                  <a:sym typeface="Century Gothic"/>
                </a:rPr>
                <a:t>Data Acquisition</a:t>
              </a:r>
              <a:r>
                <a:rPr lang="en-US" sz="1500" b="1" i="0" u="none" strike="noStrike" cap="none" dirty="0">
                  <a:solidFill>
                    <a:srgbClr val="333333"/>
                  </a:solidFill>
                  <a:latin typeface="Century Gothic"/>
                  <a:ea typeface="Century Gothic"/>
                  <a:cs typeface="Century Gothic"/>
                  <a:sym typeface="Century Gothic"/>
                </a:rPr>
                <a:t> </a:t>
              </a:r>
              <a:endParaRPr sz="1500" b="1" i="0" u="none" strike="noStrike" cap="none" dirty="0">
                <a:solidFill>
                  <a:srgbClr val="333333"/>
                </a:solidFill>
                <a:latin typeface="Century Gothic"/>
                <a:ea typeface="Century Gothic"/>
                <a:cs typeface="Century Gothic"/>
                <a:sym typeface="Century Gothic"/>
              </a:endParaRPr>
            </a:p>
          </p:txBody>
        </p:sp>
        <p:pic>
          <p:nvPicPr>
            <p:cNvPr id="533" name="Google Shape;533;g5ce7223b11_2_0"/>
            <p:cNvPicPr preferRelativeResize="0"/>
            <p:nvPr/>
          </p:nvPicPr>
          <p:blipFill rotWithShape="1">
            <a:blip r:embed="rId3">
              <a:alphaModFix/>
            </a:blip>
            <a:srcRect l="32251" t="18225" r="23070" b="14169"/>
            <a:stretch/>
          </p:blipFill>
          <p:spPr>
            <a:xfrm>
              <a:off x="629325" y="2653913"/>
              <a:ext cx="2264201" cy="2029726"/>
            </a:xfrm>
            <a:prstGeom prst="rect">
              <a:avLst/>
            </a:prstGeom>
            <a:noFill/>
            <a:ln w="9525" cap="flat" cmpd="sng">
              <a:solidFill>
                <a:srgbClr val="000000"/>
              </a:solidFill>
              <a:prstDash val="solid"/>
              <a:round/>
              <a:headEnd type="none" w="sm" len="sm"/>
              <a:tailEnd type="none" w="sm" len="sm"/>
            </a:ln>
          </p:spPr>
        </p:pic>
      </p:grpSp>
      <p:sp>
        <p:nvSpPr>
          <p:cNvPr id="534" name="Google Shape;534;g5ce7223b11_2_0"/>
          <p:cNvSpPr/>
          <p:nvPr/>
        </p:nvSpPr>
        <p:spPr>
          <a:xfrm>
            <a:off x="800100" y="5500700"/>
            <a:ext cx="2427900" cy="2892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dirty="0">
                <a:solidFill>
                  <a:srgbClr val="000000"/>
                </a:solidFill>
                <a:latin typeface="Century Gothic"/>
                <a:ea typeface="Century Gothic"/>
                <a:cs typeface="Century Gothic"/>
                <a:sym typeface="Century Gothic"/>
              </a:rPr>
              <a:t>Data Acquisition in </a:t>
            </a:r>
            <a:r>
              <a:rPr lang="en-US" b="1" i="1" dirty="0">
                <a:latin typeface="Century Gothic"/>
                <a:ea typeface="Century Gothic"/>
                <a:cs typeface="Century Gothic"/>
                <a:sym typeface="Century Gothic"/>
              </a:rPr>
              <a:t>GEE</a:t>
            </a:r>
            <a:endParaRPr sz="1400" b="1" i="1" u="none" strike="noStrike" cap="none" dirty="0">
              <a:solidFill>
                <a:srgbClr val="000000"/>
              </a:solidFill>
              <a:latin typeface="Century Gothic"/>
              <a:ea typeface="Century Gothic"/>
              <a:cs typeface="Century Gothic"/>
              <a:sym typeface="Century Gothic"/>
            </a:endParaRPr>
          </a:p>
        </p:txBody>
      </p:sp>
      <p:grpSp>
        <p:nvGrpSpPr>
          <p:cNvPr id="535" name="Google Shape;535;g5ce7223b11_2_0"/>
          <p:cNvGrpSpPr/>
          <p:nvPr/>
        </p:nvGrpSpPr>
        <p:grpSpPr>
          <a:xfrm>
            <a:off x="9250759" y="3092327"/>
            <a:ext cx="2831122" cy="552148"/>
            <a:chOff x="9250759" y="3092327"/>
            <a:chExt cx="2831122" cy="552148"/>
          </a:xfrm>
        </p:grpSpPr>
        <p:sp>
          <p:nvSpPr>
            <p:cNvPr id="536" name="Google Shape;536;g5ce7223b11_2_0"/>
            <p:cNvSpPr txBox="1"/>
            <p:nvPr/>
          </p:nvSpPr>
          <p:spPr>
            <a:xfrm>
              <a:off x="9300581" y="3092327"/>
              <a:ext cx="2781300" cy="42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333333"/>
                  </a:solidFill>
                  <a:latin typeface="Century Gothic"/>
                  <a:ea typeface="Century Gothic"/>
                  <a:cs typeface="Century Gothic"/>
                  <a:sym typeface="Century Gothic"/>
                </a:rPr>
                <a:t>Change</a:t>
              </a:r>
              <a:endParaRPr sz="2200" b="1" i="0" u="none" strike="noStrike" cap="none" dirty="0">
                <a:solidFill>
                  <a:srgbClr val="33333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333333"/>
                  </a:solidFill>
                  <a:latin typeface="Century Gothic"/>
                  <a:ea typeface="Century Gothic"/>
                  <a:cs typeface="Century Gothic"/>
                  <a:sym typeface="Century Gothic"/>
                </a:rPr>
                <a:t> Detection </a:t>
              </a:r>
              <a:endParaRPr sz="2200" b="1" i="0" u="none" strike="noStrike" cap="none" dirty="0">
                <a:solidFill>
                  <a:srgbClr val="333333"/>
                </a:solidFill>
                <a:latin typeface="Century Gothic"/>
                <a:ea typeface="Century Gothic"/>
                <a:cs typeface="Century Gothic"/>
                <a:sym typeface="Century Gothic"/>
              </a:endParaRPr>
            </a:p>
          </p:txBody>
        </p:sp>
        <p:sp>
          <p:nvSpPr>
            <p:cNvPr id="537" name="Google Shape;537;g5ce7223b11_2_0"/>
            <p:cNvSpPr/>
            <p:nvPr/>
          </p:nvSpPr>
          <p:spPr>
            <a:xfrm>
              <a:off x="9250759" y="3540675"/>
              <a:ext cx="633300" cy="103800"/>
            </a:xfrm>
            <a:prstGeom prst="rect">
              <a:avLst/>
            </a:prstGeom>
            <a:solidFill>
              <a:srgbClr val="43434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g5ce7223b11_2_0"/>
            <p:cNvSpPr/>
            <p:nvPr/>
          </p:nvSpPr>
          <p:spPr>
            <a:xfrm>
              <a:off x="9250759" y="3312075"/>
              <a:ext cx="633300" cy="103800"/>
            </a:xfrm>
            <a:prstGeom prst="rect">
              <a:avLst/>
            </a:prstGeom>
            <a:solidFill>
              <a:srgbClr val="43434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39" name="Google Shape;539;g5ce7223b11_2_0"/>
          <p:cNvGrpSpPr/>
          <p:nvPr/>
        </p:nvGrpSpPr>
        <p:grpSpPr>
          <a:xfrm>
            <a:off x="8418084" y="1779513"/>
            <a:ext cx="656961" cy="3123000"/>
            <a:chOff x="8418084" y="1779513"/>
            <a:chExt cx="656961" cy="3123000"/>
          </a:xfrm>
        </p:grpSpPr>
        <p:sp>
          <p:nvSpPr>
            <p:cNvPr id="540" name="Google Shape;540;g5ce7223b11_2_0"/>
            <p:cNvSpPr txBox="1"/>
            <p:nvPr/>
          </p:nvSpPr>
          <p:spPr>
            <a:xfrm rot="-5400000">
              <a:off x="7855695" y="3048547"/>
              <a:ext cx="2001300" cy="43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Differenced</a:t>
              </a:r>
              <a:endParaRPr sz="1800" b="0" i="0" u="none" strike="noStrike" cap="none">
                <a:solidFill>
                  <a:srgbClr val="3F3F3F"/>
                </a:solidFill>
                <a:latin typeface="Century Gothic"/>
                <a:ea typeface="Century Gothic"/>
                <a:cs typeface="Century Gothic"/>
                <a:sym typeface="Century Gothic"/>
              </a:endParaRPr>
            </a:p>
          </p:txBody>
        </p:sp>
        <p:grpSp>
          <p:nvGrpSpPr>
            <p:cNvPr id="541" name="Google Shape;541;g5ce7223b11_2_0"/>
            <p:cNvGrpSpPr/>
            <p:nvPr/>
          </p:nvGrpSpPr>
          <p:grpSpPr>
            <a:xfrm>
              <a:off x="8418084" y="1779513"/>
              <a:ext cx="269586" cy="3123000"/>
              <a:chOff x="8418084" y="1779513"/>
              <a:chExt cx="269586" cy="3123000"/>
            </a:xfrm>
          </p:grpSpPr>
          <p:cxnSp>
            <p:nvCxnSpPr>
              <p:cNvPr id="542" name="Google Shape;542;g5ce7223b11_2_0"/>
              <p:cNvCxnSpPr/>
              <p:nvPr/>
            </p:nvCxnSpPr>
            <p:spPr>
              <a:xfrm rot="10800000">
                <a:off x="8684370" y="1779513"/>
                <a:ext cx="3300" cy="3123000"/>
              </a:xfrm>
              <a:prstGeom prst="straightConnector1">
                <a:avLst/>
              </a:prstGeom>
              <a:noFill/>
              <a:ln w="28575" cap="flat" cmpd="sng">
                <a:solidFill>
                  <a:srgbClr val="000000"/>
                </a:solidFill>
                <a:prstDash val="solid"/>
                <a:round/>
                <a:headEnd type="none" w="sm" len="sm"/>
                <a:tailEnd type="none" w="sm" len="sm"/>
              </a:ln>
            </p:spPr>
          </p:cxnSp>
          <p:cxnSp>
            <p:nvCxnSpPr>
              <p:cNvPr id="543" name="Google Shape;543;g5ce7223b11_2_0"/>
              <p:cNvCxnSpPr/>
              <p:nvPr/>
            </p:nvCxnSpPr>
            <p:spPr>
              <a:xfrm rot="10800000">
                <a:off x="8418084" y="4902513"/>
                <a:ext cx="264900" cy="0"/>
              </a:xfrm>
              <a:prstGeom prst="straightConnector1">
                <a:avLst/>
              </a:prstGeom>
              <a:noFill/>
              <a:ln w="28575" cap="flat" cmpd="sng">
                <a:solidFill>
                  <a:srgbClr val="000000"/>
                </a:solidFill>
                <a:prstDash val="solid"/>
                <a:round/>
                <a:headEnd type="none" w="sm" len="sm"/>
                <a:tailEnd type="none" w="sm" len="sm"/>
              </a:ln>
            </p:spPr>
          </p:cxnSp>
          <p:cxnSp>
            <p:nvCxnSpPr>
              <p:cNvPr id="544" name="Google Shape;544;g5ce7223b11_2_0"/>
              <p:cNvCxnSpPr/>
              <p:nvPr/>
            </p:nvCxnSpPr>
            <p:spPr>
              <a:xfrm rot="10800000">
                <a:off x="8418084" y="1807388"/>
                <a:ext cx="264900" cy="0"/>
              </a:xfrm>
              <a:prstGeom prst="straightConnector1">
                <a:avLst/>
              </a:prstGeom>
              <a:noFill/>
              <a:ln w="28575" cap="flat" cmpd="sng">
                <a:solidFill>
                  <a:srgbClr val="000000"/>
                </a:solidFill>
                <a:prstDash val="solid"/>
                <a:round/>
                <a:headEnd type="none" w="sm" len="sm"/>
                <a:tailEnd type="none" w="sm" len="sm"/>
              </a:ln>
            </p:spPr>
          </p:cxnSp>
        </p:grpSp>
      </p:grpSp>
      <p:grpSp>
        <p:nvGrpSpPr>
          <p:cNvPr id="545" name="Google Shape;545;g5ce7223b11_2_0"/>
          <p:cNvGrpSpPr/>
          <p:nvPr/>
        </p:nvGrpSpPr>
        <p:grpSpPr>
          <a:xfrm>
            <a:off x="3561797" y="1426138"/>
            <a:ext cx="8234178" cy="4370913"/>
            <a:chOff x="3561797" y="1426138"/>
            <a:chExt cx="8234178" cy="4370913"/>
          </a:xfrm>
        </p:grpSpPr>
        <p:sp>
          <p:nvSpPr>
            <p:cNvPr id="546" name="Google Shape;546;g5ce7223b11_2_0"/>
            <p:cNvSpPr/>
            <p:nvPr/>
          </p:nvSpPr>
          <p:spPr>
            <a:xfrm>
              <a:off x="4401875" y="3515500"/>
              <a:ext cx="4049700" cy="1813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g5ce7223b11_2_0"/>
            <p:cNvSpPr/>
            <p:nvPr/>
          </p:nvSpPr>
          <p:spPr>
            <a:xfrm>
              <a:off x="4401875" y="1530300"/>
              <a:ext cx="4049700" cy="1813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g5ce7223b11_2_0"/>
            <p:cNvGrpSpPr/>
            <p:nvPr/>
          </p:nvGrpSpPr>
          <p:grpSpPr>
            <a:xfrm>
              <a:off x="3561797" y="2601488"/>
              <a:ext cx="806411" cy="1797852"/>
              <a:chOff x="3256997" y="2677688"/>
              <a:chExt cx="806411" cy="1797852"/>
            </a:xfrm>
          </p:grpSpPr>
          <p:sp>
            <p:nvSpPr>
              <p:cNvPr id="549" name="Google Shape;549;g5ce7223b11_2_0"/>
              <p:cNvSpPr/>
              <p:nvPr/>
            </p:nvSpPr>
            <p:spPr>
              <a:xfrm rot="1003285">
                <a:off x="3289003" y="4059003"/>
                <a:ext cx="742392" cy="316428"/>
              </a:xfrm>
              <a:prstGeom prst="rightArrow">
                <a:avLst>
                  <a:gd name="adj1" fmla="val 50000"/>
                  <a:gd name="adj2" fmla="val 50000"/>
                </a:avLst>
              </a:prstGeom>
              <a:solidFill>
                <a:srgbClr val="43434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g5ce7223b11_2_0"/>
              <p:cNvSpPr/>
              <p:nvPr/>
            </p:nvSpPr>
            <p:spPr>
              <a:xfrm rot="9560785" flipH="1">
                <a:off x="3288942" y="2798470"/>
                <a:ext cx="742522" cy="316433"/>
              </a:xfrm>
              <a:prstGeom prst="rightArrow">
                <a:avLst>
                  <a:gd name="adj1" fmla="val 50000"/>
                  <a:gd name="adj2" fmla="val 50000"/>
                </a:avLst>
              </a:prstGeom>
              <a:solidFill>
                <a:srgbClr val="43434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1" name="Google Shape;551;g5ce7223b11_2_0"/>
            <p:cNvSpPr/>
            <p:nvPr/>
          </p:nvSpPr>
          <p:spPr>
            <a:xfrm>
              <a:off x="6317313" y="2073325"/>
              <a:ext cx="1967400" cy="11478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g5ce7223b11_2_0"/>
            <p:cNvSpPr/>
            <p:nvPr/>
          </p:nvSpPr>
          <p:spPr>
            <a:xfrm>
              <a:off x="6354963" y="3995913"/>
              <a:ext cx="1967400" cy="11478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g5ce7223b11_2_0"/>
            <p:cNvSpPr/>
            <p:nvPr/>
          </p:nvSpPr>
          <p:spPr>
            <a:xfrm>
              <a:off x="6317975" y="2254575"/>
              <a:ext cx="853750" cy="969500"/>
            </a:xfrm>
            <a:custGeom>
              <a:avLst/>
              <a:gdLst/>
              <a:ahLst/>
              <a:cxnLst/>
              <a:rect l="l" t="t" r="r" b="b"/>
              <a:pathLst>
                <a:path w="34150" h="38780" extrusionOk="0">
                  <a:moveTo>
                    <a:pt x="0" y="38780"/>
                  </a:moveTo>
                  <a:lnTo>
                    <a:pt x="0" y="0"/>
                  </a:lnTo>
                  <a:lnTo>
                    <a:pt x="34150" y="21416"/>
                  </a:lnTo>
                  <a:close/>
                </a:path>
              </a:pathLst>
            </a:custGeom>
            <a:solidFill>
              <a:srgbClr val="6AA84F"/>
            </a:solidFill>
            <a:ln w="9525" cap="flat" cmpd="sng">
              <a:solidFill>
                <a:srgbClr val="44546A"/>
              </a:solidFill>
              <a:prstDash val="solid"/>
              <a:round/>
              <a:headEnd type="none" w="sm" len="sm"/>
              <a:tailEnd type="none" w="sm" len="sm"/>
            </a:ln>
          </p:spPr>
        </p:sp>
        <p:sp>
          <p:nvSpPr>
            <p:cNvPr id="554" name="Google Shape;554;g5ce7223b11_2_0"/>
            <p:cNvSpPr/>
            <p:nvPr/>
          </p:nvSpPr>
          <p:spPr>
            <a:xfrm>
              <a:off x="6319388" y="2072175"/>
              <a:ext cx="1964675" cy="1152200"/>
            </a:xfrm>
            <a:custGeom>
              <a:avLst/>
              <a:gdLst/>
              <a:ahLst/>
              <a:cxnLst/>
              <a:rect l="l" t="t" r="r" b="b"/>
              <a:pathLst>
                <a:path w="78587" h="46088" extrusionOk="0">
                  <a:moveTo>
                    <a:pt x="0" y="46088"/>
                  </a:moveTo>
                  <a:lnTo>
                    <a:pt x="78587" y="46088"/>
                  </a:lnTo>
                  <a:lnTo>
                    <a:pt x="78587" y="0"/>
                  </a:lnTo>
                  <a:lnTo>
                    <a:pt x="51411" y="0"/>
                  </a:lnTo>
                  <a:lnTo>
                    <a:pt x="38302" y="22706"/>
                  </a:lnTo>
                  <a:lnTo>
                    <a:pt x="34040" y="29138"/>
                  </a:lnTo>
                  <a:close/>
                </a:path>
              </a:pathLst>
            </a:custGeom>
            <a:solidFill>
              <a:srgbClr val="9FC5E8"/>
            </a:solidFill>
            <a:ln w="9525" cap="flat" cmpd="sng">
              <a:solidFill>
                <a:srgbClr val="44546A"/>
              </a:solidFill>
              <a:prstDash val="solid"/>
              <a:round/>
              <a:headEnd type="none" w="sm" len="sm"/>
              <a:tailEnd type="none" w="sm" len="sm"/>
            </a:ln>
          </p:spPr>
        </p:sp>
        <p:sp>
          <p:nvSpPr>
            <p:cNvPr id="555" name="Google Shape;555;g5ce7223b11_2_0"/>
            <p:cNvSpPr/>
            <p:nvPr/>
          </p:nvSpPr>
          <p:spPr>
            <a:xfrm>
              <a:off x="6317400" y="2070563"/>
              <a:ext cx="948875" cy="725350"/>
            </a:xfrm>
            <a:custGeom>
              <a:avLst/>
              <a:gdLst/>
              <a:ahLst/>
              <a:cxnLst/>
              <a:rect l="l" t="t" r="r" b="b"/>
              <a:pathLst>
                <a:path w="37955" h="29014" extrusionOk="0">
                  <a:moveTo>
                    <a:pt x="169" y="7253"/>
                  </a:moveTo>
                  <a:lnTo>
                    <a:pt x="34412" y="29014"/>
                  </a:lnTo>
                  <a:lnTo>
                    <a:pt x="37955" y="23110"/>
                  </a:lnTo>
                  <a:lnTo>
                    <a:pt x="0" y="0"/>
                  </a:lnTo>
                  <a:close/>
                </a:path>
              </a:pathLst>
            </a:custGeom>
            <a:solidFill>
              <a:srgbClr val="783F04"/>
            </a:solidFill>
            <a:ln w="9525" cap="flat" cmpd="sng">
              <a:solidFill>
                <a:srgbClr val="44546A"/>
              </a:solidFill>
              <a:prstDash val="solid"/>
              <a:round/>
              <a:headEnd type="none" w="sm" len="sm"/>
              <a:tailEnd type="none" w="sm" len="sm"/>
            </a:ln>
          </p:spPr>
        </p:sp>
        <p:grpSp>
          <p:nvGrpSpPr>
            <p:cNvPr id="556" name="Google Shape;556;g5ce7223b11_2_0"/>
            <p:cNvGrpSpPr/>
            <p:nvPr/>
          </p:nvGrpSpPr>
          <p:grpSpPr>
            <a:xfrm rot="2267314">
              <a:off x="7258324" y="2499738"/>
              <a:ext cx="749058" cy="582601"/>
              <a:chOff x="-3127175" y="23080938"/>
              <a:chExt cx="990900" cy="770700"/>
            </a:xfrm>
          </p:grpSpPr>
          <p:sp>
            <p:nvSpPr>
              <p:cNvPr id="557" name="Google Shape;557;g5ce7223b11_2_0"/>
              <p:cNvSpPr/>
              <p:nvPr/>
            </p:nvSpPr>
            <p:spPr>
              <a:xfrm>
                <a:off x="-3127175" y="234112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g5ce7223b11_2_0"/>
              <p:cNvSpPr/>
              <p:nvPr/>
            </p:nvSpPr>
            <p:spPr>
              <a:xfrm>
                <a:off x="-3017075" y="234112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g5ce7223b11_2_0"/>
              <p:cNvSpPr/>
              <p:nvPr/>
            </p:nvSpPr>
            <p:spPr>
              <a:xfrm>
                <a:off x="-2906975" y="234112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5ce7223b11_2_0"/>
              <p:cNvSpPr/>
              <p:nvPr/>
            </p:nvSpPr>
            <p:spPr>
              <a:xfrm>
                <a:off x="-2796875" y="234112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5ce7223b11_2_0"/>
              <p:cNvSpPr/>
              <p:nvPr/>
            </p:nvSpPr>
            <p:spPr>
              <a:xfrm>
                <a:off x="-2686775" y="234112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5ce7223b11_2_0"/>
              <p:cNvSpPr/>
              <p:nvPr/>
            </p:nvSpPr>
            <p:spPr>
              <a:xfrm>
                <a:off x="-3127175" y="235213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5ce7223b11_2_0"/>
              <p:cNvSpPr/>
              <p:nvPr/>
            </p:nvSpPr>
            <p:spPr>
              <a:xfrm>
                <a:off x="-3017075" y="235213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5ce7223b11_2_0"/>
              <p:cNvSpPr/>
              <p:nvPr/>
            </p:nvSpPr>
            <p:spPr>
              <a:xfrm>
                <a:off x="-2906975" y="235213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5ce7223b11_2_0"/>
              <p:cNvSpPr/>
              <p:nvPr/>
            </p:nvSpPr>
            <p:spPr>
              <a:xfrm>
                <a:off x="-2796875" y="235213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5ce7223b11_2_0"/>
              <p:cNvSpPr/>
              <p:nvPr/>
            </p:nvSpPr>
            <p:spPr>
              <a:xfrm>
                <a:off x="-2686775" y="235213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g5ce7223b11_2_0"/>
              <p:cNvSpPr/>
              <p:nvPr/>
            </p:nvSpPr>
            <p:spPr>
              <a:xfrm>
                <a:off x="-2906975" y="231910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5ce7223b11_2_0"/>
              <p:cNvSpPr/>
              <p:nvPr/>
            </p:nvSpPr>
            <p:spPr>
              <a:xfrm>
                <a:off x="-2796875" y="231910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5ce7223b11_2_0"/>
              <p:cNvSpPr/>
              <p:nvPr/>
            </p:nvSpPr>
            <p:spPr>
              <a:xfrm>
                <a:off x="-2686775" y="231910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g5ce7223b11_2_0"/>
              <p:cNvSpPr/>
              <p:nvPr/>
            </p:nvSpPr>
            <p:spPr>
              <a:xfrm>
                <a:off x="-2576675" y="231910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g5ce7223b11_2_0"/>
              <p:cNvSpPr/>
              <p:nvPr/>
            </p:nvSpPr>
            <p:spPr>
              <a:xfrm>
                <a:off x="-2466575" y="231910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g5ce7223b11_2_0"/>
              <p:cNvSpPr/>
              <p:nvPr/>
            </p:nvSpPr>
            <p:spPr>
              <a:xfrm>
                <a:off x="-2906975" y="233011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g5ce7223b11_2_0"/>
              <p:cNvSpPr/>
              <p:nvPr/>
            </p:nvSpPr>
            <p:spPr>
              <a:xfrm>
                <a:off x="-27968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g5ce7223b11_2_0"/>
              <p:cNvSpPr/>
              <p:nvPr/>
            </p:nvSpPr>
            <p:spPr>
              <a:xfrm>
                <a:off x="-26867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5ce7223b11_2_0"/>
              <p:cNvSpPr/>
              <p:nvPr/>
            </p:nvSpPr>
            <p:spPr>
              <a:xfrm>
                <a:off x="-25766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g5ce7223b11_2_0"/>
              <p:cNvSpPr/>
              <p:nvPr/>
            </p:nvSpPr>
            <p:spPr>
              <a:xfrm>
                <a:off x="-24665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g5ce7223b11_2_0"/>
              <p:cNvSpPr/>
              <p:nvPr/>
            </p:nvSpPr>
            <p:spPr>
              <a:xfrm>
                <a:off x="-2576675" y="234112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g5ce7223b11_2_0"/>
              <p:cNvSpPr/>
              <p:nvPr/>
            </p:nvSpPr>
            <p:spPr>
              <a:xfrm>
                <a:off x="-2466575" y="234112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g5ce7223b11_2_0"/>
              <p:cNvSpPr/>
              <p:nvPr/>
            </p:nvSpPr>
            <p:spPr>
              <a:xfrm>
                <a:off x="-2356475" y="234112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g5ce7223b11_2_0"/>
              <p:cNvSpPr/>
              <p:nvPr/>
            </p:nvSpPr>
            <p:spPr>
              <a:xfrm>
                <a:off x="-2246375" y="234112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g5ce7223b11_2_0"/>
              <p:cNvSpPr/>
              <p:nvPr/>
            </p:nvSpPr>
            <p:spPr>
              <a:xfrm>
                <a:off x="-2576675" y="230809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5ce7223b11_2_0"/>
              <p:cNvSpPr/>
              <p:nvPr/>
            </p:nvSpPr>
            <p:spPr>
              <a:xfrm>
                <a:off x="-2576675" y="235213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g5ce7223b11_2_0"/>
              <p:cNvSpPr/>
              <p:nvPr/>
            </p:nvSpPr>
            <p:spPr>
              <a:xfrm>
                <a:off x="-2466575" y="235213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g5ce7223b11_2_0"/>
              <p:cNvSpPr/>
              <p:nvPr/>
            </p:nvSpPr>
            <p:spPr>
              <a:xfrm>
                <a:off x="-2356475" y="235213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g5ce7223b11_2_0"/>
              <p:cNvSpPr/>
              <p:nvPr/>
            </p:nvSpPr>
            <p:spPr>
              <a:xfrm>
                <a:off x="-2246375" y="235213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g5ce7223b11_2_0"/>
              <p:cNvSpPr/>
              <p:nvPr/>
            </p:nvSpPr>
            <p:spPr>
              <a:xfrm>
                <a:off x="-2466575" y="230809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g5ce7223b11_2_0"/>
              <p:cNvSpPr/>
              <p:nvPr/>
            </p:nvSpPr>
            <p:spPr>
              <a:xfrm>
                <a:off x="-3127175" y="23631438"/>
                <a:ext cx="110100" cy="110100"/>
              </a:xfrm>
              <a:prstGeom prst="rect">
                <a:avLst/>
              </a:prstGeom>
              <a:solidFill>
                <a:srgbClr val="783F04"/>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g5ce7223b11_2_0"/>
              <p:cNvSpPr/>
              <p:nvPr/>
            </p:nvSpPr>
            <p:spPr>
              <a:xfrm>
                <a:off x="-3017075" y="236314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g5ce7223b11_2_0"/>
              <p:cNvSpPr/>
              <p:nvPr/>
            </p:nvSpPr>
            <p:spPr>
              <a:xfrm>
                <a:off x="-2906975" y="236314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g5ce7223b11_2_0"/>
              <p:cNvSpPr/>
              <p:nvPr/>
            </p:nvSpPr>
            <p:spPr>
              <a:xfrm>
                <a:off x="-2796875" y="236314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g5ce7223b11_2_0"/>
              <p:cNvSpPr/>
              <p:nvPr/>
            </p:nvSpPr>
            <p:spPr>
              <a:xfrm>
                <a:off x="-2686775" y="236314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g5ce7223b11_2_0"/>
              <p:cNvSpPr/>
              <p:nvPr/>
            </p:nvSpPr>
            <p:spPr>
              <a:xfrm>
                <a:off x="-3127175" y="23741538"/>
                <a:ext cx="110100" cy="110100"/>
              </a:xfrm>
              <a:prstGeom prst="rect">
                <a:avLst/>
              </a:prstGeom>
              <a:solidFill>
                <a:srgbClr val="783F04"/>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5ce7223b11_2_0"/>
              <p:cNvSpPr/>
              <p:nvPr/>
            </p:nvSpPr>
            <p:spPr>
              <a:xfrm>
                <a:off x="-3017075" y="237415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5ce7223b11_2_0"/>
              <p:cNvSpPr/>
              <p:nvPr/>
            </p:nvSpPr>
            <p:spPr>
              <a:xfrm>
                <a:off x="-2906975" y="23741538"/>
                <a:ext cx="110100" cy="110100"/>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5ce7223b11_2_0"/>
              <p:cNvSpPr/>
              <p:nvPr/>
            </p:nvSpPr>
            <p:spPr>
              <a:xfrm>
                <a:off x="-2796875" y="237415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g5ce7223b11_2_0"/>
              <p:cNvSpPr/>
              <p:nvPr/>
            </p:nvSpPr>
            <p:spPr>
              <a:xfrm>
                <a:off x="-2686775" y="237415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g5ce7223b11_2_0"/>
              <p:cNvSpPr/>
              <p:nvPr/>
            </p:nvSpPr>
            <p:spPr>
              <a:xfrm>
                <a:off x="-2576675" y="236314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g5ce7223b11_2_0"/>
              <p:cNvSpPr/>
              <p:nvPr/>
            </p:nvSpPr>
            <p:spPr>
              <a:xfrm>
                <a:off x="-2466575" y="236314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g5ce7223b11_2_0"/>
              <p:cNvSpPr/>
              <p:nvPr/>
            </p:nvSpPr>
            <p:spPr>
              <a:xfrm>
                <a:off x="-2356475" y="236314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g5ce7223b11_2_0"/>
              <p:cNvSpPr/>
              <p:nvPr/>
            </p:nvSpPr>
            <p:spPr>
              <a:xfrm>
                <a:off x="-2246375" y="236314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g5ce7223b11_2_0"/>
              <p:cNvSpPr/>
              <p:nvPr/>
            </p:nvSpPr>
            <p:spPr>
              <a:xfrm>
                <a:off x="-2576675" y="23741538"/>
                <a:ext cx="110100" cy="110100"/>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g5ce7223b11_2_0"/>
              <p:cNvSpPr/>
              <p:nvPr/>
            </p:nvSpPr>
            <p:spPr>
              <a:xfrm>
                <a:off x="-2466575" y="237415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g5ce7223b11_2_0"/>
              <p:cNvSpPr/>
              <p:nvPr/>
            </p:nvSpPr>
            <p:spPr>
              <a:xfrm>
                <a:off x="-23564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5ce7223b11_2_0"/>
              <p:cNvSpPr/>
              <p:nvPr/>
            </p:nvSpPr>
            <p:spPr>
              <a:xfrm>
                <a:off x="-2246375" y="23301138"/>
                <a:ext cx="110100" cy="110100"/>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g5ce7223b11_2_0"/>
              <p:cNvSpPr/>
              <p:nvPr/>
            </p:nvSpPr>
            <p:spPr>
              <a:xfrm>
                <a:off x="-2686775" y="230809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g5ce7223b11_2_0"/>
              <p:cNvSpPr/>
              <p:nvPr/>
            </p:nvSpPr>
            <p:spPr>
              <a:xfrm>
                <a:off x="-2356475" y="231910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5ce7223b11_2_0"/>
              <p:cNvSpPr/>
              <p:nvPr/>
            </p:nvSpPr>
            <p:spPr>
              <a:xfrm>
                <a:off x="-2246375" y="231910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5ce7223b11_2_0"/>
              <p:cNvSpPr/>
              <p:nvPr/>
            </p:nvSpPr>
            <p:spPr>
              <a:xfrm>
                <a:off x="-2796875" y="23080938"/>
                <a:ext cx="110100" cy="110100"/>
              </a:xfrm>
              <a:prstGeom prst="rect">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9" name="Google Shape;609;g5ce7223b11_2_0"/>
            <p:cNvSpPr/>
            <p:nvPr/>
          </p:nvSpPr>
          <p:spPr>
            <a:xfrm rot="2267034">
              <a:off x="7197811" y="2861511"/>
              <a:ext cx="82751" cy="82751"/>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g5ce7223b11_2_0"/>
            <p:cNvSpPr/>
            <p:nvPr/>
          </p:nvSpPr>
          <p:spPr>
            <a:xfrm rot="2267034">
              <a:off x="7265898" y="2914293"/>
              <a:ext cx="82751" cy="82751"/>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g5ce7223b11_2_0"/>
            <p:cNvSpPr/>
            <p:nvPr/>
          </p:nvSpPr>
          <p:spPr>
            <a:xfrm rot="2267034">
              <a:off x="7332839" y="2966187"/>
              <a:ext cx="82751" cy="82751"/>
            </a:xfrm>
            <a:prstGeom prst="rect">
              <a:avLst/>
            </a:prstGeom>
            <a:solidFill>
              <a:srgbClr val="B45F0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g5ce7223b11_2_0"/>
            <p:cNvSpPr/>
            <p:nvPr/>
          </p:nvSpPr>
          <p:spPr>
            <a:xfrm rot="2267034">
              <a:off x="7390831" y="3011145"/>
              <a:ext cx="82751" cy="82751"/>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5ce7223b11_2_0"/>
            <p:cNvSpPr/>
            <p:nvPr/>
          </p:nvSpPr>
          <p:spPr>
            <a:xfrm rot="2267034">
              <a:off x="7460043" y="3064801"/>
              <a:ext cx="82751" cy="82751"/>
            </a:xfrm>
            <a:prstGeom prst="rect">
              <a:avLst/>
            </a:prstGeom>
            <a:solidFill>
              <a:srgbClr val="E6913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g5ce7223b11_2_0"/>
            <p:cNvSpPr/>
            <p:nvPr/>
          </p:nvSpPr>
          <p:spPr>
            <a:xfrm rot="2267034">
              <a:off x="7525733" y="3115725"/>
              <a:ext cx="82751" cy="82751"/>
            </a:xfrm>
            <a:prstGeom prst="rect">
              <a:avLst/>
            </a:prstGeom>
            <a:solidFill>
              <a:srgbClr val="F6B26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g5ce7223b11_2_0"/>
            <p:cNvSpPr/>
            <p:nvPr/>
          </p:nvSpPr>
          <p:spPr>
            <a:xfrm>
              <a:off x="6297150" y="4177150"/>
              <a:ext cx="853750" cy="969500"/>
            </a:xfrm>
            <a:custGeom>
              <a:avLst/>
              <a:gdLst/>
              <a:ahLst/>
              <a:cxnLst/>
              <a:rect l="l" t="t" r="r" b="b"/>
              <a:pathLst>
                <a:path w="34150" h="38780" extrusionOk="0">
                  <a:moveTo>
                    <a:pt x="0" y="38780"/>
                  </a:moveTo>
                  <a:lnTo>
                    <a:pt x="0" y="0"/>
                  </a:lnTo>
                  <a:lnTo>
                    <a:pt x="34150" y="21416"/>
                  </a:lnTo>
                  <a:close/>
                </a:path>
              </a:pathLst>
            </a:custGeom>
            <a:solidFill>
              <a:srgbClr val="6AA84F"/>
            </a:solidFill>
            <a:ln w="9525" cap="flat" cmpd="sng">
              <a:solidFill>
                <a:srgbClr val="44546A"/>
              </a:solidFill>
              <a:prstDash val="solid"/>
              <a:round/>
              <a:headEnd type="none" w="sm" len="sm"/>
              <a:tailEnd type="none" w="sm" len="sm"/>
            </a:ln>
          </p:spPr>
        </p:sp>
        <p:sp>
          <p:nvSpPr>
            <p:cNvPr id="616" name="Google Shape;616;g5ce7223b11_2_0"/>
            <p:cNvSpPr/>
            <p:nvPr/>
          </p:nvSpPr>
          <p:spPr>
            <a:xfrm>
              <a:off x="6304375" y="3992650"/>
              <a:ext cx="1280625" cy="575200"/>
            </a:xfrm>
            <a:custGeom>
              <a:avLst/>
              <a:gdLst/>
              <a:ahLst/>
              <a:cxnLst/>
              <a:rect l="l" t="t" r="r" b="b"/>
              <a:pathLst>
                <a:path w="51225" h="23008" extrusionOk="0">
                  <a:moveTo>
                    <a:pt x="0" y="0"/>
                  </a:moveTo>
                  <a:lnTo>
                    <a:pt x="51225" y="0"/>
                  </a:lnTo>
                  <a:lnTo>
                    <a:pt x="38202" y="23008"/>
                  </a:lnTo>
                  <a:close/>
                </a:path>
              </a:pathLst>
            </a:custGeom>
            <a:solidFill>
              <a:srgbClr val="6AA84F"/>
            </a:solidFill>
            <a:ln w="9525" cap="flat" cmpd="sng">
              <a:solidFill>
                <a:srgbClr val="44546A"/>
              </a:solidFill>
              <a:prstDash val="solid"/>
              <a:round/>
              <a:headEnd type="none" w="sm" len="sm"/>
              <a:tailEnd type="none" w="sm" len="sm"/>
            </a:ln>
          </p:spPr>
        </p:sp>
        <p:sp>
          <p:nvSpPr>
            <p:cNvPr id="617" name="Google Shape;617;g5ce7223b11_2_0"/>
            <p:cNvSpPr txBox="1"/>
            <p:nvPr/>
          </p:nvSpPr>
          <p:spPr>
            <a:xfrm>
              <a:off x="6381748" y="1565225"/>
              <a:ext cx="19647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dirty="0">
                  <a:solidFill>
                    <a:srgbClr val="333333"/>
                  </a:solidFill>
                  <a:latin typeface="Century Gothic"/>
                  <a:ea typeface="Century Gothic"/>
                  <a:cs typeface="Century Gothic"/>
                  <a:sym typeface="Century Gothic"/>
                </a:rPr>
                <a:t>Turbid Event</a:t>
              </a:r>
              <a:endParaRPr sz="2000" b="1" i="0" u="none" strike="noStrike" cap="none" dirty="0">
                <a:solidFill>
                  <a:srgbClr val="333333"/>
                </a:solidFill>
                <a:latin typeface="Century Gothic"/>
                <a:ea typeface="Century Gothic"/>
                <a:cs typeface="Century Gothic"/>
                <a:sym typeface="Century Gothic"/>
              </a:endParaRPr>
            </a:p>
          </p:txBody>
        </p:sp>
        <p:sp>
          <p:nvSpPr>
            <p:cNvPr id="618" name="Google Shape;618;g5ce7223b11_2_0"/>
            <p:cNvSpPr txBox="1"/>
            <p:nvPr/>
          </p:nvSpPr>
          <p:spPr>
            <a:xfrm>
              <a:off x="6163631" y="3501603"/>
              <a:ext cx="27813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333333"/>
                  </a:solidFill>
                  <a:latin typeface="Century Gothic"/>
                  <a:ea typeface="Century Gothic"/>
                  <a:cs typeface="Century Gothic"/>
                  <a:sym typeface="Century Gothic"/>
                </a:rPr>
                <a:t>Non Turbid Event</a:t>
              </a:r>
              <a:endParaRPr sz="2000" b="1" i="0" u="none" strike="noStrike" cap="none">
                <a:solidFill>
                  <a:srgbClr val="333333"/>
                </a:solidFill>
                <a:latin typeface="Century Gothic"/>
                <a:ea typeface="Century Gothic"/>
                <a:cs typeface="Century Gothic"/>
                <a:sym typeface="Century Gothic"/>
              </a:endParaRPr>
            </a:p>
          </p:txBody>
        </p:sp>
        <p:sp>
          <p:nvSpPr>
            <p:cNvPr id="619" name="Google Shape;619;g5ce7223b11_2_0"/>
            <p:cNvSpPr/>
            <p:nvPr/>
          </p:nvSpPr>
          <p:spPr>
            <a:xfrm>
              <a:off x="6325200" y="2070075"/>
              <a:ext cx="1280625" cy="575200"/>
            </a:xfrm>
            <a:custGeom>
              <a:avLst/>
              <a:gdLst/>
              <a:ahLst/>
              <a:cxnLst/>
              <a:rect l="l" t="t" r="r" b="b"/>
              <a:pathLst>
                <a:path w="51225" h="23008" extrusionOk="0">
                  <a:moveTo>
                    <a:pt x="0" y="0"/>
                  </a:moveTo>
                  <a:lnTo>
                    <a:pt x="51225" y="0"/>
                  </a:lnTo>
                  <a:lnTo>
                    <a:pt x="38202" y="23008"/>
                  </a:lnTo>
                  <a:close/>
                </a:path>
              </a:pathLst>
            </a:custGeom>
            <a:solidFill>
              <a:srgbClr val="6AA84F"/>
            </a:solidFill>
            <a:ln w="9525" cap="flat" cmpd="sng">
              <a:solidFill>
                <a:srgbClr val="44546A"/>
              </a:solidFill>
              <a:prstDash val="solid"/>
              <a:round/>
              <a:headEnd type="none" w="sm" len="sm"/>
              <a:tailEnd type="none" w="sm" len="sm"/>
            </a:ln>
          </p:spPr>
        </p:sp>
        <p:sp>
          <p:nvSpPr>
            <p:cNvPr id="620" name="Google Shape;620;g5ce7223b11_2_0"/>
            <p:cNvSpPr/>
            <p:nvPr/>
          </p:nvSpPr>
          <p:spPr>
            <a:xfrm>
              <a:off x="6298575" y="3994750"/>
              <a:ext cx="2023812" cy="1152200"/>
            </a:xfrm>
            <a:custGeom>
              <a:avLst/>
              <a:gdLst/>
              <a:ahLst/>
              <a:cxnLst/>
              <a:rect l="l" t="t" r="r" b="b"/>
              <a:pathLst>
                <a:path w="78587" h="46088" extrusionOk="0">
                  <a:moveTo>
                    <a:pt x="0" y="46088"/>
                  </a:moveTo>
                  <a:lnTo>
                    <a:pt x="78587" y="46088"/>
                  </a:lnTo>
                  <a:lnTo>
                    <a:pt x="78587" y="0"/>
                  </a:lnTo>
                  <a:lnTo>
                    <a:pt x="51411" y="0"/>
                  </a:lnTo>
                  <a:lnTo>
                    <a:pt x="38302" y="22706"/>
                  </a:lnTo>
                  <a:lnTo>
                    <a:pt x="34040" y="29138"/>
                  </a:lnTo>
                  <a:close/>
                </a:path>
              </a:pathLst>
            </a:custGeom>
            <a:solidFill>
              <a:srgbClr val="9FC5E8"/>
            </a:solidFill>
            <a:ln w="9525" cap="flat" cmpd="sng">
              <a:solidFill>
                <a:srgbClr val="44546A"/>
              </a:solidFill>
              <a:prstDash val="solid"/>
              <a:round/>
              <a:headEnd type="none" w="sm" len="sm"/>
              <a:tailEnd type="none" w="sm" len="sm"/>
            </a:ln>
          </p:spPr>
        </p:sp>
        <p:sp>
          <p:nvSpPr>
            <p:cNvPr id="621" name="Google Shape;621;g5ce7223b11_2_0"/>
            <p:cNvSpPr/>
            <p:nvPr/>
          </p:nvSpPr>
          <p:spPr>
            <a:xfrm>
              <a:off x="6296575" y="3993138"/>
              <a:ext cx="948875" cy="725350"/>
            </a:xfrm>
            <a:custGeom>
              <a:avLst/>
              <a:gdLst/>
              <a:ahLst/>
              <a:cxnLst/>
              <a:rect l="l" t="t" r="r" b="b"/>
              <a:pathLst>
                <a:path w="37955" h="29014" extrusionOk="0">
                  <a:moveTo>
                    <a:pt x="169" y="7253"/>
                  </a:moveTo>
                  <a:lnTo>
                    <a:pt x="34412" y="29014"/>
                  </a:lnTo>
                  <a:lnTo>
                    <a:pt x="37955" y="23110"/>
                  </a:lnTo>
                  <a:lnTo>
                    <a:pt x="0" y="0"/>
                  </a:lnTo>
                  <a:close/>
                </a:path>
              </a:pathLst>
            </a:custGeom>
            <a:solidFill>
              <a:srgbClr val="6D9EEB"/>
            </a:solidFill>
            <a:ln w="9525" cap="flat" cmpd="sng">
              <a:solidFill>
                <a:srgbClr val="44546A"/>
              </a:solidFill>
              <a:prstDash val="solid"/>
              <a:round/>
              <a:headEnd type="none" w="sm" len="sm"/>
              <a:tailEnd type="none" w="sm" len="sm"/>
            </a:ln>
          </p:spPr>
        </p:sp>
        <p:sp>
          <p:nvSpPr>
            <p:cNvPr id="622" name="Google Shape;622;g5ce7223b11_2_0"/>
            <p:cNvSpPr/>
            <p:nvPr/>
          </p:nvSpPr>
          <p:spPr>
            <a:xfrm>
              <a:off x="4401875" y="5507850"/>
              <a:ext cx="7394100" cy="2892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rgbClr val="000000"/>
                  </a:solidFill>
                  <a:latin typeface="Century Gothic"/>
                  <a:ea typeface="Century Gothic"/>
                  <a:cs typeface="Century Gothic"/>
                  <a:sym typeface="Century Gothic"/>
                </a:rPr>
                <a:t>Data Processing in ArcMap</a:t>
              </a:r>
              <a:endParaRPr sz="1400" b="1" i="1" u="none" strike="noStrike" cap="none">
                <a:solidFill>
                  <a:srgbClr val="000000"/>
                </a:solidFill>
                <a:latin typeface="Century Gothic"/>
                <a:ea typeface="Century Gothic"/>
                <a:cs typeface="Century Gothic"/>
                <a:sym typeface="Century Gothic"/>
              </a:endParaRPr>
            </a:p>
          </p:txBody>
        </p:sp>
        <p:sp>
          <p:nvSpPr>
            <p:cNvPr id="623" name="Google Shape;623;g5ce7223b11_2_0"/>
            <p:cNvSpPr txBox="1"/>
            <p:nvPr/>
          </p:nvSpPr>
          <p:spPr>
            <a:xfrm>
              <a:off x="3875050" y="1426138"/>
              <a:ext cx="2427900" cy="179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endParaRPr b="1" i="0" u="none" strike="noStrike" cap="none" dirty="0">
                <a:solidFill>
                  <a:srgbClr val="3F3F3F"/>
                </a:solidFill>
                <a:latin typeface="Century Gothic"/>
                <a:ea typeface="Century Gothic"/>
                <a:cs typeface="Century Gothic"/>
                <a:sym typeface="Century Gothic"/>
              </a:endParaRPr>
            </a:p>
            <a:p>
              <a:pPr marL="914400" marR="0" lvl="1" indent="-317500" algn="l" rtl="0">
                <a:lnSpc>
                  <a:spcPct val="115000"/>
                </a:lnSpc>
                <a:spcBef>
                  <a:spcPts val="0"/>
                </a:spcBef>
                <a:spcAft>
                  <a:spcPts val="0"/>
                </a:spcAft>
                <a:buClr>
                  <a:srgbClr val="0389AA"/>
                </a:buClr>
                <a:buSzPts val="1400"/>
                <a:buFont typeface="Merriweather Sans"/>
                <a:buChar char="►"/>
              </a:pPr>
              <a:r>
                <a:rPr lang="en-US" dirty="0">
                  <a:solidFill>
                    <a:srgbClr val="3F3F3F"/>
                  </a:solidFill>
                  <a:latin typeface="Century Gothic"/>
                  <a:ea typeface="Century Gothic"/>
                  <a:cs typeface="Century Gothic"/>
                  <a:sym typeface="Century Gothic"/>
                </a:rPr>
                <a:t>Flood Date: </a:t>
              </a:r>
              <a:endParaRPr dirty="0">
                <a:solidFill>
                  <a:srgbClr val="3F3F3F"/>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r>
                <a:rPr lang="en-US" b="1" dirty="0">
                  <a:solidFill>
                    <a:srgbClr val="3F3F3F"/>
                  </a:solidFill>
                  <a:latin typeface="Century Gothic"/>
                  <a:ea typeface="Century Gothic"/>
                  <a:cs typeface="Century Gothic"/>
                  <a:sym typeface="Century Gothic"/>
                </a:rPr>
                <a:t>Sept. 12, 2017</a:t>
              </a:r>
              <a:endParaRPr dirty="0">
                <a:solidFill>
                  <a:srgbClr val="3F3F3F"/>
                </a:solidFill>
                <a:latin typeface="Century Gothic"/>
                <a:ea typeface="Century Gothic"/>
                <a:cs typeface="Century Gothic"/>
                <a:sym typeface="Century Gothic"/>
              </a:endParaRPr>
            </a:p>
            <a:p>
              <a:pPr marL="914400" marR="0" lvl="1" indent="-317500" algn="l" rtl="0">
                <a:lnSpc>
                  <a:spcPct val="115000"/>
                </a:lnSpc>
                <a:spcBef>
                  <a:spcPts val="0"/>
                </a:spcBef>
                <a:spcAft>
                  <a:spcPts val="0"/>
                </a:spcAft>
                <a:buClr>
                  <a:srgbClr val="0389AA"/>
                </a:buClr>
                <a:buSzPts val="1400"/>
                <a:buFont typeface="Merriweather Sans"/>
                <a:buChar char="►"/>
              </a:pPr>
              <a:r>
                <a:rPr lang="en-US" dirty="0">
                  <a:solidFill>
                    <a:srgbClr val="3F3F3F"/>
                  </a:solidFill>
                  <a:latin typeface="Century Gothic"/>
                  <a:ea typeface="Century Gothic"/>
                  <a:cs typeface="Century Gothic"/>
                  <a:sym typeface="Century Gothic"/>
                </a:rPr>
                <a:t>Landsat Date: </a:t>
              </a:r>
              <a:endParaRPr dirty="0">
                <a:solidFill>
                  <a:srgbClr val="3F3F3F"/>
                </a:solidFill>
                <a:latin typeface="Century Gothic"/>
                <a:ea typeface="Century Gothic"/>
                <a:cs typeface="Century Gothic"/>
                <a:sym typeface="Century Gothic"/>
              </a:endParaRPr>
            </a:p>
            <a:p>
              <a:pPr marL="914400" marR="0" lvl="0" indent="0" algn="l" rtl="0">
                <a:lnSpc>
                  <a:spcPct val="115000"/>
                </a:lnSpc>
                <a:spcBef>
                  <a:spcPts val="0"/>
                </a:spcBef>
                <a:spcAft>
                  <a:spcPts val="0"/>
                </a:spcAft>
                <a:buNone/>
              </a:pPr>
              <a:r>
                <a:rPr lang="en-US" b="1" dirty="0">
                  <a:solidFill>
                    <a:srgbClr val="3F3F3F"/>
                  </a:solidFill>
                  <a:latin typeface="Century Gothic"/>
                  <a:ea typeface="Century Gothic"/>
                  <a:cs typeface="Century Gothic"/>
                  <a:sym typeface="Century Gothic"/>
                </a:rPr>
                <a:t>Sept. 17,  2017</a:t>
              </a:r>
              <a:endParaRPr b="1" dirty="0">
                <a:solidFill>
                  <a:srgbClr val="3F3F3F"/>
                </a:solidFill>
                <a:latin typeface="Century Gothic"/>
                <a:ea typeface="Century Gothic"/>
                <a:cs typeface="Century Gothic"/>
                <a:sym typeface="Century Gothic"/>
              </a:endParaRPr>
            </a:p>
            <a:p>
              <a:pPr marL="914400" lvl="1" indent="-317500" algn="l" rtl="0">
                <a:lnSpc>
                  <a:spcPct val="115000"/>
                </a:lnSpc>
                <a:spcBef>
                  <a:spcPts val="0"/>
                </a:spcBef>
                <a:spcAft>
                  <a:spcPts val="0"/>
                </a:spcAft>
                <a:buClr>
                  <a:srgbClr val="0389AA"/>
                </a:buClr>
                <a:buSzPts val="1400"/>
                <a:buFont typeface="Merriweather Sans"/>
                <a:buChar char="►"/>
              </a:pPr>
              <a:r>
                <a:rPr lang="en-US" dirty="0">
                  <a:solidFill>
                    <a:srgbClr val="3F3F3F"/>
                  </a:solidFill>
                  <a:latin typeface="Century Gothic"/>
                  <a:ea typeface="Century Gothic"/>
                  <a:cs typeface="Century Gothic"/>
                  <a:sym typeface="Century Gothic"/>
                </a:rPr>
                <a:t>Sentinel Date: </a:t>
              </a:r>
              <a:endParaRPr dirty="0">
                <a:solidFill>
                  <a:srgbClr val="3F3F3F"/>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r>
                <a:rPr lang="en-US" b="1" dirty="0">
                  <a:solidFill>
                    <a:srgbClr val="3F3F3F"/>
                  </a:solidFill>
                  <a:latin typeface="Century Gothic"/>
                  <a:ea typeface="Century Gothic"/>
                  <a:cs typeface="Century Gothic"/>
                  <a:sym typeface="Century Gothic"/>
                </a:rPr>
                <a:t>Sept. 18,  2017</a:t>
              </a:r>
              <a:endParaRPr sz="1800" b="0" i="0" u="none" strike="noStrike" cap="none" dirty="0">
                <a:solidFill>
                  <a:srgbClr val="000000"/>
                </a:solidFill>
                <a:latin typeface="Open Sans"/>
                <a:ea typeface="Open Sans"/>
                <a:cs typeface="Open Sans"/>
                <a:sym typeface="Open Sans"/>
              </a:endParaRPr>
            </a:p>
          </p:txBody>
        </p:sp>
        <p:sp>
          <p:nvSpPr>
            <p:cNvPr id="624" name="Google Shape;624;g5ce7223b11_2_0"/>
            <p:cNvSpPr txBox="1"/>
            <p:nvPr/>
          </p:nvSpPr>
          <p:spPr>
            <a:xfrm>
              <a:off x="3907575" y="3572775"/>
              <a:ext cx="2427900" cy="1421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b="1" i="0" u="none" strike="noStrike" cap="none">
                  <a:solidFill>
                    <a:srgbClr val="000000"/>
                  </a:solidFill>
                  <a:latin typeface="Open Sans"/>
                  <a:ea typeface="Open Sans"/>
                  <a:cs typeface="Open Sans"/>
                  <a:sym typeface="Open Sans"/>
                </a:rPr>
                <a:t>  </a:t>
              </a:r>
              <a:endParaRPr b="1" i="0" u="none" strike="noStrike" cap="none">
                <a:solidFill>
                  <a:srgbClr val="3F3F3F"/>
                </a:solidFill>
                <a:latin typeface="Century Gothic"/>
                <a:ea typeface="Century Gothic"/>
                <a:cs typeface="Century Gothic"/>
                <a:sym typeface="Century Gothic"/>
              </a:endParaRPr>
            </a:p>
            <a:p>
              <a:pPr marL="914400" lvl="1" indent="-317500" algn="l" rtl="0">
                <a:lnSpc>
                  <a:spcPct val="115000"/>
                </a:lnSpc>
                <a:spcBef>
                  <a:spcPts val="0"/>
                </a:spcBef>
                <a:spcAft>
                  <a:spcPts val="0"/>
                </a:spcAft>
                <a:buClr>
                  <a:srgbClr val="0389AA"/>
                </a:buClr>
                <a:buSzPts val="1400"/>
                <a:buFont typeface="Merriweather Sans"/>
                <a:buChar char="►"/>
              </a:pPr>
              <a:r>
                <a:rPr lang="en-US">
                  <a:solidFill>
                    <a:srgbClr val="3F3F3F"/>
                  </a:solidFill>
                  <a:latin typeface="Century Gothic"/>
                  <a:ea typeface="Century Gothic"/>
                  <a:cs typeface="Century Gothic"/>
                  <a:sym typeface="Century Gothic"/>
                </a:rPr>
                <a:t>Landsat Date: </a:t>
              </a:r>
              <a:endParaRPr>
                <a:solidFill>
                  <a:srgbClr val="3F3F3F"/>
                </a:solidFill>
                <a:latin typeface="Century Gothic"/>
                <a:ea typeface="Century Gothic"/>
                <a:cs typeface="Century Gothic"/>
                <a:sym typeface="Century Gothic"/>
              </a:endParaRPr>
            </a:p>
            <a:p>
              <a:pPr marL="914400" lvl="0" indent="0" algn="l" rtl="0">
                <a:lnSpc>
                  <a:spcPct val="115000"/>
                </a:lnSpc>
                <a:spcBef>
                  <a:spcPts val="0"/>
                </a:spcBef>
                <a:spcAft>
                  <a:spcPts val="0"/>
                </a:spcAft>
                <a:buClr>
                  <a:schemeClr val="dk1"/>
                </a:buClr>
                <a:buSzPts val="1100"/>
                <a:buFont typeface="Arial"/>
                <a:buNone/>
              </a:pPr>
              <a:r>
                <a:rPr lang="en-US" b="1">
                  <a:solidFill>
                    <a:srgbClr val="3F3F3F"/>
                  </a:solidFill>
                  <a:latin typeface="Century Gothic"/>
                  <a:ea typeface="Century Gothic"/>
                  <a:cs typeface="Century Gothic"/>
                  <a:sym typeface="Century Gothic"/>
                </a:rPr>
                <a:t>Feb. 2,  2017</a:t>
              </a:r>
              <a:endParaRPr b="1">
                <a:solidFill>
                  <a:srgbClr val="3F3F3F"/>
                </a:solidFill>
                <a:latin typeface="Century Gothic"/>
                <a:ea typeface="Century Gothic"/>
                <a:cs typeface="Century Gothic"/>
                <a:sym typeface="Century Gothic"/>
              </a:endParaRPr>
            </a:p>
            <a:p>
              <a:pPr marL="914400" lvl="1" indent="-317500" algn="l" rtl="0">
                <a:lnSpc>
                  <a:spcPct val="115000"/>
                </a:lnSpc>
                <a:spcBef>
                  <a:spcPts val="0"/>
                </a:spcBef>
                <a:spcAft>
                  <a:spcPts val="0"/>
                </a:spcAft>
                <a:buClr>
                  <a:srgbClr val="0389AA"/>
                </a:buClr>
                <a:buSzPts val="1400"/>
                <a:buFont typeface="Merriweather Sans"/>
                <a:buChar char="►"/>
              </a:pPr>
              <a:r>
                <a:rPr lang="en-US">
                  <a:solidFill>
                    <a:srgbClr val="3F3F3F"/>
                  </a:solidFill>
                  <a:latin typeface="Century Gothic"/>
                  <a:ea typeface="Century Gothic"/>
                  <a:cs typeface="Century Gothic"/>
                  <a:sym typeface="Century Gothic"/>
                </a:rPr>
                <a:t>Sentinel Date: </a:t>
              </a:r>
              <a:endParaRPr>
                <a:solidFill>
                  <a:srgbClr val="3F3F3F"/>
                </a:solidFill>
                <a:latin typeface="Century Gothic"/>
                <a:ea typeface="Century Gothic"/>
                <a:cs typeface="Century Gothic"/>
                <a:sym typeface="Century Gothic"/>
              </a:endParaRPr>
            </a:p>
            <a:p>
              <a:pPr marL="914400" lvl="0" indent="0" algn="l" rtl="0">
                <a:lnSpc>
                  <a:spcPct val="115000"/>
                </a:lnSpc>
                <a:spcBef>
                  <a:spcPts val="0"/>
                </a:spcBef>
                <a:spcAft>
                  <a:spcPts val="0"/>
                </a:spcAft>
                <a:buNone/>
              </a:pPr>
              <a:r>
                <a:rPr lang="en-US" b="1">
                  <a:solidFill>
                    <a:srgbClr val="3F3F3F"/>
                  </a:solidFill>
                  <a:latin typeface="Century Gothic"/>
                  <a:ea typeface="Century Gothic"/>
                  <a:cs typeface="Century Gothic"/>
                  <a:sym typeface="Century Gothic"/>
                </a:rPr>
                <a:t>Feb. 20,  2017</a:t>
              </a:r>
              <a:endParaRPr>
                <a:solidFill>
                  <a:srgbClr val="3F3F3F"/>
                </a:solidFill>
                <a:latin typeface="Century Gothic"/>
                <a:ea typeface="Century Gothic"/>
                <a:cs typeface="Century Gothic"/>
                <a:sym typeface="Century Gothic"/>
              </a:endParaRPr>
            </a:p>
            <a:p>
              <a:pPr marL="457200" marR="0" lvl="0" indent="0" algn="l" rtl="0">
                <a:lnSpc>
                  <a:spcPct val="115000"/>
                </a:lnSpc>
                <a:spcBef>
                  <a:spcPts val="1600"/>
                </a:spcBef>
                <a:spcAft>
                  <a:spcPts val="1600"/>
                </a:spcAft>
                <a:buClr>
                  <a:srgbClr val="000000"/>
                </a:buClr>
                <a:buSzPts val="1400"/>
                <a:buFont typeface="Arial"/>
                <a:buNone/>
              </a:pPr>
              <a:endParaRPr sz="1800" b="0" i="0" u="none" strike="noStrike" cap="none">
                <a:solidFill>
                  <a:srgbClr val="000000"/>
                </a:solidFill>
                <a:latin typeface="Open Sans"/>
                <a:ea typeface="Open Sans"/>
                <a:cs typeface="Open Sans"/>
                <a:sym typeface="Open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5ce6095113_0_66"/>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Results: NDVI Change Detection</a:t>
            </a:r>
            <a:endParaRPr dirty="0"/>
          </a:p>
        </p:txBody>
      </p:sp>
      <p:pic>
        <p:nvPicPr>
          <p:cNvPr id="631" name="Google Shape;631;g5ce6095113_0_66"/>
          <p:cNvPicPr preferRelativeResize="0"/>
          <p:nvPr/>
        </p:nvPicPr>
        <p:blipFill rotWithShape="1">
          <a:blip r:embed="rId3">
            <a:alphaModFix/>
          </a:blip>
          <a:srcRect l="4363" t="44436" r="4354" b="5699"/>
          <a:stretch/>
        </p:blipFill>
        <p:spPr>
          <a:xfrm>
            <a:off x="620550" y="1775656"/>
            <a:ext cx="7588896" cy="3203667"/>
          </a:xfrm>
          <a:prstGeom prst="rect">
            <a:avLst/>
          </a:prstGeom>
          <a:noFill/>
          <a:ln>
            <a:noFill/>
          </a:ln>
        </p:spPr>
      </p:pic>
      <p:pic>
        <p:nvPicPr>
          <p:cNvPr id="632" name="Google Shape;632;g5ce6095113_0_66"/>
          <p:cNvPicPr preferRelativeResize="0"/>
          <p:nvPr/>
        </p:nvPicPr>
        <p:blipFill rotWithShape="1">
          <a:blip r:embed="rId3">
            <a:alphaModFix/>
          </a:blip>
          <a:srcRect l="4471" t="5695" r="50808" b="57773"/>
          <a:stretch/>
        </p:blipFill>
        <p:spPr>
          <a:xfrm>
            <a:off x="8442049" y="3938938"/>
            <a:ext cx="3049253" cy="1924850"/>
          </a:xfrm>
          <a:prstGeom prst="rect">
            <a:avLst/>
          </a:prstGeom>
          <a:noFill/>
          <a:ln>
            <a:noFill/>
          </a:ln>
        </p:spPr>
      </p:pic>
      <p:pic>
        <p:nvPicPr>
          <p:cNvPr id="633" name="Google Shape;633;g5ce6095113_0_66"/>
          <p:cNvPicPr preferRelativeResize="0"/>
          <p:nvPr/>
        </p:nvPicPr>
        <p:blipFill rotWithShape="1">
          <a:blip r:embed="rId3">
            <a:alphaModFix/>
          </a:blip>
          <a:srcRect l="50738" t="6157" r="4417" b="56363"/>
          <a:stretch/>
        </p:blipFill>
        <p:spPr>
          <a:xfrm>
            <a:off x="8361863" y="1719240"/>
            <a:ext cx="3209448" cy="2072815"/>
          </a:xfrm>
          <a:prstGeom prst="rect">
            <a:avLst/>
          </a:prstGeom>
          <a:noFill/>
          <a:ln>
            <a:noFill/>
          </a:ln>
        </p:spPr>
      </p:pic>
      <p:sp>
        <p:nvSpPr>
          <p:cNvPr id="634" name="Google Shape;634;g5ce6095113_0_66"/>
          <p:cNvSpPr/>
          <p:nvPr/>
        </p:nvSpPr>
        <p:spPr>
          <a:xfrm>
            <a:off x="2841118" y="2844842"/>
            <a:ext cx="775500" cy="6468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35" name="Google Shape;635;g5ce6095113_0_66"/>
          <p:cNvCxnSpPr/>
          <p:nvPr/>
        </p:nvCxnSpPr>
        <p:spPr>
          <a:xfrm>
            <a:off x="3624521" y="2844842"/>
            <a:ext cx="4818300" cy="1148100"/>
          </a:xfrm>
          <a:prstGeom prst="straightConnector1">
            <a:avLst/>
          </a:prstGeom>
          <a:noFill/>
          <a:ln w="28575" cap="flat" cmpd="sng">
            <a:solidFill>
              <a:srgbClr val="FF9900"/>
            </a:solidFill>
            <a:prstDash val="solid"/>
            <a:round/>
            <a:headEnd type="none" w="sm" len="sm"/>
            <a:tailEnd type="none" w="sm" len="sm"/>
          </a:ln>
        </p:spPr>
      </p:cxnSp>
      <p:cxnSp>
        <p:nvCxnSpPr>
          <p:cNvPr id="636" name="Google Shape;636;g5ce6095113_0_66"/>
          <p:cNvCxnSpPr/>
          <p:nvPr/>
        </p:nvCxnSpPr>
        <p:spPr>
          <a:xfrm>
            <a:off x="3615700" y="3507100"/>
            <a:ext cx="4827300" cy="2314500"/>
          </a:xfrm>
          <a:prstGeom prst="straightConnector1">
            <a:avLst/>
          </a:prstGeom>
          <a:noFill/>
          <a:ln w="28575" cap="flat" cmpd="sng">
            <a:solidFill>
              <a:srgbClr val="FF9900"/>
            </a:solidFill>
            <a:prstDash val="solid"/>
            <a:round/>
            <a:headEnd type="none" w="sm" len="sm"/>
            <a:tailEnd type="none" w="sm" len="sm"/>
          </a:ln>
        </p:spPr>
      </p:cxnSp>
      <p:sp>
        <p:nvSpPr>
          <p:cNvPr id="637" name="Google Shape;637;g5ce6095113_0_66"/>
          <p:cNvSpPr/>
          <p:nvPr/>
        </p:nvSpPr>
        <p:spPr>
          <a:xfrm>
            <a:off x="8442049" y="3939163"/>
            <a:ext cx="3049200" cy="19248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5ce6095113_0_66"/>
          <p:cNvSpPr txBox="1"/>
          <p:nvPr/>
        </p:nvSpPr>
        <p:spPr>
          <a:xfrm>
            <a:off x="2567375" y="2494950"/>
            <a:ext cx="1302000" cy="21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9900"/>
                </a:solidFill>
                <a:latin typeface="Century Gothic"/>
                <a:ea typeface="Century Gothic"/>
                <a:cs typeface="Century Gothic"/>
                <a:sym typeface="Century Gothic"/>
              </a:rPr>
              <a:t>Exclosure 1</a:t>
            </a:r>
            <a:endParaRPr sz="1400" b="1" i="0" u="none" strike="noStrike" cap="none">
              <a:solidFill>
                <a:srgbClr val="FF9900"/>
              </a:solidFill>
              <a:latin typeface="Century Gothic"/>
              <a:ea typeface="Century Gothic"/>
              <a:cs typeface="Century Gothic"/>
              <a:sym typeface="Century Gothic"/>
            </a:endParaRPr>
          </a:p>
        </p:txBody>
      </p:sp>
      <p:sp>
        <p:nvSpPr>
          <p:cNvPr id="639" name="Google Shape;639;g5ce6095113_0_66"/>
          <p:cNvSpPr/>
          <p:nvPr/>
        </p:nvSpPr>
        <p:spPr>
          <a:xfrm>
            <a:off x="6362039" y="2563622"/>
            <a:ext cx="1096500" cy="7710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5ce6095113_0_66"/>
          <p:cNvSpPr/>
          <p:nvPr/>
        </p:nvSpPr>
        <p:spPr>
          <a:xfrm>
            <a:off x="8361978" y="1719240"/>
            <a:ext cx="3209400" cy="20730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41" name="Google Shape;641;g5ce6095113_0_66"/>
          <p:cNvCxnSpPr/>
          <p:nvPr/>
        </p:nvCxnSpPr>
        <p:spPr>
          <a:xfrm>
            <a:off x="7425700" y="3329950"/>
            <a:ext cx="918600" cy="457500"/>
          </a:xfrm>
          <a:prstGeom prst="straightConnector1">
            <a:avLst/>
          </a:prstGeom>
          <a:noFill/>
          <a:ln w="28575" cap="flat" cmpd="sng">
            <a:solidFill>
              <a:srgbClr val="0000FF"/>
            </a:solidFill>
            <a:prstDash val="solid"/>
            <a:round/>
            <a:headEnd type="none" w="sm" len="sm"/>
            <a:tailEnd type="none" w="sm" len="sm"/>
          </a:ln>
        </p:spPr>
      </p:cxnSp>
      <p:cxnSp>
        <p:nvCxnSpPr>
          <p:cNvPr id="642" name="Google Shape;642;g5ce6095113_0_66"/>
          <p:cNvCxnSpPr/>
          <p:nvPr/>
        </p:nvCxnSpPr>
        <p:spPr>
          <a:xfrm rot="10800000" flipH="1">
            <a:off x="7435225" y="1763950"/>
            <a:ext cx="927900" cy="804000"/>
          </a:xfrm>
          <a:prstGeom prst="straightConnector1">
            <a:avLst/>
          </a:prstGeom>
          <a:noFill/>
          <a:ln w="28575" cap="flat" cmpd="sng">
            <a:solidFill>
              <a:srgbClr val="0000FF"/>
            </a:solidFill>
            <a:prstDash val="solid"/>
            <a:round/>
            <a:headEnd type="none" w="sm" len="sm"/>
            <a:tailEnd type="none" w="sm" len="sm"/>
          </a:ln>
        </p:spPr>
      </p:cxnSp>
      <p:sp>
        <p:nvSpPr>
          <p:cNvPr id="643" name="Google Shape;643;g5ce6095113_0_66"/>
          <p:cNvSpPr txBox="1"/>
          <p:nvPr/>
        </p:nvSpPr>
        <p:spPr>
          <a:xfrm>
            <a:off x="6220030" y="2190029"/>
            <a:ext cx="1492800" cy="21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FF"/>
                </a:solidFill>
                <a:latin typeface="Century Gothic"/>
                <a:ea typeface="Century Gothic"/>
                <a:cs typeface="Century Gothic"/>
                <a:sym typeface="Century Gothic"/>
              </a:rPr>
              <a:t>Comparison </a:t>
            </a:r>
            <a:endParaRPr sz="1400" b="1" i="0" u="none" strike="noStrike" cap="none">
              <a:solidFill>
                <a:srgbClr val="0000FF"/>
              </a:solidFill>
              <a:latin typeface="Century Gothic"/>
              <a:ea typeface="Century Gothic"/>
              <a:cs typeface="Century Gothic"/>
              <a:sym typeface="Century Gothic"/>
            </a:endParaRPr>
          </a:p>
        </p:txBody>
      </p:sp>
      <p:sp>
        <p:nvSpPr>
          <p:cNvPr id="644" name="Google Shape;644;g5ce6095113_0_66"/>
          <p:cNvSpPr txBox="1"/>
          <p:nvPr/>
        </p:nvSpPr>
        <p:spPr>
          <a:xfrm>
            <a:off x="1278907" y="3779940"/>
            <a:ext cx="1002000" cy="15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High: 0.5</a:t>
            </a:r>
            <a:endParaRPr sz="1400" b="0" i="0" u="none" strike="noStrike" cap="none" dirty="0">
              <a:solidFill>
                <a:srgbClr val="000000"/>
              </a:solidFill>
              <a:latin typeface="Century Gothic"/>
              <a:ea typeface="Century Gothic"/>
              <a:cs typeface="Century Gothic"/>
              <a:sym typeface="Century Gothic"/>
            </a:endParaRPr>
          </a:p>
        </p:txBody>
      </p:sp>
      <p:sp>
        <p:nvSpPr>
          <p:cNvPr id="645" name="Google Shape;645;g5ce6095113_0_66"/>
          <p:cNvSpPr txBox="1"/>
          <p:nvPr/>
        </p:nvSpPr>
        <p:spPr>
          <a:xfrm>
            <a:off x="1278907" y="4387638"/>
            <a:ext cx="942900" cy="15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Low: -0.5</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1000"/>
                                        <p:tgtEl>
                                          <p:spTgt spid="634"/>
                                        </p:tgtEl>
                                      </p:cBhvr>
                                    </p:animEffect>
                                  </p:childTnLst>
                                </p:cTn>
                              </p:par>
                              <p:par>
                                <p:cTn id="8" presetID="10" presetClass="entr" presetSubtype="0" fill="hold" nodeType="withEffect">
                                  <p:stCondLst>
                                    <p:cond delay="0"/>
                                  </p:stCondLst>
                                  <p:childTnLst>
                                    <p:set>
                                      <p:cBhvr>
                                        <p:cTn id="9" dur="1" fill="hold">
                                          <p:stCondLst>
                                            <p:cond delay="0"/>
                                          </p:stCondLst>
                                        </p:cTn>
                                        <p:tgtEl>
                                          <p:spTgt spid="635"/>
                                        </p:tgtEl>
                                        <p:attrNameLst>
                                          <p:attrName>style.visibility</p:attrName>
                                        </p:attrNameLst>
                                      </p:cBhvr>
                                      <p:to>
                                        <p:strVal val="visible"/>
                                      </p:to>
                                    </p:set>
                                    <p:animEffect transition="in" filter="fade">
                                      <p:cBhvr>
                                        <p:cTn id="10" dur="1000"/>
                                        <p:tgtEl>
                                          <p:spTgt spid="635"/>
                                        </p:tgtEl>
                                      </p:cBhvr>
                                    </p:animEffect>
                                  </p:childTnLst>
                                </p:cTn>
                              </p:par>
                              <p:par>
                                <p:cTn id="11" presetID="10" presetClass="entr" presetSubtype="0" fill="hold" nodeType="withEffect">
                                  <p:stCondLst>
                                    <p:cond delay="0"/>
                                  </p:stCondLst>
                                  <p:childTnLst>
                                    <p:set>
                                      <p:cBhvr>
                                        <p:cTn id="12" dur="1" fill="hold">
                                          <p:stCondLst>
                                            <p:cond delay="0"/>
                                          </p:stCondLst>
                                        </p:cTn>
                                        <p:tgtEl>
                                          <p:spTgt spid="636"/>
                                        </p:tgtEl>
                                        <p:attrNameLst>
                                          <p:attrName>style.visibility</p:attrName>
                                        </p:attrNameLst>
                                      </p:cBhvr>
                                      <p:to>
                                        <p:strVal val="visible"/>
                                      </p:to>
                                    </p:set>
                                    <p:animEffect transition="in" filter="fade">
                                      <p:cBhvr>
                                        <p:cTn id="13" dur="1000"/>
                                        <p:tgtEl>
                                          <p:spTgt spid="636"/>
                                        </p:tgtEl>
                                      </p:cBhvr>
                                    </p:animEffect>
                                  </p:childTnLst>
                                </p:cTn>
                              </p:par>
                              <p:par>
                                <p:cTn id="14" presetID="10" presetClass="entr" presetSubtype="0" fill="hold" nodeType="withEffect">
                                  <p:stCondLst>
                                    <p:cond delay="0"/>
                                  </p:stCondLst>
                                  <p:childTnLst>
                                    <p:set>
                                      <p:cBhvr>
                                        <p:cTn id="15" dur="1" fill="hold">
                                          <p:stCondLst>
                                            <p:cond delay="0"/>
                                          </p:stCondLst>
                                        </p:cTn>
                                        <p:tgtEl>
                                          <p:spTgt spid="632"/>
                                        </p:tgtEl>
                                        <p:attrNameLst>
                                          <p:attrName>style.visibility</p:attrName>
                                        </p:attrNameLst>
                                      </p:cBhvr>
                                      <p:to>
                                        <p:strVal val="visible"/>
                                      </p:to>
                                    </p:set>
                                    <p:animEffect transition="in" filter="fade">
                                      <p:cBhvr>
                                        <p:cTn id="16" dur="1000"/>
                                        <p:tgtEl>
                                          <p:spTgt spid="632"/>
                                        </p:tgtEl>
                                      </p:cBhvr>
                                    </p:animEffect>
                                  </p:childTnLst>
                                </p:cTn>
                              </p:par>
                              <p:par>
                                <p:cTn id="17" presetID="10" presetClass="entr" presetSubtype="0" fill="hold" nodeType="withEffect">
                                  <p:stCondLst>
                                    <p:cond delay="0"/>
                                  </p:stCondLst>
                                  <p:childTnLst>
                                    <p:set>
                                      <p:cBhvr>
                                        <p:cTn id="18" dur="1" fill="hold">
                                          <p:stCondLst>
                                            <p:cond delay="0"/>
                                          </p:stCondLst>
                                        </p:cTn>
                                        <p:tgtEl>
                                          <p:spTgt spid="637"/>
                                        </p:tgtEl>
                                        <p:attrNameLst>
                                          <p:attrName>style.visibility</p:attrName>
                                        </p:attrNameLst>
                                      </p:cBhvr>
                                      <p:to>
                                        <p:strVal val="visible"/>
                                      </p:to>
                                    </p:set>
                                    <p:animEffect transition="in" filter="fade">
                                      <p:cBhvr>
                                        <p:cTn id="19" dur="1000"/>
                                        <p:tgtEl>
                                          <p:spTgt spid="6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39"/>
                                        </p:tgtEl>
                                        <p:attrNameLst>
                                          <p:attrName>style.visibility</p:attrName>
                                        </p:attrNameLst>
                                      </p:cBhvr>
                                      <p:to>
                                        <p:strVal val="visible"/>
                                      </p:to>
                                    </p:set>
                                    <p:animEffect transition="in" filter="fade">
                                      <p:cBhvr>
                                        <p:cTn id="24" dur="1000"/>
                                        <p:tgtEl>
                                          <p:spTgt spid="639"/>
                                        </p:tgtEl>
                                      </p:cBhvr>
                                    </p:animEffect>
                                  </p:childTnLst>
                                </p:cTn>
                              </p:par>
                              <p:par>
                                <p:cTn id="25" presetID="10" presetClass="entr" presetSubtype="0" fill="hold" nodeType="withEffect">
                                  <p:stCondLst>
                                    <p:cond delay="0"/>
                                  </p:stCondLst>
                                  <p:childTnLst>
                                    <p:set>
                                      <p:cBhvr>
                                        <p:cTn id="26" dur="1" fill="hold">
                                          <p:stCondLst>
                                            <p:cond delay="0"/>
                                          </p:stCondLst>
                                        </p:cTn>
                                        <p:tgtEl>
                                          <p:spTgt spid="641"/>
                                        </p:tgtEl>
                                        <p:attrNameLst>
                                          <p:attrName>style.visibility</p:attrName>
                                        </p:attrNameLst>
                                      </p:cBhvr>
                                      <p:to>
                                        <p:strVal val="visible"/>
                                      </p:to>
                                    </p:set>
                                    <p:animEffect transition="in" filter="fade">
                                      <p:cBhvr>
                                        <p:cTn id="27" dur="1000"/>
                                        <p:tgtEl>
                                          <p:spTgt spid="641"/>
                                        </p:tgtEl>
                                      </p:cBhvr>
                                    </p:animEffect>
                                  </p:childTnLst>
                                </p:cTn>
                              </p:par>
                              <p:par>
                                <p:cTn id="28" presetID="10" presetClass="entr" presetSubtype="0" fill="hold" nodeType="withEffect">
                                  <p:stCondLst>
                                    <p:cond delay="0"/>
                                  </p:stCondLst>
                                  <p:childTnLst>
                                    <p:set>
                                      <p:cBhvr>
                                        <p:cTn id="29" dur="1" fill="hold">
                                          <p:stCondLst>
                                            <p:cond delay="0"/>
                                          </p:stCondLst>
                                        </p:cTn>
                                        <p:tgtEl>
                                          <p:spTgt spid="642"/>
                                        </p:tgtEl>
                                        <p:attrNameLst>
                                          <p:attrName>style.visibility</p:attrName>
                                        </p:attrNameLst>
                                      </p:cBhvr>
                                      <p:to>
                                        <p:strVal val="visible"/>
                                      </p:to>
                                    </p:set>
                                    <p:animEffect transition="in" filter="fade">
                                      <p:cBhvr>
                                        <p:cTn id="30" dur="1000"/>
                                        <p:tgtEl>
                                          <p:spTgt spid="642"/>
                                        </p:tgtEl>
                                      </p:cBhvr>
                                    </p:animEffect>
                                  </p:childTnLst>
                                </p:cTn>
                              </p:par>
                              <p:par>
                                <p:cTn id="31" presetID="10" presetClass="entr" presetSubtype="0" fill="hold" nodeType="withEffect">
                                  <p:stCondLst>
                                    <p:cond delay="0"/>
                                  </p:stCondLst>
                                  <p:childTnLst>
                                    <p:set>
                                      <p:cBhvr>
                                        <p:cTn id="32" dur="1" fill="hold">
                                          <p:stCondLst>
                                            <p:cond delay="0"/>
                                          </p:stCondLst>
                                        </p:cTn>
                                        <p:tgtEl>
                                          <p:spTgt spid="633"/>
                                        </p:tgtEl>
                                        <p:attrNameLst>
                                          <p:attrName>style.visibility</p:attrName>
                                        </p:attrNameLst>
                                      </p:cBhvr>
                                      <p:to>
                                        <p:strVal val="visible"/>
                                      </p:to>
                                    </p:set>
                                    <p:animEffect transition="in" filter="fade">
                                      <p:cBhvr>
                                        <p:cTn id="33" dur="1000"/>
                                        <p:tgtEl>
                                          <p:spTgt spid="633"/>
                                        </p:tgtEl>
                                      </p:cBhvr>
                                    </p:animEffect>
                                  </p:childTnLst>
                                </p:cTn>
                              </p:par>
                              <p:par>
                                <p:cTn id="34" presetID="10" presetClass="entr" presetSubtype="0" fill="hold" nodeType="withEffect">
                                  <p:stCondLst>
                                    <p:cond delay="0"/>
                                  </p:stCondLst>
                                  <p:childTnLst>
                                    <p:set>
                                      <p:cBhvr>
                                        <p:cTn id="35" dur="1" fill="hold">
                                          <p:stCondLst>
                                            <p:cond delay="0"/>
                                          </p:stCondLst>
                                        </p:cTn>
                                        <p:tgtEl>
                                          <p:spTgt spid="640"/>
                                        </p:tgtEl>
                                        <p:attrNameLst>
                                          <p:attrName>style.visibility</p:attrName>
                                        </p:attrNameLst>
                                      </p:cBhvr>
                                      <p:to>
                                        <p:strVal val="visible"/>
                                      </p:to>
                                    </p:set>
                                    <p:animEffect transition="in" filter="fade">
                                      <p:cBhvr>
                                        <p:cTn id="36" dur="10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5e1fbc53eb_3_15"/>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NDMI Change Detection</a:t>
            </a:r>
            <a:endParaRPr/>
          </a:p>
        </p:txBody>
      </p:sp>
      <p:pic>
        <p:nvPicPr>
          <p:cNvPr id="652" name="Google Shape;652;g5e1fbc53eb_3_15"/>
          <p:cNvPicPr preferRelativeResize="0"/>
          <p:nvPr/>
        </p:nvPicPr>
        <p:blipFill rotWithShape="1">
          <a:blip r:embed="rId3">
            <a:alphaModFix/>
          </a:blip>
          <a:srcRect l="4923" t="6280" r="51581" b="57291"/>
          <a:stretch/>
        </p:blipFill>
        <p:spPr>
          <a:xfrm>
            <a:off x="8404160" y="3846400"/>
            <a:ext cx="3004806" cy="1945142"/>
          </a:xfrm>
          <a:prstGeom prst="rect">
            <a:avLst/>
          </a:prstGeom>
          <a:noFill/>
          <a:ln>
            <a:noFill/>
          </a:ln>
        </p:spPr>
      </p:pic>
      <p:pic>
        <p:nvPicPr>
          <p:cNvPr id="653" name="Google Shape;653;g5e1fbc53eb_3_15"/>
          <p:cNvPicPr preferRelativeResize="0"/>
          <p:nvPr/>
        </p:nvPicPr>
        <p:blipFill rotWithShape="1">
          <a:blip r:embed="rId3">
            <a:alphaModFix/>
          </a:blip>
          <a:srcRect l="51280" t="6568" r="5466" b="57243"/>
          <a:stretch/>
        </p:blipFill>
        <p:spPr>
          <a:xfrm>
            <a:off x="8329758" y="1523998"/>
            <a:ext cx="3158488" cy="2042626"/>
          </a:xfrm>
          <a:prstGeom prst="rect">
            <a:avLst/>
          </a:prstGeom>
          <a:noFill/>
          <a:ln>
            <a:noFill/>
          </a:ln>
        </p:spPr>
      </p:pic>
      <p:pic>
        <p:nvPicPr>
          <p:cNvPr id="654" name="Google Shape;654;g5e1fbc53eb_3_15"/>
          <p:cNvPicPr preferRelativeResize="0"/>
          <p:nvPr/>
        </p:nvPicPr>
        <p:blipFill rotWithShape="1">
          <a:blip r:embed="rId4">
            <a:alphaModFix/>
          </a:blip>
          <a:srcRect l="4489" t="44346" r="4434" b="5596"/>
          <a:stretch/>
        </p:blipFill>
        <p:spPr>
          <a:xfrm>
            <a:off x="698138" y="1857753"/>
            <a:ext cx="7498824" cy="3186065"/>
          </a:xfrm>
          <a:prstGeom prst="rect">
            <a:avLst/>
          </a:prstGeom>
          <a:noFill/>
          <a:ln>
            <a:noFill/>
          </a:ln>
        </p:spPr>
      </p:pic>
      <p:sp>
        <p:nvSpPr>
          <p:cNvPr id="655" name="Google Shape;655;g5e1fbc53eb_3_15"/>
          <p:cNvSpPr/>
          <p:nvPr/>
        </p:nvSpPr>
        <p:spPr>
          <a:xfrm>
            <a:off x="2860298" y="2925072"/>
            <a:ext cx="844200" cy="6582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6" name="Google Shape;656;g5e1fbc53eb_3_15"/>
          <p:cNvCxnSpPr/>
          <p:nvPr/>
        </p:nvCxnSpPr>
        <p:spPr>
          <a:xfrm>
            <a:off x="3711892" y="2920394"/>
            <a:ext cx="4702500" cy="921900"/>
          </a:xfrm>
          <a:prstGeom prst="straightConnector1">
            <a:avLst/>
          </a:prstGeom>
          <a:noFill/>
          <a:ln w="28575" cap="flat" cmpd="sng">
            <a:solidFill>
              <a:srgbClr val="FF9900"/>
            </a:solidFill>
            <a:prstDash val="solid"/>
            <a:round/>
            <a:headEnd type="none" w="sm" len="sm"/>
            <a:tailEnd type="none" w="sm" len="sm"/>
          </a:ln>
        </p:spPr>
      </p:cxnSp>
      <p:cxnSp>
        <p:nvCxnSpPr>
          <p:cNvPr id="657" name="Google Shape;657;g5e1fbc53eb_3_15"/>
          <p:cNvCxnSpPr/>
          <p:nvPr/>
        </p:nvCxnSpPr>
        <p:spPr>
          <a:xfrm>
            <a:off x="3711892" y="3572975"/>
            <a:ext cx="4702500" cy="2166300"/>
          </a:xfrm>
          <a:prstGeom prst="straightConnector1">
            <a:avLst/>
          </a:prstGeom>
          <a:noFill/>
          <a:ln w="28575" cap="flat" cmpd="sng">
            <a:solidFill>
              <a:srgbClr val="FF9900"/>
            </a:solidFill>
            <a:prstDash val="solid"/>
            <a:round/>
            <a:headEnd type="none" w="sm" len="sm"/>
            <a:tailEnd type="none" w="sm" len="sm"/>
          </a:ln>
        </p:spPr>
      </p:cxnSp>
      <p:sp>
        <p:nvSpPr>
          <p:cNvPr id="658" name="Google Shape;658;g5e1fbc53eb_3_15"/>
          <p:cNvSpPr/>
          <p:nvPr/>
        </p:nvSpPr>
        <p:spPr>
          <a:xfrm>
            <a:off x="8409042" y="3846400"/>
            <a:ext cx="3004800" cy="19452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g5e1fbc53eb_3_15"/>
          <p:cNvSpPr/>
          <p:nvPr/>
        </p:nvSpPr>
        <p:spPr>
          <a:xfrm>
            <a:off x="6388524" y="2621308"/>
            <a:ext cx="1080300" cy="7596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60" name="Google Shape;660;g5e1fbc53eb_3_15"/>
          <p:cNvCxnSpPr/>
          <p:nvPr/>
        </p:nvCxnSpPr>
        <p:spPr>
          <a:xfrm>
            <a:off x="7468822" y="3366205"/>
            <a:ext cx="824100" cy="160200"/>
          </a:xfrm>
          <a:prstGeom prst="straightConnector1">
            <a:avLst/>
          </a:prstGeom>
          <a:noFill/>
          <a:ln w="28575" cap="flat" cmpd="sng">
            <a:solidFill>
              <a:srgbClr val="0000FF"/>
            </a:solidFill>
            <a:prstDash val="solid"/>
            <a:round/>
            <a:headEnd type="none" w="sm" len="sm"/>
            <a:tailEnd type="none" w="sm" len="sm"/>
          </a:ln>
        </p:spPr>
      </p:cxnSp>
      <p:cxnSp>
        <p:nvCxnSpPr>
          <p:cNvPr id="661" name="Google Shape;661;g5e1fbc53eb_3_15"/>
          <p:cNvCxnSpPr/>
          <p:nvPr/>
        </p:nvCxnSpPr>
        <p:spPr>
          <a:xfrm rot="10800000" flipH="1">
            <a:off x="7468834" y="1556356"/>
            <a:ext cx="848400" cy="1053600"/>
          </a:xfrm>
          <a:prstGeom prst="straightConnector1">
            <a:avLst/>
          </a:prstGeom>
          <a:noFill/>
          <a:ln w="28575" cap="flat" cmpd="sng">
            <a:solidFill>
              <a:srgbClr val="0000FF"/>
            </a:solidFill>
            <a:prstDash val="solid"/>
            <a:round/>
            <a:headEnd type="none" w="sm" len="sm"/>
            <a:tailEnd type="none" w="sm" len="sm"/>
          </a:ln>
        </p:spPr>
      </p:cxnSp>
      <p:sp>
        <p:nvSpPr>
          <p:cNvPr id="662" name="Google Shape;662;g5e1fbc53eb_3_15"/>
          <p:cNvSpPr/>
          <p:nvPr/>
        </p:nvSpPr>
        <p:spPr>
          <a:xfrm>
            <a:off x="8311320" y="1523998"/>
            <a:ext cx="3182400" cy="2042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g5e1fbc53eb_3_15"/>
          <p:cNvSpPr txBox="1"/>
          <p:nvPr/>
        </p:nvSpPr>
        <p:spPr>
          <a:xfrm>
            <a:off x="2687099" y="2601692"/>
            <a:ext cx="1282800" cy="21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9900"/>
                </a:solidFill>
                <a:latin typeface="Century Gothic"/>
                <a:ea typeface="Century Gothic"/>
                <a:cs typeface="Century Gothic"/>
                <a:sym typeface="Century Gothic"/>
              </a:rPr>
              <a:t>Exclosure 1</a:t>
            </a:r>
            <a:endParaRPr sz="1400" b="1" i="0" u="none" strike="noStrike" cap="none">
              <a:solidFill>
                <a:srgbClr val="FF9900"/>
              </a:solidFill>
              <a:latin typeface="Century Gothic"/>
              <a:ea typeface="Century Gothic"/>
              <a:cs typeface="Century Gothic"/>
              <a:sym typeface="Century Gothic"/>
            </a:endParaRPr>
          </a:p>
        </p:txBody>
      </p:sp>
      <p:sp>
        <p:nvSpPr>
          <p:cNvPr id="664" name="Google Shape;664;g5e1fbc53eb_3_15"/>
          <p:cNvSpPr txBox="1"/>
          <p:nvPr/>
        </p:nvSpPr>
        <p:spPr>
          <a:xfrm>
            <a:off x="6269283" y="2255300"/>
            <a:ext cx="1471200" cy="21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FF"/>
                </a:solidFill>
                <a:latin typeface="Century Gothic"/>
                <a:ea typeface="Century Gothic"/>
                <a:cs typeface="Century Gothic"/>
                <a:sym typeface="Century Gothic"/>
              </a:rPr>
              <a:t>Comparison </a:t>
            </a:r>
            <a:endParaRPr sz="1400" b="1" i="0" u="none" strike="noStrike" cap="none" dirty="0">
              <a:solidFill>
                <a:srgbClr val="0000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animEffect transition="in" filter="fade">
                                      <p:cBhvr>
                                        <p:cTn id="7" dur="1000"/>
                                        <p:tgtEl>
                                          <p:spTgt spid="655"/>
                                        </p:tgtEl>
                                      </p:cBhvr>
                                    </p:animEffect>
                                  </p:childTnLst>
                                </p:cTn>
                              </p:par>
                              <p:par>
                                <p:cTn id="8" presetID="10" presetClass="entr" presetSubtype="0" fill="hold" nodeType="withEffect">
                                  <p:stCondLst>
                                    <p:cond delay="0"/>
                                  </p:stCondLst>
                                  <p:childTnLst>
                                    <p:set>
                                      <p:cBhvr>
                                        <p:cTn id="9" dur="1" fill="hold">
                                          <p:stCondLst>
                                            <p:cond delay="0"/>
                                          </p:stCondLst>
                                        </p:cTn>
                                        <p:tgtEl>
                                          <p:spTgt spid="656"/>
                                        </p:tgtEl>
                                        <p:attrNameLst>
                                          <p:attrName>style.visibility</p:attrName>
                                        </p:attrNameLst>
                                      </p:cBhvr>
                                      <p:to>
                                        <p:strVal val="visible"/>
                                      </p:to>
                                    </p:set>
                                    <p:animEffect transition="in" filter="fade">
                                      <p:cBhvr>
                                        <p:cTn id="10" dur="1000"/>
                                        <p:tgtEl>
                                          <p:spTgt spid="656"/>
                                        </p:tgtEl>
                                      </p:cBhvr>
                                    </p:animEffect>
                                  </p:childTnLst>
                                </p:cTn>
                              </p:par>
                              <p:par>
                                <p:cTn id="11" presetID="10" presetClass="entr" presetSubtype="0" fill="hold" nodeType="withEffect">
                                  <p:stCondLst>
                                    <p:cond delay="0"/>
                                  </p:stCondLst>
                                  <p:childTnLst>
                                    <p:set>
                                      <p:cBhvr>
                                        <p:cTn id="12" dur="1" fill="hold">
                                          <p:stCondLst>
                                            <p:cond delay="0"/>
                                          </p:stCondLst>
                                        </p:cTn>
                                        <p:tgtEl>
                                          <p:spTgt spid="657"/>
                                        </p:tgtEl>
                                        <p:attrNameLst>
                                          <p:attrName>style.visibility</p:attrName>
                                        </p:attrNameLst>
                                      </p:cBhvr>
                                      <p:to>
                                        <p:strVal val="visible"/>
                                      </p:to>
                                    </p:set>
                                    <p:animEffect transition="in" filter="fade">
                                      <p:cBhvr>
                                        <p:cTn id="13" dur="1000"/>
                                        <p:tgtEl>
                                          <p:spTgt spid="657"/>
                                        </p:tgtEl>
                                      </p:cBhvr>
                                    </p:animEffect>
                                  </p:childTnLst>
                                </p:cTn>
                              </p:par>
                              <p:par>
                                <p:cTn id="14" presetID="10" presetClass="entr" presetSubtype="0" fill="hold" nodeType="withEffect">
                                  <p:stCondLst>
                                    <p:cond delay="0"/>
                                  </p:stCondLst>
                                  <p:childTnLst>
                                    <p:set>
                                      <p:cBhvr>
                                        <p:cTn id="15" dur="1" fill="hold">
                                          <p:stCondLst>
                                            <p:cond delay="0"/>
                                          </p:stCondLst>
                                        </p:cTn>
                                        <p:tgtEl>
                                          <p:spTgt spid="658"/>
                                        </p:tgtEl>
                                        <p:attrNameLst>
                                          <p:attrName>style.visibility</p:attrName>
                                        </p:attrNameLst>
                                      </p:cBhvr>
                                      <p:to>
                                        <p:strVal val="visible"/>
                                      </p:to>
                                    </p:set>
                                    <p:animEffect transition="in" filter="fade">
                                      <p:cBhvr>
                                        <p:cTn id="16" dur="1000"/>
                                        <p:tgtEl>
                                          <p:spTgt spid="658"/>
                                        </p:tgtEl>
                                      </p:cBhvr>
                                    </p:animEffect>
                                  </p:childTnLst>
                                </p:cTn>
                              </p:par>
                              <p:par>
                                <p:cTn id="17" presetID="10" presetClass="entr" presetSubtype="0" fill="hold" nodeType="withEffect">
                                  <p:stCondLst>
                                    <p:cond delay="0"/>
                                  </p:stCondLst>
                                  <p:childTnLst>
                                    <p:set>
                                      <p:cBhvr>
                                        <p:cTn id="18" dur="1" fill="hold">
                                          <p:stCondLst>
                                            <p:cond delay="0"/>
                                          </p:stCondLst>
                                        </p:cTn>
                                        <p:tgtEl>
                                          <p:spTgt spid="652"/>
                                        </p:tgtEl>
                                        <p:attrNameLst>
                                          <p:attrName>style.visibility</p:attrName>
                                        </p:attrNameLst>
                                      </p:cBhvr>
                                      <p:to>
                                        <p:strVal val="visible"/>
                                      </p:to>
                                    </p:set>
                                    <p:animEffect transition="in" filter="fade">
                                      <p:cBhvr>
                                        <p:cTn id="19" dur="1000"/>
                                        <p:tgtEl>
                                          <p:spTgt spid="6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53"/>
                                        </p:tgtEl>
                                        <p:attrNameLst>
                                          <p:attrName>style.visibility</p:attrName>
                                        </p:attrNameLst>
                                      </p:cBhvr>
                                      <p:to>
                                        <p:strVal val="visible"/>
                                      </p:to>
                                    </p:set>
                                    <p:animEffect transition="in" filter="fade">
                                      <p:cBhvr>
                                        <p:cTn id="24" dur="1000"/>
                                        <p:tgtEl>
                                          <p:spTgt spid="653"/>
                                        </p:tgtEl>
                                      </p:cBhvr>
                                    </p:animEffect>
                                  </p:childTnLst>
                                </p:cTn>
                              </p:par>
                              <p:par>
                                <p:cTn id="25" presetID="10" presetClass="entr" presetSubtype="0" fill="hold" nodeType="withEffect">
                                  <p:stCondLst>
                                    <p:cond delay="0"/>
                                  </p:stCondLst>
                                  <p:childTnLst>
                                    <p:set>
                                      <p:cBhvr>
                                        <p:cTn id="26" dur="1" fill="hold">
                                          <p:stCondLst>
                                            <p:cond delay="0"/>
                                          </p:stCondLst>
                                        </p:cTn>
                                        <p:tgtEl>
                                          <p:spTgt spid="660"/>
                                        </p:tgtEl>
                                        <p:attrNameLst>
                                          <p:attrName>style.visibility</p:attrName>
                                        </p:attrNameLst>
                                      </p:cBhvr>
                                      <p:to>
                                        <p:strVal val="visible"/>
                                      </p:to>
                                    </p:set>
                                    <p:animEffect transition="in" filter="fade">
                                      <p:cBhvr>
                                        <p:cTn id="27" dur="1000"/>
                                        <p:tgtEl>
                                          <p:spTgt spid="660"/>
                                        </p:tgtEl>
                                      </p:cBhvr>
                                    </p:animEffect>
                                  </p:childTnLst>
                                </p:cTn>
                              </p:par>
                              <p:par>
                                <p:cTn id="28" presetID="10" presetClass="entr" presetSubtype="0" fill="hold" nodeType="withEffect">
                                  <p:stCondLst>
                                    <p:cond delay="0"/>
                                  </p:stCondLst>
                                  <p:childTnLst>
                                    <p:set>
                                      <p:cBhvr>
                                        <p:cTn id="29" dur="1" fill="hold">
                                          <p:stCondLst>
                                            <p:cond delay="0"/>
                                          </p:stCondLst>
                                        </p:cTn>
                                        <p:tgtEl>
                                          <p:spTgt spid="661"/>
                                        </p:tgtEl>
                                        <p:attrNameLst>
                                          <p:attrName>style.visibility</p:attrName>
                                        </p:attrNameLst>
                                      </p:cBhvr>
                                      <p:to>
                                        <p:strVal val="visible"/>
                                      </p:to>
                                    </p:set>
                                    <p:animEffect transition="in" filter="fade">
                                      <p:cBhvr>
                                        <p:cTn id="30" dur="1000"/>
                                        <p:tgtEl>
                                          <p:spTgt spid="661"/>
                                        </p:tgtEl>
                                      </p:cBhvr>
                                    </p:animEffect>
                                  </p:childTnLst>
                                </p:cTn>
                              </p:par>
                              <p:par>
                                <p:cTn id="31" presetID="10" presetClass="entr" presetSubtype="0" fill="hold" nodeType="withEffect">
                                  <p:stCondLst>
                                    <p:cond delay="0"/>
                                  </p:stCondLst>
                                  <p:childTnLst>
                                    <p:set>
                                      <p:cBhvr>
                                        <p:cTn id="32" dur="1" fill="hold">
                                          <p:stCondLst>
                                            <p:cond delay="0"/>
                                          </p:stCondLst>
                                        </p:cTn>
                                        <p:tgtEl>
                                          <p:spTgt spid="662"/>
                                        </p:tgtEl>
                                        <p:attrNameLst>
                                          <p:attrName>style.visibility</p:attrName>
                                        </p:attrNameLst>
                                      </p:cBhvr>
                                      <p:to>
                                        <p:strVal val="visible"/>
                                      </p:to>
                                    </p:set>
                                    <p:animEffect transition="in" filter="fade">
                                      <p:cBhvr>
                                        <p:cTn id="33" dur="1000"/>
                                        <p:tgtEl>
                                          <p:spTgt spid="662"/>
                                        </p:tgtEl>
                                      </p:cBhvr>
                                    </p:animEffect>
                                  </p:childTnLst>
                                </p:cTn>
                              </p:par>
                              <p:par>
                                <p:cTn id="34" presetID="10" presetClass="entr" presetSubtype="0" fill="hold" nodeType="withEffect">
                                  <p:stCondLst>
                                    <p:cond delay="0"/>
                                  </p:stCondLst>
                                  <p:childTnLst>
                                    <p:set>
                                      <p:cBhvr>
                                        <p:cTn id="35" dur="1" fill="hold">
                                          <p:stCondLst>
                                            <p:cond delay="0"/>
                                          </p:stCondLst>
                                        </p:cTn>
                                        <p:tgtEl>
                                          <p:spTgt spid="659"/>
                                        </p:tgtEl>
                                        <p:attrNameLst>
                                          <p:attrName>style.visibility</p:attrName>
                                        </p:attrNameLst>
                                      </p:cBhvr>
                                      <p:to>
                                        <p:strVal val="visible"/>
                                      </p:to>
                                    </p:set>
                                    <p:animEffect transition="in" filter="fade">
                                      <p:cBhvr>
                                        <p:cTn id="36"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5e1fbc53eb_3_76"/>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‘Ohi’a Time Series</a:t>
            </a:r>
            <a:endParaRPr/>
          </a:p>
        </p:txBody>
      </p:sp>
      <p:grpSp>
        <p:nvGrpSpPr>
          <p:cNvPr id="671" name="Google Shape;671;g5e1fbc53eb_3_76"/>
          <p:cNvGrpSpPr/>
          <p:nvPr/>
        </p:nvGrpSpPr>
        <p:grpSpPr>
          <a:xfrm>
            <a:off x="1168300" y="2285783"/>
            <a:ext cx="565802" cy="2259637"/>
            <a:chOff x="12717848" y="20057734"/>
            <a:chExt cx="565802" cy="1953014"/>
          </a:xfrm>
        </p:grpSpPr>
        <p:sp>
          <p:nvSpPr>
            <p:cNvPr id="672" name="Google Shape;672;g5e1fbc53eb_3_76"/>
            <p:cNvSpPr txBox="1"/>
            <p:nvPr/>
          </p:nvSpPr>
          <p:spPr>
            <a:xfrm>
              <a:off x="12717850" y="200577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0.5</a:t>
              </a:r>
              <a:endParaRPr sz="900" b="0" i="0" u="none" strike="noStrike" cap="none">
                <a:solidFill>
                  <a:srgbClr val="3F3F3F"/>
                </a:solidFill>
                <a:latin typeface="Century Gothic"/>
                <a:ea typeface="Century Gothic"/>
                <a:cs typeface="Century Gothic"/>
                <a:sym typeface="Century Gothic"/>
              </a:endParaRPr>
            </a:p>
          </p:txBody>
        </p:sp>
        <p:sp>
          <p:nvSpPr>
            <p:cNvPr id="673" name="Google Shape;673;g5e1fbc53eb_3_76"/>
            <p:cNvSpPr txBox="1"/>
            <p:nvPr/>
          </p:nvSpPr>
          <p:spPr>
            <a:xfrm>
              <a:off x="12717850" y="2171554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0.0</a:t>
              </a:r>
              <a:endParaRPr sz="900" b="0" i="0" u="none" strike="noStrike" cap="none">
                <a:solidFill>
                  <a:srgbClr val="3F3F3F"/>
                </a:solidFill>
                <a:latin typeface="Century Gothic"/>
                <a:ea typeface="Century Gothic"/>
                <a:cs typeface="Century Gothic"/>
                <a:sym typeface="Century Gothic"/>
              </a:endParaRPr>
            </a:p>
          </p:txBody>
        </p:sp>
        <p:sp>
          <p:nvSpPr>
            <p:cNvPr id="674" name="Google Shape;674;g5e1fbc53eb_3_76"/>
            <p:cNvSpPr txBox="1"/>
            <p:nvPr/>
          </p:nvSpPr>
          <p:spPr>
            <a:xfrm>
              <a:off x="12717850" y="20909137"/>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0.</a:t>
              </a:r>
              <a:r>
                <a:rPr lang="en-US" sz="900" dirty="0">
                  <a:solidFill>
                    <a:srgbClr val="3F3F3F"/>
                  </a:solidFill>
                  <a:latin typeface="Century Gothic"/>
                  <a:ea typeface="Century Gothic"/>
                  <a:cs typeface="Century Gothic"/>
                  <a:sym typeface="Century Gothic"/>
                </a:rPr>
                <a:t>2</a:t>
              </a:r>
              <a:r>
                <a:rPr lang="en-US" sz="900" b="0" i="0" u="none" strike="noStrike" cap="none" dirty="0">
                  <a:solidFill>
                    <a:srgbClr val="3F3F3F"/>
                  </a:solidFill>
                  <a:latin typeface="Century Gothic"/>
                  <a:ea typeface="Century Gothic"/>
                  <a:cs typeface="Century Gothic"/>
                  <a:sym typeface="Century Gothic"/>
                </a:rPr>
                <a:t>5</a:t>
              </a:r>
              <a:endParaRPr sz="900" b="0" i="0" u="none" strike="noStrike" cap="none" dirty="0">
                <a:solidFill>
                  <a:srgbClr val="3F3F3F"/>
                </a:solidFill>
                <a:latin typeface="Century Gothic"/>
                <a:ea typeface="Century Gothic"/>
                <a:cs typeface="Century Gothic"/>
                <a:sym typeface="Century Gothic"/>
              </a:endParaRPr>
            </a:p>
          </p:txBody>
        </p:sp>
        <p:sp>
          <p:nvSpPr>
            <p:cNvPr id="675" name="Google Shape;675;g5e1fbc53eb_3_76"/>
            <p:cNvSpPr txBox="1"/>
            <p:nvPr/>
          </p:nvSpPr>
          <p:spPr>
            <a:xfrm>
              <a:off x="12717850" y="21312343"/>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a:solidFill>
                    <a:srgbClr val="3F3F3F"/>
                  </a:solidFill>
                  <a:latin typeface="Century Gothic"/>
                  <a:ea typeface="Century Gothic"/>
                  <a:cs typeface="Century Gothic"/>
                  <a:sym typeface="Century Gothic"/>
                </a:rPr>
                <a:t>0.125</a:t>
              </a:r>
              <a:endParaRPr sz="900" b="0" i="0" u="none" strike="noStrike" cap="none">
                <a:solidFill>
                  <a:srgbClr val="3F3F3F"/>
                </a:solidFill>
                <a:latin typeface="Century Gothic"/>
                <a:ea typeface="Century Gothic"/>
                <a:cs typeface="Century Gothic"/>
                <a:sym typeface="Century Gothic"/>
              </a:endParaRPr>
            </a:p>
          </p:txBody>
        </p:sp>
        <p:sp>
          <p:nvSpPr>
            <p:cNvPr id="676" name="Google Shape;676;g5e1fbc53eb_3_76"/>
            <p:cNvSpPr txBox="1"/>
            <p:nvPr/>
          </p:nvSpPr>
          <p:spPr>
            <a:xfrm>
              <a:off x="12717848" y="20476893"/>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375</a:t>
              </a:r>
              <a:endParaRPr sz="900" b="0" i="0" u="none" strike="noStrike" cap="none">
                <a:solidFill>
                  <a:srgbClr val="3F3F3F"/>
                </a:solidFill>
                <a:latin typeface="Century Gothic"/>
                <a:ea typeface="Century Gothic"/>
                <a:cs typeface="Century Gothic"/>
                <a:sym typeface="Century Gothic"/>
              </a:endParaRPr>
            </a:p>
          </p:txBody>
        </p:sp>
      </p:grpSp>
      <p:sp>
        <p:nvSpPr>
          <p:cNvPr id="677" name="Google Shape;677;g5e1fbc53eb_3_76"/>
          <p:cNvSpPr txBox="1"/>
          <p:nvPr/>
        </p:nvSpPr>
        <p:spPr>
          <a:xfrm>
            <a:off x="2592525" y="1798324"/>
            <a:ext cx="19410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err="1">
                <a:solidFill>
                  <a:srgbClr val="000000"/>
                </a:solidFill>
                <a:latin typeface="Century Gothic"/>
                <a:ea typeface="Century Gothic"/>
                <a:cs typeface="Century Gothic"/>
                <a:sym typeface="Century Gothic"/>
              </a:rPr>
              <a:t>Exclosure</a:t>
            </a:r>
            <a:r>
              <a:rPr lang="en-US" sz="2000" b="1" i="0" u="none" strike="noStrike" cap="none" dirty="0">
                <a:solidFill>
                  <a:srgbClr val="000000"/>
                </a:solidFill>
                <a:latin typeface="Century Gothic"/>
                <a:ea typeface="Century Gothic"/>
                <a:cs typeface="Century Gothic"/>
                <a:sym typeface="Century Gothic"/>
              </a:rPr>
              <a:t> 1</a:t>
            </a:r>
            <a:endParaRPr sz="2000" b="1" i="0" u="none" strike="noStrike" cap="none" dirty="0">
              <a:solidFill>
                <a:srgbClr val="000000"/>
              </a:solidFill>
              <a:latin typeface="Century Gothic"/>
              <a:ea typeface="Century Gothic"/>
              <a:cs typeface="Century Gothic"/>
              <a:sym typeface="Century Gothic"/>
            </a:endParaRPr>
          </a:p>
        </p:txBody>
      </p:sp>
      <p:sp>
        <p:nvSpPr>
          <p:cNvPr id="678" name="Google Shape;678;g5e1fbc53eb_3_76"/>
          <p:cNvSpPr txBox="1"/>
          <p:nvPr/>
        </p:nvSpPr>
        <p:spPr>
          <a:xfrm>
            <a:off x="7541375" y="1798324"/>
            <a:ext cx="2693400" cy="38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rgbClr val="000000"/>
                </a:solidFill>
                <a:latin typeface="Century Gothic"/>
                <a:ea typeface="Century Gothic"/>
                <a:cs typeface="Century Gothic"/>
                <a:sym typeface="Century Gothic"/>
              </a:rPr>
              <a:t>Comparison Area</a:t>
            </a:r>
            <a:endParaRPr sz="2000" b="1" i="0" u="none" strike="noStrike" cap="none">
              <a:solidFill>
                <a:srgbClr val="000000"/>
              </a:solidFill>
              <a:latin typeface="Century Gothic"/>
              <a:ea typeface="Century Gothic"/>
              <a:cs typeface="Century Gothic"/>
              <a:sym typeface="Century Gothic"/>
            </a:endParaRPr>
          </a:p>
        </p:txBody>
      </p:sp>
      <p:grpSp>
        <p:nvGrpSpPr>
          <p:cNvPr id="679" name="Google Shape;679;g5e1fbc53eb_3_76"/>
          <p:cNvGrpSpPr/>
          <p:nvPr/>
        </p:nvGrpSpPr>
        <p:grpSpPr>
          <a:xfrm>
            <a:off x="1618978" y="4397628"/>
            <a:ext cx="4240173" cy="341546"/>
            <a:chOff x="13104767" y="22301186"/>
            <a:chExt cx="4240173" cy="295200"/>
          </a:xfrm>
        </p:grpSpPr>
        <p:sp>
          <p:nvSpPr>
            <p:cNvPr id="680" name="Google Shape;680;g5e1fbc53eb_3_76"/>
            <p:cNvSpPr txBox="1"/>
            <p:nvPr/>
          </p:nvSpPr>
          <p:spPr>
            <a:xfrm>
              <a:off x="13104767"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681" name="Google Shape;681;g5e1fbc53eb_3_76"/>
            <p:cNvSpPr txBox="1"/>
            <p:nvPr/>
          </p:nvSpPr>
          <p:spPr>
            <a:xfrm>
              <a:off x="1364614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2014</a:t>
              </a:r>
              <a:endParaRPr sz="900" b="0" i="0" u="none" strike="noStrike" cap="none" dirty="0">
                <a:solidFill>
                  <a:srgbClr val="3F3F3F"/>
                </a:solidFill>
                <a:latin typeface="Century Gothic"/>
                <a:ea typeface="Century Gothic"/>
                <a:cs typeface="Century Gothic"/>
                <a:sym typeface="Century Gothic"/>
              </a:endParaRPr>
            </a:p>
          </p:txBody>
        </p:sp>
        <p:sp>
          <p:nvSpPr>
            <p:cNvPr id="682" name="Google Shape;682;g5e1fbc53eb_3_76"/>
            <p:cNvSpPr txBox="1"/>
            <p:nvPr/>
          </p:nvSpPr>
          <p:spPr>
            <a:xfrm>
              <a:off x="1424829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2015</a:t>
              </a:r>
              <a:endParaRPr sz="900" b="0" i="0" u="none" strike="noStrike" cap="none">
                <a:solidFill>
                  <a:srgbClr val="3F3F3F"/>
                </a:solidFill>
                <a:latin typeface="Century Gothic"/>
                <a:ea typeface="Century Gothic"/>
                <a:cs typeface="Century Gothic"/>
                <a:sym typeface="Century Gothic"/>
              </a:endParaRPr>
            </a:p>
          </p:txBody>
        </p:sp>
        <p:sp>
          <p:nvSpPr>
            <p:cNvPr id="683" name="Google Shape;683;g5e1fbc53eb_3_76"/>
            <p:cNvSpPr txBox="1"/>
            <p:nvPr/>
          </p:nvSpPr>
          <p:spPr>
            <a:xfrm>
              <a:off x="1494059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684" name="Google Shape;684;g5e1fbc53eb_3_76"/>
            <p:cNvSpPr txBox="1"/>
            <p:nvPr/>
          </p:nvSpPr>
          <p:spPr>
            <a:xfrm>
              <a:off x="1560717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685" name="Google Shape;685;g5e1fbc53eb_3_76"/>
            <p:cNvSpPr txBox="1"/>
            <p:nvPr/>
          </p:nvSpPr>
          <p:spPr>
            <a:xfrm>
              <a:off x="1627449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686" name="Google Shape;686;g5e1fbc53eb_3_76"/>
            <p:cNvSpPr txBox="1"/>
            <p:nvPr/>
          </p:nvSpPr>
          <p:spPr>
            <a:xfrm>
              <a:off x="1677914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sp>
        <p:nvSpPr>
          <p:cNvPr id="687" name="Google Shape;687;g5e1fbc53eb_3_76"/>
          <p:cNvSpPr txBox="1"/>
          <p:nvPr/>
        </p:nvSpPr>
        <p:spPr>
          <a:xfrm rot="-5400000">
            <a:off x="205650" y="3216034"/>
            <a:ext cx="15345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1" u="none" strike="noStrike" cap="none" dirty="0">
                <a:solidFill>
                  <a:srgbClr val="000000"/>
                </a:solidFill>
                <a:latin typeface="Century Gothic"/>
                <a:ea typeface="Century Gothic"/>
                <a:cs typeface="Century Gothic"/>
                <a:sym typeface="Century Gothic"/>
              </a:rPr>
              <a:t>Mean </a:t>
            </a:r>
            <a:r>
              <a:rPr lang="en-US" sz="1600" i="1" dirty="0">
                <a:latin typeface="Century Gothic"/>
                <a:ea typeface="Century Gothic"/>
                <a:cs typeface="Century Gothic"/>
                <a:sym typeface="Century Gothic"/>
              </a:rPr>
              <a:t>Value</a:t>
            </a:r>
            <a:endParaRPr sz="1600" b="0" i="1" u="none" strike="noStrike" cap="none" dirty="0">
              <a:solidFill>
                <a:srgbClr val="000000"/>
              </a:solidFill>
              <a:latin typeface="Century Gothic"/>
              <a:ea typeface="Century Gothic"/>
              <a:cs typeface="Century Gothic"/>
              <a:sym typeface="Century Gothic"/>
            </a:endParaRPr>
          </a:p>
        </p:txBody>
      </p:sp>
      <p:sp>
        <p:nvSpPr>
          <p:cNvPr id="688" name="Google Shape;688;g5e1fbc53eb_3_76"/>
          <p:cNvSpPr txBox="1"/>
          <p:nvPr/>
        </p:nvSpPr>
        <p:spPr>
          <a:xfrm rot="-5400000">
            <a:off x="5626091" y="3197374"/>
            <a:ext cx="15201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1" u="none" strike="noStrike" cap="none" dirty="0">
                <a:solidFill>
                  <a:srgbClr val="000000"/>
                </a:solidFill>
                <a:latin typeface="Century Gothic"/>
                <a:ea typeface="Century Gothic"/>
                <a:cs typeface="Century Gothic"/>
                <a:sym typeface="Century Gothic"/>
              </a:rPr>
              <a:t>Mean </a:t>
            </a:r>
            <a:r>
              <a:rPr lang="en-US" sz="1600" i="1" dirty="0">
                <a:latin typeface="Century Gothic"/>
                <a:ea typeface="Century Gothic"/>
                <a:cs typeface="Century Gothic"/>
                <a:sym typeface="Century Gothic"/>
              </a:rPr>
              <a:t>Value</a:t>
            </a:r>
            <a:endParaRPr sz="1600" b="0" i="1" u="none" strike="noStrike" cap="none" dirty="0">
              <a:solidFill>
                <a:srgbClr val="000000"/>
              </a:solidFill>
              <a:latin typeface="Century Gothic"/>
              <a:ea typeface="Century Gothic"/>
              <a:cs typeface="Century Gothic"/>
              <a:sym typeface="Century Gothic"/>
            </a:endParaRPr>
          </a:p>
        </p:txBody>
      </p:sp>
      <p:sp>
        <p:nvSpPr>
          <p:cNvPr id="689" name="Google Shape;689;g5e1fbc53eb_3_76"/>
          <p:cNvSpPr txBox="1"/>
          <p:nvPr/>
        </p:nvSpPr>
        <p:spPr>
          <a:xfrm>
            <a:off x="2280375" y="4627975"/>
            <a:ext cx="2565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sp>
        <p:nvSpPr>
          <p:cNvPr id="690" name="Google Shape;690;g5e1fbc53eb_3_76"/>
          <p:cNvSpPr txBox="1"/>
          <p:nvPr/>
        </p:nvSpPr>
        <p:spPr>
          <a:xfrm>
            <a:off x="7669450" y="4627975"/>
            <a:ext cx="2565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pic>
        <p:nvPicPr>
          <p:cNvPr id="691" name="Google Shape;691;g5e1fbc53eb_3_76"/>
          <p:cNvPicPr preferRelativeResize="0"/>
          <p:nvPr/>
        </p:nvPicPr>
        <p:blipFill rotWithShape="1">
          <a:blip r:embed="rId3">
            <a:alphaModFix/>
          </a:blip>
          <a:srcRect l="3582" t="7226" r="3368" b="4426"/>
          <a:stretch/>
        </p:blipFill>
        <p:spPr>
          <a:xfrm>
            <a:off x="1618975" y="2410725"/>
            <a:ext cx="3888100" cy="1994575"/>
          </a:xfrm>
          <a:prstGeom prst="rect">
            <a:avLst/>
          </a:prstGeom>
          <a:noFill/>
          <a:ln w="9525" cap="flat" cmpd="sng">
            <a:solidFill>
              <a:srgbClr val="434343"/>
            </a:solidFill>
            <a:prstDash val="solid"/>
            <a:round/>
            <a:headEnd type="none" w="sm" len="sm"/>
            <a:tailEnd type="none" w="sm" len="sm"/>
          </a:ln>
        </p:spPr>
      </p:pic>
      <p:grpSp>
        <p:nvGrpSpPr>
          <p:cNvPr id="692" name="Google Shape;692;g5e1fbc53eb_3_76"/>
          <p:cNvGrpSpPr/>
          <p:nvPr/>
        </p:nvGrpSpPr>
        <p:grpSpPr>
          <a:xfrm>
            <a:off x="2156450" y="2421213"/>
            <a:ext cx="3136900" cy="1984063"/>
            <a:chOff x="2156450" y="2573613"/>
            <a:chExt cx="3136900" cy="1984063"/>
          </a:xfrm>
        </p:grpSpPr>
        <p:cxnSp>
          <p:nvCxnSpPr>
            <p:cNvPr id="693" name="Google Shape;693;g5e1fbc53eb_3_76"/>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694" name="Google Shape;694;g5e1fbc53eb_3_76"/>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695" name="Google Shape;695;g5e1fbc53eb_3_76"/>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696" name="Google Shape;696;g5e1fbc53eb_3_76"/>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697" name="Google Shape;697;g5e1fbc53eb_3_76"/>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698" name="Google Shape;698;g5e1fbc53eb_3_76"/>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grpSp>
        <p:nvGrpSpPr>
          <p:cNvPr id="699" name="Google Shape;699;g5e1fbc53eb_3_76"/>
          <p:cNvGrpSpPr/>
          <p:nvPr/>
        </p:nvGrpSpPr>
        <p:grpSpPr>
          <a:xfrm>
            <a:off x="7027903" y="4397628"/>
            <a:ext cx="4240173" cy="341546"/>
            <a:chOff x="13104767" y="22301186"/>
            <a:chExt cx="4240173" cy="295200"/>
          </a:xfrm>
        </p:grpSpPr>
        <p:sp>
          <p:nvSpPr>
            <p:cNvPr id="700" name="Google Shape;700;g5e1fbc53eb_3_76"/>
            <p:cNvSpPr txBox="1"/>
            <p:nvPr/>
          </p:nvSpPr>
          <p:spPr>
            <a:xfrm>
              <a:off x="13104767"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701" name="Google Shape;701;g5e1fbc53eb_3_76"/>
            <p:cNvSpPr txBox="1"/>
            <p:nvPr/>
          </p:nvSpPr>
          <p:spPr>
            <a:xfrm>
              <a:off x="1364614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2014</a:t>
              </a:r>
              <a:endParaRPr sz="900" b="0" i="0" u="none" strike="noStrike" cap="none">
                <a:solidFill>
                  <a:srgbClr val="3F3F3F"/>
                </a:solidFill>
                <a:latin typeface="Century Gothic"/>
                <a:ea typeface="Century Gothic"/>
                <a:cs typeface="Century Gothic"/>
                <a:sym typeface="Century Gothic"/>
              </a:endParaRPr>
            </a:p>
          </p:txBody>
        </p:sp>
        <p:sp>
          <p:nvSpPr>
            <p:cNvPr id="702" name="Google Shape;702;g5e1fbc53eb_3_76"/>
            <p:cNvSpPr txBox="1"/>
            <p:nvPr/>
          </p:nvSpPr>
          <p:spPr>
            <a:xfrm>
              <a:off x="1424829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2015</a:t>
              </a:r>
              <a:endParaRPr sz="900" b="0" i="0" u="none" strike="noStrike" cap="none" dirty="0">
                <a:solidFill>
                  <a:srgbClr val="3F3F3F"/>
                </a:solidFill>
                <a:latin typeface="Century Gothic"/>
                <a:ea typeface="Century Gothic"/>
                <a:cs typeface="Century Gothic"/>
                <a:sym typeface="Century Gothic"/>
              </a:endParaRPr>
            </a:p>
          </p:txBody>
        </p:sp>
        <p:sp>
          <p:nvSpPr>
            <p:cNvPr id="703" name="Google Shape;703;g5e1fbc53eb_3_76"/>
            <p:cNvSpPr txBox="1"/>
            <p:nvPr/>
          </p:nvSpPr>
          <p:spPr>
            <a:xfrm>
              <a:off x="1494059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704" name="Google Shape;704;g5e1fbc53eb_3_76"/>
            <p:cNvSpPr txBox="1"/>
            <p:nvPr/>
          </p:nvSpPr>
          <p:spPr>
            <a:xfrm>
              <a:off x="1560717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705" name="Google Shape;705;g5e1fbc53eb_3_76"/>
            <p:cNvSpPr txBox="1"/>
            <p:nvPr/>
          </p:nvSpPr>
          <p:spPr>
            <a:xfrm>
              <a:off x="1627449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706" name="Google Shape;706;g5e1fbc53eb_3_76"/>
            <p:cNvSpPr txBox="1"/>
            <p:nvPr/>
          </p:nvSpPr>
          <p:spPr>
            <a:xfrm>
              <a:off x="1677914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grpSp>
        <p:nvGrpSpPr>
          <p:cNvPr id="707" name="Google Shape;707;g5e1fbc53eb_3_76"/>
          <p:cNvGrpSpPr/>
          <p:nvPr/>
        </p:nvGrpSpPr>
        <p:grpSpPr>
          <a:xfrm>
            <a:off x="6550750" y="2285783"/>
            <a:ext cx="642002" cy="2259637"/>
            <a:chOff x="12717848" y="20057734"/>
            <a:chExt cx="642002" cy="1953014"/>
          </a:xfrm>
        </p:grpSpPr>
        <p:sp>
          <p:nvSpPr>
            <p:cNvPr id="708" name="Google Shape;708;g5e1fbc53eb_3_76"/>
            <p:cNvSpPr txBox="1"/>
            <p:nvPr/>
          </p:nvSpPr>
          <p:spPr>
            <a:xfrm>
              <a:off x="12794050" y="200577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0.5</a:t>
              </a:r>
              <a:endParaRPr sz="900" b="0" i="0" u="none" strike="noStrike" cap="none">
                <a:solidFill>
                  <a:srgbClr val="3F3F3F"/>
                </a:solidFill>
                <a:latin typeface="Century Gothic"/>
                <a:ea typeface="Century Gothic"/>
                <a:cs typeface="Century Gothic"/>
                <a:sym typeface="Century Gothic"/>
              </a:endParaRPr>
            </a:p>
          </p:txBody>
        </p:sp>
        <p:sp>
          <p:nvSpPr>
            <p:cNvPr id="709" name="Google Shape;709;g5e1fbc53eb_3_76"/>
            <p:cNvSpPr txBox="1"/>
            <p:nvPr/>
          </p:nvSpPr>
          <p:spPr>
            <a:xfrm>
              <a:off x="12717850" y="2171554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0.0</a:t>
              </a:r>
              <a:endParaRPr sz="900" b="0" i="0" u="none" strike="noStrike" cap="none">
                <a:solidFill>
                  <a:srgbClr val="3F3F3F"/>
                </a:solidFill>
                <a:latin typeface="Century Gothic"/>
                <a:ea typeface="Century Gothic"/>
                <a:cs typeface="Century Gothic"/>
                <a:sym typeface="Century Gothic"/>
              </a:endParaRPr>
            </a:p>
          </p:txBody>
        </p:sp>
        <p:sp>
          <p:nvSpPr>
            <p:cNvPr id="710" name="Google Shape;710;g5e1fbc53eb_3_76"/>
            <p:cNvSpPr txBox="1"/>
            <p:nvPr/>
          </p:nvSpPr>
          <p:spPr>
            <a:xfrm>
              <a:off x="12717850" y="20909137"/>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0.</a:t>
              </a:r>
              <a:r>
                <a:rPr lang="en-US" sz="900" dirty="0">
                  <a:solidFill>
                    <a:srgbClr val="3F3F3F"/>
                  </a:solidFill>
                  <a:latin typeface="Century Gothic"/>
                  <a:ea typeface="Century Gothic"/>
                  <a:cs typeface="Century Gothic"/>
                  <a:sym typeface="Century Gothic"/>
                </a:rPr>
                <a:t>2</a:t>
              </a:r>
              <a:r>
                <a:rPr lang="en-US" sz="900" b="0" i="0" u="none" strike="noStrike" cap="none" dirty="0">
                  <a:solidFill>
                    <a:srgbClr val="3F3F3F"/>
                  </a:solidFill>
                  <a:latin typeface="Century Gothic"/>
                  <a:ea typeface="Century Gothic"/>
                  <a:cs typeface="Century Gothic"/>
                  <a:sym typeface="Century Gothic"/>
                </a:rPr>
                <a:t>5</a:t>
              </a:r>
              <a:endParaRPr sz="900" b="0" i="0" u="none" strike="noStrike" cap="none" dirty="0">
                <a:solidFill>
                  <a:srgbClr val="3F3F3F"/>
                </a:solidFill>
                <a:latin typeface="Century Gothic"/>
                <a:ea typeface="Century Gothic"/>
                <a:cs typeface="Century Gothic"/>
                <a:sym typeface="Century Gothic"/>
              </a:endParaRPr>
            </a:p>
          </p:txBody>
        </p:sp>
        <p:sp>
          <p:nvSpPr>
            <p:cNvPr id="711" name="Google Shape;711;g5e1fbc53eb_3_76"/>
            <p:cNvSpPr txBox="1"/>
            <p:nvPr/>
          </p:nvSpPr>
          <p:spPr>
            <a:xfrm>
              <a:off x="12717850" y="21312343"/>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a:solidFill>
                    <a:srgbClr val="3F3F3F"/>
                  </a:solidFill>
                  <a:latin typeface="Century Gothic"/>
                  <a:ea typeface="Century Gothic"/>
                  <a:cs typeface="Century Gothic"/>
                  <a:sym typeface="Century Gothic"/>
                </a:rPr>
                <a:t>0.125</a:t>
              </a:r>
              <a:endParaRPr sz="900" b="0" i="0" u="none" strike="noStrike" cap="none">
                <a:solidFill>
                  <a:srgbClr val="3F3F3F"/>
                </a:solidFill>
                <a:latin typeface="Century Gothic"/>
                <a:ea typeface="Century Gothic"/>
                <a:cs typeface="Century Gothic"/>
                <a:sym typeface="Century Gothic"/>
              </a:endParaRPr>
            </a:p>
          </p:txBody>
        </p:sp>
        <p:sp>
          <p:nvSpPr>
            <p:cNvPr id="712" name="Google Shape;712;g5e1fbc53eb_3_76"/>
            <p:cNvSpPr txBox="1"/>
            <p:nvPr/>
          </p:nvSpPr>
          <p:spPr>
            <a:xfrm>
              <a:off x="12717848" y="20476893"/>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375</a:t>
              </a:r>
              <a:endParaRPr sz="900" b="0" i="0" u="none" strike="noStrike" cap="none">
                <a:solidFill>
                  <a:srgbClr val="3F3F3F"/>
                </a:solidFill>
                <a:latin typeface="Century Gothic"/>
                <a:ea typeface="Century Gothic"/>
                <a:cs typeface="Century Gothic"/>
                <a:sym typeface="Century Gothic"/>
              </a:endParaRPr>
            </a:p>
          </p:txBody>
        </p:sp>
      </p:grpSp>
      <p:grpSp>
        <p:nvGrpSpPr>
          <p:cNvPr id="713" name="Google Shape;713;g5e1fbc53eb_3_76"/>
          <p:cNvGrpSpPr/>
          <p:nvPr/>
        </p:nvGrpSpPr>
        <p:grpSpPr>
          <a:xfrm>
            <a:off x="8126787" y="122375"/>
            <a:ext cx="1650625" cy="936350"/>
            <a:chOff x="4598725" y="5104325"/>
            <a:chExt cx="1650625" cy="936350"/>
          </a:xfrm>
        </p:grpSpPr>
        <p:grpSp>
          <p:nvGrpSpPr>
            <p:cNvPr id="714" name="Google Shape;714;g5e1fbc53eb_3_76"/>
            <p:cNvGrpSpPr/>
            <p:nvPr/>
          </p:nvGrpSpPr>
          <p:grpSpPr>
            <a:xfrm>
              <a:off x="4749175" y="5173975"/>
              <a:ext cx="1500175" cy="866700"/>
              <a:chOff x="4749175" y="5173975"/>
              <a:chExt cx="1500175" cy="866700"/>
            </a:xfrm>
          </p:grpSpPr>
          <p:sp>
            <p:nvSpPr>
              <p:cNvPr id="715" name="Google Shape;715;g5e1fbc53eb_3_76"/>
              <p:cNvSpPr/>
              <p:nvPr/>
            </p:nvSpPr>
            <p:spPr>
              <a:xfrm>
                <a:off x="4749175" y="5173975"/>
                <a:ext cx="1343100" cy="866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6" name="Google Shape;716;g5e1fbc53eb_3_76"/>
              <p:cNvGrpSpPr/>
              <p:nvPr/>
            </p:nvGrpSpPr>
            <p:grpSpPr>
              <a:xfrm>
                <a:off x="4845675" y="5348575"/>
                <a:ext cx="1403675" cy="323100"/>
                <a:chOff x="4845675" y="5272375"/>
                <a:chExt cx="1403675" cy="323100"/>
              </a:xfrm>
            </p:grpSpPr>
            <p:cxnSp>
              <p:nvCxnSpPr>
                <p:cNvPr id="717" name="Google Shape;717;g5e1fbc53eb_3_76"/>
                <p:cNvCxnSpPr/>
                <p:nvPr/>
              </p:nvCxnSpPr>
              <p:spPr>
                <a:xfrm>
                  <a:off x="4845675" y="5481550"/>
                  <a:ext cx="486300" cy="0"/>
                </a:xfrm>
                <a:prstGeom prst="straightConnector1">
                  <a:avLst/>
                </a:prstGeom>
                <a:noFill/>
                <a:ln w="28575" cap="flat" cmpd="sng">
                  <a:solidFill>
                    <a:schemeClr val="accent6"/>
                  </a:solidFill>
                  <a:prstDash val="solid"/>
                  <a:round/>
                  <a:headEnd type="none" w="med" len="med"/>
                  <a:tailEnd type="none" w="med" len="med"/>
                </a:ln>
              </p:spPr>
            </p:cxnSp>
            <p:sp>
              <p:nvSpPr>
                <p:cNvPr id="718" name="Google Shape;718;g5e1fbc53eb_3_76"/>
                <p:cNvSpPr txBox="1"/>
                <p:nvPr/>
              </p:nvSpPr>
              <p:spPr>
                <a:xfrm>
                  <a:off x="5110850" y="5272375"/>
                  <a:ext cx="11385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dirty="0">
                      <a:solidFill>
                        <a:schemeClr val="accent6"/>
                      </a:solidFill>
                      <a:latin typeface="Century Gothic"/>
                      <a:ea typeface="Century Gothic"/>
                      <a:cs typeface="Century Gothic"/>
                      <a:sym typeface="Century Gothic"/>
                    </a:rPr>
                    <a:t>NDVI</a:t>
                  </a:r>
                  <a:endParaRPr sz="1600" b="1" i="0" u="none" strike="noStrike" cap="none" dirty="0">
                    <a:solidFill>
                      <a:schemeClr val="accent6"/>
                    </a:solidFill>
                    <a:latin typeface="Century Gothic"/>
                    <a:ea typeface="Century Gothic"/>
                    <a:cs typeface="Century Gothic"/>
                    <a:sym typeface="Century Gothic"/>
                  </a:endParaRPr>
                </a:p>
              </p:txBody>
            </p:sp>
          </p:grpSp>
        </p:grpSp>
        <p:grpSp>
          <p:nvGrpSpPr>
            <p:cNvPr id="719" name="Google Shape;719;g5e1fbc53eb_3_76"/>
            <p:cNvGrpSpPr/>
            <p:nvPr/>
          </p:nvGrpSpPr>
          <p:grpSpPr>
            <a:xfrm>
              <a:off x="4845675" y="5653375"/>
              <a:ext cx="1403675" cy="323100"/>
              <a:chOff x="4845675" y="5272375"/>
              <a:chExt cx="1403675" cy="323100"/>
            </a:xfrm>
          </p:grpSpPr>
          <p:cxnSp>
            <p:nvCxnSpPr>
              <p:cNvPr id="720" name="Google Shape;720;g5e1fbc53eb_3_76"/>
              <p:cNvCxnSpPr/>
              <p:nvPr/>
            </p:nvCxnSpPr>
            <p:spPr>
              <a:xfrm>
                <a:off x="4845675" y="5481550"/>
                <a:ext cx="486300" cy="0"/>
              </a:xfrm>
              <a:prstGeom prst="straightConnector1">
                <a:avLst/>
              </a:prstGeom>
              <a:noFill/>
              <a:ln w="28575" cap="flat" cmpd="sng">
                <a:solidFill>
                  <a:srgbClr val="06C2ED"/>
                </a:solidFill>
                <a:prstDash val="solid"/>
                <a:round/>
                <a:headEnd type="none" w="med" len="med"/>
                <a:tailEnd type="none" w="med" len="med"/>
              </a:ln>
            </p:spPr>
          </p:cxnSp>
          <p:sp>
            <p:nvSpPr>
              <p:cNvPr id="721" name="Google Shape;721;g5e1fbc53eb_3_76"/>
              <p:cNvSpPr txBox="1"/>
              <p:nvPr/>
            </p:nvSpPr>
            <p:spPr>
              <a:xfrm>
                <a:off x="5110850" y="5272375"/>
                <a:ext cx="11385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a:solidFill>
                      <a:srgbClr val="06C2ED"/>
                    </a:solidFill>
                    <a:latin typeface="Century Gothic"/>
                    <a:ea typeface="Century Gothic"/>
                    <a:cs typeface="Century Gothic"/>
                    <a:sym typeface="Century Gothic"/>
                  </a:rPr>
                  <a:t>NDMI</a:t>
                </a:r>
                <a:endParaRPr sz="1600" b="1" i="0" u="none" strike="noStrike" cap="none">
                  <a:solidFill>
                    <a:srgbClr val="06C2ED"/>
                  </a:solidFill>
                  <a:latin typeface="Century Gothic"/>
                  <a:ea typeface="Century Gothic"/>
                  <a:cs typeface="Century Gothic"/>
                  <a:sym typeface="Century Gothic"/>
                </a:endParaRPr>
              </a:p>
            </p:txBody>
          </p:sp>
        </p:grpSp>
        <p:sp>
          <p:nvSpPr>
            <p:cNvPr id="722" name="Google Shape;722;g5e1fbc53eb_3_76"/>
            <p:cNvSpPr txBox="1"/>
            <p:nvPr/>
          </p:nvSpPr>
          <p:spPr>
            <a:xfrm>
              <a:off x="4598725" y="5104325"/>
              <a:ext cx="16440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i="1" dirty="0">
                  <a:latin typeface="Century Gothic"/>
                  <a:ea typeface="Century Gothic"/>
                  <a:cs typeface="Century Gothic"/>
                  <a:sym typeface="Century Gothic"/>
                </a:rPr>
                <a:t>Legend</a:t>
              </a:r>
              <a:endParaRPr sz="1200" b="0" i="1" u="none" strike="noStrike" cap="none" dirty="0">
                <a:solidFill>
                  <a:srgbClr val="000000"/>
                </a:solidFill>
                <a:latin typeface="Century Gothic"/>
                <a:ea typeface="Century Gothic"/>
                <a:cs typeface="Century Gothic"/>
                <a:sym typeface="Century Gothic"/>
              </a:endParaRPr>
            </a:p>
          </p:txBody>
        </p:sp>
      </p:grpSp>
      <p:pic>
        <p:nvPicPr>
          <p:cNvPr id="723" name="Google Shape;723;g5e1fbc53eb_3_76"/>
          <p:cNvPicPr preferRelativeResize="0"/>
          <p:nvPr/>
        </p:nvPicPr>
        <p:blipFill rotWithShape="1">
          <a:blip r:embed="rId4">
            <a:alphaModFix/>
          </a:blip>
          <a:srcRect l="3512" t="8011" b="6025"/>
          <a:stretch/>
        </p:blipFill>
        <p:spPr>
          <a:xfrm>
            <a:off x="7008050" y="2421250"/>
            <a:ext cx="3888100" cy="1984050"/>
          </a:xfrm>
          <a:prstGeom prst="rect">
            <a:avLst/>
          </a:prstGeom>
          <a:noFill/>
          <a:ln w="9525" cap="flat" cmpd="sng">
            <a:solidFill>
              <a:srgbClr val="434343"/>
            </a:solidFill>
            <a:prstDash val="solid"/>
            <a:round/>
            <a:headEnd type="none" w="sm" len="sm"/>
            <a:tailEnd type="none" w="sm" len="sm"/>
          </a:ln>
        </p:spPr>
      </p:pic>
      <p:grpSp>
        <p:nvGrpSpPr>
          <p:cNvPr id="724" name="Google Shape;724;g5e1fbc53eb_3_76"/>
          <p:cNvGrpSpPr/>
          <p:nvPr/>
        </p:nvGrpSpPr>
        <p:grpSpPr>
          <a:xfrm>
            <a:off x="7579550" y="2425063"/>
            <a:ext cx="3136900" cy="1984063"/>
            <a:chOff x="2156450" y="2573613"/>
            <a:chExt cx="3136900" cy="1984063"/>
          </a:xfrm>
        </p:grpSpPr>
        <p:cxnSp>
          <p:nvCxnSpPr>
            <p:cNvPr id="725" name="Google Shape;725;g5e1fbc53eb_3_76"/>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26" name="Google Shape;726;g5e1fbc53eb_3_76"/>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27" name="Google Shape;727;g5e1fbc53eb_3_76"/>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28" name="Google Shape;728;g5e1fbc53eb_3_76"/>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29" name="Google Shape;729;g5e1fbc53eb_3_76"/>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30" name="Google Shape;730;g5e1fbc53eb_3_76"/>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5ce1013c8e_0_55"/>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Partners </a:t>
            </a:r>
            <a:endParaRPr/>
          </a:p>
        </p:txBody>
      </p:sp>
      <p:sp>
        <p:nvSpPr>
          <p:cNvPr id="219" name="Google Shape;219;g5ce1013c8e_0_55"/>
          <p:cNvSpPr txBox="1"/>
          <p:nvPr/>
        </p:nvSpPr>
        <p:spPr>
          <a:xfrm>
            <a:off x="6389400" y="1111675"/>
            <a:ext cx="5591100" cy="115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3F3F3F"/>
                </a:solidFill>
                <a:latin typeface="Century Gothic"/>
                <a:ea typeface="Century Gothic"/>
                <a:cs typeface="Century Gothic"/>
                <a:sym typeface="Century Gothic"/>
              </a:rPr>
              <a:t>Dr. </a:t>
            </a:r>
            <a:r>
              <a:rPr lang="en-US" sz="2400" b="0" i="0" u="none" strike="noStrike" cap="none">
                <a:solidFill>
                  <a:srgbClr val="3F3F3F"/>
                </a:solidFill>
                <a:latin typeface="Century Gothic"/>
                <a:ea typeface="Century Gothic"/>
                <a:cs typeface="Century Gothic"/>
                <a:sym typeface="Century Gothic"/>
              </a:rPr>
              <a:t>Stephanie Dunbar</a:t>
            </a:r>
            <a:endParaRPr sz="2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Project Manager</a:t>
            </a:r>
            <a:endParaRPr sz="2000" b="0" i="1"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Moloka’i, Hawaii</a:t>
            </a: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E8652"/>
              </a:solidFill>
              <a:latin typeface="Century Gothic"/>
              <a:ea typeface="Century Gothic"/>
              <a:cs typeface="Century Gothic"/>
              <a:sym typeface="Century Gothic"/>
            </a:endParaRPr>
          </a:p>
        </p:txBody>
      </p:sp>
      <p:sp>
        <p:nvSpPr>
          <p:cNvPr id="220" name="Google Shape;220;g5ce1013c8e_0_55"/>
          <p:cNvSpPr/>
          <p:nvPr/>
        </p:nvSpPr>
        <p:spPr>
          <a:xfrm>
            <a:off x="5285505" y="1552222"/>
            <a:ext cx="722700" cy="448500"/>
          </a:xfrm>
          <a:prstGeom prst="chevron">
            <a:avLst>
              <a:gd name="adj" fmla="val 50000"/>
            </a:avLst>
          </a:prstGeom>
          <a:solidFill>
            <a:srgbClr val="379CC3">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1" name="Google Shape;221;g5ce1013c8e_0_55"/>
          <p:cNvCxnSpPr/>
          <p:nvPr/>
        </p:nvCxnSpPr>
        <p:spPr>
          <a:xfrm>
            <a:off x="-8550" y="4713145"/>
            <a:ext cx="12209099" cy="0"/>
          </a:xfrm>
          <a:prstGeom prst="straightConnector1">
            <a:avLst/>
          </a:prstGeom>
          <a:noFill/>
          <a:ln w="9525" cap="flat" cmpd="sng">
            <a:solidFill>
              <a:srgbClr val="379CC3"/>
            </a:solidFill>
            <a:prstDash val="solid"/>
            <a:round/>
            <a:headEnd type="none" w="sm" len="sm"/>
            <a:tailEnd type="none" w="sm" len="sm"/>
          </a:ln>
        </p:spPr>
      </p:cxnSp>
      <p:cxnSp>
        <p:nvCxnSpPr>
          <p:cNvPr id="222" name="Google Shape;222;g5ce1013c8e_0_55"/>
          <p:cNvCxnSpPr/>
          <p:nvPr/>
        </p:nvCxnSpPr>
        <p:spPr>
          <a:xfrm>
            <a:off x="-8550" y="4652645"/>
            <a:ext cx="12209099" cy="0"/>
          </a:xfrm>
          <a:prstGeom prst="straightConnector1">
            <a:avLst/>
          </a:prstGeom>
          <a:noFill/>
          <a:ln w="9525" cap="flat" cmpd="sng">
            <a:solidFill>
              <a:srgbClr val="3289B4"/>
            </a:solidFill>
            <a:prstDash val="solid"/>
            <a:round/>
            <a:headEnd type="none" w="sm" len="sm"/>
            <a:tailEnd type="none" w="sm" len="sm"/>
          </a:ln>
        </p:spPr>
      </p:cxnSp>
      <p:sp>
        <p:nvSpPr>
          <p:cNvPr id="223" name="Google Shape;223;g5ce1013c8e_0_55"/>
          <p:cNvSpPr txBox="1"/>
          <p:nvPr/>
        </p:nvSpPr>
        <p:spPr>
          <a:xfrm>
            <a:off x="6389400" y="3111788"/>
            <a:ext cx="5307300" cy="95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Century Gothic"/>
                <a:ea typeface="Century Gothic"/>
                <a:cs typeface="Century Gothic"/>
                <a:sym typeface="Century Gothic"/>
              </a:rPr>
              <a:t>Dr. Helen Soafer </a:t>
            </a:r>
            <a:endParaRPr sz="2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Research Ecologist</a:t>
            </a:r>
            <a:endParaRPr sz="2000" b="0" i="1"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a:solidFill>
                  <a:srgbClr val="434343"/>
                </a:solidFill>
                <a:latin typeface="Century Gothic"/>
                <a:ea typeface="Century Gothic"/>
                <a:cs typeface="Century Gothic"/>
                <a:sym typeface="Century Gothic"/>
              </a:rPr>
              <a:t>Pacific Islands Ecosystem Research Center, </a:t>
            </a:r>
            <a:r>
              <a:rPr lang="en-US" sz="2000">
                <a:solidFill>
                  <a:srgbClr val="434343"/>
                </a:solidFill>
                <a:highlight>
                  <a:srgbClr val="FFFFFF"/>
                </a:highlight>
                <a:latin typeface="Century Gothic"/>
                <a:ea typeface="Century Gothic"/>
                <a:cs typeface="Century Gothic"/>
                <a:sym typeface="Century Gothic"/>
              </a:rPr>
              <a:t>Honolulu, HI</a:t>
            </a:r>
            <a:endParaRPr sz="2000" i="0" u="none" strike="noStrike" cap="none">
              <a:solidFill>
                <a:srgbClr val="434343"/>
              </a:solidFill>
              <a:latin typeface="Century Gothic"/>
              <a:ea typeface="Century Gothic"/>
              <a:cs typeface="Century Gothic"/>
              <a:sym typeface="Century Gothic"/>
            </a:endParaRPr>
          </a:p>
        </p:txBody>
      </p:sp>
      <p:pic>
        <p:nvPicPr>
          <p:cNvPr id="224" name="Google Shape;224;g5ce1013c8e_0_55"/>
          <p:cNvPicPr preferRelativeResize="0"/>
          <p:nvPr/>
        </p:nvPicPr>
        <p:blipFill rotWithShape="1">
          <a:blip r:embed="rId3">
            <a:alphaModFix/>
          </a:blip>
          <a:srcRect/>
          <a:stretch/>
        </p:blipFill>
        <p:spPr>
          <a:xfrm>
            <a:off x="1216721" y="3120514"/>
            <a:ext cx="2748980" cy="1013675"/>
          </a:xfrm>
          <a:prstGeom prst="rect">
            <a:avLst/>
          </a:prstGeom>
          <a:noFill/>
          <a:ln>
            <a:noFill/>
          </a:ln>
        </p:spPr>
      </p:pic>
      <p:sp>
        <p:nvSpPr>
          <p:cNvPr id="225" name="Google Shape;225;g5ce1013c8e_0_55"/>
          <p:cNvSpPr/>
          <p:nvPr/>
        </p:nvSpPr>
        <p:spPr>
          <a:xfrm>
            <a:off x="5285505" y="3365453"/>
            <a:ext cx="722700" cy="448500"/>
          </a:xfrm>
          <a:prstGeom prst="chevron">
            <a:avLst>
              <a:gd name="adj" fmla="val 50000"/>
            </a:avLst>
          </a:prstGeom>
          <a:solidFill>
            <a:srgbClr val="379CC3">
              <a:alpha val="7411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5ce1013c8e_0_55"/>
          <p:cNvSpPr txBox="1"/>
          <p:nvPr/>
        </p:nvSpPr>
        <p:spPr>
          <a:xfrm>
            <a:off x="6389400" y="4909125"/>
            <a:ext cx="5307300" cy="95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Century Gothic"/>
                <a:ea typeface="Century Gothic"/>
                <a:cs typeface="Century Gothic"/>
                <a:sym typeface="Century Gothic"/>
              </a:rPr>
              <a:t>Rudi Hunke</a:t>
            </a:r>
            <a:endParaRPr sz="2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Ranch </a:t>
            </a:r>
            <a:r>
              <a:rPr lang="en-US" sz="2000" i="1">
                <a:solidFill>
                  <a:srgbClr val="3F3F3F"/>
                </a:solidFill>
                <a:latin typeface="Century Gothic"/>
                <a:ea typeface="Century Gothic"/>
                <a:cs typeface="Century Gothic"/>
                <a:sym typeface="Century Gothic"/>
              </a:rPr>
              <a:t>Manager</a:t>
            </a:r>
            <a:endParaRPr sz="2000" b="0" i="1"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Eastern Moloka’i</a:t>
            </a:r>
            <a:endParaRPr sz="2000" b="0" i="0" u="none" strike="noStrike" cap="none">
              <a:solidFill>
                <a:srgbClr val="3F3F3F"/>
              </a:solidFill>
              <a:latin typeface="Century Gothic"/>
              <a:ea typeface="Century Gothic"/>
              <a:cs typeface="Century Gothic"/>
              <a:sym typeface="Century Gothic"/>
            </a:endParaRPr>
          </a:p>
        </p:txBody>
      </p:sp>
      <p:sp>
        <p:nvSpPr>
          <p:cNvPr id="227" name="Google Shape;227;g5ce1013c8e_0_55"/>
          <p:cNvSpPr/>
          <p:nvPr/>
        </p:nvSpPr>
        <p:spPr>
          <a:xfrm>
            <a:off x="5285505" y="5178672"/>
            <a:ext cx="722700" cy="448500"/>
          </a:xfrm>
          <a:prstGeom prst="chevron">
            <a:avLst>
              <a:gd name="adj" fmla="val 50000"/>
            </a:avLst>
          </a:prstGeom>
          <a:solidFill>
            <a:srgbClr val="379C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8" name="Google Shape;228;g5ce1013c8e_0_55"/>
          <p:cNvCxnSpPr/>
          <p:nvPr/>
        </p:nvCxnSpPr>
        <p:spPr>
          <a:xfrm>
            <a:off x="-8550" y="2662570"/>
            <a:ext cx="12209099" cy="0"/>
          </a:xfrm>
          <a:prstGeom prst="straightConnector1">
            <a:avLst/>
          </a:prstGeom>
          <a:noFill/>
          <a:ln w="9525" cap="flat" cmpd="sng">
            <a:solidFill>
              <a:srgbClr val="379CC3"/>
            </a:solidFill>
            <a:prstDash val="solid"/>
            <a:round/>
            <a:headEnd type="none" w="sm" len="sm"/>
            <a:tailEnd type="none" w="sm" len="sm"/>
          </a:ln>
        </p:spPr>
      </p:cxnSp>
      <p:cxnSp>
        <p:nvCxnSpPr>
          <p:cNvPr id="229" name="Google Shape;229;g5ce1013c8e_0_55"/>
          <p:cNvCxnSpPr/>
          <p:nvPr/>
        </p:nvCxnSpPr>
        <p:spPr>
          <a:xfrm>
            <a:off x="-8550" y="2602070"/>
            <a:ext cx="12209099" cy="0"/>
          </a:xfrm>
          <a:prstGeom prst="straightConnector1">
            <a:avLst/>
          </a:prstGeom>
          <a:noFill/>
          <a:ln w="9525" cap="flat" cmpd="sng">
            <a:solidFill>
              <a:srgbClr val="3289B4"/>
            </a:solidFill>
            <a:prstDash val="solid"/>
            <a:round/>
            <a:headEnd type="none" w="sm" len="sm"/>
            <a:tailEnd type="none" w="sm" len="sm"/>
          </a:ln>
        </p:spPr>
      </p:cxnSp>
      <p:sp>
        <p:nvSpPr>
          <p:cNvPr id="230" name="Google Shape;230;g5ce1013c8e_0_55"/>
          <p:cNvSpPr txBox="1">
            <a:spLocks noGrp="1"/>
          </p:cNvSpPr>
          <p:nvPr>
            <p:ph type="title"/>
          </p:nvPr>
        </p:nvSpPr>
        <p:spPr>
          <a:xfrm>
            <a:off x="1094030" y="1484075"/>
            <a:ext cx="48270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3600">
                <a:solidFill>
                  <a:srgbClr val="3F3F3F"/>
                </a:solidFill>
              </a:rPr>
              <a:t>The Nature Conservancy</a:t>
            </a:r>
            <a:endParaRPr sz="3600">
              <a:solidFill>
                <a:srgbClr val="3F3F3F"/>
              </a:solidFill>
            </a:endParaRPr>
          </a:p>
        </p:txBody>
      </p:sp>
      <p:sp>
        <p:nvSpPr>
          <p:cNvPr id="231" name="Google Shape;231;g5ce1013c8e_0_55"/>
          <p:cNvSpPr txBox="1">
            <a:spLocks noGrp="1"/>
          </p:cNvSpPr>
          <p:nvPr>
            <p:ph type="title"/>
          </p:nvPr>
        </p:nvSpPr>
        <p:spPr>
          <a:xfrm>
            <a:off x="1094030" y="5292100"/>
            <a:ext cx="48270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3600">
                <a:solidFill>
                  <a:srgbClr val="3F3F3F"/>
                </a:solidFill>
              </a:rPr>
              <a:t>Pu’u O Hoku</a:t>
            </a:r>
            <a:endParaRPr sz="3600">
              <a:solidFill>
                <a:srgbClr val="3F3F3F"/>
              </a:solidFill>
            </a:endParaRPr>
          </a:p>
          <a:p>
            <a:pPr marL="0" lvl="0" indent="0" algn="l" rtl="0">
              <a:lnSpc>
                <a:spcPct val="90000"/>
              </a:lnSpc>
              <a:spcBef>
                <a:spcPts val="0"/>
              </a:spcBef>
              <a:spcAft>
                <a:spcPts val="0"/>
              </a:spcAft>
              <a:buSzPts val="4400"/>
              <a:buNone/>
            </a:pPr>
            <a:r>
              <a:rPr lang="en-US" sz="3600">
                <a:solidFill>
                  <a:srgbClr val="3F3F3F"/>
                </a:solidFill>
              </a:rPr>
              <a:t>Ranch</a:t>
            </a:r>
            <a:endParaRPr sz="3600">
              <a:solidFill>
                <a:srgbClr val="3F3F3F"/>
              </a:solidFill>
            </a:endParaRPr>
          </a:p>
        </p:txBody>
      </p:sp>
      <p:sp>
        <p:nvSpPr>
          <p:cNvPr id="232" name="Google Shape;232;g5ce1013c8e_0_55"/>
          <p:cNvSpPr txBox="1"/>
          <p:nvPr/>
        </p:nvSpPr>
        <p:spPr>
          <a:xfrm>
            <a:off x="9796775" y="1102788"/>
            <a:ext cx="2941500" cy="115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Century Gothic"/>
                <a:ea typeface="Century Gothic"/>
                <a:cs typeface="Century Gothic"/>
                <a:sym typeface="Century Gothic"/>
              </a:rPr>
              <a:t>Stephanie Tom</a:t>
            </a:r>
            <a:endParaRPr sz="2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GIS Specialist</a:t>
            </a:r>
            <a:endParaRPr sz="2000" b="0" i="1"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Moloka’i, Hawaii</a:t>
            </a: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E8652"/>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5f56201728_0_9"/>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NDVI for Exclosures</a:t>
            </a:r>
            <a:endParaRPr/>
          </a:p>
        </p:txBody>
      </p:sp>
      <p:grpSp>
        <p:nvGrpSpPr>
          <p:cNvPr id="737" name="Google Shape;737;g5f56201728_0_9"/>
          <p:cNvGrpSpPr/>
          <p:nvPr/>
        </p:nvGrpSpPr>
        <p:grpSpPr>
          <a:xfrm>
            <a:off x="2240531" y="3259397"/>
            <a:ext cx="3775695" cy="341576"/>
            <a:chOff x="13194478" y="22301186"/>
            <a:chExt cx="4444609" cy="295200"/>
          </a:xfrm>
        </p:grpSpPr>
        <p:sp>
          <p:nvSpPr>
            <p:cNvPr id="738" name="Google Shape;738;g5f56201728_0_9"/>
            <p:cNvSpPr txBox="1"/>
            <p:nvPr/>
          </p:nvSpPr>
          <p:spPr>
            <a:xfrm>
              <a:off x="1319447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739" name="Google Shape;739;g5f56201728_0_9"/>
            <p:cNvSpPr txBox="1"/>
            <p:nvPr/>
          </p:nvSpPr>
          <p:spPr>
            <a:xfrm>
              <a:off x="1373585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2014</a:t>
              </a:r>
              <a:endParaRPr sz="900" b="0" i="0" u="none" strike="noStrike" cap="none">
                <a:solidFill>
                  <a:srgbClr val="3F3F3F"/>
                </a:solidFill>
                <a:latin typeface="Century Gothic"/>
                <a:ea typeface="Century Gothic"/>
                <a:cs typeface="Century Gothic"/>
                <a:sym typeface="Century Gothic"/>
              </a:endParaRPr>
            </a:p>
          </p:txBody>
        </p:sp>
        <p:sp>
          <p:nvSpPr>
            <p:cNvPr id="740" name="Google Shape;740;g5f56201728_0_9"/>
            <p:cNvSpPr txBox="1"/>
            <p:nvPr/>
          </p:nvSpPr>
          <p:spPr>
            <a:xfrm>
              <a:off x="1442771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2015</a:t>
              </a:r>
              <a:endParaRPr sz="900" b="0" i="0" u="none" strike="noStrike" cap="none">
                <a:solidFill>
                  <a:srgbClr val="3F3F3F"/>
                </a:solidFill>
                <a:latin typeface="Century Gothic"/>
                <a:ea typeface="Century Gothic"/>
                <a:cs typeface="Century Gothic"/>
                <a:sym typeface="Century Gothic"/>
              </a:endParaRPr>
            </a:p>
          </p:txBody>
        </p:sp>
        <p:sp>
          <p:nvSpPr>
            <p:cNvPr id="741" name="Google Shape;741;g5f56201728_0_9"/>
            <p:cNvSpPr txBox="1"/>
            <p:nvPr/>
          </p:nvSpPr>
          <p:spPr>
            <a:xfrm>
              <a:off x="15120019"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742" name="Google Shape;742;g5f56201728_0_9"/>
            <p:cNvSpPr txBox="1"/>
            <p:nvPr/>
          </p:nvSpPr>
          <p:spPr>
            <a:xfrm>
              <a:off x="1578659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743" name="Google Shape;743;g5f56201728_0_9"/>
            <p:cNvSpPr txBox="1"/>
            <p:nvPr/>
          </p:nvSpPr>
          <p:spPr>
            <a:xfrm>
              <a:off x="1645391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744" name="Google Shape;744;g5f56201728_0_9"/>
            <p:cNvSpPr txBox="1"/>
            <p:nvPr/>
          </p:nvSpPr>
          <p:spPr>
            <a:xfrm>
              <a:off x="1707328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sp>
        <p:nvSpPr>
          <p:cNvPr id="745" name="Google Shape;745;g5f56201728_0_9"/>
          <p:cNvSpPr txBox="1"/>
          <p:nvPr/>
        </p:nvSpPr>
        <p:spPr>
          <a:xfrm>
            <a:off x="3278600" y="1362450"/>
            <a:ext cx="14169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600" b="1" i="0" u="none" strike="noStrike" cap="none" dirty="0" err="1">
                <a:solidFill>
                  <a:srgbClr val="000000"/>
                </a:solidFill>
                <a:latin typeface="Century Gothic"/>
                <a:ea typeface="Century Gothic"/>
                <a:cs typeface="Century Gothic"/>
                <a:sym typeface="Century Gothic"/>
              </a:rPr>
              <a:t>Exclosure</a:t>
            </a:r>
            <a:r>
              <a:rPr lang="en-US" sz="1600" b="1" i="0" u="none" strike="noStrike" cap="none" dirty="0">
                <a:solidFill>
                  <a:srgbClr val="000000"/>
                </a:solidFill>
                <a:latin typeface="Century Gothic"/>
                <a:ea typeface="Century Gothic"/>
                <a:cs typeface="Century Gothic"/>
                <a:sym typeface="Century Gothic"/>
              </a:rPr>
              <a:t> 1</a:t>
            </a:r>
            <a:endParaRPr sz="1600" b="1" i="0" u="none" strike="noStrike" cap="none" dirty="0">
              <a:solidFill>
                <a:srgbClr val="000000"/>
              </a:solidFill>
              <a:latin typeface="Century Gothic"/>
              <a:ea typeface="Century Gothic"/>
              <a:cs typeface="Century Gothic"/>
              <a:sym typeface="Century Gothic"/>
            </a:endParaRPr>
          </a:p>
        </p:txBody>
      </p:sp>
      <p:sp>
        <p:nvSpPr>
          <p:cNvPr id="746" name="Google Shape;746;g5f56201728_0_9"/>
          <p:cNvSpPr txBox="1"/>
          <p:nvPr/>
        </p:nvSpPr>
        <p:spPr>
          <a:xfrm>
            <a:off x="3278600" y="3648450"/>
            <a:ext cx="14169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600" b="1" i="0" u="none" strike="noStrike" cap="none" dirty="0" err="1">
                <a:solidFill>
                  <a:srgbClr val="000000"/>
                </a:solidFill>
                <a:latin typeface="Century Gothic"/>
                <a:ea typeface="Century Gothic"/>
                <a:cs typeface="Century Gothic"/>
                <a:sym typeface="Century Gothic"/>
              </a:rPr>
              <a:t>Exclosure</a:t>
            </a:r>
            <a:r>
              <a:rPr lang="en-US" sz="1600" b="1" i="0" u="none" strike="noStrike" cap="none" dirty="0">
                <a:solidFill>
                  <a:srgbClr val="000000"/>
                </a:solidFill>
                <a:latin typeface="Century Gothic"/>
                <a:ea typeface="Century Gothic"/>
                <a:cs typeface="Century Gothic"/>
                <a:sym typeface="Century Gothic"/>
              </a:rPr>
              <a:t> 3</a:t>
            </a:r>
            <a:endParaRPr sz="1600" b="1" i="0" u="none" strike="noStrike" cap="none" dirty="0">
              <a:solidFill>
                <a:srgbClr val="000000"/>
              </a:solidFill>
              <a:latin typeface="Century Gothic"/>
              <a:ea typeface="Century Gothic"/>
              <a:cs typeface="Century Gothic"/>
              <a:sym typeface="Century Gothic"/>
            </a:endParaRPr>
          </a:p>
        </p:txBody>
      </p:sp>
      <p:sp>
        <p:nvSpPr>
          <p:cNvPr id="747" name="Google Shape;747;g5f56201728_0_9"/>
          <p:cNvSpPr txBox="1"/>
          <p:nvPr/>
        </p:nvSpPr>
        <p:spPr>
          <a:xfrm>
            <a:off x="7842400" y="1371600"/>
            <a:ext cx="14169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600" b="1" i="0" u="none" strike="noStrike" cap="none" dirty="0" err="1">
                <a:solidFill>
                  <a:srgbClr val="000000"/>
                </a:solidFill>
                <a:latin typeface="Century Gothic"/>
                <a:ea typeface="Century Gothic"/>
                <a:cs typeface="Century Gothic"/>
                <a:sym typeface="Century Gothic"/>
              </a:rPr>
              <a:t>Exclosure</a:t>
            </a:r>
            <a:r>
              <a:rPr lang="en-US" sz="1600" b="1" i="0" u="none" strike="noStrike" cap="none" dirty="0">
                <a:solidFill>
                  <a:srgbClr val="000000"/>
                </a:solidFill>
                <a:latin typeface="Century Gothic"/>
                <a:ea typeface="Century Gothic"/>
                <a:cs typeface="Century Gothic"/>
                <a:sym typeface="Century Gothic"/>
              </a:rPr>
              <a:t> 2</a:t>
            </a:r>
            <a:endParaRPr sz="1600" b="1" i="0" u="none" strike="noStrike" cap="none" dirty="0">
              <a:solidFill>
                <a:srgbClr val="000000"/>
              </a:solidFill>
              <a:latin typeface="Century Gothic"/>
              <a:ea typeface="Century Gothic"/>
              <a:cs typeface="Century Gothic"/>
              <a:sym typeface="Century Gothic"/>
            </a:endParaRPr>
          </a:p>
        </p:txBody>
      </p:sp>
      <p:sp>
        <p:nvSpPr>
          <p:cNvPr id="748" name="Google Shape;748;g5f56201728_0_9"/>
          <p:cNvSpPr txBox="1"/>
          <p:nvPr/>
        </p:nvSpPr>
        <p:spPr>
          <a:xfrm>
            <a:off x="7842400" y="3648450"/>
            <a:ext cx="14169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600" b="1" i="0" u="none" strike="noStrike" cap="none" dirty="0" err="1">
                <a:solidFill>
                  <a:srgbClr val="000000"/>
                </a:solidFill>
                <a:latin typeface="Century Gothic"/>
                <a:ea typeface="Century Gothic"/>
                <a:cs typeface="Century Gothic"/>
                <a:sym typeface="Century Gothic"/>
              </a:rPr>
              <a:t>Exclosure</a:t>
            </a:r>
            <a:r>
              <a:rPr lang="en-US" sz="1600" b="1" i="0" u="none" strike="noStrike" cap="none" dirty="0">
                <a:solidFill>
                  <a:srgbClr val="000000"/>
                </a:solidFill>
                <a:latin typeface="Century Gothic"/>
                <a:ea typeface="Century Gothic"/>
                <a:cs typeface="Century Gothic"/>
                <a:sym typeface="Century Gothic"/>
              </a:rPr>
              <a:t> 4</a:t>
            </a:r>
            <a:endParaRPr sz="1600" b="1" i="0" u="none" strike="noStrike" cap="none" dirty="0">
              <a:solidFill>
                <a:srgbClr val="000000"/>
              </a:solidFill>
              <a:latin typeface="Century Gothic"/>
              <a:ea typeface="Century Gothic"/>
              <a:cs typeface="Century Gothic"/>
              <a:sym typeface="Century Gothic"/>
            </a:endParaRPr>
          </a:p>
        </p:txBody>
      </p:sp>
      <p:grpSp>
        <p:nvGrpSpPr>
          <p:cNvPr id="749" name="Google Shape;749;g5f56201728_0_9"/>
          <p:cNvGrpSpPr/>
          <p:nvPr/>
        </p:nvGrpSpPr>
        <p:grpSpPr>
          <a:xfrm>
            <a:off x="1726415" y="1694685"/>
            <a:ext cx="565800" cy="1786370"/>
            <a:chOff x="747727" y="1770885"/>
            <a:chExt cx="565800" cy="1786370"/>
          </a:xfrm>
        </p:grpSpPr>
        <p:grpSp>
          <p:nvGrpSpPr>
            <p:cNvPr id="750" name="Google Shape;750;g5f56201728_0_9"/>
            <p:cNvGrpSpPr/>
            <p:nvPr/>
          </p:nvGrpSpPr>
          <p:grpSpPr>
            <a:xfrm>
              <a:off x="747727" y="1770885"/>
              <a:ext cx="565800" cy="1429302"/>
              <a:chOff x="12717850" y="20389298"/>
              <a:chExt cx="565800" cy="1235352"/>
            </a:xfrm>
          </p:grpSpPr>
          <p:sp>
            <p:nvSpPr>
              <p:cNvPr id="751" name="Google Shape;751;g5f56201728_0_9"/>
              <p:cNvSpPr txBox="1"/>
              <p:nvPr/>
            </p:nvSpPr>
            <p:spPr>
              <a:xfrm>
                <a:off x="12717850" y="2038929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5</a:t>
                </a:r>
                <a:endParaRPr sz="900" b="0" i="0" u="none" strike="noStrike" cap="none">
                  <a:solidFill>
                    <a:srgbClr val="3F3F3F"/>
                  </a:solidFill>
                  <a:latin typeface="Century Gothic"/>
                  <a:ea typeface="Century Gothic"/>
                  <a:cs typeface="Century Gothic"/>
                  <a:sym typeface="Century Gothic"/>
                </a:endParaRPr>
              </a:p>
            </p:txBody>
          </p:sp>
          <p:sp>
            <p:nvSpPr>
              <p:cNvPr id="752" name="Google Shape;752;g5f56201728_0_9"/>
              <p:cNvSpPr txBox="1"/>
              <p:nvPr/>
            </p:nvSpPr>
            <p:spPr>
              <a:xfrm>
                <a:off x="12717850" y="210185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0.</a:t>
                </a:r>
                <a:r>
                  <a:rPr lang="en-US" sz="900" dirty="0">
                    <a:solidFill>
                      <a:srgbClr val="3F3F3F"/>
                    </a:solidFill>
                    <a:latin typeface="Century Gothic"/>
                    <a:ea typeface="Century Gothic"/>
                    <a:cs typeface="Century Gothic"/>
                    <a:sym typeface="Century Gothic"/>
                  </a:rPr>
                  <a:t>35</a:t>
                </a:r>
                <a:endParaRPr sz="900" b="0" i="0" u="none" strike="noStrike" cap="none" dirty="0">
                  <a:solidFill>
                    <a:srgbClr val="3F3F3F"/>
                  </a:solidFill>
                  <a:latin typeface="Century Gothic"/>
                  <a:ea typeface="Century Gothic"/>
                  <a:cs typeface="Century Gothic"/>
                  <a:sym typeface="Century Gothic"/>
                </a:endParaRPr>
              </a:p>
            </p:txBody>
          </p:sp>
          <p:sp>
            <p:nvSpPr>
              <p:cNvPr id="753" name="Google Shape;753;g5f56201728_0_9"/>
              <p:cNvSpPr txBox="1"/>
              <p:nvPr/>
            </p:nvSpPr>
            <p:spPr>
              <a:xfrm>
                <a:off x="12717850" y="21329450"/>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25</a:t>
                </a:r>
                <a:endParaRPr sz="900" b="0" i="0" u="none" strike="noStrike" cap="none">
                  <a:solidFill>
                    <a:srgbClr val="3F3F3F"/>
                  </a:solidFill>
                  <a:latin typeface="Century Gothic"/>
                  <a:ea typeface="Century Gothic"/>
                  <a:cs typeface="Century Gothic"/>
                  <a:sym typeface="Century Gothic"/>
                </a:endParaRPr>
              </a:p>
            </p:txBody>
          </p:sp>
          <p:sp>
            <p:nvSpPr>
              <p:cNvPr id="754" name="Google Shape;754;g5f56201728_0_9"/>
              <p:cNvSpPr txBox="1"/>
              <p:nvPr/>
            </p:nvSpPr>
            <p:spPr>
              <a:xfrm>
                <a:off x="12717850" y="20700214"/>
                <a:ext cx="4773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425</a:t>
                </a:r>
                <a:endParaRPr sz="900" b="0" i="0" u="none" strike="noStrike" cap="none">
                  <a:solidFill>
                    <a:srgbClr val="3F3F3F"/>
                  </a:solidFill>
                  <a:latin typeface="Century Gothic"/>
                  <a:ea typeface="Century Gothic"/>
                  <a:cs typeface="Century Gothic"/>
                  <a:sym typeface="Century Gothic"/>
                </a:endParaRPr>
              </a:p>
            </p:txBody>
          </p:sp>
        </p:grpSp>
        <p:sp>
          <p:nvSpPr>
            <p:cNvPr id="755" name="Google Shape;755;g5f56201728_0_9"/>
            <p:cNvSpPr txBox="1"/>
            <p:nvPr/>
          </p:nvSpPr>
          <p:spPr>
            <a:xfrm>
              <a:off x="747727" y="3215855"/>
              <a:ext cx="5658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a:t>
              </a:r>
              <a:endParaRPr sz="900" b="0" i="0" u="none" strike="noStrike" cap="none">
                <a:solidFill>
                  <a:srgbClr val="3F3F3F"/>
                </a:solidFill>
                <a:latin typeface="Century Gothic"/>
                <a:ea typeface="Century Gothic"/>
                <a:cs typeface="Century Gothic"/>
                <a:sym typeface="Century Gothic"/>
              </a:endParaRPr>
            </a:p>
          </p:txBody>
        </p:sp>
      </p:grpSp>
      <p:sp>
        <p:nvSpPr>
          <p:cNvPr id="756" name="Google Shape;756;g5f56201728_0_9"/>
          <p:cNvSpPr txBox="1"/>
          <p:nvPr/>
        </p:nvSpPr>
        <p:spPr>
          <a:xfrm rot="-5400000">
            <a:off x="810600" y="2271259"/>
            <a:ext cx="15345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600" b="0" i="1" u="none" strike="noStrike" cap="none" dirty="0">
                <a:solidFill>
                  <a:srgbClr val="000000"/>
                </a:solidFill>
                <a:latin typeface="Century Gothic"/>
                <a:ea typeface="Century Gothic"/>
                <a:cs typeface="Century Gothic"/>
                <a:sym typeface="Century Gothic"/>
              </a:rPr>
              <a:t>Mean ND</a:t>
            </a:r>
            <a:r>
              <a:rPr lang="en-US" sz="1600" i="1" dirty="0">
                <a:latin typeface="Century Gothic"/>
                <a:ea typeface="Century Gothic"/>
                <a:cs typeface="Century Gothic"/>
                <a:sym typeface="Century Gothic"/>
              </a:rPr>
              <a:t>V</a:t>
            </a:r>
            <a:r>
              <a:rPr lang="en-US" sz="1600" b="0" i="1" u="none" strike="noStrike" cap="none" dirty="0">
                <a:solidFill>
                  <a:srgbClr val="000000"/>
                </a:solidFill>
                <a:latin typeface="Century Gothic"/>
                <a:ea typeface="Century Gothic"/>
                <a:cs typeface="Century Gothic"/>
                <a:sym typeface="Century Gothic"/>
              </a:rPr>
              <a:t>I</a:t>
            </a:r>
            <a:endParaRPr sz="1600" b="0" i="1" u="none" strike="noStrike" cap="none" dirty="0">
              <a:solidFill>
                <a:srgbClr val="000000"/>
              </a:solidFill>
              <a:latin typeface="Century Gothic"/>
              <a:ea typeface="Century Gothic"/>
              <a:cs typeface="Century Gothic"/>
              <a:sym typeface="Century Gothic"/>
            </a:endParaRPr>
          </a:p>
        </p:txBody>
      </p:sp>
      <p:sp>
        <p:nvSpPr>
          <p:cNvPr id="757" name="Google Shape;757;g5f56201728_0_9"/>
          <p:cNvSpPr txBox="1"/>
          <p:nvPr/>
        </p:nvSpPr>
        <p:spPr>
          <a:xfrm rot="-5400000">
            <a:off x="810600" y="4557259"/>
            <a:ext cx="15345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600" b="0" i="1" u="none" strike="noStrike" cap="none">
                <a:solidFill>
                  <a:srgbClr val="000000"/>
                </a:solidFill>
                <a:latin typeface="Century Gothic"/>
                <a:ea typeface="Century Gothic"/>
                <a:cs typeface="Century Gothic"/>
                <a:sym typeface="Century Gothic"/>
              </a:rPr>
              <a:t>Mean ND</a:t>
            </a:r>
            <a:r>
              <a:rPr lang="en-US" sz="1600" i="1">
                <a:latin typeface="Century Gothic"/>
                <a:ea typeface="Century Gothic"/>
                <a:cs typeface="Century Gothic"/>
                <a:sym typeface="Century Gothic"/>
              </a:rPr>
              <a:t>V</a:t>
            </a:r>
            <a:r>
              <a:rPr lang="en-US" sz="1600" b="0" i="1" u="none" strike="noStrike" cap="none">
                <a:solidFill>
                  <a:srgbClr val="000000"/>
                </a:solidFill>
                <a:latin typeface="Century Gothic"/>
                <a:ea typeface="Century Gothic"/>
                <a:cs typeface="Century Gothic"/>
                <a:sym typeface="Century Gothic"/>
              </a:rPr>
              <a:t>I</a:t>
            </a:r>
            <a:endParaRPr sz="1600" b="0" i="1" u="none" strike="noStrike" cap="none">
              <a:solidFill>
                <a:srgbClr val="000000"/>
              </a:solidFill>
              <a:latin typeface="Century Gothic"/>
              <a:ea typeface="Century Gothic"/>
              <a:cs typeface="Century Gothic"/>
              <a:sym typeface="Century Gothic"/>
            </a:endParaRPr>
          </a:p>
        </p:txBody>
      </p:sp>
      <p:sp>
        <p:nvSpPr>
          <p:cNvPr id="758" name="Google Shape;758;g5f56201728_0_9"/>
          <p:cNvSpPr txBox="1"/>
          <p:nvPr/>
        </p:nvSpPr>
        <p:spPr>
          <a:xfrm rot="-5400000">
            <a:off x="5355875" y="4557259"/>
            <a:ext cx="15345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600" b="0" i="1" u="none" strike="noStrike" cap="none">
                <a:solidFill>
                  <a:srgbClr val="000000"/>
                </a:solidFill>
                <a:latin typeface="Century Gothic"/>
                <a:ea typeface="Century Gothic"/>
                <a:cs typeface="Century Gothic"/>
                <a:sym typeface="Century Gothic"/>
              </a:rPr>
              <a:t>Mean ND</a:t>
            </a:r>
            <a:r>
              <a:rPr lang="en-US" sz="1600" i="1">
                <a:latin typeface="Century Gothic"/>
                <a:ea typeface="Century Gothic"/>
                <a:cs typeface="Century Gothic"/>
                <a:sym typeface="Century Gothic"/>
              </a:rPr>
              <a:t>V</a:t>
            </a:r>
            <a:r>
              <a:rPr lang="en-US" sz="1600" b="0" i="1" u="none" strike="noStrike" cap="none">
                <a:solidFill>
                  <a:srgbClr val="000000"/>
                </a:solidFill>
                <a:latin typeface="Century Gothic"/>
                <a:ea typeface="Century Gothic"/>
                <a:cs typeface="Century Gothic"/>
                <a:sym typeface="Century Gothic"/>
              </a:rPr>
              <a:t>I</a:t>
            </a:r>
            <a:endParaRPr sz="1600" b="0" i="1" u="none" strike="noStrike" cap="none">
              <a:solidFill>
                <a:srgbClr val="000000"/>
              </a:solidFill>
              <a:latin typeface="Century Gothic"/>
              <a:ea typeface="Century Gothic"/>
              <a:cs typeface="Century Gothic"/>
              <a:sym typeface="Century Gothic"/>
            </a:endParaRPr>
          </a:p>
        </p:txBody>
      </p:sp>
      <p:sp>
        <p:nvSpPr>
          <p:cNvPr id="759" name="Google Shape;759;g5f56201728_0_9"/>
          <p:cNvSpPr txBox="1"/>
          <p:nvPr/>
        </p:nvSpPr>
        <p:spPr>
          <a:xfrm rot="-5400000">
            <a:off x="5355875" y="2271259"/>
            <a:ext cx="1534500" cy="33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600" b="0" i="1" u="none" strike="noStrike" cap="none">
                <a:solidFill>
                  <a:srgbClr val="000000"/>
                </a:solidFill>
                <a:latin typeface="Century Gothic"/>
                <a:ea typeface="Century Gothic"/>
                <a:cs typeface="Century Gothic"/>
                <a:sym typeface="Century Gothic"/>
              </a:rPr>
              <a:t>Mean ND</a:t>
            </a:r>
            <a:r>
              <a:rPr lang="en-US" sz="1600" i="1">
                <a:latin typeface="Century Gothic"/>
                <a:ea typeface="Century Gothic"/>
                <a:cs typeface="Century Gothic"/>
                <a:sym typeface="Century Gothic"/>
              </a:rPr>
              <a:t>V</a:t>
            </a:r>
            <a:r>
              <a:rPr lang="en-US" sz="1600" b="0" i="1" u="none" strike="noStrike" cap="none">
                <a:solidFill>
                  <a:srgbClr val="000000"/>
                </a:solidFill>
                <a:latin typeface="Century Gothic"/>
                <a:ea typeface="Century Gothic"/>
                <a:cs typeface="Century Gothic"/>
                <a:sym typeface="Century Gothic"/>
              </a:rPr>
              <a:t>I</a:t>
            </a:r>
            <a:endParaRPr sz="1600" b="0" i="1" u="none" strike="noStrike" cap="none">
              <a:solidFill>
                <a:srgbClr val="000000"/>
              </a:solidFill>
              <a:latin typeface="Century Gothic"/>
              <a:ea typeface="Century Gothic"/>
              <a:cs typeface="Century Gothic"/>
              <a:sym typeface="Century Gothic"/>
            </a:endParaRPr>
          </a:p>
        </p:txBody>
      </p:sp>
      <p:sp>
        <p:nvSpPr>
          <p:cNvPr id="760" name="Google Shape;760;g5f56201728_0_9"/>
          <p:cNvSpPr txBox="1"/>
          <p:nvPr/>
        </p:nvSpPr>
        <p:spPr>
          <a:xfrm>
            <a:off x="2659250" y="5681700"/>
            <a:ext cx="2565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sp>
        <p:nvSpPr>
          <p:cNvPr id="761" name="Google Shape;761;g5f56201728_0_9"/>
          <p:cNvSpPr txBox="1"/>
          <p:nvPr/>
        </p:nvSpPr>
        <p:spPr>
          <a:xfrm>
            <a:off x="2896537" y="3401175"/>
            <a:ext cx="24288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sp>
        <p:nvSpPr>
          <p:cNvPr id="762" name="Google Shape;762;g5f56201728_0_9"/>
          <p:cNvSpPr txBox="1"/>
          <p:nvPr/>
        </p:nvSpPr>
        <p:spPr>
          <a:xfrm>
            <a:off x="7269350" y="3401175"/>
            <a:ext cx="2565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sp>
        <p:nvSpPr>
          <p:cNvPr id="763" name="Google Shape;763;g5f56201728_0_9"/>
          <p:cNvSpPr txBox="1"/>
          <p:nvPr/>
        </p:nvSpPr>
        <p:spPr>
          <a:xfrm>
            <a:off x="7338213" y="5681700"/>
            <a:ext cx="2565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200" b="0" i="1" u="none" strike="noStrike" cap="none" dirty="0">
                <a:solidFill>
                  <a:srgbClr val="000000"/>
                </a:solidFill>
                <a:latin typeface="Century Gothic"/>
                <a:ea typeface="Century Gothic"/>
                <a:cs typeface="Century Gothic"/>
                <a:sym typeface="Century Gothic"/>
              </a:rPr>
              <a:t>Date (Quarterly Values)</a:t>
            </a:r>
            <a:endParaRPr sz="1200" b="0" i="1" u="none" strike="noStrike" cap="none" dirty="0">
              <a:solidFill>
                <a:srgbClr val="000000"/>
              </a:solidFill>
              <a:latin typeface="Century Gothic"/>
              <a:ea typeface="Century Gothic"/>
              <a:cs typeface="Century Gothic"/>
              <a:sym typeface="Century Gothic"/>
            </a:endParaRPr>
          </a:p>
        </p:txBody>
      </p:sp>
      <p:pic>
        <p:nvPicPr>
          <p:cNvPr id="764" name="Google Shape;764;g5f56201728_0_9"/>
          <p:cNvPicPr preferRelativeResize="0"/>
          <p:nvPr/>
        </p:nvPicPr>
        <p:blipFill rotWithShape="1">
          <a:blip r:embed="rId3">
            <a:alphaModFix/>
          </a:blip>
          <a:srcRect l="6147" t="5774" b="5800"/>
          <a:stretch/>
        </p:blipFill>
        <p:spPr>
          <a:xfrm>
            <a:off x="2216025" y="1785925"/>
            <a:ext cx="3542048" cy="1534500"/>
          </a:xfrm>
          <a:prstGeom prst="rect">
            <a:avLst/>
          </a:prstGeom>
          <a:noFill/>
          <a:ln w="9525" cap="flat" cmpd="sng">
            <a:solidFill>
              <a:schemeClr val="dk2"/>
            </a:solidFill>
            <a:prstDash val="solid"/>
            <a:round/>
            <a:headEnd type="none" w="sm" len="sm"/>
            <a:tailEnd type="none" w="sm" len="sm"/>
          </a:ln>
        </p:spPr>
      </p:pic>
      <p:grpSp>
        <p:nvGrpSpPr>
          <p:cNvPr id="765" name="Google Shape;765;g5f56201728_0_9"/>
          <p:cNvGrpSpPr/>
          <p:nvPr/>
        </p:nvGrpSpPr>
        <p:grpSpPr>
          <a:xfrm>
            <a:off x="2671883" y="1809496"/>
            <a:ext cx="2878106" cy="1509673"/>
            <a:chOff x="2156450" y="2573613"/>
            <a:chExt cx="3136900" cy="1984063"/>
          </a:xfrm>
        </p:grpSpPr>
        <p:cxnSp>
          <p:nvCxnSpPr>
            <p:cNvPr id="766" name="Google Shape;766;g5f56201728_0_9"/>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67" name="Google Shape;767;g5f56201728_0_9"/>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68" name="Google Shape;768;g5f56201728_0_9"/>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69" name="Google Shape;769;g5f56201728_0_9"/>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0" name="Google Shape;770;g5f56201728_0_9"/>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1" name="Google Shape;771;g5f56201728_0_9"/>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pic>
        <p:nvPicPr>
          <p:cNvPr id="772" name="Google Shape;772;g5f56201728_0_9"/>
          <p:cNvPicPr preferRelativeResize="0"/>
          <p:nvPr/>
        </p:nvPicPr>
        <p:blipFill rotWithShape="1">
          <a:blip r:embed="rId4">
            <a:alphaModFix/>
          </a:blip>
          <a:srcRect l="6120" t="5352" b="6183"/>
          <a:stretch/>
        </p:blipFill>
        <p:spPr>
          <a:xfrm>
            <a:off x="6779825" y="1785925"/>
            <a:ext cx="3542051" cy="1509675"/>
          </a:xfrm>
          <a:prstGeom prst="rect">
            <a:avLst/>
          </a:prstGeom>
          <a:noFill/>
          <a:ln w="9525" cap="flat" cmpd="sng">
            <a:solidFill>
              <a:srgbClr val="434343"/>
            </a:solidFill>
            <a:prstDash val="solid"/>
            <a:round/>
            <a:headEnd type="none" w="sm" len="sm"/>
            <a:tailEnd type="none" w="sm" len="sm"/>
          </a:ln>
        </p:spPr>
      </p:pic>
      <p:grpSp>
        <p:nvGrpSpPr>
          <p:cNvPr id="773" name="Google Shape;773;g5f56201728_0_9"/>
          <p:cNvGrpSpPr/>
          <p:nvPr/>
        </p:nvGrpSpPr>
        <p:grpSpPr>
          <a:xfrm>
            <a:off x="7258170" y="1785927"/>
            <a:ext cx="2878106" cy="1509673"/>
            <a:chOff x="2156450" y="2573613"/>
            <a:chExt cx="3136900" cy="1984063"/>
          </a:xfrm>
        </p:grpSpPr>
        <p:cxnSp>
          <p:nvCxnSpPr>
            <p:cNvPr id="774" name="Google Shape;774;g5f56201728_0_9"/>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5" name="Google Shape;775;g5f56201728_0_9"/>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6" name="Google Shape;776;g5f56201728_0_9"/>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7" name="Google Shape;777;g5f56201728_0_9"/>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8" name="Google Shape;778;g5f56201728_0_9"/>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79" name="Google Shape;779;g5f56201728_0_9"/>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grpSp>
        <p:nvGrpSpPr>
          <p:cNvPr id="780" name="Google Shape;780;g5f56201728_0_9"/>
          <p:cNvGrpSpPr/>
          <p:nvPr/>
        </p:nvGrpSpPr>
        <p:grpSpPr>
          <a:xfrm>
            <a:off x="6627585" y="3226372"/>
            <a:ext cx="3699486" cy="341576"/>
            <a:chOff x="13104767" y="22301186"/>
            <a:chExt cx="4354898" cy="295200"/>
          </a:xfrm>
        </p:grpSpPr>
        <p:sp>
          <p:nvSpPr>
            <p:cNvPr id="781" name="Google Shape;781;g5f56201728_0_9"/>
            <p:cNvSpPr txBox="1"/>
            <p:nvPr/>
          </p:nvSpPr>
          <p:spPr>
            <a:xfrm>
              <a:off x="13104767"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782" name="Google Shape;782;g5f56201728_0_9"/>
            <p:cNvSpPr txBox="1"/>
            <p:nvPr/>
          </p:nvSpPr>
          <p:spPr>
            <a:xfrm>
              <a:off x="1364614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2014</a:t>
              </a:r>
              <a:endParaRPr sz="900" b="0" i="0" u="none" strike="noStrike" cap="none" dirty="0">
                <a:solidFill>
                  <a:srgbClr val="3F3F3F"/>
                </a:solidFill>
                <a:latin typeface="Century Gothic"/>
                <a:ea typeface="Century Gothic"/>
                <a:cs typeface="Century Gothic"/>
                <a:sym typeface="Century Gothic"/>
              </a:endParaRPr>
            </a:p>
          </p:txBody>
        </p:sp>
        <p:sp>
          <p:nvSpPr>
            <p:cNvPr id="783" name="Google Shape;783;g5f56201728_0_9"/>
            <p:cNvSpPr txBox="1"/>
            <p:nvPr/>
          </p:nvSpPr>
          <p:spPr>
            <a:xfrm>
              <a:off x="1424829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2015</a:t>
              </a:r>
              <a:endParaRPr sz="900" b="0" i="0" u="none" strike="noStrike" cap="none">
                <a:solidFill>
                  <a:srgbClr val="3F3F3F"/>
                </a:solidFill>
                <a:latin typeface="Century Gothic"/>
                <a:ea typeface="Century Gothic"/>
                <a:cs typeface="Century Gothic"/>
                <a:sym typeface="Century Gothic"/>
              </a:endParaRPr>
            </a:p>
          </p:txBody>
        </p:sp>
        <p:sp>
          <p:nvSpPr>
            <p:cNvPr id="784" name="Google Shape;784;g5f56201728_0_9"/>
            <p:cNvSpPr txBox="1"/>
            <p:nvPr/>
          </p:nvSpPr>
          <p:spPr>
            <a:xfrm>
              <a:off x="1494059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785" name="Google Shape;785;g5f56201728_0_9"/>
            <p:cNvSpPr txBox="1"/>
            <p:nvPr/>
          </p:nvSpPr>
          <p:spPr>
            <a:xfrm>
              <a:off x="1560717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786" name="Google Shape;786;g5f56201728_0_9"/>
            <p:cNvSpPr txBox="1"/>
            <p:nvPr/>
          </p:nvSpPr>
          <p:spPr>
            <a:xfrm>
              <a:off x="16274495"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787" name="Google Shape;787;g5f56201728_0_9"/>
            <p:cNvSpPr txBox="1"/>
            <p:nvPr/>
          </p:nvSpPr>
          <p:spPr>
            <a:xfrm>
              <a:off x="1689386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grpSp>
        <p:nvGrpSpPr>
          <p:cNvPr id="788" name="Google Shape;788;g5f56201728_0_9"/>
          <p:cNvGrpSpPr/>
          <p:nvPr/>
        </p:nvGrpSpPr>
        <p:grpSpPr>
          <a:xfrm>
            <a:off x="6367565" y="1694685"/>
            <a:ext cx="565800" cy="1786370"/>
            <a:chOff x="747727" y="1770885"/>
            <a:chExt cx="565800" cy="1786370"/>
          </a:xfrm>
        </p:grpSpPr>
        <p:grpSp>
          <p:nvGrpSpPr>
            <p:cNvPr id="789" name="Google Shape;789;g5f56201728_0_9"/>
            <p:cNvGrpSpPr/>
            <p:nvPr/>
          </p:nvGrpSpPr>
          <p:grpSpPr>
            <a:xfrm>
              <a:off x="747727" y="1770885"/>
              <a:ext cx="565800" cy="1429302"/>
              <a:chOff x="12717850" y="20389298"/>
              <a:chExt cx="565800" cy="1235352"/>
            </a:xfrm>
          </p:grpSpPr>
          <p:sp>
            <p:nvSpPr>
              <p:cNvPr id="790" name="Google Shape;790;g5f56201728_0_9"/>
              <p:cNvSpPr txBox="1"/>
              <p:nvPr/>
            </p:nvSpPr>
            <p:spPr>
              <a:xfrm>
                <a:off x="12717850" y="2038929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5</a:t>
                </a:r>
                <a:endParaRPr sz="900" b="0" i="0" u="none" strike="noStrike" cap="none">
                  <a:solidFill>
                    <a:srgbClr val="3F3F3F"/>
                  </a:solidFill>
                  <a:latin typeface="Century Gothic"/>
                  <a:ea typeface="Century Gothic"/>
                  <a:cs typeface="Century Gothic"/>
                  <a:sym typeface="Century Gothic"/>
                </a:endParaRPr>
              </a:p>
            </p:txBody>
          </p:sp>
          <p:sp>
            <p:nvSpPr>
              <p:cNvPr id="791" name="Google Shape;791;g5f56201728_0_9"/>
              <p:cNvSpPr txBox="1"/>
              <p:nvPr/>
            </p:nvSpPr>
            <p:spPr>
              <a:xfrm>
                <a:off x="12717850" y="210185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35</a:t>
                </a:r>
                <a:endParaRPr sz="900" b="0" i="0" u="none" strike="noStrike" cap="none">
                  <a:solidFill>
                    <a:srgbClr val="3F3F3F"/>
                  </a:solidFill>
                  <a:latin typeface="Century Gothic"/>
                  <a:ea typeface="Century Gothic"/>
                  <a:cs typeface="Century Gothic"/>
                  <a:sym typeface="Century Gothic"/>
                </a:endParaRPr>
              </a:p>
            </p:txBody>
          </p:sp>
          <p:sp>
            <p:nvSpPr>
              <p:cNvPr id="792" name="Google Shape;792;g5f56201728_0_9"/>
              <p:cNvSpPr txBox="1"/>
              <p:nvPr/>
            </p:nvSpPr>
            <p:spPr>
              <a:xfrm>
                <a:off x="12717850" y="21329450"/>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25</a:t>
                </a:r>
                <a:endParaRPr sz="900" b="0" i="0" u="none" strike="noStrike" cap="none">
                  <a:solidFill>
                    <a:srgbClr val="3F3F3F"/>
                  </a:solidFill>
                  <a:latin typeface="Century Gothic"/>
                  <a:ea typeface="Century Gothic"/>
                  <a:cs typeface="Century Gothic"/>
                  <a:sym typeface="Century Gothic"/>
                </a:endParaRPr>
              </a:p>
            </p:txBody>
          </p:sp>
          <p:sp>
            <p:nvSpPr>
              <p:cNvPr id="793" name="Google Shape;793;g5f56201728_0_9"/>
              <p:cNvSpPr txBox="1"/>
              <p:nvPr/>
            </p:nvSpPr>
            <p:spPr>
              <a:xfrm>
                <a:off x="12717850" y="20700214"/>
                <a:ext cx="4773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425</a:t>
                </a:r>
                <a:endParaRPr sz="900" b="0" i="0" u="none" strike="noStrike" cap="none">
                  <a:solidFill>
                    <a:srgbClr val="3F3F3F"/>
                  </a:solidFill>
                  <a:latin typeface="Century Gothic"/>
                  <a:ea typeface="Century Gothic"/>
                  <a:cs typeface="Century Gothic"/>
                  <a:sym typeface="Century Gothic"/>
                </a:endParaRPr>
              </a:p>
            </p:txBody>
          </p:sp>
        </p:grpSp>
        <p:sp>
          <p:nvSpPr>
            <p:cNvPr id="794" name="Google Shape;794;g5f56201728_0_9"/>
            <p:cNvSpPr txBox="1"/>
            <p:nvPr/>
          </p:nvSpPr>
          <p:spPr>
            <a:xfrm>
              <a:off x="747727" y="3215855"/>
              <a:ext cx="5658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a:t>
              </a:r>
              <a:endParaRPr sz="900" b="0" i="0" u="none" strike="noStrike" cap="none">
                <a:solidFill>
                  <a:srgbClr val="3F3F3F"/>
                </a:solidFill>
                <a:latin typeface="Century Gothic"/>
                <a:ea typeface="Century Gothic"/>
                <a:cs typeface="Century Gothic"/>
                <a:sym typeface="Century Gothic"/>
              </a:endParaRPr>
            </a:p>
          </p:txBody>
        </p:sp>
      </p:grpSp>
      <p:pic>
        <p:nvPicPr>
          <p:cNvPr id="795" name="Google Shape;795;g5f56201728_0_9"/>
          <p:cNvPicPr preferRelativeResize="0"/>
          <p:nvPr/>
        </p:nvPicPr>
        <p:blipFill rotWithShape="1">
          <a:blip r:embed="rId5">
            <a:alphaModFix/>
          </a:blip>
          <a:srcRect l="6775" t="4359" r="-3431" b="8281"/>
          <a:stretch/>
        </p:blipFill>
        <p:spPr>
          <a:xfrm>
            <a:off x="2194575" y="4077625"/>
            <a:ext cx="3584950" cy="1509675"/>
          </a:xfrm>
          <a:prstGeom prst="rect">
            <a:avLst/>
          </a:prstGeom>
          <a:noFill/>
          <a:ln w="9525" cap="flat" cmpd="sng">
            <a:solidFill>
              <a:srgbClr val="434343"/>
            </a:solidFill>
            <a:prstDash val="solid"/>
            <a:round/>
            <a:headEnd type="none" w="sm" len="sm"/>
            <a:tailEnd type="none" w="sm" len="sm"/>
          </a:ln>
        </p:spPr>
      </p:pic>
      <p:grpSp>
        <p:nvGrpSpPr>
          <p:cNvPr id="796" name="Google Shape;796;g5f56201728_0_9"/>
          <p:cNvGrpSpPr/>
          <p:nvPr/>
        </p:nvGrpSpPr>
        <p:grpSpPr>
          <a:xfrm>
            <a:off x="2809340" y="4077702"/>
            <a:ext cx="2803448" cy="1509673"/>
            <a:chOff x="2156450" y="2573613"/>
            <a:chExt cx="3136900" cy="1984063"/>
          </a:xfrm>
        </p:grpSpPr>
        <p:cxnSp>
          <p:nvCxnSpPr>
            <p:cNvPr id="797" name="Google Shape;797;g5f56201728_0_9"/>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98" name="Google Shape;798;g5f56201728_0_9"/>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799" name="Google Shape;799;g5f56201728_0_9"/>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00" name="Google Shape;800;g5f56201728_0_9"/>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01" name="Google Shape;801;g5f56201728_0_9"/>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02" name="Google Shape;802;g5f56201728_0_9"/>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grpSp>
        <p:nvGrpSpPr>
          <p:cNvPr id="803" name="Google Shape;803;g5f56201728_0_9"/>
          <p:cNvGrpSpPr/>
          <p:nvPr/>
        </p:nvGrpSpPr>
        <p:grpSpPr>
          <a:xfrm>
            <a:off x="2272106" y="5554072"/>
            <a:ext cx="3775695" cy="341576"/>
            <a:chOff x="13194478" y="22301186"/>
            <a:chExt cx="4444609" cy="295200"/>
          </a:xfrm>
        </p:grpSpPr>
        <p:sp>
          <p:nvSpPr>
            <p:cNvPr id="804" name="Google Shape;804;g5f56201728_0_9"/>
            <p:cNvSpPr txBox="1"/>
            <p:nvPr/>
          </p:nvSpPr>
          <p:spPr>
            <a:xfrm>
              <a:off x="1319447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805" name="Google Shape;805;g5f56201728_0_9"/>
            <p:cNvSpPr txBox="1"/>
            <p:nvPr/>
          </p:nvSpPr>
          <p:spPr>
            <a:xfrm>
              <a:off x="1373585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2014</a:t>
              </a:r>
              <a:endParaRPr sz="900" b="0" i="0" u="none" strike="noStrike" cap="none" dirty="0">
                <a:solidFill>
                  <a:srgbClr val="3F3F3F"/>
                </a:solidFill>
                <a:latin typeface="Century Gothic"/>
                <a:ea typeface="Century Gothic"/>
                <a:cs typeface="Century Gothic"/>
                <a:sym typeface="Century Gothic"/>
              </a:endParaRPr>
            </a:p>
          </p:txBody>
        </p:sp>
        <p:sp>
          <p:nvSpPr>
            <p:cNvPr id="806" name="Google Shape;806;g5f56201728_0_9"/>
            <p:cNvSpPr txBox="1"/>
            <p:nvPr/>
          </p:nvSpPr>
          <p:spPr>
            <a:xfrm>
              <a:off x="1442771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2015</a:t>
              </a:r>
              <a:endParaRPr sz="900" b="0" i="0" u="none" strike="noStrike" cap="none">
                <a:solidFill>
                  <a:srgbClr val="3F3F3F"/>
                </a:solidFill>
                <a:latin typeface="Century Gothic"/>
                <a:ea typeface="Century Gothic"/>
                <a:cs typeface="Century Gothic"/>
                <a:sym typeface="Century Gothic"/>
              </a:endParaRPr>
            </a:p>
          </p:txBody>
        </p:sp>
        <p:sp>
          <p:nvSpPr>
            <p:cNvPr id="807" name="Google Shape;807;g5f56201728_0_9"/>
            <p:cNvSpPr txBox="1"/>
            <p:nvPr/>
          </p:nvSpPr>
          <p:spPr>
            <a:xfrm>
              <a:off x="15120019"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808" name="Google Shape;808;g5f56201728_0_9"/>
            <p:cNvSpPr txBox="1"/>
            <p:nvPr/>
          </p:nvSpPr>
          <p:spPr>
            <a:xfrm>
              <a:off x="1578659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809" name="Google Shape;809;g5f56201728_0_9"/>
            <p:cNvSpPr txBox="1"/>
            <p:nvPr/>
          </p:nvSpPr>
          <p:spPr>
            <a:xfrm>
              <a:off x="1645391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810" name="Google Shape;810;g5f56201728_0_9"/>
            <p:cNvSpPr txBox="1"/>
            <p:nvPr/>
          </p:nvSpPr>
          <p:spPr>
            <a:xfrm>
              <a:off x="1707328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pic>
        <p:nvPicPr>
          <p:cNvPr id="811" name="Google Shape;811;g5f56201728_0_9"/>
          <p:cNvPicPr preferRelativeResize="0"/>
          <p:nvPr/>
        </p:nvPicPr>
        <p:blipFill rotWithShape="1">
          <a:blip r:embed="rId6">
            <a:alphaModFix/>
          </a:blip>
          <a:srcRect l="5078" t="4741" b="8089"/>
          <a:stretch/>
        </p:blipFill>
        <p:spPr>
          <a:xfrm>
            <a:off x="6795313" y="4071976"/>
            <a:ext cx="3511077" cy="1509675"/>
          </a:xfrm>
          <a:prstGeom prst="rect">
            <a:avLst/>
          </a:prstGeom>
          <a:noFill/>
          <a:ln w="9525" cap="flat" cmpd="sng">
            <a:solidFill>
              <a:srgbClr val="434343"/>
            </a:solidFill>
            <a:prstDash val="solid"/>
            <a:round/>
            <a:headEnd type="none" w="sm" len="sm"/>
            <a:tailEnd type="none" w="sm" len="sm"/>
          </a:ln>
        </p:spPr>
      </p:pic>
      <p:grpSp>
        <p:nvGrpSpPr>
          <p:cNvPr id="812" name="Google Shape;812;g5f56201728_0_9"/>
          <p:cNvGrpSpPr/>
          <p:nvPr/>
        </p:nvGrpSpPr>
        <p:grpSpPr>
          <a:xfrm>
            <a:off x="6857644" y="5554072"/>
            <a:ext cx="3775695" cy="341576"/>
            <a:chOff x="13194478" y="22301186"/>
            <a:chExt cx="4444609" cy="295200"/>
          </a:xfrm>
        </p:grpSpPr>
        <p:sp>
          <p:nvSpPr>
            <p:cNvPr id="813" name="Google Shape;813;g5f56201728_0_9"/>
            <p:cNvSpPr txBox="1"/>
            <p:nvPr/>
          </p:nvSpPr>
          <p:spPr>
            <a:xfrm>
              <a:off x="13194478"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2013</a:t>
              </a:r>
              <a:endParaRPr sz="900" b="0" i="0" u="none" strike="noStrike" cap="none">
                <a:solidFill>
                  <a:srgbClr val="3F3F3F"/>
                </a:solidFill>
                <a:latin typeface="Century Gothic"/>
                <a:ea typeface="Century Gothic"/>
                <a:cs typeface="Century Gothic"/>
                <a:sym typeface="Century Gothic"/>
              </a:endParaRPr>
            </a:p>
          </p:txBody>
        </p:sp>
        <p:sp>
          <p:nvSpPr>
            <p:cNvPr id="814" name="Google Shape;814;g5f56201728_0_9"/>
            <p:cNvSpPr txBox="1"/>
            <p:nvPr/>
          </p:nvSpPr>
          <p:spPr>
            <a:xfrm>
              <a:off x="13735854"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2014</a:t>
              </a:r>
              <a:endParaRPr sz="900" b="0" i="0" u="none" strike="noStrike" cap="none">
                <a:solidFill>
                  <a:srgbClr val="3F3F3F"/>
                </a:solidFill>
                <a:latin typeface="Century Gothic"/>
                <a:ea typeface="Century Gothic"/>
                <a:cs typeface="Century Gothic"/>
                <a:sym typeface="Century Gothic"/>
              </a:endParaRPr>
            </a:p>
          </p:txBody>
        </p:sp>
        <p:sp>
          <p:nvSpPr>
            <p:cNvPr id="815" name="Google Shape;815;g5f56201728_0_9"/>
            <p:cNvSpPr txBox="1"/>
            <p:nvPr/>
          </p:nvSpPr>
          <p:spPr>
            <a:xfrm>
              <a:off x="14427711"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2015</a:t>
              </a:r>
              <a:endParaRPr sz="900" b="0" i="0" u="none" strike="noStrike" cap="none">
                <a:solidFill>
                  <a:srgbClr val="3F3F3F"/>
                </a:solidFill>
                <a:latin typeface="Century Gothic"/>
                <a:ea typeface="Century Gothic"/>
                <a:cs typeface="Century Gothic"/>
                <a:sym typeface="Century Gothic"/>
              </a:endParaRPr>
            </a:p>
          </p:txBody>
        </p:sp>
        <p:sp>
          <p:nvSpPr>
            <p:cNvPr id="816" name="Google Shape;816;g5f56201728_0_9"/>
            <p:cNvSpPr txBox="1"/>
            <p:nvPr/>
          </p:nvSpPr>
          <p:spPr>
            <a:xfrm>
              <a:off x="15120019"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2016</a:t>
              </a:r>
              <a:endParaRPr sz="900" b="0" i="0" u="none" strike="noStrike" cap="none">
                <a:solidFill>
                  <a:srgbClr val="3F3F3F"/>
                </a:solidFill>
                <a:latin typeface="Century Gothic"/>
                <a:ea typeface="Century Gothic"/>
                <a:cs typeface="Century Gothic"/>
                <a:sym typeface="Century Gothic"/>
              </a:endParaRPr>
            </a:p>
          </p:txBody>
        </p:sp>
        <p:sp>
          <p:nvSpPr>
            <p:cNvPr id="817" name="Google Shape;817;g5f56201728_0_9"/>
            <p:cNvSpPr txBox="1"/>
            <p:nvPr/>
          </p:nvSpPr>
          <p:spPr>
            <a:xfrm>
              <a:off x="1578659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2017</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3F3F3F"/>
                </a:solidFill>
                <a:latin typeface="Century Gothic"/>
                <a:ea typeface="Century Gothic"/>
                <a:cs typeface="Century Gothic"/>
                <a:sym typeface="Century Gothic"/>
              </a:endParaRPr>
            </a:p>
          </p:txBody>
        </p:sp>
        <p:sp>
          <p:nvSpPr>
            <p:cNvPr id="818" name="Google Shape;818;g5f56201728_0_9"/>
            <p:cNvSpPr txBox="1"/>
            <p:nvPr/>
          </p:nvSpPr>
          <p:spPr>
            <a:xfrm>
              <a:off x="1645391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2018</a:t>
              </a:r>
              <a:endParaRPr sz="900" b="0" i="0" u="none" strike="noStrike" cap="none">
                <a:solidFill>
                  <a:srgbClr val="3F3F3F"/>
                </a:solidFill>
                <a:latin typeface="Century Gothic"/>
                <a:ea typeface="Century Gothic"/>
                <a:cs typeface="Century Gothic"/>
                <a:sym typeface="Century Gothic"/>
              </a:endParaRPr>
            </a:p>
          </p:txBody>
        </p:sp>
        <p:sp>
          <p:nvSpPr>
            <p:cNvPr id="819" name="Google Shape;819;g5f56201728_0_9"/>
            <p:cNvSpPr txBox="1"/>
            <p:nvPr/>
          </p:nvSpPr>
          <p:spPr>
            <a:xfrm>
              <a:off x="17073286" y="22301186"/>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2019</a:t>
              </a:r>
              <a:endParaRPr sz="900" b="0" i="0" u="none" strike="noStrike" cap="none">
                <a:solidFill>
                  <a:srgbClr val="3F3F3F"/>
                </a:solidFill>
                <a:latin typeface="Century Gothic"/>
                <a:ea typeface="Century Gothic"/>
                <a:cs typeface="Century Gothic"/>
                <a:sym typeface="Century Gothic"/>
              </a:endParaRPr>
            </a:p>
          </p:txBody>
        </p:sp>
      </p:grpSp>
      <p:grpSp>
        <p:nvGrpSpPr>
          <p:cNvPr id="820" name="Google Shape;820;g5f56201728_0_9"/>
          <p:cNvGrpSpPr/>
          <p:nvPr/>
        </p:nvGrpSpPr>
        <p:grpSpPr>
          <a:xfrm>
            <a:off x="7231091" y="4071806"/>
            <a:ext cx="2885007" cy="1509673"/>
            <a:chOff x="2156450" y="2573613"/>
            <a:chExt cx="3136900" cy="1984063"/>
          </a:xfrm>
        </p:grpSpPr>
        <p:cxnSp>
          <p:nvCxnSpPr>
            <p:cNvPr id="821" name="Google Shape;821;g5f56201728_0_9"/>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22" name="Google Shape;822;g5f56201728_0_9"/>
            <p:cNvCxnSpPr/>
            <p:nvPr/>
          </p:nvCxnSpPr>
          <p:spPr>
            <a:xfrm>
              <a:off x="278383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23" name="Google Shape;823;g5f56201728_0_9"/>
            <p:cNvCxnSpPr/>
            <p:nvPr/>
          </p:nvCxnSpPr>
          <p:spPr>
            <a:xfrm>
              <a:off x="3411210" y="257361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24" name="Google Shape;824;g5f56201728_0_9"/>
            <p:cNvCxnSpPr/>
            <p:nvPr/>
          </p:nvCxnSpPr>
          <p:spPr>
            <a:xfrm>
              <a:off x="403859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25" name="Google Shape;825;g5f56201728_0_9"/>
            <p:cNvCxnSpPr/>
            <p:nvPr/>
          </p:nvCxnSpPr>
          <p:spPr>
            <a:xfrm>
              <a:off x="4665970" y="2581263"/>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26" name="Google Shape;826;g5f56201728_0_9"/>
            <p:cNvCxnSpPr/>
            <p:nvPr/>
          </p:nvCxnSpPr>
          <p:spPr>
            <a:xfrm>
              <a:off x="5293350" y="2581263"/>
              <a:ext cx="0" cy="1976400"/>
            </a:xfrm>
            <a:prstGeom prst="straightConnector1">
              <a:avLst/>
            </a:prstGeom>
            <a:noFill/>
            <a:ln w="9525" cap="flat" cmpd="sng">
              <a:solidFill>
                <a:schemeClr val="dk2"/>
              </a:solidFill>
              <a:prstDash val="dash"/>
              <a:round/>
              <a:headEnd type="none" w="med" len="med"/>
              <a:tailEnd type="none" w="med" len="med"/>
            </a:ln>
          </p:spPr>
        </p:cxnSp>
      </p:grpSp>
      <p:grpSp>
        <p:nvGrpSpPr>
          <p:cNvPr id="827" name="Google Shape;827;g5f56201728_0_9"/>
          <p:cNvGrpSpPr/>
          <p:nvPr/>
        </p:nvGrpSpPr>
        <p:grpSpPr>
          <a:xfrm>
            <a:off x="1726415" y="4001510"/>
            <a:ext cx="565800" cy="1786370"/>
            <a:chOff x="747727" y="1770885"/>
            <a:chExt cx="565800" cy="1786370"/>
          </a:xfrm>
        </p:grpSpPr>
        <p:grpSp>
          <p:nvGrpSpPr>
            <p:cNvPr id="828" name="Google Shape;828;g5f56201728_0_9"/>
            <p:cNvGrpSpPr/>
            <p:nvPr/>
          </p:nvGrpSpPr>
          <p:grpSpPr>
            <a:xfrm>
              <a:off x="747727" y="1770885"/>
              <a:ext cx="565800" cy="1429302"/>
              <a:chOff x="12717850" y="20389298"/>
              <a:chExt cx="565800" cy="1235352"/>
            </a:xfrm>
          </p:grpSpPr>
          <p:sp>
            <p:nvSpPr>
              <p:cNvPr id="829" name="Google Shape;829;g5f56201728_0_9"/>
              <p:cNvSpPr txBox="1"/>
              <p:nvPr/>
            </p:nvSpPr>
            <p:spPr>
              <a:xfrm>
                <a:off x="12717850" y="2038929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5</a:t>
                </a:r>
                <a:endParaRPr sz="900" b="0" i="0" u="none" strike="noStrike" cap="none">
                  <a:solidFill>
                    <a:srgbClr val="3F3F3F"/>
                  </a:solidFill>
                  <a:latin typeface="Century Gothic"/>
                  <a:ea typeface="Century Gothic"/>
                  <a:cs typeface="Century Gothic"/>
                  <a:sym typeface="Century Gothic"/>
                </a:endParaRPr>
              </a:p>
            </p:txBody>
          </p:sp>
          <p:sp>
            <p:nvSpPr>
              <p:cNvPr id="830" name="Google Shape;830;g5f56201728_0_9"/>
              <p:cNvSpPr txBox="1"/>
              <p:nvPr/>
            </p:nvSpPr>
            <p:spPr>
              <a:xfrm>
                <a:off x="12717850" y="210185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35</a:t>
                </a:r>
                <a:endParaRPr sz="900" b="0" i="0" u="none" strike="noStrike" cap="none">
                  <a:solidFill>
                    <a:srgbClr val="3F3F3F"/>
                  </a:solidFill>
                  <a:latin typeface="Century Gothic"/>
                  <a:ea typeface="Century Gothic"/>
                  <a:cs typeface="Century Gothic"/>
                  <a:sym typeface="Century Gothic"/>
                </a:endParaRPr>
              </a:p>
            </p:txBody>
          </p:sp>
          <p:sp>
            <p:nvSpPr>
              <p:cNvPr id="831" name="Google Shape;831;g5f56201728_0_9"/>
              <p:cNvSpPr txBox="1"/>
              <p:nvPr/>
            </p:nvSpPr>
            <p:spPr>
              <a:xfrm>
                <a:off x="12717850" y="21329450"/>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25</a:t>
                </a:r>
                <a:endParaRPr sz="900" b="0" i="0" u="none" strike="noStrike" cap="none">
                  <a:solidFill>
                    <a:srgbClr val="3F3F3F"/>
                  </a:solidFill>
                  <a:latin typeface="Century Gothic"/>
                  <a:ea typeface="Century Gothic"/>
                  <a:cs typeface="Century Gothic"/>
                  <a:sym typeface="Century Gothic"/>
                </a:endParaRPr>
              </a:p>
            </p:txBody>
          </p:sp>
          <p:sp>
            <p:nvSpPr>
              <p:cNvPr id="832" name="Google Shape;832;g5f56201728_0_9"/>
              <p:cNvSpPr txBox="1"/>
              <p:nvPr/>
            </p:nvSpPr>
            <p:spPr>
              <a:xfrm>
                <a:off x="12717850" y="20700214"/>
                <a:ext cx="4773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3F3F3F"/>
                    </a:solidFill>
                    <a:latin typeface="Century Gothic"/>
                    <a:ea typeface="Century Gothic"/>
                    <a:cs typeface="Century Gothic"/>
                    <a:sym typeface="Century Gothic"/>
                  </a:rPr>
                  <a:t>0.</a:t>
                </a:r>
                <a:r>
                  <a:rPr lang="en-US" sz="900" dirty="0">
                    <a:solidFill>
                      <a:srgbClr val="3F3F3F"/>
                    </a:solidFill>
                    <a:latin typeface="Century Gothic"/>
                    <a:ea typeface="Century Gothic"/>
                    <a:cs typeface="Century Gothic"/>
                    <a:sym typeface="Century Gothic"/>
                  </a:rPr>
                  <a:t>425</a:t>
                </a:r>
                <a:endParaRPr sz="900" b="0" i="0" u="none" strike="noStrike" cap="none" dirty="0">
                  <a:solidFill>
                    <a:srgbClr val="3F3F3F"/>
                  </a:solidFill>
                  <a:latin typeface="Century Gothic"/>
                  <a:ea typeface="Century Gothic"/>
                  <a:cs typeface="Century Gothic"/>
                  <a:sym typeface="Century Gothic"/>
                </a:endParaRPr>
              </a:p>
            </p:txBody>
          </p:sp>
        </p:grpSp>
        <p:sp>
          <p:nvSpPr>
            <p:cNvPr id="833" name="Google Shape;833;g5f56201728_0_9"/>
            <p:cNvSpPr txBox="1"/>
            <p:nvPr/>
          </p:nvSpPr>
          <p:spPr>
            <a:xfrm>
              <a:off x="747727" y="3215855"/>
              <a:ext cx="5658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a:t>
              </a:r>
              <a:endParaRPr sz="900" b="0" i="0" u="none" strike="noStrike" cap="none">
                <a:solidFill>
                  <a:srgbClr val="3F3F3F"/>
                </a:solidFill>
                <a:latin typeface="Century Gothic"/>
                <a:ea typeface="Century Gothic"/>
                <a:cs typeface="Century Gothic"/>
                <a:sym typeface="Century Gothic"/>
              </a:endParaRPr>
            </a:p>
          </p:txBody>
        </p:sp>
      </p:grpSp>
      <p:grpSp>
        <p:nvGrpSpPr>
          <p:cNvPr id="834" name="Google Shape;834;g5f56201728_0_9"/>
          <p:cNvGrpSpPr/>
          <p:nvPr/>
        </p:nvGrpSpPr>
        <p:grpSpPr>
          <a:xfrm>
            <a:off x="6367565" y="4078710"/>
            <a:ext cx="565800" cy="1786370"/>
            <a:chOff x="747727" y="1770885"/>
            <a:chExt cx="565800" cy="1786370"/>
          </a:xfrm>
        </p:grpSpPr>
        <p:grpSp>
          <p:nvGrpSpPr>
            <p:cNvPr id="835" name="Google Shape;835;g5f56201728_0_9"/>
            <p:cNvGrpSpPr/>
            <p:nvPr/>
          </p:nvGrpSpPr>
          <p:grpSpPr>
            <a:xfrm>
              <a:off x="747727" y="1770885"/>
              <a:ext cx="565800" cy="1429302"/>
              <a:chOff x="12717850" y="20389298"/>
              <a:chExt cx="565800" cy="1235352"/>
            </a:xfrm>
          </p:grpSpPr>
          <p:sp>
            <p:nvSpPr>
              <p:cNvPr id="836" name="Google Shape;836;g5f56201728_0_9"/>
              <p:cNvSpPr txBox="1"/>
              <p:nvPr/>
            </p:nvSpPr>
            <p:spPr>
              <a:xfrm>
                <a:off x="12717850" y="20389298"/>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5</a:t>
                </a:r>
                <a:endParaRPr sz="900" b="0" i="0" u="none" strike="noStrike" cap="none">
                  <a:solidFill>
                    <a:srgbClr val="3F3F3F"/>
                  </a:solidFill>
                  <a:latin typeface="Century Gothic"/>
                  <a:ea typeface="Century Gothic"/>
                  <a:cs typeface="Century Gothic"/>
                  <a:sym typeface="Century Gothic"/>
                </a:endParaRPr>
              </a:p>
            </p:txBody>
          </p:sp>
          <p:sp>
            <p:nvSpPr>
              <p:cNvPr id="837" name="Google Shape;837;g5f56201728_0_9"/>
              <p:cNvSpPr txBox="1"/>
              <p:nvPr/>
            </p:nvSpPr>
            <p:spPr>
              <a:xfrm>
                <a:off x="12717850" y="21018534"/>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35</a:t>
                </a:r>
                <a:endParaRPr sz="900" b="0" i="0" u="none" strike="noStrike" cap="none">
                  <a:solidFill>
                    <a:srgbClr val="3F3F3F"/>
                  </a:solidFill>
                  <a:latin typeface="Century Gothic"/>
                  <a:ea typeface="Century Gothic"/>
                  <a:cs typeface="Century Gothic"/>
                  <a:sym typeface="Century Gothic"/>
                </a:endParaRPr>
              </a:p>
            </p:txBody>
          </p:sp>
          <p:sp>
            <p:nvSpPr>
              <p:cNvPr id="838" name="Google Shape;838;g5f56201728_0_9"/>
              <p:cNvSpPr txBox="1"/>
              <p:nvPr/>
            </p:nvSpPr>
            <p:spPr>
              <a:xfrm>
                <a:off x="12717850" y="21329450"/>
                <a:ext cx="5658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25</a:t>
                </a:r>
                <a:endParaRPr sz="900" b="0" i="0" u="none" strike="noStrike" cap="none">
                  <a:solidFill>
                    <a:srgbClr val="3F3F3F"/>
                  </a:solidFill>
                  <a:latin typeface="Century Gothic"/>
                  <a:ea typeface="Century Gothic"/>
                  <a:cs typeface="Century Gothic"/>
                  <a:sym typeface="Century Gothic"/>
                </a:endParaRPr>
              </a:p>
            </p:txBody>
          </p:sp>
          <p:sp>
            <p:nvSpPr>
              <p:cNvPr id="839" name="Google Shape;839;g5f56201728_0_9"/>
              <p:cNvSpPr txBox="1"/>
              <p:nvPr/>
            </p:nvSpPr>
            <p:spPr>
              <a:xfrm>
                <a:off x="12717850" y="20700214"/>
                <a:ext cx="4773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425</a:t>
                </a:r>
                <a:endParaRPr sz="900" b="0" i="0" u="none" strike="noStrike" cap="none">
                  <a:solidFill>
                    <a:srgbClr val="3F3F3F"/>
                  </a:solidFill>
                  <a:latin typeface="Century Gothic"/>
                  <a:ea typeface="Century Gothic"/>
                  <a:cs typeface="Century Gothic"/>
                  <a:sym typeface="Century Gothic"/>
                </a:endParaRPr>
              </a:p>
            </p:txBody>
          </p:sp>
        </p:grpSp>
        <p:sp>
          <p:nvSpPr>
            <p:cNvPr id="840" name="Google Shape;840;g5f56201728_0_9"/>
            <p:cNvSpPr txBox="1"/>
            <p:nvPr/>
          </p:nvSpPr>
          <p:spPr>
            <a:xfrm>
              <a:off x="747727" y="3215855"/>
              <a:ext cx="5658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3F3F3F"/>
                  </a:solidFill>
                  <a:latin typeface="Century Gothic"/>
                  <a:ea typeface="Century Gothic"/>
                  <a:cs typeface="Century Gothic"/>
                  <a:sym typeface="Century Gothic"/>
                </a:rPr>
                <a:t>0.</a:t>
              </a:r>
              <a:r>
                <a:rPr lang="en-US" sz="900">
                  <a:solidFill>
                    <a:srgbClr val="3F3F3F"/>
                  </a:solidFill>
                  <a:latin typeface="Century Gothic"/>
                  <a:ea typeface="Century Gothic"/>
                  <a:cs typeface="Century Gothic"/>
                  <a:sym typeface="Century Gothic"/>
                </a:rPr>
                <a:t>2</a:t>
              </a:r>
              <a:endParaRPr sz="900" b="0" i="0" u="none" strike="noStrike" cap="none">
                <a:solidFill>
                  <a:srgbClr val="3F3F3F"/>
                </a:solidFill>
                <a:latin typeface="Century Gothic"/>
                <a:ea typeface="Century Gothic"/>
                <a:cs typeface="Century Gothic"/>
                <a:sym typeface="Century Gothic"/>
              </a:endParaRPr>
            </a:p>
          </p:txBody>
        </p:sp>
      </p:grpSp>
      <p:sp>
        <p:nvSpPr>
          <p:cNvPr id="841" name="Google Shape;841;g5f56201728_0_9"/>
          <p:cNvSpPr txBox="1"/>
          <p:nvPr/>
        </p:nvSpPr>
        <p:spPr>
          <a:xfrm>
            <a:off x="2017025" y="3439350"/>
            <a:ext cx="1149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100" b="1" i="1">
                <a:solidFill>
                  <a:schemeClr val="accent1"/>
                </a:solidFill>
                <a:latin typeface="Century Gothic"/>
                <a:ea typeface="Century Gothic"/>
                <a:cs typeface="Century Gothic"/>
                <a:sym typeface="Century Gothic"/>
              </a:rPr>
              <a:t>Slope: -0.0008</a:t>
            </a:r>
            <a:endParaRPr sz="1100" b="1" i="1">
              <a:solidFill>
                <a:schemeClr val="accent1"/>
              </a:solidFill>
              <a:latin typeface="Century Gothic"/>
              <a:ea typeface="Century Gothic"/>
              <a:cs typeface="Century Gothic"/>
              <a:sym typeface="Century Gothic"/>
            </a:endParaRPr>
          </a:p>
        </p:txBody>
      </p:sp>
      <p:sp>
        <p:nvSpPr>
          <p:cNvPr id="842" name="Google Shape;842;g5f56201728_0_9"/>
          <p:cNvSpPr txBox="1"/>
          <p:nvPr/>
        </p:nvSpPr>
        <p:spPr>
          <a:xfrm>
            <a:off x="6291275" y="3439350"/>
            <a:ext cx="1149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100" b="1" i="1">
                <a:solidFill>
                  <a:schemeClr val="accent1"/>
                </a:solidFill>
                <a:latin typeface="Century Gothic"/>
                <a:ea typeface="Century Gothic"/>
                <a:cs typeface="Century Gothic"/>
                <a:sym typeface="Century Gothic"/>
              </a:rPr>
              <a:t>Slope: -0.0016</a:t>
            </a:r>
            <a:endParaRPr sz="1100" b="1" i="1">
              <a:solidFill>
                <a:schemeClr val="accent1"/>
              </a:solidFill>
              <a:latin typeface="Century Gothic"/>
              <a:ea typeface="Century Gothic"/>
              <a:cs typeface="Century Gothic"/>
              <a:sym typeface="Century Gothic"/>
            </a:endParaRPr>
          </a:p>
        </p:txBody>
      </p:sp>
      <p:sp>
        <p:nvSpPr>
          <p:cNvPr id="843" name="Google Shape;843;g5f56201728_0_9"/>
          <p:cNvSpPr txBox="1"/>
          <p:nvPr/>
        </p:nvSpPr>
        <p:spPr>
          <a:xfrm>
            <a:off x="1940825" y="5737025"/>
            <a:ext cx="1149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100" b="1" i="1" dirty="0">
                <a:solidFill>
                  <a:schemeClr val="accent1"/>
                </a:solidFill>
                <a:latin typeface="Century Gothic"/>
                <a:ea typeface="Century Gothic"/>
                <a:cs typeface="Century Gothic"/>
                <a:sym typeface="Century Gothic"/>
              </a:rPr>
              <a:t>Slope: 0.0006</a:t>
            </a:r>
            <a:endParaRPr sz="1100" b="1" i="1" dirty="0">
              <a:solidFill>
                <a:schemeClr val="accent1"/>
              </a:solidFill>
              <a:latin typeface="Century Gothic"/>
              <a:ea typeface="Century Gothic"/>
              <a:cs typeface="Century Gothic"/>
              <a:sym typeface="Century Gothic"/>
            </a:endParaRPr>
          </a:p>
        </p:txBody>
      </p:sp>
      <p:sp>
        <p:nvSpPr>
          <p:cNvPr id="844" name="Google Shape;844;g5f56201728_0_9"/>
          <p:cNvSpPr txBox="1"/>
          <p:nvPr/>
        </p:nvSpPr>
        <p:spPr>
          <a:xfrm>
            <a:off x="6303275" y="5737025"/>
            <a:ext cx="11493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100" b="1" i="1" dirty="0">
                <a:solidFill>
                  <a:schemeClr val="accent1"/>
                </a:solidFill>
                <a:latin typeface="Century Gothic"/>
                <a:ea typeface="Century Gothic"/>
                <a:cs typeface="Century Gothic"/>
                <a:sym typeface="Century Gothic"/>
              </a:rPr>
              <a:t>Slope: 0.0015</a:t>
            </a:r>
            <a:endParaRPr sz="1100" b="1" i="1" dirty="0">
              <a:solidFill>
                <a:schemeClr val="accen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5e79cf9241_2_0"/>
          <p:cNvSpPr txBox="1">
            <a:spLocks noGrp="1"/>
          </p:cNvSpPr>
          <p:nvPr>
            <p:ph type="title"/>
          </p:nvPr>
        </p:nvSpPr>
        <p:spPr>
          <a:xfrm>
            <a:off x="495300" y="381001"/>
            <a:ext cx="9474000" cy="41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a:t>Results: Sensor Comparison</a:t>
            </a:r>
            <a:endParaRPr sz="4200"/>
          </a:p>
        </p:txBody>
      </p:sp>
      <p:grpSp>
        <p:nvGrpSpPr>
          <p:cNvPr id="851" name="Google Shape;851;g5e79cf9241_2_0"/>
          <p:cNvGrpSpPr/>
          <p:nvPr/>
        </p:nvGrpSpPr>
        <p:grpSpPr>
          <a:xfrm>
            <a:off x="7984485" y="122375"/>
            <a:ext cx="1966553" cy="936350"/>
            <a:chOff x="4598725" y="5104325"/>
            <a:chExt cx="1644000" cy="936350"/>
          </a:xfrm>
        </p:grpSpPr>
        <p:grpSp>
          <p:nvGrpSpPr>
            <p:cNvPr id="852" name="Google Shape;852;g5e79cf9241_2_0"/>
            <p:cNvGrpSpPr/>
            <p:nvPr/>
          </p:nvGrpSpPr>
          <p:grpSpPr>
            <a:xfrm>
              <a:off x="4749175" y="5173975"/>
              <a:ext cx="1372771" cy="866700"/>
              <a:chOff x="4749175" y="5173975"/>
              <a:chExt cx="1372771" cy="866700"/>
            </a:xfrm>
          </p:grpSpPr>
          <p:sp>
            <p:nvSpPr>
              <p:cNvPr id="853" name="Google Shape;853;g5e79cf9241_2_0"/>
              <p:cNvSpPr/>
              <p:nvPr/>
            </p:nvSpPr>
            <p:spPr>
              <a:xfrm>
                <a:off x="4749175" y="5173975"/>
                <a:ext cx="1343100" cy="866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g5e79cf9241_2_0"/>
              <p:cNvGrpSpPr/>
              <p:nvPr/>
            </p:nvGrpSpPr>
            <p:grpSpPr>
              <a:xfrm>
                <a:off x="4830109" y="5348575"/>
                <a:ext cx="1291837" cy="323100"/>
                <a:chOff x="4830109" y="5272375"/>
                <a:chExt cx="1291837" cy="323100"/>
              </a:xfrm>
            </p:grpSpPr>
            <p:cxnSp>
              <p:nvCxnSpPr>
                <p:cNvPr id="855" name="Google Shape;855;g5e79cf9241_2_0"/>
                <p:cNvCxnSpPr/>
                <p:nvPr/>
              </p:nvCxnSpPr>
              <p:spPr>
                <a:xfrm>
                  <a:off x="4830109" y="5481550"/>
                  <a:ext cx="279000" cy="0"/>
                </a:xfrm>
                <a:prstGeom prst="straightConnector1">
                  <a:avLst/>
                </a:prstGeom>
                <a:noFill/>
                <a:ln w="28575" cap="flat" cmpd="sng">
                  <a:solidFill>
                    <a:schemeClr val="accent6"/>
                  </a:solidFill>
                  <a:prstDash val="solid"/>
                  <a:round/>
                  <a:headEnd type="none" w="med" len="med"/>
                  <a:tailEnd type="none" w="med" len="med"/>
                </a:ln>
              </p:spPr>
            </p:cxnSp>
            <p:sp>
              <p:nvSpPr>
                <p:cNvPr id="856" name="Google Shape;856;g5e79cf9241_2_0"/>
                <p:cNvSpPr txBox="1"/>
                <p:nvPr/>
              </p:nvSpPr>
              <p:spPr>
                <a:xfrm>
                  <a:off x="4983446" y="5272375"/>
                  <a:ext cx="11385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dirty="0">
                      <a:solidFill>
                        <a:schemeClr val="accent6"/>
                      </a:solidFill>
                      <a:latin typeface="Century Gothic"/>
                      <a:ea typeface="Century Gothic"/>
                      <a:cs typeface="Century Gothic"/>
                      <a:sym typeface="Century Gothic"/>
                    </a:rPr>
                    <a:t>Landsat 8</a:t>
                  </a:r>
                  <a:endParaRPr sz="1600" b="1" i="0" u="none" strike="noStrike" cap="none" dirty="0">
                    <a:solidFill>
                      <a:schemeClr val="accent6"/>
                    </a:solidFill>
                    <a:latin typeface="Century Gothic"/>
                    <a:ea typeface="Century Gothic"/>
                    <a:cs typeface="Century Gothic"/>
                    <a:sym typeface="Century Gothic"/>
                  </a:endParaRPr>
                </a:p>
              </p:txBody>
            </p:sp>
          </p:grpSp>
        </p:grpSp>
        <p:grpSp>
          <p:nvGrpSpPr>
            <p:cNvPr id="857" name="Google Shape;857;g5e79cf9241_2_0"/>
            <p:cNvGrpSpPr/>
            <p:nvPr/>
          </p:nvGrpSpPr>
          <p:grpSpPr>
            <a:xfrm>
              <a:off x="4830109" y="5653375"/>
              <a:ext cx="1291837" cy="323100"/>
              <a:chOff x="4830109" y="5272375"/>
              <a:chExt cx="1291837" cy="323100"/>
            </a:xfrm>
          </p:grpSpPr>
          <p:cxnSp>
            <p:nvCxnSpPr>
              <p:cNvPr id="858" name="Google Shape;858;g5e79cf9241_2_0"/>
              <p:cNvCxnSpPr/>
              <p:nvPr/>
            </p:nvCxnSpPr>
            <p:spPr>
              <a:xfrm>
                <a:off x="4830109" y="5481550"/>
                <a:ext cx="279000" cy="0"/>
              </a:xfrm>
              <a:prstGeom prst="straightConnector1">
                <a:avLst/>
              </a:prstGeom>
              <a:noFill/>
              <a:ln w="28575" cap="flat" cmpd="sng">
                <a:solidFill>
                  <a:srgbClr val="134F5C"/>
                </a:solidFill>
                <a:prstDash val="solid"/>
                <a:round/>
                <a:headEnd type="none" w="med" len="med"/>
                <a:tailEnd type="none" w="med" len="med"/>
              </a:ln>
            </p:spPr>
          </p:cxnSp>
          <p:sp>
            <p:nvSpPr>
              <p:cNvPr id="859" name="Google Shape;859;g5e79cf9241_2_0"/>
              <p:cNvSpPr txBox="1"/>
              <p:nvPr/>
            </p:nvSpPr>
            <p:spPr>
              <a:xfrm>
                <a:off x="4983446" y="5272375"/>
                <a:ext cx="1138500" cy="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dirty="0">
                    <a:solidFill>
                      <a:srgbClr val="134F5C"/>
                    </a:solidFill>
                    <a:latin typeface="Century Gothic"/>
                    <a:ea typeface="Century Gothic"/>
                    <a:cs typeface="Century Gothic"/>
                    <a:sym typeface="Century Gothic"/>
                  </a:rPr>
                  <a:t>Sentinel 2</a:t>
                </a:r>
                <a:endParaRPr sz="1600" b="1" i="0" u="none" strike="noStrike" cap="none" dirty="0">
                  <a:solidFill>
                    <a:srgbClr val="134F5C"/>
                  </a:solidFill>
                  <a:latin typeface="Century Gothic"/>
                  <a:ea typeface="Century Gothic"/>
                  <a:cs typeface="Century Gothic"/>
                  <a:sym typeface="Century Gothic"/>
                </a:endParaRPr>
              </a:p>
            </p:txBody>
          </p:sp>
        </p:grpSp>
        <p:sp>
          <p:nvSpPr>
            <p:cNvPr id="860" name="Google Shape;860;g5e79cf9241_2_0"/>
            <p:cNvSpPr txBox="1"/>
            <p:nvPr/>
          </p:nvSpPr>
          <p:spPr>
            <a:xfrm>
              <a:off x="4598725" y="5104325"/>
              <a:ext cx="1644000" cy="33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i="1">
                  <a:latin typeface="Century Gothic"/>
                  <a:ea typeface="Century Gothic"/>
                  <a:cs typeface="Century Gothic"/>
                  <a:sym typeface="Century Gothic"/>
                </a:rPr>
                <a:t>Legend</a:t>
              </a:r>
              <a:endParaRPr sz="1200" b="0" i="1" u="none" strike="noStrike" cap="none">
                <a:solidFill>
                  <a:srgbClr val="000000"/>
                </a:solidFill>
                <a:latin typeface="Century Gothic"/>
                <a:ea typeface="Century Gothic"/>
                <a:cs typeface="Century Gothic"/>
                <a:sym typeface="Century Gothic"/>
              </a:endParaRPr>
            </a:p>
          </p:txBody>
        </p:sp>
      </p:grpSp>
      <p:pic>
        <p:nvPicPr>
          <p:cNvPr id="861" name="Google Shape;861;g5e79cf9241_2_0"/>
          <p:cNvPicPr preferRelativeResize="0"/>
          <p:nvPr/>
        </p:nvPicPr>
        <p:blipFill rotWithShape="1">
          <a:blip r:embed="rId3">
            <a:alphaModFix/>
          </a:blip>
          <a:srcRect l="2190" t="5080" b="4991"/>
          <a:stretch/>
        </p:blipFill>
        <p:spPr>
          <a:xfrm>
            <a:off x="6992575" y="2373525"/>
            <a:ext cx="3695449" cy="1878725"/>
          </a:xfrm>
          <a:prstGeom prst="rect">
            <a:avLst/>
          </a:prstGeom>
          <a:noFill/>
          <a:ln w="9525" cap="flat" cmpd="sng">
            <a:solidFill>
              <a:srgbClr val="434343"/>
            </a:solidFill>
            <a:prstDash val="solid"/>
            <a:round/>
            <a:headEnd type="none" w="sm" len="sm"/>
            <a:tailEnd type="none" w="sm" len="sm"/>
          </a:ln>
        </p:spPr>
      </p:pic>
      <p:grpSp>
        <p:nvGrpSpPr>
          <p:cNvPr id="862" name="Google Shape;862;g5e79cf9241_2_0"/>
          <p:cNvGrpSpPr/>
          <p:nvPr/>
        </p:nvGrpSpPr>
        <p:grpSpPr>
          <a:xfrm>
            <a:off x="7213031" y="4226150"/>
            <a:ext cx="3721659" cy="198138"/>
            <a:chOff x="15321619" y="22301192"/>
            <a:chExt cx="6415547" cy="295200"/>
          </a:xfrm>
        </p:grpSpPr>
        <p:sp>
          <p:nvSpPr>
            <p:cNvPr id="863" name="Google Shape;863;g5e79cf9241_2_0"/>
            <p:cNvSpPr txBox="1"/>
            <p:nvPr/>
          </p:nvSpPr>
          <p:spPr>
            <a:xfrm>
              <a:off x="15321619" y="22301192"/>
              <a:ext cx="10395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2016</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64" name="Google Shape;864;g5e79cf9241_2_0"/>
            <p:cNvSpPr txBox="1"/>
            <p:nvPr/>
          </p:nvSpPr>
          <p:spPr>
            <a:xfrm>
              <a:off x="17228447" y="22301192"/>
              <a:ext cx="9060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2017</a:t>
              </a:r>
              <a:endParaRPr sz="1000" b="0" i="0" u="none" strike="noStrike" cap="none">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900"/>
                <a:buFont typeface="Arial"/>
                <a:buNone/>
              </a:pP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65" name="Google Shape;865;g5e79cf9241_2_0"/>
            <p:cNvSpPr txBox="1"/>
            <p:nvPr/>
          </p:nvSpPr>
          <p:spPr>
            <a:xfrm>
              <a:off x="19406949" y="22301192"/>
              <a:ext cx="9060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2018</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66" name="Google Shape;866;g5e79cf9241_2_0"/>
            <p:cNvSpPr txBox="1"/>
            <p:nvPr/>
          </p:nvSpPr>
          <p:spPr>
            <a:xfrm>
              <a:off x="20697666" y="22301192"/>
              <a:ext cx="10395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dirty="0">
                  <a:solidFill>
                    <a:schemeClr val="tx1">
                      <a:lumMod val="75000"/>
                      <a:lumOff val="25000"/>
                    </a:schemeClr>
                  </a:solidFill>
                  <a:latin typeface="Century Gothic"/>
                  <a:ea typeface="Century Gothic"/>
                  <a:cs typeface="Century Gothic"/>
                  <a:sym typeface="Century Gothic"/>
                </a:rPr>
                <a:t>2019</a:t>
              </a:r>
              <a:endParaRPr sz="1000" b="0"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867" name="Google Shape;867;g5e79cf9241_2_0"/>
          <p:cNvGrpSpPr/>
          <p:nvPr/>
        </p:nvGrpSpPr>
        <p:grpSpPr>
          <a:xfrm>
            <a:off x="6609154" y="2264400"/>
            <a:ext cx="479597" cy="1959138"/>
            <a:chOff x="12494972" y="19753865"/>
            <a:chExt cx="826749" cy="2918859"/>
          </a:xfrm>
        </p:grpSpPr>
        <p:sp>
          <p:nvSpPr>
            <p:cNvPr id="868" name="Google Shape;868;g5e79cf9241_2_0"/>
            <p:cNvSpPr txBox="1"/>
            <p:nvPr/>
          </p:nvSpPr>
          <p:spPr>
            <a:xfrm>
              <a:off x="12533021" y="19753865"/>
              <a:ext cx="7887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a:t>
              </a:r>
              <a:r>
                <a:rPr lang="en-US" sz="1000">
                  <a:solidFill>
                    <a:schemeClr val="tx1">
                      <a:lumMod val="75000"/>
                      <a:lumOff val="25000"/>
                    </a:schemeClr>
                  </a:solidFill>
                  <a:latin typeface="Century Gothic"/>
                  <a:ea typeface="Century Gothic"/>
                  <a:cs typeface="Century Gothic"/>
                  <a:sym typeface="Century Gothic"/>
                </a:rPr>
                <a:t>8</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69" name="Google Shape;869;g5e79cf9241_2_0"/>
            <p:cNvSpPr txBox="1"/>
            <p:nvPr/>
          </p:nvSpPr>
          <p:spPr>
            <a:xfrm>
              <a:off x="12533068" y="22377524"/>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0.0</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70" name="Google Shape;870;g5e79cf9241_2_0"/>
            <p:cNvSpPr txBox="1"/>
            <p:nvPr/>
          </p:nvSpPr>
          <p:spPr>
            <a:xfrm>
              <a:off x="12533023" y="21081860"/>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dirty="0">
                  <a:solidFill>
                    <a:schemeClr val="tx1">
                      <a:lumMod val="75000"/>
                      <a:lumOff val="25000"/>
                    </a:schemeClr>
                  </a:solidFill>
                  <a:latin typeface="Century Gothic"/>
                  <a:ea typeface="Century Gothic"/>
                  <a:cs typeface="Century Gothic"/>
                  <a:sym typeface="Century Gothic"/>
                </a:rPr>
                <a:t>0.</a:t>
              </a:r>
              <a:r>
                <a:rPr lang="en-US" sz="1000" dirty="0">
                  <a:solidFill>
                    <a:schemeClr val="tx1">
                      <a:lumMod val="75000"/>
                      <a:lumOff val="25000"/>
                    </a:schemeClr>
                  </a:solidFill>
                  <a:latin typeface="Century Gothic"/>
                  <a:ea typeface="Century Gothic"/>
                  <a:cs typeface="Century Gothic"/>
                  <a:sym typeface="Century Gothic"/>
                </a:rPr>
                <a:t>4</a:t>
              </a:r>
              <a:endParaRPr sz="1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871" name="Google Shape;871;g5e79cf9241_2_0"/>
            <p:cNvSpPr txBox="1"/>
            <p:nvPr/>
          </p:nvSpPr>
          <p:spPr>
            <a:xfrm>
              <a:off x="12533067" y="21783551"/>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a:solidFill>
                    <a:schemeClr val="tx1">
                      <a:lumMod val="75000"/>
                      <a:lumOff val="25000"/>
                    </a:schemeClr>
                  </a:solidFill>
                  <a:latin typeface="Century Gothic"/>
                  <a:ea typeface="Century Gothic"/>
                  <a:cs typeface="Century Gothic"/>
                  <a:sym typeface="Century Gothic"/>
                </a:rPr>
                <a:t>0.2</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72" name="Google Shape;872;g5e79cf9241_2_0"/>
            <p:cNvSpPr txBox="1"/>
            <p:nvPr/>
          </p:nvSpPr>
          <p:spPr>
            <a:xfrm>
              <a:off x="12494972" y="20376183"/>
              <a:ext cx="7887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a:t>
              </a:r>
              <a:r>
                <a:rPr lang="en-US" sz="1000">
                  <a:solidFill>
                    <a:schemeClr val="tx1">
                      <a:lumMod val="75000"/>
                      <a:lumOff val="25000"/>
                    </a:schemeClr>
                  </a:solidFill>
                  <a:latin typeface="Century Gothic"/>
                  <a:ea typeface="Century Gothic"/>
                  <a:cs typeface="Century Gothic"/>
                  <a:sym typeface="Century Gothic"/>
                </a:rPr>
                <a:t>6</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873" name="Google Shape;873;g5e79cf9241_2_0"/>
          <p:cNvGrpSpPr/>
          <p:nvPr/>
        </p:nvGrpSpPr>
        <p:grpSpPr>
          <a:xfrm>
            <a:off x="7954233" y="2377453"/>
            <a:ext cx="2457586" cy="1795073"/>
            <a:chOff x="2156450" y="2570656"/>
            <a:chExt cx="4236488" cy="1987019"/>
          </a:xfrm>
        </p:grpSpPr>
        <p:cxnSp>
          <p:nvCxnSpPr>
            <p:cNvPr id="874" name="Google Shape;874;g5e79cf9241_2_0"/>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75" name="Google Shape;875;g5e79cf9241_2_0"/>
            <p:cNvCxnSpPr/>
            <p:nvPr/>
          </p:nvCxnSpPr>
          <p:spPr>
            <a:xfrm>
              <a:off x="4410065"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76" name="Google Shape;876;g5e79cf9241_2_0"/>
            <p:cNvCxnSpPr/>
            <p:nvPr/>
          </p:nvCxnSpPr>
          <p:spPr>
            <a:xfrm>
              <a:off x="6392938" y="2570656"/>
              <a:ext cx="0" cy="1960200"/>
            </a:xfrm>
            <a:prstGeom prst="straightConnector1">
              <a:avLst/>
            </a:prstGeom>
            <a:noFill/>
            <a:ln w="9525" cap="flat" cmpd="sng">
              <a:solidFill>
                <a:schemeClr val="dk2"/>
              </a:solidFill>
              <a:prstDash val="dash"/>
              <a:round/>
              <a:headEnd type="none" w="med" len="med"/>
              <a:tailEnd type="none" w="med" len="med"/>
            </a:ln>
          </p:spPr>
        </p:cxnSp>
      </p:grpSp>
      <p:sp>
        <p:nvSpPr>
          <p:cNvPr id="877" name="Google Shape;877;g5e79cf9241_2_0"/>
          <p:cNvSpPr txBox="1"/>
          <p:nvPr/>
        </p:nvSpPr>
        <p:spPr>
          <a:xfrm rot="-5400000">
            <a:off x="5363625" y="3148400"/>
            <a:ext cx="2015400" cy="19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1" u="none" strike="noStrike" cap="none" dirty="0">
                <a:solidFill>
                  <a:schemeClr val="tx1">
                    <a:lumMod val="75000"/>
                    <a:lumOff val="25000"/>
                  </a:schemeClr>
                </a:solidFill>
                <a:latin typeface="Century Gothic"/>
                <a:ea typeface="Century Gothic"/>
                <a:cs typeface="Century Gothic"/>
                <a:sym typeface="Century Gothic"/>
              </a:rPr>
              <a:t>Mean NDVI  </a:t>
            </a:r>
            <a:r>
              <a:rPr lang="en-US" sz="1600" i="1" dirty="0">
                <a:solidFill>
                  <a:schemeClr val="tx1">
                    <a:lumMod val="75000"/>
                    <a:lumOff val="25000"/>
                  </a:schemeClr>
                </a:solidFill>
                <a:latin typeface="Century Gothic"/>
                <a:ea typeface="Century Gothic"/>
                <a:cs typeface="Century Gothic"/>
                <a:sym typeface="Century Gothic"/>
              </a:rPr>
              <a:t>Value</a:t>
            </a:r>
            <a:endParaRPr sz="1600" b="0" i="1"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878" name="Google Shape;878;g5e79cf9241_2_0"/>
          <p:cNvSpPr txBox="1"/>
          <p:nvPr/>
        </p:nvSpPr>
        <p:spPr>
          <a:xfrm>
            <a:off x="7323196" y="4383975"/>
            <a:ext cx="3034200" cy="19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1" u="none" strike="noStrike" cap="none" dirty="0">
                <a:solidFill>
                  <a:schemeClr val="tx1">
                    <a:lumMod val="75000"/>
                    <a:lumOff val="25000"/>
                  </a:schemeClr>
                </a:solidFill>
                <a:latin typeface="Century Gothic"/>
                <a:ea typeface="Century Gothic"/>
                <a:cs typeface="Century Gothic"/>
                <a:sym typeface="Century Gothic"/>
              </a:rPr>
              <a:t>Date (Quarterly Values)</a:t>
            </a:r>
            <a:endParaRPr sz="1600" b="0" i="1"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879" name="Google Shape;879;g5e79cf9241_2_0"/>
          <p:cNvSpPr txBox="1"/>
          <p:nvPr/>
        </p:nvSpPr>
        <p:spPr>
          <a:xfrm>
            <a:off x="7357696" y="1910200"/>
            <a:ext cx="2965200" cy="22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a:solidFill>
                  <a:schemeClr val="tx1">
                    <a:lumMod val="75000"/>
                    <a:lumOff val="25000"/>
                  </a:schemeClr>
                </a:solidFill>
                <a:latin typeface="Century Gothic"/>
                <a:ea typeface="Century Gothic"/>
                <a:cs typeface="Century Gothic"/>
                <a:sym typeface="Century Gothic"/>
              </a:rPr>
              <a:t>Comparison Area</a:t>
            </a:r>
            <a:endParaRPr sz="2000" b="1"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880" name="Google Shape;880;g5e79cf9241_2_0"/>
          <p:cNvPicPr preferRelativeResize="0"/>
          <p:nvPr/>
        </p:nvPicPr>
        <p:blipFill rotWithShape="1">
          <a:blip r:embed="rId4">
            <a:alphaModFix/>
          </a:blip>
          <a:srcRect l="2870" t="6922" r="-3585" b="6219"/>
          <a:stretch/>
        </p:blipFill>
        <p:spPr>
          <a:xfrm>
            <a:off x="1641025" y="2379775"/>
            <a:ext cx="3721676" cy="1878725"/>
          </a:xfrm>
          <a:prstGeom prst="rect">
            <a:avLst/>
          </a:prstGeom>
          <a:noFill/>
          <a:ln w="9525" cap="flat" cmpd="sng">
            <a:solidFill>
              <a:srgbClr val="434343"/>
            </a:solidFill>
            <a:prstDash val="solid"/>
            <a:round/>
            <a:headEnd type="none" w="sm" len="sm"/>
            <a:tailEnd type="none" w="sm" len="sm"/>
          </a:ln>
        </p:spPr>
      </p:pic>
      <p:grpSp>
        <p:nvGrpSpPr>
          <p:cNvPr id="881" name="Google Shape;881;g5e79cf9241_2_0"/>
          <p:cNvGrpSpPr/>
          <p:nvPr/>
        </p:nvGrpSpPr>
        <p:grpSpPr>
          <a:xfrm>
            <a:off x="1869631" y="4226150"/>
            <a:ext cx="3721659" cy="198138"/>
            <a:chOff x="15321619" y="22301192"/>
            <a:chExt cx="6415547" cy="295200"/>
          </a:xfrm>
        </p:grpSpPr>
        <p:sp>
          <p:nvSpPr>
            <p:cNvPr id="882" name="Google Shape;882;g5e79cf9241_2_0"/>
            <p:cNvSpPr txBox="1"/>
            <p:nvPr/>
          </p:nvSpPr>
          <p:spPr>
            <a:xfrm>
              <a:off x="15321619" y="22301192"/>
              <a:ext cx="10395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2016</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83" name="Google Shape;883;g5e79cf9241_2_0"/>
            <p:cNvSpPr txBox="1"/>
            <p:nvPr/>
          </p:nvSpPr>
          <p:spPr>
            <a:xfrm>
              <a:off x="17228447" y="22301192"/>
              <a:ext cx="9060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dirty="0">
                  <a:solidFill>
                    <a:schemeClr val="tx1">
                      <a:lumMod val="75000"/>
                      <a:lumOff val="25000"/>
                    </a:schemeClr>
                  </a:solidFill>
                  <a:latin typeface="Century Gothic"/>
                  <a:ea typeface="Century Gothic"/>
                  <a:cs typeface="Century Gothic"/>
                  <a:sym typeface="Century Gothic"/>
                </a:rPr>
                <a:t>2017</a:t>
              </a:r>
              <a:endParaRPr sz="10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rgbClr val="000000"/>
                </a:buClr>
                <a:buSzPts val="900"/>
                <a:buFont typeface="Arial"/>
                <a:buNone/>
              </a:pPr>
              <a:endParaRPr sz="1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884" name="Google Shape;884;g5e79cf9241_2_0"/>
            <p:cNvSpPr txBox="1"/>
            <p:nvPr/>
          </p:nvSpPr>
          <p:spPr>
            <a:xfrm>
              <a:off x="19406949" y="22301192"/>
              <a:ext cx="9060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2018</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85" name="Google Shape;885;g5e79cf9241_2_0"/>
            <p:cNvSpPr txBox="1"/>
            <p:nvPr/>
          </p:nvSpPr>
          <p:spPr>
            <a:xfrm>
              <a:off x="20697666" y="22301192"/>
              <a:ext cx="10395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2019</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grpSp>
      <p:grpSp>
        <p:nvGrpSpPr>
          <p:cNvPr id="886" name="Google Shape;886;g5e79cf9241_2_0"/>
          <p:cNvGrpSpPr/>
          <p:nvPr/>
        </p:nvGrpSpPr>
        <p:grpSpPr>
          <a:xfrm>
            <a:off x="2654070" y="2395191"/>
            <a:ext cx="2457586" cy="1795073"/>
            <a:chOff x="2156450" y="2570656"/>
            <a:chExt cx="4236488" cy="1987019"/>
          </a:xfrm>
        </p:grpSpPr>
        <p:cxnSp>
          <p:nvCxnSpPr>
            <p:cNvPr id="887" name="Google Shape;887;g5e79cf9241_2_0"/>
            <p:cNvCxnSpPr/>
            <p:nvPr/>
          </p:nvCxnSpPr>
          <p:spPr>
            <a:xfrm>
              <a:off x="2156450"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88" name="Google Shape;888;g5e79cf9241_2_0"/>
            <p:cNvCxnSpPr/>
            <p:nvPr/>
          </p:nvCxnSpPr>
          <p:spPr>
            <a:xfrm>
              <a:off x="4410065" y="2581275"/>
              <a:ext cx="0" cy="1976400"/>
            </a:xfrm>
            <a:prstGeom prst="straightConnector1">
              <a:avLst/>
            </a:prstGeom>
            <a:noFill/>
            <a:ln w="9525" cap="flat" cmpd="sng">
              <a:solidFill>
                <a:schemeClr val="dk2"/>
              </a:solidFill>
              <a:prstDash val="dash"/>
              <a:round/>
              <a:headEnd type="none" w="med" len="med"/>
              <a:tailEnd type="none" w="med" len="med"/>
            </a:ln>
          </p:spPr>
        </p:cxnSp>
        <p:cxnSp>
          <p:nvCxnSpPr>
            <p:cNvPr id="889" name="Google Shape;889;g5e79cf9241_2_0"/>
            <p:cNvCxnSpPr/>
            <p:nvPr/>
          </p:nvCxnSpPr>
          <p:spPr>
            <a:xfrm>
              <a:off x="6392938" y="2570656"/>
              <a:ext cx="0" cy="1960200"/>
            </a:xfrm>
            <a:prstGeom prst="straightConnector1">
              <a:avLst/>
            </a:prstGeom>
            <a:noFill/>
            <a:ln w="9525" cap="flat" cmpd="sng">
              <a:solidFill>
                <a:schemeClr val="dk2"/>
              </a:solidFill>
              <a:prstDash val="dash"/>
              <a:round/>
              <a:headEnd type="none" w="med" len="med"/>
              <a:tailEnd type="none" w="med" len="med"/>
            </a:ln>
          </p:spPr>
        </p:cxnSp>
      </p:grpSp>
      <p:sp>
        <p:nvSpPr>
          <p:cNvPr id="890" name="Google Shape;890;g5e79cf9241_2_0"/>
          <p:cNvSpPr txBox="1"/>
          <p:nvPr/>
        </p:nvSpPr>
        <p:spPr>
          <a:xfrm>
            <a:off x="2019258" y="1904825"/>
            <a:ext cx="2965200" cy="22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dirty="0" err="1">
                <a:solidFill>
                  <a:schemeClr val="tx1">
                    <a:lumMod val="75000"/>
                    <a:lumOff val="25000"/>
                  </a:schemeClr>
                </a:solidFill>
                <a:latin typeface="Century Gothic"/>
                <a:ea typeface="Century Gothic"/>
                <a:cs typeface="Century Gothic"/>
                <a:sym typeface="Century Gothic"/>
              </a:rPr>
              <a:t>Exclosure</a:t>
            </a:r>
            <a:r>
              <a:rPr lang="en-US" sz="2000" b="1" dirty="0">
                <a:solidFill>
                  <a:schemeClr val="tx1">
                    <a:lumMod val="75000"/>
                    <a:lumOff val="25000"/>
                  </a:schemeClr>
                </a:solidFill>
                <a:latin typeface="Century Gothic"/>
                <a:ea typeface="Century Gothic"/>
                <a:cs typeface="Century Gothic"/>
                <a:sym typeface="Century Gothic"/>
              </a:rPr>
              <a:t> 1</a:t>
            </a:r>
            <a:endParaRPr sz="20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891" name="Google Shape;891;g5e79cf9241_2_0"/>
          <p:cNvSpPr txBox="1"/>
          <p:nvPr/>
        </p:nvSpPr>
        <p:spPr>
          <a:xfrm>
            <a:off x="2213358" y="4383975"/>
            <a:ext cx="3034200" cy="19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0" i="1" u="none" strike="noStrike" cap="none" dirty="0">
                <a:solidFill>
                  <a:schemeClr val="tx1">
                    <a:lumMod val="75000"/>
                    <a:lumOff val="25000"/>
                  </a:schemeClr>
                </a:solidFill>
                <a:latin typeface="Century Gothic"/>
                <a:ea typeface="Century Gothic"/>
                <a:cs typeface="Century Gothic"/>
                <a:sym typeface="Century Gothic"/>
              </a:rPr>
              <a:t>Date (Quarterly Values)</a:t>
            </a:r>
            <a:endParaRPr sz="1600" b="0" i="1"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892" name="Google Shape;892;g5e79cf9241_2_0"/>
          <p:cNvGrpSpPr/>
          <p:nvPr/>
        </p:nvGrpSpPr>
        <p:grpSpPr>
          <a:xfrm>
            <a:off x="1282379" y="2340600"/>
            <a:ext cx="479597" cy="1959138"/>
            <a:chOff x="12494972" y="19753865"/>
            <a:chExt cx="826749" cy="2918859"/>
          </a:xfrm>
        </p:grpSpPr>
        <p:sp>
          <p:nvSpPr>
            <p:cNvPr id="893" name="Google Shape;893;g5e79cf9241_2_0"/>
            <p:cNvSpPr txBox="1"/>
            <p:nvPr/>
          </p:nvSpPr>
          <p:spPr>
            <a:xfrm>
              <a:off x="12533021" y="19753865"/>
              <a:ext cx="7887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a:t>
              </a:r>
              <a:r>
                <a:rPr lang="en-US" sz="1000">
                  <a:solidFill>
                    <a:schemeClr val="tx1">
                      <a:lumMod val="75000"/>
                      <a:lumOff val="25000"/>
                    </a:schemeClr>
                  </a:solidFill>
                  <a:latin typeface="Century Gothic"/>
                  <a:ea typeface="Century Gothic"/>
                  <a:cs typeface="Century Gothic"/>
                  <a:sym typeface="Century Gothic"/>
                </a:rPr>
                <a:t>8</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94" name="Google Shape;894;g5e79cf9241_2_0"/>
            <p:cNvSpPr txBox="1"/>
            <p:nvPr/>
          </p:nvSpPr>
          <p:spPr>
            <a:xfrm>
              <a:off x="12533068" y="22377524"/>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0.0</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95" name="Google Shape;895;g5e79cf9241_2_0"/>
            <p:cNvSpPr txBox="1"/>
            <p:nvPr/>
          </p:nvSpPr>
          <p:spPr>
            <a:xfrm>
              <a:off x="12533023" y="21081860"/>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a:solidFill>
                    <a:schemeClr val="tx1">
                      <a:lumMod val="75000"/>
                      <a:lumOff val="25000"/>
                    </a:schemeClr>
                  </a:solidFill>
                  <a:latin typeface="Century Gothic"/>
                  <a:ea typeface="Century Gothic"/>
                  <a:cs typeface="Century Gothic"/>
                  <a:sym typeface="Century Gothic"/>
                </a:rPr>
                <a:t>0.</a:t>
              </a:r>
              <a:r>
                <a:rPr lang="en-US" sz="1000">
                  <a:solidFill>
                    <a:schemeClr val="tx1">
                      <a:lumMod val="75000"/>
                      <a:lumOff val="25000"/>
                    </a:schemeClr>
                  </a:solidFill>
                  <a:latin typeface="Century Gothic"/>
                  <a:ea typeface="Century Gothic"/>
                  <a:cs typeface="Century Gothic"/>
                  <a:sym typeface="Century Gothic"/>
                </a:rPr>
                <a:t>4</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96" name="Google Shape;896;g5e79cf9241_2_0"/>
            <p:cNvSpPr txBox="1"/>
            <p:nvPr/>
          </p:nvSpPr>
          <p:spPr>
            <a:xfrm>
              <a:off x="12533067" y="21783551"/>
              <a:ext cx="7506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a:solidFill>
                    <a:schemeClr val="tx1">
                      <a:lumMod val="75000"/>
                      <a:lumOff val="25000"/>
                    </a:schemeClr>
                  </a:solidFill>
                  <a:latin typeface="Century Gothic"/>
                  <a:ea typeface="Century Gothic"/>
                  <a:cs typeface="Century Gothic"/>
                  <a:sym typeface="Century Gothic"/>
                </a:rPr>
                <a:t>0.2</a:t>
              </a:r>
              <a:endParaRPr sz="1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97" name="Google Shape;897;g5e79cf9241_2_0"/>
            <p:cNvSpPr txBox="1"/>
            <p:nvPr/>
          </p:nvSpPr>
          <p:spPr>
            <a:xfrm>
              <a:off x="12494972" y="20376183"/>
              <a:ext cx="7887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000" b="0" i="0" u="none" strike="noStrike" cap="none" dirty="0">
                  <a:solidFill>
                    <a:schemeClr val="tx1">
                      <a:lumMod val="75000"/>
                      <a:lumOff val="25000"/>
                    </a:schemeClr>
                  </a:solidFill>
                  <a:latin typeface="Century Gothic"/>
                  <a:ea typeface="Century Gothic"/>
                  <a:cs typeface="Century Gothic"/>
                  <a:sym typeface="Century Gothic"/>
                </a:rPr>
                <a:t>0.</a:t>
              </a:r>
              <a:r>
                <a:rPr lang="en-US" sz="1000" dirty="0">
                  <a:solidFill>
                    <a:schemeClr val="tx1">
                      <a:lumMod val="75000"/>
                      <a:lumOff val="25000"/>
                    </a:schemeClr>
                  </a:solidFill>
                  <a:latin typeface="Century Gothic"/>
                  <a:ea typeface="Century Gothic"/>
                  <a:cs typeface="Century Gothic"/>
                  <a:sym typeface="Century Gothic"/>
                </a:rPr>
                <a:t>6</a:t>
              </a:r>
              <a:endParaRPr sz="1000" b="0" i="0" u="none" strike="noStrike" cap="none" dirty="0">
                <a:solidFill>
                  <a:schemeClr val="tx1">
                    <a:lumMod val="75000"/>
                    <a:lumOff val="25000"/>
                  </a:schemeClr>
                </a:solidFill>
                <a:latin typeface="Century Gothic"/>
                <a:ea typeface="Century Gothic"/>
                <a:cs typeface="Century Gothic"/>
                <a:sym typeface="Century Gothic"/>
              </a:endParaRPr>
            </a:p>
          </p:txBody>
        </p:sp>
      </p:grpSp>
      <p:sp>
        <p:nvSpPr>
          <p:cNvPr id="898" name="Google Shape;898;g5e79cf9241_2_0"/>
          <p:cNvSpPr txBox="1"/>
          <p:nvPr/>
        </p:nvSpPr>
        <p:spPr>
          <a:xfrm rot="-5400000">
            <a:off x="105825" y="3148400"/>
            <a:ext cx="2015400" cy="19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1" u="none" strike="noStrike" cap="none" dirty="0">
                <a:solidFill>
                  <a:schemeClr val="tx1">
                    <a:lumMod val="75000"/>
                    <a:lumOff val="25000"/>
                  </a:schemeClr>
                </a:solidFill>
                <a:latin typeface="Century Gothic"/>
                <a:ea typeface="Century Gothic"/>
                <a:cs typeface="Century Gothic"/>
                <a:sym typeface="Century Gothic"/>
              </a:rPr>
              <a:t>Mean NDVI  </a:t>
            </a:r>
            <a:r>
              <a:rPr lang="en-US" sz="1600" i="1" dirty="0">
                <a:solidFill>
                  <a:schemeClr val="tx1">
                    <a:lumMod val="75000"/>
                    <a:lumOff val="25000"/>
                  </a:schemeClr>
                </a:solidFill>
                <a:latin typeface="Century Gothic"/>
                <a:ea typeface="Century Gothic"/>
                <a:cs typeface="Century Gothic"/>
                <a:sym typeface="Century Gothic"/>
              </a:rPr>
              <a:t>Value</a:t>
            </a:r>
            <a:endParaRPr sz="1600" b="0" i="1"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904" name="Google Shape;904;g5e1fbc53eb_3_10"/>
          <p:cNvPicPr preferRelativeResize="0"/>
          <p:nvPr/>
        </p:nvPicPr>
        <p:blipFill>
          <a:blip r:embed="rId3">
            <a:alphaModFix/>
          </a:blip>
          <a:stretch>
            <a:fillRect/>
          </a:stretch>
        </p:blipFill>
        <p:spPr>
          <a:xfrm>
            <a:off x="890813" y="1915250"/>
            <a:ext cx="4743300" cy="3596249"/>
          </a:xfrm>
          <a:prstGeom prst="rect">
            <a:avLst/>
          </a:prstGeom>
          <a:noFill/>
          <a:ln>
            <a:noFill/>
          </a:ln>
        </p:spPr>
      </p:pic>
      <p:sp>
        <p:nvSpPr>
          <p:cNvPr id="905" name="Google Shape;905;g5e1fbc53eb_3_10"/>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Classification </a:t>
            </a:r>
            <a:endParaRPr/>
          </a:p>
        </p:txBody>
      </p:sp>
      <p:pic>
        <p:nvPicPr>
          <p:cNvPr id="906" name="Google Shape;906;g5e1fbc53eb_3_10"/>
          <p:cNvPicPr preferRelativeResize="0"/>
          <p:nvPr/>
        </p:nvPicPr>
        <p:blipFill rotWithShape="1">
          <a:blip r:embed="rId4">
            <a:alphaModFix/>
          </a:blip>
          <a:srcRect/>
          <a:stretch/>
        </p:blipFill>
        <p:spPr>
          <a:xfrm>
            <a:off x="890875" y="1918466"/>
            <a:ext cx="4743177" cy="3589809"/>
          </a:xfrm>
          <a:prstGeom prst="rect">
            <a:avLst/>
          </a:prstGeom>
          <a:noFill/>
          <a:ln>
            <a:noFill/>
          </a:ln>
        </p:spPr>
      </p:pic>
      <p:sp>
        <p:nvSpPr>
          <p:cNvPr id="907" name="Google Shape;907;g5e1fbc53eb_3_10"/>
          <p:cNvSpPr txBox="1">
            <a:spLocks noGrp="1"/>
          </p:cNvSpPr>
          <p:nvPr>
            <p:ph type="title"/>
          </p:nvPr>
        </p:nvSpPr>
        <p:spPr>
          <a:xfrm>
            <a:off x="6330638" y="1514925"/>
            <a:ext cx="5295300" cy="419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sz="2400" dirty="0"/>
              <a:t>Supervised Classification</a:t>
            </a:r>
            <a:endParaRPr sz="2400" dirty="0"/>
          </a:p>
        </p:txBody>
      </p:sp>
      <p:grpSp>
        <p:nvGrpSpPr>
          <p:cNvPr id="908" name="Google Shape;908;g5e1fbc53eb_3_10"/>
          <p:cNvGrpSpPr/>
          <p:nvPr/>
        </p:nvGrpSpPr>
        <p:grpSpPr>
          <a:xfrm>
            <a:off x="890825" y="5608997"/>
            <a:ext cx="4743300" cy="490503"/>
            <a:chOff x="477600" y="5608997"/>
            <a:chExt cx="4743300" cy="490503"/>
          </a:xfrm>
        </p:grpSpPr>
        <p:pic>
          <p:nvPicPr>
            <p:cNvPr id="909" name="Google Shape;909;g5e1fbc53eb_3_10"/>
            <p:cNvPicPr preferRelativeResize="0"/>
            <p:nvPr/>
          </p:nvPicPr>
          <p:blipFill rotWithShape="1">
            <a:blip r:embed="rId5">
              <a:alphaModFix/>
            </a:blip>
            <a:srcRect/>
            <a:stretch/>
          </p:blipFill>
          <p:spPr>
            <a:xfrm>
              <a:off x="2427750" y="5608997"/>
              <a:ext cx="1863038" cy="490500"/>
            </a:xfrm>
            <a:prstGeom prst="rect">
              <a:avLst/>
            </a:prstGeom>
            <a:noFill/>
            <a:ln>
              <a:noFill/>
            </a:ln>
          </p:spPr>
        </p:pic>
        <p:sp>
          <p:nvSpPr>
            <p:cNvPr id="910" name="Google Shape;910;g5e1fbc53eb_3_10"/>
            <p:cNvSpPr txBox="1"/>
            <p:nvPr/>
          </p:nvSpPr>
          <p:spPr>
            <a:xfrm>
              <a:off x="2007438" y="5658050"/>
              <a:ext cx="845700" cy="26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Low</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11" name="Google Shape;911;g5e1fbc53eb_3_10"/>
            <p:cNvSpPr txBox="1"/>
            <p:nvPr/>
          </p:nvSpPr>
          <p:spPr>
            <a:xfrm>
              <a:off x="4187925" y="5658050"/>
              <a:ext cx="845700" cy="26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High</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12" name="Google Shape;912;g5e1fbc53eb_3_10"/>
            <p:cNvSpPr txBox="1"/>
            <p:nvPr/>
          </p:nvSpPr>
          <p:spPr>
            <a:xfrm>
              <a:off x="858475" y="5658050"/>
              <a:ext cx="1264200" cy="26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NDVI Value:</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913" name="Google Shape;913;g5e1fbc53eb_3_10"/>
            <p:cNvSpPr/>
            <p:nvPr/>
          </p:nvSpPr>
          <p:spPr>
            <a:xfrm>
              <a:off x="477600" y="5609000"/>
              <a:ext cx="4743300" cy="490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tx1">
                    <a:lumMod val="75000"/>
                    <a:lumOff val="25000"/>
                  </a:schemeClr>
                </a:solidFill>
                <a:latin typeface="Arial"/>
                <a:ea typeface="Arial"/>
                <a:cs typeface="Arial"/>
                <a:sym typeface="Arial"/>
              </a:endParaRPr>
            </a:p>
          </p:txBody>
        </p:sp>
      </p:grpSp>
      <p:pic>
        <p:nvPicPr>
          <p:cNvPr id="914" name="Google Shape;914;g5e1fbc53eb_3_10"/>
          <p:cNvPicPr preferRelativeResize="0"/>
          <p:nvPr/>
        </p:nvPicPr>
        <p:blipFill rotWithShape="1">
          <a:blip r:embed="rId6">
            <a:alphaModFix/>
          </a:blip>
          <a:srcRect/>
          <a:stretch/>
        </p:blipFill>
        <p:spPr>
          <a:xfrm>
            <a:off x="6606709" y="1915248"/>
            <a:ext cx="4743178" cy="3596264"/>
          </a:xfrm>
          <a:prstGeom prst="rect">
            <a:avLst/>
          </a:prstGeom>
          <a:noFill/>
          <a:ln>
            <a:noFill/>
          </a:ln>
        </p:spPr>
      </p:pic>
      <p:pic>
        <p:nvPicPr>
          <p:cNvPr id="916" name="Google Shape;916;g5e1fbc53eb_3_10"/>
          <p:cNvPicPr preferRelativeResize="0"/>
          <p:nvPr/>
        </p:nvPicPr>
        <p:blipFill>
          <a:blip r:embed="rId7">
            <a:alphaModFix/>
          </a:blip>
          <a:stretch>
            <a:fillRect/>
          </a:stretch>
        </p:blipFill>
        <p:spPr>
          <a:xfrm>
            <a:off x="6606699" y="1918475"/>
            <a:ext cx="4743175" cy="3589800"/>
          </a:xfrm>
          <a:prstGeom prst="rect">
            <a:avLst/>
          </a:prstGeom>
          <a:noFill/>
          <a:ln>
            <a:noFill/>
          </a:ln>
        </p:spPr>
      </p:pic>
      <p:sp>
        <p:nvSpPr>
          <p:cNvPr id="917" name="Google Shape;917;g5e1fbc53eb_3_10"/>
          <p:cNvSpPr/>
          <p:nvPr/>
        </p:nvSpPr>
        <p:spPr>
          <a:xfrm>
            <a:off x="1022200" y="3170250"/>
            <a:ext cx="1505400" cy="1505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g5e1fbc53eb_3_10"/>
          <p:cNvSpPr/>
          <p:nvPr/>
        </p:nvSpPr>
        <p:spPr>
          <a:xfrm>
            <a:off x="6713025" y="3170250"/>
            <a:ext cx="1505400" cy="1505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g5e1fbc53eb_3_10"/>
          <p:cNvSpPr/>
          <p:nvPr/>
        </p:nvSpPr>
        <p:spPr>
          <a:xfrm>
            <a:off x="2862150" y="3865750"/>
            <a:ext cx="3533100" cy="1965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g5e1fbc53eb_3_10"/>
          <p:cNvSpPr txBox="1"/>
          <p:nvPr/>
        </p:nvSpPr>
        <p:spPr>
          <a:xfrm>
            <a:off x="9218325" y="2044400"/>
            <a:ext cx="1988700" cy="4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rgbClr val="FFFFFF"/>
                </a:solidFill>
                <a:latin typeface="Century Gothic"/>
                <a:ea typeface="Century Gothic"/>
                <a:cs typeface="Century Gothic"/>
                <a:sym typeface="Century Gothic"/>
              </a:rPr>
              <a:t>PCC Rust: 75%</a:t>
            </a:r>
            <a:endParaRPr sz="2000" b="1" dirty="0">
              <a:solidFill>
                <a:srgbClr val="FFFFFF"/>
              </a:solidFill>
              <a:latin typeface="Century Gothic"/>
              <a:ea typeface="Century Gothic"/>
              <a:cs typeface="Century Gothic"/>
              <a:sym typeface="Century Gothic"/>
            </a:endParaRPr>
          </a:p>
        </p:txBody>
      </p:sp>
      <p:sp>
        <p:nvSpPr>
          <p:cNvPr id="921" name="Google Shape;921;g5e1fbc53eb_3_10"/>
          <p:cNvSpPr txBox="1">
            <a:spLocks noGrp="1"/>
          </p:cNvSpPr>
          <p:nvPr>
            <p:ph type="title"/>
          </p:nvPr>
        </p:nvSpPr>
        <p:spPr>
          <a:xfrm>
            <a:off x="671838" y="1474850"/>
            <a:ext cx="5295300" cy="419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sz="2400" dirty="0"/>
              <a:t>Worldview NDVI, Feb 2017</a:t>
            </a:r>
            <a:endParaRPr sz="2400" dirty="0"/>
          </a:p>
        </p:txBody>
      </p:sp>
      <p:grpSp>
        <p:nvGrpSpPr>
          <p:cNvPr id="922" name="Google Shape;922;g5e1fbc53eb_3_10"/>
          <p:cNvGrpSpPr/>
          <p:nvPr/>
        </p:nvGrpSpPr>
        <p:grpSpPr>
          <a:xfrm>
            <a:off x="6020775" y="5541100"/>
            <a:ext cx="6278950" cy="578700"/>
            <a:chOff x="6020775" y="5541100"/>
            <a:chExt cx="6278950" cy="578700"/>
          </a:xfrm>
        </p:grpSpPr>
        <p:sp>
          <p:nvSpPr>
            <p:cNvPr id="923" name="Google Shape;923;g5e1fbc53eb_3_10"/>
            <p:cNvSpPr/>
            <p:nvPr/>
          </p:nvSpPr>
          <p:spPr>
            <a:xfrm>
              <a:off x="6020775" y="5609000"/>
              <a:ext cx="6124200" cy="444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chemeClr val="tx1">
                    <a:lumMod val="75000"/>
                    <a:lumOff val="25000"/>
                  </a:schemeClr>
                </a:solidFill>
                <a:latin typeface="Arial"/>
                <a:ea typeface="Arial"/>
                <a:cs typeface="Arial"/>
                <a:sym typeface="Arial"/>
              </a:endParaRPr>
            </a:p>
          </p:txBody>
        </p:sp>
        <p:sp>
          <p:nvSpPr>
            <p:cNvPr id="924" name="Google Shape;924;g5e1fbc53eb_3_10"/>
            <p:cNvSpPr/>
            <p:nvPr/>
          </p:nvSpPr>
          <p:spPr>
            <a:xfrm>
              <a:off x="6053758" y="5747500"/>
              <a:ext cx="328800" cy="165900"/>
            </a:xfrm>
            <a:prstGeom prst="rect">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tx1">
                    <a:lumMod val="75000"/>
                    <a:lumOff val="25000"/>
                  </a:schemeClr>
                </a:solidFill>
                <a:latin typeface="Arial"/>
                <a:ea typeface="Arial"/>
                <a:cs typeface="Arial"/>
                <a:sym typeface="Arial"/>
              </a:endParaRPr>
            </a:p>
          </p:txBody>
        </p:sp>
        <p:sp>
          <p:nvSpPr>
            <p:cNvPr id="925" name="Google Shape;925;g5e1fbc53eb_3_10"/>
            <p:cNvSpPr/>
            <p:nvPr/>
          </p:nvSpPr>
          <p:spPr>
            <a:xfrm>
              <a:off x="6766260" y="5747500"/>
              <a:ext cx="328800" cy="1659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tx1">
                    <a:lumMod val="75000"/>
                    <a:lumOff val="25000"/>
                  </a:schemeClr>
                </a:solidFill>
                <a:latin typeface="Arial"/>
                <a:ea typeface="Arial"/>
                <a:cs typeface="Arial"/>
                <a:sym typeface="Arial"/>
              </a:endParaRPr>
            </a:p>
          </p:txBody>
        </p:sp>
        <p:sp>
          <p:nvSpPr>
            <p:cNvPr id="926" name="Google Shape;926;g5e1fbc53eb_3_10"/>
            <p:cNvSpPr/>
            <p:nvPr/>
          </p:nvSpPr>
          <p:spPr>
            <a:xfrm>
              <a:off x="8068999" y="5747500"/>
              <a:ext cx="295800" cy="165900"/>
            </a:xfrm>
            <a:prstGeom prst="rect">
              <a:avLst/>
            </a:prstGeom>
            <a:solidFill>
              <a:srgbClr val="00EE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tx1">
                    <a:lumMod val="75000"/>
                    <a:lumOff val="25000"/>
                  </a:schemeClr>
                </a:solidFill>
                <a:latin typeface="Arial"/>
                <a:ea typeface="Arial"/>
                <a:cs typeface="Arial"/>
                <a:sym typeface="Arial"/>
              </a:endParaRPr>
            </a:p>
          </p:txBody>
        </p:sp>
        <p:sp>
          <p:nvSpPr>
            <p:cNvPr id="927" name="Google Shape;927;g5e1fbc53eb_3_10"/>
            <p:cNvSpPr/>
            <p:nvPr/>
          </p:nvSpPr>
          <p:spPr>
            <a:xfrm>
              <a:off x="9253614" y="5747500"/>
              <a:ext cx="328800" cy="165900"/>
            </a:xfrm>
            <a:prstGeom prst="rect">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tx1">
                    <a:lumMod val="75000"/>
                    <a:lumOff val="25000"/>
                  </a:schemeClr>
                </a:solidFill>
                <a:latin typeface="Arial"/>
                <a:ea typeface="Arial"/>
                <a:cs typeface="Arial"/>
                <a:sym typeface="Arial"/>
              </a:endParaRPr>
            </a:p>
          </p:txBody>
        </p:sp>
        <p:sp>
          <p:nvSpPr>
            <p:cNvPr id="928" name="Google Shape;928;g5e1fbc53eb_3_10"/>
            <p:cNvSpPr txBox="1"/>
            <p:nvPr/>
          </p:nvSpPr>
          <p:spPr>
            <a:xfrm>
              <a:off x="6343803" y="5618000"/>
              <a:ext cx="491400" cy="21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tx1">
                      <a:lumMod val="75000"/>
                      <a:lumOff val="25000"/>
                    </a:schemeClr>
                  </a:solidFill>
                  <a:latin typeface="Century Gothic"/>
                  <a:ea typeface="Century Gothic"/>
                  <a:cs typeface="Century Gothic"/>
                  <a:sym typeface="Century Gothic"/>
                </a:rPr>
                <a:t>Rust</a:t>
              </a:r>
              <a:endParaRPr sz="12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29" name="Google Shape;929;g5e1fbc53eb_3_10"/>
            <p:cNvSpPr txBox="1"/>
            <p:nvPr/>
          </p:nvSpPr>
          <p:spPr>
            <a:xfrm>
              <a:off x="7027886" y="5618000"/>
              <a:ext cx="1159200" cy="26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200" b="0" i="0" u="none" strike="noStrike" cap="none">
                  <a:solidFill>
                    <a:schemeClr val="tx1">
                      <a:lumMod val="75000"/>
                      <a:lumOff val="25000"/>
                    </a:schemeClr>
                  </a:solidFill>
                  <a:latin typeface="Century Gothic"/>
                  <a:ea typeface="Century Gothic"/>
                  <a:cs typeface="Century Gothic"/>
                  <a:sym typeface="Century Gothic"/>
                </a:rPr>
                <a:t>Healthy Veg</a:t>
              </a:r>
              <a:endParaRPr sz="12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30" name="Google Shape;930;g5e1fbc53eb_3_10"/>
            <p:cNvSpPr txBox="1"/>
            <p:nvPr/>
          </p:nvSpPr>
          <p:spPr>
            <a:xfrm>
              <a:off x="8290940" y="5541100"/>
              <a:ext cx="1118169" cy="57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tx1">
                      <a:lumMod val="75000"/>
                      <a:lumOff val="25000"/>
                    </a:schemeClr>
                  </a:solidFill>
                  <a:latin typeface="Century Gothic"/>
                  <a:ea typeface="Century Gothic"/>
                  <a:cs typeface="Century Gothic"/>
                  <a:sym typeface="Century Gothic"/>
                </a:rPr>
                <a:t>Grass/</a:t>
              </a:r>
              <a:endParaRPr sz="12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200" dirty="0">
                  <a:solidFill>
                    <a:schemeClr val="tx1">
                      <a:lumMod val="75000"/>
                      <a:lumOff val="25000"/>
                    </a:schemeClr>
                  </a:solidFill>
                  <a:latin typeface="Century Gothic"/>
                  <a:ea typeface="Century Gothic"/>
                  <a:cs typeface="Century Gothic"/>
                  <a:sym typeface="Century Gothic"/>
                </a:rPr>
                <a:t>Understory</a:t>
              </a:r>
              <a:endParaRPr sz="12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931" name="Google Shape;931;g5e1fbc53eb_3_10"/>
            <p:cNvSpPr txBox="1"/>
            <p:nvPr/>
          </p:nvSpPr>
          <p:spPr>
            <a:xfrm>
              <a:off x="9536367" y="5618000"/>
              <a:ext cx="1052700" cy="31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tx1">
                      <a:lumMod val="75000"/>
                      <a:lumOff val="25000"/>
                    </a:schemeClr>
                  </a:solidFill>
                  <a:latin typeface="Century Gothic"/>
                  <a:ea typeface="Century Gothic"/>
                  <a:cs typeface="Century Gothic"/>
                  <a:sym typeface="Century Gothic"/>
                </a:rPr>
                <a:t>Soil/Ag</a:t>
              </a:r>
              <a:endParaRPr sz="12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32" name="Google Shape;932;g5e1fbc53eb_3_10"/>
            <p:cNvSpPr/>
            <p:nvPr/>
          </p:nvSpPr>
          <p:spPr>
            <a:xfrm>
              <a:off x="10293374" y="5747500"/>
              <a:ext cx="295800" cy="165900"/>
            </a:xfrm>
            <a:prstGeom prst="rect">
              <a:avLst/>
            </a:prstGeom>
            <a:solidFill>
              <a:srgbClr val="444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933" name="Google Shape;933;g5e1fbc53eb_3_10"/>
            <p:cNvSpPr txBox="1"/>
            <p:nvPr/>
          </p:nvSpPr>
          <p:spPr>
            <a:xfrm>
              <a:off x="10532625" y="5618000"/>
              <a:ext cx="725700" cy="3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chemeClr val="tx1">
                      <a:lumMod val="75000"/>
                      <a:lumOff val="25000"/>
                    </a:schemeClr>
                  </a:solidFill>
                  <a:latin typeface="Century Gothic"/>
                  <a:ea typeface="Century Gothic"/>
                  <a:cs typeface="Century Gothic"/>
                  <a:sym typeface="Century Gothic"/>
                </a:rPr>
                <a:t>Water</a:t>
              </a:r>
              <a:endParaRPr sz="12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34" name="Google Shape;934;g5e1fbc53eb_3_10"/>
            <p:cNvSpPr/>
            <p:nvPr/>
          </p:nvSpPr>
          <p:spPr>
            <a:xfrm>
              <a:off x="11131524" y="5747500"/>
              <a:ext cx="295800" cy="1659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935" name="Google Shape;935;g5e1fbc53eb_3_10"/>
            <p:cNvSpPr txBox="1"/>
            <p:nvPr/>
          </p:nvSpPr>
          <p:spPr>
            <a:xfrm>
              <a:off x="11369725" y="5618000"/>
              <a:ext cx="930000" cy="3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chemeClr val="tx1">
                      <a:lumMod val="75000"/>
                      <a:lumOff val="25000"/>
                    </a:schemeClr>
                  </a:solidFill>
                  <a:latin typeface="Century Gothic"/>
                  <a:ea typeface="Century Gothic"/>
                  <a:cs typeface="Century Gothic"/>
                  <a:sym typeface="Century Gothic"/>
                </a:rPr>
                <a:t>Shadow</a:t>
              </a:r>
              <a:endParaRPr sz="1200" b="0" i="0" u="none" strike="noStrike" cap="none">
                <a:solidFill>
                  <a:schemeClr val="tx1">
                    <a:lumMod val="75000"/>
                    <a:lumOff val="25000"/>
                  </a:schemeClr>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6"/>
                                        </p:tgtEl>
                                        <p:attrNameLst>
                                          <p:attrName>style.visibility</p:attrName>
                                        </p:attrNameLst>
                                      </p:cBhvr>
                                      <p:to>
                                        <p:strVal val="visible"/>
                                      </p:to>
                                    </p:set>
                                    <p:animEffect transition="in" filter="fade">
                                      <p:cBhvr>
                                        <p:cTn id="7" dur="1000"/>
                                        <p:tgtEl>
                                          <p:spTgt spid="906"/>
                                        </p:tgtEl>
                                      </p:cBhvr>
                                    </p:animEffect>
                                  </p:childTnLst>
                                </p:cTn>
                              </p:par>
                              <p:par>
                                <p:cTn id="8" presetID="10" presetClass="entr" presetSubtype="0" fill="hold" nodeType="withEffect">
                                  <p:stCondLst>
                                    <p:cond delay="0"/>
                                  </p:stCondLst>
                                  <p:childTnLst>
                                    <p:set>
                                      <p:cBhvr>
                                        <p:cTn id="9" dur="1" fill="hold">
                                          <p:stCondLst>
                                            <p:cond delay="0"/>
                                          </p:stCondLst>
                                        </p:cTn>
                                        <p:tgtEl>
                                          <p:spTgt spid="921"/>
                                        </p:tgtEl>
                                        <p:attrNameLst>
                                          <p:attrName>style.visibility</p:attrName>
                                        </p:attrNameLst>
                                      </p:cBhvr>
                                      <p:to>
                                        <p:strVal val="visible"/>
                                      </p:to>
                                    </p:set>
                                    <p:animEffect transition="in" filter="fade">
                                      <p:cBhvr>
                                        <p:cTn id="10" dur="300"/>
                                        <p:tgtEl>
                                          <p:spTgt spid="921"/>
                                        </p:tgtEl>
                                      </p:cBhvr>
                                    </p:animEffect>
                                  </p:childTnLst>
                                </p:cTn>
                              </p:par>
                              <p:par>
                                <p:cTn id="11" presetID="10" presetClass="entr" presetSubtype="0" fill="hold" nodeType="withEffect">
                                  <p:stCondLst>
                                    <p:cond delay="0"/>
                                  </p:stCondLst>
                                  <p:childTnLst>
                                    <p:set>
                                      <p:cBhvr>
                                        <p:cTn id="12" dur="1" fill="hold">
                                          <p:stCondLst>
                                            <p:cond delay="0"/>
                                          </p:stCondLst>
                                        </p:cTn>
                                        <p:tgtEl>
                                          <p:spTgt spid="908"/>
                                        </p:tgtEl>
                                        <p:attrNameLst>
                                          <p:attrName>style.visibility</p:attrName>
                                        </p:attrNameLst>
                                      </p:cBhvr>
                                      <p:to>
                                        <p:strVal val="visible"/>
                                      </p:to>
                                    </p:set>
                                    <p:animEffect transition="in" filter="fade">
                                      <p:cBhvr>
                                        <p:cTn id="13" dur="1000"/>
                                        <p:tgtEl>
                                          <p:spTgt spid="90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14"/>
                                        </p:tgtEl>
                                        <p:attrNameLst>
                                          <p:attrName>style.visibility</p:attrName>
                                        </p:attrNameLst>
                                      </p:cBhvr>
                                      <p:to>
                                        <p:strVal val="visible"/>
                                      </p:to>
                                    </p:set>
                                    <p:animEffect transition="in" filter="fade">
                                      <p:cBhvr>
                                        <p:cTn id="18" dur="1000"/>
                                        <p:tgtEl>
                                          <p:spTgt spid="914"/>
                                        </p:tgtEl>
                                      </p:cBhvr>
                                    </p:animEffect>
                                  </p:childTnLst>
                                </p:cTn>
                              </p:par>
                              <p:par>
                                <p:cTn id="19" presetID="10" presetClass="entr" presetSubtype="0" fill="hold" nodeType="withEffect">
                                  <p:stCondLst>
                                    <p:cond delay="0"/>
                                  </p:stCondLst>
                                  <p:childTnLst>
                                    <p:set>
                                      <p:cBhvr>
                                        <p:cTn id="20" dur="1" fill="hold">
                                          <p:stCondLst>
                                            <p:cond delay="0"/>
                                          </p:stCondLst>
                                        </p:cTn>
                                        <p:tgtEl>
                                          <p:spTgt spid="922"/>
                                        </p:tgtEl>
                                        <p:attrNameLst>
                                          <p:attrName>style.visibility</p:attrName>
                                        </p:attrNameLst>
                                      </p:cBhvr>
                                      <p:to>
                                        <p:strVal val="visible"/>
                                      </p:to>
                                    </p:set>
                                    <p:animEffect transition="in" filter="fade">
                                      <p:cBhvr>
                                        <p:cTn id="21" dur="1000"/>
                                        <p:tgtEl>
                                          <p:spTgt spid="9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17"/>
                                        </p:tgtEl>
                                        <p:attrNameLst>
                                          <p:attrName>style.visibility</p:attrName>
                                        </p:attrNameLst>
                                      </p:cBhvr>
                                      <p:to>
                                        <p:strVal val="visible"/>
                                      </p:to>
                                    </p:set>
                                    <p:animEffect transition="in" filter="fade">
                                      <p:cBhvr>
                                        <p:cTn id="26" dur="1000"/>
                                        <p:tgtEl>
                                          <p:spTgt spid="917"/>
                                        </p:tgtEl>
                                      </p:cBhvr>
                                    </p:animEffect>
                                  </p:childTnLst>
                                </p:cTn>
                              </p:par>
                              <p:par>
                                <p:cTn id="27" presetID="10" presetClass="entr" presetSubtype="0" fill="hold" nodeType="withEffect">
                                  <p:stCondLst>
                                    <p:cond delay="0"/>
                                  </p:stCondLst>
                                  <p:childTnLst>
                                    <p:set>
                                      <p:cBhvr>
                                        <p:cTn id="28" dur="1" fill="hold">
                                          <p:stCondLst>
                                            <p:cond delay="0"/>
                                          </p:stCondLst>
                                        </p:cTn>
                                        <p:tgtEl>
                                          <p:spTgt spid="919"/>
                                        </p:tgtEl>
                                        <p:attrNameLst>
                                          <p:attrName>style.visibility</p:attrName>
                                        </p:attrNameLst>
                                      </p:cBhvr>
                                      <p:to>
                                        <p:strVal val="visible"/>
                                      </p:to>
                                    </p:set>
                                    <p:animEffect transition="in" filter="fade">
                                      <p:cBhvr>
                                        <p:cTn id="29" dur="1000"/>
                                        <p:tgtEl>
                                          <p:spTgt spid="919"/>
                                        </p:tgtEl>
                                      </p:cBhvr>
                                    </p:animEffect>
                                  </p:childTnLst>
                                </p:cTn>
                              </p:par>
                              <p:par>
                                <p:cTn id="30" presetID="10" presetClass="entr" presetSubtype="0" fill="hold" nodeType="withEffect">
                                  <p:stCondLst>
                                    <p:cond delay="0"/>
                                  </p:stCondLst>
                                  <p:childTnLst>
                                    <p:set>
                                      <p:cBhvr>
                                        <p:cTn id="31" dur="1" fill="hold">
                                          <p:stCondLst>
                                            <p:cond delay="0"/>
                                          </p:stCondLst>
                                        </p:cTn>
                                        <p:tgtEl>
                                          <p:spTgt spid="918"/>
                                        </p:tgtEl>
                                        <p:attrNameLst>
                                          <p:attrName>style.visibility</p:attrName>
                                        </p:attrNameLst>
                                      </p:cBhvr>
                                      <p:to>
                                        <p:strVal val="visible"/>
                                      </p:to>
                                    </p:set>
                                    <p:animEffect transition="in" filter="fade">
                                      <p:cBhvr>
                                        <p:cTn id="32" dur="1000"/>
                                        <p:tgtEl>
                                          <p:spTgt spid="918"/>
                                        </p:tgtEl>
                                      </p:cBhvr>
                                    </p:animEffect>
                                  </p:childTnLst>
                                </p:cTn>
                              </p:par>
                              <p:par>
                                <p:cTn id="33" presetID="10" presetClass="entr" presetSubtype="0" fill="hold" nodeType="withEffect">
                                  <p:stCondLst>
                                    <p:cond delay="0"/>
                                  </p:stCondLst>
                                  <p:childTnLst>
                                    <p:set>
                                      <p:cBhvr>
                                        <p:cTn id="34" dur="1" fill="hold">
                                          <p:stCondLst>
                                            <p:cond delay="0"/>
                                          </p:stCondLst>
                                        </p:cTn>
                                        <p:tgtEl>
                                          <p:spTgt spid="920"/>
                                        </p:tgtEl>
                                        <p:attrNameLst>
                                          <p:attrName>style.visibility</p:attrName>
                                        </p:attrNameLst>
                                      </p:cBhvr>
                                      <p:to>
                                        <p:strVal val="visible"/>
                                      </p:to>
                                    </p:set>
                                    <p:animEffect transition="in" filter="fade">
                                      <p:cBhvr>
                                        <p:cTn id="35" dur="1000"/>
                                        <p:tgtEl>
                                          <p:spTgt spid="9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16"/>
                                        </p:tgtEl>
                                        <p:attrNameLst>
                                          <p:attrName>style.visibility</p:attrName>
                                        </p:attrNameLst>
                                      </p:cBhvr>
                                      <p:to>
                                        <p:strVal val="visible"/>
                                      </p:to>
                                    </p:set>
                                    <p:animEffect transition="in" filter="fade">
                                      <p:cBhvr>
                                        <p:cTn id="40" dur="1000"/>
                                        <p:tgtEl>
                                          <p:spTgt spid="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5e1fbc53eb_1_96"/>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Results: Turbidity - Landsat 8 </a:t>
            </a:r>
            <a:endParaRPr dirty="0"/>
          </a:p>
        </p:txBody>
      </p:sp>
      <p:sp>
        <p:nvSpPr>
          <p:cNvPr id="942" name="Google Shape;942;g5e1fbc53eb_1_96"/>
          <p:cNvSpPr txBox="1"/>
          <p:nvPr/>
        </p:nvSpPr>
        <p:spPr>
          <a:xfrm>
            <a:off x="1331063" y="1544769"/>
            <a:ext cx="18996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Non-Turbid</a:t>
            </a:r>
            <a:endParaRPr sz="2400" b="1"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943" name="Google Shape;943;g5e1fbc53eb_1_96"/>
          <p:cNvGrpSpPr/>
          <p:nvPr/>
        </p:nvGrpSpPr>
        <p:grpSpPr>
          <a:xfrm>
            <a:off x="1430354" y="5160600"/>
            <a:ext cx="1429040" cy="597853"/>
            <a:chOff x="1571225" y="4729931"/>
            <a:chExt cx="1429040" cy="597853"/>
          </a:xfrm>
        </p:grpSpPr>
        <p:pic>
          <p:nvPicPr>
            <p:cNvPr id="944" name="Google Shape;944;g5e1fbc53eb_1_96"/>
            <p:cNvPicPr preferRelativeResize="0"/>
            <p:nvPr/>
          </p:nvPicPr>
          <p:blipFill rotWithShape="1">
            <a:blip r:embed="rId3">
              <a:alphaModFix/>
            </a:blip>
            <a:srcRect l="31227" t="49618" r="62590" b="41658"/>
            <a:stretch/>
          </p:blipFill>
          <p:spPr>
            <a:xfrm>
              <a:off x="1571225" y="4896325"/>
              <a:ext cx="384466" cy="419100"/>
            </a:xfrm>
            <a:prstGeom prst="rect">
              <a:avLst/>
            </a:prstGeom>
            <a:noFill/>
            <a:ln>
              <a:noFill/>
            </a:ln>
          </p:spPr>
        </p:pic>
        <p:grpSp>
          <p:nvGrpSpPr>
            <p:cNvPr id="945" name="Google Shape;945;g5e1fbc53eb_1_96"/>
            <p:cNvGrpSpPr/>
            <p:nvPr/>
          </p:nvGrpSpPr>
          <p:grpSpPr>
            <a:xfrm>
              <a:off x="1879505" y="5102484"/>
              <a:ext cx="1120735" cy="225300"/>
              <a:chOff x="1879505" y="5102484"/>
              <a:chExt cx="1120735" cy="225300"/>
            </a:xfrm>
          </p:grpSpPr>
          <p:sp>
            <p:nvSpPr>
              <p:cNvPr id="946" name="Google Shape;946;g5e1fbc53eb_1_96"/>
              <p:cNvSpPr txBox="1"/>
              <p:nvPr/>
            </p:nvSpPr>
            <p:spPr>
              <a:xfrm>
                <a:off x="1879505"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Low:</a:t>
                </a:r>
                <a:endParaRPr sz="1400" b="0" i="0" u="none" strike="noStrike" cap="none">
                  <a:solidFill>
                    <a:srgbClr val="000000"/>
                  </a:solidFill>
                  <a:latin typeface="Century Gothic"/>
                  <a:ea typeface="Century Gothic"/>
                  <a:cs typeface="Century Gothic"/>
                  <a:sym typeface="Century Gothic"/>
                </a:endParaRPr>
              </a:p>
            </p:txBody>
          </p:sp>
          <p:sp>
            <p:nvSpPr>
              <p:cNvPr id="947" name="Google Shape;947;g5e1fbc53eb_1_96"/>
              <p:cNvSpPr txBox="1"/>
              <p:nvPr/>
            </p:nvSpPr>
            <p:spPr>
              <a:xfrm>
                <a:off x="2339340"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-0.2</a:t>
                </a:r>
                <a:endParaRPr sz="1400" b="0" i="0" u="none" strike="noStrike" cap="none">
                  <a:solidFill>
                    <a:srgbClr val="000000"/>
                  </a:solidFill>
                  <a:latin typeface="Century Gothic"/>
                  <a:ea typeface="Century Gothic"/>
                  <a:cs typeface="Century Gothic"/>
                  <a:sym typeface="Century Gothic"/>
                </a:endParaRPr>
              </a:p>
            </p:txBody>
          </p:sp>
        </p:grpSp>
        <p:grpSp>
          <p:nvGrpSpPr>
            <p:cNvPr id="948" name="Google Shape;948;g5e1fbc53eb_1_96"/>
            <p:cNvGrpSpPr/>
            <p:nvPr/>
          </p:nvGrpSpPr>
          <p:grpSpPr>
            <a:xfrm>
              <a:off x="1879514" y="4729931"/>
              <a:ext cx="1120751" cy="225300"/>
              <a:chOff x="1879514" y="4729931"/>
              <a:chExt cx="1120751" cy="225300"/>
            </a:xfrm>
          </p:grpSpPr>
          <p:sp>
            <p:nvSpPr>
              <p:cNvPr id="949" name="Google Shape;949;g5e1fbc53eb_1_96"/>
              <p:cNvSpPr txBox="1"/>
              <p:nvPr/>
            </p:nvSpPr>
            <p:spPr>
              <a:xfrm>
                <a:off x="1879514"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High:</a:t>
                </a:r>
                <a:endParaRPr sz="1400" b="0" i="0" u="none" strike="noStrike" cap="none">
                  <a:solidFill>
                    <a:srgbClr val="000000"/>
                  </a:solidFill>
                  <a:latin typeface="Century Gothic"/>
                  <a:ea typeface="Century Gothic"/>
                  <a:cs typeface="Century Gothic"/>
                  <a:sym typeface="Century Gothic"/>
                </a:endParaRPr>
              </a:p>
            </p:txBody>
          </p:sp>
          <p:sp>
            <p:nvSpPr>
              <p:cNvPr id="950" name="Google Shape;950;g5e1fbc53eb_1_96"/>
              <p:cNvSpPr txBox="1"/>
              <p:nvPr/>
            </p:nvSpPr>
            <p:spPr>
              <a:xfrm>
                <a:off x="2339365"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 0.2</a:t>
                </a:r>
                <a:endParaRPr sz="1400" b="0" i="0" u="none" strike="noStrike" cap="none">
                  <a:solidFill>
                    <a:srgbClr val="000000"/>
                  </a:solidFill>
                  <a:latin typeface="Century Gothic"/>
                  <a:ea typeface="Century Gothic"/>
                  <a:cs typeface="Century Gothic"/>
                  <a:sym typeface="Century Gothic"/>
                </a:endParaRPr>
              </a:p>
            </p:txBody>
          </p:sp>
        </p:grpSp>
      </p:grpSp>
      <p:sp>
        <p:nvSpPr>
          <p:cNvPr id="951" name="Google Shape;951;g5e1fbc53eb_1_96"/>
          <p:cNvSpPr txBox="1"/>
          <p:nvPr/>
        </p:nvSpPr>
        <p:spPr>
          <a:xfrm>
            <a:off x="5125766" y="1548450"/>
            <a:ext cx="18996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Turbid </a:t>
            </a: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952" name="Google Shape;952;g5e1fbc53eb_1_96"/>
          <p:cNvGrpSpPr/>
          <p:nvPr/>
        </p:nvGrpSpPr>
        <p:grpSpPr>
          <a:xfrm>
            <a:off x="5361046" y="5160600"/>
            <a:ext cx="1429040" cy="597853"/>
            <a:chOff x="1571225" y="4729931"/>
            <a:chExt cx="1429040" cy="597853"/>
          </a:xfrm>
        </p:grpSpPr>
        <p:pic>
          <p:nvPicPr>
            <p:cNvPr id="953" name="Google Shape;953;g5e1fbc53eb_1_96"/>
            <p:cNvPicPr preferRelativeResize="0"/>
            <p:nvPr/>
          </p:nvPicPr>
          <p:blipFill rotWithShape="1">
            <a:blip r:embed="rId3">
              <a:alphaModFix/>
            </a:blip>
            <a:srcRect l="31227" t="49618" r="62590" b="41658"/>
            <a:stretch/>
          </p:blipFill>
          <p:spPr>
            <a:xfrm>
              <a:off x="1571225" y="4896325"/>
              <a:ext cx="384466" cy="419100"/>
            </a:xfrm>
            <a:prstGeom prst="rect">
              <a:avLst/>
            </a:prstGeom>
            <a:noFill/>
            <a:ln>
              <a:noFill/>
            </a:ln>
          </p:spPr>
        </p:pic>
        <p:grpSp>
          <p:nvGrpSpPr>
            <p:cNvPr id="954" name="Google Shape;954;g5e1fbc53eb_1_96"/>
            <p:cNvGrpSpPr/>
            <p:nvPr/>
          </p:nvGrpSpPr>
          <p:grpSpPr>
            <a:xfrm>
              <a:off x="1879505" y="5102484"/>
              <a:ext cx="1120735" cy="225300"/>
              <a:chOff x="1879505" y="5102484"/>
              <a:chExt cx="1120735" cy="225300"/>
            </a:xfrm>
          </p:grpSpPr>
          <p:sp>
            <p:nvSpPr>
              <p:cNvPr id="955" name="Google Shape;955;g5e1fbc53eb_1_96"/>
              <p:cNvSpPr txBox="1"/>
              <p:nvPr/>
            </p:nvSpPr>
            <p:spPr>
              <a:xfrm>
                <a:off x="1879505"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Low:</a:t>
                </a:r>
                <a:endParaRPr sz="1400" b="0" i="0" u="none" strike="noStrike" cap="none">
                  <a:solidFill>
                    <a:srgbClr val="000000"/>
                  </a:solidFill>
                  <a:latin typeface="Century Gothic"/>
                  <a:ea typeface="Century Gothic"/>
                  <a:cs typeface="Century Gothic"/>
                  <a:sym typeface="Century Gothic"/>
                </a:endParaRPr>
              </a:p>
            </p:txBody>
          </p:sp>
          <p:sp>
            <p:nvSpPr>
              <p:cNvPr id="956" name="Google Shape;956;g5e1fbc53eb_1_96"/>
              <p:cNvSpPr txBox="1"/>
              <p:nvPr/>
            </p:nvSpPr>
            <p:spPr>
              <a:xfrm>
                <a:off x="2339340"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-0.2</a:t>
                </a:r>
                <a:endParaRPr sz="1400" b="0" i="0" u="none" strike="noStrike" cap="none">
                  <a:solidFill>
                    <a:srgbClr val="000000"/>
                  </a:solidFill>
                  <a:latin typeface="Century Gothic"/>
                  <a:ea typeface="Century Gothic"/>
                  <a:cs typeface="Century Gothic"/>
                  <a:sym typeface="Century Gothic"/>
                </a:endParaRPr>
              </a:p>
            </p:txBody>
          </p:sp>
        </p:grpSp>
        <p:grpSp>
          <p:nvGrpSpPr>
            <p:cNvPr id="957" name="Google Shape;957;g5e1fbc53eb_1_96"/>
            <p:cNvGrpSpPr/>
            <p:nvPr/>
          </p:nvGrpSpPr>
          <p:grpSpPr>
            <a:xfrm>
              <a:off x="1879514" y="4729931"/>
              <a:ext cx="1120751" cy="225300"/>
              <a:chOff x="1879514" y="4729931"/>
              <a:chExt cx="1120751" cy="225300"/>
            </a:xfrm>
          </p:grpSpPr>
          <p:sp>
            <p:nvSpPr>
              <p:cNvPr id="958" name="Google Shape;958;g5e1fbc53eb_1_96"/>
              <p:cNvSpPr txBox="1"/>
              <p:nvPr/>
            </p:nvSpPr>
            <p:spPr>
              <a:xfrm>
                <a:off x="1879514"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High:</a:t>
                </a:r>
                <a:endParaRPr sz="1400" b="0" i="0" u="none" strike="noStrike" cap="none" dirty="0">
                  <a:solidFill>
                    <a:srgbClr val="000000"/>
                  </a:solidFill>
                  <a:latin typeface="Century Gothic"/>
                  <a:ea typeface="Century Gothic"/>
                  <a:cs typeface="Century Gothic"/>
                  <a:sym typeface="Century Gothic"/>
                </a:endParaRPr>
              </a:p>
            </p:txBody>
          </p:sp>
          <p:sp>
            <p:nvSpPr>
              <p:cNvPr id="959" name="Google Shape;959;g5e1fbc53eb_1_96"/>
              <p:cNvSpPr txBox="1"/>
              <p:nvPr/>
            </p:nvSpPr>
            <p:spPr>
              <a:xfrm>
                <a:off x="2339365"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 0.2</a:t>
                </a:r>
                <a:endParaRPr sz="1400" b="0" i="0" u="none" strike="noStrike" cap="none" dirty="0">
                  <a:solidFill>
                    <a:srgbClr val="000000"/>
                  </a:solidFill>
                  <a:latin typeface="Century Gothic"/>
                  <a:ea typeface="Century Gothic"/>
                  <a:cs typeface="Century Gothic"/>
                  <a:sym typeface="Century Gothic"/>
                </a:endParaRPr>
              </a:p>
            </p:txBody>
          </p:sp>
        </p:grpSp>
      </p:grpSp>
      <p:sp>
        <p:nvSpPr>
          <p:cNvPr id="960" name="Google Shape;960;g5e1fbc53eb_1_96"/>
          <p:cNvSpPr txBox="1"/>
          <p:nvPr/>
        </p:nvSpPr>
        <p:spPr>
          <a:xfrm>
            <a:off x="8241506" y="1543050"/>
            <a:ext cx="3393600" cy="41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Change Detection</a:t>
            </a:r>
            <a:endParaRPr sz="2400" b="1"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961" name="Google Shape;961;g5e1fbc53eb_1_96"/>
          <p:cNvGrpSpPr/>
          <p:nvPr/>
        </p:nvGrpSpPr>
        <p:grpSpPr>
          <a:xfrm>
            <a:off x="8241556" y="2155378"/>
            <a:ext cx="3393501" cy="3603075"/>
            <a:chOff x="8173513" y="2002978"/>
            <a:chExt cx="3393501" cy="3603075"/>
          </a:xfrm>
        </p:grpSpPr>
        <p:grpSp>
          <p:nvGrpSpPr>
            <p:cNvPr id="962" name="Google Shape;962;g5e1fbc53eb_1_96"/>
            <p:cNvGrpSpPr/>
            <p:nvPr/>
          </p:nvGrpSpPr>
          <p:grpSpPr>
            <a:xfrm>
              <a:off x="9155743" y="5008200"/>
              <a:ext cx="1429040" cy="597853"/>
              <a:chOff x="1571225" y="4729931"/>
              <a:chExt cx="1429040" cy="597853"/>
            </a:xfrm>
          </p:grpSpPr>
          <p:pic>
            <p:nvPicPr>
              <p:cNvPr id="963" name="Google Shape;963;g5e1fbc53eb_1_96"/>
              <p:cNvPicPr preferRelativeResize="0"/>
              <p:nvPr/>
            </p:nvPicPr>
            <p:blipFill rotWithShape="1">
              <a:blip r:embed="rId3">
                <a:alphaModFix/>
              </a:blip>
              <a:srcRect l="31227" t="49618" r="62590" b="41658"/>
              <a:stretch/>
            </p:blipFill>
            <p:spPr>
              <a:xfrm>
                <a:off x="1571225" y="4896325"/>
                <a:ext cx="384466" cy="419100"/>
              </a:xfrm>
              <a:prstGeom prst="rect">
                <a:avLst/>
              </a:prstGeom>
              <a:noFill/>
              <a:ln>
                <a:noFill/>
              </a:ln>
            </p:spPr>
          </p:pic>
          <p:grpSp>
            <p:nvGrpSpPr>
              <p:cNvPr id="964" name="Google Shape;964;g5e1fbc53eb_1_96"/>
              <p:cNvGrpSpPr/>
              <p:nvPr/>
            </p:nvGrpSpPr>
            <p:grpSpPr>
              <a:xfrm>
                <a:off x="1879505" y="5102484"/>
                <a:ext cx="1120735" cy="225300"/>
                <a:chOff x="1879505" y="5102484"/>
                <a:chExt cx="1120735" cy="225300"/>
              </a:xfrm>
            </p:grpSpPr>
            <p:sp>
              <p:nvSpPr>
                <p:cNvPr id="965" name="Google Shape;965;g5e1fbc53eb_1_96"/>
                <p:cNvSpPr txBox="1"/>
                <p:nvPr/>
              </p:nvSpPr>
              <p:spPr>
                <a:xfrm>
                  <a:off x="1879505"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Low:</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66" name="Google Shape;966;g5e1fbc53eb_1_96"/>
                <p:cNvSpPr txBox="1"/>
                <p:nvPr/>
              </p:nvSpPr>
              <p:spPr>
                <a:xfrm>
                  <a:off x="2339340" y="5102484"/>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chemeClr val="tx1">
                          <a:lumMod val="75000"/>
                          <a:lumOff val="25000"/>
                        </a:schemeClr>
                      </a:solidFill>
                      <a:latin typeface="Century Gothic"/>
                      <a:ea typeface="Century Gothic"/>
                      <a:cs typeface="Century Gothic"/>
                      <a:sym typeface="Century Gothic"/>
                    </a:rPr>
                    <a:t> </a:t>
                  </a:r>
                  <a:r>
                    <a:rPr lang="en-US" sz="1400" b="0" i="0" u="none" strike="noStrike" cap="none" dirty="0">
                      <a:solidFill>
                        <a:schemeClr val="tx1">
                          <a:lumMod val="75000"/>
                          <a:lumOff val="25000"/>
                        </a:schemeClr>
                      </a:solidFill>
                      <a:latin typeface="Century Gothic"/>
                      <a:ea typeface="Century Gothic"/>
                      <a:cs typeface="Century Gothic"/>
                      <a:sym typeface="Century Gothic"/>
                    </a:rPr>
                    <a:t>-0.1</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967" name="Google Shape;967;g5e1fbc53eb_1_96"/>
              <p:cNvGrpSpPr/>
              <p:nvPr/>
            </p:nvGrpSpPr>
            <p:grpSpPr>
              <a:xfrm>
                <a:off x="1879514" y="4729931"/>
                <a:ext cx="1120751" cy="225300"/>
                <a:chOff x="1879514" y="4729931"/>
                <a:chExt cx="1120751" cy="225300"/>
              </a:xfrm>
            </p:grpSpPr>
            <p:sp>
              <p:nvSpPr>
                <p:cNvPr id="968" name="Google Shape;968;g5e1fbc53eb_1_96"/>
                <p:cNvSpPr txBox="1"/>
                <p:nvPr/>
              </p:nvSpPr>
              <p:spPr>
                <a:xfrm>
                  <a:off x="1879514"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High:</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69" name="Google Shape;969;g5e1fbc53eb_1_96"/>
                <p:cNvSpPr txBox="1"/>
                <p:nvPr/>
              </p:nvSpPr>
              <p:spPr>
                <a:xfrm>
                  <a:off x="2339365" y="4729931"/>
                  <a:ext cx="660900" cy="2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tx1">
                          <a:lumMod val="75000"/>
                          <a:lumOff val="25000"/>
                        </a:schemeClr>
                      </a:solidFill>
                      <a:latin typeface="Century Gothic"/>
                      <a:ea typeface="Century Gothic"/>
                      <a:cs typeface="Century Gothic"/>
                      <a:sym typeface="Century Gothic"/>
                    </a:rPr>
                    <a:t>  0.1</a:t>
                  </a:r>
                  <a:endParaRPr sz="1400" b="0" i="0" u="none" strike="noStrike" cap="none" dirty="0">
                    <a:solidFill>
                      <a:schemeClr val="tx1">
                        <a:lumMod val="75000"/>
                        <a:lumOff val="25000"/>
                      </a:schemeClr>
                    </a:solidFill>
                    <a:latin typeface="Century Gothic"/>
                    <a:ea typeface="Century Gothic"/>
                    <a:cs typeface="Century Gothic"/>
                    <a:sym typeface="Century Gothic"/>
                  </a:endParaRPr>
                </a:p>
              </p:txBody>
            </p:sp>
          </p:grpSp>
        </p:grpSp>
        <p:pic>
          <p:nvPicPr>
            <p:cNvPr id="970" name="Google Shape;970;g5e1fbc53eb_1_96"/>
            <p:cNvPicPr preferRelativeResize="0"/>
            <p:nvPr/>
          </p:nvPicPr>
          <p:blipFill rotWithShape="1">
            <a:blip r:embed="rId4">
              <a:alphaModFix/>
            </a:blip>
            <a:srcRect l="20219" t="15687" r="19835" b="18257"/>
            <a:stretch/>
          </p:blipFill>
          <p:spPr>
            <a:xfrm>
              <a:off x="8173513" y="2002978"/>
              <a:ext cx="3393501" cy="2889552"/>
            </a:xfrm>
            <a:prstGeom prst="rect">
              <a:avLst/>
            </a:prstGeom>
            <a:noFill/>
            <a:ln>
              <a:noFill/>
            </a:ln>
          </p:spPr>
        </p:pic>
      </p:grpSp>
      <p:pic>
        <p:nvPicPr>
          <p:cNvPr id="971" name="Google Shape;971;g5e1fbc53eb_1_96"/>
          <p:cNvPicPr preferRelativeResize="0"/>
          <p:nvPr/>
        </p:nvPicPr>
        <p:blipFill rotWithShape="1">
          <a:blip r:embed="rId5">
            <a:alphaModFix/>
          </a:blip>
          <a:srcRect l="20183" t="15758" r="19870" b="18252"/>
          <a:stretch/>
        </p:blipFill>
        <p:spPr>
          <a:xfrm>
            <a:off x="4378762" y="2120750"/>
            <a:ext cx="3393601" cy="2886639"/>
          </a:xfrm>
          <a:prstGeom prst="rect">
            <a:avLst/>
          </a:prstGeom>
          <a:noFill/>
          <a:ln>
            <a:noFill/>
          </a:ln>
        </p:spPr>
      </p:pic>
      <p:pic>
        <p:nvPicPr>
          <p:cNvPr id="972" name="Google Shape;972;g5e1fbc53eb_1_96"/>
          <p:cNvPicPr preferRelativeResize="0"/>
          <p:nvPr/>
        </p:nvPicPr>
        <p:blipFill rotWithShape="1">
          <a:blip r:embed="rId6">
            <a:alphaModFix/>
          </a:blip>
          <a:srcRect l="20252" t="15787" r="19722" b="18733"/>
          <a:stretch/>
        </p:blipFill>
        <p:spPr>
          <a:xfrm>
            <a:off x="584113" y="2133769"/>
            <a:ext cx="3393501" cy="2860600"/>
          </a:xfrm>
          <a:prstGeom prst="rect">
            <a:avLst/>
          </a:prstGeom>
          <a:noFill/>
          <a:ln>
            <a:noFill/>
          </a:ln>
        </p:spPr>
      </p:pic>
      <p:sp>
        <p:nvSpPr>
          <p:cNvPr id="973" name="Google Shape;973;g5e1fbc53eb_1_96"/>
          <p:cNvSpPr/>
          <p:nvPr/>
        </p:nvSpPr>
        <p:spPr>
          <a:xfrm>
            <a:off x="9199750" y="3669409"/>
            <a:ext cx="918300" cy="791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4" name="Google Shape;974;g5e1fbc53eb_1_96"/>
          <p:cNvGrpSpPr/>
          <p:nvPr/>
        </p:nvGrpSpPr>
        <p:grpSpPr>
          <a:xfrm>
            <a:off x="6794838" y="4158305"/>
            <a:ext cx="2358165" cy="1482595"/>
            <a:chOff x="6794838" y="4158305"/>
            <a:chExt cx="2358165" cy="1482595"/>
          </a:xfrm>
        </p:grpSpPr>
        <p:sp>
          <p:nvSpPr>
            <p:cNvPr id="975" name="Google Shape;975;g5e1fbc53eb_1_96"/>
            <p:cNvSpPr txBox="1"/>
            <p:nvPr/>
          </p:nvSpPr>
          <p:spPr>
            <a:xfrm>
              <a:off x="6794838" y="5062500"/>
              <a:ext cx="2251800" cy="57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a:solidFill>
                    <a:srgbClr val="FF0000"/>
                  </a:solidFill>
                  <a:latin typeface="Century Gothic"/>
                  <a:ea typeface="Century Gothic"/>
                  <a:cs typeface="Century Gothic"/>
                  <a:sym typeface="Century Gothic"/>
                </a:rPr>
                <a:t>Change in Turbidity</a:t>
              </a:r>
              <a:endParaRPr sz="1600" b="1" i="0" u="none" strike="noStrike" cap="none">
                <a:solidFill>
                  <a:srgbClr val="FF0000"/>
                </a:solidFill>
                <a:latin typeface="Century Gothic"/>
                <a:ea typeface="Century Gothic"/>
                <a:cs typeface="Century Gothic"/>
                <a:sym typeface="Century Gothic"/>
              </a:endParaRPr>
            </a:p>
          </p:txBody>
        </p:sp>
        <p:sp>
          <p:nvSpPr>
            <p:cNvPr id="976" name="Google Shape;976;g5e1fbc53eb_1_96"/>
            <p:cNvSpPr/>
            <p:nvPr/>
          </p:nvSpPr>
          <p:spPr>
            <a:xfrm rot="-2443737">
              <a:off x="7900596" y="4589251"/>
              <a:ext cx="1372913" cy="140408"/>
            </a:xfrm>
            <a:prstGeom prst="rightArrow">
              <a:avLst>
                <a:gd name="adj1" fmla="val 50000"/>
                <a:gd name="adj2" fmla="val 122193"/>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77" name="Google Shape;977;g5e1fbc53eb_1_96"/>
          <p:cNvGrpSpPr/>
          <p:nvPr/>
        </p:nvGrpSpPr>
        <p:grpSpPr>
          <a:xfrm>
            <a:off x="2871558" y="4348963"/>
            <a:ext cx="2358085" cy="1389121"/>
            <a:chOff x="8058638" y="4049737"/>
            <a:chExt cx="2251800" cy="1277588"/>
          </a:xfrm>
        </p:grpSpPr>
        <p:sp>
          <p:nvSpPr>
            <p:cNvPr id="978" name="Google Shape;978;g5e1fbc53eb_1_96"/>
            <p:cNvSpPr txBox="1"/>
            <p:nvPr/>
          </p:nvSpPr>
          <p:spPr>
            <a:xfrm>
              <a:off x="8058638" y="4748925"/>
              <a:ext cx="2251800" cy="57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a:solidFill>
                    <a:srgbClr val="4A86E8"/>
                  </a:solidFill>
                  <a:latin typeface="Century Gothic"/>
                  <a:ea typeface="Century Gothic"/>
                  <a:cs typeface="Century Gothic"/>
                  <a:sym typeface="Century Gothic"/>
                </a:rPr>
                <a:t>Waves?</a:t>
              </a:r>
              <a:endParaRPr sz="1600" b="1" i="0" u="none" strike="noStrike" cap="none">
                <a:solidFill>
                  <a:srgbClr val="4A86E8"/>
                </a:solidFill>
                <a:latin typeface="Century Gothic"/>
                <a:ea typeface="Century Gothic"/>
                <a:cs typeface="Century Gothic"/>
                <a:sym typeface="Century Gothic"/>
              </a:endParaRPr>
            </a:p>
          </p:txBody>
        </p:sp>
        <p:sp>
          <p:nvSpPr>
            <p:cNvPr id="979" name="Google Shape;979;g5e1fbc53eb_1_96"/>
            <p:cNvSpPr/>
            <p:nvPr/>
          </p:nvSpPr>
          <p:spPr>
            <a:xfrm rot="-7423490">
              <a:off x="8053526" y="4303512"/>
              <a:ext cx="685693" cy="140450"/>
            </a:xfrm>
            <a:prstGeom prst="rightArrow">
              <a:avLst>
                <a:gd name="adj1" fmla="val 50000"/>
                <a:gd name="adj2" fmla="val 122193"/>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1"/>
                                        </p:tgtEl>
                                        <p:attrNameLst>
                                          <p:attrName>style.visibility</p:attrName>
                                        </p:attrNameLst>
                                      </p:cBhvr>
                                      <p:to>
                                        <p:strVal val="visible"/>
                                      </p:to>
                                    </p:set>
                                    <p:animEffect transition="in" filter="fade">
                                      <p:cBhvr>
                                        <p:cTn id="7" dur="1000"/>
                                        <p:tgtEl>
                                          <p:spTgt spid="961"/>
                                        </p:tgtEl>
                                      </p:cBhvr>
                                    </p:animEffect>
                                  </p:childTnLst>
                                </p:cTn>
                              </p:par>
                              <p:par>
                                <p:cTn id="8" presetID="10" presetClass="entr" presetSubtype="0" fill="hold" nodeType="withEffect">
                                  <p:stCondLst>
                                    <p:cond delay="0"/>
                                  </p:stCondLst>
                                  <p:childTnLst>
                                    <p:set>
                                      <p:cBhvr>
                                        <p:cTn id="9" dur="1" fill="hold">
                                          <p:stCondLst>
                                            <p:cond delay="0"/>
                                          </p:stCondLst>
                                        </p:cTn>
                                        <p:tgtEl>
                                          <p:spTgt spid="960"/>
                                        </p:tgtEl>
                                        <p:attrNameLst>
                                          <p:attrName>style.visibility</p:attrName>
                                        </p:attrNameLst>
                                      </p:cBhvr>
                                      <p:to>
                                        <p:strVal val="visible"/>
                                      </p:to>
                                    </p:set>
                                    <p:animEffect transition="in" filter="fade">
                                      <p:cBhvr>
                                        <p:cTn id="10" dur="1000"/>
                                        <p:tgtEl>
                                          <p:spTgt spid="9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74"/>
                                        </p:tgtEl>
                                        <p:attrNameLst>
                                          <p:attrName>style.visibility</p:attrName>
                                        </p:attrNameLst>
                                      </p:cBhvr>
                                      <p:to>
                                        <p:strVal val="visible"/>
                                      </p:to>
                                    </p:set>
                                    <p:animEffect transition="in" filter="fade">
                                      <p:cBhvr>
                                        <p:cTn id="15" dur="1000"/>
                                        <p:tgtEl>
                                          <p:spTgt spid="974"/>
                                        </p:tgtEl>
                                      </p:cBhvr>
                                    </p:animEffect>
                                  </p:childTnLst>
                                </p:cTn>
                              </p:par>
                              <p:par>
                                <p:cTn id="16" presetID="10" presetClass="entr" presetSubtype="0" fill="hold" nodeType="withEffect">
                                  <p:stCondLst>
                                    <p:cond delay="0"/>
                                  </p:stCondLst>
                                  <p:childTnLst>
                                    <p:set>
                                      <p:cBhvr>
                                        <p:cTn id="17" dur="1" fill="hold">
                                          <p:stCondLst>
                                            <p:cond delay="0"/>
                                          </p:stCondLst>
                                        </p:cTn>
                                        <p:tgtEl>
                                          <p:spTgt spid="973"/>
                                        </p:tgtEl>
                                        <p:attrNameLst>
                                          <p:attrName>style.visibility</p:attrName>
                                        </p:attrNameLst>
                                      </p:cBhvr>
                                      <p:to>
                                        <p:strVal val="visible"/>
                                      </p:to>
                                    </p:set>
                                    <p:animEffect transition="in" filter="fade">
                                      <p:cBhvr>
                                        <p:cTn id="18" dur="1000"/>
                                        <p:tgtEl>
                                          <p:spTgt spid="973"/>
                                        </p:tgtEl>
                                      </p:cBhvr>
                                    </p:animEffect>
                                  </p:childTnLst>
                                </p:cTn>
                              </p:par>
                              <p:par>
                                <p:cTn id="19" presetID="10" presetClass="entr" presetSubtype="0" fill="hold" nodeType="withEffect">
                                  <p:stCondLst>
                                    <p:cond delay="0"/>
                                  </p:stCondLst>
                                  <p:childTnLst>
                                    <p:set>
                                      <p:cBhvr>
                                        <p:cTn id="20" dur="1" fill="hold">
                                          <p:stCondLst>
                                            <p:cond delay="0"/>
                                          </p:stCondLst>
                                        </p:cTn>
                                        <p:tgtEl>
                                          <p:spTgt spid="977"/>
                                        </p:tgtEl>
                                        <p:attrNameLst>
                                          <p:attrName>style.visibility</p:attrName>
                                        </p:attrNameLst>
                                      </p:cBhvr>
                                      <p:to>
                                        <p:strVal val="visible"/>
                                      </p:to>
                                    </p:set>
                                    <p:animEffect transition="in" filter="fade">
                                      <p:cBhvr>
                                        <p:cTn id="21" dur="1000"/>
                                        <p:tgtEl>
                                          <p:spTgt spid="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5ce6095113_0_75"/>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Conclusions</a:t>
            </a:r>
            <a:endParaRPr dirty="0"/>
          </a:p>
        </p:txBody>
      </p:sp>
      <p:sp>
        <p:nvSpPr>
          <p:cNvPr id="986" name="Google Shape;986;g5ce6095113_0_75"/>
          <p:cNvSpPr txBox="1"/>
          <p:nvPr/>
        </p:nvSpPr>
        <p:spPr>
          <a:xfrm>
            <a:off x="593725" y="4889550"/>
            <a:ext cx="6495000" cy="1105500"/>
          </a:xfrm>
          <a:prstGeom prst="rect">
            <a:avLst/>
          </a:prstGeom>
          <a:noFill/>
          <a:ln>
            <a:noFill/>
          </a:ln>
        </p:spPr>
        <p:txBody>
          <a:bodyPr spcFirstLastPara="1" wrap="square" lIns="91425" tIns="91425" rIns="91425" bIns="91425" anchor="t" anchorCtr="0">
            <a:noAutofit/>
          </a:bodyPr>
          <a:lstStyle/>
          <a:p>
            <a:pPr marL="342900" lvl="0" indent="-196850" algn="l" rtl="0">
              <a:spcBef>
                <a:spcPts val="0"/>
              </a:spcBef>
              <a:spcAft>
                <a:spcPts val="0"/>
              </a:spcAft>
              <a:buClr>
                <a:schemeClr val="dk1"/>
              </a:buClr>
              <a:buSzPts val="1100"/>
              <a:buFont typeface="Arial"/>
              <a:buNone/>
            </a:pPr>
            <a:endParaRPr sz="2300" dirty="0">
              <a:solidFill>
                <a:srgbClr val="3F3F3F"/>
              </a:solidFill>
              <a:latin typeface="Century Gothic"/>
              <a:ea typeface="Century Gothic"/>
              <a:cs typeface="Century Gothic"/>
              <a:sym typeface="Century Gothic"/>
            </a:endParaRPr>
          </a:p>
          <a:p>
            <a:pPr marL="457200" lvl="0" indent="-431800" algn="l" rtl="0">
              <a:spcBef>
                <a:spcPts val="0"/>
              </a:spcBef>
              <a:spcAft>
                <a:spcPts val="0"/>
              </a:spcAft>
              <a:buClr>
                <a:srgbClr val="379CC3"/>
              </a:buClr>
              <a:buSzPts val="2300"/>
              <a:buFont typeface="Webdings" panose="05030102010509060703" pitchFamily="18" charset="2"/>
              <a:buChar char="4"/>
            </a:pPr>
            <a:r>
              <a:rPr lang="en-US" sz="2300" b="1" dirty="0">
                <a:solidFill>
                  <a:srgbClr val="3F3F3F"/>
                </a:solidFill>
                <a:latin typeface="Century Gothic"/>
                <a:ea typeface="Century Gothic"/>
                <a:cs typeface="Century Gothic"/>
                <a:sym typeface="Century Gothic"/>
              </a:rPr>
              <a:t>Turbidity</a:t>
            </a:r>
            <a:endParaRPr sz="2300" b="1" dirty="0">
              <a:solidFill>
                <a:srgbClr val="3F3F3F"/>
              </a:solidFill>
              <a:latin typeface="Century Gothic"/>
              <a:ea typeface="Century Gothic"/>
              <a:cs typeface="Century Gothic"/>
              <a:sym typeface="Century Gothic"/>
            </a:endParaRPr>
          </a:p>
          <a:p>
            <a:pPr marL="914400" lvl="1" indent="-349250" algn="l" rtl="0">
              <a:spcBef>
                <a:spcPts val="0"/>
              </a:spcBef>
              <a:spcAft>
                <a:spcPts val="0"/>
              </a:spcAft>
              <a:buClr>
                <a:srgbClr val="3F3F3F"/>
              </a:buClr>
              <a:buSzPts val="1900"/>
              <a:buFont typeface="Century Gothic"/>
              <a:buChar char="○"/>
            </a:pPr>
            <a:r>
              <a:rPr lang="en-US" sz="1900" dirty="0">
                <a:solidFill>
                  <a:srgbClr val="3F3F3F"/>
                </a:solidFill>
                <a:latin typeface="Century Gothic"/>
                <a:ea typeface="Century Gothic"/>
                <a:cs typeface="Century Gothic"/>
                <a:sym typeface="Century Gothic"/>
              </a:rPr>
              <a:t>Need cloud free images closer to flood event</a:t>
            </a:r>
            <a:endParaRPr dirty="0">
              <a:latin typeface="Century Gothic"/>
              <a:ea typeface="Century Gothic"/>
              <a:cs typeface="Century Gothic"/>
              <a:sym typeface="Century Gothic"/>
            </a:endParaRPr>
          </a:p>
        </p:txBody>
      </p:sp>
      <p:pic>
        <p:nvPicPr>
          <p:cNvPr id="987" name="Google Shape;987;g5ce6095113_0_75"/>
          <p:cNvPicPr preferRelativeResize="0"/>
          <p:nvPr/>
        </p:nvPicPr>
        <p:blipFill rotWithShape="1">
          <a:blip r:embed="rId3">
            <a:alphaModFix/>
          </a:blip>
          <a:srcRect l="38049" r="28588" b="17864"/>
          <a:stretch/>
        </p:blipFill>
        <p:spPr>
          <a:xfrm>
            <a:off x="7463675" y="190500"/>
            <a:ext cx="4729617" cy="6665549"/>
          </a:xfrm>
          <a:prstGeom prst="rect">
            <a:avLst/>
          </a:prstGeom>
          <a:noFill/>
          <a:ln>
            <a:noFill/>
          </a:ln>
        </p:spPr>
      </p:pic>
      <p:grpSp>
        <p:nvGrpSpPr>
          <p:cNvPr id="988" name="Google Shape;988;g5ce6095113_0_75"/>
          <p:cNvGrpSpPr/>
          <p:nvPr/>
        </p:nvGrpSpPr>
        <p:grpSpPr>
          <a:xfrm>
            <a:off x="8463733" y="6591289"/>
            <a:ext cx="3728609" cy="294000"/>
            <a:chOff x="3348690" y="5653976"/>
            <a:chExt cx="1843200" cy="294000"/>
          </a:xfrm>
        </p:grpSpPr>
        <p:sp>
          <p:nvSpPr>
            <p:cNvPr id="989" name="Google Shape;989;g5ce6095113_0_75"/>
            <p:cNvSpPr/>
            <p:nvPr/>
          </p:nvSpPr>
          <p:spPr>
            <a:xfrm>
              <a:off x="3348690" y="5653976"/>
              <a:ext cx="1843200" cy="294000"/>
            </a:xfrm>
            <a:prstGeom prst="rect">
              <a:avLst/>
            </a:prstGeom>
            <a:solidFill>
              <a:srgbClr val="F3F3F3">
                <a:alpha val="536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90" name="Google Shape;990;g5ce6095113_0_75"/>
            <p:cNvSpPr txBox="1"/>
            <p:nvPr/>
          </p:nvSpPr>
          <p:spPr>
            <a:xfrm>
              <a:off x="3574514" y="5729958"/>
              <a:ext cx="16173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a:solidFill>
                    <a:srgbClr val="FFFFFF"/>
                  </a:solidFill>
                  <a:latin typeface="Century Gothic"/>
                  <a:ea typeface="Century Gothic"/>
                  <a:cs typeface="Century Gothic"/>
                  <a:sym typeface="Century Gothic"/>
                </a:rPr>
                <a:t>Image Credit: Dr. Paul Evangelista</a:t>
              </a:r>
              <a:endParaRPr sz="1400" b="0" i="0" u="none" strike="noStrike" cap="none">
                <a:solidFill>
                  <a:srgbClr val="FFFFFF"/>
                </a:solidFill>
                <a:latin typeface="Century Gothic"/>
                <a:ea typeface="Century Gothic"/>
                <a:cs typeface="Century Gothic"/>
                <a:sym typeface="Century Gothic"/>
              </a:endParaRPr>
            </a:p>
          </p:txBody>
        </p:sp>
      </p:grpSp>
      <p:sp>
        <p:nvSpPr>
          <p:cNvPr id="991" name="Google Shape;991;g5ce6095113_0_75"/>
          <p:cNvSpPr txBox="1"/>
          <p:nvPr/>
        </p:nvSpPr>
        <p:spPr>
          <a:xfrm>
            <a:off x="654750" y="1533352"/>
            <a:ext cx="6861600" cy="1165500"/>
          </a:xfrm>
          <a:prstGeom prst="rect">
            <a:avLst/>
          </a:prstGeom>
          <a:noFill/>
          <a:ln>
            <a:noFill/>
          </a:ln>
        </p:spPr>
        <p:txBody>
          <a:bodyPr spcFirstLastPara="1" wrap="square" lIns="91425" tIns="91425" rIns="91425" bIns="91425" anchor="t" anchorCtr="0">
            <a:noAutofit/>
          </a:bodyPr>
          <a:lstStyle/>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1" dirty="0">
                <a:solidFill>
                  <a:srgbClr val="3F3F3F"/>
                </a:solidFill>
                <a:latin typeface="Century Gothic"/>
                <a:ea typeface="Century Gothic"/>
                <a:cs typeface="Century Gothic"/>
                <a:sym typeface="Century Gothic"/>
              </a:rPr>
              <a:t>Created forest impact</a:t>
            </a:r>
            <a:endParaRPr sz="2400" b="1" i="0" u="none" strike="noStrike" cap="none" dirty="0">
              <a:solidFill>
                <a:srgbClr val="3F3F3F"/>
              </a:solidFill>
              <a:latin typeface="Century Gothic"/>
              <a:ea typeface="Century Gothic"/>
              <a:cs typeface="Century Gothic"/>
              <a:sym typeface="Century Gothic"/>
            </a:endParaRPr>
          </a:p>
          <a:p>
            <a:pPr marL="914400" marR="0" lvl="1" indent="-381000" algn="l" rtl="0">
              <a:lnSpc>
                <a:spcPct val="100000"/>
              </a:lnSpc>
              <a:spcBef>
                <a:spcPts val="0"/>
              </a:spcBef>
              <a:spcAft>
                <a:spcPts val="0"/>
              </a:spcAft>
              <a:buClr>
                <a:srgbClr val="3F3F3F"/>
              </a:buClr>
              <a:buSzPts val="2400"/>
              <a:buFont typeface="Century Gothic"/>
              <a:buChar char="○"/>
            </a:pPr>
            <a:r>
              <a:rPr lang="en-US" sz="2400" dirty="0">
                <a:solidFill>
                  <a:srgbClr val="3F3F3F"/>
                </a:solidFill>
                <a:latin typeface="Century Gothic"/>
                <a:ea typeface="Century Gothic"/>
                <a:cs typeface="Century Gothic"/>
                <a:sym typeface="Century Gothic"/>
              </a:rPr>
              <a:t>No definitive way to indicate that these trends are related to the ‘</a:t>
            </a:r>
            <a:r>
              <a:rPr lang="en-US" sz="2400" dirty="0" err="1">
                <a:solidFill>
                  <a:srgbClr val="3F3F3F"/>
                </a:solidFill>
                <a:latin typeface="Century Gothic"/>
                <a:ea typeface="Century Gothic"/>
                <a:cs typeface="Century Gothic"/>
                <a:sym typeface="Century Gothic"/>
              </a:rPr>
              <a:t>ohi’a</a:t>
            </a:r>
            <a:r>
              <a:rPr lang="en-US" sz="2400" dirty="0">
                <a:solidFill>
                  <a:srgbClr val="3F3F3F"/>
                </a:solidFill>
                <a:latin typeface="Century Gothic"/>
                <a:ea typeface="Century Gothic"/>
                <a:cs typeface="Century Gothic"/>
                <a:sym typeface="Century Gothic"/>
              </a:rPr>
              <a:t> rust</a:t>
            </a:r>
            <a:endParaRPr sz="2400" b="0" i="0" u="none" strike="noStrike" cap="none" dirty="0">
              <a:solidFill>
                <a:srgbClr val="3F3F3F"/>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2300"/>
              <a:buFont typeface="Arial"/>
              <a:buNone/>
            </a:pPr>
            <a:endParaRPr sz="2400" b="0" i="0" u="none" strike="noStrike" cap="none" dirty="0">
              <a:solidFill>
                <a:srgbClr val="000000"/>
              </a:solidFill>
              <a:latin typeface="Century Gothic"/>
              <a:ea typeface="Century Gothic"/>
              <a:cs typeface="Century Gothic"/>
              <a:sym typeface="Century Gothic"/>
            </a:endParaRPr>
          </a:p>
        </p:txBody>
      </p:sp>
      <p:sp>
        <p:nvSpPr>
          <p:cNvPr id="992" name="Google Shape;992;g5ce6095113_0_75"/>
          <p:cNvSpPr txBox="1"/>
          <p:nvPr/>
        </p:nvSpPr>
        <p:spPr>
          <a:xfrm>
            <a:off x="647700" y="2854751"/>
            <a:ext cx="6875700" cy="187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2400" b="0" i="0" u="none" strike="noStrike" cap="none" dirty="0">
              <a:solidFill>
                <a:srgbClr val="3F3F3F"/>
              </a:solidFill>
              <a:latin typeface="Century Gothic"/>
              <a:ea typeface="Century Gothic"/>
              <a:cs typeface="Century Gothic"/>
              <a:sym typeface="Century Gothic"/>
            </a:endParaRPr>
          </a:p>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rgbClr val="3F3F3F"/>
                </a:solidFill>
                <a:latin typeface="Century Gothic"/>
                <a:ea typeface="Century Gothic"/>
                <a:cs typeface="Century Gothic"/>
                <a:sym typeface="Century Gothic"/>
              </a:rPr>
              <a:t>‘</a:t>
            </a:r>
            <a:r>
              <a:rPr lang="en-US" sz="2400" b="1" i="0" u="none" strike="noStrike" cap="none" dirty="0" err="1">
                <a:solidFill>
                  <a:srgbClr val="3F3F3F"/>
                </a:solidFill>
                <a:latin typeface="Century Gothic"/>
                <a:ea typeface="Century Gothic"/>
                <a:cs typeface="Century Gothic"/>
                <a:sym typeface="Century Gothic"/>
              </a:rPr>
              <a:t>Ohi’a</a:t>
            </a:r>
            <a:r>
              <a:rPr lang="en-US" sz="2400" b="1" i="0" u="none" strike="noStrike" cap="none" dirty="0">
                <a:solidFill>
                  <a:srgbClr val="3F3F3F"/>
                </a:solidFill>
                <a:latin typeface="Century Gothic"/>
                <a:ea typeface="Century Gothic"/>
                <a:cs typeface="Century Gothic"/>
                <a:sym typeface="Century Gothic"/>
              </a:rPr>
              <a:t> time series </a:t>
            </a:r>
            <a:r>
              <a:rPr lang="en-US" sz="2400" b="0" i="0" u="none" strike="noStrike" cap="none" dirty="0">
                <a:solidFill>
                  <a:srgbClr val="3F3F3F"/>
                </a:solidFill>
                <a:latin typeface="Century Gothic"/>
                <a:ea typeface="Century Gothic"/>
                <a:cs typeface="Century Gothic"/>
                <a:sym typeface="Century Gothic"/>
              </a:rPr>
              <a:t> </a:t>
            </a:r>
            <a:endParaRPr sz="2400" b="0" i="0" u="none" strike="noStrike" cap="none" dirty="0">
              <a:solidFill>
                <a:srgbClr val="3F3F3F"/>
              </a:solidFill>
              <a:latin typeface="Century Gothic"/>
              <a:ea typeface="Century Gothic"/>
              <a:cs typeface="Century Gothic"/>
              <a:sym typeface="Century Gothic"/>
            </a:endParaRPr>
          </a:p>
          <a:p>
            <a:pPr marL="914400" lvl="1" indent="-381000" algn="l" rtl="0">
              <a:spcBef>
                <a:spcPts val="0"/>
              </a:spcBef>
              <a:spcAft>
                <a:spcPts val="0"/>
              </a:spcAft>
              <a:buClr>
                <a:srgbClr val="3F3F3F"/>
              </a:buClr>
              <a:buSzPts val="2400"/>
              <a:buFont typeface="Century Gothic"/>
              <a:buChar char="○"/>
            </a:pPr>
            <a:r>
              <a:rPr lang="en-US" sz="2400" dirty="0">
                <a:solidFill>
                  <a:srgbClr val="3F3F3F"/>
                </a:solidFill>
                <a:latin typeface="Century Gothic"/>
                <a:ea typeface="Century Gothic"/>
                <a:cs typeface="Century Gothic"/>
                <a:sym typeface="Century Gothic"/>
              </a:rPr>
              <a:t>Not conclusive on overall trends of ‘</a:t>
            </a:r>
            <a:r>
              <a:rPr lang="en-US" sz="2400" dirty="0" err="1">
                <a:solidFill>
                  <a:srgbClr val="3F3F3F"/>
                </a:solidFill>
                <a:latin typeface="Century Gothic"/>
                <a:ea typeface="Century Gothic"/>
                <a:cs typeface="Century Gothic"/>
                <a:sym typeface="Century Gothic"/>
              </a:rPr>
              <a:t>ohi’a</a:t>
            </a:r>
            <a:r>
              <a:rPr lang="en-US" sz="2400" dirty="0">
                <a:solidFill>
                  <a:srgbClr val="3F3F3F"/>
                </a:solidFill>
                <a:latin typeface="Century Gothic"/>
                <a:ea typeface="Century Gothic"/>
                <a:cs typeface="Century Gothic"/>
                <a:sym typeface="Century Gothic"/>
              </a:rPr>
              <a:t> health</a:t>
            </a:r>
            <a:endParaRPr sz="2400" dirty="0">
              <a:solidFill>
                <a:srgbClr val="3F3F3F"/>
              </a:solidFill>
              <a:latin typeface="Century Gothic"/>
              <a:ea typeface="Century Gothic"/>
              <a:cs typeface="Century Gothic"/>
              <a:sym typeface="Century Gothic"/>
            </a:endParaRPr>
          </a:p>
          <a:p>
            <a:pPr marL="914400" marR="0" lvl="1" indent="-381000" algn="l" rtl="0">
              <a:lnSpc>
                <a:spcPct val="100000"/>
              </a:lnSpc>
              <a:spcBef>
                <a:spcPts val="0"/>
              </a:spcBef>
              <a:spcAft>
                <a:spcPts val="0"/>
              </a:spcAft>
              <a:buClr>
                <a:srgbClr val="3F3F3F"/>
              </a:buClr>
              <a:buSzPts val="2400"/>
              <a:buFont typeface="Century Gothic"/>
              <a:buChar char="○"/>
            </a:pPr>
            <a:r>
              <a:rPr lang="en-US" sz="2400" b="0" i="0" u="none" strike="noStrike" cap="none" dirty="0">
                <a:solidFill>
                  <a:srgbClr val="3F3F3F"/>
                </a:solidFill>
                <a:latin typeface="Century Gothic"/>
                <a:ea typeface="Century Gothic"/>
                <a:cs typeface="Century Gothic"/>
                <a:sym typeface="Century Gothic"/>
              </a:rPr>
              <a:t>NDVI Variations, understory growth</a:t>
            </a:r>
            <a:endParaRPr sz="24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24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6"/>
                                        </p:tgtEl>
                                        <p:attrNameLst>
                                          <p:attrName>style.visibility</p:attrName>
                                        </p:attrNameLst>
                                      </p:cBhvr>
                                      <p:to>
                                        <p:strVal val="visible"/>
                                      </p:to>
                                    </p:set>
                                    <p:animEffect transition="in" filter="fade">
                                      <p:cBhvr>
                                        <p:cTn id="7" dur="1000"/>
                                        <p:tgtEl>
                                          <p:spTgt spid="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cxnSp>
        <p:nvCxnSpPr>
          <p:cNvPr id="998" name="Google Shape;998;g5e256bae06_5_406"/>
          <p:cNvCxnSpPr/>
          <p:nvPr/>
        </p:nvCxnSpPr>
        <p:spPr>
          <a:xfrm rot="10800000">
            <a:off x="2032374" y="3298276"/>
            <a:ext cx="90600" cy="93000"/>
          </a:xfrm>
          <a:prstGeom prst="straightConnector1">
            <a:avLst/>
          </a:prstGeom>
          <a:noFill/>
          <a:ln w="9525" cap="flat" cmpd="sng">
            <a:solidFill>
              <a:schemeClr val="dk2"/>
            </a:solidFill>
            <a:prstDash val="solid"/>
            <a:round/>
            <a:headEnd type="none" w="med" len="med"/>
            <a:tailEnd type="none" w="med" len="med"/>
          </a:ln>
        </p:spPr>
      </p:cxnSp>
      <p:cxnSp>
        <p:nvCxnSpPr>
          <p:cNvPr id="999" name="Google Shape;999;g5e256bae06_5_406"/>
          <p:cNvCxnSpPr>
            <a:stCxn id="1000" idx="3"/>
            <a:endCxn id="1001" idx="1"/>
          </p:cNvCxnSpPr>
          <p:nvPr/>
        </p:nvCxnSpPr>
        <p:spPr>
          <a:xfrm rot="10800000" flipH="1">
            <a:off x="1699404" y="2969768"/>
            <a:ext cx="338100" cy="270600"/>
          </a:xfrm>
          <a:prstGeom prst="straightConnector1">
            <a:avLst/>
          </a:prstGeom>
          <a:noFill/>
          <a:ln w="9525" cap="flat" cmpd="sng">
            <a:solidFill>
              <a:schemeClr val="dk2"/>
            </a:solidFill>
            <a:prstDash val="solid"/>
            <a:round/>
            <a:headEnd type="none" w="med" len="med"/>
            <a:tailEnd type="none" w="med" len="med"/>
          </a:ln>
        </p:spPr>
      </p:cxnSp>
      <p:grpSp>
        <p:nvGrpSpPr>
          <p:cNvPr id="1002" name="Google Shape;1002;g5e256bae06_5_406"/>
          <p:cNvGrpSpPr/>
          <p:nvPr/>
        </p:nvGrpSpPr>
        <p:grpSpPr>
          <a:xfrm>
            <a:off x="2942994" y="1257301"/>
            <a:ext cx="7972785" cy="1227475"/>
            <a:chOff x="2109615" y="1104901"/>
            <a:chExt cx="7972785" cy="1227475"/>
          </a:xfrm>
        </p:grpSpPr>
        <p:grpSp>
          <p:nvGrpSpPr>
            <p:cNvPr id="1003" name="Google Shape;1003;g5e256bae06_5_406"/>
            <p:cNvGrpSpPr/>
            <p:nvPr/>
          </p:nvGrpSpPr>
          <p:grpSpPr>
            <a:xfrm>
              <a:off x="2109615" y="1105600"/>
              <a:ext cx="7972773" cy="1226768"/>
              <a:chOff x="2060750" y="2322572"/>
              <a:chExt cx="4545221" cy="643500"/>
            </a:xfrm>
          </p:grpSpPr>
          <p:sp>
            <p:nvSpPr>
              <p:cNvPr id="1004" name="Google Shape;1004;g5e256bae06_5_406"/>
              <p:cNvSpPr/>
              <p:nvPr/>
            </p:nvSpPr>
            <p:spPr>
              <a:xfrm>
                <a:off x="3728371" y="2322572"/>
                <a:ext cx="2877600" cy="643500"/>
              </a:xfrm>
              <a:prstGeom prst="rect">
                <a:avLst/>
              </a:pr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05" name="Google Shape;1005;g5e256bae06_5_406"/>
              <p:cNvSpPr/>
              <p:nvPr/>
            </p:nvSpPr>
            <p:spPr>
              <a:xfrm flipH="1">
                <a:off x="2283025" y="2322575"/>
                <a:ext cx="1844400" cy="6426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06" name="Google Shape;1006;g5e256bae06_5_406"/>
              <p:cNvSpPr/>
              <p:nvPr/>
            </p:nvSpPr>
            <p:spPr>
              <a:xfrm>
                <a:off x="2365092" y="2412755"/>
                <a:ext cx="18444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dirty="0">
                    <a:solidFill>
                      <a:srgbClr val="FFFFFF"/>
                    </a:solidFill>
                    <a:latin typeface="Century Gothic"/>
                    <a:ea typeface="Century Gothic"/>
                    <a:cs typeface="Century Gothic"/>
                    <a:sym typeface="Century Gothic"/>
                  </a:rPr>
                  <a:t>Cloud Cover Over Molokai</a:t>
                </a:r>
                <a:endParaRPr sz="2000" b="1" i="0" u="none" strike="noStrike" cap="none" dirty="0">
                  <a:solidFill>
                    <a:srgbClr val="FFFFFF"/>
                  </a:solidFill>
                  <a:latin typeface="Century Gothic"/>
                  <a:ea typeface="Century Gothic"/>
                  <a:cs typeface="Century Gothic"/>
                  <a:sym typeface="Century Gothic"/>
                </a:endParaRPr>
              </a:p>
            </p:txBody>
          </p:sp>
          <p:sp>
            <p:nvSpPr>
              <p:cNvPr id="1007" name="Google Shape;1007;g5e256bae06_5_406"/>
              <p:cNvSpPr/>
              <p:nvPr/>
            </p:nvSpPr>
            <p:spPr>
              <a:xfrm>
                <a:off x="2060750" y="2322575"/>
                <a:ext cx="222300" cy="642300"/>
              </a:xfrm>
              <a:prstGeom prst="rect">
                <a:avLst/>
              </a:prstGeom>
              <a:solidFill>
                <a:srgbClr val="3289B4"/>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grpSp>
        <p:sp>
          <p:nvSpPr>
            <p:cNvPr id="1008" name="Google Shape;1008;g5e256bae06_5_406"/>
            <p:cNvSpPr txBox="1"/>
            <p:nvPr/>
          </p:nvSpPr>
          <p:spPr>
            <a:xfrm>
              <a:off x="6438900" y="1229850"/>
              <a:ext cx="3643500" cy="1102500"/>
            </a:xfrm>
            <a:prstGeom prst="rect">
              <a:avLst/>
            </a:prstGeom>
            <a:noFill/>
            <a:ln>
              <a:noFill/>
            </a:ln>
          </p:spPr>
          <p:txBody>
            <a:bodyPr spcFirstLastPara="1" wrap="square" lIns="91425" tIns="91425" rIns="91425" bIns="91425" anchor="t" anchorCtr="0">
              <a:noAutofit/>
            </a:bodyPr>
            <a:lstStyle/>
            <a:p>
              <a:pPr marL="400050" marR="0" lvl="0" indent="-28575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Cloud Mask</a:t>
              </a:r>
              <a:endParaRPr sz="1800" b="1" i="0" u="none" strike="noStrike" cap="none" dirty="0">
                <a:solidFill>
                  <a:srgbClr val="3F3F3F"/>
                </a:solidFill>
                <a:latin typeface="Century Gothic"/>
                <a:ea typeface="Century Gothic"/>
                <a:cs typeface="Century Gothic"/>
                <a:sym typeface="Century Gothic"/>
              </a:endParaRPr>
            </a:p>
            <a:p>
              <a:pPr marL="400050" marR="0" lvl="0" indent="-28575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Median Composite</a:t>
              </a:r>
              <a:endParaRPr sz="1800" b="1" i="0" u="none" strike="noStrike" cap="none" dirty="0">
                <a:solidFill>
                  <a:srgbClr val="3F3F3F"/>
                </a:solidFill>
                <a:latin typeface="Century Gothic"/>
                <a:ea typeface="Century Gothic"/>
                <a:cs typeface="Century Gothic"/>
                <a:sym typeface="Century Gothic"/>
              </a:endParaRPr>
            </a:p>
            <a:p>
              <a:pPr marL="400050" marR="0" lvl="0" indent="-28575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Greenest Pixel Composite</a:t>
              </a:r>
              <a:endParaRPr sz="1800" b="1" i="0" u="none" strike="noStrike" cap="none" dirty="0">
                <a:solidFill>
                  <a:srgbClr val="3F3F3F"/>
                </a:solidFill>
                <a:latin typeface="Century Gothic"/>
                <a:ea typeface="Century Gothic"/>
                <a:cs typeface="Century Gothic"/>
                <a:sym typeface="Century Gothic"/>
              </a:endParaRPr>
            </a:p>
          </p:txBody>
        </p:sp>
        <p:sp>
          <p:nvSpPr>
            <p:cNvPr id="1009" name="Google Shape;1009;g5e256bae06_5_406"/>
            <p:cNvSpPr/>
            <p:nvPr/>
          </p:nvSpPr>
          <p:spPr>
            <a:xfrm rot="-5400000">
              <a:off x="5017400" y="1250313"/>
              <a:ext cx="1227475" cy="936650"/>
            </a:xfrm>
            <a:prstGeom prst="flowChartOffpageConnector">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10" name="Google Shape;1010;g5e256bae06_5_406"/>
          <p:cNvGrpSpPr/>
          <p:nvPr/>
        </p:nvGrpSpPr>
        <p:grpSpPr>
          <a:xfrm>
            <a:off x="2942993" y="2506100"/>
            <a:ext cx="7972774" cy="1227475"/>
            <a:chOff x="2109614" y="2353700"/>
            <a:chExt cx="7972774" cy="1227475"/>
          </a:xfrm>
        </p:grpSpPr>
        <p:grpSp>
          <p:nvGrpSpPr>
            <p:cNvPr id="1011" name="Google Shape;1011;g5e256bae06_5_406"/>
            <p:cNvGrpSpPr/>
            <p:nvPr/>
          </p:nvGrpSpPr>
          <p:grpSpPr>
            <a:xfrm>
              <a:off x="2109614" y="2354047"/>
              <a:ext cx="7972774" cy="1226773"/>
              <a:chOff x="2060749" y="2322560"/>
              <a:chExt cx="4545222" cy="643502"/>
            </a:xfrm>
          </p:grpSpPr>
          <p:sp>
            <p:nvSpPr>
              <p:cNvPr id="1012" name="Google Shape;1012;g5e256bae06_5_406"/>
              <p:cNvSpPr/>
              <p:nvPr/>
            </p:nvSpPr>
            <p:spPr>
              <a:xfrm>
                <a:off x="3728371" y="2322562"/>
                <a:ext cx="2877600" cy="643500"/>
              </a:xfrm>
              <a:prstGeom prst="rect">
                <a:avLst/>
              </a:pr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13" name="Google Shape;1013;g5e256bae06_5_406"/>
              <p:cNvSpPr/>
              <p:nvPr/>
            </p:nvSpPr>
            <p:spPr>
              <a:xfrm flipH="1">
                <a:off x="2283025" y="2322575"/>
                <a:ext cx="1844400" cy="6426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14" name="Google Shape;1014;g5e256bae06_5_406"/>
              <p:cNvSpPr/>
              <p:nvPr/>
            </p:nvSpPr>
            <p:spPr>
              <a:xfrm>
                <a:off x="2365093" y="2408588"/>
                <a:ext cx="15843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dirty="0">
                    <a:solidFill>
                      <a:srgbClr val="FFFFFF"/>
                    </a:solidFill>
                    <a:latin typeface="Century Gothic"/>
                    <a:ea typeface="Century Gothic"/>
                    <a:cs typeface="Century Gothic"/>
                    <a:sym typeface="Century Gothic"/>
                  </a:rPr>
                  <a:t>Tree Mortality Using </a:t>
                </a:r>
                <a:r>
                  <a:rPr lang="en-US" sz="2000" b="1" dirty="0">
                    <a:solidFill>
                      <a:srgbClr val="FFFFFF"/>
                    </a:solidFill>
                    <a:latin typeface="Century Gothic"/>
                    <a:ea typeface="Century Gothic"/>
                    <a:cs typeface="Century Gothic"/>
                    <a:sym typeface="Century Gothic"/>
                  </a:rPr>
                  <a:t>Remote Sensing</a:t>
                </a:r>
                <a:endParaRPr sz="2000" b="1" i="0" u="none" strike="noStrike" cap="none" dirty="0">
                  <a:solidFill>
                    <a:srgbClr val="FFFFFF"/>
                  </a:solidFill>
                  <a:latin typeface="Century Gothic"/>
                  <a:ea typeface="Century Gothic"/>
                  <a:cs typeface="Century Gothic"/>
                  <a:sym typeface="Century Gothic"/>
                </a:endParaRPr>
              </a:p>
            </p:txBody>
          </p:sp>
          <p:sp>
            <p:nvSpPr>
              <p:cNvPr id="1015" name="Google Shape;1015;g5e256bae06_5_406"/>
              <p:cNvSpPr/>
              <p:nvPr/>
            </p:nvSpPr>
            <p:spPr>
              <a:xfrm>
                <a:off x="2060749" y="2322560"/>
                <a:ext cx="222300" cy="642300"/>
              </a:xfrm>
              <a:prstGeom prst="rect">
                <a:avLst/>
              </a:prstGeom>
              <a:solidFill>
                <a:srgbClr val="3289B4"/>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grpSp>
        <p:sp>
          <p:nvSpPr>
            <p:cNvPr id="1016" name="Google Shape;1016;g5e256bae06_5_406"/>
            <p:cNvSpPr txBox="1"/>
            <p:nvPr/>
          </p:nvSpPr>
          <p:spPr>
            <a:xfrm>
              <a:off x="6438900" y="2471975"/>
              <a:ext cx="2700300" cy="8385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NDVI</a:t>
              </a:r>
              <a:endParaRPr sz="1800" b="1" i="0" u="none" strike="noStrike" cap="none" dirty="0">
                <a:solidFill>
                  <a:srgbClr val="3F3F3F"/>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NDMI</a:t>
              </a:r>
              <a:endParaRPr sz="1800" b="1" i="0" u="none" strike="noStrike" cap="none" dirty="0">
                <a:solidFill>
                  <a:srgbClr val="3F3F3F"/>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Sentinel 1 C-SAR</a:t>
              </a:r>
              <a:endParaRPr sz="1800" b="1" i="0" u="none" strike="noStrike" cap="none" dirty="0">
                <a:solidFill>
                  <a:srgbClr val="3F3F3F"/>
                </a:solidFill>
                <a:latin typeface="Century Gothic"/>
                <a:ea typeface="Century Gothic"/>
                <a:cs typeface="Century Gothic"/>
                <a:sym typeface="Century Gothic"/>
              </a:endParaRPr>
            </a:p>
          </p:txBody>
        </p:sp>
        <p:sp>
          <p:nvSpPr>
            <p:cNvPr id="1017" name="Google Shape;1017;g5e256bae06_5_406"/>
            <p:cNvSpPr/>
            <p:nvPr/>
          </p:nvSpPr>
          <p:spPr>
            <a:xfrm rot="-5400000">
              <a:off x="5017400" y="2499113"/>
              <a:ext cx="1227475" cy="936650"/>
            </a:xfrm>
            <a:prstGeom prst="flowChartOffpageConnector">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18" name="Google Shape;1018;g5e256bae06_5_406"/>
          <p:cNvGrpSpPr/>
          <p:nvPr/>
        </p:nvGrpSpPr>
        <p:grpSpPr>
          <a:xfrm>
            <a:off x="2942993" y="3754750"/>
            <a:ext cx="7972774" cy="1227475"/>
            <a:chOff x="2109614" y="3602350"/>
            <a:chExt cx="7972774" cy="1227475"/>
          </a:xfrm>
        </p:grpSpPr>
        <p:grpSp>
          <p:nvGrpSpPr>
            <p:cNvPr id="1019" name="Google Shape;1019;g5e256bae06_5_406"/>
            <p:cNvGrpSpPr/>
            <p:nvPr/>
          </p:nvGrpSpPr>
          <p:grpSpPr>
            <a:xfrm>
              <a:off x="2109614" y="3602489"/>
              <a:ext cx="7972774" cy="1226779"/>
              <a:chOff x="2060749" y="2322561"/>
              <a:chExt cx="4545222" cy="643506"/>
            </a:xfrm>
          </p:grpSpPr>
          <p:sp>
            <p:nvSpPr>
              <p:cNvPr id="1020" name="Google Shape;1020;g5e256bae06_5_406"/>
              <p:cNvSpPr/>
              <p:nvPr/>
            </p:nvSpPr>
            <p:spPr>
              <a:xfrm>
                <a:off x="3728371" y="2322567"/>
                <a:ext cx="2877600" cy="643500"/>
              </a:xfrm>
              <a:prstGeom prst="rect">
                <a:avLst/>
              </a:pr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21" name="Google Shape;1021;g5e256bae06_5_406"/>
              <p:cNvSpPr/>
              <p:nvPr/>
            </p:nvSpPr>
            <p:spPr>
              <a:xfrm flipH="1">
                <a:off x="2283025" y="2322575"/>
                <a:ext cx="1844400" cy="6426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22" name="Google Shape;1022;g5e256bae06_5_406"/>
              <p:cNvSpPr/>
              <p:nvPr/>
            </p:nvSpPr>
            <p:spPr>
              <a:xfrm>
                <a:off x="2342630" y="2399951"/>
                <a:ext cx="16161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dirty="0">
                    <a:solidFill>
                      <a:srgbClr val="FFFFFF"/>
                    </a:solidFill>
                    <a:latin typeface="Century Gothic"/>
                    <a:ea typeface="Century Gothic"/>
                    <a:cs typeface="Century Gothic"/>
                    <a:sym typeface="Century Gothic"/>
                  </a:rPr>
                  <a:t>Limited Spatial Resolution</a:t>
                </a:r>
                <a:endParaRPr sz="2000" b="1" i="0" u="none" strike="noStrike" cap="none" dirty="0">
                  <a:solidFill>
                    <a:srgbClr val="FFFFFF"/>
                  </a:solidFill>
                  <a:latin typeface="Century Gothic"/>
                  <a:ea typeface="Century Gothic"/>
                  <a:cs typeface="Century Gothic"/>
                  <a:sym typeface="Century Gothic"/>
                </a:endParaRPr>
              </a:p>
            </p:txBody>
          </p:sp>
          <p:sp>
            <p:nvSpPr>
              <p:cNvPr id="1023" name="Google Shape;1023;g5e256bae06_5_406"/>
              <p:cNvSpPr/>
              <p:nvPr/>
            </p:nvSpPr>
            <p:spPr>
              <a:xfrm>
                <a:off x="2060749" y="2322561"/>
                <a:ext cx="222300" cy="642300"/>
              </a:xfrm>
              <a:prstGeom prst="rect">
                <a:avLst/>
              </a:prstGeom>
              <a:solidFill>
                <a:srgbClr val="3289B4"/>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grpSp>
        <p:sp>
          <p:nvSpPr>
            <p:cNvPr id="1024" name="Google Shape;1024;g5e256bae06_5_406"/>
            <p:cNvSpPr txBox="1"/>
            <p:nvPr/>
          </p:nvSpPr>
          <p:spPr>
            <a:xfrm>
              <a:off x="6438900" y="3720475"/>
              <a:ext cx="3235200" cy="8385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Landsat 8 </a:t>
              </a:r>
              <a:r>
                <a:rPr lang="en-US" sz="1800" b="0" i="0" u="none" strike="noStrike" cap="none" dirty="0">
                  <a:solidFill>
                    <a:srgbClr val="3F3F3F"/>
                  </a:solidFill>
                  <a:latin typeface="Century Gothic"/>
                  <a:ea typeface="Century Gothic"/>
                  <a:cs typeface="Century Gothic"/>
                  <a:sym typeface="Century Gothic"/>
                </a:rPr>
                <a:t>(30m)</a:t>
              </a:r>
              <a:endParaRPr sz="1800" b="0" i="0" u="none" strike="noStrike" cap="none" dirty="0">
                <a:solidFill>
                  <a:srgbClr val="3F3F3F"/>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Sentinel 2 </a:t>
              </a:r>
              <a:r>
                <a:rPr lang="en-US" sz="1800" b="0" i="0" u="none" strike="noStrike" cap="none" dirty="0">
                  <a:solidFill>
                    <a:srgbClr val="3F3F3F"/>
                  </a:solidFill>
                  <a:latin typeface="Century Gothic"/>
                  <a:ea typeface="Century Gothic"/>
                  <a:cs typeface="Century Gothic"/>
                  <a:sym typeface="Century Gothic"/>
                </a:rPr>
                <a:t>(10m)</a:t>
              </a:r>
              <a:endParaRPr sz="1800" b="0" i="0" u="none" strike="noStrike" cap="none" dirty="0">
                <a:solidFill>
                  <a:srgbClr val="3F3F3F"/>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rgbClr val="369CC3"/>
                </a:buClr>
                <a:buSzPts val="1800"/>
                <a:buFont typeface="Merriweather Sans"/>
                <a:buChar char="►"/>
              </a:pPr>
              <a:r>
                <a:rPr lang="en-US" sz="1800" b="1" i="0" u="none" strike="noStrike" cap="none" dirty="0">
                  <a:solidFill>
                    <a:srgbClr val="3F3F3F"/>
                  </a:solidFill>
                  <a:latin typeface="Century Gothic"/>
                  <a:ea typeface="Century Gothic"/>
                  <a:cs typeface="Century Gothic"/>
                  <a:sym typeface="Century Gothic"/>
                </a:rPr>
                <a:t>Worldview </a:t>
              </a:r>
              <a:r>
                <a:rPr lang="en-US" sz="1800" b="1" dirty="0">
                  <a:solidFill>
                    <a:srgbClr val="3F3F3F"/>
                  </a:solidFill>
                  <a:latin typeface="Century Gothic"/>
                  <a:ea typeface="Century Gothic"/>
                  <a:cs typeface="Century Gothic"/>
                  <a:sym typeface="Century Gothic"/>
                </a:rPr>
                <a:t>3</a:t>
              </a:r>
              <a:r>
                <a:rPr lang="en-US" sz="1800" b="1" i="0" u="none" strike="noStrike" cap="none" dirty="0">
                  <a:solidFill>
                    <a:srgbClr val="3F3F3F"/>
                  </a:solidFill>
                  <a:latin typeface="Century Gothic"/>
                  <a:ea typeface="Century Gothic"/>
                  <a:cs typeface="Century Gothic"/>
                  <a:sym typeface="Century Gothic"/>
                </a:rPr>
                <a:t> </a:t>
              </a:r>
              <a:r>
                <a:rPr lang="en-US" sz="1800" b="0" i="0" u="none" strike="noStrike" cap="none" dirty="0">
                  <a:solidFill>
                    <a:srgbClr val="3F3F3F"/>
                  </a:solidFill>
                  <a:latin typeface="Century Gothic"/>
                  <a:ea typeface="Century Gothic"/>
                  <a:cs typeface="Century Gothic"/>
                  <a:sym typeface="Century Gothic"/>
                </a:rPr>
                <a:t>(1.</a:t>
              </a:r>
              <a:r>
                <a:rPr lang="en-US" sz="1800" dirty="0">
                  <a:solidFill>
                    <a:srgbClr val="3F3F3F"/>
                  </a:solidFill>
                  <a:latin typeface="Century Gothic"/>
                  <a:ea typeface="Century Gothic"/>
                  <a:cs typeface="Century Gothic"/>
                  <a:sym typeface="Century Gothic"/>
                </a:rPr>
                <a:t>24</a:t>
              </a:r>
              <a:r>
                <a:rPr lang="en-US" sz="1800" b="0" i="0" u="none" strike="noStrike" cap="none" dirty="0">
                  <a:solidFill>
                    <a:srgbClr val="3F3F3F"/>
                  </a:solidFill>
                  <a:latin typeface="Century Gothic"/>
                  <a:ea typeface="Century Gothic"/>
                  <a:cs typeface="Century Gothic"/>
                  <a:sym typeface="Century Gothic"/>
                </a:rPr>
                <a:t>m)</a:t>
              </a:r>
              <a:endParaRPr sz="1800" b="0" i="0" u="none" strike="noStrike" cap="none" dirty="0">
                <a:solidFill>
                  <a:srgbClr val="3F3F3F"/>
                </a:solidFill>
                <a:latin typeface="Century Gothic"/>
                <a:ea typeface="Century Gothic"/>
                <a:cs typeface="Century Gothic"/>
                <a:sym typeface="Century Gothic"/>
              </a:endParaRPr>
            </a:p>
          </p:txBody>
        </p:sp>
        <p:sp>
          <p:nvSpPr>
            <p:cNvPr id="1025" name="Google Shape;1025;g5e256bae06_5_406"/>
            <p:cNvSpPr/>
            <p:nvPr/>
          </p:nvSpPr>
          <p:spPr>
            <a:xfrm rot="-5400000">
              <a:off x="5017400" y="3747763"/>
              <a:ext cx="1227475" cy="936650"/>
            </a:xfrm>
            <a:prstGeom prst="flowChartOffpageConnector">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26" name="Google Shape;1026;g5e256bae06_5_406"/>
          <p:cNvGrpSpPr/>
          <p:nvPr/>
        </p:nvGrpSpPr>
        <p:grpSpPr>
          <a:xfrm>
            <a:off x="2942993" y="5003397"/>
            <a:ext cx="7972676" cy="1227479"/>
            <a:chOff x="2109614" y="4850997"/>
            <a:chExt cx="7972676" cy="1227479"/>
          </a:xfrm>
        </p:grpSpPr>
        <p:sp>
          <p:nvSpPr>
            <p:cNvPr id="1027" name="Google Shape;1027;g5e256bae06_5_406"/>
            <p:cNvSpPr txBox="1"/>
            <p:nvPr/>
          </p:nvSpPr>
          <p:spPr>
            <a:xfrm>
              <a:off x="7151638" y="5045125"/>
              <a:ext cx="2245800" cy="83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TNC Presence Points</a:t>
              </a:r>
              <a:endParaRPr sz="1400" b="1" i="0" u="none" strike="noStrike" cap="none">
                <a:solidFill>
                  <a:srgbClr val="3F3F3F"/>
                </a:solidFill>
                <a:latin typeface="Century Gothic"/>
                <a:ea typeface="Century Gothic"/>
                <a:cs typeface="Century Gothic"/>
                <a:sym typeface="Century Gothic"/>
              </a:endParaRPr>
            </a:p>
          </p:txBody>
        </p:sp>
        <p:sp>
          <p:nvSpPr>
            <p:cNvPr id="1028" name="Google Shape;1028;g5e256bae06_5_406"/>
            <p:cNvSpPr/>
            <p:nvPr/>
          </p:nvSpPr>
          <p:spPr>
            <a:xfrm rot="-5400000">
              <a:off x="5017400" y="4996413"/>
              <a:ext cx="1227475" cy="936650"/>
            </a:xfrm>
            <a:prstGeom prst="flowChartOffpageConnector">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g5e256bae06_5_406"/>
            <p:cNvSpPr/>
            <p:nvPr/>
          </p:nvSpPr>
          <p:spPr>
            <a:xfrm>
              <a:off x="5034790" y="4851000"/>
              <a:ext cx="5047500" cy="1226700"/>
            </a:xfrm>
            <a:prstGeom prst="rect">
              <a:avLst/>
            </a:pr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30" name="Google Shape;1030;g5e256bae06_5_406"/>
            <p:cNvSpPr/>
            <p:nvPr/>
          </p:nvSpPr>
          <p:spPr>
            <a:xfrm flipH="1">
              <a:off x="2499570" y="4851021"/>
              <a:ext cx="3235200" cy="12252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31" name="Google Shape;1031;g5e256bae06_5_406"/>
            <p:cNvSpPr/>
            <p:nvPr/>
          </p:nvSpPr>
          <p:spPr>
            <a:xfrm>
              <a:off x="2109614" y="4850997"/>
              <a:ext cx="390000" cy="1224600"/>
            </a:xfrm>
            <a:prstGeom prst="rect">
              <a:avLst/>
            </a:prstGeom>
            <a:solidFill>
              <a:srgbClr val="3289B4"/>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32" name="Google Shape;1032;g5e256bae06_5_406"/>
            <p:cNvSpPr/>
            <p:nvPr/>
          </p:nvSpPr>
          <p:spPr>
            <a:xfrm rot="-5400000">
              <a:off x="5017400" y="4996413"/>
              <a:ext cx="1227475" cy="936650"/>
            </a:xfrm>
            <a:prstGeom prst="flowChartOffpageConnector">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g5e256bae06_5_406"/>
            <p:cNvSpPr/>
            <p:nvPr/>
          </p:nvSpPr>
          <p:spPr>
            <a:xfrm>
              <a:off x="2643465" y="4979833"/>
              <a:ext cx="3404100" cy="9453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1" i="0" u="none" strike="noStrike" cap="none" dirty="0">
                  <a:solidFill>
                    <a:srgbClr val="FFFFFF"/>
                  </a:solidFill>
                  <a:latin typeface="Century Gothic"/>
                  <a:ea typeface="Century Gothic"/>
                  <a:cs typeface="Century Gothic"/>
                  <a:sym typeface="Century Gothic"/>
                </a:rPr>
                <a:t>In-Field Data</a:t>
              </a:r>
              <a:endParaRPr sz="2000" b="1" i="0" u="none" strike="noStrike" cap="none" dirty="0">
                <a:solidFill>
                  <a:srgbClr val="FFFFFF"/>
                </a:solidFill>
                <a:latin typeface="Century Gothic"/>
                <a:ea typeface="Century Gothic"/>
                <a:cs typeface="Century Gothic"/>
                <a:sym typeface="Century Gothic"/>
              </a:endParaRPr>
            </a:p>
          </p:txBody>
        </p:sp>
        <p:sp>
          <p:nvSpPr>
            <p:cNvPr id="1034" name="Google Shape;1034;g5e256bae06_5_406"/>
            <p:cNvSpPr txBox="1"/>
            <p:nvPr/>
          </p:nvSpPr>
          <p:spPr>
            <a:xfrm>
              <a:off x="6438900" y="4979825"/>
              <a:ext cx="3235200" cy="726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369CC3"/>
                </a:buClr>
                <a:buSzPts val="1800"/>
                <a:buFont typeface="Merriweather Sans"/>
                <a:buChar char="►"/>
              </a:pPr>
              <a:r>
                <a:rPr lang="en-US" sz="1800" b="1" dirty="0">
                  <a:solidFill>
                    <a:srgbClr val="3F3F3F"/>
                  </a:solidFill>
                  <a:latin typeface="Century Gothic"/>
                  <a:ea typeface="Century Gothic"/>
                  <a:cs typeface="Century Gothic"/>
                  <a:sym typeface="Century Gothic"/>
                </a:rPr>
                <a:t>Would allow for validation and improved accuracy</a:t>
              </a:r>
              <a:endParaRPr sz="1800" b="1" i="0" u="none" strike="noStrike" cap="none" dirty="0">
                <a:solidFill>
                  <a:srgbClr val="3F3F3F"/>
                </a:solidFill>
                <a:latin typeface="Century Gothic"/>
                <a:ea typeface="Century Gothic"/>
                <a:cs typeface="Century Gothic"/>
                <a:sym typeface="Century Gothic"/>
              </a:endParaRPr>
            </a:p>
          </p:txBody>
        </p:sp>
      </p:grpSp>
      <p:sp>
        <p:nvSpPr>
          <p:cNvPr id="1035" name="Google Shape;1035;g5e256bae06_5_406"/>
          <p:cNvSpPr txBox="1">
            <a:spLocks noGrp="1"/>
          </p:cNvSpPr>
          <p:nvPr>
            <p:ph type="title"/>
          </p:nvPr>
        </p:nvSpPr>
        <p:spPr>
          <a:xfrm>
            <a:off x="495300" y="381000"/>
            <a:ext cx="104901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Challenges &amp; Recommendations</a:t>
            </a:r>
            <a:endParaRPr dirty="0"/>
          </a:p>
        </p:txBody>
      </p:sp>
      <p:sp>
        <p:nvSpPr>
          <p:cNvPr id="1036" name="Google Shape;1036;g5e256bae06_5_406"/>
          <p:cNvSpPr/>
          <p:nvPr/>
        </p:nvSpPr>
        <p:spPr>
          <a:xfrm>
            <a:off x="1199017" y="1461413"/>
            <a:ext cx="1338876" cy="84704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g5e256bae06_5_406"/>
          <p:cNvSpPr/>
          <p:nvPr/>
        </p:nvSpPr>
        <p:spPr>
          <a:xfrm rot="2917034">
            <a:off x="1486997" y="2963044"/>
            <a:ext cx="722901" cy="267176"/>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g5e256bae06_5_406"/>
          <p:cNvSpPr/>
          <p:nvPr/>
        </p:nvSpPr>
        <p:spPr>
          <a:xfrm rot="-2476037">
            <a:off x="1987989" y="2729930"/>
            <a:ext cx="397530" cy="21767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g5e256bae06_5_406"/>
          <p:cNvSpPr/>
          <p:nvPr/>
        </p:nvSpPr>
        <p:spPr>
          <a:xfrm rot="-2476037">
            <a:off x="1351239" y="3262631"/>
            <a:ext cx="397530" cy="21767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g5e256bae06_5_406"/>
          <p:cNvSpPr/>
          <p:nvPr/>
        </p:nvSpPr>
        <p:spPr>
          <a:xfrm rot="4728329">
            <a:off x="2067707" y="3354796"/>
            <a:ext cx="292057" cy="280113"/>
          </a:xfrm>
          <a:prstGeom prst="chord">
            <a:avLst>
              <a:gd name="adj1" fmla="val 3679684"/>
              <a:gd name="adj2" fmla="val 1412493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g5e256bae06_5_406"/>
          <p:cNvSpPr/>
          <p:nvPr/>
        </p:nvSpPr>
        <p:spPr>
          <a:xfrm>
            <a:off x="2002854" y="3999625"/>
            <a:ext cx="743700" cy="74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g5e256bae06_5_406"/>
          <p:cNvSpPr/>
          <p:nvPr/>
        </p:nvSpPr>
        <p:spPr>
          <a:xfrm>
            <a:off x="989129" y="3996625"/>
            <a:ext cx="743700" cy="74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41" name="Google Shape;1041;g5e256bae06_5_406"/>
          <p:cNvCxnSpPr/>
          <p:nvPr/>
        </p:nvCxnSpPr>
        <p:spPr>
          <a:xfrm>
            <a:off x="2119142" y="4004413"/>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2" name="Google Shape;1042;g5e256bae06_5_406"/>
          <p:cNvCxnSpPr/>
          <p:nvPr/>
        </p:nvCxnSpPr>
        <p:spPr>
          <a:xfrm>
            <a:off x="2246923" y="4002638"/>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3" name="Google Shape;1043;g5e256bae06_5_406"/>
          <p:cNvCxnSpPr/>
          <p:nvPr/>
        </p:nvCxnSpPr>
        <p:spPr>
          <a:xfrm>
            <a:off x="2374704" y="4002625"/>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4" name="Google Shape;1044;g5e256bae06_5_406"/>
          <p:cNvCxnSpPr/>
          <p:nvPr/>
        </p:nvCxnSpPr>
        <p:spPr>
          <a:xfrm>
            <a:off x="2502485" y="4004413"/>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5" name="Google Shape;1045;g5e256bae06_5_406"/>
          <p:cNvCxnSpPr/>
          <p:nvPr/>
        </p:nvCxnSpPr>
        <p:spPr>
          <a:xfrm>
            <a:off x="2630267" y="4008638"/>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6" name="Google Shape;1046;g5e256bae06_5_406"/>
          <p:cNvCxnSpPr/>
          <p:nvPr/>
        </p:nvCxnSpPr>
        <p:spPr>
          <a:xfrm>
            <a:off x="2378923" y="3747081"/>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7" name="Google Shape;1047;g5e256bae06_5_406"/>
          <p:cNvCxnSpPr/>
          <p:nvPr/>
        </p:nvCxnSpPr>
        <p:spPr>
          <a:xfrm>
            <a:off x="2380698" y="3874863"/>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8" name="Google Shape;1048;g5e256bae06_5_406"/>
          <p:cNvCxnSpPr/>
          <p:nvPr/>
        </p:nvCxnSpPr>
        <p:spPr>
          <a:xfrm>
            <a:off x="2380710" y="4002644"/>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49" name="Google Shape;1049;g5e256bae06_5_406"/>
          <p:cNvCxnSpPr/>
          <p:nvPr/>
        </p:nvCxnSpPr>
        <p:spPr>
          <a:xfrm>
            <a:off x="2378923" y="4130425"/>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50" name="Google Shape;1050;g5e256bae06_5_406"/>
          <p:cNvCxnSpPr/>
          <p:nvPr/>
        </p:nvCxnSpPr>
        <p:spPr>
          <a:xfrm>
            <a:off x="2374698" y="4258206"/>
            <a:ext cx="0" cy="731700"/>
          </a:xfrm>
          <a:prstGeom prst="straightConnector1">
            <a:avLst/>
          </a:prstGeom>
          <a:noFill/>
          <a:ln w="9525" cap="flat" cmpd="sng">
            <a:solidFill>
              <a:schemeClr val="dk2"/>
            </a:solidFill>
            <a:prstDash val="solid"/>
            <a:round/>
            <a:headEnd type="none" w="med" len="med"/>
            <a:tailEnd type="none" w="med" len="med"/>
          </a:ln>
        </p:spPr>
      </p:cxnSp>
      <p:cxnSp>
        <p:nvCxnSpPr>
          <p:cNvPr id="1051" name="Google Shape;1051;g5e256bae06_5_406"/>
          <p:cNvCxnSpPr/>
          <p:nvPr/>
        </p:nvCxnSpPr>
        <p:spPr>
          <a:xfrm>
            <a:off x="1357979" y="3996625"/>
            <a:ext cx="0" cy="743700"/>
          </a:xfrm>
          <a:prstGeom prst="straightConnector1">
            <a:avLst/>
          </a:prstGeom>
          <a:noFill/>
          <a:ln w="9525" cap="flat" cmpd="sng">
            <a:solidFill>
              <a:schemeClr val="dk2"/>
            </a:solidFill>
            <a:prstDash val="solid"/>
            <a:round/>
            <a:headEnd type="none" w="med" len="med"/>
            <a:tailEnd type="none" w="med" len="med"/>
          </a:ln>
        </p:spPr>
      </p:cxnSp>
      <p:cxnSp>
        <p:nvCxnSpPr>
          <p:cNvPr id="1052" name="Google Shape;1052;g5e256bae06_5_406"/>
          <p:cNvCxnSpPr/>
          <p:nvPr/>
        </p:nvCxnSpPr>
        <p:spPr>
          <a:xfrm>
            <a:off x="1152479" y="3993625"/>
            <a:ext cx="0" cy="743700"/>
          </a:xfrm>
          <a:prstGeom prst="straightConnector1">
            <a:avLst/>
          </a:prstGeom>
          <a:noFill/>
          <a:ln w="9525" cap="flat" cmpd="sng">
            <a:solidFill>
              <a:schemeClr val="dk2"/>
            </a:solidFill>
            <a:prstDash val="solid"/>
            <a:round/>
            <a:headEnd type="none" w="med" len="med"/>
            <a:tailEnd type="none" w="med" len="med"/>
          </a:ln>
        </p:spPr>
      </p:cxnSp>
      <p:cxnSp>
        <p:nvCxnSpPr>
          <p:cNvPr id="1053" name="Google Shape;1053;g5e256bae06_5_406"/>
          <p:cNvCxnSpPr/>
          <p:nvPr/>
        </p:nvCxnSpPr>
        <p:spPr>
          <a:xfrm>
            <a:off x="1563479" y="3999625"/>
            <a:ext cx="0" cy="743700"/>
          </a:xfrm>
          <a:prstGeom prst="straightConnector1">
            <a:avLst/>
          </a:prstGeom>
          <a:noFill/>
          <a:ln w="9525" cap="flat" cmpd="sng">
            <a:solidFill>
              <a:schemeClr val="dk2"/>
            </a:solidFill>
            <a:prstDash val="solid"/>
            <a:round/>
            <a:headEnd type="none" w="med" len="med"/>
            <a:tailEnd type="none" w="med" len="med"/>
          </a:ln>
        </p:spPr>
      </p:cxnSp>
      <p:cxnSp>
        <p:nvCxnSpPr>
          <p:cNvPr id="1054" name="Google Shape;1054;g5e256bae06_5_406"/>
          <p:cNvCxnSpPr/>
          <p:nvPr/>
        </p:nvCxnSpPr>
        <p:spPr>
          <a:xfrm>
            <a:off x="1360979" y="3999625"/>
            <a:ext cx="0" cy="743700"/>
          </a:xfrm>
          <a:prstGeom prst="straightConnector1">
            <a:avLst/>
          </a:prstGeom>
          <a:noFill/>
          <a:ln w="9525" cap="flat" cmpd="sng">
            <a:solidFill>
              <a:schemeClr val="dk2"/>
            </a:solidFill>
            <a:prstDash val="solid"/>
            <a:round/>
            <a:headEnd type="none" w="med" len="med"/>
            <a:tailEnd type="none" w="med" len="med"/>
          </a:ln>
        </p:spPr>
      </p:cxnSp>
      <p:cxnSp>
        <p:nvCxnSpPr>
          <p:cNvPr id="1055" name="Google Shape;1055;g5e256bae06_5_406"/>
          <p:cNvCxnSpPr/>
          <p:nvPr/>
        </p:nvCxnSpPr>
        <p:spPr>
          <a:xfrm>
            <a:off x="1363979" y="3794125"/>
            <a:ext cx="0" cy="743700"/>
          </a:xfrm>
          <a:prstGeom prst="straightConnector1">
            <a:avLst/>
          </a:prstGeom>
          <a:noFill/>
          <a:ln w="9525" cap="flat" cmpd="sng">
            <a:solidFill>
              <a:schemeClr val="dk2"/>
            </a:solidFill>
            <a:prstDash val="solid"/>
            <a:round/>
            <a:headEnd type="none" w="med" len="med"/>
            <a:tailEnd type="none" w="med" len="med"/>
          </a:ln>
        </p:spPr>
      </p:cxnSp>
      <p:cxnSp>
        <p:nvCxnSpPr>
          <p:cNvPr id="1056" name="Google Shape;1056;g5e256bae06_5_406"/>
          <p:cNvCxnSpPr/>
          <p:nvPr/>
        </p:nvCxnSpPr>
        <p:spPr>
          <a:xfrm>
            <a:off x="1357979" y="4205125"/>
            <a:ext cx="0" cy="743700"/>
          </a:xfrm>
          <a:prstGeom prst="straightConnector1">
            <a:avLst/>
          </a:prstGeom>
          <a:noFill/>
          <a:ln w="9525" cap="flat" cmpd="sng">
            <a:solidFill>
              <a:schemeClr val="dk2"/>
            </a:solidFill>
            <a:prstDash val="solid"/>
            <a:round/>
            <a:headEnd type="none" w="med" len="med"/>
            <a:tailEnd type="none" w="med" len="med"/>
          </a:ln>
        </p:spPr>
      </p:cxnSp>
      <p:sp>
        <p:nvSpPr>
          <p:cNvPr id="1057" name="Google Shape;1057;g5e256bae06_5_406"/>
          <p:cNvSpPr/>
          <p:nvPr/>
        </p:nvSpPr>
        <p:spPr>
          <a:xfrm>
            <a:off x="1447629" y="5187750"/>
            <a:ext cx="841500" cy="84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g5e256bae06_5_406"/>
          <p:cNvSpPr/>
          <p:nvPr/>
        </p:nvSpPr>
        <p:spPr>
          <a:xfrm>
            <a:off x="1588179" y="5362075"/>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g5e256bae06_5_406"/>
          <p:cNvSpPr/>
          <p:nvPr/>
        </p:nvSpPr>
        <p:spPr>
          <a:xfrm>
            <a:off x="1800429" y="5449325"/>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g5e256bae06_5_406"/>
          <p:cNvSpPr/>
          <p:nvPr/>
        </p:nvSpPr>
        <p:spPr>
          <a:xfrm>
            <a:off x="1835979" y="5629275"/>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g5e256bae06_5_406"/>
          <p:cNvSpPr/>
          <p:nvPr/>
        </p:nvSpPr>
        <p:spPr>
          <a:xfrm>
            <a:off x="2086754" y="5266600"/>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g5e256bae06_5_406"/>
          <p:cNvSpPr/>
          <p:nvPr/>
        </p:nvSpPr>
        <p:spPr>
          <a:xfrm>
            <a:off x="2025879" y="5889525"/>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g5e256bae06_5_406"/>
          <p:cNvSpPr/>
          <p:nvPr/>
        </p:nvSpPr>
        <p:spPr>
          <a:xfrm>
            <a:off x="1620729" y="5824725"/>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g5e256bae06_5_406"/>
          <p:cNvSpPr/>
          <p:nvPr/>
        </p:nvSpPr>
        <p:spPr>
          <a:xfrm>
            <a:off x="1806429" y="5871250"/>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g5e256bae06_5_406"/>
          <p:cNvSpPr/>
          <p:nvPr/>
        </p:nvSpPr>
        <p:spPr>
          <a:xfrm>
            <a:off x="1523379" y="5492750"/>
            <a:ext cx="64800" cy="648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g5e256bae06_5_406"/>
          <p:cNvSpPr/>
          <p:nvPr/>
        </p:nvSpPr>
        <p:spPr>
          <a:xfrm>
            <a:off x="1778693" y="4315975"/>
            <a:ext cx="186900" cy="93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7" name="Google Shape;1067;g5e256bae06_5_406"/>
          <p:cNvCxnSpPr>
            <a:stCxn id="1001" idx="1"/>
            <a:endCxn id="1001" idx="3"/>
          </p:cNvCxnSpPr>
          <p:nvPr/>
        </p:nvCxnSpPr>
        <p:spPr>
          <a:xfrm rot="10800000" flipH="1">
            <a:off x="2037354" y="2707667"/>
            <a:ext cx="298800" cy="2622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g5e256bae06_5_406"/>
          <p:cNvCxnSpPr>
            <a:stCxn id="1000" idx="3"/>
            <a:endCxn id="1000" idx="1"/>
          </p:cNvCxnSpPr>
          <p:nvPr/>
        </p:nvCxnSpPr>
        <p:spPr>
          <a:xfrm flipH="1">
            <a:off x="1400604" y="3240368"/>
            <a:ext cx="298800" cy="262200"/>
          </a:xfrm>
          <a:prstGeom prst="straightConnector1">
            <a:avLst/>
          </a:prstGeom>
          <a:noFill/>
          <a:ln w="9525" cap="flat" cmpd="sng">
            <a:solidFill>
              <a:schemeClr val="dk2"/>
            </a:solidFill>
            <a:prstDash val="solid"/>
            <a:round/>
            <a:headEnd type="none" w="med" len="med"/>
            <a:tailEnd type="none" w="med" len="med"/>
          </a:ln>
        </p:spPr>
      </p:cxnSp>
      <p:cxnSp>
        <p:nvCxnSpPr>
          <p:cNvPr id="1069" name="Google Shape;1069;g5e256bae06_5_406"/>
          <p:cNvCxnSpPr/>
          <p:nvPr/>
        </p:nvCxnSpPr>
        <p:spPr>
          <a:xfrm>
            <a:off x="1407654" y="3355850"/>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0" name="Google Shape;1070;g5e256bae06_5_406"/>
          <p:cNvCxnSpPr/>
          <p:nvPr/>
        </p:nvCxnSpPr>
        <p:spPr>
          <a:xfrm>
            <a:off x="1485579" y="3288225"/>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1" name="Google Shape;1071;g5e256bae06_5_406"/>
          <p:cNvCxnSpPr/>
          <p:nvPr/>
        </p:nvCxnSpPr>
        <p:spPr>
          <a:xfrm>
            <a:off x="1563879" y="3208375"/>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2" name="Google Shape;1072;g5e256bae06_5_406"/>
          <p:cNvCxnSpPr/>
          <p:nvPr/>
        </p:nvCxnSpPr>
        <p:spPr>
          <a:xfrm>
            <a:off x="2038442" y="2829263"/>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3" name="Google Shape;1073;g5e256bae06_5_406"/>
          <p:cNvCxnSpPr/>
          <p:nvPr/>
        </p:nvCxnSpPr>
        <p:spPr>
          <a:xfrm>
            <a:off x="2116367" y="2761638"/>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4" name="Google Shape;1074;g5e256bae06_5_406"/>
          <p:cNvCxnSpPr/>
          <p:nvPr/>
        </p:nvCxnSpPr>
        <p:spPr>
          <a:xfrm>
            <a:off x="2194667" y="2681788"/>
            <a:ext cx="140400" cy="166500"/>
          </a:xfrm>
          <a:prstGeom prst="straightConnector1">
            <a:avLst/>
          </a:prstGeom>
          <a:noFill/>
          <a:ln w="9525" cap="flat" cmpd="sng">
            <a:solidFill>
              <a:schemeClr val="dk2"/>
            </a:solidFill>
            <a:prstDash val="solid"/>
            <a:round/>
            <a:headEnd type="none" w="med" len="med"/>
            <a:tailEnd type="none" w="med" len="med"/>
          </a:ln>
        </p:spPr>
      </p:cxnSp>
      <p:cxnSp>
        <p:nvCxnSpPr>
          <p:cNvPr id="1075" name="Google Shape;1075;g5e256bae06_5_406"/>
          <p:cNvCxnSpPr>
            <a:stCxn id="1037" idx="1"/>
          </p:cNvCxnSpPr>
          <p:nvPr/>
        </p:nvCxnSpPr>
        <p:spPr>
          <a:xfrm rot="10800000">
            <a:off x="1526698" y="2742632"/>
            <a:ext cx="82800" cy="828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g5e256bae06_5_406"/>
          <p:cNvCxnSpPr/>
          <p:nvPr/>
        </p:nvCxnSpPr>
        <p:spPr>
          <a:xfrm rot="10800000" flipH="1">
            <a:off x="1484479" y="2702550"/>
            <a:ext cx="79800" cy="79800"/>
          </a:xfrm>
          <a:prstGeom prst="straightConnector1">
            <a:avLst/>
          </a:prstGeom>
          <a:noFill/>
          <a:ln w="9525" cap="flat" cmpd="sng">
            <a:solidFill>
              <a:schemeClr val="dk2"/>
            </a:solidFill>
            <a:prstDash val="solid"/>
            <a:round/>
            <a:headEnd type="none" w="med" len="med"/>
            <a:tailEnd type="none" w="med" len="med"/>
          </a:ln>
        </p:spPr>
      </p:cxnSp>
      <p:sp>
        <p:nvSpPr>
          <p:cNvPr id="1077" name="Google Shape;1077;g5e256bae06_5_406"/>
          <p:cNvSpPr/>
          <p:nvPr/>
        </p:nvSpPr>
        <p:spPr>
          <a:xfrm>
            <a:off x="1670104" y="2909775"/>
            <a:ext cx="64800" cy="6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anim calcmode="lin" valueType="num">
                                      <p:cBhvr additive="base">
                                        <p:cTn id="7" dur="1000"/>
                                        <p:tgtEl>
                                          <p:spTgt spid="100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10"/>
                                        </p:tgtEl>
                                        <p:attrNameLst>
                                          <p:attrName>style.visibility</p:attrName>
                                        </p:attrNameLst>
                                      </p:cBhvr>
                                      <p:to>
                                        <p:strVal val="visible"/>
                                      </p:to>
                                    </p:set>
                                    <p:anim calcmode="lin" valueType="num">
                                      <p:cBhvr additive="base">
                                        <p:cTn id="12" dur="1000"/>
                                        <p:tgtEl>
                                          <p:spTgt spid="10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18"/>
                                        </p:tgtEl>
                                        <p:attrNameLst>
                                          <p:attrName>style.visibility</p:attrName>
                                        </p:attrNameLst>
                                      </p:cBhvr>
                                      <p:to>
                                        <p:strVal val="visible"/>
                                      </p:to>
                                    </p:set>
                                    <p:anim calcmode="lin" valueType="num">
                                      <p:cBhvr additive="base">
                                        <p:cTn id="17" dur="1000"/>
                                        <p:tgtEl>
                                          <p:spTgt spid="10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1000"/>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pic>
        <p:nvPicPr>
          <p:cNvPr id="1083" name="Google Shape;1083;g5ce6095113_0_93"/>
          <p:cNvPicPr preferRelativeResize="0"/>
          <p:nvPr/>
        </p:nvPicPr>
        <p:blipFill rotWithShape="1">
          <a:blip r:embed="rId3">
            <a:alphaModFix/>
          </a:blip>
          <a:srcRect t="25617"/>
          <a:stretch/>
        </p:blipFill>
        <p:spPr>
          <a:xfrm>
            <a:off x="0" y="1289075"/>
            <a:ext cx="12191999" cy="5176350"/>
          </a:xfrm>
          <a:prstGeom prst="rect">
            <a:avLst/>
          </a:prstGeom>
          <a:noFill/>
          <a:ln>
            <a:noFill/>
          </a:ln>
        </p:spPr>
      </p:pic>
      <p:sp>
        <p:nvSpPr>
          <p:cNvPr id="1084" name="Google Shape;1084;g5ce6095113_0_93"/>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solidFill>
                  <a:srgbClr val="379CC3"/>
                </a:solidFill>
              </a:rPr>
              <a:t>Looking Forward...</a:t>
            </a:r>
            <a:endParaRPr dirty="0">
              <a:solidFill>
                <a:srgbClr val="379CC3"/>
              </a:solidFill>
            </a:endParaRPr>
          </a:p>
        </p:txBody>
      </p:sp>
      <p:grpSp>
        <p:nvGrpSpPr>
          <p:cNvPr id="1085" name="Google Shape;1085;g5ce6095113_0_93"/>
          <p:cNvGrpSpPr/>
          <p:nvPr/>
        </p:nvGrpSpPr>
        <p:grpSpPr>
          <a:xfrm>
            <a:off x="8092909" y="6139498"/>
            <a:ext cx="3591235" cy="294000"/>
            <a:chOff x="3348624" y="5653976"/>
            <a:chExt cx="1843266" cy="294000"/>
          </a:xfrm>
        </p:grpSpPr>
        <p:sp>
          <p:nvSpPr>
            <p:cNvPr id="1086" name="Google Shape;1086;g5ce6095113_0_93"/>
            <p:cNvSpPr/>
            <p:nvPr/>
          </p:nvSpPr>
          <p:spPr>
            <a:xfrm>
              <a:off x="3348690" y="5653976"/>
              <a:ext cx="1843200" cy="294000"/>
            </a:xfrm>
            <a:prstGeom prst="rect">
              <a:avLst/>
            </a:prstGeom>
            <a:solidFill>
              <a:srgbClr val="D5D5D5">
                <a:alpha val="4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87" name="Google Shape;1087;g5ce6095113_0_93"/>
            <p:cNvSpPr txBox="1"/>
            <p:nvPr/>
          </p:nvSpPr>
          <p:spPr>
            <a:xfrm>
              <a:off x="3348624" y="5729952"/>
              <a:ext cx="18432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F3F3F3"/>
                  </a:solidFill>
                  <a:latin typeface="Century Gothic"/>
                  <a:ea typeface="Century Gothic"/>
                  <a:cs typeface="Century Gothic"/>
                  <a:sym typeface="Century Gothic"/>
                </a:rPr>
                <a:t>Image Credit: The Nature Conservancy</a:t>
              </a:r>
              <a:endParaRPr sz="1400" b="0" i="0" u="none" strike="noStrike" cap="none" dirty="0">
                <a:solidFill>
                  <a:srgbClr val="F3F3F3"/>
                </a:solidFill>
                <a:latin typeface="Century Gothic"/>
                <a:ea typeface="Century Gothic"/>
                <a:cs typeface="Century Gothic"/>
                <a:sym typeface="Century Gothic"/>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2"/>
          <p:cNvSpPr txBox="1"/>
          <p:nvPr/>
        </p:nvSpPr>
        <p:spPr>
          <a:xfrm>
            <a:off x="609599" y="1219200"/>
            <a:ext cx="11295600" cy="4539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000"/>
              <a:buFont typeface="Arial"/>
              <a:buNone/>
            </a:pPr>
            <a:r>
              <a:rPr lang="en-US" sz="2000" b="1" i="1" dirty="0">
                <a:solidFill>
                  <a:srgbClr val="3F3F3F"/>
                </a:solidFill>
                <a:latin typeface="Century Gothic"/>
                <a:ea typeface="Century Gothic"/>
                <a:cs typeface="Century Gothic"/>
                <a:sym typeface="Century Gothic"/>
              </a:rPr>
              <a:t>A special thanks to all of our Colorado support in the creation of this project and continuous guidance throughout this </a:t>
            </a:r>
            <a:r>
              <a:rPr lang="en-US" sz="2000" b="1" i="1" dirty="0" smtClean="0">
                <a:solidFill>
                  <a:srgbClr val="3F3F3F"/>
                </a:solidFill>
                <a:latin typeface="Century Gothic"/>
                <a:ea typeface="Century Gothic"/>
                <a:cs typeface="Century Gothic"/>
                <a:sym typeface="Century Gothic"/>
              </a:rPr>
              <a:t>process</a:t>
            </a:r>
            <a:endParaRPr sz="2000" b="1" i="1"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chemeClr val="dk1"/>
              </a:buClr>
              <a:buSzPts val="2000"/>
              <a:buFont typeface="Arial"/>
              <a:buNone/>
            </a:pPr>
            <a:r>
              <a:rPr lang="en-US" sz="1800" b="1" i="0" u="none" strike="noStrike" cap="none" dirty="0">
                <a:solidFill>
                  <a:srgbClr val="3F3F3F"/>
                </a:solidFill>
                <a:latin typeface="Century Gothic"/>
                <a:ea typeface="Century Gothic"/>
                <a:cs typeface="Century Gothic"/>
                <a:sym typeface="Century Gothic"/>
              </a:rPr>
              <a:t>Dr. Paul Evangelista </a:t>
            </a:r>
            <a:r>
              <a:rPr lang="en-US" sz="1800" b="0" i="0" u="none" strike="noStrike" cap="none" dirty="0">
                <a:solidFill>
                  <a:srgbClr val="3F3F3F"/>
                </a:solidFill>
                <a:latin typeface="Century Gothic"/>
                <a:ea typeface="Century Gothic"/>
                <a:cs typeface="Century Gothic"/>
                <a:sym typeface="Century Gothic"/>
              </a:rPr>
              <a:t>(Colorado State University, Natural Resource Ecology Laboratory)</a:t>
            </a:r>
            <a:endParaRPr sz="1200" b="0" i="0" u="none" strike="noStrike" cap="none" dirty="0">
              <a:solidFill>
                <a:schemeClr val="dk1"/>
              </a:solidFill>
              <a:latin typeface="Arial"/>
              <a:ea typeface="Arial"/>
              <a:cs typeface="Arial"/>
              <a:sym typeface="Arial"/>
            </a:endParaRPr>
          </a:p>
          <a:p>
            <a:pPr marL="0" marR="0" lvl="0" indent="0" algn="l" rtl="0">
              <a:lnSpc>
                <a:spcPct val="200000"/>
              </a:lnSpc>
              <a:spcBef>
                <a:spcPts val="0"/>
              </a:spcBef>
              <a:spcAft>
                <a:spcPts val="0"/>
              </a:spcAft>
              <a:buClr>
                <a:schemeClr val="dk1"/>
              </a:buClr>
              <a:buSzPts val="2000"/>
              <a:buFont typeface="Arial"/>
              <a:buNone/>
            </a:pPr>
            <a:r>
              <a:rPr lang="en-US" sz="1800" b="1" i="0" u="none" strike="noStrike" cap="none" dirty="0">
                <a:solidFill>
                  <a:srgbClr val="3F3F3F"/>
                </a:solidFill>
                <a:latin typeface="Century Gothic"/>
                <a:ea typeface="Century Gothic"/>
                <a:cs typeface="Century Gothic"/>
                <a:sym typeface="Century Gothic"/>
              </a:rPr>
              <a:t>Dr. Catherine </a:t>
            </a:r>
            <a:r>
              <a:rPr lang="en-US" sz="1800" b="1" i="0" u="none" strike="noStrike" cap="none" dirty="0" err="1">
                <a:solidFill>
                  <a:srgbClr val="3F3F3F"/>
                </a:solidFill>
                <a:latin typeface="Century Gothic"/>
                <a:ea typeface="Century Gothic"/>
                <a:cs typeface="Century Gothic"/>
                <a:sym typeface="Century Gothic"/>
              </a:rPr>
              <a:t>Jarnevich</a:t>
            </a:r>
            <a:r>
              <a:rPr lang="en-US" sz="1800" b="1" i="0" u="none" strike="noStrike" cap="none" dirty="0">
                <a:solidFill>
                  <a:srgbClr val="3F3F3F"/>
                </a:solidFill>
                <a:latin typeface="Century Gothic"/>
                <a:ea typeface="Century Gothic"/>
                <a:cs typeface="Century Gothic"/>
                <a:sym typeface="Century Gothic"/>
              </a:rPr>
              <a:t> </a:t>
            </a:r>
            <a:r>
              <a:rPr lang="en-US" sz="1800" b="0" i="0" u="none" strike="noStrike" cap="none" dirty="0">
                <a:solidFill>
                  <a:srgbClr val="3F3F3F"/>
                </a:solidFill>
                <a:latin typeface="Century Gothic"/>
                <a:ea typeface="Century Gothic"/>
                <a:cs typeface="Century Gothic"/>
                <a:sym typeface="Century Gothic"/>
              </a:rPr>
              <a:t>(United States Geological Survey – Fort Collins Science Center)</a:t>
            </a:r>
            <a:endParaRPr sz="1200" b="0" i="0" u="none" strike="noStrike" cap="none" dirty="0">
              <a:solidFill>
                <a:schemeClr val="dk1"/>
              </a:solidFill>
              <a:latin typeface="Arial"/>
              <a:ea typeface="Arial"/>
              <a:cs typeface="Arial"/>
              <a:sym typeface="Arial"/>
            </a:endParaRPr>
          </a:p>
          <a:p>
            <a:pPr marL="0" marR="0" lvl="0" indent="0" algn="l" rtl="0">
              <a:lnSpc>
                <a:spcPct val="200000"/>
              </a:lnSpc>
              <a:spcBef>
                <a:spcPts val="0"/>
              </a:spcBef>
              <a:spcAft>
                <a:spcPts val="0"/>
              </a:spcAft>
              <a:buClr>
                <a:schemeClr val="dk1"/>
              </a:buClr>
              <a:buSzPts val="2000"/>
              <a:buFont typeface="Arial"/>
              <a:buNone/>
            </a:pPr>
            <a:r>
              <a:rPr lang="en-US" sz="1800" b="1" i="0" u="none" strike="noStrike" cap="none" dirty="0">
                <a:solidFill>
                  <a:srgbClr val="3F3F3F"/>
                </a:solidFill>
                <a:latin typeface="Century Gothic"/>
                <a:ea typeface="Century Gothic"/>
                <a:cs typeface="Century Gothic"/>
                <a:sym typeface="Century Gothic"/>
              </a:rPr>
              <a:t>Nicholas Young </a:t>
            </a:r>
            <a:r>
              <a:rPr lang="en-US" sz="1800" b="0" i="0" u="none" strike="noStrike" cap="none" dirty="0">
                <a:solidFill>
                  <a:srgbClr val="3F3F3F"/>
                </a:solidFill>
                <a:latin typeface="Century Gothic"/>
                <a:ea typeface="Century Gothic"/>
                <a:cs typeface="Century Gothic"/>
                <a:sym typeface="Century Gothic"/>
              </a:rPr>
              <a:t>(Colorado State University, Natural Resource Ecology Laboratory)</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chemeClr val="dk1"/>
              </a:buClr>
              <a:buSzPts val="2000"/>
              <a:buFont typeface="Arial"/>
              <a:buNone/>
            </a:pPr>
            <a:r>
              <a:rPr lang="en-US" sz="1800" b="1" i="0" u="none" strike="noStrike" cap="none" dirty="0">
                <a:solidFill>
                  <a:srgbClr val="3F3F3F"/>
                </a:solidFill>
                <a:latin typeface="Century Gothic"/>
                <a:ea typeface="Century Gothic"/>
                <a:cs typeface="Century Gothic"/>
                <a:sym typeface="Century Gothic"/>
              </a:rPr>
              <a:t>Tony Vorster </a:t>
            </a:r>
            <a:r>
              <a:rPr lang="en-US" sz="1800" b="0" i="0" u="none" strike="noStrike" cap="none" dirty="0">
                <a:solidFill>
                  <a:srgbClr val="3F3F3F"/>
                </a:solidFill>
                <a:latin typeface="Century Gothic"/>
                <a:ea typeface="Century Gothic"/>
                <a:cs typeface="Century Gothic"/>
                <a:sym typeface="Century Gothic"/>
              </a:rPr>
              <a:t>(Colorado State University, Natural Resource Ecology Laboratory)</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chemeClr val="dk1"/>
              </a:buClr>
              <a:buSzPts val="2000"/>
              <a:buFont typeface="Arial"/>
              <a:buNone/>
            </a:pPr>
            <a:r>
              <a:rPr lang="en-US" sz="1800" b="1" i="0" u="none" strike="noStrike" cap="none" dirty="0" err="1">
                <a:solidFill>
                  <a:srgbClr val="3F3F3F"/>
                </a:solidFill>
                <a:latin typeface="Century Gothic"/>
                <a:ea typeface="Century Gothic"/>
                <a:cs typeface="Century Gothic"/>
                <a:sym typeface="Century Gothic"/>
              </a:rPr>
              <a:t>Peder</a:t>
            </a:r>
            <a:r>
              <a:rPr lang="en-US" sz="1800" b="1" i="0" u="none" strike="noStrike" cap="none" dirty="0">
                <a:solidFill>
                  <a:srgbClr val="3F3F3F"/>
                </a:solidFill>
                <a:latin typeface="Century Gothic"/>
                <a:ea typeface="Century Gothic"/>
                <a:cs typeface="Century Gothic"/>
                <a:sym typeface="Century Gothic"/>
              </a:rPr>
              <a:t> </a:t>
            </a:r>
            <a:r>
              <a:rPr lang="en-US" sz="1800" b="1" i="0" u="none" strike="noStrike" cap="none" dirty="0" err="1">
                <a:solidFill>
                  <a:srgbClr val="3F3F3F"/>
                </a:solidFill>
                <a:latin typeface="Century Gothic"/>
                <a:ea typeface="Century Gothic"/>
                <a:cs typeface="Century Gothic"/>
                <a:sym typeface="Century Gothic"/>
              </a:rPr>
              <a:t>Engelstad</a:t>
            </a:r>
            <a:r>
              <a:rPr lang="en-US" sz="1800" b="1" i="0" u="none" strike="noStrike" cap="none" dirty="0">
                <a:solidFill>
                  <a:srgbClr val="3F3F3F"/>
                </a:solidFill>
                <a:latin typeface="Century Gothic"/>
                <a:ea typeface="Century Gothic"/>
                <a:cs typeface="Century Gothic"/>
                <a:sym typeface="Century Gothic"/>
              </a:rPr>
              <a:t> </a:t>
            </a:r>
            <a:r>
              <a:rPr lang="en-US" sz="1800" b="0" i="0" u="none" strike="noStrike" cap="none" dirty="0">
                <a:solidFill>
                  <a:srgbClr val="3F3F3F"/>
                </a:solidFill>
                <a:latin typeface="Century Gothic"/>
                <a:ea typeface="Century Gothic"/>
                <a:cs typeface="Century Gothic"/>
                <a:sym typeface="Century Gothic"/>
              </a:rPr>
              <a:t>(Colorado State University, Natural Resource Ecology Laboratory)</a:t>
            </a:r>
            <a:endParaRPr sz="1800" b="0" i="0" u="none" strike="noStrike" cap="none"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3F3F3F"/>
              </a:buClr>
              <a:buSzPts val="2200"/>
              <a:buFont typeface="Arial"/>
              <a:buNone/>
            </a:pPr>
            <a:r>
              <a:rPr lang="en-US" sz="1800" b="1" i="0" u="none" strike="noStrike" cap="none" dirty="0">
                <a:solidFill>
                  <a:srgbClr val="3F3F3F"/>
                </a:solidFill>
                <a:latin typeface="Century Gothic"/>
                <a:ea typeface="Century Gothic"/>
                <a:cs typeface="Century Gothic"/>
                <a:sym typeface="Century Gothic"/>
              </a:rPr>
              <a:t>Kristen Dennis </a:t>
            </a:r>
            <a:r>
              <a:rPr lang="en-US" sz="1800" b="0" i="0" u="none" strike="noStrike" cap="none" dirty="0">
                <a:solidFill>
                  <a:srgbClr val="3F3F3F"/>
                </a:solidFill>
                <a:latin typeface="Century Gothic"/>
                <a:ea typeface="Century Gothic"/>
                <a:cs typeface="Century Gothic"/>
                <a:sym typeface="Century Gothic"/>
              </a:rPr>
              <a:t>(NASA DEVELOP, Center Lead)</a:t>
            </a:r>
            <a:endParaRPr sz="1800"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3F3F3F"/>
              </a:buClr>
              <a:buSzPts val="2200"/>
              <a:buFont typeface="Arial"/>
              <a:buNone/>
            </a:pPr>
            <a:endParaRPr lang="en-US" sz="1200" b="0" i="1" u="none" strike="noStrike" cap="none" dirty="0" smtClean="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3F3F3F"/>
              </a:buClr>
              <a:buSzPts val="2200"/>
              <a:buFont typeface="Arial"/>
              <a:buNone/>
            </a:pPr>
            <a:r>
              <a:rPr lang="en-US" sz="1200" b="0" i="1" u="none" strike="noStrike" cap="none" dirty="0" smtClean="0">
                <a:solidFill>
                  <a:srgbClr val="3F3F3F"/>
                </a:solidFill>
                <a:latin typeface="Century Gothic"/>
                <a:ea typeface="Century Gothic"/>
                <a:cs typeface="Century Gothic"/>
                <a:sym typeface="Century Gothic"/>
              </a:rPr>
              <a:t>This </a:t>
            </a:r>
            <a:r>
              <a:rPr lang="en-US" sz="1200" b="0" i="1" u="none" strike="noStrike" cap="none" dirty="0">
                <a:solidFill>
                  <a:srgbClr val="3F3F3F"/>
                </a:solidFill>
                <a:latin typeface="Century Gothic"/>
                <a:ea typeface="Century Gothic"/>
                <a:cs typeface="Century Gothic"/>
                <a:sym typeface="Century Gothic"/>
              </a:rPr>
              <a:t>material contains modified Copernicus Sentinel data (2016-2018), processed by ESA</a:t>
            </a:r>
            <a:endParaRPr b="0" i="1"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5e79cf9241_2_248"/>
          <p:cNvSpPr txBox="1"/>
          <p:nvPr/>
        </p:nvSpPr>
        <p:spPr>
          <a:xfrm>
            <a:off x="609599" y="1219200"/>
            <a:ext cx="11295600" cy="4539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3F3F3F"/>
              </a:buClr>
              <a:buSzPts val="2200"/>
              <a:buFont typeface="Arial"/>
              <a:buNone/>
            </a:pPr>
            <a:r>
              <a:rPr lang="en-US" sz="2000" b="1" i="1" dirty="0">
                <a:solidFill>
                  <a:srgbClr val="3F3F3F"/>
                </a:solidFill>
                <a:latin typeface="Century Gothic"/>
                <a:ea typeface="Century Gothic"/>
                <a:cs typeface="Century Gothic"/>
                <a:sym typeface="Century Gothic"/>
              </a:rPr>
              <a:t>Special thanks to our partners for sharing their advice and providing us with data to make this research possible</a:t>
            </a:r>
            <a:endParaRPr sz="2000" i="1"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3F3F3F"/>
              </a:buClr>
              <a:buSzPts val="2200"/>
              <a:buFont typeface="Arial"/>
              <a:buNone/>
            </a:pPr>
            <a:endParaRPr sz="2000" dirty="0">
              <a:solidFill>
                <a:srgbClr val="3F3F3F"/>
              </a:solidFill>
              <a:latin typeface="Century Gothic"/>
              <a:ea typeface="Century Gothic"/>
              <a:cs typeface="Century Gothic"/>
              <a:sym typeface="Century Gothic"/>
            </a:endParaRPr>
          </a:p>
          <a:p>
            <a:pPr marL="0" lvl="0" indent="0" algn="l" rtl="0">
              <a:lnSpc>
                <a:spcPct val="200000"/>
              </a:lnSpc>
              <a:spcBef>
                <a:spcPts val="0"/>
              </a:spcBef>
              <a:spcAft>
                <a:spcPts val="0"/>
              </a:spcAft>
              <a:buClr>
                <a:schemeClr val="dk1"/>
              </a:buClr>
              <a:buSzPts val="2000"/>
              <a:buFont typeface="Arial"/>
              <a:buNone/>
            </a:pPr>
            <a:r>
              <a:rPr lang="en-US" sz="1800" b="1" dirty="0">
                <a:solidFill>
                  <a:srgbClr val="3F3F3F"/>
                </a:solidFill>
                <a:latin typeface="Century Gothic"/>
                <a:ea typeface="Century Gothic"/>
                <a:cs typeface="Century Gothic"/>
                <a:sym typeface="Century Gothic"/>
              </a:rPr>
              <a:t>Dr. Stephanie Dunbar </a:t>
            </a:r>
            <a:r>
              <a:rPr lang="en-US" sz="1800" dirty="0">
                <a:solidFill>
                  <a:srgbClr val="3F3F3F"/>
                </a:solidFill>
                <a:latin typeface="Century Gothic"/>
                <a:ea typeface="Century Gothic"/>
                <a:cs typeface="Century Gothic"/>
                <a:sym typeface="Century Gothic"/>
              </a:rPr>
              <a:t>(The Nature Conservancy)</a:t>
            </a:r>
            <a:endParaRPr sz="1800" dirty="0">
              <a:solidFill>
                <a:srgbClr val="3F3F3F"/>
              </a:solidFill>
              <a:latin typeface="Century Gothic"/>
              <a:ea typeface="Century Gothic"/>
              <a:cs typeface="Century Gothic"/>
              <a:sym typeface="Century Gothic"/>
            </a:endParaRPr>
          </a:p>
          <a:p>
            <a:pPr marL="0" lvl="0" indent="0" algn="l" rtl="0">
              <a:lnSpc>
                <a:spcPct val="200000"/>
              </a:lnSpc>
              <a:spcBef>
                <a:spcPts val="0"/>
              </a:spcBef>
              <a:spcAft>
                <a:spcPts val="0"/>
              </a:spcAft>
              <a:buClr>
                <a:schemeClr val="dk1"/>
              </a:buClr>
              <a:buSzPts val="2000"/>
              <a:buFont typeface="Arial"/>
              <a:buNone/>
            </a:pPr>
            <a:r>
              <a:rPr lang="en-US" sz="1800" b="1" dirty="0">
                <a:solidFill>
                  <a:srgbClr val="3F3F3F"/>
                </a:solidFill>
                <a:latin typeface="Century Gothic"/>
                <a:ea typeface="Century Gothic"/>
                <a:cs typeface="Century Gothic"/>
                <a:sym typeface="Century Gothic"/>
              </a:rPr>
              <a:t>Stephanie Tom </a:t>
            </a:r>
            <a:r>
              <a:rPr lang="en-US" sz="1800" dirty="0">
                <a:solidFill>
                  <a:srgbClr val="3F3F3F"/>
                </a:solidFill>
                <a:latin typeface="Century Gothic"/>
                <a:ea typeface="Century Gothic"/>
                <a:cs typeface="Century Gothic"/>
                <a:sym typeface="Century Gothic"/>
              </a:rPr>
              <a:t>(The Nature Conservancy)</a:t>
            </a:r>
            <a:endParaRPr sz="1800" dirty="0">
              <a:solidFill>
                <a:srgbClr val="3F3F3F"/>
              </a:solidFill>
              <a:latin typeface="Century Gothic"/>
              <a:ea typeface="Century Gothic"/>
              <a:cs typeface="Century Gothic"/>
              <a:sym typeface="Century Gothic"/>
            </a:endParaRPr>
          </a:p>
          <a:p>
            <a:pPr marL="0" lvl="0" indent="0" algn="l" rtl="0">
              <a:lnSpc>
                <a:spcPct val="200000"/>
              </a:lnSpc>
              <a:spcBef>
                <a:spcPts val="0"/>
              </a:spcBef>
              <a:spcAft>
                <a:spcPts val="0"/>
              </a:spcAft>
              <a:buClr>
                <a:schemeClr val="dk1"/>
              </a:buClr>
              <a:buSzPts val="2000"/>
              <a:buFont typeface="Arial"/>
              <a:buNone/>
            </a:pPr>
            <a:r>
              <a:rPr lang="en-US" sz="1800" b="1" dirty="0">
                <a:solidFill>
                  <a:srgbClr val="3F3F3F"/>
                </a:solidFill>
                <a:latin typeface="Century Gothic"/>
                <a:ea typeface="Century Gothic"/>
                <a:cs typeface="Century Gothic"/>
                <a:sym typeface="Century Gothic"/>
              </a:rPr>
              <a:t>Dr. Helen </a:t>
            </a:r>
            <a:r>
              <a:rPr lang="en-US" sz="1800" b="1" dirty="0" err="1">
                <a:solidFill>
                  <a:srgbClr val="3F3F3F"/>
                </a:solidFill>
                <a:latin typeface="Century Gothic"/>
                <a:ea typeface="Century Gothic"/>
                <a:cs typeface="Century Gothic"/>
                <a:sym typeface="Century Gothic"/>
              </a:rPr>
              <a:t>Soafer</a:t>
            </a:r>
            <a:r>
              <a:rPr lang="en-US" sz="1800" b="1" dirty="0">
                <a:solidFill>
                  <a:srgbClr val="3F3F3F"/>
                </a:solidFill>
                <a:latin typeface="Century Gothic"/>
                <a:ea typeface="Century Gothic"/>
                <a:cs typeface="Century Gothic"/>
                <a:sym typeface="Century Gothic"/>
              </a:rPr>
              <a:t> </a:t>
            </a:r>
            <a:r>
              <a:rPr lang="en-US" sz="1800" dirty="0">
                <a:solidFill>
                  <a:srgbClr val="3F3F3F"/>
                </a:solidFill>
                <a:latin typeface="Century Gothic"/>
                <a:ea typeface="Century Gothic"/>
                <a:cs typeface="Century Gothic"/>
                <a:sym typeface="Century Gothic"/>
              </a:rPr>
              <a:t>(USGS - Pacific Islands Ecosystem Research Center, Honolulu HI)</a:t>
            </a:r>
            <a:endParaRPr sz="1800" dirty="0">
              <a:solidFill>
                <a:srgbClr val="3F3F3F"/>
              </a:solidFill>
              <a:latin typeface="Century Gothic"/>
              <a:ea typeface="Century Gothic"/>
              <a:cs typeface="Century Gothic"/>
              <a:sym typeface="Century Gothic"/>
            </a:endParaRPr>
          </a:p>
          <a:p>
            <a:pPr marL="0" lvl="0" indent="0" algn="l" rtl="0">
              <a:lnSpc>
                <a:spcPct val="200000"/>
              </a:lnSpc>
              <a:spcBef>
                <a:spcPts val="0"/>
              </a:spcBef>
              <a:spcAft>
                <a:spcPts val="0"/>
              </a:spcAft>
              <a:buClr>
                <a:schemeClr val="dk1"/>
              </a:buClr>
              <a:buSzPts val="2000"/>
              <a:buFont typeface="Arial"/>
              <a:buNone/>
            </a:pPr>
            <a:r>
              <a:rPr lang="en-US" sz="1800" b="1" dirty="0">
                <a:solidFill>
                  <a:srgbClr val="3F3F3F"/>
                </a:solidFill>
                <a:latin typeface="Century Gothic"/>
                <a:ea typeface="Century Gothic"/>
                <a:cs typeface="Century Gothic"/>
                <a:sym typeface="Century Gothic"/>
              </a:rPr>
              <a:t>Rudi </a:t>
            </a:r>
            <a:r>
              <a:rPr lang="en-US" sz="1800" b="1" dirty="0" err="1">
                <a:solidFill>
                  <a:srgbClr val="3F3F3F"/>
                </a:solidFill>
                <a:latin typeface="Century Gothic"/>
                <a:ea typeface="Century Gothic"/>
                <a:cs typeface="Century Gothic"/>
                <a:sym typeface="Century Gothic"/>
              </a:rPr>
              <a:t>Hunke</a:t>
            </a:r>
            <a:r>
              <a:rPr lang="en-US" sz="1800" b="1" dirty="0">
                <a:solidFill>
                  <a:srgbClr val="3F3F3F"/>
                </a:solidFill>
                <a:latin typeface="Century Gothic"/>
                <a:ea typeface="Century Gothic"/>
                <a:cs typeface="Century Gothic"/>
                <a:sym typeface="Century Gothic"/>
              </a:rPr>
              <a:t> </a:t>
            </a:r>
            <a:r>
              <a:rPr lang="en-US" sz="1800" dirty="0">
                <a:solidFill>
                  <a:srgbClr val="3F3F3F"/>
                </a:solidFill>
                <a:latin typeface="Century Gothic"/>
                <a:ea typeface="Century Gothic"/>
                <a:cs typeface="Century Gothic"/>
                <a:sym typeface="Century Gothic"/>
              </a:rPr>
              <a:t>(</a:t>
            </a:r>
            <a:r>
              <a:rPr lang="en-US" sz="1800" dirty="0" err="1">
                <a:solidFill>
                  <a:srgbClr val="3F3F3F"/>
                </a:solidFill>
                <a:latin typeface="Century Gothic"/>
                <a:ea typeface="Century Gothic"/>
                <a:cs typeface="Century Gothic"/>
                <a:sym typeface="Century Gothic"/>
              </a:rPr>
              <a:t>Pu’u</a:t>
            </a:r>
            <a:r>
              <a:rPr lang="en-US" sz="1800" dirty="0">
                <a:solidFill>
                  <a:srgbClr val="3F3F3F"/>
                </a:solidFill>
                <a:latin typeface="Century Gothic"/>
                <a:ea typeface="Century Gothic"/>
                <a:cs typeface="Century Gothic"/>
                <a:sym typeface="Century Gothic"/>
              </a:rPr>
              <a:t> O </a:t>
            </a:r>
            <a:r>
              <a:rPr lang="en-US" sz="1800" dirty="0" err="1">
                <a:solidFill>
                  <a:srgbClr val="3F3F3F"/>
                </a:solidFill>
                <a:latin typeface="Century Gothic"/>
                <a:ea typeface="Century Gothic"/>
                <a:cs typeface="Century Gothic"/>
                <a:sym typeface="Century Gothic"/>
              </a:rPr>
              <a:t>Hoku</a:t>
            </a:r>
            <a:r>
              <a:rPr lang="en-US" sz="1800" dirty="0">
                <a:solidFill>
                  <a:srgbClr val="3F3F3F"/>
                </a:solidFill>
                <a:latin typeface="Century Gothic"/>
                <a:ea typeface="Century Gothic"/>
                <a:cs typeface="Century Gothic"/>
                <a:sym typeface="Century Gothic"/>
              </a:rPr>
              <a:t> Ranch)</a:t>
            </a:r>
            <a:endParaRPr sz="1200" dirty="0">
              <a:solidFill>
                <a:schemeClr val="dk1"/>
              </a:solidFill>
            </a:endParaRPr>
          </a:p>
          <a:p>
            <a:pPr marL="0" lvl="0" indent="0" algn="l" rtl="0">
              <a:lnSpc>
                <a:spcPct val="200000"/>
              </a:lnSpc>
              <a:spcBef>
                <a:spcPts val="0"/>
              </a:spcBef>
              <a:spcAft>
                <a:spcPts val="0"/>
              </a:spcAft>
              <a:buClr>
                <a:schemeClr val="dk1"/>
              </a:buClr>
              <a:buSzPts val="2000"/>
              <a:buFont typeface="Arial"/>
              <a:buNone/>
            </a:pPr>
            <a:endParaRPr sz="2000" dirty="0">
              <a:solidFill>
                <a:srgbClr val="3F3F3F"/>
              </a:solidFill>
              <a:latin typeface="Century Gothic"/>
              <a:ea typeface="Century Gothic"/>
              <a:cs typeface="Century Gothic"/>
              <a:sym typeface="Century Gothic"/>
            </a:endParaRPr>
          </a:p>
          <a:p>
            <a:pPr marL="0" marR="0" lvl="0" indent="0" algn="l" rtl="0">
              <a:lnSpc>
                <a:spcPct val="200000"/>
              </a:lnSpc>
              <a:spcBef>
                <a:spcPts val="0"/>
              </a:spcBef>
              <a:spcAft>
                <a:spcPts val="0"/>
              </a:spcAft>
              <a:buClr>
                <a:srgbClr val="3F3F3F"/>
              </a:buClr>
              <a:buSzPts val="2200"/>
              <a:buFont typeface="Arial"/>
              <a:buNone/>
            </a:pPr>
            <a:endParaRPr sz="2000"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Google Shape;1104;g5e79cf9241_5_64"/>
          <p:cNvPicPr preferRelativeResize="0"/>
          <p:nvPr/>
        </p:nvPicPr>
        <p:blipFill rotWithShape="1">
          <a:blip r:embed="rId3">
            <a:alphaModFix/>
          </a:blip>
          <a:srcRect t="25617"/>
          <a:stretch/>
        </p:blipFill>
        <p:spPr>
          <a:xfrm>
            <a:off x="0" y="1300650"/>
            <a:ext cx="12191999" cy="5176350"/>
          </a:xfrm>
          <a:prstGeom prst="rect">
            <a:avLst/>
          </a:prstGeom>
          <a:noFill/>
          <a:ln>
            <a:noFill/>
          </a:ln>
        </p:spPr>
      </p:pic>
      <p:sp>
        <p:nvSpPr>
          <p:cNvPr id="1105" name="Google Shape;1105;g5e79cf9241_5_64"/>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Questions?</a:t>
            </a:r>
            <a:endParaRPr dirty="0">
              <a:solidFill>
                <a:srgbClr val="379CC3"/>
              </a:solidFill>
            </a:endParaRPr>
          </a:p>
        </p:txBody>
      </p:sp>
      <p:grpSp>
        <p:nvGrpSpPr>
          <p:cNvPr id="1106" name="Google Shape;1106;g5e79cf9241_5_64"/>
          <p:cNvGrpSpPr/>
          <p:nvPr/>
        </p:nvGrpSpPr>
        <p:grpSpPr>
          <a:xfrm>
            <a:off x="8092909" y="6139498"/>
            <a:ext cx="3591235" cy="294000"/>
            <a:chOff x="3348624" y="5653976"/>
            <a:chExt cx="1843266" cy="294000"/>
          </a:xfrm>
        </p:grpSpPr>
        <p:sp>
          <p:nvSpPr>
            <p:cNvPr id="1107" name="Google Shape;1107;g5e79cf9241_5_64"/>
            <p:cNvSpPr/>
            <p:nvPr/>
          </p:nvSpPr>
          <p:spPr>
            <a:xfrm>
              <a:off x="3348690" y="5653976"/>
              <a:ext cx="1843200" cy="294000"/>
            </a:xfrm>
            <a:prstGeom prst="rect">
              <a:avLst/>
            </a:prstGeom>
            <a:solidFill>
              <a:srgbClr val="D5D5D5">
                <a:alpha val="451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08" name="Google Shape;1108;g5e79cf9241_5_64"/>
            <p:cNvSpPr txBox="1"/>
            <p:nvPr/>
          </p:nvSpPr>
          <p:spPr>
            <a:xfrm>
              <a:off x="3348624" y="5729952"/>
              <a:ext cx="18432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a:solidFill>
                    <a:srgbClr val="F3F3F3"/>
                  </a:solidFill>
                  <a:latin typeface="Century Gothic"/>
                  <a:ea typeface="Century Gothic"/>
                  <a:cs typeface="Century Gothic"/>
                  <a:sym typeface="Century Gothic"/>
                </a:rPr>
                <a:t>Image Credit: The Nature Conservancy</a:t>
              </a:r>
              <a:endParaRPr sz="1400" b="0" i="0" u="none" strike="noStrike" cap="none">
                <a:solidFill>
                  <a:srgbClr val="F3F3F3"/>
                </a:solidFill>
                <a:latin typeface="Century Gothic"/>
                <a:ea typeface="Century Gothic"/>
                <a:cs typeface="Century Gothic"/>
                <a:sym typeface="Century Gothic"/>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5cf090a4fd_0_17"/>
          <p:cNvSpPr txBox="1">
            <a:spLocks noGrp="1"/>
          </p:cNvSpPr>
          <p:nvPr>
            <p:ph type="title"/>
          </p:nvPr>
        </p:nvSpPr>
        <p:spPr>
          <a:xfrm>
            <a:off x="495300" y="507350"/>
            <a:ext cx="55170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The ‘</a:t>
            </a:r>
            <a:r>
              <a:rPr lang="en-US" dirty="0" err="1"/>
              <a:t>Ohi’a</a:t>
            </a:r>
            <a:r>
              <a:rPr lang="en-US" dirty="0"/>
              <a:t> </a:t>
            </a:r>
            <a:endParaRPr dirty="0"/>
          </a:p>
        </p:txBody>
      </p:sp>
      <p:pic>
        <p:nvPicPr>
          <p:cNvPr id="239" name="Google Shape;239;g5cf090a4fd_0_17"/>
          <p:cNvPicPr preferRelativeResize="0"/>
          <p:nvPr/>
        </p:nvPicPr>
        <p:blipFill rotWithShape="1">
          <a:blip r:embed="rId3">
            <a:alphaModFix/>
          </a:blip>
          <a:srcRect l="19100" r="22914"/>
          <a:stretch/>
        </p:blipFill>
        <p:spPr>
          <a:xfrm>
            <a:off x="6012300" y="0"/>
            <a:ext cx="6179700" cy="6858000"/>
          </a:xfrm>
          <a:prstGeom prst="rect">
            <a:avLst/>
          </a:prstGeom>
          <a:noFill/>
          <a:ln>
            <a:noFill/>
          </a:ln>
        </p:spPr>
      </p:pic>
      <p:grpSp>
        <p:nvGrpSpPr>
          <p:cNvPr id="240" name="Google Shape;240;g5cf090a4fd_0_17"/>
          <p:cNvGrpSpPr/>
          <p:nvPr/>
        </p:nvGrpSpPr>
        <p:grpSpPr>
          <a:xfrm>
            <a:off x="8092909" y="6139498"/>
            <a:ext cx="3591235" cy="294000"/>
            <a:chOff x="3348624" y="5653976"/>
            <a:chExt cx="1843266" cy="294000"/>
          </a:xfrm>
        </p:grpSpPr>
        <p:sp>
          <p:nvSpPr>
            <p:cNvPr id="241" name="Google Shape;241;g5cf090a4fd_0_17"/>
            <p:cNvSpPr/>
            <p:nvPr/>
          </p:nvSpPr>
          <p:spPr>
            <a:xfrm>
              <a:off x="3348690" y="5653976"/>
              <a:ext cx="1843200" cy="294000"/>
            </a:xfrm>
            <a:prstGeom prst="rect">
              <a:avLst/>
            </a:prstGeom>
            <a:solidFill>
              <a:srgbClr val="D5D5D5">
                <a:alpha val="4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42" name="Google Shape;242;g5cf090a4fd_0_17"/>
            <p:cNvSpPr txBox="1"/>
            <p:nvPr/>
          </p:nvSpPr>
          <p:spPr>
            <a:xfrm>
              <a:off x="3348624" y="5729952"/>
              <a:ext cx="18432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F3F3F3"/>
                  </a:solidFill>
                  <a:latin typeface="Century Gothic"/>
                  <a:ea typeface="Century Gothic"/>
                  <a:cs typeface="Century Gothic"/>
                  <a:sym typeface="Century Gothic"/>
                </a:rPr>
                <a:t>Image Credit: Dr. Paul Evange</a:t>
              </a:r>
              <a:r>
                <a:rPr lang="en-US" dirty="0">
                  <a:solidFill>
                    <a:srgbClr val="F3F3F3"/>
                  </a:solidFill>
                  <a:latin typeface="Century Gothic"/>
                  <a:ea typeface="Century Gothic"/>
                  <a:cs typeface="Century Gothic"/>
                  <a:sym typeface="Century Gothic"/>
                </a:rPr>
                <a:t>lista</a:t>
              </a:r>
              <a:endParaRPr sz="1400" b="0" i="0" u="none" strike="noStrike" cap="none" dirty="0">
                <a:solidFill>
                  <a:srgbClr val="F3F3F3"/>
                </a:solidFill>
                <a:latin typeface="Century Gothic"/>
                <a:ea typeface="Century Gothic"/>
                <a:cs typeface="Century Gothic"/>
                <a:sym typeface="Century Gothic"/>
              </a:endParaRPr>
            </a:p>
          </p:txBody>
        </p:sp>
      </p:grpSp>
      <p:sp>
        <p:nvSpPr>
          <p:cNvPr id="243" name="Google Shape;243;g5cf090a4fd_0_17"/>
          <p:cNvSpPr txBox="1">
            <a:spLocks noGrp="1"/>
          </p:cNvSpPr>
          <p:nvPr>
            <p:ph type="body" idx="4"/>
          </p:nvPr>
        </p:nvSpPr>
        <p:spPr>
          <a:xfrm>
            <a:off x="0" y="1451325"/>
            <a:ext cx="5734200" cy="5025600"/>
          </a:xfrm>
          <a:prstGeom prst="rect">
            <a:avLst/>
          </a:prstGeom>
          <a:solidFill>
            <a:srgbClr val="D5D5D5">
              <a:alpha val="45098"/>
            </a:srgbClr>
          </a:solid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SzPts val="1800"/>
              <a:buNone/>
            </a:pPr>
            <a:r>
              <a:rPr lang="en-US" sz="3000" b="1" dirty="0">
                <a:solidFill>
                  <a:srgbClr val="3F3F3F"/>
                </a:solidFill>
              </a:rPr>
              <a:t>Background</a:t>
            </a:r>
            <a:endParaRPr sz="3000" b="1" dirty="0">
              <a:solidFill>
                <a:srgbClr val="3F3F3F"/>
              </a:solidFill>
            </a:endParaRPr>
          </a:p>
          <a:p>
            <a:pPr marL="1409700" lvl="0" indent="-457200" algn="l" rtl="0">
              <a:lnSpc>
                <a:spcPct val="90000"/>
              </a:lnSpc>
              <a:spcBef>
                <a:spcPts val="1000"/>
              </a:spcBef>
              <a:spcAft>
                <a:spcPts val="600"/>
              </a:spcAft>
              <a:buClr>
                <a:srgbClr val="369CC3"/>
              </a:buClr>
              <a:buSzPts val="3000"/>
              <a:buFont typeface="Webdings" panose="05030102010509060703" pitchFamily="18" charset="2"/>
              <a:buChar char="4"/>
            </a:pPr>
            <a:r>
              <a:rPr lang="en-US" dirty="0">
                <a:solidFill>
                  <a:srgbClr val="3F3F3F"/>
                </a:solidFill>
              </a:rPr>
              <a:t>Most abundant native tree across the Hawaiian Islands</a:t>
            </a:r>
            <a:endParaRPr dirty="0">
              <a:solidFill>
                <a:srgbClr val="3F3F3F"/>
              </a:solidFill>
            </a:endParaRPr>
          </a:p>
          <a:p>
            <a:pPr marL="1409700" lvl="0" indent="-457200" algn="l" rtl="0">
              <a:lnSpc>
                <a:spcPct val="90000"/>
              </a:lnSpc>
              <a:spcBef>
                <a:spcPts val="0"/>
              </a:spcBef>
              <a:spcAft>
                <a:spcPts val="600"/>
              </a:spcAft>
              <a:buClr>
                <a:srgbClr val="369CC3"/>
              </a:buClr>
              <a:buSzPts val="3000"/>
              <a:buFont typeface="Webdings" panose="05030102010509060703" pitchFamily="18" charset="2"/>
              <a:buChar char="4"/>
            </a:pPr>
            <a:r>
              <a:rPr lang="en-US" dirty="0">
                <a:solidFill>
                  <a:srgbClr val="3F3F3F"/>
                </a:solidFill>
              </a:rPr>
              <a:t>Tolerant of wide range of environmental conditions</a:t>
            </a:r>
            <a:endParaRPr dirty="0">
              <a:solidFill>
                <a:srgbClr val="3F3F3F"/>
              </a:solidFill>
            </a:endParaRPr>
          </a:p>
          <a:p>
            <a:pPr marL="1409700" lvl="0" indent="-457200" algn="l" rtl="0">
              <a:lnSpc>
                <a:spcPct val="100000"/>
              </a:lnSpc>
              <a:spcBef>
                <a:spcPts val="0"/>
              </a:spcBef>
              <a:spcAft>
                <a:spcPts val="600"/>
              </a:spcAft>
              <a:buClr>
                <a:srgbClr val="369CC3"/>
              </a:buClr>
              <a:buSzPts val="3000"/>
              <a:buFont typeface="Webdings" panose="05030102010509060703" pitchFamily="18" charset="2"/>
              <a:buChar char="4"/>
            </a:pPr>
            <a:r>
              <a:rPr lang="en-US" dirty="0">
                <a:solidFill>
                  <a:srgbClr val="3F3F3F"/>
                </a:solidFill>
              </a:rPr>
              <a:t>Grows sea to summit </a:t>
            </a:r>
            <a:endParaRPr dirty="0">
              <a:solidFill>
                <a:srgbClr val="3F3F3F"/>
              </a:solidFill>
            </a:endParaRPr>
          </a:p>
          <a:p>
            <a:pPr marL="1409700" lvl="0" indent="-457200" algn="l" rtl="0">
              <a:lnSpc>
                <a:spcPct val="100000"/>
              </a:lnSpc>
              <a:spcBef>
                <a:spcPts val="0"/>
              </a:spcBef>
              <a:spcAft>
                <a:spcPts val="0"/>
              </a:spcAft>
              <a:buClr>
                <a:srgbClr val="369CC3"/>
              </a:buClr>
              <a:buSzPts val="3000"/>
              <a:buFont typeface="Webdings" panose="05030102010509060703" pitchFamily="18" charset="2"/>
              <a:buChar char="4"/>
            </a:pPr>
            <a:r>
              <a:rPr lang="en-US" dirty="0">
                <a:solidFill>
                  <a:srgbClr val="3F3F3F"/>
                </a:solidFill>
              </a:rPr>
              <a:t>First to grow on lava fields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5ce1013c8e_0_4"/>
          <p:cNvSpPr txBox="1">
            <a:spLocks noGrp="1"/>
          </p:cNvSpPr>
          <p:nvPr>
            <p:ph type="title"/>
          </p:nvPr>
        </p:nvSpPr>
        <p:spPr>
          <a:xfrm>
            <a:off x="495300" y="507350"/>
            <a:ext cx="55170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a:t>
            </a:r>
            <a:r>
              <a:rPr lang="en-US" dirty="0" err="1"/>
              <a:t>Ohi’a</a:t>
            </a:r>
            <a:r>
              <a:rPr lang="en-US" dirty="0"/>
              <a:t> Significance</a:t>
            </a:r>
            <a:endParaRPr dirty="0"/>
          </a:p>
        </p:txBody>
      </p:sp>
      <p:pic>
        <p:nvPicPr>
          <p:cNvPr id="250" name="Google Shape;250;g5ce1013c8e_0_4"/>
          <p:cNvPicPr preferRelativeResize="0"/>
          <p:nvPr/>
        </p:nvPicPr>
        <p:blipFill rotWithShape="1">
          <a:blip r:embed="rId3">
            <a:alphaModFix/>
          </a:blip>
          <a:srcRect l="1975" r="49607" b="17870"/>
          <a:stretch/>
        </p:blipFill>
        <p:spPr>
          <a:xfrm>
            <a:off x="6057900" y="0"/>
            <a:ext cx="6134100" cy="6857999"/>
          </a:xfrm>
          <a:prstGeom prst="rect">
            <a:avLst/>
          </a:prstGeom>
          <a:noFill/>
          <a:ln>
            <a:noFill/>
          </a:ln>
        </p:spPr>
      </p:pic>
      <p:grpSp>
        <p:nvGrpSpPr>
          <p:cNvPr id="251" name="Google Shape;251;g5ce1013c8e_0_4"/>
          <p:cNvGrpSpPr/>
          <p:nvPr/>
        </p:nvGrpSpPr>
        <p:grpSpPr>
          <a:xfrm>
            <a:off x="8092909" y="6139498"/>
            <a:ext cx="3591235" cy="294000"/>
            <a:chOff x="3348624" y="5653976"/>
            <a:chExt cx="1843266" cy="294000"/>
          </a:xfrm>
        </p:grpSpPr>
        <p:sp>
          <p:nvSpPr>
            <p:cNvPr id="252" name="Google Shape;252;g5ce1013c8e_0_4"/>
            <p:cNvSpPr/>
            <p:nvPr/>
          </p:nvSpPr>
          <p:spPr>
            <a:xfrm>
              <a:off x="3348690" y="5653976"/>
              <a:ext cx="1843200" cy="294000"/>
            </a:xfrm>
            <a:prstGeom prst="rect">
              <a:avLst/>
            </a:prstGeom>
            <a:solidFill>
              <a:srgbClr val="D5D5D5">
                <a:alpha val="4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3" name="Google Shape;253;g5ce1013c8e_0_4"/>
            <p:cNvSpPr txBox="1"/>
            <p:nvPr/>
          </p:nvSpPr>
          <p:spPr>
            <a:xfrm>
              <a:off x="3348624" y="5729952"/>
              <a:ext cx="18432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F3F3F3"/>
                  </a:solidFill>
                  <a:latin typeface="Century Gothic"/>
                  <a:ea typeface="Century Gothic"/>
                  <a:cs typeface="Century Gothic"/>
                  <a:sym typeface="Century Gothic"/>
                </a:rPr>
                <a:t>Image Credit: The Nature Conservancy</a:t>
              </a:r>
              <a:endParaRPr sz="1400" b="0" i="0" u="none" strike="noStrike" cap="none" dirty="0">
                <a:solidFill>
                  <a:srgbClr val="F3F3F3"/>
                </a:solidFill>
                <a:latin typeface="Century Gothic"/>
                <a:ea typeface="Century Gothic"/>
                <a:cs typeface="Century Gothic"/>
                <a:sym typeface="Century Gothic"/>
              </a:endParaRPr>
            </a:p>
          </p:txBody>
        </p:sp>
      </p:grpSp>
      <p:sp>
        <p:nvSpPr>
          <p:cNvPr id="254" name="Google Shape;254;g5ce1013c8e_0_4"/>
          <p:cNvSpPr txBox="1">
            <a:spLocks noGrp="1"/>
          </p:cNvSpPr>
          <p:nvPr>
            <p:ph type="body" idx="4"/>
          </p:nvPr>
        </p:nvSpPr>
        <p:spPr>
          <a:xfrm>
            <a:off x="-4200" y="1437950"/>
            <a:ext cx="5576400" cy="2131500"/>
          </a:xfrm>
          <a:prstGeom prst="rect">
            <a:avLst/>
          </a:prstGeom>
          <a:solidFill>
            <a:srgbClr val="D5D5D5">
              <a:alpha val="45098"/>
            </a:srgbClr>
          </a:solidFill>
          <a:ln>
            <a:noFill/>
          </a:ln>
        </p:spPr>
        <p:txBody>
          <a:bodyPr spcFirstLastPara="1" wrap="square" lIns="91425" tIns="45700" rIns="91425" bIns="45700" anchor="t" anchorCtr="0">
            <a:noAutofit/>
          </a:bodyPr>
          <a:lstStyle/>
          <a:p>
            <a:pPr marL="0" lvl="0" indent="457200" algn="l" rtl="0">
              <a:lnSpc>
                <a:spcPct val="100000"/>
              </a:lnSpc>
              <a:spcBef>
                <a:spcPts val="1000"/>
              </a:spcBef>
              <a:spcAft>
                <a:spcPts val="0"/>
              </a:spcAft>
              <a:buSzPts val="1800"/>
              <a:buNone/>
            </a:pPr>
            <a:r>
              <a:rPr lang="en-US" sz="2400" b="1" dirty="0">
                <a:solidFill>
                  <a:srgbClr val="3F3F3F"/>
                </a:solidFill>
              </a:rPr>
              <a:t>Ecological Significance</a:t>
            </a:r>
            <a:endParaRPr sz="2400" b="1" dirty="0">
              <a:solidFill>
                <a:srgbClr val="3F3F3F"/>
              </a:solidFill>
            </a:endParaRPr>
          </a:p>
          <a:p>
            <a:pPr marL="1371600" lvl="0" indent="-381000" algn="l" rtl="0">
              <a:lnSpc>
                <a:spcPct val="100000"/>
              </a:lnSpc>
              <a:spcBef>
                <a:spcPts val="0"/>
              </a:spcBef>
              <a:spcAft>
                <a:spcPts val="600"/>
              </a:spcAft>
              <a:buClr>
                <a:srgbClr val="369CC4"/>
              </a:buClr>
              <a:buSzPts val="2400"/>
              <a:buFont typeface="Webdings" panose="05030102010509060703" pitchFamily="18" charset="2"/>
              <a:buChar char="4"/>
            </a:pPr>
            <a:r>
              <a:rPr lang="en-US" sz="2400" dirty="0">
                <a:solidFill>
                  <a:srgbClr val="3F3F3F"/>
                </a:solidFill>
              </a:rPr>
              <a:t>Important role in maintaining the island’s hydrologic cycle</a:t>
            </a:r>
            <a:endParaRPr sz="2400" dirty="0">
              <a:solidFill>
                <a:srgbClr val="3F3F3F"/>
              </a:solidFill>
            </a:endParaRPr>
          </a:p>
          <a:p>
            <a:pPr marL="1371600" lvl="0" indent="-381000" algn="l" rtl="0">
              <a:lnSpc>
                <a:spcPct val="90000"/>
              </a:lnSpc>
              <a:spcBef>
                <a:spcPts val="0"/>
              </a:spcBef>
              <a:spcAft>
                <a:spcPts val="0"/>
              </a:spcAft>
              <a:buClr>
                <a:srgbClr val="369CC4"/>
              </a:buClr>
              <a:buSzPts val="2400"/>
              <a:buFont typeface="Webdings" panose="05030102010509060703" pitchFamily="18" charset="2"/>
              <a:buChar char="4"/>
            </a:pPr>
            <a:r>
              <a:rPr lang="en-US" sz="2400" dirty="0">
                <a:solidFill>
                  <a:srgbClr val="3F3F3F"/>
                </a:solidFill>
              </a:rPr>
              <a:t>Year round nectar source</a:t>
            </a:r>
            <a:endParaRPr sz="2400" dirty="0"/>
          </a:p>
        </p:txBody>
      </p:sp>
      <p:sp>
        <p:nvSpPr>
          <p:cNvPr id="255" name="Google Shape;255;g5ce1013c8e_0_4"/>
          <p:cNvSpPr txBox="1">
            <a:spLocks noGrp="1"/>
          </p:cNvSpPr>
          <p:nvPr>
            <p:ph type="body" idx="4"/>
          </p:nvPr>
        </p:nvSpPr>
        <p:spPr>
          <a:xfrm>
            <a:off x="-4200" y="4218700"/>
            <a:ext cx="5576400" cy="1943100"/>
          </a:xfrm>
          <a:prstGeom prst="rect">
            <a:avLst/>
          </a:prstGeom>
          <a:solidFill>
            <a:srgbClr val="D5D5D5">
              <a:alpha val="45098"/>
            </a:srgbClr>
          </a:solidFill>
          <a:ln>
            <a:noFill/>
          </a:ln>
        </p:spPr>
        <p:txBody>
          <a:bodyPr spcFirstLastPara="1" wrap="square" lIns="91425" tIns="45700" rIns="91425" bIns="45700" anchor="t" anchorCtr="0">
            <a:noAutofit/>
          </a:bodyPr>
          <a:lstStyle/>
          <a:p>
            <a:pPr marL="0" lvl="0" indent="457200" algn="l" rtl="0">
              <a:lnSpc>
                <a:spcPct val="100000"/>
              </a:lnSpc>
              <a:spcBef>
                <a:spcPts val="1000"/>
              </a:spcBef>
              <a:spcAft>
                <a:spcPts val="0"/>
              </a:spcAft>
              <a:buSzPts val="1800"/>
              <a:buNone/>
            </a:pPr>
            <a:r>
              <a:rPr lang="en-US" sz="2400" b="1" dirty="0">
                <a:solidFill>
                  <a:srgbClr val="3F3F3F"/>
                </a:solidFill>
              </a:rPr>
              <a:t>Cultural Significance</a:t>
            </a:r>
            <a:endParaRPr sz="2400" b="1" dirty="0">
              <a:solidFill>
                <a:srgbClr val="3F3F3F"/>
              </a:solidFill>
            </a:endParaRPr>
          </a:p>
          <a:p>
            <a:pPr marL="1371600" lvl="0" indent="-381000" algn="l" rtl="0">
              <a:lnSpc>
                <a:spcPct val="100000"/>
              </a:lnSpc>
              <a:spcBef>
                <a:spcPts val="0"/>
              </a:spcBef>
              <a:spcAft>
                <a:spcPts val="600"/>
              </a:spcAft>
              <a:buClr>
                <a:srgbClr val="369CC3"/>
              </a:buClr>
              <a:buSzPts val="2400"/>
              <a:buFont typeface="Webdings" panose="05030102010509060703" pitchFamily="18" charset="2"/>
              <a:buChar char=""/>
            </a:pPr>
            <a:r>
              <a:rPr lang="en-US" sz="2400" dirty="0">
                <a:solidFill>
                  <a:srgbClr val="3F3F3F"/>
                </a:solidFill>
              </a:rPr>
              <a:t>Religious symbol</a:t>
            </a:r>
            <a:endParaRPr sz="2400" dirty="0">
              <a:solidFill>
                <a:srgbClr val="3F3F3F"/>
              </a:solidFill>
            </a:endParaRPr>
          </a:p>
          <a:p>
            <a:pPr marL="1371600" lvl="0" indent="-381000" algn="l" rtl="0">
              <a:lnSpc>
                <a:spcPct val="100000"/>
              </a:lnSpc>
              <a:spcBef>
                <a:spcPts val="0"/>
              </a:spcBef>
              <a:spcAft>
                <a:spcPts val="0"/>
              </a:spcAft>
              <a:buClr>
                <a:srgbClr val="369CC3"/>
              </a:buClr>
              <a:buSzPts val="2400"/>
              <a:buFont typeface="Webdings" panose="05030102010509060703" pitchFamily="18" charset="2"/>
              <a:buChar char=""/>
            </a:pPr>
            <a:r>
              <a:rPr lang="en-US" sz="2400" dirty="0">
                <a:solidFill>
                  <a:srgbClr val="3F3F3F"/>
                </a:solidFill>
              </a:rPr>
              <a:t>Referenced in traditional Hawaiian stories and songs</a:t>
            </a:r>
            <a:endParaRPr sz="2400" dirty="0">
              <a:solidFill>
                <a:srgbClr val="3F3F3F"/>
              </a:solidFill>
            </a:endParaRPr>
          </a:p>
          <a:p>
            <a:pPr marL="0" lvl="0" indent="0" algn="l" rtl="0">
              <a:lnSpc>
                <a:spcPct val="90000"/>
              </a:lnSpc>
              <a:spcBef>
                <a:spcPts val="1000"/>
              </a:spcBef>
              <a:spcAft>
                <a:spcPts val="0"/>
              </a:spcAft>
              <a:buSzPts val="1800"/>
              <a:buNone/>
            </a:pPr>
            <a:endParaRPr sz="2400" dirty="0"/>
          </a:p>
        </p:txBody>
      </p:sp>
      <p:pic>
        <p:nvPicPr>
          <p:cNvPr id="256" name="Google Shape;256;g5ce1013c8e_0_4"/>
          <p:cNvPicPr preferRelativeResize="0"/>
          <p:nvPr/>
        </p:nvPicPr>
        <p:blipFill rotWithShape="1">
          <a:blip r:embed="rId4">
            <a:alphaModFix/>
          </a:blip>
          <a:srcRect r="79844"/>
          <a:stretch/>
        </p:blipFill>
        <p:spPr>
          <a:xfrm rot="-506019">
            <a:off x="81044" y="2149928"/>
            <a:ext cx="828509" cy="1117546"/>
          </a:xfrm>
          <a:prstGeom prst="rect">
            <a:avLst/>
          </a:prstGeom>
          <a:noFill/>
          <a:ln>
            <a:noFill/>
          </a:ln>
        </p:spPr>
      </p:pic>
      <p:pic>
        <p:nvPicPr>
          <p:cNvPr id="257" name="Google Shape;257;g5ce1013c8e_0_4"/>
          <p:cNvPicPr preferRelativeResize="0"/>
          <p:nvPr/>
        </p:nvPicPr>
        <p:blipFill rotWithShape="1">
          <a:blip r:embed="rId5">
            <a:alphaModFix/>
          </a:blip>
          <a:srcRect l="20083" t="51593" r="40089" b="15060"/>
          <a:stretch/>
        </p:blipFill>
        <p:spPr>
          <a:xfrm rot="-2444920">
            <a:off x="59421" y="4867663"/>
            <a:ext cx="871756" cy="11234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256"/>
                                        </p:tgtEl>
                                        <p:attrNameLst>
                                          <p:attrName>style.visibility</p:attrName>
                                        </p:attrNameLst>
                                      </p:cBhvr>
                                      <p:to>
                                        <p:strVal val="visible"/>
                                      </p:to>
                                    </p:set>
                                    <p:anim calcmode="lin" valueType="num">
                                      <p:cBhvr additive="base">
                                        <p:cTn id="9" dur="1000"/>
                                        <p:tgtEl>
                                          <p:spTgt spid="256"/>
                                        </p:tgtEl>
                                        <p:attrNameLst>
                                          <p:attrName>ppt_x</p:attrName>
                                        </p:attrNameLst>
                                      </p:cBhvr>
                                      <p:tavLst>
                                        <p:tav tm="0">
                                          <p:val>
                                            <p:strVal val="#ppt_x-1"/>
                                          </p:val>
                                        </p:tav>
                                        <p:tav tm="100000">
                                          <p:val>
                                            <p:strVal val="#ppt_x"/>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55"/>
                                        </p:tgtEl>
                                        <p:attrNameLst>
                                          <p:attrName>style.visibility</p:attrName>
                                        </p:attrNameLst>
                                      </p:cBhvr>
                                      <p:to>
                                        <p:strVal val="visible"/>
                                      </p:to>
                                    </p:set>
                                    <p:anim calcmode="lin" valueType="num">
                                      <p:cBhvr additive="base">
                                        <p:cTn id="14" dur="400"/>
                                        <p:tgtEl>
                                          <p:spTgt spid="255"/>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257"/>
                                        </p:tgtEl>
                                        <p:attrNameLst>
                                          <p:attrName>style.visibility</p:attrName>
                                        </p:attrNameLst>
                                      </p:cBhvr>
                                      <p:to>
                                        <p:strVal val="visible"/>
                                      </p:to>
                                    </p:set>
                                    <p:anim calcmode="lin" valueType="num">
                                      <p:cBhvr additive="base">
                                        <p:cTn id="17" dur="1000"/>
                                        <p:tgtEl>
                                          <p:spTgt spid="2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5ce7223b11_0_1"/>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err="1"/>
              <a:t>Ohi’a</a:t>
            </a:r>
            <a:r>
              <a:rPr lang="en-US" dirty="0"/>
              <a:t> Rust Outbreak</a:t>
            </a:r>
            <a:endParaRPr dirty="0"/>
          </a:p>
        </p:txBody>
      </p:sp>
      <p:pic>
        <p:nvPicPr>
          <p:cNvPr id="264" name="Google Shape;264;g5ce7223b11_0_1"/>
          <p:cNvPicPr preferRelativeResize="0"/>
          <p:nvPr/>
        </p:nvPicPr>
        <p:blipFill rotWithShape="1">
          <a:blip r:embed="rId3">
            <a:alphaModFix/>
          </a:blip>
          <a:srcRect/>
          <a:stretch/>
        </p:blipFill>
        <p:spPr>
          <a:xfrm>
            <a:off x="516463" y="1917064"/>
            <a:ext cx="5127900" cy="2568900"/>
          </a:xfrm>
          <a:prstGeom prst="roundRect">
            <a:avLst>
              <a:gd name="adj" fmla="val 4839"/>
            </a:avLst>
          </a:prstGeom>
          <a:noFill/>
          <a:ln>
            <a:noFill/>
          </a:ln>
        </p:spPr>
      </p:pic>
      <p:pic>
        <p:nvPicPr>
          <p:cNvPr id="266" name="Google Shape;266;g5ce7223b11_0_1"/>
          <p:cNvPicPr preferRelativeResize="0"/>
          <p:nvPr/>
        </p:nvPicPr>
        <p:blipFill rotWithShape="1">
          <a:blip r:embed="rId4">
            <a:alphaModFix/>
          </a:blip>
          <a:srcRect r="10"/>
          <a:stretch/>
        </p:blipFill>
        <p:spPr>
          <a:xfrm>
            <a:off x="6568800" y="1916775"/>
            <a:ext cx="5127900" cy="2569500"/>
          </a:xfrm>
          <a:prstGeom prst="roundRect">
            <a:avLst>
              <a:gd name="adj" fmla="val 5678"/>
            </a:avLst>
          </a:prstGeom>
          <a:noFill/>
          <a:ln>
            <a:noFill/>
          </a:ln>
        </p:spPr>
      </p:pic>
      <p:sp>
        <p:nvSpPr>
          <p:cNvPr id="267" name="Google Shape;267;g5ce7223b11_0_1"/>
          <p:cNvSpPr/>
          <p:nvPr/>
        </p:nvSpPr>
        <p:spPr>
          <a:xfrm>
            <a:off x="5785360" y="2824573"/>
            <a:ext cx="663900" cy="753900"/>
          </a:xfrm>
          <a:prstGeom prst="rightArrow">
            <a:avLst>
              <a:gd name="adj1" fmla="val 50000"/>
              <a:gd name="adj2" fmla="val 44454"/>
            </a:avLst>
          </a:prstGeom>
          <a:solidFill>
            <a:schemeClr val="accent1"/>
          </a:solidFill>
          <a:ln w="9525"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5ce7223b11_0_1"/>
          <p:cNvSpPr txBox="1">
            <a:spLocks noGrp="1"/>
          </p:cNvSpPr>
          <p:nvPr>
            <p:ph type="body" idx="4"/>
          </p:nvPr>
        </p:nvSpPr>
        <p:spPr>
          <a:xfrm>
            <a:off x="1564813" y="4638675"/>
            <a:ext cx="3031200" cy="39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2400" i="1" dirty="0" err="1">
                <a:solidFill>
                  <a:srgbClr val="3F3F3F"/>
                </a:solidFill>
              </a:rPr>
              <a:t>Unimpacted</a:t>
            </a:r>
            <a:r>
              <a:rPr lang="en-US" sz="2400" i="1" dirty="0">
                <a:solidFill>
                  <a:srgbClr val="3F3F3F"/>
                </a:solidFill>
              </a:rPr>
              <a:t> Forest</a:t>
            </a:r>
            <a:endParaRPr sz="2400" i="1" dirty="0">
              <a:solidFill>
                <a:srgbClr val="3F3F3F"/>
              </a:solidFill>
            </a:endParaRPr>
          </a:p>
        </p:txBody>
      </p:sp>
      <p:sp>
        <p:nvSpPr>
          <p:cNvPr id="269" name="Google Shape;269;g5ce7223b11_0_1"/>
          <p:cNvSpPr txBox="1">
            <a:spLocks noGrp="1"/>
          </p:cNvSpPr>
          <p:nvPr>
            <p:ph type="body" idx="4"/>
          </p:nvPr>
        </p:nvSpPr>
        <p:spPr>
          <a:xfrm>
            <a:off x="7402050" y="4638675"/>
            <a:ext cx="3461400" cy="39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2400" i="1" dirty="0">
                <a:solidFill>
                  <a:srgbClr val="3F3F3F"/>
                </a:solidFill>
              </a:rPr>
              <a:t>Rust Impacted Forest</a:t>
            </a:r>
            <a:endParaRPr sz="2400" i="1" dirty="0">
              <a:solidFill>
                <a:srgbClr val="3F3F3F"/>
              </a:solidFill>
            </a:endParaRPr>
          </a:p>
        </p:txBody>
      </p:sp>
      <p:sp>
        <p:nvSpPr>
          <p:cNvPr id="270" name="Google Shape;270;g5ce7223b11_0_1"/>
          <p:cNvSpPr txBox="1"/>
          <p:nvPr/>
        </p:nvSpPr>
        <p:spPr>
          <a:xfrm>
            <a:off x="8047186" y="6256024"/>
            <a:ext cx="3591000" cy="1419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dirty="0">
                <a:solidFill>
                  <a:srgbClr val="F3F3F3"/>
                </a:solidFill>
                <a:latin typeface="Century Gothic"/>
                <a:ea typeface="Century Gothic"/>
                <a:cs typeface="Century Gothic"/>
                <a:sym typeface="Century Gothic"/>
              </a:rPr>
              <a:t>Image Credit: USFS</a:t>
            </a:r>
            <a:endParaRPr sz="1400" b="0" i="0" u="none" strike="noStrike" cap="none" dirty="0">
              <a:solidFill>
                <a:srgbClr val="F3F3F3"/>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5ce1013c8e_0_92"/>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err="1"/>
              <a:t>Ohi’a</a:t>
            </a:r>
            <a:r>
              <a:rPr lang="en-US" dirty="0"/>
              <a:t> Rust Outbreak</a:t>
            </a:r>
            <a:endParaRPr dirty="0"/>
          </a:p>
        </p:txBody>
      </p:sp>
      <p:sp>
        <p:nvSpPr>
          <p:cNvPr id="277" name="Google Shape;277;g5ce1013c8e_0_92"/>
          <p:cNvSpPr txBox="1">
            <a:spLocks noGrp="1"/>
          </p:cNvSpPr>
          <p:nvPr>
            <p:ph type="body" idx="4"/>
          </p:nvPr>
        </p:nvSpPr>
        <p:spPr>
          <a:xfrm>
            <a:off x="3445917" y="4470800"/>
            <a:ext cx="2479800" cy="124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1800" i="1" dirty="0">
                <a:solidFill>
                  <a:srgbClr val="3F3F3F"/>
                </a:solidFill>
              </a:rPr>
              <a:t>Yellow powder &amp; brown spots form</a:t>
            </a:r>
            <a:endParaRPr sz="1800" i="1" dirty="0">
              <a:solidFill>
                <a:srgbClr val="3F3F3F"/>
              </a:solidFill>
            </a:endParaRPr>
          </a:p>
          <a:p>
            <a:pPr marL="0" lvl="0" indent="0" algn="ctr" rtl="0">
              <a:lnSpc>
                <a:spcPct val="90000"/>
              </a:lnSpc>
              <a:spcBef>
                <a:spcPts val="0"/>
              </a:spcBef>
              <a:spcAft>
                <a:spcPts val="0"/>
              </a:spcAft>
              <a:buSzPts val="1800"/>
              <a:buNone/>
            </a:pPr>
            <a:r>
              <a:rPr lang="en-US" sz="1800" i="1" dirty="0">
                <a:solidFill>
                  <a:srgbClr val="3F3F3F"/>
                </a:solidFill>
              </a:rPr>
              <a:t>on leaves &amp; stems</a:t>
            </a:r>
            <a:endParaRPr sz="1800" i="1" dirty="0">
              <a:solidFill>
                <a:srgbClr val="3F3F3F"/>
              </a:solidFill>
            </a:endParaRPr>
          </a:p>
        </p:txBody>
      </p:sp>
      <p:sp>
        <p:nvSpPr>
          <p:cNvPr id="278" name="Google Shape;278;g5ce1013c8e_0_92"/>
          <p:cNvSpPr txBox="1"/>
          <p:nvPr/>
        </p:nvSpPr>
        <p:spPr>
          <a:xfrm>
            <a:off x="6424909" y="3219569"/>
            <a:ext cx="736800" cy="85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g5ce1013c8e_0_92"/>
          <p:cNvPicPr preferRelativeResize="0"/>
          <p:nvPr/>
        </p:nvPicPr>
        <p:blipFill rotWithShape="1">
          <a:blip r:embed="rId3">
            <a:alphaModFix/>
          </a:blip>
          <a:srcRect/>
          <a:stretch/>
        </p:blipFill>
        <p:spPr>
          <a:xfrm>
            <a:off x="809738" y="1775725"/>
            <a:ext cx="10235421" cy="2303049"/>
          </a:xfrm>
          <a:prstGeom prst="rect">
            <a:avLst/>
          </a:prstGeom>
          <a:noFill/>
          <a:ln>
            <a:noFill/>
          </a:ln>
        </p:spPr>
      </p:pic>
      <p:sp>
        <p:nvSpPr>
          <p:cNvPr id="280" name="Google Shape;280;g5ce1013c8e_0_92"/>
          <p:cNvSpPr/>
          <p:nvPr/>
        </p:nvSpPr>
        <p:spPr>
          <a:xfrm>
            <a:off x="3126475" y="2899875"/>
            <a:ext cx="579000" cy="657300"/>
          </a:xfrm>
          <a:prstGeom prst="rightArrow">
            <a:avLst>
              <a:gd name="adj1" fmla="val 50000"/>
              <a:gd name="adj2" fmla="val 44454"/>
            </a:avLst>
          </a:prstGeom>
          <a:solidFill>
            <a:schemeClr val="accent1"/>
          </a:solidFill>
          <a:ln w="9525"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5ce1013c8e_0_92"/>
          <p:cNvSpPr txBox="1">
            <a:spLocks noGrp="1"/>
          </p:cNvSpPr>
          <p:nvPr>
            <p:ph type="body" idx="4"/>
          </p:nvPr>
        </p:nvSpPr>
        <p:spPr>
          <a:xfrm>
            <a:off x="6245158" y="4470800"/>
            <a:ext cx="2479800" cy="124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1800" i="1" dirty="0">
                <a:solidFill>
                  <a:srgbClr val="3F3F3F"/>
                </a:solidFill>
              </a:rPr>
              <a:t>Leaves turn to a </a:t>
            </a:r>
            <a:endParaRPr sz="1800" i="1" dirty="0">
              <a:solidFill>
                <a:srgbClr val="3F3F3F"/>
              </a:solidFill>
            </a:endParaRPr>
          </a:p>
          <a:p>
            <a:pPr marL="0" lvl="0" indent="0" algn="ctr" rtl="0">
              <a:lnSpc>
                <a:spcPct val="90000"/>
              </a:lnSpc>
              <a:spcBef>
                <a:spcPts val="0"/>
              </a:spcBef>
              <a:spcAft>
                <a:spcPts val="0"/>
              </a:spcAft>
              <a:buSzPts val="1800"/>
              <a:buNone/>
            </a:pPr>
            <a:r>
              <a:rPr lang="en-US" sz="1800" i="1" dirty="0">
                <a:solidFill>
                  <a:srgbClr val="3F3F3F"/>
                </a:solidFill>
              </a:rPr>
              <a:t>red &amp; grey </a:t>
            </a:r>
            <a:endParaRPr sz="1800" i="1" dirty="0">
              <a:solidFill>
                <a:srgbClr val="3F3F3F"/>
              </a:solidFill>
            </a:endParaRPr>
          </a:p>
          <a:p>
            <a:pPr marL="0" lvl="0" indent="0" algn="ctr" rtl="0">
              <a:lnSpc>
                <a:spcPct val="90000"/>
              </a:lnSpc>
              <a:spcBef>
                <a:spcPts val="0"/>
              </a:spcBef>
              <a:spcAft>
                <a:spcPts val="0"/>
              </a:spcAft>
              <a:buSzPts val="1800"/>
              <a:buNone/>
            </a:pPr>
            <a:r>
              <a:rPr lang="en-US" sz="1800" i="1" dirty="0">
                <a:solidFill>
                  <a:srgbClr val="3F3F3F"/>
                </a:solidFill>
              </a:rPr>
              <a:t>colors </a:t>
            </a:r>
            <a:endParaRPr sz="1800" i="1" dirty="0">
              <a:solidFill>
                <a:srgbClr val="3F3F3F"/>
              </a:solidFill>
            </a:endParaRPr>
          </a:p>
        </p:txBody>
      </p:sp>
      <p:sp>
        <p:nvSpPr>
          <p:cNvPr id="282" name="Google Shape;282;g5ce1013c8e_0_92"/>
          <p:cNvSpPr txBox="1">
            <a:spLocks noGrp="1"/>
          </p:cNvSpPr>
          <p:nvPr>
            <p:ph type="body" idx="4"/>
          </p:nvPr>
        </p:nvSpPr>
        <p:spPr>
          <a:xfrm>
            <a:off x="9044400" y="4470800"/>
            <a:ext cx="2479800" cy="39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1800" i="1" dirty="0">
                <a:solidFill>
                  <a:srgbClr val="3F3F3F"/>
                </a:solidFill>
              </a:rPr>
              <a:t>Defoliation</a:t>
            </a:r>
            <a:endParaRPr sz="1800" i="1" dirty="0">
              <a:solidFill>
                <a:srgbClr val="3F3F3F"/>
              </a:solidFill>
            </a:endParaRPr>
          </a:p>
        </p:txBody>
      </p:sp>
      <p:sp>
        <p:nvSpPr>
          <p:cNvPr id="283" name="Google Shape;283;g5ce1013c8e_0_92"/>
          <p:cNvSpPr/>
          <p:nvPr/>
        </p:nvSpPr>
        <p:spPr>
          <a:xfrm>
            <a:off x="6034863" y="2899875"/>
            <a:ext cx="579000" cy="657300"/>
          </a:xfrm>
          <a:prstGeom prst="rightArrow">
            <a:avLst>
              <a:gd name="adj1" fmla="val 50000"/>
              <a:gd name="adj2" fmla="val 44454"/>
            </a:avLst>
          </a:prstGeom>
          <a:solidFill>
            <a:schemeClr val="accent1"/>
          </a:solidFill>
          <a:ln w="9525"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5ce1013c8e_0_92"/>
          <p:cNvSpPr/>
          <p:nvPr/>
        </p:nvSpPr>
        <p:spPr>
          <a:xfrm>
            <a:off x="8943263" y="2899863"/>
            <a:ext cx="579000" cy="657300"/>
          </a:xfrm>
          <a:prstGeom prst="rightArrow">
            <a:avLst>
              <a:gd name="adj1" fmla="val 50000"/>
              <a:gd name="adj2" fmla="val 44454"/>
            </a:avLst>
          </a:prstGeom>
          <a:solidFill>
            <a:schemeClr val="accent1"/>
          </a:solidFill>
          <a:ln w="9525" cap="flat" cmpd="sng">
            <a:solidFill>
              <a:srgbClr val="3289B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5ce1013c8e_0_92"/>
          <p:cNvSpPr txBox="1">
            <a:spLocks noGrp="1"/>
          </p:cNvSpPr>
          <p:nvPr>
            <p:ph type="body" idx="4"/>
          </p:nvPr>
        </p:nvSpPr>
        <p:spPr>
          <a:xfrm>
            <a:off x="646675" y="4470800"/>
            <a:ext cx="2479800" cy="39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US" sz="1800" i="1" dirty="0">
                <a:solidFill>
                  <a:srgbClr val="3F3F3F"/>
                </a:solidFill>
              </a:rPr>
              <a:t>Healthy </a:t>
            </a:r>
            <a:r>
              <a:rPr lang="en-US" sz="1800" i="1" dirty="0" err="1">
                <a:solidFill>
                  <a:srgbClr val="3F3F3F"/>
                </a:solidFill>
              </a:rPr>
              <a:t>Ohi’a</a:t>
            </a:r>
            <a:endParaRPr sz="1800" i="1" dirty="0">
              <a:solidFill>
                <a:srgbClr val="3F3F3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5e256bae06_1_94"/>
          <p:cNvSpPr/>
          <p:nvPr/>
        </p:nvSpPr>
        <p:spPr>
          <a:xfrm>
            <a:off x="7279025" y="190500"/>
            <a:ext cx="4913100" cy="64008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2" name="Google Shape;292;g5e256bae06_1_94"/>
          <p:cNvPicPr preferRelativeResize="0"/>
          <p:nvPr/>
        </p:nvPicPr>
        <p:blipFill rotWithShape="1">
          <a:blip r:embed="rId3">
            <a:alphaModFix/>
          </a:blip>
          <a:srcRect b="5900"/>
          <a:stretch/>
        </p:blipFill>
        <p:spPr>
          <a:xfrm>
            <a:off x="871300" y="190500"/>
            <a:ext cx="6026493" cy="5484098"/>
          </a:xfrm>
          <a:prstGeom prst="rect">
            <a:avLst/>
          </a:prstGeom>
          <a:noFill/>
          <a:ln>
            <a:noFill/>
          </a:ln>
        </p:spPr>
      </p:pic>
      <p:sp>
        <p:nvSpPr>
          <p:cNvPr id="293" name="Google Shape;293;g5e256bae06_1_94"/>
          <p:cNvSpPr txBox="1"/>
          <p:nvPr/>
        </p:nvSpPr>
        <p:spPr>
          <a:xfrm>
            <a:off x="7508850" y="954800"/>
            <a:ext cx="4052700" cy="101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600" b="1" i="0" u="none" strike="noStrike" cap="none" dirty="0" err="1">
                <a:solidFill>
                  <a:srgbClr val="3F3F3F"/>
                </a:solidFill>
                <a:latin typeface="Century Gothic"/>
                <a:ea typeface="Century Gothic"/>
                <a:cs typeface="Century Gothic"/>
                <a:sym typeface="Century Gothic"/>
              </a:rPr>
              <a:t>Moloka’i</a:t>
            </a:r>
            <a:r>
              <a:rPr lang="en-US" sz="3600" b="1" i="0" u="none" strike="noStrike" cap="none" dirty="0">
                <a:solidFill>
                  <a:srgbClr val="3F3F3F"/>
                </a:solidFill>
                <a:latin typeface="Century Gothic"/>
                <a:ea typeface="Century Gothic"/>
                <a:cs typeface="Century Gothic"/>
                <a:sym typeface="Century Gothic"/>
              </a:rPr>
              <a:t>, Hawaii</a:t>
            </a:r>
            <a:endParaRPr sz="3600" b="1" i="0" u="none" strike="noStrike" cap="none" dirty="0">
              <a:solidFill>
                <a:srgbClr val="3F3F3F"/>
              </a:solidFill>
              <a:latin typeface="Century Gothic"/>
              <a:ea typeface="Century Gothic"/>
              <a:cs typeface="Century Gothic"/>
              <a:sym typeface="Century Gothic"/>
            </a:endParaRPr>
          </a:p>
        </p:txBody>
      </p:sp>
      <p:sp>
        <p:nvSpPr>
          <p:cNvPr id="294" name="Google Shape;294;g5e256bae06_1_94"/>
          <p:cNvSpPr txBox="1"/>
          <p:nvPr/>
        </p:nvSpPr>
        <p:spPr>
          <a:xfrm>
            <a:off x="7259075" y="1458825"/>
            <a:ext cx="4800600" cy="3558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dirty="0">
                <a:solidFill>
                  <a:srgbClr val="000000"/>
                </a:solidFill>
                <a:latin typeface="Open Sans"/>
                <a:ea typeface="Open Sans"/>
                <a:cs typeface="Open Sans"/>
                <a:sym typeface="Open Sans"/>
              </a:rPr>
              <a:t>  </a:t>
            </a:r>
            <a:endParaRPr sz="1800" b="1" i="0" u="none" strike="noStrike" cap="none" dirty="0">
              <a:solidFill>
                <a:srgbClr val="000000"/>
              </a:solidFill>
              <a:latin typeface="Open Sans"/>
              <a:ea typeface="Open Sans"/>
              <a:cs typeface="Open Sans"/>
              <a:sym typeface="Open Sans"/>
            </a:endParaRPr>
          </a:p>
          <a:p>
            <a:pPr marL="127000" marR="0" lvl="0" indent="0" algn="l" rtl="0">
              <a:lnSpc>
                <a:spcPct val="115000"/>
              </a:lnSpc>
              <a:spcBef>
                <a:spcPts val="0"/>
              </a:spcBef>
              <a:spcAft>
                <a:spcPts val="0"/>
              </a:spcAft>
              <a:buNone/>
            </a:pPr>
            <a:r>
              <a:rPr lang="en-US" sz="1800" b="1" i="0" u="none" strike="noStrike" cap="none" dirty="0">
                <a:solidFill>
                  <a:srgbClr val="3F3F3F"/>
                </a:solidFill>
                <a:latin typeface="Century Gothic"/>
                <a:ea typeface="Century Gothic"/>
                <a:cs typeface="Century Gothic"/>
                <a:sym typeface="Century Gothic"/>
              </a:rPr>
              <a:t>Elevation:</a:t>
            </a:r>
            <a:r>
              <a:rPr lang="en-US" sz="1800" b="0" i="0" u="none" strike="noStrike" cap="none" dirty="0">
                <a:solidFill>
                  <a:srgbClr val="3F3F3F"/>
                </a:solidFill>
                <a:latin typeface="Century Gothic"/>
                <a:ea typeface="Century Gothic"/>
                <a:cs typeface="Century Gothic"/>
                <a:sym typeface="Century Gothic"/>
              </a:rPr>
              <a:t> 0 - 1,493 meters</a:t>
            </a:r>
            <a:endParaRPr sz="1800" b="0" i="0" u="none" strike="noStrike" cap="none" dirty="0">
              <a:solidFill>
                <a:srgbClr val="3F3F3F"/>
              </a:solidFill>
              <a:latin typeface="Century Gothic"/>
              <a:ea typeface="Century Gothic"/>
              <a:cs typeface="Century Gothic"/>
              <a:sym typeface="Century Gothic"/>
            </a:endParaRPr>
          </a:p>
          <a:p>
            <a:pPr marL="127000" marR="0" lvl="0" indent="0" algn="l" rtl="0">
              <a:lnSpc>
                <a:spcPct val="115000"/>
              </a:lnSpc>
              <a:spcBef>
                <a:spcPts val="0"/>
              </a:spcBef>
              <a:spcAft>
                <a:spcPts val="0"/>
              </a:spcAft>
              <a:buNone/>
            </a:pPr>
            <a:r>
              <a:rPr lang="en-US" sz="1800" b="1" i="0" u="none" strike="noStrike" cap="none" dirty="0">
                <a:solidFill>
                  <a:srgbClr val="3F3F3F"/>
                </a:solidFill>
                <a:latin typeface="Century Gothic"/>
                <a:ea typeface="Century Gothic"/>
                <a:cs typeface="Century Gothic"/>
                <a:sym typeface="Century Gothic"/>
              </a:rPr>
              <a:t>Precipitation</a:t>
            </a:r>
            <a:r>
              <a:rPr lang="en-US" sz="1800" b="1" i="1" u="none" strike="noStrike" cap="none" dirty="0">
                <a:solidFill>
                  <a:srgbClr val="3F3F3F"/>
                </a:solidFill>
                <a:latin typeface="Century Gothic"/>
                <a:ea typeface="Century Gothic"/>
                <a:cs typeface="Century Gothic"/>
                <a:sym typeface="Century Gothic"/>
              </a:rPr>
              <a:t>:</a:t>
            </a:r>
            <a:r>
              <a:rPr lang="en-US" sz="1800" b="0" i="0" u="none" strike="noStrike" cap="none" dirty="0">
                <a:solidFill>
                  <a:srgbClr val="3F3F3F"/>
                </a:solidFill>
                <a:latin typeface="Century Gothic"/>
                <a:ea typeface="Century Gothic"/>
                <a:cs typeface="Century Gothic"/>
                <a:sym typeface="Century Gothic"/>
              </a:rPr>
              <a:t> over 300 inches/year</a:t>
            </a:r>
            <a:endParaRPr sz="1800" b="0" i="0" u="none" strike="noStrike" cap="none" dirty="0">
              <a:solidFill>
                <a:srgbClr val="3F3F3F"/>
              </a:solidFill>
              <a:latin typeface="Century Gothic"/>
              <a:ea typeface="Century Gothic"/>
              <a:cs typeface="Century Gothic"/>
              <a:sym typeface="Century Gothic"/>
            </a:endParaRPr>
          </a:p>
          <a:p>
            <a:pPr marL="127000" marR="0" lvl="0" indent="0" algn="l" rtl="0">
              <a:lnSpc>
                <a:spcPct val="115000"/>
              </a:lnSpc>
              <a:spcBef>
                <a:spcPts val="0"/>
              </a:spcBef>
              <a:spcAft>
                <a:spcPts val="0"/>
              </a:spcAft>
              <a:buNone/>
            </a:pPr>
            <a:r>
              <a:rPr lang="en-US" sz="1800" b="1" i="0" u="none" strike="noStrike" cap="none" dirty="0">
                <a:solidFill>
                  <a:srgbClr val="3F3F3F"/>
                </a:solidFill>
                <a:latin typeface="Century Gothic"/>
                <a:ea typeface="Century Gothic"/>
                <a:cs typeface="Century Gothic"/>
                <a:sym typeface="Century Gothic"/>
              </a:rPr>
              <a:t>Ecosystem types:</a:t>
            </a:r>
            <a:endParaRPr sz="1800" b="1"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Lowland wet forest</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err="1">
                <a:solidFill>
                  <a:srgbClr val="3F3F3F"/>
                </a:solidFill>
                <a:latin typeface="Century Gothic"/>
                <a:ea typeface="Century Gothic"/>
                <a:cs typeface="Century Gothic"/>
                <a:sym typeface="Century Gothic"/>
              </a:rPr>
              <a:t>Shrubland</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Montane wet forest</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High plateau</a:t>
            </a:r>
            <a:endParaRPr sz="1800" b="0" i="0" u="none" strike="noStrike" cap="none" dirty="0">
              <a:solidFill>
                <a:srgbClr val="3F3F3F"/>
              </a:solidFill>
              <a:latin typeface="Century Gothic"/>
              <a:ea typeface="Century Gothic"/>
              <a:cs typeface="Century Gothic"/>
              <a:sym typeface="Century Gothic"/>
            </a:endParaRPr>
          </a:p>
          <a:p>
            <a:pPr marL="127000" marR="0" lvl="0" indent="0" algn="l" rtl="0">
              <a:lnSpc>
                <a:spcPct val="115000"/>
              </a:lnSpc>
              <a:spcBef>
                <a:spcPts val="0"/>
              </a:spcBef>
              <a:spcAft>
                <a:spcPts val="0"/>
              </a:spcAft>
              <a:buNone/>
            </a:pPr>
            <a:r>
              <a:rPr lang="en-US" sz="1800" b="1" i="0" u="none" strike="noStrike" cap="none" dirty="0">
                <a:solidFill>
                  <a:srgbClr val="3F3F3F"/>
                </a:solidFill>
                <a:latin typeface="Century Gothic"/>
                <a:ea typeface="Century Gothic"/>
                <a:cs typeface="Century Gothic"/>
                <a:sym typeface="Century Gothic"/>
              </a:rPr>
              <a:t>Forest Cover:</a:t>
            </a:r>
            <a:r>
              <a:rPr lang="en-US" sz="1800" b="0" i="1" u="none" strike="noStrike" cap="none" dirty="0">
                <a:solidFill>
                  <a:srgbClr val="3F3F3F"/>
                </a:solidFill>
                <a:latin typeface="Century Gothic"/>
                <a:ea typeface="Century Gothic"/>
                <a:cs typeface="Century Gothic"/>
                <a:sym typeface="Century Gothic"/>
              </a:rPr>
              <a:t> </a:t>
            </a:r>
            <a:endParaRPr sz="1800" b="0" i="1"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Eastern side of the island</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err="1">
                <a:solidFill>
                  <a:srgbClr val="3F3F3F"/>
                </a:solidFill>
                <a:latin typeface="Century Gothic"/>
                <a:ea typeface="Century Gothic"/>
                <a:cs typeface="Century Gothic"/>
                <a:sym typeface="Century Gothic"/>
              </a:rPr>
              <a:t>Ohi’a</a:t>
            </a:r>
            <a:r>
              <a:rPr lang="en-US" sz="1800" b="0" i="0" u="none" strike="noStrike" cap="none" dirty="0">
                <a:solidFill>
                  <a:srgbClr val="3F3F3F"/>
                </a:solidFill>
                <a:latin typeface="Century Gothic"/>
                <a:ea typeface="Century Gothic"/>
                <a:cs typeface="Century Gothic"/>
                <a:sym typeface="Century Gothic"/>
              </a:rPr>
              <a:t> is the dominant cover</a:t>
            </a:r>
            <a:endParaRPr sz="1800" b="0" i="0" u="none" strike="noStrike" cap="none" dirty="0">
              <a:solidFill>
                <a:srgbClr val="3F3F3F"/>
              </a:solidFill>
              <a:latin typeface="Century Gothic"/>
              <a:ea typeface="Century Gothic"/>
              <a:cs typeface="Century Gothic"/>
              <a:sym typeface="Century Gothic"/>
            </a:endParaRPr>
          </a:p>
          <a:p>
            <a:pPr marL="914400" marR="0" lvl="1" indent="-342900" algn="l" rtl="0">
              <a:lnSpc>
                <a:spcPct val="115000"/>
              </a:lnSpc>
              <a:spcBef>
                <a:spcPts val="0"/>
              </a:spcBef>
              <a:spcAft>
                <a:spcPts val="0"/>
              </a:spcAft>
              <a:buClr>
                <a:srgbClr val="0389AA"/>
              </a:buClr>
              <a:buSzPts val="1800"/>
              <a:buFont typeface="Webdings" panose="05030102010509060703" pitchFamily="18" charset="2"/>
              <a:buChar char="4"/>
            </a:pPr>
            <a:r>
              <a:rPr lang="en-US" sz="1800" b="0" i="0" u="none" strike="noStrike" cap="none" dirty="0">
                <a:solidFill>
                  <a:srgbClr val="3F3F3F"/>
                </a:solidFill>
                <a:latin typeface="Century Gothic"/>
                <a:ea typeface="Century Gothic"/>
                <a:cs typeface="Century Gothic"/>
                <a:sym typeface="Century Gothic"/>
              </a:rPr>
              <a:t>Diverse flora and fauna understory</a:t>
            </a:r>
            <a:endParaRPr sz="1800" b="0" i="0" u="none" strike="noStrike" cap="none" dirty="0">
              <a:solidFill>
                <a:srgbClr val="3F3F3F"/>
              </a:solidFill>
              <a:latin typeface="Century Gothic"/>
              <a:ea typeface="Century Gothic"/>
              <a:cs typeface="Century Gothic"/>
              <a:sym typeface="Century Gothic"/>
            </a:endParaRPr>
          </a:p>
          <a:p>
            <a:pPr marL="457200" marR="0" lvl="0" indent="0" algn="l" rtl="0">
              <a:lnSpc>
                <a:spcPct val="115000"/>
              </a:lnSpc>
              <a:spcBef>
                <a:spcPts val="1600"/>
              </a:spcBef>
              <a:spcAft>
                <a:spcPts val="1600"/>
              </a:spcAft>
              <a:buClr>
                <a:srgbClr val="000000"/>
              </a:buClr>
              <a:buSzPts val="1400"/>
              <a:buFont typeface="Arial"/>
              <a:buNone/>
            </a:pPr>
            <a:endParaRPr sz="1800" b="0" i="0" u="none" strike="noStrike" cap="none" dirty="0">
              <a:solidFill>
                <a:srgbClr val="000000"/>
              </a:solidFill>
              <a:latin typeface="Open Sans"/>
              <a:ea typeface="Open Sans"/>
              <a:cs typeface="Open Sans"/>
              <a:sym typeface="Open Sans"/>
            </a:endParaRPr>
          </a:p>
        </p:txBody>
      </p:sp>
      <p:sp>
        <p:nvSpPr>
          <p:cNvPr id="295" name="Google Shape;295;g5e256bae06_1_94"/>
          <p:cNvSpPr/>
          <p:nvPr/>
        </p:nvSpPr>
        <p:spPr>
          <a:xfrm>
            <a:off x="1458875" y="5770712"/>
            <a:ext cx="372600" cy="224100"/>
          </a:xfrm>
          <a:prstGeom prst="rect">
            <a:avLst/>
          </a:prstGeom>
          <a:noFill/>
          <a:ln w="76200" cap="flat" cmpd="sng">
            <a:solidFill>
              <a:srgbClr val="FF4108"/>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296" name="Google Shape;296;g5e256bae06_1_94"/>
          <p:cNvSpPr/>
          <p:nvPr/>
        </p:nvSpPr>
        <p:spPr>
          <a:xfrm>
            <a:off x="3958550" y="5770712"/>
            <a:ext cx="372600" cy="224100"/>
          </a:xfrm>
          <a:prstGeom prst="rect">
            <a:avLst/>
          </a:prstGeom>
          <a:solidFill>
            <a:srgbClr val="06C2ED"/>
          </a:solidFill>
          <a:ln w="76200" cap="flat" cmpd="sng">
            <a:solidFill>
              <a:srgbClr val="06C2ED"/>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297" name="Google Shape;297;g5e256bae06_1_94"/>
          <p:cNvSpPr/>
          <p:nvPr/>
        </p:nvSpPr>
        <p:spPr>
          <a:xfrm>
            <a:off x="3958550" y="6147772"/>
            <a:ext cx="372600" cy="224100"/>
          </a:xfrm>
          <a:prstGeom prst="rect">
            <a:avLst/>
          </a:prstGeom>
          <a:solidFill>
            <a:srgbClr val="1E6C5E"/>
          </a:solidFill>
          <a:ln w="76200" cap="flat" cmpd="sng">
            <a:solidFill>
              <a:srgbClr val="1E6C5E"/>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298" name="Google Shape;298;g5e256bae06_1_94"/>
          <p:cNvSpPr txBox="1"/>
          <p:nvPr/>
        </p:nvSpPr>
        <p:spPr>
          <a:xfrm>
            <a:off x="1973777" y="5678298"/>
            <a:ext cx="1978200" cy="42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err="1">
                <a:solidFill>
                  <a:schemeClr val="tx1">
                    <a:lumMod val="75000"/>
                    <a:lumOff val="25000"/>
                  </a:schemeClr>
                </a:solidFill>
                <a:latin typeface="Century Gothic"/>
                <a:ea typeface="Century Gothic"/>
                <a:cs typeface="Century Gothic"/>
                <a:sym typeface="Century Gothic"/>
              </a:rPr>
              <a:t>Ohi’a</a:t>
            </a:r>
            <a:r>
              <a:rPr lang="en-US" sz="1400" b="1" i="0" u="none" strike="noStrike" cap="none" dirty="0">
                <a:solidFill>
                  <a:schemeClr val="tx1">
                    <a:lumMod val="75000"/>
                    <a:lumOff val="25000"/>
                  </a:schemeClr>
                </a:solidFill>
                <a:latin typeface="Century Gothic"/>
                <a:ea typeface="Century Gothic"/>
                <a:cs typeface="Century Gothic"/>
                <a:sym typeface="Century Gothic"/>
              </a:rPr>
              <a:t> Study Area</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99" name="Google Shape;299;g5e256bae06_1_94"/>
          <p:cNvSpPr txBox="1"/>
          <p:nvPr/>
        </p:nvSpPr>
        <p:spPr>
          <a:xfrm>
            <a:off x="4473452" y="5678298"/>
            <a:ext cx="1478100" cy="42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River Outlet</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00" name="Google Shape;300;g5e256bae06_1_94"/>
          <p:cNvSpPr txBox="1"/>
          <p:nvPr/>
        </p:nvSpPr>
        <p:spPr>
          <a:xfrm>
            <a:off x="4473452" y="6057537"/>
            <a:ext cx="1369500" cy="42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tx1">
                    <a:lumMod val="75000"/>
                    <a:lumOff val="25000"/>
                  </a:schemeClr>
                </a:solidFill>
                <a:latin typeface="Century Gothic"/>
                <a:ea typeface="Century Gothic"/>
                <a:cs typeface="Century Gothic"/>
                <a:sym typeface="Century Gothic"/>
              </a:rPr>
              <a:t>Ohi’a Forest</a:t>
            </a:r>
            <a:endParaRPr sz="14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301" name="Google Shape;301;g5e256bae06_1_94"/>
          <p:cNvSpPr/>
          <p:nvPr/>
        </p:nvSpPr>
        <p:spPr>
          <a:xfrm>
            <a:off x="1458880" y="6147772"/>
            <a:ext cx="372600" cy="224100"/>
          </a:xfrm>
          <a:prstGeom prst="rect">
            <a:avLst/>
          </a:prstGeom>
          <a:solidFill>
            <a:srgbClr val="FFFFFF"/>
          </a:solidFill>
          <a:ln w="76200" cap="flat" cmpd="sng">
            <a:solidFill>
              <a:srgbClr val="FFFF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02" name="Google Shape;302;g5e256bae06_1_94"/>
          <p:cNvSpPr txBox="1"/>
          <p:nvPr/>
        </p:nvSpPr>
        <p:spPr>
          <a:xfrm>
            <a:off x="1940911" y="6057537"/>
            <a:ext cx="1822200" cy="42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TNC </a:t>
            </a:r>
            <a:r>
              <a:rPr lang="en-US" sz="1400" b="1" i="0" u="none" strike="noStrike" cap="none" dirty="0" err="1">
                <a:solidFill>
                  <a:schemeClr val="tx1">
                    <a:lumMod val="75000"/>
                    <a:lumOff val="25000"/>
                  </a:schemeClr>
                </a:solidFill>
                <a:latin typeface="Century Gothic"/>
                <a:ea typeface="Century Gothic"/>
                <a:cs typeface="Century Gothic"/>
                <a:sym typeface="Century Gothic"/>
              </a:rPr>
              <a:t>Exclosures</a:t>
            </a:r>
            <a:endParaRPr sz="14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03" name="Google Shape;303;g5e256bae06_1_94"/>
          <p:cNvSpPr txBox="1">
            <a:spLocks noGrp="1"/>
          </p:cNvSpPr>
          <p:nvPr>
            <p:ph type="title"/>
          </p:nvPr>
        </p:nvSpPr>
        <p:spPr>
          <a:xfrm>
            <a:off x="507332" y="442119"/>
            <a:ext cx="11189400" cy="51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Study Area</a:t>
            </a:r>
            <a:endParaRPr/>
          </a:p>
        </p:txBody>
      </p:sp>
      <p:sp>
        <p:nvSpPr>
          <p:cNvPr id="304" name="Google Shape;304;g5e256bae06_1_94"/>
          <p:cNvSpPr txBox="1"/>
          <p:nvPr/>
        </p:nvSpPr>
        <p:spPr>
          <a:xfrm rot="2039897">
            <a:off x="5290305" y="515959"/>
            <a:ext cx="1453946" cy="8730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1100" b="0" i="0" u="none" strike="noStrike" cap="none" dirty="0">
                <a:solidFill>
                  <a:srgbClr val="434343"/>
                </a:solidFill>
                <a:latin typeface="Century Gothic"/>
                <a:ea typeface="Century Gothic"/>
                <a:cs typeface="Century Gothic"/>
                <a:sym typeface="Century Gothic"/>
              </a:rPr>
              <a:t>Hawaiian Islands</a:t>
            </a:r>
            <a:endParaRPr sz="1100" b="0" i="0" u="none" strike="noStrike" cap="none" dirty="0">
              <a:solidFill>
                <a:srgbClr val="434343"/>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g5ce6095113_0_28"/>
          <p:cNvPicPr preferRelativeResize="0"/>
          <p:nvPr/>
        </p:nvPicPr>
        <p:blipFill rotWithShape="1">
          <a:blip r:embed="rId3">
            <a:alphaModFix/>
          </a:blip>
          <a:srcRect l="7548" t="15923" r="7156" b="-1219"/>
          <a:stretch/>
        </p:blipFill>
        <p:spPr>
          <a:xfrm>
            <a:off x="7121825" y="2328200"/>
            <a:ext cx="4294500" cy="2609700"/>
          </a:xfrm>
          <a:prstGeom prst="round1Rect">
            <a:avLst>
              <a:gd name="adj" fmla="val 16667"/>
            </a:avLst>
          </a:prstGeom>
          <a:noFill/>
          <a:ln>
            <a:noFill/>
          </a:ln>
        </p:spPr>
      </p:pic>
      <p:pic>
        <p:nvPicPr>
          <p:cNvPr id="311" name="Google Shape;311;g5ce6095113_0_28"/>
          <p:cNvPicPr preferRelativeResize="0"/>
          <p:nvPr/>
        </p:nvPicPr>
        <p:blipFill rotWithShape="1">
          <a:blip r:embed="rId4">
            <a:alphaModFix/>
          </a:blip>
          <a:srcRect/>
          <a:stretch/>
        </p:blipFill>
        <p:spPr>
          <a:xfrm flipH="1">
            <a:off x="742017" y="2316800"/>
            <a:ext cx="3156600" cy="2632500"/>
          </a:xfrm>
          <a:prstGeom prst="round2DiagRect">
            <a:avLst>
              <a:gd name="adj1" fmla="val 16667"/>
              <a:gd name="adj2" fmla="val 0"/>
            </a:avLst>
          </a:prstGeom>
          <a:noFill/>
          <a:ln>
            <a:noFill/>
          </a:ln>
        </p:spPr>
      </p:pic>
      <p:sp>
        <p:nvSpPr>
          <p:cNvPr id="312" name="Google Shape;312;g5ce6095113_0_28"/>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dirty="0"/>
              <a:t>Community Concerns</a:t>
            </a:r>
            <a:endParaRPr sz="4000" dirty="0"/>
          </a:p>
        </p:txBody>
      </p:sp>
      <p:sp>
        <p:nvSpPr>
          <p:cNvPr id="313" name="Google Shape;313;g5ce6095113_0_28"/>
          <p:cNvSpPr txBox="1">
            <a:spLocks noGrp="1"/>
          </p:cNvSpPr>
          <p:nvPr>
            <p:ph type="body" idx="2"/>
          </p:nvPr>
        </p:nvSpPr>
        <p:spPr>
          <a:xfrm>
            <a:off x="419100" y="5078750"/>
            <a:ext cx="3751800" cy="6954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Widespread ‘</a:t>
            </a:r>
            <a:r>
              <a:rPr lang="en-US" sz="1800" dirty="0" err="1">
                <a:solidFill>
                  <a:schemeClr val="tx1">
                    <a:lumMod val="75000"/>
                    <a:lumOff val="25000"/>
                  </a:schemeClr>
                </a:solidFill>
              </a:rPr>
              <a:t>Ohi’a</a:t>
            </a:r>
            <a:r>
              <a:rPr lang="en-US" sz="1800" dirty="0">
                <a:solidFill>
                  <a:schemeClr val="tx1">
                    <a:lumMod val="75000"/>
                    <a:lumOff val="25000"/>
                  </a:schemeClr>
                </a:solidFill>
              </a:rPr>
              <a:t> </a:t>
            </a:r>
            <a:endParaRPr sz="1800" dirty="0">
              <a:solidFill>
                <a:schemeClr val="tx1">
                  <a:lumMod val="75000"/>
                  <a:lumOff val="25000"/>
                </a:schemeClr>
              </a:solidFill>
            </a:endParaRPr>
          </a:p>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Defoliation  &amp; Mortality</a:t>
            </a:r>
            <a:endParaRPr dirty="0">
              <a:solidFill>
                <a:schemeClr val="tx1">
                  <a:lumMod val="75000"/>
                  <a:lumOff val="25000"/>
                </a:schemeClr>
              </a:solidFill>
            </a:endParaRPr>
          </a:p>
        </p:txBody>
      </p:sp>
      <p:sp>
        <p:nvSpPr>
          <p:cNvPr id="314" name="Google Shape;314;g5ce6095113_0_28"/>
          <p:cNvSpPr txBox="1"/>
          <p:nvPr/>
        </p:nvSpPr>
        <p:spPr>
          <a:xfrm>
            <a:off x="4288177" y="4060162"/>
            <a:ext cx="2444100" cy="190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Image Credit: USGS </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315" name="Google Shape;315;g5ce6095113_0_28"/>
          <p:cNvSpPr txBox="1"/>
          <p:nvPr/>
        </p:nvSpPr>
        <p:spPr>
          <a:xfrm>
            <a:off x="9097761" y="4971882"/>
            <a:ext cx="2444100" cy="190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Image Credit: USGS</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316" name="Google Shape;316;g5ce6095113_0_28"/>
          <p:cNvPicPr preferRelativeResize="0"/>
          <p:nvPr/>
        </p:nvPicPr>
        <p:blipFill rotWithShape="1">
          <a:blip r:embed="rId5">
            <a:alphaModFix/>
          </a:blip>
          <a:srcRect l="9204" t="833" r="8245" b="5532"/>
          <a:stretch/>
        </p:blipFill>
        <p:spPr>
          <a:xfrm>
            <a:off x="3916163" y="2316800"/>
            <a:ext cx="3188100" cy="2632500"/>
          </a:xfrm>
          <a:prstGeom prst="round2DiagRect">
            <a:avLst>
              <a:gd name="adj1" fmla="val 16667"/>
              <a:gd name="adj2" fmla="val 0"/>
            </a:avLst>
          </a:prstGeom>
          <a:noFill/>
          <a:ln>
            <a:noFill/>
          </a:ln>
        </p:spPr>
      </p:pic>
      <p:sp>
        <p:nvSpPr>
          <p:cNvPr id="317" name="Google Shape;317;g5ce6095113_0_28"/>
          <p:cNvSpPr txBox="1">
            <a:spLocks noGrp="1"/>
          </p:cNvSpPr>
          <p:nvPr>
            <p:ph type="body" idx="3"/>
          </p:nvPr>
        </p:nvSpPr>
        <p:spPr>
          <a:xfrm>
            <a:off x="6527750" y="5078750"/>
            <a:ext cx="5454300" cy="6954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Increased Erosion &amp; Increased Turbidity</a:t>
            </a:r>
            <a:endParaRPr sz="1800" dirty="0">
              <a:solidFill>
                <a:schemeClr val="tx1">
                  <a:lumMod val="75000"/>
                  <a:lumOff val="25000"/>
                </a:schemeClr>
              </a:solidFill>
            </a:endParaRPr>
          </a:p>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 In Coastal Waters</a:t>
            </a:r>
            <a:endParaRPr sz="1800" dirty="0">
              <a:solidFill>
                <a:schemeClr val="tx1">
                  <a:lumMod val="75000"/>
                  <a:lumOff val="25000"/>
                </a:schemeClr>
              </a:solidFill>
            </a:endParaRPr>
          </a:p>
        </p:txBody>
      </p:sp>
      <p:sp>
        <p:nvSpPr>
          <p:cNvPr id="318" name="Google Shape;318;g5ce6095113_0_28"/>
          <p:cNvSpPr txBox="1">
            <a:spLocks noGrp="1"/>
          </p:cNvSpPr>
          <p:nvPr>
            <p:ph type="body" idx="2"/>
          </p:nvPr>
        </p:nvSpPr>
        <p:spPr>
          <a:xfrm>
            <a:off x="3770175" y="5078750"/>
            <a:ext cx="3351600" cy="6954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Overgrazing of</a:t>
            </a:r>
            <a:endParaRPr sz="1800" dirty="0">
              <a:solidFill>
                <a:schemeClr val="tx1">
                  <a:lumMod val="75000"/>
                  <a:lumOff val="25000"/>
                </a:schemeClr>
              </a:solidFill>
            </a:endParaRPr>
          </a:p>
          <a:p>
            <a:pPr marL="0" lvl="0" indent="0" algn="ctr" rtl="0">
              <a:lnSpc>
                <a:spcPct val="115000"/>
              </a:lnSpc>
              <a:spcBef>
                <a:spcPts val="0"/>
              </a:spcBef>
              <a:spcAft>
                <a:spcPts val="0"/>
              </a:spcAft>
              <a:buClr>
                <a:schemeClr val="dk1"/>
              </a:buClr>
              <a:buSzPts val="1100"/>
              <a:buFont typeface="Arial"/>
              <a:buNone/>
            </a:pPr>
            <a:r>
              <a:rPr lang="en-US" sz="1800" dirty="0">
                <a:solidFill>
                  <a:schemeClr val="tx1">
                    <a:lumMod val="75000"/>
                    <a:lumOff val="25000"/>
                  </a:schemeClr>
                </a:solidFill>
              </a:rPr>
              <a:t> the Forest Understory </a:t>
            </a:r>
            <a:endParaRPr dirty="0">
              <a:solidFill>
                <a:schemeClr val="tx1">
                  <a:lumMod val="75000"/>
                  <a:lumOff val="25000"/>
                </a:schemeClr>
              </a:solidFill>
            </a:endParaRPr>
          </a:p>
        </p:txBody>
      </p:sp>
      <p:sp>
        <p:nvSpPr>
          <p:cNvPr id="319" name="Google Shape;319;g5ce6095113_0_28"/>
          <p:cNvSpPr/>
          <p:nvPr/>
        </p:nvSpPr>
        <p:spPr>
          <a:xfrm>
            <a:off x="709744" y="1525400"/>
            <a:ext cx="3156600" cy="61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20" name="Google Shape;320;g5ce6095113_0_28"/>
          <p:cNvSpPr txBox="1">
            <a:spLocks noGrp="1"/>
          </p:cNvSpPr>
          <p:nvPr>
            <p:ph type="body" idx="2"/>
          </p:nvPr>
        </p:nvSpPr>
        <p:spPr>
          <a:xfrm>
            <a:off x="442394" y="1644350"/>
            <a:ext cx="3751800" cy="6954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b="1" dirty="0">
                <a:solidFill>
                  <a:schemeClr val="tx1">
                    <a:lumMod val="75000"/>
                    <a:lumOff val="25000"/>
                  </a:schemeClr>
                </a:solidFill>
              </a:rPr>
              <a:t>2017 ‘</a:t>
            </a:r>
            <a:r>
              <a:rPr lang="en-US" sz="1800" b="1" dirty="0" err="1">
                <a:solidFill>
                  <a:schemeClr val="tx1">
                    <a:lumMod val="75000"/>
                    <a:lumOff val="25000"/>
                  </a:schemeClr>
                </a:solidFill>
              </a:rPr>
              <a:t>Ohi’a</a:t>
            </a:r>
            <a:r>
              <a:rPr lang="en-US" sz="1800" b="1" dirty="0">
                <a:solidFill>
                  <a:schemeClr val="tx1">
                    <a:lumMod val="75000"/>
                    <a:lumOff val="25000"/>
                  </a:schemeClr>
                </a:solidFill>
              </a:rPr>
              <a:t> Rust Outbreak</a:t>
            </a:r>
            <a:endParaRPr b="1" dirty="0">
              <a:solidFill>
                <a:schemeClr val="tx1">
                  <a:lumMod val="75000"/>
                  <a:lumOff val="25000"/>
                </a:schemeClr>
              </a:solidFill>
            </a:endParaRPr>
          </a:p>
        </p:txBody>
      </p:sp>
      <p:sp>
        <p:nvSpPr>
          <p:cNvPr id="321" name="Google Shape;321;g5ce6095113_0_28"/>
          <p:cNvSpPr/>
          <p:nvPr/>
        </p:nvSpPr>
        <p:spPr>
          <a:xfrm>
            <a:off x="3916175" y="1525400"/>
            <a:ext cx="3188100" cy="61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22" name="Google Shape;322;g5ce6095113_0_28"/>
          <p:cNvSpPr txBox="1">
            <a:spLocks noGrp="1"/>
          </p:cNvSpPr>
          <p:nvPr>
            <p:ph type="body" idx="2"/>
          </p:nvPr>
        </p:nvSpPr>
        <p:spPr>
          <a:xfrm>
            <a:off x="3931913" y="1644350"/>
            <a:ext cx="3156600" cy="6954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b="1" dirty="0">
                <a:solidFill>
                  <a:schemeClr val="tx1">
                    <a:lumMod val="75000"/>
                    <a:lumOff val="25000"/>
                  </a:schemeClr>
                </a:solidFill>
              </a:rPr>
              <a:t>Invasive Ungulates</a:t>
            </a:r>
            <a:endParaRPr b="1" dirty="0">
              <a:solidFill>
                <a:schemeClr val="tx1">
                  <a:lumMod val="75000"/>
                  <a:lumOff val="25000"/>
                </a:schemeClr>
              </a:solidFill>
            </a:endParaRPr>
          </a:p>
        </p:txBody>
      </p:sp>
      <p:sp>
        <p:nvSpPr>
          <p:cNvPr id="323" name="Google Shape;323;g5ce6095113_0_28"/>
          <p:cNvSpPr/>
          <p:nvPr/>
        </p:nvSpPr>
        <p:spPr>
          <a:xfrm>
            <a:off x="7135875" y="1525400"/>
            <a:ext cx="4294500" cy="61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24" name="Google Shape;324;g5ce6095113_0_28"/>
          <p:cNvSpPr txBox="1">
            <a:spLocks noGrp="1"/>
          </p:cNvSpPr>
          <p:nvPr>
            <p:ph type="body" idx="2"/>
          </p:nvPr>
        </p:nvSpPr>
        <p:spPr>
          <a:xfrm>
            <a:off x="7212075" y="1621250"/>
            <a:ext cx="4050900" cy="419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800" b="1" dirty="0">
                <a:solidFill>
                  <a:schemeClr val="tx1">
                    <a:lumMod val="75000"/>
                    <a:lumOff val="25000"/>
                  </a:schemeClr>
                </a:solidFill>
              </a:rPr>
              <a:t>Changes in Watershed Dynamics</a:t>
            </a:r>
            <a:endParaRPr b="1" dirty="0">
              <a:solidFill>
                <a:schemeClr val="tx1">
                  <a:lumMod val="75000"/>
                  <a:lumOff val="25000"/>
                </a:schemeClr>
              </a:solidFill>
            </a:endParaRPr>
          </a:p>
        </p:txBody>
      </p:sp>
      <p:pic>
        <p:nvPicPr>
          <p:cNvPr id="325" name="Google Shape;325;g5ce6095113_0_28"/>
          <p:cNvPicPr preferRelativeResize="0"/>
          <p:nvPr/>
        </p:nvPicPr>
        <p:blipFill rotWithShape="1">
          <a:blip r:embed="rId6">
            <a:alphaModFix/>
          </a:blip>
          <a:srcRect l="14772" t="14772" r="10986" b="10986"/>
          <a:stretch/>
        </p:blipFill>
        <p:spPr>
          <a:xfrm>
            <a:off x="3916175" y="2316800"/>
            <a:ext cx="3188100" cy="2632500"/>
          </a:xfrm>
          <a:prstGeom prst="round2DiagRect">
            <a:avLst>
              <a:gd name="adj1" fmla="val 16667"/>
              <a:gd name="adj2" fmla="val 0"/>
            </a:avLst>
          </a:prstGeom>
          <a:noFill/>
          <a:ln>
            <a:noFill/>
          </a:ln>
        </p:spPr>
      </p:pic>
      <p:grpSp>
        <p:nvGrpSpPr>
          <p:cNvPr id="326" name="Google Shape;326;g5ce6095113_0_28"/>
          <p:cNvGrpSpPr/>
          <p:nvPr/>
        </p:nvGrpSpPr>
        <p:grpSpPr>
          <a:xfrm>
            <a:off x="3588443" y="3342668"/>
            <a:ext cx="585460" cy="585460"/>
            <a:chOff x="3363692" y="909150"/>
            <a:chExt cx="470400" cy="470400"/>
          </a:xfrm>
        </p:grpSpPr>
        <p:sp>
          <p:nvSpPr>
            <p:cNvPr id="327" name="Google Shape;327;g5ce6095113_0_28"/>
            <p:cNvSpPr/>
            <p:nvPr/>
          </p:nvSpPr>
          <p:spPr>
            <a:xfrm>
              <a:off x="3363692"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28" name="Google Shape;328;g5ce6095113_0_28"/>
            <p:cNvSpPr/>
            <p:nvPr/>
          </p:nvSpPr>
          <p:spPr>
            <a:xfrm>
              <a:off x="3449642" y="995100"/>
              <a:ext cx="298500" cy="298500"/>
            </a:xfrm>
            <a:prstGeom prst="mathPlus">
              <a:avLst>
                <a:gd name="adj1" fmla="val 9900"/>
              </a:avLst>
            </a:prstGeom>
            <a:solidFill>
              <a:srgbClr val="3289B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grpSp>
      <p:grpSp>
        <p:nvGrpSpPr>
          <p:cNvPr id="329" name="Google Shape;329;g5ce6095113_0_28"/>
          <p:cNvGrpSpPr/>
          <p:nvPr/>
        </p:nvGrpSpPr>
        <p:grpSpPr>
          <a:xfrm>
            <a:off x="6811949" y="3330037"/>
            <a:ext cx="610722" cy="610722"/>
            <a:chOff x="5136114" y="2631368"/>
            <a:chExt cx="315000" cy="315000"/>
          </a:xfrm>
        </p:grpSpPr>
        <p:sp>
          <p:nvSpPr>
            <p:cNvPr id="330" name="Google Shape;330;g5ce6095113_0_28"/>
            <p:cNvSpPr/>
            <p:nvPr/>
          </p:nvSpPr>
          <p:spPr>
            <a:xfrm>
              <a:off x="5136114" y="2631368"/>
              <a:ext cx="315000" cy="315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331" name="Google Shape;331;g5ce6095113_0_28"/>
            <p:cNvSpPr/>
            <p:nvPr/>
          </p:nvSpPr>
          <p:spPr>
            <a:xfrm>
              <a:off x="5160173" y="2739300"/>
              <a:ext cx="239100" cy="99000"/>
            </a:xfrm>
            <a:prstGeom prst="rightArrow">
              <a:avLst>
                <a:gd name="adj1" fmla="val 32020"/>
                <a:gd name="adj2" fmla="val 66970"/>
              </a:avLst>
            </a:prstGeom>
            <a:solidFill>
              <a:srgbClr val="3289B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tx1">
                      <a:lumMod val="75000"/>
                      <a:lumOff val="25000"/>
                    </a:schemeClr>
                  </a:solidFill>
                  <a:latin typeface="Arial"/>
                  <a:ea typeface="Arial"/>
                  <a:cs typeface="Arial"/>
                  <a:sym typeface="Arial"/>
                </a:rPr>
                <a:t/>
              </a:r>
              <a:br>
                <a:rPr lang="en-US" sz="1900" b="0" i="0" u="none" strike="noStrike" cap="none">
                  <a:solidFill>
                    <a:schemeClr val="tx1">
                      <a:lumMod val="75000"/>
                      <a:lumOff val="25000"/>
                    </a:schemeClr>
                  </a:solidFill>
                  <a:latin typeface="Arial"/>
                  <a:ea typeface="Arial"/>
                  <a:cs typeface="Arial"/>
                  <a:sym typeface="Arial"/>
                </a:rPr>
              </a:br>
              <a:endParaRPr sz="1900" b="0" i="0" u="none" strike="noStrike" cap="none">
                <a:solidFill>
                  <a:schemeClr val="tx1">
                    <a:lumMod val="75000"/>
                    <a:lumOff val="25000"/>
                  </a:schemeClr>
                </a:solidFill>
                <a:latin typeface="Arial"/>
                <a:ea typeface="Arial"/>
                <a:cs typeface="Arial"/>
                <a:sym typeface="Arial"/>
              </a:endParaRPr>
            </a:p>
          </p:txBody>
        </p:sp>
      </p:grpSp>
      <p:grpSp>
        <p:nvGrpSpPr>
          <p:cNvPr id="332" name="Google Shape;332;g5ce6095113_0_28"/>
          <p:cNvGrpSpPr/>
          <p:nvPr/>
        </p:nvGrpSpPr>
        <p:grpSpPr>
          <a:xfrm>
            <a:off x="524709" y="6124698"/>
            <a:ext cx="3591235" cy="294000"/>
            <a:chOff x="3348624" y="5653976"/>
            <a:chExt cx="1843266" cy="294000"/>
          </a:xfrm>
        </p:grpSpPr>
        <p:sp>
          <p:nvSpPr>
            <p:cNvPr id="333" name="Google Shape;333;g5ce6095113_0_28"/>
            <p:cNvSpPr/>
            <p:nvPr/>
          </p:nvSpPr>
          <p:spPr>
            <a:xfrm>
              <a:off x="3348690" y="5653976"/>
              <a:ext cx="1843200" cy="2940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34" name="Google Shape;334;g5ce6095113_0_28"/>
            <p:cNvSpPr txBox="1"/>
            <p:nvPr/>
          </p:nvSpPr>
          <p:spPr>
            <a:xfrm>
              <a:off x="3348624" y="5729952"/>
              <a:ext cx="1843200" cy="1419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999999"/>
                  </a:solidFill>
                  <a:latin typeface="Century Gothic"/>
                  <a:ea typeface="Century Gothic"/>
                  <a:cs typeface="Century Gothic"/>
                  <a:sym typeface="Century Gothic"/>
                </a:rPr>
                <a:t>Image Credit: The Nature Conservancy</a:t>
              </a:r>
              <a:endParaRPr sz="1400" b="0" i="0" u="none" strike="noStrike" cap="none" dirty="0">
                <a:solidFill>
                  <a:srgbClr val="999999"/>
                </a:solidFill>
                <a:latin typeface="Century Gothic"/>
                <a:ea typeface="Century Gothic"/>
                <a:cs typeface="Century Gothic"/>
                <a:sym typeface="Century Gothic"/>
              </a:endParaRPr>
            </a:p>
          </p:txBody>
        </p:sp>
      </p:grpSp>
      <p:grpSp>
        <p:nvGrpSpPr>
          <p:cNvPr id="335" name="Google Shape;335;g5ce6095113_0_28"/>
          <p:cNvGrpSpPr/>
          <p:nvPr/>
        </p:nvGrpSpPr>
        <p:grpSpPr>
          <a:xfrm>
            <a:off x="4184622" y="6124696"/>
            <a:ext cx="7366061" cy="294000"/>
            <a:chOff x="3348624" y="5653976"/>
            <a:chExt cx="1843266" cy="294000"/>
          </a:xfrm>
        </p:grpSpPr>
        <p:sp>
          <p:nvSpPr>
            <p:cNvPr id="336" name="Google Shape;336;g5ce6095113_0_28"/>
            <p:cNvSpPr/>
            <p:nvPr/>
          </p:nvSpPr>
          <p:spPr>
            <a:xfrm>
              <a:off x="3348690" y="5653976"/>
              <a:ext cx="1843200" cy="2940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37" name="Google Shape;337;g5ce6095113_0_28"/>
            <p:cNvSpPr txBox="1"/>
            <p:nvPr/>
          </p:nvSpPr>
          <p:spPr>
            <a:xfrm>
              <a:off x="3348624" y="5729952"/>
              <a:ext cx="1843200" cy="1419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999999"/>
                  </a:solidFill>
                  <a:latin typeface="Century Gothic"/>
                  <a:ea typeface="Century Gothic"/>
                  <a:cs typeface="Century Gothic"/>
                  <a:sym typeface="Century Gothic"/>
                </a:rPr>
                <a:t>Image Credit: Dr. Paul Evangelista</a:t>
              </a:r>
              <a:endParaRPr sz="1400" b="0" i="0" u="none" strike="noStrike" cap="none" dirty="0">
                <a:solidFill>
                  <a:srgbClr val="999999"/>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343" name="Google Shape;343;g5ce1013c8e_0_46"/>
          <p:cNvGrpSpPr/>
          <p:nvPr/>
        </p:nvGrpSpPr>
        <p:grpSpPr>
          <a:xfrm>
            <a:off x="3726308" y="1805350"/>
            <a:ext cx="4356964" cy="3405325"/>
            <a:chOff x="3702025" y="1805350"/>
            <a:chExt cx="4305300" cy="3405325"/>
          </a:xfrm>
        </p:grpSpPr>
        <p:sp>
          <p:nvSpPr>
            <p:cNvPr id="344" name="Google Shape;344;g5ce1013c8e_0_46"/>
            <p:cNvSpPr/>
            <p:nvPr/>
          </p:nvSpPr>
          <p:spPr>
            <a:xfrm>
              <a:off x="4124425" y="1853075"/>
              <a:ext cx="3377700" cy="3357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5ce1013c8e_0_46"/>
            <p:cNvSpPr txBox="1"/>
            <p:nvPr/>
          </p:nvSpPr>
          <p:spPr>
            <a:xfrm>
              <a:off x="4182725" y="2666000"/>
              <a:ext cx="3220200" cy="2483100"/>
            </a:xfrm>
            <a:prstGeom prst="rect">
              <a:avLst/>
            </a:prstGeom>
            <a:noFill/>
            <a:ln>
              <a:noFill/>
            </a:ln>
          </p:spPr>
          <p:txBody>
            <a:bodyPr spcFirstLastPara="1" wrap="square" lIns="121900" tIns="121900" rIns="121900" bIns="121900" anchor="t" anchorCtr="0">
              <a:noAutofit/>
            </a:bodyPr>
            <a:lstStyle/>
            <a:p>
              <a:pPr marL="457200" marR="0" lvl="0" indent="0" algn="l" rtl="0">
                <a:lnSpc>
                  <a:spcPct val="100000"/>
                </a:lnSpc>
                <a:spcBef>
                  <a:spcPts val="600"/>
                </a:spcBef>
                <a:spcAft>
                  <a:spcPts val="0"/>
                </a:spcAft>
                <a:buClr>
                  <a:srgbClr val="000000"/>
                </a:buClr>
                <a:buSzPts val="2400"/>
                <a:buFont typeface="Arial"/>
                <a:buNone/>
              </a:pPr>
              <a:r>
                <a:rPr lang="en-US" sz="2400" b="0" i="0" u="none" strike="noStrike" cap="none" dirty="0">
                  <a:solidFill>
                    <a:srgbClr val="3F3F3F"/>
                  </a:solidFill>
                  <a:latin typeface="Century Gothic"/>
                  <a:ea typeface="Century Gothic"/>
                  <a:cs typeface="Century Gothic"/>
                  <a:sym typeface="Century Gothic"/>
                </a:rPr>
                <a:t>The impacts of The Nature Conservancy </a:t>
              </a:r>
              <a:r>
                <a:rPr lang="en-US" sz="2400" b="0" i="0" u="none" strike="noStrike" cap="none" dirty="0" err="1">
                  <a:solidFill>
                    <a:srgbClr val="3F3F3F"/>
                  </a:solidFill>
                  <a:latin typeface="Century Gothic"/>
                  <a:ea typeface="Century Gothic"/>
                  <a:cs typeface="Century Gothic"/>
                  <a:sym typeface="Century Gothic"/>
                </a:rPr>
                <a:t>exclosures</a:t>
              </a:r>
              <a:r>
                <a:rPr lang="en-US" sz="2400" b="0" i="0" u="none" strike="noStrike" cap="none" dirty="0">
                  <a:solidFill>
                    <a:srgbClr val="3F3F3F"/>
                  </a:solidFill>
                  <a:latin typeface="Century Gothic"/>
                  <a:ea typeface="Century Gothic"/>
                  <a:cs typeface="Century Gothic"/>
                  <a:sym typeface="Century Gothic"/>
                </a:rPr>
                <a:t> on ‘</a:t>
              </a:r>
              <a:r>
                <a:rPr lang="en-US" sz="2400" b="0" i="0" u="none" strike="noStrike" cap="none" dirty="0" err="1">
                  <a:solidFill>
                    <a:srgbClr val="3F3F3F"/>
                  </a:solidFill>
                  <a:latin typeface="Century Gothic"/>
                  <a:ea typeface="Century Gothic"/>
                  <a:cs typeface="Century Gothic"/>
                  <a:sym typeface="Century Gothic"/>
                </a:rPr>
                <a:t>ohi’a</a:t>
              </a:r>
              <a:r>
                <a:rPr lang="en-US" sz="2400" b="0" i="0" u="none" strike="noStrike" cap="none" dirty="0">
                  <a:solidFill>
                    <a:srgbClr val="3F3F3F"/>
                  </a:solidFill>
                  <a:latin typeface="Century Gothic"/>
                  <a:ea typeface="Century Gothic"/>
                  <a:cs typeface="Century Gothic"/>
                  <a:sym typeface="Century Gothic"/>
                </a:rPr>
                <a:t> health</a:t>
              </a:r>
              <a:endParaRPr sz="2400" b="0" i="0" u="none" strike="noStrike" cap="none" dirty="0">
                <a:solidFill>
                  <a:srgbClr val="3F3F3F"/>
                </a:solidFill>
                <a:latin typeface="Century Gothic"/>
                <a:ea typeface="Century Gothic"/>
                <a:cs typeface="Century Gothic"/>
                <a:sym typeface="Century Gothic"/>
              </a:endParaRPr>
            </a:p>
          </p:txBody>
        </p:sp>
        <p:sp>
          <p:nvSpPr>
            <p:cNvPr id="346" name="Google Shape;346;g5ce1013c8e_0_46"/>
            <p:cNvSpPr/>
            <p:nvPr/>
          </p:nvSpPr>
          <p:spPr>
            <a:xfrm>
              <a:off x="3702025" y="1805350"/>
              <a:ext cx="4305300" cy="820200"/>
            </a:xfrm>
            <a:prstGeom prst="chevron">
              <a:avLst>
                <a:gd name="adj" fmla="val 50000"/>
              </a:avLst>
            </a:prstGeom>
            <a:solidFill>
              <a:srgbClr val="379CC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400" b="1" i="0" u="none" strike="noStrike" cap="none" dirty="0">
                  <a:solidFill>
                    <a:srgbClr val="FFFFFF"/>
                  </a:solidFill>
                  <a:latin typeface="Century Gothic"/>
                  <a:ea typeface="Century Gothic"/>
                  <a:cs typeface="Century Gothic"/>
                  <a:sym typeface="Century Gothic"/>
                </a:rPr>
                <a:t> Evaluate</a:t>
              </a:r>
              <a:endParaRPr sz="2100" b="0" i="0" u="none" strike="noStrike" cap="none" dirty="0">
                <a:solidFill>
                  <a:srgbClr val="FFFFFF"/>
                </a:solidFill>
                <a:latin typeface="Century Gothic"/>
                <a:ea typeface="Century Gothic"/>
                <a:cs typeface="Century Gothic"/>
                <a:sym typeface="Century Gothic"/>
              </a:endParaRPr>
            </a:p>
          </p:txBody>
        </p:sp>
      </p:grpSp>
      <p:sp>
        <p:nvSpPr>
          <p:cNvPr id="347" name="Google Shape;347;g5ce1013c8e_0_46"/>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Objectives</a:t>
            </a:r>
            <a:endParaRPr dirty="0"/>
          </a:p>
        </p:txBody>
      </p:sp>
      <p:grpSp>
        <p:nvGrpSpPr>
          <p:cNvPr id="348" name="Google Shape;348;g5ce1013c8e_0_46"/>
          <p:cNvGrpSpPr/>
          <p:nvPr/>
        </p:nvGrpSpPr>
        <p:grpSpPr>
          <a:xfrm>
            <a:off x="774650" y="1805350"/>
            <a:ext cx="3812900" cy="3405325"/>
            <a:chOff x="698450" y="1805350"/>
            <a:chExt cx="3812900" cy="3405325"/>
          </a:xfrm>
        </p:grpSpPr>
        <p:sp>
          <p:nvSpPr>
            <p:cNvPr id="349" name="Google Shape;349;g5ce1013c8e_0_46"/>
            <p:cNvSpPr/>
            <p:nvPr/>
          </p:nvSpPr>
          <p:spPr>
            <a:xfrm>
              <a:off x="709150" y="1853075"/>
              <a:ext cx="3377700" cy="33576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5ce1013c8e_0_46"/>
            <p:cNvSpPr/>
            <p:nvPr/>
          </p:nvSpPr>
          <p:spPr>
            <a:xfrm>
              <a:off x="709150" y="1805350"/>
              <a:ext cx="3802200" cy="820200"/>
            </a:xfrm>
            <a:prstGeom prst="homePlate">
              <a:avLst>
                <a:gd name="adj" fmla="val 50000"/>
              </a:avLst>
            </a:prstGeom>
            <a:solidFill>
              <a:srgbClr val="3289B4"/>
            </a:solidFill>
            <a:ln>
              <a:noFill/>
            </a:ln>
          </p:spPr>
          <p:txBody>
            <a:bodyPr spcFirstLastPara="1" wrap="square" lIns="121900" tIns="121900" rIns="121900" bIns="121900" anchor="ctr" anchorCtr="0">
              <a:noAutofit/>
            </a:bodyPr>
            <a:lstStyle/>
            <a:p>
              <a:pPr marL="45720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Century Gothic"/>
                  <a:ea typeface="Century Gothic"/>
                  <a:cs typeface="Century Gothic"/>
                  <a:sym typeface="Century Gothic"/>
                </a:rPr>
                <a:t>      Create</a:t>
              </a:r>
              <a:endParaRPr sz="2100" b="0" i="0" u="none" strike="noStrike" cap="none" dirty="0">
                <a:solidFill>
                  <a:srgbClr val="FFFFFF"/>
                </a:solidFill>
                <a:latin typeface="Century Gothic"/>
                <a:ea typeface="Century Gothic"/>
                <a:cs typeface="Century Gothic"/>
                <a:sym typeface="Century Gothic"/>
              </a:endParaRPr>
            </a:p>
          </p:txBody>
        </p:sp>
        <p:sp>
          <p:nvSpPr>
            <p:cNvPr id="351" name="Google Shape;351;g5ce1013c8e_0_46"/>
            <p:cNvSpPr txBox="1"/>
            <p:nvPr/>
          </p:nvSpPr>
          <p:spPr>
            <a:xfrm>
              <a:off x="698450" y="2818400"/>
              <a:ext cx="3449400" cy="2228700"/>
            </a:xfrm>
            <a:prstGeom prst="rect">
              <a:avLst/>
            </a:prstGeom>
            <a:noFill/>
            <a:ln>
              <a:noFill/>
            </a:ln>
          </p:spPr>
          <p:txBody>
            <a:bodyPr spcFirstLastPara="1" wrap="square" lIns="121900" tIns="121900" rIns="121900" bIns="121900" anchor="t" anchorCtr="0">
              <a:noAutofit/>
            </a:bodyPr>
            <a:lstStyle/>
            <a:p>
              <a:pPr marL="45720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rgbClr val="3F3F3F"/>
                  </a:solidFill>
                  <a:latin typeface="Century Gothic"/>
                  <a:ea typeface="Century Gothic"/>
                  <a:cs typeface="Century Gothic"/>
                  <a:sym typeface="Century Gothic"/>
                </a:rPr>
                <a:t>Ohi’a</a:t>
              </a:r>
              <a:r>
                <a:rPr lang="en-US" sz="2400" b="0" i="0" u="none" strike="noStrike" cap="none" dirty="0">
                  <a:solidFill>
                    <a:srgbClr val="3F3F3F"/>
                  </a:solidFill>
                  <a:latin typeface="Century Gothic"/>
                  <a:ea typeface="Century Gothic"/>
                  <a:cs typeface="Century Gothic"/>
                  <a:sym typeface="Century Gothic"/>
                </a:rPr>
                <a:t> forest impact maps &amp; analyze changes over time</a:t>
              </a:r>
              <a:endParaRPr sz="2400" b="0" i="0" u="none" strike="noStrike" cap="none" dirty="0">
                <a:solidFill>
                  <a:srgbClr val="000000"/>
                </a:solidFill>
                <a:latin typeface="Arial"/>
                <a:ea typeface="Arial"/>
                <a:cs typeface="Arial"/>
                <a:sym typeface="Arial"/>
              </a:endParaRPr>
            </a:p>
          </p:txBody>
        </p:sp>
      </p:grpSp>
      <p:grpSp>
        <p:nvGrpSpPr>
          <p:cNvPr id="352" name="Google Shape;352;g5ce1013c8e_0_46"/>
          <p:cNvGrpSpPr/>
          <p:nvPr/>
        </p:nvGrpSpPr>
        <p:grpSpPr>
          <a:xfrm>
            <a:off x="7528508" y="1806718"/>
            <a:ext cx="3802200" cy="3405337"/>
            <a:chOff x="7527350" y="1805350"/>
            <a:chExt cx="3802200" cy="3420014"/>
          </a:xfrm>
        </p:grpSpPr>
        <p:sp>
          <p:nvSpPr>
            <p:cNvPr id="353" name="Google Shape;353;g5ce1013c8e_0_46"/>
            <p:cNvSpPr/>
            <p:nvPr/>
          </p:nvSpPr>
          <p:spPr>
            <a:xfrm>
              <a:off x="7550400" y="2625564"/>
              <a:ext cx="3377700" cy="25998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5ce1013c8e_0_46"/>
            <p:cNvSpPr/>
            <p:nvPr/>
          </p:nvSpPr>
          <p:spPr>
            <a:xfrm>
              <a:off x="7527350" y="1805350"/>
              <a:ext cx="3802200" cy="820214"/>
            </a:xfrm>
            <a:prstGeom prst="chevron">
              <a:avLst>
                <a:gd name="adj" fmla="val 50000"/>
              </a:avLst>
            </a:prstGeom>
            <a:solidFill>
              <a:srgbClr val="6EBDD7"/>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Century Gothic"/>
                  <a:ea typeface="Century Gothic"/>
                  <a:cs typeface="Century Gothic"/>
                  <a:sym typeface="Century Gothic"/>
                </a:rPr>
                <a:t>Assess</a:t>
              </a:r>
              <a:endParaRPr sz="2100" b="0" i="0" u="none" strike="noStrike" cap="none" dirty="0">
                <a:solidFill>
                  <a:srgbClr val="FFFFFF"/>
                </a:solidFill>
                <a:latin typeface="Century Gothic"/>
                <a:ea typeface="Century Gothic"/>
                <a:cs typeface="Century Gothic"/>
                <a:sym typeface="Century Gothic"/>
              </a:endParaRPr>
            </a:p>
          </p:txBody>
        </p:sp>
        <p:sp>
          <p:nvSpPr>
            <p:cNvPr id="355" name="Google Shape;355;g5ce1013c8e_0_46"/>
            <p:cNvSpPr txBox="1"/>
            <p:nvPr/>
          </p:nvSpPr>
          <p:spPr>
            <a:xfrm>
              <a:off x="7898025" y="2666013"/>
              <a:ext cx="3030000" cy="194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000000"/>
                </a:buClr>
                <a:buSzPts val="2400"/>
                <a:buFont typeface="Arial"/>
                <a:buNone/>
              </a:pPr>
              <a:r>
                <a:rPr lang="en-US" sz="2400" b="0" i="0" u="none" strike="noStrike" cap="none" dirty="0">
                  <a:solidFill>
                    <a:srgbClr val="3F3F3F"/>
                  </a:solidFill>
                  <a:latin typeface="Century Gothic"/>
                  <a:ea typeface="Century Gothic"/>
                  <a:cs typeface="Century Gothic"/>
                  <a:sym typeface="Century Gothic"/>
                </a:rPr>
                <a:t>The feasibility of detecting turbidity for big runoff events off the coast of </a:t>
              </a:r>
              <a:r>
                <a:rPr lang="en-US" sz="2400" b="0" i="0" u="none" strike="noStrike" cap="none" dirty="0" err="1">
                  <a:solidFill>
                    <a:srgbClr val="3F3F3F"/>
                  </a:solidFill>
                  <a:latin typeface="Century Gothic"/>
                  <a:ea typeface="Century Gothic"/>
                  <a:cs typeface="Century Gothic"/>
                  <a:sym typeface="Century Gothic"/>
                </a:rPr>
                <a:t>Moloka’i</a:t>
              </a:r>
              <a:endParaRPr sz="2400" b="0" i="0" u="none" strike="noStrike" cap="none" dirty="0">
                <a:solidFill>
                  <a:srgbClr val="3F3F3F"/>
                </a:solidFill>
                <a:latin typeface="Century Gothic"/>
                <a:ea typeface="Century Gothic"/>
                <a:cs typeface="Century Gothic"/>
                <a:sym typeface="Century Gothic"/>
              </a:endParaRPr>
            </a:p>
          </p:txBody>
        </p:sp>
      </p:grpSp>
      <p:pic>
        <p:nvPicPr>
          <p:cNvPr id="356" name="Google Shape;356;g5ce1013c8e_0_46"/>
          <p:cNvPicPr preferRelativeResize="0"/>
          <p:nvPr/>
        </p:nvPicPr>
        <p:blipFill rotWithShape="1">
          <a:blip r:embed="rId3">
            <a:alphaModFix/>
          </a:blip>
          <a:srcRect l="1971" t="48390" r="1799" b="37019"/>
          <a:stretch/>
        </p:blipFill>
        <p:spPr>
          <a:xfrm>
            <a:off x="0" y="5639675"/>
            <a:ext cx="12191999" cy="1218301"/>
          </a:xfrm>
          <a:prstGeom prst="rect">
            <a:avLst/>
          </a:prstGeom>
          <a:noFill/>
          <a:ln>
            <a:noFill/>
          </a:ln>
        </p:spPr>
      </p:pic>
      <p:sp>
        <p:nvSpPr>
          <p:cNvPr id="357" name="Google Shape;357;g5ce1013c8e_0_46"/>
          <p:cNvSpPr txBox="1"/>
          <p:nvPr/>
        </p:nvSpPr>
        <p:spPr>
          <a:xfrm>
            <a:off x="8092909" y="6215474"/>
            <a:ext cx="35910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a:solidFill>
                  <a:srgbClr val="F3F3F3"/>
                </a:solidFill>
                <a:latin typeface="Century Gothic"/>
                <a:ea typeface="Century Gothic"/>
                <a:cs typeface="Century Gothic"/>
                <a:sym typeface="Century Gothic"/>
              </a:rPr>
              <a:t>Image Credit: The Nature Conservancy</a:t>
            </a:r>
            <a:endParaRPr sz="1400" b="0" i="0" u="none" strike="noStrike" cap="none">
              <a:solidFill>
                <a:srgbClr val="F3F3F3"/>
              </a:solidFill>
              <a:latin typeface="Century Gothic"/>
              <a:ea typeface="Century Gothic"/>
              <a:cs typeface="Century Gothic"/>
              <a:sym typeface="Century Gothic"/>
            </a:endParaRPr>
          </a:p>
        </p:txBody>
      </p:sp>
      <p:grpSp>
        <p:nvGrpSpPr>
          <p:cNvPr id="358" name="Google Shape;358;g5ce1013c8e_0_46"/>
          <p:cNvGrpSpPr/>
          <p:nvPr/>
        </p:nvGrpSpPr>
        <p:grpSpPr>
          <a:xfrm>
            <a:off x="8092909" y="6139498"/>
            <a:ext cx="3591235" cy="294000"/>
            <a:chOff x="3348624" y="5653976"/>
            <a:chExt cx="1843266" cy="294000"/>
          </a:xfrm>
        </p:grpSpPr>
        <p:sp>
          <p:nvSpPr>
            <p:cNvPr id="359" name="Google Shape;359;g5ce1013c8e_0_46"/>
            <p:cNvSpPr/>
            <p:nvPr/>
          </p:nvSpPr>
          <p:spPr>
            <a:xfrm>
              <a:off x="3348690" y="5653976"/>
              <a:ext cx="1843200" cy="294000"/>
            </a:xfrm>
            <a:prstGeom prst="rect">
              <a:avLst/>
            </a:prstGeom>
            <a:solidFill>
              <a:srgbClr val="D5D5D5">
                <a:alpha val="4509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60" name="Google Shape;360;g5ce1013c8e_0_46"/>
            <p:cNvSpPr txBox="1"/>
            <p:nvPr/>
          </p:nvSpPr>
          <p:spPr>
            <a:xfrm>
              <a:off x="3348624" y="5729952"/>
              <a:ext cx="1843200" cy="141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F3F3F"/>
                </a:buClr>
                <a:buSzPts val="1400"/>
                <a:buFont typeface="Arial"/>
                <a:buNone/>
              </a:pPr>
              <a:r>
                <a:rPr lang="en-US" sz="1400" b="0" i="0" u="none" strike="noStrike" cap="none" dirty="0">
                  <a:solidFill>
                    <a:srgbClr val="F3F3F3"/>
                  </a:solidFill>
                  <a:latin typeface="Century Gothic"/>
                  <a:ea typeface="Century Gothic"/>
                  <a:cs typeface="Century Gothic"/>
                  <a:sym typeface="Century Gothic"/>
                </a:rPr>
                <a:t>Image Credit: The Nature Conservancy</a:t>
              </a:r>
              <a:endParaRPr sz="1400" b="0" i="0" u="none" strike="noStrike" cap="none" dirty="0">
                <a:solidFill>
                  <a:srgbClr val="F3F3F3"/>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 calcmode="lin" valueType="num">
                                      <p:cBhvr additive="base">
                                        <p:cTn id="7" dur="1000"/>
                                        <p:tgtEl>
                                          <p:spTgt spid="34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43"/>
                                        </p:tgtEl>
                                        <p:attrNameLst>
                                          <p:attrName>style.visibility</p:attrName>
                                        </p:attrNameLst>
                                      </p:cBhvr>
                                      <p:to>
                                        <p:strVal val="visible"/>
                                      </p:to>
                                    </p:set>
                                    <p:anim calcmode="lin" valueType="num">
                                      <p:cBhvr additive="base">
                                        <p:cTn id="12" dur="1000"/>
                                        <p:tgtEl>
                                          <p:spTgt spid="34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52"/>
                                        </p:tgtEl>
                                        <p:attrNameLst>
                                          <p:attrName>style.visibility</p:attrName>
                                        </p:attrNameLst>
                                      </p:cBhvr>
                                      <p:to>
                                        <p:strVal val="visible"/>
                                      </p:to>
                                    </p:set>
                                    <p:anim calcmode="lin" valueType="num">
                                      <p:cBhvr additive="base">
                                        <p:cTn id="17" dur="1000"/>
                                        <p:tgtEl>
                                          <p:spTgt spid="35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4545</Words>
  <Application>Microsoft Office PowerPoint</Application>
  <PresentationFormat>Widescreen</PresentationFormat>
  <Paragraphs>628</Paragraphs>
  <Slides>29</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Century Gothic</vt:lpstr>
      <vt:lpstr>Garamond</vt:lpstr>
      <vt:lpstr>Merriweather Sans</vt:lpstr>
      <vt:lpstr>Open Sans</vt:lpstr>
      <vt:lpstr>Webdings</vt:lpstr>
      <vt:lpstr>Office Theme</vt:lpstr>
      <vt:lpstr>Office Theme</vt:lpstr>
      <vt:lpstr>PowerPoint Presentation</vt:lpstr>
      <vt:lpstr>Partners </vt:lpstr>
      <vt:lpstr>The ‘Ohi’a </vt:lpstr>
      <vt:lpstr>‘Ohi’a Significance</vt:lpstr>
      <vt:lpstr>Ohi’a Rust Outbreak</vt:lpstr>
      <vt:lpstr>Ohi’a Rust Outbreak</vt:lpstr>
      <vt:lpstr>Study Area</vt:lpstr>
      <vt:lpstr>Community Concerns</vt:lpstr>
      <vt:lpstr>Objectives</vt:lpstr>
      <vt:lpstr>Study Period</vt:lpstr>
      <vt:lpstr>Satellites and Sensors </vt:lpstr>
      <vt:lpstr>The Cloud Issue</vt:lpstr>
      <vt:lpstr>The Cloud Issue</vt:lpstr>
      <vt:lpstr>Methodology: ‘Ohi’a Health</vt:lpstr>
      <vt:lpstr>Methodology: Rust Classification</vt:lpstr>
      <vt:lpstr>Methodology: Turbidity</vt:lpstr>
      <vt:lpstr>Results: NDVI Change Detection</vt:lpstr>
      <vt:lpstr>Results: NDMI Change Detection</vt:lpstr>
      <vt:lpstr>Results: ‘Ohi’a Time Series</vt:lpstr>
      <vt:lpstr>Results: NDVI for Exclosures</vt:lpstr>
      <vt:lpstr>Results: Sensor Comparison</vt:lpstr>
      <vt:lpstr>Results Classification </vt:lpstr>
      <vt:lpstr>Results: Turbidity - Landsat 8 </vt:lpstr>
      <vt:lpstr>Conclusions</vt:lpstr>
      <vt:lpstr>Challenges &amp; Recommendations</vt:lpstr>
      <vt:lpstr>Looking Forward...</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cp:revision>
  <dcterms:created xsi:type="dcterms:W3CDTF">2019-02-11T19:14:02Z</dcterms:created>
  <dcterms:modified xsi:type="dcterms:W3CDTF">2019-08-23T16:07:02Z</dcterms:modified>
</cp:coreProperties>
</file>