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82" r:id="rId1"/>
  </p:sldMasterIdLst>
  <p:notesMasterIdLst>
    <p:notesMasterId r:id="rId12"/>
  </p:notesMasterIdLst>
  <p:sldIdLst>
    <p:sldId id="270" r:id="rId2"/>
    <p:sldId id="273" r:id="rId3"/>
    <p:sldId id="256" r:id="rId4"/>
    <p:sldId id="258" r:id="rId5"/>
    <p:sldId id="265" r:id="rId6"/>
    <p:sldId id="266" r:id="rId7"/>
    <p:sldId id="267" r:id="rId8"/>
    <p:sldId id="268" r:id="rId9"/>
    <p:sldId id="272" r:id="rId10"/>
    <p:sldId id="269" r:id="rId11"/>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14EB8FA-4450-4BB1-A5E1-B4FCE2BBEF3A}">
  <a:tblStyle styleId="{114EB8FA-4450-4BB1-A5E1-B4FCE2BBEF3A}" styleName="Table_0"/>
  <a:tblStyle styleId="{8657BF8D-9CD9-47BC-9D43-28C1041AB6BC}" styleName="Table_1"/>
  <a:tblStyle styleId="{D602DA75-D6AB-4604-A002-09EB5FF84B50}" styleName="Table_2"/>
  <a:tblStyle styleId="{B6359EE2-D55C-4248-83C4-A096BFCB5AEC}" styleName="Table_3"/>
  <a:tblStyle styleId="{8D8B71C7-1582-43FB-B73B-70A42C370195}" styleName="Table_4"/>
  <a:tblStyle styleId="{462289B5-C3FC-48F9-97FE-DA5A22B0C61C}" styleName="Table_5"/>
  <a:tblStyle styleId="{F41F9CEC-55D3-4551-AFBB-A92CDA6B4442}" styleName="Table_6"/>
  <a:tblStyle styleId="{C61D5E78-6E58-4796-BA4D-F072A8D24460}" styleName="Table_7"/>
  <a:tblStyle styleId="{5021C826-4762-4F1A-9A85-94119EF54947}" styleName="Table_8"/>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05" autoAdjust="0"/>
    <p:restoredTop sz="94660"/>
  </p:normalViewPr>
  <p:slideViewPr>
    <p:cSldViewPr snapToGrid="0">
      <p:cViewPr varScale="1">
        <p:scale>
          <a:sx n="73" d="100"/>
          <a:sy n="73" d="100"/>
        </p:scale>
        <p:origin x="119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91425" rIns="91425" bIns="91425" anchor="b" anchorCtr="0">
            <a:noAutofit/>
          </a:bodyPr>
          <a:lstStyle/>
          <a:p>
            <a:pPr marL="0" lvl="0" indent="-88900">
              <a:spcBef>
                <a:spcPts val="0"/>
              </a:spcBef>
              <a:buClr>
                <a:srgbClr val="000000"/>
              </a:buClr>
              <a:buFont typeface="Arial"/>
              <a:buChar char="●"/>
            </a:pPr>
            <a:endParaRPr sz="1200" b="0" i="0" u="none" strike="noStrike" cap="none" baseline="0"/>
          </a:p>
          <a:p>
            <a:pPr marL="0" lvl="1" indent="-88900">
              <a:spcBef>
                <a:spcPts val="0"/>
              </a:spcBef>
              <a:buClr>
                <a:srgbClr val="000000"/>
              </a:buClr>
              <a:buFont typeface="Courier New"/>
              <a:buChar char="o"/>
            </a:pPr>
            <a:endParaRPr/>
          </a:p>
          <a:p>
            <a:pPr marL="0" lvl="2" indent="-88900">
              <a:spcBef>
                <a:spcPts val="0"/>
              </a:spcBef>
              <a:buClr>
                <a:srgbClr val="000000"/>
              </a:buClr>
              <a:buFont typeface="Wingdings"/>
              <a:buChar char="§"/>
            </a:pPr>
            <a:endParaRPr/>
          </a:p>
          <a:p>
            <a:pPr marL="0" lvl="3" indent="-88900">
              <a:spcBef>
                <a:spcPts val="0"/>
              </a:spcBef>
              <a:buClr>
                <a:srgbClr val="000000"/>
              </a:buClr>
              <a:buFont typeface="Arial"/>
              <a:buChar char="●"/>
            </a:pPr>
            <a:endParaRPr/>
          </a:p>
          <a:p>
            <a:pPr marL="0" lvl="4" indent="-88900">
              <a:spcBef>
                <a:spcPts val="0"/>
              </a:spcBef>
              <a:buClr>
                <a:srgbClr val="000000"/>
              </a:buClr>
              <a:buFont typeface="Courier New"/>
              <a:buChar char="o"/>
            </a:pPr>
            <a:endParaRPr/>
          </a:p>
          <a:p>
            <a:pPr marL="0" lvl="5" indent="-88900">
              <a:spcBef>
                <a:spcPts val="0"/>
              </a:spcBef>
              <a:buClr>
                <a:srgbClr val="000000"/>
              </a:buClr>
              <a:buFont typeface="Wingdings"/>
              <a:buChar char="§"/>
            </a:pPr>
            <a:endParaRPr/>
          </a:p>
          <a:p>
            <a:pPr marL="0" lvl="6" indent="-88900">
              <a:spcBef>
                <a:spcPts val="0"/>
              </a:spcBef>
              <a:buClr>
                <a:srgbClr val="000000"/>
              </a:buClr>
              <a:buFont typeface="Arial"/>
              <a:buChar char="●"/>
            </a:pPr>
            <a:endParaRPr/>
          </a:p>
          <a:p>
            <a:pPr marL="0" lvl="7" indent="-88900">
              <a:spcBef>
                <a:spcPts val="0"/>
              </a:spcBef>
              <a:buClr>
                <a:srgbClr val="000000"/>
              </a:buClr>
              <a:buFont typeface="Courier New"/>
              <a:buChar char="o"/>
            </a:pPr>
            <a:endParaRPr/>
          </a:p>
          <a:p>
            <a:pPr marL="0" lvl="8" indent="-88900">
              <a:spcBef>
                <a:spcPts val="0"/>
              </a:spcBef>
              <a:buClr>
                <a:srgbClr val="000000"/>
              </a:buClr>
              <a:buFont typeface="Wingdings"/>
              <a:buChar char="§"/>
            </a:pPr>
            <a:endParaRPr/>
          </a:p>
        </p:txBody>
      </p:sp>
    </p:spTree>
    <p:extLst>
      <p:ext uri="{BB962C8B-B14F-4D97-AF65-F5344CB8AC3E}">
        <p14:creationId xmlns:p14="http://schemas.microsoft.com/office/powerpoint/2010/main" val="214557789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95" name="Shape 9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96" name="Shape 9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1166303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1895718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3259177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699121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4199226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2749386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8820773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16" name="Shape 11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spcBef>
                <a:spcPts val="0"/>
              </a:spcBef>
              <a:buNone/>
            </a:pPr>
            <a:endParaRPr/>
          </a:p>
        </p:txBody>
      </p:sp>
      <p:sp>
        <p:nvSpPr>
          <p:cNvPr id="117" name="Shape 11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US"/>
              <a:t> </a:t>
            </a:r>
          </a:p>
        </p:txBody>
      </p:sp>
    </p:spTree>
    <p:extLst>
      <p:ext uri="{BB962C8B-B14F-4D97-AF65-F5344CB8AC3E}">
        <p14:creationId xmlns:p14="http://schemas.microsoft.com/office/powerpoint/2010/main" val="94131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5790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157993906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075105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380874806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624090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318356453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32996569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861317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4003090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154939143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667896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marL="0" lvl="0" indent="-88900">
              <a:spcBef>
                <a:spcPts val="0"/>
              </a:spcBef>
              <a:buClr>
                <a:srgbClr val="000000"/>
              </a:buClr>
              <a:buFont typeface="Arial"/>
              <a:buChar char="●"/>
            </a:pPr>
            <a:endParaRPr lang="en-US" sz="1400" b="1" i="0" u="none" strike="noStrike" cap="none" baseline="0" smtClean="0">
              <a:solidFill>
                <a:srgbClr val="FFFFFF"/>
              </a:solidFill>
              <a:latin typeface="Arial"/>
              <a:ea typeface="Arial"/>
              <a:cs typeface="Arial"/>
              <a:sym typeface="Arial"/>
            </a:endParaRPr>
          </a:p>
          <a:p>
            <a:pPr marL="457200" lvl="1"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914400" lvl="2"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1371600" lvl="3"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1828800" lvl="4"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2286000" lvl="5" indent="-88900">
              <a:spcBef>
                <a:spcPts val="0"/>
              </a:spcBef>
              <a:buClr>
                <a:srgbClr val="000000"/>
              </a:buClr>
              <a:buFont typeface="Wingdings"/>
              <a:buChar char="§"/>
            </a:pPr>
            <a:endParaRPr lang="en-US" sz="1800" b="0" i="0" u="none" strike="noStrike" cap="none" baseline="0" smtClean="0">
              <a:solidFill>
                <a:schemeClr val="dk1"/>
              </a:solidFill>
              <a:latin typeface="Arial"/>
              <a:ea typeface="Arial"/>
              <a:cs typeface="Arial"/>
              <a:sym typeface="Arial"/>
            </a:endParaRPr>
          </a:p>
          <a:p>
            <a:pPr marL="2743200" lvl="6" indent="-88900">
              <a:spcBef>
                <a:spcPts val="0"/>
              </a:spcBef>
              <a:buClr>
                <a:srgbClr val="000000"/>
              </a:buClr>
              <a:buFont typeface="Arial"/>
              <a:buChar char="●"/>
            </a:pPr>
            <a:endParaRPr lang="en-US" sz="1800" b="0" i="0" u="none" strike="noStrike" cap="none" baseline="0" smtClean="0">
              <a:solidFill>
                <a:schemeClr val="dk1"/>
              </a:solidFill>
              <a:latin typeface="Arial"/>
              <a:ea typeface="Arial"/>
              <a:cs typeface="Arial"/>
              <a:sym typeface="Arial"/>
            </a:endParaRPr>
          </a:p>
          <a:p>
            <a:pPr marL="3200400" lvl="7" indent="-88900">
              <a:spcBef>
                <a:spcPts val="0"/>
              </a:spcBef>
              <a:buClr>
                <a:srgbClr val="000000"/>
              </a:buClr>
              <a:buFont typeface="Courier New"/>
              <a:buChar char="o"/>
            </a:pPr>
            <a:endParaRPr lang="en-US" sz="1800" b="0" i="0" u="none" strike="noStrike" cap="none" baseline="0" smtClean="0">
              <a:solidFill>
                <a:schemeClr val="dk1"/>
              </a:solidFill>
              <a:latin typeface="Arial"/>
              <a:ea typeface="Arial"/>
              <a:cs typeface="Arial"/>
              <a:sym typeface="Arial"/>
            </a:endParaRPr>
          </a:p>
          <a:p>
            <a:pPr marL="3657600" lvl="8" indent="-88900">
              <a:spcBef>
                <a:spcPts val="0"/>
              </a:spcBef>
              <a:buClr>
                <a:srgbClr val="000000"/>
              </a:buClr>
              <a:buFont typeface="Wingdings"/>
              <a:buChar char="§"/>
            </a:pPr>
            <a:endParaRPr lang="en-US" sz="1800" b="0" i="0" u="none" strike="noStrike" cap="none" baseline="0">
              <a:solidFill>
                <a:schemeClr val="dk1"/>
              </a:solidFill>
              <a:latin typeface="Arial"/>
              <a:ea typeface="Arial"/>
              <a:cs typeface="Arial"/>
              <a:sym typeface="Arial"/>
            </a:endParaRPr>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950672"/>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hf sldNum="0"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867904" cy="1499616"/>
          </a:xfrm>
        </p:spPr>
        <p:txBody>
          <a:bodyPr>
            <a:normAutofit/>
          </a:bodyPr>
          <a:lstStyle/>
          <a:p>
            <a:r>
              <a:rPr lang="en-US" b="1" dirty="0" smtClean="0">
                <a:solidFill>
                  <a:schemeClr val="accent1">
                    <a:lumMod val="75000"/>
                  </a:schemeClr>
                </a:solidFill>
              </a:rPr>
              <a:t>VPS Outline</a:t>
            </a:r>
            <a:r>
              <a:rPr lang="en-US" dirty="0" smtClean="0">
                <a:solidFill>
                  <a:schemeClr val="accent1">
                    <a:lumMod val="75000"/>
                  </a:schemeClr>
                </a:solidFill>
              </a:rPr>
              <a:t>: </a:t>
            </a:r>
            <a:r>
              <a:rPr lang="en-US" dirty="0" smtClean="0">
                <a:solidFill>
                  <a:srgbClr val="00B0F0"/>
                </a:solidFill>
              </a:rPr>
              <a:t>Things to Remember</a:t>
            </a:r>
            <a:endParaRPr lang="en-US" dirty="0">
              <a:solidFill>
                <a:srgbClr val="00B0F0"/>
              </a:solidFill>
            </a:endParaRPr>
          </a:p>
        </p:txBody>
      </p:sp>
      <p:sp>
        <p:nvSpPr>
          <p:cNvPr id="3" name="Content Placeholder 2"/>
          <p:cNvSpPr>
            <a:spLocks noGrp="1"/>
          </p:cNvSpPr>
          <p:nvPr>
            <p:ph idx="1"/>
          </p:nvPr>
        </p:nvSpPr>
        <p:spPr>
          <a:xfrm>
            <a:off x="609598" y="1905923"/>
            <a:ext cx="8178802" cy="4023360"/>
          </a:xfrm>
        </p:spPr>
        <p:txBody>
          <a:bodyPr>
            <a:normAutofit/>
          </a:bodyPr>
          <a:lstStyle/>
          <a:p>
            <a:r>
              <a:rPr lang="en-US" dirty="0" smtClean="0"/>
              <a:t>This is the </a:t>
            </a:r>
            <a:r>
              <a:rPr lang="en-US" i="1" dirty="0" smtClean="0"/>
              <a:t>most publicly viewed </a:t>
            </a:r>
            <a:r>
              <a:rPr lang="en-US" dirty="0" smtClean="0"/>
              <a:t>deliverable</a:t>
            </a:r>
          </a:p>
          <a:p>
            <a:r>
              <a:rPr lang="en-US" dirty="0" smtClean="0"/>
              <a:t>Cite everything </a:t>
            </a:r>
            <a:r>
              <a:rPr lang="en-US" i="1" dirty="0" smtClean="0"/>
              <a:t>TWICE</a:t>
            </a:r>
          </a:p>
          <a:p>
            <a:pPr lvl="1"/>
            <a:r>
              <a:rPr lang="en-US" sz="1400" dirty="0" smtClean="0"/>
              <a:t>Once in the video and again in the credits</a:t>
            </a:r>
          </a:p>
          <a:p>
            <a:pPr lvl="1"/>
            <a:r>
              <a:rPr lang="en-US" sz="1400" dirty="0" smtClean="0"/>
              <a:t>Know your creative commons licensing </a:t>
            </a:r>
          </a:p>
          <a:p>
            <a:pPr lvl="1"/>
            <a:r>
              <a:rPr lang="en-US" sz="1400" dirty="0" smtClean="0"/>
              <a:t>ASK if you are questioning a source</a:t>
            </a:r>
          </a:p>
          <a:p>
            <a:r>
              <a:rPr lang="en-US" dirty="0" smtClean="0"/>
              <a:t>You need a media release from for </a:t>
            </a:r>
            <a:r>
              <a:rPr lang="en-US" i="1" dirty="0" smtClean="0"/>
              <a:t>anyone</a:t>
            </a:r>
            <a:r>
              <a:rPr lang="en-US" dirty="0" smtClean="0"/>
              <a:t> in the video</a:t>
            </a:r>
          </a:p>
          <a:p>
            <a:r>
              <a:rPr lang="en-US" dirty="0" smtClean="0"/>
              <a:t>Everyone on your team </a:t>
            </a:r>
            <a:r>
              <a:rPr lang="en-US" i="1" u="sng" dirty="0" smtClean="0"/>
              <a:t>is not</a:t>
            </a:r>
            <a:r>
              <a:rPr lang="en-US" i="1" dirty="0" smtClean="0"/>
              <a:t> </a:t>
            </a:r>
            <a:r>
              <a:rPr lang="en-US" dirty="0" smtClean="0"/>
              <a:t>required to be seen or heard in the video</a:t>
            </a:r>
          </a:p>
          <a:p>
            <a:r>
              <a:rPr lang="en-US" sz="1400" dirty="0"/>
              <a:t>(</a:t>
            </a:r>
            <a:r>
              <a:rPr lang="en-US" sz="1400" dirty="0" smtClean="0"/>
              <a:t>It is </a:t>
            </a:r>
            <a:r>
              <a:rPr lang="en-US" sz="1400" dirty="0"/>
              <a:t>r</a:t>
            </a:r>
            <a:r>
              <a:rPr lang="en-US" sz="1400" dirty="0" smtClean="0"/>
              <a:t>ecommended to show some type of team photo with names so you can get credit where credit is do)</a:t>
            </a:r>
          </a:p>
          <a:p>
            <a:r>
              <a:rPr lang="en-US" dirty="0" smtClean="0"/>
              <a:t>Video </a:t>
            </a:r>
            <a:r>
              <a:rPr lang="en-US" i="1" u="sng" dirty="0" smtClean="0"/>
              <a:t>does not</a:t>
            </a:r>
            <a:r>
              <a:rPr lang="en-US" i="1" dirty="0" smtClean="0"/>
              <a:t> </a:t>
            </a:r>
            <a:r>
              <a:rPr lang="en-US" dirty="0" smtClean="0"/>
              <a:t>need to contain results, but if you have them you are encouraged to incorporate them</a:t>
            </a:r>
            <a:endParaRPr lang="en-US" dirty="0"/>
          </a:p>
        </p:txBody>
      </p:sp>
      <p:sp>
        <p:nvSpPr>
          <p:cNvPr id="4" name="Title 1"/>
          <p:cNvSpPr txBox="1">
            <a:spLocks/>
          </p:cNvSpPr>
          <p:nvPr/>
        </p:nvSpPr>
        <p:spPr>
          <a:xfrm>
            <a:off x="609598" y="5630092"/>
            <a:ext cx="7842071" cy="1915357"/>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400" dirty="0" smtClean="0">
                <a:solidFill>
                  <a:schemeClr val="accent1">
                    <a:lumMod val="75000"/>
                  </a:schemeClr>
                </a:solidFill>
              </a:rPr>
              <a:t>Have fun! </a:t>
            </a:r>
            <a:r>
              <a:rPr lang="en-US" sz="1800" dirty="0" smtClean="0">
                <a:solidFill>
                  <a:schemeClr val="accent1">
                    <a:lumMod val="75000"/>
                  </a:schemeClr>
                </a:solidFill>
              </a:rPr>
              <a:t>You may show this to your next employer.</a:t>
            </a:r>
            <a:endParaRPr lang="en-US" sz="1800" dirty="0">
              <a:solidFill>
                <a:schemeClr val="accent1">
                  <a:lumMod val="75000"/>
                </a:schemeClr>
              </a:solidFill>
            </a:endParaRPr>
          </a:p>
        </p:txBody>
      </p:sp>
      <p:sp>
        <p:nvSpPr>
          <p:cNvPr id="5" name="Rectangle 4"/>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977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6" name="Rectangle 5"/>
          <p:cNvSpPr/>
          <p:nvPr/>
        </p:nvSpPr>
        <p:spPr>
          <a:xfrm>
            <a:off x="-4"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507472753"/>
              </p:ext>
            </p:extLst>
          </p:nvPr>
        </p:nvGraphicFramePr>
        <p:xfrm>
          <a:off x="248512" y="2478635"/>
          <a:ext cx="8646975" cy="4185101"/>
        </p:xfrm>
        <a:graphic>
          <a:graphicData uri="http://schemas.openxmlformats.org/drawingml/2006/table">
            <a:tbl>
              <a:tblPr firstRow="1" bandRow="1">
                <a:noFill/>
                <a:tableStyleId>{D602DA75-D6AB-4604-A002-09EB5FF84B50}</a:tableStyleId>
              </a:tblPr>
              <a:tblGrid>
                <a:gridCol w="1775700">
                  <a:extLst>
                    <a:ext uri="{9D8B030D-6E8A-4147-A177-3AD203B41FA5}">
                      <a16:colId xmlns:a16="http://schemas.microsoft.com/office/drawing/2014/main" val="20000"/>
                    </a:ext>
                  </a:extLst>
                </a:gridCol>
                <a:gridCol w="6871275">
                  <a:extLst>
                    <a:ext uri="{9D8B030D-6E8A-4147-A177-3AD203B41FA5}">
                      <a16:colId xmlns:a16="http://schemas.microsoft.com/office/drawing/2014/main" val="20001"/>
                    </a:ext>
                  </a:extLst>
                </a:gridCol>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extLst>
                  <a:ext uri="{0D108BD9-81ED-4DB2-BD59-A6C34878D82A}">
                    <a16:rowId xmlns:a16="http://schemas.microsoft.com/office/drawing/2014/main" val="10000"/>
                  </a:ext>
                </a:extLst>
              </a:tr>
              <a:tr h="2435425">
                <a:tc>
                  <a:txBody>
                    <a:bodyPr/>
                    <a:lstStyle/>
                    <a:p>
                      <a:pPr marL="0" lvl="0" algn="l" rtl="0">
                        <a:spcBef>
                          <a:spcPts val="0"/>
                        </a:spcBef>
                        <a:buSzPct val="25000"/>
                        <a:buNone/>
                      </a:pPr>
                      <a:r>
                        <a:rPr lang="en-US" sz="1000"/>
                        <a:t>Script:</a:t>
                      </a:r>
                    </a:p>
                  </a:txBody>
                  <a:tcPr marL="91450" marR="91450" marT="45725" marB="45725"/>
                </a:tc>
                <a:tc>
                  <a:txBody>
                    <a:bodyPr/>
                    <a:lstStyle/>
                    <a:p>
                      <a:pPr>
                        <a:spcBef>
                          <a:spcPts val="0"/>
                        </a:spcBef>
                        <a:buNone/>
                      </a:pPr>
                      <a:r>
                        <a:rPr lang="en-US" sz="1400" dirty="0" smtClean="0"/>
                        <a:t>Official DEVELOP </a:t>
                      </a:r>
                      <a:r>
                        <a:rPr lang="en-US" sz="1400" dirty="0" smtClean="0"/>
                        <a:t>ending (20</a:t>
                      </a:r>
                      <a:r>
                        <a:rPr lang="en-US" sz="1400" baseline="30000" dirty="0" smtClean="0"/>
                        <a:t>th</a:t>
                      </a:r>
                      <a:r>
                        <a:rPr lang="en-US" sz="1400" dirty="0" smtClean="0"/>
                        <a:t> Anniversary)</a:t>
                      </a:r>
                      <a:endParaRPr lang="en-US" sz="1400" dirty="0"/>
                    </a:p>
                  </a:txBody>
                  <a:tcPr marL="91425" marR="91425" marT="91425" marB="91425"/>
                </a:tc>
                <a:extLst>
                  <a:ext uri="{0D108BD9-81ED-4DB2-BD59-A6C34878D82A}">
                    <a16:rowId xmlns:a16="http://schemas.microsoft.com/office/drawing/2014/main" val="10001"/>
                  </a:ext>
                </a:extLst>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dirty="0" smtClean="0"/>
                        <a:t>Official DEVELOP ending from DEVELOPedia</a:t>
                      </a:r>
                      <a:endParaRPr lang="en-US" sz="1400" dirty="0"/>
                    </a:p>
                  </a:txBody>
                  <a:tcPr marL="91425" marR="91425" marT="91425" marB="91425"/>
                </a:tc>
                <a:extLst>
                  <a:ext uri="{0D108BD9-81ED-4DB2-BD59-A6C34878D82A}">
                    <a16:rowId xmlns:a16="http://schemas.microsoft.com/office/drawing/2014/main" val="10002"/>
                  </a:ext>
                </a:extLst>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r>
                        <a:rPr lang="en-US" sz="1400" dirty="0" smtClean="0"/>
                        <a:t>11 seconds</a:t>
                      </a:r>
                      <a:endParaRPr lang="en-US" sz="1400" dirty="0"/>
                    </a:p>
                  </a:txBody>
                  <a:tcPr marL="91425" marR="91425" marT="91425" marB="91425"/>
                </a:tc>
                <a:extLst>
                  <a:ext uri="{0D108BD9-81ED-4DB2-BD59-A6C34878D82A}">
                    <a16:rowId xmlns:a16="http://schemas.microsoft.com/office/drawing/2014/main" val="10003"/>
                  </a:ext>
                </a:extLst>
              </a:tr>
            </a:tbl>
          </a:graphicData>
        </a:graphic>
      </p:graphicFrame>
      <p:sp>
        <p:nvSpPr>
          <p:cNvPr id="9" name="Title 1"/>
          <p:cNvSpPr txBox="1">
            <a:spLocks/>
          </p:cNvSpPr>
          <p:nvPr/>
        </p:nvSpPr>
        <p:spPr>
          <a:xfrm>
            <a:off x="1181204" y="-39189"/>
            <a:ext cx="6781583" cy="573078"/>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Ending</a:t>
            </a:r>
            <a:endParaRPr lang="en-US" sz="1600" dirty="0">
              <a:solidFill>
                <a:schemeClr val="bg1"/>
              </a:solidFill>
            </a:endParaRPr>
          </a:p>
        </p:txBody>
      </p:sp>
      <p:pic>
        <p:nvPicPr>
          <p:cNvPr id="5" name="Shape 171"/>
          <p:cNvPicPr preferRelativeResize="0"/>
          <p:nvPr/>
        </p:nvPicPr>
        <p:blipFill>
          <a:blip r:embed="rId3">
            <a:alphaModFix/>
          </a:blip>
          <a:stretch>
            <a:fillRect/>
          </a:stretch>
        </p:blipFill>
        <p:spPr>
          <a:xfrm>
            <a:off x="3146421" y="742599"/>
            <a:ext cx="2851151" cy="1619484"/>
          </a:xfrm>
          <a:prstGeom prst="rect">
            <a:avLst/>
          </a:prstGeom>
          <a:noFill/>
          <a:ln>
            <a:noFill/>
          </a:ln>
        </p:spPr>
      </p:pic>
      <p:sp>
        <p:nvSpPr>
          <p:cNvPr id="7" name="Rectangle 6"/>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4271028"/>
      </p:ext>
    </p:extLst>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75000"/>
                  </a:schemeClr>
                </a:solidFill>
              </a:rPr>
              <a:t>VPS OUTLINE: </a:t>
            </a:r>
            <a:r>
              <a:rPr lang="en-US" dirty="0">
                <a:solidFill>
                  <a:srgbClr val="00B0F0"/>
                </a:solidFill>
              </a:rPr>
              <a:t>TIPS</a:t>
            </a:r>
          </a:p>
        </p:txBody>
      </p:sp>
      <p:sp>
        <p:nvSpPr>
          <p:cNvPr id="3" name="Content Placeholder 2"/>
          <p:cNvSpPr>
            <a:spLocks noGrp="1"/>
          </p:cNvSpPr>
          <p:nvPr>
            <p:ph idx="1"/>
          </p:nvPr>
        </p:nvSpPr>
        <p:spPr>
          <a:xfrm>
            <a:off x="454587" y="1959427"/>
            <a:ext cx="8375904" cy="4767943"/>
          </a:xfrm>
        </p:spPr>
        <p:txBody>
          <a:bodyPr>
            <a:normAutofit/>
          </a:bodyPr>
          <a:lstStyle/>
          <a:p>
            <a:pPr>
              <a:buFont typeface="Arial" panose="020B0604020202020204" pitchFamily="34" charset="0"/>
              <a:buChar char="•"/>
            </a:pPr>
            <a:r>
              <a:rPr lang="en-US" sz="2400" b="1" dirty="0" smtClean="0"/>
              <a:t>Mix up the questions! </a:t>
            </a:r>
            <a:r>
              <a:rPr lang="en-US" dirty="0" smtClean="0"/>
              <a:t>The outline is provided as an example of how to storyboard and organize your thoughts! </a:t>
            </a:r>
          </a:p>
          <a:p>
            <a:pPr>
              <a:buFont typeface="Arial" panose="020B0604020202020204" pitchFamily="34" charset="0"/>
              <a:buChar char="•"/>
            </a:pPr>
            <a:r>
              <a:rPr lang="en-US" b="1" dirty="0" smtClean="0"/>
              <a:t>TONE</a:t>
            </a:r>
            <a:r>
              <a:rPr lang="en-US" dirty="0" smtClean="0"/>
              <a:t>: Tone is a key component to any video. Try taking a </a:t>
            </a:r>
            <a:r>
              <a:rPr lang="en-US" sz="2400" b="1" dirty="0" smtClean="0"/>
              <a:t>documentary</a:t>
            </a:r>
            <a:r>
              <a:rPr lang="en-US" dirty="0" smtClean="0"/>
              <a:t> style or </a:t>
            </a:r>
            <a:r>
              <a:rPr lang="en-US" sz="2400" b="1" dirty="0" smtClean="0"/>
              <a:t>storytelling</a:t>
            </a:r>
            <a:r>
              <a:rPr lang="en-US" dirty="0" smtClean="0"/>
              <a:t> approach.</a:t>
            </a:r>
          </a:p>
          <a:p>
            <a:pPr lvl="1">
              <a:buFont typeface="Arial" panose="020B0604020202020204" pitchFamily="34" charset="0"/>
              <a:buChar char="•"/>
            </a:pPr>
            <a:r>
              <a:rPr lang="en-US" i="1" dirty="0" smtClean="0"/>
              <a:t>Storytelling: </a:t>
            </a:r>
            <a:r>
              <a:rPr lang="en-US" dirty="0" smtClean="0"/>
              <a:t>Emphasize more on the community and how DEVELOP’s product will help partners improve the </a:t>
            </a:r>
            <a:r>
              <a:rPr lang="en-US" dirty="0" smtClean="0"/>
              <a:t>community’s concerns</a:t>
            </a:r>
            <a:endParaRPr lang="en-US" dirty="0" smtClean="0"/>
          </a:p>
          <a:p>
            <a:pPr lvl="1">
              <a:buFont typeface="Arial" panose="020B0604020202020204" pitchFamily="34" charset="0"/>
              <a:buChar char="•"/>
            </a:pPr>
            <a:r>
              <a:rPr lang="en-US" i="1" dirty="0" smtClean="0"/>
              <a:t>Documentary: </a:t>
            </a:r>
            <a:r>
              <a:rPr lang="en-US" dirty="0" smtClean="0"/>
              <a:t>Informative and straight to the point. Use flashy results and visualizations, but speak at a 7</a:t>
            </a:r>
            <a:r>
              <a:rPr lang="en-US" baseline="30000" dirty="0" smtClean="0"/>
              <a:t>th</a:t>
            </a:r>
            <a:r>
              <a:rPr lang="en-US" dirty="0" smtClean="0"/>
              <a:t> grade level.</a:t>
            </a:r>
          </a:p>
          <a:p>
            <a:pPr>
              <a:buFont typeface="Arial" panose="020B0604020202020204" pitchFamily="34" charset="0"/>
              <a:buChar char="•"/>
            </a:pPr>
            <a:r>
              <a:rPr lang="en-US" dirty="0" smtClean="0"/>
              <a:t>Be aware of the </a:t>
            </a:r>
            <a:r>
              <a:rPr lang="en-US" b="1" dirty="0" smtClean="0"/>
              <a:t>speaker</a:t>
            </a:r>
            <a:r>
              <a:rPr lang="en-US" dirty="0" smtClean="0"/>
              <a:t>! Practice speaking the script to minimize awkward phrases and to identify </a:t>
            </a:r>
            <a:r>
              <a:rPr lang="en-US" dirty="0" smtClean="0"/>
              <a:t>you time constraints.</a:t>
            </a:r>
            <a:endParaRPr lang="en-US" dirty="0" smtClean="0"/>
          </a:p>
          <a:p>
            <a:pPr>
              <a:buFont typeface="Arial" panose="020B0604020202020204" pitchFamily="34" charset="0"/>
              <a:buChar char="•"/>
            </a:pPr>
            <a:r>
              <a:rPr lang="en-US" b="1" dirty="0" smtClean="0"/>
              <a:t>BE PROFESSIONAL: </a:t>
            </a:r>
            <a:r>
              <a:rPr lang="en-US" dirty="0" smtClean="0"/>
              <a:t>These videos are the most publicly viewed deliverable! </a:t>
            </a:r>
            <a:r>
              <a:rPr lang="en-US" sz="2800" b="1" dirty="0" smtClean="0"/>
              <a:t>Imagine this video is being </a:t>
            </a:r>
            <a:r>
              <a:rPr lang="en-US" sz="2800" b="1" dirty="0" smtClean="0"/>
              <a:t>watched </a:t>
            </a:r>
            <a:r>
              <a:rPr lang="en-US" sz="2800" b="1" dirty="0" smtClean="0"/>
              <a:t>by a senator.</a:t>
            </a:r>
            <a:endParaRPr lang="en-US" sz="2800" b="1" dirty="0"/>
          </a:p>
        </p:txBody>
      </p:sp>
    </p:spTree>
    <p:extLst>
      <p:ext uri="{BB962C8B-B14F-4D97-AF65-F5344CB8AC3E}">
        <p14:creationId xmlns:p14="http://schemas.microsoft.com/office/powerpoint/2010/main" val="2375641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3" name="Rectangle 2"/>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stretch>
            <a:fillRect/>
          </a:stretch>
        </p:blipFill>
        <p:spPr>
          <a:xfrm>
            <a:off x="3132592" y="698166"/>
            <a:ext cx="2772908" cy="1879986"/>
          </a:xfrm>
          <a:prstGeom prst="rect">
            <a:avLst/>
          </a:prstGeom>
        </p:spPr>
      </p:pic>
      <p:graphicFrame>
        <p:nvGraphicFramePr>
          <p:cNvPr id="6" name="Shape 108"/>
          <p:cNvGraphicFramePr/>
          <p:nvPr>
            <p:extLst>
              <p:ext uri="{D42A27DB-BD31-4B8C-83A1-F6EECF244321}">
                <p14:modId xmlns:p14="http://schemas.microsoft.com/office/powerpoint/2010/main" val="127611048"/>
              </p:ext>
            </p:extLst>
          </p:nvPr>
        </p:nvGraphicFramePr>
        <p:xfrm>
          <a:off x="248512" y="2724841"/>
          <a:ext cx="8646975" cy="3876318"/>
        </p:xfrm>
        <a:graphic>
          <a:graphicData uri="http://schemas.openxmlformats.org/drawingml/2006/table">
            <a:tbl>
              <a:tblPr firstRow="1" bandRow="1">
                <a:noFill/>
                <a:tableStyleId>{D602DA75-D6AB-4604-A002-09EB5FF84B50}</a:tableStyleId>
              </a:tblPr>
              <a:tblGrid>
                <a:gridCol w="1775700">
                  <a:extLst>
                    <a:ext uri="{9D8B030D-6E8A-4147-A177-3AD203B41FA5}">
                      <a16:colId xmlns:a16="http://schemas.microsoft.com/office/drawing/2014/main" val="20000"/>
                    </a:ext>
                  </a:extLst>
                </a:gridCol>
                <a:gridCol w="6871275">
                  <a:extLst>
                    <a:ext uri="{9D8B030D-6E8A-4147-A177-3AD203B41FA5}">
                      <a16:colId xmlns:a16="http://schemas.microsoft.com/office/drawing/2014/main" val="20001"/>
                    </a:ext>
                  </a:extLst>
                </a:gridCol>
              </a:tblGrid>
              <a:tr h="289292">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extLst>
                  <a:ext uri="{0D108BD9-81ED-4DB2-BD59-A6C34878D82A}">
                    <a16:rowId xmlns:a16="http://schemas.microsoft.com/office/drawing/2014/main" val="10000"/>
                  </a:ext>
                </a:extLst>
              </a:tr>
              <a:tr h="2215737">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Official DEVELOP introductory clip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extLst>
                  <a:ext uri="{0D108BD9-81ED-4DB2-BD59-A6C34878D82A}">
                    <a16:rowId xmlns:a16="http://schemas.microsoft.com/office/drawing/2014/main" val="10001"/>
                  </a:ext>
                </a:extLst>
              </a:tr>
              <a:tr h="898601">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DEVELOP introductory clip fade to white from DEVELOPedia</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extLst>
                  <a:ext uri="{0D108BD9-81ED-4DB2-BD59-A6C34878D82A}">
                    <a16:rowId xmlns:a16="http://schemas.microsoft.com/office/drawing/2014/main" val="10002"/>
                  </a:ext>
                </a:extLst>
              </a:tr>
              <a:tr h="36047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r>
                        <a:rPr lang="en-US" sz="1400" dirty="0" smtClean="0"/>
                        <a:t>8 seconds</a:t>
                      </a:r>
                      <a:endParaRPr lang="en-US" sz="1400" dirty="0"/>
                    </a:p>
                  </a:txBody>
                  <a:tcPr marL="91425" marR="91425" marT="91425" marB="91425"/>
                </a:tc>
                <a:extLst>
                  <a:ext uri="{0D108BD9-81ED-4DB2-BD59-A6C34878D82A}">
                    <a16:rowId xmlns:a16="http://schemas.microsoft.com/office/drawing/2014/main" val="10003"/>
                  </a:ext>
                </a:extLst>
              </a:tr>
            </a:tbl>
          </a:graphicData>
        </a:graphic>
      </p:graphicFrame>
      <p:sp>
        <p:nvSpPr>
          <p:cNvPr id="9" name="Title 1"/>
          <p:cNvSpPr txBox="1">
            <a:spLocks/>
          </p:cNvSpPr>
          <p:nvPr/>
        </p:nvSpPr>
        <p:spPr>
          <a:xfrm>
            <a:off x="1398141" y="-51135"/>
            <a:ext cx="6347714"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Opening</a:t>
            </a:r>
            <a:endParaRPr lang="en-US" dirty="0">
              <a:solidFill>
                <a:schemeClr val="bg1"/>
              </a:solidFill>
            </a:endParaRPr>
          </a:p>
        </p:txBody>
      </p:sp>
      <p:sp>
        <p:nvSpPr>
          <p:cNvPr id="7" name="Rectangle 6"/>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59999570"/>
              </p:ext>
            </p:extLst>
          </p:nvPr>
        </p:nvGraphicFramePr>
        <p:xfrm>
          <a:off x="248512" y="2478635"/>
          <a:ext cx="8646975" cy="4185101"/>
        </p:xfrm>
        <a:graphic>
          <a:graphicData uri="http://schemas.openxmlformats.org/drawingml/2006/table">
            <a:tbl>
              <a:tblPr firstRow="1" bandRow="1">
                <a:noFill/>
                <a:tableStyleId>{D602DA75-D6AB-4604-A002-09EB5FF84B50}</a:tableStyleId>
              </a:tblPr>
              <a:tblGrid>
                <a:gridCol w="1775700">
                  <a:extLst>
                    <a:ext uri="{9D8B030D-6E8A-4147-A177-3AD203B41FA5}">
                      <a16:colId xmlns:a16="http://schemas.microsoft.com/office/drawing/2014/main" val="20000"/>
                    </a:ext>
                  </a:extLst>
                </a:gridCol>
                <a:gridCol w="6871275">
                  <a:extLst>
                    <a:ext uri="{9D8B030D-6E8A-4147-A177-3AD203B41FA5}">
                      <a16:colId xmlns:a16="http://schemas.microsoft.com/office/drawing/2014/main" val="20001"/>
                    </a:ext>
                  </a:extLst>
                </a:gridCol>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extLst>
                  <a:ext uri="{0D108BD9-81ED-4DB2-BD59-A6C34878D82A}">
                    <a16:rowId xmlns:a16="http://schemas.microsoft.com/office/drawing/2014/main" val="10000"/>
                  </a:ext>
                </a:extLst>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Chile’s stark geographical differences across latitudes presents diverse agricultural conditions throughout the entire country. Chile is vulnerable to drought and reliant on irrigation practices in many sub-regions. Balancing the management of supply and demand of water across the country proves a difficult task for the Ministry of Agriculture which works to reduce vulnerability to drought and other agriculture-climate events by disseminating response information that serves as an early warning for decision-makers and stakeholders of the agriculture industry.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extLst>
                  <a:ext uri="{0D108BD9-81ED-4DB2-BD59-A6C34878D82A}">
                    <a16:rowId xmlns:a16="http://schemas.microsoft.com/office/drawing/2014/main" val="10001"/>
                  </a:ext>
                </a:extLst>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Show stock photos of Chile, maybe a fly through with GEE</a:t>
                      </a:r>
                      <a:endParaRPr lang="en-US" dirty="0"/>
                    </a:p>
                  </a:txBody>
                  <a:tcPr marL="91425" marR="91425" marT="91425" marB="91425"/>
                </a:tc>
                <a:extLst>
                  <a:ext uri="{0D108BD9-81ED-4DB2-BD59-A6C34878D82A}">
                    <a16:rowId xmlns:a16="http://schemas.microsoft.com/office/drawing/2014/main" val="10002"/>
                  </a:ext>
                </a:extLst>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r>
                        <a:rPr lang="en-US" sz="1400" dirty="0" smtClean="0"/>
                        <a:t>28</a:t>
                      </a:r>
                      <a:endParaRPr lang="en-US" sz="1400" dirty="0"/>
                    </a:p>
                  </a:txBody>
                  <a:tcPr marL="91425" marR="91425" marT="91425" marB="91425"/>
                </a:tc>
                <a:extLst>
                  <a:ext uri="{0D108BD9-81ED-4DB2-BD59-A6C34878D82A}">
                    <a16:rowId xmlns:a16="http://schemas.microsoft.com/office/drawing/2014/main" val="10003"/>
                  </a:ext>
                </a:extLst>
              </a:tr>
            </a:tbl>
          </a:graphicData>
        </a:graphic>
      </p:graphicFrame>
      <p:sp>
        <p:nvSpPr>
          <p:cNvPr id="4" name="TextBox 3"/>
          <p:cNvSpPr txBox="1"/>
          <p:nvPr/>
        </p:nvSpPr>
        <p:spPr>
          <a:xfrm>
            <a:off x="3222910" y="1527109"/>
            <a:ext cx="2698175" cy="615553"/>
          </a:xfrm>
          <a:prstGeom prst="rect">
            <a:avLst/>
          </a:prstGeom>
          <a:noFill/>
        </p:spPr>
        <p:txBody>
          <a:bodyPr wrap="non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Community </a:t>
            </a:r>
            <a:r>
              <a:rPr lang="en-US" sz="1100" dirty="0">
                <a:ln w="0"/>
                <a:solidFill>
                  <a:schemeClr val="accent1"/>
                </a:solidFill>
                <a:effectLst>
                  <a:outerShdw blurRad="38100" dist="25400" dir="5400000" algn="ctr" rotWithShape="0">
                    <a:srgbClr val="6E747A">
                      <a:alpha val="43000"/>
                    </a:srgbClr>
                  </a:outerShdw>
                </a:effectLst>
              </a:rPr>
              <a:t>C</a:t>
            </a:r>
            <a:r>
              <a:rPr lang="en-US" sz="1100" dirty="0" smtClean="0">
                <a:ln w="0"/>
                <a:solidFill>
                  <a:schemeClr val="accent1"/>
                </a:solidFill>
                <a:effectLst>
                  <a:outerShdw blurRad="38100" dist="25400" dir="5400000" algn="ctr" rotWithShape="0">
                    <a:srgbClr val="6E747A">
                      <a:alpha val="43000"/>
                    </a:srgbClr>
                  </a:outerShdw>
                </a:effectLst>
              </a:rPr>
              <a:t>oncerns</a:t>
            </a:r>
          </a:p>
          <a:p>
            <a:pPr algn="ctr"/>
            <a:r>
              <a:rPr lang="en-US" sz="1100" dirty="0" smtClean="0">
                <a:ln w="0"/>
                <a:solidFill>
                  <a:schemeClr val="accent1"/>
                </a:solidFill>
                <a:effectLst>
                  <a:outerShdw blurRad="38100" dist="25400" dir="5400000" algn="ctr" rotWithShape="0">
                    <a:srgbClr val="6E747A">
                      <a:alpha val="43000"/>
                    </a:srgbClr>
                  </a:outerShdw>
                </a:effectLst>
              </a:rPr>
              <a:t>Project Summary: Community Concerns</a:t>
            </a:r>
            <a:endParaRPr lang="en-US" sz="1100" dirty="0">
              <a:ln w="0"/>
              <a:solidFill>
                <a:schemeClr val="accent1"/>
              </a:solidFill>
              <a:effectLst>
                <a:outerShdw blurRad="38100" dist="25400" dir="5400000" algn="ctr" rotWithShape="0">
                  <a:srgbClr val="6E747A">
                    <a:alpha val="43000"/>
                  </a:srgbClr>
                </a:outerShdw>
              </a:effectLst>
            </a:endParaRPr>
          </a:p>
        </p:txBody>
      </p:sp>
      <p:sp>
        <p:nvSpPr>
          <p:cNvPr id="9" name="Title 1"/>
          <p:cNvSpPr txBox="1">
            <a:spLocks/>
          </p:cNvSpPr>
          <p:nvPr/>
        </p:nvSpPr>
        <p:spPr>
          <a:xfrm>
            <a:off x="1398141" y="-18706"/>
            <a:ext cx="6347714" cy="589871"/>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Community Concerns</a:t>
            </a:r>
          </a:p>
          <a:p>
            <a:pPr algn="ctr"/>
            <a:endParaRPr lang="en-US" sz="2000" dirty="0" smtClean="0">
              <a:solidFill>
                <a:schemeClr val="accent4">
                  <a:lumMod val="75000"/>
                </a:schemeClr>
              </a:solidFill>
            </a:endParaRP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749300" y="870851"/>
            <a:ext cx="7683500" cy="615553"/>
          </a:xfrm>
          <a:prstGeom prst="rect">
            <a:avLst/>
          </a:prstGeom>
          <a:noFill/>
        </p:spPr>
        <p:txBody>
          <a:bodyPr wrap="square" rtlCol="0">
            <a:spAutoFit/>
          </a:bodyPr>
          <a:lstStyle/>
          <a:p>
            <a:pPr algn="ctr"/>
            <a:r>
              <a:rPr lang="en-US" sz="2000" dirty="0">
                <a:solidFill>
                  <a:schemeClr val="accent1">
                    <a:lumMod val="75000"/>
                  </a:schemeClr>
                </a:solidFill>
              </a:rPr>
              <a:t>Why is this project important? What are the community concerns?</a:t>
            </a:r>
          </a:p>
          <a:p>
            <a:endParaRPr lang="en-US" dirty="0"/>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2645029437"/>
              </p:ext>
            </p:extLst>
          </p:nvPr>
        </p:nvGraphicFramePr>
        <p:xfrm>
          <a:off x="248512" y="2478635"/>
          <a:ext cx="8646975" cy="4185101"/>
        </p:xfrm>
        <a:graphic>
          <a:graphicData uri="http://schemas.openxmlformats.org/drawingml/2006/table">
            <a:tbl>
              <a:tblPr firstRow="1" bandRow="1">
                <a:noFill/>
                <a:tableStyleId>{D602DA75-D6AB-4604-A002-09EB5FF84B50}</a:tableStyleId>
              </a:tblPr>
              <a:tblGrid>
                <a:gridCol w="1775700">
                  <a:extLst>
                    <a:ext uri="{9D8B030D-6E8A-4147-A177-3AD203B41FA5}">
                      <a16:colId xmlns:a16="http://schemas.microsoft.com/office/drawing/2014/main" val="20000"/>
                    </a:ext>
                  </a:extLst>
                </a:gridCol>
                <a:gridCol w="6871275">
                  <a:extLst>
                    <a:ext uri="{9D8B030D-6E8A-4147-A177-3AD203B41FA5}">
                      <a16:colId xmlns:a16="http://schemas.microsoft.com/office/drawing/2014/main" val="20001"/>
                    </a:ext>
                  </a:extLst>
                </a:gridCol>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extLst>
                  <a:ext uri="{0D108BD9-81ED-4DB2-BD59-A6C34878D82A}">
                    <a16:rowId xmlns:a16="http://schemas.microsoft.com/office/drawing/2014/main" val="10000"/>
                  </a:ext>
                </a:extLst>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The Chile Water Resources team at Ames research center partnered with the </a:t>
                      </a:r>
                      <a:r>
                        <a:rPr lang="en-US" sz="1400" b="0" i="0" u="none" strike="noStrike" cap="none" baseline="0" dirty="0" err="1" smtClean="0">
                          <a:solidFill>
                            <a:schemeClr val="tx1"/>
                          </a:solidFill>
                          <a:effectLst/>
                          <a:latin typeface="+mn-lt"/>
                          <a:ea typeface="+mn-ea"/>
                          <a:cs typeface="+mn-cs"/>
                          <a:sym typeface="Arial"/>
                          <a:rtl val="0"/>
                        </a:rPr>
                        <a:t>Ministerio</a:t>
                      </a:r>
                      <a:r>
                        <a:rPr lang="en-US" sz="1400" b="0" i="0" u="none" strike="noStrike" cap="none" baseline="0" dirty="0" smtClean="0">
                          <a:solidFill>
                            <a:schemeClr val="tx1"/>
                          </a:solidFill>
                          <a:effectLst/>
                          <a:latin typeface="+mn-lt"/>
                          <a:ea typeface="+mn-ea"/>
                          <a:cs typeface="+mn-cs"/>
                          <a:sym typeface="Arial"/>
                          <a:rtl val="0"/>
                        </a:rPr>
                        <a:t> de </a:t>
                      </a:r>
                      <a:r>
                        <a:rPr lang="en-US" sz="1400" b="0" i="0" u="none" strike="noStrike" cap="none" baseline="0" dirty="0" err="1" smtClean="0">
                          <a:solidFill>
                            <a:schemeClr val="tx1"/>
                          </a:solidFill>
                          <a:effectLst/>
                          <a:latin typeface="+mn-lt"/>
                          <a:ea typeface="+mn-ea"/>
                          <a:cs typeface="+mn-cs"/>
                          <a:sym typeface="Arial"/>
                          <a:rtl val="0"/>
                        </a:rPr>
                        <a:t>Agricutura</a:t>
                      </a:r>
                      <a:r>
                        <a:rPr lang="en-US" sz="1400" b="0" i="0" u="none" strike="noStrike" cap="none" baseline="0" dirty="0" smtClean="0">
                          <a:solidFill>
                            <a:schemeClr val="tx1"/>
                          </a:solidFill>
                          <a:effectLst/>
                          <a:latin typeface="+mn-lt"/>
                          <a:ea typeface="+mn-ea"/>
                          <a:cs typeface="+mn-cs"/>
                          <a:sym typeface="Arial"/>
                          <a:rtl val="0"/>
                        </a:rPr>
                        <a:t> to incorporate hydrological and agricultural data derived from NASA EO into Chile’s drought monitoring and decision-making processes using Google Earth Engine.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extLst>
                  <a:ext uri="{0D108BD9-81ED-4DB2-BD59-A6C34878D82A}">
                    <a16:rowId xmlns:a16="http://schemas.microsoft.com/office/drawing/2014/main" val="10001"/>
                  </a:ext>
                </a:extLst>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Picture of team with names flying on the screen, Photos of </a:t>
                      </a:r>
                      <a:r>
                        <a:rPr lang="en-US" sz="1400" b="0" i="0" u="none" strike="noStrike" cap="none" baseline="0" dirty="0" err="1" smtClean="0">
                          <a:solidFill>
                            <a:schemeClr val="tx1"/>
                          </a:solidFill>
                          <a:effectLst/>
                          <a:latin typeface="+mn-lt"/>
                          <a:ea typeface="+mn-ea"/>
                          <a:cs typeface="+mn-cs"/>
                          <a:sym typeface="Arial"/>
                          <a:rtl val="0"/>
                        </a:rPr>
                        <a:t>Ministerio</a:t>
                      </a:r>
                      <a:r>
                        <a:rPr lang="en-US" sz="1400" b="0" i="0" u="none" strike="noStrike" cap="none" baseline="0" dirty="0" smtClean="0">
                          <a:solidFill>
                            <a:schemeClr val="tx1"/>
                          </a:solidFill>
                          <a:effectLst/>
                          <a:latin typeface="+mn-lt"/>
                          <a:ea typeface="+mn-ea"/>
                          <a:cs typeface="+mn-cs"/>
                          <a:sym typeface="Arial"/>
                          <a:rtl val="0"/>
                        </a:rPr>
                        <a:t> de </a:t>
                      </a:r>
                      <a:r>
                        <a:rPr lang="en-US" sz="1400" b="0" i="0" u="none" strike="noStrike" cap="none" baseline="0" dirty="0" err="1" smtClean="0">
                          <a:solidFill>
                            <a:schemeClr val="tx1"/>
                          </a:solidFill>
                          <a:effectLst/>
                          <a:latin typeface="+mn-lt"/>
                          <a:ea typeface="+mn-ea"/>
                          <a:cs typeface="+mn-cs"/>
                          <a:sym typeface="Arial"/>
                          <a:rtl val="0"/>
                        </a:rPr>
                        <a:t>Agricutura</a:t>
                      </a:r>
                      <a:r>
                        <a:rPr lang="en-US" sz="1400" b="0" i="0" u="none" strike="noStrike" cap="none" baseline="0" dirty="0" smtClean="0">
                          <a:solidFill>
                            <a:schemeClr val="tx1"/>
                          </a:solidFill>
                          <a:effectLst/>
                          <a:latin typeface="+mn-lt"/>
                          <a:ea typeface="+mn-ea"/>
                          <a:cs typeface="+mn-cs"/>
                          <a:sym typeface="Arial"/>
                          <a:rtl val="0"/>
                        </a:rPr>
                        <a:t> maybe their flag. Then PowerPoint with objectives.</a:t>
                      </a:r>
                      <a:endParaRPr lang="en-US" sz="1400" dirty="0"/>
                    </a:p>
                  </a:txBody>
                  <a:tcPr marL="91425" marR="91425" marT="91425" marB="91425"/>
                </a:tc>
                <a:extLst>
                  <a:ext uri="{0D108BD9-81ED-4DB2-BD59-A6C34878D82A}">
                    <a16:rowId xmlns:a16="http://schemas.microsoft.com/office/drawing/2014/main" val="10002"/>
                  </a:ext>
                </a:extLst>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r>
                        <a:rPr lang="en-US" sz="1400" dirty="0" smtClean="0"/>
                        <a:t>15 second</a:t>
                      </a:r>
                      <a:endParaRPr lang="en-US" sz="1400" dirty="0"/>
                    </a:p>
                  </a:txBody>
                  <a:tcPr marL="91425" marR="91425" marT="91425" marB="91425"/>
                </a:tc>
                <a:extLst>
                  <a:ext uri="{0D108BD9-81ED-4DB2-BD59-A6C34878D82A}">
                    <a16:rowId xmlns:a16="http://schemas.microsoft.com/office/drawing/2014/main" val="10003"/>
                  </a:ext>
                </a:extLst>
              </a:tr>
            </a:tbl>
          </a:graphicData>
        </a:graphic>
      </p:graphicFrame>
      <p:sp>
        <p:nvSpPr>
          <p:cNvPr id="4" name="TextBox 3"/>
          <p:cNvSpPr txBox="1"/>
          <p:nvPr/>
        </p:nvSpPr>
        <p:spPr>
          <a:xfrm>
            <a:off x="3293441" y="1513250"/>
            <a:ext cx="2557110" cy="615553"/>
          </a:xfrm>
          <a:prstGeom prst="rect">
            <a:avLst/>
          </a:prstGeom>
          <a:noFill/>
        </p:spPr>
        <p:txBody>
          <a:bodyPr wrap="non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a:t>
            </a:r>
            <a:r>
              <a:rPr lang="en-US" sz="1100" dirty="0">
                <a:ln w="0"/>
                <a:solidFill>
                  <a:schemeClr val="accent1"/>
                </a:solidFill>
                <a:effectLst>
                  <a:outerShdw blurRad="38100" dist="25400" dir="5400000" algn="ctr" rotWithShape="0">
                    <a:srgbClr val="6E747A">
                      <a:alpha val="43000"/>
                    </a:srgbClr>
                  </a:outerShdw>
                </a:effectLst>
              </a:rPr>
              <a:t>Project Synopsis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a:t>
            </a:r>
            <a:r>
              <a:rPr lang="en-US" sz="1100" dirty="0">
                <a:ln w="0"/>
                <a:solidFill>
                  <a:schemeClr val="accent1"/>
                </a:solidFill>
                <a:effectLst>
                  <a:outerShdw blurRad="38100" dist="25400" dir="5400000" algn="ctr" rotWithShape="0">
                    <a:srgbClr val="6E747A">
                      <a:alpha val="43000"/>
                    </a:srgbClr>
                  </a:outerShdw>
                </a:effectLst>
              </a:rPr>
              <a:t>Objective Overview</a:t>
            </a:r>
          </a:p>
        </p:txBody>
      </p:sp>
      <p:sp>
        <p:nvSpPr>
          <p:cNvPr id="9" name="Title 1"/>
          <p:cNvSpPr txBox="1">
            <a:spLocks/>
          </p:cNvSpPr>
          <p:nvPr/>
        </p:nvSpPr>
        <p:spPr>
          <a:xfrm>
            <a:off x="1398139" y="-43882"/>
            <a:ext cx="6347714" cy="615047"/>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Team / Project Objectives</a:t>
            </a: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898829"/>
            <a:ext cx="8646975" cy="615553"/>
          </a:xfrm>
          <a:prstGeom prst="rect">
            <a:avLst/>
          </a:prstGeom>
          <a:noFill/>
        </p:spPr>
        <p:txBody>
          <a:bodyPr wrap="square" rtlCol="0">
            <a:spAutoFit/>
          </a:bodyPr>
          <a:lstStyle/>
          <a:p>
            <a:pPr algn="ctr"/>
            <a:r>
              <a:rPr lang="en-US" sz="2000" dirty="0">
                <a:solidFill>
                  <a:schemeClr val="accent1">
                    <a:lumMod val="75000"/>
                  </a:schemeClr>
                </a:solidFill>
              </a:rPr>
              <a:t>What are the objectives of this project?</a:t>
            </a:r>
          </a:p>
          <a:p>
            <a:endParaRPr lang="en-US" dirty="0"/>
          </a:p>
        </p:txBody>
      </p:sp>
    </p:spTree>
    <p:extLst>
      <p:ext uri="{BB962C8B-B14F-4D97-AF65-F5344CB8AC3E}">
        <p14:creationId xmlns:p14="http://schemas.microsoft.com/office/powerpoint/2010/main" val="2550521076"/>
      </p:ext>
    </p:extLst>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737260784"/>
              </p:ext>
            </p:extLst>
          </p:nvPr>
        </p:nvGraphicFramePr>
        <p:xfrm>
          <a:off x="248512" y="2478635"/>
          <a:ext cx="8646975" cy="4185101"/>
        </p:xfrm>
        <a:graphic>
          <a:graphicData uri="http://schemas.openxmlformats.org/drawingml/2006/table">
            <a:tbl>
              <a:tblPr firstRow="1" bandRow="1">
                <a:noFill/>
                <a:tableStyleId>{D602DA75-D6AB-4604-A002-09EB5FF84B50}</a:tableStyleId>
              </a:tblPr>
              <a:tblGrid>
                <a:gridCol w="1775700">
                  <a:extLst>
                    <a:ext uri="{9D8B030D-6E8A-4147-A177-3AD203B41FA5}">
                      <a16:colId xmlns:a16="http://schemas.microsoft.com/office/drawing/2014/main" val="20000"/>
                    </a:ext>
                  </a:extLst>
                </a:gridCol>
                <a:gridCol w="6871275">
                  <a:extLst>
                    <a:ext uri="{9D8B030D-6E8A-4147-A177-3AD203B41FA5}">
                      <a16:colId xmlns:a16="http://schemas.microsoft.com/office/drawing/2014/main" val="20001"/>
                    </a:ext>
                  </a:extLst>
                </a:gridCol>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extLst>
                  <a:ext uri="{0D108BD9-81ED-4DB2-BD59-A6C34878D82A}">
                    <a16:rowId xmlns:a16="http://schemas.microsoft.com/office/drawing/2014/main" val="10000"/>
                  </a:ext>
                </a:extLst>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Currently Chile uses the Climate Data Library (CDL) to serve as a drought observatory for the country and agricultural community. Using information derived from the CDL the Ministry informs farmers and stakeholders of the best irrigation practices for their specific regions. Although some of this information is derived from remote sensing, the Ministry seeks to enhance their dataset by incorporating data from NASA EOs.</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extLst>
                  <a:ext uri="{0D108BD9-81ED-4DB2-BD59-A6C34878D82A}">
                    <a16:rowId xmlns:a16="http://schemas.microsoft.com/office/drawing/2014/main" val="10001"/>
                  </a:ext>
                </a:extLst>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Potential interview with partners, Images of CDL, stock footage of farmers and Chile ag, NASA satellites orbiting world.</a:t>
                      </a:r>
                      <a:endParaRPr lang="en-US" sz="1400" dirty="0"/>
                    </a:p>
                  </a:txBody>
                  <a:tcPr marL="91425" marR="91425" marT="91425" marB="91425"/>
                </a:tc>
                <a:extLst>
                  <a:ext uri="{0D108BD9-81ED-4DB2-BD59-A6C34878D82A}">
                    <a16:rowId xmlns:a16="http://schemas.microsoft.com/office/drawing/2014/main" val="10002"/>
                  </a:ext>
                </a:extLst>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r>
                        <a:rPr lang="en-US" sz="1400" dirty="0" smtClean="0"/>
                        <a:t>15</a:t>
                      </a:r>
                      <a:endParaRPr lang="en-US" sz="1400" dirty="0"/>
                    </a:p>
                  </a:txBody>
                  <a:tcPr marL="91425" marR="91425" marT="91425" marB="91425"/>
                </a:tc>
                <a:extLst>
                  <a:ext uri="{0D108BD9-81ED-4DB2-BD59-A6C34878D82A}">
                    <a16:rowId xmlns:a16="http://schemas.microsoft.com/office/drawing/2014/main" val="10003"/>
                  </a:ext>
                </a:extLst>
              </a:tr>
            </a:tbl>
          </a:graphicData>
        </a:graphic>
      </p:graphicFrame>
      <p:sp>
        <p:nvSpPr>
          <p:cNvPr id="4" name="TextBox 3"/>
          <p:cNvSpPr txBox="1"/>
          <p:nvPr/>
        </p:nvSpPr>
        <p:spPr>
          <a:xfrm>
            <a:off x="1555785" y="1546193"/>
            <a:ext cx="6032427" cy="784830"/>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End-User’s </a:t>
            </a:r>
            <a:r>
              <a:rPr lang="en-US" sz="1100" dirty="0">
                <a:ln w="0"/>
                <a:solidFill>
                  <a:schemeClr val="accent1"/>
                </a:solidFill>
                <a:effectLst>
                  <a:outerShdw blurRad="38100" dist="25400" dir="5400000" algn="ctr" rotWithShape="0">
                    <a:srgbClr val="6E747A">
                      <a:alpha val="43000"/>
                    </a:srgbClr>
                  </a:outerShdw>
                </a:effectLst>
              </a:rPr>
              <a:t>current Decision-Making </a:t>
            </a:r>
            <a:r>
              <a:rPr lang="en-US" sz="1100" dirty="0" smtClean="0">
                <a:ln w="0"/>
                <a:solidFill>
                  <a:schemeClr val="accent1"/>
                </a:solidFill>
                <a:effectLst>
                  <a:outerShdw blurRad="38100" dist="25400" dir="5400000" algn="ctr" rotWithShape="0">
                    <a:srgbClr val="6E747A">
                      <a:alpha val="43000"/>
                    </a:srgbClr>
                  </a:outerShdw>
                </a:effectLst>
              </a:rPr>
              <a:t>Process     </a:t>
            </a:r>
          </a:p>
          <a:p>
            <a:pPr algn="ctr"/>
            <a:r>
              <a:rPr lang="en-US" sz="1100" dirty="0" smtClean="0">
                <a:ln w="0"/>
                <a:solidFill>
                  <a:schemeClr val="accent1"/>
                </a:solidFill>
                <a:effectLst>
                  <a:outerShdw blurRad="38100" dist="25400" dir="5400000" algn="ctr" rotWithShape="0">
                    <a:srgbClr val="6E747A">
                      <a:alpha val="43000"/>
                    </a:srgbClr>
                  </a:outerShdw>
                </a:effectLst>
              </a:rPr>
              <a:t>End-User’s </a:t>
            </a:r>
            <a:r>
              <a:rPr lang="en-US" sz="1100" dirty="0">
                <a:ln w="0"/>
                <a:solidFill>
                  <a:schemeClr val="accent1"/>
                </a:solidFill>
                <a:effectLst>
                  <a:outerShdw blurRad="38100" dist="25400" dir="5400000" algn="ctr" rotWithShape="0">
                    <a:srgbClr val="6E747A">
                      <a:alpha val="43000"/>
                    </a:srgbClr>
                  </a:outerShdw>
                </a:effectLst>
              </a:rPr>
              <a:t>Capacity to Use NASA Earth Observations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Current </a:t>
            </a:r>
            <a:r>
              <a:rPr lang="en-US" sz="1100" dirty="0">
                <a:ln w="0"/>
                <a:solidFill>
                  <a:schemeClr val="accent1"/>
                </a:solidFill>
                <a:effectLst>
                  <a:outerShdw blurRad="38100" dist="25400" dir="5400000" algn="ctr" rotWithShape="0">
                    <a:srgbClr val="6E747A">
                      <a:alpha val="43000"/>
                    </a:srgbClr>
                  </a:outerShdw>
                </a:effectLst>
              </a:rPr>
              <a:t>Management Practices &amp; Policies</a:t>
            </a:r>
          </a:p>
        </p:txBody>
      </p:sp>
      <p:sp>
        <p:nvSpPr>
          <p:cNvPr id="9" name="Title 1"/>
          <p:cNvSpPr txBox="1">
            <a:spLocks/>
          </p:cNvSpPr>
          <p:nvPr/>
        </p:nvSpPr>
        <p:spPr>
          <a:xfrm>
            <a:off x="1127472" y="-38062"/>
            <a:ext cx="6573764" cy="609227"/>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Partners</a:t>
            </a: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756920"/>
            <a:ext cx="8646975" cy="923330"/>
          </a:xfrm>
          <a:prstGeom prst="rect">
            <a:avLst/>
          </a:prstGeom>
          <a:noFill/>
        </p:spPr>
        <p:txBody>
          <a:bodyPr wrap="square" rtlCol="0">
            <a:spAutoFit/>
          </a:bodyPr>
          <a:lstStyle/>
          <a:p>
            <a:pPr algn="ctr"/>
            <a:r>
              <a:rPr lang="en-US" sz="2000" dirty="0">
                <a:solidFill>
                  <a:schemeClr val="accent1">
                    <a:lumMod val="75000"/>
                  </a:schemeClr>
                </a:solidFill>
              </a:rPr>
              <a:t>What </a:t>
            </a:r>
            <a:r>
              <a:rPr lang="en-US" sz="2000" dirty="0" smtClean="0">
                <a:solidFill>
                  <a:schemeClr val="accent1">
                    <a:lumMod val="75000"/>
                  </a:schemeClr>
                </a:solidFill>
              </a:rPr>
              <a:t>is the </a:t>
            </a:r>
            <a:r>
              <a:rPr lang="en-US" sz="2000" dirty="0">
                <a:solidFill>
                  <a:schemeClr val="accent1">
                    <a:lumMod val="75000"/>
                  </a:schemeClr>
                </a:solidFill>
              </a:rPr>
              <a:t>project partner’s current </a:t>
            </a:r>
            <a:r>
              <a:rPr lang="en-US" sz="2000" dirty="0" smtClean="0">
                <a:solidFill>
                  <a:schemeClr val="accent1">
                    <a:lumMod val="75000"/>
                  </a:schemeClr>
                </a:solidFill>
              </a:rPr>
              <a:t>decision-making process </a:t>
            </a:r>
            <a:r>
              <a:rPr lang="en-US" sz="2000" dirty="0">
                <a:solidFill>
                  <a:schemeClr val="accent1">
                    <a:lumMod val="75000"/>
                  </a:schemeClr>
                </a:solidFill>
              </a:rPr>
              <a:t>and how will the incorporation of NASA EOs help improve this process?</a:t>
            </a:r>
          </a:p>
          <a:p>
            <a:endParaRPr lang="en-US" dirty="0"/>
          </a:p>
        </p:txBody>
      </p:sp>
    </p:spTree>
    <p:extLst>
      <p:ext uri="{BB962C8B-B14F-4D97-AF65-F5344CB8AC3E}">
        <p14:creationId xmlns:p14="http://schemas.microsoft.com/office/powerpoint/2010/main" val="1215407613"/>
      </p:ext>
    </p:extLst>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1064555842"/>
              </p:ext>
            </p:extLst>
          </p:nvPr>
        </p:nvGraphicFramePr>
        <p:xfrm>
          <a:off x="248512" y="2478635"/>
          <a:ext cx="8646975" cy="4185101"/>
        </p:xfrm>
        <a:graphic>
          <a:graphicData uri="http://schemas.openxmlformats.org/drawingml/2006/table">
            <a:tbl>
              <a:tblPr firstRow="1" bandRow="1">
                <a:noFill/>
                <a:tableStyleId>{D602DA75-D6AB-4604-A002-09EB5FF84B50}</a:tableStyleId>
              </a:tblPr>
              <a:tblGrid>
                <a:gridCol w="1775700">
                  <a:extLst>
                    <a:ext uri="{9D8B030D-6E8A-4147-A177-3AD203B41FA5}">
                      <a16:colId xmlns:a16="http://schemas.microsoft.com/office/drawing/2014/main" val="20000"/>
                    </a:ext>
                  </a:extLst>
                </a:gridCol>
                <a:gridCol w="6871275">
                  <a:extLst>
                    <a:ext uri="{9D8B030D-6E8A-4147-A177-3AD203B41FA5}">
                      <a16:colId xmlns:a16="http://schemas.microsoft.com/office/drawing/2014/main" val="20001"/>
                    </a:ext>
                  </a:extLst>
                </a:gridCol>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extLst>
                  <a:ext uri="{0D108BD9-81ED-4DB2-BD59-A6C34878D82A}">
                    <a16:rowId xmlns:a16="http://schemas.microsoft.com/office/drawing/2014/main" val="10000"/>
                  </a:ext>
                </a:extLst>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This project produced a Google Earth engine tool that incorporates NASA Earth observations to enhance the current decision making processes. This tool incorporated data from SMAP and Sentinel-1 to estimate soil moisture, Aqua and Terra MODIS snow algorithm output to estimate snow cover and supplement hydrological data in the CDL, and AMSR2 to analyze snow water equivalent. All data is hosted and processed by GEE and made ready for analysis by the Ministry of Agriculture in Chile.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extLst>
                  <a:ext uri="{0D108BD9-81ED-4DB2-BD59-A6C34878D82A}">
                    <a16:rowId xmlns:a16="http://schemas.microsoft.com/office/drawing/2014/main" val="10001"/>
                  </a:ext>
                </a:extLst>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Pictures of team working on GEE &lt;no code&gt; or animation of GEE + EO. Then show animations of satellites and have word of what they will do fly onto screen. Transition to every satellite. Graphic of SMAP + Terra MODIS + AMSR2 = GEE tool</a:t>
                      </a:r>
                      <a:endParaRPr lang="en-US" sz="1400" dirty="0"/>
                    </a:p>
                  </a:txBody>
                  <a:tcPr marL="91425" marR="91425" marT="91425" marB="91425"/>
                </a:tc>
                <a:extLst>
                  <a:ext uri="{0D108BD9-81ED-4DB2-BD59-A6C34878D82A}">
                    <a16:rowId xmlns:a16="http://schemas.microsoft.com/office/drawing/2014/main" val="10002"/>
                  </a:ext>
                </a:extLst>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r>
                        <a:rPr lang="en-US" sz="1400" dirty="0" smtClean="0"/>
                        <a:t>22</a:t>
                      </a:r>
                      <a:endParaRPr lang="en-US" sz="1400" dirty="0"/>
                    </a:p>
                  </a:txBody>
                  <a:tcPr marL="91425" marR="91425" marT="91425" marB="91425"/>
                </a:tc>
                <a:extLst>
                  <a:ext uri="{0D108BD9-81ED-4DB2-BD59-A6C34878D82A}">
                    <a16:rowId xmlns:a16="http://schemas.microsoft.com/office/drawing/2014/main" val="10003"/>
                  </a:ext>
                </a:extLst>
              </a:tr>
            </a:tbl>
          </a:graphicData>
        </a:graphic>
      </p:graphicFrame>
      <p:sp>
        <p:nvSpPr>
          <p:cNvPr id="4" name="TextBox 3"/>
          <p:cNvSpPr txBox="1"/>
          <p:nvPr/>
        </p:nvSpPr>
        <p:spPr>
          <a:xfrm>
            <a:off x="1555783" y="1593788"/>
            <a:ext cx="6032427" cy="615553"/>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a:t>
            </a:r>
            <a:r>
              <a:rPr lang="en-US" sz="1100" dirty="0">
                <a:ln w="0"/>
                <a:solidFill>
                  <a:schemeClr val="accent1"/>
                </a:solidFill>
                <a:effectLst>
                  <a:outerShdw blurRad="38100" dist="25400" dir="5400000" algn="ctr" rotWithShape="0">
                    <a:srgbClr val="6E747A">
                      <a:alpha val="43000"/>
                    </a:srgbClr>
                  </a:outerShdw>
                </a:effectLst>
              </a:rPr>
              <a:t>End Products, Earth Observations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a:t>
            </a:r>
            <a:r>
              <a:rPr lang="en-US" sz="1100" dirty="0">
                <a:ln w="0"/>
                <a:solidFill>
                  <a:schemeClr val="accent1"/>
                </a:solidFill>
                <a:effectLst>
                  <a:outerShdw blurRad="38100" dist="25400" dir="5400000" algn="ctr" rotWithShape="0">
                    <a:srgbClr val="6E747A">
                      <a:alpha val="43000"/>
                    </a:srgbClr>
                  </a:outerShdw>
                </a:effectLst>
              </a:rPr>
              <a:t>Earth Observations &amp; Parameters</a:t>
            </a:r>
          </a:p>
        </p:txBody>
      </p:sp>
      <p:sp>
        <p:nvSpPr>
          <p:cNvPr id="9" name="Title 1"/>
          <p:cNvSpPr txBox="1">
            <a:spLocks/>
          </p:cNvSpPr>
          <p:nvPr/>
        </p:nvSpPr>
        <p:spPr>
          <a:xfrm>
            <a:off x="1181206" y="-1913"/>
            <a:ext cx="6781583" cy="573078"/>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End Products / Sensors Used</a:t>
            </a: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774700"/>
            <a:ext cx="8646975" cy="923330"/>
          </a:xfrm>
          <a:prstGeom prst="rect">
            <a:avLst/>
          </a:prstGeom>
          <a:noFill/>
        </p:spPr>
        <p:txBody>
          <a:bodyPr wrap="square" rtlCol="0">
            <a:spAutoFit/>
          </a:bodyPr>
          <a:lstStyle/>
          <a:p>
            <a:pPr algn="ctr"/>
            <a:r>
              <a:rPr lang="en-US" sz="2000" dirty="0">
                <a:solidFill>
                  <a:schemeClr val="accent1">
                    <a:lumMod val="75000"/>
                  </a:schemeClr>
                </a:solidFill>
              </a:rPr>
              <a:t>What end </a:t>
            </a:r>
            <a:r>
              <a:rPr lang="en-US" sz="2000" dirty="0" smtClean="0">
                <a:solidFill>
                  <a:schemeClr val="accent1">
                    <a:lumMod val="75000"/>
                  </a:schemeClr>
                </a:solidFill>
              </a:rPr>
              <a:t>product(s) </a:t>
            </a:r>
            <a:r>
              <a:rPr lang="en-US" sz="2000" dirty="0">
                <a:solidFill>
                  <a:schemeClr val="accent1">
                    <a:lumMod val="75000"/>
                  </a:schemeClr>
                </a:solidFill>
              </a:rPr>
              <a:t>will be produced during this project and what Earth observations will be used? How will these Earth observations be used?</a:t>
            </a:r>
          </a:p>
          <a:p>
            <a:endParaRPr lang="en-US" dirty="0"/>
          </a:p>
        </p:txBody>
      </p:sp>
    </p:spTree>
    <p:extLst>
      <p:ext uri="{BB962C8B-B14F-4D97-AF65-F5344CB8AC3E}">
        <p14:creationId xmlns:p14="http://schemas.microsoft.com/office/powerpoint/2010/main" val="2835178288"/>
      </p:ext>
    </p:extLst>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8" name="Shape 108"/>
          <p:cNvGraphicFramePr/>
          <p:nvPr>
            <p:extLst>
              <p:ext uri="{D42A27DB-BD31-4B8C-83A1-F6EECF244321}">
                <p14:modId xmlns:p14="http://schemas.microsoft.com/office/powerpoint/2010/main" val="3018670169"/>
              </p:ext>
            </p:extLst>
          </p:nvPr>
        </p:nvGraphicFramePr>
        <p:xfrm>
          <a:off x="248512" y="2478635"/>
          <a:ext cx="8646975" cy="4185101"/>
        </p:xfrm>
        <a:graphic>
          <a:graphicData uri="http://schemas.openxmlformats.org/drawingml/2006/table">
            <a:tbl>
              <a:tblPr firstRow="1" bandRow="1">
                <a:noFill/>
                <a:tableStyleId>{D602DA75-D6AB-4604-A002-09EB5FF84B50}</a:tableStyleId>
              </a:tblPr>
              <a:tblGrid>
                <a:gridCol w="1775700">
                  <a:extLst>
                    <a:ext uri="{9D8B030D-6E8A-4147-A177-3AD203B41FA5}">
                      <a16:colId xmlns:a16="http://schemas.microsoft.com/office/drawing/2014/main" val="20000"/>
                    </a:ext>
                  </a:extLst>
                </a:gridCol>
                <a:gridCol w="6871275">
                  <a:extLst>
                    <a:ext uri="{9D8B030D-6E8A-4147-A177-3AD203B41FA5}">
                      <a16:colId xmlns:a16="http://schemas.microsoft.com/office/drawing/2014/main" val="20001"/>
                    </a:ext>
                  </a:extLst>
                </a:gridCol>
              </a:tblGrid>
              <a:tr h="317975">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extLst>
                  <a:ext uri="{0D108BD9-81ED-4DB2-BD59-A6C34878D82A}">
                    <a16:rowId xmlns:a16="http://schemas.microsoft.com/office/drawing/2014/main" val="10000"/>
                  </a:ext>
                </a:extLst>
              </a:tr>
              <a:tr h="2435425">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Remotely-sensed datasets used in this project provide Chile with an increased temporal and spatial resolution of hydrological and agricultural observations with regards to drought monitoring. The three indices explored in this project will allow for more robust decision making for the agriculture industry. </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extLst>
                  <a:ext uri="{0D108BD9-81ED-4DB2-BD59-A6C34878D82A}">
                    <a16:rowId xmlns:a16="http://schemas.microsoft.com/office/drawing/2014/main" val="10001"/>
                  </a:ext>
                </a:extLst>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a:spcBef>
                          <a:spcPts val="0"/>
                        </a:spcBef>
                        <a:buNone/>
                      </a:pPr>
                      <a:r>
                        <a:rPr lang="en-US" sz="1400" b="0" i="0" u="none" strike="noStrike" cap="none" baseline="0" dirty="0" smtClean="0">
                          <a:solidFill>
                            <a:schemeClr val="tx1"/>
                          </a:solidFill>
                          <a:effectLst/>
                          <a:latin typeface="+mn-lt"/>
                          <a:ea typeface="+mn-ea"/>
                          <a:cs typeface="+mn-cs"/>
                          <a:sym typeface="Arial"/>
                          <a:rtl val="0"/>
                        </a:rPr>
                        <a:t>Interview or satellite imagery/initial results</a:t>
                      </a:r>
                      <a:endParaRPr lang="en-US" sz="1400" dirty="0"/>
                    </a:p>
                  </a:txBody>
                  <a:tcPr marL="91425" marR="91425" marT="91425" marB="91425"/>
                </a:tc>
                <a:extLst>
                  <a:ext uri="{0D108BD9-81ED-4DB2-BD59-A6C34878D82A}">
                    <a16:rowId xmlns:a16="http://schemas.microsoft.com/office/drawing/2014/main" val="10002"/>
                  </a:ext>
                </a:extLst>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r>
                        <a:rPr lang="en-US" sz="1400" dirty="0" smtClean="0"/>
                        <a:t>12</a:t>
                      </a:r>
                      <a:endParaRPr lang="en-US" sz="1400" dirty="0"/>
                    </a:p>
                  </a:txBody>
                  <a:tcPr marL="91425" marR="91425" marT="91425" marB="91425"/>
                </a:tc>
                <a:extLst>
                  <a:ext uri="{0D108BD9-81ED-4DB2-BD59-A6C34878D82A}">
                    <a16:rowId xmlns:a16="http://schemas.microsoft.com/office/drawing/2014/main" val="10003"/>
                  </a:ext>
                </a:extLst>
              </a:tr>
            </a:tbl>
          </a:graphicData>
        </a:graphic>
      </p:graphicFrame>
      <p:sp>
        <p:nvSpPr>
          <p:cNvPr id="4" name="TextBox 3"/>
          <p:cNvSpPr txBox="1"/>
          <p:nvPr/>
        </p:nvSpPr>
        <p:spPr>
          <a:xfrm>
            <a:off x="1555785" y="1529999"/>
            <a:ext cx="6032427" cy="615553"/>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In</a:t>
            </a:r>
          </a:p>
          <a:p>
            <a:pPr algn="ctr"/>
            <a:r>
              <a:rPr lang="en-US" sz="1100" dirty="0" smtClean="0">
                <a:ln w="0"/>
                <a:solidFill>
                  <a:schemeClr val="accent1"/>
                </a:solidFill>
                <a:effectLst>
                  <a:outerShdw blurRad="38100" dist="25400" dir="5400000" algn="ctr" rotWithShape="0">
                    <a:srgbClr val="6E747A">
                      <a:alpha val="43000"/>
                    </a:srgbClr>
                  </a:outerShdw>
                </a:effectLst>
              </a:rPr>
              <a:t>Proposal: </a:t>
            </a:r>
            <a:r>
              <a:rPr lang="en-US" sz="1100" dirty="0">
                <a:ln w="0"/>
                <a:solidFill>
                  <a:schemeClr val="accent1"/>
                </a:solidFill>
                <a:effectLst>
                  <a:outerShdw blurRad="38100" dist="25400" dir="5400000" algn="ctr" rotWithShape="0">
                    <a:srgbClr val="6E747A">
                      <a:alpha val="43000"/>
                    </a:srgbClr>
                  </a:outerShdw>
                </a:effectLst>
              </a:rPr>
              <a:t>End-User Benefits</a:t>
            </a:r>
          </a:p>
          <a:p>
            <a:pPr algn="ctr"/>
            <a:r>
              <a:rPr lang="en-US" sz="1100" dirty="0">
                <a:ln w="0"/>
                <a:solidFill>
                  <a:schemeClr val="accent1"/>
                </a:solidFill>
                <a:effectLst>
                  <a:outerShdw blurRad="38100" dist="25400" dir="5400000" algn="ctr" rotWithShape="0">
                    <a:srgbClr val="6E747A">
                      <a:alpha val="43000"/>
                    </a:srgbClr>
                  </a:outerShdw>
                </a:effectLst>
              </a:rPr>
              <a:t>Project </a:t>
            </a:r>
            <a:r>
              <a:rPr lang="en-US" sz="1100" dirty="0" smtClean="0">
                <a:ln w="0"/>
                <a:solidFill>
                  <a:schemeClr val="accent1"/>
                </a:solidFill>
                <a:effectLst>
                  <a:outerShdw blurRad="38100" dist="25400" dir="5400000" algn="ctr" rotWithShape="0">
                    <a:srgbClr val="6E747A">
                      <a:alpha val="43000"/>
                    </a:srgbClr>
                  </a:outerShdw>
                </a:effectLst>
              </a:rPr>
              <a:t>Summary: </a:t>
            </a:r>
            <a:r>
              <a:rPr lang="en-US" sz="1100" dirty="0">
                <a:ln w="0"/>
                <a:solidFill>
                  <a:schemeClr val="accent1"/>
                </a:solidFill>
                <a:effectLst>
                  <a:outerShdw blurRad="38100" dist="25400" dir="5400000" algn="ctr" rotWithShape="0">
                    <a:srgbClr val="6E747A">
                      <a:alpha val="43000"/>
                    </a:srgbClr>
                  </a:outerShdw>
                </a:effectLst>
              </a:rPr>
              <a:t>N/A</a:t>
            </a:r>
          </a:p>
        </p:txBody>
      </p:sp>
      <p:sp>
        <p:nvSpPr>
          <p:cNvPr id="9" name="Title 1"/>
          <p:cNvSpPr txBox="1">
            <a:spLocks/>
          </p:cNvSpPr>
          <p:nvPr/>
        </p:nvSpPr>
        <p:spPr>
          <a:xfrm>
            <a:off x="1181206" y="-2953"/>
            <a:ext cx="6781583" cy="574118"/>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Partner Benefits / Conclusion</a:t>
            </a:r>
          </a:p>
        </p:txBody>
      </p:sp>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248512" y="901700"/>
            <a:ext cx="8646975" cy="615553"/>
          </a:xfrm>
          <a:prstGeom prst="rect">
            <a:avLst/>
          </a:prstGeom>
          <a:noFill/>
        </p:spPr>
        <p:txBody>
          <a:bodyPr wrap="square" rtlCol="0">
            <a:spAutoFit/>
          </a:bodyPr>
          <a:lstStyle/>
          <a:p>
            <a:pPr algn="ctr"/>
            <a:r>
              <a:rPr lang="en-US" sz="2000" dirty="0">
                <a:solidFill>
                  <a:schemeClr val="accent1">
                    <a:lumMod val="75000"/>
                  </a:schemeClr>
                </a:solidFill>
              </a:rPr>
              <a:t>How will these end products help improve partner </a:t>
            </a:r>
            <a:r>
              <a:rPr lang="en-US" sz="2000" dirty="0" smtClean="0">
                <a:solidFill>
                  <a:schemeClr val="accent1">
                    <a:lumMod val="75000"/>
                  </a:schemeClr>
                </a:solidFill>
              </a:rPr>
              <a:t>decision-making</a:t>
            </a:r>
            <a:r>
              <a:rPr lang="en-US" sz="2000" dirty="0">
                <a:solidFill>
                  <a:schemeClr val="accent1">
                    <a:lumMod val="75000"/>
                  </a:schemeClr>
                </a:solidFill>
              </a:rPr>
              <a:t>?</a:t>
            </a:r>
          </a:p>
          <a:p>
            <a:endParaRPr lang="en-US" dirty="0"/>
          </a:p>
        </p:txBody>
      </p:sp>
    </p:spTree>
    <p:extLst>
      <p:ext uri="{BB962C8B-B14F-4D97-AF65-F5344CB8AC3E}">
        <p14:creationId xmlns:p14="http://schemas.microsoft.com/office/powerpoint/2010/main" val="2329009616"/>
      </p:ext>
    </p:extLst>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5" name="Rectangle 4"/>
          <p:cNvSpPr/>
          <p:nvPr/>
        </p:nvSpPr>
        <p:spPr>
          <a:xfrm>
            <a:off x="0" y="0"/>
            <a:ext cx="9144000" cy="571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555781" y="953290"/>
            <a:ext cx="6032427" cy="461665"/>
          </a:xfrm>
          <a:prstGeom prst="rect">
            <a:avLst/>
          </a:prstGeom>
          <a:noFill/>
        </p:spPr>
        <p:txBody>
          <a:bodyPr wrap="square" rtlCol="0">
            <a:spAutoFit/>
          </a:bodyPr>
          <a:lstStyle/>
          <a:p>
            <a:pPr algn="ctr"/>
            <a:r>
              <a:rPr lang="en-US" sz="1200" u="sng" dirty="0" smtClean="0">
                <a:ln w="0"/>
                <a:solidFill>
                  <a:schemeClr val="accent1"/>
                </a:solidFill>
                <a:effectLst>
                  <a:outerShdw blurRad="38100" dist="25400" dir="5400000" algn="ctr" rotWithShape="0">
                    <a:srgbClr val="6E747A">
                      <a:alpha val="43000"/>
                    </a:srgbClr>
                  </a:outerShdw>
                </a:effectLst>
              </a:rPr>
              <a:t>Found On</a:t>
            </a:r>
          </a:p>
          <a:p>
            <a:pPr algn="ctr"/>
            <a:r>
              <a:rPr lang="en-US" sz="1100" dirty="0" smtClean="0">
                <a:ln w="0"/>
                <a:solidFill>
                  <a:schemeClr val="accent1"/>
                </a:solidFill>
                <a:effectLst>
                  <a:outerShdw blurRad="38100" dist="25400" dir="5400000" algn="ctr" rotWithShape="0">
                    <a:srgbClr val="6E747A">
                      <a:alpha val="43000"/>
                    </a:srgbClr>
                  </a:outerShdw>
                </a:effectLst>
              </a:rPr>
              <a:t>DEVELOPedia</a:t>
            </a:r>
            <a:endParaRPr lang="en-US" sz="1100" dirty="0">
              <a:ln w="0"/>
              <a:solidFill>
                <a:schemeClr val="accent1"/>
              </a:solidFill>
              <a:effectLst>
                <a:outerShdw blurRad="38100" dist="25400" dir="5400000" algn="ctr" rotWithShape="0">
                  <a:srgbClr val="6E747A">
                    <a:alpha val="43000"/>
                  </a:srgbClr>
                </a:outerShdw>
              </a:effectLst>
            </a:endParaRPr>
          </a:p>
        </p:txBody>
      </p:sp>
      <p:sp>
        <p:nvSpPr>
          <p:cNvPr id="9" name="Title 1"/>
          <p:cNvSpPr txBox="1">
            <a:spLocks/>
          </p:cNvSpPr>
          <p:nvPr/>
        </p:nvSpPr>
        <p:spPr>
          <a:xfrm>
            <a:off x="1181201" y="-27020"/>
            <a:ext cx="6781583"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solidFill>
                  <a:schemeClr val="bg1"/>
                </a:solidFill>
              </a:rPr>
              <a:t>Mandatory Credits </a:t>
            </a:r>
            <a:endParaRPr lang="en-US" sz="1600" dirty="0">
              <a:solidFill>
                <a:schemeClr val="bg1"/>
              </a:solidFill>
            </a:endParaRPr>
          </a:p>
        </p:txBody>
      </p:sp>
      <p:graphicFrame>
        <p:nvGraphicFramePr>
          <p:cNvPr id="7" name="Shape 108"/>
          <p:cNvGraphicFramePr/>
          <p:nvPr>
            <p:extLst>
              <p:ext uri="{D42A27DB-BD31-4B8C-83A1-F6EECF244321}">
                <p14:modId xmlns:p14="http://schemas.microsoft.com/office/powerpoint/2010/main" val="595948229"/>
              </p:ext>
            </p:extLst>
          </p:nvPr>
        </p:nvGraphicFramePr>
        <p:xfrm>
          <a:off x="248506" y="1817251"/>
          <a:ext cx="8646975" cy="4069486"/>
        </p:xfrm>
        <a:graphic>
          <a:graphicData uri="http://schemas.openxmlformats.org/drawingml/2006/table">
            <a:tbl>
              <a:tblPr firstRow="1" bandRow="1">
                <a:noFill/>
                <a:tableStyleId>{D602DA75-D6AB-4604-A002-09EB5FF84B50}</a:tableStyleId>
              </a:tblPr>
              <a:tblGrid>
                <a:gridCol w="1775700">
                  <a:extLst>
                    <a:ext uri="{9D8B030D-6E8A-4147-A177-3AD203B41FA5}">
                      <a16:colId xmlns:a16="http://schemas.microsoft.com/office/drawing/2014/main" val="20000"/>
                    </a:ext>
                  </a:extLst>
                </a:gridCol>
                <a:gridCol w="6871275">
                  <a:extLst>
                    <a:ext uri="{9D8B030D-6E8A-4147-A177-3AD203B41FA5}">
                      <a16:colId xmlns:a16="http://schemas.microsoft.com/office/drawing/2014/main" val="20001"/>
                    </a:ext>
                  </a:extLst>
                </a:gridCol>
              </a:tblGrid>
              <a:tr h="0">
                <a:tc gridSpan="2">
                  <a:txBody>
                    <a:bodyPr/>
                    <a:lstStyle/>
                    <a:p>
                      <a:pPr lvl="0" algn="ctr" rtl="0">
                        <a:spcBef>
                          <a:spcPts val="0"/>
                        </a:spcBef>
                        <a:buSzPct val="25000"/>
                        <a:buNone/>
                      </a:pPr>
                      <a:r>
                        <a:rPr lang="en-US" dirty="0"/>
                        <a:t>Scene Elements</a:t>
                      </a:r>
                    </a:p>
                  </a:txBody>
                  <a:tcPr marL="91450" marR="91450" marT="45725" marB="45725"/>
                </a:tc>
                <a:tc hMerge="1">
                  <a:txBody>
                    <a:bodyPr/>
                    <a:lstStyle/>
                    <a:p>
                      <a:endParaRPr lang="en-US"/>
                    </a:p>
                  </a:txBody>
                  <a:tcPr/>
                </a:tc>
                <a:extLst>
                  <a:ext uri="{0D108BD9-81ED-4DB2-BD59-A6C34878D82A}">
                    <a16:rowId xmlns:a16="http://schemas.microsoft.com/office/drawing/2014/main" val="10000"/>
                  </a:ext>
                </a:extLst>
              </a:tr>
              <a:tr h="701496">
                <a:tc>
                  <a:txBody>
                    <a:bodyPr/>
                    <a:lstStyle/>
                    <a:p>
                      <a:pPr marL="0" lvl="0" algn="l" rtl="0">
                        <a:spcBef>
                          <a:spcPts val="0"/>
                        </a:spcBef>
                        <a:buSzPct val="25000"/>
                        <a:buNone/>
                      </a:pPr>
                      <a:r>
                        <a:rPr lang="en-US" sz="1000"/>
                        <a:t>Script:</a:t>
                      </a:r>
                    </a:p>
                  </a:txBody>
                  <a:tcPr marL="91450" marR="91450" marT="45725" marB="45725"/>
                </a:tc>
                <a:tc>
                  <a:txBody>
                    <a:bodyPr/>
                    <a:lstStyle/>
                    <a:p>
                      <a:r>
                        <a:rPr lang="en-US" sz="1400" b="0" i="0" u="none" strike="noStrike" cap="none" baseline="0" dirty="0" smtClean="0">
                          <a:solidFill>
                            <a:schemeClr val="tx1"/>
                          </a:solidFill>
                          <a:effectLst/>
                          <a:latin typeface="+mn-lt"/>
                          <a:ea typeface="+mn-ea"/>
                          <a:cs typeface="+mn-cs"/>
                          <a:sym typeface="Arial"/>
                          <a:rtl val="0"/>
                        </a:rPr>
                        <a:t>When in doubt, use all three statements</a:t>
                      </a:r>
                      <a:endParaRPr lang="en-US" sz="1400" b="0" i="0" u="none" strike="noStrike" cap="none" baseline="0" dirty="0">
                        <a:solidFill>
                          <a:schemeClr val="tx1"/>
                        </a:solidFill>
                        <a:effectLst/>
                        <a:latin typeface="+mn-lt"/>
                        <a:ea typeface="+mn-ea"/>
                        <a:cs typeface="+mn-cs"/>
                        <a:sym typeface="Arial"/>
                        <a:rtl val="0"/>
                      </a:endParaRPr>
                    </a:p>
                  </a:txBody>
                  <a:tcPr marL="91425" marR="91425" marT="91425" marB="91425"/>
                </a:tc>
                <a:extLst>
                  <a:ext uri="{0D108BD9-81ED-4DB2-BD59-A6C34878D82A}">
                    <a16:rowId xmlns:a16="http://schemas.microsoft.com/office/drawing/2014/main" val="10001"/>
                  </a:ext>
                </a:extLst>
              </a:tr>
              <a:tr h="987696">
                <a:tc>
                  <a:txBody>
                    <a:bodyPr/>
                    <a:lstStyle/>
                    <a:p>
                      <a:pPr marL="0" lvl="0" algn="l" rtl="0">
                        <a:spcBef>
                          <a:spcPts val="0"/>
                        </a:spcBef>
                        <a:buSzPct val="25000"/>
                        <a:buNone/>
                      </a:pPr>
                      <a:r>
                        <a:rPr lang="en-US" sz="1000" dirty="0" smtClean="0"/>
                        <a:t>Visuals:</a:t>
                      </a:r>
                      <a:endParaRPr lang="en-US" sz="1000" dirty="0"/>
                    </a:p>
                  </a:txBody>
                  <a:tcPr marL="91450" marR="91450" marT="45725" marB="45725"/>
                </a:tc>
                <a:tc>
                  <a:txBody>
                    <a:bodyPr/>
                    <a:lstStyle/>
                    <a:p>
                      <a:pPr lvl="0"/>
                      <a:r>
                        <a:rPr lang="en-US" sz="1400" dirty="0" smtClean="0"/>
                        <a:t>The following three statements </a:t>
                      </a:r>
                      <a:r>
                        <a:rPr lang="en-US" sz="1400" b="1" u="sng" dirty="0" smtClean="0"/>
                        <a:t>must</a:t>
                      </a:r>
                      <a:r>
                        <a:rPr lang="en-US" sz="1400" dirty="0" smtClean="0"/>
                        <a:t> be included in the credits (before the DEVELOP closing clip) of every VPS video:</a:t>
                      </a:r>
                    </a:p>
                    <a:p>
                      <a:pPr marL="0" indent="0">
                        <a:buNone/>
                      </a:pPr>
                      <a:endParaRPr lang="en-US" sz="1200" dirty="0" smtClean="0"/>
                    </a:p>
                    <a:p>
                      <a:pPr marL="457200" lvl="1" algn="l" defTabSz="914400" rtl="0" eaLnBrk="1" latinLnBrk="0" hangingPunct="1"/>
                      <a:r>
                        <a:rPr lang="en-US" sz="1200" i="1" kern="1200" dirty="0" smtClean="0">
                          <a:solidFill>
                            <a:schemeClr val="tx1"/>
                          </a:solidFill>
                          <a:latin typeface="+mn-lt"/>
                          <a:ea typeface="+mn-ea"/>
                          <a:cs typeface="+mn-cs"/>
                        </a:rPr>
                        <a:t>This material is based upon work supported by NASA through contract NNL16AA05C.</a:t>
                      </a:r>
                      <a:r>
                        <a:rPr lang="en-US" dirty="0" smtClean="0"/>
                        <a:t/>
                      </a:r>
                      <a:br>
                        <a:rPr lang="en-US" dirty="0" smtClean="0"/>
                      </a:br>
                      <a:endParaRPr lang="en-US" sz="1200" dirty="0" smtClean="0"/>
                    </a:p>
                    <a:p>
                      <a:pPr lvl="1"/>
                      <a:r>
                        <a:rPr lang="en-US" sz="1200" i="1" dirty="0" smtClean="0"/>
                        <a:t>Any opinions, findings, and conclusions or recommendations expressed in this material are those of the author(s) and do not necessarily reflect the views of the National Aeronautics and Space Administration (NASA).</a:t>
                      </a:r>
                      <a:endParaRPr lang="en-US" sz="1200" dirty="0" smtClean="0"/>
                    </a:p>
                    <a:p>
                      <a:pPr lvl="0"/>
                      <a:endParaRPr lang="en-US" sz="1400" dirty="0" smtClean="0"/>
                    </a:p>
                    <a:p>
                      <a:pPr lvl="1"/>
                      <a:r>
                        <a:rPr lang="en-US" sz="1200" i="1" dirty="0" smtClean="0"/>
                        <a:t>NPR 2200.2C D.6.4.1: Trade names and trademarks are used in this report for identification only. Their usage does not constitute an official endorsement, either expressed or implied, by the National Aeronautics and Space Administration.</a:t>
                      </a:r>
                    </a:p>
                    <a:p>
                      <a:endParaRPr lang="en-US" sz="900" dirty="0"/>
                    </a:p>
                  </a:txBody>
                  <a:tcPr marL="91425" marR="91425" marT="91425" marB="91425"/>
                </a:tc>
                <a:extLst>
                  <a:ext uri="{0D108BD9-81ED-4DB2-BD59-A6C34878D82A}">
                    <a16:rowId xmlns:a16="http://schemas.microsoft.com/office/drawing/2014/main" val="10002"/>
                  </a:ext>
                </a:extLst>
              </a:tr>
              <a:tr h="351850">
                <a:tc>
                  <a:txBody>
                    <a:bodyPr/>
                    <a:lstStyle/>
                    <a:p>
                      <a:pPr marL="0" lvl="0" algn="l" rtl="0">
                        <a:spcBef>
                          <a:spcPts val="0"/>
                        </a:spcBef>
                        <a:buSzPct val="25000"/>
                        <a:buNone/>
                      </a:pPr>
                      <a:r>
                        <a:rPr lang="en-US" sz="1000" dirty="0"/>
                        <a:t>Estimated Scene Duration:</a:t>
                      </a:r>
                    </a:p>
                  </a:txBody>
                  <a:tcPr marL="91450" marR="91450" marT="45725" marB="45725"/>
                </a:tc>
                <a:tc>
                  <a:txBody>
                    <a:bodyPr/>
                    <a:lstStyle/>
                    <a:p>
                      <a:pPr>
                        <a:spcBef>
                          <a:spcPts val="0"/>
                        </a:spcBef>
                        <a:buNone/>
                      </a:pPr>
                      <a:r>
                        <a:rPr lang="en-US" sz="1400" dirty="0" smtClean="0"/>
                        <a:t>8</a:t>
                      </a:r>
                      <a:endParaRPr lang="en-US" sz="1400" dirty="0"/>
                    </a:p>
                  </a:txBody>
                  <a:tcPr marL="91425" marR="91425" marT="91425" marB="91425"/>
                </a:tc>
                <a:extLst>
                  <a:ext uri="{0D108BD9-81ED-4DB2-BD59-A6C34878D82A}">
                    <a16:rowId xmlns:a16="http://schemas.microsoft.com/office/drawing/2014/main" val="10003"/>
                  </a:ext>
                </a:extLst>
              </a:tr>
            </a:tbl>
          </a:graphicData>
        </a:graphic>
      </p:graphicFrame>
      <p:sp>
        <p:nvSpPr>
          <p:cNvPr id="6" name="Rectangle 5"/>
          <p:cNvSpPr/>
          <p:nvPr/>
        </p:nvSpPr>
        <p:spPr>
          <a:xfrm>
            <a:off x="0" y="6747848"/>
            <a:ext cx="9144000" cy="11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6410172"/>
      </p:ext>
    </p:extLst>
  </p:cSld>
  <p:clrMapOvr>
    <a:masterClrMapping/>
  </p:clrMapOvr>
  <p:transition spd="slow">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1524</TotalTime>
  <Words>1010</Words>
  <Application>Microsoft Office PowerPoint</Application>
  <PresentationFormat>On-screen Show (4:3)</PresentationFormat>
  <Paragraphs>118</Paragraphs>
  <Slides>10</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Courier New</vt:lpstr>
      <vt:lpstr>Tw Cen MT</vt:lpstr>
      <vt:lpstr>Tw Cen MT Condensed</vt:lpstr>
      <vt:lpstr>Wingdings</vt:lpstr>
      <vt:lpstr>Wingdings 3</vt:lpstr>
      <vt:lpstr>Integral</vt:lpstr>
      <vt:lpstr>VPS Outline: Things to Remember</vt:lpstr>
      <vt:lpstr>VPS OUTLINE: TIPS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Brumbaugh, Beth (LARC-E3)[SSAI DEVELOP]</dc:creator>
  <cp:lastModifiedBy>Stone, Austin H. (LARC-E3)[SSAI DEVELOP]</cp:lastModifiedBy>
  <cp:revision>45</cp:revision>
  <dcterms:modified xsi:type="dcterms:W3CDTF">2018-09-19T23:18:43Z</dcterms:modified>
</cp:coreProperties>
</file>