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16C"/>
    <a:srgbClr val="FADF82"/>
    <a:srgbClr val="5B9BD5"/>
    <a:srgbClr val="3E96A8"/>
    <a:srgbClr val="99A893"/>
    <a:srgbClr val="9995A8"/>
    <a:srgbClr val="0067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26" y="22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09636-E230-E048-BC89-64FABEB80B16}" type="datetimeFigureOut">
              <a:rPr lang="en-US" smtClean="0"/>
              <a:t>6/1/2017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81050-724F-F64C-A79E-5AB91F9C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5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70"/>
          <a:stretch/>
        </p:blipFill>
        <p:spPr>
          <a:xfrm rot="10800000">
            <a:off x="0" y="2407389"/>
            <a:ext cx="12192000" cy="196959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0"/>
            <a:ext cx="12192000" cy="2408758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6521" y="788406"/>
            <a:ext cx="10047643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is, in fact,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66" y="4624733"/>
            <a:ext cx="1338177" cy="135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511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err="1" smtClean="0"/>
              <a:t>Woah</a:t>
            </a:r>
            <a:r>
              <a:rPr lang="en-US" dirty="0" smtClean="0"/>
              <a:t> Wait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764221" y="1044329"/>
            <a:ext cx="10668245" cy="5081788"/>
          </a:xfrm>
        </p:spPr>
        <p:txBody>
          <a:bodyPr vert="eaVert"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OH NO</a:t>
            </a:r>
          </a:p>
          <a:p>
            <a:pPr lvl="1"/>
            <a:r>
              <a:rPr lang="en-US" dirty="0" smtClean="0"/>
              <a:t>WHY IS EVERYTHING SIDEWAYS</a:t>
            </a:r>
          </a:p>
          <a:p>
            <a:pPr lvl="2"/>
            <a:r>
              <a:rPr lang="en-US" dirty="0" smtClean="0"/>
              <a:t>OH JEEZE SOMEONE HELP</a:t>
            </a:r>
          </a:p>
          <a:p>
            <a:pPr lvl="3"/>
            <a:r>
              <a:rPr lang="en-US" dirty="0" smtClean="0"/>
              <a:t>AAAAAAA</a:t>
            </a:r>
          </a:p>
          <a:p>
            <a:pPr lvl="4"/>
            <a:r>
              <a:rPr lang="en-US" dirty="0" smtClean="0"/>
              <a:t>ISAAC NEWTON WAS WROOOOOONG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2" name="Parallelogram 11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927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613821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183341"/>
            <a:ext cx="10515600" cy="499362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8" name="Parallelogram 7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Parallelogram 8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arallelogram 9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Parallelogram 10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613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815302"/>
            <a:ext cx="9144000" cy="1229100"/>
          </a:xfrm>
          <a:noFill/>
        </p:spPr>
        <p:txBody>
          <a:bodyPr anchor="b">
            <a:normAutofit/>
          </a:bodyPr>
          <a:lstStyle>
            <a:lvl1pPr algn="ctr">
              <a:defRPr sz="5400" kern="1200" spc="800" baseline="0">
                <a:solidFill>
                  <a:srgbClr val="13416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a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1425" y="2642296"/>
            <a:ext cx="566106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This is not a very subtle subtitle. But it is a subtitle.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goes.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40395" y="2375948"/>
            <a:ext cx="12263351" cy="52134"/>
            <a:chOff x="-651448" y="1830457"/>
            <a:chExt cx="12005248" cy="46687"/>
          </a:xfrm>
        </p:grpSpPr>
        <p:sp>
          <p:nvSpPr>
            <p:cNvPr id="11" name="Parallelogram 10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arallelogram 11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Parallelogram 12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788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365126"/>
            <a:ext cx="10668245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Slide Title,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4221" y="1132827"/>
            <a:ext cx="5255579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132827"/>
            <a:ext cx="5260266" cy="5044136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0395" y="978947"/>
            <a:ext cx="12263351" cy="52134"/>
            <a:chOff x="-651448" y="1830457"/>
            <a:chExt cx="12005248" cy="46687"/>
          </a:xfrm>
        </p:grpSpPr>
        <p:sp>
          <p:nvSpPr>
            <p:cNvPr id="13" name="Parallelogram 12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Parallelogram 13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arallelogram 14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6545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29358" y="995286"/>
            <a:ext cx="12263351" cy="52134"/>
            <a:chOff x="-651448" y="1830457"/>
            <a:chExt cx="12005248" cy="46687"/>
          </a:xfrm>
        </p:grpSpPr>
        <p:sp>
          <p:nvSpPr>
            <p:cNvPr id="29" name="Parallelogram 28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Parallelogram 29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Parallelogram 31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Parallelogram 32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1044328"/>
            <a:ext cx="12192000" cy="823912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633484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Compare These Things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044328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Check this out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1912991"/>
            <a:ext cx="5157787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044328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But at the same time, look at this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1912991"/>
            <a:ext cx="5183188" cy="4276672"/>
          </a:xfrm>
        </p:spPr>
        <p:txBody>
          <a:bodyPr/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700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4221" y="1321349"/>
            <a:ext cx="10668245" cy="1325563"/>
          </a:xfrm>
        </p:spPr>
        <p:txBody>
          <a:bodyPr/>
          <a:lstStyle>
            <a:lvl1pPr>
              <a:defRPr b="1" i="0" spc="800" baseline="0">
                <a:solidFill>
                  <a:srgbClr val="13416C"/>
                </a:solidFill>
              </a:defRPr>
            </a:lvl1pPr>
          </a:lstStyle>
          <a:p>
            <a:r>
              <a:rPr lang="en-US" dirty="0" smtClean="0"/>
              <a:t>This is a Big Title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40395" y="2375945"/>
            <a:ext cx="12263351" cy="52134"/>
            <a:chOff x="-651448" y="1830457"/>
            <a:chExt cx="12005248" cy="46687"/>
          </a:xfrm>
        </p:grpSpPr>
        <p:sp>
          <p:nvSpPr>
            <p:cNvPr id="10" name="Parallelogram 9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arallelogram 15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arallelogram 16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Parallelogram 17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Parallelogram 18"/>
            <p:cNvSpPr/>
            <p:nvPr userDrawn="1"/>
          </p:nvSpPr>
          <p:spPr>
            <a:xfrm>
              <a:off x="2424057" y="1831425"/>
              <a:ext cx="8929743" cy="45719"/>
            </a:xfrm>
            <a:prstGeom prst="parallelogram">
              <a:avLst/>
            </a:prstGeom>
            <a:solidFill>
              <a:srgbClr val="134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891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40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24" name="Parallelogram 23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Parallelogram 25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Parallelogram 26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49131" y="203198"/>
            <a:ext cx="7857067" cy="5908538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  <a:sym typeface="Wingdings" panose="05000000000000000000" pitchFamily="2" charset="2"/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And here’s a whole bunch of content</a:t>
            </a:r>
          </a:p>
          <a:p>
            <a:pPr lvl="1"/>
            <a:r>
              <a:rPr lang="en-US" dirty="0" smtClean="0"/>
              <a:t>That you wanted to caption</a:t>
            </a:r>
          </a:p>
          <a:p>
            <a:pPr lvl="2"/>
            <a:r>
              <a:rPr lang="en-US" dirty="0" smtClean="0"/>
              <a:t>Over there</a:t>
            </a:r>
          </a:p>
          <a:p>
            <a:pPr lvl="3"/>
            <a:r>
              <a:rPr lang="en-US" dirty="0" smtClean="0"/>
              <a:t></a:t>
            </a:r>
          </a:p>
          <a:p>
            <a:pPr lvl="4"/>
            <a:r>
              <a:rPr lang="en-US" dirty="0" smtClean="0"/>
              <a:t>For some reason</a:t>
            </a:r>
          </a:p>
          <a:p>
            <a:pPr lvl="5"/>
            <a:r>
              <a:rPr lang="en-US" dirty="0" smtClean="0"/>
              <a:t>I’m not </a:t>
            </a:r>
            <a:r>
              <a:rPr lang="en-US" dirty="0" err="1" smtClean="0"/>
              <a:t>gonna</a:t>
            </a:r>
            <a:r>
              <a:rPr lang="en-US" dirty="0" smtClean="0"/>
              <a:t> judge you, it’s your life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46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100046"/>
            <a:ext cx="2998049" cy="5204423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40396" y="1046407"/>
            <a:ext cx="3069345" cy="51239"/>
            <a:chOff x="-651448" y="1830457"/>
            <a:chExt cx="2974546" cy="46218"/>
          </a:xfrm>
        </p:grpSpPr>
        <p:sp>
          <p:nvSpPr>
            <p:cNvPr id="15" name="Parallelogram 14"/>
            <p:cNvSpPr/>
            <p:nvPr userDrawn="1"/>
          </p:nvSpPr>
          <p:spPr>
            <a:xfrm>
              <a:off x="-651448" y="1830956"/>
              <a:ext cx="1002630" cy="45719"/>
            </a:xfrm>
            <a:prstGeom prst="parallelogram">
              <a:avLst/>
            </a:prstGeom>
            <a:solidFill>
              <a:srgbClr val="FADF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Parallelogram 22"/>
            <p:cNvSpPr/>
            <p:nvPr userDrawn="1"/>
          </p:nvSpPr>
          <p:spPr>
            <a:xfrm>
              <a:off x="475956" y="1830488"/>
              <a:ext cx="237204" cy="45719"/>
            </a:xfrm>
            <a:prstGeom prst="parallelogram">
              <a:avLst/>
            </a:prstGeom>
            <a:solidFill>
              <a:srgbClr val="99A8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Parallelogram 23"/>
            <p:cNvSpPr/>
            <p:nvPr userDrawn="1"/>
          </p:nvSpPr>
          <p:spPr>
            <a:xfrm>
              <a:off x="842697" y="1830457"/>
              <a:ext cx="322051" cy="45719"/>
            </a:xfrm>
            <a:prstGeom prst="parallelogram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 userDrawn="1"/>
          </p:nvSpPr>
          <p:spPr>
            <a:xfrm>
              <a:off x="1265707" y="1830488"/>
              <a:ext cx="1057391" cy="45719"/>
            </a:xfrm>
            <a:prstGeom prst="parallelogram">
              <a:avLst/>
            </a:prstGeom>
            <a:solidFill>
              <a:srgbClr val="3E96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0" y="-1883"/>
            <a:ext cx="2998049" cy="1051127"/>
          </a:xfrm>
          <a:prstGeom prst="rect">
            <a:avLst/>
          </a:prstGeom>
          <a:solidFill>
            <a:srgbClr val="134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299" y="-3796"/>
            <a:ext cx="2986802" cy="106997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Here’s a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299" y="1098727"/>
            <a:ext cx="2986802" cy="519109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And here’s a caption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This is where your footer goes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33801" y="186264"/>
            <a:ext cx="7698666" cy="5961629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Put a picture here, </a:t>
            </a:r>
            <a:r>
              <a:rPr lang="en-US" dirty="0" err="1" smtClean="0"/>
              <a:t>yo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3002811" y="987720"/>
            <a:ext cx="242888" cy="171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2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5550"/>
            <a:ext cx="12192000" cy="5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221" y="365125"/>
            <a:ext cx="106682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221" y="1825625"/>
            <a:ext cx="10668245" cy="430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Slide content</a:t>
            </a:r>
          </a:p>
          <a:p>
            <a:pPr lvl="1"/>
            <a:r>
              <a:rPr lang="en-US" dirty="0" smtClean="0"/>
              <a:t>More slide content</a:t>
            </a:r>
          </a:p>
          <a:p>
            <a:pPr lvl="2"/>
            <a:r>
              <a:rPr lang="en-US" dirty="0" smtClean="0"/>
              <a:t>Even more slide content?</a:t>
            </a:r>
          </a:p>
          <a:p>
            <a:pPr lvl="3"/>
            <a:r>
              <a:rPr lang="en-US" dirty="0" smtClean="0"/>
              <a:t>Holy cow that’s a lot of content</a:t>
            </a:r>
          </a:p>
          <a:p>
            <a:pPr lvl="4"/>
            <a:r>
              <a:rPr lang="en-US" dirty="0" smtClean="0"/>
              <a:t>Nice, this is the fifth level. Good job!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9247" y="6305550"/>
            <a:ext cx="411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200" b="0">
                <a:ln>
                  <a:noFill/>
                </a:ln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This is where your footer goes.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06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744" y="788406"/>
            <a:ext cx="11470512" cy="1229100"/>
          </a:xfrm>
        </p:spPr>
        <p:txBody>
          <a:bodyPr>
            <a:normAutofit fontScale="90000"/>
          </a:bodyPr>
          <a:lstStyle/>
          <a:p>
            <a:r>
              <a:rPr lang="en-US" smtClean="0"/>
              <a:t>DEVELOP National Program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0023" y="2642296"/>
            <a:ext cx="7191954" cy="1655762"/>
          </a:xfrm>
        </p:spPr>
        <p:txBody>
          <a:bodyPr/>
          <a:lstStyle/>
          <a:p>
            <a:r>
              <a:rPr lang="en-US" dirty="0" smtClean="0"/>
              <a:t>DEVELOP Partners:</a:t>
            </a:r>
          </a:p>
          <a:p>
            <a:r>
              <a:rPr lang="en-US" dirty="0" smtClean="0"/>
              <a:t>Partner Engagement &amp; Communicating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39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223205" y="1232264"/>
            <a:ext cx="9293028" cy="9606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Often, DEVELOP teams use the terms ‘partner’ and ‘end-user’ interchangeably. However, there are some distinct differences relating to these terms,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</a:rPr>
              <a:t>thus the standardized definitions of typical DEVELOP partners are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</a:rPr>
              <a:t>provided.</a:t>
            </a:r>
          </a:p>
          <a:p>
            <a:pPr marL="0" indent="0">
              <a:buNone/>
            </a:pPr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162046" y="2298138"/>
            <a:ext cx="11867909" cy="3875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Partner: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Umbrella term for any outside organization DEVELOP engages with through projects, nodes, or other activities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lvl="1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Types of Partners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End-User: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Organization or individual that receives results and methodologies from DEVELOP (either directly from a DEVELOP project team or through a collaborator/boundary organization) and can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use the project’s products or methodologies to make a decision or policy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 They may also provide some kind of resources (advising, data, model, software, funding, etc.), but it is not required.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The Texas Forest Service’s Predictive Services that can use the products/methodologies from the DEVELOP project in their risk mapping creation.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285750" lvl="1" indent="-171450">
              <a:buFont typeface="Courier New" panose="02070309020205020404" pitchFamily="49" charset="0"/>
              <a:buChar char="o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Collaborator: 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Organization or individual that works directly with a DEVELOP project team and provides some kind of leveraged resource (advising, data, model, software, funding, etc.), but are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not actually using the project’s products or methodologies to make a decision or policy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388620" lvl="2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Ex. A researcher from a university who provides a team with an ancillary dataset to validate their results.</a:t>
            </a:r>
            <a:endParaRPr lang="en-US" sz="16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4" descr="https://scontent-lga1-1.xx.fbcdn.net/hphotos-xta1/v/t1.0-9/10565100_747914698601429_5753715322047059668_n.jpg?oh=3cb824807a96e3008c1ece76e436fbdb&amp;oe=55C1357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674" y="365125"/>
            <a:ext cx="2250185" cy="1497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13130" y="5907186"/>
            <a:ext cx="8237256" cy="655125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All partners are either end-users (using the results or products to make a decision) </a:t>
            </a:r>
            <a:r>
              <a:rPr lang="en-US" sz="1600" u="sng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or</a:t>
            </a:r>
            <a:r>
              <a:rPr lang="en-US" sz="1600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collaborators (not using the results or products to make a decision).</a:t>
            </a:r>
            <a:endParaRPr lang="en-US" sz="1600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68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</a:t>
            </a:r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84" name="Content Placeholder 1"/>
          <p:cNvSpPr>
            <a:spLocks noGrp="1"/>
          </p:cNvSpPr>
          <p:nvPr>
            <p:ph idx="1"/>
          </p:nvPr>
        </p:nvSpPr>
        <p:spPr>
          <a:xfrm>
            <a:off x="3617140" y="1292210"/>
            <a:ext cx="8343366" cy="2935331"/>
          </a:xfrm>
        </p:spPr>
        <p:txBody>
          <a:bodyPr>
            <a:noAutofit/>
          </a:bodyPr>
          <a:lstStyle/>
          <a:p>
            <a:pPr marL="114300" lvl="1" indent="0">
              <a:spcAft>
                <a:spcPts val="600"/>
              </a:spcAft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Both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end-users and collaborators can 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also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be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“boundary organizations”. This is an additional classifier.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00050" lvl="1" indent="-285750"/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Boundary Organization: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 Organization or individual that disseminates the project’s results to other end-users, decision-makers, policy-makers, etc. The Applied Sciences Program defines a boundary organization as “an organization outside of your own that broadens your reach across the boundary into the operational domain (i.e. policy-makers, decision-makers, and other key stakeholders).”</a:t>
            </a:r>
          </a:p>
          <a:p>
            <a:pPr marL="388620" lvl="2" indent="0">
              <a:spcAft>
                <a:spcPts val="600"/>
              </a:spcAft>
              <a:buNone/>
            </a:pPr>
            <a:r>
              <a:rPr lang="en-US" sz="1600" i="1" dirty="0" smtClean="0">
                <a:solidFill>
                  <a:schemeClr val="bg2">
                    <a:lumMod val="25000"/>
                  </a:schemeClr>
                </a:solidFill>
              </a:rPr>
              <a:t>Ex. The Smithsonian Conservation Biology Institute works with local groups in Myanmar and helped DEVELOP disseminate results from the Myanmar Ecological Forecasting project to those in-country groups.</a:t>
            </a:r>
            <a:endParaRPr 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964848" y="4674510"/>
            <a:ext cx="5867400" cy="1447800"/>
          </a:xfrm>
          <a:prstGeom prst="rect">
            <a:avLst/>
          </a:prstGeom>
          <a:solidFill>
            <a:schemeClr val="accent3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6" name="Straight Connector 85"/>
          <p:cNvCxnSpPr>
            <a:stCxn id="86" idx="0"/>
            <a:endCxn id="86" idx="2"/>
          </p:cNvCxnSpPr>
          <p:nvPr/>
        </p:nvCxnSpPr>
        <p:spPr>
          <a:xfrm>
            <a:off x="7898548" y="4674510"/>
            <a:ext cx="0" cy="144780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6374548" y="5433309"/>
            <a:ext cx="3048000" cy="46040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Boundary Organizations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74648" y="4361246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All Partners</a:t>
            </a:r>
            <a:endParaRPr lang="en-US" dirty="0">
              <a:solidFill>
                <a:schemeClr val="bg2">
                  <a:lumMod val="50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964848" y="4914778"/>
            <a:ext cx="293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Collaborators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907011" y="4914778"/>
            <a:ext cx="2925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End-Users</a:t>
            </a:r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 descr="https://scontent-lga1-1.xx.fbcdn.net/hphotos-xpa1/t31.0-8/10924220_842773212448910_5215081429846032086_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12147" r="4255" b="36232"/>
          <a:stretch/>
        </p:blipFill>
        <p:spPr bwMode="auto">
          <a:xfrm>
            <a:off x="337974" y="3167667"/>
            <a:ext cx="2743200" cy="105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scontent-lga1-1.xx.fbcdn.net/hphotos-xap1/l/t31.0-8/1421263_614840858575481_919237336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6" t="17881" r="4040" b="28588"/>
          <a:stretch/>
        </p:blipFill>
        <p:spPr bwMode="auto">
          <a:xfrm>
            <a:off x="337974" y="4519999"/>
            <a:ext cx="2743200" cy="1310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content-lga1-1.xx.fbcdn.net/hphotos-prn2/t31.0-8/859612_495198550539713_784376390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0" t="20229" r="11588" b="19084"/>
          <a:stretch/>
        </p:blipFill>
        <p:spPr bwMode="auto">
          <a:xfrm>
            <a:off x="337974" y="1398102"/>
            <a:ext cx="2743200" cy="1477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264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Engagement &amp; Communication</a:t>
            </a:r>
            <a:endParaRPr lang="en-US" dirty="0"/>
          </a:p>
        </p:txBody>
      </p:sp>
      <p:sp>
        <p:nvSpPr>
          <p:cNvPr id="24" name="Content Placeholder 1"/>
          <p:cNvSpPr>
            <a:spLocks noGrp="1"/>
          </p:cNvSpPr>
          <p:nvPr>
            <p:ph idx="1"/>
          </p:nvPr>
        </p:nvSpPr>
        <p:spPr>
          <a:xfrm>
            <a:off x="451414" y="1165183"/>
            <a:ext cx="11000116" cy="495299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cornerstone of DEVELOP projects is the engagement of 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management and </a:t>
            </a:r>
            <a:r>
              <a:rPr lang="en-US" sz="1800" dirty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policy makers who can benefit from the integration of NASA Earth observations in their decision making process. All DEVELOP projects strive to engage at least one decision-making organization to hand off project results and methodologies to</a:t>
            </a:r>
            <a:r>
              <a:rPr lang="en-US" sz="18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 Strategies Commonly Employed</a:t>
            </a:r>
            <a:endParaRPr lang="en-US" sz="18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1800" i="1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Open 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communication lines with your partners, see what their needs and meeting abilities are, devise a plan, then be flexible!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8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4193452818_decbf9b6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16642" y="2563439"/>
            <a:ext cx="3822367" cy="2545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760455" y="3266506"/>
            <a:ext cx="61860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Team-Partner greeting telecon during the first or second week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Weekly or bi-weekly telecons &amp; emails with status updates</a:t>
            </a:r>
          </a:p>
          <a:p>
            <a:pPr marL="228600"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Hand-off event at the end of the term</a:t>
            </a:r>
            <a:endParaRPr lang="en-US" sz="1600" dirty="0" smtClean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17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Communication – Best Practices</a:t>
            </a:r>
            <a:endParaRPr lang="en-US" dirty="0"/>
          </a:p>
        </p:txBody>
      </p:sp>
      <p:sp>
        <p:nvSpPr>
          <p:cNvPr id="24" name="Content Placeholder 1"/>
          <p:cNvSpPr txBox="1">
            <a:spLocks/>
          </p:cNvSpPr>
          <p:nvPr/>
        </p:nvSpPr>
        <p:spPr>
          <a:xfrm>
            <a:off x="198699" y="1327232"/>
            <a:ext cx="11794602" cy="3149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Dependability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If you say you are going to call them Thursday at 1 PM, then be sure to call them at 1 PM on Thursday. If you say you are going to find them a piece of information, then be sure to find it and send it to them.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Honesty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Being candid with your partner is critical to gaining their trust. We all like sharing good news, but bad news is important in a partnership, too. Don’t omit information just because you feel that it won’t please the partner to hear. Don’t mask the truth just to paint the picture you think they want to see.</a:t>
            </a:r>
            <a:endParaRPr lang="en-US" sz="2200" b="1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5" name="Picture 24" descr="IMG_0020.JPG"/>
          <p:cNvPicPr>
            <a:picLocks noChangeAspect="1"/>
          </p:cNvPicPr>
          <p:nvPr/>
        </p:nvPicPr>
        <p:blipFill rotWithShape="1">
          <a:blip r:embed="rId2"/>
          <a:srcRect t="23921"/>
          <a:stretch/>
        </p:blipFill>
        <p:spPr>
          <a:xfrm>
            <a:off x="7802955" y="4108222"/>
            <a:ext cx="3650652" cy="2044799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Content Placeholder 1"/>
          <p:cNvSpPr txBox="1">
            <a:spLocks/>
          </p:cNvSpPr>
          <p:nvPr/>
        </p:nvSpPr>
        <p:spPr>
          <a:xfrm>
            <a:off x="198699" y="4171048"/>
            <a:ext cx="7064563" cy="173539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Wingdings 2"/>
              <a:buNone/>
            </a:pPr>
            <a:r>
              <a:rPr lang="en-US" sz="2200" b="1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Passion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 – Show your enthusiasm for your work and their partnership. If they believe you are personally invested in the project and them as a partner, then they are much more likely to put their trust in you. </a:t>
            </a:r>
            <a:endParaRPr lang="en-US" sz="2200" dirty="0">
              <a:solidFill>
                <a:schemeClr val="bg2">
                  <a:lumMod val="2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22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Checklist: Working with Partners</a:t>
            </a:r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716665" y="1201838"/>
            <a:ext cx="11020063" cy="4800601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Ensure professionalism in all interactions - you are representing yourself, your team, your advisors, your node, DEVELOP, Applied Sciences, and NASA!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Have a plan and schedule.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Be realistic in what you promise and the expectations of the partner, in fact don’t “promise” anything, but ensure the plan you are working to is clear and that there is a healthy understanding of challenges and potential obstacles/risks.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Keep in mind the limitations of resolution (spatial and temporal) of NASA data and work within them.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Understand the partner’s needs - what kind of data/tools are useful, what software do they have access to, what tutorials or products would be helpful?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Keep communication lines open and ensure the team follows through. Generally speaking, the Project Lead should be the POC for communicating with a partner unless it is specifically delegated to another team member.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All emails to partners should be approved by the Center Lead, and you should always CC the Center Lead.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chemeClr val="bg2">
                    <a:lumMod val="25000"/>
                  </a:schemeClr>
                </a:solidFill>
              </a:rPr>
              <a:t>Include your project’s Science Advisor in partner communication as much as is possible per your advisor’s availability</a:t>
            </a:r>
          </a:p>
        </p:txBody>
      </p:sp>
    </p:spTree>
    <p:extLst>
      <p:ext uri="{BB962C8B-B14F-4D97-AF65-F5344CB8AC3E}">
        <p14:creationId xmlns:p14="http://schemas.microsoft.com/office/powerpoint/2010/main" val="1479595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Partner Needs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48687" y="1212025"/>
            <a:ext cx="11494625" cy="520903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Prepare for your first team communication with your partner 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by: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Discussing previous communications with your Center Lead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Compile questions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L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ook 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at responses to the pre-project 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form (if submitted)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General questions like those below can </a:t>
            </a:r>
            <a:r>
              <a:rPr lang="en-US" sz="1700" dirty="0" smtClean="0">
                <a:solidFill>
                  <a:schemeClr val="bg2">
                    <a:lumMod val="25000"/>
                  </a:schemeClr>
                </a:solidFill>
              </a:rPr>
              <a:t>guide you in understanding your partner’s needs:</a:t>
            </a:r>
          </a:p>
          <a:p>
            <a:pPr marL="0" indent="0">
              <a:spcBef>
                <a:spcPts val="0"/>
              </a:spcBef>
              <a:buNone/>
            </a:pPr>
            <a:endParaRPr lang="en-US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Community Concern or Policy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Background, current policies, and upcoming/ongoing decisions relating to the issue at hand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Economic impact (ex. cost of fighting a wildfire or drought impacts to crops in a region)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Do they currently use GIS and/or remote sensing?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data types are they familiar with? 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Do they have access to Arc/ENVI/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Matlab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/etc. or whatever software you will use? If not, would they be able to purchase it? (this can guide the team’s use of open source software)</a:t>
            </a:r>
          </a:p>
          <a:p>
            <a:pPr>
              <a:spcBef>
                <a:spcPts val="600"/>
              </a:spcBef>
              <a:buNone/>
            </a:pP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Partnership </a:t>
            </a:r>
            <a:r>
              <a:rPr lang="en-US" sz="1600" b="1" u="sng" dirty="0" smtClean="0">
                <a:solidFill>
                  <a:schemeClr val="bg2">
                    <a:lumMod val="25000"/>
                  </a:schemeClr>
                </a:solidFill>
              </a:rPr>
              <a:t>and Transition</a:t>
            </a: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Clarify expected level of involvement - how much can the partner interact with the team?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organizations do they partner with?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tutorials would be of use? What format should end-products be in to be useful?</a:t>
            </a:r>
          </a:p>
          <a:p>
            <a:pPr marL="282575" indent="-171450">
              <a:spcBef>
                <a:spcPts val="0"/>
              </a:spcBef>
            </a:pP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What is the best transition approach? Email, telecon, </a:t>
            </a:r>
            <a:r>
              <a:rPr lang="en-US" sz="1600" dirty="0" err="1" smtClean="0">
                <a:solidFill>
                  <a:schemeClr val="bg2">
                    <a:lumMod val="25000"/>
                  </a:schemeClr>
                </a:solidFill>
              </a:rPr>
              <a:t>videocon</a:t>
            </a:r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</a:rPr>
              <a:t>, in-person (consider distance for this one - if you’re 3000 miles apart choose a different option unless the partner can fund)</a:t>
            </a:r>
          </a:p>
        </p:txBody>
      </p:sp>
    </p:spTree>
    <p:extLst>
      <p:ext uri="{BB962C8B-B14F-4D97-AF65-F5344CB8AC3E}">
        <p14:creationId xmlns:p14="http://schemas.microsoft.com/office/powerpoint/2010/main" val="27664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5"/>
          <p:cNvSpPr txBox="1">
            <a:spLocks/>
          </p:cNvSpPr>
          <p:nvPr/>
        </p:nvSpPr>
        <p:spPr>
          <a:xfrm>
            <a:off x="325379" y="3448888"/>
            <a:ext cx="5603111" cy="23037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Partners are the foundation of DEVELOP projects. </a:t>
            </a:r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What does your partner need? 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can NASA EO support their decision making?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292" y="0"/>
            <a:ext cx="4868708" cy="63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34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1101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Wingdings</vt:lpstr>
      <vt:lpstr>Wingdings 2</vt:lpstr>
      <vt:lpstr>Office Theme</vt:lpstr>
      <vt:lpstr>DEVELOP National Program</vt:lpstr>
      <vt:lpstr>Partner Types</vt:lpstr>
      <vt:lpstr>Partner Types</vt:lpstr>
      <vt:lpstr>Partner Engagement &amp; Communication</vt:lpstr>
      <vt:lpstr>Partner Communication – Best Practices</vt:lpstr>
      <vt:lpstr>Checklist: Working with Partners</vt:lpstr>
      <vt:lpstr>Understanding Partner Needs</vt:lpstr>
      <vt:lpstr>THANK YOU!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Childs, Lauren M. (LARC-E3)[DEVELOP]</cp:lastModifiedBy>
  <cp:revision>58</cp:revision>
  <dcterms:created xsi:type="dcterms:W3CDTF">2017-05-02T13:03:18Z</dcterms:created>
  <dcterms:modified xsi:type="dcterms:W3CDTF">2017-06-01T13:42:07Z</dcterms:modified>
</cp:coreProperties>
</file>