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75" r:id="rId2"/>
    <p:sldId id="278" r:id="rId3"/>
    <p:sldId id="279" r:id="rId4"/>
    <p:sldId id="280" r:id="rId5"/>
    <p:sldId id="286" r:id="rId6"/>
    <p:sldId id="281" r:id="rId7"/>
    <p:sldId id="282" r:id="rId8"/>
    <p:sldId id="283" r:id="rId9"/>
    <p:sldId id="285"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24A"/>
    <a:srgbClr val="586991"/>
    <a:srgbClr val="7DB862"/>
    <a:srgbClr val="FFFFFF"/>
    <a:srgbClr val="E9A149"/>
    <a:srgbClr val="333333"/>
    <a:srgbClr val="F4901A"/>
    <a:srgbClr val="FFFFF5"/>
    <a:srgbClr val="FFFFF3"/>
    <a:srgbClr val="DC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91024" autoAdjust="0"/>
  </p:normalViewPr>
  <p:slideViewPr>
    <p:cSldViewPr snapToGrid="0">
      <p:cViewPr varScale="1">
        <p:scale>
          <a:sx n="75" d="100"/>
          <a:sy n="75" d="100"/>
        </p:scale>
        <p:origin x="84" y="630"/>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394023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588081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167220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644551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a:t>
            </a:r>
            <a:r>
              <a:rPr lang="en-US" baseline="0" smtClean="0"/>
              <a:t>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831828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EAA24A"/>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4"/>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8"/>
            <a:ext cx="1236519" cy="1236519"/>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8"/>
            <a:ext cx="1236519" cy="1236519"/>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bg2">
                    <a:lumMod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bg2">
                    <a:lumMod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bg2">
                    <a:lumMod val="50000"/>
                  </a:schemeClr>
                </a:solidFill>
              </a:defRPr>
            </a:lvl1pPr>
          </a:lstStyle>
          <a:p>
            <a:pPr lvl="0"/>
            <a:r>
              <a:rPr lang="en-US" dirty="0" smtClean="0"/>
              <a:t>Name, Affiliation</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sp>
        <p:nvSpPr>
          <p:cNvPr id="1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t>This material is based upon work supported by NASA through contract </a:t>
            </a:r>
            <a:r>
              <a:rPr lang="en-US" sz="800" i="1" dirty="0" smtClean="0"/>
              <a:t>NNL16AA05C </a:t>
            </a:r>
            <a:r>
              <a:rPr lang="en-US" sz="800" i="1" dirty="0" smtClean="0"/>
              <a:t>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6" y="190427"/>
            <a:ext cx="1236519" cy="1236519"/>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8"/>
            <a:ext cx="1236519" cy="1236519"/>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EAA24A"/>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4"/>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EAA24A"/>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EAA24A"/>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EAA24A"/>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8"/>
            <a:ext cx="1236519" cy="1236519"/>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EAA24A"/>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4"/>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8" name="Text Placeholder 18"/>
          <p:cNvSpPr txBox="1">
            <a:spLocks/>
          </p:cNvSpPr>
          <p:nvPr/>
        </p:nvSpPr>
        <p:spPr>
          <a:xfrm>
            <a:off x="8416031" y="2978146"/>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3384983"/>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3784272"/>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4186608"/>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4583611"/>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
        <p:nvSpPr>
          <p:cNvPr id="14" name="TextBox 13"/>
          <p:cNvSpPr txBox="1"/>
          <p:nvPr/>
        </p:nvSpPr>
        <p:spPr>
          <a:xfrm>
            <a:off x="849148" y="3441170"/>
            <a:ext cx="5982662"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a:t>
            </a:r>
            <a:r>
              <a:rPr lang="en-US" sz="2800" b="1" dirty="0" smtClean="0">
                <a:solidFill>
                  <a:schemeClr val="bg1"/>
                </a:solidFill>
                <a:latin typeface="Century Gothic" panose="020B0502020202020204" pitchFamily="34" charset="0"/>
              </a:rPr>
              <a:t>TITLE (ALL CAPS)</a:t>
            </a:r>
            <a:endParaRPr lang="en-US" sz="2800" dirty="0"/>
          </a:p>
        </p:txBody>
      </p:sp>
      <p:sp>
        <p:nvSpPr>
          <p:cNvPr id="15"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latin typeface="Century Gothic" panose="020B0502020202020204" pitchFamily="34" charset="0"/>
              </a:rPr>
              <a:t>Long Title Goes Here (Title Case)</a:t>
            </a:r>
            <a:endParaRPr lang="en-US" sz="2400" dirty="0">
              <a:solidFill>
                <a:schemeClr val="bg1"/>
              </a:solidFill>
              <a:latin typeface="Century Gothic" panose="020B0502020202020204" pitchFamily="34" charset="0"/>
            </a:endParaRPr>
          </a:p>
        </p:txBody>
      </p:sp>
      <p:sp>
        <p:nvSpPr>
          <p:cNvPr id="16" name="Text Placeholder 17"/>
          <p:cNvSpPr txBox="1">
            <a:spLocks/>
          </p:cNvSpPr>
          <p:nvPr/>
        </p:nvSpPr>
        <p:spPr>
          <a:xfrm>
            <a:off x="8416031" y="2159005"/>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Team Member 1 (Project Lead)</a:t>
            </a:r>
            <a:endParaRPr lang="en-US" sz="2400" dirty="0">
              <a:solidFill>
                <a:schemeClr val="bg2">
                  <a:lumMod val="50000"/>
                </a:schemeClr>
              </a:solidFill>
              <a:latin typeface="Century Gothic" panose="020B0502020202020204" pitchFamily="34" charset="0"/>
            </a:endParaRPr>
          </a:p>
        </p:txBody>
      </p:sp>
      <p:sp>
        <p:nvSpPr>
          <p:cNvPr id="10" name="TextBox 9"/>
          <p:cNvSpPr txBox="1"/>
          <p:nvPr/>
        </p:nvSpPr>
        <p:spPr>
          <a:xfrm>
            <a:off x="38183" y="168051"/>
            <a:ext cx="2987040" cy="2308324"/>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endParaRPr lang="en-US" sz="1200" dirty="0">
              <a:solidFill>
                <a:srgbClr val="FF0000"/>
              </a:solidFill>
            </a:endParaRPr>
          </a:p>
          <a:p>
            <a:endParaRPr lang="en-US" sz="1200" dirty="0">
              <a:solidFill>
                <a:srgbClr val="FF0000"/>
              </a:solidFill>
            </a:endParaRPr>
          </a:p>
          <a:p>
            <a:r>
              <a:rPr lang="en-US" sz="1200" b="1" dirty="0">
                <a:solidFill>
                  <a:srgbClr val="FF0000"/>
                </a:solidFill>
              </a:rPr>
              <a:t>Delete this text box.</a:t>
            </a:r>
          </a:p>
        </p:txBody>
      </p:sp>
      <p:sp>
        <p:nvSpPr>
          <p:cNvPr id="13" name="TextBox 12"/>
          <p:cNvSpPr txBox="1"/>
          <p:nvPr/>
        </p:nvSpPr>
        <p:spPr>
          <a:xfrm>
            <a:off x="8159262" y="5551464"/>
            <a:ext cx="3663331" cy="1169551"/>
          </a:xfrm>
          <a:prstGeom prst="rect">
            <a:avLst/>
          </a:prstGeom>
          <a:noFill/>
        </p:spPr>
        <p:txBody>
          <a:bodyPr wrap="square" rtlCol="0">
            <a:spAutoFit/>
          </a:bodyPr>
          <a:lstStyle/>
          <a:p>
            <a:pPr algn="r"/>
            <a:r>
              <a:rPr lang="en-US" sz="1400" b="1" dirty="0" smtClean="0"/>
              <a:t>Spell Out Team Location (ex. Maricopa County Department of Public Health and Arizona State University)</a:t>
            </a:r>
          </a:p>
          <a:p>
            <a:pPr algn="r"/>
            <a:endParaRPr lang="en-US" sz="1400" b="1" dirty="0" smtClean="0"/>
          </a:p>
          <a:p>
            <a:pPr algn="r"/>
            <a:r>
              <a:rPr lang="en-US" sz="1400" i="1" dirty="0" smtClean="0"/>
              <a:t>2017 Spring</a:t>
            </a:r>
            <a:endParaRPr lang="en-US" sz="1400" i="1"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7901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
        <p:nvSpPr>
          <p:cNvPr id="8" name="TextBox 7"/>
          <p:cNvSpPr txBox="1"/>
          <p:nvPr/>
        </p:nvSpPr>
        <p:spPr>
          <a:xfrm>
            <a:off x="8975979" y="1401028"/>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502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p:pic>
      <p:sp>
        <p:nvSpPr>
          <p:cNvPr id="5" name="Text Placeholder 4"/>
          <p:cNvSpPr>
            <a:spLocks noGrp="1"/>
          </p:cNvSpPr>
          <p:nvPr>
            <p:ph type="body" sz="quarter" idx="13"/>
          </p:nvPr>
        </p:nvSpPr>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642435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81489" y="4899887"/>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065099" y="1904682"/>
            <a:ext cx="2240280" cy="768096"/>
          </a:xfrm>
        </p:spPr>
        <p:txBody>
          <a:bodyPr/>
          <a:lstStyle/>
          <a:p>
            <a:r>
              <a:rPr lang="en-US" dirty="0" smtClean="0"/>
              <a:t>Maps</a:t>
            </a:r>
            <a:endParaRPr lang="en-US" dirty="0"/>
          </a:p>
        </p:txBody>
      </p:sp>
      <p:sp>
        <p:nvSpPr>
          <p:cNvPr id="6" name="Text Placeholder 5"/>
          <p:cNvSpPr>
            <a:spLocks noGrp="1"/>
          </p:cNvSpPr>
          <p:nvPr>
            <p:ph type="body" sz="quarter" idx="17"/>
          </p:nvPr>
        </p:nvSpPr>
        <p:spPr>
          <a:xfrm>
            <a:off x="2255222" y="5034514"/>
            <a:ext cx="2240280" cy="768096"/>
          </a:xfrm>
        </p:spPr>
        <p:txBody>
          <a:bodyPr>
            <a:normAutofit/>
          </a:bodyPr>
          <a:lstStyle/>
          <a:p>
            <a:r>
              <a:rPr lang="en-US" sz="4400" dirty="0" smtClean="0"/>
              <a:t>Logos</a:t>
            </a:r>
            <a:endParaRPr lang="en-US" sz="4400" dirty="0"/>
          </a:p>
        </p:txBody>
      </p:sp>
      <p:sp>
        <p:nvSpPr>
          <p:cNvPr id="8" name="Text Placeholder 4"/>
          <p:cNvSpPr>
            <a:spLocks noGrp="1"/>
          </p:cNvSpPr>
          <p:nvPr>
            <p:ph type="body" sz="quarter" idx="16"/>
          </p:nvPr>
        </p:nvSpPr>
        <p:spPr>
          <a:xfrm>
            <a:off x="4881489" y="1519227"/>
            <a:ext cx="6077243" cy="2807155"/>
          </a:xfrm>
        </p:spPr>
        <p:txBody>
          <a:bodyPr>
            <a:noAutofit/>
          </a:bodyPr>
          <a:lstStyle/>
          <a:p>
            <a:endParaRPr lang="en-US" dirty="0" smtClean="0">
              <a:solidFill>
                <a:schemeClr val="bg2">
                  <a:lumMod val="50000"/>
                </a:schemeClr>
              </a:solidFill>
            </a:endParaRPr>
          </a:p>
          <a:p>
            <a:pPr indent="-228600" fontAlgn="base"/>
            <a:r>
              <a:rPr lang="en-US" dirty="0" smtClean="0">
                <a:solidFill>
                  <a:schemeClr val="bg2">
                    <a:lumMod val="50000"/>
                  </a:schemeClr>
                </a:solidFill>
              </a:rPr>
              <a:t>A </a:t>
            </a:r>
            <a:r>
              <a:rPr lang="en-US" b="1" dirty="0" smtClean="0">
                <a:solidFill>
                  <a:schemeClr val="bg2">
                    <a:lumMod val="50000"/>
                  </a:schemeClr>
                </a:solidFill>
              </a:rPr>
              <a:t>scale bar </a:t>
            </a:r>
            <a:r>
              <a:rPr lang="en-US" dirty="0" smtClean="0">
                <a:solidFill>
                  <a:schemeClr val="bg2">
                    <a:lumMod val="50000"/>
                  </a:schemeClr>
                </a:solidFill>
              </a:rPr>
              <a:t>is required </a:t>
            </a:r>
            <a:r>
              <a:rPr lang="en-US" dirty="0">
                <a:solidFill>
                  <a:schemeClr val="bg2">
                    <a:lumMod val="50000"/>
                  </a:schemeClr>
                </a:solidFill>
              </a:rPr>
              <a:t>for </a:t>
            </a:r>
            <a:r>
              <a:rPr lang="en-US" dirty="0" smtClean="0">
                <a:solidFill>
                  <a:schemeClr val="bg2">
                    <a:lumMod val="50000"/>
                  </a:schemeClr>
                </a:solidFill>
              </a:rPr>
              <a:t>reference on all maps.</a:t>
            </a:r>
            <a:endParaRPr lang="en-US" dirty="0">
              <a:solidFill>
                <a:schemeClr val="bg2">
                  <a:lumMod val="50000"/>
                </a:schemeClr>
              </a:solidFill>
            </a:endParaRPr>
          </a:p>
          <a:p>
            <a:pPr indent="-228600" fontAlgn="base"/>
            <a:r>
              <a:rPr lang="en-US" dirty="0" smtClean="0">
                <a:solidFill>
                  <a:schemeClr val="bg2">
                    <a:lumMod val="50000"/>
                  </a:schemeClr>
                </a:solidFill>
              </a:rPr>
              <a:t>A North arrow is </a:t>
            </a:r>
            <a:r>
              <a:rPr lang="en-US" b="1" dirty="0" smtClean="0">
                <a:solidFill>
                  <a:schemeClr val="bg2">
                    <a:lumMod val="50000"/>
                  </a:schemeClr>
                </a:solidFill>
              </a:rPr>
              <a:t>suggested</a:t>
            </a:r>
            <a:r>
              <a:rPr lang="en-US" dirty="0" smtClean="0">
                <a:solidFill>
                  <a:schemeClr val="bg2">
                    <a:lumMod val="50000"/>
                  </a:schemeClr>
                </a:solidFill>
              </a:rPr>
              <a:t>. Otherwise all maps should be oriented such that North is the top of the slide.</a:t>
            </a:r>
            <a:endParaRPr lang="en-US" dirty="0">
              <a:solidFill>
                <a:schemeClr val="bg2">
                  <a:lumMod val="50000"/>
                </a:schemeClr>
              </a:solidFill>
            </a:endParaRPr>
          </a:p>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p>
          <a:p>
            <a:endParaRPr lang="en-US" dirty="0">
              <a:solidFill>
                <a:schemeClr val="bg2">
                  <a:lumMod val="50000"/>
                </a:schemeClr>
              </a:solidFill>
            </a:endParaRPr>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sz="2000" dirty="0" smtClean="0">
                <a:solidFill>
                  <a:schemeClr val="bg2">
                    <a:lumMod val="50000"/>
                  </a:schemeClr>
                </a:solidFill>
              </a:rPr>
              <a:t>Obtain a </a:t>
            </a:r>
            <a:r>
              <a:rPr lang="en-US" sz="2000" b="1" dirty="0" smtClean="0">
                <a:solidFill>
                  <a:schemeClr val="bg2">
                    <a:lumMod val="50000"/>
                  </a:schemeClr>
                </a:solidFill>
              </a:rPr>
              <a:t>media release form</a:t>
            </a:r>
            <a:r>
              <a:rPr lang="en-US" sz="2000" dirty="0" smtClean="0">
                <a:solidFill>
                  <a:schemeClr val="bg2">
                    <a:lumMod val="50000"/>
                  </a:schemeClr>
                </a:solidFill>
              </a:rPr>
              <a:t> from all people in photos that your team has taken — </a:t>
            </a:r>
            <a:r>
              <a:rPr lang="en-US" sz="2000" b="1" dirty="0" smtClean="0">
                <a:solidFill>
                  <a:schemeClr val="bg2">
                    <a:lumMod val="50000"/>
                  </a:schemeClr>
                </a:solidFill>
              </a:rPr>
              <a:t>no children</a:t>
            </a:r>
            <a:r>
              <a:rPr lang="en-US" sz="2000" dirty="0" smtClean="0">
                <a:solidFill>
                  <a:schemeClr val="bg2">
                    <a:lumMod val="50000"/>
                  </a:schemeClr>
                </a:solidFill>
              </a:rPr>
              <a:t>!</a:t>
            </a:r>
          </a:p>
          <a:p>
            <a:r>
              <a:rPr lang="en-US" sz="2000" dirty="0" smtClean="0">
                <a:solidFill>
                  <a:schemeClr val="bg2">
                    <a:lumMod val="50000"/>
                  </a:schemeClr>
                </a:solidFill>
              </a:rPr>
              <a:t>All image sources should be </a:t>
            </a:r>
            <a:r>
              <a:rPr lang="en-US" sz="2000" b="1" dirty="0" smtClean="0">
                <a:solidFill>
                  <a:schemeClr val="bg2">
                    <a:lumMod val="50000"/>
                  </a:schemeClr>
                </a:solidFill>
              </a:rPr>
              <a:t>cited using a consistent format </a:t>
            </a:r>
            <a:r>
              <a:rPr lang="en-US" sz="2000" dirty="0" smtClean="0">
                <a:solidFill>
                  <a:schemeClr val="bg2">
                    <a:lumMod val="50000"/>
                  </a:schemeClr>
                </a:solidFill>
              </a:rPr>
              <a:t>and should be </a:t>
            </a:r>
            <a:r>
              <a:rPr lang="en-US" sz="2000" b="1" dirty="0" smtClean="0">
                <a:solidFill>
                  <a:schemeClr val="bg2">
                    <a:lumMod val="50000"/>
                  </a:schemeClr>
                </a:solidFill>
              </a:rPr>
              <a:t>visible</a:t>
            </a:r>
            <a:r>
              <a:rPr lang="en-US" sz="2000" dirty="0" smtClean="0">
                <a:solidFill>
                  <a:schemeClr val="bg2">
                    <a:lumMod val="50000"/>
                  </a:schemeClr>
                </a:solidFill>
              </a:rPr>
              <a:t> on the slide (see </a:t>
            </a:r>
            <a:r>
              <a:rPr lang="en-US" sz="2000" smtClean="0">
                <a:solidFill>
                  <a:schemeClr val="bg2">
                    <a:lumMod val="50000"/>
                  </a:schemeClr>
                </a:solidFill>
              </a:rPr>
              <a:t>slides 2-5).</a:t>
            </a:r>
            <a:endParaRPr lang="en-US" sz="2000" dirty="0" smtClean="0">
              <a:solidFill>
                <a:schemeClr val="bg2">
                  <a:lumMod val="50000"/>
                </a:schemeClr>
              </a:solidFill>
            </a:endParaRP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 (see slides 2, 3, and 4).</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1"/>
            <a:ext cx="3773099" cy="2637041"/>
          </a:xfrm>
        </p:spPr>
        <p:txBody>
          <a:bodyPr>
            <a:noAutofit/>
          </a:bodyPr>
          <a:lstStyle/>
          <a:p>
            <a:r>
              <a:rPr lang="en-US" sz="2000" dirty="0" smtClean="0">
                <a:solidFill>
                  <a:schemeClr val="bg2">
                    <a:lumMod val="50000"/>
                  </a:schemeClr>
                </a:solidFill>
              </a:rPr>
              <a:t>Keep all images and text boxes </a:t>
            </a:r>
            <a:r>
              <a:rPr lang="en-US" sz="2000" b="1" dirty="0" smtClean="0">
                <a:solidFill>
                  <a:schemeClr val="bg2">
                    <a:lumMod val="50000"/>
                  </a:schemeClr>
                </a:solidFill>
              </a:rPr>
              <a:t>ungrouped</a:t>
            </a:r>
            <a:r>
              <a:rPr lang="en-US" sz="2000" dirty="0" smtClean="0">
                <a:solidFill>
                  <a:schemeClr val="bg2">
                    <a:lumMod val="50000"/>
                  </a:schemeClr>
                </a:solidFill>
              </a:rPr>
              <a:t>, including individual elements of flowcharts.</a:t>
            </a:r>
          </a:p>
          <a:p>
            <a:r>
              <a:rPr lang="en-US" sz="2000" dirty="0" smtClean="0">
                <a:solidFill>
                  <a:schemeClr val="bg2">
                    <a:lumMod val="50000"/>
                  </a:schemeClr>
                </a:solidFill>
              </a:rPr>
              <a:t>Background images are </a:t>
            </a:r>
            <a:r>
              <a:rPr lang="en-US" sz="2000" b="1" dirty="0" smtClean="0">
                <a:solidFill>
                  <a:schemeClr val="bg2">
                    <a:lumMod val="50000"/>
                  </a:schemeClr>
                </a:solidFill>
              </a:rPr>
              <a:t>discouraged</a:t>
            </a:r>
            <a:r>
              <a:rPr lang="en-US" sz="2000" dirty="0" smtClean="0">
                <a:solidFill>
                  <a:schemeClr val="bg2">
                    <a:lumMod val="50000"/>
                  </a:schemeClr>
                </a:solidFill>
              </a:rPr>
              <a:t>.  If you use one, make sure that your text remains </a:t>
            </a:r>
            <a:r>
              <a:rPr lang="en-US" sz="2000" b="1" dirty="0" smtClean="0">
                <a:solidFill>
                  <a:schemeClr val="bg2">
                    <a:lumMod val="50000"/>
                  </a:schemeClr>
                </a:solidFill>
              </a:rPr>
              <a:t>clear</a:t>
            </a:r>
            <a:r>
              <a:rPr lang="en-US" sz="2000" dirty="0" smtClean="0">
                <a:solidFill>
                  <a:schemeClr val="bg2">
                    <a:lumMod val="50000"/>
                  </a:schemeClr>
                </a:solidFill>
              </a:rPr>
              <a:t> and </a:t>
            </a:r>
            <a:r>
              <a:rPr lang="en-US" sz="2000" b="1" dirty="0" smtClean="0">
                <a:solidFill>
                  <a:schemeClr val="bg2">
                    <a:lumMod val="50000"/>
                  </a:schemeClr>
                </a:solidFill>
              </a:rPr>
              <a:t>legible</a:t>
            </a:r>
            <a:r>
              <a:rPr lang="en-US" sz="2000"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2803</TotalTime>
  <Words>1065</Words>
  <Application>Microsoft Office PowerPoint</Application>
  <PresentationFormat>Widescreen</PresentationFormat>
  <Paragraphs>111</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Aubrey Hilte</cp:lastModifiedBy>
  <cp:revision>146</cp:revision>
  <dcterms:created xsi:type="dcterms:W3CDTF">2015-05-18T13:26:09Z</dcterms:created>
  <dcterms:modified xsi:type="dcterms:W3CDTF">2016-12-07T20:36:41Z</dcterms:modified>
</cp:coreProperties>
</file>