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60" r:id="rId3"/>
    <p:sldId id="266" r:id="rId4"/>
    <p:sldId id="262" r:id="rId5"/>
    <p:sldId id="264" r:id="rId6"/>
    <p:sldId id="25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0200"/>
    <a:srgbClr val="CC9738"/>
    <a:srgbClr val="FCD782"/>
    <a:srgbClr val="C00709"/>
    <a:srgbClr val="D88A7B"/>
    <a:srgbClr val="C18E95"/>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22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FEDEB-0F5F-474C-9ACF-AA6E15D068BB}" type="datetimeFigureOut">
              <a:rPr lang="en-US" smtClean="0"/>
              <a:t>12/8/2016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3B03EF-341A-457E-BA19-C0B84580C263}" type="slidenum">
              <a:rPr lang="en-US" smtClean="0"/>
              <a:t>‹#›</a:t>
            </a:fld>
            <a:endParaRPr lang="en-US"/>
          </a:p>
        </p:txBody>
      </p:sp>
    </p:spTree>
    <p:extLst>
      <p:ext uri="{BB962C8B-B14F-4D97-AF65-F5344CB8AC3E}">
        <p14:creationId xmlns:p14="http://schemas.microsoft.com/office/powerpoint/2010/main" val="141405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3B03EF-341A-457E-BA19-C0B84580C263}" type="slidenum">
              <a:rPr lang="en-US" smtClean="0"/>
              <a:t>1</a:t>
            </a:fld>
            <a:endParaRPr lang="en-US"/>
          </a:p>
        </p:txBody>
      </p:sp>
    </p:spTree>
    <p:extLst>
      <p:ext uri="{BB962C8B-B14F-4D97-AF65-F5344CB8AC3E}">
        <p14:creationId xmlns:p14="http://schemas.microsoft.com/office/powerpoint/2010/main" val="70731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12/8/2016</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12/8/2016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12/8/2016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12/8/2016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12/8/2016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12/8/2016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hyperlink" Target="http://www.devpedia.developexchange.com/dp/index.php?title=Map_Making_Best_Practic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[Project Title]</a:t>
            </a:r>
          </a:p>
          <a:p>
            <a:r>
              <a:rPr lang="en-US" sz="2000" dirty="0" smtClean="0"/>
              <a:t>[Node]</a:t>
            </a:r>
          </a:p>
          <a:p>
            <a:endParaRPr lang="en-US" sz="1800" dirty="0" smtClean="0"/>
          </a:p>
          <a:p>
            <a:r>
              <a:rPr lang="en-US" sz="2400" dirty="0" smtClean="0"/>
              <a:t>spring 2017</a:t>
            </a:r>
            <a:endParaRPr lang="en-US" sz="2400" dirty="0" smtClean="0"/>
          </a:p>
          <a:p>
            <a:r>
              <a:rPr lang="en-US" sz="4400" dirty="0" smtClean="0"/>
              <a:t>Technical</a:t>
            </a:r>
            <a:r>
              <a:rPr lang="en-US" sz="4400" dirty="0" smtClean="0"/>
              <a:t> </a:t>
            </a:r>
            <a:r>
              <a:rPr lang="en-US" sz="4400" dirty="0" smtClean="0"/>
              <a:t>Imagery</a:t>
            </a:r>
            <a:endParaRPr lang="en-US" sz="44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3"/>
          </p:nvPr>
        </p:nvSpPr>
        <p:spPr>
          <a:xfrm>
            <a:off x="301752" y="1554480"/>
            <a:ext cx="8540496" cy="731520"/>
          </a:xfrm>
        </p:spPr>
        <p:txBody>
          <a:bodyPr/>
          <a:lstStyle/>
          <a:p>
            <a:pPr algn="ctr"/>
            <a:r>
              <a:rPr lang="en-US" sz="3000" dirty="0" smtClean="0"/>
              <a:t>Technical Image</a:t>
            </a:r>
            <a:endParaRPr lang="en-US" sz="3000" dirty="0"/>
          </a:p>
        </p:txBody>
      </p:sp>
      <p:sp>
        <p:nvSpPr>
          <p:cNvPr id="5" name="Content Placeholder 4"/>
          <p:cNvSpPr>
            <a:spLocks noGrp="1"/>
          </p:cNvSpPr>
          <p:nvPr>
            <p:ph sz="quarter" idx="4"/>
          </p:nvPr>
        </p:nvSpPr>
        <p:spPr>
          <a:xfrm>
            <a:off x="301752" y="5243589"/>
            <a:ext cx="8537448" cy="1049985"/>
          </a:xfrm>
        </p:spPr>
        <p:txBody>
          <a:bodyPr>
            <a:normAutofit/>
          </a:bodyPr>
          <a:lstStyle/>
          <a:p>
            <a:r>
              <a:rPr lang="en-US" sz="1400" dirty="0" smtClean="0"/>
              <a:t>Display and explain project results.</a:t>
            </a:r>
          </a:p>
          <a:p>
            <a:r>
              <a:rPr lang="en-US" sz="1400" dirty="0" smtClean="0"/>
              <a:t>Used on website Project Page, term booklet, or any future purpose that visual results are needed.</a:t>
            </a:r>
          </a:p>
          <a:p>
            <a:r>
              <a:rPr lang="en-US" sz="1400" dirty="0" smtClean="0"/>
              <a:t>Text is separate from image and typed in PowerPoint (no </a:t>
            </a:r>
            <a:r>
              <a:rPr lang="en-US" sz="1400" dirty="0" smtClean="0"/>
              <a:t>exported</a:t>
            </a:r>
            <a:r>
              <a:rPr lang="en-US" sz="1400" dirty="0" smtClean="0"/>
              <a:t> text images)</a:t>
            </a:r>
            <a:endParaRPr lang="en-US" sz="1400" dirty="0" smtClean="0"/>
          </a:p>
        </p:txBody>
      </p:sp>
      <p:sp>
        <p:nvSpPr>
          <p:cNvPr id="6" name="Title 5"/>
          <p:cNvSpPr>
            <a:spLocks noGrp="1"/>
          </p:cNvSpPr>
          <p:nvPr>
            <p:ph type="title"/>
          </p:nvPr>
        </p:nvSpPr>
        <p:spPr/>
        <p:txBody>
          <a:bodyPr/>
          <a:lstStyle/>
          <a:p>
            <a:r>
              <a:rPr lang="en-US" b="1" dirty="0" smtClean="0"/>
              <a:t>Purposes and Examples</a:t>
            </a:r>
            <a:endParaRPr lang="en-US" b="1" dirty="0"/>
          </a:p>
        </p:txBody>
      </p:sp>
      <p:grpSp>
        <p:nvGrpSpPr>
          <p:cNvPr id="25" name="Group 24"/>
          <p:cNvGrpSpPr>
            <a:grpSpLocks noChangeAspect="1"/>
          </p:cNvGrpSpPr>
          <p:nvPr/>
        </p:nvGrpSpPr>
        <p:grpSpPr>
          <a:xfrm>
            <a:off x="2133600" y="2528577"/>
            <a:ext cx="4876800" cy="2743201"/>
            <a:chOff x="2438400" y="2528578"/>
            <a:chExt cx="4191000" cy="2357438"/>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8400" y="2528578"/>
              <a:ext cx="4191000" cy="2357438"/>
            </a:xfrm>
            <a:prstGeom prst="rect">
              <a:avLst/>
            </a:prstGeom>
          </p:spPr>
        </p:pic>
        <p:sp>
          <p:nvSpPr>
            <p:cNvPr id="10" name="TextBox 9"/>
            <p:cNvSpPr txBox="1"/>
            <p:nvPr/>
          </p:nvSpPr>
          <p:spPr>
            <a:xfrm>
              <a:off x="2705100" y="3291987"/>
              <a:ext cx="609600" cy="169277"/>
            </a:xfrm>
            <a:prstGeom prst="rect">
              <a:avLst/>
            </a:prstGeom>
            <a:noFill/>
          </p:spPr>
          <p:txBody>
            <a:bodyPr wrap="square" rtlCol="0">
              <a:spAutoFit/>
            </a:bodyPr>
            <a:lstStyle/>
            <a:p>
              <a:r>
                <a:rPr lang="en-US" sz="500" b="1" dirty="0" smtClean="0"/>
                <a:t>Susceptibility</a:t>
              </a:r>
              <a:endParaRPr lang="en-US" sz="500" b="1" dirty="0"/>
            </a:p>
          </p:txBody>
        </p:sp>
        <p:sp>
          <p:nvSpPr>
            <p:cNvPr id="11" name="TextBox 10"/>
            <p:cNvSpPr txBox="1"/>
            <p:nvPr/>
          </p:nvSpPr>
          <p:spPr>
            <a:xfrm>
              <a:off x="4191000" y="3291987"/>
              <a:ext cx="914400" cy="169277"/>
            </a:xfrm>
            <a:prstGeom prst="rect">
              <a:avLst/>
            </a:prstGeom>
            <a:noFill/>
          </p:spPr>
          <p:txBody>
            <a:bodyPr wrap="square" rtlCol="0">
              <a:spAutoFit/>
            </a:bodyPr>
            <a:lstStyle/>
            <a:p>
              <a:r>
                <a:rPr lang="en-US" sz="500" b="1" dirty="0" smtClean="0"/>
                <a:t>People per Square Mile</a:t>
              </a:r>
              <a:endParaRPr lang="en-US" sz="500" b="1" dirty="0"/>
            </a:p>
          </p:txBody>
        </p:sp>
        <p:sp>
          <p:nvSpPr>
            <p:cNvPr id="12" name="TextBox 11"/>
            <p:cNvSpPr txBox="1"/>
            <p:nvPr/>
          </p:nvSpPr>
          <p:spPr>
            <a:xfrm>
              <a:off x="2857500" y="3444387"/>
              <a:ext cx="609600" cy="169277"/>
            </a:xfrm>
            <a:prstGeom prst="rect">
              <a:avLst/>
            </a:prstGeom>
            <a:noFill/>
          </p:spPr>
          <p:txBody>
            <a:bodyPr wrap="square" rtlCol="0">
              <a:spAutoFit/>
            </a:bodyPr>
            <a:lstStyle/>
            <a:p>
              <a:r>
                <a:rPr lang="en-US" sz="500" b="1" dirty="0" smtClean="0"/>
                <a:t>Moderate</a:t>
              </a:r>
              <a:endParaRPr lang="en-US" sz="500" b="1" dirty="0"/>
            </a:p>
          </p:txBody>
        </p:sp>
        <p:sp>
          <p:nvSpPr>
            <p:cNvPr id="13" name="TextBox 12"/>
            <p:cNvSpPr txBox="1"/>
            <p:nvPr/>
          </p:nvSpPr>
          <p:spPr>
            <a:xfrm>
              <a:off x="2857500" y="3579950"/>
              <a:ext cx="609600" cy="169277"/>
            </a:xfrm>
            <a:prstGeom prst="rect">
              <a:avLst/>
            </a:prstGeom>
            <a:noFill/>
          </p:spPr>
          <p:txBody>
            <a:bodyPr wrap="square" rtlCol="0">
              <a:spAutoFit/>
            </a:bodyPr>
            <a:lstStyle/>
            <a:p>
              <a:r>
                <a:rPr lang="en-US" sz="500" b="1" dirty="0" smtClean="0"/>
                <a:t>High</a:t>
              </a:r>
              <a:endParaRPr lang="en-US" sz="500" b="1" dirty="0"/>
            </a:p>
          </p:txBody>
        </p:sp>
        <p:sp>
          <p:nvSpPr>
            <p:cNvPr id="14" name="TextBox 13"/>
            <p:cNvSpPr txBox="1"/>
            <p:nvPr/>
          </p:nvSpPr>
          <p:spPr>
            <a:xfrm>
              <a:off x="4419600" y="3444387"/>
              <a:ext cx="609600" cy="169277"/>
            </a:xfrm>
            <a:prstGeom prst="rect">
              <a:avLst/>
            </a:prstGeom>
            <a:noFill/>
          </p:spPr>
          <p:txBody>
            <a:bodyPr wrap="square" rtlCol="0">
              <a:spAutoFit/>
            </a:bodyPr>
            <a:lstStyle/>
            <a:p>
              <a:r>
                <a:rPr lang="en-US" sz="500" b="1" dirty="0" smtClean="0"/>
                <a:t>1 - 500</a:t>
              </a:r>
              <a:endParaRPr lang="en-US" sz="500" b="1" dirty="0"/>
            </a:p>
          </p:txBody>
        </p:sp>
        <p:sp>
          <p:nvSpPr>
            <p:cNvPr id="15" name="TextBox 14"/>
            <p:cNvSpPr txBox="1"/>
            <p:nvPr/>
          </p:nvSpPr>
          <p:spPr>
            <a:xfrm>
              <a:off x="4419600" y="3529025"/>
              <a:ext cx="609600" cy="169277"/>
            </a:xfrm>
            <a:prstGeom prst="rect">
              <a:avLst/>
            </a:prstGeom>
            <a:noFill/>
          </p:spPr>
          <p:txBody>
            <a:bodyPr wrap="square" rtlCol="0">
              <a:spAutoFit/>
            </a:bodyPr>
            <a:lstStyle/>
            <a:p>
              <a:r>
                <a:rPr lang="en-US" sz="500" b="1" dirty="0" smtClean="0"/>
                <a:t>500 – 1,000</a:t>
              </a:r>
              <a:endParaRPr lang="en-US" sz="500" b="1" dirty="0"/>
            </a:p>
          </p:txBody>
        </p:sp>
        <p:sp>
          <p:nvSpPr>
            <p:cNvPr id="16" name="TextBox 15"/>
            <p:cNvSpPr txBox="1"/>
            <p:nvPr/>
          </p:nvSpPr>
          <p:spPr>
            <a:xfrm>
              <a:off x="4419600" y="3627269"/>
              <a:ext cx="609600" cy="169277"/>
            </a:xfrm>
            <a:prstGeom prst="rect">
              <a:avLst/>
            </a:prstGeom>
            <a:noFill/>
          </p:spPr>
          <p:txBody>
            <a:bodyPr wrap="square" rtlCol="0">
              <a:spAutoFit/>
            </a:bodyPr>
            <a:lstStyle/>
            <a:p>
              <a:r>
                <a:rPr lang="en-US" sz="500" b="1" dirty="0" smtClean="0"/>
                <a:t>1,000 – 37,000</a:t>
              </a:r>
              <a:endParaRPr lang="en-US" sz="500" b="1" dirty="0"/>
            </a:p>
          </p:txBody>
        </p:sp>
        <p:sp>
          <p:nvSpPr>
            <p:cNvPr id="17" name="Rectangle 16"/>
            <p:cNvSpPr/>
            <p:nvPr/>
          </p:nvSpPr>
          <p:spPr>
            <a:xfrm>
              <a:off x="2705100" y="3482108"/>
              <a:ext cx="190500" cy="93834"/>
            </a:xfrm>
            <a:prstGeom prst="rect">
              <a:avLst/>
            </a:prstGeom>
            <a:solidFill>
              <a:srgbClr val="D88A7B"/>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705100" y="3617671"/>
              <a:ext cx="190500" cy="93834"/>
            </a:xfrm>
            <a:prstGeom prst="rect">
              <a:avLst/>
            </a:prstGeom>
            <a:solidFill>
              <a:srgbClr val="C00709"/>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260945" y="3504786"/>
              <a:ext cx="190500" cy="48477"/>
            </a:xfrm>
            <a:prstGeom prst="rect">
              <a:avLst/>
            </a:prstGeom>
            <a:solidFill>
              <a:srgbClr val="FCD782"/>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260945" y="3593432"/>
              <a:ext cx="190500" cy="48477"/>
            </a:xfrm>
            <a:prstGeom prst="rect">
              <a:avLst/>
            </a:prstGeom>
            <a:solidFill>
              <a:srgbClr val="CC9738"/>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260945" y="3685846"/>
              <a:ext cx="190500" cy="48477"/>
            </a:xfrm>
            <a:prstGeom prst="rect">
              <a:avLst/>
            </a:prstGeom>
            <a:solidFill>
              <a:srgbClr val="6F0200"/>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p:cNvSpPr txBox="1"/>
          <p:nvPr/>
        </p:nvSpPr>
        <p:spPr>
          <a:xfrm>
            <a:off x="5108448" y="6369425"/>
            <a:ext cx="3883152" cy="369332"/>
          </a:xfrm>
          <a:prstGeom prst="rect">
            <a:avLst/>
          </a:prstGeom>
          <a:noFill/>
        </p:spPr>
        <p:txBody>
          <a:bodyPr wrap="square" rtlCol="0">
            <a:spAutoFit/>
          </a:bodyPr>
          <a:lstStyle/>
          <a:p>
            <a:r>
              <a:rPr lang="en-US" b="1" dirty="0" smtClean="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1226186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Image </a:t>
            </a:r>
            <a:r>
              <a:rPr lang="en-US" sz="4000" b="1" dirty="0" smtClean="0"/>
              <a:t>Checklist:</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smtClean="0"/>
              <a:t>Map </a:t>
            </a:r>
            <a:r>
              <a:rPr lang="en-US" dirty="0"/>
              <a:t>resources available on </a:t>
            </a:r>
            <a:r>
              <a:rPr lang="en-US" dirty="0">
                <a:hlinkClick r:id="rId2"/>
              </a:rPr>
              <a:t>DEVELOPedia</a:t>
            </a:r>
            <a:endParaRPr lang="en-US" dirty="0"/>
          </a:p>
          <a:p>
            <a:pPr>
              <a:buFont typeface="Wingdings" pitchFamily="2" charset="2"/>
              <a:buChar char="ü"/>
            </a:pPr>
            <a:r>
              <a:rPr lang="en-US" dirty="0" smtClean="0"/>
              <a:t>Image </a:t>
            </a:r>
            <a:r>
              <a:rPr lang="en-US" dirty="0" smtClean="0"/>
              <a:t>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 or landscape</a:t>
            </a:r>
          </a:p>
          <a:p>
            <a:pPr lvl="1">
              <a:buFont typeface="Arial" pitchFamily="34" charset="0"/>
              <a:buChar char="•"/>
            </a:pPr>
            <a:r>
              <a:rPr lang="en-US" i="1" dirty="0" smtClean="0"/>
              <a:t>Exception: NCEI projects using CDRs</a:t>
            </a:r>
          </a:p>
          <a:p>
            <a:pPr>
              <a:buFont typeface="Wingdings" pitchFamily="2" charset="2"/>
              <a:buChar char="ü"/>
            </a:pPr>
            <a:r>
              <a:rPr lang="en-US" dirty="0" smtClean="0"/>
              <a:t>At least one image provided is derived from recent data (</a:t>
            </a:r>
            <a:r>
              <a:rPr lang="en-US" dirty="0" smtClean="0"/>
              <a:t>2016-2017) </a:t>
            </a:r>
            <a:endParaRPr lang="en-US" dirty="0" smtClean="0"/>
          </a:p>
          <a:p>
            <a:pPr>
              <a:buFont typeface="Wingdings" pitchFamily="2" charset="2"/>
              <a:buChar char="ü"/>
            </a:pPr>
            <a:r>
              <a:rPr lang="en-US" dirty="0" smtClean="0"/>
              <a:t>Some kind of processing has taken place </a:t>
            </a:r>
          </a:p>
          <a:p>
            <a:pPr lvl="1">
              <a:buFont typeface="Arial" pitchFamily="34" charset="0"/>
              <a:buChar char="•"/>
            </a:pPr>
            <a:r>
              <a:rPr lang="en-US" b="1" i="1" dirty="0" smtClean="0"/>
              <a:t>Not just a raw satellite image or simple re-order of spectral bands </a:t>
            </a:r>
          </a:p>
          <a:p>
            <a:pPr>
              <a:buFont typeface="Wingdings" pitchFamily="2" charset="2"/>
              <a:buChar char="ü"/>
            </a:pPr>
            <a:r>
              <a:rPr lang="en-US" dirty="0" smtClean="0"/>
              <a:t>The team actually created the image </a:t>
            </a:r>
          </a:p>
          <a:p>
            <a:pPr lvl="1">
              <a:buFont typeface="Arial" pitchFamily="34" charset="0"/>
              <a:buChar char="•"/>
            </a:pPr>
            <a:r>
              <a:rPr lang="en-US" i="1" dirty="0"/>
              <a:t>There can be NO outside content included (what we mean by this is something some non-DEVELOP person processed/created/picture they took) – including non-NASA data </a:t>
            </a:r>
            <a:r>
              <a:rPr lang="en-US" i="1" dirty="0" smtClean="0"/>
              <a:t>along with NASA data in </a:t>
            </a:r>
            <a:r>
              <a:rPr lang="en-US" i="1" dirty="0"/>
              <a:t>the creation of your image is fine, but you can’t take a map or diagram someone else made and include it</a:t>
            </a:r>
          </a:p>
          <a:p>
            <a:pPr>
              <a:buFont typeface="Wingdings" pitchFamily="2" charset="2"/>
              <a:buChar char="ü"/>
            </a:pPr>
            <a:r>
              <a:rPr lang="en-US" dirty="0" smtClean="0"/>
              <a:t>High-resolution 1920 x 1080 (over 300 dpi) – landscape orientation</a:t>
            </a:r>
          </a:p>
          <a:p>
            <a:pPr>
              <a:buFont typeface="Wingdings" pitchFamily="2" charset="2"/>
              <a:buChar char="ü"/>
            </a:pPr>
            <a:r>
              <a:rPr lang="en-US" dirty="0" smtClean="0"/>
              <a:t>White background</a:t>
            </a:r>
          </a:p>
          <a:p>
            <a:pPr>
              <a:buFont typeface="Wingdings" pitchFamily="2" charset="2"/>
              <a:buChar char="ü"/>
            </a:pPr>
            <a:r>
              <a:rPr lang="en-US" dirty="0" smtClean="0"/>
              <a:t>Saved as a JPEG or </a:t>
            </a:r>
            <a:r>
              <a:rPr lang="en-US" dirty="0" smtClean="0"/>
              <a:t>PNG</a:t>
            </a:r>
          </a:p>
        </p:txBody>
      </p:sp>
      <p:sp>
        <p:nvSpPr>
          <p:cNvPr id="5" name="TextBox 4"/>
          <p:cNvSpPr txBox="1"/>
          <p:nvPr/>
        </p:nvSpPr>
        <p:spPr>
          <a:xfrm>
            <a:off x="5108448" y="6369425"/>
            <a:ext cx="3883152" cy="369332"/>
          </a:xfrm>
          <a:prstGeom prst="rect">
            <a:avLst/>
          </a:prstGeom>
          <a:noFill/>
        </p:spPr>
        <p:txBody>
          <a:bodyPr wrap="square" rtlCol="0">
            <a:spAutoFit/>
          </a:bodyPr>
          <a:lstStyle/>
          <a:p>
            <a:r>
              <a:rPr lang="en-US" b="1" dirty="0" smtClean="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389314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Technical </a:t>
            </a:r>
            <a:r>
              <a:rPr lang="en-US" sz="4000" b="1" dirty="0" smtClean="0"/>
              <a:t>Image Guidelines:</a:t>
            </a:r>
            <a:endParaRPr lang="en-US" sz="4000" b="1" dirty="0"/>
          </a:p>
        </p:txBody>
      </p:sp>
      <p:sp>
        <p:nvSpPr>
          <p:cNvPr id="3" name="Content Placeholder 2"/>
          <p:cNvSpPr>
            <a:spLocks noGrp="1"/>
          </p:cNvSpPr>
          <p:nvPr>
            <p:ph idx="1"/>
          </p:nvPr>
        </p:nvSpPr>
        <p:spPr>
          <a:xfrm>
            <a:off x="457200" y="990600"/>
            <a:ext cx="8382000" cy="5638800"/>
          </a:xfrm>
        </p:spPr>
        <p:txBody>
          <a:bodyPr>
            <a:noAutofit/>
          </a:bodyPr>
          <a:lstStyle/>
          <a:p>
            <a:pPr marL="111125" lvl="1" indent="0">
              <a:buNone/>
            </a:pPr>
            <a:r>
              <a:rPr lang="en-US" sz="1250" dirty="0" smtClean="0"/>
              <a:t>Don’t</a:t>
            </a:r>
            <a:r>
              <a:rPr lang="en-US" sz="1250" dirty="0" smtClean="0"/>
              <a:t>: </a:t>
            </a:r>
          </a:p>
          <a:p>
            <a:pPr marL="461963" lvl="2">
              <a:lnSpc>
                <a:spcPct val="110000"/>
              </a:lnSpc>
            </a:pPr>
            <a:r>
              <a:rPr lang="en-US" sz="1250" dirty="0" smtClean="0"/>
              <a:t>Title your legend “Legend”</a:t>
            </a:r>
          </a:p>
          <a:p>
            <a:pPr marL="461963" lvl="2">
              <a:lnSpc>
                <a:spcPct val="110000"/>
              </a:lnSpc>
            </a:pPr>
            <a:r>
              <a:rPr lang="en-US" sz="1250" dirty="0" smtClean="0"/>
              <a:t>Be sloppy with labels overlapping or misspellings </a:t>
            </a:r>
          </a:p>
          <a:p>
            <a:pPr marL="461963" lvl="2">
              <a:lnSpc>
                <a:spcPct val="110000"/>
              </a:lnSpc>
            </a:pPr>
            <a:r>
              <a:rPr lang="en-US" sz="1250" dirty="0" smtClean="0"/>
              <a:t>Include metadata (datasets, who made the map, what the projection is, etc.)</a:t>
            </a:r>
          </a:p>
          <a:p>
            <a:pPr marL="461963" lvl="2">
              <a:lnSpc>
                <a:spcPct val="110000"/>
              </a:lnSpc>
            </a:pPr>
            <a:r>
              <a:rPr lang="en-US" sz="1250" dirty="0" smtClean="0"/>
              <a:t>Import text as a photo</a:t>
            </a:r>
          </a:p>
          <a:p>
            <a:pPr marL="111125" lvl="1" indent="0">
              <a:lnSpc>
                <a:spcPct val="110000"/>
              </a:lnSpc>
              <a:buNone/>
            </a:pPr>
            <a:r>
              <a:rPr lang="en-US" sz="1250" dirty="0" smtClean="0"/>
              <a:t>Do: </a:t>
            </a:r>
          </a:p>
          <a:p>
            <a:pPr marL="461963" lvl="2">
              <a:lnSpc>
                <a:spcPct val="110000"/>
              </a:lnSpc>
            </a:pPr>
            <a:r>
              <a:rPr lang="en-US" sz="1250" dirty="0" smtClean="0"/>
              <a:t>Make sure if you decide to include text that it is legible and you type it into the slide.</a:t>
            </a:r>
          </a:p>
          <a:p>
            <a:pPr marL="461963" lvl="2">
              <a:lnSpc>
                <a:spcPct val="110000"/>
              </a:lnSpc>
            </a:pPr>
            <a:r>
              <a:rPr lang="en-US" sz="1250" dirty="0" smtClean="0"/>
              <a:t>Consider the scale/shape of the image – feel free to zoom in to a particularly interesting part of the study area that fits the dimensions listed above</a:t>
            </a:r>
          </a:p>
          <a:p>
            <a:pPr marL="461963" lvl="2">
              <a:lnSpc>
                <a:spcPct val="110000"/>
              </a:lnSpc>
            </a:pPr>
            <a:r>
              <a:rPr lang="en-US" sz="1250" dirty="0" smtClean="0"/>
              <a:t>Pick your </a:t>
            </a:r>
            <a:r>
              <a:rPr lang="en-US" sz="1250" dirty="0" err="1" smtClean="0"/>
              <a:t>symbology</a:t>
            </a:r>
            <a:r>
              <a:rPr lang="en-US" sz="1250" dirty="0" smtClean="0"/>
              <a:t> wisely </a:t>
            </a:r>
          </a:p>
          <a:p>
            <a:pPr marL="461963" lvl="2">
              <a:lnSpc>
                <a:spcPct val="110000"/>
              </a:lnSpc>
            </a:pPr>
            <a:r>
              <a:rPr lang="en-US" sz="1250" dirty="0" smtClean="0"/>
              <a:t>Be thoughtful with color schemes (remember color blind people and be kind to viewers eyes as some colors should not be next to each other!) </a:t>
            </a:r>
          </a:p>
          <a:p>
            <a:pPr marL="461963" lvl="2">
              <a:lnSpc>
                <a:spcPct val="110000"/>
              </a:lnSpc>
            </a:pPr>
            <a:r>
              <a:rPr lang="en-US" sz="1250" dirty="0" smtClean="0"/>
              <a:t>Coloration: Sequential and </a:t>
            </a:r>
            <a:r>
              <a:rPr lang="en-US" sz="1250" dirty="0"/>
              <a:t>qualitative </a:t>
            </a:r>
            <a:r>
              <a:rPr lang="en-US" sz="1250" dirty="0" smtClean="0"/>
              <a:t>are great, diverging should be used carefully</a:t>
            </a:r>
          </a:p>
          <a:p>
            <a:pPr marL="461963" lvl="2">
              <a:lnSpc>
                <a:spcPct val="110000"/>
              </a:lnSpc>
            </a:pPr>
            <a:r>
              <a:rPr lang="en-US" sz="1250" dirty="0" smtClean="0"/>
              <a:t>Have multiple people look at the imagery with a critical eye </a:t>
            </a:r>
          </a:p>
          <a:p>
            <a:pPr marL="461963" lvl="2">
              <a:lnSpc>
                <a:spcPct val="110000"/>
              </a:lnSpc>
            </a:pPr>
            <a:r>
              <a:rPr lang="en-US" sz="1250" dirty="0"/>
              <a:t>Be careful about scale bars. You can put the bar part in the image, however the numbers and units text must be typed in PPT separately. Don’t submit an entirely separate scale bar because it will immediately not be to scale if it gets resized to fit on/near an image</a:t>
            </a:r>
            <a:r>
              <a:rPr lang="en-US" sz="1250" dirty="0" smtClean="0"/>
              <a:t>.</a:t>
            </a:r>
          </a:p>
          <a:p>
            <a:pPr marL="111125" lvl="1" indent="0">
              <a:lnSpc>
                <a:spcPct val="110000"/>
              </a:lnSpc>
              <a:buNone/>
            </a:pPr>
            <a:r>
              <a:rPr lang="en-US" sz="1250" dirty="0" smtClean="0"/>
              <a:t>Can: </a:t>
            </a:r>
          </a:p>
          <a:p>
            <a:pPr marL="461963" lvl="2">
              <a:lnSpc>
                <a:spcPct val="110000"/>
              </a:lnSpc>
            </a:pPr>
            <a:r>
              <a:rPr lang="en-US" sz="1250" dirty="0"/>
              <a:t>I</a:t>
            </a:r>
            <a:r>
              <a:rPr lang="en-US" sz="1250" dirty="0" smtClean="0"/>
              <a:t>nclude text and legends as long as they are legible or include no text if you prefer</a:t>
            </a:r>
          </a:p>
          <a:p>
            <a:pPr marL="461963" lvl="2">
              <a:lnSpc>
                <a:spcPct val="110000"/>
              </a:lnSpc>
            </a:pPr>
            <a:r>
              <a:rPr lang="en-US" sz="1250" dirty="0" smtClean="0"/>
              <a:t>Exclude the North arrow if North is directly up</a:t>
            </a:r>
          </a:p>
          <a:p>
            <a:pPr marL="461963" lvl="2">
              <a:lnSpc>
                <a:spcPct val="110000"/>
              </a:lnSpc>
            </a:pPr>
            <a:r>
              <a:rPr lang="en-US" sz="1250" dirty="0" smtClean="0"/>
              <a:t>Include insets to give a greater context of where in the US or world you are zoomed in</a:t>
            </a:r>
          </a:p>
          <a:p>
            <a:pPr marL="461963" lvl="2">
              <a:lnSpc>
                <a:spcPct val="110000"/>
              </a:lnSpc>
            </a:pPr>
            <a:r>
              <a:rPr lang="en-US" sz="1250" dirty="0" smtClean="0"/>
              <a:t>If your study area shape is inherently portrait-style, get creative how to make your image in landscape – duplicate the image to make a time series, zoom in on one specific area, etc.</a:t>
            </a:r>
          </a:p>
        </p:txBody>
      </p:sp>
      <p:sp>
        <p:nvSpPr>
          <p:cNvPr id="5" name="TextBox 4"/>
          <p:cNvSpPr txBox="1"/>
          <p:nvPr/>
        </p:nvSpPr>
        <p:spPr>
          <a:xfrm>
            <a:off x="5260848" y="6477000"/>
            <a:ext cx="3883152" cy="369332"/>
          </a:xfrm>
          <a:prstGeom prst="rect">
            <a:avLst/>
          </a:prstGeom>
          <a:noFill/>
        </p:spPr>
        <p:txBody>
          <a:bodyPr wrap="square" rtlCol="0">
            <a:spAutoFit/>
          </a:bodyPr>
          <a:lstStyle/>
          <a:p>
            <a:r>
              <a:rPr lang="en-US" b="1" dirty="0" smtClean="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247410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17513" y="457200"/>
            <a:ext cx="8382000" cy="3536950"/>
          </a:xfrm>
        </p:spPr>
        <p:txBody>
          <a:bodyPr/>
          <a:lstStyle/>
          <a:p>
            <a:endParaRPr lang="en-US" dirty="0"/>
          </a:p>
        </p:txBody>
      </p:sp>
      <p:sp>
        <p:nvSpPr>
          <p:cNvPr id="6" name="Text Placeholder 5"/>
          <p:cNvSpPr>
            <a:spLocks noGrp="1"/>
          </p:cNvSpPr>
          <p:nvPr>
            <p:ph type="body" sz="half" idx="2"/>
          </p:nvPr>
        </p:nvSpPr>
        <p:spPr>
          <a:xfrm>
            <a:off x="457200" y="4389437"/>
            <a:ext cx="8382000" cy="2239963"/>
          </a:xfrm>
        </p:spPr>
        <p:txBody>
          <a:bodyPr>
            <a:normAutofit/>
          </a:bodyPr>
          <a:lstStyle/>
          <a:p>
            <a:pPr lvl="0"/>
            <a:r>
              <a:rPr lang="en-US" dirty="0"/>
              <a:t>Project </a:t>
            </a:r>
            <a:r>
              <a:rPr lang="en-US" dirty="0" smtClean="0"/>
              <a:t>Short Title Here </a:t>
            </a:r>
            <a:endParaRPr lang="en-US" dirty="0"/>
          </a:p>
          <a:p>
            <a:endParaRPr lang="en-US" b="1" dirty="0" smtClean="0"/>
          </a:p>
          <a:p>
            <a:r>
              <a:rPr lang="en-US" b="1" dirty="0" smtClean="0"/>
              <a:t>Technical Image</a:t>
            </a:r>
          </a:p>
          <a:p>
            <a:r>
              <a:rPr lang="en-US" dirty="0" smtClean="0"/>
              <a:t>Caption: Make sure to include what NASA satellite and sensor the image is derived from and the date the data </a:t>
            </a:r>
            <a:r>
              <a:rPr lang="en-US" dirty="0" smtClean="0"/>
              <a:t>were </a:t>
            </a:r>
            <a:r>
              <a:rPr lang="en-US" dirty="0" smtClean="0"/>
              <a:t>collected by the satellite. Also include what the image is (ex. NDVI, etc.), and how it can be used for decision making. 25 word limit.</a:t>
            </a:r>
          </a:p>
          <a:p>
            <a:endParaRPr lang="en-US" dirty="0"/>
          </a:p>
          <a:p>
            <a:r>
              <a:rPr lang="en-US" dirty="0"/>
              <a:t>Submit legends as separate images so they can be re-sized for future use if needed</a:t>
            </a:r>
            <a:r>
              <a:rPr lang="en-US" dirty="0" smtClean="0"/>
              <a:t>.</a:t>
            </a:r>
            <a:endParaRPr lang="en-US" dirty="0"/>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597</Words>
  <Application>Microsoft Office PowerPoint</Application>
  <PresentationFormat>On-screen Show (4:3)</PresentationFormat>
  <Paragraphs>61</Paragraphs>
  <Slides>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Century Gothic</vt:lpstr>
      <vt:lpstr>Wingdings</vt:lpstr>
      <vt:lpstr>Wingdings 2</vt:lpstr>
      <vt:lpstr>Office Theme</vt:lpstr>
      <vt:lpstr>Civic</vt:lpstr>
      <vt:lpstr>DEVELOP National Program</vt:lpstr>
      <vt:lpstr>Purposes and Examples</vt:lpstr>
      <vt:lpstr>Image Checklist:</vt:lpstr>
      <vt:lpstr>Technical Image Guidelines:</vt:lpstr>
      <vt:lpstr>PowerPoint Presentation</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Avery, Ryan B. (LARC-E3)[SSAI DEVELOP]</cp:lastModifiedBy>
  <cp:revision>46</cp:revision>
  <dcterms:created xsi:type="dcterms:W3CDTF">2012-09-06T20:21:36Z</dcterms:created>
  <dcterms:modified xsi:type="dcterms:W3CDTF">2016-12-08T15:41:09Z</dcterms:modified>
</cp:coreProperties>
</file>