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5" r:id="rId2"/>
    <p:sldId id="278" r:id="rId3"/>
    <p:sldId id="279" r:id="rId4"/>
    <p:sldId id="285" r:id="rId5"/>
    <p:sldId id="286" r:id="rId6"/>
    <p:sldId id="287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4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9T09:32:57.641" idx="1">
    <p:pos x="4220" y="3114"/>
    <p:text>too much text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9T09:33:09.232" idx="2">
    <p:pos x="10" y="10"/>
    <p:text>too much text - do you have an image you could use with this slide?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9T09:33:36.407" idx="3">
    <p:pos x="10" y="10"/>
    <p:text>too much text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0-19T09:33:55.254" idx="4">
    <p:pos x="10" y="10"/>
    <p:text>data are plural - too much text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04D07-3008-4B4A-AE6C-BCA3EDCE109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0661D3-D256-486D-AA44-61009A993382}">
      <dgm:prSet phldrT="[Text]"/>
      <dgm:spPr/>
      <dgm:t>
        <a:bodyPr/>
        <a:lstStyle/>
        <a:p>
          <a:r>
            <a:rPr lang="en-US" dirty="0" smtClean="0"/>
            <a:t>Data Acquisition</a:t>
          </a:r>
          <a:endParaRPr lang="en-US" dirty="0"/>
        </a:p>
      </dgm:t>
    </dgm:pt>
    <dgm:pt modelId="{27C55453-6C8E-488E-91B6-5B6348CAB5E0}" type="parTrans" cxnId="{AC453F1A-7054-4828-8423-000B7F70A43E}">
      <dgm:prSet/>
      <dgm:spPr/>
      <dgm:t>
        <a:bodyPr/>
        <a:lstStyle/>
        <a:p>
          <a:endParaRPr lang="en-US"/>
        </a:p>
      </dgm:t>
    </dgm:pt>
    <dgm:pt modelId="{329FB096-39B8-451A-BBDA-CB681376AB9D}" type="sibTrans" cxnId="{AC453F1A-7054-4828-8423-000B7F70A43E}">
      <dgm:prSet/>
      <dgm:spPr/>
      <dgm:t>
        <a:bodyPr/>
        <a:lstStyle/>
        <a:p>
          <a:endParaRPr lang="en-US"/>
        </a:p>
      </dgm:t>
    </dgm:pt>
    <dgm:pt modelId="{7B7F44EE-EBCF-43D3-A9EE-7A9AFACFEEBF}">
      <dgm:prSet phldrT="[Text]"/>
      <dgm:spPr/>
      <dgm:t>
        <a:bodyPr/>
        <a:lstStyle/>
        <a:p>
          <a:r>
            <a:rPr lang="en-US" dirty="0" smtClean="0"/>
            <a:t>MODIS Aqua, Terra, TRMM and Landsat Data was downloaded</a:t>
          </a:r>
          <a:endParaRPr lang="en-US" dirty="0"/>
        </a:p>
      </dgm:t>
    </dgm:pt>
    <dgm:pt modelId="{D8AF2117-4D4B-452F-BE23-154EF58EBD24}" type="parTrans" cxnId="{F15C34AA-C98C-45C5-97FD-800840044B8A}">
      <dgm:prSet/>
      <dgm:spPr/>
      <dgm:t>
        <a:bodyPr/>
        <a:lstStyle/>
        <a:p>
          <a:endParaRPr lang="en-US"/>
        </a:p>
      </dgm:t>
    </dgm:pt>
    <dgm:pt modelId="{A472D3E3-76EA-47F1-99FA-1C4A737CF30C}" type="sibTrans" cxnId="{F15C34AA-C98C-45C5-97FD-800840044B8A}">
      <dgm:prSet/>
      <dgm:spPr/>
      <dgm:t>
        <a:bodyPr/>
        <a:lstStyle/>
        <a:p>
          <a:endParaRPr lang="en-US"/>
        </a:p>
      </dgm:t>
    </dgm:pt>
    <dgm:pt modelId="{B4F59CE9-CF74-4BBA-AB7E-4B068BBEA2E8}">
      <dgm:prSet phldrT="[Text]"/>
      <dgm:spPr/>
      <dgm:t>
        <a:bodyPr/>
        <a:lstStyle/>
        <a:p>
          <a:r>
            <a:rPr lang="en-US" dirty="0" smtClean="0"/>
            <a:t>Processing</a:t>
          </a:r>
          <a:endParaRPr lang="en-US" dirty="0"/>
        </a:p>
      </dgm:t>
    </dgm:pt>
    <dgm:pt modelId="{FD2936DB-FEFC-41B3-A3C6-09355F6B5A84}" type="parTrans" cxnId="{AD98F6F7-2130-42F1-BA96-4D4890AAB04C}">
      <dgm:prSet/>
      <dgm:spPr/>
      <dgm:t>
        <a:bodyPr/>
        <a:lstStyle/>
        <a:p>
          <a:endParaRPr lang="en-US"/>
        </a:p>
      </dgm:t>
    </dgm:pt>
    <dgm:pt modelId="{A9EAB095-EB80-4F04-96C3-8230BF810E93}" type="sibTrans" cxnId="{AD98F6F7-2130-42F1-BA96-4D4890AAB04C}">
      <dgm:prSet/>
      <dgm:spPr/>
      <dgm:t>
        <a:bodyPr/>
        <a:lstStyle/>
        <a:p>
          <a:endParaRPr lang="en-US"/>
        </a:p>
      </dgm:t>
    </dgm:pt>
    <dgm:pt modelId="{DBE75B96-52B5-45BD-825D-3E5BA2E7BD5D}">
      <dgm:prSet phldrT="[Text]"/>
      <dgm:spPr/>
      <dgm:t>
        <a:bodyPr/>
        <a:lstStyle/>
        <a:p>
          <a:r>
            <a:rPr lang="en-US" dirty="0" smtClean="0"/>
            <a:t>MODIS data was corrected from errors from clouds using Python</a:t>
          </a:r>
          <a:endParaRPr lang="en-US" dirty="0"/>
        </a:p>
      </dgm:t>
    </dgm:pt>
    <dgm:pt modelId="{AFF12C69-3A21-40A9-BD69-F4C99BFF3059}" type="parTrans" cxnId="{1BA4E343-58EA-4AE3-88C1-A368E9280596}">
      <dgm:prSet/>
      <dgm:spPr/>
      <dgm:t>
        <a:bodyPr/>
        <a:lstStyle/>
        <a:p>
          <a:endParaRPr lang="en-US"/>
        </a:p>
      </dgm:t>
    </dgm:pt>
    <dgm:pt modelId="{76546493-0481-42F0-8A9F-04E3801432EF}" type="sibTrans" cxnId="{1BA4E343-58EA-4AE3-88C1-A368E9280596}">
      <dgm:prSet/>
      <dgm:spPr/>
      <dgm:t>
        <a:bodyPr/>
        <a:lstStyle/>
        <a:p>
          <a:endParaRPr lang="en-US"/>
        </a:p>
      </dgm:t>
    </dgm:pt>
    <dgm:pt modelId="{E1C2508A-0758-483B-AB6E-5F9B0DB382AD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84B5894C-AFE9-4CBB-8AD3-4B67F7C9E66E}" type="parTrans" cxnId="{FD3C3A35-EDD2-41F9-8953-57C753171AAD}">
      <dgm:prSet/>
      <dgm:spPr/>
      <dgm:t>
        <a:bodyPr/>
        <a:lstStyle/>
        <a:p>
          <a:endParaRPr lang="en-US"/>
        </a:p>
      </dgm:t>
    </dgm:pt>
    <dgm:pt modelId="{744C6434-2A97-4FB5-9646-F4E527B1BD3D}" type="sibTrans" cxnId="{FD3C3A35-EDD2-41F9-8953-57C753171AAD}">
      <dgm:prSet/>
      <dgm:spPr/>
      <dgm:t>
        <a:bodyPr/>
        <a:lstStyle/>
        <a:p>
          <a:endParaRPr lang="en-US"/>
        </a:p>
      </dgm:t>
    </dgm:pt>
    <dgm:pt modelId="{D889C609-15D8-4E27-9CC9-D2BE0517AD1E}">
      <dgm:prSet phldrT="[Text]"/>
      <dgm:spPr/>
      <dgm:t>
        <a:bodyPr/>
        <a:lstStyle/>
        <a:p>
          <a:r>
            <a:rPr lang="en-US" dirty="0" smtClean="0"/>
            <a:t>TRMM and MODIS data were stacked so a value could be given to each pixel for every day during their given study periods</a:t>
          </a:r>
          <a:endParaRPr lang="en-US" dirty="0"/>
        </a:p>
      </dgm:t>
    </dgm:pt>
    <dgm:pt modelId="{6FD8816A-A21A-4EE2-9300-5B836EF869F7}" type="parTrans" cxnId="{33669DF7-B1A1-4FAD-8CE0-689069E1DBB4}">
      <dgm:prSet/>
      <dgm:spPr/>
      <dgm:t>
        <a:bodyPr/>
        <a:lstStyle/>
        <a:p>
          <a:endParaRPr lang="en-US"/>
        </a:p>
      </dgm:t>
    </dgm:pt>
    <dgm:pt modelId="{9C1CD7E1-257D-4F56-8075-39C8462253B2}" type="sibTrans" cxnId="{33669DF7-B1A1-4FAD-8CE0-689069E1DBB4}">
      <dgm:prSet/>
      <dgm:spPr/>
      <dgm:t>
        <a:bodyPr/>
        <a:lstStyle/>
        <a:p>
          <a:endParaRPr lang="en-US"/>
        </a:p>
      </dgm:t>
    </dgm:pt>
    <dgm:pt modelId="{41806EEF-5195-4D36-BCC2-2C7912BAB141}">
      <dgm:prSet phldrT="[Text]"/>
      <dgm:spPr/>
      <dgm:t>
        <a:bodyPr/>
        <a:lstStyle/>
        <a:p>
          <a:r>
            <a:rPr lang="en-US" dirty="0" smtClean="0"/>
            <a:t>TRMM data was interpolated</a:t>
          </a:r>
          <a:endParaRPr lang="en-US" dirty="0"/>
        </a:p>
      </dgm:t>
    </dgm:pt>
    <dgm:pt modelId="{22397B79-EDA3-4DDE-A96A-F9789A27B59A}" type="parTrans" cxnId="{ECB28B90-9C1D-4CBB-8E28-D8442D07BD2A}">
      <dgm:prSet/>
      <dgm:spPr/>
      <dgm:t>
        <a:bodyPr/>
        <a:lstStyle/>
        <a:p>
          <a:endParaRPr lang="en-US"/>
        </a:p>
      </dgm:t>
    </dgm:pt>
    <dgm:pt modelId="{0F5D02DE-339B-4301-AB03-F1A1D8CC0AF0}" type="sibTrans" cxnId="{ECB28B90-9C1D-4CBB-8E28-D8442D07BD2A}">
      <dgm:prSet/>
      <dgm:spPr/>
      <dgm:t>
        <a:bodyPr/>
        <a:lstStyle/>
        <a:p>
          <a:endParaRPr lang="en-US"/>
        </a:p>
      </dgm:t>
    </dgm:pt>
    <dgm:pt modelId="{D9A28E1E-2B38-4AE8-88E1-2EE1DFFC4AB0}" type="pres">
      <dgm:prSet presAssocID="{F3E04D07-3008-4B4A-AE6C-BCA3EDCE10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DC025D-0554-4A93-BF79-45711B99B47F}" type="pres">
      <dgm:prSet presAssocID="{DF0661D3-D256-486D-AA44-61009A993382}" presName="composite" presStyleCnt="0"/>
      <dgm:spPr/>
    </dgm:pt>
    <dgm:pt modelId="{EABE4890-F401-4C35-BFCE-BCBDF35CA9E2}" type="pres">
      <dgm:prSet presAssocID="{DF0661D3-D256-486D-AA44-61009A9933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5FF35-87D1-4018-8DA3-0FE087CB5B2D}" type="pres">
      <dgm:prSet presAssocID="{DF0661D3-D256-486D-AA44-61009A99338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EC956-7E4D-4630-B754-B73AF61B6F85}" type="pres">
      <dgm:prSet presAssocID="{329FB096-39B8-451A-BBDA-CB681376AB9D}" presName="sp" presStyleCnt="0"/>
      <dgm:spPr/>
    </dgm:pt>
    <dgm:pt modelId="{8453621B-7DDA-429C-AB08-D027B9BFD82C}" type="pres">
      <dgm:prSet presAssocID="{B4F59CE9-CF74-4BBA-AB7E-4B068BBEA2E8}" presName="composite" presStyleCnt="0"/>
      <dgm:spPr/>
    </dgm:pt>
    <dgm:pt modelId="{8D42A859-0161-49E0-A725-1672FA19CAB2}" type="pres">
      <dgm:prSet presAssocID="{B4F59CE9-CF74-4BBA-AB7E-4B068BBEA2E8}" presName="parentText" presStyleLbl="alignNode1" presStyleIdx="1" presStyleCnt="3" custLinFactNeighborX="-2935" custLinFactNeighborY="6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E1497-A3D9-4EF2-A7C4-A5573B0D443B}" type="pres">
      <dgm:prSet presAssocID="{B4F59CE9-CF74-4BBA-AB7E-4B068BBEA2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47356-FED9-464B-8DFD-785DBB6BE9C0}" type="pres">
      <dgm:prSet presAssocID="{A9EAB095-EB80-4F04-96C3-8230BF810E93}" presName="sp" presStyleCnt="0"/>
      <dgm:spPr/>
    </dgm:pt>
    <dgm:pt modelId="{4D488451-6AC8-48E3-A872-FE1C82164EE3}" type="pres">
      <dgm:prSet presAssocID="{E1C2508A-0758-483B-AB6E-5F9B0DB382AD}" presName="composite" presStyleCnt="0"/>
      <dgm:spPr/>
    </dgm:pt>
    <dgm:pt modelId="{DD1B8DD2-0CA6-4C35-A0A6-7D1D00E77912}" type="pres">
      <dgm:prSet presAssocID="{E1C2508A-0758-483B-AB6E-5F9B0DB382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2A2DE-2BEF-41E5-A39A-8F3AE7AA14A7}" type="pres">
      <dgm:prSet presAssocID="{E1C2508A-0758-483B-AB6E-5F9B0DB382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012B9-09C5-4738-B499-77892D2508C3}" type="presOf" srcId="{F3E04D07-3008-4B4A-AE6C-BCA3EDCE1095}" destId="{D9A28E1E-2B38-4AE8-88E1-2EE1DFFC4AB0}" srcOrd="0" destOrd="0" presId="urn:microsoft.com/office/officeart/2005/8/layout/chevron2"/>
    <dgm:cxn modelId="{FD3C3A35-EDD2-41F9-8953-57C753171AAD}" srcId="{F3E04D07-3008-4B4A-AE6C-BCA3EDCE1095}" destId="{E1C2508A-0758-483B-AB6E-5F9B0DB382AD}" srcOrd="2" destOrd="0" parTransId="{84B5894C-AFE9-4CBB-8AD3-4B67F7C9E66E}" sibTransId="{744C6434-2A97-4FB5-9646-F4E527B1BD3D}"/>
    <dgm:cxn modelId="{C634C408-9C04-4B1E-8EA7-73737BF28FFF}" type="presOf" srcId="{7B7F44EE-EBCF-43D3-A9EE-7A9AFACFEEBF}" destId="{2F25FF35-87D1-4018-8DA3-0FE087CB5B2D}" srcOrd="0" destOrd="0" presId="urn:microsoft.com/office/officeart/2005/8/layout/chevron2"/>
    <dgm:cxn modelId="{AC453F1A-7054-4828-8423-000B7F70A43E}" srcId="{F3E04D07-3008-4B4A-AE6C-BCA3EDCE1095}" destId="{DF0661D3-D256-486D-AA44-61009A993382}" srcOrd="0" destOrd="0" parTransId="{27C55453-6C8E-488E-91B6-5B6348CAB5E0}" sibTransId="{329FB096-39B8-451A-BBDA-CB681376AB9D}"/>
    <dgm:cxn modelId="{1BA4E343-58EA-4AE3-88C1-A368E9280596}" srcId="{B4F59CE9-CF74-4BBA-AB7E-4B068BBEA2E8}" destId="{DBE75B96-52B5-45BD-825D-3E5BA2E7BD5D}" srcOrd="0" destOrd="0" parTransId="{AFF12C69-3A21-40A9-BD69-F4C99BFF3059}" sibTransId="{76546493-0481-42F0-8A9F-04E3801432EF}"/>
    <dgm:cxn modelId="{F15C34AA-C98C-45C5-97FD-800840044B8A}" srcId="{DF0661D3-D256-486D-AA44-61009A993382}" destId="{7B7F44EE-EBCF-43D3-A9EE-7A9AFACFEEBF}" srcOrd="0" destOrd="0" parTransId="{D8AF2117-4D4B-452F-BE23-154EF58EBD24}" sibTransId="{A472D3E3-76EA-47F1-99FA-1C4A737CF30C}"/>
    <dgm:cxn modelId="{AD98F6F7-2130-42F1-BA96-4D4890AAB04C}" srcId="{F3E04D07-3008-4B4A-AE6C-BCA3EDCE1095}" destId="{B4F59CE9-CF74-4BBA-AB7E-4B068BBEA2E8}" srcOrd="1" destOrd="0" parTransId="{FD2936DB-FEFC-41B3-A3C6-09355F6B5A84}" sibTransId="{A9EAB095-EB80-4F04-96C3-8230BF810E93}"/>
    <dgm:cxn modelId="{33669DF7-B1A1-4FAD-8CE0-689069E1DBB4}" srcId="{E1C2508A-0758-483B-AB6E-5F9B0DB382AD}" destId="{D889C609-15D8-4E27-9CC9-D2BE0517AD1E}" srcOrd="0" destOrd="0" parTransId="{6FD8816A-A21A-4EE2-9300-5B836EF869F7}" sibTransId="{9C1CD7E1-257D-4F56-8075-39C8462253B2}"/>
    <dgm:cxn modelId="{18F738F0-2567-4A4D-A1B0-9B4571B4A6D4}" type="presOf" srcId="{41806EEF-5195-4D36-BCC2-2C7912BAB141}" destId="{0A82A2DE-2BEF-41E5-A39A-8F3AE7AA14A7}" srcOrd="0" destOrd="1" presId="urn:microsoft.com/office/officeart/2005/8/layout/chevron2"/>
    <dgm:cxn modelId="{ECB28B90-9C1D-4CBB-8E28-D8442D07BD2A}" srcId="{E1C2508A-0758-483B-AB6E-5F9B0DB382AD}" destId="{41806EEF-5195-4D36-BCC2-2C7912BAB141}" srcOrd="1" destOrd="0" parTransId="{22397B79-EDA3-4DDE-A96A-F9789A27B59A}" sibTransId="{0F5D02DE-339B-4301-AB03-F1A1D8CC0AF0}"/>
    <dgm:cxn modelId="{C4B17E3E-91F8-4AD2-ADC1-3C146784FFE0}" type="presOf" srcId="{D889C609-15D8-4E27-9CC9-D2BE0517AD1E}" destId="{0A82A2DE-2BEF-41E5-A39A-8F3AE7AA14A7}" srcOrd="0" destOrd="0" presId="urn:microsoft.com/office/officeart/2005/8/layout/chevron2"/>
    <dgm:cxn modelId="{EB4FBE79-D29D-4EBC-833A-1C50B81F042E}" type="presOf" srcId="{B4F59CE9-CF74-4BBA-AB7E-4B068BBEA2E8}" destId="{8D42A859-0161-49E0-A725-1672FA19CAB2}" srcOrd="0" destOrd="0" presId="urn:microsoft.com/office/officeart/2005/8/layout/chevron2"/>
    <dgm:cxn modelId="{5D1CD6C1-D6E8-45D1-A84D-44AE8F0A9C4C}" type="presOf" srcId="{DF0661D3-D256-486D-AA44-61009A993382}" destId="{EABE4890-F401-4C35-BFCE-BCBDF35CA9E2}" srcOrd="0" destOrd="0" presId="urn:microsoft.com/office/officeart/2005/8/layout/chevron2"/>
    <dgm:cxn modelId="{CABBE6A3-222D-4EF2-B12D-D985B7DB7DD2}" type="presOf" srcId="{DBE75B96-52B5-45BD-825D-3E5BA2E7BD5D}" destId="{FB5E1497-A3D9-4EF2-A7C4-A5573B0D443B}" srcOrd="0" destOrd="0" presId="urn:microsoft.com/office/officeart/2005/8/layout/chevron2"/>
    <dgm:cxn modelId="{8FE30DAE-B7C1-40DD-B0BA-F422ADB05C22}" type="presOf" srcId="{E1C2508A-0758-483B-AB6E-5F9B0DB382AD}" destId="{DD1B8DD2-0CA6-4C35-A0A6-7D1D00E77912}" srcOrd="0" destOrd="0" presId="urn:microsoft.com/office/officeart/2005/8/layout/chevron2"/>
    <dgm:cxn modelId="{DA21880A-7CD2-4400-9963-430F3FBCC4CB}" type="presParOf" srcId="{D9A28E1E-2B38-4AE8-88E1-2EE1DFFC4AB0}" destId="{BADC025D-0554-4A93-BF79-45711B99B47F}" srcOrd="0" destOrd="0" presId="urn:microsoft.com/office/officeart/2005/8/layout/chevron2"/>
    <dgm:cxn modelId="{8A9B23E3-7C48-48F2-9DDE-303D7BA3DC89}" type="presParOf" srcId="{BADC025D-0554-4A93-BF79-45711B99B47F}" destId="{EABE4890-F401-4C35-BFCE-BCBDF35CA9E2}" srcOrd="0" destOrd="0" presId="urn:microsoft.com/office/officeart/2005/8/layout/chevron2"/>
    <dgm:cxn modelId="{A5886E6F-16F2-439E-B8BB-CFA8204C6F84}" type="presParOf" srcId="{BADC025D-0554-4A93-BF79-45711B99B47F}" destId="{2F25FF35-87D1-4018-8DA3-0FE087CB5B2D}" srcOrd="1" destOrd="0" presId="urn:microsoft.com/office/officeart/2005/8/layout/chevron2"/>
    <dgm:cxn modelId="{C37A83B6-398D-4743-BCF6-66B7D19CBB3D}" type="presParOf" srcId="{D9A28E1E-2B38-4AE8-88E1-2EE1DFFC4AB0}" destId="{7E8EC956-7E4D-4630-B754-B73AF61B6F85}" srcOrd="1" destOrd="0" presId="urn:microsoft.com/office/officeart/2005/8/layout/chevron2"/>
    <dgm:cxn modelId="{86B95207-95C5-4DCA-8C28-A30DC46BB276}" type="presParOf" srcId="{D9A28E1E-2B38-4AE8-88E1-2EE1DFFC4AB0}" destId="{8453621B-7DDA-429C-AB08-D027B9BFD82C}" srcOrd="2" destOrd="0" presId="urn:microsoft.com/office/officeart/2005/8/layout/chevron2"/>
    <dgm:cxn modelId="{AED92C30-CF3E-4E6B-B815-A43F62B0288D}" type="presParOf" srcId="{8453621B-7DDA-429C-AB08-D027B9BFD82C}" destId="{8D42A859-0161-49E0-A725-1672FA19CAB2}" srcOrd="0" destOrd="0" presId="urn:microsoft.com/office/officeart/2005/8/layout/chevron2"/>
    <dgm:cxn modelId="{5F41ABAA-5378-47A1-952D-8771938B470A}" type="presParOf" srcId="{8453621B-7DDA-429C-AB08-D027B9BFD82C}" destId="{FB5E1497-A3D9-4EF2-A7C4-A5573B0D443B}" srcOrd="1" destOrd="0" presId="urn:microsoft.com/office/officeart/2005/8/layout/chevron2"/>
    <dgm:cxn modelId="{1828A241-60E8-4BF7-A4E4-CB887C911D51}" type="presParOf" srcId="{D9A28E1E-2B38-4AE8-88E1-2EE1DFFC4AB0}" destId="{1B247356-FED9-464B-8DFD-785DBB6BE9C0}" srcOrd="3" destOrd="0" presId="urn:microsoft.com/office/officeart/2005/8/layout/chevron2"/>
    <dgm:cxn modelId="{EFABEFD8-BB71-4C38-B537-A5E7FF42B72C}" type="presParOf" srcId="{D9A28E1E-2B38-4AE8-88E1-2EE1DFFC4AB0}" destId="{4D488451-6AC8-48E3-A872-FE1C82164EE3}" srcOrd="4" destOrd="0" presId="urn:microsoft.com/office/officeart/2005/8/layout/chevron2"/>
    <dgm:cxn modelId="{4B932A3F-608B-4413-9AA6-8FE9D163D2EB}" type="presParOf" srcId="{4D488451-6AC8-48E3-A872-FE1C82164EE3}" destId="{DD1B8DD2-0CA6-4C35-A0A6-7D1D00E77912}" srcOrd="0" destOrd="0" presId="urn:microsoft.com/office/officeart/2005/8/layout/chevron2"/>
    <dgm:cxn modelId="{C04F080B-3DF0-424B-A12A-DEDCD48F476E}" type="presParOf" srcId="{4D488451-6AC8-48E3-A872-FE1C82164EE3}" destId="{0A82A2DE-2BEF-41E5-A39A-8F3AE7AA14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E4890-F401-4C35-BFCE-BCBDF35CA9E2}">
      <dsp:nvSpPr>
        <dsp:cNvPr id="0" name=""/>
        <dsp:cNvSpPr/>
      </dsp:nvSpPr>
      <dsp:spPr>
        <a:xfrm rot="5400000">
          <a:off x="-278182" y="278886"/>
          <a:ext cx="1854547" cy="1298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 Acquisition</a:t>
          </a:r>
          <a:endParaRPr lang="en-US" sz="1800" kern="1200" dirty="0"/>
        </a:p>
      </dsp:txBody>
      <dsp:txXfrm rot="-5400000">
        <a:off x="1" y="649796"/>
        <a:ext cx="1298183" cy="556364"/>
      </dsp:txXfrm>
    </dsp:sp>
    <dsp:sp modelId="{2F25FF35-87D1-4018-8DA3-0FE087CB5B2D}">
      <dsp:nvSpPr>
        <dsp:cNvPr id="0" name=""/>
        <dsp:cNvSpPr/>
      </dsp:nvSpPr>
      <dsp:spPr>
        <a:xfrm rot="5400000">
          <a:off x="4383413" y="-3084526"/>
          <a:ext cx="1205455" cy="7375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MODIS Aqua, Terra, TRMM and Landsat Data was downloaded</a:t>
          </a:r>
          <a:endParaRPr lang="en-US" sz="1800" kern="1200" dirty="0"/>
        </a:p>
      </dsp:txBody>
      <dsp:txXfrm rot="-5400000">
        <a:off x="1298183" y="59549"/>
        <a:ext cx="7317071" cy="1087765"/>
      </dsp:txXfrm>
    </dsp:sp>
    <dsp:sp modelId="{8D42A859-0161-49E0-A725-1672FA19CAB2}">
      <dsp:nvSpPr>
        <dsp:cNvPr id="0" name=""/>
        <dsp:cNvSpPr/>
      </dsp:nvSpPr>
      <dsp:spPr>
        <a:xfrm rot="5400000">
          <a:off x="-278182" y="1954412"/>
          <a:ext cx="1854547" cy="1298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Processing</a:t>
          </a:r>
          <a:endParaRPr lang="en-US" sz="1800" kern="1200" dirty="0"/>
        </a:p>
      </dsp:txBody>
      <dsp:txXfrm rot="-5400000">
        <a:off x="1" y="2325322"/>
        <a:ext cx="1298183" cy="556364"/>
      </dsp:txXfrm>
    </dsp:sp>
    <dsp:sp modelId="{FB5E1497-A3D9-4EF2-A7C4-A5573B0D443B}">
      <dsp:nvSpPr>
        <dsp:cNvPr id="0" name=""/>
        <dsp:cNvSpPr/>
      </dsp:nvSpPr>
      <dsp:spPr>
        <a:xfrm rot="5400000">
          <a:off x="4383413" y="-1421704"/>
          <a:ext cx="1205455" cy="7375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MODIS data was corrected from errors from clouds using Python</a:t>
          </a:r>
          <a:endParaRPr lang="en-US" sz="1800" kern="1200" dirty="0"/>
        </a:p>
      </dsp:txBody>
      <dsp:txXfrm rot="-5400000">
        <a:off x="1298183" y="1722371"/>
        <a:ext cx="7317071" cy="1087765"/>
      </dsp:txXfrm>
    </dsp:sp>
    <dsp:sp modelId="{DD1B8DD2-0CA6-4C35-A0A6-7D1D00E77912}">
      <dsp:nvSpPr>
        <dsp:cNvPr id="0" name=""/>
        <dsp:cNvSpPr/>
      </dsp:nvSpPr>
      <dsp:spPr>
        <a:xfrm rot="5400000">
          <a:off x="-278182" y="3604530"/>
          <a:ext cx="1854547" cy="12981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</a:t>
          </a:r>
          <a:endParaRPr lang="en-US" sz="1800" kern="1200" dirty="0"/>
        </a:p>
      </dsp:txBody>
      <dsp:txXfrm rot="-5400000">
        <a:off x="1" y="3975440"/>
        <a:ext cx="1298183" cy="556364"/>
      </dsp:txXfrm>
    </dsp:sp>
    <dsp:sp modelId="{0A82A2DE-2BEF-41E5-A39A-8F3AE7AA14A7}">
      <dsp:nvSpPr>
        <dsp:cNvPr id="0" name=""/>
        <dsp:cNvSpPr/>
      </dsp:nvSpPr>
      <dsp:spPr>
        <a:xfrm rot="5400000">
          <a:off x="4383413" y="241117"/>
          <a:ext cx="1205455" cy="73759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TRMM and MODIS data were stacked so a value could be given to each pixel for every day during their given study periods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TRMM data was interpolated</a:t>
          </a:r>
          <a:endParaRPr lang="en-US" sz="1800" kern="1200" dirty="0"/>
        </a:p>
      </dsp:txBody>
      <dsp:txXfrm rot="-5400000">
        <a:off x="1298183" y="3385193"/>
        <a:ext cx="7317071" cy="1087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 is the center of origin for potatoes.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Parque de la Papa was created to conserve traditional potato varieties and agricultural practices.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Potato biodiversity is threatened by many factors, including: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increase in temperature.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change in precipitation patterns.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damage from pests.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" y="5470290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10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939800"/>
            <a:ext cx="7772400" cy="1737868"/>
          </a:xfrm>
        </p:spPr>
        <p:txBody>
          <a:bodyPr/>
          <a:lstStyle/>
          <a:p>
            <a:r>
              <a:rPr lang="en-US" dirty="0" smtClean="0"/>
              <a:t>Peru Climate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7500" y="5358384"/>
            <a:ext cx="3844036" cy="369332"/>
          </a:xfrm>
        </p:spPr>
        <p:txBody>
          <a:bodyPr>
            <a:normAutofit/>
          </a:bodyPr>
          <a:lstStyle/>
          <a:p>
            <a:r>
              <a:rPr lang="en-US" dirty="0" smtClean="0"/>
              <a:t>Rebekke </a:t>
            </a:r>
            <a:r>
              <a:rPr lang="en-US" dirty="0" err="1" smtClean="0"/>
              <a:t>Muench</a:t>
            </a:r>
            <a:r>
              <a:rPr lang="en-US" dirty="0" smtClean="0"/>
              <a:t>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Kayla McDonald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Ryan Murphy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Michael Sclater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Richard Rose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Dajon Begin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066800" y="3035300"/>
            <a:ext cx="7086600" cy="173786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767171"/>
                </a:solidFill>
                <a:latin typeface="Questrial"/>
              </a:rPr>
              <a:t>Monitoring and Forecasting Shifting Climate and Land Change Impacts in Peru’s Parque de la Papa for Enhanced Agricultural Management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5708" y="449580"/>
            <a:ext cx="3566160" cy="132588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89719" y="2130552"/>
            <a:ext cx="3974592" cy="427024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Temperature (MODIS) </a:t>
            </a:r>
          </a:p>
          <a:p>
            <a:pPr marL="1028700" lvl="1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 smtClean="0"/>
              <a:t>July, 2002 – June 2015</a:t>
            </a:r>
            <a:endParaRPr lang="en-US" sz="2000" dirty="0"/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Precipitation</a:t>
            </a:r>
          </a:p>
          <a:p>
            <a:pPr marL="1028700" lvl="1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 smtClean="0"/>
              <a:t>November, 1997 – April, 2015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err="1" smtClean="0"/>
              <a:t>Landuse</a:t>
            </a:r>
            <a:endParaRPr lang="en-US" dirty="0" smtClean="0"/>
          </a:p>
          <a:p>
            <a:pPr marL="1028700" lvl="1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dirty="0" smtClean="0"/>
              <a:t>Current and historic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74203" y="441960"/>
            <a:ext cx="3566160" cy="1325880"/>
          </a:xfrm>
        </p:spPr>
        <p:txBody>
          <a:bodyPr/>
          <a:lstStyle/>
          <a:p>
            <a:r>
              <a:rPr lang="en-US" dirty="0" smtClean="0"/>
              <a:t>Study Period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5" y="1767840"/>
            <a:ext cx="3892005" cy="2939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3" y="4826000"/>
            <a:ext cx="1944198" cy="18334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40681" y="4853151"/>
            <a:ext cx="1856720" cy="13103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94232" y="4826000"/>
            <a:ext cx="2651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b="1" dirty="0" smtClean="0"/>
              <a:t>Legend</a:t>
            </a:r>
          </a:p>
          <a:p>
            <a:r>
              <a:rPr lang="en-US" sz="2000" dirty="0" smtClean="0"/>
              <a:t>Parque de</a:t>
            </a:r>
          </a:p>
          <a:p>
            <a:r>
              <a:rPr lang="en-US" sz="2000" dirty="0" smtClean="0"/>
              <a:t> la Papa</a:t>
            </a:r>
          </a:p>
          <a:p>
            <a:r>
              <a:rPr lang="en-US" sz="2000" dirty="0" smtClean="0"/>
              <a:t>Peru</a:t>
            </a:r>
            <a:endParaRPr lang="en-US" sz="2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795271" y="5364951"/>
            <a:ext cx="253552" cy="130463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95271" y="5790731"/>
            <a:ext cx="253552" cy="1304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62500" y="1838452"/>
            <a:ext cx="4165599" cy="4587748"/>
          </a:xfrm>
        </p:spPr>
        <p:txBody>
          <a:bodyPr>
            <a:noAutofit/>
          </a:bodyPr>
          <a:lstStyle/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Peru is the center of origin for potatoes.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The Parque de la Papa was created to conserve traditional potato varieties and agricultural practices.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Potato biodiversity is threatened by many factors, including:</a:t>
            </a:r>
          </a:p>
          <a:p>
            <a:pPr lvl="1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An increase in temperature.</a:t>
            </a:r>
          </a:p>
          <a:p>
            <a:pPr lvl="1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 change in precipitation patterns.</a:t>
            </a:r>
          </a:p>
          <a:p>
            <a:pPr lvl="1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Increased damage from pests.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284480"/>
            <a:ext cx="3566160" cy="1325880"/>
          </a:xfrm>
        </p:spPr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1"/>
            <a:ext cx="4762500" cy="685539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62500" y="6557961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Leonora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Enking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57480"/>
            <a:ext cx="7315200" cy="1325880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2095500"/>
            <a:ext cx="7315200" cy="4064000"/>
          </a:xfrm>
        </p:spPr>
        <p:txBody>
          <a:bodyPr>
            <a:normAutofit/>
          </a:bodyPr>
          <a:lstStyle/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Create growing degree days, chill hours, elevation, slope, and weevil suitability maps 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Use Landsat imagery to determine how potato crop locations have changed over the past 30 years 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Develop a methodology that can be applied throughout Peru to determine potato </a:t>
            </a:r>
            <a:r>
              <a:rPr lang="en-US" sz="2400" dirty="0" smtClean="0"/>
              <a:t>suitability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2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57480"/>
            <a:ext cx="9144000" cy="1325880"/>
          </a:xfrm>
        </p:spPr>
        <p:txBody>
          <a:bodyPr/>
          <a:lstStyle/>
          <a:p>
            <a:pPr algn="ctr"/>
            <a:r>
              <a:rPr lang="en-US" dirty="0" smtClean="0"/>
              <a:t>Growing Degree Days &amp; Chill Hours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2095500"/>
            <a:ext cx="7315200" cy="4064000"/>
          </a:xfrm>
        </p:spPr>
        <p:txBody>
          <a:bodyPr>
            <a:normAutofit/>
          </a:bodyPr>
          <a:lstStyle/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Growing Degree Days (GDD) are the number of days that have an average max and min temperature above the a specified number dependent on the crop</a:t>
            </a:r>
          </a:p>
          <a:p>
            <a:pPr marL="342900" indent="-34290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Chill hours are the number of hours the temperatures are between 32 and 45 degrees Fahrenheit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6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14300"/>
            <a:ext cx="9144000" cy="695960"/>
          </a:xfrm>
        </p:spPr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0673275"/>
              </p:ext>
            </p:extLst>
          </p:nvPr>
        </p:nvGraphicFramePr>
        <p:xfrm>
          <a:off x="342900" y="1041400"/>
          <a:ext cx="86741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6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57480"/>
            <a:ext cx="7315200" cy="1325880"/>
          </a:xfrm>
        </p:spPr>
        <p:txBody>
          <a:bodyPr/>
          <a:lstStyle/>
          <a:p>
            <a:pPr algn="ctr"/>
            <a:r>
              <a:rPr lang="en-US" dirty="0" smtClean="0"/>
              <a:t>Errors &amp; Uncertainties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3120" y="3141980"/>
            <a:ext cx="7315200" cy="1325880"/>
          </a:xfrm>
        </p:spPr>
        <p:txBody>
          <a:bodyPr/>
          <a:lstStyle/>
          <a:p>
            <a:pPr algn="ctr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1531112"/>
            <a:ext cx="7315200" cy="18902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4391660"/>
            <a:ext cx="7315200" cy="18313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imate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E9A149"/>
      </a:accent1>
      <a:accent2>
        <a:srgbClr val="DF7934"/>
      </a:accent2>
      <a:accent3>
        <a:srgbClr val="D64D27"/>
      </a:accent3>
      <a:accent4>
        <a:srgbClr val="8D91C7"/>
      </a:accent4>
      <a:accent5>
        <a:srgbClr val="667FAA"/>
      </a:accent5>
      <a:accent6>
        <a:srgbClr val="347194"/>
      </a:accent6>
      <a:hlink>
        <a:srgbClr val="E9A149"/>
      </a:hlink>
      <a:folHlink>
        <a:srgbClr val="E9A149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2041</TotalTime>
  <Words>335</Words>
  <Application>Microsoft Office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Helvetica Neue</vt:lpstr>
      <vt:lpstr>Questrial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Adams, Emily C. (LARC-E3)[SSAI DEVELOP]</cp:lastModifiedBy>
  <cp:revision>113</cp:revision>
  <dcterms:created xsi:type="dcterms:W3CDTF">2015-05-18T13:26:09Z</dcterms:created>
  <dcterms:modified xsi:type="dcterms:W3CDTF">2015-10-19T13:35:02Z</dcterms:modified>
</cp:coreProperties>
</file>