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Lst>
  <p:notesMasterIdLst>
    <p:notesMasterId r:id="rId30"/>
  </p:notesMasterIdLst>
  <p:handoutMasterIdLst>
    <p:handoutMasterId r:id="rId31"/>
  </p:handoutMasterIdLst>
  <p:sldIdLst>
    <p:sldId id="275" r:id="rId8"/>
    <p:sldId id="286" r:id="rId9"/>
    <p:sldId id="311" r:id="rId10"/>
    <p:sldId id="289" r:id="rId11"/>
    <p:sldId id="296" r:id="rId12"/>
    <p:sldId id="312" r:id="rId13"/>
    <p:sldId id="291" r:id="rId14"/>
    <p:sldId id="301" r:id="rId15"/>
    <p:sldId id="295" r:id="rId16"/>
    <p:sldId id="287" r:id="rId17"/>
    <p:sldId id="306" r:id="rId18"/>
    <p:sldId id="307" r:id="rId19"/>
    <p:sldId id="308" r:id="rId20"/>
    <p:sldId id="309" r:id="rId21"/>
    <p:sldId id="310" r:id="rId22"/>
    <p:sldId id="313" r:id="rId23"/>
    <p:sldId id="288" r:id="rId24"/>
    <p:sldId id="314" r:id="rId25"/>
    <p:sldId id="298" r:id="rId26"/>
    <p:sldId id="297" r:id="rId27"/>
    <p:sldId id="277" r:id="rId28"/>
    <p:sldId id="305" r:id="rId2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4" clrIdx="0"/>
  <p:cmAuthor id="1" name="Daryl-Ann Winstead" initials="DW" lastIdx="1" clrIdx="1"/>
  <p:cmAuthor id="2" name="Fenn, Teresa E. (LARC-E3)[SSAI DEVELOP]" initials="FTE(D" lastIdx="6" clrIdx="2">
    <p:extLst/>
  </p:cmAuthor>
  <p:cmAuthor id="3" name="Childs, Lauren M. (LARC-E3)[DEVELOP - Wise County (LaRC)]" initials="CLM(-WC(" lastIdx="4"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91429" autoAdjust="0"/>
  </p:normalViewPr>
  <p:slideViewPr>
    <p:cSldViewPr snapToGrid="0">
      <p:cViewPr>
        <p:scale>
          <a:sx n="106" d="100"/>
          <a:sy n="106" d="100"/>
        </p:scale>
        <p:origin x="-1680" y="-132"/>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F0F1667E-192A-4FE6-A910-1D4E8BB35911}" type="datetimeFigureOut">
              <a:rPr lang="en-US" smtClean="0"/>
              <a:t>11/19/2015</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217E62A2-44C8-4EB9-B208-74480CF21212}" type="slidenum">
              <a:rPr lang="en-US" smtClean="0"/>
              <a:t>‹#›</a:t>
            </a:fld>
            <a:endParaRPr lang="en-US"/>
          </a:p>
        </p:txBody>
      </p:sp>
    </p:spTree>
    <p:extLst>
      <p:ext uri="{BB962C8B-B14F-4D97-AF65-F5344CB8AC3E}">
        <p14:creationId xmlns:p14="http://schemas.microsoft.com/office/powerpoint/2010/main" val="2482912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a:t>
            </a:r>
            <a:r>
              <a:rPr lang="en-US" baseline="0" dirty="0" smtClean="0"/>
              <a:t> focused on </a:t>
            </a:r>
            <a:r>
              <a:rPr lang="en-US" dirty="0" smtClean="0"/>
              <a:t>Lake</a:t>
            </a:r>
            <a:r>
              <a:rPr lang="en-US" baseline="0" dirty="0" smtClean="0"/>
              <a:t> Victoria, the second largest freshwater lake in the world. The lake is bordered by the East African countries of Uganda, Kenya, and Tanzania. Water quality throughout the lake has declined, causing harmful algae blooms and water hyacinth growth. This study focused its efforts on the </a:t>
            </a:r>
            <a:r>
              <a:rPr lang="en-US" baseline="0" dirty="0" err="1" smtClean="0"/>
              <a:t>Winam</a:t>
            </a:r>
            <a:r>
              <a:rPr lang="en-US" baseline="0" dirty="0" smtClean="0"/>
              <a:t> Gulf from </a:t>
            </a:r>
            <a:r>
              <a:rPr lang="en-US" baseline="0" dirty="0" smtClean="0"/>
              <a:t>March 2000 </a:t>
            </a:r>
            <a:r>
              <a:rPr lang="en-US" baseline="0" dirty="0" smtClean="0"/>
              <a:t>to </a:t>
            </a:r>
            <a:r>
              <a:rPr lang="en-US" baseline="0" dirty="0" smtClean="0"/>
              <a:t>October 2015 due </a:t>
            </a:r>
            <a:r>
              <a:rPr lang="en-US" baseline="0" dirty="0" smtClean="0"/>
              <a:t>to its high prevalence of harmful algae blooms and water hyacinth growth. This area is particularly vulnerable due to its isolated inlet and the large population inhabiting its shores.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7984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Non-Water features as specified by an NDWI value of 0.1 or less are highlighted in yellow.</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NVDI clipped to non-water features </a:t>
            </a:r>
            <a:r>
              <a:rPr lang="en-US" dirty="0" err="1" smtClean="0"/>
              <a:t>shapefile</a:t>
            </a:r>
            <a:r>
              <a:rPr lang="en-US"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MNDWI Results.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Non-water features as specified by MNDWI values of 0 or less are highlighted in yellow.</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NDVI clipped to non-water features. </a:t>
            </a:r>
          </a:p>
          <a:p>
            <a:r>
              <a:rPr lang="en-US" dirty="0" smtClean="0"/>
              <a:t>Note that MNDWI method pulls out considerably less vegetation than the NDWI method.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baseline="0" dirty="0" smtClean="0"/>
              <a:t>Accuracy results for the MNDWI method:</a:t>
            </a:r>
          </a:p>
          <a:p>
            <a:pPr marL="174982" indent="-174982">
              <a:buFontTx/>
              <a:buChar char="-"/>
            </a:pPr>
            <a:r>
              <a:rPr lang="en-US" baseline="0" dirty="0" smtClean="0"/>
              <a:t>The top row represents model predicted classes, while the left column represents actual presence as depicted in the high resolution imagery. </a:t>
            </a:r>
          </a:p>
          <a:p>
            <a:pPr marL="174982" indent="-174982">
              <a:buFontTx/>
              <a:buChar char="-"/>
            </a:pPr>
            <a:r>
              <a:rPr lang="en-US" baseline="0" dirty="0" smtClean="0"/>
              <a:t>Class accuracies: hyacinth = 18.6%, algae = 63.6%, water = 50%</a:t>
            </a:r>
          </a:p>
          <a:p>
            <a:pPr marL="174982" indent="-174982">
              <a:buFontTx/>
              <a:buChar char="-"/>
            </a:pPr>
            <a:r>
              <a:rPr lang="en-US" baseline="0" dirty="0" smtClean="0"/>
              <a:t>12% of the time the model classified water hyacinth as algae</a:t>
            </a:r>
          </a:p>
          <a:p>
            <a:pPr marL="174982" indent="-174982">
              <a:buFontTx/>
              <a:buChar char="-"/>
            </a:pPr>
            <a:r>
              <a:rPr lang="en-US" baseline="0" dirty="0" smtClean="0"/>
              <a:t>Overall Accuracy = 62 %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41055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baseline="0" dirty="0" smtClean="0"/>
              <a:t>Accuracy results for the NDWI method:</a:t>
            </a:r>
          </a:p>
          <a:p>
            <a:pPr marL="174982" indent="-174982">
              <a:buFontTx/>
              <a:buChar char="-"/>
            </a:pPr>
            <a:r>
              <a:rPr lang="en-US" baseline="0" dirty="0" smtClean="0"/>
              <a:t>True Positive (TP) </a:t>
            </a:r>
            <a:r>
              <a:rPr lang="en-US" baseline="0" smtClean="0"/>
              <a:t>= </a:t>
            </a:r>
            <a:r>
              <a:rPr lang="en-US" baseline="0" smtClean="0"/>
              <a:t>80, </a:t>
            </a:r>
            <a:r>
              <a:rPr lang="en-US" baseline="0" dirty="0" smtClean="0"/>
              <a:t>True Negative (TN) = 94, False Positive (FP) </a:t>
            </a:r>
            <a:r>
              <a:rPr lang="en-US" baseline="0" smtClean="0"/>
              <a:t>= </a:t>
            </a:r>
            <a:r>
              <a:rPr lang="en-US" baseline="0" smtClean="0"/>
              <a:t>20, </a:t>
            </a:r>
            <a:r>
              <a:rPr lang="en-US" baseline="0" dirty="0" smtClean="0"/>
              <a:t>False Negative (FN) = 6</a:t>
            </a:r>
          </a:p>
          <a:p>
            <a:pPr marL="174982" indent="-174982">
              <a:buFontTx/>
              <a:buChar char="-"/>
            </a:pPr>
            <a:r>
              <a:rPr lang="en-US" baseline="0" dirty="0" smtClean="0"/>
              <a:t>Accuracy = 86.5 %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4105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2 different proposed methods are useful for</a:t>
            </a:r>
            <a:r>
              <a:rPr lang="en-US" baseline="0" dirty="0" smtClean="0"/>
              <a:t> accomplishing 2 different things:</a:t>
            </a:r>
          </a:p>
          <a:p>
            <a:pPr marL="171450" indent="-171450">
              <a:buFontTx/>
              <a:buChar char="-"/>
            </a:pPr>
            <a:r>
              <a:rPr lang="en-US" baseline="0" dirty="0" smtClean="0"/>
              <a:t>The NDWI method pulls out both algae and </a:t>
            </a:r>
            <a:r>
              <a:rPr lang="en-US" baseline="0" dirty="0" err="1" smtClean="0"/>
              <a:t>macrophytes</a:t>
            </a:r>
            <a:r>
              <a:rPr lang="en-US" baseline="0" dirty="0" smtClean="0"/>
              <a:t> on the surface. </a:t>
            </a:r>
          </a:p>
          <a:p>
            <a:pPr marL="171450" indent="-171450">
              <a:buFontTx/>
              <a:buChar char="-"/>
            </a:pPr>
            <a:r>
              <a:rPr lang="en-US" baseline="0" dirty="0" smtClean="0"/>
              <a:t>The MNDWI method pulls out only water hyacinth/ other </a:t>
            </a:r>
            <a:r>
              <a:rPr lang="en-US" baseline="0" dirty="0" err="1" smtClean="0"/>
              <a:t>macrophytes</a:t>
            </a:r>
            <a:r>
              <a:rPr lang="en-US" baseline="0" dirty="0" smtClean="0"/>
              <a:t>, and is overall more accurate than the NDWI method.</a:t>
            </a:r>
          </a:p>
          <a:p>
            <a:pPr marL="171450" indent="-171450">
              <a:buFontTx/>
              <a:buChar char="-"/>
            </a:pPr>
            <a:r>
              <a:rPr lang="en-US" baseline="0" dirty="0" smtClean="0"/>
              <a:t>A more accurate </a:t>
            </a:r>
            <a:r>
              <a:rPr lang="en-US" baseline="0" dirty="0" err="1" smtClean="0"/>
              <a:t>shapefile</a:t>
            </a:r>
            <a:r>
              <a:rPr lang="en-US" baseline="0" dirty="0" smtClean="0"/>
              <a:t> distinguishing between land and water would greatly increase the accuracy of both models (especially NDWI), since many random points classified as water hyacinth fell on small islands and pieces of coast line that were included in the study area </a:t>
            </a:r>
            <a:r>
              <a:rPr lang="en-US" baseline="0" dirty="0" err="1" smtClean="0"/>
              <a:t>shapefile</a:t>
            </a:r>
            <a:r>
              <a:rPr lang="en-US" baseline="0" dirty="0" smtClean="0"/>
              <a:t>. </a:t>
            </a:r>
          </a:p>
          <a:p>
            <a:pPr marL="171450" indent="-171450">
              <a:buFontTx/>
              <a:buChar char="-"/>
            </a:pPr>
            <a:r>
              <a:rPr lang="en-US" baseline="0" dirty="0" smtClean="0"/>
              <a:t>These methods will serve as a baseline for RCMRD to develop an automated water hyacinth detection system. </a:t>
            </a:r>
          </a:p>
          <a:p>
            <a:pPr marL="0" indent="0">
              <a:buFontTx/>
              <a:buNone/>
            </a:pPr>
            <a:endParaRPr lang="en-US" baseline="0" dirty="0" smtClean="0"/>
          </a:p>
          <a:p>
            <a:pPr marL="0" indent="0">
              <a:buFontTx/>
              <a:buNone/>
            </a:pPr>
            <a:r>
              <a:rPr lang="en-US" baseline="0" dirty="0" smtClean="0"/>
              <a:t>Image Sources: https://www.flickr.com/photos/sarah_mccans/229417707/in/photolist-mgPTH-9SeeHW</a:t>
            </a:r>
          </a:p>
          <a:p>
            <a:pPr marL="0" indent="0">
              <a:buFontTx/>
              <a:buNone/>
            </a:pPr>
            <a:r>
              <a:rPr lang="en-US" baseline="0" smtClean="0"/>
              <a:t>                       https://www.flickr.com/photos/leoplus/2744389784/in/photolist-5bvHtf-c9c7Ko-3oZYwp-53bq4w-fSoP6F-6yQnb7-6yLhDZ-6yLh9p-nxQt9Q-32nqy-q9fwWH-awL7me-iMNrv-FqPHh-3jpJHq-c9cdhG-r8dDUB-            yJ34zX-zEVAgH-nxQmK5-ejDDES-825XEh-4ZQ5tR-iMNJU-6tTpwY-AoU97V-vA1QgC-nd6zoL-nd5yVy-zQt9VH-zQtaN4-AQBxDr-A6gdBG-AKdEwY-AwbFHG-AiiGzQ-ANgAvS-AQyRni-4zfYJt-zD21BC-nNhwnU-AkBw7J-nQ2UJF-zZnkZb-duxkci-MBqq-nd5Wee-nd6qwh-nf8ZHH-nf85Ur</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321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During the selected</a:t>
            </a:r>
            <a:r>
              <a:rPr lang="en-US" baseline="0" dirty="0" smtClean="0"/>
              <a:t> study period, a limited number of Landsat images could be implemented due to cloud cover over the </a:t>
            </a:r>
            <a:r>
              <a:rPr lang="en-US" baseline="0" dirty="0" err="1" smtClean="0"/>
              <a:t>Winam</a:t>
            </a:r>
            <a:r>
              <a:rPr lang="en-US" baseline="0" dirty="0" smtClean="0"/>
              <a:t> Gulf area of Kenya. </a:t>
            </a:r>
          </a:p>
          <a:p>
            <a:pPr marL="171450" indent="-171450">
              <a:buFontTx/>
              <a:buChar char="-"/>
            </a:pPr>
            <a:r>
              <a:rPr lang="en-US" baseline="0" dirty="0" smtClean="0"/>
              <a:t>Since the water level of Lake Victoria is constantly changing, an accurate </a:t>
            </a:r>
            <a:r>
              <a:rPr lang="en-US" baseline="0" dirty="0" err="1" smtClean="0"/>
              <a:t>shapefile</a:t>
            </a:r>
            <a:r>
              <a:rPr lang="en-US" baseline="0" dirty="0" smtClean="0"/>
              <a:t> of Lake Victoria is difficult to attain.  </a:t>
            </a:r>
          </a:p>
          <a:p>
            <a:pPr marL="171450" indent="-171450">
              <a:buFontTx/>
              <a:buChar char="-"/>
            </a:pPr>
            <a:r>
              <a:rPr lang="en-US" baseline="0" dirty="0" smtClean="0"/>
              <a:t>There are small gaps of spatial data along the coastline of Lake Victoria that would provide water hyacinth and water quality values beneficial to the study. </a:t>
            </a:r>
          </a:p>
          <a:p>
            <a:pPr marL="171450" indent="-171450">
              <a:buFontTx/>
              <a:buChar char="-"/>
            </a:pPr>
            <a:r>
              <a:rPr lang="en-US" baseline="0" dirty="0" smtClean="0"/>
              <a:t>It is difficult to distinguish between water hyacinth and other floating </a:t>
            </a:r>
            <a:r>
              <a:rPr lang="en-US" baseline="0" dirty="0" err="1" smtClean="0"/>
              <a:t>macrophytes</a:t>
            </a:r>
            <a:r>
              <a:rPr lang="en-US" baseline="0" dirty="0" smtClean="0"/>
              <a:t> on the lake using Landsat imagery alone.</a:t>
            </a:r>
          </a:p>
          <a:p>
            <a:pPr marL="171450" indent="-171450">
              <a:buFontTx/>
              <a:buChar char="-"/>
            </a:pPr>
            <a:r>
              <a:rPr lang="en-US" baseline="0" dirty="0" smtClean="0"/>
              <a:t>A limited number of in-situ measurements and observations of water hyacinth correspond with the study period.</a:t>
            </a:r>
          </a:p>
          <a:p>
            <a:endParaRPr lang="en-US" dirty="0" smtClean="0"/>
          </a:p>
          <a:p>
            <a:r>
              <a:rPr lang="en-US" dirty="0" smtClean="0"/>
              <a:t>Image Source:</a:t>
            </a:r>
            <a:r>
              <a:rPr lang="en-US" baseline="0" dirty="0" smtClean="0"/>
              <a:t> </a:t>
            </a:r>
            <a:r>
              <a:rPr lang="en-US" dirty="0" smtClean="0"/>
              <a:t>"USGS Global Visualization Viewer." </a:t>
            </a:r>
            <a:r>
              <a:rPr lang="en-US" i="1" dirty="0" smtClean="0"/>
              <a:t>USGS Global Visualization Viewer</a:t>
            </a:r>
            <a:r>
              <a:rPr lang="en-US" dirty="0" smtClean="0"/>
              <a:t>. Web. 14 Oct.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two-term project. So with our water vegetation extent map</a:t>
            </a:r>
            <a:r>
              <a:rPr lang="en-US" baseline="0" dirty="0" smtClean="0"/>
              <a:t> and accuracy assessment, the next term can focus more on distinguishing water hyacinth from other </a:t>
            </a:r>
            <a:r>
              <a:rPr lang="en-US" baseline="0" dirty="0" err="1" smtClean="0"/>
              <a:t>macrophytes</a:t>
            </a:r>
            <a:r>
              <a:rPr lang="en-US" baseline="0" dirty="0" smtClean="0"/>
              <a:t> and can further investigate other parameters that affect the lake’s water quality. </a:t>
            </a:r>
            <a:endParaRPr lang="en-US" dirty="0" smtClean="0"/>
          </a:p>
          <a:p>
            <a:endParaRPr lang="en-US" dirty="0" smtClean="0"/>
          </a:p>
          <a:p>
            <a:r>
              <a:rPr lang="en-US" dirty="0" smtClean="0"/>
              <a:t>Image Source: https://commons.wikimedia.org/wiki/File:Rusinga_Island_-_Lake_Victoria_-_Kenya.jpg#/media/File:Rusinga_Island_-_Lake_Victoria_-_Kenya.jpg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partnered with SERVIR East Africa and </a:t>
            </a:r>
            <a:r>
              <a:rPr lang="en-US" dirty="0" smtClean="0">
                <a:solidFill>
                  <a:srgbClr val="767171"/>
                </a:solidFill>
              </a:rPr>
              <a:t>Regional Centre for Mapping of Resources for Development (</a:t>
            </a:r>
            <a:r>
              <a:rPr lang="en-US" baseline="0" dirty="0" smtClean="0"/>
              <a:t>RCMRD) for this project to assist with their current practices.</a:t>
            </a:r>
          </a:p>
          <a:p>
            <a:endParaRPr lang="en-US" baseline="0" dirty="0" smtClean="0"/>
          </a:p>
          <a:p>
            <a:r>
              <a:rPr lang="en-US" baseline="0" dirty="0" smtClean="0"/>
              <a:t>Image source: http://www.nasa.gov/mission_pages/servir/overview.html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186302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a:t>
            </a:r>
            <a:r>
              <a:rPr lang="en-US" baseline="0" dirty="0" smtClean="0"/>
              <a:t> we would like to thank the following people for all their efforts in helping with our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123210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any questions at this time?</a:t>
            </a:r>
          </a:p>
          <a:p>
            <a:endParaRPr lang="en-US" dirty="0" smtClean="0"/>
          </a:p>
          <a:p>
            <a:r>
              <a:rPr lang="en-US" dirty="0" smtClean="0"/>
              <a:t>Image source:</a:t>
            </a:r>
            <a:r>
              <a:rPr lang="en-US" baseline="0" dirty="0" smtClean="0"/>
              <a:t> Emailed directly from Africa Flores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23491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objectives</a:t>
            </a:r>
            <a:r>
              <a:rPr lang="en-US" baseline="0" dirty="0" smtClean="0"/>
              <a:t> of this project are to: </a:t>
            </a:r>
          </a:p>
          <a:p>
            <a:pPr marL="354825" indent="-354825">
              <a:buFont typeface="Arial" panose="020B0604020202020204" pitchFamily="34" charset="0"/>
              <a:buChar char="•"/>
            </a:pPr>
            <a:r>
              <a:rPr lang="en-US" b="1" dirty="0" smtClean="0"/>
              <a:t>Develop</a:t>
            </a:r>
            <a:r>
              <a:rPr lang="en-US" dirty="0" smtClean="0"/>
              <a:t> an empirical method to distinguish vegetative growth from non-vegetative growth</a:t>
            </a:r>
          </a:p>
          <a:p>
            <a:pPr marL="354825" indent="-354825">
              <a:buFont typeface="Arial" panose="020B0604020202020204" pitchFamily="34" charset="0"/>
              <a:buChar char="•"/>
            </a:pPr>
            <a:r>
              <a:rPr lang="en-US" b="1" dirty="0" smtClean="0"/>
              <a:t>Identify </a:t>
            </a:r>
            <a:r>
              <a:rPr lang="en-US" dirty="0" smtClean="0"/>
              <a:t>the extent of water hyacinth in the </a:t>
            </a:r>
            <a:r>
              <a:rPr lang="en-US" dirty="0" err="1" smtClean="0"/>
              <a:t>Winam</a:t>
            </a:r>
            <a:r>
              <a:rPr lang="en-US" dirty="0" smtClean="0"/>
              <a:t> Gulf to enhance RCMRD methodologies</a:t>
            </a:r>
          </a:p>
          <a:p>
            <a:pPr marL="354825" indent="-354825">
              <a:buFont typeface="Arial" panose="020B0604020202020204" pitchFamily="34" charset="0"/>
              <a:buChar char="•"/>
            </a:pPr>
            <a:r>
              <a:rPr lang="en-US" b="1" dirty="0" smtClean="0"/>
              <a:t>Create</a:t>
            </a:r>
            <a:r>
              <a:rPr lang="en-US" dirty="0" smtClean="0"/>
              <a:t> a time series map of aquatic vegetation</a:t>
            </a:r>
          </a:p>
          <a:p>
            <a:r>
              <a:rPr lang="en-US" dirty="0" smtClean="0"/>
              <a:t>This will greatly</a:t>
            </a:r>
            <a:r>
              <a:rPr lang="en-US" baseline="0" dirty="0" smtClean="0"/>
              <a:t> aid in future mitigation efforts</a:t>
            </a:r>
            <a:endParaRPr lang="en-US" dirty="0" smtClean="0"/>
          </a:p>
          <a:p>
            <a:endParaRPr lang="en-US" dirty="0" smtClean="0"/>
          </a:p>
          <a:p>
            <a:r>
              <a:rPr lang="en-US" dirty="0" smtClean="0"/>
              <a:t>Image</a:t>
            </a:r>
            <a:r>
              <a:rPr lang="en-US" baseline="0" dirty="0" smtClean="0"/>
              <a:t> credit: https://www.flickr.com/photos/mommypants/4770662508/in/photostream/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0612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in the community rely on this lake for their livelihoods. Using contaminated water for drinking or bathing poses a serious health risk. </a:t>
            </a:r>
          </a:p>
          <a:p>
            <a:r>
              <a:rPr lang="en-US" dirty="0" smtClean="0"/>
              <a:t>The presence of the invasive species, water hyacinth, also provides a habitat for snails that carry </a:t>
            </a:r>
            <a:r>
              <a:rPr lang="en-US" dirty="0" err="1" smtClean="0"/>
              <a:t>Schistosomiasis</a:t>
            </a:r>
            <a:r>
              <a:rPr lang="en-US" dirty="0" smtClean="0"/>
              <a:t>, a </a:t>
            </a:r>
            <a:r>
              <a:rPr lang="en-US" dirty="0" err="1" smtClean="0"/>
              <a:t>vetor</a:t>
            </a:r>
            <a:r>
              <a:rPr lang="en-US" dirty="0" smtClean="0"/>
              <a:t>-born parasitic disease</a:t>
            </a:r>
          </a:p>
          <a:p>
            <a:r>
              <a:rPr lang="en-US" dirty="0" smtClean="0"/>
              <a:t>Water hyacinth also grows in thick mats, which blocks boat traffic, which is a severe economic hindrance for the area that heavily relies on fishing.</a:t>
            </a:r>
          </a:p>
          <a:p>
            <a:endParaRPr lang="en-US" dirty="0" smtClean="0"/>
          </a:p>
          <a:p>
            <a:r>
              <a:rPr lang="en-US" dirty="0" smtClean="0"/>
              <a:t>Image Credit: https://commons.wikimedia.org/wiki/Lake_Victoria#/media/File:Victoria_lake.JPG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37155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NASA satellites and sensors</a:t>
            </a:r>
            <a:r>
              <a:rPr lang="en-US" baseline="0" dirty="0" smtClean="0"/>
              <a:t> used for this project included: Landsat 5 Thematic Mapper (TM), Landsat 7 Enhanced Thematic Mapper Plus (ETM+), and Landsat 8 Operational Land Imager (OLI). Additionally high-resolution Worldview data was used to validate our methodologies.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720162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dirty="0" smtClean="0"/>
              <a:t>Landsat surface reflectance products were ordered from</a:t>
            </a:r>
            <a:r>
              <a:rPr lang="en-US" baseline="0" dirty="0" smtClean="0"/>
              <a:t> the Earth Explorer website.</a:t>
            </a:r>
          </a:p>
          <a:p>
            <a:pPr marL="174982" indent="-174982">
              <a:buFontTx/>
              <a:buChar char="-"/>
            </a:pPr>
            <a:r>
              <a:rPr lang="en-US" baseline="0" dirty="0" smtClean="0"/>
              <a:t>Level 1 Landsat product for pre 2008 imagery was downloaded from GLOVIS and converted to surface reflectance via the </a:t>
            </a:r>
            <a:r>
              <a:rPr lang="en-US" baseline="0" dirty="0" err="1" smtClean="0"/>
              <a:t>dnnpy</a:t>
            </a:r>
            <a:r>
              <a:rPr lang="en-US" baseline="0" dirty="0" smtClean="0"/>
              <a:t> module provided by DEVELOP, since the surface reflectance data product was not available for older imagery. </a:t>
            </a:r>
          </a:p>
          <a:p>
            <a:pPr marL="174982" indent="-174982">
              <a:buFontTx/>
              <a:buChar char="-"/>
            </a:pPr>
            <a:r>
              <a:rPr lang="en-US" baseline="0" dirty="0" smtClean="0"/>
              <a:t>Worldview imagery (from a high resolution commercial satellite) was obtained by project partner Africa Flores.</a:t>
            </a:r>
          </a:p>
          <a:p>
            <a:pPr marL="174982" indent="-174982">
              <a:buFontTx/>
              <a:buChar char="-"/>
            </a:pPr>
            <a:r>
              <a:rPr lang="en-US" baseline="0" dirty="0" smtClean="0"/>
              <a:t>2 different approaches were tested to pull out vegetation features on the lake’s surface.</a:t>
            </a:r>
          </a:p>
          <a:p>
            <a:pPr marL="174982" indent="-174982">
              <a:buFontTx/>
              <a:buChar char="-"/>
            </a:pPr>
            <a:r>
              <a:rPr lang="en-US" baseline="0" dirty="0" smtClean="0"/>
              <a:t>The first method used NDWI to distinguish water features from non water features in the lake. Areas with an NDWI &lt; 0.1 were extracted and converted to a </a:t>
            </a:r>
            <a:r>
              <a:rPr lang="en-US" baseline="0" dirty="0" err="1" smtClean="0"/>
              <a:t>shapefile</a:t>
            </a:r>
            <a:r>
              <a:rPr lang="en-US" baseline="0" dirty="0" smtClean="0"/>
              <a:t> representing non- water features. NDWI = (green – NIR)/(green + NIR). </a:t>
            </a:r>
          </a:p>
          <a:p>
            <a:pPr marL="174982" marR="0" indent="-174982" algn="l" defTabSz="914400" rtl="0" eaLnBrk="1" fontAlgn="auto" latinLnBrk="0" hangingPunct="1">
              <a:lnSpc>
                <a:spcPct val="100000"/>
              </a:lnSpc>
              <a:spcBef>
                <a:spcPts val="0"/>
              </a:spcBef>
              <a:spcAft>
                <a:spcPts val="0"/>
              </a:spcAft>
              <a:buClrTx/>
              <a:buSzTx/>
              <a:buFontTx/>
              <a:buChar char="-"/>
              <a:tabLst/>
              <a:defRPr/>
            </a:pPr>
            <a:r>
              <a:rPr lang="en-US" baseline="0" dirty="0" smtClean="0"/>
              <a:t>The NDVI index looks at the contrast between red absorption and NIR reflectance to highlight features of vegetation health. NDVI of the entire area was clipped down to the “non-water features” </a:t>
            </a:r>
            <a:r>
              <a:rPr lang="en-US" baseline="0" dirty="0" err="1" smtClean="0"/>
              <a:t>shapefile</a:t>
            </a:r>
            <a:r>
              <a:rPr lang="en-US" baseline="0" dirty="0" smtClean="0"/>
              <a:t> for focus. NDVI = (NIR – red)/(NIR + red). </a:t>
            </a:r>
          </a:p>
          <a:p>
            <a:pPr marL="174982" indent="-174982">
              <a:buFontTx/>
              <a:buChar char="-"/>
            </a:pPr>
            <a:r>
              <a:rPr lang="en-US" baseline="0" dirty="0" smtClean="0"/>
              <a:t>The NDVI was then categorized into 2 classes: NDVI ranging from min – 0.82 = algae, while NDVI &gt; 0.82  = water hyacinth/ other </a:t>
            </a:r>
            <a:r>
              <a:rPr lang="en-US" baseline="0" dirty="0" err="1" smtClean="0"/>
              <a:t>macrophytes</a:t>
            </a:r>
            <a:r>
              <a:rPr lang="en-US" baseline="0" dirty="0" smtClean="0"/>
              <a:t>. The 0.82 threshold is based on Cho et al. 2008 study. </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9798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baseline="0" dirty="0" smtClean="0"/>
              <a:t>The second method used MNDWI to distinguish between water and non-water features. MNDWI = (green – SWIR)/(green + SWIR). Areas with an MNDWI &lt; 0 were extracted and converted to a </a:t>
            </a:r>
            <a:r>
              <a:rPr lang="en-US" baseline="0" dirty="0" err="1" smtClean="0"/>
              <a:t>shapefile</a:t>
            </a:r>
            <a:r>
              <a:rPr lang="en-US" baseline="0" dirty="0" smtClean="0"/>
              <a:t> representing non- water features. NDVI was then clipped to this </a:t>
            </a:r>
            <a:r>
              <a:rPr lang="en-US" baseline="0" dirty="0" err="1" smtClean="0"/>
              <a:t>shapefile</a:t>
            </a:r>
            <a:r>
              <a:rPr lang="en-US" baseline="0" dirty="0" smtClean="0"/>
              <a:t>. </a:t>
            </a:r>
          </a:p>
          <a:p>
            <a:pPr marL="174982" indent="-174982">
              <a:buFontTx/>
              <a:buChar char="-"/>
            </a:pPr>
            <a:r>
              <a:rPr lang="en-US" baseline="0" dirty="0" err="1" smtClean="0"/>
              <a:t>Modelbuilder</a:t>
            </a:r>
            <a:r>
              <a:rPr lang="en-US" baseline="0" dirty="0" smtClean="0"/>
              <a:t> in ArcMap was used to generate a model to automate both methodologies.</a:t>
            </a:r>
          </a:p>
          <a:p>
            <a:pPr marL="174982" indent="-174982">
              <a:buFontTx/>
              <a:buChar char="-"/>
            </a:pPr>
            <a:r>
              <a:rPr lang="en-US" baseline="0" dirty="0" smtClean="0"/>
              <a:t>In order to build a time series of maps, both models were used on low cloud cover Landsat images dating from August 2000 – present (October 2015) and grouped together in a map package. </a:t>
            </a:r>
          </a:p>
          <a:p>
            <a:pPr marL="174982" indent="-174982">
              <a:buFontTx/>
              <a:buChar cha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9798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Due to lack of in situ data, high resolution imagery</a:t>
            </a:r>
            <a:r>
              <a:rPr lang="en-US" baseline="0" dirty="0" smtClean="0"/>
              <a:t> from </a:t>
            </a:r>
            <a:r>
              <a:rPr lang="en-US" baseline="0" dirty="0" err="1" smtClean="0"/>
              <a:t>WorldView</a:t>
            </a:r>
            <a:r>
              <a:rPr lang="en-US" baseline="0" dirty="0" smtClean="0"/>
              <a:t> was used to validate the presence of algae and water hyacinth. </a:t>
            </a:r>
          </a:p>
          <a:p>
            <a:pPr marL="171450" indent="-171450">
              <a:buFontTx/>
              <a:buChar char="-"/>
            </a:pPr>
            <a:r>
              <a:rPr lang="en-US" baseline="0" dirty="0" smtClean="0"/>
              <a:t>Imagery on a matching date (November 29, 2013) taken 45 minutes apart was used to test accuracy with a confusion matrix. </a:t>
            </a:r>
          </a:p>
          <a:p>
            <a:pPr marL="174982" indent="-174982">
              <a:buFontTx/>
              <a:buChar char="-"/>
            </a:pPr>
            <a:r>
              <a:rPr lang="en-US" baseline="0" dirty="0" smtClean="0"/>
              <a:t>100 random points were generated for each class.</a:t>
            </a:r>
          </a:p>
          <a:p>
            <a:pPr marL="174982" indent="-174982">
              <a:buFontTx/>
              <a:buChar char="-"/>
            </a:pPr>
            <a:r>
              <a:rPr lang="en-US" baseline="0" dirty="0" smtClean="0"/>
              <a:t>3 classes were tested for the NDWI method and 2 classes were tested for the MNDWI method.</a:t>
            </a:r>
          </a:p>
          <a:p>
            <a:pPr marL="174982" indent="-174982">
              <a:buFontTx/>
              <a:buChar char="-"/>
            </a:pPr>
            <a:r>
              <a:rPr lang="en-US" baseline="0" dirty="0" smtClean="0"/>
              <a:t>Due to large difference in spatial resolution of Landsat and </a:t>
            </a:r>
            <a:r>
              <a:rPr lang="en-US" baseline="0" dirty="0" err="1" smtClean="0"/>
              <a:t>WorldView</a:t>
            </a:r>
            <a:r>
              <a:rPr lang="en-US" baseline="0" dirty="0" smtClean="0"/>
              <a:t> (30m and </a:t>
            </a:r>
            <a:r>
              <a:rPr lang="en-US" baseline="0" dirty="0" err="1" smtClean="0"/>
              <a:t>Xm</a:t>
            </a:r>
            <a:r>
              <a:rPr lang="en-US" baseline="0" dirty="0" smtClean="0"/>
              <a:t>, respectively) any point within 30m of water hyacinth was counted as water hyacinth. </a:t>
            </a:r>
          </a:p>
          <a:p>
            <a:pPr marL="0" indent="0">
              <a:buFontTx/>
              <a:buNone/>
            </a:pPr>
            <a:endParaRPr lang="en-US" baseline="0" dirty="0" smtClean="0"/>
          </a:p>
          <a:p>
            <a:r>
              <a:rPr lang="en-US" baseline="0" dirty="0" smtClean="0"/>
              <a:t>Image Source: http://www.ars.usda.gov/Main/docs.htm?docid=14222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50343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true color composite of Landsat</a:t>
            </a:r>
            <a:r>
              <a:rPr lang="en-US" baseline="0" dirty="0" smtClean="0"/>
              <a:t> 8 over the study area on November 29, 2013.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073783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819013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78993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09607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8937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486978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68246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51514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53723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792591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9501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292475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52388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092925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41674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146449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605045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62176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05379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778815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527043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76635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739174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3699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950821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756031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58953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8039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044273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58213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09106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57201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53706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4038941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445324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323350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20552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8677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84431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800821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4186214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737204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57210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175460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07313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5272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021867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67488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74464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6762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291800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704212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679399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770149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486579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43773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87320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66893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61551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96221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10027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92928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215865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285545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967183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02625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11/19/2015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661387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11/19/2015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403625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11/19/2015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4816793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11/19/2015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9626354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11/19/2015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401196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11/19/2015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4265315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Lake Victoria Water Resources</a:t>
            </a:r>
            <a:endParaRPr lang="en-US" dirty="0"/>
          </a:p>
        </p:txBody>
      </p:sp>
      <p:sp>
        <p:nvSpPr>
          <p:cNvPr id="3" name="Text Placeholder 2"/>
          <p:cNvSpPr>
            <a:spLocks noGrp="1"/>
          </p:cNvSpPr>
          <p:nvPr>
            <p:ph type="body" sz="quarter" idx="11"/>
          </p:nvPr>
        </p:nvSpPr>
        <p:spPr>
          <a:xfrm>
            <a:off x="1789386" y="5358384"/>
            <a:ext cx="3642150" cy="369332"/>
          </a:xfrm>
        </p:spPr>
        <p:txBody>
          <a:bodyPr>
            <a:noAutofit/>
          </a:bodyPr>
          <a:lstStyle/>
          <a:p>
            <a:r>
              <a:rPr lang="en-US" dirty="0" err="1" smtClean="0"/>
              <a:t>Jeanné</a:t>
            </a:r>
            <a:r>
              <a:rPr lang="en-US" dirty="0" smtClean="0"/>
              <a:t> le Roux (Project Lead)</a:t>
            </a:r>
            <a:endParaRPr lang="en-US" dirty="0"/>
          </a:p>
        </p:txBody>
      </p:sp>
      <p:sp>
        <p:nvSpPr>
          <p:cNvPr id="4" name="Text Placeholder 3"/>
          <p:cNvSpPr>
            <a:spLocks noGrp="1"/>
          </p:cNvSpPr>
          <p:nvPr>
            <p:ph type="body" sz="quarter" idx="12"/>
          </p:nvPr>
        </p:nvSpPr>
        <p:spPr/>
        <p:txBody>
          <a:bodyPr/>
          <a:lstStyle/>
          <a:p>
            <a:r>
              <a:rPr lang="en-US" dirty="0" smtClean="0"/>
              <a:t>Daryl Ann </a:t>
            </a:r>
            <a:r>
              <a:rPr lang="en-US" dirty="0" err="1" smtClean="0"/>
              <a:t>Winstead</a:t>
            </a:r>
            <a:endParaRPr lang="en-US" dirty="0"/>
          </a:p>
        </p:txBody>
      </p:sp>
      <p:sp>
        <p:nvSpPr>
          <p:cNvPr id="5" name="Text Placeholder 4"/>
          <p:cNvSpPr>
            <a:spLocks noGrp="1"/>
          </p:cNvSpPr>
          <p:nvPr>
            <p:ph type="body" sz="quarter" idx="13"/>
          </p:nvPr>
        </p:nvSpPr>
        <p:spPr/>
        <p:txBody>
          <a:bodyPr/>
          <a:lstStyle/>
          <a:p>
            <a:r>
              <a:rPr lang="en-US" dirty="0" smtClean="0"/>
              <a:t>Christina Fischer</a:t>
            </a:r>
            <a:endParaRPr lang="en-US" dirty="0"/>
          </a:p>
        </p:txBody>
      </p:sp>
      <p:sp>
        <p:nvSpPr>
          <p:cNvPr id="6" name="Text Placeholder 5"/>
          <p:cNvSpPr>
            <a:spLocks noGrp="1"/>
          </p:cNvSpPr>
          <p:nvPr>
            <p:ph type="body" sz="quarter" idx="14"/>
          </p:nvPr>
        </p:nvSpPr>
        <p:spPr/>
        <p:txBody>
          <a:bodyPr/>
          <a:lstStyle/>
          <a:p>
            <a:r>
              <a:rPr lang="en-US" dirty="0"/>
              <a:t>Sara </a:t>
            </a:r>
            <a:r>
              <a:rPr lang="en-US" dirty="0" err="1"/>
              <a:t>Amirazodi</a:t>
            </a:r>
            <a:endParaRPr lang="en-US" dirty="0"/>
          </a:p>
          <a:p>
            <a:endParaRPr lang="en-US" dirty="0"/>
          </a:p>
        </p:txBody>
      </p:sp>
      <p:sp>
        <p:nvSpPr>
          <p:cNvPr id="7" name="Text Placeholder 6"/>
          <p:cNvSpPr>
            <a:spLocks noGrp="1"/>
          </p:cNvSpPr>
          <p:nvPr>
            <p:ph type="body" sz="quarter" idx="15"/>
          </p:nvPr>
        </p:nvSpPr>
        <p:spPr/>
        <p:txBody>
          <a:bodyPr/>
          <a:lstStyle/>
          <a:p>
            <a:r>
              <a:rPr lang="en-US" dirty="0"/>
              <a:t>Austin </a:t>
            </a:r>
            <a:r>
              <a:rPr lang="en-US" dirty="0" err="1"/>
              <a:t>Vacek</a:t>
            </a:r>
            <a:endParaRPr lang="en-US" dirty="0"/>
          </a:p>
          <a:p>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err="1" smtClean="0"/>
              <a:t>Spatio</a:t>
            </a:r>
            <a:r>
              <a:rPr lang="en-US" dirty="0" smtClean="0"/>
              <a:t>-Temporal Analysis of Lake Victoria Water Hyacinth and Algal Blooms Using NASA Earth Observations for Improved Water Management</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8" y="-204956"/>
            <a:ext cx="6063140" cy="1325880"/>
          </a:xfrm>
        </p:spPr>
        <p:txBody>
          <a:bodyPr>
            <a:normAutofit/>
          </a:bodyPr>
          <a:lstStyle/>
          <a:p>
            <a:r>
              <a:rPr lang="en-US" dirty="0" smtClean="0"/>
              <a:t>Results: NDWI Method</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0" y="1393054"/>
            <a:ext cx="8944797" cy="4693984"/>
          </a:xfrm>
          <a:prstGeom prst="rect">
            <a:avLst/>
          </a:prstGeom>
        </p:spPr>
      </p:pic>
      <p:sp>
        <p:nvSpPr>
          <p:cNvPr id="11" name="TextBox 10"/>
          <p:cNvSpPr txBox="1"/>
          <p:nvPr/>
        </p:nvSpPr>
        <p:spPr>
          <a:xfrm>
            <a:off x="340659" y="1384089"/>
            <a:ext cx="3950120" cy="1231106"/>
          </a:xfrm>
          <a:prstGeom prst="rect">
            <a:avLst/>
          </a:prstGeom>
          <a:noFill/>
        </p:spPr>
        <p:txBody>
          <a:bodyPr wrap="none" rtlCol="0">
            <a:spAutoFit/>
          </a:bodyPr>
          <a:lstStyle/>
          <a:p>
            <a:r>
              <a:rPr lang="en-US" sz="2800" dirty="0" smtClean="0">
                <a:solidFill>
                  <a:schemeClr val="bg1"/>
                </a:solidFill>
              </a:rPr>
              <a:t>True Color Composite</a:t>
            </a:r>
          </a:p>
          <a:p>
            <a:endParaRPr lang="en-US" dirty="0"/>
          </a:p>
          <a:p>
            <a:r>
              <a:rPr lang="en-US" sz="1400" dirty="0" smtClean="0">
                <a:solidFill>
                  <a:schemeClr val="bg1"/>
                </a:solidFill>
              </a:rPr>
              <a:t>Image: Landsat 8</a:t>
            </a:r>
          </a:p>
          <a:p>
            <a:r>
              <a:rPr lang="en-US" sz="1400" dirty="0" smtClean="0">
                <a:solidFill>
                  <a:schemeClr val="bg1"/>
                </a:solidFill>
              </a:rPr>
              <a:t>November 29, 2013</a:t>
            </a:r>
            <a:endParaRPr lang="en-US" sz="1400" dirty="0">
              <a:solidFill>
                <a:schemeClr val="bg1"/>
              </a:solidFill>
            </a:endParaRPr>
          </a:p>
        </p:txBody>
      </p:sp>
    </p:spTree>
    <p:extLst>
      <p:ext uri="{BB962C8B-B14F-4D97-AF65-F5344CB8AC3E}">
        <p14:creationId xmlns:p14="http://schemas.microsoft.com/office/powerpoint/2010/main" val="1287638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7" y="-204956"/>
            <a:ext cx="8573257" cy="1325880"/>
          </a:xfrm>
        </p:spPr>
        <p:txBody>
          <a:bodyPr>
            <a:normAutofit/>
          </a:bodyPr>
          <a:lstStyle/>
          <a:p>
            <a:r>
              <a:rPr lang="en-US" dirty="0" smtClean="0"/>
              <a:t>Results</a:t>
            </a:r>
            <a:r>
              <a:rPr lang="en-US" dirty="0" smtClean="0">
                <a:solidFill>
                  <a:srgbClr val="75AADB"/>
                </a:solidFill>
              </a:rPr>
              <a:t>: </a:t>
            </a:r>
            <a:r>
              <a:rPr lang="en-US" dirty="0">
                <a:solidFill>
                  <a:srgbClr val="75AADB"/>
                </a:solidFill>
              </a:rPr>
              <a:t>NDWI Method</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0" y="1393054"/>
            <a:ext cx="8944797" cy="4693984"/>
          </a:xfrm>
          <a:prstGeom prst="rect">
            <a:avLst/>
          </a:prstGeom>
        </p:spPr>
      </p:pic>
      <p:sp>
        <p:nvSpPr>
          <p:cNvPr id="11" name="TextBox 10"/>
          <p:cNvSpPr txBox="1"/>
          <p:nvPr/>
        </p:nvSpPr>
        <p:spPr>
          <a:xfrm>
            <a:off x="340659" y="1384089"/>
            <a:ext cx="2058577" cy="1231106"/>
          </a:xfrm>
          <a:prstGeom prst="rect">
            <a:avLst/>
          </a:prstGeom>
          <a:noFill/>
        </p:spPr>
        <p:txBody>
          <a:bodyPr wrap="none" rtlCol="0">
            <a:spAutoFit/>
          </a:bodyPr>
          <a:lstStyle/>
          <a:p>
            <a:r>
              <a:rPr lang="en-US" sz="2800" dirty="0" smtClean="0">
                <a:solidFill>
                  <a:schemeClr val="bg1"/>
                </a:solidFill>
              </a:rPr>
              <a:t>NDWI &lt; 0.1</a:t>
            </a:r>
          </a:p>
          <a:p>
            <a:endParaRPr lang="en-US" dirty="0"/>
          </a:p>
          <a:p>
            <a:r>
              <a:rPr lang="en-US" sz="1400" dirty="0" smtClean="0">
                <a:solidFill>
                  <a:schemeClr val="bg1"/>
                </a:solidFill>
              </a:rPr>
              <a:t>Image: Landsat 8</a:t>
            </a:r>
          </a:p>
          <a:p>
            <a:r>
              <a:rPr lang="en-US" sz="1400" dirty="0" smtClean="0">
                <a:solidFill>
                  <a:schemeClr val="bg1"/>
                </a:solidFill>
              </a:rPr>
              <a:t>November 29, 2013</a:t>
            </a:r>
            <a:endParaRPr lang="en-US" sz="1400" dirty="0">
              <a:solidFill>
                <a:schemeClr val="bg1"/>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59" y="6271279"/>
            <a:ext cx="6842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8919" y="6237189"/>
            <a:ext cx="2414444" cy="369332"/>
          </a:xfrm>
          <a:prstGeom prst="rect">
            <a:avLst/>
          </a:prstGeom>
          <a:noFill/>
        </p:spPr>
        <p:txBody>
          <a:bodyPr wrap="none" rtlCol="0">
            <a:spAutoFit/>
          </a:bodyPr>
          <a:lstStyle/>
          <a:p>
            <a:r>
              <a:rPr lang="en-US" dirty="0" smtClean="0">
                <a:solidFill>
                  <a:srgbClr val="000000"/>
                </a:solidFill>
              </a:rPr>
              <a:t>Non-Water Features</a:t>
            </a:r>
            <a:endParaRPr lang="en-US" dirty="0">
              <a:solidFill>
                <a:srgbClr val="000000"/>
              </a:solidFill>
            </a:endParaRPr>
          </a:p>
        </p:txBody>
      </p:sp>
    </p:spTree>
    <p:extLst>
      <p:ext uri="{BB962C8B-B14F-4D97-AF65-F5344CB8AC3E}">
        <p14:creationId xmlns:p14="http://schemas.microsoft.com/office/powerpoint/2010/main" val="2912707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8" y="-204956"/>
            <a:ext cx="7972622" cy="1325880"/>
          </a:xfrm>
        </p:spPr>
        <p:txBody>
          <a:bodyPr>
            <a:normAutofit/>
          </a:bodyPr>
          <a:lstStyle/>
          <a:p>
            <a:r>
              <a:rPr lang="en-US" dirty="0" smtClean="0"/>
              <a:t>Results: </a:t>
            </a:r>
            <a:r>
              <a:rPr lang="en-US" dirty="0"/>
              <a:t>NDWI Method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1" y="1393054"/>
            <a:ext cx="8944795" cy="4693984"/>
          </a:xfrm>
          <a:prstGeom prst="rect">
            <a:avLst/>
          </a:prstGeom>
        </p:spPr>
      </p:pic>
      <p:sp>
        <p:nvSpPr>
          <p:cNvPr id="11" name="TextBox 10"/>
          <p:cNvSpPr txBox="1"/>
          <p:nvPr/>
        </p:nvSpPr>
        <p:spPr>
          <a:xfrm>
            <a:off x="340659" y="1384089"/>
            <a:ext cx="1858201" cy="1231106"/>
          </a:xfrm>
          <a:prstGeom prst="rect">
            <a:avLst/>
          </a:prstGeom>
          <a:noFill/>
        </p:spPr>
        <p:txBody>
          <a:bodyPr wrap="none" rtlCol="0">
            <a:spAutoFit/>
          </a:bodyPr>
          <a:lstStyle/>
          <a:p>
            <a:r>
              <a:rPr lang="en-US" sz="2800" dirty="0" smtClean="0">
                <a:solidFill>
                  <a:schemeClr val="bg1"/>
                </a:solidFill>
              </a:rPr>
              <a:t>NDVI</a:t>
            </a:r>
          </a:p>
          <a:p>
            <a:endParaRPr lang="en-US" dirty="0"/>
          </a:p>
          <a:p>
            <a:r>
              <a:rPr lang="en-US" sz="1400" dirty="0" smtClean="0">
                <a:solidFill>
                  <a:schemeClr val="bg1"/>
                </a:solidFill>
              </a:rPr>
              <a:t>Image: Landsat 8</a:t>
            </a:r>
          </a:p>
          <a:p>
            <a:r>
              <a:rPr lang="en-US" sz="1400" dirty="0" smtClean="0">
                <a:solidFill>
                  <a:schemeClr val="bg1"/>
                </a:solidFill>
              </a:rPr>
              <a:t>November 29, 2013</a:t>
            </a:r>
            <a:endParaRPr lang="en-US" sz="1400" dirty="0">
              <a:solidFill>
                <a:schemeClr val="bg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496235" y="6186279"/>
            <a:ext cx="1147483" cy="47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06210" y="6237189"/>
            <a:ext cx="1289135" cy="369332"/>
          </a:xfrm>
          <a:prstGeom prst="rect">
            <a:avLst/>
          </a:prstGeom>
          <a:noFill/>
        </p:spPr>
        <p:txBody>
          <a:bodyPr wrap="none" rtlCol="0">
            <a:spAutoFit/>
          </a:bodyPr>
          <a:lstStyle/>
          <a:p>
            <a:r>
              <a:rPr lang="en-US" dirty="0" smtClean="0">
                <a:solidFill>
                  <a:srgbClr val="000000"/>
                </a:solidFill>
              </a:rPr>
              <a:t>Low: -0.72</a:t>
            </a:r>
            <a:endParaRPr lang="en-US" dirty="0">
              <a:solidFill>
                <a:srgbClr val="000000"/>
              </a:solidFill>
            </a:endParaRPr>
          </a:p>
        </p:txBody>
      </p:sp>
      <p:sp>
        <p:nvSpPr>
          <p:cNvPr id="12" name="TextBox 11"/>
          <p:cNvSpPr txBox="1"/>
          <p:nvPr/>
        </p:nvSpPr>
        <p:spPr>
          <a:xfrm>
            <a:off x="4652683" y="6237189"/>
            <a:ext cx="1261884" cy="369332"/>
          </a:xfrm>
          <a:prstGeom prst="rect">
            <a:avLst/>
          </a:prstGeom>
          <a:noFill/>
        </p:spPr>
        <p:txBody>
          <a:bodyPr wrap="none" rtlCol="0">
            <a:spAutoFit/>
          </a:bodyPr>
          <a:lstStyle/>
          <a:p>
            <a:r>
              <a:rPr lang="en-US" dirty="0" smtClean="0">
                <a:solidFill>
                  <a:srgbClr val="000000"/>
                </a:solidFill>
              </a:rPr>
              <a:t>High: 0.93</a:t>
            </a:r>
            <a:endParaRPr lang="en-US" dirty="0">
              <a:solidFill>
                <a:srgbClr val="000000"/>
              </a:solidFill>
            </a:endParaRPr>
          </a:p>
        </p:txBody>
      </p:sp>
    </p:spTree>
    <p:extLst>
      <p:ext uri="{BB962C8B-B14F-4D97-AF65-F5344CB8AC3E}">
        <p14:creationId xmlns:p14="http://schemas.microsoft.com/office/powerpoint/2010/main" val="2446122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7" y="-204956"/>
            <a:ext cx="6314151" cy="1325880"/>
          </a:xfrm>
        </p:spPr>
        <p:txBody>
          <a:bodyPr>
            <a:normAutofit/>
          </a:bodyPr>
          <a:lstStyle/>
          <a:p>
            <a:r>
              <a:rPr lang="en-US" dirty="0" smtClean="0"/>
              <a:t>Results: MNDWI Method</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1" y="1393054"/>
            <a:ext cx="8944795" cy="4693983"/>
          </a:xfrm>
          <a:prstGeom prst="rect">
            <a:avLst/>
          </a:prstGeom>
        </p:spPr>
      </p:pic>
      <p:sp>
        <p:nvSpPr>
          <p:cNvPr id="11" name="TextBox 10"/>
          <p:cNvSpPr txBox="1"/>
          <p:nvPr/>
        </p:nvSpPr>
        <p:spPr>
          <a:xfrm>
            <a:off x="340659" y="1384089"/>
            <a:ext cx="3950120" cy="1231106"/>
          </a:xfrm>
          <a:prstGeom prst="rect">
            <a:avLst/>
          </a:prstGeom>
          <a:noFill/>
        </p:spPr>
        <p:txBody>
          <a:bodyPr wrap="none" rtlCol="0">
            <a:spAutoFit/>
          </a:bodyPr>
          <a:lstStyle/>
          <a:p>
            <a:r>
              <a:rPr lang="en-US" sz="2800" dirty="0" smtClean="0">
                <a:solidFill>
                  <a:schemeClr val="bg1"/>
                </a:solidFill>
              </a:rPr>
              <a:t>True Color Composite</a:t>
            </a:r>
          </a:p>
          <a:p>
            <a:endParaRPr lang="en-US" dirty="0"/>
          </a:p>
          <a:p>
            <a:r>
              <a:rPr lang="en-US" sz="1400" dirty="0" smtClean="0">
                <a:solidFill>
                  <a:schemeClr val="bg1"/>
                </a:solidFill>
              </a:rPr>
              <a:t>Image: Landsat 8</a:t>
            </a:r>
          </a:p>
          <a:p>
            <a:r>
              <a:rPr lang="en-US" sz="1400" dirty="0" smtClean="0">
                <a:solidFill>
                  <a:schemeClr val="bg1"/>
                </a:solidFill>
              </a:rPr>
              <a:t>November 29, 2013</a:t>
            </a:r>
            <a:endParaRPr lang="en-US" sz="1400" dirty="0">
              <a:solidFill>
                <a:schemeClr val="bg1"/>
              </a:solidFill>
            </a:endParaRPr>
          </a:p>
        </p:txBody>
      </p:sp>
    </p:spTree>
    <p:extLst>
      <p:ext uri="{BB962C8B-B14F-4D97-AF65-F5344CB8AC3E}">
        <p14:creationId xmlns:p14="http://schemas.microsoft.com/office/powerpoint/2010/main" val="1107185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7" y="-204956"/>
            <a:ext cx="8340175" cy="1325880"/>
          </a:xfrm>
        </p:spPr>
        <p:txBody>
          <a:bodyPr>
            <a:normAutofit/>
          </a:bodyPr>
          <a:lstStyle/>
          <a:p>
            <a:r>
              <a:rPr lang="en-US" dirty="0" smtClean="0"/>
              <a:t>Results: </a:t>
            </a:r>
            <a:r>
              <a:rPr lang="en-US" dirty="0"/>
              <a:t>MNDWI Method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2" y="1393054"/>
            <a:ext cx="8944793" cy="4693983"/>
          </a:xfrm>
          <a:prstGeom prst="rect">
            <a:avLst/>
          </a:prstGeom>
        </p:spPr>
      </p:pic>
      <p:sp>
        <p:nvSpPr>
          <p:cNvPr id="11" name="TextBox 10"/>
          <p:cNvSpPr txBox="1"/>
          <p:nvPr/>
        </p:nvSpPr>
        <p:spPr>
          <a:xfrm>
            <a:off x="340659" y="1384089"/>
            <a:ext cx="2090637" cy="1231106"/>
          </a:xfrm>
          <a:prstGeom prst="rect">
            <a:avLst/>
          </a:prstGeom>
          <a:noFill/>
        </p:spPr>
        <p:txBody>
          <a:bodyPr wrap="none" rtlCol="0">
            <a:spAutoFit/>
          </a:bodyPr>
          <a:lstStyle/>
          <a:p>
            <a:r>
              <a:rPr lang="en-US" sz="2800" dirty="0" smtClean="0">
                <a:solidFill>
                  <a:schemeClr val="bg1"/>
                </a:solidFill>
              </a:rPr>
              <a:t>MNDWI &lt; 0</a:t>
            </a:r>
          </a:p>
          <a:p>
            <a:endParaRPr lang="en-US" dirty="0"/>
          </a:p>
          <a:p>
            <a:r>
              <a:rPr lang="en-US" sz="1400" dirty="0" smtClean="0">
                <a:solidFill>
                  <a:schemeClr val="bg1"/>
                </a:solidFill>
              </a:rPr>
              <a:t>Image: Landsat 8</a:t>
            </a:r>
          </a:p>
          <a:p>
            <a:r>
              <a:rPr lang="en-US" sz="1400" dirty="0" smtClean="0">
                <a:solidFill>
                  <a:schemeClr val="bg1"/>
                </a:solidFill>
              </a:rPr>
              <a:t>November 29, 2013</a:t>
            </a:r>
            <a:endParaRPr lang="en-US" sz="1400" dirty="0">
              <a:solidFill>
                <a:schemeClr val="bg1"/>
              </a:solidFill>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59" y="6271279"/>
            <a:ext cx="6842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88919" y="6237189"/>
            <a:ext cx="2414444" cy="369332"/>
          </a:xfrm>
          <a:prstGeom prst="rect">
            <a:avLst/>
          </a:prstGeom>
          <a:noFill/>
        </p:spPr>
        <p:txBody>
          <a:bodyPr wrap="none" rtlCol="0">
            <a:spAutoFit/>
          </a:bodyPr>
          <a:lstStyle/>
          <a:p>
            <a:r>
              <a:rPr lang="en-US" dirty="0" smtClean="0">
                <a:solidFill>
                  <a:srgbClr val="000000"/>
                </a:solidFill>
              </a:rPr>
              <a:t>Non-Water Features</a:t>
            </a:r>
            <a:endParaRPr lang="en-US" dirty="0">
              <a:solidFill>
                <a:srgbClr val="000000"/>
              </a:solidFill>
            </a:endParaRPr>
          </a:p>
        </p:txBody>
      </p:sp>
    </p:spTree>
    <p:extLst>
      <p:ext uri="{BB962C8B-B14F-4D97-AF65-F5344CB8AC3E}">
        <p14:creationId xmlns:p14="http://schemas.microsoft.com/office/powerpoint/2010/main" val="3142835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7" y="-204956"/>
            <a:ext cx="7380951" cy="1325880"/>
          </a:xfrm>
        </p:spPr>
        <p:txBody>
          <a:bodyPr>
            <a:normAutofit/>
          </a:bodyPr>
          <a:lstStyle/>
          <a:p>
            <a:r>
              <a:rPr lang="en-US" dirty="0" smtClean="0"/>
              <a:t>Results: </a:t>
            </a:r>
            <a:r>
              <a:rPr lang="en-US" dirty="0"/>
              <a:t>MNDWI Method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2" y="1393054"/>
            <a:ext cx="8944793" cy="4693982"/>
          </a:xfrm>
          <a:prstGeom prst="rect">
            <a:avLst/>
          </a:prstGeom>
        </p:spPr>
      </p:pic>
      <p:sp>
        <p:nvSpPr>
          <p:cNvPr id="11" name="TextBox 10"/>
          <p:cNvSpPr txBox="1"/>
          <p:nvPr/>
        </p:nvSpPr>
        <p:spPr>
          <a:xfrm>
            <a:off x="340659" y="1384089"/>
            <a:ext cx="1904689" cy="1231106"/>
          </a:xfrm>
          <a:prstGeom prst="rect">
            <a:avLst/>
          </a:prstGeom>
          <a:noFill/>
        </p:spPr>
        <p:txBody>
          <a:bodyPr wrap="none" rtlCol="0">
            <a:spAutoFit/>
          </a:bodyPr>
          <a:lstStyle/>
          <a:p>
            <a:r>
              <a:rPr lang="en-US" sz="2800" dirty="0" smtClean="0">
                <a:solidFill>
                  <a:schemeClr val="bg1"/>
                </a:solidFill>
              </a:rPr>
              <a:t>NDVI</a:t>
            </a:r>
          </a:p>
          <a:p>
            <a:endParaRPr lang="en-US" dirty="0"/>
          </a:p>
          <a:p>
            <a:r>
              <a:rPr lang="en-US" sz="1400" dirty="0" smtClean="0">
                <a:solidFill>
                  <a:schemeClr val="bg1"/>
                </a:solidFill>
              </a:rPr>
              <a:t>Image: Landsat 8</a:t>
            </a:r>
          </a:p>
          <a:p>
            <a:r>
              <a:rPr lang="en-US" sz="1400" dirty="0" smtClean="0">
                <a:solidFill>
                  <a:schemeClr val="bg1"/>
                </a:solidFill>
              </a:rPr>
              <a:t>November 29, 2013</a:t>
            </a:r>
            <a:endParaRPr lang="en-US" sz="1400" dirty="0">
              <a:solidFill>
                <a:schemeClr val="bg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496235" y="6186279"/>
            <a:ext cx="1147483" cy="47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206210" y="6237189"/>
            <a:ext cx="1289135" cy="369332"/>
          </a:xfrm>
          <a:prstGeom prst="rect">
            <a:avLst/>
          </a:prstGeom>
          <a:noFill/>
        </p:spPr>
        <p:txBody>
          <a:bodyPr wrap="none" rtlCol="0">
            <a:spAutoFit/>
          </a:bodyPr>
          <a:lstStyle/>
          <a:p>
            <a:r>
              <a:rPr lang="en-US" dirty="0" smtClean="0">
                <a:solidFill>
                  <a:srgbClr val="000000"/>
                </a:solidFill>
              </a:rPr>
              <a:t>Low: -0.72</a:t>
            </a:r>
            <a:endParaRPr lang="en-US" dirty="0">
              <a:solidFill>
                <a:srgbClr val="000000"/>
              </a:solidFill>
            </a:endParaRPr>
          </a:p>
        </p:txBody>
      </p:sp>
      <p:sp>
        <p:nvSpPr>
          <p:cNvPr id="12" name="TextBox 11"/>
          <p:cNvSpPr txBox="1"/>
          <p:nvPr/>
        </p:nvSpPr>
        <p:spPr>
          <a:xfrm>
            <a:off x="4652683" y="6237189"/>
            <a:ext cx="1261884" cy="369332"/>
          </a:xfrm>
          <a:prstGeom prst="rect">
            <a:avLst/>
          </a:prstGeom>
          <a:noFill/>
        </p:spPr>
        <p:txBody>
          <a:bodyPr wrap="none" rtlCol="0">
            <a:spAutoFit/>
          </a:bodyPr>
          <a:lstStyle/>
          <a:p>
            <a:r>
              <a:rPr lang="en-US" dirty="0" smtClean="0">
                <a:solidFill>
                  <a:srgbClr val="000000"/>
                </a:solidFill>
              </a:rPr>
              <a:t>High: 0.93</a:t>
            </a:r>
            <a:endParaRPr lang="en-US" dirty="0">
              <a:solidFill>
                <a:srgbClr val="000000"/>
              </a:solidFill>
            </a:endParaRPr>
          </a:p>
        </p:txBody>
      </p:sp>
    </p:spTree>
    <p:extLst>
      <p:ext uri="{BB962C8B-B14F-4D97-AF65-F5344CB8AC3E}">
        <p14:creationId xmlns:p14="http://schemas.microsoft.com/office/powerpoint/2010/main" val="2690561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7" y="-204956"/>
            <a:ext cx="6457587" cy="1325880"/>
          </a:xfrm>
        </p:spPr>
        <p:txBody>
          <a:bodyPr>
            <a:normAutofit/>
          </a:bodyPr>
          <a:lstStyle/>
          <a:p>
            <a:r>
              <a:rPr lang="en-US" dirty="0" smtClean="0"/>
              <a:t>Results: NDWI Method</a:t>
            </a:r>
            <a:endParaRPr lang="en-US" dirty="0"/>
          </a:p>
        </p:txBody>
      </p:sp>
      <p:sp>
        <p:nvSpPr>
          <p:cNvPr id="6" name="TextBox 5"/>
          <p:cNvSpPr txBox="1"/>
          <p:nvPr/>
        </p:nvSpPr>
        <p:spPr>
          <a:xfrm>
            <a:off x="1443319" y="1267610"/>
            <a:ext cx="6500496" cy="707886"/>
          </a:xfrm>
          <a:prstGeom prst="rect">
            <a:avLst/>
          </a:prstGeom>
          <a:noFill/>
        </p:spPr>
        <p:txBody>
          <a:bodyPr wrap="square" rtlCol="0">
            <a:spAutoFit/>
          </a:bodyPr>
          <a:lstStyle/>
          <a:p>
            <a:r>
              <a:rPr lang="en-US" sz="2000" i="1" dirty="0" smtClean="0"/>
              <a:t>Predicted water hyacinth and algae presence vs actual presence</a:t>
            </a:r>
            <a:endParaRPr lang="en-US" sz="2000" i="1" dirty="0"/>
          </a:p>
        </p:txBody>
      </p:sp>
      <p:sp>
        <p:nvSpPr>
          <p:cNvPr id="7" name="TextBox 6"/>
          <p:cNvSpPr txBox="1"/>
          <p:nvPr/>
        </p:nvSpPr>
        <p:spPr>
          <a:xfrm>
            <a:off x="3021474" y="5602955"/>
            <a:ext cx="3344185" cy="553998"/>
          </a:xfrm>
          <a:prstGeom prst="rect">
            <a:avLst/>
          </a:prstGeom>
          <a:noFill/>
        </p:spPr>
        <p:txBody>
          <a:bodyPr wrap="none" rtlCol="0">
            <a:spAutoFit/>
          </a:bodyPr>
          <a:lstStyle/>
          <a:p>
            <a:r>
              <a:rPr lang="en-US" sz="3000" dirty="0" smtClean="0">
                <a:solidFill>
                  <a:srgbClr val="000000"/>
                </a:solidFill>
              </a:rPr>
              <a:t>Accuracy = </a:t>
            </a:r>
            <a:r>
              <a:rPr lang="en-US" sz="3000" b="1" dirty="0" smtClean="0">
                <a:solidFill>
                  <a:srgbClr val="000000"/>
                </a:solidFill>
              </a:rPr>
              <a:t>62%</a:t>
            </a:r>
            <a:endParaRPr lang="en-US" sz="3000" b="1"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77851048"/>
              </p:ext>
            </p:extLst>
          </p:nvPr>
        </p:nvGraphicFramePr>
        <p:xfrm>
          <a:off x="1051339" y="2253411"/>
          <a:ext cx="7055221" cy="3070166"/>
        </p:xfrm>
        <a:graphic>
          <a:graphicData uri="http://schemas.openxmlformats.org/drawingml/2006/table">
            <a:tbl>
              <a:tblPr firstRow="1" bandRow="1">
                <a:tableStyleId>{5940675A-B579-460E-94D1-54222C63F5DA}</a:tableStyleId>
              </a:tblPr>
              <a:tblGrid>
                <a:gridCol w="1945339"/>
                <a:gridCol w="2070847"/>
                <a:gridCol w="1434353"/>
                <a:gridCol w="1604682"/>
              </a:tblGrid>
              <a:tr h="794598">
                <a:tc>
                  <a:txBody>
                    <a:bodyPr/>
                    <a:lstStyle/>
                    <a:p>
                      <a:r>
                        <a:rPr lang="en-US" sz="2000" i="1" dirty="0" smtClean="0">
                          <a:solidFill>
                            <a:srgbClr val="000000"/>
                          </a:solidFill>
                        </a:rPr>
                        <a:t>n = 300</a:t>
                      </a:r>
                      <a:endParaRPr lang="en-US" sz="2000" i="1" dirty="0">
                        <a:solidFill>
                          <a:srgbClr val="000000"/>
                        </a:solidFill>
                      </a:endParaRPr>
                    </a:p>
                  </a:txBody>
                  <a:tcPr anchor="ctr" anchorCtr="1"/>
                </a:tc>
                <a:tc>
                  <a:txBody>
                    <a:bodyPr/>
                    <a:lstStyle/>
                    <a:p>
                      <a:r>
                        <a:rPr lang="en-US" sz="2000" b="1" dirty="0" smtClean="0">
                          <a:solidFill>
                            <a:srgbClr val="000000"/>
                          </a:solidFill>
                        </a:rPr>
                        <a:t>Hyacinth/ </a:t>
                      </a:r>
                      <a:r>
                        <a:rPr lang="en-US" sz="2000" b="1" dirty="0" err="1" smtClean="0">
                          <a:solidFill>
                            <a:srgbClr val="000000"/>
                          </a:solidFill>
                        </a:rPr>
                        <a:t>Macrophytes</a:t>
                      </a:r>
                      <a:endParaRPr lang="en-US" sz="2000" b="1" dirty="0">
                        <a:solidFill>
                          <a:srgbClr val="000000"/>
                        </a:solidFill>
                      </a:endParaRPr>
                    </a:p>
                  </a:txBody>
                  <a:tcPr anchor="ctr" anchorCtr="1"/>
                </a:tc>
                <a:tc>
                  <a:txBody>
                    <a:bodyPr/>
                    <a:lstStyle/>
                    <a:p>
                      <a:r>
                        <a:rPr lang="en-US" sz="2000" b="1" dirty="0" smtClean="0">
                          <a:solidFill>
                            <a:srgbClr val="000000"/>
                          </a:solidFill>
                        </a:rPr>
                        <a:t>Algae</a:t>
                      </a:r>
                      <a:endParaRPr lang="en-US" sz="2000" b="1" dirty="0">
                        <a:solidFill>
                          <a:srgbClr val="000000"/>
                        </a:solidFill>
                      </a:endParaRPr>
                    </a:p>
                  </a:txBody>
                  <a:tcPr anchor="ctr" anchorCtr="1"/>
                </a:tc>
                <a:tc>
                  <a:txBody>
                    <a:bodyPr/>
                    <a:lstStyle/>
                    <a:p>
                      <a:r>
                        <a:rPr lang="en-US" sz="2000" b="1" dirty="0" smtClean="0">
                          <a:solidFill>
                            <a:srgbClr val="000000"/>
                          </a:solidFill>
                        </a:rPr>
                        <a:t>Other / Water</a:t>
                      </a:r>
                      <a:endParaRPr lang="en-US" sz="2000" b="1" dirty="0">
                        <a:solidFill>
                          <a:srgbClr val="000000"/>
                        </a:solidFill>
                      </a:endParaRPr>
                    </a:p>
                  </a:txBody>
                  <a:tcPr anchor="ctr" anchorCtr="1"/>
                </a:tc>
              </a:tr>
              <a:tr h="779395">
                <a:tc>
                  <a:txBody>
                    <a:bodyPr/>
                    <a:lstStyle/>
                    <a:p>
                      <a:r>
                        <a:rPr lang="en-US" sz="2000" b="1" dirty="0" smtClean="0">
                          <a:solidFill>
                            <a:srgbClr val="000000"/>
                          </a:solidFill>
                        </a:rPr>
                        <a:t>Hyacinth / </a:t>
                      </a:r>
                      <a:r>
                        <a:rPr lang="en-US" sz="2000" b="1" dirty="0" err="1" smtClean="0">
                          <a:solidFill>
                            <a:srgbClr val="000000"/>
                          </a:solidFill>
                        </a:rPr>
                        <a:t>Macrophytes</a:t>
                      </a:r>
                      <a:endParaRPr lang="en-US" sz="2000" b="1" dirty="0">
                        <a:solidFill>
                          <a:srgbClr val="000000"/>
                        </a:solidFill>
                      </a:endParaRPr>
                    </a:p>
                  </a:txBody>
                  <a:tcPr anchor="ctr" anchorCtr="1"/>
                </a:tc>
                <a:tc>
                  <a:txBody>
                    <a:bodyPr/>
                    <a:lstStyle/>
                    <a:p>
                      <a:r>
                        <a:rPr lang="en-US" sz="2000" dirty="0" smtClean="0">
                          <a:solidFill>
                            <a:srgbClr val="000000"/>
                          </a:solidFill>
                        </a:rPr>
                        <a:t>22</a:t>
                      </a:r>
                      <a:endParaRPr lang="en-US" sz="2000" dirty="0">
                        <a:solidFill>
                          <a:srgbClr val="000000"/>
                        </a:solidFill>
                      </a:endParaRPr>
                    </a:p>
                  </a:txBody>
                  <a:tcPr anchor="ctr" anchorCtr="1"/>
                </a:tc>
                <a:tc>
                  <a:txBody>
                    <a:bodyPr/>
                    <a:lstStyle/>
                    <a:p>
                      <a:r>
                        <a:rPr lang="en-US" sz="2000" dirty="0" smtClean="0">
                          <a:solidFill>
                            <a:srgbClr val="000000"/>
                          </a:solidFill>
                        </a:rPr>
                        <a:t>12</a:t>
                      </a:r>
                      <a:endParaRPr lang="en-US" sz="2000" dirty="0">
                        <a:solidFill>
                          <a:srgbClr val="000000"/>
                        </a:solidFill>
                      </a:endParaRPr>
                    </a:p>
                  </a:txBody>
                  <a:tcPr anchor="ctr" anchorCtr="1"/>
                </a:tc>
                <a:tc>
                  <a:txBody>
                    <a:bodyPr/>
                    <a:lstStyle/>
                    <a:p>
                      <a:r>
                        <a:rPr lang="en-US" sz="2000" dirty="0" smtClean="0">
                          <a:solidFill>
                            <a:srgbClr val="000000"/>
                          </a:solidFill>
                        </a:rPr>
                        <a:t>6</a:t>
                      </a:r>
                      <a:endParaRPr lang="en-US" sz="2000" dirty="0">
                        <a:solidFill>
                          <a:srgbClr val="000000"/>
                        </a:solidFill>
                      </a:endParaRPr>
                    </a:p>
                  </a:txBody>
                  <a:tcPr anchor="ctr" anchorCtr="1"/>
                </a:tc>
              </a:tr>
              <a:tr h="744605">
                <a:tc>
                  <a:txBody>
                    <a:bodyPr/>
                    <a:lstStyle/>
                    <a:p>
                      <a:r>
                        <a:rPr lang="en-US" sz="2000" b="1" dirty="0" smtClean="0">
                          <a:solidFill>
                            <a:srgbClr val="000000"/>
                          </a:solidFill>
                        </a:rPr>
                        <a:t>Algae</a:t>
                      </a:r>
                      <a:endParaRPr lang="en-US" sz="2000" b="1" dirty="0">
                        <a:solidFill>
                          <a:srgbClr val="000000"/>
                        </a:solidFill>
                      </a:endParaRPr>
                    </a:p>
                  </a:txBody>
                  <a:tcPr anchor="ctr" anchorCtr="1"/>
                </a:tc>
                <a:tc>
                  <a:txBody>
                    <a:bodyPr/>
                    <a:lstStyle/>
                    <a:p>
                      <a:r>
                        <a:rPr lang="en-US" sz="2000" dirty="0" smtClean="0">
                          <a:solidFill>
                            <a:srgbClr val="000000"/>
                          </a:solidFill>
                        </a:rPr>
                        <a:t>13</a:t>
                      </a:r>
                      <a:endParaRPr lang="en-US" sz="2000" dirty="0">
                        <a:solidFill>
                          <a:srgbClr val="000000"/>
                        </a:solidFill>
                      </a:endParaRPr>
                    </a:p>
                  </a:txBody>
                  <a:tcPr anchor="ctr" anchorCtr="1"/>
                </a:tc>
                <a:tc>
                  <a:txBody>
                    <a:bodyPr/>
                    <a:lstStyle/>
                    <a:p>
                      <a:r>
                        <a:rPr lang="en-US" sz="2000" dirty="0" smtClean="0">
                          <a:solidFill>
                            <a:srgbClr val="000000"/>
                          </a:solidFill>
                        </a:rPr>
                        <a:t>75</a:t>
                      </a:r>
                      <a:endParaRPr lang="en-US" sz="2000" dirty="0">
                        <a:solidFill>
                          <a:srgbClr val="000000"/>
                        </a:solidFill>
                      </a:endParaRPr>
                    </a:p>
                  </a:txBody>
                  <a:tcPr anchor="ctr" anchorCtr="1"/>
                </a:tc>
                <a:tc>
                  <a:txBody>
                    <a:bodyPr/>
                    <a:lstStyle/>
                    <a:p>
                      <a:r>
                        <a:rPr lang="en-US" sz="2000" dirty="0" smtClean="0">
                          <a:solidFill>
                            <a:srgbClr val="000000"/>
                          </a:solidFill>
                        </a:rPr>
                        <a:t>5</a:t>
                      </a:r>
                      <a:endParaRPr lang="en-US" sz="2000" dirty="0">
                        <a:solidFill>
                          <a:srgbClr val="000000"/>
                        </a:solidFill>
                      </a:endParaRPr>
                    </a:p>
                  </a:txBody>
                  <a:tcPr anchor="ctr" anchorCtr="1"/>
                </a:tc>
              </a:tr>
              <a:tr h="751568">
                <a:tc>
                  <a:txBody>
                    <a:bodyPr/>
                    <a:lstStyle/>
                    <a:p>
                      <a:r>
                        <a:rPr lang="en-US" sz="2000" b="1" dirty="0" smtClean="0">
                          <a:solidFill>
                            <a:srgbClr val="000000"/>
                          </a:solidFill>
                        </a:rPr>
                        <a:t>Other / Water</a:t>
                      </a:r>
                      <a:endParaRPr lang="en-US" sz="2000" b="1" dirty="0">
                        <a:solidFill>
                          <a:srgbClr val="000000"/>
                        </a:solidFill>
                      </a:endParaRPr>
                    </a:p>
                  </a:txBody>
                  <a:tcPr anchor="ctr" anchorCtr="1"/>
                </a:tc>
                <a:tc>
                  <a:txBody>
                    <a:bodyPr/>
                    <a:lstStyle/>
                    <a:p>
                      <a:r>
                        <a:rPr lang="en-US" sz="2000" dirty="0" smtClean="0">
                          <a:solidFill>
                            <a:srgbClr val="000000"/>
                          </a:solidFill>
                        </a:rPr>
                        <a:t>65</a:t>
                      </a:r>
                      <a:endParaRPr lang="en-US" sz="2000" dirty="0">
                        <a:solidFill>
                          <a:srgbClr val="000000"/>
                        </a:solidFill>
                      </a:endParaRPr>
                    </a:p>
                  </a:txBody>
                  <a:tcPr anchor="ctr" anchorCtr="1"/>
                </a:tc>
                <a:tc>
                  <a:txBody>
                    <a:bodyPr/>
                    <a:lstStyle/>
                    <a:p>
                      <a:r>
                        <a:rPr lang="en-US" sz="2000" dirty="0" smtClean="0">
                          <a:solidFill>
                            <a:srgbClr val="000000"/>
                          </a:solidFill>
                        </a:rPr>
                        <a:t>13</a:t>
                      </a:r>
                      <a:endParaRPr lang="en-US" sz="2000" dirty="0">
                        <a:solidFill>
                          <a:srgbClr val="000000"/>
                        </a:solidFill>
                      </a:endParaRPr>
                    </a:p>
                  </a:txBody>
                  <a:tcPr anchor="ctr" anchorCtr="1"/>
                </a:tc>
                <a:tc>
                  <a:txBody>
                    <a:bodyPr/>
                    <a:lstStyle/>
                    <a:p>
                      <a:r>
                        <a:rPr lang="en-US" sz="2000" dirty="0" smtClean="0">
                          <a:solidFill>
                            <a:srgbClr val="000000"/>
                          </a:solidFill>
                        </a:rPr>
                        <a:t>89</a:t>
                      </a:r>
                      <a:endParaRPr lang="en-US" sz="2000" dirty="0">
                        <a:solidFill>
                          <a:srgbClr val="000000"/>
                        </a:solidFill>
                      </a:endParaRPr>
                    </a:p>
                  </a:txBody>
                  <a:tcPr anchor="ctr" anchorCtr="1"/>
                </a:tc>
              </a:tr>
            </a:tbl>
          </a:graphicData>
        </a:graphic>
      </p:graphicFrame>
    </p:spTree>
    <p:extLst>
      <p:ext uri="{BB962C8B-B14F-4D97-AF65-F5344CB8AC3E}">
        <p14:creationId xmlns:p14="http://schemas.microsoft.com/office/powerpoint/2010/main" val="3932441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56977" y="-204956"/>
            <a:ext cx="6457587" cy="1325880"/>
          </a:xfrm>
        </p:spPr>
        <p:txBody>
          <a:bodyPr>
            <a:normAutofit/>
          </a:bodyPr>
          <a:lstStyle/>
          <a:p>
            <a:r>
              <a:rPr lang="en-US" dirty="0" smtClean="0"/>
              <a:t>Results: MNDWI Method</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1797953"/>
              </p:ext>
            </p:extLst>
          </p:nvPr>
        </p:nvGraphicFramePr>
        <p:xfrm>
          <a:off x="1523999" y="2248669"/>
          <a:ext cx="6096000" cy="3017520"/>
        </p:xfrm>
        <a:graphic>
          <a:graphicData uri="http://schemas.openxmlformats.org/drawingml/2006/table">
            <a:tbl>
              <a:tblPr firstRow="1" bandRow="1">
                <a:tableStyleId>{5940675A-B579-460E-94D1-54222C63F5DA}</a:tableStyleId>
              </a:tblPr>
              <a:tblGrid>
                <a:gridCol w="2032000"/>
                <a:gridCol w="2032000"/>
                <a:gridCol w="2032000"/>
              </a:tblGrid>
              <a:tr h="370840">
                <a:tc>
                  <a:txBody>
                    <a:bodyPr/>
                    <a:lstStyle/>
                    <a:p>
                      <a:pPr algn="ctr"/>
                      <a:r>
                        <a:rPr lang="en-US" sz="3000" i="1" dirty="0" smtClean="0">
                          <a:solidFill>
                            <a:srgbClr val="000000"/>
                          </a:solidFill>
                        </a:rPr>
                        <a:t>n</a:t>
                      </a:r>
                      <a:r>
                        <a:rPr lang="en-US" sz="3000" i="1" baseline="0" dirty="0" smtClean="0">
                          <a:solidFill>
                            <a:srgbClr val="000000"/>
                          </a:solidFill>
                        </a:rPr>
                        <a:t> = 200</a:t>
                      </a:r>
                      <a:endParaRPr lang="en-US" sz="3000" i="1" dirty="0">
                        <a:solidFill>
                          <a:srgbClr val="000000"/>
                        </a:solidFill>
                      </a:endParaRPr>
                    </a:p>
                  </a:txBody>
                  <a:tcPr anchor="ctr"/>
                </a:tc>
                <a:tc>
                  <a:txBody>
                    <a:bodyPr/>
                    <a:lstStyle/>
                    <a:p>
                      <a:pPr algn="ctr"/>
                      <a:r>
                        <a:rPr lang="en-US" sz="3000" b="1" dirty="0" smtClean="0">
                          <a:solidFill>
                            <a:srgbClr val="000000"/>
                          </a:solidFill>
                        </a:rPr>
                        <a:t>Predicted NO</a:t>
                      </a:r>
                    </a:p>
                  </a:txBody>
                  <a:tcPr/>
                </a:tc>
                <a:tc>
                  <a:txBody>
                    <a:bodyPr/>
                    <a:lstStyle/>
                    <a:p>
                      <a:pPr algn="ctr"/>
                      <a:r>
                        <a:rPr lang="en-US" sz="3000" b="1" dirty="0" smtClean="0">
                          <a:solidFill>
                            <a:srgbClr val="000000"/>
                          </a:solidFill>
                        </a:rPr>
                        <a:t>Predicted YES</a:t>
                      </a:r>
                      <a:endParaRPr lang="en-US" sz="3000" b="1" dirty="0">
                        <a:solidFill>
                          <a:srgbClr val="000000"/>
                        </a:solidFill>
                      </a:endParaRPr>
                    </a:p>
                  </a:txBody>
                  <a:tcPr/>
                </a:tc>
              </a:tr>
              <a:tr h="713292">
                <a:tc>
                  <a:txBody>
                    <a:bodyPr/>
                    <a:lstStyle/>
                    <a:p>
                      <a:pPr algn="ctr"/>
                      <a:r>
                        <a:rPr lang="en-US" sz="3000" b="1" dirty="0" smtClean="0">
                          <a:solidFill>
                            <a:srgbClr val="000000"/>
                          </a:solidFill>
                        </a:rPr>
                        <a:t>Actual</a:t>
                      </a:r>
                      <a:r>
                        <a:rPr lang="en-US" sz="3000" b="1" baseline="0" dirty="0" smtClean="0">
                          <a:solidFill>
                            <a:srgbClr val="000000"/>
                          </a:solidFill>
                        </a:rPr>
                        <a:t> NO</a:t>
                      </a:r>
                    </a:p>
                  </a:txBody>
                  <a:tcPr anchor="ctr" anchorCtr="1"/>
                </a:tc>
                <a:tc>
                  <a:txBody>
                    <a:bodyPr/>
                    <a:lstStyle/>
                    <a:p>
                      <a:pPr algn="ctr"/>
                      <a:r>
                        <a:rPr lang="en-US" sz="3000" dirty="0" smtClean="0">
                          <a:solidFill>
                            <a:srgbClr val="000000"/>
                          </a:solidFill>
                        </a:rPr>
                        <a:t>TN</a:t>
                      </a:r>
                      <a:r>
                        <a:rPr lang="en-US" sz="3000" baseline="0" dirty="0" smtClean="0">
                          <a:solidFill>
                            <a:srgbClr val="000000"/>
                          </a:solidFill>
                        </a:rPr>
                        <a:t> = </a:t>
                      </a:r>
                      <a:r>
                        <a:rPr lang="en-US" sz="3000" dirty="0" smtClean="0">
                          <a:solidFill>
                            <a:srgbClr val="000000"/>
                          </a:solidFill>
                        </a:rPr>
                        <a:t>94</a:t>
                      </a:r>
                      <a:endParaRPr lang="en-US" sz="3000" dirty="0">
                        <a:solidFill>
                          <a:srgbClr val="000000"/>
                        </a:solidFill>
                      </a:endParaRPr>
                    </a:p>
                  </a:txBody>
                  <a:tcPr anchor="ctr" anchorCtr="1"/>
                </a:tc>
                <a:tc>
                  <a:txBody>
                    <a:bodyPr/>
                    <a:lstStyle/>
                    <a:p>
                      <a:pPr algn="ctr"/>
                      <a:r>
                        <a:rPr lang="en-US" sz="3000" dirty="0" smtClean="0">
                          <a:solidFill>
                            <a:srgbClr val="000000"/>
                          </a:solidFill>
                        </a:rPr>
                        <a:t>FP = 20</a:t>
                      </a:r>
                      <a:endParaRPr lang="en-US" sz="3000" dirty="0">
                        <a:solidFill>
                          <a:srgbClr val="000000"/>
                        </a:solidFill>
                      </a:endParaRPr>
                    </a:p>
                  </a:txBody>
                  <a:tcPr anchor="ctr" anchorCtr="1"/>
                </a:tc>
              </a:tr>
              <a:tr h="753036">
                <a:tc>
                  <a:txBody>
                    <a:bodyPr/>
                    <a:lstStyle/>
                    <a:p>
                      <a:pPr algn="ctr"/>
                      <a:r>
                        <a:rPr lang="en-US" sz="3000" b="1" dirty="0" smtClean="0">
                          <a:solidFill>
                            <a:srgbClr val="000000"/>
                          </a:solidFill>
                        </a:rPr>
                        <a:t>Actual YES</a:t>
                      </a:r>
                    </a:p>
                  </a:txBody>
                  <a:tcPr anchor="ctr" anchorCtr="1"/>
                </a:tc>
                <a:tc>
                  <a:txBody>
                    <a:bodyPr/>
                    <a:lstStyle/>
                    <a:p>
                      <a:pPr algn="ctr"/>
                      <a:r>
                        <a:rPr lang="en-US" sz="3000" dirty="0" smtClean="0">
                          <a:solidFill>
                            <a:srgbClr val="000000"/>
                          </a:solidFill>
                        </a:rPr>
                        <a:t>FN = 6</a:t>
                      </a:r>
                      <a:endParaRPr lang="en-US" sz="3000" dirty="0">
                        <a:solidFill>
                          <a:srgbClr val="000000"/>
                        </a:solidFill>
                      </a:endParaRPr>
                    </a:p>
                  </a:txBody>
                  <a:tcPr anchor="ctr" anchorCtr="1"/>
                </a:tc>
                <a:tc>
                  <a:txBody>
                    <a:bodyPr/>
                    <a:lstStyle/>
                    <a:p>
                      <a:pPr algn="ctr"/>
                      <a:r>
                        <a:rPr lang="en-US" sz="3000" dirty="0" smtClean="0">
                          <a:solidFill>
                            <a:srgbClr val="000000"/>
                          </a:solidFill>
                        </a:rPr>
                        <a:t>TP = 80</a:t>
                      </a:r>
                      <a:endParaRPr lang="en-US" sz="3000" dirty="0">
                        <a:solidFill>
                          <a:srgbClr val="000000"/>
                        </a:solidFill>
                      </a:endParaRPr>
                    </a:p>
                  </a:txBody>
                  <a:tcPr anchor="ctr" anchorCtr="1"/>
                </a:tc>
              </a:tr>
            </a:tbl>
          </a:graphicData>
        </a:graphic>
      </p:graphicFrame>
      <p:sp>
        <p:nvSpPr>
          <p:cNvPr id="6" name="TextBox 5"/>
          <p:cNvSpPr txBox="1"/>
          <p:nvPr/>
        </p:nvSpPr>
        <p:spPr>
          <a:xfrm>
            <a:off x="1443318" y="1267610"/>
            <a:ext cx="6500497" cy="707886"/>
          </a:xfrm>
          <a:prstGeom prst="rect">
            <a:avLst/>
          </a:prstGeom>
          <a:noFill/>
        </p:spPr>
        <p:txBody>
          <a:bodyPr wrap="square" rtlCol="0">
            <a:spAutoFit/>
          </a:bodyPr>
          <a:lstStyle/>
          <a:p>
            <a:r>
              <a:rPr lang="en-US" sz="2000" i="1" dirty="0" smtClean="0"/>
              <a:t>Predicted water hyacinth presence vs actual presence</a:t>
            </a:r>
            <a:endParaRPr lang="en-US" sz="2000" i="1" dirty="0"/>
          </a:p>
        </p:txBody>
      </p:sp>
      <p:sp>
        <p:nvSpPr>
          <p:cNvPr id="7" name="TextBox 6"/>
          <p:cNvSpPr txBox="1"/>
          <p:nvPr/>
        </p:nvSpPr>
        <p:spPr>
          <a:xfrm>
            <a:off x="2913271" y="5602955"/>
            <a:ext cx="3238387" cy="553998"/>
          </a:xfrm>
          <a:prstGeom prst="rect">
            <a:avLst/>
          </a:prstGeom>
          <a:noFill/>
        </p:spPr>
        <p:txBody>
          <a:bodyPr wrap="none" rtlCol="0">
            <a:spAutoFit/>
          </a:bodyPr>
          <a:lstStyle/>
          <a:p>
            <a:r>
              <a:rPr lang="en-US" sz="3000" dirty="0" smtClean="0">
                <a:solidFill>
                  <a:srgbClr val="000000"/>
                </a:solidFill>
              </a:rPr>
              <a:t>Accuracy </a:t>
            </a:r>
            <a:r>
              <a:rPr lang="en-US" sz="3000" smtClean="0">
                <a:solidFill>
                  <a:srgbClr val="000000"/>
                </a:solidFill>
              </a:rPr>
              <a:t>= </a:t>
            </a:r>
            <a:r>
              <a:rPr lang="en-US" sz="3000" b="1" smtClean="0">
                <a:solidFill>
                  <a:srgbClr val="000000"/>
                </a:solidFill>
              </a:rPr>
              <a:t>87%</a:t>
            </a:r>
            <a:endParaRPr lang="en-US" sz="3000" b="1" dirty="0">
              <a:solidFill>
                <a:srgbClr val="000000"/>
              </a:solidFill>
            </a:endParaRPr>
          </a:p>
        </p:txBody>
      </p:sp>
    </p:spTree>
    <p:extLst>
      <p:ext uri="{BB962C8B-B14F-4D97-AF65-F5344CB8AC3E}">
        <p14:creationId xmlns:p14="http://schemas.microsoft.com/office/powerpoint/2010/main" val="3851234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29546" y="330086"/>
            <a:ext cx="7653528" cy="1289304"/>
          </a:xfrm>
        </p:spPr>
        <p:txBody>
          <a:bodyPr/>
          <a:lstStyle/>
          <a:p>
            <a:pPr algn="l"/>
            <a:r>
              <a:rPr lang="en-US" sz="4000" dirty="0" smtClean="0"/>
              <a:t>Conclusions</a:t>
            </a:r>
            <a:endParaRPr lang="en-US" sz="4000" dirty="0"/>
          </a:p>
        </p:txBody>
      </p:sp>
      <p:sp>
        <p:nvSpPr>
          <p:cNvPr id="2" name="Rectangle 1"/>
          <p:cNvSpPr/>
          <p:nvPr/>
        </p:nvSpPr>
        <p:spPr>
          <a:xfrm>
            <a:off x="268940" y="1108918"/>
            <a:ext cx="8346141" cy="3713837"/>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b="1" dirty="0" smtClean="0"/>
              <a:t>NDWI</a:t>
            </a:r>
            <a:r>
              <a:rPr lang="en-US" sz="2000" dirty="0" smtClean="0"/>
              <a:t> method works well for extracting </a:t>
            </a:r>
            <a:r>
              <a:rPr lang="en-US" sz="2000" b="1" dirty="0" smtClean="0"/>
              <a:t>hyacinth</a:t>
            </a:r>
            <a:r>
              <a:rPr lang="en-US" sz="2000" dirty="0" smtClean="0"/>
              <a:t>, other </a:t>
            </a:r>
            <a:r>
              <a:rPr lang="en-US" sz="2000" b="1" dirty="0" err="1" smtClean="0"/>
              <a:t>macrophytes</a:t>
            </a:r>
            <a:r>
              <a:rPr lang="en-US" sz="2000" dirty="0" smtClean="0"/>
              <a:t>, and</a:t>
            </a:r>
            <a:r>
              <a:rPr lang="en-US" sz="2000" b="1" dirty="0" smtClean="0"/>
              <a:t> surface algal blooms</a:t>
            </a:r>
          </a:p>
          <a:p>
            <a:pPr>
              <a:spcBef>
                <a:spcPts val="200"/>
              </a:spcBef>
              <a:buClr>
                <a:schemeClr val="accent1"/>
              </a:buClr>
            </a:pPr>
            <a:endParaRPr lang="en-US" sz="800" b="1" dirty="0" smtClean="0"/>
          </a:p>
          <a:p>
            <a:pPr marL="342900" indent="-342900">
              <a:spcBef>
                <a:spcPts val="200"/>
              </a:spcBef>
              <a:buClr>
                <a:schemeClr val="accent1"/>
              </a:buClr>
              <a:buFont typeface="Webdings" panose="05030102010509060703" pitchFamily="18" charset="2"/>
              <a:buChar char="4"/>
            </a:pPr>
            <a:r>
              <a:rPr lang="en-US" sz="2000" b="1" dirty="0"/>
              <a:t>MNDWI</a:t>
            </a:r>
            <a:r>
              <a:rPr lang="en-US" sz="2000" dirty="0"/>
              <a:t> method works better for extracting </a:t>
            </a:r>
            <a:r>
              <a:rPr lang="en-US" sz="2000" b="1" dirty="0"/>
              <a:t>only water hyacinth</a:t>
            </a:r>
          </a:p>
          <a:p>
            <a:pPr marL="342900" indent="-342900">
              <a:spcBef>
                <a:spcPts val="200"/>
              </a:spcBef>
              <a:buClr>
                <a:schemeClr val="accent1"/>
              </a:buClr>
              <a:buFont typeface="Webdings" panose="05030102010509060703" pitchFamily="18" charset="2"/>
              <a:buChar char="4"/>
            </a:pPr>
            <a:endParaRPr lang="en-US" sz="800" b="1" dirty="0"/>
          </a:p>
          <a:p>
            <a:pPr marL="342900" indent="-342900">
              <a:spcBef>
                <a:spcPts val="200"/>
              </a:spcBef>
              <a:buClr>
                <a:schemeClr val="accent1"/>
              </a:buClr>
              <a:buFont typeface="Webdings" panose="05030102010509060703" pitchFamily="18" charset="2"/>
              <a:buChar char="4"/>
            </a:pPr>
            <a:r>
              <a:rPr lang="en-US" sz="2000" b="1" dirty="0"/>
              <a:t>MNDWI</a:t>
            </a:r>
            <a:r>
              <a:rPr lang="en-US" sz="2000" dirty="0"/>
              <a:t> method </a:t>
            </a:r>
            <a:r>
              <a:rPr lang="en-US" sz="2000" b="1" dirty="0"/>
              <a:t>more </a:t>
            </a:r>
            <a:r>
              <a:rPr lang="en-US" sz="2000" b="1" dirty="0" smtClean="0"/>
              <a:t>accurate</a:t>
            </a:r>
          </a:p>
          <a:p>
            <a:pPr marL="342900" indent="-342900">
              <a:spcBef>
                <a:spcPts val="200"/>
              </a:spcBef>
              <a:buClr>
                <a:schemeClr val="accent1"/>
              </a:buClr>
              <a:buFont typeface="Webdings" panose="05030102010509060703" pitchFamily="18" charset="2"/>
              <a:buChar char="4"/>
            </a:pPr>
            <a:endParaRPr lang="en-US" sz="800" b="1" dirty="0"/>
          </a:p>
          <a:p>
            <a:pPr marL="342900" indent="-342900">
              <a:spcBef>
                <a:spcPts val="200"/>
              </a:spcBef>
              <a:buClr>
                <a:schemeClr val="accent1"/>
              </a:buClr>
              <a:buFont typeface="Webdings" panose="05030102010509060703" pitchFamily="18" charset="2"/>
              <a:buChar char="4"/>
            </a:pPr>
            <a:r>
              <a:rPr lang="en-US" sz="2000" b="1" dirty="0"/>
              <a:t>More accurate </a:t>
            </a:r>
            <a:r>
              <a:rPr lang="en-US" sz="2000" b="1" dirty="0" smtClean="0"/>
              <a:t>water </a:t>
            </a:r>
            <a:r>
              <a:rPr lang="en-US" sz="2000" b="1" dirty="0" err="1"/>
              <a:t>shapefile</a:t>
            </a:r>
            <a:r>
              <a:rPr lang="en-US" sz="2000" b="1" dirty="0"/>
              <a:t> </a:t>
            </a:r>
            <a:r>
              <a:rPr lang="en-US" sz="2000" dirty="0"/>
              <a:t>will greatly increase accuracy for both methods </a:t>
            </a:r>
          </a:p>
          <a:p>
            <a:pPr>
              <a:spcBef>
                <a:spcPts val="200"/>
              </a:spcBef>
              <a:buClr>
                <a:schemeClr val="accent1"/>
              </a:buClr>
            </a:pPr>
            <a:endParaRPr lang="en-US" sz="800" b="1" dirty="0"/>
          </a:p>
          <a:p>
            <a:pPr marL="342900" indent="-342900">
              <a:spcBef>
                <a:spcPts val="200"/>
              </a:spcBef>
              <a:buClr>
                <a:schemeClr val="accent1"/>
              </a:buClr>
              <a:buFont typeface="Webdings" panose="05030102010509060703" pitchFamily="18" charset="2"/>
              <a:buChar char="4"/>
            </a:pPr>
            <a:r>
              <a:rPr lang="en-US" sz="2000" dirty="0" smtClean="0"/>
              <a:t>Provides</a:t>
            </a:r>
            <a:r>
              <a:rPr lang="en-US" sz="2000" b="1" dirty="0" smtClean="0"/>
              <a:t> baseline </a:t>
            </a:r>
            <a:r>
              <a:rPr lang="en-US" sz="2000" dirty="0" smtClean="0"/>
              <a:t>for</a:t>
            </a:r>
            <a:r>
              <a:rPr lang="en-US" sz="2000" b="1" dirty="0" smtClean="0"/>
              <a:t> automated </a:t>
            </a:r>
            <a:r>
              <a:rPr lang="en-US" sz="2000" dirty="0" smtClean="0"/>
              <a:t>water hyacinth </a:t>
            </a:r>
            <a:r>
              <a:rPr lang="en-US" sz="2000" b="1" dirty="0" smtClean="0"/>
              <a:t>monitoring</a:t>
            </a:r>
          </a:p>
          <a:p>
            <a:pPr marL="342900" indent="-342900">
              <a:spcBef>
                <a:spcPts val="200"/>
              </a:spcBef>
              <a:buClr>
                <a:schemeClr val="accent1"/>
              </a:buClr>
              <a:buFont typeface="Webdings" panose="05030102010509060703" pitchFamily="18" charset="2"/>
              <a:buChar char="4"/>
            </a:pPr>
            <a:endParaRPr lang="en-US" sz="2000" b="1" dirty="0"/>
          </a:p>
          <a:p>
            <a:pPr>
              <a:spcBef>
                <a:spcPts val="200"/>
              </a:spcBef>
              <a:buClr>
                <a:schemeClr val="accent1"/>
              </a:buClr>
            </a:pPr>
            <a:r>
              <a:rPr lang="en-US" sz="700" dirty="0" smtClean="0"/>
              <a:t>  </a:t>
            </a:r>
            <a:endParaRPr lang="en-US" sz="700" dirty="0"/>
          </a:p>
          <a:p>
            <a:pPr marL="342900" indent="-342900">
              <a:spcBef>
                <a:spcPts val="200"/>
              </a:spcBef>
              <a:buClr>
                <a:schemeClr val="accent1"/>
              </a:buClr>
              <a:buFont typeface="Webdings" panose="05030102010509060703" pitchFamily="18" charset="2"/>
              <a:buChar char="4"/>
            </a:pP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614" b="12847"/>
          <a:stretch/>
        </p:blipFill>
        <p:spPr>
          <a:xfrm>
            <a:off x="447040" y="4258235"/>
            <a:ext cx="5201920" cy="22322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4258234"/>
            <a:ext cx="2976284" cy="2232213"/>
          </a:xfrm>
          <a:prstGeom prst="rect">
            <a:avLst/>
          </a:prstGeom>
        </p:spPr>
      </p:pic>
      <p:sp>
        <p:nvSpPr>
          <p:cNvPr id="6" name="Text Placeholder 16"/>
          <p:cNvSpPr>
            <a:spLocks noGrp="1"/>
          </p:cNvSpPr>
          <p:nvPr>
            <p:ph type="body" sz="quarter" idx="4294967295"/>
          </p:nvPr>
        </p:nvSpPr>
        <p:spPr>
          <a:xfrm>
            <a:off x="3899652" y="6275564"/>
            <a:ext cx="1901713" cy="429765"/>
          </a:xfrm>
          <a:prstGeom prst="rect">
            <a:avLst/>
          </a:prstGeom>
        </p:spPr>
        <p:txBody>
          <a:bodyPr>
            <a:normAutofit/>
          </a:bodyPr>
          <a:lstStyle/>
          <a:p>
            <a:pPr marL="0" indent="0" algn="l">
              <a:buNone/>
            </a:pPr>
            <a:r>
              <a:rPr lang="en-US" sz="1000" dirty="0" smtClean="0">
                <a:solidFill>
                  <a:schemeClr val="bg1"/>
                </a:solidFill>
              </a:rPr>
              <a:t>Image Credit: </a:t>
            </a:r>
            <a:r>
              <a:rPr lang="en-US" sz="1000" dirty="0" err="1" smtClean="0">
                <a:solidFill>
                  <a:schemeClr val="bg1"/>
                </a:solidFill>
              </a:rPr>
              <a:t>sarahemcc</a:t>
            </a:r>
            <a:r>
              <a:rPr lang="en-US" sz="1000" dirty="0" smtClean="0">
                <a:solidFill>
                  <a:schemeClr val="bg1"/>
                </a:solidFill>
              </a:rPr>
              <a:t> </a:t>
            </a:r>
            <a:endParaRPr lang="en-US" sz="1000" dirty="0">
              <a:solidFill>
                <a:schemeClr val="bg1"/>
              </a:solidFill>
            </a:endParaRPr>
          </a:p>
        </p:txBody>
      </p:sp>
      <p:sp>
        <p:nvSpPr>
          <p:cNvPr id="8" name="Text Placeholder 16"/>
          <p:cNvSpPr>
            <a:spLocks noGrp="1"/>
          </p:cNvSpPr>
          <p:nvPr>
            <p:ph type="body" sz="quarter" idx="4294967295"/>
          </p:nvPr>
        </p:nvSpPr>
        <p:spPr>
          <a:xfrm>
            <a:off x="7296091" y="6257912"/>
            <a:ext cx="1901713" cy="429765"/>
          </a:xfrm>
          <a:prstGeom prst="rect">
            <a:avLst/>
          </a:prstGeom>
        </p:spPr>
        <p:txBody>
          <a:bodyPr>
            <a:normAutofit/>
          </a:bodyPr>
          <a:lstStyle/>
          <a:p>
            <a:pPr marL="0" indent="0" algn="l">
              <a:buNone/>
            </a:pPr>
            <a:r>
              <a:rPr lang="en-US" sz="1000" dirty="0" smtClean="0">
                <a:solidFill>
                  <a:schemeClr val="bg1"/>
                </a:solidFill>
              </a:rPr>
              <a:t>Image Credit: </a:t>
            </a:r>
            <a:r>
              <a:rPr lang="en-US" sz="1000" dirty="0" err="1" smtClean="0">
                <a:solidFill>
                  <a:schemeClr val="bg1"/>
                </a:solidFill>
              </a:rPr>
              <a:t>leoplus</a:t>
            </a:r>
            <a:r>
              <a:rPr lang="en-US" sz="1000" dirty="0" smtClean="0">
                <a:solidFill>
                  <a:schemeClr val="bg1"/>
                </a:solidFill>
              </a:rPr>
              <a:t> </a:t>
            </a:r>
            <a:endParaRPr lang="en-US" sz="1000" dirty="0">
              <a:solidFill>
                <a:schemeClr val="bg1"/>
              </a:solidFill>
            </a:endParaRPr>
          </a:p>
        </p:txBody>
      </p:sp>
    </p:spTree>
    <p:extLst>
      <p:ext uri="{BB962C8B-B14F-4D97-AF65-F5344CB8AC3E}">
        <p14:creationId xmlns:p14="http://schemas.microsoft.com/office/powerpoint/2010/main" val="493168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29546" y="330086"/>
            <a:ext cx="7653528" cy="1289304"/>
          </a:xfrm>
        </p:spPr>
        <p:txBody>
          <a:bodyPr/>
          <a:lstStyle/>
          <a:p>
            <a:pPr algn="l"/>
            <a:r>
              <a:rPr lang="en-US" sz="4000" dirty="0" smtClean="0"/>
              <a:t>Errors and Uncertainties</a:t>
            </a:r>
            <a:endParaRPr lang="en-US" sz="4000" dirty="0"/>
          </a:p>
        </p:txBody>
      </p:sp>
      <p:sp>
        <p:nvSpPr>
          <p:cNvPr id="2" name="Text Placeholder 1"/>
          <p:cNvSpPr>
            <a:spLocks noGrp="1"/>
          </p:cNvSpPr>
          <p:nvPr>
            <p:ph type="body" sz="quarter" idx="11"/>
          </p:nvPr>
        </p:nvSpPr>
        <p:spPr>
          <a:xfrm>
            <a:off x="188797" y="1043354"/>
            <a:ext cx="8668332" cy="2954905"/>
          </a:xfrm>
        </p:spPr>
        <p:txBody>
          <a:bodyPr>
            <a:noAutofit/>
          </a:bodyPr>
          <a:lstStyle/>
          <a:p>
            <a:pPr marL="342900" indent="-342900">
              <a:spcBef>
                <a:spcPts val="200"/>
              </a:spcBef>
              <a:buClr>
                <a:schemeClr val="accent1"/>
              </a:buClr>
              <a:buFont typeface="Webdings" panose="05030102010509060703" pitchFamily="18" charset="2"/>
              <a:buChar char="4"/>
            </a:pPr>
            <a:r>
              <a:rPr lang="en-US" b="1" dirty="0" smtClean="0"/>
              <a:t>Cloud </a:t>
            </a:r>
            <a:r>
              <a:rPr lang="en-US" b="1" dirty="0"/>
              <a:t>cover </a:t>
            </a:r>
            <a:r>
              <a:rPr lang="en-US" dirty="0"/>
              <a:t>in Landsat </a:t>
            </a:r>
            <a:r>
              <a:rPr lang="en-US" dirty="0" smtClean="0"/>
              <a:t>images</a:t>
            </a:r>
          </a:p>
          <a:p>
            <a:pPr>
              <a:spcBef>
                <a:spcPts val="200"/>
              </a:spcBef>
              <a:buClr>
                <a:schemeClr val="accent1"/>
              </a:buClr>
            </a:pPr>
            <a:endParaRPr lang="en-US" sz="800" dirty="0" smtClean="0"/>
          </a:p>
          <a:p>
            <a:pPr marL="342900" indent="-342900">
              <a:spcBef>
                <a:spcPts val="200"/>
              </a:spcBef>
              <a:buClr>
                <a:schemeClr val="accent1"/>
              </a:buClr>
              <a:buFont typeface="Webdings" panose="05030102010509060703" pitchFamily="18" charset="2"/>
              <a:buChar char="4"/>
            </a:pPr>
            <a:r>
              <a:rPr lang="en-US" dirty="0" err="1" smtClean="0"/>
              <a:t>Shapefile</a:t>
            </a:r>
            <a:r>
              <a:rPr lang="en-US" dirty="0" smtClean="0"/>
              <a:t> </a:t>
            </a:r>
            <a:r>
              <a:rPr lang="en-US" dirty="0"/>
              <a:t>of </a:t>
            </a:r>
            <a:r>
              <a:rPr lang="en-US" b="1" dirty="0"/>
              <a:t>coastline</a:t>
            </a:r>
            <a:r>
              <a:rPr lang="en-US" dirty="0"/>
              <a:t> may present </a:t>
            </a:r>
            <a:r>
              <a:rPr lang="en-US" dirty="0" smtClean="0"/>
              <a:t>inaccuracies</a:t>
            </a:r>
          </a:p>
          <a:p>
            <a:pPr>
              <a:spcBef>
                <a:spcPts val="200"/>
              </a:spcBef>
              <a:buClr>
                <a:schemeClr val="accent1"/>
              </a:buClr>
            </a:pPr>
            <a:r>
              <a:rPr lang="en-US" sz="800" dirty="0" smtClean="0"/>
              <a:t>  </a:t>
            </a:r>
          </a:p>
          <a:p>
            <a:pPr marL="342900" indent="-342900">
              <a:spcBef>
                <a:spcPts val="200"/>
              </a:spcBef>
              <a:buClr>
                <a:schemeClr val="accent1"/>
              </a:buClr>
              <a:buFont typeface="Webdings" panose="05030102010509060703" pitchFamily="18" charset="2"/>
              <a:buChar char="4"/>
            </a:pPr>
            <a:r>
              <a:rPr lang="en-US" dirty="0" smtClean="0"/>
              <a:t>Landsat </a:t>
            </a:r>
            <a:r>
              <a:rPr lang="en-US" dirty="0"/>
              <a:t>bands not sensitive enough to </a:t>
            </a:r>
            <a:r>
              <a:rPr lang="en-US" b="1" dirty="0"/>
              <a:t>distinguish</a:t>
            </a:r>
            <a:r>
              <a:rPr lang="en-US" dirty="0"/>
              <a:t> between aquatic species </a:t>
            </a:r>
            <a:endParaRPr lang="en-US" dirty="0" smtClean="0"/>
          </a:p>
          <a:p>
            <a:pPr>
              <a:spcBef>
                <a:spcPts val="200"/>
              </a:spcBef>
              <a:buClr>
                <a:schemeClr val="accent1"/>
              </a:buClr>
            </a:pPr>
            <a:endParaRPr lang="en-US" sz="800" dirty="0" smtClean="0"/>
          </a:p>
          <a:p>
            <a:pPr marL="342900" indent="-342900">
              <a:spcBef>
                <a:spcPts val="200"/>
              </a:spcBef>
              <a:buClr>
                <a:schemeClr val="accent1"/>
              </a:buClr>
              <a:buFont typeface="Webdings" panose="05030102010509060703" pitchFamily="18" charset="2"/>
              <a:buChar char="4"/>
            </a:pPr>
            <a:r>
              <a:rPr lang="en-US" dirty="0" smtClean="0"/>
              <a:t>Dense </a:t>
            </a:r>
            <a:r>
              <a:rPr lang="en-US" dirty="0"/>
              <a:t>algal blooms also present </a:t>
            </a:r>
            <a:r>
              <a:rPr lang="en-US" b="1" dirty="0"/>
              <a:t>high NDVI values</a:t>
            </a:r>
            <a:r>
              <a:rPr lang="en-US" dirty="0"/>
              <a:t>, comparable to water </a:t>
            </a:r>
            <a:r>
              <a:rPr lang="en-US" dirty="0" smtClean="0"/>
              <a:t>hyacinth</a:t>
            </a:r>
          </a:p>
          <a:p>
            <a:pPr>
              <a:spcBef>
                <a:spcPts val="200"/>
              </a:spcBef>
              <a:buClr>
                <a:schemeClr val="accent1"/>
              </a:buClr>
            </a:pPr>
            <a:endParaRPr lang="en-US" sz="800" dirty="0" smtClean="0"/>
          </a:p>
          <a:p>
            <a:pPr marL="342900" indent="-342900">
              <a:spcBef>
                <a:spcPts val="200"/>
              </a:spcBef>
              <a:buClr>
                <a:schemeClr val="accent1"/>
              </a:buClr>
              <a:buFont typeface="Webdings" panose="05030102010509060703" pitchFamily="18" charset="2"/>
              <a:buChar char="4"/>
            </a:pPr>
            <a:r>
              <a:rPr lang="en-US" dirty="0" smtClean="0"/>
              <a:t>Amount </a:t>
            </a:r>
            <a:r>
              <a:rPr lang="en-US" dirty="0"/>
              <a:t>of </a:t>
            </a:r>
            <a:r>
              <a:rPr lang="en-US" b="1" dirty="0"/>
              <a:t>in situ </a:t>
            </a:r>
            <a:r>
              <a:rPr lang="en-US" b="1" dirty="0" smtClean="0"/>
              <a:t>data </a:t>
            </a:r>
            <a:r>
              <a:rPr lang="en-US" dirty="0" smtClean="0"/>
              <a:t>for</a:t>
            </a:r>
            <a:r>
              <a:rPr lang="en-US" b="1" dirty="0" smtClean="0"/>
              <a:t> </a:t>
            </a:r>
            <a:r>
              <a:rPr lang="en-US" dirty="0" smtClean="0"/>
              <a:t>validation</a:t>
            </a:r>
          </a:p>
        </p:txBody>
      </p:sp>
      <p:pic>
        <p:nvPicPr>
          <p:cNvPr id="15"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9151" t="42060" r="14363" b="18781"/>
          <a:stretch/>
        </p:blipFill>
        <p:spPr>
          <a:xfrm>
            <a:off x="1668483" y="4002289"/>
            <a:ext cx="5807035" cy="2683823"/>
          </a:xfrm>
          <a:ln w="19050">
            <a:noFill/>
          </a:ln>
        </p:spPr>
      </p:pic>
      <p:sp>
        <p:nvSpPr>
          <p:cNvPr id="17" name="Text Placeholder 16"/>
          <p:cNvSpPr>
            <a:spLocks noGrp="1"/>
          </p:cNvSpPr>
          <p:nvPr>
            <p:ph type="body" sz="quarter" idx="13"/>
          </p:nvPr>
        </p:nvSpPr>
        <p:spPr>
          <a:xfrm>
            <a:off x="7430374" y="6499181"/>
            <a:ext cx="1626914" cy="429765"/>
          </a:xfrm>
        </p:spPr>
        <p:txBody>
          <a:bodyPr>
            <a:normAutofit/>
          </a:bodyPr>
          <a:lstStyle/>
          <a:p>
            <a:pPr algn="l"/>
            <a:r>
              <a:rPr lang="en-US" sz="1000" dirty="0" smtClean="0">
                <a:solidFill>
                  <a:schemeClr val="tx1"/>
                </a:solidFill>
              </a:rPr>
              <a:t>Image Credit: USGS </a:t>
            </a:r>
            <a:r>
              <a:rPr lang="en-US" sz="1000" dirty="0" smtClean="0">
                <a:solidFill>
                  <a:schemeClr val="bg1"/>
                </a:solidFill>
              </a:rPr>
              <a:t>8 </a:t>
            </a:r>
            <a:endParaRPr lang="en-US" sz="1000" dirty="0">
              <a:solidFill>
                <a:schemeClr val="bg1"/>
              </a:solidFill>
            </a:endParaRPr>
          </a:p>
        </p:txBody>
      </p:sp>
    </p:spTree>
    <p:extLst>
      <p:ext uri="{BB962C8B-B14F-4D97-AF65-F5344CB8AC3E}">
        <p14:creationId xmlns:p14="http://schemas.microsoft.com/office/powerpoint/2010/main" val="757978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06371" y="5565227"/>
            <a:ext cx="7346732" cy="1174532"/>
          </a:xfrm>
        </p:spPr>
        <p:txBody>
          <a:bodyPr>
            <a:normAutofit/>
          </a:bodyPr>
          <a:lstStyle/>
          <a:p>
            <a:pPr marL="342900" indent="-342900" algn="l">
              <a:spcBef>
                <a:spcPts val="200"/>
              </a:spcBef>
              <a:buClr>
                <a:schemeClr val="accent1"/>
              </a:buClr>
              <a:buFont typeface="Webdings" panose="05030102010509060703" pitchFamily="18" charset="2"/>
              <a:buChar char="4"/>
            </a:pPr>
            <a:r>
              <a:rPr lang="en-US" sz="2000" dirty="0" err="1">
                <a:solidFill>
                  <a:srgbClr val="767171"/>
                </a:solidFill>
              </a:rPr>
              <a:t>Winam</a:t>
            </a:r>
            <a:r>
              <a:rPr lang="en-US" sz="2000" dirty="0">
                <a:solidFill>
                  <a:srgbClr val="767171"/>
                </a:solidFill>
              </a:rPr>
              <a:t> Gulf in Lake Victoria</a:t>
            </a:r>
          </a:p>
          <a:p>
            <a:pPr algn="l">
              <a:spcBef>
                <a:spcPts val="200"/>
              </a:spcBef>
              <a:buClr>
                <a:schemeClr val="accent1"/>
              </a:buClr>
            </a:pPr>
            <a:endParaRPr lang="en-US" sz="2000" dirty="0">
              <a:solidFill>
                <a:srgbClr val="767171"/>
              </a:solidFill>
            </a:endParaRPr>
          </a:p>
          <a:p>
            <a:pPr marL="342900" indent="-342900" algn="l">
              <a:spcBef>
                <a:spcPts val="200"/>
              </a:spcBef>
              <a:buClr>
                <a:schemeClr val="accent1"/>
              </a:buClr>
              <a:buFont typeface="Webdings" panose="05030102010509060703" pitchFamily="18" charset="2"/>
              <a:buChar char="4"/>
            </a:pPr>
            <a:r>
              <a:rPr lang="en-US" sz="2000" dirty="0" smtClean="0">
                <a:solidFill>
                  <a:srgbClr val="767171"/>
                </a:solidFill>
              </a:rPr>
              <a:t>March 2000 </a:t>
            </a:r>
            <a:r>
              <a:rPr lang="en-US" sz="2000" dirty="0">
                <a:solidFill>
                  <a:srgbClr val="767171"/>
                </a:solidFill>
              </a:rPr>
              <a:t>to </a:t>
            </a:r>
            <a:r>
              <a:rPr lang="en-US" sz="2000" dirty="0" smtClean="0">
                <a:solidFill>
                  <a:srgbClr val="767171"/>
                </a:solidFill>
              </a:rPr>
              <a:t>October 2015</a:t>
            </a:r>
            <a:endParaRPr lang="en-US" sz="2000" dirty="0">
              <a:solidFill>
                <a:srgbClr val="767171"/>
              </a:solidFill>
            </a:endParaRPr>
          </a:p>
          <a:p>
            <a:endParaRPr lang="en-US" sz="2000" dirty="0"/>
          </a:p>
        </p:txBody>
      </p:sp>
      <p:sp>
        <p:nvSpPr>
          <p:cNvPr id="7" name="Text Placeholder 6"/>
          <p:cNvSpPr>
            <a:spLocks noGrp="1"/>
          </p:cNvSpPr>
          <p:nvPr>
            <p:ph type="body" sz="quarter" idx="14"/>
          </p:nvPr>
        </p:nvSpPr>
        <p:spPr>
          <a:xfrm>
            <a:off x="514166" y="385265"/>
            <a:ext cx="8068371" cy="1289304"/>
          </a:xfrm>
        </p:spPr>
        <p:txBody>
          <a:bodyPr/>
          <a:lstStyle/>
          <a:p>
            <a:r>
              <a:rPr lang="en-US" sz="4000" dirty="0" smtClean="0"/>
              <a:t>Study Area &amp; Study Period </a:t>
            </a:r>
            <a:endParaRPr lang="en-US"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52" y="1104279"/>
            <a:ext cx="8700876" cy="4460948"/>
          </a:xfrm>
          <a:prstGeom prst="rect">
            <a:avLst/>
          </a:prstGeom>
        </p:spPr>
      </p:pic>
      <p:sp>
        <p:nvSpPr>
          <p:cNvPr id="3" name="TextBox 2"/>
          <p:cNvSpPr txBox="1"/>
          <p:nvPr/>
        </p:nvSpPr>
        <p:spPr>
          <a:xfrm>
            <a:off x="3901364" y="1742494"/>
            <a:ext cx="1002197" cy="338554"/>
          </a:xfrm>
          <a:prstGeom prst="rect">
            <a:avLst/>
          </a:prstGeom>
          <a:noFill/>
        </p:spPr>
        <p:txBody>
          <a:bodyPr wrap="none" rtlCol="0">
            <a:spAutoFit/>
          </a:bodyPr>
          <a:lstStyle/>
          <a:p>
            <a:r>
              <a:rPr lang="en-US" sz="1600" dirty="0" smtClean="0">
                <a:solidFill>
                  <a:srgbClr val="000000"/>
                </a:solidFill>
              </a:rPr>
              <a:t>Uganda</a:t>
            </a:r>
          </a:p>
        </p:txBody>
      </p:sp>
      <p:sp>
        <p:nvSpPr>
          <p:cNvPr id="8" name="TextBox 7"/>
          <p:cNvSpPr txBox="1"/>
          <p:nvPr/>
        </p:nvSpPr>
        <p:spPr>
          <a:xfrm>
            <a:off x="5219356" y="2064576"/>
            <a:ext cx="814647" cy="338554"/>
          </a:xfrm>
          <a:prstGeom prst="rect">
            <a:avLst/>
          </a:prstGeom>
          <a:noFill/>
        </p:spPr>
        <p:txBody>
          <a:bodyPr wrap="none" rtlCol="0">
            <a:spAutoFit/>
          </a:bodyPr>
          <a:lstStyle/>
          <a:p>
            <a:r>
              <a:rPr lang="en-US" sz="1600" dirty="0" smtClean="0">
                <a:solidFill>
                  <a:srgbClr val="000000"/>
                </a:solidFill>
              </a:rPr>
              <a:t>Kenya</a:t>
            </a:r>
          </a:p>
        </p:txBody>
      </p:sp>
      <p:sp>
        <p:nvSpPr>
          <p:cNvPr id="10" name="TextBox 9"/>
          <p:cNvSpPr txBox="1"/>
          <p:nvPr/>
        </p:nvSpPr>
        <p:spPr>
          <a:xfrm>
            <a:off x="4279737" y="3681249"/>
            <a:ext cx="1069524" cy="338554"/>
          </a:xfrm>
          <a:prstGeom prst="rect">
            <a:avLst/>
          </a:prstGeom>
          <a:noFill/>
        </p:spPr>
        <p:txBody>
          <a:bodyPr wrap="none" rtlCol="0">
            <a:spAutoFit/>
          </a:bodyPr>
          <a:lstStyle/>
          <a:p>
            <a:r>
              <a:rPr lang="en-US" sz="1600" dirty="0" smtClean="0">
                <a:solidFill>
                  <a:srgbClr val="000000"/>
                </a:solidFill>
              </a:rPr>
              <a:t>Tanzania</a:t>
            </a:r>
          </a:p>
        </p:txBody>
      </p:sp>
      <p:sp>
        <p:nvSpPr>
          <p:cNvPr id="11" name="TextBox 10"/>
          <p:cNvSpPr txBox="1"/>
          <p:nvPr/>
        </p:nvSpPr>
        <p:spPr>
          <a:xfrm>
            <a:off x="4058590" y="2498833"/>
            <a:ext cx="558428" cy="369332"/>
          </a:xfrm>
          <a:prstGeom prst="rect">
            <a:avLst/>
          </a:prstGeom>
          <a:noFill/>
        </p:spPr>
        <p:txBody>
          <a:bodyPr wrap="none" rtlCol="0">
            <a:spAutoFit/>
          </a:bodyPr>
          <a:lstStyle/>
          <a:p>
            <a:pPr algn="ctr"/>
            <a:r>
              <a:rPr lang="en-US" sz="900" i="1" dirty="0" smtClean="0">
                <a:solidFill>
                  <a:schemeClr val="bg1"/>
                </a:solidFill>
              </a:rPr>
              <a:t>Lake</a:t>
            </a:r>
          </a:p>
          <a:p>
            <a:pPr algn="ctr"/>
            <a:r>
              <a:rPr lang="en-US" sz="900" i="1" dirty="0" smtClean="0">
                <a:solidFill>
                  <a:schemeClr val="bg1"/>
                </a:solidFill>
              </a:rPr>
              <a:t>Victoria</a:t>
            </a:r>
          </a:p>
        </p:txBody>
      </p:sp>
      <p:sp>
        <p:nvSpPr>
          <p:cNvPr id="12" name="TextBox 11"/>
          <p:cNvSpPr txBox="1"/>
          <p:nvPr/>
        </p:nvSpPr>
        <p:spPr>
          <a:xfrm>
            <a:off x="6888930" y="3913615"/>
            <a:ext cx="2008883" cy="830997"/>
          </a:xfrm>
          <a:prstGeom prst="rect">
            <a:avLst/>
          </a:prstGeom>
          <a:noFill/>
        </p:spPr>
        <p:txBody>
          <a:bodyPr wrap="none" rtlCol="0">
            <a:spAutoFit/>
          </a:bodyPr>
          <a:lstStyle/>
          <a:p>
            <a:pPr algn="ctr"/>
            <a:r>
              <a:rPr lang="en-US" sz="2400" dirty="0" err="1" smtClean="0">
                <a:solidFill>
                  <a:schemeClr val="tx2"/>
                </a:solidFill>
              </a:rPr>
              <a:t>Winam</a:t>
            </a:r>
            <a:r>
              <a:rPr lang="en-US" sz="2400" dirty="0" smtClean="0">
                <a:solidFill>
                  <a:schemeClr val="tx2"/>
                </a:solidFill>
              </a:rPr>
              <a:t> Gulf,</a:t>
            </a:r>
          </a:p>
          <a:p>
            <a:pPr algn="ctr"/>
            <a:r>
              <a:rPr lang="en-US" sz="2400" dirty="0" smtClean="0">
                <a:solidFill>
                  <a:schemeClr val="tx2"/>
                </a:solidFill>
              </a:rPr>
              <a:t>Kenya</a:t>
            </a:r>
          </a:p>
        </p:txBody>
      </p:sp>
      <p:cxnSp>
        <p:nvCxnSpPr>
          <p:cNvPr id="13" name="Straight Arrow Connector 12"/>
          <p:cNvCxnSpPr/>
          <p:nvPr/>
        </p:nvCxnSpPr>
        <p:spPr>
          <a:xfrm>
            <a:off x="4903561" y="2543314"/>
            <a:ext cx="1788901" cy="0"/>
          </a:xfrm>
          <a:prstGeom prst="straightConnector1">
            <a:avLst/>
          </a:prstGeom>
          <a:ln w="317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617018" y="2403130"/>
            <a:ext cx="286543" cy="28036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797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3508248"/>
            <a:ext cx="7982712" cy="2740152"/>
          </a:xfrm>
        </p:spPr>
        <p:txBody>
          <a:bodyPr>
            <a:normAutofit fontScale="92500" lnSpcReduction="20000"/>
          </a:bodyPr>
          <a:lstStyle/>
          <a:p>
            <a:pPr marL="342900" indent="-342900">
              <a:spcBef>
                <a:spcPts val="200"/>
              </a:spcBef>
              <a:buClr>
                <a:schemeClr val="accent1"/>
              </a:buClr>
              <a:buFont typeface="Webdings" panose="05030102010509060703" pitchFamily="18" charset="2"/>
              <a:buChar char="4"/>
            </a:pPr>
            <a:r>
              <a:rPr lang="en-US" sz="2200" b="1" dirty="0" smtClean="0"/>
              <a:t>Methodology </a:t>
            </a:r>
            <a:r>
              <a:rPr lang="en-US" sz="2200" b="1" dirty="0"/>
              <a:t>application </a:t>
            </a:r>
            <a:r>
              <a:rPr lang="en-US" sz="2200" dirty="0"/>
              <a:t>to expanded study </a:t>
            </a:r>
            <a:r>
              <a:rPr lang="en-US" sz="2200" dirty="0" smtClean="0"/>
              <a:t>period using additional satellite imagery dates</a:t>
            </a:r>
          </a:p>
          <a:p>
            <a:pPr>
              <a:spcBef>
                <a:spcPts val="200"/>
              </a:spcBef>
              <a:buClr>
                <a:schemeClr val="accent1"/>
              </a:buClr>
            </a:pPr>
            <a:r>
              <a:rPr lang="en-US" sz="2200" dirty="0" smtClean="0"/>
              <a:t> </a:t>
            </a:r>
          </a:p>
          <a:p>
            <a:pPr marL="342900" indent="-342900">
              <a:spcBef>
                <a:spcPts val="200"/>
              </a:spcBef>
              <a:buClr>
                <a:schemeClr val="accent1"/>
              </a:buClr>
              <a:buFont typeface="Webdings" panose="05030102010509060703" pitchFamily="18" charset="2"/>
              <a:buChar char="4"/>
            </a:pPr>
            <a:r>
              <a:rPr lang="en-US" sz="2200" dirty="0" smtClean="0"/>
              <a:t>Further development of </a:t>
            </a:r>
            <a:r>
              <a:rPr lang="en-US" sz="2200" b="1" dirty="0" smtClean="0"/>
              <a:t>water quality monitoring </a:t>
            </a:r>
            <a:r>
              <a:rPr lang="en-US" sz="2200" dirty="0" smtClean="0"/>
              <a:t>system</a:t>
            </a:r>
          </a:p>
          <a:p>
            <a:pPr>
              <a:spcBef>
                <a:spcPts val="200"/>
              </a:spcBef>
              <a:buClr>
                <a:schemeClr val="accent1"/>
              </a:buClr>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Research into </a:t>
            </a:r>
            <a:r>
              <a:rPr lang="en-US" sz="2200" b="1" dirty="0" smtClean="0"/>
              <a:t>additional water quality </a:t>
            </a:r>
            <a:r>
              <a:rPr lang="en-US" sz="2200" dirty="0" smtClean="0"/>
              <a:t>parameters</a:t>
            </a:r>
          </a:p>
          <a:p>
            <a:pPr>
              <a:spcBef>
                <a:spcPts val="200"/>
              </a:spcBef>
              <a:buClr>
                <a:schemeClr val="accent1"/>
              </a:buClr>
            </a:pPr>
            <a:endParaRPr lang="en-US" sz="2200" dirty="0" smtClean="0"/>
          </a:p>
          <a:p>
            <a:pPr marL="342900" indent="-342900">
              <a:spcBef>
                <a:spcPts val="200"/>
              </a:spcBef>
              <a:buClr>
                <a:schemeClr val="accent1"/>
              </a:buClr>
              <a:buFont typeface="Webdings" panose="05030102010509060703" pitchFamily="18" charset="2"/>
              <a:buChar char="4"/>
            </a:pPr>
            <a:r>
              <a:rPr lang="en-US" sz="2200" b="1" dirty="0" smtClean="0"/>
              <a:t>Differentiation </a:t>
            </a:r>
            <a:r>
              <a:rPr lang="en-US" sz="2200" dirty="0" smtClean="0"/>
              <a:t>between water hyacinth and other vegetation </a:t>
            </a:r>
          </a:p>
          <a:p>
            <a:pPr>
              <a:spcBef>
                <a:spcPts val="200"/>
              </a:spcBef>
              <a:buClr>
                <a:schemeClr val="accent1"/>
              </a:buClr>
            </a:pPr>
            <a:endParaRPr lang="en-US" sz="2200" b="1" dirty="0" smtClean="0"/>
          </a:p>
          <a:p>
            <a:pPr marL="342900" indent="-342900">
              <a:spcBef>
                <a:spcPts val="200"/>
              </a:spcBef>
              <a:buClr>
                <a:schemeClr val="accent1"/>
              </a:buClr>
              <a:buFont typeface="Webdings" panose="05030102010509060703" pitchFamily="18" charset="2"/>
              <a:buChar char="4"/>
            </a:pPr>
            <a:r>
              <a:rPr lang="en-US" sz="2200" dirty="0" smtClean="0"/>
              <a:t>Multi- instrumental analysis for </a:t>
            </a:r>
            <a:r>
              <a:rPr lang="en-US" sz="2200" b="1" dirty="0" smtClean="0"/>
              <a:t>continuous monitoring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4"/>
          </p:nvPr>
        </p:nvSpPr>
        <p:spPr>
          <a:xfrm>
            <a:off x="576072" y="2648712"/>
            <a:ext cx="7982712" cy="704088"/>
          </a:xfrm>
        </p:spPr>
        <p:txBody>
          <a:bodyPr/>
          <a:lstStyle/>
          <a:p>
            <a:r>
              <a:rPr lang="en-US" dirty="0" smtClean="0"/>
              <a:t>Future Work </a:t>
            </a:r>
            <a:endParaRPr lang="en-US" dirty="0"/>
          </a:p>
        </p:txBody>
      </p:sp>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935" y="107577"/>
            <a:ext cx="9144936" cy="1936376"/>
          </a:xfrm>
          <a:prstGeom prst="rect">
            <a:avLst/>
          </a:prstGeom>
          <a:noFill/>
          <a:ln>
            <a:noFill/>
          </a:ln>
        </p:spPr>
      </p:pic>
      <p:sp>
        <p:nvSpPr>
          <p:cNvPr id="5" name="Text Placeholder 4"/>
          <p:cNvSpPr>
            <a:spLocks noGrp="1"/>
          </p:cNvSpPr>
          <p:nvPr>
            <p:ph type="body" sz="quarter" idx="13"/>
          </p:nvPr>
        </p:nvSpPr>
        <p:spPr>
          <a:xfrm>
            <a:off x="5681068" y="1802095"/>
            <a:ext cx="3445002" cy="274320"/>
          </a:xfrm>
        </p:spPr>
        <p:txBody>
          <a:bodyPr>
            <a:normAutofit/>
          </a:bodyPr>
          <a:lstStyle/>
          <a:p>
            <a:r>
              <a:rPr lang="en-US" sz="1000" dirty="0" smtClean="0">
                <a:solidFill>
                  <a:schemeClr val="bg1"/>
                </a:solidFill>
              </a:rPr>
              <a:t>Image Credit: </a:t>
            </a:r>
            <a:r>
              <a:rPr lang="en-US" sz="1000" dirty="0">
                <a:solidFill>
                  <a:schemeClr val="bg1"/>
                </a:solidFill>
              </a:rPr>
              <a:t>Küchenkraut</a:t>
            </a:r>
          </a:p>
        </p:txBody>
      </p:sp>
    </p:spTree>
    <p:extLst>
      <p:ext uri="{BB962C8B-B14F-4D97-AF65-F5344CB8AC3E}">
        <p14:creationId xmlns:p14="http://schemas.microsoft.com/office/powerpoint/2010/main" val="2071047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532423"/>
            <a:ext cx="8051583" cy="704088"/>
          </a:xfrm>
        </p:spPr>
        <p:txBody>
          <a:bodyPr>
            <a:noAutofit/>
          </a:bodyPr>
          <a:lstStyle/>
          <a:p>
            <a:r>
              <a:rPr lang="en-US" sz="1900" b="1" dirty="0" smtClean="0"/>
              <a:t>Dr. Jeffrey </a:t>
            </a:r>
            <a:r>
              <a:rPr lang="en-US" sz="1900" b="1" dirty="0" err="1" smtClean="0"/>
              <a:t>Luvall</a:t>
            </a:r>
            <a:r>
              <a:rPr lang="en-US" sz="1900" b="1" dirty="0" smtClean="0"/>
              <a:t>, </a:t>
            </a:r>
            <a:r>
              <a:rPr lang="en-US" sz="1900" dirty="0" smtClean="0"/>
              <a:t>NASA at National Space Science &amp; Technology Center </a:t>
            </a:r>
          </a:p>
          <a:p>
            <a:r>
              <a:rPr lang="en-US" sz="1900" b="1" dirty="0" smtClean="0"/>
              <a:t>Dr. Robert Griffin, </a:t>
            </a:r>
            <a:r>
              <a:rPr lang="en-US" sz="1900" dirty="0" smtClean="0"/>
              <a:t>University of Alabama in Huntsville</a:t>
            </a:r>
            <a:endParaRPr lang="en-US" sz="1900" dirty="0"/>
          </a:p>
        </p:txBody>
      </p:sp>
      <p:sp>
        <p:nvSpPr>
          <p:cNvPr id="3" name="Text Placeholder 2"/>
          <p:cNvSpPr>
            <a:spLocks noGrp="1"/>
          </p:cNvSpPr>
          <p:nvPr>
            <p:ph type="body" sz="quarter" idx="11"/>
          </p:nvPr>
        </p:nvSpPr>
        <p:spPr>
          <a:xfrm>
            <a:off x="571207" y="2988965"/>
            <a:ext cx="8051583" cy="704088"/>
          </a:xfrm>
        </p:spPr>
        <p:txBody>
          <a:bodyPr>
            <a:noAutofit/>
          </a:bodyPr>
          <a:lstStyle/>
          <a:p>
            <a:r>
              <a:rPr lang="en-US" sz="1900" b="1" dirty="0" smtClean="0"/>
              <a:t>Africa Flores</a:t>
            </a:r>
            <a:r>
              <a:rPr lang="en-US" sz="1900" dirty="0" smtClean="0"/>
              <a:t>, SERVIR Coordination Office</a:t>
            </a:r>
          </a:p>
          <a:p>
            <a:r>
              <a:rPr lang="en-US" sz="1900" b="1" dirty="0" smtClean="0"/>
              <a:t>Dr. Robinson </a:t>
            </a:r>
            <a:r>
              <a:rPr lang="en-US" sz="1900" b="1" dirty="0" err="1" smtClean="0"/>
              <a:t>Mugo</a:t>
            </a:r>
            <a:r>
              <a:rPr lang="en-US" sz="1900" dirty="0" smtClean="0"/>
              <a:t>, SERVIR Africa Team</a:t>
            </a:r>
          </a:p>
          <a:p>
            <a:r>
              <a:rPr lang="en-US" sz="1900" b="1" dirty="0" smtClean="0"/>
              <a:t>James </a:t>
            </a:r>
            <a:r>
              <a:rPr lang="en-US" sz="1900" b="1" dirty="0" err="1" smtClean="0"/>
              <a:t>Wanjohi</a:t>
            </a:r>
            <a:r>
              <a:rPr lang="en-US" sz="1900" b="1" dirty="0" smtClean="0"/>
              <a:t> </a:t>
            </a:r>
            <a:r>
              <a:rPr lang="en-US" sz="1900" b="1" dirty="0" err="1" smtClean="0"/>
              <a:t>Nyaga</a:t>
            </a:r>
            <a:r>
              <a:rPr lang="en-US" sz="1900" dirty="0" smtClean="0"/>
              <a:t>, Regional Centre for Mapping Resource for Development (RCMRD)</a:t>
            </a:r>
            <a:endParaRPr lang="en-US" sz="1900" dirty="0"/>
          </a:p>
        </p:txBody>
      </p:sp>
      <p:sp>
        <p:nvSpPr>
          <p:cNvPr id="4" name="Text Placeholder 3"/>
          <p:cNvSpPr>
            <a:spLocks noGrp="1"/>
          </p:cNvSpPr>
          <p:nvPr>
            <p:ph type="body" sz="quarter" idx="12"/>
          </p:nvPr>
        </p:nvSpPr>
        <p:spPr>
          <a:xfrm>
            <a:off x="571208" y="4831206"/>
            <a:ext cx="8051582" cy="704088"/>
          </a:xfrm>
        </p:spPr>
        <p:txBody>
          <a:bodyPr>
            <a:noAutofit/>
          </a:bodyPr>
          <a:lstStyle/>
          <a:p>
            <a:r>
              <a:rPr lang="en-US" sz="1900" b="1" dirty="0" smtClean="0"/>
              <a:t>Leigh Sinclair</a:t>
            </a:r>
            <a:r>
              <a:rPr lang="en-US" sz="1900" dirty="0" smtClean="0"/>
              <a:t>, NASA DEVELOP</a:t>
            </a:r>
          </a:p>
          <a:p>
            <a:r>
              <a:rPr lang="en-US" sz="1900" b="1" dirty="0" smtClean="0"/>
              <a:t>Dan Irwin, </a:t>
            </a:r>
            <a:r>
              <a:rPr lang="en-US" sz="1900" dirty="0" smtClean="0"/>
              <a:t>SERVIR</a:t>
            </a:r>
            <a:endParaRPr lang="en-US" sz="1900" b="1" dirty="0" smtClean="0"/>
          </a:p>
          <a:p>
            <a:r>
              <a:rPr lang="en-US" sz="1900" b="1" dirty="0"/>
              <a:t>Timothy Klug</a:t>
            </a:r>
            <a:r>
              <a:rPr lang="en-US" sz="1900" dirty="0" smtClean="0"/>
              <a:t>, University of Alabama in Huntsville </a:t>
            </a:r>
            <a:endParaRPr lang="en-US" sz="1900" dirty="0"/>
          </a:p>
        </p:txBody>
      </p:sp>
      <p:sp>
        <p:nvSpPr>
          <p:cNvPr id="5" name="TextBox 4"/>
          <p:cNvSpPr txBox="1"/>
          <p:nvPr/>
        </p:nvSpPr>
        <p:spPr>
          <a:xfrm>
            <a:off x="594359" y="1051502"/>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24866"/>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36656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60158" y="582173"/>
            <a:ext cx="7653528" cy="1289304"/>
          </a:xfrm>
        </p:spPr>
        <p:txBody>
          <a:bodyPr/>
          <a:lstStyle/>
          <a:p>
            <a:r>
              <a:rPr lang="en-US" sz="6000" dirty="0" smtClean="0"/>
              <a:t>Questions?</a:t>
            </a:r>
            <a:endParaRPr lang="en-US" sz="6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288" y="1584512"/>
            <a:ext cx="6257356" cy="4693017"/>
          </a:xfrm>
          <a:prstGeom prst="rect">
            <a:avLst/>
          </a:prstGeom>
        </p:spPr>
      </p:pic>
      <p:sp>
        <p:nvSpPr>
          <p:cNvPr id="8" name="Text Placeholder 16"/>
          <p:cNvSpPr>
            <a:spLocks noGrp="1"/>
          </p:cNvSpPr>
          <p:nvPr>
            <p:ph type="body" sz="quarter" idx="4294967295"/>
          </p:nvPr>
        </p:nvSpPr>
        <p:spPr>
          <a:xfrm>
            <a:off x="1468837" y="6024051"/>
            <a:ext cx="2036355" cy="305030"/>
          </a:xfrm>
          <a:prstGeom prst="rect">
            <a:avLst/>
          </a:prstGeom>
        </p:spPr>
        <p:txBody>
          <a:bodyPr>
            <a:normAutofit/>
          </a:bodyPr>
          <a:lstStyle/>
          <a:p>
            <a:pPr marL="0" indent="0" algn="l">
              <a:buNone/>
            </a:pPr>
            <a:r>
              <a:rPr lang="en-US" sz="1050" dirty="0" smtClean="0">
                <a:solidFill>
                  <a:schemeClr val="bg2">
                    <a:lumMod val="95000"/>
                  </a:schemeClr>
                </a:solidFill>
              </a:rPr>
              <a:t>Image Credit: Africa Flores</a:t>
            </a:r>
            <a:endParaRPr lang="en-US" sz="1050" dirty="0">
              <a:solidFill>
                <a:schemeClr val="bg2">
                  <a:lumMod val="95000"/>
                </a:schemeClr>
              </a:solidFill>
            </a:endParaRPr>
          </a:p>
        </p:txBody>
      </p:sp>
    </p:spTree>
    <p:extLst>
      <p:ext uri="{BB962C8B-B14F-4D97-AF65-F5344CB8AC3E}">
        <p14:creationId xmlns:p14="http://schemas.microsoft.com/office/powerpoint/2010/main" val="181247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02023" y="1090686"/>
            <a:ext cx="8256494" cy="2163511"/>
          </a:xfrm>
        </p:spPr>
        <p:txBody>
          <a:bodyPr>
            <a:normAutofit/>
          </a:bodyPr>
          <a:lstStyle/>
          <a:p>
            <a:pPr marL="342900" indent="-342900">
              <a:spcBef>
                <a:spcPts val="200"/>
              </a:spcBef>
              <a:buClr>
                <a:schemeClr val="accent1"/>
              </a:buClr>
              <a:buFont typeface="Webdings" panose="05030102010509060703" pitchFamily="18" charset="2"/>
              <a:buChar char="4"/>
            </a:pPr>
            <a:r>
              <a:rPr lang="en-US" dirty="0">
                <a:solidFill>
                  <a:srgbClr val="767171"/>
                </a:solidFill>
              </a:rPr>
              <a:t>SERVIR Coordination Office</a:t>
            </a:r>
          </a:p>
          <a:p>
            <a:pPr marL="342900" indent="-342900">
              <a:spcBef>
                <a:spcPts val="200"/>
              </a:spcBef>
              <a:buClr>
                <a:schemeClr val="accent1"/>
              </a:buClr>
              <a:buFont typeface="Webdings" panose="05030102010509060703" pitchFamily="18" charset="2"/>
              <a:buChar char="4"/>
            </a:pPr>
            <a:endParaRPr lang="en-US" dirty="0">
              <a:solidFill>
                <a:srgbClr val="767171"/>
              </a:solidFill>
            </a:endParaRPr>
          </a:p>
          <a:p>
            <a:pPr marL="342900" indent="-342900">
              <a:spcBef>
                <a:spcPts val="200"/>
              </a:spcBef>
              <a:buClr>
                <a:schemeClr val="accent1"/>
              </a:buClr>
              <a:buFont typeface="Webdings" panose="05030102010509060703" pitchFamily="18" charset="2"/>
              <a:buChar char="4"/>
            </a:pPr>
            <a:r>
              <a:rPr lang="en-US" dirty="0">
                <a:solidFill>
                  <a:srgbClr val="767171"/>
                </a:solidFill>
              </a:rPr>
              <a:t>SERVIR – Africa</a:t>
            </a:r>
          </a:p>
          <a:p>
            <a:pPr marL="342900" indent="-342900">
              <a:spcBef>
                <a:spcPts val="200"/>
              </a:spcBef>
              <a:buClr>
                <a:schemeClr val="accent1"/>
              </a:buClr>
              <a:buFont typeface="Webdings" panose="05030102010509060703" pitchFamily="18" charset="2"/>
              <a:buChar char="4"/>
            </a:pPr>
            <a:endParaRPr lang="en-US" dirty="0">
              <a:solidFill>
                <a:srgbClr val="767171"/>
              </a:solidFill>
            </a:endParaRPr>
          </a:p>
          <a:p>
            <a:pPr marL="342900" indent="-342900">
              <a:spcBef>
                <a:spcPts val="200"/>
              </a:spcBef>
              <a:buClr>
                <a:schemeClr val="accent1"/>
              </a:buClr>
              <a:buFont typeface="Webdings" panose="05030102010509060703" pitchFamily="18" charset="2"/>
              <a:buChar char="4"/>
            </a:pPr>
            <a:r>
              <a:rPr lang="en-US" dirty="0">
                <a:solidFill>
                  <a:srgbClr val="767171"/>
                </a:solidFill>
              </a:rPr>
              <a:t>Regional Centre for Mapping of Resources for Development (RCMRD)</a:t>
            </a:r>
          </a:p>
        </p:txBody>
      </p:sp>
      <p:sp>
        <p:nvSpPr>
          <p:cNvPr id="7" name="Text Placeholder 6"/>
          <p:cNvSpPr>
            <a:spLocks noGrp="1"/>
          </p:cNvSpPr>
          <p:nvPr>
            <p:ph type="body" sz="quarter" idx="14"/>
          </p:nvPr>
        </p:nvSpPr>
        <p:spPr>
          <a:xfrm>
            <a:off x="2178414" y="299047"/>
            <a:ext cx="4769231" cy="1830106"/>
          </a:xfrm>
        </p:spPr>
        <p:txBody>
          <a:bodyPr/>
          <a:lstStyle/>
          <a:p>
            <a:pPr algn="ctr"/>
            <a:r>
              <a:rPr lang="en-US" sz="4000" dirty="0" smtClean="0"/>
              <a:t>Project Partners</a:t>
            </a:r>
            <a:endParaRPr lang="en-US" sz="4000" dirty="0"/>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34370" b="21098"/>
          <a:stretch/>
        </p:blipFill>
        <p:spPr>
          <a:xfrm>
            <a:off x="0" y="3357280"/>
            <a:ext cx="9144000" cy="3429000"/>
          </a:xfrm>
        </p:spPr>
      </p:pic>
      <p:sp>
        <p:nvSpPr>
          <p:cNvPr id="5" name="Text Placeholder 4"/>
          <p:cNvSpPr>
            <a:spLocks noGrp="1"/>
          </p:cNvSpPr>
          <p:nvPr>
            <p:ph type="body" sz="quarter" idx="13"/>
          </p:nvPr>
        </p:nvSpPr>
        <p:spPr>
          <a:xfrm>
            <a:off x="6809054" y="6562189"/>
            <a:ext cx="2295144" cy="274320"/>
          </a:xfrm>
        </p:spPr>
        <p:txBody>
          <a:bodyPr>
            <a:normAutofit/>
          </a:bodyPr>
          <a:lstStyle/>
          <a:p>
            <a:pPr>
              <a:spcBef>
                <a:spcPts val="200"/>
              </a:spcBef>
              <a:buClr>
                <a:schemeClr val="accent1"/>
              </a:buClr>
            </a:pPr>
            <a:r>
              <a:rPr lang="en-US" sz="1000" dirty="0" smtClean="0">
                <a:solidFill>
                  <a:schemeClr val="bg2">
                    <a:lumMod val="95000"/>
                  </a:schemeClr>
                </a:solidFill>
              </a:rPr>
              <a:t>Image Credit: NASA</a:t>
            </a:r>
            <a:endParaRPr lang="en-US" sz="1000" dirty="0">
              <a:solidFill>
                <a:schemeClr val="bg2">
                  <a:lumMod val="95000"/>
                </a:schemeClr>
              </a:solidFill>
            </a:endParaRPr>
          </a:p>
        </p:txBody>
      </p:sp>
    </p:spTree>
    <p:extLst>
      <p:ext uri="{BB962C8B-B14F-4D97-AF65-F5344CB8AC3E}">
        <p14:creationId xmlns:p14="http://schemas.microsoft.com/office/powerpoint/2010/main" val="287337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969" r="27969"/>
          <a:stretch>
            <a:fillRect/>
          </a:stretch>
        </p:blipFill>
        <p:spPr>
          <a:xfrm>
            <a:off x="0" y="116542"/>
            <a:ext cx="4434790" cy="6669740"/>
          </a:xfrm>
          <a:solidFill>
            <a:schemeClr val="tx2"/>
          </a:solidFill>
          <a:ln w="19050">
            <a:noFill/>
          </a:ln>
        </p:spPr>
      </p:pic>
      <p:sp>
        <p:nvSpPr>
          <p:cNvPr id="7" name="Text Placeholder 6"/>
          <p:cNvSpPr>
            <a:spLocks noGrp="1"/>
          </p:cNvSpPr>
          <p:nvPr>
            <p:ph type="body" sz="quarter" idx="11"/>
          </p:nvPr>
        </p:nvSpPr>
        <p:spPr>
          <a:xfrm>
            <a:off x="5102352" y="1879793"/>
            <a:ext cx="3593592" cy="3994351"/>
          </a:xfrm>
        </p:spPr>
        <p:txBody>
          <a:bodyPr>
            <a:normAutofit/>
          </a:bodyPr>
          <a:lstStyle/>
          <a:p>
            <a:pPr marL="342900" indent="-342900">
              <a:spcBef>
                <a:spcPts val="200"/>
              </a:spcBef>
              <a:buClr>
                <a:schemeClr val="accent1"/>
              </a:buClr>
              <a:buFont typeface="Webdings" panose="05030102010509060703" pitchFamily="18" charset="2"/>
              <a:buChar char="4"/>
            </a:pPr>
            <a:r>
              <a:rPr lang="en-US" b="1" dirty="0" smtClean="0"/>
              <a:t>Develop</a:t>
            </a:r>
            <a:r>
              <a:rPr lang="en-US" dirty="0" smtClean="0"/>
              <a:t> </a:t>
            </a:r>
            <a:r>
              <a:rPr lang="en-US" dirty="0"/>
              <a:t>an empirical </a:t>
            </a:r>
            <a:r>
              <a:rPr lang="en-US" dirty="0" smtClean="0"/>
              <a:t>methodology </a:t>
            </a:r>
            <a:r>
              <a:rPr lang="en-US" dirty="0"/>
              <a:t>to </a:t>
            </a:r>
            <a:r>
              <a:rPr lang="en-US" dirty="0" smtClean="0"/>
              <a:t>distinguish vegetative growth</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smtClean="0"/>
              <a:t>Identify </a:t>
            </a:r>
            <a:r>
              <a:rPr lang="en-US" dirty="0"/>
              <a:t>the extent of water </a:t>
            </a:r>
            <a:r>
              <a:rPr lang="en-US" dirty="0" smtClean="0"/>
              <a:t>hyacinth to </a:t>
            </a:r>
            <a:r>
              <a:rPr lang="en-US" dirty="0"/>
              <a:t>enhance RCMRD </a:t>
            </a:r>
            <a:r>
              <a:rPr lang="en-US" dirty="0" smtClean="0"/>
              <a:t>methodologies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a:t>Create</a:t>
            </a:r>
            <a:r>
              <a:rPr lang="en-US" dirty="0"/>
              <a:t> </a:t>
            </a:r>
            <a:r>
              <a:rPr lang="en-US" dirty="0" smtClean="0"/>
              <a:t>maps </a:t>
            </a:r>
            <a:r>
              <a:rPr lang="en-US" dirty="0"/>
              <a:t>of aquatic </a:t>
            </a:r>
            <a:r>
              <a:rPr lang="en-US" dirty="0" smtClean="0"/>
              <a:t>vegetation to track over time</a:t>
            </a:r>
            <a:endParaRPr lang="en-US" dirty="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a:p>
        </p:txBody>
      </p:sp>
      <p:sp>
        <p:nvSpPr>
          <p:cNvPr id="6" name="Text Placeholder 5"/>
          <p:cNvSpPr>
            <a:spLocks noGrp="1"/>
          </p:cNvSpPr>
          <p:nvPr>
            <p:ph type="body" sz="quarter" idx="10"/>
          </p:nvPr>
        </p:nvSpPr>
        <p:spPr>
          <a:xfrm>
            <a:off x="5102352" y="-131512"/>
            <a:ext cx="3566160" cy="1325880"/>
          </a:xfrm>
        </p:spPr>
        <p:txBody>
          <a:bodyPr>
            <a:normAutofit/>
          </a:bodyPr>
          <a:lstStyle/>
          <a:p>
            <a:r>
              <a:rPr lang="en-US" dirty="0" smtClean="0"/>
              <a:t>Objectives</a:t>
            </a:r>
            <a:endParaRPr lang="en-US" dirty="0"/>
          </a:p>
        </p:txBody>
      </p:sp>
      <p:sp>
        <p:nvSpPr>
          <p:cNvPr id="3" name="TextBox 2"/>
          <p:cNvSpPr txBox="1"/>
          <p:nvPr/>
        </p:nvSpPr>
        <p:spPr>
          <a:xfrm>
            <a:off x="-9546" y="6537418"/>
            <a:ext cx="1906291" cy="246221"/>
          </a:xfrm>
          <a:prstGeom prst="rect">
            <a:avLst/>
          </a:prstGeom>
          <a:noFill/>
        </p:spPr>
        <p:txBody>
          <a:bodyPr wrap="none" rtlCol="0">
            <a:spAutoFit/>
          </a:bodyPr>
          <a:lstStyle/>
          <a:p>
            <a:r>
              <a:rPr lang="en-US" sz="1000" dirty="0" smtClean="0">
                <a:solidFill>
                  <a:schemeClr val="bg1"/>
                </a:solidFill>
              </a:rPr>
              <a:t>Image Credit: Nikki McLeod</a:t>
            </a:r>
          </a:p>
        </p:txBody>
      </p:sp>
    </p:spTree>
    <p:extLst>
      <p:ext uri="{BB962C8B-B14F-4D97-AF65-F5344CB8AC3E}">
        <p14:creationId xmlns:p14="http://schemas.microsoft.com/office/powerpoint/2010/main" val="484425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46248" y="2609097"/>
            <a:ext cx="3593592" cy="2953820"/>
          </a:xfrm>
        </p:spPr>
        <p:txBody>
          <a:bodyPr>
            <a:noAutofit/>
          </a:bodyPr>
          <a:lstStyle/>
          <a:p>
            <a:pPr marL="342900" indent="-342900">
              <a:spcBef>
                <a:spcPts val="200"/>
              </a:spcBef>
              <a:buClr>
                <a:schemeClr val="accent1"/>
              </a:buClr>
              <a:buFont typeface="Webdings" panose="05030102010509060703" pitchFamily="18" charset="2"/>
              <a:buChar char="4"/>
            </a:pPr>
            <a:r>
              <a:rPr lang="en-US" dirty="0" smtClean="0"/>
              <a:t>Human and aquatic </a:t>
            </a:r>
            <a:r>
              <a:rPr lang="en-US" b="1" dirty="0" smtClean="0"/>
              <a:t>health risks </a:t>
            </a:r>
            <a:r>
              <a:rPr lang="en-US" dirty="0" smtClean="0"/>
              <a:t>from contaminated water</a:t>
            </a:r>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Vector-borne </a:t>
            </a:r>
            <a:r>
              <a:rPr lang="en-US" b="1" dirty="0"/>
              <a:t>parasitic disease </a:t>
            </a:r>
            <a:r>
              <a:rPr lang="en-US" dirty="0" err="1" smtClean="0"/>
              <a:t>Schistosomiasis</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smtClean="0"/>
              <a:t>E</a:t>
            </a:r>
            <a:r>
              <a:rPr lang="en-US" b="1" dirty="0"/>
              <a:t>conomic losses </a:t>
            </a:r>
            <a:r>
              <a:rPr lang="en-US" dirty="0"/>
              <a:t>from blockage of boat traffic </a:t>
            </a:r>
          </a:p>
          <a:p>
            <a:pPr marL="342900" indent="-342900">
              <a:spcBef>
                <a:spcPts val="200"/>
              </a:spcBef>
              <a:buClr>
                <a:schemeClr val="accent1"/>
              </a:buClr>
              <a:buFont typeface="Webdings" panose="05030102010509060703" pitchFamily="18" charset="2"/>
              <a:buChar char="4"/>
            </a:pPr>
            <a:endParaRPr lang="en-US" dirty="0"/>
          </a:p>
          <a:p>
            <a:pPr>
              <a:spcBef>
                <a:spcPts val="200"/>
              </a:spcBef>
              <a:buClr>
                <a:schemeClr val="accent1"/>
              </a:buClr>
            </a:pPr>
            <a:endParaRPr lang="en-US" dirty="0"/>
          </a:p>
        </p:txBody>
      </p:sp>
      <p:sp>
        <p:nvSpPr>
          <p:cNvPr id="3" name="Text Placeholder 2"/>
          <p:cNvSpPr>
            <a:spLocks noGrp="1"/>
          </p:cNvSpPr>
          <p:nvPr>
            <p:ph type="body" sz="quarter" idx="10"/>
          </p:nvPr>
        </p:nvSpPr>
        <p:spPr>
          <a:xfrm>
            <a:off x="548640" y="395707"/>
            <a:ext cx="3566160" cy="1325880"/>
          </a:xfrm>
        </p:spPr>
        <p:txBody>
          <a:bodyPr/>
          <a:lstStyle/>
          <a:p>
            <a:r>
              <a:rPr lang="en-US" dirty="0" smtClean="0"/>
              <a:t>Community Concerns</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000" r="25000"/>
          <a:stretch>
            <a:fillRect/>
          </a:stretch>
        </p:blipFill>
        <p:spPr>
          <a:xfrm>
            <a:off x="4655613" y="116542"/>
            <a:ext cx="4488387" cy="6668852"/>
          </a:xfrm>
          <a:prstGeom prst="rect">
            <a:avLst/>
          </a:prstGeom>
          <a:noFill/>
          <a:ln w="19050">
            <a:noFill/>
          </a:ln>
        </p:spPr>
      </p:pic>
      <p:sp>
        <p:nvSpPr>
          <p:cNvPr id="5" name="Text Placeholder 4"/>
          <p:cNvSpPr>
            <a:spLocks noGrp="1"/>
          </p:cNvSpPr>
          <p:nvPr>
            <p:ph type="body" sz="quarter" idx="13"/>
          </p:nvPr>
        </p:nvSpPr>
        <p:spPr>
          <a:xfrm>
            <a:off x="4654380" y="6529742"/>
            <a:ext cx="2286000" cy="274320"/>
          </a:xfrm>
        </p:spPr>
        <p:txBody>
          <a:bodyPr>
            <a:noAutofit/>
          </a:bodyPr>
          <a:lstStyle/>
          <a:p>
            <a:r>
              <a:rPr lang="en-US" sz="1000" dirty="0" smtClean="0">
                <a:solidFill>
                  <a:schemeClr val="bg1"/>
                </a:solidFill>
              </a:rPr>
              <a:t>Image Credit: Damiano Luchetti </a:t>
            </a:r>
            <a:endParaRPr lang="en-US" sz="1000" dirty="0">
              <a:solidFill>
                <a:schemeClr val="bg1"/>
              </a:solidFill>
            </a:endParaRPr>
          </a:p>
        </p:txBody>
      </p:sp>
    </p:spTree>
    <p:extLst>
      <p:ext uri="{BB962C8B-B14F-4D97-AF65-F5344CB8AC3E}">
        <p14:creationId xmlns:p14="http://schemas.microsoft.com/office/powerpoint/2010/main" val="3623896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78737" y="2105510"/>
            <a:ext cx="4275437" cy="2584685"/>
          </a:xfrm>
        </p:spPr>
        <p:txBody>
          <a:bodyPr>
            <a:normAutofit/>
          </a:bodyPr>
          <a:lstStyle/>
          <a:p>
            <a:pPr marL="342900" indent="-342900">
              <a:spcBef>
                <a:spcPts val="200"/>
              </a:spcBef>
              <a:buClr>
                <a:schemeClr val="accent1"/>
              </a:buClr>
              <a:buFont typeface="Webdings" panose="05030102010509060703" pitchFamily="18" charset="2"/>
              <a:buChar char="4"/>
            </a:pPr>
            <a:r>
              <a:rPr lang="en-US" dirty="0"/>
              <a:t>Landsat 5 Thematic Mapper (TM) </a:t>
            </a: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Landsat 7 Enhanced Thematic Mapper Plus (ETM+)</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Landsat </a:t>
            </a:r>
            <a:r>
              <a:rPr lang="en-US" dirty="0"/>
              <a:t>8 Operational Land Imager (OLI)</a:t>
            </a:r>
          </a:p>
          <a:p>
            <a:pPr>
              <a:spcBef>
                <a:spcPts val="200"/>
              </a:spcBef>
              <a:buClr>
                <a:schemeClr val="accent1"/>
              </a:buClr>
            </a:pPr>
            <a:endParaRPr lang="en-US" dirty="0"/>
          </a:p>
        </p:txBody>
      </p:sp>
      <p:sp>
        <p:nvSpPr>
          <p:cNvPr id="3" name="Text Placeholder 2"/>
          <p:cNvSpPr>
            <a:spLocks noGrp="1"/>
          </p:cNvSpPr>
          <p:nvPr>
            <p:ph type="body" sz="quarter" idx="10"/>
          </p:nvPr>
        </p:nvSpPr>
        <p:spPr>
          <a:xfrm>
            <a:off x="4633087" y="723880"/>
            <a:ext cx="3805880" cy="1325880"/>
          </a:xfrm>
        </p:spPr>
        <p:txBody>
          <a:bodyPr>
            <a:noAutofit/>
          </a:bodyPr>
          <a:lstStyle/>
          <a:p>
            <a:r>
              <a:rPr lang="en-US" dirty="0" smtClean="0"/>
              <a:t>NASA Satellites &amp; Sensors </a:t>
            </a:r>
            <a:endParaRPr lang="en-US" dirty="0"/>
          </a:p>
        </p:txBody>
      </p:sp>
      <p:pic>
        <p:nvPicPr>
          <p:cNvPr id="1026" name="Picture 2" descr="C:\Users\avacek\Downloads\03_Landsat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6725" y="4631353"/>
            <a:ext cx="1975813" cy="17503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vacek\Downloads\02_Landsat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749" y="2805346"/>
            <a:ext cx="3121678" cy="1269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vacek\Downloads\01_Landsat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798" y="291198"/>
            <a:ext cx="2091666" cy="20207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0"/>
          </p:nvPr>
        </p:nvSpPr>
        <p:spPr>
          <a:xfrm>
            <a:off x="4633087" y="4975405"/>
            <a:ext cx="3805880" cy="563813"/>
          </a:xfrm>
        </p:spPr>
        <p:txBody>
          <a:bodyPr>
            <a:noAutofit/>
          </a:bodyPr>
          <a:lstStyle/>
          <a:p>
            <a:r>
              <a:rPr lang="en-US" sz="3200" dirty="0" smtClean="0"/>
              <a:t>Auxiliary Data</a:t>
            </a:r>
            <a:endParaRPr lang="en-US" sz="3200" dirty="0"/>
          </a:p>
        </p:txBody>
      </p:sp>
      <p:sp>
        <p:nvSpPr>
          <p:cNvPr id="8" name="Text Placeholder 1"/>
          <p:cNvSpPr>
            <a:spLocks noGrp="1"/>
          </p:cNvSpPr>
          <p:nvPr>
            <p:ph type="body" sz="quarter" idx="11"/>
          </p:nvPr>
        </p:nvSpPr>
        <p:spPr>
          <a:xfrm>
            <a:off x="4678737" y="5655540"/>
            <a:ext cx="4275437" cy="808019"/>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Worldview</a:t>
            </a:r>
          </a:p>
          <a:p>
            <a:pPr marL="342900" indent="-342900">
              <a:spcBef>
                <a:spcPts val="200"/>
              </a:spcBef>
              <a:buClr>
                <a:schemeClr val="accent1"/>
              </a:buClr>
              <a:buFont typeface="Webdings" panose="05030102010509060703" pitchFamily="18" charset="2"/>
              <a:buChar char="4"/>
            </a:pPr>
            <a:endParaRPr lang="en-US" dirty="0" smtClean="0"/>
          </a:p>
          <a:p>
            <a:pPr>
              <a:spcBef>
                <a:spcPts val="200"/>
              </a:spcBef>
              <a:buClr>
                <a:schemeClr val="accent1"/>
              </a:buClr>
            </a:pPr>
            <a:endParaRPr lang="en-US" dirty="0"/>
          </a:p>
        </p:txBody>
      </p:sp>
    </p:spTree>
    <p:extLst>
      <p:ext uri="{BB962C8B-B14F-4D97-AF65-F5344CB8AC3E}">
        <p14:creationId xmlns:p14="http://schemas.microsoft.com/office/powerpoint/2010/main" val="212163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820307" y="1600198"/>
            <a:ext cx="2333296" cy="227023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428" y="1600199"/>
            <a:ext cx="2333296" cy="2270235"/>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grpSp>
        <p:nvGrpSpPr>
          <p:cNvPr id="10" name="Group 9"/>
          <p:cNvGrpSpPr/>
          <p:nvPr/>
        </p:nvGrpSpPr>
        <p:grpSpPr>
          <a:xfrm>
            <a:off x="807981" y="2995449"/>
            <a:ext cx="3421117" cy="3239813"/>
            <a:chOff x="599090" y="2790497"/>
            <a:chExt cx="3421117" cy="3239813"/>
          </a:xfrm>
        </p:grpSpPr>
        <p:sp>
          <p:nvSpPr>
            <p:cNvPr id="8" name="Rounded Rectangle 7"/>
            <p:cNvSpPr/>
            <p:nvPr/>
          </p:nvSpPr>
          <p:spPr>
            <a:xfrm>
              <a:off x="599090" y="2790497"/>
              <a:ext cx="3421117" cy="32398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6053" y="2958826"/>
              <a:ext cx="3050629" cy="2862322"/>
            </a:xfrm>
            <a:prstGeom prst="rect">
              <a:avLst/>
            </a:prstGeom>
            <a:noFill/>
            <a:ln>
              <a:noFill/>
            </a:ln>
          </p:spPr>
          <p:txBody>
            <a:bodyPr wrap="square" rtlCol="0">
              <a:spAutoFit/>
            </a:bodyPr>
            <a:lstStyle/>
            <a:p>
              <a:r>
                <a:rPr lang="en-US" sz="2000" b="1" dirty="0">
                  <a:solidFill>
                    <a:schemeClr val="bg1"/>
                  </a:solidFill>
                </a:rPr>
                <a:t>Data </a:t>
              </a:r>
              <a:r>
                <a:rPr lang="en-US" sz="2000" b="1" dirty="0" smtClean="0">
                  <a:solidFill>
                    <a:schemeClr val="bg1"/>
                  </a:solidFill>
                </a:rPr>
                <a:t>Acquisition</a:t>
              </a:r>
            </a:p>
            <a:p>
              <a:pPr marL="342900" indent="-342900">
                <a:buFont typeface="Arial" panose="020B0604020202020204" pitchFamily="34" charset="0"/>
                <a:buChar char="•"/>
              </a:pPr>
              <a:r>
                <a:rPr lang="en-US" sz="2000" dirty="0" smtClean="0">
                  <a:solidFill>
                    <a:schemeClr val="bg1"/>
                  </a:solidFill>
                </a:rPr>
                <a:t>Landsat 7 and 8 </a:t>
              </a:r>
              <a:r>
                <a:rPr lang="en-US" sz="2000" dirty="0">
                  <a:solidFill>
                    <a:schemeClr val="bg1"/>
                  </a:solidFill>
                </a:rPr>
                <a:t>s</a:t>
              </a:r>
              <a:r>
                <a:rPr lang="en-US" sz="2000" dirty="0" smtClean="0">
                  <a:solidFill>
                    <a:schemeClr val="bg1"/>
                  </a:solidFill>
                </a:rPr>
                <a:t>urface </a:t>
              </a:r>
              <a:r>
                <a:rPr lang="en-US" sz="2000" dirty="0">
                  <a:solidFill>
                    <a:schemeClr val="bg1"/>
                  </a:solidFill>
                </a:rPr>
                <a:t>r</a:t>
              </a:r>
              <a:r>
                <a:rPr lang="en-US" sz="2000" dirty="0" smtClean="0">
                  <a:solidFill>
                    <a:schemeClr val="bg1"/>
                  </a:solidFill>
                </a:rPr>
                <a:t>eflectance data product from USGS</a:t>
              </a:r>
            </a:p>
            <a:p>
              <a:pPr marL="342900" indent="-342900">
                <a:buFont typeface="Arial" panose="020B0604020202020204" pitchFamily="34" charset="0"/>
                <a:buChar char="•"/>
              </a:pPr>
              <a:r>
                <a:rPr lang="en-US" sz="2000" dirty="0" smtClean="0">
                  <a:solidFill>
                    <a:schemeClr val="bg1"/>
                  </a:solidFill>
                </a:rPr>
                <a:t>Landsat 5 and 7 Level 1 data product from USGS</a:t>
              </a:r>
            </a:p>
            <a:p>
              <a:pPr marL="342900" indent="-342900">
                <a:buFont typeface="Arial" panose="020B0604020202020204" pitchFamily="34" charset="0"/>
                <a:buChar char="•"/>
              </a:pPr>
              <a:r>
                <a:rPr lang="en-US" sz="2000" dirty="0" err="1" smtClean="0">
                  <a:solidFill>
                    <a:schemeClr val="bg1"/>
                  </a:solidFill>
                </a:rPr>
                <a:t>WorldView</a:t>
              </a:r>
              <a:endParaRPr lang="en-US" sz="2000" dirty="0" smtClean="0">
                <a:solidFill>
                  <a:schemeClr val="bg1"/>
                </a:solidFill>
              </a:endParaRPr>
            </a:p>
          </p:txBody>
        </p:sp>
      </p:grpSp>
      <p:sp>
        <p:nvSpPr>
          <p:cNvPr id="12" name="Rounded Rectangle 11"/>
          <p:cNvSpPr/>
          <p:nvPr/>
        </p:nvSpPr>
        <p:spPr>
          <a:xfrm>
            <a:off x="5366841" y="2995449"/>
            <a:ext cx="3421117" cy="32398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19288" y="3172743"/>
            <a:ext cx="3104489" cy="2862322"/>
          </a:xfrm>
          <a:prstGeom prst="rect">
            <a:avLst/>
          </a:prstGeom>
          <a:noFill/>
        </p:spPr>
        <p:txBody>
          <a:bodyPr wrap="square" rtlCol="0">
            <a:spAutoFit/>
          </a:bodyPr>
          <a:lstStyle/>
          <a:p>
            <a:pPr lvl="0"/>
            <a:r>
              <a:rPr lang="en-US" sz="2000" b="1" dirty="0">
                <a:solidFill>
                  <a:schemeClr val="bg1"/>
                </a:solidFill>
              </a:rPr>
              <a:t>Data </a:t>
            </a:r>
            <a:r>
              <a:rPr lang="en-US" sz="2000" b="1" dirty="0" smtClean="0">
                <a:solidFill>
                  <a:schemeClr val="bg1"/>
                </a:solidFill>
              </a:rPr>
              <a:t>Processing</a:t>
            </a:r>
          </a:p>
          <a:p>
            <a:pPr marL="342900" lvl="0" indent="-342900">
              <a:buFont typeface="Arial" panose="020B0604020202020204" pitchFamily="34" charset="0"/>
              <a:buChar char="•"/>
            </a:pPr>
            <a:r>
              <a:rPr lang="en-US" sz="2000" dirty="0" smtClean="0">
                <a:solidFill>
                  <a:schemeClr val="bg1"/>
                </a:solidFill>
              </a:rPr>
              <a:t>NDWI</a:t>
            </a:r>
          </a:p>
          <a:p>
            <a:pPr marL="800100" lvl="1" indent="-342900">
              <a:buFont typeface="Arial" panose="020B0604020202020204" pitchFamily="34" charset="0"/>
              <a:buChar char="•"/>
            </a:pPr>
            <a:r>
              <a:rPr lang="en-US" sz="2000" dirty="0" smtClean="0">
                <a:solidFill>
                  <a:schemeClr val="bg1"/>
                </a:solidFill>
              </a:rPr>
              <a:t>NDWI &lt; 0.1 = non-water features</a:t>
            </a:r>
          </a:p>
          <a:p>
            <a:pPr marL="342900" indent="-342900">
              <a:buFont typeface="Arial" panose="020B0604020202020204" pitchFamily="34" charset="0"/>
              <a:buChar char="•"/>
            </a:pPr>
            <a:r>
              <a:rPr lang="en-US" sz="2000" dirty="0" smtClean="0">
                <a:solidFill>
                  <a:schemeClr val="bg1"/>
                </a:solidFill>
              </a:rPr>
              <a:t>NDVI</a:t>
            </a:r>
          </a:p>
          <a:p>
            <a:pPr marL="800100" lvl="1" indent="-342900">
              <a:buFont typeface="Arial" panose="020B0604020202020204" pitchFamily="34" charset="0"/>
              <a:buChar char="•"/>
            </a:pPr>
            <a:r>
              <a:rPr lang="en-US" sz="2000" dirty="0" smtClean="0">
                <a:solidFill>
                  <a:schemeClr val="bg1"/>
                </a:solidFill>
              </a:rPr>
              <a:t>Extract NDVI in areas classified as non-water </a:t>
            </a:r>
          </a:p>
        </p:txBody>
      </p:sp>
      <p:sp>
        <p:nvSpPr>
          <p:cNvPr id="15" name="Right Arrow 14"/>
          <p:cNvSpPr/>
          <p:nvPr/>
        </p:nvSpPr>
        <p:spPr>
          <a:xfrm>
            <a:off x="3090048" y="2065283"/>
            <a:ext cx="1213944" cy="52026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7711972" y="2065283"/>
            <a:ext cx="1213944" cy="520262"/>
          </a:xfrm>
          <a:prstGeom prst="rightArrow">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Tree>
    <p:extLst>
      <p:ext uri="{BB962C8B-B14F-4D97-AF65-F5344CB8AC3E}">
        <p14:creationId xmlns:p14="http://schemas.microsoft.com/office/powerpoint/2010/main" val="342208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820307" y="1600198"/>
            <a:ext cx="2333296" cy="227023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428" y="1600199"/>
            <a:ext cx="2333296" cy="2270235"/>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13" name="TextBox 12"/>
          <p:cNvSpPr txBox="1"/>
          <p:nvPr/>
        </p:nvSpPr>
        <p:spPr>
          <a:xfrm>
            <a:off x="5601358" y="3065163"/>
            <a:ext cx="3104489" cy="2862322"/>
          </a:xfrm>
          <a:prstGeom prst="rect">
            <a:avLst/>
          </a:prstGeom>
          <a:noFill/>
        </p:spPr>
        <p:txBody>
          <a:bodyPr wrap="square" rtlCol="0">
            <a:spAutoFit/>
          </a:bodyPr>
          <a:lstStyle/>
          <a:p>
            <a:pPr lvl="0"/>
            <a:r>
              <a:rPr lang="en-US" sz="2000" b="1" dirty="0">
                <a:solidFill>
                  <a:schemeClr val="bg1"/>
                </a:solidFill>
              </a:rPr>
              <a:t>Data </a:t>
            </a:r>
            <a:r>
              <a:rPr lang="en-US" sz="2000" b="1" dirty="0" smtClean="0">
                <a:solidFill>
                  <a:schemeClr val="bg1"/>
                </a:solidFill>
              </a:rPr>
              <a:t>Processing</a:t>
            </a:r>
          </a:p>
          <a:p>
            <a:pPr marL="342900" lvl="0" indent="-342900">
              <a:buFont typeface="Arial" panose="020B0604020202020204" pitchFamily="34" charset="0"/>
              <a:buChar char="•"/>
            </a:pPr>
            <a:r>
              <a:rPr lang="en-US" sz="2000" dirty="0" smtClean="0">
                <a:solidFill>
                  <a:schemeClr val="bg1"/>
                </a:solidFill>
              </a:rPr>
              <a:t>NDWI</a:t>
            </a:r>
          </a:p>
          <a:p>
            <a:pPr marL="800100" lvl="1" indent="-342900">
              <a:buFont typeface="Arial" panose="020B0604020202020204" pitchFamily="34" charset="0"/>
              <a:buChar char="•"/>
            </a:pPr>
            <a:r>
              <a:rPr lang="en-US" sz="2000" dirty="0" smtClean="0">
                <a:solidFill>
                  <a:schemeClr val="bg1"/>
                </a:solidFill>
              </a:rPr>
              <a:t>NDWI &lt; 0.1 = non-water features</a:t>
            </a:r>
          </a:p>
          <a:p>
            <a:pPr marL="342900" indent="-342900">
              <a:buFont typeface="Arial" panose="020B0604020202020204" pitchFamily="34" charset="0"/>
              <a:buChar char="•"/>
            </a:pPr>
            <a:r>
              <a:rPr lang="en-US" sz="2000" dirty="0" smtClean="0">
                <a:solidFill>
                  <a:schemeClr val="bg1"/>
                </a:solidFill>
              </a:rPr>
              <a:t>NDVI</a:t>
            </a:r>
          </a:p>
          <a:p>
            <a:pPr marL="800100" lvl="1" indent="-342900">
              <a:buFont typeface="Arial" panose="020B0604020202020204" pitchFamily="34" charset="0"/>
              <a:buChar char="•"/>
            </a:pPr>
            <a:r>
              <a:rPr lang="en-US" sz="2000" dirty="0" smtClean="0">
                <a:solidFill>
                  <a:schemeClr val="bg1"/>
                </a:solidFill>
              </a:rPr>
              <a:t>Extract NDVI in areas classified as non-water </a:t>
            </a:r>
            <a:endParaRPr lang="en-US" sz="2000" dirty="0"/>
          </a:p>
        </p:txBody>
      </p:sp>
      <p:sp>
        <p:nvSpPr>
          <p:cNvPr id="15" name="Right Arrow 14"/>
          <p:cNvSpPr/>
          <p:nvPr/>
        </p:nvSpPr>
        <p:spPr>
          <a:xfrm>
            <a:off x="3090048" y="2065283"/>
            <a:ext cx="1213944" cy="52026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7711972" y="2065283"/>
            <a:ext cx="1213944" cy="520262"/>
          </a:xfrm>
          <a:prstGeom prst="rightArrow">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grpSp>
        <p:nvGrpSpPr>
          <p:cNvPr id="10" name="Group 9"/>
          <p:cNvGrpSpPr/>
          <p:nvPr/>
        </p:nvGrpSpPr>
        <p:grpSpPr>
          <a:xfrm>
            <a:off x="807981" y="2995449"/>
            <a:ext cx="3421117" cy="3239813"/>
            <a:chOff x="599090" y="2790497"/>
            <a:chExt cx="3421117" cy="3239813"/>
          </a:xfrm>
        </p:grpSpPr>
        <p:sp>
          <p:nvSpPr>
            <p:cNvPr id="8" name="Rounded Rectangle 7"/>
            <p:cNvSpPr/>
            <p:nvPr/>
          </p:nvSpPr>
          <p:spPr>
            <a:xfrm>
              <a:off x="599090" y="2790497"/>
              <a:ext cx="3421117" cy="32398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123" y="2958826"/>
              <a:ext cx="3050629" cy="2862322"/>
            </a:xfrm>
            <a:prstGeom prst="rect">
              <a:avLst/>
            </a:prstGeom>
            <a:noFill/>
            <a:ln>
              <a:noFill/>
            </a:ln>
          </p:spPr>
          <p:txBody>
            <a:bodyPr wrap="square" rtlCol="0">
              <a:spAutoFit/>
            </a:bodyPr>
            <a:lstStyle/>
            <a:p>
              <a:r>
                <a:rPr lang="en-US" sz="2000" b="1" dirty="0" smtClean="0">
                  <a:solidFill>
                    <a:schemeClr val="bg1"/>
                  </a:solidFill>
                </a:rPr>
                <a:t>Data Processing</a:t>
              </a:r>
            </a:p>
            <a:p>
              <a:pPr marL="342900" indent="-342900">
                <a:buFont typeface="Arial" panose="020B0604020202020204" pitchFamily="34" charset="0"/>
                <a:buChar char="•"/>
              </a:pPr>
              <a:r>
                <a:rPr lang="en-US" sz="2000" dirty="0" smtClean="0">
                  <a:solidFill>
                    <a:schemeClr val="bg1"/>
                  </a:solidFill>
                </a:rPr>
                <a:t>MNDWI</a:t>
              </a:r>
            </a:p>
            <a:p>
              <a:pPr marL="800100" lvl="1" indent="-342900">
                <a:buFont typeface="Arial" panose="020B0604020202020204" pitchFamily="34" charset="0"/>
                <a:buChar char="•"/>
              </a:pPr>
              <a:r>
                <a:rPr lang="en-US" sz="2000" dirty="0" smtClean="0">
                  <a:solidFill>
                    <a:schemeClr val="bg1"/>
                  </a:solidFill>
                </a:rPr>
                <a:t>MNDWI &lt; 0 = non-water features</a:t>
              </a:r>
            </a:p>
            <a:p>
              <a:pPr marL="342900" indent="-342900">
                <a:buFont typeface="Arial" panose="020B0604020202020204" pitchFamily="34" charset="0"/>
                <a:buChar char="•"/>
              </a:pPr>
              <a:r>
                <a:rPr lang="en-US" sz="2000" dirty="0" smtClean="0">
                  <a:solidFill>
                    <a:schemeClr val="bg1"/>
                  </a:solidFill>
                </a:rPr>
                <a:t>NDVI</a:t>
              </a:r>
            </a:p>
            <a:p>
              <a:pPr marL="800100" lvl="1" indent="-342900">
                <a:buFont typeface="Arial" panose="020B0604020202020204" pitchFamily="34" charset="0"/>
                <a:buChar char="•"/>
              </a:pPr>
              <a:r>
                <a:rPr lang="en-US" sz="2000" dirty="0" smtClean="0">
                  <a:solidFill>
                    <a:schemeClr val="bg1"/>
                  </a:solidFill>
                </a:rPr>
                <a:t>Extract NDVI in areas classified as non-water</a:t>
              </a:r>
            </a:p>
          </p:txBody>
        </p:sp>
      </p:grpSp>
      <p:sp>
        <p:nvSpPr>
          <p:cNvPr id="12" name="Rounded Rectangle 11"/>
          <p:cNvSpPr/>
          <p:nvPr/>
        </p:nvSpPr>
        <p:spPr>
          <a:xfrm>
            <a:off x="5366841" y="2995449"/>
            <a:ext cx="3421117" cy="32398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41734" y="3166264"/>
            <a:ext cx="3050629" cy="2862322"/>
          </a:xfrm>
          <a:prstGeom prst="rect">
            <a:avLst/>
          </a:prstGeom>
          <a:noFill/>
          <a:ln>
            <a:noFill/>
          </a:ln>
        </p:spPr>
        <p:txBody>
          <a:bodyPr wrap="square" rtlCol="0">
            <a:spAutoFit/>
          </a:bodyPr>
          <a:lstStyle/>
          <a:p>
            <a:r>
              <a:rPr lang="en-US" sz="2000" b="1" dirty="0" smtClean="0">
                <a:solidFill>
                  <a:schemeClr val="bg1"/>
                </a:solidFill>
              </a:rPr>
              <a:t>Data Processing</a:t>
            </a:r>
          </a:p>
          <a:p>
            <a:pPr marL="342900" indent="-342900">
              <a:buFont typeface="Arial" panose="020B0604020202020204" pitchFamily="34" charset="0"/>
              <a:buChar char="•"/>
            </a:pPr>
            <a:r>
              <a:rPr lang="en-US" sz="2000" i="1" dirty="0">
                <a:solidFill>
                  <a:schemeClr val="bg1"/>
                </a:solidFill>
              </a:rPr>
              <a:t>Build model</a:t>
            </a:r>
            <a:r>
              <a:rPr lang="en-US" sz="2000" dirty="0">
                <a:solidFill>
                  <a:schemeClr val="bg1"/>
                </a:solidFill>
              </a:rPr>
              <a:t> in ArcMap to automate data </a:t>
            </a:r>
            <a:r>
              <a:rPr lang="en-US" sz="2000" dirty="0" smtClean="0">
                <a:solidFill>
                  <a:schemeClr val="bg1"/>
                </a:solidFill>
              </a:rPr>
              <a:t>processing</a:t>
            </a:r>
          </a:p>
          <a:p>
            <a:pPr marL="342900" indent="-342900">
              <a:buFont typeface="Arial" panose="020B0604020202020204" pitchFamily="34" charset="0"/>
              <a:buChar char="•"/>
            </a:pPr>
            <a:r>
              <a:rPr lang="en-US" sz="2000" dirty="0">
                <a:solidFill>
                  <a:schemeClr val="bg1"/>
                </a:solidFill>
              </a:rPr>
              <a:t>Generate </a:t>
            </a:r>
            <a:r>
              <a:rPr lang="en-US" sz="2000" i="1" dirty="0">
                <a:solidFill>
                  <a:schemeClr val="bg1"/>
                </a:solidFill>
              </a:rPr>
              <a:t>time series maps</a:t>
            </a:r>
          </a:p>
          <a:p>
            <a:pPr marL="800100" lvl="1" indent="-342900">
              <a:buFont typeface="Arial" panose="020B0604020202020204" pitchFamily="34" charset="0"/>
              <a:buChar char="•"/>
            </a:pPr>
            <a:r>
              <a:rPr lang="en-US" sz="2000" dirty="0" smtClean="0">
                <a:solidFill>
                  <a:schemeClr val="bg1"/>
                </a:solidFill>
              </a:rPr>
              <a:t>March 2000 – July 2015</a:t>
            </a:r>
          </a:p>
        </p:txBody>
      </p:sp>
    </p:spTree>
    <p:extLst>
      <p:ext uri="{BB962C8B-B14F-4D97-AF65-F5344CB8AC3E}">
        <p14:creationId xmlns:p14="http://schemas.microsoft.com/office/powerpoint/2010/main" val="59633480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07428" y="1340060"/>
            <a:ext cx="2333296" cy="227023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5" name="Text Placeholder 4"/>
          <p:cNvSpPr>
            <a:spLocks noGrp="1"/>
          </p:cNvSpPr>
          <p:nvPr>
            <p:ph type="body" sz="quarter" idx="13"/>
          </p:nvPr>
        </p:nvSpPr>
        <p:spPr>
          <a:xfrm>
            <a:off x="477380" y="3407400"/>
            <a:ext cx="1993392" cy="274320"/>
          </a:xfrm>
        </p:spPr>
        <p:txBody>
          <a:bodyPr>
            <a:normAutofit/>
          </a:bodyPr>
          <a:lstStyle/>
          <a:p>
            <a:r>
              <a:rPr lang="en-US" sz="1000" dirty="0" smtClean="0">
                <a:solidFill>
                  <a:schemeClr val="bg1"/>
                </a:solidFill>
              </a:rPr>
              <a:t>Image Credit: USDA</a:t>
            </a:r>
            <a:endParaRPr lang="en-US" sz="1000" dirty="0">
              <a:solidFill>
                <a:schemeClr val="bg1"/>
              </a:solidFill>
            </a:endParaRPr>
          </a:p>
        </p:txBody>
      </p:sp>
      <p:grpSp>
        <p:nvGrpSpPr>
          <p:cNvPr id="17" name="Group 16"/>
          <p:cNvGrpSpPr/>
          <p:nvPr/>
        </p:nvGrpSpPr>
        <p:grpSpPr>
          <a:xfrm>
            <a:off x="2108637" y="1709616"/>
            <a:ext cx="6891986" cy="4942206"/>
            <a:chOff x="1805150" y="1721120"/>
            <a:chExt cx="6891986" cy="1749714"/>
          </a:xfrm>
        </p:grpSpPr>
        <p:sp>
          <p:nvSpPr>
            <p:cNvPr id="18" name="Rounded Rectangle 17"/>
            <p:cNvSpPr/>
            <p:nvPr/>
          </p:nvSpPr>
          <p:spPr>
            <a:xfrm>
              <a:off x="1805150" y="1721120"/>
              <a:ext cx="6839712" cy="16184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75615" y="1798746"/>
              <a:ext cx="6621521" cy="1672088"/>
            </a:xfrm>
            <a:prstGeom prst="rect">
              <a:avLst/>
            </a:prstGeom>
            <a:noFill/>
            <a:ln>
              <a:noFill/>
            </a:ln>
          </p:spPr>
          <p:txBody>
            <a:bodyPr wrap="square" rtlCol="0">
              <a:spAutoFit/>
            </a:bodyPr>
            <a:lstStyle/>
            <a:p>
              <a:r>
                <a:rPr lang="en-US" sz="2000" b="1" dirty="0">
                  <a:solidFill>
                    <a:schemeClr val="bg1"/>
                  </a:solidFill>
                </a:rPr>
                <a:t>Data </a:t>
              </a:r>
              <a:r>
                <a:rPr lang="en-US" sz="2000" b="1" dirty="0" smtClean="0">
                  <a:solidFill>
                    <a:schemeClr val="bg1"/>
                  </a:solidFill>
                </a:rPr>
                <a:t>Analysis</a:t>
              </a:r>
            </a:p>
            <a:p>
              <a:pPr marL="342900" indent="-342900">
                <a:buFont typeface="Arial" panose="020B0604020202020204" pitchFamily="34" charset="0"/>
                <a:buChar char="•"/>
              </a:pPr>
              <a:r>
                <a:rPr lang="en-US" sz="2000" dirty="0">
                  <a:solidFill>
                    <a:schemeClr val="bg1"/>
                  </a:solidFill>
                </a:rPr>
                <a:t>High </a:t>
              </a:r>
              <a:r>
                <a:rPr lang="en-US" sz="2000" dirty="0" smtClean="0">
                  <a:solidFill>
                    <a:schemeClr val="bg1"/>
                  </a:solidFill>
                </a:rPr>
                <a:t>resolution </a:t>
              </a:r>
              <a:r>
                <a:rPr lang="en-US" sz="2000" dirty="0" err="1">
                  <a:solidFill>
                    <a:schemeClr val="bg1"/>
                  </a:solidFill>
                </a:rPr>
                <a:t>WorldView</a:t>
              </a:r>
              <a:r>
                <a:rPr lang="en-US" sz="2000" dirty="0">
                  <a:solidFill>
                    <a:schemeClr val="bg1"/>
                  </a:solidFill>
                </a:rPr>
                <a:t> imagery </a:t>
              </a:r>
              <a:r>
                <a:rPr lang="en-US" sz="2000" dirty="0" smtClean="0">
                  <a:solidFill>
                    <a:schemeClr val="bg1"/>
                  </a:solidFill>
                </a:rPr>
                <a:t>to </a:t>
              </a:r>
              <a:r>
                <a:rPr lang="en-US" sz="2000" dirty="0">
                  <a:solidFill>
                    <a:schemeClr val="bg1"/>
                  </a:solidFill>
                </a:rPr>
                <a:t>validate presence of algal blooms, water hyacinth, and other </a:t>
              </a:r>
              <a:r>
                <a:rPr lang="en-US" sz="2000" dirty="0" err="1">
                  <a:solidFill>
                    <a:schemeClr val="bg1"/>
                  </a:solidFill>
                </a:rPr>
                <a:t>macrophytes</a:t>
              </a:r>
              <a:endParaRPr lang="en-US" sz="2000" dirty="0">
                <a:solidFill>
                  <a:schemeClr val="bg1"/>
                </a:solidFill>
              </a:endParaRPr>
            </a:p>
            <a:p>
              <a:endParaRPr lang="en-US" sz="2000" dirty="0">
                <a:solidFill>
                  <a:schemeClr val="bg1"/>
                </a:solidFill>
              </a:endParaRPr>
            </a:p>
            <a:p>
              <a:pPr marL="342900" indent="-342900">
                <a:buFont typeface="Arial" panose="020B0604020202020204" pitchFamily="34" charset="0"/>
                <a:buChar char="•"/>
              </a:pPr>
              <a:r>
                <a:rPr lang="en-US" sz="2000" dirty="0" smtClean="0">
                  <a:solidFill>
                    <a:schemeClr val="bg1"/>
                  </a:solidFill>
                </a:rPr>
                <a:t>Confusion Matrix</a:t>
              </a:r>
            </a:p>
            <a:p>
              <a:pPr marL="800100" lvl="1" indent="-342900">
                <a:buFont typeface="Arial" panose="020B0604020202020204" pitchFamily="34" charset="0"/>
                <a:buChar char="•"/>
              </a:pPr>
              <a:r>
                <a:rPr lang="en-US" sz="2000" dirty="0" smtClean="0">
                  <a:solidFill>
                    <a:schemeClr val="bg1"/>
                  </a:solidFill>
                </a:rPr>
                <a:t>NDWI Method: 3 classes tested</a:t>
              </a:r>
            </a:p>
            <a:p>
              <a:pPr marL="1257300" lvl="2" indent="-342900">
                <a:buFont typeface="Arial" panose="020B0604020202020204" pitchFamily="34" charset="0"/>
                <a:buChar char="•"/>
              </a:pPr>
              <a:r>
                <a:rPr lang="en-US" sz="2000" dirty="0" smtClean="0">
                  <a:solidFill>
                    <a:schemeClr val="bg1"/>
                  </a:solidFill>
                </a:rPr>
                <a:t>1. Water Hyacinth/ </a:t>
              </a:r>
              <a:r>
                <a:rPr lang="en-US" sz="2000" dirty="0" err="1" smtClean="0">
                  <a:solidFill>
                    <a:schemeClr val="bg1"/>
                  </a:solidFill>
                </a:rPr>
                <a:t>Macrophytes</a:t>
              </a:r>
              <a:endParaRPr lang="en-US" sz="2000" dirty="0" smtClean="0">
                <a:solidFill>
                  <a:schemeClr val="bg1"/>
                </a:solidFill>
              </a:endParaRPr>
            </a:p>
            <a:p>
              <a:pPr marL="1257300" lvl="2" indent="-342900">
                <a:buFont typeface="Arial" panose="020B0604020202020204" pitchFamily="34" charset="0"/>
                <a:buChar char="•"/>
              </a:pPr>
              <a:r>
                <a:rPr lang="en-US" sz="2000" dirty="0" smtClean="0">
                  <a:solidFill>
                    <a:schemeClr val="bg1"/>
                  </a:solidFill>
                </a:rPr>
                <a:t>2. Algae</a:t>
              </a:r>
            </a:p>
            <a:p>
              <a:pPr marL="1257300" lvl="2" indent="-342900">
                <a:buFont typeface="Arial" panose="020B0604020202020204" pitchFamily="34" charset="0"/>
                <a:buChar char="•"/>
              </a:pPr>
              <a:r>
                <a:rPr lang="en-US" sz="2000" dirty="0" smtClean="0">
                  <a:solidFill>
                    <a:schemeClr val="bg1"/>
                  </a:solidFill>
                </a:rPr>
                <a:t>3. Other (water)</a:t>
              </a:r>
            </a:p>
            <a:p>
              <a:pPr marL="800100" lvl="1" indent="-342900">
                <a:buFont typeface="Arial" panose="020B0604020202020204" pitchFamily="34" charset="0"/>
                <a:buChar char="•"/>
              </a:pPr>
              <a:r>
                <a:rPr lang="en-US" sz="2000" dirty="0" smtClean="0">
                  <a:solidFill>
                    <a:schemeClr val="bg1"/>
                  </a:solidFill>
                </a:rPr>
                <a:t>MNDWI Method: 2 classes tested</a:t>
              </a:r>
            </a:p>
            <a:p>
              <a:pPr marL="1257300" lvl="2" indent="-342900">
                <a:buFont typeface="Arial" panose="020B0604020202020204" pitchFamily="34" charset="0"/>
                <a:buChar char="•"/>
              </a:pPr>
              <a:r>
                <a:rPr lang="en-US" sz="2000" dirty="0" smtClean="0">
                  <a:solidFill>
                    <a:schemeClr val="bg1"/>
                  </a:solidFill>
                </a:rPr>
                <a:t>1. Water Hyacinth / </a:t>
              </a:r>
              <a:r>
                <a:rPr lang="en-US" sz="2000" dirty="0" err="1" smtClean="0">
                  <a:solidFill>
                    <a:schemeClr val="bg1"/>
                  </a:solidFill>
                </a:rPr>
                <a:t>Macrophytes</a:t>
              </a:r>
              <a:endParaRPr lang="en-US" sz="2000" dirty="0" smtClean="0">
                <a:solidFill>
                  <a:schemeClr val="bg1"/>
                </a:solidFill>
              </a:endParaRPr>
            </a:p>
            <a:p>
              <a:pPr marL="1257300" lvl="2" indent="-342900">
                <a:buFont typeface="Arial" panose="020B0604020202020204" pitchFamily="34" charset="0"/>
                <a:buChar char="•"/>
              </a:pPr>
              <a:r>
                <a:rPr lang="en-US" sz="2000" dirty="0" smtClean="0">
                  <a:solidFill>
                    <a:schemeClr val="bg1"/>
                  </a:solidFill>
                </a:rPr>
                <a:t>2. Other (water, land, etc.) </a:t>
              </a:r>
            </a:p>
            <a:p>
              <a:pPr marL="800100" lvl="1" indent="-342900">
                <a:buFont typeface="Arial" panose="020B0604020202020204" pitchFamily="34" charset="0"/>
                <a:buChar char="•"/>
              </a:pPr>
              <a:endParaRPr lang="en-US" sz="2000" dirty="0">
                <a:solidFill>
                  <a:schemeClr val="bg1"/>
                </a:solidFill>
              </a:endParaRPr>
            </a:p>
          </p:txBody>
        </p:sp>
      </p:grpSp>
      <p:sp>
        <p:nvSpPr>
          <p:cNvPr id="29"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Tree>
    <p:extLst>
      <p:ext uri="{BB962C8B-B14F-4D97-AF65-F5344CB8AC3E}">
        <p14:creationId xmlns:p14="http://schemas.microsoft.com/office/powerpoint/2010/main" val="1276998916"/>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7701</TotalTime>
  <Words>2070</Words>
  <Application>Microsoft Office PowerPoint</Application>
  <PresentationFormat>On-screen Show (4:3)</PresentationFormat>
  <Paragraphs>294</Paragraphs>
  <Slides>22</Slides>
  <Notes>21</Notes>
  <HiddenSlides>0</HiddenSlides>
  <MMClips>0</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Office Theme</vt:lpstr>
      <vt:lpstr>1_Office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Daryl-Ann Winstead</cp:lastModifiedBy>
  <cp:revision>270</cp:revision>
  <cp:lastPrinted>2015-11-13T17:08:31Z</cp:lastPrinted>
  <dcterms:created xsi:type="dcterms:W3CDTF">2015-05-18T13:26:09Z</dcterms:created>
  <dcterms:modified xsi:type="dcterms:W3CDTF">2015-11-19T17:28:39Z</dcterms:modified>
</cp:coreProperties>
</file>