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15"/>
  </p:notesMasterIdLst>
  <p:sldIdLst>
    <p:sldId id="256" r:id="rId3"/>
    <p:sldId id="257" r:id="rId4"/>
    <p:sldId id="258" r:id="rId5"/>
    <p:sldId id="259" r:id="rId6"/>
    <p:sldId id="260" r:id="rId7"/>
    <p:sldId id="268" r:id="rId8"/>
    <p:sldId id="269" r:id="rId9"/>
    <p:sldId id="263" r:id="rId10"/>
    <p:sldId id="264" r:id="rId11"/>
    <p:sldId id="270" r:id="rId12"/>
    <p:sldId id="271" r:id="rId13"/>
    <p:sldId id="267" r:id="rId14"/>
  </p:sldIdLst>
  <p:sldSz cx="9144000" cy="6858000" type="screen4x3"/>
  <p:notesSz cx="6858000" cy="9144000"/>
  <p:embeddedFontLst>
    <p:embeddedFont>
      <p:font typeface="Helvetica Neue" panose="020B0604020202020204" charset="0"/>
      <p:regular r:id="rId16"/>
      <p:bold r:id="rId17"/>
      <p:italic r:id="rId18"/>
      <p:boldItalic r:id="rId19"/>
    </p:embeddedFont>
    <p:embeddedFont>
      <p:font typeface="Webdings" panose="05030102010509060703" pitchFamily="18" charset="2"/>
      <p:regular r:id="rId20"/>
    </p:embeddedFont>
    <p:embeddedFont>
      <p:font typeface="Questrial" panose="020B0604020202020204" charset="0"/>
      <p:regular r:id="rId21"/>
    </p:embeddedFont>
    <p:embeddedFont>
      <p:font typeface="Garamond" panose="02020404030301010803" pitchFamily="18" charset="0"/>
      <p:regular r:id="rId22"/>
      <p:bold r:id="rId23"/>
      <p:italic r:id="rId24"/>
    </p:embeddedFont>
    <p:embeddedFont>
      <p:font typeface="Calibri" panose="020F0502020204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Don't forget speaker notes
-Adams, Emily C. (LARC-E3)[SSAI DEVELOP]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14445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Notes: A continuation of a project performed during the summer of 2015</a:t>
            </a:r>
          </a:p>
        </p:txBody>
      </p:sp>
      <p:sp>
        <p:nvSpPr>
          <p:cNvPr id="179" name="Shape 17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2082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While a table is created displaying the percent cloud cover by census tract, there is not cloud cover filter for the LST maps, and all statistics are performed regardless of cloud cover.</a:t>
            </a:r>
          </a:p>
          <a:p>
            <a:pPr marL="0" marR="0" lvl="0" indent="0" algn="l" rtl="0">
              <a:spcBef>
                <a:spcPts val="0"/>
              </a:spcBef>
              <a:buClr>
                <a:schemeClr val="dk1"/>
              </a:buClr>
              <a:buSzPct val="25000"/>
              <a:buFont typeface="Calibri"/>
              <a:buNone/>
            </a:pPr>
            <a:r>
              <a:rPr lang="en-US"/>
              <a:t>The table allows the user to quantitatively examine the validity of a given map based on cloud cover.</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team set out to create near real-time data, but due to issues that arose with OPeNDAP, this was infeasible.</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Image Source: http://www.greatbigcanvas.com/view/clouds-over-a-landscape-south-mountain-park-phoenix-maricopa-county-arizona,112396/</a:t>
            </a:r>
          </a:p>
        </p:txBody>
      </p:sp>
      <p:sp>
        <p:nvSpPr>
          <p:cNvPr id="313" name="Shape 31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10</a:t>
            </a:fld>
            <a:endParaRPr lang="en-US" sz="1200">
              <a:latin typeface="Calibri"/>
              <a:ea typeface="Calibri"/>
              <a:cs typeface="Calibri"/>
              <a:sym typeface="Calibri"/>
            </a:endParaRPr>
          </a:p>
        </p:txBody>
      </p:sp>
    </p:spTree>
    <p:extLst>
      <p:ext uri="{BB962C8B-B14F-4D97-AF65-F5344CB8AC3E}">
        <p14:creationId xmlns:p14="http://schemas.microsoft.com/office/powerpoint/2010/main" val="3346100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This is a second term project, and a third term is planned to be carried out in Maricopa county during the summer.</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Possible objectives for that third term include improving the heat maps by incorporating a cloud cover mask and using OPeNDAP to create near real-time products.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first term of Arizona Health &amp; Air Quality performed several statistical analyses, which we were unable to incorporate into our script due to time constraints. However, a third term would be able to automate these analyses.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Maricopa County Department of Public Health maintains heat relief centers throughout Maricopa County. In addition, they have survey data on AC use in different communities. While the current term had access to that data, we did not have time to fully incorporate it into LaSTMoV. A third term could use this data to create vulnerability maps to help decision makers locate areas in need of assistance.</a:t>
            </a:r>
          </a:p>
        </p:txBody>
      </p:sp>
      <p:sp>
        <p:nvSpPr>
          <p:cNvPr id="322" name="Shape 322"/>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11</a:t>
            </a:fld>
            <a:endParaRPr lang="en-US" sz="1200">
              <a:latin typeface="Calibri"/>
              <a:ea typeface="Calibri"/>
              <a:cs typeface="Calibri"/>
              <a:sym typeface="Calibri"/>
            </a:endParaRPr>
          </a:p>
        </p:txBody>
      </p:sp>
    </p:spTree>
    <p:extLst>
      <p:ext uri="{BB962C8B-B14F-4D97-AF65-F5344CB8AC3E}">
        <p14:creationId xmlns:p14="http://schemas.microsoft.com/office/powerpoint/2010/main" val="385141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33" name="Shape 33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9910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Notes: Study area covers Maricopa County, Arizona which contains a variety of different landscapes and surfaces, from the densely populated city of Phoenix in the center to the barren desert in the south.  Area also contains significant amounts of agriculture and mountainous regions. </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Urban Heat Island effect</a:t>
            </a:r>
          </a:p>
        </p:txBody>
      </p:sp>
      <p:sp>
        <p:nvSpPr>
          <p:cNvPr id="190" name="Shape 19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7227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r>
              <a:rPr lang="en-US"/>
              <a:t>Image Credit: https://en.wikipedia.org/wiki/Sunnyslope_Mountain#/media/File:PhoenixDowntown.jpg</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Notes: Maricopa County experiences (ambient) temperatures at or above </a:t>
            </a:r>
            <a:r>
              <a:rPr lang="en-US" sz="1200" b="0" i="0" u="none" strike="noStrike" cap="none">
                <a:solidFill>
                  <a:schemeClr val="dk2"/>
                </a:solidFill>
                <a:latin typeface="Questrial"/>
                <a:ea typeface="Questrial"/>
                <a:cs typeface="Questrial"/>
                <a:sym typeface="Questrial"/>
              </a:rPr>
              <a:t>104°F approximately 73 days per year, which occasionally lead to heat related illnesses and death. Rapid urban growth amplifies the Urban Heat Island (UHI) effect in which various factors cause the temperatures of urban areas to be significantly higher than the surrounding rural areas. </a:t>
            </a:r>
          </a:p>
          <a:p>
            <a:pPr marL="0" marR="0" lvl="0" indent="0" algn="l" rtl="0">
              <a:lnSpc>
                <a:spcPct val="100000"/>
              </a:lnSpc>
              <a:spcBef>
                <a:spcPts val="0"/>
              </a:spcBef>
              <a:spcAft>
                <a:spcPts val="0"/>
              </a:spcAft>
              <a:buClr>
                <a:schemeClr val="dk2"/>
              </a:buClr>
              <a:buSzPct val="25000"/>
              <a:buFont typeface="Questrial"/>
              <a:buNone/>
            </a:pPr>
            <a:r>
              <a:rPr lang="en-US" sz="1200" b="0" i="0" u="none" strike="noStrike" cap="none">
                <a:solidFill>
                  <a:schemeClr val="dk2"/>
                </a:solidFill>
                <a:latin typeface="Questrial"/>
                <a:ea typeface="Questrial"/>
                <a:cs typeface="Questrial"/>
                <a:sym typeface="Questrial"/>
              </a:rPr>
              <a:t>	-&gt; caused by a combination of higher carbon emissions and, at night, by the existence of impermeable surfaces which retain heat better than natural landscapes.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2"/>
              </a:solidFill>
              <a:latin typeface="Questrial"/>
              <a:ea typeface="Questrial"/>
              <a:cs typeface="Questrial"/>
              <a:sym typeface="Questrial"/>
            </a:endParaRPr>
          </a:p>
          <a:p>
            <a:pPr marL="0" marR="0" lvl="0" indent="0" algn="l" rtl="0">
              <a:lnSpc>
                <a:spcPct val="100000"/>
              </a:lnSpc>
              <a:spcBef>
                <a:spcPts val="0"/>
              </a:spcBef>
              <a:spcAft>
                <a:spcPts val="0"/>
              </a:spcAft>
              <a:buClr>
                <a:schemeClr val="dk2"/>
              </a:buClr>
              <a:buSzPct val="25000"/>
              <a:buFont typeface="Questrial"/>
              <a:buNone/>
            </a:pPr>
            <a:r>
              <a:rPr lang="en-US" sz="1200" b="0" i="0" u="none" strike="noStrike" cap="none">
                <a:solidFill>
                  <a:schemeClr val="dk2"/>
                </a:solidFill>
                <a:latin typeface="Questrial"/>
                <a:ea typeface="Questrial"/>
                <a:cs typeface="Questrial"/>
                <a:sym typeface="Questrial"/>
              </a:rPr>
              <a:t>Varying demographics factors play into how susceptible an individual is to extreme heat events (defined by days over 104°F).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2"/>
              </a:solidFill>
              <a:latin typeface="Questrial"/>
              <a:ea typeface="Questrial"/>
              <a:cs typeface="Questrial"/>
              <a:sym typeface="Questrial"/>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06" name="Shape 20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2555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mention partners: </a:t>
            </a:r>
          </a:p>
        </p:txBody>
      </p:sp>
      <p:sp>
        <p:nvSpPr>
          <p:cNvPr id="216" name="Shape 216"/>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4</a:t>
            </a:fld>
            <a:endParaRPr lang="en-US"/>
          </a:p>
        </p:txBody>
      </p:sp>
    </p:spTree>
    <p:extLst>
      <p:ext uri="{BB962C8B-B14F-4D97-AF65-F5344CB8AC3E}">
        <p14:creationId xmlns:p14="http://schemas.microsoft.com/office/powerpoint/2010/main" val="3836871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Notes: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Primary objective is to </a:t>
            </a:r>
            <a:r>
              <a:rPr lang="en-US"/>
              <a:t>CREATE </a:t>
            </a:r>
            <a:r>
              <a:rPr lang="en-US" sz="1200" b="0" i="0" u="none" strike="noStrike" cap="none">
                <a:solidFill>
                  <a:schemeClr val="dk1"/>
                </a:solidFill>
                <a:latin typeface="Calibri"/>
                <a:ea typeface="Calibri"/>
                <a:cs typeface="Calibri"/>
                <a:sym typeface="Calibri"/>
              </a:rPr>
              <a:t>a Python tool nam</a:t>
            </a:r>
            <a:r>
              <a:rPr lang="en-US"/>
              <a:t>ed “Land Surface Temperature MODIS Visualization” </a:t>
            </a:r>
            <a:r>
              <a:rPr lang="en-US" sz="1200" b="0" i="0" u="none" strike="noStrike" cap="none">
                <a:solidFill>
                  <a:schemeClr val="dk1"/>
                </a:solidFill>
                <a:latin typeface="Calibri"/>
                <a:ea typeface="Calibri"/>
                <a:cs typeface="Calibri"/>
                <a:sym typeface="Calibri"/>
              </a:rPr>
              <a:t>that will </a:t>
            </a:r>
            <a:r>
              <a:rPr lang="en-US"/>
              <a:t>AUTOMATE the creation of heat severity maps in Maricopa County, Arizona</a:t>
            </a:r>
            <a:r>
              <a:rPr lang="en-US" sz="1200" b="0" i="0" u="none" strike="noStrike" cap="none">
                <a:solidFill>
                  <a:schemeClr val="dk1"/>
                </a:solidFill>
                <a:latin typeface="Calibri"/>
                <a:ea typeface="Calibri"/>
                <a:cs typeface="Calibri"/>
                <a:sym typeface="Calibri"/>
              </a:rPr>
              <a:t>. This should greatly decrease the amount of heat related illnesses in Maricopa County. </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Access to near real-time data was an initial objective, but proved unviable at this time, given the current developmental state of OPeNDAP.</a:t>
            </a:r>
          </a:p>
          <a:p>
            <a:pPr marL="0" marR="0" lvl="0" indent="0" algn="l" rtl="0">
              <a:spcBef>
                <a:spcPts val="0"/>
              </a:spcBef>
              <a:buClr>
                <a:schemeClr val="dk1"/>
              </a:buClr>
              <a:buSzPct val="25000"/>
              <a:buFont typeface="Calibri"/>
              <a:buNone/>
            </a:pPr>
            <a:endParaRPr/>
          </a:p>
        </p:txBody>
      </p:sp>
      <p:sp>
        <p:nvSpPr>
          <p:cNvPr id="225" name="Shape 22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41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Aqua satellite </a:t>
            </a:r>
            <a:r>
              <a:rPr lang="en-US"/>
              <a:t>was</a:t>
            </a:r>
            <a:r>
              <a:rPr lang="en-US" sz="1200" b="0" i="0" u="none" strike="noStrike" cap="none">
                <a:solidFill>
                  <a:schemeClr val="dk1"/>
                </a:solidFill>
                <a:latin typeface="Calibri"/>
                <a:ea typeface="Calibri"/>
                <a:cs typeface="Calibri"/>
                <a:sym typeface="Calibri"/>
              </a:rPr>
              <a:t> utilized to collect land surface temperature data </a:t>
            </a:r>
            <a:r>
              <a:rPr lang="en-US"/>
              <a:t>during the months of April to October for 2006-2015.</a:t>
            </a:r>
          </a:p>
          <a:p>
            <a:pPr lvl="0" rtl="0">
              <a:spcBef>
                <a:spcPts val="0"/>
              </a:spcBef>
              <a:buClr>
                <a:schemeClr val="dk1"/>
              </a:buClr>
              <a:buSzPct val="25000"/>
              <a:buFont typeface="Calibri"/>
              <a:buNone/>
            </a:pPr>
            <a:r>
              <a:rPr lang="en-US"/>
              <a:t>Since we were only interested in days over 104 F, in situ air temperature data were taken from the Phoenix airport to locate those days.</a:t>
            </a: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r>
              <a:rPr lang="en-US"/>
              <a:t>Image Source: http://www.eldoradocountyweather.com/current/climate/phoenixclimate.html</a:t>
            </a:r>
          </a:p>
          <a:p>
            <a:pPr lvl="0" rtl="0">
              <a:spcBef>
                <a:spcPts val="0"/>
              </a:spcBef>
              <a:buClr>
                <a:schemeClr val="dk1"/>
              </a:buClr>
              <a:buSzPct val="25000"/>
              <a:buFont typeface="Calibri"/>
              <a:buNone/>
            </a:pPr>
            <a:endParaRPr/>
          </a:p>
          <a:p>
            <a:pPr marL="0" marR="0" lvl="0" indent="0" algn="l" rtl="0">
              <a:spcBef>
                <a:spcPts val="0"/>
              </a:spcBef>
              <a:spcAft>
                <a:spcPts val="0"/>
              </a:spcAft>
              <a:buClr>
                <a:schemeClr val="dk1"/>
              </a:buClr>
              <a:buSzPct val="25000"/>
              <a:buFont typeface="Calibri"/>
              <a:buNone/>
            </a:pPr>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730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r>
              <a:rPr lang="en-US"/>
              <a:t>LaSTMoV allows our end users to select their own study period, and it has the ability to compare months from multiple years.</a:t>
            </a: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r>
              <a:rPr lang="en-US"/>
              <a:t>LaSTMoV automatically downloads the in situ data from MesoWest API, uses that data to compile a list of days over 104 F, and delete MODIS data for days not over 104 F.</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Once the script has a list of good days, the MODIS files for those days are converted to tiff format, clipped to Maricopa county, and converted from decimal number to F.</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script then calls a subsetted R script that will create a table of the percent cloud cover by census tract, and calculate the grand monthly average and standard deviation for each month.</a:t>
            </a:r>
          </a:p>
        </p:txBody>
      </p:sp>
      <p:sp>
        <p:nvSpPr>
          <p:cNvPr id="253" name="Shape 25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742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a:t>From the original  HDF file above we needed to select the relevant layers to observe LST. These were pulled using python scripting that specifically grab layers 0 (lst day 1km) and 4 (lst night 1km) . This gives you good visulization of the heat intensity that the desert southwest experiences in comparison to its surroundings. Other layers that could be of potential use to future terms are the Quality Assurance (QA) Day (1) and Night (5) layers . These can be used to identify cloud cover and cloud shadow during the monsoon season. </a:t>
            </a:r>
          </a:p>
          <a:p>
            <a:pPr lvl="0" rtl="0">
              <a:spcBef>
                <a:spcPts val="0"/>
              </a:spcBef>
              <a:buNone/>
            </a:pPr>
            <a:r>
              <a:rPr lang="en-US">
                <a:solidFill>
                  <a:srgbClr val="333333"/>
                </a:solidFill>
              </a:rPr>
              <a:t>Census tracts generally have a population size between 1,200 and 8,000 people, with an optimum size of 4,000 people.</a:t>
            </a:r>
          </a:p>
          <a:p>
            <a:pPr lvl="0" rtl="0">
              <a:spcBef>
                <a:spcPts val="0"/>
              </a:spcBef>
              <a:buNone/>
            </a:pPr>
            <a:endParaRPr>
              <a:solidFill>
                <a:srgbClr val="333333"/>
              </a:solidFill>
            </a:endParaRPr>
          </a:p>
          <a:p>
            <a:pPr lvl="0" rtl="0">
              <a:spcBef>
                <a:spcPts val="0"/>
              </a:spcBef>
              <a:buNone/>
            </a:pPr>
            <a:r>
              <a:rPr lang="en-US">
                <a:solidFill>
                  <a:srgbClr val="333333"/>
                </a:solidFill>
              </a:rPr>
              <a:t>A census tract usually covers a contiguous area; however, the spatial size of census tracts varies widely depending on the density of settlement.</a:t>
            </a:r>
          </a:p>
          <a:p>
            <a:pPr lvl="0" rtl="0">
              <a:spcBef>
                <a:spcPts val="0"/>
              </a:spcBef>
              <a:buNone/>
            </a:pPr>
            <a:endParaRPr>
              <a:solidFill>
                <a:srgbClr val="333333"/>
              </a:solidFill>
            </a:endParaRPr>
          </a:p>
          <a:p>
            <a:pPr lvl="0" rtl="0">
              <a:spcBef>
                <a:spcPts val="0"/>
              </a:spcBef>
              <a:buNone/>
            </a:pPr>
            <a:r>
              <a:rPr lang="en-US">
                <a:solidFill>
                  <a:srgbClr val="333333"/>
                </a:solidFill>
              </a:rPr>
              <a:t>the boundaries are maintained over longer periods of time which allows for easier statistical comparisons between census years. </a:t>
            </a:r>
          </a:p>
          <a:p>
            <a:pPr lvl="0" rtl="0">
              <a:spcBef>
                <a:spcPts val="0"/>
              </a:spcBef>
              <a:buNone/>
            </a:pPr>
            <a:endParaRPr sz="950">
              <a:solidFill>
                <a:srgbClr val="333333"/>
              </a:solidFill>
              <a:latin typeface="Arial"/>
              <a:ea typeface="Arial"/>
              <a:cs typeface="Arial"/>
              <a:sym typeface="Arial"/>
            </a:endParaRPr>
          </a:p>
          <a:p>
            <a:pPr lvl="0" rtl="0">
              <a:spcBef>
                <a:spcPts val="0"/>
              </a:spcBef>
              <a:buNone/>
            </a:pPr>
            <a:endParaRPr sz="950">
              <a:solidFill>
                <a:srgbClr val="333333"/>
              </a:solidFill>
              <a:latin typeface="Arial"/>
              <a:ea typeface="Arial"/>
              <a:cs typeface="Arial"/>
              <a:sym typeface="Arial"/>
            </a:endParaRPr>
          </a:p>
          <a:p>
            <a:pPr lvl="0">
              <a:spcBef>
                <a:spcPts val="0"/>
              </a:spcBef>
              <a:buNone/>
            </a:pPr>
            <a:endParaRPr/>
          </a:p>
        </p:txBody>
      </p:sp>
      <p:sp>
        <p:nvSpPr>
          <p:cNvPr id="283" name="Shape 28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extLst>
      <p:ext uri="{BB962C8B-B14F-4D97-AF65-F5344CB8AC3E}">
        <p14:creationId xmlns:p14="http://schemas.microsoft.com/office/powerpoint/2010/main" val="884565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sz="950" dirty="0">
                <a:solidFill>
                  <a:srgbClr val="333333"/>
                </a:solidFill>
                <a:highlight>
                  <a:srgbClr val="FFFFFF"/>
                </a:highlight>
                <a:latin typeface="Arial"/>
                <a:ea typeface="Arial"/>
                <a:cs typeface="Arial"/>
                <a:sym typeface="Arial"/>
              </a:rPr>
              <a:t>In the above </a:t>
            </a:r>
            <a:r>
              <a:rPr lang="en-US" sz="950" dirty="0" err="1">
                <a:solidFill>
                  <a:srgbClr val="333333"/>
                </a:solidFill>
                <a:highlight>
                  <a:srgbClr val="FFFFFF"/>
                </a:highlight>
                <a:latin typeface="Arial"/>
                <a:ea typeface="Arial"/>
                <a:cs typeface="Arial"/>
                <a:sym typeface="Arial"/>
              </a:rPr>
              <a:t>semivariograms</a:t>
            </a:r>
            <a:r>
              <a:rPr lang="en-US" sz="950" dirty="0">
                <a:solidFill>
                  <a:srgbClr val="333333"/>
                </a:solidFill>
                <a:highlight>
                  <a:srgbClr val="FFFFFF"/>
                </a:highlight>
                <a:latin typeface="Arial"/>
                <a:ea typeface="Arial"/>
                <a:cs typeface="Arial"/>
                <a:sym typeface="Arial"/>
              </a:rPr>
              <a:t> we can see that during the daytime the range is </a:t>
            </a:r>
            <a:r>
              <a:rPr lang="en-US" sz="950" dirty="0" err="1">
                <a:solidFill>
                  <a:srgbClr val="333333"/>
                </a:solidFill>
                <a:highlight>
                  <a:srgbClr val="FFFFFF"/>
                </a:highlight>
                <a:latin typeface="Arial"/>
                <a:ea typeface="Arial"/>
                <a:cs typeface="Arial"/>
                <a:sym typeface="Arial"/>
              </a:rPr>
              <a:t>autocorrelated</a:t>
            </a:r>
            <a:r>
              <a:rPr lang="en-US" sz="950" dirty="0">
                <a:solidFill>
                  <a:srgbClr val="333333"/>
                </a:solidFill>
                <a:highlight>
                  <a:srgbClr val="FFFFFF"/>
                </a:highlight>
                <a:latin typeface="Arial"/>
                <a:ea typeface="Arial"/>
                <a:cs typeface="Arial"/>
                <a:sym typeface="Arial"/>
              </a:rPr>
              <a:t> to about 46.41 Km whereas nighttime is poorly </a:t>
            </a:r>
            <a:r>
              <a:rPr lang="en-US" sz="950" dirty="0" err="1">
                <a:solidFill>
                  <a:srgbClr val="333333"/>
                </a:solidFill>
                <a:highlight>
                  <a:srgbClr val="FFFFFF"/>
                </a:highlight>
                <a:latin typeface="Arial"/>
                <a:ea typeface="Arial"/>
                <a:cs typeface="Arial"/>
                <a:sym typeface="Arial"/>
              </a:rPr>
              <a:t>autocorrelated</a:t>
            </a:r>
            <a:r>
              <a:rPr lang="en-US" sz="950" dirty="0">
                <a:solidFill>
                  <a:srgbClr val="333333"/>
                </a:solidFill>
                <a:highlight>
                  <a:srgbClr val="FFFFFF"/>
                </a:highlight>
                <a:latin typeface="Arial"/>
                <a:ea typeface="Arial"/>
                <a:cs typeface="Arial"/>
                <a:sym typeface="Arial"/>
              </a:rPr>
              <a:t> to about 7.17 Km.  The spatial map for the </a:t>
            </a:r>
            <a:r>
              <a:rPr lang="en-US" sz="950" dirty="0" err="1">
                <a:solidFill>
                  <a:srgbClr val="333333"/>
                </a:solidFill>
                <a:highlight>
                  <a:srgbClr val="FFFFFF"/>
                </a:highlight>
                <a:latin typeface="Arial"/>
                <a:ea typeface="Arial"/>
                <a:cs typeface="Arial"/>
                <a:sym typeface="Arial"/>
              </a:rPr>
              <a:t>semivariogram</a:t>
            </a:r>
            <a:r>
              <a:rPr lang="en-US" sz="950" dirty="0">
                <a:solidFill>
                  <a:srgbClr val="333333"/>
                </a:solidFill>
                <a:highlight>
                  <a:srgbClr val="FFFFFF"/>
                </a:highlight>
                <a:latin typeface="Arial"/>
                <a:ea typeface="Arial"/>
                <a:cs typeface="Arial"/>
                <a:sym typeface="Arial"/>
              </a:rPr>
              <a:t> is generally cohesive for the daytime but, the night time is only spatially cohesive from the south west to the north east. </a:t>
            </a:r>
          </a:p>
          <a:p>
            <a:pPr lvl="0" rtl="0">
              <a:spcBef>
                <a:spcPts val="0"/>
              </a:spcBef>
              <a:buNone/>
            </a:pPr>
            <a:endParaRPr sz="950" dirty="0">
              <a:solidFill>
                <a:srgbClr val="333333"/>
              </a:solidFill>
              <a:highlight>
                <a:srgbClr val="FFFFFF"/>
              </a:highlight>
              <a:latin typeface="Arial"/>
              <a:ea typeface="Arial"/>
              <a:cs typeface="Arial"/>
              <a:sym typeface="Arial"/>
            </a:endParaRPr>
          </a:p>
          <a:p>
            <a:pPr lvl="0">
              <a:spcBef>
                <a:spcPts val="0"/>
              </a:spcBef>
              <a:buNone/>
            </a:pPr>
            <a:endParaRPr dirty="0"/>
          </a:p>
        </p:txBody>
      </p:sp>
      <p:sp>
        <p:nvSpPr>
          <p:cNvPr id="303" name="Shape 30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9</a:t>
            </a:fld>
            <a:endParaRPr lang="en-US"/>
          </a:p>
        </p:txBody>
      </p:sp>
    </p:spTree>
    <p:extLst>
      <p:ext uri="{BB962C8B-B14F-4D97-AF65-F5344CB8AC3E}">
        <p14:creationId xmlns:p14="http://schemas.microsoft.com/office/powerpoint/2010/main" val="1973259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1796" t="23826" r="2357" b="21927"/>
          <a:stretch/>
        </p:blipFill>
        <p:spPr>
          <a:xfrm>
            <a:off x="0" y="4612942"/>
            <a:ext cx="9144000" cy="2245057"/>
          </a:xfrm>
          <a:prstGeom prst="rect">
            <a:avLst/>
          </a:prstGeom>
          <a:noFill/>
          <a:ln>
            <a:noFill/>
          </a:ln>
        </p:spPr>
      </p:pic>
      <p:pic>
        <p:nvPicPr>
          <p:cNvPr id="17" name="Shape 17"/>
          <p:cNvPicPr preferRelativeResize="0"/>
          <p:nvPr/>
        </p:nvPicPr>
        <p:blipFill rotWithShape="1">
          <a:blip r:embed="rId3">
            <a:alphaModFix/>
          </a:blip>
          <a:srcRect/>
          <a:stretch/>
        </p:blipFill>
        <p:spPr>
          <a:xfrm>
            <a:off x="180533" y="1282112"/>
            <a:ext cx="914400" cy="914400"/>
          </a:xfrm>
          <a:prstGeom prst="rect">
            <a:avLst/>
          </a:prstGeom>
          <a:noFill/>
          <a:ln>
            <a:noFill/>
          </a:ln>
        </p:spPr>
      </p:pic>
      <p:cxnSp>
        <p:nvCxnSpPr>
          <p:cNvPr id="18" name="Shape 18"/>
          <p:cNvCxnSpPr/>
          <p:nvPr/>
        </p:nvCxnSpPr>
        <p:spPr>
          <a:xfrm>
            <a:off x="228600" y="31617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19" name="Shape 19"/>
          <p:cNvSpPr txBox="1">
            <a:spLocks noGrp="1"/>
          </p:cNvSpPr>
          <p:nvPr>
            <p:ph type="body" idx="1"/>
          </p:nvPr>
        </p:nvSpPr>
        <p:spPr>
          <a:xfrm>
            <a:off x="180533" y="2229516"/>
            <a:ext cx="8680001"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2"/>
          </p:nvPr>
        </p:nvSpPr>
        <p:spPr>
          <a:xfrm>
            <a:off x="1094933" y="1293220"/>
            <a:ext cx="7772400" cy="90329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1" name="Shape 21"/>
          <p:cNvGrpSpPr/>
          <p:nvPr/>
        </p:nvGrpSpPr>
        <p:grpSpPr>
          <a:xfrm>
            <a:off x="0" y="-44450"/>
            <a:ext cx="9144000" cy="1077899"/>
            <a:chOff x="0" y="-44450"/>
            <a:chExt cx="9144000" cy="1077899"/>
          </a:xfrm>
        </p:grpSpPr>
        <p:sp>
          <p:nvSpPr>
            <p:cNvPr id="22" name="Shape 22"/>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3" name="Shape 23"/>
            <p:cNvSpPr txBox="1"/>
            <p:nvPr/>
          </p:nvSpPr>
          <p:spPr>
            <a:xfrm>
              <a:off x="153984" y="260350"/>
              <a:ext cx="2331900" cy="3381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4" name="Shape 24"/>
            <p:cNvPicPr preferRelativeResize="0"/>
            <p:nvPr/>
          </p:nvPicPr>
          <p:blipFill rotWithShape="1">
            <a:blip r:embed="rId4">
              <a:alphaModFix/>
            </a:blip>
            <a:srcRect/>
            <a:stretch/>
          </p:blipFill>
          <p:spPr>
            <a:xfrm>
              <a:off x="8124825" y="-44450"/>
              <a:ext cx="935099" cy="1077899"/>
            </a:xfrm>
            <a:prstGeom prst="rect">
              <a:avLst/>
            </a:prstGeom>
            <a:noFill/>
            <a:ln>
              <a:noFill/>
            </a:ln>
          </p:spPr>
        </p:pic>
      </p:grpSp>
      <p:sp>
        <p:nvSpPr>
          <p:cNvPr id="25" name="Shape 25"/>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93" name="Shape 9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94" name="Shape 94"/>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5" name="Shape 9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2">
            <a:alphaModFix/>
          </a:blip>
          <a:srcRect l="1796" t="23826" r="2357" b="21927"/>
          <a:stretch/>
        </p:blipFill>
        <p:spPr>
          <a:xfrm>
            <a:off x="0" y="4612942"/>
            <a:ext cx="9144000" cy="2245057"/>
          </a:xfrm>
          <a:prstGeom prst="rect">
            <a:avLst/>
          </a:prstGeom>
          <a:noFill/>
          <a:ln>
            <a:noFill/>
          </a:ln>
        </p:spPr>
      </p:pic>
      <p:pic>
        <p:nvPicPr>
          <p:cNvPr id="100" name="Shape 100"/>
          <p:cNvPicPr preferRelativeResize="0"/>
          <p:nvPr/>
        </p:nvPicPr>
        <p:blipFill rotWithShape="1">
          <a:blip r:embed="rId3">
            <a:alphaModFix/>
          </a:blip>
          <a:srcRect/>
          <a:stretch/>
        </p:blipFill>
        <p:spPr>
          <a:xfrm>
            <a:off x="180533" y="1282112"/>
            <a:ext cx="914400" cy="914400"/>
          </a:xfrm>
          <a:prstGeom prst="rect">
            <a:avLst/>
          </a:prstGeom>
          <a:noFill/>
          <a:ln>
            <a:noFill/>
          </a:ln>
        </p:spPr>
      </p:pic>
      <p:cxnSp>
        <p:nvCxnSpPr>
          <p:cNvPr id="101" name="Shape 101"/>
          <p:cNvCxnSpPr/>
          <p:nvPr/>
        </p:nvCxnSpPr>
        <p:spPr>
          <a:xfrm>
            <a:off x="228600" y="31617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102" name="Shape 102"/>
          <p:cNvSpPr txBox="1">
            <a:spLocks noGrp="1"/>
          </p:cNvSpPr>
          <p:nvPr>
            <p:ph type="body" idx="1"/>
          </p:nvPr>
        </p:nvSpPr>
        <p:spPr>
          <a:xfrm>
            <a:off x="180533" y="2229516"/>
            <a:ext cx="8680001"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03" name="Shape 103"/>
          <p:cNvSpPr txBox="1">
            <a:spLocks noGrp="1"/>
          </p:cNvSpPr>
          <p:nvPr>
            <p:ph type="body" idx="2"/>
          </p:nvPr>
        </p:nvSpPr>
        <p:spPr>
          <a:xfrm>
            <a:off x="1094933" y="1293220"/>
            <a:ext cx="7772400" cy="90329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104" name="Shape 104"/>
          <p:cNvGrpSpPr/>
          <p:nvPr/>
        </p:nvGrpSpPr>
        <p:grpSpPr>
          <a:xfrm>
            <a:off x="0" y="-44450"/>
            <a:ext cx="9144000" cy="1077899"/>
            <a:chOff x="0" y="-44450"/>
            <a:chExt cx="9144000" cy="1077899"/>
          </a:xfrm>
        </p:grpSpPr>
        <p:sp>
          <p:nvSpPr>
            <p:cNvPr id="105" name="Shape 105"/>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767171"/>
                </a:buClr>
                <a:buFont typeface="Questrial"/>
                <a:buNone/>
              </a:pPr>
              <a:endParaRPr sz="1800" b="0" i="0" u="none" strike="noStrike" cap="none">
                <a:solidFill>
                  <a:srgbClr val="767171"/>
                </a:solidFill>
                <a:latin typeface="Questrial"/>
                <a:ea typeface="Questrial"/>
                <a:cs typeface="Questrial"/>
                <a:sym typeface="Questrial"/>
              </a:endParaRPr>
            </a:p>
          </p:txBody>
        </p:sp>
        <p:sp>
          <p:nvSpPr>
            <p:cNvPr id="106" name="Shape 106"/>
            <p:cNvSpPr txBox="1"/>
            <p:nvPr/>
          </p:nvSpPr>
          <p:spPr>
            <a:xfrm>
              <a:off x="153984" y="260350"/>
              <a:ext cx="2331900" cy="3381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rgbClr val="767171"/>
                </a:buClr>
                <a:buFont typeface="Questrial"/>
                <a:buNone/>
              </a:pPr>
              <a:endParaRPr sz="800" b="1" i="0" u="none" strike="noStrike" cap="none">
                <a:solidFill>
                  <a:srgbClr val="FFFFFF"/>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a:solidFill>
                    <a:srgbClr val="FFFFFF"/>
                  </a:solidFill>
                  <a:latin typeface="Helvetica Neue"/>
                  <a:ea typeface="Helvetica Neue"/>
                  <a:cs typeface="Helvetica Neue"/>
                  <a:sym typeface="Helvetica Neue"/>
                </a:rPr>
                <a:t>National Aeronautics and Space Administration</a:t>
              </a:r>
            </a:p>
          </p:txBody>
        </p:sp>
        <p:pic>
          <p:nvPicPr>
            <p:cNvPr id="107" name="Shape 107"/>
            <p:cNvPicPr preferRelativeResize="0"/>
            <p:nvPr/>
          </p:nvPicPr>
          <p:blipFill rotWithShape="1">
            <a:blip r:embed="rId4">
              <a:alphaModFix/>
            </a:blip>
            <a:srcRect/>
            <a:stretch/>
          </p:blipFill>
          <p:spPr>
            <a:xfrm>
              <a:off x="8124825" y="-44450"/>
              <a:ext cx="935099" cy="1077899"/>
            </a:xfrm>
            <a:prstGeom prst="rect">
              <a:avLst/>
            </a:prstGeom>
            <a:noFill/>
            <a:ln>
              <a:noFill/>
            </a:ln>
          </p:spPr>
        </p:pic>
      </p:grpSp>
      <p:sp>
        <p:nvSpPr>
          <p:cNvPr id="108" name="Shape 108"/>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09"/>
        <p:cNvGrpSpPr/>
        <p:nvPr/>
      </p:nvGrpSpPr>
      <p:grpSpPr>
        <a:xfrm>
          <a:off x="0" y="0"/>
          <a:ext cx="0" cy="0"/>
          <a:chOff x="0" y="0"/>
          <a:chExt cx="0" cy="0"/>
        </a:xfrm>
      </p:grpSpPr>
      <p:sp>
        <p:nvSpPr>
          <p:cNvPr id="110" name="Shape 11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1" name="Shape 11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2" name="Shape 112"/>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3" name="Shape 113"/>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4" name="Shape 114"/>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5" name="Shape 115"/>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16"/>
        <p:cNvGrpSpPr/>
        <p:nvPr/>
      </p:nvGrpSpPr>
      <p:grpSpPr>
        <a:xfrm>
          <a:off x="0" y="0"/>
          <a:ext cx="0" cy="0"/>
          <a:chOff x="0" y="0"/>
          <a:chExt cx="0" cy="0"/>
        </a:xfrm>
      </p:grpSpPr>
      <p:sp>
        <p:nvSpPr>
          <p:cNvPr id="117" name="Shape 11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8" name="Shape 11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9" name="Shape 119"/>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0" name="Shape 120"/>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1" name="Shape 121"/>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2" name="Shape 122"/>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23"/>
        <p:cNvGrpSpPr/>
        <p:nvPr/>
      </p:nvGrpSpPr>
      <p:grpSpPr>
        <a:xfrm>
          <a:off x="0" y="0"/>
          <a:ext cx="0" cy="0"/>
          <a:chOff x="0" y="0"/>
          <a:chExt cx="0" cy="0"/>
        </a:xfrm>
      </p:grpSpPr>
      <p:sp>
        <p:nvSpPr>
          <p:cNvPr id="124" name="Shape 12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25" name="Shape 12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26" name="Shape 126"/>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7" name="Shape 127"/>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8" name="Shape 12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9" name="Shape 129"/>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130"/>
        <p:cNvGrpSpPr/>
        <p:nvPr/>
      </p:nvGrpSpPr>
      <p:grpSpPr>
        <a:xfrm>
          <a:off x="0" y="0"/>
          <a:ext cx="0" cy="0"/>
          <a:chOff x="0" y="0"/>
          <a:chExt cx="0" cy="0"/>
        </a:xfrm>
      </p:grpSpPr>
      <p:sp>
        <p:nvSpPr>
          <p:cNvPr id="131" name="Shape 1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32" name="Shape 1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33" name="Shape 1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4" name="Shape 134"/>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5" name="Shape 135"/>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6" name="Shape 136"/>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7" name="Shape 1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8" name="Shape 1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9" name="Shape 1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140"/>
        <p:cNvGrpSpPr/>
        <p:nvPr/>
      </p:nvGrpSpPr>
      <p:grpSpPr>
        <a:xfrm>
          <a:off x="0" y="0"/>
          <a:ext cx="0" cy="0"/>
          <a:chOff x="0" y="0"/>
          <a:chExt cx="0" cy="0"/>
        </a:xfrm>
      </p:grpSpPr>
      <p:sp>
        <p:nvSpPr>
          <p:cNvPr id="141" name="Shape 1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42" name="Shape 1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43" name="Shape 143"/>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144" name="Shape 144"/>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5" name="Shape 145"/>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6" name="Shape 146"/>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7" name="Shape 147"/>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48" name="Shape 148"/>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rgbClr val="767171"/>
              </a:buClr>
              <a:buSzPct val="25000"/>
              <a:buFont typeface="Questrial"/>
              <a:buNone/>
            </a:pPr>
            <a:r>
              <a:rPr lang="en-US" sz="1200" b="1" i="0" u="none" strike="noStrike" cap="none">
                <a:solidFill>
                  <a:srgbClr val="76717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149"/>
        <p:cNvGrpSpPr/>
        <p:nvPr/>
      </p:nvGrpSpPr>
      <p:grpSpPr>
        <a:xfrm>
          <a:off x="0" y="0"/>
          <a:ext cx="0" cy="0"/>
          <a:chOff x="0" y="0"/>
          <a:chExt cx="0" cy="0"/>
        </a:xfrm>
      </p:grpSpPr>
      <p:sp>
        <p:nvSpPr>
          <p:cNvPr id="150" name="Shape 1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51" name="Shape 1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52" name="Shape 152"/>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153" name="Shape 153"/>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4" name="Shape 154"/>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5" name="Shape 155"/>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6" name="Shape 156"/>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57" name="Shape 157"/>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rgbClr val="767171"/>
              </a:buClr>
              <a:buSzPct val="25000"/>
              <a:buFont typeface="Questrial"/>
              <a:buNone/>
            </a:pPr>
            <a:r>
              <a:rPr lang="en-US" sz="1200" b="1" i="0" u="none" strike="noStrike" cap="none">
                <a:solidFill>
                  <a:srgbClr val="76717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58"/>
        <p:cNvGrpSpPr/>
        <p:nvPr/>
      </p:nvGrpSpPr>
      <p:grpSpPr>
        <a:xfrm>
          <a:off x="0" y="0"/>
          <a:ext cx="0" cy="0"/>
          <a:chOff x="0" y="0"/>
          <a:chExt cx="0" cy="0"/>
        </a:xfrm>
      </p:grpSpPr>
      <p:sp>
        <p:nvSpPr>
          <p:cNvPr id="159" name="Shape 15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0" name="Shape 16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1" name="Shape 161"/>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2" name="Shape 162"/>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3" name="Shape 163"/>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4" name="Shape 164"/>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65"/>
        <p:cNvGrpSpPr/>
        <p:nvPr/>
      </p:nvGrpSpPr>
      <p:grpSpPr>
        <a:xfrm>
          <a:off x="0" y="0"/>
          <a:ext cx="0" cy="0"/>
          <a:chOff x="0" y="0"/>
          <a:chExt cx="0" cy="0"/>
        </a:xfrm>
      </p:grpSpPr>
      <p:sp>
        <p:nvSpPr>
          <p:cNvPr id="166" name="Shape 16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7" name="Shape 167"/>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8" name="Shape 168"/>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9" name="Shape 169"/>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0" name="Shape 170"/>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1" name="Shape 171"/>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6"/>
        <p:cNvGrpSpPr/>
        <p:nvPr/>
      </p:nvGrpSpPr>
      <p:grpSpPr>
        <a:xfrm>
          <a:off x="0" y="0"/>
          <a:ext cx="0" cy="0"/>
          <a:chOff x="0" y="0"/>
          <a:chExt cx="0" cy="0"/>
        </a:xfrm>
      </p:grpSpPr>
      <p:sp>
        <p:nvSpPr>
          <p:cNvPr id="27" name="Shape 2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8" name="Shape 2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9" name="Shape 29"/>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72"/>
        <p:cNvGrpSpPr/>
        <p:nvPr/>
      </p:nvGrpSpPr>
      <p:grpSpPr>
        <a:xfrm>
          <a:off x="0" y="0"/>
          <a:ext cx="0" cy="0"/>
          <a:chOff x="0" y="0"/>
          <a:chExt cx="0" cy="0"/>
        </a:xfrm>
      </p:grpSpPr>
      <p:sp>
        <p:nvSpPr>
          <p:cNvPr id="173" name="Shape 17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74" name="Shape 17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75" name="Shape 175"/>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6" name="Shape 176"/>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3"/>
        <p:cNvGrpSpPr/>
        <p:nvPr/>
      </p:nvGrpSpPr>
      <p:grpSpPr>
        <a:xfrm>
          <a:off x="0" y="0"/>
          <a:ext cx="0" cy="0"/>
          <a:chOff x="0" y="0"/>
          <a:chExt cx="0" cy="0"/>
        </a:xfrm>
      </p:grpSpPr>
      <p:sp>
        <p:nvSpPr>
          <p:cNvPr id="34" name="Shape 3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5" name="Shape 3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6" name="Shape 36"/>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9" name="Shape 5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0" name="Shape 60"/>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61" name="Shape 61"/>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65" name="Shape 6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8" name="Shape 6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9" name="Shape 6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5" name="Shape 7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6" name="Shape 7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2" name="Shape 8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3" name="Shape 83"/>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7" name="Shape 87"/>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8" name="Shape 8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89" name="Shape 89"/>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flickr.com/photos/97657657@N0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2"/>
          </p:nvPr>
        </p:nvSpPr>
        <p:spPr>
          <a:xfrm>
            <a:off x="1094933" y="1293220"/>
            <a:ext cx="7772400" cy="90329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500" b="1" i="0" u="none" strike="noStrike" cap="none">
                <a:solidFill>
                  <a:schemeClr val="accent1"/>
                </a:solidFill>
                <a:latin typeface="Questrial"/>
                <a:ea typeface="Questrial"/>
                <a:cs typeface="Questrial"/>
                <a:sym typeface="Questrial"/>
              </a:rPr>
              <a:t>Arizona Health &amp; Air Quality II</a:t>
            </a:r>
          </a:p>
        </p:txBody>
      </p:sp>
      <p:sp>
        <p:nvSpPr>
          <p:cNvPr id="182" name="Shape 182"/>
          <p:cNvSpPr txBox="1">
            <a:spLocks noGrp="1"/>
          </p:cNvSpPr>
          <p:nvPr>
            <p:ph type="body" idx="1"/>
          </p:nvPr>
        </p:nvSpPr>
        <p:spPr>
          <a:xfrm>
            <a:off x="180533" y="2229516"/>
            <a:ext cx="8679900" cy="740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1" u="none" strike="noStrike" cap="none">
                <a:solidFill>
                  <a:schemeClr val="dk1"/>
                </a:solidFill>
                <a:latin typeface="Questrial"/>
                <a:ea typeface="Questrial"/>
                <a:cs typeface="Questrial"/>
                <a:sym typeface="Questrial"/>
              </a:rPr>
              <a:t>Enhancing Extreme Heat Intervention and Prevention Activities in Maricopa County Arizona  with NASA Earth Observations</a:t>
            </a:r>
          </a:p>
        </p:txBody>
      </p:sp>
      <p:sp>
        <p:nvSpPr>
          <p:cNvPr id="183" name="Shape 183"/>
          <p:cNvSpPr txBox="1"/>
          <p:nvPr/>
        </p:nvSpPr>
        <p:spPr>
          <a:xfrm>
            <a:off x="228597" y="3512448"/>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Dan Finnell (Project Lead)</a:t>
            </a:r>
          </a:p>
        </p:txBody>
      </p:sp>
      <p:sp>
        <p:nvSpPr>
          <p:cNvPr id="184" name="Shape 184"/>
          <p:cNvSpPr txBox="1"/>
          <p:nvPr/>
        </p:nvSpPr>
        <p:spPr>
          <a:xfrm>
            <a:off x="228600" y="3901635"/>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Richard Muench</a:t>
            </a:r>
          </a:p>
        </p:txBody>
      </p:sp>
      <p:sp>
        <p:nvSpPr>
          <p:cNvPr id="185" name="Shape 185"/>
          <p:cNvSpPr txBox="1"/>
          <p:nvPr/>
        </p:nvSpPr>
        <p:spPr>
          <a:xfrm>
            <a:off x="4665612" y="3514210"/>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Teresa Fenn</a:t>
            </a:r>
          </a:p>
        </p:txBody>
      </p:sp>
      <p:sp>
        <p:nvSpPr>
          <p:cNvPr id="186" name="Shape 186"/>
          <p:cNvSpPr txBox="1"/>
          <p:nvPr/>
        </p:nvSpPr>
        <p:spPr>
          <a:xfrm>
            <a:off x="4665612" y="3901635"/>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Ashley Brodie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body" idx="2"/>
          </p:nvPr>
        </p:nvSpPr>
        <p:spPr>
          <a:xfrm>
            <a:off x="580645" y="583930"/>
            <a:ext cx="7982700"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a:t>Errors and Uncertainties</a:t>
            </a:r>
          </a:p>
        </p:txBody>
      </p:sp>
      <p:sp>
        <p:nvSpPr>
          <p:cNvPr id="316" name="Shape 316"/>
          <p:cNvSpPr txBox="1">
            <a:spLocks noGrp="1"/>
          </p:cNvSpPr>
          <p:nvPr>
            <p:ph type="body" idx="1"/>
          </p:nvPr>
        </p:nvSpPr>
        <p:spPr>
          <a:xfrm>
            <a:off x="580650" y="1631950"/>
            <a:ext cx="6409500" cy="4834200"/>
          </a:xfrm>
          <a:prstGeom prst="rect">
            <a:avLst/>
          </a:prstGeom>
          <a:noFill/>
          <a:ln>
            <a:noFill/>
          </a:ln>
        </p:spPr>
        <p:txBody>
          <a:bodyPr lIns="91425" tIns="45700" rIns="91425" bIns="45700" anchor="t" anchorCtr="0">
            <a:noAutofit/>
          </a:bodyPr>
          <a:lstStyle/>
          <a:p>
            <a:pPr marL="342900" indent="-342900">
              <a:spcBef>
                <a:spcPts val="200"/>
              </a:spcBef>
              <a:buClr>
                <a:schemeClr val="accent1"/>
              </a:buClr>
              <a:buFont typeface="Webdings" panose="05030102010509060703" pitchFamily="18" charset="2"/>
              <a:buChar char="4"/>
            </a:pPr>
            <a:r>
              <a:rPr lang="en-US" b="1" dirty="0">
                <a:solidFill>
                  <a:schemeClr val="tx1">
                    <a:lumMod val="50000"/>
                  </a:schemeClr>
                </a:solidFill>
              </a:rPr>
              <a:t>Cloud </a:t>
            </a:r>
            <a:r>
              <a:rPr lang="en-US" b="1" dirty="0" smtClean="0">
                <a:solidFill>
                  <a:schemeClr val="tx1">
                    <a:lumMod val="50000"/>
                  </a:schemeClr>
                </a:solidFill>
              </a:rPr>
              <a:t>cover</a:t>
            </a:r>
          </a:p>
          <a:p>
            <a:pPr marL="342900" indent="-342900">
              <a:spcBef>
                <a:spcPts val="200"/>
              </a:spcBef>
              <a:buClr>
                <a:schemeClr val="accent1"/>
              </a:buClr>
              <a:buFont typeface="Webdings" panose="05030102010509060703" pitchFamily="18" charset="2"/>
              <a:buChar char="4"/>
            </a:pPr>
            <a:endParaRPr lang="en-US" b="1"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b="1" dirty="0" smtClean="0">
                <a:solidFill>
                  <a:schemeClr val="tx1">
                    <a:lumMod val="50000"/>
                  </a:schemeClr>
                </a:solidFill>
              </a:rPr>
              <a:t>Near </a:t>
            </a:r>
            <a:r>
              <a:rPr lang="en-US" b="1" dirty="0">
                <a:solidFill>
                  <a:schemeClr val="tx1">
                    <a:lumMod val="50000"/>
                  </a:schemeClr>
                </a:solidFill>
              </a:rPr>
              <a:t>real-time data </a:t>
            </a:r>
            <a:r>
              <a:rPr lang="en-US" b="1" dirty="0" smtClean="0">
                <a:solidFill>
                  <a:schemeClr val="tx1">
                    <a:lumMod val="50000"/>
                  </a:schemeClr>
                </a:solidFill>
              </a:rPr>
              <a:t>unavailable</a:t>
            </a:r>
          </a:p>
          <a:p>
            <a:pPr marL="101600" marR="0" lvl="0" algn="l" rtl="0">
              <a:lnSpc>
                <a:spcPct val="90000"/>
              </a:lnSpc>
              <a:spcBef>
                <a:spcPts val="0"/>
              </a:spcBef>
              <a:spcAft>
                <a:spcPts val="0"/>
              </a:spcAft>
              <a:buClr>
                <a:schemeClr val="dk1"/>
              </a:buClr>
              <a:buSzPct val="100000"/>
            </a:pPr>
            <a:endParaRPr lang="en-US" b="1" dirty="0">
              <a:solidFill>
                <a:schemeClr val="tx1">
                  <a:lumMod val="50000"/>
                </a:schemeClr>
              </a:solidFill>
            </a:endParaRPr>
          </a:p>
          <a:p>
            <a:pPr lvl="0" rtl="0">
              <a:spcBef>
                <a:spcPts val="0"/>
              </a:spcBef>
              <a:buNone/>
            </a:pPr>
            <a:endParaRPr dirty="0"/>
          </a:p>
          <a:p>
            <a:pPr lvl="0" rtl="0">
              <a:spcBef>
                <a:spcPts val="0"/>
              </a:spcBef>
              <a:buNone/>
            </a:pPr>
            <a:endParaRPr dirty="0"/>
          </a:p>
          <a:p>
            <a:pPr lvl="0" rtl="0">
              <a:spcBef>
                <a:spcPts val="0"/>
              </a:spcBef>
              <a:buNone/>
            </a:pPr>
            <a:endParaRPr dirty="0"/>
          </a:p>
        </p:txBody>
      </p:sp>
      <p:sp>
        <p:nvSpPr>
          <p:cNvPr id="318" name="Shape 318"/>
          <p:cNvSpPr txBox="1"/>
          <p:nvPr/>
        </p:nvSpPr>
        <p:spPr>
          <a:xfrm>
            <a:off x="6040500" y="6374500"/>
            <a:ext cx="3103500" cy="396900"/>
          </a:xfrm>
          <a:prstGeom prst="rect">
            <a:avLst/>
          </a:prstGeom>
          <a:noFill/>
          <a:ln>
            <a:noFill/>
          </a:ln>
        </p:spPr>
        <p:txBody>
          <a:bodyPr lIns="91425" tIns="91425" rIns="91425" bIns="91425" anchor="t" anchorCtr="0">
            <a:noAutofit/>
          </a:bodyPr>
          <a:lstStyle/>
          <a:p>
            <a:r>
              <a:rPr lang="en-US" dirty="0"/>
              <a:t>Image Credit: LASZLO ILYES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1335"/>
            <a:ext cx="9144000" cy="2864815"/>
          </a:xfrm>
          <a:prstGeom prst="rect">
            <a:avLst/>
          </a:prstGeom>
        </p:spPr>
      </p:pic>
    </p:spTree>
    <p:extLst>
      <p:ext uri="{BB962C8B-B14F-4D97-AF65-F5344CB8AC3E}">
        <p14:creationId xmlns:p14="http://schemas.microsoft.com/office/powerpoint/2010/main" val="3748876924"/>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body" idx="2"/>
          </p:nvPr>
        </p:nvSpPr>
        <p:spPr>
          <a:xfrm>
            <a:off x="2768708" y="326116"/>
            <a:ext cx="3177539"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dirty="0"/>
              <a:t>Future Work</a:t>
            </a:r>
          </a:p>
        </p:txBody>
      </p:sp>
      <p:sp>
        <p:nvSpPr>
          <p:cNvPr id="325" name="Shape 325"/>
          <p:cNvSpPr txBox="1">
            <a:spLocks noGrp="1"/>
          </p:cNvSpPr>
          <p:nvPr>
            <p:ph type="body" idx="1"/>
          </p:nvPr>
        </p:nvSpPr>
        <p:spPr>
          <a:xfrm>
            <a:off x="717993" y="1173155"/>
            <a:ext cx="6970343" cy="1320326"/>
          </a:xfrm>
          <a:prstGeom prst="rect">
            <a:avLst/>
          </a:prstGeom>
          <a:noFill/>
          <a:ln>
            <a:noFill/>
          </a:ln>
        </p:spPr>
        <p:txBody>
          <a:bodyPr lIns="91425" tIns="45700" rIns="91425" bIns="45700" numCol="2" anchor="t" anchorCtr="0">
            <a:noAutofit/>
          </a:bodyPr>
          <a:lstStyle/>
          <a:p>
            <a:pPr marL="342900" lvl="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Mask </a:t>
            </a:r>
            <a:r>
              <a:rPr lang="en-US" dirty="0">
                <a:solidFill>
                  <a:schemeClr val="tx1">
                    <a:lumMod val="50000"/>
                  </a:schemeClr>
                </a:solidFill>
              </a:rPr>
              <a:t>for cloud </a:t>
            </a:r>
            <a:r>
              <a:rPr lang="en-US" dirty="0" smtClean="0">
                <a:solidFill>
                  <a:schemeClr val="tx1">
                    <a:lumMod val="50000"/>
                  </a:schemeClr>
                </a:solidFill>
              </a:rPr>
              <a:t>cover</a:t>
            </a:r>
          </a:p>
          <a:p>
            <a:pPr marL="342900" lvl="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Incorporate </a:t>
            </a:r>
            <a:r>
              <a:rPr lang="en-US" dirty="0" err="1" smtClean="0">
                <a:solidFill>
                  <a:schemeClr val="tx1">
                    <a:lumMod val="50000"/>
                  </a:schemeClr>
                </a:solidFill>
              </a:rPr>
              <a:t>OPeNDAP</a:t>
            </a: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lvl="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Automate term 1 statistics</a:t>
            </a:r>
          </a:p>
          <a:p>
            <a:pPr marL="342900" lvl="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dirty="0">
                <a:solidFill>
                  <a:schemeClr val="tx1">
                    <a:lumMod val="50000"/>
                  </a:schemeClr>
                </a:solidFill>
              </a:rPr>
              <a:t>Incorporate heat relief centers and survey results</a:t>
            </a:r>
          </a:p>
          <a:p>
            <a:pPr marL="342900" lvl="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lvl="0" rtl="0">
              <a:spcBef>
                <a:spcPts val="0"/>
              </a:spcBef>
              <a:buNone/>
            </a:pPr>
            <a:endParaRPr dirty="0"/>
          </a:p>
          <a:p>
            <a:pPr lvl="0" rtl="0">
              <a:spcBef>
                <a:spcPts val="0"/>
              </a:spcBef>
              <a:buNone/>
            </a:pPr>
            <a:endParaRPr dirty="0"/>
          </a:p>
          <a:p>
            <a:pPr lvl="0" rtl="0">
              <a:spcBef>
                <a:spcPts val="0"/>
              </a:spcBef>
              <a:buNone/>
            </a:pPr>
            <a:endParaRPr dirty="0"/>
          </a:p>
        </p:txBody>
      </p:sp>
      <p:pic>
        <p:nvPicPr>
          <p:cNvPr id="326" name="Shape 326"/>
          <p:cNvPicPr preferRelativeResize="0"/>
          <p:nvPr/>
        </p:nvPicPr>
        <p:blipFill rotWithShape="1">
          <a:blip r:embed="rId3">
            <a:alphaModFix/>
          </a:blip>
          <a:srcRect l="4468" t="5371" r="3203" b="3892"/>
          <a:stretch/>
        </p:blipFill>
        <p:spPr>
          <a:xfrm>
            <a:off x="1316736" y="2493481"/>
            <a:ext cx="6271016" cy="3958661"/>
          </a:xfrm>
          <a:prstGeom prst="rect">
            <a:avLst/>
          </a:prstGeom>
          <a:noFill/>
          <a:ln>
            <a:noFill/>
          </a:ln>
        </p:spPr>
      </p:pic>
      <p:sp>
        <p:nvSpPr>
          <p:cNvPr id="327" name="Shape 327"/>
          <p:cNvSpPr txBox="1"/>
          <p:nvPr/>
        </p:nvSpPr>
        <p:spPr>
          <a:xfrm>
            <a:off x="2134177" y="6452142"/>
            <a:ext cx="4446600" cy="379700"/>
          </a:xfrm>
          <a:prstGeom prst="rect">
            <a:avLst/>
          </a:prstGeom>
          <a:noFill/>
          <a:ln>
            <a:noFill/>
          </a:ln>
        </p:spPr>
        <p:txBody>
          <a:bodyPr lIns="91425" tIns="91425" rIns="91425" bIns="91425" anchor="t" anchorCtr="0">
            <a:noAutofit/>
          </a:bodyPr>
          <a:lstStyle/>
          <a:p>
            <a:r>
              <a:rPr lang="en-US" dirty="0">
                <a:solidFill>
                  <a:srgbClr val="767171">
                    <a:lumMod val="50000"/>
                  </a:srgbClr>
                </a:solidFill>
              </a:rPr>
              <a:t>Term 1 Results incorporating AC survey results</a:t>
            </a:r>
          </a:p>
        </p:txBody>
      </p:sp>
    </p:spTree>
    <p:extLst>
      <p:ext uri="{BB962C8B-B14F-4D97-AF65-F5344CB8AC3E}">
        <p14:creationId xmlns:p14="http://schemas.microsoft.com/office/powerpoint/2010/main" val="1853911984"/>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571200" y="1421120"/>
            <a:ext cx="8051700" cy="984600"/>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Questrial"/>
                <a:ea typeface="Questrial"/>
                <a:cs typeface="Questrial"/>
                <a:sym typeface="Questrial"/>
              </a:rPr>
              <a:t>Kate Goodin (Maricopa County Department of Public Health) </a:t>
            </a:r>
          </a:p>
          <a:p>
            <a:pPr marL="457200" marR="0" lvl="0"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Questrial"/>
                <a:ea typeface="Questrial"/>
                <a:cs typeface="Questrial"/>
                <a:sym typeface="Questrial"/>
              </a:rPr>
              <a:t>Dave Hondula (Arizona State University) </a:t>
            </a:r>
          </a:p>
          <a:p>
            <a:pPr marL="457200" marR="0" lvl="0"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Questrial"/>
                <a:ea typeface="Questrial"/>
                <a:cs typeface="Questrial"/>
                <a:sym typeface="Questrial"/>
              </a:rPr>
              <a:t>Dr. Kenton Ross (NASA DEVELOP National Program) </a:t>
            </a:r>
          </a:p>
          <a:p>
            <a:pPr marL="457200" marR="0" lvl="0"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Questrial"/>
                <a:ea typeface="Questrial"/>
                <a:cs typeface="Questrial"/>
                <a:sym typeface="Questrial"/>
              </a:rPr>
              <a:t>Lance Watkins (Arizona State University)</a:t>
            </a:r>
          </a:p>
        </p:txBody>
      </p:sp>
      <p:sp>
        <p:nvSpPr>
          <p:cNvPr id="336" name="Shape 336"/>
          <p:cNvSpPr txBox="1">
            <a:spLocks noGrp="1"/>
          </p:cNvSpPr>
          <p:nvPr>
            <p:ph type="body" idx="2"/>
          </p:nvPr>
        </p:nvSpPr>
        <p:spPr>
          <a:xfrm>
            <a:off x="571200" y="3011675"/>
            <a:ext cx="2901600" cy="704100"/>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chemeClr val="dk1"/>
              </a:buClr>
              <a:buSzPct val="100000"/>
              <a:buFont typeface="Garamond"/>
              <a:buChar char="●"/>
            </a:pPr>
            <a:r>
              <a:rPr lang="en-US" sz="1800" b="0" i="0" u="none" strike="noStrike" cap="none">
                <a:solidFill>
                  <a:schemeClr val="dk1"/>
                </a:solidFill>
                <a:latin typeface="Questrial"/>
                <a:ea typeface="Questrial"/>
                <a:cs typeface="Questrial"/>
                <a:sym typeface="Questrial"/>
              </a:rPr>
              <a:t>Arizona Department of Health Services (ADHS)</a:t>
            </a:r>
          </a:p>
          <a:p>
            <a:pPr marL="457200" marR="0" lvl="0" indent="-342900" algn="l" rtl="0">
              <a:lnSpc>
                <a:spcPct val="100000"/>
              </a:lnSpc>
              <a:spcBef>
                <a:spcPts val="0"/>
              </a:spcBef>
              <a:spcAft>
                <a:spcPts val="0"/>
              </a:spcAft>
              <a:buClr>
                <a:schemeClr val="dk1"/>
              </a:buClr>
              <a:buSzPct val="100000"/>
              <a:buFont typeface="Garamond"/>
              <a:buChar char="●"/>
            </a:pPr>
            <a:r>
              <a:rPr lang="en-US" sz="1800" b="0" i="0" u="none" strike="noStrike" cap="none">
                <a:solidFill>
                  <a:schemeClr val="dk1"/>
                </a:solidFill>
                <a:latin typeface="Questrial"/>
                <a:ea typeface="Questrial"/>
                <a:cs typeface="Questrial"/>
                <a:sym typeface="Questrial"/>
              </a:rPr>
              <a:t>Phoenix Heat Relief Network</a:t>
            </a:r>
          </a:p>
        </p:txBody>
      </p:sp>
      <p:sp>
        <p:nvSpPr>
          <p:cNvPr id="337" name="Shape 337"/>
          <p:cNvSpPr txBox="1">
            <a:spLocks noGrp="1"/>
          </p:cNvSpPr>
          <p:nvPr>
            <p:ph type="body" idx="3"/>
          </p:nvPr>
        </p:nvSpPr>
        <p:spPr>
          <a:xfrm>
            <a:off x="571208" y="4755567"/>
            <a:ext cx="8051582"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a:t>Arizona Health and Air Quality I team: </a:t>
            </a:r>
            <a:r>
              <a:rPr lang="en-US" sz="1400">
                <a:latin typeface="Georgia"/>
                <a:ea typeface="Georgia"/>
                <a:cs typeface="Georgia"/>
                <a:sym typeface="Georgia"/>
              </a:rPr>
              <a:t>Rocky Garcia, Amy Stuyvesant, Emma Baghel, Geordi Alm, April Rascon, Bernardo Gracia</a:t>
            </a:r>
          </a:p>
          <a:p>
            <a:pPr marL="0" marR="0" lvl="0" indent="0" algn="l" rtl="0">
              <a:lnSpc>
                <a:spcPct val="90000"/>
              </a:lnSpc>
              <a:spcBef>
                <a:spcPts val="0"/>
              </a:spcBef>
              <a:spcAft>
                <a:spcPts val="0"/>
              </a:spcAft>
              <a:buClr>
                <a:schemeClr val="dk1"/>
              </a:buClr>
              <a:buSzPct val="25000"/>
              <a:buFont typeface="Arial"/>
              <a:buNone/>
            </a:pPr>
            <a:endParaRPr/>
          </a:p>
        </p:txBody>
      </p:sp>
      <p:sp>
        <p:nvSpPr>
          <p:cNvPr id="338" name="Shape 338"/>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a:solidFill>
                  <a:schemeClr val="accent1"/>
                </a:solidFill>
                <a:latin typeface="Questrial"/>
                <a:ea typeface="Questrial"/>
                <a:cs typeface="Questrial"/>
                <a:sym typeface="Questrial"/>
              </a:rPr>
              <a:t>Advisors</a:t>
            </a:r>
          </a:p>
        </p:txBody>
      </p:sp>
      <p:sp>
        <p:nvSpPr>
          <p:cNvPr id="339" name="Shape 339"/>
          <p:cNvSpPr txBox="1"/>
          <p:nvPr/>
        </p:nvSpPr>
        <p:spPr>
          <a:xfrm>
            <a:off x="594358" y="2547588"/>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a:solidFill>
                  <a:schemeClr val="accent1"/>
                </a:solidFill>
                <a:latin typeface="Questrial"/>
                <a:ea typeface="Questrial"/>
                <a:cs typeface="Questrial"/>
                <a:sym typeface="Questrial"/>
              </a:rPr>
              <a:t>Partners</a:t>
            </a:r>
          </a:p>
        </p:txBody>
      </p:sp>
      <p:sp>
        <p:nvSpPr>
          <p:cNvPr id="340" name="Shape 340"/>
          <p:cNvSpPr txBox="1"/>
          <p:nvPr/>
        </p:nvSpPr>
        <p:spPr>
          <a:xfrm>
            <a:off x="594358" y="428196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a:solidFill>
                  <a:schemeClr val="accent1"/>
                </a:solidFill>
                <a:latin typeface="Questrial"/>
                <a:ea typeface="Questrial"/>
                <a:cs typeface="Questrial"/>
                <a:sym typeface="Questrial"/>
              </a:rPr>
              <a:t>Others</a:t>
            </a:r>
          </a:p>
        </p:txBody>
      </p:sp>
      <p:sp>
        <p:nvSpPr>
          <p:cNvPr id="341" name="Shape 341"/>
          <p:cNvSpPr txBox="1"/>
          <p:nvPr/>
        </p:nvSpPr>
        <p:spPr>
          <a:xfrm>
            <a:off x="3384800" y="3004400"/>
            <a:ext cx="5238000" cy="1157099"/>
          </a:xfrm>
          <a:prstGeom prst="rect">
            <a:avLst/>
          </a:prstGeom>
          <a:noFill/>
          <a:ln>
            <a:noFill/>
          </a:ln>
        </p:spPr>
        <p:txBody>
          <a:bodyPr lIns="91425" tIns="91425" rIns="91425" bIns="91425" anchor="ctr" anchorCtr="0">
            <a:noAutofit/>
          </a:bodyPr>
          <a:lstStyle/>
          <a:p>
            <a:pPr marL="457200" marR="0" lvl="0" indent="-342900" algn="l" rtl="0">
              <a:lnSpc>
                <a:spcPct val="100000"/>
              </a:lnSpc>
              <a:spcBef>
                <a:spcPts val="0"/>
              </a:spcBef>
              <a:spcAft>
                <a:spcPts val="0"/>
              </a:spcAft>
              <a:buClr>
                <a:schemeClr val="dk1"/>
              </a:buClr>
              <a:buSzPct val="100000"/>
              <a:buFont typeface="Garamond"/>
              <a:buChar char="●"/>
            </a:pPr>
            <a:r>
              <a:rPr lang="en-US" sz="1800" b="0" i="0" u="none" strike="noStrike" cap="none">
                <a:solidFill>
                  <a:schemeClr val="dk1"/>
                </a:solidFill>
                <a:latin typeface="Questrial"/>
                <a:ea typeface="Questrial"/>
                <a:cs typeface="Questrial"/>
                <a:sym typeface="Questrial"/>
              </a:rPr>
              <a:t>National Weather Service Phoenix Forecast Office</a:t>
            </a:r>
          </a:p>
          <a:p>
            <a:pPr marL="457200" marR="0" lvl="0" indent="-342900" algn="l" rtl="0">
              <a:lnSpc>
                <a:spcPct val="100000"/>
              </a:lnSpc>
              <a:spcBef>
                <a:spcPts val="0"/>
              </a:spcBef>
              <a:spcAft>
                <a:spcPts val="0"/>
              </a:spcAft>
              <a:buClr>
                <a:schemeClr val="dk1"/>
              </a:buClr>
              <a:buSzPct val="100000"/>
              <a:buFont typeface="Garamond"/>
              <a:buChar char="●"/>
            </a:pPr>
            <a:r>
              <a:rPr lang="en-US" sz="1800" b="0" i="0" u="none" strike="noStrike" cap="none">
                <a:solidFill>
                  <a:schemeClr val="dk1"/>
                </a:solidFill>
                <a:latin typeface="Questrial"/>
                <a:ea typeface="Questrial"/>
                <a:cs typeface="Questrial"/>
                <a:sym typeface="Questrial"/>
              </a:rPr>
              <a:t>Center for Policy Informatics (CPI) at Arizona State University</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2"/>
          </p:nvPr>
        </p:nvSpPr>
        <p:spPr>
          <a:xfrm>
            <a:off x="2788951" y="186604"/>
            <a:ext cx="3566099" cy="1326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Study Area</a:t>
            </a:r>
          </a:p>
          <a:p>
            <a:pPr marL="0" marR="0" lvl="0" indent="0" algn="ctr" rtl="0">
              <a:lnSpc>
                <a:spcPct val="90000"/>
              </a:lnSpc>
              <a:spcBef>
                <a:spcPts val="0"/>
              </a:spcBef>
              <a:spcAft>
                <a:spcPts val="0"/>
              </a:spcAft>
              <a:buClr>
                <a:schemeClr val="accent1"/>
              </a:buClr>
              <a:buSzPct val="25000"/>
              <a:buFont typeface="Arial"/>
              <a:buNone/>
            </a:pPr>
            <a:r>
              <a:rPr lang="en-US" sz="3000" b="1" i="0" u="none" strike="noStrike" cap="none">
                <a:solidFill>
                  <a:schemeClr val="accent1"/>
                </a:solidFill>
                <a:latin typeface="Questrial"/>
                <a:ea typeface="Questrial"/>
                <a:cs typeface="Questrial"/>
                <a:sym typeface="Questrial"/>
              </a:rPr>
              <a:t>Maricopa Co, AZ</a:t>
            </a:r>
          </a:p>
        </p:txBody>
      </p:sp>
      <p:pic>
        <p:nvPicPr>
          <p:cNvPr id="193" name="Shape 193"/>
          <p:cNvPicPr preferRelativeResize="0"/>
          <p:nvPr/>
        </p:nvPicPr>
        <p:blipFill rotWithShape="1">
          <a:blip r:embed="rId3">
            <a:alphaModFix/>
          </a:blip>
          <a:srcRect l="8996" t="6761" r="8541" b="38751"/>
          <a:stretch/>
        </p:blipFill>
        <p:spPr>
          <a:xfrm>
            <a:off x="654887" y="1640925"/>
            <a:ext cx="5609475" cy="4796650"/>
          </a:xfrm>
          <a:prstGeom prst="rect">
            <a:avLst/>
          </a:prstGeom>
          <a:noFill/>
          <a:ln>
            <a:noFill/>
          </a:ln>
        </p:spPr>
      </p:pic>
      <p:pic>
        <p:nvPicPr>
          <p:cNvPr id="194" name="Shape 194"/>
          <p:cNvPicPr preferRelativeResize="0"/>
          <p:nvPr/>
        </p:nvPicPr>
        <p:blipFill rotWithShape="1">
          <a:blip r:embed="rId4">
            <a:alphaModFix/>
          </a:blip>
          <a:srcRect/>
          <a:stretch/>
        </p:blipFill>
        <p:spPr>
          <a:xfrm>
            <a:off x="6528025" y="1512600"/>
            <a:ext cx="1967100" cy="1310100"/>
          </a:xfrm>
          <a:prstGeom prst="rect">
            <a:avLst/>
          </a:prstGeom>
          <a:noFill/>
          <a:ln>
            <a:noFill/>
          </a:ln>
        </p:spPr>
      </p:pic>
      <p:pic>
        <p:nvPicPr>
          <p:cNvPr id="195" name="Shape 195"/>
          <p:cNvPicPr preferRelativeResize="0"/>
          <p:nvPr/>
        </p:nvPicPr>
        <p:blipFill rotWithShape="1">
          <a:blip r:embed="rId5">
            <a:alphaModFix/>
          </a:blip>
          <a:srcRect/>
          <a:stretch/>
        </p:blipFill>
        <p:spPr>
          <a:xfrm>
            <a:off x="6528025" y="3319987"/>
            <a:ext cx="1967100" cy="1310100"/>
          </a:xfrm>
          <a:prstGeom prst="rect">
            <a:avLst/>
          </a:prstGeom>
          <a:noFill/>
          <a:ln>
            <a:noFill/>
          </a:ln>
        </p:spPr>
      </p:pic>
      <p:pic>
        <p:nvPicPr>
          <p:cNvPr id="196" name="Shape 196"/>
          <p:cNvPicPr preferRelativeResize="0"/>
          <p:nvPr/>
        </p:nvPicPr>
        <p:blipFill rotWithShape="1">
          <a:blip r:embed="rId6">
            <a:alphaModFix/>
          </a:blip>
          <a:srcRect/>
          <a:stretch/>
        </p:blipFill>
        <p:spPr>
          <a:xfrm>
            <a:off x="6528012" y="5127400"/>
            <a:ext cx="1967100" cy="1310100"/>
          </a:xfrm>
          <a:prstGeom prst="rect">
            <a:avLst/>
          </a:prstGeom>
          <a:noFill/>
          <a:ln>
            <a:noFill/>
          </a:ln>
        </p:spPr>
      </p:pic>
      <p:sp>
        <p:nvSpPr>
          <p:cNvPr id="197" name="Shape 197"/>
          <p:cNvSpPr txBox="1"/>
          <p:nvPr/>
        </p:nvSpPr>
        <p:spPr>
          <a:xfrm>
            <a:off x="6528023" y="6522719"/>
            <a:ext cx="261597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Image Credit: Geordi Alm</a:t>
            </a:r>
          </a:p>
        </p:txBody>
      </p:sp>
      <p:pic>
        <p:nvPicPr>
          <p:cNvPr id="198" name="Shape 198"/>
          <p:cNvPicPr preferRelativeResize="0"/>
          <p:nvPr/>
        </p:nvPicPr>
        <p:blipFill>
          <a:blip r:embed="rId7">
            <a:alphaModFix/>
          </a:blip>
          <a:stretch>
            <a:fillRect/>
          </a:stretch>
        </p:blipFill>
        <p:spPr>
          <a:xfrm>
            <a:off x="442824" y="1512600"/>
            <a:ext cx="5821524" cy="4977973"/>
          </a:xfrm>
          <a:prstGeom prst="rect">
            <a:avLst/>
          </a:prstGeom>
          <a:noFill/>
          <a:ln>
            <a:noFill/>
          </a:ln>
        </p:spPr>
      </p:pic>
      <p:pic>
        <p:nvPicPr>
          <p:cNvPr id="199" name="Shape 199"/>
          <p:cNvPicPr preferRelativeResize="0"/>
          <p:nvPr/>
        </p:nvPicPr>
        <p:blipFill>
          <a:blip r:embed="rId8">
            <a:alphaModFix/>
          </a:blip>
          <a:stretch>
            <a:fillRect/>
          </a:stretch>
        </p:blipFill>
        <p:spPr>
          <a:xfrm>
            <a:off x="3648375" y="3936674"/>
            <a:ext cx="2615974" cy="2586050"/>
          </a:xfrm>
          <a:prstGeom prst="rect">
            <a:avLst/>
          </a:prstGeom>
          <a:noFill/>
          <a:ln>
            <a:noFill/>
          </a:ln>
        </p:spPr>
      </p:pic>
      <p:sp>
        <p:nvSpPr>
          <p:cNvPr id="200" name="Shape 200"/>
          <p:cNvSpPr txBox="1"/>
          <p:nvPr/>
        </p:nvSpPr>
        <p:spPr>
          <a:xfrm>
            <a:off x="600400" y="4081675"/>
            <a:ext cx="2752500" cy="938100"/>
          </a:xfrm>
          <a:prstGeom prst="rect">
            <a:avLst/>
          </a:prstGeom>
          <a:noFill/>
          <a:ln>
            <a:noFill/>
          </a:ln>
        </p:spPr>
        <p:txBody>
          <a:bodyPr lIns="91425" tIns="91425" rIns="91425" bIns="91425" anchor="t" anchorCtr="0">
            <a:noAutofit/>
          </a:bodyPr>
          <a:lstStyle/>
          <a:p>
            <a:pPr lvl="0">
              <a:spcBef>
                <a:spcPts val="0"/>
              </a:spcBef>
              <a:buNone/>
            </a:pPr>
            <a:r>
              <a:rPr lang="en-US" sz="2400">
                <a:latin typeface="Questrial"/>
                <a:ea typeface="Questrial"/>
                <a:cs typeface="Questrial"/>
                <a:sym typeface="Questrial"/>
              </a:rPr>
              <a:t>Maricopa County</a:t>
            </a:r>
          </a:p>
        </p:txBody>
      </p:sp>
      <p:sp>
        <p:nvSpPr>
          <p:cNvPr id="201" name="Shape 201"/>
          <p:cNvSpPr/>
          <p:nvPr/>
        </p:nvSpPr>
        <p:spPr>
          <a:xfrm>
            <a:off x="3352800" y="3127525"/>
            <a:ext cx="295500" cy="2529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2" name="Shape 202"/>
          <p:cNvSpPr txBox="1"/>
          <p:nvPr/>
        </p:nvSpPr>
        <p:spPr>
          <a:xfrm>
            <a:off x="2402600" y="3072650"/>
            <a:ext cx="1126500" cy="307800"/>
          </a:xfrm>
          <a:prstGeom prst="rect">
            <a:avLst/>
          </a:prstGeom>
          <a:noFill/>
          <a:ln>
            <a:noFill/>
          </a:ln>
        </p:spPr>
        <p:txBody>
          <a:bodyPr lIns="91425" tIns="91425" rIns="91425" bIns="91425" anchor="t" anchorCtr="0">
            <a:noAutofit/>
          </a:bodyPr>
          <a:lstStyle/>
          <a:p>
            <a:pPr lvl="0">
              <a:spcBef>
                <a:spcPts val="0"/>
              </a:spcBef>
              <a:buNone/>
            </a:pPr>
            <a:r>
              <a:rPr lang="en-US" sz="1800">
                <a:latin typeface="Questrial"/>
                <a:ea typeface="Questrial"/>
                <a:cs typeface="Questrial"/>
                <a:sym typeface="Questrial"/>
              </a:rPr>
              <a:t>Phoenix</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484625" y="1246975"/>
            <a:ext cx="8293500" cy="1928100"/>
          </a:xfrm>
          <a:prstGeom prst="rect">
            <a:avLst/>
          </a:prstGeom>
          <a:noFill/>
          <a:ln>
            <a:noFill/>
          </a:ln>
        </p:spPr>
        <p:txBody>
          <a:bodyPr lIns="91425" tIns="45700" rIns="91425" bIns="45700" anchor="t" anchorCtr="0">
            <a:noAutofit/>
          </a:bodyPr>
          <a:lstStyle/>
          <a:p>
            <a:pPr marL="228600" marR="0" lvl="0" indent="-177800" algn="l" rtl="0">
              <a:lnSpc>
                <a:spcPct val="90000"/>
              </a:lnSpc>
              <a:spcBef>
                <a:spcPts val="0"/>
              </a:spcBef>
              <a:spcAft>
                <a:spcPts val="0"/>
              </a:spcAft>
              <a:buClr>
                <a:schemeClr val="dk2"/>
              </a:buClr>
              <a:buSzPct val="100000"/>
              <a:buFont typeface="Arial"/>
              <a:buChar char="•"/>
            </a:pPr>
            <a:r>
              <a:rPr lang="en-US" sz="2100" b="0" i="0" u="none" strike="noStrike" cap="none">
                <a:solidFill>
                  <a:schemeClr val="dk2"/>
                </a:solidFill>
                <a:latin typeface="Questrial"/>
                <a:ea typeface="Questrial"/>
                <a:cs typeface="Questrial"/>
                <a:sym typeface="Questrial"/>
              </a:rPr>
              <a:t>Periods of extreme heat in excess of 104°F </a:t>
            </a:r>
          </a:p>
          <a:p>
            <a:pPr marL="228600" marR="0" lvl="0" indent="-177800" algn="l" rtl="0">
              <a:lnSpc>
                <a:spcPct val="90000"/>
              </a:lnSpc>
              <a:spcBef>
                <a:spcPts val="1000"/>
              </a:spcBef>
              <a:spcAft>
                <a:spcPts val="0"/>
              </a:spcAft>
              <a:buClr>
                <a:schemeClr val="dk2"/>
              </a:buClr>
              <a:buSzPct val="100000"/>
              <a:buFont typeface="Arial"/>
              <a:buChar char="•"/>
            </a:pPr>
            <a:r>
              <a:rPr lang="en-US" sz="2100" b="0" i="0" u="none" strike="noStrike" cap="none">
                <a:solidFill>
                  <a:schemeClr val="dk2"/>
                </a:solidFill>
                <a:latin typeface="Questrial"/>
                <a:ea typeface="Questrial"/>
                <a:cs typeface="Questrial"/>
                <a:sym typeface="Questrial"/>
              </a:rPr>
              <a:t>Suburban and Urban growth</a:t>
            </a:r>
          </a:p>
          <a:p>
            <a:pPr marL="228600" marR="0" lvl="8" indent="-177800" algn="l" rtl="0">
              <a:lnSpc>
                <a:spcPct val="90000"/>
              </a:lnSpc>
              <a:spcBef>
                <a:spcPts val="1000"/>
              </a:spcBef>
              <a:spcAft>
                <a:spcPts val="0"/>
              </a:spcAft>
              <a:buClr>
                <a:schemeClr val="dk2"/>
              </a:buClr>
              <a:buSzPct val="100000"/>
              <a:buFont typeface="Arial"/>
              <a:buChar char="•"/>
            </a:pPr>
            <a:r>
              <a:rPr lang="en-US" sz="2100" b="0" i="0" u="none" strike="noStrike" cap="none">
                <a:solidFill>
                  <a:schemeClr val="dk2"/>
                </a:solidFill>
                <a:latin typeface="Questrial"/>
                <a:ea typeface="Questrial"/>
                <a:cs typeface="Questrial"/>
                <a:sym typeface="Questrial"/>
              </a:rPr>
              <a:t>Urban Heat Island (UHI)</a:t>
            </a:r>
          </a:p>
          <a:p>
            <a:pPr marL="228600" marR="0" lvl="0" indent="-177800" algn="l" rtl="0">
              <a:lnSpc>
                <a:spcPct val="90000"/>
              </a:lnSpc>
              <a:spcBef>
                <a:spcPts val="1000"/>
              </a:spcBef>
              <a:spcAft>
                <a:spcPts val="0"/>
              </a:spcAft>
              <a:buClr>
                <a:schemeClr val="dk2"/>
              </a:buClr>
              <a:buSzPct val="100000"/>
              <a:buFont typeface="Arial"/>
              <a:buChar char="•"/>
            </a:pPr>
            <a:r>
              <a:rPr lang="en-US" sz="2100" b="0" i="0" u="none" strike="noStrike" cap="none">
                <a:solidFill>
                  <a:schemeClr val="dk2"/>
                </a:solidFill>
                <a:latin typeface="Questrial"/>
                <a:ea typeface="Questrial"/>
                <a:cs typeface="Questrial"/>
                <a:sym typeface="Questrial"/>
              </a:rPr>
              <a:t>Vulnerable populations include males, elderly, poor, homeless, and  socially isolated</a:t>
            </a: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Questrial"/>
              <a:ea typeface="Questrial"/>
              <a:cs typeface="Questrial"/>
              <a:sym typeface="Questrial"/>
            </a:endParaRPr>
          </a:p>
        </p:txBody>
      </p:sp>
      <p:sp>
        <p:nvSpPr>
          <p:cNvPr id="209" name="Shape 209"/>
          <p:cNvSpPr txBox="1">
            <a:spLocks noGrp="1"/>
          </p:cNvSpPr>
          <p:nvPr>
            <p:ph type="body" idx="2"/>
          </p:nvPr>
        </p:nvSpPr>
        <p:spPr>
          <a:xfrm>
            <a:off x="484631" y="426720"/>
            <a:ext cx="7982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Background</a:t>
            </a:r>
          </a:p>
        </p:txBody>
      </p:sp>
      <p:sp>
        <p:nvSpPr>
          <p:cNvPr id="210" name="Shape 210"/>
          <p:cNvSpPr txBox="1">
            <a:spLocks noGrp="1"/>
          </p:cNvSpPr>
          <p:nvPr>
            <p:ph type="body" idx="4"/>
          </p:nvPr>
        </p:nvSpPr>
        <p:spPr>
          <a:xfrm>
            <a:off x="5151119" y="3566160"/>
            <a:ext cx="3334511"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Monet</a:t>
            </a:r>
          </a:p>
        </p:txBody>
      </p:sp>
      <p:pic>
        <p:nvPicPr>
          <p:cNvPr id="211" name="Shape 211"/>
          <p:cNvPicPr preferRelativeResize="0">
            <a:picLocks noGrp="1"/>
          </p:cNvPicPr>
          <p:nvPr>
            <p:ph type="pic" idx="3"/>
          </p:nvPr>
        </p:nvPicPr>
        <p:blipFill rotWithShape="1">
          <a:blip r:embed="rId3">
            <a:alphaModFix/>
          </a:blip>
          <a:srcRect t="25921" b="25921"/>
          <a:stretch/>
        </p:blipFill>
        <p:spPr>
          <a:xfrm>
            <a:off x="0" y="3429000"/>
            <a:ext cx="9144000" cy="3429000"/>
          </a:xfrm>
          <a:prstGeom prst="rect">
            <a:avLst/>
          </a:prstGeom>
          <a:noFill/>
          <a:ln>
            <a:noFill/>
          </a:ln>
        </p:spPr>
      </p:pic>
      <p:sp>
        <p:nvSpPr>
          <p:cNvPr id="212" name="Shape 212"/>
          <p:cNvSpPr txBox="1"/>
          <p:nvPr/>
        </p:nvSpPr>
        <p:spPr>
          <a:xfrm>
            <a:off x="6583681" y="3121223"/>
            <a:ext cx="25603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Arial"/>
              <a:buNone/>
            </a:pPr>
            <a:r>
              <a:rPr lang="en-US" sz="1400" b="0" i="0" u="none" strike="noStrike" cap="none">
                <a:solidFill>
                  <a:srgbClr val="7F7F7F"/>
                </a:solidFill>
                <a:latin typeface="Arial"/>
                <a:ea typeface="Arial"/>
                <a:cs typeface="Arial"/>
                <a:sym typeface="Arial"/>
              </a:rPr>
              <a:t>Image Credit: Dgustafson</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t="51255"/>
          <a:stretch/>
        </p:blipFill>
        <p:spPr>
          <a:xfrm>
            <a:off x="0" y="4321724"/>
            <a:ext cx="9143999" cy="2536276"/>
          </a:xfrm>
          <a:prstGeom prst="rect">
            <a:avLst/>
          </a:prstGeom>
          <a:noFill/>
          <a:ln>
            <a:noFill/>
          </a:ln>
        </p:spPr>
      </p:pic>
      <p:sp>
        <p:nvSpPr>
          <p:cNvPr id="219" name="Shape 219"/>
          <p:cNvSpPr txBox="1">
            <a:spLocks noGrp="1"/>
          </p:cNvSpPr>
          <p:nvPr>
            <p:ph type="body" idx="1"/>
          </p:nvPr>
        </p:nvSpPr>
        <p:spPr>
          <a:xfrm>
            <a:off x="580650" y="1190756"/>
            <a:ext cx="7982700" cy="2536200"/>
          </a:xfrm>
          <a:prstGeom prst="rect">
            <a:avLst/>
          </a:prstGeom>
        </p:spPr>
        <p:txBody>
          <a:bodyPr lIns="91425" tIns="91425" rIns="91425" bIns="91425" anchor="t" anchorCtr="0">
            <a:noAutofit/>
          </a:bodyPr>
          <a:lstStyle/>
          <a:p>
            <a:pPr marL="457200" lvl="0" indent="-228600" rtl="0">
              <a:spcBef>
                <a:spcPts val="0"/>
              </a:spcBef>
              <a:buChar char="●"/>
            </a:pPr>
            <a:r>
              <a:rPr lang="en-US"/>
              <a:t>Rising temperatures, if left unchecked, will lead to increased levels of heat-related illness and death</a:t>
            </a:r>
          </a:p>
          <a:p>
            <a:pPr lvl="0" rtl="0">
              <a:spcBef>
                <a:spcPts val="0"/>
              </a:spcBef>
              <a:buNone/>
            </a:pPr>
            <a:endParaRPr/>
          </a:p>
          <a:p>
            <a:pPr marL="457200" lvl="0" indent="-228600">
              <a:spcBef>
                <a:spcPts val="0"/>
              </a:spcBef>
              <a:buChar char="●"/>
            </a:pPr>
            <a:r>
              <a:rPr lang="en-US"/>
              <a:t>Identification of high risk areas to assist mitigation efforts</a:t>
            </a:r>
          </a:p>
        </p:txBody>
      </p:sp>
      <p:sp>
        <p:nvSpPr>
          <p:cNvPr id="220" name="Shape 220"/>
          <p:cNvSpPr txBox="1">
            <a:spLocks noGrp="1"/>
          </p:cNvSpPr>
          <p:nvPr>
            <p:ph type="body" idx="2"/>
          </p:nvPr>
        </p:nvSpPr>
        <p:spPr>
          <a:xfrm>
            <a:off x="580647" y="244705"/>
            <a:ext cx="7982700" cy="704100"/>
          </a:xfrm>
          <a:prstGeom prst="rect">
            <a:avLst/>
          </a:prstGeom>
        </p:spPr>
        <p:txBody>
          <a:bodyPr lIns="91425" tIns="91425" rIns="91425" bIns="91425" anchor="t" anchorCtr="0">
            <a:noAutofit/>
          </a:bodyPr>
          <a:lstStyle/>
          <a:p>
            <a:pPr lvl="0">
              <a:spcBef>
                <a:spcPts val="0"/>
              </a:spcBef>
              <a:buNone/>
            </a:pPr>
            <a:r>
              <a:rPr lang="en-US"/>
              <a:t>Community Concerns</a:t>
            </a:r>
          </a:p>
        </p:txBody>
      </p:sp>
      <p:sp>
        <p:nvSpPr>
          <p:cNvPr id="221" name="Shape 221"/>
          <p:cNvSpPr txBox="1">
            <a:spLocks noGrp="1"/>
          </p:cNvSpPr>
          <p:nvPr>
            <p:ph type="body" idx="4"/>
          </p:nvPr>
        </p:nvSpPr>
        <p:spPr>
          <a:xfrm>
            <a:off x="7764800" y="3762225"/>
            <a:ext cx="2295000" cy="559500"/>
          </a:xfrm>
          <a:prstGeom prst="rect">
            <a:avLst/>
          </a:prstGeom>
        </p:spPr>
        <p:txBody>
          <a:bodyPr lIns="91425" tIns="91425" rIns="91425" bIns="91425" anchor="t" anchorCtr="0">
            <a:noAutofit/>
          </a:bodyPr>
          <a:lstStyle/>
          <a:p>
            <a:pPr lvl="0" algn="l" rtl="0">
              <a:spcBef>
                <a:spcPts val="0"/>
              </a:spcBef>
              <a:buNone/>
            </a:pPr>
            <a:r>
              <a:rPr lang="en-US"/>
              <a:t>credit:  tensaibuta</a:t>
            </a:r>
          </a:p>
          <a:p>
            <a:pPr lvl="0" algn="l" rtl="0">
              <a:lnSpc>
                <a:spcPct val="100000"/>
              </a:lnSpc>
              <a:spcBef>
                <a:spcPts val="0"/>
              </a:spcBef>
              <a:buNone/>
            </a:pPr>
            <a:endParaRPr>
              <a:hlinkClick r:id="rId4"/>
            </a:endParaRPr>
          </a:p>
          <a:p>
            <a:pPr lvl="0">
              <a:spcBef>
                <a:spcPts val="0"/>
              </a:spcBef>
              <a:buNone/>
            </a:pP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4975025" y="1749549"/>
            <a:ext cx="3798000" cy="4834199"/>
          </a:xfrm>
          <a:prstGeom prst="rect">
            <a:avLst/>
          </a:prstGeom>
          <a:noFill/>
          <a:ln>
            <a:noFill/>
          </a:ln>
        </p:spPr>
        <p:txBody>
          <a:bodyPr lIns="91425" tIns="45700" rIns="91425" bIns="45700" anchor="t" anchorCtr="0">
            <a:noAutofit/>
          </a:bodyPr>
          <a:lstStyle/>
          <a:p>
            <a:pPr marL="457200" lvl="0" indent="-355600" rtl="0">
              <a:spcBef>
                <a:spcPts val="0"/>
              </a:spcBef>
              <a:buClr>
                <a:schemeClr val="dk1"/>
              </a:buClr>
              <a:buSzPct val="100000"/>
              <a:buFont typeface="Questrial"/>
              <a:buChar char="●"/>
            </a:pPr>
            <a:r>
              <a:rPr lang="en-US" b="1"/>
              <a:t>Create</a:t>
            </a:r>
            <a:r>
              <a:rPr lang="en-US"/>
              <a:t> a tool to monitor heat severity</a:t>
            </a:r>
          </a:p>
          <a:p>
            <a:pPr lvl="0" rtl="0">
              <a:spcBef>
                <a:spcPts val="0"/>
              </a:spcBef>
              <a:buNone/>
            </a:pPr>
            <a:endParaRPr b="1"/>
          </a:p>
          <a:p>
            <a:pPr marL="457200" marR="0" lvl="0" indent="-355600" algn="l" rtl="0">
              <a:lnSpc>
                <a:spcPct val="90000"/>
              </a:lnSpc>
              <a:spcBef>
                <a:spcPts val="0"/>
              </a:spcBef>
              <a:spcAft>
                <a:spcPts val="0"/>
              </a:spcAft>
              <a:buClr>
                <a:schemeClr val="dk1"/>
              </a:buClr>
              <a:buSzPct val="100000"/>
              <a:buFont typeface="Questrial"/>
              <a:buChar char="●"/>
            </a:pPr>
            <a:r>
              <a:rPr lang="en-US" b="1"/>
              <a:t>Automate</a:t>
            </a:r>
            <a:r>
              <a:rPr lang="en-US" b="1" i="1"/>
              <a:t> </a:t>
            </a:r>
            <a:r>
              <a:rPr lang="en-US"/>
              <a:t>the creation of heat severity maps in Maricopa County, Arizona.</a:t>
            </a:r>
          </a:p>
          <a:p>
            <a:pPr marR="0" lvl="0" algn="l" rtl="0">
              <a:lnSpc>
                <a:spcPct val="90000"/>
              </a:lnSpc>
              <a:spcBef>
                <a:spcPts val="0"/>
              </a:spcBef>
              <a:spcAft>
                <a:spcPts val="0"/>
              </a:spcAft>
              <a:buNone/>
            </a:pPr>
            <a:endParaRPr/>
          </a:p>
          <a:p>
            <a:pPr marL="457200" marR="0" lvl="0" indent="-355600" algn="l" rtl="0">
              <a:lnSpc>
                <a:spcPct val="90000"/>
              </a:lnSpc>
              <a:spcBef>
                <a:spcPts val="0"/>
              </a:spcBef>
              <a:spcAft>
                <a:spcPts val="0"/>
              </a:spcAft>
              <a:buClr>
                <a:schemeClr val="dk1"/>
              </a:buClr>
              <a:buSzPct val="100000"/>
              <a:buFont typeface="Questrial"/>
              <a:buChar char="●"/>
            </a:pPr>
            <a:r>
              <a:rPr lang="en-US" b="1"/>
              <a:t>Obtain</a:t>
            </a:r>
            <a:r>
              <a:rPr lang="en-US"/>
              <a:t> access to near real-time data via OPeNDAP</a:t>
            </a:r>
          </a:p>
          <a:p>
            <a:pPr lvl="0" rtl="0">
              <a:spcBef>
                <a:spcPts val="0"/>
              </a:spcBef>
              <a:buNone/>
            </a:pPr>
            <a:endParaRPr/>
          </a:p>
          <a:p>
            <a:pPr lvl="0" rtl="0">
              <a:spcBef>
                <a:spcPts val="0"/>
              </a:spcBef>
              <a:buNone/>
            </a:pPr>
            <a:endParaRPr/>
          </a:p>
        </p:txBody>
      </p:sp>
      <p:sp>
        <p:nvSpPr>
          <p:cNvPr id="228" name="Shape 228"/>
          <p:cNvSpPr txBox="1">
            <a:spLocks noGrp="1"/>
          </p:cNvSpPr>
          <p:nvPr>
            <p:ph type="body" idx="2"/>
          </p:nvPr>
        </p:nvSpPr>
        <p:spPr>
          <a:xfrm>
            <a:off x="4975025" y="485277"/>
            <a:ext cx="3566099" cy="890999"/>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Objectives </a:t>
            </a:r>
          </a:p>
        </p:txBody>
      </p:sp>
      <p:sp>
        <p:nvSpPr>
          <p:cNvPr id="229" name="Shape 229"/>
          <p:cNvSpPr txBox="1">
            <a:spLocks noGrp="1"/>
          </p:cNvSpPr>
          <p:nvPr>
            <p:ph type="body" idx="4"/>
          </p:nvPr>
        </p:nvSpPr>
        <p:spPr>
          <a:xfrm>
            <a:off x="408432" y="6583678"/>
            <a:ext cx="4163568" cy="2743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a:solidFill>
                  <a:srgbClr val="585454"/>
                </a:solidFill>
                <a:latin typeface="Questrial"/>
                <a:ea typeface="Questrial"/>
                <a:cs typeface="Questrial"/>
                <a:sym typeface="Questrial"/>
              </a:rPr>
              <a:t>Image Credit: Monet</a:t>
            </a:r>
          </a:p>
        </p:txBody>
      </p:sp>
      <p:pic>
        <p:nvPicPr>
          <p:cNvPr id="230" name="Shape 230"/>
          <p:cNvPicPr preferRelativeResize="0">
            <a:picLocks noGrp="1"/>
          </p:cNvPicPr>
          <p:nvPr>
            <p:ph type="pic" idx="3"/>
          </p:nvPr>
        </p:nvPicPr>
        <p:blipFill rotWithShape="1">
          <a:blip r:embed="rId3">
            <a:alphaModFix/>
          </a:blip>
          <a:srcRect l="27799" r="27798"/>
          <a:stretch/>
        </p:blipFill>
        <p:spPr>
          <a:xfrm>
            <a:off x="0" y="0"/>
            <a:ext cx="4572000" cy="6858000"/>
          </a:xfrm>
          <a:prstGeom prst="rect">
            <a:avLst/>
          </a:prstGeom>
          <a:noFill/>
          <a:ln>
            <a:noFill/>
          </a:ln>
        </p:spPr>
      </p:pic>
      <p:sp>
        <p:nvSpPr>
          <p:cNvPr id="231" name="Shape 231"/>
          <p:cNvSpPr txBox="1"/>
          <p:nvPr/>
        </p:nvSpPr>
        <p:spPr>
          <a:xfrm>
            <a:off x="139336" y="6479176"/>
            <a:ext cx="2551612"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Image Credit: Geordi Alm</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2"/>
          </p:nvPr>
        </p:nvSpPr>
        <p:spPr>
          <a:xfrm>
            <a:off x="355477" y="251315"/>
            <a:ext cx="4590584" cy="7040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Questrial"/>
                <a:ea typeface="Questrial"/>
                <a:cs typeface="Questrial"/>
                <a:sym typeface="Questrial"/>
              </a:rPr>
              <a:t>Earth Observations</a:t>
            </a:r>
          </a:p>
        </p:txBody>
      </p:sp>
      <p:pic>
        <p:nvPicPr>
          <p:cNvPr id="229" name="Shape 229"/>
          <p:cNvPicPr preferRelativeResize="0"/>
          <p:nvPr/>
        </p:nvPicPr>
        <p:blipFill rotWithShape="1">
          <a:blip r:embed="rId3">
            <a:alphaModFix/>
          </a:blip>
          <a:srcRect/>
          <a:stretch/>
        </p:blipFill>
        <p:spPr>
          <a:xfrm>
            <a:off x="616689" y="1047142"/>
            <a:ext cx="2693559" cy="1407309"/>
          </a:xfrm>
          <a:prstGeom prst="rect">
            <a:avLst/>
          </a:prstGeom>
          <a:noFill/>
          <a:ln>
            <a:noFill/>
          </a:ln>
        </p:spPr>
      </p:pic>
      <p:sp>
        <p:nvSpPr>
          <p:cNvPr id="230" name="Shape 230"/>
          <p:cNvSpPr txBox="1"/>
          <p:nvPr/>
        </p:nvSpPr>
        <p:spPr>
          <a:xfrm>
            <a:off x="1845895" y="2287523"/>
            <a:ext cx="1838944"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0" i="0" u="none" strike="noStrike" cap="none" dirty="0">
                <a:solidFill>
                  <a:srgbClr val="000000"/>
                </a:solidFill>
                <a:latin typeface="Arial"/>
                <a:ea typeface="Arial"/>
                <a:cs typeface="Arial"/>
                <a:sym typeface="Arial"/>
              </a:rPr>
              <a:t>Aqua </a:t>
            </a:r>
            <a:r>
              <a:rPr lang="en-US" sz="1600" b="0" i="0" u="none" strike="noStrike" cap="none" dirty="0" smtClean="0">
                <a:solidFill>
                  <a:srgbClr val="000000"/>
                </a:solidFill>
                <a:latin typeface="Arial"/>
                <a:ea typeface="Arial"/>
                <a:cs typeface="Arial"/>
                <a:sym typeface="Arial"/>
              </a:rPr>
              <a:t>MODIS</a:t>
            </a:r>
            <a:endParaRPr lang="en-US" sz="1600" b="0" i="0" u="none" strike="noStrike" cap="none" dirty="0">
              <a:solidFill>
                <a:srgbClr val="000000"/>
              </a:solidFill>
              <a:latin typeface="Arial"/>
              <a:ea typeface="Arial"/>
              <a:cs typeface="Arial"/>
              <a:sym typeface="Arial"/>
            </a:endParaRPr>
          </a:p>
        </p:txBody>
      </p:sp>
      <p:grpSp>
        <p:nvGrpSpPr>
          <p:cNvPr id="23" name="Group 22"/>
          <p:cNvGrpSpPr/>
          <p:nvPr/>
        </p:nvGrpSpPr>
        <p:grpSpPr>
          <a:xfrm>
            <a:off x="1178834" y="3728827"/>
            <a:ext cx="5297081" cy="2919850"/>
            <a:chOff x="347176" y="3587931"/>
            <a:chExt cx="5297081" cy="2919850"/>
          </a:xfrm>
        </p:grpSpPr>
        <p:pic>
          <p:nvPicPr>
            <p:cNvPr id="231" name="Shape 231"/>
            <p:cNvPicPr preferRelativeResize="0"/>
            <p:nvPr/>
          </p:nvPicPr>
          <p:blipFill>
            <a:blip r:embed="rId4">
              <a:alphaModFix/>
            </a:blip>
            <a:stretch>
              <a:fillRect/>
            </a:stretch>
          </p:blipFill>
          <p:spPr>
            <a:xfrm>
              <a:off x="347176" y="3587931"/>
              <a:ext cx="4446575" cy="2919850"/>
            </a:xfrm>
            <a:prstGeom prst="rect">
              <a:avLst/>
            </a:prstGeom>
            <a:noFill/>
            <a:ln>
              <a:noFill/>
            </a:ln>
          </p:spPr>
        </p:pic>
        <p:cxnSp>
          <p:nvCxnSpPr>
            <p:cNvPr id="232" name="Shape 232"/>
            <p:cNvCxnSpPr/>
            <p:nvPr/>
          </p:nvCxnSpPr>
          <p:spPr>
            <a:xfrm rot="10800000" flipH="1">
              <a:off x="1823694" y="3950006"/>
              <a:ext cx="22200" cy="2178000"/>
            </a:xfrm>
            <a:prstGeom prst="straightConnector1">
              <a:avLst/>
            </a:prstGeom>
            <a:noFill/>
            <a:ln w="28575" cap="flat" cmpd="sng">
              <a:solidFill>
                <a:schemeClr val="dk2"/>
              </a:solidFill>
              <a:prstDash val="solid"/>
              <a:round/>
              <a:headEnd type="none" w="lg" len="lg"/>
              <a:tailEnd type="none" w="lg" len="lg"/>
            </a:ln>
          </p:spPr>
        </p:cxnSp>
        <p:cxnSp>
          <p:nvCxnSpPr>
            <p:cNvPr id="233" name="Shape 233"/>
            <p:cNvCxnSpPr/>
            <p:nvPr/>
          </p:nvCxnSpPr>
          <p:spPr>
            <a:xfrm rot="10800000">
              <a:off x="4001719" y="3972356"/>
              <a:ext cx="0" cy="2178000"/>
            </a:xfrm>
            <a:prstGeom prst="straightConnector1">
              <a:avLst/>
            </a:prstGeom>
            <a:noFill/>
            <a:ln w="28575" cap="flat" cmpd="sng">
              <a:solidFill>
                <a:schemeClr val="dk2"/>
              </a:solidFill>
              <a:prstDash val="solid"/>
              <a:round/>
              <a:headEnd type="none" w="lg" len="lg"/>
              <a:tailEnd type="none" w="lg" len="lg"/>
            </a:ln>
          </p:spPr>
        </p:cxnSp>
        <p:cxnSp>
          <p:nvCxnSpPr>
            <p:cNvPr id="234" name="Shape 234"/>
            <p:cNvCxnSpPr/>
            <p:nvPr/>
          </p:nvCxnSpPr>
          <p:spPr>
            <a:xfrm>
              <a:off x="729094" y="4173381"/>
              <a:ext cx="4009800" cy="22200"/>
            </a:xfrm>
            <a:prstGeom prst="straightConnector1">
              <a:avLst/>
            </a:prstGeom>
            <a:noFill/>
            <a:ln w="19050" cap="flat" cmpd="sng">
              <a:solidFill>
                <a:srgbClr val="CC0000"/>
              </a:solidFill>
              <a:prstDash val="dash"/>
              <a:round/>
              <a:headEnd type="none" w="lg" len="lg"/>
              <a:tailEnd type="none" w="lg" len="lg"/>
            </a:ln>
          </p:spPr>
        </p:cxnSp>
        <p:sp>
          <p:nvSpPr>
            <p:cNvPr id="235" name="Shape 235"/>
            <p:cNvSpPr txBox="1"/>
            <p:nvPr/>
          </p:nvSpPr>
          <p:spPr>
            <a:xfrm>
              <a:off x="4793751" y="4011381"/>
              <a:ext cx="850506" cy="346200"/>
            </a:xfrm>
            <a:prstGeom prst="rect">
              <a:avLst/>
            </a:prstGeom>
            <a:noFill/>
            <a:ln w="9525" cap="flat" cmpd="sng">
              <a:solidFill>
                <a:srgbClr val="CC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b="1" dirty="0">
                  <a:solidFill>
                    <a:srgbClr val="CC0000"/>
                  </a:solidFill>
                </a:rPr>
                <a:t>104 </a:t>
              </a:r>
              <a:r>
                <a:rPr lang="en-US" b="1" dirty="0" smtClean="0">
                  <a:solidFill>
                    <a:srgbClr val="CC0000"/>
                  </a:solidFill>
                </a:rPr>
                <a:t>°F</a:t>
              </a:r>
              <a:endParaRPr lang="en-US" b="1" dirty="0">
                <a:solidFill>
                  <a:srgbClr val="CC0000"/>
                </a:solidFill>
              </a:endParaRPr>
            </a:p>
          </p:txBody>
        </p:sp>
      </p:grpSp>
      <p:sp>
        <p:nvSpPr>
          <p:cNvPr id="236" name="Shape 236"/>
          <p:cNvSpPr txBox="1">
            <a:spLocks noGrp="1"/>
          </p:cNvSpPr>
          <p:nvPr>
            <p:ph type="body" idx="2"/>
          </p:nvPr>
        </p:nvSpPr>
        <p:spPr>
          <a:xfrm>
            <a:off x="355477" y="2990732"/>
            <a:ext cx="2483109"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i="1" dirty="0"/>
              <a:t>In situ</a:t>
            </a:r>
          </a:p>
        </p:txBody>
      </p:sp>
      <p:sp>
        <p:nvSpPr>
          <p:cNvPr id="238" name="Shape 238"/>
          <p:cNvSpPr/>
          <p:nvPr/>
        </p:nvSpPr>
        <p:spPr>
          <a:xfrm>
            <a:off x="7275202" y="5302450"/>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9" name="Shape 239"/>
          <p:cNvSpPr/>
          <p:nvPr/>
        </p:nvSpPr>
        <p:spPr>
          <a:xfrm rot="5400000">
            <a:off x="7321448" y="5349352"/>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0" name="Shape 240"/>
          <p:cNvSpPr txBox="1"/>
          <p:nvPr/>
        </p:nvSpPr>
        <p:spPr>
          <a:xfrm>
            <a:off x="7382950" y="5535175"/>
            <a:ext cx="11757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i="0" u="none" strike="noStrike" cap="none">
                <a:solidFill>
                  <a:srgbClr val="000000"/>
                </a:solidFill>
                <a:latin typeface="Questrial"/>
                <a:ea typeface="Questrial"/>
                <a:cs typeface="Questrial"/>
                <a:sym typeface="Questrial"/>
              </a:rPr>
              <a:t>End-User Manipulation</a:t>
            </a:r>
          </a:p>
        </p:txBody>
      </p:sp>
      <p:sp>
        <p:nvSpPr>
          <p:cNvPr id="241" name="Shape 241"/>
          <p:cNvSpPr/>
          <p:nvPr/>
        </p:nvSpPr>
        <p:spPr>
          <a:xfrm rot="8100000">
            <a:off x="7275370" y="3856742"/>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2" name="Shape 242"/>
          <p:cNvSpPr/>
          <p:nvPr/>
        </p:nvSpPr>
        <p:spPr>
          <a:xfrm rot="5400000">
            <a:off x="7321448" y="3909472"/>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3" name="Shape 243"/>
          <p:cNvSpPr txBox="1"/>
          <p:nvPr/>
        </p:nvSpPr>
        <p:spPr>
          <a:xfrm>
            <a:off x="7321625" y="4095275"/>
            <a:ext cx="13005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i="0" u="none" strike="noStrike" cap="none">
                <a:solidFill>
                  <a:srgbClr val="000000"/>
                </a:solidFill>
                <a:latin typeface="Questrial"/>
                <a:ea typeface="Questrial"/>
                <a:cs typeface="Questrial"/>
                <a:sym typeface="Questrial"/>
              </a:rPr>
              <a:t>Geodatabase</a:t>
            </a:r>
            <a:r>
              <a:rPr lang="en-US" b="1" i="0" u="none" strike="noStrike" cap="none">
                <a:solidFill>
                  <a:srgbClr val="000000"/>
                </a:solidFill>
                <a:latin typeface="Questrial"/>
                <a:ea typeface="Questrial"/>
                <a:cs typeface="Questrial"/>
                <a:sym typeface="Questrial"/>
              </a:rPr>
              <a:t> </a:t>
            </a:r>
          </a:p>
        </p:txBody>
      </p:sp>
      <p:sp>
        <p:nvSpPr>
          <p:cNvPr id="244" name="Shape 244"/>
          <p:cNvSpPr/>
          <p:nvPr/>
        </p:nvSpPr>
        <p:spPr>
          <a:xfrm rot="8100000">
            <a:off x="7275170" y="2433449"/>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5" name="Shape 245"/>
          <p:cNvSpPr/>
          <p:nvPr/>
        </p:nvSpPr>
        <p:spPr>
          <a:xfrm rot="5400000">
            <a:off x="7321448" y="2469591"/>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6" name="Shape 246"/>
          <p:cNvSpPr txBox="1"/>
          <p:nvPr/>
        </p:nvSpPr>
        <p:spPr>
          <a:xfrm>
            <a:off x="7507336" y="2655401"/>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a:solidFill>
                  <a:srgbClr val="000000"/>
                </a:solidFill>
                <a:latin typeface="Arial"/>
                <a:ea typeface="Arial"/>
                <a:cs typeface="Arial"/>
                <a:sym typeface="Arial"/>
              </a:rPr>
              <a:t>Python/R</a:t>
            </a:r>
          </a:p>
          <a:p>
            <a:pPr marL="0" marR="0" lvl="0" indent="0" algn="ctr" rtl="0">
              <a:lnSpc>
                <a:spcPct val="90000"/>
              </a:lnSpc>
              <a:spcBef>
                <a:spcPts val="350"/>
              </a:spcBef>
              <a:spcAft>
                <a:spcPts val="0"/>
              </a:spcAft>
              <a:buClr>
                <a:srgbClr val="000000"/>
              </a:buClr>
              <a:buFont typeface="Arial"/>
              <a:buNone/>
            </a:pPr>
            <a:r>
              <a:rPr lang="en-US" i="0" u="none" strike="noStrike" cap="none">
                <a:solidFill>
                  <a:srgbClr val="000000"/>
                </a:solidFill>
                <a:latin typeface="Arial"/>
                <a:ea typeface="Arial"/>
                <a:cs typeface="Arial"/>
                <a:sym typeface="Arial"/>
              </a:rPr>
              <a:t>Subset </a:t>
            </a:r>
          </a:p>
        </p:txBody>
      </p:sp>
      <p:grpSp>
        <p:nvGrpSpPr>
          <p:cNvPr id="2" name="Group 1"/>
          <p:cNvGrpSpPr/>
          <p:nvPr/>
        </p:nvGrpSpPr>
        <p:grpSpPr>
          <a:xfrm>
            <a:off x="7275370" y="982955"/>
            <a:ext cx="1393283" cy="1393283"/>
            <a:chOff x="7275370" y="982955"/>
            <a:chExt cx="1393283" cy="1393283"/>
          </a:xfrm>
        </p:grpSpPr>
        <p:sp>
          <p:nvSpPr>
            <p:cNvPr id="247" name="Shape 247"/>
            <p:cNvSpPr/>
            <p:nvPr/>
          </p:nvSpPr>
          <p:spPr>
            <a:xfrm rot="8100000">
              <a:off x="7275370" y="98295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8" name="Shape 248"/>
            <p:cNvSpPr/>
            <p:nvPr/>
          </p:nvSpPr>
          <p:spPr>
            <a:xfrm rot="5400000">
              <a:off x="7321448" y="1029709"/>
              <a:ext cx="1300799"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9" name="Shape 249"/>
            <p:cNvSpPr txBox="1"/>
            <p:nvPr/>
          </p:nvSpPr>
          <p:spPr>
            <a:xfrm>
              <a:off x="7338650" y="1201639"/>
              <a:ext cx="1283448"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sz="1600" b="1" i="0" u="none" strike="noStrike" cap="none" dirty="0" smtClean="0">
                  <a:solidFill>
                    <a:schemeClr val="tx1">
                      <a:lumMod val="50000"/>
                    </a:schemeClr>
                  </a:solidFill>
                  <a:sym typeface="Arial"/>
                </a:rPr>
                <a:t>Data</a:t>
              </a:r>
            </a:p>
            <a:p>
              <a:pPr marL="0" marR="0" lvl="0" indent="0" algn="ctr" rtl="0">
                <a:lnSpc>
                  <a:spcPct val="90000"/>
                </a:lnSpc>
                <a:spcBef>
                  <a:spcPts val="0"/>
                </a:spcBef>
                <a:spcAft>
                  <a:spcPts val="0"/>
                </a:spcAft>
                <a:buClr>
                  <a:srgbClr val="000000"/>
                </a:buClr>
                <a:buFont typeface="Arial"/>
                <a:buNone/>
              </a:pPr>
              <a:r>
                <a:rPr lang="en-US" sz="1600" b="1" dirty="0" smtClean="0">
                  <a:solidFill>
                    <a:schemeClr val="tx1">
                      <a:lumMod val="50000"/>
                    </a:schemeClr>
                  </a:solidFill>
                </a:rPr>
                <a:t>Acquisition</a:t>
              </a:r>
              <a:endParaRPr lang="en-US" sz="1200" b="1" i="0" u="none" strike="noStrike" cap="none" dirty="0">
                <a:solidFill>
                  <a:schemeClr val="tx1">
                    <a:lumMod val="50000"/>
                  </a:schemeClr>
                </a:solidFill>
                <a:sym typeface="Arial"/>
              </a:endParaRPr>
            </a:p>
          </p:txBody>
        </p:sp>
      </p:grpSp>
      <p:sp>
        <p:nvSpPr>
          <p:cNvPr id="17" name="Rectangle 16"/>
          <p:cNvSpPr/>
          <p:nvPr/>
        </p:nvSpPr>
        <p:spPr>
          <a:xfrm>
            <a:off x="4946061" y="1340297"/>
            <a:ext cx="1895560" cy="1338828"/>
          </a:xfrm>
          <a:prstGeom prst="rect">
            <a:avLst/>
          </a:prstGeom>
        </p:spPr>
        <p:txBody>
          <a:bodyPr wrap="square">
            <a:spAutoFit/>
          </a:bodyPr>
          <a:lstStyle/>
          <a:p>
            <a:pPr algn="ctr">
              <a:lnSpc>
                <a:spcPct val="150000"/>
              </a:lnSpc>
              <a:spcBef>
                <a:spcPts val="200"/>
              </a:spcBef>
              <a:buClr>
                <a:schemeClr val="accent1"/>
              </a:buClr>
            </a:pPr>
            <a:r>
              <a:rPr lang="en-US" sz="1800" b="1" dirty="0" smtClean="0">
                <a:solidFill>
                  <a:schemeClr val="accent1"/>
                </a:solidFill>
              </a:rPr>
              <a:t>Study Period:</a:t>
            </a:r>
            <a:endParaRPr lang="en-US" dirty="0" smtClean="0">
              <a:solidFill>
                <a:schemeClr val="accent1"/>
              </a:solidFill>
            </a:endParaRPr>
          </a:p>
          <a:p>
            <a:pPr marL="342900" lvl="7" indent="-342900">
              <a:lnSpc>
                <a:spcPct val="150000"/>
              </a:lnSpc>
              <a:spcBef>
                <a:spcPts val="200"/>
              </a:spcBef>
              <a:buClr>
                <a:schemeClr val="accent1"/>
              </a:buClr>
              <a:buFont typeface="Webdings" panose="05030102010509060703" pitchFamily="18" charset="2"/>
              <a:buChar char="4"/>
            </a:pPr>
            <a:r>
              <a:rPr lang="en-US" dirty="0" smtClean="0"/>
              <a:t>2006 – 2015</a:t>
            </a:r>
          </a:p>
          <a:p>
            <a:pPr lvl="7">
              <a:spcBef>
                <a:spcPts val="200"/>
              </a:spcBef>
              <a:buClr>
                <a:schemeClr val="accent1"/>
              </a:buClr>
            </a:pPr>
            <a:endParaRPr lang="en-US" dirty="0" smtClean="0"/>
          </a:p>
          <a:p>
            <a:pPr marL="342900" lvl="7" indent="-342900">
              <a:spcBef>
                <a:spcPts val="200"/>
              </a:spcBef>
              <a:buClr>
                <a:schemeClr val="accent1"/>
              </a:buClr>
              <a:buFont typeface="Webdings" panose="05030102010509060703" pitchFamily="18" charset="2"/>
              <a:buChar char="4"/>
            </a:pPr>
            <a:r>
              <a:rPr lang="en-US" dirty="0" smtClean="0"/>
              <a:t>April - October</a:t>
            </a:r>
          </a:p>
        </p:txBody>
      </p:sp>
    </p:spTree>
    <p:extLst>
      <p:ext uri="{BB962C8B-B14F-4D97-AF65-F5344CB8AC3E}">
        <p14:creationId xmlns:p14="http://schemas.microsoft.com/office/powerpoint/2010/main" val="801246546"/>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body" idx="2"/>
          </p:nvPr>
        </p:nvSpPr>
        <p:spPr>
          <a:xfrm>
            <a:off x="580645" y="583930"/>
            <a:ext cx="7982700"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Questrial"/>
                <a:ea typeface="Questrial"/>
                <a:cs typeface="Questrial"/>
                <a:sym typeface="Questrial"/>
              </a:rPr>
              <a:t>Methods: </a:t>
            </a:r>
            <a:r>
              <a:rPr lang="en-US" sz="4000" b="1" i="0" u="none" strike="noStrike" cap="none" dirty="0" err="1">
                <a:solidFill>
                  <a:schemeClr val="accent1"/>
                </a:solidFill>
                <a:latin typeface="Questrial"/>
                <a:ea typeface="Questrial"/>
                <a:cs typeface="Questrial"/>
                <a:sym typeface="Questrial"/>
              </a:rPr>
              <a:t>LaSTMoV</a:t>
            </a:r>
            <a:endParaRPr lang="en-US" sz="4000" b="1" i="0" u="none" strike="noStrike" cap="none" dirty="0">
              <a:solidFill>
                <a:schemeClr val="accent1"/>
              </a:solidFill>
              <a:latin typeface="Questrial"/>
              <a:ea typeface="Questrial"/>
              <a:cs typeface="Questrial"/>
              <a:sym typeface="Questrial"/>
            </a:endParaRPr>
          </a:p>
        </p:txBody>
      </p:sp>
      <p:grpSp>
        <p:nvGrpSpPr>
          <p:cNvPr id="256" name="Shape 256"/>
          <p:cNvGrpSpPr/>
          <p:nvPr/>
        </p:nvGrpSpPr>
        <p:grpSpPr>
          <a:xfrm rot="5400000">
            <a:off x="5115246" y="3095736"/>
            <a:ext cx="5712995" cy="1393483"/>
            <a:chOff x="335822" y="1335345"/>
            <a:chExt cx="5712995" cy="1393483"/>
          </a:xfrm>
        </p:grpSpPr>
        <p:sp>
          <p:nvSpPr>
            <p:cNvPr id="257" name="Shape 257"/>
            <p:cNvSpPr/>
            <p:nvPr/>
          </p:nvSpPr>
          <p:spPr>
            <a:xfrm rot="-5400000">
              <a:off x="4655467" y="1335446"/>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58" name="Shape 258"/>
            <p:cNvSpPr/>
            <p:nvPr/>
          </p:nvSpPr>
          <p:spPr>
            <a:xfrm>
              <a:off x="4702069"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59" name="Shape 259"/>
            <p:cNvSpPr txBox="1"/>
            <p:nvPr/>
          </p:nvSpPr>
          <p:spPr>
            <a:xfrm rot="-5400000">
              <a:off x="4764592" y="1568798"/>
              <a:ext cx="11757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i="0" u="none" strike="noStrike" cap="none" dirty="0">
                  <a:solidFill>
                    <a:schemeClr val="bg2">
                      <a:lumMod val="50000"/>
                    </a:schemeClr>
                  </a:solidFill>
                  <a:latin typeface="Questrial"/>
                  <a:ea typeface="Questrial"/>
                  <a:cs typeface="Questrial"/>
                  <a:sym typeface="Questrial"/>
                </a:rPr>
                <a:t>End-User Manipulation</a:t>
              </a:r>
            </a:p>
          </p:txBody>
        </p:sp>
        <p:sp>
          <p:nvSpPr>
            <p:cNvPr id="260" name="Shape 260"/>
            <p:cNvSpPr/>
            <p:nvPr/>
          </p:nvSpPr>
          <p:spPr>
            <a:xfrm rot="2700000">
              <a:off x="3209609" y="13353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61" name="Shape 261"/>
            <p:cNvSpPr/>
            <p:nvPr/>
          </p:nvSpPr>
          <p:spPr>
            <a:xfrm>
              <a:off x="3262189"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62" name="Shape 262"/>
            <p:cNvSpPr txBox="1"/>
            <p:nvPr/>
          </p:nvSpPr>
          <p:spPr>
            <a:xfrm rot="-5400000">
              <a:off x="3262292" y="1567723"/>
              <a:ext cx="13005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i="0" u="none" strike="noStrike" cap="none" dirty="0">
                  <a:solidFill>
                    <a:schemeClr val="bg2">
                      <a:lumMod val="50000"/>
                    </a:schemeClr>
                  </a:solidFill>
                  <a:latin typeface="Questrial"/>
                  <a:ea typeface="Questrial"/>
                  <a:cs typeface="Questrial"/>
                  <a:sym typeface="Questrial"/>
                </a:rPr>
                <a:t>Geodatabase </a:t>
              </a:r>
            </a:p>
          </p:txBody>
        </p:sp>
        <p:sp>
          <p:nvSpPr>
            <p:cNvPr id="263" name="Shape 263"/>
            <p:cNvSpPr/>
            <p:nvPr/>
          </p:nvSpPr>
          <p:spPr>
            <a:xfrm rot="2700000">
              <a:off x="1786316" y="133554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2"/>
                </a:solidFill>
              </a:endParaRPr>
            </a:p>
          </p:txBody>
        </p:sp>
        <p:sp>
          <p:nvSpPr>
            <p:cNvPr id="264" name="Shape 264"/>
            <p:cNvSpPr/>
            <p:nvPr/>
          </p:nvSpPr>
          <p:spPr>
            <a:xfrm>
              <a:off x="1822308" y="1381900"/>
              <a:ext cx="1300800"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65" name="Shape 265"/>
            <p:cNvSpPr txBox="1"/>
            <p:nvPr/>
          </p:nvSpPr>
          <p:spPr>
            <a:xfrm rot="16200000">
              <a:off x="1988425" y="1568798"/>
              <a:ext cx="1053486"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sz="1600" b="1" i="0" u="none" strike="noStrike" cap="none" dirty="0">
                  <a:solidFill>
                    <a:schemeClr val="bg2">
                      <a:lumMod val="50000"/>
                    </a:schemeClr>
                  </a:solidFill>
                  <a:latin typeface="Arial"/>
                  <a:ea typeface="Arial"/>
                  <a:cs typeface="Arial"/>
                  <a:sym typeface="Arial"/>
                </a:rPr>
                <a:t>Python/R</a:t>
              </a:r>
              <a:endParaRPr lang="en-US" sz="1800" b="1" i="0" u="none" strike="noStrike" cap="none" dirty="0">
                <a:solidFill>
                  <a:schemeClr val="bg2">
                    <a:lumMod val="50000"/>
                  </a:schemeClr>
                </a:solidFill>
                <a:latin typeface="Arial"/>
                <a:ea typeface="Arial"/>
                <a:cs typeface="Arial"/>
                <a:sym typeface="Arial"/>
              </a:endParaRPr>
            </a:p>
            <a:p>
              <a:pPr marL="0" marR="0" lvl="0" indent="0" algn="ctr" rtl="0">
                <a:lnSpc>
                  <a:spcPct val="90000"/>
                </a:lnSpc>
                <a:spcBef>
                  <a:spcPts val="350"/>
                </a:spcBef>
                <a:spcAft>
                  <a:spcPts val="0"/>
                </a:spcAft>
                <a:buClr>
                  <a:srgbClr val="000000"/>
                </a:buClr>
                <a:buFont typeface="Arial"/>
                <a:buNone/>
              </a:pPr>
              <a:r>
                <a:rPr lang="en-US" sz="1600" b="1" i="0" u="none" strike="noStrike" cap="none" dirty="0">
                  <a:solidFill>
                    <a:schemeClr val="bg2">
                      <a:lumMod val="50000"/>
                    </a:schemeClr>
                  </a:solidFill>
                  <a:latin typeface="Arial"/>
                  <a:ea typeface="Arial"/>
                  <a:cs typeface="Arial"/>
                  <a:sym typeface="Arial"/>
                </a:rPr>
                <a:t>Subset</a:t>
              </a:r>
              <a:r>
                <a:rPr lang="en-US" sz="1800" b="1" i="0" u="none" strike="noStrike" cap="none" dirty="0">
                  <a:solidFill>
                    <a:schemeClr val="bg2">
                      <a:lumMod val="50000"/>
                    </a:schemeClr>
                  </a:solidFill>
                  <a:latin typeface="Arial"/>
                  <a:ea typeface="Arial"/>
                  <a:cs typeface="Arial"/>
                  <a:sym typeface="Arial"/>
                </a:rPr>
                <a:t> </a:t>
              </a:r>
            </a:p>
          </p:txBody>
        </p:sp>
        <p:sp>
          <p:nvSpPr>
            <p:cNvPr id="266" name="Shape 266"/>
            <p:cNvSpPr/>
            <p:nvPr/>
          </p:nvSpPr>
          <p:spPr>
            <a:xfrm rot="2700000">
              <a:off x="335822" y="13353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67" name="Shape 267"/>
            <p:cNvSpPr/>
            <p:nvPr/>
          </p:nvSpPr>
          <p:spPr>
            <a:xfrm>
              <a:off x="382427" y="1381900"/>
              <a:ext cx="1300799"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68" name="Shape 268"/>
            <p:cNvSpPr txBox="1"/>
            <p:nvPr/>
          </p:nvSpPr>
          <p:spPr>
            <a:xfrm rot="-5400000">
              <a:off x="568237"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smtClean="0">
                  <a:solidFill>
                    <a:schemeClr val="bg2">
                      <a:lumMod val="50000"/>
                    </a:schemeClr>
                  </a:solidFill>
                  <a:latin typeface="Arial"/>
                  <a:ea typeface="Arial"/>
                  <a:cs typeface="Arial"/>
                  <a:sym typeface="Arial"/>
                </a:rPr>
                <a:t>Data</a:t>
              </a:r>
            </a:p>
            <a:p>
              <a:pPr marL="0" marR="0" lvl="0" indent="0" algn="ctr" rtl="0">
                <a:lnSpc>
                  <a:spcPct val="90000"/>
                </a:lnSpc>
                <a:spcBef>
                  <a:spcPts val="0"/>
                </a:spcBef>
                <a:spcAft>
                  <a:spcPts val="0"/>
                </a:spcAft>
                <a:buClr>
                  <a:srgbClr val="000000"/>
                </a:buClr>
                <a:buFont typeface="Arial"/>
                <a:buNone/>
              </a:pPr>
              <a:r>
                <a:rPr lang="en-US" dirty="0" smtClean="0">
                  <a:solidFill>
                    <a:schemeClr val="bg2">
                      <a:lumMod val="50000"/>
                    </a:schemeClr>
                  </a:solidFill>
                </a:rPr>
                <a:t>Acquisition</a:t>
              </a:r>
              <a:endParaRPr lang="en-US" i="0" u="none" strike="noStrike" cap="none" dirty="0">
                <a:solidFill>
                  <a:schemeClr val="bg2">
                    <a:lumMod val="50000"/>
                  </a:schemeClr>
                </a:solidFill>
                <a:sym typeface="Arial"/>
              </a:endParaRPr>
            </a:p>
          </p:txBody>
        </p:sp>
      </p:grpSp>
      <p:sp>
        <p:nvSpPr>
          <p:cNvPr id="269" name="Shape 269"/>
          <p:cNvSpPr txBox="1"/>
          <p:nvPr/>
        </p:nvSpPr>
        <p:spPr>
          <a:xfrm>
            <a:off x="484052" y="1358023"/>
            <a:ext cx="7148400" cy="559035"/>
          </a:xfrm>
          <a:prstGeom prst="rect">
            <a:avLst/>
          </a:prstGeom>
          <a:noFill/>
          <a:ln>
            <a:noFill/>
          </a:ln>
        </p:spPr>
        <p:txBody>
          <a:bodyPr lIns="91425" tIns="91425" rIns="91425" bIns="91425" anchor="t" anchorCtr="0">
            <a:noAutofit/>
          </a:bodyPr>
          <a:lstStyle/>
          <a:p>
            <a:pPr lvl="0">
              <a:spcBef>
                <a:spcPts val="0"/>
              </a:spcBef>
              <a:buNone/>
            </a:pPr>
            <a:r>
              <a:rPr lang="en-US" sz="2400" b="1" u="sng" dirty="0">
                <a:solidFill>
                  <a:schemeClr val="accent1"/>
                </a:solidFill>
              </a:rPr>
              <a:t>La</a:t>
            </a:r>
            <a:r>
              <a:rPr lang="en-US" sz="2400" u="sng" dirty="0">
                <a:solidFill>
                  <a:schemeClr val="bg2">
                    <a:lumMod val="50000"/>
                  </a:schemeClr>
                </a:solidFill>
              </a:rPr>
              <a:t>nd </a:t>
            </a:r>
            <a:r>
              <a:rPr lang="en-US" sz="2400" b="1" u="sng" dirty="0">
                <a:solidFill>
                  <a:schemeClr val="accent1"/>
                </a:solidFill>
              </a:rPr>
              <a:t>S</a:t>
            </a:r>
            <a:r>
              <a:rPr lang="en-US" sz="2400" u="sng" dirty="0">
                <a:solidFill>
                  <a:schemeClr val="bg2">
                    <a:lumMod val="50000"/>
                  </a:schemeClr>
                </a:solidFill>
              </a:rPr>
              <a:t>urface </a:t>
            </a:r>
            <a:r>
              <a:rPr lang="en-US" sz="2400" b="1" u="sng" dirty="0">
                <a:solidFill>
                  <a:schemeClr val="accent1"/>
                </a:solidFill>
              </a:rPr>
              <a:t>T</a:t>
            </a:r>
            <a:r>
              <a:rPr lang="en-US" sz="2400" u="sng" dirty="0">
                <a:solidFill>
                  <a:schemeClr val="bg2">
                    <a:lumMod val="50000"/>
                  </a:schemeClr>
                </a:solidFill>
              </a:rPr>
              <a:t>emperature </a:t>
            </a:r>
            <a:r>
              <a:rPr lang="en-US" sz="2400" b="1" u="sng" dirty="0">
                <a:solidFill>
                  <a:schemeClr val="accent1"/>
                </a:solidFill>
              </a:rPr>
              <a:t>MO</a:t>
            </a:r>
            <a:r>
              <a:rPr lang="en-US" sz="2400" u="sng" dirty="0">
                <a:solidFill>
                  <a:schemeClr val="bg2">
                    <a:lumMod val="50000"/>
                  </a:schemeClr>
                </a:solidFill>
              </a:rPr>
              <a:t>DIS </a:t>
            </a:r>
            <a:r>
              <a:rPr lang="en-US" sz="2400" b="1" u="sng" dirty="0">
                <a:solidFill>
                  <a:schemeClr val="accent1"/>
                </a:solidFill>
              </a:rPr>
              <a:t>V</a:t>
            </a:r>
            <a:r>
              <a:rPr lang="en-US" sz="2400" u="sng" dirty="0">
                <a:solidFill>
                  <a:schemeClr val="bg2">
                    <a:lumMod val="50000"/>
                  </a:schemeClr>
                </a:solidFill>
              </a:rPr>
              <a:t>isualization</a:t>
            </a:r>
          </a:p>
        </p:txBody>
      </p:sp>
      <p:sp>
        <p:nvSpPr>
          <p:cNvPr id="270" name="Shape 270"/>
          <p:cNvSpPr txBox="1"/>
          <p:nvPr/>
        </p:nvSpPr>
        <p:spPr>
          <a:xfrm>
            <a:off x="841502" y="2697900"/>
            <a:ext cx="6433500" cy="3845865"/>
          </a:xfrm>
          <a:prstGeom prst="rect">
            <a:avLst/>
          </a:prstGeom>
          <a:noFill/>
          <a:ln>
            <a:noFill/>
          </a:ln>
        </p:spPr>
        <p:txBody>
          <a:bodyPr lIns="91425" tIns="91425" rIns="91425" bIns="91425" anchor="t" anchorCtr="0">
            <a:noAutofit/>
          </a:bodyPr>
          <a:lstStyle/>
          <a:p>
            <a:pPr lvl="0" rtl="0">
              <a:spcBef>
                <a:spcPts val="0"/>
              </a:spcBef>
              <a:buNone/>
            </a:pPr>
            <a:r>
              <a:rPr lang="en-US" b="1" dirty="0">
                <a:solidFill>
                  <a:schemeClr val="tx1">
                    <a:lumMod val="50000"/>
                  </a:schemeClr>
                </a:solidFill>
              </a:rPr>
              <a:t>Input:</a:t>
            </a:r>
            <a:r>
              <a:rPr lang="en-US" dirty="0">
                <a:solidFill>
                  <a:schemeClr val="tx1">
                    <a:lumMod val="50000"/>
                  </a:schemeClr>
                </a:solidFill>
              </a:rPr>
              <a:t> </a:t>
            </a:r>
            <a:r>
              <a:rPr lang="en-US" dirty="0" smtClean="0">
                <a:solidFill>
                  <a:schemeClr val="tx1">
                    <a:lumMod val="50000"/>
                  </a:schemeClr>
                </a:solidFill>
              </a:rPr>
              <a:t>	MODIS </a:t>
            </a:r>
            <a:r>
              <a:rPr lang="en-US" dirty="0">
                <a:solidFill>
                  <a:schemeClr val="tx1">
                    <a:lumMod val="50000"/>
                  </a:schemeClr>
                </a:solidFill>
              </a:rPr>
              <a:t>HDF files for study </a:t>
            </a:r>
            <a:r>
              <a:rPr lang="en-US" dirty="0" smtClean="0">
                <a:solidFill>
                  <a:schemeClr val="tx1">
                    <a:lumMod val="50000"/>
                  </a:schemeClr>
                </a:solidFill>
              </a:rPr>
              <a:t>period</a:t>
            </a:r>
          </a:p>
          <a:p>
            <a:pPr lvl="0" rtl="0">
              <a:spcBef>
                <a:spcPts val="0"/>
              </a:spcBef>
              <a:buNone/>
            </a:pPr>
            <a:r>
              <a:rPr lang="en-US" dirty="0">
                <a:solidFill>
                  <a:schemeClr val="tx1">
                    <a:lumMod val="50000"/>
                  </a:schemeClr>
                </a:solidFill>
              </a:rPr>
              <a:t>	</a:t>
            </a:r>
            <a:r>
              <a:rPr lang="en-US" dirty="0" err="1" smtClean="0">
                <a:solidFill>
                  <a:schemeClr val="tx1">
                    <a:lumMod val="50000"/>
                  </a:schemeClr>
                </a:solidFill>
              </a:rPr>
              <a:t>Shapefile</a:t>
            </a:r>
            <a:r>
              <a:rPr lang="en-US" dirty="0" smtClean="0">
                <a:solidFill>
                  <a:schemeClr val="tx1">
                    <a:lumMod val="50000"/>
                  </a:schemeClr>
                </a:solidFill>
              </a:rPr>
              <a:t> </a:t>
            </a:r>
            <a:r>
              <a:rPr lang="en-US" dirty="0">
                <a:solidFill>
                  <a:schemeClr val="tx1">
                    <a:lumMod val="50000"/>
                  </a:schemeClr>
                </a:solidFill>
              </a:rPr>
              <a:t>of census tracts</a:t>
            </a:r>
          </a:p>
          <a:p>
            <a:pPr lvl="0" rtl="0">
              <a:spcBef>
                <a:spcPts val="0"/>
              </a:spcBef>
              <a:buNone/>
            </a:pPr>
            <a:r>
              <a:rPr lang="en-US" dirty="0">
                <a:solidFill>
                  <a:schemeClr val="tx1">
                    <a:lumMod val="50000"/>
                  </a:schemeClr>
                </a:solidFill>
              </a:rPr>
              <a:t>	 Study period</a:t>
            </a:r>
          </a:p>
          <a:p>
            <a:pPr lvl="0" rtl="0">
              <a:spcBef>
                <a:spcPts val="0"/>
              </a:spcBef>
              <a:buNone/>
            </a:pPr>
            <a:endParaRPr dirty="0">
              <a:solidFill>
                <a:schemeClr val="tx1">
                  <a:lumMod val="50000"/>
                </a:schemeClr>
              </a:solidFill>
            </a:endParaRPr>
          </a:p>
          <a:p>
            <a:pPr lvl="0" rtl="0">
              <a:spcBef>
                <a:spcPts val="0"/>
              </a:spcBef>
              <a:buNone/>
            </a:pPr>
            <a:endParaRPr dirty="0">
              <a:solidFill>
                <a:schemeClr val="tx1">
                  <a:lumMod val="50000"/>
                </a:schemeClr>
              </a:solidFill>
            </a:endParaRPr>
          </a:p>
          <a:p>
            <a:pPr marL="457200" lvl="0" indent="-228600" rtl="0">
              <a:spcBef>
                <a:spcPts val="0"/>
              </a:spcBef>
              <a:buAutoNum type="arabicPeriod"/>
            </a:pPr>
            <a:r>
              <a:rPr lang="en-US" b="1" i="1" dirty="0">
                <a:solidFill>
                  <a:schemeClr val="tx1">
                    <a:lumMod val="50000"/>
                  </a:schemeClr>
                </a:solidFill>
              </a:rPr>
              <a:t>In situ </a:t>
            </a:r>
            <a:r>
              <a:rPr lang="en-US" b="1" dirty="0">
                <a:solidFill>
                  <a:schemeClr val="tx1">
                    <a:lumMod val="50000"/>
                  </a:schemeClr>
                </a:solidFill>
              </a:rPr>
              <a:t>air temperature data</a:t>
            </a:r>
          </a:p>
          <a:p>
            <a:pPr marL="914400" lvl="1" indent="-228600" rtl="0">
              <a:spcBef>
                <a:spcPts val="0"/>
              </a:spcBef>
              <a:buAutoNum type="alphaLcPeriod"/>
            </a:pPr>
            <a:r>
              <a:rPr lang="en-US" dirty="0">
                <a:solidFill>
                  <a:schemeClr val="tx1">
                    <a:lumMod val="50000"/>
                  </a:schemeClr>
                </a:solidFill>
              </a:rPr>
              <a:t>Find days over 104 F</a:t>
            </a:r>
          </a:p>
          <a:p>
            <a:pPr marL="914400" lvl="1" indent="-228600" rtl="0">
              <a:spcBef>
                <a:spcPts val="0"/>
              </a:spcBef>
              <a:buAutoNum type="alphaLcPeriod"/>
            </a:pPr>
            <a:r>
              <a:rPr lang="en-US" dirty="0">
                <a:solidFill>
                  <a:schemeClr val="tx1">
                    <a:lumMod val="50000"/>
                  </a:schemeClr>
                </a:solidFill>
              </a:rPr>
              <a:t>Delete MODIS files for days under 104 F</a:t>
            </a:r>
          </a:p>
          <a:p>
            <a:pPr marL="457200" lvl="0" indent="0" rtl="0">
              <a:spcBef>
                <a:spcPts val="0"/>
              </a:spcBef>
              <a:buNone/>
            </a:pPr>
            <a:endParaRPr dirty="0">
              <a:solidFill>
                <a:schemeClr val="tx1">
                  <a:lumMod val="50000"/>
                </a:schemeClr>
              </a:solidFill>
            </a:endParaRPr>
          </a:p>
          <a:p>
            <a:pPr marL="228600" lvl="0" rtl="0">
              <a:spcBef>
                <a:spcPts val="0"/>
              </a:spcBef>
            </a:pPr>
            <a:r>
              <a:rPr lang="en-US" b="1" dirty="0" smtClean="0">
                <a:solidFill>
                  <a:schemeClr val="tx1">
                    <a:lumMod val="50000"/>
                  </a:schemeClr>
                </a:solidFill>
              </a:rPr>
              <a:t>2.  MODIS </a:t>
            </a:r>
            <a:r>
              <a:rPr lang="en-US" b="1" dirty="0">
                <a:solidFill>
                  <a:schemeClr val="tx1">
                    <a:lumMod val="50000"/>
                  </a:schemeClr>
                </a:solidFill>
              </a:rPr>
              <a:t>Processing</a:t>
            </a:r>
          </a:p>
          <a:p>
            <a:pPr marL="914400" lvl="1" indent="-228600" rtl="0">
              <a:spcBef>
                <a:spcPts val="0"/>
              </a:spcBef>
              <a:buAutoNum type="alphaLcPeriod"/>
            </a:pPr>
            <a:r>
              <a:rPr lang="en-US" dirty="0">
                <a:solidFill>
                  <a:schemeClr val="tx1">
                    <a:lumMod val="50000"/>
                  </a:schemeClr>
                </a:solidFill>
              </a:rPr>
              <a:t>Convert to tiff</a:t>
            </a:r>
          </a:p>
          <a:p>
            <a:pPr marL="914400" lvl="1" indent="-228600" rtl="0">
              <a:spcBef>
                <a:spcPts val="0"/>
              </a:spcBef>
              <a:buAutoNum type="alphaLcPeriod"/>
            </a:pPr>
            <a:r>
              <a:rPr lang="en-US" dirty="0">
                <a:solidFill>
                  <a:schemeClr val="tx1">
                    <a:lumMod val="50000"/>
                  </a:schemeClr>
                </a:solidFill>
              </a:rPr>
              <a:t>Clip</a:t>
            </a:r>
          </a:p>
          <a:p>
            <a:pPr marL="914400" lvl="1" indent="-228600" rtl="0">
              <a:spcBef>
                <a:spcPts val="0"/>
              </a:spcBef>
              <a:buAutoNum type="alphaLcPeriod"/>
            </a:pPr>
            <a:r>
              <a:rPr lang="en-US" dirty="0">
                <a:solidFill>
                  <a:schemeClr val="tx1">
                    <a:lumMod val="50000"/>
                  </a:schemeClr>
                </a:solidFill>
              </a:rPr>
              <a:t>Convert to F</a:t>
            </a:r>
          </a:p>
          <a:p>
            <a:pPr marL="457200" lvl="0" indent="0" rtl="0">
              <a:spcBef>
                <a:spcPts val="0"/>
              </a:spcBef>
              <a:buNone/>
            </a:pPr>
            <a:endParaRPr dirty="0">
              <a:solidFill>
                <a:schemeClr val="tx1">
                  <a:lumMod val="50000"/>
                </a:schemeClr>
              </a:solidFill>
            </a:endParaRPr>
          </a:p>
          <a:p>
            <a:pPr marL="228600" lvl="0" rtl="0">
              <a:spcBef>
                <a:spcPts val="0"/>
              </a:spcBef>
            </a:pPr>
            <a:r>
              <a:rPr lang="en-US" b="1" dirty="0" smtClean="0">
                <a:solidFill>
                  <a:schemeClr val="tx1">
                    <a:lumMod val="50000"/>
                  </a:schemeClr>
                </a:solidFill>
              </a:rPr>
              <a:t>3.  R </a:t>
            </a:r>
            <a:r>
              <a:rPr lang="en-US" b="1" dirty="0">
                <a:solidFill>
                  <a:schemeClr val="tx1">
                    <a:lumMod val="50000"/>
                  </a:schemeClr>
                </a:solidFill>
              </a:rPr>
              <a:t>subset</a:t>
            </a:r>
          </a:p>
          <a:p>
            <a:pPr marL="914400" lvl="1" indent="-228600" rtl="0">
              <a:spcBef>
                <a:spcPts val="0"/>
              </a:spcBef>
              <a:buAutoNum type="alphaLcPeriod"/>
            </a:pPr>
            <a:r>
              <a:rPr lang="en-US" dirty="0">
                <a:solidFill>
                  <a:schemeClr val="tx1">
                    <a:lumMod val="50000"/>
                  </a:schemeClr>
                </a:solidFill>
              </a:rPr>
              <a:t>Associate Census Tracts with Temperature Values</a:t>
            </a:r>
          </a:p>
          <a:p>
            <a:pPr marL="914400" lvl="1" indent="-228600" rtl="0">
              <a:spcBef>
                <a:spcPts val="0"/>
              </a:spcBef>
              <a:buAutoNum type="alphaLcPeriod"/>
            </a:pPr>
            <a:r>
              <a:rPr lang="en-US" dirty="0">
                <a:solidFill>
                  <a:schemeClr val="tx1">
                    <a:lumMod val="50000"/>
                  </a:schemeClr>
                </a:solidFill>
              </a:rPr>
              <a:t>Table of percent cloud cover </a:t>
            </a:r>
          </a:p>
        </p:txBody>
      </p:sp>
      <p:sp>
        <p:nvSpPr>
          <p:cNvPr id="2" name="TextBox 1"/>
          <p:cNvSpPr txBox="1"/>
          <p:nvPr/>
        </p:nvSpPr>
        <p:spPr>
          <a:xfrm>
            <a:off x="1600879" y="2019788"/>
            <a:ext cx="4365298" cy="369332"/>
          </a:xfrm>
          <a:prstGeom prst="rect">
            <a:avLst/>
          </a:prstGeom>
          <a:noFill/>
        </p:spPr>
        <p:txBody>
          <a:bodyPr wrap="none" rtlCol="0">
            <a:spAutoFit/>
          </a:bodyPr>
          <a:lstStyle/>
          <a:p>
            <a:r>
              <a:rPr lang="en-US" sz="1800" b="1" dirty="0" smtClean="0">
                <a:solidFill>
                  <a:schemeClr val="tx1">
                    <a:lumMod val="50000"/>
                  </a:schemeClr>
                </a:solidFill>
              </a:rPr>
              <a:t>Compiled Python Script with R subset</a:t>
            </a:r>
            <a:endParaRPr lang="en-US" sz="1800" b="1" dirty="0">
              <a:solidFill>
                <a:schemeClr val="tx1">
                  <a:lumMod val="50000"/>
                </a:schemeClr>
              </a:solidFill>
            </a:endParaRPr>
          </a:p>
        </p:txBody>
      </p:sp>
    </p:spTree>
    <p:extLst>
      <p:ext uri="{BB962C8B-B14F-4D97-AF65-F5344CB8AC3E}">
        <p14:creationId xmlns:p14="http://schemas.microsoft.com/office/powerpoint/2010/main" val="314469307"/>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5" name="Shape 285"/>
          <p:cNvGrpSpPr/>
          <p:nvPr/>
        </p:nvGrpSpPr>
        <p:grpSpPr>
          <a:xfrm rot="5400000">
            <a:off x="4971135" y="2709873"/>
            <a:ext cx="6001553" cy="1970600"/>
            <a:chOff x="47264" y="1046786"/>
            <a:chExt cx="6001553" cy="1970600"/>
          </a:xfrm>
        </p:grpSpPr>
        <p:sp>
          <p:nvSpPr>
            <p:cNvPr id="286" name="Shape 286"/>
            <p:cNvSpPr/>
            <p:nvPr/>
          </p:nvSpPr>
          <p:spPr>
            <a:xfrm rot="-5400000">
              <a:off x="4655467" y="1335446"/>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7" name="Shape 287"/>
            <p:cNvSpPr/>
            <p:nvPr/>
          </p:nvSpPr>
          <p:spPr>
            <a:xfrm>
              <a:off x="4702069"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8" name="Shape 288"/>
            <p:cNvSpPr txBox="1"/>
            <p:nvPr/>
          </p:nvSpPr>
          <p:spPr>
            <a:xfrm rot="-5400000">
              <a:off x="4764592" y="1568798"/>
              <a:ext cx="11757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i="0" u="none" strike="noStrike" cap="none" dirty="0">
                  <a:solidFill>
                    <a:schemeClr val="bg2">
                      <a:lumMod val="50000"/>
                    </a:schemeClr>
                  </a:solidFill>
                  <a:latin typeface="Questrial"/>
                  <a:ea typeface="Questrial"/>
                  <a:cs typeface="Questrial"/>
                  <a:sym typeface="Questrial"/>
                </a:rPr>
                <a:t>End-User Manipulation</a:t>
              </a:r>
            </a:p>
          </p:txBody>
        </p:sp>
        <p:sp>
          <p:nvSpPr>
            <p:cNvPr id="289" name="Shape 289"/>
            <p:cNvSpPr/>
            <p:nvPr/>
          </p:nvSpPr>
          <p:spPr>
            <a:xfrm rot="2700000">
              <a:off x="3209609" y="133534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90" name="Shape 290"/>
            <p:cNvSpPr/>
            <p:nvPr/>
          </p:nvSpPr>
          <p:spPr>
            <a:xfrm>
              <a:off x="3262189" y="1381900"/>
              <a:ext cx="1300800" cy="1300500"/>
            </a:xfrm>
            <a:prstGeom prst="ellipse">
              <a:avLst/>
            </a:prstGeom>
            <a:solidFill>
              <a:schemeClr val="lt1">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1" name="Shape 291"/>
            <p:cNvSpPr txBox="1"/>
            <p:nvPr/>
          </p:nvSpPr>
          <p:spPr>
            <a:xfrm rot="-5400000">
              <a:off x="3262292" y="1567723"/>
              <a:ext cx="13005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b="1" i="0" u="none" strike="noStrike" cap="none" dirty="0">
                  <a:solidFill>
                    <a:schemeClr val="bg2">
                      <a:lumMod val="50000"/>
                    </a:schemeClr>
                  </a:solidFill>
                  <a:latin typeface="Questrial"/>
                  <a:ea typeface="Questrial"/>
                  <a:cs typeface="Questrial"/>
                  <a:sym typeface="Questrial"/>
                </a:rPr>
                <a:t>Geodatabase </a:t>
              </a:r>
            </a:p>
          </p:txBody>
        </p:sp>
        <p:sp>
          <p:nvSpPr>
            <p:cNvPr id="292" name="Shape 292"/>
            <p:cNvSpPr/>
            <p:nvPr/>
          </p:nvSpPr>
          <p:spPr>
            <a:xfrm rot="2700000">
              <a:off x="1786316" y="13355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3" name="Shape 293"/>
            <p:cNvSpPr/>
            <p:nvPr/>
          </p:nvSpPr>
          <p:spPr>
            <a:xfrm>
              <a:off x="1822308"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4" name="Shape 294"/>
            <p:cNvSpPr txBox="1"/>
            <p:nvPr/>
          </p:nvSpPr>
          <p:spPr>
            <a:xfrm rot="-5400000">
              <a:off x="2008118"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a:solidFill>
                    <a:schemeClr val="bg2">
                      <a:lumMod val="50000"/>
                    </a:schemeClr>
                  </a:solidFill>
                  <a:latin typeface="Arial"/>
                  <a:ea typeface="Arial"/>
                  <a:cs typeface="Arial"/>
                  <a:sym typeface="Arial"/>
                </a:rPr>
                <a:t>Python/R</a:t>
              </a:r>
            </a:p>
            <a:p>
              <a:pPr marL="0" marR="0" lvl="0" indent="0" algn="ctr" rtl="0">
                <a:lnSpc>
                  <a:spcPct val="90000"/>
                </a:lnSpc>
                <a:spcBef>
                  <a:spcPts val="350"/>
                </a:spcBef>
                <a:spcAft>
                  <a:spcPts val="0"/>
                </a:spcAft>
                <a:buClr>
                  <a:srgbClr val="000000"/>
                </a:buClr>
                <a:buFont typeface="Arial"/>
                <a:buNone/>
              </a:pPr>
              <a:r>
                <a:rPr lang="en-US" i="0" u="none" strike="noStrike" cap="none" dirty="0">
                  <a:solidFill>
                    <a:schemeClr val="bg2">
                      <a:lumMod val="50000"/>
                    </a:schemeClr>
                  </a:solidFill>
                  <a:latin typeface="Arial"/>
                  <a:ea typeface="Arial"/>
                  <a:cs typeface="Arial"/>
                  <a:sym typeface="Arial"/>
                </a:rPr>
                <a:t>Subset </a:t>
              </a:r>
            </a:p>
          </p:txBody>
        </p:sp>
        <p:sp>
          <p:nvSpPr>
            <p:cNvPr id="295" name="Shape 295"/>
            <p:cNvSpPr/>
            <p:nvPr/>
          </p:nvSpPr>
          <p:spPr>
            <a:xfrm rot="2700000">
              <a:off x="335822" y="13353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6" name="Shape 296"/>
            <p:cNvSpPr/>
            <p:nvPr/>
          </p:nvSpPr>
          <p:spPr>
            <a:xfrm>
              <a:off x="382427" y="1381900"/>
              <a:ext cx="1300799"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7" name="Shape 297"/>
            <p:cNvSpPr txBox="1"/>
            <p:nvPr/>
          </p:nvSpPr>
          <p:spPr>
            <a:xfrm rot="-5400000">
              <a:off x="568237"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a:solidFill>
                    <a:schemeClr val="bg2">
                      <a:lumMod val="50000"/>
                    </a:schemeClr>
                  </a:solidFill>
                  <a:latin typeface="Arial"/>
                  <a:ea typeface="Arial"/>
                  <a:cs typeface="Arial"/>
                  <a:sym typeface="Arial"/>
                </a:rPr>
                <a:t>Satellite Data</a:t>
              </a:r>
            </a:p>
          </p:txBody>
        </p:sp>
      </p:grpSp>
      <p:sp>
        <p:nvSpPr>
          <p:cNvPr id="298" name="Shape 298"/>
          <p:cNvSpPr txBox="1"/>
          <p:nvPr/>
        </p:nvSpPr>
        <p:spPr>
          <a:xfrm>
            <a:off x="329975" y="5984050"/>
            <a:ext cx="5948400" cy="596100"/>
          </a:xfrm>
          <a:prstGeom prst="rect">
            <a:avLst/>
          </a:prstGeom>
          <a:noFill/>
          <a:ln>
            <a:noFill/>
          </a:ln>
        </p:spPr>
        <p:txBody>
          <a:bodyPr lIns="91425" tIns="91425" rIns="91425" bIns="91425" anchor="t" anchorCtr="0">
            <a:noAutofit/>
          </a:bodyPr>
          <a:lstStyle/>
          <a:p>
            <a:pPr lvl="0" rtl="0">
              <a:spcBef>
                <a:spcPts val="0"/>
              </a:spcBef>
              <a:buNone/>
            </a:pPr>
            <a:r>
              <a:rPr lang="en-US" sz="1100"/>
              <a:t>Left: Aqua MODIS Version 5 daily Land Surface temperature at 1 Km resolution</a:t>
            </a:r>
          </a:p>
          <a:p>
            <a:pPr lvl="0" rtl="0">
              <a:spcBef>
                <a:spcPts val="0"/>
              </a:spcBef>
              <a:buNone/>
            </a:pPr>
            <a:r>
              <a:rPr lang="en-US" sz="1100"/>
              <a:t>Right: Mean temperatures by Census tract </a:t>
            </a:r>
          </a:p>
          <a:p>
            <a:pPr lvl="0" rtl="0">
              <a:spcBef>
                <a:spcPts val="0"/>
              </a:spcBef>
              <a:buNone/>
            </a:pPr>
            <a:r>
              <a:rPr lang="en-US" sz="1100"/>
              <a:t>Top: Daytime Layer of August 3, 2015</a:t>
            </a:r>
          </a:p>
          <a:p>
            <a:pPr lvl="0">
              <a:spcBef>
                <a:spcPts val="0"/>
              </a:spcBef>
              <a:buNone/>
            </a:pPr>
            <a:r>
              <a:rPr lang="en-US" sz="1100"/>
              <a:t>Bottom: Nighttime Layer of August 3, 2015</a:t>
            </a:r>
          </a:p>
        </p:txBody>
      </p:sp>
      <p:pic>
        <p:nvPicPr>
          <p:cNvPr id="299" name="Shape 299"/>
          <p:cNvPicPr preferRelativeResize="0"/>
          <p:nvPr/>
        </p:nvPicPr>
        <p:blipFill>
          <a:blip r:embed="rId3">
            <a:alphaModFix/>
          </a:blip>
          <a:stretch>
            <a:fillRect/>
          </a:stretch>
        </p:blipFill>
        <p:spPr>
          <a:xfrm>
            <a:off x="329975" y="851277"/>
            <a:ext cx="6656625" cy="5132773"/>
          </a:xfrm>
          <a:prstGeom prst="rect">
            <a:avLst/>
          </a:prstGeom>
          <a:noFill/>
          <a:ln>
            <a:noFill/>
          </a:ln>
        </p:spPr>
      </p:pic>
      <p:sp>
        <p:nvSpPr>
          <p:cNvPr id="3" name="TextBox 2"/>
          <p:cNvSpPr txBox="1"/>
          <p:nvPr/>
        </p:nvSpPr>
        <p:spPr>
          <a:xfrm>
            <a:off x="329975" y="121920"/>
            <a:ext cx="6656625" cy="729357"/>
          </a:xfrm>
          <a:prstGeom prst="rect">
            <a:avLst/>
          </a:prstGeom>
          <a:noFill/>
        </p:spPr>
        <p:txBody>
          <a:bodyPr wrap="square" rtlCol="0">
            <a:spAutoFit/>
          </a:bodyPr>
          <a:lstStyle/>
          <a:p>
            <a:r>
              <a:rPr lang="en-US" sz="4000" b="1" dirty="0" smtClean="0">
                <a:solidFill>
                  <a:schemeClr val="accent1"/>
                </a:solidFill>
              </a:rPr>
              <a:t>Outputs</a:t>
            </a:r>
            <a:endParaRPr lang="en-US" sz="4000" b="1" dirty="0">
              <a:solidFill>
                <a:schemeClr val="accent1"/>
              </a:solidFil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body" idx="2"/>
          </p:nvPr>
        </p:nvSpPr>
        <p:spPr>
          <a:xfrm>
            <a:off x="548649" y="229851"/>
            <a:ext cx="4001625" cy="819000"/>
          </a:xfrm>
          <a:prstGeom prst="rect">
            <a:avLst/>
          </a:prstGeom>
        </p:spPr>
        <p:txBody>
          <a:bodyPr lIns="91425" tIns="91425" rIns="91425" bIns="91425" anchor="t" anchorCtr="0">
            <a:noAutofit/>
          </a:bodyPr>
          <a:lstStyle/>
          <a:p>
            <a:pPr lvl="0">
              <a:spcBef>
                <a:spcPts val="0"/>
              </a:spcBef>
              <a:buNone/>
            </a:pPr>
            <a:r>
              <a:rPr lang="en-US" dirty="0" err="1"/>
              <a:t>Semivariograms</a:t>
            </a:r>
            <a:r>
              <a:rPr lang="en-US" dirty="0"/>
              <a:t> </a:t>
            </a:r>
          </a:p>
        </p:txBody>
      </p:sp>
      <p:pic>
        <p:nvPicPr>
          <p:cNvPr id="306" name="Shape 306"/>
          <p:cNvPicPr preferRelativeResize="0"/>
          <p:nvPr/>
        </p:nvPicPr>
        <p:blipFill>
          <a:blip r:embed="rId3">
            <a:alphaModFix/>
          </a:blip>
          <a:stretch>
            <a:fillRect/>
          </a:stretch>
        </p:blipFill>
        <p:spPr>
          <a:xfrm>
            <a:off x="548650" y="1553424"/>
            <a:ext cx="3566099" cy="2525514"/>
          </a:xfrm>
          <a:prstGeom prst="rect">
            <a:avLst/>
          </a:prstGeom>
          <a:noFill/>
          <a:ln>
            <a:noFill/>
          </a:ln>
        </p:spPr>
      </p:pic>
      <p:pic>
        <p:nvPicPr>
          <p:cNvPr id="307" name="Shape 307"/>
          <p:cNvPicPr preferRelativeResize="0"/>
          <p:nvPr/>
        </p:nvPicPr>
        <p:blipFill rotWithShape="1">
          <a:blip r:embed="rId4">
            <a:alphaModFix/>
          </a:blip>
          <a:srcRect l="909" t="1670" r="1261" b="1795"/>
          <a:stretch/>
        </p:blipFill>
        <p:spPr>
          <a:xfrm>
            <a:off x="600600" y="4155625"/>
            <a:ext cx="3462200" cy="1388816"/>
          </a:xfrm>
          <a:prstGeom prst="rect">
            <a:avLst/>
          </a:prstGeom>
          <a:noFill/>
          <a:ln>
            <a:noFill/>
          </a:ln>
        </p:spPr>
      </p:pic>
      <p:pic>
        <p:nvPicPr>
          <p:cNvPr id="308" name="Shape 308"/>
          <p:cNvPicPr preferRelativeResize="0"/>
          <p:nvPr/>
        </p:nvPicPr>
        <p:blipFill>
          <a:blip r:embed="rId5">
            <a:alphaModFix/>
          </a:blip>
          <a:stretch>
            <a:fillRect/>
          </a:stretch>
        </p:blipFill>
        <p:spPr>
          <a:xfrm>
            <a:off x="4572000" y="1587224"/>
            <a:ext cx="3470693" cy="2457949"/>
          </a:xfrm>
          <a:prstGeom prst="rect">
            <a:avLst/>
          </a:prstGeom>
          <a:noFill/>
          <a:ln>
            <a:noFill/>
          </a:ln>
        </p:spPr>
      </p:pic>
      <p:pic>
        <p:nvPicPr>
          <p:cNvPr id="309" name="Shape 309"/>
          <p:cNvPicPr preferRelativeResize="0"/>
          <p:nvPr/>
        </p:nvPicPr>
        <p:blipFill rotWithShape="1">
          <a:blip r:embed="rId6">
            <a:alphaModFix/>
          </a:blip>
          <a:srcRect/>
          <a:stretch/>
        </p:blipFill>
        <p:spPr>
          <a:xfrm>
            <a:off x="4550275" y="4137023"/>
            <a:ext cx="3514149" cy="1426026"/>
          </a:xfrm>
          <a:prstGeom prst="rect">
            <a:avLst/>
          </a:prstGeom>
          <a:noFill/>
          <a:ln>
            <a:noFill/>
          </a:ln>
        </p:spPr>
      </p:pic>
      <p:sp>
        <p:nvSpPr>
          <p:cNvPr id="310" name="Shape 310"/>
          <p:cNvSpPr txBox="1"/>
          <p:nvPr/>
        </p:nvSpPr>
        <p:spPr>
          <a:xfrm>
            <a:off x="740300" y="1254750"/>
            <a:ext cx="3322500" cy="222000"/>
          </a:xfrm>
          <a:prstGeom prst="rect">
            <a:avLst/>
          </a:prstGeom>
          <a:noFill/>
          <a:ln>
            <a:noFill/>
          </a:ln>
        </p:spPr>
        <p:txBody>
          <a:bodyPr lIns="91425" tIns="91425" rIns="91425" bIns="91425" anchor="t" anchorCtr="0">
            <a:noAutofit/>
          </a:bodyPr>
          <a:lstStyle/>
          <a:p>
            <a:pPr lvl="0">
              <a:spcBef>
                <a:spcPts val="0"/>
              </a:spcBef>
              <a:buNone/>
            </a:pPr>
            <a:r>
              <a:rPr lang="en-US"/>
              <a:t>August 3, 2015 Daytime </a:t>
            </a:r>
          </a:p>
        </p:txBody>
      </p:sp>
      <p:sp>
        <p:nvSpPr>
          <p:cNvPr id="311" name="Shape 311"/>
          <p:cNvSpPr txBox="1"/>
          <p:nvPr/>
        </p:nvSpPr>
        <p:spPr>
          <a:xfrm>
            <a:off x="4646100" y="1273375"/>
            <a:ext cx="3322500" cy="222000"/>
          </a:xfrm>
          <a:prstGeom prst="rect">
            <a:avLst/>
          </a:prstGeom>
          <a:noFill/>
          <a:ln>
            <a:noFill/>
          </a:ln>
        </p:spPr>
        <p:txBody>
          <a:bodyPr lIns="91425" tIns="91425" rIns="91425" bIns="91425" anchor="t" anchorCtr="0">
            <a:noAutofit/>
          </a:bodyPr>
          <a:lstStyle/>
          <a:p>
            <a:pPr lvl="0" rtl="0">
              <a:spcBef>
                <a:spcPts val="0"/>
              </a:spcBef>
              <a:buNone/>
            </a:pPr>
            <a:r>
              <a:rPr lang="en-US"/>
              <a:t>August 3, 2015 Nighttime </a:t>
            </a:r>
          </a:p>
        </p:txBody>
      </p:sp>
      <p:sp>
        <p:nvSpPr>
          <p:cNvPr id="312" name="Shape 312"/>
          <p:cNvSpPr txBox="1"/>
          <p:nvPr/>
        </p:nvSpPr>
        <p:spPr>
          <a:xfrm>
            <a:off x="1334700" y="5814600"/>
            <a:ext cx="6474600" cy="454800"/>
          </a:xfrm>
          <a:prstGeom prst="rect">
            <a:avLst/>
          </a:prstGeom>
          <a:noFill/>
          <a:ln>
            <a:noFill/>
          </a:ln>
        </p:spPr>
        <p:txBody>
          <a:bodyPr lIns="91425" tIns="91425" rIns="91425" bIns="91425" anchor="t" anchorCtr="0">
            <a:noAutofit/>
          </a:bodyPr>
          <a:lstStyle/>
          <a:p>
            <a:pPr lvl="0">
              <a:spcBef>
                <a:spcPts val="0"/>
              </a:spcBef>
              <a:buNone/>
            </a:pPr>
            <a:r>
              <a:rPr lang="en-US">
                <a:solidFill>
                  <a:schemeClr val="dk1"/>
                </a:solidFill>
              </a:rPr>
              <a:t>There is weaker spatial correlation during the night due to the UHI effect and geographic relief </a:t>
            </a:r>
          </a:p>
        </p:txBody>
      </p:sp>
    </p:spTree>
  </p:cSld>
  <p:clrMapOvr>
    <a:masterClrMapping/>
  </p:clrMapOvr>
  <p:transition spd="slow">
    <p:cut/>
  </p:transition>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1291</Words>
  <Application>Microsoft Office PowerPoint</Application>
  <PresentationFormat>On-screen Show (4:3)</PresentationFormat>
  <Paragraphs>185</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Helvetica Neue</vt:lpstr>
      <vt:lpstr>Webdings</vt:lpstr>
      <vt:lpstr>Questrial</vt:lpstr>
      <vt:lpstr>Garamond</vt:lpstr>
      <vt:lpstr>Calibri</vt:lpstr>
      <vt:lpstr>Georgia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Finnell, Daniel R. (LARC-E3)[SSAI DEVELOP]</cp:lastModifiedBy>
  <cp:revision>4</cp:revision>
  <dcterms:modified xsi:type="dcterms:W3CDTF">2016-03-29T20:26:30Z</dcterms:modified>
</cp:coreProperties>
</file>