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8"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30" clrIdx="0">
    <p:extLst/>
  </p:cmAuthor>
  <p:cmAuthor id="2" name="Zach Bengtsson" initials="ZB" lastIdx="10" clrIdx="1">
    <p:extLst/>
  </p:cmAuthor>
  <p:cmAuthor id="3" name="Microsoft Office User" initials="Office" lastIdx="1" clrIdx="2">
    <p:extLst/>
  </p:cmAuthor>
  <p:cmAuthor id="4" name="Microsoft Office User" initials="Office [2]" lastIdx="1" clrIdx="3">
    <p:extLst/>
  </p:cmAuthor>
  <p:cmAuthor id="5" name="Microsoft Office User" initials="Office [3]" lastIdx="1"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568"/>
    <a:srgbClr val="094B8D"/>
    <a:srgbClr val="DEDEDD"/>
    <a:srgbClr val="963F36"/>
    <a:srgbClr val="CAA19B"/>
    <a:srgbClr val="FFFFFF"/>
    <a:srgbClr val="0A4A8B"/>
    <a:srgbClr val="DEDEDE"/>
    <a:srgbClr val="89CE89"/>
    <a:srgbClr val="3A95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892" autoAdjust="0"/>
    <p:restoredTop sz="94660"/>
  </p:normalViewPr>
  <p:slideViewPr>
    <p:cSldViewPr snapToGrid="0">
      <p:cViewPr varScale="1">
        <p:scale>
          <a:sx n="21" d="100"/>
          <a:sy n="21" d="100"/>
        </p:scale>
        <p:origin x="360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4195F-0ADA-F74F-B95F-1952E192475F}" type="datetimeFigureOut">
              <a:rPr lang="en-US" smtClean="0"/>
              <a:t>9/16/2019</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48D6A-D730-794D-A7D3-0BDAA0B8D1F8}" type="slidenum">
              <a:rPr lang="en-US" smtClean="0"/>
              <a:t>‹#›</a:t>
            </a:fld>
            <a:endParaRPr lang="en-US"/>
          </a:p>
        </p:txBody>
      </p:sp>
    </p:spTree>
    <p:extLst>
      <p:ext uri="{BB962C8B-B14F-4D97-AF65-F5344CB8AC3E}">
        <p14:creationId xmlns:p14="http://schemas.microsoft.com/office/powerpoint/2010/main" val="136547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amp; Food Security">
    <p:spTree>
      <p:nvGrpSpPr>
        <p:cNvPr id="1" name=""/>
        <p:cNvGrpSpPr/>
        <p:nvPr/>
      </p:nvGrpSpPr>
      <p:grpSpPr>
        <a:xfrm>
          <a:off x="0" y="0"/>
          <a:ext cx="0" cy="0"/>
          <a:chOff x="0" y="0"/>
          <a:chExt cx="0" cy="0"/>
        </a:xfrm>
      </p:grpSpPr>
      <p:sp>
        <p:nvSpPr>
          <p:cNvPr id="35" name="Rectangle 34"/>
          <p:cNvSpPr/>
          <p:nvPr userDrawn="1"/>
        </p:nvSpPr>
        <p:spPr>
          <a:xfrm>
            <a:off x="914399" y="35661599"/>
            <a:ext cx="25603201" cy="415567"/>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157" name="Rectangle 156"/>
          <p:cNvSpPr/>
          <p:nvPr userDrawn="1"/>
        </p:nvSpPr>
        <p:spPr>
          <a:xfrm>
            <a:off x="914400" y="3662904"/>
            <a:ext cx="25623984" cy="260911"/>
          </a:xfrm>
          <a:prstGeom prst="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964135"/>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Project Subtitle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035" y="919015"/>
            <a:ext cx="2508115" cy="217627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34528943"/>
            <a:ext cx="4480560" cy="903722"/>
          </a:xfrm>
          <a:prstGeom prst="rect">
            <a:avLst/>
          </a:prstGeom>
        </p:spPr>
      </p:pic>
    </p:spTree>
    <p:extLst>
      <p:ext uri="{BB962C8B-B14F-4D97-AF65-F5344CB8AC3E}">
        <p14:creationId xmlns:p14="http://schemas.microsoft.com/office/powerpoint/2010/main" val="804774885"/>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userDrawn="1">
          <p15:clr>
            <a:srgbClr val="FBAE40"/>
          </p15:clr>
        </p15:guide>
        <p15:guide id="6" orient="horz" pos="22296" userDrawn="1">
          <p15:clr>
            <a:srgbClr val="FBAE40"/>
          </p15:clr>
        </p15:guide>
        <p15:guide id="7" orient="horz" pos="21792" userDrawn="1">
          <p15:clr>
            <a:srgbClr val="FBAE40"/>
          </p15:clr>
        </p15:guide>
        <p15:guide id="8" pos="15552" userDrawn="1">
          <p15:clr>
            <a:srgbClr val="FBAE40"/>
          </p15:clr>
        </p15:guide>
        <p15:guide id="9" orient="horz" pos="21312" userDrawn="1">
          <p15:clr>
            <a:srgbClr val="FBAE40"/>
          </p15:clr>
        </p15:guide>
        <p15:guide id="10" pos="15264" userDrawn="1">
          <p15:clr>
            <a:srgbClr val="FBAE40"/>
          </p15:clr>
        </p15:guide>
        <p15:guide id="11" orient="horz" pos="2928" userDrawn="1">
          <p15:clr>
            <a:srgbClr val="FBAE40"/>
          </p15:clr>
        </p15:guide>
        <p15:guide id="12" pos="7776" userDrawn="1">
          <p15:clr>
            <a:srgbClr val="FBAE40"/>
          </p15:clr>
        </p15:guide>
        <p15:guide id="14" orient="horz" pos="1920" userDrawn="1">
          <p15:clr>
            <a:srgbClr val="FBAE40"/>
          </p15:clr>
        </p15:guide>
        <p15:guide id="15" orient="horz" pos="1488" userDrawn="1">
          <p15:clr>
            <a:srgbClr val="FBAE40"/>
          </p15:clr>
        </p15:guide>
        <p15:guide id="16" orient="horz" pos="960" userDrawn="1">
          <p15:clr>
            <a:srgbClr val="FBAE40"/>
          </p15:clr>
        </p15:guide>
        <p15:guide id="17" pos="806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9/16/2019</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jpeg"/><Relationship Id="rId18" Type="http://schemas.openxmlformats.org/officeDocument/2006/relationships/image" Target="../media/image15.png"/><Relationship Id="rId3" Type="http://schemas.openxmlformats.org/officeDocument/2006/relationships/image" Target="../media/image5.png"/><Relationship Id="rId21" Type="http://schemas.openxmlformats.org/officeDocument/2006/relationships/image" Target="../media/image18.png"/><Relationship Id="rId7" Type="http://schemas.openxmlformats.org/officeDocument/2006/relationships/image" Target="../media/image9.jpeg"/><Relationship Id="rId12" Type="http://schemas.microsoft.com/office/2007/relationships/hdphoto" Target="../media/hdphoto3.wdp"/><Relationship Id="rId17" Type="http://schemas.openxmlformats.org/officeDocument/2006/relationships/image" Target="../media/image14.png"/><Relationship Id="rId2" Type="http://schemas.openxmlformats.org/officeDocument/2006/relationships/image" Target="../media/image4.png"/><Relationship Id="rId16" Type="http://schemas.microsoft.com/office/2007/relationships/hdphoto" Target="../media/hdphoto5.wdp"/><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3.png"/><Relationship Id="rId10" Type="http://schemas.microsoft.com/office/2007/relationships/hdphoto" Target="../media/hdphoto2.wdp"/><Relationship Id="rId19"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0.png"/><Relationship Id="rId1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3"/>
          <p:cNvSpPr txBox="1">
            <a:spLocks/>
          </p:cNvSpPr>
          <p:nvPr/>
        </p:nvSpPr>
        <p:spPr>
          <a:xfrm>
            <a:off x="24721960" y="4648201"/>
            <a:ext cx="1780985" cy="29222699"/>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964135"/>
                </a:solidFill>
              </a:rPr>
              <a:t>Southern Maine </a:t>
            </a:r>
            <a:r>
              <a:rPr lang="en-US" sz="10000" dirty="0">
                <a:solidFill>
                  <a:srgbClr val="964135"/>
                </a:solidFill>
              </a:rPr>
              <a:t>Health &amp; Air Quality</a:t>
            </a:r>
          </a:p>
        </p:txBody>
      </p:sp>
      <p:sp>
        <p:nvSpPr>
          <p:cNvPr id="14" name="Text Placeholder 16"/>
          <p:cNvSpPr txBox="1">
            <a:spLocks/>
          </p:cNvSpPr>
          <p:nvPr/>
        </p:nvSpPr>
        <p:spPr>
          <a:xfrm>
            <a:off x="914399" y="14848769"/>
            <a:ext cx="11430000" cy="336582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964135"/>
              </a:buClr>
            </a:pPr>
            <a:r>
              <a:rPr lang="en-US" b="1" dirty="0">
                <a:solidFill>
                  <a:srgbClr val="964135"/>
                </a:solidFill>
                <a:latin typeface="Garamond" panose="02020404030301010803" pitchFamily="18" charset="0"/>
              </a:rPr>
              <a:t>Create </a:t>
            </a:r>
            <a:r>
              <a:rPr lang="en-US" dirty="0">
                <a:solidFill>
                  <a:schemeClr val="tx1">
                    <a:lumMod val="75000"/>
                    <a:lumOff val="25000"/>
                  </a:schemeClr>
                </a:solidFill>
                <a:latin typeface="Garamond" panose="02020404030301010803" pitchFamily="18" charset="0"/>
              </a:rPr>
              <a:t>a land cover map and corresponding Google Earth Engine code that will help target areas for tick monitoring efforts and advise the community on the location of land cover types predisposed to high risk of tick encounter </a:t>
            </a:r>
          </a:p>
          <a:p>
            <a:pPr>
              <a:lnSpc>
                <a:spcPct val="100000"/>
              </a:lnSpc>
              <a:spcBef>
                <a:spcPts val="0"/>
              </a:spcBef>
              <a:spcAft>
                <a:spcPts val="600"/>
              </a:spcAft>
              <a:buClr>
                <a:srgbClr val="964135"/>
              </a:buClr>
            </a:pPr>
            <a:r>
              <a:rPr lang="en-US" b="1" dirty="0">
                <a:solidFill>
                  <a:srgbClr val="964135"/>
                </a:solidFill>
                <a:latin typeface="Garamond" panose="02020404030301010803" pitchFamily="18" charset="0"/>
              </a:rPr>
              <a:t>Examine </a:t>
            </a:r>
            <a:r>
              <a:rPr lang="en-US" dirty="0">
                <a:solidFill>
                  <a:schemeClr val="tx1">
                    <a:lumMod val="75000"/>
                    <a:lumOff val="25000"/>
                  </a:schemeClr>
                </a:solidFill>
                <a:latin typeface="Garamond" panose="02020404030301010803" pitchFamily="18" charset="0"/>
              </a:rPr>
              <a:t>the relationship between environmental parameters and the estimation of actual disease incidence </a:t>
            </a:r>
          </a:p>
          <a:p>
            <a:pPr>
              <a:lnSpc>
                <a:spcPct val="100000"/>
              </a:lnSpc>
              <a:spcBef>
                <a:spcPts val="0"/>
              </a:spcBef>
              <a:spcAft>
                <a:spcPts val="600"/>
              </a:spcAft>
              <a:buClr>
                <a:srgbClr val="964135"/>
              </a:buClr>
            </a:pPr>
            <a:r>
              <a:rPr lang="en-US" b="1" dirty="0">
                <a:solidFill>
                  <a:srgbClr val="964135"/>
                </a:solidFill>
                <a:latin typeface="Garamond" panose="02020404030301010803" pitchFamily="18" charset="0"/>
              </a:rPr>
              <a:t>Improve </a:t>
            </a:r>
            <a:r>
              <a:rPr lang="en-US" dirty="0">
                <a:solidFill>
                  <a:schemeClr val="tx1">
                    <a:lumMod val="75000"/>
                    <a:lumOff val="25000"/>
                  </a:schemeClr>
                </a:solidFill>
                <a:latin typeface="Garamond" panose="02020404030301010803" pitchFamily="18" charset="0"/>
              </a:rPr>
              <a:t>public awareness of high disease risk locations while also informing future research related to tick-borne illness mitigation</a:t>
            </a:r>
          </a:p>
        </p:txBody>
      </p:sp>
      <p:sp>
        <p:nvSpPr>
          <p:cNvPr id="16" name="TextBox 15"/>
          <p:cNvSpPr txBox="1"/>
          <p:nvPr/>
        </p:nvSpPr>
        <p:spPr>
          <a:xfrm>
            <a:off x="868453" y="14142818"/>
            <a:ext cx="3127779"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Objectives</a:t>
            </a:r>
          </a:p>
        </p:txBody>
      </p:sp>
      <p:sp>
        <p:nvSpPr>
          <p:cNvPr id="10" name="Text Placeholder 16"/>
          <p:cNvSpPr txBox="1">
            <a:spLocks/>
          </p:cNvSpPr>
          <p:nvPr/>
        </p:nvSpPr>
        <p:spPr>
          <a:xfrm>
            <a:off x="930905" y="19375188"/>
            <a:ext cx="3274894" cy="313707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i="1" dirty="0">
                <a:solidFill>
                  <a:schemeClr val="tx1">
                    <a:lumMod val="75000"/>
                    <a:lumOff val="25000"/>
                  </a:schemeClr>
                </a:solidFill>
                <a:latin typeface="Garamond" panose="02020404030301010803" pitchFamily="18" charset="0"/>
              </a:rPr>
              <a:t>Figure 1</a:t>
            </a:r>
            <a:r>
              <a:rPr lang="en-US" sz="1800" dirty="0">
                <a:solidFill>
                  <a:schemeClr val="tx1">
                    <a:lumMod val="75000"/>
                    <a:lumOff val="25000"/>
                  </a:schemeClr>
                </a:solidFill>
                <a:latin typeface="Garamond" panose="02020404030301010803" pitchFamily="18" charset="0"/>
              </a:rPr>
              <a:t>: The region </a:t>
            </a:r>
            <a:r>
              <a:rPr lang="en-US" sz="1800" dirty="0">
                <a:solidFill>
                  <a:schemeClr val="tx1">
                    <a:lumMod val="75000"/>
                    <a:lumOff val="25000"/>
                  </a:schemeClr>
                </a:solidFill>
                <a:latin typeface="Garamond" charset="0"/>
                <a:ea typeface="Garamond" charset="0"/>
                <a:cs typeface="Garamond" charset="0"/>
              </a:rPr>
              <a:t>of interest is highlighted here, encompassing all of Cumberland County, Maine. All analyses were performed on individual towns within Cumberland County. The study period is from January 2008 </a:t>
            </a:r>
            <a:r>
              <a:rPr lang="mr-IN" sz="1800" dirty="0">
                <a:solidFill>
                  <a:schemeClr val="tx1">
                    <a:lumMod val="75000"/>
                    <a:lumOff val="25000"/>
                  </a:schemeClr>
                </a:solidFill>
                <a:latin typeface="Garamond" charset="0"/>
                <a:ea typeface="Garamond" charset="0"/>
                <a:cs typeface="Garamond" charset="0"/>
              </a:rPr>
              <a:t>–</a:t>
            </a:r>
            <a:r>
              <a:rPr lang="en-US" sz="1800" dirty="0">
                <a:solidFill>
                  <a:schemeClr val="tx1">
                    <a:lumMod val="75000"/>
                    <a:lumOff val="25000"/>
                  </a:schemeClr>
                </a:solidFill>
                <a:latin typeface="Garamond" charset="0"/>
                <a:ea typeface="Garamond" charset="0"/>
                <a:cs typeface="Garamond" charset="0"/>
              </a:rPr>
              <a:t> June 2019. Insert displays true color image of study area, exported from Google Earth Engine. </a:t>
            </a:r>
            <a:endParaRPr lang="en-US" sz="1800" b="1" dirty="0">
              <a:solidFill>
                <a:schemeClr val="tx1">
                  <a:lumMod val="75000"/>
                  <a:lumOff val="25000"/>
                </a:schemeClr>
              </a:solidFill>
              <a:latin typeface="Garamond" panose="02020404030301010803" pitchFamily="18" charset="0"/>
            </a:endParaRPr>
          </a:p>
        </p:txBody>
      </p:sp>
      <p:sp>
        <p:nvSpPr>
          <p:cNvPr id="17" name="TextBox 16"/>
          <p:cNvSpPr txBox="1"/>
          <p:nvPr/>
        </p:nvSpPr>
        <p:spPr>
          <a:xfrm>
            <a:off x="868453" y="18448030"/>
            <a:ext cx="3172663"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Study Area</a:t>
            </a:r>
          </a:p>
        </p:txBody>
      </p:sp>
      <p:sp>
        <p:nvSpPr>
          <p:cNvPr id="18" name="TextBox 17"/>
          <p:cNvSpPr txBox="1"/>
          <p:nvPr/>
        </p:nvSpPr>
        <p:spPr>
          <a:xfrm>
            <a:off x="12779280" y="4484915"/>
            <a:ext cx="3849131"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Methodology</a:t>
            </a:r>
          </a:p>
        </p:txBody>
      </p:sp>
      <p:sp>
        <p:nvSpPr>
          <p:cNvPr id="12" name="Text Placeholder 16"/>
          <p:cNvSpPr txBox="1">
            <a:spLocks/>
          </p:cNvSpPr>
          <p:nvPr/>
        </p:nvSpPr>
        <p:spPr>
          <a:xfrm>
            <a:off x="809376" y="29356929"/>
            <a:ext cx="11430000" cy="163120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endParaRPr lang="en-US" dirty="0">
              <a:solidFill>
                <a:schemeClr val="tx1">
                  <a:lumMod val="75000"/>
                  <a:lumOff val="25000"/>
                </a:schemeClr>
              </a:solidFill>
              <a:latin typeface="Garamond" panose="02020404030301010803" pitchFamily="18" charset="0"/>
            </a:endParaRPr>
          </a:p>
        </p:txBody>
      </p:sp>
      <p:sp>
        <p:nvSpPr>
          <p:cNvPr id="19" name="TextBox 18"/>
          <p:cNvSpPr txBox="1"/>
          <p:nvPr/>
        </p:nvSpPr>
        <p:spPr>
          <a:xfrm>
            <a:off x="868453" y="26100957"/>
            <a:ext cx="5272597"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Earth Observations</a:t>
            </a:r>
          </a:p>
        </p:txBody>
      </p:sp>
      <p:sp>
        <p:nvSpPr>
          <p:cNvPr id="20" name="TextBox 19"/>
          <p:cNvSpPr txBox="1"/>
          <p:nvPr/>
        </p:nvSpPr>
        <p:spPr>
          <a:xfrm>
            <a:off x="12779280" y="13782616"/>
            <a:ext cx="2012089"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Results</a:t>
            </a:r>
          </a:p>
        </p:txBody>
      </p:sp>
      <p:sp>
        <p:nvSpPr>
          <p:cNvPr id="9" name="Text Placeholder 16"/>
          <p:cNvSpPr txBox="1">
            <a:spLocks/>
          </p:cNvSpPr>
          <p:nvPr/>
        </p:nvSpPr>
        <p:spPr>
          <a:xfrm>
            <a:off x="12801600" y="22551920"/>
            <a:ext cx="11430000" cy="312351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
            </a:pPr>
            <a:r>
              <a:rPr lang="en-US" dirty="0">
                <a:solidFill>
                  <a:schemeClr val="tx1">
                    <a:lumMod val="75000"/>
                    <a:lumOff val="25000"/>
                  </a:schemeClr>
                </a:solidFill>
                <a:latin typeface="Garamond" panose="02020404030301010803" pitchFamily="18" charset="0"/>
              </a:rPr>
              <a:t>Of surveyed towns, New Gloucester and North Yarmouth were found to have the highest modeled tick-borne disease incidence risk per person. </a:t>
            </a:r>
          </a:p>
          <a:p>
            <a:pPr>
              <a:lnSpc>
                <a:spcPct val="100000"/>
              </a:lnSpc>
              <a:spcBef>
                <a:spcPts val="0"/>
              </a:spcBef>
              <a:spcAft>
                <a:spcPts val="600"/>
              </a:spcAft>
              <a:buClr>
                <a:srgbClr val="964135"/>
              </a:buClr>
              <a:buFont typeface="Webdings" panose="05030102010509060703" pitchFamily="18" charset="2"/>
              <a:buChar char=""/>
            </a:pPr>
            <a:r>
              <a:rPr lang="en-US" dirty="0">
                <a:solidFill>
                  <a:schemeClr val="tx1">
                    <a:lumMod val="75000"/>
                    <a:lumOff val="25000"/>
                  </a:schemeClr>
                </a:solidFill>
                <a:latin typeface="Garamond" panose="02020404030301010803" pitchFamily="18" charset="0"/>
              </a:rPr>
              <a:t>Classification on the county level was more effective at identifying land cover types predisposed to tick encounters. </a:t>
            </a:r>
          </a:p>
          <a:p>
            <a:pPr>
              <a:lnSpc>
                <a:spcPct val="100000"/>
              </a:lnSpc>
              <a:spcBef>
                <a:spcPts val="0"/>
              </a:spcBef>
              <a:spcAft>
                <a:spcPts val="600"/>
              </a:spcAft>
              <a:buClr>
                <a:srgbClr val="964135"/>
              </a:buClr>
              <a:buFont typeface="Webdings" panose="05030102010509060703" pitchFamily="18" charset="2"/>
              <a:buChar char=""/>
            </a:pPr>
            <a:r>
              <a:rPr lang="en-US" dirty="0">
                <a:solidFill>
                  <a:schemeClr val="tx1">
                    <a:lumMod val="75000"/>
                    <a:lumOff val="25000"/>
                  </a:schemeClr>
                </a:solidFill>
                <a:latin typeface="Garamond" panose="02020404030301010803" pitchFamily="18" charset="0"/>
              </a:rPr>
              <a:t>The land cover map demonstrated that vegetation classes were more mixed than expected and impervious surface was a subjective proxy for urbanization. </a:t>
            </a:r>
          </a:p>
        </p:txBody>
      </p:sp>
      <p:sp>
        <p:nvSpPr>
          <p:cNvPr id="21" name="TextBox 20"/>
          <p:cNvSpPr txBox="1"/>
          <p:nvPr/>
        </p:nvSpPr>
        <p:spPr>
          <a:xfrm>
            <a:off x="12779280" y="21828506"/>
            <a:ext cx="3486852"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Conclusions</a:t>
            </a:r>
          </a:p>
        </p:txBody>
      </p:sp>
      <p:sp>
        <p:nvSpPr>
          <p:cNvPr id="7" name="Text Placeholder 16"/>
          <p:cNvSpPr txBox="1">
            <a:spLocks/>
          </p:cNvSpPr>
          <p:nvPr/>
        </p:nvSpPr>
        <p:spPr>
          <a:xfrm>
            <a:off x="12801600" y="29048930"/>
            <a:ext cx="11463159" cy="479830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Chuck Lubelczyk</a:t>
            </a:r>
            <a:r>
              <a:rPr lang="en-US" dirty="0">
                <a:solidFill>
                  <a:schemeClr val="tx1">
                    <a:lumMod val="75000"/>
                    <a:lumOff val="25000"/>
                  </a:schemeClr>
                </a:solidFill>
                <a:latin typeface="Garamond" panose="02020404030301010803" pitchFamily="18" charset="0"/>
              </a:rPr>
              <a:t>, MMCRI, Lyme &amp; Vector-Borne Disease Laboratory</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Dr. Rob Smith</a:t>
            </a:r>
            <a:r>
              <a:rPr lang="en-US" dirty="0">
                <a:solidFill>
                  <a:schemeClr val="tx1">
                    <a:lumMod val="75000"/>
                    <a:lumOff val="25000"/>
                  </a:schemeClr>
                </a:solidFill>
                <a:latin typeface="Garamond" panose="02020404030301010803" pitchFamily="18" charset="0"/>
              </a:rPr>
              <a:t>, MMCRI, Lyme &amp; Vector-Borne Disease Laboratory</a:t>
            </a:r>
          </a:p>
          <a:p>
            <a:pPr marL="330200" indent="-330200">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Dr. Susan Elias</a:t>
            </a:r>
            <a:r>
              <a:rPr lang="en-US" dirty="0">
                <a:solidFill>
                  <a:schemeClr val="tx1">
                    <a:lumMod val="75000"/>
                    <a:lumOff val="25000"/>
                  </a:schemeClr>
                </a:solidFill>
                <a:latin typeface="Garamond" panose="02020404030301010803" pitchFamily="18" charset="0"/>
              </a:rPr>
              <a:t>, Maine Vector-Borne Disease Working Group and MMCRI, Lyme &amp; Vector-Borne Disease Laboratory</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Dr. Nick Record</a:t>
            </a:r>
            <a:r>
              <a:rPr lang="en-US" dirty="0">
                <a:solidFill>
                  <a:schemeClr val="tx1">
                    <a:lumMod val="75000"/>
                    <a:lumOff val="25000"/>
                  </a:schemeClr>
                </a:solidFill>
                <a:latin typeface="Garamond" panose="02020404030301010803" pitchFamily="18" charset="0"/>
              </a:rPr>
              <a:t>, Bigelow Laboratory for Ocean Sciences</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Dr. Cedric Fichot</a:t>
            </a:r>
            <a:r>
              <a:rPr lang="en-US" dirty="0">
                <a:solidFill>
                  <a:schemeClr val="tx1">
                    <a:lumMod val="75000"/>
                    <a:lumOff val="25000"/>
                  </a:schemeClr>
                </a:solidFill>
                <a:latin typeface="Garamond" panose="02020404030301010803" pitchFamily="18" charset="0"/>
              </a:rPr>
              <a:t>, Boston University </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Dr. Valerie Pasquarella</a:t>
            </a:r>
            <a:r>
              <a:rPr lang="en-US" dirty="0">
                <a:solidFill>
                  <a:schemeClr val="tx1">
                    <a:lumMod val="75000"/>
                    <a:lumOff val="25000"/>
                  </a:schemeClr>
                </a:solidFill>
                <a:latin typeface="Garamond" panose="02020404030301010803" pitchFamily="18" charset="0"/>
              </a:rPr>
              <a:t>, Boston University </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Tess McCabe</a:t>
            </a:r>
            <a:r>
              <a:rPr lang="en-US" dirty="0">
                <a:solidFill>
                  <a:schemeClr val="tx1">
                    <a:lumMod val="75000"/>
                    <a:lumOff val="25000"/>
                  </a:schemeClr>
                </a:solidFill>
                <a:latin typeface="Garamond" panose="02020404030301010803" pitchFamily="18" charset="0"/>
              </a:rPr>
              <a:t>, Boston University </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John Foster</a:t>
            </a:r>
            <a:r>
              <a:rPr lang="en-US" dirty="0">
                <a:solidFill>
                  <a:schemeClr val="tx1">
                    <a:lumMod val="75000"/>
                    <a:lumOff val="25000"/>
                  </a:schemeClr>
                </a:solidFill>
                <a:latin typeface="Garamond" panose="02020404030301010803" pitchFamily="18" charset="0"/>
              </a:rPr>
              <a:t>, Boston University </a:t>
            </a:r>
          </a:p>
          <a:p>
            <a:pPr>
              <a:lnSpc>
                <a:spcPct val="100000"/>
              </a:lnSpc>
              <a:spcBef>
                <a:spcPts val="0"/>
              </a:spcBef>
              <a:spcAft>
                <a:spcPts val="600"/>
              </a:spcAft>
              <a:buClr>
                <a:srgbClr val="964135"/>
              </a:buClr>
              <a:buFont typeface="Webdings" panose="05030102010509060703" pitchFamily="18" charset="2"/>
              <a:buChar char=""/>
            </a:pPr>
            <a:r>
              <a:rPr lang="en-US" b="1" dirty="0">
                <a:solidFill>
                  <a:srgbClr val="964135"/>
                </a:solidFill>
                <a:latin typeface="Garamond" panose="02020404030301010803" pitchFamily="18" charset="0"/>
              </a:rPr>
              <a:t>Zachary Bengtsson</a:t>
            </a:r>
            <a:r>
              <a:rPr lang="en-US" dirty="0">
                <a:solidFill>
                  <a:schemeClr val="tx1">
                    <a:lumMod val="75000"/>
                    <a:lumOff val="25000"/>
                  </a:schemeClr>
                </a:solidFill>
                <a:latin typeface="Garamond" panose="02020404030301010803" pitchFamily="18" charset="0"/>
              </a:rPr>
              <a:t>, DEVELOP Massachusetts </a:t>
            </a:r>
            <a:r>
              <a:rPr lang="mr-IN" dirty="0">
                <a:solidFill>
                  <a:schemeClr val="tx1">
                    <a:lumMod val="75000"/>
                    <a:lumOff val="25000"/>
                  </a:schemeClr>
                </a:solidFill>
                <a:latin typeface="Garamond" panose="02020404030301010803" pitchFamily="18" charset="0"/>
              </a:rPr>
              <a:t>–</a:t>
            </a:r>
            <a:r>
              <a:rPr lang="en-US" dirty="0">
                <a:solidFill>
                  <a:schemeClr val="tx1">
                    <a:lumMod val="75000"/>
                    <a:lumOff val="25000"/>
                  </a:schemeClr>
                </a:solidFill>
                <a:latin typeface="Garamond" panose="02020404030301010803" pitchFamily="18" charset="0"/>
              </a:rPr>
              <a:t> Boston</a:t>
            </a:r>
          </a:p>
        </p:txBody>
      </p:sp>
      <p:sp>
        <p:nvSpPr>
          <p:cNvPr id="22" name="TextBox 21"/>
          <p:cNvSpPr txBox="1"/>
          <p:nvPr/>
        </p:nvSpPr>
        <p:spPr>
          <a:xfrm>
            <a:off x="12779280" y="28343100"/>
            <a:ext cx="5687776"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Acknowledgements</a:t>
            </a:r>
          </a:p>
        </p:txBody>
      </p:sp>
      <p:sp>
        <p:nvSpPr>
          <p:cNvPr id="6" name="Text Placeholder 16"/>
          <p:cNvSpPr txBox="1">
            <a:spLocks/>
          </p:cNvSpPr>
          <p:nvPr/>
        </p:nvSpPr>
        <p:spPr>
          <a:xfrm>
            <a:off x="12801600" y="26230489"/>
            <a:ext cx="11463159" cy="190272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81000" indent="-381000">
              <a:lnSpc>
                <a:spcPct val="100000"/>
              </a:lnSpc>
              <a:spcBef>
                <a:spcPts val="0"/>
              </a:spcBef>
              <a:spcAft>
                <a:spcPts val="600"/>
              </a:spcAft>
              <a:buClr>
                <a:srgbClr val="964135"/>
              </a:buClr>
              <a:buFont typeface="Webdings" panose="05030102010509060703" pitchFamily="18" charset="2"/>
              <a:buChar char=""/>
            </a:pPr>
            <a:r>
              <a:rPr lang="en-US" dirty="0">
                <a:solidFill>
                  <a:schemeClr val="tx1">
                    <a:lumMod val="75000"/>
                    <a:lumOff val="25000"/>
                  </a:schemeClr>
                </a:solidFill>
                <a:latin typeface="Garamond" panose="02020404030301010803" pitchFamily="18" charset="0"/>
              </a:rPr>
              <a:t>Maine Medical Center Research Institute, Lyme and Vector-Borne Disease Laboratory</a:t>
            </a:r>
          </a:p>
          <a:p>
            <a:pPr>
              <a:lnSpc>
                <a:spcPct val="100000"/>
              </a:lnSpc>
              <a:spcBef>
                <a:spcPts val="0"/>
              </a:spcBef>
              <a:spcAft>
                <a:spcPts val="600"/>
              </a:spcAft>
              <a:buClr>
                <a:srgbClr val="964135"/>
              </a:buClr>
              <a:buFont typeface="Webdings" panose="05030102010509060703" pitchFamily="18" charset="2"/>
              <a:buChar char=""/>
            </a:pPr>
            <a:r>
              <a:rPr lang="en-US" dirty="0">
                <a:solidFill>
                  <a:schemeClr val="tx1">
                    <a:lumMod val="75000"/>
                    <a:lumOff val="25000"/>
                  </a:schemeClr>
                </a:solidFill>
                <a:latin typeface="Garamond" panose="02020404030301010803" pitchFamily="18" charset="0"/>
              </a:rPr>
              <a:t>Maine Vector-Borne Disease Working Group </a:t>
            </a:r>
          </a:p>
          <a:p>
            <a:pPr>
              <a:lnSpc>
                <a:spcPct val="100000"/>
              </a:lnSpc>
              <a:spcBef>
                <a:spcPts val="0"/>
              </a:spcBef>
              <a:spcAft>
                <a:spcPts val="600"/>
              </a:spcAft>
              <a:buClr>
                <a:srgbClr val="964135"/>
              </a:buClr>
              <a:buFont typeface="Webdings" panose="05030102010509060703" pitchFamily="18" charset="2"/>
              <a:buChar char=""/>
            </a:pPr>
            <a:r>
              <a:rPr lang="en-US" dirty="0">
                <a:solidFill>
                  <a:schemeClr val="tx1">
                    <a:lumMod val="75000"/>
                    <a:lumOff val="25000"/>
                  </a:schemeClr>
                </a:solidFill>
                <a:latin typeface="Garamond" panose="02020404030301010803" pitchFamily="18" charset="0"/>
              </a:rPr>
              <a:t>Bigelow Laboratory for Ocean Sciences </a:t>
            </a:r>
          </a:p>
        </p:txBody>
      </p:sp>
      <p:sp>
        <p:nvSpPr>
          <p:cNvPr id="23" name="TextBox 22"/>
          <p:cNvSpPr txBox="1"/>
          <p:nvPr/>
        </p:nvSpPr>
        <p:spPr>
          <a:xfrm>
            <a:off x="12779280" y="25549205"/>
            <a:ext cx="4403770"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Project Partners</a:t>
            </a:r>
          </a:p>
        </p:txBody>
      </p:sp>
      <p:sp>
        <p:nvSpPr>
          <p:cNvPr id="24" name="TextBox 23"/>
          <p:cNvSpPr txBox="1"/>
          <p:nvPr/>
        </p:nvSpPr>
        <p:spPr>
          <a:xfrm>
            <a:off x="868453" y="29869891"/>
            <a:ext cx="4542503"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Team Members</a:t>
            </a:r>
          </a:p>
        </p:txBody>
      </p:sp>
      <p:sp>
        <p:nvSpPr>
          <p:cNvPr id="43" name="Text Placeholder 42"/>
          <p:cNvSpPr>
            <a:spLocks noGrp="1"/>
          </p:cNvSpPr>
          <p:nvPr>
            <p:ph type="body" sz="quarter" idx="11"/>
          </p:nvPr>
        </p:nvSpPr>
        <p:spPr>
          <a:xfrm>
            <a:off x="4704382" y="876300"/>
            <a:ext cx="18023236" cy="2171700"/>
          </a:xfrm>
        </p:spPr>
        <p:txBody>
          <a:bodyPr/>
          <a:lstStyle/>
          <a:p>
            <a:r>
              <a:rPr lang="en-US" dirty="0"/>
              <a:t>Examining Tick-Borne Illness Risk by Evaluating Land Cover and Tick Habitat Suitability in Southern Maine</a:t>
            </a:r>
          </a:p>
        </p:txBody>
      </p:sp>
      <p:sp>
        <p:nvSpPr>
          <p:cNvPr id="44" name="Text Placeholder 11"/>
          <p:cNvSpPr txBox="1">
            <a:spLocks/>
          </p:cNvSpPr>
          <p:nvPr/>
        </p:nvSpPr>
        <p:spPr>
          <a:xfrm>
            <a:off x="14592300" y="34594801"/>
            <a:ext cx="11925301" cy="800100"/>
          </a:xfrm>
          <a:prstGeom prst="rect">
            <a:avLst/>
          </a:prstGeom>
        </p:spPr>
        <p:txBody>
          <a:bodyPr wrap="none" anchor="ct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200" dirty="0">
                <a:solidFill>
                  <a:srgbClr val="964135"/>
                </a:solidFill>
              </a:rPr>
              <a:t> Massachusetts – Boston | </a:t>
            </a:r>
            <a:r>
              <a:rPr lang="en-US" sz="5200" spc="100" baseline="0" dirty="0">
                <a:solidFill>
                  <a:srgbClr val="964135"/>
                </a:solidFill>
              </a:rPr>
              <a:t>Summer</a:t>
            </a:r>
            <a:r>
              <a:rPr lang="en-US" sz="5200" dirty="0">
                <a:solidFill>
                  <a:srgbClr val="964135"/>
                </a:solidFill>
              </a:rPr>
              <a:t> 2019</a:t>
            </a:r>
          </a:p>
        </p:txBody>
      </p:sp>
      <p:sp>
        <p:nvSpPr>
          <p:cNvPr id="54" name="TextBox 53"/>
          <p:cNvSpPr txBox="1"/>
          <p:nvPr/>
        </p:nvSpPr>
        <p:spPr>
          <a:xfrm>
            <a:off x="878674" y="4484915"/>
            <a:ext cx="2475358"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Abstract</a:t>
            </a:r>
          </a:p>
        </p:txBody>
      </p:sp>
      <p:sp>
        <p:nvSpPr>
          <p:cNvPr id="55" name="Text Placeholder 16"/>
          <p:cNvSpPr txBox="1">
            <a:spLocks/>
          </p:cNvSpPr>
          <p:nvPr/>
        </p:nvSpPr>
        <p:spPr>
          <a:xfrm>
            <a:off x="914399" y="5165660"/>
            <a:ext cx="11430000" cy="8786201"/>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charset="0"/>
                <a:ea typeface="Garamond" charset="0"/>
                <a:cs typeface="Garamond" charset="0"/>
              </a:rPr>
              <a:t>Tick-borne diseases are a public health issue in southern Maine, and recent estimates completed by the State of Maine suggest that as little as 1 in 10 cases of Lyme disease are actually reported. There are three tick-borne diseases known to occur in Maine that can be transmitted by the deer tick (Ixodes scapularis). Due to the higher prevalence and attention from Maine public health institutions, Lyme disease was the predominant focus in this study. The Massachusetts – Boston NASA DEVELOP team partnered with the Maine Medical Center Research Institute, Lyme &amp; Vector-Borne Disease Laboratory; Maine Vector-Borne Disease Working Group; and Bigelow Laboratory for Ocean Sciences to assist with Maine’s tick-borne disease mitigation efforts. The team utilized NASA data from Landsat 8 Operational Land Imager (OLI), Terra and Aqua Moderate Resolution Imaging Spectroradiometer (MODIS</a:t>
            </a:r>
            <a:r>
              <a:rPr lang="en-US" dirty="0" smtClean="0">
                <a:solidFill>
                  <a:schemeClr val="tx1">
                    <a:lumMod val="75000"/>
                    <a:lumOff val="25000"/>
                  </a:schemeClr>
                </a:solidFill>
                <a:latin typeface="Garamond" charset="0"/>
                <a:ea typeface="Garamond" charset="0"/>
                <a:cs typeface="Garamond" charset="0"/>
              </a:rPr>
              <a:t>), </a:t>
            </a:r>
            <a:r>
              <a:rPr lang="en-US" dirty="0">
                <a:solidFill>
                  <a:schemeClr val="tx1">
                    <a:lumMod val="75000"/>
                    <a:lumOff val="25000"/>
                  </a:schemeClr>
                </a:solidFill>
                <a:latin typeface="Garamond" charset="0"/>
                <a:ea typeface="Garamond" charset="0"/>
                <a:cs typeface="Garamond" charset="0"/>
              </a:rPr>
              <a:t>as well as </a:t>
            </a:r>
            <a:r>
              <a:rPr lang="en-US" dirty="0" smtClean="0">
                <a:solidFill>
                  <a:schemeClr val="tx1">
                    <a:lumMod val="75000"/>
                    <a:lumOff val="25000"/>
                  </a:schemeClr>
                </a:solidFill>
                <a:latin typeface="Garamond" charset="0"/>
                <a:ea typeface="Garamond" charset="0"/>
                <a:cs typeface="Garamond" charset="0"/>
              </a:rPr>
              <a:t>ancillary </a:t>
            </a:r>
            <a:r>
              <a:rPr lang="en-US" dirty="0">
                <a:solidFill>
                  <a:schemeClr val="tx1">
                    <a:lumMod val="75000"/>
                    <a:lumOff val="25000"/>
                  </a:schemeClr>
                </a:solidFill>
                <a:latin typeface="Garamond" charset="0"/>
                <a:ea typeface="Garamond" charset="0"/>
                <a:cs typeface="Garamond" charset="0"/>
              </a:rPr>
              <a:t>datasets, from January 2008 to June 2019. Accurate land cover and tick-borne disease risk maps were created for Cumberland County, Maine. The land cover map allows for improved public awareness of areas conducive to tick encounter. The risk maps illustrate how variations in </a:t>
            </a:r>
            <a:r>
              <a:rPr lang="en-US" dirty="0" smtClean="0">
                <a:solidFill>
                  <a:schemeClr val="tx1">
                    <a:lumMod val="75000"/>
                    <a:lumOff val="25000"/>
                  </a:schemeClr>
                </a:solidFill>
                <a:latin typeface="Garamond" charset="0"/>
                <a:ea typeface="Garamond" charset="0"/>
                <a:cs typeface="Garamond" charset="0"/>
              </a:rPr>
              <a:t>temperature and humidity contribute </a:t>
            </a:r>
            <a:r>
              <a:rPr lang="en-US" dirty="0">
                <a:solidFill>
                  <a:schemeClr val="tx1">
                    <a:lumMod val="75000"/>
                    <a:lumOff val="25000"/>
                  </a:schemeClr>
                </a:solidFill>
                <a:latin typeface="Garamond" charset="0"/>
                <a:ea typeface="Garamond" charset="0"/>
                <a:cs typeface="Garamond" charset="0"/>
              </a:rPr>
              <a:t>to the spatial distribution of tick-borne illness risk and determine the estimated number of actual Lyme disease incidents per year in every town. In addition, the team created a time series analysis that informs the end user’s research related to the impact of environmental parameters on tick distribution.</a:t>
            </a:r>
          </a:p>
        </p:txBody>
      </p:sp>
      <p:grpSp>
        <p:nvGrpSpPr>
          <p:cNvPr id="36" name="Group 35"/>
          <p:cNvGrpSpPr/>
          <p:nvPr/>
        </p:nvGrpSpPr>
        <p:grpSpPr>
          <a:xfrm>
            <a:off x="844023" y="30799944"/>
            <a:ext cx="2834640" cy="3091533"/>
            <a:chOff x="844023" y="30799944"/>
            <a:chExt cx="2834640" cy="3091533"/>
          </a:xfrm>
        </p:grpSpPr>
        <p:pic>
          <p:nvPicPr>
            <p:cNvPr id="37" name="Picture 36"/>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209783" y="30799944"/>
              <a:ext cx="2103120" cy="2103120"/>
            </a:xfrm>
            <a:prstGeom prst="rect">
              <a:avLst/>
            </a:prstGeom>
          </p:spPr>
        </p:pic>
        <p:sp>
          <p:nvSpPr>
            <p:cNvPr id="38" name="Text Placeholder 16"/>
            <p:cNvSpPr txBox="1">
              <a:spLocks/>
            </p:cNvSpPr>
            <p:nvPr/>
          </p:nvSpPr>
          <p:spPr>
            <a:xfrm>
              <a:off x="844023" y="32968147"/>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Celeste Gambino</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grpSp>
        <p:nvGrpSpPr>
          <p:cNvPr id="39" name="Group 38"/>
          <p:cNvGrpSpPr/>
          <p:nvPr/>
        </p:nvGrpSpPr>
        <p:grpSpPr>
          <a:xfrm>
            <a:off x="6683239" y="30799944"/>
            <a:ext cx="2834640" cy="2676034"/>
            <a:chOff x="6683239" y="30799944"/>
            <a:chExt cx="2834640" cy="2676034"/>
          </a:xfrm>
        </p:grpSpPr>
        <p:pic>
          <p:nvPicPr>
            <p:cNvPr id="40" name="Picture 3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7048999" y="30799944"/>
              <a:ext cx="2103120" cy="2103120"/>
            </a:xfrm>
            <a:prstGeom prst="rect">
              <a:avLst/>
            </a:prstGeom>
          </p:spPr>
        </p:pic>
        <p:sp>
          <p:nvSpPr>
            <p:cNvPr id="41" name="Text Placeholder 16"/>
            <p:cNvSpPr txBox="1">
              <a:spLocks/>
            </p:cNvSpPr>
            <p:nvPr/>
          </p:nvSpPr>
          <p:spPr>
            <a:xfrm>
              <a:off x="6683239"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Madison Berman</a:t>
              </a:r>
            </a:p>
          </p:txBody>
        </p:sp>
      </p:grpSp>
      <p:grpSp>
        <p:nvGrpSpPr>
          <p:cNvPr id="42" name="Group 41"/>
          <p:cNvGrpSpPr/>
          <p:nvPr/>
        </p:nvGrpSpPr>
        <p:grpSpPr>
          <a:xfrm>
            <a:off x="9602847" y="30799944"/>
            <a:ext cx="2834640" cy="3091533"/>
            <a:chOff x="9602847" y="30799944"/>
            <a:chExt cx="2834640" cy="3091533"/>
          </a:xfrm>
        </p:grpSpPr>
        <p:pic>
          <p:nvPicPr>
            <p:cNvPr id="46" name="Picture 45"/>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968607" y="30799944"/>
              <a:ext cx="2103120" cy="2103120"/>
            </a:xfrm>
            <a:prstGeom prst="rect">
              <a:avLst/>
            </a:prstGeom>
          </p:spPr>
        </p:pic>
        <p:sp>
          <p:nvSpPr>
            <p:cNvPr id="47" name="Text Placeholder 16"/>
            <p:cNvSpPr txBox="1">
              <a:spLocks/>
            </p:cNvSpPr>
            <p:nvPr/>
          </p:nvSpPr>
          <p:spPr>
            <a:xfrm>
              <a:off x="9602847" y="32968147"/>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Monica Colmenares</a:t>
              </a:r>
            </a:p>
          </p:txBody>
        </p:sp>
      </p:grpSp>
      <p:grpSp>
        <p:nvGrpSpPr>
          <p:cNvPr id="48" name="Group 47"/>
          <p:cNvGrpSpPr/>
          <p:nvPr/>
        </p:nvGrpSpPr>
        <p:grpSpPr>
          <a:xfrm>
            <a:off x="3763631" y="30799944"/>
            <a:ext cx="2834640" cy="2676034"/>
            <a:chOff x="3763631" y="30799944"/>
            <a:chExt cx="2834640" cy="2676034"/>
          </a:xfrm>
        </p:grpSpPr>
        <p:pic>
          <p:nvPicPr>
            <p:cNvPr id="49" name="Picture 48"/>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129391" y="30799944"/>
              <a:ext cx="2103120" cy="2103120"/>
            </a:xfrm>
            <a:prstGeom prst="rect">
              <a:avLst/>
            </a:prstGeom>
          </p:spPr>
        </p:pic>
        <p:sp>
          <p:nvSpPr>
            <p:cNvPr id="53" name="Text Placeholder 16"/>
            <p:cNvSpPr txBox="1">
              <a:spLocks/>
            </p:cNvSpPr>
            <p:nvPr/>
          </p:nvSpPr>
          <p:spPr>
            <a:xfrm>
              <a:off x="3763631"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Britnay Beaudry</a:t>
              </a:r>
            </a:p>
          </p:txBody>
        </p:sp>
      </p:grpSp>
      <p:grpSp>
        <p:nvGrpSpPr>
          <p:cNvPr id="8" name="Group 7"/>
          <p:cNvGrpSpPr/>
          <p:nvPr/>
        </p:nvGrpSpPr>
        <p:grpSpPr>
          <a:xfrm>
            <a:off x="986588" y="27146347"/>
            <a:ext cx="11085139" cy="2448875"/>
            <a:chOff x="986588" y="27240634"/>
            <a:chExt cx="11085139" cy="2448875"/>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588" y="27240634"/>
              <a:ext cx="2461378" cy="2011680"/>
            </a:xfrm>
            <a:prstGeom prst="rect">
              <a:avLst/>
            </a:prstGeom>
            <a:effectLst>
              <a:outerShdw blurRad="50800" dist="76200" dir="2700000" algn="tl" rotWithShape="0">
                <a:prstClr val="black">
                  <a:alpha val="40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3727" y="27240634"/>
              <a:ext cx="2672342" cy="2011680"/>
            </a:xfrm>
            <a:prstGeom prst="rect">
              <a:avLst/>
            </a:prstGeom>
            <a:effectLst>
              <a:outerShdw blurRad="50800" dist="76200" dir="2700000" algn="tl" rotWithShape="0">
                <a:prstClr val="black">
                  <a:alpha val="40000"/>
                </a:prst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829" y="27240634"/>
              <a:ext cx="3839898" cy="2011680"/>
            </a:xfrm>
            <a:prstGeom prst="rect">
              <a:avLst/>
            </a:prstGeom>
            <a:effectLst>
              <a:outerShdw blurRad="50800" dist="76200" dir="2700000" algn="tl" rotWithShape="0">
                <a:prstClr val="black">
                  <a:alpha val="40000"/>
                </a:prstClr>
              </a:outerShdw>
            </a:effectLst>
          </p:spPr>
        </p:pic>
        <p:sp>
          <p:nvSpPr>
            <p:cNvPr id="50" name="Text Placeholder 16"/>
            <p:cNvSpPr txBox="1">
              <a:spLocks/>
            </p:cNvSpPr>
            <p:nvPr/>
          </p:nvSpPr>
          <p:spPr>
            <a:xfrm>
              <a:off x="1294173" y="29252314"/>
              <a:ext cx="2276338" cy="4354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Landsat 8 OLI</a:t>
              </a:r>
              <a:endParaRPr lang="en-US" b="1" dirty="0">
                <a:solidFill>
                  <a:schemeClr val="tx1">
                    <a:lumMod val="75000"/>
                    <a:lumOff val="25000"/>
                  </a:schemeClr>
                </a:solidFill>
                <a:latin typeface="Garamond" panose="02020404030301010803" pitchFamily="18" charset="0"/>
              </a:endParaRPr>
            </a:p>
          </p:txBody>
        </p:sp>
        <p:sp>
          <p:nvSpPr>
            <p:cNvPr id="51" name="Text Placeholder 16"/>
            <p:cNvSpPr txBox="1">
              <a:spLocks/>
            </p:cNvSpPr>
            <p:nvPr/>
          </p:nvSpPr>
          <p:spPr>
            <a:xfrm>
              <a:off x="4792444" y="29249118"/>
              <a:ext cx="2087251" cy="4354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Terra MODIS</a:t>
              </a:r>
              <a:endParaRPr lang="en-US" b="1" dirty="0">
                <a:solidFill>
                  <a:schemeClr val="tx1">
                    <a:lumMod val="75000"/>
                    <a:lumOff val="25000"/>
                  </a:schemeClr>
                </a:solidFill>
                <a:latin typeface="Garamond" panose="02020404030301010803" pitchFamily="18" charset="0"/>
              </a:endParaRPr>
            </a:p>
          </p:txBody>
        </p:sp>
        <p:sp>
          <p:nvSpPr>
            <p:cNvPr id="52" name="Text Placeholder 16"/>
            <p:cNvSpPr txBox="1">
              <a:spLocks/>
            </p:cNvSpPr>
            <p:nvPr/>
          </p:nvSpPr>
          <p:spPr>
            <a:xfrm>
              <a:off x="9081434" y="29254062"/>
              <a:ext cx="2140687" cy="4354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Aqua MODIS</a:t>
              </a:r>
              <a:endParaRPr lang="en-US" b="1" dirty="0">
                <a:solidFill>
                  <a:schemeClr val="tx1">
                    <a:lumMod val="75000"/>
                    <a:lumOff val="25000"/>
                  </a:schemeClr>
                </a:solidFill>
                <a:latin typeface="Garamond" panose="02020404030301010803" pitchFamily="18" charset="0"/>
              </a:endParaRPr>
            </a:p>
          </p:txBody>
        </p:sp>
      </p:grpSp>
      <p:pic>
        <p:nvPicPr>
          <p:cNvPr id="56" name="Picture 55"/>
          <p:cNvPicPr>
            <a:picLocks/>
          </p:cNvPicPr>
          <p:nvPr/>
        </p:nvPicPr>
        <p:blipFill rotWithShape="1">
          <a:blip r:embed="rId6" cstate="print">
            <a:extLst>
              <a:ext uri="{28A0092B-C50C-407E-A947-70E740481C1C}">
                <a14:useLocalDpi xmlns:a14="http://schemas.microsoft.com/office/drawing/2010/main" val="0"/>
              </a:ext>
            </a:extLst>
          </a:blip>
          <a:srcRect l="23935" r="11779"/>
          <a:stretch/>
        </p:blipFill>
        <p:spPr>
          <a:xfrm>
            <a:off x="1438383" y="31028544"/>
            <a:ext cx="1645920" cy="1645920"/>
          </a:xfrm>
          <a:prstGeom prst="ellipse">
            <a:avLst/>
          </a:prstGeom>
        </p:spPr>
      </p:pic>
      <p:grpSp>
        <p:nvGrpSpPr>
          <p:cNvPr id="30" name="Group 29"/>
          <p:cNvGrpSpPr/>
          <p:nvPr/>
        </p:nvGrpSpPr>
        <p:grpSpPr>
          <a:xfrm>
            <a:off x="14791369" y="9538232"/>
            <a:ext cx="9235244" cy="3989953"/>
            <a:chOff x="13779220" y="9865173"/>
            <a:chExt cx="9235244" cy="3989953"/>
          </a:xfrm>
        </p:grpSpPr>
        <p:sp>
          <p:nvSpPr>
            <p:cNvPr id="82" name="Chevron 81"/>
            <p:cNvSpPr/>
            <p:nvPr/>
          </p:nvSpPr>
          <p:spPr>
            <a:xfrm>
              <a:off x="18215999" y="12620686"/>
              <a:ext cx="4798464" cy="1234440"/>
            </a:xfrm>
            <a:prstGeom prst="chevron">
              <a:avLst/>
            </a:prstGeom>
            <a:solidFill>
              <a:srgbClr val="963F36">
                <a:alpha val="16863"/>
              </a:srgbClr>
            </a:solid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036"/>
                </a:solidFill>
              </a:endParaRPr>
            </a:p>
          </p:txBody>
        </p:sp>
        <p:sp>
          <p:nvSpPr>
            <p:cNvPr id="83" name="Pentagon 82"/>
            <p:cNvSpPr/>
            <p:nvPr/>
          </p:nvSpPr>
          <p:spPr>
            <a:xfrm>
              <a:off x="13779220" y="12611970"/>
              <a:ext cx="4820081" cy="1234440"/>
            </a:xfrm>
            <a:prstGeom prst="homePlate">
              <a:avLst/>
            </a:prstGeom>
            <a:solidFill>
              <a:srgbClr val="963F36">
                <a:alpha val="16863"/>
              </a:srgbClr>
            </a:solid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hevron 85"/>
            <p:cNvSpPr/>
            <p:nvPr/>
          </p:nvSpPr>
          <p:spPr>
            <a:xfrm>
              <a:off x="15408001" y="9865173"/>
              <a:ext cx="7606462" cy="1234440"/>
            </a:xfrm>
            <a:prstGeom prst="chevron">
              <a:avLst/>
            </a:prstGeom>
            <a:solidFill>
              <a:srgbClr val="963F36">
                <a:alpha val="16863"/>
              </a:srgbClr>
            </a:solid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Pentagon 86"/>
            <p:cNvSpPr/>
            <p:nvPr/>
          </p:nvSpPr>
          <p:spPr>
            <a:xfrm>
              <a:off x="13779221" y="9865173"/>
              <a:ext cx="2022573" cy="1234440"/>
            </a:xfrm>
            <a:prstGeom prst="homePlate">
              <a:avLst/>
            </a:prstGeom>
            <a:solidFill>
              <a:srgbClr val="963F36">
                <a:alpha val="16863"/>
              </a:srgbClr>
            </a:solidFill>
            <a:ln w="19050">
              <a:solidFill>
                <a:srgbClr val="96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036"/>
                </a:solidFill>
              </a:endParaRPr>
            </a:p>
          </p:txBody>
        </p:sp>
        <p:sp>
          <p:nvSpPr>
            <p:cNvPr id="90" name="TextBox 89"/>
            <p:cNvSpPr txBox="1"/>
            <p:nvPr/>
          </p:nvSpPr>
          <p:spPr>
            <a:xfrm>
              <a:off x="13835064" y="9876596"/>
              <a:ext cx="1402886" cy="1200329"/>
            </a:xfrm>
            <a:prstGeom prst="rect">
              <a:avLst/>
            </a:prstGeom>
            <a:noFill/>
          </p:spPr>
          <p:txBody>
            <a:bodyPr wrap="square" rtlCol="0">
              <a:spAutoFit/>
            </a:bodyPr>
            <a:lstStyle/>
            <a:p>
              <a:r>
                <a:rPr lang="en-US" b="1" dirty="0">
                  <a:solidFill>
                    <a:schemeClr val="tx1">
                      <a:lumMod val="75000"/>
                      <a:lumOff val="25000"/>
                    </a:schemeClr>
                  </a:solidFill>
                  <a:latin typeface="Garamond" charset="0"/>
                  <a:ea typeface="Garamond" charset="0"/>
                  <a:cs typeface="Garamond" charset="0"/>
                </a:rPr>
                <a:t>Tick-Borne Disease Incidence Modeling</a:t>
              </a:r>
            </a:p>
          </p:txBody>
        </p:sp>
        <p:sp>
          <p:nvSpPr>
            <p:cNvPr id="91" name="TextBox 90"/>
            <p:cNvSpPr txBox="1"/>
            <p:nvPr/>
          </p:nvSpPr>
          <p:spPr>
            <a:xfrm>
              <a:off x="16054000" y="9870620"/>
              <a:ext cx="6001098" cy="369332"/>
            </a:xfrm>
            <a:prstGeom prst="rect">
              <a:avLst/>
            </a:prstGeom>
            <a:noFill/>
          </p:spPr>
          <p:txBody>
            <a:bodyPr wrap="square" rtlCol="0">
              <a:spAutoFit/>
            </a:bodyPr>
            <a:lstStyle/>
            <a:p>
              <a:pPr marL="285750" indent="-285750">
                <a:buFont typeface="Arial" charset="0"/>
                <a:buChar char="•"/>
              </a:pPr>
              <a:r>
                <a:rPr lang="en-US" dirty="0">
                  <a:solidFill>
                    <a:schemeClr val="tx1">
                      <a:lumMod val="75000"/>
                      <a:lumOff val="25000"/>
                    </a:schemeClr>
                  </a:solidFill>
                  <a:latin typeface="Garamond" charset="0"/>
                  <a:ea typeface="Garamond" charset="0"/>
                  <a:cs typeface="Garamond" charset="0"/>
                </a:rPr>
                <a:t>Reported Tick Disease Incidence Data from the Maine CDC</a:t>
              </a:r>
            </a:p>
          </p:txBody>
        </p:sp>
        <p:sp>
          <p:nvSpPr>
            <p:cNvPr id="92" name="TextBox 91"/>
            <p:cNvSpPr txBox="1"/>
            <p:nvPr/>
          </p:nvSpPr>
          <p:spPr>
            <a:xfrm>
              <a:off x="19059865" y="12635633"/>
              <a:ext cx="3817807" cy="1200329"/>
            </a:xfrm>
            <a:prstGeom prst="rect">
              <a:avLst/>
            </a:prstGeom>
            <a:noFill/>
          </p:spPr>
          <p:txBody>
            <a:bodyPr wrap="square" rtlCol="0">
              <a:spAutoFit/>
            </a:bodyPr>
            <a:lstStyle/>
            <a:p>
              <a:r>
                <a:rPr lang="en-US" b="1" dirty="0">
                  <a:solidFill>
                    <a:schemeClr val="tx1">
                      <a:lumMod val="75000"/>
                      <a:lumOff val="25000"/>
                    </a:schemeClr>
                  </a:solidFill>
                  <a:latin typeface="Garamond" charset="0"/>
                  <a:ea typeface="Garamond" charset="0"/>
                  <a:cs typeface="Garamond" charset="0"/>
                </a:rPr>
                <a:t>Outputs:</a:t>
              </a:r>
            </a:p>
            <a:p>
              <a:pPr marL="285750" indent="-285750">
                <a:buFont typeface="Arial" charset="0"/>
                <a:buChar char="•"/>
              </a:pPr>
              <a:r>
                <a:rPr lang="en-US" dirty="0">
                  <a:solidFill>
                    <a:schemeClr val="tx1">
                      <a:lumMod val="75000"/>
                      <a:lumOff val="25000"/>
                    </a:schemeClr>
                  </a:solidFill>
                  <a:latin typeface="Garamond" charset="0"/>
                  <a:ea typeface="Garamond" charset="0"/>
                  <a:cs typeface="Garamond" charset="0"/>
                </a:rPr>
                <a:t>Expected number of tick disease incidence</a:t>
              </a:r>
            </a:p>
            <a:p>
              <a:pPr marL="285750" indent="-285750">
                <a:buFont typeface="Arial" charset="0"/>
                <a:buChar char="•"/>
              </a:pPr>
              <a:r>
                <a:rPr lang="en-US" dirty="0">
                  <a:solidFill>
                    <a:schemeClr val="tx1">
                      <a:lumMod val="75000"/>
                      <a:lumOff val="25000"/>
                    </a:schemeClr>
                  </a:solidFill>
                  <a:latin typeface="Garamond" charset="0"/>
                  <a:ea typeface="Garamond" charset="0"/>
                  <a:cs typeface="Garamond" charset="0"/>
                </a:rPr>
                <a:t>Parameter estimates </a:t>
              </a:r>
            </a:p>
          </p:txBody>
        </p:sp>
        <p:sp>
          <p:nvSpPr>
            <p:cNvPr id="93" name="TextBox 92"/>
            <p:cNvSpPr txBox="1"/>
            <p:nvPr/>
          </p:nvSpPr>
          <p:spPr>
            <a:xfrm>
              <a:off x="16054000" y="10188913"/>
              <a:ext cx="6615887" cy="646331"/>
            </a:xfrm>
            <a:prstGeom prst="rect">
              <a:avLst/>
            </a:prstGeom>
            <a:noFill/>
          </p:spPr>
          <p:txBody>
            <a:bodyPr wrap="square" rtlCol="0">
              <a:spAutoFit/>
            </a:bodyPr>
            <a:lstStyle/>
            <a:p>
              <a:pPr marL="285750" indent="-285750">
                <a:buFont typeface="Arial" charset="0"/>
                <a:buChar char="•"/>
              </a:pPr>
              <a:r>
                <a:rPr lang="en-US" dirty="0">
                  <a:solidFill>
                    <a:schemeClr val="tx1">
                      <a:lumMod val="75000"/>
                      <a:lumOff val="25000"/>
                    </a:schemeClr>
                  </a:solidFill>
                  <a:latin typeface="Garamond" charset="0"/>
                  <a:ea typeface="Garamond" charset="0"/>
                  <a:cs typeface="Garamond" charset="0"/>
                </a:rPr>
                <a:t>Remotely Sensed Land Surface </a:t>
              </a:r>
              <a:r>
                <a:rPr lang="en-US" dirty="0" smtClean="0">
                  <a:solidFill>
                    <a:schemeClr val="tx1">
                      <a:lumMod val="75000"/>
                      <a:lumOff val="25000"/>
                    </a:schemeClr>
                  </a:solidFill>
                  <a:latin typeface="Garamond" charset="0"/>
                  <a:ea typeface="Garamond" charset="0"/>
                  <a:cs typeface="Garamond" charset="0"/>
                </a:rPr>
                <a:t>Temperature</a:t>
              </a:r>
              <a:r>
                <a:rPr lang="en-US" dirty="0">
                  <a:solidFill>
                    <a:schemeClr val="tx1">
                      <a:lumMod val="75000"/>
                      <a:lumOff val="25000"/>
                    </a:schemeClr>
                  </a:solidFill>
                  <a:latin typeface="Garamond" charset="0"/>
                  <a:ea typeface="Garamond" charset="0"/>
                  <a:cs typeface="Garamond" charset="0"/>
                </a:rPr>
                <a:t> </a:t>
              </a:r>
              <a:r>
                <a:rPr lang="en-US" dirty="0" smtClean="0">
                  <a:solidFill>
                    <a:schemeClr val="tx1">
                      <a:lumMod val="75000"/>
                      <a:lumOff val="25000"/>
                    </a:schemeClr>
                  </a:solidFill>
                  <a:latin typeface="Garamond" charset="0"/>
                  <a:ea typeface="Garamond" charset="0"/>
                  <a:cs typeface="Garamond" charset="0"/>
                </a:rPr>
                <a:t>and Humidity Data </a:t>
              </a:r>
              <a:r>
                <a:rPr lang="en-US" dirty="0">
                  <a:solidFill>
                    <a:schemeClr val="tx1">
                      <a:lumMod val="75000"/>
                      <a:lumOff val="25000"/>
                    </a:schemeClr>
                  </a:solidFill>
                  <a:latin typeface="Garamond" charset="0"/>
                  <a:ea typeface="Garamond" charset="0"/>
                  <a:cs typeface="Garamond" charset="0"/>
                </a:rPr>
                <a:t>from Aqua and Terra </a:t>
              </a:r>
              <a:r>
                <a:rPr lang="en-US" dirty="0" smtClean="0">
                  <a:solidFill>
                    <a:schemeClr val="tx1">
                      <a:lumMod val="75000"/>
                      <a:lumOff val="25000"/>
                    </a:schemeClr>
                  </a:solidFill>
                  <a:latin typeface="Garamond" charset="0"/>
                  <a:ea typeface="Garamond" charset="0"/>
                  <a:cs typeface="Garamond" charset="0"/>
                </a:rPr>
                <a:t>MODIS and </a:t>
              </a:r>
              <a:r>
                <a:rPr lang="en-US" dirty="0">
                  <a:solidFill>
                    <a:schemeClr val="tx1">
                      <a:lumMod val="75000"/>
                      <a:lumOff val="25000"/>
                    </a:schemeClr>
                  </a:solidFill>
                  <a:latin typeface="Garamond" charset="0"/>
                  <a:ea typeface="Garamond" charset="0"/>
                  <a:cs typeface="Garamond" charset="0"/>
                </a:rPr>
                <a:t>g</a:t>
              </a:r>
              <a:r>
                <a:rPr lang="en-US" dirty="0" smtClean="0">
                  <a:solidFill>
                    <a:schemeClr val="tx1">
                      <a:lumMod val="75000"/>
                      <a:lumOff val="25000"/>
                    </a:schemeClr>
                  </a:solidFill>
                  <a:latin typeface="Garamond" charset="0"/>
                  <a:ea typeface="Garamond" charset="0"/>
                  <a:cs typeface="Garamond" charset="0"/>
                </a:rPr>
                <a:t>ridMET</a:t>
              </a:r>
              <a:endParaRPr lang="en-US" dirty="0">
                <a:solidFill>
                  <a:schemeClr val="tx1">
                    <a:lumMod val="75000"/>
                    <a:lumOff val="25000"/>
                  </a:schemeClr>
                </a:solidFill>
                <a:latin typeface="Garamond" charset="0"/>
                <a:ea typeface="Garamond" charset="0"/>
                <a:cs typeface="Garamond" charset="0"/>
              </a:endParaRPr>
            </a:p>
          </p:txBody>
        </p:sp>
        <p:sp>
          <p:nvSpPr>
            <p:cNvPr id="94" name="Pentagon 93"/>
            <p:cNvSpPr/>
            <p:nvPr/>
          </p:nvSpPr>
          <p:spPr>
            <a:xfrm>
              <a:off x="13779221" y="11238151"/>
              <a:ext cx="3277387" cy="1234440"/>
            </a:xfrm>
            <a:prstGeom prst="homePlate">
              <a:avLst/>
            </a:prstGeom>
            <a:no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036"/>
                </a:solidFill>
              </a:endParaRPr>
            </a:p>
          </p:txBody>
        </p:sp>
        <p:sp>
          <p:nvSpPr>
            <p:cNvPr id="95" name="Chevron 94"/>
            <p:cNvSpPr/>
            <p:nvPr/>
          </p:nvSpPr>
          <p:spPr>
            <a:xfrm>
              <a:off x="19604052" y="11238151"/>
              <a:ext cx="3410412" cy="1234440"/>
            </a:xfrm>
            <a:prstGeom prst="chevron">
              <a:avLst/>
            </a:prstGeom>
            <a:no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TextBox 95"/>
            <p:cNvSpPr txBox="1"/>
            <p:nvPr/>
          </p:nvSpPr>
          <p:spPr>
            <a:xfrm>
              <a:off x="13845523" y="11401983"/>
              <a:ext cx="2379749" cy="923330"/>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Data aggregation to annual resolution and combine any co-variates </a:t>
              </a:r>
            </a:p>
          </p:txBody>
        </p:sp>
        <p:sp>
          <p:nvSpPr>
            <p:cNvPr id="97" name="Chevron 96"/>
            <p:cNvSpPr/>
            <p:nvPr/>
          </p:nvSpPr>
          <p:spPr>
            <a:xfrm>
              <a:off x="16626767" y="11238151"/>
              <a:ext cx="3407125" cy="1234440"/>
            </a:xfrm>
            <a:prstGeom prst="chevron">
              <a:avLst/>
            </a:prstGeom>
            <a:no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TextBox 97"/>
            <p:cNvSpPr txBox="1"/>
            <p:nvPr/>
          </p:nvSpPr>
          <p:spPr>
            <a:xfrm>
              <a:off x="17458102" y="11540483"/>
              <a:ext cx="1596447" cy="646331"/>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Hypothesis Generation</a:t>
              </a:r>
            </a:p>
          </p:txBody>
        </p:sp>
        <p:sp>
          <p:nvSpPr>
            <p:cNvPr id="99" name="TextBox 98"/>
            <p:cNvSpPr txBox="1"/>
            <p:nvPr/>
          </p:nvSpPr>
          <p:spPr>
            <a:xfrm>
              <a:off x="20435386" y="11401983"/>
              <a:ext cx="1948174" cy="923330"/>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Fit models in Just Another Gibbs Sampler (JAGS)</a:t>
              </a:r>
            </a:p>
          </p:txBody>
        </p:sp>
        <p:sp>
          <p:nvSpPr>
            <p:cNvPr id="100" name="TextBox 99"/>
            <p:cNvSpPr txBox="1"/>
            <p:nvPr/>
          </p:nvSpPr>
          <p:spPr>
            <a:xfrm>
              <a:off x="14413177" y="12762266"/>
              <a:ext cx="3572276" cy="923330"/>
            </a:xfrm>
            <a:prstGeom prst="rect">
              <a:avLst/>
            </a:prstGeom>
            <a:noFill/>
          </p:spPr>
          <p:txBody>
            <a:bodyPr wrap="square" rtlCol="0">
              <a:spAutoFit/>
            </a:bodyPr>
            <a:lstStyle/>
            <a:p>
              <a:r>
                <a:rPr lang="en-US" b="1" dirty="0">
                  <a:solidFill>
                    <a:schemeClr val="tx1">
                      <a:lumMod val="75000"/>
                      <a:lumOff val="25000"/>
                    </a:schemeClr>
                  </a:solidFill>
                  <a:latin typeface="Garamond" charset="0"/>
                  <a:ea typeface="Garamond" charset="0"/>
                  <a:cs typeface="Garamond" charset="0"/>
                </a:rPr>
                <a:t>Validation:</a:t>
              </a:r>
            </a:p>
            <a:p>
              <a:pPr marL="285750" indent="-285750">
                <a:buFont typeface="Arial" charset="0"/>
                <a:buChar char="•"/>
              </a:pPr>
              <a:r>
                <a:rPr lang="en-US" dirty="0">
                  <a:solidFill>
                    <a:schemeClr val="tx1">
                      <a:lumMod val="75000"/>
                      <a:lumOff val="25000"/>
                    </a:schemeClr>
                  </a:solidFill>
                  <a:latin typeface="Garamond" charset="0"/>
                  <a:ea typeface="Garamond" charset="0"/>
                  <a:cs typeface="Garamond" charset="0"/>
                </a:rPr>
                <a:t>Deviance information criterion</a:t>
              </a:r>
            </a:p>
            <a:p>
              <a:pPr marL="285750" indent="-285750">
                <a:buFont typeface="Arial" charset="0"/>
                <a:buChar char="•"/>
              </a:pPr>
              <a:r>
                <a:rPr lang="en-US" dirty="0">
                  <a:solidFill>
                    <a:schemeClr val="tx1">
                      <a:lumMod val="75000"/>
                      <a:lumOff val="25000"/>
                    </a:schemeClr>
                  </a:solidFill>
                  <a:latin typeface="Garamond" charset="0"/>
                  <a:ea typeface="Garamond" charset="0"/>
                  <a:cs typeface="Garamond" charset="0"/>
                </a:rPr>
                <a:t>Out of sample towns and years</a:t>
              </a:r>
            </a:p>
          </p:txBody>
        </p:sp>
      </p:grpSp>
      <p:pic>
        <p:nvPicPr>
          <p:cNvPr id="27" name="Picture 26"/>
          <p:cNvPicPr>
            <a:picLocks/>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t="18815" b="10666"/>
          <a:stretch/>
        </p:blipFill>
        <p:spPr>
          <a:xfrm>
            <a:off x="4357991" y="31029029"/>
            <a:ext cx="1645920" cy="1645920"/>
          </a:xfrm>
          <a:prstGeom prst="ellipse">
            <a:avLst/>
          </a:prstGeom>
        </p:spPr>
      </p:pic>
      <p:pic>
        <p:nvPicPr>
          <p:cNvPr id="28" name="Picture 27"/>
          <p:cNvPicPr>
            <a:picLocks/>
          </p:cNvPicPr>
          <p:nvPr/>
        </p:nvPicPr>
        <p:blipFill rotWithShape="1">
          <a:blip r:embed="rId9" cstate="print">
            <a:extLst>
              <a:ext uri="{BEBA8EAE-BF5A-486C-A8C5-ECC9F3942E4B}">
                <a14:imgProps xmlns:a14="http://schemas.microsoft.com/office/drawing/2010/main">
                  <a14:imgLayer r:embed="rId10">
                    <a14:imgEffect>
                      <a14:brightnessContrast bright="10000"/>
                    </a14:imgEffect>
                  </a14:imgLayer>
                </a14:imgProps>
              </a:ext>
              <a:ext uri="{28A0092B-C50C-407E-A947-70E740481C1C}">
                <a14:useLocalDpi xmlns:a14="http://schemas.microsoft.com/office/drawing/2010/main" val="0"/>
              </a:ext>
            </a:extLst>
          </a:blip>
          <a:srcRect l="7433" t="25606" r="7360" b="8784"/>
          <a:stretch/>
        </p:blipFill>
        <p:spPr>
          <a:xfrm>
            <a:off x="7277599" y="31028544"/>
            <a:ext cx="1645920" cy="1645920"/>
          </a:xfrm>
          <a:prstGeom prst="ellipse">
            <a:avLst/>
          </a:prstGeom>
        </p:spPr>
      </p:pic>
      <p:grpSp>
        <p:nvGrpSpPr>
          <p:cNvPr id="64" name="Group 63"/>
          <p:cNvGrpSpPr/>
          <p:nvPr/>
        </p:nvGrpSpPr>
        <p:grpSpPr>
          <a:xfrm>
            <a:off x="12857079" y="5271567"/>
            <a:ext cx="11247501" cy="3953284"/>
            <a:chOff x="12857079" y="5271567"/>
            <a:chExt cx="11247501" cy="3953284"/>
          </a:xfrm>
        </p:grpSpPr>
        <p:sp>
          <p:nvSpPr>
            <p:cNvPr id="68" name="Pentagon 67"/>
            <p:cNvSpPr/>
            <p:nvPr/>
          </p:nvSpPr>
          <p:spPr>
            <a:xfrm>
              <a:off x="12857079" y="7867981"/>
              <a:ext cx="9221557" cy="1143000"/>
            </a:xfrm>
            <a:prstGeom prst="homePlate">
              <a:avLst/>
            </a:prstGeom>
            <a:solidFill>
              <a:srgbClr val="954036"/>
            </a:solidFill>
            <a:ln>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entagon 68"/>
            <p:cNvSpPr/>
            <p:nvPr/>
          </p:nvSpPr>
          <p:spPr>
            <a:xfrm>
              <a:off x="12857079" y="6632872"/>
              <a:ext cx="3277387" cy="1143000"/>
            </a:xfrm>
            <a:prstGeom prst="homePlate">
              <a:avLst/>
            </a:prstGeom>
            <a:no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036"/>
                </a:solidFill>
              </a:endParaRPr>
            </a:p>
          </p:txBody>
        </p:sp>
        <p:sp>
          <p:nvSpPr>
            <p:cNvPr id="70" name="Chevron 69"/>
            <p:cNvSpPr/>
            <p:nvPr/>
          </p:nvSpPr>
          <p:spPr>
            <a:xfrm>
              <a:off x="18681910" y="6632872"/>
              <a:ext cx="3410412" cy="1143000"/>
            </a:xfrm>
            <a:prstGeom prst="chevron">
              <a:avLst/>
            </a:prstGeom>
            <a:no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Chevron 70"/>
            <p:cNvSpPr/>
            <p:nvPr/>
          </p:nvSpPr>
          <p:spPr>
            <a:xfrm>
              <a:off x="14592300" y="5401503"/>
              <a:ext cx="7500022" cy="1143000"/>
            </a:xfrm>
            <a:prstGeom prst="chevron">
              <a:avLst/>
            </a:prstGeom>
            <a:solidFill>
              <a:srgbClr val="964135"/>
            </a:solid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Pentagon 71"/>
            <p:cNvSpPr/>
            <p:nvPr/>
          </p:nvSpPr>
          <p:spPr>
            <a:xfrm>
              <a:off x="12857080" y="5401503"/>
              <a:ext cx="2177294" cy="1143000"/>
            </a:xfrm>
            <a:prstGeom prst="homePlate">
              <a:avLst/>
            </a:prstGeom>
            <a:solidFill>
              <a:srgbClr val="964135"/>
            </a:solidFill>
            <a:ln>
              <a:solidFill>
                <a:srgbClr val="96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4036"/>
                </a:solidFill>
              </a:endParaRPr>
            </a:p>
          </p:txBody>
        </p:sp>
        <p:sp>
          <p:nvSpPr>
            <p:cNvPr id="73" name="TextBox 72"/>
            <p:cNvSpPr txBox="1"/>
            <p:nvPr/>
          </p:nvSpPr>
          <p:spPr>
            <a:xfrm>
              <a:off x="12871443" y="5518528"/>
              <a:ext cx="1505571" cy="923330"/>
            </a:xfrm>
            <a:prstGeom prst="rect">
              <a:avLst/>
            </a:prstGeom>
            <a:noFill/>
          </p:spPr>
          <p:txBody>
            <a:bodyPr wrap="square" rtlCol="0">
              <a:spAutoFit/>
            </a:bodyPr>
            <a:lstStyle/>
            <a:p>
              <a:r>
                <a:rPr lang="en-US" b="1" dirty="0">
                  <a:solidFill>
                    <a:schemeClr val="bg1"/>
                  </a:solidFill>
                  <a:latin typeface="Garamond" charset="0"/>
                  <a:ea typeface="Garamond" charset="0"/>
                  <a:cs typeface="Garamond" charset="0"/>
                </a:rPr>
                <a:t>S</a:t>
              </a:r>
              <a:r>
                <a:rPr lang="en-US" dirty="0">
                  <a:solidFill>
                    <a:schemeClr val="bg1"/>
                  </a:solidFill>
                  <a:latin typeface="Garamond" charset="0"/>
                  <a:ea typeface="Garamond" charset="0"/>
                  <a:cs typeface="Garamond" charset="0"/>
                </a:rPr>
                <a:t>upervised</a:t>
              </a:r>
              <a:br>
                <a:rPr lang="en-US" dirty="0">
                  <a:solidFill>
                    <a:schemeClr val="bg1"/>
                  </a:solidFill>
                  <a:latin typeface="Garamond" charset="0"/>
                  <a:ea typeface="Garamond" charset="0"/>
                  <a:cs typeface="Garamond" charset="0"/>
                </a:rPr>
              </a:br>
              <a:r>
                <a:rPr lang="en-US" b="1" dirty="0">
                  <a:solidFill>
                    <a:schemeClr val="bg1"/>
                  </a:solidFill>
                  <a:latin typeface="Garamond" charset="0"/>
                  <a:ea typeface="Garamond" charset="0"/>
                  <a:cs typeface="Garamond" charset="0"/>
                </a:rPr>
                <a:t>La</a:t>
              </a:r>
              <a:r>
                <a:rPr lang="en-US" dirty="0">
                  <a:solidFill>
                    <a:schemeClr val="bg1"/>
                  </a:solidFill>
                  <a:latin typeface="Garamond" charset="0"/>
                  <a:ea typeface="Garamond" charset="0"/>
                  <a:cs typeface="Garamond" charset="0"/>
                </a:rPr>
                <a:t>nd </a:t>
              </a:r>
              <a:r>
                <a:rPr lang="en-US" b="1" dirty="0">
                  <a:solidFill>
                    <a:schemeClr val="bg1"/>
                  </a:solidFill>
                  <a:latin typeface="Garamond" charset="0"/>
                  <a:ea typeface="Garamond" charset="0"/>
                  <a:cs typeface="Garamond" charset="0"/>
                </a:rPr>
                <a:t>C</a:t>
              </a:r>
              <a:r>
                <a:rPr lang="en-US" dirty="0">
                  <a:solidFill>
                    <a:schemeClr val="bg1"/>
                  </a:solidFill>
                  <a:latin typeface="Garamond" charset="0"/>
                  <a:ea typeface="Garamond" charset="0"/>
                  <a:cs typeface="Garamond" charset="0"/>
                </a:rPr>
                <a:t>over</a:t>
              </a:r>
              <a:br>
                <a:rPr lang="en-US" dirty="0">
                  <a:solidFill>
                    <a:schemeClr val="bg1"/>
                  </a:solidFill>
                  <a:latin typeface="Garamond" charset="0"/>
                  <a:ea typeface="Garamond" charset="0"/>
                  <a:cs typeface="Garamond" charset="0"/>
                </a:rPr>
              </a:br>
              <a:r>
                <a:rPr lang="en-US" b="1" dirty="0">
                  <a:solidFill>
                    <a:schemeClr val="bg1"/>
                  </a:solidFill>
                  <a:latin typeface="Garamond" charset="0"/>
                  <a:ea typeface="Garamond" charset="0"/>
                  <a:cs typeface="Garamond" charset="0"/>
                </a:rPr>
                <a:t>C</a:t>
              </a:r>
              <a:r>
                <a:rPr lang="en-US" dirty="0">
                  <a:solidFill>
                    <a:schemeClr val="bg1"/>
                  </a:solidFill>
                  <a:latin typeface="Garamond" charset="0"/>
                  <a:ea typeface="Garamond" charset="0"/>
                  <a:cs typeface="Garamond" charset="0"/>
                </a:rPr>
                <a:t>lassification</a:t>
              </a:r>
            </a:p>
          </p:txBody>
        </p:sp>
        <p:sp>
          <p:nvSpPr>
            <p:cNvPr id="74" name="TextBox 73"/>
            <p:cNvSpPr txBox="1"/>
            <p:nvPr/>
          </p:nvSpPr>
          <p:spPr>
            <a:xfrm>
              <a:off x="12922798" y="6702244"/>
              <a:ext cx="2717184" cy="1015663"/>
            </a:xfrm>
            <a:prstGeom prst="rect">
              <a:avLst/>
            </a:prstGeom>
            <a:noFill/>
          </p:spPr>
          <p:txBody>
            <a:bodyPr wrap="square" rtlCol="0">
              <a:spAutoFit/>
            </a:bodyPr>
            <a:lstStyle/>
            <a:p>
              <a:r>
                <a:rPr lang="en-US" sz="2000" dirty="0">
                  <a:solidFill>
                    <a:schemeClr val="tx1">
                      <a:lumMod val="75000"/>
                      <a:lumOff val="25000"/>
                    </a:schemeClr>
                  </a:solidFill>
                  <a:latin typeface="Garamond" charset="0"/>
                  <a:ea typeface="Garamond" charset="0"/>
                  <a:cs typeface="Garamond" charset="0"/>
                </a:rPr>
                <a:t>Choose classes</a:t>
              </a:r>
            </a:p>
            <a:p>
              <a:r>
                <a:rPr lang="en-US" sz="2000" dirty="0">
                  <a:solidFill>
                    <a:schemeClr val="tx1">
                      <a:lumMod val="75000"/>
                      <a:lumOff val="25000"/>
                    </a:schemeClr>
                  </a:solidFill>
                  <a:latin typeface="Garamond" charset="0"/>
                  <a:ea typeface="Garamond" charset="0"/>
                  <a:cs typeface="Garamond" charset="0"/>
                </a:rPr>
                <a:t>(water, urban*, cultivated, vegetation*, clouds)</a:t>
              </a:r>
            </a:p>
          </p:txBody>
        </p:sp>
        <p:sp>
          <p:nvSpPr>
            <p:cNvPr id="75" name="TextBox 74"/>
            <p:cNvSpPr txBox="1"/>
            <p:nvPr/>
          </p:nvSpPr>
          <p:spPr>
            <a:xfrm>
              <a:off x="13903934" y="8176282"/>
              <a:ext cx="7009543" cy="461665"/>
            </a:xfrm>
            <a:prstGeom prst="rect">
              <a:avLst/>
            </a:prstGeom>
            <a:noFill/>
          </p:spPr>
          <p:txBody>
            <a:bodyPr wrap="square" rtlCol="0">
              <a:spAutoFit/>
            </a:bodyPr>
            <a:lstStyle/>
            <a:p>
              <a:r>
                <a:rPr lang="en-US" sz="2400" dirty="0">
                  <a:solidFill>
                    <a:schemeClr val="bg1"/>
                  </a:solidFill>
                  <a:latin typeface="Garamond" charset="0"/>
                  <a:ea typeface="Garamond" charset="0"/>
                  <a:cs typeface="Garamond" charset="0"/>
                </a:rPr>
                <a:t>Land Cover Map of Cumberland County, Maine</a:t>
              </a:r>
            </a:p>
          </p:txBody>
        </p:sp>
        <p:sp>
          <p:nvSpPr>
            <p:cNvPr id="76" name="Chevron 75"/>
            <p:cNvSpPr/>
            <p:nvPr/>
          </p:nvSpPr>
          <p:spPr>
            <a:xfrm>
              <a:off x="15704625" y="6632872"/>
              <a:ext cx="3407125" cy="1143000"/>
            </a:xfrm>
            <a:prstGeom prst="chevron">
              <a:avLst/>
            </a:prstGeom>
            <a:noFill/>
            <a:ln w="19050">
              <a:solidFill>
                <a:srgbClr val="954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 Placeholder 16"/>
            <p:cNvSpPr txBox="1">
              <a:spLocks/>
            </p:cNvSpPr>
            <p:nvPr/>
          </p:nvSpPr>
          <p:spPr>
            <a:xfrm>
              <a:off x="15313350" y="5474672"/>
              <a:ext cx="6057921" cy="101675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100000"/>
                </a:lnSpc>
                <a:spcBef>
                  <a:spcPts val="0"/>
                </a:spcBef>
                <a:spcAft>
                  <a:spcPts val="600"/>
                </a:spcAft>
                <a:buClr>
                  <a:srgbClr val="964135"/>
                </a:buClr>
                <a:buNone/>
              </a:pPr>
              <a:r>
                <a:rPr lang="en-US" sz="2400" dirty="0">
                  <a:solidFill>
                    <a:schemeClr val="bg1"/>
                  </a:solidFill>
                  <a:latin typeface="Garamond" charset="0"/>
                  <a:ea typeface="Garamond" charset="0"/>
                  <a:cs typeface="Garamond" charset="0"/>
                </a:rPr>
                <a:t>Landsat 8 OLI </a:t>
              </a:r>
            </a:p>
            <a:p>
              <a:pPr marL="0" indent="0" algn="ctr">
                <a:lnSpc>
                  <a:spcPct val="100000"/>
                </a:lnSpc>
                <a:spcBef>
                  <a:spcPts val="0"/>
                </a:spcBef>
                <a:spcAft>
                  <a:spcPts val="600"/>
                </a:spcAft>
                <a:buClr>
                  <a:srgbClr val="964135"/>
                </a:buClr>
                <a:buNone/>
              </a:pPr>
              <a:r>
                <a:rPr lang="en-US" sz="2400" dirty="0">
                  <a:solidFill>
                    <a:schemeClr val="bg1"/>
                  </a:solidFill>
                  <a:latin typeface="Garamond" charset="0"/>
                  <a:ea typeface="Garamond" charset="0"/>
                  <a:cs typeface="Garamond" charset="0"/>
                </a:rPr>
                <a:t>July 12</a:t>
              </a:r>
              <a:r>
                <a:rPr lang="en-US" sz="2400" baseline="30000" dirty="0">
                  <a:solidFill>
                    <a:schemeClr val="bg1"/>
                  </a:solidFill>
                  <a:latin typeface="Garamond" charset="0"/>
                  <a:ea typeface="Garamond" charset="0"/>
                  <a:cs typeface="Garamond" charset="0"/>
                </a:rPr>
                <a:t>th</a:t>
              </a:r>
              <a:r>
                <a:rPr lang="en-US" sz="2400" dirty="0">
                  <a:solidFill>
                    <a:schemeClr val="bg1"/>
                  </a:solidFill>
                  <a:latin typeface="Garamond" charset="0"/>
                  <a:ea typeface="Garamond" charset="0"/>
                  <a:cs typeface="Garamond" charset="0"/>
                </a:rPr>
                <a:t>, 19th, and 28</a:t>
              </a:r>
              <a:r>
                <a:rPr lang="en-US" sz="2400" baseline="30000" dirty="0">
                  <a:solidFill>
                    <a:schemeClr val="bg1"/>
                  </a:solidFill>
                  <a:latin typeface="Garamond" charset="0"/>
                  <a:ea typeface="Garamond" charset="0"/>
                  <a:cs typeface="Garamond" charset="0"/>
                </a:rPr>
                <a:t>th</a:t>
              </a:r>
              <a:r>
                <a:rPr lang="en-US" sz="2400" dirty="0">
                  <a:solidFill>
                    <a:schemeClr val="bg1"/>
                  </a:solidFill>
                  <a:latin typeface="Garamond" charset="0"/>
                  <a:ea typeface="Garamond" charset="0"/>
                  <a:cs typeface="Garamond" charset="0"/>
                </a:rPr>
                <a:t>, 2018</a:t>
              </a:r>
            </a:p>
          </p:txBody>
        </p:sp>
        <p:sp>
          <p:nvSpPr>
            <p:cNvPr id="78" name="TextBox 77"/>
            <p:cNvSpPr txBox="1"/>
            <p:nvPr/>
          </p:nvSpPr>
          <p:spPr>
            <a:xfrm>
              <a:off x="16536489" y="6690298"/>
              <a:ext cx="1596447" cy="1015663"/>
            </a:xfrm>
            <a:prstGeom prst="rect">
              <a:avLst/>
            </a:prstGeom>
            <a:noFill/>
          </p:spPr>
          <p:txBody>
            <a:bodyPr wrap="square" rtlCol="0">
              <a:spAutoFit/>
            </a:bodyPr>
            <a:lstStyle/>
            <a:p>
              <a:r>
                <a:rPr lang="en-US" sz="2000" dirty="0">
                  <a:solidFill>
                    <a:schemeClr val="tx1">
                      <a:lumMod val="75000"/>
                      <a:lumOff val="25000"/>
                    </a:schemeClr>
                  </a:solidFill>
                  <a:latin typeface="Garamond" charset="0"/>
                  <a:ea typeface="Garamond" charset="0"/>
                  <a:cs typeface="Garamond" charset="0"/>
                </a:rPr>
                <a:t>Input training data points for each class</a:t>
              </a:r>
            </a:p>
          </p:txBody>
        </p:sp>
        <p:sp>
          <p:nvSpPr>
            <p:cNvPr id="79" name="TextBox 78"/>
            <p:cNvSpPr txBox="1"/>
            <p:nvPr/>
          </p:nvSpPr>
          <p:spPr>
            <a:xfrm>
              <a:off x="19513773" y="6690297"/>
              <a:ext cx="1948372" cy="1015663"/>
            </a:xfrm>
            <a:prstGeom prst="rect">
              <a:avLst/>
            </a:prstGeom>
            <a:noFill/>
          </p:spPr>
          <p:txBody>
            <a:bodyPr wrap="square" rtlCol="0">
              <a:spAutoFit/>
            </a:bodyPr>
            <a:lstStyle/>
            <a:p>
              <a:r>
                <a:rPr lang="en-US" sz="2000" dirty="0">
                  <a:solidFill>
                    <a:schemeClr val="tx1">
                      <a:lumMod val="75000"/>
                      <a:lumOff val="25000"/>
                    </a:schemeClr>
                  </a:solidFill>
                  <a:latin typeface="Garamond" charset="0"/>
                  <a:ea typeface="Garamond" charset="0"/>
                  <a:cs typeface="Garamond" charset="0"/>
                </a:rPr>
                <a:t>Ground truthing validation of points</a:t>
              </a:r>
            </a:p>
          </p:txBody>
        </p:sp>
        <p:sp>
          <p:nvSpPr>
            <p:cNvPr id="103" name="Text Placeholder 16"/>
            <p:cNvSpPr txBox="1">
              <a:spLocks/>
            </p:cNvSpPr>
            <p:nvPr/>
          </p:nvSpPr>
          <p:spPr>
            <a:xfrm>
              <a:off x="22156966" y="5271567"/>
              <a:ext cx="1947614" cy="395328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i="1" dirty="0">
                  <a:solidFill>
                    <a:schemeClr val="tx1">
                      <a:lumMod val="75000"/>
                      <a:lumOff val="25000"/>
                    </a:schemeClr>
                  </a:solidFill>
                  <a:latin typeface="Garamond" charset="0"/>
                  <a:ea typeface="Garamond" charset="0"/>
                  <a:cs typeface="Garamond" charset="0"/>
                </a:rPr>
                <a:t>Figure 2: </a:t>
              </a:r>
              <a:r>
                <a:rPr lang="en-US" sz="1800" dirty="0">
                  <a:solidFill>
                    <a:schemeClr val="tx1">
                      <a:lumMod val="75000"/>
                      <a:lumOff val="25000"/>
                    </a:schemeClr>
                  </a:solidFill>
                  <a:latin typeface="Garamond" charset="0"/>
                  <a:ea typeface="Garamond" charset="0"/>
                  <a:cs typeface="Garamond" charset="0"/>
                </a:rPr>
                <a:t>SLaCC creates a supervised classification land cover image using a mosaic of July 12, 19, and 28, 2018 Landsat 8 OLI data. *Classes are subdivided into high → low imperviousness, and deciduous →  coniferous respectively. </a:t>
              </a:r>
              <a:endParaRPr lang="en-US" sz="1800" b="1" dirty="0">
                <a:solidFill>
                  <a:schemeClr val="tx1">
                    <a:lumMod val="75000"/>
                    <a:lumOff val="25000"/>
                  </a:schemeClr>
                </a:solidFill>
                <a:latin typeface="Garamond" charset="0"/>
                <a:ea typeface="Garamond" charset="0"/>
                <a:cs typeface="Garamond" charset="0"/>
              </a:endParaRPr>
            </a:p>
          </p:txBody>
        </p:sp>
      </p:grpSp>
      <p:sp>
        <p:nvSpPr>
          <p:cNvPr id="104" name="Text Placeholder 16"/>
          <p:cNvSpPr txBox="1">
            <a:spLocks/>
          </p:cNvSpPr>
          <p:nvPr/>
        </p:nvSpPr>
        <p:spPr>
          <a:xfrm>
            <a:off x="12905338" y="9538232"/>
            <a:ext cx="1825486" cy="406073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i="1" dirty="0">
                <a:solidFill>
                  <a:schemeClr val="tx1">
                    <a:lumMod val="75000"/>
                    <a:lumOff val="25000"/>
                  </a:schemeClr>
                </a:solidFill>
                <a:latin typeface="Garamond" panose="02020404030301010803" pitchFamily="18" charset="0"/>
              </a:rPr>
              <a:t>Figure 3: </a:t>
            </a:r>
            <a:r>
              <a:rPr lang="en-US" sz="1800" dirty="0">
                <a:solidFill>
                  <a:schemeClr val="tx1">
                    <a:lumMod val="75000"/>
                    <a:lumOff val="25000"/>
                  </a:schemeClr>
                </a:solidFill>
                <a:latin typeface="Garamond" panose="02020404030301010803" pitchFamily="18" charset="0"/>
              </a:rPr>
              <a:t>Maine CDC and remotely sensed environmental data are incorporated into JAGS in order to assess the spatial distribution of tick-borne disease risk and incidence in the study region at a town resolution. </a:t>
            </a:r>
            <a:endParaRPr lang="en-US" sz="1800" b="1" dirty="0">
              <a:solidFill>
                <a:schemeClr val="tx1">
                  <a:lumMod val="75000"/>
                  <a:lumOff val="25000"/>
                </a:schemeClr>
              </a:solidFill>
              <a:latin typeface="Garamond" panose="02020404030301010803" pitchFamily="18" charset="0"/>
            </a:endParaRPr>
          </a:p>
        </p:txBody>
      </p:sp>
      <p:pic>
        <p:nvPicPr>
          <p:cNvPr id="13" name="Picture 1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706" b="93096" l="2693" r="90520"/>
                    </a14:imgEffect>
                  </a14:imgLayer>
                </a14:imgProps>
              </a:ext>
              <a:ext uri="{28A0092B-C50C-407E-A947-70E740481C1C}">
                <a14:useLocalDpi xmlns:a14="http://schemas.microsoft.com/office/drawing/2010/main" val="0"/>
              </a:ext>
            </a:extLst>
          </a:blip>
          <a:srcRect l="2247" t="11716" r="9545" b="6182"/>
          <a:stretch/>
        </p:blipFill>
        <p:spPr>
          <a:xfrm>
            <a:off x="12801600" y="14376353"/>
            <a:ext cx="6675465" cy="4756515"/>
          </a:xfrm>
          <a:prstGeom prst="rect">
            <a:avLst/>
          </a:prstGeom>
        </p:spPr>
      </p:pic>
      <p:grpSp>
        <p:nvGrpSpPr>
          <p:cNvPr id="60" name="Group 59"/>
          <p:cNvGrpSpPr/>
          <p:nvPr/>
        </p:nvGrpSpPr>
        <p:grpSpPr>
          <a:xfrm>
            <a:off x="12994721" y="18394710"/>
            <a:ext cx="4659839" cy="1819707"/>
            <a:chOff x="12994721" y="19017735"/>
            <a:chExt cx="4659839" cy="1819707"/>
          </a:xfrm>
        </p:grpSpPr>
        <p:sp>
          <p:nvSpPr>
            <p:cNvPr id="101" name="TextBox 100"/>
            <p:cNvSpPr txBox="1"/>
            <p:nvPr/>
          </p:nvSpPr>
          <p:spPr>
            <a:xfrm>
              <a:off x="13336122" y="19887960"/>
              <a:ext cx="2748581"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Low Density Development</a:t>
              </a:r>
            </a:p>
          </p:txBody>
        </p:sp>
        <p:sp>
          <p:nvSpPr>
            <p:cNvPr id="110" name="Rectangle 109"/>
            <p:cNvSpPr/>
            <p:nvPr/>
          </p:nvSpPr>
          <p:spPr>
            <a:xfrm>
              <a:off x="12996215" y="19974281"/>
              <a:ext cx="289686" cy="193952"/>
            </a:xfrm>
            <a:prstGeom prst="rect">
              <a:avLst/>
            </a:prstGeom>
            <a:solidFill>
              <a:srgbClr val="CCADE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2996962" y="20262271"/>
              <a:ext cx="289686" cy="193952"/>
            </a:xfrm>
            <a:prstGeom prst="rect">
              <a:avLst/>
            </a:prstGeom>
            <a:solidFill>
              <a:srgbClr val="A052D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2997709" y="20550259"/>
              <a:ext cx="289686" cy="193952"/>
            </a:xfrm>
            <a:prstGeom prst="rect">
              <a:avLst/>
            </a:prstGeom>
            <a:solidFill>
              <a:srgbClr val="63358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6159670" y="20270210"/>
              <a:ext cx="289686" cy="193952"/>
            </a:xfrm>
            <a:prstGeom prst="rect">
              <a:avLst/>
            </a:prstGeom>
            <a:solidFill>
              <a:srgbClr val="F0E12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16159670" y="20552366"/>
              <a:ext cx="289686" cy="193952"/>
            </a:xfrm>
            <a:prstGeom prst="rect">
              <a:avLst/>
            </a:prstGeom>
            <a:solidFill>
              <a:srgbClr val="DEDED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2994721" y="19110311"/>
              <a:ext cx="289686" cy="193952"/>
            </a:xfrm>
            <a:prstGeom prst="rect">
              <a:avLst/>
            </a:prstGeom>
            <a:solidFill>
              <a:srgbClr val="18621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12995468" y="19398301"/>
              <a:ext cx="289686" cy="193952"/>
            </a:xfrm>
            <a:prstGeom prst="rect">
              <a:avLst/>
            </a:prstGeom>
            <a:solidFill>
              <a:srgbClr val="3A953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12998455" y="19686291"/>
              <a:ext cx="289686" cy="193952"/>
            </a:xfrm>
            <a:prstGeom prst="rect">
              <a:avLst/>
            </a:prstGeom>
            <a:solidFill>
              <a:srgbClr val="89CE8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16159670" y="19976209"/>
              <a:ext cx="289686" cy="192024"/>
            </a:xfrm>
            <a:prstGeom prst="rect">
              <a:avLst/>
            </a:prstGeom>
            <a:solidFill>
              <a:srgbClr val="094B8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13336122" y="20178035"/>
              <a:ext cx="2748581"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Mid Density Development</a:t>
              </a:r>
            </a:p>
          </p:txBody>
        </p:sp>
        <p:sp>
          <p:nvSpPr>
            <p:cNvPr id="120" name="TextBox 119"/>
            <p:cNvSpPr txBox="1"/>
            <p:nvPr/>
          </p:nvSpPr>
          <p:spPr>
            <a:xfrm>
              <a:off x="13336122" y="20468110"/>
              <a:ext cx="2748581"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High Density Development</a:t>
              </a:r>
            </a:p>
          </p:txBody>
        </p:sp>
        <p:sp>
          <p:nvSpPr>
            <p:cNvPr id="121" name="TextBox 120"/>
            <p:cNvSpPr txBox="1"/>
            <p:nvPr/>
          </p:nvSpPr>
          <p:spPr>
            <a:xfrm>
              <a:off x="16498532" y="20178035"/>
              <a:ext cx="1156028"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Cultivated</a:t>
              </a:r>
            </a:p>
          </p:txBody>
        </p:sp>
        <p:sp>
          <p:nvSpPr>
            <p:cNvPr id="122" name="TextBox 121"/>
            <p:cNvSpPr txBox="1"/>
            <p:nvPr/>
          </p:nvSpPr>
          <p:spPr>
            <a:xfrm>
              <a:off x="16498532" y="20468110"/>
              <a:ext cx="836181"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Barren</a:t>
              </a:r>
            </a:p>
          </p:txBody>
        </p:sp>
        <p:sp>
          <p:nvSpPr>
            <p:cNvPr id="123" name="TextBox 122"/>
            <p:cNvSpPr txBox="1"/>
            <p:nvPr/>
          </p:nvSpPr>
          <p:spPr>
            <a:xfrm>
              <a:off x="13339669" y="19017735"/>
              <a:ext cx="1230054"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Coniferous</a:t>
              </a:r>
            </a:p>
          </p:txBody>
        </p:sp>
        <p:sp>
          <p:nvSpPr>
            <p:cNvPr id="124" name="TextBox 123"/>
            <p:cNvSpPr txBox="1"/>
            <p:nvPr/>
          </p:nvSpPr>
          <p:spPr>
            <a:xfrm>
              <a:off x="13338465" y="19307810"/>
              <a:ext cx="1156028"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Mixed</a:t>
              </a:r>
            </a:p>
          </p:txBody>
        </p:sp>
        <p:sp>
          <p:nvSpPr>
            <p:cNvPr id="125" name="TextBox 124"/>
            <p:cNvSpPr txBox="1"/>
            <p:nvPr/>
          </p:nvSpPr>
          <p:spPr>
            <a:xfrm>
              <a:off x="13338465" y="19597885"/>
              <a:ext cx="1156028"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Deciduous</a:t>
              </a:r>
            </a:p>
          </p:txBody>
        </p:sp>
        <p:sp>
          <p:nvSpPr>
            <p:cNvPr id="126" name="TextBox 125"/>
            <p:cNvSpPr txBox="1"/>
            <p:nvPr/>
          </p:nvSpPr>
          <p:spPr>
            <a:xfrm>
              <a:off x="16498532" y="19887960"/>
              <a:ext cx="1156028"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Water</a:t>
              </a:r>
            </a:p>
          </p:txBody>
        </p:sp>
      </p:grpSp>
      <p:sp>
        <p:nvSpPr>
          <p:cNvPr id="105" name="Text Placeholder 16"/>
          <p:cNvSpPr txBox="1">
            <a:spLocks/>
          </p:cNvSpPr>
          <p:nvPr/>
        </p:nvSpPr>
        <p:spPr>
          <a:xfrm>
            <a:off x="12885881" y="20392013"/>
            <a:ext cx="8086747" cy="124727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i="1" dirty="0">
                <a:solidFill>
                  <a:schemeClr val="tx1">
                    <a:lumMod val="75000"/>
                    <a:lumOff val="25000"/>
                  </a:schemeClr>
                </a:solidFill>
                <a:latin typeface="Garamond" panose="02020404030301010803" pitchFamily="18" charset="0"/>
              </a:rPr>
              <a:t>Figure 4: </a:t>
            </a:r>
            <a:r>
              <a:rPr lang="en-US" sz="1800" dirty="0">
                <a:solidFill>
                  <a:schemeClr val="tx1">
                    <a:lumMod val="75000"/>
                    <a:lumOff val="25000"/>
                  </a:schemeClr>
                </a:solidFill>
                <a:latin typeface="Garamond" panose="02020404030301010803" pitchFamily="18" charset="0"/>
              </a:rPr>
              <a:t>Shown is a supervised classification land cover map of Cumberland County, Maine. Urban developed regions were sub-classified from low (0 </a:t>
            </a:r>
            <a:r>
              <a:rPr lang="mr-IN" sz="1800" dirty="0">
                <a:solidFill>
                  <a:schemeClr val="tx1">
                    <a:lumMod val="75000"/>
                    <a:lumOff val="25000"/>
                  </a:schemeClr>
                </a:solidFill>
                <a:latin typeface="Garamond" panose="02020404030301010803" pitchFamily="18" charset="0"/>
              </a:rPr>
              <a:t>–</a:t>
            </a:r>
            <a:r>
              <a:rPr lang="en-US" sz="1800" dirty="0">
                <a:solidFill>
                  <a:schemeClr val="tx1">
                    <a:lumMod val="75000"/>
                    <a:lumOff val="25000"/>
                  </a:schemeClr>
                </a:solidFill>
                <a:latin typeface="Garamond" panose="02020404030301010803" pitchFamily="18" charset="0"/>
              </a:rPr>
              <a:t> 22%), mid (22 </a:t>
            </a:r>
            <a:r>
              <a:rPr lang="mr-IN" sz="1800" dirty="0">
                <a:solidFill>
                  <a:schemeClr val="tx1">
                    <a:lumMod val="75000"/>
                    <a:lumOff val="25000"/>
                  </a:schemeClr>
                </a:solidFill>
                <a:latin typeface="Garamond" panose="02020404030301010803" pitchFamily="18" charset="0"/>
              </a:rPr>
              <a:t>–</a:t>
            </a:r>
            <a:r>
              <a:rPr lang="en-US" sz="1800" dirty="0">
                <a:solidFill>
                  <a:schemeClr val="tx1">
                    <a:lumMod val="75000"/>
                    <a:lumOff val="25000"/>
                  </a:schemeClr>
                </a:solidFill>
                <a:latin typeface="Garamond" panose="02020404030301010803" pitchFamily="18" charset="0"/>
              </a:rPr>
              <a:t> 56%), and high (56 </a:t>
            </a:r>
            <a:r>
              <a:rPr lang="mr-IN" sz="1800" dirty="0">
                <a:solidFill>
                  <a:schemeClr val="tx1">
                    <a:lumMod val="75000"/>
                    <a:lumOff val="25000"/>
                  </a:schemeClr>
                </a:solidFill>
                <a:latin typeface="Garamond" panose="02020404030301010803" pitchFamily="18" charset="0"/>
              </a:rPr>
              <a:t>–</a:t>
            </a:r>
            <a:r>
              <a:rPr lang="en-US" sz="1800" dirty="0">
                <a:solidFill>
                  <a:schemeClr val="tx1">
                    <a:lumMod val="75000"/>
                    <a:lumOff val="25000"/>
                  </a:schemeClr>
                </a:solidFill>
                <a:latin typeface="Garamond" panose="02020404030301010803" pitchFamily="18" charset="0"/>
              </a:rPr>
              <a:t> 100%) percentage of impervious surfaces. Visual assessment of 18 team-acquired ground truthing points resulted in an accuracy assessment of over 86%. </a:t>
            </a:r>
            <a:endParaRPr lang="en-US" sz="1800" b="1" dirty="0">
              <a:solidFill>
                <a:schemeClr val="tx1">
                  <a:lumMod val="75000"/>
                  <a:lumOff val="25000"/>
                </a:schemeClr>
              </a:solidFill>
              <a:latin typeface="Garamond" panose="02020404030301010803" pitchFamily="18" charset="0"/>
            </a:endParaRPr>
          </a:p>
        </p:txBody>
      </p:sp>
      <p:pic>
        <p:nvPicPr>
          <p:cNvPr id="109" name="Picture 108"/>
          <p:cNvPicPr>
            <a:picLocks/>
          </p:cNvPicPr>
          <p:nvPr/>
        </p:nvPicPr>
        <p:blipFill rotWithShape="1">
          <a:blip r:embed="rId13" cstate="print">
            <a:extLst>
              <a:ext uri="{BEBA8EAE-BF5A-486C-A8C5-ECC9F3942E4B}">
                <a14:imgProps xmlns:a14="http://schemas.microsoft.com/office/drawing/2010/main">
                  <a14:imgLayer r:embed="rId14">
                    <a14:imgEffect>
                      <a14:brightnessContrast bright="10000"/>
                    </a14:imgEffect>
                  </a14:imgLayer>
                </a14:imgProps>
              </a:ext>
              <a:ext uri="{28A0092B-C50C-407E-A947-70E740481C1C}">
                <a14:useLocalDpi xmlns:a14="http://schemas.microsoft.com/office/drawing/2010/main" val="0"/>
              </a:ext>
            </a:extLst>
          </a:blip>
          <a:srcRect t="8333" r="6000" b="24923"/>
          <a:stretch/>
        </p:blipFill>
        <p:spPr>
          <a:xfrm>
            <a:off x="10197207" y="31028544"/>
            <a:ext cx="1645920" cy="1645920"/>
          </a:xfrm>
          <a:prstGeom prst="ellipse">
            <a:avLst/>
          </a:prstGeom>
        </p:spPr>
      </p:pic>
      <p:pic>
        <p:nvPicPr>
          <p:cNvPr id="35" name="Picture 3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465" b="96162" l="14588" r="77229"/>
                    </a14:imgEffect>
                  </a14:imgLayer>
                </a14:imgProps>
              </a:ext>
              <a:ext uri="{28A0092B-C50C-407E-A947-70E740481C1C}">
                <a14:useLocalDpi xmlns:a14="http://schemas.microsoft.com/office/drawing/2010/main" val="0"/>
              </a:ext>
            </a:extLst>
          </a:blip>
          <a:srcRect l="13505" t="1582" r="21270" b="2936"/>
          <a:stretch/>
        </p:blipFill>
        <p:spPr>
          <a:xfrm>
            <a:off x="19231524" y="14378174"/>
            <a:ext cx="5024095" cy="4758993"/>
          </a:xfrm>
          <a:prstGeom prst="rect">
            <a:avLst/>
          </a:prstGeom>
        </p:spPr>
      </p:pic>
      <p:grpSp>
        <p:nvGrpSpPr>
          <p:cNvPr id="59" name="Group 58"/>
          <p:cNvGrpSpPr/>
          <p:nvPr/>
        </p:nvGrpSpPr>
        <p:grpSpPr>
          <a:xfrm>
            <a:off x="22363058" y="14076419"/>
            <a:ext cx="1851038" cy="1382388"/>
            <a:chOff x="22363058" y="14699444"/>
            <a:chExt cx="1851038" cy="1382388"/>
          </a:xfrm>
        </p:grpSpPr>
        <p:pic>
          <p:nvPicPr>
            <p:cNvPr id="29" name="Picture 28"/>
            <p:cNvPicPr>
              <a:picLocks noChangeAspect="1"/>
            </p:cNvPicPr>
            <p:nvPr/>
          </p:nvPicPr>
          <p:blipFill rotWithShape="1">
            <a:blip r:embed="rId17" cstate="print">
              <a:extLst>
                <a:ext uri="{28A0092B-C50C-407E-A947-70E740481C1C}">
                  <a14:useLocalDpi xmlns:a14="http://schemas.microsoft.com/office/drawing/2010/main" val="0"/>
                </a:ext>
              </a:extLst>
            </a:blip>
            <a:srcRect r="38828"/>
            <a:stretch/>
          </p:blipFill>
          <p:spPr>
            <a:xfrm flipV="1">
              <a:off x="22369490" y="14821799"/>
              <a:ext cx="276823" cy="827489"/>
            </a:xfrm>
            <a:prstGeom prst="rect">
              <a:avLst/>
            </a:prstGeom>
            <a:ln w="12700">
              <a:solidFill>
                <a:schemeClr val="tx1">
                  <a:lumMod val="75000"/>
                  <a:lumOff val="25000"/>
                </a:schemeClr>
              </a:solidFill>
            </a:ln>
          </p:spPr>
        </p:pic>
        <p:sp>
          <p:nvSpPr>
            <p:cNvPr id="133" name="TextBox 132"/>
            <p:cNvSpPr txBox="1"/>
            <p:nvPr/>
          </p:nvSpPr>
          <p:spPr>
            <a:xfrm>
              <a:off x="22640244" y="14699444"/>
              <a:ext cx="1464698" cy="369332"/>
            </a:xfrm>
            <a:prstGeom prst="rect">
              <a:avLst/>
            </a:prstGeom>
            <a:noFill/>
          </p:spPr>
          <p:txBody>
            <a:bodyPr wrap="square" rtlCol="0">
              <a:spAutoFit/>
            </a:bodyPr>
            <a:lstStyle/>
            <a:p>
              <a:r>
                <a:rPr lang="en-US" dirty="0" smtClean="0">
                  <a:solidFill>
                    <a:schemeClr val="tx1">
                      <a:lumMod val="75000"/>
                      <a:lumOff val="25000"/>
                    </a:schemeClr>
                  </a:solidFill>
                  <a:latin typeface="Garamond" charset="0"/>
                  <a:ea typeface="Garamond" charset="0"/>
                  <a:cs typeface="Garamond" charset="0"/>
                </a:rPr>
                <a:t>Higher Risk</a:t>
              </a:r>
              <a:endParaRPr lang="en-US" dirty="0">
                <a:solidFill>
                  <a:schemeClr val="tx1">
                    <a:lumMod val="75000"/>
                    <a:lumOff val="25000"/>
                  </a:schemeClr>
                </a:solidFill>
                <a:latin typeface="Garamond" charset="0"/>
                <a:ea typeface="Garamond" charset="0"/>
                <a:cs typeface="Garamond" charset="0"/>
              </a:endParaRPr>
            </a:p>
          </p:txBody>
        </p:sp>
        <p:sp>
          <p:nvSpPr>
            <p:cNvPr id="134" name="TextBox 133"/>
            <p:cNvSpPr txBox="1"/>
            <p:nvPr/>
          </p:nvSpPr>
          <p:spPr>
            <a:xfrm>
              <a:off x="22639881" y="15365585"/>
              <a:ext cx="1464698" cy="369332"/>
            </a:xfrm>
            <a:prstGeom prst="rect">
              <a:avLst/>
            </a:prstGeom>
            <a:noFill/>
          </p:spPr>
          <p:txBody>
            <a:bodyPr wrap="square" rtlCol="0">
              <a:spAutoFit/>
            </a:bodyPr>
            <a:lstStyle/>
            <a:p>
              <a:r>
                <a:rPr lang="en-US" dirty="0" smtClean="0">
                  <a:solidFill>
                    <a:schemeClr val="tx1">
                      <a:lumMod val="75000"/>
                      <a:lumOff val="25000"/>
                    </a:schemeClr>
                  </a:solidFill>
                  <a:latin typeface="Garamond" charset="0"/>
                  <a:ea typeface="Garamond" charset="0"/>
                  <a:cs typeface="Garamond" charset="0"/>
                </a:rPr>
                <a:t>Lower Risk</a:t>
              </a:r>
              <a:endParaRPr lang="en-US" dirty="0">
                <a:solidFill>
                  <a:schemeClr val="tx1">
                    <a:lumMod val="75000"/>
                    <a:lumOff val="25000"/>
                  </a:schemeClr>
                </a:solidFill>
                <a:latin typeface="Garamond" charset="0"/>
                <a:ea typeface="Garamond" charset="0"/>
                <a:cs typeface="Garamond" charset="0"/>
              </a:endParaRPr>
            </a:p>
          </p:txBody>
        </p:sp>
        <p:sp>
          <p:nvSpPr>
            <p:cNvPr id="135" name="Rectangle 134"/>
            <p:cNvSpPr/>
            <p:nvPr/>
          </p:nvSpPr>
          <p:spPr>
            <a:xfrm>
              <a:off x="22363058" y="15798460"/>
              <a:ext cx="289686" cy="193952"/>
            </a:xfrm>
            <a:prstGeom prst="rect">
              <a:avLst/>
            </a:prstGeom>
            <a:solidFill>
              <a:srgbClr val="DEDED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22634758" y="15712500"/>
              <a:ext cx="1579338"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Town Omitted</a:t>
              </a:r>
            </a:p>
          </p:txBody>
        </p:sp>
      </p:grpSp>
      <p:sp>
        <p:nvSpPr>
          <p:cNvPr id="137" name="Text Placeholder 16"/>
          <p:cNvSpPr txBox="1">
            <a:spLocks/>
          </p:cNvSpPr>
          <p:nvPr/>
        </p:nvSpPr>
        <p:spPr>
          <a:xfrm>
            <a:off x="21207790" y="19094645"/>
            <a:ext cx="2923413" cy="25506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1800" i="1" dirty="0">
                <a:solidFill>
                  <a:schemeClr val="tx1">
                    <a:lumMod val="75000"/>
                    <a:lumOff val="25000"/>
                  </a:schemeClr>
                </a:solidFill>
                <a:latin typeface="Garamond" panose="02020404030301010803" pitchFamily="18" charset="0"/>
              </a:rPr>
              <a:t>Figure 5: </a:t>
            </a:r>
            <a:r>
              <a:rPr lang="en-US" sz="1800" dirty="0">
                <a:solidFill>
                  <a:schemeClr val="tx1">
                    <a:lumMod val="75000"/>
                    <a:lumOff val="25000"/>
                  </a:schemeClr>
                </a:solidFill>
                <a:latin typeface="Garamond" panose="02020404030301010803" pitchFamily="18" charset="0"/>
              </a:rPr>
              <a:t>Displayed is the Lyme disease risk per person at town-level spatial resolution for Cumberland County. Grayed towns indicated that data has been withheld either for validation purposes or highly uncertain initial conditions. </a:t>
            </a:r>
            <a:endParaRPr lang="en-US" sz="1800" i="1" dirty="0">
              <a:solidFill>
                <a:schemeClr val="tx1">
                  <a:lumMod val="75000"/>
                  <a:lumOff val="25000"/>
                </a:schemeClr>
              </a:solidFill>
              <a:latin typeface="Garamond" panose="02020404030301010803" pitchFamily="18" charset="0"/>
            </a:endParaRPr>
          </a:p>
        </p:txBody>
      </p:sp>
      <p:grpSp>
        <p:nvGrpSpPr>
          <p:cNvPr id="146" name="Group 145"/>
          <p:cNvGrpSpPr/>
          <p:nvPr/>
        </p:nvGrpSpPr>
        <p:grpSpPr>
          <a:xfrm>
            <a:off x="933540" y="18221072"/>
            <a:ext cx="10686772" cy="7774273"/>
            <a:chOff x="933540" y="18221072"/>
            <a:chExt cx="10686772" cy="7774273"/>
          </a:xfrm>
        </p:grpSpPr>
        <p:pic>
          <p:nvPicPr>
            <p:cNvPr id="66" name="Picture 65"/>
            <p:cNvPicPr>
              <a:picLocks noChangeAspect="1"/>
            </p:cNvPicPr>
            <p:nvPr/>
          </p:nvPicPr>
          <p:blipFill rotWithShape="1">
            <a:blip r:embed="rId18" cstate="print">
              <a:extLst>
                <a:ext uri="{28A0092B-C50C-407E-A947-70E740481C1C}">
                  <a14:useLocalDpi xmlns:a14="http://schemas.microsoft.com/office/drawing/2010/main" val="0"/>
                </a:ext>
              </a:extLst>
            </a:blip>
            <a:srcRect l="2327" t="4102" r="15712" b="2564"/>
            <a:stretch/>
          </p:blipFill>
          <p:spPr>
            <a:xfrm>
              <a:off x="6427935" y="18221072"/>
              <a:ext cx="5177462" cy="7535728"/>
            </a:xfrm>
            <a:prstGeom prst="rect">
              <a:avLst/>
            </a:prstGeom>
          </p:spPr>
        </p:pic>
        <p:pic>
          <p:nvPicPr>
            <p:cNvPr id="57" name="Picture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727902" y="18283165"/>
              <a:ext cx="789123" cy="1008608"/>
            </a:xfrm>
            <a:prstGeom prst="rect">
              <a:avLst/>
            </a:prstGeom>
          </p:spPr>
        </p:pic>
        <p:grpSp>
          <p:nvGrpSpPr>
            <p:cNvPr id="33" name="Group 32"/>
            <p:cNvGrpSpPr/>
            <p:nvPr/>
          </p:nvGrpSpPr>
          <p:grpSpPr>
            <a:xfrm>
              <a:off x="6150423" y="25468588"/>
              <a:ext cx="5469889" cy="526757"/>
              <a:chOff x="6150423" y="25468588"/>
              <a:chExt cx="5469889" cy="526757"/>
            </a:xfrm>
          </p:grpSpPr>
          <p:pic>
            <p:nvPicPr>
              <p:cNvPr id="67" name="Picture 66"/>
              <p:cNvPicPr>
                <a:picLocks noChangeAspect="1"/>
              </p:cNvPicPr>
              <p:nvPr/>
            </p:nvPicPr>
            <p:blipFill rotWithShape="1">
              <a:blip r:embed="rId20" cstate="print">
                <a:extLst>
                  <a:ext uri="{28A0092B-C50C-407E-A947-70E740481C1C}">
                    <a14:useLocalDpi xmlns:a14="http://schemas.microsoft.com/office/drawing/2010/main" val="0"/>
                  </a:ext>
                </a:extLst>
              </a:blip>
              <a:srcRect t="50821" r="10548" b="46057"/>
              <a:stretch/>
            </p:blipFill>
            <p:spPr>
              <a:xfrm>
                <a:off x="6151061" y="25756800"/>
                <a:ext cx="4798876" cy="127811"/>
              </a:xfrm>
              <a:prstGeom prst="rect">
                <a:avLst/>
              </a:prstGeom>
            </p:spPr>
          </p:pic>
          <p:sp>
            <p:nvSpPr>
              <p:cNvPr id="32" name="TextBox 31"/>
              <p:cNvSpPr txBox="1"/>
              <p:nvPr/>
            </p:nvSpPr>
            <p:spPr>
              <a:xfrm>
                <a:off x="6150423" y="25468588"/>
                <a:ext cx="298480" cy="338554"/>
              </a:xfrm>
              <a:prstGeom prst="rect">
                <a:avLst/>
              </a:prstGeom>
              <a:noFill/>
            </p:spPr>
            <p:txBody>
              <a:bodyPr wrap="none" rtlCol="0">
                <a:spAutoFit/>
              </a:bodyPr>
              <a:lstStyle/>
              <a:p>
                <a:r>
                  <a:rPr lang="en-US" sz="1600" dirty="0"/>
                  <a:t>0</a:t>
                </a:r>
              </a:p>
            </p:txBody>
          </p:sp>
          <p:sp>
            <p:nvSpPr>
              <p:cNvPr id="127" name="TextBox 126"/>
              <p:cNvSpPr txBox="1"/>
              <p:nvPr/>
            </p:nvSpPr>
            <p:spPr>
              <a:xfrm>
                <a:off x="6651432" y="25468588"/>
                <a:ext cx="412292" cy="338554"/>
              </a:xfrm>
              <a:prstGeom prst="rect">
                <a:avLst/>
              </a:prstGeom>
              <a:noFill/>
            </p:spPr>
            <p:txBody>
              <a:bodyPr wrap="none" rtlCol="0">
                <a:spAutoFit/>
              </a:bodyPr>
              <a:lstStyle/>
              <a:p>
                <a:r>
                  <a:rPr lang="en-US" sz="1600"/>
                  <a:t>40</a:t>
                </a:r>
                <a:endParaRPr lang="en-US" sz="1600" dirty="0"/>
              </a:p>
            </p:txBody>
          </p:sp>
          <p:sp>
            <p:nvSpPr>
              <p:cNvPr id="128" name="TextBox 127"/>
              <p:cNvSpPr txBox="1"/>
              <p:nvPr/>
            </p:nvSpPr>
            <p:spPr>
              <a:xfrm>
                <a:off x="7256741" y="25468588"/>
                <a:ext cx="412292" cy="338554"/>
              </a:xfrm>
              <a:prstGeom prst="rect">
                <a:avLst/>
              </a:prstGeom>
              <a:noFill/>
            </p:spPr>
            <p:txBody>
              <a:bodyPr wrap="none" rtlCol="0">
                <a:spAutoFit/>
              </a:bodyPr>
              <a:lstStyle/>
              <a:p>
                <a:r>
                  <a:rPr lang="en-US" sz="1600"/>
                  <a:t>80</a:t>
                </a:r>
                <a:endParaRPr lang="en-US" sz="1600" dirty="0"/>
              </a:p>
            </p:txBody>
          </p:sp>
          <p:sp>
            <p:nvSpPr>
              <p:cNvPr id="129" name="TextBox 128"/>
              <p:cNvSpPr txBox="1"/>
              <p:nvPr/>
            </p:nvSpPr>
            <p:spPr>
              <a:xfrm>
                <a:off x="8367119" y="25468588"/>
                <a:ext cx="526106" cy="338554"/>
              </a:xfrm>
              <a:prstGeom prst="rect">
                <a:avLst/>
              </a:prstGeom>
              <a:noFill/>
            </p:spPr>
            <p:txBody>
              <a:bodyPr wrap="none" rtlCol="0">
                <a:spAutoFit/>
              </a:bodyPr>
              <a:lstStyle/>
              <a:p>
                <a:r>
                  <a:rPr lang="en-US" sz="1600" dirty="0"/>
                  <a:t>160</a:t>
                </a:r>
              </a:p>
            </p:txBody>
          </p:sp>
          <p:sp>
            <p:nvSpPr>
              <p:cNvPr id="130" name="TextBox 129"/>
              <p:cNvSpPr txBox="1"/>
              <p:nvPr/>
            </p:nvSpPr>
            <p:spPr>
              <a:xfrm>
                <a:off x="9523191" y="25468588"/>
                <a:ext cx="526106" cy="338554"/>
              </a:xfrm>
              <a:prstGeom prst="rect">
                <a:avLst/>
              </a:prstGeom>
              <a:noFill/>
            </p:spPr>
            <p:txBody>
              <a:bodyPr wrap="none" rtlCol="0">
                <a:spAutoFit/>
              </a:bodyPr>
              <a:lstStyle/>
              <a:p>
                <a:r>
                  <a:rPr lang="en-US" sz="1600"/>
                  <a:t>240</a:t>
                </a:r>
                <a:endParaRPr lang="en-US" sz="1600" dirty="0"/>
              </a:p>
            </p:txBody>
          </p:sp>
          <p:sp>
            <p:nvSpPr>
              <p:cNvPr id="131" name="TextBox 130"/>
              <p:cNvSpPr txBox="1"/>
              <p:nvPr/>
            </p:nvSpPr>
            <p:spPr>
              <a:xfrm>
                <a:off x="10548943" y="25468588"/>
                <a:ext cx="526106" cy="338554"/>
              </a:xfrm>
              <a:prstGeom prst="rect">
                <a:avLst/>
              </a:prstGeom>
              <a:noFill/>
            </p:spPr>
            <p:txBody>
              <a:bodyPr wrap="none" rtlCol="0">
                <a:spAutoFit/>
              </a:bodyPr>
              <a:lstStyle/>
              <a:p>
                <a:r>
                  <a:rPr lang="en-US" sz="1600" dirty="0"/>
                  <a:t>320</a:t>
                </a:r>
              </a:p>
            </p:txBody>
          </p:sp>
          <p:sp>
            <p:nvSpPr>
              <p:cNvPr id="132" name="TextBox 131"/>
              <p:cNvSpPr txBox="1"/>
              <p:nvPr/>
            </p:nvSpPr>
            <p:spPr>
              <a:xfrm>
                <a:off x="10949936" y="25656791"/>
                <a:ext cx="670376" cy="338554"/>
              </a:xfrm>
              <a:prstGeom prst="rect">
                <a:avLst/>
              </a:prstGeom>
              <a:noFill/>
            </p:spPr>
            <p:txBody>
              <a:bodyPr wrap="none" rtlCol="0">
                <a:spAutoFit/>
              </a:bodyPr>
              <a:lstStyle/>
              <a:p>
                <a:r>
                  <a:rPr lang="en-US" sz="1600"/>
                  <a:t>Miles</a:t>
                </a:r>
                <a:endParaRPr lang="en-US" sz="1600" dirty="0"/>
              </a:p>
            </p:txBody>
          </p:sp>
        </p:grpSp>
        <p:pic>
          <p:nvPicPr>
            <p:cNvPr id="138" name="Picture 137"/>
            <p:cNvPicPr>
              <a:picLocks noChangeAspect="1"/>
            </p:cNvPicPr>
            <p:nvPr/>
          </p:nvPicPr>
          <p:blipFill rotWithShape="1">
            <a:blip r:embed="rId21" cstate="print">
              <a:extLst>
                <a:ext uri="{28A0092B-C50C-407E-A947-70E740481C1C}">
                  <a14:useLocalDpi xmlns:a14="http://schemas.microsoft.com/office/drawing/2010/main" val="0"/>
                </a:ext>
              </a:extLst>
            </a:blip>
            <a:srcRect l="12533" t="19049" r="14846" b="14929"/>
            <a:stretch/>
          </p:blipFill>
          <p:spPr>
            <a:xfrm>
              <a:off x="933540" y="22512265"/>
              <a:ext cx="4874433" cy="3424415"/>
            </a:xfrm>
            <a:prstGeom prst="rect">
              <a:avLst/>
            </a:prstGeom>
            <a:noFill/>
            <a:ln>
              <a:noFill/>
            </a:ln>
            <a:effectLst>
              <a:reflection blurRad="12700" stA="0" endPos="28000" dir="5400000" sy="-100000" algn="bl" rotWithShape="0"/>
            </a:effectLst>
          </p:spPr>
        </p:pic>
        <p:cxnSp>
          <p:nvCxnSpPr>
            <p:cNvPr id="81" name="Straight Connector 80"/>
            <p:cNvCxnSpPr/>
            <p:nvPr/>
          </p:nvCxnSpPr>
          <p:spPr>
            <a:xfrm flipH="1" flipV="1">
              <a:off x="2116258" y="22604654"/>
              <a:ext cx="4947468" cy="979042"/>
            </a:xfrm>
            <a:prstGeom prst="line">
              <a:avLst/>
            </a:prstGeom>
            <a:ln w="28575">
              <a:solidFill>
                <a:srgbClr val="F5C568"/>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4011109" y="24638900"/>
              <a:ext cx="3526715" cy="1259110"/>
            </a:xfrm>
            <a:prstGeom prst="line">
              <a:avLst/>
            </a:prstGeom>
            <a:ln w="28575">
              <a:solidFill>
                <a:srgbClr val="F5C568"/>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878498" y="19375188"/>
            <a:ext cx="2542950" cy="1341851"/>
            <a:chOff x="2286303" y="23164614"/>
            <a:chExt cx="3285540" cy="1341851"/>
          </a:xfrm>
        </p:grpSpPr>
        <p:sp>
          <p:nvSpPr>
            <p:cNvPr id="61" name="TextBox 60"/>
            <p:cNvSpPr txBox="1"/>
            <p:nvPr/>
          </p:nvSpPr>
          <p:spPr>
            <a:xfrm>
              <a:off x="2955054" y="23610845"/>
              <a:ext cx="2255905"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Cumberland</a:t>
              </a:r>
            </a:p>
          </p:txBody>
        </p:sp>
        <p:sp>
          <p:nvSpPr>
            <p:cNvPr id="62" name="TextBox 61"/>
            <p:cNvSpPr txBox="1"/>
            <p:nvPr/>
          </p:nvSpPr>
          <p:spPr>
            <a:xfrm>
              <a:off x="2955054" y="24137133"/>
              <a:ext cx="2616789"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All other counties</a:t>
              </a:r>
            </a:p>
          </p:txBody>
        </p:sp>
        <p:sp>
          <p:nvSpPr>
            <p:cNvPr id="63" name="TextBox 62"/>
            <p:cNvSpPr txBox="1"/>
            <p:nvPr/>
          </p:nvSpPr>
          <p:spPr>
            <a:xfrm>
              <a:off x="2286303" y="23164614"/>
              <a:ext cx="2255905" cy="369332"/>
            </a:xfrm>
            <a:prstGeom prst="rect">
              <a:avLst/>
            </a:prstGeom>
            <a:noFill/>
          </p:spPr>
          <p:txBody>
            <a:bodyPr wrap="square" rtlCol="0">
              <a:spAutoFit/>
            </a:bodyPr>
            <a:lstStyle/>
            <a:p>
              <a:r>
                <a:rPr lang="en-US" dirty="0">
                  <a:solidFill>
                    <a:schemeClr val="tx1">
                      <a:lumMod val="75000"/>
                      <a:lumOff val="25000"/>
                    </a:schemeClr>
                  </a:solidFill>
                  <a:latin typeface="Garamond" charset="0"/>
                  <a:ea typeface="Garamond" charset="0"/>
                  <a:cs typeface="Garamond" charset="0"/>
                </a:rPr>
                <a:t>COUNTIES</a:t>
              </a:r>
            </a:p>
          </p:txBody>
        </p:sp>
        <p:sp>
          <p:nvSpPr>
            <p:cNvPr id="15" name="Rectangle 14"/>
            <p:cNvSpPr/>
            <p:nvPr/>
          </p:nvSpPr>
          <p:spPr>
            <a:xfrm>
              <a:off x="2287068" y="23674793"/>
              <a:ext cx="529129" cy="302990"/>
            </a:xfrm>
            <a:prstGeom prst="rect">
              <a:avLst/>
            </a:prstGeom>
            <a:solidFill>
              <a:srgbClr val="F7C56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92049" y="24200640"/>
              <a:ext cx="529129" cy="302990"/>
            </a:xfrm>
            <a:prstGeom prst="rect">
              <a:avLst/>
            </a:prstGeom>
            <a:solidFill>
              <a:srgbClr val="CCCDCD"/>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54426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3147</TotalTime>
  <Words>936</Words>
  <Application>Microsoft Office PowerPoint</Application>
  <PresentationFormat>Custom</PresentationFormat>
  <Paragraphs>87</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Garamond</vt:lpstr>
      <vt:lpstr>Mangal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308</cp:revision>
  <dcterms:created xsi:type="dcterms:W3CDTF">2019-02-05T16:32:03Z</dcterms:created>
  <dcterms:modified xsi:type="dcterms:W3CDTF">2019-09-16T23:06:52Z</dcterms:modified>
</cp:coreProperties>
</file>