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2" r:id="rId1"/>
  </p:sldMasterIdLst>
  <p:notesMasterIdLst>
    <p:notesMasterId r:id="rId11"/>
  </p:notesMasterIdLst>
  <p:sldIdLst>
    <p:sldId id="270" r:id="rId2"/>
    <p:sldId id="256" r:id="rId3"/>
    <p:sldId id="258" r:id="rId4"/>
    <p:sldId id="265" r:id="rId5"/>
    <p:sldId id="266" r:id="rId6"/>
    <p:sldId id="267" r:id="rId7"/>
    <p:sldId id="268" r:id="rId8"/>
    <p:sldId id="272" r:id="rId9"/>
    <p:sldId id="269"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4EB8FA-4450-4BB1-A5E1-B4FCE2BBEF3A}">
  <a:tblStyle styleId="{114EB8FA-4450-4BB1-A5E1-B4FCE2BBEF3A}" styleName="Table_0"/>
  <a:tblStyle styleId="{8657BF8D-9CD9-47BC-9D43-28C1041AB6BC}" styleName="Table_1"/>
  <a:tblStyle styleId="{D602DA75-D6AB-4604-A002-09EB5FF84B50}" styleName="Table_2"/>
  <a:tblStyle styleId="{B6359EE2-D55C-4248-83C4-A096BFCB5AEC}" styleName="Table_3"/>
  <a:tblStyle styleId="{8D8B71C7-1582-43FB-B73B-70A42C370195}" styleName="Table_4"/>
  <a:tblStyle styleId="{462289B5-C3FC-48F9-97FE-DA5A22B0C61C}" styleName="Table_5"/>
  <a:tblStyle styleId="{F41F9CEC-55D3-4551-AFBB-A92CDA6B4442}" styleName="Table_6"/>
  <a:tblStyle styleId="{C61D5E78-6E58-4796-BA4D-F072A8D24460}" styleName="Table_7"/>
  <a:tblStyle styleId="{5021C826-4762-4F1A-9A85-94119EF54947}" styleName="Table_8"/>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snapToGrid="0">
      <p:cViewPr varScale="1">
        <p:scale>
          <a:sx n="115" d="100"/>
          <a:sy n="115" d="100"/>
        </p:scale>
        <p:origin x="112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1200" b="0" i="0" u="none" strike="noStrike" cap="none" baseline="0"/>
          </a:p>
          <a:p>
            <a:pPr marL="0" lvl="1" indent="-88900">
              <a:spcBef>
                <a:spcPts val="0"/>
              </a:spcBef>
              <a:buClr>
                <a:srgbClr val="000000"/>
              </a:buClr>
              <a:buFont typeface="Courier New"/>
              <a:buChar char="o"/>
            </a:pPr>
            <a:endParaRPr/>
          </a:p>
          <a:p>
            <a:pPr marL="0" lvl="2" indent="-88900">
              <a:spcBef>
                <a:spcPts val="0"/>
              </a:spcBef>
              <a:buClr>
                <a:srgbClr val="000000"/>
              </a:buClr>
              <a:buFont typeface="Wingdings"/>
              <a:buChar char="§"/>
            </a:pPr>
            <a:endParaRPr/>
          </a:p>
          <a:p>
            <a:pPr marL="0" lvl="3" indent="-88900">
              <a:spcBef>
                <a:spcPts val="0"/>
              </a:spcBef>
              <a:buClr>
                <a:srgbClr val="000000"/>
              </a:buClr>
              <a:buFont typeface="Arial"/>
              <a:buChar char="●"/>
            </a:pPr>
            <a:endParaRPr/>
          </a:p>
          <a:p>
            <a:pPr marL="0" lvl="4" indent="-88900">
              <a:spcBef>
                <a:spcPts val="0"/>
              </a:spcBef>
              <a:buClr>
                <a:srgbClr val="000000"/>
              </a:buClr>
              <a:buFont typeface="Courier New"/>
              <a:buChar char="o"/>
            </a:pPr>
            <a:endParaRPr/>
          </a:p>
          <a:p>
            <a:pPr marL="0" lvl="5" indent="-88900">
              <a:spcBef>
                <a:spcPts val="0"/>
              </a:spcBef>
              <a:buClr>
                <a:srgbClr val="000000"/>
              </a:buClr>
              <a:buFont typeface="Wingdings"/>
              <a:buChar char="§"/>
            </a:pPr>
            <a:endParaRPr/>
          </a:p>
          <a:p>
            <a:pPr marL="0" lvl="6" indent="-88900">
              <a:spcBef>
                <a:spcPts val="0"/>
              </a:spcBef>
              <a:buClr>
                <a:srgbClr val="000000"/>
              </a:buClr>
              <a:buFont typeface="Arial"/>
              <a:buChar char="●"/>
            </a:pPr>
            <a:endParaRPr/>
          </a:p>
          <a:p>
            <a:pPr marL="0" lvl="7" indent="-88900">
              <a:spcBef>
                <a:spcPts val="0"/>
              </a:spcBef>
              <a:buClr>
                <a:srgbClr val="000000"/>
              </a:buClr>
              <a:buFont typeface="Courier New"/>
              <a:buChar char="o"/>
            </a:pPr>
            <a:endParaRPr/>
          </a:p>
          <a:p>
            <a:pPr marL="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21455778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16630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89571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25917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69912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419922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7493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882077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941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79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799390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7510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80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2409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1835645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299656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86131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400309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493914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6789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5067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867904" cy="1499616"/>
          </a:xfrm>
        </p:spPr>
        <p:txBody>
          <a:bodyPr>
            <a:normAutofit/>
          </a:bodyPr>
          <a:lstStyle/>
          <a:p>
            <a:r>
              <a:rPr lang="en-US" b="1" dirty="0" smtClean="0">
                <a:solidFill>
                  <a:schemeClr val="accent1">
                    <a:lumMod val="75000"/>
                  </a:schemeClr>
                </a:solidFill>
              </a:rPr>
              <a:t>VPS Outline</a:t>
            </a:r>
            <a:r>
              <a:rPr lang="en-US" dirty="0" smtClean="0">
                <a:solidFill>
                  <a:schemeClr val="accent1">
                    <a:lumMod val="75000"/>
                  </a:schemeClr>
                </a:solidFill>
              </a:rPr>
              <a:t>: </a:t>
            </a:r>
            <a:r>
              <a:rPr lang="en-US" dirty="0" smtClean="0">
                <a:solidFill>
                  <a:srgbClr val="00B0F0"/>
                </a:solidFill>
              </a:rPr>
              <a:t>Things to Remember</a:t>
            </a:r>
            <a:endParaRPr lang="en-US" dirty="0">
              <a:solidFill>
                <a:srgbClr val="00B0F0"/>
              </a:solidFill>
            </a:endParaRPr>
          </a:p>
        </p:txBody>
      </p:sp>
      <p:sp>
        <p:nvSpPr>
          <p:cNvPr id="3" name="Content Placeholder 2"/>
          <p:cNvSpPr>
            <a:spLocks noGrp="1"/>
          </p:cNvSpPr>
          <p:nvPr>
            <p:ph idx="1"/>
          </p:nvPr>
        </p:nvSpPr>
        <p:spPr>
          <a:xfrm>
            <a:off x="609598" y="1905923"/>
            <a:ext cx="8178802" cy="4023360"/>
          </a:xfrm>
        </p:spPr>
        <p:txBody>
          <a:bodyPr>
            <a:normAutofit/>
          </a:bodyPr>
          <a:lstStyle/>
          <a:p>
            <a:r>
              <a:rPr lang="en-US" dirty="0" smtClean="0"/>
              <a:t>This is the </a:t>
            </a:r>
            <a:r>
              <a:rPr lang="en-US" i="1" dirty="0" smtClean="0"/>
              <a:t>most publicly viewed </a:t>
            </a:r>
            <a:r>
              <a:rPr lang="en-US" dirty="0" smtClean="0"/>
              <a:t>deliverable</a:t>
            </a:r>
          </a:p>
          <a:p>
            <a:r>
              <a:rPr lang="en-US" dirty="0" smtClean="0"/>
              <a:t>Cite everything </a:t>
            </a:r>
            <a:r>
              <a:rPr lang="en-US" i="1" dirty="0" smtClean="0"/>
              <a:t>TWICE</a:t>
            </a:r>
          </a:p>
          <a:p>
            <a:pPr lvl="1"/>
            <a:r>
              <a:rPr lang="en-US" sz="1400" dirty="0" smtClean="0"/>
              <a:t>Once in the video and again in the credits</a:t>
            </a:r>
          </a:p>
          <a:p>
            <a:pPr lvl="1"/>
            <a:r>
              <a:rPr lang="en-US" sz="1400" dirty="0" smtClean="0"/>
              <a:t>Know your creative commons licensing </a:t>
            </a:r>
          </a:p>
          <a:p>
            <a:pPr lvl="1"/>
            <a:r>
              <a:rPr lang="en-US" sz="1400" dirty="0" smtClean="0"/>
              <a:t>ASK if you are questioning a source</a:t>
            </a:r>
          </a:p>
          <a:p>
            <a:r>
              <a:rPr lang="en-US" dirty="0" smtClean="0"/>
              <a:t>You need a media release from for </a:t>
            </a:r>
            <a:r>
              <a:rPr lang="en-US" i="1" dirty="0" smtClean="0"/>
              <a:t>anyone</a:t>
            </a:r>
            <a:r>
              <a:rPr lang="en-US" dirty="0" smtClean="0"/>
              <a:t> in the video</a:t>
            </a:r>
          </a:p>
          <a:p>
            <a:r>
              <a:rPr lang="en-US" dirty="0" smtClean="0"/>
              <a:t>Everyone on your team </a:t>
            </a:r>
            <a:r>
              <a:rPr lang="en-US" i="1" u="sng" dirty="0" smtClean="0"/>
              <a:t>is not</a:t>
            </a:r>
            <a:r>
              <a:rPr lang="en-US" i="1" dirty="0" smtClean="0"/>
              <a:t> </a:t>
            </a:r>
            <a:r>
              <a:rPr lang="en-US" dirty="0" smtClean="0"/>
              <a:t>required to be seen or heard in the video</a:t>
            </a:r>
          </a:p>
          <a:p>
            <a:r>
              <a:rPr lang="en-US" sz="1400" dirty="0"/>
              <a:t>(</a:t>
            </a:r>
            <a:r>
              <a:rPr lang="en-US" sz="1400" dirty="0" smtClean="0"/>
              <a:t>It is </a:t>
            </a:r>
            <a:r>
              <a:rPr lang="en-US" sz="1400" dirty="0"/>
              <a:t>r</a:t>
            </a:r>
            <a:r>
              <a:rPr lang="en-US" sz="1400" dirty="0" smtClean="0"/>
              <a:t>ecommended to show some type of team photo with names so you can get credit where credit is do)</a:t>
            </a:r>
          </a:p>
          <a:p>
            <a:r>
              <a:rPr lang="en-US" dirty="0" smtClean="0"/>
              <a:t>Video </a:t>
            </a:r>
            <a:r>
              <a:rPr lang="en-US" i="1" u="sng" dirty="0" smtClean="0"/>
              <a:t>does not</a:t>
            </a:r>
            <a:r>
              <a:rPr lang="en-US" i="1" dirty="0" smtClean="0"/>
              <a:t> </a:t>
            </a:r>
            <a:r>
              <a:rPr lang="en-US" dirty="0" smtClean="0"/>
              <a:t>need to contain results, but if you have them you are encouraged to incorporate them</a:t>
            </a:r>
            <a:endParaRPr lang="en-US" dirty="0"/>
          </a:p>
        </p:txBody>
      </p:sp>
      <p:sp>
        <p:nvSpPr>
          <p:cNvPr id="4" name="Title 1"/>
          <p:cNvSpPr txBox="1">
            <a:spLocks/>
          </p:cNvSpPr>
          <p:nvPr/>
        </p:nvSpPr>
        <p:spPr>
          <a:xfrm>
            <a:off x="609598" y="5649883"/>
            <a:ext cx="634771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chemeClr val="accent1">
                    <a:lumMod val="75000"/>
                  </a:schemeClr>
                </a:solidFill>
              </a:rPr>
              <a:t>Have fun! </a:t>
            </a:r>
            <a:r>
              <a:rPr lang="en-US" sz="1400" dirty="0" smtClean="0">
                <a:solidFill>
                  <a:schemeClr val="accent1">
                    <a:lumMod val="75000"/>
                  </a:schemeClr>
                </a:solidFill>
              </a:rPr>
              <a:t>You may show this to your next employer.</a:t>
            </a:r>
            <a:endParaRPr lang="en-US" sz="1400" dirty="0">
              <a:solidFill>
                <a:schemeClr val="accent1">
                  <a:lumMod val="75000"/>
                </a:schemeClr>
              </a:solidFill>
            </a:endParaRPr>
          </a:p>
        </p:txBody>
      </p:sp>
      <p:sp>
        <p:nvSpPr>
          <p:cNvPr id="5" name="Rectangle 4"/>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977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Rectangle 2"/>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3132592" y="698166"/>
            <a:ext cx="2772908" cy="1879986"/>
          </a:xfrm>
          <a:prstGeom prst="rect">
            <a:avLst/>
          </a:prstGeom>
        </p:spPr>
      </p:pic>
      <p:graphicFrame>
        <p:nvGraphicFramePr>
          <p:cNvPr id="6" name="Shape 108"/>
          <p:cNvGraphicFramePr/>
          <p:nvPr>
            <p:extLst>
              <p:ext uri="{D42A27DB-BD31-4B8C-83A1-F6EECF244321}">
                <p14:modId xmlns:p14="http://schemas.microsoft.com/office/powerpoint/2010/main" val="127611048"/>
              </p:ext>
            </p:extLst>
          </p:nvPr>
        </p:nvGraphicFramePr>
        <p:xfrm>
          <a:off x="248512" y="2724841"/>
          <a:ext cx="8646975" cy="3876358"/>
        </p:xfrm>
        <a:graphic>
          <a:graphicData uri="http://schemas.openxmlformats.org/drawingml/2006/table">
            <a:tbl>
              <a:tblPr firstRow="1" bandRow="1">
                <a:noFill/>
                <a:tableStyleId>{D602DA75-D6AB-4604-A002-09EB5FF84B50}</a:tableStyleId>
              </a:tblPr>
              <a:tblGrid>
                <a:gridCol w="1775700"/>
                <a:gridCol w="6871275"/>
              </a:tblGrid>
              <a:tr h="289292">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215737">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Official DEVELOP introductory clip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898601">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DEVELOP introductory clip fade to white from DEVELOPedia</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36047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8 seconds</a:t>
                      </a:r>
                      <a:endParaRPr lang="en-US" sz="1400" dirty="0"/>
                    </a:p>
                  </a:txBody>
                  <a:tcPr marL="91425" marR="91425" marT="91425" marB="91425"/>
                </a:tc>
              </a:tr>
            </a:tbl>
          </a:graphicData>
        </a:graphic>
      </p:graphicFrame>
      <p:sp>
        <p:nvSpPr>
          <p:cNvPr id="9" name="Title 1"/>
          <p:cNvSpPr txBox="1">
            <a:spLocks/>
          </p:cNvSpPr>
          <p:nvPr/>
        </p:nvSpPr>
        <p:spPr>
          <a:xfrm>
            <a:off x="1398141" y="-51135"/>
            <a:ext cx="6347714"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Opening</a:t>
            </a:r>
            <a:endParaRPr lang="en-US" dirty="0">
              <a:solidFill>
                <a:schemeClr val="bg1"/>
              </a:solidFill>
            </a:endParaRPr>
          </a:p>
        </p:txBody>
      </p:sp>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2977226975"/>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Chile’s stark geographical differences across latitudes presents a spectrum of agricultural conditions throughout the entire country. Chile is vulnerable to drought and reliant on irrigation practices in many sub-regions. Balancing the management of supply and demand of water across the country proves a difficult task for the Ministry of Agriculture which works to reduce vulnerability to drought and other agriculture-climate events by disseminating response information that serves as an early warning for decision-makers and stakeholders of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Show stock photos of Chile, maybe a fly through with GEE</a:t>
                      </a:r>
                      <a:endParaRPr lang="en-US"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22910" y="1527109"/>
            <a:ext cx="2698175"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Community </a:t>
            </a:r>
            <a:r>
              <a:rPr lang="en-US" sz="1100" dirty="0">
                <a:ln w="0"/>
                <a:solidFill>
                  <a:schemeClr val="accent1"/>
                </a:solidFill>
                <a:effectLst>
                  <a:outerShdw blurRad="38100" dist="25400" dir="5400000" algn="ctr" rotWithShape="0">
                    <a:srgbClr val="6E747A">
                      <a:alpha val="43000"/>
                    </a:srgbClr>
                  </a:outerShdw>
                </a:effectLst>
              </a:rPr>
              <a:t>C</a:t>
            </a:r>
            <a:r>
              <a:rPr lang="en-US" sz="1100" dirty="0" smtClean="0">
                <a:ln w="0"/>
                <a:solidFill>
                  <a:schemeClr val="accent1"/>
                </a:solidFill>
                <a:effectLst>
                  <a:outerShdw blurRad="38100" dist="25400" dir="5400000" algn="ctr" rotWithShape="0">
                    <a:srgbClr val="6E747A">
                      <a:alpha val="43000"/>
                    </a:srgbClr>
                  </a:outerShdw>
                </a:effectLst>
              </a:rPr>
              <a:t>oncerns</a:t>
            </a:r>
          </a:p>
          <a:p>
            <a:pPr algn="ctr"/>
            <a:r>
              <a:rPr lang="en-US" sz="1100" dirty="0" smtClean="0">
                <a:ln w="0"/>
                <a:solidFill>
                  <a:schemeClr val="accent1"/>
                </a:solidFill>
                <a:effectLst>
                  <a:outerShdw blurRad="38100" dist="25400" dir="5400000" algn="ctr" rotWithShape="0">
                    <a:srgbClr val="6E747A">
                      <a:alpha val="43000"/>
                    </a:srgbClr>
                  </a:outerShdw>
                </a:effectLst>
              </a:rPr>
              <a:t>Project Summary: Community Concerns</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398141" y="-18706"/>
            <a:ext cx="6347714" cy="589871"/>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Community Concerns</a:t>
            </a:r>
          </a:p>
          <a:p>
            <a:pPr algn="ctr"/>
            <a:endParaRPr lang="en-US" sz="2000" dirty="0" smtClean="0">
              <a:solidFill>
                <a:schemeClr val="accent4">
                  <a:lumMod val="75000"/>
                </a:schemeClr>
              </a:solidFill>
            </a:endParaRP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49300" y="870851"/>
            <a:ext cx="7683500" cy="615553"/>
          </a:xfrm>
          <a:prstGeom prst="rect">
            <a:avLst/>
          </a:prstGeom>
          <a:noFill/>
        </p:spPr>
        <p:txBody>
          <a:bodyPr wrap="square" rtlCol="0">
            <a:spAutoFit/>
          </a:bodyPr>
          <a:lstStyle/>
          <a:p>
            <a:pPr algn="ctr"/>
            <a:r>
              <a:rPr lang="en-US" sz="2000" dirty="0">
                <a:solidFill>
                  <a:schemeClr val="accent1">
                    <a:lumMod val="75000"/>
                  </a:schemeClr>
                </a:solidFill>
              </a:rPr>
              <a:t>Why is this project important? What are the community concerns?</a:t>
            </a:r>
          </a:p>
          <a:p>
            <a:endParaRPr lang="en-US"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30408083"/>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The Chile Water Resources team at Ames research center partnered with the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to incorporated hydrological and agricultural data derived from NASA EO into Chile’s drought monitoring and decision-making processes using Google Earth Engine.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 of team with names flying on the screen, Photos of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maybe their flag. Then PowerPoint with objectives.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93441" y="1513250"/>
            <a:ext cx="2557110"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Project Synopsis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Objective Overview</a:t>
            </a:r>
          </a:p>
        </p:txBody>
      </p:sp>
      <p:sp>
        <p:nvSpPr>
          <p:cNvPr id="9" name="Title 1"/>
          <p:cNvSpPr txBox="1">
            <a:spLocks/>
          </p:cNvSpPr>
          <p:nvPr/>
        </p:nvSpPr>
        <p:spPr>
          <a:xfrm>
            <a:off x="1398139" y="-43882"/>
            <a:ext cx="6347714" cy="61504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Team / Project Objectives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898829"/>
            <a:ext cx="8646975" cy="615553"/>
          </a:xfrm>
          <a:prstGeom prst="rect">
            <a:avLst/>
          </a:prstGeom>
          <a:noFill/>
        </p:spPr>
        <p:txBody>
          <a:bodyPr wrap="square" rtlCol="0">
            <a:spAutoFit/>
          </a:bodyPr>
          <a:lstStyle/>
          <a:p>
            <a:pPr algn="ctr"/>
            <a:r>
              <a:rPr lang="en-US" sz="2000" dirty="0">
                <a:solidFill>
                  <a:schemeClr val="accent1">
                    <a:lumMod val="75000"/>
                  </a:schemeClr>
                </a:solidFill>
              </a:rPr>
              <a:t>What are the objectives of this project?</a:t>
            </a:r>
          </a:p>
          <a:p>
            <a:endParaRPr lang="en-US" dirty="0"/>
          </a:p>
        </p:txBody>
      </p:sp>
    </p:spTree>
    <p:extLst>
      <p:ext uri="{BB962C8B-B14F-4D97-AF65-F5344CB8AC3E}">
        <p14:creationId xmlns:p14="http://schemas.microsoft.com/office/powerpoint/2010/main" val="255052107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571150558"/>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Currently Chile utilizes existing Climate Data Library (CDL) to serve as a drought observatory for the country and agricultural community. Using information derived from the CDL the Ministry informs farmers and stakeholders of the best irrigation practices for their specific geographic regions. Although some of this information is derived from remote sensing the Ministry seeks to enhance their dataset by incorporating soil moisture, snow cover, and snow water equivalent collected from NASA EOs.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Potential interview with partners, Images of CDL, stock footage of farmers and Chile ag, NASA satellites orbiting world.</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46193"/>
            <a:ext cx="6032427" cy="784830"/>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End-User’s </a:t>
            </a:r>
            <a:r>
              <a:rPr lang="en-US" sz="1100" dirty="0">
                <a:ln w="0"/>
                <a:solidFill>
                  <a:schemeClr val="accent1"/>
                </a:solidFill>
                <a:effectLst>
                  <a:outerShdw blurRad="38100" dist="25400" dir="5400000" algn="ctr" rotWithShape="0">
                    <a:srgbClr val="6E747A">
                      <a:alpha val="43000"/>
                    </a:srgbClr>
                  </a:outerShdw>
                </a:effectLst>
              </a:rPr>
              <a:t>current Decision-Making </a:t>
            </a:r>
            <a:r>
              <a:rPr lang="en-US" sz="1100" dirty="0" smtClean="0">
                <a:ln w="0"/>
                <a:solidFill>
                  <a:schemeClr val="accent1"/>
                </a:solidFill>
                <a:effectLst>
                  <a:outerShdw blurRad="38100" dist="25400" dir="5400000" algn="ctr" rotWithShape="0">
                    <a:srgbClr val="6E747A">
                      <a:alpha val="43000"/>
                    </a:srgbClr>
                  </a:outerShdw>
                </a:effectLst>
              </a:rPr>
              <a:t>Process     </a:t>
            </a:r>
          </a:p>
          <a:p>
            <a:pPr algn="ctr"/>
            <a:r>
              <a:rPr lang="en-US" sz="1100" dirty="0" smtClean="0">
                <a:ln w="0"/>
                <a:solidFill>
                  <a:schemeClr val="accent1"/>
                </a:solidFill>
                <a:effectLst>
                  <a:outerShdw blurRad="38100" dist="25400" dir="5400000" algn="ctr" rotWithShape="0">
                    <a:srgbClr val="6E747A">
                      <a:alpha val="43000"/>
                    </a:srgbClr>
                  </a:outerShdw>
                </a:effectLst>
              </a:rPr>
              <a:t>End-User’s </a:t>
            </a:r>
            <a:r>
              <a:rPr lang="en-US" sz="1100" dirty="0">
                <a:ln w="0"/>
                <a:solidFill>
                  <a:schemeClr val="accent1"/>
                </a:solidFill>
                <a:effectLst>
                  <a:outerShdw blurRad="38100" dist="25400" dir="5400000" algn="ctr" rotWithShape="0">
                    <a:srgbClr val="6E747A">
                      <a:alpha val="43000"/>
                    </a:srgbClr>
                  </a:outerShdw>
                </a:effectLst>
              </a:rPr>
              <a:t>Capacity to Use NASA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Current </a:t>
            </a:r>
            <a:r>
              <a:rPr lang="en-US" sz="1100" dirty="0">
                <a:ln w="0"/>
                <a:solidFill>
                  <a:schemeClr val="accent1"/>
                </a:solidFill>
                <a:effectLst>
                  <a:outerShdw blurRad="38100" dist="25400" dir="5400000" algn="ctr" rotWithShape="0">
                    <a:srgbClr val="6E747A">
                      <a:alpha val="43000"/>
                    </a:srgbClr>
                  </a:outerShdw>
                </a:effectLst>
              </a:rPr>
              <a:t>Management Practices &amp; Policies</a:t>
            </a:r>
          </a:p>
        </p:txBody>
      </p:sp>
      <p:sp>
        <p:nvSpPr>
          <p:cNvPr id="9" name="Title 1"/>
          <p:cNvSpPr txBox="1">
            <a:spLocks/>
          </p:cNvSpPr>
          <p:nvPr/>
        </p:nvSpPr>
        <p:spPr>
          <a:xfrm>
            <a:off x="1127472" y="-38062"/>
            <a:ext cx="6573764" cy="60922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56920"/>
            <a:ext cx="8646975" cy="923330"/>
          </a:xfrm>
          <a:prstGeom prst="rect">
            <a:avLst/>
          </a:prstGeom>
          <a:noFill/>
        </p:spPr>
        <p:txBody>
          <a:bodyPr wrap="square" rtlCol="0">
            <a:spAutoFit/>
          </a:bodyPr>
          <a:lstStyle/>
          <a:p>
            <a:pPr algn="ctr"/>
            <a:r>
              <a:rPr lang="en-US" sz="2000" dirty="0">
                <a:solidFill>
                  <a:schemeClr val="accent1">
                    <a:lumMod val="75000"/>
                  </a:schemeClr>
                </a:solidFill>
              </a:rPr>
              <a:t>What </a:t>
            </a:r>
            <a:r>
              <a:rPr lang="en-US" sz="2000" dirty="0" smtClean="0">
                <a:solidFill>
                  <a:schemeClr val="accent1">
                    <a:lumMod val="75000"/>
                  </a:schemeClr>
                </a:solidFill>
              </a:rPr>
              <a:t>is the </a:t>
            </a:r>
            <a:r>
              <a:rPr lang="en-US" sz="2000" dirty="0">
                <a:solidFill>
                  <a:schemeClr val="accent1">
                    <a:lumMod val="75000"/>
                  </a:schemeClr>
                </a:solidFill>
              </a:rPr>
              <a:t>project partner’s current </a:t>
            </a:r>
            <a:r>
              <a:rPr lang="en-US" sz="2000" dirty="0" smtClean="0">
                <a:solidFill>
                  <a:schemeClr val="accent1">
                    <a:lumMod val="75000"/>
                  </a:schemeClr>
                </a:solidFill>
              </a:rPr>
              <a:t>decision-making process </a:t>
            </a:r>
            <a:r>
              <a:rPr lang="en-US" sz="2000" dirty="0">
                <a:solidFill>
                  <a:schemeClr val="accent1">
                    <a:lumMod val="75000"/>
                  </a:schemeClr>
                </a:solidFill>
              </a:rPr>
              <a:t>and how will the incorporation of NASA EOs help improve this process?</a:t>
            </a:r>
          </a:p>
          <a:p>
            <a:endParaRPr lang="en-US" dirty="0"/>
          </a:p>
        </p:txBody>
      </p:sp>
    </p:spTree>
    <p:extLst>
      <p:ext uri="{BB962C8B-B14F-4D97-AF65-F5344CB8AC3E}">
        <p14:creationId xmlns:p14="http://schemas.microsoft.com/office/powerpoint/2010/main" val="121540761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75716771"/>
              </p:ext>
            </p:extLst>
          </p:nvPr>
        </p:nvGraphicFramePr>
        <p:xfrm>
          <a:off x="248512" y="2478635"/>
          <a:ext cx="8646975" cy="4233735"/>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This project produced a Google Earth engine decision support tool that incorporates NASA Earth observations to enhance the current decision making processes. This tool incorporated data from SMAP and Sentinel-1 to estimate soil moisture across Chile, Aqua and Terra MODIS snow algorithm output was used to estimate snow cover and supplement hydrological data in the CDL, and AMSR2 was used to analyze snow water equivalent. All data is hosted and processed by GEE and made ready for analysis by the Ministry of Agriculture in Chile.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Pictures of team working on GEE &lt;no code&gt; or animation of GEE + EO. Then show animations of satellites and have word of what they will do fly onto screen. Transition to every satellite. Graphic of SMAP + Terra MODIS + AMSR2 = GEE tool</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3" y="1593788"/>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 Products,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Earth Observations &amp; Parameters</a:t>
            </a:r>
          </a:p>
        </p:txBody>
      </p:sp>
      <p:sp>
        <p:nvSpPr>
          <p:cNvPr id="9" name="Title 1"/>
          <p:cNvSpPr txBox="1">
            <a:spLocks/>
          </p:cNvSpPr>
          <p:nvPr/>
        </p:nvSpPr>
        <p:spPr>
          <a:xfrm>
            <a:off x="1181206" y="-1913"/>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 Products / Sensors Used</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74700"/>
            <a:ext cx="8646975" cy="923330"/>
          </a:xfrm>
          <a:prstGeom prst="rect">
            <a:avLst/>
          </a:prstGeom>
          <a:noFill/>
        </p:spPr>
        <p:txBody>
          <a:bodyPr wrap="square" rtlCol="0">
            <a:spAutoFit/>
          </a:bodyPr>
          <a:lstStyle/>
          <a:p>
            <a:pPr algn="ctr"/>
            <a:r>
              <a:rPr lang="en-US" sz="2000" dirty="0">
                <a:solidFill>
                  <a:schemeClr val="accent1">
                    <a:lumMod val="75000"/>
                  </a:schemeClr>
                </a:solidFill>
              </a:rPr>
              <a:t>What end </a:t>
            </a:r>
            <a:r>
              <a:rPr lang="en-US" sz="2000" dirty="0" smtClean="0">
                <a:solidFill>
                  <a:schemeClr val="accent1">
                    <a:lumMod val="75000"/>
                  </a:schemeClr>
                </a:solidFill>
              </a:rPr>
              <a:t>product(s) </a:t>
            </a:r>
            <a:r>
              <a:rPr lang="en-US" sz="2000" dirty="0">
                <a:solidFill>
                  <a:schemeClr val="accent1">
                    <a:lumMod val="75000"/>
                  </a:schemeClr>
                </a:solidFill>
              </a:rPr>
              <a:t>will be produced during this project and what Earth observations will be used? How will these Earth observations be used?</a:t>
            </a:r>
          </a:p>
          <a:p>
            <a:endParaRPr lang="en-US" dirty="0"/>
          </a:p>
        </p:txBody>
      </p:sp>
    </p:spTree>
    <p:extLst>
      <p:ext uri="{BB962C8B-B14F-4D97-AF65-F5344CB8AC3E}">
        <p14:creationId xmlns:p14="http://schemas.microsoft.com/office/powerpoint/2010/main" val="2835178288"/>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977420075"/>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Remotely-sensed datasets used in this project provide Chile with an increased temporal and spatial resolution of hydrological and agricultural observations with regards to drought monitoring. The three indices explored in this project will allow for more robust decision making for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Interview or satellite imagery/initial results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29999"/>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End-User Benefits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N/A</a:t>
            </a:r>
          </a:p>
        </p:txBody>
      </p:sp>
      <p:sp>
        <p:nvSpPr>
          <p:cNvPr id="9" name="Title 1"/>
          <p:cNvSpPr txBox="1">
            <a:spLocks/>
          </p:cNvSpPr>
          <p:nvPr/>
        </p:nvSpPr>
        <p:spPr>
          <a:xfrm>
            <a:off x="1181206" y="-2953"/>
            <a:ext cx="6781583" cy="57411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 Benefits / Conclusion</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901700"/>
            <a:ext cx="8646975" cy="615553"/>
          </a:xfrm>
          <a:prstGeom prst="rect">
            <a:avLst/>
          </a:prstGeom>
          <a:noFill/>
        </p:spPr>
        <p:txBody>
          <a:bodyPr wrap="square" rtlCol="0">
            <a:spAutoFit/>
          </a:bodyPr>
          <a:lstStyle/>
          <a:p>
            <a:pPr algn="ctr"/>
            <a:r>
              <a:rPr lang="en-US" sz="2000" dirty="0">
                <a:solidFill>
                  <a:schemeClr val="accent1">
                    <a:lumMod val="75000"/>
                  </a:schemeClr>
                </a:solidFill>
              </a:rPr>
              <a:t>How will these end products help improve partner </a:t>
            </a:r>
            <a:r>
              <a:rPr lang="en-US" sz="2000" dirty="0" smtClean="0">
                <a:solidFill>
                  <a:schemeClr val="accent1">
                    <a:lumMod val="75000"/>
                  </a:schemeClr>
                </a:solidFill>
              </a:rPr>
              <a:t>decision-making</a:t>
            </a:r>
            <a:r>
              <a:rPr lang="en-US" sz="2000" dirty="0">
                <a:solidFill>
                  <a:schemeClr val="accent1">
                    <a:lumMod val="75000"/>
                  </a:schemeClr>
                </a:solidFill>
              </a:rPr>
              <a:t>?</a:t>
            </a:r>
          </a:p>
          <a:p>
            <a:endParaRPr lang="en-US" dirty="0"/>
          </a:p>
        </p:txBody>
      </p:sp>
    </p:spTree>
    <p:extLst>
      <p:ext uri="{BB962C8B-B14F-4D97-AF65-F5344CB8AC3E}">
        <p14:creationId xmlns:p14="http://schemas.microsoft.com/office/powerpoint/2010/main" val="2329009616"/>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55781" y="953290"/>
            <a:ext cx="6032427" cy="461665"/>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On</a:t>
            </a:r>
          </a:p>
          <a:p>
            <a:pPr algn="ctr"/>
            <a:r>
              <a:rPr lang="en-US" sz="1100" dirty="0" smtClean="0">
                <a:ln w="0"/>
                <a:solidFill>
                  <a:schemeClr val="accent1"/>
                </a:solidFill>
                <a:effectLst>
                  <a:outerShdw blurRad="38100" dist="25400" dir="5400000" algn="ctr" rotWithShape="0">
                    <a:srgbClr val="6E747A">
                      <a:alpha val="43000"/>
                    </a:srgbClr>
                  </a:outerShdw>
                </a:effectLst>
              </a:rPr>
              <a:t>DEVELOPedia</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181201" y="-27020"/>
            <a:ext cx="6781583"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Mandatory Credits </a:t>
            </a:r>
            <a:endParaRPr lang="en-US" sz="1600" dirty="0">
              <a:solidFill>
                <a:schemeClr val="bg1"/>
              </a:solidFill>
            </a:endParaRPr>
          </a:p>
        </p:txBody>
      </p:sp>
      <p:graphicFrame>
        <p:nvGraphicFramePr>
          <p:cNvPr id="7" name="Shape 108"/>
          <p:cNvGraphicFramePr/>
          <p:nvPr>
            <p:extLst>
              <p:ext uri="{D42A27DB-BD31-4B8C-83A1-F6EECF244321}">
                <p14:modId xmlns:p14="http://schemas.microsoft.com/office/powerpoint/2010/main" val="3474414288"/>
              </p:ext>
            </p:extLst>
          </p:nvPr>
        </p:nvGraphicFramePr>
        <p:xfrm>
          <a:off x="248506" y="1817251"/>
          <a:ext cx="8646975" cy="4252366"/>
        </p:xfrm>
        <a:graphic>
          <a:graphicData uri="http://schemas.openxmlformats.org/drawingml/2006/table">
            <a:tbl>
              <a:tblPr firstRow="1" bandRow="1">
                <a:noFill/>
                <a:tableStyleId>{D602DA75-D6AB-4604-A002-09EB5FF84B50}</a:tableStyleId>
              </a:tblPr>
              <a:tblGrid>
                <a:gridCol w="1775700"/>
                <a:gridCol w="6871275"/>
              </a:tblGrid>
              <a:tr h="0">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701496">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When in doubt, use all three statements</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lvl="0"/>
                      <a:r>
                        <a:rPr lang="en-US" sz="1400" dirty="0" smtClean="0"/>
                        <a:t>The following three statements </a:t>
                      </a:r>
                      <a:r>
                        <a:rPr lang="en-US" sz="1400" b="1" u="sng" dirty="0" smtClean="0"/>
                        <a:t>must</a:t>
                      </a:r>
                      <a:r>
                        <a:rPr lang="en-US" sz="1400" dirty="0" smtClean="0"/>
                        <a:t> be included in the credits (before the DEVELOP closing clip) of every VPS video:</a:t>
                      </a:r>
                    </a:p>
                    <a:p>
                      <a:pPr marL="0" indent="0">
                        <a:buNone/>
                      </a:pPr>
                      <a:endParaRPr lang="en-US" sz="1200" dirty="0" smtClean="0"/>
                    </a:p>
                    <a:p>
                      <a:pPr lvl="1"/>
                      <a:r>
                        <a:rPr lang="en-US" sz="1200" i="1" dirty="0" smtClean="0"/>
                        <a:t>This material is based upon work supported by NASA through </a:t>
                      </a:r>
                      <a:r>
                        <a:rPr lang="en-US" sz="1200" i="1" smtClean="0"/>
                        <a:t>contract </a:t>
                      </a:r>
                      <a:r>
                        <a:rPr lang="en-US" sz="1200" i="1" smtClean="0"/>
                        <a:t>NNL16AA05C </a:t>
                      </a:r>
                      <a:r>
                        <a:rPr lang="en-US" sz="1200" i="1" dirty="0" smtClean="0"/>
                        <a:t>and cooperative agreement NNX14AB60A.</a:t>
                      </a:r>
                      <a:endParaRPr lang="en-US" sz="1200" dirty="0" smtClean="0"/>
                    </a:p>
                    <a:p>
                      <a:pPr marL="0" indent="0">
                        <a:buNone/>
                      </a:pPr>
                      <a:endParaRPr lang="en-US" sz="1200" dirty="0" smtClean="0"/>
                    </a:p>
                    <a:p>
                      <a:pPr lvl="1"/>
                      <a:r>
                        <a:rPr lang="en-US" sz="1200" i="1" dirty="0" smtClean="0"/>
                        <a:t>Any opinions, findings, and conclusions or recommendations expressed in this material are those of the author(s) and do not necessarily reflect the views of the National Aeronautics and Space Administration (NASA).</a:t>
                      </a:r>
                      <a:endParaRPr lang="en-US" sz="1200" dirty="0" smtClean="0"/>
                    </a:p>
                    <a:p>
                      <a:pPr lvl="0"/>
                      <a:endParaRPr lang="en-US" sz="1400" dirty="0" smtClean="0"/>
                    </a:p>
                    <a:p>
                      <a:pPr lvl="1"/>
                      <a:r>
                        <a:rPr lang="en-US" sz="1200" i="1" dirty="0" smtClean="0"/>
                        <a:t>NPR 2200.2C D.6.4.1: Trade names and trademarks are used in this report for identification only. Their usage does not constitute an official endorsement, either expressed or implied, by the National Aeronautics and Space Administration.</a:t>
                      </a:r>
                    </a:p>
                    <a:p>
                      <a:endParaRPr lang="en-US" sz="9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410172"/>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6" name="Rectangle 5"/>
          <p:cNvSpPr/>
          <p:nvPr/>
        </p:nvSpPr>
        <p:spPr>
          <a:xfrm>
            <a:off x="-4"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479883217"/>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pPr>
                        <a:spcBef>
                          <a:spcPts val="0"/>
                        </a:spcBef>
                        <a:buNone/>
                      </a:pPr>
                      <a:r>
                        <a:rPr lang="en-US" sz="1400" dirty="0" smtClean="0"/>
                        <a:t>Official DEVELOP ending</a:t>
                      </a:r>
                      <a:endParaRPr lang="en-US" sz="1400" dirty="0"/>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dirty="0" smtClean="0"/>
                        <a:t>Official DEVELOP ending from DEVELOPedia</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11 seconds</a:t>
                      </a:r>
                      <a:endParaRPr lang="en-US" sz="1400" dirty="0"/>
                    </a:p>
                  </a:txBody>
                  <a:tcPr marL="91425" marR="91425" marT="91425" marB="91425"/>
                </a:tc>
              </a:tr>
            </a:tbl>
          </a:graphicData>
        </a:graphic>
      </p:graphicFrame>
      <p:sp>
        <p:nvSpPr>
          <p:cNvPr id="9" name="Title 1"/>
          <p:cNvSpPr txBox="1">
            <a:spLocks/>
          </p:cNvSpPr>
          <p:nvPr/>
        </p:nvSpPr>
        <p:spPr>
          <a:xfrm>
            <a:off x="1181204" y="-39189"/>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Ending</a:t>
            </a:r>
            <a:endParaRPr lang="en-US" sz="1600" dirty="0">
              <a:solidFill>
                <a:schemeClr val="bg1"/>
              </a:solidFill>
            </a:endParaRPr>
          </a:p>
        </p:txBody>
      </p:sp>
      <p:pic>
        <p:nvPicPr>
          <p:cNvPr id="5" name="Shape 171"/>
          <p:cNvPicPr preferRelativeResize="0"/>
          <p:nvPr/>
        </p:nvPicPr>
        <p:blipFill>
          <a:blip r:embed="rId3">
            <a:alphaModFix/>
          </a:blip>
          <a:stretch>
            <a:fillRect/>
          </a:stretch>
        </p:blipFill>
        <p:spPr>
          <a:xfrm>
            <a:off x="3146421" y="742599"/>
            <a:ext cx="2851151" cy="1619484"/>
          </a:xfrm>
          <a:prstGeom prst="rect">
            <a:avLst/>
          </a:prstGeom>
          <a:noFill/>
          <a:ln>
            <a:noFill/>
          </a:ln>
        </p:spPr>
      </p:pic>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4271028"/>
      </p:ext>
    </p:extLst>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1150</TotalTime>
  <Words>879</Words>
  <Application>Microsoft Office PowerPoint</Application>
  <PresentationFormat>On-screen Show (4:3)</PresentationFormat>
  <Paragraphs>106</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Courier New</vt:lpstr>
      <vt:lpstr>Tw Cen MT</vt:lpstr>
      <vt:lpstr>Tw Cen MT Condensed</vt:lpstr>
      <vt:lpstr>Wingdings</vt:lpstr>
      <vt:lpstr>Wingdings 3</vt:lpstr>
      <vt:lpstr>Integral</vt:lpstr>
      <vt:lpstr>VPS Outline: Things to Remember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Brumbaugh, Beth (LARC-E3)[SSAI DEVELOP]</dc:creator>
  <cp:lastModifiedBy>Jonathan O'Brien</cp:lastModifiedBy>
  <cp:revision>36</cp:revision>
  <dcterms:modified xsi:type="dcterms:W3CDTF">2017-09-28T15:43:46Z</dcterms:modified>
</cp:coreProperties>
</file>