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99" r:id="rId2"/>
    <p:sldId id="320" r:id="rId3"/>
    <p:sldId id="315" r:id="rId4"/>
    <p:sldId id="316" r:id="rId5"/>
    <p:sldId id="317" r:id="rId6"/>
    <p:sldId id="318" r:id="rId7"/>
    <p:sldId id="321" r:id="rId8"/>
    <p:sldId id="319" r:id="rId9"/>
    <p:sldId id="322" r:id="rId10"/>
    <p:sldId id="323" r:id="rId11"/>
    <p:sldId id="308" r:id="rId12"/>
    <p:sldId id="325" r:id="rId13"/>
    <p:sldId id="326" r:id="rId14"/>
    <p:sldId id="309" r:id="rId15"/>
    <p:sldId id="331" r:id="rId16"/>
    <p:sldId id="337" r:id="rId17"/>
    <p:sldId id="338" r:id="rId18"/>
    <p:sldId id="311" r:id="rId19"/>
    <p:sldId id="324" r:id="rId20"/>
    <p:sldId id="332" r:id="rId21"/>
    <p:sldId id="33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208" userDrawn="1">
          <p15:clr>
            <a:srgbClr val="A4A3A4"/>
          </p15:clr>
        </p15:guide>
        <p15:guide id="2" pos="3840" userDrawn="1">
          <p15:clr>
            <a:srgbClr val="A4A3A4"/>
          </p15:clr>
        </p15:guide>
        <p15:guide id="3" orient="horz" pos="3600" userDrawn="1">
          <p15:clr>
            <a:srgbClr val="A4A3A4"/>
          </p15:clr>
        </p15:guide>
        <p15:guide id="4" pos="7368"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uoyan He" initials="ZH" lastIdx="18"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9B4"/>
    <a:srgbClr val="75AADB"/>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65" autoAdjust="0"/>
    <p:restoredTop sz="81297" autoAdjust="0"/>
  </p:normalViewPr>
  <p:slideViewPr>
    <p:cSldViewPr snapToGrid="0">
      <p:cViewPr varScale="1">
        <p:scale>
          <a:sx n="85" d="100"/>
          <a:sy n="85" d="100"/>
        </p:scale>
        <p:origin x="-928" y="-104"/>
      </p:cViewPr>
      <p:guideLst>
        <p:guide orient="horz" pos="2208"/>
        <p:guide orient="horz" pos="3600"/>
        <p:guide pos="3840"/>
        <p:guide pos="7368"/>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commentAuthors" Target="commentAuthors.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5/08/18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5/08/18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Hello! My name is Jessica Li and I am the Project Lead.</a:t>
            </a:r>
          </a:p>
          <a:p>
            <a:r>
              <a:rPr lang="en-AU" sz="1200" kern="1200" dirty="0">
                <a:solidFill>
                  <a:schemeClr val="tx1"/>
                </a:solidFill>
                <a:effectLst/>
                <a:latin typeface="+mn-lt"/>
                <a:ea typeface="+mn-ea"/>
                <a:cs typeface="+mn-cs"/>
              </a:rPr>
              <a:t>I am </a:t>
            </a:r>
            <a:r>
              <a:rPr lang="en-AU" sz="1200" kern="1200" dirty="0" err="1">
                <a:solidFill>
                  <a:schemeClr val="tx1"/>
                </a:solidFill>
                <a:effectLst/>
                <a:latin typeface="+mn-lt"/>
                <a:ea typeface="+mn-ea"/>
                <a:cs typeface="+mn-cs"/>
              </a:rPr>
              <a:t>Zhuoyan</a:t>
            </a:r>
            <a:r>
              <a:rPr lang="en-AU" sz="1200" kern="1200" dirty="0">
                <a:solidFill>
                  <a:schemeClr val="tx1"/>
                </a:solidFill>
                <a:effectLst/>
                <a:latin typeface="+mn-lt"/>
                <a:ea typeface="+mn-ea"/>
                <a:cs typeface="+mn-cs"/>
              </a:rPr>
              <a:t> He.</a:t>
            </a:r>
          </a:p>
          <a:p>
            <a:r>
              <a:rPr lang="en-AU" sz="1200" kern="1200" dirty="0">
                <a:solidFill>
                  <a:schemeClr val="tx1"/>
                </a:solidFill>
                <a:effectLst/>
                <a:latin typeface="+mn-lt"/>
                <a:ea typeface="+mn-ea"/>
                <a:cs typeface="+mn-cs"/>
              </a:rPr>
              <a:t>I am </a:t>
            </a:r>
            <a:r>
              <a:rPr lang="en-AU" sz="1200" kern="1200" dirty="0" err="1">
                <a:solidFill>
                  <a:schemeClr val="tx1"/>
                </a:solidFill>
                <a:effectLst/>
                <a:latin typeface="+mn-lt"/>
                <a:ea typeface="+mn-ea"/>
                <a:cs typeface="+mn-cs"/>
              </a:rPr>
              <a:t>Chenyu</a:t>
            </a:r>
            <a:r>
              <a:rPr lang="en-AU" sz="1200" kern="1200" dirty="0">
                <a:solidFill>
                  <a:schemeClr val="tx1"/>
                </a:solidFill>
                <a:effectLst/>
                <a:latin typeface="+mn-lt"/>
                <a:ea typeface="+mn-ea"/>
                <a:cs typeface="+mn-cs"/>
              </a:rPr>
              <a:t> Shi.</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We are the Fremont River Basin Water Resources II team. Our project involved modelling water availability from annual snowpack in the Fremont River Basin based on NASA Earth observations and </a:t>
            </a:r>
            <a:r>
              <a:rPr lang="en-AU" sz="1200" i="1" kern="1200" dirty="0">
                <a:solidFill>
                  <a:schemeClr val="tx1"/>
                </a:solidFill>
                <a:effectLst/>
                <a:latin typeface="+mn-lt"/>
                <a:ea typeface="+mn-ea"/>
                <a:cs typeface="+mn-cs"/>
              </a:rPr>
              <a:t>in situ </a:t>
            </a:r>
            <a:r>
              <a:rPr lang="en-AU" sz="1200" kern="1200" dirty="0">
                <a:solidFill>
                  <a:schemeClr val="tx1"/>
                </a:solidFill>
                <a:effectLst/>
                <a:latin typeface="+mn-lt"/>
                <a:ea typeface="+mn-ea"/>
                <a:cs typeface="+mn-cs"/>
              </a:rPr>
              <a:t>data.</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848231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We also incorporated a 1/3 Arc Second </a:t>
            </a:r>
            <a:r>
              <a:rPr lang="en-AU" sz="1200" kern="1200" dirty="0" err="1">
                <a:solidFill>
                  <a:schemeClr val="tx1"/>
                </a:solidFill>
                <a:effectLst/>
                <a:latin typeface="+mn-lt"/>
                <a:ea typeface="+mn-ea"/>
                <a:cs typeface="+mn-cs"/>
              </a:rPr>
              <a:t>LiDAR</a:t>
            </a:r>
            <a:r>
              <a:rPr lang="en-AU" sz="1200" kern="1200" dirty="0">
                <a:solidFill>
                  <a:schemeClr val="tx1"/>
                </a:solidFill>
                <a:effectLst/>
                <a:latin typeface="+mn-lt"/>
                <a:ea typeface="+mn-ea"/>
                <a:cs typeface="+mn-cs"/>
              </a:rPr>
              <a:t> DEM from the National Land Cover Database and precipitation data from PERSIANN-CDR. The DEM was used for its high spatial resolution for determining the watershed boundary and elevation zones within the basin. In comparison to alternatives, PERSIANN has shown greater accuracy over TRMM for our study region with the same resolution, while GPM doesn’t cover the entirety of our study time interval.</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Image Source: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Fremont River Basin Water Resources Team</a:t>
            </a:r>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4171830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For </a:t>
            </a:r>
            <a:r>
              <a:rPr lang="en-AU" sz="1200" i="1" kern="1200" dirty="0">
                <a:solidFill>
                  <a:schemeClr val="tx1"/>
                </a:solidFill>
                <a:effectLst/>
                <a:latin typeface="+mn-lt"/>
                <a:ea typeface="+mn-ea"/>
                <a:cs typeface="+mn-cs"/>
              </a:rPr>
              <a:t>in situ</a:t>
            </a:r>
            <a:r>
              <a:rPr lang="en-AU" sz="1200" kern="1200" dirty="0">
                <a:solidFill>
                  <a:schemeClr val="tx1"/>
                </a:solidFill>
                <a:effectLst/>
                <a:latin typeface="+mn-lt"/>
                <a:ea typeface="+mn-ea"/>
                <a:cs typeface="+mn-cs"/>
              </a:rPr>
              <a:t> data, we utilized USDA Snowpack Telemetry Snow Water Equivalent data from two different SNOTEL monitoring stations, and USGS stream gauge data. The stream gauge measurements along with the precipitation and temperature measurements from SNOTEL sites are part of the inputs for the machine learning model.</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Image Source: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Terry Fisk, National Park Service. Sent directly to the team by the project partners</a:t>
            </a:r>
          </a:p>
          <a:p>
            <a:r>
              <a:rPr lang="en-AU"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2161778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We used Soil and Water Assessment Tool, or </a:t>
            </a:r>
            <a:r>
              <a:rPr lang="en-AU" sz="1200" kern="1200" dirty="0" err="1">
                <a:solidFill>
                  <a:schemeClr val="tx1"/>
                </a:solidFill>
                <a:effectLst/>
                <a:latin typeface="+mn-lt"/>
                <a:ea typeface="+mn-ea"/>
                <a:cs typeface="+mn-cs"/>
              </a:rPr>
              <a:t>ArcSWAT</a:t>
            </a:r>
            <a:r>
              <a:rPr lang="en-AU" sz="1200" kern="1200" dirty="0">
                <a:solidFill>
                  <a:schemeClr val="tx1"/>
                </a:solidFill>
                <a:effectLst/>
                <a:latin typeface="+mn-lt"/>
                <a:ea typeface="+mn-ea"/>
                <a:cs typeface="+mn-cs"/>
              </a:rPr>
              <a:t>, to determine the boundary of the Fremont River Watershed. The tool utilizes the differences in slope profiles to pinpoint where watershed boundaries are located.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Modified Snowmelt-Runoff Model was originally created for the Chile Water Resources Project from Fall 2013 and Spring 2014. The previous team updated the code for this model to work for our study area and data sets. The original code was written specifically for their study area in Chile, and the current team has been making updates to improve its prediction results. The updated program is called the </a:t>
            </a:r>
            <a:r>
              <a:rPr lang="en-AU" sz="1200" kern="1200" dirty="0" err="1">
                <a:solidFill>
                  <a:schemeClr val="tx1"/>
                </a:solidFill>
                <a:effectLst/>
                <a:latin typeface="+mn-lt"/>
                <a:ea typeface="+mn-ea"/>
                <a:cs typeface="+mn-cs"/>
              </a:rPr>
              <a:t>SNowmelt</a:t>
            </a:r>
            <a:r>
              <a:rPr lang="en-AU" sz="1200" kern="1200" dirty="0">
                <a:solidFill>
                  <a:schemeClr val="tx1"/>
                </a:solidFill>
                <a:effectLst/>
                <a:latin typeface="+mn-lt"/>
                <a:ea typeface="+mn-ea"/>
                <a:cs typeface="+mn-cs"/>
              </a:rPr>
              <a:t> Observational Watershed Model tool, and the current team compared its prediction results against SPAM, a model we created using LSTM neural networks. </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Citation: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Streamflow Prediction &amp; Assessment Model (SPAM) (NASA DEVELOP)</a:t>
            </a:r>
          </a:p>
          <a:p>
            <a:r>
              <a:rPr lang="en-AU" sz="1200" kern="1200" dirty="0" err="1">
                <a:solidFill>
                  <a:schemeClr val="tx1"/>
                </a:solidFill>
                <a:effectLst/>
                <a:latin typeface="+mn-lt"/>
                <a:ea typeface="+mn-ea"/>
                <a:cs typeface="+mn-cs"/>
              </a:rPr>
              <a:t>SNowmelt</a:t>
            </a:r>
            <a:r>
              <a:rPr lang="en-AU" sz="1200" kern="1200" dirty="0">
                <a:solidFill>
                  <a:schemeClr val="tx1"/>
                </a:solidFill>
                <a:effectLst/>
                <a:latin typeface="+mn-lt"/>
                <a:ea typeface="+mn-ea"/>
                <a:cs typeface="+mn-cs"/>
              </a:rPr>
              <a:t> Observational Watershed Model (SNOW-M) (NASA DEVELOP) </a:t>
            </a:r>
          </a:p>
          <a:p>
            <a:r>
              <a:rPr lang="en-AU" sz="1200" kern="1200" dirty="0">
                <a:solidFill>
                  <a:schemeClr val="tx1"/>
                </a:solidFill>
                <a:effectLst/>
                <a:latin typeface="+mn-lt"/>
                <a:ea typeface="+mn-ea"/>
                <a:cs typeface="+mn-cs"/>
              </a:rPr>
              <a:t>Modified Snowmelt-Runoff Model (M-SRM) (NASA DEVELOP) </a:t>
            </a:r>
          </a:p>
          <a:p>
            <a:r>
              <a:rPr lang="en-AU" sz="1200" kern="1200" dirty="0">
                <a:solidFill>
                  <a:schemeClr val="tx1"/>
                </a:solidFill>
                <a:effectLst/>
                <a:latin typeface="+mn-lt"/>
                <a:ea typeface="+mn-ea"/>
                <a:cs typeface="+mn-cs"/>
              </a:rPr>
              <a:t>Soil and Water Assessment Tool (</a:t>
            </a:r>
            <a:r>
              <a:rPr lang="en-AU" sz="1200" kern="1200" dirty="0" err="1">
                <a:solidFill>
                  <a:schemeClr val="tx1"/>
                </a:solidFill>
                <a:effectLst/>
                <a:latin typeface="+mn-lt"/>
                <a:ea typeface="+mn-ea"/>
                <a:cs typeface="+mn-cs"/>
              </a:rPr>
              <a:t>ArcSWAT</a:t>
            </a:r>
            <a:r>
              <a:rPr lang="en-AU" sz="1200" kern="1200" dirty="0">
                <a:solidFill>
                  <a:schemeClr val="tx1"/>
                </a:solidFill>
                <a:effectLst/>
                <a:latin typeface="+mn-lt"/>
                <a:ea typeface="+mn-ea"/>
                <a:cs typeface="+mn-cs"/>
              </a:rPr>
              <a:t>) (USDA and Texas A&amp;M)</a:t>
            </a:r>
          </a:p>
          <a:p>
            <a:endParaRPr lang="en-AU" sz="1200"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rPr>
              <a:t>Image Source: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National Park Service. Sent directly to the team by the project partners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093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We used the </a:t>
            </a:r>
            <a:r>
              <a:rPr lang="en-AU" sz="1200" kern="1200" dirty="0" err="1">
                <a:solidFill>
                  <a:schemeClr val="tx1"/>
                </a:solidFill>
                <a:effectLst/>
                <a:latin typeface="+mn-lt"/>
                <a:ea typeface="+mn-ea"/>
                <a:cs typeface="+mn-cs"/>
              </a:rPr>
              <a:t>ArcSWAT</a:t>
            </a:r>
            <a:r>
              <a:rPr lang="en-AU" sz="1200" kern="1200" dirty="0">
                <a:solidFill>
                  <a:schemeClr val="tx1"/>
                </a:solidFill>
                <a:effectLst/>
                <a:latin typeface="+mn-lt"/>
                <a:ea typeface="+mn-ea"/>
                <a:cs typeface="+mn-cs"/>
              </a:rPr>
              <a:t> plug-in within ArcGIS to delineate our watershed. Within our watershed boundary, we created elevation zones, which is a required input for SNOW-M. We chose three elevation zones, which closely resemble the change in precipitation and vegetation by elevation within our study area. We compared our elevation zones with previous research to determine if the divisions were reasonable. </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Source: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https://</a:t>
            </a:r>
            <a:r>
              <a:rPr lang="en-AU" sz="1200" kern="1200" dirty="0" err="1">
                <a:solidFill>
                  <a:schemeClr val="tx1"/>
                </a:solidFill>
                <a:effectLst/>
                <a:latin typeface="+mn-lt"/>
                <a:ea typeface="+mn-ea"/>
                <a:cs typeface="+mn-cs"/>
              </a:rPr>
              <a:t>www.cbrfc.noaa.gov</a:t>
            </a:r>
            <a:r>
              <a:rPr lang="en-AU" sz="1200" kern="1200" dirty="0">
                <a:solidFill>
                  <a:schemeClr val="tx1"/>
                </a:solidFill>
                <a:effectLst/>
                <a:latin typeface="+mn-lt"/>
                <a:ea typeface="+mn-ea"/>
                <a:cs typeface="+mn-cs"/>
              </a:rPr>
              <a:t>/papers/snow_rs_op_streamflow_prediction_2014WSC.8.pdf</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Image Source: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Fremont River Basin Water Resources II Team</a:t>
            </a:r>
          </a:p>
          <a:p>
            <a:r>
              <a:rPr lang="en-AU"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601795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This flowchart runs through the methodology employed for our project. The </a:t>
            </a:r>
            <a:r>
              <a:rPr lang="en-AU" sz="1200" kern="1200" dirty="0" err="1">
                <a:solidFill>
                  <a:schemeClr val="tx1"/>
                </a:solidFill>
                <a:effectLst/>
                <a:latin typeface="+mn-lt"/>
                <a:ea typeface="+mn-ea"/>
                <a:cs typeface="+mn-cs"/>
              </a:rPr>
              <a:t>ArcSWAT</a:t>
            </a:r>
            <a:r>
              <a:rPr lang="en-AU" sz="1200" kern="1200" dirty="0">
                <a:solidFill>
                  <a:schemeClr val="tx1"/>
                </a:solidFill>
                <a:effectLst/>
                <a:latin typeface="+mn-lt"/>
                <a:ea typeface="+mn-ea"/>
                <a:cs typeface="+mn-cs"/>
              </a:rPr>
              <a:t> delineated elevation zones was covered just now. Our next step was to acquire all the data listed in the second row. MODIS NDSI, LST, and PERSIANN data were acquired and pre-processed using Google Earth Engine. Those were further processed in R scripts. SNOTEL and in situ stream gauge data were downloaded from the USDA and USGS respectively. Additional variables were mathematically calculated and derived with the aforementioned variables. These resulted in variables such as temperature lapse rate, snowmelt factor and areas. From there, these variables were taken as inputs into SPAM and SNOW-M to compare their performance. The SNOW-M was a product of the first term of this project whereas the ML algorithms (SPAM) were a proposed alternative in the second term of the project in an effort to produce the most accurate and efficiently designed model. SPAM turned out to model predicted </a:t>
            </a:r>
            <a:r>
              <a:rPr lang="en-AU" sz="1200" kern="1200" dirty="0" err="1">
                <a:solidFill>
                  <a:schemeClr val="tx1"/>
                </a:solidFill>
                <a:effectLst/>
                <a:latin typeface="+mn-lt"/>
                <a:ea typeface="+mn-ea"/>
                <a:cs typeface="+mn-cs"/>
              </a:rPr>
              <a:t>streamflow</a:t>
            </a:r>
            <a:r>
              <a:rPr lang="en-AU" sz="1200" kern="1200" dirty="0">
                <a:solidFill>
                  <a:schemeClr val="tx1"/>
                </a:solidFill>
                <a:effectLst/>
                <a:latin typeface="+mn-lt"/>
                <a:ea typeface="+mn-ea"/>
                <a:cs typeface="+mn-cs"/>
              </a:rPr>
              <a:t> more consistently than SNOW-M and were able to output other insightful information along with predicted </a:t>
            </a:r>
            <a:r>
              <a:rPr lang="en-AU" sz="1200" kern="1200" dirty="0" err="1">
                <a:solidFill>
                  <a:schemeClr val="tx1"/>
                </a:solidFill>
                <a:effectLst/>
                <a:latin typeface="+mn-lt"/>
                <a:ea typeface="+mn-ea"/>
                <a:cs typeface="+mn-cs"/>
              </a:rPr>
              <a:t>streamflow</a:t>
            </a:r>
            <a:r>
              <a:rPr lang="en-AU" sz="1200" kern="1200" dirty="0">
                <a:solidFill>
                  <a:schemeClr val="tx1"/>
                </a:solidFill>
                <a:effectLst/>
                <a:latin typeface="+mn-lt"/>
                <a:ea typeface="+mn-ea"/>
                <a:cs typeface="+mn-cs"/>
              </a:rPr>
              <a:t> as were thus chosen for the project. The products created from SPAM were predicted streamflow at the Bicknell stream gauge, corresponding loss functions, and a GUI tool wrapped around the code, as well as additional visualizations that provide interesting insights to how the variables have been interacting the past 17 years.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Both SNOW-M and SPAM are currently going through the NASA Software Release Process. </a:t>
            </a:r>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1573672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dirty="0"/>
              <a:t>Script:</a:t>
            </a:r>
            <a:r>
              <a:rPr lang="en-US" u="none" baseline="0" dirty="0"/>
              <a:t> </a:t>
            </a:r>
          </a:p>
          <a:p>
            <a:r>
              <a:rPr lang="en-US" baseline="0" dirty="0"/>
              <a:t>We explored daily Terra MODIS NDSI imagery to visualize how snow cover patterns have changed in the past 17 years. The mean snow cover area for that period is around 110 </a:t>
            </a:r>
            <a:r>
              <a:rPr lang="en-US" baseline="0" dirty="0" err="1"/>
              <a:t>sq</a:t>
            </a:r>
            <a:r>
              <a:rPr lang="en-US" baseline="0" dirty="0"/>
              <a:t> miles. From there, we took the lowest mean snow year (2001) and highest mean snow year (2009) and mapped out their snow area to that mean value. Interestingly, these maps tell us that the most change in snow cover occurs on the right half of the Fremont River Basin, though on average there is more snow area on the left half of the basin.</a:t>
            </a:r>
          </a:p>
          <a:p>
            <a:endParaRPr lang="en-US" baseline="0" dirty="0"/>
          </a:p>
          <a:p>
            <a:endParaRPr lang="en-US" baseline="0" dirty="0"/>
          </a:p>
          <a:p>
            <a:r>
              <a:rPr lang="en-US" u="sng" dirty="0"/>
              <a:t>Image Source:</a:t>
            </a:r>
          </a:p>
          <a:p>
            <a:r>
              <a:rPr lang="en-US" dirty="0"/>
              <a:t>Fremont River Basin Water Resources Team</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1712955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dirty="0"/>
              <a:t>Script:</a:t>
            </a:r>
          </a:p>
          <a:p>
            <a:r>
              <a:rPr lang="en-US" b="0" u="none" dirty="0"/>
              <a:t>Comparing performance for both models in predicting streamflow, our takeaway was that overall SPAM predicts more accurately than SNOW-M does. The SNOW-M model does a remarkable job modeling from precipitation data but had issues incorporating snow data. After unsmoothing, the predictions were particularly unstable. </a:t>
            </a:r>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1788471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dirty="0"/>
              <a:t>Script:</a:t>
            </a:r>
            <a:r>
              <a:rPr lang="en-US" u="none" baseline="0" dirty="0"/>
              <a:t> </a:t>
            </a:r>
          </a:p>
          <a:p>
            <a:r>
              <a:rPr lang="en-US" baseline="0" dirty="0"/>
              <a:t>From there, we developed and fined tuned the LSTM model and turned it into a GUI tool. The tool was written using </a:t>
            </a:r>
            <a:r>
              <a:rPr lang="en-US" baseline="0" dirty="0" err="1"/>
              <a:t>RShiny</a:t>
            </a:r>
            <a:r>
              <a:rPr lang="en-US" baseline="0" dirty="0"/>
              <a:t>. The idea is to give users the option to interact with this GUI instead of the code directly as it’s more user friendly.</a:t>
            </a:r>
          </a:p>
          <a:p>
            <a:endParaRPr lang="en-US" baseline="0" dirty="0"/>
          </a:p>
          <a:p>
            <a:endParaRPr lang="en-US" baseline="0" dirty="0"/>
          </a:p>
          <a:p>
            <a:r>
              <a:rPr lang="en-US" u="sng" dirty="0"/>
              <a:t>Image Source:</a:t>
            </a:r>
          </a:p>
          <a:p>
            <a:r>
              <a:rPr lang="en-US" dirty="0"/>
              <a:t>Fremont River Basin Water Resources Team</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2150581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a:t>Script:</a:t>
            </a:r>
            <a:endParaRPr lang="en-US" u="none" baseline="0" dirty="0"/>
          </a:p>
          <a:p>
            <a:r>
              <a:rPr lang="en-US" u="none" baseline="0" dirty="0"/>
              <a:t>In conclusion, our project was successful as we were able to effectively use input data from MODIS to form good streamflow predictions. SPAM displayed both higher MAE and RMSE values than SNOW-M indicating greater statistical accuracy. Our GUI tool gives users the ability to easily interact with the code and extract the data they need without necessarily having to understand the code and how the model works. In addition, our exploratory data analysis showed that streamflow is most closely tied to trends in precipitation and snow cover area more so than land surface temperature and other variables. Another product of our data analysis revealed that mean snow cover greatly fluctuates year by year, ultimately suggesting that there is not a clear decrease trend in snow cover area in recent years.</a:t>
            </a:r>
          </a:p>
          <a:p>
            <a:endParaRPr lang="en-US" u="none" baseline="0" dirty="0"/>
          </a:p>
          <a:p>
            <a:r>
              <a:rPr lang="en-US" u="sng" dirty="0"/>
              <a:t>Image Source: </a:t>
            </a:r>
          </a:p>
          <a:p>
            <a:r>
              <a:rPr lang="en-US" dirty="0"/>
              <a:t>Terry Fisk, National Park Service. Sent directly to the team by the project partners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9662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a:t>Script:</a:t>
            </a:r>
            <a:endParaRPr lang="en-US"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t>There are multiple ways the model can be improved to be even stronger. First, our precipitation data from PERSIANN has low temporal resolution of once per year so it is hard to make 60-day real time predictions. Secondly, </a:t>
            </a:r>
            <a:r>
              <a:rPr lang="en-US" sz="1200" u="none" baseline="0" dirty="0">
                <a:solidFill>
                  <a:schemeClr val="tx1"/>
                </a:solidFill>
              </a:rPr>
              <a:t>currently our model validation data only outputs a graph of actual vs predicted values for only 3% of the data. We would ideally like to implement a procedure called cross validation that would be able to validate for all of our data and show a graph for 100% of the data. Last but not least, there are several design updates that can be made to the model, including implementing automatic updates for the input data so partners don’t have to manually download and re-insert data into tables each time they want a more updated model. Improving the Terminal would allow them more flexibility in interacting with the model script. An auto-generated EDA could output an analysis right away given new inputs so users can get a quick sense of what’s happening with their data, popular trends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baseline="0" dirty="0"/>
          </a:p>
          <a:p>
            <a:r>
              <a:rPr lang="en-US" u="sng" dirty="0"/>
              <a:t>Image Source: </a:t>
            </a:r>
          </a:p>
          <a:p>
            <a:r>
              <a:rPr lang="en-US" dirty="0"/>
              <a:t>Terry Fisk, National Park Service. Sent directly to the team by the project partners</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1214723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Our study area is located in southern Utah and includes the Capitol Reef National Park. There are 5 points for in situ data here. 2 are the SNOTEL sites located in high elevations recording temperature, snow water equivalent, and precipitation. The remaining 3 are stream gauges in Fish Lake, Bicknell, and </a:t>
            </a:r>
            <a:r>
              <a:rPr lang="en-AU" sz="1200" kern="1200" dirty="0" err="1">
                <a:solidFill>
                  <a:schemeClr val="tx1"/>
                </a:solidFill>
                <a:effectLst/>
                <a:latin typeface="+mn-lt"/>
                <a:ea typeface="+mn-ea"/>
                <a:cs typeface="+mn-cs"/>
              </a:rPr>
              <a:t>Caineville</a:t>
            </a:r>
            <a:r>
              <a:rPr lang="en-AU" sz="1200" kern="1200" dirty="0">
                <a:solidFill>
                  <a:schemeClr val="tx1"/>
                </a:solidFill>
                <a:effectLst/>
                <a:latin typeface="+mn-lt"/>
                <a:ea typeface="+mn-ea"/>
                <a:cs typeface="+mn-cs"/>
              </a:rPr>
              <a:t> recording </a:t>
            </a:r>
            <a:r>
              <a:rPr lang="en-AU" sz="1200" kern="1200" dirty="0" err="1">
                <a:solidFill>
                  <a:schemeClr val="tx1"/>
                </a:solidFill>
                <a:effectLst/>
                <a:latin typeface="+mn-lt"/>
                <a:ea typeface="+mn-ea"/>
                <a:cs typeface="+mn-cs"/>
              </a:rPr>
              <a:t>streamflow</a:t>
            </a:r>
            <a:r>
              <a:rPr lang="en-AU" sz="1200" kern="1200" dirty="0">
                <a:solidFill>
                  <a:schemeClr val="tx1"/>
                </a:solidFill>
                <a:effectLst/>
                <a:latin typeface="+mn-lt"/>
                <a:ea typeface="+mn-ea"/>
                <a:cs typeface="+mn-cs"/>
              </a:rPr>
              <a:t> for the river. Our main stream gauge of interest is the Bicknell gauge *point to the middle gauge*</a:t>
            </a:r>
          </a:p>
          <a:p>
            <a:endParaRPr lang="en-AU" sz="1200"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rPr>
              <a:t>Image Source: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Study Area Map created by the Fremont River Basin Water Resources II Team.</a:t>
            </a:r>
          </a:p>
          <a:p>
            <a:r>
              <a:rPr lang="en-AU" sz="1200" kern="1200" dirty="0">
                <a:solidFill>
                  <a:schemeClr val="tx1"/>
                </a:solidFill>
                <a:effectLst/>
                <a:latin typeface="+mn-lt"/>
                <a:ea typeface="+mn-ea"/>
                <a:cs typeface="+mn-cs"/>
              </a:rPr>
              <a:t>Base Layer is Landsat GLA Pansharpened, which includes data from 7 ETM, Landsat 5 TM, Landsat 4.</a:t>
            </a:r>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799496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baseline="0" dirty="0"/>
              <a:t>Script:</a:t>
            </a:r>
            <a:endParaRPr lang="en-US" dirty="0"/>
          </a:p>
          <a:p>
            <a:pPr defTabSz="924458">
              <a:defRPr/>
            </a:pPr>
            <a:r>
              <a:rPr lang="en-US" dirty="0"/>
              <a:t>The Fremont River Basin Water Resources team would like to thank their team of support, including science advisors, our node leadership at the Wise County Clerk of Circuit Court’s Office, and</a:t>
            </a:r>
            <a:r>
              <a:rPr lang="en-US" baseline="0" dirty="0"/>
              <a:t> </a:t>
            </a:r>
            <a:r>
              <a:rPr lang="en-US" baseline="0"/>
              <a:t>our partners.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1760768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baseline="0" dirty="0"/>
              <a:t>Script:</a:t>
            </a:r>
            <a:endParaRPr lang="en-US" u="none" baseline="0" dirty="0"/>
          </a:p>
          <a:p>
            <a:r>
              <a:rPr lang="en-US" dirty="0"/>
              <a:t>Thank you for taking the time to listen to our presentation. We can take any questions that you may have at this time.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264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For the Fremont River Basin, snowmelt is a primary source of water throughout the year.</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predicted water flow from USDA SNOTEL monitoring station data has not aligned with the observed water flow from stream gauge data in the basin. During the 2016 to 2017 season, the measured snowpack at the two SNOTEL stations, both at the same elevation, showed the year’s snowpack to be 100% to 110%. Thus, a normal water year was expected for irrigation purposes. </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Image Source: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National Park Service. Sent directly to the team by the project partners. </a:t>
            </a:r>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2481188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However, by mid-summer 2017, the Utah Division of Water Rights requested reductions in irrigation water allotment from the Fremont River. The park needed to reduce their irrigation to 70% of their allotted amount. The Utah Division of Water Rights does not partition water for the Fremont River, but instead requires a certain volume of water to reach the Dirty Devil River downstream. During years of lower streamflow, they can request reductions in irrigation to be sure the required volume is met.</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Image Source: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Terry Fisk, National Park Service. Sent directly to the team by the project partners.</a:t>
            </a:r>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1011580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Fremont River Basin irrigates approximately 16,000 acres of agricultural land in Southern Utah, including the irrigation of historic orchards and pastures managed by Capitol Reef National Park. In this semi-arid environment, “Water is life” (Terry Fisk), and the Fremont River Basin is the primary source of water in the basin for irrigation.</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Image Source: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National Park Service. Sent directly to the team by the project partners.</a:t>
            </a:r>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449883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Currently, the Natural Resources Conservation Service of the USDA creates forecasts for the Dirty Devil River downstream of Capitol Reef National Park, but it does not partition out flows for the Fremont River. As a result, those in the Fremont River Basin currently only rely on the data from the SNOTEL stations. Our project can provide tools for Capitol Reef National Park to better predict water availability each year from snowmelt using NASA Earth Observations.</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Image Source: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National Park Service. Sent directly to the team by the project partners. </a:t>
            </a:r>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3762602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Our objectives were:</a:t>
            </a:r>
          </a:p>
          <a:p>
            <a:pPr lvl="0" fontAlgn="base"/>
            <a:r>
              <a:rPr lang="en-AU" sz="1200" kern="1200" dirty="0">
                <a:solidFill>
                  <a:schemeClr val="tx1"/>
                </a:solidFill>
                <a:effectLst/>
                <a:latin typeface="+mn-lt"/>
                <a:ea typeface="+mn-ea"/>
                <a:cs typeface="+mn-cs"/>
              </a:rPr>
              <a:t>- To compare between SNOW-M and machine learning models, select the most suitable one and produce a streamflow prediction model for the Fremont River Basin. A user-friendly GUI tool around the code was also created so partners can easily interact with the prediction model. </a:t>
            </a:r>
          </a:p>
          <a:p>
            <a:pPr lvl="0" fontAlgn="base"/>
            <a:r>
              <a:rPr lang="en-AU" sz="1200" kern="1200" dirty="0">
                <a:solidFill>
                  <a:schemeClr val="tx1"/>
                </a:solidFill>
                <a:effectLst/>
                <a:latin typeface="+mn-lt"/>
                <a:ea typeface="+mn-ea"/>
                <a:cs typeface="+mn-cs"/>
              </a:rPr>
              <a:t>- To create a series of visualizations that provide insight into how climate variables have been interacting with the environment and help partners uncover patterns occurring in the basin the past 17 years.</a:t>
            </a:r>
          </a:p>
          <a:p>
            <a:pPr lvl="0" fontAlgn="base"/>
            <a:r>
              <a:rPr lang="en-AU" sz="1200" kern="1200" dirty="0">
                <a:solidFill>
                  <a:schemeClr val="tx1"/>
                </a:solidFill>
                <a:effectLst/>
                <a:latin typeface="+mn-lt"/>
                <a:ea typeface="+mn-ea"/>
                <a:cs typeface="+mn-cs"/>
              </a:rPr>
              <a:t>- To derive snow maps from Terra MODIS snow indices to detect accumulation and snow cover in the Fremont River Basin, including Capitol Reef National Park.</a:t>
            </a:r>
          </a:p>
          <a:p>
            <a:endParaRPr lang="en-AU" sz="1200" u="sng"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rPr>
              <a:t>Image Source: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Terry Fisk, National Park Service. Sent directly to the team by the project partners. </a:t>
            </a:r>
          </a:p>
          <a:p>
            <a:r>
              <a:rPr lang="en-AU"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2961823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This project was in partnership with 2 partners. Our partners were the Northern Colorado Plateau Network and Capitol Reef National Park, both a part of the National Park Service.</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Image Source: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https://</a:t>
            </a:r>
            <a:r>
              <a:rPr lang="en-AU" sz="1200" kern="1200" dirty="0" err="1">
                <a:solidFill>
                  <a:schemeClr val="tx1"/>
                </a:solidFill>
                <a:effectLst/>
                <a:latin typeface="+mn-lt"/>
                <a:ea typeface="+mn-ea"/>
                <a:cs typeface="+mn-cs"/>
              </a:rPr>
              <a:t>flic.kr</a:t>
            </a:r>
            <a:r>
              <a:rPr lang="en-AU" sz="1200" kern="1200" dirty="0">
                <a:solidFill>
                  <a:schemeClr val="tx1"/>
                </a:solidFill>
                <a:effectLst/>
                <a:latin typeface="+mn-lt"/>
                <a:ea typeface="+mn-ea"/>
                <a:cs typeface="+mn-cs"/>
              </a:rPr>
              <a:t>/p/</a:t>
            </a:r>
            <a:r>
              <a:rPr lang="en-AU" sz="1200" kern="1200" dirty="0" err="1">
                <a:solidFill>
                  <a:schemeClr val="tx1"/>
                </a:solidFill>
                <a:effectLst/>
                <a:latin typeface="+mn-lt"/>
                <a:ea typeface="+mn-ea"/>
                <a:cs typeface="+mn-cs"/>
              </a:rPr>
              <a:t>adXTcc</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3059883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rPr>
              <a:t>Script: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team acquired temperature data and fractional snow coverage data from Terra MODIS earth observation, while </a:t>
            </a:r>
            <a:r>
              <a:rPr lang="en-AU" sz="1200" kern="1200" dirty="0" smtClean="0">
                <a:solidFill>
                  <a:schemeClr val="tx1"/>
                </a:solidFill>
                <a:effectLst/>
                <a:latin typeface="+mn-lt"/>
                <a:ea typeface="+mn-ea"/>
                <a:cs typeface="+mn-cs"/>
              </a:rPr>
              <a:t>Landsat 4,5, and </a:t>
            </a:r>
            <a:r>
              <a:rPr lang="en-AU" sz="1200" kern="1200">
                <a:solidFill>
                  <a:schemeClr val="tx1"/>
                </a:solidFill>
                <a:effectLst/>
                <a:latin typeface="+mn-lt"/>
                <a:ea typeface="+mn-ea"/>
                <a:cs typeface="+mn-cs"/>
              </a:rPr>
              <a:t>7 </a:t>
            </a:r>
            <a:r>
              <a:rPr lang="en-AU" sz="1200" kern="1200" smtClean="0">
                <a:solidFill>
                  <a:schemeClr val="tx1"/>
                </a:solidFill>
                <a:effectLst/>
                <a:latin typeface="+mn-lt"/>
                <a:ea typeface="+mn-ea"/>
                <a:cs typeface="+mn-cs"/>
              </a:rPr>
              <a:t>ETM </a:t>
            </a:r>
            <a:r>
              <a:rPr lang="en-AU" sz="1200" kern="1200" dirty="0">
                <a:solidFill>
                  <a:schemeClr val="tx1"/>
                </a:solidFill>
                <a:effectLst/>
                <a:latin typeface="+mn-lt"/>
                <a:ea typeface="+mn-ea"/>
                <a:cs typeface="+mn-cs"/>
              </a:rPr>
              <a:t>processed into Landsat </a:t>
            </a:r>
            <a:r>
              <a:rPr lang="en-AU" sz="1200" kern="1200" dirty="0" smtClean="0">
                <a:solidFill>
                  <a:schemeClr val="tx1"/>
                </a:solidFill>
                <a:effectLst/>
                <a:latin typeface="+mn-lt"/>
                <a:ea typeface="+mn-ea"/>
                <a:cs typeface="+mn-cs"/>
              </a:rPr>
              <a:t>GLS2010 </a:t>
            </a:r>
            <a:r>
              <a:rPr lang="en-AU" sz="1200" kern="1200" dirty="0">
                <a:solidFill>
                  <a:schemeClr val="tx1"/>
                </a:solidFill>
                <a:effectLst/>
                <a:latin typeface="+mn-lt"/>
                <a:ea typeface="+mn-ea"/>
                <a:cs typeface="+mn-cs"/>
              </a:rPr>
              <a:t>provided the basis for our study area imagery. Temperature comes from land surface temperature reflectance, and snow coverage product is derived from the Normalized Difference Snow Index. </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Image Source: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http://</a:t>
            </a:r>
            <a:r>
              <a:rPr lang="en-AU" sz="1200" kern="1200" dirty="0" err="1">
                <a:solidFill>
                  <a:schemeClr val="tx1"/>
                </a:solidFill>
                <a:effectLst/>
                <a:latin typeface="+mn-lt"/>
                <a:ea typeface="+mn-ea"/>
                <a:cs typeface="+mn-cs"/>
              </a:rPr>
              <a:t>www.devpedia.developexchange.com</a:t>
            </a:r>
            <a:r>
              <a:rPr lang="en-AU" sz="1200" kern="1200" dirty="0">
                <a:solidFill>
                  <a:schemeClr val="tx1"/>
                </a:solidFill>
                <a:effectLst/>
                <a:latin typeface="+mn-lt"/>
                <a:ea typeface="+mn-ea"/>
                <a:cs typeface="+mn-cs"/>
              </a:rPr>
              <a:t>/</a:t>
            </a:r>
            <a:r>
              <a:rPr lang="en-AU" sz="1200" kern="1200" dirty="0" err="1">
                <a:solidFill>
                  <a:schemeClr val="tx1"/>
                </a:solidFill>
                <a:effectLst/>
                <a:latin typeface="+mn-lt"/>
                <a:ea typeface="+mn-ea"/>
                <a:cs typeface="+mn-cs"/>
              </a:rPr>
              <a:t>dp</a:t>
            </a:r>
            <a:r>
              <a:rPr lang="en-AU" sz="1200" kern="1200" dirty="0">
                <a:solidFill>
                  <a:schemeClr val="tx1"/>
                </a:solidFill>
                <a:effectLst/>
                <a:latin typeface="+mn-lt"/>
                <a:ea typeface="+mn-ea"/>
                <a:cs typeface="+mn-cs"/>
              </a:rPr>
              <a:t>/</a:t>
            </a:r>
            <a:r>
              <a:rPr lang="en-AU" sz="1200" kern="1200" dirty="0" err="1">
                <a:solidFill>
                  <a:schemeClr val="tx1"/>
                </a:solidFill>
                <a:effectLst/>
                <a:latin typeface="+mn-lt"/>
                <a:ea typeface="+mn-ea"/>
                <a:cs typeface="+mn-cs"/>
              </a:rPr>
              <a:t>index.php?title</a:t>
            </a:r>
            <a:r>
              <a:rPr lang="en-AU" sz="1200" kern="1200" dirty="0">
                <a:solidFill>
                  <a:schemeClr val="tx1"/>
                </a:solidFill>
                <a:effectLst/>
                <a:latin typeface="+mn-lt"/>
                <a:ea typeface="+mn-ea"/>
                <a:cs typeface="+mn-cs"/>
              </a:rPr>
              <a:t>=</a:t>
            </a:r>
            <a:r>
              <a:rPr lang="en-AU" sz="1200" kern="1200" dirty="0" err="1">
                <a:solidFill>
                  <a:schemeClr val="tx1"/>
                </a:solidFill>
                <a:effectLst/>
                <a:latin typeface="+mn-lt"/>
                <a:ea typeface="+mn-ea"/>
                <a:cs typeface="+mn-cs"/>
              </a:rPr>
              <a:t>List_of_Satellite_Pictures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2251200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9" name="TextBox 8"/>
          <p:cNvSpPr txBox="1"/>
          <p:nvPr userDrawn="1"/>
        </p:nvSpPr>
        <p:spPr>
          <a:xfrm>
            <a:off x="8956532" y="56323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9392"/>
          <a:stretch/>
        </p:blipFill>
        <p:spPr>
          <a:xfrm>
            <a:off x="0" y="0"/>
            <a:ext cx="11046941" cy="685799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1318"/>
          <a:stretch/>
        </p:blipFill>
        <p:spPr>
          <a:xfrm>
            <a:off x="0" y="0"/>
            <a:ext cx="10812162"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9797"/>
          <a:stretch/>
        </p:blipFill>
        <p:spPr>
          <a:xfrm>
            <a:off x="0" y="3437552"/>
            <a:ext cx="10997514" cy="6857999"/>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87123"/>
            <a:ext cx="1000735" cy="840259"/>
          </a:xfrm>
          <a:prstGeom prst="rect">
            <a:avLst/>
          </a:prstGeom>
        </p:spPr>
      </p:pic>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2939"/>
          <a:stretch/>
        </p:blipFill>
        <p:spPr>
          <a:xfrm>
            <a:off x="0" y="0"/>
            <a:ext cx="10614454"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0304"/>
          <a:stretch/>
        </p:blipFill>
        <p:spPr>
          <a:xfrm>
            <a:off x="0" y="0"/>
            <a:ext cx="10935730"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698387655"/>
      </p:ext>
    </p:extLst>
  </p:cSld>
  <p:clrMapOvr>
    <a:masterClrMapping/>
  </p:clrMapOvr>
  <p:extLst mod="1">
    <p:ext uri="{DCECCB84-F9BA-43D5-87BE-67443E8EF086}">
      <p15:sldGuideLst xmlns=""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2027"/>
          <a:stretch/>
        </p:blipFill>
        <p:spPr>
          <a:xfrm>
            <a:off x="0" y="0"/>
            <a:ext cx="10725665"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64" y="641608"/>
            <a:ext cx="915296" cy="915296"/>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289B4"/>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2534"/>
          <a:stretch/>
        </p:blipFill>
        <p:spPr>
          <a:xfrm>
            <a:off x="0" y="0"/>
            <a:ext cx="10663881"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66588"/>
          <a:stretch/>
        </p:blipFill>
        <p:spPr>
          <a:xfrm>
            <a:off x="8118389" y="0"/>
            <a:ext cx="4073448" cy="68580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jpeg"/><Relationship Id="rId5" Type="http://schemas.openxmlformats.org/officeDocument/2006/relationships/image" Target="../media/image30.tiff"/><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4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png"/><Relationship Id="rId6" Type="http://schemas.openxmlformats.org/officeDocument/2006/relationships/image" Target="../media/image16.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pn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Sum_VA_FremontRiverBasinWater_WebsiteImag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8086165" cy="62484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8" y="-13856"/>
            <a:ext cx="12206067" cy="6871855"/>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564830"/>
            <a:ext cx="1028893" cy="1109161"/>
          </a:xfrm>
          <a:prstGeom prst="rect">
            <a:avLst/>
          </a:prstGeom>
        </p:spPr>
      </p:pic>
      <p:sp>
        <p:nvSpPr>
          <p:cNvPr id="17" name="Text Placeholder 17"/>
          <p:cNvSpPr txBox="1">
            <a:spLocks/>
          </p:cNvSpPr>
          <p:nvPr/>
        </p:nvSpPr>
        <p:spPr>
          <a:xfrm>
            <a:off x="9596103" y="513332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prstClr val="black">
                    <a:lumMod val="75000"/>
                    <a:lumOff val="25000"/>
                  </a:prstClr>
                </a:solidFill>
              </a:rPr>
              <a:t>Zhuoyan He</a:t>
            </a:r>
          </a:p>
        </p:txBody>
      </p:sp>
      <p:sp>
        <p:nvSpPr>
          <p:cNvPr id="18" name="Text Placeholder 17"/>
          <p:cNvSpPr txBox="1">
            <a:spLocks/>
          </p:cNvSpPr>
          <p:nvPr/>
        </p:nvSpPr>
        <p:spPr>
          <a:xfrm>
            <a:off x="9596103" y="478766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prstClr val="black">
                    <a:lumMod val="75000"/>
                    <a:lumOff val="25000"/>
                  </a:prstClr>
                </a:solidFill>
              </a:rPr>
              <a:t>Jessica Li</a:t>
            </a:r>
          </a:p>
        </p:txBody>
      </p:sp>
      <p:sp>
        <p:nvSpPr>
          <p:cNvPr id="22" name="Text Placeholder 17"/>
          <p:cNvSpPr txBox="1">
            <a:spLocks/>
          </p:cNvSpPr>
          <p:nvPr/>
        </p:nvSpPr>
        <p:spPr>
          <a:xfrm>
            <a:off x="9596103" y="54789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err="1">
                <a:solidFill>
                  <a:prstClr val="black">
                    <a:lumMod val="75000"/>
                    <a:lumOff val="25000"/>
                  </a:prstClr>
                </a:solidFill>
              </a:rPr>
              <a:t>Chenyu</a:t>
            </a:r>
            <a:r>
              <a:rPr lang="en-US" sz="1400" dirty="0">
                <a:solidFill>
                  <a:prstClr val="black">
                    <a:lumMod val="75000"/>
                    <a:lumOff val="25000"/>
                  </a:prstClr>
                </a:solidFill>
              </a:rPr>
              <a:t> Shi</a:t>
            </a:r>
          </a:p>
        </p:txBody>
      </p:sp>
      <p:sp>
        <p:nvSpPr>
          <p:cNvPr id="23" name="Title 1"/>
          <p:cNvSpPr txBox="1">
            <a:spLocks/>
          </p:cNvSpPr>
          <p:nvPr/>
        </p:nvSpPr>
        <p:spPr>
          <a:xfrm>
            <a:off x="6062470" y="1887629"/>
            <a:ext cx="5647765" cy="1235240"/>
          </a:xfrm>
          <a:prstGeom prst="rect">
            <a:avLst/>
          </a:prstGeom>
        </p:spPr>
        <p:txBody>
          <a:bodyPr anchor="ctr">
            <a:normAutofit fontScale="85000"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a:solidFill>
                  <a:srgbClr val="3289B4"/>
                </a:solidFill>
              </a:rPr>
              <a:t>FREMONT RIVER BASIN WATER RESOURCES</a:t>
            </a:r>
            <a:r>
              <a:rPr lang="zh-CN" altLang="en-US" sz="4400" dirty="0">
                <a:solidFill>
                  <a:srgbClr val="3289B4"/>
                </a:solidFill>
              </a:rPr>
              <a:t> </a:t>
            </a:r>
            <a:r>
              <a:rPr lang="en-US" altLang="zh-CN" sz="4400" dirty="0">
                <a:solidFill>
                  <a:srgbClr val="3289B4"/>
                </a:solidFill>
              </a:rPr>
              <a:t>II</a:t>
            </a:r>
            <a:endParaRPr lang="en-US" sz="4400" dirty="0">
              <a:solidFill>
                <a:srgbClr val="3289B4"/>
              </a:solidFill>
            </a:endParaRPr>
          </a:p>
        </p:txBody>
      </p:sp>
      <p:sp>
        <p:nvSpPr>
          <p:cNvPr id="24" name="Subtitle 2"/>
          <p:cNvSpPr txBox="1">
            <a:spLocks/>
          </p:cNvSpPr>
          <p:nvPr/>
        </p:nvSpPr>
        <p:spPr>
          <a:xfrm>
            <a:off x="7493330" y="3187337"/>
            <a:ext cx="4216905"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a:solidFill>
                  <a:schemeClr val="tx1">
                    <a:lumMod val="75000"/>
                    <a:lumOff val="25000"/>
                  </a:schemeClr>
                </a:solidFill>
              </a:rPr>
              <a:t>Water Availability Assessment from Annual Snowpack in the Fremont River Basin Based on NASA Earth Observations and </a:t>
            </a:r>
            <a:r>
              <a:rPr lang="en-US" sz="1800" i="1" dirty="0">
                <a:solidFill>
                  <a:schemeClr val="tx1">
                    <a:lumMod val="75000"/>
                    <a:lumOff val="25000"/>
                  </a:schemeClr>
                </a:solidFill>
              </a:rPr>
              <a:t>In Situ </a:t>
            </a:r>
            <a:r>
              <a:rPr lang="en-US" sz="1800" dirty="0">
                <a:solidFill>
                  <a:schemeClr val="tx1">
                    <a:lumMod val="75000"/>
                    <a:lumOff val="25000"/>
                  </a:schemeClr>
                </a:solidFill>
              </a:rPr>
              <a:t>Data</a:t>
            </a:r>
          </a:p>
        </p:txBody>
      </p:sp>
      <p:sp>
        <p:nvSpPr>
          <p:cNvPr id="32" name="Rectangle 31"/>
          <p:cNvSpPr/>
          <p:nvPr/>
        </p:nvSpPr>
        <p:spPr>
          <a:xfrm>
            <a:off x="6624354" y="1546163"/>
            <a:ext cx="5085881" cy="307777"/>
          </a:xfrm>
          <a:prstGeom prst="rect">
            <a:avLst/>
          </a:prstGeom>
        </p:spPr>
        <p:txBody>
          <a:bodyPr wrap="square">
            <a:spAutoFit/>
          </a:bodyPr>
          <a:lstStyle/>
          <a:p>
            <a:pPr algn="r"/>
            <a:r>
              <a:rPr lang="en-US" sz="1400" i="1" dirty="0">
                <a:solidFill>
                  <a:prstClr val="black">
                    <a:lumMod val="75000"/>
                    <a:lumOff val="25000"/>
                  </a:prstClr>
                </a:solidFill>
              </a:rPr>
              <a:t>2018 Summer | VA</a:t>
            </a:r>
          </a:p>
        </p:txBody>
      </p:sp>
    </p:spTree>
    <p:extLst>
      <p:ext uri="{BB962C8B-B14F-4D97-AF65-F5344CB8AC3E}">
        <p14:creationId xmlns:p14="http://schemas.microsoft.com/office/powerpoint/2010/main" val="1973044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0A78FED9-FDBC-4F66-8A73-324DB22891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11" t="34242" r="51671" b="33878"/>
          <a:stretch/>
        </p:blipFill>
        <p:spPr>
          <a:xfrm>
            <a:off x="5760857" y="1313654"/>
            <a:ext cx="5488458" cy="4033832"/>
          </a:xfrm>
          <a:prstGeom prst="rect">
            <a:avLst/>
          </a:prstGeom>
          <a:solidFill>
            <a:srgbClr val="39A1CB"/>
          </a:solidFill>
        </p:spPr>
      </p:pic>
      <p:sp>
        <p:nvSpPr>
          <p:cNvPr id="5" name="Title 4"/>
          <p:cNvSpPr>
            <a:spLocks noGrp="1"/>
          </p:cNvSpPr>
          <p:nvPr>
            <p:ph type="title"/>
          </p:nvPr>
        </p:nvSpPr>
        <p:spPr/>
        <p:txBody>
          <a:bodyPr>
            <a:noAutofit/>
          </a:bodyPr>
          <a:lstStyle/>
          <a:p>
            <a:r>
              <a:rPr lang="en-US" dirty="0"/>
              <a:t>Remote Sensing Imagery</a:t>
            </a:r>
          </a:p>
        </p:txBody>
      </p:sp>
      <p:sp>
        <p:nvSpPr>
          <p:cNvPr id="7" name="Text Placeholder 4"/>
          <p:cNvSpPr txBox="1">
            <a:spLocks/>
          </p:cNvSpPr>
          <p:nvPr/>
        </p:nvSpPr>
        <p:spPr>
          <a:xfrm>
            <a:off x="6263283" y="6597526"/>
            <a:ext cx="5928717" cy="301439"/>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Image Credit: Fremont River Basin Water Resources Team </a:t>
            </a:r>
          </a:p>
        </p:txBody>
      </p:sp>
      <p:pic>
        <p:nvPicPr>
          <p:cNvPr id="3" name="Picture 2">
            <a:extLst>
              <a:ext uri="{FF2B5EF4-FFF2-40B4-BE49-F238E27FC236}">
                <a16:creationId xmlns="" xmlns:a16="http://schemas.microsoft.com/office/drawing/2014/main" id="{F7E907C1-9D7F-43FB-9E76-3F50345B7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267" y="1319833"/>
            <a:ext cx="4326182" cy="4033832"/>
          </a:xfrm>
          <a:prstGeom prst="rect">
            <a:avLst/>
          </a:prstGeom>
        </p:spPr>
      </p:pic>
      <p:sp>
        <p:nvSpPr>
          <p:cNvPr id="14" name="Text Placeholder 4">
            <a:extLst>
              <a:ext uri="{FF2B5EF4-FFF2-40B4-BE49-F238E27FC236}">
                <a16:creationId xmlns="" xmlns:a16="http://schemas.microsoft.com/office/drawing/2014/main" id="{525FCD40-5093-42BE-9F1A-05C15BDFB0D4}"/>
              </a:ext>
            </a:extLst>
          </p:cNvPr>
          <p:cNvSpPr txBox="1">
            <a:spLocks/>
          </p:cNvSpPr>
          <p:nvPr/>
        </p:nvSpPr>
        <p:spPr>
          <a:xfrm>
            <a:off x="801268" y="5506268"/>
            <a:ext cx="4232180" cy="869151"/>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defRPr/>
            </a:pPr>
            <a:r>
              <a:rPr lang="en-US" sz="2400" b="1" dirty="0">
                <a:solidFill>
                  <a:srgbClr val="3289B4"/>
                </a:solidFill>
              </a:rPr>
              <a:t>⅓ Arc Second </a:t>
            </a:r>
          </a:p>
          <a:p>
            <a:pPr lvl="0" algn="l">
              <a:defRPr/>
            </a:pPr>
            <a:r>
              <a:rPr lang="en-US" sz="2400" b="1" dirty="0">
                <a:solidFill>
                  <a:srgbClr val="3289B4"/>
                </a:solidFill>
              </a:rPr>
              <a:t>LiDAR DEM</a:t>
            </a:r>
          </a:p>
        </p:txBody>
      </p:sp>
      <p:sp>
        <p:nvSpPr>
          <p:cNvPr id="16" name="Text Placeholder 4">
            <a:extLst>
              <a:ext uri="{FF2B5EF4-FFF2-40B4-BE49-F238E27FC236}">
                <a16:creationId xmlns="" xmlns:a16="http://schemas.microsoft.com/office/drawing/2014/main" id="{B35B4EA2-E7D2-46FE-A2C7-778061EFF21F}"/>
              </a:ext>
            </a:extLst>
          </p:cNvPr>
          <p:cNvSpPr txBox="1">
            <a:spLocks/>
          </p:cNvSpPr>
          <p:nvPr/>
        </p:nvSpPr>
        <p:spPr>
          <a:xfrm>
            <a:off x="5760858" y="5463884"/>
            <a:ext cx="5629874" cy="386209"/>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defRPr/>
            </a:pPr>
            <a:r>
              <a:rPr lang="en-US" sz="2400" b="1" dirty="0">
                <a:solidFill>
                  <a:srgbClr val="3289B4"/>
                </a:solidFill>
              </a:rPr>
              <a:t>NOAA PERSIANN-CDR</a:t>
            </a:r>
          </a:p>
        </p:txBody>
      </p:sp>
      <p:grpSp>
        <p:nvGrpSpPr>
          <p:cNvPr id="11" name="Group 10">
            <a:extLst>
              <a:ext uri="{FF2B5EF4-FFF2-40B4-BE49-F238E27FC236}">
                <a16:creationId xmlns="" xmlns:a16="http://schemas.microsoft.com/office/drawing/2014/main" id="{2D8A4308-D723-4592-86E3-C4822754AF5E}"/>
              </a:ext>
            </a:extLst>
          </p:cNvPr>
          <p:cNvGrpSpPr/>
          <p:nvPr/>
        </p:nvGrpSpPr>
        <p:grpSpPr>
          <a:xfrm>
            <a:off x="9585426" y="5357691"/>
            <a:ext cx="1912556" cy="1239835"/>
            <a:chOff x="5721760" y="5562828"/>
            <a:chExt cx="1486826" cy="800187"/>
          </a:xfrm>
        </p:grpSpPr>
        <p:pic>
          <p:nvPicPr>
            <p:cNvPr id="4" name="Picture 3">
              <a:extLst>
                <a:ext uri="{FF2B5EF4-FFF2-40B4-BE49-F238E27FC236}">
                  <a16:creationId xmlns="" xmlns:a16="http://schemas.microsoft.com/office/drawing/2014/main" id="{8184A30E-B8DF-4255-B7D3-989D7DC565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766" t="75566" r="78658" b="18121"/>
            <a:stretch/>
          </p:blipFill>
          <p:spPr>
            <a:xfrm>
              <a:off x="5747154" y="5716825"/>
              <a:ext cx="405996" cy="563397"/>
            </a:xfrm>
            <a:prstGeom prst="rect">
              <a:avLst/>
            </a:prstGeom>
          </p:spPr>
        </p:pic>
        <p:sp>
          <p:nvSpPr>
            <p:cNvPr id="6" name="TextBox 5">
              <a:extLst>
                <a:ext uri="{FF2B5EF4-FFF2-40B4-BE49-F238E27FC236}">
                  <a16:creationId xmlns="" xmlns:a16="http://schemas.microsoft.com/office/drawing/2014/main" id="{45D38A68-B8CB-4B49-9C82-6178558A1C11}"/>
                </a:ext>
              </a:extLst>
            </p:cNvPr>
            <p:cNvSpPr txBox="1"/>
            <p:nvPr/>
          </p:nvSpPr>
          <p:spPr>
            <a:xfrm>
              <a:off x="6091228" y="5728468"/>
              <a:ext cx="1117358" cy="246221"/>
            </a:xfrm>
            <a:prstGeom prst="rect">
              <a:avLst/>
            </a:prstGeom>
            <a:noFill/>
          </p:spPr>
          <p:txBody>
            <a:bodyPr wrap="square" rtlCol="0">
              <a:spAutoFit/>
            </a:bodyPr>
            <a:lstStyle/>
            <a:p>
              <a:r>
                <a:rPr lang="en-US" sz="1000" b="1" dirty="0"/>
                <a:t>High : 145.03</a:t>
              </a:r>
            </a:p>
          </p:txBody>
        </p:sp>
        <p:sp>
          <p:nvSpPr>
            <p:cNvPr id="8" name="TextBox 7">
              <a:extLst>
                <a:ext uri="{FF2B5EF4-FFF2-40B4-BE49-F238E27FC236}">
                  <a16:creationId xmlns="" xmlns:a16="http://schemas.microsoft.com/office/drawing/2014/main" id="{5FE55A9F-7A19-468D-B19B-680ACE25E6ED}"/>
                </a:ext>
              </a:extLst>
            </p:cNvPr>
            <p:cNvSpPr txBox="1"/>
            <p:nvPr/>
          </p:nvSpPr>
          <p:spPr>
            <a:xfrm>
              <a:off x="6100222" y="6116794"/>
              <a:ext cx="615950" cy="246221"/>
            </a:xfrm>
            <a:prstGeom prst="rect">
              <a:avLst/>
            </a:prstGeom>
            <a:noFill/>
          </p:spPr>
          <p:txBody>
            <a:bodyPr wrap="square" rtlCol="0">
              <a:spAutoFit/>
            </a:bodyPr>
            <a:lstStyle/>
            <a:p>
              <a:r>
                <a:rPr lang="en-US" sz="1000" b="1" dirty="0"/>
                <a:t>Low : 0</a:t>
              </a:r>
            </a:p>
          </p:txBody>
        </p:sp>
        <p:sp>
          <p:nvSpPr>
            <p:cNvPr id="10" name="TextBox 9">
              <a:extLst>
                <a:ext uri="{FF2B5EF4-FFF2-40B4-BE49-F238E27FC236}">
                  <a16:creationId xmlns="" xmlns:a16="http://schemas.microsoft.com/office/drawing/2014/main" id="{59C39DFC-52BE-42F7-AD66-C4D786013567}"/>
                </a:ext>
              </a:extLst>
            </p:cNvPr>
            <p:cNvSpPr txBox="1"/>
            <p:nvPr/>
          </p:nvSpPr>
          <p:spPr>
            <a:xfrm>
              <a:off x="5721760" y="5562828"/>
              <a:ext cx="1305340" cy="178775"/>
            </a:xfrm>
            <a:prstGeom prst="rect">
              <a:avLst/>
            </a:prstGeom>
            <a:noFill/>
          </p:spPr>
          <p:txBody>
            <a:bodyPr wrap="square" rtlCol="0">
              <a:spAutoFit/>
            </a:bodyPr>
            <a:lstStyle/>
            <a:p>
              <a:r>
                <a:rPr lang="en-US" sz="1200" b="1" dirty="0"/>
                <a:t>Precipitation</a:t>
              </a:r>
            </a:p>
          </p:txBody>
        </p:sp>
      </p:grpSp>
      <p:grpSp>
        <p:nvGrpSpPr>
          <p:cNvPr id="13" name="Group 4"/>
          <p:cNvGrpSpPr>
            <a:grpSpLocks noChangeAspect="1"/>
          </p:cNvGrpSpPr>
          <p:nvPr/>
        </p:nvGrpSpPr>
        <p:grpSpPr bwMode="auto">
          <a:xfrm>
            <a:off x="3517982" y="5659312"/>
            <a:ext cx="2274551" cy="1254087"/>
            <a:chOff x="114" y="3485"/>
            <a:chExt cx="1217" cy="671"/>
          </a:xfrm>
        </p:grpSpPr>
        <p:sp>
          <p:nvSpPr>
            <p:cNvPr id="15" name="AutoShape 3"/>
            <p:cNvSpPr>
              <a:spLocks noChangeAspect="1" noChangeArrowheads="1" noTextEdit="1"/>
            </p:cNvSpPr>
            <p:nvPr/>
          </p:nvSpPr>
          <p:spPr bwMode="auto">
            <a:xfrm>
              <a:off x="114" y="3485"/>
              <a:ext cx="1217"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7" name="Group 205"/>
            <p:cNvGrpSpPr>
              <a:grpSpLocks/>
            </p:cNvGrpSpPr>
            <p:nvPr/>
          </p:nvGrpSpPr>
          <p:grpSpPr bwMode="auto">
            <a:xfrm>
              <a:off x="150" y="3491"/>
              <a:ext cx="914" cy="246"/>
              <a:chOff x="150" y="3491"/>
              <a:chExt cx="914" cy="246"/>
            </a:xfrm>
          </p:grpSpPr>
          <p:sp>
            <p:nvSpPr>
              <p:cNvPr id="119" name="Line 5"/>
              <p:cNvSpPr>
                <a:spLocks noChangeShapeType="1"/>
              </p:cNvSpPr>
              <p:nvPr/>
            </p:nvSpPr>
            <p:spPr bwMode="auto">
              <a:xfrm>
                <a:off x="463" y="3515"/>
                <a:ext cx="2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Rectangle 6"/>
              <p:cNvSpPr>
                <a:spLocks noChangeArrowheads="1"/>
              </p:cNvSpPr>
              <p:nvPr/>
            </p:nvSpPr>
            <p:spPr bwMode="auto">
              <a:xfrm>
                <a:off x="150" y="3515"/>
                <a:ext cx="313" cy="1"/>
              </a:xfrm>
              <a:prstGeom prst="rect">
                <a:avLst/>
              </a:prstGeom>
              <a:solidFill>
                <a:srgbClr val="FCFA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7"/>
              <p:cNvSpPr>
                <a:spLocks noChangeArrowheads="1"/>
              </p:cNvSpPr>
              <p:nvPr/>
            </p:nvSpPr>
            <p:spPr bwMode="auto">
              <a:xfrm>
                <a:off x="150" y="3516"/>
                <a:ext cx="313" cy="1"/>
              </a:xfrm>
              <a:prstGeom prst="rect">
                <a:avLst/>
              </a:prstGeom>
              <a:solidFill>
                <a:srgbClr val="FCFA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8"/>
              <p:cNvSpPr>
                <a:spLocks noChangeArrowheads="1"/>
              </p:cNvSpPr>
              <p:nvPr/>
            </p:nvSpPr>
            <p:spPr bwMode="auto">
              <a:xfrm>
                <a:off x="150" y="3517"/>
                <a:ext cx="313" cy="1"/>
              </a:xfrm>
              <a:prstGeom prst="rect">
                <a:avLst/>
              </a:prstGeom>
              <a:solidFill>
                <a:srgbClr val="FAF7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9"/>
              <p:cNvSpPr>
                <a:spLocks noChangeArrowheads="1"/>
              </p:cNvSpPr>
              <p:nvPr/>
            </p:nvSpPr>
            <p:spPr bwMode="auto">
              <a:xfrm>
                <a:off x="150" y="3518"/>
                <a:ext cx="313" cy="1"/>
              </a:xfrm>
              <a:prstGeom prst="rect">
                <a:avLst/>
              </a:prstGeom>
              <a:solidFill>
                <a:srgbClr val="F7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10"/>
              <p:cNvSpPr>
                <a:spLocks noChangeArrowheads="1"/>
              </p:cNvSpPr>
              <p:nvPr/>
            </p:nvSpPr>
            <p:spPr bwMode="auto">
              <a:xfrm>
                <a:off x="150" y="3519"/>
                <a:ext cx="313" cy="2"/>
              </a:xfrm>
              <a:prstGeom prst="rect">
                <a:avLst/>
              </a:prstGeom>
              <a:solidFill>
                <a:srgbClr val="F5F2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11"/>
              <p:cNvSpPr>
                <a:spLocks noChangeArrowheads="1"/>
              </p:cNvSpPr>
              <p:nvPr/>
            </p:nvSpPr>
            <p:spPr bwMode="auto">
              <a:xfrm>
                <a:off x="150" y="3521"/>
                <a:ext cx="313" cy="1"/>
              </a:xfrm>
              <a:prstGeom prst="rect">
                <a:avLst/>
              </a:prstGeom>
              <a:solidFill>
                <a:srgbClr val="F2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12"/>
              <p:cNvSpPr>
                <a:spLocks noChangeArrowheads="1"/>
              </p:cNvSpPr>
              <p:nvPr/>
            </p:nvSpPr>
            <p:spPr bwMode="auto">
              <a:xfrm>
                <a:off x="150" y="3522"/>
                <a:ext cx="313" cy="1"/>
              </a:xfrm>
              <a:prstGeom prst="rect">
                <a:avLst/>
              </a:prstGeom>
              <a:solidFill>
                <a:srgbClr val="F2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13"/>
              <p:cNvSpPr>
                <a:spLocks noChangeArrowheads="1"/>
              </p:cNvSpPr>
              <p:nvPr/>
            </p:nvSpPr>
            <p:spPr bwMode="auto">
              <a:xfrm>
                <a:off x="150" y="3523"/>
                <a:ext cx="313" cy="1"/>
              </a:xfrm>
              <a:prstGeom prst="rect">
                <a:avLst/>
              </a:prstGeom>
              <a:solidFill>
                <a:srgbClr val="F0ED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14"/>
              <p:cNvSpPr>
                <a:spLocks noChangeArrowheads="1"/>
              </p:cNvSpPr>
              <p:nvPr/>
            </p:nvSpPr>
            <p:spPr bwMode="auto">
              <a:xfrm>
                <a:off x="150" y="3524"/>
                <a:ext cx="313" cy="1"/>
              </a:xfrm>
              <a:prstGeom prst="rect">
                <a:avLst/>
              </a:prstGeom>
              <a:solidFill>
                <a:srgbClr val="ED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15"/>
              <p:cNvSpPr>
                <a:spLocks noChangeArrowheads="1"/>
              </p:cNvSpPr>
              <p:nvPr/>
            </p:nvSpPr>
            <p:spPr bwMode="auto">
              <a:xfrm>
                <a:off x="150" y="3525"/>
                <a:ext cx="313" cy="1"/>
              </a:xfrm>
              <a:prstGeom prst="rect">
                <a:avLst/>
              </a:prstGeom>
              <a:solidFill>
                <a:srgbClr val="EBE8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16"/>
              <p:cNvSpPr>
                <a:spLocks noChangeArrowheads="1"/>
              </p:cNvSpPr>
              <p:nvPr/>
            </p:nvSpPr>
            <p:spPr bwMode="auto">
              <a:xfrm>
                <a:off x="150" y="3526"/>
                <a:ext cx="313" cy="2"/>
              </a:xfrm>
              <a:prstGeom prst="rect">
                <a:avLst/>
              </a:prstGeom>
              <a:solidFill>
                <a:srgbClr val="E8E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17"/>
              <p:cNvSpPr>
                <a:spLocks noChangeArrowheads="1"/>
              </p:cNvSpPr>
              <p:nvPr/>
            </p:nvSpPr>
            <p:spPr bwMode="auto">
              <a:xfrm>
                <a:off x="150" y="3528"/>
                <a:ext cx="313" cy="1"/>
              </a:xfrm>
              <a:prstGeom prst="rect">
                <a:avLst/>
              </a:prstGeom>
              <a:solidFill>
                <a:srgbClr val="E6E3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18"/>
              <p:cNvSpPr>
                <a:spLocks noChangeArrowheads="1"/>
              </p:cNvSpPr>
              <p:nvPr/>
            </p:nvSpPr>
            <p:spPr bwMode="auto">
              <a:xfrm>
                <a:off x="150" y="3529"/>
                <a:ext cx="313" cy="1"/>
              </a:xfrm>
              <a:prstGeom prst="rect">
                <a:avLst/>
              </a:prstGeom>
              <a:solidFill>
                <a:srgbClr val="E6E3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19"/>
              <p:cNvSpPr>
                <a:spLocks noChangeArrowheads="1"/>
              </p:cNvSpPr>
              <p:nvPr/>
            </p:nvSpPr>
            <p:spPr bwMode="auto">
              <a:xfrm>
                <a:off x="150" y="3530"/>
                <a:ext cx="313" cy="1"/>
              </a:xfrm>
              <a:prstGeom prst="rect">
                <a:avLst/>
              </a:prstGeom>
              <a:solidFill>
                <a:srgbClr val="E3E1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Rectangle 20"/>
              <p:cNvSpPr>
                <a:spLocks noChangeArrowheads="1"/>
              </p:cNvSpPr>
              <p:nvPr/>
            </p:nvSpPr>
            <p:spPr bwMode="auto">
              <a:xfrm>
                <a:off x="150" y="3531"/>
                <a:ext cx="313" cy="1"/>
              </a:xfrm>
              <a:prstGeom prst="rect">
                <a:avLst/>
              </a:prstGeom>
              <a:solidFill>
                <a:srgbClr val="E0DE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21"/>
              <p:cNvSpPr>
                <a:spLocks noChangeArrowheads="1"/>
              </p:cNvSpPr>
              <p:nvPr/>
            </p:nvSpPr>
            <p:spPr bwMode="auto">
              <a:xfrm>
                <a:off x="150" y="3532"/>
                <a:ext cx="313" cy="1"/>
              </a:xfrm>
              <a:prstGeom prst="rect">
                <a:avLst/>
              </a:prstGeom>
              <a:solidFill>
                <a:srgbClr val="DEDC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Rectangle 22"/>
              <p:cNvSpPr>
                <a:spLocks noChangeArrowheads="1"/>
              </p:cNvSpPr>
              <p:nvPr/>
            </p:nvSpPr>
            <p:spPr bwMode="auto">
              <a:xfrm>
                <a:off x="150" y="3533"/>
                <a:ext cx="313" cy="2"/>
              </a:xfrm>
              <a:prstGeom prst="rect">
                <a:avLst/>
              </a:prstGeom>
              <a:solidFill>
                <a:srgbClr val="DBD9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23"/>
              <p:cNvSpPr>
                <a:spLocks noChangeArrowheads="1"/>
              </p:cNvSpPr>
              <p:nvPr/>
            </p:nvSpPr>
            <p:spPr bwMode="auto">
              <a:xfrm>
                <a:off x="150" y="3535"/>
                <a:ext cx="313" cy="1"/>
              </a:xfrm>
              <a:prstGeom prst="rect">
                <a:avLst/>
              </a:prstGeom>
              <a:solidFill>
                <a:srgbClr val="DBD9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24"/>
              <p:cNvSpPr>
                <a:spLocks noChangeArrowheads="1"/>
              </p:cNvSpPr>
              <p:nvPr/>
            </p:nvSpPr>
            <p:spPr bwMode="auto">
              <a:xfrm>
                <a:off x="150" y="3536"/>
                <a:ext cx="313" cy="1"/>
              </a:xfrm>
              <a:prstGeom prst="rect">
                <a:avLst/>
              </a:prstGeom>
              <a:solidFill>
                <a:srgbClr val="D9D7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25"/>
              <p:cNvSpPr>
                <a:spLocks noChangeArrowheads="1"/>
              </p:cNvSpPr>
              <p:nvPr/>
            </p:nvSpPr>
            <p:spPr bwMode="auto">
              <a:xfrm>
                <a:off x="150" y="3537"/>
                <a:ext cx="313" cy="1"/>
              </a:xfrm>
              <a:prstGeom prst="rect">
                <a:avLst/>
              </a:prstGeom>
              <a:solidFill>
                <a:srgbClr val="D6D4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26"/>
              <p:cNvSpPr>
                <a:spLocks noChangeArrowheads="1"/>
              </p:cNvSpPr>
              <p:nvPr/>
            </p:nvSpPr>
            <p:spPr bwMode="auto">
              <a:xfrm>
                <a:off x="150" y="3538"/>
                <a:ext cx="313" cy="1"/>
              </a:xfrm>
              <a:prstGeom prst="rect">
                <a:avLst/>
              </a:prstGeom>
              <a:solidFill>
                <a:srgbClr val="D4D2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Rectangle 27"/>
              <p:cNvSpPr>
                <a:spLocks noChangeArrowheads="1"/>
              </p:cNvSpPr>
              <p:nvPr/>
            </p:nvSpPr>
            <p:spPr bwMode="auto">
              <a:xfrm>
                <a:off x="150" y="3539"/>
                <a:ext cx="313" cy="1"/>
              </a:xfrm>
              <a:prstGeom prst="rect">
                <a:avLst/>
              </a:prstGeom>
              <a:solidFill>
                <a:srgbClr val="D4D2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Rectangle 28"/>
              <p:cNvSpPr>
                <a:spLocks noChangeArrowheads="1"/>
              </p:cNvSpPr>
              <p:nvPr/>
            </p:nvSpPr>
            <p:spPr bwMode="auto">
              <a:xfrm>
                <a:off x="150" y="3540"/>
                <a:ext cx="313" cy="2"/>
              </a:xfrm>
              <a:prstGeom prst="rect">
                <a:avLst/>
              </a:prstGeom>
              <a:solidFill>
                <a:srgbClr val="D1D1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29"/>
              <p:cNvSpPr>
                <a:spLocks noChangeArrowheads="1"/>
              </p:cNvSpPr>
              <p:nvPr/>
            </p:nvSpPr>
            <p:spPr bwMode="auto">
              <a:xfrm>
                <a:off x="150" y="3542"/>
                <a:ext cx="313" cy="1"/>
              </a:xfrm>
              <a:prstGeom prst="rect">
                <a:avLst/>
              </a:prstGeom>
              <a:solidFill>
                <a:srgbClr val="CFCF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30"/>
              <p:cNvSpPr>
                <a:spLocks noChangeArrowheads="1"/>
              </p:cNvSpPr>
              <p:nvPr/>
            </p:nvSpPr>
            <p:spPr bwMode="auto">
              <a:xfrm>
                <a:off x="150" y="3543"/>
                <a:ext cx="313" cy="1"/>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Rectangle 31"/>
              <p:cNvSpPr>
                <a:spLocks noChangeArrowheads="1"/>
              </p:cNvSpPr>
              <p:nvPr/>
            </p:nvSpPr>
            <p:spPr bwMode="auto">
              <a:xfrm>
                <a:off x="150" y="3544"/>
                <a:ext cx="313" cy="1"/>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32"/>
              <p:cNvSpPr>
                <a:spLocks noChangeArrowheads="1"/>
              </p:cNvSpPr>
              <p:nvPr/>
            </p:nvSpPr>
            <p:spPr bwMode="auto">
              <a:xfrm>
                <a:off x="150" y="3545"/>
                <a:ext cx="313" cy="1"/>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Rectangle 33"/>
              <p:cNvSpPr>
                <a:spLocks noChangeArrowheads="1"/>
              </p:cNvSpPr>
              <p:nvPr/>
            </p:nvSpPr>
            <p:spPr bwMode="auto">
              <a:xfrm>
                <a:off x="150" y="3546"/>
                <a:ext cx="313" cy="2"/>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34"/>
              <p:cNvSpPr>
                <a:spLocks noChangeArrowheads="1"/>
              </p:cNvSpPr>
              <p:nvPr/>
            </p:nvSpPr>
            <p:spPr bwMode="auto">
              <a:xfrm>
                <a:off x="150" y="3548"/>
                <a:ext cx="313" cy="1"/>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Rectangle 35"/>
              <p:cNvSpPr>
                <a:spLocks noChangeArrowheads="1"/>
              </p:cNvSpPr>
              <p:nvPr/>
            </p:nvSpPr>
            <p:spPr bwMode="auto">
              <a:xfrm>
                <a:off x="150" y="3549"/>
                <a:ext cx="313" cy="1"/>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36"/>
              <p:cNvSpPr>
                <a:spLocks noChangeArrowheads="1"/>
              </p:cNvSpPr>
              <p:nvPr/>
            </p:nvSpPr>
            <p:spPr bwMode="auto">
              <a:xfrm>
                <a:off x="150" y="3550"/>
                <a:ext cx="313" cy="1"/>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Rectangle 37"/>
              <p:cNvSpPr>
                <a:spLocks noChangeArrowheads="1"/>
              </p:cNvSpPr>
              <p:nvPr/>
            </p:nvSpPr>
            <p:spPr bwMode="auto">
              <a:xfrm>
                <a:off x="150" y="3551"/>
                <a:ext cx="313" cy="1"/>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38"/>
              <p:cNvSpPr>
                <a:spLocks noChangeArrowheads="1"/>
              </p:cNvSpPr>
              <p:nvPr/>
            </p:nvSpPr>
            <p:spPr bwMode="auto">
              <a:xfrm>
                <a:off x="150" y="3552"/>
                <a:ext cx="313" cy="1"/>
              </a:xfrm>
              <a:prstGeom prst="rect">
                <a:avLst/>
              </a:prstGeom>
              <a:solidFill>
                <a:srgbClr val="BDBD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39"/>
              <p:cNvSpPr>
                <a:spLocks noChangeArrowheads="1"/>
              </p:cNvSpPr>
              <p:nvPr/>
            </p:nvSpPr>
            <p:spPr bwMode="auto">
              <a:xfrm>
                <a:off x="150" y="3553"/>
                <a:ext cx="313" cy="2"/>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40"/>
              <p:cNvSpPr>
                <a:spLocks noChangeArrowheads="1"/>
              </p:cNvSpPr>
              <p:nvPr/>
            </p:nvSpPr>
            <p:spPr bwMode="auto">
              <a:xfrm>
                <a:off x="150" y="3555"/>
                <a:ext cx="313" cy="1"/>
              </a:xfrm>
              <a:prstGeom prst="rect">
                <a:avLst/>
              </a:prstGeom>
              <a:solidFill>
                <a:srgbClr val="B8B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Rectangle 41"/>
              <p:cNvSpPr>
                <a:spLocks noChangeArrowheads="1"/>
              </p:cNvSpPr>
              <p:nvPr/>
            </p:nvSpPr>
            <p:spPr bwMode="auto">
              <a:xfrm>
                <a:off x="150" y="3556"/>
                <a:ext cx="313" cy="1"/>
              </a:xfrm>
              <a:prstGeom prst="rect">
                <a:avLst/>
              </a:prstGeom>
              <a:solidFill>
                <a:srgbClr val="B8B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Rectangle 42"/>
              <p:cNvSpPr>
                <a:spLocks noChangeArrowheads="1"/>
              </p:cNvSpPr>
              <p:nvPr/>
            </p:nvSpPr>
            <p:spPr bwMode="auto">
              <a:xfrm>
                <a:off x="150" y="3557"/>
                <a:ext cx="313" cy="1"/>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Rectangle 43"/>
              <p:cNvSpPr>
                <a:spLocks noChangeArrowheads="1"/>
              </p:cNvSpPr>
              <p:nvPr/>
            </p:nvSpPr>
            <p:spPr bwMode="auto">
              <a:xfrm>
                <a:off x="150" y="3558"/>
                <a:ext cx="313" cy="1"/>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Rectangle 44"/>
              <p:cNvSpPr>
                <a:spLocks noChangeArrowheads="1"/>
              </p:cNvSpPr>
              <p:nvPr/>
            </p:nvSpPr>
            <p:spPr bwMode="auto">
              <a:xfrm>
                <a:off x="150" y="3559"/>
                <a:ext cx="313" cy="1"/>
              </a:xfrm>
              <a:prstGeom prst="rect">
                <a:avLst/>
              </a:prstGeom>
              <a:solidFill>
                <a:srgbClr val="B0B0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Rectangle 45"/>
              <p:cNvSpPr>
                <a:spLocks noChangeArrowheads="1"/>
              </p:cNvSpPr>
              <p:nvPr/>
            </p:nvSpPr>
            <p:spPr bwMode="auto">
              <a:xfrm>
                <a:off x="150" y="3560"/>
                <a:ext cx="313" cy="2"/>
              </a:xfrm>
              <a:prstGeom prst="rect">
                <a:avLst/>
              </a:prstGeom>
              <a:solidFill>
                <a:srgbClr val="B0B0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46"/>
              <p:cNvSpPr>
                <a:spLocks noChangeArrowheads="1"/>
              </p:cNvSpPr>
              <p:nvPr/>
            </p:nvSpPr>
            <p:spPr bwMode="auto">
              <a:xfrm>
                <a:off x="150" y="3562"/>
                <a:ext cx="313" cy="1"/>
              </a:xfrm>
              <a:prstGeom prst="rect">
                <a:avLst/>
              </a:prstGeom>
              <a:solidFill>
                <a:srgbClr val="ADAD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47"/>
              <p:cNvSpPr>
                <a:spLocks noChangeArrowheads="1"/>
              </p:cNvSpPr>
              <p:nvPr/>
            </p:nvSpPr>
            <p:spPr bwMode="auto">
              <a:xfrm>
                <a:off x="150" y="3563"/>
                <a:ext cx="313" cy="1"/>
              </a:xfrm>
              <a:prstGeom prst="rect">
                <a:avLst/>
              </a:prstGeom>
              <a:solidFill>
                <a:srgbClr val="ABAB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48"/>
              <p:cNvSpPr>
                <a:spLocks noChangeArrowheads="1"/>
              </p:cNvSpPr>
              <p:nvPr/>
            </p:nvSpPr>
            <p:spPr bwMode="auto">
              <a:xfrm>
                <a:off x="150" y="3564"/>
                <a:ext cx="313" cy="1"/>
              </a:xfrm>
              <a:prstGeom prst="rect">
                <a:avLst/>
              </a:prstGeom>
              <a:solidFill>
                <a:srgbClr val="ABAB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49"/>
              <p:cNvSpPr>
                <a:spLocks noChangeArrowheads="1"/>
              </p:cNvSpPr>
              <p:nvPr/>
            </p:nvSpPr>
            <p:spPr bwMode="auto">
              <a:xfrm>
                <a:off x="150" y="3565"/>
                <a:ext cx="313" cy="1"/>
              </a:xfrm>
              <a:prstGeom prst="rect">
                <a:avLst/>
              </a:prstGeom>
              <a:solidFill>
                <a:srgbClr val="A8A6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Rectangle 50"/>
              <p:cNvSpPr>
                <a:spLocks noChangeArrowheads="1"/>
              </p:cNvSpPr>
              <p:nvPr/>
            </p:nvSpPr>
            <p:spPr bwMode="auto">
              <a:xfrm>
                <a:off x="150" y="3566"/>
                <a:ext cx="313" cy="1"/>
              </a:xfrm>
              <a:prstGeom prst="rect">
                <a:avLst/>
              </a:prstGeom>
              <a:solidFill>
                <a:srgbClr val="A6A2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51"/>
              <p:cNvSpPr>
                <a:spLocks noChangeArrowheads="1"/>
              </p:cNvSpPr>
              <p:nvPr/>
            </p:nvSpPr>
            <p:spPr bwMode="auto">
              <a:xfrm>
                <a:off x="150" y="3567"/>
                <a:ext cx="313" cy="2"/>
              </a:xfrm>
              <a:prstGeom prst="rect">
                <a:avLst/>
              </a:prstGeom>
              <a:solidFill>
                <a:srgbClr val="A6A0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52"/>
              <p:cNvSpPr>
                <a:spLocks noChangeArrowheads="1"/>
              </p:cNvSpPr>
              <p:nvPr/>
            </p:nvSpPr>
            <p:spPr bwMode="auto">
              <a:xfrm>
                <a:off x="150" y="3569"/>
                <a:ext cx="313" cy="1"/>
              </a:xfrm>
              <a:prstGeom prst="rect">
                <a:avLst/>
              </a:prstGeom>
              <a:solidFill>
                <a:srgbClr val="A39B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Rectangle 53"/>
              <p:cNvSpPr>
                <a:spLocks noChangeArrowheads="1"/>
              </p:cNvSpPr>
              <p:nvPr/>
            </p:nvSpPr>
            <p:spPr bwMode="auto">
              <a:xfrm>
                <a:off x="150" y="3570"/>
                <a:ext cx="313" cy="1"/>
              </a:xfrm>
              <a:prstGeom prst="rect">
                <a:avLst/>
              </a:prstGeom>
              <a:solidFill>
                <a:srgbClr val="A399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Rectangle 54"/>
              <p:cNvSpPr>
                <a:spLocks noChangeArrowheads="1"/>
              </p:cNvSpPr>
              <p:nvPr/>
            </p:nvSpPr>
            <p:spPr bwMode="auto">
              <a:xfrm>
                <a:off x="150" y="3571"/>
                <a:ext cx="313" cy="1"/>
              </a:xfrm>
              <a:prstGeom prst="rect">
                <a:avLst/>
              </a:prstGeom>
              <a:solidFill>
                <a:srgbClr val="A195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Rectangle 55"/>
              <p:cNvSpPr>
                <a:spLocks noChangeArrowheads="1"/>
              </p:cNvSpPr>
              <p:nvPr/>
            </p:nvSpPr>
            <p:spPr bwMode="auto">
              <a:xfrm>
                <a:off x="150" y="3572"/>
                <a:ext cx="313" cy="1"/>
              </a:xfrm>
              <a:prstGeom prst="rect">
                <a:avLst/>
              </a:prstGeom>
              <a:solidFill>
                <a:srgbClr val="A193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56"/>
              <p:cNvSpPr>
                <a:spLocks noChangeArrowheads="1"/>
              </p:cNvSpPr>
              <p:nvPr/>
            </p:nvSpPr>
            <p:spPr bwMode="auto">
              <a:xfrm>
                <a:off x="150" y="3573"/>
                <a:ext cx="313" cy="1"/>
              </a:xfrm>
              <a:prstGeom prst="rect">
                <a:avLst/>
              </a:prstGeom>
              <a:solidFill>
                <a:srgbClr val="9E8F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57"/>
              <p:cNvSpPr>
                <a:spLocks noChangeArrowheads="1"/>
              </p:cNvSpPr>
              <p:nvPr/>
            </p:nvSpPr>
            <p:spPr bwMode="auto">
              <a:xfrm>
                <a:off x="150" y="3574"/>
                <a:ext cx="313" cy="2"/>
              </a:xfrm>
              <a:prstGeom prst="rect">
                <a:avLst/>
              </a:prstGeom>
              <a:solidFill>
                <a:srgbClr val="9E8D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Rectangle 58"/>
              <p:cNvSpPr>
                <a:spLocks noChangeArrowheads="1"/>
              </p:cNvSpPr>
              <p:nvPr/>
            </p:nvSpPr>
            <p:spPr bwMode="auto">
              <a:xfrm>
                <a:off x="150" y="3576"/>
                <a:ext cx="313" cy="1"/>
              </a:xfrm>
              <a:prstGeom prst="rect">
                <a:avLst/>
              </a:prstGeom>
              <a:solidFill>
                <a:srgbClr val="9C88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Rectangle 59"/>
              <p:cNvSpPr>
                <a:spLocks noChangeArrowheads="1"/>
              </p:cNvSpPr>
              <p:nvPr/>
            </p:nvSpPr>
            <p:spPr bwMode="auto">
              <a:xfrm>
                <a:off x="150" y="3577"/>
                <a:ext cx="313" cy="1"/>
              </a:xfrm>
              <a:prstGeom prst="rect">
                <a:avLst/>
              </a:prstGeom>
              <a:solidFill>
                <a:srgbClr val="9C85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60"/>
              <p:cNvSpPr>
                <a:spLocks noChangeArrowheads="1"/>
              </p:cNvSpPr>
              <p:nvPr/>
            </p:nvSpPr>
            <p:spPr bwMode="auto">
              <a:xfrm>
                <a:off x="150" y="3578"/>
                <a:ext cx="313" cy="1"/>
              </a:xfrm>
              <a:prstGeom prst="rect">
                <a:avLst/>
              </a:prstGeom>
              <a:solidFill>
                <a:srgbClr val="9982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61"/>
              <p:cNvSpPr>
                <a:spLocks noChangeArrowheads="1"/>
              </p:cNvSpPr>
              <p:nvPr/>
            </p:nvSpPr>
            <p:spPr bwMode="auto">
              <a:xfrm>
                <a:off x="150" y="3579"/>
                <a:ext cx="313" cy="1"/>
              </a:xfrm>
              <a:prstGeom prst="rect">
                <a:avLst/>
              </a:prstGeom>
              <a:solidFill>
                <a:srgbClr val="9980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Rectangle 62"/>
              <p:cNvSpPr>
                <a:spLocks noChangeArrowheads="1"/>
              </p:cNvSpPr>
              <p:nvPr/>
            </p:nvSpPr>
            <p:spPr bwMode="auto">
              <a:xfrm>
                <a:off x="150" y="3580"/>
                <a:ext cx="313" cy="2"/>
              </a:xfrm>
              <a:prstGeom prst="rect">
                <a:avLst/>
              </a:prstGeom>
              <a:solidFill>
                <a:srgbClr val="967C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Rectangle 63"/>
              <p:cNvSpPr>
                <a:spLocks noChangeArrowheads="1"/>
              </p:cNvSpPr>
              <p:nvPr/>
            </p:nvSpPr>
            <p:spPr bwMode="auto">
              <a:xfrm>
                <a:off x="150" y="3582"/>
                <a:ext cx="313" cy="1"/>
              </a:xfrm>
              <a:prstGeom prst="rect">
                <a:avLst/>
              </a:prstGeom>
              <a:solidFill>
                <a:srgbClr val="967A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Rectangle 64"/>
              <p:cNvSpPr>
                <a:spLocks noChangeArrowheads="1"/>
              </p:cNvSpPr>
              <p:nvPr/>
            </p:nvSpPr>
            <p:spPr bwMode="auto">
              <a:xfrm>
                <a:off x="150" y="3583"/>
                <a:ext cx="313" cy="1"/>
              </a:xfrm>
              <a:prstGeom prst="rect">
                <a:avLst/>
              </a:prstGeom>
              <a:solidFill>
                <a:srgbClr val="9476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Rectangle 65"/>
              <p:cNvSpPr>
                <a:spLocks noChangeArrowheads="1"/>
              </p:cNvSpPr>
              <p:nvPr/>
            </p:nvSpPr>
            <p:spPr bwMode="auto">
              <a:xfrm>
                <a:off x="150" y="3584"/>
                <a:ext cx="313" cy="1"/>
              </a:xfrm>
              <a:prstGeom prst="rect">
                <a:avLst/>
              </a:prstGeom>
              <a:solidFill>
                <a:srgbClr val="9474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Rectangle 66"/>
              <p:cNvSpPr>
                <a:spLocks noChangeArrowheads="1"/>
              </p:cNvSpPr>
              <p:nvPr/>
            </p:nvSpPr>
            <p:spPr bwMode="auto">
              <a:xfrm>
                <a:off x="150" y="3585"/>
                <a:ext cx="313" cy="1"/>
              </a:xfrm>
              <a:prstGeom prst="rect">
                <a:avLst/>
              </a:prstGeom>
              <a:solidFill>
                <a:srgbClr val="9170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67"/>
              <p:cNvSpPr>
                <a:spLocks noChangeArrowheads="1"/>
              </p:cNvSpPr>
              <p:nvPr/>
            </p:nvSpPr>
            <p:spPr bwMode="auto">
              <a:xfrm>
                <a:off x="150" y="3586"/>
                <a:ext cx="313" cy="1"/>
              </a:xfrm>
              <a:prstGeom prst="rect">
                <a:avLst/>
              </a:prstGeom>
              <a:solidFill>
                <a:srgbClr val="8F6C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Rectangle 68"/>
              <p:cNvSpPr>
                <a:spLocks noChangeArrowheads="1"/>
              </p:cNvSpPr>
              <p:nvPr/>
            </p:nvSpPr>
            <p:spPr bwMode="auto">
              <a:xfrm>
                <a:off x="150" y="3587"/>
                <a:ext cx="313" cy="2"/>
              </a:xfrm>
              <a:prstGeom prst="rect">
                <a:avLst/>
              </a:prstGeom>
              <a:solidFill>
                <a:srgbClr val="8F6B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Rectangle 69"/>
              <p:cNvSpPr>
                <a:spLocks noChangeArrowheads="1"/>
              </p:cNvSpPr>
              <p:nvPr/>
            </p:nvSpPr>
            <p:spPr bwMode="auto">
              <a:xfrm>
                <a:off x="150" y="3589"/>
                <a:ext cx="313" cy="1"/>
              </a:xfrm>
              <a:prstGeom prst="rect">
                <a:avLst/>
              </a:prstGeom>
              <a:solidFill>
                <a:srgbClr val="8F68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Rectangle 70"/>
              <p:cNvSpPr>
                <a:spLocks noChangeArrowheads="1"/>
              </p:cNvSpPr>
              <p:nvPr/>
            </p:nvSpPr>
            <p:spPr bwMode="auto">
              <a:xfrm>
                <a:off x="150" y="3590"/>
                <a:ext cx="313" cy="1"/>
              </a:xfrm>
              <a:prstGeom prst="rect">
                <a:avLst/>
              </a:prstGeom>
              <a:solidFill>
                <a:srgbClr val="8C64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71"/>
              <p:cNvSpPr>
                <a:spLocks noChangeArrowheads="1"/>
              </p:cNvSpPr>
              <p:nvPr/>
            </p:nvSpPr>
            <p:spPr bwMode="auto">
              <a:xfrm>
                <a:off x="150" y="3591"/>
                <a:ext cx="313" cy="1"/>
              </a:xfrm>
              <a:prstGeom prst="rect">
                <a:avLst/>
              </a:prstGeom>
              <a:solidFill>
                <a:srgbClr val="8A61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Rectangle 72"/>
              <p:cNvSpPr>
                <a:spLocks noChangeArrowheads="1"/>
              </p:cNvSpPr>
              <p:nvPr/>
            </p:nvSpPr>
            <p:spPr bwMode="auto">
              <a:xfrm>
                <a:off x="150" y="3592"/>
                <a:ext cx="313" cy="1"/>
              </a:xfrm>
              <a:prstGeom prst="rect">
                <a:avLst/>
              </a:prstGeom>
              <a:solidFill>
                <a:srgbClr val="875D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Rectangle 73"/>
              <p:cNvSpPr>
                <a:spLocks noChangeArrowheads="1"/>
              </p:cNvSpPr>
              <p:nvPr/>
            </p:nvSpPr>
            <p:spPr bwMode="auto">
              <a:xfrm>
                <a:off x="150" y="3593"/>
                <a:ext cx="313" cy="1"/>
              </a:xfrm>
              <a:prstGeom prst="rect">
                <a:avLst/>
              </a:prstGeom>
              <a:solidFill>
                <a:srgbClr val="875C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Rectangle 74"/>
              <p:cNvSpPr>
                <a:spLocks noChangeArrowheads="1"/>
              </p:cNvSpPr>
              <p:nvPr/>
            </p:nvSpPr>
            <p:spPr bwMode="auto">
              <a:xfrm>
                <a:off x="150" y="3594"/>
                <a:ext cx="313" cy="2"/>
              </a:xfrm>
              <a:prstGeom prst="rect">
                <a:avLst/>
              </a:prstGeom>
              <a:solidFill>
                <a:srgbClr val="8558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Rectangle 75"/>
              <p:cNvSpPr>
                <a:spLocks noChangeArrowheads="1"/>
              </p:cNvSpPr>
              <p:nvPr/>
            </p:nvSpPr>
            <p:spPr bwMode="auto">
              <a:xfrm>
                <a:off x="150" y="3596"/>
                <a:ext cx="313" cy="1"/>
              </a:xfrm>
              <a:prstGeom prst="rect">
                <a:avLst/>
              </a:prstGeom>
              <a:solidFill>
                <a:srgbClr val="8255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Rectangle 76"/>
              <p:cNvSpPr>
                <a:spLocks noChangeArrowheads="1"/>
              </p:cNvSpPr>
              <p:nvPr/>
            </p:nvSpPr>
            <p:spPr bwMode="auto">
              <a:xfrm>
                <a:off x="150" y="3597"/>
                <a:ext cx="313" cy="1"/>
              </a:xfrm>
              <a:prstGeom prst="rect">
                <a:avLst/>
              </a:prstGeom>
              <a:solidFill>
                <a:srgbClr val="8052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Rectangle 77"/>
              <p:cNvSpPr>
                <a:spLocks noChangeArrowheads="1"/>
              </p:cNvSpPr>
              <p:nvPr/>
            </p:nvSpPr>
            <p:spPr bwMode="auto">
              <a:xfrm>
                <a:off x="150" y="3598"/>
                <a:ext cx="313" cy="1"/>
              </a:xfrm>
              <a:prstGeom prst="rect">
                <a:avLst/>
              </a:prstGeom>
              <a:solidFill>
                <a:srgbClr val="805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Rectangle 78"/>
              <p:cNvSpPr>
                <a:spLocks noChangeArrowheads="1"/>
              </p:cNvSpPr>
              <p:nvPr/>
            </p:nvSpPr>
            <p:spPr bwMode="auto">
              <a:xfrm>
                <a:off x="150" y="3599"/>
                <a:ext cx="313" cy="1"/>
              </a:xfrm>
              <a:prstGeom prst="rect">
                <a:avLst/>
              </a:prstGeom>
              <a:solidFill>
                <a:srgbClr val="7D4C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Rectangle 79"/>
              <p:cNvSpPr>
                <a:spLocks noChangeArrowheads="1"/>
              </p:cNvSpPr>
              <p:nvPr/>
            </p:nvSpPr>
            <p:spPr bwMode="auto">
              <a:xfrm>
                <a:off x="150" y="3600"/>
                <a:ext cx="313" cy="1"/>
              </a:xfrm>
              <a:prstGeom prst="rect">
                <a:avLst/>
              </a:prstGeom>
              <a:solidFill>
                <a:srgbClr val="7A49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Rectangle 80"/>
              <p:cNvSpPr>
                <a:spLocks noChangeArrowheads="1"/>
              </p:cNvSpPr>
              <p:nvPr/>
            </p:nvSpPr>
            <p:spPr bwMode="auto">
              <a:xfrm>
                <a:off x="150" y="3601"/>
                <a:ext cx="313" cy="2"/>
              </a:xfrm>
              <a:prstGeom prst="rect">
                <a:avLst/>
              </a:prstGeom>
              <a:solidFill>
                <a:srgbClr val="7A48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Rectangle 81"/>
              <p:cNvSpPr>
                <a:spLocks noChangeArrowheads="1"/>
              </p:cNvSpPr>
              <p:nvPr/>
            </p:nvSpPr>
            <p:spPr bwMode="auto">
              <a:xfrm>
                <a:off x="150" y="3603"/>
                <a:ext cx="313" cy="1"/>
              </a:xfrm>
              <a:prstGeom prst="rect">
                <a:avLst/>
              </a:prstGeom>
              <a:solidFill>
                <a:srgbClr val="7845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Rectangle 82"/>
              <p:cNvSpPr>
                <a:spLocks noChangeArrowheads="1"/>
              </p:cNvSpPr>
              <p:nvPr/>
            </p:nvSpPr>
            <p:spPr bwMode="auto">
              <a:xfrm>
                <a:off x="150" y="3604"/>
                <a:ext cx="313" cy="1"/>
              </a:xfrm>
              <a:prstGeom prst="rect">
                <a:avLst/>
              </a:prstGeom>
              <a:solidFill>
                <a:srgbClr val="7542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Rectangle 83"/>
              <p:cNvSpPr>
                <a:spLocks noChangeArrowheads="1"/>
              </p:cNvSpPr>
              <p:nvPr/>
            </p:nvSpPr>
            <p:spPr bwMode="auto">
              <a:xfrm>
                <a:off x="150" y="3605"/>
                <a:ext cx="313" cy="1"/>
              </a:xfrm>
              <a:prstGeom prst="rect">
                <a:avLst/>
              </a:prstGeom>
              <a:solidFill>
                <a:srgbClr val="733F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Rectangle 84"/>
              <p:cNvSpPr>
                <a:spLocks noChangeArrowheads="1"/>
              </p:cNvSpPr>
              <p:nvPr/>
            </p:nvSpPr>
            <p:spPr bwMode="auto">
              <a:xfrm>
                <a:off x="150" y="3606"/>
                <a:ext cx="313" cy="1"/>
              </a:xfrm>
              <a:prstGeom prst="rect">
                <a:avLst/>
              </a:prstGeom>
              <a:solidFill>
                <a:srgbClr val="733E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Rectangle 85"/>
              <p:cNvSpPr>
                <a:spLocks noChangeArrowheads="1"/>
              </p:cNvSpPr>
              <p:nvPr/>
            </p:nvSpPr>
            <p:spPr bwMode="auto">
              <a:xfrm>
                <a:off x="150" y="3607"/>
                <a:ext cx="313" cy="1"/>
              </a:xfrm>
              <a:prstGeom prst="rect">
                <a:avLst/>
              </a:prstGeom>
              <a:solidFill>
                <a:srgbClr val="703B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Rectangle 86"/>
              <p:cNvSpPr>
                <a:spLocks noChangeArrowheads="1"/>
              </p:cNvSpPr>
              <p:nvPr/>
            </p:nvSpPr>
            <p:spPr bwMode="auto">
              <a:xfrm>
                <a:off x="150" y="3608"/>
                <a:ext cx="313" cy="2"/>
              </a:xfrm>
              <a:prstGeom prst="rect">
                <a:avLst/>
              </a:prstGeom>
              <a:solidFill>
                <a:srgbClr val="6E38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Rectangle 87"/>
              <p:cNvSpPr>
                <a:spLocks noChangeArrowheads="1"/>
              </p:cNvSpPr>
              <p:nvPr/>
            </p:nvSpPr>
            <p:spPr bwMode="auto">
              <a:xfrm>
                <a:off x="150" y="3610"/>
                <a:ext cx="313" cy="1"/>
              </a:xfrm>
              <a:prstGeom prst="rect">
                <a:avLst/>
              </a:prstGeom>
              <a:solidFill>
                <a:srgbClr val="6B35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Rectangle 88"/>
              <p:cNvSpPr>
                <a:spLocks noChangeArrowheads="1"/>
              </p:cNvSpPr>
              <p:nvPr/>
            </p:nvSpPr>
            <p:spPr bwMode="auto">
              <a:xfrm>
                <a:off x="150" y="3611"/>
                <a:ext cx="313" cy="1"/>
              </a:xfrm>
              <a:prstGeom prst="rect">
                <a:avLst/>
              </a:prstGeom>
              <a:solidFill>
                <a:srgbClr val="6B3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Rectangle 89"/>
              <p:cNvSpPr>
                <a:spLocks noChangeArrowheads="1"/>
              </p:cNvSpPr>
              <p:nvPr/>
            </p:nvSpPr>
            <p:spPr bwMode="auto">
              <a:xfrm>
                <a:off x="150" y="3612"/>
                <a:ext cx="313" cy="1"/>
              </a:xfrm>
              <a:prstGeom prst="rect">
                <a:avLst/>
              </a:prstGeom>
              <a:solidFill>
                <a:srgbClr val="6931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Rectangle 90"/>
              <p:cNvSpPr>
                <a:spLocks noChangeArrowheads="1"/>
              </p:cNvSpPr>
              <p:nvPr/>
            </p:nvSpPr>
            <p:spPr bwMode="auto">
              <a:xfrm>
                <a:off x="150" y="3613"/>
                <a:ext cx="313" cy="1"/>
              </a:xfrm>
              <a:prstGeom prst="rect">
                <a:avLst/>
              </a:prstGeom>
              <a:solidFill>
                <a:srgbClr val="6930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Rectangle 91"/>
              <p:cNvSpPr>
                <a:spLocks noChangeArrowheads="1"/>
              </p:cNvSpPr>
              <p:nvPr/>
            </p:nvSpPr>
            <p:spPr bwMode="auto">
              <a:xfrm>
                <a:off x="150" y="3614"/>
                <a:ext cx="313" cy="2"/>
              </a:xfrm>
              <a:prstGeom prst="rect">
                <a:avLst/>
              </a:prstGeom>
              <a:solidFill>
                <a:srgbClr val="692E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92"/>
              <p:cNvSpPr>
                <a:spLocks noChangeArrowheads="1"/>
              </p:cNvSpPr>
              <p:nvPr/>
            </p:nvSpPr>
            <p:spPr bwMode="auto">
              <a:xfrm>
                <a:off x="150" y="3616"/>
                <a:ext cx="313" cy="1"/>
              </a:xfrm>
              <a:prstGeom prst="rect">
                <a:avLst/>
              </a:prstGeom>
              <a:solidFill>
                <a:srgbClr val="692E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Rectangle 93"/>
              <p:cNvSpPr>
                <a:spLocks noChangeArrowheads="1"/>
              </p:cNvSpPr>
              <p:nvPr/>
            </p:nvSpPr>
            <p:spPr bwMode="auto">
              <a:xfrm>
                <a:off x="150" y="3617"/>
                <a:ext cx="313" cy="1"/>
              </a:xfrm>
              <a:prstGeom prst="rect">
                <a:avLst/>
              </a:prstGeom>
              <a:solidFill>
                <a:srgbClr val="692D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Rectangle 94"/>
              <p:cNvSpPr>
                <a:spLocks noChangeArrowheads="1"/>
              </p:cNvSpPr>
              <p:nvPr/>
            </p:nvSpPr>
            <p:spPr bwMode="auto">
              <a:xfrm>
                <a:off x="150" y="3618"/>
                <a:ext cx="313" cy="1"/>
              </a:xfrm>
              <a:prstGeom prst="rect">
                <a:avLst/>
              </a:prstGeom>
              <a:solidFill>
                <a:srgbClr val="692C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Rectangle 95"/>
              <p:cNvSpPr>
                <a:spLocks noChangeArrowheads="1"/>
              </p:cNvSpPr>
              <p:nvPr/>
            </p:nvSpPr>
            <p:spPr bwMode="auto">
              <a:xfrm>
                <a:off x="150" y="3619"/>
                <a:ext cx="313" cy="1"/>
              </a:xfrm>
              <a:prstGeom prst="rect">
                <a:avLst/>
              </a:prstGeom>
              <a:solidFill>
                <a:srgbClr val="692B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Rectangle 96"/>
              <p:cNvSpPr>
                <a:spLocks noChangeArrowheads="1"/>
              </p:cNvSpPr>
              <p:nvPr/>
            </p:nvSpPr>
            <p:spPr bwMode="auto">
              <a:xfrm>
                <a:off x="150" y="3620"/>
                <a:ext cx="313" cy="1"/>
              </a:xfrm>
              <a:prstGeom prst="rect">
                <a:avLst/>
              </a:prstGeom>
              <a:solidFill>
                <a:srgbClr val="692B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Rectangle 97"/>
              <p:cNvSpPr>
                <a:spLocks noChangeArrowheads="1"/>
              </p:cNvSpPr>
              <p:nvPr/>
            </p:nvSpPr>
            <p:spPr bwMode="auto">
              <a:xfrm>
                <a:off x="150" y="3621"/>
                <a:ext cx="313" cy="2"/>
              </a:xfrm>
              <a:prstGeom prst="rect">
                <a:avLst/>
              </a:prstGeom>
              <a:solidFill>
                <a:srgbClr val="6929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Rectangle 98"/>
              <p:cNvSpPr>
                <a:spLocks noChangeArrowheads="1"/>
              </p:cNvSpPr>
              <p:nvPr/>
            </p:nvSpPr>
            <p:spPr bwMode="auto">
              <a:xfrm>
                <a:off x="150" y="3623"/>
                <a:ext cx="313" cy="1"/>
              </a:xfrm>
              <a:prstGeom prst="rect">
                <a:avLst/>
              </a:prstGeom>
              <a:solidFill>
                <a:srgbClr val="6B290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Rectangle 99"/>
              <p:cNvSpPr>
                <a:spLocks noChangeArrowheads="1"/>
              </p:cNvSpPr>
              <p:nvPr/>
            </p:nvSpPr>
            <p:spPr bwMode="auto">
              <a:xfrm>
                <a:off x="150" y="3624"/>
                <a:ext cx="313" cy="1"/>
              </a:xfrm>
              <a:prstGeom prst="rect">
                <a:avLst/>
              </a:prstGeom>
              <a:solidFill>
                <a:srgbClr val="6B290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Rectangle 100"/>
              <p:cNvSpPr>
                <a:spLocks noChangeArrowheads="1"/>
              </p:cNvSpPr>
              <p:nvPr/>
            </p:nvSpPr>
            <p:spPr bwMode="auto">
              <a:xfrm>
                <a:off x="150" y="3625"/>
                <a:ext cx="313" cy="1"/>
              </a:xfrm>
              <a:prstGeom prst="rect">
                <a:avLst/>
              </a:prstGeom>
              <a:solidFill>
                <a:srgbClr val="6B280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Rectangle 101"/>
              <p:cNvSpPr>
                <a:spLocks noChangeArrowheads="1"/>
              </p:cNvSpPr>
              <p:nvPr/>
            </p:nvSpPr>
            <p:spPr bwMode="auto">
              <a:xfrm>
                <a:off x="150" y="3626"/>
                <a:ext cx="313" cy="1"/>
              </a:xfrm>
              <a:prstGeom prst="rect">
                <a:avLst/>
              </a:prstGeom>
              <a:solidFill>
                <a:srgbClr val="6B27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Rectangle 102"/>
              <p:cNvSpPr>
                <a:spLocks noChangeArrowheads="1"/>
              </p:cNvSpPr>
              <p:nvPr/>
            </p:nvSpPr>
            <p:spPr bwMode="auto">
              <a:xfrm>
                <a:off x="150" y="3627"/>
                <a:ext cx="313" cy="1"/>
              </a:xfrm>
              <a:prstGeom prst="rect">
                <a:avLst/>
              </a:prstGeom>
              <a:solidFill>
                <a:srgbClr val="6B25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Rectangle 103"/>
              <p:cNvSpPr>
                <a:spLocks noChangeArrowheads="1"/>
              </p:cNvSpPr>
              <p:nvPr/>
            </p:nvSpPr>
            <p:spPr bwMode="auto">
              <a:xfrm>
                <a:off x="150" y="3628"/>
                <a:ext cx="313" cy="2"/>
              </a:xfrm>
              <a:prstGeom prst="rect">
                <a:avLst/>
              </a:prstGeom>
              <a:solidFill>
                <a:srgbClr val="6B25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104"/>
              <p:cNvSpPr>
                <a:spLocks noChangeArrowheads="1"/>
              </p:cNvSpPr>
              <p:nvPr/>
            </p:nvSpPr>
            <p:spPr bwMode="auto">
              <a:xfrm>
                <a:off x="150" y="3630"/>
                <a:ext cx="313" cy="1"/>
              </a:xfrm>
              <a:prstGeom prst="rect">
                <a:avLst/>
              </a:prstGeom>
              <a:solidFill>
                <a:srgbClr val="6E24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Rectangle 105"/>
              <p:cNvSpPr>
                <a:spLocks noChangeArrowheads="1"/>
              </p:cNvSpPr>
              <p:nvPr/>
            </p:nvSpPr>
            <p:spPr bwMode="auto">
              <a:xfrm>
                <a:off x="150" y="3631"/>
                <a:ext cx="313" cy="1"/>
              </a:xfrm>
              <a:prstGeom prst="rect">
                <a:avLst/>
              </a:prstGeom>
              <a:solidFill>
                <a:srgbClr val="6E24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Rectangle 106"/>
              <p:cNvSpPr>
                <a:spLocks noChangeArrowheads="1"/>
              </p:cNvSpPr>
              <p:nvPr/>
            </p:nvSpPr>
            <p:spPr bwMode="auto">
              <a:xfrm>
                <a:off x="150" y="3632"/>
                <a:ext cx="313" cy="1"/>
              </a:xfrm>
              <a:prstGeom prst="rect">
                <a:avLst/>
              </a:prstGeom>
              <a:solidFill>
                <a:srgbClr val="6E24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Rectangle 107"/>
              <p:cNvSpPr>
                <a:spLocks noChangeArrowheads="1"/>
              </p:cNvSpPr>
              <p:nvPr/>
            </p:nvSpPr>
            <p:spPr bwMode="auto">
              <a:xfrm>
                <a:off x="150" y="3633"/>
                <a:ext cx="313" cy="1"/>
              </a:xfrm>
              <a:prstGeom prst="rect">
                <a:avLst/>
              </a:prstGeom>
              <a:solidFill>
                <a:srgbClr val="6E22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Rectangle 108"/>
              <p:cNvSpPr>
                <a:spLocks noChangeArrowheads="1"/>
              </p:cNvSpPr>
              <p:nvPr/>
            </p:nvSpPr>
            <p:spPr bwMode="auto">
              <a:xfrm>
                <a:off x="150" y="3634"/>
                <a:ext cx="313" cy="1"/>
              </a:xfrm>
              <a:prstGeom prst="rect">
                <a:avLst/>
              </a:prstGeom>
              <a:solidFill>
                <a:srgbClr val="6E21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109"/>
              <p:cNvSpPr>
                <a:spLocks noChangeArrowheads="1"/>
              </p:cNvSpPr>
              <p:nvPr/>
            </p:nvSpPr>
            <p:spPr bwMode="auto">
              <a:xfrm>
                <a:off x="150" y="3635"/>
                <a:ext cx="313" cy="2"/>
              </a:xfrm>
              <a:prstGeom prst="rect">
                <a:avLst/>
              </a:prstGeom>
              <a:solidFill>
                <a:srgbClr val="6E1F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Rectangle 110"/>
              <p:cNvSpPr>
                <a:spLocks noChangeArrowheads="1"/>
              </p:cNvSpPr>
              <p:nvPr/>
            </p:nvSpPr>
            <p:spPr bwMode="auto">
              <a:xfrm>
                <a:off x="150" y="3637"/>
                <a:ext cx="313" cy="1"/>
              </a:xfrm>
              <a:prstGeom prst="rect">
                <a:avLst/>
              </a:prstGeom>
              <a:solidFill>
                <a:srgbClr val="6E1F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Rectangle 111"/>
              <p:cNvSpPr>
                <a:spLocks noChangeArrowheads="1"/>
              </p:cNvSpPr>
              <p:nvPr/>
            </p:nvSpPr>
            <p:spPr bwMode="auto">
              <a:xfrm>
                <a:off x="150" y="3638"/>
                <a:ext cx="313" cy="1"/>
              </a:xfrm>
              <a:prstGeom prst="rect">
                <a:avLst/>
              </a:prstGeom>
              <a:solidFill>
                <a:srgbClr val="701F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112"/>
              <p:cNvSpPr>
                <a:spLocks noChangeArrowheads="1"/>
              </p:cNvSpPr>
              <p:nvPr/>
            </p:nvSpPr>
            <p:spPr bwMode="auto">
              <a:xfrm>
                <a:off x="150" y="3639"/>
                <a:ext cx="313" cy="1"/>
              </a:xfrm>
              <a:prstGeom prst="rect">
                <a:avLst/>
              </a:prstGeom>
              <a:solidFill>
                <a:srgbClr val="701E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Rectangle 113"/>
              <p:cNvSpPr>
                <a:spLocks noChangeArrowheads="1"/>
              </p:cNvSpPr>
              <p:nvPr/>
            </p:nvSpPr>
            <p:spPr bwMode="auto">
              <a:xfrm>
                <a:off x="150" y="3640"/>
                <a:ext cx="313" cy="1"/>
              </a:xfrm>
              <a:prstGeom prst="rect">
                <a:avLst/>
              </a:prstGeom>
              <a:solidFill>
                <a:srgbClr val="701C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Rectangle 114"/>
              <p:cNvSpPr>
                <a:spLocks noChangeArrowheads="1"/>
              </p:cNvSpPr>
              <p:nvPr/>
            </p:nvSpPr>
            <p:spPr bwMode="auto">
              <a:xfrm>
                <a:off x="150" y="3641"/>
                <a:ext cx="313" cy="1"/>
              </a:xfrm>
              <a:prstGeom prst="rect">
                <a:avLst/>
              </a:prstGeom>
              <a:solidFill>
                <a:srgbClr val="701C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Rectangle 115"/>
              <p:cNvSpPr>
                <a:spLocks noChangeArrowheads="1"/>
              </p:cNvSpPr>
              <p:nvPr/>
            </p:nvSpPr>
            <p:spPr bwMode="auto">
              <a:xfrm>
                <a:off x="150" y="3642"/>
                <a:ext cx="313" cy="2"/>
              </a:xfrm>
              <a:prstGeom prst="rect">
                <a:avLst/>
              </a:prstGeom>
              <a:solidFill>
                <a:srgbClr val="7019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Rectangle 116"/>
              <p:cNvSpPr>
                <a:spLocks noChangeArrowheads="1"/>
              </p:cNvSpPr>
              <p:nvPr/>
            </p:nvSpPr>
            <p:spPr bwMode="auto">
              <a:xfrm>
                <a:off x="150" y="3644"/>
                <a:ext cx="313" cy="1"/>
              </a:xfrm>
              <a:prstGeom prst="rect">
                <a:avLst/>
              </a:prstGeom>
              <a:solidFill>
                <a:srgbClr val="7017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Rectangle 117"/>
              <p:cNvSpPr>
                <a:spLocks noChangeArrowheads="1"/>
              </p:cNvSpPr>
              <p:nvPr/>
            </p:nvSpPr>
            <p:spPr bwMode="auto">
              <a:xfrm>
                <a:off x="150" y="3645"/>
                <a:ext cx="313" cy="1"/>
              </a:xfrm>
              <a:prstGeom prst="rect">
                <a:avLst/>
              </a:prstGeom>
              <a:solidFill>
                <a:srgbClr val="7017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Rectangle 118"/>
              <p:cNvSpPr>
                <a:spLocks noChangeArrowheads="1"/>
              </p:cNvSpPr>
              <p:nvPr/>
            </p:nvSpPr>
            <p:spPr bwMode="auto">
              <a:xfrm>
                <a:off x="150" y="3646"/>
                <a:ext cx="313" cy="1"/>
              </a:xfrm>
              <a:prstGeom prst="rect">
                <a:avLst/>
              </a:prstGeom>
              <a:solidFill>
                <a:srgbClr val="7016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Rectangle 119"/>
              <p:cNvSpPr>
                <a:spLocks noChangeArrowheads="1"/>
              </p:cNvSpPr>
              <p:nvPr/>
            </p:nvSpPr>
            <p:spPr bwMode="auto">
              <a:xfrm>
                <a:off x="150" y="3647"/>
                <a:ext cx="313" cy="1"/>
              </a:xfrm>
              <a:prstGeom prst="rect">
                <a:avLst/>
              </a:prstGeom>
              <a:solidFill>
                <a:srgbClr val="731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Rectangle 120"/>
              <p:cNvSpPr>
                <a:spLocks noChangeArrowheads="1"/>
              </p:cNvSpPr>
              <p:nvPr/>
            </p:nvSpPr>
            <p:spPr bwMode="auto">
              <a:xfrm>
                <a:off x="150" y="3648"/>
                <a:ext cx="313" cy="2"/>
              </a:xfrm>
              <a:prstGeom prst="rect">
                <a:avLst/>
              </a:prstGeom>
              <a:solidFill>
                <a:srgbClr val="7311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Rectangle 121"/>
              <p:cNvSpPr>
                <a:spLocks noChangeArrowheads="1"/>
              </p:cNvSpPr>
              <p:nvPr/>
            </p:nvSpPr>
            <p:spPr bwMode="auto">
              <a:xfrm>
                <a:off x="150" y="3650"/>
                <a:ext cx="313" cy="1"/>
              </a:xfrm>
              <a:prstGeom prst="rect">
                <a:avLst/>
              </a:prstGeom>
              <a:solidFill>
                <a:srgbClr val="7311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Rectangle 122"/>
              <p:cNvSpPr>
                <a:spLocks noChangeArrowheads="1"/>
              </p:cNvSpPr>
              <p:nvPr/>
            </p:nvSpPr>
            <p:spPr bwMode="auto">
              <a:xfrm>
                <a:off x="150" y="3651"/>
                <a:ext cx="313" cy="1"/>
              </a:xfrm>
              <a:prstGeom prst="rect">
                <a:avLst/>
              </a:prstGeom>
              <a:solidFill>
                <a:srgbClr val="730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Rectangle 123"/>
              <p:cNvSpPr>
                <a:spLocks noChangeArrowheads="1"/>
              </p:cNvSpPr>
              <p:nvPr/>
            </p:nvSpPr>
            <p:spPr bwMode="auto">
              <a:xfrm>
                <a:off x="150" y="3652"/>
                <a:ext cx="313" cy="1"/>
              </a:xfrm>
              <a:prstGeom prst="rect">
                <a:avLst/>
              </a:prstGeom>
              <a:solidFill>
                <a:srgbClr val="730D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Rectangle 124"/>
              <p:cNvSpPr>
                <a:spLocks noChangeArrowheads="1"/>
              </p:cNvSpPr>
              <p:nvPr/>
            </p:nvSpPr>
            <p:spPr bwMode="auto">
              <a:xfrm>
                <a:off x="150" y="3653"/>
                <a:ext cx="313" cy="1"/>
              </a:xfrm>
              <a:prstGeom prst="rect">
                <a:avLst/>
              </a:prstGeom>
              <a:solidFill>
                <a:srgbClr val="730D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Rectangle 125"/>
              <p:cNvSpPr>
                <a:spLocks noChangeArrowheads="1"/>
              </p:cNvSpPr>
              <p:nvPr/>
            </p:nvSpPr>
            <p:spPr bwMode="auto">
              <a:xfrm>
                <a:off x="150" y="3654"/>
                <a:ext cx="313" cy="1"/>
              </a:xfrm>
              <a:prstGeom prst="rect">
                <a:avLst/>
              </a:prstGeom>
              <a:solidFill>
                <a:srgbClr val="730B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Rectangle 126"/>
              <p:cNvSpPr>
                <a:spLocks noChangeArrowheads="1"/>
              </p:cNvSpPr>
              <p:nvPr/>
            </p:nvSpPr>
            <p:spPr bwMode="auto">
              <a:xfrm>
                <a:off x="150" y="3655"/>
                <a:ext cx="313" cy="2"/>
              </a:xfrm>
              <a:prstGeom prst="rect">
                <a:avLst/>
              </a:prstGeom>
              <a:solidFill>
                <a:srgbClr val="7508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Rectangle 127"/>
              <p:cNvSpPr>
                <a:spLocks noChangeArrowheads="1"/>
              </p:cNvSpPr>
              <p:nvPr/>
            </p:nvSpPr>
            <p:spPr bwMode="auto">
              <a:xfrm>
                <a:off x="150" y="3657"/>
                <a:ext cx="313" cy="1"/>
              </a:xfrm>
              <a:prstGeom prst="rect">
                <a:avLst/>
              </a:prstGeom>
              <a:solidFill>
                <a:srgbClr val="7508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Rectangle 128"/>
              <p:cNvSpPr>
                <a:spLocks noChangeArrowheads="1"/>
              </p:cNvSpPr>
              <p:nvPr/>
            </p:nvSpPr>
            <p:spPr bwMode="auto">
              <a:xfrm>
                <a:off x="150" y="3658"/>
                <a:ext cx="313" cy="1"/>
              </a:xfrm>
              <a:prstGeom prst="rect">
                <a:avLst/>
              </a:prstGeom>
              <a:solidFill>
                <a:srgbClr val="7506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Rectangle 129"/>
              <p:cNvSpPr>
                <a:spLocks noChangeArrowheads="1"/>
              </p:cNvSpPr>
              <p:nvPr/>
            </p:nvSpPr>
            <p:spPr bwMode="auto">
              <a:xfrm>
                <a:off x="150" y="3659"/>
                <a:ext cx="313" cy="1"/>
              </a:xfrm>
              <a:prstGeom prst="rect">
                <a:avLst/>
              </a:prstGeom>
              <a:solidFill>
                <a:srgbClr val="7503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Rectangle 130"/>
              <p:cNvSpPr>
                <a:spLocks noChangeArrowheads="1"/>
              </p:cNvSpPr>
              <p:nvPr/>
            </p:nvSpPr>
            <p:spPr bwMode="auto">
              <a:xfrm>
                <a:off x="150" y="3660"/>
                <a:ext cx="313" cy="1"/>
              </a:xfrm>
              <a:prstGeom prst="rect">
                <a:avLst/>
              </a:prstGeom>
              <a:solidFill>
                <a:srgbClr val="7503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Rectangle 131"/>
              <p:cNvSpPr>
                <a:spLocks noChangeArrowheads="1"/>
              </p:cNvSpPr>
              <p:nvPr/>
            </p:nvSpPr>
            <p:spPr bwMode="auto">
              <a:xfrm>
                <a:off x="150" y="3661"/>
                <a:ext cx="313" cy="1"/>
              </a:xfrm>
              <a:prstGeom prst="rect">
                <a:avLst/>
              </a:prstGeom>
              <a:solidFill>
                <a:srgbClr val="7501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Rectangle 132"/>
              <p:cNvSpPr>
                <a:spLocks noChangeArrowheads="1"/>
              </p:cNvSpPr>
              <p:nvPr/>
            </p:nvSpPr>
            <p:spPr bwMode="auto">
              <a:xfrm>
                <a:off x="150" y="3662"/>
                <a:ext cx="313" cy="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Rectangle 133"/>
              <p:cNvSpPr>
                <a:spLocks noChangeArrowheads="1"/>
              </p:cNvSpPr>
              <p:nvPr/>
            </p:nvSpPr>
            <p:spPr bwMode="auto">
              <a:xfrm>
                <a:off x="150" y="3664"/>
                <a:ext cx="313" cy="1"/>
              </a:xfrm>
              <a:prstGeom prst="rect">
                <a:avLst/>
              </a:prstGeom>
              <a:solidFill>
                <a:srgbClr val="8001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Rectangle 134"/>
              <p:cNvSpPr>
                <a:spLocks noChangeArrowheads="1"/>
              </p:cNvSpPr>
              <p:nvPr/>
            </p:nvSpPr>
            <p:spPr bwMode="auto">
              <a:xfrm>
                <a:off x="150" y="3665"/>
                <a:ext cx="313" cy="1"/>
              </a:xfrm>
              <a:prstGeom prst="rect">
                <a:avLst/>
              </a:prstGeom>
              <a:solidFill>
                <a:srgbClr val="8504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Rectangle 135"/>
              <p:cNvSpPr>
                <a:spLocks noChangeArrowheads="1"/>
              </p:cNvSpPr>
              <p:nvPr/>
            </p:nvSpPr>
            <p:spPr bwMode="auto">
              <a:xfrm>
                <a:off x="150" y="3666"/>
                <a:ext cx="313" cy="1"/>
              </a:xfrm>
              <a:prstGeom prst="rect">
                <a:avLst/>
              </a:prstGeom>
              <a:solidFill>
                <a:srgbClr val="8706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Rectangle 136"/>
              <p:cNvSpPr>
                <a:spLocks noChangeArrowheads="1"/>
              </p:cNvSpPr>
              <p:nvPr/>
            </p:nvSpPr>
            <p:spPr bwMode="auto">
              <a:xfrm>
                <a:off x="150" y="3667"/>
                <a:ext cx="313" cy="1"/>
              </a:xfrm>
              <a:prstGeom prst="rect">
                <a:avLst/>
              </a:prstGeom>
              <a:solidFill>
                <a:srgbClr val="8A0A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Rectangle 137"/>
              <p:cNvSpPr>
                <a:spLocks noChangeArrowheads="1"/>
              </p:cNvSpPr>
              <p:nvPr/>
            </p:nvSpPr>
            <p:spPr bwMode="auto">
              <a:xfrm>
                <a:off x="150" y="3668"/>
                <a:ext cx="313" cy="1"/>
              </a:xfrm>
              <a:prstGeom prst="rect">
                <a:avLst/>
              </a:prstGeom>
              <a:solidFill>
                <a:srgbClr val="8C0B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Rectangle 138"/>
              <p:cNvSpPr>
                <a:spLocks noChangeArrowheads="1"/>
              </p:cNvSpPr>
              <p:nvPr/>
            </p:nvSpPr>
            <p:spPr bwMode="auto">
              <a:xfrm>
                <a:off x="150" y="3669"/>
                <a:ext cx="313" cy="2"/>
              </a:xfrm>
              <a:prstGeom prst="rect">
                <a:avLst/>
              </a:prstGeom>
              <a:solidFill>
                <a:srgbClr val="8F0D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Rectangle 139"/>
              <p:cNvSpPr>
                <a:spLocks noChangeArrowheads="1"/>
              </p:cNvSpPr>
              <p:nvPr/>
            </p:nvSpPr>
            <p:spPr bwMode="auto">
              <a:xfrm>
                <a:off x="150" y="3671"/>
                <a:ext cx="313" cy="1"/>
              </a:xfrm>
              <a:prstGeom prst="rect">
                <a:avLst/>
              </a:prstGeom>
              <a:solidFill>
                <a:srgbClr val="9110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Rectangle 140"/>
              <p:cNvSpPr>
                <a:spLocks noChangeArrowheads="1"/>
              </p:cNvSpPr>
              <p:nvPr/>
            </p:nvSpPr>
            <p:spPr bwMode="auto">
              <a:xfrm>
                <a:off x="150" y="3672"/>
                <a:ext cx="313" cy="1"/>
              </a:xfrm>
              <a:prstGeom prst="rect">
                <a:avLst/>
              </a:prstGeom>
              <a:solidFill>
                <a:srgbClr val="9415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Rectangle 141"/>
              <p:cNvSpPr>
                <a:spLocks noChangeArrowheads="1"/>
              </p:cNvSpPr>
              <p:nvPr/>
            </p:nvSpPr>
            <p:spPr bwMode="auto">
              <a:xfrm>
                <a:off x="150" y="3673"/>
                <a:ext cx="313" cy="1"/>
              </a:xfrm>
              <a:prstGeom prst="rect">
                <a:avLst/>
              </a:prstGeom>
              <a:solidFill>
                <a:srgbClr val="9615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Rectangle 142"/>
              <p:cNvSpPr>
                <a:spLocks noChangeArrowheads="1"/>
              </p:cNvSpPr>
              <p:nvPr/>
            </p:nvSpPr>
            <p:spPr bwMode="auto">
              <a:xfrm>
                <a:off x="150" y="3674"/>
                <a:ext cx="313" cy="1"/>
              </a:xfrm>
              <a:prstGeom prst="rect">
                <a:avLst/>
              </a:prstGeom>
              <a:solidFill>
                <a:srgbClr val="9918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Rectangle 143"/>
              <p:cNvSpPr>
                <a:spLocks noChangeArrowheads="1"/>
              </p:cNvSpPr>
              <p:nvPr/>
            </p:nvSpPr>
            <p:spPr bwMode="auto">
              <a:xfrm>
                <a:off x="150" y="3675"/>
                <a:ext cx="313" cy="2"/>
              </a:xfrm>
              <a:prstGeom prst="rect">
                <a:avLst/>
              </a:prstGeom>
              <a:solidFill>
                <a:srgbClr val="9E1E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Rectangle 144"/>
              <p:cNvSpPr>
                <a:spLocks noChangeArrowheads="1"/>
              </p:cNvSpPr>
              <p:nvPr/>
            </p:nvSpPr>
            <p:spPr bwMode="auto">
              <a:xfrm>
                <a:off x="150" y="3677"/>
                <a:ext cx="313" cy="1"/>
              </a:xfrm>
              <a:prstGeom prst="rect">
                <a:avLst/>
              </a:prstGeom>
              <a:solidFill>
                <a:srgbClr val="A121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Rectangle 145"/>
              <p:cNvSpPr>
                <a:spLocks noChangeArrowheads="1"/>
              </p:cNvSpPr>
              <p:nvPr/>
            </p:nvSpPr>
            <p:spPr bwMode="auto">
              <a:xfrm>
                <a:off x="150" y="3678"/>
                <a:ext cx="313" cy="1"/>
              </a:xfrm>
              <a:prstGeom prst="rect">
                <a:avLst/>
              </a:prstGeom>
              <a:solidFill>
                <a:srgbClr val="A32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Rectangle 146"/>
              <p:cNvSpPr>
                <a:spLocks noChangeArrowheads="1"/>
              </p:cNvSpPr>
              <p:nvPr/>
            </p:nvSpPr>
            <p:spPr bwMode="auto">
              <a:xfrm>
                <a:off x="150" y="3679"/>
                <a:ext cx="313" cy="1"/>
              </a:xfrm>
              <a:prstGeom prst="rect">
                <a:avLst/>
              </a:prstGeom>
              <a:solidFill>
                <a:srgbClr val="A628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Rectangle 147"/>
              <p:cNvSpPr>
                <a:spLocks noChangeArrowheads="1"/>
              </p:cNvSpPr>
              <p:nvPr/>
            </p:nvSpPr>
            <p:spPr bwMode="auto">
              <a:xfrm>
                <a:off x="150" y="3680"/>
                <a:ext cx="313" cy="1"/>
              </a:xfrm>
              <a:prstGeom prst="rect">
                <a:avLst/>
              </a:prstGeom>
              <a:solidFill>
                <a:srgbClr val="A82B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Rectangle 148"/>
              <p:cNvSpPr>
                <a:spLocks noChangeArrowheads="1"/>
              </p:cNvSpPr>
              <p:nvPr/>
            </p:nvSpPr>
            <p:spPr bwMode="auto">
              <a:xfrm>
                <a:off x="150" y="3681"/>
                <a:ext cx="313" cy="1"/>
              </a:xfrm>
              <a:prstGeom prst="rect">
                <a:avLst/>
              </a:prstGeom>
              <a:solidFill>
                <a:srgbClr val="AB2F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Rectangle 149"/>
              <p:cNvSpPr>
                <a:spLocks noChangeArrowheads="1"/>
              </p:cNvSpPr>
              <p:nvPr/>
            </p:nvSpPr>
            <p:spPr bwMode="auto">
              <a:xfrm>
                <a:off x="150" y="3682"/>
                <a:ext cx="313" cy="2"/>
              </a:xfrm>
              <a:prstGeom prst="rect">
                <a:avLst/>
              </a:prstGeom>
              <a:solidFill>
                <a:srgbClr val="AD30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Rectangle 150"/>
              <p:cNvSpPr>
                <a:spLocks noChangeArrowheads="1"/>
              </p:cNvSpPr>
              <p:nvPr/>
            </p:nvSpPr>
            <p:spPr bwMode="auto">
              <a:xfrm>
                <a:off x="150" y="3684"/>
                <a:ext cx="313" cy="1"/>
              </a:xfrm>
              <a:prstGeom prst="rect">
                <a:avLst/>
              </a:prstGeom>
              <a:solidFill>
                <a:srgbClr val="B036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Rectangle 151"/>
              <p:cNvSpPr>
                <a:spLocks noChangeArrowheads="1"/>
              </p:cNvSpPr>
              <p:nvPr/>
            </p:nvSpPr>
            <p:spPr bwMode="auto">
              <a:xfrm>
                <a:off x="150" y="3685"/>
                <a:ext cx="313" cy="1"/>
              </a:xfrm>
              <a:prstGeom prst="rect">
                <a:avLst/>
              </a:prstGeom>
              <a:solidFill>
                <a:srgbClr val="B33A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Rectangle 152"/>
              <p:cNvSpPr>
                <a:spLocks noChangeArrowheads="1"/>
              </p:cNvSpPr>
              <p:nvPr/>
            </p:nvSpPr>
            <p:spPr bwMode="auto">
              <a:xfrm>
                <a:off x="150" y="3686"/>
                <a:ext cx="313" cy="1"/>
              </a:xfrm>
              <a:prstGeom prst="rect">
                <a:avLst/>
              </a:prstGeom>
              <a:solidFill>
                <a:srgbClr val="B83E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Rectangle 153"/>
              <p:cNvSpPr>
                <a:spLocks noChangeArrowheads="1"/>
              </p:cNvSpPr>
              <p:nvPr/>
            </p:nvSpPr>
            <p:spPr bwMode="auto">
              <a:xfrm>
                <a:off x="150" y="3687"/>
                <a:ext cx="313" cy="1"/>
              </a:xfrm>
              <a:prstGeom prst="rect">
                <a:avLst/>
              </a:prstGeom>
              <a:solidFill>
                <a:srgbClr val="BA4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Rectangle 154"/>
              <p:cNvSpPr>
                <a:spLocks noChangeArrowheads="1"/>
              </p:cNvSpPr>
              <p:nvPr/>
            </p:nvSpPr>
            <p:spPr bwMode="auto">
              <a:xfrm>
                <a:off x="527" y="3491"/>
                <a:ext cx="53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n-lt"/>
                  </a:rPr>
                  <a:t>High : 3544.38</a:t>
                </a:r>
                <a:endParaRPr kumimoji="0" lang="en-US" altLang="en-US" sz="1050" b="1" i="0" u="none" strike="noStrike" cap="none" normalizeH="0" baseline="0" dirty="0">
                  <a:ln>
                    <a:noFill/>
                  </a:ln>
                  <a:solidFill>
                    <a:schemeClr val="tx1"/>
                  </a:solidFill>
                  <a:effectLst/>
                  <a:latin typeface="+mn-lt"/>
                </a:endParaRPr>
              </a:p>
            </p:txBody>
          </p:sp>
          <p:sp>
            <p:nvSpPr>
              <p:cNvPr id="269" name="Line 155"/>
              <p:cNvSpPr>
                <a:spLocks noChangeShapeType="1"/>
              </p:cNvSpPr>
              <p:nvPr/>
            </p:nvSpPr>
            <p:spPr bwMode="auto">
              <a:xfrm>
                <a:off x="463" y="3680"/>
                <a:ext cx="2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 name="Rectangle 156"/>
              <p:cNvSpPr>
                <a:spLocks noChangeArrowheads="1"/>
              </p:cNvSpPr>
              <p:nvPr/>
            </p:nvSpPr>
            <p:spPr bwMode="auto">
              <a:xfrm>
                <a:off x="150" y="3680"/>
                <a:ext cx="313" cy="1"/>
              </a:xfrm>
              <a:prstGeom prst="rect">
                <a:avLst/>
              </a:prstGeom>
              <a:solidFill>
                <a:srgbClr val="BD43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Rectangle 157"/>
              <p:cNvSpPr>
                <a:spLocks noChangeArrowheads="1"/>
              </p:cNvSpPr>
              <p:nvPr/>
            </p:nvSpPr>
            <p:spPr bwMode="auto">
              <a:xfrm>
                <a:off x="150" y="3681"/>
                <a:ext cx="313" cy="1"/>
              </a:xfrm>
              <a:prstGeom prst="rect">
                <a:avLst/>
              </a:prstGeom>
              <a:solidFill>
                <a:srgbClr val="BF47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Rectangle 158"/>
              <p:cNvSpPr>
                <a:spLocks noChangeArrowheads="1"/>
              </p:cNvSpPr>
              <p:nvPr/>
            </p:nvSpPr>
            <p:spPr bwMode="auto">
              <a:xfrm>
                <a:off x="150" y="3682"/>
                <a:ext cx="313" cy="2"/>
              </a:xfrm>
              <a:prstGeom prst="rect">
                <a:avLst/>
              </a:prstGeom>
              <a:solidFill>
                <a:srgbClr val="C24B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Rectangle 159"/>
              <p:cNvSpPr>
                <a:spLocks noChangeArrowheads="1"/>
              </p:cNvSpPr>
              <p:nvPr/>
            </p:nvSpPr>
            <p:spPr bwMode="auto">
              <a:xfrm>
                <a:off x="150" y="3684"/>
                <a:ext cx="313" cy="1"/>
              </a:xfrm>
              <a:prstGeom prst="rect">
                <a:avLst/>
              </a:prstGeom>
              <a:solidFill>
                <a:srgbClr val="C450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Rectangle 160"/>
              <p:cNvSpPr>
                <a:spLocks noChangeArrowheads="1"/>
              </p:cNvSpPr>
              <p:nvPr/>
            </p:nvSpPr>
            <p:spPr bwMode="auto">
              <a:xfrm>
                <a:off x="150" y="3685"/>
                <a:ext cx="313" cy="1"/>
              </a:xfrm>
              <a:prstGeom prst="rect">
                <a:avLst/>
              </a:prstGeom>
              <a:solidFill>
                <a:srgbClr val="C955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Rectangle 161"/>
              <p:cNvSpPr>
                <a:spLocks noChangeArrowheads="1"/>
              </p:cNvSpPr>
              <p:nvPr/>
            </p:nvSpPr>
            <p:spPr bwMode="auto">
              <a:xfrm>
                <a:off x="150" y="3686"/>
                <a:ext cx="313" cy="1"/>
              </a:xfrm>
              <a:prstGeom prst="rect">
                <a:avLst/>
              </a:prstGeom>
              <a:solidFill>
                <a:srgbClr val="CC5A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Rectangle 162"/>
              <p:cNvSpPr>
                <a:spLocks noChangeArrowheads="1"/>
              </p:cNvSpPr>
              <p:nvPr/>
            </p:nvSpPr>
            <p:spPr bwMode="auto">
              <a:xfrm>
                <a:off x="150" y="3687"/>
                <a:ext cx="313" cy="1"/>
              </a:xfrm>
              <a:prstGeom prst="rect">
                <a:avLst/>
              </a:prstGeom>
              <a:solidFill>
                <a:srgbClr val="CF5E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Rectangle 163"/>
              <p:cNvSpPr>
                <a:spLocks noChangeArrowheads="1"/>
              </p:cNvSpPr>
              <p:nvPr/>
            </p:nvSpPr>
            <p:spPr bwMode="auto">
              <a:xfrm>
                <a:off x="150" y="3688"/>
                <a:ext cx="313" cy="1"/>
              </a:xfrm>
              <a:prstGeom prst="rect">
                <a:avLst/>
              </a:prstGeom>
              <a:solidFill>
                <a:srgbClr val="D163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Rectangle 164"/>
              <p:cNvSpPr>
                <a:spLocks noChangeArrowheads="1"/>
              </p:cNvSpPr>
              <p:nvPr/>
            </p:nvSpPr>
            <p:spPr bwMode="auto">
              <a:xfrm>
                <a:off x="150" y="3689"/>
                <a:ext cx="313" cy="2"/>
              </a:xfrm>
              <a:prstGeom prst="rect">
                <a:avLst/>
              </a:prstGeom>
              <a:solidFill>
                <a:srgbClr val="D46B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Rectangle 165"/>
              <p:cNvSpPr>
                <a:spLocks noChangeArrowheads="1"/>
              </p:cNvSpPr>
              <p:nvPr/>
            </p:nvSpPr>
            <p:spPr bwMode="auto">
              <a:xfrm>
                <a:off x="150" y="3691"/>
                <a:ext cx="313" cy="1"/>
              </a:xfrm>
              <a:prstGeom prst="rect">
                <a:avLst/>
              </a:prstGeom>
              <a:solidFill>
                <a:srgbClr val="D66C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Rectangle 166"/>
              <p:cNvSpPr>
                <a:spLocks noChangeArrowheads="1"/>
              </p:cNvSpPr>
              <p:nvPr/>
            </p:nvSpPr>
            <p:spPr bwMode="auto">
              <a:xfrm>
                <a:off x="150" y="3692"/>
                <a:ext cx="313" cy="1"/>
              </a:xfrm>
              <a:prstGeom prst="rect">
                <a:avLst/>
              </a:prstGeom>
              <a:solidFill>
                <a:srgbClr val="DB76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Rectangle 167"/>
              <p:cNvSpPr>
                <a:spLocks noChangeArrowheads="1"/>
              </p:cNvSpPr>
              <p:nvPr/>
            </p:nvSpPr>
            <p:spPr bwMode="auto">
              <a:xfrm>
                <a:off x="150" y="3693"/>
                <a:ext cx="313" cy="1"/>
              </a:xfrm>
              <a:prstGeom prst="rect">
                <a:avLst/>
              </a:prstGeom>
              <a:solidFill>
                <a:srgbClr val="DE7B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Rectangle 168"/>
              <p:cNvSpPr>
                <a:spLocks noChangeArrowheads="1"/>
              </p:cNvSpPr>
              <p:nvPr/>
            </p:nvSpPr>
            <p:spPr bwMode="auto">
              <a:xfrm>
                <a:off x="150" y="3694"/>
                <a:ext cx="313" cy="1"/>
              </a:xfrm>
              <a:prstGeom prst="rect">
                <a:avLst/>
              </a:prstGeom>
              <a:solidFill>
                <a:srgbClr val="E080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Rectangle 169"/>
              <p:cNvSpPr>
                <a:spLocks noChangeArrowheads="1"/>
              </p:cNvSpPr>
              <p:nvPr/>
            </p:nvSpPr>
            <p:spPr bwMode="auto">
              <a:xfrm>
                <a:off x="150" y="3695"/>
                <a:ext cx="313" cy="1"/>
              </a:xfrm>
              <a:prstGeom prst="rect">
                <a:avLst/>
              </a:prstGeom>
              <a:solidFill>
                <a:srgbClr val="E385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Rectangle 170"/>
              <p:cNvSpPr>
                <a:spLocks noChangeArrowheads="1"/>
              </p:cNvSpPr>
              <p:nvPr/>
            </p:nvSpPr>
            <p:spPr bwMode="auto">
              <a:xfrm>
                <a:off x="150" y="3696"/>
                <a:ext cx="313" cy="2"/>
              </a:xfrm>
              <a:prstGeom prst="rect">
                <a:avLst/>
              </a:prstGeom>
              <a:solidFill>
                <a:srgbClr val="E68B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Rectangle 171"/>
              <p:cNvSpPr>
                <a:spLocks noChangeArrowheads="1"/>
              </p:cNvSpPr>
              <p:nvPr/>
            </p:nvSpPr>
            <p:spPr bwMode="auto">
              <a:xfrm>
                <a:off x="150" y="3698"/>
                <a:ext cx="313" cy="1"/>
              </a:xfrm>
              <a:prstGeom prst="rect">
                <a:avLst/>
              </a:prstGeom>
              <a:solidFill>
                <a:srgbClr val="EB9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Rectangle 172"/>
              <p:cNvSpPr>
                <a:spLocks noChangeArrowheads="1"/>
              </p:cNvSpPr>
              <p:nvPr/>
            </p:nvSpPr>
            <p:spPr bwMode="auto">
              <a:xfrm>
                <a:off x="150" y="3699"/>
                <a:ext cx="313" cy="1"/>
              </a:xfrm>
              <a:prstGeom prst="rect">
                <a:avLst/>
              </a:prstGeom>
              <a:solidFill>
                <a:srgbClr val="ED97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Rectangle 173"/>
              <p:cNvSpPr>
                <a:spLocks noChangeArrowheads="1"/>
              </p:cNvSpPr>
              <p:nvPr/>
            </p:nvSpPr>
            <p:spPr bwMode="auto">
              <a:xfrm>
                <a:off x="150" y="3700"/>
                <a:ext cx="313" cy="1"/>
              </a:xfrm>
              <a:prstGeom prst="rect">
                <a:avLst/>
              </a:prstGeom>
              <a:solidFill>
                <a:srgbClr val="F09D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Rectangle 174"/>
              <p:cNvSpPr>
                <a:spLocks noChangeArrowheads="1"/>
              </p:cNvSpPr>
              <p:nvPr/>
            </p:nvSpPr>
            <p:spPr bwMode="auto">
              <a:xfrm>
                <a:off x="150" y="3701"/>
                <a:ext cx="313" cy="1"/>
              </a:xfrm>
              <a:prstGeom prst="rect">
                <a:avLst/>
              </a:prstGeom>
              <a:solidFill>
                <a:srgbClr val="F2A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Rectangle 175"/>
              <p:cNvSpPr>
                <a:spLocks noChangeArrowheads="1"/>
              </p:cNvSpPr>
              <p:nvPr/>
            </p:nvSpPr>
            <p:spPr bwMode="auto">
              <a:xfrm>
                <a:off x="150" y="3702"/>
                <a:ext cx="313" cy="1"/>
              </a:xfrm>
              <a:prstGeom prst="rect">
                <a:avLst/>
              </a:prstGeom>
              <a:solidFill>
                <a:srgbClr val="F5AC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Rectangle 176"/>
              <p:cNvSpPr>
                <a:spLocks noChangeArrowheads="1"/>
              </p:cNvSpPr>
              <p:nvPr/>
            </p:nvSpPr>
            <p:spPr bwMode="auto">
              <a:xfrm>
                <a:off x="150" y="3703"/>
                <a:ext cx="313" cy="2"/>
              </a:xfrm>
              <a:prstGeom prst="rect">
                <a:avLst/>
              </a:prstGeom>
              <a:solidFill>
                <a:srgbClr val="FAB4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Rectangle 177"/>
              <p:cNvSpPr>
                <a:spLocks noChangeArrowheads="1"/>
              </p:cNvSpPr>
              <p:nvPr/>
            </p:nvSpPr>
            <p:spPr bwMode="auto">
              <a:xfrm>
                <a:off x="150" y="3705"/>
                <a:ext cx="313" cy="1"/>
              </a:xfrm>
              <a:prstGeom prst="rect">
                <a:avLst/>
              </a:prstGeom>
              <a:solidFill>
                <a:srgbClr val="FCBA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Rectangle 178"/>
              <p:cNvSpPr>
                <a:spLocks noChangeArrowheads="1"/>
              </p:cNvSpPr>
              <p:nvPr/>
            </p:nvSpPr>
            <p:spPr bwMode="auto">
              <a:xfrm>
                <a:off x="150" y="3706"/>
                <a:ext cx="313" cy="1"/>
              </a:xfrm>
              <a:prstGeom prst="rect">
                <a:avLst/>
              </a:prstGeom>
              <a:solidFill>
                <a:srgbClr val="F7BB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Rectangle 179"/>
              <p:cNvSpPr>
                <a:spLocks noChangeArrowheads="1"/>
              </p:cNvSpPr>
              <p:nvPr/>
            </p:nvSpPr>
            <p:spPr bwMode="auto">
              <a:xfrm>
                <a:off x="150" y="3707"/>
                <a:ext cx="313" cy="1"/>
              </a:xfrm>
              <a:prstGeom prst="rect">
                <a:avLst/>
              </a:prstGeom>
              <a:solidFill>
                <a:srgbClr val="F2B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Rectangle 180"/>
              <p:cNvSpPr>
                <a:spLocks noChangeArrowheads="1"/>
              </p:cNvSpPr>
              <p:nvPr/>
            </p:nvSpPr>
            <p:spPr bwMode="auto">
              <a:xfrm>
                <a:off x="150" y="3708"/>
                <a:ext cx="313" cy="1"/>
              </a:xfrm>
              <a:prstGeom prst="rect">
                <a:avLst/>
              </a:prstGeom>
              <a:solidFill>
                <a:srgbClr val="EDBD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Rectangle 181"/>
              <p:cNvSpPr>
                <a:spLocks noChangeArrowheads="1"/>
              </p:cNvSpPr>
              <p:nvPr/>
            </p:nvSpPr>
            <p:spPr bwMode="auto">
              <a:xfrm>
                <a:off x="150" y="3709"/>
                <a:ext cx="313" cy="2"/>
              </a:xfrm>
              <a:prstGeom prst="rect">
                <a:avLst/>
              </a:prstGeom>
              <a:solidFill>
                <a:srgbClr val="EBBF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Rectangle 182"/>
              <p:cNvSpPr>
                <a:spLocks noChangeArrowheads="1"/>
              </p:cNvSpPr>
              <p:nvPr/>
            </p:nvSpPr>
            <p:spPr bwMode="auto">
              <a:xfrm>
                <a:off x="150" y="3711"/>
                <a:ext cx="313" cy="1"/>
              </a:xfrm>
              <a:prstGeom prst="rect">
                <a:avLst/>
              </a:prstGeom>
              <a:solidFill>
                <a:srgbClr val="E6C2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Rectangle 183"/>
              <p:cNvSpPr>
                <a:spLocks noChangeArrowheads="1"/>
              </p:cNvSpPr>
              <p:nvPr/>
            </p:nvSpPr>
            <p:spPr bwMode="auto">
              <a:xfrm>
                <a:off x="150" y="3712"/>
                <a:ext cx="313" cy="1"/>
              </a:xfrm>
              <a:prstGeom prst="rect">
                <a:avLst/>
              </a:prstGeom>
              <a:solidFill>
                <a:srgbClr val="E0C2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Rectangle 184"/>
              <p:cNvSpPr>
                <a:spLocks noChangeArrowheads="1"/>
              </p:cNvSpPr>
              <p:nvPr/>
            </p:nvSpPr>
            <p:spPr bwMode="auto">
              <a:xfrm>
                <a:off x="150" y="3713"/>
                <a:ext cx="313" cy="1"/>
              </a:xfrm>
              <a:prstGeom prst="rect">
                <a:avLst/>
              </a:prstGeom>
              <a:solidFill>
                <a:srgbClr val="DBC1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Rectangle 185"/>
              <p:cNvSpPr>
                <a:spLocks noChangeArrowheads="1"/>
              </p:cNvSpPr>
              <p:nvPr/>
            </p:nvSpPr>
            <p:spPr bwMode="auto">
              <a:xfrm>
                <a:off x="150" y="3714"/>
                <a:ext cx="313" cy="1"/>
              </a:xfrm>
              <a:prstGeom prst="rect">
                <a:avLst/>
              </a:prstGeom>
              <a:solidFill>
                <a:srgbClr val="D9C2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Rectangle 186"/>
              <p:cNvSpPr>
                <a:spLocks noChangeArrowheads="1"/>
              </p:cNvSpPr>
              <p:nvPr/>
            </p:nvSpPr>
            <p:spPr bwMode="auto">
              <a:xfrm>
                <a:off x="150" y="3715"/>
                <a:ext cx="313" cy="1"/>
              </a:xfrm>
              <a:prstGeom prst="rect">
                <a:avLst/>
              </a:prstGeom>
              <a:solidFill>
                <a:srgbClr val="D4C4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Rectangle 187"/>
              <p:cNvSpPr>
                <a:spLocks noChangeArrowheads="1"/>
              </p:cNvSpPr>
              <p:nvPr/>
            </p:nvSpPr>
            <p:spPr bwMode="auto">
              <a:xfrm>
                <a:off x="150" y="3716"/>
                <a:ext cx="313" cy="2"/>
              </a:xfrm>
              <a:prstGeom prst="rect">
                <a:avLst/>
              </a:prstGeom>
              <a:solidFill>
                <a:srgbClr val="CFC3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Rectangle 188"/>
              <p:cNvSpPr>
                <a:spLocks noChangeArrowheads="1"/>
              </p:cNvSpPr>
              <p:nvPr/>
            </p:nvSpPr>
            <p:spPr bwMode="auto">
              <a:xfrm>
                <a:off x="150" y="3718"/>
                <a:ext cx="313" cy="1"/>
              </a:xfrm>
              <a:prstGeom prst="rect">
                <a:avLst/>
              </a:prstGeom>
              <a:solidFill>
                <a:srgbClr val="C9C1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Rectangle 189"/>
              <p:cNvSpPr>
                <a:spLocks noChangeArrowheads="1"/>
              </p:cNvSpPr>
              <p:nvPr/>
            </p:nvSpPr>
            <p:spPr bwMode="auto">
              <a:xfrm>
                <a:off x="150" y="3719"/>
                <a:ext cx="313" cy="1"/>
              </a:xfrm>
              <a:prstGeom prst="rect">
                <a:avLst/>
              </a:prstGeom>
              <a:solidFill>
                <a:srgbClr val="C7C1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Rectangle 190"/>
              <p:cNvSpPr>
                <a:spLocks noChangeArrowheads="1"/>
              </p:cNvSpPr>
              <p:nvPr/>
            </p:nvSpPr>
            <p:spPr bwMode="auto">
              <a:xfrm>
                <a:off x="150" y="3720"/>
                <a:ext cx="313" cy="1"/>
              </a:xfrm>
              <a:prstGeom prst="rect">
                <a:avLst/>
              </a:prstGeom>
              <a:solidFill>
                <a:srgbClr val="C2C2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Rectangle 191"/>
              <p:cNvSpPr>
                <a:spLocks noChangeArrowheads="1"/>
              </p:cNvSpPr>
              <p:nvPr/>
            </p:nvSpPr>
            <p:spPr bwMode="auto">
              <a:xfrm>
                <a:off x="150" y="3721"/>
                <a:ext cx="313" cy="1"/>
              </a:xfrm>
              <a:prstGeom prst="rect">
                <a:avLst/>
              </a:prstGeom>
              <a:solidFill>
                <a:srgbClr val="BABD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Rectangle 192"/>
              <p:cNvSpPr>
                <a:spLocks noChangeArrowheads="1"/>
              </p:cNvSpPr>
              <p:nvPr/>
            </p:nvSpPr>
            <p:spPr bwMode="auto">
              <a:xfrm>
                <a:off x="150" y="3722"/>
                <a:ext cx="313" cy="1"/>
              </a:xfrm>
              <a:prstGeom prst="rect">
                <a:avLst/>
              </a:prstGeom>
              <a:solidFill>
                <a:srgbClr val="B3B8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Rectangle 193"/>
              <p:cNvSpPr>
                <a:spLocks noChangeArrowheads="1"/>
              </p:cNvSpPr>
              <p:nvPr/>
            </p:nvSpPr>
            <p:spPr bwMode="auto">
              <a:xfrm>
                <a:off x="150" y="3723"/>
                <a:ext cx="313" cy="2"/>
              </a:xfrm>
              <a:prstGeom prst="rect">
                <a:avLst/>
              </a:prstGeom>
              <a:solidFill>
                <a:srgbClr val="AEB5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Rectangle 194"/>
              <p:cNvSpPr>
                <a:spLocks noChangeArrowheads="1"/>
              </p:cNvSpPr>
              <p:nvPr/>
            </p:nvSpPr>
            <p:spPr bwMode="auto">
              <a:xfrm>
                <a:off x="150" y="3725"/>
                <a:ext cx="313" cy="1"/>
              </a:xfrm>
              <a:prstGeom prst="rect">
                <a:avLst/>
              </a:prstGeom>
              <a:solidFill>
                <a:srgbClr val="A5B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Rectangle 195"/>
              <p:cNvSpPr>
                <a:spLocks noChangeArrowheads="1"/>
              </p:cNvSpPr>
              <p:nvPr/>
            </p:nvSpPr>
            <p:spPr bwMode="auto">
              <a:xfrm>
                <a:off x="150" y="3726"/>
                <a:ext cx="313" cy="1"/>
              </a:xfrm>
              <a:prstGeom prst="rect">
                <a:avLst/>
              </a:prstGeom>
              <a:solidFill>
                <a:srgbClr val="9EA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Rectangle 196"/>
              <p:cNvSpPr>
                <a:spLocks noChangeArrowheads="1"/>
              </p:cNvSpPr>
              <p:nvPr/>
            </p:nvSpPr>
            <p:spPr bwMode="auto">
              <a:xfrm>
                <a:off x="150" y="3727"/>
                <a:ext cx="313" cy="1"/>
              </a:xfrm>
              <a:prstGeom prst="rect">
                <a:avLst/>
              </a:prstGeom>
              <a:solidFill>
                <a:srgbClr val="97A6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Rectangle 197"/>
              <p:cNvSpPr>
                <a:spLocks noChangeArrowheads="1"/>
              </p:cNvSpPr>
              <p:nvPr/>
            </p:nvSpPr>
            <p:spPr bwMode="auto">
              <a:xfrm>
                <a:off x="150" y="3728"/>
                <a:ext cx="313" cy="1"/>
              </a:xfrm>
              <a:prstGeom prst="rect">
                <a:avLst/>
              </a:prstGeom>
              <a:solidFill>
                <a:srgbClr val="93A3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Rectangle 198"/>
              <p:cNvSpPr>
                <a:spLocks noChangeArrowheads="1"/>
              </p:cNvSpPr>
              <p:nvPr/>
            </p:nvSpPr>
            <p:spPr bwMode="auto">
              <a:xfrm>
                <a:off x="150" y="3729"/>
                <a:ext cx="313" cy="1"/>
              </a:xfrm>
              <a:prstGeom prst="rect">
                <a:avLst/>
              </a:prstGeom>
              <a:solidFill>
                <a:srgbClr val="8A9E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Rectangle 199"/>
              <p:cNvSpPr>
                <a:spLocks noChangeArrowheads="1"/>
              </p:cNvSpPr>
              <p:nvPr/>
            </p:nvSpPr>
            <p:spPr bwMode="auto">
              <a:xfrm>
                <a:off x="150" y="3730"/>
                <a:ext cx="313" cy="2"/>
              </a:xfrm>
              <a:prstGeom prst="rect">
                <a:avLst/>
              </a:prstGeom>
              <a:solidFill>
                <a:srgbClr val="819C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Rectangle 200"/>
              <p:cNvSpPr>
                <a:spLocks noChangeArrowheads="1"/>
              </p:cNvSpPr>
              <p:nvPr/>
            </p:nvSpPr>
            <p:spPr bwMode="auto">
              <a:xfrm>
                <a:off x="150" y="3732"/>
                <a:ext cx="313" cy="1"/>
              </a:xfrm>
              <a:prstGeom prst="rect">
                <a:avLst/>
              </a:prstGeom>
              <a:solidFill>
                <a:srgbClr val="7799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Rectangle 201"/>
              <p:cNvSpPr>
                <a:spLocks noChangeArrowheads="1"/>
              </p:cNvSpPr>
              <p:nvPr/>
            </p:nvSpPr>
            <p:spPr bwMode="auto">
              <a:xfrm>
                <a:off x="150" y="3733"/>
                <a:ext cx="313" cy="1"/>
              </a:xfrm>
              <a:prstGeom prst="rect">
                <a:avLst/>
              </a:prstGeom>
              <a:solidFill>
                <a:srgbClr val="6F99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Rectangle 202"/>
              <p:cNvSpPr>
                <a:spLocks noChangeArrowheads="1"/>
              </p:cNvSpPr>
              <p:nvPr/>
            </p:nvSpPr>
            <p:spPr bwMode="auto">
              <a:xfrm>
                <a:off x="150" y="3734"/>
                <a:ext cx="313" cy="1"/>
              </a:xfrm>
              <a:prstGeom prst="rect">
                <a:avLst/>
              </a:prstGeom>
              <a:solidFill>
                <a:srgbClr val="6596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Rectangle 203"/>
              <p:cNvSpPr>
                <a:spLocks noChangeArrowheads="1"/>
              </p:cNvSpPr>
              <p:nvPr/>
            </p:nvSpPr>
            <p:spPr bwMode="auto">
              <a:xfrm>
                <a:off x="150" y="3735"/>
                <a:ext cx="313" cy="1"/>
              </a:xfrm>
              <a:prstGeom prst="rect">
                <a:avLst/>
              </a:prstGeom>
              <a:solidFill>
                <a:srgbClr val="5C96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Rectangle 204"/>
              <p:cNvSpPr>
                <a:spLocks noChangeArrowheads="1"/>
              </p:cNvSpPr>
              <p:nvPr/>
            </p:nvSpPr>
            <p:spPr bwMode="auto">
              <a:xfrm>
                <a:off x="150" y="3736"/>
                <a:ext cx="313" cy="1"/>
              </a:xfrm>
              <a:prstGeom prst="rect">
                <a:avLst/>
              </a:prstGeom>
              <a:solidFill>
                <a:srgbClr val="5294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Rectangle 206"/>
            <p:cNvSpPr>
              <a:spLocks noChangeArrowheads="1"/>
            </p:cNvSpPr>
            <p:nvPr/>
          </p:nvSpPr>
          <p:spPr bwMode="auto">
            <a:xfrm>
              <a:off x="150" y="3737"/>
              <a:ext cx="313" cy="2"/>
            </a:xfrm>
            <a:prstGeom prst="rect">
              <a:avLst/>
            </a:prstGeom>
            <a:solidFill>
              <a:srgbClr val="4891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207"/>
            <p:cNvSpPr>
              <a:spLocks noChangeArrowheads="1"/>
            </p:cNvSpPr>
            <p:nvPr/>
          </p:nvSpPr>
          <p:spPr bwMode="auto">
            <a:xfrm>
              <a:off x="150" y="3739"/>
              <a:ext cx="313" cy="1"/>
            </a:xfrm>
            <a:prstGeom prst="rect">
              <a:avLst/>
            </a:prstGeom>
            <a:solidFill>
              <a:srgbClr val="4091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08"/>
            <p:cNvSpPr>
              <a:spLocks noChangeArrowheads="1"/>
            </p:cNvSpPr>
            <p:nvPr/>
          </p:nvSpPr>
          <p:spPr bwMode="auto">
            <a:xfrm>
              <a:off x="150" y="3740"/>
              <a:ext cx="313" cy="1"/>
            </a:xfrm>
            <a:prstGeom prst="rect">
              <a:avLst/>
            </a:prstGeom>
            <a:solidFill>
              <a:srgbClr val="368F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209"/>
            <p:cNvSpPr>
              <a:spLocks noChangeArrowheads="1"/>
            </p:cNvSpPr>
            <p:nvPr/>
          </p:nvSpPr>
          <p:spPr bwMode="auto">
            <a:xfrm>
              <a:off x="150" y="3741"/>
              <a:ext cx="313" cy="1"/>
            </a:xfrm>
            <a:prstGeom prst="rect">
              <a:avLst/>
            </a:prstGeom>
            <a:solidFill>
              <a:srgbClr val="2C8F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0"/>
            <p:cNvSpPr>
              <a:spLocks noChangeArrowheads="1"/>
            </p:cNvSpPr>
            <p:nvPr/>
          </p:nvSpPr>
          <p:spPr bwMode="auto">
            <a:xfrm>
              <a:off x="150" y="3742"/>
              <a:ext cx="313" cy="1"/>
            </a:xfrm>
            <a:prstGeom prst="rect">
              <a:avLst/>
            </a:prstGeom>
            <a:solidFill>
              <a:srgbClr val="228C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11"/>
            <p:cNvSpPr>
              <a:spLocks noChangeArrowheads="1"/>
            </p:cNvSpPr>
            <p:nvPr/>
          </p:nvSpPr>
          <p:spPr bwMode="auto">
            <a:xfrm>
              <a:off x="150" y="3743"/>
              <a:ext cx="313" cy="2"/>
            </a:xfrm>
            <a:prstGeom prst="rect">
              <a:avLst/>
            </a:prstGeom>
            <a:solidFill>
              <a:srgbClr val="1A8C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12"/>
            <p:cNvSpPr>
              <a:spLocks noChangeArrowheads="1"/>
            </p:cNvSpPr>
            <p:nvPr/>
          </p:nvSpPr>
          <p:spPr bwMode="auto">
            <a:xfrm>
              <a:off x="150" y="3745"/>
              <a:ext cx="313" cy="1"/>
            </a:xfrm>
            <a:prstGeom prst="rect">
              <a:avLst/>
            </a:prstGeom>
            <a:solidFill>
              <a:srgbClr val="0F8A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13"/>
            <p:cNvSpPr>
              <a:spLocks noChangeArrowheads="1"/>
            </p:cNvSpPr>
            <p:nvPr/>
          </p:nvSpPr>
          <p:spPr bwMode="auto">
            <a:xfrm>
              <a:off x="150" y="3746"/>
              <a:ext cx="313" cy="1"/>
            </a:xfrm>
            <a:prstGeom prst="rect">
              <a:avLst/>
            </a:prstGeom>
            <a:solidFill>
              <a:srgbClr val="0E87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14"/>
            <p:cNvSpPr>
              <a:spLocks noChangeArrowheads="1"/>
            </p:cNvSpPr>
            <p:nvPr/>
          </p:nvSpPr>
          <p:spPr bwMode="auto">
            <a:xfrm>
              <a:off x="150" y="3747"/>
              <a:ext cx="313" cy="1"/>
            </a:xfrm>
            <a:prstGeom prst="rect">
              <a:avLst/>
            </a:prstGeom>
            <a:solidFill>
              <a:srgbClr val="0B87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15"/>
            <p:cNvSpPr>
              <a:spLocks noChangeArrowheads="1"/>
            </p:cNvSpPr>
            <p:nvPr/>
          </p:nvSpPr>
          <p:spPr bwMode="auto">
            <a:xfrm>
              <a:off x="150" y="3748"/>
              <a:ext cx="313" cy="1"/>
            </a:xfrm>
            <a:prstGeom prst="rect">
              <a:avLst/>
            </a:prstGeom>
            <a:solidFill>
              <a:srgbClr val="0985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16"/>
            <p:cNvSpPr>
              <a:spLocks noChangeArrowheads="1"/>
            </p:cNvSpPr>
            <p:nvPr/>
          </p:nvSpPr>
          <p:spPr bwMode="auto">
            <a:xfrm>
              <a:off x="150" y="3749"/>
              <a:ext cx="313" cy="1"/>
            </a:xfrm>
            <a:prstGeom prst="rect">
              <a:avLst/>
            </a:prstGeom>
            <a:solidFill>
              <a:srgbClr val="0885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17"/>
            <p:cNvSpPr>
              <a:spLocks noChangeArrowheads="1"/>
            </p:cNvSpPr>
            <p:nvPr/>
          </p:nvSpPr>
          <p:spPr bwMode="auto">
            <a:xfrm>
              <a:off x="150" y="3750"/>
              <a:ext cx="313" cy="2"/>
            </a:xfrm>
            <a:prstGeom prst="rect">
              <a:avLst/>
            </a:prstGeom>
            <a:solidFill>
              <a:srgbClr val="0582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18"/>
            <p:cNvSpPr>
              <a:spLocks noChangeArrowheads="1"/>
            </p:cNvSpPr>
            <p:nvPr/>
          </p:nvSpPr>
          <p:spPr bwMode="auto">
            <a:xfrm>
              <a:off x="150" y="3752"/>
              <a:ext cx="313" cy="1"/>
            </a:xfrm>
            <a:prstGeom prst="rect">
              <a:avLst/>
            </a:prstGeom>
            <a:solidFill>
              <a:srgbClr val="048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19"/>
            <p:cNvSpPr>
              <a:spLocks noChangeArrowheads="1"/>
            </p:cNvSpPr>
            <p:nvPr/>
          </p:nvSpPr>
          <p:spPr bwMode="auto">
            <a:xfrm>
              <a:off x="150" y="3753"/>
              <a:ext cx="313" cy="1"/>
            </a:xfrm>
            <a:prstGeom prst="rect">
              <a:avLst/>
            </a:prstGeom>
            <a:solidFill>
              <a:srgbClr val="0380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20"/>
            <p:cNvSpPr>
              <a:spLocks noChangeArrowheads="1"/>
            </p:cNvSpPr>
            <p:nvPr/>
          </p:nvSpPr>
          <p:spPr bwMode="auto">
            <a:xfrm>
              <a:off x="150" y="3754"/>
              <a:ext cx="313" cy="1"/>
            </a:xfrm>
            <a:prstGeom prst="rect">
              <a:avLst/>
            </a:prstGeom>
            <a:solidFill>
              <a:srgbClr val="0080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221"/>
            <p:cNvSpPr>
              <a:spLocks noChangeArrowheads="1"/>
            </p:cNvSpPr>
            <p:nvPr/>
          </p:nvSpPr>
          <p:spPr bwMode="auto">
            <a:xfrm>
              <a:off x="150" y="3755"/>
              <a:ext cx="313" cy="1"/>
            </a:xfrm>
            <a:prstGeom prst="rect">
              <a:avLst/>
            </a:prstGeom>
            <a:solidFill>
              <a:srgbClr val="0382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222"/>
            <p:cNvSpPr>
              <a:spLocks noChangeArrowheads="1"/>
            </p:cNvSpPr>
            <p:nvPr/>
          </p:nvSpPr>
          <p:spPr bwMode="auto">
            <a:xfrm>
              <a:off x="150" y="3756"/>
              <a:ext cx="313" cy="1"/>
            </a:xfrm>
            <a:prstGeom prst="rect">
              <a:avLst/>
            </a:prstGeom>
            <a:solidFill>
              <a:srgbClr val="0585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223"/>
            <p:cNvSpPr>
              <a:spLocks noChangeArrowheads="1"/>
            </p:cNvSpPr>
            <p:nvPr/>
          </p:nvSpPr>
          <p:spPr bwMode="auto">
            <a:xfrm>
              <a:off x="150" y="3757"/>
              <a:ext cx="313" cy="2"/>
            </a:xfrm>
            <a:prstGeom prst="rect">
              <a:avLst/>
            </a:prstGeom>
            <a:solidFill>
              <a:srgbClr val="0787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224"/>
            <p:cNvSpPr>
              <a:spLocks noChangeArrowheads="1"/>
            </p:cNvSpPr>
            <p:nvPr/>
          </p:nvSpPr>
          <p:spPr bwMode="auto">
            <a:xfrm>
              <a:off x="150" y="3759"/>
              <a:ext cx="313" cy="1"/>
            </a:xfrm>
            <a:prstGeom prst="rect">
              <a:avLst/>
            </a:prstGeom>
            <a:solidFill>
              <a:srgbClr val="0A8A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225"/>
            <p:cNvSpPr>
              <a:spLocks noChangeArrowheads="1"/>
            </p:cNvSpPr>
            <p:nvPr/>
          </p:nvSpPr>
          <p:spPr bwMode="auto">
            <a:xfrm>
              <a:off x="150" y="3760"/>
              <a:ext cx="313" cy="1"/>
            </a:xfrm>
            <a:prstGeom prst="rect">
              <a:avLst/>
            </a:prstGeom>
            <a:solidFill>
              <a:srgbClr val="0D8C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226"/>
            <p:cNvSpPr>
              <a:spLocks noChangeArrowheads="1"/>
            </p:cNvSpPr>
            <p:nvPr/>
          </p:nvSpPr>
          <p:spPr bwMode="auto">
            <a:xfrm>
              <a:off x="150" y="3761"/>
              <a:ext cx="313" cy="1"/>
            </a:xfrm>
            <a:prstGeom prst="rect">
              <a:avLst/>
            </a:prstGeom>
            <a:solidFill>
              <a:srgbClr val="0F91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227"/>
            <p:cNvSpPr>
              <a:spLocks noChangeArrowheads="1"/>
            </p:cNvSpPr>
            <p:nvPr/>
          </p:nvSpPr>
          <p:spPr bwMode="auto">
            <a:xfrm>
              <a:off x="150" y="3762"/>
              <a:ext cx="313" cy="1"/>
            </a:xfrm>
            <a:prstGeom prst="rect">
              <a:avLst/>
            </a:prstGeom>
            <a:solidFill>
              <a:srgbClr val="1191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228"/>
            <p:cNvSpPr>
              <a:spLocks noChangeArrowheads="1"/>
            </p:cNvSpPr>
            <p:nvPr/>
          </p:nvSpPr>
          <p:spPr bwMode="auto">
            <a:xfrm>
              <a:off x="150" y="3763"/>
              <a:ext cx="313" cy="1"/>
            </a:xfrm>
            <a:prstGeom prst="rect">
              <a:avLst/>
            </a:prstGeom>
            <a:solidFill>
              <a:srgbClr val="1596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229"/>
            <p:cNvSpPr>
              <a:spLocks noChangeArrowheads="1"/>
            </p:cNvSpPr>
            <p:nvPr/>
          </p:nvSpPr>
          <p:spPr bwMode="auto">
            <a:xfrm>
              <a:off x="150" y="3764"/>
              <a:ext cx="313" cy="2"/>
            </a:xfrm>
            <a:prstGeom prst="rect">
              <a:avLst/>
            </a:prstGeom>
            <a:solidFill>
              <a:srgbClr val="1799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230"/>
            <p:cNvSpPr>
              <a:spLocks noChangeArrowheads="1"/>
            </p:cNvSpPr>
            <p:nvPr/>
          </p:nvSpPr>
          <p:spPr bwMode="auto">
            <a:xfrm>
              <a:off x="150" y="3766"/>
              <a:ext cx="313" cy="1"/>
            </a:xfrm>
            <a:prstGeom prst="rect">
              <a:avLst/>
            </a:prstGeom>
            <a:solidFill>
              <a:srgbClr val="1A9C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231"/>
            <p:cNvSpPr>
              <a:spLocks noChangeArrowheads="1"/>
            </p:cNvSpPr>
            <p:nvPr/>
          </p:nvSpPr>
          <p:spPr bwMode="auto">
            <a:xfrm>
              <a:off x="150" y="3767"/>
              <a:ext cx="313" cy="1"/>
            </a:xfrm>
            <a:prstGeom prst="rect">
              <a:avLst/>
            </a:prstGeom>
            <a:solidFill>
              <a:srgbClr val="1C9E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232"/>
            <p:cNvSpPr>
              <a:spLocks noChangeArrowheads="1"/>
            </p:cNvSpPr>
            <p:nvPr/>
          </p:nvSpPr>
          <p:spPr bwMode="auto">
            <a:xfrm>
              <a:off x="150" y="3768"/>
              <a:ext cx="313" cy="1"/>
            </a:xfrm>
            <a:prstGeom prst="rect">
              <a:avLst/>
            </a:prstGeom>
            <a:solidFill>
              <a:srgbClr val="20A1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233"/>
            <p:cNvSpPr>
              <a:spLocks noChangeArrowheads="1"/>
            </p:cNvSpPr>
            <p:nvPr/>
          </p:nvSpPr>
          <p:spPr bwMode="auto">
            <a:xfrm>
              <a:off x="150" y="3769"/>
              <a:ext cx="313" cy="1"/>
            </a:xfrm>
            <a:prstGeom prst="rect">
              <a:avLst/>
            </a:prstGeom>
            <a:solidFill>
              <a:srgbClr val="24A6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234"/>
            <p:cNvSpPr>
              <a:spLocks noChangeArrowheads="1"/>
            </p:cNvSpPr>
            <p:nvPr/>
          </p:nvSpPr>
          <p:spPr bwMode="auto">
            <a:xfrm>
              <a:off x="150" y="3770"/>
              <a:ext cx="313" cy="1"/>
            </a:xfrm>
            <a:prstGeom prst="rect">
              <a:avLst/>
            </a:prstGeom>
            <a:solidFill>
              <a:srgbClr val="28A8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235"/>
            <p:cNvSpPr>
              <a:spLocks noChangeArrowheads="1"/>
            </p:cNvSpPr>
            <p:nvPr/>
          </p:nvSpPr>
          <p:spPr bwMode="auto">
            <a:xfrm>
              <a:off x="150" y="3771"/>
              <a:ext cx="313" cy="2"/>
            </a:xfrm>
            <a:prstGeom prst="rect">
              <a:avLst/>
            </a:prstGeom>
            <a:solidFill>
              <a:srgbClr val="2FA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236"/>
            <p:cNvSpPr>
              <a:spLocks noChangeArrowheads="1"/>
            </p:cNvSpPr>
            <p:nvPr/>
          </p:nvSpPr>
          <p:spPr bwMode="auto">
            <a:xfrm>
              <a:off x="150" y="3773"/>
              <a:ext cx="313" cy="1"/>
            </a:xfrm>
            <a:prstGeom prst="rect">
              <a:avLst/>
            </a:prstGeom>
            <a:solidFill>
              <a:srgbClr val="37AD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237"/>
            <p:cNvSpPr>
              <a:spLocks noChangeArrowheads="1"/>
            </p:cNvSpPr>
            <p:nvPr/>
          </p:nvSpPr>
          <p:spPr bwMode="auto">
            <a:xfrm>
              <a:off x="150" y="3774"/>
              <a:ext cx="313" cy="1"/>
            </a:xfrm>
            <a:prstGeom prst="rect">
              <a:avLst/>
            </a:prstGeom>
            <a:solidFill>
              <a:srgbClr val="40B0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238"/>
            <p:cNvSpPr>
              <a:spLocks noChangeArrowheads="1"/>
            </p:cNvSpPr>
            <p:nvPr/>
          </p:nvSpPr>
          <p:spPr bwMode="auto">
            <a:xfrm>
              <a:off x="150" y="3775"/>
              <a:ext cx="313" cy="1"/>
            </a:xfrm>
            <a:prstGeom prst="rect">
              <a:avLst/>
            </a:prstGeom>
            <a:solidFill>
              <a:srgbClr val="48B3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239"/>
            <p:cNvSpPr>
              <a:spLocks noChangeArrowheads="1"/>
            </p:cNvSpPr>
            <p:nvPr/>
          </p:nvSpPr>
          <p:spPr bwMode="auto">
            <a:xfrm>
              <a:off x="150" y="3776"/>
              <a:ext cx="313" cy="1"/>
            </a:xfrm>
            <a:prstGeom prst="rect">
              <a:avLst/>
            </a:prstGeom>
            <a:solidFill>
              <a:srgbClr val="4FB5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240"/>
            <p:cNvSpPr>
              <a:spLocks noChangeArrowheads="1"/>
            </p:cNvSpPr>
            <p:nvPr/>
          </p:nvSpPr>
          <p:spPr bwMode="auto">
            <a:xfrm>
              <a:off x="150" y="3777"/>
              <a:ext cx="313" cy="2"/>
            </a:xfrm>
            <a:prstGeom prst="rect">
              <a:avLst/>
            </a:prstGeom>
            <a:solidFill>
              <a:srgbClr val="58BA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241"/>
            <p:cNvSpPr>
              <a:spLocks noChangeArrowheads="1"/>
            </p:cNvSpPr>
            <p:nvPr/>
          </p:nvSpPr>
          <p:spPr bwMode="auto">
            <a:xfrm>
              <a:off x="150" y="3779"/>
              <a:ext cx="313" cy="1"/>
            </a:xfrm>
            <a:prstGeom prst="rect">
              <a:avLst/>
            </a:prstGeom>
            <a:solidFill>
              <a:srgbClr val="61BD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242"/>
            <p:cNvSpPr>
              <a:spLocks noChangeArrowheads="1"/>
            </p:cNvSpPr>
            <p:nvPr/>
          </p:nvSpPr>
          <p:spPr bwMode="auto">
            <a:xfrm>
              <a:off x="150" y="3780"/>
              <a:ext cx="313" cy="1"/>
            </a:xfrm>
            <a:prstGeom prst="rect">
              <a:avLst/>
            </a:prstGeom>
            <a:solidFill>
              <a:srgbClr val="6BBF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243"/>
            <p:cNvSpPr>
              <a:spLocks noChangeArrowheads="1"/>
            </p:cNvSpPr>
            <p:nvPr/>
          </p:nvSpPr>
          <p:spPr bwMode="auto">
            <a:xfrm>
              <a:off x="150" y="3781"/>
              <a:ext cx="313" cy="1"/>
            </a:xfrm>
            <a:prstGeom prst="rect">
              <a:avLst/>
            </a:prstGeom>
            <a:solidFill>
              <a:srgbClr val="73C2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244"/>
            <p:cNvSpPr>
              <a:spLocks noChangeArrowheads="1"/>
            </p:cNvSpPr>
            <p:nvPr/>
          </p:nvSpPr>
          <p:spPr bwMode="auto">
            <a:xfrm>
              <a:off x="150" y="3782"/>
              <a:ext cx="313" cy="1"/>
            </a:xfrm>
            <a:prstGeom prst="rect">
              <a:avLst/>
            </a:prstGeom>
            <a:solidFill>
              <a:srgbClr val="7AC4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245"/>
            <p:cNvSpPr>
              <a:spLocks noChangeArrowheads="1"/>
            </p:cNvSpPr>
            <p:nvPr/>
          </p:nvSpPr>
          <p:spPr bwMode="auto">
            <a:xfrm>
              <a:off x="150" y="3783"/>
              <a:ext cx="313" cy="1"/>
            </a:xfrm>
            <a:prstGeom prst="rect">
              <a:avLst/>
            </a:prstGeom>
            <a:solidFill>
              <a:srgbClr val="82C7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246"/>
            <p:cNvSpPr>
              <a:spLocks noChangeArrowheads="1"/>
            </p:cNvSpPr>
            <p:nvPr/>
          </p:nvSpPr>
          <p:spPr bwMode="auto">
            <a:xfrm>
              <a:off x="150" y="3784"/>
              <a:ext cx="313" cy="2"/>
            </a:xfrm>
            <a:prstGeom prst="rect">
              <a:avLst/>
            </a:prstGeom>
            <a:solidFill>
              <a:srgbClr val="8BCC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247"/>
            <p:cNvSpPr>
              <a:spLocks noChangeArrowheads="1"/>
            </p:cNvSpPr>
            <p:nvPr/>
          </p:nvSpPr>
          <p:spPr bwMode="auto">
            <a:xfrm>
              <a:off x="150" y="3786"/>
              <a:ext cx="313" cy="1"/>
            </a:xfrm>
            <a:prstGeom prst="rect">
              <a:avLst/>
            </a:prstGeom>
            <a:solidFill>
              <a:srgbClr val="92CF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248"/>
            <p:cNvSpPr>
              <a:spLocks noChangeArrowheads="1"/>
            </p:cNvSpPr>
            <p:nvPr/>
          </p:nvSpPr>
          <p:spPr bwMode="auto">
            <a:xfrm>
              <a:off x="150" y="3787"/>
              <a:ext cx="313" cy="1"/>
            </a:xfrm>
            <a:prstGeom prst="rect">
              <a:avLst/>
            </a:prstGeom>
            <a:solidFill>
              <a:srgbClr val="9CD1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249"/>
            <p:cNvSpPr>
              <a:spLocks noChangeArrowheads="1"/>
            </p:cNvSpPr>
            <p:nvPr/>
          </p:nvSpPr>
          <p:spPr bwMode="auto">
            <a:xfrm>
              <a:off x="150" y="3788"/>
              <a:ext cx="313" cy="1"/>
            </a:xfrm>
            <a:prstGeom prst="rect">
              <a:avLst/>
            </a:prstGeom>
            <a:solidFill>
              <a:srgbClr val="A3D4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250"/>
            <p:cNvSpPr>
              <a:spLocks noChangeArrowheads="1"/>
            </p:cNvSpPr>
            <p:nvPr/>
          </p:nvSpPr>
          <p:spPr bwMode="auto">
            <a:xfrm>
              <a:off x="150" y="3789"/>
              <a:ext cx="313" cy="1"/>
            </a:xfrm>
            <a:prstGeom prst="rect">
              <a:avLst/>
            </a:prstGeom>
            <a:solidFill>
              <a:srgbClr val="ACD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251"/>
            <p:cNvSpPr>
              <a:spLocks noChangeArrowheads="1"/>
            </p:cNvSpPr>
            <p:nvPr/>
          </p:nvSpPr>
          <p:spPr bwMode="auto">
            <a:xfrm>
              <a:off x="150" y="3790"/>
              <a:ext cx="313" cy="1"/>
            </a:xfrm>
            <a:prstGeom prst="rect">
              <a:avLst/>
            </a:prstGeom>
            <a:solidFill>
              <a:srgbClr val="B3DB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252"/>
            <p:cNvSpPr>
              <a:spLocks noChangeArrowheads="1"/>
            </p:cNvSpPr>
            <p:nvPr/>
          </p:nvSpPr>
          <p:spPr bwMode="auto">
            <a:xfrm>
              <a:off x="150" y="3791"/>
              <a:ext cx="313" cy="2"/>
            </a:xfrm>
            <a:prstGeom prst="rect">
              <a:avLst/>
            </a:prstGeom>
            <a:solidFill>
              <a:srgbClr val="BADE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253"/>
            <p:cNvSpPr>
              <a:spLocks noChangeArrowheads="1"/>
            </p:cNvSpPr>
            <p:nvPr/>
          </p:nvSpPr>
          <p:spPr bwMode="auto">
            <a:xfrm>
              <a:off x="150" y="3793"/>
              <a:ext cx="313" cy="1"/>
            </a:xfrm>
            <a:prstGeom prst="rect">
              <a:avLst/>
            </a:prstGeom>
            <a:solidFill>
              <a:srgbClr val="C1E0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254"/>
            <p:cNvSpPr>
              <a:spLocks noChangeArrowheads="1"/>
            </p:cNvSpPr>
            <p:nvPr/>
          </p:nvSpPr>
          <p:spPr bwMode="auto">
            <a:xfrm>
              <a:off x="150" y="3794"/>
              <a:ext cx="313" cy="1"/>
            </a:xfrm>
            <a:prstGeom prst="rect">
              <a:avLst/>
            </a:prstGeom>
            <a:solidFill>
              <a:srgbClr val="CBE6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255"/>
            <p:cNvSpPr>
              <a:spLocks noChangeArrowheads="1"/>
            </p:cNvSpPr>
            <p:nvPr/>
          </p:nvSpPr>
          <p:spPr bwMode="auto">
            <a:xfrm>
              <a:off x="150" y="3795"/>
              <a:ext cx="313" cy="1"/>
            </a:xfrm>
            <a:prstGeom prst="rect">
              <a:avLst/>
            </a:prstGeom>
            <a:solidFill>
              <a:srgbClr val="D2E8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256"/>
            <p:cNvSpPr>
              <a:spLocks noChangeArrowheads="1"/>
            </p:cNvSpPr>
            <p:nvPr/>
          </p:nvSpPr>
          <p:spPr bwMode="auto">
            <a:xfrm>
              <a:off x="150" y="3796"/>
              <a:ext cx="313" cy="1"/>
            </a:xfrm>
            <a:prstGeom prst="rect">
              <a:avLst/>
            </a:prstGeom>
            <a:solidFill>
              <a:srgbClr val="D8EB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257"/>
            <p:cNvSpPr>
              <a:spLocks noChangeArrowheads="1"/>
            </p:cNvSpPr>
            <p:nvPr/>
          </p:nvSpPr>
          <p:spPr bwMode="auto">
            <a:xfrm>
              <a:off x="150" y="3797"/>
              <a:ext cx="313" cy="1"/>
            </a:xfrm>
            <a:prstGeom prst="rect">
              <a:avLst/>
            </a:prstGeom>
            <a:solidFill>
              <a:srgbClr val="DEED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258"/>
            <p:cNvSpPr>
              <a:spLocks noChangeArrowheads="1"/>
            </p:cNvSpPr>
            <p:nvPr/>
          </p:nvSpPr>
          <p:spPr bwMode="auto">
            <a:xfrm>
              <a:off x="150" y="3798"/>
              <a:ext cx="313" cy="2"/>
            </a:xfrm>
            <a:prstGeom prst="rect">
              <a:avLst/>
            </a:prstGeom>
            <a:solidFill>
              <a:srgbClr val="E7F2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259"/>
            <p:cNvSpPr>
              <a:spLocks noChangeArrowheads="1"/>
            </p:cNvSpPr>
            <p:nvPr/>
          </p:nvSpPr>
          <p:spPr bwMode="auto">
            <a:xfrm>
              <a:off x="150" y="3800"/>
              <a:ext cx="313" cy="1"/>
            </a:xfrm>
            <a:prstGeom prst="rect">
              <a:avLst/>
            </a:prstGeom>
            <a:solidFill>
              <a:srgbClr val="EEF5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260"/>
            <p:cNvSpPr>
              <a:spLocks noChangeArrowheads="1"/>
            </p:cNvSpPr>
            <p:nvPr/>
          </p:nvSpPr>
          <p:spPr bwMode="auto">
            <a:xfrm>
              <a:off x="150" y="3801"/>
              <a:ext cx="313" cy="1"/>
            </a:xfrm>
            <a:prstGeom prst="rect">
              <a:avLst/>
            </a:prstGeom>
            <a:solidFill>
              <a:srgbClr val="F2F7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261"/>
            <p:cNvSpPr>
              <a:spLocks noChangeArrowheads="1"/>
            </p:cNvSpPr>
            <p:nvPr/>
          </p:nvSpPr>
          <p:spPr bwMode="auto">
            <a:xfrm>
              <a:off x="150" y="3802"/>
              <a:ext cx="313" cy="1"/>
            </a:xfrm>
            <a:prstGeom prst="rect">
              <a:avLst/>
            </a:prstGeom>
            <a:solidFill>
              <a:srgbClr val="F9FA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262"/>
            <p:cNvSpPr>
              <a:spLocks noChangeArrowheads="1"/>
            </p:cNvSpPr>
            <p:nvPr/>
          </p:nvSpPr>
          <p:spPr bwMode="auto">
            <a:xfrm>
              <a:off x="150" y="3803"/>
              <a:ext cx="313" cy="1"/>
            </a:xfrm>
            <a:prstGeom prst="rect">
              <a:avLst/>
            </a:prstGeom>
            <a:solidFill>
              <a:srgbClr val="FFFF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263"/>
            <p:cNvSpPr>
              <a:spLocks noChangeArrowheads="1"/>
            </p:cNvSpPr>
            <p:nvPr/>
          </p:nvSpPr>
          <p:spPr bwMode="auto">
            <a:xfrm>
              <a:off x="150" y="3804"/>
              <a:ext cx="313" cy="1"/>
            </a:xfrm>
            <a:prstGeom prst="rect">
              <a:avLst/>
            </a:prstGeom>
            <a:solidFill>
              <a:srgbClr val="FAF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264"/>
            <p:cNvSpPr>
              <a:spLocks noChangeArrowheads="1"/>
            </p:cNvSpPr>
            <p:nvPr/>
          </p:nvSpPr>
          <p:spPr bwMode="auto">
            <a:xfrm>
              <a:off x="150" y="3805"/>
              <a:ext cx="313" cy="2"/>
            </a:xfrm>
            <a:prstGeom prst="rect">
              <a:avLst/>
            </a:prstGeom>
            <a:solidFill>
              <a:srgbClr val="F8F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265"/>
            <p:cNvSpPr>
              <a:spLocks noChangeArrowheads="1"/>
            </p:cNvSpPr>
            <p:nvPr/>
          </p:nvSpPr>
          <p:spPr bwMode="auto">
            <a:xfrm>
              <a:off x="150" y="3807"/>
              <a:ext cx="313" cy="1"/>
            </a:xfrm>
            <a:prstGeom prst="rect">
              <a:avLst/>
            </a:prstGeom>
            <a:solidFill>
              <a:srgbClr val="F4F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266"/>
            <p:cNvSpPr>
              <a:spLocks noChangeArrowheads="1"/>
            </p:cNvSpPr>
            <p:nvPr/>
          </p:nvSpPr>
          <p:spPr bwMode="auto">
            <a:xfrm>
              <a:off x="150" y="3808"/>
              <a:ext cx="313" cy="1"/>
            </a:xfrm>
            <a:prstGeom prst="rect">
              <a:avLst/>
            </a:prstGeom>
            <a:solidFill>
              <a:srgbClr val="F0F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267"/>
            <p:cNvSpPr>
              <a:spLocks noChangeArrowheads="1"/>
            </p:cNvSpPr>
            <p:nvPr/>
          </p:nvSpPr>
          <p:spPr bwMode="auto">
            <a:xfrm>
              <a:off x="150" y="3809"/>
              <a:ext cx="313" cy="1"/>
            </a:xfrm>
            <a:prstGeom prst="rect">
              <a:avLst/>
            </a:prstGeom>
            <a:solidFill>
              <a:srgbClr val="EDF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268"/>
            <p:cNvSpPr>
              <a:spLocks noChangeArrowheads="1"/>
            </p:cNvSpPr>
            <p:nvPr/>
          </p:nvSpPr>
          <p:spPr bwMode="auto">
            <a:xfrm>
              <a:off x="150" y="3810"/>
              <a:ext cx="313" cy="1"/>
            </a:xfrm>
            <a:prstGeom prst="rect">
              <a:avLst/>
            </a:prstGeom>
            <a:solidFill>
              <a:srgbClr val="EAF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269"/>
            <p:cNvSpPr>
              <a:spLocks noChangeArrowheads="1"/>
            </p:cNvSpPr>
            <p:nvPr/>
          </p:nvSpPr>
          <p:spPr bwMode="auto">
            <a:xfrm>
              <a:off x="150" y="3811"/>
              <a:ext cx="313" cy="2"/>
            </a:xfrm>
            <a:prstGeom prst="rect">
              <a:avLst/>
            </a:prstGeom>
            <a:solidFill>
              <a:srgbClr val="E6F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270"/>
            <p:cNvSpPr>
              <a:spLocks noChangeArrowheads="1"/>
            </p:cNvSpPr>
            <p:nvPr/>
          </p:nvSpPr>
          <p:spPr bwMode="auto">
            <a:xfrm>
              <a:off x="150" y="3813"/>
              <a:ext cx="313" cy="1"/>
            </a:xfrm>
            <a:prstGeom prst="rect">
              <a:avLst/>
            </a:prstGeom>
            <a:solidFill>
              <a:srgbClr val="E1FA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271"/>
            <p:cNvSpPr>
              <a:spLocks noChangeArrowheads="1"/>
            </p:cNvSpPr>
            <p:nvPr/>
          </p:nvSpPr>
          <p:spPr bwMode="auto">
            <a:xfrm>
              <a:off x="150" y="3814"/>
              <a:ext cx="313" cy="1"/>
            </a:xfrm>
            <a:prstGeom prst="rect">
              <a:avLst/>
            </a:prstGeom>
            <a:solidFill>
              <a:srgbClr val="DEFA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272"/>
            <p:cNvSpPr>
              <a:spLocks noChangeArrowheads="1"/>
            </p:cNvSpPr>
            <p:nvPr/>
          </p:nvSpPr>
          <p:spPr bwMode="auto">
            <a:xfrm>
              <a:off x="150" y="3815"/>
              <a:ext cx="313" cy="1"/>
            </a:xfrm>
            <a:prstGeom prst="rect">
              <a:avLst/>
            </a:prstGeom>
            <a:solidFill>
              <a:srgbClr val="DAFA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273"/>
            <p:cNvSpPr>
              <a:spLocks noChangeArrowheads="1"/>
            </p:cNvSpPr>
            <p:nvPr/>
          </p:nvSpPr>
          <p:spPr bwMode="auto">
            <a:xfrm>
              <a:off x="150" y="3816"/>
              <a:ext cx="313" cy="1"/>
            </a:xfrm>
            <a:prstGeom prst="rect">
              <a:avLst/>
            </a:prstGeom>
            <a:solidFill>
              <a:srgbClr val="D9FA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274"/>
            <p:cNvSpPr>
              <a:spLocks noChangeArrowheads="1"/>
            </p:cNvSpPr>
            <p:nvPr/>
          </p:nvSpPr>
          <p:spPr bwMode="auto">
            <a:xfrm>
              <a:off x="150" y="3817"/>
              <a:ext cx="313" cy="1"/>
            </a:xfrm>
            <a:prstGeom prst="rect">
              <a:avLst/>
            </a:prstGeom>
            <a:solidFill>
              <a:srgbClr val="D6FA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275"/>
            <p:cNvSpPr>
              <a:spLocks noChangeArrowheads="1"/>
            </p:cNvSpPr>
            <p:nvPr/>
          </p:nvSpPr>
          <p:spPr bwMode="auto">
            <a:xfrm>
              <a:off x="150" y="3818"/>
              <a:ext cx="313" cy="2"/>
            </a:xfrm>
            <a:prstGeom prst="rect">
              <a:avLst/>
            </a:prstGeom>
            <a:solidFill>
              <a:srgbClr val="D2FA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276"/>
            <p:cNvSpPr>
              <a:spLocks noChangeArrowheads="1"/>
            </p:cNvSpPr>
            <p:nvPr/>
          </p:nvSpPr>
          <p:spPr bwMode="auto">
            <a:xfrm>
              <a:off x="150" y="3820"/>
              <a:ext cx="313" cy="1"/>
            </a:xfrm>
            <a:prstGeom prst="rect">
              <a:avLst/>
            </a:prstGeom>
            <a:solidFill>
              <a:srgbClr val="D0FA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277"/>
            <p:cNvSpPr>
              <a:spLocks noChangeArrowheads="1"/>
            </p:cNvSpPr>
            <p:nvPr/>
          </p:nvSpPr>
          <p:spPr bwMode="auto">
            <a:xfrm>
              <a:off x="150" y="3821"/>
              <a:ext cx="313" cy="1"/>
            </a:xfrm>
            <a:prstGeom prst="rect">
              <a:avLst/>
            </a:prstGeom>
            <a:solidFill>
              <a:srgbClr val="CA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278"/>
            <p:cNvSpPr>
              <a:spLocks noChangeArrowheads="1"/>
            </p:cNvSpPr>
            <p:nvPr/>
          </p:nvSpPr>
          <p:spPr bwMode="auto">
            <a:xfrm>
              <a:off x="150" y="3822"/>
              <a:ext cx="313" cy="1"/>
            </a:xfrm>
            <a:prstGeom prst="rect">
              <a:avLst/>
            </a:prstGeom>
            <a:solidFill>
              <a:srgbClr val="C7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279"/>
            <p:cNvSpPr>
              <a:spLocks noChangeArrowheads="1"/>
            </p:cNvSpPr>
            <p:nvPr/>
          </p:nvSpPr>
          <p:spPr bwMode="auto">
            <a:xfrm>
              <a:off x="150" y="3823"/>
              <a:ext cx="313" cy="1"/>
            </a:xfrm>
            <a:prstGeom prst="rect">
              <a:avLst/>
            </a:prstGeom>
            <a:solidFill>
              <a:srgbClr val="C5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280"/>
            <p:cNvSpPr>
              <a:spLocks noChangeArrowheads="1"/>
            </p:cNvSpPr>
            <p:nvPr/>
          </p:nvSpPr>
          <p:spPr bwMode="auto">
            <a:xfrm>
              <a:off x="150" y="3824"/>
              <a:ext cx="313" cy="1"/>
            </a:xfrm>
            <a:prstGeom prst="rect">
              <a:avLst/>
            </a:prstGeom>
            <a:solidFill>
              <a:srgbClr val="C1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281"/>
            <p:cNvSpPr>
              <a:spLocks noChangeArrowheads="1"/>
            </p:cNvSpPr>
            <p:nvPr/>
          </p:nvSpPr>
          <p:spPr bwMode="auto">
            <a:xfrm>
              <a:off x="150" y="3825"/>
              <a:ext cx="313" cy="2"/>
            </a:xfrm>
            <a:prstGeom prst="rect">
              <a:avLst/>
            </a:prstGeom>
            <a:solidFill>
              <a:srgbClr val="BF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282"/>
            <p:cNvSpPr>
              <a:spLocks noChangeArrowheads="1"/>
            </p:cNvSpPr>
            <p:nvPr/>
          </p:nvSpPr>
          <p:spPr bwMode="auto">
            <a:xfrm>
              <a:off x="150" y="3827"/>
              <a:ext cx="313" cy="1"/>
            </a:xfrm>
            <a:prstGeom prst="rect">
              <a:avLst/>
            </a:prstGeom>
            <a:solidFill>
              <a:srgbClr val="BB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283"/>
            <p:cNvSpPr>
              <a:spLocks noChangeArrowheads="1"/>
            </p:cNvSpPr>
            <p:nvPr/>
          </p:nvSpPr>
          <p:spPr bwMode="auto">
            <a:xfrm>
              <a:off x="150" y="3828"/>
              <a:ext cx="313" cy="1"/>
            </a:xfrm>
            <a:prstGeom prst="rect">
              <a:avLst/>
            </a:prstGeom>
            <a:solidFill>
              <a:srgbClr val="B7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284"/>
            <p:cNvSpPr>
              <a:spLocks noChangeArrowheads="1"/>
            </p:cNvSpPr>
            <p:nvPr/>
          </p:nvSpPr>
          <p:spPr bwMode="auto">
            <a:xfrm>
              <a:off x="150" y="3829"/>
              <a:ext cx="313" cy="1"/>
            </a:xfrm>
            <a:prstGeom prst="rect">
              <a:avLst/>
            </a:prstGeom>
            <a:solidFill>
              <a:srgbClr val="B5F5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285"/>
            <p:cNvSpPr>
              <a:spLocks noChangeArrowheads="1"/>
            </p:cNvSpPr>
            <p:nvPr/>
          </p:nvSpPr>
          <p:spPr bwMode="auto">
            <a:xfrm>
              <a:off x="150" y="3830"/>
              <a:ext cx="313" cy="1"/>
            </a:xfrm>
            <a:prstGeom prst="rect">
              <a:avLst/>
            </a:prstGeom>
            <a:solidFill>
              <a:srgbClr val="B3F5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286"/>
            <p:cNvSpPr>
              <a:spLocks noChangeArrowheads="1"/>
            </p:cNvSpPr>
            <p:nvPr/>
          </p:nvSpPr>
          <p:spPr bwMode="auto">
            <a:xfrm>
              <a:off x="150" y="3831"/>
              <a:ext cx="313" cy="1"/>
            </a:xfrm>
            <a:prstGeom prst="rect">
              <a:avLst/>
            </a:prstGeom>
            <a:solidFill>
              <a:srgbClr val="B3F5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287"/>
            <p:cNvSpPr>
              <a:spLocks noChangeArrowheads="1"/>
            </p:cNvSpPr>
            <p:nvPr/>
          </p:nvSpPr>
          <p:spPr bwMode="auto">
            <a:xfrm>
              <a:off x="150" y="3832"/>
              <a:ext cx="313" cy="2"/>
            </a:xfrm>
            <a:prstGeom prst="rect">
              <a:avLst/>
            </a:prstGeom>
            <a:solidFill>
              <a:srgbClr val="B3F5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288"/>
            <p:cNvSpPr>
              <a:spLocks noChangeArrowheads="1"/>
            </p:cNvSpPr>
            <p:nvPr/>
          </p:nvSpPr>
          <p:spPr bwMode="auto">
            <a:xfrm>
              <a:off x="150" y="3834"/>
              <a:ext cx="313" cy="1"/>
            </a:xfrm>
            <a:prstGeom prst="rect">
              <a:avLst/>
            </a:prstGeom>
            <a:solidFill>
              <a:srgbClr val="B3F5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289"/>
            <p:cNvSpPr>
              <a:spLocks noChangeArrowheads="1"/>
            </p:cNvSpPr>
            <p:nvPr/>
          </p:nvSpPr>
          <p:spPr bwMode="auto">
            <a:xfrm>
              <a:off x="150" y="3835"/>
              <a:ext cx="313" cy="1"/>
            </a:xfrm>
            <a:prstGeom prst="rect">
              <a:avLst/>
            </a:prstGeom>
            <a:solidFill>
              <a:srgbClr val="B3F5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290"/>
            <p:cNvSpPr>
              <a:spLocks noChangeArrowheads="1"/>
            </p:cNvSpPr>
            <p:nvPr/>
          </p:nvSpPr>
          <p:spPr bwMode="auto">
            <a:xfrm>
              <a:off x="150" y="3836"/>
              <a:ext cx="313" cy="1"/>
            </a:xfrm>
            <a:prstGeom prst="rect">
              <a:avLst/>
            </a:prstGeom>
            <a:solidFill>
              <a:srgbClr val="B3F5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291"/>
            <p:cNvSpPr>
              <a:spLocks noChangeArrowheads="1"/>
            </p:cNvSpPr>
            <p:nvPr/>
          </p:nvSpPr>
          <p:spPr bwMode="auto">
            <a:xfrm>
              <a:off x="150" y="3837"/>
              <a:ext cx="313" cy="1"/>
            </a:xfrm>
            <a:prstGeom prst="rect">
              <a:avLst/>
            </a:prstGeom>
            <a:solidFill>
              <a:srgbClr val="B1F2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292"/>
            <p:cNvSpPr>
              <a:spLocks noChangeArrowheads="1"/>
            </p:cNvSpPr>
            <p:nvPr/>
          </p:nvSpPr>
          <p:spPr bwMode="auto">
            <a:xfrm>
              <a:off x="150" y="3838"/>
              <a:ext cx="313" cy="1"/>
            </a:xfrm>
            <a:prstGeom prst="rect">
              <a:avLst/>
            </a:prstGeom>
            <a:solidFill>
              <a:srgbClr val="B1F2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293"/>
            <p:cNvSpPr>
              <a:spLocks noChangeArrowheads="1"/>
            </p:cNvSpPr>
            <p:nvPr/>
          </p:nvSpPr>
          <p:spPr bwMode="auto">
            <a:xfrm>
              <a:off x="150" y="3839"/>
              <a:ext cx="313" cy="2"/>
            </a:xfrm>
            <a:prstGeom prst="rect">
              <a:avLst/>
            </a:prstGeom>
            <a:solidFill>
              <a:srgbClr val="B1F2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294"/>
            <p:cNvSpPr>
              <a:spLocks noChangeArrowheads="1"/>
            </p:cNvSpPr>
            <p:nvPr/>
          </p:nvSpPr>
          <p:spPr bwMode="auto">
            <a:xfrm>
              <a:off x="150" y="3841"/>
              <a:ext cx="313" cy="1"/>
            </a:xfrm>
            <a:prstGeom prst="rect">
              <a:avLst/>
            </a:prstGeom>
            <a:solidFill>
              <a:srgbClr val="B1F2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295"/>
            <p:cNvSpPr>
              <a:spLocks noChangeArrowheads="1"/>
            </p:cNvSpPr>
            <p:nvPr/>
          </p:nvSpPr>
          <p:spPr bwMode="auto">
            <a:xfrm>
              <a:off x="150" y="3842"/>
              <a:ext cx="313" cy="1"/>
            </a:xfrm>
            <a:prstGeom prst="rect">
              <a:avLst/>
            </a:prstGeom>
            <a:solidFill>
              <a:srgbClr val="B1F2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296"/>
            <p:cNvSpPr>
              <a:spLocks noChangeArrowheads="1"/>
            </p:cNvSpPr>
            <p:nvPr/>
          </p:nvSpPr>
          <p:spPr bwMode="auto">
            <a:xfrm>
              <a:off x="150" y="3843"/>
              <a:ext cx="313" cy="1"/>
            </a:xfrm>
            <a:prstGeom prst="rect">
              <a:avLst/>
            </a:prstGeom>
            <a:solidFill>
              <a:srgbClr val="B1F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297"/>
            <p:cNvSpPr>
              <a:spLocks noChangeArrowheads="1"/>
            </p:cNvSpPr>
            <p:nvPr/>
          </p:nvSpPr>
          <p:spPr bwMode="auto">
            <a:xfrm>
              <a:off x="150" y="3844"/>
              <a:ext cx="313" cy="1"/>
            </a:xfrm>
            <a:prstGeom prst="rect">
              <a:avLst/>
            </a:prstGeom>
            <a:solidFill>
              <a:srgbClr val="B1F2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298"/>
            <p:cNvSpPr>
              <a:spLocks noChangeArrowheads="1"/>
            </p:cNvSpPr>
            <p:nvPr/>
          </p:nvSpPr>
          <p:spPr bwMode="auto">
            <a:xfrm>
              <a:off x="150" y="3845"/>
              <a:ext cx="313" cy="2"/>
            </a:xfrm>
            <a:prstGeom prst="rect">
              <a:avLst/>
            </a:prstGeom>
            <a:solidFill>
              <a:srgbClr val="AFF0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299"/>
            <p:cNvSpPr>
              <a:spLocks noChangeArrowheads="1"/>
            </p:cNvSpPr>
            <p:nvPr/>
          </p:nvSpPr>
          <p:spPr bwMode="auto">
            <a:xfrm>
              <a:off x="150" y="3847"/>
              <a:ext cx="313" cy="1"/>
            </a:xfrm>
            <a:prstGeom prst="rect">
              <a:avLst/>
            </a:prstGeom>
            <a:solidFill>
              <a:srgbClr val="AFF0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300"/>
            <p:cNvSpPr>
              <a:spLocks noChangeArrowheads="1"/>
            </p:cNvSpPr>
            <p:nvPr/>
          </p:nvSpPr>
          <p:spPr bwMode="auto">
            <a:xfrm>
              <a:off x="150" y="3848"/>
              <a:ext cx="313" cy="1"/>
            </a:xfrm>
            <a:prstGeom prst="rect">
              <a:avLst/>
            </a:prstGeom>
            <a:solidFill>
              <a:srgbClr val="AFF0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301"/>
            <p:cNvSpPr>
              <a:spLocks noChangeArrowheads="1"/>
            </p:cNvSpPr>
            <p:nvPr/>
          </p:nvSpPr>
          <p:spPr bwMode="auto">
            <a:xfrm>
              <a:off x="150" y="3849"/>
              <a:ext cx="313" cy="1"/>
            </a:xfrm>
            <a:prstGeom prst="rect">
              <a:avLst/>
            </a:prstGeom>
            <a:solidFill>
              <a:srgbClr val="AFF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302"/>
            <p:cNvSpPr>
              <a:spLocks noChangeArrowheads="1"/>
            </p:cNvSpPr>
            <p:nvPr/>
          </p:nvSpPr>
          <p:spPr bwMode="auto">
            <a:xfrm>
              <a:off x="150" y="3850"/>
              <a:ext cx="313" cy="1"/>
            </a:xfrm>
            <a:prstGeom prst="rect">
              <a:avLst/>
            </a:prstGeom>
            <a:solidFill>
              <a:srgbClr val="AFF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303"/>
            <p:cNvSpPr>
              <a:spLocks noChangeArrowheads="1"/>
            </p:cNvSpPr>
            <p:nvPr/>
          </p:nvSpPr>
          <p:spPr bwMode="auto">
            <a:xfrm>
              <a:off x="150" y="3851"/>
              <a:ext cx="313" cy="1"/>
            </a:xfrm>
            <a:prstGeom prst="rect">
              <a:avLst/>
            </a:prstGeom>
            <a:solidFill>
              <a:srgbClr val="AFF0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Rectangle 304"/>
            <p:cNvSpPr>
              <a:spLocks noChangeArrowheads="1"/>
            </p:cNvSpPr>
            <p:nvPr/>
          </p:nvSpPr>
          <p:spPr bwMode="auto">
            <a:xfrm>
              <a:off x="150" y="3852"/>
              <a:ext cx="313" cy="2"/>
            </a:xfrm>
            <a:prstGeom prst="rect">
              <a:avLst/>
            </a:prstGeom>
            <a:solidFill>
              <a:srgbClr val="AFF0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Line 305"/>
            <p:cNvSpPr>
              <a:spLocks noChangeShapeType="1"/>
            </p:cNvSpPr>
            <p:nvPr/>
          </p:nvSpPr>
          <p:spPr bwMode="auto">
            <a:xfrm>
              <a:off x="463" y="3852"/>
              <a:ext cx="2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Rectangle 306"/>
            <p:cNvSpPr>
              <a:spLocks noChangeArrowheads="1"/>
            </p:cNvSpPr>
            <p:nvPr/>
          </p:nvSpPr>
          <p:spPr bwMode="auto">
            <a:xfrm>
              <a:off x="551" y="3789"/>
              <a:ext cx="51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n-lt"/>
                </a:rPr>
                <a:t>Low : 1270.82</a:t>
              </a:r>
              <a:endParaRPr kumimoji="0" lang="en-US" altLang="en-US" sz="1050" b="1" i="0" u="none" strike="noStrike" cap="none" normalizeH="0" baseline="0" dirty="0">
                <a:ln>
                  <a:noFill/>
                </a:ln>
                <a:solidFill>
                  <a:schemeClr val="tx1"/>
                </a:solidFill>
                <a:effectLst/>
                <a:latin typeface="+mn-lt"/>
              </a:endParaRPr>
            </a:p>
          </p:txBody>
        </p:sp>
      </p:grpSp>
      <p:sp>
        <p:nvSpPr>
          <p:cNvPr id="623" name="TextBox 622"/>
          <p:cNvSpPr txBox="1"/>
          <p:nvPr/>
        </p:nvSpPr>
        <p:spPr>
          <a:xfrm>
            <a:off x="3513184" y="5366552"/>
            <a:ext cx="1194056" cy="276999"/>
          </a:xfrm>
          <a:prstGeom prst="rect">
            <a:avLst/>
          </a:prstGeom>
          <a:noFill/>
        </p:spPr>
        <p:txBody>
          <a:bodyPr wrap="square" rtlCol="0">
            <a:spAutoFit/>
          </a:bodyPr>
          <a:lstStyle/>
          <a:p>
            <a:r>
              <a:rPr lang="en-US" sz="1200" b="1" dirty="0">
                <a:solidFill>
                  <a:schemeClr val="tx1">
                    <a:lumMod val="95000"/>
                    <a:lumOff val="5000"/>
                  </a:schemeClr>
                </a:solidFill>
              </a:rPr>
              <a:t>Elevation (m)</a:t>
            </a:r>
          </a:p>
        </p:txBody>
      </p:sp>
    </p:spTree>
    <p:extLst>
      <p:ext uri="{BB962C8B-B14F-4D97-AF65-F5344CB8AC3E}">
        <p14:creationId xmlns:p14="http://schemas.microsoft.com/office/powerpoint/2010/main" val="419148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i="1" dirty="0"/>
              <a:t>In Situ </a:t>
            </a:r>
            <a:r>
              <a:rPr lang="en-US" dirty="0"/>
              <a:t>Data</a:t>
            </a:r>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2975" t="503" r="6281" b="-247"/>
          <a:stretch/>
        </p:blipFill>
        <p:spPr>
          <a:xfrm>
            <a:off x="-1" y="1153551"/>
            <a:ext cx="7723163" cy="5682967"/>
          </a:xfrm>
        </p:spPr>
      </p:pic>
      <p:sp>
        <p:nvSpPr>
          <p:cNvPr id="6" name="Text Placeholder 5"/>
          <p:cNvSpPr>
            <a:spLocks noGrp="1"/>
          </p:cNvSpPr>
          <p:nvPr>
            <p:ph type="body" sz="half" idx="2"/>
          </p:nvPr>
        </p:nvSpPr>
        <p:spPr>
          <a:xfrm>
            <a:off x="7970638" y="931499"/>
            <a:ext cx="3797208" cy="5880478"/>
          </a:xfrm>
        </p:spPr>
        <p:txBody>
          <a:bodyPr anchor="ctr">
            <a:normAutofit/>
          </a:bodyPr>
          <a:lstStyle/>
          <a:p>
            <a:pPr marL="342900" indent="-342900">
              <a:spcBef>
                <a:spcPts val="0"/>
              </a:spcBef>
              <a:spcAft>
                <a:spcPts val="2000"/>
              </a:spcAft>
              <a:buClr>
                <a:srgbClr val="3289B4"/>
              </a:buClr>
              <a:buFont typeface="Webdings" panose="05030102010509060703" pitchFamily="18" charset="2"/>
              <a:buChar char="4"/>
            </a:pPr>
            <a:r>
              <a:rPr lang="en-US" sz="2400" dirty="0"/>
              <a:t>USDA Snowpack Telemetry (SNOTEL) data (Snow Water Equivalent (SWE), precipitation, air temperature)</a:t>
            </a:r>
          </a:p>
          <a:p>
            <a:pPr>
              <a:lnSpc>
                <a:spcPct val="100000"/>
              </a:lnSpc>
              <a:spcBef>
                <a:spcPts val="0"/>
              </a:spcBef>
              <a:buClr>
                <a:srgbClr val="3289B4"/>
              </a:buClr>
            </a:pPr>
            <a:endParaRPr lang="en-US" sz="2400" dirty="0"/>
          </a:p>
          <a:p>
            <a:pPr marL="342900" lvl="0" indent="-342900">
              <a:spcBef>
                <a:spcPts val="0"/>
              </a:spcBef>
              <a:spcAft>
                <a:spcPts val="2000"/>
              </a:spcAft>
              <a:buClr>
                <a:srgbClr val="3289B4"/>
              </a:buClr>
              <a:buFont typeface="Webdings" panose="05030102010509060703" pitchFamily="18" charset="2"/>
              <a:buChar char="4"/>
            </a:pPr>
            <a:r>
              <a:rPr lang="en-US" sz="2400" dirty="0"/>
              <a:t>USGS stream gauge data in Bicknell, Utah</a:t>
            </a:r>
          </a:p>
        </p:txBody>
      </p:sp>
      <p:sp>
        <p:nvSpPr>
          <p:cNvPr id="7" name="Text Placeholder 4"/>
          <p:cNvSpPr txBox="1">
            <a:spLocks/>
          </p:cNvSpPr>
          <p:nvPr/>
        </p:nvSpPr>
        <p:spPr>
          <a:xfrm>
            <a:off x="0" y="1153551"/>
            <a:ext cx="3445002" cy="274320"/>
          </a:xfrm>
          <a:prstGeom prst="rect">
            <a:avLst/>
          </a:prstGeom>
        </p:spPr>
        <p:txBody>
          <a:bodyPr>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Terry Fisk, National Park Service</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27858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b="1" dirty="0">
                <a:solidFill>
                  <a:schemeClr val="bg1"/>
                </a:solidFill>
              </a:rPr>
              <a:t>Models</a:t>
            </a:r>
          </a:p>
        </p:txBody>
      </p:sp>
      <p:sp>
        <p:nvSpPr>
          <p:cNvPr id="6" name="Text Placeholder 5"/>
          <p:cNvSpPr>
            <a:spLocks noGrp="1"/>
          </p:cNvSpPr>
          <p:nvPr>
            <p:ph type="body" sz="half" idx="2"/>
          </p:nvPr>
        </p:nvSpPr>
        <p:spPr>
          <a:xfrm>
            <a:off x="0" y="1617430"/>
            <a:ext cx="12192000" cy="3701526"/>
          </a:xfrm>
          <a:solidFill>
            <a:schemeClr val="bg1">
              <a:alpha val="80000"/>
            </a:schemeClr>
          </a:solidFill>
        </p:spPr>
        <p:txBody>
          <a:bodyPr wrap="square" anchor="ctr">
            <a:spAutoFit/>
          </a:bodyPr>
          <a:lstStyle/>
          <a:p>
            <a:pPr>
              <a:spcBef>
                <a:spcPts val="0"/>
              </a:spcBef>
              <a:spcAft>
                <a:spcPts val="2000"/>
              </a:spcAft>
              <a:buClr>
                <a:srgbClr val="3289B4"/>
              </a:buClr>
            </a:pPr>
            <a:endParaRPr lang="en-US" sz="2400" dirty="0"/>
          </a:p>
          <a:p>
            <a:pPr marL="342900" indent="-342900">
              <a:spcBef>
                <a:spcPts val="0"/>
              </a:spcBef>
              <a:spcAft>
                <a:spcPts val="2000"/>
              </a:spcAft>
              <a:buClr>
                <a:srgbClr val="3289B4"/>
              </a:buClr>
              <a:buFont typeface="Webdings" panose="05030102010509060703" pitchFamily="18" charset="2"/>
              <a:buChar char="4"/>
            </a:pPr>
            <a:r>
              <a:rPr lang="en-US" sz="2400" dirty="0"/>
              <a:t>Soil and Water Assessment Tool (</a:t>
            </a:r>
            <a:r>
              <a:rPr lang="en-US" sz="2400" dirty="0" err="1"/>
              <a:t>ArcSWAT</a:t>
            </a:r>
            <a:r>
              <a:rPr lang="en-US" sz="2400" dirty="0"/>
              <a:t>)</a:t>
            </a:r>
            <a:endParaRPr lang="en-US" sz="1600" dirty="0"/>
          </a:p>
          <a:p>
            <a:pPr marL="342900" lvl="0" indent="-342900">
              <a:spcBef>
                <a:spcPts val="0"/>
              </a:spcBef>
              <a:spcAft>
                <a:spcPts val="2000"/>
              </a:spcAft>
              <a:buClr>
                <a:srgbClr val="3289B4"/>
              </a:buClr>
              <a:buFont typeface="Webdings" panose="05030102010509060703" pitchFamily="18" charset="2"/>
              <a:buChar char="4"/>
            </a:pPr>
            <a:r>
              <a:rPr lang="en-US" sz="2400" dirty="0"/>
              <a:t>Modified Snowmelt-Runoff Model (M-SRM) </a:t>
            </a:r>
          </a:p>
          <a:p>
            <a:pPr marL="342900" indent="-342900">
              <a:spcBef>
                <a:spcPts val="0"/>
              </a:spcBef>
              <a:spcAft>
                <a:spcPts val="2000"/>
              </a:spcAft>
              <a:buClr>
                <a:srgbClr val="3289B4"/>
              </a:buClr>
              <a:buFont typeface="Webdings" panose="05030102010509060703" pitchFamily="18" charset="2"/>
              <a:buChar char="4"/>
            </a:pPr>
            <a:r>
              <a:rPr lang="en-US" sz="2400" dirty="0" err="1"/>
              <a:t>SNowmelt</a:t>
            </a:r>
            <a:r>
              <a:rPr lang="en-US" sz="2400" dirty="0"/>
              <a:t> Observational Watershed Model (SNOW-M)</a:t>
            </a:r>
          </a:p>
          <a:p>
            <a:pPr marL="342900" indent="-342900">
              <a:spcBef>
                <a:spcPts val="0"/>
              </a:spcBef>
              <a:spcAft>
                <a:spcPts val="2000"/>
              </a:spcAft>
              <a:buClr>
                <a:srgbClr val="3289B4"/>
              </a:buClr>
              <a:buFont typeface="Webdings" panose="05030102010509060703" pitchFamily="18" charset="2"/>
              <a:buChar char="4"/>
            </a:pPr>
            <a:r>
              <a:rPr lang="en-US" sz="2400" dirty="0"/>
              <a:t>Streamflow Prediction &amp; Assessment Model (SPAM) using Recurrent Neural Networks (RNN), specifically LSTM (Long Short-Term Memory) model</a:t>
            </a:r>
          </a:p>
          <a:p>
            <a:pPr>
              <a:spcBef>
                <a:spcPts val="0"/>
              </a:spcBef>
              <a:spcAft>
                <a:spcPts val="2000"/>
              </a:spcAft>
              <a:buClr>
                <a:srgbClr val="3289B4"/>
              </a:buClr>
            </a:pPr>
            <a:endParaRPr lang="en-US" sz="2400" dirty="0"/>
          </a:p>
        </p:txBody>
      </p:sp>
      <p:sp>
        <p:nvSpPr>
          <p:cNvPr id="7" name="Text Placeholder 4"/>
          <p:cNvSpPr txBox="1">
            <a:spLocks/>
          </p:cNvSpPr>
          <p:nvPr/>
        </p:nvSpPr>
        <p:spPr>
          <a:xfrm>
            <a:off x="8746998" y="6592816"/>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Image Credit: National Park Service</a:t>
            </a:r>
          </a:p>
        </p:txBody>
      </p:sp>
    </p:spTree>
    <p:extLst>
      <p:ext uri="{BB962C8B-B14F-4D97-AF65-F5344CB8AC3E}">
        <p14:creationId xmlns:p14="http://schemas.microsoft.com/office/powerpoint/2010/main" val="1658781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07C911D-2DAD-41AC-A8E3-171AC47981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6" t="24906" r="12017" b="24780"/>
          <a:stretch/>
        </p:blipFill>
        <p:spPr>
          <a:xfrm>
            <a:off x="4545962" y="262223"/>
            <a:ext cx="7533970" cy="6466928"/>
          </a:xfrm>
          <a:prstGeom prst="rect">
            <a:avLst/>
          </a:prstGeom>
        </p:spPr>
      </p:pic>
      <p:sp>
        <p:nvSpPr>
          <p:cNvPr id="5" name="Title 4"/>
          <p:cNvSpPr>
            <a:spLocks noGrp="1"/>
          </p:cNvSpPr>
          <p:nvPr>
            <p:ph type="title"/>
          </p:nvPr>
        </p:nvSpPr>
        <p:spPr/>
        <p:txBody>
          <a:bodyPr>
            <a:normAutofit fontScale="90000"/>
          </a:bodyPr>
          <a:lstStyle/>
          <a:p>
            <a:r>
              <a:rPr lang="en-US" dirty="0"/>
              <a:t>Methodology</a:t>
            </a:r>
          </a:p>
        </p:txBody>
      </p:sp>
      <p:sp>
        <p:nvSpPr>
          <p:cNvPr id="2" name="Text Placeholder 1">
            <a:extLst>
              <a:ext uri="{FF2B5EF4-FFF2-40B4-BE49-F238E27FC236}">
                <a16:creationId xmlns="" xmlns:a16="http://schemas.microsoft.com/office/drawing/2014/main" id="{253C654D-1E4E-4EC3-9D0C-2C6DDEE9BD04}"/>
              </a:ext>
            </a:extLst>
          </p:cNvPr>
          <p:cNvSpPr>
            <a:spLocks noGrp="1"/>
          </p:cNvSpPr>
          <p:nvPr>
            <p:ph type="body" sz="half" idx="2"/>
          </p:nvPr>
        </p:nvSpPr>
        <p:spPr>
          <a:xfrm>
            <a:off x="589211" y="977217"/>
            <a:ext cx="3743997" cy="5880783"/>
          </a:xfrm>
        </p:spPr>
        <p:txBody>
          <a:bodyPr anchor="ctr"/>
          <a:lstStyle/>
          <a:p>
            <a:pPr marL="342900" lvl="0" indent="-342900">
              <a:spcBef>
                <a:spcPts val="0"/>
              </a:spcBef>
              <a:spcAft>
                <a:spcPts val="2000"/>
              </a:spcAft>
              <a:buClr>
                <a:srgbClr val="3289B4"/>
              </a:buClr>
              <a:buFont typeface="Webdings" panose="05030102010509060703" pitchFamily="18" charset="2"/>
              <a:buChar char="4"/>
            </a:pPr>
            <a:r>
              <a:rPr lang="en-US" sz="2400" dirty="0">
                <a:solidFill>
                  <a:prstClr val="black">
                    <a:lumMod val="75000"/>
                    <a:lumOff val="25000"/>
                  </a:prstClr>
                </a:solidFill>
              </a:rPr>
              <a:t>Delineate Watershed within </a:t>
            </a:r>
            <a:r>
              <a:rPr lang="en-US" sz="2400" dirty="0" err="1">
                <a:solidFill>
                  <a:prstClr val="black">
                    <a:lumMod val="75000"/>
                    <a:lumOff val="25000"/>
                  </a:prstClr>
                </a:solidFill>
              </a:rPr>
              <a:t>ArcSWAT</a:t>
            </a:r>
            <a:endParaRPr lang="en-US" sz="2400" dirty="0">
              <a:solidFill>
                <a:prstClr val="black">
                  <a:lumMod val="75000"/>
                  <a:lumOff val="25000"/>
                </a:prstClr>
              </a:solidFill>
            </a:endParaRPr>
          </a:p>
          <a:p>
            <a:pPr marL="342900" lvl="0" indent="-342900">
              <a:spcBef>
                <a:spcPts val="0"/>
              </a:spcBef>
              <a:spcAft>
                <a:spcPts val="2000"/>
              </a:spcAft>
              <a:buClr>
                <a:srgbClr val="3289B4"/>
              </a:buClr>
              <a:buFont typeface="Webdings" panose="05030102010509060703" pitchFamily="18" charset="2"/>
              <a:buChar char="4"/>
            </a:pPr>
            <a:r>
              <a:rPr lang="en-US" sz="2400" dirty="0">
                <a:solidFill>
                  <a:prstClr val="black">
                    <a:lumMod val="75000"/>
                    <a:lumOff val="25000"/>
                  </a:prstClr>
                </a:solidFill>
              </a:rPr>
              <a:t>Create Elevation Zones</a:t>
            </a:r>
          </a:p>
          <a:p>
            <a:endParaRPr lang="en-US" dirty="0"/>
          </a:p>
        </p:txBody>
      </p:sp>
      <p:sp>
        <p:nvSpPr>
          <p:cNvPr id="157" name="TextBox 156">
            <a:extLst>
              <a:ext uri="{FF2B5EF4-FFF2-40B4-BE49-F238E27FC236}">
                <a16:creationId xmlns="" xmlns:a16="http://schemas.microsoft.com/office/drawing/2014/main" id="{34E2D174-2BC2-43A9-A780-FC7E25B499F5}"/>
              </a:ext>
            </a:extLst>
          </p:cNvPr>
          <p:cNvSpPr txBox="1"/>
          <p:nvPr/>
        </p:nvSpPr>
        <p:spPr>
          <a:xfrm>
            <a:off x="-242160" y="5748237"/>
            <a:ext cx="173846" cy="423482"/>
          </a:xfrm>
          <a:prstGeom prst="rect">
            <a:avLst/>
          </a:prstGeom>
          <a:noFill/>
        </p:spPr>
        <p:txBody>
          <a:bodyPr wrap="square" rtlCol="0">
            <a:spAutoFit/>
          </a:bodyPr>
          <a:lstStyle/>
          <a:p>
            <a:endParaRPr lang="en-US" sz="1600" dirty="0">
              <a:latin typeface="Garamond" panose="02020404030301010803" pitchFamily="18" charset="0"/>
            </a:endParaRPr>
          </a:p>
        </p:txBody>
      </p:sp>
      <p:grpSp>
        <p:nvGrpSpPr>
          <p:cNvPr id="18" name="Group 17">
            <a:extLst>
              <a:ext uri="{FF2B5EF4-FFF2-40B4-BE49-F238E27FC236}">
                <a16:creationId xmlns="" xmlns:a16="http://schemas.microsoft.com/office/drawing/2014/main" id="{BF70636D-6A27-4993-BABF-C3957FB109E7}"/>
              </a:ext>
            </a:extLst>
          </p:cNvPr>
          <p:cNvGrpSpPr/>
          <p:nvPr/>
        </p:nvGrpSpPr>
        <p:grpSpPr>
          <a:xfrm>
            <a:off x="2856504" y="4983827"/>
            <a:ext cx="1846053" cy="1528820"/>
            <a:chOff x="3797159" y="5089585"/>
            <a:chExt cx="1846053" cy="1528820"/>
          </a:xfrm>
        </p:grpSpPr>
        <p:grpSp>
          <p:nvGrpSpPr>
            <p:cNvPr id="16" name="Group 15">
              <a:extLst>
                <a:ext uri="{FF2B5EF4-FFF2-40B4-BE49-F238E27FC236}">
                  <a16:creationId xmlns="" xmlns:a16="http://schemas.microsoft.com/office/drawing/2014/main" id="{466BD1C7-AC50-4045-BB73-3CA5EC703062}"/>
                </a:ext>
              </a:extLst>
            </p:cNvPr>
            <p:cNvGrpSpPr/>
            <p:nvPr/>
          </p:nvGrpSpPr>
          <p:grpSpPr>
            <a:xfrm>
              <a:off x="3821571" y="5589918"/>
              <a:ext cx="1797229" cy="1028487"/>
              <a:chOff x="3494084" y="4821238"/>
              <a:chExt cx="2347942" cy="1684345"/>
            </a:xfrm>
          </p:grpSpPr>
          <p:sp>
            <p:nvSpPr>
              <p:cNvPr id="9" name="AutoShape 3">
                <a:extLst>
                  <a:ext uri="{FF2B5EF4-FFF2-40B4-BE49-F238E27FC236}">
                    <a16:creationId xmlns="" xmlns:a16="http://schemas.microsoft.com/office/drawing/2014/main" id="{1FE6FFA8-BB12-4704-B796-D9B0CF29A14C}"/>
                  </a:ext>
                </a:extLst>
              </p:cNvPr>
              <p:cNvSpPr>
                <a:spLocks noChangeAspect="1" noChangeArrowheads="1" noTextEdit="1"/>
              </p:cNvSpPr>
              <p:nvPr/>
            </p:nvSpPr>
            <p:spPr bwMode="auto">
              <a:xfrm>
                <a:off x="3494084" y="4821238"/>
                <a:ext cx="1249361"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5">
                <a:extLst>
                  <a:ext uri="{FF2B5EF4-FFF2-40B4-BE49-F238E27FC236}">
                    <a16:creationId xmlns="" xmlns:a16="http://schemas.microsoft.com/office/drawing/2014/main" id="{A8D26DF3-F282-41B1-A96D-4810B821B880}"/>
                  </a:ext>
                </a:extLst>
              </p:cNvPr>
              <p:cNvSpPr>
                <a:spLocks noChangeArrowheads="1"/>
              </p:cNvSpPr>
              <p:nvPr/>
            </p:nvSpPr>
            <p:spPr bwMode="auto">
              <a:xfrm>
                <a:off x="3494084" y="4826000"/>
                <a:ext cx="904874" cy="447675"/>
              </a:xfrm>
              <a:prstGeom prst="rect">
                <a:avLst/>
              </a:prstGeom>
              <a:solidFill>
                <a:srgbClr val="BEE8FF"/>
              </a:solidFill>
              <a:ln w="301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6">
                <a:extLst>
                  <a:ext uri="{FF2B5EF4-FFF2-40B4-BE49-F238E27FC236}">
                    <a16:creationId xmlns="" xmlns:a16="http://schemas.microsoft.com/office/drawing/2014/main" id="{65896D70-DCA5-426D-8E29-9C9F9165DEC4}"/>
                  </a:ext>
                </a:extLst>
              </p:cNvPr>
              <p:cNvSpPr>
                <a:spLocks noChangeArrowheads="1"/>
              </p:cNvSpPr>
              <p:nvPr/>
            </p:nvSpPr>
            <p:spPr bwMode="auto">
              <a:xfrm>
                <a:off x="4562469" y="4881562"/>
                <a:ext cx="1279557" cy="40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latin typeface="+mn-lt"/>
                  </a:rPr>
                  <a:t>1296-1966</a:t>
                </a:r>
              </a:p>
            </p:txBody>
          </p:sp>
          <p:sp>
            <p:nvSpPr>
              <p:cNvPr id="12" name="Rectangle 7">
                <a:extLst>
                  <a:ext uri="{FF2B5EF4-FFF2-40B4-BE49-F238E27FC236}">
                    <a16:creationId xmlns="" xmlns:a16="http://schemas.microsoft.com/office/drawing/2014/main" id="{E8E6F401-5E9C-4604-B1C7-796D3CA835D9}"/>
                  </a:ext>
                </a:extLst>
              </p:cNvPr>
              <p:cNvSpPr>
                <a:spLocks noChangeArrowheads="1"/>
              </p:cNvSpPr>
              <p:nvPr/>
            </p:nvSpPr>
            <p:spPr bwMode="auto">
              <a:xfrm>
                <a:off x="3494084" y="5432425"/>
                <a:ext cx="904874" cy="452437"/>
              </a:xfrm>
              <a:prstGeom prst="rect">
                <a:avLst/>
              </a:prstGeom>
              <a:solidFill>
                <a:srgbClr val="0070FF"/>
              </a:solidFill>
              <a:ln w="301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 xmlns:a16="http://schemas.microsoft.com/office/drawing/2014/main" id="{D0688EBF-670C-49D4-A94B-AC334BD72C57}"/>
                  </a:ext>
                </a:extLst>
              </p:cNvPr>
              <p:cNvSpPr>
                <a:spLocks noChangeArrowheads="1"/>
              </p:cNvSpPr>
              <p:nvPr/>
            </p:nvSpPr>
            <p:spPr bwMode="auto">
              <a:xfrm>
                <a:off x="4562469" y="5492749"/>
                <a:ext cx="1279557" cy="40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latin typeface="+mn-lt"/>
                  </a:rPr>
                  <a:t>1967-2601</a:t>
                </a:r>
                <a:endParaRPr kumimoji="0" lang="en-US" altLang="en-US" sz="1100" b="0" i="0" u="none" strike="noStrike" cap="none" normalizeH="0" baseline="0" dirty="0">
                  <a:ln>
                    <a:noFill/>
                  </a:ln>
                  <a:solidFill>
                    <a:schemeClr val="tx1"/>
                  </a:solidFill>
                  <a:effectLst/>
                  <a:latin typeface="+mn-lt"/>
                </a:endParaRPr>
              </a:p>
            </p:txBody>
          </p:sp>
          <p:sp>
            <p:nvSpPr>
              <p:cNvPr id="14" name="Rectangle 9">
                <a:extLst>
                  <a:ext uri="{FF2B5EF4-FFF2-40B4-BE49-F238E27FC236}">
                    <a16:creationId xmlns="" xmlns:a16="http://schemas.microsoft.com/office/drawing/2014/main" id="{F0549B38-7032-4E23-A70A-2C9700928140}"/>
                  </a:ext>
                </a:extLst>
              </p:cNvPr>
              <p:cNvSpPr>
                <a:spLocks noChangeArrowheads="1"/>
              </p:cNvSpPr>
              <p:nvPr/>
            </p:nvSpPr>
            <p:spPr bwMode="auto">
              <a:xfrm>
                <a:off x="3494084" y="6043613"/>
                <a:ext cx="904874" cy="447675"/>
              </a:xfrm>
              <a:prstGeom prst="rect">
                <a:avLst/>
              </a:prstGeom>
              <a:solidFill>
                <a:srgbClr val="002673"/>
              </a:solidFill>
              <a:ln w="301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10">
                <a:extLst>
                  <a:ext uri="{FF2B5EF4-FFF2-40B4-BE49-F238E27FC236}">
                    <a16:creationId xmlns="" xmlns:a16="http://schemas.microsoft.com/office/drawing/2014/main" id="{26B58CD8-14CB-4F1E-8BDB-C71367C29BE1}"/>
                  </a:ext>
                </a:extLst>
              </p:cNvPr>
              <p:cNvSpPr>
                <a:spLocks noChangeArrowheads="1"/>
              </p:cNvSpPr>
              <p:nvPr/>
            </p:nvSpPr>
            <p:spPr bwMode="auto">
              <a:xfrm>
                <a:off x="4562469" y="6102349"/>
                <a:ext cx="1279557" cy="40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latin typeface="+mn-lt"/>
                  </a:rPr>
                  <a:t>2602-3544</a:t>
                </a:r>
                <a:endParaRPr kumimoji="0" lang="en-US" altLang="en-US" sz="1100" b="0" i="0" u="none" strike="noStrike" cap="none" normalizeH="0" baseline="0" dirty="0">
                  <a:ln>
                    <a:noFill/>
                  </a:ln>
                  <a:solidFill>
                    <a:schemeClr val="tx1"/>
                  </a:solidFill>
                  <a:effectLst/>
                  <a:latin typeface="+mn-lt"/>
                </a:endParaRPr>
              </a:p>
            </p:txBody>
          </p:sp>
        </p:grpSp>
        <p:sp>
          <p:nvSpPr>
            <p:cNvPr id="17" name="TextBox 16">
              <a:extLst>
                <a:ext uri="{FF2B5EF4-FFF2-40B4-BE49-F238E27FC236}">
                  <a16:creationId xmlns="" xmlns:a16="http://schemas.microsoft.com/office/drawing/2014/main" id="{88056CD3-9A34-4705-A4FF-3FFF89437A82}"/>
                </a:ext>
              </a:extLst>
            </p:cNvPr>
            <p:cNvSpPr txBox="1"/>
            <p:nvPr/>
          </p:nvSpPr>
          <p:spPr>
            <a:xfrm>
              <a:off x="3797159" y="5089585"/>
              <a:ext cx="1846053" cy="369332"/>
            </a:xfrm>
            <a:prstGeom prst="rect">
              <a:avLst/>
            </a:prstGeom>
            <a:noFill/>
          </p:spPr>
          <p:txBody>
            <a:bodyPr wrap="square" rtlCol="0">
              <a:spAutoFit/>
            </a:bodyPr>
            <a:lstStyle/>
            <a:p>
              <a:pPr algn="ctr"/>
              <a:r>
                <a:rPr lang="en-US" dirty="0">
                  <a:solidFill>
                    <a:schemeClr val="tx1">
                      <a:lumMod val="75000"/>
                      <a:lumOff val="25000"/>
                    </a:schemeClr>
                  </a:solidFill>
                </a:rPr>
                <a:t>Elevation (m)</a:t>
              </a:r>
            </a:p>
          </p:txBody>
        </p:sp>
      </p:grpSp>
    </p:spTree>
    <p:extLst>
      <p:ext uri="{BB962C8B-B14F-4D97-AF65-F5344CB8AC3E}">
        <p14:creationId xmlns:p14="http://schemas.microsoft.com/office/powerpoint/2010/main" val="1675105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5095875" cy="479425"/>
          </a:xfrm>
        </p:spPr>
        <p:txBody>
          <a:bodyPr>
            <a:normAutofit fontScale="90000"/>
          </a:bodyPr>
          <a:lstStyle/>
          <a:p>
            <a:r>
              <a:rPr lang="en-US" dirty="0"/>
              <a:t>Methodology</a:t>
            </a:r>
          </a:p>
        </p:txBody>
      </p:sp>
      <p:grpSp>
        <p:nvGrpSpPr>
          <p:cNvPr id="72" name="Group 71">
            <a:extLst>
              <a:ext uri="{FF2B5EF4-FFF2-40B4-BE49-F238E27FC236}">
                <a16:creationId xmlns="" xmlns:a16="http://schemas.microsoft.com/office/drawing/2014/main" id="{0A8371D2-8C9F-0E44-816C-2444034C0E0E}"/>
              </a:ext>
            </a:extLst>
          </p:cNvPr>
          <p:cNvGrpSpPr/>
          <p:nvPr/>
        </p:nvGrpSpPr>
        <p:grpSpPr>
          <a:xfrm>
            <a:off x="-39885" y="-1"/>
            <a:ext cx="11693041" cy="6705647"/>
            <a:chOff x="-39885" y="-1"/>
            <a:chExt cx="11693041" cy="6705647"/>
          </a:xfrm>
        </p:grpSpPr>
        <p:grpSp>
          <p:nvGrpSpPr>
            <p:cNvPr id="73" name="Group 72">
              <a:extLst>
                <a:ext uri="{FF2B5EF4-FFF2-40B4-BE49-F238E27FC236}">
                  <a16:creationId xmlns="" xmlns:a16="http://schemas.microsoft.com/office/drawing/2014/main" id="{9D5FC588-8A26-124E-AC9A-5D84302957E9}"/>
                </a:ext>
              </a:extLst>
            </p:cNvPr>
            <p:cNvGrpSpPr/>
            <p:nvPr/>
          </p:nvGrpSpPr>
          <p:grpSpPr>
            <a:xfrm>
              <a:off x="-39885" y="-1"/>
              <a:ext cx="11693041" cy="6705647"/>
              <a:chOff x="-242160" y="34080"/>
              <a:chExt cx="12346185" cy="7165616"/>
            </a:xfrm>
          </p:grpSpPr>
          <p:sp>
            <p:nvSpPr>
              <p:cNvPr id="83" name="TextBox 82">
                <a:extLst>
                  <a:ext uri="{FF2B5EF4-FFF2-40B4-BE49-F238E27FC236}">
                    <a16:creationId xmlns="" xmlns:a16="http://schemas.microsoft.com/office/drawing/2014/main" id="{34E2D174-2BC2-43A9-A780-FC7E25B499F5}"/>
                  </a:ext>
                </a:extLst>
              </p:cNvPr>
              <p:cNvSpPr txBox="1"/>
              <p:nvPr/>
            </p:nvSpPr>
            <p:spPr>
              <a:xfrm>
                <a:off x="-242160" y="5748237"/>
                <a:ext cx="173846" cy="423482"/>
              </a:xfrm>
              <a:prstGeom prst="rect">
                <a:avLst/>
              </a:prstGeom>
              <a:noFill/>
            </p:spPr>
            <p:txBody>
              <a:bodyPr wrap="square" rtlCol="0">
                <a:spAutoFit/>
              </a:bodyPr>
              <a:lstStyle/>
              <a:p>
                <a:endParaRPr lang="en-US" sz="1600" dirty="0">
                  <a:latin typeface="Garamond" panose="02020404030301010803" pitchFamily="18" charset="0"/>
                </a:endParaRPr>
              </a:p>
            </p:txBody>
          </p:sp>
          <p:grpSp>
            <p:nvGrpSpPr>
              <p:cNvPr id="84" name="Group 83">
                <a:extLst>
                  <a:ext uri="{FF2B5EF4-FFF2-40B4-BE49-F238E27FC236}">
                    <a16:creationId xmlns="" xmlns:a16="http://schemas.microsoft.com/office/drawing/2014/main" id="{19A790BF-88D8-1945-BE8D-F0684027A17E}"/>
                  </a:ext>
                </a:extLst>
              </p:cNvPr>
              <p:cNvGrpSpPr/>
              <p:nvPr/>
            </p:nvGrpSpPr>
            <p:grpSpPr>
              <a:xfrm>
                <a:off x="214952" y="34080"/>
                <a:ext cx="11889073" cy="7165616"/>
                <a:chOff x="401990" y="117208"/>
                <a:chExt cx="11889073" cy="7165616"/>
              </a:xfrm>
            </p:grpSpPr>
            <p:cxnSp>
              <p:nvCxnSpPr>
                <p:cNvPr id="95" name="Straight Connector 94">
                  <a:extLst>
                    <a:ext uri="{FF2B5EF4-FFF2-40B4-BE49-F238E27FC236}">
                      <a16:creationId xmlns="" xmlns:a16="http://schemas.microsoft.com/office/drawing/2014/main" id="{9A77E0A1-54DA-C64A-83BC-7142635D4FA1}"/>
                    </a:ext>
                  </a:extLst>
                </p:cNvPr>
                <p:cNvCxnSpPr/>
                <p:nvPr/>
              </p:nvCxnSpPr>
              <p:spPr>
                <a:xfrm>
                  <a:off x="9874108" y="3095860"/>
                  <a:ext cx="0" cy="151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 xmlns:a16="http://schemas.microsoft.com/office/drawing/2014/main" id="{3E4C27EB-4906-4776-A4DE-3DA24FECA090}"/>
                    </a:ext>
                  </a:extLst>
                </p:cNvPr>
                <p:cNvGrpSpPr/>
                <p:nvPr/>
              </p:nvGrpSpPr>
              <p:grpSpPr>
                <a:xfrm>
                  <a:off x="401990" y="117208"/>
                  <a:ext cx="11889073" cy="7165616"/>
                  <a:chOff x="1846742" y="144888"/>
                  <a:chExt cx="11889073" cy="7165616"/>
                </a:xfrm>
              </p:grpSpPr>
              <p:cxnSp>
                <p:nvCxnSpPr>
                  <p:cNvPr id="100" name="Straight Arrow Connector 99">
                    <a:extLst>
                      <a:ext uri="{FF2B5EF4-FFF2-40B4-BE49-F238E27FC236}">
                        <a16:creationId xmlns="" xmlns:a16="http://schemas.microsoft.com/office/drawing/2014/main" id="{C7BE980E-BCEC-4E25-B4AD-C290718F07E1}"/>
                      </a:ext>
                    </a:extLst>
                  </p:cNvPr>
                  <p:cNvCxnSpPr>
                    <a:cxnSpLocks/>
                    <a:endCxn id="191" idx="3"/>
                  </p:cNvCxnSpPr>
                  <p:nvPr/>
                </p:nvCxnSpPr>
                <p:spPr>
                  <a:xfrm>
                    <a:off x="6982066" y="5573483"/>
                    <a:ext cx="0" cy="2739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 xmlns:a16="http://schemas.microsoft.com/office/drawing/2014/main" id="{E3500509-7E00-4E1A-A335-B56E40A819AB}"/>
                      </a:ext>
                    </a:extLst>
                  </p:cNvPr>
                  <p:cNvCxnSpPr>
                    <a:cxnSpLocks/>
                  </p:cNvCxnSpPr>
                  <p:nvPr/>
                </p:nvCxnSpPr>
                <p:spPr>
                  <a:xfrm>
                    <a:off x="10066535" y="835733"/>
                    <a:ext cx="497474" cy="388"/>
                  </a:xfrm>
                  <a:prstGeom prst="straightConnector1">
                    <a:avLst/>
                  </a:prstGeom>
                  <a:ln>
                    <a:headEnd w="med" len="sm"/>
                    <a:tailEnd type="triangle"/>
                  </a:ln>
                </p:spPr>
                <p:style>
                  <a:lnRef idx="1">
                    <a:schemeClr val="dk1"/>
                  </a:lnRef>
                  <a:fillRef idx="0">
                    <a:schemeClr val="dk1"/>
                  </a:fillRef>
                  <a:effectRef idx="0">
                    <a:schemeClr val="dk1"/>
                  </a:effectRef>
                  <a:fontRef idx="minor">
                    <a:schemeClr val="tx1"/>
                  </a:fontRef>
                </p:style>
              </p:cxnSp>
              <p:cxnSp>
                <p:nvCxnSpPr>
                  <p:cNvPr id="102" name="Straight Connector 101">
                    <a:extLst>
                      <a:ext uri="{FF2B5EF4-FFF2-40B4-BE49-F238E27FC236}">
                        <a16:creationId xmlns="" xmlns:a16="http://schemas.microsoft.com/office/drawing/2014/main" id="{8D9FD913-2470-4F11-8EF1-7BC65FEB4268}"/>
                      </a:ext>
                    </a:extLst>
                  </p:cNvPr>
                  <p:cNvCxnSpPr/>
                  <p:nvPr/>
                </p:nvCxnSpPr>
                <p:spPr>
                  <a:xfrm>
                    <a:off x="9586522" y="3119883"/>
                    <a:ext cx="0" cy="151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 xmlns:a16="http://schemas.microsoft.com/office/drawing/2014/main" id="{177B0D72-FA8A-4448-A014-F4E94AC78073}"/>
                      </a:ext>
                    </a:extLst>
                  </p:cNvPr>
                  <p:cNvCxnSpPr>
                    <a:cxnSpLocks/>
                  </p:cNvCxnSpPr>
                  <p:nvPr/>
                </p:nvCxnSpPr>
                <p:spPr>
                  <a:xfrm>
                    <a:off x="7866831" y="3112583"/>
                    <a:ext cx="0" cy="4899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 xmlns:a16="http://schemas.microsoft.com/office/drawing/2014/main" id="{E0BA6EC4-1E35-44EC-A4DD-4F3AB2A0E97A}"/>
                      </a:ext>
                    </a:extLst>
                  </p:cNvPr>
                  <p:cNvCxnSpPr>
                    <a:cxnSpLocks/>
                  </p:cNvCxnSpPr>
                  <p:nvPr/>
                </p:nvCxnSpPr>
                <p:spPr>
                  <a:xfrm>
                    <a:off x="6132372" y="3119843"/>
                    <a:ext cx="0" cy="151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 xmlns:a16="http://schemas.microsoft.com/office/drawing/2014/main" id="{9AAD01AD-2E16-4A88-B35A-96C37E6F421A}"/>
                      </a:ext>
                    </a:extLst>
                  </p:cNvPr>
                  <p:cNvCxnSpPr>
                    <a:cxnSpLocks/>
                  </p:cNvCxnSpPr>
                  <p:nvPr/>
                </p:nvCxnSpPr>
                <p:spPr>
                  <a:xfrm>
                    <a:off x="4405170" y="3119843"/>
                    <a:ext cx="0" cy="151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 xmlns:a16="http://schemas.microsoft.com/office/drawing/2014/main" id="{19279A13-1295-4CD3-8831-DB0884CC476B}"/>
                      </a:ext>
                    </a:extLst>
                  </p:cNvPr>
                  <p:cNvCxnSpPr>
                    <a:cxnSpLocks/>
                  </p:cNvCxnSpPr>
                  <p:nvPr/>
                </p:nvCxnSpPr>
                <p:spPr>
                  <a:xfrm>
                    <a:off x="3018486" y="2964929"/>
                    <a:ext cx="332419" cy="3062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 xmlns:a16="http://schemas.microsoft.com/office/drawing/2014/main" id="{6A9DDDA4-70FA-4EC2-9DCC-AF46B664DE61}"/>
                      </a:ext>
                    </a:extLst>
                  </p:cNvPr>
                  <p:cNvGrpSpPr>
                    <a:grpSpLocks noChangeAspect="1"/>
                  </p:cNvGrpSpPr>
                  <p:nvPr/>
                </p:nvGrpSpPr>
                <p:grpSpPr>
                  <a:xfrm>
                    <a:off x="10519664" y="144888"/>
                    <a:ext cx="1457596" cy="1463040"/>
                    <a:chOff x="7688088" y="3659131"/>
                    <a:chExt cx="2312525" cy="2321158"/>
                  </a:xfrm>
                  <a:solidFill>
                    <a:srgbClr val="E1F0F6"/>
                  </a:solidFill>
                </p:grpSpPr>
                <p:sp>
                  <p:nvSpPr>
                    <p:cNvPr id="197" name="Hexagon 196">
                      <a:extLst>
                        <a:ext uri="{FF2B5EF4-FFF2-40B4-BE49-F238E27FC236}">
                          <a16:creationId xmlns="" xmlns:a16="http://schemas.microsoft.com/office/drawing/2014/main" id="{635BE129-A2A7-4AE1-8AE1-E79A7605A14F}"/>
                        </a:ext>
                      </a:extLst>
                    </p:cNvPr>
                    <p:cNvSpPr/>
                    <p:nvPr/>
                  </p:nvSpPr>
                  <p:spPr>
                    <a:xfrm rot="5400000">
                      <a:off x="7751988" y="3731664"/>
                      <a:ext cx="2321158" cy="2176092"/>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98" name="Text Box 2">
                      <a:extLst>
                        <a:ext uri="{FF2B5EF4-FFF2-40B4-BE49-F238E27FC236}">
                          <a16:creationId xmlns="" xmlns:a16="http://schemas.microsoft.com/office/drawing/2014/main" id="{B33D21F1-ABB5-4383-8DB5-9A5825C8CA5C}"/>
                        </a:ext>
                      </a:extLst>
                    </p:cNvPr>
                    <p:cNvSpPr txBox="1">
                      <a:spLocks noChangeArrowheads="1"/>
                    </p:cNvSpPr>
                    <p:nvPr/>
                  </p:nvSpPr>
                  <p:spPr bwMode="auto">
                    <a:xfrm>
                      <a:off x="7688088" y="4127477"/>
                      <a:ext cx="2274116" cy="1203650"/>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err="1">
                          <a:latin typeface="+mj-lt"/>
                          <a:ea typeface="Calibri" panose="020F0502020204030204" pitchFamily="34" charset="0"/>
                          <a:cs typeface="Times New Roman" panose="02020603050405020304" pitchFamily="18" charset="0"/>
                        </a:rPr>
                        <a:t>ArcSWAT</a:t>
                      </a:r>
                      <a:r>
                        <a:rPr lang="en-US" sz="1600" b="1" dirty="0">
                          <a:latin typeface="+mj-lt"/>
                          <a:ea typeface="Calibri" panose="020F0502020204030204" pitchFamily="34" charset="0"/>
                          <a:cs typeface="Times New Roman" panose="02020603050405020304" pitchFamily="18" charset="0"/>
                        </a:rPr>
                        <a:t> Watershed  Delineation</a:t>
                      </a:r>
                    </a:p>
                  </p:txBody>
                </p:sp>
              </p:grpSp>
              <p:grpSp>
                <p:nvGrpSpPr>
                  <p:cNvPr id="109" name="Group 108">
                    <a:extLst>
                      <a:ext uri="{FF2B5EF4-FFF2-40B4-BE49-F238E27FC236}">
                        <a16:creationId xmlns="" xmlns:a16="http://schemas.microsoft.com/office/drawing/2014/main" id="{EF2FD460-590E-4D79-B5DD-662E141C6FAA}"/>
                      </a:ext>
                    </a:extLst>
                  </p:cNvPr>
                  <p:cNvGrpSpPr>
                    <a:grpSpLocks noChangeAspect="1"/>
                  </p:cNvGrpSpPr>
                  <p:nvPr/>
                </p:nvGrpSpPr>
                <p:grpSpPr>
                  <a:xfrm>
                    <a:off x="7179487" y="1728583"/>
                    <a:ext cx="1371600" cy="1463040"/>
                    <a:chOff x="812103" y="1799659"/>
                    <a:chExt cx="2176089" cy="2321160"/>
                  </a:xfrm>
                  <a:solidFill>
                    <a:srgbClr val="AFD7E7"/>
                  </a:solidFill>
                </p:grpSpPr>
                <p:sp>
                  <p:nvSpPr>
                    <p:cNvPr id="195" name="Hexagon 194">
                      <a:extLst>
                        <a:ext uri="{FF2B5EF4-FFF2-40B4-BE49-F238E27FC236}">
                          <a16:creationId xmlns="" xmlns:a16="http://schemas.microsoft.com/office/drawing/2014/main" id="{7119D875-2189-4EEC-AE53-87E4002C769B}"/>
                        </a:ext>
                      </a:extLst>
                    </p:cNvPr>
                    <p:cNvSpPr/>
                    <p:nvPr/>
                  </p:nvSpPr>
                  <p:spPr>
                    <a:xfrm rot="5400000">
                      <a:off x="739568" y="1872194"/>
                      <a:ext cx="2321160" cy="2176089"/>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96" name="Text Box 2">
                      <a:extLst>
                        <a:ext uri="{FF2B5EF4-FFF2-40B4-BE49-F238E27FC236}">
                          <a16:creationId xmlns="" xmlns:a16="http://schemas.microsoft.com/office/drawing/2014/main" id="{45441F43-195E-4579-80A7-7265691349D2}"/>
                        </a:ext>
                      </a:extLst>
                    </p:cNvPr>
                    <p:cNvSpPr txBox="1">
                      <a:spLocks noChangeArrowheads="1"/>
                    </p:cNvSpPr>
                    <p:nvPr/>
                  </p:nvSpPr>
                  <p:spPr bwMode="auto">
                    <a:xfrm>
                      <a:off x="924595" y="2347902"/>
                      <a:ext cx="1941628" cy="1265367"/>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i="1" dirty="0">
                          <a:latin typeface="+mj-lt"/>
                          <a:ea typeface="Calibri" panose="020F0502020204030204" pitchFamily="34" charset="0"/>
                          <a:cs typeface="Times New Roman" panose="02020603050405020304" pitchFamily="18" charset="0"/>
                        </a:rPr>
                        <a:t>In-situ</a:t>
                      </a:r>
                      <a:r>
                        <a:rPr lang="en-US" sz="1600" b="1" dirty="0">
                          <a:latin typeface="+mj-lt"/>
                          <a:ea typeface="Calibri" panose="020F0502020204030204" pitchFamily="34" charset="0"/>
                          <a:cs typeface="Times New Roman" panose="02020603050405020304" pitchFamily="18" charset="0"/>
                        </a:rPr>
                        <a:t> SNOTEL Data</a:t>
                      </a:r>
                    </a:p>
                  </p:txBody>
                </p:sp>
              </p:grpSp>
              <p:grpSp>
                <p:nvGrpSpPr>
                  <p:cNvPr id="110" name="Group 109">
                    <a:extLst>
                      <a:ext uri="{FF2B5EF4-FFF2-40B4-BE49-F238E27FC236}">
                        <a16:creationId xmlns="" xmlns:a16="http://schemas.microsoft.com/office/drawing/2014/main" id="{2E0DEF11-516A-4528-9240-67CAA762CB3B}"/>
                      </a:ext>
                    </a:extLst>
                  </p:cNvPr>
                  <p:cNvGrpSpPr>
                    <a:grpSpLocks noChangeAspect="1"/>
                  </p:cNvGrpSpPr>
                  <p:nvPr/>
                </p:nvGrpSpPr>
                <p:grpSpPr>
                  <a:xfrm>
                    <a:off x="8890153" y="157395"/>
                    <a:ext cx="1371600" cy="1463040"/>
                    <a:chOff x="3534394" y="1799655"/>
                    <a:chExt cx="2176090" cy="2321160"/>
                  </a:xfrm>
                  <a:solidFill>
                    <a:srgbClr val="E1F0F6"/>
                  </a:solidFill>
                </p:grpSpPr>
                <p:sp>
                  <p:nvSpPr>
                    <p:cNvPr id="193" name="Hexagon 192">
                      <a:extLst>
                        <a:ext uri="{FF2B5EF4-FFF2-40B4-BE49-F238E27FC236}">
                          <a16:creationId xmlns="" xmlns:a16="http://schemas.microsoft.com/office/drawing/2014/main" id="{1EFD60BF-F4C1-409C-A94B-F2169F3E7EB3}"/>
                        </a:ext>
                      </a:extLst>
                    </p:cNvPr>
                    <p:cNvSpPr/>
                    <p:nvPr/>
                  </p:nvSpPr>
                  <p:spPr>
                    <a:xfrm rot="5400000">
                      <a:off x="3461859" y="1872190"/>
                      <a:ext cx="2321160" cy="2176090"/>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94" name="Text Box 2">
                      <a:extLst>
                        <a:ext uri="{FF2B5EF4-FFF2-40B4-BE49-F238E27FC236}">
                          <a16:creationId xmlns="" xmlns:a16="http://schemas.microsoft.com/office/drawing/2014/main" id="{B9C74127-BA28-4EBC-95C2-D94EB717ED18}"/>
                        </a:ext>
                      </a:extLst>
                    </p:cNvPr>
                    <p:cNvSpPr txBox="1">
                      <a:spLocks noChangeArrowheads="1"/>
                    </p:cNvSpPr>
                    <p:nvPr/>
                  </p:nvSpPr>
                  <p:spPr bwMode="auto">
                    <a:xfrm>
                      <a:off x="3646883" y="2149372"/>
                      <a:ext cx="1941629" cy="1592681"/>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DEM</a:t>
                      </a:r>
                    </a:p>
                  </p:txBody>
                </p:sp>
              </p:grpSp>
              <p:grpSp>
                <p:nvGrpSpPr>
                  <p:cNvPr id="111" name="Group 110">
                    <a:extLst>
                      <a:ext uri="{FF2B5EF4-FFF2-40B4-BE49-F238E27FC236}">
                        <a16:creationId xmlns="" xmlns:a16="http://schemas.microsoft.com/office/drawing/2014/main" id="{9BE29C89-1C8F-4612-8912-5A37C214E8F3}"/>
                      </a:ext>
                    </a:extLst>
                  </p:cNvPr>
                  <p:cNvGrpSpPr>
                    <a:grpSpLocks noChangeAspect="1"/>
                  </p:cNvGrpSpPr>
                  <p:nvPr/>
                </p:nvGrpSpPr>
                <p:grpSpPr>
                  <a:xfrm>
                    <a:off x="6255485" y="5847457"/>
                    <a:ext cx="1513990" cy="1463040"/>
                    <a:chOff x="11069314" y="8325607"/>
                    <a:chExt cx="2402002" cy="2321163"/>
                  </a:xfrm>
                  <a:solidFill>
                    <a:srgbClr val="379CC4"/>
                  </a:solidFill>
                </p:grpSpPr>
                <p:sp>
                  <p:nvSpPr>
                    <p:cNvPr id="191" name="Hexagon 190">
                      <a:extLst>
                        <a:ext uri="{FF2B5EF4-FFF2-40B4-BE49-F238E27FC236}">
                          <a16:creationId xmlns="" xmlns:a16="http://schemas.microsoft.com/office/drawing/2014/main" id="{553BEB21-B1D8-4F43-AF27-2CEF5C65C615}"/>
                        </a:ext>
                      </a:extLst>
                    </p:cNvPr>
                    <p:cNvSpPr/>
                    <p:nvPr/>
                  </p:nvSpPr>
                  <p:spPr>
                    <a:xfrm rot="5400000">
                      <a:off x="11061481" y="8398146"/>
                      <a:ext cx="2321163" cy="2176085"/>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92" name="Text Box 2">
                      <a:extLst>
                        <a:ext uri="{FF2B5EF4-FFF2-40B4-BE49-F238E27FC236}">
                          <a16:creationId xmlns="" xmlns:a16="http://schemas.microsoft.com/office/drawing/2014/main" id="{FD50E96C-C28D-419B-B227-4FD5B58FB13C}"/>
                        </a:ext>
                      </a:extLst>
                    </p:cNvPr>
                    <p:cNvSpPr txBox="1">
                      <a:spLocks noChangeArrowheads="1"/>
                    </p:cNvSpPr>
                    <p:nvPr/>
                  </p:nvSpPr>
                  <p:spPr bwMode="auto">
                    <a:xfrm>
                      <a:off x="11069314" y="8924632"/>
                      <a:ext cx="2402002" cy="1249307"/>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Predicted  Streamflow</a:t>
                      </a:r>
                    </a:p>
                  </p:txBody>
                </p:sp>
              </p:grpSp>
              <p:grpSp>
                <p:nvGrpSpPr>
                  <p:cNvPr id="113" name="Group 112">
                    <a:extLst>
                      <a:ext uri="{FF2B5EF4-FFF2-40B4-BE49-F238E27FC236}">
                        <a16:creationId xmlns="" xmlns:a16="http://schemas.microsoft.com/office/drawing/2014/main" id="{27E18268-99AD-450D-A566-F0036D288977}"/>
                      </a:ext>
                    </a:extLst>
                  </p:cNvPr>
                  <p:cNvGrpSpPr>
                    <a:grpSpLocks noChangeAspect="1"/>
                  </p:cNvGrpSpPr>
                  <p:nvPr/>
                </p:nvGrpSpPr>
                <p:grpSpPr>
                  <a:xfrm>
                    <a:off x="1979305" y="1728580"/>
                    <a:ext cx="1371600" cy="1463040"/>
                    <a:chOff x="758651" y="6994023"/>
                    <a:chExt cx="2176086" cy="2321158"/>
                  </a:xfrm>
                  <a:solidFill>
                    <a:srgbClr val="AFD7E7"/>
                  </a:solidFill>
                </p:grpSpPr>
                <p:sp>
                  <p:nvSpPr>
                    <p:cNvPr id="162" name="Hexagon 161">
                      <a:extLst>
                        <a:ext uri="{FF2B5EF4-FFF2-40B4-BE49-F238E27FC236}">
                          <a16:creationId xmlns="" xmlns:a16="http://schemas.microsoft.com/office/drawing/2014/main" id="{E8CB9BDE-FD0D-45CD-A257-39ED411C9FB0}"/>
                        </a:ext>
                      </a:extLst>
                    </p:cNvPr>
                    <p:cNvSpPr/>
                    <p:nvPr/>
                  </p:nvSpPr>
                  <p:spPr>
                    <a:xfrm rot="5400000">
                      <a:off x="686115" y="7066559"/>
                      <a:ext cx="2321158" cy="2176086"/>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63" name="Text Box 2">
                      <a:extLst>
                        <a:ext uri="{FF2B5EF4-FFF2-40B4-BE49-F238E27FC236}">
                          <a16:creationId xmlns="" xmlns:a16="http://schemas.microsoft.com/office/drawing/2014/main" id="{F22FFC15-31EA-4A21-8B96-5457BA90DCA1}"/>
                        </a:ext>
                      </a:extLst>
                    </p:cNvPr>
                    <p:cNvSpPr txBox="1">
                      <a:spLocks noChangeArrowheads="1"/>
                    </p:cNvSpPr>
                    <p:nvPr/>
                  </p:nvSpPr>
                  <p:spPr bwMode="auto">
                    <a:xfrm>
                      <a:off x="827816" y="7579321"/>
                      <a:ext cx="2068746" cy="1213290"/>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MODIS NDSI</a:t>
                      </a:r>
                    </a:p>
                  </p:txBody>
                </p:sp>
              </p:grpSp>
              <p:grpSp>
                <p:nvGrpSpPr>
                  <p:cNvPr id="114" name="Group 113">
                    <a:extLst>
                      <a:ext uri="{FF2B5EF4-FFF2-40B4-BE49-F238E27FC236}">
                        <a16:creationId xmlns="" xmlns:a16="http://schemas.microsoft.com/office/drawing/2014/main" id="{8258E7AB-0185-486C-80E9-52A865E30BF2}"/>
                      </a:ext>
                    </a:extLst>
                  </p:cNvPr>
                  <p:cNvGrpSpPr>
                    <a:grpSpLocks noChangeAspect="1"/>
                  </p:cNvGrpSpPr>
                  <p:nvPr/>
                </p:nvGrpSpPr>
                <p:grpSpPr>
                  <a:xfrm>
                    <a:off x="1846742" y="5831536"/>
                    <a:ext cx="1585349" cy="1463040"/>
                    <a:chOff x="4898583" y="4505432"/>
                    <a:chExt cx="2515209" cy="2321158"/>
                  </a:xfrm>
                  <a:solidFill>
                    <a:srgbClr val="379CC4"/>
                  </a:solidFill>
                </p:grpSpPr>
                <p:sp>
                  <p:nvSpPr>
                    <p:cNvPr id="160" name="Hexagon 159">
                      <a:extLst>
                        <a:ext uri="{FF2B5EF4-FFF2-40B4-BE49-F238E27FC236}">
                          <a16:creationId xmlns="" xmlns:a16="http://schemas.microsoft.com/office/drawing/2014/main" id="{9235A9F8-8156-4B6B-B5C2-93D7B0836716}"/>
                        </a:ext>
                      </a:extLst>
                    </p:cNvPr>
                    <p:cNvSpPr/>
                    <p:nvPr/>
                  </p:nvSpPr>
                  <p:spPr>
                    <a:xfrm rot="5400000">
                      <a:off x="4995609" y="4577966"/>
                      <a:ext cx="2321158" cy="2176089"/>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61" name="Text Box 2">
                      <a:extLst>
                        <a:ext uri="{FF2B5EF4-FFF2-40B4-BE49-F238E27FC236}">
                          <a16:creationId xmlns="" xmlns:a16="http://schemas.microsoft.com/office/drawing/2014/main" id="{008DE46E-343D-4AE2-87F3-030BFAABC729}"/>
                        </a:ext>
                      </a:extLst>
                    </p:cNvPr>
                    <p:cNvSpPr txBox="1">
                      <a:spLocks noChangeArrowheads="1"/>
                    </p:cNvSpPr>
                    <p:nvPr/>
                  </p:nvSpPr>
                  <p:spPr bwMode="auto">
                    <a:xfrm>
                      <a:off x="4898583" y="5221205"/>
                      <a:ext cx="2515209" cy="1137992"/>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Snow cover Maps</a:t>
                      </a:r>
                    </a:p>
                  </p:txBody>
                </p:sp>
              </p:grpSp>
              <p:grpSp>
                <p:nvGrpSpPr>
                  <p:cNvPr id="115" name="Group 114">
                    <a:extLst>
                      <a:ext uri="{FF2B5EF4-FFF2-40B4-BE49-F238E27FC236}">
                        <a16:creationId xmlns="" xmlns:a16="http://schemas.microsoft.com/office/drawing/2014/main" id="{5B4FDFAC-BD31-41A6-A631-CEA562573B96}"/>
                      </a:ext>
                    </a:extLst>
                  </p:cNvPr>
                  <p:cNvGrpSpPr>
                    <a:grpSpLocks noChangeAspect="1"/>
                  </p:cNvGrpSpPr>
                  <p:nvPr/>
                </p:nvGrpSpPr>
                <p:grpSpPr>
                  <a:xfrm>
                    <a:off x="3615652" y="1728577"/>
                    <a:ext cx="1554480" cy="1463040"/>
                    <a:chOff x="739569" y="2258099"/>
                    <a:chExt cx="2466231" cy="2321159"/>
                  </a:xfrm>
                  <a:solidFill>
                    <a:srgbClr val="AFD7E7"/>
                  </a:solidFill>
                </p:grpSpPr>
                <p:sp>
                  <p:nvSpPr>
                    <p:cNvPr id="158" name="Hexagon 157">
                      <a:extLst>
                        <a:ext uri="{FF2B5EF4-FFF2-40B4-BE49-F238E27FC236}">
                          <a16:creationId xmlns="" xmlns:a16="http://schemas.microsoft.com/office/drawing/2014/main" id="{EE4687D2-9076-4092-B641-2F43E0E819C6}"/>
                        </a:ext>
                      </a:extLst>
                    </p:cNvPr>
                    <p:cNvSpPr/>
                    <p:nvPr/>
                  </p:nvSpPr>
                  <p:spPr>
                    <a:xfrm rot="5400000">
                      <a:off x="826695" y="2330636"/>
                      <a:ext cx="2321159" cy="2176086"/>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59" name="Text Box 2">
                      <a:extLst>
                        <a:ext uri="{FF2B5EF4-FFF2-40B4-BE49-F238E27FC236}">
                          <a16:creationId xmlns="" xmlns:a16="http://schemas.microsoft.com/office/drawing/2014/main" id="{B52BE8DA-2792-4831-A943-D0A1552CED81}"/>
                        </a:ext>
                      </a:extLst>
                    </p:cNvPr>
                    <p:cNvSpPr txBox="1">
                      <a:spLocks noChangeArrowheads="1"/>
                    </p:cNvSpPr>
                    <p:nvPr/>
                  </p:nvSpPr>
                  <p:spPr bwMode="auto">
                    <a:xfrm>
                      <a:off x="739569" y="2840554"/>
                      <a:ext cx="2466231" cy="1352756"/>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pPr>
                      <a:r>
                        <a:rPr lang="en-US" sz="1600" b="1" dirty="0">
                          <a:latin typeface="+mj-lt"/>
                          <a:ea typeface="Calibri" panose="020F0502020204030204" pitchFamily="34" charset="0"/>
                          <a:cs typeface="Times New Roman" panose="02020603050405020304" pitchFamily="18" charset="0"/>
                        </a:rPr>
                        <a:t>MODIS</a:t>
                      </a:r>
                    </a:p>
                    <a:p>
                      <a:pPr algn="ctr">
                        <a:lnSpc>
                          <a:spcPct val="107000"/>
                        </a:lnSpc>
                      </a:pPr>
                      <a:r>
                        <a:rPr lang="en-US" sz="1600" b="1" dirty="0">
                          <a:latin typeface="+mj-lt"/>
                          <a:ea typeface="Calibri" panose="020F0502020204030204" pitchFamily="34" charset="0"/>
                          <a:cs typeface="Times New Roman" panose="02020603050405020304" pitchFamily="18" charset="0"/>
                        </a:rPr>
                        <a:t>LST</a:t>
                      </a:r>
                    </a:p>
                  </p:txBody>
                </p:sp>
              </p:grpSp>
              <p:grpSp>
                <p:nvGrpSpPr>
                  <p:cNvPr id="116" name="Group 115">
                    <a:extLst>
                      <a:ext uri="{FF2B5EF4-FFF2-40B4-BE49-F238E27FC236}">
                        <a16:creationId xmlns="" xmlns:a16="http://schemas.microsoft.com/office/drawing/2014/main" id="{232617F6-278C-421B-9E67-156908FC8166}"/>
                      </a:ext>
                    </a:extLst>
                  </p:cNvPr>
                  <p:cNvGrpSpPr>
                    <a:grpSpLocks noChangeAspect="1"/>
                  </p:cNvGrpSpPr>
                  <p:nvPr/>
                </p:nvGrpSpPr>
                <p:grpSpPr>
                  <a:xfrm>
                    <a:off x="5298675" y="1728581"/>
                    <a:ext cx="1625594" cy="1463040"/>
                    <a:chOff x="566839" y="1799657"/>
                    <a:chExt cx="2579059" cy="2321160"/>
                  </a:xfrm>
                  <a:solidFill>
                    <a:srgbClr val="AFD7E7"/>
                  </a:solidFill>
                </p:grpSpPr>
                <p:sp>
                  <p:nvSpPr>
                    <p:cNvPr id="149" name="Hexagon 148">
                      <a:extLst>
                        <a:ext uri="{FF2B5EF4-FFF2-40B4-BE49-F238E27FC236}">
                          <a16:creationId xmlns="" xmlns:a16="http://schemas.microsoft.com/office/drawing/2014/main" id="{A0BB9332-C689-4DB4-9B9C-F562B1B91608}"/>
                        </a:ext>
                      </a:extLst>
                    </p:cNvPr>
                    <p:cNvSpPr/>
                    <p:nvPr/>
                  </p:nvSpPr>
                  <p:spPr>
                    <a:xfrm rot="5400000">
                      <a:off x="739570" y="1872192"/>
                      <a:ext cx="2321160" cy="2176089"/>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50" name="Text Box 2">
                      <a:extLst>
                        <a:ext uri="{FF2B5EF4-FFF2-40B4-BE49-F238E27FC236}">
                          <a16:creationId xmlns="" xmlns:a16="http://schemas.microsoft.com/office/drawing/2014/main" id="{F876B450-AB3D-496E-A466-09E8544E6566}"/>
                        </a:ext>
                      </a:extLst>
                    </p:cNvPr>
                    <p:cNvSpPr txBox="1">
                      <a:spLocks noChangeArrowheads="1"/>
                    </p:cNvSpPr>
                    <p:nvPr/>
                  </p:nvSpPr>
                  <p:spPr bwMode="auto">
                    <a:xfrm>
                      <a:off x="566839" y="2405547"/>
                      <a:ext cx="2579059" cy="844011"/>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PERSIANN Precipitation</a:t>
                      </a:r>
                    </a:p>
                  </p:txBody>
                </p:sp>
              </p:grpSp>
              <p:grpSp>
                <p:nvGrpSpPr>
                  <p:cNvPr id="117" name="Group 116">
                    <a:extLst>
                      <a:ext uri="{FF2B5EF4-FFF2-40B4-BE49-F238E27FC236}">
                        <a16:creationId xmlns="" xmlns:a16="http://schemas.microsoft.com/office/drawing/2014/main" id="{5720F1C7-8AAB-417F-99A4-BF7A075B013C}"/>
                      </a:ext>
                    </a:extLst>
                  </p:cNvPr>
                  <p:cNvGrpSpPr>
                    <a:grpSpLocks noChangeAspect="1"/>
                  </p:cNvGrpSpPr>
                  <p:nvPr/>
                </p:nvGrpSpPr>
                <p:grpSpPr>
                  <a:xfrm>
                    <a:off x="8905713" y="1728581"/>
                    <a:ext cx="1371600" cy="1463040"/>
                    <a:chOff x="539502" y="1799660"/>
                    <a:chExt cx="2176088" cy="2321160"/>
                  </a:xfrm>
                  <a:solidFill>
                    <a:srgbClr val="AFD7E7"/>
                  </a:solidFill>
                </p:grpSpPr>
                <p:sp>
                  <p:nvSpPr>
                    <p:cNvPr id="144" name="Hexagon 143">
                      <a:extLst>
                        <a:ext uri="{FF2B5EF4-FFF2-40B4-BE49-F238E27FC236}">
                          <a16:creationId xmlns="" xmlns:a16="http://schemas.microsoft.com/office/drawing/2014/main" id="{46891852-C830-49A8-B8BF-FDD7980E51D5}"/>
                        </a:ext>
                      </a:extLst>
                    </p:cNvPr>
                    <p:cNvSpPr/>
                    <p:nvPr/>
                  </p:nvSpPr>
                  <p:spPr>
                    <a:xfrm rot="5400000">
                      <a:off x="466966" y="1872196"/>
                      <a:ext cx="2321160" cy="2176088"/>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45" name="Text Box 2">
                      <a:extLst>
                        <a:ext uri="{FF2B5EF4-FFF2-40B4-BE49-F238E27FC236}">
                          <a16:creationId xmlns="" xmlns:a16="http://schemas.microsoft.com/office/drawing/2014/main" id="{E1977F71-E55F-4ACA-A5FC-026B6640A420}"/>
                        </a:ext>
                      </a:extLst>
                    </p:cNvPr>
                    <p:cNvSpPr txBox="1">
                      <a:spLocks noChangeArrowheads="1"/>
                    </p:cNvSpPr>
                    <p:nvPr/>
                  </p:nvSpPr>
                  <p:spPr bwMode="auto">
                    <a:xfrm>
                      <a:off x="670201" y="2073652"/>
                      <a:ext cx="1898730" cy="1253702"/>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i="1" dirty="0">
                          <a:latin typeface="+mj-lt"/>
                          <a:ea typeface="Calibri" panose="020F0502020204030204" pitchFamily="34" charset="0"/>
                          <a:cs typeface="Times New Roman" panose="02020603050405020304" pitchFamily="18" charset="0"/>
                        </a:rPr>
                        <a:t>In-situ</a:t>
                      </a:r>
                      <a:r>
                        <a:rPr lang="en-US" sz="1600" b="1" dirty="0">
                          <a:latin typeface="+mj-lt"/>
                          <a:ea typeface="Calibri" panose="020F0502020204030204" pitchFamily="34" charset="0"/>
                          <a:cs typeface="Times New Roman" panose="02020603050405020304" pitchFamily="18" charset="0"/>
                        </a:rPr>
                        <a:t> Stream Gauge Data</a:t>
                      </a:r>
                    </a:p>
                  </p:txBody>
                </p:sp>
              </p:grpSp>
              <p:grpSp>
                <p:nvGrpSpPr>
                  <p:cNvPr id="118" name="Group 117">
                    <a:extLst>
                      <a:ext uri="{FF2B5EF4-FFF2-40B4-BE49-F238E27FC236}">
                        <a16:creationId xmlns="" xmlns:a16="http://schemas.microsoft.com/office/drawing/2014/main" id="{EE3F1B69-3558-4188-911A-985ECD5526C9}"/>
                      </a:ext>
                    </a:extLst>
                  </p:cNvPr>
                  <p:cNvGrpSpPr>
                    <a:grpSpLocks noChangeAspect="1"/>
                  </p:cNvGrpSpPr>
                  <p:nvPr/>
                </p:nvGrpSpPr>
                <p:grpSpPr>
                  <a:xfrm>
                    <a:off x="12364215" y="1728582"/>
                    <a:ext cx="1371600" cy="1463040"/>
                    <a:chOff x="11893216" y="3738551"/>
                    <a:chExt cx="2176087" cy="2321163"/>
                  </a:xfrm>
                  <a:solidFill>
                    <a:srgbClr val="AFD7E7"/>
                  </a:solidFill>
                </p:grpSpPr>
                <p:sp>
                  <p:nvSpPr>
                    <p:cNvPr id="142" name="Hexagon 141">
                      <a:extLst>
                        <a:ext uri="{FF2B5EF4-FFF2-40B4-BE49-F238E27FC236}">
                          <a16:creationId xmlns="" xmlns:a16="http://schemas.microsoft.com/office/drawing/2014/main" id="{1460751F-94FC-4770-B7FB-F92DD0D6BE6F}"/>
                        </a:ext>
                      </a:extLst>
                    </p:cNvPr>
                    <p:cNvSpPr/>
                    <p:nvPr/>
                  </p:nvSpPr>
                  <p:spPr>
                    <a:xfrm rot="5400000">
                      <a:off x="11820678" y="3811089"/>
                      <a:ext cx="2321163" cy="2176087"/>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43" name="Text Box 2">
                      <a:extLst>
                        <a:ext uri="{FF2B5EF4-FFF2-40B4-BE49-F238E27FC236}">
                          <a16:creationId xmlns="" xmlns:a16="http://schemas.microsoft.com/office/drawing/2014/main" id="{969F7E09-B2C8-4B48-94AD-CC8E6B754423}"/>
                        </a:ext>
                      </a:extLst>
                    </p:cNvPr>
                    <p:cNvSpPr txBox="1">
                      <a:spLocks noChangeArrowheads="1"/>
                    </p:cNvSpPr>
                    <p:nvPr/>
                  </p:nvSpPr>
                  <p:spPr bwMode="auto">
                    <a:xfrm>
                      <a:off x="11983229" y="4320528"/>
                      <a:ext cx="2086070" cy="1259321"/>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Elevation Zones</a:t>
                      </a:r>
                    </a:p>
                  </p:txBody>
                </p:sp>
              </p:grpSp>
              <p:grpSp>
                <p:nvGrpSpPr>
                  <p:cNvPr id="119" name="Group 118">
                    <a:extLst>
                      <a:ext uri="{FF2B5EF4-FFF2-40B4-BE49-F238E27FC236}">
                        <a16:creationId xmlns="" xmlns:a16="http://schemas.microsoft.com/office/drawing/2014/main" id="{1DB7BAAC-B2AE-4F08-A15E-61D7D63F051A}"/>
                      </a:ext>
                    </a:extLst>
                  </p:cNvPr>
                  <p:cNvGrpSpPr>
                    <a:grpSpLocks noChangeAspect="1"/>
                  </p:cNvGrpSpPr>
                  <p:nvPr/>
                </p:nvGrpSpPr>
                <p:grpSpPr>
                  <a:xfrm>
                    <a:off x="5557312" y="3811775"/>
                    <a:ext cx="1478247" cy="1463040"/>
                    <a:chOff x="3851265" y="4164022"/>
                    <a:chExt cx="2345288" cy="2321157"/>
                  </a:xfrm>
                  <a:solidFill>
                    <a:srgbClr val="78BBD6"/>
                  </a:solidFill>
                </p:grpSpPr>
                <p:sp>
                  <p:nvSpPr>
                    <p:cNvPr id="140" name="Hexagon 139">
                      <a:extLst>
                        <a:ext uri="{FF2B5EF4-FFF2-40B4-BE49-F238E27FC236}">
                          <a16:creationId xmlns="" xmlns:a16="http://schemas.microsoft.com/office/drawing/2014/main" id="{9B343574-0AEF-4BF3-A0F9-013AAA7B293F}"/>
                        </a:ext>
                      </a:extLst>
                    </p:cNvPr>
                    <p:cNvSpPr/>
                    <p:nvPr/>
                  </p:nvSpPr>
                  <p:spPr>
                    <a:xfrm rot="5400000">
                      <a:off x="3873100" y="4236556"/>
                      <a:ext cx="2321157" cy="2176089"/>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41" name="Text Box 2">
                      <a:extLst>
                        <a:ext uri="{FF2B5EF4-FFF2-40B4-BE49-F238E27FC236}">
                          <a16:creationId xmlns="" xmlns:a16="http://schemas.microsoft.com/office/drawing/2014/main" id="{827144D1-0052-4E64-A130-A997C40419CF}"/>
                        </a:ext>
                      </a:extLst>
                    </p:cNvPr>
                    <p:cNvSpPr txBox="1">
                      <a:spLocks noChangeArrowheads="1"/>
                    </p:cNvSpPr>
                    <p:nvPr/>
                  </p:nvSpPr>
                  <p:spPr bwMode="auto">
                    <a:xfrm>
                      <a:off x="3851265" y="4718819"/>
                      <a:ext cx="2345288" cy="1189177"/>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SPAM</a:t>
                      </a:r>
                    </a:p>
                  </p:txBody>
                </p:sp>
              </p:grpSp>
              <p:grpSp>
                <p:nvGrpSpPr>
                  <p:cNvPr id="120" name="Group 119">
                    <a:extLst>
                      <a:ext uri="{FF2B5EF4-FFF2-40B4-BE49-F238E27FC236}">
                        <a16:creationId xmlns="" xmlns:a16="http://schemas.microsoft.com/office/drawing/2014/main" id="{FD38C41E-922D-4A87-B7E2-6FDE6AF04B0F}"/>
                      </a:ext>
                    </a:extLst>
                  </p:cNvPr>
                  <p:cNvGrpSpPr>
                    <a:grpSpLocks noChangeAspect="1"/>
                  </p:cNvGrpSpPr>
                  <p:nvPr/>
                </p:nvGrpSpPr>
                <p:grpSpPr>
                  <a:xfrm>
                    <a:off x="4313641" y="5847441"/>
                    <a:ext cx="1696743" cy="1463040"/>
                    <a:chOff x="10878914" y="7875198"/>
                    <a:chExt cx="2691939" cy="2321163"/>
                  </a:xfrm>
                  <a:solidFill>
                    <a:srgbClr val="379CC4"/>
                  </a:solidFill>
                </p:grpSpPr>
                <p:sp>
                  <p:nvSpPr>
                    <p:cNvPr id="138" name="Hexagon 137">
                      <a:extLst>
                        <a:ext uri="{FF2B5EF4-FFF2-40B4-BE49-F238E27FC236}">
                          <a16:creationId xmlns="" xmlns:a16="http://schemas.microsoft.com/office/drawing/2014/main" id="{5C218C0A-72DD-4E8C-A0AA-536E2D09C9B8}"/>
                        </a:ext>
                      </a:extLst>
                    </p:cNvPr>
                    <p:cNvSpPr/>
                    <p:nvPr/>
                  </p:nvSpPr>
                  <p:spPr>
                    <a:xfrm rot="5400000">
                      <a:off x="11042192" y="7947736"/>
                      <a:ext cx="2321163" cy="2176087"/>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39" name="Text Box 2">
                      <a:extLst>
                        <a:ext uri="{FF2B5EF4-FFF2-40B4-BE49-F238E27FC236}">
                          <a16:creationId xmlns="" xmlns:a16="http://schemas.microsoft.com/office/drawing/2014/main" id="{1C5A3D2B-1F05-4C68-AAB8-6E2347433FC1}"/>
                        </a:ext>
                      </a:extLst>
                    </p:cNvPr>
                    <p:cNvSpPr txBox="1">
                      <a:spLocks noChangeArrowheads="1"/>
                    </p:cNvSpPr>
                    <p:nvPr/>
                  </p:nvSpPr>
                  <p:spPr bwMode="auto">
                    <a:xfrm>
                      <a:off x="10878914" y="8462025"/>
                      <a:ext cx="2691939" cy="1097105"/>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Confidence Intervals</a:t>
                      </a:r>
                    </a:p>
                  </p:txBody>
                </p:sp>
              </p:grpSp>
              <p:grpSp>
                <p:nvGrpSpPr>
                  <p:cNvPr id="121" name="Group 120">
                    <a:extLst>
                      <a:ext uri="{FF2B5EF4-FFF2-40B4-BE49-F238E27FC236}">
                        <a16:creationId xmlns="" xmlns:a16="http://schemas.microsoft.com/office/drawing/2014/main" id="{D644958B-7971-42A1-B438-77ED2337A21E}"/>
                      </a:ext>
                    </a:extLst>
                  </p:cNvPr>
                  <p:cNvGrpSpPr>
                    <a:grpSpLocks noChangeAspect="1"/>
                  </p:cNvGrpSpPr>
                  <p:nvPr/>
                </p:nvGrpSpPr>
                <p:grpSpPr>
                  <a:xfrm>
                    <a:off x="7997961" y="5847464"/>
                    <a:ext cx="1649901" cy="1463040"/>
                    <a:chOff x="10889800" y="7875186"/>
                    <a:chExt cx="2617620" cy="2321163"/>
                  </a:xfrm>
                  <a:solidFill>
                    <a:srgbClr val="379CC4"/>
                  </a:solidFill>
                </p:grpSpPr>
                <p:sp>
                  <p:nvSpPr>
                    <p:cNvPr id="136" name="Hexagon 135">
                      <a:extLst>
                        <a:ext uri="{FF2B5EF4-FFF2-40B4-BE49-F238E27FC236}">
                          <a16:creationId xmlns="" xmlns:a16="http://schemas.microsoft.com/office/drawing/2014/main" id="{3FA4D5D9-7216-4F4C-AC40-C748C1F94A1D}"/>
                        </a:ext>
                      </a:extLst>
                    </p:cNvPr>
                    <p:cNvSpPr/>
                    <p:nvPr/>
                  </p:nvSpPr>
                  <p:spPr>
                    <a:xfrm rot="5400000">
                      <a:off x="11042182" y="7947724"/>
                      <a:ext cx="2321163" cy="2176087"/>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37" name="Text Box 2">
                      <a:extLst>
                        <a:ext uri="{FF2B5EF4-FFF2-40B4-BE49-F238E27FC236}">
                          <a16:creationId xmlns="" xmlns:a16="http://schemas.microsoft.com/office/drawing/2014/main" id="{5A8EB7D7-D969-4038-BAB0-3CB36872BABC}"/>
                        </a:ext>
                      </a:extLst>
                    </p:cNvPr>
                    <p:cNvSpPr txBox="1">
                      <a:spLocks noChangeArrowheads="1"/>
                    </p:cNvSpPr>
                    <p:nvPr/>
                  </p:nvSpPr>
                  <p:spPr bwMode="auto">
                    <a:xfrm>
                      <a:off x="10889800" y="8470970"/>
                      <a:ext cx="2617620" cy="1421392"/>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GUI </a:t>
                      </a:r>
                      <a:br>
                        <a:rPr lang="en-US" sz="1600" b="1" dirty="0">
                          <a:latin typeface="+mj-lt"/>
                          <a:ea typeface="Calibri" panose="020F0502020204030204" pitchFamily="34" charset="0"/>
                          <a:cs typeface="Times New Roman" panose="02020603050405020304" pitchFamily="18" charset="0"/>
                        </a:rPr>
                      </a:br>
                      <a:r>
                        <a:rPr lang="en-US" sz="1600" b="1" dirty="0">
                          <a:latin typeface="+mj-lt"/>
                          <a:ea typeface="Calibri" panose="020F0502020204030204" pitchFamily="34" charset="0"/>
                          <a:cs typeface="Times New Roman" panose="02020603050405020304" pitchFamily="18" charset="0"/>
                        </a:rPr>
                        <a:t>Tool</a:t>
                      </a:r>
                    </a:p>
                  </p:txBody>
                </p:sp>
              </p:grpSp>
              <p:cxnSp>
                <p:nvCxnSpPr>
                  <p:cNvPr id="124" name="Straight Connector 123">
                    <a:extLst>
                      <a:ext uri="{FF2B5EF4-FFF2-40B4-BE49-F238E27FC236}">
                        <a16:creationId xmlns="" xmlns:a16="http://schemas.microsoft.com/office/drawing/2014/main" id="{A9CF4CD7-62A4-4771-AF83-18FF1E59BCC7}"/>
                      </a:ext>
                    </a:extLst>
                  </p:cNvPr>
                  <p:cNvCxnSpPr>
                    <a:cxnSpLocks/>
                    <a:stCxn id="198" idx="3"/>
                    <a:endCxn id="198" idx="3"/>
                  </p:cNvCxnSpPr>
                  <p:nvPr/>
                </p:nvCxnSpPr>
                <p:spPr>
                  <a:xfrm>
                    <a:off x="11953049" y="81942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 xmlns:a16="http://schemas.microsoft.com/office/drawing/2014/main" id="{5BCD35C6-B5CA-4541-AC35-DF47D4570C4D}"/>
                      </a:ext>
                    </a:extLst>
                  </p:cNvPr>
                  <p:cNvCxnSpPr>
                    <a:cxnSpLocks/>
                    <a:stCxn id="198" idx="3"/>
                  </p:cNvCxnSpPr>
                  <p:nvPr/>
                </p:nvCxnSpPr>
                <p:spPr>
                  <a:xfrm flipV="1">
                    <a:off x="11953050" y="817206"/>
                    <a:ext cx="1053933" cy="22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 xmlns:a16="http://schemas.microsoft.com/office/drawing/2014/main" id="{A758C061-52F4-4492-A9AA-A01F0CDD7A83}"/>
                      </a:ext>
                    </a:extLst>
                  </p:cNvPr>
                  <p:cNvCxnSpPr>
                    <a:cxnSpLocks/>
                  </p:cNvCxnSpPr>
                  <p:nvPr/>
                </p:nvCxnSpPr>
                <p:spPr>
                  <a:xfrm>
                    <a:off x="13006983" y="817206"/>
                    <a:ext cx="0" cy="9113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 xmlns:a16="http://schemas.microsoft.com/office/drawing/2014/main" id="{C7984AAD-90D0-4042-8B48-FDAF4C710D52}"/>
                      </a:ext>
                    </a:extLst>
                  </p:cNvPr>
                  <p:cNvCxnSpPr>
                    <a:cxnSpLocks/>
                    <a:stCxn id="162" idx="0"/>
                    <a:endCxn id="160" idx="3"/>
                  </p:cNvCxnSpPr>
                  <p:nvPr/>
                </p:nvCxnSpPr>
                <p:spPr>
                  <a:xfrm flipH="1">
                    <a:off x="2639417" y="3191620"/>
                    <a:ext cx="25688" cy="26399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0" name="Straight Connector 129">
                    <a:extLst>
                      <a:ext uri="{FF2B5EF4-FFF2-40B4-BE49-F238E27FC236}">
                        <a16:creationId xmlns="" xmlns:a16="http://schemas.microsoft.com/office/drawing/2014/main" id="{7DE65073-57AC-4E34-AB58-F5BE31EFF783}"/>
                      </a:ext>
                    </a:extLst>
                  </p:cNvPr>
                  <p:cNvCxnSpPr>
                    <a:cxnSpLocks/>
                  </p:cNvCxnSpPr>
                  <p:nvPr/>
                </p:nvCxnSpPr>
                <p:spPr>
                  <a:xfrm>
                    <a:off x="3350905" y="3274443"/>
                    <a:ext cx="9699110" cy="15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 xmlns:a16="http://schemas.microsoft.com/office/drawing/2014/main" id="{40950D15-862D-4D16-83D0-0FBDBCBB068B}"/>
                      </a:ext>
                    </a:extLst>
                  </p:cNvPr>
                  <p:cNvCxnSpPr>
                    <a:cxnSpLocks/>
                  </p:cNvCxnSpPr>
                  <p:nvPr/>
                </p:nvCxnSpPr>
                <p:spPr>
                  <a:xfrm>
                    <a:off x="5170132" y="5558041"/>
                    <a:ext cx="5454479" cy="28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 xmlns:a16="http://schemas.microsoft.com/office/drawing/2014/main" id="{46A7E0C2-BE72-43BD-95C8-26ABE7C57D75}"/>
                      </a:ext>
                    </a:extLst>
                  </p:cNvPr>
                  <p:cNvCxnSpPr>
                    <a:cxnSpLocks/>
                  </p:cNvCxnSpPr>
                  <p:nvPr/>
                </p:nvCxnSpPr>
                <p:spPr>
                  <a:xfrm>
                    <a:off x="5175285" y="5566192"/>
                    <a:ext cx="0" cy="2739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 xmlns:a16="http://schemas.microsoft.com/office/drawing/2014/main" id="{2FAFAAA9-514C-4849-AD39-C9399CE79BA1}"/>
                      </a:ext>
                    </a:extLst>
                  </p:cNvPr>
                  <p:cNvCxnSpPr>
                    <a:cxnSpLocks/>
                  </p:cNvCxnSpPr>
                  <p:nvPr/>
                </p:nvCxnSpPr>
                <p:spPr>
                  <a:xfrm>
                    <a:off x="8853566" y="5571046"/>
                    <a:ext cx="1" cy="2690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 xmlns:a16="http://schemas.microsoft.com/office/drawing/2014/main" id="{A352CDBC-D6F8-49D6-AA0D-D2FDDF2D5E5A}"/>
                      </a:ext>
                    </a:extLst>
                  </p:cNvPr>
                  <p:cNvCxnSpPr>
                    <a:cxnSpLocks/>
                  </p:cNvCxnSpPr>
                  <p:nvPr/>
                </p:nvCxnSpPr>
                <p:spPr>
                  <a:xfrm flipH="1">
                    <a:off x="6282064" y="3582130"/>
                    <a:ext cx="0" cy="2296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 xmlns:a16="http://schemas.microsoft.com/office/drawing/2014/main" id="{1028B0C6-ED66-4C92-A7C1-F899E7BAFF3C}"/>
                      </a:ext>
                    </a:extLst>
                  </p:cNvPr>
                  <p:cNvCxnSpPr>
                    <a:cxnSpLocks/>
                    <a:stCxn id="142" idx="0"/>
                  </p:cNvCxnSpPr>
                  <p:nvPr/>
                </p:nvCxnSpPr>
                <p:spPr>
                  <a:xfrm>
                    <a:off x="13050015" y="3191622"/>
                    <a:ext cx="0" cy="795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8" name="Hexagon 97">
                  <a:extLst>
                    <a:ext uri="{FF2B5EF4-FFF2-40B4-BE49-F238E27FC236}">
                      <a16:creationId xmlns="" xmlns:a16="http://schemas.microsoft.com/office/drawing/2014/main" id="{A39DB917-F5AD-E94D-B712-5CDD7FE2F77C}"/>
                    </a:ext>
                  </a:extLst>
                </p:cNvPr>
                <p:cNvSpPr/>
                <p:nvPr/>
              </p:nvSpPr>
              <p:spPr>
                <a:xfrm rot="5400000">
                  <a:off x="9140612" y="1724462"/>
                  <a:ext cx="1463040" cy="1371600"/>
                </a:xfrm>
                <a:prstGeom prst="hexagon">
                  <a:avLst/>
                </a:prstGeom>
                <a:solidFill>
                  <a:srgbClr val="AFD7E7"/>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99" name="Text Box 2">
                  <a:extLst>
                    <a:ext uri="{FF2B5EF4-FFF2-40B4-BE49-F238E27FC236}">
                      <a16:creationId xmlns="" xmlns:a16="http://schemas.microsoft.com/office/drawing/2014/main" id="{89AC1F7A-E518-274C-AD3E-06DFCEC4EC7C}"/>
                    </a:ext>
                  </a:extLst>
                </p:cNvPr>
                <p:cNvSpPr txBox="1">
                  <a:spLocks noChangeArrowheads="1"/>
                </p:cNvSpPr>
                <p:nvPr/>
              </p:nvSpPr>
              <p:spPr bwMode="auto">
                <a:xfrm>
                  <a:off x="9193436" y="2027239"/>
                  <a:ext cx="1314862" cy="793756"/>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err="1">
                      <a:latin typeface="+mj-lt"/>
                      <a:ea typeface="Calibri" panose="020F0502020204030204" pitchFamily="34" charset="0"/>
                      <a:cs typeface="Times New Roman" panose="02020603050405020304" pitchFamily="18" charset="0"/>
                    </a:rPr>
                    <a:t>AdditionalVariables</a:t>
                  </a:r>
                  <a:endParaRPr lang="en-US" sz="1600" b="1" dirty="0">
                    <a:latin typeface="+mj-lt"/>
                    <a:ea typeface="Calibri" panose="020F0502020204030204" pitchFamily="34" charset="0"/>
                    <a:cs typeface="Times New Roman" panose="02020603050405020304" pitchFamily="18" charset="0"/>
                  </a:endParaRPr>
                </a:p>
              </p:txBody>
            </p:sp>
          </p:grpSp>
          <p:cxnSp>
            <p:nvCxnSpPr>
              <p:cNvPr id="86" name="Straight Connector 85">
                <a:extLst>
                  <a:ext uri="{FF2B5EF4-FFF2-40B4-BE49-F238E27FC236}">
                    <a16:creationId xmlns="" xmlns:a16="http://schemas.microsoft.com/office/drawing/2014/main" id="{D256281F-23B6-8145-9105-A9B34D80698A}"/>
                  </a:ext>
                </a:extLst>
              </p:cNvPr>
              <p:cNvCxnSpPr>
                <a:cxnSpLocks/>
              </p:cNvCxnSpPr>
              <p:nvPr/>
            </p:nvCxnSpPr>
            <p:spPr>
              <a:xfrm>
                <a:off x="4650274" y="3491742"/>
                <a:ext cx="32006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 xmlns:a16="http://schemas.microsoft.com/office/drawing/2014/main" id="{EEBC54FC-0FBA-4342-83D6-D59C80D2FBC9}"/>
                  </a:ext>
                </a:extLst>
              </p:cNvPr>
              <p:cNvCxnSpPr>
                <a:cxnSpLocks/>
              </p:cNvCxnSpPr>
              <p:nvPr/>
            </p:nvCxnSpPr>
            <p:spPr>
              <a:xfrm flipH="1">
                <a:off x="7850949" y="3462866"/>
                <a:ext cx="0" cy="2296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Hexagon 89">
                <a:extLst>
                  <a:ext uri="{FF2B5EF4-FFF2-40B4-BE49-F238E27FC236}">
                    <a16:creationId xmlns="" xmlns:a16="http://schemas.microsoft.com/office/drawing/2014/main" id="{866071A2-9BD1-A749-A109-604EFA7F866A}"/>
                  </a:ext>
                </a:extLst>
              </p:cNvPr>
              <p:cNvSpPr/>
              <p:nvPr/>
            </p:nvSpPr>
            <p:spPr>
              <a:xfrm rot="5400000">
                <a:off x="7135763" y="3750450"/>
                <a:ext cx="1463040" cy="1371600"/>
              </a:xfrm>
              <a:prstGeom prst="hexagon">
                <a:avLst/>
              </a:prstGeom>
              <a:solidFill>
                <a:srgbClr val="78BBD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91" name="Text Box 2">
                <a:extLst>
                  <a:ext uri="{FF2B5EF4-FFF2-40B4-BE49-F238E27FC236}">
                    <a16:creationId xmlns="" xmlns:a16="http://schemas.microsoft.com/office/drawing/2014/main" id="{9629599E-D3EB-DE48-929F-FF825D14041F}"/>
                  </a:ext>
                </a:extLst>
              </p:cNvPr>
              <p:cNvSpPr txBox="1">
                <a:spLocks noChangeArrowheads="1"/>
              </p:cNvSpPr>
              <p:nvPr/>
            </p:nvSpPr>
            <p:spPr bwMode="auto">
              <a:xfrm>
                <a:off x="7122002" y="4054422"/>
                <a:ext cx="1478247" cy="749546"/>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SNOW-M</a:t>
                </a:r>
              </a:p>
            </p:txBody>
          </p:sp>
          <p:cxnSp>
            <p:nvCxnSpPr>
              <p:cNvPr id="93" name="Straight Arrow Connector 92">
                <a:extLst>
                  <a:ext uri="{FF2B5EF4-FFF2-40B4-BE49-F238E27FC236}">
                    <a16:creationId xmlns="" xmlns:a16="http://schemas.microsoft.com/office/drawing/2014/main" id="{8E97FC16-BE73-574A-AEE7-CA85592390CB}"/>
                  </a:ext>
                </a:extLst>
              </p:cNvPr>
              <p:cNvCxnSpPr>
                <a:stCxn id="91" idx="1"/>
                <a:endCxn id="141" idx="3"/>
              </p:cNvCxnSpPr>
              <p:nvPr/>
            </p:nvCxnSpPr>
            <p:spPr>
              <a:xfrm flipH="1" flipV="1">
                <a:off x="5403769" y="4425432"/>
                <a:ext cx="1718233" cy="376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94" name="Text Box 2">
                <a:extLst>
                  <a:ext uri="{FF2B5EF4-FFF2-40B4-BE49-F238E27FC236}">
                    <a16:creationId xmlns="" xmlns:a16="http://schemas.microsoft.com/office/drawing/2014/main" id="{C5D1E48A-3225-B04F-801A-32BB64A31786}"/>
                  </a:ext>
                </a:extLst>
              </p:cNvPr>
              <p:cNvSpPr txBox="1">
                <a:spLocks noChangeArrowheads="1"/>
              </p:cNvSpPr>
              <p:nvPr/>
            </p:nvSpPr>
            <p:spPr bwMode="auto">
              <a:xfrm>
                <a:off x="5435740" y="4023713"/>
                <a:ext cx="1632873" cy="326856"/>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Comparison</a:t>
                </a:r>
              </a:p>
            </p:txBody>
          </p:sp>
        </p:grpSp>
        <p:sp>
          <p:nvSpPr>
            <p:cNvPr id="74" name="Hexagon 73">
              <a:extLst>
                <a:ext uri="{FF2B5EF4-FFF2-40B4-BE49-F238E27FC236}">
                  <a16:creationId xmlns="" xmlns:a16="http://schemas.microsoft.com/office/drawing/2014/main" id="{1FC3DAD4-1A13-E14B-9E40-8EF59F333747}"/>
                </a:ext>
              </a:extLst>
            </p:cNvPr>
            <p:cNvSpPr/>
            <p:nvPr/>
          </p:nvSpPr>
          <p:spPr>
            <a:xfrm rot="5400000">
              <a:off x="7995401" y="5356655"/>
              <a:ext cx="1369125" cy="1299039"/>
            </a:xfrm>
            <a:prstGeom prst="hexagon">
              <a:avLst/>
            </a:prstGeom>
            <a:solidFill>
              <a:srgbClr val="379CC4"/>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77" name="Text Box 2">
              <a:extLst>
                <a:ext uri="{FF2B5EF4-FFF2-40B4-BE49-F238E27FC236}">
                  <a16:creationId xmlns="" xmlns:a16="http://schemas.microsoft.com/office/drawing/2014/main" id="{B4BBA3F3-1354-2D4D-9FD7-84471F1A4BBA}"/>
                </a:ext>
              </a:extLst>
            </p:cNvPr>
            <p:cNvSpPr txBox="1">
              <a:spLocks noChangeArrowheads="1"/>
            </p:cNvSpPr>
            <p:nvPr/>
          </p:nvSpPr>
          <p:spPr bwMode="auto">
            <a:xfrm>
              <a:off x="7982361" y="5562339"/>
              <a:ext cx="1434453" cy="838400"/>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Exploratory Data Analysis</a:t>
              </a:r>
            </a:p>
          </p:txBody>
        </p:sp>
        <p:cxnSp>
          <p:nvCxnSpPr>
            <p:cNvPr id="79" name="Straight Arrow Connector 78">
              <a:extLst>
                <a:ext uri="{FF2B5EF4-FFF2-40B4-BE49-F238E27FC236}">
                  <a16:creationId xmlns="" xmlns:a16="http://schemas.microsoft.com/office/drawing/2014/main" id="{DBD88103-80E7-DE40-B653-8A479B269268}"/>
                </a:ext>
              </a:extLst>
            </p:cNvPr>
            <p:cNvCxnSpPr>
              <a:cxnSpLocks/>
            </p:cNvCxnSpPr>
            <p:nvPr/>
          </p:nvCxnSpPr>
          <p:spPr>
            <a:xfrm>
              <a:off x="8706542" y="5062981"/>
              <a:ext cx="1" cy="2518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 xmlns:a16="http://schemas.microsoft.com/office/drawing/2014/main" id="{5B841469-47E6-4944-9655-550B50A4EC98}"/>
              </a:ext>
            </a:extLst>
          </p:cNvPr>
          <p:cNvCxnSpPr>
            <a:cxnSpLocks/>
          </p:cNvCxnSpPr>
          <p:nvPr/>
        </p:nvCxnSpPr>
        <p:spPr>
          <a:xfrm>
            <a:off x="6108056" y="4116067"/>
            <a:ext cx="0" cy="9469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577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95719" y="238043"/>
            <a:ext cx="9180134" cy="479425"/>
          </a:xfrm>
        </p:spPr>
        <p:txBody>
          <a:bodyPr>
            <a:noAutofit/>
          </a:bodyPr>
          <a:lstStyle/>
          <a:p>
            <a:pPr algn="ctr"/>
            <a:r>
              <a:rPr lang="en-US" dirty="0"/>
              <a:t>Exploratory Data Analysis</a:t>
            </a:r>
          </a:p>
        </p:txBody>
      </p:sp>
      <p:sp>
        <p:nvSpPr>
          <p:cNvPr id="7" name="Text Placeholder 4"/>
          <p:cNvSpPr txBox="1">
            <a:spLocks/>
          </p:cNvSpPr>
          <p:nvPr/>
        </p:nvSpPr>
        <p:spPr>
          <a:xfrm>
            <a:off x="0" y="6575414"/>
            <a:ext cx="5181600" cy="338006"/>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Image Credit: Fremont River Basin Water Resources II Team</a:t>
            </a:r>
          </a:p>
        </p:txBody>
      </p:sp>
      <p:grpSp>
        <p:nvGrpSpPr>
          <p:cNvPr id="93" name="Group 92">
            <a:extLst>
              <a:ext uri="{FF2B5EF4-FFF2-40B4-BE49-F238E27FC236}">
                <a16:creationId xmlns="" xmlns:a16="http://schemas.microsoft.com/office/drawing/2014/main" id="{3D5B0F6C-6672-5841-98AB-CA64BC12B6CD}"/>
              </a:ext>
            </a:extLst>
          </p:cNvPr>
          <p:cNvGrpSpPr/>
          <p:nvPr/>
        </p:nvGrpSpPr>
        <p:grpSpPr>
          <a:xfrm>
            <a:off x="1328488" y="772888"/>
            <a:ext cx="9519621" cy="5810722"/>
            <a:chOff x="13644316" y="14177081"/>
            <a:chExt cx="13509070" cy="9620456"/>
          </a:xfrm>
        </p:grpSpPr>
        <p:sp>
          <p:nvSpPr>
            <p:cNvPr id="94" name="Rectangle 93">
              <a:extLst>
                <a:ext uri="{FF2B5EF4-FFF2-40B4-BE49-F238E27FC236}">
                  <a16:creationId xmlns="" xmlns:a16="http://schemas.microsoft.com/office/drawing/2014/main" id="{997BEEB6-E5B3-2544-9AAE-108603180770}"/>
                </a:ext>
              </a:extLst>
            </p:cNvPr>
            <p:cNvSpPr/>
            <p:nvPr/>
          </p:nvSpPr>
          <p:spPr>
            <a:xfrm rot="16200000">
              <a:off x="20269979" y="16324796"/>
              <a:ext cx="1579292" cy="305893"/>
            </a:xfrm>
            <a:prstGeom prst="rect">
              <a:avLst/>
            </a:prstGeom>
          </p:spPr>
          <p:txBody>
            <a:bodyPr wrap="none">
              <a:spAutoFit/>
            </a:bodyPr>
            <a:lstStyle/>
            <a:p>
              <a:r>
                <a:rPr lang="en-US" sz="800" dirty="0">
                  <a:solidFill>
                    <a:schemeClr val="tx1">
                      <a:lumMod val="75000"/>
                      <a:lumOff val="25000"/>
                    </a:schemeClr>
                  </a:solidFill>
                  <a:latin typeface="+mj-lt"/>
                  <a:cs typeface="Arial" panose="020B0604020202020204" pitchFamily="34" charset="0"/>
                </a:rPr>
                <a:t>Area(sq. miles)</a:t>
              </a:r>
              <a:endParaRPr lang="en-US" sz="800" dirty="0">
                <a:latin typeface="+mj-lt"/>
                <a:cs typeface="Arial" panose="020B0604020202020204" pitchFamily="34" charset="0"/>
              </a:endParaRPr>
            </a:p>
          </p:txBody>
        </p:sp>
        <p:grpSp>
          <p:nvGrpSpPr>
            <p:cNvPr id="95" name="Group 94">
              <a:extLst>
                <a:ext uri="{FF2B5EF4-FFF2-40B4-BE49-F238E27FC236}">
                  <a16:creationId xmlns="" xmlns:a16="http://schemas.microsoft.com/office/drawing/2014/main" id="{A56F327A-6AB7-AD4C-B17E-AA4110236D0C}"/>
                </a:ext>
              </a:extLst>
            </p:cNvPr>
            <p:cNvGrpSpPr/>
            <p:nvPr/>
          </p:nvGrpSpPr>
          <p:grpSpPr>
            <a:xfrm>
              <a:off x="13644316" y="14177081"/>
              <a:ext cx="13509070" cy="9620456"/>
              <a:chOff x="13644316" y="14177081"/>
              <a:chExt cx="13509070" cy="9620456"/>
            </a:xfrm>
          </p:grpSpPr>
          <p:grpSp>
            <p:nvGrpSpPr>
              <p:cNvPr id="96" name="Group 95">
                <a:extLst>
                  <a:ext uri="{FF2B5EF4-FFF2-40B4-BE49-F238E27FC236}">
                    <a16:creationId xmlns="" xmlns:a16="http://schemas.microsoft.com/office/drawing/2014/main" id="{52DC9F0A-20E0-054B-A7B0-456A5BD39AE4}"/>
                  </a:ext>
                </a:extLst>
              </p:cNvPr>
              <p:cNvGrpSpPr/>
              <p:nvPr/>
            </p:nvGrpSpPr>
            <p:grpSpPr>
              <a:xfrm>
                <a:off x="13644316" y="14177081"/>
                <a:ext cx="13509070" cy="9620456"/>
                <a:chOff x="13644316" y="14177081"/>
                <a:chExt cx="13509070" cy="9620456"/>
              </a:xfrm>
            </p:grpSpPr>
            <p:grpSp>
              <p:nvGrpSpPr>
                <p:cNvPr id="123" name="Group 122">
                  <a:extLst>
                    <a:ext uri="{FF2B5EF4-FFF2-40B4-BE49-F238E27FC236}">
                      <a16:creationId xmlns="" xmlns:a16="http://schemas.microsoft.com/office/drawing/2014/main" id="{D6EA55C9-917A-2F4E-B3AD-9A00441EE922}"/>
                    </a:ext>
                  </a:extLst>
                </p:cNvPr>
                <p:cNvGrpSpPr/>
                <p:nvPr/>
              </p:nvGrpSpPr>
              <p:grpSpPr>
                <a:xfrm>
                  <a:off x="13644316" y="14177081"/>
                  <a:ext cx="13509070" cy="9620456"/>
                  <a:chOff x="13644316" y="14163829"/>
                  <a:chExt cx="13509070" cy="9620456"/>
                </a:xfrm>
              </p:grpSpPr>
              <p:grpSp>
                <p:nvGrpSpPr>
                  <p:cNvPr id="132" name="Group 131">
                    <a:extLst>
                      <a:ext uri="{FF2B5EF4-FFF2-40B4-BE49-F238E27FC236}">
                        <a16:creationId xmlns="" xmlns:a16="http://schemas.microsoft.com/office/drawing/2014/main" id="{8D8FD7CC-A9B3-F549-BEC0-8BD6690126F0}"/>
                      </a:ext>
                    </a:extLst>
                  </p:cNvPr>
                  <p:cNvGrpSpPr/>
                  <p:nvPr/>
                </p:nvGrpSpPr>
                <p:grpSpPr>
                  <a:xfrm>
                    <a:off x="13644316" y="14163829"/>
                    <a:ext cx="13509070" cy="9620456"/>
                    <a:chOff x="13644316" y="14163829"/>
                    <a:chExt cx="13509070" cy="9620456"/>
                  </a:xfrm>
                </p:grpSpPr>
                <p:grpSp>
                  <p:nvGrpSpPr>
                    <p:cNvPr id="136" name="Group 135">
                      <a:extLst>
                        <a:ext uri="{FF2B5EF4-FFF2-40B4-BE49-F238E27FC236}">
                          <a16:creationId xmlns="" xmlns:a16="http://schemas.microsoft.com/office/drawing/2014/main" id="{C31F66D4-201D-D748-8488-DCD231788167}"/>
                        </a:ext>
                      </a:extLst>
                    </p:cNvPr>
                    <p:cNvGrpSpPr/>
                    <p:nvPr/>
                  </p:nvGrpSpPr>
                  <p:grpSpPr>
                    <a:xfrm>
                      <a:off x="13644316" y="14163829"/>
                      <a:ext cx="13509070" cy="9620456"/>
                      <a:chOff x="13602290" y="21518669"/>
                      <a:chExt cx="13509070" cy="9620456"/>
                    </a:xfrm>
                  </p:grpSpPr>
                  <p:sp>
                    <p:nvSpPr>
                      <p:cNvPr id="140" name="AutoShape 4">
                        <a:extLst>
                          <a:ext uri="{FF2B5EF4-FFF2-40B4-BE49-F238E27FC236}">
                            <a16:creationId xmlns="" xmlns:a16="http://schemas.microsoft.com/office/drawing/2014/main" id="{466B62A8-9215-ED4F-84F2-27C35C1219A4}"/>
                          </a:ext>
                        </a:extLst>
                      </p:cNvPr>
                      <p:cNvSpPr>
                        <a:spLocks noChangeAspect="1" noChangeArrowheads="1" noTextEdit="1"/>
                      </p:cNvSpPr>
                      <p:nvPr/>
                    </p:nvSpPr>
                    <p:spPr bwMode="auto">
                      <a:xfrm>
                        <a:off x="21953136" y="23951634"/>
                        <a:ext cx="2738437"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41" name="Rectangle 6">
                        <a:extLst>
                          <a:ext uri="{FF2B5EF4-FFF2-40B4-BE49-F238E27FC236}">
                            <a16:creationId xmlns="" xmlns:a16="http://schemas.microsoft.com/office/drawing/2014/main" id="{87E3B709-7C0F-B545-B9C3-E7064CA3AD5A}"/>
                          </a:ext>
                        </a:extLst>
                      </p:cNvPr>
                      <p:cNvSpPr>
                        <a:spLocks noChangeArrowheads="1"/>
                      </p:cNvSpPr>
                      <p:nvPr/>
                    </p:nvSpPr>
                    <p:spPr bwMode="auto">
                      <a:xfrm>
                        <a:off x="13784063" y="26847528"/>
                        <a:ext cx="646380" cy="18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i="0" u="none" strike="noStrike" cap="none" normalizeH="0" baseline="0" dirty="0">
                            <a:ln>
                              <a:noFill/>
                            </a:ln>
                            <a:solidFill>
                              <a:schemeClr val="tx1">
                                <a:lumMod val="75000"/>
                                <a:lumOff val="25000"/>
                              </a:schemeClr>
                            </a:solidFill>
                            <a:effectLst/>
                            <a:latin typeface="+mj-lt"/>
                            <a:cs typeface="Arial" pitchFamily="34" charset="0"/>
                          </a:rPr>
                          <a:t>Difference</a:t>
                        </a:r>
                      </a:p>
                    </p:txBody>
                  </p:sp>
                  <p:sp>
                    <p:nvSpPr>
                      <p:cNvPr id="142" name="TextBox 141">
                        <a:extLst>
                          <a:ext uri="{FF2B5EF4-FFF2-40B4-BE49-F238E27FC236}">
                            <a16:creationId xmlns="" xmlns:a16="http://schemas.microsoft.com/office/drawing/2014/main" id="{BA365221-384D-2148-9448-D4DECC004A5A}"/>
                          </a:ext>
                        </a:extLst>
                      </p:cNvPr>
                      <p:cNvSpPr txBox="1"/>
                      <p:nvPr/>
                    </p:nvSpPr>
                    <p:spPr>
                      <a:xfrm>
                        <a:off x="14752828" y="26402924"/>
                        <a:ext cx="11706740" cy="581902"/>
                      </a:xfrm>
                      <a:prstGeom prst="rect">
                        <a:avLst/>
                      </a:prstGeom>
                    </p:spPr>
                    <p:txBody>
                      <a:bodyPr wrap="square" numCol="1" spcCol="640080" rtlCol="0">
                        <a:spAutoFit/>
                      </a:bodyPr>
                      <a:lstStyle/>
                      <a:p>
                        <a:pPr algn="ctr"/>
                        <a:r>
                          <a:rPr lang="en-US" sz="1600" b="1" dirty="0">
                            <a:solidFill>
                              <a:schemeClr val="tx1">
                                <a:lumMod val="75000"/>
                                <a:lumOff val="25000"/>
                              </a:schemeClr>
                            </a:solidFill>
                            <a:latin typeface="+mj-lt"/>
                          </a:rPr>
                          <a:t>Snow Cover Area for Minimum and Maximum Years vs. Mean Snow Cover Area</a:t>
                        </a:r>
                      </a:p>
                    </p:txBody>
                  </p:sp>
                  <p:pic>
                    <p:nvPicPr>
                      <p:cNvPr id="143" name="Picture 142">
                        <a:extLst>
                          <a:ext uri="{FF2B5EF4-FFF2-40B4-BE49-F238E27FC236}">
                            <a16:creationId xmlns="" xmlns:a16="http://schemas.microsoft.com/office/drawing/2014/main" id="{16EBF5C1-707F-CF46-A5A8-69120262B9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 t="550" r="90110" b="21014"/>
                      <a:stretch/>
                    </p:blipFill>
                    <p:spPr>
                      <a:xfrm>
                        <a:off x="13633610" y="27116309"/>
                        <a:ext cx="688189" cy="4022816"/>
                      </a:xfrm>
                      <a:prstGeom prst="rect">
                        <a:avLst/>
                      </a:prstGeom>
                    </p:spPr>
                  </p:pic>
                  <p:pic>
                    <p:nvPicPr>
                      <p:cNvPr id="144" name="Picture 143">
                        <a:extLst>
                          <a:ext uri="{FF2B5EF4-FFF2-40B4-BE49-F238E27FC236}">
                            <a16:creationId xmlns="" xmlns:a16="http://schemas.microsoft.com/office/drawing/2014/main" id="{B80C330F-655C-784F-92C3-274703264F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74905" y="26855863"/>
                        <a:ext cx="5709995" cy="4282497"/>
                      </a:xfrm>
                      <a:prstGeom prst="rect">
                        <a:avLst/>
                      </a:prstGeom>
                    </p:spPr>
                  </p:pic>
                  <p:pic>
                    <p:nvPicPr>
                      <p:cNvPr id="145" name="Picture 144">
                        <a:extLst>
                          <a:ext uri="{FF2B5EF4-FFF2-40B4-BE49-F238E27FC236}">
                            <a16:creationId xmlns="" xmlns:a16="http://schemas.microsoft.com/office/drawing/2014/main" id="{6BC3A73D-23D6-C049-BDAC-BB15DE2E2F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23200" y="26855864"/>
                        <a:ext cx="5670791" cy="4253093"/>
                      </a:xfrm>
                      <a:prstGeom prst="rect">
                        <a:avLst/>
                      </a:prstGeom>
                    </p:spPr>
                  </p:pic>
                  <p:pic>
                    <p:nvPicPr>
                      <p:cNvPr id="146" name="Picture 145">
                        <a:extLst>
                          <a:ext uri="{FF2B5EF4-FFF2-40B4-BE49-F238E27FC236}">
                            <a16:creationId xmlns="" xmlns:a16="http://schemas.microsoft.com/office/drawing/2014/main" id="{C8B164C0-71D9-144D-91B9-B0A847B2732E}"/>
                          </a:ext>
                        </a:extLst>
                      </p:cNvPr>
                      <p:cNvPicPr>
                        <a:picLocks noChangeAspect="1"/>
                      </p:cNvPicPr>
                      <p:nvPr/>
                    </p:nvPicPr>
                    <p:blipFill rotWithShape="1">
                      <a:blip r:embed="rId6">
                        <a:extLst>
                          <a:ext uri="{28A0092B-C50C-407E-A947-70E740481C1C}">
                            <a14:useLocalDpi xmlns:a14="http://schemas.microsoft.com/office/drawing/2010/main" val="0"/>
                          </a:ext>
                        </a:extLst>
                      </a:blip>
                      <a:srcRect r="88863" b="18086"/>
                      <a:stretch/>
                    </p:blipFill>
                    <p:spPr>
                      <a:xfrm>
                        <a:off x="13602290" y="22310948"/>
                        <a:ext cx="685973" cy="3784128"/>
                      </a:xfrm>
                      <a:prstGeom prst="rect">
                        <a:avLst/>
                      </a:prstGeom>
                    </p:spPr>
                  </p:pic>
                  <p:pic>
                    <p:nvPicPr>
                      <p:cNvPr id="147" name="Picture 146">
                        <a:extLst>
                          <a:ext uri="{FF2B5EF4-FFF2-40B4-BE49-F238E27FC236}">
                            <a16:creationId xmlns="" xmlns:a16="http://schemas.microsoft.com/office/drawing/2014/main" id="{43A0D038-019F-7C40-A8CD-FA5FD6BD06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12886" y="21986675"/>
                        <a:ext cx="5550509" cy="4162881"/>
                      </a:xfrm>
                      <a:prstGeom prst="rect">
                        <a:avLst/>
                      </a:prstGeom>
                    </p:spPr>
                  </p:pic>
                  <p:pic>
                    <p:nvPicPr>
                      <p:cNvPr id="148" name="Picture 147">
                        <a:extLst>
                          <a:ext uri="{FF2B5EF4-FFF2-40B4-BE49-F238E27FC236}">
                            <a16:creationId xmlns="" xmlns:a16="http://schemas.microsoft.com/office/drawing/2014/main" id="{AABBE9A3-26E1-FF47-B6DD-3254E19DD2CD}"/>
                          </a:ext>
                        </a:extLst>
                      </p:cNvPr>
                      <p:cNvPicPr>
                        <a:picLocks noChangeAspect="1"/>
                      </p:cNvPicPr>
                      <p:nvPr/>
                    </p:nvPicPr>
                    <p:blipFill rotWithShape="1">
                      <a:blip r:embed="rId8">
                        <a:extLst>
                          <a:ext uri="{28A0092B-C50C-407E-A947-70E740481C1C}">
                            <a14:useLocalDpi xmlns:a14="http://schemas.microsoft.com/office/drawing/2010/main" val="0"/>
                          </a:ext>
                        </a:extLst>
                      </a:blip>
                      <a:srcRect l="7070" t="7459" b="7193"/>
                      <a:stretch/>
                    </p:blipFill>
                    <p:spPr>
                      <a:xfrm>
                        <a:off x="21482445" y="21987449"/>
                        <a:ext cx="5118795" cy="3948434"/>
                      </a:xfrm>
                      <a:prstGeom prst="rect">
                        <a:avLst/>
                      </a:prstGeom>
                    </p:spPr>
                  </p:pic>
                  <p:sp>
                    <p:nvSpPr>
                      <p:cNvPr id="149" name="Rectangle 6">
                        <a:extLst>
                          <a:ext uri="{FF2B5EF4-FFF2-40B4-BE49-F238E27FC236}">
                            <a16:creationId xmlns="" xmlns:a16="http://schemas.microsoft.com/office/drawing/2014/main" id="{8DF6E7DA-B79C-B24A-B160-59D9F988D61F}"/>
                          </a:ext>
                        </a:extLst>
                      </p:cNvPr>
                      <p:cNvSpPr>
                        <a:spLocks noChangeArrowheads="1"/>
                      </p:cNvSpPr>
                      <p:nvPr/>
                    </p:nvSpPr>
                    <p:spPr bwMode="auto">
                      <a:xfrm>
                        <a:off x="13786194" y="22062227"/>
                        <a:ext cx="851218" cy="21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sz="800" dirty="0">
                            <a:solidFill>
                              <a:schemeClr val="tx1">
                                <a:lumMod val="75000"/>
                                <a:lumOff val="25000"/>
                              </a:schemeClr>
                            </a:solidFill>
                            <a:latin typeface="+mj-lt"/>
                          </a:rPr>
                          <a:t>Snow Cover</a:t>
                        </a:r>
                        <a:endParaRPr kumimoji="0" lang="en-US" altLang="en-US" sz="800" i="0" u="none" strike="noStrike" cap="none" normalizeH="0" baseline="0" dirty="0">
                          <a:ln>
                            <a:noFill/>
                          </a:ln>
                          <a:solidFill>
                            <a:schemeClr val="tx1">
                              <a:lumMod val="75000"/>
                              <a:lumOff val="25000"/>
                            </a:schemeClr>
                          </a:solidFill>
                          <a:effectLst/>
                          <a:latin typeface="+mj-lt"/>
                          <a:cs typeface="Arial" pitchFamily="34" charset="0"/>
                        </a:endParaRPr>
                      </a:p>
                    </p:txBody>
                  </p:sp>
                  <p:grpSp>
                    <p:nvGrpSpPr>
                      <p:cNvPr id="150" name="Group 158">
                        <a:extLst>
                          <a:ext uri="{FF2B5EF4-FFF2-40B4-BE49-F238E27FC236}">
                            <a16:creationId xmlns="" xmlns:a16="http://schemas.microsoft.com/office/drawing/2014/main" id="{37A030CB-826E-594D-965F-E13C95400A73}"/>
                          </a:ext>
                        </a:extLst>
                      </p:cNvPr>
                      <p:cNvGrpSpPr>
                        <a:grpSpLocks noChangeAspect="1"/>
                      </p:cNvGrpSpPr>
                      <p:nvPr/>
                    </p:nvGrpSpPr>
                    <p:grpSpPr bwMode="auto">
                      <a:xfrm>
                        <a:off x="23459480" y="26949072"/>
                        <a:ext cx="3187224" cy="548707"/>
                        <a:chOff x="10945" y="16306"/>
                        <a:chExt cx="2428" cy="418"/>
                      </a:xfrm>
                    </p:grpSpPr>
                    <p:sp>
                      <p:nvSpPr>
                        <p:cNvPr id="155" name="AutoShape 157">
                          <a:extLst>
                            <a:ext uri="{FF2B5EF4-FFF2-40B4-BE49-F238E27FC236}">
                              <a16:creationId xmlns="" xmlns:a16="http://schemas.microsoft.com/office/drawing/2014/main" id="{9BE3FDCD-157D-6B4F-A0EE-D2827F269E82}"/>
                            </a:ext>
                          </a:extLst>
                        </p:cNvPr>
                        <p:cNvSpPr>
                          <a:spLocks noChangeAspect="1" noChangeArrowheads="1" noTextEdit="1"/>
                        </p:cNvSpPr>
                        <p:nvPr/>
                      </p:nvSpPr>
                      <p:spPr bwMode="auto">
                        <a:xfrm>
                          <a:off x="10945" y="16306"/>
                          <a:ext cx="2428"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56" name="Line 159">
                          <a:extLst>
                            <a:ext uri="{FF2B5EF4-FFF2-40B4-BE49-F238E27FC236}">
                              <a16:creationId xmlns="" xmlns:a16="http://schemas.microsoft.com/office/drawing/2014/main" id="{CAC54E22-8A25-1441-B099-00D45F228A7F}"/>
                            </a:ext>
                          </a:extLst>
                        </p:cNvPr>
                        <p:cNvSpPr>
                          <a:spLocks noChangeShapeType="1"/>
                        </p:cNvSpPr>
                        <p:nvPr/>
                      </p:nvSpPr>
                      <p:spPr bwMode="auto">
                        <a:xfrm flipV="1">
                          <a:off x="11018" y="16570"/>
                          <a:ext cx="0" cy="130"/>
                        </a:xfrm>
                        <a:prstGeom prst="line">
                          <a:avLst/>
                        </a:prstGeom>
                        <a:noFill/>
                        <a:ln w="28575">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57" name="Line 160">
                          <a:extLst>
                            <a:ext uri="{FF2B5EF4-FFF2-40B4-BE49-F238E27FC236}">
                              <a16:creationId xmlns="" xmlns:a16="http://schemas.microsoft.com/office/drawing/2014/main" id="{01421ECA-004D-DB4B-8A68-CB3478CE758D}"/>
                            </a:ext>
                          </a:extLst>
                        </p:cNvPr>
                        <p:cNvSpPr>
                          <a:spLocks noChangeShapeType="1"/>
                        </p:cNvSpPr>
                        <p:nvPr/>
                      </p:nvSpPr>
                      <p:spPr bwMode="auto">
                        <a:xfrm flipV="1">
                          <a:off x="11585" y="16570"/>
                          <a:ext cx="0" cy="130"/>
                        </a:xfrm>
                        <a:prstGeom prst="line">
                          <a:avLst/>
                        </a:prstGeom>
                        <a:noFill/>
                        <a:ln w="28575">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58" name="Line 161">
                          <a:extLst>
                            <a:ext uri="{FF2B5EF4-FFF2-40B4-BE49-F238E27FC236}">
                              <a16:creationId xmlns="" xmlns:a16="http://schemas.microsoft.com/office/drawing/2014/main" id="{9C4D86C2-755C-2644-9332-482B2D3EE25B}"/>
                            </a:ext>
                          </a:extLst>
                        </p:cNvPr>
                        <p:cNvSpPr>
                          <a:spLocks noChangeShapeType="1"/>
                        </p:cNvSpPr>
                        <p:nvPr/>
                      </p:nvSpPr>
                      <p:spPr bwMode="auto">
                        <a:xfrm flipV="1">
                          <a:off x="12152" y="16570"/>
                          <a:ext cx="0" cy="130"/>
                        </a:xfrm>
                        <a:prstGeom prst="line">
                          <a:avLst/>
                        </a:prstGeom>
                        <a:noFill/>
                        <a:ln w="28575">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59" name="Line 162">
                          <a:extLst>
                            <a:ext uri="{FF2B5EF4-FFF2-40B4-BE49-F238E27FC236}">
                              <a16:creationId xmlns="" xmlns:a16="http://schemas.microsoft.com/office/drawing/2014/main" id="{5D466367-E9EF-0146-8EC2-D5BD03B22C33}"/>
                            </a:ext>
                          </a:extLst>
                        </p:cNvPr>
                        <p:cNvSpPr>
                          <a:spLocks noChangeShapeType="1"/>
                        </p:cNvSpPr>
                        <p:nvPr/>
                      </p:nvSpPr>
                      <p:spPr bwMode="auto">
                        <a:xfrm flipV="1">
                          <a:off x="11158" y="16606"/>
                          <a:ext cx="0" cy="94"/>
                        </a:xfrm>
                        <a:prstGeom prst="line">
                          <a:avLst/>
                        </a:prstGeom>
                        <a:noFill/>
                        <a:ln w="28575">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0" name="Line 163">
                          <a:extLst>
                            <a:ext uri="{FF2B5EF4-FFF2-40B4-BE49-F238E27FC236}">
                              <a16:creationId xmlns="" xmlns:a16="http://schemas.microsoft.com/office/drawing/2014/main" id="{A75D005C-C1CB-244B-8E97-DFF26E88F4AA}"/>
                            </a:ext>
                          </a:extLst>
                        </p:cNvPr>
                        <p:cNvSpPr>
                          <a:spLocks noChangeShapeType="1"/>
                        </p:cNvSpPr>
                        <p:nvPr/>
                      </p:nvSpPr>
                      <p:spPr bwMode="auto">
                        <a:xfrm flipV="1">
                          <a:off x="11299" y="16606"/>
                          <a:ext cx="0" cy="94"/>
                        </a:xfrm>
                        <a:prstGeom prst="line">
                          <a:avLst/>
                        </a:prstGeom>
                        <a:noFill/>
                        <a:ln w="28575">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1" name="Line 164">
                          <a:extLst>
                            <a:ext uri="{FF2B5EF4-FFF2-40B4-BE49-F238E27FC236}">
                              <a16:creationId xmlns="" xmlns:a16="http://schemas.microsoft.com/office/drawing/2014/main" id="{0BB28143-E493-E84F-9D43-5184E6158760}"/>
                            </a:ext>
                          </a:extLst>
                        </p:cNvPr>
                        <p:cNvSpPr>
                          <a:spLocks noChangeShapeType="1"/>
                        </p:cNvSpPr>
                        <p:nvPr/>
                      </p:nvSpPr>
                      <p:spPr bwMode="auto">
                        <a:xfrm flipV="1">
                          <a:off x="11444" y="16606"/>
                          <a:ext cx="0" cy="94"/>
                        </a:xfrm>
                        <a:prstGeom prst="line">
                          <a:avLst/>
                        </a:prstGeom>
                        <a:noFill/>
                        <a:ln w="28575">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2" name="Line 165">
                          <a:extLst>
                            <a:ext uri="{FF2B5EF4-FFF2-40B4-BE49-F238E27FC236}">
                              <a16:creationId xmlns="" xmlns:a16="http://schemas.microsoft.com/office/drawing/2014/main" id="{C7F7E330-E1AF-A745-8F25-0E98533CED70}"/>
                            </a:ext>
                          </a:extLst>
                        </p:cNvPr>
                        <p:cNvSpPr>
                          <a:spLocks noChangeShapeType="1"/>
                        </p:cNvSpPr>
                        <p:nvPr/>
                      </p:nvSpPr>
                      <p:spPr bwMode="auto">
                        <a:xfrm flipV="1">
                          <a:off x="11725" y="16606"/>
                          <a:ext cx="0" cy="94"/>
                        </a:xfrm>
                        <a:prstGeom prst="line">
                          <a:avLst/>
                        </a:prstGeom>
                        <a:noFill/>
                        <a:ln w="28575">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3" name="Line 166">
                          <a:extLst>
                            <a:ext uri="{FF2B5EF4-FFF2-40B4-BE49-F238E27FC236}">
                              <a16:creationId xmlns="" xmlns:a16="http://schemas.microsoft.com/office/drawing/2014/main" id="{CF87FA63-5B32-E343-AE84-7D5E736CB1A6}"/>
                            </a:ext>
                          </a:extLst>
                        </p:cNvPr>
                        <p:cNvSpPr>
                          <a:spLocks noChangeShapeType="1"/>
                        </p:cNvSpPr>
                        <p:nvPr/>
                      </p:nvSpPr>
                      <p:spPr bwMode="auto">
                        <a:xfrm flipV="1">
                          <a:off x="11866" y="16606"/>
                          <a:ext cx="0" cy="94"/>
                        </a:xfrm>
                        <a:prstGeom prst="line">
                          <a:avLst/>
                        </a:prstGeom>
                        <a:noFill/>
                        <a:ln w="28575">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4" name="Line 167">
                          <a:extLst>
                            <a:ext uri="{FF2B5EF4-FFF2-40B4-BE49-F238E27FC236}">
                              <a16:creationId xmlns="" xmlns:a16="http://schemas.microsoft.com/office/drawing/2014/main" id="{55A0A6C9-0554-484F-921F-DA9F17EB22E3}"/>
                            </a:ext>
                          </a:extLst>
                        </p:cNvPr>
                        <p:cNvSpPr>
                          <a:spLocks noChangeShapeType="1"/>
                        </p:cNvSpPr>
                        <p:nvPr/>
                      </p:nvSpPr>
                      <p:spPr bwMode="auto">
                        <a:xfrm flipV="1">
                          <a:off x="12006" y="16606"/>
                          <a:ext cx="0" cy="94"/>
                        </a:xfrm>
                        <a:prstGeom prst="line">
                          <a:avLst/>
                        </a:prstGeom>
                        <a:noFill/>
                        <a:ln w="28575">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5" name="Line 168">
                          <a:extLst>
                            <a:ext uri="{FF2B5EF4-FFF2-40B4-BE49-F238E27FC236}">
                              <a16:creationId xmlns="" xmlns:a16="http://schemas.microsoft.com/office/drawing/2014/main" id="{8D7210B7-219A-0848-910A-53857A455BD9}"/>
                            </a:ext>
                          </a:extLst>
                        </p:cNvPr>
                        <p:cNvSpPr>
                          <a:spLocks noChangeShapeType="1"/>
                        </p:cNvSpPr>
                        <p:nvPr/>
                      </p:nvSpPr>
                      <p:spPr bwMode="auto">
                        <a:xfrm>
                          <a:off x="11018" y="16700"/>
                          <a:ext cx="1134" cy="0"/>
                        </a:xfrm>
                        <a:prstGeom prst="line">
                          <a:avLst/>
                        </a:prstGeom>
                        <a:noFill/>
                        <a:ln w="28575">
                          <a:solidFill>
                            <a:schemeClr val="tx1">
                              <a:lumMod val="75000"/>
                              <a:lumOff val="2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mj-lt"/>
                          </a:endParaRPr>
                        </a:p>
                      </p:txBody>
                    </p:sp>
                    <p:sp>
                      <p:nvSpPr>
                        <p:cNvPr id="166" name="Rectangle 169">
                          <a:extLst>
                            <a:ext uri="{FF2B5EF4-FFF2-40B4-BE49-F238E27FC236}">
                              <a16:creationId xmlns="" xmlns:a16="http://schemas.microsoft.com/office/drawing/2014/main" id="{52ADE920-FE93-4E43-99B5-E150591E1199}"/>
                            </a:ext>
                          </a:extLst>
                        </p:cNvPr>
                        <p:cNvSpPr>
                          <a:spLocks noChangeArrowheads="1"/>
                        </p:cNvSpPr>
                        <p:nvPr/>
                      </p:nvSpPr>
                      <p:spPr bwMode="auto">
                        <a:xfrm>
                          <a:off x="10986" y="16354"/>
                          <a:ext cx="66"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lumMod val="75000"/>
                                  <a:lumOff val="25000"/>
                                </a:schemeClr>
                              </a:solidFill>
                              <a:effectLst/>
                              <a:latin typeface="+mj-lt"/>
                              <a:cs typeface="Arial" pitchFamily="34" charset="0"/>
                            </a:rPr>
                            <a:t>0</a:t>
                          </a:r>
                        </a:p>
                      </p:txBody>
                    </p:sp>
                    <p:sp>
                      <p:nvSpPr>
                        <p:cNvPr id="167" name="Rectangle 170">
                          <a:extLst>
                            <a:ext uri="{FF2B5EF4-FFF2-40B4-BE49-F238E27FC236}">
                              <a16:creationId xmlns="" xmlns:a16="http://schemas.microsoft.com/office/drawing/2014/main" id="{E4AD4251-5CDB-0D45-B1F6-BBAB123AD6F4}"/>
                            </a:ext>
                          </a:extLst>
                        </p:cNvPr>
                        <p:cNvSpPr>
                          <a:spLocks noChangeArrowheads="1"/>
                        </p:cNvSpPr>
                        <p:nvPr/>
                      </p:nvSpPr>
                      <p:spPr bwMode="auto">
                        <a:xfrm>
                          <a:off x="11499" y="16354"/>
                          <a:ext cx="13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lumMod val="75000"/>
                                  <a:lumOff val="25000"/>
                                </a:schemeClr>
                              </a:solidFill>
                              <a:effectLst/>
                              <a:latin typeface="+mj-lt"/>
                              <a:cs typeface="Arial" pitchFamily="34" charset="0"/>
                            </a:rPr>
                            <a:t>30</a:t>
                          </a:r>
                        </a:p>
                      </p:txBody>
                    </p:sp>
                    <p:sp>
                      <p:nvSpPr>
                        <p:cNvPr id="168" name="Rectangle 171">
                          <a:extLst>
                            <a:ext uri="{FF2B5EF4-FFF2-40B4-BE49-F238E27FC236}">
                              <a16:creationId xmlns="" xmlns:a16="http://schemas.microsoft.com/office/drawing/2014/main" id="{8B5A5359-EA55-0644-834E-DA44D727C848}"/>
                            </a:ext>
                          </a:extLst>
                        </p:cNvPr>
                        <p:cNvSpPr>
                          <a:spLocks noChangeArrowheads="1"/>
                        </p:cNvSpPr>
                        <p:nvPr/>
                      </p:nvSpPr>
                      <p:spPr bwMode="auto">
                        <a:xfrm>
                          <a:off x="12066" y="16354"/>
                          <a:ext cx="13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lumMod val="75000"/>
                                  <a:lumOff val="25000"/>
                                </a:schemeClr>
                              </a:solidFill>
                              <a:effectLst/>
                              <a:latin typeface="+mj-lt"/>
                              <a:cs typeface="Arial" pitchFamily="34" charset="0"/>
                            </a:rPr>
                            <a:t>60</a:t>
                          </a:r>
                        </a:p>
                      </p:txBody>
                    </p:sp>
                    <p:sp>
                      <p:nvSpPr>
                        <p:cNvPr id="169" name="Rectangle 172">
                          <a:extLst>
                            <a:ext uri="{FF2B5EF4-FFF2-40B4-BE49-F238E27FC236}">
                              <a16:creationId xmlns="" xmlns:a16="http://schemas.microsoft.com/office/drawing/2014/main" id="{47484D55-2FB9-9B41-85E2-5468036C4300}"/>
                            </a:ext>
                          </a:extLst>
                        </p:cNvPr>
                        <p:cNvSpPr>
                          <a:spLocks noChangeArrowheads="1"/>
                        </p:cNvSpPr>
                        <p:nvPr/>
                      </p:nvSpPr>
                      <p:spPr bwMode="auto">
                        <a:xfrm>
                          <a:off x="11229" y="16354"/>
                          <a:ext cx="132"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lumMod val="75000"/>
                                  <a:lumOff val="25000"/>
                                </a:schemeClr>
                              </a:solidFill>
                              <a:effectLst/>
                              <a:latin typeface="+mj-lt"/>
                              <a:cs typeface="Arial" pitchFamily="34" charset="0"/>
                            </a:rPr>
                            <a:t>15</a:t>
                          </a:r>
                        </a:p>
                      </p:txBody>
                    </p:sp>
                    <p:sp>
                      <p:nvSpPr>
                        <p:cNvPr id="170" name="Rectangle 173">
                          <a:extLst>
                            <a:ext uri="{FF2B5EF4-FFF2-40B4-BE49-F238E27FC236}">
                              <a16:creationId xmlns="" xmlns:a16="http://schemas.microsoft.com/office/drawing/2014/main" id="{80DC263C-96FD-1344-BDBB-87B66D6F26EE}"/>
                            </a:ext>
                          </a:extLst>
                        </p:cNvPr>
                        <p:cNvSpPr>
                          <a:spLocks noChangeArrowheads="1"/>
                        </p:cNvSpPr>
                        <p:nvPr/>
                      </p:nvSpPr>
                      <p:spPr bwMode="auto">
                        <a:xfrm>
                          <a:off x="12294" y="16362"/>
                          <a:ext cx="587"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lumMod val="75000"/>
                                  <a:lumOff val="25000"/>
                                </a:schemeClr>
                              </a:solidFill>
                              <a:effectLst/>
                              <a:latin typeface="+mj-lt"/>
                              <a:cs typeface="Arial" pitchFamily="34" charset="0"/>
                            </a:rPr>
                            <a:t>Kilometers</a:t>
                          </a:r>
                        </a:p>
                      </p:txBody>
                    </p:sp>
                  </p:grpSp>
                  <p:sp>
                    <p:nvSpPr>
                      <p:cNvPr id="151" name="TextBox 150">
                        <a:extLst>
                          <a:ext uri="{FF2B5EF4-FFF2-40B4-BE49-F238E27FC236}">
                            <a16:creationId xmlns="" xmlns:a16="http://schemas.microsoft.com/office/drawing/2014/main" id="{93A247DC-BB35-EE4B-A409-F3884379C077}"/>
                          </a:ext>
                        </a:extLst>
                      </p:cNvPr>
                      <p:cNvSpPr txBox="1"/>
                      <p:nvPr/>
                    </p:nvSpPr>
                    <p:spPr>
                      <a:xfrm>
                        <a:off x="14752828" y="21518671"/>
                        <a:ext cx="6374372" cy="581902"/>
                      </a:xfrm>
                      <a:prstGeom prst="rect">
                        <a:avLst/>
                      </a:prstGeom>
                    </p:spPr>
                    <p:txBody>
                      <a:bodyPr wrap="square" numCol="1" spcCol="640080" rtlCol="0">
                        <a:spAutoFit/>
                      </a:bodyPr>
                      <a:lstStyle/>
                      <a:p>
                        <a:pPr algn="ctr"/>
                        <a:r>
                          <a:rPr lang="en-US" sz="1600" b="1" dirty="0">
                            <a:solidFill>
                              <a:schemeClr val="tx1">
                                <a:lumMod val="75000"/>
                                <a:lumOff val="25000"/>
                              </a:schemeClr>
                            </a:solidFill>
                            <a:latin typeface="+mj-lt"/>
                          </a:rPr>
                          <a:t>Mean Snow Cover Area (2000-2016)</a:t>
                        </a:r>
                      </a:p>
                    </p:txBody>
                  </p:sp>
                  <p:sp>
                    <p:nvSpPr>
                      <p:cNvPr id="152" name="TextBox 151">
                        <a:extLst>
                          <a:ext uri="{FF2B5EF4-FFF2-40B4-BE49-F238E27FC236}">
                            <a16:creationId xmlns="" xmlns:a16="http://schemas.microsoft.com/office/drawing/2014/main" id="{4870AAC3-D092-5F48-8C6C-2BB01516BE2A}"/>
                          </a:ext>
                        </a:extLst>
                      </p:cNvPr>
                      <p:cNvSpPr txBox="1"/>
                      <p:nvPr/>
                    </p:nvSpPr>
                    <p:spPr>
                      <a:xfrm>
                        <a:off x="20736988" y="21518669"/>
                        <a:ext cx="6374372" cy="581902"/>
                      </a:xfrm>
                      <a:prstGeom prst="rect">
                        <a:avLst/>
                      </a:prstGeom>
                    </p:spPr>
                    <p:txBody>
                      <a:bodyPr wrap="square" numCol="1" spcCol="640080" rtlCol="0">
                        <a:spAutoFit/>
                      </a:bodyPr>
                      <a:lstStyle/>
                      <a:p>
                        <a:pPr algn="ctr"/>
                        <a:r>
                          <a:rPr lang="en-US" sz="1600" b="1" dirty="0">
                            <a:solidFill>
                              <a:schemeClr val="tx1">
                                <a:lumMod val="75000"/>
                                <a:lumOff val="25000"/>
                              </a:schemeClr>
                            </a:solidFill>
                            <a:latin typeface="+mj-lt"/>
                          </a:rPr>
                          <a:t>Annual Snow Cover Area in 2000-2016</a:t>
                        </a:r>
                      </a:p>
                    </p:txBody>
                  </p:sp>
                  <p:sp>
                    <p:nvSpPr>
                      <p:cNvPr id="153" name="TextBox 152">
                        <a:extLst>
                          <a:ext uri="{FF2B5EF4-FFF2-40B4-BE49-F238E27FC236}">
                            <a16:creationId xmlns="" xmlns:a16="http://schemas.microsoft.com/office/drawing/2014/main" id="{082B35A2-1FBD-8A48-B4EC-BCD734B054E0}"/>
                          </a:ext>
                        </a:extLst>
                      </p:cNvPr>
                      <p:cNvSpPr txBox="1"/>
                      <p:nvPr/>
                    </p:nvSpPr>
                    <p:spPr>
                      <a:xfrm>
                        <a:off x="15188539" y="30550120"/>
                        <a:ext cx="2641298" cy="276999"/>
                      </a:xfrm>
                      <a:prstGeom prst="rect">
                        <a:avLst/>
                      </a:prstGeom>
                    </p:spPr>
                    <p:txBody>
                      <a:bodyPr wrap="square" numCol="1" spcCol="640080" rtlCol="0">
                        <a:spAutoFit/>
                      </a:bodyPr>
                      <a:lstStyle/>
                      <a:p>
                        <a:pPr algn="ctr"/>
                        <a:r>
                          <a:rPr lang="en-US" sz="1200" b="1" dirty="0">
                            <a:solidFill>
                              <a:schemeClr val="tx1">
                                <a:lumMod val="75000"/>
                                <a:lumOff val="25000"/>
                              </a:schemeClr>
                            </a:solidFill>
                            <a:latin typeface="+mj-lt"/>
                          </a:rPr>
                          <a:t>2001 (Minimum)</a:t>
                        </a:r>
                      </a:p>
                    </p:txBody>
                  </p:sp>
                  <p:sp>
                    <p:nvSpPr>
                      <p:cNvPr id="154" name="TextBox 153">
                        <a:extLst>
                          <a:ext uri="{FF2B5EF4-FFF2-40B4-BE49-F238E27FC236}">
                            <a16:creationId xmlns="" xmlns:a16="http://schemas.microsoft.com/office/drawing/2014/main" id="{01CEC250-B926-C245-BDEB-E2536F239149}"/>
                          </a:ext>
                        </a:extLst>
                      </p:cNvPr>
                      <p:cNvSpPr txBox="1"/>
                      <p:nvPr/>
                    </p:nvSpPr>
                    <p:spPr>
                      <a:xfrm>
                        <a:off x="20851083" y="30544523"/>
                        <a:ext cx="2641298" cy="276999"/>
                      </a:xfrm>
                      <a:prstGeom prst="rect">
                        <a:avLst/>
                      </a:prstGeom>
                    </p:spPr>
                    <p:txBody>
                      <a:bodyPr wrap="square" numCol="1" spcCol="640080" rtlCol="0">
                        <a:spAutoFit/>
                      </a:bodyPr>
                      <a:lstStyle/>
                      <a:p>
                        <a:pPr algn="ctr"/>
                        <a:r>
                          <a:rPr lang="en-US" sz="1200" b="1" dirty="0">
                            <a:solidFill>
                              <a:schemeClr val="tx1">
                                <a:lumMod val="75000"/>
                                <a:lumOff val="25000"/>
                              </a:schemeClr>
                            </a:solidFill>
                            <a:latin typeface="+mj-lt"/>
                          </a:rPr>
                          <a:t>2009 (Maximum)</a:t>
                        </a:r>
                      </a:p>
                    </p:txBody>
                  </p:sp>
                </p:grpSp>
                <p:sp>
                  <p:nvSpPr>
                    <p:cNvPr id="137" name="Text Box 60">
                      <a:extLst>
                        <a:ext uri="{FF2B5EF4-FFF2-40B4-BE49-F238E27FC236}">
                          <a16:creationId xmlns="" xmlns:a16="http://schemas.microsoft.com/office/drawing/2014/main" id="{6C954EF9-68F1-C541-ABF7-DF06CD5421FB}"/>
                        </a:ext>
                      </a:extLst>
                    </p:cNvPr>
                    <p:cNvSpPr txBox="1"/>
                    <p:nvPr/>
                  </p:nvSpPr>
                  <p:spPr>
                    <a:xfrm>
                      <a:off x="14296520" y="19739624"/>
                      <a:ext cx="1437482" cy="35443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River</a:t>
                      </a:r>
                    </a:p>
                  </p:txBody>
                </p:sp>
                <p:sp>
                  <p:nvSpPr>
                    <p:cNvPr id="138" name="Text Box 60">
                      <a:extLst>
                        <a:ext uri="{FF2B5EF4-FFF2-40B4-BE49-F238E27FC236}">
                          <a16:creationId xmlns="" xmlns:a16="http://schemas.microsoft.com/office/drawing/2014/main" id="{0FF61682-7736-384A-BF2A-B7C06E5BE3C8}"/>
                        </a:ext>
                      </a:extLst>
                    </p:cNvPr>
                    <p:cNvSpPr txBox="1"/>
                    <p:nvPr/>
                  </p:nvSpPr>
                  <p:spPr>
                    <a:xfrm>
                      <a:off x="14299987" y="20073138"/>
                      <a:ext cx="704655" cy="35443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latin typeface="+mj-lt"/>
                          <a:ea typeface="SimHei" panose="02010609060101010101" pitchFamily="49" charset="-122"/>
                          <a:cs typeface="Times New Roman" panose="02020603050405020304" pitchFamily="18" charset="0"/>
                        </a:rPr>
                        <a:t>Basin </a:t>
                      </a:r>
                      <a:endPar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39" name="Text Box 60">
                      <a:extLst>
                        <a:ext uri="{FF2B5EF4-FFF2-40B4-BE49-F238E27FC236}">
                          <a16:creationId xmlns="" xmlns:a16="http://schemas.microsoft.com/office/drawing/2014/main" id="{15EE8CBD-4AC8-584B-BFEF-056868D751D5}"/>
                        </a:ext>
                      </a:extLst>
                    </p:cNvPr>
                    <p:cNvSpPr txBox="1"/>
                    <p:nvPr/>
                  </p:nvSpPr>
                  <p:spPr>
                    <a:xfrm>
                      <a:off x="14299987" y="20406575"/>
                      <a:ext cx="704655" cy="35443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CARE</a:t>
                      </a:r>
                    </a:p>
                  </p:txBody>
                </p:sp>
              </p:grpSp>
              <p:sp>
                <p:nvSpPr>
                  <p:cNvPr id="133" name="Text Box 60">
                    <a:extLst>
                      <a:ext uri="{FF2B5EF4-FFF2-40B4-BE49-F238E27FC236}">
                        <a16:creationId xmlns="" xmlns:a16="http://schemas.microsoft.com/office/drawing/2014/main" id="{D893ABD3-9AA5-6748-BAC5-0FDC1C95083D}"/>
                      </a:ext>
                    </a:extLst>
                  </p:cNvPr>
                  <p:cNvSpPr txBox="1"/>
                  <p:nvPr/>
                </p:nvSpPr>
                <p:spPr>
                  <a:xfrm>
                    <a:off x="14296520" y="15316533"/>
                    <a:ext cx="1437482" cy="35443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River</a:t>
                    </a:r>
                  </a:p>
                </p:txBody>
              </p:sp>
              <p:sp>
                <p:nvSpPr>
                  <p:cNvPr id="134" name="Text Box 60">
                    <a:extLst>
                      <a:ext uri="{FF2B5EF4-FFF2-40B4-BE49-F238E27FC236}">
                        <a16:creationId xmlns="" xmlns:a16="http://schemas.microsoft.com/office/drawing/2014/main" id="{F4D49D33-A3D8-7E47-8BAF-01B39B40BC58}"/>
                      </a:ext>
                    </a:extLst>
                  </p:cNvPr>
                  <p:cNvSpPr txBox="1"/>
                  <p:nvPr/>
                </p:nvSpPr>
                <p:spPr>
                  <a:xfrm>
                    <a:off x="14298759" y="15006316"/>
                    <a:ext cx="704655" cy="35443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Basin </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35" name="Text Box 60">
                    <a:extLst>
                      <a:ext uri="{FF2B5EF4-FFF2-40B4-BE49-F238E27FC236}">
                        <a16:creationId xmlns="" xmlns:a16="http://schemas.microsoft.com/office/drawing/2014/main" id="{DB1001EC-1E62-F14E-8783-AABBD3F714D4}"/>
                      </a:ext>
                    </a:extLst>
                  </p:cNvPr>
                  <p:cNvSpPr txBox="1"/>
                  <p:nvPr/>
                </p:nvSpPr>
                <p:spPr>
                  <a:xfrm>
                    <a:off x="14292955" y="15666435"/>
                    <a:ext cx="704655" cy="35443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CARE</a:t>
                    </a:r>
                  </a:p>
                </p:txBody>
              </p:sp>
            </p:grpSp>
            <p:sp>
              <p:nvSpPr>
                <p:cNvPr id="124" name="Text Box 60">
                  <a:extLst>
                    <a:ext uri="{FF2B5EF4-FFF2-40B4-BE49-F238E27FC236}">
                      <a16:creationId xmlns="" xmlns:a16="http://schemas.microsoft.com/office/drawing/2014/main" id="{D95A15AA-3700-9D48-9FF6-695F09013A4F}"/>
                    </a:ext>
                  </a:extLst>
                </p:cNvPr>
                <p:cNvSpPr txBox="1"/>
                <p:nvPr/>
              </p:nvSpPr>
              <p:spPr>
                <a:xfrm>
                  <a:off x="14311152" y="15994021"/>
                  <a:ext cx="704655"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0 - 1 % </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25" name="Text Box 60">
                  <a:extLst>
                    <a:ext uri="{FF2B5EF4-FFF2-40B4-BE49-F238E27FC236}">
                      <a16:creationId xmlns="" xmlns:a16="http://schemas.microsoft.com/office/drawing/2014/main" id="{0ACA8EFF-13E2-6348-A150-5E25AED13C15}"/>
                    </a:ext>
                  </a:extLst>
                </p:cNvPr>
                <p:cNvSpPr txBox="1"/>
                <p:nvPr/>
              </p:nvSpPr>
              <p:spPr>
                <a:xfrm>
                  <a:off x="14309632" y="16316707"/>
                  <a:ext cx="875612" cy="282379"/>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1 – 1.5 % </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26" name="Text Box 60">
                  <a:extLst>
                    <a:ext uri="{FF2B5EF4-FFF2-40B4-BE49-F238E27FC236}">
                      <a16:creationId xmlns="" xmlns:a16="http://schemas.microsoft.com/office/drawing/2014/main" id="{B4957B4C-11C5-8447-8B73-FDC78D3813B0}"/>
                    </a:ext>
                  </a:extLst>
                </p:cNvPr>
                <p:cNvSpPr txBox="1"/>
                <p:nvPr/>
              </p:nvSpPr>
              <p:spPr>
                <a:xfrm>
                  <a:off x="14309632" y="16639343"/>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1.5 – 2.5 % </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27" name="Text Box 60">
                  <a:extLst>
                    <a:ext uri="{FF2B5EF4-FFF2-40B4-BE49-F238E27FC236}">
                      <a16:creationId xmlns="" xmlns:a16="http://schemas.microsoft.com/office/drawing/2014/main" id="{110AF54D-734A-EC41-8B07-854776519C43}"/>
                    </a:ext>
                  </a:extLst>
                </p:cNvPr>
                <p:cNvSpPr txBox="1"/>
                <p:nvPr/>
              </p:nvSpPr>
              <p:spPr>
                <a:xfrm>
                  <a:off x="14317226" y="16977619"/>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2.5 – 4.5 % </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28" name="Text Box 60">
                  <a:extLst>
                    <a:ext uri="{FF2B5EF4-FFF2-40B4-BE49-F238E27FC236}">
                      <a16:creationId xmlns="" xmlns:a16="http://schemas.microsoft.com/office/drawing/2014/main" id="{55BCD64F-26C4-F045-9BCC-C6BF18A5D6C3}"/>
                    </a:ext>
                  </a:extLst>
                </p:cNvPr>
                <p:cNvSpPr txBox="1"/>
                <p:nvPr/>
              </p:nvSpPr>
              <p:spPr>
                <a:xfrm>
                  <a:off x="14317226" y="17311103"/>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4.5 – 9 % </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29" name="Text Box 60">
                  <a:extLst>
                    <a:ext uri="{FF2B5EF4-FFF2-40B4-BE49-F238E27FC236}">
                      <a16:creationId xmlns="" xmlns:a16="http://schemas.microsoft.com/office/drawing/2014/main" id="{FF8C0E38-3369-4A40-9563-8A7DFA9438F1}"/>
                    </a:ext>
                  </a:extLst>
                </p:cNvPr>
                <p:cNvSpPr txBox="1"/>
                <p:nvPr/>
              </p:nvSpPr>
              <p:spPr>
                <a:xfrm>
                  <a:off x="14316456" y="17645546"/>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9 – 17 % </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30" name="Text Box 60">
                  <a:extLst>
                    <a:ext uri="{FF2B5EF4-FFF2-40B4-BE49-F238E27FC236}">
                      <a16:creationId xmlns="" xmlns:a16="http://schemas.microsoft.com/office/drawing/2014/main" id="{60B44BBA-03A9-4D4B-9AC6-9297318357B4}"/>
                    </a:ext>
                  </a:extLst>
                </p:cNvPr>
                <p:cNvSpPr txBox="1"/>
                <p:nvPr/>
              </p:nvSpPr>
              <p:spPr>
                <a:xfrm>
                  <a:off x="14283955" y="17966213"/>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17 – 34 % </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31" name="Text Box 60">
                  <a:extLst>
                    <a:ext uri="{FF2B5EF4-FFF2-40B4-BE49-F238E27FC236}">
                      <a16:creationId xmlns="" xmlns:a16="http://schemas.microsoft.com/office/drawing/2014/main" id="{C4A78FC4-3CD6-8449-B7F6-DA54308D64FE}"/>
                    </a:ext>
                  </a:extLst>
                </p:cNvPr>
                <p:cNvSpPr txBox="1"/>
                <p:nvPr/>
              </p:nvSpPr>
              <p:spPr>
                <a:xfrm>
                  <a:off x="14284122" y="18292016"/>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34 – 68 % </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grpSp>
          <p:sp>
            <p:nvSpPr>
              <p:cNvPr id="97" name="Text Box 60">
                <a:extLst>
                  <a:ext uri="{FF2B5EF4-FFF2-40B4-BE49-F238E27FC236}">
                    <a16:creationId xmlns="" xmlns:a16="http://schemas.microsoft.com/office/drawing/2014/main" id="{74F8D87F-6DF1-0D4F-B368-B39677FDB514}"/>
                  </a:ext>
                </a:extLst>
              </p:cNvPr>
              <p:cNvSpPr txBox="1"/>
              <p:nvPr/>
            </p:nvSpPr>
            <p:spPr>
              <a:xfrm>
                <a:off x="14278652" y="20729288"/>
                <a:ext cx="993408" cy="282433"/>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latin typeface="+mj-lt"/>
                    <a:ea typeface="SimHei" panose="02010609060101010101" pitchFamily="49" charset="-122"/>
                    <a:cs typeface="Times New Roman" panose="02020603050405020304" pitchFamily="18" charset="0"/>
                  </a:rPr>
                  <a:t>-100 - -70 % </a:t>
                </a:r>
                <a:endPar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98" name="Text Box 60">
                <a:extLst>
                  <a:ext uri="{FF2B5EF4-FFF2-40B4-BE49-F238E27FC236}">
                    <a16:creationId xmlns="" xmlns:a16="http://schemas.microsoft.com/office/drawing/2014/main" id="{4D096B13-EAE4-8942-A667-B5E3E9C2E6D6}"/>
                  </a:ext>
                </a:extLst>
              </p:cNvPr>
              <p:cNvSpPr txBox="1"/>
              <p:nvPr/>
            </p:nvSpPr>
            <p:spPr>
              <a:xfrm>
                <a:off x="14284121" y="21052789"/>
                <a:ext cx="994927" cy="315679"/>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latin typeface="+mj-lt"/>
                    <a:ea typeface="SimHei" panose="02010609060101010101" pitchFamily="49" charset="-122"/>
                    <a:cs typeface="Times New Roman" panose="02020603050405020304" pitchFamily="18" charset="0"/>
                  </a:rPr>
                  <a:t>-70 – -40 % </a:t>
                </a:r>
                <a:endPar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99" name="Text Box 60">
                <a:extLst>
                  <a:ext uri="{FF2B5EF4-FFF2-40B4-BE49-F238E27FC236}">
                    <a16:creationId xmlns="" xmlns:a16="http://schemas.microsoft.com/office/drawing/2014/main" id="{8FC8F85B-CA11-4343-AEB1-3AC6FA759B44}"/>
                  </a:ext>
                </a:extLst>
              </p:cNvPr>
              <p:cNvSpPr txBox="1"/>
              <p:nvPr/>
            </p:nvSpPr>
            <p:spPr>
              <a:xfrm>
                <a:off x="14287533" y="21362831"/>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latin typeface="+mj-lt"/>
                    <a:ea typeface="SimHei" panose="02010609060101010101" pitchFamily="49" charset="-122"/>
                    <a:cs typeface="Times New Roman" panose="02020603050405020304" pitchFamily="18" charset="0"/>
                  </a:rPr>
                  <a:t>-40 – 0 % </a:t>
                </a:r>
                <a:endPar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00" name="Text Box 60">
                <a:extLst>
                  <a:ext uri="{FF2B5EF4-FFF2-40B4-BE49-F238E27FC236}">
                    <a16:creationId xmlns="" xmlns:a16="http://schemas.microsoft.com/office/drawing/2014/main" id="{EF332CA7-C8B1-3642-81ED-6F8D208F24EC}"/>
                  </a:ext>
                </a:extLst>
              </p:cNvPr>
              <p:cNvSpPr txBox="1"/>
              <p:nvPr/>
            </p:nvSpPr>
            <p:spPr>
              <a:xfrm>
                <a:off x="14291714" y="21697453"/>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latin typeface="+mj-lt"/>
                    <a:ea typeface="SimHei" panose="02010609060101010101" pitchFamily="49" charset="-122"/>
                    <a:cs typeface="Times New Roman" panose="02020603050405020304" pitchFamily="18" charset="0"/>
                  </a:rPr>
                  <a:t>0 – 150 % </a:t>
                </a:r>
                <a:endPar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01" name="Text Box 60">
                <a:extLst>
                  <a:ext uri="{FF2B5EF4-FFF2-40B4-BE49-F238E27FC236}">
                    <a16:creationId xmlns="" xmlns:a16="http://schemas.microsoft.com/office/drawing/2014/main" id="{B33994BC-DB44-984C-B70C-E3A9C3ADC393}"/>
                  </a:ext>
                </a:extLst>
              </p:cNvPr>
              <p:cNvSpPr txBox="1"/>
              <p:nvPr/>
            </p:nvSpPr>
            <p:spPr>
              <a:xfrm>
                <a:off x="14265588" y="22022660"/>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latin typeface="+mj-lt"/>
                    <a:ea typeface="SimHei" panose="02010609060101010101" pitchFamily="49" charset="-122"/>
                    <a:cs typeface="Times New Roman" panose="02020603050405020304" pitchFamily="18" charset="0"/>
                  </a:rPr>
                  <a:t>150 – 250 % </a:t>
                </a:r>
                <a:endPar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02" name="Text Box 60">
                <a:extLst>
                  <a:ext uri="{FF2B5EF4-FFF2-40B4-BE49-F238E27FC236}">
                    <a16:creationId xmlns="" xmlns:a16="http://schemas.microsoft.com/office/drawing/2014/main" id="{E0431D00-3B51-4A41-A45E-1706AA918D5E}"/>
                  </a:ext>
                </a:extLst>
              </p:cNvPr>
              <p:cNvSpPr txBox="1"/>
              <p:nvPr/>
            </p:nvSpPr>
            <p:spPr>
              <a:xfrm>
                <a:off x="14289543" y="22329320"/>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latin typeface="+mj-lt"/>
                    <a:ea typeface="SimHei" panose="02010609060101010101" pitchFamily="49" charset="-122"/>
                    <a:cs typeface="Times New Roman" panose="02020603050405020304" pitchFamily="18" charset="0"/>
                  </a:rPr>
                  <a:t>250 – 350 % </a:t>
                </a:r>
                <a:endPar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03" name="Text Box 60">
                <a:extLst>
                  <a:ext uri="{FF2B5EF4-FFF2-40B4-BE49-F238E27FC236}">
                    <a16:creationId xmlns="" xmlns:a16="http://schemas.microsoft.com/office/drawing/2014/main" id="{6941A91A-9C11-F548-BBDC-F8F2838DE147}"/>
                  </a:ext>
                </a:extLst>
              </p:cNvPr>
              <p:cNvSpPr txBox="1"/>
              <p:nvPr/>
            </p:nvSpPr>
            <p:spPr>
              <a:xfrm>
                <a:off x="14283506" y="22649367"/>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latin typeface="+mj-lt"/>
                    <a:ea typeface="SimHei" panose="02010609060101010101" pitchFamily="49" charset="-122"/>
                    <a:cs typeface="Times New Roman" panose="02020603050405020304" pitchFamily="18" charset="0"/>
                  </a:rPr>
                  <a:t>350 – 550 % </a:t>
                </a:r>
                <a:endPar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04" name="Text Box 60">
                <a:extLst>
                  <a:ext uri="{FF2B5EF4-FFF2-40B4-BE49-F238E27FC236}">
                    <a16:creationId xmlns="" xmlns:a16="http://schemas.microsoft.com/office/drawing/2014/main" id="{188AA1A9-CDF2-7645-A1C3-1F3C1976A25B}"/>
                  </a:ext>
                </a:extLst>
              </p:cNvPr>
              <p:cNvSpPr txBox="1"/>
              <p:nvPr/>
            </p:nvSpPr>
            <p:spPr>
              <a:xfrm>
                <a:off x="14279893" y="22991175"/>
                <a:ext cx="988104" cy="288414"/>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latin typeface="+mj-lt"/>
                    <a:ea typeface="SimHei" panose="02010609060101010101" pitchFamily="49" charset="-122"/>
                    <a:cs typeface="Times New Roman" panose="02020603050405020304" pitchFamily="18" charset="0"/>
                  </a:rPr>
                  <a:t>550 – 750 % </a:t>
                </a:r>
                <a:endPar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05" name="Text Box 60">
                <a:extLst>
                  <a:ext uri="{FF2B5EF4-FFF2-40B4-BE49-F238E27FC236}">
                    <a16:creationId xmlns="" xmlns:a16="http://schemas.microsoft.com/office/drawing/2014/main" id="{E3EFD3E0-B2CF-9548-9E1D-35FA66D2ECF2}"/>
                  </a:ext>
                </a:extLst>
              </p:cNvPr>
              <p:cNvSpPr txBox="1"/>
              <p:nvPr/>
            </p:nvSpPr>
            <p:spPr>
              <a:xfrm>
                <a:off x="14266981" y="23311717"/>
                <a:ext cx="1176089" cy="28749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700" dirty="0">
                    <a:solidFill>
                      <a:schemeClr val="tx1">
                        <a:lumMod val="75000"/>
                        <a:lumOff val="25000"/>
                      </a:schemeClr>
                    </a:solidFill>
                    <a:latin typeface="+mj-lt"/>
                    <a:ea typeface="SimHei" panose="02010609060101010101" pitchFamily="49" charset="-122"/>
                    <a:cs typeface="Times New Roman" panose="02020603050405020304" pitchFamily="18" charset="0"/>
                  </a:rPr>
                  <a:t>750 – 1,750 % </a:t>
                </a:r>
                <a:endParaRPr lang="en-US" sz="7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06" name="Text Box 60">
                <a:extLst>
                  <a:ext uri="{FF2B5EF4-FFF2-40B4-BE49-F238E27FC236}">
                    <a16:creationId xmlns="" xmlns:a16="http://schemas.microsoft.com/office/drawing/2014/main" id="{AACFEB6B-FEA0-7D41-A515-D3DC5B19EB03}"/>
                  </a:ext>
                </a:extLst>
              </p:cNvPr>
              <p:cNvSpPr txBox="1"/>
              <p:nvPr/>
            </p:nvSpPr>
            <p:spPr>
              <a:xfrm>
                <a:off x="21142658" y="14902506"/>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1</a:t>
                </a: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50</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07" name="Text Box 60">
                <a:extLst>
                  <a:ext uri="{FF2B5EF4-FFF2-40B4-BE49-F238E27FC236}">
                    <a16:creationId xmlns="" xmlns:a16="http://schemas.microsoft.com/office/drawing/2014/main" id="{3C8C3CAE-9B22-F045-B399-BD22587B85C3}"/>
                  </a:ext>
                </a:extLst>
              </p:cNvPr>
              <p:cNvSpPr txBox="1"/>
              <p:nvPr/>
            </p:nvSpPr>
            <p:spPr>
              <a:xfrm>
                <a:off x="21142658" y="15358719"/>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14</a:t>
                </a: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0</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08" name="Text Box 60">
                <a:extLst>
                  <a:ext uri="{FF2B5EF4-FFF2-40B4-BE49-F238E27FC236}">
                    <a16:creationId xmlns="" xmlns:a16="http://schemas.microsoft.com/office/drawing/2014/main" id="{BA8DB33E-96A0-024B-BA60-404A38950C80}"/>
                  </a:ext>
                </a:extLst>
              </p:cNvPr>
              <p:cNvSpPr txBox="1"/>
              <p:nvPr/>
            </p:nvSpPr>
            <p:spPr>
              <a:xfrm>
                <a:off x="21142658" y="15814932"/>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13</a:t>
                </a: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0</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09" name="Text Box 60">
                <a:extLst>
                  <a:ext uri="{FF2B5EF4-FFF2-40B4-BE49-F238E27FC236}">
                    <a16:creationId xmlns="" xmlns:a16="http://schemas.microsoft.com/office/drawing/2014/main" id="{7C3F0E48-37E4-8444-AE4C-D635E58E3A0F}"/>
                  </a:ext>
                </a:extLst>
              </p:cNvPr>
              <p:cNvSpPr txBox="1"/>
              <p:nvPr/>
            </p:nvSpPr>
            <p:spPr>
              <a:xfrm>
                <a:off x="21142658" y="16261191"/>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12</a:t>
                </a: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0</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10" name="Text Box 60">
                <a:extLst>
                  <a:ext uri="{FF2B5EF4-FFF2-40B4-BE49-F238E27FC236}">
                    <a16:creationId xmlns="" xmlns:a16="http://schemas.microsoft.com/office/drawing/2014/main" id="{10C500B9-A723-FB42-9F58-C7B818C74748}"/>
                  </a:ext>
                </a:extLst>
              </p:cNvPr>
              <p:cNvSpPr txBox="1"/>
              <p:nvPr/>
            </p:nvSpPr>
            <p:spPr>
              <a:xfrm>
                <a:off x="21149339" y="16725000"/>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11</a:t>
                </a: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0</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11" name="Text Box 60">
                <a:extLst>
                  <a:ext uri="{FF2B5EF4-FFF2-40B4-BE49-F238E27FC236}">
                    <a16:creationId xmlns="" xmlns:a16="http://schemas.microsoft.com/office/drawing/2014/main" id="{E05A9C08-A331-5149-BB4D-456E3B710B94}"/>
                  </a:ext>
                </a:extLst>
              </p:cNvPr>
              <p:cNvSpPr txBox="1"/>
              <p:nvPr/>
            </p:nvSpPr>
            <p:spPr>
              <a:xfrm>
                <a:off x="21142658" y="17198500"/>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10</a:t>
                </a: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0</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12" name="Text Box 60">
                <a:extLst>
                  <a:ext uri="{FF2B5EF4-FFF2-40B4-BE49-F238E27FC236}">
                    <a16:creationId xmlns="" xmlns:a16="http://schemas.microsoft.com/office/drawing/2014/main" id="{9E009028-5968-5243-9F88-EB28223DCBB3}"/>
                  </a:ext>
                </a:extLst>
              </p:cNvPr>
              <p:cNvSpPr txBox="1"/>
              <p:nvPr/>
            </p:nvSpPr>
            <p:spPr>
              <a:xfrm>
                <a:off x="21247463" y="17652407"/>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90</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13" name="Text Box 60">
                <a:extLst>
                  <a:ext uri="{FF2B5EF4-FFF2-40B4-BE49-F238E27FC236}">
                    <a16:creationId xmlns="" xmlns:a16="http://schemas.microsoft.com/office/drawing/2014/main" id="{95EA51BB-2AF3-6D4B-8615-195B834EFF7B}"/>
                  </a:ext>
                </a:extLst>
              </p:cNvPr>
              <p:cNvSpPr txBox="1"/>
              <p:nvPr/>
            </p:nvSpPr>
            <p:spPr>
              <a:xfrm>
                <a:off x="21247463" y="18103801"/>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80</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14" name="Text Box 60">
                <a:extLst>
                  <a:ext uri="{FF2B5EF4-FFF2-40B4-BE49-F238E27FC236}">
                    <a16:creationId xmlns="" xmlns:a16="http://schemas.microsoft.com/office/drawing/2014/main" id="{14D974EB-08CA-694A-A07D-FBC5555F1C00}"/>
                  </a:ext>
                </a:extLst>
              </p:cNvPr>
              <p:cNvSpPr txBox="1"/>
              <p:nvPr/>
            </p:nvSpPr>
            <p:spPr>
              <a:xfrm>
                <a:off x="21567760" y="18539001"/>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2000</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15" name="Text Box 60">
                <a:extLst>
                  <a:ext uri="{FF2B5EF4-FFF2-40B4-BE49-F238E27FC236}">
                    <a16:creationId xmlns="" xmlns:a16="http://schemas.microsoft.com/office/drawing/2014/main" id="{B32CA3AF-1C0F-7E45-B104-F5518EE32416}"/>
                  </a:ext>
                </a:extLst>
              </p:cNvPr>
              <p:cNvSpPr txBox="1"/>
              <p:nvPr/>
            </p:nvSpPr>
            <p:spPr>
              <a:xfrm>
                <a:off x="22105752" y="18543418"/>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2002</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16" name="Text Box 60">
                <a:extLst>
                  <a:ext uri="{FF2B5EF4-FFF2-40B4-BE49-F238E27FC236}">
                    <a16:creationId xmlns="" xmlns:a16="http://schemas.microsoft.com/office/drawing/2014/main" id="{D92ACA75-55B1-E044-BD90-E37E8627633B}"/>
                  </a:ext>
                </a:extLst>
              </p:cNvPr>
              <p:cNvSpPr txBox="1"/>
              <p:nvPr/>
            </p:nvSpPr>
            <p:spPr>
              <a:xfrm>
                <a:off x="22665760" y="18532845"/>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2004</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17" name="Text Box 60">
                <a:extLst>
                  <a:ext uri="{FF2B5EF4-FFF2-40B4-BE49-F238E27FC236}">
                    <a16:creationId xmlns="" xmlns:a16="http://schemas.microsoft.com/office/drawing/2014/main" id="{F0111590-F41C-794A-B87F-BCE1856D35A0}"/>
                  </a:ext>
                </a:extLst>
              </p:cNvPr>
              <p:cNvSpPr txBox="1"/>
              <p:nvPr/>
            </p:nvSpPr>
            <p:spPr>
              <a:xfrm>
                <a:off x="23230659" y="18534799"/>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2006</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18" name="Text Box 60">
                <a:extLst>
                  <a:ext uri="{FF2B5EF4-FFF2-40B4-BE49-F238E27FC236}">
                    <a16:creationId xmlns="" xmlns:a16="http://schemas.microsoft.com/office/drawing/2014/main" id="{119356C0-AA20-424F-B29E-46F742AB94C8}"/>
                  </a:ext>
                </a:extLst>
              </p:cNvPr>
              <p:cNvSpPr txBox="1"/>
              <p:nvPr/>
            </p:nvSpPr>
            <p:spPr>
              <a:xfrm>
                <a:off x="23777415" y="18532844"/>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2008</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19" name="Text Box 60">
                <a:extLst>
                  <a:ext uri="{FF2B5EF4-FFF2-40B4-BE49-F238E27FC236}">
                    <a16:creationId xmlns="" xmlns:a16="http://schemas.microsoft.com/office/drawing/2014/main" id="{374F71FC-952D-AC44-9A04-F2B076687429}"/>
                  </a:ext>
                </a:extLst>
              </p:cNvPr>
              <p:cNvSpPr txBox="1"/>
              <p:nvPr/>
            </p:nvSpPr>
            <p:spPr>
              <a:xfrm>
                <a:off x="24331763" y="18537035"/>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2010</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20" name="Text Box 60">
                <a:extLst>
                  <a:ext uri="{FF2B5EF4-FFF2-40B4-BE49-F238E27FC236}">
                    <a16:creationId xmlns="" xmlns:a16="http://schemas.microsoft.com/office/drawing/2014/main" id="{C644C338-6C07-BC4A-A0F9-70C06B8087DB}"/>
                  </a:ext>
                </a:extLst>
              </p:cNvPr>
              <p:cNvSpPr txBox="1"/>
              <p:nvPr/>
            </p:nvSpPr>
            <p:spPr>
              <a:xfrm>
                <a:off x="24883410" y="18532843"/>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2012</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21" name="Text Box 60">
                <a:extLst>
                  <a:ext uri="{FF2B5EF4-FFF2-40B4-BE49-F238E27FC236}">
                    <a16:creationId xmlns="" xmlns:a16="http://schemas.microsoft.com/office/drawing/2014/main" id="{279FB479-0989-4B48-90DF-1A2DD4F7D94E}"/>
                  </a:ext>
                </a:extLst>
              </p:cNvPr>
              <p:cNvSpPr txBox="1"/>
              <p:nvPr/>
            </p:nvSpPr>
            <p:spPr>
              <a:xfrm>
                <a:off x="25440314" y="18532843"/>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2014</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122" name="Text Box 60">
                <a:extLst>
                  <a:ext uri="{FF2B5EF4-FFF2-40B4-BE49-F238E27FC236}">
                    <a16:creationId xmlns="" xmlns:a16="http://schemas.microsoft.com/office/drawing/2014/main" id="{B7F04AAE-1225-C74D-B335-BC23CD725BBB}"/>
                  </a:ext>
                </a:extLst>
              </p:cNvPr>
              <p:cNvSpPr txBox="1"/>
              <p:nvPr/>
            </p:nvSpPr>
            <p:spPr>
              <a:xfrm>
                <a:off x="25981410" y="18532843"/>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800" dirty="0">
                    <a:solidFill>
                      <a:schemeClr val="tx1">
                        <a:lumMod val="75000"/>
                        <a:lumOff val="25000"/>
                      </a:schemeClr>
                    </a:solidFill>
                    <a:latin typeface="+mj-lt"/>
                    <a:ea typeface="SimHei" panose="02010609060101010101" pitchFamily="49" charset="-122"/>
                    <a:cs typeface="Times New Roman" panose="02020603050405020304" pitchFamily="18" charset="0"/>
                  </a:rPr>
                  <a:t>2016</a:t>
                </a:r>
                <a:endParaRPr lang="en-US" sz="8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grpSp>
      </p:grpSp>
    </p:spTree>
    <p:extLst>
      <p:ext uri="{BB962C8B-B14F-4D97-AF65-F5344CB8AC3E}">
        <p14:creationId xmlns:p14="http://schemas.microsoft.com/office/powerpoint/2010/main" val="2426592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593489" y="132019"/>
            <a:ext cx="6958403" cy="1065007"/>
          </a:xfrm>
        </p:spPr>
        <p:txBody>
          <a:bodyPr/>
          <a:lstStyle/>
          <a:p>
            <a:pPr algn="ctr"/>
            <a:r>
              <a:rPr lang="en-US" dirty="0"/>
              <a:t>Model Results</a:t>
            </a:r>
          </a:p>
        </p:txBody>
      </p:sp>
      <p:grpSp>
        <p:nvGrpSpPr>
          <p:cNvPr id="6" name="Group 5">
            <a:extLst>
              <a:ext uri="{FF2B5EF4-FFF2-40B4-BE49-F238E27FC236}">
                <a16:creationId xmlns="" xmlns:a16="http://schemas.microsoft.com/office/drawing/2014/main" id="{330AE5F8-3A51-8246-A9F0-8A96C7585E79}"/>
              </a:ext>
            </a:extLst>
          </p:cNvPr>
          <p:cNvGrpSpPr/>
          <p:nvPr/>
        </p:nvGrpSpPr>
        <p:grpSpPr>
          <a:xfrm>
            <a:off x="180109" y="3422056"/>
            <a:ext cx="9531937" cy="3240861"/>
            <a:chOff x="13742531" y="26549270"/>
            <a:chExt cx="12875189" cy="8026120"/>
          </a:xfrm>
        </p:grpSpPr>
        <p:grpSp>
          <p:nvGrpSpPr>
            <p:cNvPr id="7" name="Group 6">
              <a:extLst>
                <a:ext uri="{FF2B5EF4-FFF2-40B4-BE49-F238E27FC236}">
                  <a16:creationId xmlns="" xmlns:a16="http://schemas.microsoft.com/office/drawing/2014/main" id="{EE6EBE01-ADB7-8345-952F-F9AE279ED793}"/>
                </a:ext>
              </a:extLst>
            </p:cNvPr>
            <p:cNvGrpSpPr/>
            <p:nvPr/>
          </p:nvGrpSpPr>
          <p:grpSpPr>
            <a:xfrm>
              <a:off x="13742531" y="26549270"/>
              <a:ext cx="12875189" cy="8026120"/>
              <a:chOff x="13742531" y="26455531"/>
              <a:chExt cx="12875189" cy="8026120"/>
            </a:xfrm>
          </p:grpSpPr>
          <p:pic>
            <p:nvPicPr>
              <p:cNvPr id="16" name="Picture 15">
                <a:extLst>
                  <a:ext uri="{FF2B5EF4-FFF2-40B4-BE49-F238E27FC236}">
                    <a16:creationId xmlns="" xmlns:a16="http://schemas.microsoft.com/office/drawing/2014/main" id="{23FDA101-F6D0-7342-A416-4BFBE081B1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3" t="3970" b="6547"/>
              <a:stretch/>
            </p:blipFill>
            <p:spPr>
              <a:xfrm>
                <a:off x="14386035" y="27257626"/>
                <a:ext cx="12231685" cy="6123678"/>
              </a:xfrm>
              <a:prstGeom prst="rect">
                <a:avLst/>
              </a:prstGeom>
            </p:spPr>
          </p:pic>
          <p:grpSp>
            <p:nvGrpSpPr>
              <p:cNvPr id="17" name="Group 16">
                <a:extLst>
                  <a:ext uri="{FF2B5EF4-FFF2-40B4-BE49-F238E27FC236}">
                    <a16:creationId xmlns="" xmlns:a16="http://schemas.microsoft.com/office/drawing/2014/main" id="{87E0BEA3-6CAA-6646-BE21-53086C1BDF82}"/>
                  </a:ext>
                </a:extLst>
              </p:cNvPr>
              <p:cNvGrpSpPr/>
              <p:nvPr/>
            </p:nvGrpSpPr>
            <p:grpSpPr>
              <a:xfrm>
                <a:off x="23173839" y="27878273"/>
                <a:ext cx="2787178" cy="1067097"/>
                <a:chOff x="24497574" y="24679463"/>
                <a:chExt cx="1677765" cy="577672"/>
              </a:xfrm>
            </p:grpSpPr>
            <p:sp>
              <p:nvSpPr>
                <p:cNvPr id="21" name="Rectangle 20">
                  <a:extLst>
                    <a:ext uri="{FF2B5EF4-FFF2-40B4-BE49-F238E27FC236}">
                      <a16:creationId xmlns="" xmlns:a16="http://schemas.microsoft.com/office/drawing/2014/main" id="{FEE8D19E-4894-9042-A7A2-F87062931C56}"/>
                    </a:ext>
                  </a:extLst>
                </p:cNvPr>
                <p:cNvSpPr/>
                <p:nvPr/>
              </p:nvSpPr>
              <p:spPr>
                <a:xfrm>
                  <a:off x="24497574" y="24679463"/>
                  <a:ext cx="1677765" cy="577672"/>
                </a:xfrm>
                <a:prstGeom prst="rect">
                  <a:avLst/>
                </a:prstGeom>
                <a:solidFill>
                  <a:schemeClr val="bg1"/>
                </a:solidFill>
                <a:ln w="3175">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22" name="Straight Connector 21">
                  <a:extLst>
                    <a:ext uri="{FF2B5EF4-FFF2-40B4-BE49-F238E27FC236}">
                      <a16:creationId xmlns="" xmlns:a16="http://schemas.microsoft.com/office/drawing/2014/main" id="{E084546A-DF7F-D84C-84B0-BFC6C79F5366}"/>
                    </a:ext>
                  </a:extLst>
                </p:cNvPr>
                <p:cNvCxnSpPr/>
                <p:nvPr/>
              </p:nvCxnSpPr>
              <p:spPr>
                <a:xfrm>
                  <a:off x="24681350" y="24867128"/>
                  <a:ext cx="603081" cy="0"/>
                </a:xfrm>
                <a:prstGeom prst="line">
                  <a:avLst/>
                </a:prstGeom>
                <a:ln w="28575"/>
              </p:spPr>
              <p:style>
                <a:lnRef idx="3">
                  <a:schemeClr val="accent5"/>
                </a:lnRef>
                <a:fillRef idx="0">
                  <a:schemeClr val="accent5"/>
                </a:fillRef>
                <a:effectRef idx="2">
                  <a:schemeClr val="accent5"/>
                </a:effectRef>
                <a:fontRef idx="minor">
                  <a:schemeClr val="tx1"/>
                </a:fontRef>
              </p:style>
            </p:cxnSp>
            <p:cxnSp>
              <p:nvCxnSpPr>
                <p:cNvPr id="23" name="Straight Connector 22">
                  <a:extLst>
                    <a:ext uri="{FF2B5EF4-FFF2-40B4-BE49-F238E27FC236}">
                      <a16:creationId xmlns="" xmlns:a16="http://schemas.microsoft.com/office/drawing/2014/main" id="{2A8C226D-4C9A-514D-97DB-D75C5801BE7F}"/>
                    </a:ext>
                  </a:extLst>
                </p:cNvPr>
                <p:cNvCxnSpPr/>
                <p:nvPr/>
              </p:nvCxnSpPr>
              <p:spPr>
                <a:xfrm>
                  <a:off x="24679915" y="25083461"/>
                  <a:ext cx="603081"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
              <p:nvSpPr>
                <p:cNvPr id="24" name="Rectangle 23">
                  <a:extLst>
                    <a:ext uri="{FF2B5EF4-FFF2-40B4-BE49-F238E27FC236}">
                      <a16:creationId xmlns="" xmlns:a16="http://schemas.microsoft.com/office/drawing/2014/main" id="{4AD809F1-6881-914E-B05A-279CC2A8A9F9}"/>
                    </a:ext>
                  </a:extLst>
                </p:cNvPr>
                <p:cNvSpPr/>
                <p:nvPr/>
              </p:nvSpPr>
              <p:spPr>
                <a:xfrm>
                  <a:off x="25346886" y="24687428"/>
                  <a:ext cx="577805" cy="337958"/>
                </a:xfrm>
                <a:prstGeom prst="rect">
                  <a:avLst/>
                </a:prstGeom>
              </p:spPr>
              <p:txBody>
                <a:bodyPr wrap="none">
                  <a:spAutoFit/>
                </a:bodyPr>
                <a:lstStyle/>
                <a:p>
                  <a:r>
                    <a:rPr lang="en-US" sz="1200" dirty="0">
                      <a:solidFill>
                        <a:schemeClr val="tx1">
                          <a:lumMod val="75000"/>
                          <a:lumOff val="25000"/>
                        </a:schemeClr>
                      </a:solidFill>
                      <a:latin typeface="+mj-lt"/>
                      <a:cs typeface="Arial" panose="020B0604020202020204" pitchFamily="34" charset="0"/>
                    </a:rPr>
                    <a:t>Actual</a:t>
                  </a:r>
                  <a:endParaRPr lang="en-US" sz="1200" dirty="0">
                    <a:latin typeface="+mj-lt"/>
                    <a:cs typeface="Arial" panose="020B0604020202020204" pitchFamily="34" charset="0"/>
                  </a:endParaRPr>
                </a:p>
              </p:txBody>
            </p:sp>
            <p:sp>
              <p:nvSpPr>
                <p:cNvPr id="25" name="Rectangle 24">
                  <a:extLst>
                    <a:ext uri="{FF2B5EF4-FFF2-40B4-BE49-F238E27FC236}">
                      <a16:creationId xmlns="" xmlns:a16="http://schemas.microsoft.com/office/drawing/2014/main" id="{C1089F5B-7393-6244-BE6E-156EC241725D}"/>
                    </a:ext>
                  </a:extLst>
                </p:cNvPr>
                <p:cNvSpPr/>
                <p:nvPr/>
              </p:nvSpPr>
              <p:spPr>
                <a:xfrm>
                  <a:off x="25354110" y="24893929"/>
                  <a:ext cx="814812" cy="337960"/>
                </a:xfrm>
                <a:prstGeom prst="rect">
                  <a:avLst/>
                </a:prstGeom>
              </p:spPr>
              <p:txBody>
                <a:bodyPr wrap="none">
                  <a:spAutoFit/>
                </a:bodyPr>
                <a:lstStyle/>
                <a:p>
                  <a:r>
                    <a:rPr lang="en-US" sz="1200" dirty="0">
                      <a:solidFill>
                        <a:schemeClr val="tx1">
                          <a:lumMod val="75000"/>
                          <a:lumOff val="25000"/>
                        </a:schemeClr>
                      </a:solidFill>
                      <a:latin typeface="+mj-lt"/>
                      <a:cs typeface="Arial" panose="020B0604020202020204" pitchFamily="34" charset="0"/>
                    </a:rPr>
                    <a:t>Predicted </a:t>
                  </a:r>
                  <a:endParaRPr lang="en-US" sz="1200" dirty="0">
                    <a:latin typeface="+mj-lt"/>
                    <a:cs typeface="Arial" panose="020B0604020202020204" pitchFamily="34" charset="0"/>
                  </a:endParaRPr>
                </a:p>
              </p:txBody>
            </p:sp>
          </p:grpSp>
          <p:sp>
            <p:nvSpPr>
              <p:cNvPr id="18" name="TextBox 17">
                <a:extLst>
                  <a:ext uri="{FF2B5EF4-FFF2-40B4-BE49-F238E27FC236}">
                    <a16:creationId xmlns="" xmlns:a16="http://schemas.microsoft.com/office/drawing/2014/main" id="{18C05E3C-2A26-4F4F-A317-40431E6EE916}"/>
                  </a:ext>
                </a:extLst>
              </p:cNvPr>
              <p:cNvSpPr txBox="1"/>
              <p:nvPr/>
            </p:nvSpPr>
            <p:spPr>
              <a:xfrm>
                <a:off x="14634126" y="26455531"/>
                <a:ext cx="11706739" cy="369331"/>
              </a:xfrm>
              <a:prstGeom prst="rect">
                <a:avLst/>
              </a:prstGeom>
            </p:spPr>
            <p:txBody>
              <a:bodyPr wrap="square" numCol="1" spcCol="640080" rtlCol="0">
                <a:spAutoFit/>
              </a:bodyPr>
              <a:lstStyle/>
              <a:p>
                <a:pPr algn="ctr"/>
                <a:r>
                  <a:rPr lang="en-US" sz="1800" b="1" dirty="0">
                    <a:solidFill>
                      <a:schemeClr val="tx1">
                        <a:lumMod val="75000"/>
                        <a:lumOff val="25000"/>
                      </a:schemeClr>
                    </a:solidFill>
                    <a:latin typeface="+mj-lt"/>
                  </a:rPr>
                  <a:t>Actual vs. Predicted Streamflow by SPAM </a:t>
                </a:r>
              </a:p>
            </p:txBody>
          </p:sp>
          <p:sp>
            <p:nvSpPr>
              <p:cNvPr id="19" name="Rectangle 18">
                <a:extLst>
                  <a:ext uri="{FF2B5EF4-FFF2-40B4-BE49-F238E27FC236}">
                    <a16:creationId xmlns="" xmlns:a16="http://schemas.microsoft.com/office/drawing/2014/main" id="{B964989F-D6F9-C446-95D5-D1C8CD6348E9}"/>
                  </a:ext>
                </a:extLst>
              </p:cNvPr>
              <p:cNvSpPr/>
              <p:nvPr/>
            </p:nvSpPr>
            <p:spPr>
              <a:xfrm rot="16200000">
                <a:off x="12246886" y="30100598"/>
                <a:ext cx="3382300" cy="391010"/>
              </a:xfrm>
              <a:prstGeom prst="rect">
                <a:avLst/>
              </a:prstGeom>
            </p:spPr>
            <p:txBody>
              <a:bodyPr wrap="none">
                <a:spAutoFit/>
              </a:bodyPr>
              <a:lstStyle/>
              <a:p>
                <a:r>
                  <a:rPr lang="en-US" sz="1200" dirty="0">
                    <a:solidFill>
                      <a:schemeClr val="tx1">
                        <a:lumMod val="75000"/>
                        <a:lumOff val="25000"/>
                      </a:schemeClr>
                    </a:solidFill>
                    <a:latin typeface="+mj-lt"/>
                    <a:cs typeface="Arial" panose="020B0604020202020204" pitchFamily="34" charset="0"/>
                  </a:rPr>
                  <a:t>Streamflow (m</a:t>
                </a:r>
                <a:r>
                  <a:rPr lang="en-US" sz="1200" baseline="30000" dirty="0">
                    <a:solidFill>
                      <a:schemeClr val="tx1">
                        <a:lumMod val="75000"/>
                        <a:lumOff val="25000"/>
                      </a:schemeClr>
                    </a:solidFill>
                    <a:latin typeface="+mj-lt"/>
                    <a:cs typeface="Arial" panose="020B0604020202020204" pitchFamily="34" charset="0"/>
                  </a:rPr>
                  <a:t>3</a:t>
                </a:r>
                <a:r>
                  <a:rPr lang="en-US" sz="1200" dirty="0">
                    <a:solidFill>
                      <a:schemeClr val="tx1">
                        <a:lumMod val="75000"/>
                        <a:lumOff val="25000"/>
                      </a:schemeClr>
                    </a:solidFill>
                    <a:latin typeface="+mj-lt"/>
                    <a:cs typeface="Arial" panose="020B0604020202020204" pitchFamily="34" charset="0"/>
                  </a:rPr>
                  <a:t>/s)</a:t>
                </a:r>
                <a:endParaRPr lang="en-US" sz="1200" dirty="0">
                  <a:latin typeface="+mj-lt"/>
                  <a:cs typeface="Arial" panose="020B0604020202020204" pitchFamily="34" charset="0"/>
                </a:endParaRPr>
              </a:p>
            </p:txBody>
          </p:sp>
          <p:sp>
            <p:nvSpPr>
              <p:cNvPr id="20" name="Rectangle 19">
                <a:extLst>
                  <a:ext uri="{FF2B5EF4-FFF2-40B4-BE49-F238E27FC236}">
                    <a16:creationId xmlns="" xmlns:a16="http://schemas.microsoft.com/office/drawing/2014/main" id="{D74F90DB-E074-D944-9A1B-C0EBB1C88F8C}"/>
                  </a:ext>
                </a:extLst>
              </p:cNvPr>
              <p:cNvSpPr/>
              <p:nvPr/>
            </p:nvSpPr>
            <p:spPr>
              <a:xfrm>
                <a:off x="18655972" y="33857360"/>
                <a:ext cx="3419529" cy="624291"/>
              </a:xfrm>
              <a:prstGeom prst="rect">
                <a:avLst/>
              </a:prstGeom>
            </p:spPr>
            <p:txBody>
              <a:bodyPr wrap="none">
                <a:spAutoFit/>
              </a:bodyPr>
              <a:lstStyle/>
              <a:p>
                <a:r>
                  <a:rPr lang="en-US" sz="1200" dirty="0">
                    <a:solidFill>
                      <a:schemeClr val="tx1">
                        <a:lumMod val="75000"/>
                        <a:lumOff val="25000"/>
                      </a:schemeClr>
                    </a:solidFill>
                    <a:latin typeface="+mj-lt"/>
                    <a:cs typeface="Arial" panose="020B0604020202020204" pitchFamily="34" charset="0"/>
                  </a:rPr>
                  <a:t>Day since September 14, 2011</a:t>
                </a:r>
                <a:endParaRPr lang="en-US" sz="1200" dirty="0">
                  <a:latin typeface="+mj-lt"/>
                  <a:cs typeface="Arial" panose="020B0604020202020204" pitchFamily="34" charset="0"/>
                </a:endParaRPr>
              </a:p>
            </p:txBody>
          </p:sp>
        </p:grpSp>
        <p:cxnSp>
          <p:nvCxnSpPr>
            <p:cNvPr id="12" name="Straight Connector 11">
              <a:extLst>
                <a:ext uri="{FF2B5EF4-FFF2-40B4-BE49-F238E27FC236}">
                  <a16:creationId xmlns="" xmlns:a16="http://schemas.microsoft.com/office/drawing/2014/main" id="{8641297A-EB91-0349-9AA4-C4660645D528}"/>
                </a:ext>
              </a:extLst>
            </p:cNvPr>
            <p:cNvCxnSpPr>
              <a:cxnSpLocks/>
            </p:cNvCxnSpPr>
            <p:nvPr/>
          </p:nvCxnSpPr>
          <p:spPr>
            <a:xfrm>
              <a:off x="24620553" y="27320574"/>
              <a:ext cx="0" cy="5934872"/>
            </a:xfrm>
            <a:prstGeom prst="line">
              <a:avLst/>
            </a:prstGeom>
            <a:ln>
              <a:solidFill>
                <a:schemeClr val="bg1">
                  <a:lumMod val="75000"/>
                </a:schemeClr>
              </a:solidFill>
              <a:prstDash val="dash"/>
            </a:ln>
          </p:spPr>
          <p:style>
            <a:lnRef idx="3">
              <a:schemeClr val="accent3"/>
            </a:lnRef>
            <a:fillRef idx="0">
              <a:schemeClr val="accent3"/>
            </a:fillRef>
            <a:effectRef idx="2">
              <a:schemeClr val="accent3"/>
            </a:effectRef>
            <a:fontRef idx="minor">
              <a:schemeClr val="tx1"/>
            </a:fontRef>
          </p:style>
        </p:cxnSp>
        <p:cxnSp>
          <p:nvCxnSpPr>
            <p:cNvPr id="8" name="Straight Connector 7">
              <a:extLst>
                <a:ext uri="{FF2B5EF4-FFF2-40B4-BE49-F238E27FC236}">
                  <a16:creationId xmlns="" xmlns:a16="http://schemas.microsoft.com/office/drawing/2014/main" id="{D5852302-F5AC-5B47-8F9F-C3C0499802E5}"/>
                </a:ext>
              </a:extLst>
            </p:cNvPr>
            <p:cNvCxnSpPr>
              <a:cxnSpLocks/>
            </p:cNvCxnSpPr>
            <p:nvPr/>
          </p:nvCxnSpPr>
          <p:spPr>
            <a:xfrm>
              <a:off x="22709383" y="27414255"/>
              <a:ext cx="0" cy="5934871"/>
            </a:xfrm>
            <a:prstGeom prst="line">
              <a:avLst/>
            </a:prstGeom>
            <a:ln>
              <a:solidFill>
                <a:schemeClr val="bg1">
                  <a:lumMod val="75000"/>
                </a:schemeClr>
              </a:solidFill>
              <a:prstDash val="dash"/>
            </a:ln>
          </p:spPr>
          <p:style>
            <a:lnRef idx="3">
              <a:schemeClr val="accent3"/>
            </a:lnRef>
            <a:fillRef idx="0">
              <a:schemeClr val="accent3"/>
            </a:fillRef>
            <a:effectRef idx="2">
              <a:schemeClr val="accent3"/>
            </a:effectRef>
            <a:fontRef idx="minor">
              <a:schemeClr val="tx1"/>
            </a:fontRef>
          </p:style>
        </p:cxnSp>
        <p:cxnSp>
          <p:nvCxnSpPr>
            <p:cNvPr id="11" name="Straight Connector 10">
              <a:extLst>
                <a:ext uri="{FF2B5EF4-FFF2-40B4-BE49-F238E27FC236}">
                  <a16:creationId xmlns="" xmlns:a16="http://schemas.microsoft.com/office/drawing/2014/main" id="{5A7623E1-9462-7E42-A4F8-7EED1F801A62}"/>
                </a:ext>
              </a:extLst>
            </p:cNvPr>
            <p:cNvCxnSpPr>
              <a:cxnSpLocks/>
            </p:cNvCxnSpPr>
            <p:nvPr/>
          </p:nvCxnSpPr>
          <p:spPr>
            <a:xfrm>
              <a:off x="18886125" y="27420883"/>
              <a:ext cx="0" cy="5934871"/>
            </a:xfrm>
            <a:prstGeom prst="line">
              <a:avLst/>
            </a:prstGeom>
            <a:ln>
              <a:solidFill>
                <a:schemeClr val="bg1">
                  <a:lumMod val="75000"/>
                </a:schemeClr>
              </a:solidFill>
              <a:prstDash val="dash"/>
            </a:ln>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 xmlns:a16="http://schemas.microsoft.com/office/drawing/2014/main" id="{EDA461E8-BE88-C549-A1B3-BBDDAD9E16CC}"/>
                </a:ext>
              </a:extLst>
            </p:cNvPr>
            <p:cNvCxnSpPr>
              <a:cxnSpLocks/>
            </p:cNvCxnSpPr>
            <p:nvPr/>
          </p:nvCxnSpPr>
          <p:spPr>
            <a:xfrm>
              <a:off x="20797051" y="27414254"/>
              <a:ext cx="0" cy="5934871"/>
            </a:xfrm>
            <a:prstGeom prst="line">
              <a:avLst/>
            </a:prstGeom>
            <a:ln>
              <a:solidFill>
                <a:schemeClr val="bg1">
                  <a:lumMod val="75000"/>
                </a:schemeClr>
              </a:solidFill>
              <a:prstDash val="dash"/>
            </a:ln>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 xmlns:a16="http://schemas.microsoft.com/office/drawing/2014/main" id="{443879D5-663E-9A46-8D1F-BA0CB4742727}"/>
                </a:ext>
              </a:extLst>
            </p:cNvPr>
            <p:cNvCxnSpPr>
              <a:cxnSpLocks/>
            </p:cNvCxnSpPr>
            <p:nvPr/>
          </p:nvCxnSpPr>
          <p:spPr>
            <a:xfrm>
              <a:off x="15062867" y="27420881"/>
              <a:ext cx="0" cy="5934871"/>
            </a:xfrm>
            <a:prstGeom prst="line">
              <a:avLst/>
            </a:prstGeom>
            <a:ln>
              <a:solidFill>
                <a:schemeClr val="bg1">
                  <a:lumMod val="75000"/>
                </a:schemeClr>
              </a:solidFill>
              <a:prstDash val="dash"/>
            </a:ln>
          </p:spPr>
          <p:style>
            <a:lnRef idx="3">
              <a:schemeClr val="accent3"/>
            </a:lnRef>
            <a:fillRef idx="0">
              <a:schemeClr val="accent3"/>
            </a:fillRef>
            <a:effectRef idx="2">
              <a:schemeClr val="accent3"/>
            </a:effectRef>
            <a:fontRef idx="minor">
              <a:schemeClr val="tx1"/>
            </a:fontRef>
          </p:style>
        </p:cxnSp>
        <p:cxnSp>
          <p:nvCxnSpPr>
            <p:cNvPr id="15" name="Straight Connector 14">
              <a:extLst>
                <a:ext uri="{FF2B5EF4-FFF2-40B4-BE49-F238E27FC236}">
                  <a16:creationId xmlns="" xmlns:a16="http://schemas.microsoft.com/office/drawing/2014/main" id="{040A1A0B-7EF1-CE40-96DD-D9907CB38B7D}"/>
                </a:ext>
              </a:extLst>
            </p:cNvPr>
            <p:cNvCxnSpPr>
              <a:cxnSpLocks/>
            </p:cNvCxnSpPr>
            <p:nvPr/>
          </p:nvCxnSpPr>
          <p:spPr>
            <a:xfrm>
              <a:off x="16973793" y="27414252"/>
              <a:ext cx="0" cy="5934871"/>
            </a:xfrm>
            <a:prstGeom prst="line">
              <a:avLst/>
            </a:prstGeom>
            <a:ln>
              <a:solidFill>
                <a:schemeClr val="bg1">
                  <a:lumMod val="75000"/>
                </a:schemeClr>
              </a:solidFill>
              <a:prstDash val="dash"/>
            </a:ln>
          </p:spPr>
          <p:style>
            <a:lnRef idx="3">
              <a:schemeClr val="accent3"/>
            </a:lnRef>
            <a:fillRef idx="0">
              <a:schemeClr val="accent3"/>
            </a:fillRef>
            <a:effectRef idx="2">
              <a:schemeClr val="accent3"/>
            </a:effectRef>
            <a:fontRef idx="minor">
              <a:schemeClr val="tx1"/>
            </a:fontRef>
          </p:style>
        </p:cxnSp>
      </p:grpSp>
      <p:grpSp>
        <p:nvGrpSpPr>
          <p:cNvPr id="46" name="Group 45">
            <a:extLst>
              <a:ext uri="{FF2B5EF4-FFF2-40B4-BE49-F238E27FC236}">
                <a16:creationId xmlns="" xmlns:a16="http://schemas.microsoft.com/office/drawing/2014/main" id="{8C37C521-7C31-1740-820C-AD3A3B1FEC2A}"/>
              </a:ext>
            </a:extLst>
          </p:cNvPr>
          <p:cNvGrpSpPr/>
          <p:nvPr/>
        </p:nvGrpSpPr>
        <p:grpSpPr>
          <a:xfrm>
            <a:off x="2399061" y="1089460"/>
            <a:ext cx="9381906" cy="2360316"/>
            <a:chOff x="13738730" y="24096097"/>
            <a:chExt cx="12788196" cy="2721322"/>
          </a:xfrm>
        </p:grpSpPr>
        <p:grpSp>
          <p:nvGrpSpPr>
            <p:cNvPr id="47" name="Group 46">
              <a:extLst>
                <a:ext uri="{FF2B5EF4-FFF2-40B4-BE49-F238E27FC236}">
                  <a16:creationId xmlns="" xmlns:a16="http://schemas.microsoft.com/office/drawing/2014/main" id="{EAFEBF02-C6AA-2044-A029-AAFFC064CEB1}"/>
                </a:ext>
              </a:extLst>
            </p:cNvPr>
            <p:cNvGrpSpPr/>
            <p:nvPr/>
          </p:nvGrpSpPr>
          <p:grpSpPr>
            <a:xfrm>
              <a:off x="14408684" y="24096097"/>
              <a:ext cx="12118242" cy="2721322"/>
              <a:chOff x="14408684" y="24055756"/>
              <a:chExt cx="12118242" cy="2721322"/>
            </a:xfrm>
          </p:grpSpPr>
          <p:grpSp>
            <p:nvGrpSpPr>
              <p:cNvPr id="49" name="Group 48">
                <a:extLst>
                  <a:ext uri="{FF2B5EF4-FFF2-40B4-BE49-F238E27FC236}">
                    <a16:creationId xmlns="" xmlns:a16="http://schemas.microsoft.com/office/drawing/2014/main" id="{460114D3-981E-9248-B46B-43BC55E45833}"/>
                  </a:ext>
                </a:extLst>
              </p:cNvPr>
              <p:cNvGrpSpPr/>
              <p:nvPr/>
            </p:nvGrpSpPr>
            <p:grpSpPr>
              <a:xfrm>
                <a:off x="14408684" y="24055756"/>
                <a:ext cx="12118242" cy="2148750"/>
                <a:chOff x="14408684" y="24203673"/>
                <a:chExt cx="12118242" cy="2148750"/>
              </a:xfrm>
            </p:grpSpPr>
            <p:pic>
              <p:nvPicPr>
                <p:cNvPr id="51" name="Picture 50">
                  <a:extLst>
                    <a:ext uri="{FF2B5EF4-FFF2-40B4-BE49-F238E27FC236}">
                      <a16:creationId xmlns="" xmlns:a16="http://schemas.microsoft.com/office/drawing/2014/main" id="{8174D435-A8C1-844D-BDCB-9FEEEC572B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84" b="8432"/>
                <a:stretch/>
              </p:blipFill>
              <p:spPr>
                <a:xfrm>
                  <a:off x="14408684" y="24715539"/>
                  <a:ext cx="12118242" cy="1636884"/>
                </a:xfrm>
                <a:prstGeom prst="rect">
                  <a:avLst/>
                </a:prstGeom>
              </p:spPr>
            </p:pic>
            <p:sp>
              <p:nvSpPr>
                <p:cNvPr id="52" name="TextBox 51">
                  <a:extLst>
                    <a:ext uri="{FF2B5EF4-FFF2-40B4-BE49-F238E27FC236}">
                      <a16:creationId xmlns="" xmlns:a16="http://schemas.microsoft.com/office/drawing/2014/main" id="{858F6FD2-6158-5343-8D26-F770BE22AA25}"/>
                    </a:ext>
                  </a:extLst>
                </p:cNvPr>
                <p:cNvSpPr txBox="1"/>
                <p:nvPr/>
              </p:nvSpPr>
              <p:spPr>
                <a:xfrm>
                  <a:off x="14421933" y="24203673"/>
                  <a:ext cx="11706740" cy="369332"/>
                </a:xfrm>
                <a:prstGeom prst="rect">
                  <a:avLst/>
                </a:prstGeom>
              </p:spPr>
              <p:txBody>
                <a:bodyPr wrap="square" numCol="1" spcCol="640080" rtlCol="0">
                  <a:spAutoFit/>
                </a:bodyPr>
                <a:lstStyle/>
                <a:p>
                  <a:pPr algn="ctr"/>
                  <a:r>
                    <a:rPr lang="en-US" sz="1800" b="1" dirty="0">
                      <a:solidFill>
                        <a:schemeClr val="tx1">
                          <a:lumMod val="75000"/>
                          <a:lumOff val="25000"/>
                        </a:schemeClr>
                      </a:solidFill>
                      <a:latin typeface="+mj-lt"/>
                    </a:rPr>
                    <a:t>Actual vs. Predicted Streamflow by SNOW-M </a:t>
                  </a:r>
                </a:p>
              </p:txBody>
            </p:sp>
            <p:grpSp>
              <p:nvGrpSpPr>
                <p:cNvPr id="53" name="Group 52">
                  <a:extLst>
                    <a:ext uri="{FF2B5EF4-FFF2-40B4-BE49-F238E27FC236}">
                      <a16:creationId xmlns="" xmlns:a16="http://schemas.microsoft.com/office/drawing/2014/main" id="{94D6C6AD-3584-7D4D-919A-986164508B6A}"/>
                    </a:ext>
                  </a:extLst>
                </p:cNvPr>
                <p:cNvGrpSpPr/>
                <p:nvPr/>
              </p:nvGrpSpPr>
              <p:grpSpPr>
                <a:xfrm>
                  <a:off x="24341631" y="24767500"/>
                  <a:ext cx="2125835" cy="604001"/>
                  <a:chOff x="24341631" y="24628955"/>
                  <a:chExt cx="2125835" cy="604001"/>
                </a:xfrm>
              </p:grpSpPr>
              <p:sp>
                <p:nvSpPr>
                  <p:cNvPr id="54" name="Rectangle 53">
                    <a:extLst>
                      <a:ext uri="{FF2B5EF4-FFF2-40B4-BE49-F238E27FC236}">
                        <a16:creationId xmlns="" xmlns:a16="http://schemas.microsoft.com/office/drawing/2014/main" id="{55604904-AE1B-0F47-A7CB-B5BF8B368C91}"/>
                      </a:ext>
                    </a:extLst>
                  </p:cNvPr>
                  <p:cNvSpPr/>
                  <p:nvPr/>
                </p:nvSpPr>
                <p:spPr>
                  <a:xfrm>
                    <a:off x="24341631" y="24628955"/>
                    <a:ext cx="1999234" cy="577672"/>
                  </a:xfrm>
                  <a:prstGeom prst="rect">
                    <a:avLst/>
                  </a:prstGeom>
                  <a:ln w="3175">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dirty="0"/>
                  </a:p>
                </p:txBody>
              </p:sp>
              <p:cxnSp>
                <p:nvCxnSpPr>
                  <p:cNvPr id="55" name="Straight Connector 54">
                    <a:extLst>
                      <a:ext uri="{FF2B5EF4-FFF2-40B4-BE49-F238E27FC236}">
                        <a16:creationId xmlns="" xmlns:a16="http://schemas.microsoft.com/office/drawing/2014/main" id="{6080D256-0998-6546-9006-0539B1D88512}"/>
                      </a:ext>
                    </a:extLst>
                  </p:cNvPr>
                  <p:cNvCxnSpPr/>
                  <p:nvPr/>
                </p:nvCxnSpPr>
                <p:spPr>
                  <a:xfrm>
                    <a:off x="24525408" y="24816618"/>
                    <a:ext cx="603081" cy="0"/>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56" name="Straight Connector 55">
                    <a:extLst>
                      <a:ext uri="{FF2B5EF4-FFF2-40B4-BE49-F238E27FC236}">
                        <a16:creationId xmlns="" xmlns:a16="http://schemas.microsoft.com/office/drawing/2014/main" id="{064692FF-40A0-7A4F-88C1-4B9E6DD17046}"/>
                      </a:ext>
                    </a:extLst>
                  </p:cNvPr>
                  <p:cNvCxnSpPr/>
                  <p:nvPr/>
                </p:nvCxnSpPr>
                <p:spPr>
                  <a:xfrm>
                    <a:off x="24516353" y="25061509"/>
                    <a:ext cx="60308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57" name="Rectangle 56">
                    <a:extLst>
                      <a:ext uri="{FF2B5EF4-FFF2-40B4-BE49-F238E27FC236}">
                        <a16:creationId xmlns="" xmlns:a16="http://schemas.microsoft.com/office/drawing/2014/main" id="{517EEF66-DF73-6F43-B148-0456EF8BDC02}"/>
                      </a:ext>
                    </a:extLst>
                  </p:cNvPr>
                  <p:cNvSpPr/>
                  <p:nvPr/>
                </p:nvSpPr>
                <p:spPr>
                  <a:xfrm>
                    <a:off x="25209829" y="24644631"/>
                    <a:ext cx="926880" cy="372034"/>
                  </a:xfrm>
                  <a:prstGeom prst="rect">
                    <a:avLst/>
                  </a:prstGeom>
                </p:spPr>
                <p:txBody>
                  <a:bodyPr wrap="none">
                    <a:spAutoFit/>
                  </a:bodyPr>
                  <a:lstStyle/>
                  <a:p>
                    <a:r>
                      <a:rPr lang="en-US" sz="1200" dirty="0">
                        <a:solidFill>
                          <a:schemeClr val="tx1">
                            <a:lumMod val="75000"/>
                            <a:lumOff val="25000"/>
                          </a:schemeClr>
                        </a:solidFill>
                        <a:latin typeface="+mj-lt"/>
                        <a:cs typeface="Arial" panose="020B0604020202020204" pitchFamily="34" charset="0"/>
                      </a:rPr>
                      <a:t>Actual</a:t>
                    </a:r>
                    <a:endParaRPr lang="en-US" sz="1200" dirty="0">
                      <a:latin typeface="+mj-lt"/>
                      <a:cs typeface="Arial" panose="020B0604020202020204" pitchFamily="34" charset="0"/>
                    </a:endParaRPr>
                  </a:p>
                </p:txBody>
              </p:sp>
              <p:sp>
                <p:nvSpPr>
                  <p:cNvPr id="58" name="Rectangle 57">
                    <a:extLst>
                      <a:ext uri="{FF2B5EF4-FFF2-40B4-BE49-F238E27FC236}">
                        <a16:creationId xmlns="" xmlns:a16="http://schemas.microsoft.com/office/drawing/2014/main" id="{2E2B028C-69F2-E24A-83A1-D1624BB05B4E}"/>
                      </a:ext>
                    </a:extLst>
                  </p:cNvPr>
                  <p:cNvSpPr/>
                  <p:nvPr/>
                </p:nvSpPr>
                <p:spPr>
                  <a:xfrm>
                    <a:off x="25160395" y="24860924"/>
                    <a:ext cx="1307071" cy="372032"/>
                  </a:xfrm>
                  <a:prstGeom prst="rect">
                    <a:avLst/>
                  </a:prstGeom>
                </p:spPr>
                <p:txBody>
                  <a:bodyPr wrap="none">
                    <a:spAutoFit/>
                  </a:bodyPr>
                  <a:lstStyle/>
                  <a:p>
                    <a:r>
                      <a:rPr lang="en-US" sz="1200" dirty="0">
                        <a:solidFill>
                          <a:schemeClr val="tx1">
                            <a:lumMod val="75000"/>
                            <a:lumOff val="25000"/>
                          </a:schemeClr>
                        </a:solidFill>
                        <a:latin typeface="+mj-lt"/>
                        <a:cs typeface="Arial" panose="020B0604020202020204" pitchFamily="34" charset="0"/>
                      </a:rPr>
                      <a:t>Predicted </a:t>
                    </a:r>
                    <a:endParaRPr lang="en-US" sz="1200" dirty="0">
                      <a:latin typeface="+mj-lt"/>
                      <a:cs typeface="Arial" panose="020B0604020202020204" pitchFamily="34" charset="0"/>
                    </a:endParaRPr>
                  </a:p>
                </p:txBody>
              </p:sp>
            </p:grpSp>
          </p:grpSp>
          <p:sp>
            <p:nvSpPr>
              <p:cNvPr id="50" name="Rectangle 49">
                <a:extLst>
                  <a:ext uri="{FF2B5EF4-FFF2-40B4-BE49-F238E27FC236}">
                    <a16:creationId xmlns="" xmlns:a16="http://schemas.microsoft.com/office/drawing/2014/main" id="{215C7E32-B722-6E4E-AD31-1979F70B5484}"/>
                  </a:ext>
                </a:extLst>
              </p:cNvPr>
              <p:cNvSpPr/>
              <p:nvPr/>
            </p:nvSpPr>
            <p:spPr>
              <a:xfrm>
                <a:off x="19275209" y="26405045"/>
                <a:ext cx="2449828" cy="372033"/>
              </a:xfrm>
              <a:prstGeom prst="rect">
                <a:avLst/>
              </a:prstGeom>
            </p:spPr>
            <p:txBody>
              <a:bodyPr wrap="none">
                <a:spAutoFit/>
              </a:bodyPr>
              <a:lstStyle/>
              <a:p>
                <a:r>
                  <a:rPr lang="en-US" sz="1200" dirty="0">
                    <a:solidFill>
                      <a:schemeClr val="tx1">
                        <a:lumMod val="75000"/>
                        <a:lumOff val="25000"/>
                      </a:schemeClr>
                    </a:solidFill>
                    <a:latin typeface="+mj-lt"/>
                    <a:cs typeface="Arial" panose="020B0604020202020204" pitchFamily="34" charset="0"/>
                  </a:rPr>
                  <a:t>2016-2017 Water Year</a:t>
                </a:r>
                <a:endParaRPr lang="en-US" sz="1200" dirty="0">
                  <a:latin typeface="+mj-lt"/>
                  <a:cs typeface="Arial" panose="020B0604020202020204" pitchFamily="34" charset="0"/>
                </a:endParaRPr>
              </a:p>
            </p:txBody>
          </p:sp>
        </p:grpSp>
        <p:sp>
          <p:nvSpPr>
            <p:cNvPr id="48" name="Rectangle 47">
              <a:extLst>
                <a:ext uri="{FF2B5EF4-FFF2-40B4-BE49-F238E27FC236}">
                  <a16:creationId xmlns="" xmlns:a16="http://schemas.microsoft.com/office/drawing/2014/main" id="{E6773836-D0B1-094A-A05F-51EC670BBBC4}"/>
                </a:ext>
              </a:extLst>
            </p:cNvPr>
            <p:cNvSpPr/>
            <p:nvPr/>
          </p:nvSpPr>
          <p:spPr>
            <a:xfrm rot="16200000">
              <a:off x="12919711" y="25186131"/>
              <a:ext cx="2015607" cy="377569"/>
            </a:xfrm>
            <a:prstGeom prst="rect">
              <a:avLst/>
            </a:prstGeom>
          </p:spPr>
          <p:txBody>
            <a:bodyPr wrap="none">
              <a:spAutoFit/>
            </a:bodyPr>
            <a:lstStyle/>
            <a:p>
              <a:r>
                <a:rPr lang="en-US" sz="1200" dirty="0">
                  <a:solidFill>
                    <a:schemeClr val="tx1">
                      <a:lumMod val="75000"/>
                      <a:lumOff val="25000"/>
                    </a:schemeClr>
                  </a:solidFill>
                  <a:latin typeface="+mj-lt"/>
                  <a:cs typeface="Arial" panose="020B0604020202020204" pitchFamily="34" charset="0"/>
                </a:rPr>
                <a:t>Streamflow (</a:t>
              </a:r>
              <a:r>
                <a:rPr lang="en-US" sz="1200" dirty="0">
                  <a:solidFill>
                    <a:schemeClr val="tx1">
                      <a:lumMod val="75000"/>
                      <a:lumOff val="25000"/>
                    </a:schemeClr>
                  </a:solidFill>
                  <a:cs typeface="Arial" panose="020B0604020202020204" pitchFamily="34" charset="0"/>
                </a:rPr>
                <a:t>m</a:t>
              </a:r>
              <a:r>
                <a:rPr lang="en-US" sz="1200" baseline="30000" dirty="0">
                  <a:solidFill>
                    <a:schemeClr val="tx1">
                      <a:lumMod val="75000"/>
                      <a:lumOff val="25000"/>
                    </a:schemeClr>
                  </a:solidFill>
                  <a:cs typeface="Arial" panose="020B0604020202020204" pitchFamily="34" charset="0"/>
                </a:rPr>
                <a:t>3</a:t>
              </a:r>
              <a:r>
                <a:rPr lang="en-US" sz="1200" dirty="0">
                  <a:solidFill>
                    <a:schemeClr val="tx1">
                      <a:lumMod val="75000"/>
                      <a:lumOff val="25000"/>
                    </a:schemeClr>
                  </a:solidFill>
                  <a:cs typeface="Arial" panose="020B0604020202020204" pitchFamily="34" charset="0"/>
                </a:rPr>
                <a:t>/s</a:t>
              </a:r>
              <a:r>
                <a:rPr lang="en-US" sz="1200" dirty="0">
                  <a:solidFill>
                    <a:schemeClr val="tx1">
                      <a:lumMod val="75000"/>
                      <a:lumOff val="25000"/>
                    </a:schemeClr>
                  </a:solidFill>
                  <a:latin typeface="+mj-lt"/>
                  <a:cs typeface="Arial" panose="020B0604020202020204" pitchFamily="34" charset="0"/>
                </a:rPr>
                <a:t>)</a:t>
              </a:r>
              <a:endParaRPr lang="en-US" sz="1200" dirty="0">
                <a:latin typeface="+mj-lt"/>
                <a:cs typeface="Arial" panose="020B0604020202020204" pitchFamily="34" charset="0"/>
              </a:endParaRPr>
            </a:p>
          </p:txBody>
        </p:sp>
      </p:grpSp>
      <p:sp>
        <p:nvSpPr>
          <p:cNvPr id="59" name="Text Box 60">
            <a:extLst>
              <a:ext uri="{FF2B5EF4-FFF2-40B4-BE49-F238E27FC236}">
                <a16:creationId xmlns="" xmlns:a16="http://schemas.microsoft.com/office/drawing/2014/main" id="{0CDD39FD-39FA-8346-A0E1-662E6BFBAC82}"/>
              </a:ext>
            </a:extLst>
          </p:cNvPr>
          <p:cNvSpPr txBox="1"/>
          <p:nvPr/>
        </p:nvSpPr>
        <p:spPr>
          <a:xfrm>
            <a:off x="435070" y="3815464"/>
            <a:ext cx="580870" cy="278826"/>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6   </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60" name="Text Box 60">
            <a:extLst>
              <a:ext uri="{FF2B5EF4-FFF2-40B4-BE49-F238E27FC236}">
                <a16:creationId xmlns="" xmlns:a16="http://schemas.microsoft.com/office/drawing/2014/main" id="{87E76AD0-0139-0E4E-A406-93D0236266DB}"/>
              </a:ext>
            </a:extLst>
          </p:cNvPr>
          <p:cNvSpPr txBox="1"/>
          <p:nvPr/>
        </p:nvSpPr>
        <p:spPr>
          <a:xfrm>
            <a:off x="436562" y="4221682"/>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5 </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61" name="Text Box 60">
            <a:extLst>
              <a:ext uri="{FF2B5EF4-FFF2-40B4-BE49-F238E27FC236}">
                <a16:creationId xmlns="" xmlns:a16="http://schemas.microsoft.com/office/drawing/2014/main" id="{E5E21191-F592-B148-85D1-B5260DB4D041}"/>
              </a:ext>
            </a:extLst>
          </p:cNvPr>
          <p:cNvSpPr txBox="1"/>
          <p:nvPr/>
        </p:nvSpPr>
        <p:spPr>
          <a:xfrm>
            <a:off x="433578" y="4649317"/>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4</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62" name="Text Box 60">
            <a:extLst>
              <a:ext uri="{FF2B5EF4-FFF2-40B4-BE49-F238E27FC236}">
                <a16:creationId xmlns="" xmlns:a16="http://schemas.microsoft.com/office/drawing/2014/main" id="{6B862240-061F-134F-9C3C-C4096257492D}"/>
              </a:ext>
            </a:extLst>
          </p:cNvPr>
          <p:cNvSpPr txBox="1"/>
          <p:nvPr/>
        </p:nvSpPr>
        <p:spPr>
          <a:xfrm>
            <a:off x="433578" y="5057671"/>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3</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63" name="Text Box 60">
            <a:extLst>
              <a:ext uri="{FF2B5EF4-FFF2-40B4-BE49-F238E27FC236}">
                <a16:creationId xmlns="" xmlns:a16="http://schemas.microsoft.com/office/drawing/2014/main" id="{D79472FD-E80F-6A40-9518-A2C3E7E7802D}"/>
              </a:ext>
            </a:extLst>
          </p:cNvPr>
          <p:cNvSpPr txBox="1"/>
          <p:nvPr/>
        </p:nvSpPr>
        <p:spPr>
          <a:xfrm>
            <a:off x="429458" y="5462979"/>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2</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64" name="Text Box 60">
            <a:extLst>
              <a:ext uri="{FF2B5EF4-FFF2-40B4-BE49-F238E27FC236}">
                <a16:creationId xmlns="" xmlns:a16="http://schemas.microsoft.com/office/drawing/2014/main" id="{70CC9A1A-45AD-3845-87C7-681FB282ED94}"/>
              </a:ext>
            </a:extLst>
          </p:cNvPr>
          <p:cNvSpPr txBox="1"/>
          <p:nvPr/>
        </p:nvSpPr>
        <p:spPr>
          <a:xfrm>
            <a:off x="456897" y="5867167"/>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1</a:t>
            </a:r>
          </a:p>
        </p:txBody>
      </p:sp>
      <p:sp>
        <p:nvSpPr>
          <p:cNvPr id="65" name="Text Box 60">
            <a:extLst>
              <a:ext uri="{FF2B5EF4-FFF2-40B4-BE49-F238E27FC236}">
                <a16:creationId xmlns="" xmlns:a16="http://schemas.microsoft.com/office/drawing/2014/main" id="{1E3781B8-6DB4-5B4C-B6CE-158AD4E4FDE4}"/>
              </a:ext>
            </a:extLst>
          </p:cNvPr>
          <p:cNvSpPr txBox="1"/>
          <p:nvPr/>
        </p:nvSpPr>
        <p:spPr>
          <a:xfrm>
            <a:off x="2835583" y="6176745"/>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500 </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66" name="Text Box 60">
            <a:extLst>
              <a:ext uri="{FF2B5EF4-FFF2-40B4-BE49-F238E27FC236}">
                <a16:creationId xmlns="" xmlns:a16="http://schemas.microsoft.com/office/drawing/2014/main" id="{421E4830-7821-5C43-8679-92F3E9965555}"/>
              </a:ext>
            </a:extLst>
          </p:cNvPr>
          <p:cNvSpPr txBox="1"/>
          <p:nvPr/>
        </p:nvSpPr>
        <p:spPr>
          <a:xfrm>
            <a:off x="982080" y="6188449"/>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0 </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67" name="Text Box 60">
            <a:extLst>
              <a:ext uri="{FF2B5EF4-FFF2-40B4-BE49-F238E27FC236}">
                <a16:creationId xmlns="" xmlns:a16="http://schemas.microsoft.com/office/drawing/2014/main" id="{D6EA8FE8-3D64-E64D-949B-644CB5F10CE9}"/>
              </a:ext>
            </a:extLst>
          </p:cNvPr>
          <p:cNvSpPr txBox="1"/>
          <p:nvPr/>
        </p:nvSpPr>
        <p:spPr>
          <a:xfrm>
            <a:off x="4707554" y="6167777"/>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1000 </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68" name="Text Box 60">
            <a:extLst>
              <a:ext uri="{FF2B5EF4-FFF2-40B4-BE49-F238E27FC236}">
                <a16:creationId xmlns="" xmlns:a16="http://schemas.microsoft.com/office/drawing/2014/main" id="{83094B33-3722-564D-93F1-30C322956F13}"/>
              </a:ext>
            </a:extLst>
          </p:cNvPr>
          <p:cNvSpPr txBox="1"/>
          <p:nvPr/>
        </p:nvSpPr>
        <p:spPr>
          <a:xfrm>
            <a:off x="6631110" y="6167596"/>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1500 </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69" name="Text Box 60">
            <a:extLst>
              <a:ext uri="{FF2B5EF4-FFF2-40B4-BE49-F238E27FC236}">
                <a16:creationId xmlns="" xmlns:a16="http://schemas.microsoft.com/office/drawing/2014/main" id="{27E4E9F7-3795-7945-942B-5BF1E4C17FFD}"/>
              </a:ext>
            </a:extLst>
          </p:cNvPr>
          <p:cNvSpPr txBox="1"/>
          <p:nvPr/>
        </p:nvSpPr>
        <p:spPr>
          <a:xfrm>
            <a:off x="8598773" y="6177054"/>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2000 </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70" name="Text Box 60">
            <a:extLst>
              <a:ext uri="{FF2B5EF4-FFF2-40B4-BE49-F238E27FC236}">
                <a16:creationId xmlns="" xmlns:a16="http://schemas.microsoft.com/office/drawing/2014/main" id="{D4868D45-6C59-2444-AC59-AF84B49D5354}"/>
              </a:ext>
            </a:extLst>
          </p:cNvPr>
          <p:cNvSpPr txBox="1"/>
          <p:nvPr/>
        </p:nvSpPr>
        <p:spPr>
          <a:xfrm>
            <a:off x="2681672" y="1472419"/>
            <a:ext cx="580870" cy="278826"/>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6   </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71" name="Text Box 60">
            <a:extLst>
              <a:ext uri="{FF2B5EF4-FFF2-40B4-BE49-F238E27FC236}">
                <a16:creationId xmlns="" xmlns:a16="http://schemas.microsoft.com/office/drawing/2014/main" id="{4DB7CAAB-17B3-5847-B6C8-66F1CC650FEB}"/>
              </a:ext>
            </a:extLst>
          </p:cNvPr>
          <p:cNvSpPr txBox="1"/>
          <p:nvPr/>
        </p:nvSpPr>
        <p:spPr>
          <a:xfrm>
            <a:off x="2683164" y="1741121"/>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5 </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72" name="Text Box 60">
            <a:extLst>
              <a:ext uri="{FF2B5EF4-FFF2-40B4-BE49-F238E27FC236}">
                <a16:creationId xmlns="" xmlns:a16="http://schemas.microsoft.com/office/drawing/2014/main" id="{39AB111B-22A6-2A44-ADC9-E4F3E01D80CC}"/>
              </a:ext>
            </a:extLst>
          </p:cNvPr>
          <p:cNvSpPr txBox="1"/>
          <p:nvPr/>
        </p:nvSpPr>
        <p:spPr>
          <a:xfrm>
            <a:off x="2680180" y="2000244"/>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4</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73" name="Text Box 60">
            <a:extLst>
              <a:ext uri="{FF2B5EF4-FFF2-40B4-BE49-F238E27FC236}">
                <a16:creationId xmlns="" xmlns:a16="http://schemas.microsoft.com/office/drawing/2014/main" id="{92A98FA3-C1D5-E84B-9902-224825701CAA}"/>
              </a:ext>
            </a:extLst>
          </p:cNvPr>
          <p:cNvSpPr txBox="1"/>
          <p:nvPr/>
        </p:nvSpPr>
        <p:spPr>
          <a:xfrm>
            <a:off x="2680180" y="2256279"/>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3</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74" name="Text Box 60">
            <a:extLst>
              <a:ext uri="{FF2B5EF4-FFF2-40B4-BE49-F238E27FC236}">
                <a16:creationId xmlns="" xmlns:a16="http://schemas.microsoft.com/office/drawing/2014/main" id="{E4BE7226-257E-1143-8073-6972EE30BC6C}"/>
              </a:ext>
            </a:extLst>
          </p:cNvPr>
          <p:cNvSpPr txBox="1"/>
          <p:nvPr/>
        </p:nvSpPr>
        <p:spPr>
          <a:xfrm>
            <a:off x="2676060" y="2495862"/>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2</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75" name="Text Box 60">
            <a:extLst>
              <a:ext uri="{FF2B5EF4-FFF2-40B4-BE49-F238E27FC236}">
                <a16:creationId xmlns="" xmlns:a16="http://schemas.microsoft.com/office/drawing/2014/main" id="{6CF65CC9-88FC-0345-A5D2-B52CF0C2B372}"/>
              </a:ext>
            </a:extLst>
          </p:cNvPr>
          <p:cNvSpPr txBox="1"/>
          <p:nvPr/>
        </p:nvSpPr>
        <p:spPr>
          <a:xfrm>
            <a:off x="2683604" y="2755817"/>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rPr>
              <a:t>1</a:t>
            </a:r>
          </a:p>
        </p:txBody>
      </p:sp>
      <p:sp>
        <p:nvSpPr>
          <p:cNvPr id="76" name="Text Box 60">
            <a:extLst>
              <a:ext uri="{FF2B5EF4-FFF2-40B4-BE49-F238E27FC236}">
                <a16:creationId xmlns="" xmlns:a16="http://schemas.microsoft.com/office/drawing/2014/main" id="{A10ED541-BB2B-E341-9CC4-82C121A129A5}"/>
              </a:ext>
            </a:extLst>
          </p:cNvPr>
          <p:cNvSpPr txBox="1"/>
          <p:nvPr/>
        </p:nvSpPr>
        <p:spPr>
          <a:xfrm>
            <a:off x="3940829" y="2896608"/>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50</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77" name="Text Box 60">
            <a:extLst>
              <a:ext uri="{FF2B5EF4-FFF2-40B4-BE49-F238E27FC236}">
                <a16:creationId xmlns="" xmlns:a16="http://schemas.microsoft.com/office/drawing/2014/main" id="{C4E76C59-EEA5-214F-BFE5-2D8EDE8F4170}"/>
              </a:ext>
            </a:extLst>
          </p:cNvPr>
          <p:cNvSpPr txBox="1"/>
          <p:nvPr/>
        </p:nvSpPr>
        <p:spPr>
          <a:xfrm>
            <a:off x="5114885" y="2892546"/>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100</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78" name="Text Box 60">
            <a:extLst>
              <a:ext uri="{FF2B5EF4-FFF2-40B4-BE49-F238E27FC236}">
                <a16:creationId xmlns="" xmlns:a16="http://schemas.microsoft.com/office/drawing/2014/main" id="{8470546E-BF63-5346-984B-72AFBD84BE69}"/>
              </a:ext>
            </a:extLst>
          </p:cNvPr>
          <p:cNvSpPr txBox="1"/>
          <p:nvPr/>
        </p:nvSpPr>
        <p:spPr>
          <a:xfrm>
            <a:off x="6321757" y="2888445"/>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150</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79" name="Text Box 60">
            <a:extLst>
              <a:ext uri="{FF2B5EF4-FFF2-40B4-BE49-F238E27FC236}">
                <a16:creationId xmlns="" xmlns:a16="http://schemas.microsoft.com/office/drawing/2014/main" id="{A2634B60-BF54-354A-9D8E-425579AF4A3F}"/>
              </a:ext>
            </a:extLst>
          </p:cNvPr>
          <p:cNvSpPr txBox="1"/>
          <p:nvPr/>
        </p:nvSpPr>
        <p:spPr>
          <a:xfrm>
            <a:off x="7528629" y="2888445"/>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200</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80" name="Text Box 60">
            <a:extLst>
              <a:ext uri="{FF2B5EF4-FFF2-40B4-BE49-F238E27FC236}">
                <a16:creationId xmlns="" xmlns:a16="http://schemas.microsoft.com/office/drawing/2014/main" id="{299D37CF-101A-434D-985E-53CF82692420}"/>
              </a:ext>
            </a:extLst>
          </p:cNvPr>
          <p:cNvSpPr txBox="1"/>
          <p:nvPr/>
        </p:nvSpPr>
        <p:spPr>
          <a:xfrm>
            <a:off x="8745831" y="2886079"/>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250</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81" name="Text Box 60">
            <a:extLst>
              <a:ext uri="{FF2B5EF4-FFF2-40B4-BE49-F238E27FC236}">
                <a16:creationId xmlns="" xmlns:a16="http://schemas.microsoft.com/office/drawing/2014/main" id="{1E18EECF-0309-F24C-B09D-260FBD3728F9}"/>
              </a:ext>
            </a:extLst>
          </p:cNvPr>
          <p:cNvSpPr txBox="1"/>
          <p:nvPr/>
        </p:nvSpPr>
        <p:spPr>
          <a:xfrm>
            <a:off x="9979316" y="2886079"/>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300</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
        <p:nvSpPr>
          <p:cNvPr id="82" name="Text Box 60">
            <a:extLst>
              <a:ext uri="{FF2B5EF4-FFF2-40B4-BE49-F238E27FC236}">
                <a16:creationId xmlns="" xmlns:a16="http://schemas.microsoft.com/office/drawing/2014/main" id="{90640131-337D-254F-AD8B-4045B18FE5BF}"/>
              </a:ext>
            </a:extLst>
          </p:cNvPr>
          <p:cNvSpPr txBox="1"/>
          <p:nvPr/>
        </p:nvSpPr>
        <p:spPr>
          <a:xfrm>
            <a:off x="11184409" y="2886079"/>
            <a:ext cx="704656" cy="303997"/>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dirty="0">
                <a:solidFill>
                  <a:schemeClr val="tx1">
                    <a:lumMod val="75000"/>
                    <a:lumOff val="25000"/>
                  </a:schemeClr>
                </a:solidFill>
                <a:latin typeface="+mj-lt"/>
                <a:ea typeface="SimHei" panose="02010609060101010101" pitchFamily="49" charset="-122"/>
                <a:cs typeface="Times New Roman" panose="02020603050405020304" pitchFamily="18" charset="0"/>
              </a:rPr>
              <a:t>350</a:t>
            </a:r>
            <a:endParaRPr lang="en-US" sz="1200" dirty="0">
              <a:solidFill>
                <a:schemeClr val="tx1">
                  <a:lumMod val="75000"/>
                  <a:lumOff val="25000"/>
                </a:schemeClr>
              </a:solidFill>
              <a:effectLst/>
              <a:latin typeface="+mj-lt"/>
              <a:ea typeface="SimHe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69721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3008" y="3166404"/>
            <a:ext cx="9180134" cy="479425"/>
          </a:xfrm>
        </p:spPr>
        <p:txBody>
          <a:bodyPr>
            <a:noAutofit/>
          </a:bodyPr>
          <a:lstStyle/>
          <a:p>
            <a:pPr algn="ctr"/>
            <a:r>
              <a:rPr lang="en-US" dirty="0"/>
              <a:t>SPAM Tool</a:t>
            </a:r>
          </a:p>
        </p:txBody>
      </p:sp>
      <p:sp>
        <p:nvSpPr>
          <p:cNvPr id="7" name="Text Placeholder 4"/>
          <p:cNvSpPr txBox="1">
            <a:spLocks/>
          </p:cNvSpPr>
          <p:nvPr/>
        </p:nvSpPr>
        <p:spPr>
          <a:xfrm>
            <a:off x="0" y="6575414"/>
            <a:ext cx="5181600" cy="338006"/>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Image Credit: Fremont River Basin Water Resources II Team</a:t>
            </a:r>
          </a:p>
        </p:txBody>
      </p:sp>
      <p:pic>
        <p:nvPicPr>
          <p:cNvPr id="3" name="Picture 2">
            <a:extLst>
              <a:ext uri="{FF2B5EF4-FFF2-40B4-BE49-F238E27FC236}">
                <a16:creationId xmlns="" xmlns:a16="http://schemas.microsoft.com/office/drawing/2014/main" id="{33F2FF9A-18F9-3947-8214-598AC0577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821" y="307317"/>
            <a:ext cx="4902200" cy="6197600"/>
          </a:xfrm>
          <a:prstGeom prst="rect">
            <a:avLst/>
          </a:prstGeom>
        </p:spPr>
      </p:pic>
    </p:spTree>
    <p:extLst>
      <p:ext uri="{BB962C8B-B14F-4D97-AF65-F5344CB8AC3E}">
        <p14:creationId xmlns:p14="http://schemas.microsoft.com/office/powerpoint/2010/main" val="1151865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00125" y="371474"/>
            <a:ext cx="10233148" cy="479425"/>
          </a:xfrm>
        </p:spPr>
        <p:txBody>
          <a:bodyPr>
            <a:noAutofit/>
          </a:bodyPr>
          <a:lstStyle/>
          <a:p>
            <a:r>
              <a:rPr lang="en-US" b="1" dirty="0">
                <a:solidFill>
                  <a:schemeClr val="bg1"/>
                </a:solidFill>
              </a:rPr>
              <a:t>Conclusion</a:t>
            </a:r>
          </a:p>
        </p:txBody>
      </p:sp>
      <p:sp>
        <p:nvSpPr>
          <p:cNvPr id="6" name="Text Placeholder 5"/>
          <p:cNvSpPr>
            <a:spLocks noGrp="1"/>
          </p:cNvSpPr>
          <p:nvPr>
            <p:ph type="body" sz="half" idx="2"/>
          </p:nvPr>
        </p:nvSpPr>
        <p:spPr>
          <a:xfrm>
            <a:off x="0" y="1006579"/>
            <a:ext cx="12192000" cy="5521512"/>
          </a:xfrm>
          <a:solidFill>
            <a:schemeClr val="bg1">
              <a:alpha val="83000"/>
            </a:schemeClr>
          </a:solidFill>
        </p:spPr>
        <p:txBody>
          <a:bodyPr wrap="square">
            <a:spAutoFit/>
          </a:bodyPr>
          <a:lstStyle/>
          <a:p>
            <a:pPr>
              <a:spcBef>
                <a:spcPts val="0"/>
              </a:spcBef>
              <a:buClr>
                <a:srgbClr val="3289B4"/>
              </a:buClr>
            </a:pPr>
            <a:endParaRPr lang="en-US" sz="2800" dirty="0">
              <a:solidFill>
                <a:schemeClr val="tx1"/>
              </a:solidFill>
            </a:endParaRPr>
          </a:p>
          <a:p>
            <a:pPr marL="342900" indent="-342900">
              <a:spcBef>
                <a:spcPts val="0"/>
              </a:spcBef>
              <a:buClr>
                <a:srgbClr val="3289B4"/>
              </a:buClr>
              <a:buFont typeface="Webdings" panose="05030102010509060703" pitchFamily="18" charset="2"/>
              <a:buChar char="4"/>
            </a:pPr>
            <a:r>
              <a:rPr lang="en-US" sz="2800" i="1" dirty="0">
                <a:solidFill>
                  <a:schemeClr val="tx1"/>
                </a:solidFill>
              </a:rPr>
              <a:t>In situ</a:t>
            </a:r>
            <a:r>
              <a:rPr lang="en-US" sz="2800" dirty="0">
                <a:solidFill>
                  <a:schemeClr val="tx1"/>
                </a:solidFill>
              </a:rPr>
              <a:t> and remotely sensed Terra MODIS data are effective inputs for training machine learning algorithms to forecast streamflow</a:t>
            </a:r>
          </a:p>
          <a:p>
            <a:pPr>
              <a:spcBef>
                <a:spcPts val="0"/>
              </a:spcBef>
              <a:buClr>
                <a:srgbClr val="3289B4"/>
              </a:buClr>
            </a:pPr>
            <a:endParaRPr lang="en-US" sz="2800" dirty="0">
              <a:solidFill>
                <a:schemeClr val="tx1"/>
              </a:solidFill>
            </a:endParaRPr>
          </a:p>
          <a:p>
            <a:pPr marL="342900" indent="-342900">
              <a:spcBef>
                <a:spcPts val="0"/>
              </a:spcBef>
              <a:buClr>
                <a:srgbClr val="3289B4"/>
              </a:buClr>
              <a:buFont typeface="Webdings" panose="05030102010509060703" pitchFamily="18" charset="2"/>
              <a:buChar char="4"/>
            </a:pPr>
            <a:r>
              <a:rPr lang="en-US" sz="2800" dirty="0">
                <a:solidFill>
                  <a:schemeClr val="tx1"/>
                </a:solidFill>
              </a:rPr>
              <a:t>SPAM exhibited higher accuracy (Mean Absolute Error, Root Mean Squared Error) in modeling streamflow over SNOW-M</a:t>
            </a:r>
          </a:p>
          <a:p>
            <a:pPr>
              <a:spcBef>
                <a:spcPts val="0"/>
              </a:spcBef>
              <a:buClr>
                <a:srgbClr val="3289B4"/>
              </a:buClr>
            </a:pPr>
            <a:endParaRPr lang="en-US" sz="2800" dirty="0">
              <a:solidFill>
                <a:schemeClr val="tx1"/>
              </a:solidFill>
            </a:endParaRPr>
          </a:p>
          <a:p>
            <a:pPr marL="342900" indent="-342900">
              <a:spcBef>
                <a:spcPts val="0"/>
              </a:spcBef>
              <a:buClr>
                <a:srgbClr val="3289B4"/>
              </a:buClr>
              <a:buFont typeface="Webdings" panose="05030102010509060703" pitchFamily="18" charset="2"/>
              <a:buChar char="4"/>
            </a:pPr>
            <a:r>
              <a:rPr lang="en-US" sz="2800" dirty="0">
                <a:solidFill>
                  <a:schemeClr val="tx1"/>
                </a:solidFill>
              </a:rPr>
              <a:t>The Streamflow variable was most correlated with Precipitation and Snow Cover Area</a:t>
            </a:r>
          </a:p>
          <a:p>
            <a:pPr>
              <a:spcBef>
                <a:spcPts val="0"/>
              </a:spcBef>
              <a:buClr>
                <a:srgbClr val="3289B4"/>
              </a:buClr>
            </a:pPr>
            <a:endParaRPr lang="en-US" sz="2800" dirty="0">
              <a:solidFill>
                <a:schemeClr val="tx1"/>
              </a:solidFill>
            </a:endParaRPr>
          </a:p>
          <a:p>
            <a:pPr marL="342900" indent="-342900">
              <a:spcBef>
                <a:spcPts val="0"/>
              </a:spcBef>
              <a:buClr>
                <a:srgbClr val="3289B4"/>
              </a:buClr>
              <a:buFont typeface="Webdings" panose="05030102010509060703" pitchFamily="18" charset="2"/>
              <a:buChar char="4"/>
            </a:pPr>
            <a:r>
              <a:rPr lang="en-US" sz="2800" dirty="0">
                <a:solidFill>
                  <a:schemeClr val="tx1"/>
                </a:solidFill>
              </a:rPr>
              <a:t>Mean Snow Cover Area data greatly fluctuated year to year from 2000 to 2017, with 203.15 sq. km in 2001 (min. year) and 399.44 sq. km in 2009 (max. year)</a:t>
            </a:r>
          </a:p>
          <a:p>
            <a:pPr>
              <a:spcBef>
                <a:spcPts val="0"/>
              </a:spcBef>
              <a:buClr>
                <a:srgbClr val="3289B4"/>
              </a:buClr>
            </a:pPr>
            <a:endParaRPr lang="en-US" sz="2800" u="sng" dirty="0">
              <a:solidFill>
                <a:schemeClr val="tx1"/>
              </a:solidFill>
            </a:endParaRPr>
          </a:p>
        </p:txBody>
      </p:sp>
      <p:sp>
        <p:nvSpPr>
          <p:cNvPr id="7" name="Text Placeholder 4"/>
          <p:cNvSpPr txBox="1">
            <a:spLocks/>
          </p:cNvSpPr>
          <p:nvPr/>
        </p:nvSpPr>
        <p:spPr>
          <a:xfrm>
            <a:off x="8746998" y="6541946"/>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Image Credit: </a:t>
            </a:r>
            <a:r>
              <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Terry Fisk, National Park Service</a:t>
            </a:r>
            <a:endParaRPr kumimoji="0" lang="en-US" sz="1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56046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Future Work</a:t>
            </a:r>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113" t="51" b="1"/>
          <a:stretch/>
        </p:blipFill>
        <p:spPr>
          <a:xfrm>
            <a:off x="7639050" y="0"/>
            <a:ext cx="4552950" cy="6812281"/>
          </a:xfrm>
        </p:spPr>
      </p:pic>
      <p:sp>
        <p:nvSpPr>
          <p:cNvPr id="6" name="Text Placeholder 5"/>
          <p:cNvSpPr>
            <a:spLocks noGrp="1"/>
          </p:cNvSpPr>
          <p:nvPr>
            <p:ph type="body" sz="half" idx="2"/>
          </p:nvPr>
        </p:nvSpPr>
        <p:spPr>
          <a:xfrm>
            <a:off x="526473" y="1096309"/>
            <a:ext cx="6220691" cy="5214257"/>
          </a:xfrm>
        </p:spPr>
        <p:txBody>
          <a:bodyPr anchor="ctr">
            <a:normAutofit/>
          </a:bodyPr>
          <a:lstStyle/>
          <a:p>
            <a:pPr marL="342900" lvl="0" indent="-342900">
              <a:spcBef>
                <a:spcPts val="0"/>
              </a:spcBef>
              <a:buClr>
                <a:srgbClr val="3289B4"/>
              </a:buClr>
              <a:buFont typeface="Webdings" panose="05030102010509060703" pitchFamily="18" charset="2"/>
              <a:buChar char="4"/>
            </a:pPr>
            <a:r>
              <a:rPr lang="en-US" sz="2400" dirty="0">
                <a:solidFill>
                  <a:schemeClr val="tx1"/>
                </a:solidFill>
              </a:rPr>
              <a:t>Obtain precipitation data with higher spatial and temporal resolutions (GPM &amp; TRMM)</a:t>
            </a:r>
          </a:p>
          <a:p>
            <a:pPr lvl="0">
              <a:spcBef>
                <a:spcPts val="0"/>
              </a:spcBef>
              <a:buClr>
                <a:srgbClr val="3289B4"/>
              </a:buClr>
            </a:pPr>
            <a:endParaRPr lang="en-US" sz="2400" dirty="0">
              <a:solidFill>
                <a:schemeClr val="tx1"/>
              </a:solidFill>
            </a:endParaRPr>
          </a:p>
          <a:p>
            <a:pPr marL="342900" lvl="0" indent="-342900">
              <a:spcBef>
                <a:spcPts val="0"/>
              </a:spcBef>
              <a:buClr>
                <a:srgbClr val="3289B4"/>
              </a:buClr>
              <a:buFont typeface="Webdings" panose="05030102010509060703" pitchFamily="18" charset="2"/>
              <a:buChar char="4"/>
            </a:pPr>
            <a:r>
              <a:rPr lang="en-US" sz="2400" dirty="0">
                <a:solidFill>
                  <a:schemeClr val="tx1"/>
                </a:solidFill>
              </a:rPr>
              <a:t>Implement cross validation procedure for models to display more meaningful validation values</a:t>
            </a:r>
          </a:p>
          <a:p>
            <a:pPr lvl="0">
              <a:spcBef>
                <a:spcPts val="0"/>
              </a:spcBef>
              <a:buClr>
                <a:srgbClr val="3289B4"/>
              </a:buClr>
            </a:pPr>
            <a:endParaRPr lang="en-US" sz="2400" dirty="0">
              <a:solidFill>
                <a:schemeClr val="tx1"/>
              </a:solidFill>
            </a:endParaRPr>
          </a:p>
          <a:p>
            <a:pPr marL="342900" lvl="0" indent="-342900">
              <a:spcBef>
                <a:spcPts val="0"/>
              </a:spcBef>
              <a:buClr>
                <a:srgbClr val="3289B4"/>
              </a:buClr>
              <a:buFont typeface="Webdings" panose="05030102010509060703" pitchFamily="18" charset="2"/>
              <a:buChar char="4"/>
            </a:pPr>
            <a:r>
              <a:rPr lang="en-US" sz="2400" dirty="0">
                <a:solidFill>
                  <a:schemeClr val="tx1"/>
                </a:solidFill>
              </a:rPr>
              <a:t>Design upgrades: Implement input auto-updates, incorporate and improve Terminal, form an ensembled model, generate auto-EDA</a:t>
            </a:r>
          </a:p>
        </p:txBody>
      </p:sp>
      <p:sp>
        <p:nvSpPr>
          <p:cNvPr id="7" name="Text Placeholder 4"/>
          <p:cNvSpPr txBox="1">
            <a:spLocks/>
          </p:cNvSpPr>
          <p:nvPr/>
        </p:nvSpPr>
        <p:spPr>
          <a:xfrm>
            <a:off x="8690901" y="6498252"/>
            <a:ext cx="3445002" cy="274320"/>
          </a:xfrm>
          <a:prstGeom prst="rect">
            <a:avLst/>
          </a:prstGeom>
        </p:spPr>
        <p:txBody>
          <a:bodyPr>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Terry Fisk, National Park Service</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32668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remont_studyareamap_legend.JPG"/>
          <p:cNvPicPr>
            <a:picLocks noChangeAspect="1"/>
          </p:cNvPicPr>
          <p:nvPr/>
        </p:nvPicPr>
        <p:blipFill rotWithShape="1">
          <a:blip r:embed="rId3">
            <a:extLst>
              <a:ext uri="{28A0092B-C50C-407E-A947-70E740481C1C}">
                <a14:useLocalDpi xmlns:a14="http://schemas.microsoft.com/office/drawing/2010/main" val="0"/>
              </a:ext>
            </a:extLst>
          </a:blip>
          <a:srcRect t="10438"/>
          <a:stretch/>
        </p:blipFill>
        <p:spPr>
          <a:xfrm>
            <a:off x="1032935" y="4351867"/>
            <a:ext cx="2610121" cy="2387600"/>
          </a:xfrm>
          <a:prstGeom prst="rect">
            <a:avLst/>
          </a:prstGeom>
          <a:ln>
            <a:solidFill>
              <a:srgbClr val="000000"/>
            </a:solidFill>
          </a:ln>
        </p:spPr>
      </p:pic>
      <p:pic>
        <p:nvPicPr>
          <p:cNvPr id="3" name="Picture 2" descr="fremont_zoomoutma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866" y="1016000"/>
            <a:ext cx="3357235" cy="3215180"/>
          </a:xfrm>
          <a:prstGeom prst="rect">
            <a:avLst/>
          </a:prstGeom>
        </p:spPr>
      </p:pic>
      <p:sp>
        <p:nvSpPr>
          <p:cNvPr id="5" name="Title 4"/>
          <p:cNvSpPr>
            <a:spLocks noGrp="1"/>
          </p:cNvSpPr>
          <p:nvPr>
            <p:ph type="title"/>
          </p:nvPr>
        </p:nvSpPr>
        <p:spPr/>
        <p:txBody>
          <a:bodyPr/>
          <a:lstStyle/>
          <a:p>
            <a:r>
              <a:rPr lang="en-US" dirty="0"/>
              <a:t>Study Area</a:t>
            </a:r>
          </a:p>
        </p:txBody>
      </p:sp>
      <p:sp>
        <p:nvSpPr>
          <p:cNvPr id="7" name="TextBox 6">
            <a:extLst>
              <a:ext uri="{FF2B5EF4-FFF2-40B4-BE49-F238E27FC236}">
                <a16:creationId xmlns="" xmlns:a16="http://schemas.microsoft.com/office/drawing/2014/main" id="{CAFE0334-6F72-42EE-9D88-33B31A71D13D}"/>
              </a:ext>
            </a:extLst>
          </p:cNvPr>
          <p:cNvSpPr txBox="1"/>
          <p:nvPr/>
        </p:nvSpPr>
        <p:spPr>
          <a:xfrm>
            <a:off x="2063786" y="2432545"/>
            <a:ext cx="652743" cy="338554"/>
          </a:xfrm>
          <a:prstGeom prst="rect">
            <a:avLst/>
          </a:prstGeom>
          <a:noFill/>
        </p:spPr>
        <p:txBody>
          <a:bodyPr wrap="none" rtlCol="0">
            <a:spAutoFit/>
          </a:bodyPr>
          <a:lstStyle/>
          <a:p>
            <a:r>
              <a:rPr lang="en-US" sz="1600" b="1" dirty="0">
                <a:solidFill>
                  <a:srgbClr val="FFFFFF"/>
                </a:solidFill>
              </a:rPr>
              <a:t>Utah</a:t>
            </a:r>
          </a:p>
        </p:txBody>
      </p:sp>
      <p:sp>
        <p:nvSpPr>
          <p:cNvPr id="12" name="TextBox 11">
            <a:extLst>
              <a:ext uri="{FF2B5EF4-FFF2-40B4-BE49-F238E27FC236}">
                <a16:creationId xmlns="" xmlns:a16="http://schemas.microsoft.com/office/drawing/2014/main" id="{47EEEA54-70BF-4295-86D0-9034B9752A0F}"/>
              </a:ext>
            </a:extLst>
          </p:cNvPr>
          <p:cNvSpPr txBox="1"/>
          <p:nvPr/>
        </p:nvSpPr>
        <p:spPr>
          <a:xfrm>
            <a:off x="3301541" y="2552436"/>
            <a:ext cx="529312" cy="338554"/>
          </a:xfrm>
          <a:prstGeom prst="rect">
            <a:avLst/>
          </a:prstGeom>
          <a:noFill/>
        </p:spPr>
        <p:txBody>
          <a:bodyPr wrap="none" rtlCol="0">
            <a:spAutoFit/>
          </a:bodyPr>
          <a:lstStyle/>
          <a:p>
            <a:r>
              <a:rPr lang="en-US" sz="1600" b="1" dirty="0">
                <a:solidFill>
                  <a:srgbClr val="FFFFFF"/>
                </a:solidFill>
              </a:rPr>
              <a:t>CO</a:t>
            </a:r>
          </a:p>
        </p:txBody>
      </p:sp>
      <p:sp>
        <p:nvSpPr>
          <p:cNvPr id="15" name="TextBox 14">
            <a:extLst>
              <a:ext uri="{FF2B5EF4-FFF2-40B4-BE49-F238E27FC236}">
                <a16:creationId xmlns="" xmlns:a16="http://schemas.microsoft.com/office/drawing/2014/main" id="{EE88B499-5DFA-4017-9364-5234A97ED257}"/>
              </a:ext>
            </a:extLst>
          </p:cNvPr>
          <p:cNvSpPr txBox="1"/>
          <p:nvPr/>
        </p:nvSpPr>
        <p:spPr>
          <a:xfrm>
            <a:off x="3238529" y="1367570"/>
            <a:ext cx="509374" cy="338554"/>
          </a:xfrm>
          <a:prstGeom prst="rect">
            <a:avLst/>
          </a:prstGeom>
          <a:noFill/>
        </p:spPr>
        <p:txBody>
          <a:bodyPr wrap="none" rtlCol="0">
            <a:spAutoFit/>
          </a:bodyPr>
          <a:lstStyle/>
          <a:p>
            <a:r>
              <a:rPr lang="en-US" sz="1600" b="1" dirty="0">
                <a:solidFill>
                  <a:srgbClr val="FFFFFF"/>
                </a:solidFill>
              </a:rPr>
              <a:t>WY</a:t>
            </a:r>
          </a:p>
        </p:txBody>
      </p:sp>
      <p:sp>
        <p:nvSpPr>
          <p:cNvPr id="16" name="TextBox 15">
            <a:extLst>
              <a:ext uri="{FF2B5EF4-FFF2-40B4-BE49-F238E27FC236}">
                <a16:creationId xmlns="" xmlns:a16="http://schemas.microsoft.com/office/drawing/2014/main" id="{532A5762-6BE9-48FC-A744-CD807A71D14C}"/>
              </a:ext>
            </a:extLst>
          </p:cNvPr>
          <p:cNvSpPr txBox="1"/>
          <p:nvPr/>
        </p:nvSpPr>
        <p:spPr>
          <a:xfrm>
            <a:off x="3310973" y="3737727"/>
            <a:ext cx="526106" cy="338554"/>
          </a:xfrm>
          <a:prstGeom prst="rect">
            <a:avLst/>
          </a:prstGeom>
          <a:noFill/>
        </p:spPr>
        <p:txBody>
          <a:bodyPr wrap="none" rtlCol="0">
            <a:spAutoFit/>
          </a:bodyPr>
          <a:lstStyle/>
          <a:p>
            <a:r>
              <a:rPr lang="en-US" sz="1600" b="1" dirty="0">
                <a:solidFill>
                  <a:srgbClr val="FFFFFF"/>
                </a:solidFill>
              </a:rPr>
              <a:t>NM</a:t>
            </a:r>
          </a:p>
        </p:txBody>
      </p:sp>
      <p:sp>
        <p:nvSpPr>
          <p:cNvPr id="17" name="TextBox 16">
            <a:extLst>
              <a:ext uri="{FF2B5EF4-FFF2-40B4-BE49-F238E27FC236}">
                <a16:creationId xmlns="" xmlns:a16="http://schemas.microsoft.com/office/drawing/2014/main" id="{68C84A82-044F-48B5-B167-48D282AE3060}"/>
              </a:ext>
            </a:extLst>
          </p:cNvPr>
          <p:cNvSpPr txBox="1"/>
          <p:nvPr/>
        </p:nvSpPr>
        <p:spPr>
          <a:xfrm>
            <a:off x="2068215" y="3750885"/>
            <a:ext cx="439042" cy="338554"/>
          </a:xfrm>
          <a:prstGeom prst="rect">
            <a:avLst/>
          </a:prstGeom>
          <a:noFill/>
        </p:spPr>
        <p:txBody>
          <a:bodyPr wrap="none" rtlCol="0">
            <a:spAutoFit/>
          </a:bodyPr>
          <a:lstStyle/>
          <a:p>
            <a:r>
              <a:rPr lang="en-US" sz="1600" b="1" dirty="0">
                <a:solidFill>
                  <a:srgbClr val="FFFFFF"/>
                </a:solidFill>
              </a:rPr>
              <a:t>AZ</a:t>
            </a:r>
          </a:p>
        </p:txBody>
      </p:sp>
      <p:sp>
        <p:nvSpPr>
          <p:cNvPr id="18" name="TextBox 17">
            <a:extLst>
              <a:ext uri="{FF2B5EF4-FFF2-40B4-BE49-F238E27FC236}">
                <a16:creationId xmlns="" xmlns:a16="http://schemas.microsoft.com/office/drawing/2014/main" id="{EAEFE780-9BAD-4C54-8189-5EAF0FE1AA1A}"/>
              </a:ext>
            </a:extLst>
          </p:cNvPr>
          <p:cNvSpPr txBox="1"/>
          <p:nvPr/>
        </p:nvSpPr>
        <p:spPr>
          <a:xfrm>
            <a:off x="950187" y="2637380"/>
            <a:ext cx="481222" cy="338554"/>
          </a:xfrm>
          <a:prstGeom prst="rect">
            <a:avLst/>
          </a:prstGeom>
          <a:noFill/>
        </p:spPr>
        <p:txBody>
          <a:bodyPr wrap="none" rtlCol="0">
            <a:spAutoFit/>
          </a:bodyPr>
          <a:lstStyle/>
          <a:p>
            <a:r>
              <a:rPr lang="en-US" sz="1600" b="1" dirty="0">
                <a:solidFill>
                  <a:srgbClr val="FFFFFF"/>
                </a:solidFill>
              </a:rPr>
              <a:t>NV</a:t>
            </a:r>
          </a:p>
        </p:txBody>
      </p:sp>
      <p:sp>
        <p:nvSpPr>
          <p:cNvPr id="19" name="TextBox 18">
            <a:extLst>
              <a:ext uri="{FF2B5EF4-FFF2-40B4-BE49-F238E27FC236}">
                <a16:creationId xmlns="" xmlns:a16="http://schemas.microsoft.com/office/drawing/2014/main" id="{D977D200-3D7E-4CB3-920A-9B330B122E12}"/>
              </a:ext>
            </a:extLst>
          </p:cNvPr>
          <p:cNvSpPr txBox="1"/>
          <p:nvPr/>
        </p:nvSpPr>
        <p:spPr>
          <a:xfrm>
            <a:off x="1558782" y="1182494"/>
            <a:ext cx="383438" cy="338554"/>
          </a:xfrm>
          <a:prstGeom prst="rect">
            <a:avLst/>
          </a:prstGeom>
          <a:noFill/>
        </p:spPr>
        <p:txBody>
          <a:bodyPr wrap="square" rtlCol="0">
            <a:spAutoFit/>
          </a:bodyPr>
          <a:lstStyle/>
          <a:p>
            <a:r>
              <a:rPr lang="en-US" sz="1600" b="1" dirty="0">
                <a:solidFill>
                  <a:srgbClr val="FFFFFF"/>
                </a:solidFill>
              </a:rPr>
              <a:t>ID</a:t>
            </a:r>
          </a:p>
        </p:txBody>
      </p:sp>
      <p:sp>
        <p:nvSpPr>
          <p:cNvPr id="2" name="TextBox 1">
            <a:extLst>
              <a:ext uri="{FF2B5EF4-FFF2-40B4-BE49-F238E27FC236}">
                <a16:creationId xmlns="" xmlns:a16="http://schemas.microsoft.com/office/drawing/2014/main" id="{BD3E4B7B-7C6F-42E6-B979-B628FD0DBA6E}"/>
              </a:ext>
            </a:extLst>
          </p:cNvPr>
          <p:cNvSpPr txBox="1"/>
          <p:nvPr/>
        </p:nvSpPr>
        <p:spPr>
          <a:xfrm>
            <a:off x="4906280" y="6452953"/>
            <a:ext cx="3178941"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Landsat 8 OLI Natural Color Imagery</a:t>
            </a:r>
            <a:endParaRPr lang="en-US" dirty="0">
              <a:solidFill>
                <a:schemeClr val="bg1"/>
              </a:solidFill>
            </a:endParaRPr>
          </a:p>
        </p:txBody>
      </p:sp>
      <p:pic>
        <p:nvPicPr>
          <p:cNvPr id="22" name="Picture 21" descr="TechPaperMap (1).png"/>
          <p:cNvPicPr>
            <a:picLocks noChangeAspect="1"/>
          </p:cNvPicPr>
          <p:nvPr/>
        </p:nvPicPr>
        <p:blipFill rotWithShape="1">
          <a:blip r:embed="rId5" cstate="print">
            <a:extLst>
              <a:ext uri="{28A0092B-C50C-407E-A947-70E740481C1C}">
                <a14:useLocalDpi xmlns:a14="http://schemas.microsoft.com/office/drawing/2010/main" val="0"/>
              </a:ext>
            </a:extLst>
          </a:blip>
          <a:srcRect l="1" t="25490" r="77020" b="49020"/>
          <a:stretch/>
        </p:blipFill>
        <p:spPr>
          <a:xfrm>
            <a:off x="9507771" y="23723600"/>
            <a:ext cx="3087965" cy="2413000"/>
          </a:xfrm>
          <a:prstGeom prst="rect">
            <a:avLst/>
          </a:prstGeom>
          <a:ln>
            <a:solidFill>
              <a:schemeClr val="tx1"/>
            </a:solidFill>
          </a:ln>
        </p:spPr>
      </p:pic>
      <p:sp>
        <p:nvSpPr>
          <p:cNvPr id="23" name="TextBox 22"/>
          <p:cNvSpPr txBox="1"/>
          <p:nvPr/>
        </p:nvSpPr>
        <p:spPr>
          <a:xfrm>
            <a:off x="10778873" y="23901400"/>
            <a:ext cx="1844927" cy="338554"/>
          </a:xfrm>
          <a:prstGeom prst="rect">
            <a:avLst/>
          </a:prstGeom>
        </p:spPr>
        <p:txBody>
          <a:bodyPr wrap="square" numCol="1" spcCol="640080" rtlCol="0">
            <a:spAutoFit/>
          </a:bodyPr>
          <a:lstStyle/>
          <a:p>
            <a:pPr algn="just"/>
            <a:r>
              <a:rPr lang="en-US" sz="1600" dirty="0">
                <a:solidFill>
                  <a:schemeClr val="tx1">
                    <a:lumMod val="75000"/>
                    <a:lumOff val="25000"/>
                  </a:schemeClr>
                </a:solidFill>
              </a:rPr>
              <a:t>SNOTEL site</a:t>
            </a:r>
          </a:p>
        </p:txBody>
      </p:sp>
      <p:sp>
        <p:nvSpPr>
          <p:cNvPr id="24" name="TextBox 23"/>
          <p:cNvSpPr txBox="1"/>
          <p:nvPr/>
        </p:nvSpPr>
        <p:spPr>
          <a:xfrm>
            <a:off x="10778873" y="24282400"/>
            <a:ext cx="1844927" cy="338554"/>
          </a:xfrm>
          <a:prstGeom prst="rect">
            <a:avLst/>
          </a:prstGeom>
        </p:spPr>
        <p:txBody>
          <a:bodyPr wrap="square" numCol="1" spcCol="640080" rtlCol="0">
            <a:spAutoFit/>
          </a:bodyPr>
          <a:lstStyle/>
          <a:p>
            <a:pPr algn="just"/>
            <a:r>
              <a:rPr lang="en-US" sz="1600" dirty="0">
                <a:solidFill>
                  <a:schemeClr val="tx1">
                    <a:lumMod val="75000"/>
                    <a:lumOff val="25000"/>
                  </a:schemeClr>
                </a:solidFill>
              </a:rPr>
              <a:t>Stream gauge</a:t>
            </a:r>
          </a:p>
        </p:txBody>
      </p:sp>
      <p:sp>
        <p:nvSpPr>
          <p:cNvPr id="25" name="TextBox 24"/>
          <p:cNvSpPr txBox="1"/>
          <p:nvPr/>
        </p:nvSpPr>
        <p:spPr>
          <a:xfrm>
            <a:off x="10753473" y="24688800"/>
            <a:ext cx="1844927" cy="338554"/>
          </a:xfrm>
          <a:prstGeom prst="rect">
            <a:avLst/>
          </a:prstGeom>
        </p:spPr>
        <p:txBody>
          <a:bodyPr wrap="square" numCol="1" spcCol="640080" rtlCol="0">
            <a:spAutoFit/>
          </a:bodyPr>
          <a:lstStyle/>
          <a:p>
            <a:pPr algn="just"/>
            <a:r>
              <a:rPr lang="en-US" sz="1600" dirty="0">
                <a:solidFill>
                  <a:schemeClr val="tx1">
                    <a:lumMod val="75000"/>
                    <a:lumOff val="25000"/>
                  </a:schemeClr>
                </a:solidFill>
              </a:rPr>
              <a:t>River &amp; tributary</a:t>
            </a:r>
          </a:p>
        </p:txBody>
      </p:sp>
      <p:sp>
        <p:nvSpPr>
          <p:cNvPr id="26" name="TextBox 25"/>
          <p:cNvSpPr txBox="1"/>
          <p:nvPr/>
        </p:nvSpPr>
        <p:spPr>
          <a:xfrm>
            <a:off x="10753473" y="25044399"/>
            <a:ext cx="1844927" cy="584776"/>
          </a:xfrm>
          <a:prstGeom prst="rect">
            <a:avLst/>
          </a:prstGeom>
        </p:spPr>
        <p:txBody>
          <a:bodyPr wrap="square" numCol="1" spcCol="640080" rtlCol="0">
            <a:spAutoFit/>
          </a:bodyPr>
          <a:lstStyle/>
          <a:p>
            <a:r>
              <a:rPr lang="en-US" sz="1600" dirty="0">
                <a:solidFill>
                  <a:schemeClr val="tx1">
                    <a:lumMod val="75000"/>
                    <a:lumOff val="25000"/>
                  </a:schemeClr>
                </a:solidFill>
              </a:rPr>
              <a:t>Capitol Reef National Park</a:t>
            </a:r>
          </a:p>
        </p:txBody>
      </p:sp>
      <p:sp>
        <p:nvSpPr>
          <p:cNvPr id="27" name="TextBox 26"/>
          <p:cNvSpPr txBox="1"/>
          <p:nvPr/>
        </p:nvSpPr>
        <p:spPr>
          <a:xfrm>
            <a:off x="10753473" y="25552399"/>
            <a:ext cx="1844927" cy="338554"/>
          </a:xfrm>
          <a:prstGeom prst="rect">
            <a:avLst/>
          </a:prstGeom>
        </p:spPr>
        <p:txBody>
          <a:bodyPr wrap="square" numCol="1" spcCol="640080" rtlCol="0">
            <a:spAutoFit/>
          </a:bodyPr>
          <a:lstStyle/>
          <a:p>
            <a:r>
              <a:rPr lang="en-US" sz="1600" dirty="0">
                <a:solidFill>
                  <a:schemeClr val="tx1">
                    <a:lumMod val="75000"/>
                    <a:lumOff val="25000"/>
                  </a:schemeClr>
                </a:solidFill>
              </a:rPr>
              <a:t>Fremont River Basin</a:t>
            </a:r>
          </a:p>
        </p:txBody>
      </p:sp>
      <p:pic>
        <p:nvPicPr>
          <p:cNvPr id="28" name="Picture 27" descr="TechPaperMap (1).png"/>
          <p:cNvPicPr>
            <a:picLocks noChangeAspect="1"/>
          </p:cNvPicPr>
          <p:nvPr/>
        </p:nvPicPr>
        <p:blipFill rotWithShape="1">
          <a:blip r:embed="rId5" cstate="print">
            <a:extLst>
              <a:ext uri="{28A0092B-C50C-407E-A947-70E740481C1C}">
                <a14:useLocalDpi xmlns:a14="http://schemas.microsoft.com/office/drawing/2010/main" val="0"/>
              </a:ext>
            </a:extLst>
          </a:blip>
          <a:srcRect l="1" t="25490" r="77020" b="49020"/>
          <a:stretch/>
        </p:blipFill>
        <p:spPr>
          <a:xfrm>
            <a:off x="9660171" y="23876000"/>
            <a:ext cx="3087965" cy="2413000"/>
          </a:xfrm>
          <a:prstGeom prst="rect">
            <a:avLst/>
          </a:prstGeom>
          <a:ln>
            <a:solidFill>
              <a:schemeClr val="tx1"/>
            </a:solidFill>
          </a:ln>
        </p:spPr>
      </p:pic>
      <p:sp>
        <p:nvSpPr>
          <p:cNvPr id="29" name="TextBox 28"/>
          <p:cNvSpPr txBox="1"/>
          <p:nvPr/>
        </p:nvSpPr>
        <p:spPr>
          <a:xfrm>
            <a:off x="10931273" y="24053800"/>
            <a:ext cx="1844927" cy="338554"/>
          </a:xfrm>
          <a:prstGeom prst="rect">
            <a:avLst/>
          </a:prstGeom>
        </p:spPr>
        <p:txBody>
          <a:bodyPr wrap="square" numCol="1" spcCol="640080" rtlCol="0">
            <a:spAutoFit/>
          </a:bodyPr>
          <a:lstStyle/>
          <a:p>
            <a:pPr algn="just"/>
            <a:r>
              <a:rPr lang="en-US" sz="1600" dirty="0">
                <a:solidFill>
                  <a:schemeClr val="tx1">
                    <a:lumMod val="75000"/>
                    <a:lumOff val="25000"/>
                  </a:schemeClr>
                </a:solidFill>
              </a:rPr>
              <a:t>SNOTEL site</a:t>
            </a:r>
          </a:p>
        </p:txBody>
      </p:sp>
      <p:sp>
        <p:nvSpPr>
          <p:cNvPr id="30" name="TextBox 29"/>
          <p:cNvSpPr txBox="1"/>
          <p:nvPr/>
        </p:nvSpPr>
        <p:spPr>
          <a:xfrm>
            <a:off x="10931273" y="24434800"/>
            <a:ext cx="1844927" cy="338554"/>
          </a:xfrm>
          <a:prstGeom prst="rect">
            <a:avLst/>
          </a:prstGeom>
        </p:spPr>
        <p:txBody>
          <a:bodyPr wrap="square" numCol="1" spcCol="640080" rtlCol="0">
            <a:spAutoFit/>
          </a:bodyPr>
          <a:lstStyle/>
          <a:p>
            <a:pPr algn="just"/>
            <a:r>
              <a:rPr lang="en-US" sz="1600" dirty="0">
                <a:solidFill>
                  <a:schemeClr val="tx1">
                    <a:lumMod val="75000"/>
                    <a:lumOff val="25000"/>
                  </a:schemeClr>
                </a:solidFill>
              </a:rPr>
              <a:t>Stream gauge</a:t>
            </a:r>
          </a:p>
        </p:txBody>
      </p:sp>
      <p:sp>
        <p:nvSpPr>
          <p:cNvPr id="31" name="TextBox 30"/>
          <p:cNvSpPr txBox="1"/>
          <p:nvPr/>
        </p:nvSpPr>
        <p:spPr>
          <a:xfrm>
            <a:off x="10905873" y="24841200"/>
            <a:ext cx="1844927" cy="338554"/>
          </a:xfrm>
          <a:prstGeom prst="rect">
            <a:avLst/>
          </a:prstGeom>
        </p:spPr>
        <p:txBody>
          <a:bodyPr wrap="square" numCol="1" spcCol="640080" rtlCol="0">
            <a:spAutoFit/>
          </a:bodyPr>
          <a:lstStyle/>
          <a:p>
            <a:pPr algn="just"/>
            <a:r>
              <a:rPr lang="en-US" sz="1600" dirty="0">
                <a:solidFill>
                  <a:schemeClr val="tx1">
                    <a:lumMod val="75000"/>
                    <a:lumOff val="25000"/>
                  </a:schemeClr>
                </a:solidFill>
              </a:rPr>
              <a:t>River &amp; tributary</a:t>
            </a:r>
          </a:p>
        </p:txBody>
      </p:sp>
      <p:sp>
        <p:nvSpPr>
          <p:cNvPr id="32" name="TextBox 31"/>
          <p:cNvSpPr txBox="1"/>
          <p:nvPr/>
        </p:nvSpPr>
        <p:spPr>
          <a:xfrm>
            <a:off x="10905873" y="25196799"/>
            <a:ext cx="1844927" cy="584776"/>
          </a:xfrm>
          <a:prstGeom prst="rect">
            <a:avLst/>
          </a:prstGeom>
        </p:spPr>
        <p:txBody>
          <a:bodyPr wrap="square" numCol="1" spcCol="640080" rtlCol="0">
            <a:spAutoFit/>
          </a:bodyPr>
          <a:lstStyle/>
          <a:p>
            <a:r>
              <a:rPr lang="en-US" sz="1600" dirty="0">
                <a:solidFill>
                  <a:schemeClr val="tx1">
                    <a:lumMod val="75000"/>
                    <a:lumOff val="25000"/>
                  </a:schemeClr>
                </a:solidFill>
              </a:rPr>
              <a:t>Capitol Reef National Park</a:t>
            </a:r>
          </a:p>
        </p:txBody>
      </p:sp>
      <p:sp>
        <p:nvSpPr>
          <p:cNvPr id="33" name="TextBox 32"/>
          <p:cNvSpPr txBox="1"/>
          <p:nvPr/>
        </p:nvSpPr>
        <p:spPr>
          <a:xfrm>
            <a:off x="10905873" y="25704799"/>
            <a:ext cx="1844927" cy="338554"/>
          </a:xfrm>
          <a:prstGeom prst="rect">
            <a:avLst/>
          </a:prstGeom>
        </p:spPr>
        <p:txBody>
          <a:bodyPr wrap="square" numCol="1" spcCol="640080" rtlCol="0">
            <a:spAutoFit/>
          </a:bodyPr>
          <a:lstStyle/>
          <a:p>
            <a:r>
              <a:rPr lang="en-US" sz="1600" dirty="0">
                <a:solidFill>
                  <a:schemeClr val="tx1">
                    <a:lumMod val="75000"/>
                    <a:lumOff val="25000"/>
                  </a:schemeClr>
                </a:solidFill>
              </a:rPr>
              <a:t>Fremont River Basin</a:t>
            </a:r>
          </a:p>
        </p:txBody>
      </p:sp>
      <p:pic>
        <p:nvPicPr>
          <p:cNvPr id="34" name="Picture 33" descr="TechPaperMap (1).png"/>
          <p:cNvPicPr>
            <a:picLocks noChangeAspect="1"/>
          </p:cNvPicPr>
          <p:nvPr/>
        </p:nvPicPr>
        <p:blipFill rotWithShape="1">
          <a:blip r:embed="rId5" cstate="print">
            <a:extLst>
              <a:ext uri="{28A0092B-C50C-407E-A947-70E740481C1C}">
                <a14:useLocalDpi xmlns:a14="http://schemas.microsoft.com/office/drawing/2010/main" val="0"/>
              </a:ext>
            </a:extLst>
          </a:blip>
          <a:srcRect l="1" t="25490" r="77020" b="49020"/>
          <a:stretch/>
        </p:blipFill>
        <p:spPr>
          <a:xfrm>
            <a:off x="9812571" y="24028400"/>
            <a:ext cx="3087965" cy="2413000"/>
          </a:xfrm>
          <a:prstGeom prst="rect">
            <a:avLst/>
          </a:prstGeom>
          <a:ln>
            <a:solidFill>
              <a:schemeClr val="tx1"/>
            </a:solidFill>
          </a:ln>
        </p:spPr>
      </p:pic>
      <p:sp>
        <p:nvSpPr>
          <p:cNvPr id="35" name="TextBox 34"/>
          <p:cNvSpPr txBox="1"/>
          <p:nvPr/>
        </p:nvSpPr>
        <p:spPr>
          <a:xfrm>
            <a:off x="11083673" y="24206200"/>
            <a:ext cx="1844927" cy="338554"/>
          </a:xfrm>
          <a:prstGeom prst="rect">
            <a:avLst/>
          </a:prstGeom>
        </p:spPr>
        <p:txBody>
          <a:bodyPr wrap="square" numCol="1" spcCol="640080" rtlCol="0">
            <a:spAutoFit/>
          </a:bodyPr>
          <a:lstStyle/>
          <a:p>
            <a:pPr algn="just"/>
            <a:r>
              <a:rPr lang="en-US" sz="1600" dirty="0">
                <a:solidFill>
                  <a:schemeClr val="tx1">
                    <a:lumMod val="75000"/>
                    <a:lumOff val="25000"/>
                  </a:schemeClr>
                </a:solidFill>
              </a:rPr>
              <a:t>SNOTEL site</a:t>
            </a:r>
          </a:p>
        </p:txBody>
      </p:sp>
      <p:sp>
        <p:nvSpPr>
          <p:cNvPr id="36" name="TextBox 35"/>
          <p:cNvSpPr txBox="1"/>
          <p:nvPr/>
        </p:nvSpPr>
        <p:spPr>
          <a:xfrm>
            <a:off x="11083673" y="24587200"/>
            <a:ext cx="1844927" cy="338554"/>
          </a:xfrm>
          <a:prstGeom prst="rect">
            <a:avLst/>
          </a:prstGeom>
        </p:spPr>
        <p:txBody>
          <a:bodyPr wrap="square" numCol="1" spcCol="640080" rtlCol="0">
            <a:spAutoFit/>
          </a:bodyPr>
          <a:lstStyle/>
          <a:p>
            <a:pPr algn="just"/>
            <a:r>
              <a:rPr lang="en-US" sz="1600" dirty="0">
                <a:solidFill>
                  <a:schemeClr val="tx1">
                    <a:lumMod val="75000"/>
                    <a:lumOff val="25000"/>
                  </a:schemeClr>
                </a:solidFill>
              </a:rPr>
              <a:t>Stream gauge</a:t>
            </a:r>
          </a:p>
        </p:txBody>
      </p:sp>
      <p:sp>
        <p:nvSpPr>
          <p:cNvPr id="37" name="TextBox 36"/>
          <p:cNvSpPr txBox="1"/>
          <p:nvPr/>
        </p:nvSpPr>
        <p:spPr>
          <a:xfrm>
            <a:off x="11058273" y="24993600"/>
            <a:ext cx="1844927" cy="338554"/>
          </a:xfrm>
          <a:prstGeom prst="rect">
            <a:avLst/>
          </a:prstGeom>
        </p:spPr>
        <p:txBody>
          <a:bodyPr wrap="square" numCol="1" spcCol="640080" rtlCol="0">
            <a:spAutoFit/>
          </a:bodyPr>
          <a:lstStyle/>
          <a:p>
            <a:pPr algn="just"/>
            <a:r>
              <a:rPr lang="en-US" sz="1600" dirty="0">
                <a:solidFill>
                  <a:schemeClr val="tx1">
                    <a:lumMod val="75000"/>
                    <a:lumOff val="25000"/>
                  </a:schemeClr>
                </a:solidFill>
              </a:rPr>
              <a:t>River &amp; tributary</a:t>
            </a:r>
          </a:p>
        </p:txBody>
      </p:sp>
      <p:sp>
        <p:nvSpPr>
          <p:cNvPr id="38" name="TextBox 37"/>
          <p:cNvSpPr txBox="1"/>
          <p:nvPr/>
        </p:nvSpPr>
        <p:spPr>
          <a:xfrm>
            <a:off x="11058273" y="25349199"/>
            <a:ext cx="1844927" cy="584776"/>
          </a:xfrm>
          <a:prstGeom prst="rect">
            <a:avLst/>
          </a:prstGeom>
        </p:spPr>
        <p:txBody>
          <a:bodyPr wrap="square" numCol="1" spcCol="640080" rtlCol="0">
            <a:spAutoFit/>
          </a:bodyPr>
          <a:lstStyle/>
          <a:p>
            <a:r>
              <a:rPr lang="en-US" sz="1600" dirty="0">
                <a:solidFill>
                  <a:schemeClr val="tx1">
                    <a:lumMod val="75000"/>
                    <a:lumOff val="25000"/>
                  </a:schemeClr>
                </a:solidFill>
              </a:rPr>
              <a:t>Capitol Reef National Park</a:t>
            </a:r>
          </a:p>
        </p:txBody>
      </p:sp>
      <p:sp>
        <p:nvSpPr>
          <p:cNvPr id="39" name="TextBox 38"/>
          <p:cNvSpPr txBox="1"/>
          <p:nvPr/>
        </p:nvSpPr>
        <p:spPr>
          <a:xfrm>
            <a:off x="11058273" y="25857199"/>
            <a:ext cx="1844927" cy="338554"/>
          </a:xfrm>
          <a:prstGeom prst="rect">
            <a:avLst/>
          </a:prstGeom>
        </p:spPr>
        <p:txBody>
          <a:bodyPr wrap="square" numCol="1" spcCol="640080" rtlCol="0">
            <a:spAutoFit/>
          </a:bodyPr>
          <a:lstStyle/>
          <a:p>
            <a:r>
              <a:rPr lang="en-US" sz="1600" dirty="0">
                <a:solidFill>
                  <a:schemeClr val="tx1">
                    <a:lumMod val="75000"/>
                    <a:lumOff val="25000"/>
                  </a:schemeClr>
                </a:solidFill>
              </a:rPr>
              <a:t>Fremont River Basin</a:t>
            </a:r>
          </a:p>
        </p:txBody>
      </p:sp>
      <p:sp>
        <p:nvSpPr>
          <p:cNvPr id="42" name="TextBox 41"/>
          <p:cNvSpPr txBox="1"/>
          <p:nvPr/>
        </p:nvSpPr>
        <p:spPr>
          <a:xfrm>
            <a:off x="1637364" y="4672018"/>
            <a:ext cx="1718049" cy="261610"/>
          </a:xfrm>
          <a:prstGeom prst="rect">
            <a:avLst/>
          </a:prstGeom>
        </p:spPr>
        <p:txBody>
          <a:bodyPr wrap="square" numCol="1" spcCol="640080" rtlCol="0">
            <a:spAutoFit/>
          </a:bodyPr>
          <a:lstStyle/>
          <a:p>
            <a:pPr algn="just">
              <a:spcAft>
                <a:spcPts val="0"/>
              </a:spcAft>
            </a:pPr>
            <a:r>
              <a:rPr lang="en-US" sz="1100" kern="1200" dirty="0" err="1">
                <a:solidFill>
                  <a:srgbClr val="404040"/>
                </a:solidFill>
                <a:effectLst/>
                <a:latin typeface="Century Gothic" panose="020B0502020202020204" pitchFamily="34" charset="0"/>
                <a:ea typeface="ＭＳ 明朝"/>
                <a:cs typeface="Times New Roman"/>
              </a:rPr>
              <a:t>SNoTEL</a:t>
            </a:r>
            <a:r>
              <a:rPr lang="en-US" sz="1100" kern="1200" dirty="0">
                <a:solidFill>
                  <a:srgbClr val="404040"/>
                </a:solidFill>
                <a:effectLst/>
                <a:latin typeface="Century Gothic" panose="020B0502020202020204" pitchFamily="34" charset="0"/>
                <a:ea typeface="ＭＳ 明朝"/>
                <a:cs typeface="Times New Roman"/>
              </a:rPr>
              <a:t> station</a:t>
            </a:r>
            <a:endParaRPr lang="en-AU" sz="1100" dirty="0">
              <a:effectLst/>
              <a:latin typeface="Century Gothic" panose="020B0502020202020204" pitchFamily="34" charset="0"/>
              <a:ea typeface="ＭＳ 明朝"/>
              <a:cs typeface="Times New Roman"/>
            </a:endParaRPr>
          </a:p>
        </p:txBody>
      </p:sp>
      <p:sp>
        <p:nvSpPr>
          <p:cNvPr id="43" name="TextBox 42"/>
          <p:cNvSpPr txBox="1"/>
          <p:nvPr/>
        </p:nvSpPr>
        <p:spPr>
          <a:xfrm>
            <a:off x="1637364" y="4358765"/>
            <a:ext cx="1718049" cy="261610"/>
          </a:xfrm>
          <a:prstGeom prst="rect">
            <a:avLst/>
          </a:prstGeom>
        </p:spPr>
        <p:txBody>
          <a:bodyPr wrap="square" numCol="1" spcCol="640080" rtlCol="0">
            <a:spAutoFit/>
          </a:bodyPr>
          <a:lstStyle/>
          <a:p>
            <a:pPr algn="just">
              <a:spcAft>
                <a:spcPts val="0"/>
              </a:spcAft>
            </a:pPr>
            <a:r>
              <a:rPr lang="en-US" sz="1100" kern="1200" dirty="0">
                <a:solidFill>
                  <a:srgbClr val="404040"/>
                </a:solidFill>
                <a:effectLst/>
                <a:latin typeface="Century Gothic" panose="020B0502020202020204" pitchFamily="34" charset="0"/>
                <a:ea typeface="ＭＳ 明朝"/>
                <a:cs typeface="Times New Roman"/>
              </a:rPr>
              <a:t>Stream gauge</a:t>
            </a:r>
            <a:endParaRPr lang="en-AU" sz="1100" dirty="0">
              <a:effectLst/>
              <a:latin typeface="Century Gothic" panose="020B0502020202020204" pitchFamily="34" charset="0"/>
              <a:ea typeface="ＭＳ 明朝"/>
              <a:cs typeface="Times New Roman"/>
            </a:endParaRPr>
          </a:p>
        </p:txBody>
      </p:sp>
      <p:sp>
        <p:nvSpPr>
          <p:cNvPr id="44" name="TextBox 43"/>
          <p:cNvSpPr txBox="1"/>
          <p:nvPr/>
        </p:nvSpPr>
        <p:spPr>
          <a:xfrm>
            <a:off x="1628897" y="4968361"/>
            <a:ext cx="1718049" cy="261610"/>
          </a:xfrm>
          <a:prstGeom prst="rect">
            <a:avLst/>
          </a:prstGeom>
        </p:spPr>
        <p:txBody>
          <a:bodyPr wrap="square" numCol="1" spcCol="640080" rtlCol="0">
            <a:spAutoFit/>
          </a:bodyPr>
          <a:lstStyle/>
          <a:p>
            <a:pPr algn="just">
              <a:spcAft>
                <a:spcPts val="0"/>
              </a:spcAft>
            </a:pPr>
            <a:r>
              <a:rPr lang="en-US" sz="1100" kern="1200" dirty="0">
                <a:solidFill>
                  <a:srgbClr val="404040"/>
                </a:solidFill>
                <a:effectLst/>
                <a:latin typeface="Century Gothic" panose="020B0502020202020204" pitchFamily="34" charset="0"/>
                <a:ea typeface="ＭＳ 明朝"/>
                <a:cs typeface="Times New Roman"/>
              </a:rPr>
              <a:t>River</a:t>
            </a:r>
            <a:endParaRPr lang="en-AU" sz="1100" dirty="0">
              <a:effectLst/>
              <a:latin typeface="Century Gothic" panose="020B0502020202020204" pitchFamily="34" charset="0"/>
              <a:ea typeface="ＭＳ 明朝"/>
              <a:cs typeface="Times New Roman"/>
            </a:endParaRPr>
          </a:p>
        </p:txBody>
      </p:sp>
      <p:sp>
        <p:nvSpPr>
          <p:cNvPr id="45" name="TextBox 44"/>
          <p:cNvSpPr txBox="1"/>
          <p:nvPr/>
        </p:nvSpPr>
        <p:spPr>
          <a:xfrm>
            <a:off x="1628897" y="5246000"/>
            <a:ext cx="2062574" cy="261610"/>
          </a:xfrm>
          <a:prstGeom prst="rect">
            <a:avLst/>
          </a:prstGeom>
        </p:spPr>
        <p:txBody>
          <a:bodyPr wrap="square" numCol="1" spcCol="640080" rtlCol="0">
            <a:spAutoFit/>
          </a:bodyPr>
          <a:lstStyle/>
          <a:p>
            <a:pPr>
              <a:spcAft>
                <a:spcPts val="0"/>
              </a:spcAft>
            </a:pPr>
            <a:r>
              <a:rPr lang="en-US" sz="1100" kern="1200" dirty="0">
                <a:solidFill>
                  <a:srgbClr val="404040"/>
                </a:solidFill>
                <a:effectLst/>
                <a:latin typeface="Century Gothic" panose="020B0502020202020204" pitchFamily="34" charset="0"/>
                <a:ea typeface="ＭＳ 明朝"/>
                <a:cs typeface="Times New Roman"/>
              </a:rPr>
              <a:t>Fremont River Basin</a:t>
            </a:r>
            <a:endParaRPr lang="en-AU" sz="1100" dirty="0">
              <a:effectLst/>
              <a:latin typeface="Century Gothic" panose="020B0502020202020204" pitchFamily="34" charset="0"/>
              <a:ea typeface="ＭＳ 明朝"/>
              <a:cs typeface="Times New Roman"/>
            </a:endParaRPr>
          </a:p>
        </p:txBody>
      </p:sp>
      <p:sp>
        <p:nvSpPr>
          <p:cNvPr id="46" name="TextBox 45"/>
          <p:cNvSpPr txBox="1"/>
          <p:nvPr/>
        </p:nvSpPr>
        <p:spPr>
          <a:xfrm>
            <a:off x="1628896" y="5533867"/>
            <a:ext cx="2384307" cy="261610"/>
          </a:xfrm>
          <a:prstGeom prst="rect">
            <a:avLst/>
          </a:prstGeom>
        </p:spPr>
        <p:txBody>
          <a:bodyPr wrap="square" numCol="1" spcCol="640080" rtlCol="0">
            <a:spAutoFit/>
          </a:bodyPr>
          <a:lstStyle/>
          <a:p>
            <a:pPr>
              <a:spcAft>
                <a:spcPts val="0"/>
              </a:spcAft>
            </a:pPr>
            <a:r>
              <a:rPr lang="en-US" sz="1100" kern="1200" dirty="0">
                <a:solidFill>
                  <a:srgbClr val="404040"/>
                </a:solidFill>
                <a:effectLst/>
                <a:latin typeface="Century Gothic" panose="020B0502020202020204" pitchFamily="34" charset="0"/>
                <a:ea typeface="ＭＳ 明朝"/>
                <a:cs typeface="Times New Roman"/>
              </a:rPr>
              <a:t>Low Elevation </a:t>
            </a:r>
            <a:r>
              <a:rPr lang="en-US" sz="1100" dirty="0">
                <a:solidFill>
                  <a:srgbClr val="404040"/>
                </a:solidFill>
                <a:latin typeface="Century Gothic" panose="020B0502020202020204" pitchFamily="34" charset="0"/>
                <a:ea typeface="ＭＳ 明朝"/>
                <a:cs typeface="Times New Roman"/>
              </a:rPr>
              <a:t>Z</a:t>
            </a:r>
            <a:r>
              <a:rPr lang="en-US" sz="1100" kern="1200" dirty="0">
                <a:solidFill>
                  <a:srgbClr val="404040"/>
                </a:solidFill>
                <a:effectLst/>
                <a:latin typeface="Century Gothic" panose="020B0502020202020204" pitchFamily="34" charset="0"/>
                <a:ea typeface="ＭＳ 明朝"/>
                <a:cs typeface="Times New Roman"/>
              </a:rPr>
              <a:t>one</a:t>
            </a:r>
            <a:endParaRPr lang="en-AU" sz="1100" dirty="0">
              <a:effectLst/>
              <a:latin typeface="Century Gothic" panose="020B0502020202020204" pitchFamily="34" charset="0"/>
              <a:ea typeface="ＭＳ 明朝"/>
              <a:cs typeface="Times New Roman"/>
            </a:endParaRPr>
          </a:p>
        </p:txBody>
      </p:sp>
      <p:pic>
        <p:nvPicPr>
          <p:cNvPr id="9" name="Picture 8" descr="fremont_studyareamap.GIF"/>
          <p:cNvPicPr>
            <a:picLocks noChangeAspect="1"/>
          </p:cNvPicPr>
          <p:nvPr/>
        </p:nvPicPr>
        <p:blipFill rotWithShape="1">
          <a:blip r:embed="rId6">
            <a:extLst>
              <a:ext uri="{28A0092B-C50C-407E-A947-70E740481C1C}">
                <a14:useLocalDpi xmlns:a14="http://schemas.microsoft.com/office/drawing/2010/main" val="0"/>
              </a:ext>
            </a:extLst>
          </a:blip>
          <a:srcRect t="11554" b="5577"/>
          <a:stretch/>
        </p:blipFill>
        <p:spPr>
          <a:xfrm>
            <a:off x="4435574" y="798950"/>
            <a:ext cx="7624038" cy="5283200"/>
          </a:xfrm>
          <a:prstGeom prst="rect">
            <a:avLst/>
          </a:prstGeom>
        </p:spPr>
      </p:pic>
      <p:sp>
        <p:nvSpPr>
          <p:cNvPr id="50" name="TextBox 49"/>
          <p:cNvSpPr txBox="1"/>
          <p:nvPr/>
        </p:nvSpPr>
        <p:spPr>
          <a:xfrm>
            <a:off x="1611962" y="5821733"/>
            <a:ext cx="2384307" cy="261610"/>
          </a:xfrm>
          <a:prstGeom prst="rect">
            <a:avLst/>
          </a:prstGeom>
        </p:spPr>
        <p:txBody>
          <a:bodyPr wrap="square" numCol="1" spcCol="640080" rtlCol="0">
            <a:spAutoFit/>
          </a:bodyPr>
          <a:lstStyle/>
          <a:p>
            <a:pPr>
              <a:spcAft>
                <a:spcPts val="0"/>
              </a:spcAft>
            </a:pPr>
            <a:r>
              <a:rPr lang="en-US" sz="1100" kern="1200" dirty="0">
                <a:solidFill>
                  <a:srgbClr val="404040"/>
                </a:solidFill>
                <a:effectLst/>
                <a:latin typeface="Century Gothic" panose="020B0502020202020204" pitchFamily="34" charset="0"/>
                <a:ea typeface="ＭＳ 明朝"/>
                <a:cs typeface="Times New Roman"/>
              </a:rPr>
              <a:t>Moderate Elevation </a:t>
            </a:r>
            <a:r>
              <a:rPr lang="en-US" sz="1100" dirty="0">
                <a:solidFill>
                  <a:srgbClr val="404040"/>
                </a:solidFill>
                <a:latin typeface="Century Gothic" panose="020B0502020202020204" pitchFamily="34" charset="0"/>
                <a:ea typeface="ＭＳ 明朝"/>
                <a:cs typeface="Times New Roman"/>
              </a:rPr>
              <a:t>Z</a:t>
            </a:r>
            <a:r>
              <a:rPr lang="en-US" sz="1100" kern="1200" dirty="0">
                <a:solidFill>
                  <a:srgbClr val="404040"/>
                </a:solidFill>
                <a:effectLst/>
                <a:latin typeface="Century Gothic" panose="020B0502020202020204" pitchFamily="34" charset="0"/>
                <a:ea typeface="ＭＳ 明朝"/>
                <a:cs typeface="Times New Roman"/>
              </a:rPr>
              <a:t>one</a:t>
            </a:r>
            <a:endParaRPr lang="en-AU" sz="1100" dirty="0">
              <a:effectLst/>
              <a:latin typeface="Century Gothic" panose="020B0502020202020204" pitchFamily="34" charset="0"/>
              <a:ea typeface="ＭＳ 明朝"/>
              <a:cs typeface="Times New Roman"/>
            </a:endParaRPr>
          </a:p>
        </p:txBody>
      </p:sp>
      <p:sp>
        <p:nvSpPr>
          <p:cNvPr id="51" name="TextBox 50"/>
          <p:cNvSpPr txBox="1"/>
          <p:nvPr/>
        </p:nvSpPr>
        <p:spPr>
          <a:xfrm>
            <a:off x="1628896" y="6109600"/>
            <a:ext cx="2384307" cy="261610"/>
          </a:xfrm>
          <a:prstGeom prst="rect">
            <a:avLst/>
          </a:prstGeom>
        </p:spPr>
        <p:txBody>
          <a:bodyPr wrap="square" numCol="1" spcCol="640080" rtlCol="0">
            <a:spAutoFit/>
          </a:bodyPr>
          <a:lstStyle/>
          <a:p>
            <a:pPr>
              <a:spcAft>
                <a:spcPts val="0"/>
              </a:spcAft>
            </a:pPr>
            <a:r>
              <a:rPr lang="en-US" sz="1100" kern="1200" dirty="0">
                <a:solidFill>
                  <a:srgbClr val="404040"/>
                </a:solidFill>
                <a:effectLst/>
                <a:latin typeface="Century Gothic" panose="020B0502020202020204" pitchFamily="34" charset="0"/>
                <a:ea typeface="ＭＳ 明朝"/>
                <a:cs typeface="Times New Roman"/>
              </a:rPr>
              <a:t>High Elevation Zone</a:t>
            </a:r>
            <a:endParaRPr lang="en-AU" sz="1100" dirty="0">
              <a:effectLst/>
              <a:latin typeface="Century Gothic" panose="020B0502020202020204" pitchFamily="34" charset="0"/>
              <a:ea typeface="ＭＳ 明朝"/>
              <a:cs typeface="Times New Roman"/>
            </a:endParaRPr>
          </a:p>
        </p:txBody>
      </p:sp>
      <p:sp>
        <p:nvSpPr>
          <p:cNvPr id="52" name="TextBox 51"/>
          <p:cNvSpPr txBox="1"/>
          <p:nvPr/>
        </p:nvSpPr>
        <p:spPr>
          <a:xfrm>
            <a:off x="1611963" y="6414400"/>
            <a:ext cx="2384307" cy="261610"/>
          </a:xfrm>
          <a:prstGeom prst="rect">
            <a:avLst/>
          </a:prstGeom>
        </p:spPr>
        <p:txBody>
          <a:bodyPr wrap="square" numCol="1" spcCol="640080" rtlCol="0">
            <a:spAutoFit/>
          </a:bodyPr>
          <a:lstStyle/>
          <a:p>
            <a:pPr>
              <a:spcAft>
                <a:spcPts val="0"/>
              </a:spcAft>
            </a:pPr>
            <a:r>
              <a:rPr lang="en-US" sz="1100" kern="1200" dirty="0">
                <a:solidFill>
                  <a:srgbClr val="404040"/>
                </a:solidFill>
                <a:effectLst/>
                <a:latin typeface="Century Gothic" panose="020B0502020202020204" pitchFamily="34" charset="0"/>
                <a:ea typeface="ＭＳ 明朝"/>
                <a:cs typeface="Times New Roman"/>
              </a:rPr>
              <a:t>Capitol Reef National Park</a:t>
            </a:r>
            <a:endParaRPr lang="en-AU" sz="1100" dirty="0">
              <a:effectLst/>
              <a:latin typeface="Century Gothic" panose="020B0502020202020204" pitchFamily="34" charset="0"/>
              <a:ea typeface="ＭＳ 明朝"/>
              <a:cs typeface="Times New Roman"/>
            </a:endParaRPr>
          </a:p>
        </p:txBody>
      </p:sp>
      <p:sp>
        <p:nvSpPr>
          <p:cNvPr id="10" name="Oval 9"/>
          <p:cNvSpPr/>
          <p:nvPr/>
        </p:nvSpPr>
        <p:spPr>
          <a:xfrm>
            <a:off x="2065867" y="2777068"/>
            <a:ext cx="660400" cy="609600"/>
          </a:xfrm>
          <a:prstGeom prst="ellipse">
            <a:avLst/>
          </a:prstGeom>
          <a:noFill/>
          <a:ln w="28575"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 name="Straight Connector 12"/>
          <p:cNvCxnSpPr/>
          <p:nvPr/>
        </p:nvCxnSpPr>
        <p:spPr>
          <a:xfrm flipV="1">
            <a:off x="2629554" y="931333"/>
            <a:ext cx="1840846" cy="1935009"/>
          </a:xfrm>
          <a:prstGeom prst="line">
            <a:avLst/>
          </a:prstGeom>
          <a:ln w="28575" cmpd="sng">
            <a:solidFill>
              <a:srgbClr val="1F4E79"/>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10" idx="5"/>
          </p:cNvCxnSpPr>
          <p:nvPr/>
        </p:nvCxnSpPr>
        <p:spPr>
          <a:xfrm>
            <a:off x="2629554" y="3297394"/>
            <a:ext cx="1823913" cy="1596339"/>
          </a:xfrm>
          <a:prstGeom prst="line">
            <a:avLst/>
          </a:prstGeom>
          <a:ln w="28575" cmpd="sng">
            <a:solidFill>
              <a:srgbClr val="1F4E79"/>
            </a:solidFill>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 xmlns:a16="http://schemas.microsoft.com/office/drawing/2014/main" id="{D977D200-3D7E-4CB3-920A-9B330B122E12}"/>
              </a:ext>
            </a:extLst>
          </p:cNvPr>
          <p:cNvSpPr txBox="1"/>
          <p:nvPr/>
        </p:nvSpPr>
        <p:spPr>
          <a:xfrm>
            <a:off x="6387861" y="2675712"/>
            <a:ext cx="794952" cy="276999"/>
          </a:xfrm>
          <a:prstGeom prst="rect">
            <a:avLst/>
          </a:prstGeom>
          <a:noFill/>
        </p:spPr>
        <p:txBody>
          <a:bodyPr wrap="square" rtlCol="0">
            <a:spAutoFit/>
          </a:bodyPr>
          <a:lstStyle/>
          <a:p>
            <a:r>
              <a:rPr lang="en-US" sz="1200" b="1" dirty="0">
                <a:solidFill>
                  <a:srgbClr val="FFFFFF"/>
                </a:solidFill>
              </a:rPr>
              <a:t>Fremont</a:t>
            </a:r>
          </a:p>
        </p:txBody>
      </p:sp>
      <p:sp>
        <p:nvSpPr>
          <p:cNvPr id="56" name="TextBox 55">
            <a:extLst>
              <a:ext uri="{FF2B5EF4-FFF2-40B4-BE49-F238E27FC236}">
                <a16:creationId xmlns="" xmlns:a16="http://schemas.microsoft.com/office/drawing/2014/main" id="{D977D200-3D7E-4CB3-920A-9B330B122E12}"/>
              </a:ext>
            </a:extLst>
          </p:cNvPr>
          <p:cNvSpPr txBox="1"/>
          <p:nvPr/>
        </p:nvSpPr>
        <p:spPr>
          <a:xfrm>
            <a:off x="6607994" y="2946647"/>
            <a:ext cx="794952" cy="276999"/>
          </a:xfrm>
          <a:prstGeom prst="rect">
            <a:avLst/>
          </a:prstGeom>
          <a:noFill/>
        </p:spPr>
        <p:txBody>
          <a:bodyPr wrap="square" rtlCol="0">
            <a:spAutoFit/>
          </a:bodyPr>
          <a:lstStyle/>
          <a:p>
            <a:r>
              <a:rPr lang="en-US" sz="1200" b="1" dirty="0">
                <a:solidFill>
                  <a:srgbClr val="FFFFFF"/>
                </a:solidFill>
              </a:rPr>
              <a:t>Lyman</a:t>
            </a:r>
          </a:p>
        </p:txBody>
      </p:sp>
      <p:sp>
        <p:nvSpPr>
          <p:cNvPr id="57" name="TextBox 56">
            <a:extLst>
              <a:ext uri="{FF2B5EF4-FFF2-40B4-BE49-F238E27FC236}">
                <a16:creationId xmlns="" xmlns:a16="http://schemas.microsoft.com/office/drawing/2014/main" id="{D977D200-3D7E-4CB3-920A-9B330B122E12}"/>
              </a:ext>
            </a:extLst>
          </p:cNvPr>
          <p:cNvSpPr txBox="1"/>
          <p:nvPr/>
        </p:nvSpPr>
        <p:spPr>
          <a:xfrm>
            <a:off x="6472527" y="3234512"/>
            <a:ext cx="794952" cy="276999"/>
          </a:xfrm>
          <a:prstGeom prst="rect">
            <a:avLst/>
          </a:prstGeom>
          <a:noFill/>
        </p:spPr>
        <p:txBody>
          <a:bodyPr wrap="square" rtlCol="0">
            <a:spAutoFit/>
          </a:bodyPr>
          <a:lstStyle/>
          <a:p>
            <a:r>
              <a:rPr lang="en-US" sz="1200" b="1" dirty="0">
                <a:solidFill>
                  <a:srgbClr val="FFFFFF"/>
                </a:solidFill>
              </a:rPr>
              <a:t>Bicknell</a:t>
            </a:r>
          </a:p>
        </p:txBody>
      </p:sp>
      <p:sp>
        <p:nvSpPr>
          <p:cNvPr id="58" name="TextBox 57">
            <a:extLst>
              <a:ext uri="{FF2B5EF4-FFF2-40B4-BE49-F238E27FC236}">
                <a16:creationId xmlns="" xmlns:a16="http://schemas.microsoft.com/office/drawing/2014/main" id="{D977D200-3D7E-4CB3-920A-9B330B122E12}"/>
              </a:ext>
            </a:extLst>
          </p:cNvPr>
          <p:cNvSpPr txBox="1"/>
          <p:nvPr/>
        </p:nvSpPr>
        <p:spPr>
          <a:xfrm>
            <a:off x="7285324" y="3386909"/>
            <a:ext cx="794952" cy="276999"/>
          </a:xfrm>
          <a:prstGeom prst="rect">
            <a:avLst/>
          </a:prstGeom>
          <a:noFill/>
        </p:spPr>
        <p:txBody>
          <a:bodyPr wrap="square" rtlCol="0">
            <a:spAutoFit/>
          </a:bodyPr>
          <a:lstStyle/>
          <a:p>
            <a:r>
              <a:rPr lang="en-US" sz="1200" b="1" dirty="0">
                <a:solidFill>
                  <a:srgbClr val="FFFFFF"/>
                </a:solidFill>
              </a:rPr>
              <a:t>Torrey</a:t>
            </a:r>
          </a:p>
        </p:txBody>
      </p:sp>
      <p:sp>
        <p:nvSpPr>
          <p:cNvPr id="59" name="TextBox 58">
            <a:extLst>
              <a:ext uri="{FF2B5EF4-FFF2-40B4-BE49-F238E27FC236}">
                <a16:creationId xmlns="" xmlns:a16="http://schemas.microsoft.com/office/drawing/2014/main" id="{D977D200-3D7E-4CB3-920A-9B330B122E12}"/>
              </a:ext>
            </a:extLst>
          </p:cNvPr>
          <p:cNvSpPr txBox="1"/>
          <p:nvPr/>
        </p:nvSpPr>
        <p:spPr>
          <a:xfrm>
            <a:off x="6895862" y="3674781"/>
            <a:ext cx="913484" cy="276999"/>
          </a:xfrm>
          <a:prstGeom prst="rect">
            <a:avLst/>
          </a:prstGeom>
          <a:noFill/>
        </p:spPr>
        <p:txBody>
          <a:bodyPr wrap="square" rtlCol="0">
            <a:spAutoFit/>
          </a:bodyPr>
          <a:lstStyle/>
          <a:p>
            <a:r>
              <a:rPr lang="en-US" sz="1200" b="1" dirty="0">
                <a:solidFill>
                  <a:srgbClr val="FFFFFF"/>
                </a:solidFill>
              </a:rPr>
              <a:t>Teasdale</a:t>
            </a:r>
          </a:p>
        </p:txBody>
      </p:sp>
      <p:sp>
        <p:nvSpPr>
          <p:cNvPr id="60" name="TextBox 59">
            <a:extLst>
              <a:ext uri="{FF2B5EF4-FFF2-40B4-BE49-F238E27FC236}">
                <a16:creationId xmlns="" xmlns:a16="http://schemas.microsoft.com/office/drawing/2014/main" id="{D977D200-3D7E-4CB3-920A-9B330B122E12}"/>
              </a:ext>
            </a:extLst>
          </p:cNvPr>
          <p:cNvSpPr txBox="1"/>
          <p:nvPr/>
        </p:nvSpPr>
        <p:spPr>
          <a:xfrm>
            <a:off x="9859192" y="3268380"/>
            <a:ext cx="1099751" cy="276999"/>
          </a:xfrm>
          <a:prstGeom prst="rect">
            <a:avLst/>
          </a:prstGeom>
          <a:noFill/>
        </p:spPr>
        <p:txBody>
          <a:bodyPr wrap="square" rtlCol="0">
            <a:spAutoFit/>
          </a:bodyPr>
          <a:lstStyle/>
          <a:p>
            <a:r>
              <a:rPr lang="en-US" sz="1200" b="1" dirty="0" err="1">
                <a:solidFill>
                  <a:srgbClr val="FFFFFF"/>
                </a:solidFill>
              </a:rPr>
              <a:t>Hanksville</a:t>
            </a:r>
            <a:endParaRPr lang="en-US" sz="1200" b="1" dirty="0">
              <a:solidFill>
                <a:srgbClr val="FFFFFF"/>
              </a:solidFill>
            </a:endParaRPr>
          </a:p>
        </p:txBody>
      </p:sp>
    </p:spTree>
    <p:extLst>
      <p:ext uri="{BB962C8B-B14F-4D97-AF65-F5344CB8AC3E}">
        <p14:creationId xmlns:p14="http://schemas.microsoft.com/office/powerpoint/2010/main" val="3413893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8" name="Text Placeholder 1"/>
          <p:cNvSpPr txBox="1">
            <a:spLocks/>
          </p:cNvSpPr>
          <p:nvPr/>
        </p:nvSpPr>
        <p:spPr>
          <a:xfrm>
            <a:off x="622137" y="1053374"/>
            <a:ext cx="10947727" cy="55376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spcBef>
                <a:spcPts val="0"/>
              </a:spcBef>
              <a:spcAft>
                <a:spcPts val="1500"/>
              </a:spcAft>
              <a:buClr>
                <a:srgbClr val="3289B4"/>
              </a:buClr>
              <a:buFont typeface="Webdings" panose="05030102010509060703" pitchFamily="18" charset="2"/>
              <a:buChar char="4"/>
            </a:pPr>
            <a:r>
              <a:rPr lang="en-US" dirty="0"/>
              <a:t>Joseph Spruce, Lead Science Advisor for NASA DEVELOP VA – Wise County</a:t>
            </a:r>
            <a:endParaRPr lang="en-US" strike="sngStrike" dirty="0">
              <a:solidFill>
                <a:srgbClr val="FF0000"/>
              </a:solidFill>
            </a:endParaRPr>
          </a:p>
          <a:p>
            <a:pPr marL="342900" lvl="0" indent="-342900">
              <a:spcBef>
                <a:spcPts val="0"/>
              </a:spcBef>
              <a:spcAft>
                <a:spcPts val="1500"/>
              </a:spcAft>
              <a:buClr>
                <a:srgbClr val="3289B4"/>
              </a:buClr>
              <a:buFont typeface="Webdings" panose="05030102010509060703" pitchFamily="18" charset="2"/>
              <a:buChar char="4"/>
            </a:pPr>
            <a:r>
              <a:rPr lang="en-US" dirty="0"/>
              <a:t>Dr. L. DeWayne Cecil, Chief Climatologist at NOAA National Centers for Environmental Information and Program Manager of Global Science &amp; Technology, Inc.</a:t>
            </a:r>
            <a:endParaRPr lang="en-US" strike="sngStrike" dirty="0">
              <a:solidFill>
                <a:srgbClr val="FF0000"/>
              </a:solidFill>
            </a:endParaRPr>
          </a:p>
          <a:p>
            <a:pPr marL="342900" lvl="0" indent="-342900">
              <a:spcBef>
                <a:spcPts val="0"/>
              </a:spcBef>
              <a:spcAft>
                <a:spcPts val="1500"/>
              </a:spcAft>
              <a:buClr>
                <a:srgbClr val="3289B4"/>
              </a:buClr>
              <a:buFont typeface="Webdings" panose="05030102010509060703" pitchFamily="18" charset="2"/>
              <a:buChar char="4"/>
            </a:pPr>
            <a:r>
              <a:rPr lang="en-US" dirty="0"/>
              <a:t>Bob </a:t>
            </a:r>
            <a:r>
              <a:rPr lang="en-US" dirty="0" err="1"/>
              <a:t>VanGundy</a:t>
            </a:r>
            <a:r>
              <a:rPr lang="en-US" dirty="0"/>
              <a:t>, Geology Instructor at The University of Virginia’s College at Wise</a:t>
            </a:r>
            <a:endParaRPr lang="en-US" strike="sngStrike" dirty="0">
              <a:solidFill>
                <a:srgbClr val="FF0000"/>
              </a:solidFill>
            </a:endParaRPr>
          </a:p>
          <a:p>
            <a:pPr marL="342900" lvl="0" indent="-342900">
              <a:spcBef>
                <a:spcPts val="0"/>
              </a:spcBef>
              <a:spcAft>
                <a:spcPts val="1500"/>
              </a:spcAft>
              <a:buClr>
                <a:srgbClr val="3289B4"/>
              </a:buClr>
              <a:buFont typeface="Webdings" panose="05030102010509060703" pitchFamily="18" charset="2"/>
              <a:buChar char="4"/>
            </a:pPr>
            <a:r>
              <a:rPr lang="en-US" dirty="0"/>
              <a:t>Dr. Kenton Ross, Lead Science Advisor for NASA DEVELOP National Program</a:t>
            </a:r>
            <a:endParaRPr lang="en-US" strike="sngStrike" dirty="0">
              <a:solidFill>
                <a:srgbClr val="FF0000"/>
              </a:solidFill>
            </a:endParaRPr>
          </a:p>
          <a:p>
            <a:pPr marL="342900" lvl="0" indent="-342900">
              <a:spcBef>
                <a:spcPts val="0"/>
              </a:spcBef>
              <a:spcAft>
                <a:spcPts val="1500"/>
              </a:spcAft>
              <a:buClr>
                <a:srgbClr val="3289B4"/>
              </a:buClr>
              <a:buFont typeface="Webdings" panose="05030102010509060703" pitchFamily="18" charset="2"/>
              <a:buChar char="4"/>
            </a:pPr>
            <a:r>
              <a:rPr lang="en-US" dirty="0"/>
              <a:t>Brooke Colley, Center Lead at NASA DEVELOP Wise County Clerk of Circuit Court’s Office</a:t>
            </a:r>
          </a:p>
          <a:p>
            <a:pPr marL="342900" lvl="0" indent="-342900">
              <a:spcBef>
                <a:spcPts val="0"/>
              </a:spcBef>
              <a:spcAft>
                <a:spcPts val="1500"/>
              </a:spcAft>
              <a:buClr>
                <a:srgbClr val="3289B4"/>
              </a:buClr>
              <a:buFont typeface="Webdings" panose="05030102010509060703" pitchFamily="18" charset="2"/>
              <a:buChar char="4"/>
            </a:pPr>
            <a:r>
              <a:rPr lang="en-US" dirty="0"/>
              <a:t>Michael Brooke, Assistant Center Lead at NASA DEVELOP Wise County Clerk of Circuit Court’s Office</a:t>
            </a:r>
          </a:p>
          <a:p>
            <a:pPr marL="342900" lvl="0" indent="-342900">
              <a:spcBef>
                <a:spcPts val="0"/>
              </a:spcBef>
              <a:spcAft>
                <a:spcPts val="2000"/>
              </a:spcAft>
              <a:buClr>
                <a:srgbClr val="3289B4"/>
              </a:buClr>
              <a:buFont typeface="Webdings" panose="05030102010509060703" pitchFamily="18" charset="2"/>
              <a:buChar char="4"/>
            </a:pPr>
            <a:r>
              <a:rPr lang="en-US" dirty="0"/>
              <a:t>Rebecca </a:t>
            </a:r>
            <a:r>
              <a:rPr lang="en-US" dirty="0" err="1"/>
              <a:t>Weissinger</a:t>
            </a:r>
            <a:r>
              <a:rPr lang="en-US" dirty="0"/>
              <a:t>, National Park Service, Northern Colorado Plateau Network Ecologist</a:t>
            </a:r>
            <a:r>
              <a:rPr lang="en-US" strike="sngStrike" dirty="0">
                <a:solidFill>
                  <a:srgbClr val="FF0000"/>
                </a:solidFill>
              </a:rPr>
              <a:t> </a:t>
            </a:r>
          </a:p>
          <a:p>
            <a:pPr marL="342900" lvl="0" indent="-342900">
              <a:spcBef>
                <a:spcPts val="0"/>
              </a:spcBef>
              <a:spcAft>
                <a:spcPts val="2000"/>
              </a:spcAft>
              <a:buClr>
                <a:srgbClr val="3289B4"/>
              </a:buClr>
              <a:buFont typeface="Webdings" panose="05030102010509060703" pitchFamily="18" charset="2"/>
              <a:buChar char="4"/>
            </a:pPr>
            <a:r>
              <a:rPr lang="en-US" dirty="0"/>
              <a:t>Terry Fisk, Chief of Resource Management and Science at Capitol Reef National Park</a:t>
            </a:r>
            <a:endParaRPr lang="en-US" strike="sngStrike" dirty="0">
              <a:solidFill>
                <a:srgbClr val="FF0000"/>
              </a:solidFill>
            </a:endParaRPr>
          </a:p>
        </p:txBody>
      </p:sp>
    </p:spTree>
    <p:extLst>
      <p:ext uri="{BB962C8B-B14F-4D97-AF65-F5344CB8AC3E}">
        <p14:creationId xmlns:p14="http://schemas.microsoft.com/office/powerpoint/2010/main" val="3714997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b="1" dirty="0">
                <a:solidFill>
                  <a:schemeClr val="bg1"/>
                </a:solidFill>
              </a:rPr>
              <a:t>Thank You</a:t>
            </a:r>
          </a:p>
        </p:txBody>
      </p:sp>
      <p:grpSp>
        <p:nvGrpSpPr>
          <p:cNvPr id="21" name="Group 20">
            <a:extLst>
              <a:ext uri="{FF2B5EF4-FFF2-40B4-BE49-F238E27FC236}">
                <a16:creationId xmlns="" xmlns:a16="http://schemas.microsoft.com/office/drawing/2014/main" id="{B1F879AC-57A0-4933-A031-F16DF11F0A8C}"/>
              </a:ext>
            </a:extLst>
          </p:cNvPr>
          <p:cNvGrpSpPr/>
          <p:nvPr/>
        </p:nvGrpSpPr>
        <p:grpSpPr>
          <a:xfrm>
            <a:off x="4145580" y="3453765"/>
            <a:ext cx="8036049" cy="3404235"/>
            <a:chOff x="4155951" y="3088641"/>
            <a:chExt cx="8036049" cy="3404235"/>
          </a:xfrm>
        </p:grpSpPr>
        <p:sp>
          <p:nvSpPr>
            <p:cNvPr id="2" name="Rectangle: Rounded Corners 1">
              <a:extLst>
                <a:ext uri="{FF2B5EF4-FFF2-40B4-BE49-F238E27FC236}">
                  <a16:creationId xmlns="" xmlns:a16="http://schemas.microsoft.com/office/drawing/2014/main" id="{F8237415-02AC-4075-A4FA-346333B294D6}"/>
                </a:ext>
              </a:extLst>
            </p:cNvPr>
            <p:cNvSpPr/>
            <p:nvPr/>
          </p:nvSpPr>
          <p:spPr>
            <a:xfrm>
              <a:off x="4426642" y="3088641"/>
              <a:ext cx="7419918" cy="3068320"/>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3" name="Group 2">
              <a:extLst>
                <a:ext uri="{FF2B5EF4-FFF2-40B4-BE49-F238E27FC236}">
                  <a16:creationId xmlns="" xmlns:a16="http://schemas.microsoft.com/office/drawing/2014/main" id="{432BE596-2787-4E79-BE8C-27B7E8B415D0}"/>
                </a:ext>
              </a:extLst>
            </p:cNvPr>
            <p:cNvGrpSpPr/>
            <p:nvPr/>
          </p:nvGrpSpPr>
          <p:grpSpPr>
            <a:xfrm>
              <a:off x="4155951" y="3231057"/>
              <a:ext cx="8036049" cy="3261819"/>
              <a:chOff x="15982211" y="30740134"/>
              <a:chExt cx="8036049" cy="3261819"/>
            </a:xfrm>
          </p:grpSpPr>
          <p:sp>
            <p:nvSpPr>
              <p:cNvPr id="5" name="Text Placeholder 16">
                <a:extLst>
                  <a:ext uri="{FF2B5EF4-FFF2-40B4-BE49-F238E27FC236}">
                    <a16:creationId xmlns="" xmlns:a16="http://schemas.microsoft.com/office/drawing/2014/main" id="{0F81491A-26A9-4691-9D72-1B27A85014B8}"/>
                  </a:ext>
                </a:extLst>
              </p:cNvPr>
              <p:cNvSpPr txBox="1">
                <a:spLocks/>
              </p:cNvSpPr>
              <p:nvPr/>
            </p:nvSpPr>
            <p:spPr>
              <a:xfrm>
                <a:off x="15982211" y="32754059"/>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algn="ctr">
                  <a:lnSpc>
                    <a:spcPct val="100000"/>
                  </a:lnSpc>
                  <a:spcBef>
                    <a:spcPts val="0"/>
                  </a:spcBef>
                  <a:defRPr/>
                </a:pPr>
                <a:r>
                  <a:rPr lang="en-US" sz="2400" dirty="0">
                    <a:solidFill>
                      <a:prstClr val="black">
                        <a:lumMod val="75000"/>
                        <a:lumOff val="25000"/>
                      </a:prstClr>
                    </a:solidFill>
                  </a:rPr>
                  <a:t>Jessica Li</a:t>
                </a:r>
              </a:p>
              <a:p>
                <a:pPr lvl="0" algn="ctr">
                  <a:lnSpc>
                    <a:spcPct val="100000"/>
                  </a:lnSpc>
                  <a:spcBef>
                    <a:spcPts val="0"/>
                  </a:spcBef>
                  <a:defRPr/>
                </a:pPr>
                <a:r>
                  <a:rPr lang="en-US" sz="2400" dirty="0">
                    <a:solidFill>
                      <a:prstClr val="black">
                        <a:lumMod val="75000"/>
                        <a:lumOff val="25000"/>
                      </a:prstClr>
                    </a:solidFill>
                  </a:rPr>
                  <a:t>Project Lead</a:t>
                </a:r>
              </a:p>
            </p:txBody>
          </p:sp>
          <p:sp>
            <p:nvSpPr>
              <p:cNvPr id="6" name="Text Placeholder 16">
                <a:extLst>
                  <a:ext uri="{FF2B5EF4-FFF2-40B4-BE49-F238E27FC236}">
                    <a16:creationId xmlns="" xmlns:a16="http://schemas.microsoft.com/office/drawing/2014/main" id="{F3C3DD9B-8ED3-4E56-B3C3-45CC9284F216}"/>
                  </a:ext>
                </a:extLst>
              </p:cNvPr>
              <p:cNvSpPr txBox="1">
                <a:spLocks/>
              </p:cNvSpPr>
              <p:nvPr/>
            </p:nvSpPr>
            <p:spPr>
              <a:xfrm>
                <a:off x="18444700" y="32754060"/>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27432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rPr>
                  <a:t>Zhuoyan He</a:t>
                </a:r>
              </a:p>
            </p:txBody>
          </p:sp>
          <p:sp>
            <p:nvSpPr>
              <p:cNvPr id="7" name="Text Placeholder 16">
                <a:extLst>
                  <a:ext uri="{FF2B5EF4-FFF2-40B4-BE49-F238E27FC236}">
                    <a16:creationId xmlns="" xmlns:a16="http://schemas.microsoft.com/office/drawing/2014/main" id="{576CDFE2-7E74-4931-9A04-BAEE65C1073C}"/>
                  </a:ext>
                </a:extLst>
              </p:cNvPr>
              <p:cNvSpPr txBox="1">
                <a:spLocks/>
              </p:cNvSpPr>
              <p:nvPr/>
            </p:nvSpPr>
            <p:spPr>
              <a:xfrm>
                <a:off x="21016100" y="32754060"/>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ctr" defTabSz="27432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prstClr val="black">
                        <a:lumMod val="75000"/>
                        <a:lumOff val="25000"/>
                      </a:prstClr>
                    </a:solidFill>
                    <a:effectLst/>
                    <a:uLnTx/>
                    <a:uFillTx/>
                    <a:latin typeface="Century Gothic" panose="020F0302020204030204"/>
                    <a:ea typeface="+mn-ea"/>
                    <a:cs typeface="+mn-cs"/>
                  </a:rPr>
                  <a:t>Chenyu</a:t>
                </a:r>
                <a:r>
                  <a:rPr kumimoji="0" lang="en-US" sz="2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mn-ea"/>
                    <a:cs typeface="+mn-cs"/>
                  </a:rPr>
                  <a:t> Shi</a:t>
                </a:r>
              </a:p>
            </p:txBody>
          </p:sp>
          <p:grpSp>
            <p:nvGrpSpPr>
              <p:cNvPr id="10" name="Group 9">
                <a:extLst>
                  <a:ext uri="{FF2B5EF4-FFF2-40B4-BE49-F238E27FC236}">
                    <a16:creationId xmlns="" xmlns:a16="http://schemas.microsoft.com/office/drawing/2014/main" id="{02B4452A-C959-4365-8D29-ED2A01BA2808}"/>
                  </a:ext>
                </a:extLst>
              </p:cNvPr>
              <p:cNvGrpSpPr/>
              <p:nvPr/>
            </p:nvGrpSpPr>
            <p:grpSpPr>
              <a:xfrm>
                <a:off x="16440655" y="30740134"/>
                <a:ext cx="2057404" cy="2046184"/>
                <a:chOff x="16389634" y="30740134"/>
                <a:chExt cx="2057404" cy="2046184"/>
              </a:xfrm>
            </p:grpSpPr>
            <p:pic>
              <p:nvPicPr>
                <p:cNvPr id="17" name="Picture 16">
                  <a:extLst>
                    <a:ext uri="{FF2B5EF4-FFF2-40B4-BE49-F238E27FC236}">
                      <a16:creationId xmlns="" xmlns:a16="http://schemas.microsoft.com/office/drawing/2014/main" id="{551789B8-F338-4657-AF10-3316319BCD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9634" y="30740134"/>
                  <a:ext cx="2057404" cy="2046184"/>
                </a:xfrm>
                <a:prstGeom prst="rect">
                  <a:avLst/>
                </a:prstGeom>
              </p:spPr>
            </p:pic>
            <p:pic>
              <p:nvPicPr>
                <p:cNvPr id="18" name="Picture 17">
                  <a:extLst>
                    <a:ext uri="{FF2B5EF4-FFF2-40B4-BE49-F238E27FC236}">
                      <a16:creationId xmlns="" xmlns:a16="http://schemas.microsoft.com/office/drawing/2014/main" id="{6F058B04-9B12-468F-8E74-67EFDA9C08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99902" y="30944792"/>
                  <a:ext cx="1636868" cy="1636868"/>
                </a:xfrm>
                <a:prstGeom prst="ellipse">
                  <a:avLst/>
                </a:prstGeom>
              </p:spPr>
            </p:pic>
          </p:grpSp>
          <p:grpSp>
            <p:nvGrpSpPr>
              <p:cNvPr id="11" name="Group 10">
                <a:extLst>
                  <a:ext uri="{FF2B5EF4-FFF2-40B4-BE49-F238E27FC236}">
                    <a16:creationId xmlns="" xmlns:a16="http://schemas.microsoft.com/office/drawing/2014/main" id="{404AE4C8-820B-4ED4-928F-780628DE0B6B}"/>
                  </a:ext>
                </a:extLst>
              </p:cNvPr>
              <p:cNvGrpSpPr/>
              <p:nvPr/>
            </p:nvGrpSpPr>
            <p:grpSpPr>
              <a:xfrm>
                <a:off x="18954165" y="30740134"/>
                <a:ext cx="2057404" cy="2046184"/>
                <a:chOff x="18968334" y="31003638"/>
                <a:chExt cx="2057404" cy="2046184"/>
              </a:xfrm>
            </p:grpSpPr>
            <p:pic>
              <p:nvPicPr>
                <p:cNvPr id="15" name="Picture 14">
                  <a:extLst>
                    <a:ext uri="{FF2B5EF4-FFF2-40B4-BE49-F238E27FC236}">
                      <a16:creationId xmlns="" xmlns:a16="http://schemas.microsoft.com/office/drawing/2014/main" id="{AFE25F14-76D2-4928-BBAB-7F7B01E487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68334" y="31003638"/>
                  <a:ext cx="2057404" cy="2046184"/>
                </a:xfrm>
                <a:prstGeom prst="rect">
                  <a:avLst/>
                </a:prstGeom>
              </p:spPr>
            </p:pic>
            <p:pic>
              <p:nvPicPr>
                <p:cNvPr id="16" name="Picture 15">
                  <a:extLst>
                    <a:ext uri="{FF2B5EF4-FFF2-40B4-BE49-F238E27FC236}">
                      <a16:creationId xmlns="" xmlns:a16="http://schemas.microsoft.com/office/drawing/2014/main" id="{2F7E055D-CAD7-41A5-9EF6-AB7465E485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78602" y="31208296"/>
                  <a:ext cx="1636868" cy="1636868"/>
                </a:xfrm>
                <a:prstGeom prst="ellipse">
                  <a:avLst/>
                </a:prstGeom>
              </p:spPr>
            </p:pic>
          </p:grpSp>
          <p:grpSp>
            <p:nvGrpSpPr>
              <p:cNvPr id="12" name="Group 11">
                <a:extLst>
                  <a:ext uri="{FF2B5EF4-FFF2-40B4-BE49-F238E27FC236}">
                    <a16:creationId xmlns="" xmlns:a16="http://schemas.microsoft.com/office/drawing/2014/main" id="{797FF325-55FB-4671-937C-AC0B590A58D0}"/>
                  </a:ext>
                </a:extLst>
              </p:cNvPr>
              <p:cNvGrpSpPr/>
              <p:nvPr/>
            </p:nvGrpSpPr>
            <p:grpSpPr>
              <a:xfrm>
                <a:off x="21467674" y="30740134"/>
                <a:ext cx="2057404" cy="2046184"/>
                <a:chOff x="21467674" y="30844702"/>
                <a:chExt cx="2057404" cy="2046184"/>
              </a:xfrm>
            </p:grpSpPr>
            <p:pic>
              <p:nvPicPr>
                <p:cNvPr id="13" name="Picture 12">
                  <a:extLst>
                    <a:ext uri="{FF2B5EF4-FFF2-40B4-BE49-F238E27FC236}">
                      <a16:creationId xmlns="" xmlns:a16="http://schemas.microsoft.com/office/drawing/2014/main" id="{6E74BD91-C263-443F-8041-D27EC8EE33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67674" y="30844702"/>
                  <a:ext cx="2057404" cy="2046184"/>
                </a:xfrm>
                <a:prstGeom prst="rect">
                  <a:avLst/>
                </a:prstGeom>
              </p:spPr>
            </p:pic>
            <p:pic>
              <p:nvPicPr>
                <p:cNvPr id="14" name="Picture 13">
                  <a:extLst>
                    <a:ext uri="{FF2B5EF4-FFF2-40B4-BE49-F238E27FC236}">
                      <a16:creationId xmlns="" xmlns:a16="http://schemas.microsoft.com/office/drawing/2014/main" id="{B03852CB-1613-4FD5-9470-B551348E24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79156" y="31050574"/>
                  <a:ext cx="1634439" cy="1634439"/>
                </a:xfrm>
                <a:prstGeom prst="ellipse">
                  <a:avLst/>
                </a:prstGeom>
              </p:spPr>
            </p:pic>
          </p:grpSp>
        </p:grpSp>
      </p:grpSp>
    </p:spTree>
    <p:extLst>
      <p:ext uri="{BB962C8B-B14F-4D97-AF65-F5344CB8AC3E}">
        <p14:creationId xmlns:p14="http://schemas.microsoft.com/office/powerpoint/2010/main" val="366318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Community Concerns</a:t>
            </a:r>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19088" t="8538" b="2802"/>
          <a:stretch/>
        </p:blipFill>
        <p:spPr>
          <a:xfrm>
            <a:off x="5036234" y="931499"/>
            <a:ext cx="7155766" cy="5880782"/>
          </a:xfrm>
        </p:spPr>
      </p:pic>
      <p:sp>
        <p:nvSpPr>
          <p:cNvPr id="6" name="Text Placeholder 5"/>
          <p:cNvSpPr>
            <a:spLocks noGrp="1"/>
          </p:cNvSpPr>
          <p:nvPr>
            <p:ph type="body" sz="half" idx="2"/>
          </p:nvPr>
        </p:nvSpPr>
        <p:spPr>
          <a:xfrm>
            <a:off x="471340" y="931498"/>
            <a:ext cx="4339810" cy="5880783"/>
          </a:xfrm>
        </p:spPr>
        <p:txBody>
          <a:bodyPr anchor="ctr">
            <a:normAutofit/>
          </a:bodyPr>
          <a:lstStyle/>
          <a:p>
            <a:pPr marL="342900" lvl="0" indent="-342900">
              <a:spcBef>
                <a:spcPts val="0"/>
              </a:spcBef>
              <a:spcAft>
                <a:spcPts val="2000"/>
              </a:spcAft>
              <a:buClr>
                <a:srgbClr val="3289B4"/>
              </a:buClr>
              <a:buFont typeface="Webdings" panose="05030102010509060703" pitchFamily="18" charset="2"/>
              <a:buChar char="4"/>
            </a:pPr>
            <a:r>
              <a:rPr lang="en-US" sz="2400" dirty="0"/>
              <a:t>Fremont River Basin water flow is dependent on snowmelt</a:t>
            </a:r>
          </a:p>
          <a:p>
            <a:pPr marL="342900" lvl="0" indent="-342900">
              <a:spcBef>
                <a:spcPts val="0"/>
              </a:spcBef>
              <a:spcAft>
                <a:spcPts val="2000"/>
              </a:spcAft>
              <a:buClr>
                <a:srgbClr val="3289B4"/>
              </a:buClr>
              <a:buFont typeface="Webdings" panose="05030102010509060703" pitchFamily="18" charset="2"/>
              <a:buChar char="4"/>
            </a:pPr>
            <a:r>
              <a:rPr lang="en-US" sz="2400" dirty="0"/>
              <a:t>Streamflow is currently predicted utilizing USDA Snowpack Telemetry (SNOTEL) </a:t>
            </a:r>
            <a:r>
              <a:rPr lang="en-US" sz="2400" i="1" dirty="0"/>
              <a:t>in situ </a:t>
            </a:r>
            <a:r>
              <a:rPr lang="en-US" sz="2400" dirty="0"/>
              <a:t>data</a:t>
            </a:r>
          </a:p>
          <a:p>
            <a:pPr marL="342900" lvl="0" indent="-342900">
              <a:spcBef>
                <a:spcPts val="0"/>
              </a:spcBef>
              <a:spcAft>
                <a:spcPts val="2000"/>
              </a:spcAft>
              <a:buClr>
                <a:srgbClr val="3289B4"/>
              </a:buClr>
              <a:buFont typeface="Webdings" panose="05030102010509060703" pitchFamily="18" charset="2"/>
              <a:buChar char="4"/>
            </a:pPr>
            <a:r>
              <a:rPr lang="en-US" sz="2400" dirty="0"/>
              <a:t>Observed streamflow and predicted streamflow from snowmelt are not aligned</a:t>
            </a:r>
            <a:endParaRPr lang="en-US" sz="2400" b="1" dirty="0"/>
          </a:p>
        </p:txBody>
      </p:sp>
      <p:sp>
        <p:nvSpPr>
          <p:cNvPr id="7" name="Text Placeholder 4"/>
          <p:cNvSpPr txBox="1">
            <a:spLocks/>
          </p:cNvSpPr>
          <p:nvPr/>
        </p:nvSpPr>
        <p:spPr>
          <a:xfrm>
            <a:off x="8746998" y="931498"/>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National Park Service</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17950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1474"/>
            <a:ext cx="10233148" cy="479425"/>
          </a:xfrm>
        </p:spPr>
        <p:txBody>
          <a:bodyPr>
            <a:normAutofit fontScale="90000"/>
          </a:bodyPr>
          <a:lstStyle/>
          <a:p>
            <a:r>
              <a:rPr lang="en-US" dirty="0"/>
              <a:t>Community Concerns</a:t>
            </a:r>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13" t="26523" r="-13" b="12519"/>
          <a:stretch/>
        </p:blipFill>
        <p:spPr>
          <a:xfrm>
            <a:off x="1524" y="1842661"/>
            <a:ext cx="12188952" cy="4973779"/>
          </a:xfrm>
        </p:spPr>
      </p:pic>
      <p:sp>
        <p:nvSpPr>
          <p:cNvPr id="6" name="Text Placeholder 5"/>
          <p:cNvSpPr>
            <a:spLocks noGrp="1"/>
          </p:cNvSpPr>
          <p:nvPr>
            <p:ph type="body" sz="half" idx="2"/>
          </p:nvPr>
        </p:nvSpPr>
        <p:spPr>
          <a:xfrm>
            <a:off x="1000125" y="993665"/>
            <a:ext cx="10233148" cy="835135"/>
          </a:xfrm>
        </p:spPr>
        <p:txBody>
          <a:bodyPr>
            <a:normAutofit/>
          </a:bodyPr>
          <a:lstStyle/>
          <a:p>
            <a:r>
              <a:rPr lang="en-US" sz="2400" dirty="0"/>
              <a:t>The Utah Division of Water Rights requested reductions in irrigation water from the Fremont River Basin</a:t>
            </a:r>
          </a:p>
        </p:txBody>
      </p:sp>
      <p:sp>
        <p:nvSpPr>
          <p:cNvPr id="7" name="Text Placeholder 4"/>
          <p:cNvSpPr txBox="1">
            <a:spLocks/>
          </p:cNvSpPr>
          <p:nvPr/>
        </p:nvSpPr>
        <p:spPr>
          <a:xfrm>
            <a:off x="8745474" y="1842661"/>
            <a:ext cx="3445002" cy="274320"/>
          </a:xfrm>
          <a:prstGeom prst="rect">
            <a:avLst/>
          </a:prstGeom>
        </p:spPr>
        <p:txBody>
          <a:bodyPr>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Terry Fisk, </a:t>
            </a:r>
            <a:r>
              <a:rPr lang="en-US" dirty="0">
                <a:solidFill>
                  <a:schemeClr val="bg1"/>
                </a:solidFill>
              </a:rPr>
              <a:t>National Park Service</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5372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1474"/>
            <a:ext cx="10233148" cy="479425"/>
          </a:xfrm>
        </p:spPr>
        <p:txBody>
          <a:bodyPr>
            <a:normAutofit fontScale="90000"/>
          </a:bodyPr>
          <a:lstStyle/>
          <a:p>
            <a:r>
              <a:rPr lang="en-US" dirty="0"/>
              <a:t>Community Concerns</a:t>
            </a:r>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25" t="21002" r="-25" b="25347"/>
          <a:stretch/>
        </p:blipFill>
        <p:spPr>
          <a:xfrm>
            <a:off x="-40743" y="1887800"/>
            <a:ext cx="12316674" cy="4928636"/>
          </a:xfrm>
        </p:spPr>
      </p:pic>
      <p:sp>
        <p:nvSpPr>
          <p:cNvPr id="6" name="Text Placeholder 5"/>
          <p:cNvSpPr>
            <a:spLocks noGrp="1"/>
          </p:cNvSpPr>
          <p:nvPr>
            <p:ph type="body" sz="half" idx="2"/>
          </p:nvPr>
        </p:nvSpPr>
        <p:spPr>
          <a:xfrm>
            <a:off x="1000125" y="993666"/>
            <a:ext cx="10233148" cy="792932"/>
          </a:xfrm>
        </p:spPr>
        <p:txBody>
          <a:bodyPr>
            <a:normAutofit/>
          </a:bodyPr>
          <a:lstStyle/>
          <a:p>
            <a:r>
              <a:rPr lang="en-US" sz="2400" dirty="0"/>
              <a:t>Capitol Reef National Park manages historic orchards and pastures, which rely on irrigation water from the Fremont River Basin</a:t>
            </a:r>
          </a:p>
        </p:txBody>
      </p:sp>
      <p:sp>
        <p:nvSpPr>
          <p:cNvPr id="7" name="Text Placeholder 4"/>
          <p:cNvSpPr txBox="1">
            <a:spLocks/>
          </p:cNvSpPr>
          <p:nvPr/>
        </p:nvSpPr>
        <p:spPr>
          <a:xfrm>
            <a:off x="8746998" y="1929365"/>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National Park Service</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04827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tretch>
            <a:fillRect/>
          </a:stretch>
        </p:blipFill>
        <p:spPr>
          <a:xfrm>
            <a:off x="0" y="1215723"/>
            <a:ext cx="7486090" cy="5614567"/>
          </a:xfrm>
        </p:spPr>
      </p:pic>
      <p:sp>
        <p:nvSpPr>
          <p:cNvPr id="5" name="Title 4"/>
          <p:cNvSpPr>
            <a:spLocks noGrp="1"/>
          </p:cNvSpPr>
          <p:nvPr>
            <p:ph type="title"/>
          </p:nvPr>
        </p:nvSpPr>
        <p:spPr/>
        <p:txBody>
          <a:bodyPr>
            <a:normAutofit fontScale="90000"/>
          </a:bodyPr>
          <a:lstStyle/>
          <a:p>
            <a:r>
              <a:rPr lang="en-US" dirty="0"/>
              <a:t>Community Concerns</a:t>
            </a:r>
          </a:p>
        </p:txBody>
      </p:sp>
      <p:sp>
        <p:nvSpPr>
          <p:cNvPr id="6" name="Text Placeholder 5"/>
          <p:cNvSpPr>
            <a:spLocks noGrp="1"/>
          </p:cNvSpPr>
          <p:nvPr>
            <p:ph type="body" sz="half" idx="2"/>
          </p:nvPr>
        </p:nvSpPr>
        <p:spPr>
          <a:xfrm>
            <a:off x="7620000" y="977522"/>
            <a:ext cx="4295775" cy="5880478"/>
          </a:xfrm>
        </p:spPr>
        <p:txBody>
          <a:bodyPr anchor="ctr">
            <a:normAutofit/>
          </a:bodyPr>
          <a:lstStyle/>
          <a:p>
            <a:pPr marL="342900" lvl="0" indent="-342900">
              <a:spcBef>
                <a:spcPts val="0"/>
              </a:spcBef>
              <a:spcAft>
                <a:spcPts val="2000"/>
              </a:spcAft>
              <a:buClr>
                <a:srgbClr val="3289B4"/>
              </a:buClr>
              <a:buFont typeface="Webdings" panose="05030102010509060703" pitchFamily="18" charset="2"/>
              <a:buChar char="4"/>
            </a:pPr>
            <a:r>
              <a:rPr lang="en-US" sz="2400" dirty="0">
                <a:solidFill>
                  <a:prstClr val="black">
                    <a:lumMod val="75000"/>
                    <a:lumOff val="25000"/>
                  </a:prstClr>
                </a:solidFill>
              </a:rPr>
              <a:t>The </a:t>
            </a:r>
            <a:r>
              <a:rPr lang="en-US" sz="2400" dirty="0"/>
              <a:t>Natural Resources Conservation Service (</a:t>
            </a:r>
            <a:r>
              <a:rPr lang="en-US" sz="2400" dirty="0">
                <a:solidFill>
                  <a:prstClr val="black">
                    <a:lumMod val="75000"/>
                    <a:lumOff val="25000"/>
                  </a:prstClr>
                </a:solidFill>
              </a:rPr>
              <a:t>NRCS)</a:t>
            </a:r>
            <a:r>
              <a:rPr lang="en-US" sz="2400" dirty="0"/>
              <a:t> of the USDA </a:t>
            </a:r>
            <a:r>
              <a:rPr lang="en-US" sz="2400" dirty="0">
                <a:solidFill>
                  <a:prstClr val="black">
                    <a:lumMod val="75000"/>
                    <a:lumOff val="25000"/>
                  </a:prstClr>
                </a:solidFill>
              </a:rPr>
              <a:t>creates forecasts for the Dirty Devil River </a:t>
            </a:r>
          </a:p>
          <a:p>
            <a:pPr lvl="0">
              <a:spcBef>
                <a:spcPts val="0"/>
              </a:spcBef>
              <a:spcAft>
                <a:spcPts val="2000"/>
              </a:spcAft>
              <a:buClr>
                <a:srgbClr val="3289B4"/>
              </a:buClr>
            </a:pPr>
            <a:endParaRPr lang="en-US" sz="2400" dirty="0">
              <a:solidFill>
                <a:prstClr val="black">
                  <a:lumMod val="75000"/>
                  <a:lumOff val="25000"/>
                </a:prstClr>
              </a:solidFill>
            </a:endParaRPr>
          </a:p>
          <a:p>
            <a:pPr marL="342900" lvl="0" indent="-342900">
              <a:spcBef>
                <a:spcPts val="0"/>
              </a:spcBef>
              <a:spcAft>
                <a:spcPts val="2000"/>
              </a:spcAft>
              <a:buClr>
                <a:srgbClr val="3289B4"/>
              </a:buClr>
              <a:buFont typeface="Webdings" panose="05030102010509060703" pitchFamily="18" charset="2"/>
              <a:buChar char="4"/>
            </a:pPr>
            <a:r>
              <a:rPr lang="en-US" sz="2400" dirty="0"/>
              <a:t>The NRCS does not predict water availability for the Fremont River</a:t>
            </a:r>
          </a:p>
        </p:txBody>
      </p:sp>
      <p:sp>
        <p:nvSpPr>
          <p:cNvPr id="7" name="Text Placeholder 4"/>
          <p:cNvSpPr txBox="1">
            <a:spLocks/>
          </p:cNvSpPr>
          <p:nvPr/>
        </p:nvSpPr>
        <p:spPr>
          <a:xfrm>
            <a:off x="8746998" y="347002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Monet</a:t>
            </a:r>
          </a:p>
        </p:txBody>
      </p:sp>
      <p:sp>
        <p:nvSpPr>
          <p:cNvPr id="9" name="Text Placeholder 4">
            <a:extLst>
              <a:ext uri="{FF2B5EF4-FFF2-40B4-BE49-F238E27FC236}">
                <a16:creationId xmlns="" xmlns:a16="http://schemas.microsoft.com/office/drawing/2014/main" id="{71D73F8E-B63D-4C59-8F2F-852E1E8DA23E}"/>
              </a:ext>
            </a:extLst>
          </p:cNvPr>
          <p:cNvSpPr txBox="1">
            <a:spLocks/>
          </p:cNvSpPr>
          <p:nvPr/>
        </p:nvSpPr>
        <p:spPr>
          <a:xfrm>
            <a:off x="-41565" y="1215723"/>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National Park Service</a:t>
            </a:r>
          </a:p>
        </p:txBody>
      </p:sp>
    </p:spTree>
    <p:extLst>
      <p:ext uri="{BB962C8B-B14F-4D97-AF65-F5344CB8AC3E}">
        <p14:creationId xmlns:p14="http://schemas.microsoft.com/office/powerpoint/2010/main" val="3351060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Objectives</a:t>
            </a:r>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b="1569"/>
          <a:stretch/>
        </p:blipFill>
        <p:spPr>
          <a:xfrm>
            <a:off x="7603987" y="-41565"/>
            <a:ext cx="4598076" cy="6858000"/>
          </a:xfrm>
        </p:spPr>
      </p:pic>
      <p:sp>
        <p:nvSpPr>
          <p:cNvPr id="6" name="Text Placeholder 5"/>
          <p:cNvSpPr>
            <a:spLocks noGrp="1"/>
          </p:cNvSpPr>
          <p:nvPr>
            <p:ph type="body" sz="half" idx="2"/>
          </p:nvPr>
        </p:nvSpPr>
        <p:spPr>
          <a:xfrm>
            <a:off x="757312" y="1083561"/>
            <a:ext cx="6134100" cy="5230900"/>
          </a:xfrm>
        </p:spPr>
        <p:txBody>
          <a:bodyPr anchor="ctr">
            <a:normAutofit/>
          </a:bodyPr>
          <a:lstStyle/>
          <a:p>
            <a:pPr marL="342900" indent="-342900">
              <a:lnSpc>
                <a:spcPct val="100000"/>
              </a:lnSpc>
              <a:spcBef>
                <a:spcPts val="0"/>
              </a:spcBef>
              <a:buClr>
                <a:srgbClr val="3289B4"/>
              </a:buClr>
              <a:buFont typeface="Webdings" panose="05030102010509060703" pitchFamily="18" charset="2"/>
              <a:buChar char="4"/>
            </a:pPr>
            <a:r>
              <a:rPr lang="en-US" sz="2600" b="1" dirty="0">
                <a:solidFill>
                  <a:srgbClr val="3289B4"/>
                </a:solidFill>
              </a:rPr>
              <a:t>Select </a:t>
            </a:r>
            <a:r>
              <a:rPr lang="en-US" sz="2600" dirty="0"/>
              <a:t>the most suitable model to forecast streamflow in the Fremont River Basin</a:t>
            </a:r>
          </a:p>
          <a:p>
            <a:pPr>
              <a:lnSpc>
                <a:spcPct val="100000"/>
              </a:lnSpc>
              <a:spcBef>
                <a:spcPts val="0"/>
              </a:spcBef>
              <a:buClr>
                <a:srgbClr val="3289B4"/>
              </a:buClr>
            </a:pPr>
            <a:endParaRPr lang="en-US" sz="2600" dirty="0"/>
          </a:p>
          <a:p>
            <a:pPr marL="342900" indent="-342900">
              <a:lnSpc>
                <a:spcPct val="100000"/>
              </a:lnSpc>
              <a:spcBef>
                <a:spcPts val="0"/>
              </a:spcBef>
              <a:buClr>
                <a:srgbClr val="3289B4"/>
              </a:buClr>
              <a:buFont typeface="Webdings" panose="05030102010509060703" pitchFamily="18" charset="2"/>
              <a:buChar char="4"/>
            </a:pPr>
            <a:r>
              <a:rPr lang="en-US" sz="2600" b="1" dirty="0">
                <a:solidFill>
                  <a:srgbClr val="3289B4"/>
                </a:solidFill>
              </a:rPr>
              <a:t>Compile </a:t>
            </a:r>
            <a:r>
              <a:rPr lang="en-US" sz="2600" dirty="0"/>
              <a:t>an Exploratory Data Analysis report assessing key snowmelt and climate trends over time</a:t>
            </a:r>
          </a:p>
          <a:p>
            <a:pPr>
              <a:lnSpc>
                <a:spcPct val="100000"/>
              </a:lnSpc>
              <a:spcBef>
                <a:spcPts val="0"/>
              </a:spcBef>
              <a:buClr>
                <a:srgbClr val="3289B4"/>
              </a:buClr>
            </a:pPr>
            <a:endParaRPr lang="en-US" sz="2600" dirty="0"/>
          </a:p>
          <a:p>
            <a:pPr marL="342900" indent="-342900">
              <a:lnSpc>
                <a:spcPct val="100000"/>
              </a:lnSpc>
              <a:spcBef>
                <a:spcPts val="0"/>
              </a:spcBef>
              <a:buClr>
                <a:srgbClr val="3289B4"/>
              </a:buClr>
              <a:buFont typeface="Webdings" panose="05030102010509060703" pitchFamily="18" charset="2"/>
              <a:buChar char="4"/>
            </a:pPr>
            <a:r>
              <a:rPr lang="en-US" sz="2600" b="1" dirty="0">
                <a:solidFill>
                  <a:srgbClr val="3289B4"/>
                </a:solidFill>
              </a:rPr>
              <a:t>Visualize </a:t>
            </a:r>
            <a:r>
              <a:rPr lang="en-US" sz="2600" dirty="0"/>
              <a:t>time series of snow cover changes in the Fremont River Basin</a:t>
            </a:r>
          </a:p>
        </p:txBody>
      </p:sp>
      <p:sp>
        <p:nvSpPr>
          <p:cNvPr id="7" name="Text Placeholder 4"/>
          <p:cNvSpPr txBox="1">
            <a:spLocks/>
          </p:cNvSpPr>
          <p:nvPr/>
        </p:nvSpPr>
        <p:spPr>
          <a:xfrm>
            <a:off x="8962256" y="-19859"/>
            <a:ext cx="3280620" cy="357273"/>
          </a:xfrm>
          <a:prstGeom prst="rect">
            <a:avLst/>
          </a:prstGeom>
        </p:spPr>
        <p:txBody>
          <a:bodyPr>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Terry Fisk, National Park Service</a:t>
            </a:r>
          </a:p>
        </p:txBody>
      </p:sp>
    </p:spTree>
    <p:extLst>
      <p:ext uri="{BB962C8B-B14F-4D97-AF65-F5344CB8AC3E}">
        <p14:creationId xmlns:p14="http://schemas.microsoft.com/office/powerpoint/2010/main" val="2979412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7">
            <a:extLst>
              <a:ext uri="{FF2B5EF4-FFF2-40B4-BE49-F238E27FC236}">
                <a16:creationId xmlns="" xmlns:a16="http://schemas.microsoft.com/office/drawing/2014/main" id="{73F0AEFA-3D8A-4E0D-A3E6-3FEF0A20F2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722" b="3151"/>
          <a:stretch/>
        </p:blipFill>
        <p:spPr>
          <a:xfrm>
            <a:off x="-112067" y="2017037"/>
            <a:ext cx="12416135" cy="4804117"/>
          </a:xfrm>
          <a:prstGeom prst="rect">
            <a:avLst/>
          </a:prstGeom>
        </p:spPr>
      </p:pic>
      <p:sp>
        <p:nvSpPr>
          <p:cNvPr id="5" name="Title 4"/>
          <p:cNvSpPr>
            <a:spLocks noGrp="1"/>
          </p:cNvSpPr>
          <p:nvPr>
            <p:ph type="title"/>
          </p:nvPr>
        </p:nvSpPr>
        <p:spPr/>
        <p:txBody>
          <a:bodyPr>
            <a:normAutofit fontScale="90000"/>
          </a:bodyPr>
          <a:lstStyle/>
          <a:p>
            <a:r>
              <a:rPr lang="en-US" dirty="0"/>
              <a:t>Project Partners</a:t>
            </a:r>
          </a:p>
        </p:txBody>
      </p:sp>
      <p:sp>
        <p:nvSpPr>
          <p:cNvPr id="6" name="Text Placeholder 5"/>
          <p:cNvSpPr>
            <a:spLocks noGrp="1"/>
          </p:cNvSpPr>
          <p:nvPr>
            <p:ph type="body" sz="half" idx="2"/>
          </p:nvPr>
        </p:nvSpPr>
        <p:spPr>
          <a:xfrm>
            <a:off x="1000125" y="993665"/>
            <a:ext cx="9707204" cy="1060218"/>
          </a:xfrm>
        </p:spPr>
        <p:txBody>
          <a:bodyPr>
            <a:noAutofit/>
          </a:bodyPr>
          <a:lstStyle/>
          <a:p>
            <a:pPr marL="342900" lvl="0" indent="-342900">
              <a:lnSpc>
                <a:spcPct val="100000"/>
              </a:lnSpc>
              <a:spcBef>
                <a:spcPts val="0"/>
              </a:spcBef>
              <a:spcAft>
                <a:spcPts val="1000"/>
              </a:spcAft>
              <a:buClr>
                <a:srgbClr val="3289B4"/>
              </a:buClr>
              <a:buFont typeface="Webdings" panose="05030102010509060703" pitchFamily="18" charset="2"/>
              <a:buChar char="4"/>
            </a:pPr>
            <a:r>
              <a:rPr lang="en-US" sz="2400" dirty="0">
                <a:latin typeface="Century Gothic" panose="020F0302020204030204"/>
              </a:rPr>
              <a:t>Northern Colorado Plateau Network, National Park Service </a:t>
            </a:r>
          </a:p>
          <a:p>
            <a:pPr marL="342900" lvl="0" indent="-342900">
              <a:lnSpc>
                <a:spcPct val="100000"/>
              </a:lnSpc>
              <a:spcBef>
                <a:spcPts val="0"/>
              </a:spcBef>
              <a:spcAft>
                <a:spcPts val="1000"/>
              </a:spcAft>
              <a:buClr>
                <a:srgbClr val="3289B4"/>
              </a:buClr>
              <a:buFont typeface="Webdings" panose="05030102010509060703" pitchFamily="18" charset="2"/>
              <a:buChar char="4"/>
            </a:pPr>
            <a:r>
              <a:rPr lang="en-US" sz="2400" dirty="0">
                <a:latin typeface="Century Gothic" panose="020F0302020204030204"/>
              </a:rPr>
              <a:t>Capitol Reef National Park, National Park Service</a:t>
            </a:r>
          </a:p>
        </p:txBody>
      </p:sp>
      <p:sp>
        <p:nvSpPr>
          <p:cNvPr id="7" name="Text Placeholder 4"/>
          <p:cNvSpPr txBox="1">
            <a:spLocks/>
          </p:cNvSpPr>
          <p:nvPr/>
        </p:nvSpPr>
        <p:spPr>
          <a:xfrm>
            <a:off x="8733147" y="20505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err="1">
                <a:solidFill>
                  <a:schemeClr val="bg1"/>
                </a:solidFill>
              </a:rPr>
              <a:t>daveynin</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 xmlns:a16="http://schemas.microsoft.com/office/drawing/2014/main" id="{FA493627-C1E4-4F30-B4E7-1C70799EA2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7246" y="295849"/>
            <a:ext cx="1206518" cy="1571773"/>
          </a:xfrm>
          <a:prstGeom prst="rect">
            <a:avLst/>
          </a:prstGeom>
        </p:spPr>
      </p:pic>
    </p:spTree>
    <p:extLst>
      <p:ext uri="{BB962C8B-B14F-4D97-AF65-F5344CB8AC3E}">
        <p14:creationId xmlns:p14="http://schemas.microsoft.com/office/powerpoint/2010/main" val="1045333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NASA Earth Observations</a:t>
            </a:r>
          </a:p>
        </p:txBody>
      </p:sp>
      <p:sp>
        <p:nvSpPr>
          <p:cNvPr id="7" name="Text Placeholder 4"/>
          <p:cNvSpPr txBox="1">
            <a:spLocks/>
          </p:cNvSpPr>
          <p:nvPr/>
        </p:nvSpPr>
        <p:spPr>
          <a:xfrm>
            <a:off x="9936275" y="6556562"/>
            <a:ext cx="2391509" cy="301438"/>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Image Credit: </a:t>
            </a:r>
            <a:r>
              <a:rPr kumimoji="0" lang="en-US" sz="1200" b="0" i="0" u="none" strike="noStrike" kern="1200" cap="none" spc="0" normalizeH="0" baseline="0" noProof="0" dirty="0" err="1">
                <a:ln>
                  <a:noFill/>
                </a:ln>
                <a:solidFill>
                  <a:sysClr val="windowText" lastClr="000000"/>
                </a:solidFill>
                <a:effectLst/>
                <a:uLnTx/>
                <a:uFillTx/>
                <a:latin typeface="Century Gothic" panose="020B0502020202020204" pitchFamily="34" charset="0"/>
                <a:ea typeface="+mn-ea"/>
                <a:cs typeface="+mn-cs"/>
              </a:rPr>
              <a:t>DEVELOPedia</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 xmlns:a16="http://schemas.microsoft.com/office/drawing/2014/main" id="{F7E907C1-9D7F-43FB-9E76-3F50345B7A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173" y="1886066"/>
            <a:ext cx="4258665" cy="3205829"/>
          </a:xfrm>
          <a:prstGeom prst="rect">
            <a:avLst/>
          </a:prstGeom>
        </p:spPr>
      </p:pic>
      <p:sp>
        <p:nvSpPr>
          <p:cNvPr id="14" name="Text Placeholder 4">
            <a:extLst>
              <a:ext uri="{FF2B5EF4-FFF2-40B4-BE49-F238E27FC236}">
                <a16:creationId xmlns="" xmlns:a16="http://schemas.microsoft.com/office/drawing/2014/main" id="{525FCD40-5093-42BE-9F1A-05C15BDFB0D4}"/>
              </a:ext>
            </a:extLst>
          </p:cNvPr>
          <p:cNvSpPr txBox="1">
            <a:spLocks/>
          </p:cNvSpPr>
          <p:nvPr/>
        </p:nvSpPr>
        <p:spPr>
          <a:xfrm>
            <a:off x="2025868" y="5286540"/>
            <a:ext cx="2391509" cy="30143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3289B4"/>
                </a:solidFill>
                <a:effectLst/>
                <a:uLnTx/>
                <a:uFillTx/>
                <a:latin typeface="Century Gothic" panose="020B0502020202020204" pitchFamily="34" charset="0"/>
                <a:ea typeface="+mn-ea"/>
                <a:cs typeface="+mn-cs"/>
              </a:rPr>
              <a:t>Terra MODIS</a:t>
            </a:r>
          </a:p>
        </p:txBody>
      </p:sp>
      <p:sp>
        <p:nvSpPr>
          <p:cNvPr id="9" name="Text Placeholder 4">
            <a:extLst>
              <a:ext uri="{FF2B5EF4-FFF2-40B4-BE49-F238E27FC236}">
                <a16:creationId xmlns="" xmlns:a16="http://schemas.microsoft.com/office/drawing/2014/main" id="{525FCD40-5093-42BE-9F1A-05C15BDFB0D4}"/>
              </a:ext>
            </a:extLst>
          </p:cNvPr>
          <p:cNvSpPr txBox="1">
            <a:spLocks/>
          </p:cNvSpPr>
          <p:nvPr/>
        </p:nvSpPr>
        <p:spPr>
          <a:xfrm>
            <a:off x="5931647" y="5266049"/>
            <a:ext cx="5200383" cy="29207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3289B4"/>
                </a:solidFill>
                <a:effectLst/>
                <a:uLnTx/>
                <a:uFillTx/>
                <a:latin typeface="Century Gothic" panose="020B0502020202020204" pitchFamily="34" charset="0"/>
                <a:ea typeface="+mn-ea"/>
                <a:cs typeface="+mn-cs"/>
              </a:rPr>
              <a:t>Landsat </a:t>
            </a:r>
            <a:r>
              <a:rPr kumimoji="0" lang="en-US" sz="2000" b="1" i="0" u="none" strike="noStrike" kern="1200" cap="none" spc="0" normalizeH="0" baseline="0" noProof="0" dirty="0" smtClean="0">
                <a:ln>
                  <a:noFill/>
                </a:ln>
                <a:solidFill>
                  <a:srgbClr val="3289B4"/>
                </a:solidFill>
                <a:effectLst/>
                <a:uLnTx/>
                <a:uFillTx/>
                <a:latin typeface="Century Gothic" panose="020B0502020202020204" pitchFamily="34" charset="0"/>
                <a:ea typeface="+mn-ea"/>
                <a:cs typeface="+mn-cs"/>
              </a:rPr>
              <a:t>GLS 2010 </a:t>
            </a:r>
            <a:r>
              <a:rPr kumimoji="0" lang="en-US" sz="2000" b="1" i="0" u="none" strike="noStrike" kern="1200" cap="none" spc="0" normalizeH="0" baseline="0" noProof="0" dirty="0" smtClean="0">
                <a:ln>
                  <a:noFill/>
                </a:ln>
                <a:solidFill>
                  <a:srgbClr val="3289B4"/>
                </a:solidFill>
                <a:effectLst/>
                <a:uLnTx/>
                <a:uFillTx/>
                <a:latin typeface="Century Gothic" panose="020B0502020202020204" pitchFamily="34" charset="0"/>
                <a:ea typeface="+mn-ea"/>
                <a:cs typeface="+mn-cs"/>
              </a:rPr>
              <a:t>(Landsat</a:t>
            </a:r>
            <a:r>
              <a:rPr kumimoji="0" lang="en-US" sz="2000" b="1" i="0" u="none" strike="noStrike" kern="1200" cap="none" spc="0" normalizeH="0" noProof="0" dirty="0" smtClean="0">
                <a:ln>
                  <a:noFill/>
                </a:ln>
                <a:solidFill>
                  <a:srgbClr val="3289B4"/>
                </a:solidFill>
                <a:effectLst/>
                <a:uLnTx/>
                <a:uFillTx/>
                <a:latin typeface="Century Gothic" panose="020B0502020202020204" pitchFamily="34" charset="0"/>
                <a:ea typeface="+mn-ea"/>
                <a:cs typeface="+mn-cs"/>
              </a:rPr>
              <a:t> 4/</a:t>
            </a:r>
            <a:r>
              <a:rPr kumimoji="0" lang="en-US" sz="2000" b="1" i="0" u="none" strike="noStrike" kern="1200" cap="none" spc="0" normalizeH="0" baseline="0" noProof="0" dirty="0" smtClean="0">
                <a:ln>
                  <a:noFill/>
                </a:ln>
                <a:solidFill>
                  <a:srgbClr val="3289B4"/>
                </a:solidFill>
                <a:effectLst/>
                <a:uLnTx/>
                <a:uFillTx/>
                <a:latin typeface="Century Gothic" panose="020B0502020202020204" pitchFamily="34" charset="0"/>
                <a:ea typeface="+mn-ea"/>
                <a:cs typeface="+mn-cs"/>
              </a:rPr>
              <a:t>5 and 7)</a:t>
            </a:r>
            <a:endParaRPr kumimoji="0" lang="en-US" sz="2000" b="1" i="0" u="none" strike="noStrike" kern="1200" cap="none" spc="0" normalizeH="0" baseline="0" noProof="0" dirty="0">
              <a:ln>
                <a:noFill/>
              </a:ln>
              <a:solidFill>
                <a:srgbClr val="3289B4"/>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 xmlns:a16="http://schemas.microsoft.com/office/drawing/2014/main" id="{B6755E34-BA8D-AE46-93A2-89823E7A5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880" y="26500736"/>
            <a:ext cx="3229850" cy="3122901"/>
          </a:xfrm>
          <a:prstGeom prst="rect">
            <a:avLst/>
          </a:prstGeom>
        </p:spPr>
      </p:pic>
      <p:pic>
        <p:nvPicPr>
          <p:cNvPr id="11" name="Picture 10">
            <a:extLst>
              <a:ext uri="{FF2B5EF4-FFF2-40B4-BE49-F238E27FC236}">
                <a16:creationId xmlns="" xmlns:a16="http://schemas.microsoft.com/office/drawing/2014/main" id="{B6755E34-BA8D-AE46-93A2-89823E7A5A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1280" y="26653136"/>
            <a:ext cx="3229850" cy="3122901"/>
          </a:xfrm>
          <a:prstGeom prst="rect">
            <a:avLst/>
          </a:prstGeom>
        </p:spPr>
      </p:pic>
      <p:pic>
        <p:nvPicPr>
          <p:cNvPr id="8" name="Picture 7" descr="Untitl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6358" y="2553852"/>
            <a:ext cx="2836597" cy="2745612"/>
          </a:xfrm>
          <a:prstGeom prst="rect">
            <a:avLst/>
          </a:prstGeom>
        </p:spPr>
      </p:pic>
      <p:pic>
        <p:nvPicPr>
          <p:cNvPr id="2" name="Picture 1" descr="02_Landsat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4474" y="977469"/>
            <a:ext cx="4660006" cy="1895069"/>
          </a:xfrm>
          <a:prstGeom prst="rect">
            <a:avLst/>
          </a:prstGeom>
        </p:spPr>
      </p:pic>
    </p:spTree>
    <p:extLst>
      <p:ext uri="{BB962C8B-B14F-4D97-AF65-F5344CB8AC3E}">
        <p14:creationId xmlns:p14="http://schemas.microsoft.com/office/powerpoint/2010/main" val="3020173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289B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5507</TotalTime>
  <Words>2944</Words>
  <Application>Microsoft Macintosh PowerPoint</Application>
  <PresentationFormat>Custom</PresentationFormat>
  <Paragraphs>392</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Study Area</vt:lpstr>
      <vt:lpstr>Community Concerns</vt:lpstr>
      <vt:lpstr>Community Concerns</vt:lpstr>
      <vt:lpstr>Community Concerns</vt:lpstr>
      <vt:lpstr>Community Concerns</vt:lpstr>
      <vt:lpstr>Objectives</vt:lpstr>
      <vt:lpstr>Project Partners</vt:lpstr>
      <vt:lpstr>NASA Earth Observations</vt:lpstr>
      <vt:lpstr>Remote Sensing Imagery</vt:lpstr>
      <vt:lpstr>In Situ Data</vt:lpstr>
      <vt:lpstr>Models</vt:lpstr>
      <vt:lpstr>Methodology</vt:lpstr>
      <vt:lpstr>Methodology</vt:lpstr>
      <vt:lpstr>Exploratory Data Analysis</vt:lpstr>
      <vt:lpstr>Model Results</vt:lpstr>
      <vt:lpstr>SPAM Tool</vt:lpstr>
      <vt:lpstr>Conclusion</vt:lpstr>
      <vt:lpstr>Future Work</vt:lpstr>
      <vt:lpstr>Acknowledgements</vt:lpstr>
      <vt:lpstr>Thank You</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Jessica Li</cp:lastModifiedBy>
  <cp:revision>223</cp:revision>
  <dcterms:created xsi:type="dcterms:W3CDTF">2017-05-15T13:42:39Z</dcterms:created>
  <dcterms:modified xsi:type="dcterms:W3CDTF">2018-08-05T21:50:06Z</dcterms:modified>
</cp:coreProperties>
</file>