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2" r:id="rId6"/>
    <p:sldId id="278" r:id="rId7"/>
    <p:sldId id="280" r:id="rId8"/>
    <p:sldId id="277" r:id="rId9"/>
    <p:sldId id="263" r:id="rId10"/>
    <p:sldId id="267" r:id="rId11"/>
    <p:sldId id="268" r:id="rId12"/>
    <p:sldId id="269" r:id="rId13"/>
    <p:sldId id="281" r:id="rId14"/>
    <p:sldId id="270" r:id="rId15"/>
    <p:sldId id="274" r:id="rId16"/>
    <p:sldId id="275" r:id="rId17"/>
    <p:sldId id="276" r:id="rId18"/>
    <p:sldId id="273" r:id="rId19"/>
    <p:sldId id="272" r:id="rId20"/>
    <p:sldId id="266" r:id="rId21"/>
  </p:sldIdLst>
  <p:sldSz cx="9144000" cy="6858000" type="screen4x3"/>
  <p:notesSz cx="6858000" cy="9144000"/>
  <p:embeddedFontLst>
    <p:embeddedFont>
      <p:font typeface="Helvetica Neue" panose="020B0604020202020204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Questrial" panose="020B0604020202020204" charset="0"/>
      <p:regular r:id="rId32"/>
    </p:embeddedFont>
    <p:embeddedFont>
      <p:font typeface="Century" panose="02040604050505020304" pitchFamily="18" charset="0"/>
      <p:regular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Webdings" panose="05030102010509060703" pitchFamily="18" charset="2"/>
      <p:regular r:id="rId38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SA DEVELOP" initials="ND" lastIdx="8" clrIdx="0">
    <p:extLst/>
  </p:cmAuthor>
  <p:cmAuthor id="2" name="Fenn, Teresa E. (LARC-E3)[SSAI DEVELOP]" initials="FTE(D" lastIdx="4" clrIdx="1">
    <p:extLst/>
  </p:cmAuthor>
  <p:cmAuthor id="3" name="Emma Baghel" initials="EB" lastIdx="1" clrIdx="2"/>
  <p:cmAuthor id="4" name="Childs, Lauren M. (LARC-E3)[DEVELOP - Wise County (LaRC)]" initials="CLM(-WC(" lastIdx="3" clrIdx="3">
    <p:extLst>
      <p:ext uri="{19B8F6BF-5375-455C-9EA6-DF929625EA0E}">
        <p15:presenceInfo xmlns:p15="http://schemas.microsoft.com/office/powerpoint/2012/main" userId="S-1-5-21-330711430-3775241029-4075259233-648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900" autoAdjust="0"/>
  </p:normalViewPr>
  <p:slideViewPr>
    <p:cSldViewPr>
      <p:cViewPr varScale="1">
        <p:scale>
          <a:sx n="82" d="100"/>
          <a:sy n="82" d="100"/>
        </p:scale>
        <p:origin x="15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10-23T12:50:31.070" idx="1">
    <p:pos x="4231" y="3801"/>
    <p:text>Include speaker notes for each slide. They should be detailed enough that someone unfamiliar with the project would be able to present.</p:text>
    <p:extLst>
      <p:ext uri="{C676402C-5697-4E1C-873F-D02D1690AC5C}">
        <p15:threadingInfo xmlns:p15="http://schemas.microsoft.com/office/powerpoint/2012/main" timeZoneBias="240"/>
      </p:ext>
    </p:extLst>
  </p:cm>
  <p:cm authorId="3" dt="2015-10-26T10:08:40.185" idx="1">
    <p:pos x="1433" y="2938"/>
    <p:text>Include where you got this image (image credits in notes with url is fine)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10-23T14:37:30.960" idx="3">
    <p:pos x="1100" y="1508"/>
    <p:text>Try to keep font size consistent throughout the presentation. Bullets should be either 28 or 20, not both.</p:text>
    <p:extLst mod="1"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10-30T14:44:39.883" idx="1">
    <p:pos x="40" y="1147"/>
    <p:text>I would lessen space between lines so that there could be more white space between the last bullet and the image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10-23T12:57:25.168" idx="2">
    <p:pos x="2890" y="1790"/>
    <p:text>Include image credit for all three.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10-30T14:45:37.658" idx="2">
    <p:pos x="1251" y="1023"/>
    <p:text>font should be Century Gothic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10-30T14:46:03.438" idx="3">
    <p:pos x="1192" y="350"/>
    <p:text>fix font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9777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We will add</a:t>
            </a:r>
            <a:r>
              <a:rPr lang="en-US" baseline="0" dirty="0" smtClean="0"/>
              <a:t> a script including sources for all of these images for the final draft</a:t>
            </a:r>
            <a:endParaRPr dirty="0"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94990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358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7896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notes should be thorough enough for someone not familiar with the project to clearly present the material.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Source: http://commons.wikimedia.org/wiki/File:Claude_Monet_-_The_Magpie_-_Google_Art_Project.jpg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913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5653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95471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54940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6" name="Shape 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3095" y="5467376"/>
            <a:ext cx="1010529" cy="101052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5660135" y="6153912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80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2"/>
          </p:nvPr>
        </p:nvSpPr>
        <p:spPr>
          <a:xfrm>
            <a:off x="5660135" y="5751576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80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3"/>
          </p:nvPr>
        </p:nvSpPr>
        <p:spPr>
          <a:xfrm>
            <a:off x="5663183" y="5358383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80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4"/>
          </p:nvPr>
        </p:nvSpPr>
        <p:spPr>
          <a:xfrm>
            <a:off x="2249424" y="6153912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80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5"/>
          </p:nvPr>
        </p:nvSpPr>
        <p:spPr>
          <a:xfrm>
            <a:off x="2249424" y="5751576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80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6"/>
          </p:nvPr>
        </p:nvSpPr>
        <p:spPr>
          <a:xfrm>
            <a:off x="2249424" y="5358383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80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cxnSp>
        <p:nvCxnSpPr>
          <p:cNvPr id="23" name="Shape 23"/>
          <p:cNvCxnSpPr/>
          <p:nvPr/>
        </p:nvCxnSpPr>
        <p:spPr>
          <a:xfrm>
            <a:off x="228600" y="5168335"/>
            <a:ext cx="8686800" cy="0"/>
          </a:xfrm>
          <a:prstGeom prst="straightConnector1">
            <a:avLst/>
          </a:prstGeom>
          <a:noFill/>
          <a:ln w="3175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Shape 24"/>
          <p:cNvSpPr txBox="1">
            <a:spLocks noGrp="1"/>
          </p:cNvSpPr>
          <p:nvPr>
            <p:ph type="body" idx="7"/>
          </p:nvPr>
        </p:nvSpPr>
        <p:spPr>
          <a:xfrm>
            <a:off x="1143000" y="4032503"/>
            <a:ext cx="6858000" cy="7406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Font typeface="Questrial"/>
              <a:buNone/>
              <a:defRPr sz="2800" i="1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8"/>
          </p:nvPr>
        </p:nvSpPr>
        <p:spPr>
          <a:xfrm>
            <a:off x="685800" y="1426463"/>
            <a:ext cx="7772400" cy="24323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80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grpSp>
        <p:nvGrpSpPr>
          <p:cNvPr id="26" name="Shape 26"/>
          <p:cNvGrpSpPr/>
          <p:nvPr/>
        </p:nvGrpSpPr>
        <p:grpSpPr>
          <a:xfrm>
            <a:off x="0" y="-44450"/>
            <a:ext cx="9144000" cy="1077912"/>
            <a:chOff x="0" y="-44450"/>
            <a:chExt cx="9144000" cy="1077912"/>
          </a:xfrm>
        </p:grpSpPr>
        <p:sp>
          <p:nvSpPr>
            <p:cNvPr id="27" name="Shape 27"/>
            <p:cNvSpPr txBox="1"/>
            <p:nvPr/>
          </p:nvSpPr>
          <p:spPr>
            <a:xfrm>
              <a:off x="0" y="0"/>
              <a:ext cx="9144000" cy="97789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8" name="Shape 28"/>
            <p:cNvSpPr txBox="1"/>
            <p:nvPr/>
          </p:nvSpPr>
          <p:spPr>
            <a:xfrm>
              <a:off x="153985" y="260350"/>
              <a:ext cx="2332036" cy="338136"/>
            </a:xfrm>
            <a:prstGeom prst="rect">
              <a:avLst/>
            </a:prstGeom>
            <a:noFill/>
            <a:ln>
              <a:noFill/>
            </a:ln>
          </p:spPr>
          <p:txBody>
            <a:bodyPr lIns="91375" tIns="45675" rIns="91375" bIns="456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800" b="1" i="0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Helvetica Neue"/>
                <a:buNone/>
              </a:pPr>
              <a:r>
                <a:rPr lang="en-US" sz="800" b="0" i="0" u="none" strike="noStrike" cap="none" baseline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 Space Administration</a:t>
              </a:r>
            </a:p>
          </p:txBody>
        </p:sp>
        <p:pic>
          <p:nvPicPr>
            <p:cNvPr id="29" name="Shape 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24825" y="-44450"/>
              <a:ext cx="935037" cy="107791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ft text, Right imag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2" name="Shape 32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521208" y="2130551"/>
            <a:ext cx="3593592" cy="3374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548639" y="640079"/>
            <a:ext cx="3566159" cy="1325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0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pic" idx="3"/>
          </p:nvPr>
        </p:nvSpPr>
        <p:spPr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rgbClr val="BFBFBF"/>
              </a:buClr>
              <a:buFont typeface="Questrial"/>
              <a:buNone/>
              <a:defRPr sz="6000" b="1" i="0" u="none" strike="noStrike" cap="none" baseline="0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4"/>
          </p:nvPr>
        </p:nvSpPr>
        <p:spPr>
          <a:xfrm>
            <a:off x="4572000" y="6583679"/>
            <a:ext cx="19933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12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ight text, Left imag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9" name="Shape 39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5102351" y="2130551"/>
            <a:ext cx="3593592" cy="3374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5102351" y="640079"/>
            <a:ext cx="3566159" cy="1325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0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pic" idx="3"/>
          </p:nvPr>
        </p:nvSpPr>
        <p:spPr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rgbClr val="BFBFBF"/>
              </a:buClr>
              <a:buFont typeface="Questrial"/>
              <a:buNone/>
              <a:defRPr sz="6000" b="1" i="0" u="none" strike="noStrike" cap="none" baseline="0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4"/>
          </p:nvPr>
        </p:nvSpPr>
        <p:spPr>
          <a:xfrm>
            <a:off x="2578608" y="6583679"/>
            <a:ext cx="19933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Font typeface="Questrial"/>
              <a:buNone/>
              <a:defRPr sz="12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ttom text, Top image B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576072" y="4814316"/>
            <a:ext cx="7982711" cy="1444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576072" y="3954780"/>
            <a:ext cx="7982711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0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6000"/>
            </a:lvl2pPr>
            <a:lvl3pPr rtl="0">
              <a:spcBef>
                <a:spcPts val="0"/>
              </a:spcBef>
              <a:defRPr sz="6000"/>
            </a:lvl3pPr>
            <a:lvl4pPr rtl="0">
              <a:spcBef>
                <a:spcPts val="0"/>
              </a:spcBef>
              <a:defRPr sz="6000"/>
            </a:lvl4pPr>
            <a:lvl5pPr rtl="0">
              <a:spcBef>
                <a:spcPts val="0"/>
              </a:spcBef>
              <a:defRPr sz="6000"/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pic" idx="3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rgbClr val="BFBFBF"/>
              </a:buClr>
              <a:buFont typeface="Questrial"/>
              <a:buNone/>
              <a:defRPr sz="6000" b="1" i="0" u="none" strike="noStrike" cap="none" baseline="0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6190487" y="3429000"/>
            <a:ext cx="229514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200" baseline="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cknowledgements B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9" name="Shape 79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0" name="Shape 80"/>
          <p:cNvSpPr txBox="1"/>
          <p:nvPr/>
        </p:nvSpPr>
        <p:spPr>
          <a:xfrm>
            <a:off x="320040" y="242134"/>
            <a:ext cx="8503920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i="0" u="none" strike="noStrike" cap="none" baseline="0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rPr>
              <a:t>Acknowledgements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571208" y="1421133"/>
            <a:ext cx="8051583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571206" y="3011686"/>
            <a:ext cx="8051583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3"/>
          </p:nvPr>
        </p:nvSpPr>
        <p:spPr>
          <a:xfrm>
            <a:off x="571208" y="4628567"/>
            <a:ext cx="8051582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4" name="Shape 84"/>
          <p:cNvSpPr/>
          <p:nvPr/>
        </p:nvSpPr>
        <p:spPr>
          <a:xfrm>
            <a:off x="0" y="6579439"/>
            <a:ext cx="9144000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00" b="0" i="1" u="none" strike="noStrike" cap="none" baseline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This material is based upon work supported by NASA through contract NNL11AA00B and cooperative agreement NNX14AB60A.</a:t>
            </a:r>
          </a:p>
        </p:txBody>
      </p:sp>
      <p:sp>
        <p:nvSpPr>
          <p:cNvPr id="85" name="Shape 85"/>
          <p:cNvSpPr/>
          <p:nvPr/>
        </p:nvSpPr>
        <p:spPr>
          <a:xfrm>
            <a:off x="369281" y="6087110"/>
            <a:ext cx="827356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1" indent="-7620" algn="ctr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1200" b="1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Any opinions, findings, and conclusions or recommendations expressed in this material are those of the author(s) and do not necessarily reflect the views of the National Aeronautics and Space Administration.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ttom text, Top image A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581144" y="4123944"/>
            <a:ext cx="3977640" cy="16276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740664" y="4049485"/>
            <a:ext cx="3108959" cy="18301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60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6000"/>
            </a:lvl2pPr>
            <a:lvl3pPr rtl="0">
              <a:spcBef>
                <a:spcPts val="0"/>
              </a:spcBef>
              <a:defRPr sz="6000"/>
            </a:lvl3pPr>
            <a:lvl4pPr rtl="0">
              <a:spcBef>
                <a:spcPts val="0"/>
              </a:spcBef>
              <a:defRPr sz="6000"/>
            </a:lvl4pPr>
            <a:lvl5pPr rtl="0">
              <a:spcBef>
                <a:spcPts val="0"/>
              </a:spcBef>
              <a:defRPr sz="6000"/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idx="3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rgbClr val="BFBFBF"/>
              </a:buClr>
              <a:buFont typeface="Questrial"/>
              <a:buNone/>
              <a:defRPr sz="6000" b="1" i="0" u="none" strike="noStrike" cap="none" baseline="0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4"/>
          </p:nvPr>
        </p:nvSpPr>
        <p:spPr>
          <a:xfrm>
            <a:off x="6190487" y="3429000"/>
            <a:ext cx="229514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200" baseline="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p text, Bottom image A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4581144" y="750018"/>
            <a:ext cx="3977640" cy="16276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2"/>
          </p:nvPr>
        </p:nvSpPr>
        <p:spPr>
          <a:xfrm>
            <a:off x="740664" y="675560"/>
            <a:ext cx="3108959" cy="18301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60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6000"/>
            </a:lvl2pPr>
            <a:lvl3pPr rtl="0">
              <a:spcBef>
                <a:spcPts val="0"/>
              </a:spcBef>
              <a:defRPr sz="6000"/>
            </a:lvl3pPr>
            <a:lvl4pPr rtl="0">
              <a:spcBef>
                <a:spcPts val="0"/>
              </a:spcBef>
              <a:defRPr sz="6000"/>
            </a:lvl4pPr>
            <a:lvl5pPr rtl="0">
              <a:spcBef>
                <a:spcPts val="0"/>
              </a:spcBef>
              <a:defRPr sz="6000"/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pic" idx="3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rgbClr val="BFBFBF"/>
              </a:buClr>
              <a:buFont typeface="Questrial"/>
              <a:buNone/>
              <a:defRPr sz="6000" b="1" i="0" u="none" strike="noStrike" cap="none" baseline="0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4"/>
          </p:nvPr>
        </p:nvSpPr>
        <p:spPr>
          <a:xfrm>
            <a:off x="6190487" y="3154680"/>
            <a:ext cx="229514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200" baseline="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hasize acronym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749808" y="2255519"/>
            <a:ext cx="7653528" cy="37063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Font typeface="Questrial"/>
              <a:buNone/>
              <a:defRPr sz="6000" b="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2"/>
          </p:nvPr>
        </p:nvSpPr>
        <p:spPr>
          <a:xfrm>
            <a:off x="749808" y="779402"/>
            <a:ext cx="7653528" cy="12893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96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6000"/>
            </a:lvl2pPr>
            <a:lvl3pPr rtl="0">
              <a:spcBef>
                <a:spcPts val="0"/>
              </a:spcBef>
              <a:defRPr sz="6000"/>
            </a:lvl3pPr>
            <a:lvl4pPr rtl="0">
              <a:spcBef>
                <a:spcPts val="0"/>
              </a:spcBef>
              <a:defRPr sz="6000"/>
            </a:lvl4pPr>
            <a:lvl5pPr rtl="0">
              <a:spcBef>
                <a:spcPts val="0"/>
              </a:spcBef>
              <a:defRPr sz="6000"/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44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A6A3A3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A6A3A3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A6A3A3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A6A3A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4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568625"/>
            <a:ext cx="7772400" cy="2451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6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Coastal Texas Water Resources II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2"/>
          </p:nvPr>
        </p:nvSpPr>
        <p:spPr>
          <a:xfrm>
            <a:off x="2590800" y="5358375"/>
            <a:ext cx="3886199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dirty="0">
                <a:latin typeface="Century Gothic" panose="020B0502020202020204" pitchFamily="34" charset="0"/>
              </a:rPr>
              <a:t>Elaina </a:t>
            </a:r>
            <a:r>
              <a:rPr lang="en-US" dirty="0" err="1">
                <a:latin typeface="Century Gothic" panose="020B0502020202020204" pitchFamily="34" charset="0"/>
              </a:rPr>
              <a:t>Gonsoroski</a:t>
            </a:r>
            <a:r>
              <a:rPr lang="en-US" dirty="0">
                <a:latin typeface="Century Gothic" panose="020B0502020202020204" pitchFamily="34" charset="0"/>
              </a:rPr>
              <a:t> (Project Lead)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3"/>
          </p:nvPr>
        </p:nvSpPr>
        <p:spPr>
          <a:xfrm>
            <a:off x="2590801" y="5751576"/>
            <a:ext cx="38862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dirty="0">
                <a:latin typeface="Century Gothic" panose="020B0502020202020204" pitchFamily="34" charset="0"/>
              </a:rPr>
              <a:t>Vishal Arya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4"/>
          </p:nvPr>
        </p:nvSpPr>
        <p:spPr>
          <a:xfrm>
            <a:off x="2590801" y="6153912"/>
            <a:ext cx="38862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dirty="0">
                <a:latin typeface="Century Gothic" panose="020B0502020202020204" pitchFamily="34" charset="0"/>
              </a:rPr>
              <a:t>Jennifer Boyd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5"/>
          </p:nvPr>
        </p:nvSpPr>
        <p:spPr>
          <a:xfrm>
            <a:off x="1143000" y="3194303"/>
            <a:ext cx="6858000" cy="740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1" dirty="0">
                <a:solidFill>
                  <a:schemeClr val="dk1"/>
                </a:solidFill>
                <a:latin typeface="Century Gothic" panose="020B0502020202020204" pitchFamily="34" charset="0"/>
              </a:rPr>
              <a:t>Using NASA Earth </a:t>
            </a:r>
            <a:r>
              <a:rPr lang="en-US" sz="2800" b="0" i="1" dirty="0" smtClean="0">
                <a:solidFill>
                  <a:schemeClr val="dk1"/>
                </a:solidFill>
                <a:latin typeface="Century Gothic" panose="020B0502020202020204" pitchFamily="34" charset="0"/>
              </a:rPr>
              <a:t>Observations </a:t>
            </a:r>
            <a:r>
              <a:rPr lang="en-US" sz="2800" b="0" i="1" dirty="0">
                <a:solidFill>
                  <a:schemeClr val="dk1"/>
                </a:solidFill>
                <a:latin typeface="Century Gothic" panose="020B0502020202020204" pitchFamily="34" charset="0"/>
              </a:rPr>
              <a:t>to Assess the Health of the Laguna Madre through Land Cover Mapping and Thermal Analysis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04801" y="304800"/>
            <a:ext cx="8610599" cy="1295401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Normalized Difference Vegetation Index (NDVI)</a:t>
            </a:r>
            <a:endParaRPr lang="en-US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61781" y="5486400"/>
                <a:ext cx="2895600" cy="675698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𝑁𝐷𝑉𝐼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𝑁𝐼𝑅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−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𝑅𝑒𝑑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𝑁𝐼𝑅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𝑅𝑒𝑑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Century" panose="020406040505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781" y="5486400"/>
                <a:ext cx="2895600" cy="67569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/>
          <p:cNvSpPr/>
          <p:nvPr/>
        </p:nvSpPr>
        <p:spPr>
          <a:xfrm>
            <a:off x="2042881" y="4768596"/>
            <a:ext cx="533400" cy="5974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66800" y="3962400"/>
            <a:ext cx="23622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Landsat 5 Bands  3 and 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13" name="Picture 12" descr="B3B4_sta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33600"/>
            <a:ext cx="2942762" cy="1676200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019215"/>
              </p:ext>
            </p:extLst>
          </p:nvPr>
        </p:nvGraphicFramePr>
        <p:xfrm>
          <a:off x="4114800" y="4261196"/>
          <a:ext cx="4876800" cy="196830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438400"/>
                <a:gridCol w="2438400"/>
              </a:tblGrid>
              <a:tr h="63363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Band</a:t>
                      </a:r>
                      <a:endParaRPr lang="en-US" sz="20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Wavelength</a:t>
                      </a:r>
                      <a:endParaRPr lang="en-US" sz="20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363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Band 3 - Red</a:t>
                      </a:r>
                      <a:endParaRPr lang="en-US" sz="2000" dirty="0">
                        <a:solidFill>
                          <a:schemeClr val="tx1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0.63 µm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– 0.69 µm</a:t>
                      </a:r>
                      <a:endParaRPr lang="en-US" sz="2000" dirty="0">
                        <a:solidFill>
                          <a:schemeClr val="tx1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363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Band 4 – Near Infrared (NIR)</a:t>
                      </a:r>
                      <a:endParaRPr lang="en-US" sz="2000" dirty="0">
                        <a:solidFill>
                          <a:schemeClr val="tx1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0.77 µm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– 0.90 µm</a:t>
                      </a:r>
                      <a:endParaRPr lang="en-US" sz="2000" dirty="0">
                        <a:solidFill>
                          <a:schemeClr val="tx1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95800" y="24384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The </a:t>
            </a:r>
            <a:r>
              <a:rPr lang="en-US" sz="2400" b="1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NDVI indicates the photosynthetic activity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of vegetation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6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24839" y="304800"/>
            <a:ext cx="8138161" cy="1447800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Normalized Difference Infrared Index (NDII)</a:t>
            </a:r>
            <a:endParaRPr lang="en-US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199" y="5486400"/>
                <a:ext cx="2895600" cy="675698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𝑁𝐷𝐼𝐼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𝑁𝐼𝑅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−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𝑆𝑊𝐼𝑅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𝑁𝐼𝑅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𝑆𝑊𝐼𝑅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Century" panose="020406040505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5486400"/>
                <a:ext cx="2895600" cy="67569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104899" y="3581400"/>
            <a:ext cx="23622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Landsat 5 Bands 4 and 7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B4B7_sta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057400"/>
            <a:ext cx="2993036" cy="137160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2019299" y="4572000"/>
            <a:ext cx="533400" cy="5974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793111"/>
              </p:ext>
            </p:extLst>
          </p:nvPr>
        </p:nvGraphicFramePr>
        <p:xfrm>
          <a:off x="4114800" y="3810000"/>
          <a:ext cx="4876800" cy="234051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438400"/>
                <a:gridCol w="2438400"/>
              </a:tblGrid>
              <a:tr h="63363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Band</a:t>
                      </a:r>
                      <a:endParaRPr lang="en-US" sz="20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Wavelength</a:t>
                      </a:r>
                      <a:endParaRPr lang="en-US" sz="20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363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Band 4 – Near Infrared (NIR)</a:t>
                      </a:r>
                      <a:endParaRPr lang="en-US" sz="2000" dirty="0">
                        <a:solidFill>
                          <a:schemeClr val="tx1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0.77 µm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– 0.90 µm</a:t>
                      </a:r>
                      <a:endParaRPr lang="en-US" sz="2000" dirty="0">
                        <a:solidFill>
                          <a:schemeClr val="tx1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63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Band 7 – Short Wave Infrared (SWIR)</a:t>
                      </a:r>
                      <a:endParaRPr lang="en-US" sz="2000" dirty="0">
                        <a:solidFill>
                          <a:schemeClr val="tx1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2.08 µm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– 2.35 µm</a:t>
                      </a:r>
                      <a:endParaRPr lang="en-US" sz="2000" dirty="0">
                        <a:solidFill>
                          <a:schemeClr val="tx1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95800" y="22860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The </a:t>
            </a:r>
            <a:r>
              <a:rPr lang="en-US" sz="2400" b="1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NDII indicates the water content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in vegetation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85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15"/>
          <p:cNvSpPr/>
          <p:nvPr/>
        </p:nvSpPr>
        <p:spPr>
          <a:xfrm rot="5400000">
            <a:off x="3879831" y="4578369"/>
            <a:ext cx="850938" cy="9906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981200" y="228600"/>
            <a:ext cx="4343400" cy="736979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Thermal Analysis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3048000"/>
            <a:ext cx="2362200" cy="400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Landsat 5 Band 6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3491" y="2761069"/>
            <a:ext cx="23622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Convert DN to TOA Radiance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3491" y="5918172"/>
            <a:ext cx="23622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Mask out clouds and land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5752" y="5609327"/>
            <a:ext cx="3051894" cy="1015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Extract the Laguna Madre and convert temperature to Celsius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4056">
            <a:off x="1371599" y="1306223"/>
            <a:ext cx="1600200" cy="1484243"/>
          </a:xfrm>
          <a:prstGeom prst="rect">
            <a:avLst/>
          </a:prstGeom>
        </p:spPr>
      </p:pic>
      <p:pic>
        <p:nvPicPr>
          <p:cNvPr id="12" name="Picture 11" descr="B6_TOARa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13375">
            <a:off x="5823023" y="1128635"/>
            <a:ext cx="1503137" cy="1401598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 rot="16200000">
            <a:off x="3803631" y="1530369"/>
            <a:ext cx="850938" cy="9906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204204" y="3581400"/>
            <a:ext cx="653796" cy="43725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8679">
            <a:off x="5896231" y="4186918"/>
            <a:ext cx="1356721" cy="14933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"/>
          <a:stretch/>
        </p:blipFill>
        <p:spPr>
          <a:xfrm rot="20260602">
            <a:off x="1873431" y="4283818"/>
            <a:ext cx="596538" cy="12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2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sadevelop\Desktop\presentation_results_imag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524" cy="6858000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762000"/>
            <a:ext cx="2514600" cy="746759"/>
          </a:xfrm>
        </p:spPr>
        <p:txBody>
          <a:bodyPr/>
          <a:lstStyle/>
          <a:p>
            <a:r>
              <a:rPr lang="en-US" dirty="0" smtClean="0"/>
              <a:t>Results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idx="4"/>
          </p:nvPr>
        </p:nvSpPr>
        <p:spPr>
          <a:xfrm>
            <a:off x="7150609" y="6583681"/>
            <a:ext cx="1993391" cy="27431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Photo Credit: Terry Ross</a:t>
            </a:r>
          </a:p>
          <a:p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TBD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LULC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1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TBD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NDVI 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00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TBD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NDII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2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TBD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3400" y="685800"/>
            <a:ext cx="5943600" cy="1325880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Thermal Analysis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0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TBD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838200"/>
            <a:ext cx="6096000" cy="1295399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Conclusions, Errors, and Uncertainties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14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TBD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Future Work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7" name="Shape 130"/>
          <p:cNvSpPr txBox="1">
            <a:spLocks noGrp="1"/>
          </p:cNvSpPr>
          <p:nvPr>
            <p:ph type="body" idx="3"/>
          </p:nvPr>
        </p:nvSpPr>
        <p:spPr>
          <a:xfrm>
            <a:off x="4594838" y="6629401"/>
            <a:ext cx="4549161" cy="22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585454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Sea Turtle on Beach (Image Credit: National Park Service)</a:t>
            </a:r>
            <a:endParaRPr lang="en-US" sz="1200" b="0" i="0" u="none" strike="noStrike" cap="none" baseline="0" dirty="0">
              <a:solidFill>
                <a:schemeClr val="bg1"/>
              </a:solidFill>
              <a:latin typeface="Century Gothic" panose="020B0502020202020204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99989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2"/>
          </p:nvPr>
        </p:nvSpPr>
        <p:spPr>
          <a:xfrm>
            <a:off x="4800600" y="304800"/>
            <a:ext cx="4343400" cy="13258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>
                <a:latin typeface="Century Gothic" panose="020B0502020202020204" pitchFamily="34" charset="0"/>
              </a:rPr>
              <a:t>The Laguna Madre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study_are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111" y="0"/>
            <a:ext cx="4532911" cy="6858000"/>
          </a:xfrm>
          <a:prstGeom prst="rect">
            <a:avLst/>
          </a:prstGeom>
        </p:spPr>
      </p:pic>
      <p:pic>
        <p:nvPicPr>
          <p:cNvPr id="7" name="Picture 6" descr="StudyArea_TXInse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209800"/>
            <a:ext cx="2133600" cy="20602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8200" y="1828800"/>
            <a:ext cx="4343400" cy="358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90000"/>
              </a:lnSpc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sz="2800" b="1" dirty="0" err="1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Hypersaline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 estuary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 within Padre Island National Seashore</a:t>
            </a:r>
          </a:p>
          <a:p>
            <a:pPr marL="342900" lvl="0" indent="-342900">
              <a:lnSpc>
                <a:spcPct val="90000"/>
              </a:lnSpc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endParaRPr lang="en-US" sz="2800" dirty="0" smtClean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  <a:p>
            <a:pPr marL="342900" lvl="0" indent="-342900">
              <a:lnSpc>
                <a:spcPct val="90000"/>
              </a:lnSpc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Habitat for numerous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protected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species</a:t>
            </a:r>
          </a:p>
          <a:p>
            <a:pPr marL="342900" lvl="0" indent="-342900">
              <a:lnSpc>
                <a:spcPct val="90000"/>
              </a:lnSpc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endParaRPr lang="en-US" sz="2800" b="1" dirty="0" smtClean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  <a:p>
            <a:pPr marL="342900" lvl="0" indent="-342900">
              <a:lnSpc>
                <a:spcPct val="90000"/>
              </a:lnSpc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Study period: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1984-2000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571208" y="1649732"/>
            <a:ext cx="8051583" cy="11264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Joe Spruce (NASA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 Stennis Space Center)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James “Doc” Smoot (NASA Stennis Space Center</a:t>
            </a:r>
            <a:r>
              <a:rPr lang="en-US" dirty="0">
                <a:latin typeface="Century Gothic" panose="020B0502020202020204" pitchFamily="34" charset="0"/>
              </a:rPr>
              <a:t>) </a:t>
            </a:r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Dr</a:t>
            </a:r>
            <a:r>
              <a:rPr lang="en-US" dirty="0">
                <a:latin typeface="Century Gothic" panose="020B0502020202020204" pitchFamily="34" charset="0"/>
              </a:rPr>
              <a:t>. </a:t>
            </a:r>
            <a:r>
              <a:rPr lang="en-US" dirty="0" err="1">
                <a:latin typeface="Century Gothic" panose="020B0502020202020204" pitchFamily="34" charset="0"/>
              </a:rPr>
              <a:t>Dorina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Murgulet</a:t>
            </a:r>
            <a:r>
              <a:rPr lang="en-US" dirty="0">
                <a:latin typeface="Century Gothic" panose="020B0502020202020204" pitchFamily="34" charset="0"/>
              </a:rPr>
              <a:t> (Texas A&amp;M University, Corpus Christi</a:t>
            </a:r>
            <a:r>
              <a:rPr lang="en-US" dirty="0" smtClean="0">
                <a:latin typeface="Century Gothic" panose="020B0502020202020204" pitchFamily="34" charset="0"/>
              </a:rPr>
              <a:t>)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Dr. Kenton Ross (NASA Langley Research Center)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571206" y="3352800"/>
            <a:ext cx="8051583" cy="3992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Joe </a:t>
            </a:r>
            <a:r>
              <a:rPr lang="en-US" sz="2000" b="0" i="0" u="none" strike="noStrike" cap="none" baseline="0" dirty="0" err="1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Meiman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 (National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 Park Service)</a:t>
            </a:r>
            <a:endParaRPr sz="20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sym typeface="Questrial"/>
            </a:endParaRPr>
          </a:p>
        </p:txBody>
      </p:sp>
      <p:sp>
        <p:nvSpPr>
          <p:cNvPr id="196" name="Shape 196"/>
          <p:cNvSpPr txBox="1">
            <a:spLocks noGrp="1"/>
          </p:cNvSpPr>
          <p:nvPr>
            <p:ph type="body" idx="3"/>
          </p:nvPr>
        </p:nvSpPr>
        <p:spPr>
          <a:xfrm>
            <a:off x="571208" y="4267200"/>
            <a:ext cx="8051582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Dr. Bernard </a:t>
            </a:r>
            <a:r>
              <a:rPr lang="en-US" sz="2000" b="0" i="0" u="none" strike="noStrike" cap="none" baseline="0" dirty="0" err="1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Eichold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, M.D., Dr. PH – Mentor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 (Mobile County Health Department)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Summer </a:t>
            </a:r>
            <a:r>
              <a:rPr lang="en-US" dirty="0" smtClean="0">
                <a:latin typeface="Century Gothic" panose="020B0502020202020204" pitchFamily="34" charset="0"/>
              </a:rPr>
              <a:t>2015 Coastal Texas Water Resources Team: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Georgina </a:t>
            </a: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Crepps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, Tyler Lynn, Rodrigo Pereira da Silva, Ryan Schick</a:t>
            </a:r>
            <a:endParaRPr sz="20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sym typeface="Questrial"/>
            </a:endParaRPr>
          </a:p>
        </p:txBody>
      </p:sp>
      <p:sp>
        <p:nvSpPr>
          <p:cNvPr id="197" name="Shape 197"/>
          <p:cNvSpPr txBox="1"/>
          <p:nvPr/>
        </p:nvSpPr>
        <p:spPr>
          <a:xfrm>
            <a:off x="594358" y="1168812"/>
            <a:ext cx="257781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Advisors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594358" y="2895600"/>
            <a:ext cx="257781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Partners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594358" y="3810000"/>
            <a:ext cx="257781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Others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548639" y="304800"/>
            <a:ext cx="3566159" cy="13258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>
                <a:latin typeface="Century Gothic" panose="020B0502020202020204" pitchFamily="34" charset="0"/>
              </a:rPr>
              <a:t>Community Concerns</a:t>
            </a:r>
          </a:p>
        </p:txBody>
      </p:sp>
      <p:pic>
        <p:nvPicPr>
          <p:cNvPr id="5" name="Picture 4" descr="Mesqui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429000"/>
            <a:ext cx="4419600" cy="3352800"/>
          </a:xfrm>
          <a:prstGeom prst="rect">
            <a:avLst/>
          </a:prstGeom>
        </p:spPr>
      </p:pic>
      <p:pic>
        <p:nvPicPr>
          <p:cNvPr id="6" name="Picture 5" descr="GHOST_CRAB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14873"/>
            <a:ext cx="4419600" cy="3314126"/>
          </a:xfrm>
          <a:prstGeom prst="rect">
            <a:avLst/>
          </a:prstGeom>
        </p:spPr>
      </p:pic>
      <p:sp>
        <p:nvSpPr>
          <p:cNvPr id="7" name="Shape 130"/>
          <p:cNvSpPr txBox="1">
            <a:spLocks noGrp="1"/>
          </p:cNvSpPr>
          <p:nvPr>
            <p:ph type="body" idx="3"/>
          </p:nvPr>
        </p:nvSpPr>
        <p:spPr>
          <a:xfrm>
            <a:off x="4648200" y="3124200"/>
            <a:ext cx="4549160" cy="228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585454"/>
              </a:buClr>
              <a:buSzPct val="25000"/>
              <a:buFont typeface="Arial"/>
              <a:buNone/>
            </a:pPr>
            <a:r>
              <a:rPr lang="en-US" sz="1200" i="0" u="none" strike="noStrike" cap="none" baseline="0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Ghost Crab (Image Credit: National Park Service)</a:t>
            </a:r>
            <a:endParaRPr lang="en-US" sz="1200" i="0" u="none" strike="noStrike" cap="none" baseline="0" dirty="0">
              <a:solidFill>
                <a:schemeClr val="bg1"/>
              </a:solidFill>
              <a:latin typeface="Century Gothic" panose="020B0502020202020204" pitchFamily="34" charset="0"/>
              <a:sym typeface="Questrial"/>
            </a:endParaRPr>
          </a:p>
        </p:txBody>
      </p:sp>
      <p:sp>
        <p:nvSpPr>
          <p:cNvPr id="8" name="Shape 130"/>
          <p:cNvSpPr txBox="1">
            <a:spLocks noGrp="1"/>
          </p:cNvSpPr>
          <p:nvPr>
            <p:ph type="body" idx="3"/>
          </p:nvPr>
        </p:nvSpPr>
        <p:spPr>
          <a:xfrm>
            <a:off x="4648200" y="6553199"/>
            <a:ext cx="4590545" cy="2286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585454"/>
              </a:buClr>
              <a:buSzPct val="25000"/>
              <a:buFont typeface="Arial"/>
              <a:buNone/>
            </a:pPr>
            <a:r>
              <a:rPr lang="en-US" sz="1200" i="0" u="none" strike="noStrike" cap="none" baseline="0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Honey Mesquite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r>
              <a:rPr lang="en-US" sz="1200" i="0" u="none" strike="noStrike" cap="none" baseline="0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ree( Image credit: National</a:t>
            </a:r>
            <a:r>
              <a:rPr lang="en-US" sz="1200" i="0" u="none" strike="noStrike" cap="none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 Park Service)</a:t>
            </a:r>
            <a:endParaRPr lang="en-US" sz="1200" i="0" u="none" strike="noStrike" cap="none" baseline="0" dirty="0">
              <a:solidFill>
                <a:schemeClr val="bg1"/>
              </a:solidFill>
              <a:latin typeface="Century Gothic" panose="020B0502020202020204" pitchFamily="34" charset="0"/>
              <a:sym typeface="Questrial"/>
            </a:endParaRPr>
          </a:p>
        </p:txBody>
      </p:sp>
      <p:sp>
        <p:nvSpPr>
          <p:cNvPr id="9" name="Shape 136"/>
          <p:cNvSpPr txBox="1">
            <a:spLocks noGrp="1"/>
          </p:cNvSpPr>
          <p:nvPr>
            <p:ph type="body" idx="1"/>
          </p:nvPr>
        </p:nvSpPr>
        <p:spPr>
          <a:xfrm>
            <a:off x="228600" y="1981200"/>
            <a:ext cx="4419600" cy="3962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sz="2800" b="1" dirty="0" smtClean="0">
                <a:latin typeface="Century Gothic" panose="020B0502020202020204" pitchFamily="34" charset="0"/>
              </a:rPr>
              <a:t>Increasing salinity </a:t>
            </a:r>
            <a:r>
              <a:rPr lang="en-US" sz="2800" dirty="0" smtClean="0">
                <a:latin typeface="Century Gothic" panose="020B0502020202020204" pitchFamily="34" charset="0"/>
              </a:rPr>
              <a:t>of Laguna Madre</a:t>
            </a:r>
          </a:p>
          <a:p>
            <a:pPr marL="342900" lvl="0" indent="-342900"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endParaRPr lang="en-US" sz="2800" dirty="0" smtClean="0">
              <a:latin typeface="Century Gothic" panose="020B0502020202020204" pitchFamily="34" charset="0"/>
            </a:endParaRPr>
          </a:p>
          <a:p>
            <a:pPr marL="342900" lvl="0" indent="-342900"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sz="2800" dirty="0" smtClean="0">
                <a:latin typeface="Century Gothic" panose="020B0502020202020204" pitchFamily="34" charset="0"/>
              </a:rPr>
              <a:t>Surrounding </a:t>
            </a:r>
            <a:r>
              <a:rPr lang="en-US" sz="2800" b="1" dirty="0" smtClean="0">
                <a:latin typeface="Century Gothic" panose="020B0502020202020204" pitchFamily="34" charset="0"/>
              </a:rPr>
              <a:t>lands privately owned</a:t>
            </a:r>
          </a:p>
          <a:p>
            <a:pPr marL="342900" lvl="0" indent="-342900"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endParaRPr lang="en-US" sz="2800" b="1" dirty="0" smtClean="0">
              <a:latin typeface="Century Gothic" panose="020B0502020202020204" pitchFamily="34" charset="0"/>
            </a:endParaRPr>
          </a:p>
          <a:p>
            <a:pPr marL="342900" lvl="0" indent="-342900"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sz="2800" b="1" dirty="0" smtClean="0">
                <a:latin typeface="Century Gothic" panose="020B0502020202020204" pitchFamily="34" charset="0"/>
              </a:rPr>
              <a:t>Proliferation in spatial extent</a:t>
            </a:r>
            <a:r>
              <a:rPr lang="en-US" sz="2800" dirty="0" smtClean="0">
                <a:latin typeface="Century Gothic" panose="020B0502020202020204" pitchFamily="34" charset="0"/>
              </a:rPr>
              <a:t> of honey mesquite tree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sym typeface="Quest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8305800" cy="2819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sz="2000" b="1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Investigate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 relationship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 between Laguna Madre and honey mesquite trees</a:t>
            </a:r>
            <a:endParaRPr lang="en-US" sz="20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sym typeface="Quest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endParaRPr lang="en-US" dirty="0" smtClean="0">
              <a:latin typeface="Century Gothic" panose="020B0502020202020204" pitchFamily="34" charset="0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b="1" dirty="0" smtClean="0">
                <a:latin typeface="Century Gothic" panose="020B0502020202020204" pitchFamily="34" charset="0"/>
              </a:rPr>
              <a:t>Identify</a:t>
            </a:r>
            <a:r>
              <a:rPr lang="en-US" dirty="0" smtClean="0">
                <a:latin typeface="Century Gothic" panose="020B0502020202020204" pitchFamily="34" charset="0"/>
              </a:rPr>
              <a:t> areas of fresh groundwater inflow to the lagoon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endParaRPr lang="en-US" dirty="0">
              <a:latin typeface="Century Gothic" panose="020B0502020202020204" pitchFamily="34" charset="0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b="1" dirty="0" smtClean="0">
                <a:latin typeface="Century Gothic" panose="020B0502020202020204" pitchFamily="34" charset="0"/>
              </a:rPr>
              <a:t>Forecast</a:t>
            </a:r>
            <a:r>
              <a:rPr lang="en-US" dirty="0" smtClean="0">
                <a:latin typeface="Century Gothic" panose="020B0502020202020204" pitchFamily="34" charset="0"/>
              </a:rPr>
              <a:t> future expansion of mesquite trees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endParaRPr lang="en-US" dirty="0">
              <a:latin typeface="Century Gothic" panose="020B0502020202020204" pitchFamily="34" charset="0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b="1" dirty="0" smtClean="0">
                <a:latin typeface="Century Gothic" panose="020B0502020202020204" pitchFamily="34" charset="0"/>
              </a:rPr>
              <a:t>Develop</a:t>
            </a:r>
            <a:r>
              <a:rPr lang="en-US" dirty="0" smtClean="0">
                <a:latin typeface="Century Gothic" panose="020B0502020202020204" pitchFamily="34" charset="0"/>
              </a:rPr>
              <a:t> a systematic method to study relationships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endParaRPr lang="en-US" dirty="0" smtClean="0">
              <a:latin typeface="Century Gothic" panose="020B0502020202020204" pitchFamily="34" charset="0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b="1" dirty="0" smtClean="0">
                <a:latin typeface="Century Gothic" panose="020B0502020202020204" pitchFamily="34" charset="0"/>
              </a:rPr>
              <a:t>Automate</a:t>
            </a:r>
            <a:r>
              <a:rPr lang="en-US" dirty="0" smtClean="0">
                <a:latin typeface="Century Gothic" panose="020B0502020202020204" pitchFamily="34" charset="0"/>
              </a:rPr>
              <a:t> process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endParaRPr lang="en-US" dirty="0" smtClean="0">
              <a:latin typeface="Century Gothic" panose="020B0502020202020204" pitchFamily="34" charset="0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Webdings" panose="05030102010509060703" pitchFamily="18" charset="2"/>
              <a:buChar char=""/>
            </a:pPr>
            <a:endParaRPr lang="en-US" sz="20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sym typeface="Questrial"/>
            </a:endParaRPr>
          </a:p>
        </p:txBody>
      </p:sp>
      <p:sp>
        <p:nvSpPr>
          <p:cNvPr id="144" name="Shape 144"/>
          <p:cNvSpPr txBox="1">
            <a:spLocks noGrp="1"/>
          </p:cNvSpPr>
          <p:nvPr>
            <p:ph type="body" idx="2"/>
          </p:nvPr>
        </p:nvSpPr>
        <p:spPr>
          <a:xfrm>
            <a:off x="457200" y="228600"/>
            <a:ext cx="7982711" cy="704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>
                <a:latin typeface="Century Gothic" panose="020B0502020202020204" pitchFamily="34" charset="0"/>
              </a:rPr>
              <a:t>Objectives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800"/>
            <a:ext cx="9144000" cy="3200400"/>
          </a:xfrm>
          <a:prstGeom prst="rect">
            <a:avLst/>
          </a:prstGeom>
        </p:spPr>
      </p:pic>
      <p:sp>
        <p:nvSpPr>
          <p:cNvPr id="9" name="Shape 130"/>
          <p:cNvSpPr txBox="1">
            <a:spLocks noGrp="1"/>
          </p:cNvSpPr>
          <p:nvPr>
            <p:ph type="body" idx="3"/>
          </p:nvPr>
        </p:nvSpPr>
        <p:spPr>
          <a:xfrm>
            <a:off x="7883" y="6553201"/>
            <a:ext cx="5562600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585454"/>
              </a:buClr>
              <a:buSzPct val="25000"/>
              <a:buFont typeface="Arial"/>
              <a:buNone/>
            </a:pPr>
            <a:r>
              <a:rPr lang="en-US" sz="1200" i="0" u="none" strike="noStrike" cap="none" baseline="0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Redhead</a:t>
            </a:r>
            <a:r>
              <a:rPr lang="en-US" sz="1200" i="0" u="none" strike="noStrike" cap="none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 ducks over Padre Island (</a:t>
            </a:r>
            <a:r>
              <a:rPr lang="en-US" sz="1200" i="0" u="none" strike="noStrike" cap="none" baseline="0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Image credit: National</a:t>
            </a:r>
            <a:r>
              <a:rPr lang="en-US" sz="1200" i="0" u="none" strike="noStrike" cap="none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 Park Service)</a:t>
            </a:r>
            <a:endParaRPr lang="en-US" sz="1200" i="0" u="none" strike="noStrike" cap="none" baseline="0" dirty="0">
              <a:solidFill>
                <a:schemeClr val="bg1"/>
              </a:solidFill>
              <a:latin typeface="Century Gothic" panose="020B0502020202020204" pitchFamily="34" charset="0"/>
              <a:sym typeface="Quest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3581400" y="5410200"/>
            <a:ext cx="2209800" cy="612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Landsat 5 (TM)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sym typeface="Questrial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body" idx="2"/>
          </p:nvPr>
        </p:nvSpPr>
        <p:spPr>
          <a:xfrm>
            <a:off x="609600" y="304800"/>
            <a:ext cx="7680952" cy="86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>
                <a:latin typeface="Century Gothic" panose="020B0502020202020204" pitchFamily="34" charset="0"/>
              </a:rPr>
              <a:t>NASA Earth Observations Data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447800"/>
            <a:ext cx="4525818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133600" y="609600"/>
            <a:ext cx="4876800" cy="883921"/>
          </a:xfrm>
        </p:spPr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Precipitation Data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6" name="Shape 162"/>
          <p:cNvSpPr txBox="1">
            <a:spLocks noGrp="1"/>
          </p:cNvSpPr>
          <p:nvPr>
            <p:ph type="body" idx="2"/>
          </p:nvPr>
        </p:nvSpPr>
        <p:spPr>
          <a:xfrm>
            <a:off x="1447800" y="1828800"/>
            <a:ext cx="1600200" cy="64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000" dirty="0" smtClean="0">
                <a:latin typeface="Century Gothic" panose="020B0502020202020204" pitchFamily="34" charset="0"/>
              </a:rPr>
              <a:t>Models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sp>
        <p:nvSpPr>
          <p:cNvPr id="7" name="Shape 161"/>
          <p:cNvSpPr txBox="1">
            <a:spLocks noGrp="1"/>
          </p:cNvSpPr>
          <p:nvPr>
            <p:ph type="body" idx="1"/>
          </p:nvPr>
        </p:nvSpPr>
        <p:spPr>
          <a:xfrm>
            <a:off x="762000" y="2590800"/>
            <a:ext cx="3048000" cy="612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PRISM Climate Group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sym typeface="Questrial"/>
            </a:endParaRPr>
          </a:p>
        </p:txBody>
      </p:sp>
      <p:pic>
        <p:nvPicPr>
          <p:cNvPr id="8" name="Picture 2" descr="C:\Users\vhly\Desktop\PRI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4412566" cy="197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162"/>
          <p:cNvSpPr txBox="1">
            <a:spLocks/>
          </p:cNvSpPr>
          <p:nvPr/>
        </p:nvSpPr>
        <p:spPr>
          <a:xfrm>
            <a:off x="4572000" y="1600200"/>
            <a:ext cx="4191000" cy="86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Ancillary Datasets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</p:txBody>
      </p:sp>
      <p:sp>
        <p:nvSpPr>
          <p:cNvPr id="10" name="Shape 161"/>
          <p:cNvSpPr txBox="1">
            <a:spLocks/>
          </p:cNvSpPr>
          <p:nvPr/>
        </p:nvSpPr>
        <p:spPr>
          <a:xfrm>
            <a:off x="5029200" y="2514600"/>
            <a:ext cx="3352800" cy="765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In</a:t>
            </a:r>
            <a:r>
              <a:rPr kumimoji="0" lang="en-US" sz="2000" b="0" i="1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situ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precipitation Data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276600"/>
            <a:ext cx="1820993" cy="18299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276600"/>
            <a:ext cx="1853292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sadevelop\Desktop\presentation_methods_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3400" y="0"/>
            <a:ext cx="10285795" cy="6858000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62000" y="1524000"/>
            <a:ext cx="3566159" cy="746759"/>
          </a:xfrm>
        </p:spPr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4"/>
          </p:nvPr>
        </p:nvSpPr>
        <p:spPr>
          <a:xfrm>
            <a:off x="7150609" y="6583681"/>
            <a:ext cx="1993391" cy="27431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Image Credit: John Loo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600200" y="228600"/>
            <a:ext cx="5943600" cy="807721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Methodology Workflow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5410200"/>
            <a:ext cx="24384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Land Use/Land Cover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3429000"/>
            <a:ext cx="2438400" cy="400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Thermal Analysis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191000" y="3124200"/>
            <a:ext cx="1371600" cy="9906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:\Users\NASADevelop\AppData\Local\Microsoft\Windows\Temporary Internet Files\Content.IE5\683HWP4Q\question-mark-3963-larg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22343"/>
            <a:ext cx="2466000" cy="40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4191000" y="5254646"/>
            <a:ext cx="1371600" cy="9906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0600" y="1143000"/>
            <a:ext cx="2438400" cy="1015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Acquire Landsat and Precipitation Data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5400000">
            <a:off x="1752600" y="2438400"/>
            <a:ext cx="990600" cy="6858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2"/>
          </p:nvPr>
        </p:nvSpPr>
        <p:spPr>
          <a:xfrm>
            <a:off x="381000" y="228600"/>
            <a:ext cx="8458200" cy="7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>
                <a:latin typeface="Century Gothic" panose="020B0502020202020204" pitchFamily="34" charset="0"/>
              </a:rPr>
              <a:t>Land Use/ Land Cover (LULC)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667000"/>
            <a:ext cx="23622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Landsat 5 Bands 2,3,4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562600"/>
            <a:ext cx="3733800" cy="1015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Converted to TOA reflectance, and stacked for infrared visualization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5791200"/>
            <a:ext cx="37338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Unsupervised and Supervised classifications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76900" y="2667000"/>
            <a:ext cx="24384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Accuracy Assessment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B432_sta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91000"/>
            <a:ext cx="2585581" cy="1358526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1752600" y="3505200"/>
            <a:ext cx="533400" cy="5974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6200000">
            <a:off x="4375404" y="5835396"/>
            <a:ext cx="533400" cy="5974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0800000">
            <a:off x="6553200" y="3429000"/>
            <a:ext cx="533400" cy="5974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14400" y="1524000"/>
            <a:ext cx="23622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Acquire Landsat Data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1828800" y="2286000"/>
            <a:ext cx="381000" cy="3688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Water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75AADB"/>
      </a:accent1>
      <a:accent2>
        <a:srgbClr val="8992C8"/>
      </a:accent2>
      <a:accent3>
        <a:srgbClr val="9879B7"/>
      </a:accent3>
      <a:accent4>
        <a:srgbClr val="FFE07F"/>
      </a:accent4>
      <a:accent5>
        <a:srgbClr val="FDC760"/>
      </a:accent5>
      <a:accent6>
        <a:srgbClr val="FBAE40"/>
      </a:accent6>
      <a:hlink>
        <a:srgbClr val="75AADB"/>
      </a:hlink>
      <a:folHlink>
        <a:srgbClr val="75AA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508</Words>
  <Application>Microsoft Office PowerPoint</Application>
  <PresentationFormat>On-screen Show (4:3)</PresentationFormat>
  <Paragraphs>105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Helvetica Neue</vt:lpstr>
      <vt:lpstr>Cambria Math</vt:lpstr>
      <vt:lpstr>Calibri</vt:lpstr>
      <vt:lpstr>Questrial</vt:lpstr>
      <vt:lpstr>Century</vt:lpstr>
      <vt:lpstr>Century Gothic</vt:lpstr>
      <vt:lpstr>Arial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Emma Baghel</dc:creator>
  <cp:lastModifiedBy>Childs, Lauren M. (LARC-E3)[DEVELOP - Wise County (LaRC)]</cp:lastModifiedBy>
  <cp:revision>104</cp:revision>
  <dcterms:modified xsi:type="dcterms:W3CDTF">2015-10-30T18:46:16Z</dcterms:modified>
</cp:coreProperties>
</file>