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30" d="100"/>
          <a:sy n="30" d="100"/>
        </p:scale>
        <p:origin x="-72" y="22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NASA DEVELOP National Program USGS at Colorado State University</a:t>
            </a:r>
          </a:p>
        </p:txBody>
      </p:sp>
      <p:sp>
        <p:nvSpPr>
          <p:cNvPr id="4" name="Text Placeholder 3"/>
          <p:cNvSpPr>
            <a:spLocks noGrp="1"/>
          </p:cNvSpPr>
          <p:nvPr>
            <p:ph type="body" sz="quarter" idx="11"/>
          </p:nvPr>
        </p:nvSpPr>
        <p:spPr/>
        <p:txBody>
          <a:bodyPr/>
          <a:lstStyle/>
          <a:p>
            <a:r>
              <a:rPr lang="en-US" dirty="0" smtClean="0"/>
              <a:t>Mapping spruce beetle outbreak severity and distribution in Gunnison National Forest using Landsat and integrative spatial modelling</a:t>
            </a:r>
            <a:endParaRPr lang="en-US" dirty="0"/>
          </a:p>
        </p:txBody>
      </p:sp>
      <p:sp>
        <p:nvSpPr>
          <p:cNvPr id="5" name="Text Placeholder 4"/>
          <p:cNvSpPr>
            <a:spLocks noGrp="1"/>
          </p:cNvSpPr>
          <p:nvPr>
            <p:ph type="body" sz="quarter" idx="10"/>
          </p:nvPr>
        </p:nvSpPr>
        <p:spPr/>
        <p:txBody>
          <a:bodyPr/>
          <a:lstStyle/>
          <a:p>
            <a:r>
              <a:rPr lang="en-US" dirty="0" smtClean="0"/>
              <a:t>Gunnison NF Agriculture</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This project was made possible </a:t>
            </a:r>
            <a:r>
              <a:rPr lang="en-US" dirty="0" smtClean="0"/>
              <a:t>through the </a:t>
            </a:r>
            <a:r>
              <a:rPr lang="en-US" dirty="0"/>
              <a:t>support and mentorship of select individuals and organizations. We extend a kind thanks to the following:</a:t>
            </a:r>
          </a:p>
          <a:p>
            <a:r>
              <a:rPr lang="en-US" dirty="0"/>
              <a:t>Dr. Paul Evangelista, Colorado State University (CSU), Natural Resource Ecology Laboratory (NREL)</a:t>
            </a:r>
          </a:p>
          <a:p>
            <a:r>
              <a:rPr lang="en-US" dirty="0"/>
              <a:t>Tony Vorster, CSU, NREL, Bioenergy Alliance Network of the Rockies (BANR)</a:t>
            </a:r>
          </a:p>
          <a:p>
            <a:r>
              <a:rPr lang="en-US" dirty="0"/>
              <a:t>Brian Woodward, DEVELOP - Fort Collins Center Lead</a:t>
            </a:r>
          </a:p>
          <a:p>
            <a:r>
              <a:rPr lang="en-US" dirty="0"/>
              <a:t>Shannon Savage, Spatial Sciences Center of Montana State University (MSU)</a:t>
            </a:r>
          </a:p>
        </p:txBody>
      </p:sp>
      <p:sp>
        <p:nvSpPr>
          <p:cNvPr id="8" name="Text Placeholder 16"/>
          <p:cNvSpPr txBox="1">
            <a:spLocks/>
          </p:cNvSpPr>
          <p:nvPr/>
        </p:nvSpPr>
        <p:spPr>
          <a:xfrm>
            <a:off x="914400" y="22280602"/>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Coming soon…</a:t>
            </a:r>
          </a:p>
        </p:txBody>
      </p:sp>
      <p:sp>
        <p:nvSpPr>
          <p:cNvPr id="12" name="Text Placeholder 16"/>
          <p:cNvSpPr txBox="1">
            <a:spLocks/>
          </p:cNvSpPr>
          <p:nvPr/>
        </p:nvSpPr>
        <p:spPr>
          <a:xfrm>
            <a:off x="18288000" y="26234493"/>
            <a:ext cx="8229600" cy="214706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Coming soon…</a:t>
            </a:r>
          </a:p>
        </p:txBody>
      </p:sp>
      <p:sp>
        <p:nvSpPr>
          <p:cNvPr id="7" name="Text Placeholder 16"/>
          <p:cNvSpPr txBox="1">
            <a:spLocks/>
          </p:cNvSpPr>
          <p:nvPr/>
        </p:nvSpPr>
        <p:spPr>
          <a:xfrm>
            <a:off x="914400" y="13259405"/>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7465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18288000" y="54560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Create </a:t>
            </a:r>
            <a:r>
              <a:rPr lang="en-US" dirty="0" smtClean="0"/>
              <a:t>reference data using a novel data collection methodology</a:t>
            </a:r>
            <a:endParaRPr lang="en-US" b="1" dirty="0" smtClean="0">
              <a:solidFill>
                <a:schemeClr val="accent1"/>
              </a:solidFill>
            </a:endParaRPr>
          </a:p>
          <a:p>
            <a:pPr marL="347663" indent="-347663"/>
            <a:r>
              <a:rPr lang="en-US" b="1" dirty="0" smtClean="0">
                <a:solidFill>
                  <a:schemeClr val="accent1"/>
                </a:solidFill>
              </a:rPr>
              <a:t>Produce </a:t>
            </a:r>
            <a:r>
              <a:rPr lang="en-US" dirty="0" smtClean="0"/>
              <a:t>fine scale maps of spruce mortality in southwest Colorado</a:t>
            </a:r>
          </a:p>
          <a:p>
            <a:pPr marL="347663" indent="-347663"/>
            <a:r>
              <a:rPr lang="en-US" b="1" dirty="0" smtClean="0">
                <a:solidFill>
                  <a:schemeClr val="accent1"/>
                </a:solidFill>
              </a:rPr>
              <a:t>Inform </a:t>
            </a:r>
            <a:r>
              <a:rPr lang="en-US" dirty="0" smtClean="0"/>
              <a:t>forest management plans that address wildlife habitat analyses and biomass estimation</a:t>
            </a:r>
          </a:p>
        </p:txBody>
      </p:sp>
      <p:sp>
        <p:nvSpPr>
          <p:cNvPr id="16" name="TextBox 15"/>
          <p:cNvSpPr txBox="1"/>
          <p:nvPr/>
        </p:nvSpPr>
        <p:spPr>
          <a:xfrm>
            <a:off x="912450" y="466894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46667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1001330" y="11977548"/>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1197754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2128100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1563802"/>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551197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Eric Rounds (Project Lead), Sarah Carroll, Oliver Miltenberger, Peder Engelstad</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514" y="28801394"/>
            <a:ext cx="8606862" cy="4718585"/>
          </a:xfrm>
          <a:prstGeom prst="rect">
            <a:avLst/>
          </a:prstGeom>
        </p:spPr>
      </p:pic>
      <p:sp>
        <p:nvSpPr>
          <p:cNvPr id="142" name="TextBox 141"/>
          <p:cNvSpPr txBox="1"/>
          <p:nvPr/>
        </p:nvSpPr>
        <p:spPr>
          <a:xfrm>
            <a:off x="410514" y="33519979"/>
            <a:ext cx="8606862" cy="1200329"/>
          </a:xfrm>
          <a:prstGeom prst="rect">
            <a:avLst/>
          </a:prstGeom>
          <a:noFill/>
        </p:spPr>
        <p:txBody>
          <a:bodyPr wrap="square" rtlCol="0">
            <a:spAutoFit/>
          </a:bodyPr>
          <a:lstStyle/>
          <a:p>
            <a:endParaRPr lang="en-US" sz="2400" dirty="0" smtClean="0"/>
          </a:p>
          <a:p>
            <a:r>
              <a:rPr lang="en-US" sz="2400" dirty="0" smtClean="0"/>
              <a:t>(Left to Right): Eric Rounds, Sarah Carroll, Peder Engelstad, and Oliver Miltenberger</a:t>
            </a:r>
            <a:endParaRPr lang="en-US" sz="2400" dirty="0"/>
          </a:p>
        </p:txBody>
      </p:sp>
      <p:pic>
        <p:nvPicPr>
          <p:cNvPr id="143" name="Shape 145"/>
          <p:cNvPicPr preferRelativeResize="0"/>
          <p:nvPr/>
        </p:nvPicPr>
        <p:blipFill>
          <a:blip r:embed="rId3">
            <a:alphaModFix/>
          </a:blip>
          <a:stretch>
            <a:fillRect/>
          </a:stretch>
        </p:blipFill>
        <p:spPr>
          <a:xfrm>
            <a:off x="20791976" y="22248984"/>
            <a:ext cx="1828800" cy="1828800"/>
          </a:xfrm>
          <a:prstGeom prst="rect">
            <a:avLst/>
          </a:prstGeom>
          <a:noFill/>
          <a:ln>
            <a:noFill/>
          </a:ln>
        </p:spPr>
      </p:pic>
      <p:pic>
        <p:nvPicPr>
          <p:cNvPr id="144" name="Picture 2" descr="03 Landsat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0294" y="22340722"/>
            <a:ext cx="203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12 SRT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735991" y="22367470"/>
            <a:ext cx="1655064" cy="1828800"/>
          </a:xfrm>
          <a:prstGeom prst="rect">
            <a:avLst/>
          </a:prstGeom>
          <a:noFill/>
          <a:extLst>
            <a:ext uri="{909E8E84-426E-40DD-AFC4-6F175D3DCCD1}">
              <a14:hiddenFill xmlns:a14="http://schemas.microsoft.com/office/drawing/2010/main">
                <a:solidFill>
                  <a:srgbClr val="FFFFFF"/>
                </a:solidFill>
              </a14:hiddenFill>
            </a:ext>
          </a:extLst>
        </p:spPr>
      </p:pic>
      <p:sp>
        <p:nvSpPr>
          <p:cNvPr id="149" name="Text Placeholder 16"/>
          <p:cNvSpPr txBox="1">
            <a:spLocks/>
          </p:cNvSpPr>
          <p:nvPr/>
        </p:nvSpPr>
        <p:spPr>
          <a:xfrm>
            <a:off x="18080294" y="24177766"/>
            <a:ext cx="2038800" cy="62629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600" dirty="0" smtClean="0"/>
              <a:t>Landsat 8 OLI &amp; TIRS</a:t>
            </a:r>
          </a:p>
          <a:p>
            <a:endParaRPr lang="en-US" sz="1600" dirty="0" smtClean="0"/>
          </a:p>
        </p:txBody>
      </p:sp>
      <p:sp>
        <p:nvSpPr>
          <p:cNvPr id="150" name="Text Placeholder 16"/>
          <p:cNvSpPr txBox="1">
            <a:spLocks/>
          </p:cNvSpPr>
          <p:nvPr/>
        </p:nvSpPr>
        <p:spPr>
          <a:xfrm>
            <a:off x="23158384" y="24177766"/>
            <a:ext cx="2319539" cy="5129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1600" dirty="0" smtClean="0"/>
              <a:t>Shuttle Radar Topography Mission (SRTM)</a:t>
            </a:r>
          </a:p>
          <a:p>
            <a:endParaRPr lang="en-US" dirty="0" smtClean="0"/>
          </a:p>
          <a:p>
            <a:endParaRPr lang="en-US" dirty="0" smtClean="0"/>
          </a:p>
        </p:txBody>
      </p:sp>
      <p:sp>
        <p:nvSpPr>
          <p:cNvPr id="151" name="Text Placeholder 16"/>
          <p:cNvSpPr txBox="1">
            <a:spLocks/>
          </p:cNvSpPr>
          <p:nvPr/>
        </p:nvSpPr>
        <p:spPr>
          <a:xfrm>
            <a:off x="21024582" y="24177766"/>
            <a:ext cx="1363588" cy="62629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600" dirty="0" smtClean="0"/>
              <a:t>Landsat 5 TM</a:t>
            </a:r>
          </a:p>
        </p:txBody>
      </p:sp>
      <p:sp>
        <p:nvSpPr>
          <p:cNvPr id="153" name="TextBox 152"/>
          <p:cNvSpPr txBox="1"/>
          <p:nvPr/>
        </p:nvSpPr>
        <p:spPr>
          <a:xfrm>
            <a:off x="18288000" y="836407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154" name="Text Placeholder 16"/>
          <p:cNvSpPr txBox="1">
            <a:spLocks/>
          </p:cNvSpPr>
          <p:nvPr/>
        </p:nvSpPr>
        <p:spPr>
          <a:xfrm>
            <a:off x="18288000" y="9062599"/>
            <a:ext cx="8077200" cy="266821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Bioenergy Alliance Network of the Rockies (BANR)</a:t>
            </a:r>
          </a:p>
          <a:p>
            <a:pPr marL="347663" indent="-347663"/>
            <a:r>
              <a:rPr lang="en-US" dirty="0" smtClean="0"/>
              <a:t>Spatial Sciences Center, Montana State University</a:t>
            </a:r>
          </a:p>
          <a:p>
            <a:pPr marL="347663" indent="-347663"/>
            <a:r>
              <a:rPr lang="en-US" dirty="0" smtClean="0"/>
              <a:t>Natural Resource Ecology Laboratory</a:t>
            </a:r>
          </a:p>
          <a:p>
            <a:pPr marL="347663" indent="-347663"/>
            <a:r>
              <a:rPr lang="en-US" dirty="0" smtClean="0"/>
              <a:t>USFS, Gunnison District</a:t>
            </a:r>
          </a:p>
          <a:p>
            <a:pPr marL="347663" indent="-347663"/>
            <a:r>
              <a:rPr lang="en-US" dirty="0" smtClean="0"/>
              <a:t>USFS Rocky Mountain Research Station</a:t>
            </a:r>
          </a:p>
          <a:p>
            <a:pPr marL="347663" indent="-347663"/>
            <a:endParaRPr lang="en-US" dirty="0"/>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77176" y="12882736"/>
            <a:ext cx="10058400" cy="7772400"/>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39122" y="16133885"/>
            <a:ext cx="2202555" cy="146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Right Arrow 62"/>
          <p:cNvSpPr/>
          <p:nvPr/>
        </p:nvSpPr>
        <p:spPr>
          <a:xfrm rot="900000">
            <a:off x="2567395" y="18085741"/>
            <a:ext cx="2532880"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Model Step 2</a:t>
            </a:r>
            <a:endParaRPr lang="en-US" sz="2000" dirty="0"/>
          </a:p>
        </p:txBody>
      </p:sp>
      <p:sp>
        <p:nvSpPr>
          <p:cNvPr id="64" name="Right Arrow 63"/>
          <p:cNvSpPr/>
          <p:nvPr/>
        </p:nvSpPr>
        <p:spPr>
          <a:xfrm rot="20700000">
            <a:off x="2568561" y="17048604"/>
            <a:ext cx="2536731"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Model Step 1</a:t>
            </a:r>
            <a:endParaRPr lang="en-US" sz="2000" dirty="0"/>
          </a:p>
        </p:txBody>
      </p:sp>
      <p:sp>
        <p:nvSpPr>
          <p:cNvPr id="65" name="Right Arrow 64"/>
          <p:cNvSpPr/>
          <p:nvPr/>
        </p:nvSpPr>
        <p:spPr>
          <a:xfrm rot="900000">
            <a:off x="2572346" y="14738532"/>
            <a:ext cx="2532880"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Imagery Processing</a:t>
            </a:r>
            <a:endParaRPr lang="en-US" sz="2000" dirty="0"/>
          </a:p>
        </p:txBody>
      </p:sp>
      <p:sp>
        <p:nvSpPr>
          <p:cNvPr id="66" name="Rounded Rectangle 65"/>
          <p:cNvSpPr/>
          <p:nvPr/>
        </p:nvSpPr>
        <p:spPr>
          <a:xfrm>
            <a:off x="10741157" y="17306345"/>
            <a:ext cx="2377440" cy="15087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Combine outputs to create final map of spruce mortality in southwest Colorado</a:t>
            </a:r>
          </a:p>
        </p:txBody>
      </p:sp>
      <p:sp>
        <p:nvSpPr>
          <p:cNvPr id="67" name="Rounded Rectangle 66"/>
          <p:cNvSpPr/>
          <p:nvPr/>
        </p:nvSpPr>
        <p:spPr>
          <a:xfrm>
            <a:off x="5100049" y="14864341"/>
            <a:ext cx="2377440" cy="1502192"/>
          </a:xfrm>
          <a:prstGeom prst="roundRect">
            <a:avLst/>
          </a:prstGeom>
          <a:solidFill>
            <a:schemeClr val="accent6">
              <a:lumMod val="60000"/>
              <a:lumOff val="40000"/>
            </a:schemeClr>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Stack 2006/13 &amp; 2015 imagery </a:t>
            </a:r>
            <a:r>
              <a:rPr lang="en-US" sz="2000" dirty="0" smtClean="0">
                <a:solidFill>
                  <a:srgbClr val="000000"/>
                </a:solidFill>
              </a:rPr>
              <a:t>separately </a:t>
            </a:r>
            <a:r>
              <a:rPr lang="en-US" sz="2000" dirty="0">
                <a:solidFill>
                  <a:srgbClr val="000000"/>
                </a:solidFill>
              </a:rPr>
              <a:t>and clip to study area</a:t>
            </a:r>
          </a:p>
        </p:txBody>
      </p:sp>
      <p:sp>
        <p:nvSpPr>
          <p:cNvPr id="68" name="Flowchart: Alternate Process 67"/>
          <p:cNvSpPr/>
          <p:nvPr/>
        </p:nvSpPr>
        <p:spPr>
          <a:xfrm>
            <a:off x="7851451" y="18226936"/>
            <a:ext cx="2377440" cy="1508760"/>
          </a:xfrm>
          <a:prstGeom prst="flowChartAlternateProcess">
            <a:avLst/>
          </a:prstGeom>
          <a:solidFill>
            <a:srgbClr val="FFFF00"/>
          </a:solidFill>
          <a:ln>
            <a:solidFill>
              <a:srgbClr val="82B96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dirty="0" smtClean="0">
              <a:solidFill>
                <a:srgbClr val="000000"/>
              </a:solidFill>
            </a:endParaRPr>
          </a:p>
          <a:p>
            <a:pPr algn="ctr"/>
            <a:endParaRPr lang="en-US" sz="2000" b="1" dirty="0">
              <a:solidFill>
                <a:srgbClr val="000000"/>
              </a:solidFill>
            </a:endParaRPr>
          </a:p>
          <a:p>
            <a:pPr algn="ctr"/>
            <a:endParaRPr lang="en-US" sz="2000" b="1" dirty="0">
              <a:solidFill>
                <a:srgbClr val="000000"/>
              </a:solidFill>
            </a:endParaRPr>
          </a:p>
          <a:p>
            <a:pPr algn="ctr"/>
            <a:r>
              <a:rPr lang="en-US" sz="2000" dirty="0" smtClean="0">
                <a:solidFill>
                  <a:srgbClr val="000000"/>
                </a:solidFill>
              </a:rPr>
              <a:t>Continuous </a:t>
            </a:r>
            <a:r>
              <a:rPr lang="en-US" sz="2000" dirty="0">
                <a:solidFill>
                  <a:srgbClr val="000000"/>
                </a:solidFill>
              </a:rPr>
              <a:t>Map of </a:t>
            </a:r>
            <a:r>
              <a:rPr lang="en-US" sz="2000" dirty="0" smtClean="0">
                <a:solidFill>
                  <a:srgbClr val="000000"/>
                </a:solidFill>
              </a:rPr>
              <a:t>Study </a:t>
            </a:r>
            <a:r>
              <a:rPr lang="en-US" sz="2000" dirty="0">
                <a:solidFill>
                  <a:srgbClr val="000000"/>
                </a:solidFill>
              </a:rPr>
              <a:t>Area</a:t>
            </a:r>
          </a:p>
          <a:p>
            <a:pPr algn="ctr"/>
            <a:endParaRPr lang="en-US" dirty="0"/>
          </a:p>
        </p:txBody>
      </p:sp>
      <p:sp>
        <p:nvSpPr>
          <p:cNvPr id="69" name="Flowchart: Alternate Process 68"/>
          <p:cNvSpPr/>
          <p:nvPr/>
        </p:nvSpPr>
        <p:spPr>
          <a:xfrm>
            <a:off x="7851451" y="16504603"/>
            <a:ext cx="2377440" cy="1508760"/>
          </a:xfrm>
          <a:prstGeom prst="flowChartAlternateProcess">
            <a:avLst/>
          </a:prstGeom>
          <a:solidFill>
            <a:srgbClr val="FFFF00"/>
          </a:solidFill>
          <a:ln>
            <a:solidFill>
              <a:srgbClr val="82B96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dirty="0" smtClean="0">
              <a:solidFill>
                <a:srgbClr val="000000"/>
              </a:solidFill>
            </a:endParaRPr>
          </a:p>
          <a:p>
            <a:pPr algn="ctr"/>
            <a:endParaRPr lang="en-US" sz="2000" b="1" dirty="0">
              <a:solidFill>
                <a:srgbClr val="000000"/>
              </a:solidFill>
            </a:endParaRPr>
          </a:p>
          <a:p>
            <a:pPr algn="ctr"/>
            <a:endParaRPr lang="en-US" sz="2000" b="1" dirty="0" smtClean="0">
              <a:solidFill>
                <a:srgbClr val="000000"/>
              </a:solidFill>
            </a:endParaRPr>
          </a:p>
          <a:p>
            <a:pPr algn="ctr"/>
            <a:r>
              <a:rPr lang="en-US" sz="2000" dirty="0" smtClean="0">
                <a:solidFill>
                  <a:srgbClr val="000000"/>
                </a:solidFill>
              </a:rPr>
              <a:t>Binary </a:t>
            </a:r>
            <a:r>
              <a:rPr lang="en-US" sz="2000" dirty="0">
                <a:solidFill>
                  <a:srgbClr val="000000"/>
                </a:solidFill>
              </a:rPr>
              <a:t>map of study </a:t>
            </a:r>
            <a:r>
              <a:rPr lang="en-US" sz="2000" dirty="0" smtClean="0">
                <a:solidFill>
                  <a:srgbClr val="000000"/>
                </a:solidFill>
              </a:rPr>
              <a:t>area</a:t>
            </a:r>
            <a:endParaRPr lang="en-US" sz="2000" dirty="0">
              <a:solidFill>
                <a:srgbClr val="000000"/>
              </a:solidFill>
            </a:endParaRPr>
          </a:p>
          <a:p>
            <a:pPr algn="ctr"/>
            <a:endParaRPr lang="en-US" dirty="0"/>
          </a:p>
        </p:txBody>
      </p:sp>
      <p:sp>
        <p:nvSpPr>
          <p:cNvPr id="70" name="Rounded Rectangle 69"/>
          <p:cNvSpPr/>
          <p:nvPr/>
        </p:nvSpPr>
        <p:spPr>
          <a:xfrm>
            <a:off x="5100049" y="18226936"/>
            <a:ext cx="2377440" cy="15087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Continuous classification of study areas for each species</a:t>
            </a:r>
          </a:p>
        </p:txBody>
      </p:sp>
      <p:sp>
        <p:nvSpPr>
          <p:cNvPr id="71" name="Rounded Rectangle 70"/>
          <p:cNvSpPr/>
          <p:nvPr/>
        </p:nvSpPr>
        <p:spPr>
          <a:xfrm>
            <a:off x="5100049" y="16504603"/>
            <a:ext cx="2377440" cy="15087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rgbClr val="000000"/>
              </a:solidFill>
              <a:cs typeface="Arial" panose="020B0604020202020204" pitchFamily="34" charset="0"/>
            </a:endParaRPr>
          </a:p>
          <a:p>
            <a:pPr algn="ctr"/>
            <a:r>
              <a:rPr lang="en-US" sz="2000" dirty="0" smtClean="0">
                <a:solidFill>
                  <a:srgbClr val="000000"/>
                </a:solidFill>
                <a:cs typeface="Arial" panose="020B0604020202020204" pitchFamily="34" charset="0"/>
              </a:rPr>
              <a:t>Binary classification</a:t>
            </a:r>
          </a:p>
          <a:p>
            <a:pPr algn="ctr"/>
            <a:r>
              <a:rPr lang="en-US" sz="2000" dirty="0">
                <a:solidFill>
                  <a:srgbClr val="000000"/>
                </a:solidFill>
                <a:cs typeface="Arial" panose="020B0604020202020204" pitchFamily="34" charset="0"/>
              </a:rPr>
              <a:t>Presence = 1 </a:t>
            </a:r>
          </a:p>
          <a:p>
            <a:pPr algn="ctr"/>
            <a:r>
              <a:rPr lang="en-US" sz="2000" dirty="0">
                <a:solidFill>
                  <a:srgbClr val="000000"/>
                </a:solidFill>
                <a:cs typeface="Arial" panose="020B0604020202020204" pitchFamily="34" charset="0"/>
              </a:rPr>
              <a:t>Absence = 0</a:t>
            </a:r>
          </a:p>
          <a:p>
            <a:pPr algn="ctr"/>
            <a:endParaRPr lang="en-US" sz="2000" dirty="0">
              <a:solidFill>
                <a:srgbClr val="000000"/>
              </a:solidFill>
              <a:cs typeface="Arial" panose="020B0604020202020204" pitchFamily="34" charset="0"/>
            </a:endParaRPr>
          </a:p>
        </p:txBody>
      </p:sp>
      <p:sp>
        <p:nvSpPr>
          <p:cNvPr id="72" name="Rounded Rectangle 71"/>
          <p:cNvSpPr/>
          <p:nvPr/>
        </p:nvSpPr>
        <p:spPr>
          <a:xfrm>
            <a:off x="7851451" y="14858925"/>
            <a:ext cx="2377440" cy="1508760"/>
          </a:xfrm>
          <a:prstGeom prst="roundRect">
            <a:avLst/>
          </a:prstGeom>
          <a:solidFill>
            <a:schemeClr val="accent6">
              <a:lumMod val="60000"/>
              <a:lumOff val="40000"/>
            </a:schemeClr>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Extract spectral values of stack layers that correspond to each reference data point</a:t>
            </a:r>
          </a:p>
        </p:txBody>
      </p:sp>
      <p:sp>
        <p:nvSpPr>
          <p:cNvPr id="73" name="Right Arrow 72"/>
          <p:cNvSpPr/>
          <p:nvPr/>
        </p:nvSpPr>
        <p:spPr>
          <a:xfrm rot="20700000">
            <a:off x="2573512" y="13701395"/>
            <a:ext cx="2536731"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Reference Data</a:t>
            </a:r>
            <a:endParaRPr lang="en-US" sz="2000" dirty="0"/>
          </a:p>
        </p:txBody>
      </p:sp>
      <p:sp>
        <p:nvSpPr>
          <p:cNvPr id="74" name="Rounded Rectangle 73"/>
          <p:cNvSpPr/>
          <p:nvPr/>
        </p:nvSpPr>
        <p:spPr>
          <a:xfrm>
            <a:off x="5103506" y="13136592"/>
            <a:ext cx="2377440" cy="1508760"/>
          </a:xfrm>
          <a:prstGeom prst="roundRect">
            <a:avLst/>
          </a:prstGeom>
          <a:solidFill>
            <a:srgbClr val="FFC000"/>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Classify Land </a:t>
            </a:r>
            <a:r>
              <a:rPr lang="en-US" sz="2000" dirty="0" smtClean="0">
                <a:solidFill>
                  <a:srgbClr val="000000"/>
                </a:solidFill>
              </a:rPr>
              <a:t>Cover (live/dead trees) within 30m pixels using 1m resolution imagery</a:t>
            </a:r>
            <a:endParaRPr lang="en-US" sz="2000" dirty="0">
              <a:solidFill>
                <a:srgbClr val="000000"/>
              </a:solidFill>
            </a:endParaRPr>
          </a:p>
        </p:txBody>
      </p:sp>
      <p:sp>
        <p:nvSpPr>
          <p:cNvPr id="75" name="Rounded Rectangle 74"/>
          <p:cNvSpPr/>
          <p:nvPr/>
        </p:nvSpPr>
        <p:spPr>
          <a:xfrm>
            <a:off x="7851451" y="13136592"/>
            <a:ext cx="2377440" cy="1508760"/>
          </a:xfrm>
          <a:prstGeom prst="roundRect">
            <a:avLst/>
          </a:prstGeom>
          <a:solidFill>
            <a:srgbClr val="FFC000"/>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Calculate percent mortality of trees for each randomly selected pixel  </a:t>
            </a:r>
          </a:p>
        </p:txBody>
      </p:sp>
      <p:grpSp>
        <p:nvGrpSpPr>
          <p:cNvPr id="76" name="Group 75"/>
          <p:cNvGrpSpPr/>
          <p:nvPr/>
        </p:nvGrpSpPr>
        <p:grpSpPr>
          <a:xfrm>
            <a:off x="10400954" y="13536440"/>
            <a:ext cx="3383280" cy="2560320"/>
            <a:chOff x="10874640" y="19007888"/>
            <a:chExt cx="3383280" cy="2560320"/>
          </a:xfrm>
        </p:grpSpPr>
        <p:sp>
          <p:nvSpPr>
            <p:cNvPr id="77" name="TextBox 76"/>
            <p:cNvSpPr txBox="1"/>
            <p:nvPr/>
          </p:nvSpPr>
          <p:spPr>
            <a:xfrm>
              <a:off x="10874640" y="19007888"/>
              <a:ext cx="3383280" cy="2560320"/>
            </a:xfrm>
            <a:prstGeom prst="rect">
              <a:avLst/>
            </a:prstGeom>
            <a:noFill/>
            <a:ln>
              <a:solidFill>
                <a:srgbClr val="000000"/>
              </a:solidFill>
            </a:ln>
          </p:spPr>
          <p:txBody>
            <a:bodyPr wrap="square" rtlCol="0">
              <a:spAutoFit/>
            </a:bodyPr>
            <a:lstStyle/>
            <a:p>
              <a:pPr>
                <a:lnSpc>
                  <a:spcPct val="150000"/>
                </a:lnSpc>
              </a:pPr>
              <a:r>
                <a:rPr lang="en-US" sz="2000" dirty="0" smtClean="0"/>
                <a:t>            Reference Data Creation    </a:t>
              </a:r>
            </a:p>
            <a:p>
              <a:pPr>
                <a:lnSpc>
                  <a:spcPct val="150000"/>
                </a:lnSpc>
              </a:pPr>
              <a:r>
                <a:rPr lang="en-US" sz="2000" dirty="0"/>
                <a:t> </a:t>
              </a:r>
              <a:r>
                <a:rPr lang="en-US" sz="2000" dirty="0" smtClean="0"/>
                <a:t>           Imagery Processing</a:t>
              </a:r>
            </a:p>
            <a:p>
              <a:pPr>
                <a:lnSpc>
                  <a:spcPct val="150000"/>
                </a:lnSpc>
              </a:pPr>
              <a:r>
                <a:rPr lang="en-US" sz="2000" dirty="0" smtClean="0"/>
                <a:t>            Model Processes</a:t>
              </a:r>
              <a:br>
                <a:rPr lang="en-US" sz="2000" dirty="0" smtClean="0"/>
              </a:br>
              <a:r>
                <a:rPr lang="en-US" sz="2000" dirty="0" smtClean="0"/>
                <a:t>            Inputs</a:t>
              </a:r>
            </a:p>
            <a:p>
              <a:pPr>
                <a:lnSpc>
                  <a:spcPct val="150000"/>
                </a:lnSpc>
              </a:pPr>
              <a:r>
                <a:rPr lang="en-US" sz="2000" dirty="0" smtClean="0"/>
                <a:t>            Outputs</a:t>
              </a:r>
            </a:p>
            <a:p>
              <a:pPr>
                <a:lnSpc>
                  <a:spcPct val="150000"/>
                </a:lnSpc>
              </a:pPr>
              <a:r>
                <a:rPr lang="en-US" sz="2000" dirty="0" smtClean="0"/>
                <a:t>	</a:t>
              </a:r>
              <a:endParaRPr lang="en-US" sz="2000" dirty="0"/>
            </a:p>
            <a:p>
              <a:pPr>
                <a:lnSpc>
                  <a:spcPct val="150000"/>
                </a:lnSpc>
              </a:pPr>
              <a:endParaRPr lang="en-US" sz="2000" dirty="0" smtClean="0"/>
            </a:p>
          </p:txBody>
        </p:sp>
        <p:grpSp>
          <p:nvGrpSpPr>
            <p:cNvPr id="78" name="Group 77"/>
            <p:cNvGrpSpPr/>
            <p:nvPr/>
          </p:nvGrpSpPr>
          <p:grpSpPr>
            <a:xfrm>
              <a:off x="11142467" y="19218250"/>
              <a:ext cx="402181" cy="1099058"/>
              <a:chOff x="9447960" y="21505890"/>
              <a:chExt cx="402181" cy="1099058"/>
            </a:xfrm>
          </p:grpSpPr>
          <p:sp>
            <p:nvSpPr>
              <p:cNvPr id="79" name="Rounded Rectangle 78"/>
              <p:cNvSpPr/>
              <p:nvPr/>
            </p:nvSpPr>
            <p:spPr>
              <a:xfrm>
                <a:off x="9447960" y="21973905"/>
                <a:ext cx="402181" cy="20109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0" name="Rounded Rectangle 79"/>
              <p:cNvSpPr/>
              <p:nvPr/>
            </p:nvSpPr>
            <p:spPr>
              <a:xfrm>
                <a:off x="9447960" y="22403857"/>
                <a:ext cx="402181" cy="20109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Rounded Rectangle 80"/>
              <p:cNvSpPr/>
              <p:nvPr/>
            </p:nvSpPr>
            <p:spPr>
              <a:xfrm>
                <a:off x="9447960" y="21505890"/>
                <a:ext cx="402181" cy="2010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
        <p:nvSpPr>
          <p:cNvPr id="82" name="Rounded Rectangle 81"/>
          <p:cNvSpPr/>
          <p:nvPr/>
        </p:nvSpPr>
        <p:spPr>
          <a:xfrm>
            <a:off x="914400" y="13976036"/>
            <a:ext cx="1828800" cy="14904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50000"/>
                  </a:schemeClr>
                </a:solidFill>
              </a:rPr>
              <a:t>Creating Model Inputs</a:t>
            </a:r>
            <a:endParaRPr lang="en-US" sz="2000" dirty="0">
              <a:solidFill>
                <a:schemeClr val="tx1">
                  <a:lumMod val="50000"/>
                </a:schemeClr>
              </a:solidFill>
            </a:endParaRPr>
          </a:p>
        </p:txBody>
      </p:sp>
      <p:sp>
        <p:nvSpPr>
          <p:cNvPr id="83" name="Rounded Rectangle 82"/>
          <p:cNvSpPr/>
          <p:nvPr/>
        </p:nvSpPr>
        <p:spPr>
          <a:xfrm>
            <a:off x="912450" y="17321543"/>
            <a:ext cx="1828800" cy="14904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Percent Mortality &amp; Spectral Values of reference points</a:t>
            </a:r>
          </a:p>
        </p:txBody>
      </p:sp>
      <p:sp>
        <p:nvSpPr>
          <p:cNvPr id="84" name="Rounded Rectangle 83"/>
          <p:cNvSpPr/>
          <p:nvPr/>
        </p:nvSpPr>
        <p:spPr>
          <a:xfrm>
            <a:off x="10680876" y="15555125"/>
            <a:ext cx="402336" cy="201168"/>
          </a:xfrm>
          <a:prstGeom prst="roundRect">
            <a:avLst/>
          </a:prstGeom>
          <a:solidFill>
            <a:srgbClr val="FFFF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rgbClr val="000000"/>
              </a:solidFill>
            </a:endParaRPr>
          </a:p>
        </p:txBody>
      </p:sp>
      <p:sp>
        <p:nvSpPr>
          <p:cNvPr id="85" name="Rounded Rectangle 84"/>
          <p:cNvSpPr/>
          <p:nvPr/>
        </p:nvSpPr>
        <p:spPr>
          <a:xfrm>
            <a:off x="10680876" y="15100112"/>
            <a:ext cx="402336" cy="20116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50000"/>
                </a:schemeClr>
              </a:solidFill>
            </a:endParaRPr>
          </a:p>
        </p:txBody>
      </p:sp>
      <p:cxnSp>
        <p:nvCxnSpPr>
          <p:cNvPr id="10" name="Straight Arrow Connector 9"/>
          <p:cNvCxnSpPr>
            <a:stCxn id="74" idx="3"/>
            <a:endCxn id="75" idx="1"/>
          </p:cNvCxnSpPr>
          <p:nvPr/>
        </p:nvCxnSpPr>
        <p:spPr>
          <a:xfrm>
            <a:off x="7480946" y="13890972"/>
            <a:ext cx="3705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7" idx="3"/>
            <a:endCxn id="72" idx="1"/>
          </p:cNvCxnSpPr>
          <p:nvPr/>
        </p:nvCxnSpPr>
        <p:spPr>
          <a:xfrm flipV="1">
            <a:off x="7477489" y="15613305"/>
            <a:ext cx="373962" cy="2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1" idx="3"/>
            <a:endCxn id="69" idx="1"/>
          </p:cNvCxnSpPr>
          <p:nvPr/>
        </p:nvCxnSpPr>
        <p:spPr>
          <a:xfrm>
            <a:off x="7477489" y="17258983"/>
            <a:ext cx="37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0" idx="3"/>
            <a:endCxn id="68" idx="1"/>
          </p:cNvCxnSpPr>
          <p:nvPr/>
        </p:nvCxnSpPr>
        <p:spPr>
          <a:xfrm>
            <a:off x="7477489" y="18981316"/>
            <a:ext cx="37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8" idx="3"/>
            <a:endCxn id="66" idx="1"/>
          </p:cNvCxnSpPr>
          <p:nvPr/>
        </p:nvCxnSpPr>
        <p:spPr>
          <a:xfrm flipV="1">
            <a:off x="10228891" y="18060725"/>
            <a:ext cx="512266" cy="920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69" idx="3"/>
            <a:endCxn id="66" idx="1"/>
          </p:cNvCxnSpPr>
          <p:nvPr/>
        </p:nvCxnSpPr>
        <p:spPr>
          <a:xfrm>
            <a:off x="10228891" y="17258983"/>
            <a:ext cx="512266" cy="801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1967</TotalTime>
  <Words>353</Words>
  <Application>Microsoft Office PowerPoint</Application>
  <PresentationFormat>Custom</PresentationFormat>
  <Paragraphs>63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reference</cp:lastModifiedBy>
  <cp:revision>102</cp:revision>
  <dcterms:created xsi:type="dcterms:W3CDTF">2015-06-02T14:58:58Z</dcterms:created>
  <dcterms:modified xsi:type="dcterms:W3CDTF">2016-02-25T01:49:49Z</dcterms:modified>
</cp:coreProperties>
</file>