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75" r:id="rId2"/>
    <p:sldId id="278" r:id="rId3"/>
    <p:sldId id="285" r:id="rId4"/>
    <p:sldId id="279" r:id="rId5"/>
    <p:sldId id="280" r:id="rId6"/>
    <p:sldId id="293" r:id="rId7"/>
    <p:sldId id="288" r:id="rId8"/>
    <p:sldId id="289" r:id="rId9"/>
    <p:sldId id="287" r:id="rId10"/>
    <p:sldId id="290" r:id="rId11"/>
    <p:sldId id="294" r:id="rId12"/>
    <p:sldId id="291" r:id="rId13"/>
    <p:sldId id="295" r:id="rId14"/>
    <p:sldId id="296" r:id="rId15"/>
    <p:sldId id="297" r:id="rId16"/>
    <p:sldId id="277" r:id="rId17"/>
    <p:sldId id="28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1C0D92C-E854-4705-A6EB-C9E45291DC09}">
          <p14:sldIdLst>
            <p14:sldId id="275"/>
            <p14:sldId id="278"/>
            <p14:sldId id="285"/>
            <p14:sldId id="279"/>
            <p14:sldId id="280"/>
            <p14:sldId id="293"/>
            <p14:sldId id="288"/>
            <p14:sldId id="289"/>
            <p14:sldId id="287"/>
            <p14:sldId id="290"/>
            <p14:sldId id="294"/>
            <p14:sldId id="291"/>
            <p14:sldId id="295"/>
            <p14:sldId id="296"/>
            <p14:sldId id="297"/>
            <p14:sldId id="277"/>
            <p14:sldId id="283"/>
          </p14:sldIdLst>
        </p14:section>
      </p14:sectionLst>
    </p:ex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VELOPE1" initials="D" lastIdx="41" clrIdx="0"/>
  <p:cmAuthor id="1" name="Emma Baghel" initials="EB" lastIdx="4" clrIdx="1"/>
  <p:cmAuthor id="2" name="Vishal Arya" initials="" lastIdx="15" clrIdx="2"/>
  <p:cmAuthor id="3" name="Childs, Lauren M. (LARC-E3)[DEVELOP - Wise County (LaRC)]" initials="CLM(-WC(" lastIdx="3" clrIdx="3">
    <p:extLst/>
  </p:cmAuthor>
  <p:cmAuthor id="4" name="DEVELOP2" initials="D"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9A149"/>
    <a:srgbClr val="333333"/>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07" autoAdjust="0"/>
    <p:restoredTop sz="71511" autoAdjust="0"/>
  </p:normalViewPr>
  <p:slideViewPr>
    <p:cSldViewPr snapToGrid="0">
      <p:cViewPr varScale="1">
        <p:scale>
          <a:sx n="61" d="100"/>
          <a:sy n="61" d="100"/>
        </p:scale>
        <p:origin x="-1578" y="-78"/>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EF9D6A-5B5C-4282-9EDC-80A11A1443EF}" type="doc">
      <dgm:prSet loTypeId="urn:microsoft.com/office/officeart/2005/8/layout/hierarchy2" loCatId="hierarchy" qsTypeId="urn:microsoft.com/office/officeart/2005/8/quickstyle/3d3" qsCatId="3D" csTypeId="urn:microsoft.com/office/officeart/2005/8/colors/accent0_3" csCatId="mainScheme" phldr="1"/>
      <dgm:spPr/>
      <dgm:t>
        <a:bodyPr/>
        <a:lstStyle/>
        <a:p>
          <a:endParaRPr lang="en-US"/>
        </a:p>
      </dgm:t>
    </dgm:pt>
    <dgm:pt modelId="{05931911-03A1-4EB7-89DB-07BE51FBCBF2}">
      <dgm:prSet phldrT="[Text]" custT="1"/>
      <dgm:spPr/>
      <dgm:t>
        <a:bodyPr/>
        <a:lstStyle/>
        <a:p>
          <a:r>
            <a:rPr lang="en-US" sz="3000" b="1" dirty="0" smtClean="0"/>
            <a:t>MERRA</a:t>
          </a:r>
          <a:endParaRPr lang="en-US" sz="3000" b="1" dirty="0"/>
        </a:p>
      </dgm:t>
    </dgm:pt>
    <dgm:pt modelId="{DE1AAF0D-E68E-4FEB-8685-A209C1E06027}" type="parTrans" cxnId="{002BB02A-0151-463E-8D3B-75CAAB2FE2A3}">
      <dgm:prSet/>
      <dgm:spPr/>
      <dgm:t>
        <a:bodyPr/>
        <a:lstStyle/>
        <a:p>
          <a:endParaRPr lang="en-US"/>
        </a:p>
      </dgm:t>
    </dgm:pt>
    <dgm:pt modelId="{A3842A09-FB0F-4BD1-A45C-F3125EA956DF}" type="sibTrans" cxnId="{002BB02A-0151-463E-8D3B-75CAAB2FE2A3}">
      <dgm:prSet/>
      <dgm:spPr/>
      <dgm:t>
        <a:bodyPr/>
        <a:lstStyle/>
        <a:p>
          <a:endParaRPr lang="en-US"/>
        </a:p>
      </dgm:t>
    </dgm:pt>
    <dgm:pt modelId="{990180F8-DAE5-4B38-A49A-2BD8666E2F8B}">
      <dgm:prSet phldrT="[Text]"/>
      <dgm:spPr/>
      <dgm:t>
        <a:bodyPr/>
        <a:lstStyle/>
        <a:p>
          <a:r>
            <a:rPr lang="en-US" b="0" dirty="0" smtClean="0"/>
            <a:t>MAT1NXSLV</a:t>
          </a:r>
          <a:endParaRPr lang="en-US" b="0" dirty="0"/>
        </a:p>
      </dgm:t>
    </dgm:pt>
    <dgm:pt modelId="{4F16496E-60C1-443A-87CE-FCEC2AAD6999}" type="parTrans" cxnId="{B25252EE-C3CB-4D24-B0BD-1E9DA85B5D9A}">
      <dgm:prSet/>
      <dgm:spPr/>
      <dgm:t>
        <a:bodyPr/>
        <a:lstStyle/>
        <a:p>
          <a:endParaRPr lang="en-US"/>
        </a:p>
      </dgm:t>
    </dgm:pt>
    <dgm:pt modelId="{6734FC2D-EB06-4677-B3A2-E2F544F4C8D4}" type="sibTrans" cxnId="{B25252EE-C3CB-4D24-B0BD-1E9DA85B5D9A}">
      <dgm:prSet/>
      <dgm:spPr/>
      <dgm:t>
        <a:bodyPr/>
        <a:lstStyle/>
        <a:p>
          <a:endParaRPr lang="en-US"/>
        </a:p>
      </dgm:t>
    </dgm:pt>
    <dgm:pt modelId="{26F5CB10-8DE6-427B-ABAD-D05DA6A1C0EA}">
      <dgm:prSet phldrT="[Text]" custT="1"/>
      <dgm:spPr/>
      <dgm:t>
        <a:bodyPr/>
        <a:lstStyle/>
        <a:p>
          <a:r>
            <a:rPr lang="en-US" sz="2000" b="1" dirty="0" smtClean="0"/>
            <a:t>Geopotential</a:t>
          </a:r>
        </a:p>
        <a:p>
          <a:r>
            <a:rPr lang="en-US" sz="2000" b="1" dirty="0" smtClean="0"/>
            <a:t>Height</a:t>
          </a:r>
          <a:endParaRPr lang="en-US" sz="2000" b="1" dirty="0"/>
        </a:p>
      </dgm:t>
    </dgm:pt>
    <dgm:pt modelId="{F6779132-5CF9-431E-ADA6-83B953275126}" type="parTrans" cxnId="{065BACD2-0D61-46F1-9128-79F5D7928206}">
      <dgm:prSet/>
      <dgm:spPr/>
      <dgm:t>
        <a:bodyPr/>
        <a:lstStyle/>
        <a:p>
          <a:endParaRPr lang="en-US"/>
        </a:p>
      </dgm:t>
    </dgm:pt>
    <dgm:pt modelId="{4A526872-9C2C-4A07-935B-8502758C5B6B}" type="sibTrans" cxnId="{065BACD2-0D61-46F1-9128-79F5D7928206}">
      <dgm:prSet/>
      <dgm:spPr/>
      <dgm:t>
        <a:bodyPr/>
        <a:lstStyle/>
        <a:p>
          <a:endParaRPr lang="en-US"/>
        </a:p>
      </dgm:t>
    </dgm:pt>
    <dgm:pt modelId="{5582A531-E8BF-4292-8B08-8EC99DCD6B71}">
      <dgm:prSet phldrT="[Text]" custT="1"/>
      <dgm:spPr/>
      <dgm:t>
        <a:bodyPr/>
        <a:lstStyle/>
        <a:p>
          <a:r>
            <a:rPr lang="en-US" sz="2000" b="1" dirty="0" smtClean="0"/>
            <a:t>Eastward Wind</a:t>
          </a:r>
        </a:p>
      </dgm:t>
    </dgm:pt>
    <dgm:pt modelId="{5F94A3C6-A3AE-4400-A955-FB49B66166EA}" type="parTrans" cxnId="{2F851FED-89C6-4E05-BD47-A88002BB0491}">
      <dgm:prSet/>
      <dgm:spPr/>
      <dgm:t>
        <a:bodyPr/>
        <a:lstStyle/>
        <a:p>
          <a:endParaRPr lang="en-US"/>
        </a:p>
      </dgm:t>
    </dgm:pt>
    <dgm:pt modelId="{70FFED40-B1F5-4C80-99A7-36EAD641B497}" type="sibTrans" cxnId="{2F851FED-89C6-4E05-BD47-A88002BB0491}">
      <dgm:prSet/>
      <dgm:spPr/>
      <dgm:t>
        <a:bodyPr/>
        <a:lstStyle/>
        <a:p>
          <a:endParaRPr lang="en-US"/>
        </a:p>
      </dgm:t>
    </dgm:pt>
    <dgm:pt modelId="{2E1D7E29-5BEE-4152-BBAD-970B0A93C548}">
      <dgm:prSet custT="1"/>
      <dgm:spPr/>
      <dgm:t>
        <a:bodyPr/>
        <a:lstStyle/>
        <a:p>
          <a:r>
            <a:rPr lang="en-US" sz="2000" b="1" dirty="0" smtClean="0"/>
            <a:t>Northward Wind</a:t>
          </a:r>
          <a:endParaRPr lang="en-US" sz="2000" b="1" dirty="0"/>
        </a:p>
      </dgm:t>
    </dgm:pt>
    <dgm:pt modelId="{72B82B2B-5290-452E-A1A7-625DF6F36EF2}" type="parTrans" cxnId="{6F9803CA-4BBB-4BDD-8BEE-71F8883CA3C8}">
      <dgm:prSet/>
      <dgm:spPr/>
      <dgm:t>
        <a:bodyPr/>
        <a:lstStyle/>
        <a:p>
          <a:endParaRPr lang="en-US"/>
        </a:p>
      </dgm:t>
    </dgm:pt>
    <dgm:pt modelId="{B6FE9134-2103-40C1-99C7-A78BFCB28090}" type="sibTrans" cxnId="{6F9803CA-4BBB-4BDD-8BEE-71F8883CA3C8}">
      <dgm:prSet/>
      <dgm:spPr/>
      <dgm:t>
        <a:bodyPr/>
        <a:lstStyle/>
        <a:p>
          <a:endParaRPr lang="en-US"/>
        </a:p>
      </dgm:t>
    </dgm:pt>
    <dgm:pt modelId="{9D2D8AC1-503B-4671-9D6F-0AB99169DD3C}">
      <dgm:prSet custT="1"/>
      <dgm:spPr/>
      <dgm:t>
        <a:bodyPr/>
        <a:lstStyle/>
        <a:p>
          <a:r>
            <a:rPr lang="en-US" sz="2000" b="1" dirty="0" smtClean="0"/>
            <a:t>Temperature</a:t>
          </a:r>
          <a:endParaRPr lang="en-US" sz="2000" b="1" dirty="0"/>
        </a:p>
      </dgm:t>
    </dgm:pt>
    <dgm:pt modelId="{4406484C-5250-4828-9C74-F38835017356}" type="parTrans" cxnId="{F9050184-B56F-4893-9A5B-417B0CE47007}">
      <dgm:prSet/>
      <dgm:spPr/>
      <dgm:t>
        <a:bodyPr/>
        <a:lstStyle/>
        <a:p>
          <a:endParaRPr lang="en-US"/>
        </a:p>
      </dgm:t>
    </dgm:pt>
    <dgm:pt modelId="{1A08F856-4418-4411-BF90-A14577F7A628}" type="sibTrans" cxnId="{F9050184-B56F-4893-9A5B-417B0CE47007}">
      <dgm:prSet/>
      <dgm:spPr/>
      <dgm:t>
        <a:bodyPr/>
        <a:lstStyle/>
        <a:p>
          <a:endParaRPr lang="en-US"/>
        </a:p>
      </dgm:t>
    </dgm:pt>
    <dgm:pt modelId="{96948219-8AD3-457D-98E0-1EA83F7D8413}">
      <dgm:prSet custT="1"/>
      <dgm:spPr/>
      <dgm:t>
        <a:bodyPr/>
        <a:lstStyle/>
        <a:p>
          <a:r>
            <a:rPr lang="en-US" sz="2000" b="1" dirty="0" smtClean="0"/>
            <a:t>Humidity</a:t>
          </a:r>
          <a:endParaRPr lang="en-US" sz="2000" b="1" dirty="0"/>
        </a:p>
      </dgm:t>
    </dgm:pt>
    <dgm:pt modelId="{2E61BA5F-BC25-43C7-A7A0-F1DCD19BF14B}" type="parTrans" cxnId="{CA3296DB-5B14-4D58-837A-E113C2239F81}">
      <dgm:prSet/>
      <dgm:spPr/>
      <dgm:t>
        <a:bodyPr/>
        <a:lstStyle/>
        <a:p>
          <a:endParaRPr lang="en-US"/>
        </a:p>
      </dgm:t>
    </dgm:pt>
    <dgm:pt modelId="{BD8F1F19-784E-4704-951A-6B53EFCC7E08}" type="sibTrans" cxnId="{CA3296DB-5B14-4D58-837A-E113C2239F81}">
      <dgm:prSet/>
      <dgm:spPr/>
      <dgm:t>
        <a:bodyPr/>
        <a:lstStyle/>
        <a:p>
          <a:endParaRPr lang="en-US"/>
        </a:p>
      </dgm:t>
    </dgm:pt>
    <dgm:pt modelId="{4548775B-E639-4A9A-8C0F-9A02A7D670FC}">
      <dgm:prSet custT="1"/>
      <dgm:spPr/>
      <dgm:t>
        <a:bodyPr/>
        <a:lstStyle/>
        <a:p>
          <a:r>
            <a:rPr lang="en-US" sz="2000" b="1" dirty="0" smtClean="0"/>
            <a:t>Vertical Pressure Velocity</a:t>
          </a:r>
          <a:endParaRPr lang="en-US" sz="2000" b="1" dirty="0"/>
        </a:p>
      </dgm:t>
    </dgm:pt>
    <dgm:pt modelId="{C086D11D-0DE9-4A1F-9927-310278652262}" type="parTrans" cxnId="{F7551E60-3412-4FCC-90B4-8688D70797CE}">
      <dgm:prSet/>
      <dgm:spPr/>
      <dgm:t>
        <a:bodyPr/>
        <a:lstStyle/>
        <a:p>
          <a:endParaRPr lang="en-US"/>
        </a:p>
      </dgm:t>
    </dgm:pt>
    <dgm:pt modelId="{D12F741D-8F75-4CF7-8F1D-B9C1518C972B}" type="sibTrans" cxnId="{F7551E60-3412-4FCC-90B4-8688D70797CE}">
      <dgm:prSet/>
      <dgm:spPr/>
      <dgm:t>
        <a:bodyPr/>
        <a:lstStyle/>
        <a:p>
          <a:endParaRPr lang="en-US"/>
        </a:p>
      </dgm:t>
    </dgm:pt>
    <dgm:pt modelId="{0A15E0F8-DB7B-4F0A-9BA9-5CFCA8D78ED2}">
      <dgm:prSet custT="1"/>
      <dgm:spPr/>
      <dgm:t>
        <a:bodyPr/>
        <a:lstStyle/>
        <a:p>
          <a:r>
            <a:rPr lang="en-US" sz="2000" b="1" dirty="0" smtClean="0"/>
            <a:t>Surface Skin Temperature</a:t>
          </a:r>
          <a:endParaRPr lang="en-US" sz="2000" b="1" dirty="0"/>
        </a:p>
      </dgm:t>
    </dgm:pt>
    <dgm:pt modelId="{33026583-B622-462F-8776-EB6FFC278B15}" type="parTrans" cxnId="{E3FF29E0-B1F6-4F01-A504-296A1B963068}">
      <dgm:prSet/>
      <dgm:spPr/>
      <dgm:t>
        <a:bodyPr/>
        <a:lstStyle/>
        <a:p>
          <a:endParaRPr lang="en-US"/>
        </a:p>
      </dgm:t>
    </dgm:pt>
    <dgm:pt modelId="{668A6CA8-C53C-4024-9727-3F9B43E51E4F}" type="sibTrans" cxnId="{E3FF29E0-B1F6-4F01-A504-296A1B963068}">
      <dgm:prSet/>
      <dgm:spPr/>
      <dgm:t>
        <a:bodyPr/>
        <a:lstStyle/>
        <a:p>
          <a:endParaRPr lang="en-US"/>
        </a:p>
      </dgm:t>
    </dgm:pt>
    <dgm:pt modelId="{8CF68824-92F3-4CB1-A825-5CA5387F90D7}" type="pres">
      <dgm:prSet presAssocID="{81EF9D6A-5B5C-4282-9EDC-80A11A1443EF}" presName="diagram" presStyleCnt="0">
        <dgm:presLayoutVars>
          <dgm:chPref val="1"/>
          <dgm:dir/>
          <dgm:animOne val="branch"/>
          <dgm:animLvl val="lvl"/>
          <dgm:resizeHandles val="exact"/>
        </dgm:presLayoutVars>
      </dgm:prSet>
      <dgm:spPr/>
      <dgm:t>
        <a:bodyPr/>
        <a:lstStyle/>
        <a:p>
          <a:endParaRPr lang="en-US"/>
        </a:p>
      </dgm:t>
    </dgm:pt>
    <dgm:pt modelId="{66C9E138-06C1-4BD5-92A7-6B78F4EBF63C}" type="pres">
      <dgm:prSet presAssocID="{05931911-03A1-4EB7-89DB-07BE51FBCBF2}" presName="root1" presStyleCnt="0"/>
      <dgm:spPr/>
      <dgm:t>
        <a:bodyPr/>
        <a:lstStyle/>
        <a:p>
          <a:endParaRPr lang="en-US"/>
        </a:p>
      </dgm:t>
    </dgm:pt>
    <dgm:pt modelId="{79C15FA6-1318-4E33-879F-8F0B94E3CFE8}" type="pres">
      <dgm:prSet presAssocID="{05931911-03A1-4EB7-89DB-07BE51FBCBF2}" presName="LevelOneTextNode" presStyleLbl="node0" presStyleIdx="0" presStyleCnt="1" custScaleX="143480" custScaleY="169044">
        <dgm:presLayoutVars>
          <dgm:chPref val="3"/>
        </dgm:presLayoutVars>
      </dgm:prSet>
      <dgm:spPr/>
      <dgm:t>
        <a:bodyPr/>
        <a:lstStyle/>
        <a:p>
          <a:endParaRPr lang="en-US"/>
        </a:p>
      </dgm:t>
    </dgm:pt>
    <dgm:pt modelId="{C922DE65-D8C2-4B98-9DDD-0CDDEEE5FDE0}" type="pres">
      <dgm:prSet presAssocID="{05931911-03A1-4EB7-89DB-07BE51FBCBF2}" presName="level2hierChild" presStyleCnt="0"/>
      <dgm:spPr/>
      <dgm:t>
        <a:bodyPr/>
        <a:lstStyle/>
        <a:p>
          <a:endParaRPr lang="en-US"/>
        </a:p>
      </dgm:t>
    </dgm:pt>
    <dgm:pt modelId="{ACA92619-AADC-4A03-BB17-0F4A50301787}" type="pres">
      <dgm:prSet presAssocID="{4F16496E-60C1-443A-87CE-FCEC2AAD6999}" presName="conn2-1" presStyleLbl="parChTrans1D2" presStyleIdx="0" presStyleCnt="1"/>
      <dgm:spPr/>
      <dgm:t>
        <a:bodyPr/>
        <a:lstStyle/>
        <a:p>
          <a:endParaRPr lang="en-US"/>
        </a:p>
      </dgm:t>
    </dgm:pt>
    <dgm:pt modelId="{3E951809-5D23-47D6-B02D-DF99424EB12F}" type="pres">
      <dgm:prSet presAssocID="{4F16496E-60C1-443A-87CE-FCEC2AAD6999}" presName="connTx" presStyleLbl="parChTrans1D2" presStyleIdx="0" presStyleCnt="1"/>
      <dgm:spPr/>
      <dgm:t>
        <a:bodyPr/>
        <a:lstStyle/>
        <a:p>
          <a:endParaRPr lang="en-US"/>
        </a:p>
      </dgm:t>
    </dgm:pt>
    <dgm:pt modelId="{7D728676-DECA-4F3A-9DE3-E2326889CD15}" type="pres">
      <dgm:prSet presAssocID="{990180F8-DAE5-4B38-A49A-2BD8666E2F8B}" presName="root2" presStyleCnt="0"/>
      <dgm:spPr/>
      <dgm:t>
        <a:bodyPr/>
        <a:lstStyle/>
        <a:p>
          <a:endParaRPr lang="en-US"/>
        </a:p>
      </dgm:t>
    </dgm:pt>
    <dgm:pt modelId="{D1CD3017-836A-49CF-BF4B-539A3A3BCEC1}" type="pres">
      <dgm:prSet presAssocID="{990180F8-DAE5-4B38-A49A-2BD8666E2F8B}" presName="LevelTwoTextNode" presStyleLbl="node2" presStyleIdx="0" presStyleCnt="1" custScaleX="145219" custScaleY="128139" custLinFactNeighborX="-2407">
        <dgm:presLayoutVars>
          <dgm:chPref val="3"/>
        </dgm:presLayoutVars>
      </dgm:prSet>
      <dgm:spPr/>
      <dgm:t>
        <a:bodyPr/>
        <a:lstStyle/>
        <a:p>
          <a:endParaRPr lang="en-US"/>
        </a:p>
      </dgm:t>
    </dgm:pt>
    <dgm:pt modelId="{DFA3EA34-C704-4AFF-A7DF-247F27D626F6}" type="pres">
      <dgm:prSet presAssocID="{990180F8-DAE5-4B38-A49A-2BD8666E2F8B}" presName="level3hierChild" presStyleCnt="0"/>
      <dgm:spPr/>
      <dgm:t>
        <a:bodyPr/>
        <a:lstStyle/>
        <a:p>
          <a:endParaRPr lang="en-US"/>
        </a:p>
      </dgm:t>
    </dgm:pt>
    <dgm:pt modelId="{1B2FBDCD-D7B0-48EA-ABBD-CF0EDFE3CB60}" type="pres">
      <dgm:prSet presAssocID="{F6779132-5CF9-431E-ADA6-83B953275126}" presName="conn2-1" presStyleLbl="parChTrans1D3" presStyleIdx="0" presStyleCnt="7"/>
      <dgm:spPr/>
      <dgm:t>
        <a:bodyPr/>
        <a:lstStyle/>
        <a:p>
          <a:endParaRPr lang="en-US"/>
        </a:p>
      </dgm:t>
    </dgm:pt>
    <dgm:pt modelId="{B0C491E8-DD33-4E9C-9DC1-80D30D6B074C}" type="pres">
      <dgm:prSet presAssocID="{F6779132-5CF9-431E-ADA6-83B953275126}" presName="connTx" presStyleLbl="parChTrans1D3" presStyleIdx="0" presStyleCnt="7"/>
      <dgm:spPr/>
      <dgm:t>
        <a:bodyPr/>
        <a:lstStyle/>
        <a:p>
          <a:endParaRPr lang="en-US"/>
        </a:p>
      </dgm:t>
    </dgm:pt>
    <dgm:pt modelId="{9AC74312-030F-48C1-A940-F9FE164DD707}" type="pres">
      <dgm:prSet presAssocID="{26F5CB10-8DE6-427B-ABAD-D05DA6A1C0EA}" presName="root2" presStyleCnt="0"/>
      <dgm:spPr/>
      <dgm:t>
        <a:bodyPr/>
        <a:lstStyle/>
        <a:p>
          <a:endParaRPr lang="en-US"/>
        </a:p>
      </dgm:t>
    </dgm:pt>
    <dgm:pt modelId="{37CD525E-FE18-47F8-8EE0-F255DCCAD871}" type="pres">
      <dgm:prSet presAssocID="{26F5CB10-8DE6-427B-ABAD-D05DA6A1C0EA}" presName="LevelTwoTextNode" presStyleLbl="node3" presStyleIdx="0" presStyleCnt="7" custScaleX="205942" custScaleY="86060" custLinFactNeighborX="2143" custLinFactNeighborY="-4813">
        <dgm:presLayoutVars>
          <dgm:chPref val="3"/>
        </dgm:presLayoutVars>
      </dgm:prSet>
      <dgm:spPr/>
      <dgm:t>
        <a:bodyPr/>
        <a:lstStyle/>
        <a:p>
          <a:endParaRPr lang="en-US"/>
        </a:p>
      </dgm:t>
    </dgm:pt>
    <dgm:pt modelId="{676F0A33-7AEF-48D9-B5CB-9BDF16D34E32}" type="pres">
      <dgm:prSet presAssocID="{26F5CB10-8DE6-427B-ABAD-D05DA6A1C0EA}" presName="level3hierChild" presStyleCnt="0"/>
      <dgm:spPr/>
      <dgm:t>
        <a:bodyPr/>
        <a:lstStyle/>
        <a:p>
          <a:endParaRPr lang="en-US"/>
        </a:p>
      </dgm:t>
    </dgm:pt>
    <dgm:pt modelId="{9E52ECD5-732F-4BF3-BDF3-577D6ACAED98}" type="pres">
      <dgm:prSet presAssocID="{5F94A3C6-A3AE-4400-A955-FB49B66166EA}" presName="conn2-1" presStyleLbl="parChTrans1D3" presStyleIdx="1" presStyleCnt="7"/>
      <dgm:spPr/>
      <dgm:t>
        <a:bodyPr/>
        <a:lstStyle/>
        <a:p>
          <a:endParaRPr lang="en-US"/>
        </a:p>
      </dgm:t>
    </dgm:pt>
    <dgm:pt modelId="{E09E0ED8-B1BF-40AE-B9E9-D51BB2A6D9D5}" type="pres">
      <dgm:prSet presAssocID="{5F94A3C6-A3AE-4400-A955-FB49B66166EA}" presName="connTx" presStyleLbl="parChTrans1D3" presStyleIdx="1" presStyleCnt="7"/>
      <dgm:spPr/>
      <dgm:t>
        <a:bodyPr/>
        <a:lstStyle/>
        <a:p>
          <a:endParaRPr lang="en-US"/>
        </a:p>
      </dgm:t>
    </dgm:pt>
    <dgm:pt modelId="{BBBBAAE9-B2C6-4B89-9C23-199F95A5410F}" type="pres">
      <dgm:prSet presAssocID="{5582A531-E8BF-4292-8B08-8EC99DCD6B71}" presName="root2" presStyleCnt="0"/>
      <dgm:spPr/>
      <dgm:t>
        <a:bodyPr/>
        <a:lstStyle/>
        <a:p>
          <a:endParaRPr lang="en-US"/>
        </a:p>
      </dgm:t>
    </dgm:pt>
    <dgm:pt modelId="{F2E732A8-53EF-4106-8099-D3FDB49110A2}" type="pres">
      <dgm:prSet presAssocID="{5582A531-E8BF-4292-8B08-8EC99DCD6B71}" presName="LevelTwoTextNode" presStyleLbl="node3" presStyleIdx="1" presStyleCnt="7" custScaleX="206773">
        <dgm:presLayoutVars>
          <dgm:chPref val="3"/>
        </dgm:presLayoutVars>
      </dgm:prSet>
      <dgm:spPr/>
      <dgm:t>
        <a:bodyPr/>
        <a:lstStyle/>
        <a:p>
          <a:endParaRPr lang="en-US"/>
        </a:p>
      </dgm:t>
    </dgm:pt>
    <dgm:pt modelId="{7B6DAACA-88E9-4FE8-94B2-1A638D4D1CB0}" type="pres">
      <dgm:prSet presAssocID="{5582A531-E8BF-4292-8B08-8EC99DCD6B71}" presName="level3hierChild" presStyleCnt="0"/>
      <dgm:spPr/>
      <dgm:t>
        <a:bodyPr/>
        <a:lstStyle/>
        <a:p>
          <a:endParaRPr lang="en-US"/>
        </a:p>
      </dgm:t>
    </dgm:pt>
    <dgm:pt modelId="{B096F86D-99D5-47B3-81DC-7B7E130DDE6D}" type="pres">
      <dgm:prSet presAssocID="{72B82B2B-5290-452E-A1A7-625DF6F36EF2}" presName="conn2-1" presStyleLbl="parChTrans1D3" presStyleIdx="2" presStyleCnt="7"/>
      <dgm:spPr/>
      <dgm:t>
        <a:bodyPr/>
        <a:lstStyle/>
        <a:p>
          <a:endParaRPr lang="en-US"/>
        </a:p>
      </dgm:t>
    </dgm:pt>
    <dgm:pt modelId="{5971A176-8BEE-42D5-A36B-7BA04500D763}" type="pres">
      <dgm:prSet presAssocID="{72B82B2B-5290-452E-A1A7-625DF6F36EF2}" presName="connTx" presStyleLbl="parChTrans1D3" presStyleIdx="2" presStyleCnt="7"/>
      <dgm:spPr/>
      <dgm:t>
        <a:bodyPr/>
        <a:lstStyle/>
        <a:p>
          <a:endParaRPr lang="en-US"/>
        </a:p>
      </dgm:t>
    </dgm:pt>
    <dgm:pt modelId="{2E8C0578-AD58-4EE4-9C90-B3EC60805703}" type="pres">
      <dgm:prSet presAssocID="{2E1D7E29-5BEE-4152-BBAD-970B0A93C548}" presName="root2" presStyleCnt="0"/>
      <dgm:spPr/>
      <dgm:t>
        <a:bodyPr/>
        <a:lstStyle/>
        <a:p>
          <a:endParaRPr lang="en-US"/>
        </a:p>
      </dgm:t>
    </dgm:pt>
    <dgm:pt modelId="{8A1E9E39-1717-4222-95AE-7C040168B694}" type="pres">
      <dgm:prSet presAssocID="{2E1D7E29-5BEE-4152-BBAD-970B0A93C548}" presName="LevelTwoTextNode" presStyleLbl="node3" presStyleIdx="2" presStyleCnt="7" custScaleX="206375">
        <dgm:presLayoutVars>
          <dgm:chPref val="3"/>
        </dgm:presLayoutVars>
      </dgm:prSet>
      <dgm:spPr/>
      <dgm:t>
        <a:bodyPr/>
        <a:lstStyle/>
        <a:p>
          <a:endParaRPr lang="en-US"/>
        </a:p>
      </dgm:t>
    </dgm:pt>
    <dgm:pt modelId="{43B418AF-4E9F-4FE6-BEF6-15070985811A}" type="pres">
      <dgm:prSet presAssocID="{2E1D7E29-5BEE-4152-BBAD-970B0A93C548}" presName="level3hierChild" presStyleCnt="0"/>
      <dgm:spPr/>
      <dgm:t>
        <a:bodyPr/>
        <a:lstStyle/>
        <a:p>
          <a:endParaRPr lang="en-US"/>
        </a:p>
      </dgm:t>
    </dgm:pt>
    <dgm:pt modelId="{18C247BB-DE18-4F87-AA06-421ED95C39B0}" type="pres">
      <dgm:prSet presAssocID="{4406484C-5250-4828-9C74-F38835017356}" presName="conn2-1" presStyleLbl="parChTrans1D3" presStyleIdx="3" presStyleCnt="7"/>
      <dgm:spPr/>
      <dgm:t>
        <a:bodyPr/>
        <a:lstStyle/>
        <a:p>
          <a:endParaRPr lang="en-US"/>
        </a:p>
      </dgm:t>
    </dgm:pt>
    <dgm:pt modelId="{53157CF0-62E2-4390-8666-9FE2B1E5CE34}" type="pres">
      <dgm:prSet presAssocID="{4406484C-5250-4828-9C74-F38835017356}" presName="connTx" presStyleLbl="parChTrans1D3" presStyleIdx="3" presStyleCnt="7"/>
      <dgm:spPr/>
      <dgm:t>
        <a:bodyPr/>
        <a:lstStyle/>
        <a:p>
          <a:endParaRPr lang="en-US"/>
        </a:p>
      </dgm:t>
    </dgm:pt>
    <dgm:pt modelId="{A96315BD-68BC-4B09-82B6-392ACD953660}" type="pres">
      <dgm:prSet presAssocID="{9D2D8AC1-503B-4671-9D6F-0AB99169DD3C}" presName="root2" presStyleCnt="0"/>
      <dgm:spPr/>
      <dgm:t>
        <a:bodyPr/>
        <a:lstStyle/>
        <a:p>
          <a:endParaRPr lang="en-US"/>
        </a:p>
      </dgm:t>
    </dgm:pt>
    <dgm:pt modelId="{BD20F494-E34A-40EF-AA4F-CD86134CE9FC}" type="pres">
      <dgm:prSet presAssocID="{9D2D8AC1-503B-4671-9D6F-0AB99169DD3C}" presName="LevelTwoTextNode" presStyleLbl="node3" presStyleIdx="3" presStyleCnt="7" custScaleX="206375">
        <dgm:presLayoutVars>
          <dgm:chPref val="3"/>
        </dgm:presLayoutVars>
      </dgm:prSet>
      <dgm:spPr/>
      <dgm:t>
        <a:bodyPr/>
        <a:lstStyle/>
        <a:p>
          <a:endParaRPr lang="en-US"/>
        </a:p>
      </dgm:t>
    </dgm:pt>
    <dgm:pt modelId="{BB316351-2D21-4B4D-87EB-C264898DA0BB}" type="pres">
      <dgm:prSet presAssocID="{9D2D8AC1-503B-4671-9D6F-0AB99169DD3C}" presName="level3hierChild" presStyleCnt="0"/>
      <dgm:spPr/>
      <dgm:t>
        <a:bodyPr/>
        <a:lstStyle/>
        <a:p>
          <a:endParaRPr lang="en-US"/>
        </a:p>
      </dgm:t>
    </dgm:pt>
    <dgm:pt modelId="{548F1442-2A29-4BC0-AE23-B4432D30A46D}" type="pres">
      <dgm:prSet presAssocID="{2E61BA5F-BC25-43C7-A7A0-F1DCD19BF14B}" presName="conn2-1" presStyleLbl="parChTrans1D3" presStyleIdx="4" presStyleCnt="7"/>
      <dgm:spPr/>
      <dgm:t>
        <a:bodyPr/>
        <a:lstStyle/>
        <a:p>
          <a:endParaRPr lang="en-US"/>
        </a:p>
      </dgm:t>
    </dgm:pt>
    <dgm:pt modelId="{782406C9-6086-46BC-AED6-C7E48A083741}" type="pres">
      <dgm:prSet presAssocID="{2E61BA5F-BC25-43C7-A7A0-F1DCD19BF14B}" presName="connTx" presStyleLbl="parChTrans1D3" presStyleIdx="4" presStyleCnt="7"/>
      <dgm:spPr/>
      <dgm:t>
        <a:bodyPr/>
        <a:lstStyle/>
        <a:p>
          <a:endParaRPr lang="en-US"/>
        </a:p>
      </dgm:t>
    </dgm:pt>
    <dgm:pt modelId="{E1024259-997E-4813-850F-FB7808D90C38}" type="pres">
      <dgm:prSet presAssocID="{96948219-8AD3-457D-98E0-1EA83F7D8413}" presName="root2" presStyleCnt="0"/>
      <dgm:spPr/>
      <dgm:t>
        <a:bodyPr/>
        <a:lstStyle/>
        <a:p>
          <a:endParaRPr lang="en-US"/>
        </a:p>
      </dgm:t>
    </dgm:pt>
    <dgm:pt modelId="{BED57AF6-A857-4DA7-B7AA-2A81B8B07A84}" type="pres">
      <dgm:prSet presAssocID="{96948219-8AD3-457D-98E0-1EA83F7D8413}" presName="LevelTwoTextNode" presStyleLbl="node3" presStyleIdx="4" presStyleCnt="7" custScaleX="206375">
        <dgm:presLayoutVars>
          <dgm:chPref val="3"/>
        </dgm:presLayoutVars>
      </dgm:prSet>
      <dgm:spPr/>
      <dgm:t>
        <a:bodyPr/>
        <a:lstStyle/>
        <a:p>
          <a:endParaRPr lang="en-US"/>
        </a:p>
      </dgm:t>
    </dgm:pt>
    <dgm:pt modelId="{BA5E7241-CA1D-45CD-8154-EFDB8F7D4CCE}" type="pres">
      <dgm:prSet presAssocID="{96948219-8AD3-457D-98E0-1EA83F7D8413}" presName="level3hierChild" presStyleCnt="0"/>
      <dgm:spPr/>
      <dgm:t>
        <a:bodyPr/>
        <a:lstStyle/>
        <a:p>
          <a:endParaRPr lang="en-US"/>
        </a:p>
      </dgm:t>
    </dgm:pt>
    <dgm:pt modelId="{5C63FEDC-8E99-444F-A715-DC4F1E3E31FD}" type="pres">
      <dgm:prSet presAssocID="{C086D11D-0DE9-4A1F-9927-310278652262}" presName="conn2-1" presStyleLbl="parChTrans1D3" presStyleIdx="5" presStyleCnt="7"/>
      <dgm:spPr/>
      <dgm:t>
        <a:bodyPr/>
        <a:lstStyle/>
        <a:p>
          <a:endParaRPr lang="en-US"/>
        </a:p>
      </dgm:t>
    </dgm:pt>
    <dgm:pt modelId="{67A372B2-D27B-4E14-A494-02DDA244E3B2}" type="pres">
      <dgm:prSet presAssocID="{C086D11D-0DE9-4A1F-9927-310278652262}" presName="connTx" presStyleLbl="parChTrans1D3" presStyleIdx="5" presStyleCnt="7"/>
      <dgm:spPr/>
      <dgm:t>
        <a:bodyPr/>
        <a:lstStyle/>
        <a:p>
          <a:endParaRPr lang="en-US"/>
        </a:p>
      </dgm:t>
    </dgm:pt>
    <dgm:pt modelId="{6BCC566F-9E93-4F6D-B41E-B02B890353A5}" type="pres">
      <dgm:prSet presAssocID="{4548775B-E639-4A9A-8C0F-9A02A7D670FC}" presName="root2" presStyleCnt="0"/>
      <dgm:spPr/>
      <dgm:t>
        <a:bodyPr/>
        <a:lstStyle/>
        <a:p>
          <a:endParaRPr lang="en-US"/>
        </a:p>
      </dgm:t>
    </dgm:pt>
    <dgm:pt modelId="{3554469E-1624-4EFA-ACBC-C060AD7736BB}" type="pres">
      <dgm:prSet presAssocID="{4548775B-E639-4A9A-8C0F-9A02A7D670FC}" presName="LevelTwoTextNode" presStyleLbl="node3" presStyleIdx="5" presStyleCnt="7" custScaleX="206375">
        <dgm:presLayoutVars>
          <dgm:chPref val="3"/>
        </dgm:presLayoutVars>
      </dgm:prSet>
      <dgm:spPr/>
      <dgm:t>
        <a:bodyPr/>
        <a:lstStyle/>
        <a:p>
          <a:endParaRPr lang="en-US"/>
        </a:p>
      </dgm:t>
    </dgm:pt>
    <dgm:pt modelId="{CCE035E9-5256-46A8-BAAC-EF0113B9FABB}" type="pres">
      <dgm:prSet presAssocID="{4548775B-E639-4A9A-8C0F-9A02A7D670FC}" presName="level3hierChild" presStyleCnt="0"/>
      <dgm:spPr/>
      <dgm:t>
        <a:bodyPr/>
        <a:lstStyle/>
        <a:p>
          <a:endParaRPr lang="en-US"/>
        </a:p>
      </dgm:t>
    </dgm:pt>
    <dgm:pt modelId="{26F8B781-7AA1-4566-9A84-34083AE48205}" type="pres">
      <dgm:prSet presAssocID="{33026583-B622-462F-8776-EB6FFC278B15}" presName="conn2-1" presStyleLbl="parChTrans1D3" presStyleIdx="6" presStyleCnt="7"/>
      <dgm:spPr/>
      <dgm:t>
        <a:bodyPr/>
        <a:lstStyle/>
        <a:p>
          <a:endParaRPr lang="en-US"/>
        </a:p>
      </dgm:t>
    </dgm:pt>
    <dgm:pt modelId="{73EDC406-ABCB-47D6-98ED-4DBAA5A70C2F}" type="pres">
      <dgm:prSet presAssocID="{33026583-B622-462F-8776-EB6FFC278B15}" presName="connTx" presStyleLbl="parChTrans1D3" presStyleIdx="6" presStyleCnt="7"/>
      <dgm:spPr/>
      <dgm:t>
        <a:bodyPr/>
        <a:lstStyle/>
        <a:p>
          <a:endParaRPr lang="en-US"/>
        </a:p>
      </dgm:t>
    </dgm:pt>
    <dgm:pt modelId="{F87B782A-6276-4BA7-B32F-7623E14988C7}" type="pres">
      <dgm:prSet presAssocID="{0A15E0F8-DB7B-4F0A-9BA9-5CFCA8D78ED2}" presName="root2" presStyleCnt="0"/>
      <dgm:spPr/>
      <dgm:t>
        <a:bodyPr/>
        <a:lstStyle/>
        <a:p>
          <a:endParaRPr lang="en-US"/>
        </a:p>
      </dgm:t>
    </dgm:pt>
    <dgm:pt modelId="{588762A4-ACFA-439E-AD5C-6FBA45F614BA}" type="pres">
      <dgm:prSet presAssocID="{0A15E0F8-DB7B-4F0A-9BA9-5CFCA8D78ED2}" presName="LevelTwoTextNode" presStyleLbl="node3" presStyleIdx="6" presStyleCnt="7" custScaleX="206375">
        <dgm:presLayoutVars>
          <dgm:chPref val="3"/>
        </dgm:presLayoutVars>
      </dgm:prSet>
      <dgm:spPr/>
      <dgm:t>
        <a:bodyPr/>
        <a:lstStyle/>
        <a:p>
          <a:endParaRPr lang="en-US"/>
        </a:p>
      </dgm:t>
    </dgm:pt>
    <dgm:pt modelId="{5E40EC55-735D-4081-B45E-5879CC69E98A}" type="pres">
      <dgm:prSet presAssocID="{0A15E0F8-DB7B-4F0A-9BA9-5CFCA8D78ED2}" presName="level3hierChild" presStyleCnt="0"/>
      <dgm:spPr/>
      <dgm:t>
        <a:bodyPr/>
        <a:lstStyle/>
        <a:p>
          <a:endParaRPr lang="en-US"/>
        </a:p>
      </dgm:t>
    </dgm:pt>
  </dgm:ptLst>
  <dgm:cxnLst>
    <dgm:cxn modelId="{8A23FCFF-01A7-430C-85D5-B1728103D0C2}" type="presOf" srcId="{2E1D7E29-5BEE-4152-BBAD-970B0A93C548}" destId="{8A1E9E39-1717-4222-95AE-7C040168B694}" srcOrd="0" destOrd="0" presId="urn:microsoft.com/office/officeart/2005/8/layout/hierarchy2"/>
    <dgm:cxn modelId="{5A2E0126-B50D-47D4-9F96-DBBA68996C13}" type="presOf" srcId="{4F16496E-60C1-443A-87CE-FCEC2AAD6999}" destId="{3E951809-5D23-47D6-B02D-DF99424EB12F}" srcOrd="1" destOrd="0" presId="urn:microsoft.com/office/officeart/2005/8/layout/hierarchy2"/>
    <dgm:cxn modelId="{758922E0-639B-4151-B348-F09962935472}" type="presOf" srcId="{4F16496E-60C1-443A-87CE-FCEC2AAD6999}" destId="{ACA92619-AADC-4A03-BB17-0F4A50301787}" srcOrd="0" destOrd="0" presId="urn:microsoft.com/office/officeart/2005/8/layout/hierarchy2"/>
    <dgm:cxn modelId="{0AA50CE3-F283-4055-8933-D9E19B70A176}" type="presOf" srcId="{5F94A3C6-A3AE-4400-A955-FB49B66166EA}" destId="{9E52ECD5-732F-4BF3-BDF3-577D6ACAED98}" srcOrd="0" destOrd="0" presId="urn:microsoft.com/office/officeart/2005/8/layout/hierarchy2"/>
    <dgm:cxn modelId="{065BACD2-0D61-46F1-9128-79F5D7928206}" srcId="{990180F8-DAE5-4B38-A49A-2BD8666E2F8B}" destId="{26F5CB10-8DE6-427B-ABAD-D05DA6A1C0EA}" srcOrd="0" destOrd="0" parTransId="{F6779132-5CF9-431E-ADA6-83B953275126}" sibTransId="{4A526872-9C2C-4A07-935B-8502758C5B6B}"/>
    <dgm:cxn modelId="{BCE586D6-F9BA-419D-B02D-64ADAF1D31F2}" type="presOf" srcId="{33026583-B622-462F-8776-EB6FFC278B15}" destId="{26F8B781-7AA1-4566-9A84-34083AE48205}" srcOrd="0" destOrd="0" presId="urn:microsoft.com/office/officeart/2005/8/layout/hierarchy2"/>
    <dgm:cxn modelId="{6A5B059C-42F7-4948-ACAF-BA79CD08A7B9}" type="presOf" srcId="{C086D11D-0DE9-4A1F-9927-310278652262}" destId="{67A372B2-D27B-4E14-A494-02DDA244E3B2}" srcOrd="1" destOrd="0" presId="urn:microsoft.com/office/officeart/2005/8/layout/hierarchy2"/>
    <dgm:cxn modelId="{CA3296DB-5B14-4D58-837A-E113C2239F81}" srcId="{990180F8-DAE5-4B38-A49A-2BD8666E2F8B}" destId="{96948219-8AD3-457D-98E0-1EA83F7D8413}" srcOrd="4" destOrd="0" parTransId="{2E61BA5F-BC25-43C7-A7A0-F1DCD19BF14B}" sibTransId="{BD8F1F19-784E-4704-951A-6B53EFCC7E08}"/>
    <dgm:cxn modelId="{FE961FBE-CE06-4736-92F6-A41F5ED48A99}" type="presOf" srcId="{33026583-B622-462F-8776-EB6FFC278B15}" destId="{73EDC406-ABCB-47D6-98ED-4DBAA5A70C2F}" srcOrd="1" destOrd="0" presId="urn:microsoft.com/office/officeart/2005/8/layout/hierarchy2"/>
    <dgm:cxn modelId="{2F851FED-89C6-4E05-BD47-A88002BB0491}" srcId="{990180F8-DAE5-4B38-A49A-2BD8666E2F8B}" destId="{5582A531-E8BF-4292-8B08-8EC99DCD6B71}" srcOrd="1" destOrd="0" parTransId="{5F94A3C6-A3AE-4400-A955-FB49B66166EA}" sibTransId="{70FFED40-B1F5-4C80-99A7-36EAD641B497}"/>
    <dgm:cxn modelId="{002BB02A-0151-463E-8D3B-75CAAB2FE2A3}" srcId="{81EF9D6A-5B5C-4282-9EDC-80A11A1443EF}" destId="{05931911-03A1-4EB7-89DB-07BE51FBCBF2}" srcOrd="0" destOrd="0" parTransId="{DE1AAF0D-E68E-4FEB-8685-A209C1E06027}" sibTransId="{A3842A09-FB0F-4BD1-A45C-F3125EA956DF}"/>
    <dgm:cxn modelId="{F9050184-B56F-4893-9A5B-417B0CE47007}" srcId="{990180F8-DAE5-4B38-A49A-2BD8666E2F8B}" destId="{9D2D8AC1-503B-4671-9D6F-0AB99169DD3C}" srcOrd="3" destOrd="0" parTransId="{4406484C-5250-4828-9C74-F38835017356}" sibTransId="{1A08F856-4418-4411-BF90-A14577F7A628}"/>
    <dgm:cxn modelId="{E3FF29E0-B1F6-4F01-A504-296A1B963068}" srcId="{990180F8-DAE5-4B38-A49A-2BD8666E2F8B}" destId="{0A15E0F8-DB7B-4F0A-9BA9-5CFCA8D78ED2}" srcOrd="6" destOrd="0" parTransId="{33026583-B622-462F-8776-EB6FFC278B15}" sibTransId="{668A6CA8-C53C-4024-9727-3F9B43E51E4F}"/>
    <dgm:cxn modelId="{B25252EE-C3CB-4D24-B0BD-1E9DA85B5D9A}" srcId="{05931911-03A1-4EB7-89DB-07BE51FBCBF2}" destId="{990180F8-DAE5-4B38-A49A-2BD8666E2F8B}" srcOrd="0" destOrd="0" parTransId="{4F16496E-60C1-443A-87CE-FCEC2AAD6999}" sibTransId="{6734FC2D-EB06-4677-B3A2-E2F544F4C8D4}"/>
    <dgm:cxn modelId="{7F38568A-DAB3-476A-889C-122046DAF9F8}" type="presOf" srcId="{2E61BA5F-BC25-43C7-A7A0-F1DCD19BF14B}" destId="{548F1442-2A29-4BC0-AE23-B4432D30A46D}" srcOrd="0" destOrd="0" presId="urn:microsoft.com/office/officeart/2005/8/layout/hierarchy2"/>
    <dgm:cxn modelId="{7EE5745C-0F39-4E0D-B124-38C0FA32C21F}" type="presOf" srcId="{0A15E0F8-DB7B-4F0A-9BA9-5CFCA8D78ED2}" destId="{588762A4-ACFA-439E-AD5C-6FBA45F614BA}" srcOrd="0" destOrd="0" presId="urn:microsoft.com/office/officeart/2005/8/layout/hierarchy2"/>
    <dgm:cxn modelId="{F7551E60-3412-4FCC-90B4-8688D70797CE}" srcId="{990180F8-DAE5-4B38-A49A-2BD8666E2F8B}" destId="{4548775B-E639-4A9A-8C0F-9A02A7D670FC}" srcOrd="5" destOrd="0" parTransId="{C086D11D-0DE9-4A1F-9927-310278652262}" sibTransId="{D12F741D-8F75-4CF7-8F1D-B9C1518C972B}"/>
    <dgm:cxn modelId="{46023717-AF0D-48C7-A890-6415816CB760}" type="presOf" srcId="{2E61BA5F-BC25-43C7-A7A0-F1DCD19BF14B}" destId="{782406C9-6086-46BC-AED6-C7E48A083741}" srcOrd="1" destOrd="0" presId="urn:microsoft.com/office/officeart/2005/8/layout/hierarchy2"/>
    <dgm:cxn modelId="{6F9803CA-4BBB-4BDD-8BEE-71F8883CA3C8}" srcId="{990180F8-DAE5-4B38-A49A-2BD8666E2F8B}" destId="{2E1D7E29-5BEE-4152-BBAD-970B0A93C548}" srcOrd="2" destOrd="0" parTransId="{72B82B2B-5290-452E-A1A7-625DF6F36EF2}" sibTransId="{B6FE9134-2103-40C1-99C7-A78BFCB28090}"/>
    <dgm:cxn modelId="{B48A76ED-EE05-41E7-9211-7A01FFECDFF2}" type="presOf" srcId="{9D2D8AC1-503B-4671-9D6F-0AB99169DD3C}" destId="{BD20F494-E34A-40EF-AA4F-CD86134CE9FC}" srcOrd="0" destOrd="0" presId="urn:microsoft.com/office/officeart/2005/8/layout/hierarchy2"/>
    <dgm:cxn modelId="{6987161E-DA24-4372-A586-20CB33F7C206}" type="presOf" srcId="{F6779132-5CF9-431E-ADA6-83B953275126}" destId="{1B2FBDCD-D7B0-48EA-ABBD-CF0EDFE3CB60}" srcOrd="0" destOrd="0" presId="urn:microsoft.com/office/officeart/2005/8/layout/hierarchy2"/>
    <dgm:cxn modelId="{7E53E0AE-683D-4797-841F-07B0ABF533F8}" type="presOf" srcId="{990180F8-DAE5-4B38-A49A-2BD8666E2F8B}" destId="{D1CD3017-836A-49CF-BF4B-539A3A3BCEC1}" srcOrd="0" destOrd="0" presId="urn:microsoft.com/office/officeart/2005/8/layout/hierarchy2"/>
    <dgm:cxn modelId="{6EA21826-19BC-4AF7-8EE6-3E270DA2EB8F}" type="presOf" srcId="{26F5CB10-8DE6-427B-ABAD-D05DA6A1C0EA}" destId="{37CD525E-FE18-47F8-8EE0-F255DCCAD871}" srcOrd="0" destOrd="0" presId="urn:microsoft.com/office/officeart/2005/8/layout/hierarchy2"/>
    <dgm:cxn modelId="{811C3AFA-68C5-423C-AD13-0DEAC33C6F71}" type="presOf" srcId="{72B82B2B-5290-452E-A1A7-625DF6F36EF2}" destId="{B096F86D-99D5-47B3-81DC-7B7E130DDE6D}" srcOrd="0" destOrd="0" presId="urn:microsoft.com/office/officeart/2005/8/layout/hierarchy2"/>
    <dgm:cxn modelId="{A197F8C4-37FD-48C2-9D71-D7A987FAA1B6}" type="presOf" srcId="{4406484C-5250-4828-9C74-F38835017356}" destId="{18C247BB-DE18-4F87-AA06-421ED95C39B0}" srcOrd="0" destOrd="0" presId="urn:microsoft.com/office/officeart/2005/8/layout/hierarchy2"/>
    <dgm:cxn modelId="{0348EAB7-CD6B-499D-ABE8-76983DB2022E}" type="presOf" srcId="{5F94A3C6-A3AE-4400-A955-FB49B66166EA}" destId="{E09E0ED8-B1BF-40AE-B9E9-D51BB2A6D9D5}" srcOrd="1" destOrd="0" presId="urn:microsoft.com/office/officeart/2005/8/layout/hierarchy2"/>
    <dgm:cxn modelId="{59C2F83F-34A5-4B8F-A875-F91D2BA35935}" type="presOf" srcId="{F6779132-5CF9-431E-ADA6-83B953275126}" destId="{B0C491E8-DD33-4E9C-9DC1-80D30D6B074C}" srcOrd="1" destOrd="0" presId="urn:microsoft.com/office/officeart/2005/8/layout/hierarchy2"/>
    <dgm:cxn modelId="{8EF230D7-A2B3-4C9F-9B2D-0BCA6B6055CF}" type="presOf" srcId="{72B82B2B-5290-452E-A1A7-625DF6F36EF2}" destId="{5971A176-8BEE-42D5-A36B-7BA04500D763}" srcOrd="1" destOrd="0" presId="urn:microsoft.com/office/officeart/2005/8/layout/hierarchy2"/>
    <dgm:cxn modelId="{3EAD4A84-CBD4-4F2E-A889-15044E87B939}" type="presOf" srcId="{96948219-8AD3-457D-98E0-1EA83F7D8413}" destId="{BED57AF6-A857-4DA7-B7AA-2A81B8B07A84}" srcOrd="0" destOrd="0" presId="urn:microsoft.com/office/officeart/2005/8/layout/hierarchy2"/>
    <dgm:cxn modelId="{421F05B5-B4BE-4896-8C44-AEA16BDB3E3F}" type="presOf" srcId="{81EF9D6A-5B5C-4282-9EDC-80A11A1443EF}" destId="{8CF68824-92F3-4CB1-A825-5CA5387F90D7}" srcOrd="0" destOrd="0" presId="urn:microsoft.com/office/officeart/2005/8/layout/hierarchy2"/>
    <dgm:cxn modelId="{DFC0349C-E15E-4495-A58B-F67451FD734A}" type="presOf" srcId="{C086D11D-0DE9-4A1F-9927-310278652262}" destId="{5C63FEDC-8E99-444F-A715-DC4F1E3E31FD}" srcOrd="0" destOrd="0" presId="urn:microsoft.com/office/officeart/2005/8/layout/hierarchy2"/>
    <dgm:cxn modelId="{EDCECBAE-FDA4-4582-8C43-754B35AA5157}" type="presOf" srcId="{4406484C-5250-4828-9C74-F38835017356}" destId="{53157CF0-62E2-4390-8666-9FE2B1E5CE34}" srcOrd="1" destOrd="0" presId="urn:microsoft.com/office/officeart/2005/8/layout/hierarchy2"/>
    <dgm:cxn modelId="{432FC72A-4F61-4406-8757-6FE6C385D4DC}" type="presOf" srcId="{05931911-03A1-4EB7-89DB-07BE51FBCBF2}" destId="{79C15FA6-1318-4E33-879F-8F0B94E3CFE8}" srcOrd="0" destOrd="0" presId="urn:microsoft.com/office/officeart/2005/8/layout/hierarchy2"/>
    <dgm:cxn modelId="{76E29EA6-6971-4B57-AE38-3C57D4FA322E}" type="presOf" srcId="{5582A531-E8BF-4292-8B08-8EC99DCD6B71}" destId="{F2E732A8-53EF-4106-8099-D3FDB49110A2}" srcOrd="0" destOrd="0" presId="urn:microsoft.com/office/officeart/2005/8/layout/hierarchy2"/>
    <dgm:cxn modelId="{18557559-4A45-4106-AFD0-754F0C42A752}" type="presOf" srcId="{4548775B-E639-4A9A-8C0F-9A02A7D670FC}" destId="{3554469E-1624-4EFA-ACBC-C060AD7736BB}" srcOrd="0" destOrd="0" presId="urn:microsoft.com/office/officeart/2005/8/layout/hierarchy2"/>
    <dgm:cxn modelId="{8814F53C-67FD-4146-B1AC-35EFC0F81F94}" type="presParOf" srcId="{8CF68824-92F3-4CB1-A825-5CA5387F90D7}" destId="{66C9E138-06C1-4BD5-92A7-6B78F4EBF63C}" srcOrd="0" destOrd="0" presId="urn:microsoft.com/office/officeart/2005/8/layout/hierarchy2"/>
    <dgm:cxn modelId="{F4B5C8F0-E823-4CDB-9583-90F25DE1B9B6}" type="presParOf" srcId="{66C9E138-06C1-4BD5-92A7-6B78F4EBF63C}" destId="{79C15FA6-1318-4E33-879F-8F0B94E3CFE8}" srcOrd="0" destOrd="0" presId="urn:microsoft.com/office/officeart/2005/8/layout/hierarchy2"/>
    <dgm:cxn modelId="{124065F5-BE7E-4923-AB6E-EE837AC8A703}" type="presParOf" srcId="{66C9E138-06C1-4BD5-92A7-6B78F4EBF63C}" destId="{C922DE65-D8C2-4B98-9DDD-0CDDEEE5FDE0}" srcOrd="1" destOrd="0" presId="urn:microsoft.com/office/officeart/2005/8/layout/hierarchy2"/>
    <dgm:cxn modelId="{FEA6DF9D-3E63-4361-87CD-D6A56D28C94D}" type="presParOf" srcId="{C922DE65-D8C2-4B98-9DDD-0CDDEEE5FDE0}" destId="{ACA92619-AADC-4A03-BB17-0F4A50301787}" srcOrd="0" destOrd="0" presId="urn:microsoft.com/office/officeart/2005/8/layout/hierarchy2"/>
    <dgm:cxn modelId="{C5E4E472-F313-419C-BF6B-ECFC147E0E64}" type="presParOf" srcId="{ACA92619-AADC-4A03-BB17-0F4A50301787}" destId="{3E951809-5D23-47D6-B02D-DF99424EB12F}" srcOrd="0" destOrd="0" presId="urn:microsoft.com/office/officeart/2005/8/layout/hierarchy2"/>
    <dgm:cxn modelId="{53D866BA-C9FA-494B-8C27-B5732E2E65BC}" type="presParOf" srcId="{C922DE65-D8C2-4B98-9DDD-0CDDEEE5FDE0}" destId="{7D728676-DECA-4F3A-9DE3-E2326889CD15}" srcOrd="1" destOrd="0" presId="urn:microsoft.com/office/officeart/2005/8/layout/hierarchy2"/>
    <dgm:cxn modelId="{DE19B1EF-0900-4BB8-908C-336A748FC2D5}" type="presParOf" srcId="{7D728676-DECA-4F3A-9DE3-E2326889CD15}" destId="{D1CD3017-836A-49CF-BF4B-539A3A3BCEC1}" srcOrd="0" destOrd="0" presId="urn:microsoft.com/office/officeart/2005/8/layout/hierarchy2"/>
    <dgm:cxn modelId="{18A3A760-C62E-4F61-B340-36CCE7A1EE71}" type="presParOf" srcId="{7D728676-DECA-4F3A-9DE3-E2326889CD15}" destId="{DFA3EA34-C704-4AFF-A7DF-247F27D626F6}" srcOrd="1" destOrd="0" presId="urn:microsoft.com/office/officeart/2005/8/layout/hierarchy2"/>
    <dgm:cxn modelId="{43B24BD3-EA90-4AE2-AB99-47481AC62839}" type="presParOf" srcId="{DFA3EA34-C704-4AFF-A7DF-247F27D626F6}" destId="{1B2FBDCD-D7B0-48EA-ABBD-CF0EDFE3CB60}" srcOrd="0" destOrd="0" presId="urn:microsoft.com/office/officeart/2005/8/layout/hierarchy2"/>
    <dgm:cxn modelId="{9991B146-0B7A-41B3-B3F0-6100A6AF91A1}" type="presParOf" srcId="{1B2FBDCD-D7B0-48EA-ABBD-CF0EDFE3CB60}" destId="{B0C491E8-DD33-4E9C-9DC1-80D30D6B074C}" srcOrd="0" destOrd="0" presId="urn:microsoft.com/office/officeart/2005/8/layout/hierarchy2"/>
    <dgm:cxn modelId="{3CBA30ED-4058-468B-957B-2FD0147EA354}" type="presParOf" srcId="{DFA3EA34-C704-4AFF-A7DF-247F27D626F6}" destId="{9AC74312-030F-48C1-A940-F9FE164DD707}" srcOrd="1" destOrd="0" presId="urn:microsoft.com/office/officeart/2005/8/layout/hierarchy2"/>
    <dgm:cxn modelId="{4CE65951-A741-4A18-8D55-7C34A31075DA}" type="presParOf" srcId="{9AC74312-030F-48C1-A940-F9FE164DD707}" destId="{37CD525E-FE18-47F8-8EE0-F255DCCAD871}" srcOrd="0" destOrd="0" presId="urn:microsoft.com/office/officeart/2005/8/layout/hierarchy2"/>
    <dgm:cxn modelId="{27D21738-D3D7-4EBC-BC2F-DC50CE45EA86}" type="presParOf" srcId="{9AC74312-030F-48C1-A940-F9FE164DD707}" destId="{676F0A33-7AEF-48D9-B5CB-9BDF16D34E32}" srcOrd="1" destOrd="0" presId="urn:microsoft.com/office/officeart/2005/8/layout/hierarchy2"/>
    <dgm:cxn modelId="{1EF03EB3-9134-45B3-9F12-931553E7F562}" type="presParOf" srcId="{DFA3EA34-C704-4AFF-A7DF-247F27D626F6}" destId="{9E52ECD5-732F-4BF3-BDF3-577D6ACAED98}" srcOrd="2" destOrd="0" presId="urn:microsoft.com/office/officeart/2005/8/layout/hierarchy2"/>
    <dgm:cxn modelId="{207038CD-0C24-4A32-A27A-14ED3892BE77}" type="presParOf" srcId="{9E52ECD5-732F-4BF3-BDF3-577D6ACAED98}" destId="{E09E0ED8-B1BF-40AE-B9E9-D51BB2A6D9D5}" srcOrd="0" destOrd="0" presId="urn:microsoft.com/office/officeart/2005/8/layout/hierarchy2"/>
    <dgm:cxn modelId="{B3ED24DF-74F9-4A35-9D45-EF40D98BEE29}" type="presParOf" srcId="{DFA3EA34-C704-4AFF-A7DF-247F27D626F6}" destId="{BBBBAAE9-B2C6-4B89-9C23-199F95A5410F}" srcOrd="3" destOrd="0" presId="urn:microsoft.com/office/officeart/2005/8/layout/hierarchy2"/>
    <dgm:cxn modelId="{FFF7DB2D-549C-4443-A2CD-E552F55F0289}" type="presParOf" srcId="{BBBBAAE9-B2C6-4B89-9C23-199F95A5410F}" destId="{F2E732A8-53EF-4106-8099-D3FDB49110A2}" srcOrd="0" destOrd="0" presId="urn:microsoft.com/office/officeart/2005/8/layout/hierarchy2"/>
    <dgm:cxn modelId="{2D9FAE92-D789-48ED-846A-5C3B25656E9D}" type="presParOf" srcId="{BBBBAAE9-B2C6-4B89-9C23-199F95A5410F}" destId="{7B6DAACA-88E9-4FE8-94B2-1A638D4D1CB0}" srcOrd="1" destOrd="0" presId="urn:microsoft.com/office/officeart/2005/8/layout/hierarchy2"/>
    <dgm:cxn modelId="{241F41FE-1175-4170-8847-B3C9F22CC3BC}" type="presParOf" srcId="{DFA3EA34-C704-4AFF-A7DF-247F27D626F6}" destId="{B096F86D-99D5-47B3-81DC-7B7E130DDE6D}" srcOrd="4" destOrd="0" presId="urn:microsoft.com/office/officeart/2005/8/layout/hierarchy2"/>
    <dgm:cxn modelId="{B3A79393-2987-4EF4-B3F2-AE9E2FBC64EB}" type="presParOf" srcId="{B096F86D-99D5-47B3-81DC-7B7E130DDE6D}" destId="{5971A176-8BEE-42D5-A36B-7BA04500D763}" srcOrd="0" destOrd="0" presId="urn:microsoft.com/office/officeart/2005/8/layout/hierarchy2"/>
    <dgm:cxn modelId="{C732BC13-B459-476E-A730-112E05C0AD9F}" type="presParOf" srcId="{DFA3EA34-C704-4AFF-A7DF-247F27D626F6}" destId="{2E8C0578-AD58-4EE4-9C90-B3EC60805703}" srcOrd="5" destOrd="0" presId="urn:microsoft.com/office/officeart/2005/8/layout/hierarchy2"/>
    <dgm:cxn modelId="{2B026C13-4181-4AD5-A918-B24EE806828F}" type="presParOf" srcId="{2E8C0578-AD58-4EE4-9C90-B3EC60805703}" destId="{8A1E9E39-1717-4222-95AE-7C040168B694}" srcOrd="0" destOrd="0" presId="urn:microsoft.com/office/officeart/2005/8/layout/hierarchy2"/>
    <dgm:cxn modelId="{3CD3958D-A757-488F-B247-E9AD06A18E57}" type="presParOf" srcId="{2E8C0578-AD58-4EE4-9C90-B3EC60805703}" destId="{43B418AF-4E9F-4FE6-BEF6-15070985811A}" srcOrd="1" destOrd="0" presId="urn:microsoft.com/office/officeart/2005/8/layout/hierarchy2"/>
    <dgm:cxn modelId="{EB383D7C-45B1-4BBF-9884-0A74D525ED80}" type="presParOf" srcId="{DFA3EA34-C704-4AFF-A7DF-247F27D626F6}" destId="{18C247BB-DE18-4F87-AA06-421ED95C39B0}" srcOrd="6" destOrd="0" presId="urn:microsoft.com/office/officeart/2005/8/layout/hierarchy2"/>
    <dgm:cxn modelId="{5F07A1E8-4A8A-4168-AA31-835E3F1C706E}" type="presParOf" srcId="{18C247BB-DE18-4F87-AA06-421ED95C39B0}" destId="{53157CF0-62E2-4390-8666-9FE2B1E5CE34}" srcOrd="0" destOrd="0" presId="urn:microsoft.com/office/officeart/2005/8/layout/hierarchy2"/>
    <dgm:cxn modelId="{1E897171-78C1-44F8-A393-0E409696DBA3}" type="presParOf" srcId="{DFA3EA34-C704-4AFF-A7DF-247F27D626F6}" destId="{A96315BD-68BC-4B09-82B6-392ACD953660}" srcOrd="7" destOrd="0" presId="urn:microsoft.com/office/officeart/2005/8/layout/hierarchy2"/>
    <dgm:cxn modelId="{779813F3-355D-412D-96B1-C833FF15FCE4}" type="presParOf" srcId="{A96315BD-68BC-4B09-82B6-392ACD953660}" destId="{BD20F494-E34A-40EF-AA4F-CD86134CE9FC}" srcOrd="0" destOrd="0" presId="urn:microsoft.com/office/officeart/2005/8/layout/hierarchy2"/>
    <dgm:cxn modelId="{05C03495-DD9A-46F5-809A-C62367C70951}" type="presParOf" srcId="{A96315BD-68BC-4B09-82B6-392ACD953660}" destId="{BB316351-2D21-4B4D-87EB-C264898DA0BB}" srcOrd="1" destOrd="0" presId="urn:microsoft.com/office/officeart/2005/8/layout/hierarchy2"/>
    <dgm:cxn modelId="{1AFEE091-8500-4734-96E9-852F9B2CAA75}" type="presParOf" srcId="{DFA3EA34-C704-4AFF-A7DF-247F27D626F6}" destId="{548F1442-2A29-4BC0-AE23-B4432D30A46D}" srcOrd="8" destOrd="0" presId="urn:microsoft.com/office/officeart/2005/8/layout/hierarchy2"/>
    <dgm:cxn modelId="{09A69A1C-83EC-4D00-B88B-CA78C280754A}" type="presParOf" srcId="{548F1442-2A29-4BC0-AE23-B4432D30A46D}" destId="{782406C9-6086-46BC-AED6-C7E48A083741}" srcOrd="0" destOrd="0" presId="urn:microsoft.com/office/officeart/2005/8/layout/hierarchy2"/>
    <dgm:cxn modelId="{C8C1BCD7-F357-4244-A8A9-926233A0A302}" type="presParOf" srcId="{DFA3EA34-C704-4AFF-A7DF-247F27D626F6}" destId="{E1024259-997E-4813-850F-FB7808D90C38}" srcOrd="9" destOrd="0" presId="urn:microsoft.com/office/officeart/2005/8/layout/hierarchy2"/>
    <dgm:cxn modelId="{C6A0FBD7-FF26-4716-B3AC-B34205D57A58}" type="presParOf" srcId="{E1024259-997E-4813-850F-FB7808D90C38}" destId="{BED57AF6-A857-4DA7-B7AA-2A81B8B07A84}" srcOrd="0" destOrd="0" presId="urn:microsoft.com/office/officeart/2005/8/layout/hierarchy2"/>
    <dgm:cxn modelId="{9FC62EEA-1335-4888-8509-2854236F1712}" type="presParOf" srcId="{E1024259-997E-4813-850F-FB7808D90C38}" destId="{BA5E7241-CA1D-45CD-8154-EFDB8F7D4CCE}" srcOrd="1" destOrd="0" presId="urn:microsoft.com/office/officeart/2005/8/layout/hierarchy2"/>
    <dgm:cxn modelId="{880CAC9D-F317-4CD8-AE51-4E294764C7EF}" type="presParOf" srcId="{DFA3EA34-C704-4AFF-A7DF-247F27D626F6}" destId="{5C63FEDC-8E99-444F-A715-DC4F1E3E31FD}" srcOrd="10" destOrd="0" presId="urn:microsoft.com/office/officeart/2005/8/layout/hierarchy2"/>
    <dgm:cxn modelId="{B9B276D4-E23E-4F0A-AD2F-888BDD685989}" type="presParOf" srcId="{5C63FEDC-8E99-444F-A715-DC4F1E3E31FD}" destId="{67A372B2-D27B-4E14-A494-02DDA244E3B2}" srcOrd="0" destOrd="0" presId="urn:microsoft.com/office/officeart/2005/8/layout/hierarchy2"/>
    <dgm:cxn modelId="{EA84831B-DD4C-4D8D-8CE0-AB36A7DD51CE}" type="presParOf" srcId="{DFA3EA34-C704-4AFF-A7DF-247F27D626F6}" destId="{6BCC566F-9E93-4F6D-B41E-B02B890353A5}" srcOrd="11" destOrd="0" presId="urn:microsoft.com/office/officeart/2005/8/layout/hierarchy2"/>
    <dgm:cxn modelId="{A5856E73-999B-44CE-BF1D-286101B66929}" type="presParOf" srcId="{6BCC566F-9E93-4F6D-B41E-B02B890353A5}" destId="{3554469E-1624-4EFA-ACBC-C060AD7736BB}" srcOrd="0" destOrd="0" presId="urn:microsoft.com/office/officeart/2005/8/layout/hierarchy2"/>
    <dgm:cxn modelId="{A2429B05-F23B-485C-9F12-87DB00F1B822}" type="presParOf" srcId="{6BCC566F-9E93-4F6D-B41E-B02B890353A5}" destId="{CCE035E9-5256-46A8-BAAC-EF0113B9FABB}" srcOrd="1" destOrd="0" presId="urn:microsoft.com/office/officeart/2005/8/layout/hierarchy2"/>
    <dgm:cxn modelId="{1DBF9502-67CF-4947-A55F-15CEE71DB10F}" type="presParOf" srcId="{DFA3EA34-C704-4AFF-A7DF-247F27D626F6}" destId="{26F8B781-7AA1-4566-9A84-34083AE48205}" srcOrd="12" destOrd="0" presId="urn:microsoft.com/office/officeart/2005/8/layout/hierarchy2"/>
    <dgm:cxn modelId="{24FB761F-4D65-4FBB-BB44-E2E3141CB451}" type="presParOf" srcId="{26F8B781-7AA1-4566-9A84-34083AE48205}" destId="{73EDC406-ABCB-47D6-98ED-4DBAA5A70C2F}" srcOrd="0" destOrd="0" presId="urn:microsoft.com/office/officeart/2005/8/layout/hierarchy2"/>
    <dgm:cxn modelId="{6FF74651-5A95-4063-9C24-9A5EBE9EC139}" type="presParOf" srcId="{DFA3EA34-C704-4AFF-A7DF-247F27D626F6}" destId="{F87B782A-6276-4BA7-B32F-7623E14988C7}" srcOrd="13" destOrd="0" presId="urn:microsoft.com/office/officeart/2005/8/layout/hierarchy2"/>
    <dgm:cxn modelId="{D0DEAD8C-5B2E-4A51-A17C-F19DE638DD4E}" type="presParOf" srcId="{F87B782A-6276-4BA7-B32F-7623E14988C7}" destId="{588762A4-ACFA-439E-AD5C-6FBA45F614BA}" srcOrd="0" destOrd="0" presId="urn:microsoft.com/office/officeart/2005/8/layout/hierarchy2"/>
    <dgm:cxn modelId="{85AE86EC-D8F7-4D0B-9546-2C4D77FCA149}" type="presParOf" srcId="{F87B782A-6276-4BA7-B32F-7623E14988C7}" destId="{5E40EC55-735D-4081-B45E-5879CC69E98A}"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15FA6-1318-4E33-879F-8F0B94E3CFE8}">
      <dsp:nvSpPr>
        <dsp:cNvPr id="0" name=""/>
        <dsp:cNvSpPr/>
      </dsp:nvSpPr>
      <dsp:spPr>
        <a:xfrm>
          <a:off x="4105" y="2187595"/>
          <a:ext cx="2002166" cy="1179447"/>
        </a:xfrm>
        <a:prstGeom prst="roundRect">
          <a:avLst>
            <a:gd name="adj" fmla="val 1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b="1" kern="1200" dirty="0" smtClean="0"/>
            <a:t>MERRA</a:t>
          </a:r>
          <a:endParaRPr lang="en-US" sz="3000" b="1" kern="1200" dirty="0"/>
        </a:p>
      </dsp:txBody>
      <dsp:txXfrm>
        <a:off x="38650" y="2222140"/>
        <a:ext cx="1933076" cy="1110357"/>
      </dsp:txXfrm>
    </dsp:sp>
    <dsp:sp modelId="{ACA92619-AADC-4A03-BB17-0F4A50301787}">
      <dsp:nvSpPr>
        <dsp:cNvPr id="0" name=""/>
        <dsp:cNvSpPr/>
      </dsp:nvSpPr>
      <dsp:spPr>
        <a:xfrm>
          <a:off x="2006271" y="2766014"/>
          <a:ext cx="524584" cy="22609"/>
        </a:xfrm>
        <a:custGeom>
          <a:avLst/>
          <a:gdLst/>
          <a:ahLst/>
          <a:cxnLst/>
          <a:rect l="0" t="0" r="0" b="0"/>
          <a:pathLst>
            <a:path>
              <a:moveTo>
                <a:pt x="0" y="11304"/>
              </a:moveTo>
              <a:lnTo>
                <a:pt x="524584" y="11304"/>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255449" y="2764204"/>
        <a:ext cx="26229" cy="26229"/>
      </dsp:txXfrm>
    </dsp:sp>
    <dsp:sp modelId="{D1CD3017-836A-49CF-BF4B-539A3A3BCEC1}">
      <dsp:nvSpPr>
        <dsp:cNvPr id="0" name=""/>
        <dsp:cNvSpPr/>
      </dsp:nvSpPr>
      <dsp:spPr>
        <a:xfrm>
          <a:off x="2530856" y="2330296"/>
          <a:ext cx="2026432" cy="894046"/>
        </a:xfrm>
        <a:prstGeom prst="roundRect">
          <a:avLst>
            <a:gd name="adj" fmla="val 1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0" kern="1200" dirty="0" smtClean="0"/>
            <a:t>MAT1NXSLV</a:t>
          </a:r>
          <a:endParaRPr lang="en-US" sz="2600" b="0" kern="1200" dirty="0"/>
        </a:p>
      </dsp:txBody>
      <dsp:txXfrm>
        <a:off x="2557042" y="2356482"/>
        <a:ext cx="1974060" cy="841674"/>
      </dsp:txXfrm>
    </dsp:sp>
    <dsp:sp modelId="{1B2FBDCD-D7B0-48EA-ABBD-CF0EDFE3CB60}">
      <dsp:nvSpPr>
        <dsp:cNvPr id="0" name=""/>
        <dsp:cNvSpPr/>
      </dsp:nvSpPr>
      <dsp:spPr>
        <a:xfrm rot="17038577">
          <a:off x="3603439" y="1545663"/>
          <a:ext cx="2515161" cy="22609"/>
        </a:xfrm>
        <a:custGeom>
          <a:avLst/>
          <a:gdLst/>
          <a:ahLst/>
          <a:cxnLst/>
          <a:rect l="0" t="0" r="0" b="0"/>
          <a:pathLst>
            <a:path>
              <a:moveTo>
                <a:pt x="0" y="11304"/>
              </a:moveTo>
              <a:lnTo>
                <a:pt x="2515161" y="11304"/>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4798141" y="1494089"/>
        <a:ext cx="125758" cy="125758"/>
      </dsp:txXfrm>
    </dsp:sp>
    <dsp:sp modelId="{37CD525E-FE18-47F8-8EE0-F255DCCAD871}">
      <dsp:nvSpPr>
        <dsp:cNvPr id="0" name=""/>
        <dsp:cNvSpPr/>
      </dsp:nvSpPr>
      <dsp:spPr>
        <a:xfrm>
          <a:off x="5164751" y="36390"/>
          <a:ext cx="2873781" cy="600454"/>
        </a:xfrm>
        <a:prstGeom prst="roundRect">
          <a:avLst>
            <a:gd name="adj" fmla="val 1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Geopotential</a:t>
          </a:r>
        </a:p>
        <a:p>
          <a:pPr lvl="0" algn="ctr" defTabSz="889000">
            <a:lnSpc>
              <a:spcPct val="90000"/>
            </a:lnSpc>
            <a:spcBef>
              <a:spcPct val="0"/>
            </a:spcBef>
            <a:spcAft>
              <a:spcPct val="35000"/>
            </a:spcAft>
          </a:pPr>
          <a:r>
            <a:rPr lang="en-US" sz="2000" b="1" kern="1200" dirty="0" smtClean="0"/>
            <a:t>Height</a:t>
          </a:r>
          <a:endParaRPr lang="en-US" sz="2000" b="1" kern="1200" dirty="0"/>
        </a:p>
      </dsp:txBody>
      <dsp:txXfrm>
        <a:off x="5182338" y="53977"/>
        <a:ext cx="2838607" cy="565280"/>
      </dsp:txXfrm>
    </dsp:sp>
    <dsp:sp modelId="{9E52ECD5-732F-4BF3-BDF3-577D6ACAED98}">
      <dsp:nvSpPr>
        <dsp:cNvPr id="0" name=""/>
        <dsp:cNvSpPr/>
      </dsp:nvSpPr>
      <dsp:spPr>
        <a:xfrm rot="17381569">
          <a:off x="3975126" y="1939325"/>
          <a:ext cx="1756086" cy="22609"/>
        </a:xfrm>
        <a:custGeom>
          <a:avLst/>
          <a:gdLst/>
          <a:ahLst/>
          <a:cxnLst/>
          <a:rect l="0" t="0" r="0" b="0"/>
          <a:pathLst>
            <a:path>
              <a:moveTo>
                <a:pt x="0" y="11304"/>
              </a:moveTo>
              <a:lnTo>
                <a:pt x="1756086" y="11304"/>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4809267" y="1906728"/>
        <a:ext cx="87804" cy="87804"/>
      </dsp:txXfrm>
    </dsp:sp>
    <dsp:sp modelId="{F2E732A8-53EF-4106-8099-D3FDB49110A2}">
      <dsp:nvSpPr>
        <dsp:cNvPr id="0" name=""/>
        <dsp:cNvSpPr/>
      </dsp:nvSpPr>
      <dsp:spPr>
        <a:xfrm>
          <a:off x="5149050" y="775083"/>
          <a:ext cx="2885377" cy="697716"/>
        </a:xfrm>
        <a:prstGeom prst="roundRect">
          <a:avLst>
            <a:gd name="adj" fmla="val 1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Eastward Wind</a:t>
          </a:r>
        </a:p>
      </dsp:txBody>
      <dsp:txXfrm>
        <a:off x="5169485" y="795518"/>
        <a:ext cx="2844507" cy="656846"/>
      </dsp:txXfrm>
    </dsp:sp>
    <dsp:sp modelId="{B096F86D-99D5-47B3-81DC-7B7E130DDE6D}">
      <dsp:nvSpPr>
        <dsp:cNvPr id="0" name=""/>
        <dsp:cNvSpPr/>
      </dsp:nvSpPr>
      <dsp:spPr>
        <a:xfrm rot="18288810">
          <a:off x="4334906" y="2340512"/>
          <a:ext cx="1036527" cy="22609"/>
        </a:xfrm>
        <a:custGeom>
          <a:avLst/>
          <a:gdLst/>
          <a:ahLst/>
          <a:cxnLst/>
          <a:rect l="0" t="0" r="0" b="0"/>
          <a:pathLst>
            <a:path>
              <a:moveTo>
                <a:pt x="0" y="11304"/>
              </a:moveTo>
              <a:lnTo>
                <a:pt x="1036527" y="11304"/>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827256" y="2325904"/>
        <a:ext cx="51826" cy="51826"/>
      </dsp:txXfrm>
    </dsp:sp>
    <dsp:sp modelId="{8A1E9E39-1717-4222-95AE-7C040168B694}">
      <dsp:nvSpPr>
        <dsp:cNvPr id="0" name=""/>
        <dsp:cNvSpPr/>
      </dsp:nvSpPr>
      <dsp:spPr>
        <a:xfrm>
          <a:off x="5149050" y="1577456"/>
          <a:ext cx="2879823" cy="697716"/>
        </a:xfrm>
        <a:prstGeom prst="roundRect">
          <a:avLst>
            <a:gd name="adj" fmla="val 1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Northward Wind</a:t>
          </a:r>
          <a:endParaRPr lang="en-US" sz="2000" b="1" kern="1200" dirty="0"/>
        </a:p>
      </dsp:txBody>
      <dsp:txXfrm>
        <a:off x="5169485" y="1597891"/>
        <a:ext cx="2838953" cy="656846"/>
      </dsp:txXfrm>
    </dsp:sp>
    <dsp:sp modelId="{18C247BB-DE18-4F87-AA06-421ED95C39B0}">
      <dsp:nvSpPr>
        <dsp:cNvPr id="0" name=""/>
        <dsp:cNvSpPr/>
      </dsp:nvSpPr>
      <dsp:spPr>
        <a:xfrm rot="21318120">
          <a:off x="4556291" y="2741699"/>
          <a:ext cx="593755" cy="22609"/>
        </a:xfrm>
        <a:custGeom>
          <a:avLst/>
          <a:gdLst/>
          <a:ahLst/>
          <a:cxnLst/>
          <a:rect l="0" t="0" r="0" b="0"/>
          <a:pathLst>
            <a:path>
              <a:moveTo>
                <a:pt x="0" y="11304"/>
              </a:moveTo>
              <a:lnTo>
                <a:pt x="593755" y="11304"/>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838326" y="2738160"/>
        <a:ext cx="29687" cy="29687"/>
      </dsp:txXfrm>
    </dsp:sp>
    <dsp:sp modelId="{BD20F494-E34A-40EF-AA4F-CD86134CE9FC}">
      <dsp:nvSpPr>
        <dsp:cNvPr id="0" name=""/>
        <dsp:cNvSpPr/>
      </dsp:nvSpPr>
      <dsp:spPr>
        <a:xfrm>
          <a:off x="5149050" y="2379830"/>
          <a:ext cx="2879823" cy="697716"/>
        </a:xfrm>
        <a:prstGeom prst="roundRect">
          <a:avLst>
            <a:gd name="adj" fmla="val 1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Temperature</a:t>
          </a:r>
          <a:endParaRPr lang="en-US" sz="2000" b="1" kern="1200" dirty="0"/>
        </a:p>
      </dsp:txBody>
      <dsp:txXfrm>
        <a:off x="5169485" y="2400265"/>
        <a:ext cx="2838953" cy="656846"/>
      </dsp:txXfrm>
    </dsp:sp>
    <dsp:sp modelId="{548F1442-2A29-4BC0-AE23-B4432D30A46D}">
      <dsp:nvSpPr>
        <dsp:cNvPr id="0" name=""/>
        <dsp:cNvSpPr/>
      </dsp:nvSpPr>
      <dsp:spPr>
        <a:xfrm rot="3111879">
          <a:off x="4374027" y="3142886"/>
          <a:ext cx="958284" cy="22609"/>
        </a:xfrm>
        <a:custGeom>
          <a:avLst/>
          <a:gdLst/>
          <a:ahLst/>
          <a:cxnLst/>
          <a:rect l="0" t="0" r="0" b="0"/>
          <a:pathLst>
            <a:path>
              <a:moveTo>
                <a:pt x="0" y="11304"/>
              </a:moveTo>
              <a:lnTo>
                <a:pt x="958284" y="11304"/>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829212" y="3130233"/>
        <a:ext cx="47914" cy="47914"/>
      </dsp:txXfrm>
    </dsp:sp>
    <dsp:sp modelId="{BED57AF6-A857-4DA7-B7AA-2A81B8B07A84}">
      <dsp:nvSpPr>
        <dsp:cNvPr id="0" name=""/>
        <dsp:cNvSpPr/>
      </dsp:nvSpPr>
      <dsp:spPr>
        <a:xfrm>
          <a:off x="5149050" y="3182204"/>
          <a:ext cx="2879823" cy="697716"/>
        </a:xfrm>
        <a:prstGeom prst="roundRect">
          <a:avLst>
            <a:gd name="adj" fmla="val 1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Humidity</a:t>
          </a:r>
          <a:endParaRPr lang="en-US" sz="2000" b="1" kern="1200" dirty="0"/>
        </a:p>
      </dsp:txBody>
      <dsp:txXfrm>
        <a:off x="5169485" y="3202639"/>
        <a:ext cx="2838953" cy="656846"/>
      </dsp:txXfrm>
    </dsp:sp>
    <dsp:sp modelId="{5C63FEDC-8E99-444F-A715-DC4F1E3E31FD}">
      <dsp:nvSpPr>
        <dsp:cNvPr id="0" name=""/>
        <dsp:cNvSpPr/>
      </dsp:nvSpPr>
      <dsp:spPr>
        <a:xfrm rot="4150749">
          <a:off x="4020751" y="3544072"/>
          <a:ext cx="1664836" cy="22609"/>
        </a:xfrm>
        <a:custGeom>
          <a:avLst/>
          <a:gdLst/>
          <a:ahLst/>
          <a:cxnLst/>
          <a:rect l="0" t="0" r="0" b="0"/>
          <a:pathLst>
            <a:path>
              <a:moveTo>
                <a:pt x="0" y="11304"/>
              </a:moveTo>
              <a:lnTo>
                <a:pt x="1664836" y="11304"/>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811549" y="3513756"/>
        <a:ext cx="83241" cy="83241"/>
      </dsp:txXfrm>
    </dsp:sp>
    <dsp:sp modelId="{3554469E-1624-4EFA-ACBC-C060AD7736BB}">
      <dsp:nvSpPr>
        <dsp:cNvPr id="0" name=""/>
        <dsp:cNvSpPr/>
      </dsp:nvSpPr>
      <dsp:spPr>
        <a:xfrm>
          <a:off x="5149050" y="3984577"/>
          <a:ext cx="2879823" cy="697716"/>
        </a:xfrm>
        <a:prstGeom prst="roundRect">
          <a:avLst>
            <a:gd name="adj" fmla="val 1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Vertical Pressure Velocity</a:t>
          </a:r>
          <a:endParaRPr lang="en-US" sz="2000" b="1" kern="1200" dirty="0"/>
        </a:p>
      </dsp:txBody>
      <dsp:txXfrm>
        <a:off x="5169485" y="4005012"/>
        <a:ext cx="2838953" cy="656846"/>
      </dsp:txXfrm>
    </dsp:sp>
    <dsp:sp modelId="{26F8B781-7AA1-4566-9A84-34083AE48205}">
      <dsp:nvSpPr>
        <dsp:cNvPr id="0" name=""/>
        <dsp:cNvSpPr/>
      </dsp:nvSpPr>
      <dsp:spPr>
        <a:xfrm rot="4554892">
          <a:off x="3637372" y="3945259"/>
          <a:ext cx="2431595" cy="22609"/>
        </a:xfrm>
        <a:custGeom>
          <a:avLst/>
          <a:gdLst/>
          <a:ahLst/>
          <a:cxnLst/>
          <a:rect l="0" t="0" r="0" b="0"/>
          <a:pathLst>
            <a:path>
              <a:moveTo>
                <a:pt x="0" y="11304"/>
              </a:moveTo>
              <a:lnTo>
                <a:pt x="2431595" y="11304"/>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4792380" y="3895774"/>
        <a:ext cx="121579" cy="121579"/>
      </dsp:txXfrm>
    </dsp:sp>
    <dsp:sp modelId="{588762A4-ACFA-439E-AD5C-6FBA45F614BA}">
      <dsp:nvSpPr>
        <dsp:cNvPr id="0" name=""/>
        <dsp:cNvSpPr/>
      </dsp:nvSpPr>
      <dsp:spPr>
        <a:xfrm>
          <a:off x="5149050" y="4786951"/>
          <a:ext cx="2879823" cy="697716"/>
        </a:xfrm>
        <a:prstGeom prst="roundRect">
          <a:avLst>
            <a:gd name="adj" fmla="val 1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Surface Skin Temperature</a:t>
          </a:r>
          <a:endParaRPr lang="en-US" sz="2000" b="1" kern="1200" dirty="0"/>
        </a:p>
      </dsp:txBody>
      <dsp:txXfrm>
        <a:off x="5169485" y="4807386"/>
        <a:ext cx="2838953" cy="65684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11/19/2015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nssl.noaa.gov/primer/tornado/images/tor_formation_lg.jp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photolib.noaa.gov/htmls/wea00106.ht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171450" indent="-171450">
              <a:buFont typeface="Arial" panose="020B0604020202020204" pitchFamily="34" charset="0"/>
              <a:buChar char="•"/>
            </a:pPr>
            <a:r>
              <a:rPr lang="en-US" dirty="0" smtClean="0"/>
              <a:t>Our study</a:t>
            </a:r>
            <a:r>
              <a:rPr lang="en-US" baseline="0" dirty="0" smtClean="0"/>
              <a:t> area for this project consisted of the African Great Lakes, and in particular, </a:t>
            </a:r>
            <a:r>
              <a:rPr lang="en-US" dirty="0" smtClean="0"/>
              <a:t>Lake Victoria.</a:t>
            </a:r>
          </a:p>
          <a:p>
            <a:pPr marL="171450" indent="-171450">
              <a:buFont typeface="Arial" panose="020B0604020202020204" pitchFamily="34" charset="0"/>
              <a:buChar char="•"/>
            </a:pPr>
            <a:r>
              <a:rPr lang="en-US" baseline="0" dirty="0" smtClean="0"/>
              <a:t>The African Great Lakes are home to 27 percent of the world’s freshwater resources and include 3 of the largest lakes in Africa. </a:t>
            </a:r>
          </a:p>
          <a:p>
            <a:pPr marL="171450" indent="-171450">
              <a:buFont typeface="Arial" panose="020B0604020202020204" pitchFamily="34" charset="0"/>
              <a:buChar char="•"/>
            </a:pPr>
            <a:r>
              <a:rPr lang="en-US" baseline="0" dirty="0" smtClean="0"/>
              <a:t>In fact, Lake Victoria is the second largest freshwater lake in world in terms of surface area.</a:t>
            </a:r>
          </a:p>
          <a:p>
            <a:pPr marL="171450" indent="-171450">
              <a:buFont typeface="Arial" panose="020B0604020202020204" pitchFamily="34" charset="0"/>
              <a:buChar char="•"/>
            </a:pPr>
            <a:r>
              <a:rPr lang="en-US" baseline="0" dirty="0" smtClean="0"/>
              <a:t>The African Great Lakes area is defined by the East African Rift Valley and Lake Victoria rests in a depression inside this area.</a:t>
            </a:r>
          </a:p>
          <a:p>
            <a:pPr marL="171450" indent="-171450">
              <a:buFont typeface="Arial" panose="020B0604020202020204" pitchFamily="34" charset="0"/>
              <a:buChar char="•"/>
            </a:pPr>
            <a:r>
              <a:rPr lang="en-US" baseline="0" dirty="0" smtClean="0"/>
              <a:t>As you can see from the map, Lake Victoria’s jurisdiction is split between the countries of Uganda, Tanzania, and Kenya. </a:t>
            </a:r>
          </a:p>
          <a:p>
            <a:endParaRPr lang="en-US" dirty="0" smtClean="0"/>
          </a:p>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2824653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series of daily</a:t>
            </a:r>
            <a:r>
              <a:rPr lang="en-US" baseline="0" dirty="0" smtClean="0"/>
              <a:t> averaged contours at both the 50</a:t>
            </a:r>
            <a:r>
              <a:rPr lang="en-US" baseline="30000" dirty="0" smtClean="0"/>
              <a:t>th</a:t>
            </a:r>
            <a:r>
              <a:rPr lang="en-US" baseline="0" dirty="0" smtClean="0"/>
              <a:t> and 99</a:t>
            </a:r>
            <a:r>
              <a:rPr lang="en-US" baseline="30000" dirty="0" smtClean="0"/>
              <a:t>th</a:t>
            </a:r>
            <a:r>
              <a:rPr lang="en-US" baseline="0" dirty="0" smtClean="0"/>
              <a:t> intensity sets. </a:t>
            </a:r>
          </a:p>
          <a:p>
            <a:endParaRPr lang="en-US" baseline="0" dirty="0" smtClean="0"/>
          </a:p>
          <a:p>
            <a:r>
              <a:rPr lang="en-US" baseline="0" dirty="0" smtClean="0"/>
              <a:t>Recommendations for further analysis / utilization of contour map series might include averaging across days to look at ‘grand mean’ of intensity set, but maybe more importantly looking at time of day averages instead of total diurnal average. </a:t>
            </a:r>
          </a:p>
          <a:p>
            <a:endParaRPr lang="en-US" baseline="0" dirty="0" smtClean="0"/>
          </a:p>
          <a:p>
            <a:r>
              <a:rPr lang="en-US" baseline="0" dirty="0" smtClean="0"/>
              <a:t>Also need to look at additional MERRA variables and at different pressure levels.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11</a:t>
            </a:fld>
            <a:endParaRPr lang="en-US"/>
          </a:p>
        </p:txBody>
      </p:sp>
    </p:spTree>
    <p:extLst>
      <p:ext uri="{BB962C8B-B14F-4D97-AF65-F5344CB8AC3E}">
        <p14:creationId xmlns:p14="http://schemas.microsoft.com/office/powerpoint/2010/main" val="2446165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Contours</a:t>
            </a:r>
            <a:r>
              <a:rPr lang="en-US" baseline="0" dirty="0" smtClean="0"/>
              <a:t> hard to draw conclusions, so data behind the contours was looked at using JMP 12 statistical package. </a:t>
            </a:r>
          </a:p>
          <a:p>
            <a:endParaRPr lang="en-US" baseline="0" dirty="0" smtClean="0"/>
          </a:p>
          <a:p>
            <a:r>
              <a:rPr lang="en-US" baseline="0" dirty="0" smtClean="0"/>
              <a:t>Here we see three graphs. </a:t>
            </a:r>
          </a:p>
          <a:p>
            <a:endParaRPr lang="en-US" baseline="0" dirty="0" smtClean="0"/>
          </a:p>
          <a:p>
            <a:r>
              <a:rPr lang="en-US" baseline="0" dirty="0" smtClean="0"/>
              <a:t>Graph 1 shows our raw response values in the categorical 50</a:t>
            </a:r>
            <a:r>
              <a:rPr lang="en-US" baseline="30000" dirty="0" smtClean="0"/>
              <a:t>th</a:t>
            </a:r>
            <a:r>
              <a:rPr lang="en-US" baseline="0" dirty="0" smtClean="0"/>
              <a:t> and 99</a:t>
            </a:r>
            <a:r>
              <a:rPr lang="en-US" baseline="30000" dirty="0" smtClean="0"/>
              <a:t>th</a:t>
            </a:r>
            <a:r>
              <a:rPr lang="en-US" baseline="0" dirty="0" smtClean="0"/>
              <a:t> groupings. </a:t>
            </a:r>
          </a:p>
          <a:p>
            <a:endParaRPr lang="en-US" baseline="0" dirty="0" smtClean="0"/>
          </a:p>
          <a:p>
            <a:r>
              <a:rPr lang="en-US" baseline="0" dirty="0" smtClean="0"/>
              <a:t>Graph 2 shows us the quantile plots of these response values. It was at this point summary statistics and other data were extracted from sets. </a:t>
            </a:r>
          </a:p>
          <a:p>
            <a:endParaRPr lang="en-US" baseline="0" dirty="0" smtClean="0"/>
          </a:p>
          <a:p>
            <a:r>
              <a:rPr lang="en-US" baseline="0" dirty="0" smtClean="0"/>
              <a:t>Graph 3 shows us the mean diamonds in reference to an analysis of variance that shows whether sets are </a:t>
            </a:r>
            <a:r>
              <a:rPr lang="en-US" baseline="0" dirty="0" err="1" smtClean="0"/>
              <a:t>signifigantly</a:t>
            </a:r>
            <a:r>
              <a:rPr lang="en-US" baseline="0" dirty="0" smtClean="0"/>
              <a:t> different in their </a:t>
            </a:r>
            <a:r>
              <a:rPr lang="en-US" baseline="0" dirty="0" err="1" smtClean="0"/>
              <a:t>repsonses</a:t>
            </a:r>
            <a:r>
              <a:rPr lang="en-US" baseline="0" dirty="0" smtClean="0"/>
              <a:t> from </a:t>
            </a:r>
            <a:r>
              <a:rPr lang="en-US" baseline="0" dirty="0" err="1" smtClean="0"/>
              <a:t>eachother</a:t>
            </a:r>
            <a:r>
              <a:rPr lang="en-US" baseline="0" dirty="0" smtClean="0"/>
              <a:t>.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12</a:t>
            </a:fld>
            <a:endParaRPr lang="en-US"/>
          </a:p>
        </p:txBody>
      </p:sp>
    </p:spTree>
    <p:extLst>
      <p:ext uri="{BB962C8B-B14F-4D97-AF65-F5344CB8AC3E}">
        <p14:creationId xmlns:p14="http://schemas.microsoft.com/office/powerpoint/2010/main" val="2851524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Correlation Multivariate</a:t>
            </a:r>
            <a:r>
              <a:rPr lang="en-US" baseline="0" dirty="0" smtClean="0"/>
              <a:t> Analysis. </a:t>
            </a:r>
          </a:p>
          <a:p>
            <a:endParaRPr lang="en-US" baseline="0" dirty="0" smtClean="0"/>
          </a:p>
          <a:p>
            <a:r>
              <a:rPr lang="en-US" baseline="0" dirty="0" smtClean="0"/>
              <a:t>How well do the variables correlate linearly with each other? ( How do they change in response to each other? )</a:t>
            </a:r>
          </a:p>
          <a:p>
            <a:endParaRPr lang="en-US" baseline="0" dirty="0" smtClean="0"/>
          </a:p>
          <a:p>
            <a:r>
              <a:rPr lang="en-US" baseline="0" dirty="0" smtClean="0"/>
              <a:t>And , how does this correlation strength change between intensity sets? </a:t>
            </a:r>
          </a:p>
          <a:p>
            <a:endParaRPr lang="en-US" baseline="0" dirty="0" smtClean="0"/>
          </a:p>
          <a:p>
            <a:r>
              <a:rPr lang="en-US" baseline="0" dirty="0" smtClean="0"/>
              <a:t>Graph A shows raw scatterplot. </a:t>
            </a:r>
          </a:p>
          <a:p>
            <a:endParaRPr lang="en-US" baseline="0" dirty="0" smtClean="0"/>
          </a:p>
          <a:p>
            <a:r>
              <a:rPr lang="en-US" baseline="0" dirty="0" smtClean="0"/>
              <a:t>Graph B includes density ellipse and a fit line, although fit line not a tool usually associated directly with  correlation analysis. Also included are the Pearson correlation strength values. </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13</a:t>
            </a:fld>
            <a:endParaRPr lang="en-US"/>
          </a:p>
        </p:txBody>
      </p:sp>
    </p:spTree>
    <p:extLst>
      <p:ext uri="{BB962C8B-B14F-4D97-AF65-F5344CB8AC3E}">
        <p14:creationId xmlns:p14="http://schemas.microsoft.com/office/powerpoint/2010/main" val="1389527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Correlations</a:t>
            </a:r>
            <a:r>
              <a:rPr lang="en-US" baseline="0" dirty="0" smtClean="0"/>
              <a:t> are not causation…explain how much variables ‘move’ </a:t>
            </a:r>
            <a:r>
              <a:rPr lang="en-US" baseline="0" dirty="0" err="1" smtClean="0"/>
              <a:t>together..no</a:t>
            </a:r>
            <a:r>
              <a:rPr lang="en-US" baseline="0" dirty="0" smtClean="0"/>
              <a:t> linear assertion of cause</a:t>
            </a:r>
          </a:p>
          <a:p>
            <a:endParaRPr lang="en-US" baseline="0" dirty="0" smtClean="0"/>
          </a:p>
          <a:p>
            <a:r>
              <a:rPr lang="en-US" dirty="0" smtClean="0"/>
              <a:t>“Strong” included correlations</a:t>
            </a:r>
            <a:r>
              <a:rPr lang="en-US" baseline="0" dirty="0" smtClean="0"/>
              <a:t> with Pearson coefficients exceeding .25 in either direction</a:t>
            </a:r>
          </a:p>
          <a:p>
            <a:endParaRPr lang="en-US" baseline="0" dirty="0" smtClean="0"/>
          </a:p>
          <a:p>
            <a:r>
              <a:rPr lang="en-US" baseline="0" dirty="0" smtClean="0"/>
              <a:t>Correlation Takeaways… related Pearson coefficients (by </a:t>
            </a:r>
            <a:r>
              <a:rPr lang="en-US" baseline="0" dirty="0" err="1" smtClean="0"/>
              <a:t>bulletpoint</a:t>
            </a:r>
            <a:r>
              <a:rPr lang="en-US" baseline="0" dirty="0" smtClean="0"/>
              <a:t>)</a:t>
            </a:r>
          </a:p>
          <a:p>
            <a:pPr marL="0" indent="0">
              <a:buFontTx/>
              <a:buNone/>
            </a:pPr>
            <a:endParaRPr lang="en-US" baseline="0" dirty="0" smtClean="0"/>
          </a:p>
          <a:p>
            <a:pPr marL="171450" indent="-171450">
              <a:buFont typeface="Arial" panose="020B0604020202020204" pitchFamily="34" charset="0"/>
              <a:buChar char="•"/>
            </a:pPr>
            <a:r>
              <a:rPr lang="en-US" baseline="0" dirty="0" smtClean="0"/>
              <a:t>.5399 </a:t>
            </a:r>
            <a:r>
              <a:rPr lang="en-US" baseline="0" dirty="0" smtClean="0">
                <a:sym typeface="Wingdings"/>
              </a:rPr>
              <a:t> 0.1179</a:t>
            </a:r>
          </a:p>
          <a:p>
            <a:pPr marL="171450" indent="-171450">
              <a:buFontTx/>
              <a:buChar char="-"/>
            </a:pPr>
            <a:endParaRPr lang="en-US" baseline="0" dirty="0" smtClean="0">
              <a:sym typeface="Wingdings"/>
            </a:endParaRPr>
          </a:p>
          <a:p>
            <a:pPr marL="171450" indent="-171450">
              <a:buFont typeface="Arial" panose="020B0604020202020204" pitchFamily="34" charset="0"/>
              <a:buChar char="•"/>
            </a:pPr>
            <a:r>
              <a:rPr lang="en-US" baseline="0" dirty="0" smtClean="0">
                <a:sym typeface="Wingdings"/>
              </a:rPr>
              <a:t>.6695  .3620</a:t>
            </a:r>
          </a:p>
          <a:p>
            <a:pPr marL="171450" indent="-171450">
              <a:buFontTx/>
              <a:buChar char="-"/>
            </a:pPr>
            <a:endParaRPr lang="en-US" baseline="0" dirty="0" smtClean="0">
              <a:sym typeface="Wingdings"/>
            </a:endParaRPr>
          </a:p>
          <a:p>
            <a:pPr marL="171450" indent="-171450">
              <a:buFont typeface="Arial" panose="020B0604020202020204" pitchFamily="34" charset="0"/>
              <a:buChar char="•"/>
            </a:pPr>
            <a:r>
              <a:rPr lang="en-US" baseline="0" dirty="0" smtClean="0">
                <a:sym typeface="Wingdings"/>
              </a:rPr>
              <a:t>-.6243  -.0716</a:t>
            </a:r>
          </a:p>
          <a:p>
            <a:pPr marL="171450" indent="-171450">
              <a:buFont typeface="Arial" panose="020B0604020202020204" pitchFamily="34" charset="0"/>
              <a:buChar char="•"/>
            </a:pPr>
            <a:endParaRPr lang="en-US" baseline="0" dirty="0" smtClean="0">
              <a:sym typeface="Wingdings"/>
            </a:endParaRPr>
          </a:p>
          <a:p>
            <a:pPr marL="171450" indent="-171450">
              <a:buFont typeface="Arial" panose="020B0604020202020204" pitchFamily="34" charset="0"/>
              <a:buChar char="•"/>
            </a:pPr>
            <a:r>
              <a:rPr lang="en-US" baseline="0" dirty="0" smtClean="0">
                <a:sym typeface="Wingdings"/>
              </a:rPr>
              <a:t>-.3467  .7756</a:t>
            </a:r>
          </a:p>
          <a:p>
            <a:pPr marL="171450" indent="-171450">
              <a:buFont typeface="Arial" panose="020B0604020202020204" pitchFamily="34" charset="0"/>
              <a:buChar char="•"/>
            </a:pPr>
            <a:endParaRPr lang="en-US" baseline="0" dirty="0" smtClean="0">
              <a:sym typeface="Wingdings"/>
            </a:endParaRPr>
          </a:p>
          <a:p>
            <a:pPr marL="171450" indent="-171450">
              <a:buFont typeface="Arial" panose="020B0604020202020204" pitchFamily="34" charset="0"/>
              <a:buChar char="•"/>
            </a:pPr>
            <a:r>
              <a:rPr lang="en-US" baseline="0" dirty="0" smtClean="0">
                <a:sym typeface="Wingdings"/>
              </a:rPr>
              <a:t>-.3700  .4502</a:t>
            </a:r>
          </a:p>
          <a:p>
            <a:pPr marL="171450" indent="-171450">
              <a:buFontTx/>
              <a:buChar char="-"/>
            </a:pPr>
            <a:endParaRPr lang="en-US" baseline="0" dirty="0" smtClean="0">
              <a:sym typeface="Wingdings"/>
            </a:endParaRPr>
          </a:p>
          <a:p>
            <a:pPr marL="171450" indent="-171450">
              <a:buFontTx/>
              <a:buChar char="-"/>
            </a:pPr>
            <a:endParaRPr lang="en-US" baseline="0" dirty="0" smtClean="0">
              <a:sym typeface="Wingdings"/>
            </a:endParaRPr>
          </a:p>
          <a:p>
            <a:pPr marL="171450" indent="-171450">
              <a:buFontTx/>
              <a:buChar char="-"/>
            </a:pPr>
            <a:endParaRPr lang="en-US" baseline="0" dirty="0" smtClean="0">
              <a:sym typeface="Wingdings"/>
            </a:endParaRPr>
          </a:p>
          <a:p>
            <a:pPr marL="171450" indent="-171450">
              <a:buFontTx/>
              <a:buChar char="-"/>
            </a:pPr>
            <a:endParaRPr lang="en-US" baseline="0" dirty="0" smtClean="0">
              <a:sym typeface="Wingdings"/>
            </a:endParaRPr>
          </a:p>
          <a:p>
            <a:pPr marL="171450" indent="-171450">
              <a:buFontTx/>
              <a:buChar char="-"/>
            </a:pPr>
            <a:endParaRPr lang="en-US" baseline="0" dirty="0" smtClean="0"/>
          </a:p>
          <a:p>
            <a:r>
              <a:rPr lang="en-US" baseline="0" dirty="0" smtClean="0"/>
              <a:t>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14</a:t>
            </a:fld>
            <a:endParaRPr lang="en-US"/>
          </a:p>
        </p:txBody>
      </p:sp>
    </p:spTree>
    <p:extLst>
      <p:ext uri="{BB962C8B-B14F-4D97-AF65-F5344CB8AC3E}">
        <p14:creationId xmlns:p14="http://schemas.microsoft.com/office/powerpoint/2010/main" val="2453565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15</a:t>
            </a:fld>
            <a:endParaRPr lang="en-US"/>
          </a:p>
        </p:txBody>
      </p:sp>
    </p:spTree>
    <p:extLst>
      <p:ext uri="{BB962C8B-B14F-4D97-AF65-F5344CB8AC3E}">
        <p14:creationId xmlns:p14="http://schemas.microsoft.com/office/powerpoint/2010/main" val="2453565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DFFCE636-EDCB-4E8F-A496-90D3D4BBB61E}" type="slidenum">
              <a:rPr lang="en-US" smtClean="0"/>
              <a:t>16</a:t>
            </a:fld>
            <a:endParaRPr lang="en-US"/>
          </a:p>
        </p:txBody>
      </p:sp>
    </p:spTree>
    <p:extLst>
      <p:ext uri="{BB962C8B-B14F-4D97-AF65-F5344CB8AC3E}">
        <p14:creationId xmlns:p14="http://schemas.microsoft.com/office/powerpoint/2010/main" val="363666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17</a:t>
            </a:fld>
            <a:endParaRPr lang="en-US"/>
          </a:p>
        </p:txBody>
      </p:sp>
    </p:spTree>
    <p:extLst>
      <p:ext uri="{BB962C8B-B14F-4D97-AF65-F5344CB8AC3E}">
        <p14:creationId xmlns:p14="http://schemas.microsoft.com/office/powerpoint/2010/main" val="227453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The Blackburn</a:t>
            </a:r>
            <a:r>
              <a:rPr lang="en-US" baseline="0" dirty="0" smtClean="0"/>
              <a:t> Family – Wise, VA</a:t>
            </a:r>
            <a:endParaRPr lang="en-US" dirty="0" smtClean="0"/>
          </a:p>
          <a:p>
            <a:endParaRPr lang="en-US" dirty="0" smtClean="0"/>
          </a:p>
          <a:p>
            <a:pPr marL="171450" indent="-171450">
              <a:buFont typeface="Arial" panose="020B0604020202020204" pitchFamily="34" charset="0"/>
              <a:buChar char="•"/>
            </a:pPr>
            <a:r>
              <a:rPr lang="en-US" dirty="0" smtClean="0"/>
              <a:t>The reason this project is so important is</a:t>
            </a:r>
            <a:r>
              <a:rPr lang="en-US" baseline="0" dirty="0" smtClean="0"/>
              <a:t> because of the millions of people the lake weather affects.</a:t>
            </a:r>
          </a:p>
          <a:p>
            <a:pPr marL="171450" indent="-171450">
              <a:buFont typeface="Arial" panose="020B0604020202020204" pitchFamily="34" charset="0"/>
              <a:buChar char="•"/>
            </a:pPr>
            <a:r>
              <a:rPr lang="en-US" baseline="0" dirty="0" smtClean="0"/>
              <a:t>There are over 30 million people who live in the Lake Victoria watershed alone, many of whom depend on the lake as a source of food and employment. </a:t>
            </a:r>
          </a:p>
          <a:p>
            <a:pPr marL="171450" indent="-171450">
              <a:buFont typeface="Arial" panose="020B0604020202020204" pitchFamily="34" charset="0"/>
              <a:buChar char="•"/>
            </a:pPr>
            <a:r>
              <a:rPr lang="en-US" baseline="0" dirty="0" smtClean="0"/>
              <a:t>Storms in this area are intense and can be hard to predict, as they are often not a part of a larger storm system which can be easily forecasted. </a:t>
            </a:r>
          </a:p>
          <a:p>
            <a:pPr marL="171450" indent="-171450">
              <a:buFont typeface="Arial" panose="020B0604020202020204" pitchFamily="34" charset="0"/>
              <a:buChar char="•"/>
            </a:pPr>
            <a:r>
              <a:rPr lang="en-US" baseline="0" dirty="0" smtClean="0"/>
              <a:t>This fact, combined with inadequate storm warning systems, leads to an estimated 5000 weather related deaths on Lake Victoria each year. </a:t>
            </a:r>
          </a:p>
          <a:p>
            <a:endParaRPr lang="en-US" baseline="0" dirty="0" smtClean="0"/>
          </a:p>
          <a:p>
            <a:r>
              <a:rPr lang="en-US" baseline="0" dirty="0" smtClean="0"/>
              <a:t>Link to article: http://www.cnn.com/2013/01/17/world/africa/lake-victoria-weather-deaths/</a:t>
            </a:r>
          </a:p>
          <a:p>
            <a:endParaRPr lang="en-US" baseline="0"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3991908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In order</a:t>
            </a:r>
            <a:r>
              <a:rPr lang="en-US" baseline="0" dirty="0" smtClean="0"/>
              <a:t> to pick an appropriate temporal study date for our project, we used the Hazardous Storm Event Database, which was compiled by Kristopher </a:t>
            </a:r>
            <a:r>
              <a:rPr lang="en-US" baseline="0" dirty="0" err="1" smtClean="0"/>
              <a:t>Bedka</a:t>
            </a:r>
            <a:r>
              <a:rPr lang="en-US" baseline="0" dirty="0" smtClean="0"/>
              <a:t> of NASA Langley’s Science Directorate, Climate Science Branch. </a:t>
            </a:r>
          </a:p>
          <a:p>
            <a:pPr marL="171450" indent="-171450">
              <a:buFont typeface="Arial" panose="020B0604020202020204" pitchFamily="34" charset="0"/>
              <a:buChar char="•"/>
            </a:pPr>
            <a:r>
              <a:rPr lang="en-US" baseline="0" dirty="0" smtClean="0"/>
              <a:t>His algorithm uses infrared imagery created from the SEVIRI sensors of EUMETSAT’s METEOSAT geostationary satellites in order to detect cloud phenomena known as overshooting tops.</a:t>
            </a:r>
          </a:p>
          <a:p>
            <a:pPr marL="171450" indent="-171450">
              <a:buFont typeface="Arial" panose="020B0604020202020204" pitchFamily="34" charset="0"/>
              <a:buChar char="•"/>
            </a:pPr>
            <a:r>
              <a:rPr lang="en-US" baseline="0" dirty="0" smtClean="0"/>
              <a:t>These overshooting tops, as illustrated in this picture, are dome-like protrusions that shoot out of the top of some clouds. The presence of these overshooting tops can be linked to storm events, which is why they were used to create this database.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Image Source: </a:t>
            </a:r>
            <a:r>
              <a:rPr lang="en-US" dirty="0" smtClean="0"/>
              <a:t>Wikimedia Commons, </a:t>
            </a:r>
            <a:r>
              <a:rPr lang="en-US" sz="1200" b="0" i="0" u="none" strike="noStrike" kern="1200" dirty="0" smtClean="0">
                <a:solidFill>
                  <a:schemeClr val="tx1"/>
                </a:solidFill>
                <a:effectLst/>
                <a:latin typeface="+mn-lt"/>
                <a:ea typeface="+mn-ea"/>
                <a:cs typeface="+mn-cs"/>
                <a:hlinkClick r:id="rId3"/>
              </a:rPr>
              <a:t>http</a:t>
            </a:r>
            <a:r>
              <a:rPr lang="en-US" sz="1200" b="0" i="0" u="none" strike="noStrike" kern="1200" dirty="0" smtClean="0">
                <a:solidFill>
                  <a:schemeClr val="tx1"/>
                </a:solidFill>
                <a:effectLst/>
                <a:latin typeface="+mn-lt"/>
                <a:ea typeface="+mn-ea"/>
                <a:cs typeface="+mn-cs"/>
                <a:hlinkClick r:id="rId3"/>
              </a:rPr>
              <a:t>://www.nssl.noaa.gov/primer/tornado/images/tor_formation_lg.jpg</a:t>
            </a:r>
            <a:endParaRPr lang="en-US" dirty="0" smtClean="0"/>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baseline="0" dirty="0" smtClean="0"/>
          </a:p>
          <a:p>
            <a:endParaRPr lang="en-US" baseline="0"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a:t>
            </a:r>
            <a:r>
              <a:rPr lang="en-US" baseline="0" dirty="0" smtClean="0"/>
              <a:t> dates have been figured by summarizing database to count OT detections over a diurnal cycle. Using these raw count values, lists of dates were generated at the 99</a:t>
            </a:r>
            <a:r>
              <a:rPr lang="en-US" baseline="30000" dirty="0" smtClean="0"/>
              <a:t>th</a:t>
            </a:r>
            <a:r>
              <a:rPr lang="en-US" baseline="0" dirty="0" smtClean="0"/>
              <a:t> and 50</a:t>
            </a:r>
            <a:r>
              <a:rPr lang="en-US" baseline="30000" dirty="0" smtClean="0"/>
              <a:t>th</a:t>
            </a:r>
            <a:r>
              <a:rPr lang="en-US" baseline="0" dirty="0" smtClean="0"/>
              <a:t> percentiles. Subsequently,  a systematic sampling method was used across these chronological lists of equal size to narrow down sample dates to 10 days at each percentile or ‘intensity level’ respectively. </a:t>
            </a:r>
          </a:p>
          <a:p>
            <a:endParaRPr lang="en-US" baseline="0" dirty="0" smtClean="0"/>
          </a:p>
          <a:p>
            <a:r>
              <a:rPr lang="en-US" baseline="0" dirty="0" smtClean="0"/>
              <a:t>Image Source: </a:t>
            </a:r>
            <a:r>
              <a:rPr lang="en-US" baseline="0" dirty="0" smtClean="0"/>
              <a:t>Wikimedia </a:t>
            </a:r>
            <a:r>
              <a:rPr lang="en-US" baseline="0" dirty="0" err="1" smtClean="0"/>
              <a:t>Commmons</a:t>
            </a:r>
            <a:r>
              <a:rPr lang="en-US" baseline="0" dirty="0" smtClean="0"/>
              <a:t>, </a:t>
            </a:r>
            <a:r>
              <a:rPr lang="en-US" sz="1200" b="0" i="0" u="none" strike="noStrike" kern="1200" dirty="0" smtClean="0">
                <a:solidFill>
                  <a:schemeClr val="tx1"/>
                </a:solidFill>
                <a:effectLst/>
                <a:latin typeface="+mn-lt"/>
                <a:ea typeface="+mn-ea"/>
                <a:cs typeface="+mn-cs"/>
                <a:hlinkClick r:id="rId3"/>
              </a:rPr>
              <a:t>http</a:t>
            </a:r>
            <a:r>
              <a:rPr lang="en-US" sz="1200" b="0" i="0" u="none" strike="noStrike" kern="1200" dirty="0" smtClean="0">
                <a:solidFill>
                  <a:schemeClr val="tx1"/>
                </a:solidFill>
                <a:effectLst/>
                <a:latin typeface="+mn-lt"/>
                <a:ea typeface="+mn-ea"/>
                <a:cs typeface="+mn-cs"/>
                <a:hlinkClick r:id="rId3"/>
              </a:rPr>
              <a:t>://www.photolib.noaa.gov/htmls/wea00106.htm</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4043897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a:t>
            </a:r>
            <a:r>
              <a:rPr lang="en-US" baseline="0" dirty="0" smtClean="0"/>
              <a:t>s slide shows the raw OT data points on the left and the point density continuous fields on the right. </a:t>
            </a:r>
          </a:p>
          <a:p>
            <a:r>
              <a:rPr lang="en-US" baseline="0" dirty="0" smtClean="0"/>
              <a:t>The point density maps used a stretch based on standard </a:t>
            </a:r>
            <a:r>
              <a:rPr lang="en-US" baseline="0" dirty="0" err="1" smtClean="0"/>
              <a:t>devaition</a:t>
            </a:r>
            <a:r>
              <a:rPr lang="en-US" baseline="0" dirty="0" smtClean="0"/>
              <a:t> of values. The Stretch was used to show more variation in the data at the 99</a:t>
            </a:r>
            <a:r>
              <a:rPr lang="en-US" baseline="30000" dirty="0" smtClean="0"/>
              <a:t>th</a:t>
            </a:r>
            <a:r>
              <a:rPr lang="en-US" baseline="0" dirty="0" smtClean="0"/>
              <a:t> percentile.</a:t>
            </a:r>
          </a:p>
          <a:p>
            <a:endParaRPr lang="en-US" baseline="0" dirty="0" smtClean="0"/>
          </a:p>
          <a:p>
            <a:r>
              <a:rPr lang="en-US" baseline="0" dirty="0" smtClean="0"/>
              <a:t>Notice where the detections are concentrated at each percentile.  </a:t>
            </a:r>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1575030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TRMM LIS</a:t>
            </a:r>
            <a:r>
              <a:rPr lang="en-US" baseline="0" dirty="0" smtClean="0"/>
              <a:t> sensor compiles lighting optical pulses into 4 levels. This project utilized the ‘groups’ level which often acts a the building block of LIS data due to its interpretability as singular lightning flashes. </a:t>
            </a:r>
          </a:p>
          <a:p>
            <a:endParaRPr lang="en-US" baseline="0" dirty="0" smtClean="0"/>
          </a:p>
          <a:p>
            <a:r>
              <a:rPr lang="en-US" baseline="0" dirty="0" smtClean="0"/>
              <a:t>We looked at LIS data to see how it ‘lay’ with the OT points. </a:t>
            </a:r>
          </a:p>
          <a:p>
            <a:endParaRPr lang="en-US" baseline="0" dirty="0" smtClean="0"/>
          </a:p>
          <a:p>
            <a:r>
              <a:rPr lang="en-US" baseline="0" dirty="0" smtClean="0"/>
              <a:t>Image source: </a:t>
            </a:r>
            <a:r>
              <a:rPr lang="en-US" baseline="0" dirty="0" err="1" smtClean="0"/>
              <a:t>DEVELOPedia</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1978504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detection point</a:t>
            </a:r>
            <a:r>
              <a:rPr lang="en-US" baseline="0" dirty="0" smtClean="0"/>
              <a:t> density maps. LIS ‘groups’ at the top while the previously seen OT point densities are at the bottom. The LIS point density maps were stretched the same way as the OT density maps mentioned previously. </a:t>
            </a:r>
          </a:p>
          <a:p>
            <a:endParaRPr lang="en-US" baseline="0" dirty="0" smtClean="0"/>
          </a:p>
          <a:p>
            <a:r>
              <a:rPr lang="en-US" baseline="0" dirty="0" smtClean="0"/>
              <a:t>We thought that the LIS 99</a:t>
            </a:r>
            <a:r>
              <a:rPr lang="en-US" baseline="30000" dirty="0" smtClean="0"/>
              <a:t>th</a:t>
            </a:r>
            <a:r>
              <a:rPr lang="en-US" baseline="0" dirty="0" smtClean="0"/>
              <a:t> and the OT 99</a:t>
            </a:r>
            <a:r>
              <a:rPr lang="en-US" baseline="30000" dirty="0" smtClean="0"/>
              <a:t>th</a:t>
            </a:r>
            <a:r>
              <a:rPr lang="en-US" baseline="0" dirty="0" smtClean="0"/>
              <a:t> patterned pretty well here. Although more statistics would be ideal , the OT detection algorithm that was employed has shown to be accurate in other literature so we stuck to figuring our study dates based off this algorithm.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1575030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Product</a:t>
            </a:r>
            <a:r>
              <a:rPr lang="en-US" baseline="0" dirty="0" smtClean="0"/>
              <a:t> MAT1NXSLV  or the </a:t>
            </a:r>
            <a:r>
              <a:rPr lang="en-US" u="sng" baseline="0" dirty="0" smtClean="0"/>
              <a:t>MERRA IAU 2D atmospheric single-level diagnostics</a:t>
            </a:r>
          </a:p>
          <a:p>
            <a:endParaRPr lang="en-US" u="sng" baseline="0" dirty="0" smtClean="0"/>
          </a:p>
          <a:p>
            <a:r>
              <a:rPr lang="en-US" u="none" baseline="0" dirty="0" smtClean="0"/>
              <a:t>This global coverage product-set contains variables that are time-averaged (hourly), single-level, at native-resolution (1/2° by 2/3°)</a:t>
            </a:r>
          </a:p>
          <a:p>
            <a:endParaRPr lang="en-US" u="none" baseline="0" dirty="0" smtClean="0"/>
          </a:p>
          <a:p>
            <a:r>
              <a:rPr lang="en-US" u="none" baseline="0" dirty="0" smtClean="0"/>
              <a:t>MERRA products were downloaded sub-set to our study area bounds for the 20 days from the determined study dates. </a:t>
            </a:r>
          </a:p>
          <a:p>
            <a:endParaRPr lang="en-US" u="none" baseline="0" dirty="0" smtClean="0"/>
          </a:p>
          <a:p>
            <a:r>
              <a:rPr lang="en-US" u="none" baseline="0" dirty="0" smtClean="0"/>
              <a:t>All products downloaded at 500mb pressure level (except surface skin temperature). This is because </a:t>
            </a:r>
            <a:r>
              <a:rPr lang="en-US" sz="1200" b="0" i="0" kern="1200" dirty="0" smtClean="0">
                <a:solidFill>
                  <a:schemeClr val="tx1"/>
                </a:solidFill>
                <a:effectLst/>
                <a:latin typeface="+mn-lt"/>
                <a:ea typeface="+mn-ea"/>
                <a:cs typeface="+mn-cs"/>
              </a:rPr>
              <a:t>500 </a:t>
            </a:r>
            <a:r>
              <a:rPr lang="en-US" sz="1200" b="0" i="0" kern="1200" dirty="0" err="1" smtClean="0">
                <a:solidFill>
                  <a:schemeClr val="tx1"/>
                </a:solidFill>
                <a:effectLst/>
                <a:latin typeface="+mn-lt"/>
                <a:ea typeface="+mn-ea"/>
                <a:cs typeface="+mn-cs"/>
              </a:rPr>
              <a:t>mb</a:t>
            </a:r>
            <a:r>
              <a:rPr lang="en-US" sz="1200" b="0" i="0" kern="1200" dirty="0" smtClean="0">
                <a:solidFill>
                  <a:schemeClr val="tx1"/>
                </a:solidFill>
                <a:effectLst/>
                <a:latin typeface="+mn-lt"/>
                <a:ea typeface="+mn-ea"/>
                <a:cs typeface="+mn-cs"/>
              </a:rPr>
              <a:t> occurs at around a 6 km altitude and circulations, winds, and/or localized regions of cold temperatures at that altitude have strong impacts on what happens with regards to thunderstorms at the surface. </a:t>
            </a:r>
            <a:endParaRPr lang="en-US" u="none" baseline="0" dirty="0" smtClean="0"/>
          </a:p>
          <a:p>
            <a:endParaRPr lang="en-US" u="none" baseline="0" dirty="0" smtClean="0"/>
          </a:p>
          <a:p>
            <a:r>
              <a:rPr lang="en-US" u="none" baseline="0" dirty="0" smtClean="0"/>
              <a:t>Processing in MATLAB:</a:t>
            </a:r>
          </a:p>
          <a:p>
            <a:endParaRPr lang="en-US" u="none" baseline="0" dirty="0" smtClean="0"/>
          </a:p>
          <a:p>
            <a:r>
              <a:rPr lang="en-US" u="none" baseline="0" dirty="0" smtClean="0"/>
              <a:t> -  extracted the above variables from the larger list of variables in product.</a:t>
            </a:r>
          </a:p>
          <a:p>
            <a:r>
              <a:rPr lang="en-US" u="none" baseline="0" dirty="0" smtClean="0"/>
              <a:t> -  averaged these variables over 6 hour quarters, diurnally, and for the global mean for the intensity level. </a:t>
            </a:r>
          </a:p>
          <a:p>
            <a:r>
              <a:rPr lang="en-US" u="none" baseline="0" dirty="0" smtClean="0"/>
              <a:t> -  created diurnal contour maps in MATLAB showing these variables over the study days side-by-side. </a:t>
            </a:r>
          </a:p>
          <a:p>
            <a:endParaRPr lang="en-US" u="none" baseline="0" dirty="0" smtClean="0"/>
          </a:p>
          <a:p>
            <a:endParaRPr lang="en-US" u="none" baseline="0" dirty="0" smtClean="0"/>
          </a:p>
          <a:p>
            <a:endParaRPr lang="en-US" u="none" baseline="0" dirty="0" smtClean="0"/>
          </a:p>
          <a:p>
            <a:endParaRPr lang="en-US" u="none" baseline="0" dirty="0" smtClean="0"/>
          </a:p>
          <a:p>
            <a:endParaRPr lang="en-US" u="none" baseline="0" dirty="0" smtClean="0"/>
          </a:p>
          <a:p>
            <a:endParaRPr lang="en-US" dirty="0" smtClean="0"/>
          </a:p>
          <a:p>
            <a:endParaRPr lang="en-US" dirty="0" smtClean="0"/>
          </a:p>
          <a:p>
            <a:endParaRPr lang="en-US" dirty="0" smtClean="0"/>
          </a:p>
          <a:p>
            <a:endParaRPr lang="en-US" dirty="0" smtClean="0"/>
          </a:p>
          <a:p>
            <a:r>
              <a:rPr lang="en-US" dirty="0" smtClean="0"/>
              <a:t>MERRA</a:t>
            </a:r>
            <a:r>
              <a:rPr lang="en-US" baseline="0" dirty="0" smtClean="0"/>
              <a:t> Data Variable Names</a:t>
            </a:r>
          </a:p>
          <a:p>
            <a:pPr marL="228600" indent="-228600">
              <a:buAutoNum type="arabicPeriod"/>
            </a:pPr>
            <a:r>
              <a:rPr lang="en-US" baseline="0" dirty="0" smtClean="0"/>
              <a:t>PS - Time average surface pressure</a:t>
            </a:r>
          </a:p>
          <a:p>
            <a:pPr marL="228600" indent="-228600">
              <a:buAutoNum type="arabicPeriod"/>
            </a:pPr>
            <a:r>
              <a:rPr lang="en-US" baseline="0" dirty="0" smtClean="0"/>
              <a:t>U500 – Eastward wind at 500 </a:t>
            </a:r>
            <a:r>
              <a:rPr lang="en-US" baseline="0" dirty="0" err="1" smtClean="0"/>
              <a:t>mb</a:t>
            </a:r>
            <a:endParaRPr lang="en-US" baseline="0" dirty="0" smtClean="0"/>
          </a:p>
          <a:p>
            <a:pPr marL="228600" indent="-228600">
              <a:buAutoNum type="arabicPeriod"/>
            </a:pPr>
            <a:r>
              <a:rPr lang="en-US" baseline="0" dirty="0" smtClean="0"/>
              <a:t>V500 – Northward wind at 500 </a:t>
            </a:r>
            <a:r>
              <a:rPr lang="en-US" baseline="0" dirty="0" err="1" smtClean="0"/>
              <a:t>mb</a:t>
            </a:r>
            <a:endParaRPr lang="en-US" baseline="0" dirty="0" smtClean="0"/>
          </a:p>
          <a:p>
            <a:pPr marL="228600" indent="-228600">
              <a:buAutoNum type="arabicPeriod"/>
            </a:pPr>
            <a:r>
              <a:rPr lang="en-US" baseline="0" dirty="0" smtClean="0"/>
              <a:t>T500 – </a:t>
            </a:r>
            <a:r>
              <a:rPr lang="en-US" baseline="0" dirty="0" err="1" smtClean="0"/>
              <a:t>Tempurature</a:t>
            </a:r>
            <a:r>
              <a:rPr lang="en-US" baseline="0" dirty="0" smtClean="0"/>
              <a:t> at 500 </a:t>
            </a:r>
            <a:r>
              <a:rPr lang="en-US" baseline="0" dirty="0" err="1" smtClean="0"/>
              <a:t>mb</a:t>
            </a:r>
            <a:endParaRPr lang="en-US" baseline="0" dirty="0" smtClean="0"/>
          </a:p>
          <a:p>
            <a:pPr marL="228600" indent="-228600">
              <a:buAutoNum type="arabicPeriod"/>
            </a:pPr>
            <a:r>
              <a:rPr lang="en-US" baseline="0" dirty="0" smtClean="0"/>
              <a:t>Q500 – Specific humidity at 500 </a:t>
            </a:r>
            <a:r>
              <a:rPr lang="en-US" baseline="0" dirty="0" err="1" smtClean="0"/>
              <a:t>mb</a:t>
            </a:r>
            <a:endParaRPr lang="en-US" baseline="0" dirty="0" smtClean="0"/>
          </a:p>
          <a:p>
            <a:pPr marL="228600" indent="-228600">
              <a:buAutoNum type="arabicPeriod"/>
            </a:pPr>
            <a:r>
              <a:rPr lang="en-US" baseline="0" dirty="0" smtClean="0"/>
              <a:t>OMEGA500 - Vertical pressure velocity at 500 </a:t>
            </a:r>
            <a:r>
              <a:rPr lang="en-US" baseline="0" dirty="0" err="1" smtClean="0"/>
              <a:t>mb</a:t>
            </a:r>
            <a:endParaRPr lang="en-US" baseline="0" dirty="0" smtClean="0"/>
          </a:p>
          <a:p>
            <a:pPr marL="228600" indent="-228600">
              <a:buAutoNum type="arabicPeriod"/>
            </a:pPr>
            <a:r>
              <a:rPr lang="en-US" baseline="0" dirty="0" smtClean="0"/>
              <a:t>TS – Surface skin </a:t>
            </a:r>
            <a:r>
              <a:rPr lang="en-US" baseline="0" dirty="0" err="1" smtClean="0"/>
              <a:t>tempurature</a:t>
            </a:r>
            <a:endParaRPr lang="en-US" baseline="0" dirty="0" smtClean="0"/>
          </a:p>
          <a:p>
            <a:pPr marL="0" indent="0">
              <a:buNone/>
            </a:pP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a:p>
        </p:txBody>
      </p:sp>
    </p:spTree>
    <p:extLst>
      <p:ext uri="{BB962C8B-B14F-4D97-AF65-F5344CB8AC3E}">
        <p14:creationId xmlns:p14="http://schemas.microsoft.com/office/powerpoint/2010/main" val="2227423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output</a:t>
            </a:r>
            <a:r>
              <a:rPr lang="en-US" baseline="0" dirty="0" smtClean="0"/>
              <a:t> of our MATLAB script. This product (Temperature at 500mb pressure level) was time averaged over a single day. Lake Victoria has been included for reference.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10</a:t>
            </a:fld>
            <a:endParaRPr lang="en-US"/>
          </a:p>
        </p:txBody>
      </p:sp>
    </p:spTree>
    <p:extLst>
      <p:ext uri="{BB962C8B-B14F-4D97-AF65-F5344CB8AC3E}">
        <p14:creationId xmlns:p14="http://schemas.microsoft.com/office/powerpoint/2010/main" val="24461655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Rectangle 8"/>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11/19/2015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32.JPG"/></Relationships>
</file>

<file path=ppt/slides/_rels/slide1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eg"/><Relationship Id="rId7"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4.jpg"/><Relationship Id="rId7"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G"/><Relationship Id="rId10" Type="http://schemas.openxmlformats.org/officeDocument/2006/relationships/image" Target="../media/image15.JPG"/><Relationship Id="rId4" Type="http://schemas.openxmlformats.org/officeDocument/2006/relationships/image" Target="../media/image13.JPG"/><Relationship Id="rId9"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85800" y="1426464"/>
            <a:ext cx="7434943" cy="2187593"/>
          </a:xfrm>
        </p:spPr>
        <p:txBody>
          <a:bodyPr>
            <a:normAutofit lnSpcReduction="10000"/>
          </a:bodyPr>
          <a:lstStyle/>
          <a:p>
            <a:r>
              <a:rPr lang="en-US" dirty="0" smtClean="0"/>
              <a:t>African Great Lakes Weather</a:t>
            </a:r>
            <a:endParaRPr lang="en-US" dirty="0"/>
          </a:p>
        </p:txBody>
      </p:sp>
      <p:sp>
        <p:nvSpPr>
          <p:cNvPr id="3" name="Text Placeholder 2"/>
          <p:cNvSpPr>
            <a:spLocks noGrp="1"/>
          </p:cNvSpPr>
          <p:nvPr>
            <p:ph type="body" sz="quarter" idx="11"/>
          </p:nvPr>
        </p:nvSpPr>
        <p:spPr>
          <a:xfrm>
            <a:off x="1677923" y="5354193"/>
            <a:ext cx="3715879" cy="369332"/>
          </a:xfrm>
        </p:spPr>
        <p:txBody>
          <a:bodyPr>
            <a:noAutofit/>
          </a:bodyPr>
          <a:lstStyle/>
          <a:p>
            <a:r>
              <a:rPr lang="en-US" dirty="0" smtClean="0"/>
              <a:t>William Wilson (Project Lead)</a:t>
            </a:r>
            <a:endParaRPr lang="en-US" dirty="0"/>
          </a:p>
        </p:txBody>
      </p:sp>
      <p:sp>
        <p:nvSpPr>
          <p:cNvPr id="4" name="Text Placeholder 3"/>
          <p:cNvSpPr>
            <a:spLocks noGrp="1"/>
          </p:cNvSpPr>
          <p:nvPr>
            <p:ph type="body" sz="quarter" idx="12"/>
          </p:nvPr>
        </p:nvSpPr>
        <p:spPr>
          <a:xfrm>
            <a:off x="1677924" y="5751575"/>
            <a:ext cx="3182112" cy="369332"/>
          </a:xfrm>
        </p:spPr>
        <p:txBody>
          <a:bodyPr/>
          <a:lstStyle/>
          <a:p>
            <a:r>
              <a:rPr lang="en-US" dirty="0"/>
              <a:t>Grant Bloomer</a:t>
            </a:r>
          </a:p>
          <a:p>
            <a:endParaRPr lang="en-US" dirty="0"/>
          </a:p>
        </p:txBody>
      </p:sp>
      <p:sp>
        <p:nvSpPr>
          <p:cNvPr id="6" name="Text Placeholder 5"/>
          <p:cNvSpPr>
            <a:spLocks noGrp="1"/>
          </p:cNvSpPr>
          <p:nvPr>
            <p:ph type="body" sz="quarter" idx="14"/>
          </p:nvPr>
        </p:nvSpPr>
        <p:spPr/>
        <p:txBody>
          <a:bodyPr/>
          <a:lstStyle/>
          <a:p>
            <a:r>
              <a:rPr lang="en-US" dirty="0"/>
              <a:t>Annabel White</a:t>
            </a:r>
          </a:p>
          <a:p>
            <a:endParaRPr lang="en-US" dirty="0"/>
          </a:p>
        </p:txBody>
      </p:sp>
      <p:sp>
        <p:nvSpPr>
          <p:cNvPr id="7" name="Text Placeholder 6"/>
          <p:cNvSpPr>
            <a:spLocks noGrp="1"/>
          </p:cNvSpPr>
          <p:nvPr>
            <p:ph type="body" sz="quarter" idx="15"/>
          </p:nvPr>
        </p:nvSpPr>
        <p:spPr>
          <a:xfrm>
            <a:off x="5372100" y="5751575"/>
            <a:ext cx="3467101" cy="553975"/>
          </a:xfrm>
        </p:spPr>
        <p:txBody>
          <a:bodyPr>
            <a:normAutofit/>
          </a:bodyPr>
          <a:lstStyle/>
          <a:p>
            <a:pPr lvl="0" algn="l">
              <a:lnSpc>
                <a:spcPct val="100000"/>
              </a:lnSpc>
              <a:spcBef>
                <a:spcPts val="0"/>
              </a:spcBef>
            </a:pPr>
            <a:r>
              <a:rPr lang="en-US" dirty="0" smtClean="0"/>
              <a:t>Juan Antonio </a:t>
            </a:r>
            <a:r>
              <a:rPr lang="es-ES" dirty="0"/>
              <a:t>Chacón</a:t>
            </a:r>
            <a:r>
              <a:rPr lang="en-US" dirty="0"/>
              <a:t> </a:t>
            </a:r>
            <a:r>
              <a:rPr lang="en-US" dirty="0" smtClean="0"/>
              <a:t>Castro</a:t>
            </a:r>
            <a:endParaRPr lang="en-US" dirty="0"/>
          </a:p>
        </p:txBody>
      </p:sp>
      <p:sp>
        <p:nvSpPr>
          <p:cNvPr id="9" name="Text Placeholder 8"/>
          <p:cNvSpPr>
            <a:spLocks noGrp="1"/>
          </p:cNvSpPr>
          <p:nvPr>
            <p:ph type="body" sz="quarter" idx="17"/>
          </p:nvPr>
        </p:nvSpPr>
        <p:spPr>
          <a:xfrm>
            <a:off x="1142999" y="3988960"/>
            <a:ext cx="6912429" cy="789868"/>
          </a:xfrm>
        </p:spPr>
        <p:txBody>
          <a:bodyPr>
            <a:normAutofit fontScale="62500" lnSpcReduction="20000"/>
          </a:bodyPr>
          <a:lstStyle/>
          <a:p>
            <a:r>
              <a:rPr lang="en-US" dirty="0"/>
              <a:t>Utilizing NASA Earth </a:t>
            </a:r>
            <a:r>
              <a:rPr lang="en-US" dirty="0" smtClean="0"/>
              <a:t>Observations </a:t>
            </a:r>
            <a:r>
              <a:rPr lang="en-US" dirty="0"/>
              <a:t>to </a:t>
            </a:r>
            <a:r>
              <a:rPr lang="en-US" dirty="0" smtClean="0"/>
              <a:t>Identify </a:t>
            </a:r>
            <a:r>
              <a:rPr lang="en-US" dirty="0"/>
              <a:t>I</a:t>
            </a:r>
            <a:r>
              <a:rPr lang="en-US" dirty="0" smtClean="0"/>
              <a:t>ndicators</a:t>
            </a:r>
          </a:p>
          <a:p>
            <a:r>
              <a:rPr lang="en-US" dirty="0" smtClean="0"/>
              <a:t> </a:t>
            </a:r>
            <a:r>
              <a:rPr lang="en-US" dirty="0"/>
              <a:t>to </a:t>
            </a:r>
            <a:r>
              <a:rPr lang="en-US" dirty="0" smtClean="0"/>
              <a:t>Help </a:t>
            </a:r>
            <a:r>
              <a:rPr lang="en-US" dirty="0"/>
              <a:t>P</a:t>
            </a:r>
            <a:r>
              <a:rPr lang="en-US" dirty="0" smtClean="0"/>
              <a:t>redict </a:t>
            </a:r>
            <a:r>
              <a:rPr lang="en-US" dirty="0"/>
              <a:t>D</a:t>
            </a:r>
            <a:r>
              <a:rPr lang="en-US" dirty="0" smtClean="0"/>
              <a:t>eadly </a:t>
            </a:r>
            <a:r>
              <a:rPr lang="en-US" dirty="0"/>
              <a:t>S</a:t>
            </a:r>
            <a:r>
              <a:rPr lang="en-US" dirty="0" smtClean="0"/>
              <a:t>torms Over the </a:t>
            </a:r>
            <a:r>
              <a:rPr lang="en-US" dirty="0"/>
              <a:t>African Great Lakes</a:t>
            </a:r>
          </a:p>
          <a:p>
            <a:endParaRPr lang="en-US"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25839" y="384355"/>
            <a:ext cx="6357831" cy="577081"/>
          </a:xfrm>
          <a:prstGeom prst="rect">
            <a:avLst/>
          </a:prstGeom>
        </p:spPr>
        <p:txBody>
          <a:bodyPr wrap="none">
            <a:spAutoFit/>
          </a:bodyPr>
          <a:lstStyle/>
          <a:p>
            <a:pPr>
              <a:lnSpc>
                <a:spcPct val="90000"/>
              </a:lnSpc>
              <a:spcBef>
                <a:spcPts val="1000"/>
              </a:spcBef>
            </a:pPr>
            <a:r>
              <a:rPr lang="en-US" sz="3500" b="1" dirty="0" smtClean="0">
                <a:solidFill>
                  <a:schemeClr val="accent1"/>
                </a:solidFill>
              </a:rPr>
              <a:t>Contoured MERRA variables </a:t>
            </a:r>
            <a:endParaRPr lang="en-US" sz="3500" b="1" dirty="0">
              <a:solidFill>
                <a:schemeClr val="accent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839" y="882343"/>
            <a:ext cx="7985648" cy="5695878"/>
          </a:xfrm>
          <a:prstGeom prst="rect">
            <a:avLst/>
          </a:prstGeom>
        </p:spPr>
      </p:pic>
    </p:spTree>
    <p:extLst>
      <p:ext uri="{BB962C8B-B14F-4D97-AF65-F5344CB8AC3E}">
        <p14:creationId xmlns:p14="http://schemas.microsoft.com/office/powerpoint/2010/main" val="5990909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endParaRPr lang="en-US"/>
          </a:p>
        </p:txBody>
      </p:sp>
      <p:sp>
        <p:nvSpPr>
          <p:cNvPr id="8" name="Rectangle 7"/>
          <p:cNvSpPr/>
          <p:nvPr/>
        </p:nvSpPr>
        <p:spPr>
          <a:xfrm>
            <a:off x="0" y="98032"/>
            <a:ext cx="6357831" cy="577081"/>
          </a:xfrm>
          <a:prstGeom prst="rect">
            <a:avLst/>
          </a:prstGeom>
        </p:spPr>
        <p:txBody>
          <a:bodyPr wrap="none">
            <a:spAutoFit/>
          </a:bodyPr>
          <a:lstStyle/>
          <a:p>
            <a:pPr>
              <a:lnSpc>
                <a:spcPct val="90000"/>
              </a:lnSpc>
              <a:spcBef>
                <a:spcPts val="1000"/>
              </a:spcBef>
            </a:pPr>
            <a:r>
              <a:rPr lang="en-US" sz="3500" b="1" dirty="0" smtClean="0">
                <a:solidFill>
                  <a:schemeClr val="accent1"/>
                </a:solidFill>
              </a:rPr>
              <a:t>Contoured MERRA variables </a:t>
            </a:r>
            <a:endParaRPr lang="en-US" sz="3500" b="1" dirty="0">
              <a:solidFill>
                <a:schemeClr val="accent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898" y="561885"/>
            <a:ext cx="2961615" cy="227816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897" y="2572796"/>
            <a:ext cx="2961615" cy="215126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860" y="4626592"/>
            <a:ext cx="3111690" cy="2027675"/>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1814" y="510714"/>
            <a:ext cx="2966968" cy="2082008"/>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71814" y="2559040"/>
            <a:ext cx="2966968" cy="2067552"/>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71814" y="4680060"/>
            <a:ext cx="2966968" cy="1974207"/>
          </a:xfrm>
          <a:prstGeom prst="rect">
            <a:avLst/>
          </a:prstGeom>
        </p:spPr>
      </p:pic>
      <p:sp>
        <p:nvSpPr>
          <p:cNvPr id="14" name="TextBox 13"/>
          <p:cNvSpPr txBox="1"/>
          <p:nvPr/>
        </p:nvSpPr>
        <p:spPr>
          <a:xfrm>
            <a:off x="3350550" y="1369328"/>
            <a:ext cx="729687" cy="369332"/>
          </a:xfrm>
          <a:prstGeom prst="rect">
            <a:avLst/>
          </a:prstGeom>
          <a:noFill/>
        </p:spPr>
        <p:txBody>
          <a:bodyPr wrap="none" rtlCol="0">
            <a:spAutoFit/>
          </a:bodyPr>
          <a:lstStyle/>
          <a:p>
            <a:r>
              <a:rPr lang="en-US" dirty="0" smtClean="0"/>
              <a:t>IL50  </a:t>
            </a:r>
            <a:endParaRPr lang="en-US" dirty="0"/>
          </a:p>
        </p:txBody>
      </p:sp>
      <p:sp>
        <p:nvSpPr>
          <p:cNvPr id="15" name="TextBox 14"/>
          <p:cNvSpPr txBox="1"/>
          <p:nvPr/>
        </p:nvSpPr>
        <p:spPr>
          <a:xfrm>
            <a:off x="4471941" y="1367052"/>
            <a:ext cx="665567" cy="369332"/>
          </a:xfrm>
          <a:prstGeom prst="rect">
            <a:avLst/>
          </a:prstGeom>
          <a:noFill/>
        </p:spPr>
        <p:txBody>
          <a:bodyPr wrap="none" rtlCol="0">
            <a:spAutoFit/>
          </a:bodyPr>
          <a:lstStyle/>
          <a:p>
            <a:r>
              <a:rPr lang="en-US" dirty="0" smtClean="0"/>
              <a:t>IL99 </a:t>
            </a:r>
            <a:endParaRPr lang="en-US" dirty="0"/>
          </a:p>
        </p:txBody>
      </p:sp>
    </p:spTree>
    <p:extLst>
      <p:ext uri="{BB962C8B-B14F-4D97-AF65-F5344CB8AC3E}">
        <p14:creationId xmlns:p14="http://schemas.microsoft.com/office/powerpoint/2010/main" val="25136803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0" y="0"/>
            <a:ext cx="5160379" cy="986839"/>
          </a:xfrm>
        </p:spPr>
        <p:txBody>
          <a:bodyPr>
            <a:normAutofit/>
          </a:bodyPr>
          <a:lstStyle/>
          <a:p>
            <a:r>
              <a:rPr lang="en-US" dirty="0" smtClean="0"/>
              <a:t>Distribution Analysis</a:t>
            </a:r>
            <a:endParaRPr lang="en-US" dirty="0"/>
          </a:p>
        </p:txBody>
      </p:sp>
      <p:sp>
        <p:nvSpPr>
          <p:cNvPr id="5" name="Text Placeholder 4"/>
          <p:cNvSpPr>
            <a:spLocks noGrp="1"/>
          </p:cNvSpPr>
          <p:nvPr>
            <p:ph type="body" sz="quarter" idx="13"/>
          </p:nvPr>
        </p:nvSpPr>
        <p:spPr>
          <a:xfrm>
            <a:off x="6345389" y="8003047"/>
            <a:ext cx="1993392" cy="274320"/>
          </a:xfrm>
        </p:spPr>
        <p:txBody>
          <a:bodyPr/>
          <a:lstStyle/>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81" y="1058969"/>
            <a:ext cx="4132674" cy="2694166"/>
          </a:xfrm>
          <a:prstGeom prst="rect">
            <a:avLst/>
          </a:prstGeom>
          <a:ln>
            <a:solidFill>
              <a:schemeClr val="accent1"/>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2691" y="1058968"/>
            <a:ext cx="4196140" cy="2694166"/>
          </a:xfrm>
          <a:prstGeom prst="rect">
            <a:avLst/>
          </a:prstGeom>
          <a:ln>
            <a:solidFill>
              <a:schemeClr val="accent1"/>
            </a:solidFill>
          </a:ln>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7037" y="3924881"/>
            <a:ext cx="4273887" cy="2713729"/>
          </a:xfrm>
          <a:prstGeom prst="rect">
            <a:avLst/>
          </a:prstGeom>
        </p:spPr>
      </p:pic>
      <p:sp>
        <p:nvSpPr>
          <p:cNvPr id="8" name="TextBox 7"/>
          <p:cNvSpPr txBox="1"/>
          <p:nvPr/>
        </p:nvSpPr>
        <p:spPr>
          <a:xfrm>
            <a:off x="109182" y="3755604"/>
            <a:ext cx="2167856" cy="369332"/>
          </a:xfrm>
          <a:prstGeom prst="rect">
            <a:avLst/>
          </a:prstGeom>
          <a:noFill/>
        </p:spPr>
        <p:txBody>
          <a:bodyPr wrap="square" rtlCol="0">
            <a:spAutoFit/>
          </a:bodyPr>
          <a:lstStyle/>
          <a:p>
            <a:r>
              <a:rPr lang="en-US" b="1" dirty="0" smtClean="0"/>
              <a:t>Response Plot</a:t>
            </a:r>
            <a:endParaRPr lang="en-US" b="1" dirty="0"/>
          </a:p>
        </p:txBody>
      </p:sp>
      <p:sp>
        <p:nvSpPr>
          <p:cNvPr id="9" name="TextBox 8"/>
          <p:cNvSpPr txBox="1"/>
          <p:nvPr/>
        </p:nvSpPr>
        <p:spPr>
          <a:xfrm>
            <a:off x="6788315" y="3755604"/>
            <a:ext cx="1720516" cy="369332"/>
          </a:xfrm>
          <a:prstGeom prst="rect">
            <a:avLst/>
          </a:prstGeom>
          <a:noFill/>
        </p:spPr>
        <p:txBody>
          <a:bodyPr wrap="square" rtlCol="0">
            <a:spAutoFit/>
          </a:bodyPr>
          <a:lstStyle/>
          <a:p>
            <a:r>
              <a:rPr lang="en-US" b="1" dirty="0" smtClean="0"/>
              <a:t>Quantile Plot</a:t>
            </a:r>
            <a:endParaRPr lang="en-US" b="1" dirty="0"/>
          </a:p>
        </p:txBody>
      </p:sp>
      <p:sp>
        <p:nvSpPr>
          <p:cNvPr id="10" name="TextBox 9"/>
          <p:cNvSpPr txBox="1"/>
          <p:nvPr/>
        </p:nvSpPr>
        <p:spPr>
          <a:xfrm>
            <a:off x="6260634" y="6323464"/>
            <a:ext cx="1704872" cy="369332"/>
          </a:xfrm>
          <a:prstGeom prst="rect">
            <a:avLst/>
          </a:prstGeom>
          <a:noFill/>
        </p:spPr>
        <p:txBody>
          <a:bodyPr wrap="square" rtlCol="0">
            <a:spAutoFit/>
          </a:bodyPr>
          <a:lstStyle/>
          <a:p>
            <a:r>
              <a:rPr lang="en-US" b="1" dirty="0" smtClean="0"/>
              <a:t>Variance Plot</a:t>
            </a:r>
            <a:endParaRPr lang="en-US" b="1" dirty="0"/>
          </a:p>
        </p:txBody>
      </p:sp>
    </p:spTree>
    <p:extLst>
      <p:ext uri="{BB962C8B-B14F-4D97-AF65-F5344CB8AC3E}">
        <p14:creationId xmlns:p14="http://schemas.microsoft.com/office/powerpoint/2010/main" val="3349067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0" y="0"/>
            <a:ext cx="5341521" cy="986839"/>
          </a:xfrm>
        </p:spPr>
        <p:txBody>
          <a:bodyPr>
            <a:normAutofit/>
          </a:bodyPr>
          <a:lstStyle/>
          <a:p>
            <a:r>
              <a:rPr lang="en-US" dirty="0" smtClean="0"/>
              <a:t>Correlation Analysis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984" y="1808318"/>
            <a:ext cx="3439663" cy="3370870"/>
          </a:xfrm>
          <a:prstGeom prst="rect">
            <a:avLst/>
          </a:prstGeom>
          <a:ln>
            <a:no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3194" y="1808318"/>
            <a:ext cx="3541313" cy="3370870"/>
          </a:xfrm>
          <a:prstGeom prst="rect">
            <a:avLst/>
          </a:prstGeom>
        </p:spPr>
      </p:pic>
      <p:sp>
        <p:nvSpPr>
          <p:cNvPr id="2" name="TextBox 1"/>
          <p:cNvSpPr txBox="1"/>
          <p:nvPr/>
        </p:nvSpPr>
        <p:spPr>
          <a:xfrm>
            <a:off x="749984" y="5292935"/>
            <a:ext cx="1968809" cy="369332"/>
          </a:xfrm>
          <a:prstGeom prst="rect">
            <a:avLst/>
          </a:prstGeom>
          <a:noFill/>
        </p:spPr>
        <p:txBody>
          <a:bodyPr wrap="none" rtlCol="0">
            <a:spAutoFit/>
          </a:bodyPr>
          <a:lstStyle/>
          <a:p>
            <a:r>
              <a:rPr lang="en-US" dirty="0" smtClean="0"/>
              <a:t>Raw </a:t>
            </a:r>
            <a:r>
              <a:rPr lang="en-US" dirty="0" smtClean="0"/>
              <a:t>Scatterplot</a:t>
            </a:r>
            <a:endParaRPr lang="en-US" dirty="0"/>
          </a:p>
        </p:txBody>
      </p:sp>
      <p:sp>
        <p:nvSpPr>
          <p:cNvPr id="5" name="TextBox 4"/>
          <p:cNvSpPr txBox="1"/>
          <p:nvPr/>
        </p:nvSpPr>
        <p:spPr>
          <a:xfrm>
            <a:off x="4913194" y="5287783"/>
            <a:ext cx="3509294" cy="369332"/>
          </a:xfrm>
          <a:prstGeom prst="rect">
            <a:avLst/>
          </a:prstGeom>
          <a:noFill/>
        </p:spPr>
        <p:txBody>
          <a:bodyPr wrap="none" rtlCol="0">
            <a:spAutoFit/>
          </a:bodyPr>
          <a:lstStyle/>
          <a:p>
            <a:r>
              <a:rPr lang="en-US" dirty="0" smtClean="0"/>
              <a:t>Scatterplot w/ Pearson values</a:t>
            </a:r>
            <a:endParaRPr lang="en-US" dirty="0"/>
          </a:p>
        </p:txBody>
      </p:sp>
    </p:spTree>
    <p:extLst>
      <p:ext uri="{BB962C8B-B14F-4D97-AF65-F5344CB8AC3E}">
        <p14:creationId xmlns:p14="http://schemas.microsoft.com/office/powerpoint/2010/main" val="4063196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60259" y="1155993"/>
            <a:ext cx="8827330" cy="5533565"/>
          </a:xfrm>
        </p:spPr>
        <p:txBody>
          <a:bodyPr/>
          <a:lstStyle/>
          <a:p>
            <a:r>
              <a:rPr lang="en-US" dirty="0" smtClean="0"/>
              <a:t>One-way analyses showed significant differences between sets for variables of atmosphere moisture content (Q500) and vertical pressure levels (OMEGA500).  </a:t>
            </a:r>
          </a:p>
          <a:p>
            <a:r>
              <a:rPr lang="en-US" b="1" dirty="0" smtClean="0"/>
              <a:t>Correlation take-</a:t>
            </a:r>
            <a:r>
              <a:rPr lang="en-US" b="1" dirty="0" err="1" smtClean="0"/>
              <a:t>aways</a:t>
            </a:r>
            <a:endParaRPr lang="en-US" b="1" dirty="0" smtClean="0"/>
          </a:p>
          <a:p>
            <a:pPr marL="342900" indent="-342900">
              <a:buFont typeface="Arial" panose="020B0604020202020204" pitchFamily="34" charset="0"/>
              <a:buChar char="•"/>
            </a:pPr>
            <a:r>
              <a:rPr lang="en-US" dirty="0" smtClean="0"/>
              <a:t>Strong positive correlation between northward and eastward wind components (at 500mb) at IL50 conditions diminishes almost entirely at IL99 level. </a:t>
            </a:r>
          </a:p>
          <a:p>
            <a:pPr marL="342900" indent="-342900">
              <a:buFont typeface="Arial" panose="020B0604020202020204" pitchFamily="34" charset="0"/>
              <a:buChar char="•"/>
            </a:pPr>
            <a:r>
              <a:rPr lang="en-US" dirty="0" smtClean="0"/>
              <a:t>Strong positive relationship between height and temperature (at 500mb) at IL99 is diminished from IL50. </a:t>
            </a:r>
            <a:endParaRPr lang="en-US" dirty="0"/>
          </a:p>
          <a:p>
            <a:pPr marL="342900" indent="-342900">
              <a:buFont typeface="Arial" panose="020B0604020202020204" pitchFamily="34" charset="0"/>
              <a:buChar char="•"/>
            </a:pPr>
            <a:r>
              <a:rPr lang="en-US" dirty="0" smtClean="0"/>
              <a:t>Strong negative correlation between temperature and east-ward wind at IL50 has evaporated at IL99.  </a:t>
            </a:r>
          </a:p>
          <a:p>
            <a:pPr marL="342900" indent="-342900">
              <a:buFont typeface="Arial" panose="020B0604020202020204" pitchFamily="34" charset="0"/>
              <a:buChar char="•"/>
            </a:pPr>
            <a:r>
              <a:rPr lang="en-US" dirty="0" smtClean="0"/>
              <a:t>Reasonably strong negative correlation between atmospheric moisture content  and eastward winds (at 500mb) at IL50 has become a very strong positive correlation at IL99. </a:t>
            </a:r>
          </a:p>
          <a:p>
            <a:pPr marL="342900" indent="-342900">
              <a:buFont typeface="Arial" panose="020B0604020202020204" pitchFamily="34" charset="0"/>
              <a:buChar char="•"/>
            </a:pPr>
            <a:r>
              <a:rPr lang="en-US" dirty="0" smtClean="0"/>
              <a:t>Same for height (at 500mb ) with eastward winds.   </a:t>
            </a:r>
          </a:p>
          <a:p>
            <a:pPr marL="342900" indent="-342900">
              <a:buFont typeface="Arial" panose="020B0604020202020204" pitchFamily="34" charset="0"/>
              <a:buChar char="•"/>
            </a:pPr>
            <a:endParaRPr lang="en-US" dirty="0" smtClean="0"/>
          </a:p>
          <a:p>
            <a:endParaRPr lang="en-US" dirty="0"/>
          </a:p>
        </p:txBody>
      </p:sp>
      <p:sp>
        <p:nvSpPr>
          <p:cNvPr id="3" name="Text Placeholder 2"/>
          <p:cNvSpPr>
            <a:spLocks noGrp="1"/>
          </p:cNvSpPr>
          <p:nvPr>
            <p:ph type="body" sz="quarter" idx="10"/>
          </p:nvPr>
        </p:nvSpPr>
        <p:spPr>
          <a:xfrm>
            <a:off x="0" y="0"/>
            <a:ext cx="7536581" cy="1104499"/>
          </a:xfrm>
        </p:spPr>
        <p:txBody>
          <a:bodyPr>
            <a:normAutofit/>
          </a:bodyPr>
          <a:lstStyle/>
          <a:p>
            <a:r>
              <a:rPr lang="en-US" dirty="0" smtClean="0"/>
              <a:t>Conclusions &amp; Future Work </a:t>
            </a:r>
            <a:endParaRPr lang="en-US" dirty="0"/>
          </a:p>
        </p:txBody>
      </p:sp>
    </p:spTree>
    <p:extLst>
      <p:ext uri="{BB962C8B-B14F-4D97-AF65-F5344CB8AC3E}">
        <p14:creationId xmlns:p14="http://schemas.microsoft.com/office/powerpoint/2010/main" val="3169057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60259" y="1155993"/>
            <a:ext cx="8827330" cy="5533565"/>
          </a:xfrm>
        </p:spPr>
        <p:txBody>
          <a:bodyPr/>
          <a:lstStyle/>
          <a:p>
            <a:pPr marL="342900" indent="-342900">
              <a:buFont typeface="Arial" panose="020B0604020202020204" pitchFamily="34" charset="0"/>
              <a:buChar char="•"/>
            </a:pPr>
            <a:endParaRPr lang="en-US" dirty="0" smtClean="0"/>
          </a:p>
          <a:p>
            <a:endParaRPr lang="en-US" dirty="0"/>
          </a:p>
        </p:txBody>
      </p:sp>
      <p:sp>
        <p:nvSpPr>
          <p:cNvPr id="3" name="Text Placeholder 2"/>
          <p:cNvSpPr>
            <a:spLocks noGrp="1"/>
          </p:cNvSpPr>
          <p:nvPr>
            <p:ph type="body" sz="quarter" idx="10"/>
          </p:nvPr>
        </p:nvSpPr>
        <p:spPr>
          <a:xfrm>
            <a:off x="0" y="0"/>
            <a:ext cx="7536581" cy="1104499"/>
          </a:xfrm>
        </p:spPr>
        <p:txBody>
          <a:bodyPr>
            <a:normAutofit/>
          </a:bodyPr>
          <a:lstStyle/>
          <a:p>
            <a:r>
              <a:rPr lang="en-US" dirty="0" smtClean="0"/>
              <a:t>Conclusions &amp; Future Work </a:t>
            </a:r>
            <a:endParaRPr lang="en-US" dirty="0"/>
          </a:p>
        </p:txBody>
      </p:sp>
      <p:sp>
        <p:nvSpPr>
          <p:cNvPr id="6" name="TextBox 5"/>
          <p:cNvSpPr txBox="1"/>
          <p:nvPr/>
        </p:nvSpPr>
        <p:spPr>
          <a:xfrm>
            <a:off x="150125" y="1501252"/>
            <a:ext cx="8707272" cy="3785652"/>
          </a:xfrm>
          <a:prstGeom prst="rect">
            <a:avLst/>
          </a:prstGeom>
          <a:noFill/>
        </p:spPr>
        <p:txBody>
          <a:bodyPr wrap="square" rtlCol="0">
            <a:spAutoFit/>
          </a:bodyPr>
          <a:lstStyle/>
          <a:p>
            <a:r>
              <a:rPr lang="en-US" sz="2000" dirty="0" smtClean="0"/>
              <a:t>Future work on this project will revolve around the following:</a:t>
            </a:r>
          </a:p>
          <a:p>
            <a:endParaRPr lang="en-US" sz="2000" dirty="0"/>
          </a:p>
          <a:p>
            <a:pPr marL="342900" indent="-342900">
              <a:buFont typeface="+mj-lt"/>
              <a:buAutoNum type="arabicPeriod"/>
            </a:pPr>
            <a:r>
              <a:rPr lang="en-US" sz="2000" dirty="0" smtClean="0"/>
              <a:t>Analysis at different pressure levels, esp. in the lower atmosphere (850mb, 700mb. </a:t>
            </a:r>
            <a:r>
              <a:rPr lang="en-US" sz="2000" dirty="0" err="1" smtClean="0"/>
              <a:t>etc</a:t>
            </a:r>
            <a:r>
              <a:rPr lang="en-US" sz="2000" dirty="0"/>
              <a:t>)</a:t>
            </a:r>
            <a:endParaRPr lang="en-US" sz="2000" dirty="0" smtClean="0"/>
          </a:p>
          <a:p>
            <a:pPr marL="342900" indent="-342900">
              <a:buFont typeface="+mj-lt"/>
              <a:buAutoNum type="arabicPeriod"/>
            </a:pPr>
            <a:endParaRPr lang="en-US" sz="2000" dirty="0"/>
          </a:p>
          <a:p>
            <a:pPr marL="342900" indent="-342900">
              <a:buFont typeface="+mj-lt"/>
              <a:buAutoNum type="arabicPeriod"/>
            </a:pPr>
            <a:r>
              <a:rPr lang="en-US" sz="2000" dirty="0" smtClean="0"/>
              <a:t>Statistical analysis and aggregation at different time steps (6 hours, day-night)</a:t>
            </a:r>
            <a:endParaRPr lang="en-US" sz="2000" dirty="0"/>
          </a:p>
          <a:p>
            <a:pPr marL="342900" indent="-342900">
              <a:buFont typeface="+mj-lt"/>
              <a:buAutoNum type="arabicPeriod"/>
            </a:pPr>
            <a:endParaRPr lang="en-US" sz="2000" dirty="0" smtClean="0"/>
          </a:p>
          <a:p>
            <a:r>
              <a:rPr lang="en-US" sz="2000" dirty="0" smtClean="0"/>
              <a:t>3. Contours used to capture more of the environment by looking at grand means and across a wider study area. </a:t>
            </a:r>
          </a:p>
          <a:p>
            <a:endParaRPr lang="en-US" sz="2000" dirty="0"/>
          </a:p>
          <a:p>
            <a:r>
              <a:rPr lang="en-US" sz="2000" dirty="0" smtClean="0"/>
              <a:t>4. Synchronization of OT points with TRMM (LIS) swaths. </a:t>
            </a:r>
            <a:endParaRPr lang="en-US" sz="2000" dirty="0"/>
          </a:p>
        </p:txBody>
      </p:sp>
    </p:spTree>
    <p:extLst>
      <p:ext uri="{BB962C8B-B14F-4D97-AF65-F5344CB8AC3E}">
        <p14:creationId xmlns:p14="http://schemas.microsoft.com/office/powerpoint/2010/main" val="2334942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71208" y="1421133"/>
            <a:ext cx="8313485" cy="2031515"/>
          </a:xfrm>
        </p:spPr>
        <p:txBody>
          <a:bodyPr>
            <a:normAutofit/>
          </a:bodyPr>
          <a:lstStyle/>
          <a:p>
            <a:r>
              <a:rPr lang="en-US" sz="2200" dirty="0"/>
              <a:t>Dr. Kenton </a:t>
            </a:r>
            <a:r>
              <a:rPr lang="en-US" sz="2200" dirty="0" smtClean="0"/>
              <a:t>Ross</a:t>
            </a:r>
            <a:r>
              <a:rPr lang="en-US" sz="2200" dirty="0"/>
              <a:t> </a:t>
            </a:r>
            <a:r>
              <a:rPr lang="en-US" sz="2200" dirty="0" smtClean="0"/>
              <a:t>– NASA DEVELOP</a:t>
            </a:r>
          </a:p>
          <a:p>
            <a:r>
              <a:rPr lang="en-US" sz="2200" dirty="0" smtClean="0"/>
              <a:t>Kristopher Bedka – NASA Climate Science Branch</a:t>
            </a:r>
            <a:endParaRPr lang="en-US" sz="2200" dirty="0"/>
          </a:p>
          <a:p>
            <a:r>
              <a:rPr lang="en-US" sz="2200" dirty="0"/>
              <a:t>Dr. DeWayne </a:t>
            </a:r>
            <a:r>
              <a:rPr lang="en-US" sz="2200" dirty="0" smtClean="0"/>
              <a:t>Cecil</a:t>
            </a:r>
            <a:r>
              <a:rPr lang="en-US" sz="2200" dirty="0"/>
              <a:t> </a:t>
            </a:r>
            <a:r>
              <a:rPr lang="en-US" sz="2200" dirty="0" smtClean="0"/>
              <a:t>– Global Science and Technology, Inc. </a:t>
            </a:r>
          </a:p>
          <a:p>
            <a:r>
              <a:rPr lang="en-US" sz="2200" dirty="0" smtClean="0"/>
              <a:t>Robert </a:t>
            </a:r>
            <a:r>
              <a:rPr lang="en-US" sz="2200" dirty="0" smtClean="0"/>
              <a:t>VanGundy – University of Virginia’s College at Wise</a:t>
            </a:r>
          </a:p>
          <a:p>
            <a:endParaRPr lang="en-US" dirty="0"/>
          </a:p>
          <a:p>
            <a:endParaRPr lang="en-US" dirty="0"/>
          </a:p>
        </p:txBody>
      </p:sp>
      <p:sp>
        <p:nvSpPr>
          <p:cNvPr id="3" name="Text Placeholder 2"/>
          <p:cNvSpPr>
            <a:spLocks noGrp="1"/>
          </p:cNvSpPr>
          <p:nvPr>
            <p:ph type="body" sz="quarter" idx="11"/>
          </p:nvPr>
        </p:nvSpPr>
        <p:spPr>
          <a:xfrm>
            <a:off x="594356" y="3752302"/>
            <a:ext cx="8051583" cy="704088"/>
          </a:xfrm>
        </p:spPr>
        <p:txBody>
          <a:bodyPr/>
          <a:lstStyle/>
          <a:p>
            <a:r>
              <a:rPr lang="en-US" dirty="0" smtClean="0"/>
              <a:t>Kenya Meteorological Department</a:t>
            </a:r>
            <a:endParaRPr lang="en-US" dirty="0"/>
          </a:p>
        </p:txBody>
      </p:sp>
      <p:sp>
        <p:nvSpPr>
          <p:cNvPr id="4" name="Text Placeholder 3"/>
          <p:cNvSpPr>
            <a:spLocks noGrp="1"/>
          </p:cNvSpPr>
          <p:nvPr>
            <p:ph type="body" sz="quarter" idx="12"/>
          </p:nvPr>
        </p:nvSpPr>
        <p:spPr>
          <a:xfrm>
            <a:off x="594356" y="4987671"/>
            <a:ext cx="8051582" cy="704088"/>
          </a:xfrm>
        </p:spPr>
        <p:txBody>
          <a:bodyPr/>
          <a:lstStyle/>
          <a:p>
            <a:r>
              <a:rPr lang="en-US" dirty="0" smtClean="0"/>
              <a:t>Melanie Salyer - Mentor</a:t>
            </a:r>
            <a:endParaRPr lang="en-US" dirty="0"/>
          </a:p>
        </p:txBody>
      </p:sp>
      <p:sp>
        <p:nvSpPr>
          <p:cNvPr id="5" name="TextBox 4"/>
          <p:cNvSpPr txBox="1"/>
          <p:nvPr/>
        </p:nvSpPr>
        <p:spPr>
          <a:xfrm>
            <a:off x="594359" y="940213"/>
            <a:ext cx="2577819" cy="523220"/>
          </a:xfrm>
          <a:prstGeom prst="rect">
            <a:avLst/>
          </a:prstGeom>
          <a:noFill/>
        </p:spPr>
        <p:txBody>
          <a:bodyPr wrap="square" rtlCol="0">
            <a:spAutoFit/>
          </a:bodyPr>
          <a:lstStyle/>
          <a:p>
            <a:pPr algn="l"/>
            <a:r>
              <a:rPr lang="en-US" sz="2800" b="1" dirty="0">
                <a:solidFill>
                  <a:schemeClr val="accent1"/>
                </a:solidFill>
                <a:latin typeface="Century Gothic" panose="020B0502020202020204" pitchFamily="34" charset="0"/>
              </a:rPr>
              <a:t>A</a:t>
            </a:r>
            <a:r>
              <a:rPr lang="en-US" sz="2800" b="1" dirty="0" smtClean="0">
                <a:solidFill>
                  <a:schemeClr val="accent1"/>
                </a:solidFill>
                <a:latin typeface="Century Gothic" panose="020B0502020202020204" pitchFamily="34" charset="0"/>
              </a:rPr>
              <a:t>dvisors</a:t>
            </a:r>
            <a:endParaRPr lang="en-US" sz="2800" dirty="0" smtClean="0">
              <a:solidFill>
                <a:schemeClr val="accent1"/>
              </a:solidFill>
              <a:latin typeface="Century Gothic" panose="020B0502020202020204" pitchFamily="34" charset="0"/>
            </a:endParaRPr>
          </a:p>
        </p:txBody>
      </p:sp>
      <p:sp>
        <p:nvSpPr>
          <p:cNvPr id="6" name="TextBox 5"/>
          <p:cNvSpPr txBox="1"/>
          <p:nvPr/>
        </p:nvSpPr>
        <p:spPr>
          <a:xfrm>
            <a:off x="594355" y="3312691"/>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Partners</a:t>
            </a:r>
            <a:endParaRPr lang="en-US" sz="2800" dirty="0" smtClean="0">
              <a:solidFill>
                <a:schemeClr val="accent1"/>
              </a:solidFill>
              <a:latin typeface="Century Gothic" panose="020B0502020202020204" pitchFamily="34" charset="0"/>
            </a:endParaRPr>
          </a:p>
        </p:txBody>
      </p:sp>
      <p:sp>
        <p:nvSpPr>
          <p:cNvPr id="7" name="TextBox 6"/>
          <p:cNvSpPr txBox="1"/>
          <p:nvPr/>
        </p:nvSpPr>
        <p:spPr>
          <a:xfrm>
            <a:off x="594356" y="4464451"/>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Others</a:t>
            </a:r>
            <a:endParaRPr lang="en-US" sz="28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514079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91440" y="228600"/>
            <a:ext cx="3166110" cy="640080"/>
          </a:xfrm>
        </p:spPr>
        <p:txBody>
          <a:bodyPr>
            <a:normAutofit fontScale="92500"/>
          </a:bodyPr>
          <a:lstStyle/>
          <a:p>
            <a:r>
              <a:rPr lang="en-US" dirty="0" smtClean="0"/>
              <a:t>Project Team</a:t>
            </a:r>
            <a:endParaRPr lang="en-US" dirty="0"/>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72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14267" y="927440"/>
            <a:ext cx="8938194" cy="5027735"/>
          </a:xfrm>
          <a:prstGeom prst="rect">
            <a:avLst/>
          </a:prstGeom>
          <a:ln>
            <a:solidFill>
              <a:schemeClr val="accent1"/>
            </a:solidFill>
          </a:ln>
        </p:spPr>
      </p:pic>
      <p:sp>
        <p:nvSpPr>
          <p:cNvPr id="8" name="TextBox 7"/>
          <p:cNvSpPr txBox="1"/>
          <p:nvPr/>
        </p:nvSpPr>
        <p:spPr>
          <a:xfrm>
            <a:off x="114267" y="6082933"/>
            <a:ext cx="7255512" cy="523220"/>
          </a:xfrm>
          <a:prstGeom prst="rect">
            <a:avLst/>
          </a:prstGeom>
          <a:noFill/>
        </p:spPr>
        <p:txBody>
          <a:bodyPr wrap="none" rtlCol="0">
            <a:spAutoFit/>
          </a:bodyPr>
          <a:lstStyle/>
          <a:p>
            <a:r>
              <a:rPr lang="en-US" sz="1400" dirty="0" smtClean="0"/>
              <a:t>From left to right: </a:t>
            </a:r>
            <a:r>
              <a:rPr lang="en-US" sz="1400" b="1" dirty="0" smtClean="0"/>
              <a:t>Grant Bloomer </a:t>
            </a:r>
            <a:r>
              <a:rPr lang="en-US" sz="1400" dirty="0" smtClean="0"/>
              <a:t>(Big Stone Gap, VA),  </a:t>
            </a:r>
            <a:r>
              <a:rPr lang="en-US" sz="1400" b="1" dirty="0" smtClean="0"/>
              <a:t>Juan Antonio </a:t>
            </a:r>
            <a:r>
              <a:rPr lang="es-ES" sz="1400" b="1" dirty="0"/>
              <a:t>Chacón</a:t>
            </a:r>
          </a:p>
          <a:p>
            <a:r>
              <a:rPr lang="en-US" sz="1400" b="1" dirty="0" smtClean="0"/>
              <a:t> Castro </a:t>
            </a:r>
            <a:r>
              <a:rPr lang="en-US" sz="1400" dirty="0" smtClean="0"/>
              <a:t>(Marbella, Spain), </a:t>
            </a:r>
            <a:r>
              <a:rPr lang="en-US" sz="1400" b="1" dirty="0" smtClean="0"/>
              <a:t>Will Wilson </a:t>
            </a:r>
            <a:r>
              <a:rPr lang="en-US" sz="1400" dirty="0" smtClean="0"/>
              <a:t>(Norton, VA), </a:t>
            </a:r>
            <a:r>
              <a:rPr lang="en-US" sz="1400" b="1" dirty="0" smtClean="0"/>
              <a:t>Annabel White </a:t>
            </a:r>
            <a:r>
              <a:rPr lang="en-US" sz="1400" dirty="0" smtClean="0"/>
              <a:t>(Clintwood, VA)</a:t>
            </a:r>
            <a:endParaRPr lang="en-US" sz="1400" dirty="0"/>
          </a:p>
        </p:txBody>
      </p:sp>
    </p:spTree>
    <p:extLst>
      <p:ext uri="{BB962C8B-B14F-4D97-AF65-F5344CB8AC3E}">
        <p14:creationId xmlns:p14="http://schemas.microsoft.com/office/powerpoint/2010/main" val="3592841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8330" y="1006037"/>
            <a:ext cx="1454855" cy="1478133"/>
          </a:xfrm>
          <a:prstGeom prst="rect">
            <a:avLst/>
          </a:prstGeom>
        </p:spPr>
      </p:pic>
      <p:sp>
        <p:nvSpPr>
          <p:cNvPr id="3" name="Text Placeholder 2"/>
          <p:cNvSpPr>
            <a:spLocks noGrp="1"/>
          </p:cNvSpPr>
          <p:nvPr>
            <p:ph type="body" sz="quarter" idx="10"/>
          </p:nvPr>
        </p:nvSpPr>
        <p:spPr>
          <a:xfrm>
            <a:off x="235391" y="0"/>
            <a:ext cx="8619129" cy="786301"/>
          </a:xfrm>
        </p:spPr>
        <p:txBody>
          <a:bodyPr>
            <a:noAutofit/>
          </a:bodyPr>
          <a:lstStyle/>
          <a:p>
            <a:r>
              <a:rPr lang="en-US" sz="3500" dirty="0" smtClean="0"/>
              <a:t>Lake Victoria &amp; the African Great Lakes</a:t>
            </a:r>
            <a:endParaRPr lang="en-US" sz="3500" dirty="0"/>
          </a:p>
        </p:txBody>
      </p:sp>
      <p:sp>
        <p:nvSpPr>
          <p:cNvPr id="5" name="Rectangle 4"/>
          <p:cNvSpPr/>
          <p:nvPr/>
        </p:nvSpPr>
        <p:spPr>
          <a:xfrm>
            <a:off x="305609" y="1467945"/>
            <a:ext cx="2304587" cy="5201424"/>
          </a:xfrm>
          <a:prstGeom prst="rect">
            <a:avLst/>
          </a:prstGeom>
        </p:spPr>
        <p:txBody>
          <a:bodyPr wrap="square">
            <a:spAutoFit/>
          </a:bodyPr>
          <a:lstStyle/>
          <a:p>
            <a:pPr marL="285750" indent="-285750">
              <a:buFont typeface="Arial" panose="020B0604020202020204" pitchFamily="34" charset="0"/>
              <a:buChar char="•"/>
            </a:pPr>
            <a:r>
              <a:rPr lang="en-US" sz="2000" dirty="0"/>
              <a:t>27% of the </a:t>
            </a:r>
            <a:r>
              <a:rPr lang="en-US" sz="2000" dirty="0" smtClean="0"/>
              <a:t>world’s </a:t>
            </a:r>
            <a:r>
              <a:rPr lang="en-US" sz="2000" dirty="0"/>
              <a:t>freshwater </a:t>
            </a:r>
            <a:endParaRPr lang="en-US" sz="2000" dirty="0" smtClean="0"/>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3 of the largest lakes in Africa</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Geologic context of the area defined by East African Rift Valley.</a:t>
            </a:r>
          </a:p>
          <a:p>
            <a:pPr marL="285750" indent="-285750">
              <a:buFont typeface="Arial" panose="020B0604020202020204" pitchFamily="34" charset="0"/>
              <a:buChar char="•"/>
            </a:pPr>
            <a:endParaRPr lang="en-US" sz="2000" dirty="0"/>
          </a:p>
          <a:p>
            <a:pPr marL="285750" indent="-285750">
              <a:lnSpc>
                <a:spcPct val="150000"/>
              </a:lnSpc>
              <a:buFont typeface="Arial" panose="020B0604020202020204" pitchFamily="34" charset="0"/>
              <a:buChar char="•"/>
            </a:pPr>
            <a:endParaRPr lang="en-US" sz="1600" dirty="0"/>
          </a:p>
          <a:p>
            <a:pPr marL="285750" indent="-285750">
              <a:lnSpc>
                <a:spcPct val="150000"/>
              </a:lnSpc>
              <a:buFont typeface="Arial" panose="020B0604020202020204" pitchFamily="34" charset="0"/>
              <a:buChar char="•"/>
            </a:pPr>
            <a:endParaRPr lang="en-US" sz="1600" dirty="0" smtClean="0"/>
          </a:p>
          <a:p>
            <a:pPr marL="285750" indent="-285750">
              <a:lnSpc>
                <a:spcPct val="150000"/>
              </a:lnSpc>
              <a:buFont typeface="Arial" panose="020B0604020202020204" pitchFamily="34" charset="0"/>
              <a:buChar char="•"/>
            </a:pPr>
            <a:endParaRPr lang="en-US" sz="1600" dirty="0"/>
          </a:p>
        </p:txBody>
      </p:sp>
      <p:cxnSp>
        <p:nvCxnSpPr>
          <p:cNvPr id="11" name="Straight Connector 10"/>
          <p:cNvCxnSpPr/>
          <p:nvPr/>
        </p:nvCxnSpPr>
        <p:spPr>
          <a:xfrm>
            <a:off x="3406625" y="1704464"/>
            <a:ext cx="5516665" cy="5887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260138" y="1745102"/>
            <a:ext cx="323908" cy="44236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4046" y="2293178"/>
            <a:ext cx="5339244" cy="3875610"/>
          </a:xfrm>
          <a:prstGeom prst="rect">
            <a:avLst/>
          </a:prstGeom>
          <a:ln>
            <a:solidFill>
              <a:schemeClr val="accent1"/>
            </a:solidFill>
          </a:ln>
        </p:spPr>
      </p:pic>
      <p:sp>
        <p:nvSpPr>
          <p:cNvPr id="13" name="TextBox 12"/>
          <p:cNvSpPr txBox="1"/>
          <p:nvPr/>
        </p:nvSpPr>
        <p:spPr>
          <a:xfrm>
            <a:off x="3862316" y="3111690"/>
            <a:ext cx="1104790" cy="369332"/>
          </a:xfrm>
          <a:prstGeom prst="rect">
            <a:avLst/>
          </a:prstGeom>
          <a:noFill/>
        </p:spPr>
        <p:txBody>
          <a:bodyPr wrap="none" rtlCol="0">
            <a:spAutoFit/>
          </a:bodyPr>
          <a:lstStyle/>
          <a:p>
            <a:r>
              <a:rPr lang="en-US" dirty="0" smtClean="0"/>
              <a:t>Uganda</a:t>
            </a:r>
            <a:endParaRPr lang="en-US" dirty="0"/>
          </a:p>
        </p:txBody>
      </p:sp>
      <p:sp>
        <p:nvSpPr>
          <p:cNvPr id="15" name="TextBox 14"/>
          <p:cNvSpPr txBox="1"/>
          <p:nvPr/>
        </p:nvSpPr>
        <p:spPr>
          <a:xfrm>
            <a:off x="6605516" y="4113410"/>
            <a:ext cx="893193" cy="369332"/>
          </a:xfrm>
          <a:prstGeom prst="rect">
            <a:avLst/>
          </a:prstGeom>
          <a:noFill/>
        </p:spPr>
        <p:txBody>
          <a:bodyPr wrap="none" rtlCol="0">
            <a:spAutoFit/>
          </a:bodyPr>
          <a:lstStyle/>
          <a:p>
            <a:r>
              <a:rPr lang="en-US" dirty="0" smtClean="0"/>
              <a:t>Kenya</a:t>
            </a:r>
            <a:endParaRPr lang="en-US" dirty="0"/>
          </a:p>
        </p:txBody>
      </p:sp>
      <p:sp>
        <p:nvSpPr>
          <p:cNvPr id="16" name="TextBox 15"/>
          <p:cNvSpPr txBox="1"/>
          <p:nvPr/>
        </p:nvSpPr>
        <p:spPr>
          <a:xfrm>
            <a:off x="5663602" y="5513695"/>
            <a:ext cx="1180131" cy="369332"/>
          </a:xfrm>
          <a:prstGeom prst="rect">
            <a:avLst/>
          </a:prstGeom>
          <a:noFill/>
        </p:spPr>
        <p:txBody>
          <a:bodyPr wrap="none" rtlCol="0">
            <a:spAutoFit/>
          </a:bodyPr>
          <a:lstStyle/>
          <a:p>
            <a:r>
              <a:rPr lang="en-US" dirty="0" smtClean="0"/>
              <a:t>Tanzania</a:t>
            </a:r>
            <a:endParaRPr lang="en-US" dirty="0"/>
          </a:p>
        </p:txBody>
      </p:sp>
      <p:sp>
        <p:nvSpPr>
          <p:cNvPr id="17" name="TextBox 16"/>
          <p:cNvSpPr txBox="1"/>
          <p:nvPr/>
        </p:nvSpPr>
        <p:spPr>
          <a:xfrm>
            <a:off x="4531057" y="3957299"/>
            <a:ext cx="1273831" cy="923330"/>
          </a:xfrm>
          <a:prstGeom prst="rect">
            <a:avLst/>
          </a:prstGeom>
          <a:noFill/>
        </p:spPr>
        <p:txBody>
          <a:bodyPr wrap="square" rtlCol="0">
            <a:spAutoFit/>
          </a:bodyPr>
          <a:lstStyle/>
          <a:p>
            <a:r>
              <a:rPr lang="en-US" b="1" dirty="0" smtClean="0"/>
              <a:t>        </a:t>
            </a:r>
            <a:r>
              <a:rPr lang="en-US" b="1" dirty="0" smtClean="0">
                <a:solidFill>
                  <a:schemeClr val="tx1">
                    <a:lumMod val="75000"/>
                  </a:schemeClr>
                </a:solidFill>
              </a:rPr>
              <a:t>Lake</a:t>
            </a:r>
          </a:p>
          <a:p>
            <a:endParaRPr lang="en-US" b="1" dirty="0">
              <a:solidFill>
                <a:schemeClr val="tx1">
                  <a:lumMod val="75000"/>
                </a:schemeClr>
              </a:solidFill>
            </a:endParaRPr>
          </a:p>
          <a:p>
            <a:r>
              <a:rPr lang="en-US" b="1" dirty="0" smtClean="0">
                <a:solidFill>
                  <a:schemeClr val="tx1">
                    <a:lumMod val="75000"/>
                  </a:schemeClr>
                </a:solidFill>
              </a:rPr>
              <a:t>Victoria</a:t>
            </a:r>
            <a:endParaRPr lang="en-US" b="1" dirty="0">
              <a:solidFill>
                <a:schemeClr val="tx1">
                  <a:lumMod val="75000"/>
                </a:schemeClr>
              </a:solidFill>
            </a:endParaRPr>
          </a:p>
        </p:txBody>
      </p:sp>
    </p:spTree>
    <p:extLst>
      <p:ext uri="{BB962C8B-B14F-4D97-AF65-F5344CB8AC3E}">
        <p14:creationId xmlns:p14="http://schemas.microsoft.com/office/powerpoint/2010/main" val="3293088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70368" y="194310"/>
            <a:ext cx="8024938" cy="674370"/>
          </a:xfrm>
        </p:spPr>
        <p:txBody>
          <a:bodyPr>
            <a:noAutofit/>
          </a:bodyPr>
          <a:lstStyle/>
          <a:p>
            <a:pPr algn="ctr">
              <a:lnSpc>
                <a:spcPct val="160000"/>
              </a:lnSpc>
            </a:pPr>
            <a:r>
              <a:rPr lang="en-US" sz="3500" dirty="0" smtClean="0"/>
              <a:t>Community Livelihood &amp; Concern</a:t>
            </a:r>
          </a:p>
        </p:txBody>
      </p:sp>
      <p:sp>
        <p:nvSpPr>
          <p:cNvPr id="6" name="TextBox 5"/>
          <p:cNvSpPr txBox="1"/>
          <p:nvPr/>
        </p:nvSpPr>
        <p:spPr>
          <a:xfrm>
            <a:off x="192509" y="827027"/>
            <a:ext cx="8722891" cy="295465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a:t>Over 30 million people live in Lake Victoria watershed alone</a:t>
            </a:r>
          </a:p>
          <a:p>
            <a:pPr marL="285750" indent="-285750">
              <a:lnSpc>
                <a:spcPct val="150000"/>
              </a:lnSpc>
              <a:buFont typeface="Arial" panose="020B0604020202020204" pitchFamily="34" charset="0"/>
              <a:buChar char="•"/>
            </a:pPr>
            <a:r>
              <a:rPr lang="en-US" sz="2000" dirty="0" smtClean="0"/>
              <a:t>Close </a:t>
            </a:r>
            <a:r>
              <a:rPr lang="en-US" sz="2000" dirty="0"/>
              <a:t>economic ties to the lake as a source of food and </a:t>
            </a:r>
            <a:r>
              <a:rPr lang="en-US" sz="2000" dirty="0" smtClean="0"/>
              <a:t>livelihood</a:t>
            </a:r>
          </a:p>
          <a:p>
            <a:pPr marL="285750" indent="-285750">
              <a:lnSpc>
                <a:spcPct val="150000"/>
              </a:lnSpc>
              <a:buFont typeface="Arial" panose="020B0604020202020204" pitchFamily="34" charset="0"/>
              <a:buChar char="•"/>
            </a:pPr>
            <a:r>
              <a:rPr lang="en-US" sz="2000" dirty="0" smtClean="0"/>
              <a:t>2 million fishermen catch around a million ton of fish each year</a:t>
            </a:r>
            <a:endParaRPr lang="en-US" sz="2000" dirty="0"/>
          </a:p>
          <a:p>
            <a:pPr marL="285750" indent="-285750">
              <a:lnSpc>
                <a:spcPct val="150000"/>
              </a:lnSpc>
              <a:buFont typeface="Arial" panose="020B0604020202020204" pitchFamily="34" charset="0"/>
              <a:buChar char="•"/>
            </a:pPr>
            <a:r>
              <a:rPr lang="en-US" sz="2000" dirty="0" smtClean="0"/>
              <a:t>Estimated 5,000 weather related deaths occur on the lake per year</a:t>
            </a:r>
            <a:endParaRPr lang="en-US" sz="2000" dirty="0"/>
          </a:p>
          <a:p>
            <a:pPr>
              <a:lnSpc>
                <a:spcPct val="150000"/>
              </a:lnSpc>
            </a:pPr>
            <a:endParaRPr lang="en-US" sz="1500" dirty="0" smtClean="0"/>
          </a:p>
          <a:p>
            <a:pPr>
              <a:lnSpc>
                <a:spcPct val="150000"/>
              </a:lnSpc>
            </a:pPr>
            <a:r>
              <a:rPr lang="en-US" sz="1500" dirty="0" smtClean="0"/>
              <a:t>                    </a:t>
            </a:r>
          </a:p>
          <a:p>
            <a:pPr>
              <a:lnSpc>
                <a:spcPct val="150000"/>
              </a:lnSpc>
            </a:pPr>
            <a:r>
              <a:rPr lang="en-US" sz="1400" dirty="0"/>
              <a:t> </a:t>
            </a:r>
            <a:r>
              <a:rPr lang="en-US" sz="1400" dirty="0" smtClean="0"/>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11690"/>
            <a:ext cx="9144000" cy="3746310"/>
          </a:xfrm>
          <a:prstGeom prst="rect">
            <a:avLst/>
          </a:prstGeom>
        </p:spPr>
      </p:pic>
      <p:sp>
        <p:nvSpPr>
          <p:cNvPr id="5" name="TextBox 4"/>
          <p:cNvSpPr txBox="1"/>
          <p:nvPr/>
        </p:nvSpPr>
        <p:spPr>
          <a:xfrm>
            <a:off x="0" y="6373504"/>
            <a:ext cx="4766048" cy="369332"/>
          </a:xfrm>
          <a:prstGeom prst="rect">
            <a:avLst/>
          </a:prstGeom>
          <a:noFill/>
        </p:spPr>
        <p:txBody>
          <a:bodyPr wrap="none" rtlCol="0">
            <a:spAutoFit/>
          </a:bodyPr>
          <a:lstStyle/>
          <a:p>
            <a:r>
              <a:rPr lang="en-US" dirty="0" smtClean="0">
                <a:solidFill>
                  <a:schemeClr val="bg1"/>
                </a:solidFill>
              </a:rPr>
              <a:t>Image Credit: Gil and Melinda Blackburn</a:t>
            </a:r>
            <a:endParaRPr lang="en-US" dirty="0">
              <a:solidFill>
                <a:schemeClr val="bg1"/>
              </a:solidFill>
            </a:endParaRPr>
          </a:p>
        </p:txBody>
      </p:sp>
    </p:spTree>
    <p:extLst>
      <p:ext uri="{BB962C8B-B14F-4D97-AF65-F5344CB8AC3E}">
        <p14:creationId xmlns:p14="http://schemas.microsoft.com/office/powerpoint/2010/main" val="33273359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843418" y="194955"/>
            <a:ext cx="4378398" cy="1466335"/>
          </a:xfrm>
        </p:spPr>
        <p:txBody>
          <a:bodyPr>
            <a:noAutofit/>
          </a:bodyPr>
          <a:lstStyle/>
          <a:p>
            <a:endParaRPr lang="en-US" sz="3500" dirty="0" smtClean="0"/>
          </a:p>
          <a:p>
            <a:endParaRPr lang="en-US" sz="3500" dirty="0"/>
          </a:p>
          <a:p>
            <a:r>
              <a:rPr lang="en-US" sz="3500" dirty="0" smtClean="0"/>
              <a:t>Background Info: Overshooting Tops &amp; the HSED</a:t>
            </a:r>
            <a:endParaRPr lang="en-US" sz="35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7232" y="1619633"/>
            <a:ext cx="1597194" cy="1666263"/>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98715" y="2153195"/>
            <a:ext cx="1541405" cy="1829405"/>
          </a:xfrm>
          <a:prstGeom prst="rect">
            <a:avLst/>
          </a:prstGeom>
          <a:ln>
            <a:solidFill>
              <a:schemeClr val="accent1">
                <a:shade val="50000"/>
              </a:schemeClr>
            </a:solidFill>
          </a:ln>
        </p:spPr>
      </p:pic>
      <p:sp>
        <p:nvSpPr>
          <p:cNvPr id="22" name="Text Placeholder 7"/>
          <p:cNvSpPr txBox="1">
            <a:spLocks/>
          </p:cNvSpPr>
          <p:nvPr/>
        </p:nvSpPr>
        <p:spPr>
          <a:xfrm>
            <a:off x="7298715" y="4011471"/>
            <a:ext cx="1541405" cy="34153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smtClean="0"/>
              <a:t>Infrared Images</a:t>
            </a:r>
            <a:endParaRPr lang="en-US" dirty="0"/>
          </a:p>
        </p:txBody>
      </p:sp>
      <p:sp>
        <p:nvSpPr>
          <p:cNvPr id="23" name="Flowchart: Magnetic Disk 22"/>
          <p:cNvSpPr/>
          <p:nvPr/>
        </p:nvSpPr>
        <p:spPr>
          <a:xfrm>
            <a:off x="7185420" y="4954137"/>
            <a:ext cx="1654700" cy="1741521"/>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Hazardous Storm Event Database</a:t>
            </a:r>
            <a:endParaRPr lang="en-US" sz="2000" dirty="0"/>
          </a:p>
        </p:txBody>
      </p:sp>
      <p:cxnSp>
        <p:nvCxnSpPr>
          <p:cNvPr id="20" name="Straight Arrow Connector 19"/>
          <p:cNvCxnSpPr/>
          <p:nvPr/>
        </p:nvCxnSpPr>
        <p:spPr>
          <a:xfrm>
            <a:off x="6401649" y="2452765"/>
            <a:ext cx="783771" cy="51542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1026" name="Picture 2" descr="C:\Users\DEVELOP2\AppData\Local\Microsoft\Windows\Temporary Internet Files\Content.IE5\1B3ZX3EQ\Magnifying-Glass-Outline-Icon-2869-large[1].png"/>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43418" y="4611485"/>
            <a:ext cx="1250493" cy="187365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193470" y="4899914"/>
            <a:ext cx="782458" cy="553998"/>
          </a:xfrm>
          <a:prstGeom prst="rect">
            <a:avLst/>
          </a:prstGeom>
          <a:noFill/>
        </p:spPr>
        <p:txBody>
          <a:bodyPr wrap="none" rtlCol="0">
            <a:spAutoFit/>
          </a:bodyPr>
          <a:lstStyle/>
          <a:p>
            <a:r>
              <a:rPr lang="en-US" sz="3000" b="1" dirty="0" smtClean="0">
                <a:solidFill>
                  <a:schemeClr val="tx1">
                    <a:lumMod val="50000"/>
                  </a:schemeClr>
                </a:solidFill>
                <a:latin typeface="Franklin Gothic Medium Cond" panose="020B0606030402020204" pitchFamily="34" charset="0"/>
              </a:rPr>
              <a:t>OT’s</a:t>
            </a:r>
            <a:endParaRPr lang="en-US" sz="3000" b="1" dirty="0">
              <a:solidFill>
                <a:schemeClr val="tx1">
                  <a:lumMod val="50000"/>
                </a:schemeClr>
              </a:solidFill>
              <a:latin typeface="Franklin Gothic Medium Cond" panose="020B0606030402020204" pitchFamily="34" charset="0"/>
            </a:endParaRPr>
          </a:p>
        </p:txBody>
      </p:sp>
      <p:cxnSp>
        <p:nvCxnSpPr>
          <p:cNvPr id="16" name="Straight Arrow Connector 15"/>
          <p:cNvCxnSpPr/>
          <p:nvPr/>
        </p:nvCxnSpPr>
        <p:spPr>
          <a:xfrm>
            <a:off x="6304426" y="5453912"/>
            <a:ext cx="783771" cy="51542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6304424" y="3924526"/>
            <a:ext cx="783771" cy="51542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1028" name="Picture 4" descr="https://upload.wikimedia.org/wikipedia/commons/6/67/Tornadic_supercell.jpg"/>
          <p:cNvPicPr>
            <a:picLocks noChangeAspect="1" noChangeArrowheads="1"/>
          </p:cNvPicPr>
          <p:nvPr/>
        </p:nvPicPr>
        <p:blipFill rotWithShape="1">
          <a:blip r:embed="rId6">
            <a:extLst>
              <a:ext uri="{28A0092B-C50C-407E-A947-70E740481C1C}">
                <a14:useLocalDpi xmlns:a14="http://schemas.microsoft.com/office/drawing/2010/main" val="0"/>
              </a:ext>
            </a:extLst>
          </a:blip>
          <a:srcRect l="4420" r="2464"/>
          <a:stretch/>
        </p:blipFill>
        <p:spPr bwMode="auto">
          <a:xfrm>
            <a:off x="-1" y="109182"/>
            <a:ext cx="4670067" cy="6628148"/>
          </a:xfrm>
          <a:prstGeom prst="rect">
            <a:avLst/>
          </a:prstGeom>
          <a:noFill/>
          <a:ln w="15875">
            <a:solidFill>
              <a:schemeClr val="accent1"/>
            </a:solidFill>
          </a:ln>
          <a:extLst>
            <a:ext uri="{909E8E84-426E-40DD-AFC4-6F175D3DCCD1}">
              <a14:hiddenFill xmlns:a14="http://schemas.microsoft.com/office/drawing/2010/main">
                <a:solidFill>
                  <a:srgbClr val="FFFFFF"/>
                </a:solidFill>
              </a14:hiddenFill>
            </a:ext>
          </a:extLst>
        </p:spPr>
      </p:pic>
      <p:sp>
        <p:nvSpPr>
          <p:cNvPr id="8" name="Text Placeholder 7"/>
          <p:cNvSpPr>
            <a:spLocks noGrp="1"/>
          </p:cNvSpPr>
          <p:nvPr>
            <p:ph type="body" sz="quarter" idx="11"/>
          </p:nvPr>
        </p:nvSpPr>
        <p:spPr>
          <a:xfrm>
            <a:off x="4756742" y="3235305"/>
            <a:ext cx="1423844" cy="341535"/>
          </a:xfrm>
        </p:spPr>
        <p:txBody>
          <a:bodyPr>
            <a:noAutofit/>
          </a:bodyPr>
          <a:lstStyle/>
          <a:p>
            <a:pPr algn="ctr"/>
            <a:r>
              <a:rPr lang="en-US" dirty="0" smtClean="0"/>
              <a:t>EUMETSAT SEVIRI</a:t>
            </a:r>
            <a:endParaRPr lang="en-US" dirty="0"/>
          </a:p>
        </p:txBody>
      </p:sp>
      <p:sp>
        <p:nvSpPr>
          <p:cNvPr id="14" name="TextBox 13"/>
          <p:cNvSpPr txBox="1"/>
          <p:nvPr/>
        </p:nvSpPr>
        <p:spPr>
          <a:xfrm>
            <a:off x="0" y="6429553"/>
            <a:ext cx="3350597" cy="307777"/>
          </a:xfrm>
          <a:prstGeom prst="rect">
            <a:avLst/>
          </a:prstGeom>
          <a:noFill/>
        </p:spPr>
        <p:txBody>
          <a:bodyPr wrap="none" rtlCol="0">
            <a:spAutoFit/>
          </a:bodyPr>
          <a:lstStyle/>
          <a:p>
            <a:r>
              <a:rPr lang="en-US" sz="1400" dirty="0" smtClean="0">
                <a:solidFill>
                  <a:schemeClr val="bg1"/>
                </a:solidFill>
              </a:rPr>
              <a:t>Image Source: Wikimedia Commons</a:t>
            </a:r>
            <a:endParaRPr lang="en-US" sz="1400" dirty="0">
              <a:solidFill>
                <a:schemeClr val="bg1"/>
              </a:solidFill>
            </a:endParaRPr>
          </a:p>
        </p:txBody>
      </p:sp>
    </p:spTree>
    <p:extLst>
      <p:ext uri="{BB962C8B-B14F-4D97-AF65-F5344CB8AC3E}">
        <p14:creationId xmlns:p14="http://schemas.microsoft.com/office/powerpoint/2010/main" val="3570739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0" y="3384765"/>
            <a:ext cx="7718961" cy="629095"/>
          </a:xfrm>
        </p:spPr>
        <p:txBody>
          <a:bodyPr/>
          <a:lstStyle/>
          <a:p>
            <a:r>
              <a:rPr lang="en-US" sz="3500" dirty="0" smtClean="0"/>
              <a:t>Determining the study dates </a:t>
            </a:r>
            <a:endParaRPr lang="en-US" sz="3500" dirty="0"/>
          </a:p>
        </p:txBody>
      </p:sp>
      <p:pic>
        <p:nvPicPr>
          <p:cNvPr id="41" name="Picture Placeholder 40"/>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5240" b="15240"/>
          <a:stretch>
            <a:fillRect/>
          </a:stretch>
        </p:blipFill>
        <p:spPr>
          <a:xfrm>
            <a:off x="0" y="115001"/>
            <a:ext cx="9144000" cy="3226319"/>
          </a:xfrm>
        </p:spPr>
      </p:pic>
      <p:sp>
        <p:nvSpPr>
          <p:cNvPr id="42" name="TextBox 41"/>
          <p:cNvSpPr txBox="1"/>
          <p:nvPr/>
        </p:nvSpPr>
        <p:spPr>
          <a:xfrm>
            <a:off x="5229360" y="4525627"/>
            <a:ext cx="662606" cy="369332"/>
          </a:xfrm>
          <a:prstGeom prst="rect">
            <a:avLst/>
          </a:prstGeom>
          <a:noFill/>
        </p:spPr>
        <p:txBody>
          <a:bodyPr wrap="square" rtlCol="0">
            <a:spAutoFit/>
          </a:bodyPr>
          <a:lstStyle/>
          <a:p>
            <a:r>
              <a:rPr lang="en-US" dirty="0" smtClean="0"/>
              <a:t>50</a:t>
            </a:r>
            <a:r>
              <a:rPr lang="en-US" baseline="30000" dirty="0" smtClean="0"/>
              <a:t>th</a:t>
            </a:r>
            <a:r>
              <a:rPr lang="en-US" dirty="0" smtClean="0"/>
              <a:t> </a:t>
            </a:r>
            <a:endParaRPr lang="en-US" dirty="0"/>
          </a:p>
        </p:txBody>
      </p:sp>
      <p:sp>
        <p:nvSpPr>
          <p:cNvPr id="43" name="TextBox 42"/>
          <p:cNvSpPr txBox="1"/>
          <p:nvPr/>
        </p:nvSpPr>
        <p:spPr>
          <a:xfrm>
            <a:off x="5238134" y="5798652"/>
            <a:ext cx="629307" cy="369332"/>
          </a:xfrm>
          <a:prstGeom prst="rect">
            <a:avLst/>
          </a:prstGeom>
          <a:noFill/>
        </p:spPr>
        <p:txBody>
          <a:bodyPr wrap="square" rtlCol="0">
            <a:spAutoFit/>
          </a:bodyPr>
          <a:lstStyle/>
          <a:p>
            <a:r>
              <a:rPr lang="en-US" dirty="0" smtClean="0"/>
              <a:t>99</a:t>
            </a:r>
            <a:r>
              <a:rPr lang="en-US" baseline="30000" dirty="0" smtClean="0"/>
              <a:t>th</a:t>
            </a:r>
            <a:endParaRPr lang="en-US" dirty="0"/>
          </a:p>
        </p:txBody>
      </p:sp>
      <p:sp>
        <p:nvSpPr>
          <p:cNvPr id="44" name="TextBox 43"/>
          <p:cNvSpPr txBox="1"/>
          <p:nvPr/>
        </p:nvSpPr>
        <p:spPr>
          <a:xfrm>
            <a:off x="4816045" y="5054711"/>
            <a:ext cx="1784463" cy="584775"/>
          </a:xfrm>
          <a:prstGeom prst="rect">
            <a:avLst/>
          </a:prstGeom>
          <a:noFill/>
        </p:spPr>
        <p:txBody>
          <a:bodyPr wrap="none" rtlCol="0">
            <a:spAutoFit/>
          </a:bodyPr>
          <a:lstStyle/>
          <a:p>
            <a:r>
              <a:rPr lang="en-US" sz="1600" b="1" dirty="0" smtClean="0"/>
              <a:t>Intensity </a:t>
            </a:r>
          </a:p>
          <a:p>
            <a:r>
              <a:rPr lang="en-US" sz="1600" b="1" dirty="0" smtClean="0"/>
              <a:t>         Percentiles</a:t>
            </a:r>
            <a:endParaRPr lang="en-US" sz="1600" b="1" dirty="0"/>
          </a:p>
        </p:txBody>
      </p:sp>
      <p:grpSp>
        <p:nvGrpSpPr>
          <p:cNvPr id="6" name="Group 5"/>
          <p:cNvGrpSpPr/>
          <p:nvPr/>
        </p:nvGrpSpPr>
        <p:grpSpPr>
          <a:xfrm>
            <a:off x="234407" y="4346369"/>
            <a:ext cx="8167385" cy="2020453"/>
            <a:chOff x="234407" y="4346369"/>
            <a:chExt cx="8167385" cy="2020453"/>
          </a:xfrm>
        </p:grpSpPr>
        <p:sp>
          <p:nvSpPr>
            <p:cNvPr id="55" name="Round Diagonal Corner Rectangle 54"/>
            <p:cNvSpPr/>
            <p:nvPr/>
          </p:nvSpPr>
          <p:spPr>
            <a:xfrm>
              <a:off x="2161309" y="4894959"/>
              <a:ext cx="1615044" cy="915933"/>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entagon 35"/>
            <p:cNvSpPr/>
            <p:nvPr/>
          </p:nvSpPr>
          <p:spPr>
            <a:xfrm>
              <a:off x="5127991" y="4495737"/>
              <a:ext cx="973776" cy="429113"/>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entagon 36"/>
            <p:cNvSpPr/>
            <p:nvPr/>
          </p:nvSpPr>
          <p:spPr>
            <a:xfrm>
              <a:off x="5127991" y="5768761"/>
              <a:ext cx="973776" cy="429113"/>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agnetic Disk 7"/>
            <p:cNvSpPr/>
            <p:nvPr/>
          </p:nvSpPr>
          <p:spPr>
            <a:xfrm>
              <a:off x="234407" y="4710294"/>
              <a:ext cx="1345012" cy="1336441"/>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t>Hazardous Storm Event Database</a:t>
              </a:r>
              <a:endParaRPr lang="en-US" sz="1500" dirty="0"/>
            </a:p>
          </p:txBody>
        </p:sp>
        <p:grpSp>
          <p:nvGrpSpPr>
            <p:cNvPr id="38" name="Group 37"/>
            <p:cNvGrpSpPr/>
            <p:nvPr/>
          </p:nvGrpSpPr>
          <p:grpSpPr>
            <a:xfrm>
              <a:off x="3776353" y="4710294"/>
              <a:ext cx="1271897" cy="1322221"/>
              <a:chOff x="1424179" y="4678878"/>
              <a:chExt cx="1271897" cy="1336441"/>
            </a:xfrm>
          </p:grpSpPr>
          <p:cxnSp>
            <p:nvCxnSpPr>
              <p:cNvPr id="26" name="Straight Connector 25"/>
              <p:cNvCxnSpPr/>
              <p:nvPr/>
            </p:nvCxnSpPr>
            <p:spPr>
              <a:xfrm flipV="1">
                <a:off x="1424179" y="5311394"/>
                <a:ext cx="654003" cy="40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078182" y="5347099"/>
                <a:ext cx="0" cy="6682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078182" y="4678878"/>
                <a:ext cx="0" cy="6682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078182" y="4678878"/>
                <a:ext cx="61789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078182" y="6015319"/>
                <a:ext cx="61789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50" name="Straight Arrow Connector 49"/>
            <p:cNvCxnSpPr/>
            <p:nvPr/>
          </p:nvCxnSpPr>
          <p:spPr>
            <a:xfrm flipV="1">
              <a:off x="1496284" y="5371404"/>
              <a:ext cx="592866" cy="71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36" idx="3"/>
            </p:cNvCxnSpPr>
            <p:nvPr/>
          </p:nvCxnSpPr>
          <p:spPr>
            <a:xfrm>
              <a:off x="6101767" y="4710294"/>
              <a:ext cx="107373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37" idx="3"/>
            </p:cNvCxnSpPr>
            <p:nvPr/>
          </p:nvCxnSpPr>
          <p:spPr>
            <a:xfrm>
              <a:off x="6101767" y="5983318"/>
              <a:ext cx="1073733" cy="5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2" name="Flowchart: Multidocument 61"/>
            <p:cNvSpPr/>
            <p:nvPr/>
          </p:nvSpPr>
          <p:spPr>
            <a:xfrm>
              <a:off x="7232073" y="4346369"/>
              <a:ext cx="1151906" cy="807522"/>
            </a:xfrm>
            <a:prstGeom prst="flowChartMultidocumen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lumMod val="50000"/>
                    </a:schemeClr>
                  </a:solidFill>
                </a:rPr>
                <a:t>Study Dates</a:t>
              </a:r>
              <a:endParaRPr lang="en-US" sz="1500" dirty="0">
                <a:solidFill>
                  <a:schemeClr val="tx1">
                    <a:lumMod val="50000"/>
                  </a:schemeClr>
                </a:solidFill>
              </a:endParaRPr>
            </a:p>
          </p:txBody>
        </p:sp>
        <p:sp>
          <p:nvSpPr>
            <p:cNvPr id="63" name="Flowchart: Multidocument 62"/>
            <p:cNvSpPr/>
            <p:nvPr/>
          </p:nvSpPr>
          <p:spPr>
            <a:xfrm>
              <a:off x="7249886" y="5559300"/>
              <a:ext cx="1151906" cy="807522"/>
            </a:xfrm>
            <a:prstGeom prst="flowChartMultidocumen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lumMod val="50000"/>
                    </a:schemeClr>
                  </a:solidFill>
                </a:rPr>
                <a:t>Study </a:t>
              </a:r>
            </a:p>
            <a:p>
              <a:pPr algn="ctr"/>
              <a:r>
                <a:rPr lang="en-US" sz="1500" dirty="0" smtClean="0">
                  <a:solidFill>
                    <a:schemeClr val="tx1">
                      <a:lumMod val="50000"/>
                    </a:schemeClr>
                  </a:solidFill>
                </a:rPr>
                <a:t>Dates</a:t>
              </a:r>
              <a:endParaRPr lang="en-US" sz="1500" dirty="0">
                <a:solidFill>
                  <a:schemeClr val="tx1">
                    <a:lumMod val="50000"/>
                  </a:schemeClr>
                </a:solidFill>
              </a:endParaRPr>
            </a:p>
          </p:txBody>
        </p:sp>
      </p:grpSp>
      <p:sp>
        <p:nvSpPr>
          <p:cNvPr id="53" name="TextBox 52"/>
          <p:cNvSpPr txBox="1"/>
          <p:nvPr/>
        </p:nvSpPr>
        <p:spPr>
          <a:xfrm>
            <a:off x="2161309" y="4942216"/>
            <a:ext cx="1840676" cy="784830"/>
          </a:xfrm>
          <a:prstGeom prst="rect">
            <a:avLst/>
          </a:prstGeom>
          <a:noFill/>
        </p:spPr>
        <p:txBody>
          <a:bodyPr wrap="square" rtlCol="0">
            <a:spAutoFit/>
          </a:bodyPr>
          <a:lstStyle/>
          <a:p>
            <a:r>
              <a:rPr lang="en-US" sz="1500" dirty="0" smtClean="0"/>
              <a:t>Summarize</a:t>
            </a:r>
          </a:p>
          <a:p>
            <a:r>
              <a:rPr lang="en-US" sz="1500" i="1" dirty="0" smtClean="0"/>
              <a:t>OT detections / day</a:t>
            </a:r>
          </a:p>
        </p:txBody>
      </p:sp>
      <p:sp>
        <p:nvSpPr>
          <p:cNvPr id="2" name="TextBox 1"/>
          <p:cNvSpPr txBox="1"/>
          <p:nvPr/>
        </p:nvSpPr>
        <p:spPr>
          <a:xfrm>
            <a:off x="30757" y="3029803"/>
            <a:ext cx="3350597" cy="307777"/>
          </a:xfrm>
          <a:prstGeom prst="rect">
            <a:avLst/>
          </a:prstGeom>
          <a:noFill/>
        </p:spPr>
        <p:txBody>
          <a:bodyPr wrap="none" rtlCol="0">
            <a:spAutoFit/>
          </a:bodyPr>
          <a:lstStyle/>
          <a:p>
            <a:r>
              <a:rPr lang="en-US" sz="1400" dirty="0" smtClean="0"/>
              <a:t>Image Source: Wikimedia Commons</a:t>
            </a:r>
            <a:endParaRPr lang="en-US" sz="1400" dirty="0"/>
          </a:p>
        </p:txBody>
      </p:sp>
    </p:spTree>
    <p:extLst>
      <p:ext uri="{BB962C8B-B14F-4D97-AF65-F5344CB8AC3E}">
        <p14:creationId xmlns:p14="http://schemas.microsoft.com/office/powerpoint/2010/main" val="18311365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284776" y="298313"/>
            <a:ext cx="2247731" cy="577081"/>
          </a:xfrm>
          <a:prstGeom prst="rect">
            <a:avLst/>
          </a:prstGeom>
          <a:noFill/>
        </p:spPr>
        <p:txBody>
          <a:bodyPr wrap="none" rtlCol="0">
            <a:spAutoFit/>
          </a:bodyPr>
          <a:lstStyle/>
          <a:p>
            <a:pPr>
              <a:lnSpc>
                <a:spcPct val="90000"/>
              </a:lnSpc>
              <a:spcBef>
                <a:spcPts val="1000"/>
              </a:spcBef>
            </a:pPr>
            <a:r>
              <a:rPr lang="en-US" sz="3500" b="1" dirty="0" smtClean="0">
                <a:solidFill>
                  <a:schemeClr val="accent1"/>
                </a:solidFill>
              </a:rPr>
              <a:t>OT Points </a:t>
            </a:r>
            <a:endParaRPr lang="en-US" sz="3500" b="1" dirty="0">
              <a:solidFill>
                <a:schemeClr val="accent1"/>
              </a:solidFill>
            </a:endParaRPr>
          </a:p>
        </p:txBody>
      </p:sp>
      <p:sp>
        <p:nvSpPr>
          <p:cNvPr id="27" name="TextBox 26"/>
          <p:cNvSpPr txBox="1"/>
          <p:nvPr/>
        </p:nvSpPr>
        <p:spPr>
          <a:xfrm>
            <a:off x="3291168" y="3466031"/>
            <a:ext cx="2299027" cy="369332"/>
          </a:xfrm>
          <a:prstGeom prst="rect">
            <a:avLst/>
          </a:prstGeom>
          <a:noFill/>
        </p:spPr>
        <p:txBody>
          <a:bodyPr wrap="none" rtlCol="0">
            <a:spAutoFit/>
          </a:bodyPr>
          <a:lstStyle/>
          <a:p>
            <a:r>
              <a:rPr lang="en-US" dirty="0" smtClean="0"/>
              <a:t>OT Detections </a:t>
            </a:r>
            <a:r>
              <a:rPr lang="en-US" dirty="0" smtClean="0"/>
              <a:t>IL50</a:t>
            </a:r>
            <a:r>
              <a:rPr lang="en-US" dirty="0" smtClean="0"/>
              <a:t> </a:t>
            </a:r>
            <a:endParaRPr lang="en-US" dirty="0"/>
          </a:p>
        </p:txBody>
      </p:sp>
      <p:sp>
        <p:nvSpPr>
          <p:cNvPr id="28" name="TextBox 27"/>
          <p:cNvSpPr txBox="1"/>
          <p:nvPr/>
        </p:nvSpPr>
        <p:spPr>
          <a:xfrm>
            <a:off x="3291168" y="6346158"/>
            <a:ext cx="2299027" cy="369332"/>
          </a:xfrm>
          <a:prstGeom prst="rect">
            <a:avLst/>
          </a:prstGeom>
          <a:noFill/>
        </p:spPr>
        <p:txBody>
          <a:bodyPr wrap="none" rtlCol="0">
            <a:spAutoFit/>
          </a:bodyPr>
          <a:lstStyle/>
          <a:p>
            <a:r>
              <a:rPr lang="en-US" dirty="0" smtClean="0"/>
              <a:t>OT Detections </a:t>
            </a:r>
            <a:r>
              <a:rPr lang="en-US" dirty="0" smtClean="0"/>
              <a:t>IL99</a:t>
            </a:r>
            <a:r>
              <a:rPr lang="en-US" dirty="0" smtClean="0"/>
              <a:t> </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410" y="1166414"/>
            <a:ext cx="3242996" cy="2214506"/>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410" y="3835363"/>
            <a:ext cx="3384073" cy="2316054"/>
          </a:xfrm>
          <a:prstGeom prst="rect">
            <a:avLst/>
          </a:prstGeom>
        </p:spPr>
      </p:pic>
      <p:sp>
        <p:nvSpPr>
          <p:cNvPr id="12" name="Right Arrow 11"/>
          <p:cNvSpPr/>
          <p:nvPr/>
        </p:nvSpPr>
        <p:spPr>
          <a:xfrm>
            <a:off x="4039737" y="2019869"/>
            <a:ext cx="736979" cy="409432"/>
          </a:xfrm>
          <a:prstGeom prst="righ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4101847" y="4788674"/>
            <a:ext cx="736979" cy="409432"/>
          </a:xfrm>
          <a:prstGeom prst="righ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7526" y="1137972"/>
            <a:ext cx="3015029" cy="2242948"/>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87525" y="3895286"/>
            <a:ext cx="3015029" cy="2256131"/>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42576" y="5303865"/>
            <a:ext cx="711524" cy="874923"/>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08496" y="2729552"/>
            <a:ext cx="645604" cy="651368"/>
          </a:xfrm>
          <a:prstGeom prst="rect">
            <a:avLst/>
          </a:prstGeom>
        </p:spPr>
      </p:pic>
    </p:spTree>
    <p:extLst>
      <p:ext uri="{BB962C8B-B14F-4D97-AF65-F5344CB8AC3E}">
        <p14:creationId xmlns:p14="http://schemas.microsoft.com/office/powerpoint/2010/main" val="14884453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342900" indent="-342900">
              <a:buFont typeface="Arial" panose="020B0604020202020204" pitchFamily="34" charset="0"/>
              <a:buChar char="•"/>
            </a:pPr>
            <a:endParaRPr lang="en-US" dirty="0" smtClean="0"/>
          </a:p>
          <a:p>
            <a:endParaRPr lang="en-US" dirty="0"/>
          </a:p>
        </p:txBody>
      </p:sp>
      <p:sp>
        <p:nvSpPr>
          <p:cNvPr id="3" name="Text Placeholder 2"/>
          <p:cNvSpPr>
            <a:spLocks noGrp="1"/>
          </p:cNvSpPr>
          <p:nvPr>
            <p:ph type="body" sz="quarter" idx="10"/>
          </p:nvPr>
        </p:nvSpPr>
        <p:spPr>
          <a:xfrm>
            <a:off x="102243" y="129008"/>
            <a:ext cx="2897580" cy="676893"/>
          </a:xfrm>
        </p:spPr>
        <p:txBody>
          <a:bodyPr>
            <a:noAutofit/>
          </a:bodyPr>
          <a:lstStyle/>
          <a:p>
            <a:r>
              <a:rPr lang="en-US" sz="3500" dirty="0" smtClean="0"/>
              <a:t>TRMM - LIS</a:t>
            </a:r>
            <a:endParaRPr lang="en-US" sz="3500" dirty="0"/>
          </a:p>
        </p:txBody>
      </p:sp>
      <p:sp>
        <p:nvSpPr>
          <p:cNvPr id="5" name="Text Placeholder 4"/>
          <p:cNvSpPr>
            <a:spLocks noGrp="1"/>
          </p:cNvSpPr>
          <p:nvPr>
            <p:ph type="body" sz="quarter" idx="13"/>
          </p:nvPr>
        </p:nvSpPr>
        <p:spPr>
          <a:xfrm>
            <a:off x="0" y="6583680"/>
            <a:ext cx="1993392" cy="274320"/>
          </a:xfrm>
        </p:spPr>
        <p:txBody>
          <a:bodyPr>
            <a:normAutofit fontScale="85000" lnSpcReduction="10000"/>
          </a:bodyPr>
          <a:lstStyle/>
          <a:p>
            <a:r>
              <a:rPr lang="en-US" dirty="0" smtClean="0"/>
              <a:t>Image Source: </a:t>
            </a:r>
            <a:r>
              <a:rPr lang="en-US" dirty="0" err="1" smtClean="0"/>
              <a:t>DEVELOPedia</a:t>
            </a:r>
            <a:endParaRPr lang="en-US" dirty="0"/>
          </a:p>
        </p:txBody>
      </p:sp>
      <p:sp>
        <p:nvSpPr>
          <p:cNvPr id="6" name="TextBox 5"/>
          <p:cNvSpPr txBox="1"/>
          <p:nvPr/>
        </p:nvSpPr>
        <p:spPr>
          <a:xfrm>
            <a:off x="2476743" y="185326"/>
            <a:ext cx="7270595" cy="646331"/>
          </a:xfrm>
          <a:prstGeom prst="rect">
            <a:avLst/>
          </a:prstGeom>
          <a:noFill/>
        </p:spPr>
        <p:txBody>
          <a:bodyPr wrap="square" rtlCol="0">
            <a:spAutoFit/>
          </a:bodyPr>
          <a:lstStyle/>
          <a:p>
            <a:r>
              <a:rPr lang="en-US" dirty="0" smtClean="0"/>
              <a:t>Tropical Radar Measuring Mission – Lightning </a:t>
            </a:r>
          </a:p>
          <a:p>
            <a:r>
              <a:rPr lang="en-US" dirty="0" smtClean="0"/>
              <a:t>Infrared Sensor</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019" y="2280451"/>
            <a:ext cx="1822217" cy="237735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825" y="870160"/>
            <a:ext cx="3203410" cy="2716815"/>
          </a:xfrm>
          <a:prstGeom prst="rect">
            <a:avLst/>
          </a:prstGeom>
        </p:spPr>
      </p:pic>
      <p:sp>
        <p:nvSpPr>
          <p:cNvPr id="14" name="TextBox 13"/>
          <p:cNvSpPr txBox="1"/>
          <p:nvPr/>
        </p:nvSpPr>
        <p:spPr>
          <a:xfrm>
            <a:off x="2476743" y="2120468"/>
            <a:ext cx="1167148" cy="477054"/>
          </a:xfrm>
          <a:prstGeom prst="rect">
            <a:avLst/>
          </a:prstGeom>
          <a:noFill/>
        </p:spPr>
        <p:txBody>
          <a:bodyPr wrap="square" rtlCol="0">
            <a:spAutoFit/>
          </a:bodyPr>
          <a:lstStyle/>
          <a:p>
            <a:r>
              <a:rPr lang="en-US" sz="2500" dirty="0" smtClean="0">
                <a:solidFill>
                  <a:srgbClr val="3462AE"/>
                </a:solidFill>
                <a:latin typeface="+mj-lt"/>
              </a:rPr>
              <a:t>TRMM</a:t>
            </a:r>
            <a:endParaRPr lang="en-US" sz="2500" dirty="0">
              <a:solidFill>
                <a:srgbClr val="3462AE"/>
              </a:solidFill>
              <a:latin typeface="+mj-lt"/>
            </a:endParaRPr>
          </a:p>
        </p:txBody>
      </p:sp>
      <p:sp>
        <p:nvSpPr>
          <p:cNvPr id="8" name="TextBox 7"/>
          <p:cNvSpPr txBox="1"/>
          <p:nvPr/>
        </p:nvSpPr>
        <p:spPr>
          <a:xfrm>
            <a:off x="2846236" y="4119387"/>
            <a:ext cx="1790875" cy="2400657"/>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sz="2500" dirty="0" smtClean="0"/>
              <a:t>‘Areas’</a:t>
            </a:r>
          </a:p>
          <a:p>
            <a:pPr marL="285750" indent="-285750">
              <a:lnSpc>
                <a:spcPct val="150000"/>
              </a:lnSpc>
              <a:buFont typeface="Arial" panose="020B0604020202020204" pitchFamily="34" charset="0"/>
              <a:buChar char="•"/>
            </a:pPr>
            <a:r>
              <a:rPr lang="en-US" sz="2500" dirty="0" smtClean="0"/>
              <a:t>‘Flashes’</a:t>
            </a:r>
          </a:p>
          <a:p>
            <a:pPr marL="285750" indent="-285750">
              <a:lnSpc>
                <a:spcPct val="150000"/>
              </a:lnSpc>
              <a:buFont typeface="Arial" panose="020B0604020202020204" pitchFamily="34" charset="0"/>
              <a:buChar char="•"/>
            </a:pPr>
            <a:r>
              <a:rPr lang="en-US" sz="2500" b="1" dirty="0" smtClean="0"/>
              <a:t>‘Groups’</a:t>
            </a:r>
          </a:p>
          <a:p>
            <a:pPr marL="285750" indent="-285750">
              <a:lnSpc>
                <a:spcPct val="150000"/>
              </a:lnSpc>
              <a:buFont typeface="Arial" panose="020B0604020202020204" pitchFamily="34" charset="0"/>
              <a:buChar char="•"/>
            </a:pPr>
            <a:r>
              <a:rPr lang="en-US" sz="2500" dirty="0" smtClean="0"/>
              <a:t>‘Events’</a:t>
            </a:r>
            <a:endParaRPr lang="en-US" sz="2500" dirty="0"/>
          </a:p>
        </p:txBody>
      </p:sp>
      <p:cxnSp>
        <p:nvCxnSpPr>
          <p:cNvPr id="20" name="Straight Connector 19"/>
          <p:cNvCxnSpPr/>
          <p:nvPr/>
        </p:nvCxnSpPr>
        <p:spPr>
          <a:xfrm>
            <a:off x="4630731" y="5628290"/>
            <a:ext cx="1891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4835682" y="1072055"/>
            <a:ext cx="0" cy="4556235"/>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835682" y="1072055"/>
            <a:ext cx="4930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328745" y="831657"/>
            <a:ext cx="3815255" cy="1200329"/>
          </a:xfrm>
          <a:prstGeom prst="rect">
            <a:avLst/>
          </a:prstGeom>
          <a:noFill/>
        </p:spPr>
        <p:txBody>
          <a:bodyPr wrap="square" rtlCol="0">
            <a:spAutoFit/>
          </a:bodyPr>
          <a:lstStyle/>
          <a:p>
            <a:r>
              <a:rPr lang="en-US" dirty="0" smtClean="0"/>
              <a:t>Collections of adjacent observed pulse events in the same 2ms timeframe (lightning strikes)</a:t>
            </a:r>
            <a:endParaRPr lang="en-US" dirty="0"/>
          </a:p>
        </p:txBody>
      </p:sp>
      <p:cxnSp>
        <p:nvCxnSpPr>
          <p:cNvPr id="15" name="Straight Arrow Connector 14"/>
          <p:cNvCxnSpPr>
            <a:stCxn id="29" idx="2"/>
          </p:cNvCxnSpPr>
          <p:nvPr/>
        </p:nvCxnSpPr>
        <p:spPr>
          <a:xfrm flipH="1">
            <a:off x="7236372" y="2031986"/>
            <a:ext cx="1" cy="9320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8745" y="3255170"/>
            <a:ext cx="3373334" cy="2561824"/>
          </a:xfrm>
          <a:prstGeom prst="rect">
            <a:avLst/>
          </a:prstGeom>
        </p:spPr>
      </p:pic>
    </p:spTree>
    <p:extLst>
      <p:ext uri="{BB962C8B-B14F-4D97-AF65-F5344CB8AC3E}">
        <p14:creationId xmlns:p14="http://schemas.microsoft.com/office/powerpoint/2010/main" val="23280948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02694" y="18389367"/>
            <a:ext cx="1767135" cy="584775"/>
          </a:xfrm>
          <a:prstGeom prst="rect">
            <a:avLst/>
          </a:prstGeom>
          <a:noFill/>
        </p:spPr>
        <p:txBody>
          <a:bodyPr wrap="square" rtlCol="0">
            <a:spAutoFit/>
          </a:bodyPr>
          <a:lstStyle/>
          <a:p>
            <a:r>
              <a:rPr lang="en-US" sz="3200" dirty="0" smtClean="0">
                <a:solidFill>
                  <a:srgbClr val="3462AE"/>
                </a:solidFill>
                <a:latin typeface="+mj-lt"/>
              </a:rPr>
              <a:t>TRMM</a:t>
            </a:r>
            <a:endParaRPr lang="en-US" sz="3200" dirty="0">
              <a:solidFill>
                <a:srgbClr val="3462AE"/>
              </a:solidFill>
              <a:latin typeface="+mj-lt"/>
            </a:endParaRPr>
          </a:p>
        </p:txBody>
      </p:sp>
      <p:sp>
        <p:nvSpPr>
          <p:cNvPr id="19" name="TextBox 18"/>
          <p:cNvSpPr txBox="1"/>
          <p:nvPr/>
        </p:nvSpPr>
        <p:spPr>
          <a:xfrm>
            <a:off x="284775" y="298313"/>
            <a:ext cx="5161991" cy="577081"/>
          </a:xfrm>
          <a:prstGeom prst="rect">
            <a:avLst/>
          </a:prstGeom>
          <a:noFill/>
        </p:spPr>
        <p:txBody>
          <a:bodyPr wrap="none" rtlCol="0">
            <a:spAutoFit/>
          </a:bodyPr>
          <a:lstStyle/>
          <a:p>
            <a:pPr>
              <a:lnSpc>
                <a:spcPct val="90000"/>
              </a:lnSpc>
              <a:spcBef>
                <a:spcPts val="1000"/>
              </a:spcBef>
            </a:pPr>
            <a:r>
              <a:rPr lang="en-US" sz="3500" b="1" dirty="0">
                <a:solidFill>
                  <a:schemeClr val="accent1"/>
                </a:solidFill>
              </a:rPr>
              <a:t>Detection Point </a:t>
            </a:r>
            <a:r>
              <a:rPr lang="en-US" sz="3500" b="1" dirty="0" smtClean="0">
                <a:solidFill>
                  <a:schemeClr val="accent1"/>
                </a:solidFill>
              </a:rPr>
              <a:t>Density</a:t>
            </a:r>
            <a:endParaRPr lang="en-US" sz="3500" b="1" dirty="0">
              <a:solidFill>
                <a:schemeClr val="accent1"/>
              </a:solidFill>
            </a:endParaRPr>
          </a:p>
        </p:txBody>
      </p:sp>
      <p:sp>
        <p:nvSpPr>
          <p:cNvPr id="25" name="TextBox 24"/>
          <p:cNvSpPr txBox="1"/>
          <p:nvPr/>
        </p:nvSpPr>
        <p:spPr>
          <a:xfrm>
            <a:off x="286219" y="3330564"/>
            <a:ext cx="2996333" cy="369332"/>
          </a:xfrm>
          <a:prstGeom prst="rect">
            <a:avLst/>
          </a:prstGeom>
          <a:noFill/>
        </p:spPr>
        <p:txBody>
          <a:bodyPr wrap="none" rtlCol="0">
            <a:spAutoFit/>
          </a:bodyPr>
          <a:lstStyle/>
          <a:p>
            <a:r>
              <a:rPr lang="en-US" dirty="0" smtClean="0"/>
              <a:t>LIS Group Detections </a:t>
            </a:r>
            <a:r>
              <a:rPr lang="en-US" dirty="0" smtClean="0"/>
              <a:t>IL50</a:t>
            </a:r>
            <a:endParaRPr lang="en-US" dirty="0"/>
          </a:p>
        </p:txBody>
      </p:sp>
      <p:sp>
        <p:nvSpPr>
          <p:cNvPr id="26" name="TextBox 25"/>
          <p:cNvSpPr txBox="1"/>
          <p:nvPr/>
        </p:nvSpPr>
        <p:spPr>
          <a:xfrm>
            <a:off x="4952009" y="3341242"/>
            <a:ext cx="2996333" cy="369332"/>
          </a:xfrm>
          <a:prstGeom prst="rect">
            <a:avLst/>
          </a:prstGeom>
          <a:noFill/>
        </p:spPr>
        <p:txBody>
          <a:bodyPr wrap="none" rtlCol="0">
            <a:spAutoFit/>
          </a:bodyPr>
          <a:lstStyle/>
          <a:p>
            <a:r>
              <a:rPr lang="en-US" dirty="0" smtClean="0"/>
              <a:t>LIS Group Detections </a:t>
            </a:r>
            <a:r>
              <a:rPr lang="en-US" dirty="0" smtClean="0"/>
              <a:t>IL99</a:t>
            </a:r>
            <a:endParaRPr lang="en-US" dirty="0"/>
          </a:p>
        </p:txBody>
      </p:sp>
      <p:sp>
        <p:nvSpPr>
          <p:cNvPr id="27" name="TextBox 26"/>
          <p:cNvSpPr txBox="1"/>
          <p:nvPr/>
        </p:nvSpPr>
        <p:spPr>
          <a:xfrm>
            <a:off x="218622" y="6167337"/>
            <a:ext cx="2299027" cy="369332"/>
          </a:xfrm>
          <a:prstGeom prst="rect">
            <a:avLst/>
          </a:prstGeom>
          <a:noFill/>
        </p:spPr>
        <p:txBody>
          <a:bodyPr wrap="none" rtlCol="0">
            <a:spAutoFit/>
          </a:bodyPr>
          <a:lstStyle/>
          <a:p>
            <a:r>
              <a:rPr lang="en-US" dirty="0" smtClean="0"/>
              <a:t>OT Detections </a:t>
            </a:r>
            <a:r>
              <a:rPr lang="en-US" dirty="0" smtClean="0"/>
              <a:t>IL50</a:t>
            </a:r>
            <a:r>
              <a:rPr lang="en-US" dirty="0" smtClean="0"/>
              <a:t> </a:t>
            </a:r>
            <a:endParaRPr lang="en-US" dirty="0"/>
          </a:p>
        </p:txBody>
      </p:sp>
      <p:sp>
        <p:nvSpPr>
          <p:cNvPr id="28" name="TextBox 27"/>
          <p:cNvSpPr txBox="1"/>
          <p:nvPr/>
        </p:nvSpPr>
        <p:spPr>
          <a:xfrm>
            <a:off x="4956224" y="6182511"/>
            <a:ext cx="2299027" cy="369332"/>
          </a:xfrm>
          <a:prstGeom prst="rect">
            <a:avLst/>
          </a:prstGeom>
          <a:noFill/>
        </p:spPr>
        <p:txBody>
          <a:bodyPr wrap="none" rtlCol="0">
            <a:spAutoFit/>
          </a:bodyPr>
          <a:lstStyle/>
          <a:p>
            <a:r>
              <a:rPr lang="en-US" dirty="0" smtClean="0"/>
              <a:t>OT Detections </a:t>
            </a:r>
            <a:r>
              <a:rPr lang="en-US" dirty="0" smtClean="0"/>
              <a:t>IL99</a:t>
            </a:r>
            <a:r>
              <a:rPr lang="en-US" dirty="0" smtClean="0"/>
              <a:t>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3561" y="3889612"/>
            <a:ext cx="3218213" cy="22929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776" y="3889612"/>
            <a:ext cx="3267486" cy="229289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6218" y="1071866"/>
            <a:ext cx="3119765" cy="2122596"/>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53561" y="1105510"/>
            <a:ext cx="3119765" cy="2122596"/>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59286" y="2294210"/>
            <a:ext cx="1047750" cy="1231698"/>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98799" y="2166808"/>
            <a:ext cx="1072226" cy="1276350"/>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52262" y="5460344"/>
            <a:ext cx="1066800" cy="1076325"/>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71774" y="5384143"/>
            <a:ext cx="999251" cy="1228725"/>
          </a:xfrm>
          <a:prstGeom prst="rect">
            <a:avLst/>
          </a:prstGeom>
        </p:spPr>
      </p:pic>
    </p:spTree>
    <p:extLst>
      <p:ext uri="{BB962C8B-B14F-4D97-AF65-F5344CB8AC3E}">
        <p14:creationId xmlns:p14="http://schemas.microsoft.com/office/powerpoint/2010/main" val="34216960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p:txBody>
          <a:bodyPr/>
          <a:lstStyle/>
          <a:p>
            <a:endParaRPr lang="en-US" dirty="0"/>
          </a:p>
        </p:txBody>
      </p:sp>
      <p:graphicFrame>
        <p:nvGraphicFramePr>
          <p:cNvPr id="6" name="Diagram 5"/>
          <p:cNvGraphicFramePr/>
          <p:nvPr>
            <p:extLst>
              <p:ext uri="{D42A27DB-BD31-4B8C-83A1-F6EECF244321}">
                <p14:modId xmlns:p14="http://schemas.microsoft.com/office/powerpoint/2010/main" val="1309856272"/>
              </p:ext>
            </p:extLst>
          </p:nvPr>
        </p:nvGraphicFramePr>
        <p:xfrm>
          <a:off x="327546" y="996286"/>
          <a:ext cx="8038533" cy="55546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11873" y="269070"/>
            <a:ext cx="1673856" cy="577081"/>
          </a:xfrm>
          <a:prstGeom prst="rect">
            <a:avLst/>
          </a:prstGeom>
          <a:noFill/>
        </p:spPr>
        <p:txBody>
          <a:bodyPr wrap="none" rtlCol="0">
            <a:spAutoFit/>
          </a:bodyPr>
          <a:lstStyle/>
          <a:p>
            <a:pPr>
              <a:lnSpc>
                <a:spcPct val="90000"/>
              </a:lnSpc>
              <a:spcBef>
                <a:spcPts val="1000"/>
              </a:spcBef>
            </a:pPr>
            <a:r>
              <a:rPr lang="en-US" sz="3500" b="1" dirty="0">
                <a:solidFill>
                  <a:schemeClr val="accent1"/>
                </a:solidFill>
              </a:rPr>
              <a:t>MERRA</a:t>
            </a:r>
          </a:p>
        </p:txBody>
      </p:sp>
      <p:sp>
        <p:nvSpPr>
          <p:cNvPr id="7" name="TextBox 6"/>
          <p:cNvSpPr txBox="1"/>
          <p:nvPr/>
        </p:nvSpPr>
        <p:spPr>
          <a:xfrm>
            <a:off x="2090446" y="269070"/>
            <a:ext cx="7418726" cy="707886"/>
          </a:xfrm>
          <a:prstGeom prst="rect">
            <a:avLst/>
          </a:prstGeom>
          <a:noFill/>
        </p:spPr>
        <p:txBody>
          <a:bodyPr wrap="square" rtlCol="0">
            <a:spAutoFit/>
          </a:bodyPr>
          <a:lstStyle/>
          <a:p>
            <a:r>
              <a:rPr lang="en-US" sz="2000" dirty="0" smtClean="0"/>
              <a:t>Modern Era Retrospective-Analysis for Research and Applications</a:t>
            </a:r>
            <a:endParaRPr lang="en-US" sz="2000" dirty="0"/>
          </a:p>
        </p:txBody>
      </p:sp>
    </p:spTree>
    <p:extLst>
      <p:ext uri="{BB962C8B-B14F-4D97-AF65-F5344CB8AC3E}">
        <p14:creationId xmlns:p14="http://schemas.microsoft.com/office/powerpoint/2010/main" val="31587948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Weather 15">
      <a:dk1>
        <a:srgbClr val="767171"/>
      </a:dk1>
      <a:lt1>
        <a:srgbClr val="FFFFFF"/>
      </a:lt1>
      <a:dk2>
        <a:srgbClr val="767171"/>
      </a:dk2>
      <a:lt2>
        <a:srgbClr val="FFFFFF"/>
      </a:lt2>
      <a:accent1>
        <a:srgbClr val="94A3D4"/>
      </a:accent1>
      <a:accent2>
        <a:srgbClr val="9882BC"/>
      </a:accent2>
      <a:accent3>
        <a:srgbClr val="9A62A8"/>
      </a:accent3>
      <a:accent4>
        <a:srgbClr val="C3DC7C"/>
      </a:accent4>
      <a:accent5>
        <a:srgbClr val="D4C969"/>
      </a:accent5>
      <a:accent6>
        <a:srgbClr val="E3B757"/>
      </a:accent6>
      <a:hlink>
        <a:srgbClr val="94A3D4"/>
      </a:hlink>
      <a:folHlink>
        <a:srgbClr val="94A3D4"/>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8453</TotalTime>
  <Words>1696</Words>
  <Application>Microsoft Office PowerPoint</Application>
  <PresentationFormat>On-screen Show (4:3)</PresentationFormat>
  <Paragraphs>252</Paragraphs>
  <Slides>17</Slides>
  <Notes>16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DEVELOP2</cp:lastModifiedBy>
  <cp:revision>347</cp:revision>
  <dcterms:created xsi:type="dcterms:W3CDTF">2015-05-18T13:26:09Z</dcterms:created>
  <dcterms:modified xsi:type="dcterms:W3CDTF">2015-11-19T20:07:12Z</dcterms:modified>
</cp:coreProperties>
</file>