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Calibri" panose="020F0502020204030204" pitchFamily="34" charset="0"/>
      <p:regular r:id="rId5"/>
      <p:bold r:id="rId6"/>
      <p:italic r:id="rId7"/>
      <p:boldItalic r:id="rId8"/>
    </p:embeddedFont>
    <p:embeddedFont>
      <p:font typeface="Garamond" panose="02020404030301010803" pitchFamily="18" charset="0"/>
      <p:regular r:id="rId9"/>
      <p:bold r:id="rId10"/>
      <p:italic r:id="rId11"/>
    </p:embeddedFont>
    <p:embeddedFont>
      <p:font typeface="Century Gothic" panose="020B0502020202020204" pitchFamily="3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048" userDrawn="1">
          <p15:clr>
            <a:srgbClr val="A4A3A4"/>
          </p15:clr>
        </p15:guide>
        <p15:guide id="2" pos="576" userDrawn="1">
          <p15:clr>
            <a:srgbClr val="A4A3A4"/>
          </p15:clr>
        </p15:guide>
        <p15:guide id="3" pos="11544" userDrawn="1">
          <p15:clr>
            <a:srgbClr val="A4A3A4"/>
          </p15:clr>
        </p15:guide>
        <p15:guide id="4" pos="16656" userDrawn="1">
          <p15:clr>
            <a:srgbClr val="A4A3A4"/>
          </p15:clr>
        </p15:guide>
        <p15:guide id="5" orient="horz" pos="1872" userDrawn="1">
          <p15:clr>
            <a:srgbClr val="A4A3A4"/>
          </p15:clr>
        </p15:guide>
        <p15:guide id="6" orient="horz" pos="2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Mercedes Bartkovich" initials="MB" lastIdx="20" clrIdx="1">
    <p:extLst/>
  </p:cmAuthor>
  <p:cmAuthor id="2" name="Helen Baldwin" initials="HB" lastIdx="16" clrIdx="2"/>
  <p:cmAuthor id="3" name="Lubkin, Sara H. (GSFC-6170)[DEVELOP]" initials="LSH("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14" autoAdjust="0"/>
    <p:restoredTop sz="96404" autoAdjust="0"/>
  </p:normalViewPr>
  <p:slideViewPr>
    <p:cSldViewPr snapToGrid="0">
      <p:cViewPr>
        <p:scale>
          <a:sx n="30" d="100"/>
          <a:sy n="30" d="100"/>
        </p:scale>
        <p:origin x="2010" y="-840"/>
      </p:cViewPr>
      <p:guideLst>
        <p:guide orient="horz" pos="21048"/>
        <p:guide pos="576"/>
        <p:guide pos="11544"/>
        <p:guide pos="16656"/>
        <p:guide orient="horz" pos="1872"/>
        <p:guide orient="horz" pos="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Regional Growth Area</a:t>
            </a:r>
            <a:endParaRPr lang="en-US" sz="1800" dirty="0"/>
          </a:p>
        </c:rich>
      </c:tx>
      <c:layout>
        <c:manualLayout>
          <c:xMode val="edge"/>
          <c:yMode val="edge"/>
          <c:x val="0.33133855824939751"/>
          <c:y val="1.4432846400822831E-2"/>
        </c:manualLayout>
      </c:layout>
      <c:overlay val="0"/>
      <c:spPr>
        <a:noFill/>
        <a:ln>
          <a:noFill/>
        </a:ln>
        <a:effectLst/>
      </c:spPr>
      <c:txPr>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7302050613E-2"/>
          <c:y val="0.22175177561260373"/>
          <c:w val="0.95141311494624059"/>
          <c:h val="0.77383525372843898"/>
        </c:manualLayout>
      </c:layout>
      <c:pie3DChart>
        <c:varyColors val="1"/>
        <c:ser>
          <c:idx val="0"/>
          <c:order val="0"/>
          <c:tx>
            <c:strRef>
              <c:f>Regional_growth_area_firerisk!$L$3</c:f>
              <c:strCache>
                <c:ptCount val="1"/>
                <c:pt idx="0">
                  <c:v>Area Covered in percentage</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F5CF-472F-ABDD-2AB3169E414F}"/>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F5CF-472F-ABDD-2AB3169E414F}"/>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F5CF-472F-ABDD-2AB3169E414F}"/>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F5CF-472F-ABDD-2AB3169E414F}"/>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F5CF-472F-ABDD-2AB3169E414F}"/>
              </c:ext>
            </c:extLst>
          </c:dPt>
          <c:dLbls>
            <c:dLbl>
              <c:idx val="0"/>
              <c:layout>
                <c:manualLayout>
                  <c:x val="-2.7714755994494099E-4"/>
                  <c:y val="-1.0681950975209371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F5CF-472F-ABDD-2AB3169E414F}"/>
                </c:ext>
              </c:extLst>
            </c:dLbl>
            <c:dLbl>
              <c:idx val="1"/>
              <c:layout>
                <c:manualLayout>
                  <c:x val="5.3887850883046401E-2"/>
                  <c:y val="-9.8786715264832264E-2"/>
                </c:manualLayout>
              </c:layout>
              <c:tx>
                <c:rich>
                  <a:bodyPr/>
                  <a:lstStyle/>
                  <a:p>
                    <a:r>
                      <a:rPr lang="en-US" dirty="0" smtClean="0"/>
                      <a:t>23.6%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5CF-472F-ABDD-2AB3169E414F}"/>
                </c:ext>
              </c:extLst>
            </c:dLbl>
            <c:dLbl>
              <c:idx val="2"/>
              <c:layout>
                <c:manualLayout>
                  <c:x val="-6.9133413408069885E-3"/>
                  <c:y val="-8.5702308412861819E-2"/>
                </c:manualLayout>
              </c:layout>
              <c:tx>
                <c:rich>
                  <a:bodyPr/>
                  <a:lstStyle/>
                  <a:p>
                    <a:r>
                      <a:rPr lang="en-US" dirty="0" smtClean="0"/>
                      <a:t>47.3%</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F5CF-472F-ABDD-2AB3169E414F}"/>
                </c:ext>
              </c:extLst>
            </c:dLbl>
            <c:dLbl>
              <c:idx val="3"/>
              <c:layout>
                <c:manualLayout>
                  <c:x val="-3.7249432803950357E-2"/>
                  <c:y val="6.0925776504084971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F5CF-472F-ABDD-2AB3169E414F}"/>
                </c:ext>
              </c:extLst>
            </c:dLbl>
            <c:dLbl>
              <c:idx val="4"/>
              <c:layout>
                <c:manualLayout>
                  <c:x val="-1.5306063436985632E-2"/>
                  <c:y val="1.4934104968327679E-2"/>
                </c:manualLayout>
              </c:layout>
              <c:tx>
                <c:rich>
                  <a:bodyPr/>
                  <a:lstStyle/>
                  <a:p>
                    <a:r>
                      <a:rPr lang="en-US" dirty="0" smtClean="0"/>
                      <a:t>0.1%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F5CF-472F-ABDD-2AB3169E414F}"/>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Regional_growth_area_firerisk!$K$4:$K$8</c:f>
              <c:strCache>
                <c:ptCount val="5"/>
                <c:pt idx="0">
                  <c:v>Extremely Low</c:v>
                </c:pt>
                <c:pt idx="1">
                  <c:v>Low</c:v>
                </c:pt>
                <c:pt idx="2">
                  <c:v>Moderate</c:v>
                </c:pt>
                <c:pt idx="3">
                  <c:v>High</c:v>
                </c:pt>
                <c:pt idx="4">
                  <c:v>Extremely High</c:v>
                </c:pt>
              </c:strCache>
            </c:strRef>
          </c:cat>
          <c:val>
            <c:numRef>
              <c:f>Regional_growth_area_firerisk!$L$4:$L$8</c:f>
              <c:numCache>
                <c:formatCode>0.000</c:formatCode>
                <c:ptCount val="5"/>
                <c:pt idx="0">
                  <c:v>19.993294393760259</c:v>
                </c:pt>
                <c:pt idx="1">
                  <c:v>23.61961566288447</c:v>
                </c:pt>
                <c:pt idx="2">
                  <c:v>47.348462122147907</c:v>
                </c:pt>
                <c:pt idx="3">
                  <c:v>8.9537489632779828</c:v>
                </c:pt>
                <c:pt idx="4">
                  <c:v>8.4878857929379381E-2</c:v>
                </c:pt>
              </c:numCache>
            </c:numRef>
          </c:val>
          <c:extLst>
            <c:ext xmlns:c16="http://schemas.microsoft.com/office/drawing/2014/chart" uri="{C3380CC4-5D6E-409C-BE32-E72D297353CC}">
              <c16:uniqueId val="{0000000A-F5CF-472F-ABDD-2AB3169E414F}"/>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Rural </a:t>
            </a:r>
            <a:r>
              <a:rPr lang="en-US" sz="1800" dirty="0"/>
              <a:t>Development </a:t>
            </a:r>
            <a:r>
              <a:rPr lang="en-US" sz="1800" dirty="0" smtClean="0"/>
              <a:t>Area</a:t>
            </a:r>
            <a:endParaRPr lang="en-US" sz="1800" dirty="0"/>
          </a:p>
        </c:rich>
      </c:tx>
      <c:layout>
        <c:manualLayout>
          <c:xMode val="edge"/>
          <c:yMode val="edge"/>
          <c:x val="0.29246600321269622"/>
          <c:y val="1.851847384728203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4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629990078675409E-2"/>
          <c:y val="0.21444873786079888"/>
          <c:w val="0.95493386294378002"/>
          <c:h val="0.78555126213920112"/>
        </c:manualLayout>
      </c:layout>
      <c:pie3DChart>
        <c:varyColors val="1"/>
        <c:ser>
          <c:idx val="0"/>
          <c:order val="0"/>
          <c:tx>
            <c:strRef>
              <c:f>Rural_development_area_FireRisk!$J$2</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9695-4C11-A714-5AE5E9CE8817}"/>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9695-4C11-A714-5AE5E9CE8817}"/>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9695-4C11-A714-5AE5E9CE8817}"/>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9695-4C11-A714-5AE5E9CE8817}"/>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9695-4C11-A714-5AE5E9CE8817}"/>
              </c:ext>
            </c:extLst>
          </c:dPt>
          <c:dLbls>
            <c:dLbl>
              <c:idx val="0"/>
              <c:layout>
                <c:manualLayout>
                  <c:x val="3.0586395450568678E-2"/>
                  <c:y val="1.377989209682123E-2"/>
                </c:manualLayout>
              </c:layout>
              <c:tx>
                <c:rich>
                  <a:bodyPr/>
                  <a:lstStyle/>
                  <a:p>
                    <a:r>
                      <a:rPr lang="en-US" dirty="0" smtClean="0"/>
                      <a:t>8.6%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manualLayout>
                      <c:w val="0.10612489063867017"/>
                      <c:h val="0.10821777486147564"/>
                    </c:manualLayout>
                  </c15:layout>
                </c:ext>
                <c:ext xmlns:c16="http://schemas.microsoft.com/office/drawing/2014/chart" uri="{C3380CC4-5D6E-409C-BE32-E72D297353CC}">
                  <c16:uniqueId val="{00000001-9695-4C11-A714-5AE5E9CE8817}"/>
                </c:ext>
              </c:extLst>
            </c:dLbl>
            <c:dLbl>
              <c:idx val="1"/>
              <c:layout>
                <c:manualLayout>
                  <c:x val="9.1073928258967631E-3"/>
                  <c:y val="-0.11642607174103245"/>
                </c:manualLayout>
              </c:layout>
              <c:tx>
                <c:rich>
                  <a:bodyPr/>
                  <a:lstStyle/>
                  <a:p>
                    <a:r>
                      <a:rPr lang="en-US" dirty="0" smtClean="0"/>
                      <a:t>14.1%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9695-4C11-A714-5AE5E9CE8817}"/>
                </c:ext>
              </c:extLst>
            </c:dLbl>
            <c:dLbl>
              <c:idx val="2"/>
              <c:layout>
                <c:manualLayout>
                  <c:x val="-1.6117672790901164E-2"/>
                  <c:y val="-0.19949074074074075"/>
                </c:manualLayout>
              </c:layout>
              <c:tx>
                <c:rich>
                  <a:bodyPr/>
                  <a:lstStyle/>
                  <a:p>
                    <a:r>
                      <a:rPr lang="en-US" dirty="0" smtClean="0"/>
                      <a:t>62.4%</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9695-4C11-A714-5AE5E9CE8817}"/>
                </c:ext>
              </c:extLst>
            </c:dLbl>
            <c:dLbl>
              <c:idx val="3"/>
              <c:layout>
                <c:manualLayout>
                  <c:x val="-3.7286307961504915E-2"/>
                  <c:y val="-1.5642315543890558E-3"/>
                </c:manualLayout>
              </c:layout>
              <c:tx>
                <c:rich>
                  <a:bodyPr/>
                  <a:lstStyle/>
                  <a:p>
                    <a:r>
                      <a:rPr lang="en-US" dirty="0" smtClean="0"/>
                      <a:t>14.8%</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9695-4C11-A714-5AE5E9CE8817}"/>
                </c:ext>
              </c:extLst>
            </c:dLbl>
            <c:dLbl>
              <c:idx val="4"/>
              <c:layout>
                <c:manualLayout>
                  <c:x val="-1.3888888888888888E-2"/>
                  <c:y val="-1.6813210848643942E-2"/>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smtClean="0"/>
                      <a:t>0.1%</a:t>
                    </a:r>
                    <a:endParaRPr lang="en-US" dirty="0"/>
                  </a:p>
                </c:rich>
              </c:tx>
              <c:numFmt formatCode="0.0\8\5%"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9695-4C11-A714-5AE5E9CE881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Rural_development_area_FireRisk!$I$3:$I$7</c:f>
              <c:strCache>
                <c:ptCount val="5"/>
                <c:pt idx="0">
                  <c:v>Extremely Low</c:v>
                </c:pt>
                <c:pt idx="1">
                  <c:v>Low</c:v>
                </c:pt>
                <c:pt idx="2">
                  <c:v>Moderate</c:v>
                </c:pt>
                <c:pt idx="3">
                  <c:v>High</c:v>
                </c:pt>
                <c:pt idx="4">
                  <c:v>Extremely High</c:v>
                </c:pt>
              </c:strCache>
            </c:strRef>
          </c:cat>
          <c:val>
            <c:numRef>
              <c:f>Rural_development_area_FireRisk!$J$3:$J$7</c:f>
              <c:numCache>
                <c:formatCode>General</c:formatCode>
                <c:ptCount val="5"/>
                <c:pt idx="0">
                  <c:v>8.6149830424205831</c:v>
                </c:pt>
                <c:pt idx="1">
                  <c:v>14.115808725606833</c:v>
                </c:pt>
                <c:pt idx="2">
                  <c:v>62.41330326544383</c:v>
                </c:pt>
                <c:pt idx="3">
                  <c:v>14.770318021201415</c:v>
                </c:pt>
                <c:pt idx="4">
                  <c:v>8.5586945327343428E-2</c:v>
                </c:pt>
              </c:numCache>
            </c:numRef>
          </c:val>
          <c:extLst>
            <c:ext xmlns:c16="http://schemas.microsoft.com/office/drawing/2014/chart" uri="{C3380CC4-5D6E-409C-BE32-E72D297353CC}">
              <c16:uniqueId val="{0000000A-9695-4C11-A714-5AE5E9CE8817}"/>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Pinelands </a:t>
            </a:r>
            <a:r>
              <a:rPr lang="en-US" sz="1800" dirty="0"/>
              <a:t>Villages</a:t>
            </a:r>
          </a:p>
        </c:rich>
      </c:tx>
      <c:layout>
        <c:manualLayout>
          <c:xMode val="edge"/>
          <c:yMode val="edge"/>
          <c:x val="0.35419085286836471"/>
          <c:y val="9.8138308483481235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5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2693438025E-2"/>
          <c:y val="0.20001441923722235"/>
          <c:w val="0.95141312339536366"/>
          <c:h val="0.78220652127502455"/>
        </c:manualLayout>
      </c:layout>
      <c:pie3DChart>
        <c:varyColors val="1"/>
        <c:ser>
          <c:idx val="0"/>
          <c:order val="0"/>
          <c:tx>
            <c:strRef>
              <c:f>Pinelands_village_FireRisk!$J$2</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C77D-4D78-856A-23FF24811A36}"/>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C77D-4D78-856A-23FF24811A36}"/>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C77D-4D78-856A-23FF24811A36}"/>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C77D-4D78-856A-23FF24811A36}"/>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C77D-4D78-856A-23FF24811A36}"/>
              </c:ext>
            </c:extLst>
          </c:dPt>
          <c:dLbls>
            <c:dLbl>
              <c:idx val="0"/>
              <c:layout>
                <c:manualLayout>
                  <c:x val="3.2714348206472153E-3"/>
                  <c:y val="1.3991688538932677E-2"/>
                </c:manualLayout>
              </c:layout>
              <c:tx>
                <c:rich>
                  <a:bodyPr/>
                  <a:lstStyle/>
                  <a:p>
                    <a:r>
                      <a:rPr lang="en-US" dirty="0" smtClean="0"/>
                      <a:t>11.7%</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77D-4D78-856A-23FF24811A36}"/>
                </c:ext>
              </c:extLst>
            </c:dLbl>
            <c:dLbl>
              <c:idx val="1"/>
              <c:layout>
                <c:manualLayout>
                  <c:x val="2.6158136482939631E-2"/>
                  <c:y val="-7.9003353747448324E-2"/>
                </c:manualLayout>
              </c:layout>
              <c:tx>
                <c:rich>
                  <a:bodyPr/>
                  <a:lstStyle/>
                  <a:p>
                    <a:r>
                      <a:rPr lang="en-US" dirty="0" smtClean="0"/>
                      <a:t>17.6%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77D-4D78-856A-23FF24811A36}"/>
                </c:ext>
              </c:extLst>
            </c:dLbl>
            <c:dLbl>
              <c:idx val="2"/>
              <c:layout>
                <c:manualLayout>
                  <c:x val="-3.9652230971128606E-3"/>
                  <c:y val="-9.1754520268299791E-2"/>
                </c:manualLayout>
              </c:layout>
              <c:tx>
                <c:rich>
                  <a:bodyPr/>
                  <a:lstStyle/>
                  <a:p>
                    <a:r>
                      <a:rPr lang="en-US" dirty="0" smtClean="0"/>
                      <a:t>47.1%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77D-4D78-856A-23FF24811A36}"/>
                </c:ext>
              </c:extLst>
            </c:dLbl>
            <c:dLbl>
              <c:idx val="3"/>
              <c:layout>
                <c:manualLayout>
                  <c:x val="-2.3937445319335084E-2"/>
                  <c:y val="-1.0123213764946049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C77D-4D78-856A-23FF24811A36}"/>
                </c:ext>
              </c:extLst>
            </c:dLbl>
            <c:dLbl>
              <c:idx val="4"/>
              <c:layout>
                <c:manualLayout>
                  <c:x val="-9.235783027121712E-3"/>
                  <c:y val="-7.5539515893846606E-3"/>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smtClean="0"/>
                      <a:t>0.6</a:t>
                    </a:r>
                    <a:r>
                      <a:rPr lang="en-US" dirty="0"/>
                      <a:t>%</a:t>
                    </a:r>
                  </a:p>
                </c:rich>
              </c:tx>
              <c:numFmt formatCode="0.\5\6%"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C77D-4D78-856A-23FF24811A36}"/>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Pinelands_village_FireRisk!$I$3:$I$7</c:f>
              <c:strCache>
                <c:ptCount val="5"/>
                <c:pt idx="0">
                  <c:v>Extremely Low</c:v>
                </c:pt>
                <c:pt idx="1">
                  <c:v>Low</c:v>
                </c:pt>
                <c:pt idx="2">
                  <c:v>Moderate</c:v>
                </c:pt>
                <c:pt idx="3">
                  <c:v>High</c:v>
                </c:pt>
                <c:pt idx="4">
                  <c:v>Extremely High</c:v>
                </c:pt>
              </c:strCache>
            </c:strRef>
          </c:cat>
          <c:val>
            <c:numRef>
              <c:f>Pinelands_village_FireRisk!$J$3:$J$7</c:f>
              <c:numCache>
                <c:formatCode>General</c:formatCode>
                <c:ptCount val="5"/>
                <c:pt idx="0">
                  <c:v>11.747682722343749</c:v>
                </c:pt>
                <c:pt idx="1">
                  <c:v>17.618970609514246</c:v>
                </c:pt>
                <c:pt idx="2">
                  <c:v>47.056270055410387</c:v>
                </c:pt>
                <c:pt idx="3">
                  <c:v>23.011056542425969</c:v>
                </c:pt>
                <c:pt idx="4">
                  <c:v>0.56602007030565082</c:v>
                </c:pt>
              </c:numCache>
            </c:numRef>
          </c:val>
          <c:extLst>
            <c:ext xmlns:c16="http://schemas.microsoft.com/office/drawing/2014/chart" uri="{C3380CC4-5D6E-409C-BE32-E72D297353CC}">
              <c16:uniqueId val="{0000000A-C77D-4D78-856A-23FF24811A36}"/>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Pinelands </a:t>
            </a:r>
            <a:r>
              <a:rPr lang="en-US" sz="1800" dirty="0" smtClean="0"/>
              <a:t>Towns</a:t>
            </a:r>
            <a:endParaRPr lang="en-US" sz="1800" dirty="0"/>
          </a:p>
        </c:rich>
      </c:tx>
      <c:layout>
        <c:manualLayout>
          <c:xMode val="edge"/>
          <c:yMode val="edge"/>
          <c:x val="0.38216642595912304"/>
          <c:y val="4.9994855272156111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533064893613931E-2"/>
          <c:y val="0.20445918410916061"/>
          <c:w val="0.9549338702127721"/>
          <c:h val="0.78220652127502455"/>
        </c:manualLayout>
      </c:layout>
      <c:pie3DChart>
        <c:varyColors val="1"/>
        <c:ser>
          <c:idx val="0"/>
          <c:order val="0"/>
          <c:tx>
            <c:strRef>
              <c:f>Pinelands_townFireRisk!$J$4</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1DA1-466F-8024-4484516A384A}"/>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1DA1-466F-8024-4484516A384A}"/>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1DA1-466F-8024-4484516A384A}"/>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1DA1-466F-8024-4484516A384A}"/>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1DA1-466F-8024-4484516A384A}"/>
              </c:ext>
            </c:extLst>
          </c:dPt>
          <c:dLbls>
            <c:dLbl>
              <c:idx val="0"/>
              <c:layout>
                <c:manualLayout>
                  <c:x val="8.8681102362203699E-3"/>
                  <c:y val="2.500437445319335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1DA1-466F-8024-4484516A384A}"/>
                </c:ext>
              </c:extLst>
            </c:dLbl>
            <c:dLbl>
              <c:idx val="1"/>
              <c:layout>
                <c:manualLayout>
                  <c:x val="4.6968941382327108E-2"/>
                  <c:y val="-4.7428550597841936E-2"/>
                </c:manualLayout>
              </c:layout>
              <c:tx>
                <c:rich>
                  <a:bodyPr/>
                  <a:lstStyle/>
                  <a:p>
                    <a:r>
                      <a:rPr lang="en-US" dirty="0" smtClean="0"/>
                      <a:t>23.3%</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1DA1-466F-8024-4484516A384A}"/>
                </c:ext>
              </c:extLst>
            </c:dLbl>
            <c:dLbl>
              <c:idx val="2"/>
              <c:layout>
                <c:manualLayout>
                  <c:x val="1.3186789151355953E-3"/>
                  <c:y val="-0.1121700933216682"/>
                </c:manualLayout>
              </c:layout>
              <c:tx>
                <c:rich>
                  <a:bodyPr/>
                  <a:lstStyle/>
                  <a:p>
                    <a:r>
                      <a:rPr lang="en-US" dirty="0" smtClean="0"/>
                      <a:t>44.1%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1DA1-466F-8024-4484516A384A}"/>
                </c:ext>
              </c:extLst>
            </c:dLbl>
            <c:dLbl>
              <c:idx val="3"/>
              <c:layout>
                <c:manualLayout>
                  <c:x val="-5.3093832020997378E-2"/>
                  <c:y val="3.5691892680081443E-3"/>
                </c:manualLayout>
              </c:layout>
              <c:tx>
                <c:rich>
                  <a:bodyPr/>
                  <a:lstStyle/>
                  <a:p>
                    <a:r>
                      <a:rPr lang="en-US" dirty="0" smtClean="0"/>
                      <a:t>10.5%</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1DA1-466F-8024-4484516A384A}"/>
                </c:ext>
              </c:extLst>
            </c:dLbl>
            <c:dLbl>
              <c:idx val="4"/>
              <c:layout>
                <c:manualLayout>
                  <c:x val="-1.0185067526415994E-16"/>
                  <c:y val="1.5594196558763467E-2"/>
                </c:manualLayout>
              </c:layout>
              <c:tx>
                <c:rich>
                  <a:bodyPr/>
                  <a:lstStyle/>
                  <a:p>
                    <a:r>
                      <a:rPr lang="en-US" dirty="0" smtClean="0"/>
                      <a:t>0.1%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1DA1-466F-8024-4484516A384A}"/>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Pinelands_townFireRisk!$I$5:$I$9</c:f>
              <c:strCache>
                <c:ptCount val="5"/>
                <c:pt idx="0">
                  <c:v>Extremely Low</c:v>
                </c:pt>
                <c:pt idx="1">
                  <c:v>Low</c:v>
                </c:pt>
                <c:pt idx="2">
                  <c:v>Moderate</c:v>
                </c:pt>
                <c:pt idx="3">
                  <c:v>High</c:v>
                </c:pt>
                <c:pt idx="4">
                  <c:v>Extremely High</c:v>
                </c:pt>
              </c:strCache>
            </c:strRef>
          </c:cat>
          <c:val>
            <c:numRef>
              <c:f>Pinelands_townFireRisk!$J$5:$J$9</c:f>
              <c:numCache>
                <c:formatCode>General</c:formatCode>
                <c:ptCount val="5"/>
                <c:pt idx="0">
                  <c:v>21.971634292761667</c:v>
                </c:pt>
                <c:pt idx="1">
                  <c:v>23.271124653136731</c:v>
                </c:pt>
                <c:pt idx="2">
                  <c:v>44.143678473620255</c:v>
                </c:pt>
                <c:pt idx="3">
                  <c:v>10.519252044906324</c:v>
                </c:pt>
                <c:pt idx="4">
                  <c:v>9.4310535575022225E-2</c:v>
                </c:pt>
              </c:numCache>
            </c:numRef>
          </c:val>
          <c:extLst>
            <c:ext xmlns:c16="http://schemas.microsoft.com/office/drawing/2014/chart" uri="{C3380CC4-5D6E-409C-BE32-E72D297353CC}">
              <c16:uniqueId val="{0000000A-1DA1-466F-8024-4484516A384A}"/>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515494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194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275" y="0"/>
            <a:ext cx="27431450" cy="36575998"/>
          </a:xfrm>
          <a:prstGeom prst="rect">
            <a:avLst/>
          </a:prstGeom>
          <a:noFill/>
          <a:ln>
            <a:noFill/>
          </a:ln>
        </p:spPr>
      </p:pic>
      <p:sp>
        <p:nvSpPr>
          <p:cNvPr id="8" name="Shape 8"/>
          <p:cNvSpPr txBox="1">
            <a:spLocks noGrp="1"/>
          </p:cNvSpPr>
          <p:nvPr>
            <p:ph type="body" idx="1"/>
          </p:nvPr>
        </p:nvSpPr>
        <p:spPr>
          <a:xfrm>
            <a:off x="914400" y="438150"/>
            <a:ext cx="17183101" cy="338328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rgbClr val="1C57B0"/>
              </a:buClr>
              <a:buSzPts val="6000"/>
              <a:buFont typeface="Arial"/>
              <a:buNone/>
              <a:defRPr sz="6000" b="1" i="0" u="none" strike="noStrike" cap="none">
                <a:solidFill>
                  <a:srgbClr val="1C57B0"/>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p:nvPr/>
        </p:nvSpPr>
        <p:spPr>
          <a:xfrm>
            <a:off x="3286898" y="359048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chart" Target="../charts/chart2.xml"/><Relationship Id="rId18" Type="http://schemas.openxmlformats.org/officeDocument/2006/relationships/image" Target="../media/image11.emf"/><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chart" Target="../charts/chart1.xml"/><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chart" Target="../charts/chart4.xml"/><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6.png"/><Relationship Id="rId1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grpSp>
        <p:nvGrpSpPr>
          <p:cNvPr id="48" name="Group 47"/>
          <p:cNvGrpSpPr/>
          <p:nvPr/>
        </p:nvGrpSpPr>
        <p:grpSpPr>
          <a:xfrm>
            <a:off x="10720615" y="30358741"/>
            <a:ext cx="2057404" cy="2046184"/>
            <a:chOff x="23593682" y="30422909"/>
            <a:chExt cx="2057404" cy="2046184"/>
          </a:xfrm>
        </p:grpSpPr>
        <p:pic>
          <p:nvPicPr>
            <p:cNvPr id="21" name="Shape 21"/>
            <p:cNvPicPr preferRelativeResize="0"/>
            <p:nvPr/>
          </p:nvPicPr>
          <p:blipFill rotWithShape="1">
            <a:blip r:embed="rId3">
              <a:alphaModFix/>
            </a:blip>
            <a:srcRect/>
            <a:stretch/>
          </p:blipFill>
          <p:spPr>
            <a:xfrm>
              <a:off x="23593682" y="30422909"/>
              <a:ext cx="2057404" cy="2046184"/>
            </a:xfrm>
            <a:prstGeom prst="rect">
              <a:avLst/>
            </a:prstGeom>
            <a:noFill/>
            <a:ln>
              <a:noFill/>
            </a:ln>
          </p:spPr>
        </p:pic>
        <p:pic>
          <p:nvPicPr>
            <p:cNvPr id="16" name="Shape 16"/>
            <p:cNvPicPr preferRelativeResize="0"/>
            <p:nvPr/>
          </p:nvPicPr>
          <p:blipFill>
            <a:blip r:embed="rId4">
              <a:alphaModFix/>
            </a:blip>
            <a:stretch>
              <a:fillRect/>
            </a:stretch>
          </p:blipFill>
          <p:spPr>
            <a:xfrm>
              <a:off x="23799424" y="30623041"/>
              <a:ext cx="1645920" cy="1645920"/>
            </a:xfrm>
            <a:prstGeom prst="ellipse">
              <a:avLst/>
            </a:prstGeom>
            <a:noFill/>
            <a:ln>
              <a:noFill/>
            </a:ln>
          </p:spPr>
        </p:pic>
      </p:grpSp>
      <p:grpSp>
        <p:nvGrpSpPr>
          <p:cNvPr id="23" name="Group 22"/>
          <p:cNvGrpSpPr/>
          <p:nvPr/>
        </p:nvGrpSpPr>
        <p:grpSpPr>
          <a:xfrm>
            <a:off x="4445473" y="30358741"/>
            <a:ext cx="2057404" cy="2044935"/>
            <a:chOff x="17290688" y="30423534"/>
            <a:chExt cx="2057404" cy="2044935"/>
          </a:xfrm>
        </p:grpSpPr>
        <p:pic>
          <p:nvPicPr>
            <p:cNvPr id="19" name="Shape 19"/>
            <p:cNvPicPr preferRelativeResize="0"/>
            <p:nvPr/>
          </p:nvPicPr>
          <p:blipFill rotWithShape="1">
            <a:blip r:embed="rId3">
              <a:alphaModFix/>
            </a:blip>
            <a:srcRect/>
            <a:stretch/>
          </p:blipFill>
          <p:spPr>
            <a:xfrm>
              <a:off x="17290688" y="30423534"/>
              <a:ext cx="2057404" cy="2044935"/>
            </a:xfrm>
            <a:prstGeom prst="rect">
              <a:avLst/>
            </a:prstGeom>
            <a:noFill/>
            <a:ln>
              <a:noFill/>
            </a:ln>
          </p:spPr>
        </p:pic>
        <p:pic>
          <p:nvPicPr>
            <p:cNvPr id="17" name="Shape 17"/>
            <p:cNvPicPr preferRelativeResize="0"/>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7496430" y="30623041"/>
              <a:ext cx="1645920" cy="1645920"/>
            </a:xfrm>
            <a:prstGeom prst="ellipse">
              <a:avLst/>
            </a:prstGeom>
            <a:noFill/>
            <a:ln>
              <a:noFill/>
            </a:ln>
          </p:spPr>
        </p:pic>
      </p:grpSp>
      <p:sp>
        <p:nvSpPr>
          <p:cNvPr id="24" name="Shape 24"/>
          <p:cNvSpPr txBox="1"/>
          <p:nvPr/>
        </p:nvSpPr>
        <p:spPr>
          <a:xfrm>
            <a:off x="13730497" y="12208606"/>
            <a:ext cx="12725767" cy="7288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dirty="0">
                <a:solidFill>
                  <a:srgbClr val="1C57B0"/>
                </a:solidFill>
                <a:latin typeface="Century Gothic"/>
                <a:ea typeface="Century Gothic"/>
                <a:cs typeface="Century Gothic"/>
                <a:sym typeface="Century Gothic"/>
              </a:rPr>
              <a:t>Results</a:t>
            </a:r>
            <a:endParaRPr dirty="0"/>
          </a:p>
        </p:txBody>
      </p:sp>
      <p:sp>
        <p:nvSpPr>
          <p:cNvPr id="25" name="Shape 25"/>
          <p:cNvSpPr txBox="1"/>
          <p:nvPr/>
        </p:nvSpPr>
        <p:spPr>
          <a:xfrm>
            <a:off x="13786033" y="30358740"/>
            <a:ext cx="11834949" cy="2963387"/>
          </a:xfrm>
          <a:prstGeom prst="rect">
            <a:avLst/>
          </a:prstGeom>
          <a:noFill/>
          <a:ln>
            <a:noFill/>
          </a:ln>
        </p:spPr>
        <p:txBody>
          <a:bodyPr spcFirstLastPara="1" wrap="square" lIns="91425" tIns="45700" rIns="91425" bIns="45700" anchor="t" anchorCtr="0">
            <a:noAutofit/>
          </a:bodyPr>
          <a:lstStyle/>
          <a:p>
            <a:pPr marL="0" marR="0" lvl="0" indent="0" algn="l" rtl="0">
              <a:spcAft>
                <a:spcPts val="2400"/>
              </a:spcAft>
              <a:buClr>
                <a:srgbClr val="3F3F3F"/>
              </a:buClr>
              <a:buSzPts val="2700"/>
              <a:buFont typeface="Arial"/>
              <a:buNone/>
            </a:pPr>
            <a:r>
              <a:rPr lang="en-US" sz="2400" dirty="0">
                <a:solidFill>
                  <a:schemeClr val="tx1">
                    <a:lumMod val="65000"/>
                    <a:lumOff val="35000"/>
                  </a:schemeClr>
                </a:solidFill>
                <a:latin typeface="Garamond"/>
                <a:ea typeface="Garamond"/>
                <a:cs typeface="Garamond"/>
                <a:sym typeface="Garamond"/>
              </a:rPr>
              <a:t>Dr. Jeffrey </a:t>
            </a:r>
            <a:r>
              <a:rPr lang="en-US" sz="2400" dirty="0" err="1">
                <a:solidFill>
                  <a:schemeClr val="tx1">
                    <a:lumMod val="65000"/>
                    <a:lumOff val="35000"/>
                  </a:schemeClr>
                </a:solidFill>
                <a:latin typeface="Garamond"/>
                <a:ea typeface="Garamond"/>
                <a:cs typeface="Garamond"/>
                <a:sym typeface="Garamond"/>
              </a:rPr>
              <a:t>Luvall</a:t>
            </a:r>
            <a:r>
              <a:rPr lang="en-US" sz="2400" dirty="0">
                <a:solidFill>
                  <a:schemeClr val="tx1">
                    <a:lumMod val="65000"/>
                    <a:lumOff val="35000"/>
                  </a:schemeClr>
                </a:solidFill>
                <a:latin typeface="Garamond"/>
                <a:ea typeface="Garamond"/>
                <a:cs typeface="Garamond"/>
                <a:sym typeface="Garamond"/>
              </a:rPr>
              <a:t> (NASA Marshall Space Flight Center)</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Dr. Robert Griffin (University of Alabama in Huntsville)</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Leigh Sinclair (University of Alabama in Huntsville/Information Technology and Systems Center)</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Maggi Klug (University of Alabama in Huntsville)</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Larry </a:t>
            </a:r>
            <a:r>
              <a:rPr lang="en-US" sz="2400" dirty="0" smtClean="0">
                <a:solidFill>
                  <a:schemeClr val="tx1">
                    <a:lumMod val="65000"/>
                    <a:lumOff val="35000"/>
                  </a:schemeClr>
                </a:solidFill>
                <a:latin typeface="Garamond"/>
                <a:ea typeface="Garamond"/>
                <a:cs typeface="Garamond"/>
                <a:sym typeface="Garamond"/>
              </a:rPr>
              <a:t>Liggett </a:t>
            </a:r>
            <a:r>
              <a:rPr lang="en-US" sz="2400" dirty="0">
                <a:solidFill>
                  <a:schemeClr val="tx1">
                    <a:lumMod val="65000"/>
                    <a:lumOff val="35000"/>
                  </a:schemeClr>
                </a:solidFill>
                <a:latin typeface="Garamond"/>
                <a:ea typeface="Garamond"/>
                <a:cs typeface="Garamond"/>
                <a:sym typeface="Garamond"/>
              </a:rPr>
              <a:t>(New Jersey Pinelands Commission)</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Gina Berg (New Jersey Pinelands Commission)</a:t>
            </a:r>
            <a:br>
              <a:rPr lang="en-US" sz="2400" dirty="0">
                <a:solidFill>
                  <a:schemeClr val="tx1">
                    <a:lumMod val="65000"/>
                    <a:lumOff val="35000"/>
                  </a:schemeClr>
                </a:solidFill>
                <a:latin typeface="Garamond"/>
                <a:ea typeface="Garamond"/>
                <a:cs typeface="Garamond"/>
                <a:sym typeface="Garamond"/>
              </a:rPr>
            </a:br>
            <a:r>
              <a:rPr lang="en-US" sz="2400" dirty="0" smtClean="0">
                <a:solidFill>
                  <a:schemeClr val="tx1">
                    <a:lumMod val="65000"/>
                    <a:lumOff val="35000"/>
                  </a:schemeClr>
                </a:solidFill>
                <a:latin typeface="Garamond"/>
                <a:ea typeface="Garamond"/>
                <a:cs typeface="Garamond"/>
                <a:sym typeface="Garamond"/>
              </a:rPr>
              <a:t>William </a:t>
            </a:r>
            <a:r>
              <a:rPr lang="en-US" sz="2400" dirty="0" err="1">
                <a:solidFill>
                  <a:schemeClr val="tx1">
                    <a:lumMod val="65000"/>
                    <a:lumOff val="35000"/>
                  </a:schemeClr>
                </a:solidFill>
                <a:latin typeface="Garamond"/>
                <a:ea typeface="Garamond"/>
                <a:cs typeface="Garamond"/>
                <a:sym typeface="Garamond"/>
              </a:rPr>
              <a:t>Zipse</a:t>
            </a:r>
            <a:r>
              <a:rPr lang="en-US" sz="2400" dirty="0">
                <a:solidFill>
                  <a:schemeClr val="tx1">
                    <a:lumMod val="65000"/>
                    <a:lumOff val="35000"/>
                  </a:schemeClr>
                </a:solidFill>
                <a:latin typeface="Garamond"/>
                <a:ea typeface="Garamond"/>
                <a:cs typeface="Garamond"/>
                <a:sym typeface="Garamond"/>
              </a:rPr>
              <a:t> (New Jersey Forest </a:t>
            </a:r>
            <a:r>
              <a:rPr lang="en-US" sz="2400" dirty="0" smtClean="0">
                <a:solidFill>
                  <a:schemeClr val="tx1">
                    <a:lumMod val="65000"/>
                    <a:lumOff val="35000"/>
                  </a:schemeClr>
                </a:solidFill>
                <a:latin typeface="Garamond"/>
                <a:ea typeface="Garamond"/>
                <a:cs typeface="Garamond"/>
                <a:sym typeface="Garamond"/>
              </a:rPr>
              <a:t>Fire Service</a:t>
            </a:r>
            <a:r>
              <a:rPr lang="en-US" sz="2400" dirty="0">
                <a:solidFill>
                  <a:schemeClr val="tx1">
                    <a:lumMod val="65000"/>
                    <a:lumOff val="35000"/>
                  </a:schemeClr>
                </a:solidFill>
                <a:latin typeface="Garamond"/>
                <a:ea typeface="Garamond"/>
                <a:cs typeface="Garamond"/>
                <a:sym typeface="Garamond"/>
              </a:rPr>
              <a:t>)</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Jeremy Webber (New Jersey Forest </a:t>
            </a:r>
            <a:r>
              <a:rPr lang="en-US" sz="2400" dirty="0" smtClean="0">
                <a:solidFill>
                  <a:schemeClr val="tx1">
                    <a:lumMod val="65000"/>
                    <a:lumOff val="35000"/>
                  </a:schemeClr>
                </a:solidFill>
                <a:latin typeface="Garamond"/>
                <a:ea typeface="Garamond"/>
                <a:cs typeface="Garamond"/>
                <a:sym typeface="Garamond"/>
              </a:rPr>
              <a:t>Fire Service)</a:t>
            </a:r>
            <a:endParaRPr sz="2400" dirty="0">
              <a:latin typeface="Garamond"/>
              <a:ea typeface="Garamond"/>
              <a:cs typeface="Garamond"/>
              <a:sym typeface="Garamond"/>
            </a:endParaRPr>
          </a:p>
        </p:txBody>
      </p:sp>
      <p:sp>
        <p:nvSpPr>
          <p:cNvPr id="26" name="Shape 26"/>
          <p:cNvSpPr txBox="1"/>
          <p:nvPr/>
        </p:nvSpPr>
        <p:spPr>
          <a:xfrm>
            <a:off x="927079" y="4965907"/>
            <a:ext cx="12705666" cy="8125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Abstract</a:t>
            </a:r>
            <a:endParaRPr dirty="0"/>
          </a:p>
        </p:txBody>
      </p:sp>
      <p:sp>
        <p:nvSpPr>
          <p:cNvPr id="27" name="Shape 27"/>
          <p:cNvSpPr txBox="1"/>
          <p:nvPr/>
        </p:nvSpPr>
        <p:spPr>
          <a:xfrm>
            <a:off x="13730497" y="4965907"/>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Objectives</a:t>
            </a:r>
            <a:endParaRPr dirty="0"/>
          </a:p>
        </p:txBody>
      </p:sp>
      <p:sp>
        <p:nvSpPr>
          <p:cNvPr id="28" name="Shape 28"/>
          <p:cNvSpPr txBox="1"/>
          <p:nvPr/>
        </p:nvSpPr>
        <p:spPr>
          <a:xfrm>
            <a:off x="941657" y="13239949"/>
            <a:ext cx="12651367" cy="9132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Methodology</a:t>
            </a:r>
            <a:endParaRPr dirty="0"/>
          </a:p>
        </p:txBody>
      </p:sp>
      <p:sp>
        <p:nvSpPr>
          <p:cNvPr id="29" name="Shape 29"/>
          <p:cNvSpPr txBox="1"/>
          <p:nvPr/>
        </p:nvSpPr>
        <p:spPr>
          <a:xfrm>
            <a:off x="941656" y="18140001"/>
            <a:ext cx="11955413" cy="9090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Study Area</a:t>
            </a:r>
            <a:endParaRPr dirty="0"/>
          </a:p>
        </p:txBody>
      </p:sp>
      <p:sp>
        <p:nvSpPr>
          <p:cNvPr id="30" name="Shape 30"/>
          <p:cNvSpPr txBox="1"/>
          <p:nvPr/>
        </p:nvSpPr>
        <p:spPr>
          <a:xfrm>
            <a:off x="13730497" y="8871106"/>
            <a:ext cx="12470648"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Earth Observations</a:t>
            </a:r>
            <a:endParaRPr dirty="0"/>
          </a:p>
        </p:txBody>
      </p:sp>
      <p:sp>
        <p:nvSpPr>
          <p:cNvPr id="31" name="Shape 31"/>
          <p:cNvSpPr txBox="1"/>
          <p:nvPr/>
        </p:nvSpPr>
        <p:spPr>
          <a:xfrm>
            <a:off x="13757540" y="29545570"/>
            <a:ext cx="12503550" cy="6563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Acknowledgements</a:t>
            </a:r>
            <a:endParaRPr dirty="0"/>
          </a:p>
        </p:txBody>
      </p:sp>
      <p:sp>
        <p:nvSpPr>
          <p:cNvPr id="32" name="Shape 32"/>
          <p:cNvSpPr txBox="1"/>
          <p:nvPr/>
        </p:nvSpPr>
        <p:spPr>
          <a:xfrm>
            <a:off x="13773544" y="27954352"/>
            <a:ext cx="11744879"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Project </a:t>
            </a:r>
            <a:r>
              <a:rPr lang="en-US" sz="4400" b="1" dirty="0" smtClean="0">
                <a:solidFill>
                  <a:srgbClr val="1C57B0"/>
                </a:solidFill>
                <a:latin typeface="Century Gothic"/>
                <a:ea typeface="Century Gothic"/>
                <a:cs typeface="Century Gothic"/>
                <a:sym typeface="Century Gothic"/>
              </a:rPr>
              <a:t>Partner</a:t>
            </a:r>
            <a:endParaRPr dirty="0"/>
          </a:p>
        </p:txBody>
      </p:sp>
      <p:sp>
        <p:nvSpPr>
          <p:cNvPr id="33" name="Shape 33"/>
          <p:cNvSpPr txBox="1"/>
          <p:nvPr/>
        </p:nvSpPr>
        <p:spPr>
          <a:xfrm>
            <a:off x="923967" y="24702945"/>
            <a:ext cx="12475196"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Conclusions</a:t>
            </a:r>
            <a:endParaRPr dirty="0"/>
          </a:p>
        </p:txBody>
      </p:sp>
      <p:sp>
        <p:nvSpPr>
          <p:cNvPr id="34" name="Shape 34"/>
          <p:cNvSpPr txBox="1"/>
          <p:nvPr/>
        </p:nvSpPr>
        <p:spPr>
          <a:xfrm>
            <a:off x="931986" y="5924429"/>
            <a:ext cx="11752238" cy="7140663"/>
          </a:xfrm>
          <a:prstGeom prst="rect">
            <a:avLst/>
          </a:prstGeom>
          <a:noFill/>
          <a:ln>
            <a:noFill/>
          </a:ln>
        </p:spPr>
        <p:txBody>
          <a:bodyPr spcFirstLastPara="1" wrap="square" lIns="91425" tIns="45700" rIns="91425" bIns="45700" anchor="t" anchorCtr="0">
            <a:noAutofit/>
          </a:bodyPr>
          <a:lstStyle/>
          <a:p>
            <a:pPr lvl="0" algn="just">
              <a:lnSpc>
                <a:spcPct val="90000"/>
              </a:lnSpc>
              <a:buClr>
                <a:srgbClr val="3F3F3F"/>
              </a:buClr>
              <a:buSzPts val="2700"/>
            </a:pPr>
            <a:r>
              <a:rPr lang="en-US" sz="2700" dirty="0">
                <a:solidFill>
                  <a:srgbClr val="3F3F3F"/>
                </a:solidFill>
                <a:latin typeface="Garamond"/>
                <a:ea typeface="Garamond"/>
                <a:cs typeface="Garamond"/>
                <a:sym typeface="Garamond"/>
              </a:rPr>
              <a:t>As New Jersey’s population increases, more of this population is relocating to the wildland-urban interface (WUI) of the south-central Pinelands region. Due to this increase in human activity coupled with local environmental conditions, local authorities are concerned about an increased possibility of wildfires that could damage both the area’s infrastructure and ecosystem. To counteract this risk, it is necessary to develop methods for accurate wildfire assessment and mitigation efforts. This project partnered with the New Jersey Pinelands Commission (NJPC) to develop a Fire Risk Assessment Tool that identifies areas with high fire risk based on land cover characteristics. The team incorporated vegetation indices derived from Landsat 8 Operational Land Imager (OLI) and Sentinel-2 Multi-Spectral Instrument (MSI), land-use classification derived from </a:t>
            </a:r>
            <a:r>
              <a:rPr lang="en-US" sz="2700" dirty="0" err="1">
                <a:solidFill>
                  <a:srgbClr val="3F3F3F"/>
                </a:solidFill>
                <a:latin typeface="Garamond"/>
                <a:ea typeface="Garamond"/>
                <a:cs typeface="Garamond"/>
                <a:sym typeface="Garamond"/>
              </a:rPr>
              <a:t>LandFire</a:t>
            </a:r>
            <a:r>
              <a:rPr lang="en-US" sz="2700" dirty="0">
                <a:solidFill>
                  <a:srgbClr val="3F3F3F"/>
                </a:solidFill>
                <a:latin typeface="Garamond"/>
                <a:ea typeface="Garamond"/>
                <a:cs typeface="Garamond"/>
                <a:sym typeface="Garamond"/>
              </a:rPr>
              <a:t> data and elevation into a fuzzy logic model to generate a 30 x 30 m Fire Risk Assessment Map. The map was used to analyze fire susceptibility in the Pinelands WUI and to identify optimal areas for urban expansion. Fifty-three percent of the total area within the Pinelands WUI was classified as having a moderate fire risk, while high and extremely-high fire risk accounted for 13%. An estimated 200,000 acres of land with a low to moderate risk of fire were identified as areas that would be suitable for development. The results and maps produced will be used by the New Jersey Pinelands Commission to guide urban development planning and decision making</a:t>
            </a:r>
            <a:r>
              <a:rPr lang="en-US" sz="2700" dirty="0" smtClean="0">
                <a:solidFill>
                  <a:srgbClr val="3F3F3F"/>
                </a:solidFill>
                <a:latin typeface="Garamond"/>
                <a:ea typeface="Garamond"/>
                <a:cs typeface="Garamond"/>
                <a:sym typeface="Garamond"/>
              </a:rPr>
              <a:t>.</a:t>
            </a:r>
            <a:endParaRPr dirty="0"/>
          </a:p>
        </p:txBody>
      </p:sp>
      <p:sp>
        <p:nvSpPr>
          <p:cNvPr id="36" name="Shape 36"/>
          <p:cNvSpPr txBox="1"/>
          <p:nvPr/>
        </p:nvSpPr>
        <p:spPr>
          <a:xfrm>
            <a:off x="13772147" y="28662510"/>
            <a:ext cx="10921200" cy="787276"/>
          </a:xfrm>
          <a:prstGeom prst="rect">
            <a:avLst/>
          </a:prstGeom>
          <a:noFill/>
          <a:ln>
            <a:noFill/>
          </a:ln>
        </p:spPr>
        <p:txBody>
          <a:bodyPr spcFirstLastPara="1" wrap="square" lIns="91425" tIns="45700" rIns="91425" bIns="45700" anchor="t" anchorCtr="0">
            <a:noAutofit/>
          </a:bodyPr>
          <a:lstStyle/>
          <a:p>
            <a:pPr marL="347663"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ea typeface="+mn-ea"/>
                <a:cs typeface="+mn-cs"/>
                <a:sym typeface="Garamond"/>
              </a:rPr>
              <a:t>New Jersey Pinelands </a:t>
            </a:r>
            <a:r>
              <a:rPr lang="en-US" sz="2700" kern="1200" dirty="0" smtClean="0">
                <a:solidFill>
                  <a:schemeClr val="tx1">
                    <a:lumMod val="65000"/>
                    <a:lumOff val="35000"/>
                  </a:schemeClr>
                </a:solidFill>
                <a:latin typeface="Garamond"/>
                <a:ea typeface="+mn-ea"/>
                <a:cs typeface="+mn-cs"/>
                <a:sym typeface="Garamond"/>
              </a:rPr>
              <a:t>Commission</a:t>
            </a:r>
            <a:endParaRPr sz="2700" kern="1200" dirty="0">
              <a:solidFill>
                <a:schemeClr val="tx1">
                  <a:lumMod val="65000"/>
                  <a:lumOff val="35000"/>
                </a:schemeClr>
              </a:solidFill>
              <a:latin typeface="Garamond"/>
              <a:ea typeface="+mn-ea"/>
              <a:cs typeface="+mn-cs"/>
              <a:sym typeface="Garamond"/>
            </a:endParaRPr>
          </a:p>
        </p:txBody>
      </p:sp>
      <p:sp>
        <p:nvSpPr>
          <p:cNvPr id="37" name="Shape 37"/>
          <p:cNvSpPr txBox="1"/>
          <p:nvPr/>
        </p:nvSpPr>
        <p:spPr>
          <a:xfrm>
            <a:off x="970450" y="29409545"/>
            <a:ext cx="4542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Team Members</a:t>
            </a:r>
            <a:endParaRPr dirty="0"/>
          </a:p>
        </p:txBody>
      </p:sp>
      <p:grpSp>
        <p:nvGrpSpPr>
          <p:cNvPr id="22" name="Group 21"/>
          <p:cNvGrpSpPr/>
          <p:nvPr/>
        </p:nvGrpSpPr>
        <p:grpSpPr>
          <a:xfrm>
            <a:off x="1307900" y="30358741"/>
            <a:ext cx="2057404" cy="2046184"/>
            <a:chOff x="14180967" y="30422909"/>
            <a:chExt cx="2057404" cy="2046184"/>
          </a:xfrm>
        </p:grpSpPr>
        <p:pic>
          <p:nvPicPr>
            <p:cNvPr id="20" name="Shape 20"/>
            <p:cNvPicPr preferRelativeResize="0"/>
            <p:nvPr/>
          </p:nvPicPr>
          <p:blipFill rotWithShape="1">
            <a:blip r:embed="rId3">
              <a:alphaModFix/>
            </a:blip>
            <a:srcRect/>
            <a:stretch/>
          </p:blipFill>
          <p:spPr>
            <a:xfrm>
              <a:off x="14180967" y="30422909"/>
              <a:ext cx="2057404" cy="2046184"/>
            </a:xfrm>
            <a:prstGeom prst="rect">
              <a:avLst/>
            </a:prstGeom>
            <a:noFill/>
            <a:ln>
              <a:noFill/>
            </a:ln>
          </p:spPr>
        </p:pic>
        <p:pic>
          <p:nvPicPr>
            <p:cNvPr id="15" name="Shape 15"/>
            <p:cNvPicPr preferRelativeResize="0"/>
            <p:nvPr/>
          </p:nvPicPr>
          <p:blipFill>
            <a:blip r:embed="rId7">
              <a:alphaModFix/>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4385757" y="30623041"/>
              <a:ext cx="1647825" cy="1645920"/>
            </a:xfrm>
            <a:prstGeom prst="ellipse">
              <a:avLst/>
            </a:prstGeom>
            <a:noFill/>
            <a:ln>
              <a:noFill/>
            </a:ln>
          </p:spPr>
        </p:pic>
      </p:grpSp>
      <p:sp>
        <p:nvSpPr>
          <p:cNvPr id="38" name="Shape 38"/>
          <p:cNvSpPr txBox="1"/>
          <p:nvPr/>
        </p:nvSpPr>
        <p:spPr>
          <a:xfrm>
            <a:off x="900476" y="32649585"/>
            <a:ext cx="2872251" cy="83105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smtClean="0">
                <a:solidFill>
                  <a:srgbClr val="3F3F3F"/>
                </a:solidFill>
                <a:latin typeface="Garamond" panose="02020404030301010803" pitchFamily="18" charset="0"/>
                <a:ea typeface="Garamond"/>
                <a:cs typeface="Garamond"/>
                <a:sym typeface="Garamond"/>
              </a:rPr>
              <a:t>Man </a:t>
            </a:r>
            <a:r>
              <a:rPr lang="en-US" sz="2400" dirty="0" err="1" smtClean="0">
                <a:solidFill>
                  <a:srgbClr val="3F3F3F"/>
                </a:solidFill>
                <a:latin typeface="Garamond" panose="02020404030301010803" pitchFamily="18" charset="0"/>
                <a:ea typeface="Garamond"/>
                <a:cs typeface="Garamond"/>
                <a:sym typeface="Garamond"/>
              </a:rPr>
              <a:t>Kumari</a:t>
            </a:r>
            <a:r>
              <a:rPr lang="en-US" sz="2400" dirty="0" smtClean="0">
                <a:solidFill>
                  <a:srgbClr val="3F3F3F"/>
                </a:solidFill>
                <a:latin typeface="Garamond" panose="02020404030301010803" pitchFamily="18" charset="0"/>
                <a:ea typeface="Garamond"/>
                <a:cs typeface="Garamond"/>
                <a:sym typeface="Garamond"/>
              </a:rPr>
              <a:t> </a:t>
            </a:r>
            <a:r>
              <a:rPr lang="en-US" sz="2400" dirty="0">
                <a:solidFill>
                  <a:srgbClr val="3F3F3F"/>
                </a:solidFill>
                <a:latin typeface="Garamond" panose="02020404030301010803" pitchFamily="18" charset="0"/>
                <a:ea typeface="Garamond"/>
                <a:cs typeface="Garamond"/>
                <a:sym typeface="Garamond"/>
              </a:rPr>
              <a:t>Giri</a:t>
            </a:r>
            <a:endParaRPr sz="2400" dirty="0">
              <a:latin typeface="Garamond" panose="02020404030301010803" pitchFamily="18" charset="0"/>
            </a:endParaRPr>
          </a:p>
          <a:p>
            <a:pPr marL="0" marR="0" lvl="0" indent="0" algn="ctr" rtl="0">
              <a:lnSpc>
                <a:spcPct val="100000"/>
              </a:lnSpc>
              <a:spcBef>
                <a:spcPts val="0"/>
              </a:spcBef>
              <a:spcAft>
                <a:spcPts val="0"/>
              </a:spcAft>
              <a:buClr>
                <a:srgbClr val="3F3F3F"/>
              </a:buClr>
              <a:buSzPts val="2700"/>
              <a:buFont typeface="Arial"/>
              <a:buNone/>
            </a:pPr>
            <a:r>
              <a:rPr lang="en-US" sz="2400" b="0" u="none" dirty="0">
                <a:solidFill>
                  <a:srgbClr val="3F3F3F"/>
                </a:solidFill>
                <a:latin typeface="Garamond" panose="02020404030301010803" pitchFamily="18" charset="0"/>
                <a:ea typeface="Garamond"/>
                <a:cs typeface="Garamond"/>
                <a:sym typeface="Garamond"/>
              </a:rPr>
              <a:t>Project Lead</a:t>
            </a:r>
            <a:endParaRPr sz="2400" dirty="0">
              <a:latin typeface="Garamond" panose="02020404030301010803" pitchFamily="18" charset="0"/>
            </a:endParaRPr>
          </a:p>
        </p:txBody>
      </p:sp>
      <p:sp>
        <p:nvSpPr>
          <p:cNvPr id="39" name="Shape 39"/>
          <p:cNvSpPr txBox="1"/>
          <p:nvPr/>
        </p:nvSpPr>
        <p:spPr>
          <a:xfrm>
            <a:off x="10566559" y="32649585"/>
            <a:ext cx="2365516" cy="5938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Olivia Buchanan</a:t>
            </a:r>
            <a:endParaRPr sz="2400" dirty="0">
              <a:latin typeface="Garamond" panose="02020404030301010803" pitchFamily="18" charset="0"/>
            </a:endParaRPr>
          </a:p>
        </p:txBody>
      </p:sp>
      <p:sp>
        <p:nvSpPr>
          <p:cNvPr id="40" name="Shape 40"/>
          <p:cNvSpPr txBox="1"/>
          <p:nvPr/>
        </p:nvSpPr>
        <p:spPr>
          <a:xfrm>
            <a:off x="7346870" y="32649585"/>
            <a:ext cx="2529749" cy="4360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Nicholas McVey</a:t>
            </a:r>
            <a:endParaRPr sz="2400" dirty="0">
              <a:latin typeface="Garamond" panose="02020404030301010803" pitchFamily="18" charset="0"/>
            </a:endParaRPr>
          </a:p>
        </p:txBody>
      </p:sp>
      <p:sp>
        <p:nvSpPr>
          <p:cNvPr id="41" name="Shape 41"/>
          <p:cNvSpPr txBox="1"/>
          <p:nvPr/>
        </p:nvSpPr>
        <p:spPr>
          <a:xfrm>
            <a:off x="4058510" y="32649585"/>
            <a:ext cx="2831330" cy="6299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Mercedes </a:t>
            </a:r>
            <a:r>
              <a:rPr lang="en-US" sz="2400" dirty="0" err="1">
                <a:solidFill>
                  <a:srgbClr val="3F3F3F"/>
                </a:solidFill>
                <a:latin typeface="Garamond" panose="02020404030301010803" pitchFamily="18" charset="0"/>
                <a:ea typeface="Garamond"/>
                <a:cs typeface="Garamond"/>
                <a:sym typeface="Garamond"/>
              </a:rPr>
              <a:t>Bartkovich</a:t>
            </a:r>
            <a:endParaRPr sz="2400" dirty="0">
              <a:latin typeface="Garamond" panose="02020404030301010803" pitchFamily="18" charset="0"/>
            </a:endParaRPr>
          </a:p>
        </p:txBody>
      </p:sp>
      <p:sp>
        <p:nvSpPr>
          <p:cNvPr id="42" name="Shape 42"/>
          <p:cNvSpPr txBox="1"/>
          <p:nvPr/>
        </p:nvSpPr>
        <p:spPr>
          <a:xfrm>
            <a:off x="16408400" y="34696400"/>
            <a:ext cx="10109200" cy="81280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000">
                <a:solidFill>
                  <a:schemeClr val="lt1"/>
                </a:solidFill>
                <a:latin typeface="Century Gothic"/>
                <a:ea typeface="Century Gothic"/>
                <a:cs typeface="Century Gothic"/>
                <a:sym typeface="Century Gothic"/>
              </a:rPr>
              <a:t>Alabama – Marshall | Spring 2018</a:t>
            </a:r>
            <a:endParaRPr sz="4000">
              <a:solidFill>
                <a:schemeClr val="lt1"/>
              </a:solidFill>
              <a:latin typeface="Century Gothic"/>
              <a:ea typeface="Century Gothic"/>
              <a:cs typeface="Century Gothic"/>
              <a:sym typeface="Century Gothic"/>
            </a:endParaRPr>
          </a:p>
        </p:txBody>
      </p:sp>
      <p:sp>
        <p:nvSpPr>
          <p:cNvPr id="43" name="Shape 43"/>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dirty="0" smtClean="0">
                <a:solidFill>
                  <a:schemeClr val="lt1"/>
                </a:solidFill>
                <a:latin typeface="Century Gothic"/>
                <a:ea typeface="Century Gothic"/>
                <a:cs typeface="Century Gothic"/>
                <a:sym typeface="Century Gothic"/>
              </a:rPr>
              <a:t>New Jersey Urban </a:t>
            </a:r>
            <a:r>
              <a:rPr lang="en-US" sz="4000" dirty="0">
                <a:solidFill>
                  <a:schemeClr val="lt1"/>
                </a:solidFill>
                <a:latin typeface="Century Gothic"/>
                <a:ea typeface="Century Gothic"/>
                <a:cs typeface="Century Gothic"/>
                <a:sym typeface="Century Gothic"/>
              </a:rPr>
              <a:t>Development</a:t>
            </a:r>
            <a:endParaRPr sz="4000" dirty="0">
              <a:solidFill>
                <a:schemeClr val="lt1"/>
              </a:solidFill>
              <a:latin typeface="Century Gothic"/>
              <a:ea typeface="Century Gothic"/>
              <a:cs typeface="Century Gothic"/>
              <a:sym typeface="Century Gothic"/>
            </a:endParaRPr>
          </a:p>
        </p:txBody>
      </p:sp>
      <p:sp>
        <p:nvSpPr>
          <p:cNvPr id="44" name="Shape 44"/>
          <p:cNvSpPr txBox="1">
            <a:spLocks noGrp="1"/>
          </p:cNvSpPr>
          <p:nvPr>
            <p:ph type="body" idx="1"/>
          </p:nvPr>
        </p:nvSpPr>
        <p:spPr>
          <a:xfrm>
            <a:off x="914400" y="291434"/>
            <a:ext cx="17358697" cy="36540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C57B0"/>
              </a:buClr>
              <a:buSzPts val="6000"/>
              <a:buFont typeface="Arial"/>
              <a:buNone/>
            </a:pPr>
            <a:r>
              <a:rPr lang="en-US" sz="5200" dirty="0" smtClean="0"/>
              <a:t>Identifying </a:t>
            </a:r>
            <a:r>
              <a:rPr lang="en-US" sz="5200" dirty="0"/>
              <a:t>Optimal Regions within New Jersey’s Pine Barren Forest for Urban Development Based </a:t>
            </a:r>
            <a:r>
              <a:rPr lang="en-US" sz="5200" dirty="0" smtClean="0"/>
              <a:t>on Wildfire </a:t>
            </a:r>
            <a:r>
              <a:rPr lang="en-US" sz="5200" dirty="0"/>
              <a:t>Risk and the Wildland Urban-Interface Theory</a:t>
            </a:r>
          </a:p>
          <a:p>
            <a:pPr marL="0" marR="0" lvl="0" indent="0" algn="l" rtl="0">
              <a:lnSpc>
                <a:spcPct val="90000"/>
              </a:lnSpc>
              <a:spcBef>
                <a:spcPts val="0"/>
              </a:spcBef>
              <a:spcAft>
                <a:spcPts val="0"/>
              </a:spcAft>
              <a:buClr>
                <a:srgbClr val="1C57B0"/>
              </a:buClr>
              <a:buSzPts val="6000"/>
              <a:buFont typeface="Arial"/>
              <a:buNone/>
            </a:pPr>
            <a:endParaRPr sz="5200" dirty="0"/>
          </a:p>
        </p:txBody>
      </p:sp>
      <p:sp>
        <p:nvSpPr>
          <p:cNvPr id="45" name="Shape 45"/>
          <p:cNvSpPr txBox="1"/>
          <p:nvPr/>
        </p:nvSpPr>
        <p:spPr>
          <a:xfrm>
            <a:off x="927079" y="25311752"/>
            <a:ext cx="12490872" cy="3937250"/>
          </a:xfrm>
          <a:prstGeom prst="rect">
            <a:avLst/>
          </a:prstGeom>
          <a:noFill/>
          <a:ln>
            <a:noFill/>
          </a:ln>
        </p:spPr>
        <p:txBody>
          <a:bodyPr spcFirstLastPara="1" wrap="square" lIns="91425" tIns="45700" rIns="91425" bIns="45700" anchor="t" anchorCtr="0">
            <a:noAutofit/>
          </a:bodyPr>
          <a:lstStyle/>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smtClean="0">
                <a:solidFill>
                  <a:schemeClr val="tx1">
                    <a:lumMod val="65000"/>
                    <a:lumOff val="35000"/>
                  </a:schemeClr>
                </a:solidFill>
                <a:latin typeface="Garamond"/>
                <a:sym typeface="Garamond"/>
              </a:rPr>
              <a:t>53% of the Pinelands WUI were classified as moderate to low fire risk areas, while only 13% were </a:t>
            </a:r>
            <a:r>
              <a:rPr lang="en-US" sz="2700" kern="1200" dirty="0">
                <a:solidFill>
                  <a:schemeClr val="tx1">
                    <a:lumMod val="65000"/>
                    <a:lumOff val="35000"/>
                  </a:schemeClr>
                </a:solidFill>
                <a:latin typeface="Garamond"/>
                <a:sym typeface="Garamond"/>
              </a:rPr>
              <a:t>considered high </a:t>
            </a:r>
            <a:r>
              <a:rPr lang="en-US" sz="2700" kern="1200" dirty="0" smtClean="0">
                <a:solidFill>
                  <a:schemeClr val="tx1">
                    <a:lumMod val="65000"/>
                    <a:lumOff val="35000"/>
                  </a:schemeClr>
                </a:solidFill>
                <a:latin typeface="Garamond"/>
                <a:sym typeface="Garamond"/>
              </a:rPr>
              <a:t>to </a:t>
            </a:r>
            <a:r>
              <a:rPr lang="en-US" sz="2700" kern="1200" dirty="0">
                <a:solidFill>
                  <a:schemeClr val="tx1">
                    <a:lumMod val="65000"/>
                    <a:lumOff val="35000"/>
                  </a:schemeClr>
                </a:solidFill>
                <a:latin typeface="Garamond"/>
                <a:sym typeface="Garamond"/>
              </a:rPr>
              <a:t>extremely high fire risk </a:t>
            </a:r>
            <a:r>
              <a:rPr lang="en-US" sz="2700" kern="1200" dirty="0" smtClean="0">
                <a:solidFill>
                  <a:schemeClr val="tx1">
                    <a:lumMod val="65000"/>
                    <a:lumOff val="35000"/>
                  </a:schemeClr>
                </a:solidFill>
                <a:latin typeface="Garamond"/>
                <a:sym typeface="Garamond"/>
              </a:rPr>
              <a:t>areas.</a:t>
            </a:r>
            <a:endParaRPr lang="en-US" sz="2700" kern="1200" dirty="0" smtClean="0">
              <a:solidFill>
                <a:schemeClr val="tx1">
                  <a:lumMod val="65000"/>
                  <a:lumOff val="35000"/>
                </a:schemeClr>
              </a:solidFill>
              <a:latin typeface="Garamond"/>
              <a:sym typeface="Garamond"/>
            </a:endParaRPr>
          </a:p>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smtClean="0">
                <a:solidFill>
                  <a:schemeClr val="tx1">
                    <a:lumMod val="65000"/>
                    <a:lumOff val="35000"/>
                  </a:schemeClr>
                </a:solidFill>
                <a:latin typeface="Garamond"/>
                <a:sym typeface="Garamond"/>
              </a:rPr>
              <a:t>Approximately </a:t>
            </a:r>
            <a:r>
              <a:rPr lang="en-US" sz="2700" kern="1200" dirty="0">
                <a:solidFill>
                  <a:schemeClr val="tx1">
                    <a:lumMod val="65000"/>
                    <a:lumOff val="35000"/>
                  </a:schemeClr>
                </a:solidFill>
                <a:latin typeface="Garamond"/>
                <a:sym typeface="Garamond"/>
              </a:rPr>
              <a:t>200,000 </a:t>
            </a:r>
            <a:r>
              <a:rPr lang="en-US" sz="2700" kern="1200" dirty="0" smtClean="0">
                <a:solidFill>
                  <a:schemeClr val="tx1">
                    <a:lumMod val="65000"/>
                    <a:lumOff val="35000"/>
                  </a:schemeClr>
                </a:solidFill>
                <a:latin typeface="Garamond"/>
                <a:sym typeface="Garamond"/>
              </a:rPr>
              <a:t>acres of the WUI would be considered suitable for development based on their fire </a:t>
            </a:r>
            <a:r>
              <a:rPr lang="en-US" sz="2700" kern="1200" dirty="0" smtClean="0">
                <a:solidFill>
                  <a:schemeClr val="tx1">
                    <a:lumMod val="65000"/>
                    <a:lumOff val="35000"/>
                  </a:schemeClr>
                </a:solidFill>
                <a:latin typeface="Garamond"/>
                <a:sym typeface="Garamond"/>
              </a:rPr>
              <a:t>risk.</a:t>
            </a:r>
          </a:p>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smtClean="0">
                <a:solidFill>
                  <a:schemeClr val="tx1">
                    <a:lumMod val="65000"/>
                    <a:lumOff val="35000"/>
                  </a:schemeClr>
                </a:solidFill>
                <a:latin typeface="Garamond"/>
                <a:ea typeface="+mn-ea"/>
                <a:cs typeface="+mn-cs"/>
                <a:sym typeface="Garamond"/>
              </a:rPr>
              <a:t>The </a:t>
            </a:r>
            <a:r>
              <a:rPr lang="en-US" sz="2700" kern="1200" dirty="0" smtClean="0">
                <a:solidFill>
                  <a:schemeClr val="tx1">
                    <a:lumMod val="65000"/>
                    <a:lumOff val="35000"/>
                  </a:schemeClr>
                </a:solidFill>
                <a:latin typeface="Garamond"/>
                <a:ea typeface="+mn-ea"/>
                <a:cs typeface="+mn-cs"/>
                <a:sym typeface="Garamond"/>
              </a:rPr>
              <a:t>New Jersey Pinelands commission will use </a:t>
            </a:r>
            <a:r>
              <a:rPr lang="en-US" sz="2700" kern="1200" dirty="0" smtClean="0">
                <a:solidFill>
                  <a:schemeClr val="tx1">
                    <a:lumMod val="65000"/>
                    <a:lumOff val="35000"/>
                  </a:schemeClr>
                </a:solidFill>
                <a:latin typeface="Garamond"/>
                <a:ea typeface="+mn-ea"/>
                <a:cs typeface="+mn-cs"/>
                <a:sym typeface="Garamond"/>
              </a:rPr>
              <a:t>fire risk </a:t>
            </a:r>
            <a:r>
              <a:rPr lang="en-US" sz="2700" kern="1200" dirty="0" smtClean="0">
                <a:solidFill>
                  <a:schemeClr val="tx1">
                    <a:lumMod val="65000"/>
                    <a:lumOff val="35000"/>
                  </a:schemeClr>
                </a:solidFill>
                <a:latin typeface="Garamond"/>
                <a:ea typeface="+mn-ea"/>
                <a:cs typeface="+mn-cs"/>
                <a:sym typeface="Garamond"/>
              </a:rPr>
              <a:t>assessment map for</a:t>
            </a:r>
            <a:r>
              <a:rPr lang="en-US" sz="2700" kern="1200" dirty="0" smtClean="0">
                <a:solidFill>
                  <a:schemeClr val="tx1">
                    <a:lumMod val="65000"/>
                    <a:lumOff val="35000"/>
                  </a:schemeClr>
                </a:solidFill>
                <a:latin typeface="Garamond"/>
                <a:ea typeface="+mn-ea"/>
                <a:cs typeface="+mn-cs"/>
                <a:sym typeface="Garamond"/>
              </a:rPr>
              <a:t> </a:t>
            </a:r>
            <a:r>
              <a:rPr lang="en-US" sz="2700" kern="1200" dirty="0" smtClean="0">
                <a:solidFill>
                  <a:schemeClr val="tx1">
                    <a:lumMod val="65000"/>
                    <a:lumOff val="35000"/>
                  </a:schemeClr>
                </a:solidFill>
                <a:latin typeface="Garamond"/>
                <a:ea typeface="+mn-ea"/>
                <a:cs typeface="+mn-cs"/>
                <a:sym typeface="Garamond"/>
              </a:rPr>
              <a:t>urban development decision making and planning</a:t>
            </a:r>
            <a:r>
              <a:rPr lang="en-US" sz="2700" kern="1200" dirty="0" smtClean="0">
                <a:solidFill>
                  <a:schemeClr val="tx1">
                    <a:lumMod val="65000"/>
                    <a:lumOff val="35000"/>
                  </a:schemeClr>
                </a:solidFill>
                <a:latin typeface="Garamond"/>
                <a:ea typeface="+mn-ea"/>
                <a:cs typeface="+mn-cs"/>
                <a:sym typeface="Garamond"/>
              </a:rPr>
              <a:t>.</a:t>
            </a:r>
          </a:p>
          <a:p>
            <a:pPr marL="347663"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sym typeface="Garamond"/>
              </a:rPr>
              <a:t>The fire risk assessment tool will be used by our partners to generate up-to-date fire risk map in future</a:t>
            </a:r>
            <a:r>
              <a:rPr lang="en-US" sz="2700" kern="1200" dirty="0" smtClean="0">
                <a:solidFill>
                  <a:schemeClr val="tx1">
                    <a:lumMod val="65000"/>
                    <a:lumOff val="35000"/>
                  </a:schemeClr>
                </a:solidFill>
                <a:latin typeface="Garamond"/>
                <a:sym typeface="Garamond"/>
              </a:rPr>
              <a:t>.</a:t>
            </a:r>
            <a:endParaRPr sz="2700" kern="1200" dirty="0">
              <a:solidFill>
                <a:schemeClr val="tx1">
                  <a:lumMod val="65000"/>
                  <a:lumOff val="35000"/>
                </a:schemeClr>
              </a:solidFill>
              <a:latin typeface="Garamond"/>
              <a:ea typeface="+mn-ea"/>
              <a:cs typeface="+mn-cs"/>
            </a:endParaRPr>
          </a:p>
        </p:txBody>
      </p:sp>
      <p:sp>
        <p:nvSpPr>
          <p:cNvPr id="46" name="Shape 46"/>
          <p:cNvSpPr txBox="1"/>
          <p:nvPr/>
        </p:nvSpPr>
        <p:spPr>
          <a:xfrm>
            <a:off x="13732375" y="5727780"/>
            <a:ext cx="12780801" cy="2946273"/>
          </a:xfrm>
          <a:prstGeom prst="rect">
            <a:avLst/>
          </a:prstGeom>
          <a:noFill/>
          <a:ln>
            <a:noFill/>
          </a:ln>
        </p:spPr>
        <p:txBody>
          <a:bodyPr spcFirstLastPara="1" wrap="square" lIns="91425" tIns="45700" rIns="91425" bIns="45700" anchor="t" anchorCtr="0">
            <a:noAutofit/>
          </a:bodyPr>
          <a:lstStyle/>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Classify </a:t>
            </a:r>
            <a:r>
              <a:rPr lang="en-US" sz="2700" dirty="0">
                <a:solidFill>
                  <a:srgbClr val="3F3F3F"/>
                </a:solidFill>
                <a:latin typeface="Garamond"/>
                <a:ea typeface="Garamond"/>
                <a:cs typeface="Garamond"/>
                <a:sym typeface="Garamond"/>
              </a:rPr>
              <a:t>fire risk throughout the study area and ensure the usability of the Fire Risk Assessment Tool by our </a:t>
            </a:r>
            <a:r>
              <a:rPr lang="en-US" sz="2700" dirty="0" smtClean="0">
                <a:solidFill>
                  <a:srgbClr val="3F3F3F"/>
                </a:solidFill>
                <a:latin typeface="Garamond"/>
                <a:ea typeface="Garamond"/>
                <a:cs typeface="Garamond"/>
                <a:sym typeface="Garamond"/>
              </a:rPr>
              <a:t>partners</a:t>
            </a:r>
            <a:endParaRPr lang="en-US" sz="2700" dirty="0">
              <a:solidFill>
                <a:srgbClr val="3F3F3F"/>
              </a:solidFill>
              <a:latin typeface="Garamond"/>
              <a:ea typeface="Garamond"/>
              <a:cs typeface="Garamond"/>
              <a:sym typeface="Garamond"/>
            </a:endParaRPr>
          </a:p>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Analyze</a:t>
            </a:r>
            <a:r>
              <a:rPr lang="en-US" sz="2700" dirty="0">
                <a:solidFill>
                  <a:srgbClr val="3F3F3F"/>
                </a:solidFill>
                <a:latin typeface="Garamond"/>
                <a:ea typeface="Garamond"/>
                <a:cs typeface="Garamond"/>
                <a:sym typeface="Garamond"/>
              </a:rPr>
              <a:t> fire risk in the Pinelands WUI to aid our partners in identifying suitable areas for urban development </a:t>
            </a:r>
          </a:p>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Locate </a:t>
            </a:r>
            <a:r>
              <a:rPr lang="en-US" sz="2700" dirty="0">
                <a:solidFill>
                  <a:srgbClr val="3F3F3F"/>
                </a:solidFill>
                <a:latin typeface="Garamond"/>
                <a:ea typeface="Garamond"/>
                <a:cs typeface="Garamond"/>
                <a:sym typeface="Garamond"/>
              </a:rPr>
              <a:t>areas where our partners should apply fire mitigation efforts to minimize fire induced economic and infrastructure losses</a:t>
            </a:r>
          </a:p>
        </p:txBody>
      </p:sp>
      <p:grpSp>
        <p:nvGrpSpPr>
          <p:cNvPr id="58" name="Group 57"/>
          <p:cNvGrpSpPr/>
          <p:nvPr/>
        </p:nvGrpSpPr>
        <p:grpSpPr>
          <a:xfrm>
            <a:off x="13877327" y="9640606"/>
            <a:ext cx="11484968" cy="2339274"/>
            <a:chOff x="14098269" y="16496347"/>
            <a:chExt cx="11484968" cy="2339274"/>
          </a:xfrm>
        </p:grpSpPr>
        <p:pic>
          <p:nvPicPr>
            <p:cNvPr id="47" name="Shape 47"/>
            <p:cNvPicPr preferRelativeResize="0"/>
            <p:nvPr/>
          </p:nvPicPr>
          <p:blipFill rotWithShape="1">
            <a:blip r:embed="rId9">
              <a:alphaModFix/>
            </a:blip>
            <a:srcRect/>
            <a:stretch/>
          </p:blipFill>
          <p:spPr>
            <a:xfrm>
              <a:off x="20523721" y="16496347"/>
              <a:ext cx="2338101" cy="2339274"/>
            </a:xfrm>
            <a:prstGeom prst="rect">
              <a:avLst/>
            </a:prstGeom>
            <a:noFill/>
            <a:ln>
              <a:noFill/>
            </a:ln>
          </p:spPr>
        </p:pic>
        <p:sp>
          <p:nvSpPr>
            <p:cNvPr id="49" name="Shape 49"/>
            <p:cNvSpPr txBox="1"/>
            <p:nvPr/>
          </p:nvSpPr>
          <p:spPr>
            <a:xfrm>
              <a:off x="16993183" y="16906371"/>
              <a:ext cx="2285545" cy="16675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rPr>
                <a:t>Sentinel-2  </a:t>
              </a:r>
              <a:endParaRPr lang="en-US" sz="2700" b="0" i="0" u="none" strike="noStrike" cap="none" dirty="0" smtClean="0">
                <a:solidFill>
                  <a:schemeClr val="tx1">
                    <a:lumMod val="65000"/>
                    <a:lumOff val="3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smtClean="0">
                  <a:solidFill>
                    <a:schemeClr val="tx1">
                      <a:lumMod val="65000"/>
                      <a:lumOff val="35000"/>
                    </a:schemeClr>
                  </a:solidFill>
                  <a:latin typeface="Garamond" panose="02020404030301010803" pitchFamily="18" charset="0"/>
                  <a:ea typeface="Century Gothic"/>
                  <a:cs typeface="Century Gothic"/>
                  <a:sym typeface="Century Gothic"/>
                </a:rPr>
                <a:t>Multi-Spectral Instrument (MSI)</a:t>
              </a:r>
              <a:endParaRPr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endParaRPr>
            </a:p>
          </p:txBody>
        </p:sp>
        <p:sp>
          <p:nvSpPr>
            <p:cNvPr id="50" name="Shape 50"/>
            <p:cNvSpPr txBox="1"/>
            <p:nvPr/>
          </p:nvSpPr>
          <p:spPr>
            <a:xfrm>
              <a:off x="23070790" y="16888370"/>
              <a:ext cx="2512447" cy="1575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rPr>
                <a:t>Landsat </a:t>
              </a:r>
              <a:r>
                <a:rPr lang="en-US" sz="2700" b="0" i="0" u="none" strike="noStrike" cap="none" dirty="0" smtClean="0">
                  <a:solidFill>
                    <a:schemeClr val="tx1">
                      <a:lumMod val="65000"/>
                      <a:lumOff val="35000"/>
                    </a:schemeClr>
                  </a:solidFill>
                  <a:latin typeface="Garamond" panose="02020404030301010803" pitchFamily="18" charset="0"/>
                  <a:ea typeface="Century Gothic"/>
                  <a:cs typeface="Century Gothic"/>
                  <a:sym typeface="Century Gothic"/>
                </a:rPr>
                <a:t>8 Operational Land Imager (OLI)</a:t>
              </a:r>
              <a:endParaRPr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endParaRPr>
            </a:p>
          </p:txBody>
        </p:sp>
        <p:pic>
          <p:nvPicPr>
            <p:cNvPr id="53" name="Shape 53"/>
            <p:cNvPicPr preferRelativeResize="0"/>
            <p:nvPr/>
          </p:nvPicPr>
          <p:blipFill rotWithShape="1">
            <a:blip r:embed="rId10">
              <a:alphaModFix/>
            </a:blip>
            <a:srcRect/>
            <a:stretch/>
          </p:blipFill>
          <p:spPr>
            <a:xfrm>
              <a:off x="14098269" y="16572885"/>
              <a:ext cx="2768467" cy="2262736"/>
            </a:xfrm>
            <a:prstGeom prst="rect">
              <a:avLst/>
            </a:prstGeom>
            <a:noFill/>
            <a:ln>
              <a:noFill/>
            </a:ln>
          </p:spPr>
        </p:pic>
      </p:grpSp>
      <p:grpSp>
        <p:nvGrpSpPr>
          <p:cNvPr id="2" name="Group 1"/>
          <p:cNvGrpSpPr/>
          <p:nvPr/>
        </p:nvGrpSpPr>
        <p:grpSpPr>
          <a:xfrm>
            <a:off x="1145120" y="14022093"/>
            <a:ext cx="11588532" cy="3925530"/>
            <a:chOff x="808766" y="10332297"/>
            <a:chExt cx="12596800" cy="2645857"/>
          </a:xfrm>
        </p:grpSpPr>
        <p:sp>
          <p:nvSpPr>
            <p:cNvPr id="3" name="Freeform 2"/>
            <p:cNvSpPr/>
            <p:nvPr/>
          </p:nvSpPr>
          <p:spPr>
            <a:xfrm>
              <a:off x="844726" y="10370368"/>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0"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Acquisition</a:t>
              </a:r>
            </a:p>
          </p:txBody>
        </p:sp>
        <p:sp>
          <p:nvSpPr>
            <p:cNvPr id="4" name="Freeform 3"/>
            <p:cNvSpPr/>
            <p:nvPr/>
          </p:nvSpPr>
          <p:spPr>
            <a:xfrm>
              <a:off x="808766" y="11080582"/>
              <a:ext cx="3260118" cy="1897572"/>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Landsat 8 OLI &amp; Sentinel-2 MSI</a:t>
              </a:r>
              <a:endParaRPr lang="en-US" sz="24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err="1" smtClean="0">
                  <a:solidFill>
                    <a:schemeClr val="tx1">
                      <a:lumMod val="65000"/>
                      <a:lumOff val="35000"/>
                    </a:schemeClr>
                  </a:solidFill>
                  <a:latin typeface="Garamond"/>
                </a:rPr>
                <a:t>LandFire</a:t>
              </a:r>
              <a:endParaRPr lang="en-US" sz="24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TIGER</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Ignition Sources</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Pinelands WUI</a:t>
              </a:r>
              <a:endParaRPr lang="en-US" sz="2400" kern="1200" dirty="0">
                <a:solidFill>
                  <a:schemeClr val="tx1">
                    <a:lumMod val="65000"/>
                    <a:lumOff val="35000"/>
                  </a:schemeClr>
                </a:solidFill>
                <a:latin typeface="Garamond"/>
              </a:endParaRPr>
            </a:p>
          </p:txBody>
        </p:sp>
        <p:sp>
          <p:nvSpPr>
            <p:cNvPr id="5" name="Freeform 4"/>
            <p:cNvSpPr/>
            <p:nvPr/>
          </p:nvSpPr>
          <p:spPr>
            <a:xfrm>
              <a:off x="3042442" y="10400321"/>
              <a:ext cx="831770"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6" name="Freeform 5"/>
            <p:cNvSpPr/>
            <p:nvPr/>
          </p:nvSpPr>
          <p:spPr>
            <a:xfrm>
              <a:off x="3986042" y="10332298"/>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Processing</a:t>
              </a:r>
            </a:p>
          </p:txBody>
        </p:sp>
        <p:sp>
          <p:nvSpPr>
            <p:cNvPr id="7" name="Freeform 6"/>
            <p:cNvSpPr/>
            <p:nvPr/>
          </p:nvSpPr>
          <p:spPr>
            <a:xfrm>
              <a:off x="4316435" y="11028702"/>
              <a:ext cx="2810923" cy="1580513"/>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Clipping</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err="1" smtClean="0">
                  <a:solidFill>
                    <a:schemeClr val="tx1">
                      <a:lumMod val="65000"/>
                      <a:lumOff val="35000"/>
                    </a:schemeClr>
                  </a:solidFill>
                  <a:latin typeface="Garamond"/>
                </a:rPr>
                <a:t>Reprojection</a:t>
              </a:r>
              <a:endParaRPr lang="en-US" sz="2400" kern="1200" dirty="0">
                <a:solidFill>
                  <a:schemeClr val="tx1">
                    <a:lumMod val="65000"/>
                    <a:lumOff val="35000"/>
                  </a:schemeClr>
                </a:solidFill>
                <a:latin typeface="Garamond"/>
              </a:endParaRP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Reclassification</a:t>
              </a:r>
              <a:endParaRPr lang="en-US" sz="2400" kern="1200" dirty="0">
                <a:solidFill>
                  <a:schemeClr val="tx1">
                    <a:lumMod val="65000"/>
                    <a:lumOff val="35000"/>
                  </a:schemeClr>
                </a:solidFill>
                <a:latin typeface="Garamond"/>
              </a:endParaRP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Euclidean Distance</a:t>
              </a:r>
            </a:p>
          </p:txBody>
        </p:sp>
        <p:sp>
          <p:nvSpPr>
            <p:cNvPr id="8" name="Freeform 7"/>
            <p:cNvSpPr/>
            <p:nvPr/>
          </p:nvSpPr>
          <p:spPr>
            <a:xfrm>
              <a:off x="6205042" y="10374806"/>
              <a:ext cx="1102831"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9" name="Freeform 8"/>
            <p:cNvSpPr/>
            <p:nvPr/>
          </p:nvSpPr>
          <p:spPr>
            <a:xfrm>
              <a:off x="7419703" y="10370367"/>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Analysis</a:t>
              </a:r>
            </a:p>
          </p:txBody>
        </p:sp>
        <p:sp>
          <p:nvSpPr>
            <p:cNvPr id="10" name="Freeform 9"/>
            <p:cNvSpPr/>
            <p:nvPr/>
          </p:nvSpPr>
          <p:spPr>
            <a:xfrm>
              <a:off x="7565652" y="11063630"/>
              <a:ext cx="2621340" cy="1306082"/>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Fuzzy Logic Membership</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Fuzzy </a:t>
              </a:r>
              <a:r>
                <a:rPr lang="en-US" sz="2400" kern="1200" dirty="0" smtClean="0">
                  <a:solidFill>
                    <a:schemeClr val="tx1">
                      <a:lumMod val="65000"/>
                      <a:lumOff val="35000"/>
                    </a:schemeClr>
                  </a:solidFill>
                  <a:latin typeface="Garamond"/>
                </a:rPr>
                <a:t>Overlay</a:t>
              </a:r>
              <a:endParaRPr lang="en-US" sz="2400" kern="1200" dirty="0">
                <a:solidFill>
                  <a:schemeClr val="tx1">
                    <a:lumMod val="65000"/>
                    <a:lumOff val="35000"/>
                  </a:schemeClr>
                </a:solidFill>
                <a:latin typeface="Garamond"/>
              </a:endParaRPr>
            </a:p>
          </p:txBody>
        </p:sp>
        <p:sp>
          <p:nvSpPr>
            <p:cNvPr id="11" name="Freeform 10"/>
            <p:cNvSpPr/>
            <p:nvPr/>
          </p:nvSpPr>
          <p:spPr>
            <a:xfrm>
              <a:off x="9642574" y="10374806"/>
              <a:ext cx="968162"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12" name="Freeform 11"/>
            <p:cNvSpPr/>
            <p:nvPr/>
          </p:nvSpPr>
          <p:spPr>
            <a:xfrm>
              <a:off x="10773022" y="10332297"/>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smtClean="0">
                  <a:solidFill>
                    <a:schemeClr val="bg1"/>
                  </a:solidFill>
                  <a:latin typeface="Garamond"/>
                  <a:ea typeface="Garamond"/>
                  <a:cs typeface="Garamond"/>
                </a:rPr>
                <a:t>End Products</a:t>
              </a:r>
              <a:endParaRPr lang="en-US" sz="2700" dirty="0">
                <a:solidFill>
                  <a:schemeClr val="bg1"/>
                </a:solidFill>
                <a:latin typeface="Garamond"/>
                <a:ea typeface="Garamond"/>
                <a:cs typeface="Garamond"/>
              </a:endParaRPr>
            </a:p>
          </p:txBody>
        </p:sp>
        <p:sp>
          <p:nvSpPr>
            <p:cNvPr id="13" name="Freeform 12"/>
            <p:cNvSpPr/>
            <p:nvPr/>
          </p:nvSpPr>
          <p:spPr>
            <a:xfrm>
              <a:off x="10773021" y="11006557"/>
              <a:ext cx="2632545" cy="1856614"/>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Fire Risk Assessment </a:t>
              </a:r>
              <a:r>
                <a:rPr lang="en-US" sz="2400" kern="1200" dirty="0" smtClean="0">
                  <a:solidFill>
                    <a:schemeClr val="tx1">
                      <a:lumMod val="65000"/>
                      <a:lumOff val="35000"/>
                    </a:schemeClr>
                  </a:solidFill>
                  <a:latin typeface="Garamond"/>
                </a:rPr>
                <a:t>Tool and Map</a:t>
              </a:r>
              <a:endParaRPr lang="en-US" sz="2400" kern="1200" dirty="0">
                <a:solidFill>
                  <a:schemeClr val="tx1">
                    <a:lumMod val="65000"/>
                    <a:lumOff val="35000"/>
                  </a:schemeClr>
                </a:solidFill>
                <a:latin typeface="Garamond"/>
              </a:endParaRP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Fire Risk Analysis of the Pinelands WUI</a:t>
              </a:r>
              <a:endParaRPr lang="en-US" sz="2400" kern="1200" dirty="0">
                <a:solidFill>
                  <a:schemeClr val="tx1">
                    <a:lumMod val="65000"/>
                    <a:lumOff val="35000"/>
                  </a:schemeClr>
                </a:solidFill>
                <a:latin typeface="Garamond"/>
              </a:endParaRPr>
            </a:p>
          </p:txBody>
        </p:sp>
      </p:grpSp>
      <p:grpSp>
        <p:nvGrpSpPr>
          <p:cNvPr id="35" name="Group 34"/>
          <p:cNvGrpSpPr/>
          <p:nvPr/>
        </p:nvGrpSpPr>
        <p:grpSpPr>
          <a:xfrm>
            <a:off x="7583046" y="30358741"/>
            <a:ext cx="2057399" cy="2024325"/>
            <a:chOff x="20417119" y="30433839"/>
            <a:chExt cx="2057399" cy="2024325"/>
          </a:xfrm>
        </p:grpSpPr>
        <p:pic>
          <p:nvPicPr>
            <p:cNvPr id="18" name="Shape 18"/>
            <p:cNvPicPr preferRelativeResize="0"/>
            <p:nvPr/>
          </p:nvPicPr>
          <p:blipFill rotWithShape="1">
            <a:blip r:embed="rId3">
              <a:alphaModFix/>
            </a:blip>
            <a:srcRect/>
            <a:stretch/>
          </p:blipFill>
          <p:spPr>
            <a:xfrm>
              <a:off x="20417119" y="30433839"/>
              <a:ext cx="2057399" cy="2024325"/>
            </a:xfrm>
            <a:prstGeom prst="rect">
              <a:avLst/>
            </a:prstGeom>
            <a:noFill/>
            <a:ln>
              <a:noFill/>
            </a:ln>
          </p:spPr>
        </p:pic>
        <p:pic>
          <p:nvPicPr>
            <p:cNvPr id="65" name="Picture 64"/>
            <p:cNvPicPr>
              <a:picLocks noChangeAspect="1"/>
            </p:cNvPicPr>
            <p:nvPr/>
          </p:nvPicPr>
          <p:blipFill>
            <a:blip r:embed="rId11"/>
            <a:stretch>
              <a:fillRect/>
            </a:stretch>
          </p:blipFill>
          <p:spPr>
            <a:xfrm>
              <a:off x="20622858" y="30623041"/>
              <a:ext cx="1645920" cy="1645920"/>
            </a:xfrm>
            <a:prstGeom prst="ellipse">
              <a:avLst/>
            </a:prstGeom>
          </p:spPr>
        </p:pic>
      </p:grpSp>
      <p:sp>
        <p:nvSpPr>
          <p:cNvPr id="136" name="Shape 45"/>
          <p:cNvSpPr txBox="1"/>
          <p:nvPr/>
        </p:nvSpPr>
        <p:spPr>
          <a:xfrm>
            <a:off x="13877327" y="19693018"/>
            <a:ext cx="12146322" cy="641636"/>
          </a:xfrm>
          <a:prstGeom prst="rect">
            <a:avLst/>
          </a:prstGeom>
          <a:noFill/>
          <a:ln>
            <a:noFill/>
          </a:ln>
        </p:spPr>
        <p:txBody>
          <a:bodyPr spcFirstLastPara="1" wrap="square" lIns="91425" tIns="45700" rIns="91425" bIns="45700" anchor="t" anchorCtr="0">
            <a:noAutofit/>
          </a:bodyPr>
          <a:lstStyle/>
          <a:p>
            <a:pPr lvl="0" algn="ctr" defTabSz="2743200">
              <a:buClr>
                <a:srgbClr val="1C57B0"/>
              </a:buClr>
              <a:buSzPts val="2700"/>
            </a:pPr>
            <a:r>
              <a:rPr lang="en-US" sz="4000" b="1" kern="1200" dirty="0" smtClean="0">
                <a:solidFill>
                  <a:schemeClr val="tx1">
                    <a:lumMod val="65000"/>
                    <a:lumOff val="35000"/>
                  </a:schemeClr>
                </a:solidFill>
                <a:latin typeface="Garamond"/>
                <a:ea typeface="+mn-ea"/>
                <a:cs typeface="+mn-cs"/>
              </a:rPr>
              <a:t>Fire Risk Analysis of the Pinelands WUI</a:t>
            </a:r>
            <a:endParaRPr sz="4000" b="1" kern="1200" dirty="0">
              <a:solidFill>
                <a:schemeClr val="tx1">
                  <a:lumMod val="65000"/>
                  <a:lumOff val="35000"/>
                </a:schemeClr>
              </a:solidFill>
              <a:latin typeface="Garamond"/>
              <a:ea typeface="+mn-ea"/>
              <a:cs typeface="+mn-cs"/>
            </a:endParaRPr>
          </a:p>
        </p:txBody>
      </p:sp>
      <p:sp>
        <p:nvSpPr>
          <p:cNvPr id="156" name="Rectangle 6"/>
          <p:cNvSpPr>
            <a:spLocks noChangeArrowheads="1"/>
          </p:cNvSpPr>
          <p:nvPr/>
        </p:nvSpPr>
        <p:spPr bwMode="auto">
          <a:xfrm>
            <a:off x="13877327" y="12712004"/>
            <a:ext cx="118364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4000" b="1" kern="1200" dirty="0" smtClean="0">
                <a:solidFill>
                  <a:schemeClr val="tx1">
                    <a:lumMod val="75000"/>
                    <a:lumOff val="25000"/>
                  </a:schemeClr>
                </a:solidFill>
                <a:latin typeface="Garamond" panose="02020404030301010803" pitchFamily="18" charset="0"/>
                <a:ea typeface="+mn-ea"/>
                <a:cs typeface="+mn-cs"/>
              </a:rPr>
              <a:t>Fire Risk Assessment Map</a:t>
            </a:r>
            <a:endParaRPr lang="en-US" altLang="en-US" sz="4000" kern="1200" dirty="0" smtClean="0">
              <a:solidFill>
                <a:schemeClr val="tx1">
                  <a:lumMod val="75000"/>
                  <a:lumOff val="25000"/>
                </a:schemeClr>
              </a:solidFill>
              <a:latin typeface="Garamond" panose="02020404030301010803" pitchFamily="18" charset="0"/>
              <a:ea typeface="+mn-ea"/>
              <a:cs typeface="+mn-cs"/>
            </a:endParaRPr>
          </a:p>
        </p:txBody>
      </p:sp>
      <p:grpSp>
        <p:nvGrpSpPr>
          <p:cNvPr id="54" name="Group 53"/>
          <p:cNvGrpSpPr/>
          <p:nvPr/>
        </p:nvGrpSpPr>
        <p:grpSpPr>
          <a:xfrm>
            <a:off x="14346470" y="26756262"/>
            <a:ext cx="11714838" cy="436495"/>
            <a:chOff x="14179223" y="19620557"/>
            <a:chExt cx="11714838" cy="436495"/>
          </a:xfrm>
        </p:grpSpPr>
        <p:sp>
          <p:nvSpPr>
            <p:cNvPr id="157" name="Rectangle 8"/>
            <p:cNvSpPr>
              <a:spLocks noChangeArrowheads="1"/>
            </p:cNvSpPr>
            <p:nvPr/>
          </p:nvSpPr>
          <p:spPr bwMode="auto">
            <a:xfrm>
              <a:off x="14179223" y="19620557"/>
              <a:ext cx="813368" cy="436495"/>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58" name="Rectangle 10"/>
            <p:cNvSpPr>
              <a:spLocks noChangeArrowheads="1"/>
            </p:cNvSpPr>
            <p:nvPr/>
          </p:nvSpPr>
          <p:spPr bwMode="auto">
            <a:xfrm>
              <a:off x="15063520" y="19654138"/>
              <a:ext cx="183941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Extremely Low</a:t>
              </a:r>
              <a:endParaRPr lang="en-US" altLang="en-US" sz="2400" kern="1200" dirty="0" smtClean="0">
                <a:solidFill>
                  <a:prstClr val="black"/>
                </a:solidFill>
                <a:latin typeface="Garamond" panose="02020404030301010803" pitchFamily="18" charset="0"/>
                <a:ea typeface="+mn-ea"/>
                <a:cs typeface="+mn-cs"/>
              </a:endParaRPr>
            </a:p>
          </p:txBody>
        </p:sp>
        <p:sp>
          <p:nvSpPr>
            <p:cNvPr id="159" name="Rectangle 11"/>
            <p:cNvSpPr>
              <a:spLocks noChangeArrowheads="1"/>
            </p:cNvSpPr>
            <p:nvPr/>
          </p:nvSpPr>
          <p:spPr bwMode="auto">
            <a:xfrm>
              <a:off x="17011388" y="19620557"/>
              <a:ext cx="824929" cy="436495"/>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0" name="Rectangle 13"/>
            <p:cNvSpPr>
              <a:spLocks noChangeArrowheads="1"/>
            </p:cNvSpPr>
            <p:nvPr/>
          </p:nvSpPr>
          <p:spPr bwMode="auto">
            <a:xfrm>
              <a:off x="17956605" y="19654138"/>
              <a:ext cx="71372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prstClr val="black"/>
                  </a:solidFill>
                  <a:latin typeface="Garamond" panose="02020404030301010803" pitchFamily="18" charset="0"/>
                  <a:ea typeface="+mn-ea"/>
                  <a:cs typeface="+mn-cs"/>
                </a:rPr>
                <a:t>Low</a:t>
              </a:r>
            </a:p>
          </p:txBody>
        </p:sp>
        <p:sp>
          <p:nvSpPr>
            <p:cNvPr id="161" name="Rectangle 14"/>
            <p:cNvSpPr>
              <a:spLocks noChangeArrowheads="1"/>
            </p:cNvSpPr>
            <p:nvPr/>
          </p:nvSpPr>
          <p:spPr bwMode="auto">
            <a:xfrm>
              <a:off x="18716937" y="19623082"/>
              <a:ext cx="851741" cy="431444"/>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2" name="Rectangle 16"/>
            <p:cNvSpPr>
              <a:spLocks noChangeArrowheads="1"/>
            </p:cNvSpPr>
            <p:nvPr/>
          </p:nvSpPr>
          <p:spPr bwMode="auto">
            <a:xfrm>
              <a:off x="19688972" y="19654138"/>
              <a:ext cx="1523839"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Moderate</a:t>
              </a:r>
              <a:endParaRPr lang="en-US" altLang="en-US" sz="2400" kern="1200" dirty="0" smtClean="0">
                <a:solidFill>
                  <a:prstClr val="black"/>
                </a:solidFill>
                <a:latin typeface="Garamond" panose="02020404030301010803" pitchFamily="18" charset="0"/>
                <a:ea typeface="+mn-ea"/>
                <a:cs typeface="+mn-cs"/>
              </a:endParaRPr>
            </a:p>
          </p:txBody>
        </p:sp>
        <p:sp>
          <p:nvSpPr>
            <p:cNvPr id="163" name="Rectangle 17"/>
            <p:cNvSpPr>
              <a:spLocks noChangeArrowheads="1"/>
            </p:cNvSpPr>
            <p:nvPr/>
          </p:nvSpPr>
          <p:spPr bwMode="auto">
            <a:xfrm>
              <a:off x="21059748" y="19620557"/>
              <a:ext cx="928797" cy="436495"/>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4" name="Rectangle 19"/>
            <p:cNvSpPr>
              <a:spLocks noChangeArrowheads="1"/>
            </p:cNvSpPr>
            <p:nvPr/>
          </p:nvSpPr>
          <p:spPr bwMode="auto">
            <a:xfrm>
              <a:off x="22108828" y="19654138"/>
              <a:ext cx="800442"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High</a:t>
              </a:r>
              <a:endParaRPr lang="en-US" altLang="en-US" sz="2400" kern="1200" dirty="0" smtClean="0">
                <a:solidFill>
                  <a:prstClr val="black"/>
                </a:solidFill>
                <a:latin typeface="Garamond" panose="02020404030301010803" pitchFamily="18" charset="0"/>
                <a:ea typeface="+mn-ea"/>
                <a:cs typeface="+mn-cs"/>
              </a:endParaRPr>
            </a:p>
          </p:txBody>
        </p:sp>
        <p:sp>
          <p:nvSpPr>
            <p:cNvPr id="165" name="Rectangle 20"/>
            <p:cNvSpPr>
              <a:spLocks noChangeArrowheads="1"/>
            </p:cNvSpPr>
            <p:nvPr/>
          </p:nvSpPr>
          <p:spPr bwMode="auto">
            <a:xfrm>
              <a:off x="22973984" y="19620557"/>
              <a:ext cx="824929" cy="436494"/>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6" name="Rectangle 165"/>
            <p:cNvSpPr>
              <a:spLocks noChangeArrowheads="1"/>
            </p:cNvSpPr>
            <p:nvPr/>
          </p:nvSpPr>
          <p:spPr bwMode="auto">
            <a:xfrm>
              <a:off x="23919195" y="19654138"/>
              <a:ext cx="197486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Extremely High</a:t>
              </a:r>
              <a:endParaRPr lang="en-US" altLang="en-US" sz="2400" kern="1200" dirty="0" smtClean="0">
                <a:solidFill>
                  <a:prstClr val="black"/>
                </a:solidFill>
                <a:latin typeface="Garamond" panose="02020404030301010803" pitchFamily="18" charset="0"/>
                <a:ea typeface="+mn-ea"/>
                <a:cs typeface="+mn-cs"/>
              </a:endParaRPr>
            </a:p>
          </p:txBody>
        </p:sp>
      </p:grpSp>
      <p:graphicFrame>
        <p:nvGraphicFramePr>
          <p:cNvPr id="173" name="Chart 172"/>
          <p:cNvGraphicFramePr/>
          <p:nvPr>
            <p:extLst>
              <p:ext uri="{D42A27DB-BD31-4B8C-83A1-F6EECF244321}">
                <p14:modId xmlns:p14="http://schemas.microsoft.com/office/powerpoint/2010/main" val="1631029451"/>
              </p:ext>
            </p:extLst>
          </p:nvPr>
        </p:nvGraphicFramePr>
        <p:xfrm>
          <a:off x="14012997" y="20598723"/>
          <a:ext cx="5750523" cy="287788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74" name="Chart 173"/>
          <p:cNvGraphicFramePr/>
          <p:nvPr>
            <p:extLst>
              <p:ext uri="{D42A27DB-BD31-4B8C-83A1-F6EECF244321}">
                <p14:modId xmlns:p14="http://schemas.microsoft.com/office/powerpoint/2010/main" val="3033279130"/>
              </p:ext>
            </p:extLst>
          </p:nvPr>
        </p:nvGraphicFramePr>
        <p:xfrm>
          <a:off x="19763520" y="20574744"/>
          <a:ext cx="6199777" cy="290185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5" name="Chart 174"/>
          <p:cNvGraphicFramePr/>
          <p:nvPr>
            <p:extLst>
              <p:ext uri="{D42A27DB-BD31-4B8C-83A1-F6EECF244321}">
                <p14:modId xmlns:p14="http://schemas.microsoft.com/office/powerpoint/2010/main" val="2167848953"/>
              </p:ext>
            </p:extLst>
          </p:nvPr>
        </p:nvGraphicFramePr>
        <p:xfrm>
          <a:off x="14012997" y="23536571"/>
          <a:ext cx="5750524" cy="2857294"/>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6" name="Chart 175"/>
          <p:cNvGraphicFramePr/>
          <p:nvPr>
            <p:extLst>
              <p:ext uri="{D42A27DB-BD31-4B8C-83A1-F6EECF244321}">
                <p14:modId xmlns:p14="http://schemas.microsoft.com/office/powerpoint/2010/main" val="4232762338"/>
              </p:ext>
            </p:extLst>
          </p:nvPr>
        </p:nvGraphicFramePr>
        <p:xfrm>
          <a:off x="19763519" y="23575307"/>
          <a:ext cx="6199778" cy="2857294"/>
        </p:xfrm>
        <a:graphic>
          <a:graphicData uri="http://schemas.openxmlformats.org/drawingml/2006/chart">
            <c:chart xmlns:c="http://schemas.openxmlformats.org/drawingml/2006/chart" xmlns:r="http://schemas.openxmlformats.org/officeDocument/2006/relationships" r:id="rId15"/>
          </a:graphicData>
        </a:graphic>
      </p:graphicFrame>
      <p:grpSp>
        <p:nvGrpSpPr>
          <p:cNvPr id="57" name="Group 56"/>
          <p:cNvGrpSpPr/>
          <p:nvPr/>
        </p:nvGrpSpPr>
        <p:grpSpPr>
          <a:xfrm>
            <a:off x="1134497" y="18926316"/>
            <a:ext cx="10066526" cy="5504956"/>
            <a:chOff x="1035641" y="19618308"/>
            <a:chExt cx="10066526" cy="5504956"/>
          </a:xfrm>
        </p:grpSpPr>
        <p:grpSp>
          <p:nvGrpSpPr>
            <p:cNvPr id="55" name="Group 54"/>
            <p:cNvGrpSpPr/>
            <p:nvPr/>
          </p:nvGrpSpPr>
          <p:grpSpPr>
            <a:xfrm>
              <a:off x="1035641" y="19618308"/>
              <a:ext cx="10066526" cy="5504956"/>
              <a:chOff x="1035641" y="19618308"/>
              <a:chExt cx="10066526" cy="5504956"/>
            </a:xfrm>
          </p:grpSpPr>
          <p:pic>
            <p:nvPicPr>
              <p:cNvPr id="126" name="Picture 125"/>
              <p:cNvPicPr>
                <a:picLocks noChangeAspect="1"/>
              </p:cNvPicPr>
              <p:nvPr/>
            </p:nvPicPr>
            <p:blipFill rotWithShape="1">
              <a:blip r:embed="rId16" cstate="print">
                <a:extLst>
                  <a:ext uri="{28A0092B-C50C-407E-A947-70E740481C1C}">
                    <a14:useLocalDpi xmlns:a14="http://schemas.microsoft.com/office/drawing/2010/main" val="0"/>
                  </a:ext>
                </a:extLst>
              </a:blip>
              <a:srcRect r="35359"/>
              <a:stretch/>
            </p:blipFill>
            <p:spPr>
              <a:xfrm>
                <a:off x="1035641" y="19636864"/>
                <a:ext cx="6501907" cy="5486400"/>
              </a:xfrm>
              <a:prstGeom prst="rect">
                <a:avLst/>
              </a:prstGeom>
            </p:spPr>
          </p:pic>
          <p:grpSp>
            <p:nvGrpSpPr>
              <p:cNvPr id="52" name="Group 51"/>
              <p:cNvGrpSpPr/>
              <p:nvPr/>
            </p:nvGrpSpPr>
            <p:grpSpPr>
              <a:xfrm>
                <a:off x="7554727" y="19618308"/>
                <a:ext cx="3547440" cy="5483361"/>
                <a:chOff x="7554727" y="19618308"/>
                <a:chExt cx="3547440" cy="5483361"/>
              </a:xfrm>
            </p:grpSpPr>
            <p:pic>
              <p:nvPicPr>
                <p:cNvPr id="127" name="Picture 126"/>
                <p:cNvPicPr>
                  <a:picLocks noChangeAspect="1"/>
                </p:cNvPicPr>
                <p:nvPr/>
              </p:nvPicPr>
              <p:blipFill rotWithShape="1">
                <a:blip r:embed="rId16" cstate="print">
                  <a:extLst>
                    <a:ext uri="{28A0092B-C50C-407E-A947-70E740481C1C}">
                      <a14:useLocalDpi xmlns:a14="http://schemas.microsoft.com/office/drawing/2010/main" val="0"/>
                    </a:ext>
                  </a:extLst>
                </a:blip>
                <a:srcRect l="64732" b="60189"/>
                <a:stretch/>
              </p:blipFill>
              <p:spPr>
                <a:xfrm>
                  <a:off x="7554727" y="19618308"/>
                  <a:ext cx="3547440" cy="2184155"/>
                </a:xfrm>
                <a:prstGeom prst="rect">
                  <a:avLst/>
                </a:prstGeom>
              </p:spPr>
            </p:pic>
            <p:pic>
              <p:nvPicPr>
                <p:cNvPr id="129" name="Picture 128"/>
                <p:cNvPicPr>
                  <a:picLocks noChangeAspect="1"/>
                </p:cNvPicPr>
                <p:nvPr/>
              </p:nvPicPr>
              <p:blipFill rotWithShape="1">
                <a:blip r:embed="rId17" cstate="print">
                  <a:extLst>
                    <a:ext uri="{28A0092B-C50C-407E-A947-70E740481C1C}">
                      <a14:useLocalDpi xmlns:a14="http://schemas.microsoft.com/office/drawing/2010/main" val="0"/>
                    </a:ext>
                  </a:extLst>
                </a:blip>
                <a:srcRect l="65453" t="39646" r="-1"/>
                <a:stretch/>
              </p:blipFill>
              <p:spPr>
                <a:xfrm>
                  <a:off x="7576633" y="21790370"/>
                  <a:ext cx="3475011" cy="3311299"/>
                </a:xfrm>
                <a:prstGeom prst="rect">
                  <a:avLst/>
                </a:prstGeom>
              </p:spPr>
            </p:pic>
          </p:grpSp>
        </p:grpSp>
        <p:grpSp>
          <p:nvGrpSpPr>
            <p:cNvPr id="56" name="Group 55"/>
            <p:cNvGrpSpPr/>
            <p:nvPr/>
          </p:nvGrpSpPr>
          <p:grpSpPr>
            <a:xfrm>
              <a:off x="6611770" y="22206970"/>
              <a:ext cx="3502425" cy="2870779"/>
              <a:chOff x="6611770" y="22206970"/>
              <a:chExt cx="3502425" cy="2870779"/>
            </a:xfrm>
          </p:grpSpPr>
          <p:pic>
            <p:nvPicPr>
              <p:cNvPr id="168" name="Picture 167"/>
              <p:cNvPicPr/>
              <p:nvPr/>
            </p:nvPicPr>
            <p:blipFill>
              <a:blip r:embed="rId18">
                <a:extLst>
                  <a:ext uri="{28A0092B-C50C-407E-A947-70E740481C1C}">
                    <a14:useLocalDpi xmlns:a14="http://schemas.microsoft.com/office/drawing/2010/main" val="0"/>
                  </a:ext>
                </a:extLst>
              </a:blip>
              <a:srcRect/>
              <a:stretch>
                <a:fillRect/>
              </a:stretch>
            </p:blipFill>
            <p:spPr bwMode="auto">
              <a:xfrm>
                <a:off x="6611770" y="24738406"/>
                <a:ext cx="136649" cy="339343"/>
              </a:xfrm>
              <a:prstGeom prst="rect">
                <a:avLst/>
              </a:prstGeom>
              <a:noFill/>
              <a:ln>
                <a:noFill/>
              </a:ln>
            </p:spPr>
          </p:pic>
          <p:sp>
            <p:nvSpPr>
              <p:cNvPr id="169" name="Rectangle 168"/>
              <p:cNvSpPr/>
              <p:nvPr/>
            </p:nvSpPr>
            <p:spPr>
              <a:xfrm rot="20711752">
                <a:off x="9155960" y="23867431"/>
                <a:ext cx="381550" cy="230832"/>
              </a:xfrm>
              <a:prstGeom prst="rect">
                <a:avLst/>
              </a:prstGeom>
            </p:spPr>
            <p:txBody>
              <a:bodyPr wrap="square">
                <a:spAutoFit/>
              </a:bodyPr>
              <a:lstStyle/>
              <a:p>
                <a:r>
                  <a:rPr lang="en-US" sz="900" dirty="0" smtClean="0">
                    <a:solidFill>
                      <a:schemeClr val="bg1"/>
                    </a:solidFill>
                    <a:latin typeface="Century Gothic" panose="020B0502020202020204" pitchFamily="34" charset="0"/>
                    <a:ea typeface="Century Gothic"/>
                    <a:cs typeface="Century Gothic"/>
                    <a:sym typeface="Century Gothic"/>
                  </a:rPr>
                  <a:t>DE</a:t>
                </a:r>
                <a:endParaRPr lang="en-US" sz="900" dirty="0">
                  <a:solidFill>
                    <a:schemeClr val="bg1"/>
                  </a:solidFill>
                  <a:latin typeface="Century Gothic" panose="020B0502020202020204" pitchFamily="34" charset="0"/>
                </a:endParaRPr>
              </a:p>
            </p:txBody>
          </p:sp>
          <p:sp>
            <p:nvSpPr>
              <p:cNvPr id="170" name="Shape 51"/>
              <p:cNvSpPr txBox="1"/>
              <p:nvPr/>
            </p:nvSpPr>
            <p:spPr>
              <a:xfrm rot="173703">
                <a:off x="8367092" y="23173694"/>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PA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1" name="Rectangle 170"/>
              <p:cNvSpPr/>
              <p:nvPr/>
            </p:nvSpPr>
            <p:spPr>
              <a:xfrm rot="21403591">
                <a:off x="9192575" y="23132880"/>
                <a:ext cx="465661" cy="230832"/>
              </a:xfrm>
              <a:prstGeom prst="rect">
                <a:avLst/>
              </a:prstGeom>
            </p:spPr>
            <p:txBody>
              <a:bodyPr wrap="square">
                <a:spAutoFit/>
              </a:bodyPr>
              <a:lstStyle/>
              <a:p>
                <a:pPr lvl="0" algn="ctr">
                  <a:buSzPts val="1800"/>
                </a:pPr>
                <a:r>
                  <a:rPr lang="en-US" sz="900" dirty="0" smtClean="0">
                    <a:solidFill>
                      <a:schemeClr val="bg1"/>
                    </a:solidFill>
                    <a:latin typeface="Century Gothic" panose="020B0502020202020204" pitchFamily="34" charset="0"/>
                    <a:ea typeface="Century Gothic"/>
                    <a:cs typeface="Century Gothic"/>
                    <a:sym typeface="Century Gothic"/>
                  </a:rPr>
                  <a:t>NJ</a:t>
                </a:r>
                <a:endParaRPr lang="en-US" sz="900" dirty="0">
                  <a:solidFill>
                    <a:schemeClr val="bg1"/>
                  </a:solidFill>
                  <a:latin typeface="Century Gothic" panose="020B0502020202020204" pitchFamily="34" charset="0"/>
                  <a:ea typeface="Century Gothic"/>
                  <a:cs typeface="Century Gothic"/>
                  <a:sym typeface="Century Gothic"/>
                </a:endParaRPr>
              </a:p>
            </p:txBody>
          </p:sp>
          <p:sp>
            <p:nvSpPr>
              <p:cNvPr id="172" name="Shape 51"/>
              <p:cNvSpPr txBox="1"/>
              <p:nvPr/>
            </p:nvSpPr>
            <p:spPr>
              <a:xfrm>
                <a:off x="8816531" y="22281409"/>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NY</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7" name="Shape 51"/>
              <p:cNvSpPr txBox="1"/>
              <p:nvPr/>
            </p:nvSpPr>
            <p:spPr>
              <a:xfrm rot="21320120">
                <a:off x="9667773" y="22530737"/>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CT</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8" name="Shape 51"/>
              <p:cNvSpPr txBox="1"/>
              <p:nvPr/>
            </p:nvSpPr>
            <p:spPr>
              <a:xfrm rot="20715746">
                <a:off x="9141268" y="24061996"/>
                <a:ext cx="396523" cy="262543"/>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MD</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9" name="Shape 51"/>
              <p:cNvSpPr txBox="1"/>
              <p:nvPr/>
            </p:nvSpPr>
            <p:spPr>
              <a:xfrm rot="21320481">
                <a:off x="8575495" y="2369744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DC</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80" name="Shape 51"/>
              <p:cNvSpPr txBox="1"/>
              <p:nvPr/>
            </p:nvSpPr>
            <p:spPr>
              <a:xfrm>
                <a:off x="8487936" y="2430123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VA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81" name="Shape 51"/>
              <p:cNvSpPr txBox="1"/>
              <p:nvPr/>
            </p:nvSpPr>
            <p:spPr>
              <a:xfrm rot="21447936">
                <a:off x="9731080" y="2220697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MA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grpSp>
      </p:grpSp>
      <p:grpSp>
        <p:nvGrpSpPr>
          <p:cNvPr id="117" name="Group 116"/>
          <p:cNvGrpSpPr/>
          <p:nvPr/>
        </p:nvGrpSpPr>
        <p:grpSpPr>
          <a:xfrm>
            <a:off x="10897454" y="23290855"/>
            <a:ext cx="2538852" cy="1066324"/>
            <a:chOff x="19282495" y="12273835"/>
            <a:chExt cx="3030971" cy="1064903"/>
          </a:xfrm>
        </p:grpSpPr>
        <p:sp>
          <p:nvSpPr>
            <p:cNvPr id="73" name="Rectangle 7"/>
            <p:cNvSpPr>
              <a:spLocks noChangeArrowheads="1"/>
            </p:cNvSpPr>
            <p:nvPr/>
          </p:nvSpPr>
          <p:spPr bwMode="auto">
            <a:xfrm>
              <a:off x="19282495" y="12986042"/>
              <a:ext cx="730061" cy="338137"/>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8"/>
            <p:cNvSpPr>
              <a:spLocks noChangeArrowheads="1"/>
            </p:cNvSpPr>
            <p:nvPr/>
          </p:nvSpPr>
          <p:spPr bwMode="auto">
            <a:xfrm>
              <a:off x="20147798" y="13031371"/>
              <a:ext cx="1737966" cy="30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t>Study Area</a:t>
              </a:r>
            </a:p>
          </p:txBody>
        </p:sp>
        <p:sp>
          <p:nvSpPr>
            <p:cNvPr id="75" name="Line 9"/>
            <p:cNvSpPr>
              <a:spLocks noChangeShapeType="1"/>
            </p:cNvSpPr>
            <p:nvPr/>
          </p:nvSpPr>
          <p:spPr bwMode="auto">
            <a:xfrm flipV="1">
              <a:off x="19293518" y="12726949"/>
              <a:ext cx="0" cy="777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Line 10"/>
            <p:cNvSpPr>
              <a:spLocks noChangeShapeType="1"/>
            </p:cNvSpPr>
            <p:nvPr/>
          </p:nvSpPr>
          <p:spPr bwMode="auto">
            <a:xfrm flipV="1">
              <a:off x="19293518" y="12677736"/>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11"/>
            <p:cNvSpPr>
              <a:spLocks noChangeShapeType="1"/>
            </p:cNvSpPr>
            <p:nvPr/>
          </p:nvSpPr>
          <p:spPr bwMode="auto">
            <a:xfrm flipV="1">
              <a:off x="19293518" y="126253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12"/>
            <p:cNvSpPr>
              <a:spLocks noChangeShapeType="1"/>
            </p:cNvSpPr>
            <p:nvPr/>
          </p:nvSpPr>
          <p:spPr bwMode="auto">
            <a:xfrm flipV="1">
              <a:off x="19293518" y="125745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3"/>
            <p:cNvSpPr>
              <a:spLocks noChangeShapeType="1"/>
            </p:cNvSpPr>
            <p:nvPr/>
          </p:nvSpPr>
          <p:spPr bwMode="auto">
            <a:xfrm flipV="1">
              <a:off x="19293518" y="12472949"/>
              <a:ext cx="0" cy="74612"/>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4"/>
            <p:cNvSpPr>
              <a:spLocks/>
            </p:cNvSpPr>
            <p:nvPr/>
          </p:nvSpPr>
          <p:spPr bwMode="auto">
            <a:xfrm>
              <a:off x="19293518" y="12438024"/>
              <a:ext cx="14287" cy="9525"/>
            </a:xfrm>
            <a:custGeom>
              <a:avLst/>
              <a:gdLst>
                <a:gd name="T0" fmla="*/ 0 w 9"/>
                <a:gd name="T1" fmla="*/ 6 h 6"/>
                <a:gd name="T2" fmla="*/ 0 w 9"/>
                <a:gd name="T3" fmla="*/ 0 h 6"/>
                <a:gd name="T4" fmla="*/ 9 w 9"/>
                <a:gd name="T5" fmla="*/ 0 h 6"/>
              </a:gdLst>
              <a:ahLst/>
              <a:cxnLst>
                <a:cxn ang="0">
                  <a:pos x="T0" y="T1"/>
                </a:cxn>
                <a:cxn ang="0">
                  <a:pos x="T2" y="T3"/>
                </a:cxn>
                <a:cxn ang="0">
                  <a:pos x="T4" y="T5"/>
                </a:cxn>
              </a:cxnLst>
              <a:rect l="0" t="0" r="r" b="b"/>
              <a:pathLst>
                <a:path w="9" h="6">
                  <a:moveTo>
                    <a:pt x="0" y="6"/>
                  </a:moveTo>
                  <a:lnTo>
                    <a:pt x="0" y="0"/>
                  </a:lnTo>
                  <a:lnTo>
                    <a:pt x="9" y="0"/>
                  </a:lnTo>
                </a:path>
              </a:pathLst>
            </a:custGeom>
            <a:noFill/>
            <a:ln w="12700" cap="flat">
              <a:solidFill>
                <a:srgbClr val="4CE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15"/>
            <p:cNvSpPr>
              <a:spLocks noChangeShapeType="1"/>
            </p:cNvSpPr>
            <p:nvPr/>
          </p:nvSpPr>
          <p:spPr bwMode="auto">
            <a:xfrm>
              <a:off x="19333206"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16"/>
            <p:cNvSpPr>
              <a:spLocks noChangeShapeType="1"/>
            </p:cNvSpPr>
            <p:nvPr/>
          </p:nvSpPr>
          <p:spPr bwMode="auto">
            <a:xfrm>
              <a:off x="19384006"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17"/>
            <p:cNvSpPr>
              <a:spLocks noChangeShapeType="1"/>
            </p:cNvSpPr>
            <p:nvPr/>
          </p:nvSpPr>
          <p:spPr bwMode="auto">
            <a:xfrm>
              <a:off x="19436393" y="12438024"/>
              <a:ext cx="746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18"/>
            <p:cNvSpPr>
              <a:spLocks noChangeShapeType="1"/>
            </p:cNvSpPr>
            <p:nvPr/>
          </p:nvSpPr>
          <p:spPr bwMode="auto">
            <a:xfrm>
              <a:off x="19536406"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19"/>
            <p:cNvSpPr>
              <a:spLocks noChangeShapeType="1"/>
            </p:cNvSpPr>
            <p:nvPr/>
          </p:nvSpPr>
          <p:spPr bwMode="auto">
            <a:xfrm>
              <a:off x="195887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20"/>
            <p:cNvSpPr>
              <a:spLocks noChangeShapeType="1"/>
            </p:cNvSpPr>
            <p:nvPr/>
          </p:nvSpPr>
          <p:spPr bwMode="auto">
            <a:xfrm>
              <a:off x="196395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21"/>
            <p:cNvSpPr>
              <a:spLocks noChangeShapeType="1"/>
            </p:cNvSpPr>
            <p:nvPr/>
          </p:nvSpPr>
          <p:spPr bwMode="auto">
            <a:xfrm>
              <a:off x="19690393" y="12438024"/>
              <a:ext cx="762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22"/>
            <p:cNvSpPr>
              <a:spLocks noChangeShapeType="1"/>
            </p:cNvSpPr>
            <p:nvPr/>
          </p:nvSpPr>
          <p:spPr bwMode="auto">
            <a:xfrm>
              <a:off x="197919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23"/>
            <p:cNvSpPr>
              <a:spLocks noChangeShapeType="1"/>
            </p:cNvSpPr>
            <p:nvPr/>
          </p:nvSpPr>
          <p:spPr bwMode="auto">
            <a:xfrm>
              <a:off x="19842793"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24"/>
            <p:cNvSpPr>
              <a:spLocks noChangeShapeType="1"/>
            </p:cNvSpPr>
            <p:nvPr/>
          </p:nvSpPr>
          <p:spPr bwMode="auto">
            <a:xfrm>
              <a:off x="19895181"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5"/>
            <p:cNvSpPr>
              <a:spLocks noChangeShapeType="1"/>
            </p:cNvSpPr>
            <p:nvPr/>
          </p:nvSpPr>
          <p:spPr bwMode="auto">
            <a:xfrm>
              <a:off x="19944393" y="12438024"/>
              <a:ext cx="777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26"/>
            <p:cNvSpPr>
              <a:spLocks noChangeShapeType="1"/>
            </p:cNvSpPr>
            <p:nvPr/>
          </p:nvSpPr>
          <p:spPr bwMode="auto">
            <a:xfrm>
              <a:off x="20025356" y="124602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27"/>
            <p:cNvSpPr>
              <a:spLocks noChangeShapeType="1"/>
            </p:cNvSpPr>
            <p:nvPr/>
          </p:nvSpPr>
          <p:spPr bwMode="auto">
            <a:xfrm>
              <a:off x="20025356" y="12511049"/>
              <a:ext cx="0" cy="23812"/>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28"/>
            <p:cNvSpPr>
              <a:spLocks noChangeShapeType="1"/>
            </p:cNvSpPr>
            <p:nvPr/>
          </p:nvSpPr>
          <p:spPr bwMode="auto">
            <a:xfrm>
              <a:off x="20025356" y="125618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29"/>
            <p:cNvSpPr>
              <a:spLocks noChangeShapeType="1"/>
            </p:cNvSpPr>
            <p:nvPr/>
          </p:nvSpPr>
          <p:spPr bwMode="auto">
            <a:xfrm>
              <a:off x="20025356" y="12612649"/>
              <a:ext cx="0" cy="777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30"/>
            <p:cNvSpPr>
              <a:spLocks noChangeShapeType="1"/>
            </p:cNvSpPr>
            <p:nvPr/>
          </p:nvSpPr>
          <p:spPr bwMode="auto">
            <a:xfrm>
              <a:off x="20025356" y="12715836"/>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31"/>
            <p:cNvSpPr>
              <a:spLocks noChangeShapeType="1"/>
            </p:cNvSpPr>
            <p:nvPr/>
          </p:nvSpPr>
          <p:spPr bwMode="auto">
            <a:xfrm>
              <a:off x="20025356" y="12765049"/>
              <a:ext cx="0" cy="269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32"/>
            <p:cNvSpPr>
              <a:spLocks noChangeShapeType="1"/>
            </p:cNvSpPr>
            <p:nvPr/>
          </p:nvSpPr>
          <p:spPr bwMode="auto">
            <a:xfrm flipH="1">
              <a:off x="19987256"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33"/>
            <p:cNvSpPr>
              <a:spLocks noChangeShapeType="1"/>
            </p:cNvSpPr>
            <p:nvPr/>
          </p:nvSpPr>
          <p:spPr bwMode="auto">
            <a:xfrm flipH="1">
              <a:off x="19878717" y="12806946"/>
              <a:ext cx="762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4"/>
            <p:cNvSpPr>
              <a:spLocks noChangeShapeType="1"/>
            </p:cNvSpPr>
            <p:nvPr/>
          </p:nvSpPr>
          <p:spPr bwMode="auto">
            <a:xfrm flipH="1">
              <a:off x="19834856" y="12804736"/>
              <a:ext cx="238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5"/>
            <p:cNvSpPr>
              <a:spLocks noChangeShapeType="1"/>
            </p:cNvSpPr>
            <p:nvPr/>
          </p:nvSpPr>
          <p:spPr bwMode="auto">
            <a:xfrm flipH="1">
              <a:off x="197824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6"/>
            <p:cNvSpPr>
              <a:spLocks noChangeShapeType="1"/>
            </p:cNvSpPr>
            <p:nvPr/>
          </p:nvSpPr>
          <p:spPr bwMode="auto">
            <a:xfrm flipH="1">
              <a:off x="197316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7"/>
            <p:cNvSpPr>
              <a:spLocks noChangeShapeType="1"/>
            </p:cNvSpPr>
            <p:nvPr/>
          </p:nvSpPr>
          <p:spPr bwMode="auto">
            <a:xfrm flipH="1">
              <a:off x="19628481" y="12804736"/>
              <a:ext cx="777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8"/>
            <p:cNvSpPr>
              <a:spLocks noChangeShapeType="1"/>
            </p:cNvSpPr>
            <p:nvPr/>
          </p:nvSpPr>
          <p:spPr bwMode="auto">
            <a:xfrm flipH="1">
              <a:off x="195792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39"/>
            <p:cNvSpPr>
              <a:spLocks noChangeShapeType="1"/>
            </p:cNvSpPr>
            <p:nvPr/>
          </p:nvSpPr>
          <p:spPr bwMode="auto">
            <a:xfrm flipH="1">
              <a:off x="195284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40"/>
            <p:cNvSpPr>
              <a:spLocks noChangeShapeType="1"/>
            </p:cNvSpPr>
            <p:nvPr/>
          </p:nvSpPr>
          <p:spPr bwMode="auto">
            <a:xfrm flipH="1">
              <a:off x="19476081"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41"/>
            <p:cNvSpPr>
              <a:spLocks noChangeShapeType="1"/>
            </p:cNvSpPr>
            <p:nvPr/>
          </p:nvSpPr>
          <p:spPr bwMode="auto">
            <a:xfrm flipH="1">
              <a:off x="19376068" y="12804736"/>
              <a:ext cx="746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42"/>
            <p:cNvSpPr>
              <a:spLocks noChangeShapeType="1"/>
            </p:cNvSpPr>
            <p:nvPr/>
          </p:nvSpPr>
          <p:spPr bwMode="auto">
            <a:xfrm flipH="1">
              <a:off x="19323681"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43"/>
            <p:cNvSpPr>
              <a:spLocks noChangeShapeType="1"/>
            </p:cNvSpPr>
            <p:nvPr/>
          </p:nvSpPr>
          <p:spPr bwMode="auto">
            <a:xfrm flipH="1">
              <a:off x="19293518" y="12804736"/>
              <a:ext cx="476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Rectangle 44"/>
            <p:cNvSpPr>
              <a:spLocks noChangeArrowheads="1"/>
            </p:cNvSpPr>
            <p:nvPr/>
          </p:nvSpPr>
          <p:spPr bwMode="auto">
            <a:xfrm>
              <a:off x="20124398" y="12273835"/>
              <a:ext cx="2189068" cy="62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t>Pinelands </a:t>
              </a:r>
              <a:b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br>
              <a: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t>Management Area</a:t>
              </a:r>
            </a:p>
          </p:txBody>
        </p:sp>
      </p:grpSp>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77327" y="13415506"/>
            <a:ext cx="12297075" cy="6334857"/>
          </a:xfrm>
          <a:prstGeom prst="rect">
            <a:avLst/>
          </a:prstGeom>
        </p:spPr>
      </p:pic>
      <p:sp>
        <p:nvSpPr>
          <p:cNvPr id="148" name="Shape 49"/>
          <p:cNvSpPr txBox="1"/>
          <p:nvPr/>
        </p:nvSpPr>
        <p:spPr>
          <a:xfrm>
            <a:off x="23997903" y="14271432"/>
            <a:ext cx="1282262" cy="30236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smtClean="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Wharton State Forest</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149" name="Shape 49"/>
          <p:cNvSpPr txBox="1"/>
          <p:nvPr/>
        </p:nvSpPr>
        <p:spPr>
          <a:xfrm>
            <a:off x="22294968" y="15470362"/>
            <a:ext cx="1524668" cy="30236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smtClean="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Hammonton</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150" name="Shape 49"/>
          <p:cNvSpPr txBox="1"/>
          <p:nvPr/>
        </p:nvSpPr>
        <p:spPr>
          <a:xfrm>
            <a:off x="24632781" y="18127748"/>
            <a:ext cx="1175676" cy="4013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smtClean="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Hamilton Township</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pic>
        <p:nvPicPr>
          <p:cNvPr id="151" name="Picture 150"/>
          <p:cNvPicPr/>
          <p:nvPr/>
        </p:nvPicPr>
        <p:blipFill>
          <a:blip r:embed="rId18">
            <a:lum bright="70000" contrast="-70000"/>
            <a:extLst>
              <a:ext uri="{28A0092B-C50C-407E-A947-70E740481C1C}">
                <a14:useLocalDpi xmlns:a14="http://schemas.microsoft.com/office/drawing/2010/main" val="0"/>
              </a:ext>
            </a:extLst>
          </a:blip>
          <a:srcRect/>
          <a:stretch>
            <a:fillRect/>
          </a:stretch>
        </p:blipFill>
        <p:spPr bwMode="auto">
          <a:xfrm>
            <a:off x="17070181" y="19338036"/>
            <a:ext cx="177439" cy="35128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2649</TotalTime>
  <Words>607</Words>
  <Application>Microsoft Office PowerPoint</Application>
  <PresentationFormat>Custom</PresentationFormat>
  <Paragraphs>93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Webdings</vt:lpstr>
      <vt:lpstr>Calibri</vt:lpstr>
      <vt:lpstr>Garamond</vt:lpstr>
      <vt:lpstr>Century Gothic</vt:lpstr>
      <vt:lpstr>Arial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Mercedes Bartkovich</dc:creator>
  <cp:lastModifiedBy>Man Giri</cp:lastModifiedBy>
  <cp:revision>68</cp:revision>
  <dcterms:modified xsi:type="dcterms:W3CDTF">2018-03-20T15:39:23Z</dcterms:modified>
</cp:coreProperties>
</file>