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comments/comment1.xml" ContentType="application/vnd.openxmlformats-officedocument.presentationml.comments+xml"/>
  <Override PartName="/ppt/comments/comment2.xml" ContentType="application/vnd.openxmlformats-officedocument.presentationml.comments+xml"/>
  <Override PartName="/ppt/comments/comment3.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62" r:id="rId2"/>
    <p:sldId id="261" r:id="rId3"/>
    <p:sldId id="258" r:id="rId4"/>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Broddle, Madison P. (LARC-E3)[SSAI DEVELOP]" initials="BMP(D" lastIdx="30" clrIdx="0">
    <p:extLst>
      <p:ext uri="{19B8F6BF-5375-455C-9EA6-DF929625EA0E}">
        <p15:presenceInfo xmlns:p15="http://schemas.microsoft.com/office/powerpoint/2012/main" userId="S-1-5-21-330711430-3775241029-4075259233-855781"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DB761"/>
    <a:srgbClr val="9299A8"/>
    <a:srgbClr val="964135"/>
    <a:srgbClr val="E97844"/>
    <a:srgbClr val="7DB961"/>
    <a:srgbClr val="238754"/>
    <a:srgbClr val="75AADB"/>
    <a:srgbClr val="2559A8"/>
    <a:srgbClr val="3F4268"/>
    <a:srgbClr val="EBA34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681" autoAdjust="0"/>
    <p:restoredTop sz="94660"/>
  </p:normalViewPr>
  <p:slideViewPr>
    <p:cSldViewPr snapToGrid="0">
      <p:cViewPr>
        <p:scale>
          <a:sx n="20" d="100"/>
          <a:sy n="20" d="100"/>
        </p:scale>
        <p:origin x="3053" y="22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36:42.583" idx="14">
    <p:pos x="2044"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37:01.510" idx="15">
    <p:pos x="9997" y="2828"/>
    <p:text>The standard DEVELOP bullet style is symbol #52 in the Webdings font.</p:text>
    <p:extLst>
      <p:ext uri="{C676402C-5697-4E1C-873F-D02D1690AC5C}">
        <p15:threadingInfo xmlns:p15="http://schemas.microsoft.com/office/powerpoint/2012/main" timeZoneBias="300"/>
      </p:ext>
    </p:extLst>
  </p:cm>
  <p:cm authorId="1" dt="2019-02-21T11:37:07.782" idx="16">
    <p:pos x="11348" y="5872"/>
    <p:text>Here's where you can find pictures of the satilites:</p:text>
    <p:extLst>
      <p:ext uri="{C676402C-5697-4E1C-873F-D02D1690AC5C}">
        <p15:threadingInfo xmlns:p15="http://schemas.microsoft.com/office/powerpoint/2012/main" timeZoneBias="300"/>
      </p:ext>
    </p:extLst>
  </p:cm>
  <p:cm authorId="1" dt="2019-02-21T11:38:56.877" idx="17">
    <p:pos x="11348" y="5968"/>
    <p:text>http://www.devpedia.developexchange.com/dp/index.php?title=List_of_Satellite_Pictures</p:text>
    <p:extLst>
      <p:ext uri="{C676402C-5697-4E1C-873F-D02D1690AC5C}">
        <p15:threadingInfo xmlns:p15="http://schemas.microsoft.com/office/powerpoint/2012/main" timeZoneBias="300">
          <p15:parentCm authorId="1" idx="16"/>
        </p15:threadingInfo>
      </p:ext>
    </p:extLst>
  </p:cm>
  <p:cm authorId="1" dt="2019-02-21T11:41:42.415" idx="18">
    <p:pos x="2731"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1:48.406" idx="19">
    <p:pos x="2731" y="18937"/>
    <p:text>https://support.office.com/en-us/article/Crop-a-picture-to-fit-in-a-shape-1CE8CF89-6A19-4EE4-82CA-4F8E81469590</p:text>
    <p:extLst>
      <p:ext uri="{C676402C-5697-4E1C-873F-D02D1690AC5C}">
        <p15:threadingInfo xmlns:p15="http://schemas.microsoft.com/office/powerpoint/2012/main" timeZoneBias="300">
          <p15:parentCm authorId="1" idx="18"/>
        </p15:threadingInfo>
      </p:ext>
    </p:extLst>
  </p:cm>
</p:cmLst>
</file>

<file path=ppt/comments/comment2.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1:42:15.177" idx="20">
    <p:pos x="1709" y="2843"/>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1:42:27.575" idx="21">
    <p:pos x="1784" y="5518"/>
    <p:text>The standard DEVELOP bullet style is symbol #52 in the Webdings font.</p:text>
    <p:extLst>
      <p:ext uri="{C676402C-5697-4E1C-873F-D02D1690AC5C}">
        <p15:threadingInfo xmlns:p15="http://schemas.microsoft.com/office/powerpoint/2012/main" timeZoneBias="300"/>
      </p:ext>
    </p:extLst>
  </p:cm>
  <p:cm authorId="1" dt="2019-02-21T11:42:48.854" idx="22">
    <p:pos x="11390" y="8882"/>
    <p:text>Here's where you can find pictures of the satilites:</p:text>
    <p:extLst>
      <p:ext uri="{C676402C-5697-4E1C-873F-D02D1690AC5C}">
        <p15:threadingInfo xmlns:p15="http://schemas.microsoft.com/office/powerpoint/2012/main" timeZoneBias="300"/>
      </p:ext>
    </p:extLst>
  </p:cm>
  <p:cm authorId="1" dt="2019-02-21T11:42:58.829" idx="23">
    <p:pos x="11390" y="8978"/>
    <p:text>http://www.devpedia.developexchange.com/dp/index.php?title=List_of_Satellite_Pictures</p:text>
    <p:extLst>
      <p:ext uri="{C676402C-5697-4E1C-873F-D02D1690AC5C}">
        <p15:threadingInfo xmlns:p15="http://schemas.microsoft.com/office/powerpoint/2012/main" timeZoneBias="300">
          <p15:parentCm authorId="1" idx="22"/>
        </p15:threadingInfo>
      </p:ext>
    </p:extLst>
  </p:cm>
  <p:cm authorId="1" dt="2019-02-21T11:43:03.462" idx="24">
    <p:pos x="9681" y="18785"/>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3:14.460" idx="25">
    <p:pos x="9681" y="18881"/>
    <p:text>https://support.office.com/en-us/article/Crop-a-picture-to-fit-in-a-shape-1CE8CF89-6A19-4EE4-82CA-4F8E81469590</p:text>
    <p:extLst>
      <p:ext uri="{C676402C-5697-4E1C-873F-D02D1690AC5C}">
        <p15:threadingInfo xmlns:p15="http://schemas.microsoft.com/office/powerpoint/2012/main" timeZoneBias="300">
          <p15:parentCm authorId="1" idx="24"/>
        </p15:threadingInfo>
      </p:ext>
    </p:extLst>
  </p:cm>
</p:cmLst>
</file>

<file path=ppt/comments/comment3.xml><?xml version="1.0" encoding="utf-8"?>
<p:cmLst xmlns:a="http://schemas.openxmlformats.org/drawingml/2006/main" xmlns:r="http://schemas.openxmlformats.org/officeDocument/2006/relationships" xmlns:p="http://schemas.openxmlformats.org/presentationml/2006/main">
  <p:cm authorId="1" dt="2019-02-21T09:43:23.347" idx="1">
    <p:pos x="14317" y="552"/>
    <p:text>Project subtitle should be between 50 to 60pt font, taking up a max of 3 lines. Only shrink the text size if title cannot fit in provided text box. Align bottom line of text to provided guide.</p:text>
    <p:extLst>
      <p:ext uri="{C676402C-5697-4E1C-873F-D02D1690AC5C}">
        <p15:threadingInfo xmlns:p15="http://schemas.microsoft.com/office/powerpoint/2012/main" timeZoneBias="300"/>
      </p:ext>
    </p:extLst>
  </p:cm>
  <p:cm authorId="1" dt="2019-02-21T09:44:13.251" idx="2">
    <p:pos x="16626" y="2928"/>
    <p:text>Short title should be in 100pt font. Only shrink the text size if short title cannot fit in provided text box.</p:text>
    <p:extLst mod="1">
      <p:ext uri="{C676402C-5697-4E1C-873F-D02D1690AC5C}">
        <p15:threadingInfo xmlns:p15="http://schemas.microsoft.com/office/powerpoint/2012/main" timeZoneBias="300"/>
      </p:ext>
    </p:extLst>
  </p:cm>
  <p:cm authorId="1" dt="2019-02-21T10:24:46.938" idx="9">
    <p:pos x="1932" y="2861"/>
    <p:text>Body text should be at least 24pt font. Captions and any other text should be at least 16pt font. Image and legend text should be the correct size, regardless of whether it is editable. Feel free to rename, move, and resize sections as needed.</p:text>
    <p:extLst>
      <p:ext uri="{C676402C-5697-4E1C-873F-D02D1690AC5C}">
        <p15:threadingInfo xmlns:p15="http://schemas.microsoft.com/office/powerpoint/2012/main" timeZoneBias="300"/>
      </p:ext>
    </p:extLst>
  </p:cm>
  <p:cm authorId="1" dt="2019-02-21T10:25:01.674" idx="10">
    <p:pos x="2062" y="5834"/>
    <p:text>The standard DEVELOP bullet style is symbol #52 in the Webdings font.</p:text>
    <p:extLst>
      <p:ext uri="{C676402C-5697-4E1C-873F-D02D1690AC5C}">
        <p15:threadingInfo xmlns:p15="http://schemas.microsoft.com/office/powerpoint/2012/main" timeZoneBias="300"/>
      </p:ext>
    </p:extLst>
  </p:cm>
  <p:cm authorId="1" dt="2019-02-21T11:43:38.912" idx="27">
    <p:pos x="3400" y="16704"/>
    <p:text>Here's where you can find pictures of the satilites:</p:text>
    <p:extLst>
      <p:ext uri="{C676402C-5697-4E1C-873F-D02D1690AC5C}">
        <p15:threadingInfo xmlns:p15="http://schemas.microsoft.com/office/powerpoint/2012/main" timeZoneBias="300"/>
      </p:ext>
    </p:extLst>
  </p:cm>
  <p:cm authorId="1" dt="2019-02-21T11:43:54.811" idx="28">
    <p:pos x="3400" y="16800"/>
    <p:text>http://www.devpedia.developexchange.com/dp/index.php?title=List_of_Satellite_Pictures</p:text>
    <p:extLst>
      <p:ext uri="{C676402C-5697-4E1C-873F-D02D1690AC5C}">
        <p15:threadingInfo xmlns:p15="http://schemas.microsoft.com/office/powerpoint/2012/main" timeZoneBias="300">
          <p15:parentCm authorId="1" idx="27"/>
        </p15:threadingInfo>
      </p:ext>
    </p:extLst>
  </p:cm>
  <p:cm authorId="1" dt="2019-02-21T11:43:58.115" idx="29">
    <p:pos x="3066" y="18841"/>
    <p:text>List Team Leads first and include their title below their name. Headshots should include professional business attire. Images should be cropped to a circle shape at a 1.8” x 1.8” dimension and centered in aperture shape. Instruction on how to do this can be found here:</p:text>
    <p:extLst>
      <p:ext uri="{C676402C-5697-4E1C-873F-D02D1690AC5C}">
        <p15:threadingInfo xmlns:p15="http://schemas.microsoft.com/office/powerpoint/2012/main" timeZoneBias="300"/>
      </p:ext>
    </p:extLst>
  </p:cm>
  <p:cm authorId="1" dt="2019-02-21T11:44:12.563" idx="30">
    <p:pos x="3066" y="18937"/>
    <p:text>https://support.office.com/en-us/article/Crop-a-picture-to-fit-in-a-shape-1CE8CF89-6A19-4EE4-82CA-4F8E81469590</p:text>
    <p:extLst>
      <p:ext uri="{C676402C-5697-4E1C-873F-D02D1690AC5C}">
        <p15:threadingInfo xmlns:p15="http://schemas.microsoft.com/office/powerpoint/2012/main" timeZoneBias="300">
          <p15:parentCm authorId="1" idx="29"/>
        </p15:threadingInfo>
      </p:ext>
    </p:extLst>
  </p:cm>
</p:cmLst>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griculture &amp; Food Security">
    <p:spTree>
      <p:nvGrpSpPr>
        <p:cNvPr id="1" name=""/>
        <p:cNvGrpSpPr/>
        <p:nvPr/>
      </p:nvGrpSpPr>
      <p:grpSpPr>
        <a:xfrm>
          <a:off x="0" y="0"/>
          <a:ext cx="0" cy="0"/>
          <a:chOff x="0" y="0"/>
          <a:chExt cx="0" cy="0"/>
        </a:xfrm>
      </p:grpSpPr>
      <p:sp>
        <p:nvSpPr>
          <p:cNvPr id="35" name="Rectangle 34"/>
          <p:cNvSpPr/>
          <p:nvPr userDrawn="1"/>
        </p:nvSpPr>
        <p:spPr>
          <a:xfrm>
            <a:off x="914399" y="35661599"/>
            <a:ext cx="25603201" cy="415567"/>
          </a:xfrm>
          <a:prstGeom prst="rect">
            <a:avLst/>
          </a:prstGeom>
          <a:solidFill>
            <a:srgbClr val="7D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5" name="Rectangle 154"/>
          <p:cNvSpPr/>
          <p:nvPr userDrawn="1"/>
        </p:nvSpPr>
        <p:spPr>
          <a:xfrm>
            <a:off x="893617" y="36126531"/>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smtClean="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
        <p:nvSpPr>
          <p:cNvPr id="157" name="Rectangle 156"/>
          <p:cNvSpPr/>
          <p:nvPr userDrawn="1"/>
        </p:nvSpPr>
        <p:spPr>
          <a:xfrm>
            <a:off x="914400" y="3662904"/>
            <a:ext cx="25623984" cy="260911"/>
          </a:xfrm>
          <a:prstGeom prst="rect">
            <a:avLst/>
          </a:prstGeom>
          <a:solidFill>
            <a:srgbClr val="7DB7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20" name="Text Placeholder 19"/>
          <p:cNvSpPr>
            <a:spLocks noGrp="1"/>
          </p:cNvSpPr>
          <p:nvPr>
            <p:ph type="body" sz="quarter" idx="11" hasCustomPrompt="1"/>
          </p:nvPr>
        </p:nvSpPr>
        <p:spPr>
          <a:xfrm>
            <a:off x="4704382" y="876300"/>
            <a:ext cx="18023236" cy="2171700"/>
          </a:xfrm>
        </p:spPr>
        <p:txBody>
          <a:bodyPr anchor="ctr">
            <a:normAutofit/>
          </a:bodyPr>
          <a:lstStyle>
            <a:lvl1pPr marL="0" indent="0" algn="ctr">
              <a:buNone/>
              <a:defRPr sz="5400" b="1" baseline="0">
                <a:solidFill>
                  <a:srgbClr val="7DB761"/>
                </a:solidFill>
              </a:defRPr>
            </a:lvl1pPr>
            <a:lvl2pPr marL="1371600" indent="0">
              <a:buNone/>
              <a:defRPr/>
            </a:lvl2pPr>
            <a:lvl3pPr marL="2743200" indent="0">
              <a:buNone/>
              <a:defRPr/>
            </a:lvl3pPr>
            <a:lvl4pPr marL="4114800" indent="0">
              <a:buNone/>
              <a:defRPr/>
            </a:lvl4pPr>
            <a:lvl5pPr marL="5486400" indent="0">
              <a:buNone/>
              <a:defRPr/>
            </a:lvl5pPr>
          </a:lstStyle>
          <a:p>
            <a:pPr lvl="0"/>
            <a:r>
              <a:rPr lang="en-US" dirty="0" smtClean="0"/>
              <a:t>Project Subtitle</a:t>
            </a:r>
          </a:p>
        </p:txBody>
      </p:sp>
      <p:pic>
        <p:nvPicPr>
          <p:cNvPr id="3" name="Picture 2"/>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933449" y="876300"/>
            <a:ext cx="2502846" cy="2171700"/>
          </a:xfrm>
          <a:prstGeom prst="rect">
            <a:avLst/>
          </a:prstGeom>
        </p:spPr>
      </p:pic>
      <p:pic>
        <p:nvPicPr>
          <p:cNvPr id="4" name="Picture 3"/>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914399" y="34532743"/>
            <a:ext cx="4480560" cy="903722"/>
          </a:xfrm>
          <a:prstGeom prst="rect">
            <a:avLst/>
          </a:prstGeom>
        </p:spPr>
      </p:pic>
    </p:spTree>
    <p:extLst>
      <p:ext uri="{BB962C8B-B14F-4D97-AF65-F5344CB8AC3E}">
        <p14:creationId xmlns:p14="http://schemas.microsoft.com/office/powerpoint/2010/main" val="804774885"/>
      </p:ext>
    </p:extLst>
  </p:cSld>
  <p:clrMapOvr>
    <a:masterClrMapping/>
  </p:clrMapOvr>
  <p:timing>
    <p:tnLst>
      <p:par>
        <p:cTn id="1" dur="indefinite" restart="never" nodeType="tmRoot"/>
      </p:par>
    </p:tnLst>
  </p:timing>
  <p:extLst mod="1">
    <p:ext uri="{DCECCB84-F9BA-43D5-87BE-67443E8EF086}">
      <p15:sldGuideLst xmlns:p15="http://schemas.microsoft.com/office/powerpoint/2012/main">
        <p15:guide id="1" orient="horz" pos="552">
          <p15:clr>
            <a:srgbClr val="FBAE40"/>
          </p15:clr>
        </p15:guide>
        <p15:guide id="2" pos="576">
          <p15:clr>
            <a:srgbClr val="FBAE40"/>
          </p15:clr>
        </p15:guide>
        <p15:guide id="3" pos="16704">
          <p15:clr>
            <a:srgbClr val="FBAE40"/>
          </p15:clr>
        </p15:guide>
        <p15:guide id="4" orient="horz" pos="22464">
          <p15:clr>
            <a:srgbClr val="FBAE40"/>
          </p15:clr>
        </p15:guide>
        <p15:guide id="5" orient="horz" pos="2472" userDrawn="1">
          <p15:clr>
            <a:srgbClr val="FBAE40"/>
          </p15:clr>
        </p15:guide>
        <p15:guide id="6" orient="horz" pos="22296" userDrawn="1">
          <p15:clr>
            <a:srgbClr val="FBAE40"/>
          </p15:clr>
        </p15:guide>
        <p15:guide id="7" orient="horz" pos="21792" userDrawn="1">
          <p15:clr>
            <a:srgbClr val="FBAE40"/>
          </p15:clr>
        </p15:guide>
        <p15:guide id="8" pos="15552" userDrawn="1">
          <p15:clr>
            <a:srgbClr val="FBAE40"/>
          </p15:clr>
        </p15:guide>
        <p15:guide id="9" orient="horz" pos="21312" userDrawn="1">
          <p15:clr>
            <a:srgbClr val="FBAE40"/>
          </p15:clr>
        </p15:guide>
        <p15:guide id="10" pos="15264" userDrawn="1">
          <p15:clr>
            <a:srgbClr val="FBAE40"/>
          </p15:clr>
        </p15:guide>
        <p15:guide id="11" orient="horz" pos="2928" userDrawn="1">
          <p15:clr>
            <a:srgbClr val="FBAE40"/>
          </p15:clr>
        </p15:guide>
        <p15:guide id="12" pos="7776" userDrawn="1">
          <p15:clr>
            <a:srgbClr val="FBAE40"/>
          </p15:clr>
        </p15:guide>
        <p15:guide id="14" orient="horz" pos="1920" userDrawn="1">
          <p15:clr>
            <a:srgbClr val="FBAE40"/>
          </p15:clr>
        </p15:guide>
        <p15:guide id="15" orient="horz" pos="1536" userDrawn="1">
          <p15:clr>
            <a:srgbClr val="FBAE40"/>
          </p15:clr>
        </p15:guide>
        <p15:guide id="16" orient="horz" pos="960" userDrawn="1">
          <p15:clr>
            <a:srgbClr val="FBAE40"/>
          </p15:clr>
        </p15:guide>
        <p15:guide id="17" pos="8064"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2/22/2019</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62" r:id="rId1"/>
  </p:sldLayoutIdLst>
  <p:timing>
    <p:tnLst>
      <p:par>
        <p:cTn id="1" dur="indefinite" restart="never" nodeType="tmRoot"/>
      </p:par>
    </p:tnLst>
  </p:timing>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comments" Target="../comments/comment2.xml"/><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comments" Target="../comments/comment3.xml"/><Relationship Id="rId2" Type="http://schemas.openxmlformats.org/officeDocument/2006/relationships/image" Target="../media/image4.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7DB761"/>
                </a:solidFill>
              </a:rPr>
              <a:t>Study Area</a:t>
            </a:r>
            <a:r>
              <a:rPr lang="en-US" sz="10000" dirty="0">
                <a:solidFill>
                  <a:srgbClr val="7DB761"/>
                </a:solidFill>
              </a:rPr>
              <a:t> </a:t>
            </a:r>
            <a:r>
              <a:rPr lang="en-US" sz="10000" dirty="0" smtClean="0">
                <a:solidFill>
                  <a:srgbClr val="7DB761"/>
                </a:solidFill>
              </a:rPr>
              <a:t>Agriculture &amp; Food Security</a:t>
            </a:r>
            <a:endParaRPr lang="en-US" sz="10000" dirty="0">
              <a:solidFill>
                <a:srgbClr val="7DB761"/>
              </a:solidFill>
            </a:endParaRPr>
          </a:p>
        </p:txBody>
      </p:sp>
      <p:sp>
        <p:nvSpPr>
          <p:cNvPr id="14" name="Text Placeholder 16"/>
          <p:cNvSpPr txBox="1">
            <a:spLocks/>
          </p:cNvSpPr>
          <p:nvPr/>
        </p:nvSpPr>
        <p:spPr>
          <a:xfrm>
            <a:off x="12801599" y="5144429"/>
            <a:ext cx="11430001" cy="3631653"/>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a:t>
            </a:r>
            <a:r>
              <a:rPr lang="en-US" dirty="0" smtClean="0">
                <a:solidFill>
                  <a:schemeClr val="tx1">
                    <a:lumMod val="75000"/>
                    <a:lumOff val="25000"/>
                  </a:schemeClr>
                </a:solidFill>
                <a:latin typeface="Garamond" panose="02020404030301010803" pitchFamily="18" charset="0"/>
              </a:rPr>
              <a:t>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this </a:t>
            </a:r>
            <a:r>
              <a:rPr lang="en-US" dirty="0">
                <a:solidFill>
                  <a:schemeClr val="tx1">
                    <a:lumMod val="75000"/>
                    <a:lumOff val="25000"/>
                  </a:schemeClr>
                </a:solidFill>
                <a:latin typeface="Garamond" panose="02020404030301010803" pitchFamily="18" charset="0"/>
              </a:rPr>
              <a:t>is a bulleted list; do not change the bullet style or </a:t>
            </a:r>
            <a:r>
              <a:rPr lang="en-US" dirty="0" smtClean="0">
                <a:solidFill>
                  <a:schemeClr val="tx1">
                    <a:lumMod val="75000"/>
                    <a:lumOff val="25000"/>
                  </a:schemeClr>
                </a:solidFill>
                <a:latin typeface="Garamond" panose="02020404030301010803" pitchFamily="18" charset="0"/>
              </a:rPr>
              <a:t>color</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a:t>
            </a:r>
            <a:r>
              <a:rPr lang="en-US" dirty="0" smtClean="0">
                <a:solidFill>
                  <a:schemeClr val="tx1">
                    <a:lumMod val="75000"/>
                    <a:lumOff val="25000"/>
                  </a:schemeClr>
                </a:solidFill>
                <a:latin typeface="Garamond" panose="02020404030301010803" pitchFamily="18" charset="0"/>
              </a:rPr>
              <a:t>throughout</a:t>
            </a:r>
            <a:endParaRPr lang="en-US" dirty="0">
              <a:solidFill>
                <a:schemeClr val="tx1">
                  <a:lumMod val="75000"/>
                  <a:lumOff val="25000"/>
                </a:schemeClr>
              </a:solidFill>
              <a:latin typeface="Garamond" panose="02020404030301010803" pitchFamily="18" charset="0"/>
            </a:endParaRPr>
          </a:p>
        </p:txBody>
      </p:sp>
      <p:sp>
        <p:nvSpPr>
          <p:cNvPr id="16" name="TextBox 15"/>
          <p:cNvSpPr txBox="1"/>
          <p:nvPr/>
        </p:nvSpPr>
        <p:spPr>
          <a:xfrm>
            <a:off x="12743140" y="4489317"/>
            <a:ext cx="3127779"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Objectives</a:t>
            </a:r>
          </a:p>
        </p:txBody>
      </p:sp>
      <p:sp>
        <p:nvSpPr>
          <p:cNvPr id="10" name="Text Placeholder 16"/>
          <p:cNvSpPr txBox="1">
            <a:spLocks/>
          </p:cNvSpPr>
          <p:nvPr/>
        </p:nvSpPr>
        <p:spPr>
          <a:xfrm>
            <a:off x="947057" y="9191797"/>
            <a:ext cx="11429999" cy="227885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The </a:t>
            </a:r>
            <a:r>
              <a:rPr lang="en-US" dirty="0">
                <a:solidFill>
                  <a:schemeClr val="tx1">
                    <a:lumMod val="75000"/>
                    <a:lumOff val="25000"/>
                  </a:schemeClr>
                </a:solidFill>
                <a:latin typeface="Garamond" panose="02020404030301010803" pitchFamily="18" charset="0"/>
              </a:rPr>
              <a:t>font should be easily readable (minimum </a:t>
            </a:r>
            <a:r>
              <a:rPr lang="en-US" dirty="0" smtClean="0">
                <a:solidFill>
                  <a:schemeClr val="tx1">
                    <a:lumMod val="75000"/>
                    <a:lumOff val="25000"/>
                  </a:schemeClr>
                </a:solidFill>
                <a:latin typeface="Garamond" panose="02020404030301010803" pitchFamily="18" charset="0"/>
              </a:rPr>
              <a:t>16pt </a:t>
            </a:r>
            <a:r>
              <a:rPr lang="en-US" dirty="0">
                <a:solidFill>
                  <a:schemeClr val="tx1">
                    <a:lumMod val="75000"/>
                    <a:lumOff val="25000"/>
                  </a:schemeClr>
                </a:solidFill>
                <a:latin typeface="Garamond" panose="02020404030301010803" pitchFamily="18" charset="0"/>
              </a:rPr>
              <a:t>font), </a:t>
            </a:r>
            <a:r>
              <a:rPr lang="en-US" dirty="0" smtClean="0">
                <a:solidFill>
                  <a:schemeClr val="tx1">
                    <a:lumMod val="75000"/>
                    <a:lumOff val="25000"/>
                  </a:schemeClr>
                </a:solidFill>
                <a:latin typeface="Garamond" panose="02020404030301010803" pitchFamily="18" charset="0"/>
              </a:rPr>
              <a:t>but feel </a:t>
            </a:r>
            <a:r>
              <a:rPr lang="en-US" dirty="0">
                <a:solidFill>
                  <a:schemeClr val="tx1">
                    <a:lumMod val="75000"/>
                    <a:lumOff val="25000"/>
                  </a:schemeClr>
                </a:solidFill>
                <a:latin typeface="Garamond" panose="02020404030301010803" pitchFamily="18" charset="0"/>
              </a:rPr>
              <a:t>free to delete this text box as appropriate to your workflow</a:t>
            </a:r>
            <a:r>
              <a:rPr lang="en-US" dirty="0" smtClean="0">
                <a:solidFill>
                  <a:schemeClr val="tx1">
                    <a:lumMod val="75000"/>
                    <a:lumOff val="25000"/>
                  </a:schemeClr>
                </a:solidFill>
                <a:latin typeface="Garamond" panose="02020404030301010803" pitchFamily="18" charset="0"/>
              </a:rPr>
              <a:t>.</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r>
              <a:rPr lang="en-US" dirty="0" smtClean="0">
                <a:solidFill>
                  <a:schemeClr val="tx1">
                    <a:lumMod val="75000"/>
                    <a:lumOff val="25000"/>
                  </a:schemeClr>
                </a:solidFill>
                <a:latin typeface="Garamond" panose="02020404030301010803" pitchFamily="18" charset="0"/>
              </a:rPr>
              <a:t>.</a:t>
            </a:r>
            <a:endParaRPr lang="en-US"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a:t>
            </a:r>
            <a:r>
              <a:rPr lang="en-US" b="1" dirty="0" smtClean="0">
                <a:solidFill>
                  <a:schemeClr val="tx1">
                    <a:lumMod val="75000"/>
                    <a:lumOff val="25000"/>
                  </a:schemeClr>
                </a:solidFill>
                <a:latin typeface="Garamond" panose="02020404030301010803" pitchFamily="18" charset="0"/>
              </a:rPr>
              <a:t>ll </a:t>
            </a:r>
            <a:r>
              <a:rPr lang="en-US" b="1" dirty="0">
                <a:solidFill>
                  <a:schemeClr val="tx1">
                    <a:lumMod val="75000"/>
                    <a:lumOff val="25000"/>
                  </a:schemeClr>
                </a:solidFill>
                <a:latin typeface="Garamond" panose="02020404030301010803" pitchFamily="18" charset="0"/>
              </a:rPr>
              <a:t>images should be </a:t>
            </a:r>
            <a:r>
              <a:rPr lang="en-US" b="1" dirty="0" smtClean="0">
                <a:solidFill>
                  <a:schemeClr val="tx1">
                    <a:lumMod val="75000"/>
                    <a:lumOff val="25000"/>
                  </a:schemeClr>
                </a:solidFill>
                <a:latin typeface="Garamond" panose="02020404030301010803" pitchFamily="18" charset="0"/>
              </a:rPr>
              <a:t>separate and editable.</a:t>
            </a:r>
            <a:endParaRPr lang="en-US" b="1" dirty="0">
              <a:solidFill>
                <a:schemeClr val="tx1">
                  <a:lumMod val="75000"/>
                  <a:lumOff val="25000"/>
                </a:schemeClr>
              </a:solidFill>
              <a:latin typeface="Garamond" panose="02020404030301010803" pitchFamily="18" charset="0"/>
            </a:endParaRPr>
          </a:p>
        </p:txBody>
      </p:sp>
      <p:sp>
        <p:nvSpPr>
          <p:cNvPr id="17" name="TextBox 16"/>
          <p:cNvSpPr txBox="1"/>
          <p:nvPr/>
        </p:nvSpPr>
        <p:spPr>
          <a:xfrm>
            <a:off x="868453" y="8531247"/>
            <a:ext cx="3849131" cy="769441"/>
          </a:xfrm>
          <a:prstGeom prst="rect">
            <a:avLst/>
          </a:prstGeom>
          <a:noFill/>
        </p:spPr>
        <p:txBody>
          <a:bodyPr wrap="none" rtlCol="0" anchor="ctr">
            <a:spAutoFit/>
          </a:bodyPr>
          <a:lstStyle/>
          <a:p>
            <a:r>
              <a:rPr lang="en-US" sz="4400" b="1" dirty="0" smtClean="0">
                <a:solidFill>
                  <a:srgbClr val="7DB761"/>
                </a:solidFill>
                <a:latin typeface="Century Gothic" panose="020B0502020202020204" pitchFamily="34" charset="0"/>
              </a:rPr>
              <a:t>Methodology</a:t>
            </a:r>
          </a:p>
        </p:txBody>
      </p:sp>
      <p:sp>
        <p:nvSpPr>
          <p:cNvPr id="11" name="Text Placeholder 16"/>
          <p:cNvSpPr txBox="1">
            <a:spLocks/>
          </p:cNvSpPr>
          <p:nvPr/>
        </p:nvSpPr>
        <p:spPr>
          <a:xfrm>
            <a:off x="914399" y="22405269"/>
            <a:ext cx="11462658"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868453" y="21733563"/>
            <a:ext cx="3172663" cy="769441"/>
          </a:xfrm>
          <a:prstGeom prst="rect">
            <a:avLst/>
          </a:prstGeom>
          <a:noFill/>
        </p:spPr>
        <p:txBody>
          <a:bodyPr wrap="none" rtlCol="0" anchor="ctr">
            <a:spAutoFit/>
          </a:bodyPr>
          <a:lstStyle/>
          <a:p>
            <a:r>
              <a:rPr lang="en-US" sz="4400" b="1" dirty="0" smtClean="0">
                <a:solidFill>
                  <a:srgbClr val="7DB761"/>
                </a:solidFill>
                <a:latin typeface="Century Gothic" panose="020B0502020202020204" pitchFamily="34" charset="0"/>
              </a:rPr>
              <a:t>Study Area</a:t>
            </a:r>
          </a:p>
        </p:txBody>
      </p:sp>
      <p:sp>
        <p:nvSpPr>
          <p:cNvPr id="12" name="Text Placeholder 16"/>
          <p:cNvSpPr txBox="1">
            <a:spLocks/>
          </p:cNvSpPr>
          <p:nvPr/>
        </p:nvSpPr>
        <p:spPr>
          <a:xfrm>
            <a:off x="12801599" y="10034618"/>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smtClean="0">
                <a:solidFill>
                  <a:schemeClr val="tx1">
                    <a:lumMod val="75000"/>
                    <a:lumOff val="25000"/>
                  </a:schemeClr>
                </a:solidFill>
                <a:latin typeface="Garamond" panose="02020404030301010803" pitchFamily="18" charset="0"/>
              </a:rPr>
              <a:t>Earth observation icons can be </a:t>
            </a:r>
            <a:r>
              <a:rPr lang="en-US" b="1" dirty="0" smtClean="0">
                <a:solidFill>
                  <a:schemeClr val="tx1">
                    <a:lumMod val="75000"/>
                    <a:lumOff val="25000"/>
                  </a:schemeClr>
                </a:solidFill>
                <a:latin typeface="Garamond" panose="02020404030301010803" pitchFamily="18" charset="0"/>
              </a:rPr>
              <a:t>found on DEVELOPedia</a:t>
            </a:r>
            <a:r>
              <a:rPr lang="en-US" dirty="0" smtClean="0">
                <a:solidFill>
                  <a:schemeClr val="tx1">
                    <a:lumMod val="75000"/>
                    <a:lumOff val="25000"/>
                  </a:schemeClr>
                </a:solidFill>
                <a:latin typeface="Garamond" panose="02020404030301010803" pitchFamily="18" charset="0"/>
              </a:rPr>
              <a:t>.</a:t>
            </a:r>
          </a:p>
        </p:txBody>
      </p:sp>
      <p:sp>
        <p:nvSpPr>
          <p:cNvPr id="19" name="TextBox 18"/>
          <p:cNvSpPr txBox="1"/>
          <p:nvPr/>
        </p:nvSpPr>
        <p:spPr>
          <a:xfrm>
            <a:off x="12743140" y="9321880"/>
            <a:ext cx="5272597"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Earth Observations</a:t>
            </a:r>
          </a:p>
        </p:txBody>
      </p:sp>
      <p:sp>
        <p:nvSpPr>
          <p:cNvPr id="8" name="Text Placeholder 16"/>
          <p:cNvSpPr txBox="1">
            <a:spLocks/>
          </p:cNvSpPr>
          <p:nvPr/>
        </p:nvSpPr>
        <p:spPr>
          <a:xfrm>
            <a:off x="12801599" y="12835398"/>
            <a:ext cx="11430001" cy="265212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a:t>
            </a:r>
            <a:r>
              <a:rPr lang="en-US" dirty="0" smtClean="0">
                <a:solidFill>
                  <a:schemeClr val="tx1">
                    <a:lumMod val="75000"/>
                    <a:lumOff val="25000"/>
                  </a:schemeClr>
                </a:solidFill>
                <a:latin typeface="Garamond" panose="02020404030301010803" pitchFamily="18" charset="0"/>
              </a:rPr>
              <a:t>flow. Meaning, show </a:t>
            </a:r>
            <a:r>
              <a:rPr lang="en-US" dirty="0">
                <a:solidFill>
                  <a:schemeClr val="tx1">
                    <a:lumMod val="75000"/>
                    <a:lumOff val="25000"/>
                  </a:schemeClr>
                </a:solidFill>
                <a:latin typeface="Garamond" panose="02020404030301010803" pitchFamily="18" charset="0"/>
              </a:rPr>
              <a:t>your results in a logical order and do not use bullets.</a:t>
            </a:r>
          </a:p>
        </p:txBody>
      </p:sp>
      <p:sp>
        <p:nvSpPr>
          <p:cNvPr id="20" name="TextBox 19"/>
          <p:cNvSpPr txBox="1"/>
          <p:nvPr/>
        </p:nvSpPr>
        <p:spPr>
          <a:xfrm>
            <a:off x="12743140" y="12164771"/>
            <a:ext cx="2012089"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Results</a:t>
            </a:r>
          </a:p>
        </p:txBody>
      </p:sp>
      <p:sp>
        <p:nvSpPr>
          <p:cNvPr id="9" name="Text Placeholder 16"/>
          <p:cNvSpPr txBox="1">
            <a:spLocks/>
          </p:cNvSpPr>
          <p:nvPr/>
        </p:nvSpPr>
        <p:spPr>
          <a:xfrm>
            <a:off x="12780929" y="23911095"/>
            <a:ext cx="11430000" cy="1607360"/>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buFont typeface="Webdings" panose="05030102010509060703" pitchFamily="18" charset="2"/>
              <a:buChar cha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buFont typeface="Webdings" panose="05030102010509060703" pitchFamily="18" charset="2"/>
              <a:buChar cha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10483" y="23268363"/>
            <a:ext cx="3486852"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Conclusions</a:t>
            </a:r>
          </a:p>
        </p:txBody>
      </p:sp>
      <p:sp>
        <p:nvSpPr>
          <p:cNvPr id="7" name="Text Placeholder 16"/>
          <p:cNvSpPr txBox="1">
            <a:spLocks/>
          </p:cNvSpPr>
          <p:nvPr/>
        </p:nvSpPr>
        <p:spPr>
          <a:xfrm>
            <a:off x="12801599" y="30509234"/>
            <a:ext cx="11430000" cy="322719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smtClean="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smtClean="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smtClean="0">
                <a:solidFill>
                  <a:schemeClr val="tx1">
                    <a:lumMod val="75000"/>
                    <a:lumOff val="25000"/>
                  </a:schemeClr>
                </a:solidFill>
                <a:latin typeface="Garamond" panose="02020404030301010803" pitchFamily="18" charset="0"/>
              </a:rPr>
              <a:t>If you are including affiliations, use DEVELOP as the affiliation for a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or former </a:t>
            </a:r>
            <a:r>
              <a:rPr lang="en-US" dirty="0" err="1" smtClean="0">
                <a:solidFill>
                  <a:schemeClr val="tx1">
                    <a:lumMod val="75000"/>
                    <a:lumOff val="25000"/>
                  </a:schemeClr>
                </a:solidFill>
                <a:latin typeface="Garamond" panose="02020404030301010803" pitchFamily="18" charset="0"/>
              </a:rPr>
              <a:t>DEVELOPers</a:t>
            </a:r>
            <a:r>
              <a:rPr lang="en-US" dirty="0" smtClean="0">
                <a:solidFill>
                  <a:schemeClr val="tx1">
                    <a:lumMod val="75000"/>
                    <a:lumOff val="25000"/>
                  </a:schemeClr>
                </a:solidFill>
                <a:latin typeface="Garamond" panose="02020404030301010803" pitchFamily="18" charset="0"/>
              </a:rPr>
              <a:t>, not their school or former school.</a:t>
            </a:r>
            <a:endParaRPr lang="en-US" sz="28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43140" y="29869891"/>
            <a:ext cx="5687776"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Acknowledgements</a:t>
            </a:r>
          </a:p>
        </p:txBody>
      </p:sp>
      <p:sp>
        <p:nvSpPr>
          <p:cNvPr id="6" name="Text Placeholder 16"/>
          <p:cNvSpPr txBox="1">
            <a:spLocks/>
          </p:cNvSpPr>
          <p:nvPr/>
        </p:nvSpPr>
        <p:spPr>
          <a:xfrm>
            <a:off x="12801599" y="27396925"/>
            <a:ext cx="11463159" cy="1912305"/>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a:t>
            </a:r>
            <a:r>
              <a:rPr lang="en-US" dirty="0" smtClean="0">
                <a:solidFill>
                  <a:schemeClr val="tx1">
                    <a:lumMod val="75000"/>
                    <a:lumOff val="25000"/>
                  </a:schemeClr>
                </a:solidFill>
                <a:latin typeface="Garamond" panose="02020404030301010803" pitchFamily="18" charset="0"/>
              </a:rPr>
              <a:t>logos. Similar to your presentation, </a:t>
            </a:r>
            <a:r>
              <a:rPr lang="en-US" b="1" dirty="0">
                <a:solidFill>
                  <a:schemeClr val="tx1">
                    <a:lumMod val="75000"/>
                    <a:lumOff val="25000"/>
                  </a:schemeClr>
                </a:solidFill>
                <a:latin typeface="Garamond" panose="02020404030301010803" pitchFamily="18" charset="0"/>
              </a:rPr>
              <a:t>d</a:t>
            </a:r>
            <a:r>
              <a:rPr lang="en-US" b="1" dirty="0" smtClean="0">
                <a:solidFill>
                  <a:schemeClr val="tx1">
                    <a:lumMod val="75000"/>
                    <a:lumOff val="25000"/>
                  </a:schemeClr>
                </a:solidFill>
                <a:latin typeface="Garamond" panose="02020404030301010803" pitchFamily="18" charset="0"/>
              </a:rPr>
              <a:t>o not put any state, local government, </a:t>
            </a:r>
            <a:r>
              <a:rPr lang="en-US" b="1" dirty="0">
                <a:solidFill>
                  <a:schemeClr val="tx1">
                    <a:lumMod val="75000"/>
                    <a:lumOff val="25000"/>
                  </a:schemeClr>
                </a:solidFill>
                <a:latin typeface="Garamond" panose="02020404030301010803" pitchFamily="18" charset="0"/>
              </a:rPr>
              <a:t>or NGO </a:t>
            </a:r>
            <a:r>
              <a:rPr lang="en-US" b="1" dirty="0" smtClean="0">
                <a:solidFill>
                  <a:schemeClr val="tx1">
                    <a:lumMod val="75000"/>
                    <a:lumOff val="25000"/>
                  </a:schemeClr>
                </a:solidFill>
                <a:latin typeface="Garamond" panose="02020404030301010803" pitchFamily="18" charset="0"/>
              </a:rPr>
              <a:t>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43140" y="26722615"/>
            <a:ext cx="4403770"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nchor="ctr">
            <a:spAutoFit/>
          </a:bodyPr>
          <a:lstStyle/>
          <a:p>
            <a:r>
              <a:rPr lang="en-US" sz="4400" b="1" dirty="0" smtClean="0">
                <a:solidFill>
                  <a:srgbClr val="7DB761"/>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t> </a:t>
            </a:r>
            <a:r>
              <a:rPr lang="en-US" sz="5200" dirty="0">
                <a:solidFill>
                  <a:srgbClr val="7DB761"/>
                </a:solidFill>
              </a:rPr>
              <a:t>Node – </a:t>
            </a:r>
            <a:r>
              <a:rPr lang="en-US" sz="5200" dirty="0" smtClean="0">
                <a:solidFill>
                  <a:srgbClr val="7DB761"/>
                </a:solidFill>
              </a:rPr>
              <a:t>Location | </a:t>
            </a:r>
            <a:r>
              <a:rPr lang="en-US" sz="5200" spc="100" baseline="0" dirty="0" smtClean="0">
                <a:solidFill>
                  <a:srgbClr val="7DB761"/>
                </a:solidFill>
              </a:rPr>
              <a:t>Spring</a:t>
            </a:r>
            <a:r>
              <a:rPr lang="en-US" sz="5200" dirty="0" smtClean="0">
                <a:solidFill>
                  <a:srgbClr val="7DB761"/>
                </a:solidFill>
              </a:rPr>
              <a:t> 2019</a:t>
            </a:r>
          </a:p>
        </p:txBody>
      </p:sp>
      <p:sp>
        <p:nvSpPr>
          <p:cNvPr id="36" name="TextBox 35"/>
          <p:cNvSpPr txBox="1"/>
          <p:nvPr/>
        </p:nvSpPr>
        <p:spPr>
          <a:xfrm>
            <a:off x="914400" y="11639345"/>
            <a:ext cx="11430000" cy="9782832"/>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METHODOLOGY IMAGES/WORKFLOW.</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7" name="TextBox 36"/>
          <p:cNvSpPr txBox="1"/>
          <p:nvPr/>
        </p:nvSpPr>
        <p:spPr>
          <a:xfrm>
            <a:off x="12801600" y="15568206"/>
            <a:ext cx="11430000" cy="7338115"/>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sp>
        <p:nvSpPr>
          <p:cNvPr id="38" name="TextBox 37"/>
          <p:cNvSpPr txBox="1"/>
          <p:nvPr/>
        </p:nvSpPr>
        <p:spPr>
          <a:xfrm>
            <a:off x="934818" y="24525514"/>
            <a:ext cx="11409581" cy="5183763"/>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a:t>
            </a:r>
            <a:r>
              <a:rPr lang="en-US" sz="5500" b="1" dirty="0" smtClean="0">
                <a:solidFill>
                  <a:schemeClr val="bg1"/>
                </a:solidFill>
                <a:latin typeface="Garamond" panose="02020404030301010803" pitchFamily="18" charset="0"/>
              </a:rPr>
              <a:t>STUDY AREA IMAGES.</a:t>
            </a:r>
            <a:endParaRPr lang="en-US" sz="5500" b="1" dirty="0">
              <a:solidFill>
                <a:schemeClr val="bg1"/>
              </a:solidFill>
              <a:latin typeface="Garamond" panose="02020404030301010803" pitchFamily="18" charset="0"/>
            </a:endParaRP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69" name="Group 68"/>
          <p:cNvGrpSpPr/>
          <p:nvPr/>
        </p:nvGrpSpPr>
        <p:grpSpPr>
          <a:xfrm>
            <a:off x="844023" y="30799944"/>
            <a:ext cx="2834640" cy="3091533"/>
            <a:chOff x="876680" y="30799944"/>
            <a:chExt cx="2834640" cy="3091533"/>
          </a:xfrm>
        </p:grpSpPr>
        <p:sp>
          <p:nvSpPr>
            <p:cNvPr id="70" name="Text Placeholder 16"/>
            <p:cNvSpPr txBox="1">
              <a:spLocks/>
            </p:cNvSpPr>
            <p:nvPr/>
          </p:nvSpPr>
          <p:spPr>
            <a:xfrm>
              <a:off x="876680"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pic>
          <p:nvPicPr>
            <p:cNvPr id="71" name="Picture 7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42440" y="30799944"/>
              <a:ext cx="2103120" cy="2103120"/>
            </a:xfrm>
            <a:prstGeom prst="rect">
              <a:avLst/>
            </a:prstGeom>
          </p:spPr>
        </p:pic>
      </p:grpSp>
      <p:grpSp>
        <p:nvGrpSpPr>
          <p:cNvPr id="72" name="Group 71"/>
          <p:cNvGrpSpPr/>
          <p:nvPr/>
        </p:nvGrpSpPr>
        <p:grpSpPr>
          <a:xfrm>
            <a:off x="6683239" y="30799944"/>
            <a:ext cx="2834640" cy="2676034"/>
            <a:chOff x="6607040" y="30799944"/>
            <a:chExt cx="2834640" cy="2676034"/>
          </a:xfrm>
        </p:grpSpPr>
        <p:sp>
          <p:nvSpPr>
            <p:cNvPr id="73" name="Text Placeholder 16"/>
            <p:cNvSpPr txBox="1">
              <a:spLocks/>
            </p:cNvSpPr>
            <p:nvPr/>
          </p:nvSpPr>
          <p:spPr>
            <a:xfrm>
              <a:off x="660704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pic>
          <p:nvPicPr>
            <p:cNvPr id="74" name="Picture 7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6972800" y="30799944"/>
              <a:ext cx="2103120" cy="2103120"/>
            </a:xfrm>
            <a:prstGeom prst="rect">
              <a:avLst/>
            </a:prstGeom>
          </p:spPr>
        </p:pic>
      </p:grpSp>
      <p:grpSp>
        <p:nvGrpSpPr>
          <p:cNvPr id="75" name="Group 74"/>
          <p:cNvGrpSpPr/>
          <p:nvPr/>
        </p:nvGrpSpPr>
        <p:grpSpPr>
          <a:xfrm>
            <a:off x="9602847" y="30799944"/>
            <a:ext cx="2834640" cy="2676034"/>
            <a:chOff x="9472219" y="30799944"/>
            <a:chExt cx="2834640" cy="2676034"/>
          </a:xfrm>
        </p:grpSpPr>
        <p:sp>
          <p:nvSpPr>
            <p:cNvPr id="76" name="Text Placeholder 16"/>
            <p:cNvSpPr txBox="1">
              <a:spLocks/>
            </p:cNvSpPr>
            <p:nvPr/>
          </p:nvSpPr>
          <p:spPr>
            <a:xfrm>
              <a:off x="947221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pic>
          <p:nvPicPr>
            <p:cNvPr id="77" name="Picture 7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837979" y="30799944"/>
              <a:ext cx="2103120" cy="2103120"/>
            </a:xfrm>
            <a:prstGeom prst="rect">
              <a:avLst/>
            </a:prstGeom>
          </p:spPr>
        </p:pic>
      </p:grpSp>
      <p:grpSp>
        <p:nvGrpSpPr>
          <p:cNvPr id="78" name="Group 77"/>
          <p:cNvGrpSpPr/>
          <p:nvPr/>
        </p:nvGrpSpPr>
        <p:grpSpPr>
          <a:xfrm>
            <a:off x="3763631" y="30799945"/>
            <a:ext cx="2834640" cy="2676033"/>
            <a:chOff x="3741860" y="30799945"/>
            <a:chExt cx="2834640" cy="2676033"/>
          </a:xfrm>
        </p:grpSpPr>
        <p:sp>
          <p:nvSpPr>
            <p:cNvPr id="79" name="Text Placeholder 16"/>
            <p:cNvSpPr txBox="1">
              <a:spLocks/>
            </p:cNvSpPr>
            <p:nvPr/>
          </p:nvSpPr>
          <p:spPr>
            <a:xfrm>
              <a:off x="374186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pic>
          <p:nvPicPr>
            <p:cNvPr id="80" name="Picture 7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07620" y="30799945"/>
              <a:ext cx="2103120" cy="2103120"/>
            </a:xfrm>
            <a:prstGeom prst="rect">
              <a:avLst/>
            </a:prstGeom>
          </p:spPr>
        </p:pic>
      </p:grpSp>
      <p:sp>
        <p:nvSpPr>
          <p:cNvPr id="81" name="Text Placeholder 16"/>
          <p:cNvSpPr txBox="1">
            <a:spLocks/>
          </p:cNvSpPr>
          <p:nvPr/>
        </p:nvSpPr>
        <p:spPr>
          <a:xfrm>
            <a:off x="914399" y="5144429"/>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
        <p:nvSpPr>
          <p:cNvPr id="82" name="TextBox 81"/>
          <p:cNvSpPr txBox="1"/>
          <p:nvPr/>
        </p:nvSpPr>
        <p:spPr>
          <a:xfrm>
            <a:off x="878674" y="4484915"/>
            <a:ext cx="2475358"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Abstract</a:t>
            </a:r>
          </a:p>
        </p:txBody>
      </p:sp>
    </p:spTree>
    <p:extLst>
      <p:ext uri="{BB962C8B-B14F-4D97-AF65-F5344CB8AC3E}">
        <p14:creationId xmlns:p14="http://schemas.microsoft.com/office/powerpoint/2010/main" val="3688209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7DB761"/>
                </a:solidFill>
              </a:rPr>
              <a:t>Study Area</a:t>
            </a:r>
            <a:r>
              <a:rPr lang="en-US" sz="10000" dirty="0">
                <a:solidFill>
                  <a:srgbClr val="7DB761"/>
                </a:solidFill>
              </a:rPr>
              <a:t> </a:t>
            </a:r>
            <a:r>
              <a:rPr lang="en-US" sz="10000" dirty="0" smtClean="0">
                <a:solidFill>
                  <a:srgbClr val="7DB761"/>
                </a:solidFill>
              </a:rPr>
              <a:t>Agriculture &amp; Food Security</a:t>
            </a:r>
            <a:endParaRPr lang="en-US" sz="10000" dirty="0">
              <a:solidFill>
                <a:srgbClr val="7DB761"/>
              </a:solidFill>
            </a:endParaRPr>
          </a:p>
        </p:txBody>
      </p:sp>
      <p:sp>
        <p:nvSpPr>
          <p:cNvPr id="15" name="TextBox 14"/>
          <p:cNvSpPr txBox="1"/>
          <p:nvPr/>
        </p:nvSpPr>
        <p:spPr>
          <a:xfrm>
            <a:off x="878674" y="4484915"/>
            <a:ext cx="2475358"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Abstract</a:t>
            </a:r>
          </a:p>
        </p:txBody>
      </p:sp>
      <p:sp>
        <p:nvSpPr>
          <p:cNvPr id="14" name="Text Placeholder 16"/>
          <p:cNvSpPr txBox="1">
            <a:spLocks/>
          </p:cNvSpPr>
          <p:nvPr/>
        </p:nvSpPr>
        <p:spPr>
          <a:xfrm>
            <a:off x="914399" y="9475394"/>
            <a:ext cx="11430000" cy="3864792"/>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78674" y="8736672"/>
            <a:ext cx="3127779"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Objectives</a:t>
            </a:r>
          </a:p>
        </p:txBody>
      </p:sp>
      <p:sp>
        <p:nvSpPr>
          <p:cNvPr id="10" name="Text Placeholder 16"/>
          <p:cNvSpPr txBox="1">
            <a:spLocks/>
          </p:cNvSpPr>
          <p:nvPr/>
        </p:nvSpPr>
        <p:spPr>
          <a:xfrm>
            <a:off x="12866914" y="9475394"/>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12796468" y="8736672"/>
            <a:ext cx="3849131"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Methodology</a:t>
            </a:r>
          </a:p>
        </p:txBody>
      </p:sp>
      <p:sp>
        <p:nvSpPr>
          <p:cNvPr id="11" name="Text Placeholder 16"/>
          <p:cNvSpPr txBox="1">
            <a:spLocks/>
          </p:cNvSpPr>
          <p:nvPr/>
        </p:nvSpPr>
        <p:spPr>
          <a:xfrm>
            <a:off x="12903490" y="5134747"/>
            <a:ext cx="11396841"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96468" y="4484915"/>
            <a:ext cx="3172663"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Study Area</a:t>
            </a:r>
          </a:p>
        </p:txBody>
      </p:sp>
      <p:sp>
        <p:nvSpPr>
          <p:cNvPr id="12" name="Text Placeholder 16"/>
          <p:cNvSpPr txBox="1">
            <a:spLocks/>
          </p:cNvSpPr>
          <p:nvPr/>
        </p:nvSpPr>
        <p:spPr>
          <a:xfrm>
            <a:off x="12866914" y="14764693"/>
            <a:ext cx="11363683"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12796468" y="14082593"/>
            <a:ext cx="5272597"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Earth Observations</a:t>
            </a:r>
          </a:p>
        </p:txBody>
      </p:sp>
      <p:sp>
        <p:nvSpPr>
          <p:cNvPr id="8" name="Text Placeholder 16"/>
          <p:cNvSpPr txBox="1">
            <a:spLocks/>
          </p:cNvSpPr>
          <p:nvPr/>
        </p:nvSpPr>
        <p:spPr>
          <a:xfrm>
            <a:off x="914399" y="14764693"/>
            <a:ext cx="11463159" cy="3009402"/>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878674" y="14082593"/>
            <a:ext cx="2012089"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Results</a:t>
            </a:r>
          </a:p>
        </p:txBody>
      </p:sp>
      <p:sp>
        <p:nvSpPr>
          <p:cNvPr id="9" name="Text Placeholder 16"/>
          <p:cNvSpPr txBox="1">
            <a:spLocks/>
          </p:cNvSpPr>
          <p:nvPr/>
        </p:nvSpPr>
        <p:spPr>
          <a:xfrm>
            <a:off x="914399" y="26804546"/>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buFont typeface="Webdings" panose="05030102010509060703" pitchFamily="18" charset="2"/>
              <a:buChar cha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buFont typeface="Webdings" panose="05030102010509060703" pitchFamily="18" charset="2"/>
              <a:buChar cha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878674" y="26069475"/>
            <a:ext cx="3486852"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Conclusions</a:t>
            </a:r>
          </a:p>
        </p:txBody>
      </p:sp>
      <p:sp>
        <p:nvSpPr>
          <p:cNvPr id="7" name="Text Placeholder 16"/>
          <p:cNvSpPr txBox="1">
            <a:spLocks/>
          </p:cNvSpPr>
          <p:nvPr/>
        </p:nvSpPr>
        <p:spPr>
          <a:xfrm>
            <a:off x="914399" y="30493700"/>
            <a:ext cx="11405247"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878674" y="29800569"/>
            <a:ext cx="5687776"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Acknowledgements</a:t>
            </a:r>
          </a:p>
        </p:txBody>
      </p:sp>
      <p:sp>
        <p:nvSpPr>
          <p:cNvPr id="6" name="Text Placeholder 16"/>
          <p:cNvSpPr txBox="1">
            <a:spLocks/>
          </p:cNvSpPr>
          <p:nvPr/>
        </p:nvSpPr>
        <p:spPr>
          <a:xfrm>
            <a:off x="12866914" y="26804546"/>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96468" y="26069475"/>
            <a:ext cx="4403770"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Project Partners</a:t>
            </a:r>
          </a:p>
        </p:txBody>
      </p:sp>
      <p:sp>
        <p:nvSpPr>
          <p:cNvPr id="24" name="TextBox 23"/>
          <p:cNvSpPr txBox="1"/>
          <p:nvPr/>
        </p:nvSpPr>
        <p:spPr>
          <a:xfrm>
            <a:off x="12796468" y="29800569"/>
            <a:ext cx="4542503"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t> </a:t>
            </a:r>
            <a:r>
              <a:rPr lang="en-US" sz="5200" dirty="0">
                <a:solidFill>
                  <a:srgbClr val="7DB761"/>
                </a:solidFill>
              </a:rPr>
              <a:t>Node – </a:t>
            </a:r>
            <a:r>
              <a:rPr lang="en-US" sz="5200" dirty="0" smtClean="0">
                <a:solidFill>
                  <a:srgbClr val="7DB761"/>
                </a:solidFill>
              </a:rPr>
              <a:t>Location | </a:t>
            </a:r>
            <a:r>
              <a:rPr lang="en-US" sz="5200" spc="100" baseline="0" dirty="0" smtClean="0">
                <a:solidFill>
                  <a:srgbClr val="7DB761"/>
                </a:solidFill>
              </a:rPr>
              <a:t>Spring</a:t>
            </a:r>
            <a:r>
              <a:rPr lang="en-US" sz="5200" dirty="0" smtClean="0">
                <a:solidFill>
                  <a:srgbClr val="7DB761"/>
                </a:solidFill>
              </a:rPr>
              <a:t> 2019</a:t>
            </a:r>
          </a:p>
        </p:txBody>
      </p:sp>
      <p:sp>
        <p:nvSpPr>
          <p:cNvPr id="37" name="TextBox 36"/>
          <p:cNvSpPr txBox="1"/>
          <p:nvPr/>
        </p:nvSpPr>
        <p:spPr>
          <a:xfrm>
            <a:off x="914401" y="17901089"/>
            <a:ext cx="23316196" cy="7796837"/>
          </a:xfrm>
          <a:prstGeom prst="rect">
            <a:avLst/>
          </a:prstGeom>
          <a:solidFill>
            <a:srgbClr val="7DB761"/>
          </a:solidFill>
        </p:spPr>
        <p:txBody>
          <a:bodyPr wrap="square" rtlCol="0" anchor="ctr">
            <a:noAutofit/>
          </a:bodyPr>
          <a:lstStyle/>
          <a:p>
            <a:pPr algn="ctr"/>
            <a:r>
              <a:rPr lang="en-US" sz="5500" b="1" dirty="0">
                <a:solidFill>
                  <a:schemeClr val="bg1"/>
                </a:solidFill>
                <a:latin typeface="Garamond" panose="02020404030301010803" pitchFamily="18" charset="0"/>
              </a:rPr>
              <a:t>PLACEHOLDER FOR RESULTS IMAGES.</a:t>
            </a:r>
          </a:p>
          <a:p>
            <a:pPr algn="ctr"/>
            <a:r>
              <a:rPr lang="en-US" sz="5500" b="1" dirty="0">
                <a:solidFill>
                  <a:schemeClr val="bg1"/>
                </a:solidFill>
                <a:latin typeface="Garamond" panose="02020404030301010803" pitchFamily="18" charset="0"/>
              </a:rPr>
              <a:t>DO NOT PLACE IMAGES IN A BOX</a:t>
            </a:r>
            <a:r>
              <a:rPr lang="en-US" sz="5500" b="1" dirty="0" smtClean="0">
                <a:solidFill>
                  <a:schemeClr val="bg1"/>
                </a:solidFill>
                <a:latin typeface="Garamond" panose="02020404030301010803" pitchFamily="18" charset="0"/>
              </a:rPr>
              <a:t>.</a:t>
            </a:r>
          </a:p>
        </p:txBody>
      </p:sp>
      <p:grpSp>
        <p:nvGrpSpPr>
          <p:cNvPr id="56" name="Group 55"/>
          <p:cNvGrpSpPr/>
          <p:nvPr/>
        </p:nvGrpSpPr>
        <p:grpSpPr>
          <a:xfrm>
            <a:off x="12763868" y="30799944"/>
            <a:ext cx="2834640" cy="3091533"/>
            <a:chOff x="876680" y="30799944"/>
            <a:chExt cx="2834640" cy="3091533"/>
          </a:xfrm>
        </p:grpSpPr>
        <p:sp>
          <p:nvSpPr>
            <p:cNvPr id="57" name="Text Placeholder 16"/>
            <p:cNvSpPr txBox="1">
              <a:spLocks/>
            </p:cNvSpPr>
            <p:nvPr/>
          </p:nvSpPr>
          <p:spPr>
            <a:xfrm>
              <a:off x="876680"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pic>
          <p:nvPicPr>
            <p:cNvPr id="58" name="Picture 57"/>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42440" y="30799944"/>
              <a:ext cx="2103120" cy="2103120"/>
            </a:xfrm>
            <a:prstGeom prst="rect">
              <a:avLst/>
            </a:prstGeom>
          </p:spPr>
        </p:pic>
      </p:grpSp>
      <p:grpSp>
        <p:nvGrpSpPr>
          <p:cNvPr id="59" name="Group 58"/>
          <p:cNvGrpSpPr/>
          <p:nvPr/>
        </p:nvGrpSpPr>
        <p:grpSpPr>
          <a:xfrm>
            <a:off x="18603084" y="30799944"/>
            <a:ext cx="2834640" cy="2676034"/>
            <a:chOff x="6607040" y="30799944"/>
            <a:chExt cx="2834640" cy="2676034"/>
          </a:xfrm>
        </p:grpSpPr>
        <p:sp>
          <p:nvSpPr>
            <p:cNvPr id="60" name="Text Placeholder 16"/>
            <p:cNvSpPr txBox="1">
              <a:spLocks/>
            </p:cNvSpPr>
            <p:nvPr/>
          </p:nvSpPr>
          <p:spPr>
            <a:xfrm>
              <a:off x="660704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pic>
          <p:nvPicPr>
            <p:cNvPr id="61" name="Picture 6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6972800" y="30799944"/>
              <a:ext cx="2103120" cy="2103120"/>
            </a:xfrm>
            <a:prstGeom prst="rect">
              <a:avLst/>
            </a:prstGeom>
          </p:spPr>
        </p:pic>
      </p:grpSp>
      <p:grpSp>
        <p:nvGrpSpPr>
          <p:cNvPr id="62" name="Group 61"/>
          <p:cNvGrpSpPr/>
          <p:nvPr/>
        </p:nvGrpSpPr>
        <p:grpSpPr>
          <a:xfrm>
            <a:off x="21522692" y="30799944"/>
            <a:ext cx="2834640" cy="2676034"/>
            <a:chOff x="9472219" y="30799944"/>
            <a:chExt cx="2834640" cy="2676034"/>
          </a:xfrm>
        </p:grpSpPr>
        <p:sp>
          <p:nvSpPr>
            <p:cNvPr id="63" name="Text Placeholder 16"/>
            <p:cNvSpPr txBox="1">
              <a:spLocks/>
            </p:cNvSpPr>
            <p:nvPr/>
          </p:nvSpPr>
          <p:spPr>
            <a:xfrm>
              <a:off x="947221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pic>
          <p:nvPicPr>
            <p:cNvPr id="64" name="Picture 63"/>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837979" y="30799944"/>
              <a:ext cx="2103120" cy="2103120"/>
            </a:xfrm>
            <a:prstGeom prst="rect">
              <a:avLst/>
            </a:prstGeom>
          </p:spPr>
        </p:pic>
      </p:grpSp>
      <p:grpSp>
        <p:nvGrpSpPr>
          <p:cNvPr id="65" name="Group 64"/>
          <p:cNvGrpSpPr/>
          <p:nvPr/>
        </p:nvGrpSpPr>
        <p:grpSpPr>
          <a:xfrm>
            <a:off x="15683476" y="30799945"/>
            <a:ext cx="2834640" cy="2676033"/>
            <a:chOff x="3741860" y="30799945"/>
            <a:chExt cx="2834640" cy="2676033"/>
          </a:xfrm>
        </p:grpSpPr>
        <p:sp>
          <p:nvSpPr>
            <p:cNvPr id="66" name="Text Placeholder 16"/>
            <p:cNvSpPr txBox="1">
              <a:spLocks/>
            </p:cNvSpPr>
            <p:nvPr/>
          </p:nvSpPr>
          <p:spPr>
            <a:xfrm>
              <a:off x="374186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pic>
          <p:nvPicPr>
            <p:cNvPr id="67" name="Picture 66"/>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07620" y="30799945"/>
              <a:ext cx="2103120" cy="2103120"/>
            </a:xfrm>
            <a:prstGeom prst="rect">
              <a:avLst/>
            </a:prstGeom>
          </p:spPr>
        </p:pic>
      </p:grpSp>
      <p:sp>
        <p:nvSpPr>
          <p:cNvPr id="68" name="Text Placeholder 16"/>
          <p:cNvSpPr txBox="1">
            <a:spLocks/>
          </p:cNvSpPr>
          <p:nvPr/>
        </p:nvSpPr>
        <p:spPr>
          <a:xfrm>
            <a:off x="914399" y="5134747"/>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Tree>
    <p:extLst>
      <p:ext uri="{BB962C8B-B14F-4D97-AF65-F5344CB8AC3E}">
        <p14:creationId xmlns:p14="http://schemas.microsoft.com/office/powerpoint/2010/main" val="39024883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30" name="Group 29"/>
          <p:cNvGrpSpPr/>
          <p:nvPr/>
        </p:nvGrpSpPr>
        <p:grpSpPr>
          <a:xfrm>
            <a:off x="844023" y="30799944"/>
            <a:ext cx="2834640" cy="3091533"/>
            <a:chOff x="876680" y="30799944"/>
            <a:chExt cx="2834640" cy="3091533"/>
          </a:xfrm>
        </p:grpSpPr>
        <p:sp>
          <p:nvSpPr>
            <p:cNvPr id="98" name="Text Placeholder 16"/>
            <p:cNvSpPr txBox="1">
              <a:spLocks/>
            </p:cNvSpPr>
            <p:nvPr/>
          </p:nvSpPr>
          <p:spPr>
            <a:xfrm>
              <a:off x="876680" y="32968147"/>
              <a:ext cx="2834640" cy="923330"/>
            </a:xfrm>
            <a:prstGeom prst="rect">
              <a:avLst/>
            </a:prstGeom>
          </p:spPr>
          <p:txBody>
            <a:bodyPr wrap="square"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b="1" dirty="0" smtClean="0">
                  <a:solidFill>
                    <a:schemeClr val="tx1">
                      <a:lumMod val="75000"/>
                      <a:lumOff val="25000"/>
                    </a:schemeClr>
                  </a:solidFill>
                  <a:latin typeface="Garamond" panose="02020404030301010803" pitchFamily="18" charset="0"/>
                </a:rPr>
                <a:t>Participant Name</a:t>
              </a:r>
            </a:p>
            <a:p>
              <a:pPr algn="ctr">
                <a:lnSpc>
                  <a:spcPct val="100000"/>
                </a:lnSpc>
                <a:spcBef>
                  <a:spcPts val="0"/>
                </a:spcBef>
              </a:pPr>
              <a:r>
                <a:rPr lang="en-US" dirty="0" smtClean="0">
                  <a:solidFill>
                    <a:schemeClr val="tx1">
                      <a:lumMod val="75000"/>
                      <a:lumOff val="25000"/>
                    </a:schemeClr>
                  </a:solidFill>
                  <a:latin typeface="Garamond" panose="02020404030301010803" pitchFamily="18" charset="0"/>
                </a:rPr>
                <a:t>Project Lead</a:t>
              </a:r>
            </a:p>
          </p:txBody>
        </p:sp>
        <p:pic>
          <p:nvPicPr>
            <p:cNvPr id="2" name="Picture 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1242440" y="30799944"/>
              <a:ext cx="2103120" cy="2103120"/>
            </a:xfrm>
            <a:prstGeom prst="rect">
              <a:avLst/>
            </a:prstGeom>
          </p:spPr>
        </p:pic>
      </p:grpSp>
      <p:sp>
        <p:nvSpPr>
          <p:cNvPr id="45" name="Title 3"/>
          <p:cNvSpPr txBox="1">
            <a:spLocks/>
          </p:cNvSpPr>
          <p:nvPr/>
        </p:nvSpPr>
        <p:spPr>
          <a:xfrm>
            <a:off x="24721960" y="4648201"/>
            <a:ext cx="1780985" cy="29222699"/>
          </a:xfrm>
          <a:prstGeom prst="rect">
            <a:avLst/>
          </a:prstGeom>
        </p:spPr>
        <p:txBody>
          <a:bodyPr vert="vert270" anchor="ctr">
            <a:noAutofit/>
          </a:bodyPr>
          <a:lstStyle>
            <a:lvl1pPr algn="l" defTabSz="2743200" rtl="0" eaLnBrk="1" latinLnBrk="0" hangingPunct="1">
              <a:lnSpc>
                <a:spcPct val="90000"/>
              </a:lnSpc>
              <a:spcBef>
                <a:spcPct val="0"/>
              </a:spcBef>
              <a:buNone/>
              <a:defRPr sz="6000" b="0" kern="1200" baseline="0">
                <a:solidFill>
                  <a:srgbClr val="9299A8"/>
                </a:solidFill>
                <a:latin typeface="+mj-lt"/>
                <a:ea typeface="+mj-ea"/>
                <a:cs typeface="+mj-cs"/>
              </a:defRPr>
            </a:lvl1pPr>
          </a:lstStyle>
          <a:p>
            <a:r>
              <a:rPr lang="en-US" sz="10000" b="1" dirty="0" smtClean="0">
                <a:solidFill>
                  <a:srgbClr val="7DB761"/>
                </a:solidFill>
              </a:rPr>
              <a:t>Study Area</a:t>
            </a:r>
            <a:r>
              <a:rPr lang="en-US" sz="10000" dirty="0">
                <a:solidFill>
                  <a:srgbClr val="7DB761"/>
                </a:solidFill>
              </a:rPr>
              <a:t> </a:t>
            </a:r>
            <a:r>
              <a:rPr lang="en-US" sz="10000" dirty="0" smtClean="0">
                <a:solidFill>
                  <a:srgbClr val="7DB761"/>
                </a:solidFill>
              </a:rPr>
              <a:t>Agriculture &amp; Food Security</a:t>
            </a:r>
            <a:endParaRPr lang="en-US" sz="10000" dirty="0">
              <a:solidFill>
                <a:srgbClr val="7DB761"/>
              </a:solidFill>
            </a:endParaRPr>
          </a:p>
        </p:txBody>
      </p:sp>
      <p:sp>
        <p:nvSpPr>
          <p:cNvPr id="14" name="Text Placeholder 16"/>
          <p:cNvSpPr txBox="1">
            <a:spLocks/>
          </p:cNvSpPr>
          <p:nvPr/>
        </p:nvSpPr>
        <p:spPr>
          <a:xfrm>
            <a:off x="914399" y="9930116"/>
            <a:ext cx="11430000" cy="3898831"/>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Start</a:t>
            </a:r>
            <a:r>
              <a:rPr lang="en-US" dirty="0">
                <a:solidFill>
                  <a:schemeClr val="tx1">
                    <a:lumMod val="75000"/>
                    <a:lumOff val="25000"/>
                  </a:schemeClr>
                </a:solidFill>
                <a:latin typeface="Garamond" panose="02020404030301010803" pitchFamily="18" charset="0"/>
              </a:rPr>
              <a:t> the first word of each objective with a verb that should be colored and bolded in the app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Objectives</a:t>
            </a:r>
            <a:r>
              <a:rPr lang="en-US" dirty="0">
                <a:solidFill>
                  <a:schemeClr val="tx1">
                    <a:lumMod val="75000"/>
                    <a:lumOff val="25000"/>
                  </a:schemeClr>
                </a:solidFill>
                <a:latin typeface="Garamond" panose="02020404030301010803" pitchFamily="18" charset="0"/>
              </a:rPr>
              <a:t> listed here should be the same as or very similar to the ones in the project summary or technical paper</a:t>
            </a:r>
            <a:endParaRPr lang="en-US" b="1" dirty="0">
              <a:solidFill>
                <a:schemeClr val="tx1">
                  <a:lumMod val="75000"/>
                  <a:lumOff val="25000"/>
                </a:schemeClr>
              </a:solidFill>
              <a:latin typeface="Garamond" panose="02020404030301010803" pitchFamily="18" charset="0"/>
            </a:endParaRP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Ensure</a:t>
            </a:r>
            <a:r>
              <a:rPr lang="en-US" dirty="0">
                <a:solidFill>
                  <a:schemeClr val="tx1">
                    <a:lumMod val="75000"/>
                    <a:lumOff val="25000"/>
                  </a:schemeClr>
                </a:solidFill>
                <a:latin typeface="Garamond" panose="02020404030301010803" pitchFamily="18" charset="0"/>
              </a:rPr>
              <a:t> this is a bulleted list; do not change the bullet style or color</a:t>
            </a:r>
          </a:p>
          <a:p>
            <a:pPr>
              <a:lnSpc>
                <a:spcPct val="100000"/>
              </a:lnSpc>
              <a:spcBef>
                <a:spcPts val="0"/>
              </a:spcBef>
              <a:spcAft>
                <a:spcPts val="600"/>
              </a:spcAft>
              <a:buClr>
                <a:srgbClr val="7DB761"/>
              </a:buClr>
            </a:pPr>
            <a:r>
              <a:rPr lang="en-US" b="1" dirty="0">
                <a:solidFill>
                  <a:srgbClr val="7DB761"/>
                </a:solidFill>
                <a:latin typeface="Garamond" panose="02020404030301010803" pitchFamily="18" charset="0"/>
              </a:rPr>
              <a:t>Best</a:t>
            </a:r>
            <a:r>
              <a:rPr lang="en-US" dirty="0">
                <a:solidFill>
                  <a:schemeClr val="tx1">
                    <a:lumMod val="75000"/>
                    <a:lumOff val="25000"/>
                  </a:schemeClr>
                </a:solidFill>
                <a:latin typeface="Garamond" panose="02020404030301010803" pitchFamily="18" charset="0"/>
              </a:rPr>
              <a:t> practice is to use incomplete sentences and not use a period at the end, but you can use periods if needed. Either way, be consistent with your period usage throughout</a:t>
            </a:r>
          </a:p>
        </p:txBody>
      </p:sp>
      <p:sp>
        <p:nvSpPr>
          <p:cNvPr id="16" name="TextBox 15"/>
          <p:cNvSpPr txBox="1"/>
          <p:nvPr/>
        </p:nvSpPr>
        <p:spPr>
          <a:xfrm>
            <a:off x="868453" y="9224166"/>
            <a:ext cx="3127779"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Objectives</a:t>
            </a:r>
          </a:p>
        </p:txBody>
      </p:sp>
      <p:sp>
        <p:nvSpPr>
          <p:cNvPr id="10" name="Text Placeholder 16"/>
          <p:cNvSpPr txBox="1">
            <a:spLocks/>
          </p:cNvSpPr>
          <p:nvPr/>
        </p:nvSpPr>
        <p:spPr>
          <a:xfrm>
            <a:off x="914399" y="17539999"/>
            <a:ext cx="11430000" cy="349434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The font should be easily readable (minimum 16pt font), but feel free to delete this text box as appropriate to your workflow.</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imagery or a workflow graph here and keep text to a minimum.</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All images should be separate and editable.</a:t>
            </a:r>
          </a:p>
        </p:txBody>
      </p:sp>
      <p:sp>
        <p:nvSpPr>
          <p:cNvPr id="17" name="TextBox 16"/>
          <p:cNvSpPr txBox="1"/>
          <p:nvPr/>
        </p:nvSpPr>
        <p:spPr>
          <a:xfrm>
            <a:off x="868453" y="16801277"/>
            <a:ext cx="3849131"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Methodology</a:t>
            </a:r>
          </a:p>
        </p:txBody>
      </p:sp>
      <p:sp>
        <p:nvSpPr>
          <p:cNvPr id="11" name="Text Placeholder 16"/>
          <p:cNvSpPr txBox="1">
            <a:spLocks/>
          </p:cNvSpPr>
          <p:nvPr/>
        </p:nvSpPr>
        <p:spPr>
          <a:xfrm>
            <a:off x="12885821" y="5165661"/>
            <a:ext cx="11345779" cy="2834640"/>
          </a:xfrm>
          <a:prstGeom prst="rect">
            <a:avLst/>
          </a:prstGeom>
        </p:spPr>
        <p:txBody>
          <a:bodyPr wrap="square"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 map that has easily readable text and a legend. Including the study period is optional.</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a:t>
            </a:r>
            <a:r>
              <a:rPr lang="en-US" b="1" dirty="0" smtClean="0">
                <a:solidFill>
                  <a:schemeClr val="tx1">
                    <a:lumMod val="75000"/>
                    <a:lumOff val="25000"/>
                  </a:schemeClr>
                </a:solidFill>
                <a:latin typeface="Garamond" panose="02020404030301010803" pitchFamily="18" charset="0"/>
              </a:rPr>
              <a:t>images, make </a:t>
            </a:r>
            <a:r>
              <a:rPr lang="en-US" b="1" dirty="0">
                <a:solidFill>
                  <a:schemeClr val="tx1">
                    <a:lumMod val="75000"/>
                    <a:lumOff val="25000"/>
                  </a:schemeClr>
                </a:solidFill>
                <a:latin typeface="Garamond" panose="02020404030301010803" pitchFamily="18" charset="0"/>
              </a:rPr>
              <a:t>sure all text </a:t>
            </a:r>
            <a:r>
              <a:rPr lang="en-US" b="1" dirty="0" smtClean="0">
                <a:solidFill>
                  <a:schemeClr val="tx1">
                    <a:lumMod val="75000"/>
                    <a:lumOff val="25000"/>
                  </a:schemeClr>
                </a:solidFill>
                <a:latin typeface="Garamond" panose="02020404030301010803" pitchFamily="18" charset="0"/>
              </a:rPr>
              <a:t>both legible from a distance and septate/editable so that it </a:t>
            </a:r>
            <a:r>
              <a:rPr lang="en-US" b="1" dirty="0">
                <a:solidFill>
                  <a:schemeClr val="tx1">
                    <a:lumMod val="75000"/>
                    <a:lumOff val="25000"/>
                  </a:schemeClr>
                </a:solidFill>
                <a:latin typeface="Garamond" panose="02020404030301010803" pitchFamily="18" charset="0"/>
              </a:rPr>
              <a:t>can </a:t>
            </a:r>
            <a:r>
              <a:rPr lang="en-US" b="1" dirty="0" smtClean="0">
                <a:solidFill>
                  <a:schemeClr val="tx1">
                    <a:lumMod val="75000"/>
                    <a:lumOff val="25000"/>
                  </a:schemeClr>
                </a:solidFill>
                <a:latin typeface="Garamond" panose="02020404030301010803" pitchFamily="18" charset="0"/>
              </a:rPr>
              <a:t>be easily </a:t>
            </a:r>
            <a:r>
              <a:rPr lang="en-US" b="1" dirty="0">
                <a:solidFill>
                  <a:schemeClr val="tx1">
                    <a:lumMod val="75000"/>
                    <a:lumOff val="25000"/>
                  </a:schemeClr>
                </a:solidFill>
                <a:latin typeface="Garamond" panose="02020404030301010803" pitchFamily="18" charset="0"/>
              </a:rPr>
              <a:t>moved or </a:t>
            </a:r>
            <a:r>
              <a:rPr lang="en-US" b="1" dirty="0" smtClean="0">
                <a:solidFill>
                  <a:schemeClr val="tx1">
                    <a:lumMod val="75000"/>
                    <a:lumOff val="25000"/>
                  </a:schemeClr>
                </a:solidFill>
                <a:latin typeface="Garamond" panose="02020404030301010803" pitchFamily="18" charset="0"/>
              </a:rPr>
              <a:t>resized.</a:t>
            </a:r>
            <a:endParaRPr lang="en-US" dirty="0">
              <a:solidFill>
                <a:schemeClr val="tx1">
                  <a:lumMod val="75000"/>
                  <a:lumOff val="25000"/>
                </a:schemeClr>
              </a:solidFill>
              <a:latin typeface="Garamond" panose="02020404030301010803" pitchFamily="18" charset="0"/>
            </a:endParaRPr>
          </a:p>
        </p:txBody>
      </p:sp>
      <p:sp>
        <p:nvSpPr>
          <p:cNvPr id="18" name="TextBox 17"/>
          <p:cNvSpPr txBox="1"/>
          <p:nvPr/>
        </p:nvSpPr>
        <p:spPr>
          <a:xfrm>
            <a:off x="12779280" y="4484915"/>
            <a:ext cx="3172663"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Study Area</a:t>
            </a:r>
          </a:p>
        </p:txBody>
      </p:sp>
      <p:sp>
        <p:nvSpPr>
          <p:cNvPr id="12" name="Text Placeholder 16"/>
          <p:cNvSpPr txBox="1">
            <a:spLocks/>
          </p:cNvSpPr>
          <p:nvPr/>
        </p:nvSpPr>
        <p:spPr>
          <a:xfrm>
            <a:off x="914399" y="27154747"/>
            <a:ext cx="11430000" cy="1631207"/>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600"/>
              </a:spcBef>
            </a:pPr>
            <a:r>
              <a:rPr lang="en-US" dirty="0">
                <a:solidFill>
                  <a:schemeClr val="tx1">
                    <a:lumMod val="75000"/>
                    <a:lumOff val="25000"/>
                  </a:schemeClr>
                </a:solidFill>
                <a:latin typeface="Garamond" panose="02020404030301010803" pitchFamily="18" charset="0"/>
              </a:rPr>
              <a:t>Earth observation icons can be </a:t>
            </a:r>
            <a:r>
              <a:rPr lang="en-US" b="1" dirty="0">
                <a:solidFill>
                  <a:schemeClr val="tx1">
                    <a:lumMod val="75000"/>
                    <a:lumOff val="25000"/>
                  </a:schemeClr>
                </a:solidFill>
                <a:latin typeface="Garamond" panose="02020404030301010803" pitchFamily="18" charset="0"/>
              </a:rPr>
              <a:t>found on DEVELOPedia</a:t>
            </a:r>
            <a:r>
              <a:rPr lang="en-US" dirty="0">
                <a:solidFill>
                  <a:schemeClr val="tx1">
                    <a:lumMod val="75000"/>
                    <a:lumOff val="25000"/>
                  </a:schemeClr>
                </a:solidFill>
                <a:latin typeface="Garamond" panose="02020404030301010803" pitchFamily="18" charset="0"/>
              </a:rPr>
              <a:t>.</a:t>
            </a:r>
          </a:p>
        </p:txBody>
      </p:sp>
      <p:sp>
        <p:nvSpPr>
          <p:cNvPr id="19" name="TextBox 18"/>
          <p:cNvSpPr txBox="1"/>
          <p:nvPr/>
        </p:nvSpPr>
        <p:spPr>
          <a:xfrm>
            <a:off x="868453" y="26486192"/>
            <a:ext cx="5272597"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Earth Observations</a:t>
            </a:r>
          </a:p>
        </p:txBody>
      </p:sp>
      <p:sp>
        <p:nvSpPr>
          <p:cNvPr id="8" name="Text Placeholder 16"/>
          <p:cNvSpPr txBox="1">
            <a:spLocks/>
          </p:cNvSpPr>
          <p:nvPr/>
        </p:nvSpPr>
        <p:spPr>
          <a:xfrm>
            <a:off x="12801600" y="14398925"/>
            <a:ext cx="11430000" cy="3912494"/>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Use images.</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For ALL images, make sure all text is both legible from a distance and separate/editable so that it can easily be moved or resized. </a:t>
            </a:r>
          </a:p>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Make sure that it has some sort of flow. Meaning, show your results in a logical order and do not use bullets.</a:t>
            </a:r>
          </a:p>
        </p:txBody>
      </p:sp>
      <p:sp>
        <p:nvSpPr>
          <p:cNvPr id="20" name="TextBox 19"/>
          <p:cNvSpPr txBox="1"/>
          <p:nvPr/>
        </p:nvSpPr>
        <p:spPr>
          <a:xfrm>
            <a:off x="12779280" y="13705246"/>
            <a:ext cx="2012089"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Results</a:t>
            </a:r>
          </a:p>
        </p:txBody>
      </p:sp>
      <p:sp>
        <p:nvSpPr>
          <p:cNvPr id="9" name="Text Placeholder 16"/>
          <p:cNvSpPr txBox="1">
            <a:spLocks/>
          </p:cNvSpPr>
          <p:nvPr/>
        </p:nvSpPr>
        <p:spPr>
          <a:xfrm>
            <a:off x="12801600" y="20759849"/>
            <a:ext cx="11430000" cy="2264647"/>
          </a:xfrm>
          <a:prstGeom prst="rect">
            <a:avLst/>
          </a:prstGeom>
        </p:spPr>
        <p:txBody>
          <a:bodyPr numCol="1" spcCol="640080"/>
          <a:lstStyle>
            <a:lvl1pPr marL="457200" indent="-457200" algn="l" defTabSz="2743200" rtl="0" eaLnBrk="1" latinLnBrk="0" hangingPunct="1">
              <a:lnSpc>
                <a:spcPct val="90000"/>
              </a:lnSpc>
              <a:spcBef>
                <a:spcPts val="1800"/>
              </a:spcBef>
              <a:buClr>
                <a:schemeClr val="accent1"/>
              </a:buClr>
              <a:buFont typeface="Webdings" panose="05030102010509060703" pitchFamily="18" charset="2"/>
              <a:buChar char="4"/>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buClr>
                <a:srgbClr val="7DB761"/>
              </a:buClr>
            </a:pPr>
            <a:r>
              <a:rPr lang="en-US" dirty="0" smtClean="0">
                <a:solidFill>
                  <a:schemeClr val="tx1">
                    <a:lumMod val="75000"/>
                    <a:lumOff val="25000"/>
                  </a:schemeClr>
                </a:solidFill>
                <a:latin typeface="Garamond" panose="02020404030301010803" pitchFamily="18" charset="0"/>
              </a:rPr>
              <a:t>Use bullets.</a:t>
            </a:r>
          </a:p>
          <a:p>
            <a:pPr>
              <a:lnSpc>
                <a:spcPct val="100000"/>
              </a:lnSpc>
              <a:spcBef>
                <a:spcPts val="0"/>
              </a:spcBef>
              <a:spcAft>
                <a:spcPts val="600"/>
              </a:spcAft>
              <a:buClr>
                <a:srgbClr val="7DB761"/>
              </a:buClr>
            </a:pPr>
            <a:r>
              <a:rPr lang="en-US" b="1" dirty="0" smtClean="0">
                <a:solidFill>
                  <a:schemeClr val="tx1">
                    <a:lumMod val="75000"/>
                    <a:lumOff val="25000"/>
                  </a:schemeClr>
                </a:solidFill>
                <a:latin typeface="Garamond" panose="02020404030301010803" pitchFamily="18" charset="0"/>
              </a:rPr>
              <a:t>Use complete sentences with periods.</a:t>
            </a:r>
          </a:p>
        </p:txBody>
      </p:sp>
      <p:sp>
        <p:nvSpPr>
          <p:cNvPr id="21" name="TextBox 20"/>
          <p:cNvSpPr txBox="1"/>
          <p:nvPr/>
        </p:nvSpPr>
        <p:spPr>
          <a:xfrm>
            <a:off x="12779280" y="20036436"/>
            <a:ext cx="3486852"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Conclusions</a:t>
            </a:r>
          </a:p>
        </p:txBody>
      </p:sp>
      <p:sp>
        <p:nvSpPr>
          <p:cNvPr id="7" name="Text Placeholder 16"/>
          <p:cNvSpPr txBox="1">
            <a:spLocks/>
          </p:cNvSpPr>
          <p:nvPr/>
        </p:nvSpPr>
        <p:spPr>
          <a:xfrm>
            <a:off x="12801600" y="30563022"/>
            <a:ext cx="11463159" cy="324777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Include anyone who has helped you with the project.</a:t>
            </a:r>
          </a:p>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If this is a continuation project, credit the previous team members and contributors. </a:t>
            </a:r>
            <a:r>
              <a:rPr lang="en-US" dirty="0">
                <a:solidFill>
                  <a:schemeClr val="tx1">
                    <a:lumMod val="75000"/>
                    <a:lumOff val="25000"/>
                  </a:schemeClr>
                </a:solidFill>
                <a:latin typeface="Garamond" panose="02020404030301010803" pitchFamily="18" charset="0"/>
              </a:rPr>
              <a:t>If you are including affiliations, use DEVELOP as the affiliation for a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or former </a:t>
            </a:r>
            <a:r>
              <a:rPr lang="en-US" dirty="0" err="1">
                <a:solidFill>
                  <a:schemeClr val="tx1">
                    <a:lumMod val="75000"/>
                    <a:lumOff val="25000"/>
                  </a:schemeClr>
                </a:solidFill>
                <a:latin typeface="Garamond" panose="02020404030301010803" pitchFamily="18" charset="0"/>
              </a:rPr>
              <a:t>DEVELOPers</a:t>
            </a:r>
            <a:r>
              <a:rPr lang="en-US" dirty="0">
                <a:solidFill>
                  <a:schemeClr val="tx1">
                    <a:lumMod val="75000"/>
                    <a:lumOff val="25000"/>
                  </a:schemeClr>
                </a:solidFill>
                <a:latin typeface="Garamond" panose="02020404030301010803" pitchFamily="18" charset="0"/>
              </a:rPr>
              <a:t>, not their school or former school</a:t>
            </a:r>
            <a:r>
              <a:rPr lang="en-US" dirty="0" smtClean="0">
                <a:solidFill>
                  <a:schemeClr val="tx1">
                    <a:lumMod val="75000"/>
                    <a:lumOff val="25000"/>
                  </a:schemeClr>
                </a:solidFill>
                <a:latin typeface="Garamond" panose="02020404030301010803" pitchFamily="18" charset="0"/>
              </a:rPr>
              <a:t>.</a:t>
            </a:r>
            <a:endParaRPr lang="en-US" sz="4000" dirty="0">
              <a:solidFill>
                <a:schemeClr val="tx1">
                  <a:lumMod val="75000"/>
                  <a:lumOff val="25000"/>
                </a:schemeClr>
              </a:solidFill>
              <a:latin typeface="Garamond" panose="02020404030301010803" pitchFamily="18" charset="0"/>
            </a:endParaRPr>
          </a:p>
        </p:txBody>
      </p:sp>
      <p:sp>
        <p:nvSpPr>
          <p:cNvPr id="22" name="TextBox 21"/>
          <p:cNvSpPr txBox="1"/>
          <p:nvPr/>
        </p:nvSpPr>
        <p:spPr>
          <a:xfrm>
            <a:off x="12779280" y="29869891"/>
            <a:ext cx="5687776"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Acknowledgements</a:t>
            </a:r>
          </a:p>
        </p:txBody>
      </p:sp>
      <p:sp>
        <p:nvSpPr>
          <p:cNvPr id="6" name="Text Placeholder 16"/>
          <p:cNvSpPr txBox="1">
            <a:spLocks/>
          </p:cNvSpPr>
          <p:nvPr/>
        </p:nvSpPr>
        <p:spPr>
          <a:xfrm>
            <a:off x="12801600" y="27077328"/>
            <a:ext cx="11463159" cy="25437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dirty="0">
                <a:solidFill>
                  <a:schemeClr val="tx1">
                    <a:lumMod val="75000"/>
                    <a:lumOff val="25000"/>
                  </a:schemeClr>
                </a:solidFill>
                <a:latin typeface="Garamond" panose="02020404030301010803" pitchFamily="18" charset="0"/>
              </a:rPr>
              <a:t>Only use federal logos. Similar to your presentation, </a:t>
            </a:r>
            <a:r>
              <a:rPr lang="en-US" b="1" dirty="0">
                <a:solidFill>
                  <a:schemeClr val="tx1">
                    <a:lumMod val="75000"/>
                    <a:lumOff val="25000"/>
                  </a:schemeClr>
                </a:solidFill>
                <a:latin typeface="Garamond" panose="02020404030301010803" pitchFamily="18" charset="0"/>
              </a:rPr>
              <a:t>do not put any state, local government, or NGO logos on your poster. </a:t>
            </a:r>
            <a:endParaRPr lang="en-US" dirty="0">
              <a:solidFill>
                <a:schemeClr val="tx1">
                  <a:lumMod val="75000"/>
                  <a:lumOff val="25000"/>
                </a:schemeClr>
              </a:solidFill>
              <a:latin typeface="Garamond" panose="02020404030301010803" pitchFamily="18" charset="0"/>
            </a:endParaRPr>
          </a:p>
        </p:txBody>
      </p:sp>
      <p:sp>
        <p:nvSpPr>
          <p:cNvPr id="23" name="TextBox 22"/>
          <p:cNvSpPr txBox="1"/>
          <p:nvPr/>
        </p:nvSpPr>
        <p:spPr>
          <a:xfrm>
            <a:off x="12779280" y="26396045"/>
            <a:ext cx="4403770"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Project Partners</a:t>
            </a:r>
          </a:p>
        </p:txBody>
      </p:sp>
      <p:sp>
        <p:nvSpPr>
          <p:cNvPr id="24" name="TextBox 23"/>
          <p:cNvSpPr txBox="1"/>
          <p:nvPr/>
        </p:nvSpPr>
        <p:spPr>
          <a:xfrm>
            <a:off x="868453" y="29869891"/>
            <a:ext cx="4542503"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Team Members</a:t>
            </a:r>
          </a:p>
        </p:txBody>
      </p:sp>
      <p:sp>
        <p:nvSpPr>
          <p:cNvPr id="43" name="Text Placeholder 42"/>
          <p:cNvSpPr>
            <a:spLocks noGrp="1"/>
          </p:cNvSpPr>
          <p:nvPr>
            <p:ph type="body" sz="quarter" idx="11"/>
          </p:nvPr>
        </p:nvSpPr>
        <p:spPr>
          <a:xfrm>
            <a:off x="4704382" y="876300"/>
            <a:ext cx="18023236" cy="2171700"/>
          </a:xfrm>
        </p:spPr>
        <p:txBody>
          <a:bodyPr/>
          <a:lstStyle/>
          <a:p>
            <a:endParaRPr lang="en-US" dirty="0"/>
          </a:p>
        </p:txBody>
      </p:sp>
      <p:grpSp>
        <p:nvGrpSpPr>
          <p:cNvPr id="34" name="Group 33"/>
          <p:cNvGrpSpPr/>
          <p:nvPr/>
        </p:nvGrpSpPr>
        <p:grpSpPr>
          <a:xfrm>
            <a:off x="6683239" y="30799944"/>
            <a:ext cx="2834640" cy="2676034"/>
            <a:chOff x="6607040" y="30799944"/>
            <a:chExt cx="2834640" cy="2676034"/>
          </a:xfrm>
        </p:grpSpPr>
        <p:sp>
          <p:nvSpPr>
            <p:cNvPr id="100" name="Text Placeholder 16"/>
            <p:cNvSpPr txBox="1">
              <a:spLocks/>
            </p:cNvSpPr>
            <p:nvPr/>
          </p:nvSpPr>
          <p:spPr>
            <a:xfrm>
              <a:off x="660704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pic>
          <p:nvPicPr>
            <p:cNvPr id="50" name="Picture 49"/>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6972800" y="30799944"/>
              <a:ext cx="2103120" cy="2103120"/>
            </a:xfrm>
            <a:prstGeom prst="rect">
              <a:avLst/>
            </a:prstGeom>
          </p:spPr>
        </p:pic>
      </p:grpSp>
      <p:grpSp>
        <p:nvGrpSpPr>
          <p:cNvPr id="33" name="Group 32"/>
          <p:cNvGrpSpPr/>
          <p:nvPr/>
        </p:nvGrpSpPr>
        <p:grpSpPr>
          <a:xfrm>
            <a:off x="9602847" y="30799944"/>
            <a:ext cx="2834640" cy="2676034"/>
            <a:chOff x="9472219" y="30799944"/>
            <a:chExt cx="2834640" cy="2676034"/>
          </a:xfrm>
        </p:grpSpPr>
        <p:sp>
          <p:nvSpPr>
            <p:cNvPr id="104" name="Text Placeholder 16"/>
            <p:cNvSpPr txBox="1">
              <a:spLocks/>
            </p:cNvSpPr>
            <p:nvPr/>
          </p:nvSpPr>
          <p:spPr>
            <a:xfrm>
              <a:off x="9472219"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a:t>
              </a:r>
              <a:r>
                <a:rPr lang="en-US" b="1" dirty="0">
                  <a:solidFill>
                    <a:schemeClr val="tx1">
                      <a:lumMod val="75000"/>
                      <a:lumOff val="25000"/>
                    </a:schemeClr>
                  </a:solidFill>
                  <a:latin typeface="Garamond" panose="02020404030301010803" pitchFamily="18" charset="0"/>
                </a:rPr>
                <a:t>e</a:t>
              </a:r>
              <a:endParaRPr lang="en-US" b="1" dirty="0" smtClean="0">
                <a:solidFill>
                  <a:schemeClr val="tx1">
                    <a:lumMod val="75000"/>
                    <a:lumOff val="25000"/>
                  </a:schemeClr>
                </a:solidFill>
                <a:latin typeface="Garamond" panose="02020404030301010803" pitchFamily="18" charset="0"/>
              </a:endParaRPr>
            </a:p>
          </p:txBody>
        </p:sp>
        <p:pic>
          <p:nvPicPr>
            <p:cNvPr id="51" name="Picture 50"/>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9837979" y="30799944"/>
              <a:ext cx="2103120" cy="2103120"/>
            </a:xfrm>
            <a:prstGeom prst="rect">
              <a:avLst/>
            </a:prstGeom>
          </p:spPr>
        </p:pic>
      </p:grpSp>
      <p:grpSp>
        <p:nvGrpSpPr>
          <p:cNvPr id="31" name="Group 30"/>
          <p:cNvGrpSpPr/>
          <p:nvPr/>
        </p:nvGrpSpPr>
        <p:grpSpPr>
          <a:xfrm>
            <a:off x="3763631" y="30799945"/>
            <a:ext cx="2834640" cy="2676033"/>
            <a:chOff x="3741860" y="30799945"/>
            <a:chExt cx="2834640" cy="2676033"/>
          </a:xfrm>
        </p:grpSpPr>
        <p:sp>
          <p:nvSpPr>
            <p:cNvPr id="99" name="Text Placeholder 16"/>
            <p:cNvSpPr txBox="1">
              <a:spLocks/>
            </p:cNvSpPr>
            <p:nvPr/>
          </p:nvSpPr>
          <p:spPr>
            <a:xfrm>
              <a:off x="3741860" y="32968147"/>
              <a:ext cx="2834640" cy="507831"/>
            </a:xfrm>
            <a:prstGeom prst="rect">
              <a:avLst/>
            </a:prstGeom>
          </p:spPr>
          <p:txBody>
            <a:bodyPr numCol="1" spcCol="640080">
              <a:spAutoFit/>
            </a:bodyPr>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b="1" dirty="0" smtClean="0">
                  <a:solidFill>
                    <a:schemeClr val="tx1">
                      <a:lumMod val="75000"/>
                      <a:lumOff val="25000"/>
                    </a:schemeClr>
                  </a:solidFill>
                  <a:latin typeface="Garamond" panose="02020404030301010803" pitchFamily="18" charset="0"/>
                </a:rPr>
                <a:t>Participant Name</a:t>
              </a:r>
            </a:p>
          </p:txBody>
        </p:sp>
        <p:pic>
          <p:nvPicPr>
            <p:cNvPr id="52" name="Picture 51"/>
            <p:cNvPicPr>
              <a:picLocks/>
            </p:cNvPicPr>
            <p:nvPr/>
          </p:nvPicPr>
          <p:blipFill>
            <a:blip r:embed="rId2" cstate="print">
              <a:extLst>
                <a:ext uri="{28A0092B-C50C-407E-A947-70E740481C1C}">
                  <a14:useLocalDpi xmlns:a14="http://schemas.microsoft.com/office/drawing/2010/main" val="0"/>
                </a:ext>
              </a:extLst>
            </a:blip>
            <a:stretch>
              <a:fillRect/>
            </a:stretch>
          </p:blipFill>
          <p:spPr>
            <a:xfrm>
              <a:off x="4107620" y="30799945"/>
              <a:ext cx="2103120" cy="2103120"/>
            </a:xfrm>
            <a:prstGeom prst="rect">
              <a:avLst/>
            </a:prstGeom>
          </p:spPr>
        </p:pic>
      </p:grpSp>
      <p:sp>
        <p:nvSpPr>
          <p:cNvPr id="44" name="Text Placeholder 11"/>
          <p:cNvSpPr txBox="1">
            <a:spLocks/>
          </p:cNvSpPr>
          <p:nvPr/>
        </p:nvSpPr>
        <p:spPr>
          <a:xfrm>
            <a:off x="14592300" y="34594801"/>
            <a:ext cx="11925301" cy="800100"/>
          </a:xfrm>
          <a:prstGeom prst="rect">
            <a:avLst/>
          </a:prstGeom>
        </p:spPr>
        <p:txBody>
          <a:bodyPr wrap="none" anchor="ctr">
            <a:noAutofit/>
          </a:bodyPr>
          <a:lstStyle>
            <a:lvl1pPr marL="0" indent="0" algn="r" defTabSz="2743200" rtl="0" eaLnBrk="1" latinLnBrk="0" hangingPunct="1">
              <a:lnSpc>
                <a:spcPct val="90000"/>
              </a:lnSpc>
              <a:spcBef>
                <a:spcPts val="3000"/>
              </a:spcBef>
              <a:buFont typeface="Arial" panose="020B0604020202020204" pitchFamily="34" charset="0"/>
              <a:buNone/>
              <a:defRPr sz="4800" kern="1200" baseline="0">
                <a:solidFill>
                  <a:srgbClr val="9299A8"/>
                </a:solidFill>
                <a:latin typeface="+mn-lt"/>
                <a:ea typeface="+mn-ea"/>
                <a:cs typeface="+mn-cs"/>
              </a:defRPr>
            </a:lvl1pPr>
            <a:lvl2pPr marL="1371600" indent="0" algn="l" defTabSz="2743200" rtl="0" eaLnBrk="1" latinLnBrk="0" hangingPunct="1">
              <a:lnSpc>
                <a:spcPct val="90000"/>
              </a:lnSpc>
              <a:spcBef>
                <a:spcPts val="1500"/>
              </a:spcBef>
              <a:buFont typeface="Arial" panose="020B0604020202020204" pitchFamily="34" charset="0"/>
              <a:buNone/>
              <a:defRPr sz="7200" kern="1200" baseline="0">
                <a:solidFill>
                  <a:schemeClr val="tx1">
                    <a:lumMod val="75000"/>
                    <a:lumOff val="25000"/>
                  </a:schemeClr>
                </a:solidFill>
                <a:latin typeface="+mn-lt"/>
                <a:ea typeface="+mn-ea"/>
                <a:cs typeface="+mn-cs"/>
              </a:defRPr>
            </a:lvl2pPr>
            <a:lvl3pPr marL="2743200" indent="0" algn="l" defTabSz="2743200" rtl="0" eaLnBrk="1" latinLnBrk="0" hangingPunct="1">
              <a:lnSpc>
                <a:spcPct val="90000"/>
              </a:lnSpc>
              <a:spcBef>
                <a:spcPts val="1500"/>
              </a:spcBef>
              <a:buFont typeface="Arial" panose="020B0604020202020204" pitchFamily="34" charset="0"/>
              <a:buNone/>
              <a:defRPr sz="6000" kern="1200">
                <a:solidFill>
                  <a:schemeClr val="tx1">
                    <a:lumMod val="75000"/>
                    <a:lumOff val="25000"/>
                  </a:schemeClr>
                </a:solidFill>
                <a:latin typeface="+mn-lt"/>
                <a:ea typeface="+mn-ea"/>
                <a:cs typeface="+mn-cs"/>
              </a:defRPr>
            </a:lvl3pPr>
            <a:lvl4pPr marL="41148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4pPr>
            <a:lvl5pPr marL="5486400" indent="0" algn="l" defTabSz="2743200" rtl="0" eaLnBrk="1" latinLnBrk="0" hangingPunct="1">
              <a:lnSpc>
                <a:spcPct val="90000"/>
              </a:lnSpc>
              <a:spcBef>
                <a:spcPts val="1500"/>
              </a:spcBef>
              <a:buFont typeface="Arial" panose="020B0604020202020204" pitchFamily="34" charset="0"/>
              <a:buNone/>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sz="5200" dirty="0" smtClean="0"/>
              <a:t> </a:t>
            </a:r>
            <a:r>
              <a:rPr lang="en-US" sz="5200" dirty="0">
                <a:solidFill>
                  <a:srgbClr val="7DB761"/>
                </a:solidFill>
              </a:rPr>
              <a:t>Node – </a:t>
            </a:r>
            <a:r>
              <a:rPr lang="en-US" sz="5200" dirty="0" smtClean="0">
                <a:solidFill>
                  <a:srgbClr val="7DB761"/>
                </a:solidFill>
              </a:rPr>
              <a:t>Location | </a:t>
            </a:r>
            <a:r>
              <a:rPr lang="en-US" sz="5200" spc="100" baseline="0" dirty="0" smtClean="0">
                <a:solidFill>
                  <a:srgbClr val="7DB761"/>
                </a:solidFill>
              </a:rPr>
              <a:t>Spring</a:t>
            </a:r>
            <a:r>
              <a:rPr lang="en-US" sz="5200" dirty="0" smtClean="0">
                <a:solidFill>
                  <a:srgbClr val="7DB761"/>
                </a:solidFill>
              </a:rPr>
              <a:t> 2019</a:t>
            </a:r>
          </a:p>
        </p:txBody>
      </p:sp>
      <p:sp>
        <p:nvSpPr>
          <p:cNvPr id="54" name="TextBox 53"/>
          <p:cNvSpPr txBox="1"/>
          <p:nvPr/>
        </p:nvSpPr>
        <p:spPr>
          <a:xfrm>
            <a:off x="878674" y="4484915"/>
            <a:ext cx="2475358" cy="769441"/>
          </a:xfrm>
          <a:prstGeom prst="rect">
            <a:avLst/>
          </a:prstGeom>
          <a:noFill/>
        </p:spPr>
        <p:txBody>
          <a:bodyPr wrap="none" rtlCol="0">
            <a:spAutoFit/>
          </a:bodyPr>
          <a:lstStyle/>
          <a:p>
            <a:r>
              <a:rPr lang="en-US" sz="4400" b="1" dirty="0" smtClean="0">
                <a:solidFill>
                  <a:srgbClr val="7DB761"/>
                </a:solidFill>
                <a:latin typeface="Century Gothic" panose="020B0502020202020204" pitchFamily="34" charset="0"/>
              </a:rPr>
              <a:t>Abstract</a:t>
            </a:r>
          </a:p>
        </p:txBody>
      </p:sp>
      <p:sp>
        <p:nvSpPr>
          <p:cNvPr id="55" name="Text Placeholder 16"/>
          <p:cNvSpPr txBox="1">
            <a:spLocks/>
          </p:cNvSpPr>
          <p:nvPr/>
        </p:nvSpPr>
        <p:spPr>
          <a:xfrm>
            <a:off x="914399" y="5165661"/>
            <a:ext cx="11430000" cy="3374049"/>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nSpc>
                <a:spcPct val="100000"/>
              </a:lnSpc>
              <a:spcBef>
                <a:spcPts val="0"/>
              </a:spcBef>
              <a:spcAft>
                <a:spcPts val="600"/>
              </a:spcAft>
            </a:pPr>
            <a:r>
              <a:rPr lang="en-US" b="1" dirty="0">
                <a:solidFill>
                  <a:schemeClr val="tx1">
                    <a:lumMod val="75000"/>
                    <a:lumOff val="25000"/>
                  </a:schemeClr>
                </a:solidFill>
                <a:latin typeface="Garamond" panose="02020404030301010803" pitchFamily="18" charset="0"/>
              </a:rPr>
              <a:t>Keep this blank for your rough draft</a:t>
            </a:r>
            <a:r>
              <a:rPr lang="en-US" b="1" dirty="0" smtClean="0">
                <a:solidFill>
                  <a:schemeClr val="tx1">
                    <a:lumMod val="75000"/>
                    <a:lumOff val="25000"/>
                  </a:schemeClr>
                </a:solidFill>
                <a:latin typeface="Garamond" panose="02020404030301010803" pitchFamily="18" charset="0"/>
              </a:rPr>
              <a:t>. </a:t>
            </a:r>
            <a:r>
              <a:rPr lang="en-US" dirty="0" smtClean="0">
                <a:solidFill>
                  <a:schemeClr val="tx1">
                    <a:lumMod val="75000"/>
                    <a:lumOff val="25000"/>
                  </a:schemeClr>
                </a:solidFill>
                <a:latin typeface="Garamond" panose="02020404030301010803" pitchFamily="18" charset="0"/>
              </a:rPr>
              <a:t>For your final draft version, this abstract should be the same as the abstract in your Project Summary final draft.</a:t>
            </a:r>
            <a:endParaRPr lang="en-US" dirty="0">
              <a:solidFill>
                <a:schemeClr val="tx1">
                  <a:lumMod val="75000"/>
                  <a:lumOff val="25000"/>
                </a:schemeClr>
              </a:solidFill>
              <a:latin typeface="Garamond" panose="02020404030301010803" pitchFamily="18" charset="0"/>
            </a:endParaRPr>
          </a:p>
        </p:txBody>
      </p:sp>
    </p:spTree>
    <p:extLst>
      <p:ext uri="{BB962C8B-B14F-4D97-AF65-F5344CB8AC3E}">
        <p14:creationId xmlns:p14="http://schemas.microsoft.com/office/powerpoint/2010/main" val="425544262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2382</TotalTime>
  <Words>1241</Words>
  <Application>Microsoft Office PowerPoint</Application>
  <PresentationFormat>Custom</PresentationFormat>
  <Paragraphs>116</Paragraphs>
  <Slides>3</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vt:i4>
      </vt:variant>
    </vt:vector>
  </HeadingPairs>
  <TitlesOfParts>
    <vt:vector size="8" baseType="lpstr">
      <vt:lpstr>Arial</vt:lpstr>
      <vt:lpstr>Century Gothic</vt:lpstr>
      <vt:lpstr>Garamond</vt:lpstr>
      <vt:lpstr>Webdings</vt:lpstr>
      <vt:lpstr>Office Theme</vt:lpstr>
      <vt:lpstr>PowerPoint Presentation</vt:lpstr>
      <vt:lpstr>PowerPoint Presentation</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Broddle, Madison P. (LARC-E3)[SSAI DEVELOP]</cp:lastModifiedBy>
  <cp:revision>178</cp:revision>
  <dcterms:created xsi:type="dcterms:W3CDTF">2019-02-05T16:32:03Z</dcterms:created>
  <dcterms:modified xsi:type="dcterms:W3CDTF">2019-02-22T21:03:08Z</dcterms:modified>
</cp:coreProperties>
</file>