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r" initials="clr" lastIdx="14" clrIdx="0"/>
  <p:cmAuthor id="1" name="s" initials="" lastIdx="0" clrIdx="1"/>
  <p:cmAuthor id="2" name="peter hawman" initials="ph" lastIdx="8" clrIdx="2">
    <p:extLst/>
  </p:cmAuthor>
  <p:cmAuthor id="3" name="Brumbaugh, Beth (LARC-E3)[SSAI DEVELOP]" initials="BB(D" lastIdx="1" clrIdx="3">
    <p:extLst/>
  </p:cmAuthor>
  <p:cmAuthor id="4" name="Rousseau, Nick J (329D-Affiliate)" initials="RNJ(" lastIdx="5"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9999"/>
    <a:srgbClr val="FF6666"/>
    <a:srgbClr val="CC6666"/>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321" autoAdjust="0"/>
    <p:restoredTop sz="96743"/>
  </p:normalViewPr>
  <p:slideViewPr>
    <p:cSldViewPr snapToGrid="0">
      <p:cViewPr>
        <p:scale>
          <a:sx n="33" d="100"/>
          <a:sy n="33" d="100"/>
        </p:scale>
        <p:origin x="206" y="19"/>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1D0C51-108F-F645-A6A2-18A9FA4652A8}" type="doc">
      <dgm:prSet loTypeId="urn:microsoft.com/office/officeart/2005/8/layout/cycle5" loCatId="" qsTypeId="urn:microsoft.com/office/officeart/2005/8/quickstyle/simple4" qsCatId="simple" csTypeId="urn:microsoft.com/office/officeart/2005/8/colors/accent1_2" csCatId="accent1" phldr="1"/>
      <dgm:spPr/>
      <dgm:t>
        <a:bodyPr/>
        <a:lstStyle/>
        <a:p>
          <a:endParaRPr lang="en-US"/>
        </a:p>
      </dgm:t>
    </dgm:pt>
    <dgm:pt modelId="{E02F15BE-8299-8943-928C-099142E0FE21}">
      <dgm:prSet phldrT="[Text]" custT="1"/>
      <dgm:spPr/>
      <dgm:t>
        <a:bodyPr/>
        <a:lstStyle/>
        <a:p>
          <a:r>
            <a:rPr lang="en-US" sz="2800" dirty="0" smtClean="0"/>
            <a:t>Data Request </a:t>
          </a:r>
          <a:endParaRPr lang="en-US" sz="2800" dirty="0"/>
        </a:p>
      </dgm:t>
    </dgm:pt>
    <dgm:pt modelId="{5932C9E5-C343-9549-B45A-366641FBD010}" type="parTrans" cxnId="{086D8EFA-A790-A741-9192-72DF2611139C}">
      <dgm:prSet/>
      <dgm:spPr/>
      <dgm:t>
        <a:bodyPr/>
        <a:lstStyle/>
        <a:p>
          <a:endParaRPr lang="en-US"/>
        </a:p>
      </dgm:t>
    </dgm:pt>
    <dgm:pt modelId="{D6AF144D-E3C9-A346-BCE2-DB74FD7455CF}" type="sibTrans" cxnId="{086D8EFA-A790-A741-9192-72DF2611139C}">
      <dgm:prSet/>
      <dgm:spPr/>
      <dgm:t>
        <a:bodyPr/>
        <a:lstStyle/>
        <a:p>
          <a:endParaRPr lang="en-US"/>
        </a:p>
      </dgm:t>
    </dgm:pt>
    <dgm:pt modelId="{1F8723C0-8617-F440-8910-103573A232E8}">
      <dgm:prSet phldrT="[Text]" custT="1"/>
      <dgm:spPr/>
      <dgm:t>
        <a:bodyPr/>
        <a:lstStyle/>
        <a:p>
          <a:r>
            <a:rPr lang="en-US" sz="2800" dirty="0" smtClean="0"/>
            <a:t>Pre-Processing</a:t>
          </a:r>
          <a:endParaRPr lang="en-US" sz="2800" dirty="0"/>
        </a:p>
      </dgm:t>
    </dgm:pt>
    <dgm:pt modelId="{9F6FDEC2-9075-264D-9362-01E13B1BA24B}" type="parTrans" cxnId="{E8C12204-F5A8-1242-AEFD-2D20FE5B3123}">
      <dgm:prSet/>
      <dgm:spPr/>
      <dgm:t>
        <a:bodyPr/>
        <a:lstStyle/>
        <a:p>
          <a:endParaRPr lang="en-US"/>
        </a:p>
      </dgm:t>
    </dgm:pt>
    <dgm:pt modelId="{0B187307-CC02-E946-8032-497989E54EF8}" type="sibTrans" cxnId="{E8C12204-F5A8-1242-AEFD-2D20FE5B3123}">
      <dgm:prSet/>
      <dgm:spPr/>
      <dgm:t>
        <a:bodyPr/>
        <a:lstStyle/>
        <a:p>
          <a:endParaRPr lang="en-US"/>
        </a:p>
      </dgm:t>
    </dgm:pt>
    <dgm:pt modelId="{3F76CF93-B031-B646-819E-E3AAB4F0070E}">
      <dgm:prSet phldrT="[Text]" custT="1"/>
      <dgm:spPr/>
      <dgm:t>
        <a:bodyPr/>
        <a:lstStyle/>
        <a:p>
          <a:r>
            <a:rPr lang="en-US" sz="2800" dirty="0" smtClean="0"/>
            <a:t>Post-Processing</a:t>
          </a:r>
          <a:endParaRPr lang="en-US" sz="2800" dirty="0"/>
        </a:p>
      </dgm:t>
    </dgm:pt>
    <dgm:pt modelId="{86EB1506-791D-1B4B-A6F3-233EEE31AE2C}" type="parTrans" cxnId="{4812EDB0-214F-9B41-BDBA-D27DF86BCA88}">
      <dgm:prSet/>
      <dgm:spPr/>
      <dgm:t>
        <a:bodyPr/>
        <a:lstStyle/>
        <a:p>
          <a:endParaRPr lang="en-US"/>
        </a:p>
      </dgm:t>
    </dgm:pt>
    <dgm:pt modelId="{58165C97-799A-3041-9720-A8AFA63879D0}" type="sibTrans" cxnId="{4812EDB0-214F-9B41-BDBA-D27DF86BCA88}">
      <dgm:prSet/>
      <dgm:spPr/>
      <dgm:t>
        <a:bodyPr/>
        <a:lstStyle/>
        <a:p>
          <a:endParaRPr lang="en-US"/>
        </a:p>
      </dgm:t>
    </dgm:pt>
    <dgm:pt modelId="{7B2E497C-AFC5-6C4B-ADEF-BC3DE85D7BDA}">
      <dgm:prSet phldrT="[Text]" custT="1"/>
      <dgm:spPr/>
      <dgm:t>
        <a:bodyPr/>
        <a:lstStyle/>
        <a:p>
          <a:r>
            <a:rPr lang="en-US" sz="2800" dirty="0" smtClean="0"/>
            <a:t>Web Interface</a:t>
          </a:r>
          <a:endParaRPr lang="en-US" sz="2800" dirty="0"/>
        </a:p>
      </dgm:t>
    </dgm:pt>
    <dgm:pt modelId="{42A13D75-24AC-B44F-AEBB-7A9BB51D7A7A}" type="parTrans" cxnId="{6B15D95B-5BDA-E14A-A7AD-1B5FE2F36AEB}">
      <dgm:prSet/>
      <dgm:spPr/>
      <dgm:t>
        <a:bodyPr/>
        <a:lstStyle/>
        <a:p>
          <a:endParaRPr lang="en-US"/>
        </a:p>
      </dgm:t>
    </dgm:pt>
    <dgm:pt modelId="{58196239-3D73-AC41-876F-82CCA46F767C}" type="sibTrans" cxnId="{6B15D95B-5BDA-E14A-A7AD-1B5FE2F36AEB}">
      <dgm:prSet/>
      <dgm:spPr/>
      <dgm:t>
        <a:bodyPr/>
        <a:lstStyle/>
        <a:p>
          <a:endParaRPr lang="en-US"/>
        </a:p>
      </dgm:t>
    </dgm:pt>
    <dgm:pt modelId="{3B8A3357-B10C-2741-A5D4-0E5F4172C824}">
      <dgm:prSet phldrT="[Text]" custT="1"/>
      <dgm:spPr/>
      <dgm:t>
        <a:bodyPr/>
        <a:lstStyle/>
        <a:p>
          <a:r>
            <a:rPr lang="en-US" sz="2800" dirty="0" smtClean="0"/>
            <a:t>Data Acquisition</a:t>
          </a:r>
          <a:endParaRPr lang="en-US" sz="2800" dirty="0"/>
        </a:p>
      </dgm:t>
    </dgm:pt>
    <dgm:pt modelId="{5341F179-7DBE-EB40-98F8-871B01E59212}" type="parTrans" cxnId="{53EDD0B6-C02A-8844-AADE-E9156B27F36C}">
      <dgm:prSet/>
      <dgm:spPr/>
      <dgm:t>
        <a:bodyPr/>
        <a:lstStyle/>
        <a:p>
          <a:endParaRPr lang="en-US"/>
        </a:p>
      </dgm:t>
    </dgm:pt>
    <dgm:pt modelId="{470D92CE-AEC5-914C-A557-6C411DEB7456}" type="sibTrans" cxnId="{53EDD0B6-C02A-8844-AADE-E9156B27F36C}">
      <dgm:prSet/>
      <dgm:spPr/>
      <dgm:t>
        <a:bodyPr/>
        <a:lstStyle/>
        <a:p>
          <a:endParaRPr lang="en-US"/>
        </a:p>
      </dgm:t>
    </dgm:pt>
    <dgm:pt modelId="{EE1957C2-A914-D34D-81F9-70E0A97BE26C}">
      <dgm:prSet phldrT="[Text]" custT="1"/>
      <dgm:spPr/>
      <dgm:t>
        <a:bodyPr/>
        <a:lstStyle/>
        <a:p>
          <a:r>
            <a:rPr lang="en-US" sz="2800" dirty="0" smtClean="0"/>
            <a:t>PT-JPL ET Model</a:t>
          </a:r>
          <a:endParaRPr lang="en-US" sz="2800" dirty="0"/>
        </a:p>
      </dgm:t>
    </dgm:pt>
    <dgm:pt modelId="{7BF7E0B0-BBAC-694D-9C19-8E5A6E43E546}" type="sibTrans" cxnId="{392E2D47-DAE6-F340-8084-FEC6F5194A55}">
      <dgm:prSet/>
      <dgm:spPr/>
      <dgm:t>
        <a:bodyPr/>
        <a:lstStyle/>
        <a:p>
          <a:endParaRPr lang="en-US"/>
        </a:p>
      </dgm:t>
    </dgm:pt>
    <dgm:pt modelId="{20C6E07E-3B1A-9045-A08E-E7E265112731}" type="parTrans" cxnId="{392E2D47-DAE6-F340-8084-FEC6F5194A55}">
      <dgm:prSet/>
      <dgm:spPr/>
      <dgm:t>
        <a:bodyPr/>
        <a:lstStyle/>
        <a:p>
          <a:endParaRPr lang="en-US"/>
        </a:p>
      </dgm:t>
    </dgm:pt>
    <dgm:pt modelId="{48941FB1-CAA8-5B4A-8977-5462836D92EB}" type="pres">
      <dgm:prSet presAssocID="{561D0C51-108F-F645-A6A2-18A9FA4652A8}" presName="cycle" presStyleCnt="0">
        <dgm:presLayoutVars>
          <dgm:dir/>
          <dgm:resizeHandles val="exact"/>
        </dgm:presLayoutVars>
      </dgm:prSet>
      <dgm:spPr/>
      <dgm:t>
        <a:bodyPr/>
        <a:lstStyle/>
        <a:p>
          <a:endParaRPr lang="en-US"/>
        </a:p>
      </dgm:t>
    </dgm:pt>
    <dgm:pt modelId="{E325333C-0ABC-5D4B-B6B8-B987D05B6B3E}" type="pres">
      <dgm:prSet presAssocID="{E02F15BE-8299-8943-928C-099142E0FE21}" presName="node" presStyleLbl="node1" presStyleIdx="0" presStyleCnt="6">
        <dgm:presLayoutVars>
          <dgm:bulletEnabled val="1"/>
        </dgm:presLayoutVars>
      </dgm:prSet>
      <dgm:spPr/>
      <dgm:t>
        <a:bodyPr/>
        <a:lstStyle/>
        <a:p>
          <a:endParaRPr lang="en-US"/>
        </a:p>
      </dgm:t>
    </dgm:pt>
    <dgm:pt modelId="{D1C74E19-97AC-FC4D-8E43-2661A9FB6661}" type="pres">
      <dgm:prSet presAssocID="{E02F15BE-8299-8943-928C-099142E0FE21}" presName="spNode" presStyleCnt="0"/>
      <dgm:spPr/>
    </dgm:pt>
    <dgm:pt modelId="{04382A86-2868-2D4C-B311-0D60959E8851}" type="pres">
      <dgm:prSet presAssocID="{D6AF144D-E3C9-A346-BCE2-DB74FD7455CF}" presName="sibTrans" presStyleLbl="sibTrans1D1" presStyleIdx="0" presStyleCnt="6"/>
      <dgm:spPr/>
      <dgm:t>
        <a:bodyPr/>
        <a:lstStyle/>
        <a:p>
          <a:endParaRPr lang="en-US"/>
        </a:p>
      </dgm:t>
    </dgm:pt>
    <dgm:pt modelId="{DB908012-898B-3642-898E-6CC58053A85D}" type="pres">
      <dgm:prSet presAssocID="{3B8A3357-B10C-2741-A5D4-0E5F4172C824}" presName="node" presStyleLbl="node1" presStyleIdx="1" presStyleCnt="6">
        <dgm:presLayoutVars>
          <dgm:bulletEnabled val="1"/>
        </dgm:presLayoutVars>
      </dgm:prSet>
      <dgm:spPr/>
      <dgm:t>
        <a:bodyPr/>
        <a:lstStyle/>
        <a:p>
          <a:endParaRPr lang="en-US"/>
        </a:p>
      </dgm:t>
    </dgm:pt>
    <dgm:pt modelId="{75C8A72B-CB15-3E47-BB46-B3F1FEE0BA1A}" type="pres">
      <dgm:prSet presAssocID="{3B8A3357-B10C-2741-A5D4-0E5F4172C824}" presName="spNode" presStyleCnt="0"/>
      <dgm:spPr/>
    </dgm:pt>
    <dgm:pt modelId="{EFD117E1-74F3-794B-A3D3-F7ADA924B278}" type="pres">
      <dgm:prSet presAssocID="{470D92CE-AEC5-914C-A557-6C411DEB7456}" presName="sibTrans" presStyleLbl="sibTrans1D1" presStyleIdx="1" presStyleCnt="6"/>
      <dgm:spPr/>
      <dgm:t>
        <a:bodyPr/>
        <a:lstStyle/>
        <a:p>
          <a:endParaRPr lang="en-US"/>
        </a:p>
      </dgm:t>
    </dgm:pt>
    <dgm:pt modelId="{E67EA51F-7F01-624E-91EE-866DBF7948F6}" type="pres">
      <dgm:prSet presAssocID="{1F8723C0-8617-F440-8910-103573A232E8}" presName="node" presStyleLbl="node1" presStyleIdx="2" presStyleCnt="6">
        <dgm:presLayoutVars>
          <dgm:bulletEnabled val="1"/>
        </dgm:presLayoutVars>
      </dgm:prSet>
      <dgm:spPr/>
      <dgm:t>
        <a:bodyPr/>
        <a:lstStyle/>
        <a:p>
          <a:endParaRPr lang="en-US"/>
        </a:p>
      </dgm:t>
    </dgm:pt>
    <dgm:pt modelId="{8BBC1BD1-26EC-A94E-9B76-474B9E688DD4}" type="pres">
      <dgm:prSet presAssocID="{1F8723C0-8617-F440-8910-103573A232E8}" presName="spNode" presStyleCnt="0"/>
      <dgm:spPr/>
    </dgm:pt>
    <dgm:pt modelId="{194FC407-8C90-ED4E-A75D-2B722D2DDD82}" type="pres">
      <dgm:prSet presAssocID="{0B187307-CC02-E946-8032-497989E54EF8}" presName="sibTrans" presStyleLbl="sibTrans1D1" presStyleIdx="2" presStyleCnt="6"/>
      <dgm:spPr/>
      <dgm:t>
        <a:bodyPr/>
        <a:lstStyle/>
        <a:p>
          <a:endParaRPr lang="en-US"/>
        </a:p>
      </dgm:t>
    </dgm:pt>
    <dgm:pt modelId="{14E35F7E-B91A-5348-A327-D9C79F685A83}" type="pres">
      <dgm:prSet presAssocID="{EE1957C2-A914-D34D-81F9-70E0A97BE26C}" presName="node" presStyleLbl="node1" presStyleIdx="3" presStyleCnt="6">
        <dgm:presLayoutVars>
          <dgm:bulletEnabled val="1"/>
        </dgm:presLayoutVars>
      </dgm:prSet>
      <dgm:spPr/>
      <dgm:t>
        <a:bodyPr/>
        <a:lstStyle/>
        <a:p>
          <a:endParaRPr lang="en-US"/>
        </a:p>
      </dgm:t>
    </dgm:pt>
    <dgm:pt modelId="{02AD6752-AAB2-BD4D-82A2-D48C5C920AB9}" type="pres">
      <dgm:prSet presAssocID="{EE1957C2-A914-D34D-81F9-70E0A97BE26C}" presName="spNode" presStyleCnt="0"/>
      <dgm:spPr/>
    </dgm:pt>
    <dgm:pt modelId="{CAB5774A-8F97-2542-B17D-BFEC37084D47}" type="pres">
      <dgm:prSet presAssocID="{7BF7E0B0-BBAC-694D-9C19-8E5A6E43E546}" presName="sibTrans" presStyleLbl="sibTrans1D1" presStyleIdx="3" presStyleCnt="6"/>
      <dgm:spPr/>
      <dgm:t>
        <a:bodyPr/>
        <a:lstStyle/>
        <a:p>
          <a:endParaRPr lang="en-US"/>
        </a:p>
      </dgm:t>
    </dgm:pt>
    <dgm:pt modelId="{41826DAD-D9BA-A249-B2C1-E0807659D8DB}" type="pres">
      <dgm:prSet presAssocID="{3F76CF93-B031-B646-819E-E3AAB4F0070E}" presName="node" presStyleLbl="node1" presStyleIdx="4" presStyleCnt="6">
        <dgm:presLayoutVars>
          <dgm:bulletEnabled val="1"/>
        </dgm:presLayoutVars>
      </dgm:prSet>
      <dgm:spPr/>
      <dgm:t>
        <a:bodyPr/>
        <a:lstStyle/>
        <a:p>
          <a:endParaRPr lang="en-US"/>
        </a:p>
      </dgm:t>
    </dgm:pt>
    <dgm:pt modelId="{30CFC290-E19F-1F43-A054-1CCA06905F6E}" type="pres">
      <dgm:prSet presAssocID="{3F76CF93-B031-B646-819E-E3AAB4F0070E}" presName="spNode" presStyleCnt="0"/>
      <dgm:spPr/>
    </dgm:pt>
    <dgm:pt modelId="{3F7020B9-43F1-5648-9CA7-93A53FC13DCC}" type="pres">
      <dgm:prSet presAssocID="{58165C97-799A-3041-9720-A8AFA63879D0}" presName="sibTrans" presStyleLbl="sibTrans1D1" presStyleIdx="4" presStyleCnt="6"/>
      <dgm:spPr/>
      <dgm:t>
        <a:bodyPr/>
        <a:lstStyle/>
        <a:p>
          <a:endParaRPr lang="en-US"/>
        </a:p>
      </dgm:t>
    </dgm:pt>
    <dgm:pt modelId="{12540CAF-8293-1340-8AC5-695988BC26D0}" type="pres">
      <dgm:prSet presAssocID="{7B2E497C-AFC5-6C4B-ADEF-BC3DE85D7BDA}" presName="node" presStyleLbl="node1" presStyleIdx="5" presStyleCnt="6">
        <dgm:presLayoutVars>
          <dgm:bulletEnabled val="1"/>
        </dgm:presLayoutVars>
      </dgm:prSet>
      <dgm:spPr/>
      <dgm:t>
        <a:bodyPr/>
        <a:lstStyle/>
        <a:p>
          <a:endParaRPr lang="en-US"/>
        </a:p>
      </dgm:t>
    </dgm:pt>
    <dgm:pt modelId="{D6A36C25-4D72-3F4B-82BE-378BDEE9E95C}" type="pres">
      <dgm:prSet presAssocID="{7B2E497C-AFC5-6C4B-ADEF-BC3DE85D7BDA}" presName="spNode" presStyleCnt="0"/>
      <dgm:spPr/>
    </dgm:pt>
    <dgm:pt modelId="{2519A754-DCEC-8C42-9952-802F67B74DEA}" type="pres">
      <dgm:prSet presAssocID="{58196239-3D73-AC41-876F-82CCA46F767C}" presName="sibTrans" presStyleLbl="sibTrans1D1" presStyleIdx="5" presStyleCnt="6"/>
      <dgm:spPr/>
      <dgm:t>
        <a:bodyPr/>
        <a:lstStyle/>
        <a:p>
          <a:endParaRPr lang="en-US"/>
        </a:p>
      </dgm:t>
    </dgm:pt>
  </dgm:ptLst>
  <dgm:cxnLst>
    <dgm:cxn modelId="{6B15D95B-5BDA-E14A-A7AD-1B5FE2F36AEB}" srcId="{561D0C51-108F-F645-A6A2-18A9FA4652A8}" destId="{7B2E497C-AFC5-6C4B-ADEF-BC3DE85D7BDA}" srcOrd="5" destOrd="0" parTransId="{42A13D75-24AC-B44F-AEBB-7A9BB51D7A7A}" sibTransId="{58196239-3D73-AC41-876F-82CCA46F767C}"/>
    <dgm:cxn modelId="{E21A13C5-B0C1-FB44-9C20-69AFDD9FC52A}" type="presOf" srcId="{58196239-3D73-AC41-876F-82CCA46F767C}" destId="{2519A754-DCEC-8C42-9952-802F67B74DEA}" srcOrd="0" destOrd="0" presId="urn:microsoft.com/office/officeart/2005/8/layout/cycle5"/>
    <dgm:cxn modelId="{53EDD0B6-C02A-8844-AADE-E9156B27F36C}" srcId="{561D0C51-108F-F645-A6A2-18A9FA4652A8}" destId="{3B8A3357-B10C-2741-A5D4-0E5F4172C824}" srcOrd="1" destOrd="0" parTransId="{5341F179-7DBE-EB40-98F8-871B01E59212}" sibTransId="{470D92CE-AEC5-914C-A557-6C411DEB7456}"/>
    <dgm:cxn modelId="{00E8C348-0A65-204E-9078-3D298DE8D86B}" type="presOf" srcId="{0B187307-CC02-E946-8032-497989E54EF8}" destId="{194FC407-8C90-ED4E-A75D-2B722D2DDD82}" srcOrd="0" destOrd="0" presId="urn:microsoft.com/office/officeart/2005/8/layout/cycle5"/>
    <dgm:cxn modelId="{392E2D47-DAE6-F340-8084-FEC6F5194A55}" srcId="{561D0C51-108F-F645-A6A2-18A9FA4652A8}" destId="{EE1957C2-A914-D34D-81F9-70E0A97BE26C}" srcOrd="3" destOrd="0" parTransId="{20C6E07E-3B1A-9045-A08E-E7E265112731}" sibTransId="{7BF7E0B0-BBAC-694D-9C19-8E5A6E43E546}"/>
    <dgm:cxn modelId="{682C9C4E-C5EC-394B-8716-08E575F998BC}" type="presOf" srcId="{7BF7E0B0-BBAC-694D-9C19-8E5A6E43E546}" destId="{CAB5774A-8F97-2542-B17D-BFEC37084D47}" srcOrd="0" destOrd="0" presId="urn:microsoft.com/office/officeart/2005/8/layout/cycle5"/>
    <dgm:cxn modelId="{764AE501-5C0D-9749-B368-A75422B0CAAA}" type="presOf" srcId="{470D92CE-AEC5-914C-A557-6C411DEB7456}" destId="{EFD117E1-74F3-794B-A3D3-F7ADA924B278}" srcOrd="0" destOrd="0" presId="urn:microsoft.com/office/officeart/2005/8/layout/cycle5"/>
    <dgm:cxn modelId="{E8C12204-F5A8-1242-AEFD-2D20FE5B3123}" srcId="{561D0C51-108F-F645-A6A2-18A9FA4652A8}" destId="{1F8723C0-8617-F440-8910-103573A232E8}" srcOrd="2" destOrd="0" parTransId="{9F6FDEC2-9075-264D-9362-01E13B1BA24B}" sibTransId="{0B187307-CC02-E946-8032-497989E54EF8}"/>
    <dgm:cxn modelId="{4812EDB0-214F-9B41-BDBA-D27DF86BCA88}" srcId="{561D0C51-108F-F645-A6A2-18A9FA4652A8}" destId="{3F76CF93-B031-B646-819E-E3AAB4F0070E}" srcOrd="4" destOrd="0" parTransId="{86EB1506-791D-1B4B-A6F3-233EEE31AE2C}" sibTransId="{58165C97-799A-3041-9720-A8AFA63879D0}"/>
    <dgm:cxn modelId="{2DE1A440-660F-BB43-BDFF-DEF0237E08CD}" type="presOf" srcId="{58165C97-799A-3041-9720-A8AFA63879D0}" destId="{3F7020B9-43F1-5648-9CA7-93A53FC13DCC}" srcOrd="0" destOrd="0" presId="urn:microsoft.com/office/officeart/2005/8/layout/cycle5"/>
    <dgm:cxn modelId="{55DDAC76-DAE5-2545-B018-2AE3ED7F9EBC}" type="presOf" srcId="{E02F15BE-8299-8943-928C-099142E0FE21}" destId="{E325333C-0ABC-5D4B-B6B8-B987D05B6B3E}" srcOrd="0" destOrd="0" presId="urn:microsoft.com/office/officeart/2005/8/layout/cycle5"/>
    <dgm:cxn modelId="{AB8E736A-EC71-A141-A2C0-AA270769F225}" type="presOf" srcId="{3B8A3357-B10C-2741-A5D4-0E5F4172C824}" destId="{DB908012-898B-3642-898E-6CC58053A85D}" srcOrd="0" destOrd="0" presId="urn:microsoft.com/office/officeart/2005/8/layout/cycle5"/>
    <dgm:cxn modelId="{B6B0221F-71C8-9743-90A3-2A2F3886E6C9}" type="presOf" srcId="{7B2E497C-AFC5-6C4B-ADEF-BC3DE85D7BDA}" destId="{12540CAF-8293-1340-8AC5-695988BC26D0}" srcOrd="0" destOrd="0" presId="urn:microsoft.com/office/officeart/2005/8/layout/cycle5"/>
    <dgm:cxn modelId="{8874F065-C6C9-3749-9DFE-58E93BAA8110}" type="presOf" srcId="{D6AF144D-E3C9-A346-BCE2-DB74FD7455CF}" destId="{04382A86-2868-2D4C-B311-0D60959E8851}" srcOrd="0" destOrd="0" presId="urn:microsoft.com/office/officeart/2005/8/layout/cycle5"/>
    <dgm:cxn modelId="{86C1EC1C-6B6F-7F40-98F1-BBD05CA03C07}" type="presOf" srcId="{EE1957C2-A914-D34D-81F9-70E0A97BE26C}" destId="{14E35F7E-B91A-5348-A327-D9C79F685A83}" srcOrd="0" destOrd="0" presId="urn:microsoft.com/office/officeart/2005/8/layout/cycle5"/>
    <dgm:cxn modelId="{F5C1BC2F-ACFF-8F44-A6A1-56B48C4C123D}" type="presOf" srcId="{561D0C51-108F-F645-A6A2-18A9FA4652A8}" destId="{48941FB1-CAA8-5B4A-8977-5462836D92EB}" srcOrd="0" destOrd="0" presId="urn:microsoft.com/office/officeart/2005/8/layout/cycle5"/>
    <dgm:cxn modelId="{7252069D-9C9D-3743-9EE1-13DA679BDE95}" type="presOf" srcId="{1F8723C0-8617-F440-8910-103573A232E8}" destId="{E67EA51F-7F01-624E-91EE-866DBF7948F6}" srcOrd="0" destOrd="0" presId="urn:microsoft.com/office/officeart/2005/8/layout/cycle5"/>
    <dgm:cxn modelId="{086D8EFA-A790-A741-9192-72DF2611139C}" srcId="{561D0C51-108F-F645-A6A2-18A9FA4652A8}" destId="{E02F15BE-8299-8943-928C-099142E0FE21}" srcOrd="0" destOrd="0" parTransId="{5932C9E5-C343-9549-B45A-366641FBD010}" sibTransId="{D6AF144D-E3C9-A346-BCE2-DB74FD7455CF}"/>
    <dgm:cxn modelId="{E478AD61-56B2-574E-9362-B48164FBA653}" type="presOf" srcId="{3F76CF93-B031-B646-819E-E3AAB4F0070E}" destId="{41826DAD-D9BA-A249-B2C1-E0807659D8DB}" srcOrd="0" destOrd="0" presId="urn:microsoft.com/office/officeart/2005/8/layout/cycle5"/>
    <dgm:cxn modelId="{F4A213C5-E182-854D-B445-20405EF73FBD}" type="presParOf" srcId="{48941FB1-CAA8-5B4A-8977-5462836D92EB}" destId="{E325333C-0ABC-5D4B-B6B8-B987D05B6B3E}" srcOrd="0" destOrd="0" presId="urn:microsoft.com/office/officeart/2005/8/layout/cycle5"/>
    <dgm:cxn modelId="{815443E2-BC58-E344-8834-59DD3B5E5384}" type="presParOf" srcId="{48941FB1-CAA8-5B4A-8977-5462836D92EB}" destId="{D1C74E19-97AC-FC4D-8E43-2661A9FB6661}" srcOrd="1" destOrd="0" presId="urn:microsoft.com/office/officeart/2005/8/layout/cycle5"/>
    <dgm:cxn modelId="{5140F2A5-958F-144D-8535-1B149B6BA83F}" type="presParOf" srcId="{48941FB1-CAA8-5B4A-8977-5462836D92EB}" destId="{04382A86-2868-2D4C-B311-0D60959E8851}" srcOrd="2" destOrd="0" presId="urn:microsoft.com/office/officeart/2005/8/layout/cycle5"/>
    <dgm:cxn modelId="{0A248A55-13CC-0549-A251-37BFE2E7E52A}" type="presParOf" srcId="{48941FB1-CAA8-5B4A-8977-5462836D92EB}" destId="{DB908012-898B-3642-898E-6CC58053A85D}" srcOrd="3" destOrd="0" presId="urn:microsoft.com/office/officeart/2005/8/layout/cycle5"/>
    <dgm:cxn modelId="{948F2717-096A-1145-95BD-A1A6B8D3ACC7}" type="presParOf" srcId="{48941FB1-CAA8-5B4A-8977-5462836D92EB}" destId="{75C8A72B-CB15-3E47-BB46-B3F1FEE0BA1A}" srcOrd="4" destOrd="0" presId="urn:microsoft.com/office/officeart/2005/8/layout/cycle5"/>
    <dgm:cxn modelId="{CB80CBFF-9738-2D4A-AF0C-5394D0DD85EF}" type="presParOf" srcId="{48941FB1-CAA8-5B4A-8977-5462836D92EB}" destId="{EFD117E1-74F3-794B-A3D3-F7ADA924B278}" srcOrd="5" destOrd="0" presId="urn:microsoft.com/office/officeart/2005/8/layout/cycle5"/>
    <dgm:cxn modelId="{5BC03649-3AE3-F642-8408-3D5B23ADEED3}" type="presParOf" srcId="{48941FB1-CAA8-5B4A-8977-5462836D92EB}" destId="{E67EA51F-7F01-624E-91EE-866DBF7948F6}" srcOrd="6" destOrd="0" presId="urn:microsoft.com/office/officeart/2005/8/layout/cycle5"/>
    <dgm:cxn modelId="{1051034A-FA3C-4F4E-AF46-3A4F61AC8F69}" type="presParOf" srcId="{48941FB1-CAA8-5B4A-8977-5462836D92EB}" destId="{8BBC1BD1-26EC-A94E-9B76-474B9E688DD4}" srcOrd="7" destOrd="0" presId="urn:microsoft.com/office/officeart/2005/8/layout/cycle5"/>
    <dgm:cxn modelId="{281D73B4-D636-BD45-B7B2-7FEF92B4465C}" type="presParOf" srcId="{48941FB1-CAA8-5B4A-8977-5462836D92EB}" destId="{194FC407-8C90-ED4E-A75D-2B722D2DDD82}" srcOrd="8" destOrd="0" presId="urn:microsoft.com/office/officeart/2005/8/layout/cycle5"/>
    <dgm:cxn modelId="{FDE1219F-2EF8-E94C-8C24-D7F2EE3FB636}" type="presParOf" srcId="{48941FB1-CAA8-5B4A-8977-5462836D92EB}" destId="{14E35F7E-B91A-5348-A327-D9C79F685A83}" srcOrd="9" destOrd="0" presId="urn:microsoft.com/office/officeart/2005/8/layout/cycle5"/>
    <dgm:cxn modelId="{D08CE526-DFF4-1B47-8F22-3806BF0A6BD2}" type="presParOf" srcId="{48941FB1-CAA8-5B4A-8977-5462836D92EB}" destId="{02AD6752-AAB2-BD4D-82A2-D48C5C920AB9}" srcOrd="10" destOrd="0" presId="urn:microsoft.com/office/officeart/2005/8/layout/cycle5"/>
    <dgm:cxn modelId="{D49B16D9-DE6D-B243-9028-5FC63B43D00F}" type="presParOf" srcId="{48941FB1-CAA8-5B4A-8977-5462836D92EB}" destId="{CAB5774A-8F97-2542-B17D-BFEC37084D47}" srcOrd="11" destOrd="0" presId="urn:microsoft.com/office/officeart/2005/8/layout/cycle5"/>
    <dgm:cxn modelId="{6BB0E0D2-CADC-124D-B5E7-98887CC11935}" type="presParOf" srcId="{48941FB1-CAA8-5B4A-8977-5462836D92EB}" destId="{41826DAD-D9BA-A249-B2C1-E0807659D8DB}" srcOrd="12" destOrd="0" presId="urn:microsoft.com/office/officeart/2005/8/layout/cycle5"/>
    <dgm:cxn modelId="{B8F49830-0626-454A-9AFD-C62447F0251A}" type="presParOf" srcId="{48941FB1-CAA8-5B4A-8977-5462836D92EB}" destId="{30CFC290-E19F-1F43-A054-1CCA06905F6E}" srcOrd="13" destOrd="0" presId="urn:microsoft.com/office/officeart/2005/8/layout/cycle5"/>
    <dgm:cxn modelId="{CCC07FB6-1022-424B-B9F7-38816CC5CAB8}" type="presParOf" srcId="{48941FB1-CAA8-5B4A-8977-5462836D92EB}" destId="{3F7020B9-43F1-5648-9CA7-93A53FC13DCC}" srcOrd="14" destOrd="0" presId="urn:microsoft.com/office/officeart/2005/8/layout/cycle5"/>
    <dgm:cxn modelId="{B48A3920-DA22-394F-B5F6-F2BECDF929F1}" type="presParOf" srcId="{48941FB1-CAA8-5B4A-8977-5462836D92EB}" destId="{12540CAF-8293-1340-8AC5-695988BC26D0}" srcOrd="15" destOrd="0" presId="urn:microsoft.com/office/officeart/2005/8/layout/cycle5"/>
    <dgm:cxn modelId="{0D740067-A308-9746-B1BB-67473D723C90}" type="presParOf" srcId="{48941FB1-CAA8-5B4A-8977-5462836D92EB}" destId="{D6A36C25-4D72-3F4B-82BE-378BDEE9E95C}" srcOrd="16" destOrd="0" presId="urn:microsoft.com/office/officeart/2005/8/layout/cycle5"/>
    <dgm:cxn modelId="{A5758A09-A1A3-924D-886C-F9886D7E06B9}" type="presParOf" srcId="{48941FB1-CAA8-5B4A-8977-5462836D92EB}" destId="{2519A754-DCEC-8C42-9952-802F67B74DEA}" srcOrd="17" destOrd="0" presId="urn:microsoft.com/office/officeart/2005/8/layout/cycle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5333C-0ABC-5D4B-B6B8-B987D05B6B3E}">
      <dsp:nvSpPr>
        <dsp:cNvPr id="0" name=""/>
        <dsp:cNvSpPr/>
      </dsp:nvSpPr>
      <dsp:spPr>
        <a:xfrm>
          <a:off x="3849405" y="4017"/>
          <a:ext cx="2016016" cy="13104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Data Request </a:t>
          </a:r>
          <a:endParaRPr lang="en-US" sz="2800" kern="1200" dirty="0"/>
        </a:p>
      </dsp:txBody>
      <dsp:txXfrm>
        <a:off x="3913374" y="67986"/>
        <a:ext cx="1888078" cy="1182472"/>
      </dsp:txXfrm>
    </dsp:sp>
    <dsp:sp modelId="{04382A86-2868-2D4C-B311-0D60959E8851}">
      <dsp:nvSpPr>
        <dsp:cNvPr id="0" name=""/>
        <dsp:cNvSpPr/>
      </dsp:nvSpPr>
      <dsp:spPr>
        <a:xfrm>
          <a:off x="1769796" y="659222"/>
          <a:ext cx="6175233" cy="6175233"/>
        </a:xfrm>
        <a:custGeom>
          <a:avLst/>
          <a:gdLst/>
          <a:ahLst/>
          <a:cxnLst/>
          <a:rect l="0" t="0" r="0" b="0"/>
          <a:pathLst>
            <a:path>
              <a:moveTo>
                <a:pt x="4349298" y="269543"/>
              </a:moveTo>
              <a:arcTo wR="3087616" hR="3087616" stAng="17647115" swAng="92417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B908012-898B-3642-898E-6CC58053A85D}">
      <dsp:nvSpPr>
        <dsp:cNvPr id="0" name=""/>
        <dsp:cNvSpPr/>
      </dsp:nvSpPr>
      <dsp:spPr>
        <a:xfrm>
          <a:off x="6523359" y="1547825"/>
          <a:ext cx="2016016" cy="13104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Data Acquisition</a:t>
          </a:r>
          <a:endParaRPr lang="en-US" sz="2800" kern="1200" dirty="0"/>
        </a:p>
      </dsp:txBody>
      <dsp:txXfrm>
        <a:off x="6587328" y="1611794"/>
        <a:ext cx="1888078" cy="1182472"/>
      </dsp:txXfrm>
    </dsp:sp>
    <dsp:sp modelId="{EFD117E1-74F3-794B-A3D3-F7ADA924B278}">
      <dsp:nvSpPr>
        <dsp:cNvPr id="0" name=""/>
        <dsp:cNvSpPr/>
      </dsp:nvSpPr>
      <dsp:spPr>
        <a:xfrm>
          <a:off x="1769796" y="659222"/>
          <a:ext cx="6175233" cy="6175233"/>
        </a:xfrm>
        <a:custGeom>
          <a:avLst/>
          <a:gdLst/>
          <a:ahLst/>
          <a:cxnLst/>
          <a:rect l="0" t="0" r="0" b="0"/>
          <a:pathLst>
            <a:path>
              <a:moveTo>
                <a:pt x="6127099" y="2544547"/>
              </a:moveTo>
              <a:arcTo wR="3087616" hR="3087616" stAng="20992185" swAng="121562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67EA51F-7F01-624E-91EE-866DBF7948F6}">
      <dsp:nvSpPr>
        <dsp:cNvPr id="0" name=""/>
        <dsp:cNvSpPr/>
      </dsp:nvSpPr>
      <dsp:spPr>
        <a:xfrm>
          <a:off x="6523359" y="4635442"/>
          <a:ext cx="2016016" cy="13104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Pre-Processing</a:t>
          </a:r>
          <a:endParaRPr lang="en-US" sz="2800" kern="1200" dirty="0"/>
        </a:p>
      </dsp:txBody>
      <dsp:txXfrm>
        <a:off x="6587328" y="4699411"/>
        <a:ext cx="1888078" cy="1182472"/>
      </dsp:txXfrm>
    </dsp:sp>
    <dsp:sp modelId="{194FC407-8C90-ED4E-A75D-2B722D2DDD82}">
      <dsp:nvSpPr>
        <dsp:cNvPr id="0" name=""/>
        <dsp:cNvSpPr/>
      </dsp:nvSpPr>
      <dsp:spPr>
        <a:xfrm>
          <a:off x="1769796" y="659222"/>
          <a:ext cx="6175233" cy="6175233"/>
        </a:xfrm>
        <a:custGeom>
          <a:avLst/>
          <a:gdLst/>
          <a:ahLst/>
          <a:cxnLst/>
          <a:rect l="0" t="0" r="0" b="0"/>
          <a:pathLst>
            <a:path>
              <a:moveTo>
                <a:pt x="5052473" y="5469363"/>
              </a:moveTo>
              <a:arcTo wR="3087616" hR="3087616" stAng="3028715" swAng="92417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4E35F7E-B91A-5348-A327-D9C79F685A83}">
      <dsp:nvSpPr>
        <dsp:cNvPr id="0" name=""/>
        <dsp:cNvSpPr/>
      </dsp:nvSpPr>
      <dsp:spPr>
        <a:xfrm>
          <a:off x="3849405" y="6179251"/>
          <a:ext cx="2016016" cy="13104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PT-JPL ET Model</a:t>
          </a:r>
          <a:endParaRPr lang="en-US" sz="2800" kern="1200" dirty="0"/>
        </a:p>
      </dsp:txBody>
      <dsp:txXfrm>
        <a:off x="3913374" y="6243220"/>
        <a:ext cx="1888078" cy="1182472"/>
      </dsp:txXfrm>
    </dsp:sp>
    <dsp:sp modelId="{CAB5774A-8F97-2542-B17D-BFEC37084D47}">
      <dsp:nvSpPr>
        <dsp:cNvPr id="0" name=""/>
        <dsp:cNvSpPr/>
      </dsp:nvSpPr>
      <dsp:spPr>
        <a:xfrm>
          <a:off x="1769796" y="659222"/>
          <a:ext cx="6175233" cy="6175233"/>
        </a:xfrm>
        <a:custGeom>
          <a:avLst/>
          <a:gdLst/>
          <a:ahLst/>
          <a:cxnLst/>
          <a:rect l="0" t="0" r="0" b="0"/>
          <a:pathLst>
            <a:path>
              <a:moveTo>
                <a:pt x="1825934" y="5905690"/>
              </a:moveTo>
              <a:arcTo wR="3087616" hR="3087616" stAng="6847115" swAng="92417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1826DAD-D9BA-A249-B2C1-E0807659D8DB}">
      <dsp:nvSpPr>
        <dsp:cNvPr id="0" name=""/>
        <dsp:cNvSpPr/>
      </dsp:nvSpPr>
      <dsp:spPr>
        <a:xfrm>
          <a:off x="1175450" y="4635442"/>
          <a:ext cx="2016016" cy="13104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Post-Processing</a:t>
          </a:r>
          <a:endParaRPr lang="en-US" sz="2800" kern="1200" dirty="0"/>
        </a:p>
      </dsp:txBody>
      <dsp:txXfrm>
        <a:off x="1239419" y="4699411"/>
        <a:ext cx="1888078" cy="1182472"/>
      </dsp:txXfrm>
    </dsp:sp>
    <dsp:sp modelId="{3F7020B9-43F1-5648-9CA7-93A53FC13DCC}">
      <dsp:nvSpPr>
        <dsp:cNvPr id="0" name=""/>
        <dsp:cNvSpPr/>
      </dsp:nvSpPr>
      <dsp:spPr>
        <a:xfrm>
          <a:off x="1769796" y="659222"/>
          <a:ext cx="6175233" cy="6175233"/>
        </a:xfrm>
        <a:custGeom>
          <a:avLst/>
          <a:gdLst/>
          <a:ahLst/>
          <a:cxnLst/>
          <a:rect l="0" t="0" r="0" b="0"/>
          <a:pathLst>
            <a:path>
              <a:moveTo>
                <a:pt x="48134" y="3630686"/>
              </a:moveTo>
              <a:arcTo wR="3087616" hR="3087616" stAng="10192185" swAng="121562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2540CAF-8293-1340-8AC5-695988BC26D0}">
      <dsp:nvSpPr>
        <dsp:cNvPr id="0" name=""/>
        <dsp:cNvSpPr/>
      </dsp:nvSpPr>
      <dsp:spPr>
        <a:xfrm>
          <a:off x="1175450" y="1547825"/>
          <a:ext cx="2016016" cy="13104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Web Interface</a:t>
          </a:r>
          <a:endParaRPr lang="en-US" sz="2800" kern="1200" dirty="0"/>
        </a:p>
      </dsp:txBody>
      <dsp:txXfrm>
        <a:off x="1239419" y="1611794"/>
        <a:ext cx="1888078" cy="1182472"/>
      </dsp:txXfrm>
    </dsp:sp>
    <dsp:sp modelId="{2519A754-DCEC-8C42-9952-802F67B74DEA}">
      <dsp:nvSpPr>
        <dsp:cNvPr id="0" name=""/>
        <dsp:cNvSpPr/>
      </dsp:nvSpPr>
      <dsp:spPr>
        <a:xfrm>
          <a:off x="1769796" y="659222"/>
          <a:ext cx="6175233" cy="6175233"/>
        </a:xfrm>
        <a:custGeom>
          <a:avLst/>
          <a:gdLst/>
          <a:ahLst/>
          <a:cxnLst/>
          <a:rect l="0" t="0" r="0" b="0"/>
          <a:pathLst>
            <a:path>
              <a:moveTo>
                <a:pt x="1122760" y="705870"/>
              </a:moveTo>
              <a:arcTo wR="3087616" hR="3087616" stAng="13828715" swAng="92417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footer boundary line"/>
          <p:cNvCxnSpPr/>
          <p:nvPr userDrawn="1"/>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userDrawn="1"/>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develop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ract info"/>
          <p:cNvSpPr/>
          <p:nvPr userDrawn="1"/>
        </p:nvSpPr>
        <p:spPr>
          <a:xfrm>
            <a:off x="21089073" y="35379524"/>
            <a:ext cx="5657127" cy="523220"/>
          </a:xfrm>
          <a:prstGeom prst="rect">
            <a:avLst/>
          </a:prstGeom>
        </p:spPr>
        <p:txBody>
          <a:bodyPr wrap="square">
            <a:spAutoFit/>
          </a:bodyPr>
          <a:lstStyle/>
          <a:p>
            <a:pPr lvl="0" algn="r">
              <a:buClr>
                <a:schemeClr val="dk1"/>
              </a:buClr>
              <a:buSzPct val="25000"/>
            </a:pP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4.png"/><Relationship Id="rId7" Type="http://schemas.openxmlformats.org/officeDocument/2006/relationships/image" Target="../media/image7.png"/><Relationship Id="rId12"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Colors" Target="../diagrams/colors1.xml"/><Relationship Id="rId5" Type="http://schemas.openxmlformats.org/officeDocument/2006/relationships/image" Target="../media/image6.jpeg"/><Relationship Id="rId10" Type="http://schemas.openxmlformats.org/officeDocument/2006/relationships/diagramQuickStyle" Target="../diagrams/quickStyle1.xml"/><Relationship Id="rId4" Type="http://schemas.openxmlformats.org/officeDocument/2006/relationships/image" Target="../media/image5.emf"/><Relationship Id="rId9"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NASA Jet Propulsion Laboratory</a:t>
            </a:r>
            <a:endParaRPr lang="en-US" dirty="0"/>
          </a:p>
        </p:txBody>
      </p:sp>
      <p:sp>
        <p:nvSpPr>
          <p:cNvPr id="4" name="Text Placeholder 3"/>
          <p:cNvSpPr>
            <a:spLocks noGrp="1"/>
          </p:cNvSpPr>
          <p:nvPr>
            <p:ph type="body" sz="quarter" idx="11"/>
          </p:nvPr>
        </p:nvSpPr>
        <p:spPr/>
        <p:txBody>
          <a:bodyPr/>
          <a:lstStyle/>
          <a:p>
            <a:r>
              <a:rPr lang="en-US" dirty="0"/>
              <a:t>Delivering Automated Evapotranspiration Data To The New Mexico Office Of The State Engineer For Enhanced Water Resource Decision Making In New Mexico</a:t>
            </a:r>
          </a:p>
          <a:p>
            <a:endParaRPr lang="en-US" dirty="0"/>
          </a:p>
        </p:txBody>
      </p:sp>
      <p:sp>
        <p:nvSpPr>
          <p:cNvPr id="5" name="Text Placeholder 4"/>
          <p:cNvSpPr>
            <a:spLocks noGrp="1"/>
          </p:cNvSpPr>
          <p:nvPr>
            <p:ph type="body" sz="quarter" idx="10"/>
          </p:nvPr>
        </p:nvSpPr>
        <p:spPr/>
        <p:txBody>
          <a:bodyPr/>
          <a:lstStyle/>
          <a:p>
            <a:r>
              <a:rPr lang="en-US" sz="6000" dirty="0" smtClean="0"/>
              <a:t>New Mexico Water Resources II</a:t>
            </a:r>
            <a:endParaRPr lang="en-US" sz="6000" dirty="0"/>
          </a:p>
        </p:txBody>
      </p:sp>
      <p:sp>
        <p:nvSpPr>
          <p:cNvPr id="9" name="Text Placeholder 16"/>
          <p:cNvSpPr txBox="1">
            <a:spLocks/>
          </p:cNvSpPr>
          <p:nvPr/>
        </p:nvSpPr>
        <p:spPr>
          <a:xfrm>
            <a:off x="8940801" y="30258588"/>
            <a:ext cx="7543800" cy="73696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800" dirty="0" smtClean="0"/>
              <a:t>From Left to Right: Gregory Halverson, Trevor McDonald</a:t>
            </a:r>
          </a:p>
        </p:txBody>
      </p:sp>
      <p:sp>
        <p:nvSpPr>
          <p:cNvPr id="10" name="Text Placeholder 16"/>
          <p:cNvSpPr txBox="1">
            <a:spLocks/>
          </p:cNvSpPr>
          <p:nvPr/>
        </p:nvSpPr>
        <p:spPr>
          <a:xfrm>
            <a:off x="8952725" y="32656364"/>
            <a:ext cx="7829550" cy="76200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800" dirty="0" smtClean="0"/>
              <a:t>New </a:t>
            </a:r>
            <a:r>
              <a:rPr lang="en-US" sz="2800" dirty="0"/>
              <a:t>Mexico Office of the State Engineer, End-</a:t>
            </a:r>
            <a:r>
              <a:rPr lang="en-US" sz="2800" dirty="0" smtClean="0"/>
              <a:t>User</a:t>
            </a:r>
          </a:p>
        </p:txBody>
      </p:sp>
      <p:sp>
        <p:nvSpPr>
          <p:cNvPr id="11" name="Text Placeholder 16"/>
          <p:cNvSpPr txBox="1">
            <a:spLocks/>
          </p:cNvSpPr>
          <p:nvPr/>
        </p:nvSpPr>
        <p:spPr>
          <a:xfrm>
            <a:off x="18288000" y="30956250"/>
            <a:ext cx="7797800" cy="380429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800" dirty="0" smtClean="0"/>
              <a:t>We </a:t>
            </a:r>
            <a:r>
              <a:rPr lang="en-US" sz="2800" dirty="0"/>
              <a:t>thank everyone who helped in our project. </a:t>
            </a:r>
            <a:r>
              <a:rPr lang="en-US" sz="2800" dirty="0" smtClean="0"/>
              <a:t>Past contributors Sol Kim and Agustin Muniz as well as our science </a:t>
            </a:r>
            <a:r>
              <a:rPr lang="en-US" sz="2800" dirty="0"/>
              <a:t>advisors Joshua Fisher, Greg Moore</a:t>
            </a:r>
            <a:r>
              <a:rPr lang="en-US" sz="2800" dirty="0" smtClean="0"/>
              <a:t>, </a:t>
            </a:r>
            <a:r>
              <a:rPr lang="en-US" sz="2800" dirty="0" err="1" smtClean="0"/>
              <a:t>Munish</a:t>
            </a:r>
            <a:r>
              <a:rPr lang="en-US" sz="2800" dirty="0" smtClean="0"/>
              <a:t> </a:t>
            </a:r>
            <a:r>
              <a:rPr lang="en-US" sz="2800" dirty="0" err="1" smtClean="0"/>
              <a:t>Sikka</a:t>
            </a:r>
            <a:r>
              <a:rPr lang="en-US" sz="2800" dirty="0" smtClean="0"/>
              <a:t> </a:t>
            </a:r>
            <a:r>
              <a:rPr lang="en-US" sz="2800" dirty="0"/>
              <a:t>and Manish </a:t>
            </a:r>
            <a:r>
              <a:rPr lang="en-US" sz="2800" dirty="0" err="1"/>
              <a:t>Verma</a:t>
            </a:r>
            <a:r>
              <a:rPr lang="en-US" sz="2800" dirty="0"/>
              <a:t> provided insight and expertise that greatly assisted the research. </a:t>
            </a:r>
            <a:r>
              <a:rPr lang="en-US" sz="2800" dirty="0" smtClean="0"/>
              <a:t>Nick Rousseau, Brittany </a:t>
            </a:r>
            <a:r>
              <a:rPr lang="en-US" sz="2800" dirty="0" err="1" smtClean="0"/>
              <a:t>Zajic</a:t>
            </a:r>
            <a:r>
              <a:rPr lang="en-US" sz="2800" dirty="0" smtClean="0"/>
              <a:t>, Gwen </a:t>
            </a:r>
            <a:r>
              <a:rPr lang="en-US" sz="2800" dirty="0"/>
              <a:t>Miller, Christine Rains, and Daniel Jensen assisted throughout the project guiding us through deliverables and answering research </a:t>
            </a:r>
            <a:r>
              <a:rPr lang="en-US" sz="2800" dirty="0" smtClean="0"/>
              <a:t>questions. </a:t>
            </a:r>
          </a:p>
        </p:txBody>
      </p:sp>
      <p:sp>
        <p:nvSpPr>
          <p:cNvPr id="12" name="Text Placeholder 16"/>
          <p:cNvSpPr txBox="1">
            <a:spLocks/>
          </p:cNvSpPr>
          <p:nvPr/>
        </p:nvSpPr>
        <p:spPr>
          <a:xfrm>
            <a:off x="18288000" y="26760654"/>
            <a:ext cx="8229600" cy="182069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800" dirty="0" smtClean="0"/>
              <a:t>Individual components of the pipeline successfully implemented.</a:t>
            </a:r>
          </a:p>
          <a:p>
            <a:pPr marL="347663" indent="-347663"/>
            <a:r>
              <a:rPr lang="en-US" sz="2800" dirty="0" smtClean="0"/>
              <a:t>Automation and integration of the ET data cycle is in later stages of development.</a:t>
            </a:r>
          </a:p>
          <a:p>
            <a:pPr marL="347663" indent="-347663"/>
            <a:r>
              <a:rPr lang="en-US" sz="2800" dirty="0" smtClean="0"/>
              <a:t>Front end automation from ET output to web server in development.</a:t>
            </a:r>
          </a:p>
        </p:txBody>
      </p:sp>
      <p:sp>
        <p:nvSpPr>
          <p:cNvPr id="7" name="Text Placeholder 16"/>
          <p:cNvSpPr txBox="1">
            <a:spLocks/>
          </p:cNvSpPr>
          <p:nvPr/>
        </p:nvSpPr>
        <p:spPr>
          <a:xfrm>
            <a:off x="1022350" y="12023773"/>
            <a:ext cx="16262350" cy="144084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800" dirty="0" smtClean="0"/>
              <a:t>A </a:t>
            </a:r>
            <a:r>
              <a:rPr lang="en-US" sz="2800" dirty="0"/>
              <a:t>visual representation of the automated data pipeline architecture. The pipeline initially retrieves the data and sends some data for processing. Once processing is done, all data is fed </a:t>
            </a:r>
            <a:r>
              <a:rPr lang="en-US" sz="2800" dirty="0" smtClean="0"/>
              <a:t>into the PT-JPL evapotranspiration </a:t>
            </a:r>
            <a:r>
              <a:rPr lang="en-US" sz="2800" dirty="0"/>
              <a:t>(ET) algorithm to create ET outputs. </a:t>
            </a:r>
            <a:r>
              <a:rPr lang="en-US" sz="2800" dirty="0" smtClean="0"/>
              <a:t>This daily ET product will be post-processed and served to a web interface. Our pipeline is coordinated by a master python script automating the flow from process to process.</a:t>
            </a:r>
          </a:p>
          <a:p>
            <a:pPr algn="just"/>
            <a:r>
              <a:rPr lang="en-US" sz="2800" dirty="0" smtClean="0"/>
              <a:t> </a:t>
            </a:r>
          </a:p>
        </p:txBody>
      </p:sp>
      <p:sp>
        <p:nvSpPr>
          <p:cNvPr id="6" name="Text Placeholder 16"/>
          <p:cNvSpPr txBox="1">
            <a:spLocks/>
          </p:cNvSpPr>
          <p:nvPr/>
        </p:nvSpPr>
        <p:spPr>
          <a:xfrm>
            <a:off x="914400" y="6243411"/>
            <a:ext cx="16916400" cy="5760720"/>
          </a:xfrm>
          <a:prstGeom prst="rect">
            <a:avLst/>
          </a:prstGeom>
        </p:spPr>
        <p:txBody>
          <a:bodyPr numCol="2"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a:p>
          <a:p>
            <a:endParaRPr lang="en-US" dirty="0" smtClean="0"/>
          </a:p>
          <a:p>
            <a:endParaRPr lang="en-US" dirty="0" smtClean="0"/>
          </a:p>
        </p:txBody>
      </p:sp>
      <p:sp>
        <p:nvSpPr>
          <p:cNvPr id="15" name="Text Placeholder 16"/>
          <p:cNvSpPr txBox="1">
            <a:spLocks/>
          </p:cNvSpPr>
          <p:nvPr/>
        </p:nvSpPr>
        <p:spPr>
          <a:xfrm>
            <a:off x="18288000" y="6243411"/>
            <a:ext cx="8229600" cy="458908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800" dirty="0" smtClean="0"/>
              <a:t>Automate MODIS &amp; NCEP acquisition and processing.</a:t>
            </a:r>
          </a:p>
          <a:p>
            <a:pPr marL="347663" indent="-347663"/>
            <a:r>
              <a:rPr lang="en-US" sz="2800" dirty="0" smtClean="0"/>
              <a:t>Streamline the PT-JPL evapotranspiration (ET) product through an automated system which generates and delivers ET to the New Mexico Office of the State Engineer .</a:t>
            </a:r>
          </a:p>
          <a:p>
            <a:pPr marL="347663" indent="-347663"/>
            <a:r>
              <a:rPr lang="en-US" sz="2800" dirty="0" smtClean="0"/>
              <a:t>Disseminate products to decision-makers in the ranching, water resources, drought assessment and fire-response communities in the Eastern Plains Region of New Mexico through an easily-accessed online interface. </a:t>
            </a:r>
          </a:p>
          <a:p>
            <a:pPr marL="0" indent="0">
              <a:buNone/>
            </a:pPr>
            <a:endParaRPr lang="en-US" sz="2800" dirty="0"/>
          </a:p>
        </p:txBody>
      </p:sp>
      <p:sp>
        <p:nvSpPr>
          <p:cNvPr id="16" name="TextBox 15"/>
          <p:cNvSpPr txBox="1"/>
          <p:nvPr/>
        </p:nvSpPr>
        <p:spPr>
          <a:xfrm>
            <a:off x="914400" y="5510709"/>
            <a:ext cx="1691639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Abstract</a:t>
            </a:r>
          </a:p>
        </p:txBody>
      </p:sp>
      <p:sp>
        <p:nvSpPr>
          <p:cNvPr id="23" name="TextBox 22"/>
          <p:cNvSpPr txBox="1"/>
          <p:nvPr/>
        </p:nvSpPr>
        <p:spPr>
          <a:xfrm>
            <a:off x="18288000" y="550498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Objectives</a:t>
            </a:r>
          </a:p>
        </p:txBody>
      </p:sp>
      <p:sp>
        <p:nvSpPr>
          <p:cNvPr id="24" name="TextBox 23"/>
          <p:cNvSpPr txBox="1"/>
          <p:nvPr/>
        </p:nvSpPr>
        <p:spPr>
          <a:xfrm>
            <a:off x="914400" y="11222239"/>
            <a:ext cx="169164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sp>
        <p:nvSpPr>
          <p:cNvPr id="25" name="TextBox 24"/>
          <p:cNvSpPr txBox="1"/>
          <p:nvPr/>
        </p:nvSpPr>
        <p:spPr>
          <a:xfrm>
            <a:off x="18287999" y="10943850"/>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Study Area</a:t>
            </a:r>
          </a:p>
        </p:txBody>
      </p:sp>
      <p:sp>
        <p:nvSpPr>
          <p:cNvPr id="26" name="TextBox 25"/>
          <p:cNvSpPr txBox="1"/>
          <p:nvPr/>
        </p:nvSpPr>
        <p:spPr>
          <a:xfrm>
            <a:off x="18288000" y="2168914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Earth Observations</a:t>
            </a:r>
          </a:p>
        </p:txBody>
      </p:sp>
      <p:sp>
        <p:nvSpPr>
          <p:cNvPr id="27" name="TextBox 26"/>
          <p:cNvSpPr txBox="1"/>
          <p:nvPr/>
        </p:nvSpPr>
        <p:spPr>
          <a:xfrm>
            <a:off x="971551" y="21751533"/>
            <a:ext cx="6349875"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a:t>
            </a:r>
          </a:p>
        </p:txBody>
      </p:sp>
      <p:sp>
        <p:nvSpPr>
          <p:cNvPr id="28" name="TextBox 27"/>
          <p:cNvSpPr txBox="1"/>
          <p:nvPr/>
        </p:nvSpPr>
        <p:spPr>
          <a:xfrm>
            <a:off x="18338800" y="25822233"/>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Conclusions</a:t>
            </a:r>
          </a:p>
        </p:txBody>
      </p:sp>
      <p:sp>
        <p:nvSpPr>
          <p:cNvPr id="29" name="TextBox 28"/>
          <p:cNvSpPr txBox="1"/>
          <p:nvPr/>
        </p:nvSpPr>
        <p:spPr>
          <a:xfrm>
            <a:off x="18288000" y="29939101"/>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Acknowledgements</a:t>
            </a:r>
          </a:p>
        </p:txBody>
      </p:sp>
      <p:sp>
        <p:nvSpPr>
          <p:cNvPr id="30" name="TextBox 29"/>
          <p:cNvSpPr txBox="1"/>
          <p:nvPr/>
        </p:nvSpPr>
        <p:spPr>
          <a:xfrm>
            <a:off x="8952725" y="31702715"/>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Project Partners</a:t>
            </a:r>
          </a:p>
        </p:txBody>
      </p:sp>
      <p:sp>
        <p:nvSpPr>
          <p:cNvPr id="31" name="TextBox 30"/>
          <p:cNvSpPr txBox="1"/>
          <p:nvPr/>
        </p:nvSpPr>
        <p:spPr>
          <a:xfrm>
            <a:off x="8926938" y="29190597"/>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Team Members</a:t>
            </a:r>
          </a:p>
        </p:txBody>
      </p:sp>
      <p:sp>
        <p:nvSpPr>
          <p:cNvPr id="32" name="Team Members"/>
          <p:cNvSpPr txBox="1">
            <a:spLocks/>
          </p:cNvSpPr>
          <p:nvPr/>
        </p:nvSpPr>
        <p:spPr>
          <a:xfrm>
            <a:off x="914400" y="4148884"/>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t>Trevor McDonald (Project Lead), Gregory Halverson</a:t>
            </a:r>
          </a:p>
          <a:p>
            <a:r>
              <a:rPr lang="en-US" dirty="0"/>
              <a:t>DEVELOP National Program at NASA Jet Propulsion Laboratory</a:t>
            </a:r>
          </a:p>
        </p:txBody>
      </p:sp>
      <p:pic>
        <p:nvPicPr>
          <p:cNvPr id="13" name="Picture 12" descr="06_Aqu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28572" y="23121260"/>
            <a:ext cx="3490816" cy="1828800"/>
          </a:xfrm>
          <a:prstGeom prst="rect">
            <a:avLst/>
          </a:prstGeom>
        </p:spPr>
      </p:pic>
      <p:pic>
        <p:nvPicPr>
          <p:cNvPr id="18" name="Picture 17" descr="05_Terr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8102" y="22761777"/>
            <a:ext cx="3048000" cy="2294467"/>
          </a:xfrm>
          <a:prstGeom prst="rect">
            <a:avLst/>
          </a:prstGeom>
        </p:spPr>
      </p:pic>
      <p:sp>
        <p:nvSpPr>
          <p:cNvPr id="53" name="Text Placeholder 16"/>
          <p:cNvSpPr txBox="1">
            <a:spLocks/>
          </p:cNvSpPr>
          <p:nvPr/>
        </p:nvSpPr>
        <p:spPr>
          <a:xfrm>
            <a:off x="19431000" y="24836604"/>
            <a:ext cx="6654800" cy="72849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None/>
            </a:pPr>
            <a:r>
              <a:rPr lang="en-US" sz="2800" dirty="0" smtClean="0"/>
              <a:t>Terra	            Aqua</a:t>
            </a:r>
          </a:p>
        </p:txBody>
      </p:sp>
      <p:pic>
        <p:nvPicPr>
          <p:cNvPr id="20" name="Picture 19" descr="NM_StudyArea.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26801" y="11532042"/>
            <a:ext cx="7772400" cy="10058400"/>
          </a:xfrm>
          <a:prstGeom prst="rect">
            <a:avLst/>
          </a:prstGeom>
        </p:spPr>
      </p:pic>
      <p:sp>
        <p:nvSpPr>
          <p:cNvPr id="83" name="Text Placeholder 16"/>
          <p:cNvSpPr txBox="1">
            <a:spLocks/>
          </p:cNvSpPr>
          <p:nvPr/>
        </p:nvSpPr>
        <p:spPr>
          <a:xfrm>
            <a:off x="12255396" y="22638674"/>
            <a:ext cx="5029304" cy="589808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800" dirty="0" smtClean="0"/>
              <a:t>Modeled </a:t>
            </a:r>
            <a:r>
              <a:rPr lang="en-US" sz="2800" dirty="0"/>
              <a:t>Evapotranspiration (</a:t>
            </a:r>
            <a:r>
              <a:rPr lang="en-US" sz="2800" dirty="0" smtClean="0"/>
              <a:t>ET), </a:t>
            </a:r>
            <a:r>
              <a:rPr lang="en-US" sz="2800" dirty="0"/>
              <a:t>b</a:t>
            </a:r>
            <a:r>
              <a:rPr lang="en-US" sz="2800" dirty="0" smtClean="0"/>
              <a:t>lue </a:t>
            </a:r>
            <a:r>
              <a:rPr lang="en-US" sz="2800" dirty="0"/>
              <a:t>indicates high ET while brown indicates low ET. ET was derived using </a:t>
            </a:r>
            <a:r>
              <a:rPr lang="en-US" sz="2800" dirty="0" smtClean="0"/>
              <a:t>PT-JPL model derived from NCEP and MODIS </a:t>
            </a:r>
            <a:r>
              <a:rPr lang="en-US" sz="2800" dirty="0"/>
              <a:t>data. </a:t>
            </a:r>
            <a:endParaRPr lang="en-US" sz="2800" dirty="0" smtClean="0"/>
          </a:p>
        </p:txBody>
      </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550514" y="28998783"/>
            <a:ext cx="7682345" cy="576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US_WebInterface_DRAF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514" y="22638675"/>
            <a:ext cx="11273662" cy="5898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2" name="Diagram 51"/>
          <p:cNvGraphicFramePr/>
          <p:nvPr>
            <p:extLst>
              <p:ext uri="{D42A27DB-BD31-4B8C-83A1-F6EECF244321}">
                <p14:modId xmlns:p14="http://schemas.microsoft.com/office/powerpoint/2010/main" val="1197352298"/>
              </p:ext>
            </p:extLst>
          </p:nvPr>
        </p:nvGraphicFramePr>
        <p:xfrm>
          <a:off x="4286241" y="14140152"/>
          <a:ext cx="9714827" cy="749367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5" name="Cloud 54"/>
          <p:cNvSpPr/>
          <p:nvPr/>
        </p:nvSpPr>
        <p:spPr>
          <a:xfrm>
            <a:off x="12487676" y="14135767"/>
            <a:ext cx="2854329" cy="1921683"/>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r>
              <a:rPr lang="en-US" sz="2400" dirty="0"/>
              <a:t>Data Sources</a:t>
            </a:r>
          </a:p>
          <a:p>
            <a:pPr marL="214313" indent="-214313">
              <a:buFont typeface="Arial" panose="020B0604020202020204" pitchFamily="34" charset="0"/>
              <a:buChar char="•"/>
            </a:pPr>
            <a:r>
              <a:rPr lang="en-US" sz="2400" dirty="0"/>
              <a:t>NCEP</a:t>
            </a:r>
          </a:p>
          <a:p>
            <a:pPr marL="214313" indent="-214313">
              <a:buFont typeface="Arial" panose="020B0604020202020204" pitchFamily="34" charset="0"/>
              <a:buChar char="•"/>
            </a:pPr>
            <a:r>
              <a:rPr lang="en-US" sz="2400" dirty="0"/>
              <a:t>USGS</a:t>
            </a:r>
          </a:p>
          <a:p>
            <a:pPr marL="214313" indent="-214313">
              <a:buFont typeface="Arial" panose="020B0604020202020204" pitchFamily="34" charset="0"/>
              <a:buChar char="•"/>
            </a:pPr>
            <a:r>
              <a:rPr lang="en-US" sz="2400" dirty="0"/>
              <a:t>LAADS</a:t>
            </a:r>
          </a:p>
        </p:txBody>
      </p:sp>
      <p:sp>
        <p:nvSpPr>
          <p:cNvPr id="56" name="Explosion 1 55"/>
          <p:cNvSpPr/>
          <p:nvPr/>
        </p:nvSpPr>
        <p:spPr>
          <a:xfrm>
            <a:off x="12968845" y="18316512"/>
            <a:ext cx="2916195" cy="2389822"/>
          </a:xfrm>
          <a:prstGeom prst="irregularSeal1">
            <a:avLst/>
          </a:prstGeom>
        </p:spPr>
        <p:style>
          <a:lnRef idx="1">
            <a:schemeClr val="accent4"/>
          </a:lnRef>
          <a:fillRef idx="2">
            <a:schemeClr val="accent4"/>
          </a:fillRef>
          <a:effectRef idx="1">
            <a:schemeClr val="accent4"/>
          </a:effectRef>
          <a:fontRef idx="minor">
            <a:schemeClr val="dk1"/>
          </a:fontRef>
        </p:style>
        <p:txBody>
          <a:bodyPr rtlCol="0" anchor="ctr"/>
          <a:lstStyle/>
          <a:p>
            <a:pPr marL="171450" indent="-171450" algn="ctr">
              <a:buFont typeface="Arial"/>
              <a:buChar char="•"/>
            </a:pPr>
            <a:r>
              <a:rPr lang="en-US" sz="2400" dirty="0" smtClean="0"/>
              <a:t>GDAL</a:t>
            </a:r>
          </a:p>
          <a:p>
            <a:pPr marL="171450" indent="-171450" algn="ctr">
              <a:buFont typeface="Arial"/>
              <a:buChar char="•"/>
            </a:pPr>
            <a:r>
              <a:rPr lang="en-US" sz="2400" dirty="0" smtClean="0"/>
              <a:t>HEG </a:t>
            </a:r>
          </a:p>
          <a:p>
            <a:pPr marL="171450" indent="-171450" algn="ctr">
              <a:buFont typeface="Arial"/>
              <a:buChar char="•"/>
            </a:pPr>
            <a:r>
              <a:rPr lang="en-US" sz="2400" dirty="0" smtClean="0"/>
              <a:t>MATLAB </a:t>
            </a:r>
            <a:endParaRPr lang="en-US" sz="2400" dirty="0"/>
          </a:p>
        </p:txBody>
      </p:sp>
      <p:sp>
        <p:nvSpPr>
          <p:cNvPr id="57" name="Explosion 1 56"/>
          <p:cNvSpPr/>
          <p:nvPr/>
        </p:nvSpPr>
        <p:spPr>
          <a:xfrm>
            <a:off x="2126513" y="18319270"/>
            <a:ext cx="3184770" cy="2387064"/>
          </a:xfrm>
          <a:prstGeom prst="irregularSeal1">
            <a:avLst/>
          </a:prstGeom>
        </p:spPr>
        <p:style>
          <a:lnRef idx="1">
            <a:schemeClr val="accent4"/>
          </a:lnRef>
          <a:fillRef idx="2">
            <a:schemeClr val="accent4"/>
          </a:fillRef>
          <a:effectRef idx="1">
            <a:schemeClr val="accent4"/>
          </a:effectRef>
          <a:fontRef idx="minor">
            <a:schemeClr val="dk1"/>
          </a:fontRef>
        </p:style>
        <p:txBody>
          <a:bodyPr rtlCol="0" anchor="ctr"/>
          <a:lstStyle/>
          <a:p>
            <a:pPr marL="171450" indent="-171450" algn="ctr">
              <a:buFont typeface="Arial"/>
              <a:buChar char="•"/>
            </a:pPr>
            <a:r>
              <a:rPr lang="en-US" sz="2400" dirty="0" err="1" smtClean="0"/>
              <a:t>GeoTIFF</a:t>
            </a:r>
            <a:endParaRPr lang="en-US" sz="2400" dirty="0" smtClean="0"/>
          </a:p>
          <a:p>
            <a:pPr marL="171450" indent="-171450" algn="ctr">
              <a:buFont typeface="Arial"/>
              <a:buChar char="•"/>
            </a:pPr>
            <a:r>
              <a:rPr lang="en-US" sz="2400" dirty="0" smtClean="0"/>
              <a:t>GDAL</a:t>
            </a:r>
          </a:p>
          <a:p>
            <a:pPr marL="171450" indent="-171450" algn="ctr">
              <a:buFont typeface="Arial"/>
              <a:buChar char="•"/>
            </a:pPr>
            <a:r>
              <a:rPr lang="en-US" sz="2400" dirty="0" smtClean="0"/>
              <a:t>CURL</a:t>
            </a:r>
            <a:endParaRPr lang="en-US" sz="2400" dirty="0"/>
          </a:p>
        </p:txBody>
      </p:sp>
      <p:sp>
        <p:nvSpPr>
          <p:cNvPr id="58" name="Cloud 57"/>
          <p:cNvSpPr/>
          <p:nvPr/>
        </p:nvSpPr>
        <p:spPr>
          <a:xfrm>
            <a:off x="3002029" y="14218967"/>
            <a:ext cx="2854329" cy="1973847"/>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Arial"/>
              <a:buChar char="•"/>
            </a:pPr>
            <a:r>
              <a:rPr lang="en-US" sz="2400" dirty="0" smtClean="0"/>
              <a:t>Leaflet </a:t>
            </a:r>
          </a:p>
          <a:p>
            <a:pPr marL="171450" indent="-171450">
              <a:buFont typeface="Arial"/>
              <a:buChar char="•"/>
            </a:pPr>
            <a:r>
              <a:rPr lang="en-US" sz="2400" dirty="0" err="1" smtClean="0"/>
              <a:t>OpenLayers</a:t>
            </a:r>
            <a:endParaRPr lang="en-US" sz="2400" dirty="0"/>
          </a:p>
        </p:txBody>
      </p:sp>
      <p:sp>
        <p:nvSpPr>
          <p:cNvPr id="3" name="Rounded Rectangle 2"/>
          <p:cNvSpPr/>
          <p:nvPr/>
        </p:nvSpPr>
        <p:spPr>
          <a:xfrm>
            <a:off x="7896079" y="16959287"/>
            <a:ext cx="2445489" cy="1858791"/>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smtClean="0"/>
              <a:t>ET Data Cycle</a:t>
            </a:r>
            <a:endParaRPr lang="en-US" sz="2800" dirty="0"/>
          </a:p>
        </p:txBody>
      </p:sp>
      <p:sp>
        <p:nvSpPr>
          <p:cNvPr id="14" name="TextBox 13"/>
          <p:cNvSpPr txBox="1"/>
          <p:nvPr/>
        </p:nvSpPr>
        <p:spPr>
          <a:xfrm>
            <a:off x="1022350" y="6274429"/>
            <a:ext cx="16262350" cy="5262979"/>
          </a:xfrm>
          <a:prstGeom prst="rect">
            <a:avLst/>
          </a:prstGeom>
          <a:noFill/>
        </p:spPr>
        <p:txBody>
          <a:bodyPr wrap="square" rtlCol="0">
            <a:spAutoFit/>
          </a:bodyPr>
          <a:lstStyle/>
          <a:p>
            <a:pPr algn="just"/>
            <a:r>
              <a:rPr lang="en-US" sz="2800" dirty="0"/>
              <a:t>With the southwestern region of the United States experiencing unprecedented drought conditions, improving and deploying real time applications enable water resource managers to plan and manage more effectively. Dr. Fisher’s daily evapotranspiration (ET) product implemented through our pipeline provide an improved temporal and spatial resolution assessment of rangeland water resource conditions, consequently enhancing decisions related to cattle management, emergency response for rapid rangeland and farmland deterioration, fire management risk decisions, and determining drought severity. The current assessment methods that New Mexico land managers and decision-makers utilize include spatially limited in situ spot check as well as weekly Normalized Difference Vegetation Indices (NDVI) and ET products for New Mexico counties. The current methods are insufficient because of difficult accessibility, limited information, and lack of distribution. Our team’s automated and streamlined pipeline, in combination with Dr. Fisher’s daily ET product delivered to the New Mexico Office of the State Engineer will prove to be critical in enhancing water resource decision-making.</a:t>
            </a:r>
          </a:p>
          <a:p>
            <a:pPr algn="just"/>
            <a:endParaRPr lang="en-US" sz="2800" dirty="0"/>
          </a:p>
        </p:txBody>
      </p:sp>
    </p:spTree>
    <p:extLst>
      <p:ext uri="{BB962C8B-B14F-4D97-AF65-F5344CB8AC3E}">
        <p14:creationId xmlns:p14="http://schemas.microsoft.com/office/powerpoint/2010/main" val="567650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2296</TotalTime>
  <Words>561</Words>
  <Application>Microsoft Office PowerPoint</Application>
  <PresentationFormat>Custom</PresentationFormat>
  <Paragraphs>49</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Questrial</vt:lpstr>
      <vt:lpstr>Arial</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Gregory Halverson</cp:lastModifiedBy>
  <cp:revision>178</cp:revision>
  <dcterms:created xsi:type="dcterms:W3CDTF">2015-06-02T14:58:58Z</dcterms:created>
  <dcterms:modified xsi:type="dcterms:W3CDTF">2015-11-16T18:13:44Z</dcterms:modified>
</cp:coreProperties>
</file>