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95" r:id="rId2"/>
    <p:sldId id="296" r:id="rId3"/>
    <p:sldId id="299" r:id="rId4"/>
    <p:sldId id="297" r:id="rId5"/>
    <p:sldId id="298" r:id="rId6"/>
    <p:sldId id="301" r:id="rId7"/>
    <p:sldId id="303" r:id="rId8"/>
    <p:sldId id="300" r:id="rId9"/>
    <p:sldId id="302" r:id="rId10"/>
    <p:sldId id="309" r:id="rId11"/>
    <p:sldId id="304" r:id="rId12"/>
    <p:sldId id="310" r:id="rId13"/>
    <p:sldId id="311" r:id="rId14"/>
    <p:sldId id="312" r:id="rId15"/>
    <p:sldId id="307" r:id="rId16"/>
    <p:sldId id="318" r:id="rId17"/>
    <p:sldId id="321" r:id="rId18"/>
    <p:sldId id="319" r:id="rId19"/>
    <p:sldId id="313" r:id="rId20"/>
    <p:sldId id="314" r:id="rId21"/>
    <p:sldId id="315" r:id="rId22"/>
    <p:sldId id="320" r:id="rId23"/>
    <p:sldId id="316" r:id="rId24"/>
    <p:sldId id="31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 id="2" name="Luo, Rachel L. (LARC-E3)[SSAI DEVELOP]" initials="LRL(D" lastIdx="3" clrIdx="1">
    <p:extLst>
      <p:ext uri="{19B8F6BF-5375-455C-9EA6-DF929625EA0E}">
        <p15:presenceInfo xmlns:p15="http://schemas.microsoft.com/office/powerpoint/2012/main" userId="S-1-5-21-330711430-3775241029-4075259233-897412" providerId="AD"/>
      </p:ext>
    </p:extLst>
  </p:cmAuthor>
  <p:cmAuthor id="3" name="Neugebauer, Sydney E. (LARC-E3)[SSAI DEVELOP]" initials="NSE(D" lastIdx="14" clrIdx="2">
    <p:extLst>
      <p:ext uri="{19B8F6BF-5375-455C-9EA6-DF929625EA0E}">
        <p15:presenceInfo xmlns:p15="http://schemas.microsoft.com/office/powerpoint/2012/main" userId="S-1-5-21-330711430-3775241029-4075259233-896048" providerId="AD"/>
      </p:ext>
    </p:extLst>
  </p:cmAuthor>
  <p:cmAuthor id="4" name="Acdan, Juanito J. (ARC-SGE)[SSAI DEVELOP]" initials="AJJ(D" lastIdx="18" clrIdx="3">
    <p:extLst>
      <p:ext uri="{19B8F6BF-5375-455C-9EA6-DF929625EA0E}">
        <p15:presenceInfo xmlns:p15="http://schemas.microsoft.com/office/powerpoint/2012/main" userId="S-1-5-21-330711430-3775241029-4075259233-8232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7AF"/>
    <a:srgbClr val="79ADDD"/>
    <a:srgbClr val="5899D4"/>
    <a:srgbClr val="74AADB"/>
    <a:srgbClr val="2259A8"/>
    <a:srgbClr val="379CC3"/>
    <a:srgbClr val="2559A8"/>
    <a:srgbClr val="7EB761"/>
    <a:srgbClr val="3289B4"/>
    <a:srgbClr val="ADD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68296" autoAdjust="0"/>
  </p:normalViewPr>
  <p:slideViewPr>
    <p:cSldViewPr snapToGrid="0" showGuides="1">
      <p:cViewPr varScale="1">
        <p:scale>
          <a:sx n="63" d="100"/>
          <a:sy n="63" d="100"/>
        </p:scale>
        <p:origin x="72" y="240"/>
      </p:cViewPr>
      <p:guideLst/>
    </p:cSldViewPr>
  </p:slideViewPr>
  <p:notesTextViewPr>
    <p:cViewPr>
      <p:scale>
        <a:sx n="1" d="1"/>
        <a:sy n="1" d="1"/>
      </p:scale>
      <p:origin x="0" y="0"/>
    </p:cViewPr>
  </p:notesTextViewPr>
  <p:notesViewPr>
    <p:cSldViewPr snapToGrid="0" showGuides="1">
      <p:cViewPr varScale="1">
        <p:scale>
          <a:sx n="100" d="100"/>
          <a:sy n="100" d="100"/>
        </p:scale>
        <p:origin x="355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reprisal2\DEVELOP6\test-run\validation\Validation_Outputs\Validation_scatterplots_v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reprisal2\DEVELOP6\test-run\validation\Validation_Outputs\Validation_scatterplots_v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reprisal2\DEVELOP6\test-run\validation\Validation_Outputs\Validation_scatterplots_v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j-lt"/>
                <a:ea typeface="+mn-ea"/>
                <a:cs typeface="+mn-cs"/>
              </a:defRPr>
            </a:pPr>
            <a:r>
              <a:rPr lang="en-US" sz="2000" b="1" dirty="0"/>
              <a:t>Shenandoah</a:t>
            </a:r>
          </a:p>
        </c:rich>
      </c:tx>
      <c:layout>
        <c:manualLayout>
          <c:xMode val="edge"/>
          <c:yMode val="edge"/>
          <c:x val="0.40034676477689451"/>
          <c:y val="3.0722380367844547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manualLayout>
          <c:layoutTarget val="inner"/>
          <c:xMode val="edge"/>
          <c:yMode val="edge"/>
          <c:x val="0.17212889022173283"/>
          <c:y val="0.11798892589043086"/>
          <c:w val="0.770093313561937"/>
          <c:h val="0.7642611405074311"/>
        </c:manualLayout>
      </c:layout>
      <c:scatterChart>
        <c:scatterStyle val="lineMarker"/>
        <c:varyColors val="0"/>
        <c:ser>
          <c:idx val="0"/>
          <c:order val="0"/>
          <c:spPr>
            <a:ln w="25400" cap="rnd">
              <a:noFill/>
              <a:round/>
            </a:ln>
            <a:effectLst/>
          </c:spPr>
          <c:marker>
            <c:symbol val="circle"/>
            <c:size val="5"/>
            <c:spPr>
              <a:solidFill>
                <a:srgbClr val="0070C0"/>
              </a:solidFill>
              <a:ln w="9525">
                <a:noFill/>
              </a:ln>
              <a:effectLst/>
            </c:spPr>
          </c:marker>
          <c:xVal>
            <c:numRef>
              <c:f>SHEN_full!$F$164:$F$209</c:f>
              <c:numCache>
                <c:formatCode>0.00</c:formatCode>
                <c:ptCount val="46"/>
                <c:pt idx="0">
                  <c:v>5.9127834750000003</c:v>
                </c:pt>
                <c:pt idx="1">
                  <c:v>4.7750293260000003</c:v>
                </c:pt>
                <c:pt idx="2">
                  <c:v>5.6746767</c:v>
                </c:pt>
                <c:pt idx="3">
                  <c:v>7.4193863010000003</c:v>
                </c:pt>
                <c:pt idx="4">
                  <c:v>5.0829448099999999</c:v>
                </c:pt>
                <c:pt idx="5">
                  <c:v>6.2400678640000002</c:v>
                </c:pt>
                <c:pt idx="6">
                  <c:v>11.06823464</c:v>
                </c:pt>
                <c:pt idx="7">
                  <c:v>5.4101315269999999</c:v>
                </c:pt>
                <c:pt idx="8">
                  <c:v>6.5904087020000004</c:v>
                </c:pt>
                <c:pt idx="9">
                  <c:v>6.861933488</c:v>
                </c:pt>
                <c:pt idx="10">
                  <c:v>6.2068242229999999</c:v>
                </c:pt>
                <c:pt idx="11">
                  <c:v>11.941068509999999</c:v>
                </c:pt>
                <c:pt idx="12">
                  <c:v>24.167443070000001</c:v>
                </c:pt>
                <c:pt idx="13">
                  <c:v>9.4310061619999992</c:v>
                </c:pt>
                <c:pt idx="14">
                  <c:v>8.7737193629999997</c:v>
                </c:pt>
                <c:pt idx="15">
                  <c:v>11.35518253</c:v>
                </c:pt>
                <c:pt idx="16">
                  <c:v>13.186493130000001</c:v>
                </c:pt>
                <c:pt idx="17">
                  <c:v>11.40083523</c:v>
                </c:pt>
                <c:pt idx="18">
                  <c:v>11.54611879</c:v>
                </c:pt>
                <c:pt idx="19">
                  <c:v>19.997851990000001</c:v>
                </c:pt>
                <c:pt idx="20">
                  <c:v>25.43058757</c:v>
                </c:pt>
                <c:pt idx="21">
                  <c:v>51.604475110000003</c:v>
                </c:pt>
                <c:pt idx="22">
                  <c:v>21.645938180000002</c:v>
                </c:pt>
                <c:pt idx="23">
                  <c:v>16.261536190000001</c:v>
                </c:pt>
                <c:pt idx="24">
                  <c:v>15.38683518</c:v>
                </c:pt>
                <c:pt idx="25">
                  <c:v>21.377127219999998</c:v>
                </c:pt>
                <c:pt idx="26">
                  <c:v>24.56118957</c:v>
                </c:pt>
                <c:pt idx="27">
                  <c:v>26.53440659</c:v>
                </c:pt>
                <c:pt idx="28">
                  <c:v>21.35012197</c:v>
                </c:pt>
                <c:pt idx="29">
                  <c:v>25.621412379999999</c:v>
                </c:pt>
                <c:pt idx="30">
                  <c:v>22.210651639999998</c:v>
                </c:pt>
                <c:pt idx="31">
                  <c:v>47.941717279999999</c:v>
                </c:pt>
                <c:pt idx="32">
                  <c:v>60.776055159999999</c:v>
                </c:pt>
                <c:pt idx="33">
                  <c:v>56.29331749</c:v>
                </c:pt>
                <c:pt idx="34">
                  <c:v>74.694390159999998</c:v>
                </c:pt>
                <c:pt idx="35">
                  <c:v>54.01021239</c:v>
                </c:pt>
                <c:pt idx="36">
                  <c:v>34.397654420000002</c:v>
                </c:pt>
                <c:pt idx="37">
                  <c:v>34.961874129999998</c:v>
                </c:pt>
                <c:pt idx="38">
                  <c:v>48.549653040000003</c:v>
                </c:pt>
                <c:pt idx="39">
                  <c:v>55.628787420000002</c:v>
                </c:pt>
                <c:pt idx="40">
                  <c:v>74.223448469999994</c:v>
                </c:pt>
                <c:pt idx="41">
                  <c:v>54.646263140000002</c:v>
                </c:pt>
                <c:pt idx="42">
                  <c:v>51.495730260000002</c:v>
                </c:pt>
                <c:pt idx="43">
                  <c:v>53.2022695</c:v>
                </c:pt>
                <c:pt idx="44">
                  <c:v>65.146917700000003</c:v>
                </c:pt>
                <c:pt idx="45">
                  <c:v>48.77010525</c:v>
                </c:pt>
              </c:numCache>
            </c:numRef>
          </c:xVal>
          <c:yVal>
            <c:numRef>
              <c:f>SHEN_full!$E$164:$E$209</c:f>
              <c:numCache>
                <c:formatCode>0.00</c:formatCode>
                <c:ptCount val="46"/>
                <c:pt idx="0">
                  <c:v>103.015045</c:v>
                </c:pt>
                <c:pt idx="1">
                  <c:v>106.20737</c:v>
                </c:pt>
                <c:pt idx="2">
                  <c:v>119.133286</c:v>
                </c:pt>
                <c:pt idx="3">
                  <c:v>107.18176</c:v>
                </c:pt>
                <c:pt idx="4">
                  <c:v>110.53704</c:v>
                </c:pt>
                <c:pt idx="5">
                  <c:v>116.10606</c:v>
                </c:pt>
                <c:pt idx="6">
                  <c:v>120.151695</c:v>
                </c:pt>
                <c:pt idx="7">
                  <c:v>140.93535</c:v>
                </c:pt>
                <c:pt idx="8">
                  <c:v>121.25819</c:v>
                </c:pt>
                <c:pt idx="9">
                  <c:v>126.220314</c:v>
                </c:pt>
                <c:pt idx="10">
                  <c:v>129.63708</c:v>
                </c:pt>
                <c:pt idx="11">
                  <c:v>156.69907000000001</c:v>
                </c:pt>
                <c:pt idx="12">
                  <c:v>149.3689</c:v>
                </c:pt>
                <c:pt idx="13">
                  <c:v>162.559</c:v>
                </c:pt>
                <c:pt idx="14">
                  <c:v>178.49806000000001</c:v>
                </c:pt>
                <c:pt idx="15">
                  <c:v>157.04732000000001</c:v>
                </c:pt>
                <c:pt idx="16">
                  <c:v>149.96686</c:v>
                </c:pt>
                <c:pt idx="17">
                  <c:v>156.09639999999999</c:v>
                </c:pt>
                <c:pt idx="18">
                  <c:v>163.84554</c:v>
                </c:pt>
                <c:pt idx="19">
                  <c:v>229.98514</c:v>
                </c:pt>
                <c:pt idx="20">
                  <c:v>221.51609999999999</c:v>
                </c:pt>
                <c:pt idx="21">
                  <c:v>199.92935</c:v>
                </c:pt>
                <c:pt idx="22">
                  <c:v>249.44861</c:v>
                </c:pt>
                <c:pt idx="23">
                  <c:v>236.84039999999999</c:v>
                </c:pt>
                <c:pt idx="24">
                  <c:v>234.749</c:v>
                </c:pt>
                <c:pt idx="25">
                  <c:v>222.03491</c:v>
                </c:pt>
                <c:pt idx="26">
                  <c:v>213.50537</c:v>
                </c:pt>
                <c:pt idx="27">
                  <c:v>203.05946</c:v>
                </c:pt>
                <c:pt idx="28">
                  <c:v>214.89216999999999</c:v>
                </c:pt>
                <c:pt idx="29">
                  <c:v>225.43297000000001</c:v>
                </c:pt>
                <c:pt idx="30">
                  <c:v>220.26433</c:v>
                </c:pt>
                <c:pt idx="31">
                  <c:v>429.14780000000002</c:v>
                </c:pt>
                <c:pt idx="32">
                  <c:v>443.41744999999997</c:v>
                </c:pt>
                <c:pt idx="33">
                  <c:v>352.4941</c:v>
                </c:pt>
                <c:pt idx="34">
                  <c:v>554.01840000000004</c:v>
                </c:pt>
                <c:pt idx="35">
                  <c:v>451.55774000000002</c:v>
                </c:pt>
                <c:pt idx="36">
                  <c:v>357.08350000000002</c:v>
                </c:pt>
                <c:pt idx="37">
                  <c:v>374.64861999999999</c:v>
                </c:pt>
                <c:pt idx="38">
                  <c:v>397.75745000000001</c:v>
                </c:pt>
                <c:pt idx="39">
                  <c:v>385.90159999999997</c:v>
                </c:pt>
                <c:pt idx="40">
                  <c:v>433.01209999999998</c:v>
                </c:pt>
                <c:pt idx="41">
                  <c:v>313.40010000000001</c:v>
                </c:pt>
                <c:pt idx="42">
                  <c:v>399.07029999999997</c:v>
                </c:pt>
                <c:pt idx="43">
                  <c:v>377.18401999999998</c:v>
                </c:pt>
                <c:pt idx="44">
                  <c:v>429.57254</c:v>
                </c:pt>
                <c:pt idx="45">
                  <c:v>357.90273999999999</c:v>
                </c:pt>
              </c:numCache>
            </c:numRef>
          </c:yVal>
          <c:smooth val="0"/>
          <c:extLst>
            <c:ext xmlns:c16="http://schemas.microsoft.com/office/drawing/2014/chart" uri="{C3380CC4-5D6E-409C-BE32-E72D297353CC}">
              <c16:uniqueId val="{00000000-FA42-4AC5-A985-EE691E443979}"/>
            </c:ext>
          </c:extLst>
        </c:ser>
        <c:dLbls>
          <c:showLegendKey val="0"/>
          <c:showVal val="0"/>
          <c:showCatName val="0"/>
          <c:showSerName val="0"/>
          <c:showPercent val="0"/>
          <c:showBubbleSize val="0"/>
        </c:dLbls>
        <c:axId val="426444360"/>
        <c:axId val="426447104"/>
      </c:scatterChart>
      <c:valAx>
        <c:axId val="426444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US"/>
                  <a:t>SET</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crossAx val="426447104"/>
        <c:crosses val="autoZero"/>
        <c:crossBetween val="midCat"/>
      </c:valAx>
      <c:valAx>
        <c:axId val="426447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US"/>
                  <a:t>NPS</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crossAx val="426444360"/>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sz="1400">
          <a:latin typeface="+mj-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80" b="0" i="0" u="none" strike="noStrike" kern="1200" spc="0" baseline="0">
                <a:solidFill>
                  <a:schemeClr val="tx1">
                    <a:lumMod val="65000"/>
                    <a:lumOff val="35000"/>
                  </a:schemeClr>
                </a:solidFill>
                <a:latin typeface="+mn-lt"/>
                <a:ea typeface="+mn-ea"/>
                <a:cs typeface="+mn-cs"/>
              </a:defRPr>
            </a:pPr>
            <a:r>
              <a:rPr lang="en-US" sz="2000" b="1" dirty="0" smtClean="0"/>
              <a:t>Indiana</a:t>
            </a:r>
            <a:r>
              <a:rPr lang="en-US" sz="2000" b="1" baseline="0" dirty="0" smtClean="0"/>
              <a:t> Dunes</a:t>
            </a:r>
            <a:endParaRPr lang="en-US" sz="2000" b="1" dirty="0"/>
          </a:p>
        </c:rich>
      </c:tx>
      <c:layout>
        <c:manualLayout>
          <c:xMode val="edge"/>
          <c:yMode val="edge"/>
          <c:x val="0.3852096034008019"/>
          <c:y val="9.3571321392891066E-2"/>
        </c:manualLayout>
      </c:layout>
      <c:overlay val="0"/>
      <c:spPr>
        <a:noFill/>
        <a:ln>
          <a:noFill/>
        </a:ln>
        <a:effectLst/>
      </c:spPr>
      <c:txPr>
        <a:bodyPr rot="0" spcFirstLastPara="1" vertOverflow="ellipsis" vert="horz" wrap="square" anchor="ctr" anchorCtr="1"/>
        <a:lstStyle/>
        <a:p>
          <a:pPr algn="ct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194579971982033"/>
          <c:y val="0.18060435503956235"/>
          <c:w val="0.77032100759738498"/>
          <c:h val="0.66941345003315211"/>
        </c:manualLayout>
      </c:layout>
      <c:scatterChart>
        <c:scatterStyle val="lineMarker"/>
        <c:varyColors val="0"/>
        <c:ser>
          <c:idx val="0"/>
          <c:order val="0"/>
          <c:tx>
            <c:v>SET versus GT</c:v>
          </c:tx>
          <c:spPr>
            <a:ln w="25400" cap="rnd">
              <a:noFill/>
              <a:round/>
            </a:ln>
            <a:effectLst/>
          </c:spPr>
          <c:marker>
            <c:symbol val="circle"/>
            <c:size val="5"/>
            <c:spPr>
              <a:solidFill>
                <a:srgbClr val="0070C0"/>
              </a:solidFill>
              <a:ln w="9525">
                <a:noFill/>
              </a:ln>
              <a:effectLst/>
            </c:spPr>
          </c:marker>
          <c:xVal>
            <c:numRef>
              <c:f>INDU_full!$G$2:$G$53</c:f>
              <c:numCache>
                <c:formatCode>0.00</c:formatCode>
                <c:ptCount val="46"/>
                <c:pt idx="0">
                  <c:v>31.06435252</c:v>
                </c:pt>
                <c:pt idx="1">
                  <c:v>44.862969900000003</c:v>
                </c:pt>
                <c:pt idx="2">
                  <c:v>93.55483255</c:v>
                </c:pt>
                <c:pt idx="3">
                  <c:v>196.6680336</c:v>
                </c:pt>
                <c:pt idx="4">
                  <c:v>242.288162</c:v>
                </c:pt>
                <c:pt idx="5">
                  <c:v>115.1410102</c:v>
                </c:pt>
                <c:pt idx="6">
                  <c:v>66.50153779</c:v>
                </c:pt>
                <c:pt idx="7">
                  <c:v>338.90467640000003</c:v>
                </c:pt>
                <c:pt idx="8">
                  <c:v>34.857525090000003</c:v>
                </c:pt>
                <c:pt idx="9">
                  <c:v>162.71183490000001</c:v>
                </c:pt>
                <c:pt idx="10">
                  <c:v>571.42379689999996</c:v>
                </c:pt>
                <c:pt idx="11">
                  <c:v>23.748757399999999</c:v>
                </c:pt>
                <c:pt idx="12">
                  <c:v>81.635149889999994</c:v>
                </c:pt>
                <c:pt idx="13">
                  <c:v>204.7146449</c:v>
                </c:pt>
                <c:pt idx="14">
                  <c:v>654.05665750000003</c:v>
                </c:pt>
                <c:pt idx="15">
                  <c:v>575.66494699999998</c:v>
                </c:pt>
                <c:pt idx="16">
                  <c:v>30.908818849999999</c:v>
                </c:pt>
                <c:pt idx="17">
                  <c:v>157.83176259999999</c:v>
                </c:pt>
                <c:pt idx="18">
                  <c:v>53.223222720000003</c:v>
                </c:pt>
                <c:pt idx="19">
                  <c:v>242.03662750000001</c:v>
                </c:pt>
                <c:pt idx="20">
                  <c:v>71.571847629999994</c:v>
                </c:pt>
                <c:pt idx="21">
                  <c:v>104.54761689999999</c:v>
                </c:pt>
                <c:pt idx="22">
                  <c:v>25.000015940000001</c:v>
                </c:pt>
                <c:pt idx="23">
                  <c:v>23.19355942</c:v>
                </c:pt>
                <c:pt idx="24">
                  <c:v>24.470382709999999</c:v>
                </c:pt>
                <c:pt idx="25">
                  <c:v>33.085535190000002</c:v>
                </c:pt>
                <c:pt idx="26">
                  <c:v>47.195330169999998</c:v>
                </c:pt>
                <c:pt idx="27">
                  <c:v>71.864881100000005</c:v>
                </c:pt>
                <c:pt idx="28">
                  <c:v>59.983490430000003</c:v>
                </c:pt>
                <c:pt idx="29">
                  <c:v>39.347180059999999</c:v>
                </c:pt>
                <c:pt idx="30">
                  <c:v>28.690536430000002</c:v>
                </c:pt>
                <c:pt idx="31">
                  <c:v>90.968723100000005</c:v>
                </c:pt>
                <c:pt idx="32">
                  <c:v>20.344712609999998</c:v>
                </c:pt>
                <c:pt idx="33">
                  <c:v>59.63843104</c:v>
                </c:pt>
                <c:pt idx="34">
                  <c:v>181.354591</c:v>
                </c:pt>
                <c:pt idx="35">
                  <c:v>18.987900620000001</c:v>
                </c:pt>
                <c:pt idx="36">
                  <c:v>37.42552397</c:v>
                </c:pt>
                <c:pt idx="37">
                  <c:v>74.561269390000007</c:v>
                </c:pt>
                <c:pt idx="38">
                  <c:v>207.40279279999999</c:v>
                </c:pt>
                <c:pt idx="39">
                  <c:v>143.50122780000001</c:v>
                </c:pt>
                <c:pt idx="40">
                  <c:v>23.809843390000001</c:v>
                </c:pt>
                <c:pt idx="41">
                  <c:v>61.898176489999997</c:v>
                </c:pt>
                <c:pt idx="42">
                  <c:v>39.542340760000002</c:v>
                </c:pt>
                <c:pt idx="43">
                  <c:v>107.7438672</c:v>
                </c:pt>
                <c:pt idx="44">
                  <c:v>73.699335169999998</c:v>
                </c:pt>
                <c:pt idx="45">
                  <c:v>156.39355019999999</c:v>
                </c:pt>
              </c:numCache>
            </c:numRef>
          </c:xVal>
          <c:yVal>
            <c:numRef>
              <c:f>INDU_full!$F$2:$F$53</c:f>
              <c:numCache>
                <c:formatCode>0.00</c:formatCode>
                <c:ptCount val="46"/>
                <c:pt idx="0">
                  <c:v>323.83699999999999</c:v>
                </c:pt>
                <c:pt idx="1">
                  <c:v>360.99216000000001</c:v>
                </c:pt>
                <c:pt idx="2">
                  <c:v>484.23696999999999</c:v>
                </c:pt>
                <c:pt idx="3">
                  <c:v>692.99585000000002</c:v>
                </c:pt>
                <c:pt idx="4">
                  <c:v>64.952644000000006</c:v>
                </c:pt>
                <c:pt idx="5">
                  <c:v>957.80944999999997</c:v>
                </c:pt>
                <c:pt idx="6">
                  <c:v>598.87145999999996</c:v>
                </c:pt>
                <c:pt idx="7">
                  <c:v>2641.8643000000002</c:v>
                </c:pt>
                <c:pt idx="8">
                  <c:v>372.25830000000002</c:v>
                </c:pt>
                <c:pt idx="9">
                  <c:v>1205.761</c:v>
                </c:pt>
                <c:pt idx="10">
                  <c:v>3784.1006000000002</c:v>
                </c:pt>
                <c:pt idx="11">
                  <c:v>291.57616999999999</c:v>
                </c:pt>
                <c:pt idx="12">
                  <c:v>583.90250000000003</c:v>
                </c:pt>
                <c:pt idx="13">
                  <c:v>1152.2632000000001</c:v>
                </c:pt>
                <c:pt idx="14">
                  <c:v>4845.6540000000005</c:v>
                </c:pt>
                <c:pt idx="15">
                  <c:v>3314.5907999999999</c:v>
                </c:pt>
                <c:pt idx="16">
                  <c:v>320.9982</c:v>
                </c:pt>
                <c:pt idx="17">
                  <c:v>833.05133000000001</c:v>
                </c:pt>
                <c:pt idx="18">
                  <c:v>419.45080000000002</c:v>
                </c:pt>
                <c:pt idx="19">
                  <c:v>1300.9883</c:v>
                </c:pt>
                <c:pt idx="20">
                  <c:v>517.10360000000003</c:v>
                </c:pt>
                <c:pt idx="21">
                  <c:v>669.71027000000004</c:v>
                </c:pt>
                <c:pt idx="22">
                  <c:v>312.03629999999998</c:v>
                </c:pt>
                <c:pt idx="23">
                  <c:v>287.71789999999999</c:v>
                </c:pt>
                <c:pt idx="24">
                  <c:v>284.20150000000001</c:v>
                </c:pt>
                <c:pt idx="25">
                  <c:v>343.93862999999999</c:v>
                </c:pt>
                <c:pt idx="26">
                  <c:v>427.71857</c:v>
                </c:pt>
                <c:pt idx="27">
                  <c:v>505.76179999999999</c:v>
                </c:pt>
                <c:pt idx="28">
                  <c:v>538.50649999999996</c:v>
                </c:pt>
                <c:pt idx="29">
                  <c:v>488.91644000000002</c:v>
                </c:pt>
                <c:pt idx="30">
                  <c:v>432.12801999999999</c:v>
                </c:pt>
                <c:pt idx="31">
                  <c:v>857.78440000000001</c:v>
                </c:pt>
                <c:pt idx="32">
                  <c:v>346.69454999999999</c:v>
                </c:pt>
                <c:pt idx="33">
                  <c:v>690.17145000000005</c:v>
                </c:pt>
                <c:pt idx="34">
                  <c:v>1679.4567999999999</c:v>
                </c:pt>
                <c:pt idx="35">
                  <c:v>307.60822000000002</c:v>
                </c:pt>
                <c:pt idx="36">
                  <c:v>488.49176</c:v>
                </c:pt>
                <c:pt idx="37">
                  <c:v>796.37609999999995</c:v>
                </c:pt>
                <c:pt idx="38">
                  <c:v>1978.0387000000001</c:v>
                </c:pt>
                <c:pt idx="39">
                  <c:v>55.626040000000003</c:v>
                </c:pt>
                <c:pt idx="40">
                  <c:v>319.68655000000001</c:v>
                </c:pt>
                <c:pt idx="41">
                  <c:v>622.05470000000003</c:v>
                </c:pt>
                <c:pt idx="42">
                  <c:v>421.65555000000001</c:v>
                </c:pt>
                <c:pt idx="43">
                  <c:v>51.721020000000003</c:v>
                </c:pt>
                <c:pt idx="44">
                  <c:v>552.93053999999995</c:v>
                </c:pt>
                <c:pt idx="45">
                  <c:v>39.641711999999998</c:v>
                </c:pt>
              </c:numCache>
            </c:numRef>
          </c:yVal>
          <c:smooth val="0"/>
          <c:extLst>
            <c:ext xmlns:c16="http://schemas.microsoft.com/office/drawing/2014/chart" uri="{C3380CC4-5D6E-409C-BE32-E72D297353CC}">
              <c16:uniqueId val="{00000000-2A1E-479F-9967-1951DA99AF51}"/>
            </c:ext>
          </c:extLst>
        </c:ser>
        <c:dLbls>
          <c:showLegendKey val="0"/>
          <c:showVal val="0"/>
          <c:showCatName val="0"/>
          <c:showSerName val="0"/>
          <c:showPercent val="0"/>
          <c:showBubbleSize val="0"/>
        </c:dLbls>
        <c:axId val="426449848"/>
        <c:axId val="426442792"/>
      </c:scatterChart>
      <c:valAx>
        <c:axId val="4264498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SET</a:t>
                </a:r>
              </a:p>
            </c:rich>
          </c:tx>
          <c:layout>
            <c:manualLayout>
              <c:xMode val="edge"/>
              <c:yMode val="edge"/>
              <c:x val="0.50549886478914063"/>
              <c:y val="0.9355541866287967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6442792"/>
        <c:crosses val="autoZero"/>
        <c:crossBetween val="midCat"/>
      </c:valAx>
      <c:valAx>
        <c:axId val="426442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NPS</a:t>
                </a:r>
              </a:p>
            </c:rich>
          </c:tx>
          <c:layout>
            <c:manualLayout>
              <c:xMode val="edge"/>
              <c:yMode val="edge"/>
              <c:x val="7.7433940389353174E-3"/>
              <c:y val="0.47820962619607127"/>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644984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2000" b="1" dirty="0"/>
              <a:t>NPS ground-truth v. SET estimates</a:t>
            </a:r>
            <a:r>
              <a:rPr lang="en-US" sz="2000" b="1" baseline="0" dirty="0"/>
              <a:t> </a:t>
            </a:r>
            <a:r>
              <a:rPr lang="en-US" sz="2000" b="1" dirty="0"/>
              <a:t>(All example parks)</a:t>
            </a:r>
          </a:p>
        </c:rich>
      </c:tx>
      <c:layout>
        <c:manualLayout>
          <c:xMode val="edge"/>
          <c:yMode val="edge"/>
          <c:x val="0.17153703685012667"/>
          <c:y val="4.1187736491907385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8.0122969057933507E-2"/>
          <c:y val="0.11377918296317993"/>
          <c:w val="0.67668442827535624"/>
          <c:h val="0.81288237219800474"/>
        </c:manualLayout>
      </c:layout>
      <c:scatterChart>
        <c:scatterStyle val="lineMarker"/>
        <c:varyColors val="0"/>
        <c:ser>
          <c:idx val="0"/>
          <c:order val="0"/>
          <c:tx>
            <c:v>Yellowstone</c:v>
          </c:tx>
          <c:spPr>
            <a:ln w="25400" cap="rnd">
              <a:noFill/>
              <a:round/>
            </a:ln>
            <a:effectLst/>
          </c:spPr>
          <c:marker>
            <c:symbol val="circle"/>
            <c:size val="5"/>
            <c:spPr>
              <a:solidFill>
                <a:srgbClr val="C00000"/>
              </a:solidFill>
              <a:ln w="9525">
                <a:noFill/>
              </a:ln>
              <a:effectLst/>
            </c:spPr>
          </c:marker>
          <c:xVal>
            <c:numRef>
              <c:f>ALL_values!$Q$2:$Q$42</c:f>
              <c:numCache>
                <c:formatCode>General</c:formatCode>
                <c:ptCount val="41"/>
                <c:pt idx="0">
                  <c:v>3.3245872740000002</c:v>
                </c:pt>
                <c:pt idx="1">
                  <c:v>4.537163434</c:v>
                </c:pt>
                <c:pt idx="2">
                  <c:v>2.4758791470000001</c:v>
                </c:pt>
                <c:pt idx="3">
                  <c:v>4.5371769159999999</c:v>
                </c:pt>
                <c:pt idx="4">
                  <c:v>3.4982398909999999</c:v>
                </c:pt>
                <c:pt idx="5">
                  <c:v>7.1761682540000002</c:v>
                </c:pt>
                <c:pt idx="6">
                  <c:v>2.5213601790000002</c:v>
                </c:pt>
                <c:pt idx="7">
                  <c:v>2.805109174</c:v>
                </c:pt>
                <c:pt idx="8">
                  <c:v>7.1761682540000002</c:v>
                </c:pt>
                <c:pt idx="9">
                  <c:v>6.3427157459999997</c:v>
                </c:pt>
                <c:pt idx="10">
                  <c:v>16.57461687</c:v>
                </c:pt>
                <c:pt idx="11">
                  <c:v>3.1974064850000001</c:v>
                </c:pt>
                <c:pt idx="12">
                  <c:v>4.7232263149999998</c:v>
                </c:pt>
                <c:pt idx="13">
                  <c:v>3.941788039</c:v>
                </c:pt>
                <c:pt idx="14">
                  <c:v>16.57461687</c:v>
                </c:pt>
                <c:pt idx="15">
                  <c:v>8.9512740439999998</c:v>
                </c:pt>
                <c:pt idx="16">
                  <c:v>13.086954560000001</c:v>
                </c:pt>
                <c:pt idx="17">
                  <c:v>36.673072840000003</c:v>
                </c:pt>
                <c:pt idx="18">
                  <c:v>4.9066424800000004</c:v>
                </c:pt>
                <c:pt idx="19">
                  <c:v>5.6167419609999998</c:v>
                </c:pt>
                <c:pt idx="20">
                  <c:v>8.8706903179999994</c:v>
                </c:pt>
                <c:pt idx="21">
                  <c:v>6.4548197810000003</c:v>
                </c:pt>
                <c:pt idx="22">
                  <c:v>5.6223302049999999</c:v>
                </c:pt>
                <c:pt idx="23">
                  <c:v>11.56128962</c:v>
                </c:pt>
                <c:pt idx="24">
                  <c:v>36.673072840000003</c:v>
                </c:pt>
                <c:pt idx="25">
                  <c:v>4.1621620559999997</c:v>
                </c:pt>
                <c:pt idx="26">
                  <c:v>20.234575190000001</c:v>
                </c:pt>
                <c:pt idx="27">
                  <c:v>17.29625776</c:v>
                </c:pt>
                <c:pt idx="28">
                  <c:v>28.24394908</c:v>
                </c:pt>
                <c:pt idx="29">
                  <c:v>93.293154599999994</c:v>
                </c:pt>
                <c:pt idx="30">
                  <c:v>10.216196999999999</c:v>
                </c:pt>
                <c:pt idx="31">
                  <c:v>9.946521379</c:v>
                </c:pt>
                <c:pt idx="32">
                  <c:v>12.60534811</c:v>
                </c:pt>
                <c:pt idx="33">
                  <c:v>25.45714701</c:v>
                </c:pt>
                <c:pt idx="34">
                  <c:v>13.191479770000001</c:v>
                </c:pt>
                <c:pt idx="35">
                  <c:v>8.6920145130000002</c:v>
                </c:pt>
                <c:pt idx="36">
                  <c:v>12.307470609999999</c:v>
                </c:pt>
                <c:pt idx="37">
                  <c:v>25.250550950000001</c:v>
                </c:pt>
                <c:pt idx="38">
                  <c:v>93.293154599999994</c:v>
                </c:pt>
                <c:pt idx="39">
                  <c:v>9.6587304039999999</c:v>
                </c:pt>
                <c:pt idx="40">
                  <c:v>8.3008781739999993</c:v>
                </c:pt>
              </c:numCache>
            </c:numRef>
          </c:xVal>
          <c:yVal>
            <c:numRef>
              <c:f>ALL_values!$P$2:$P$42</c:f>
              <c:numCache>
                <c:formatCode>General</c:formatCode>
                <c:ptCount val="41"/>
                <c:pt idx="0">
                  <c:v>64.374099999999999</c:v>
                </c:pt>
                <c:pt idx="1">
                  <c:v>61.20082</c:v>
                </c:pt>
                <c:pt idx="2">
                  <c:v>67.234219999999993</c:v>
                </c:pt>
                <c:pt idx="3">
                  <c:v>61.20082</c:v>
                </c:pt>
                <c:pt idx="4">
                  <c:v>74.71275</c:v>
                </c:pt>
                <c:pt idx="5">
                  <c:v>67.108149999999995</c:v>
                </c:pt>
                <c:pt idx="6">
                  <c:v>70.371825999999999</c:v>
                </c:pt>
                <c:pt idx="7">
                  <c:v>64.577100000000002</c:v>
                </c:pt>
                <c:pt idx="8">
                  <c:v>67.108149999999995</c:v>
                </c:pt>
                <c:pt idx="9">
                  <c:v>95.108090000000004</c:v>
                </c:pt>
                <c:pt idx="10">
                  <c:v>78.537909999999997</c:v>
                </c:pt>
                <c:pt idx="11">
                  <c:v>75.322040000000001</c:v>
                </c:pt>
                <c:pt idx="12">
                  <c:v>125.20653</c:v>
                </c:pt>
                <c:pt idx="13">
                  <c:v>66.179869999999994</c:v>
                </c:pt>
                <c:pt idx="14">
                  <c:v>78.537909999999997</c:v>
                </c:pt>
                <c:pt idx="15">
                  <c:v>159.88431</c:v>
                </c:pt>
                <c:pt idx="16">
                  <c:v>108.13579</c:v>
                </c:pt>
                <c:pt idx="17">
                  <c:v>82.698104999999998</c:v>
                </c:pt>
                <c:pt idx="18">
                  <c:v>81.406684999999996</c:v>
                </c:pt>
                <c:pt idx="19">
                  <c:v>103.70122499999999</c:v>
                </c:pt>
                <c:pt idx="20">
                  <c:v>172.33081000000001</c:v>
                </c:pt>
                <c:pt idx="21">
                  <c:v>77.616485999999995</c:v>
                </c:pt>
                <c:pt idx="22">
                  <c:v>85.025130000000004</c:v>
                </c:pt>
                <c:pt idx="23">
                  <c:v>75.710089999999994</c:v>
                </c:pt>
                <c:pt idx="24">
                  <c:v>82.698104999999998</c:v>
                </c:pt>
                <c:pt idx="25">
                  <c:v>122.38769499999999</c:v>
                </c:pt>
                <c:pt idx="26">
                  <c:v>346.4699</c:v>
                </c:pt>
                <c:pt idx="27">
                  <c:v>154.54503</c:v>
                </c:pt>
                <c:pt idx="28">
                  <c:v>104.95587</c:v>
                </c:pt>
                <c:pt idx="29">
                  <c:v>85.709789999999998</c:v>
                </c:pt>
                <c:pt idx="30">
                  <c:v>101.901764</c:v>
                </c:pt>
                <c:pt idx="31">
                  <c:v>110.61854</c:v>
                </c:pt>
                <c:pt idx="32">
                  <c:v>141.32883000000001</c:v>
                </c:pt>
                <c:pt idx="33">
                  <c:v>313.06869999999998</c:v>
                </c:pt>
                <c:pt idx="34">
                  <c:v>100.971436</c:v>
                </c:pt>
                <c:pt idx="35">
                  <c:v>92.925445999999994</c:v>
                </c:pt>
                <c:pt idx="36">
                  <c:v>81.420289999999994</c:v>
                </c:pt>
                <c:pt idx="37">
                  <c:v>79.20617</c:v>
                </c:pt>
                <c:pt idx="38">
                  <c:v>85.709789999999998</c:v>
                </c:pt>
                <c:pt idx="39">
                  <c:v>115.353134</c:v>
                </c:pt>
                <c:pt idx="40">
                  <c:v>143.77374</c:v>
                </c:pt>
              </c:numCache>
            </c:numRef>
          </c:yVal>
          <c:smooth val="0"/>
          <c:extLst>
            <c:ext xmlns:c16="http://schemas.microsoft.com/office/drawing/2014/chart" uri="{C3380CC4-5D6E-409C-BE32-E72D297353CC}">
              <c16:uniqueId val="{00000000-C611-4846-A699-341E291F4BF5}"/>
            </c:ext>
          </c:extLst>
        </c:ser>
        <c:ser>
          <c:idx val="1"/>
          <c:order val="1"/>
          <c:tx>
            <c:v>Scott's Bluff</c:v>
          </c:tx>
          <c:spPr>
            <a:ln w="25400" cap="rnd">
              <a:noFill/>
              <a:round/>
            </a:ln>
            <a:effectLst/>
          </c:spPr>
          <c:marker>
            <c:symbol val="circle"/>
            <c:size val="5"/>
            <c:spPr>
              <a:solidFill>
                <a:srgbClr val="FFC000"/>
              </a:solidFill>
              <a:ln w="9525">
                <a:noFill/>
              </a:ln>
              <a:effectLst/>
            </c:spPr>
          </c:marker>
          <c:xVal>
            <c:numRef>
              <c:f>ALL_values!$Q$43:$Q$94</c:f>
              <c:numCache>
                <c:formatCode>General</c:formatCode>
                <c:ptCount val="52"/>
                <c:pt idx="0">
                  <c:v>21.904644040000001</c:v>
                </c:pt>
                <c:pt idx="1">
                  <c:v>28.894637360000001</c:v>
                </c:pt>
                <c:pt idx="2">
                  <c:v>11.35766087</c:v>
                </c:pt>
                <c:pt idx="3">
                  <c:v>19.504274500000001</c:v>
                </c:pt>
                <c:pt idx="4">
                  <c:v>28.894632569999999</c:v>
                </c:pt>
                <c:pt idx="5">
                  <c:v>13.562498189999999</c:v>
                </c:pt>
                <c:pt idx="6">
                  <c:v>13.797857580000001</c:v>
                </c:pt>
                <c:pt idx="7">
                  <c:v>44.668202280000003</c:v>
                </c:pt>
                <c:pt idx="8">
                  <c:v>10.659930900000001</c:v>
                </c:pt>
                <c:pt idx="9">
                  <c:v>20.179826460000001</c:v>
                </c:pt>
                <c:pt idx="10">
                  <c:v>17.507615149999999</c:v>
                </c:pt>
                <c:pt idx="11">
                  <c:v>44.668202280000003</c:v>
                </c:pt>
                <c:pt idx="12">
                  <c:v>16.121140990000001</c:v>
                </c:pt>
                <c:pt idx="13">
                  <c:v>22.748041059999998</c:v>
                </c:pt>
                <c:pt idx="14">
                  <c:v>101.18193840000001</c:v>
                </c:pt>
                <c:pt idx="15">
                  <c:v>12.529489160000001</c:v>
                </c:pt>
                <c:pt idx="16">
                  <c:v>12.80269114</c:v>
                </c:pt>
                <c:pt idx="17">
                  <c:v>28.402406899999999</c:v>
                </c:pt>
                <c:pt idx="18">
                  <c:v>28.57992922</c:v>
                </c:pt>
                <c:pt idx="19">
                  <c:v>101.18193840000001</c:v>
                </c:pt>
                <c:pt idx="20">
                  <c:v>27.062445919999998</c:v>
                </c:pt>
                <c:pt idx="21">
                  <c:v>25.661125699999999</c:v>
                </c:pt>
                <c:pt idx="22">
                  <c:v>22.799566039999998</c:v>
                </c:pt>
                <c:pt idx="23">
                  <c:v>47.734265550000003</c:v>
                </c:pt>
                <c:pt idx="24">
                  <c:v>221.60827939999999</c:v>
                </c:pt>
                <c:pt idx="25">
                  <c:v>19.158771689999998</c:v>
                </c:pt>
                <c:pt idx="26">
                  <c:v>16.488402359999998</c:v>
                </c:pt>
                <c:pt idx="27">
                  <c:v>15.980231679999999</c:v>
                </c:pt>
                <c:pt idx="28">
                  <c:v>43.275875030000002</c:v>
                </c:pt>
                <c:pt idx="29">
                  <c:v>40.289180880000004</c:v>
                </c:pt>
                <c:pt idx="30">
                  <c:v>53.599234969999998</c:v>
                </c:pt>
                <c:pt idx="31">
                  <c:v>221.60827939999999</c:v>
                </c:pt>
                <c:pt idx="32">
                  <c:v>47.155331619999998</c:v>
                </c:pt>
                <c:pt idx="33">
                  <c:v>53.284951069999998</c:v>
                </c:pt>
                <c:pt idx="34">
                  <c:v>42.65152088</c:v>
                </c:pt>
                <c:pt idx="35">
                  <c:v>28.768620840000001</c:v>
                </c:pt>
                <c:pt idx="36">
                  <c:v>46.620322260000002</c:v>
                </c:pt>
                <c:pt idx="37">
                  <c:v>98.439084899999997</c:v>
                </c:pt>
                <c:pt idx="38">
                  <c:v>558.34162519999995</c:v>
                </c:pt>
                <c:pt idx="39">
                  <c:v>34.469550179999999</c:v>
                </c:pt>
                <c:pt idx="40">
                  <c:v>35.317347810000001</c:v>
                </c:pt>
                <c:pt idx="41">
                  <c:v>29.857159970000001</c:v>
                </c:pt>
                <c:pt idx="42">
                  <c:v>24.896136680000001</c:v>
                </c:pt>
                <c:pt idx="43">
                  <c:v>77.939742229999993</c:v>
                </c:pt>
                <c:pt idx="44">
                  <c:v>90.124650169999995</c:v>
                </c:pt>
                <c:pt idx="45">
                  <c:v>75.694286770000005</c:v>
                </c:pt>
                <c:pt idx="46">
                  <c:v>105.7725964</c:v>
                </c:pt>
                <c:pt idx="47">
                  <c:v>558.34162519999995</c:v>
                </c:pt>
                <c:pt idx="48">
                  <c:v>105.6034463</c:v>
                </c:pt>
                <c:pt idx="49">
                  <c:v>145.7499861</c:v>
                </c:pt>
                <c:pt idx="50">
                  <c:v>137.40854379999999</c:v>
                </c:pt>
                <c:pt idx="51">
                  <c:v>92.917636099999996</c:v>
                </c:pt>
              </c:numCache>
            </c:numRef>
          </c:xVal>
          <c:yVal>
            <c:numRef>
              <c:f>ALL_values!$P$43:$P$94</c:f>
              <c:numCache>
                <c:formatCode>General</c:formatCode>
                <c:ptCount val="52"/>
                <c:pt idx="0">
                  <c:v>207.29453000000001</c:v>
                </c:pt>
                <c:pt idx="1">
                  <c:v>203.43494000000001</c:v>
                </c:pt>
                <c:pt idx="2">
                  <c:v>212.61573999999999</c:v>
                </c:pt>
                <c:pt idx="3">
                  <c:v>214.74812</c:v>
                </c:pt>
                <c:pt idx="4">
                  <c:v>203.43494000000001</c:v>
                </c:pt>
                <c:pt idx="5">
                  <c:v>232.17487</c:v>
                </c:pt>
                <c:pt idx="6">
                  <c:v>197.69055</c:v>
                </c:pt>
                <c:pt idx="7">
                  <c:v>204.77198999999999</c:v>
                </c:pt>
                <c:pt idx="8">
                  <c:v>189.70723000000001</c:v>
                </c:pt>
                <c:pt idx="9">
                  <c:v>233.00919999999999</c:v>
                </c:pt>
                <c:pt idx="10">
                  <c:v>250.92514</c:v>
                </c:pt>
                <c:pt idx="11">
                  <c:v>204.77198999999999</c:v>
                </c:pt>
                <c:pt idx="12">
                  <c:v>288.99594000000002</c:v>
                </c:pt>
                <c:pt idx="13">
                  <c:v>215.54945000000001</c:v>
                </c:pt>
                <c:pt idx="14">
                  <c:v>236.36159000000001</c:v>
                </c:pt>
                <c:pt idx="15">
                  <c:v>223.53278</c:v>
                </c:pt>
                <c:pt idx="16">
                  <c:v>201.92230000000001</c:v>
                </c:pt>
                <c:pt idx="17">
                  <c:v>313.52330000000001</c:v>
                </c:pt>
                <c:pt idx="18">
                  <c:v>322.52584999999999</c:v>
                </c:pt>
                <c:pt idx="19">
                  <c:v>236.36159000000001</c:v>
                </c:pt>
                <c:pt idx="20">
                  <c:v>476.96848</c:v>
                </c:pt>
                <c:pt idx="21">
                  <c:v>423.96942000000001</c:v>
                </c:pt>
                <c:pt idx="22">
                  <c:v>235.10856999999999</c:v>
                </c:pt>
                <c:pt idx="23">
                  <c:v>263.82898</c:v>
                </c:pt>
                <c:pt idx="24">
                  <c:v>267.71884</c:v>
                </c:pt>
                <c:pt idx="25">
                  <c:v>308.16635000000002</c:v>
                </c:pt>
                <c:pt idx="26">
                  <c:v>259.98340000000002</c:v>
                </c:pt>
                <c:pt idx="27">
                  <c:v>235.90690000000001</c:v>
                </c:pt>
                <c:pt idx="28">
                  <c:v>438.70949999999999</c:v>
                </c:pt>
                <c:pt idx="29">
                  <c:v>532.90563999999995</c:v>
                </c:pt>
                <c:pt idx="30">
                  <c:v>362.84158000000002</c:v>
                </c:pt>
                <c:pt idx="31">
                  <c:v>267.71884</c:v>
                </c:pt>
                <c:pt idx="32">
                  <c:v>713.88480000000004</c:v>
                </c:pt>
                <c:pt idx="33">
                  <c:v>823.91692999999998</c:v>
                </c:pt>
                <c:pt idx="34">
                  <c:v>672.63319999999999</c:v>
                </c:pt>
                <c:pt idx="35">
                  <c:v>267.84073000000001</c:v>
                </c:pt>
                <c:pt idx="36">
                  <c:v>274.16208</c:v>
                </c:pt>
                <c:pt idx="37">
                  <c:v>291.78505999999999</c:v>
                </c:pt>
                <c:pt idx="38">
                  <c:v>311.62085000000002</c:v>
                </c:pt>
                <c:pt idx="39">
                  <c:v>449.84316999999999</c:v>
                </c:pt>
                <c:pt idx="40">
                  <c:v>398.76648</c:v>
                </c:pt>
                <c:pt idx="41">
                  <c:v>336.97385000000003</c:v>
                </c:pt>
                <c:pt idx="42">
                  <c:v>284.16543999999999</c:v>
                </c:pt>
                <c:pt idx="43">
                  <c:v>718.2251</c:v>
                </c:pt>
                <c:pt idx="44">
                  <c:v>1106.4211</c:v>
                </c:pt>
                <c:pt idx="45">
                  <c:v>712.25260000000003</c:v>
                </c:pt>
                <c:pt idx="46">
                  <c:v>408.32319999999999</c:v>
                </c:pt>
                <c:pt idx="47">
                  <c:v>311.62085000000002</c:v>
                </c:pt>
                <c:pt idx="48">
                  <c:v>337.51796999999999</c:v>
                </c:pt>
                <c:pt idx="49">
                  <c:v>1914.7152000000001</c:v>
                </c:pt>
                <c:pt idx="50">
                  <c:v>1799.7645</c:v>
                </c:pt>
                <c:pt idx="51">
                  <c:v>1258.973</c:v>
                </c:pt>
              </c:numCache>
            </c:numRef>
          </c:yVal>
          <c:smooth val="0"/>
          <c:extLst>
            <c:ext xmlns:c16="http://schemas.microsoft.com/office/drawing/2014/chart" uri="{C3380CC4-5D6E-409C-BE32-E72D297353CC}">
              <c16:uniqueId val="{00000001-C611-4846-A699-341E291F4BF5}"/>
            </c:ext>
          </c:extLst>
        </c:ser>
        <c:ser>
          <c:idx val="2"/>
          <c:order val="2"/>
          <c:tx>
            <c:v>Arches</c:v>
          </c:tx>
          <c:spPr>
            <a:ln w="25400" cap="rnd">
              <a:noFill/>
              <a:round/>
            </a:ln>
            <a:effectLst/>
          </c:spPr>
          <c:marker>
            <c:symbol val="circle"/>
            <c:size val="5"/>
            <c:spPr>
              <a:solidFill>
                <a:schemeClr val="accent3"/>
              </a:solidFill>
              <a:ln w="9525">
                <a:solidFill>
                  <a:schemeClr val="accent3"/>
                </a:solidFill>
              </a:ln>
              <a:effectLst/>
            </c:spPr>
          </c:marker>
          <c:dPt>
            <c:idx val="38"/>
            <c:marker>
              <c:symbol val="circle"/>
              <c:size val="5"/>
              <c:spPr>
                <a:solidFill>
                  <a:schemeClr val="bg1">
                    <a:lumMod val="65000"/>
                  </a:schemeClr>
                </a:solidFill>
                <a:ln w="9525">
                  <a:noFill/>
                </a:ln>
                <a:effectLst/>
              </c:spPr>
            </c:marker>
            <c:bubble3D val="0"/>
            <c:spPr>
              <a:ln w="25400" cap="rnd">
                <a:noFill/>
                <a:round/>
              </a:ln>
              <a:effectLst/>
            </c:spPr>
            <c:extLst>
              <c:ext xmlns:c16="http://schemas.microsoft.com/office/drawing/2014/chart" uri="{C3380CC4-5D6E-409C-BE32-E72D297353CC}">
                <c16:uniqueId val="{00000003-C611-4846-A699-341E291F4BF5}"/>
              </c:ext>
            </c:extLst>
          </c:dPt>
          <c:xVal>
            <c:numRef>
              <c:f>ALL_values!$Q$95:$Q$146</c:f>
              <c:numCache>
                <c:formatCode>General</c:formatCode>
                <c:ptCount val="52"/>
                <c:pt idx="0">
                  <c:v>2.2783876589999998</c:v>
                </c:pt>
                <c:pt idx="1">
                  <c:v>3.1698232929999999</c:v>
                </c:pt>
                <c:pt idx="2">
                  <c:v>1.402728958</c:v>
                </c:pt>
                <c:pt idx="3">
                  <c:v>1.941270064</c:v>
                </c:pt>
                <c:pt idx="4">
                  <c:v>3.1698226940000001</c:v>
                </c:pt>
                <c:pt idx="5">
                  <c:v>1.4214583540000001</c:v>
                </c:pt>
                <c:pt idx="6">
                  <c:v>1.9336110959999999</c:v>
                </c:pt>
                <c:pt idx="7">
                  <c:v>5.1561768130000001</c:v>
                </c:pt>
                <c:pt idx="8">
                  <c:v>1.3908455500000001</c:v>
                </c:pt>
                <c:pt idx="9">
                  <c:v>1.969578152</c:v>
                </c:pt>
                <c:pt idx="10">
                  <c:v>1.9609718300000001</c:v>
                </c:pt>
                <c:pt idx="11">
                  <c:v>5.1561768130000001</c:v>
                </c:pt>
                <c:pt idx="12">
                  <c:v>1.450224688</c:v>
                </c:pt>
                <c:pt idx="13">
                  <c:v>3.6823385580000001</c:v>
                </c:pt>
                <c:pt idx="14">
                  <c:v>12.400912809999999</c:v>
                </c:pt>
                <c:pt idx="15">
                  <c:v>1.9627556820000001</c:v>
                </c:pt>
                <c:pt idx="16">
                  <c:v>2.1887511989999999</c:v>
                </c:pt>
                <c:pt idx="17">
                  <c:v>2.9131370749999999</c:v>
                </c:pt>
                <c:pt idx="18">
                  <c:v>3.7114967760000002</c:v>
                </c:pt>
                <c:pt idx="19">
                  <c:v>12.400912809999999</c:v>
                </c:pt>
                <c:pt idx="20">
                  <c:v>2.1579523410000001</c:v>
                </c:pt>
                <c:pt idx="21">
                  <c:v>2.3417585920000001</c:v>
                </c:pt>
                <c:pt idx="22">
                  <c:v>4.5562944510000003</c:v>
                </c:pt>
                <c:pt idx="23">
                  <c:v>8.4910468510000001</c:v>
                </c:pt>
                <c:pt idx="24">
                  <c:v>28.552109040000001</c:v>
                </c:pt>
                <c:pt idx="25">
                  <c:v>3.5142085710000002</c:v>
                </c:pt>
                <c:pt idx="26">
                  <c:v>3.4440472259999999</c:v>
                </c:pt>
                <c:pt idx="27">
                  <c:v>3.565396491</c:v>
                </c:pt>
                <c:pt idx="28">
                  <c:v>4.8730569900000003</c:v>
                </c:pt>
                <c:pt idx="29">
                  <c:v>4.5155396970000004</c:v>
                </c:pt>
                <c:pt idx="30">
                  <c:v>8.6629305970000008</c:v>
                </c:pt>
                <c:pt idx="31">
                  <c:v>28.552109040000001</c:v>
                </c:pt>
                <c:pt idx="32">
                  <c:v>3.7563177780000001</c:v>
                </c:pt>
                <c:pt idx="33">
                  <c:v>4.2712769259999996</c:v>
                </c:pt>
                <c:pt idx="34">
                  <c:v>3.933685804</c:v>
                </c:pt>
                <c:pt idx="35">
                  <c:v>8.5842253979999992</c:v>
                </c:pt>
                <c:pt idx="36">
                  <c:v>10.968057310000001</c:v>
                </c:pt>
                <c:pt idx="37">
                  <c:v>20.833414919999999</c:v>
                </c:pt>
                <c:pt idx="38">
                  <c:v>80.346893640000005</c:v>
                </c:pt>
                <c:pt idx="39">
                  <c:v>7.972289902</c:v>
                </c:pt>
                <c:pt idx="40">
                  <c:v>8.0188000800000001</c:v>
                </c:pt>
                <c:pt idx="41">
                  <c:v>8.3659411309999996</c:v>
                </c:pt>
                <c:pt idx="42">
                  <c:v>7.8475269299999999</c:v>
                </c:pt>
                <c:pt idx="43">
                  <c:v>9.9674608159999991</c:v>
                </c:pt>
                <c:pt idx="44">
                  <c:v>8.0627594150000004</c:v>
                </c:pt>
                <c:pt idx="45">
                  <c:v>10.50094698</c:v>
                </c:pt>
                <c:pt idx="46">
                  <c:v>21.997555340000002</c:v>
                </c:pt>
                <c:pt idx="47">
                  <c:v>80.346893640000005</c:v>
                </c:pt>
                <c:pt idx="48">
                  <c:v>8.0482800749999992</c:v>
                </c:pt>
                <c:pt idx="49">
                  <c:v>9.3744520060000003</c:v>
                </c:pt>
                <c:pt idx="50">
                  <c:v>11.22225231</c:v>
                </c:pt>
                <c:pt idx="51">
                  <c:v>8.5455738760000006</c:v>
                </c:pt>
              </c:numCache>
            </c:numRef>
          </c:xVal>
          <c:yVal>
            <c:numRef>
              <c:f>ALL_values!$P$95:$P$146</c:f>
              <c:numCache>
                <c:formatCode>General</c:formatCode>
                <c:ptCount val="52"/>
                <c:pt idx="0">
                  <c:v>74.231200000000001</c:v>
                </c:pt>
                <c:pt idx="1">
                  <c:v>88.645259999999993</c:v>
                </c:pt>
                <c:pt idx="2">
                  <c:v>70.586020000000005</c:v>
                </c:pt>
                <c:pt idx="3">
                  <c:v>73.316569999999999</c:v>
                </c:pt>
                <c:pt idx="4">
                  <c:v>88.645259999999993</c:v>
                </c:pt>
                <c:pt idx="5">
                  <c:v>117.27303999999999</c:v>
                </c:pt>
                <c:pt idx="6">
                  <c:v>78.085189999999997</c:v>
                </c:pt>
                <c:pt idx="7">
                  <c:v>112.11127500000001</c:v>
                </c:pt>
                <c:pt idx="8">
                  <c:v>72.849463999999998</c:v>
                </c:pt>
                <c:pt idx="9">
                  <c:v>73.055785999999998</c:v>
                </c:pt>
                <c:pt idx="10">
                  <c:v>114.96862</c:v>
                </c:pt>
                <c:pt idx="11">
                  <c:v>112.11127500000001</c:v>
                </c:pt>
                <c:pt idx="12">
                  <c:v>102.998</c:v>
                </c:pt>
                <c:pt idx="13">
                  <c:v>103.44540000000001</c:v>
                </c:pt>
                <c:pt idx="14">
                  <c:v>130.37755999999999</c:v>
                </c:pt>
                <c:pt idx="15">
                  <c:v>87.927930000000003</c:v>
                </c:pt>
                <c:pt idx="16">
                  <c:v>90.51952</c:v>
                </c:pt>
                <c:pt idx="17">
                  <c:v>97.569029999999998</c:v>
                </c:pt>
                <c:pt idx="18">
                  <c:v>109.98944</c:v>
                </c:pt>
                <c:pt idx="19">
                  <c:v>130.37755999999999</c:v>
                </c:pt>
                <c:pt idx="20">
                  <c:v>123.51511000000001</c:v>
                </c:pt>
                <c:pt idx="21">
                  <c:v>94.348656000000005</c:v>
                </c:pt>
                <c:pt idx="22">
                  <c:v>123.03247</c:v>
                </c:pt>
                <c:pt idx="23">
                  <c:v>145.58413999999999</c:v>
                </c:pt>
                <c:pt idx="24">
                  <c:v>295.66201999999998</c:v>
                </c:pt>
                <c:pt idx="25">
                  <c:v>120.80083999999999</c:v>
                </c:pt>
                <c:pt idx="26">
                  <c:v>114.54562</c:v>
                </c:pt>
                <c:pt idx="27">
                  <c:v>114.21993000000001</c:v>
                </c:pt>
                <c:pt idx="28">
                  <c:v>125.21064</c:v>
                </c:pt>
                <c:pt idx="29">
                  <c:v>121.493126</c:v>
                </c:pt>
                <c:pt idx="30">
                  <c:v>146.29666</c:v>
                </c:pt>
                <c:pt idx="31">
                  <c:v>295.66201999999998</c:v>
                </c:pt>
                <c:pt idx="32">
                  <c:v>157.34102999999999</c:v>
                </c:pt>
                <c:pt idx="33">
                  <c:v>115.46919</c:v>
                </c:pt>
                <c:pt idx="34">
                  <c:v>110.50642999999999</c:v>
                </c:pt>
                <c:pt idx="35">
                  <c:v>155.28654</c:v>
                </c:pt>
                <c:pt idx="36">
                  <c:v>156.1002</c:v>
                </c:pt>
                <c:pt idx="37">
                  <c:v>169.21599000000001</c:v>
                </c:pt>
                <c:pt idx="38">
                  <c:v>266.59710000000001</c:v>
                </c:pt>
                <c:pt idx="39">
                  <c:v>150.09853000000001</c:v>
                </c:pt>
                <c:pt idx="40">
                  <c:v>146.19121000000001</c:v>
                </c:pt>
                <c:pt idx="41">
                  <c:v>145.14949999999999</c:v>
                </c:pt>
                <c:pt idx="42">
                  <c:v>140.84047000000001</c:v>
                </c:pt>
                <c:pt idx="43">
                  <c:v>173.16199</c:v>
                </c:pt>
                <c:pt idx="44">
                  <c:v>134.01793000000001</c:v>
                </c:pt>
                <c:pt idx="45">
                  <c:v>138.79447999999999</c:v>
                </c:pt>
                <c:pt idx="46">
                  <c:v>187.43527</c:v>
                </c:pt>
                <c:pt idx="47">
                  <c:v>266.59710000000001</c:v>
                </c:pt>
                <c:pt idx="48">
                  <c:v>176.60236</c:v>
                </c:pt>
                <c:pt idx="49">
                  <c:v>162.67053000000001</c:v>
                </c:pt>
                <c:pt idx="50">
                  <c:v>150.75761</c:v>
                </c:pt>
                <c:pt idx="51">
                  <c:v>127.278305</c:v>
                </c:pt>
              </c:numCache>
            </c:numRef>
          </c:yVal>
          <c:smooth val="0"/>
          <c:extLst>
            <c:ext xmlns:c16="http://schemas.microsoft.com/office/drawing/2014/chart" uri="{C3380CC4-5D6E-409C-BE32-E72D297353CC}">
              <c16:uniqueId val="{00000004-C611-4846-A699-341E291F4BF5}"/>
            </c:ext>
          </c:extLst>
        </c:ser>
        <c:ser>
          <c:idx val="3"/>
          <c:order val="3"/>
          <c:tx>
            <c:v>Shenandoah</c:v>
          </c:tx>
          <c:spPr>
            <a:ln w="25400" cap="rnd">
              <a:noFill/>
              <a:round/>
            </a:ln>
            <a:effectLst/>
          </c:spPr>
          <c:marker>
            <c:symbol val="circle"/>
            <c:size val="5"/>
            <c:spPr>
              <a:solidFill>
                <a:srgbClr val="7030A0"/>
              </a:solidFill>
              <a:ln w="9525">
                <a:noFill/>
              </a:ln>
              <a:effectLst/>
            </c:spPr>
          </c:marker>
          <c:xVal>
            <c:numRef>
              <c:f>ALL_values!$Q$147:$Q$198</c:f>
              <c:numCache>
                <c:formatCode>General</c:formatCode>
                <c:ptCount val="52"/>
                <c:pt idx="0">
                  <c:v>5.9127834750000003</c:v>
                </c:pt>
                <c:pt idx="1">
                  <c:v>7.4193785109999997</c:v>
                </c:pt>
                <c:pt idx="2">
                  <c:v>4.7750293260000003</c:v>
                </c:pt>
                <c:pt idx="3">
                  <c:v>5.6746767</c:v>
                </c:pt>
                <c:pt idx="4">
                  <c:v>7.4193863010000003</c:v>
                </c:pt>
                <c:pt idx="5">
                  <c:v>5.0829448099999999</c:v>
                </c:pt>
                <c:pt idx="6">
                  <c:v>6.2400678640000002</c:v>
                </c:pt>
                <c:pt idx="7">
                  <c:v>11.06823464</c:v>
                </c:pt>
                <c:pt idx="8">
                  <c:v>5.4101315269999999</c:v>
                </c:pt>
                <c:pt idx="9">
                  <c:v>6.5904087020000004</c:v>
                </c:pt>
                <c:pt idx="10">
                  <c:v>6.861933488</c:v>
                </c:pt>
                <c:pt idx="11">
                  <c:v>11.06823464</c:v>
                </c:pt>
                <c:pt idx="12">
                  <c:v>6.2068242229999999</c:v>
                </c:pt>
                <c:pt idx="13">
                  <c:v>11.941068509999999</c:v>
                </c:pt>
                <c:pt idx="14">
                  <c:v>24.167443070000001</c:v>
                </c:pt>
                <c:pt idx="15">
                  <c:v>9.4310061619999992</c:v>
                </c:pt>
                <c:pt idx="16">
                  <c:v>8.7737193629999997</c:v>
                </c:pt>
                <c:pt idx="17">
                  <c:v>11.35518253</c:v>
                </c:pt>
                <c:pt idx="18">
                  <c:v>13.186493130000001</c:v>
                </c:pt>
                <c:pt idx="19">
                  <c:v>24.167443070000001</c:v>
                </c:pt>
                <c:pt idx="20">
                  <c:v>11.40083523</c:v>
                </c:pt>
                <c:pt idx="21">
                  <c:v>11.54611879</c:v>
                </c:pt>
                <c:pt idx="22">
                  <c:v>19.997851990000001</c:v>
                </c:pt>
                <c:pt idx="23">
                  <c:v>25.43058757</c:v>
                </c:pt>
                <c:pt idx="24">
                  <c:v>51.604475110000003</c:v>
                </c:pt>
                <c:pt idx="25">
                  <c:v>21.645938180000002</c:v>
                </c:pt>
                <c:pt idx="26">
                  <c:v>16.261536190000001</c:v>
                </c:pt>
                <c:pt idx="27">
                  <c:v>15.38683518</c:v>
                </c:pt>
                <c:pt idx="28">
                  <c:v>21.377127219999998</c:v>
                </c:pt>
                <c:pt idx="29">
                  <c:v>24.56118957</c:v>
                </c:pt>
                <c:pt idx="30">
                  <c:v>26.53440659</c:v>
                </c:pt>
                <c:pt idx="31">
                  <c:v>51.604475110000003</c:v>
                </c:pt>
                <c:pt idx="32">
                  <c:v>21.35012197</c:v>
                </c:pt>
                <c:pt idx="33">
                  <c:v>25.621412379999999</c:v>
                </c:pt>
                <c:pt idx="34">
                  <c:v>22.210651639999998</c:v>
                </c:pt>
                <c:pt idx="35">
                  <c:v>47.941717279999999</c:v>
                </c:pt>
                <c:pt idx="36">
                  <c:v>60.776055159999999</c:v>
                </c:pt>
                <c:pt idx="37">
                  <c:v>56.29331749</c:v>
                </c:pt>
                <c:pt idx="38">
                  <c:v>127.2919117</c:v>
                </c:pt>
                <c:pt idx="39">
                  <c:v>74.694390159999998</c:v>
                </c:pt>
                <c:pt idx="40">
                  <c:v>54.01021239</c:v>
                </c:pt>
                <c:pt idx="41">
                  <c:v>34.397654420000002</c:v>
                </c:pt>
                <c:pt idx="42">
                  <c:v>34.961874129999998</c:v>
                </c:pt>
                <c:pt idx="43">
                  <c:v>48.549653040000003</c:v>
                </c:pt>
                <c:pt idx="44">
                  <c:v>55.628787420000002</c:v>
                </c:pt>
                <c:pt idx="45">
                  <c:v>74.223448469999994</c:v>
                </c:pt>
                <c:pt idx="46">
                  <c:v>54.646263140000002</c:v>
                </c:pt>
                <c:pt idx="47">
                  <c:v>127.2919117</c:v>
                </c:pt>
                <c:pt idx="48">
                  <c:v>51.495730260000002</c:v>
                </c:pt>
                <c:pt idx="49">
                  <c:v>53.2022695</c:v>
                </c:pt>
                <c:pt idx="50">
                  <c:v>65.146917700000003</c:v>
                </c:pt>
                <c:pt idx="51">
                  <c:v>48.77010525</c:v>
                </c:pt>
              </c:numCache>
            </c:numRef>
          </c:xVal>
          <c:yVal>
            <c:numRef>
              <c:f>ALL_values!$P$147:$P$198</c:f>
              <c:numCache>
                <c:formatCode>General</c:formatCode>
                <c:ptCount val="52"/>
                <c:pt idx="0">
                  <c:v>103.015045</c:v>
                </c:pt>
                <c:pt idx="1">
                  <c:v>107.18176</c:v>
                </c:pt>
                <c:pt idx="2">
                  <c:v>106.20737</c:v>
                </c:pt>
                <c:pt idx="3">
                  <c:v>119.133286</c:v>
                </c:pt>
                <c:pt idx="4">
                  <c:v>107.18176</c:v>
                </c:pt>
                <c:pt idx="5">
                  <c:v>110.53704</c:v>
                </c:pt>
                <c:pt idx="6">
                  <c:v>116.10606</c:v>
                </c:pt>
                <c:pt idx="7">
                  <c:v>120.151695</c:v>
                </c:pt>
                <c:pt idx="8">
                  <c:v>140.93535</c:v>
                </c:pt>
                <c:pt idx="9">
                  <c:v>121.25819</c:v>
                </c:pt>
                <c:pt idx="10">
                  <c:v>126.220314</c:v>
                </c:pt>
                <c:pt idx="11">
                  <c:v>120.151695</c:v>
                </c:pt>
                <c:pt idx="12">
                  <c:v>129.63708</c:v>
                </c:pt>
                <c:pt idx="13">
                  <c:v>156.69907000000001</c:v>
                </c:pt>
                <c:pt idx="14">
                  <c:v>149.3689</c:v>
                </c:pt>
                <c:pt idx="15">
                  <c:v>162.559</c:v>
                </c:pt>
                <c:pt idx="16">
                  <c:v>178.49806000000001</c:v>
                </c:pt>
                <c:pt idx="17">
                  <c:v>157.04732000000001</c:v>
                </c:pt>
                <c:pt idx="18">
                  <c:v>149.96686</c:v>
                </c:pt>
                <c:pt idx="19">
                  <c:v>149.3689</c:v>
                </c:pt>
                <c:pt idx="20">
                  <c:v>156.09639999999999</c:v>
                </c:pt>
                <c:pt idx="21">
                  <c:v>163.84554</c:v>
                </c:pt>
                <c:pt idx="22">
                  <c:v>229.98514</c:v>
                </c:pt>
                <c:pt idx="23">
                  <c:v>221.51609999999999</c:v>
                </c:pt>
                <c:pt idx="24">
                  <c:v>199.92935</c:v>
                </c:pt>
                <c:pt idx="25">
                  <c:v>249.44861</c:v>
                </c:pt>
                <c:pt idx="26">
                  <c:v>236.84039999999999</c:v>
                </c:pt>
                <c:pt idx="27">
                  <c:v>234.749</c:v>
                </c:pt>
                <c:pt idx="28">
                  <c:v>222.03491</c:v>
                </c:pt>
                <c:pt idx="29">
                  <c:v>213.50537</c:v>
                </c:pt>
                <c:pt idx="30">
                  <c:v>203.05946</c:v>
                </c:pt>
                <c:pt idx="31">
                  <c:v>199.92935</c:v>
                </c:pt>
                <c:pt idx="32">
                  <c:v>214.89216999999999</c:v>
                </c:pt>
                <c:pt idx="33">
                  <c:v>225.43297000000001</c:v>
                </c:pt>
                <c:pt idx="34">
                  <c:v>220.26433</c:v>
                </c:pt>
                <c:pt idx="35">
                  <c:v>429.14780000000002</c:v>
                </c:pt>
                <c:pt idx="36">
                  <c:v>443.41744999999997</c:v>
                </c:pt>
                <c:pt idx="37">
                  <c:v>352.4941</c:v>
                </c:pt>
                <c:pt idx="38">
                  <c:v>303.76049999999998</c:v>
                </c:pt>
                <c:pt idx="39">
                  <c:v>554.01840000000004</c:v>
                </c:pt>
                <c:pt idx="40">
                  <c:v>451.55774000000002</c:v>
                </c:pt>
                <c:pt idx="41">
                  <c:v>357.08350000000002</c:v>
                </c:pt>
                <c:pt idx="42">
                  <c:v>374.64861999999999</c:v>
                </c:pt>
                <c:pt idx="43">
                  <c:v>397.75745000000001</c:v>
                </c:pt>
                <c:pt idx="44">
                  <c:v>385.90159999999997</c:v>
                </c:pt>
                <c:pt idx="45">
                  <c:v>433.01209999999998</c:v>
                </c:pt>
                <c:pt idx="46">
                  <c:v>313.40010000000001</c:v>
                </c:pt>
                <c:pt idx="47">
                  <c:v>303.76049999999998</c:v>
                </c:pt>
                <c:pt idx="48">
                  <c:v>399.07029999999997</c:v>
                </c:pt>
                <c:pt idx="49">
                  <c:v>377.18401999999998</c:v>
                </c:pt>
                <c:pt idx="50">
                  <c:v>429.57254</c:v>
                </c:pt>
                <c:pt idx="51">
                  <c:v>357.90273999999999</c:v>
                </c:pt>
              </c:numCache>
            </c:numRef>
          </c:yVal>
          <c:smooth val="0"/>
          <c:extLst>
            <c:ext xmlns:c16="http://schemas.microsoft.com/office/drawing/2014/chart" uri="{C3380CC4-5D6E-409C-BE32-E72D297353CC}">
              <c16:uniqueId val="{00000005-C611-4846-A699-341E291F4BF5}"/>
            </c:ext>
          </c:extLst>
        </c:ser>
        <c:ser>
          <c:idx val="4"/>
          <c:order val="4"/>
          <c:tx>
            <c:v>Gulf Islands</c:v>
          </c:tx>
          <c:spPr>
            <a:ln w="25400" cap="rnd">
              <a:noFill/>
              <a:round/>
            </a:ln>
            <a:effectLst/>
          </c:spPr>
          <c:marker>
            <c:symbol val="circle"/>
            <c:size val="5"/>
            <c:spPr>
              <a:solidFill>
                <a:schemeClr val="accent5"/>
              </a:solidFill>
              <a:ln w="9525">
                <a:solidFill>
                  <a:schemeClr val="accent5"/>
                </a:solidFill>
              </a:ln>
              <a:effectLst/>
            </c:spPr>
          </c:marker>
          <c:xVal>
            <c:numRef>
              <c:f>ALL_values!$Q$199:$Q$250</c:f>
              <c:numCache>
                <c:formatCode>General</c:formatCode>
                <c:ptCount val="52"/>
                <c:pt idx="0">
                  <c:v>7.6786775900000004</c:v>
                </c:pt>
                <c:pt idx="1">
                  <c:v>9.0874873439999995</c:v>
                </c:pt>
                <c:pt idx="2">
                  <c:v>6.268859365</c:v>
                </c:pt>
                <c:pt idx="3">
                  <c:v>7.9356954719999999</c:v>
                </c:pt>
                <c:pt idx="4">
                  <c:v>9.0875167050000005</c:v>
                </c:pt>
                <c:pt idx="5">
                  <c:v>6.2478156650000001</c:v>
                </c:pt>
                <c:pt idx="6">
                  <c:v>7.6390373699999996</c:v>
                </c:pt>
                <c:pt idx="7">
                  <c:v>13.047635509999999</c:v>
                </c:pt>
                <c:pt idx="8">
                  <c:v>8.0616245089999996</c:v>
                </c:pt>
                <c:pt idx="9">
                  <c:v>9.9528202869999998</c:v>
                </c:pt>
                <c:pt idx="10">
                  <c:v>7.2162111449999999</c:v>
                </c:pt>
                <c:pt idx="11">
                  <c:v>13.047635509999999</c:v>
                </c:pt>
                <c:pt idx="12">
                  <c:v>8.4424166639999996</c:v>
                </c:pt>
                <c:pt idx="13">
                  <c:v>12.40789841</c:v>
                </c:pt>
                <c:pt idx="14">
                  <c:v>27.831035010000001</c:v>
                </c:pt>
                <c:pt idx="15">
                  <c:v>16.06861893</c:v>
                </c:pt>
                <c:pt idx="16">
                  <c:v>13.515689009999999</c:v>
                </c:pt>
                <c:pt idx="17">
                  <c:v>18.3247751</c:v>
                </c:pt>
                <c:pt idx="18">
                  <c:v>10.950447690000001</c:v>
                </c:pt>
                <c:pt idx="19">
                  <c:v>27.831035010000001</c:v>
                </c:pt>
                <c:pt idx="20">
                  <c:v>19.517562609999999</c:v>
                </c:pt>
                <c:pt idx="21">
                  <c:v>11.94755677</c:v>
                </c:pt>
                <c:pt idx="22">
                  <c:v>19.628455039999999</c:v>
                </c:pt>
                <c:pt idx="23">
                  <c:v>22.230981679999999</c:v>
                </c:pt>
                <c:pt idx="24">
                  <c:v>59.094975210000001</c:v>
                </c:pt>
                <c:pt idx="25">
                  <c:v>33.139799760000002</c:v>
                </c:pt>
                <c:pt idx="26">
                  <c:v>36.762271429999998</c:v>
                </c:pt>
                <c:pt idx="27">
                  <c:v>26.594274980000002</c:v>
                </c:pt>
                <c:pt idx="28">
                  <c:v>34.86508473</c:v>
                </c:pt>
                <c:pt idx="29">
                  <c:v>14.24783886</c:v>
                </c:pt>
                <c:pt idx="30">
                  <c:v>20.278947980000002</c:v>
                </c:pt>
                <c:pt idx="31">
                  <c:v>59.094975210000001</c:v>
                </c:pt>
                <c:pt idx="32">
                  <c:v>49.333172079999997</c:v>
                </c:pt>
                <c:pt idx="33">
                  <c:v>39.560710180000001</c:v>
                </c:pt>
                <c:pt idx="34">
                  <c:v>20.351255999999999</c:v>
                </c:pt>
                <c:pt idx="35">
                  <c:v>41.75980826</c:v>
                </c:pt>
                <c:pt idx="36">
                  <c:v>29.89684214</c:v>
                </c:pt>
                <c:pt idx="37">
                  <c:v>42.32125482</c:v>
                </c:pt>
                <c:pt idx="38">
                  <c:v>145.5106084</c:v>
                </c:pt>
                <c:pt idx="39">
                  <c:v>78.888974340000004</c:v>
                </c:pt>
                <c:pt idx="40">
                  <c:v>131.75323599999999</c:v>
                </c:pt>
                <c:pt idx="41">
                  <c:v>104.58986849999999</c:v>
                </c:pt>
                <c:pt idx="42">
                  <c:v>61.285097100000002</c:v>
                </c:pt>
                <c:pt idx="43">
                  <c:v>82.795424190000006</c:v>
                </c:pt>
                <c:pt idx="44">
                  <c:v>23.58405819</c:v>
                </c:pt>
                <c:pt idx="45">
                  <c:v>23.831709799999999</c:v>
                </c:pt>
                <c:pt idx="46">
                  <c:v>40.043051259999999</c:v>
                </c:pt>
                <c:pt idx="47">
                  <c:v>145.5106084</c:v>
                </c:pt>
                <c:pt idx="48">
                  <c:v>135.4841361</c:v>
                </c:pt>
                <c:pt idx="49">
                  <c:v>179.3892357</c:v>
                </c:pt>
                <c:pt idx="50">
                  <c:v>83.814610610000003</c:v>
                </c:pt>
                <c:pt idx="51">
                  <c:v>40.631953680000002</c:v>
                </c:pt>
              </c:numCache>
            </c:numRef>
          </c:xVal>
          <c:yVal>
            <c:numRef>
              <c:f>ALL_values!$P$199:$P$250</c:f>
              <c:numCache>
                <c:formatCode>General</c:formatCode>
                <c:ptCount val="52"/>
                <c:pt idx="0">
                  <c:v>184.94235</c:v>
                </c:pt>
                <c:pt idx="1">
                  <c:v>183.11165</c:v>
                </c:pt>
                <c:pt idx="2">
                  <c:v>181.41379000000001</c:v>
                </c:pt>
                <c:pt idx="3">
                  <c:v>203.35515000000001</c:v>
                </c:pt>
                <c:pt idx="4">
                  <c:v>183.11165</c:v>
                </c:pt>
                <c:pt idx="5">
                  <c:v>205.14748</c:v>
                </c:pt>
                <c:pt idx="6">
                  <c:v>193.96325999999999</c:v>
                </c:pt>
                <c:pt idx="7">
                  <c:v>187.71243000000001</c:v>
                </c:pt>
                <c:pt idx="8">
                  <c:v>208.0916</c:v>
                </c:pt>
                <c:pt idx="9">
                  <c:v>244.74983</c:v>
                </c:pt>
                <c:pt idx="10">
                  <c:v>221.51971</c:v>
                </c:pt>
                <c:pt idx="11">
                  <c:v>187.71243000000001</c:v>
                </c:pt>
                <c:pt idx="12">
                  <c:v>249.46014</c:v>
                </c:pt>
                <c:pt idx="13">
                  <c:v>221.75833</c:v>
                </c:pt>
                <c:pt idx="14">
                  <c:v>214.08951999999999</c:v>
                </c:pt>
                <c:pt idx="15">
                  <c:v>307.27175999999997</c:v>
                </c:pt>
                <c:pt idx="16">
                  <c:v>250.149</c:v>
                </c:pt>
                <c:pt idx="17">
                  <c:v>360.80250000000001</c:v>
                </c:pt>
                <c:pt idx="18">
                  <c:v>235.12724</c:v>
                </c:pt>
                <c:pt idx="19">
                  <c:v>214.08951999999999</c:v>
                </c:pt>
                <c:pt idx="20">
                  <c:v>429.37894</c:v>
                </c:pt>
                <c:pt idx="21">
                  <c:v>318.36797999999999</c:v>
                </c:pt>
                <c:pt idx="22">
                  <c:v>278.82069999999999</c:v>
                </c:pt>
                <c:pt idx="23">
                  <c:v>253.9639</c:v>
                </c:pt>
                <c:pt idx="24">
                  <c:v>251.30203</c:v>
                </c:pt>
                <c:pt idx="25">
                  <c:v>483.97147000000001</c:v>
                </c:pt>
                <c:pt idx="26">
                  <c:v>443.9357</c:v>
                </c:pt>
                <c:pt idx="27">
                  <c:v>338.81729999999999</c:v>
                </c:pt>
                <c:pt idx="28">
                  <c:v>586.57439999999997</c:v>
                </c:pt>
                <c:pt idx="29">
                  <c:v>333.36901999999998</c:v>
                </c:pt>
                <c:pt idx="30">
                  <c:v>272.36707000000001</c:v>
                </c:pt>
                <c:pt idx="31">
                  <c:v>251.30203</c:v>
                </c:pt>
                <c:pt idx="32">
                  <c:v>872.22339999999997</c:v>
                </c:pt>
                <c:pt idx="33">
                  <c:v>722.7527</c:v>
                </c:pt>
                <c:pt idx="34">
                  <c:v>444.33499999999998</c:v>
                </c:pt>
                <c:pt idx="35">
                  <c:v>410.41570000000002</c:v>
                </c:pt>
                <c:pt idx="36">
                  <c:v>318.98962</c:v>
                </c:pt>
                <c:pt idx="37">
                  <c:v>300.85741999999999</c:v>
                </c:pt>
                <c:pt idx="38">
                  <c:v>292.1567</c:v>
                </c:pt>
                <c:pt idx="39">
                  <c:v>924.55669999999998</c:v>
                </c:pt>
                <c:pt idx="40">
                  <c:v>1197.0994000000001</c:v>
                </c:pt>
                <c:pt idx="41">
                  <c:v>954.75639999999999</c:v>
                </c:pt>
                <c:pt idx="42">
                  <c:v>573.65700000000004</c:v>
                </c:pt>
                <c:pt idx="43">
                  <c:v>1113.2733000000001</c:v>
                </c:pt>
                <c:pt idx="44">
                  <c:v>425.57422000000003</c:v>
                </c:pt>
                <c:pt idx="45">
                  <c:v>367.44893999999999</c:v>
                </c:pt>
                <c:pt idx="46">
                  <c:v>312.85406</c:v>
                </c:pt>
                <c:pt idx="47">
                  <c:v>292.1567</c:v>
                </c:pt>
                <c:pt idx="48">
                  <c:v>2244.8593999999998</c:v>
                </c:pt>
                <c:pt idx="49">
                  <c:v>2940.7489999999998</c:v>
                </c:pt>
                <c:pt idx="50">
                  <c:v>1300.6958999999999</c:v>
                </c:pt>
                <c:pt idx="51">
                  <c:v>653.66420000000005</c:v>
                </c:pt>
              </c:numCache>
            </c:numRef>
          </c:yVal>
          <c:smooth val="0"/>
          <c:extLst>
            <c:ext xmlns:c16="http://schemas.microsoft.com/office/drawing/2014/chart" uri="{C3380CC4-5D6E-409C-BE32-E72D297353CC}">
              <c16:uniqueId val="{00000006-C611-4846-A699-341E291F4BF5}"/>
            </c:ext>
          </c:extLst>
        </c:ser>
        <c:ser>
          <c:idx val="5"/>
          <c:order val="5"/>
          <c:tx>
            <c:v>Indiana Dunes</c:v>
          </c:tx>
          <c:spPr>
            <a:ln w="25400" cap="rnd">
              <a:noFill/>
              <a:round/>
            </a:ln>
            <a:effectLst/>
          </c:spPr>
          <c:marker>
            <c:symbol val="circle"/>
            <c:size val="5"/>
            <c:spPr>
              <a:solidFill>
                <a:srgbClr val="00B050"/>
              </a:solidFill>
              <a:ln w="9525">
                <a:noFill/>
              </a:ln>
              <a:effectLst/>
            </c:spPr>
          </c:marker>
          <c:xVal>
            <c:numRef>
              <c:f>ALL_values!$Q$251:$Q$296</c:f>
              <c:numCache>
                <c:formatCode>General</c:formatCode>
                <c:ptCount val="46"/>
                <c:pt idx="0">
                  <c:v>31.06</c:v>
                </c:pt>
                <c:pt idx="1">
                  <c:v>44.86</c:v>
                </c:pt>
                <c:pt idx="2">
                  <c:v>93.55</c:v>
                </c:pt>
                <c:pt idx="3">
                  <c:v>196.67</c:v>
                </c:pt>
                <c:pt idx="4">
                  <c:v>242.29</c:v>
                </c:pt>
                <c:pt idx="5">
                  <c:v>115.14</c:v>
                </c:pt>
                <c:pt idx="6">
                  <c:v>66.5</c:v>
                </c:pt>
                <c:pt idx="7">
                  <c:v>338.9</c:v>
                </c:pt>
                <c:pt idx="8">
                  <c:v>34.86</c:v>
                </c:pt>
                <c:pt idx="9">
                  <c:v>162.71</c:v>
                </c:pt>
                <c:pt idx="10">
                  <c:v>571.41999999999996</c:v>
                </c:pt>
                <c:pt idx="11">
                  <c:v>23.75</c:v>
                </c:pt>
                <c:pt idx="12">
                  <c:v>81.64</c:v>
                </c:pt>
                <c:pt idx="13">
                  <c:v>204.71</c:v>
                </c:pt>
                <c:pt idx="14">
                  <c:v>654.05999999999995</c:v>
                </c:pt>
                <c:pt idx="15">
                  <c:v>575.66</c:v>
                </c:pt>
                <c:pt idx="16">
                  <c:v>30.91</c:v>
                </c:pt>
                <c:pt idx="17">
                  <c:v>157.83000000000001</c:v>
                </c:pt>
                <c:pt idx="18">
                  <c:v>53.22</c:v>
                </c:pt>
                <c:pt idx="19">
                  <c:v>242.04</c:v>
                </c:pt>
                <c:pt idx="20">
                  <c:v>71.569999999999993</c:v>
                </c:pt>
                <c:pt idx="21">
                  <c:v>104.55</c:v>
                </c:pt>
                <c:pt idx="22">
                  <c:v>25</c:v>
                </c:pt>
                <c:pt idx="23">
                  <c:v>23.19</c:v>
                </c:pt>
                <c:pt idx="24">
                  <c:v>24.47</c:v>
                </c:pt>
                <c:pt idx="25">
                  <c:v>33.090000000000003</c:v>
                </c:pt>
                <c:pt idx="26">
                  <c:v>47.2</c:v>
                </c:pt>
                <c:pt idx="27">
                  <c:v>71.86</c:v>
                </c:pt>
                <c:pt idx="28">
                  <c:v>59.98</c:v>
                </c:pt>
                <c:pt idx="29">
                  <c:v>39.35</c:v>
                </c:pt>
                <c:pt idx="30">
                  <c:v>28.69</c:v>
                </c:pt>
                <c:pt idx="31">
                  <c:v>90.97</c:v>
                </c:pt>
                <c:pt idx="32">
                  <c:v>20.34</c:v>
                </c:pt>
                <c:pt idx="33">
                  <c:v>59.64</c:v>
                </c:pt>
                <c:pt idx="34">
                  <c:v>181.35</c:v>
                </c:pt>
                <c:pt idx="35">
                  <c:v>18.989999999999998</c:v>
                </c:pt>
                <c:pt idx="36">
                  <c:v>37.43</c:v>
                </c:pt>
                <c:pt idx="37">
                  <c:v>74.56</c:v>
                </c:pt>
                <c:pt idx="38">
                  <c:v>207.4</c:v>
                </c:pt>
                <c:pt idx="39">
                  <c:v>143.5</c:v>
                </c:pt>
                <c:pt idx="40">
                  <c:v>23.81</c:v>
                </c:pt>
                <c:pt idx="41">
                  <c:v>61.9</c:v>
                </c:pt>
                <c:pt idx="42">
                  <c:v>39.54</c:v>
                </c:pt>
                <c:pt idx="43">
                  <c:v>107.74</c:v>
                </c:pt>
                <c:pt idx="44">
                  <c:v>73.7</c:v>
                </c:pt>
                <c:pt idx="45">
                  <c:v>156.38999999999999</c:v>
                </c:pt>
              </c:numCache>
            </c:numRef>
          </c:xVal>
          <c:yVal>
            <c:numRef>
              <c:f>ALL_values!$P$251:$P$296</c:f>
              <c:numCache>
                <c:formatCode>General</c:formatCode>
                <c:ptCount val="46"/>
                <c:pt idx="0">
                  <c:v>323.83999999999997</c:v>
                </c:pt>
                <c:pt idx="1">
                  <c:v>360.99</c:v>
                </c:pt>
                <c:pt idx="2">
                  <c:v>484.24</c:v>
                </c:pt>
                <c:pt idx="3">
                  <c:v>693</c:v>
                </c:pt>
                <c:pt idx="4">
                  <c:v>64.95</c:v>
                </c:pt>
                <c:pt idx="5">
                  <c:v>957.81</c:v>
                </c:pt>
                <c:pt idx="6">
                  <c:v>598.87</c:v>
                </c:pt>
                <c:pt idx="7">
                  <c:v>2641.86</c:v>
                </c:pt>
                <c:pt idx="8">
                  <c:v>372.26</c:v>
                </c:pt>
                <c:pt idx="9">
                  <c:v>1205.76</c:v>
                </c:pt>
                <c:pt idx="10">
                  <c:v>3784.1</c:v>
                </c:pt>
                <c:pt idx="11">
                  <c:v>291.58</c:v>
                </c:pt>
                <c:pt idx="12">
                  <c:v>583.9</c:v>
                </c:pt>
                <c:pt idx="13">
                  <c:v>1152.26</c:v>
                </c:pt>
                <c:pt idx="14">
                  <c:v>4845.6499999999996</c:v>
                </c:pt>
                <c:pt idx="15">
                  <c:v>3314.59</c:v>
                </c:pt>
                <c:pt idx="16">
                  <c:v>321</c:v>
                </c:pt>
                <c:pt idx="17">
                  <c:v>833.05</c:v>
                </c:pt>
                <c:pt idx="18">
                  <c:v>419.45</c:v>
                </c:pt>
                <c:pt idx="19">
                  <c:v>1300.99</c:v>
                </c:pt>
                <c:pt idx="20">
                  <c:v>517.1</c:v>
                </c:pt>
                <c:pt idx="21">
                  <c:v>669.71</c:v>
                </c:pt>
                <c:pt idx="22">
                  <c:v>312.04000000000002</c:v>
                </c:pt>
                <c:pt idx="23">
                  <c:v>287.72000000000003</c:v>
                </c:pt>
                <c:pt idx="24">
                  <c:v>284.2</c:v>
                </c:pt>
                <c:pt idx="25">
                  <c:v>343.94</c:v>
                </c:pt>
                <c:pt idx="26">
                  <c:v>427.72</c:v>
                </c:pt>
                <c:pt idx="27">
                  <c:v>505.76</c:v>
                </c:pt>
                <c:pt idx="28">
                  <c:v>538.51</c:v>
                </c:pt>
                <c:pt idx="29">
                  <c:v>488.92</c:v>
                </c:pt>
                <c:pt idx="30">
                  <c:v>432.13</c:v>
                </c:pt>
                <c:pt idx="31">
                  <c:v>857.78</c:v>
                </c:pt>
                <c:pt idx="32">
                  <c:v>346.69</c:v>
                </c:pt>
                <c:pt idx="33">
                  <c:v>690.17</c:v>
                </c:pt>
                <c:pt idx="34">
                  <c:v>1679.46</c:v>
                </c:pt>
                <c:pt idx="35">
                  <c:v>307.61</c:v>
                </c:pt>
                <c:pt idx="36">
                  <c:v>488.49</c:v>
                </c:pt>
                <c:pt idx="37">
                  <c:v>796.38</c:v>
                </c:pt>
                <c:pt idx="38">
                  <c:v>1978.04</c:v>
                </c:pt>
                <c:pt idx="39">
                  <c:v>55.63</c:v>
                </c:pt>
                <c:pt idx="40">
                  <c:v>319.69</c:v>
                </c:pt>
                <c:pt idx="41">
                  <c:v>622.04999999999995</c:v>
                </c:pt>
                <c:pt idx="42">
                  <c:v>421.66</c:v>
                </c:pt>
                <c:pt idx="43">
                  <c:v>51.72</c:v>
                </c:pt>
                <c:pt idx="44">
                  <c:v>552.92999999999995</c:v>
                </c:pt>
                <c:pt idx="45">
                  <c:v>39.64</c:v>
                </c:pt>
              </c:numCache>
            </c:numRef>
          </c:yVal>
          <c:smooth val="0"/>
          <c:extLst>
            <c:ext xmlns:c16="http://schemas.microsoft.com/office/drawing/2014/chart" uri="{C3380CC4-5D6E-409C-BE32-E72D297353CC}">
              <c16:uniqueId val="{00000007-C611-4846-A699-341E291F4BF5}"/>
            </c:ext>
          </c:extLst>
        </c:ser>
        <c:dLbls>
          <c:showLegendKey val="0"/>
          <c:showVal val="0"/>
          <c:showCatName val="0"/>
          <c:showSerName val="0"/>
          <c:showPercent val="0"/>
          <c:showBubbleSize val="0"/>
        </c:dLbls>
        <c:axId val="426445536"/>
        <c:axId val="426446320"/>
      </c:scatterChart>
      <c:valAx>
        <c:axId val="426445536"/>
        <c:scaling>
          <c:orientation val="minMax"/>
          <c:max val="4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26446320"/>
        <c:crosses val="autoZero"/>
        <c:crossBetween val="midCat"/>
      </c:valAx>
      <c:valAx>
        <c:axId val="426446320"/>
        <c:scaling>
          <c:orientation val="minMax"/>
          <c:max val="3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26445536"/>
        <c:crosses val="autoZero"/>
        <c:crossBetween val="midCat"/>
      </c:valAx>
      <c:spPr>
        <a:noFill/>
        <a:ln>
          <a:noFill/>
        </a:ln>
        <a:effectLst/>
      </c:spPr>
    </c:plotArea>
    <c:legend>
      <c:legendPos val="r"/>
      <c:layout>
        <c:manualLayout>
          <c:xMode val="edge"/>
          <c:yMode val="edge"/>
          <c:x val="0.78307717413515554"/>
          <c:y val="0.35573545374661864"/>
          <c:w val="0.19611995801751944"/>
          <c:h val="0.3575116731852719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400">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CB998-CEC9-4E96-8660-67A1409A834E}" type="doc">
      <dgm:prSet loTypeId="urn:microsoft.com/office/officeart/2008/layout/RadialCluster" loCatId="relationship" qsTypeId="urn:microsoft.com/office/officeart/2005/8/quickstyle/simple1" qsCatId="simple" csTypeId="urn:microsoft.com/office/officeart/2005/8/colors/accent1_4" csCatId="accent1" phldr="1"/>
      <dgm:spPr/>
      <dgm:t>
        <a:bodyPr/>
        <a:lstStyle/>
        <a:p>
          <a:endParaRPr lang="en-US"/>
        </a:p>
      </dgm:t>
    </dgm:pt>
    <dgm:pt modelId="{5417AA0D-D977-4F01-9CA0-65E432657E08}">
      <dgm:prSet phldrT="[Text]" custT="1"/>
      <dgm:spPr>
        <a:solidFill>
          <a:srgbClr val="1B57AF"/>
        </a:solidFill>
      </dgm:spPr>
      <dgm:t>
        <a:bodyPr/>
        <a:lstStyle/>
        <a:p>
          <a:r>
            <a:rPr lang="en-US" sz="2000" dirty="0" smtClean="0">
              <a:solidFill>
                <a:schemeClr val="bg1"/>
              </a:solidFill>
            </a:rPr>
            <a:t>Decreased melatonin production</a:t>
          </a:r>
          <a:endParaRPr lang="en-US" sz="2000" dirty="0">
            <a:solidFill>
              <a:schemeClr val="bg1"/>
            </a:solidFill>
          </a:endParaRPr>
        </a:p>
      </dgm:t>
    </dgm:pt>
    <dgm:pt modelId="{12A2FDAB-2195-4470-B1CA-25B5F41A5CAA}" type="parTrans" cxnId="{865F86B9-7C1A-4A71-9B8E-444B4143741E}">
      <dgm:prSet/>
      <dgm:spPr/>
      <dgm:t>
        <a:bodyPr/>
        <a:lstStyle/>
        <a:p>
          <a:endParaRPr lang="en-US">
            <a:solidFill>
              <a:schemeClr val="bg1"/>
            </a:solidFill>
          </a:endParaRPr>
        </a:p>
      </dgm:t>
    </dgm:pt>
    <dgm:pt modelId="{309E65DE-0813-4654-A8F8-2A63ADE1DAB0}" type="sibTrans" cxnId="{865F86B9-7C1A-4A71-9B8E-444B4143741E}">
      <dgm:prSet/>
      <dgm:spPr/>
      <dgm:t>
        <a:bodyPr/>
        <a:lstStyle/>
        <a:p>
          <a:endParaRPr lang="en-US">
            <a:solidFill>
              <a:schemeClr val="bg1"/>
            </a:solidFill>
          </a:endParaRPr>
        </a:p>
      </dgm:t>
    </dgm:pt>
    <dgm:pt modelId="{547B5F8C-6DAB-4CF3-AFCB-665B0A2F9D18}">
      <dgm:prSet phldrT="[Text]" custT="1"/>
      <dgm:spPr>
        <a:solidFill>
          <a:srgbClr val="79ADDD"/>
        </a:solidFill>
      </dgm:spPr>
      <dgm:t>
        <a:bodyPr/>
        <a:lstStyle/>
        <a:p>
          <a:r>
            <a:rPr lang="en-US" sz="2000" dirty="0" smtClean="0">
              <a:solidFill>
                <a:schemeClr val="bg1"/>
              </a:solidFill>
            </a:rPr>
            <a:t>Sleep deprivation</a:t>
          </a:r>
          <a:endParaRPr lang="en-US" sz="2000" dirty="0">
            <a:solidFill>
              <a:schemeClr val="bg1"/>
            </a:solidFill>
          </a:endParaRPr>
        </a:p>
      </dgm:t>
    </dgm:pt>
    <dgm:pt modelId="{E464EFDF-20F9-48AB-A550-0CA8278DE19E}" type="parTrans" cxnId="{544ED37B-B604-40A7-AEB1-FD17746074E1}">
      <dgm:prSet/>
      <dgm:spPr>
        <a:ln>
          <a:solidFill>
            <a:schemeClr val="accent5"/>
          </a:solidFill>
          <a:headEnd type="none"/>
          <a:tailEnd type="triangle"/>
        </a:ln>
      </dgm:spPr>
      <dgm:t>
        <a:bodyPr/>
        <a:lstStyle/>
        <a:p>
          <a:endParaRPr lang="en-US">
            <a:solidFill>
              <a:schemeClr val="bg1"/>
            </a:solidFill>
          </a:endParaRPr>
        </a:p>
      </dgm:t>
    </dgm:pt>
    <dgm:pt modelId="{BC0973B4-9F10-4FEB-A407-2DD2F6A27DC7}" type="sibTrans" cxnId="{544ED37B-B604-40A7-AEB1-FD17746074E1}">
      <dgm:prSet/>
      <dgm:spPr/>
      <dgm:t>
        <a:bodyPr/>
        <a:lstStyle/>
        <a:p>
          <a:endParaRPr lang="en-US">
            <a:solidFill>
              <a:schemeClr val="bg1"/>
            </a:solidFill>
          </a:endParaRPr>
        </a:p>
      </dgm:t>
    </dgm:pt>
    <dgm:pt modelId="{C8558B60-FA04-49FE-8585-0C22E3CA8623}">
      <dgm:prSet phldrT="[Text]"/>
      <dgm:spPr/>
      <dgm:t>
        <a:bodyPr/>
        <a:lstStyle/>
        <a:p>
          <a:endParaRPr lang="en-US" dirty="0">
            <a:solidFill>
              <a:schemeClr val="bg1"/>
            </a:solidFill>
          </a:endParaRPr>
        </a:p>
      </dgm:t>
    </dgm:pt>
    <dgm:pt modelId="{03038358-6AD6-4973-916B-EB9FD68B2A12}" type="parTrans" cxnId="{0C1E61C3-8B26-4CF2-B779-6C299C840179}">
      <dgm:prSet/>
      <dgm:spPr/>
      <dgm:t>
        <a:bodyPr/>
        <a:lstStyle/>
        <a:p>
          <a:endParaRPr lang="en-US">
            <a:solidFill>
              <a:schemeClr val="bg1"/>
            </a:solidFill>
          </a:endParaRPr>
        </a:p>
      </dgm:t>
    </dgm:pt>
    <dgm:pt modelId="{3D49606E-8ABC-4633-B80B-66855A59D355}" type="sibTrans" cxnId="{0C1E61C3-8B26-4CF2-B779-6C299C840179}">
      <dgm:prSet/>
      <dgm:spPr/>
      <dgm:t>
        <a:bodyPr/>
        <a:lstStyle/>
        <a:p>
          <a:endParaRPr lang="en-US">
            <a:solidFill>
              <a:schemeClr val="bg1"/>
            </a:solidFill>
          </a:endParaRPr>
        </a:p>
      </dgm:t>
    </dgm:pt>
    <dgm:pt modelId="{1F800A4B-B286-4830-9898-CC7973EBCCF4}">
      <dgm:prSet phldrT="[Text]" phldr="1"/>
      <dgm:spPr/>
      <dgm:t>
        <a:bodyPr/>
        <a:lstStyle/>
        <a:p>
          <a:endParaRPr lang="en-US" dirty="0">
            <a:solidFill>
              <a:schemeClr val="bg1"/>
            </a:solidFill>
          </a:endParaRPr>
        </a:p>
      </dgm:t>
    </dgm:pt>
    <dgm:pt modelId="{4FF82C1F-183A-4E78-B033-71BC87D38147}" type="parTrans" cxnId="{49A7950B-2D76-4A9E-B404-1F9EB681B9A9}">
      <dgm:prSet/>
      <dgm:spPr/>
      <dgm:t>
        <a:bodyPr/>
        <a:lstStyle/>
        <a:p>
          <a:endParaRPr lang="en-US">
            <a:solidFill>
              <a:schemeClr val="bg1"/>
            </a:solidFill>
          </a:endParaRPr>
        </a:p>
      </dgm:t>
    </dgm:pt>
    <dgm:pt modelId="{7E0CE0A3-73F9-4267-9324-45032A92069D}" type="sibTrans" cxnId="{49A7950B-2D76-4A9E-B404-1F9EB681B9A9}">
      <dgm:prSet/>
      <dgm:spPr/>
      <dgm:t>
        <a:bodyPr/>
        <a:lstStyle/>
        <a:p>
          <a:endParaRPr lang="en-US">
            <a:solidFill>
              <a:schemeClr val="bg1"/>
            </a:solidFill>
          </a:endParaRPr>
        </a:p>
      </dgm:t>
    </dgm:pt>
    <dgm:pt modelId="{67536BD2-169B-49C8-BFA8-555AF4313641}">
      <dgm:prSet phldrT="[Text]" phldr="1"/>
      <dgm:spPr/>
      <dgm:t>
        <a:bodyPr/>
        <a:lstStyle/>
        <a:p>
          <a:endParaRPr lang="en-US">
            <a:solidFill>
              <a:schemeClr val="bg1"/>
            </a:solidFill>
          </a:endParaRPr>
        </a:p>
      </dgm:t>
    </dgm:pt>
    <dgm:pt modelId="{E53D8302-6F91-4AE1-9AF8-0F0DCE79AFC8}" type="parTrans" cxnId="{A6265A97-8397-4C79-BE39-794B3160B307}">
      <dgm:prSet/>
      <dgm:spPr/>
      <dgm:t>
        <a:bodyPr/>
        <a:lstStyle/>
        <a:p>
          <a:endParaRPr lang="en-US">
            <a:solidFill>
              <a:schemeClr val="bg1"/>
            </a:solidFill>
          </a:endParaRPr>
        </a:p>
      </dgm:t>
    </dgm:pt>
    <dgm:pt modelId="{53196111-4D32-4B04-B696-228B979A1E90}" type="sibTrans" cxnId="{A6265A97-8397-4C79-BE39-794B3160B307}">
      <dgm:prSet/>
      <dgm:spPr/>
      <dgm:t>
        <a:bodyPr/>
        <a:lstStyle/>
        <a:p>
          <a:endParaRPr lang="en-US">
            <a:solidFill>
              <a:schemeClr val="bg1"/>
            </a:solidFill>
          </a:endParaRPr>
        </a:p>
      </dgm:t>
    </dgm:pt>
    <dgm:pt modelId="{127B1AD1-E09D-4B3B-A08E-F24B067F0D4B}">
      <dgm:prSet phldrT="[Text]" phldr="1"/>
      <dgm:spPr/>
      <dgm:t>
        <a:bodyPr/>
        <a:lstStyle/>
        <a:p>
          <a:endParaRPr lang="en-US" dirty="0">
            <a:solidFill>
              <a:schemeClr val="bg1"/>
            </a:solidFill>
          </a:endParaRPr>
        </a:p>
      </dgm:t>
    </dgm:pt>
    <dgm:pt modelId="{21B7E380-872A-4AB4-9F69-74F43CCA5813}" type="parTrans" cxnId="{B5787BB3-1295-49C5-8CF5-02F7193F2A2F}">
      <dgm:prSet/>
      <dgm:spPr/>
      <dgm:t>
        <a:bodyPr/>
        <a:lstStyle/>
        <a:p>
          <a:endParaRPr lang="en-US">
            <a:solidFill>
              <a:schemeClr val="bg1"/>
            </a:solidFill>
          </a:endParaRPr>
        </a:p>
      </dgm:t>
    </dgm:pt>
    <dgm:pt modelId="{2BA9A922-F468-4783-8E07-92ACF6B60039}" type="sibTrans" cxnId="{B5787BB3-1295-49C5-8CF5-02F7193F2A2F}">
      <dgm:prSet/>
      <dgm:spPr/>
      <dgm:t>
        <a:bodyPr/>
        <a:lstStyle/>
        <a:p>
          <a:endParaRPr lang="en-US">
            <a:solidFill>
              <a:schemeClr val="bg1"/>
            </a:solidFill>
          </a:endParaRPr>
        </a:p>
      </dgm:t>
    </dgm:pt>
    <dgm:pt modelId="{F5CB7F20-8998-42D4-AFC4-F8B252B39F43}">
      <dgm:prSet custT="1"/>
      <dgm:spPr/>
      <dgm:t>
        <a:bodyPr/>
        <a:lstStyle/>
        <a:p>
          <a:r>
            <a:rPr lang="en-US" sz="2200" dirty="0" smtClean="0">
              <a:solidFill>
                <a:schemeClr val="bg1"/>
              </a:solidFill>
            </a:rPr>
            <a:t>Obesity</a:t>
          </a:r>
          <a:endParaRPr lang="en-US" sz="2200" dirty="0">
            <a:solidFill>
              <a:schemeClr val="bg1"/>
            </a:solidFill>
          </a:endParaRPr>
        </a:p>
      </dgm:t>
    </dgm:pt>
    <dgm:pt modelId="{AD96AC3B-D43B-40A3-B6C2-2114F1B02030}" type="parTrans" cxnId="{271553A0-FE3A-4CFF-885B-6AF159DCB8CA}">
      <dgm:prSet/>
      <dgm:spPr>
        <a:ln>
          <a:solidFill>
            <a:schemeClr val="accent5"/>
          </a:solidFill>
          <a:headEnd type="none"/>
          <a:tailEnd type="triangle"/>
        </a:ln>
      </dgm:spPr>
      <dgm:t>
        <a:bodyPr/>
        <a:lstStyle/>
        <a:p>
          <a:endParaRPr lang="en-US">
            <a:solidFill>
              <a:schemeClr val="bg1"/>
            </a:solidFill>
          </a:endParaRPr>
        </a:p>
      </dgm:t>
    </dgm:pt>
    <dgm:pt modelId="{8BBB58FB-7A75-4A2F-AF49-EC1FCBD490E3}" type="sibTrans" cxnId="{271553A0-FE3A-4CFF-885B-6AF159DCB8CA}">
      <dgm:prSet/>
      <dgm:spPr/>
      <dgm:t>
        <a:bodyPr/>
        <a:lstStyle/>
        <a:p>
          <a:endParaRPr lang="en-US">
            <a:solidFill>
              <a:schemeClr val="bg1"/>
            </a:solidFill>
          </a:endParaRPr>
        </a:p>
      </dgm:t>
    </dgm:pt>
    <dgm:pt modelId="{B09A8F44-77DD-40C0-9762-55F2F8F070B2}">
      <dgm:prSet custT="1"/>
      <dgm:spPr>
        <a:solidFill>
          <a:srgbClr val="5899D4"/>
        </a:solidFill>
      </dgm:spPr>
      <dgm:t>
        <a:bodyPr/>
        <a:lstStyle/>
        <a:p>
          <a:r>
            <a:rPr lang="en-US" sz="2000" dirty="0" smtClean="0">
              <a:solidFill>
                <a:schemeClr val="bg1"/>
              </a:solidFill>
            </a:rPr>
            <a:t>Depression</a:t>
          </a:r>
          <a:endParaRPr lang="en-US" sz="2000" dirty="0">
            <a:solidFill>
              <a:schemeClr val="bg1"/>
            </a:solidFill>
          </a:endParaRPr>
        </a:p>
      </dgm:t>
    </dgm:pt>
    <dgm:pt modelId="{798B9725-73AC-49F7-9EE8-6EA6B6ED071D}" type="parTrans" cxnId="{5DB54443-7C67-4DEE-A14E-E5C145EFE01D}">
      <dgm:prSet/>
      <dgm:spPr>
        <a:ln>
          <a:solidFill>
            <a:schemeClr val="accent5"/>
          </a:solidFill>
          <a:headEnd type="none"/>
          <a:tailEnd type="triangle"/>
        </a:ln>
      </dgm:spPr>
      <dgm:t>
        <a:bodyPr/>
        <a:lstStyle/>
        <a:p>
          <a:endParaRPr lang="en-US">
            <a:solidFill>
              <a:schemeClr val="bg1"/>
            </a:solidFill>
          </a:endParaRPr>
        </a:p>
      </dgm:t>
    </dgm:pt>
    <dgm:pt modelId="{1FB88CC5-1DD5-4C7F-B356-45C01AE81499}" type="sibTrans" cxnId="{5DB54443-7C67-4DEE-A14E-E5C145EFE01D}">
      <dgm:prSet/>
      <dgm:spPr/>
      <dgm:t>
        <a:bodyPr/>
        <a:lstStyle/>
        <a:p>
          <a:endParaRPr lang="en-US">
            <a:solidFill>
              <a:schemeClr val="bg1"/>
            </a:solidFill>
          </a:endParaRPr>
        </a:p>
      </dgm:t>
    </dgm:pt>
    <dgm:pt modelId="{D90C3CDF-4C93-4186-BB93-F0D96796E37D}">
      <dgm:prSet custT="1"/>
      <dgm:spPr/>
      <dgm:t>
        <a:bodyPr/>
        <a:lstStyle/>
        <a:p>
          <a:r>
            <a:rPr lang="en-US" sz="2200" dirty="0" smtClean="0">
              <a:solidFill>
                <a:schemeClr val="bg1"/>
              </a:solidFill>
            </a:rPr>
            <a:t>Heart disease</a:t>
          </a:r>
          <a:endParaRPr lang="en-US" sz="2200" dirty="0">
            <a:solidFill>
              <a:schemeClr val="bg1"/>
            </a:solidFill>
          </a:endParaRPr>
        </a:p>
      </dgm:t>
    </dgm:pt>
    <dgm:pt modelId="{5D7C6D60-4E13-433A-8AFF-A20E8C1730FD}" type="parTrans" cxnId="{2AA4604A-E8AE-4D70-AF60-1175D6761793}">
      <dgm:prSet/>
      <dgm:spPr>
        <a:ln>
          <a:solidFill>
            <a:schemeClr val="accent5"/>
          </a:solidFill>
          <a:headEnd type="none"/>
          <a:tailEnd type="triangle"/>
        </a:ln>
      </dgm:spPr>
      <dgm:t>
        <a:bodyPr/>
        <a:lstStyle/>
        <a:p>
          <a:endParaRPr lang="en-US">
            <a:solidFill>
              <a:schemeClr val="bg1"/>
            </a:solidFill>
          </a:endParaRPr>
        </a:p>
      </dgm:t>
    </dgm:pt>
    <dgm:pt modelId="{4A2057C0-7C88-4A9B-A02D-DC33C28E3760}" type="sibTrans" cxnId="{2AA4604A-E8AE-4D70-AF60-1175D6761793}">
      <dgm:prSet/>
      <dgm:spPr/>
      <dgm:t>
        <a:bodyPr/>
        <a:lstStyle/>
        <a:p>
          <a:endParaRPr lang="en-US">
            <a:solidFill>
              <a:schemeClr val="bg1"/>
            </a:solidFill>
          </a:endParaRPr>
        </a:p>
      </dgm:t>
    </dgm:pt>
    <dgm:pt modelId="{90CD74CA-2A1C-47A9-8F07-931A6A3BD1DC}">
      <dgm:prSet custT="1"/>
      <dgm:spPr>
        <a:solidFill>
          <a:schemeClr val="accent1">
            <a:lumMod val="75000"/>
          </a:schemeClr>
        </a:solidFill>
      </dgm:spPr>
      <dgm:t>
        <a:bodyPr/>
        <a:lstStyle/>
        <a:p>
          <a:r>
            <a:rPr lang="en-US" sz="2400" dirty="0" smtClean="0">
              <a:solidFill>
                <a:schemeClr val="bg1"/>
              </a:solidFill>
            </a:rPr>
            <a:t>Cancer</a:t>
          </a:r>
          <a:endParaRPr lang="en-US" sz="2400" dirty="0">
            <a:solidFill>
              <a:schemeClr val="bg1"/>
            </a:solidFill>
          </a:endParaRPr>
        </a:p>
      </dgm:t>
    </dgm:pt>
    <dgm:pt modelId="{74803848-8BB3-4B01-9D27-EB391F279883}" type="parTrans" cxnId="{87F5A31A-CB20-41F7-A174-5DA9EB7899C4}">
      <dgm:prSet/>
      <dgm:spPr>
        <a:ln>
          <a:solidFill>
            <a:schemeClr val="accent5"/>
          </a:solidFill>
          <a:headEnd type="none"/>
          <a:tailEnd type="triangle"/>
        </a:ln>
      </dgm:spPr>
      <dgm:t>
        <a:bodyPr/>
        <a:lstStyle/>
        <a:p>
          <a:endParaRPr lang="en-US">
            <a:solidFill>
              <a:schemeClr val="bg1"/>
            </a:solidFill>
          </a:endParaRPr>
        </a:p>
      </dgm:t>
    </dgm:pt>
    <dgm:pt modelId="{F4F47912-C521-4AFC-984D-AB4219F579AF}" type="sibTrans" cxnId="{87F5A31A-CB20-41F7-A174-5DA9EB7899C4}">
      <dgm:prSet/>
      <dgm:spPr/>
      <dgm:t>
        <a:bodyPr/>
        <a:lstStyle/>
        <a:p>
          <a:endParaRPr lang="en-US">
            <a:solidFill>
              <a:schemeClr val="bg1"/>
            </a:solidFill>
          </a:endParaRPr>
        </a:p>
      </dgm:t>
    </dgm:pt>
    <dgm:pt modelId="{6322DABB-8456-4363-B9EC-A3ED9EB93826}" type="pres">
      <dgm:prSet presAssocID="{BFFCB998-CEC9-4E96-8660-67A1409A834E}" presName="Name0" presStyleCnt="0">
        <dgm:presLayoutVars>
          <dgm:chMax val="1"/>
          <dgm:chPref val="1"/>
          <dgm:dir/>
          <dgm:animOne val="branch"/>
          <dgm:animLvl val="lvl"/>
        </dgm:presLayoutVars>
      </dgm:prSet>
      <dgm:spPr/>
      <dgm:t>
        <a:bodyPr/>
        <a:lstStyle/>
        <a:p>
          <a:endParaRPr lang="en-US"/>
        </a:p>
      </dgm:t>
    </dgm:pt>
    <dgm:pt modelId="{97077018-1854-4AD0-BC2E-435AC6F11756}" type="pres">
      <dgm:prSet presAssocID="{5417AA0D-D977-4F01-9CA0-65E432657E08}" presName="singleCycle" presStyleCnt="0"/>
      <dgm:spPr/>
      <dgm:t>
        <a:bodyPr/>
        <a:lstStyle/>
        <a:p>
          <a:endParaRPr lang="en-US"/>
        </a:p>
      </dgm:t>
    </dgm:pt>
    <dgm:pt modelId="{C1AF18C8-84AF-4B03-8C10-8327EE8B344C}" type="pres">
      <dgm:prSet presAssocID="{5417AA0D-D977-4F01-9CA0-65E432657E08}" presName="singleCenter" presStyleLbl="node1" presStyleIdx="0" presStyleCnt="6" custScaleX="104554" custScaleY="108885" custLinFactNeighborX="192" custLinFactNeighborY="-1735">
        <dgm:presLayoutVars>
          <dgm:chMax val="7"/>
          <dgm:chPref val="7"/>
        </dgm:presLayoutVars>
      </dgm:prSet>
      <dgm:spPr/>
      <dgm:t>
        <a:bodyPr/>
        <a:lstStyle/>
        <a:p>
          <a:endParaRPr lang="en-US"/>
        </a:p>
      </dgm:t>
    </dgm:pt>
    <dgm:pt modelId="{E6B970E9-2E47-4CA7-862B-D94F146EAEE7}" type="pres">
      <dgm:prSet presAssocID="{74803848-8BB3-4B01-9D27-EB391F279883}" presName="Name56" presStyleLbl="parChTrans1D2" presStyleIdx="0" presStyleCnt="5"/>
      <dgm:spPr/>
      <dgm:t>
        <a:bodyPr/>
        <a:lstStyle/>
        <a:p>
          <a:endParaRPr lang="en-US"/>
        </a:p>
      </dgm:t>
    </dgm:pt>
    <dgm:pt modelId="{B1B893C4-EA7B-4CCD-9721-B7C9AF9924FB}" type="pres">
      <dgm:prSet presAssocID="{90CD74CA-2A1C-47A9-8F07-931A6A3BD1DC}" presName="text0" presStyleLbl="node1" presStyleIdx="1" presStyleCnt="6" custScaleX="138465" custScaleY="110000">
        <dgm:presLayoutVars>
          <dgm:bulletEnabled val="1"/>
        </dgm:presLayoutVars>
      </dgm:prSet>
      <dgm:spPr/>
      <dgm:t>
        <a:bodyPr/>
        <a:lstStyle/>
        <a:p>
          <a:endParaRPr lang="en-US"/>
        </a:p>
      </dgm:t>
    </dgm:pt>
    <dgm:pt modelId="{CC8588AF-183C-42ED-B57F-EB1E2C66C1D5}" type="pres">
      <dgm:prSet presAssocID="{798B9725-73AC-49F7-9EE8-6EA6B6ED071D}" presName="Name56" presStyleLbl="parChTrans1D2" presStyleIdx="1" presStyleCnt="5"/>
      <dgm:spPr/>
      <dgm:t>
        <a:bodyPr/>
        <a:lstStyle/>
        <a:p>
          <a:endParaRPr lang="en-US"/>
        </a:p>
      </dgm:t>
    </dgm:pt>
    <dgm:pt modelId="{9D08EBA4-C40E-41FE-B38F-506FBE561913}" type="pres">
      <dgm:prSet presAssocID="{B09A8F44-77DD-40C0-9762-55F2F8F070B2}" presName="text0" presStyleLbl="node1" presStyleIdx="2" presStyleCnt="6" custScaleX="161810" custScaleY="110000">
        <dgm:presLayoutVars>
          <dgm:bulletEnabled val="1"/>
        </dgm:presLayoutVars>
      </dgm:prSet>
      <dgm:spPr/>
      <dgm:t>
        <a:bodyPr/>
        <a:lstStyle/>
        <a:p>
          <a:endParaRPr lang="en-US"/>
        </a:p>
      </dgm:t>
    </dgm:pt>
    <dgm:pt modelId="{79BBD942-194A-4388-9D96-5C5885484EF1}" type="pres">
      <dgm:prSet presAssocID="{E464EFDF-20F9-48AB-A550-0CA8278DE19E}" presName="Name56" presStyleLbl="parChTrans1D2" presStyleIdx="2" presStyleCnt="5"/>
      <dgm:spPr/>
      <dgm:t>
        <a:bodyPr/>
        <a:lstStyle/>
        <a:p>
          <a:endParaRPr lang="en-US"/>
        </a:p>
      </dgm:t>
    </dgm:pt>
    <dgm:pt modelId="{917034BE-E08D-4D37-A0DB-D9A24AACEF04}" type="pres">
      <dgm:prSet presAssocID="{547B5F8C-6DAB-4CF3-AFCB-665B0A2F9D18}" presName="text0" presStyleLbl="node1" presStyleIdx="3" presStyleCnt="6" custScaleX="167737" custScaleY="110000">
        <dgm:presLayoutVars>
          <dgm:bulletEnabled val="1"/>
        </dgm:presLayoutVars>
      </dgm:prSet>
      <dgm:spPr/>
      <dgm:t>
        <a:bodyPr/>
        <a:lstStyle/>
        <a:p>
          <a:endParaRPr lang="en-US"/>
        </a:p>
      </dgm:t>
    </dgm:pt>
    <dgm:pt modelId="{8DE47981-58C5-4856-98B4-31F6E2248272}" type="pres">
      <dgm:prSet presAssocID="{AD96AC3B-D43B-40A3-B6C2-2114F1B02030}" presName="Name56" presStyleLbl="parChTrans1D2" presStyleIdx="3" presStyleCnt="5"/>
      <dgm:spPr/>
      <dgm:t>
        <a:bodyPr/>
        <a:lstStyle/>
        <a:p>
          <a:endParaRPr lang="en-US"/>
        </a:p>
      </dgm:t>
    </dgm:pt>
    <dgm:pt modelId="{7C98028B-381D-4271-906A-F704EA0B3394}" type="pres">
      <dgm:prSet presAssocID="{F5CB7F20-8998-42D4-AFC4-F8B252B39F43}" presName="text0" presStyleLbl="node1" presStyleIdx="4" presStyleCnt="6" custScaleX="135137" custScaleY="110000">
        <dgm:presLayoutVars>
          <dgm:bulletEnabled val="1"/>
        </dgm:presLayoutVars>
      </dgm:prSet>
      <dgm:spPr/>
      <dgm:t>
        <a:bodyPr/>
        <a:lstStyle/>
        <a:p>
          <a:endParaRPr lang="en-US"/>
        </a:p>
      </dgm:t>
    </dgm:pt>
    <dgm:pt modelId="{C3F2C4E2-0D26-47E3-AF1F-297A738646F8}" type="pres">
      <dgm:prSet presAssocID="{5D7C6D60-4E13-433A-8AFF-A20E8C1730FD}" presName="Name56" presStyleLbl="parChTrans1D2" presStyleIdx="4" presStyleCnt="5"/>
      <dgm:spPr/>
      <dgm:t>
        <a:bodyPr/>
        <a:lstStyle/>
        <a:p>
          <a:endParaRPr lang="en-US"/>
        </a:p>
      </dgm:t>
    </dgm:pt>
    <dgm:pt modelId="{A71C2942-1FF1-4794-8A0E-79AB3EF277E6}" type="pres">
      <dgm:prSet presAssocID="{D90C3CDF-4C93-4186-BB93-F0D96796E37D}" presName="text0" presStyleLbl="node1" presStyleIdx="5" presStyleCnt="6" custScaleX="131940" custScaleY="110000">
        <dgm:presLayoutVars>
          <dgm:bulletEnabled val="1"/>
        </dgm:presLayoutVars>
      </dgm:prSet>
      <dgm:spPr/>
      <dgm:t>
        <a:bodyPr/>
        <a:lstStyle/>
        <a:p>
          <a:endParaRPr lang="en-US"/>
        </a:p>
      </dgm:t>
    </dgm:pt>
  </dgm:ptLst>
  <dgm:cxnLst>
    <dgm:cxn modelId="{89432382-4DB9-4C4E-B16C-CE14BB1C6DC5}" type="presOf" srcId="{74803848-8BB3-4B01-9D27-EB391F279883}" destId="{E6B970E9-2E47-4CA7-862B-D94F146EAEE7}" srcOrd="0" destOrd="0" presId="urn:microsoft.com/office/officeart/2008/layout/RadialCluster"/>
    <dgm:cxn modelId="{49A7950B-2D76-4A9E-B404-1F9EB681B9A9}" srcId="{C8558B60-FA04-49FE-8585-0C22E3CA8623}" destId="{1F800A4B-B286-4830-9898-CC7973EBCCF4}" srcOrd="0" destOrd="0" parTransId="{4FF82C1F-183A-4E78-B033-71BC87D38147}" sibTransId="{7E0CE0A3-73F9-4267-9324-45032A92069D}"/>
    <dgm:cxn modelId="{D2CD54DF-761F-46E6-811A-6D30FE7EF400}" type="presOf" srcId="{90CD74CA-2A1C-47A9-8F07-931A6A3BD1DC}" destId="{B1B893C4-EA7B-4CCD-9721-B7C9AF9924FB}" srcOrd="0" destOrd="0" presId="urn:microsoft.com/office/officeart/2008/layout/RadialCluster"/>
    <dgm:cxn modelId="{E95B3926-9AFE-47B2-B341-2B1D0A8D2BF5}" type="presOf" srcId="{5417AA0D-D977-4F01-9CA0-65E432657E08}" destId="{C1AF18C8-84AF-4B03-8C10-8327EE8B344C}" srcOrd="0" destOrd="0" presId="urn:microsoft.com/office/officeart/2008/layout/RadialCluster"/>
    <dgm:cxn modelId="{2F749F76-CC55-4E94-984D-FA487178CCCE}" type="presOf" srcId="{AD96AC3B-D43B-40A3-B6C2-2114F1B02030}" destId="{8DE47981-58C5-4856-98B4-31F6E2248272}" srcOrd="0" destOrd="0" presId="urn:microsoft.com/office/officeart/2008/layout/RadialCluster"/>
    <dgm:cxn modelId="{DD4B064E-5AF7-4DE5-956E-18F1E1E3F179}" type="presOf" srcId="{5D7C6D60-4E13-433A-8AFF-A20E8C1730FD}" destId="{C3F2C4E2-0D26-47E3-AF1F-297A738646F8}" srcOrd="0" destOrd="0" presId="urn:microsoft.com/office/officeart/2008/layout/RadialCluster"/>
    <dgm:cxn modelId="{A10146C5-E30C-42E6-B163-8840730F73B0}" type="presOf" srcId="{B09A8F44-77DD-40C0-9762-55F2F8F070B2}" destId="{9D08EBA4-C40E-41FE-B38F-506FBE561913}" srcOrd="0" destOrd="0" presId="urn:microsoft.com/office/officeart/2008/layout/RadialCluster"/>
    <dgm:cxn modelId="{8BC26F14-6FA8-4074-89C5-6A8CB24DD3CB}" type="presOf" srcId="{F5CB7F20-8998-42D4-AFC4-F8B252B39F43}" destId="{7C98028B-381D-4271-906A-F704EA0B3394}" srcOrd="0" destOrd="0" presId="urn:microsoft.com/office/officeart/2008/layout/RadialCluster"/>
    <dgm:cxn modelId="{271553A0-FE3A-4CFF-885B-6AF159DCB8CA}" srcId="{5417AA0D-D977-4F01-9CA0-65E432657E08}" destId="{F5CB7F20-8998-42D4-AFC4-F8B252B39F43}" srcOrd="3" destOrd="0" parTransId="{AD96AC3B-D43B-40A3-B6C2-2114F1B02030}" sibTransId="{8BBB58FB-7A75-4A2F-AF49-EC1FCBD490E3}"/>
    <dgm:cxn modelId="{0C1E61C3-8B26-4CF2-B779-6C299C840179}" srcId="{BFFCB998-CEC9-4E96-8660-67A1409A834E}" destId="{C8558B60-FA04-49FE-8585-0C22E3CA8623}" srcOrd="1" destOrd="0" parTransId="{03038358-6AD6-4973-916B-EB9FD68B2A12}" sibTransId="{3D49606E-8ABC-4633-B80B-66855A59D355}"/>
    <dgm:cxn modelId="{DD2F6CE9-5BCF-4922-A822-1422623E1575}" type="presOf" srcId="{D90C3CDF-4C93-4186-BB93-F0D96796E37D}" destId="{A71C2942-1FF1-4794-8A0E-79AB3EF277E6}" srcOrd="0" destOrd="0" presId="urn:microsoft.com/office/officeart/2008/layout/RadialCluster"/>
    <dgm:cxn modelId="{544ED37B-B604-40A7-AEB1-FD17746074E1}" srcId="{5417AA0D-D977-4F01-9CA0-65E432657E08}" destId="{547B5F8C-6DAB-4CF3-AFCB-665B0A2F9D18}" srcOrd="2" destOrd="0" parTransId="{E464EFDF-20F9-48AB-A550-0CA8278DE19E}" sibTransId="{BC0973B4-9F10-4FEB-A407-2DD2F6A27DC7}"/>
    <dgm:cxn modelId="{87F5A31A-CB20-41F7-A174-5DA9EB7899C4}" srcId="{5417AA0D-D977-4F01-9CA0-65E432657E08}" destId="{90CD74CA-2A1C-47A9-8F07-931A6A3BD1DC}" srcOrd="0" destOrd="0" parTransId="{74803848-8BB3-4B01-9D27-EB391F279883}" sibTransId="{F4F47912-C521-4AFC-984D-AB4219F579AF}"/>
    <dgm:cxn modelId="{2AA4604A-E8AE-4D70-AF60-1175D6761793}" srcId="{5417AA0D-D977-4F01-9CA0-65E432657E08}" destId="{D90C3CDF-4C93-4186-BB93-F0D96796E37D}" srcOrd="4" destOrd="0" parTransId="{5D7C6D60-4E13-433A-8AFF-A20E8C1730FD}" sibTransId="{4A2057C0-7C88-4A9B-A02D-DC33C28E3760}"/>
    <dgm:cxn modelId="{2F84FA7A-8500-4F31-8D3A-3E2523AA906C}" type="presOf" srcId="{BFFCB998-CEC9-4E96-8660-67A1409A834E}" destId="{6322DABB-8456-4363-B9EC-A3ED9EB93826}" srcOrd="0" destOrd="0" presId="urn:microsoft.com/office/officeart/2008/layout/RadialCluster"/>
    <dgm:cxn modelId="{6051DEEC-AD60-4585-9AF7-27DB9BEC37FD}" type="presOf" srcId="{E464EFDF-20F9-48AB-A550-0CA8278DE19E}" destId="{79BBD942-194A-4388-9D96-5C5885484EF1}" srcOrd="0" destOrd="0" presId="urn:microsoft.com/office/officeart/2008/layout/RadialCluster"/>
    <dgm:cxn modelId="{12913CEF-0840-4E11-9D7B-69D3ED8BB8B3}" type="presOf" srcId="{547B5F8C-6DAB-4CF3-AFCB-665B0A2F9D18}" destId="{917034BE-E08D-4D37-A0DB-D9A24AACEF04}" srcOrd="0" destOrd="0" presId="urn:microsoft.com/office/officeart/2008/layout/RadialCluster"/>
    <dgm:cxn modelId="{958146D3-D12E-4F93-9BBE-7D1D2A92CC23}" type="presOf" srcId="{798B9725-73AC-49F7-9EE8-6EA6B6ED071D}" destId="{CC8588AF-183C-42ED-B57F-EB1E2C66C1D5}" srcOrd="0" destOrd="0" presId="urn:microsoft.com/office/officeart/2008/layout/RadialCluster"/>
    <dgm:cxn modelId="{B5787BB3-1295-49C5-8CF5-02F7193F2A2F}" srcId="{67536BD2-169B-49C8-BFA8-555AF4313641}" destId="{127B1AD1-E09D-4B3B-A08E-F24B067F0D4B}" srcOrd="0" destOrd="0" parTransId="{21B7E380-872A-4AB4-9F69-74F43CCA5813}" sibTransId="{2BA9A922-F468-4783-8E07-92ACF6B60039}"/>
    <dgm:cxn modelId="{5DB54443-7C67-4DEE-A14E-E5C145EFE01D}" srcId="{5417AA0D-D977-4F01-9CA0-65E432657E08}" destId="{B09A8F44-77DD-40C0-9762-55F2F8F070B2}" srcOrd="1" destOrd="0" parTransId="{798B9725-73AC-49F7-9EE8-6EA6B6ED071D}" sibTransId="{1FB88CC5-1DD5-4C7F-B356-45C01AE81499}"/>
    <dgm:cxn modelId="{A6265A97-8397-4C79-BE39-794B3160B307}" srcId="{BFFCB998-CEC9-4E96-8660-67A1409A834E}" destId="{67536BD2-169B-49C8-BFA8-555AF4313641}" srcOrd="2" destOrd="0" parTransId="{E53D8302-6F91-4AE1-9AF8-0F0DCE79AFC8}" sibTransId="{53196111-4D32-4B04-B696-228B979A1E90}"/>
    <dgm:cxn modelId="{865F86B9-7C1A-4A71-9B8E-444B4143741E}" srcId="{BFFCB998-CEC9-4E96-8660-67A1409A834E}" destId="{5417AA0D-D977-4F01-9CA0-65E432657E08}" srcOrd="0" destOrd="0" parTransId="{12A2FDAB-2195-4470-B1CA-25B5F41A5CAA}" sibTransId="{309E65DE-0813-4654-A8F8-2A63ADE1DAB0}"/>
    <dgm:cxn modelId="{E94CEC4E-60AE-48C8-86F5-7225ACE25981}" type="presParOf" srcId="{6322DABB-8456-4363-B9EC-A3ED9EB93826}" destId="{97077018-1854-4AD0-BC2E-435AC6F11756}" srcOrd="0" destOrd="0" presId="urn:microsoft.com/office/officeart/2008/layout/RadialCluster"/>
    <dgm:cxn modelId="{095009FF-9D1D-4A18-BB9A-C4E31644792C}" type="presParOf" srcId="{97077018-1854-4AD0-BC2E-435AC6F11756}" destId="{C1AF18C8-84AF-4B03-8C10-8327EE8B344C}" srcOrd="0" destOrd="0" presId="urn:microsoft.com/office/officeart/2008/layout/RadialCluster"/>
    <dgm:cxn modelId="{1386C46B-FB03-4E13-9BF8-EFD579D54F59}" type="presParOf" srcId="{97077018-1854-4AD0-BC2E-435AC6F11756}" destId="{E6B970E9-2E47-4CA7-862B-D94F146EAEE7}" srcOrd="1" destOrd="0" presId="urn:microsoft.com/office/officeart/2008/layout/RadialCluster"/>
    <dgm:cxn modelId="{8C517AEE-6BA5-4E37-A747-33DCF17548D8}" type="presParOf" srcId="{97077018-1854-4AD0-BC2E-435AC6F11756}" destId="{B1B893C4-EA7B-4CCD-9721-B7C9AF9924FB}" srcOrd="2" destOrd="0" presId="urn:microsoft.com/office/officeart/2008/layout/RadialCluster"/>
    <dgm:cxn modelId="{B4B53FF8-A428-40BF-8113-2726F4CB05FA}" type="presParOf" srcId="{97077018-1854-4AD0-BC2E-435AC6F11756}" destId="{CC8588AF-183C-42ED-B57F-EB1E2C66C1D5}" srcOrd="3" destOrd="0" presId="urn:microsoft.com/office/officeart/2008/layout/RadialCluster"/>
    <dgm:cxn modelId="{837F6A02-562F-402E-BF34-DBC50B148338}" type="presParOf" srcId="{97077018-1854-4AD0-BC2E-435AC6F11756}" destId="{9D08EBA4-C40E-41FE-B38F-506FBE561913}" srcOrd="4" destOrd="0" presId="urn:microsoft.com/office/officeart/2008/layout/RadialCluster"/>
    <dgm:cxn modelId="{90978007-B7A2-4E67-8BEB-43E16CA63F01}" type="presParOf" srcId="{97077018-1854-4AD0-BC2E-435AC6F11756}" destId="{79BBD942-194A-4388-9D96-5C5885484EF1}" srcOrd="5" destOrd="0" presId="urn:microsoft.com/office/officeart/2008/layout/RadialCluster"/>
    <dgm:cxn modelId="{7FD9F4D4-3383-4EC8-8A37-D91D679BC544}" type="presParOf" srcId="{97077018-1854-4AD0-BC2E-435AC6F11756}" destId="{917034BE-E08D-4D37-A0DB-D9A24AACEF04}" srcOrd="6" destOrd="0" presId="urn:microsoft.com/office/officeart/2008/layout/RadialCluster"/>
    <dgm:cxn modelId="{5FB3BAA8-D49C-4417-9A42-F9900BD257F7}" type="presParOf" srcId="{97077018-1854-4AD0-BC2E-435AC6F11756}" destId="{8DE47981-58C5-4856-98B4-31F6E2248272}" srcOrd="7" destOrd="0" presId="urn:microsoft.com/office/officeart/2008/layout/RadialCluster"/>
    <dgm:cxn modelId="{35483BD3-E0C0-4FB8-82CF-2E8F332D41FE}" type="presParOf" srcId="{97077018-1854-4AD0-BC2E-435AC6F11756}" destId="{7C98028B-381D-4271-906A-F704EA0B3394}" srcOrd="8" destOrd="0" presId="urn:microsoft.com/office/officeart/2008/layout/RadialCluster"/>
    <dgm:cxn modelId="{31BAD20D-2964-4D6D-9A5C-36E654787CF9}" type="presParOf" srcId="{97077018-1854-4AD0-BC2E-435AC6F11756}" destId="{C3F2C4E2-0D26-47E3-AF1F-297A738646F8}" srcOrd="9" destOrd="0" presId="urn:microsoft.com/office/officeart/2008/layout/RadialCluster"/>
    <dgm:cxn modelId="{54566739-2635-4C34-9EF9-AE3D6EF8E20D}" type="presParOf" srcId="{97077018-1854-4AD0-BC2E-435AC6F11756}" destId="{A71C2942-1FF1-4794-8A0E-79AB3EF277E6}"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F8BDC3B-207B-4E5B-BA76-D4A2567DE7B1}" type="doc">
      <dgm:prSet loTypeId="urn:microsoft.com/office/officeart/2005/8/layout/hierarchy6" loCatId="hierarchy" qsTypeId="urn:microsoft.com/office/officeart/2005/8/quickstyle/simple1" qsCatId="simple" csTypeId="urn:microsoft.com/office/officeart/2005/8/colors/accent1_1" csCatId="accent1" phldr="1"/>
      <dgm:spPr/>
      <dgm:t>
        <a:bodyPr/>
        <a:lstStyle/>
        <a:p>
          <a:endParaRPr lang="en-US"/>
        </a:p>
      </dgm:t>
    </dgm:pt>
    <dgm:pt modelId="{FF9324A0-5CFC-499E-A498-9829B1160A3C}">
      <dgm:prSet phldrT="[Text]" custT="1"/>
      <dgm:spPr>
        <a:ln w="38100">
          <a:solidFill>
            <a:schemeClr val="accent1">
              <a:lumMod val="75000"/>
            </a:schemeClr>
          </a:solidFill>
        </a:ln>
      </dgm:spPr>
      <dgm:t>
        <a:bodyPr/>
        <a:lstStyle/>
        <a:p>
          <a:r>
            <a:rPr lang="en-US" sz="2400" b="1" dirty="0" smtClean="0">
              <a:solidFill>
                <a:schemeClr val="tx1">
                  <a:lumMod val="75000"/>
                  <a:lumOff val="25000"/>
                </a:schemeClr>
              </a:solidFill>
            </a:rPr>
            <a:t>Skyglow Estimation Toolbox </a:t>
          </a:r>
          <a:endParaRPr lang="en-US" sz="2400" b="1" dirty="0">
            <a:solidFill>
              <a:schemeClr val="tx1">
                <a:lumMod val="75000"/>
                <a:lumOff val="25000"/>
              </a:schemeClr>
            </a:solidFill>
          </a:endParaRPr>
        </a:p>
      </dgm:t>
    </dgm:pt>
    <dgm:pt modelId="{4A985E07-C93C-4704-BFF7-7056C48D3195}" type="parTrans" cxnId="{76417A07-01AB-42CA-A06C-75CFDDFA0DC4}">
      <dgm:prSet/>
      <dgm:spPr/>
      <dgm:t>
        <a:bodyPr/>
        <a:lstStyle/>
        <a:p>
          <a:endParaRPr lang="en-US">
            <a:solidFill>
              <a:schemeClr val="tx1">
                <a:lumMod val="75000"/>
                <a:lumOff val="25000"/>
              </a:schemeClr>
            </a:solidFill>
          </a:endParaRPr>
        </a:p>
      </dgm:t>
    </dgm:pt>
    <dgm:pt modelId="{DE43ADD6-F930-4E22-915A-5AF0F25CBEF4}" type="sibTrans" cxnId="{76417A07-01AB-42CA-A06C-75CFDDFA0DC4}">
      <dgm:prSet/>
      <dgm:spPr/>
      <dgm:t>
        <a:bodyPr/>
        <a:lstStyle/>
        <a:p>
          <a:endParaRPr lang="en-US">
            <a:solidFill>
              <a:schemeClr val="tx1">
                <a:lumMod val="75000"/>
                <a:lumOff val="25000"/>
              </a:schemeClr>
            </a:solidFill>
          </a:endParaRPr>
        </a:p>
      </dgm:t>
    </dgm:pt>
    <dgm:pt modelId="{2B240F87-58FA-4659-A73A-F644B97818F8}">
      <dgm:prSet phldrT="[Text]" custT="1"/>
      <dgm:spPr>
        <a:ln w="31750">
          <a:solidFill>
            <a:schemeClr val="accent1">
              <a:lumMod val="75000"/>
            </a:schemeClr>
          </a:solidFill>
        </a:ln>
      </dgm:spPr>
      <dgm:t>
        <a:bodyPr/>
        <a:lstStyle/>
        <a:p>
          <a:r>
            <a:rPr lang="en-US" sz="2400" b="1" dirty="0" smtClean="0">
              <a:solidFill>
                <a:schemeClr val="tx1">
                  <a:lumMod val="75000"/>
                  <a:lumOff val="25000"/>
                </a:schemeClr>
              </a:solidFill>
            </a:rPr>
            <a:t>Fix</a:t>
          </a:r>
          <a:endParaRPr lang="en-US" sz="2400" b="1" dirty="0">
            <a:solidFill>
              <a:schemeClr val="tx1">
                <a:lumMod val="75000"/>
                <a:lumOff val="25000"/>
              </a:schemeClr>
            </a:solidFill>
          </a:endParaRPr>
        </a:p>
      </dgm:t>
    </dgm:pt>
    <dgm:pt modelId="{C9D5B0A0-A0E7-47D7-A1C1-4DBB3E9DEA58}" type="parTrans" cxnId="{3EF0AA16-1574-46EB-A2DD-37D605FF06DF}">
      <dgm:prSet/>
      <dgm:spPr/>
      <dgm:t>
        <a:bodyPr/>
        <a:lstStyle/>
        <a:p>
          <a:endParaRPr lang="en-US">
            <a:solidFill>
              <a:schemeClr val="tx1">
                <a:lumMod val="75000"/>
                <a:lumOff val="25000"/>
              </a:schemeClr>
            </a:solidFill>
          </a:endParaRPr>
        </a:p>
      </dgm:t>
    </dgm:pt>
    <dgm:pt modelId="{47734D8E-7C2E-43E3-9E5D-5B2AF5B945B3}" type="sibTrans" cxnId="{3EF0AA16-1574-46EB-A2DD-37D605FF06DF}">
      <dgm:prSet/>
      <dgm:spPr/>
      <dgm:t>
        <a:bodyPr/>
        <a:lstStyle/>
        <a:p>
          <a:endParaRPr lang="en-US">
            <a:solidFill>
              <a:schemeClr val="tx1">
                <a:lumMod val="75000"/>
                <a:lumOff val="25000"/>
              </a:schemeClr>
            </a:solidFill>
          </a:endParaRPr>
        </a:p>
      </dgm:t>
    </dgm:pt>
    <dgm:pt modelId="{E0384BF1-33AA-4E93-985B-EA438ACA6A13}">
      <dgm:prSet phldrT="[Text]" custT="1"/>
      <dgm:spPr>
        <a:ln w="31750">
          <a:solidFill>
            <a:schemeClr val="accent1">
              <a:lumMod val="75000"/>
            </a:schemeClr>
          </a:solidFill>
        </a:ln>
      </dgm:spPr>
      <dgm:t>
        <a:bodyPr/>
        <a:lstStyle/>
        <a:p>
          <a:r>
            <a:rPr lang="en-US" sz="2400" b="1" dirty="0" smtClean="0">
              <a:solidFill>
                <a:schemeClr val="tx1">
                  <a:lumMod val="75000"/>
                  <a:lumOff val="25000"/>
                </a:schemeClr>
              </a:solidFill>
            </a:rPr>
            <a:t>Validate</a:t>
          </a:r>
          <a:endParaRPr lang="en-US" sz="2400" b="1" dirty="0">
            <a:solidFill>
              <a:schemeClr val="tx1">
                <a:lumMod val="75000"/>
                <a:lumOff val="25000"/>
              </a:schemeClr>
            </a:solidFill>
          </a:endParaRPr>
        </a:p>
      </dgm:t>
    </dgm:pt>
    <dgm:pt modelId="{70D530F7-D726-48D5-BBF4-969214A7377B}" type="parTrans" cxnId="{BAB80FF5-DEDC-40DA-9A06-F35FEBA79F5D}">
      <dgm:prSet/>
      <dgm:spPr/>
      <dgm:t>
        <a:bodyPr/>
        <a:lstStyle/>
        <a:p>
          <a:endParaRPr lang="en-US">
            <a:solidFill>
              <a:schemeClr val="tx1">
                <a:lumMod val="75000"/>
                <a:lumOff val="25000"/>
              </a:schemeClr>
            </a:solidFill>
          </a:endParaRPr>
        </a:p>
      </dgm:t>
    </dgm:pt>
    <dgm:pt modelId="{3B3CAD21-2F28-47C3-B806-426B1C78DC8A}" type="sibTrans" cxnId="{BAB80FF5-DEDC-40DA-9A06-F35FEBA79F5D}">
      <dgm:prSet/>
      <dgm:spPr/>
      <dgm:t>
        <a:bodyPr/>
        <a:lstStyle/>
        <a:p>
          <a:endParaRPr lang="en-US">
            <a:solidFill>
              <a:schemeClr val="tx1">
                <a:lumMod val="75000"/>
                <a:lumOff val="25000"/>
              </a:schemeClr>
            </a:solidFill>
          </a:endParaRPr>
        </a:p>
      </dgm:t>
    </dgm:pt>
    <dgm:pt modelId="{397DC69B-9F50-4A70-8119-24BB38B94A26}">
      <dgm:prSet phldrT="[Text]" custT="1"/>
      <dgm:spPr>
        <a:ln w="31750">
          <a:solidFill>
            <a:schemeClr val="accent1">
              <a:lumMod val="75000"/>
            </a:schemeClr>
          </a:solidFill>
        </a:ln>
      </dgm:spPr>
      <dgm:t>
        <a:bodyPr/>
        <a:lstStyle/>
        <a:p>
          <a:r>
            <a:rPr lang="en-US" sz="2400" b="1" dirty="0" smtClean="0">
              <a:solidFill>
                <a:schemeClr val="tx1">
                  <a:lumMod val="75000"/>
                  <a:lumOff val="25000"/>
                </a:schemeClr>
              </a:solidFill>
            </a:rPr>
            <a:t>Train</a:t>
          </a:r>
          <a:endParaRPr lang="en-US" sz="2400" b="1" dirty="0">
            <a:solidFill>
              <a:schemeClr val="tx1">
                <a:lumMod val="75000"/>
                <a:lumOff val="25000"/>
              </a:schemeClr>
            </a:solidFill>
          </a:endParaRPr>
        </a:p>
      </dgm:t>
    </dgm:pt>
    <dgm:pt modelId="{7914A997-B2F8-432C-8D1C-9C2C11316FFB}" type="parTrans" cxnId="{495471B0-643C-4C15-8229-42E7F57A883A}">
      <dgm:prSet/>
      <dgm:spPr/>
      <dgm:t>
        <a:bodyPr/>
        <a:lstStyle/>
        <a:p>
          <a:endParaRPr lang="en-US">
            <a:solidFill>
              <a:schemeClr val="tx1">
                <a:lumMod val="75000"/>
                <a:lumOff val="25000"/>
              </a:schemeClr>
            </a:solidFill>
          </a:endParaRPr>
        </a:p>
      </dgm:t>
    </dgm:pt>
    <dgm:pt modelId="{A6ED58BA-F7D4-4053-8AEB-A4905C0C6D6F}" type="sibTrans" cxnId="{495471B0-643C-4C15-8229-42E7F57A883A}">
      <dgm:prSet/>
      <dgm:spPr/>
      <dgm:t>
        <a:bodyPr/>
        <a:lstStyle/>
        <a:p>
          <a:endParaRPr lang="en-US">
            <a:solidFill>
              <a:schemeClr val="tx1">
                <a:lumMod val="75000"/>
                <a:lumOff val="25000"/>
              </a:schemeClr>
            </a:solidFill>
          </a:endParaRPr>
        </a:p>
      </dgm:t>
    </dgm:pt>
    <dgm:pt modelId="{4D406C06-15F8-4C57-A3D1-A23AF96B7F72}">
      <dgm:prSet custT="1"/>
      <dgm:spPr>
        <a:ln w="31750">
          <a:solidFill>
            <a:schemeClr val="accent1">
              <a:lumMod val="75000"/>
            </a:schemeClr>
          </a:solidFill>
        </a:ln>
      </dgm:spPr>
      <dgm:t>
        <a:bodyPr/>
        <a:lstStyle/>
        <a:p>
          <a:r>
            <a:rPr lang="en-US" sz="1400" dirty="0" smtClean="0">
              <a:solidFill>
                <a:schemeClr val="tx1">
                  <a:lumMod val="75000"/>
                  <a:lumOff val="25000"/>
                </a:schemeClr>
              </a:solidFill>
            </a:rPr>
            <a:t>Troubleshoot</a:t>
          </a:r>
          <a:endParaRPr lang="en-US" sz="1400" dirty="0">
            <a:solidFill>
              <a:schemeClr val="tx1">
                <a:lumMod val="75000"/>
                <a:lumOff val="25000"/>
              </a:schemeClr>
            </a:solidFill>
          </a:endParaRPr>
        </a:p>
      </dgm:t>
    </dgm:pt>
    <dgm:pt modelId="{B2147F8F-B1A8-48F4-9FFC-591E1BD86745}" type="parTrans" cxnId="{169D2B96-1A0B-4A54-A2CB-4E6E4DB17904}">
      <dgm:prSet/>
      <dgm:spPr/>
      <dgm:t>
        <a:bodyPr/>
        <a:lstStyle/>
        <a:p>
          <a:endParaRPr lang="en-US">
            <a:solidFill>
              <a:schemeClr val="tx1">
                <a:lumMod val="75000"/>
                <a:lumOff val="25000"/>
              </a:schemeClr>
            </a:solidFill>
          </a:endParaRPr>
        </a:p>
      </dgm:t>
    </dgm:pt>
    <dgm:pt modelId="{304047C9-EFB8-4CCF-B969-DC282020B1DA}" type="sibTrans" cxnId="{169D2B96-1A0B-4A54-A2CB-4E6E4DB17904}">
      <dgm:prSet/>
      <dgm:spPr/>
      <dgm:t>
        <a:bodyPr/>
        <a:lstStyle/>
        <a:p>
          <a:endParaRPr lang="en-US">
            <a:solidFill>
              <a:schemeClr val="tx1">
                <a:lumMod val="75000"/>
                <a:lumOff val="25000"/>
              </a:schemeClr>
            </a:solidFill>
          </a:endParaRPr>
        </a:p>
      </dgm:t>
    </dgm:pt>
    <dgm:pt modelId="{F1B3B1C3-B827-4A07-BED5-802859C380BE}">
      <dgm:prSet custT="1"/>
      <dgm:spPr>
        <a:ln w="31750">
          <a:solidFill>
            <a:schemeClr val="accent1">
              <a:lumMod val="75000"/>
            </a:schemeClr>
          </a:solidFill>
        </a:ln>
      </dgm:spPr>
      <dgm:t>
        <a:bodyPr/>
        <a:lstStyle/>
        <a:p>
          <a:r>
            <a:rPr lang="en-US" sz="1400" dirty="0" smtClean="0">
              <a:solidFill>
                <a:schemeClr val="tx1">
                  <a:lumMod val="75000"/>
                  <a:lumOff val="25000"/>
                </a:schemeClr>
              </a:solidFill>
            </a:rPr>
            <a:t>Write unit tests</a:t>
          </a:r>
          <a:endParaRPr lang="en-US" sz="1400" dirty="0">
            <a:solidFill>
              <a:schemeClr val="tx1">
                <a:lumMod val="75000"/>
                <a:lumOff val="25000"/>
              </a:schemeClr>
            </a:solidFill>
          </a:endParaRPr>
        </a:p>
      </dgm:t>
    </dgm:pt>
    <dgm:pt modelId="{C2BC40D8-588F-4219-9C29-E4691BD3A0AF}" type="parTrans" cxnId="{66AD4437-4921-4EE4-9CDD-7C4289398CD3}">
      <dgm:prSet/>
      <dgm:spPr/>
      <dgm:t>
        <a:bodyPr/>
        <a:lstStyle/>
        <a:p>
          <a:endParaRPr lang="en-US">
            <a:solidFill>
              <a:schemeClr val="tx1">
                <a:lumMod val="75000"/>
                <a:lumOff val="25000"/>
              </a:schemeClr>
            </a:solidFill>
          </a:endParaRPr>
        </a:p>
      </dgm:t>
    </dgm:pt>
    <dgm:pt modelId="{87815870-F14A-4A4E-9DD9-828890F5ADF2}" type="sibTrans" cxnId="{66AD4437-4921-4EE4-9CDD-7C4289398CD3}">
      <dgm:prSet/>
      <dgm:spPr/>
      <dgm:t>
        <a:bodyPr/>
        <a:lstStyle/>
        <a:p>
          <a:endParaRPr lang="en-US">
            <a:solidFill>
              <a:schemeClr val="tx1">
                <a:lumMod val="75000"/>
                <a:lumOff val="25000"/>
              </a:schemeClr>
            </a:solidFill>
          </a:endParaRPr>
        </a:p>
      </dgm:t>
    </dgm:pt>
    <dgm:pt modelId="{23F712B1-FB96-4B24-A6A2-16AABE46B27F}">
      <dgm:prSet custT="1"/>
      <dgm:spPr>
        <a:ln w="31750">
          <a:solidFill>
            <a:schemeClr val="accent1">
              <a:lumMod val="75000"/>
            </a:schemeClr>
          </a:solidFill>
        </a:ln>
      </dgm:spPr>
      <dgm:t>
        <a:bodyPr/>
        <a:lstStyle/>
        <a:p>
          <a:r>
            <a:rPr lang="en-US" sz="1400" dirty="0" smtClean="0">
              <a:solidFill>
                <a:schemeClr val="tx1">
                  <a:lumMod val="75000"/>
                  <a:lumOff val="25000"/>
                </a:schemeClr>
              </a:solidFill>
            </a:rPr>
            <a:t>Streamline the script</a:t>
          </a:r>
          <a:endParaRPr lang="en-US" sz="1400" dirty="0">
            <a:solidFill>
              <a:schemeClr val="tx1">
                <a:lumMod val="75000"/>
                <a:lumOff val="25000"/>
              </a:schemeClr>
            </a:solidFill>
          </a:endParaRPr>
        </a:p>
      </dgm:t>
    </dgm:pt>
    <dgm:pt modelId="{9A8B64CB-B382-441B-B888-3C702577D6FA}" type="parTrans" cxnId="{E57380AF-E020-4A60-B395-E395273EC652}">
      <dgm:prSet/>
      <dgm:spPr/>
      <dgm:t>
        <a:bodyPr/>
        <a:lstStyle/>
        <a:p>
          <a:endParaRPr lang="en-US">
            <a:solidFill>
              <a:schemeClr val="tx1">
                <a:lumMod val="75000"/>
                <a:lumOff val="25000"/>
              </a:schemeClr>
            </a:solidFill>
          </a:endParaRPr>
        </a:p>
      </dgm:t>
    </dgm:pt>
    <dgm:pt modelId="{71EE77E9-9EA6-40A3-92B8-69EA8860CC61}" type="sibTrans" cxnId="{E57380AF-E020-4A60-B395-E395273EC652}">
      <dgm:prSet/>
      <dgm:spPr/>
      <dgm:t>
        <a:bodyPr/>
        <a:lstStyle/>
        <a:p>
          <a:endParaRPr lang="en-US">
            <a:solidFill>
              <a:schemeClr val="tx1">
                <a:lumMod val="75000"/>
                <a:lumOff val="25000"/>
              </a:schemeClr>
            </a:solidFill>
          </a:endParaRPr>
        </a:p>
      </dgm:t>
    </dgm:pt>
    <dgm:pt modelId="{C4F56DA6-C546-4EBD-8830-7D4548C574BB}">
      <dgm:prSet custT="1"/>
      <dgm:spPr>
        <a:ln w="31750">
          <a:solidFill>
            <a:schemeClr val="accent1">
              <a:lumMod val="75000"/>
            </a:schemeClr>
          </a:solidFill>
        </a:ln>
      </dgm:spPr>
      <dgm:t>
        <a:bodyPr/>
        <a:lstStyle/>
        <a:p>
          <a:r>
            <a:rPr lang="en-US" sz="1400" dirty="0" smtClean="0">
              <a:solidFill>
                <a:schemeClr val="tx1">
                  <a:lumMod val="75000"/>
                  <a:lumOff val="25000"/>
                </a:schemeClr>
              </a:solidFill>
            </a:rPr>
            <a:t>Test</a:t>
          </a:r>
          <a:r>
            <a:rPr lang="en-US" sz="1400" baseline="0" dirty="0" smtClean="0">
              <a:solidFill>
                <a:schemeClr val="tx1">
                  <a:lumMod val="75000"/>
                  <a:lumOff val="25000"/>
                </a:schemeClr>
              </a:solidFill>
            </a:rPr>
            <a:t> on study area parks</a:t>
          </a:r>
          <a:endParaRPr lang="en-US" sz="1400" dirty="0">
            <a:solidFill>
              <a:schemeClr val="tx1">
                <a:lumMod val="75000"/>
                <a:lumOff val="25000"/>
              </a:schemeClr>
            </a:solidFill>
          </a:endParaRPr>
        </a:p>
      </dgm:t>
    </dgm:pt>
    <dgm:pt modelId="{C42E8471-BF98-4F30-B2E6-C1CDCAE1355B}" type="parTrans" cxnId="{9C1659A0-8D4D-42A1-BACA-B67F89304132}">
      <dgm:prSet/>
      <dgm:spPr/>
      <dgm:t>
        <a:bodyPr/>
        <a:lstStyle/>
        <a:p>
          <a:endParaRPr lang="en-US">
            <a:solidFill>
              <a:schemeClr val="tx1">
                <a:lumMod val="75000"/>
                <a:lumOff val="25000"/>
              </a:schemeClr>
            </a:solidFill>
          </a:endParaRPr>
        </a:p>
      </dgm:t>
    </dgm:pt>
    <dgm:pt modelId="{7654DE16-FF56-43D9-811B-8FFD25294FA3}" type="sibTrans" cxnId="{9C1659A0-8D4D-42A1-BACA-B67F89304132}">
      <dgm:prSet/>
      <dgm:spPr/>
      <dgm:t>
        <a:bodyPr/>
        <a:lstStyle/>
        <a:p>
          <a:endParaRPr lang="en-US">
            <a:solidFill>
              <a:schemeClr val="tx1">
                <a:lumMod val="75000"/>
                <a:lumOff val="25000"/>
              </a:schemeClr>
            </a:solidFill>
          </a:endParaRPr>
        </a:p>
      </dgm:t>
    </dgm:pt>
    <dgm:pt modelId="{D62A9083-F206-4890-BD10-8774205D1250}">
      <dgm:prSet custT="1"/>
      <dgm:spPr>
        <a:ln w="31750">
          <a:solidFill>
            <a:schemeClr val="accent1">
              <a:lumMod val="75000"/>
            </a:schemeClr>
          </a:solidFill>
        </a:ln>
      </dgm:spPr>
      <dgm:t>
        <a:bodyPr/>
        <a:lstStyle/>
        <a:p>
          <a:r>
            <a:rPr lang="en-US" sz="1400" dirty="0" smtClean="0">
              <a:solidFill>
                <a:schemeClr val="tx1">
                  <a:lumMod val="75000"/>
                  <a:lumOff val="25000"/>
                </a:schemeClr>
              </a:solidFill>
            </a:rPr>
            <a:t>Compare to NPS ground truth data</a:t>
          </a:r>
          <a:endParaRPr lang="en-US" sz="1400" dirty="0">
            <a:solidFill>
              <a:schemeClr val="tx1">
                <a:lumMod val="75000"/>
                <a:lumOff val="25000"/>
              </a:schemeClr>
            </a:solidFill>
          </a:endParaRPr>
        </a:p>
      </dgm:t>
    </dgm:pt>
    <dgm:pt modelId="{205A78D7-D809-4836-9116-5F96FA97967B}" type="parTrans" cxnId="{781EFCFE-AB7E-45C9-ADDB-EE5A6F277104}">
      <dgm:prSet/>
      <dgm:spPr/>
      <dgm:t>
        <a:bodyPr/>
        <a:lstStyle/>
        <a:p>
          <a:endParaRPr lang="en-US">
            <a:solidFill>
              <a:schemeClr val="tx1">
                <a:lumMod val="75000"/>
                <a:lumOff val="25000"/>
              </a:schemeClr>
            </a:solidFill>
          </a:endParaRPr>
        </a:p>
      </dgm:t>
    </dgm:pt>
    <dgm:pt modelId="{5363C59C-F1B0-4124-9C94-D91EE43E0C60}" type="sibTrans" cxnId="{781EFCFE-AB7E-45C9-ADDB-EE5A6F277104}">
      <dgm:prSet/>
      <dgm:spPr/>
      <dgm:t>
        <a:bodyPr/>
        <a:lstStyle/>
        <a:p>
          <a:endParaRPr lang="en-US">
            <a:solidFill>
              <a:schemeClr val="tx1">
                <a:lumMod val="75000"/>
                <a:lumOff val="25000"/>
              </a:schemeClr>
            </a:solidFill>
          </a:endParaRPr>
        </a:p>
      </dgm:t>
    </dgm:pt>
    <dgm:pt modelId="{CEE3D2A0-A5BE-4024-A934-20A94DD2E753}">
      <dgm:prSet custT="1"/>
      <dgm:spPr>
        <a:ln w="31750">
          <a:solidFill>
            <a:schemeClr val="accent1">
              <a:lumMod val="75000"/>
            </a:schemeClr>
          </a:solidFill>
        </a:ln>
      </dgm:spPr>
      <dgm:t>
        <a:bodyPr/>
        <a:lstStyle/>
        <a:p>
          <a:r>
            <a:rPr lang="en-US" sz="1400" dirty="0" smtClean="0">
              <a:solidFill>
                <a:schemeClr val="tx1">
                  <a:lumMod val="75000"/>
                  <a:lumOff val="25000"/>
                </a:schemeClr>
              </a:solidFill>
            </a:rPr>
            <a:t>Create</a:t>
          </a:r>
          <a:r>
            <a:rPr lang="en-US" sz="1400" baseline="0" dirty="0" smtClean="0">
              <a:solidFill>
                <a:schemeClr val="tx1">
                  <a:lumMod val="75000"/>
                  <a:lumOff val="25000"/>
                </a:schemeClr>
              </a:solidFill>
            </a:rPr>
            <a:t> written tutorial</a:t>
          </a:r>
          <a:endParaRPr lang="en-US" sz="1400" dirty="0">
            <a:solidFill>
              <a:schemeClr val="tx1">
                <a:lumMod val="75000"/>
                <a:lumOff val="25000"/>
              </a:schemeClr>
            </a:solidFill>
          </a:endParaRPr>
        </a:p>
      </dgm:t>
    </dgm:pt>
    <dgm:pt modelId="{6BDA9EE8-ECB1-43DC-AB3A-BE080FBCE01A}" type="parTrans" cxnId="{FD3D5D19-DD65-4E5C-A51A-E50C93331A2F}">
      <dgm:prSet/>
      <dgm:spPr/>
      <dgm:t>
        <a:bodyPr/>
        <a:lstStyle/>
        <a:p>
          <a:endParaRPr lang="en-US">
            <a:solidFill>
              <a:schemeClr val="tx1">
                <a:lumMod val="75000"/>
                <a:lumOff val="25000"/>
              </a:schemeClr>
            </a:solidFill>
          </a:endParaRPr>
        </a:p>
      </dgm:t>
    </dgm:pt>
    <dgm:pt modelId="{B0520D3B-FD67-48F6-88D5-89FA839A25B5}" type="sibTrans" cxnId="{FD3D5D19-DD65-4E5C-A51A-E50C93331A2F}">
      <dgm:prSet/>
      <dgm:spPr/>
      <dgm:t>
        <a:bodyPr/>
        <a:lstStyle/>
        <a:p>
          <a:endParaRPr lang="en-US">
            <a:solidFill>
              <a:schemeClr val="tx1">
                <a:lumMod val="75000"/>
                <a:lumOff val="25000"/>
              </a:schemeClr>
            </a:solidFill>
          </a:endParaRPr>
        </a:p>
      </dgm:t>
    </dgm:pt>
    <dgm:pt modelId="{67BC5286-C29F-4C15-A43D-95543B622693}">
      <dgm:prSet custT="1"/>
      <dgm:spPr>
        <a:ln w="31750">
          <a:solidFill>
            <a:schemeClr val="accent1">
              <a:lumMod val="75000"/>
            </a:schemeClr>
          </a:solidFill>
        </a:ln>
      </dgm:spPr>
      <dgm:t>
        <a:bodyPr/>
        <a:lstStyle/>
        <a:p>
          <a:r>
            <a:rPr lang="en-US" sz="1400" dirty="0" smtClean="0">
              <a:solidFill>
                <a:schemeClr val="tx1">
                  <a:lumMod val="75000"/>
                  <a:lumOff val="25000"/>
                </a:schemeClr>
              </a:solidFill>
            </a:rPr>
            <a:t>Train</a:t>
          </a:r>
          <a:r>
            <a:rPr lang="en-US" sz="1400" baseline="0" dirty="0" smtClean="0">
              <a:solidFill>
                <a:schemeClr val="tx1">
                  <a:lumMod val="75000"/>
                  <a:lumOff val="25000"/>
                </a:schemeClr>
              </a:solidFill>
            </a:rPr>
            <a:t> partners in person</a:t>
          </a:r>
          <a:endParaRPr lang="en-US" sz="1400" dirty="0">
            <a:solidFill>
              <a:schemeClr val="tx1">
                <a:lumMod val="75000"/>
                <a:lumOff val="25000"/>
              </a:schemeClr>
            </a:solidFill>
          </a:endParaRPr>
        </a:p>
      </dgm:t>
    </dgm:pt>
    <dgm:pt modelId="{7FD6D88E-322C-4711-BEBF-DE7B6F69A55F}" type="parTrans" cxnId="{F545532D-4A84-49C6-A1DD-9DAF535A2309}">
      <dgm:prSet/>
      <dgm:spPr/>
      <dgm:t>
        <a:bodyPr/>
        <a:lstStyle/>
        <a:p>
          <a:endParaRPr lang="en-US">
            <a:solidFill>
              <a:schemeClr val="tx1">
                <a:lumMod val="75000"/>
                <a:lumOff val="25000"/>
              </a:schemeClr>
            </a:solidFill>
          </a:endParaRPr>
        </a:p>
      </dgm:t>
    </dgm:pt>
    <dgm:pt modelId="{904E4CD9-01A9-4A72-8D21-E25679E7EEDD}" type="sibTrans" cxnId="{F545532D-4A84-49C6-A1DD-9DAF535A2309}">
      <dgm:prSet/>
      <dgm:spPr/>
      <dgm:t>
        <a:bodyPr/>
        <a:lstStyle/>
        <a:p>
          <a:endParaRPr lang="en-US">
            <a:solidFill>
              <a:schemeClr val="tx1">
                <a:lumMod val="75000"/>
                <a:lumOff val="25000"/>
              </a:schemeClr>
            </a:solidFill>
          </a:endParaRPr>
        </a:p>
      </dgm:t>
    </dgm:pt>
    <dgm:pt modelId="{6553039E-B1D4-43E7-BFEE-9973603503B8}">
      <dgm:prSet custT="1"/>
      <dgm:spPr>
        <a:ln w="31750">
          <a:solidFill>
            <a:schemeClr val="accent1">
              <a:lumMod val="75000"/>
            </a:schemeClr>
          </a:solidFill>
        </a:ln>
      </dgm:spPr>
      <dgm:t>
        <a:bodyPr/>
        <a:lstStyle/>
        <a:p>
          <a:r>
            <a:rPr lang="en-US" sz="1400" dirty="0" smtClean="0">
              <a:solidFill>
                <a:schemeClr val="tx1">
                  <a:lumMod val="75000"/>
                  <a:lumOff val="25000"/>
                </a:schemeClr>
              </a:solidFill>
            </a:rPr>
            <a:t>Generate hemispheres</a:t>
          </a:r>
          <a:endParaRPr lang="en-US" sz="1400" dirty="0">
            <a:solidFill>
              <a:schemeClr val="tx1">
                <a:lumMod val="75000"/>
                <a:lumOff val="25000"/>
              </a:schemeClr>
            </a:solidFill>
          </a:endParaRPr>
        </a:p>
      </dgm:t>
    </dgm:pt>
    <dgm:pt modelId="{894B068D-CAE4-43EB-A59D-D9A3B52DE21F}" type="sibTrans" cxnId="{FCEC55E8-D7D7-4B91-8C61-88DFC4E3ABA4}">
      <dgm:prSet/>
      <dgm:spPr/>
      <dgm:t>
        <a:bodyPr/>
        <a:lstStyle/>
        <a:p>
          <a:endParaRPr lang="en-US">
            <a:solidFill>
              <a:schemeClr val="tx1">
                <a:lumMod val="75000"/>
                <a:lumOff val="25000"/>
              </a:schemeClr>
            </a:solidFill>
          </a:endParaRPr>
        </a:p>
      </dgm:t>
    </dgm:pt>
    <dgm:pt modelId="{FF162A73-CBBF-44BD-B8B9-5E0EC79E4A12}" type="parTrans" cxnId="{FCEC55E8-D7D7-4B91-8C61-88DFC4E3ABA4}">
      <dgm:prSet/>
      <dgm:spPr/>
      <dgm:t>
        <a:bodyPr/>
        <a:lstStyle/>
        <a:p>
          <a:endParaRPr lang="en-US">
            <a:solidFill>
              <a:schemeClr val="tx1">
                <a:lumMod val="75000"/>
                <a:lumOff val="25000"/>
              </a:schemeClr>
            </a:solidFill>
          </a:endParaRPr>
        </a:p>
      </dgm:t>
    </dgm:pt>
    <dgm:pt modelId="{F0BD80DE-6368-46FF-BFFA-9AEB2C4EA881}">
      <dgm:prSet custT="1"/>
      <dgm:spPr>
        <a:ln w="31750">
          <a:solidFill>
            <a:schemeClr val="accent1">
              <a:lumMod val="75000"/>
            </a:schemeClr>
          </a:solidFill>
        </a:ln>
      </dgm:spPr>
      <dgm:t>
        <a:bodyPr/>
        <a:lstStyle/>
        <a:p>
          <a:r>
            <a:rPr lang="en-US" sz="1400" dirty="0" smtClean="0">
              <a:solidFill>
                <a:schemeClr val="tx1">
                  <a:lumMod val="75000"/>
                  <a:lumOff val="25000"/>
                </a:schemeClr>
              </a:solidFill>
            </a:rPr>
            <a:t>Host webinar</a:t>
          </a:r>
          <a:endParaRPr lang="en-US" sz="1400" dirty="0">
            <a:solidFill>
              <a:schemeClr val="tx1">
                <a:lumMod val="75000"/>
                <a:lumOff val="25000"/>
              </a:schemeClr>
            </a:solidFill>
          </a:endParaRPr>
        </a:p>
      </dgm:t>
    </dgm:pt>
    <dgm:pt modelId="{09C7018C-02C9-4FD6-B97F-1F49EA8B94B1}" type="parTrans" cxnId="{46F9B08A-0561-4893-BA82-3099043EEE5D}">
      <dgm:prSet/>
      <dgm:spPr/>
      <dgm:t>
        <a:bodyPr/>
        <a:lstStyle/>
        <a:p>
          <a:endParaRPr lang="en-US">
            <a:solidFill>
              <a:schemeClr val="tx1">
                <a:lumMod val="75000"/>
                <a:lumOff val="25000"/>
              </a:schemeClr>
            </a:solidFill>
          </a:endParaRPr>
        </a:p>
      </dgm:t>
    </dgm:pt>
    <dgm:pt modelId="{782609A1-AC21-454A-B1A1-A8A4D1DF5B02}" type="sibTrans" cxnId="{46F9B08A-0561-4893-BA82-3099043EEE5D}">
      <dgm:prSet/>
      <dgm:spPr/>
      <dgm:t>
        <a:bodyPr/>
        <a:lstStyle/>
        <a:p>
          <a:endParaRPr lang="en-US">
            <a:solidFill>
              <a:schemeClr val="tx1">
                <a:lumMod val="75000"/>
                <a:lumOff val="25000"/>
              </a:schemeClr>
            </a:solidFill>
          </a:endParaRPr>
        </a:p>
      </dgm:t>
    </dgm:pt>
    <dgm:pt modelId="{D08F56AC-A0D7-4156-8365-68EB8408B22D}" type="pres">
      <dgm:prSet presAssocID="{3F8BDC3B-207B-4E5B-BA76-D4A2567DE7B1}" presName="mainComposite" presStyleCnt="0">
        <dgm:presLayoutVars>
          <dgm:chPref val="1"/>
          <dgm:dir/>
          <dgm:animOne val="branch"/>
          <dgm:animLvl val="lvl"/>
          <dgm:resizeHandles val="exact"/>
        </dgm:presLayoutVars>
      </dgm:prSet>
      <dgm:spPr/>
      <dgm:t>
        <a:bodyPr/>
        <a:lstStyle/>
        <a:p>
          <a:endParaRPr lang="en-US"/>
        </a:p>
      </dgm:t>
    </dgm:pt>
    <dgm:pt modelId="{0A5F547B-C2AD-40A3-B711-373741325333}" type="pres">
      <dgm:prSet presAssocID="{3F8BDC3B-207B-4E5B-BA76-D4A2567DE7B1}" presName="hierFlow" presStyleCnt="0"/>
      <dgm:spPr/>
    </dgm:pt>
    <dgm:pt modelId="{D37E5E00-EBD4-4759-B5FE-988F101B81B0}" type="pres">
      <dgm:prSet presAssocID="{3F8BDC3B-207B-4E5B-BA76-D4A2567DE7B1}" presName="hierChild1" presStyleCnt="0">
        <dgm:presLayoutVars>
          <dgm:chPref val="1"/>
          <dgm:animOne val="branch"/>
          <dgm:animLvl val="lvl"/>
        </dgm:presLayoutVars>
      </dgm:prSet>
      <dgm:spPr/>
    </dgm:pt>
    <dgm:pt modelId="{48CA2F41-46CD-45DC-A308-DFCF4D1F2303}" type="pres">
      <dgm:prSet presAssocID="{FF9324A0-5CFC-499E-A498-9829B1160A3C}" presName="Name14" presStyleCnt="0"/>
      <dgm:spPr/>
    </dgm:pt>
    <dgm:pt modelId="{E69C7AD9-48E1-47AB-86A0-22699FB97130}" type="pres">
      <dgm:prSet presAssocID="{FF9324A0-5CFC-499E-A498-9829B1160A3C}" presName="level1Shape" presStyleLbl="node0" presStyleIdx="0" presStyleCnt="1" custScaleX="396523" custScaleY="386657" custLinFactY="-200000" custLinFactNeighborX="31614" custLinFactNeighborY="-247400">
        <dgm:presLayoutVars>
          <dgm:chPref val="3"/>
        </dgm:presLayoutVars>
      </dgm:prSet>
      <dgm:spPr/>
      <dgm:t>
        <a:bodyPr/>
        <a:lstStyle/>
        <a:p>
          <a:endParaRPr lang="en-US"/>
        </a:p>
      </dgm:t>
    </dgm:pt>
    <dgm:pt modelId="{7F464851-BCD3-499F-B9F8-7EAAB7F5B255}" type="pres">
      <dgm:prSet presAssocID="{FF9324A0-5CFC-499E-A498-9829B1160A3C}" presName="hierChild2" presStyleCnt="0"/>
      <dgm:spPr/>
    </dgm:pt>
    <dgm:pt modelId="{4EF65DE0-654C-4519-AA6A-ED0A68794676}" type="pres">
      <dgm:prSet presAssocID="{C9D5B0A0-A0E7-47D7-A1C1-4DBB3E9DEA58}" presName="Name19" presStyleLbl="parChTrans1D2" presStyleIdx="0" presStyleCnt="3"/>
      <dgm:spPr/>
      <dgm:t>
        <a:bodyPr/>
        <a:lstStyle/>
        <a:p>
          <a:endParaRPr lang="en-US"/>
        </a:p>
      </dgm:t>
    </dgm:pt>
    <dgm:pt modelId="{73DC35E5-1A1E-46C9-94EF-7945C217A148}" type="pres">
      <dgm:prSet presAssocID="{2B240F87-58FA-4659-A73A-F644B97818F8}" presName="Name21" presStyleCnt="0"/>
      <dgm:spPr/>
    </dgm:pt>
    <dgm:pt modelId="{94A44795-9ED6-4C46-9A9B-8BB1F88D35E5}" type="pres">
      <dgm:prSet presAssocID="{2B240F87-58FA-4659-A73A-F644B97818F8}" presName="level2Shape" presStyleLbl="node2" presStyleIdx="0" presStyleCnt="3" custScaleX="162183" custScaleY="196541" custLinFactY="-100000" custLinFactNeighborX="10763" custLinFactNeighborY="-138389"/>
      <dgm:spPr/>
      <dgm:t>
        <a:bodyPr/>
        <a:lstStyle/>
        <a:p>
          <a:endParaRPr lang="en-US"/>
        </a:p>
      </dgm:t>
    </dgm:pt>
    <dgm:pt modelId="{D4CFACAB-F634-4E9F-A9AA-A67E9E1D1DFE}" type="pres">
      <dgm:prSet presAssocID="{2B240F87-58FA-4659-A73A-F644B97818F8}" presName="hierChild3" presStyleCnt="0"/>
      <dgm:spPr/>
    </dgm:pt>
    <dgm:pt modelId="{FAE76618-1662-4261-9023-14DB06C1C3B3}" type="pres">
      <dgm:prSet presAssocID="{B2147F8F-B1A8-48F4-9FFC-591E1BD86745}" presName="Name19" presStyleLbl="parChTrans1D3" presStyleIdx="0" presStyleCnt="9"/>
      <dgm:spPr/>
      <dgm:t>
        <a:bodyPr/>
        <a:lstStyle/>
        <a:p>
          <a:endParaRPr lang="en-US"/>
        </a:p>
      </dgm:t>
    </dgm:pt>
    <dgm:pt modelId="{EB926825-34E3-40FB-91E1-C206D286CF0A}" type="pres">
      <dgm:prSet presAssocID="{4D406C06-15F8-4C57-A3D1-A23AF96B7F72}" presName="Name21" presStyleCnt="0"/>
      <dgm:spPr/>
    </dgm:pt>
    <dgm:pt modelId="{8AEC4CFF-7B8C-4D9A-ADD5-6417EC4047DE}" type="pres">
      <dgm:prSet presAssocID="{4D406C06-15F8-4C57-A3D1-A23AF96B7F72}" presName="level2Shape" presStyleLbl="node3" presStyleIdx="0" presStyleCnt="9" custScaleX="287769" custScaleY="140918" custLinFactY="-17051" custLinFactNeighborX="65075" custLinFactNeighborY="-100000"/>
      <dgm:spPr/>
      <dgm:t>
        <a:bodyPr/>
        <a:lstStyle/>
        <a:p>
          <a:endParaRPr lang="en-US"/>
        </a:p>
      </dgm:t>
    </dgm:pt>
    <dgm:pt modelId="{51132AD1-E0D6-419B-8D42-DD8BEAC3EDBA}" type="pres">
      <dgm:prSet presAssocID="{4D406C06-15F8-4C57-A3D1-A23AF96B7F72}" presName="hierChild3" presStyleCnt="0"/>
      <dgm:spPr/>
    </dgm:pt>
    <dgm:pt modelId="{FEA3A4D4-F69E-4A79-B5D7-3AB519DBB973}" type="pres">
      <dgm:prSet presAssocID="{C2BC40D8-588F-4219-9C29-E4691BD3A0AF}" presName="Name19" presStyleLbl="parChTrans1D3" presStyleIdx="1" presStyleCnt="9"/>
      <dgm:spPr/>
      <dgm:t>
        <a:bodyPr/>
        <a:lstStyle/>
        <a:p>
          <a:endParaRPr lang="en-US"/>
        </a:p>
      </dgm:t>
    </dgm:pt>
    <dgm:pt modelId="{8135600D-32C4-4B79-9002-DCB64BEBDC51}" type="pres">
      <dgm:prSet presAssocID="{F1B3B1C3-B827-4A07-BED5-802859C380BE}" presName="Name21" presStyleCnt="0"/>
      <dgm:spPr/>
    </dgm:pt>
    <dgm:pt modelId="{A96D2A1B-D962-4E86-B0A6-2CC744F7860A}" type="pres">
      <dgm:prSet presAssocID="{F1B3B1C3-B827-4A07-BED5-802859C380BE}" presName="level2Shape" presStyleLbl="node3" presStyleIdx="1" presStyleCnt="9" custScaleX="240517" custScaleY="149221" custLinFactY="8319" custLinFactNeighborX="-5867" custLinFactNeighborY="100000"/>
      <dgm:spPr/>
      <dgm:t>
        <a:bodyPr/>
        <a:lstStyle/>
        <a:p>
          <a:endParaRPr lang="en-US"/>
        </a:p>
      </dgm:t>
    </dgm:pt>
    <dgm:pt modelId="{75EF58E5-BB47-4D45-9990-A3B789752A21}" type="pres">
      <dgm:prSet presAssocID="{F1B3B1C3-B827-4A07-BED5-802859C380BE}" presName="hierChild3" presStyleCnt="0"/>
      <dgm:spPr/>
    </dgm:pt>
    <dgm:pt modelId="{3CCDADA5-5A02-41F1-BCD1-C0934395E207}" type="pres">
      <dgm:prSet presAssocID="{9A8B64CB-B382-441B-B888-3C702577D6FA}" presName="Name19" presStyleLbl="parChTrans1D3" presStyleIdx="2" presStyleCnt="9"/>
      <dgm:spPr/>
      <dgm:t>
        <a:bodyPr/>
        <a:lstStyle/>
        <a:p>
          <a:endParaRPr lang="en-US"/>
        </a:p>
      </dgm:t>
    </dgm:pt>
    <dgm:pt modelId="{3F30C01A-2658-4663-A859-4710266EEAD7}" type="pres">
      <dgm:prSet presAssocID="{23F712B1-FB96-4B24-A6A2-16AABE46B27F}" presName="Name21" presStyleCnt="0"/>
      <dgm:spPr/>
    </dgm:pt>
    <dgm:pt modelId="{98F52A74-A220-4B8D-BD1C-B0E08FEFFB32}" type="pres">
      <dgm:prSet presAssocID="{23F712B1-FB96-4B24-A6A2-16AABE46B27F}" presName="level2Shape" presStyleLbl="node3" presStyleIdx="2" presStyleCnt="9" custScaleX="256556" custScaleY="161725" custLinFactY="-17399" custLinFactNeighborX="-40223" custLinFactNeighborY="-100000"/>
      <dgm:spPr/>
      <dgm:t>
        <a:bodyPr/>
        <a:lstStyle/>
        <a:p>
          <a:endParaRPr lang="en-US"/>
        </a:p>
      </dgm:t>
    </dgm:pt>
    <dgm:pt modelId="{C65143BD-4BEC-4C9D-8FB2-3F4A0F818F1A}" type="pres">
      <dgm:prSet presAssocID="{23F712B1-FB96-4B24-A6A2-16AABE46B27F}" presName="hierChild3" presStyleCnt="0"/>
      <dgm:spPr/>
    </dgm:pt>
    <dgm:pt modelId="{6EC07CA0-950B-4AC6-ADCE-781DA8F7D73A}" type="pres">
      <dgm:prSet presAssocID="{70D530F7-D726-48D5-BBF4-969214A7377B}" presName="Name19" presStyleLbl="parChTrans1D2" presStyleIdx="1" presStyleCnt="3"/>
      <dgm:spPr/>
      <dgm:t>
        <a:bodyPr/>
        <a:lstStyle/>
        <a:p>
          <a:endParaRPr lang="en-US"/>
        </a:p>
      </dgm:t>
    </dgm:pt>
    <dgm:pt modelId="{6D33C651-ECDB-4128-8B25-CF0ED49C092C}" type="pres">
      <dgm:prSet presAssocID="{E0384BF1-33AA-4E93-985B-EA438ACA6A13}" presName="Name21" presStyleCnt="0"/>
      <dgm:spPr/>
    </dgm:pt>
    <dgm:pt modelId="{125A6BB3-E785-4054-ADDF-3A1C4E8DF7F0}" type="pres">
      <dgm:prSet presAssocID="{E0384BF1-33AA-4E93-985B-EA438ACA6A13}" presName="level2Shape" presStyleLbl="node2" presStyleIdx="1" presStyleCnt="3" custScaleX="332453" custScaleY="184796" custLinFactNeighborX="2222" custLinFactNeighborY="-23245"/>
      <dgm:spPr/>
      <dgm:t>
        <a:bodyPr/>
        <a:lstStyle/>
        <a:p>
          <a:endParaRPr lang="en-US"/>
        </a:p>
      </dgm:t>
    </dgm:pt>
    <dgm:pt modelId="{563829FE-1BFC-4A90-BE75-DB91E8E0131D}" type="pres">
      <dgm:prSet presAssocID="{E0384BF1-33AA-4E93-985B-EA438ACA6A13}" presName="hierChild3" presStyleCnt="0"/>
      <dgm:spPr/>
    </dgm:pt>
    <dgm:pt modelId="{357B2774-AF21-421C-AB14-18B529D6B34A}" type="pres">
      <dgm:prSet presAssocID="{C42E8471-BF98-4F30-B2E6-C1CDCAE1355B}" presName="Name19" presStyleLbl="parChTrans1D3" presStyleIdx="3" presStyleCnt="9"/>
      <dgm:spPr/>
      <dgm:t>
        <a:bodyPr/>
        <a:lstStyle/>
        <a:p>
          <a:endParaRPr lang="en-US"/>
        </a:p>
      </dgm:t>
    </dgm:pt>
    <dgm:pt modelId="{BF50BDCB-39A7-42F1-9829-AAF98037FDB1}" type="pres">
      <dgm:prSet presAssocID="{C4F56DA6-C546-4EBD-8830-7D4548C574BB}" presName="Name21" presStyleCnt="0"/>
      <dgm:spPr/>
    </dgm:pt>
    <dgm:pt modelId="{3FFCA9DD-6E69-47D5-9DA8-945AB6A133B0}" type="pres">
      <dgm:prSet presAssocID="{C4F56DA6-C546-4EBD-8830-7D4548C574BB}" presName="level2Shape" presStyleLbl="node3" presStyleIdx="3" presStyleCnt="9" custScaleX="243650" custScaleY="212361" custLinFactNeighborX="4942" custLinFactNeighborY="81374"/>
      <dgm:spPr/>
      <dgm:t>
        <a:bodyPr/>
        <a:lstStyle/>
        <a:p>
          <a:endParaRPr lang="en-US"/>
        </a:p>
      </dgm:t>
    </dgm:pt>
    <dgm:pt modelId="{75FB4DD5-4A11-43CB-A177-4C979A68C852}" type="pres">
      <dgm:prSet presAssocID="{C4F56DA6-C546-4EBD-8830-7D4548C574BB}" presName="hierChild3" presStyleCnt="0"/>
      <dgm:spPr/>
    </dgm:pt>
    <dgm:pt modelId="{3846A903-BF57-437E-8B97-A1BF23C39ED8}" type="pres">
      <dgm:prSet presAssocID="{FF162A73-CBBF-44BD-B8B9-5E0EC79E4A12}" presName="Name19" presStyleLbl="parChTrans1D3" presStyleIdx="4" presStyleCnt="9"/>
      <dgm:spPr/>
      <dgm:t>
        <a:bodyPr/>
        <a:lstStyle/>
        <a:p>
          <a:endParaRPr lang="en-US"/>
        </a:p>
      </dgm:t>
    </dgm:pt>
    <dgm:pt modelId="{6C94E2EA-FFD5-4FB2-843D-9AB8B5A328FF}" type="pres">
      <dgm:prSet presAssocID="{6553039E-B1D4-43E7-BFEE-9973603503B8}" presName="Name21" presStyleCnt="0"/>
      <dgm:spPr/>
    </dgm:pt>
    <dgm:pt modelId="{D646C346-4AF5-417F-A150-1BD50E89D90A}" type="pres">
      <dgm:prSet presAssocID="{6553039E-B1D4-43E7-BFEE-9973603503B8}" presName="level2Shape" presStyleLbl="node3" presStyleIdx="4" presStyleCnt="9" custScaleX="284022" custScaleY="179036" custLinFactY="196034" custLinFactNeighborX="-49337" custLinFactNeighborY="200000"/>
      <dgm:spPr/>
      <dgm:t>
        <a:bodyPr/>
        <a:lstStyle/>
        <a:p>
          <a:endParaRPr lang="en-US"/>
        </a:p>
      </dgm:t>
    </dgm:pt>
    <dgm:pt modelId="{A1F4D45F-5683-4053-91EA-15676BB96A29}" type="pres">
      <dgm:prSet presAssocID="{6553039E-B1D4-43E7-BFEE-9973603503B8}" presName="hierChild3" presStyleCnt="0"/>
      <dgm:spPr/>
    </dgm:pt>
    <dgm:pt modelId="{F1A1E9C4-63A1-45A4-8269-296FCEE33149}" type="pres">
      <dgm:prSet presAssocID="{205A78D7-D809-4836-9116-5F96FA97967B}" presName="Name19" presStyleLbl="parChTrans1D3" presStyleIdx="5" presStyleCnt="9"/>
      <dgm:spPr/>
      <dgm:t>
        <a:bodyPr/>
        <a:lstStyle/>
        <a:p>
          <a:endParaRPr lang="en-US"/>
        </a:p>
      </dgm:t>
    </dgm:pt>
    <dgm:pt modelId="{2E4BAC93-77EA-4D0E-A2B6-9AA83338645A}" type="pres">
      <dgm:prSet presAssocID="{D62A9083-F206-4890-BD10-8774205D1250}" presName="Name21" presStyleCnt="0"/>
      <dgm:spPr/>
    </dgm:pt>
    <dgm:pt modelId="{0CD0C7B3-3C4B-425D-92B1-9C3261640173}" type="pres">
      <dgm:prSet presAssocID="{D62A9083-F206-4890-BD10-8774205D1250}" presName="level2Shape" presStyleLbl="node3" presStyleIdx="5" presStyleCnt="9" custScaleX="273898" custScaleY="293811" custLinFactNeighborX="-49063" custLinFactNeighborY="81437"/>
      <dgm:spPr/>
      <dgm:t>
        <a:bodyPr/>
        <a:lstStyle/>
        <a:p>
          <a:endParaRPr lang="en-US"/>
        </a:p>
      </dgm:t>
    </dgm:pt>
    <dgm:pt modelId="{47EB5CC2-149E-40C6-8154-56C389FFEAED}" type="pres">
      <dgm:prSet presAssocID="{D62A9083-F206-4890-BD10-8774205D1250}" presName="hierChild3" presStyleCnt="0"/>
      <dgm:spPr/>
    </dgm:pt>
    <dgm:pt modelId="{2453EA1F-D434-4222-88CB-629C225729AE}" type="pres">
      <dgm:prSet presAssocID="{7914A997-B2F8-432C-8D1C-9C2C11316FFB}" presName="Name19" presStyleLbl="parChTrans1D2" presStyleIdx="2" presStyleCnt="3"/>
      <dgm:spPr/>
      <dgm:t>
        <a:bodyPr/>
        <a:lstStyle/>
        <a:p>
          <a:endParaRPr lang="en-US"/>
        </a:p>
      </dgm:t>
    </dgm:pt>
    <dgm:pt modelId="{176076FB-D174-438F-860A-44052298D232}" type="pres">
      <dgm:prSet presAssocID="{397DC69B-9F50-4A70-8119-24BB38B94A26}" presName="Name21" presStyleCnt="0"/>
      <dgm:spPr/>
    </dgm:pt>
    <dgm:pt modelId="{D809508C-BEF2-4BBB-AC7F-EB9B63FF474F}" type="pres">
      <dgm:prSet presAssocID="{397DC69B-9F50-4A70-8119-24BB38B94A26}" presName="level2Shape" presStyleLbl="node2" presStyleIdx="2" presStyleCnt="3" custScaleX="220023" custScaleY="195859" custLinFactY="-100000" custLinFactNeighborX="12426" custLinFactNeighborY="-132665"/>
      <dgm:spPr/>
      <dgm:t>
        <a:bodyPr/>
        <a:lstStyle/>
        <a:p>
          <a:endParaRPr lang="en-US"/>
        </a:p>
      </dgm:t>
    </dgm:pt>
    <dgm:pt modelId="{F98B66D9-6BF1-4BCA-A75A-2EFB4E2F70B2}" type="pres">
      <dgm:prSet presAssocID="{397DC69B-9F50-4A70-8119-24BB38B94A26}" presName="hierChild3" presStyleCnt="0"/>
      <dgm:spPr/>
    </dgm:pt>
    <dgm:pt modelId="{BD1B58FC-6D50-44BC-938E-4C6CC20F98F8}" type="pres">
      <dgm:prSet presAssocID="{6BDA9EE8-ECB1-43DC-AB3A-BE080FBCE01A}" presName="Name19" presStyleLbl="parChTrans1D3" presStyleIdx="6" presStyleCnt="9"/>
      <dgm:spPr/>
      <dgm:t>
        <a:bodyPr/>
        <a:lstStyle/>
        <a:p>
          <a:endParaRPr lang="en-US"/>
        </a:p>
      </dgm:t>
    </dgm:pt>
    <dgm:pt modelId="{3E310A36-9DB4-4805-975E-558D7676DC78}" type="pres">
      <dgm:prSet presAssocID="{CEE3D2A0-A5BE-4024-A934-20A94DD2E753}" presName="Name21" presStyleCnt="0"/>
      <dgm:spPr/>
    </dgm:pt>
    <dgm:pt modelId="{FAFDE656-F31C-4DAC-ABC4-E657434A2FF1}" type="pres">
      <dgm:prSet presAssocID="{CEE3D2A0-A5BE-4024-A934-20A94DD2E753}" presName="level2Shape" presStyleLbl="node3" presStyleIdx="6" presStyleCnt="9" custScaleX="189946" custScaleY="248542" custLinFactY="-39204" custLinFactNeighborX="21162" custLinFactNeighborY="-100000"/>
      <dgm:spPr/>
      <dgm:t>
        <a:bodyPr/>
        <a:lstStyle/>
        <a:p>
          <a:endParaRPr lang="en-US"/>
        </a:p>
      </dgm:t>
    </dgm:pt>
    <dgm:pt modelId="{3CEC6B14-A159-4FC0-A06F-E20A5E9133F9}" type="pres">
      <dgm:prSet presAssocID="{CEE3D2A0-A5BE-4024-A934-20A94DD2E753}" presName="hierChild3" presStyleCnt="0"/>
      <dgm:spPr/>
    </dgm:pt>
    <dgm:pt modelId="{6F2FBBCC-4560-4E4D-9CD3-A16D19F5066C}" type="pres">
      <dgm:prSet presAssocID="{7FD6D88E-322C-4711-BEBF-DE7B6F69A55F}" presName="Name19" presStyleLbl="parChTrans1D3" presStyleIdx="7" presStyleCnt="9"/>
      <dgm:spPr/>
      <dgm:t>
        <a:bodyPr/>
        <a:lstStyle/>
        <a:p>
          <a:endParaRPr lang="en-US"/>
        </a:p>
      </dgm:t>
    </dgm:pt>
    <dgm:pt modelId="{13AC5F18-835F-4BC9-BCA4-0A815ED780FD}" type="pres">
      <dgm:prSet presAssocID="{67BC5286-C29F-4C15-A43D-95543B622693}" presName="Name21" presStyleCnt="0"/>
      <dgm:spPr/>
    </dgm:pt>
    <dgm:pt modelId="{24D58C68-B744-44AC-B65A-25FE8A1C9416}" type="pres">
      <dgm:prSet presAssocID="{67BC5286-C29F-4C15-A43D-95543B622693}" presName="level2Shape" presStyleLbl="node3" presStyleIdx="7" presStyleCnt="9" custScaleX="233782" custScaleY="262939" custLinFactY="22543" custLinFactNeighborX="12028" custLinFactNeighborY="100000"/>
      <dgm:spPr/>
      <dgm:t>
        <a:bodyPr/>
        <a:lstStyle/>
        <a:p>
          <a:endParaRPr lang="en-US"/>
        </a:p>
      </dgm:t>
    </dgm:pt>
    <dgm:pt modelId="{867218D4-F8C0-4D07-A6B0-FD907F307F2F}" type="pres">
      <dgm:prSet presAssocID="{67BC5286-C29F-4C15-A43D-95543B622693}" presName="hierChild3" presStyleCnt="0"/>
      <dgm:spPr/>
    </dgm:pt>
    <dgm:pt modelId="{DEB2609F-EE3F-4CA4-B8FF-86669B838C1D}" type="pres">
      <dgm:prSet presAssocID="{09C7018C-02C9-4FD6-B97F-1F49EA8B94B1}" presName="Name19" presStyleLbl="parChTrans1D3" presStyleIdx="8" presStyleCnt="9"/>
      <dgm:spPr/>
      <dgm:t>
        <a:bodyPr/>
        <a:lstStyle/>
        <a:p>
          <a:endParaRPr lang="en-US"/>
        </a:p>
      </dgm:t>
    </dgm:pt>
    <dgm:pt modelId="{BDCCE0BB-F0BE-4563-8B45-1CC2E572AB3F}" type="pres">
      <dgm:prSet presAssocID="{F0BD80DE-6368-46FF-BFFA-9AEB2C4EA881}" presName="Name21" presStyleCnt="0"/>
      <dgm:spPr/>
    </dgm:pt>
    <dgm:pt modelId="{F771DF6A-4F64-459F-B1D6-88893965DC1B}" type="pres">
      <dgm:prSet presAssocID="{F0BD80DE-6368-46FF-BFFA-9AEB2C4EA881}" presName="level2Shape" presStyleLbl="node3" presStyleIdx="8" presStyleCnt="9" custScaleX="190846" custScaleY="175986" custLinFactY="-40528" custLinFactNeighborX="-19788" custLinFactNeighborY="-100000"/>
      <dgm:spPr/>
      <dgm:t>
        <a:bodyPr/>
        <a:lstStyle/>
        <a:p>
          <a:endParaRPr lang="en-US"/>
        </a:p>
      </dgm:t>
    </dgm:pt>
    <dgm:pt modelId="{D1CA83FE-1E96-4133-87DA-E86586681AD6}" type="pres">
      <dgm:prSet presAssocID="{F0BD80DE-6368-46FF-BFFA-9AEB2C4EA881}" presName="hierChild3" presStyleCnt="0"/>
      <dgm:spPr/>
    </dgm:pt>
    <dgm:pt modelId="{57D8E101-01AF-467D-A5DE-EB5174B94D09}" type="pres">
      <dgm:prSet presAssocID="{3F8BDC3B-207B-4E5B-BA76-D4A2567DE7B1}" presName="bgShapesFlow" presStyleCnt="0"/>
      <dgm:spPr/>
    </dgm:pt>
  </dgm:ptLst>
  <dgm:cxnLst>
    <dgm:cxn modelId="{7A716789-1026-4877-9287-EAFD7A3BE97D}" type="presOf" srcId="{C42E8471-BF98-4F30-B2E6-C1CDCAE1355B}" destId="{357B2774-AF21-421C-AB14-18B529D6B34A}" srcOrd="0" destOrd="0" presId="urn:microsoft.com/office/officeart/2005/8/layout/hierarchy6"/>
    <dgm:cxn modelId="{0BBBB9FB-C038-4F8C-AD36-9A6629F6D501}" type="presOf" srcId="{FF162A73-CBBF-44BD-B8B9-5E0EC79E4A12}" destId="{3846A903-BF57-437E-8B97-A1BF23C39ED8}" srcOrd="0" destOrd="0" presId="urn:microsoft.com/office/officeart/2005/8/layout/hierarchy6"/>
    <dgm:cxn modelId="{495471B0-643C-4C15-8229-42E7F57A883A}" srcId="{FF9324A0-5CFC-499E-A498-9829B1160A3C}" destId="{397DC69B-9F50-4A70-8119-24BB38B94A26}" srcOrd="2" destOrd="0" parTransId="{7914A997-B2F8-432C-8D1C-9C2C11316FFB}" sibTransId="{A6ED58BA-F7D4-4053-8AEB-A4905C0C6D6F}"/>
    <dgm:cxn modelId="{FD3D5D19-DD65-4E5C-A51A-E50C93331A2F}" srcId="{397DC69B-9F50-4A70-8119-24BB38B94A26}" destId="{CEE3D2A0-A5BE-4024-A934-20A94DD2E753}" srcOrd="0" destOrd="0" parTransId="{6BDA9EE8-ECB1-43DC-AB3A-BE080FBCE01A}" sibTransId="{B0520D3B-FD67-48F6-88D5-89FA839A25B5}"/>
    <dgm:cxn modelId="{100253F0-3090-4867-87F1-5D12095C8D66}" type="presOf" srcId="{67BC5286-C29F-4C15-A43D-95543B622693}" destId="{24D58C68-B744-44AC-B65A-25FE8A1C9416}" srcOrd="0" destOrd="0" presId="urn:microsoft.com/office/officeart/2005/8/layout/hierarchy6"/>
    <dgm:cxn modelId="{66AD4437-4921-4EE4-9CDD-7C4289398CD3}" srcId="{2B240F87-58FA-4659-A73A-F644B97818F8}" destId="{F1B3B1C3-B827-4A07-BED5-802859C380BE}" srcOrd="1" destOrd="0" parTransId="{C2BC40D8-588F-4219-9C29-E4691BD3A0AF}" sibTransId="{87815870-F14A-4A4E-9DD9-828890F5ADF2}"/>
    <dgm:cxn modelId="{BAB80FF5-DEDC-40DA-9A06-F35FEBA79F5D}" srcId="{FF9324A0-5CFC-499E-A498-9829B1160A3C}" destId="{E0384BF1-33AA-4E93-985B-EA438ACA6A13}" srcOrd="1" destOrd="0" parTransId="{70D530F7-D726-48D5-BBF4-969214A7377B}" sibTransId="{3B3CAD21-2F28-47C3-B806-426B1C78DC8A}"/>
    <dgm:cxn modelId="{9F196113-9C6F-48D1-8069-85FC9C9A8036}" type="presOf" srcId="{397DC69B-9F50-4A70-8119-24BB38B94A26}" destId="{D809508C-BEF2-4BBB-AC7F-EB9B63FF474F}" srcOrd="0" destOrd="0" presId="urn:microsoft.com/office/officeart/2005/8/layout/hierarchy6"/>
    <dgm:cxn modelId="{0D86D74E-48E9-4FF4-BE34-C6F7B10C8F95}" type="presOf" srcId="{09C7018C-02C9-4FD6-B97F-1F49EA8B94B1}" destId="{DEB2609F-EE3F-4CA4-B8FF-86669B838C1D}" srcOrd="0" destOrd="0" presId="urn:microsoft.com/office/officeart/2005/8/layout/hierarchy6"/>
    <dgm:cxn modelId="{9C2C9C07-5AFE-40DA-AD42-C637801BB15A}" type="presOf" srcId="{B2147F8F-B1A8-48F4-9FFC-591E1BD86745}" destId="{FAE76618-1662-4261-9023-14DB06C1C3B3}" srcOrd="0" destOrd="0" presId="urn:microsoft.com/office/officeart/2005/8/layout/hierarchy6"/>
    <dgm:cxn modelId="{E57380AF-E020-4A60-B395-E395273EC652}" srcId="{2B240F87-58FA-4659-A73A-F644B97818F8}" destId="{23F712B1-FB96-4B24-A6A2-16AABE46B27F}" srcOrd="2" destOrd="0" parTransId="{9A8B64CB-B382-441B-B888-3C702577D6FA}" sibTransId="{71EE77E9-9EA6-40A3-92B8-69EA8860CC61}"/>
    <dgm:cxn modelId="{AD344939-8F54-4BB5-A839-CAFA62454F03}" type="presOf" srcId="{23F712B1-FB96-4B24-A6A2-16AABE46B27F}" destId="{98F52A74-A220-4B8D-BD1C-B0E08FEFFB32}" srcOrd="0" destOrd="0" presId="urn:microsoft.com/office/officeart/2005/8/layout/hierarchy6"/>
    <dgm:cxn modelId="{4ADAD02E-A252-4715-A96B-5C708BBD40C2}" type="presOf" srcId="{F0BD80DE-6368-46FF-BFFA-9AEB2C4EA881}" destId="{F771DF6A-4F64-459F-B1D6-88893965DC1B}" srcOrd="0" destOrd="0" presId="urn:microsoft.com/office/officeart/2005/8/layout/hierarchy6"/>
    <dgm:cxn modelId="{646B0424-CD3A-4E22-B988-C8B7D732130B}" type="presOf" srcId="{C4F56DA6-C546-4EBD-8830-7D4548C574BB}" destId="{3FFCA9DD-6E69-47D5-9DA8-945AB6A133B0}" srcOrd="0" destOrd="0" presId="urn:microsoft.com/office/officeart/2005/8/layout/hierarchy6"/>
    <dgm:cxn modelId="{C8A4A1D3-AFD7-4F01-BDEF-E15EBFE1B24B}" type="presOf" srcId="{CEE3D2A0-A5BE-4024-A934-20A94DD2E753}" destId="{FAFDE656-F31C-4DAC-ABC4-E657434A2FF1}" srcOrd="0" destOrd="0" presId="urn:microsoft.com/office/officeart/2005/8/layout/hierarchy6"/>
    <dgm:cxn modelId="{F52957E1-B673-4827-94C5-033E9CA725E6}" type="presOf" srcId="{2B240F87-58FA-4659-A73A-F644B97818F8}" destId="{94A44795-9ED6-4C46-9A9B-8BB1F88D35E5}" srcOrd="0" destOrd="0" presId="urn:microsoft.com/office/officeart/2005/8/layout/hierarchy6"/>
    <dgm:cxn modelId="{8EFB91C0-32F4-4838-917B-E7016DF353D4}" type="presOf" srcId="{70D530F7-D726-48D5-BBF4-969214A7377B}" destId="{6EC07CA0-950B-4AC6-ADCE-781DA8F7D73A}" srcOrd="0" destOrd="0" presId="urn:microsoft.com/office/officeart/2005/8/layout/hierarchy6"/>
    <dgm:cxn modelId="{BE22DB2D-4A62-4C92-AB90-4A7090524027}" type="presOf" srcId="{3F8BDC3B-207B-4E5B-BA76-D4A2567DE7B1}" destId="{D08F56AC-A0D7-4156-8365-68EB8408B22D}" srcOrd="0" destOrd="0" presId="urn:microsoft.com/office/officeart/2005/8/layout/hierarchy6"/>
    <dgm:cxn modelId="{648125AC-CED2-45AC-A7C3-105B35B90E5A}" type="presOf" srcId="{4D406C06-15F8-4C57-A3D1-A23AF96B7F72}" destId="{8AEC4CFF-7B8C-4D9A-ADD5-6417EC4047DE}" srcOrd="0" destOrd="0" presId="urn:microsoft.com/office/officeart/2005/8/layout/hierarchy6"/>
    <dgm:cxn modelId="{9C1659A0-8D4D-42A1-BACA-B67F89304132}" srcId="{E0384BF1-33AA-4E93-985B-EA438ACA6A13}" destId="{C4F56DA6-C546-4EBD-8830-7D4548C574BB}" srcOrd="0" destOrd="0" parTransId="{C42E8471-BF98-4F30-B2E6-C1CDCAE1355B}" sibTransId="{7654DE16-FF56-43D9-811B-8FFD25294FA3}"/>
    <dgm:cxn modelId="{2A9545F5-7CE6-4FA7-B936-BF8338A3986F}" type="presOf" srcId="{C2BC40D8-588F-4219-9C29-E4691BD3A0AF}" destId="{FEA3A4D4-F69E-4A79-B5D7-3AB519DBB973}" srcOrd="0" destOrd="0" presId="urn:microsoft.com/office/officeart/2005/8/layout/hierarchy6"/>
    <dgm:cxn modelId="{5EBFEBCD-BF9D-426D-B80D-2251321EB5AD}" type="presOf" srcId="{F1B3B1C3-B827-4A07-BED5-802859C380BE}" destId="{A96D2A1B-D962-4E86-B0A6-2CC744F7860A}" srcOrd="0" destOrd="0" presId="urn:microsoft.com/office/officeart/2005/8/layout/hierarchy6"/>
    <dgm:cxn modelId="{52E9226B-9AB8-4CBA-93C0-06FD485AFCB2}" type="presOf" srcId="{FF9324A0-5CFC-499E-A498-9829B1160A3C}" destId="{E69C7AD9-48E1-47AB-86A0-22699FB97130}" srcOrd="0" destOrd="0" presId="urn:microsoft.com/office/officeart/2005/8/layout/hierarchy6"/>
    <dgm:cxn modelId="{FCEC55E8-D7D7-4B91-8C61-88DFC4E3ABA4}" srcId="{E0384BF1-33AA-4E93-985B-EA438ACA6A13}" destId="{6553039E-B1D4-43E7-BFEE-9973603503B8}" srcOrd="1" destOrd="0" parTransId="{FF162A73-CBBF-44BD-B8B9-5E0EC79E4A12}" sibTransId="{894B068D-CAE4-43EB-A59D-D9A3B52DE21F}"/>
    <dgm:cxn modelId="{781EFCFE-AB7E-45C9-ADDB-EE5A6F277104}" srcId="{E0384BF1-33AA-4E93-985B-EA438ACA6A13}" destId="{D62A9083-F206-4890-BD10-8774205D1250}" srcOrd="2" destOrd="0" parTransId="{205A78D7-D809-4836-9116-5F96FA97967B}" sibTransId="{5363C59C-F1B0-4124-9C94-D91EE43E0C60}"/>
    <dgm:cxn modelId="{BE31E4BA-BD26-462B-AF8E-C2CFFF7B3BE6}" type="presOf" srcId="{205A78D7-D809-4836-9116-5F96FA97967B}" destId="{F1A1E9C4-63A1-45A4-8269-296FCEE33149}" srcOrd="0" destOrd="0" presId="urn:microsoft.com/office/officeart/2005/8/layout/hierarchy6"/>
    <dgm:cxn modelId="{4DA39E95-DCCF-4D3B-B0C3-53E9215DABD4}" type="presOf" srcId="{7914A997-B2F8-432C-8D1C-9C2C11316FFB}" destId="{2453EA1F-D434-4222-88CB-629C225729AE}" srcOrd="0" destOrd="0" presId="urn:microsoft.com/office/officeart/2005/8/layout/hierarchy6"/>
    <dgm:cxn modelId="{3558C2BA-C982-457F-9D3E-6E536521C030}" type="presOf" srcId="{C9D5B0A0-A0E7-47D7-A1C1-4DBB3E9DEA58}" destId="{4EF65DE0-654C-4519-AA6A-ED0A68794676}" srcOrd="0" destOrd="0" presId="urn:microsoft.com/office/officeart/2005/8/layout/hierarchy6"/>
    <dgm:cxn modelId="{46F9B08A-0561-4893-BA82-3099043EEE5D}" srcId="{397DC69B-9F50-4A70-8119-24BB38B94A26}" destId="{F0BD80DE-6368-46FF-BFFA-9AEB2C4EA881}" srcOrd="2" destOrd="0" parTransId="{09C7018C-02C9-4FD6-B97F-1F49EA8B94B1}" sibTransId="{782609A1-AC21-454A-B1A1-A8A4D1DF5B02}"/>
    <dgm:cxn modelId="{DADB7107-8391-4C5B-A0BD-0EE6251EA78B}" type="presOf" srcId="{6553039E-B1D4-43E7-BFEE-9973603503B8}" destId="{D646C346-4AF5-417F-A150-1BD50E89D90A}" srcOrd="0" destOrd="0" presId="urn:microsoft.com/office/officeart/2005/8/layout/hierarchy6"/>
    <dgm:cxn modelId="{F545532D-4A84-49C6-A1DD-9DAF535A2309}" srcId="{397DC69B-9F50-4A70-8119-24BB38B94A26}" destId="{67BC5286-C29F-4C15-A43D-95543B622693}" srcOrd="1" destOrd="0" parTransId="{7FD6D88E-322C-4711-BEBF-DE7B6F69A55F}" sibTransId="{904E4CD9-01A9-4A72-8D21-E25679E7EEDD}"/>
    <dgm:cxn modelId="{169D2B96-1A0B-4A54-A2CB-4E6E4DB17904}" srcId="{2B240F87-58FA-4659-A73A-F644B97818F8}" destId="{4D406C06-15F8-4C57-A3D1-A23AF96B7F72}" srcOrd="0" destOrd="0" parTransId="{B2147F8F-B1A8-48F4-9FFC-591E1BD86745}" sibTransId="{304047C9-EFB8-4CCF-B969-DC282020B1DA}"/>
    <dgm:cxn modelId="{76417A07-01AB-42CA-A06C-75CFDDFA0DC4}" srcId="{3F8BDC3B-207B-4E5B-BA76-D4A2567DE7B1}" destId="{FF9324A0-5CFC-499E-A498-9829B1160A3C}" srcOrd="0" destOrd="0" parTransId="{4A985E07-C93C-4704-BFF7-7056C48D3195}" sibTransId="{DE43ADD6-F930-4E22-915A-5AF0F25CBEF4}"/>
    <dgm:cxn modelId="{A65B017B-8681-476C-BF02-2F3AB114392B}" type="presOf" srcId="{E0384BF1-33AA-4E93-985B-EA438ACA6A13}" destId="{125A6BB3-E785-4054-ADDF-3A1C4E8DF7F0}" srcOrd="0" destOrd="0" presId="urn:microsoft.com/office/officeart/2005/8/layout/hierarchy6"/>
    <dgm:cxn modelId="{73EDFDFA-48C2-40E9-ADDE-D68C9A0A8700}" type="presOf" srcId="{6BDA9EE8-ECB1-43DC-AB3A-BE080FBCE01A}" destId="{BD1B58FC-6D50-44BC-938E-4C6CC20F98F8}" srcOrd="0" destOrd="0" presId="urn:microsoft.com/office/officeart/2005/8/layout/hierarchy6"/>
    <dgm:cxn modelId="{E5F0A5C9-7FB0-4FE0-B0B8-A39595C9B616}" type="presOf" srcId="{D62A9083-F206-4890-BD10-8774205D1250}" destId="{0CD0C7B3-3C4B-425D-92B1-9C3261640173}" srcOrd="0" destOrd="0" presId="urn:microsoft.com/office/officeart/2005/8/layout/hierarchy6"/>
    <dgm:cxn modelId="{66E00EA2-3309-433A-8AF6-AB3ACEF5958B}" type="presOf" srcId="{9A8B64CB-B382-441B-B888-3C702577D6FA}" destId="{3CCDADA5-5A02-41F1-BCD1-C0934395E207}" srcOrd="0" destOrd="0" presId="urn:microsoft.com/office/officeart/2005/8/layout/hierarchy6"/>
    <dgm:cxn modelId="{A09D0509-DCBB-42E4-BAE6-5ED6C7F1251B}" type="presOf" srcId="{7FD6D88E-322C-4711-BEBF-DE7B6F69A55F}" destId="{6F2FBBCC-4560-4E4D-9CD3-A16D19F5066C}" srcOrd="0" destOrd="0" presId="urn:microsoft.com/office/officeart/2005/8/layout/hierarchy6"/>
    <dgm:cxn modelId="{3EF0AA16-1574-46EB-A2DD-37D605FF06DF}" srcId="{FF9324A0-5CFC-499E-A498-9829B1160A3C}" destId="{2B240F87-58FA-4659-A73A-F644B97818F8}" srcOrd="0" destOrd="0" parTransId="{C9D5B0A0-A0E7-47D7-A1C1-4DBB3E9DEA58}" sibTransId="{47734D8E-7C2E-43E3-9E5D-5B2AF5B945B3}"/>
    <dgm:cxn modelId="{F17402F6-219A-4E11-85DE-07A60180A0B2}" type="presParOf" srcId="{D08F56AC-A0D7-4156-8365-68EB8408B22D}" destId="{0A5F547B-C2AD-40A3-B711-373741325333}" srcOrd="0" destOrd="0" presId="urn:microsoft.com/office/officeart/2005/8/layout/hierarchy6"/>
    <dgm:cxn modelId="{9B1A90EB-776C-4676-9F0E-FC68C5024553}" type="presParOf" srcId="{0A5F547B-C2AD-40A3-B711-373741325333}" destId="{D37E5E00-EBD4-4759-B5FE-988F101B81B0}" srcOrd="0" destOrd="0" presId="urn:microsoft.com/office/officeart/2005/8/layout/hierarchy6"/>
    <dgm:cxn modelId="{D650D003-0AF7-45FE-967D-D94478C9C164}" type="presParOf" srcId="{D37E5E00-EBD4-4759-B5FE-988F101B81B0}" destId="{48CA2F41-46CD-45DC-A308-DFCF4D1F2303}" srcOrd="0" destOrd="0" presId="urn:microsoft.com/office/officeart/2005/8/layout/hierarchy6"/>
    <dgm:cxn modelId="{F44B3315-F67F-45B1-99B6-B59D3C6483A0}" type="presParOf" srcId="{48CA2F41-46CD-45DC-A308-DFCF4D1F2303}" destId="{E69C7AD9-48E1-47AB-86A0-22699FB97130}" srcOrd="0" destOrd="0" presId="urn:microsoft.com/office/officeart/2005/8/layout/hierarchy6"/>
    <dgm:cxn modelId="{7BA1F90F-468C-468B-8CDE-3B496C27C327}" type="presParOf" srcId="{48CA2F41-46CD-45DC-A308-DFCF4D1F2303}" destId="{7F464851-BCD3-499F-B9F8-7EAAB7F5B255}" srcOrd="1" destOrd="0" presId="urn:microsoft.com/office/officeart/2005/8/layout/hierarchy6"/>
    <dgm:cxn modelId="{49B85918-3A39-4939-A37C-5B461F742A86}" type="presParOf" srcId="{7F464851-BCD3-499F-B9F8-7EAAB7F5B255}" destId="{4EF65DE0-654C-4519-AA6A-ED0A68794676}" srcOrd="0" destOrd="0" presId="urn:microsoft.com/office/officeart/2005/8/layout/hierarchy6"/>
    <dgm:cxn modelId="{CD40205A-5928-4B52-9180-9DDE41BA5118}" type="presParOf" srcId="{7F464851-BCD3-499F-B9F8-7EAAB7F5B255}" destId="{73DC35E5-1A1E-46C9-94EF-7945C217A148}" srcOrd="1" destOrd="0" presId="urn:microsoft.com/office/officeart/2005/8/layout/hierarchy6"/>
    <dgm:cxn modelId="{6572F561-5CAE-4AE3-A25F-44A263F1588B}" type="presParOf" srcId="{73DC35E5-1A1E-46C9-94EF-7945C217A148}" destId="{94A44795-9ED6-4C46-9A9B-8BB1F88D35E5}" srcOrd="0" destOrd="0" presId="urn:microsoft.com/office/officeart/2005/8/layout/hierarchy6"/>
    <dgm:cxn modelId="{8FD6E568-F022-4111-B518-AC0EC1B2A8D8}" type="presParOf" srcId="{73DC35E5-1A1E-46C9-94EF-7945C217A148}" destId="{D4CFACAB-F634-4E9F-A9AA-A67E9E1D1DFE}" srcOrd="1" destOrd="0" presId="urn:microsoft.com/office/officeart/2005/8/layout/hierarchy6"/>
    <dgm:cxn modelId="{6A5EE675-D620-48D1-852F-478E78778FA6}" type="presParOf" srcId="{D4CFACAB-F634-4E9F-A9AA-A67E9E1D1DFE}" destId="{FAE76618-1662-4261-9023-14DB06C1C3B3}" srcOrd="0" destOrd="0" presId="urn:microsoft.com/office/officeart/2005/8/layout/hierarchy6"/>
    <dgm:cxn modelId="{C4817D76-947A-4B86-A88D-2F1B9EC716C4}" type="presParOf" srcId="{D4CFACAB-F634-4E9F-A9AA-A67E9E1D1DFE}" destId="{EB926825-34E3-40FB-91E1-C206D286CF0A}" srcOrd="1" destOrd="0" presId="urn:microsoft.com/office/officeart/2005/8/layout/hierarchy6"/>
    <dgm:cxn modelId="{4A0ACE50-C180-46A1-91C5-A94B2CAF1FBA}" type="presParOf" srcId="{EB926825-34E3-40FB-91E1-C206D286CF0A}" destId="{8AEC4CFF-7B8C-4D9A-ADD5-6417EC4047DE}" srcOrd="0" destOrd="0" presId="urn:microsoft.com/office/officeart/2005/8/layout/hierarchy6"/>
    <dgm:cxn modelId="{CAAA33CB-8148-4D15-8DCC-E479D3E3253E}" type="presParOf" srcId="{EB926825-34E3-40FB-91E1-C206D286CF0A}" destId="{51132AD1-E0D6-419B-8D42-DD8BEAC3EDBA}" srcOrd="1" destOrd="0" presId="urn:microsoft.com/office/officeart/2005/8/layout/hierarchy6"/>
    <dgm:cxn modelId="{E0F920D8-FCC0-45E6-93EC-DF3FD4FAAD12}" type="presParOf" srcId="{D4CFACAB-F634-4E9F-A9AA-A67E9E1D1DFE}" destId="{FEA3A4D4-F69E-4A79-B5D7-3AB519DBB973}" srcOrd="2" destOrd="0" presId="urn:microsoft.com/office/officeart/2005/8/layout/hierarchy6"/>
    <dgm:cxn modelId="{E9D9B6A1-7FF2-4B82-B69C-AE11B092B477}" type="presParOf" srcId="{D4CFACAB-F634-4E9F-A9AA-A67E9E1D1DFE}" destId="{8135600D-32C4-4B79-9002-DCB64BEBDC51}" srcOrd="3" destOrd="0" presId="urn:microsoft.com/office/officeart/2005/8/layout/hierarchy6"/>
    <dgm:cxn modelId="{A66C31C2-EC06-425B-8169-61E42C0B87BF}" type="presParOf" srcId="{8135600D-32C4-4B79-9002-DCB64BEBDC51}" destId="{A96D2A1B-D962-4E86-B0A6-2CC744F7860A}" srcOrd="0" destOrd="0" presId="urn:microsoft.com/office/officeart/2005/8/layout/hierarchy6"/>
    <dgm:cxn modelId="{C95923A8-401D-44D2-93CF-3CE9691437F8}" type="presParOf" srcId="{8135600D-32C4-4B79-9002-DCB64BEBDC51}" destId="{75EF58E5-BB47-4D45-9990-A3B789752A21}" srcOrd="1" destOrd="0" presId="urn:microsoft.com/office/officeart/2005/8/layout/hierarchy6"/>
    <dgm:cxn modelId="{202E4296-5DA4-48C0-BDB9-010271B908B4}" type="presParOf" srcId="{D4CFACAB-F634-4E9F-A9AA-A67E9E1D1DFE}" destId="{3CCDADA5-5A02-41F1-BCD1-C0934395E207}" srcOrd="4" destOrd="0" presId="urn:microsoft.com/office/officeart/2005/8/layout/hierarchy6"/>
    <dgm:cxn modelId="{A27BC6BC-89F7-4419-84FE-2E60A62ADAF3}" type="presParOf" srcId="{D4CFACAB-F634-4E9F-A9AA-A67E9E1D1DFE}" destId="{3F30C01A-2658-4663-A859-4710266EEAD7}" srcOrd="5" destOrd="0" presId="urn:microsoft.com/office/officeart/2005/8/layout/hierarchy6"/>
    <dgm:cxn modelId="{4688FFA5-5393-4D4B-937B-B6D3F7163794}" type="presParOf" srcId="{3F30C01A-2658-4663-A859-4710266EEAD7}" destId="{98F52A74-A220-4B8D-BD1C-B0E08FEFFB32}" srcOrd="0" destOrd="0" presId="urn:microsoft.com/office/officeart/2005/8/layout/hierarchy6"/>
    <dgm:cxn modelId="{413FE255-88D5-4368-A01B-2E2C0D7C49B5}" type="presParOf" srcId="{3F30C01A-2658-4663-A859-4710266EEAD7}" destId="{C65143BD-4BEC-4C9D-8FB2-3F4A0F818F1A}" srcOrd="1" destOrd="0" presId="urn:microsoft.com/office/officeart/2005/8/layout/hierarchy6"/>
    <dgm:cxn modelId="{8B00A37C-3C4B-40A5-A792-97B28819019C}" type="presParOf" srcId="{7F464851-BCD3-499F-B9F8-7EAAB7F5B255}" destId="{6EC07CA0-950B-4AC6-ADCE-781DA8F7D73A}" srcOrd="2" destOrd="0" presId="urn:microsoft.com/office/officeart/2005/8/layout/hierarchy6"/>
    <dgm:cxn modelId="{63C1C197-94C3-4E4B-9410-A5709E6E3B42}" type="presParOf" srcId="{7F464851-BCD3-499F-B9F8-7EAAB7F5B255}" destId="{6D33C651-ECDB-4128-8B25-CF0ED49C092C}" srcOrd="3" destOrd="0" presId="urn:microsoft.com/office/officeart/2005/8/layout/hierarchy6"/>
    <dgm:cxn modelId="{43B5B5BA-4D40-4E69-B263-86C3ABDDFB38}" type="presParOf" srcId="{6D33C651-ECDB-4128-8B25-CF0ED49C092C}" destId="{125A6BB3-E785-4054-ADDF-3A1C4E8DF7F0}" srcOrd="0" destOrd="0" presId="urn:microsoft.com/office/officeart/2005/8/layout/hierarchy6"/>
    <dgm:cxn modelId="{603D9252-20EA-45D5-9100-60CA64BE86B1}" type="presParOf" srcId="{6D33C651-ECDB-4128-8B25-CF0ED49C092C}" destId="{563829FE-1BFC-4A90-BE75-DB91E8E0131D}" srcOrd="1" destOrd="0" presId="urn:microsoft.com/office/officeart/2005/8/layout/hierarchy6"/>
    <dgm:cxn modelId="{1E2B7B02-15A6-42D9-A7A3-A7FAAD4C5258}" type="presParOf" srcId="{563829FE-1BFC-4A90-BE75-DB91E8E0131D}" destId="{357B2774-AF21-421C-AB14-18B529D6B34A}" srcOrd="0" destOrd="0" presId="urn:microsoft.com/office/officeart/2005/8/layout/hierarchy6"/>
    <dgm:cxn modelId="{B2ACC9F3-9D61-4874-8D3C-00FE46772E08}" type="presParOf" srcId="{563829FE-1BFC-4A90-BE75-DB91E8E0131D}" destId="{BF50BDCB-39A7-42F1-9829-AAF98037FDB1}" srcOrd="1" destOrd="0" presId="urn:microsoft.com/office/officeart/2005/8/layout/hierarchy6"/>
    <dgm:cxn modelId="{D8A1B51D-FA40-4CF5-911F-E2BC3BC27170}" type="presParOf" srcId="{BF50BDCB-39A7-42F1-9829-AAF98037FDB1}" destId="{3FFCA9DD-6E69-47D5-9DA8-945AB6A133B0}" srcOrd="0" destOrd="0" presId="urn:microsoft.com/office/officeart/2005/8/layout/hierarchy6"/>
    <dgm:cxn modelId="{6D50E18A-8638-4079-8295-435D0E072BD1}" type="presParOf" srcId="{BF50BDCB-39A7-42F1-9829-AAF98037FDB1}" destId="{75FB4DD5-4A11-43CB-A177-4C979A68C852}" srcOrd="1" destOrd="0" presId="urn:microsoft.com/office/officeart/2005/8/layout/hierarchy6"/>
    <dgm:cxn modelId="{7D2BED48-0E00-4EFC-B892-A87B32F16177}" type="presParOf" srcId="{563829FE-1BFC-4A90-BE75-DB91E8E0131D}" destId="{3846A903-BF57-437E-8B97-A1BF23C39ED8}" srcOrd="2" destOrd="0" presId="urn:microsoft.com/office/officeart/2005/8/layout/hierarchy6"/>
    <dgm:cxn modelId="{3E5C9571-CD16-4871-8D15-DFF420AC8E59}" type="presParOf" srcId="{563829FE-1BFC-4A90-BE75-DB91E8E0131D}" destId="{6C94E2EA-FFD5-4FB2-843D-9AB8B5A328FF}" srcOrd="3" destOrd="0" presId="urn:microsoft.com/office/officeart/2005/8/layout/hierarchy6"/>
    <dgm:cxn modelId="{25AD30EF-79E3-4836-B2CE-9396090C2E0E}" type="presParOf" srcId="{6C94E2EA-FFD5-4FB2-843D-9AB8B5A328FF}" destId="{D646C346-4AF5-417F-A150-1BD50E89D90A}" srcOrd="0" destOrd="0" presId="urn:microsoft.com/office/officeart/2005/8/layout/hierarchy6"/>
    <dgm:cxn modelId="{899ECAFA-B972-4B61-9470-891FCA547CB0}" type="presParOf" srcId="{6C94E2EA-FFD5-4FB2-843D-9AB8B5A328FF}" destId="{A1F4D45F-5683-4053-91EA-15676BB96A29}" srcOrd="1" destOrd="0" presId="urn:microsoft.com/office/officeart/2005/8/layout/hierarchy6"/>
    <dgm:cxn modelId="{A03287C9-1F4E-40C9-8428-2134D0CB035B}" type="presParOf" srcId="{563829FE-1BFC-4A90-BE75-DB91E8E0131D}" destId="{F1A1E9C4-63A1-45A4-8269-296FCEE33149}" srcOrd="4" destOrd="0" presId="urn:microsoft.com/office/officeart/2005/8/layout/hierarchy6"/>
    <dgm:cxn modelId="{93DB49F1-2E65-4DD2-9791-F64EA2B09454}" type="presParOf" srcId="{563829FE-1BFC-4A90-BE75-DB91E8E0131D}" destId="{2E4BAC93-77EA-4D0E-A2B6-9AA83338645A}" srcOrd="5" destOrd="0" presId="urn:microsoft.com/office/officeart/2005/8/layout/hierarchy6"/>
    <dgm:cxn modelId="{E7B1BFA3-1C1C-443A-A6F1-2AC32212EFB8}" type="presParOf" srcId="{2E4BAC93-77EA-4D0E-A2B6-9AA83338645A}" destId="{0CD0C7B3-3C4B-425D-92B1-9C3261640173}" srcOrd="0" destOrd="0" presId="urn:microsoft.com/office/officeart/2005/8/layout/hierarchy6"/>
    <dgm:cxn modelId="{33AE3FBB-D3D2-45B6-8A15-638C8279BF47}" type="presParOf" srcId="{2E4BAC93-77EA-4D0E-A2B6-9AA83338645A}" destId="{47EB5CC2-149E-40C6-8154-56C389FFEAED}" srcOrd="1" destOrd="0" presId="urn:microsoft.com/office/officeart/2005/8/layout/hierarchy6"/>
    <dgm:cxn modelId="{850C69A7-8CA1-42D6-AA5D-5E82369F952B}" type="presParOf" srcId="{7F464851-BCD3-499F-B9F8-7EAAB7F5B255}" destId="{2453EA1F-D434-4222-88CB-629C225729AE}" srcOrd="4" destOrd="0" presId="urn:microsoft.com/office/officeart/2005/8/layout/hierarchy6"/>
    <dgm:cxn modelId="{12180D23-E596-470A-847D-0CD0C29BA99F}" type="presParOf" srcId="{7F464851-BCD3-499F-B9F8-7EAAB7F5B255}" destId="{176076FB-D174-438F-860A-44052298D232}" srcOrd="5" destOrd="0" presId="urn:microsoft.com/office/officeart/2005/8/layout/hierarchy6"/>
    <dgm:cxn modelId="{5747EA0C-D418-4257-B385-DB31614D1C4C}" type="presParOf" srcId="{176076FB-D174-438F-860A-44052298D232}" destId="{D809508C-BEF2-4BBB-AC7F-EB9B63FF474F}" srcOrd="0" destOrd="0" presId="urn:microsoft.com/office/officeart/2005/8/layout/hierarchy6"/>
    <dgm:cxn modelId="{B760AFF7-6FC5-4E87-BED6-7A527DA7FC24}" type="presParOf" srcId="{176076FB-D174-438F-860A-44052298D232}" destId="{F98B66D9-6BF1-4BCA-A75A-2EFB4E2F70B2}" srcOrd="1" destOrd="0" presId="urn:microsoft.com/office/officeart/2005/8/layout/hierarchy6"/>
    <dgm:cxn modelId="{A953BD1A-FB39-4531-BF84-7E50FCF08258}" type="presParOf" srcId="{F98B66D9-6BF1-4BCA-A75A-2EFB4E2F70B2}" destId="{BD1B58FC-6D50-44BC-938E-4C6CC20F98F8}" srcOrd="0" destOrd="0" presId="urn:microsoft.com/office/officeart/2005/8/layout/hierarchy6"/>
    <dgm:cxn modelId="{65F5C571-3CBE-4F9A-91B8-8D1414BBAF35}" type="presParOf" srcId="{F98B66D9-6BF1-4BCA-A75A-2EFB4E2F70B2}" destId="{3E310A36-9DB4-4805-975E-558D7676DC78}" srcOrd="1" destOrd="0" presId="urn:microsoft.com/office/officeart/2005/8/layout/hierarchy6"/>
    <dgm:cxn modelId="{0763F374-0BF8-49B9-9DC9-DE772A1E9B65}" type="presParOf" srcId="{3E310A36-9DB4-4805-975E-558D7676DC78}" destId="{FAFDE656-F31C-4DAC-ABC4-E657434A2FF1}" srcOrd="0" destOrd="0" presId="urn:microsoft.com/office/officeart/2005/8/layout/hierarchy6"/>
    <dgm:cxn modelId="{22C88B70-6475-4522-ADCF-AA3FED352534}" type="presParOf" srcId="{3E310A36-9DB4-4805-975E-558D7676DC78}" destId="{3CEC6B14-A159-4FC0-A06F-E20A5E9133F9}" srcOrd="1" destOrd="0" presId="urn:microsoft.com/office/officeart/2005/8/layout/hierarchy6"/>
    <dgm:cxn modelId="{D584F0C1-3FEB-44C4-B891-16FB52109E9F}" type="presParOf" srcId="{F98B66D9-6BF1-4BCA-A75A-2EFB4E2F70B2}" destId="{6F2FBBCC-4560-4E4D-9CD3-A16D19F5066C}" srcOrd="2" destOrd="0" presId="urn:microsoft.com/office/officeart/2005/8/layout/hierarchy6"/>
    <dgm:cxn modelId="{9B852C85-80A3-475B-A2EA-139A416548B5}" type="presParOf" srcId="{F98B66D9-6BF1-4BCA-A75A-2EFB4E2F70B2}" destId="{13AC5F18-835F-4BC9-BCA4-0A815ED780FD}" srcOrd="3" destOrd="0" presId="urn:microsoft.com/office/officeart/2005/8/layout/hierarchy6"/>
    <dgm:cxn modelId="{365EAB34-4920-40C9-AA0B-68C5436313B0}" type="presParOf" srcId="{13AC5F18-835F-4BC9-BCA4-0A815ED780FD}" destId="{24D58C68-B744-44AC-B65A-25FE8A1C9416}" srcOrd="0" destOrd="0" presId="urn:microsoft.com/office/officeart/2005/8/layout/hierarchy6"/>
    <dgm:cxn modelId="{5756DDBA-C2D2-4C62-91E1-845B871D8791}" type="presParOf" srcId="{13AC5F18-835F-4BC9-BCA4-0A815ED780FD}" destId="{867218D4-F8C0-4D07-A6B0-FD907F307F2F}" srcOrd="1" destOrd="0" presId="urn:microsoft.com/office/officeart/2005/8/layout/hierarchy6"/>
    <dgm:cxn modelId="{4CC433BA-C6C5-424A-B3BC-FF0F822FF275}" type="presParOf" srcId="{F98B66D9-6BF1-4BCA-A75A-2EFB4E2F70B2}" destId="{DEB2609F-EE3F-4CA4-B8FF-86669B838C1D}" srcOrd="4" destOrd="0" presId="urn:microsoft.com/office/officeart/2005/8/layout/hierarchy6"/>
    <dgm:cxn modelId="{C1FD6255-7C98-41A6-86F0-E5E050428BBB}" type="presParOf" srcId="{F98B66D9-6BF1-4BCA-A75A-2EFB4E2F70B2}" destId="{BDCCE0BB-F0BE-4563-8B45-1CC2E572AB3F}" srcOrd="5" destOrd="0" presId="urn:microsoft.com/office/officeart/2005/8/layout/hierarchy6"/>
    <dgm:cxn modelId="{A1B08F0E-FAB8-4881-9E80-02E37FC2DA83}" type="presParOf" srcId="{BDCCE0BB-F0BE-4563-8B45-1CC2E572AB3F}" destId="{F771DF6A-4F64-459F-B1D6-88893965DC1B}" srcOrd="0" destOrd="0" presId="urn:microsoft.com/office/officeart/2005/8/layout/hierarchy6"/>
    <dgm:cxn modelId="{1A598E47-8819-4261-9431-91F1E04E1492}" type="presParOf" srcId="{BDCCE0BB-F0BE-4563-8B45-1CC2E572AB3F}" destId="{D1CA83FE-1E96-4133-87DA-E86586681AD6}" srcOrd="1" destOrd="0" presId="urn:microsoft.com/office/officeart/2005/8/layout/hierarchy6"/>
    <dgm:cxn modelId="{757DC8E6-78B4-4939-B8F1-A919B175D6CC}" type="presParOf" srcId="{D08F56AC-A0D7-4156-8365-68EB8408B22D}" destId="{57D8E101-01AF-467D-A5DE-EB5174B94D09}" srcOrd="1" destOrd="0" presId="urn:microsoft.com/office/officeart/2005/8/layout/hierarchy6"/>
  </dgm:cxnLst>
  <dgm:bg/>
  <dgm:whole>
    <a:ln w="47625">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B31D2B5-1E40-445F-A95F-8C5D44AC8C94}"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en-US"/>
        </a:p>
      </dgm:t>
    </dgm:pt>
    <dgm:pt modelId="{B9228008-2B8A-4BCB-93DB-82004E1B0593}">
      <dgm:prSet phldrT="[Text]" custT="1"/>
      <dgm:spPr/>
      <dgm:t>
        <a:bodyPr/>
        <a:lstStyle/>
        <a:p>
          <a:r>
            <a:rPr lang="en-US" sz="3200" b="1" dirty="0" smtClean="0">
              <a:solidFill>
                <a:schemeClr val="bg1"/>
              </a:solidFill>
            </a:rPr>
            <a:t>1. Data</a:t>
          </a:r>
          <a:endParaRPr lang="en-US" sz="3200" b="1" dirty="0">
            <a:solidFill>
              <a:schemeClr val="bg1"/>
            </a:solidFill>
          </a:endParaRPr>
        </a:p>
      </dgm:t>
    </dgm:pt>
    <dgm:pt modelId="{BD574A05-3A53-4B66-8854-24E7F9DFC8C0}" type="parTrans" cxnId="{8FB8BE29-9FD5-43D0-8944-BC00881D4D41}">
      <dgm:prSet/>
      <dgm:spPr/>
      <dgm:t>
        <a:bodyPr/>
        <a:lstStyle/>
        <a:p>
          <a:endParaRPr lang="en-US">
            <a:solidFill>
              <a:schemeClr val="bg1"/>
            </a:solidFill>
          </a:endParaRPr>
        </a:p>
      </dgm:t>
    </dgm:pt>
    <dgm:pt modelId="{D8167CA0-EDF8-44A5-8306-E8F22F7194D1}" type="sibTrans" cxnId="{8FB8BE29-9FD5-43D0-8944-BC00881D4D41}">
      <dgm:prSet/>
      <dgm:spPr/>
      <dgm:t>
        <a:bodyPr/>
        <a:lstStyle/>
        <a:p>
          <a:endParaRPr lang="en-US">
            <a:solidFill>
              <a:schemeClr val="bg1"/>
            </a:solidFill>
          </a:endParaRPr>
        </a:p>
      </dgm:t>
    </dgm:pt>
    <dgm:pt modelId="{CD60ADA9-EAE9-4C78-8E76-CD4B1EE2E0EF}">
      <dgm:prSet phldrT="[Text]" custT="1"/>
      <dgm:spPr/>
      <dgm:t>
        <a:bodyPr/>
        <a:lstStyle/>
        <a:p>
          <a:r>
            <a:rPr lang="en-US" sz="2800" b="1" dirty="0" smtClean="0">
              <a:solidFill>
                <a:schemeClr val="bg1"/>
              </a:solidFill>
            </a:rPr>
            <a:t>2. Processing</a:t>
          </a:r>
          <a:endParaRPr lang="en-US" sz="2800" b="1" dirty="0">
            <a:solidFill>
              <a:schemeClr val="bg1"/>
            </a:solidFill>
          </a:endParaRPr>
        </a:p>
      </dgm:t>
    </dgm:pt>
    <dgm:pt modelId="{9CE6BC4A-8C1F-443F-857E-557E21B308B0}" type="parTrans" cxnId="{21EDB4BF-50E1-440F-911E-D80CBC1EF5AC}">
      <dgm:prSet/>
      <dgm:spPr/>
      <dgm:t>
        <a:bodyPr/>
        <a:lstStyle/>
        <a:p>
          <a:endParaRPr lang="en-US">
            <a:solidFill>
              <a:schemeClr val="bg1"/>
            </a:solidFill>
          </a:endParaRPr>
        </a:p>
      </dgm:t>
    </dgm:pt>
    <dgm:pt modelId="{4279D56B-23B0-43BE-91B4-C9A6DCBB92FE}" type="sibTrans" cxnId="{21EDB4BF-50E1-440F-911E-D80CBC1EF5AC}">
      <dgm:prSet/>
      <dgm:spPr/>
      <dgm:t>
        <a:bodyPr/>
        <a:lstStyle/>
        <a:p>
          <a:endParaRPr lang="en-US">
            <a:solidFill>
              <a:schemeClr val="bg1"/>
            </a:solidFill>
          </a:endParaRPr>
        </a:p>
      </dgm:t>
    </dgm:pt>
    <dgm:pt modelId="{41109D8C-31C6-416B-AF66-47B8F094DCB3}">
      <dgm:prSet phldrT="[Text]" custT="1"/>
      <dgm:spPr/>
      <dgm:t>
        <a:bodyPr/>
        <a:lstStyle/>
        <a:p>
          <a:r>
            <a:rPr lang="en-US" sz="2400" b="1" dirty="0" smtClean="0">
              <a:solidFill>
                <a:schemeClr val="bg1"/>
              </a:solidFill>
            </a:rPr>
            <a:t>3. Generate Hemisphere Maps (SET)</a:t>
          </a:r>
          <a:endParaRPr lang="en-US" sz="2400" b="1" dirty="0">
            <a:solidFill>
              <a:schemeClr val="bg1"/>
            </a:solidFill>
          </a:endParaRPr>
        </a:p>
      </dgm:t>
    </dgm:pt>
    <dgm:pt modelId="{1D46CDF1-8632-4F07-9C8F-41C8869C72A9}" type="parTrans" cxnId="{150678F6-8AC0-4972-BD5B-117F8BB157CC}">
      <dgm:prSet/>
      <dgm:spPr/>
      <dgm:t>
        <a:bodyPr/>
        <a:lstStyle/>
        <a:p>
          <a:endParaRPr lang="en-US">
            <a:solidFill>
              <a:schemeClr val="bg1"/>
            </a:solidFill>
          </a:endParaRPr>
        </a:p>
      </dgm:t>
    </dgm:pt>
    <dgm:pt modelId="{91904853-CF39-4DA0-8078-8CB1EB297B99}" type="sibTrans" cxnId="{150678F6-8AC0-4972-BD5B-117F8BB157CC}">
      <dgm:prSet/>
      <dgm:spPr/>
      <dgm:t>
        <a:bodyPr/>
        <a:lstStyle/>
        <a:p>
          <a:endParaRPr lang="en-US">
            <a:solidFill>
              <a:schemeClr val="bg1"/>
            </a:solidFill>
          </a:endParaRPr>
        </a:p>
      </dgm:t>
    </dgm:pt>
    <dgm:pt modelId="{3FC55762-441A-4AF0-8F23-0FCA5A860D7D}">
      <dgm:prSet/>
      <dgm:spPr/>
      <dgm:t>
        <a:bodyPr/>
        <a:lstStyle/>
        <a:p>
          <a:r>
            <a:rPr lang="en-US" b="1" dirty="0" smtClean="0">
              <a:solidFill>
                <a:schemeClr val="bg1"/>
              </a:solidFill>
            </a:rPr>
            <a:t>4. Analysis</a:t>
          </a:r>
          <a:endParaRPr lang="en-US" b="1" dirty="0">
            <a:solidFill>
              <a:schemeClr val="bg1"/>
            </a:solidFill>
          </a:endParaRPr>
        </a:p>
      </dgm:t>
    </dgm:pt>
    <dgm:pt modelId="{4BD65F6C-02C1-4866-88A0-9651640BFF20}" type="sibTrans" cxnId="{EE8024E9-7C98-444B-A2E7-FE809917AA30}">
      <dgm:prSet/>
      <dgm:spPr/>
      <dgm:t>
        <a:bodyPr/>
        <a:lstStyle/>
        <a:p>
          <a:endParaRPr lang="en-US">
            <a:solidFill>
              <a:schemeClr val="bg1"/>
            </a:solidFill>
          </a:endParaRPr>
        </a:p>
      </dgm:t>
    </dgm:pt>
    <dgm:pt modelId="{6DEDA02B-BC1C-4EDA-B086-C8C487026B74}" type="parTrans" cxnId="{EE8024E9-7C98-444B-A2E7-FE809917AA30}">
      <dgm:prSet/>
      <dgm:spPr/>
      <dgm:t>
        <a:bodyPr/>
        <a:lstStyle/>
        <a:p>
          <a:endParaRPr lang="en-US">
            <a:solidFill>
              <a:schemeClr val="bg1"/>
            </a:solidFill>
          </a:endParaRPr>
        </a:p>
      </dgm:t>
    </dgm:pt>
    <dgm:pt modelId="{985BAA55-03FF-4156-BC89-2BD139699921}" type="pres">
      <dgm:prSet presAssocID="{1B31D2B5-1E40-445F-A95F-8C5D44AC8C94}" presName="cycle" presStyleCnt="0">
        <dgm:presLayoutVars>
          <dgm:dir/>
          <dgm:resizeHandles val="exact"/>
        </dgm:presLayoutVars>
      </dgm:prSet>
      <dgm:spPr/>
      <dgm:t>
        <a:bodyPr/>
        <a:lstStyle/>
        <a:p>
          <a:endParaRPr lang="en-US"/>
        </a:p>
      </dgm:t>
    </dgm:pt>
    <dgm:pt modelId="{35DD7626-57CA-4826-8ED7-97499E6C3E3A}" type="pres">
      <dgm:prSet presAssocID="{B9228008-2B8A-4BCB-93DB-82004E1B0593}" presName="node" presStyleLbl="node1" presStyleIdx="0" presStyleCnt="4" custRadScaleRad="100200" custRadScaleInc="-1202">
        <dgm:presLayoutVars>
          <dgm:bulletEnabled val="1"/>
        </dgm:presLayoutVars>
      </dgm:prSet>
      <dgm:spPr/>
      <dgm:t>
        <a:bodyPr/>
        <a:lstStyle/>
        <a:p>
          <a:endParaRPr lang="en-US"/>
        </a:p>
      </dgm:t>
    </dgm:pt>
    <dgm:pt modelId="{7C1D722A-5ED0-430C-96FF-8BF24F619AEB}" type="pres">
      <dgm:prSet presAssocID="{B9228008-2B8A-4BCB-93DB-82004E1B0593}" presName="spNode" presStyleCnt="0"/>
      <dgm:spPr/>
      <dgm:t>
        <a:bodyPr/>
        <a:lstStyle/>
        <a:p>
          <a:endParaRPr lang="en-US"/>
        </a:p>
      </dgm:t>
    </dgm:pt>
    <dgm:pt modelId="{04257E4B-10C1-4C7E-8898-3060A3E07ECB}" type="pres">
      <dgm:prSet presAssocID="{D8167CA0-EDF8-44A5-8306-E8F22F7194D1}" presName="sibTrans" presStyleLbl="sibTrans1D1" presStyleIdx="0" presStyleCnt="4"/>
      <dgm:spPr/>
      <dgm:t>
        <a:bodyPr/>
        <a:lstStyle/>
        <a:p>
          <a:endParaRPr lang="en-US"/>
        </a:p>
      </dgm:t>
    </dgm:pt>
    <dgm:pt modelId="{7622D5C2-BCD5-4731-A517-50805445C654}" type="pres">
      <dgm:prSet presAssocID="{CD60ADA9-EAE9-4C78-8E76-CD4B1EE2E0EF}" presName="node" presStyleLbl="node1" presStyleIdx="1" presStyleCnt="4" custScaleX="149651" custScaleY="114786">
        <dgm:presLayoutVars>
          <dgm:bulletEnabled val="1"/>
        </dgm:presLayoutVars>
      </dgm:prSet>
      <dgm:spPr/>
      <dgm:t>
        <a:bodyPr/>
        <a:lstStyle/>
        <a:p>
          <a:endParaRPr lang="en-US"/>
        </a:p>
      </dgm:t>
    </dgm:pt>
    <dgm:pt modelId="{18260062-E05A-4143-9865-33759FAE4EE6}" type="pres">
      <dgm:prSet presAssocID="{CD60ADA9-EAE9-4C78-8E76-CD4B1EE2E0EF}" presName="spNode" presStyleCnt="0"/>
      <dgm:spPr/>
      <dgm:t>
        <a:bodyPr/>
        <a:lstStyle/>
        <a:p>
          <a:endParaRPr lang="en-US"/>
        </a:p>
      </dgm:t>
    </dgm:pt>
    <dgm:pt modelId="{9E64CE86-9C38-4ACC-8841-33D049390F48}" type="pres">
      <dgm:prSet presAssocID="{4279D56B-23B0-43BE-91B4-C9A6DCBB92FE}" presName="sibTrans" presStyleLbl="sibTrans1D1" presStyleIdx="1" presStyleCnt="4"/>
      <dgm:spPr/>
      <dgm:t>
        <a:bodyPr/>
        <a:lstStyle/>
        <a:p>
          <a:endParaRPr lang="en-US"/>
        </a:p>
      </dgm:t>
    </dgm:pt>
    <dgm:pt modelId="{6863E0E7-D3B8-472D-8244-5935297CA377}" type="pres">
      <dgm:prSet presAssocID="{41109D8C-31C6-416B-AF66-47B8F094DCB3}" presName="node" presStyleLbl="node1" presStyleIdx="2" presStyleCnt="4" custScaleX="134517" custRadScaleRad="94409" custRadScaleInc="23572">
        <dgm:presLayoutVars>
          <dgm:bulletEnabled val="1"/>
        </dgm:presLayoutVars>
      </dgm:prSet>
      <dgm:spPr/>
      <dgm:t>
        <a:bodyPr/>
        <a:lstStyle/>
        <a:p>
          <a:endParaRPr lang="en-US"/>
        </a:p>
      </dgm:t>
    </dgm:pt>
    <dgm:pt modelId="{03169286-AC07-4D17-A608-69680FEAAD72}" type="pres">
      <dgm:prSet presAssocID="{41109D8C-31C6-416B-AF66-47B8F094DCB3}" presName="spNode" presStyleCnt="0"/>
      <dgm:spPr/>
      <dgm:t>
        <a:bodyPr/>
        <a:lstStyle/>
        <a:p>
          <a:endParaRPr lang="en-US"/>
        </a:p>
      </dgm:t>
    </dgm:pt>
    <dgm:pt modelId="{11D7105A-1B36-44BC-A611-078DD2509F41}" type="pres">
      <dgm:prSet presAssocID="{91904853-CF39-4DA0-8078-8CB1EB297B99}" presName="sibTrans" presStyleLbl="sibTrans1D1" presStyleIdx="2" presStyleCnt="4"/>
      <dgm:spPr/>
      <dgm:t>
        <a:bodyPr/>
        <a:lstStyle/>
        <a:p>
          <a:endParaRPr lang="en-US"/>
        </a:p>
      </dgm:t>
    </dgm:pt>
    <dgm:pt modelId="{78AF85B1-6B99-489D-A6F4-29CA6FED0713}" type="pres">
      <dgm:prSet presAssocID="{3FC55762-441A-4AF0-8F23-0FCA5A860D7D}" presName="node" presStyleLbl="node1" presStyleIdx="3" presStyleCnt="4" custScaleX="144460" custScaleY="112424" custRadScaleRad="97125" custRadScaleInc="19992">
        <dgm:presLayoutVars>
          <dgm:bulletEnabled val="1"/>
        </dgm:presLayoutVars>
      </dgm:prSet>
      <dgm:spPr/>
      <dgm:t>
        <a:bodyPr/>
        <a:lstStyle/>
        <a:p>
          <a:endParaRPr lang="en-US"/>
        </a:p>
      </dgm:t>
    </dgm:pt>
    <dgm:pt modelId="{80F97575-D2AE-427D-9A46-A140E2D7076F}" type="pres">
      <dgm:prSet presAssocID="{3FC55762-441A-4AF0-8F23-0FCA5A860D7D}" presName="spNode" presStyleCnt="0"/>
      <dgm:spPr/>
    </dgm:pt>
    <dgm:pt modelId="{95594A12-45D5-4CE6-A67C-21A153F1EA89}" type="pres">
      <dgm:prSet presAssocID="{4BD65F6C-02C1-4866-88A0-9651640BFF20}" presName="sibTrans" presStyleLbl="sibTrans1D1" presStyleIdx="3" presStyleCnt="4"/>
      <dgm:spPr/>
      <dgm:t>
        <a:bodyPr/>
        <a:lstStyle/>
        <a:p>
          <a:endParaRPr lang="en-US"/>
        </a:p>
      </dgm:t>
    </dgm:pt>
  </dgm:ptLst>
  <dgm:cxnLst>
    <dgm:cxn modelId="{00E8E128-5777-4492-91FE-D70436FBFF1B}" type="presOf" srcId="{91904853-CF39-4DA0-8078-8CB1EB297B99}" destId="{11D7105A-1B36-44BC-A611-078DD2509F41}" srcOrd="0" destOrd="0" presId="urn:microsoft.com/office/officeart/2005/8/layout/cycle5"/>
    <dgm:cxn modelId="{280AD81E-F6CC-4C8F-82E0-5BE322AD693D}" type="presOf" srcId="{4BD65F6C-02C1-4866-88A0-9651640BFF20}" destId="{95594A12-45D5-4CE6-A67C-21A153F1EA89}" srcOrd="0" destOrd="0" presId="urn:microsoft.com/office/officeart/2005/8/layout/cycle5"/>
    <dgm:cxn modelId="{8D5D208C-2723-4065-910F-C7D02E49672B}" type="presOf" srcId="{3FC55762-441A-4AF0-8F23-0FCA5A860D7D}" destId="{78AF85B1-6B99-489D-A6F4-29CA6FED0713}" srcOrd="0" destOrd="0" presId="urn:microsoft.com/office/officeart/2005/8/layout/cycle5"/>
    <dgm:cxn modelId="{942876C6-73ED-42E5-88DA-386963764B90}" type="presOf" srcId="{41109D8C-31C6-416B-AF66-47B8F094DCB3}" destId="{6863E0E7-D3B8-472D-8244-5935297CA377}" srcOrd="0" destOrd="0" presId="urn:microsoft.com/office/officeart/2005/8/layout/cycle5"/>
    <dgm:cxn modelId="{71A1FDB2-8BC6-428D-A730-AB93CA0A7112}" type="presOf" srcId="{4279D56B-23B0-43BE-91B4-C9A6DCBB92FE}" destId="{9E64CE86-9C38-4ACC-8841-33D049390F48}" srcOrd="0" destOrd="0" presId="urn:microsoft.com/office/officeart/2005/8/layout/cycle5"/>
    <dgm:cxn modelId="{EE8024E9-7C98-444B-A2E7-FE809917AA30}" srcId="{1B31D2B5-1E40-445F-A95F-8C5D44AC8C94}" destId="{3FC55762-441A-4AF0-8F23-0FCA5A860D7D}" srcOrd="3" destOrd="0" parTransId="{6DEDA02B-BC1C-4EDA-B086-C8C487026B74}" sibTransId="{4BD65F6C-02C1-4866-88A0-9651640BFF20}"/>
    <dgm:cxn modelId="{1637B09E-01E2-4F60-8146-3C9AC9348768}" type="presOf" srcId="{D8167CA0-EDF8-44A5-8306-E8F22F7194D1}" destId="{04257E4B-10C1-4C7E-8898-3060A3E07ECB}" srcOrd="0" destOrd="0" presId="urn:microsoft.com/office/officeart/2005/8/layout/cycle5"/>
    <dgm:cxn modelId="{8FB8BE29-9FD5-43D0-8944-BC00881D4D41}" srcId="{1B31D2B5-1E40-445F-A95F-8C5D44AC8C94}" destId="{B9228008-2B8A-4BCB-93DB-82004E1B0593}" srcOrd="0" destOrd="0" parTransId="{BD574A05-3A53-4B66-8854-24E7F9DFC8C0}" sibTransId="{D8167CA0-EDF8-44A5-8306-E8F22F7194D1}"/>
    <dgm:cxn modelId="{150678F6-8AC0-4972-BD5B-117F8BB157CC}" srcId="{1B31D2B5-1E40-445F-A95F-8C5D44AC8C94}" destId="{41109D8C-31C6-416B-AF66-47B8F094DCB3}" srcOrd="2" destOrd="0" parTransId="{1D46CDF1-8632-4F07-9C8F-41C8869C72A9}" sibTransId="{91904853-CF39-4DA0-8078-8CB1EB297B99}"/>
    <dgm:cxn modelId="{A7077199-1142-4CEF-B6EC-C84851EC20C7}" type="presOf" srcId="{1B31D2B5-1E40-445F-A95F-8C5D44AC8C94}" destId="{985BAA55-03FF-4156-BC89-2BD139699921}" srcOrd="0" destOrd="0" presId="urn:microsoft.com/office/officeart/2005/8/layout/cycle5"/>
    <dgm:cxn modelId="{816821A2-068F-43D1-AFEC-8844927037C9}" type="presOf" srcId="{B9228008-2B8A-4BCB-93DB-82004E1B0593}" destId="{35DD7626-57CA-4826-8ED7-97499E6C3E3A}" srcOrd="0" destOrd="0" presId="urn:microsoft.com/office/officeart/2005/8/layout/cycle5"/>
    <dgm:cxn modelId="{9516FD92-65B4-4679-9BF5-FEC450CC993D}" type="presOf" srcId="{CD60ADA9-EAE9-4C78-8E76-CD4B1EE2E0EF}" destId="{7622D5C2-BCD5-4731-A517-50805445C654}" srcOrd="0" destOrd="0" presId="urn:microsoft.com/office/officeart/2005/8/layout/cycle5"/>
    <dgm:cxn modelId="{21EDB4BF-50E1-440F-911E-D80CBC1EF5AC}" srcId="{1B31D2B5-1E40-445F-A95F-8C5D44AC8C94}" destId="{CD60ADA9-EAE9-4C78-8E76-CD4B1EE2E0EF}" srcOrd="1" destOrd="0" parTransId="{9CE6BC4A-8C1F-443F-857E-557E21B308B0}" sibTransId="{4279D56B-23B0-43BE-91B4-C9A6DCBB92FE}"/>
    <dgm:cxn modelId="{64F9561E-112D-4F23-8BFB-84FAB43285AF}" type="presParOf" srcId="{985BAA55-03FF-4156-BC89-2BD139699921}" destId="{35DD7626-57CA-4826-8ED7-97499E6C3E3A}" srcOrd="0" destOrd="0" presId="urn:microsoft.com/office/officeart/2005/8/layout/cycle5"/>
    <dgm:cxn modelId="{06BC8983-B2AA-4D72-BA6D-EF7E8825251B}" type="presParOf" srcId="{985BAA55-03FF-4156-BC89-2BD139699921}" destId="{7C1D722A-5ED0-430C-96FF-8BF24F619AEB}" srcOrd="1" destOrd="0" presId="urn:microsoft.com/office/officeart/2005/8/layout/cycle5"/>
    <dgm:cxn modelId="{87C1394B-D6D9-41DE-87DE-2EE774E9397D}" type="presParOf" srcId="{985BAA55-03FF-4156-BC89-2BD139699921}" destId="{04257E4B-10C1-4C7E-8898-3060A3E07ECB}" srcOrd="2" destOrd="0" presId="urn:microsoft.com/office/officeart/2005/8/layout/cycle5"/>
    <dgm:cxn modelId="{AFAE66C7-7ECA-4892-B6E0-1555A36A54A1}" type="presParOf" srcId="{985BAA55-03FF-4156-BC89-2BD139699921}" destId="{7622D5C2-BCD5-4731-A517-50805445C654}" srcOrd="3" destOrd="0" presId="urn:microsoft.com/office/officeart/2005/8/layout/cycle5"/>
    <dgm:cxn modelId="{80890FC4-160A-48CA-8D8A-120A90B83A6F}" type="presParOf" srcId="{985BAA55-03FF-4156-BC89-2BD139699921}" destId="{18260062-E05A-4143-9865-33759FAE4EE6}" srcOrd="4" destOrd="0" presId="urn:microsoft.com/office/officeart/2005/8/layout/cycle5"/>
    <dgm:cxn modelId="{9931EBD4-163C-4289-819D-DDB1DBB8F606}" type="presParOf" srcId="{985BAA55-03FF-4156-BC89-2BD139699921}" destId="{9E64CE86-9C38-4ACC-8841-33D049390F48}" srcOrd="5" destOrd="0" presId="urn:microsoft.com/office/officeart/2005/8/layout/cycle5"/>
    <dgm:cxn modelId="{A9F141BB-8826-47DB-A5FA-081A705D4019}" type="presParOf" srcId="{985BAA55-03FF-4156-BC89-2BD139699921}" destId="{6863E0E7-D3B8-472D-8244-5935297CA377}" srcOrd="6" destOrd="0" presId="urn:microsoft.com/office/officeart/2005/8/layout/cycle5"/>
    <dgm:cxn modelId="{FD478F38-F233-4459-8482-789554030CF5}" type="presParOf" srcId="{985BAA55-03FF-4156-BC89-2BD139699921}" destId="{03169286-AC07-4D17-A608-69680FEAAD72}" srcOrd="7" destOrd="0" presId="urn:microsoft.com/office/officeart/2005/8/layout/cycle5"/>
    <dgm:cxn modelId="{B5CCAB86-F15C-4FC7-A450-50A83AED610A}" type="presParOf" srcId="{985BAA55-03FF-4156-BC89-2BD139699921}" destId="{11D7105A-1B36-44BC-A611-078DD2509F41}" srcOrd="8" destOrd="0" presId="urn:microsoft.com/office/officeart/2005/8/layout/cycle5"/>
    <dgm:cxn modelId="{C0E34B12-1FCE-4B62-8B2B-D1BFE177E9D9}" type="presParOf" srcId="{985BAA55-03FF-4156-BC89-2BD139699921}" destId="{78AF85B1-6B99-489D-A6F4-29CA6FED0713}" srcOrd="9" destOrd="0" presId="urn:microsoft.com/office/officeart/2005/8/layout/cycle5"/>
    <dgm:cxn modelId="{A23AB9E2-05BC-435F-9769-AF12694BE262}" type="presParOf" srcId="{985BAA55-03FF-4156-BC89-2BD139699921}" destId="{80F97575-D2AE-427D-9A46-A140E2D7076F}" srcOrd="10" destOrd="0" presId="urn:microsoft.com/office/officeart/2005/8/layout/cycle5"/>
    <dgm:cxn modelId="{222CB7A7-C508-47C8-BBA8-5EE31E6F0951}" type="presParOf" srcId="{985BAA55-03FF-4156-BC89-2BD139699921}" destId="{95594A12-45D5-4CE6-A67C-21A153F1EA89}" srcOrd="11"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F18C8-84AF-4B03-8C10-8327EE8B344C}">
      <dsp:nvSpPr>
        <dsp:cNvPr id="0" name=""/>
        <dsp:cNvSpPr/>
      </dsp:nvSpPr>
      <dsp:spPr>
        <a:xfrm>
          <a:off x="2813476" y="1911985"/>
          <a:ext cx="1655762" cy="1724349"/>
        </a:xfrm>
        <a:prstGeom prst="roundRect">
          <a:avLst/>
        </a:prstGeom>
        <a:solidFill>
          <a:srgbClr val="1B57A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Decreased melatonin production</a:t>
          </a:r>
          <a:endParaRPr lang="en-US" sz="2000" kern="1200" dirty="0">
            <a:solidFill>
              <a:schemeClr val="bg1"/>
            </a:solidFill>
          </a:endParaRPr>
        </a:p>
      </dsp:txBody>
      <dsp:txXfrm>
        <a:off x="2894304" y="1992813"/>
        <a:ext cx="1494106" cy="1562693"/>
      </dsp:txXfrm>
    </dsp:sp>
    <dsp:sp modelId="{E6B970E9-2E47-4CA7-862B-D94F146EAEE7}">
      <dsp:nvSpPr>
        <dsp:cNvPr id="0" name=""/>
        <dsp:cNvSpPr/>
      </dsp:nvSpPr>
      <dsp:spPr>
        <a:xfrm rot="16186325">
          <a:off x="3289534" y="1564975"/>
          <a:ext cx="694026" cy="0"/>
        </a:xfrm>
        <a:custGeom>
          <a:avLst/>
          <a:gdLst/>
          <a:ahLst/>
          <a:cxnLst/>
          <a:rect l="0" t="0" r="0" b="0"/>
          <a:pathLst>
            <a:path>
              <a:moveTo>
                <a:pt x="0" y="0"/>
              </a:moveTo>
              <a:lnTo>
                <a:pt x="694026" y="0"/>
              </a:lnTo>
            </a:path>
          </a:pathLst>
        </a:custGeom>
        <a:noFill/>
        <a:ln w="12700" cap="flat" cmpd="sng" algn="ctr">
          <a:solidFill>
            <a:schemeClr val="accent5"/>
          </a:solidFill>
          <a:prstDash val="solid"/>
          <a:miter lim="800000"/>
          <a:headEnd type="none"/>
          <a:tailEnd type="triangle"/>
        </a:ln>
        <a:effectLst/>
      </dsp:spPr>
      <dsp:style>
        <a:lnRef idx="2">
          <a:scrgbClr r="0" g="0" b="0"/>
        </a:lnRef>
        <a:fillRef idx="0">
          <a:scrgbClr r="0" g="0" b="0"/>
        </a:fillRef>
        <a:effectRef idx="0">
          <a:scrgbClr r="0" g="0" b="0"/>
        </a:effectRef>
        <a:fontRef idx="minor"/>
      </dsp:style>
    </dsp:sp>
    <dsp:sp modelId="{B1B893C4-EA7B-4CCD-9721-B7C9AF9924FB}">
      <dsp:nvSpPr>
        <dsp:cNvPr id="0" name=""/>
        <dsp:cNvSpPr/>
      </dsp:nvSpPr>
      <dsp:spPr>
        <a:xfrm>
          <a:off x="2898260" y="50819"/>
          <a:ext cx="1469170" cy="1167144"/>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Cancer</a:t>
          </a:r>
          <a:endParaRPr lang="en-US" sz="2400" kern="1200" dirty="0">
            <a:solidFill>
              <a:schemeClr val="bg1"/>
            </a:solidFill>
          </a:endParaRPr>
        </a:p>
      </dsp:txBody>
      <dsp:txXfrm>
        <a:off x="2955235" y="107794"/>
        <a:ext cx="1355220" cy="1053194"/>
      </dsp:txXfrm>
    </dsp:sp>
    <dsp:sp modelId="{CC8588AF-183C-42ED-B57F-EB1E2C66C1D5}">
      <dsp:nvSpPr>
        <dsp:cNvPr id="0" name=""/>
        <dsp:cNvSpPr/>
      </dsp:nvSpPr>
      <dsp:spPr>
        <a:xfrm rot="20630929">
          <a:off x="4460746" y="2474547"/>
          <a:ext cx="430352" cy="0"/>
        </a:xfrm>
        <a:custGeom>
          <a:avLst/>
          <a:gdLst/>
          <a:ahLst/>
          <a:cxnLst/>
          <a:rect l="0" t="0" r="0" b="0"/>
          <a:pathLst>
            <a:path>
              <a:moveTo>
                <a:pt x="0" y="0"/>
              </a:moveTo>
              <a:lnTo>
                <a:pt x="430352" y="0"/>
              </a:lnTo>
            </a:path>
          </a:pathLst>
        </a:custGeom>
        <a:noFill/>
        <a:ln w="12700" cap="flat" cmpd="sng" algn="ctr">
          <a:solidFill>
            <a:schemeClr val="accent5"/>
          </a:solidFill>
          <a:prstDash val="solid"/>
          <a:miter lim="800000"/>
          <a:headEnd type="none"/>
          <a:tailEnd type="triangle"/>
        </a:ln>
        <a:effectLst/>
      </dsp:spPr>
      <dsp:style>
        <a:lnRef idx="2">
          <a:scrgbClr r="0" g="0" b="0"/>
        </a:lnRef>
        <a:fillRef idx="0">
          <a:scrgbClr r="0" g="0" b="0"/>
        </a:fillRef>
        <a:effectRef idx="0">
          <a:scrgbClr r="0" g="0" b="0"/>
        </a:effectRef>
        <a:fontRef idx="minor"/>
      </dsp:style>
    </dsp:sp>
    <dsp:sp modelId="{9D08EBA4-C40E-41FE-B38F-506FBE561913}">
      <dsp:nvSpPr>
        <dsp:cNvPr id="0" name=""/>
        <dsp:cNvSpPr/>
      </dsp:nvSpPr>
      <dsp:spPr>
        <a:xfrm>
          <a:off x="4882606" y="1582513"/>
          <a:ext cx="1716870" cy="1167144"/>
        </a:xfrm>
        <a:prstGeom prst="roundRect">
          <a:avLst/>
        </a:prstGeom>
        <a:solidFill>
          <a:srgbClr val="5899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Depression</a:t>
          </a:r>
          <a:endParaRPr lang="en-US" sz="2000" kern="1200" dirty="0">
            <a:solidFill>
              <a:schemeClr val="bg1"/>
            </a:solidFill>
          </a:endParaRPr>
        </a:p>
      </dsp:txBody>
      <dsp:txXfrm>
        <a:off x="4939581" y="1639488"/>
        <a:ext cx="1602920" cy="1053194"/>
      </dsp:txXfrm>
    </dsp:sp>
    <dsp:sp modelId="{79BBD942-194A-4388-9D96-5C5885484EF1}">
      <dsp:nvSpPr>
        <dsp:cNvPr id="0" name=""/>
        <dsp:cNvSpPr/>
      </dsp:nvSpPr>
      <dsp:spPr>
        <a:xfrm rot="3318749">
          <a:off x="4126848" y="3848590"/>
          <a:ext cx="516266" cy="0"/>
        </a:xfrm>
        <a:custGeom>
          <a:avLst/>
          <a:gdLst/>
          <a:ahLst/>
          <a:cxnLst/>
          <a:rect l="0" t="0" r="0" b="0"/>
          <a:pathLst>
            <a:path>
              <a:moveTo>
                <a:pt x="0" y="0"/>
              </a:moveTo>
              <a:lnTo>
                <a:pt x="516266" y="0"/>
              </a:lnTo>
            </a:path>
          </a:pathLst>
        </a:custGeom>
        <a:noFill/>
        <a:ln w="12700" cap="flat" cmpd="sng" algn="ctr">
          <a:solidFill>
            <a:schemeClr val="accent5"/>
          </a:solidFill>
          <a:prstDash val="solid"/>
          <a:miter lim="800000"/>
          <a:headEnd type="none"/>
          <a:tailEnd type="triangle"/>
        </a:ln>
        <a:effectLst/>
      </dsp:spPr>
      <dsp:style>
        <a:lnRef idx="2">
          <a:scrgbClr r="0" g="0" b="0"/>
        </a:lnRef>
        <a:fillRef idx="0">
          <a:scrgbClr r="0" g="0" b="0"/>
        </a:fillRef>
        <a:effectRef idx="0">
          <a:scrgbClr r="0" g="0" b="0"/>
        </a:effectRef>
        <a:fontRef idx="minor"/>
      </dsp:style>
    </dsp:sp>
    <dsp:sp modelId="{917034BE-E08D-4D37-A0DB-D9A24AACEF04}">
      <dsp:nvSpPr>
        <dsp:cNvPr id="0" name=""/>
        <dsp:cNvSpPr/>
      </dsp:nvSpPr>
      <dsp:spPr>
        <a:xfrm>
          <a:off x="4045903" y="4060845"/>
          <a:ext cx="1779758" cy="1167144"/>
        </a:xfrm>
        <a:prstGeom prst="roundRect">
          <a:avLst/>
        </a:prstGeom>
        <a:solidFill>
          <a:srgbClr val="79A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Sleep deprivation</a:t>
          </a:r>
          <a:endParaRPr lang="en-US" sz="2000" kern="1200" dirty="0">
            <a:solidFill>
              <a:schemeClr val="bg1"/>
            </a:solidFill>
          </a:endParaRPr>
        </a:p>
      </dsp:txBody>
      <dsp:txXfrm>
        <a:off x="4102878" y="4117820"/>
        <a:ext cx="1665808" cy="1053194"/>
      </dsp:txXfrm>
    </dsp:sp>
    <dsp:sp modelId="{8DE47981-58C5-4856-98B4-31F6E2248272}">
      <dsp:nvSpPr>
        <dsp:cNvPr id="0" name=""/>
        <dsp:cNvSpPr/>
      </dsp:nvSpPr>
      <dsp:spPr>
        <a:xfrm rot="7502318">
          <a:off x="2628715" y="3848590"/>
          <a:ext cx="518475" cy="0"/>
        </a:xfrm>
        <a:custGeom>
          <a:avLst/>
          <a:gdLst/>
          <a:ahLst/>
          <a:cxnLst/>
          <a:rect l="0" t="0" r="0" b="0"/>
          <a:pathLst>
            <a:path>
              <a:moveTo>
                <a:pt x="0" y="0"/>
              </a:moveTo>
              <a:lnTo>
                <a:pt x="518475" y="0"/>
              </a:lnTo>
            </a:path>
          </a:pathLst>
        </a:custGeom>
        <a:noFill/>
        <a:ln w="12700" cap="flat" cmpd="sng" algn="ctr">
          <a:solidFill>
            <a:schemeClr val="accent5"/>
          </a:solidFill>
          <a:prstDash val="solid"/>
          <a:miter lim="800000"/>
          <a:headEnd type="none"/>
          <a:tailEnd type="triangle"/>
        </a:ln>
        <a:effectLst/>
      </dsp:spPr>
      <dsp:style>
        <a:lnRef idx="2">
          <a:scrgbClr r="0" g="0" b="0"/>
        </a:lnRef>
        <a:fillRef idx="0">
          <a:scrgbClr r="0" g="0" b="0"/>
        </a:fillRef>
        <a:effectRef idx="0">
          <a:scrgbClr r="0" g="0" b="0"/>
        </a:effectRef>
        <a:fontRef idx="minor"/>
      </dsp:style>
    </dsp:sp>
    <dsp:sp modelId="{7C98028B-381D-4271-906A-F704EA0B3394}">
      <dsp:nvSpPr>
        <dsp:cNvPr id="0" name=""/>
        <dsp:cNvSpPr/>
      </dsp:nvSpPr>
      <dsp:spPr>
        <a:xfrm>
          <a:off x="1612980" y="4060845"/>
          <a:ext cx="1433858" cy="1167144"/>
        </a:xfrm>
        <a:prstGeom prst="roundRect">
          <a:avLst/>
        </a:prstGeom>
        <a:solidFill>
          <a:schemeClr val="accent1">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bg1"/>
              </a:solidFill>
            </a:rPr>
            <a:t>Obesity</a:t>
          </a:r>
          <a:endParaRPr lang="en-US" sz="2200" kern="1200" dirty="0">
            <a:solidFill>
              <a:schemeClr val="bg1"/>
            </a:solidFill>
          </a:endParaRPr>
        </a:p>
      </dsp:txBody>
      <dsp:txXfrm>
        <a:off x="1669955" y="4117820"/>
        <a:ext cx="1319908" cy="1053194"/>
      </dsp:txXfrm>
    </dsp:sp>
    <dsp:sp modelId="{C3F2C4E2-0D26-47E3-AF1F-297A738646F8}">
      <dsp:nvSpPr>
        <dsp:cNvPr id="0" name=""/>
        <dsp:cNvSpPr/>
      </dsp:nvSpPr>
      <dsp:spPr>
        <a:xfrm rot="11761679">
          <a:off x="2212710" y="2451750"/>
          <a:ext cx="612674" cy="0"/>
        </a:xfrm>
        <a:custGeom>
          <a:avLst/>
          <a:gdLst/>
          <a:ahLst/>
          <a:cxnLst/>
          <a:rect l="0" t="0" r="0" b="0"/>
          <a:pathLst>
            <a:path>
              <a:moveTo>
                <a:pt x="0" y="0"/>
              </a:moveTo>
              <a:lnTo>
                <a:pt x="612674" y="0"/>
              </a:lnTo>
            </a:path>
          </a:pathLst>
        </a:custGeom>
        <a:noFill/>
        <a:ln w="12700" cap="flat" cmpd="sng" algn="ctr">
          <a:solidFill>
            <a:schemeClr val="accent5"/>
          </a:solidFill>
          <a:prstDash val="solid"/>
          <a:miter lim="800000"/>
          <a:headEnd type="none"/>
          <a:tailEnd type="triangle"/>
        </a:ln>
        <a:effectLst/>
      </dsp:spPr>
      <dsp:style>
        <a:lnRef idx="2">
          <a:scrgbClr r="0" g="0" b="0"/>
        </a:lnRef>
        <a:fillRef idx="0">
          <a:scrgbClr r="0" g="0" b="0"/>
        </a:fillRef>
        <a:effectRef idx="0">
          <a:scrgbClr r="0" g="0" b="0"/>
        </a:effectRef>
        <a:fontRef idx="minor"/>
      </dsp:style>
    </dsp:sp>
    <dsp:sp modelId="{A71C2942-1FF1-4794-8A0E-79AB3EF277E6}">
      <dsp:nvSpPr>
        <dsp:cNvPr id="0" name=""/>
        <dsp:cNvSpPr/>
      </dsp:nvSpPr>
      <dsp:spPr>
        <a:xfrm>
          <a:off x="824681" y="1582513"/>
          <a:ext cx="1399937" cy="1167144"/>
        </a:xfrm>
        <a:prstGeom prst="roundRect">
          <a:avLst/>
        </a:prstGeom>
        <a:solidFill>
          <a:schemeClr val="accent1">
            <a:shade val="50000"/>
            <a:hueOff val="111419"/>
            <a:satOff val="2985"/>
            <a:lumOff val="13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bg1"/>
              </a:solidFill>
            </a:rPr>
            <a:t>Heart disease</a:t>
          </a:r>
          <a:endParaRPr lang="en-US" sz="2200" kern="1200" dirty="0">
            <a:solidFill>
              <a:schemeClr val="bg1"/>
            </a:solidFill>
          </a:endParaRPr>
        </a:p>
      </dsp:txBody>
      <dsp:txXfrm>
        <a:off x="881656" y="1639488"/>
        <a:ext cx="1285987" cy="1053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C7AD9-48E1-47AB-86A0-22699FB97130}">
      <dsp:nvSpPr>
        <dsp:cNvPr id="0" name=""/>
        <dsp:cNvSpPr/>
      </dsp:nvSpPr>
      <dsp:spPr>
        <a:xfrm>
          <a:off x="5152574" y="80696"/>
          <a:ext cx="1838583" cy="1195224"/>
        </a:xfrm>
        <a:prstGeom prst="roundRect">
          <a:avLst>
            <a:gd name="adj" fmla="val 10000"/>
          </a:avLst>
        </a:prstGeom>
        <a:solidFill>
          <a:schemeClr val="lt1">
            <a:hueOff val="0"/>
            <a:satOff val="0"/>
            <a:lumOff val="0"/>
            <a:alphaOff val="0"/>
          </a:schemeClr>
        </a:solidFill>
        <a:ln w="381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lumMod val="75000"/>
                  <a:lumOff val="25000"/>
                </a:schemeClr>
              </a:solidFill>
            </a:rPr>
            <a:t>Skyglow Estimation Toolbox </a:t>
          </a:r>
          <a:endParaRPr lang="en-US" sz="2400" b="1" kern="1200" dirty="0">
            <a:solidFill>
              <a:schemeClr val="tx1">
                <a:lumMod val="75000"/>
                <a:lumOff val="25000"/>
              </a:schemeClr>
            </a:solidFill>
          </a:endParaRPr>
        </a:p>
      </dsp:txBody>
      <dsp:txXfrm>
        <a:off x="5187581" y="115703"/>
        <a:ext cx="1768569" cy="1125210"/>
      </dsp:txXfrm>
    </dsp:sp>
    <dsp:sp modelId="{4EF65DE0-654C-4519-AA6A-ED0A68794676}">
      <dsp:nvSpPr>
        <dsp:cNvPr id="0" name=""/>
        <dsp:cNvSpPr/>
      </dsp:nvSpPr>
      <dsp:spPr>
        <a:xfrm>
          <a:off x="2010293" y="1275920"/>
          <a:ext cx="4061572" cy="769736"/>
        </a:xfrm>
        <a:custGeom>
          <a:avLst/>
          <a:gdLst/>
          <a:ahLst/>
          <a:cxnLst/>
          <a:rect l="0" t="0" r="0" b="0"/>
          <a:pathLst>
            <a:path>
              <a:moveTo>
                <a:pt x="4061572" y="0"/>
              </a:moveTo>
              <a:lnTo>
                <a:pt x="4061572" y="384868"/>
              </a:lnTo>
              <a:lnTo>
                <a:pt x="0" y="384868"/>
              </a:lnTo>
              <a:lnTo>
                <a:pt x="0" y="7697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A44795-9ED6-4C46-9A9B-8BB1F88D35E5}">
      <dsp:nvSpPr>
        <dsp:cNvPr id="0" name=""/>
        <dsp:cNvSpPr/>
      </dsp:nvSpPr>
      <dsp:spPr>
        <a:xfrm>
          <a:off x="1634291" y="2045657"/>
          <a:ext cx="752004" cy="607542"/>
        </a:xfrm>
        <a:prstGeom prst="roundRect">
          <a:avLst>
            <a:gd name="adj" fmla="val 10000"/>
          </a:avLst>
        </a:prstGeom>
        <a:solidFill>
          <a:schemeClr val="lt1">
            <a:hueOff val="0"/>
            <a:satOff val="0"/>
            <a:lumOff val="0"/>
            <a:alphaOff val="0"/>
          </a:schemeClr>
        </a:solidFill>
        <a:ln w="3175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lumMod val="75000"/>
                  <a:lumOff val="25000"/>
                </a:schemeClr>
              </a:solidFill>
            </a:rPr>
            <a:t>Fix</a:t>
          </a:r>
          <a:endParaRPr lang="en-US" sz="2400" b="1" kern="1200" dirty="0">
            <a:solidFill>
              <a:schemeClr val="tx1">
                <a:lumMod val="75000"/>
                <a:lumOff val="25000"/>
              </a:schemeClr>
            </a:solidFill>
          </a:endParaRPr>
        </a:p>
      </dsp:txBody>
      <dsp:txXfrm>
        <a:off x="1652085" y="2063451"/>
        <a:ext cx="716416" cy="571954"/>
      </dsp:txXfrm>
    </dsp:sp>
    <dsp:sp modelId="{FAE76618-1662-4261-9023-14DB06C1C3B3}">
      <dsp:nvSpPr>
        <dsp:cNvPr id="0" name=""/>
        <dsp:cNvSpPr/>
      </dsp:nvSpPr>
      <dsp:spPr>
        <a:xfrm>
          <a:off x="970617" y="2653200"/>
          <a:ext cx="1039675" cy="498724"/>
        </a:xfrm>
        <a:custGeom>
          <a:avLst/>
          <a:gdLst/>
          <a:ahLst/>
          <a:cxnLst/>
          <a:rect l="0" t="0" r="0" b="0"/>
          <a:pathLst>
            <a:path>
              <a:moveTo>
                <a:pt x="1039675" y="0"/>
              </a:moveTo>
              <a:lnTo>
                <a:pt x="1039675" y="249362"/>
              </a:lnTo>
              <a:lnTo>
                <a:pt x="0" y="249362"/>
              </a:lnTo>
              <a:lnTo>
                <a:pt x="0" y="4987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EC4CFF-7B8C-4D9A-ADD5-6417EC4047DE}">
      <dsp:nvSpPr>
        <dsp:cNvPr id="0" name=""/>
        <dsp:cNvSpPr/>
      </dsp:nvSpPr>
      <dsp:spPr>
        <a:xfrm>
          <a:off x="303459" y="3151924"/>
          <a:ext cx="1334316" cy="435602"/>
        </a:xfrm>
        <a:prstGeom prst="roundRect">
          <a:avLst>
            <a:gd name="adj" fmla="val 10000"/>
          </a:avLst>
        </a:prstGeom>
        <a:solidFill>
          <a:schemeClr val="lt1">
            <a:hueOff val="0"/>
            <a:satOff val="0"/>
            <a:lumOff val="0"/>
            <a:alphaOff val="0"/>
          </a:schemeClr>
        </a:solidFill>
        <a:ln w="3175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lumMod val="75000"/>
                  <a:lumOff val="25000"/>
                </a:schemeClr>
              </a:solidFill>
            </a:rPr>
            <a:t>Troubleshoot</a:t>
          </a:r>
          <a:endParaRPr lang="en-US" sz="1400" kern="1200" dirty="0">
            <a:solidFill>
              <a:schemeClr val="tx1">
                <a:lumMod val="75000"/>
                <a:lumOff val="25000"/>
              </a:schemeClr>
            </a:solidFill>
          </a:endParaRPr>
        </a:p>
      </dsp:txBody>
      <dsp:txXfrm>
        <a:off x="316217" y="3164682"/>
        <a:ext cx="1308800" cy="410086"/>
      </dsp:txXfrm>
    </dsp:sp>
    <dsp:sp modelId="{FEA3A4D4-F69E-4A79-B5D7-3AB519DBB973}">
      <dsp:nvSpPr>
        <dsp:cNvPr id="0" name=""/>
        <dsp:cNvSpPr/>
      </dsp:nvSpPr>
      <dsp:spPr>
        <a:xfrm>
          <a:off x="1959827" y="2653200"/>
          <a:ext cx="91440" cy="1195382"/>
        </a:xfrm>
        <a:custGeom>
          <a:avLst/>
          <a:gdLst/>
          <a:ahLst/>
          <a:cxnLst/>
          <a:rect l="0" t="0" r="0" b="0"/>
          <a:pathLst>
            <a:path>
              <a:moveTo>
                <a:pt x="50465" y="0"/>
              </a:moveTo>
              <a:lnTo>
                <a:pt x="50465" y="597691"/>
              </a:lnTo>
              <a:lnTo>
                <a:pt x="45720" y="597691"/>
              </a:lnTo>
              <a:lnTo>
                <a:pt x="45720" y="119538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6D2A1B-D962-4E86-B0A6-2CC744F7860A}">
      <dsp:nvSpPr>
        <dsp:cNvPr id="0" name=""/>
        <dsp:cNvSpPr/>
      </dsp:nvSpPr>
      <dsp:spPr>
        <a:xfrm>
          <a:off x="1447937" y="3848582"/>
          <a:ext cx="1115220" cy="461268"/>
        </a:xfrm>
        <a:prstGeom prst="roundRect">
          <a:avLst>
            <a:gd name="adj" fmla="val 10000"/>
          </a:avLst>
        </a:prstGeom>
        <a:solidFill>
          <a:schemeClr val="lt1">
            <a:hueOff val="0"/>
            <a:satOff val="0"/>
            <a:lumOff val="0"/>
            <a:alphaOff val="0"/>
          </a:schemeClr>
        </a:solidFill>
        <a:ln w="3175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lumMod val="75000"/>
                  <a:lumOff val="25000"/>
                </a:schemeClr>
              </a:solidFill>
            </a:rPr>
            <a:t>Write unit tests</a:t>
          </a:r>
          <a:endParaRPr lang="en-US" sz="1400" kern="1200" dirty="0">
            <a:solidFill>
              <a:schemeClr val="tx1">
                <a:lumMod val="75000"/>
                <a:lumOff val="25000"/>
              </a:schemeClr>
            </a:solidFill>
          </a:endParaRPr>
        </a:p>
      </dsp:txBody>
      <dsp:txXfrm>
        <a:off x="1461447" y="3862092"/>
        <a:ext cx="1088200" cy="434248"/>
      </dsp:txXfrm>
    </dsp:sp>
    <dsp:sp modelId="{3CCDADA5-5A02-41F1-BCD1-C0934395E207}">
      <dsp:nvSpPr>
        <dsp:cNvPr id="0" name=""/>
        <dsp:cNvSpPr/>
      </dsp:nvSpPr>
      <dsp:spPr>
        <a:xfrm>
          <a:off x="2010293" y="2653200"/>
          <a:ext cx="1127461" cy="497648"/>
        </a:xfrm>
        <a:custGeom>
          <a:avLst/>
          <a:gdLst/>
          <a:ahLst/>
          <a:cxnLst/>
          <a:rect l="0" t="0" r="0" b="0"/>
          <a:pathLst>
            <a:path>
              <a:moveTo>
                <a:pt x="0" y="0"/>
              </a:moveTo>
              <a:lnTo>
                <a:pt x="0" y="248824"/>
              </a:lnTo>
              <a:lnTo>
                <a:pt x="1127461" y="248824"/>
              </a:lnTo>
              <a:lnTo>
                <a:pt x="1127461" y="4976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F52A74-A220-4B8D-BD1C-B0E08FEFFB32}">
      <dsp:nvSpPr>
        <dsp:cNvPr id="0" name=""/>
        <dsp:cNvSpPr/>
      </dsp:nvSpPr>
      <dsp:spPr>
        <a:xfrm>
          <a:off x="2542960" y="3150848"/>
          <a:ext cx="1189589" cy="499920"/>
        </a:xfrm>
        <a:prstGeom prst="roundRect">
          <a:avLst>
            <a:gd name="adj" fmla="val 10000"/>
          </a:avLst>
        </a:prstGeom>
        <a:solidFill>
          <a:schemeClr val="lt1">
            <a:hueOff val="0"/>
            <a:satOff val="0"/>
            <a:lumOff val="0"/>
            <a:alphaOff val="0"/>
          </a:schemeClr>
        </a:solidFill>
        <a:ln w="3175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lumMod val="75000"/>
                  <a:lumOff val="25000"/>
                </a:schemeClr>
              </a:solidFill>
            </a:rPr>
            <a:t>Streamline the script</a:t>
          </a:r>
          <a:endParaRPr lang="en-US" sz="1400" kern="1200" dirty="0">
            <a:solidFill>
              <a:schemeClr val="tx1">
                <a:lumMod val="75000"/>
                <a:lumOff val="25000"/>
              </a:schemeClr>
            </a:solidFill>
          </a:endParaRPr>
        </a:p>
      </dsp:txBody>
      <dsp:txXfrm>
        <a:off x="2557602" y="3165490"/>
        <a:ext cx="1160305" cy="470636"/>
      </dsp:txXfrm>
    </dsp:sp>
    <dsp:sp modelId="{6EC07CA0-950B-4AC6-ADCE-781DA8F7D73A}">
      <dsp:nvSpPr>
        <dsp:cNvPr id="0" name=""/>
        <dsp:cNvSpPr/>
      </dsp:nvSpPr>
      <dsp:spPr>
        <a:xfrm>
          <a:off x="6020187" y="1275920"/>
          <a:ext cx="91440" cy="1434784"/>
        </a:xfrm>
        <a:custGeom>
          <a:avLst/>
          <a:gdLst/>
          <a:ahLst/>
          <a:cxnLst/>
          <a:rect l="0" t="0" r="0" b="0"/>
          <a:pathLst>
            <a:path>
              <a:moveTo>
                <a:pt x="51678" y="0"/>
              </a:moveTo>
              <a:lnTo>
                <a:pt x="51678" y="717392"/>
              </a:lnTo>
              <a:lnTo>
                <a:pt x="45720" y="717392"/>
              </a:lnTo>
              <a:lnTo>
                <a:pt x="45720" y="14347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5A6BB3-E785-4054-ADDF-3A1C4E8DF7F0}">
      <dsp:nvSpPr>
        <dsp:cNvPr id="0" name=""/>
        <dsp:cNvSpPr/>
      </dsp:nvSpPr>
      <dsp:spPr>
        <a:xfrm>
          <a:off x="5295154" y="2710705"/>
          <a:ext cx="1541505" cy="571236"/>
        </a:xfrm>
        <a:prstGeom prst="roundRect">
          <a:avLst>
            <a:gd name="adj" fmla="val 10000"/>
          </a:avLst>
        </a:prstGeom>
        <a:solidFill>
          <a:schemeClr val="lt1">
            <a:hueOff val="0"/>
            <a:satOff val="0"/>
            <a:lumOff val="0"/>
            <a:alphaOff val="0"/>
          </a:schemeClr>
        </a:solidFill>
        <a:ln w="3175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lumMod val="75000"/>
                  <a:lumOff val="25000"/>
                </a:schemeClr>
              </a:solidFill>
            </a:rPr>
            <a:t>Validate</a:t>
          </a:r>
          <a:endParaRPr lang="en-US" sz="2400" b="1" kern="1200" dirty="0">
            <a:solidFill>
              <a:schemeClr val="tx1">
                <a:lumMod val="75000"/>
                <a:lumOff val="25000"/>
              </a:schemeClr>
            </a:solidFill>
          </a:endParaRPr>
        </a:p>
      </dsp:txBody>
      <dsp:txXfrm>
        <a:off x="5311885" y="2727436"/>
        <a:ext cx="1508043" cy="537774"/>
      </dsp:txXfrm>
    </dsp:sp>
    <dsp:sp modelId="{357B2774-AF21-421C-AB14-18B529D6B34A}">
      <dsp:nvSpPr>
        <dsp:cNvPr id="0" name=""/>
        <dsp:cNvSpPr/>
      </dsp:nvSpPr>
      <dsp:spPr>
        <a:xfrm>
          <a:off x="4645945" y="3281942"/>
          <a:ext cx="1419962" cy="447042"/>
        </a:xfrm>
        <a:custGeom>
          <a:avLst/>
          <a:gdLst/>
          <a:ahLst/>
          <a:cxnLst/>
          <a:rect l="0" t="0" r="0" b="0"/>
          <a:pathLst>
            <a:path>
              <a:moveTo>
                <a:pt x="1419962" y="0"/>
              </a:moveTo>
              <a:lnTo>
                <a:pt x="1419962" y="223521"/>
              </a:lnTo>
              <a:lnTo>
                <a:pt x="0" y="223521"/>
              </a:lnTo>
              <a:lnTo>
                <a:pt x="0" y="4470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FCA9DD-6E69-47D5-9DA8-945AB6A133B0}">
      <dsp:nvSpPr>
        <dsp:cNvPr id="0" name=""/>
        <dsp:cNvSpPr/>
      </dsp:nvSpPr>
      <dsp:spPr>
        <a:xfrm>
          <a:off x="4081071" y="3728984"/>
          <a:ext cx="1129747" cy="656445"/>
        </a:xfrm>
        <a:prstGeom prst="roundRect">
          <a:avLst>
            <a:gd name="adj" fmla="val 10000"/>
          </a:avLst>
        </a:prstGeom>
        <a:solidFill>
          <a:schemeClr val="lt1">
            <a:hueOff val="0"/>
            <a:satOff val="0"/>
            <a:lumOff val="0"/>
            <a:alphaOff val="0"/>
          </a:schemeClr>
        </a:solidFill>
        <a:ln w="3175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lumMod val="75000"/>
                  <a:lumOff val="25000"/>
                </a:schemeClr>
              </a:solidFill>
            </a:rPr>
            <a:t>Test</a:t>
          </a:r>
          <a:r>
            <a:rPr lang="en-US" sz="1400" kern="1200" baseline="0" dirty="0" smtClean="0">
              <a:solidFill>
                <a:schemeClr val="tx1">
                  <a:lumMod val="75000"/>
                  <a:lumOff val="25000"/>
                </a:schemeClr>
              </a:solidFill>
            </a:rPr>
            <a:t> on study area parks</a:t>
          </a:r>
          <a:endParaRPr lang="en-US" sz="1400" kern="1200" dirty="0">
            <a:solidFill>
              <a:schemeClr val="tx1">
                <a:lumMod val="75000"/>
                <a:lumOff val="25000"/>
              </a:schemeClr>
            </a:solidFill>
          </a:endParaRPr>
        </a:p>
      </dsp:txBody>
      <dsp:txXfrm>
        <a:off x="4100298" y="3748211"/>
        <a:ext cx="1091293" cy="617991"/>
      </dsp:txXfrm>
    </dsp:sp>
    <dsp:sp modelId="{3846A903-BF57-437E-8B97-A1BF23C39ED8}">
      <dsp:nvSpPr>
        <dsp:cNvPr id="0" name=""/>
        <dsp:cNvSpPr/>
      </dsp:nvSpPr>
      <dsp:spPr>
        <a:xfrm>
          <a:off x="5756714" y="3281942"/>
          <a:ext cx="309193" cy="1419711"/>
        </a:xfrm>
        <a:custGeom>
          <a:avLst/>
          <a:gdLst/>
          <a:ahLst/>
          <a:cxnLst/>
          <a:rect l="0" t="0" r="0" b="0"/>
          <a:pathLst>
            <a:path>
              <a:moveTo>
                <a:pt x="309193" y="0"/>
              </a:moveTo>
              <a:lnTo>
                <a:pt x="309193" y="709855"/>
              </a:lnTo>
              <a:lnTo>
                <a:pt x="0" y="709855"/>
              </a:lnTo>
              <a:lnTo>
                <a:pt x="0" y="14197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46C346-4AF5-417F-A150-1BD50E89D90A}">
      <dsp:nvSpPr>
        <dsp:cNvPr id="0" name=""/>
        <dsp:cNvSpPr/>
      </dsp:nvSpPr>
      <dsp:spPr>
        <a:xfrm>
          <a:off x="5098242" y="4701654"/>
          <a:ext cx="1316942" cy="553431"/>
        </a:xfrm>
        <a:prstGeom prst="roundRect">
          <a:avLst>
            <a:gd name="adj" fmla="val 10000"/>
          </a:avLst>
        </a:prstGeom>
        <a:solidFill>
          <a:schemeClr val="lt1">
            <a:hueOff val="0"/>
            <a:satOff val="0"/>
            <a:lumOff val="0"/>
            <a:alphaOff val="0"/>
          </a:schemeClr>
        </a:solidFill>
        <a:ln w="3175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lumMod val="75000"/>
                  <a:lumOff val="25000"/>
                </a:schemeClr>
              </a:solidFill>
            </a:rPr>
            <a:t>Generate hemispheres</a:t>
          </a:r>
          <a:endParaRPr lang="en-US" sz="1400" kern="1200" dirty="0">
            <a:solidFill>
              <a:schemeClr val="tx1">
                <a:lumMod val="75000"/>
                <a:lumOff val="25000"/>
              </a:schemeClr>
            </a:solidFill>
          </a:endParaRPr>
        </a:p>
      </dsp:txBody>
      <dsp:txXfrm>
        <a:off x="5114451" y="4717863"/>
        <a:ext cx="1284524" cy="521013"/>
      </dsp:txXfrm>
    </dsp:sp>
    <dsp:sp modelId="{F1A1E9C4-63A1-45A4-8269-296FCEE33149}">
      <dsp:nvSpPr>
        <dsp:cNvPr id="0" name=""/>
        <dsp:cNvSpPr/>
      </dsp:nvSpPr>
      <dsp:spPr>
        <a:xfrm>
          <a:off x="6065907" y="3281942"/>
          <a:ext cx="1124651" cy="447237"/>
        </a:xfrm>
        <a:custGeom>
          <a:avLst/>
          <a:gdLst/>
          <a:ahLst/>
          <a:cxnLst/>
          <a:rect l="0" t="0" r="0" b="0"/>
          <a:pathLst>
            <a:path>
              <a:moveTo>
                <a:pt x="0" y="0"/>
              </a:moveTo>
              <a:lnTo>
                <a:pt x="0" y="223618"/>
              </a:lnTo>
              <a:lnTo>
                <a:pt x="1124651" y="223618"/>
              </a:lnTo>
              <a:lnTo>
                <a:pt x="1124651" y="4472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D0C7B3-3C4B-425D-92B1-9C3261640173}">
      <dsp:nvSpPr>
        <dsp:cNvPr id="0" name=""/>
        <dsp:cNvSpPr/>
      </dsp:nvSpPr>
      <dsp:spPr>
        <a:xfrm>
          <a:off x="6555558" y="3729179"/>
          <a:ext cx="1270000" cy="908221"/>
        </a:xfrm>
        <a:prstGeom prst="roundRect">
          <a:avLst>
            <a:gd name="adj" fmla="val 10000"/>
          </a:avLst>
        </a:prstGeom>
        <a:solidFill>
          <a:schemeClr val="lt1">
            <a:hueOff val="0"/>
            <a:satOff val="0"/>
            <a:lumOff val="0"/>
            <a:alphaOff val="0"/>
          </a:schemeClr>
        </a:solidFill>
        <a:ln w="3175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lumMod val="75000"/>
                  <a:lumOff val="25000"/>
                </a:schemeClr>
              </a:solidFill>
            </a:rPr>
            <a:t>Compare to NPS ground truth data</a:t>
          </a:r>
          <a:endParaRPr lang="en-US" sz="1400" kern="1200" dirty="0">
            <a:solidFill>
              <a:schemeClr val="tx1">
                <a:lumMod val="75000"/>
                <a:lumOff val="25000"/>
              </a:schemeClr>
            </a:solidFill>
          </a:endParaRPr>
        </a:p>
      </dsp:txBody>
      <dsp:txXfrm>
        <a:off x="6582159" y="3755780"/>
        <a:ext cx="1216798" cy="855019"/>
      </dsp:txXfrm>
    </dsp:sp>
    <dsp:sp modelId="{2453EA1F-D434-4222-88CB-629C225729AE}">
      <dsp:nvSpPr>
        <dsp:cNvPr id="0" name=""/>
        <dsp:cNvSpPr/>
      </dsp:nvSpPr>
      <dsp:spPr>
        <a:xfrm>
          <a:off x="6071865" y="1275920"/>
          <a:ext cx="3741825" cy="787430"/>
        </a:xfrm>
        <a:custGeom>
          <a:avLst/>
          <a:gdLst/>
          <a:ahLst/>
          <a:cxnLst/>
          <a:rect l="0" t="0" r="0" b="0"/>
          <a:pathLst>
            <a:path>
              <a:moveTo>
                <a:pt x="0" y="0"/>
              </a:moveTo>
              <a:lnTo>
                <a:pt x="0" y="393715"/>
              </a:lnTo>
              <a:lnTo>
                <a:pt x="3741825" y="393715"/>
              </a:lnTo>
              <a:lnTo>
                <a:pt x="3741825" y="7874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09508C-BEF2-4BBB-AC7F-EB9B63FF474F}">
      <dsp:nvSpPr>
        <dsp:cNvPr id="0" name=""/>
        <dsp:cNvSpPr/>
      </dsp:nvSpPr>
      <dsp:spPr>
        <a:xfrm>
          <a:off x="9303594" y="2063351"/>
          <a:ext cx="1020194" cy="605434"/>
        </a:xfrm>
        <a:prstGeom prst="roundRect">
          <a:avLst>
            <a:gd name="adj" fmla="val 10000"/>
          </a:avLst>
        </a:prstGeom>
        <a:solidFill>
          <a:schemeClr val="lt1">
            <a:hueOff val="0"/>
            <a:satOff val="0"/>
            <a:lumOff val="0"/>
            <a:alphaOff val="0"/>
          </a:schemeClr>
        </a:solidFill>
        <a:ln w="3175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lumMod val="75000"/>
                  <a:lumOff val="25000"/>
                </a:schemeClr>
              </a:solidFill>
            </a:rPr>
            <a:t>Train</a:t>
          </a:r>
          <a:endParaRPr lang="en-US" sz="2400" b="1" kern="1200" dirty="0">
            <a:solidFill>
              <a:schemeClr val="tx1">
                <a:lumMod val="75000"/>
                <a:lumOff val="25000"/>
              </a:schemeClr>
            </a:solidFill>
          </a:endParaRPr>
        </a:p>
      </dsp:txBody>
      <dsp:txXfrm>
        <a:off x="9321327" y="2081084"/>
        <a:ext cx="984728" cy="569968"/>
      </dsp:txXfrm>
    </dsp:sp>
    <dsp:sp modelId="{BD1B58FC-6D50-44BC-938E-4C6CC20F98F8}">
      <dsp:nvSpPr>
        <dsp:cNvPr id="0" name=""/>
        <dsp:cNvSpPr/>
      </dsp:nvSpPr>
      <dsp:spPr>
        <a:xfrm>
          <a:off x="8730645" y="2668785"/>
          <a:ext cx="1083045" cy="412551"/>
        </a:xfrm>
        <a:custGeom>
          <a:avLst/>
          <a:gdLst/>
          <a:ahLst/>
          <a:cxnLst/>
          <a:rect l="0" t="0" r="0" b="0"/>
          <a:pathLst>
            <a:path>
              <a:moveTo>
                <a:pt x="1083045" y="0"/>
              </a:moveTo>
              <a:lnTo>
                <a:pt x="1083045" y="206275"/>
              </a:lnTo>
              <a:lnTo>
                <a:pt x="0" y="206275"/>
              </a:lnTo>
              <a:lnTo>
                <a:pt x="0" y="4125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FDE656-F31C-4DAC-ABC4-E657434A2FF1}">
      <dsp:nvSpPr>
        <dsp:cNvPr id="0" name=""/>
        <dsp:cNvSpPr/>
      </dsp:nvSpPr>
      <dsp:spPr>
        <a:xfrm>
          <a:off x="8290278" y="3081337"/>
          <a:ext cx="880734" cy="768286"/>
        </a:xfrm>
        <a:prstGeom prst="roundRect">
          <a:avLst>
            <a:gd name="adj" fmla="val 10000"/>
          </a:avLst>
        </a:prstGeom>
        <a:solidFill>
          <a:schemeClr val="lt1">
            <a:hueOff val="0"/>
            <a:satOff val="0"/>
            <a:lumOff val="0"/>
            <a:alphaOff val="0"/>
          </a:schemeClr>
        </a:solidFill>
        <a:ln w="3175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lumMod val="75000"/>
                  <a:lumOff val="25000"/>
                </a:schemeClr>
              </a:solidFill>
            </a:rPr>
            <a:t>Create</a:t>
          </a:r>
          <a:r>
            <a:rPr lang="en-US" sz="1400" kern="1200" baseline="0" dirty="0" smtClean="0">
              <a:solidFill>
                <a:schemeClr val="tx1">
                  <a:lumMod val="75000"/>
                  <a:lumOff val="25000"/>
                </a:schemeClr>
              </a:solidFill>
            </a:rPr>
            <a:t> written tutorial</a:t>
          </a:r>
          <a:endParaRPr lang="en-US" sz="1400" kern="1200" dirty="0">
            <a:solidFill>
              <a:schemeClr val="tx1">
                <a:lumMod val="75000"/>
                <a:lumOff val="25000"/>
              </a:schemeClr>
            </a:solidFill>
          </a:endParaRPr>
        </a:p>
      </dsp:txBody>
      <dsp:txXfrm>
        <a:off x="8312780" y="3103839"/>
        <a:ext cx="835730" cy="723282"/>
      </dsp:txXfrm>
    </dsp:sp>
    <dsp:sp modelId="{6F2FBBCC-4560-4E4D-9CD3-A16D19F5066C}">
      <dsp:nvSpPr>
        <dsp:cNvPr id="0" name=""/>
        <dsp:cNvSpPr/>
      </dsp:nvSpPr>
      <dsp:spPr>
        <a:xfrm>
          <a:off x="9764039" y="2668785"/>
          <a:ext cx="91440" cy="1221657"/>
        </a:xfrm>
        <a:custGeom>
          <a:avLst/>
          <a:gdLst/>
          <a:ahLst/>
          <a:cxnLst/>
          <a:rect l="0" t="0" r="0" b="0"/>
          <a:pathLst>
            <a:path>
              <a:moveTo>
                <a:pt x="49651" y="0"/>
              </a:moveTo>
              <a:lnTo>
                <a:pt x="49651" y="610828"/>
              </a:lnTo>
              <a:lnTo>
                <a:pt x="45720" y="610828"/>
              </a:lnTo>
              <a:lnTo>
                <a:pt x="45720" y="12216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D58C68-B744-44AC-B65A-25FE8A1C9416}">
      <dsp:nvSpPr>
        <dsp:cNvPr id="0" name=""/>
        <dsp:cNvSpPr/>
      </dsp:nvSpPr>
      <dsp:spPr>
        <a:xfrm>
          <a:off x="9267763" y="3890443"/>
          <a:ext cx="1083991" cy="812790"/>
        </a:xfrm>
        <a:prstGeom prst="roundRect">
          <a:avLst>
            <a:gd name="adj" fmla="val 10000"/>
          </a:avLst>
        </a:prstGeom>
        <a:solidFill>
          <a:schemeClr val="lt1">
            <a:hueOff val="0"/>
            <a:satOff val="0"/>
            <a:lumOff val="0"/>
            <a:alphaOff val="0"/>
          </a:schemeClr>
        </a:solidFill>
        <a:ln w="3175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lumMod val="75000"/>
                  <a:lumOff val="25000"/>
                </a:schemeClr>
              </a:solidFill>
            </a:rPr>
            <a:t>Train</a:t>
          </a:r>
          <a:r>
            <a:rPr lang="en-US" sz="1400" kern="1200" baseline="0" dirty="0" smtClean="0">
              <a:solidFill>
                <a:schemeClr val="tx1">
                  <a:lumMod val="75000"/>
                  <a:lumOff val="25000"/>
                </a:schemeClr>
              </a:solidFill>
            </a:rPr>
            <a:t> partners in person</a:t>
          </a:r>
          <a:endParaRPr lang="en-US" sz="1400" kern="1200" dirty="0">
            <a:solidFill>
              <a:schemeClr val="tx1">
                <a:lumMod val="75000"/>
                <a:lumOff val="25000"/>
              </a:schemeClr>
            </a:solidFill>
          </a:endParaRPr>
        </a:p>
      </dsp:txBody>
      <dsp:txXfrm>
        <a:off x="9291569" y="3914249"/>
        <a:ext cx="1036379" cy="765178"/>
      </dsp:txXfrm>
    </dsp:sp>
    <dsp:sp modelId="{DEB2609F-EE3F-4CA4-B8FF-86669B838C1D}">
      <dsp:nvSpPr>
        <dsp:cNvPr id="0" name=""/>
        <dsp:cNvSpPr/>
      </dsp:nvSpPr>
      <dsp:spPr>
        <a:xfrm>
          <a:off x="9813691" y="2668785"/>
          <a:ext cx="972097" cy="408458"/>
        </a:xfrm>
        <a:custGeom>
          <a:avLst/>
          <a:gdLst/>
          <a:ahLst/>
          <a:cxnLst/>
          <a:rect l="0" t="0" r="0" b="0"/>
          <a:pathLst>
            <a:path>
              <a:moveTo>
                <a:pt x="0" y="0"/>
              </a:moveTo>
              <a:lnTo>
                <a:pt x="0" y="204229"/>
              </a:lnTo>
              <a:lnTo>
                <a:pt x="972097" y="204229"/>
              </a:lnTo>
              <a:lnTo>
                <a:pt x="972097" y="4084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71DF6A-4F64-459F-B1D6-88893965DC1B}">
      <dsp:nvSpPr>
        <dsp:cNvPr id="0" name=""/>
        <dsp:cNvSpPr/>
      </dsp:nvSpPr>
      <dsp:spPr>
        <a:xfrm>
          <a:off x="10343335" y="3077244"/>
          <a:ext cx="884907" cy="544003"/>
        </a:xfrm>
        <a:prstGeom prst="roundRect">
          <a:avLst>
            <a:gd name="adj" fmla="val 10000"/>
          </a:avLst>
        </a:prstGeom>
        <a:solidFill>
          <a:schemeClr val="lt1">
            <a:hueOff val="0"/>
            <a:satOff val="0"/>
            <a:lumOff val="0"/>
            <a:alphaOff val="0"/>
          </a:schemeClr>
        </a:solidFill>
        <a:ln w="3175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lumMod val="75000"/>
                  <a:lumOff val="25000"/>
                </a:schemeClr>
              </a:solidFill>
            </a:rPr>
            <a:t>Host webinar</a:t>
          </a:r>
          <a:endParaRPr lang="en-US" sz="1400" kern="1200" dirty="0">
            <a:solidFill>
              <a:schemeClr val="tx1">
                <a:lumMod val="75000"/>
                <a:lumOff val="25000"/>
              </a:schemeClr>
            </a:solidFill>
          </a:endParaRPr>
        </a:p>
      </dsp:txBody>
      <dsp:txXfrm>
        <a:off x="10359268" y="3093177"/>
        <a:ext cx="853041" cy="5121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D7626-57CA-4826-8ED7-97499E6C3E3A}">
      <dsp:nvSpPr>
        <dsp:cNvPr id="0" name=""/>
        <dsp:cNvSpPr/>
      </dsp:nvSpPr>
      <dsp:spPr>
        <a:xfrm>
          <a:off x="2497643" y="0"/>
          <a:ext cx="1777600" cy="115544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bg1"/>
              </a:solidFill>
            </a:rPr>
            <a:t>1. Data</a:t>
          </a:r>
          <a:endParaRPr lang="en-US" sz="3200" b="1" kern="1200" dirty="0">
            <a:solidFill>
              <a:schemeClr val="bg1"/>
            </a:solidFill>
          </a:endParaRPr>
        </a:p>
      </dsp:txBody>
      <dsp:txXfrm>
        <a:off x="2554047" y="56404"/>
        <a:ext cx="1664792" cy="1042632"/>
      </dsp:txXfrm>
    </dsp:sp>
    <dsp:sp modelId="{04257E4B-10C1-4C7E-8898-3060A3E07ECB}">
      <dsp:nvSpPr>
        <dsp:cNvPr id="0" name=""/>
        <dsp:cNvSpPr/>
      </dsp:nvSpPr>
      <dsp:spPr>
        <a:xfrm>
          <a:off x="1489695" y="577258"/>
          <a:ext cx="3816449" cy="3816449"/>
        </a:xfrm>
        <a:custGeom>
          <a:avLst/>
          <a:gdLst/>
          <a:ahLst/>
          <a:cxnLst/>
          <a:rect l="0" t="0" r="0" b="0"/>
          <a:pathLst>
            <a:path>
              <a:moveTo>
                <a:pt x="3020355" y="357583"/>
              </a:moveTo>
              <a:arcTo wR="1908224" hR="1908224" stAng="18338902" swAng="1547243"/>
            </a:path>
          </a:pathLst>
        </a:custGeom>
        <a:noFill/>
        <a:ln w="6350" cap="flat" cmpd="sng" algn="ctr">
          <a:solidFill>
            <a:schemeClr val="accent1">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622D5C2-BCD5-4731-A517-50805445C654}">
      <dsp:nvSpPr>
        <dsp:cNvPr id="0" name=""/>
        <dsp:cNvSpPr/>
      </dsp:nvSpPr>
      <dsp:spPr>
        <a:xfrm>
          <a:off x="3976603" y="1823844"/>
          <a:ext cx="2660196" cy="1326283"/>
        </a:xfrm>
        <a:prstGeom prst="roundRect">
          <a:avLst/>
        </a:prstGeom>
        <a:solidFill>
          <a:schemeClr val="accent1">
            <a:shade val="80000"/>
            <a:hueOff val="90421"/>
            <a:satOff val="1725"/>
            <a:lumOff val="7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rPr>
            <a:t>2. Processing</a:t>
          </a:r>
          <a:endParaRPr lang="en-US" sz="2800" b="1" kern="1200" dirty="0">
            <a:solidFill>
              <a:schemeClr val="bg1"/>
            </a:solidFill>
          </a:endParaRPr>
        </a:p>
      </dsp:txBody>
      <dsp:txXfrm>
        <a:off x="4041347" y="1888588"/>
        <a:ext cx="2530708" cy="1196795"/>
      </dsp:txXfrm>
    </dsp:sp>
    <dsp:sp modelId="{9E64CE86-9C38-4ACC-8841-33D049390F48}">
      <dsp:nvSpPr>
        <dsp:cNvPr id="0" name=""/>
        <dsp:cNvSpPr/>
      </dsp:nvSpPr>
      <dsp:spPr>
        <a:xfrm>
          <a:off x="1560399" y="413733"/>
          <a:ext cx="3816449" cy="3816449"/>
        </a:xfrm>
        <a:custGeom>
          <a:avLst/>
          <a:gdLst/>
          <a:ahLst/>
          <a:cxnLst/>
          <a:rect l="0" t="0" r="0" b="0"/>
          <a:pathLst>
            <a:path>
              <a:moveTo>
                <a:pt x="3512101" y="2942101"/>
              </a:moveTo>
              <a:arcTo wR="1908224" hR="1908224" stAng="1968377" swAng="1310621"/>
            </a:path>
          </a:pathLst>
        </a:custGeom>
        <a:noFill/>
        <a:ln w="6350" cap="flat" cmpd="sng" algn="ctr">
          <a:solidFill>
            <a:schemeClr val="accent1">
              <a:shade val="90000"/>
              <a:hueOff val="90432"/>
              <a:satOff val="-209"/>
              <a:lumOff val="662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863E0E7-D3B8-472D-8244-5935297CA377}">
      <dsp:nvSpPr>
        <dsp:cNvPr id="0" name=""/>
        <dsp:cNvSpPr/>
      </dsp:nvSpPr>
      <dsp:spPr>
        <a:xfrm>
          <a:off x="1981103" y="3697098"/>
          <a:ext cx="2391174" cy="1155440"/>
        </a:xfrm>
        <a:prstGeom prst="roundRect">
          <a:avLst/>
        </a:prstGeom>
        <a:solidFill>
          <a:schemeClr val="accent1">
            <a:shade val="80000"/>
            <a:hueOff val="180842"/>
            <a:satOff val="3450"/>
            <a:lumOff val="152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solidFill>
            </a:rPr>
            <a:t>3. Generate Hemisphere Maps (SET)</a:t>
          </a:r>
          <a:endParaRPr lang="en-US" sz="2400" b="1" kern="1200" dirty="0">
            <a:solidFill>
              <a:schemeClr val="bg1"/>
            </a:solidFill>
          </a:endParaRPr>
        </a:p>
      </dsp:txBody>
      <dsp:txXfrm>
        <a:off x="2037507" y="3753502"/>
        <a:ext cx="2278366" cy="1042632"/>
      </dsp:txXfrm>
    </dsp:sp>
    <dsp:sp modelId="{11D7105A-1B36-44BC-A611-078DD2509F41}">
      <dsp:nvSpPr>
        <dsp:cNvPr id="0" name=""/>
        <dsp:cNvSpPr/>
      </dsp:nvSpPr>
      <dsp:spPr>
        <a:xfrm>
          <a:off x="1507836" y="442427"/>
          <a:ext cx="3816449" cy="3816449"/>
        </a:xfrm>
        <a:custGeom>
          <a:avLst/>
          <a:gdLst/>
          <a:ahLst/>
          <a:cxnLst/>
          <a:rect l="0" t="0" r="0" b="0"/>
          <a:pathLst>
            <a:path>
              <a:moveTo>
                <a:pt x="437213" y="3123727"/>
              </a:moveTo>
              <a:arcTo wR="1908224" hR="1908224" stAng="8425976" swAng="970613"/>
            </a:path>
          </a:pathLst>
        </a:custGeom>
        <a:noFill/>
        <a:ln w="6350" cap="flat" cmpd="sng" algn="ctr">
          <a:solidFill>
            <a:schemeClr val="accent1">
              <a:shade val="90000"/>
              <a:hueOff val="180863"/>
              <a:satOff val="-417"/>
              <a:lumOff val="1324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8AF85B1-6B99-489D-A6F4-29CA6FED0713}">
      <dsp:nvSpPr>
        <dsp:cNvPr id="0" name=""/>
        <dsp:cNvSpPr/>
      </dsp:nvSpPr>
      <dsp:spPr>
        <a:xfrm>
          <a:off x="271298" y="1643838"/>
          <a:ext cx="2567921" cy="1298991"/>
        </a:xfrm>
        <a:prstGeom prst="roundRect">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b="1" kern="1200" dirty="0" smtClean="0">
              <a:solidFill>
                <a:schemeClr val="bg1"/>
              </a:solidFill>
            </a:rPr>
            <a:t>4. Analysis</a:t>
          </a:r>
          <a:endParaRPr lang="en-US" sz="3300" b="1" kern="1200" dirty="0">
            <a:solidFill>
              <a:schemeClr val="bg1"/>
            </a:solidFill>
          </a:endParaRPr>
        </a:p>
      </dsp:txBody>
      <dsp:txXfrm>
        <a:off x="334710" y="1707250"/>
        <a:ext cx="2441097" cy="1172167"/>
      </dsp:txXfrm>
    </dsp:sp>
    <dsp:sp modelId="{95594A12-45D5-4CE6-A67C-21A153F1EA89}">
      <dsp:nvSpPr>
        <dsp:cNvPr id="0" name=""/>
        <dsp:cNvSpPr/>
      </dsp:nvSpPr>
      <dsp:spPr>
        <a:xfrm>
          <a:off x="1575140" y="529244"/>
          <a:ext cx="3816449" cy="3816449"/>
        </a:xfrm>
        <a:custGeom>
          <a:avLst/>
          <a:gdLst/>
          <a:ahLst/>
          <a:cxnLst/>
          <a:rect l="0" t="0" r="0" b="0"/>
          <a:pathLst>
            <a:path>
              <a:moveTo>
                <a:pt x="278386" y="915778"/>
              </a:moveTo>
              <a:arcTo wR="1908224" hR="1908224" stAng="12680292" swAng="1247850"/>
            </a:path>
          </a:pathLst>
        </a:custGeom>
        <a:noFill/>
        <a:ln w="6350" cap="flat" cmpd="sng" algn="ctr">
          <a:solidFill>
            <a:schemeClr val="accent1">
              <a:shade val="90000"/>
              <a:hueOff val="271295"/>
              <a:satOff val="-626"/>
              <a:lumOff val="1987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8/23/2019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8/23/2019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gdc.noaa.gov/eog/viirs/download_dnb_composites.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ps.gov/media/video/view.htm?id=05C100C9-D9FE-C304-5F2BB6CFDB10304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ps.gov/media/photo/view.htm?id=eb64e3ae-27a4-42ca-9360-83806abdf0fc"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pgallery.nps.gov/AssetDetail/933695f5-475c-4841-8d3e-5b7ada32c9f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wikimedia.org/wiki/File:US-NationalParkService-Logo.svg"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nps.gov/orgs/1050/contactus.ht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ps.gov/media/photo/view.htm?id=CAD1EE4C-1DD8-B71B-0BA9F7D7E07209F5"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ps.gov/pais/learn/nature/hatchlingreleases.ht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US-NationalParkService-Logo.svg"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nps.gov/orgs/1050/contactus.ht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[Elise] Good morning everyone, thanks for joining</a:t>
            </a:r>
            <a:r>
              <a:rPr lang="en-US" sz="1200" kern="1200" baseline="0" dirty="0" smtClean="0">
                <a:solidFill>
                  <a:schemeClr val="tx1"/>
                </a:solidFill>
                <a:effectLst/>
                <a:latin typeface="+mn-lt"/>
                <a:ea typeface="+mn-ea"/>
                <a:cs typeface="+mn-cs"/>
              </a:rPr>
              <a:t> us today. </a:t>
            </a:r>
          </a:p>
          <a:p>
            <a:r>
              <a:rPr lang="en-US" sz="1200" kern="1200" baseline="0" dirty="0" smtClean="0">
                <a:solidFill>
                  <a:schemeClr val="tx1"/>
                </a:solidFill>
                <a:effectLst/>
                <a:latin typeface="+mn-lt"/>
                <a:ea typeface="+mn-ea"/>
                <a:cs typeface="+mn-cs"/>
              </a:rPr>
              <a:t>[Each teammate]</a:t>
            </a:r>
          </a:p>
          <a:p>
            <a:r>
              <a:rPr lang="en-US" sz="1200" kern="1200" baseline="0" dirty="0" smtClean="0">
                <a:solidFill>
                  <a:schemeClr val="tx1"/>
                </a:solidFill>
                <a:effectLst/>
                <a:latin typeface="+mn-lt"/>
                <a:ea typeface="+mn-ea"/>
                <a:cs typeface="+mn-cs"/>
              </a:rPr>
              <a:t>My name is Rachel Luo</a:t>
            </a:r>
          </a:p>
          <a:p>
            <a:r>
              <a:rPr lang="en-US" sz="1200" kern="1200" baseline="0" dirty="0" smtClean="0">
                <a:solidFill>
                  <a:schemeClr val="tx1"/>
                </a:solidFill>
                <a:effectLst/>
                <a:latin typeface="+mn-lt"/>
                <a:ea typeface="+mn-ea"/>
                <a:cs typeface="+mn-cs"/>
              </a:rPr>
              <a:t>My name is Sarah Parker</a:t>
            </a:r>
          </a:p>
          <a:p>
            <a:r>
              <a:rPr lang="en-US" sz="1200" kern="1200" baseline="0" dirty="0" smtClean="0">
                <a:solidFill>
                  <a:schemeClr val="tx1"/>
                </a:solidFill>
                <a:effectLst/>
                <a:latin typeface="+mn-lt"/>
                <a:ea typeface="+mn-ea"/>
                <a:cs typeface="+mn-cs"/>
              </a:rPr>
              <a:t>My name is Charlotte </a:t>
            </a:r>
            <a:r>
              <a:rPr lang="en-US" sz="1200" kern="1200" baseline="0" dirty="0" err="1" smtClean="0">
                <a:solidFill>
                  <a:schemeClr val="tx1"/>
                </a:solidFill>
                <a:effectLst/>
                <a:latin typeface="+mn-lt"/>
                <a:ea typeface="+mn-ea"/>
                <a:cs typeface="+mn-cs"/>
              </a:rPr>
              <a:t>Rivard</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My name is Elise </a:t>
            </a:r>
            <a:r>
              <a:rPr lang="en-US" sz="1200" kern="1200" baseline="0" dirty="0" err="1" smtClean="0">
                <a:solidFill>
                  <a:schemeClr val="tx1"/>
                </a:solidFill>
                <a:effectLst/>
                <a:latin typeface="+mn-lt"/>
                <a:ea typeface="+mn-ea"/>
                <a:cs typeface="+mn-cs"/>
              </a:rPr>
              <a:t>Turrietta</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are the </a:t>
            </a:r>
            <a:r>
              <a:rPr lang="en-US" sz="1200" kern="1200" baseline="0" dirty="0" smtClean="0">
                <a:solidFill>
                  <a:schemeClr val="tx1"/>
                </a:solidFill>
                <a:effectLst/>
                <a:latin typeface="+mn-lt"/>
                <a:ea typeface="+mn-ea"/>
                <a:cs typeface="+mn-cs"/>
              </a:rPr>
              <a:t>US Urban Development II team. This summer, we worked with the National Park Service to finalize a tool that NPS can use to monitor the national parks for light pollution. The tool, called the </a:t>
            </a:r>
            <a:r>
              <a:rPr lang="en-US" sz="1200" kern="1200" baseline="0" dirty="0" err="1" smtClean="0">
                <a:solidFill>
                  <a:schemeClr val="tx1"/>
                </a:solidFill>
                <a:effectLst/>
                <a:latin typeface="+mn-lt"/>
                <a:ea typeface="+mn-ea"/>
                <a:cs typeface="+mn-cs"/>
              </a:rPr>
              <a:t>Skyglow</a:t>
            </a:r>
            <a:r>
              <a:rPr lang="en-US" sz="1200" kern="1200" baseline="0" dirty="0" smtClean="0">
                <a:solidFill>
                  <a:schemeClr val="tx1"/>
                </a:solidFill>
                <a:effectLst/>
                <a:latin typeface="+mn-lt"/>
                <a:ea typeface="+mn-ea"/>
                <a:cs typeface="+mn-cs"/>
              </a:rPr>
              <a:t> Estimation Toolkit or SET for short, uses Suomi NPP VIIRS satellite imagery to predict sky brightness from the perspective of an observer on the ground.</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a:t>
            </a:r>
            <a:r>
              <a:rPr lang="en-US" sz="1200" kern="1200" baseline="0" dirty="0" smtClean="0">
                <a:solidFill>
                  <a:schemeClr val="tx1"/>
                </a:solidFill>
                <a:effectLst/>
                <a:latin typeface="+mn-lt"/>
                <a:ea typeface="+mn-ea"/>
                <a:cs typeface="+mn-cs"/>
              </a:rPr>
              <a:t> Information</a:t>
            </a:r>
          </a:p>
          <a:p>
            <a:r>
              <a:rPr lang="en-US" sz="1200" kern="1200" baseline="0" dirty="0" smtClean="0">
                <a:solidFill>
                  <a:schemeClr val="tx1"/>
                </a:solidFill>
                <a:effectLst/>
                <a:latin typeface="+mn-lt"/>
                <a:ea typeface="+mn-ea"/>
                <a:cs typeface="+mn-cs"/>
              </a:rPr>
              <a:t>Credit: US Urban Development II Team</a:t>
            </a:r>
          </a:p>
        </p:txBody>
      </p:sp>
      <p:sp>
        <p:nvSpPr>
          <p:cNvPr id="4" name="Slide Number Placeholder 3"/>
          <p:cNvSpPr>
            <a:spLocks noGrp="1"/>
          </p:cNvSpPr>
          <p:nvPr>
            <p:ph type="sldNum" sz="quarter" idx="10"/>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3608946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[Charlotte]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Skyglow Estimation Toolbox (SET) is a Python-based software that uses VIIRS images to calculate and visualize artificial sky brightness from any given location and viewing angle.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outputs include 2D </a:t>
            </a:r>
            <a:r>
              <a:rPr lang="en-US" sz="1200" kern="1200" dirty="0" err="1" smtClean="0">
                <a:solidFill>
                  <a:schemeClr val="tx1"/>
                </a:solidFill>
                <a:effectLst/>
                <a:latin typeface="+mn-lt"/>
                <a:ea typeface="+mn-ea"/>
                <a:cs typeface="+mn-cs"/>
              </a:rPr>
              <a:t>skyglow</a:t>
            </a:r>
            <a:r>
              <a:rPr lang="en-US" sz="1200" kern="1200" dirty="0" smtClean="0">
                <a:solidFill>
                  <a:schemeClr val="tx1"/>
                </a:solidFill>
                <a:effectLst/>
                <a:latin typeface="+mn-lt"/>
                <a:ea typeface="+mn-ea"/>
                <a:cs typeface="+mn-cs"/>
              </a:rPr>
              <a:t> maps and 3D hemispheric visualizations of sky brightness across an observer’s field of view.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a:t>
            </a:r>
            <a:r>
              <a:rPr lang="en-US" sz="1200" kern="1200" baseline="0" dirty="0" smtClean="0">
                <a:solidFill>
                  <a:schemeClr val="tx1"/>
                </a:solidFill>
                <a:effectLst/>
                <a:latin typeface="+mn-lt"/>
                <a:ea typeface="+mn-ea"/>
                <a:cs typeface="+mn-cs"/>
              </a:rPr>
              <a:t> Information</a:t>
            </a:r>
          </a:p>
          <a:p>
            <a:r>
              <a:rPr lang="en-US" sz="1200" kern="1200" baseline="0" dirty="0" smtClean="0">
                <a:solidFill>
                  <a:schemeClr val="tx1"/>
                </a:solidFill>
                <a:effectLst/>
                <a:latin typeface="+mn-lt"/>
                <a:ea typeface="+mn-ea"/>
                <a:cs typeface="+mn-cs"/>
              </a:rPr>
              <a:t>Credit: US Urban Development II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3804627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mn-lt"/>
                <a:ea typeface="Calibri"/>
                <a:cs typeface="Calibri"/>
                <a:sym typeface="Calibri"/>
              </a:rPr>
              <a:t>[Charlotte]</a:t>
            </a:r>
            <a:r>
              <a:rPr lang="en-US" sz="1200" b="0" i="0" u="none" strike="noStrike" cap="none" baseline="0" dirty="0" smtClean="0">
                <a:solidFill>
                  <a:schemeClr val="dk1"/>
                </a:solidFill>
                <a:latin typeface="+mn-lt"/>
                <a:ea typeface="Calibri"/>
                <a:cs typeface="Calibri"/>
                <a:sym typeface="Calibri"/>
              </a:rPr>
              <a:t> To run SET, we first download VIIRS DNB data and create one baseline image for each park by taking the median of the 2014-2018 data for the summer months. This helps to reduce noise in the image. We then run the baseline image through SET to generate </a:t>
            </a:r>
            <a:r>
              <a:rPr lang="en-US" sz="1200" b="0" i="0" u="none" strike="noStrike" cap="none" baseline="0" dirty="0" err="1" smtClean="0">
                <a:solidFill>
                  <a:schemeClr val="dk1"/>
                </a:solidFill>
                <a:latin typeface="+mn-lt"/>
                <a:ea typeface="Calibri"/>
                <a:cs typeface="Calibri"/>
                <a:sym typeface="Calibri"/>
              </a:rPr>
              <a:t>skyglow</a:t>
            </a:r>
            <a:r>
              <a:rPr lang="en-US" sz="1200" b="0" i="0" u="none" strike="noStrike" cap="none" baseline="0" dirty="0" smtClean="0">
                <a:solidFill>
                  <a:schemeClr val="dk1"/>
                </a:solidFill>
                <a:latin typeface="+mn-lt"/>
                <a:ea typeface="Calibri"/>
                <a:cs typeface="Calibri"/>
                <a:sym typeface="Calibri"/>
              </a:rPr>
              <a:t> maps and 3-D hemispheric visualization for a location within the park. These outputs are then validated against NPS data to assess performance accuracy.</a:t>
            </a: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baseline="0" dirty="0" smtClean="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baseline="0" dirty="0" smtClean="0">
                <a:solidFill>
                  <a:schemeClr val="dk1"/>
                </a:solidFill>
                <a:latin typeface="+mn-lt"/>
                <a:ea typeface="Calibri"/>
                <a:cs typeface="Calibri"/>
                <a:sym typeface="Calibri"/>
              </a:rPr>
              <a:t>Image Information</a:t>
            </a: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baseline="0" dirty="0" smtClean="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mn-lt"/>
                <a:ea typeface="Calibri"/>
                <a:cs typeface="Calibri"/>
                <a:sym typeface="Calibri"/>
              </a:rPr>
              <a:t>VIIRS</a:t>
            </a:r>
            <a:r>
              <a:rPr lang="en-US" sz="1200" b="0" i="0" u="none" strike="noStrike" cap="none" baseline="0" dirty="0" smtClean="0">
                <a:solidFill>
                  <a:schemeClr val="dk1"/>
                </a:solidFill>
                <a:latin typeface="+mn-lt"/>
                <a:ea typeface="Calibri"/>
                <a:cs typeface="Calibri"/>
                <a:sym typeface="Calibri"/>
              </a:rPr>
              <a:t> image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baseline="0" dirty="0" smtClean="0">
                <a:solidFill>
                  <a:schemeClr val="dk1"/>
                </a:solidFill>
                <a:latin typeface="+mn-lt"/>
                <a:ea typeface="Calibri"/>
                <a:cs typeface="Calibri"/>
                <a:sym typeface="Calibri"/>
              </a:rPr>
              <a:t>Credit: NOAA NCEI EOG</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baseline="0" dirty="0" smtClean="0">
                <a:solidFill>
                  <a:schemeClr val="dk1"/>
                </a:solidFill>
                <a:latin typeface="+mn-lt"/>
                <a:ea typeface="Calibri"/>
                <a:cs typeface="Calibri"/>
                <a:sym typeface="Calibri"/>
              </a:rPr>
              <a:t>Source: </a:t>
            </a:r>
            <a:r>
              <a:rPr lang="en-US" dirty="0" smtClean="0">
                <a:hlinkClick r:id="rId3"/>
              </a:rPr>
              <a:t>https://www.ngdc.noaa.gov/eog/viirs/download_dnb_composites.html</a:t>
            </a:r>
            <a:r>
              <a:rPr lang="en-US" dirty="0" smtClean="0"/>
              <a:t> </a:t>
            </a: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smtClean="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baseline="0" dirty="0" smtClean="0">
                <a:solidFill>
                  <a:schemeClr val="dk1"/>
                </a:solidFill>
                <a:latin typeface="+mn-lt"/>
                <a:ea typeface="Calibri"/>
                <a:cs typeface="Calibri"/>
                <a:sym typeface="Calibri"/>
              </a:rPr>
              <a:t>Validation image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baseline="0" dirty="0" smtClean="0">
                <a:solidFill>
                  <a:schemeClr val="dk1"/>
                </a:solidFill>
                <a:latin typeface="+mn-lt"/>
                <a:ea typeface="Calibri"/>
                <a:cs typeface="Calibri"/>
                <a:sym typeface="Calibri"/>
              </a:rPr>
              <a:t>Credit: US Urban Development II Team </a:t>
            </a: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smtClean="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mn-lt"/>
                <a:ea typeface="Calibri"/>
                <a:cs typeface="Calibri"/>
                <a:sym typeface="Calibri"/>
              </a:rPr>
              <a:t>Satellite</a:t>
            </a:r>
            <a:r>
              <a:rPr lang="en-US" sz="1200" b="0" i="0" u="none" strike="noStrike" cap="none" baseline="0" dirty="0" smtClean="0">
                <a:solidFill>
                  <a:schemeClr val="dk1"/>
                </a:solidFill>
                <a:latin typeface="+mn-lt"/>
                <a:ea typeface="Calibri"/>
                <a:cs typeface="Calibri"/>
                <a:sym typeface="Calibri"/>
              </a:rPr>
              <a:t> </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baseline="0" dirty="0" smtClean="0">
                <a:solidFill>
                  <a:schemeClr val="dk1"/>
                </a:solidFill>
                <a:latin typeface="+mn-lt"/>
                <a:ea typeface="Calibri"/>
                <a:cs typeface="Calibri"/>
                <a:sym typeface="Calibri"/>
              </a:rPr>
              <a:t>Credit: NASA</a:t>
            </a:r>
            <a:endParaRPr lang="en-US" sz="1200" b="0" i="0" u="none" strike="noStrike" cap="none" dirty="0" smtClean="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dk1"/>
                </a:solidFill>
                <a:latin typeface="+mn-lt"/>
                <a:ea typeface="Calibri"/>
                <a:cs typeface="Calibri"/>
                <a:sym typeface="Calibri"/>
              </a:rPr>
              <a:t>http://www.devpedia.developexchange.com/dp/index.php?title=List_of_Satellite_Pictures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941700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[Rachel]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main SET</a:t>
            </a:r>
            <a:r>
              <a:rPr lang="en-US" baseline="0" dirty="0" smtClean="0"/>
              <a:t> outputs of interest to the </a:t>
            </a:r>
            <a:r>
              <a:rPr lang="en-US" dirty="0" smtClean="0"/>
              <a:t>National Park Service are</a:t>
            </a:r>
            <a:r>
              <a:rPr lang="en-US" baseline="0" dirty="0" smtClean="0"/>
              <a:t> the </a:t>
            </a:r>
            <a:r>
              <a:rPr lang="en-US" dirty="0" smtClean="0"/>
              <a:t>hemispheres, two of which are displayed here. Each</a:t>
            </a:r>
            <a:r>
              <a:rPr lang="en-US" baseline="0" dirty="0" smtClean="0"/>
              <a:t> hemisphere visualizes the amount of sky brightness across an observer’s field of vision at a certain geographical coordinate. The image is plotted with azimuth on the x-axis, representing the direction the observer is facing, with 0 degrees being due north. The y-axis is the zenith, representing how far up the observer is looking in the sky, with 0 degrees being straight 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that though the hemispheres all use the same color scale, the colors within each hemisphere are assigned relative to the values within the hemisphere itself, not to those for other parks.</a:t>
            </a:r>
            <a:endParaRPr lang="en-US" dirty="0" smtClean="0"/>
          </a:p>
          <a:p>
            <a:endParaRPr lang="en-US" dirty="0" smtClean="0"/>
          </a:p>
          <a:p>
            <a:r>
              <a:rPr lang="en-US" dirty="0" smtClean="0"/>
              <a:t>In addition to training NPS representatives to use</a:t>
            </a:r>
            <a:r>
              <a:rPr lang="en-US" baseline="0" dirty="0" smtClean="0"/>
              <a:t> SET for the production of these hemispheres, we produced six for the top </a:t>
            </a:r>
            <a:r>
              <a:rPr lang="en-US" dirty="0" smtClean="0"/>
              <a:t>national</a:t>
            </a:r>
            <a:r>
              <a:rPr lang="en-US" baseline="0" dirty="0" smtClean="0"/>
              <a:t> parks of concern to the end user. Each hemisphere is located at the coordinate point where NPS takes its ground truth data, so that the SET outputs can also be used for validation against ground-truth data taken by NPS as we worked to calibrate SET.</a:t>
            </a:r>
            <a:endParaRPr lang="en-US" dirty="0" smtClean="0"/>
          </a:p>
          <a:p>
            <a:endParaRPr lang="en-US" dirty="0" smtClean="0"/>
          </a:p>
          <a:p>
            <a:r>
              <a:rPr lang="en-US" dirty="0" smtClean="0"/>
              <a:t>The top hemisphere on</a:t>
            </a:r>
            <a:r>
              <a:rPr lang="en-US" baseline="0" dirty="0" smtClean="0"/>
              <a:t> this slide is for </a:t>
            </a:r>
            <a:r>
              <a:rPr lang="en-US" dirty="0" smtClean="0"/>
              <a:t>Arches National Park. The</a:t>
            </a:r>
            <a:r>
              <a:rPr lang="en-US" baseline="0" dirty="0" smtClean="0"/>
              <a:t> red patches illustrate light from the town of Moab, Utah south of the park. Even though this is one light source, it shows up on both ends of the hemisphere because the hemisphere wraps around at due south.</a:t>
            </a:r>
          </a:p>
          <a:p>
            <a:endParaRPr lang="en-US" baseline="0" dirty="0" smtClean="0"/>
          </a:p>
          <a:p>
            <a:r>
              <a:rPr lang="en-US" dirty="0" smtClean="0"/>
              <a:t>The bottom hemisphere is for Gulf</a:t>
            </a:r>
            <a:r>
              <a:rPr lang="en-US" baseline="0" dirty="0" smtClean="0"/>
              <a:t> Islands, and represents light from two Mississippi towns to the northeast and northwest, Pascagoula and Biloxi. </a:t>
            </a:r>
          </a:p>
          <a:p>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Source: US Urban II team</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666603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[Rachel]</a:t>
            </a:r>
          </a:p>
          <a:p>
            <a:r>
              <a:rPr lang="en-US" dirty="0" smtClean="0"/>
              <a:t>The night skies at Indiana Dunes are affected</a:t>
            </a:r>
            <a:r>
              <a:rPr lang="en-US" baseline="0" dirty="0" smtClean="0"/>
              <a:t> by one major source—the Chicago metropolitan area.</a:t>
            </a:r>
          </a:p>
          <a:p>
            <a:r>
              <a:rPr lang="en-US" baseline="0" dirty="0" smtClean="0"/>
              <a:t>Meanwhile, Scotts Bluff is affected by its proximity to a string of towns on the park’s eastern border.</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Source: US Urban II team</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2561395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[Rachel]</a:t>
            </a:r>
          </a:p>
          <a:p>
            <a:r>
              <a:rPr lang="en-US" dirty="0" smtClean="0"/>
              <a:t>Shenandoah</a:t>
            </a:r>
            <a:r>
              <a:rPr lang="en-US" baseline="0" dirty="0" smtClean="0"/>
              <a:t> is exposed to </a:t>
            </a:r>
            <a:r>
              <a:rPr lang="en-US" baseline="0" dirty="0" err="1" smtClean="0"/>
              <a:t>skyglow</a:t>
            </a:r>
            <a:r>
              <a:rPr lang="en-US" baseline="0" dirty="0" smtClean="0"/>
              <a:t> from most directions, reflecting its location within a ring of Virginian cities.</a:t>
            </a:r>
          </a:p>
          <a:p>
            <a:r>
              <a:rPr lang="en-US" baseline="0" dirty="0" smtClean="0"/>
              <a:t>Yellowstone National Park is remote, and the NPS-chosen observation point is affected mostly by light from the West Yellowstone town and air strip.</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Source: US Urban II team</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700818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[Charlotte]</a:t>
            </a:r>
          </a:p>
          <a:p>
            <a:r>
              <a:rPr lang="en-US" dirty="0" smtClean="0"/>
              <a:t>To</a:t>
            </a:r>
            <a:r>
              <a:rPr lang="en-US" baseline="0" dirty="0" smtClean="0"/>
              <a:t> validate these outputs from our tool, we used ground truth measurements provided by our partners at the National Park Service. </a:t>
            </a:r>
            <a:r>
              <a:rPr lang="en-US" dirty="0" smtClean="0"/>
              <a:t>The ground truth data is collected</a:t>
            </a:r>
            <a:r>
              <a:rPr lang="en-US" baseline="0" dirty="0" smtClean="0"/>
              <a:t> by NPS staff who travel to remote areas of parks during moonless summer nights and conduct their observations using a specialized rotating camera.</a:t>
            </a:r>
          </a:p>
          <a:p>
            <a:endParaRPr lang="en-US" baseline="0" dirty="0" smtClean="0"/>
          </a:p>
          <a:p>
            <a:r>
              <a:rPr lang="en-US" baseline="0" dirty="0" smtClean="0"/>
              <a:t>Image Information</a:t>
            </a:r>
          </a:p>
          <a:p>
            <a:r>
              <a:rPr lang="en-US" baseline="0" dirty="0" smtClean="0"/>
              <a:t>National Park Service, </a:t>
            </a:r>
            <a:r>
              <a:rPr lang="en-US" baseline="0" dirty="0" err="1" smtClean="0"/>
              <a:t>Sharolyn</a:t>
            </a:r>
            <a:r>
              <a:rPr lang="en-US" baseline="0" dirty="0" smtClean="0"/>
              <a:t> Anderson and Li-Wei Hung (public domain)</a:t>
            </a:r>
          </a:p>
          <a:p>
            <a:r>
              <a:rPr lang="en-US" baseline="0" dirty="0" smtClean="0"/>
              <a:t>Source: </a:t>
            </a:r>
            <a:r>
              <a:rPr lang="en-US" dirty="0" smtClean="0">
                <a:hlinkClick r:id="rId3"/>
              </a:rPr>
              <a:t>https://www.nps.gov/media/video/view.htm?id=05C100C9-D9FE-C304-5F2BB6CFDB10304F</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183374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[Charlotte]</a:t>
            </a:r>
          </a:p>
          <a:p>
            <a:r>
              <a:rPr lang="en-US" dirty="0" smtClean="0"/>
              <a:t>Conceptually, the validation works by comparing pixel</a:t>
            </a:r>
            <a:r>
              <a:rPr lang="en-US" baseline="0" dirty="0" smtClean="0"/>
              <a:t> values of select points in our skyglow maps to the corresponding points in the ground truth data. The points can be plotted and should show a strong positive correlation if our model is generating accurate </a:t>
            </a:r>
            <a:r>
              <a:rPr lang="en-US" baseline="0" dirty="0" err="1" smtClean="0"/>
              <a:t>skyglow</a:t>
            </a:r>
            <a:r>
              <a:rPr lang="en-US" baseline="0" dirty="0" smtClean="0"/>
              <a:t> maps.  </a:t>
            </a:r>
          </a:p>
          <a:p>
            <a:endParaRPr lang="en-US" baseline="0" dirty="0" smtClean="0"/>
          </a:p>
          <a:p>
            <a:r>
              <a:rPr lang="en-US" baseline="0" dirty="0" smtClean="0"/>
              <a:t>However, as you can see from the axes, SET values are considerably lower than NPS ground truth values, which can be expected given that SET performs a discrete summation rather than a continuous integration to calculate the total light visible along an observer’s line of sight.</a:t>
            </a:r>
          </a:p>
          <a:p>
            <a:endParaRPr lang="en-US" baseline="0" dirty="0" smtClean="0"/>
          </a:p>
          <a:p>
            <a:r>
              <a:rPr lang="en-US" baseline="0" dirty="0" smtClean="0"/>
              <a:t>Image Information</a:t>
            </a:r>
          </a:p>
          <a:p>
            <a:r>
              <a:rPr lang="en-US" baseline="0" dirty="0" smtClean="0"/>
              <a:t>US Urban Development II Team</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855897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[Charlotte]</a:t>
            </a:r>
            <a:endParaRPr lang="en-US" baseline="0" dirty="0" smtClean="0"/>
          </a:p>
          <a:p>
            <a:pPr rtl="0" fontAlgn="base"/>
            <a:r>
              <a:rPr lang="en-US" sz="1200" b="0" i="0" u="none" strike="noStrike" kern="1200" dirty="0" smtClean="0">
                <a:solidFill>
                  <a:schemeClr val="tx1"/>
                </a:solidFill>
                <a:effectLst/>
                <a:latin typeface="+mn-lt"/>
                <a:ea typeface="+mn-ea"/>
                <a:cs typeface="+mn-cs"/>
              </a:rPr>
              <a:t>The top hemisphere is our estimate for Indiana Dunes National Park. When</a:t>
            </a:r>
            <a:r>
              <a:rPr lang="en-US" sz="1200" b="0" i="0" u="none" strike="noStrike" kern="1200" baseline="0" dirty="0" smtClean="0">
                <a:solidFill>
                  <a:schemeClr val="tx1"/>
                </a:solidFill>
                <a:effectLst/>
                <a:latin typeface="+mn-lt"/>
                <a:ea typeface="+mn-ea"/>
                <a:cs typeface="+mn-cs"/>
              </a:rPr>
              <a:t> c</a:t>
            </a:r>
            <a:r>
              <a:rPr lang="en-US" sz="1200" b="0" i="0" u="none" strike="noStrike" kern="1200" dirty="0" smtClean="0">
                <a:solidFill>
                  <a:schemeClr val="tx1"/>
                </a:solidFill>
                <a:effectLst/>
                <a:latin typeface="+mn-lt"/>
                <a:ea typeface="+mn-ea"/>
                <a:cs typeface="+mn-cs"/>
              </a:rPr>
              <a:t>ompared to the ground-truth image taken by NPS, you can see that our estimated hemisphere successfully picked up on the strong light source to the west of the observation point, as well as the fainter light dome to the east.</a:t>
            </a: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The strong western light source is in fact Chicago. Indiana Dunes represents a case where a park’s sky brightness is strongly affected by one distinct urban source.</a:t>
            </a: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Note that although the hemispheres all use the same color scale, the colors within each hemisphere is assigned relative to the values within the hemisphere itself, not to those for other parks.</a:t>
            </a:r>
          </a:p>
        </p:txBody>
      </p:sp>
      <p:sp>
        <p:nvSpPr>
          <p:cNvPr id="4" name="Slide Number Placeholder 3"/>
          <p:cNvSpPr>
            <a:spLocks noGrp="1"/>
          </p:cNvSpPr>
          <p:nvPr>
            <p:ph type="sldNum" sz="quarter" idx="10"/>
          </p:nvPr>
        </p:nvSpPr>
        <p:spPr/>
        <p:txBody>
          <a:bodyPr/>
          <a:lstStyle/>
          <a:p>
            <a:fld id="{66EE4239-191D-4388-B0F5-1C5222233620}" type="slidenum">
              <a:rPr lang="en-US" smtClean="0"/>
              <a:t>17</a:t>
            </a:fld>
            <a:endParaRPr lang="en-US"/>
          </a:p>
        </p:txBody>
      </p:sp>
    </p:spTree>
    <p:extLst>
      <p:ext uri="{BB962C8B-B14F-4D97-AF65-F5344CB8AC3E}">
        <p14:creationId xmlns:p14="http://schemas.microsoft.com/office/powerpoint/2010/main" val="2548120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[Charlotte]</a:t>
            </a:r>
          </a:p>
          <a:p>
            <a:r>
              <a:rPr lang="en-US" dirty="0" smtClean="0"/>
              <a:t>Overall,</a:t>
            </a:r>
            <a:r>
              <a:rPr lang="en-US" baseline="0" dirty="0" smtClean="0"/>
              <a:t> across all the parks for which we conducted this validation, there is a strong positive correlation between SET and NPS ground-truth values. </a:t>
            </a:r>
          </a:p>
          <a:p>
            <a:r>
              <a:rPr lang="en-US" baseline="0" dirty="0" smtClean="0"/>
              <a:t>However, the relationship between the two are less tight for the brightest areas, which generally tend to occur near the horizon.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391063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[Rachel]</a:t>
            </a:r>
          </a:p>
          <a:p>
            <a:r>
              <a:rPr lang="en-US" dirty="0" smtClean="0"/>
              <a:t>SET’s outputs face several</a:t>
            </a:r>
            <a:r>
              <a:rPr lang="en-US" baseline="0" dirty="0" smtClean="0"/>
              <a:t> limitations due to the data sources we are using for our inputs and due to the underlying emissions model.</a:t>
            </a:r>
          </a:p>
          <a:p>
            <a:endParaRPr lang="en-US" baseline="0" dirty="0" smtClean="0"/>
          </a:p>
          <a:p>
            <a:r>
              <a:rPr lang="en-US" baseline="0" dirty="0" smtClean="0"/>
              <a:t>On the data side, SET is currently calibrated to run with VIIRS DNB, which misses wavelengths shorter than 500 nm—</a:t>
            </a:r>
            <a:r>
              <a:rPr lang="en-US" baseline="0" dirty="0" err="1" smtClean="0"/>
              <a:t>ie</a:t>
            </a:r>
            <a:r>
              <a:rPr lang="en-US" baseline="0" dirty="0" smtClean="0"/>
              <a:t>, the blue end of the visible light spectrum. Light fixtures across the world are moving towards LED lighting, which are bluer and therefore not well captured by VIIRS. This means that light pollution from this source is also not well modelled by SET, a problem that will only worsen over time if the current rate of blue light adoption continues. Further, VIIRS data are much more noisy for high latitudes because of snow, aurora, and short summer nights.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Another source of limitations is the emissions model underlying SET, which relies on weights calibrated by Fabio </a:t>
            </a:r>
            <a:r>
              <a:rPr lang="en-US" baseline="0" dirty="0" err="1" smtClean="0"/>
              <a:t>Falchi</a:t>
            </a:r>
            <a:r>
              <a:rPr lang="en-US" baseline="0" dirty="0" smtClean="0"/>
              <a:t> in his 2016 paper. These weights are fixed and make certain assumptions regarding the form of urban emissions, the </a:t>
            </a:r>
            <a:r>
              <a:rPr lang="en-US" sz="1200" dirty="0" smtClean="0"/>
              <a:t>hour of observation, atmospheric transparency, and artificial light spectra that do</a:t>
            </a:r>
            <a:r>
              <a:rPr lang="en-US" sz="1200" baseline="0" dirty="0" smtClean="0"/>
              <a:t> not always perfectly reflect the conditions across our wide range of parks. </a:t>
            </a:r>
            <a:r>
              <a:rPr lang="en-US" baseline="0" dirty="0" smtClean="0"/>
              <a:t>A more dynamic weighting system would improve the model’s performance. Our model also does not account for topological shielding (e.g., impact of hills in blocking out distant light sources). Snow and water also have unique light scattering properties that SET does not account for.</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Source:</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F., Cinzano, P., </a:t>
            </a:r>
            <a:r>
              <a:rPr lang="en-US" sz="1200" kern="1200" dirty="0" err="1" smtClean="0">
                <a:solidFill>
                  <a:schemeClr val="tx1"/>
                </a:solidFill>
                <a:effectLst/>
                <a:latin typeface="+mn-lt"/>
                <a:ea typeface="+mn-ea"/>
                <a:cs typeface="+mn-cs"/>
              </a:rPr>
              <a:t>Duriscoe</a:t>
            </a:r>
            <a:r>
              <a:rPr lang="en-US" sz="1200" kern="1200" dirty="0" smtClean="0">
                <a:solidFill>
                  <a:schemeClr val="tx1"/>
                </a:solidFill>
                <a:effectLst/>
                <a:latin typeface="+mn-lt"/>
                <a:ea typeface="+mn-ea"/>
                <a:cs typeface="+mn-cs"/>
              </a:rPr>
              <a:t>, D., </a:t>
            </a:r>
            <a:r>
              <a:rPr lang="en-US" sz="1200" kern="1200" dirty="0" err="1" smtClean="0">
                <a:solidFill>
                  <a:schemeClr val="tx1"/>
                </a:solidFill>
                <a:effectLst/>
                <a:latin typeface="+mn-lt"/>
                <a:ea typeface="+mn-ea"/>
                <a:cs typeface="+mn-cs"/>
              </a:rPr>
              <a:t>Kyba</a:t>
            </a:r>
            <a:r>
              <a:rPr lang="en-US" sz="1200" kern="1200" dirty="0" smtClean="0">
                <a:solidFill>
                  <a:schemeClr val="tx1"/>
                </a:solidFill>
                <a:effectLst/>
                <a:latin typeface="+mn-lt"/>
                <a:ea typeface="+mn-ea"/>
                <a:cs typeface="+mn-cs"/>
              </a:rPr>
              <a:t>, C. C. M., </a:t>
            </a:r>
            <a:r>
              <a:rPr lang="en-US" sz="1200" kern="1200" dirty="0" err="1" smtClean="0">
                <a:solidFill>
                  <a:schemeClr val="tx1"/>
                </a:solidFill>
                <a:effectLst/>
                <a:latin typeface="+mn-lt"/>
                <a:ea typeface="+mn-ea"/>
                <a:cs typeface="+mn-cs"/>
              </a:rPr>
              <a:t>Elvidge</a:t>
            </a:r>
            <a:r>
              <a:rPr lang="en-US" sz="1200" kern="1200" dirty="0" smtClean="0">
                <a:solidFill>
                  <a:schemeClr val="tx1"/>
                </a:solidFill>
                <a:effectLst/>
                <a:latin typeface="+mn-lt"/>
                <a:ea typeface="+mn-ea"/>
                <a:cs typeface="+mn-cs"/>
              </a:rPr>
              <a:t>, C. D., Baugh, K., &amp; </a:t>
            </a:r>
            <a:r>
              <a:rPr lang="en-US" sz="1200" kern="1200" dirty="0" err="1" smtClean="0">
                <a:solidFill>
                  <a:schemeClr val="tx1"/>
                </a:solidFill>
                <a:effectLst/>
                <a:latin typeface="+mn-lt"/>
                <a:ea typeface="+mn-ea"/>
                <a:cs typeface="+mn-cs"/>
              </a:rPr>
              <a:t>Furgoni</a:t>
            </a:r>
            <a:r>
              <a:rPr lang="en-US" sz="1200" kern="1200" dirty="0" smtClean="0">
                <a:solidFill>
                  <a:schemeClr val="tx1"/>
                </a:solidFill>
                <a:effectLst/>
                <a:latin typeface="+mn-lt"/>
                <a:ea typeface="+mn-ea"/>
                <a:cs typeface="+mn-cs"/>
              </a:rPr>
              <a:t>, R. (2016). The new world atlas of artificial night sky brightness. </a:t>
            </a:r>
            <a:r>
              <a:rPr lang="en-US" sz="1200" i="1" kern="1200" dirty="0" smtClean="0">
                <a:solidFill>
                  <a:schemeClr val="tx1"/>
                </a:solidFill>
                <a:effectLst/>
                <a:latin typeface="+mn-lt"/>
                <a:ea typeface="+mn-ea"/>
                <a:cs typeface="+mn-cs"/>
              </a:rPr>
              <a:t>Science Advances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(6), e1600377. doi:10.1126/sciadv.1600377 </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188651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[Elise]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urbanization and infrastructure networks continue to expand, light pollution has become one of the most rapidly increasing forms of environmental degradation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Cinzano, </a:t>
            </a:r>
            <a:r>
              <a:rPr lang="en-US" sz="1200" kern="1200" dirty="0" err="1" smtClean="0">
                <a:solidFill>
                  <a:schemeClr val="tx1"/>
                </a:solidFill>
                <a:effectLst/>
                <a:latin typeface="+mn-lt"/>
                <a:ea typeface="+mn-ea"/>
                <a:cs typeface="+mn-cs"/>
              </a:rPr>
              <a:t>Elvidge</a:t>
            </a:r>
            <a:r>
              <a:rPr lang="en-US" sz="1200" kern="1200" dirty="0" smtClean="0">
                <a:solidFill>
                  <a:schemeClr val="tx1"/>
                </a:solidFill>
                <a:effectLst/>
                <a:latin typeface="+mn-lt"/>
                <a:ea typeface="+mn-ea"/>
                <a:cs typeface="+mn-cs"/>
              </a:rPr>
              <a:t>, Keith, &amp; Haim, 2011). When unshielded artificial light from buildings, street fixtures, cars, and other man-made sources shine into the atmosphere, air molecules scatter the light into a visible “skyglow” over the surrounding area (Albers &amp; </a:t>
            </a:r>
            <a:r>
              <a:rPr lang="en-US" sz="1200" kern="1200" dirty="0" err="1" smtClean="0">
                <a:solidFill>
                  <a:schemeClr val="tx1"/>
                </a:solidFill>
                <a:effectLst/>
                <a:latin typeface="+mn-lt"/>
                <a:ea typeface="+mn-ea"/>
                <a:cs typeface="+mn-cs"/>
              </a:rPr>
              <a:t>Duriscoe</a:t>
            </a:r>
            <a:r>
              <a:rPr lang="en-US" sz="1200" kern="1200" dirty="0" smtClean="0">
                <a:solidFill>
                  <a:schemeClr val="tx1"/>
                </a:solidFill>
                <a:effectLst/>
                <a:latin typeface="+mn-lt"/>
                <a:ea typeface="+mn-ea"/>
                <a:cs typeface="+mn-cs"/>
              </a:rPr>
              <a:t>, 2001; </a:t>
            </a:r>
            <a:r>
              <a:rPr lang="en-US" sz="1200" kern="1200" dirty="0" err="1" smtClean="0">
                <a:solidFill>
                  <a:schemeClr val="tx1"/>
                </a:solidFill>
                <a:effectLst/>
                <a:latin typeface="+mn-lt"/>
                <a:ea typeface="+mn-ea"/>
                <a:cs typeface="+mn-cs"/>
              </a:rPr>
              <a:t>Chepesiuk</a:t>
            </a:r>
            <a:r>
              <a:rPr lang="en-US" sz="1200" kern="1200" dirty="0" smtClean="0">
                <a:solidFill>
                  <a:schemeClr val="tx1"/>
                </a:solidFill>
                <a:effectLst/>
                <a:latin typeface="+mn-lt"/>
                <a:ea typeface="+mn-ea"/>
                <a:cs typeface="+mn-cs"/>
              </a:rPr>
              <a:t>, 2009). This light pollution has documented social, ecological, behavioral, and physiological effects on human, animal, and plant life (</a:t>
            </a:r>
            <a:r>
              <a:rPr lang="en-US" sz="1200" kern="1200" dirty="0" err="1" smtClean="0">
                <a:solidFill>
                  <a:schemeClr val="tx1"/>
                </a:solidFill>
                <a:effectLst/>
                <a:latin typeface="+mn-lt"/>
                <a:ea typeface="+mn-ea"/>
                <a:cs typeface="+mn-cs"/>
              </a:rPr>
              <a:t>Chepesiuk</a:t>
            </a:r>
            <a:r>
              <a:rPr lang="en-US" sz="1200" kern="1200" dirty="0" smtClean="0">
                <a:solidFill>
                  <a:schemeClr val="tx1"/>
                </a:solidFill>
                <a:effectLst/>
                <a:latin typeface="+mn-lt"/>
                <a:ea typeface="+mn-ea"/>
                <a:cs typeface="+mn-cs"/>
              </a:rPr>
              <a:t>, 2009; </a:t>
            </a:r>
            <a:r>
              <a:rPr lang="en-US" sz="1200" kern="1200" dirty="0" err="1" smtClean="0">
                <a:solidFill>
                  <a:schemeClr val="tx1"/>
                </a:solidFill>
                <a:effectLst/>
                <a:latin typeface="+mn-lt"/>
                <a:ea typeface="+mn-ea"/>
                <a:cs typeface="+mn-cs"/>
              </a:rPr>
              <a:t>Navaro</a:t>
            </a:r>
            <a:r>
              <a:rPr lang="en-US" sz="1200" kern="1200" dirty="0" smtClean="0">
                <a:solidFill>
                  <a:schemeClr val="tx1"/>
                </a:solidFill>
                <a:effectLst/>
                <a:latin typeface="+mn-lt"/>
                <a:ea typeface="+mn-ea"/>
                <a:cs typeface="+mn-cs"/>
              </a:rPr>
              <a:t> &amp; Nelson, 2007).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a:t>
            </a:r>
            <a:r>
              <a:rPr lang="en-US" sz="1200" kern="1200" baseline="0" dirty="0" smtClean="0">
                <a:solidFill>
                  <a:schemeClr val="tx1"/>
                </a:solidFill>
                <a:effectLst/>
                <a:latin typeface="+mn-lt"/>
                <a:ea typeface="+mn-ea"/>
                <a:cs typeface="+mn-cs"/>
              </a:rPr>
              <a:t> Information</a:t>
            </a:r>
          </a:p>
          <a:p>
            <a:r>
              <a:rPr lang="en-US" sz="1200" kern="1200" baseline="0" dirty="0" smtClean="0">
                <a:solidFill>
                  <a:schemeClr val="tx1"/>
                </a:solidFill>
                <a:effectLst/>
                <a:latin typeface="+mn-lt"/>
                <a:ea typeface="+mn-ea"/>
                <a:cs typeface="+mn-cs"/>
              </a:rPr>
              <a:t>Credit: NPS (public domain)</a:t>
            </a:r>
          </a:p>
          <a:p>
            <a:r>
              <a:rPr lang="en-US" sz="1200" kern="1200" dirty="0" smtClean="0">
                <a:solidFill>
                  <a:schemeClr val="tx1"/>
                </a:solidFill>
                <a:effectLst/>
                <a:latin typeface="+mn-lt"/>
                <a:ea typeface="+mn-ea"/>
                <a:cs typeface="+mn-cs"/>
              </a:rPr>
              <a:t>Source:</a:t>
            </a:r>
            <a:r>
              <a:rPr lang="en-US" sz="1200" kern="1200" baseline="0" dirty="0" smtClean="0">
                <a:solidFill>
                  <a:schemeClr val="tx1"/>
                </a:solidFill>
                <a:effectLst/>
                <a:latin typeface="+mn-lt"/>
                <a:ea typeface="+mn-ea"/>
                <a:cs typeface="+mn-cs"/>
              </a:rPr>
              <a:t> </a:t>
            </a:r>
            <a:r>
              <a:rPr lang="en-US" dirty="0" smtClean="0">
                <a:hlinkClick r:id="rId3"/>
              </a:rPr>
              <a:t>https://www.nps.gov/media/photo/view.htm?id=eb64e3ae-27a4-42ca-9360-83806abdf0fc</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1293909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[Rachel]</a:t>
            </a:r>
          </a:p>
          <a:p>
            <a:r>
              <a:rPr lang="en-US" dirty="0" smtClean="0"/>
              <a:t>Another source of uncertainty came</a:t>
            </a:r>
            <a:r>
              <a:rPr lang="en-US" baseline="0" dirty="0" smtClean="0"/>
              <a:t> from the quirks within the NPS data that we used to calibrate and validate SET.  For one, NPS observation equipment can be aligned slightly differently between observations, which means that the range of the dataset (zenith and azimuth covered in an image) differs slightly from image to image, with some missing rows near the edges. This in turn affects the pixels we are able to compare against the SET outputs during validation. </a:t>
            </a:r>
          </a:p>
          <a:p>
            <a:endParaRPr lang="en-US" baseline="0" dirty="0" smtClean="0"/>
          </a:p>
          <a:p>
            <a:r>
              <a:rPr lang="en-US" baseline="0" dirty="0" smtClean="0"/>
              <a:t>Additionally, NPS instruments are over-sensitive in some contexts such as in the presence of very bright urban lighting. This created outliers that we had to drop during validation, limiting the amount of data we were able to use for calibration.</a:t>
            </a:r>
          </a:p>
          <a:p>
            <a:endParaRPr lang="en-US" baseline="0" dirty="0" smtClean="0"/>
          </a:p>
          <a:p>
            <a:r>
              <a:rPr lang="en-US" baseline="0" dirty="0" smtClean="0"/>
              <a:t>Source: National Park Service (public domain)</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20</a:t>
            </a:fld>
            <a:endParaRPr lang="en-US"/>
          </a:p>
        </p:txBody>
      </p:sp>
    </p:spTree>
    <p:extLst>
      <p:ext uri="{BB962C8B-B14F-4D97-AF65-F5344CB8AC3E}">
        <p14:creationId xmlns:p14="http://schemas.microsoft.com/office/powerpoint/2010/main" val="439723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[Rachel]</a:t>
            </a:r>
          </a:p>
          <a:p>
            <a:r>
              <a:rPr lang="en-US" sz="1200" b="0" i="0" u="none" strike="noStrike" kern="1200" dirty="0" smtClean="0">
                <a:solidFill>
                  <a:schemeClr val="tx1"/>
                </a:solidFill>
                <a:effectLst/>
                <a:latin typeface="+mn-lt"/>
                <a:ea typeface="+mn-ea"/>
                <a:cs typeface="+mn-cs"/>
              </a:rPr>
              <a:t>In conclusion, this year’s team was able to validate</a:t>
            </a:r>
            <a:r>
              <a:rPr lang="en-US" sz="1200" b="0" i="0" u="none" strike="noStrike" kern="1200" baseline="0" dirty="0" smtClean="0">
                <a:solidFill>
                  <a:schemeClr val="tx1"/>
                </a:solidFill>
                <a:effectLst/>
                <a:latin typeface="+mn-lt"/>
                <a:ea typeface="+mn-ea"/>
                <a:cs typeface="+mn-cs"/>
              </a:rPr>
              <a:t> SET against ground-truth NPS data and note SET’s limitations in regions with high snow cover, extensive water, and high-latitude regions. The tool can be reliably used by the National Park Service to assess </a:t>
            </a:r>
            <a:r>
              <a:rPr lang="en-US" sz="1200" b="0" i="0" u="none" strike="noStrike" kern="1200" baseline="0" dirty="0" err="1" smtClean="0">
                <a:solidFill>
                  <a:schemeClr val="tx1"/>
                </a:solidFill>
                <a:effectLst/>
                <a:latin typeface="+mn-lt"/>
                <a:ea typeface="+mn-ea"/>
                <a:cs typeface="+mn-cs"/>
              </a:rPr>
              <a:t>skyglow</a:t>
            </a:r>
            <a:r>
              <a:rPr lang="en-US" sz="1200" b="0" i="0" u="none" strike="noStrike" kern="1200" baseline="0" dirty="0" smtClean="0">
                <a:solidFill>
                  <a:schemeClr val="tx1"/>
                </a:solidFill>
                <a:effectLst/>
                <a:latin typeface="+mn-lt"/>
                <a:ea typeface="+mn-ea"/>
                <a:cs typeface="+mn-cs"/>
              </a:rPr>
              <a:t>, which means that the Natural Sounds and Night Skies team will be able to obtain </a:t>
            </a:r>
            <a:r>
              <a:rPr lang="en-US" sz="1200" b="0" i="0" u="none" strike="noStrike" kern="1200" baseline="0" dirty="0" err="1" smtClean="0">
                <a:solidFill>
                  <a:schemeClr val="tx1"/>
                </a:solidFill>
                <a:effectLst/>
                <a:latin typeface="+mn-lt"/>
                <a:ea typeface="+mn-ea"/>
                <a:cs typeface="+mn-cs"/>
              </a:rPr>
              <a:t>skyglow</a:t>
            </a:r>
            <a:r>
              <a:rPr lang="en-US" sz="1200" b="0" i="0" u="none" strike="noStrike" kern="1200" baseline="0" dirty="0" smtClean="0">
                <a:solidFill>
                  <a:schemeClr val="tx1"/>
                </a:solidFill>
                <a:effectLst/>
                <a:latin typeface="+mn-lt"/>
                <a:ea typeface="+mn-ea"/>
                <a:cs typeface="+mn-cs"/>
              </a:rPr>
              <a:t> estimates for areas where they are unable to take ground-based measurements. The hemispheres can also be used for science communications as NPS works with other agencies and the public to manage the night sky for the future.</a:t>
            </a:r>
          </a:p>
          <a:p>
            <a:endParaRPr lang="en-US" sz="1200" b="0" i="0"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Image Credit: National Park Service /  Dan </a:t>
            </a:r>
            <a:r>
              <a:rPr lang="en-US" sz="1200" dirty="0" err="1" smtClean="0">
                <a:solidFill>
                  <a:schemeClr val="bg1"/>
                </a:solidFill>
              </a:rPr>
              <a:t>Duriscoe</a:t>
            </a:r>
            <a:r>
              <a:rPr lang="en-US" sz="1200" dirty="0" smtClean="0">
                <a:solidFill>
                  <a:schemeClr val="bg1"/>
                </a:solidFill>
              </a:rPr>
              <a:t>. </a:t>
            </a:r>
            <a:r>
              <a:rPr lang="en-US" dirty="0" smtClean="0">
                <a:hlinkClick r:id="rId3"/>
              </a:rPr>
              <a:t>https://npgallery.nps.gov/AssetDetail/933695f5-475c-4841-8d3e-5b7ada32c9f8</a:t>
            </a:r>
            <a:endParaRPr lang="en-US" sz="1200" dirty="0" smtClean="0">
              <a:solidFill>
                <a:schemeClr val="bg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a:p>
        </p:txBody>
      </p:sp>
    </p:spTree>
    <p:extLst>
      <p:ext uri="{BB962C8B-B14F-4D97-AF65-F5344CB8AC3E}">
        <p14:creationId xmlns:p14="http://schemas.microsoft.com/office/powerpoint/2010/main" val="694856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a:t>
            </a:r>
            <a:r>
              <a:rPr lang="en-US" sz="1200" b="0" i="0" u="none" strike="noStrike" kern="1200" baseline="0" dirty="0" smtClean="0">
                <a:solidFill>
                  <a:schemeClr val="tx1"/>
                </a:solidFill>
                <a:effectLst/>
                <a:latin typeface="+mn-lt"/>
                <a:ea typeface="+mn-ea"/>
                <a:cs typeface="+mn-cs"/>
              </a:rPr>
              <a:t> huge thank you to Dr. </a:t>
            </a:r>
            <a:r>
              <a:rPr lang="en-US" sz="1200" b="0" i="0" u="none" strike="noStrike" kern="1200" baseline="0" dirty="0" err="1" smtClean="0">
                <a:solidFill>
                  <a:schemeClr val="tx1"/>
                </a:solidFill>
                <a:effectLst/>
                <a:latin typeface="+mn-lt"/>
                <a:ea typeface="+mn-ea"/>
                <a:cs typeface="+mn-cs"/>
              </a:rPr>
              <a:t>Sharolyn</a:t>
            </a:r>
            <a:r>
              <a:rPr lang="en-US" sz="1200" b="0" i="0" u="none" strike="noStrike" kern="1200" baseline="0" dirty="0" smtClean="0">
                <a:solidFill>
                  <a:schemeClr val="tx1"/>
                </a:solidFill>
                <a:effectLst/>
                <a:latin typeface="+mn-lt"/>
                <a:ea typeface="+mn-ea"/>
                <a:cs typeface="+mn-cs"/>
              </a:rPr>
              <a:t> Anderson and Dr. Li-Wei Hung from the National Park Service Night Skies Division for their </a:t>
            </a:r>
            <a:r>
              <a:rPr lang="en-US" baseline="0" dirty="0" smtClean="0"/>
              <a:t>support, data, and scientific knowledge. We’re excited that they will be taking on this project once we leave, to finish debugging SET and begin using it as a complement to their ground-based observations. </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Greater </a:t>
            </a:r>
            <a:r>
              <a:rPr lang="en-US" sz="1200" b="0" i="0" u="none" strike="noStrike" kern="1200" baseline="0" dirty="0" err="1" smtClean="0">
                <a:solidFill>
                  <a:schemeClr val="tx1"/>
                </a:solidFill>
                <a:effectLst/>
                <a:latin typeface="+mn-lt"/>
                <a:ea typeface="+mn-ea"/>
                <a:cs typeface="+mn-cs"/>
              </a:rPr>
              <a:t>skyglow</a:t>
            </a:r>
            <a:r>
              <a:rPr lang="en-US" sz="1200" b="0" i="0" u="none" strike="noStrike" kern="1200" baseline="0" dirty="0" smtClean="0">
                <a:solidFill>
                  <a:schemeClr val="tx1"/>
                </a:solidFill>
                <a:effectLst/>
                <a:latin typeface="+mn-lt"/>
                <a:ea typeface="+mn-ea"/>
                <a:cs typeface="+mn-cs"/>
              </a:rPr>
              <a:t> is not an inevitable part of growing urbanization, and protecting dark skies doesn’t mean throwing civilization back into the dark ages. It simply requires that we efficiently and effectively shield and use proper lighting, respecting our human environment, wildlife, and the night sky we enjoy.</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We hope that better understanding our night skies can contribute to our night skies that:</a:t>
            </a:r>
          </a:p>
          <a:p>
            <a:r>
              <a:rPr lang="en-US" sz="1200" b="0" i="0" u="none" strike="noStrike" kern="1200" baseline="0" dirty="0" smtClean="0">
                <a:solidFill>
                  <a:schemeClr val="tx1"/>
                </a:solidFill>
                <a:effectLst/>
                <a:latin typeface="+mn-lt"/>
                <a:ea typeface="+mn-ea"/>
                <a:cs typeface="+mn-cs"/>
              </a:rPr>
              <a:t>--animals depend on</a:t>
            </a:r>
          </a:p>
          <a:p>
            <a:r>
              <a:rPr lang="en-US" sz="1200" b="0" i="0" u="none" strike="noStrike" kern="1200" baseline="0" dirty="0" smtClean="0">
                <a:solidFill>
                  <a:schemeClr val="tx1"/>
                </a:solidFill>
                <a:effectLst/>
                <a:latin typeface="+mn-lt"/>
                <a:ea typeface="+mn-ea"/>
                <a:cs typeface="+mn-cs"/>
              </a:rPr>
              <a:t>-- visitors seek for connection</a:t>
            </a:r>
          </a:p>
          <a:p>
            <a:r>
              <a:rPr lang="en-US" sz="1200" b="0" i="0" u="none" strike="noStrike" kern="1200" baseline="0" dirty="0" smtClean="0">
                <a:solidFill>
                  <a:schemeClr val="tx1"/>
                </a:solidFill>
                <a:effectLst/>
                <a:latin typeface="+mn-lt"/>
                <a:ea typeface="+mn-ea"/>
                <a:cs typeface="+mn-cs"/>
              </a:rPr>
              <a:t>--And is an important part of preserving our heritage of starry skies for the future</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https://www.nps.gov/media/photo/view.htm?id=0D6E4D0A-1DD8-B71B-0B7A4D35D9C4A232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Image Information</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NPS</a:t>
            </a:r>
            <a:r>
              <a:rPr lang="en-US" sz="1200" b="0" i="0" u="none" strike="noStrike" kern="1200" baseline="0" dirty="0" smtClean="0">
                <a:solidFill>
                  <a:schemeClr val="tx1"/>
                </a:solidFill>
                <a:effectLst/>
                <a:latin typeface="+mn-lt"/>
                <a:ea typeface="+mn-ea"/>
                <a:cs typeface="+mn-cs"/>
              </a:rPr>
              <a:t> Logo</a:t>
            </a:r>
          </a:p>
          <a:p>
            <a:r>
              <a:rPr lang="en-US" sz="1200" b="0" i="0" u="none" strike="noStrike" kern="1200" baseline="0" dirty="0" smtClean="0">
                <a:solidFill>
                  <a:schemeClr val="tx1"/>
                </a:solidFill>
                <a:effectLst/>
                <a:latin typeface="+mn-lt"/>
                <a:ea typeface="+mn-ea"/>
                <a:cs typeface="+mn-cs"/>
              </a:rPr>
              <a:t>Credit: National Park Service (public domain)</a:t>
            </a:r>
          </a:p>
          <a:p>
            <a:r>
              <a:rPr lang="en-US" sz="1200" b="0" i="0" u="none" strike="noStrike" kern="1200" baseline="0" dirty="0" smtClean="0">
                <a:solidFill>
                  <a:schemeClr val="tx1"/>
                </a:solidFill>
                <a:effectLst/>
                <a:latin typeface="+mn-lt"/>
                <a:ea typeface="+mn-ea"/>
                <a:cs typeface="+mn-cs"/>
              </a:rPr>
              <a:t>Source: </a:t>
            </a:r>
            <a:r>
              <a:rPr lang="en-US" dirty="0" smtClean="0">
                <a:hlinkClick r:id="rId3"/>
              </a:rPr>
              <a:t>https://commons.wikimedia.org/wiki/File:US-NationalParkService-Logo.svg</a:t>
            </a:r>
            <a:endParaRPr lang="en-US" dirty="0" smtClean="0"/>
          </a:p>
          <a:p>
            <a:endParaRPr lang="en-US" dirty="0" smtClean="0"/>
          </a:p>
          <a:p>
            <a:r>
              <a:rPr lang="en-US" dirty="0" smtClean="0"/>
              <a:t>NSNSD</a:t>
            </a:r>
            <a:r>
              <a:rPr lang="en-US" baseline="0" dirty="0" smtClean="0"/>
              <a:t> Logo</a:t>
            </a:r>
          </a:p>
          <a:p>
            <a:r>
              <a:rPr lang="en-US" baseline="0" dirty="0" smtClean="0"/>
              <a:t>Credit: National Park Service National Sounds &amp; Night Skies Division (public domain)</a:t>
            </a:r>
          </a:p>
          <a:p>
            <a:r>
              <a:rPr lang="en-US" baseline="0" dirty="0" smtClean="0"/>
              <a:t>Source: </a:t>
            </a:r>
            <a:r>
              <a:rPr lang="en-US" dirty="0" smtClean="0">
                <a:hlinkClick r:id="rId4"/>
              </a:rPr>
              <a:t>https://www.nps.gov/orgs/1050/contactus.htm</a:t>
            </a:r>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22</a:t>
            </a:fld>
            <a:endParaRPr lang="en-US"/>
          </a:p>
        </p:txBody>
      </p:sp>
    </p:spTree>
    <p:extLst>
      <p:ext uri="{BB962C8B-B14F-4D97-AF65-F5344CB8AC3E}">
        <p14:creationId xmlns:p14="http://schemas.microsoft.com/office/powerpoint/2010/main" val="3706066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[Rachel]</a:t>
            </a:r>
          </a:p>
          <a:p>
            <a:endParaRPr lang="en-US" baseline="0" dirty="0" smtClean="0"/>
          </a:p>
          <a:p>
            <a:r>
              <a:rPr lang="en-US" baseline="0" dirty="0" smtClean="0"/>
              <a:t>We’d also like to thank Professor Neil Carter from Boise State University and the </a:t>
            </a:r>
            <a:r>
              <a:rPr lang="en-US" sz="1200" dirty="0" smtClean="0"/>
              <a:t>University of Michigan, for demonstrating to us the </a:t>
            </a:r>
            <a:r>
              <a:rPr lang="en-US" sz="1200" baseline="0" dirty="0" smtClean="0"/>
              <a:t>impact of light pollution on wildlife.</a:t>
            </a:r>
          </a:p>
          <a:p>
            <a:endParaRPr lang="en-US" sz="1200" baseline="0" dirty="0" smtClean="0"/>
          </a:p>
          <a:p>
            <a:r>
              <a:rPr lang="en-US" sz="1200" baseline="0" dirty="0" smtClean="0"/>
              <a:t>Further, we can’t have come this far without Dr. Ross’s coaching and his wealth of GIS as well as science knowledge. Thank you Dr. Ross!</a:t>
            </a:r>
          </a:p>
          <a:p>
            <a:endParaRPr lang="en-US" baseline="0" dirty="0" smtClean="0"/>
          </a:p>
          <a:p>
            <a:r>
              <a:rPr lang="en-US" baseline="0" dirty="0" smtClean="0"/>
              <a:t>We’d also like to thank the many, many past DEVELOP participants who started and built up SET over the years.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23</a:t>
            </a:fld>
            <a:endParaRPr lang="en-US"/>
          </a:p>
        </p:txBody>
      </p:sp>
    </p:spTree>
    <p:extLst>
      <p:ext uri="{BB962C8B-B14F-4D97-AF65-F5344CB8AC3E}">
        <p14:creationId xmlns:p14="http://schemas.microsoft.com/office/powerpoint/2010/main" val="3958690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sng" strike="noStrike" cap="none" smtClean="0">
                <a:solidFill>
                  <a:schemeClr val="dk1"/>
                </a:solidFill>
                <a:latin typeface="Calibri"/>
                <a:ea typeface="Calibri"/>
                <a:cs typeface="Calibri"/>
                <a:sym typeface="Calibri"/>
              </a:rPr>
              <a:t>Script</a:t>
            </a:r>
            <a:endParaRPr sz="12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Thank you for listening to our presentation.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--end--</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Source: US Urban Development Team</a:t>
            </a:r>
            <a:endParaRPr sz="1200" b="0" i="0" u="none" strike="noStrike" cap="none" dirty="0">
              <a:solidFill>
                <a:schemeClr val="dk1"/>
              </a:solidFill>
              <a:latin typeface="Calibri"/>
              <a:ea typeface="Calibri"/>
              <a:cs typeface="Calibri"/>
              <a:sym typeface="Calibri"/>
            </a:endParaRPr>
          </a:p>
        </p:txBody>
      </p:sp>
      <p:sp>
        <p:nvSpPr>
          <p:cNvPr id="479" name="Google Shape;47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2275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 only does artificial light pollution deter scientific and recreational astronomy, it disrupts the awe-inspiring and uniquely human experience of observing and pondering the night sky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et al., 2016).</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New World Atlas of artificial sky brightness indicates that over 80% of the world’s population and more than 99% of people in the United States and Europe live in areas of light pollution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et al., 2016). This atlas also shows that nearly 80% of North Americans are unable to see the Milky Way with the naked eye.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Image Information</a:t>
            </a:r>
          </a:p>
          <a:p>
            <a:r>
              <a:rPr lang="en-US" dirty="0" smtClean="0"/>
              <a:t>Credit:</a:t>
            </a:r>
            <a:r>
              <a:rPr lang="en-US" baseline="0" dirty="0" smtClean="0"/>
              <a:t> National Park Service photo by Zach </a:t>
            </a:r>
            <a:r>
              <a:rPr lang="en-US" baseline="0" dirty="0" err="1" smtClean="0"/>
              <a:t>Schierl</a:t>
            </a:r>
            <a:r>
              <a:rPr lang="en-US" baseline="0" dirty="0" smtClean="0"/>
              <a:t> (public domain)</a:t>
            </a:r>
          </a:p>
          <a:p>
            <a:r>
              <a:rPr lang="en-US" baseline="0" dirty="0" smtClean="0"/>
              <a:t>Source: </a:t>
            </a:r>
            <a:r>
              <a:rPr lang="en-US" dirty="0" smtClean="0">
                <a:hlinkClick r:id="rId3"/>
              </a:rPr>
              <a:t>https://www.nps.gov/media/photo/view.htm?id=CAD1EE4C-1DD8-B71B-0BA9F7D7E07209F5</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3056262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[Elise]</a:t>
            </a:r>
          </a:p>
          <a:p>
            <a:r>
              <a:rPr lang="en-US" dirty="0" smtClean="0"/>
              <a:t>So</a:t>
            </a:r>
            <a:r>
              <a:rPr lang="en-US" baseline="0" dirty="0" smtClean="0"/>
              <a:t> why is NPS interested in estimating and monitoring </a:t>
            </a:r>
            <a:r>
              <a:rPr lang="en-US" baseline="0" dirty="0" err="1" smtClean="0"/>
              <a:t>skyglow</a:t>
            </a:r>
            <a:r>
              <a:rPr lang="en-US" baseline="0" dirty="0" smtClean="0"/>
              <a:t>? </a:t>
            </a:r>
            <a:r>
              <a:rPr lang="en-US" dirty="0" smtClean="0"/>
              <a:t>Some</a:t>
            </a:r>
            <a:r>
              <a:rPr lang="en-US" baseline="0" dirty="0" smtClean="0"/>
              <a:t> instances of light pollution’s impact on wildlife are well known. For example, sea turtle hatchlings are disoriented by lights from beachfront buildings and head inland instead of towards the water after they hatch (</a:t>
            </a:r>
            <a:r>
              <a:rPr lang="en-US" baseline="0" dirty="0" err="1" smtClean="0"/>
              <a:t>Longcore</a:t>
            </a:r>
            <a:r>
              <a:rPr lang="en-US" baseline="0" dirty="0" smtClean="0"/>
              <a:t> &amp; Rich, 2004). More generally, the patterned physiological behaviors of animals, including foraging, reproduction, and communication, have evolved around the natural day-night cycle. The relatively recent skew in night time lighting could dramatically alter their survival and fitness in ways we have not yet seen. (</a:t>
            </a:r>
            <a:r>
              <a:rPr lang="en-US" baseline="0" dirty="0" err="1" smtClean="0"/>
              <a:t>Longcore</a:t>
            </a:r>
            <a:r>
              <a:rPr lang="en-US" baseline="0" dirty="0" smtClean="0"/>
              <a:t> &amp; Rich ; </a:t>
            </a:r>
            <a:r>
              <a:rPr lang="en-US" baseline="0" dirty="0" err="1" smtClean="0"/>
              <a:t>Navaro</a:t>
            </a:r>
            <a:r>
              <a:rPr lang="en-US" baseline="0" dirty="0" smtClean="0"/>
              <a:t> &amp; Nelson 2007)</a:t>
            </a:r>
          </a:p>
          <a:p>
            <a:endParaRPr lang="en-US" dirty="0" smtClean="0"/>
          </a:p>
          <a:p>
            <a:r>
              <a:rPr lang="en-US" dirty="0" smtClean="0"/>
              <a:t>Image</a:t>
            </a:r>
            <a:r>
              <a:rPr lang="en-US" baseline="0" dirty="0" smtClean="0"/>
              <a:t> Information</a:t>
            </a:r>
          </a:p>
          <a:p>
            <a:r>
              <a:rPr lang="en-US" dirty="0" smtClean="0"/>
              <a:t>Credit: National Park Service (public domain)</a:t>
            </a:r>
          </a:p>
          <a:p>
            <a:r>
              <a:rPr lang="en-US" dirty="0" smtClean="0"/>
              <a:t>Source:</a:t>
            </a:r>
            <a:r>
              <a:rPr lang="en-US" baseline="0" dirty="0" smtClean="0"/>
              <a:t> </a:t>
            </a:r>
            <a:r>
              <a:rPr lang="en-US" dirty="0" smtClean="0">
                <a:hlinkClick r:id="rId3"/>
              </a:rPr>
              <a:t>https://www.nps.gov/pais/learn/nature/hatchlingreleases.htm</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2047581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[Elise]</a:t>
            </a:r>
          </a:p>
          <a:p>
            <a:r>
              <a:rPr lang="en-US" sz="1200" kern="1200" dirty="0" smtClean="0">
                <a:solidFill>
                  <a:schemeClr val="tx1"/>
                </a:solidFill>
                <a:effectLst/>
                <a:latin typeface="+mn-lt"/>
                <a:ea typeface="+mn-ea"/>
                <a:cs typeface="+mn-cs"/>
              </a:rPr>
              <a:t>The physiological effects of light pollution also reach humans. Exposure to artificial light, especially at night, decreases melatonin production. When functioning normally, this endocrine process serves as the body’s clock for daily rhythms. Alterations to this circadian clock due to a lack of melatonin increase the risk of health problems including sleep deprivation, obesity, depression, heart disease, and some cancers (</a:t>
            </a:r>
            <a:r>
              <a:rPr lang="en-US" sz="1200" kern="1200" dirty="0" err="1" smtClean="0">
                <a:solidFill>
                  <a:schemeClr val="tx1"/>
                </a:solidFill>
                <a:effectLst/>
                <a:latin typeface="+mn-lt"/>
                <a:ea typeface="+mn-ea"/>
                <a:cs typeface="+mn-cs"/>
              </a:rPr>
              <a:t>Chepesiuk</a:t>
            </a:r>
            <a:r>
              <a:rPr lang="en-US" sz="1200" kern="1200" dirty="0" smtClean="0">
                <a:solidFill>
                  <a:schemeClr val="tx1"/>
                </a:solidFill>
                <a:effectLst/>
                <a:latin typeface="+mn-lt"/>
                <a:ea typeface="+mn-ea"/>
                <a:cs typeface="+mn-cs"/>
              </a:rPr>
              <a:t>, 2009;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et al., 2011).</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3010966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[Elise]</a:t>
            </a:r>
          </a:p>
          <a:p>
            <a:r>
              <a:rPr lang="en-US" sz="1200" kern="1200" dirty="0" smtClean="0">
                <a:solidFill>
                  <a:schemeClr val="tx1"/>
                </a:solidFill>
                <a:effectLst/>
                <a:latin typeface="+mn-lt"/>
                <a:ea typeface="+mn-ea"/>
                <a:cs typeface="+mn-cs"/>
              </a:rPr>
              <a:t>Given the mounting scientific evidence behind</a:t>
            </a:r>
            <a:r>
              <a:rPr lang="en-US" sz="1200" kern="1200" baseline="0" dirty="0" smtClean="0">
                <a:solidFill>
                  <a:schemeClr val="tx1"/>
                </a:solidFill>
                <a:effectLst/>
                <a:latin typeface="+mn-lt"/>
                <a:ea typeface="+mn-ea"/>
                <a:cs typeface="+mn-cs"/>
              </a:rPr>
              <a:t> the biological impacts of light pollution, </a:t>
            </a:r>
            <a:r>
              <a:rPr lang="en-US" sz="1200" b="0" i="0" u="none" strike="noStrike" kern="1200" dirty="0" smtClean="0">
                <a:solidFill>
                  <a:schemeClr val="tx1"/>
                </a:solidFill>
                <a:effectLst/>
                <a:latin typeface="+mn-lt"/>
                <a:ea typeface="+mn-ea"/>
                <a:cs typeface="+mn-cs"/>
              </a:rPr>
              <a:t>the National Park Service’s Natural Sounds and Night Skies Division strives to preserve natural night skies. However,</a:t>
            </a:r>
            <a:r>
              <a:rPr lang="en-US" sz="1200" b="0" i="0" u="none" strike="noStrike" kern="1200" baseline="0" dirty="0" smtClean="0">
                <a:solidFill>
                  <a:schemeClr val="tx1"/>
                </a:solidFill>
                <a:effectLst/>
                <a:latin typeface="+mn-lt"/>
                <a:ea typeface="+mn-ea"/>
                <a:cs typeface="+mn-cs"/>
              </a:rPr>
              <a:t> monitoring sky brightness with land-based equipment is expensive and limited to only a few days of the year, given the remoteness of some national parks and the need measure only on clear, moonless nights.</a:t>
            </a:r>
            <a:r>
              <a:rPr lang="en-US" sz="1200" b="0" i="0" u="none" strike="noStrike" kern="1200" dirty="0" smtClean="0">
                <a:solidFill>
                  <a:schemeClr val="tx1"/>
                </a:solidFill>
                <a:effectLst/>
                <a:latin typeface="+mn-lt"/>
                <a:ea typeface="+mn-ea"/>
                <a:cs typeface="+mn-cs"/>
              </a:rPr>
              <a:t> NPS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partnered with DEVELOP to leverage satellite imagery</a:t>
            </a:r>
            <a:r>
              <a:rPr lang="en-US" sz="1200" b="0" i="0" u="none" strike="noStrike" kern="1200" baseline="0" dirty="0" smtClean="0">
                <a:solidFill>
                  <a:schemeClr val="tx1"/>
                </a:solidFill>
                <a:effectLst/>
                <a:latin typeface="+mn-lt"/>
                <a:ea typeface="+mn-ea"/>
                <a:cs typeface="+mn-cs"/>
              </a:rPr>
              <a:t> to provide a </a:t>
            </a:r>
            <a:r>
              <a:rPr lang="en-US" sz="1200" b="0" i="0" u="none" strike="noStrike" kern="1200" dirty="0" smtClean="0">
                <a:solidFill>
                  <a:schemeClr val="tx1"/>
                </a:solidFill>
                <a:effectLst/>
                <a:latin typeface="+mn-lt"/>
                <a:ea typeface="+mn-ea"/>
                <a:cs typeface="+mn-cs"/>
              </a:rPr>
              <a:t>more comprehensive,</a:t>
            </a:r>
            <a:r>
              <a:rPr lang="en-US" sz="1200" b="0" i="0" u="none" strike="noStrike" kern="1200" baseline="0" dirty="0" smtClean="0">
                <a:solidFill>
                  <a:schemeClr val="tx1"/>
                </a:solidFill>
                <a:effectLst/>
                <a:latin typeface="+mn-lt"/>
                <a:ea typeface="+mn-ea"/>
                <a:cs typeface="+mn-cs"/>
              </a:rPr>
              <a:t> less expensive method </a:t>
            </a:r>
            <a:r>
              <a:rPr lang="en-US" sz="1200" b="0" i="0" u="none" strike="noStrike" kern="1200" dirty="0" smtClean="0">
                <a:solidFill>
                  <a:schemeClr val="tx1"/>
                </a:solidFill>
                <a:effectLst/>
                <a:latin typeface="+mn-lt"/>
                <a:ea typeface="+mn-ea"/>
                <a:cs typeface="+mn-cs"/>
              </a:rPr>
              <a:t>for light pollution estimation and visualization, with the goal of improving</a:t>
            </a:r>
            <a:r>
              <a:rPr lang="en-US" sz="1200" b="0" i="0" u="none" strike="noStrike" kern="1200" baseline="0" dirty="0" smtClean="0">
                <a:solidFill>
                  <a:schemeClr val="tx1"/>
                </a:solidFill>
                <a:effectLst/>
                <a:latin typeface="+mn-lt"/>
                <a:ea typeface="+mn-ea"/>
                <a:cs typeface="+mn-cs"/>
              </a:rPr>
              <a:t> management and increasing public</a:t>
            </a:r>
            <a:r>
              <a:rPr lang="en-US" sz="1200" b="0" i="0" u="none" strike="noStrike" kern="1200" dirty="0" smtClean="0">
                <a:solidFill>
                  <a:schemeClr val="tx1"/>
                </a:solidFill>
                <a:effectLst/>
                <a:latin typeface="+mn-lt"/>
                <a:ea typeface="+mn-ea"/>
                <a:cs typeface="+mn-cs"/>
              </a:rPr>
              <a:t> awareness of </a:t>
            </a:r>
            <a:r>
              <a:rPr lang="en-US" sz="1200" b="0" i="0" u="none" strike="noStrike" kern="1200" dirty="0" err="1" smtClean="0">
                <a:solidFill>
                  <a:schemeClr val="tx1"/>
                </a:solidFill>
                <a:effectLst/>
                <a:latin typeface="+mn-lt"/>
                <a:ea typeface="+mn-ea"/>
                <a:cs typeface="+mn-cs"/>
              </a:rPr>
              <a:t>skyglow</a:t>
            </a:r>
            <a:r>
              <a:rPr lang="en-US" sz="1200" b="0" i="0" u="none" strike="noStrike" kern="1200" dirty="0" smtClean="0">
                <a:solidFill>
                  <a:schemeClr val="tx1"/>
                </a:solidFill>
                <a:effectLst/>
                <a:latin typeface="+mn-lt"/>
                <a:ea typeface="+mn-ea"/>
                <a:cs typeface="+mn-cs"/>
              </a:rPr>
              <a:t>. SET</a:t>
            </a:r>
            <a:r>
              <a:rPr lang="en-US" sz="1200" b="0" i="0" u="none" strike="noStrike" kern="1200" baseline="0" dirty="0" smtClean="0">
                <a:solidFill>
                  <a:schemeClr val="tx1"/>
                </a:solidFill>
                <a:effectLst/>
                <a:latin typeface="+mn-lt"/>
                <a:ea typeface="+mn-ea"/>
                <a:cs typeface="+mn-cs"/>
              </a:rPr>
              <a:t> is the tool created out of this partnership.  </a:t>
            </a:r>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Image Information</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NPS</a:t>
            </a:r>
            <a:r>
              <a:rPr lang="en-US" sz="1200" b="0" i="0" u="none" strike="noStrike" kern="1200" baseline="0" dirty="0" smtClean="0">
                <a:solidFill>
                  <a:schemeClr val="tx1"/>
                </a:solidFill>
                <a:effectLst/>
                <a:latin typeface="+mn-lt"/>
                <a:ea typeface="+mn-ea"/>
                <a:cs typeface="+mn-cs"/>
              </a:rPr>
              <a:t> Logo</a:t>
            </a:r>
          </a:p>
          <a:p>
            <a:r>
              <a:rPr lang="en-US" sz="1200" b="0" i="0" u="none" strike="noStrike" kern="1200" baseline="0" dirty="0" smtClean="0">
                <a:solidFill>
                  <a:schemeClr val="tx1"/>
                </a:solidFill>
                <a:effectLst/>
                <a:latin typeface="+mn-lt"/>
                <a:ea typeface="+mn-ea"/>
                <a:cs typeface="+mn-cs"/>
              </a:rPr>
              <a:t>Credit: National Park Service (public domain)</a:t>
            </a:r>
          </a:p>
          <a:p>
            <a:r>
              <a:rPr lang="en-US" sz="1200" b="0" i="0" u="none" strike="noStrike" kern="1200" baseline="0" dirty="0" smtClean="0">
                <a:solidFill>
                  <a:schemeClr val="tx1"/>
                </a:solidFill>
                <a:effectLst/>
                <a:latin typeface="+mn-lt"/>
                <a:ea typeface="+mn-ea"/>
                <a:cs typeface="+mn-cs"/>
              </a:rPr>
              <a:t>Source: </a:t>
            </a:r>
            <a:r>
              <a:rPr lang="en-US" dirty="0" smtClean="0">
                <a:hlinkClick r:id="rId3"/>
              </a:rPr>
              <a:t>https://commons.wikimedia.org/wiki/File:US-NationalParkService-Logo.svg</a:t>
            </a:r>
            <a:endParaRPr lang="en-US" dirty="0" smtClean="0"/>
          </a:p>
          <a:p>
            <a:endParaRPr lang="en-US" dirty="0" smtClean="0"/>
          </a:p>
          <a:p>
            <a:r>
              <a:rPr lang="en-US" dirty="0" smtClean="0"/>
              <a:t>NSNSD</a:t>
            </a:r>
            <a:r>
              <a:rPr lang="en-US" baseline="0" dirty="0" smtClean="0"/>
              <a:t> Logo</a:t>
            </a:r>
          </a:p>
          <a:p>
            <a:r>
              <a:rPr lang="en-US" baseline="0" dirty="0" smtClean="0"/>
              <a:t>Credit: National Park Service National Sounds &amp; Night Skies Division (public domain)</a:t>
            </a:r>
          </a:p>
          <a:p>
            <a:r>
              <a:rPr lang="en-US" baseline="0" dirty="0" smtClean="0"/>
              <a:t>Source: </a:t>
            </a:r>
            <a:r>
              <a:rPr lang="en-US" dirty="0" smtClean="0">
                <a:hlinkClick r:id="rId4"/>
              </a:rPr>
              <a:t>https://www.nps.gov/orgs/1050/contactus.htm</a:t>
            </a:r>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381446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[Sarah]</a:t>
            </a:r>
            <a:endParaRPr lang="en-US" baseline="0" dirty="0" smtClean="0"/>
          </a:p>
          <a:p>
            <a:r>
              <a:rPr lang="en-US" sz="1200" kern="1200" dirty="0" smtClean="0">
                <a:solidFill>
                  <a:schemeClr val="tx1"/>
                </a:solidFill>
                <a:effectLst/>
                <a:latin typeface="+mn-lt"/>
                <a:ea typeface="+mn-ea"/>
                <a:cs typeface="+mn-cs"/>
              </a:rPr>
              <a:t>Our</a:t>
            </a:r>
            <a:r>
              <a:rPr lang="en-US" sz="1200" kern="1200" baseline="0" dirty="0" smtClean="0">
                <a:solidFill>
                  <a:schemeClr val="tx1"/>
                </a:solidFill>
                <a:effectLst/>
                <a:latin typeface="+mn-lt"/>
                <a:ea typeface="+mn-ea"/>
                <a:cs typeface="+mn-cs"/>
              </a:rPr>
              <a:t> objectives this summer included validating </a:t>
            </a:r>
            <a:r>
              <a:rPr lang="en-US" sz="1200" kern="1200" dirty="0" smtClean="0">
                <a:solidFill>
                  <a:schemeClr val="tx1"/>
                </a:solidFill>
                <a:effectLst/>
                <a:latin typeface="+mn-lt"/>
                <a:ea typeface="+mn-ea"/>
                <a:cs typeface="+mn-cs"/>
              </a:rPr>
              <a:t>SET against </a:t>
            </a:r>
            <a:r>
              <a:rPr lang="en-US" sz="1200" i="1" kern="1200" dirty="0" smtClean="0">
                <a:solidFill>
                  <a:schemeClr val="tx1"/>
                </a:solidFill>
                <a:effectLst/>
                <a:latin typeface="+mn-lt"/>
                <a:ea typeface="+mn-ea"/>
                <a:cs typeface="+mn-cs"/>
              </a:rPr>
              <a:t>in situ</a:t>
            </a:r>
            <a:r>
              <a:rPr lang="en-US" sz="1200" kern="1200" dirty="0" smtClean="0">
                <a:solidFill>
                  <a:schemeClr val="tx1"/>
                </a:solidFill>
                <a:effectLst/>
                <a:latin typeface="+mn-lt"/>
                <a:ea typeface="+mn-ea"/>
                <a:cs typeface="+mn-cs"/>
              </a:rPr>
              <a:t> ground – truth measurements to assess the program’s accuracy and exhibit its ability to perform across diverse geographies. Based on this</a:t>
            </a:r>
            <a:r>
              <a:rPr lang="en-US" sz="1200" kern="1200" baseline="0" dirty="0" smtClean="0">
                <a:solidFill>
                  <a:schemeClr val="tx1"/>
                </a:solidFill>
                <a:effectLst/>
                <a:latin typeface="+mn-lt"/>
                <a:ea typeface="+mn-ea"/>
                <a:cs typeface="+mn-cs"/>
              </a:rPr>
              <a:t> validation, we made fixes to SET including output calibrations to ensure it functions properly and can produce reliable estimates. </a:t>
            </a:r>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 third </a:t>
            </a:r>
            <a:r>
              <a:rPr lang="en-US" sz="1200" kern="1200" dirty="0" smtClean="0">
                <a:solidFill>
                  <a:schemeClr val="tx1"/>
                </a:solidFill>
                <a:effectLst/>
                <a:latin typeface="+mn-lt"/>
                <a:ea typeface="+mn-ea"/>
                <a:cs typeface="+mn-cs"/>
              </a:rPr>
              <a:t>objective was to create a comprehensive training program for SET, including written instructions and a recorded tutorial, to ensure the tool can be properly</a:t>
            </a:r>
            <a:r>
              <a:rPr lang="en-US" sz="1200" kern="1200" baseline="0" dirty="0" smtClean="0">
                <a:solidFill>
                  <a:schemeClr val="tx1"/>
                </a:solidFill>
                <a:effectLst/>
                <a:latin typeface="+mn-lt"/>
                <a:ea typeface="+mn-ea"/>
                <a:cs typeface="+mn-cs"/>
              </a:rPr>
              <a:t> operated by </a:t>
            </a:r>
            <a:r>
              <a:rPr lang="en-US" sz="1200" kern="1200" dirty="0" smtClean="0">
                <a:solidFill>
                  <a:schemeClr val="tx1"/>
                </a:solidFill>
                <a:effectLst/>
                <a:latin typeface="+mn-lt"/>
                <a:ea typeface="+mn-ea"/>
                <a:cs typeface="+mn-cs"/>
              </a:rPr>
              <a:t>our</a:t>
            </a:r>
            <a:r>
              <a:rPr lang="en-US" sz="1200" kern="1200" baseline="0" dirty="0" smtClean="0">
                <a:solidFill>
                  <a:schemeClr val="tx1"/>
                </a:solidFill>
                <a:effectLst/>
                <a:latin typeface="+mn-lt"/>
                <a:ea typeface="+mn-ea"/>
                <a:cs typeface="+mn-cs"/>
              </a:rPr>
              <a:t> end-users at the </a:t>
            </a:r>
            <a:r>
              <a:rPr lang="en-US" sz="1200" kern="1200" dirty="0" smtClean="0">
                <a:solidFill>
                  <a:schemeClr val="tx1"/>
                </a:solidFill>
                <a:effectLst/>
                <a:latin typeface="+mn-lt"/>
                <a:ea typeface="+mn-ea"/>
                <a:cs typeface="+mn-cs"/>
              </a:rPr>
              <a:t>NPS Natural Sounds and Night Skies Program officials, and anyone else who takes interest. </a:t>
            </a:r>
          </a:p>
          <a:p>
            <a:endParaRPr lang="en-US" baseline="0" dirty="0" smtClean="0"/>
          </a:p>
          <a:p>
            <a:r>
              <a:rPr lang="en-US" baseline="0" dirty="0" smtClean="0"/>
              <a:t>Image Information</a:t>
            </a:r>
          </a:p>
          <a:p>
            <a:r>
              <a:rPr lang="en-US" baseline="0" dirty="0" smtClean="0"/>
              <a:t>Credit: US Urban Development Team</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611649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[Sarah]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To validate SET, the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DEVELOP team studied six parks throughout the country with differing levels of </a:t>
            </a:r>
            <a:r>
              <a:rPr lang="en-US" sz="1200" b="0" i="0" u="none" strike="noStrike" kern="1200" dirty="0" err="1" smtClean="0">
                <a:solidFill>
                  <a:schemeClr val="tx1"/>
                </a:solidFill>
                <a:effectLst/>
                <a:latin typeface="+mn-lt"/>
                <a:ea typeface="+mn-ea"/>
                <a:cs typeface="+mn-cs"/>
              </a:rPr>
              <a:t>skyglow</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to gain a sense of how SET performs across different scenarios. The sites were selected by NPS based on the</a:t>
            </a:r>
            <a:r>
              <a:rPr lang="en-US" sz="1200" b="0" i="0" u="none" strike="noStrike" kern="1200" baseline="0" dirty="0" smtClean="0">
                <a:solidFill>
                  <a:schemeClr val="tx1"/>
                </a:solidFill>
                <a:effectLst/>
                <a:latin typeface="+mn-lt"/>
                <a:ea typeface="+mn-ea"/>
                <a:cs typeface="+mn-cs"/>
              </a:rPr>
              <a:t> current priorities of </a:t>
            </a:r>
            <a:r>
              <a:rPr lang="en-US" sz="1200" b="0" i="0" u="none" strike="noStrike" kern="1200" dirty="0" smtClean="0">
                <a:solidFill>
                  <a:schemeClr val="tx1"/>
                </a:solidFill>
                <a:effectLst/>
                <a:latin typeface="+mn-lt"/>
                <a:ea typeface="+mn-ea"/>
                <a:cs typeface="+mn-cs"/>
              </a:rPr>
              <a:t>the </a:t>
            </a:r>
            <a:r>
              <a:rPr lang="en-US" sz="1200" b="0" i="0" u="none" strike="noStrike" kern="1200" baseline="0" dirty="0" smtClean="0">
                <a:solidFill>
                  <a:schemeClr val="tx1"/>
                </a:solidFill>
                <a:effectLst/>
                <a:latin typeface="+mn-lt"/>
                <a:ea typeface="+mn-ea"/>
                <a:cs typeface="+mn-cs"/>
              </a:rPr>
              <a:t>Natural Sounds and Night Skies Division, and based on the availability of ground-truth data against which to verify SET outputs.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r>
              <a:rPr lang="en-US" dirty="0" smtClean="0"/>
              <a:t>Image Information</a:t>
            </a:r>
          </a:p>
          <a:p>
            <a:r>
              <a:rPr lang="en-US" dirty="0" smtClean="0"/>
              <a:t>Credit:</a:t>
            </a:r>
            <a:r>
              <a:rPr lang="en-US" baseline="0" dirty="0" smtClean="0"/>
              <a:t> </a:t>
            </a:r>
            <a:r>
              <a:rPr lang="en-US" sz="1200" kern="1200" baseline="0" dirty="0" smtClean="0">
                <a:solidFill>
                  <a:schemeClr val="tx1"/>
                </a:solidFill>
                <a:effectLst/>
                <a:latin typeface="+mn-lt"/>
                <a:ea typeface="+mn-ea"/>
                <a:cs typeface="+mn-cs"/>
              </a:rPr>
              <a:t>US Urban Development II Team</a:t>
            </a:r>
            <a:endParaRPr lang="en-US" dirty="0" smtClean="0"/>
          </a:p>
          <a:p>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3231005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marR="0" lvl="0" indent="0" algn="l" rtl="0">
              <a:lnSpc>
                <a:spcPct val="100000"/>
              </a:lnSpc>
              <a:spcBef>
                <a:spcPts val="0"/>
              </a:spcBef>
              <a:spcAft>
                <a:spcPts val="0"/>
              </a:spcAft>
              <a:buClr>
                <a:schemeClr val="dk1"/>
              </a:buClr>
              <a:buSzPts val="1200"/>
              <a:buFont typeface="Calibri"/>
              <a:buNone/>
            </a:pPr>
            <a:r>
              <a:rPr lang="en-US" dirty="0" smtClean="0"/>
              <a:t>[Sarah]</a:t>
            </a:r>
          </a:p>
          <a:p>
            <a:pPr marL="152400" marR="0" lvl="0" indent="0" algn="l" rtl="0">
              <a:lnSpc>
                <a:spcPct val="100000"/>
              </a:lnSpc>
              <a:spcBef>
                <a:spcPts val="0"/>
              </a:spcBef>
              <a:spcAft>
                <a:spcPts val="0"/>
              </a:spcAft>
              <a:buClr>
                <a:schemeClr val="dk1"/>
              </a:buClr>
              <a:buSzPts val="1200"/>
              <a:buFont typeface="Calibri"/>
              <a:buNone/>
            </a:pPr>
            <a:r>
              <a:rPr lang="en-US" dirty="0" smtClean="0"/>
              <a:t>To</a:t>
            </a:r>
            <a:r>
              <a:rPr lang="en-US" baseline="0" dirty="0" smtClean="0"/>
              <a:t> analyze </a:t>
            </a:r>
            <a:r>
              <a:rPr lang="en-US" baseline="0" dirty="0" err="1" smtClean="0"/>
              <a:t>skyglow</a:t>
            </a:r>
            <a:r>
              <a:rPr lang="en-US" baseline="0" dirty="0" smtClean="0"/>
              <a:t> for these parks, </a:t>
            </a:r>
            <a:r>
              <a:rPr lang="en-US" dirty="0" smtClean="0"/>
              <a:t>SET uses </a:t>
            </a:r>
            <a:r>
              <a:rPr lang="en-US" baseline="0" dirty="0" smtClean="0"/>
              <a:t>earth observation data from the </a:t>
            </a:r>
            <a:r>
              <a:rPr lang="en-US" sz="1200" b="0" i="0" u="none" strike="noStrike" cap="none" dirty="0" smtClean="0">
                <a:solidFill>
                  <a:schemeClr val="dk1"/>
                </a:solidFill>
                <a:latin typeface="+mn-lt"/>
                <a:ea typeface="Calibri"/>
                <a:cs typeface="Calibri"/>
                <a:sym typeface="Calibri"/>
              </a:rPr>
              <a:t>Suomi National</a:t>
            </a:r>
            <a:r>
              <a:rPr lang="en-US" sz="1200" b="0" i="0" u="none" strike="noStrike" cap="none" baseline="0" dirty="0" smtClean="0">
                <a:solidFill>
                  <a:schemeClr val="dk1"/>
                </a:solidFill>
                <a:latin typeface="+mn-lt"/>
                <a:ea typeface="Calibri"/>
                <a:cs typeface="Calibri"/>
                <a:sym typeface="Calibri"/>
              </a:rPr>
              <a:t> Polar Orbiting Partnership Satellite</a:t>
            </a:r>
            <a:r>
              <a:rPr lang="en-US" sz="1200" b="0" i="0" u="none" strike="noStrike" cap="none" dirty="0" smtClean="0">
                <a:solidFill>
                  <a:schemeClr val="dk1"/>
                </a:solidFill>
                <a:latin typeface="+mn-lt"/>
                <a:ea typeface="Calibri"/>
                <a:cs typeface="Calibri"/>
                <a:sym typeface="Calibri"/>
              </a:rPr>
              <a:t>, a joint</a:t>
            </a:r>
            <a:r>
              <a:rPr lang="en-US" sz="1200" b="0" i="0" u="none" strike="noStrike" cap="none" baseline="0" dirty="0" smtClean="0">
                <a:solidFill>
                  <a:schemeClr val="dk1"/>
                </a:solidFill>
                <a:latin typeface="+mn-lt"/>
                <a:ea typeface="Calibri"/>
                <a:cs typeface="Calibri"/>
                <a:sym typeface="Calibri"/>
              </a:rPr>
              <a:t> mission between NOAA and NASA. Suomi NPP has a </a:t>
            </a:r>
            <a:r>
              <a:rPr lang="en-US" sz="1200" b="0" i="0" u="none" strike="noStrike" cap="none" dirty="0" smtClean="0">
                <a:solidFill>
                  <a:schemeClr val="dk1"/>
                </a:solidFill>
                <a:latin typeface="+mn-lt"/>
                <a:ea typeface="Calibri"/>
                <a:cs typeface="Calibri"/>
                <a:sym typeface="Calibri"/>
              </a:rPr>
              <a:t>Visible Infrared Imaging Radiometer</a:t>
            </a:r>
            <a:r>
              <a:rPr lang="en-US" sz="1200" b="0" i="0" u="none" strike="noStrike" cap="none" baseline="0" dirty="0" smtClean="0">
                <a:solidFill>
                  <a:schemeClr val="dk1"/>
                </a:solidFill>
                <a:latin typeface="+mn-lt"/>
                <a:ea typeface="Calibri"/>
                <a:cs typeface="Calibri"/>
                <a:sym typeface="Calibri"/>
              </a:rPr>
              <a:t> Suite nighttime sensor with a </a:t>
            </a:r>
            <a:r>
              <a:rPr lang="en-US" sz="1200" b="0" i="0" u="none" strike="noStrike" cap="none" dirty="0" smtClean="0">
                <a:solidFill>
                  <a:schemeClr val="dk1"/>
                </a:solidFill>
                <a:latin typeface="+mn-lt"/>
                <a:ea typeface="Calibri"/>
                <a:cs typeface="Calibri"/>
                <a:sym typeface="Calibri"/>
              </a:rPr>
              <a:t>Day/Night Band</a:t>
            </a:r>
            <a:r>
              <a:rPr lang="en-US" sz="1200" b="0" i="0" u="none" strike="noStrike" cap="none" baseline="0" dirty="0" smtClean="0">
                <a:solidFill>
                  <a:schemeClr val="dk1"/>
                </a:solidFill>
                <a:latin typeface="+mn-lt"/>
                <a:ea typeface="Calibri"/>
                <a:cs typeface="Calibri"/>
                <a:sym typeface="Calibri"/>
              </a:rPr>
              <a:t> </a:t>
            </a:r>
            <a:r>
              <a:rPr lang="en-US" sz="1200" b="0" i="0" u="none" strike="noStrike" cap="none" dirty="0" smtClean="0">
                <a:solidFill>
                  <a:schemeClr val="dk1"/>
                </a:solidFill>
                <a:latin typeface="+mn-lt"/>
                <a:ea typeface="Calibri"/>
                <a:cs typeface="Calibri"/>
                <a:sym typeface="Calibri"/>
              </a:rPr>
              <a:t>which detects</a:t>
            </a:r>
            <a:r>
              <a:rPr lang="en-US" sz="1200" b="0" i="0" u="none" strike="noStrike" cap="none" baseline="0" dirty="0" smtClean="0">
                <a:solidFill>
                  <a:schemeClr val="dk1"/>
                </a:solidFill>
                <a:latin typeface="+mn-lt"/>
                <a:ea typeface="Calibri"/>
                <a:cs typeface="Calibri"/>
                <a:sym typeface="Calibri"/>
              </a:rPr>
              <a:t> light in the range of wavelengths from green to near infrared. The Earth Observation Group at NOAA’s National Center for Environmental Information processes raw Suomi NPP data and produces averaged monthly composite VIIRS DNB images. These products have been filtered to remove most sources of stray light, and have been historically used to study changes over time such as increases in artificial light, economic activity, and development. </a:t>
            </a:r>
          </a:p>
          <a:p>
            <a:pPr marL="152400" marR="0" lvl="0" indent="0" algn="l" rtl="0">
              <a:lnSpc>
                <a:spcPct val="100000"/>
              </a:lnSpc>
              <a:spcBef>
                <a:spcPts val="0"/>
              </a:spcBef>
              <a:spcAft>
                <a:spcPts val="0"/>
              </a:spcAft>
              <a:buClr>
                <a:schemeClr val="dk1"/>
              </a:buClr>
              <a:buSzPts val="1200"/>
              <a:buFont typeface="Calibri"/>
              <a:buNone/>
            </a:pPr>
            <a:endParaRPr lang="en-US" sz="1200" b="0" i="0" u="none" strike="noStrike" cap="none" baseline="0" dirty="0" smtClean="0">
              <a:solidFill>
                <a:schemeClr val="dk1"/>
              </a:solidFill>
              <a:latin typeface="+mn-lt"/>
              <a:ea typeface="Calibri"/>
              <a:cs typeface="Calibri"/>
              <a:sym typeface="Calibri"/>
            </a:endParaRPr>
          </a:p>
          <a:p>
            <a:pPr marL="15240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kern="1200" dirty="0" smtClean="0">
                <a:solidFill>
                  <a:schemeClr val="tx1"/>
                </a:solidFill>
                <a:effectLst/>
                <a:latin typeface="+mn-lt"/>
                <a:ea typeface="+mn-ea"/>
                <a:cs typeface="+mn-cs"/>
              </a:rPr>
              <a:t>M</a:t>
            </a:r>
            <a:r>
              <a:rPr lang="en-US" sz="1200" kern="1200" baseline="0" dirty="0" smtClean="0">
                <a:solidFill>
                  <a:schemeClr val="tx1"/>
                </a:solidFill>
                <a:effectLst/>
                <a:latin typeface="+mn-lt"/>
                <a:ea typeface="+mn-ea"/>
                <a:cs typeface="+mn-cs"/>
              </a:rPr>
              <a:t>onthly composites</a:t>
            </a:r>
            <a:r>
              <a:rPr lang="en-US" sz="1200" kern="1200" dirty="0" smtClean="0">
                <a:solidFill>
                  <a:schemeClr val="tx1"/>
                </a:solidFill>
                <a:effectLst/>
                <a:latin typeface="+mn-lt"/>
                <a:ea typeface="+mn-ea"/>
                <a:cs typeface="+mn-cs"/>
              </a:rPr>
              <a:t> are available from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2014 through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2018. We only analyzed summer months in order to take advantage of clear summer skies and also to exclude the impact of snow, which can increase light reflection and artificial sky brightness by roughly 10%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2011). Thus, only data and measurements from May to October for the years 2014-2018 were included in this study.</a:t>
            </a:r>
          </a:p>
          <a:p>
            <a:pPr marL="15240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kern="1200" dirty="0" smtClean="0">
              <a:solidFill>
                <a:schemeClr val="tx1"/>
              </a:solidFill>
              <a:effectLst/>
              <a:latin typeface="+mn-lt"/>
              <a:ea typeface="+mn-ea"/>
              <a:cs typeface="+mn-cs"/>
            </a:endParaRPr>
          </a:p>
          <a:p>
            <a:pPr marL="15240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kern="1200" dirty="0" smtClean="0">
                <a:solidFill>
                  <a:schemeClr val="tx1"/>
                </a:solidFill>
                <a:effectLst/>
                <a:latin typeface="+mn-lt"/>
                <a:ea typeface="+mn-ea"/>
                <a:cs typeface="+mn-cs"/>
              </a:rPr>
              <a:t>Note that though the</a:t>
            </a:r>
            <a:r>
              <a:rPr lang="en-US" sz="1200" kern="1200" baseline="0" dirty="0" smtClean="0">
                <a:solidFill>
                  <a:schemeClr val="tx1"/>
                </a:solidFill>
                <a:effectLst/>
                <a:latin typeface="+mn-lt"/>
                <a:ea typeface="+mn-ea"/>
                <a:cs typeface="+mn-cs"/>
              </a:rPr>
              <a:t> broader concern is with the impact of </a:t>
            </a:r>
            <a:r>
              <a:rPr lang="en-US" sz="1200" b="1" kern="1200" baseline="0" dirty="0" smtClean="0">
                <a:solidFill>
                  <a:schemeClr val="tx1"/>
                </a:solidFill>
                <a:effectLst/>
                <a:latin typeface="+mn-lt"/>
                <a:ea typeface="+mn-ea"/>
                <a:cs typeface="+mn-cs"/>
              </a:rPr>
              <a:t>artificial </a:t>
            </a:r>
            <a:r>
              <a:rPr lang="en-US" sz="1200" b="0" kern="1200" baseline="0" dirty="0" smtClean="0">
                <a:solidFill>
                  <a:schemeClr val="tx1"/>
                </a:solidFill>
                <a:effectLst/>
                <a:latin typeface="+mn-lt"/>
                <a:ea typeface="+mn-ea"/>
                <a:cs typeface="+mn-cs"/>
              </a:rPr>
              <a:t>light (</a:t>
            </a:r>
            <a:r>
              <a:rPr lang="en-US" sz="1200" b="0" kern="1200" baseline="0" dirty="0" err="1" smtClean="0">
                <a:solidFill>
                  <a:schemeClr val="tx1"/>
                </a:solidFill>
                <a:effectLst/>
                <a:latin typeface="+mn-lt"/>
                <a:ea typeface="+mn-ea"/>
                <a:cs typeface="+mn-cs"/>
              </a:rPr>
              <a:t>skyglow</a:t>
            </a:r>
            <a:r>
              <a:rPr lang="en-US" sz="1200" b="0" kern="1200" baseline="0" dirty="0" smtClean="0">
                <a:solidFill>
                  <a:schemeClr val="tx1"/>
                </a:solidFill>
                <a:effectLst/>
                <a:latin typeface="+mn-lt"/>
                <a:ea typeface="+mn-ea"/>
                <a:cs typeface="+mn-cs"/>
              </a:rPr>
              <a:t>), our tool currently produces estimates that include </a:t>
            </a:r>
            <a:r>
              <a:rPr lang="en-US" sz="1200" b="1" kern="1200" baseline="0" dirty="0" smtClean="0">
                <a:solidFill>
                  <a:schemeClr val="tx1"/>
                </a:solidFill>
                <a:effectLst/>
                <a:latin typeface="+mn-lt"/>
                <a:ea typeface="+mn-ea"/>
                <a:cs typeface="+mn-cs"/>
              </a:rPr>
              <a:t>natural and artificial light </a:t>
            </a:r>
            <a:r>
              <a:rPr lang="en-US" sz="1200" b="0" kern="1200" baseline="0" dirty="0" smtClean="0">
                <a:solidFill>
                  <a:schemeClr val="tx1"/>
                </a:solidFill>
                <a:effectLst/>
                <a:latin typeface="+mn-lt"/>
                <a:ea typeface="+mn-ea"/>
                <a:cs typeface="+mn-cs"/>
              </a:rPr>
              <a:t>(sky brightness), because we are relying directly on a version of VIIRS DNB data which does not filter out natural light. A next step for this project could be to build in further processing in order to estimate anthropogenic light only.</a:t>
            </a:r>
            <a:endParaRPr lang="en-US" dirty="0" smtClean="0"/>
          </a:p>
          <a:p>
            <a:pPr marL="152400" marR="0" lvl="0" indent="0" algn="l" rtl="0">
              <a:lnSpc>
                <a:spcPct val="100000"/>
              </a:lnSpc>
              <a:spcBef>
                <a:spcPts val="0"/>
              </a:spcBef>
              <a:spcAft>
                <a:spcPts val="0"/>
              </a:spcAft>
              <a:buClr>
                <a:schemeClr val="dk1"/>
              </a:buClr>
              <a:buSzPts val="1200"/>
              <a:buFont typeface="Calibri"/>
              <a:buNone/>
            </a:pPr>
            <a:endParaRPr lang="en-US" sz="1200" b="0" i="0" u="none" strike="noStrike" cap="none" baseline="0" dirty="0" smtClean="0">
              <a:solidFill>
                <a:schemeClr val="dk1"/>
              </a:solidFill>
              <a:latin typeface="+mn-lt"/>
              <a:ea typeface="Calibri"/>
              <a:cs typeface="Calibri"/>
              <a:sym typeface="Calibri"/>
            </a:endParaRPr>
          </a:p>
          <a:p>
            <a:pPr marL="15240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smtClean="0">
                <a:solidFill>
                  <a:schemeClr val="dk1"/>
                </a:solidFill>
                <a:latin typeface="+mn-lt"/>
                <a:ea typeface="Calibri"/>
                <a:cs typeface="Calibri"/>
                <a:sym typeface="Calibri"/>
              </a:rPr>
              <a:t>Earth Observation Group. (2017). Version 1 Nighttime VIIRS Day/Night Band Monthly Composites. NOAA National Centers for Environmental Information. Retrieved July 2, 2018, from https://www.ngdc.noaa.gov/eog/viirs/download_dnb_composites.html</a:t>
            </a:r>
            <a:endParaRPr lang="en-US" sz="1200" b="0" i="0" u="none" strike="noStrike" cap="none" baseline="0" dirty="0" smtClean="0">
              <a:solidFill>
                <a:schemeClr val="dk1"/>
              </a:solidFill>
              <a:latin typeface="+mn-lt"/>
              <a:ea typeface="Calibri"/>
              <a:cs typeface="Calibri"/>
              <a:sym typeface="Calibri"/>
            </a:endParaRPr>
          </a:p>
          <a:p>
            <a:pPr marL="152400" marR="0" lvl="0" indent="0" algn="l" rtl="0">
              <a:lnSpc>
                <a:spcPct val="100000"/>
              </a:lnSpc>
              <a:spcBef>
                <a:spcPts val="0"/>
              </a:spcBef>
              <a:spcAft>
                <a:spcPts val="0"/>
              </a:spcAft>
              <a:buClr>
                <a:schemeClr val="dk1"/>
              </a:buClr>
              <a:buSzPts val="1200"/>
              <a:buFont typeface="Calibri"/>
              <a:buNone/>
            </a:pPr>
            <a:endParaRPr lang="en-US" sz="1200" b="0" i="0" u="none" strike="noStrike" cap="none" baseline="0" dirty="0" smtClean="0">
              <a:solidFill>
                <a:schemeClr val="dk1"/>
              </a:solidFill>
              <a:latin typeface="+mn-lt"/>
              <a:ea typeface="Calibri"/>
              <a:cs typeface="Calibri"/>
              <a:sym typeface="Calibri"/>
            </a:endParaRPr>
          </a:p>
          <a:p>
            <a:pPr marL="152400" marR="0" lvl="0" indent="0" algn="l" rtl="0">
              <a:lnSpc>
                <a:spcPct val="100000"/>
              </a:lnSpc>
              <a:spcBef>
                <a:spcPts val="0"/>
              </a:spcBef>
              <a:spcAft>
                <a:spcPts val="0"/>
              </a:spcAft>
              <a:buClr>
                <a:schemeClr val="dk1"/>
              </a:buClr>
              <a:buSzPts val="1200"/>
              <a:buFont typeface="Calibri"/>
              <a:buNone/>
            </a:pPr>
            <a:r>
              <a:rPr lang="en-US" sz="1200" b="0" i="0" u="none" strike="noStrike" cap="none" dirty="0" smtClean="0">
                <a:solidFill>
                  <a:schemeClr val="dk1"/>
                </a:solidFill>
                <a:latin typeface="+mn-lt"/>
                <a:ea typeface="Calibri"/>
                <a:cs typeface="Calibri"/>
                <a:sym typeface="Calibri"/>
              </a:rPr>
              <a:t>Image</a:t>
            </a:r>
            <a:r>
              <a:rPr lang="en-US" sz="1200" b="0" i="0" u="none" strike="noStrike" cap="none" baseline="0" dirty="0" smtClean="0">
                <a:solidFill>
                  <a:schemeClr val="dk1"/>
                </a:solidFill>
                <a:latin typeface="+mn-lt"/>
                <a:ea typeface="Calibri"/>
                <a:cs typeface="Calibri"/>
                <a:sym typeface="Calibri"/>
              </a:rPr>
              <a:t> Information</a:t>
            </a:r>
          </a:p>
          <a:p>
            <a:pPr marL="152400" marR="0" lvl="0" indent="0" algn="l" rtl="0">
              <a:lnSpc>
                <a:spcPct val="100000"/>
              </a:lnSpc>
              <a:spcBef>
                <a:spcPts val="0"/>
              </a:spcBef>
              <a:spcAft>
                <a:spcPts val="0"/>
              </a:spcAft>
              <a:buClr>
                <a:schemeClr val="dk1"/>
              </a:buClr>
              <a:buSzPts val="1200"/>
              <a:buFont typeface="Calibri"/>
              <a:buNone/>
            </a:pPr>
            <a:endParaRPr lang="en-US" sz="1200" b="0" i="0" u="none" strike="noStrike" cap="none" baseline="0" dirty="0" smtClean="0">
              <a:solidFill>
                <a:schemeClr val="dk1"/>
              </a:solidFill>
              <a:latin typeface="+mn-lt"/>
              <a:ea typeface="Calibri"/>
              <a:cs typeface="Calibri"/>
              <a:sym typeface="Calibri"/>
            </a:endParaRPr>
          </a:p>
          <a:p>
            <a:pPr marL="152400" marR="0" lvl="0" indent="0" algn="l" rtl="0">
              <a:lnSpc>
                <a:spcPct val="100000"/>
              </a:lnSpc>
              <a:spcBef>
                <a:spcPts val="0"/>
              </a:spcBef>
              <a:spcAft>
                <a:spcPts val="0"/>
              </a:spcAft>
              <a:buClr>
                <a:schemeClr val="dk1"/>
              </a:buClr>
              <a:buSzPts val="1200"/>
              <a:buFont typeface="Calibri"/>
              <a:buNone/>
            </a:pPr>
            <a:r>
              <a:rPr lang="en-US" sz="1200" b="0" i="0" u="none" strike="noStrike" cap="none" baseline="0" dirty="0" smtClean="0">
                <a:solidFill>
                  <a:schemeClr val="dk1"/>
                </a:solidFill>
                <a:latin typeface="+mn-lt"/>
                <a:ea typeface="Calibri"/>
                <a:cs typeface="Calibri"/>
                <a:sym typeface="Calibri"/>
              </a:rPr>
              <a:t>Satellite Pic</a:t>
            </a:r>
          </a:p>
          <a:p>
            <a:pPr marL="152400" marR="0" lvl="0" indent="0" algn="l" rtl="0">
              <a:lnSpc>
                <a:spcPct val="100000"/>
              </a:lnSpc>
              <a:spcBef>
                <a:spcPts val="0"/>
              </a:spcBef>
              <a:spcAft>
                <a:spcPts val="0"/>
              </a:spcAft>
              <a:buClr>
                <a:schemeClr val="dk1"/>
              </a:buClr>
              <a:buSzPts val="1200"/>
              <a:buFont typeface="Calibri"/>
              <a:buNone/>
            </a:pPr>
            <a:r>
              <a:rPr lang="en-US" sz="1200" b="0" i="0" u="none" strike="noStrike" cap="none" baseline="0" dirty="0" smtClean="0">
                <a:solidFill>
                  <a:schemeClr val="dk1"/>
                </a:solidFill>
                <a:latin typeface="+mn-lt"/>
                <a:ea typeface="Calibri"/>
                <a:cs typeface="Calibri"/>
                <a:sym typeface="Calibri"/>
              </a:rPr>
              <a:t>Credit: NASA (public domain)</a:t>
            </a:r>
          </a:p>
          <a:p>
            <a:pPr marL="15240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baseline="0" dirty="0" smtClean="0">
                <a:solidFill>
                  <a:schemeClr val="dk1"/>
                </a:solidFill>
                <a:latin typeface="+mn-lt"/>
                <a:ea typeface="Calibri"/>
                <a:cs typeface="Calibri"/>
                <a:sym typeface="Calibri"/>
              </a:rPr>
              <a:t>Source: </a:t>
            </a:r>
            <a:r>
              <a:rPr lang="en-US" sz="1200" b="0" i="0" u="none" strike="noStrike" cap="none" dirty="0" smtClean="0">
                <a:solidFill>
                  <a:schemeClr val="dk1"/>
                </a:solidFill>
                <a:latin typeface="+mn-lt"/>
                <a:ea typeface="Calibri"/>
                <a:cs typeface="Calibri"/>
                <a:sym typeface="Calibri"/>
              </a:rPr>
              <a:t>http://www.devpedia.developexchange.com/dp/index.php?title=List_of_Satellite_Pictures</a:t>
            </a:r>
            <a:endParaRPr lang="en-US" sz="1200" b="0" i="0" u="none" strike="noStrike" cap="none" baseline="0" dirty="0" smtClean="0">
              <a:solidFill>
                <a:schemeClr val="dk1"/>
              </a:solidFill>
              <a:latin typeface="+mn-lt"/>
              <a:ea typeface="Calibri"/>
              <a:cs typeface="Calibri"/>
              <a:sym typeface="Calibri"/>
            </a:endParaRPr>
          </a:p>
          <a:p>
            <a:pPr marL="152400" marR="0" lvl="0" indent="0" algn="l" rtl="0">
              <a:lnSpc>
                <a:spcPct val="100000"/>
              </a:lnSpc>
              <a:spcBef>
                <a:spcPts val="0"/>
              </a:spcBef>
              <a:spcAft>
                <a:spcPts val="0"/>
              </a:spcAft>
              <a:buClr>
                <a:schemeClr val="dk1"/>
              </a:buClr>
              <a:buSzPts val="1200"/>
              <a:buFont typeface="Calibri"/>
              <a:buNone/>
            </a:pPr>
            <a:endParaRPr lang="en-US" sz="1200" b="0" i="0" u="none" strike="noStrike" cap="none" baseline="0" dirty="0" smtClean="0">
              <a:solidFill>
                <a:schemeClr val="dk1"/>
              </a:solidFill>
              <a:latin typeface="+mn-lt"/>
              <a:ea typeface="Calibri"/>
              <a:cs typeface="Calibri"/>
              <a:sym typeface="Calibri"/>
            </a:endParaRPr>
          </a:p>
          <a:p>
            <a:pPr marL="152400" marR="0" lvl="0" indent="0" algn="l" rtl="0">
              <a:lnSpc>
                <a:spcPct val="100000"/>
              </a:lnSpc>
              <a:spcBef>
                <a:spcPts val="0"/>
              </a:spcBef>
              <a:spcAft>
                <a:spcPts val="0"/>
              </a:spcAft>
              <a:buClr>
                <a:schemeClr val="dk1"/>
              </a:buClr>
              <a:buSzPts val="1200"/>
              <a:buFont typeface="Calibri"/>
              <a:buNone/>
            </a:pPr>
            <a:r>
              <a:rPr lang="en-US" sz="1200" b="0" i="0" u="none" strike="noStrike" cap="none" baseline="0" dirty="0" smtClean="0">
                <a:solidFill>
                  <a:schemeClr val="dk1"/>
                </a:solidFill>
                <a:latin typeface="+mn-lt"/>
                <a:ea typeface="Calibri"/>
                <a:cs typeface="Calibri"/>
                <a:sym typeface="Calibri"/>
              </a:rPr>
              <a:t>Video</a:t>
            </a:r>
          </a:p>
          <a:p>
            <a:pPr marL="152400" marR="0" lvl="0" indent="0" algn="l" rtl="0">
              <a:lnSpc>
                <a:spcPct val="100000"/>
              </a:lnSpc>
              <a:spcBef>
                <a:spcPts val="0"/>
              </a:spcBef>
              <a:spcAft>
                <a:spcPts val="0"/>
              </a:spcAft>
              <a:buClr>
                <a:schemeClr val="dk1"/>
              </a:buClr>
              <a:buSzPts val="1200"/>
              <a:buFont typeface="Calibri"/>
              <a:buNone/>
            </a:pPr>
            <a:r>
              <a:rPr lang="en-US" sz="1200" b="0" i="0" u="none" strike="noStrike" cap="none" baseline="0" dirty="0" smtClean="0">
                <a:solidFill>
                  <a:schemeClr val="dk1"/>
                </a:solidFill>
                <a:latin typeface="+mn-lt"/>
                <a:ea typeface="Calibri"/>
                <a:cs typeface="Calibri"/>
                <a:sym typeface="Calibri"/>
              </a:rPr>
              <a:t>Credit: NASA Goddard Space Flight Center (public domain)</a:t>
            </a:r>
            <a:endParaRPr lang="en-US" sz="1200" b="0" i="0" u="none" strike="noStrike" cap="none" dirty="0" smtClean="0">
              <a:solidFill>
                <a:schemeClr val="dk1"/>
              </a:solidFill>
              <a:latin typeface="+mn-lt"/>
              <a:ea typeface="Calibri"/>
              <a:cs typeface="Calibri"/>
              <a:sym typeface="Calibri"/>
            </a:endParaRPr>
          </a:p>
          <a:p>
            <a:pPr marL="152400" marR="0" lvl="0" indent="0" algn="l" rtl="0">
              <a:lnSpc>
                <a:spcPct val="100000"/>
              </a:lnSpc>
              <a:spcBef>
                <a:spcPts val="0"/>
              </a:spcBef>
              <a:spcAft>
                <a:spcPts val="0"/>
              </a:spcAft>
              <a:buClr>
                <a:schemeClr val="dk1"/>
              </a:buClr>
              <a:buSzPts val="1200"/>
              <a:buFont typeface="Calibri"/>
              <a:buNone/>
            </a:pPr>
            <a:r>
              <a:rPr lang="en-US" sz="1200" b="0" i="0" kern="1200" dirty="0" smtClean="0">
                <a:solidFill>
                  <a:schemeClr val="tx1"/>
                </a:solidFill>
                <a:effectLst/>
                <a:latin typeface="+mn-lt"/>
                <a:ea typeface="+mn-ea"/>
                <a:cs typeface="+mn-cs"/>
              </a:rPr>
              <a:t>Source: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http://svs.gsfc.nasa.gov/4019</a:t>
            </a:r>
            <a:endParaRPr lang="en-US"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35706305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1B57AF"/>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1B57AF"/>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1B57AF"/>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3344" y="377121"/>
            <a:ext cx="11183356" cy="571499"/>
          </a:xfrm>
        </p:spPr>
        <p:txBody>
          <a:bodyPr/>
          <a:lstStyle>
            <a:lvl1pPr>
              <a:defRPr b="1">
                <a:solidFill>
                  <a:srgbClr val="1B57AF"/>
                </a:solidFill>
              </a:defRPr>
            </a:lvl1pPr>
          </a:lstStyle>
          <a:p>
            <a:r>
              <a:rPr lang="en-US" dirty="0"/>
              <a:t>CLICK TO EDIT MASTER TITLE STYLE</a:t>
            </a:r>
          </a:p>
        </p:txBody>
      </p:sp>
      <p:sp>
        <p:nvSpPr>
          <p:cNvPr id="4" name="Content Placeholder 3"/>
          <p:cNvSpPr>
            <a:spLocks noGrp="1"/>
          </p:cNvSpPr>
          <p:nvPr>
            <p:ph sz="quarter" idx="10"/>
          </p:nvPr>
        </p:nvSpPr>
        <p:spPr>
          <a:xfrm>
            <a:off x="790574" y="1263526"/>
            <a:ext cx="7439025" cy="21608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790574" y="3747487"/>
            <a:ext cx="7420982" cy="215798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quarter" idx="14"/>
          </p:nvPr>
        </p:nvSpPr>
        <p:spPr>
          <a:xfrm>
            <a:off x="8388220" y="1263527"/>
            <a:ext cx="3308479" cy="2157984"/>
          </a:xfrm>
        </p:spPr>
        <p:txBody>
          <a:bodyPr>
            <a:normAutofit/>
          </a:bodyPr>
          <a:lstStyle>
            <a:lvl1pPr marL="0" indent="0">
              <a:buNone/>
              <a:defRPr sz="2000"/>
            </a:lvl1pPr>
          </a:lstStyle>
          <a:p>
            <a:pPr lvl="0"/>
            <a:endParaRPr lang="en-US" dirty="0"/>
          </a:p>
        </p:txBody>
      </p:sp>
      <p:sp>
        <p:nvSpPr>
          <p:cNvPr id="8" name="Content Placeholder 3"/>
          <p:cNvSpPr>
            <a:spLocks noGrp="1"/>
          </p:cNvSpPr>
          <p:nvPr>
            <p:ph sz="quarter" idx="15"/>
          </p:nvPr>
        </p:nvSpPr>
        <p:spPr>
          <a:xfrm>
            <a:off x="8388220" y="3747487"/>
            <a:ext cx="3308479" cy="2157984"/>
          </a:xfrm>
        </p:spPr>
        <p:txBody>
          <a:bodyPr>
            <a:normAutofit/>
          </a:bodyPr>
          <a:lstStyle>
            <a:lvl1pPr marL="0" indent="0">
              <a:buNone/>
              <a:defRPr sz="2000"/>
            </a:lvl1pPr>
          </a:lstStyle>
          <a:p>
            <a:pPr lvl="0"/>
            <a:endParaRPr lang="en-US" dirty="0"/>
          </a:p>
        </p:txBody>
      </p:sp>
      <p:sp>
        <p:nvSpPr>
          <p:cNvPr id="15" name="Rectangle 14"/>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33064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2050990"/>
            <a:ext cx="3378868" cy="4426009"/>
          </a:xfrm>
        </p:spPr>
        <p:txBody>
          <a:bodyPr/>
          <a:lstStyle/>
          <a:p>
            <a:pPr lvl="0"/>
            <a:endParaRPr lang="en-US" dirty="0"/>
          </a:p>
        </p:txBody>
      </p:sp>
      <p:sp>
        <p:nvSpPr>
          <p:cNvPr id="9" name="Content Placeholder 4"/>
          <p:cNvSpPr>
            <a:spLocks noGrp="1"/>
          </p:cNvSpPr>
          <p:nvPr>
            <p:ph sz="quarter" idx="11"/>
          </p:nvPr>
        </p:nvSpPr>
        <p:spPr>
          <a:xfrm>
            <a:off x="4406566" y="2050990"/>
            <a:ext cx="3378868" cy="442601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4"/>
          <p:cNvSpPr>
            <a:spLocks noGrp="1"/>
          </p:cNvSpPr>
          <p:nvPr>
            <p:ph sz="quarter" idx="12"/>
          </p:nvPr>
        </p:nvSpPr>
        <p:spPr>
          <a:xfrm>
            <a:off x="8317832" y="2050990"/>
            <a:ext cx="3378868" cy="442601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3"/>
          </p:nvPr>
        </p:nvSpPr>
        <p:spPr>
          <a:xfrm>
            <a:off x="495301" y="1244969"/>
            <a:ext cx="3378868" cy="558193"/>
          </a:xfrm>
        </p:spPr>
        <p:txBody>
          <a:bodyPr/>
          <a:lstStyle>
            <a:lvl2pPr marL="457200" indent="0" algn="l">
              <a:buNone/>
              <a:defRPr b="1">
                <a:solidFill>
                  <a:srgbClr val="1B57AF"/>
                </a:solidFill>
              </a:defRPr>
            </a:lvl2pPr>
          </a:lstStyle>
          <a:p>
            <a:pPr lvl="1"/>
            <a:endParaRPr lang="en-US" dirty="0"/>
          </a:p>
        </p:txBody>
      </p:sp>
      <p:sp>
        <p:nvSpPr>
          <p:cNvPr id="12" name="Content Placeholder 4"/>
          <p:cNvSpPr>
            <a:spLocks noGrp="1"/>
          </p:cNvSpPr>
          <p:nvPr>
            <p:ph sz="quarter" idx="14"/>
          </p:nvPr>
        </p:nvSpPr>
        <p:spPr>
          <a:xfrm>
            <a:off x="4406563" y="1244969"/>
            <a:ext cx="3378868" cy="558193"/>
          </a:xfrm>
        </p:spPr>
        <p:txBody>
          <a:bodyPr/>
          <a:lstStyle>
            <a:lvl2pPr marL="457200" indent="0" algn="l">
              <a:buNone/>
              <a:defRPr b="1">
                <a:solidFill>
                  <a:srgbClr val="1B57AF"/>
                </a:solidFill>
              </a:defRPr>
            </a:lvl2pPr>
          </a:lstStyle>
          <a:p>
            <a:pPr lvl="1"/>
            <a:endParaRPr lang="en-US" dirty="0"/>
          </a:p>
        </p:txBody>
      </p:sp>
      <p:sp>
        <p:nvSpPr>
          <p:cNvPr id="13" name="Content Placeholder 4"/>
          <p:cNvSpPr>
            <a:spLocks noGrp="1"/>
          </p:cNvSpPr>
          <p:nvPr>
            <p:ph sz="quarter" idx="15"/>
          </p:nvPr>
        </p:nvSpPr>
        <p:spPr>
          <a:xfrm>
            <a:off x="8317832" y="1244969"/>
            <a:ext cx="3378868" cy="558193"/>
          </a:xfrm>
        </p:spPr>
        <p:txBody>
          <a:bodyPr/>
          <a:lstStyle>
            <a:lvl2pPr marL="457200" indent="0" algn="l">
              <a:buNone/>
              <a:defRPr b="1">
                <a:solidFill>
                  <a:srgbClr val="1B57AF"/>
                </a:solidFill>
              </a:defRPr>
            </a:lvl2pPr>
          </a:lstStyle>
          <a:p>
            <a:pPr lvl="1"/>
            <a:endParaRPr lang="en-US" dirty="0"/>
          </a:p>
        </p:txBody>
      </p:sp>
    </p:spTree>
    <p:extLst>
      <p:ext uri="{BB962C8B-B14F-4D97-AF65-F5344CB8AC3E}">
        <p14:creationId xmlns:p14="http://schemas.microsoft.com/office/powerpoint/2010/main" val="140874934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p15:clr>
            <a:srgbClr val="FBAE40"/>
          </p15:clr>
        </p15:guide>
        <p15:guide id="6" orient="horz" pos="864">
          <p15:clr>
            <a:srgbClr val="FBAE40"/>
          </p15:clr>
        </p15:guide>
        <p15:guide id="7" orient="horz" pos="60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9">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257674" y="1391713"/>
            <a:ext cx="7439025" cy="21608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4266695" y="3721849"/>
            <a:ext cx="7430004" cy="215798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5"/>
          </p:nvPr>
        </p:nvSpPr>
        <p:spPr>
          <a:xfrm>
            <a:off x="452928" y="1391713"/>
            <a:ext cx="3646126" cy="4488120"/>
          </a:xfrm>
        </p:spPr>
        <p:txBody>
          <a:bodyPr>
            <a:normAutofit/>
          </a:bodyPr>
          <a:lstStyle>
            <a:lvl1pPr marL="0" indent="0">
              <a:buNone/>
              <a:defRPr sz="2000"/>
            </a:lvl1pPr>
          </a:lstStyle>
          <a:p>
            <a:pPr lvl="0"/>
            <a:endParaRPr lang="en-US" dirty="0"/>
          </a:p>
        </p:txBody>
      </p:sp>
      <p:sp>
        <p:nvSpPr>
          <p:cNvPr id="9" name="Rectangle 8"/>
          <p:cNvSpPr/>
          <p:nvPr userDrawn="1"/>
        </p:nvSpPr>
        <p:spPr>
          <a:xfrm rot="10800000" flipV="1">
            <a:off x="-4" y="428625"/>
            <a:ext cx="12192003" cy="628650"/>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620328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a:stretch/>
        </p:blipFill>
        <p:spPr>
          <a:xfrm>
            <a:off x="0" y="0"/>
            <a:ext cx="12192000" cy="6857999"/>
          </a:xfrm>
          <a:prstGeom prst="rect">
            <a:avLst/>
          </a:prstGeom>
          <a:noFill/>
          <a:ln>
            <a:noFill/>
          </a:ln>
        </p:spPr>
      </p:pic>
      <p:pic>
        <p:nvPicPr>
          <p:cNvPr id="32" name="Google Shape;32;p5"/>
          <p:cNvPicPr preferRelativeResize="0"/>
          <p:nvPr/>
        </p:nvPicPr>
        <p:blipFill rotWithShape="1">
          <a:blip r:embed="rId3">
            <a:alphaModFix/>
          </a:blip>
          <a:srcRect/>
          <a:stretch/>
        </p:blipFill>
        <p:spPr>
          <a:xfrm>
            <a:off x="179744" y="657113"/>
            <a:ext cx="903642" cy="903642"/>
          </a:xfrm>
          <a:prstGeom prst="rect">
            <a:avLst/>
          </a:prstGeom>
          <a:noFill/>
          <a:ln>
            <a:noFill/>
          </a:ln>
        </p:spPr>
      </p:pic>
      <p:sp>
        <p:nvSpPr>
          <p:cNvPr id="33" name="Google Shape;33;p5"/>
          <p:cNvSpPr txBox="1">
            <a:spLocks noGrp="1"/>
          </p:cNvSpPr>
          <p:nvPr>
            <p:ph type="title"/>
          </p:nvPr>
        </p:nvSpPr>
        <p:spPr>
          <a:xfrm>
            <a:off x="2291379" y="1129553"/>
            <a:ext cx="7562625" cy="1065007"/>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4" name="Google Shape;34;p5"/>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35" name="Google Shape;35;p5"/>
          <p:cNvSpPr txBox="1">
            <a:spLocks noGrp="1"/>
          </p:cNvSpPr>
          <p:nvPr>
            <p:ph type="body" idx="1"/>
          </p:nvPr>
        </p:nvSpPr>
        <p:spPr>
          <a:xfrm>
            <a:off x="2291379" y="2302136"/>
            <a:ext cx="7562625" cy="405563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6" name="Google Shape;36;p5"/>
          <p:cNvSpPr/>
          <p:nvPr/>
        </p:nvSpPr>
        <p:spPr>
          <a:xfrm>
            <a:off x="0" y="6812673"/>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12414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1B57AF"/>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1B57AF"/>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86363"/>
            <a:ext cx="2112264" cy="425769"/>
          </a:xfrm>
          <a:prstGeom prst="rect">
            <a:avLst/>
          </a:prstGeom>
        </p:spPr>
      </p:pic>
    </p:spTree>
    <p:extLst>
      <p:ext uri="{BB962C8B-B14F-4D97-AF65-F5344CB8AC3E}">
        <p14:creationId xmlns:p14="http://schemas.microsoft.com/office/powerpoint/2010/main" val="330835849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1B57A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1B57AF"/>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1B57AF"/>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1B57A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1B57AF"/>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21558"/>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1B57AF"/>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8/23/2019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 id="2147483673" r:id="rId13"/>
    <p:sldLayoutId id="2147483674" r:id="rId14"/>
    <p:sldLayoutId id="2147483675" r:id="rId15"/>
    <p:sldLayoutId id="2147483676"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4.PN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25.jpg"/><Relationship Id="rId4" Type="http://schemas.openxmlformats.org/officeDocument/2006/relationships/diagramData" Target="../diagrams/data3.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14.jpe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 Id="rId9"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notesSlide" Target="../notesSlides/notesSlide9.xm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90000"/>
                    </a14:imgEffect>
                    <a14:imgEffect>
                      <a14:brightnessContrast bright="40000" contrast="20000"/>
                    </a14:imgEffect>
                  </a14:imgLayer>
                </a14:imgProps>
              </a:ext>
              <a:ext uri="{28A0092B-C50C-407E-A947-70E740481C1C}">
                <a14:useLocalDpi xmlns:a14="http://schemas.microsoft.com/office/drawing/2010/main" val="0"/>
              </a:ext>
            </a:extLst>
          </a:blip>
          <a:srcRect l="11421" r="27897"/>
          <a:stretch/>
        </p:blipFill>
        <p:spPr>
          <a:xfrm>
            <a:off x="0" y="0"/>
            <a:ext cx="7398327" cy="6858000"/>
          </a:xfrm>
          <a:prstGeom prst="rect">
            <a:avLst/>
          </a:prstGeom>
        </p:spPr>
      </p:pic>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smtClean="0">
                  <a:solidFill>
                    <a:schemeClr val="tx1">
                      <a:lumMod val="75000"/>
                      <a:lumOff val="25000"/>
                    </a:schemeClr>
                  </a:solidFill>
                  <a:latin typeface="Century Gothic" panose="020B0502020202020204" pitchFamily="34" charset="0"/>
                </a:rPr>
                <a:t>Rachel Luo</a:t>
              </a:r>
              <a:endParaRPr lang="en-US" sz="1500" dirty="0">
                <a:solidFill>
                  <a:schemeClr val="tx1">
                    <a:lumMod val="75000"/>
                    <a:lumOff val="25000"/>
                  </a:schemeClr>
                </a:solidFill>
                <a:latin typeface="Century Gothic" panose="020B0502020202020204" pitchFamily="34" charset="0"/>
              </a:endParaRPr>
            </a:p>
          </p:txBody>
        </p:sp>
        <p:sp>
          <p:nvSpPr>
            <p:cNvPr id="16" name="Rectangle 15"/>
            <p:cNvSpPr/>
            <p:nvPr userDrawn="1"/>
          </p:nvSpPr>
          <p:spPr>
            <a:xfrm>
              <a:off x="8032640" y="3966272"/>
              <a:ext cx="1353256"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Sarah Parker</a:t>
              </a:r>
              <a:endParaRPr lang="en-US" sz="1500" dirty="0">
                <a:solidFill>
                  <a:schemeClr val="tx1">
                    <a:lumMod val="75000"/>
                    <a:lumOff val="25000"/>
                  </a:schemeClr>
                </a:solidFill>
                <a:latin typeface="Century Gothic" panose="020B0502020202020204" pitchFamily="34" charset="0"/>
              </a:endParaRPr>
            </a:p>
          </p:txBody>
        </p:sp>
        <p:sp>
          <p:nvSpPr>
            <p:cNvPr id="17" name="Rectangle 16"/>
            <p:cNvSpPr/>
            <p:nvPr userDrawn="1"/>
          </p:nvSpPr>
          <p:spPr>
            <a:xfrm>
              <a:off x="8046764" y="4836498"/>
              <a:ext cx="1358064"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Elise </a:t>
              </a:r>
              <a:r>
                <a:rPr lang="en-US" sz="1500" dirty="0" err="1" smtClean="0">
                  <a:solidFill>
                    <a:schemeClr val="tx1">
                      <a:lumMod val="75000"/>
                      <a:lumOff val="25000"/>
                    </a:schemeClr>
                  </a:solidFill>
                  <a:latin typeface="Century Gothic" panose="020B0502020202020204" pitchFamily="34" charset="0"/>
                </a:rPr>
                <a:t>Turrietta</a:t>
              </a:r>
              <a:endParaRPr lang="en-US" sz="1500" dirty="0">
                <a:solidFill>
                  <a:schemeClr val="tx1">
                    <a:lumMod val="75000"/>
                    <a:lumOff val="25000"/>
                  </a:schemeClr>
                </a:solidFill>
                <a:latin typeface="Century Gothic" panose="020B0502020202020204" pitchFamily="34" charset="0"/>
              </a:endParaRPr>
            </a:p>
          </p:txBody>
        </p:sp>
        <p:sp>
          <p:nvSpPr>
            <p:cNvPr id="18" name="Rectangle 17"/>
            <p:cNvSpPr/>
            <p:nvPr userDrawn="1"/>
          </p:nvSpPr>
          <p:spPr>
            <a:xfrm>
              <a:off x="8036885" y="4401385"/>
              <a:ext cx="1705916"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Charlotte </a:t>
              </a:r>
              <a:r>
                <a:rPr lang="en-US" sz="1500" dirty="0" err="1" smtClean="0">
                  <a:solidFill>
                    <a:schemeClr val="tx1">
                      <a:lumMod val="75000"/>
                      <a:lumOff val="25000"/>
                    </a:schemeClr>
                  </a:solidFill>
                  <a:latin typeface="Century Gothic" panose="020B0502020202020204" pitchFamily="34" charset="0"/>
                </a:rPr>
                <a:t>Rivard</a:t>
              </a:r>
              <a:endParaRPr lang="en-US" sz="1500" dirty="0">
                <a:solidFill>
                  <a:schemeClr val="tx1">
                    <a:lumMod val="75000"/>
                    <a:lumOff val="25000"/>
                  </a:schemeClr>
                </a:solidFill>
                <a:latin typeface="Century Gothic" panose="020B0502020202020204" pitchFamily="34" charset="0"/>
              </a:endParaRPr>
            </a:p>
          </p:txBody>
        </p:sp>
      </p:grpSp>
      <p:sp>
        <p:nvSpPr>
          <p:cNvPr id="37" name="Title 1"/>
          <p:cNvSpPr txBox="1">
            <a:spLocks/>
          </p:cNvSpPr>
          <p:nvPr/>
        </p:nvSpPr>
        <p:spPr>
          <a:xfrm>
            <a:off x="7794625" y="1466420"/>
            <a:ext cx="3895726" cy="978729"/>
          </a:xfrm>
          <a:prstGeom prst="rect">
            <a:avLst/>
          </a:prstGeom>
        </p:spPr>
        <p:txBody>
          <a:bodyPr anchor="ctr">
            <a:sp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smtClean="0">
                <a:solidFill>
                  <a:srgbClr val="1B57AF"/>
                </a:solidFill>
              </a:rPr>
              <a:t>US</a:t>
            </a:r>
            <a:r>
              <a:rPr lang="en-US" sz="3200" spc="0" dirty="0" smtClean="0">
                <a:solidFill>
                  <a:srgbClr val="1B57AF"/>
                </a:solidFill>
              </a:rPr>
              <a:t> URBAN DEVELOPMENT II</a:t>
            </a:r>
            <a:endParaRPr lang="en-US" sz="3200" spc="0" baseline="0" dirty="0">
              <a:solidFill>
                <a:srgbClr val="1B57AF"/>
              </a:solidFill>
            </a:endParaRPr>
          </a:p>
        </p:txBody>
      </p:sp>
      <p:sp>
        <p:nvSpPr>
          <p:cNvPr id="38" name="Subtitle 2"/>
          <p:cNvSpPr txBox="1">
            <a:spLocks/>
          </p:cNvSpPr>
          <p:nvPr/>
        </p:nvSpPr>
        <p:spPr>
          <a:xfrm>
            <a:off x="7800974" y="2818863"/>
            <a:ext cx="3889377" cy="923330"/>
          </a:xfrm>
          <a:prstGeom prst="rect">
            <a:avLst/>
          </a:prstGeom>
        </p:spPr>
        <p:txBody>
          <a:bodyPr>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chemeClr val="tx1">
                    <a:lumMod val="75000"/>
                    <a:lumOff val="25000"/>
                  </a:schemeClr>
                </a:solidFill>
              </a:rPr>
              <a:t>Utilizing Skyglow Tools to Assist in the Management of Light Pollution in US National Parks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67088"/>
            <a:ext cx="12192000" cy="715571"/>
          </a:xfrm>
          <a:prstGeom prst="rect">
            <a:avLst/>
          </a:prstGeom>
        </p:spPr>
      </p:pic>
      <p:sp>
        <p:nvSpPr>
          <p:cNvPr id="3" name="TextBox 2"/>
          <p:cNvSpPr txBox="1"/>
          <p:nvPr/>
        </p:nvSpPr>
        <p:spPr>
          <a:xfrm>
            <a:off x="3155090" y="6213396"/>
            <a:ext cx="7136613" cy="369332"/>
          </a:xfrm>
          <a:prstGeom prst="rect">
            <a:avLst/>
          </a:prstGeom>
          <a:noFill/>
        </p:spPr>
        <p:txBody>
          <a:bodyPr wrap="square" rtlCol="0" anchor="ctr">
            <a:spAutoFit/>
          </a:bodyPr>
          <a:lstStyle/>
          <a:p>
            <a:pPr algn="r"/>
            <a:r>
              <a:rPr lang="en-US" dirty="0" smtClean="0">
                <a:solidFill>
                  <a:schemeClr val="bg1"/>
                </a:solidFill>
              </a:rPr>
              <a:t>Virginia – Langley | </a:t>
            </a:r>
            <a:r>
              <a:rPr lang="en-US" dirty="0">
                <a:solidFill>
                  <a:schemeClr val="bg1"/>
                </a:solidFill>
              </a:rPr>
              <a:t>Summer 2019</a:t>
            </a:r>
          </a:p>
        </p:txBody>
      </p:sp>
    </p:spTree>
    <p:extLst>
      <p:ext uri="{BB962C8B-B14F-4D97-AF65-F5344CB8AC3E}">
        <p14:creationId xmlns:p14="http://schemas.microsoft.com/office/powerpoint/2010/main" val="3192265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493523" y="1224442"/>
            <a:ext cx="7503146" cy="5136601"/>
          </a:xfrm>
          <a:prstGeom prst="rect">
            <a:avLst/>
          </a:prstGeom>
        </p:spPr>
      </p:pic>
      <p:sp>
        <p:nvSpPr>
          <p:cNvPr id="3" name="Content Placeholder 2"/>
          <p:cNvSpPr>
            <a:spLocks noGrp="1"/>
          </p:cNvSpPr>
          <p:nvPr>
            <p:ph sz="quarter" idx="11"/>
          </p:nvPr>
        </p:nvSpPr>
        <p:spPr>
          <a:xfrm>
            <a:off x="8255499" y="1224442"/>
            <a:ext cx="3314700" cy="4902343"/>
          </a:xfrm>
        </p:spPr>
        <p:txBody>
          <a:bodyPr anchor="t"/>
          <a:lstStyle/>
          <a:p>
            <a:pPr marL="0" indent="0" algn="ctr">
              <a:buNone/>
            </a:pPr>
            <a:r>
              <a:rPr lang="en-US" dirty="0" smtClean="0">
                <a:solidFill>
                  <a:schemeClr val="tx1">
                    <a:lumMod val="75000"/>
                    <a:lumOff val="25000"/>
                  </a:schemeClr>
                </a:solidFill>
              </a:rPr>
              <a:t>2D Skyglow Maps</a:t>
            </a:r>
          </a:p>
          <a:p>
            <a:pPr marL="0" indent="0">
              <a:buNone/>
            </a:pPr>
            <a:endParaRPr lang="en-US" dirty="0">
              <a:solidFill>
                <a:schemeClr val="tx1">
                  <a:lumMod val="75000"/>
                  <a:lumOff val="25000"/>
                </a:schemeClr>
              </a:solidFill>
            </a:endParaRPr>
          </a:p>
          <a:p>
            <a:pPr marL="0" indent="0">
              <a:buNone/>
            </a:pPr>
            <a:endParaRPr lang="en-US" dirty="0" smtClean="0">
              <a:solidFill>
                <a:schemeClr val="tx1">
                  <a:lumMod val="75000"/>
                  <a:lumOff val="25000"/>
                </a:schemeClr>
              </a:solidFill>
            </a:endParaRPr>
          </a:p>
          <a:p>
            <a:pPr marL="0" indent="0">
              <a:buNone/>
            </a:pPr>
            <a:endParaRPr lang="en-US" dirty="0" smtClean="0">
              <a:solidFill>
                <a:schemeClr val="tx1">
                  <a:lumMod val="75000"/>
                  <a:lumOff val="25000"/>
                </a:schemeClr>
              </a:solidFill>
            </a:endParaRPr>
          </a:p>
          <a:p>
            <a:pPr marL="0" indent="0" algn="ctr">
              <a:buNone/>
            </a:pPr>
            <a:endParaRPr lang="en-US" dirty="0" smtClean="0">
              <a:solidFill>
                <a:schemeClr val="tx1">
                  <a:lumMod val="75000"/>
                  <a:lumOff val="25000"/>
                </a:schemeClr>
              </a:solidFill>
            </a:endParaRPr>
          </a:p>
          <a:p>
            <a:pPr marL="0" indent="0" algn="ctr">
              <a:buNone/>
            </a:pPr>
            <a:r>
              <a:rPr lang="en-US" dirty="0" smtClean="0">
                <a:solidFill>
                  <a:schemeClr val="tx1">
                    <a:lumMod val="75000"/>
                    <a:lumOff val="25000"/>
                  </a:schemeClr>
                </a:solidFill>
              </a:rPr>
              <a:t>3D Hemispheric Visualizations</a:t>
            </a:r>
          </a:p>
          <a:p>
            <a:pPr marL="0" indent="0">
              <a:buNone/>
            </a:pPr>
            <a:endParaRPr lang="en-US" dirty="0" smtClean="0">
              <a:solidFill>
                <a:schemeClr val="tx1">
                  <a:lumMod val="75000"/>
                  <a:lumOff val="25000"/>
                </a:schemeClr>
              </a:solidFill>
            </a:endParaRPr>
          </a:p>
        </p:txBody>
      </p:sp>
      <p:sp>
        <p:nvSpPr>
          <p:cNvPr id="4" name="Title 3"/>
          <p:cNvSpPr>
            <a:spLocks noGrp="1"/>
          </p:cNvSpPr>
          <p:nvPr>
            <p:ph type="title"/>
          </p:nvPr>
        </p:nvSpPr>
        <p:spPr/>
        <p:txBody>
          <a:bodyPr>
            <a:normAutofit fontScale="90000"/>
          </a:bodyPr>
          <a:lstStyle/>
          <a:p>
            <a:r>
              <a:rPr lang="en-US" dirty="0" smtClean="0"/>
              <a:t>Skyglow Estimation Toolbox (SET)</a:t>
            </a:r>
            <a:endParaRPr lang="en-US" dirty="0"/>
          </a:p>
        </p:txBody>
      </p:sp>
      <p:pic>
        <p:nvPicPr>
          <p:cNvPr id="6" name="image33.png"/>
          <p:cNvPicPr/>
          <p:nvPr/>
        </p:nvPicPr>
        <p:blipFill rotWithShape="1">
          <a:blip r:embed="rId4">
            <a:extLst>
              <a:ext uri="{28A0092B-C50C-407E-A947-70E740481C1C}">
                <a14:useLocalDpi xmlns:a14="http://schemas.microsoft.com/office/drawing/2010/main" val="0"/>
              </a:ext>
            </a:extLst>
          </a:blip>
          <a:srcRect l="8756" t="8881" r="7527" b="3475"/>
          <a:stretch/>
        </p:blipFill>
        <p:spPr bwMode="auto">
          <a:xfrm>
            <a:off x="8255499" y="4757531"/>
            <a:ext cx="3314700" cy="1369254"/>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1999" y="1998427"/>
            <a:ext cx="3061700" cy="1369708"/>
          </a:xfrm>
          <a:prstGeom prst="rect">
            <a:avLst/>
          </a:prstGeom>
        </p:spPr>
      </p:pic>
      <p:sp>
        <p:nvSpPr>
          <p:cNvPr id="8" name="Google Shape;190;p19"/>
          <p:cNvSpPr txBox="1"/>
          <p:nvPr/>
        </p:nvSpPr>
        <p:spPr>
          <a:xfrm>
            <a:off x="537625" y="6223943"/>
            <a:ext cx="4130628" cy="224983"/>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12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Image Credit</a:t>
            </a:r>
            <a:r>
              <a:rPr lang="en-US" sz="1400" b="0" i="0" u="none" strike="noStrike" cap="none" dirty="0" smtClean="0">
                <a:solidFill>
                  <a:schemeClr val="tx1">
                    <a:lumMod val="75000"/>
                    <a:lumOff val="25000"/>
                  </a:schemeClr>
                </a:solidFill>
                <a:latin typeface="Century Gothic"/>
                <a:ea typeface="Century Gothic"/>
                <a:cs typeface="Century Gothic"/>
                <a:sym typeface="Century Gothic"/>
              </a:rPr>
              <a:t>: US Urban Development II Team</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015211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4823" t="5408" r="8057" b="14792"/>
          <a:stretch/>
        </p:blipFill>
        <p:spPr>
          <a:xfrm flipH="1">
            <a:off x="624834" y="2125506"/>
            <a:ext cx="1665685" cy="953596"/>
          </a:xfrm>
          <a:prstGeom prst="rect">
            <a:avLst/>
          </a:prstGeom>
        </p:spPr>
      </p:pic>
      <p:sp>
        <p:nvSpPr>
          <p:cNvPr id="2" name="Title 1"/>
          <p:cNvSpPr>
            <a:spLocks noGrp="1"/>
          </p:cNvSpPr>
          <p:nvPr>
            <p:ph type="title"/>
          </p:nvPr>
        </p:nvSpPr>
        <p:spPr/>
        <p:txBody>
          <a:bodyPr>
            <a:normAutofit fontScale="90000"/>
          </a:bodyPr>
          <a:lstStyle/>
          <a:p>
            <a:r>
              <a:rPr lang="en-US" dirty="0" smtClean="0"/>
              <a:t>Methodology</a:t>
            </a:r>
            <a:endParaRPr lang="en-US" dirty="0"/>
          </a:p>
        </p:txBody>
      </p:sp>
      <p:graphicFrame>
        <p:nvGraphicFramePr>
          <p:cNvPr id="35" name="Diagram 34"/>
          <p:cNvGraphicFramePr/>
          <p:nvPr>
            <p:extLst>
              <p:ext uri="{D42A27DB-BD31-4B8C-83A1-F6EECF244321}">
                <p14:modId xmlns:p14="http://schemas.microsoft.com/office/powerpoint/2010/main" val="1986722495"/>
              </p:ext>
            </p:extLst>
          </p:nvPr>
        </p:nvGraphicFramePr>
        <p:xfrm>
          <a:off x="2350998" y="859737"/>
          <a:ext cx="6843092" cy="49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6" name="Google Shape;278;p23"/>
          <p:cNvSpPr txBox="1"/>
          <p:nvPr/>
        </p:nvSpPr>
        <p:spPr>
          <a:xfrm>
            <a:off x="6927453" y="952500"/>
            <a:ext cx="2981510" cy="1232769"/>
          </a:xfrm>
          <a:prstGeom prst="rect">
            <a:avLst/>
          </a:prstGeom>
          <a:noFill/>
          <a:ln>
            <a:noFill/>
          </a:ln>
        </p:spPr>
        <p:txBody>
          <a:bodyPr spcFirstLastPara="1" wrap="square" lIns="121900" tIns="121900" rIns="121900" bIns="121900" anchor="ctr" anchorCtr="0">
            <a:noAutofit/>
          </a:bodyPr>
          <a:lstStyle/>
          <a:p>
            <a:pPr marL="0" marR="0" lvl="0" indent="0" rtl="0">
              <a:lnSpc>
                <a:spcPct val="100000"/>
              </a:lnSpc>
              <a:spcBef>
                <a:spcPts val="0"/>
              </a:spcBef>
              <a:spcAft>
                <a:spcPts val="0"/>
              </a:spcAft>
              <a:buClr>
                <a:srgbClr val="000000"/>
              </a:buClr>
              <a:buSzPts val="1800"/>
              <a:buFont typeface="Arial"/>
              <a:buNone/>
            </a:pPr>
            <a:r>
              <a:rPr lang="en-US" sz="2000" b="1" i="0" u="none" strike="noStrike" cap="none" dirty="0" smtClean="0">
                <a:solidFill>
                  <a:schemeClr val="tx1">
                    <a:lumMod val="75000"/>
                    <a:lumOff val="25000"/>
                  </a:schemeClr>
                </a:solidFill>
                <a:latin typeface="+mj-lt"/>
                <a:ea typeface="Century Gothic"/>
                <a:cs typeface="Century Gothic"/>
                <a:sym typeface="Century Gothic"/>
              </a:rPr>
              <a:t>Download </a:t>
            </a:r>
            <a:r>
              <a:rPr lang="en-US" sz="2000" b="1" dirty="0" smtClean="0">
                <a:solidFill>
                  <a:schemeClr val="tx1">
                    <a:lumMod val="75000"/>
                    <a:lumOff val="25000"/>
                  </a:schemeClr>
                </a:solidFill>
                <a:latin typeface="+mj-lt"/>
                <a:ea typeface="Century Gothic"/>
                <a:cs typeface="Century Gothic"/>
                <a:sym typeface="Century Gothic"/>
              </a:rPr>
              <a:t>VIIRS </a:t>
            </a:r>
            <a:r>
              <a:rPr lang="en-US" sz="2000" b="1" i="0" u="none" strike="noStrike" cap="none" dirty="0" smtClean="0">
                <a:solidFill>
                  <a:schemeClr val="tx1">
                    <a:lumMod val="75000"/>
                    <a:lumOff val="25000"/>
                  </a:schemeClr>
                </a:solidFill>
                <a:latin typeface="+mj-lt"/>
                <a:ea typeface="Century Gothic"/>
                <a:cs typeface="Century Gothic"/>
                <a:sym typeface="Century Gothic"/>
              </a:rPr>
              <a:t>Data</a:t>
            </a:r>
            <a:endParaRPr sz="2000" b="1" i="0" u="none" strike="noStrike" cap="none" dirty="0">
              <a:solidFill>
                <a:schemeClr val="tx1">
                  <a:lumMod val="75000"/>
                  <a:lumOff val="25000"/>
                </a:schemeClr>
              </a:solidFill>
              <a:latin typeface="+mj-lt"/>
              <a:ea typeface="Century Gothic"/>
              <a:cs typeface="Century Gothic"/>
              <a:sym typeface="Century Gothic"/>
            </a:endParaRPr>
          </a:p>
          <a:p>
            <a:pPr marL="0" marR="0" lvl="0" indent="0" rtl="0">
              <a:lnSpc>
                <a:spcPct val="100000"/>
              </a:lnSpc>
              <a:spcBef>
                <a:spcPts val="0"/>
              </a:spcBef>
              <a:spcAft>
                <a:spcPts val="0"/>
              </a:spcAft>
              <a:buClr>
                <a:srgbClr val="000000"/>
              </a:buClr>
              <a:buSzPts val="1100"/>
              <a:buFont typeface="Arial"/>
              <a:buNone/>
            </a:pPr>
            <a:endParaRPr sz="1100" b="1" i="0" u="none" strike="noStrike" cap="none" dirty="0">
              <a:solidFill>
                <a:schemeClr val="tx1">
                  <a:lumMod val="75000"/>
                  <a:lumOff val="25000"/>
                </a:schemeClr>
              </a:solidFill>
              <a:latin typeface="+mj-lt"/>
              <a:ea typeface="Roboto"/>
              <a:cs typeface="Roboto"/>
              <a:sym typeface="Roboto"/>
            </a:endParaRPr>
          </a:p>
          <a:p>
            <a:pPr marL="0" marR="0" lvl="0" indent="0" rtl="0">
              <a:lnSpc>
                <a:spcPct val="100000"/>
              </a:lnSpc>
              <a:spcBef>
                <a:spcPts val="0"/>
              </a:spcBef>
              <a:spcAft>
                <a:spcPts val="2100"/>
              </a:spcAft>
              <a:buClr>
                <a:srgbClr val="000000"/>
              </a:buClr>
              <a:buSzPts val="1400"/>
              <a:buFont typeface="Arial"/>
              <a:buNone/>
            </a:pPr>
            <a:r>
              <a:rPr lang="en-US" sz="1400" b="0" i="0" u="none" strike="noStrike" cap="none" dirty="0" smtClean="0">
                <a:solidFill>
                  <a:schemeClr val="tx1">
                    <a:lumMod val="75000"/>
                    <a:lumOff val="25000"/>
                  </a:schemeClr>
                </a:solidFill>
                <a:latin typeface="+mj-lt"/>
                <a:ea typeface="Century Gothic"/>
                <a:cs typeface="Century Gothic"/>
                <a:sym typeface="Century Gothic"/>
              </a:rPr>
              <a:t>Access Suomi </a:t>
            </a:r>
            <a:r>
              <a:rPr lang="en-US" sz="1400" b="0" i="0" u="none" strike="noStrike" cap="none" dirty="0">
                <a:solidFill>
                  <a:schemeClr val="tx1">
                    <a:lumMod val="75000"/>
                    <a:lumOff val="25000"/>
                  </a:schemeClr>
                </a:solidFill>
                <a:latin typeface="+mj-lt"/>
                <a:ea typeface="Century Gothic"/>
                <a:cs typeface="Century Gothic"/>
                <a:sym typeface="Century Gothic"/>
              </a:rPr>
              <a:t>NPP VIIRS DNB </a:t>
            </a:r>
            <a:r>
              <a:rPr lang="en-US" sz="1400" b="0" i="0" u="none" strike="noStrike" cap="none" dirty="0" smtClean="0">
                <a:solidFill>
                  <a:schemeClr val="tx1">
                    <a:lumMod val="75000"/>
                    <a:lumOff val="25000"/>
                  </a:schemeClr>
                </a:solidFill>
                <a:latin typeface="+mj-lt"/>
                <a:ea typeface="Century Gothic"/>
                <a:cs typeface="Century Gothic"/>
                <a:sym typeface="Century Gothic"/>
              </a:rPr>
              <a:t>Data from EOG website.</a:t>
            </a:r>
            <a:endParaRPr sz="1400" b="1" i="0" u="none" strike="noStrike" cap="none" dirty="0">
              <a:solidFill>
                <a:schemeClr val="tx1">
                  <a:lumMod val="75000"/>
                  <a:lumOff val="25000"/>
                </a:schemeClr>
              </a:solidFill>
              <a:latin typeface="+mj-lt"/>
              <a:ea typeface="Century Gothic"/>
              <a:cs typeface="Century Gothic"/>
              <a:sym typeface="Century Gothic"/>
            </a:endParaRPr>
          </a:p>
        </p:txBody>
      </p:sp>
      <p:sp>
        <p:nvSpPr>
          <p:cNvPr id="37" name="Google Shape;281;p23"/>
          <p:cNvSpPr txBox="1"/>
          <p:nvPr/>
        </p:nvSpPr>
        <p:spPr>
          <a:xfrm>
            <a:off x="8951824" y="2753453"/>
            <a:ext cx="2853160" cy="1509420"/>
          </a:xfrm>
          <a:prstGeom prst="rect">
            <a:avLst/>
          </a:prstGeom>
          <a:noFill/>
          <a:ln>
            <a:noFill/>
          </a:ln>
        </p:spPr>
        <p:txBody>
          <a:bodyPr spcFirstLastPara="1" wrap="square" lIns="121900" tIns="121900" rIns="121900" bIns="121900" anchor="ctr" anchorCtr="0">
            <a:noAutofit/>
          </a:bodyPr>
          <a:lstStyle/>
          <a:p>
            <a:pPr marL="0" marR="0" lvl="0" indent="0" rtl="0">
              <a:lnSpc>
                <a:spcPct val="100000"/>
              </a:lnSpc>
              <a:spcBef>
                <a:spcPts val="0"/>
              </a:spcBef>
              <a:spcAft>
                <a:spcPts val="0"/>
              </a:spcAft>
              <a:buClr>
                <a:srgbClr val="000000"/>
              </a:buClr>
              <a:buSzPts val="1800"/>
              <a:buFont typeface="Arial"/>
              <a:buNone/>
            </a:pPr>
            <a:r>
              <a:rPr lang="en-US" sz="2000" b="1" i="0" u="none" strike="noStrike" cap="none" dirty="0">
                <a:solidFill>
                  <a:schemeClr val="tx1">
                    <a:lumMod val="75000"/>
                    <a:lumOff val="25000"/>
                  </a:schemeClr>
                </a:solidFill>
                <a:latin typeface="+mj-lt"/>
                <a:ea typeface="Century Gothic"/>
                <a:cs typeface="Century Gothic"/>
                <a:sym typeface="Century Gothic"/>
              </a:rPr>
              <a:t>Create Median </a:t>
            </a:r>
            <a:r>
              <a:rPr lang="en-US" sz="2000" b="1" i="0" u="none" strike="noStrike" cap="none" dirty="0" smtClean="0">
                <a:solidFill>
                  <a:schemeClr val="tx1">
                    <a:lumMod val="75000"/>
                    <a:lumOff val="25000"/>
                  </a:schemeClr>
                </a:solidFill>
                <a:latin typeface="+mj-lt"/>
                <a:ea typeface="Century Gothic"/>
                <a:cs typeface="Century Gothic"/>
                <a:sym typeface="Century Gothic"/>
              </a:rPr>
              <a:t>Images</a:t>
            </a:r>
          </a:p>
          <a:p>
            <a:pPr marL="0" marR="0" lvl="0" indent="0" rtl="0">
              <a:lnSpc>
                <a:spcPct val="100000"/>
              </a:lnSpc>
              <a:spcBef>
                <a:spcPts val="0"/>
              </a:spcBef>
              <a:spcAft>
                <a:spcPts val="0"/>
              </a:spcAft>
              <a:buClr>
                <a:srgbClr val="000000"/>
              </a:buClr>
              <a:buSzPts val="1800"/>
              <a:buFont typeface="Arial"/>
              <a:buNone/>
            </a:pPr>
            <a:endParaRPr sz="1100" b="1" i="0" u="none" strike="noStrike" cap="none" dirty="0">
              <a:solidFill>
                <a:schemeClr val="tx1">
                  <a:lumMod val="75000"/>
                  <a:lumOff val="25000"/>
                </a:schemeClr>
              </a:solidFill>
              <a:latin typeface="+mj-lt"/>
              <a:ea typeface="Roboto"/>
              <a:cs typeface="Roboto"/>
              <a:sym typeface="Roboto"/>
            </a:endParaRPr>
          </a:p>
          <a:p>
            <a:pPr marL="0" marR="0" lvl="0" indent="0" rtl="0">
              <a:lnSpc>
                <a:spcPct val="100000"/>
              </a:lnSpc>
              <a:spcBef>
                <a:spcPts val="0"/>
              </a:spcBef>
              <a:spcAft>
                <a:spcPts val="2100"/>
              </a:spcAft>
              <a:buClr>
                <a:srgbClr val="000000"/>
              </a:buClr>
              <a:buSzPts val="1400"/>
              <a:buFont typeface="Arial"/>
              <a:buNone/>
            </a:pPr>
            <a:r>
              <a:rPr lang="en-US" sz="1400" dirty="0" smtClean="0">
                <a:solidFill>
                  <a:schemeClr val="tx1">
                    <a:lumMod val="75000"/>
                    <a:lumOff val="25000"/>
                  </a:schemeClr>
                </a:solidFill>
                <a:latin typeface="+mj-lt"/>
                <a:ea typeface="Century Gothic"/>
                <a:cs typeface="Century Gothic"/>
                <a:sym typeface="Century Gothic"/>
              </a:rPr>
              <a:t>Calculate</a:t>
            </a:r>
            <a:r>
              <a:rPr lang="en-US" sz="1400" b="0" i="0" u="none" strike="noStrike" cap="none" dirty="0" smtClean="0">
                <a:solidFill>
                  <a:schemeClr val="tx1">
                    <a:lumMod val="75000"/>
                    <a:lumOff val="25000"/>
                  </a:schemeClr>
                </a:solidFill>
                <a:latin typeface="+mj-lt"/>
                <a:ea typeface="Century Gothic"/>
                <a:cs typeface="Century Gothic"/>
                <a:sym typeface="Century Gothic"/>
              </a:rPr>
              <a:t> the median value of VIIRS images and clip them to the study area.</a:t>
            </a:r>
            <a:endParaRPr sz="1400" b="1" i="0" u="none" strike="noStrike" cap="none" dirty="0">
              <a:solidFill>
                <a:schemeClr val="tx1">
                  <a:lumMod val="75000"/>
                  <a:lumOff val="25000"/>
                </a:schemeClr>
              </a:solidFill>
              <a:latin typeface="+mj-lt"/>
              <a:ea typeface="Century Gothic"/>
              <a:cs typeface="Century Gothic"/>
              <a:sym typeface="Century Gothic"/>
            </a:endParaRPr>
          </a:p>
        </p:txBody>
      </p:sp>
      <p:sp>
        <p:nvSpPr>
          <p:cNvPr id="39" name="Google Shape;286;p23"/>
          <p:cNvSpPr txBox="1"/>
          <p:nvPr/>
        </p:nvSpPr>
        <p:spPr>
          <a:xfrm>
            <a:off x="564355" y="4602101"/>
            <a:ext cx="3290550" cy="870178"/>
          </a:xfrm>
          <a:prstGeom prst="rect">
            <a:avLst/>
          </a:prstGeom>
          <a:noFill/>
          <a:ln>
            <a:noFill/>
          </a:ln>
        </p:spPr>
        <p:txBody>
          <a:bodyPr spcFirstLastPara="1" wrap="square" lIns="121900" tIns="121900" rIns="121900" bIns="121900" anchor="ctr" anchorCtr="0">
            <a:noAutofit/>
          </a:bodyPr>
          <a:lstStyle/>
          <a:p>
            <a:pPr lvl="0">
              <a:buClr>
                <a:srgbClr val="000000"/>
              </a:buClr>
              <a:buSzPts val="1400"/>
            </a:pPr>
            <a:r>
              <a:rPr lang="en-US" sz="2000" b="1" dirty="0" smtClean="0">
                <a:solidFill>
                  <a:schemeClr val="tx1">
                    <a:lumMod val="75000"/>
                    <a:lumOff val="25000"/>
                  </a:schemeClr>
                </a:solidFill>
                <a:latin typeface="+mj-lt"/>
                <a:ea typeface="Century Gothic"/>
                <a:cs typeface="Century Gothic"/>
                <a:sym typeface="Century Gothic"/>
              </a:rPr>
              <a:t>Estimate </a:t>
            </a:r>
            <a:r>
              <a:rPr lang="en-US" sz="2000" b="1" dirty="0" err="1" smtClean="0">
                <a:solidFill>
                  <a:schemeClr val="tx1">
                    <a:lumMod val="75000"/>
                    <a:lumOff val="25000"/>
                  </a:schemeClr>
                </a:solidFill>
                <a:latin typeface="+mj-lt"/>
                <a:ea typeface="Century Gothic"/>
                <a:cs typeface="Century Gothic"/>
                <a:sym typeface="Century Gothic"/>
              </a:rPr>
              <a:t>Skyglow</a:t>
            </a:r>
            <a:endParaRPr lang="en-US" sz="2000" dirty="0" smtClean="0">
              <a:solidFill>
                <a:schemeClr val="tx1">
                  <a:lumMod val="75000"/>
                  <a:lumOff val="25000"/>
                </a:schemeClr>
              </a:solidFill>
              <a:latin typeface="+mj-lt"/>
              <a:ea typeface="Century Gothic"/>
              <a:cs typeface="Century Gothic"/>
              <a:sym typeface="Century Gothic"/>
            </a:endParaRPr>
          </a:p>
          <a:p>
            <a:pPr lvl="0">
              <a:buClr>
                <a:srgbClr val="000000"/>
              </a:buClr>
              <a:buSzPts val="1400"/>
            </a:pPr>
            <a:endParaRPr lang="en-US" sz="1100" dirty="0" smtClean="0">
              <a:solidFill>
                <a:schemeClr val="tx1">
                  <a:lumMod val="75000"/>
                  <a:lumOff val="25000"/>
                </a:schemeClr>
              </a:solidFill>
              <a:latin typeface="+mj-lt"/>
              <a:ea typeface="Century Gothic"/>
              <a:cs typeface="Century Gothic"/>
              <a:sym typeface="Century Gothic"/>
            </a:endParaRPr>
          </a:p>
          <a:p>
            <a:pPr lvl="0">
              <a:buClr>
                <a:srgbClr val="000000"/>
              </a:buClr>
              <a:buSzPts val="1400"/>
            </a:pPr>
            <a:r>
              <a:rPr lang="en-US" sz="1400" dirty="0" smtClean="0">
                <a:solidFill>
                  <a:schemeClr val="tx1">
                    <a:lumMod val="75000"/>
                    <a:lumOff val="25000"/>
                  </a:schemeClr>
                </a:solidFill>
                <a:latin typeface="+mj-lt"/>
                <a:ea typeface="Century Gothic"/>
                <a:cs typeface="Century Gothic"/>
                <a:sym typeface="Century Gothic"/>
              </a:rPr>
              <a:t>Run SET on the median VIIRS image to estimate a 3D hemispheric visualization of light pollution from a specific location.  </a:t>
            </a:r>
          </a:p>
        </p:txBody>
      </p:sp>
      <p:pic>
        <p:nvPicPr>
          <p:cNvPr id="41" name="Google Shape;268;p22"/>
          <p:cNvPicPr preferRelativeResize="0"/>
          <p:nvPr/>
        </p:nvPicPr>
        <p:blipFill rotWithShape="1">
          <a:blip r:embed="rId9">
            <a:alphaModFix/>
          </a:blip>
          <a:srcRect/>
          <a:stretch/>
        </p:blipFill>
        <p:spPr>
          <a:xfrm rot="392837">
            <a:off x="9769138" y="1156471"/>
            <a:ext cx="1814824" cy="1119482"/>
          </a:xfrm>
          <a:prstGeom prst="rect">
            <a:avLst/>
          </a:prstGeom>
          <a:noFill/>
          <a:ln>
            <a:noFill/>
          </a:ln>
        </p:spPr>
      </p:pic>
      <p:sp>
        <p:nvSpPr>
          <p:cNvPr id="17" name="Google Shape;190;p19"/>
          <p:cNvSpPr txBox="1"/>
          <p:nvPr/>
        </p:nvSpPr>
        <p:spPr>
          <a:xfrm>
            <a:off x="6817446" y="6490648"/>
            <a:ext cx="4987538" cy="325270"/>
          </a:xfrm>
          <a:prstGeom prst="rect">
            <a:avLst/>
          </a:prstGeom>
          <a:noFill/>
          <a:ln>
            <a:noFill/>
          </a:ln>
        </p:spPr>
        <p:txBody>
          <a:bodyPr spcFirstLastPara="1" wrap="square" lIns="91425" tIns="45700" rIns="91425" bIns="45700" anchor="t" anchorCtr="0">
            <a:noAutofit/>
          </a:bodyPr>
          <a:lstStyle/>
          <a:p>
            <a:pPr algn="r">
              <a:lnSpc>
                <a:spcPct val="90000"/>
              </a:lnSpc>
              <a:buClr>
                <a:schemeClr val="lt1"/>
              </a:buClr>
              <a:buSzPts val="1200"/>
            </a:pPr>
            <a:r>
              <a:rPr lang="en-US" sz="1400" b="0" i="0" u="none" strike="noStrike" cap="none" dirty="0">
                <a:solidFill>
                  <a:schemeClr val="tx1">
                    <a:lumMod val="75000"/>
                    <a:lumOff val="25000"/>
                  </a:schemeClr>
                </a:solidFill>
                <a:latin typeface="+mj-lt"/>
                <a:ea typeface="Century Gothic"/>
                <a:cs typeface="Century Gothic"/>
                <a:sym typeface="Century Gothic"/>
              </a:rPr>
              <a:t>Image </a:t>
            </a:r>
            <a:r>
              <a:rPr lang="en-US" sz="1400" b="0" i="0" u="none" strike="noStrike" cap="none" dirty="0" smtClean="0">
                <a:solidFill>
                  <a:schemeClr val="tx1">
                    <a:lumMod val="75000"/>
                    <a:lumOff val="25000"/>
                  </a:schemeClr>
                </a:solidFill>
                <a:latin typeface="+mj-lt"/>
                <a:ea typeface="Century Gothic"/>
                <a:cs typeface="Century Gothic"/>
                <a:sym typeface="Century Gothic"/>
              </a:rPr>
              <a:t>Credit: NASA (top), </a:t>
            </a:r>
            <a:r>
              <a:rPr lang="en-US" sz="1400" dirty="0" smtClean="0">
                <a:solidFill>
                  <a:schemeClr val="tx1">
                    <a:lumMod val="75000"/>
                    <a:lumOff val="25000"/>
                  </a:schemeClr>
                </a:solidFill>
                <a:ea typeface="Century Gothic"/>
                <a:cs typeface="Century Gothic"/>
                <a:sym typeface="Century Gothic"/>
              </a:rPr>
              <a:t>NOAA </a:t>
            </a:r>
            <a:r>
              <a:rPr lang="en-US" sz="1400" dirty="0">
                <a:solidFill>
                  <a:schemeClr val="tx1">
                    <a:lumMod val="75000"/>
                    <a:lumOff val="25000"/>
                  </a:schemeClr>
                </a:solidFill>
                <a:ea typeface="Century Gothic"/>
                <a:cs typeface="Century Gothic"/>
                <a:sym typeface="Century Gothic"/>
              </a:rPr>
              <a:t>NCEI </a:t>
            </a:r>
            <a:r>
              <a:rPr lang="en-US" sz="1400" dirty="0" smtClean="0">
                <a:solidFill>
                  <a:schemeClr val="tx1">
                    <a:lumMod val="75000"/>
                    <a:lumOff val="25000"/>
                  </a:schemeClr>
                </a:solidFill>
                <a:ea typeface="Century Gothic"/>
                <a:cs typeface="Century Gothic"/>
                <a:sym typeface="Century Gothic"/>
              </a:rPr>
              <a:t>EOG (bottom)</a:t>
            </a:r>
            <a:endParaRPr lang="en-US" sz="1400" dirty="0">
              <a:solidFill>
                <a:schemeClr val="tx1">
                  <a:lumMod val="75000"/>
                  <a:lumOff val="25000"/>
                </a:schemeClr>
              </a:solidFill>
              <a:ea typeface="Century Gothic"/>
              <a:cs typeface="Century Gothic"/>
              <a:sym typeface="Century Gothic"/>
            </a:endParaRPr>
          </a:p>
          <a:p>
            <a:pPr marL="0" marR="0" lvl="0" indent="0" algn="r" rtl="0">
              <a:lnSpc>
                <a:spcPct val="90000"/>
              </a:lnSpc>
              <a:spcBef>
                <a:spcPts val="0"/>
              </a:spcBef>
              <a:spcAft>
                <a:spcPts val="0"/>
              </a:spcAft>
              <a:buClr>
                <a:schemeClr val="lt1"/>
              </a:buClr>
              <a:buSzPts val="1200"/>
              <a:buFont typeface="Arial"/>
              <a:buNone/>
            </a:pPr>
            <a:r>
              <a:rPr lang="en-US" sz="1400" b="0" i="0" u="none" strike="noStrike" cap="none" dirty="0" smtClean="0">
                <a:solidFill>
                  <a:schemeClr val="tx1">
                    <a:lumMod val="75000"/>
                    <a:lumOff val="25000"/>
                  </a:schemeClr>
                </a:solidFill>
                <a:latin typeface="+mj-lt"/>
                <a:ea typeface="Century Gothic"/>
                <a:cs typeface="Century Gothic"/>
                <a:sym typeface="Century Gothic"/>
              </a:rPr>
              <a:t> </a:t>
            </a:r>
            <a:endParaRPr sz="1400" b="0" i="0" u="none" strike="noStrike" cap="none" dirty="0">
              <a:solidFill>
                <a:schemeClr val="tx1">
                  <a:lumMod val="75000"/>
                  <a:lumOff val="25000"/>
                </a:schemeClr>
              </a:solidFill>
              <a:latin typeface="+mj-lt"/>
              <a:ea typeface="Century Gothic"/>
              <a:cs typeface="Century Gothic"/>
              <a:sym typeface="Century Gothic"/>
            </a:endParaRPr>
          </a:p>
        </p:txBody>
      </p:sp>
      <p:pic>
        <p:nvPicPr>
          <p:cNvPr id="20" name="Picture 19"/>
          <p:cNvPicPr>
            <a:picLocks noChangeAspect="1"/>
          </p:cNvPicPr>
          <p:nvPr/>
        </p:nvPicPr>
        <p:blipFill rotWithShape="1">
          <a:blip r:embed="rId10">
            <a:extLst>
              <a:ext uri="{28A0092B-C50C-407E-A947-70E740481C1C}">
                <a14:useLocalDpi xmlns:a14="http://schemas.microsoft.com/office/drawing/2010/main" val="0"/>
              </a:ext>
            </a:extLst>
          </a:blip>
          <a:srcRect l="46274" r="5103"/>
          <a:stretch/>
        </p:blipFill>
        <p:spPr>
          <a:xfrm>
            <a:off x="8652759" y="4241881"/>
            <a:ext cx="2992507" cy="1739498"/>
          </a:xfrm>
          <a:prstGeom prst="rect">
            <a:avLst/>
          </a:prstGeom>
        </p:spPr>
      </p:pic>
      <p:sp>
        <p:nvSpPr>
          <p:cNvPr id="21" name="Google Shape;278;p23"/>
          <p:cNvSpPr txBox="1"/>
          <p:nvPr/>
        </p:nvSpPr>
        <p:spPr>
          <a:xfrm>
            <a:off x="495300" y="1056655"/>
            <a:ext cx="3821259" cy="1096449"/>
          </a:xfrm>
          <a:prstGeom prst="rect">
            <a:avLst/>
          </a:prstGeom>
          <a:noFill/>
          <a:ln>
            <a:noFill/>
          </a:ln>
        </p:spPr>
        <p:txBody>
          <a:bodyPr spcFirstLastPara="1" wrap="square" lIns="121900" tIns="121900" rIns="121900" bIns="121900" anchor="ctr" anchorCtr="0">
            <a:noAutofit/>
          </a:bodyPr>
          <a:lstStyle/>
          <a:p>
            <a:pPr marL="0" marR="0" lvl="0" indent="0" rtl="0">
              <a:lnSpc>
                <a:spcPct val="100000"/>
              </a:lnSpc>
              <a:spcBef>
                <a:spcPts val="0"/>
              </a:spcBef>
              <a:spcAft>
                <a:spcPts val="0"/>
              </a:spcAft>
              <a:buClr>
                <a:srgbClr val="000000"/>
              </a:buClr>
              <a:buSzPts val="1800"/>
              <a:buFont typeface="Arial"/>
              <a:buNone/>
            </a:pPr>
            <a:r>
              <a:rPr lang="en-US" sz="2000" b="1" dirty="0" smtClean="0">
                <a:solidFill>
                  <a:schemeClr val="tx1">
                    <a:lumMod val="75000"/>
                    <a:lumOff val="25000"/>
                  </a:schemeClr>
                </a:solidFill>
                <a:latin typeface="+mj-lt"/>
                <a:ea typeface="Roboto"/>
                <a:cs typeface="Roboto"/>
                <a:sym typeface="Century Gothic"/>
              </a:rPr>
              <a:t>Validate Results</a:t>
            </a:r>
          </a:p>
          <a:p>
            <a:pPr marL="0" marR="0" lvl="0" indent="0" rtl="0">
              <a:lnSpc>
                <a:spcPct val="100000"/>
              </a:lnSpc>
              <a:spcBef>
                <a:spcPts val="0"/>
              </a:spcBef>
              <a:spcAft>
                <a:spcPts val="0"/>
              </a:spcAft>
              <a:buClr>
                <a:srgbClr val="000000"/>
              </a:buClr>
              <a:buSzPts val="1800"/>
              <a:buFont typeface="Arial"/>
              <a:buNone/>
            </a:pPr>
            <a:endParaRPr sz="1100" b="1" i="0" u="none" strike="noStrike" cap="none" dirty="0">
              <a:solidFill>
                <a:schemeClr val="tx1">
                  <a:lumMod val="75000"/>
                  <a:lumOff val="25000"/>
                </a:schemeClr>
              </a:solidFill>
              <a:latin typeface="+mj-lt"/>
              <a:ea typeface="Roboto"/>
              <a:cs typeface="Roboto"/>
              <a:sym typeface="Roboto"/>
            </a:endParaRPr>
          </a:p>
          <a:p>
            <a:pPr marL="0" marR="0" lvl="0" indent="0" rtl="0">
              <a:lnSpc>
                <a:spcPct val="100000"/>
              </a:lnSpc>
              <a:spcBef>
                <a:spcPts val="0"/>
              </a:spcBef>
              <a:spcAft>
                <a:spcPts val="2100"/>
              </a:spcAft>
              <a:buClr>
                <a:srgbClr val="000000"/>
              </a:buClr>
              <a:buSzPts val="1400"/>
              <a:buFont typeface="Arial"/>
              <a:buNone/>
            </a:pPr>
            <a:r>
              <a:rPr lang="en-US" sz="1400" u="none" strike="noStrike" cap="none" dirty="0" smtClean="0">
                <a:solidFill>
                  <a:schemeClr val="tx1">
                    <a:lumMod val="75000"/>
                    <a:lumOff val="25000"/>
                  </a:schemeClr>
                </a:solidFill>
                <a:latin typeface="+mj-lt"/>
                <a:ea typeface="Century Gothic"/>
                <a:cs typeface="Century Gothic"/>
                <a:sym typeface="Century Gothic"/>
              </a:rPr>
              <a:t>Compare outputs from SET with ground truth data from the National Park Service.</a:t>
            </a:r>
            <a:endParaRPr sz="1400" u="none" strike="noStrike" cap="none" dirty="0">
              <a:solidFill>
                <a:schemeClr val="tx1">
                  <a:lumMod val="75000"/>
                  <a:lumOff val="25000"/>
                </a:schemeClr>
              </a:solidFill>
              <a:latin typeface="+mj-lt"/>
              <a:ea typeface="Century Gothic"/>
              <a:cs typeface="Century Gothic"/>
              <a:sym typeface="Century Gothic"/>
            </a:endParaRPr>
          </a:p>
        </p:txBody>
      </p:sp>
    </p:spTree>
    <p:extLst>
      <p:ext uri="{BB962C8B-B14F-4D97-AF65-F5344CB8AC3E}">
        <p14:creationId xmlns:p14="http://schemas.microsoft.com/office/powerpoint/2010/main" val="4886730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703" t="33999" r="9273" b="32865"/>
          <a:stretch/>
        </p:blipFill>
        <p:spPr>
          <a:xfrm>
            <a:off x="939244" y="1226927"/>
            <a:ext cx="7650640" cy="1931601"/>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1905" t="34801" r="9524" b="32948"/>
          <a:stretch/>
        </p:blipFill>
        <p:spPr>
          <a:xfrm>
            <a:off x="949916" y="3583676"/>
            <a:ext cx="7597270" cy="1871064"/>
          </a:xfrm>
          <a:prstGeom prst="rect">
            <a:avLst/>
          </a:prstGeom>
        </p:spPr>
      </p:pic>
      <p:sp>
        <p:nvSpPr>
          <p:cNvPr id="6" name="Title 5"/>
          <p:cNvSpPr>
            <a:spLocks noGrp="1"/>
          </p:cNvSpPr>
          <p:nvPr>
            <p:ph type="title"/>
          </p:nvPr>
        </p:nvSpPr>
        <p:spPr/>
        <p:txBody>
          <a:bodyPr>
            <a:normAutofit fontScale="90000"/>
          </a:bodyPr>
          <a:lstStyle/>
          <a:p>
            <a:r>
              <a:rPr lang="en-US" dirty="0" smtClean="0"/>
              <a:t>Results</a:t>
            </a:r>
            <a:endParaRPr lang="en-US" dirty="0"/>
          </a:p>
        </p:txBody>
      </p:sp>
      <p:sp>
        <p:nvSpPr>
          <p:cNvPr id="17" name="Content Placeholder 16"/>
          <p:cNvSpPr>
            <a:spLocks noGrp="1"/>
          </p:cNvSpPr>
          <p:nvPr>
            <p:ph sz="quarter" idx="14"/>
          </p:nvPr>
        </p:nvSpPr>
        <p:spPr>
          <a:xfrm>
            <a:off x="8622205" y="1602101"/>
            <a:ext cx="3308479" cy="1908856"/>
          </a:xfrm>
        </p:spPr>
        <p:txBody>
          <a:bodyPr/>
          <a:lstStyle/>
          <a:p>
            <a:pPr algn="just">
              <a:buClr>
                <a:schemeClr val="dk1"/>
              </a:buClr>
              <a:buSzPts val="1100"/>
            </a:pPr>
            <a:r>
              <a:rPr lang="en-US" b="1" dirty="0">
                <a:solidFill>
                  <a:schemeClr val="tx1">
                    <a:lumMod val="75000"/>
                    <a:lumOff val="25000"/>
                  </a:schemeClr>
                </a:solidFill>
                <a:ea typeface="Century Gothic"/>
                <a:cs typeface="Century Gothic"/>
                <a:sym typeface="Century Gothic"/>
              </a:rPr>
              <a:t>Arches National Park</a:t>
            </a:r>
          </a:p>
          <a:p>
            <a:pPr algn="just">
              <a:buClr>
                <a:schemeClr val="dk1"/>
              </a:buClr>
              <a:buSzPts val="1100"/>
            </a:pPr>
            <a:r>
              <a:rPr lang="en-US" dirty="0" smtClean="0">
                <a:solidFill>
                  <a:schemeClr val="tx1">
                    <a:lumMod val="75000"/>
                    <a:lumOff val="25000"/>
                  </a:schemeClr>
                </a:solidFill>
                <a:ea typeface="Century Gothic"/>
                <a:cs typeface="Century Gothic"/>
                <a:sym typeface="Century Gothic"/>
              </a:rPr>
              <a:t>Coordinates: -109.6, 38.7</a:t>
            </a:r>
            <a:endParaRPr lang="en-US" dirty="0">
              <a:solidFill>
                <a:schemeClr val="tx1">
                  <a:lumMod val="75000"/>
                  <a:lumOff val="25000"/>
                </a:schemeClr>
              </a:solidFill>
            </a:endParaRPr>
          </a:p>
          <a:p>
            <a:pPr>
              <a:buClr>
                <a:schemeClr val="dk1"/>
              </a:buClr>
              <a:buSzPts val="1100"/>
            </a:pPr>
            <a:r>
              <a:rPr lang="en-US" dirty="0">
                <a:solidFill>
                  <a:schemeClr val="tx1">
                    <a:lumMod val="75000"/>
                    <a:lumOff val="25000"/>
                  </a:schemeClr>
                </a:solidFill>
                <a:ea typeface="Century Gothic"/>
                <a:cs typeface="Century Gothic"/>
                <a:sym typeface="Century Gothic"/>
              </a:rPr>
              <a:t>May </a:t>
            </a:r>
            <a:r>
              <a:rPr lang="en-US" dirty="0" smtClean="0">
                <a:solidFill>
                  <a:schemeClr val="tx1">
                    <a:lumMod val="75000"/>
                    <a:lumOff val="25000"/>
                  </a:schemeClr>
                </a:solidFill>
                <a:ea typeface="Century Gothic"/>
                <a:cs typeface="Century Gothic"/>
                <a:sym typeface="Century Gothic"/>
              </a:rPr>
              <a:t>through October (2014 to 2018</a:t>
            </a:r>
            <a:r>
              <a:rPr lang="en-US" dirty="0">
                <a:solidFill>
                  <a:schemeClr val="tx1">
                    <a:lumMod val="75000"/>
                    <a:lumOff val="25000"/>
                  </a:schemeClr>
                </a:solidFill>
                <a:ea typeface="Century Gothic"/>
                <a:cs typeface="Century Gothic"/>
                <a:sym typeface="Century Gothic"/>
              </a:rPr>
              <a:t>)</a:t>
            </a:r>
          </a:p>
          <a:p>
            <a:endParaRPr lang="en-US" dirty="0">
              <a:solidFill>
                <a:schemeClr val="tx1">
                  <a:lumMod val="75000"/>
                  <a:lumOff val="25000"/>
                </a:schemeClr>
              </a:solidFill>
            </a:endParaRPr>
          </a:p>
        </p:txBody>
      </p:sp>
      <p:sp>
        <p:nvSpPr>
          <p:cNvPr id="18" name="Content Placeholder 17"/>
          <p:cNvSpPr>
            <a:spLocks noGrp="1"/>
          </p:cNvSpPr>
          <p:nvPr>
            <p:ph sz="quarter" idx="15"/>
          </p:nvPr>
        </p:nvSpPr>
        <p:spPr>
          <a:xfrm>
            <a:off x="8622205" y="3811895"/>
            <a:ext cx="3308479" cy="2157984"/>
          </a:xfrm>
        </p:spPr>
        <p:txBody>
          <a:bodyPr>
            <a:noAutofit/>
          </a:bodyPr>
          <a:lstStyle/>
          <a:p>
            <a:pPr>
              <a:buClr>
                <a:schemeClr val="dk1"/>
              </a:buClr>
              <a:buSzPts val="1100"/>
            </a:pPr>
            <a:r>
              <a:rPr lang="en-US" b="1" dirty="0" smtClean="0">
                <a:solidFill>
                  <a:schemeClr val="tx1">
                    <a:lumMod val="75000"/>
                    <a:lumOff val="25000"/>
                  </a:schemeClr>
                </a:solidFill>
                <a:ea typeface="Century Gothic"/>
                <a:cs typeface="Century Gothic"/>
                <a:sym typeface="Century Gothic"/>
              </a:rPr>
              <a:t>Gulf Islands </a:t>
            </a:r>
            <a:r>
              <a:rPr lang="en-US" b="1" dirty="0">
                <a:solidFill>
                  <a:schemeClr val="tx1">
                    <a:lumMod val="75000"/>
                    <a:lumOff val="25000"/>
                  </a:schemeClr>
                </a:solidFill>
                <a:ea typeface="Century Gothic"/>
                <a:cs typeface="Century Gothic"/>
                <a:sym typeface="Century Gothic"/>
              </a:rPr>
              <a:t>National </a:t>
            </a:r>
            <a:r>
              <a:rPr lang="en-US" b="1" dirty="0" smtClean="0">
                <a:solidFill>
                  <a:schemeClr val="tx1">
                    <a:lumMod val="75000"/>
                    <a:lumOff val="25000"/>
                  </a:schemeClr>
                </a:solidFill>
                <a:ea typeface="Century Gothic"/>
                <a:cs typeface="Century Gothic"/>
                <a:sym typeface="Century Gothic"/>
              </a:rPr>
              <a:t>Seashore</a:t>
            </a:r>
            <a:endParaRPr lang="en-US" b="1" dirty="0">
              <a:solidFill>
                <a:schemeClr val="tx1">
                  <a:lumMod val="75000"/>
                  <a:lumOff val="25000"/>
                </a:schemeClr>
              </a:solidFill>
              <a:ea typeface="Century Gothic"/>
              <a:cs typeface="Century Gothic"/>
              <a:sym typeface="Century Gothic"/>
            </a:endParaRPr>
          </a:p>
          <a:p>
            <a:pPr algn="just">
              <a:buClr>
                <a:schemeClr val="dk1"/>
              </a:buClr>
              <a:buSzPts val="1100"/>
            </a:pPr>
            <a:r>
              <a:rPr lang="en-US" dirty="0">
                <a:solidFill>
                  <a:schemeClr val="tx1">
                    <a:lumMod val="75000"/>
                    <a:lumOff val="25000"/>
                  </a:schemeClr>
                </a:solidFill>
                <a:ea typeface="Century Gothic"/>
                <a:cs typeface="Century Gothic"/>
                <a:sym typeface="Century Gothic"/>
              </a:rPr>
              <a:t>Coordinates: </a:t>
            </a:r>
            <a:r>
              <a:rPr lang="en-US" dirty="0" smtClean="0">
                <a:solidFill>
                  <a:schemeClr val="tx1">
                    <a:lumMod val="75000"/>
                    <a:lumOff val="25000"/>
                  </a:schemeClr>
                </a:solidFill>
                <a:ea typeface="Century Gothic"/>
                <a:cs typeface="Century Gothic"/>
                <a:sym typeface="Century Gothic"/>
              </a:rPr>
              <a:t>-88.7, 30.2 </a:t>
            </a:r>
            <a:endParaRPr lang="en-US" dirty="0">
              <a:solidFill>
                <a:schemeClr val="tx1">
                  <a:lumMod val="75000"/>
                  <a:lumOff val="25000"/>
                </a:schemeClr>
              </a:solidFill>
            </a:endParaRPr>
          </a:p>
          <a:p>
            <a:pPr>
              <a:buClr>
                <a:schemeClr val="dk1"/>
              </a:buClr>
              <a:buSzPts val="1100"/>
            </a:pPr>
            <a:r>
              <a:rPr lang="en-US" dirty="0">
                <a:solidFill>
                  <a:schemeClr val="tx1">
                    <a:lumMod val="75000"/>
                    <a:lumOff val="25000"/>
                  </a:schemeClr>
                </a:solidFill>
                <a:ea typeface="Century Gothic"/>
                <a:cs typeface="Century Gothic"/>
                <a:sym typeface="Century Gothic"/>
              </a:rPr>
              <a:t>May through October (2014 to 2018)</a:t>
            </a:r>
          </a:p>
          <a:p>
            <a:endParaRPr lang="en-US" dirty="0">
              <a:solidFill>
                <a:schemeClr val="tx1">
                  <a:lumMod val="75000"/>
                  <a:lumOff val="25000"/>
                </a:schemeClr>
              </a:solidFill>
            </a:endParaRP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0885" t="77126" r="8198" b="15221"/>
          <a:stretch/>
        </p:blipFill>
        <p:spPr>
          <a:xfrm>
            <a:off x="788635" y="5941316"/>
            <a:ext cx="7874876" cy="419877"/>
          </a:xfrm>
          <a:prstGeom prst="rect">
            <a:avLst/>
          </a:prstGeom>
        </p:spPr>
      </p:pic>
      <p:grpSp>
        <p:nvGrpSpPr>
          <p:cNvPr id="36" name="Group 35"/>
          <p:cNvGrpSpPr/>
          <p:nvPr/>
        </p:nvGrpSpPr>
        <p:grpSpPr>
          <a:xfrm>
            <a:off x="592433" y="1005127"/>
            <a:ext cx="936451" cy="2160194"/>
            <a:chOff x="210979" y="933250"/>
            <a:chExt cx="936451" cy="2160194"/>
          </a:xfrm>
        </p:grpSpPr>
        <p:sp>
          <p:nvSpPr>
            <p:cNvPr id="30" name="TextBox 29"/>
            <p:cNvSpPr txBox="1"/>
            <p:nvPr/>
          </p:nvSpPr>
          <p:spPr>
            <a:xfrm>
              <a:off x="350424" y="1117807"/>
              <a:ext cx="284341" cy="307777"/>
            </a:xfrm>
            <a:prstGeom prst="rect">
              <a:avLst/>
            </a:prstGeom>
            <a:noFill/>
          </p:spPr>
          <p:txBody>
            <a:bodyPr wrap="square" rtlCol="0">
              <a:spAutoFit/>
            </a:bodyPr>
            <a:lstStyle/>
            <a:p>
              <a:r>
                <a:rPr lang="en-US" sz="1400" dirty="0" smtClean="0">
                  <a:solidFill>
                    <a:schemeClr val="tx1">
                      <a:lumMod val="75000"/>
                      <a:lumOff val="25000"/>
                    </a:schemeClr>
                  </a:solidFill>
                </a:rPr>
                <a:t>0</a:t>
              </a:r>
            </a:p>
          </p:txBody>
        </p:sp>
        <p:sp>
          <p:nvSpPr>
            <p:cNvPr id="31" name="TextBox 30"/>
            <p:cNvSpPr txBox="1"/>
            <p:nvPr/>
          </p:nvSpPr>
          <p:spPr>
            <a:xfrm>
              <a:off x="248069" y="1534772"/>
              <a:ext cx="556122" cy="307777"/>
            </a:xfrm>
            <a:prstGeom prst="rect">
              <a:avLst/>
            </a:prstGeom>
            <a:noFill/>
          </p:spPr>
          <p:txBody>
            <a:bodyPr wrap="square" rtlCol="0">
              <a:spAutoFit/>
            </a:bodyPr>
            <a:lstStyle/>
            <a:p>
              <a:r>
                <a:rPr lang="en-US" sz="1400" dirty="0" smtClean="0">
                  <a:solidFill>
                    <a:schemeClr val="tx1">
                      <a:lumMod val="75000"/>
                      <a:lumOff val="25000"/>
                    </a:schemeClr>
                  </a:solidFill>
                </a:rPr>
                <a:t>20</a:t>
              </a:r>
            </a:p>
          </p:txBody>
        </p:sp>
        <p:sp>
          <p:nvSpPr>
            <p:cNvPr id="32" name="TextBox 31"/>
            <p:cNvSpPr txBox="1"/>
            <p:nvPr/>
          </p:nvSpPr>
          <p:spPr>
            <a:xfrm>
              <a:off x="242464" y="2368702"/>
              <a:ext cx="436741" cy="307777"/>
            </a:xfrm>
            <a:prstGeom prst="rect">
              <a:avLst/>
            </a:prstGeom>
            <a:noFill/>
          </p:spPr>
          <p:txBody>
            <a:bodyPr wrap="square" rtlCol="0">
              <a:spAutoFit/>
            </a:bodyPr>
            <a:lstStyle/>
            <a:p>
              <a:r>
                <a:rPr lang="en-US" sz="1400" dirty="0" smtClean="0">
                  <a:solidFill>
                    <a:schemeClr val="tx1">
                      <a:lumMod val="75000"/>
                      <a:lumOff val="25000"/>
                    </a:schemeClr>
                  </a:solidFill>
                </a:rPr>
                <a:t>60</a:t>
              </a:r>
            </a:p>
          </p:txBody>
        </p:sp>
        <p:sp>
          <p:nvSpPr>
            <p:cNvPr id="33" name="TextBox 32"/>
            <p:cNvSpPr txBox="1"/>
            <p:nvPr/>
          </p:nvSpPr>
          <p:spPr>
            <a:xfrm>
              <a:off x="248069" y="1951737"/>
              <a:ext cx="619774" cy="307777"/>
            </a:xfrm>
            <a:prstGeom prst="rect">
              <a:avLst/>
            </a:prstGeom>
            <a:noFill/>
          </p:spPr>
          <p:txBody>
            <a:bodyPr wrap="square" rtlCol="0">
              <a:spAutoFit/>
            </a:bodyPr>
            <a:lstStyle/>
            <a:p>
              <a:r>
                <a:rPr lang="en-US" sz="1400" dirty="0" smtClean="0">
                  <a:solidFill>
                    <a:schemeClr val="tx1">
                      <a:lumMod val="75000"/>
                      <a:lumOff val="25000"/>
                    </a:schemeClr>
                  </a:solidFill>
                </a:rPr>
                <a:t>40</a:t>
              </a:r>
            </a:p>
          </p:txBody>
        </p:sp>
        <p:sp>
          <p:nvSpPr>
            <p:cNvPr id="34" name="TextBox 33"/>
            <p:cNvSpPr txBox="1"/>
            <p:nvPr/>
          </p:nvSpPr>
          <p:spPr>
            <a:xfrm>
              <a:off x="242464" y="2785667"/>
              <a:ext cx="467374" cy="307777"/>
            </a:xfrm>
            <a:prstGeom prst="rect">
              <a:avLst/>
            </a:prstGeom>
            <a:noFill/>
          </p:spPr>
          <p:txBody>
            <a:bodyPr wrap="square" rtlCol="0">
              <a:spAutoFit/>
            </a:bodyPr>
            <a:lstStyle/>
            <a:p>
              <a:r>
                <a:rPr lang="en-US" sz="1400" dirty="0" smtClean="0">
                  <a:solidFill>
                    <a:schemeClr val="tx1">
                      <a:lumMod val="75000"/>
                      <a:lumOff val="25000"/>
                    </a:schemeClr>
                  </a:solidFill>
                </a:rPr>
                <a:t>80</a:t>
              </a:r>
            </a:p>
          </p:txBody>
        </p:sp>
        <p:sp>
          <p:nvSpPr>
            <p:cNvPr id="35" name="TextBox 34"/>
            <p:cNvSpPr txBox="1"/>
            <p:nvPr/>
          </p:nvSpPr>
          <p:spPr>
            <a:xfrm>
              <a:off x="210979" y="933250"/>
              <a:ext cx="936451" cy="307777"/>
            </a:xfrm>
            <a:prstGeom prst="rect">
              <a:avLst/>
            </a:prstGeom>
            <a:noFill/>
          </p:spPr>
          <p:txBody>
            <a:bodyPr wrap="square" rtlCol="0">
              <a:spAutoFit/>
            </a:bodyPr>
            <a:lstStyle/>
            <a:p>
              <a:r>
                <a:rPr lang="en-US" sz="1400" dirty="0" smtClean="0">
                  <a:solidFill>
                    <a:schemeClr val="tx1">
                      <a:lumMod val="75000"/>
                      <a:lumOff val="25000"/>
                    </a:schemeClr>
                  </a:solidFill>
                </a:rPr>
                <a:t>zenith</a:t>
              </a:r>
              <a:endParaRPr lang="en-US" sz="1400" dirty="0">
                <a:solidFill>
                  <a:schemeClr val="tx1">
                    <a:lumMod val="75000"/>
                    <a:lumOff val="25000"/>
                  </a:schemeClr>
                </a:solidFill>
              </a:endParaRPr>
            </a:p>
          </p:txBody>
        </p:sp>
      </p:grpSp>
      <p:grpSp>
        <p:nvGrpSpPr>
          <p:cNvPr id="38" name="Group 37"/>
          <p:cNvGrpSpPr/>
          <p:nvPr/>
        </p:nvGrpSpPr>
        <p:grpSpPr>
          <a:xfrm>
            <a:off x="853445" y="3151481"/>
            <a:ext cx="7479143" cy="461665"/>
            <a:chOff x="534226" y="3020979"/>
            <a:chExt cx="7648114" cy="461665"/>
          </a:xfrm>
        </p:grpSpPr>
        <p:sp>
          <p:nvSpPr>
            <p:cNvPr id="19" name="TextBox 18"/>
            <p:cNvSpPr txBox="1"/>
            <p:nvPr/>
          </p:nvSpPr>
          <p:spPr>
            <a:xfrm>
              <a:off x="534226" y="3020979"/>
              <a:ext cx="7501652" cy="307777"/>
            </a:xfrm>
            <a:prstGeom prst="rect">
              <a:avLst/>
            </a:prstGeom>
            <a:noFill/>
          </p:spPr>
          <p:txBody>
            <a:bodyPr wrap="square" rtlCol="0">
              <a:spAutoFit/>
            </a:bodyPr>
            <a:lstStyle/>
            <a:p>
              <a:r>
                <a:rPr lang="en-US" sz="1400" dirty="0">
                  <a:solidFill>
                    <a:schemeClr val="tx1">
                      <a:lumMod val="75000"/>
                      <a:lumOff val="25000"/>
                    </a:schemeClr>
                  </a:solidFill>
                </a:rPr>
                <a:t> </a:t>
              </a:r>
              <a:r>
                <a:rPr lang="en-US" sz="1400" dirty="0" smtClean="0">
                  <a:solidFill>
                    <a:schemeClr val="tx1">
                      <a:lumMod val="75000"/>
                      <a:lumOff val="25000"/>
                    </a:schemeClr>
                  </a:solidFill>
                </a:rPr>
                <a:t>        -150              -100                -50                  0                  50                100               150</a:t>
              </a:r>
              <a:endParaRPr lang="en-US" sz="1400" dirty="0">
                <a:solidFill>
                  <a:schemeClr val="tx1">
                    <a:lumMod val="75000"/>
                    <a:lumOff val="25000"/>
                  </a:schemeClr>
                </a:solidFill>
              </a:endParaRPr>
            </a:p>
          </p:txBody>
        </p:sp>
        <p:sp>
          <p:nvSpPr>
            <p:cNvPr id="37" name="TextBox 36"/>
            <p:cNvSpPr txBox="1"/>
            <p:nvPr/>
          </p:nvSpPr>
          <p:spPr>
            <a:xfrm>
              <a:off x="7245889" y="3174867"/>
              <a:ext cx="936451" cy="307777"/>
            </a:xfrm>
            <a:prstGeom prst="rect">
              <a:avLst/>
            </a:prstGeom>
            <a:noFill/>
          </p:spPr>
          <p:txBody>
            <a:bodyPr wrap="square" rtlCol="0">
              <a:spAutoFit/>
            </a:bodyPr>
            <a:lstStyle/>
            <a:p>
              <a:r>
                <a:rPr lang="en-US" sz="1400" dirty="0" smtClean="0">
                  <a:solidFill>
                    <a:schemeClr val="tx1">
                      <a:lumMod val="75000"/>
                      <a:lumOff val="25000"/>
                    </a:schemeClr>
                  </a:solidFill>
                </a:rPr>
                <a:t>azimuth</a:t>
              </a:r>
              <a:endParaRPr lang="en-US" sz="1400" dirty="0">
                <a:solidFill>
                  <a:schemeClr val="tx1">
                    <a:lumMod val="75000"/>
                    <a:lumOff val="25000"/>
                  </a:schemeClr>
                </a:solidFill>
              </a:endParaRPr>
            </a:p>
          </p:txBody>
        </p:sp>
      </p:grpSp>
      <p:grpSp>
        <p:nvGrpSpPr>
          <p:cNvPr id="43" name="Group 42"/>
          <p:cNvGrpSpPr/>
          <p:nvPr/>
        </p:nvGrpSpPr>
        <p:grpSpPr>
          <a:xfrm>
            <a:off x="841281" y="5454740"/>
            <a:ext cx="7501652" cy="469880"/>
            <a:chOff x="534226" y="3020979"/>
            <a:chExt cx="7501652" cy="469880"/>
          </a:xfrm>
        </p:grpSpPr>
        <p:sp>
          <p:nvSpPr>
            <p:cNvPr id="44" name="TextBox 43"/>
            <p:cNvSpPr txBox="1"/>
            <p:nvPr/>
          </p:nvSpPr>
          <p:spPr>
            <a:xfrm>
              <a:off x="534226" y="3020979"/>
              <a:ext cx="7501652" cy="307777"/>
            </a:xfrm>
            <a:prstGeom prst="rect">
              <a:avLst/>
            </a:prstGeom>
            <a:noFill/>
          </p:spPr>
          <p:txBody>
            <a:bodyPr wrap="square" rtlCol="0">
              <a:spAutoFit/>
            </a:bodyPr>
            <a:lstStyle/>
            <a:p>
              <a:r>
                <a:rPr lang="en-US" sz="1400" dirty="0">
                  <a:solidFill>
                    <a:schemeClr val="tx1">
                      <a:lumMod val="75000"/>
                      <a:lumOff val="25000"/>
                    </a:schemeClr>
                  </a:solidFill>
                </a:rPr>
                <a:t> </a:t>
              </a:r>
              <a:r>
                <a:rPr lang="en-US" sz="1400" dirty="0" smtClean="0">
                  <a:solidFill>
                    <a:schemeClr val="tx1">
                      <a:lumMod val="75000"/>
                      <a:lumOff val="25000"/>
                    </a:schemeClr>
                  </a:solidFill>
                </a:rPr>
                <a:t>        -150              -100                -50                  0                  50                100               150</a:t>
              </a:r>
              <a:endParaRPr lang="en-US" sz="1400" dirty="0">
                <a:solidFill>
                  <a:schemeClr val="tx1">
                    <a:lumMod val="75000"/>
                    <a:lumOff val="25000"/>
                  </a:schemeClr>
                </a:solidFill>
              </a:endParaRPr>
            </a:p>
          </p:txBody>
        </p:sp>
        <p:sp>
          <p:nvSpPr>
            <p:cNvPr id="45" name="TextBox 44"/>
            <p:cNvSpPr txBox="1"/>
            <p:nvPr/>
          </p:nvSpPr>
          <p:spPr>
            <a:xfrm>
              <a:off x="7099427" y="3183082"/>
              <a:ext cx="936451" cy="307777"/>
            </a:xfrm>
            <a:prstGeom prst="rect">
              <a:avLst/>
            </a:prstGeom>
            <a:noFill/>
          </p:spPr>
          <p:txBody>
            <a:bodyPr wrap="square" rtlCol="0">
              <a:spAutoFit/>
            </a:bodyPr>
            <a:lstStyle/>
            <a:p>
              <a:r>
                <a:rPr lang="en-US" sz="1400" dirty="0" smtClean="0">
                  <a:solidFill>
                    <a:schemeClr val="tx1">
                      <a:lumMod val="75000"/>
                      <a:lumOff val="25000"/>
                    </a:schemeClr>
                  </a:solidFill>
                </a:rPr>
                <a:t>azimuth</a:t>
              </a:r>
              <a:endParaRPr lang="en-US" sz="1400" dirty="0">
                <a:solidFill>
                  <a:schemeClr val="tx1">
                    <a:lumMod val="75000"/>
                    <a:lumOff val="25000"/>
                  </a:schemeClr>
                </a:solidFill>
              </a:endParaRPr>
            </a:p>
          </p:txBody>
        </p:sp>
      </p:grpSp>
      <p:grpSp>
        <p:nvGrpSpPr>
          <p:cNvPr id="46" name="Group 45"/>
          <p:cNvGrpSpPr/>
          <p:nvPr/>
        </p:nvGrpSpPr>
        <p:grpSpPr>
          <a:xfrm>
            <a:off x="593285" y="3478645"/>
            <a:ext cx="625379" cy="1975637"/>
            <a:chOff x="242464" y="1117807"/>
            <a:chExt cx="625379" cy="1975637"/>
          </a:xfrm>
        </p:grpSpPr>
        <p:sp>
          <p:nvSpPr>
            <p:cNvPr id="47" name="TextBox 46"/>
            <p:cNvSpPr txBox="1"/>
            <p:nvPr/>
          </p:nvSpPr>
          <p:spPr>
            <a:xfrm>
              <a:off x="350424" y="1117807"/>
              <a:ext cx="284341" cy="307777"/>
            </a:xfrm>
            <a:prstGeom prst="rect">
              <a:avLst/>
            </a:prstGeom>
            <a:noFill/>
          </p:spPr>
          <p:txBody>
            <a:bodyPr wrap="square" rtlCol="0">
              <a:spAutoFit/>
            </a:bodyPr>
            <a:lstStyle/>
            <a:p>
              <a:r>
                <a:rPr lang="en-US" sz="1400" dirty="0" smtClean="0">
                  <a:solidFill>
                    <a:schemeClr val="tx1">
                      <a:lumMod val="75000"/>
                      <a:lumOff val="25000"/>
                    </a:schemeClr>
                  </a:solidFill>
                </a:rPr>
                <a:t>0</a:t>
              </a:r>
            </a:p>
          </p:txBody>
        </p:sp>
        <p:sp>
          <p:nvSpPr>
            <p:cNvPr id="48" name="TextBox 47"/>
            <p:cNvSpPr txBox="1"/>
            <p:nvPr/>
          </p:nvSpPr>
          <p:spPr>
            <a:xfrm>
              <a:off x="248069" y="1534772"/>
              <a:ext cx="556122" cy="307777"/>
            </a:xfrm>
            <a:prstGeom prst="rect">
              <a:avLst/>
            </a:prstGeom>
            <a:noFill/>
          </p:spPr>
          <p:txBody>
            <a:bodyPr wrap="square" rtlCol="0">
              <a:spAutoFit/>
            </a:bodyPr>
            <a:lstStyle/>
            <a:p>
              <a:r>
                <a:rPr lang="en-US" sz="1400" dirty="0" smtClean="0">
                  <a:solidFill>
                    <a:schemeClr val="tx1">
                      <a:lumMod val="75000"/>
                      <a:lumOff val="25000"/>
                    </a:schemeClr>
                  </a:solidFill>
                </a:rPr>
                <a:t>20</a:t>
              </a:r>
            </a:p>
          </p:txBody>
        </p:sp>
        <p:sp>
          <p:nvSpPr>
            <p:cNvPr id="49" name="TextBox 48"/>
            <p:cNvSpPr txBox="1"/>
            <p:nvPr/>
          </p:nvSpPr>
          <p:spPr>
            <a:xfrm>
              <a:off x="242464" y="2368702"/>
              <a:ext cx="436741" cy="307777"/>
            </a:xfrm>
            <a:prstGeom prst="rect">
              <a:avLst/>
            </a:prstGeom>
            <a:noFill/>
          </p:spPr>
          <p:txBody>
            <a:bodyPr wrap="square" rtlCol="0">
              <a:spAutoFit/>
            </a:bodyPr>
            <a:lstStyle/>
            <a:p>
              <a:r>
                <a:rPr lang="en-US" sz="1400" dirty="0" smtClean="0">
                  <a:solidFill>
                    <a:schemeClr val="tx1">
                      <a:lumMod val="75000"/>
                      <a:lumOff val="25000"/>
                    </a:schemeClr>
                  </a:solidFill>
                </a:rPr>
                <a:t>60</a:t>
              </a:r>
            </a:p>
          </p:txBody>
        </p:sp>
        <p:sp>
          <p:nvSpPr>
            <p:cNvPr id="50" name="TextBox 49"/>
            <p:cNvSpPr txBox="1"/>
            <p:nvPr/>
          </p:nvSpPr>
          <p:spPr>
            <a:xfrm>
              <a:off x="248069" y="1951737"/>
              <a:ext cx="619774" cy="307777"/>
            </a:xfrm>
            <a:prstGeom prst="rect">
              <a:avLst/>
            </a:prstGeom>
            <a:noFill/>
          </p:spPr>
          <p:txBody>
            <a:bodyPr wrap="square" rtlCol="0">
              <a:spAutoFit/>
            </a:bodyPr>
            <a:lstStyle/>
            <a:p>
              <a:r>
                <a:rPr lang="en-US" sz="1400" dirty="0" smtClean="0">
                  <a:solidFill>
                    <a:schemeClr val="tx1">
                      <a:lumMod val="75000"/>
                      <a:lumOff val="25000"/>
                    </a:schemeClr>
                  </a:solidFill>
                </a:rPr>
                <a:t>40</a:t>
              </a:r>
            </a:p>
          </p:txBody>
        </p:sp>
        <p:sp>
          <p:nvSpPr>
            <p:cNvPr id="51" name="TextBox 50"/>
            <p:cNvSpPr txBox="1"/>
            <p:nvPr/>
          </p:nvSpPr>
          <p:spPr>
            <a:xfrm>
              <a:off x="242464" y="2785667"/>
              <a:ext cx="467374" cy="307777"/>
            </a:xfrm>
            <a:prstGeom prst="rect">
              <a:avLst/>
            </a:prstGeom>
            <a:noFill/>
          </p:spPr>
          <p:txBody>
            <a:bodyPr wrap="square" rtlCol="0">
              <a:spAutoFit/>
            </a:bodyPr>
            <a:lstStyle/>
            <a:p>
              <a:r>
                <a:rPr lang="en-US" sz="1400" dirty="0" smtClean="0">
                  <a:solidFill>
                    <a:schemeClr val="tx1">
                      <a:lumMod val="75000"/>
                      <a:lumOff val="25000"/>
                    </a:schemeClr>
                  </a:solidFill>
                </a:rPr>
                <a:t>80</a:t>
              </a:r>
            </a:p>
          </p:txBody>
        </p:sp>
      </p:grpSp>
      <p:sp>
        <p:nvSpPr>
          <p:cNvPr id="53" name="TextBox 52"/>
          <p:cNvSpPr txBox="1"/>
          <p:nvPr/>
        </p:nvSpPr>
        <p:spPr>
          <a:xfrm>
            <a:off x="562009" y="3316786"/>
            <a:ext cx="936451" cy="307777"/>
          </a:xfrm>
          <a:prstGeom prst="rect">
            <a:avLst/>
          </a:prstGeom>
          <a:noFill/>
        </p:spPr>
        <p:txBody>
          <a:bodyPr wrap="square" rtlCol="0">
            <a:spAutoFit/>
          </a:bodyPr>
          <a:lstStyle/>
          <a:p>
            <a:r>
              <a:rPr lang="en-US" sz="1400" dirty="0" smtClean="0">
                <a:solidFill>
                  <a:schemeClr val="tx1">
                    <a:lumMod val="75000"/>
                    <a:lumOff val="25000"/>
                  </a:schemeClr>
                </a:solidFill>
              </a:rPr>
              <a:t>zenith</a:t>
            </a:r>
            <a:endParaRPr lang="en-US" sz="1400" dirty="0">
              <a:solidFill>
                <a:schemeClr val="tx1">
                  <a:lumMod val="75000"/>
                  <a:lumOff val="25000"/>
                </a:schemeClr>
              </a:solidFill>
            </a:endParaRPr>
          </a:p>
        </p:txBody>
      </p:sp>
      <p:sp>
        <p:nvSpPr>
          <p:cNvPr id="39" name="TextBox 38"/>
          <p:cNvSpPr txBox="1"/>
          <p:nvPr/>
        </p:nvSpPr>
        <p:spPr>
          <a:xfrm>
            <a:off x="827181" y="6337046"/>
            <a:ext cx="7816944" cy="307777"/>
          </a:xfrm>
          <a:prstGeom prst="rect">
            <a:avLst/>
          </a:prstGeom>
          <a:noFill/>
        </p:spPr>
        <p:txBody>
          <a:bodyPr wrap="square" rtlCol="0">
            <a:spAutoFit/>
          </a:bodyPr>
          <a:lstStyle/>
          <a:p>
            <a:r>
              <a:rPr lang="en-US" sz="1400" dirty="0" smtClean="0">
                <a:solidFill>
                  <a:schemeClr val="tx1">
                    <a:lumMod val="75000"/>
                    <a:lumOff val="25000"/>
                  </a:schemeClr>
                </a:solidFill>
              </a:rPr>
              <a:t>Low   			        	   Medium 			                 High</a:t>
            </a:r>
            <a:endParaRPr lang="en-US" sz="1400" dirty="0">
              <a:solidFill>
                <a:schemeClr val="tx1">
                  <a:lumMod val="75000"/>
                  <a:lumOff val="25000"/>
                </a:schemeClr>
              </a:solidFill>
            </a:endParaRPr>
          </a:p>
        </p:txBody>
      </p:sp>
      <p:sp>
        <p:nvSpPr>
          <p:cNvPr id="52" name="TextBox 51"/>
          <p:cNvSpPr txBox="1"/>
          <p:nvPr/>
        </p:nvSpPr>
        <p:spPr>
          <a:xfrm>
            <a:off x="8681494" y="5976079"/>
            <a:ext cx="2291305" cy="307777"/>
          </a:xfrm>
          <a:prstGeom prst="rect">
            <a:avLst/>
          </a:prstGeom>
          <a:noFill/>
        </p:spPr>
        <p:txBody>
          <a:bodyPr wrap="square" rtlCol="0">
            <a:spAutoFit/>
          </a:bodyPr>
          <a:lstStyle/>
          <a:p>
            <a:r>
              <a:rPr lang="en-US" sz="1400" dirty="0" smtClean="0">
                <a:solidFill>
                  <a:schemeClr val="tx1">
                    <a:lumMod val="75000"/>
                    <a:lumOff val="25000"/>
                  </a:schemeClr>
                </a:solidFill>
              </a:rPr>
              <a:t>Sky Brightness (relative)</a:t>
            </a:r>
          </a:p>
        </p:txBody>
      </p:sp>
    </p:spTree>
    <p:extLst>
      <p:ext uri="{BB962C8B-B14F-4D97-AF65-F5344CB8AC3E}">
        <p14:creationId xmlns:p14="http://schemas.microsoft.com/office/powerpoint/2010/main" val="39424316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775" t="34253" r="9133" b="33279"/>
          <a:stretch/>
        </p:blipFill>
        <p:spPr>
          <a:xfrm>
            <a:off x="926419" y="3539114"/>
            <a:ext cx="7601433" cy="181784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1905" t="35552" r="9784" b="33063"/>
          <a:stretch/>
        </p:blipFill>
        <p:spPr>
          <a:xfrm>
            <a:off x="950169" y="1329976"/>
            <a:ext cx="7524704" cy="1772014"/>
          </a:xfrm>
          <a:prstGeom prst="rect">
            <a:avLst/>
          </a:prstGeom>
        </p:spPr>
      </p:pic>
      <p:sp>
        <p:nvSpPr>
          <p:cNvPr id="6" name="Title 5"/>
          <p:cNvSpPr>
            <a:spLocks noGrp="1"/>
          </p:cNvSpPr>
          <p:nvPr>
            <p:ph type="title"/>
          </p:nvPr>
        </p:nvSpPr>
        <p:spPr/>
        <p:txBody>
          <a:bodyPr>
            <a:normAutofit fontScale="90000"/>
          </a:bodyPr>
          <a:lstStyle/>
          <a:p>
            <a:r>
              <a:rPr lang="en-US" dirty="0" smtClean="0"/>
              <a:t>Results</a:t>
            </a:r>
            <a:endParaRPr lang="en-US" dirty="0"/>
          </a:p>
        </p:txBody>
      </p:sp>
      <p:sp>
        <p:nvSpPr>
          <p:cNvPr id="17" name="Content Placeholder 16"/>
          <p:cNvSpPr>
            <a:spLocks noGrp="1"/>
          </p:cNvSpPr>
          <p:nvPr>
            <p:ph sz="quarter" idx="14"/>
          </p:nvPr>
        </p:nvSpPr>
        <p:spPr>
          <a:xfrm>
            <a:off x="8663511" y="1511725"/>
            <a:ext cx="3308479" cy="1908856"/>
          </a:xfrm>
        </p:spPr>
        <p:txBody>
          <a:bodyPr/>
          <a:lstStyle/>
          <a:p>
            <a:pPr>
              <a:buClr>
                <a:schemeClr val="dk1"/>
              </a:buClr>
              <a:buSzPts val="1100"/>
            </a:pPr>
            <a:r>
              <a:rPr lang="en-US" b="1" dirty="0" smtClean="0">
                <a:solidFill>
                  <a:schemeClr val="tx1">
                    <a:lumMod val="75000"/>
                    <a:lumOff val="25000"/>
                  </a:schemeClr>
                </a:solidFill>
                <a:ea typeface="Century Gothic"/>
                <a:cs typeface="Century Gothic"/>
                <a:sym typeface="Century Gothic"/>
              </a:rPr>
              <a:t>Indiana Dunes </a:t>
            </a:r>
            <a:r>
              <a:rPr lang="en-US" b="1" dirty="0">
                <a:solidFill>
                  <a:schemeClr val="tx1">
                    <a:lumMod val="75000"/>
                    <a:lumOff val="25000"/>
                  </a:schemeClr>
                </a:solidFill>
                <a:ea typeface="Century Gothic"/>
                <a:cs typeface="Century Gothic"/>
                <a:sym typeface="Century Gothic"/>
              </a:rPr>
              <a:t>National Park</a:t>
            </a:r>
          </a:p>
          <a:p>
            <a:pPr algn="just">
              <a:buClr>
                <a:schemeClr val="dk1"/>
              </a:buClr>
              <a:buSzPts val="1100"/>
            </a:pPr>
            <a:r>
              <a:rPr lang="en-US" dirty="0" smtClean="0">
                <a:solidFill>
                  <a:schemeClr val="tx1">
                    <a:lumMod val="75000"/>
                    <a:lumOff val="25000"/>
                  </a:schemeClr>
                </a:solidFill>
                <a:ea typeface="Century Gothic"/>
                <a:cs typeface="Century Gothic"/>
                <a:sym typeface="Century Gothic"/>
              </a:rPr>
              <a:t>Coordinates: -87.0, 41.7</a:t>
            </a:r>
            <a:endParaRPr lang="en-US" dirty="0">
              <a:solidFill>
                <a:schemeClr val="tx1">
                  <a:lumMod val="75000"/>
                  <a:lumOff val="25000"/>
                </a:schemeClr>
              </a:solidFill>
            </a:endParaRPr>
          </a:p>
          <a:p>
            <a:pPr>
              <a:buClr>
                <a:schemeClr val="dk1"/>
              </a:buClr>
              <a:buSzPts val="1100"/>
            </a:pPr>
            <a:r>
              <a:rPr lang="en-US" dirty="0">
                <a:solidFill>
                  <a:schemeClr val="tx1">
                    <a:lumMod val="75000"/>
                    <a:lumOff val="25000"/>
                  </a:schemeClr>
                </a:solidFill>
                <a:ea typeface="Century Gothic"/>
                <a:cs typeface="Century Gothic"/>
                <a:sym typeface="Century Gothic"/>
              </a:rPr>
              <a:t>May through October (2014 to 2018)</a:t>
            </a:r>
          </a:p>
          <a:p>
            <a:endParaRPr lang="en-US" dirty="0">
              <a:solidFill>
                <a:schemeClr val="tx1">
                  <a:lumMod val="75000"/>
                  <a:lumOff val="25000"/>
                </a:schemeClr>
              </a:solidFill>
            </a:endParaRPr>
          </a:p>
        </p:txBody>
      </p:sp>
      <p:sp>
        <p:nvSpPr>
          <p:cNvPr id="18" name="Content Placeholder 17"/>
          <p:cNvSpPr>
            <a:spLocks noGrp="1"/>
          </p:cNvSpPr>
          <p:nvPr>
            <p:ph sz="quarter" idx="15"/>
          </p:nvPr>
        </p:nvSpPr>
        <p:spPr>
          <a:xfrm>
            <a:off x="8622205" y="3811895"/>
            <a:ext cx="3308479" cy="2157984"/>
          </a:xfrm>
        </p:spPr>
        <p:txBody>
          <a:bodyPr>
            <a:noAutofit/>
          </a:bodyPr>
          <a:lstStyle/>
          <a:p>
            <a:pPr>
              <a:buClr>
                <a:schemeClr val="dk1"/>
              </a:buClr>
              <a:buSzPts val="1100"/>
            </a:pPr>
            <a:r>
              <a:rPr lang="en-US" b="1" dirty="0" smtClean="0">
                <a:solidFill>
                  <a:schemeClr val="tx1">
                    <a:lumMod val="75000"/>
                    <a:lumOff val="25000"/>
                  </a:schemeClr>
                </a:solidFill>
                <a:ea typeface="Century Gothic"/>
                <a:cs typeface="Century Gothic"/>
                <a:sym typeface="Century Gothic"/>
              </a:rPr>
              <a:t>Scotts Bluff National Monument</a:t>
            </a:r>
            <a:endParaRPr lang="en-US" b="1" dirty="0">
              <a:solidFill>
                <a:schemeClr val="tx1">
                  <a:lumMod val="75000"/>
                  <a:lumOff val="25000"/>
                </a:schemeClr>
              </a:solidFill>
              <a:ea typeface="Century Gothic"/>
              <a:cs typeface="Century Gothic"/>
              <a:sym typeface="Century Gothic"/>
            </a:endParaRPr>
          </a:p>
          <a:p>
            <a:pPr algn="just">
              <a:buClr>
                <a:schemeClr val="dk1"/>
              </a:buClr>
              <a:buSzPts val="1100"/>
            </a:pPr>
            <a:r>
              <a:rPr lang="en-US" dirty="0">
                <a:solidFill>
                  <a:schemeClr val="tx1">
                    <a:lumMod val="75000"/>
                    <a:lumOff val="25000"/>
                  </a:schemeClr>
                </a:solidFill>
                <a:ea typeface="Century Gothic"/>
                <a:cs typeface="Century Gothic"/>
                <a:sym typeface="Century Gothic"/>
              </a:rPr>
              <a:t>Coordinates: </a:t>
            </a:r>
            <a:r>
              <a:rPr lang="en-US" dirty="0" smtClean="0">
                <a:solidFill>
                  <a:schemeClr val="tx1">
                    <a:lumMod val="75000"/>
                    <a:lumOff val="25000"/>
                  </a:schemeClr>
                </a:solidFill>
                <a:ea typeface="Century Gothic"/>
                <a:cs typeface="Century Gothic"/>
                <a:sym typeface="Century Gothic"/>
              </a:rPr>
              <a:t>-103.7, 41.8</a:t>
            </a:r>
            <a:endParaRPr lang="en-US" dirty="0">
              <a:solidFill>
                <a:schemeClr val="tx1">
                  <a:lumMod val="75000"/>
                  <a:lumOff val="25000"/>
                </a:schemeClr>
              </a:solidFill>
            </a:endParaRPr>
          </a:p>
          <a:p>
            <a:r>
              <a:rPr lang="en-US" dirty="0" smtClean="0">
                <a:solidFill>
                  <a:schemeClr val="tx1">
                    <a:lumMod val="75000"/>
                    <a:lumOff val="25000"/>
                  </a:schemeClr>
                </a:solidFill>
                <a:ea typeface="Century Gothic"/>
                <a:cs typeface="Century Gothic"/>
                <a:sym typeface="Century Gothic"/>
              </a:rPr>
              <a:t>June </a:t>
            </a:r>
            <a:r>
              <a:rPr lang="en-US" dirty="0">
                <a:solidFill>
                  <a:schemeClr val="tx1">
                    <a:lumMod val="75000"/>
                    <a:lumOff val="25000"/>
                  </a:schemeClr>
                </a:solidFill>
                <a:ea typeface="Century Gothic"/>
                <a:cs typeface="Century Gothic"/>
                <a:sym typeface="Century Gothic"/>
              </a:rPr>
              <a:t>through October (2014 to 2018)</a:t>
            </a:r>
          </a:p>
          <a:p>
            <a:endParaRPr lang="en-US" dirty="0">
              <a:solidFill>
                <a:schemeClr val="tx1">
                  <a:lumMod val="75000"/>
                  <a:lumOff val="25000"/>
                </a:schemeClr>
              </a:solidFill>
            </a:endParaRP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0885" t="77126" r="8198" b="15221"/>
          <a:stretch/>
        </p:blipFill>
        <p:spPr>
          <a:xfrm>
            <a:off x="788635" y="5941316"/>
            <a:ext cx="7874876" cy="419877"/>
          </a:xfrm>
          <a:prstGeom prst="rect">
            <a:avLst/>
          </a:prstGeom>
        </p:spPr>
      </p:pic>
      <p:sp>
        <p:nvSpPr>
          <p:cNvPr id="22" name="TextBox 21"/>
          <p:cNvSpPr txBox="1"/>
          <p:nvPr/>
        </p:nvSpPr>
        <p:spPr>
          <a:xfrm>
            <a:off x="827181" y="6337046"/>
            <a:ext cx="7816944" cy="307777"/>
          </a:xfrm>
          <a:prstGeom prst="rect">
            <a:avLst/>
          </a:prstGeom>
          <a:noFill/>
        </p:spPr>
        <p:txBody>
          <a:bodyPr wrap="square" rtlCol="0">
            <a:spAutoFit/>
          </a:bodyPr>
          <a:lstStyle/>
          <a:p>
            <a:r>
              <a:rPr lang="en-US" sz="1400" dirty="0" smtClean="0">
                <a:solidFill>
                  <a:schemeClr val="tx1">
                    <a:lumMod val="75000"/>
                    <a:lumOff val="25000"/>
                  </a:schemeClr>
                </a:solidFill>
              </a:rPr>
              <a:t>Low   			        	   Medium 			                 High</a:t>
            </a:r>
            <a:endParaRPr lang="en-US" sz="1400" dirty="0">
              <a:solidFill>
                <a:schemeClr val="tx1">
                  <a:lumMod val="75000"/>
                  <a:lumOff val="25000"/>
                </a:schemeClr>
              </a:solidFill>
            </a:endParaRPr>
          </a:p>
        </p:txBody>
      </p:sp>
      <p:grpSp>
        <p:nvGrpSpPr>
          <p:cNvPr id="36" name="Group 35"/>
          <p:cNvGrpSpPr/>
          <p:nvPr/>
        </p:nvGrpSpPr>
        <p:grpSpPr>
          <a:xfrm>
            <a:off x="549332" y="994479"/>
            <a:ext cx="936451" cy="2148654"/>
            <a:chOff x="155051" y="944790"/>
            <a:chExt cx="936451" cy="2148654"/>
          </a:xfrm>
        </p:grpSpPr>
        <p:sp>
          <p:nvSpPr>
            <p:cNvPr id="30" name="TextBox 29"/>
            <p:cNvSpPr txBox="1"/>
            <p:nvPr/>
          </p:nvSpPr>
          <p:spPr>
            <a:xfrm>
              <a:off x="350424" y="1117807"/>
              <a:ext cx="284341" cy="307777"/>
            </a:xfrm>
            <a:prstGeom prst="rect">
              <a:avLst/>
            </a:prstGeom>
            <a:noFill/>
          </p:spPr>
          <p:txBody>
            <a:bodyPr wrap="square" rtlCol="0">
              <a:spAutoFit/>
            </a:bodyPr>
            <a:lstStyle/>
            <a:p>
              <a:r>
                <a:rPr lang="en-US" sz="1400" dirty="0" smtClean="0">
                  <a:solidFill>
                    <a:schemeClr val="tx1">
                      <a:lumMod val="75000"/>
                      <a:lumOff val="25000"/>
                    </a:schemeClr>
                  </a:solidFill>
                </a:rPr>
                <a:t>0</a:t>
              </a:r>
            </a:p>
          </p:txBody>
        </p:sp>
        <p:sp>
          <p:nvSpPr>
            <p:cNvPr id="31" name="TextBox 30"/>
            <p:cNvSpPr txBox="1"/>
            <p:nvPr/>
          </p:nvSpPr>
          <p:spPr>
            <a:xfrm>
              <a:off x="248069" y="1534772"/>
              <a:ext cx="556122" cy="307777"/>
            </a:xfrm>
            <a:prstGeom prst="rect">
              <a:avLst/>
            </a:prstGeom>
            <a:noFill/>
          </p:spPr>
          <p:txBody>
            <a:bodyPr wrap="square" rtlCol="0">
              <a:spAutoFit/>
            </a:bodyPr>
            <a:lstStyle/>
            <a:p>
              <a:r>
                <a:rPr lang="en-US" sz="1400" dirty="0" smtClean="0">
                  <a:solidFill>
                    <a:schemeClr val="tx1">
                      <a:lumMod val="75000"/>
                      <a:lumOff val="25000"/>
                    </a:schemeClr>
                  </a:solidFill>
                </a:rPr>
                <a:t>20</a:t>
              </a:r>
            </a:p>
          </p:txBody>
        </p:sp>
        <p:sp>
          <p:nvSpPr>
            <p:cNvPr id="32" name="TextBox 31"/>
            <p:cNvSpPr txBox="1"/>
            <p:nvPr/>
          </p:nvSpPr>
          <p:spPr>
            <a:xfrm>
              <a:off x="242464" y="2368702"/>
              <a:ext cx="436741" cy="307777"/>
            </a:xfrm>
            <a:prstGeom prst="rect">
              <a:avLst/>
            </a:prstGeom>
            <a:noFill/>
          </p:spPr>
          <p:txBody>
            <a:bodyPr wrap="square" rtlCol="0">
              <a:spAutoFit/>
            </a:bodyPr>
            <a:lstStyle/>
            <a:p>
              <a:r>
                <a:rPr lang="en-US" sz="1400" dirty="0" smtClean="0">
                  <a:solidFill>
                    <a:schemeClr val="tx1">
                      <a:lumMod val="75000"/>
                      <a:lumOff val="25000"/>
                    </a:schemeClr>
                  </a:solidFill>
                </a:rPr>
                <a:t>60</a:t>
              </a:r>
            </a:p>
          </p:txBody>
        </p:sp>
        <p:sp>
          <p:nvSpPr>
            <p:cNvPr id="33" name="TextBox 32"/>
            <p:cNvSpPr txBox="1"/>
            <p:nvPr/>
          </p:nvSpPr>
          <p:spPr>
            <a:xfrm>
              <a:off x="248069" y="1951737"/>
              <a:ext cx="619774" cy="307777"/>
            </a:xfrm>
            <a:prstGeom prst="rect">
              <a:avLst/>
            </a:prstGeom>
            <a:noFill/>
          </p:spPr>
          <p:txBody>
            <a:bodyPr wrap="square" rtlCol="0">
              <a:spAutoFit/>
            </a:bodyPr>
            <a:lstStyle/>
            <a:p>
              <a:r>
                <a:rPr lang="en-US" sz="1400" dirty="0" smtClean="0">
                  <a:solidFill>
                    <a:schemeClr val="tx1">
                      <a:lumMod val="75000"/>
                      <a:lumOff val="25000"/>
                    </a:schemeClr>
                  </a:solidFill>
                </a:rPr>
                <a:t>40</a:t>
              </a:r>
            </a:p>
          </p:txBody>
        </p:sp>
        <p:sp>
          <p:nvSpPr>
            <p:cNvPr id="34" name="TextBox 33"/>
            <p:cNvSpPr txBox="1"/>
            <p:nvPr/>
          </p:nvSpPr>
          <p:spPr>
            <a:xfrm>
              <a:off x="242464" y="2785667"/>
              <a:ext cx="467374" cy="307777"/>
            </a:xfrm>
            <a:prstGeom prst="rect">
              <a:avLst/>
            </a:prstGeom>
            <a:noFill/>
          </p:spPr>
          <p:txBody>
            <a:bodyPr wrap="square" rtlCol="0">
              <a:spAutoFit/>
            </a:bodyPr>
            <a:lstStyle/>
            <a:p>
              <a:r>
                <a:rPr lang="en-US" sz="1400" dirty="0" smtClean="0">
                  <a:solidFill>
                    <a:schemeClr val="tx1">
                      <a:lumMod val="75000"/>
                      <a:lumOff val="25000"/>
                    </a:schemeClr>
                  </a:solidFill>
                </a:rPr>
                <a:t>80</a:t>
              </a:r>
            </a:p>
          </p:txBody>
        </p:sp>
        <p:sp>
          <p:nvSpPr>
            <p:cNvPr id="35" name="TextBox 34"/>
            <p:cNvSpPr txBox="1"/>
            <p:nvPr/>
          </p:nvSpPr>
          <p:spPr>
            <a:xfrm>
              <a:off x="155051" y="944790"/>
              <a:ext cx="936451" cy="307777"/>
            </a:xfrm>
            <a:prstGeom prst="rect">
              <a:avLst/>
            </a:prstGeom>
            <a:noFill/>
          </p:spPr>
          <p:txBody>
            <a:bodyPr wrap="square" rtlCol="0">
              <a:spAutoFit/>
            </a:bodyPr>
            <a:lstStyle/>
            <a:p>
              <a:r>
                <a:rPr lang="en-US" sz="1400" dirty="0" smtClean="0">
                  <a:solidFill>
                    <a:schemeClr val="tx1">
                      <a:lumMod val="75000"/>
                      <a:lumOff val="25000"/>
                    </a:schemeClr>
                  </a:solidFill>
                </a:rPr>
                <a:t>zenith</a:t>
              </a:r>
              <a:endParaRPr lang="en-US" sz="1400" dirty="0">
                <a:solidFill>
                  <a:schemeClr val="tx1">
                    <a:lumMod val="75000"/>
                    <a:lumOff val="25000"/>
                  </a:schemeClr>
                </a:solidFill>
              </a:endParaRPr>
            </a:p>
          </p:txBody>
        </p:sp>
      </p:grpSp>
      <p:grpSp>
        <p:nvGrpSpPr>
          <p:cNvPr id="38" name="Group 37"/>
          <p:cNvGrpSpPr/>
          <p:nvPr/>
        </p:nvGrpSpPr>
        <p:grpSpPr>
          <a:xfrm>
            <a:off x="853445" y="3151481"/>
            <a:ext cx="7479143" cy="461665"/>
            <a:chOff x="534226" y="3020979"/>
            <a:chExt cx="7648114" cy="461665"/>
          </a:xfrm>
        </p:grpSpPr>
        <p:sp>
          <p:nvSpPr>
            <p:cNvPr id="19" name="TextBox 18"/>
            <p:cNvSpPr txBox="1"/>
            <p:nvPr/>
          </p:nvSpPr>
          <p:spPr>
            <a:xfrm>
              <a:off x="534226" y="3020979"/>
              <a:ext cx="7501652" cy="307777"/>
            </a:xfrm>
            <a:prstGeom prst="rect">
              <a:avLst/>
            </a:prstGeom>
            <a:noFill/>
          </p:spPr>
          <p:txBody>
            <a:bodyPr wrap="square" rtlCol="0">
              <a:spAutoFit/>
            </a:bodyPr>
            <a:lstStyle/>
            <a:p>
              <a:r>
                <a:rPr lang="en-US" sz="1400" dirty="0">
                  <a:solidFill>
                    <a:schemeClr val="tx1">
                      <a:lumMod val="75000"/>
                      <a:lumOff val="25000"/>
                    </a:schemeClr>
                  </a:solidFill>
                </a:rPr>
                <a:t> </a:t>
              </a:r>
              <a:r>
                <a:rPr lang="en-US" sz="1400" dirty="0" smtClean="0">
                  <a:solidFill>
                    <a:schemeClr val="tx1">
                      <a:lumMod val="75000"/>
                      <a:lumOff val="25000"/>
                    </a:schemeClr>
                  </a:solidFill>
                </a:rPr>
                <a:t>        -150              -100              -50                  0                  50                100               150</a:t>
              </a:r>
              <a:endParaRPr lang="en-US" sz="1400" dirty="0">
                <a:solidFill>
                  <a:schemeClr val="tx1">
                    <a:lumMod val="75000"/>
                    <a:lumOff val="25000"/>
                  </a:schemeClr>
                </a:solidFill>
              </a:endParaRPr>
            </a:p>
          </p:txBody>
        </p:sp>
        <p:sp>
          <p:nvSpPr>
            <p:cNvPr id="37" name="TextBox 36"/>
            <p:cNvSpPr txBox="1"/>
            <p:nvPr/>
          </p:nvSpPr>
          <p:spPr>
            <a:xfrm>
              <a:off x="7245889" y="3174867"/>
              <a:ext cx="936451" cy="307777"/>
            </a:xfrm>
            <a:prstGeom prst="rect">
              <a:avLst/>
            </a:prstGeom>
            <a:noFill/>
          </p:spPr>
          <p:txBody>
            <a:bodyPr wrap="square" rtlCol="0">
              <a:spAutoFit/>
            </a:bodyPr>
            <a:lstStyle/>
            <a:p>
              <a:r>
                <a:rPr lang="en-US" sz="1400" dirty="0" smtClean="0">
                  <a:solidFill>
                    <a:schemeClr val="tx1">
                      <a:lumMod val="75000"/>
                      <a:lumOff val="25000"/>
                    </a:schemeClr>
                  </a:solidFill>
                </a:rPr>
                <a:t>azimuth</a:t>
              </a:r>
              <a:endParaRPr lang="en-US" sz="1400" dirty="0">
                <a:solidFill>
                  <a:schemeClr val="tx1">
                    <a:lumMod val="75000"/>
                    <a:lumOff val="25000"/>
                  </a:schemeClr>
                </a:solidFill>
              </a:endParaRPr>
            </a:p>
          </p:txBody>
        </p:sp>
      </p:grpSp>
      <p:grpSp>
        <p:nvGrpSpPr>
          <p:cNvPr id="43" name="Group 42"/>
          <p:cNvGrpSpPr/>
          <p:nvPr/>
        </p:nvGrpSpPr>
        <p:grpSpPr>
          <a:xfrm>
            <a:off x="841281" y="5454740"/>
            <a:ext cx="7501652" cy="469880"/>
            <a:chOff x="534226" y="3020979"/>
            <a:chExt cx="7501652" cy="469880"/>
          </a:xfrm>
        </p:grpSpPr>
        <p:sp>
          <p:nvSpPr>
            <p:cNvPr id="44" name="TextBox 43"/>
            <p:cNvSpPr txBox="1"/>
            <p:nvPr/>
          </p:nvSpPr>
          <p:spPr>
            <a:xfrm>
              <a:off x="534226" y="3020979"/>
              <a:ext cx="7501652" cy="307777"/>
            </a:xfrm>
            <a:prstGeom prst="rect">
              <a:avLst/>
            </a:prstGeom>
            <a:noFill/>
          </p:spPr>
          <p:txBody>
            <a:bodyPr wrap="square" rtlCol="0">
              <a:spAutoFit/>
            </a:bodyPr>
            <a:lstStyle/>
            <a:p>
              <a:r>
                <a:rPr lang="en-US" sz="1400" dirty="0">
                  <a:solidFill>
                    <a:schemeClr val="tx1">
                      <a:lumMod val="75000"/>
                      <a:lumOff val="25000"/>
                    </a:schemeClr>
                  </a:solidFill>
                </a:rPr>
                <a:t> </a:t>
              </a:r>
              <a:r>
                <a:rPr lang="en-US" sz="1400" dirty="0" smtClean="0">
                  <a:solidFill>
                    <a:schemeClr val="tx1">
                      <a:lumMod val="75000"/>
                      <a:lumOff val="25000"/>
                    </a:schemeClr>
                  </a:solidFill>
                </a:rPr>
                <a:t>        -150              -100               -50                 0                  50                100               150</a:t>
              </a:r>
              <a:endParaRPr lang="en-US" sz="1400" dirty="0">
                <a:solidFill>
                  <a:schemeClr val="tx1">
                    <a:lumMod val="75000"/>
                    <a:lumOff val="25000"/>
                  </a:schemeClr>
                </a:solidFill>
              </a:endParaRPr>
            </a:p>
          </p:txBody>
        </p:sp>
        <p:sp>
          <p:nvSpPr>
            <p:cNvPr id="45" name="TextBox 44"/>
            <p:cNvSpPr txBox="1"/>
            <p:nvPr/>
          </p:nvSpPr>
          <p:spPr>
            <a:xfrm>
              <a:off x="7099427" y="3183082"/>
              <a:ext cx="936451" cy="307777"/>
            </a:xfrm>
            <a:prstGeom prst="rect">
              <a:avLst/>
            </a:prstGeom>
            <a:noFill/>
          </p:spPr>
          <p:txBody>
            <a:bodyPr wrap="square" rtlCol="0">
              <a:spAutoFit/>
            </a:bodyPr>
            <a:lstStyle/>
            <a:p>
              <a:r>
                <a:rPr lang="en-US" sz="1400" dirty="0" smtClean="0">
                  <a:solidFill>
                    <a:schemeClr val="tx1">
                      <a:lumMod val="75000"/>
                      <a:lumOff val="25000"/>
                    </a:schemeClr>
                  </a:solidFill>
                </a:rPr>
                <a:t>azimuth</a:t>
              </a:r>
              <a:endParaRPr lang="en-US" sz="1400" dirty="0">
                <a:solidFill>
                  <a:schemeClr val="tx1">
                    <a:lumMod val="75000"/>
                    <a:lumOff val="25000"/>
                  </a:schemeClr>
                </a:solidFill>
              </a:endParaRPr>
            </a:p>
          </p:txBody>
        </p:sp>
      </p:grpSp>
      <p:grpSp>
        <p:nvGrpSpPr>
          <p:cNvPr id="46" name="Group 45"/>
          <p:cNvGrpSpPr/>
          <p:nvPr/>
        </p:nvGrpSpPr>
        <p:grpSpPr>
          <a:xfrm>
            <a:off x="596561" y="3431677"/>
            <a:ext cx="625379" cy="1975637"/>
            <a:chOff x="242464" y="1117807"/>
            <a:chExt cx="625379" cy="1975637"/>
          </a:xfrm>
        </p:grpSpPr>
        <p:sp>
          <p:nvSpPr>
            <p:cNvPr id="47" name="TextBox 46"/>
            <p:cNvSpPr txBox="1"/>
            <p:nvPr/>
          </p:nvSpPr>
          <p:spPr>
            <a:xfrm>
              <a:off x="350424" y="1117807"/>
              <a:ext cx="284341" cy="307777"/>
            </a:xfrm>
            <a:prstGeom prst="rect">
              <a:avLst/>
            </a:prstGeom>
            <a:noFill/>
          </p:spPr>
          <p:txBody>
            <a:bodyPr wrap="square" rtlCol="0">
              <a:spAutoFit/>
            </a:bodyPr>
            <a:lstStyle/>
            <a:p>
              <a:r>
                <a:rPr lang="en-US" sz="1400" dirty="0" smtClean="0">
                  <a:solidFill>
                    <a:schemeClr val="tx1">
                      <a:lumMod val="75000"/>
                      <a:lumOff val="25000"/>
                    </a:schemeClr>
                  </a:solidFill>
                </a:rPr>
                <a:t>0</a:t>
              </a:r>
            </a:p>
          </p:txBody>
        </p:sp>
        <p:sp>
          <p:nvSpPr>
            <p:cNvPr id="48" name="TextBox 47"/>
            <p:cNvSpPr txBox="1"/>
            <p:nvPr/>
          </p:nvSpPr>
          <p:spPr>
            <a:xfrm>
              <a:off x="248069" y="1534772"/>
              <a:ext cx="556122" cy="307777"/>
            </a:xfrm>
            <a:prstGeom prst="rect">
              <a:avLst/>
            </a:prstGeom>
            <a:noFill/>
          </p:spPr>
          <p:txBody>
            <a:bodyPr wrap="square" rtlCol="0">
              <a:spAutoFit/>
            </a:bodyPr>
            <a:lstStyle/>
            <a:p>
              <a:r>
                <a:rPr lang="en-US" sz="1400" dirty="0" smtClean="0">
                  <a:solidFill>
                    <a:schemeClr val="tx1">
                      <a:lumMod val="75000"/>
                      <a:lumOff val="25000"/>
                    </a:schemeClr>
                  </a:solidFill>
                </a:rPr>
                <a:t>20</a:t>
              </a:r>
            </a:p>
          </p:txBody>
        </p:sp>
        <p:sp>
          <p:nvSpPr>
            <p:cNvPr id="49" name="TextBox 48"/>
            <p:cNvSpPr txBox="1"/>
            <p:nvPr/>
          </p:nvSpPr>
          <p:spPr>
            <a:xfrm>
              <a:off x="242464" y="2368702"/>
              <a:ext cx="436741" cy="307777"/>
            </a:xfrm>
            <a:prstGeom prst="rect">
              <a:avLst/>
            </a:prstGeom>
            <a:noFill/>
          </p:spPr>
          <p:txBody>
            <a:bodyPr wrap="square" rtlCol="0">
              <a:spAutoFit/>
            </a:bodyPr>
            <a:lstStyle/>
            <a:p>
              <a:r>
                <a:rPr lang="en-US" sz="1400" dirty="0" smtClean="0">
                  <a:solidFill>
                    <a:schemeClr val="tx1">
                      <a:lumMod val="75000"/>
                      <a:lumOff val="25000"/>
                    </a:schemeClr>
                  </a:solidFill>
                </a:rPr>
                <a:t>60</a:t>
              </a:r>
            </a:p>
          </p:txBody>
        </p:sp>
        <p:sp>
          <p:nvSpPr>
            <p:cNvPr id="50" name="TextBox 49"/>
            <p:cNvSpPr txBox="1"/>
            <p:nvPr/>
          </p:nvSpPr>
          <p:spPr>
            <a:xfrm>
              <a:off x="248069" y="1951737"/>
              <a:ext cx="619774" cy="307777"/>
            </a:xfrm>
            <a:prstGeom prst="rect">
              <a:avLst/>
            </a:prstGeom>
            <a:noFill/>
          </p:spPr>
          <p:txBody>
            <a:bodyPr wrap="square" rtlCol="0">
              <a:spAutoFit/>
            </a:bodyPr>
            <a:lstStyle/>
            <a:p>
              <a:r>
                <a:rPr lang="en-US" sz="1400" dirty="0" smtClean="0">
                  <a:solidFill>
                    <a:schemeClr val="tx1">
                      <a:lumMod val="75000"/>
                      <a:lumOff val="25000"/>
                    </a:schemeClr>
                  </a:solidFill>
                </a:rPr>
                <a:t>40</a:t>
              </a:r>
            </a:p>
          </p:txBody>
        </p:sp>
        <p:sp>
          <p:nvSpPr>
            <p:cNvPr id="51" name="TextBox 50"/>
            <p:cNvSpPr txBox="1"/>
            <p:nvPr/>
          </p:nvSpPr>
          <p:spPr>
            <a:xfrm>
              <a:off x="242464" y="2785667"/>
              <a:ext cx="467374" cy="307777"/>
            </a:xfrm>
            <a:prstGeom prst="rect">
              <a:avLst/>
            </a:prstGeom>
            <a:noFill/>
          </p:spPr>
          <p:txBody>
            <a:bodyPr wrap="square" rtlCol="0">
              <a:spAutoFit/>
            </a:bodyPr>
            <a:lstStyle/>
            <a:p>
              <a:r>
                <a:rPr lang="en-US" sz="1400" dirty="0" smtClean="0">
                  <a:solidFill>
                    <a:schemeClr val="tx1">
                      <a:lumMod val="75000"/>
                      <a:lumOff val="25000"/>
                    </a:schemeClr>
                  </a:solidFill>
                </a:rPr>
                <a:t>80</a:t>
              </a:r>
            </a:p>
          </p:txBody>
        </p:sp>
      </p:grpSp>
      <p:sp>
        <p:nvSpPr>
          <p:cNvPr id="53" name="TextBox 52"/>
          <p:cNvSpPr txBox="1"/>
          <p:nvPr/>
        </p:nvSpPr>
        <p:spPr>
          <a:xfrm>
            <a:off x="560820" y="3246447"/>
            <a:ext cx="936451" cy="307777"/>
          </a:xfrm>
          <a:prstGeom prst="rect">
            <a:avLst/>
          </a:prstGeom>
          <a:noFill/>
        </p:spPr>
        <p:txBody>
          <a:bodyPr wrap="square" rtlCol="0">
            <a:spAutoFit/>
          </a:bodyPr>
          <a:lstStyle/>
          <a:p>
            <a:r>
              <a:rPr lang="en-US" sz="1400" dirty="0" smtClean="0">
                <a:solidFill>
                  <a:schemeClr val="tx1">
                    <a:lumMod val="75000"/>
                    <a:lumOff val="25000"/>
                  </a:schemeClr>
                </a:solidFill>
              </a:rPr>
              <a:t>zenith</a:t>
            </a:r>
            <a:endParaRPr lang="en-US" sz="1400" dirty="0">
              <a:solidFill>
                <a:schemeClr val="tx1">
                  <a:lumMod val="75000"/>
                  <a:lumOff val="25000"/>
                </a:schemeClr>
              </a:solidFill>
            </a:endParaRPr>
          </a:p>
        </p:txBody>
      </p:sp>
      <p:sp>
        <p:nvSpPr>
          <p:cNvPr id="39" name="TextBox 38"/>
          <p:cNvSpPr txBox="1"/>
          <p:nvPr/>
        </p:nvSpPr>
        <p:spPr>
          <a:xfrm>
            <a:off x="8681494" y="5976079"/>
            <a:ext cx="2291305" cy="307777"/>
          </a:xfrm>
          <a:prstGeom prst="rect">
            <a:avLst/>
          </a:prstGeom>
          <a:noFill/>
        </p:spPr>
        <p:txBody>
          <a:bodyPr wrap="square" rtlCol="0">
            <a:spAutoFit/>
          </a:bodyPr>
          <a:lstStyle/>
          <a:p>
            <a:r>
              <a:rPr lang="en-US" sz="1400" dirty="0" smtClean="0">
                <a:solidFill>
                  <a:schemeClr val="tx1">
                    <a:lumMod val="75000"/>
                    <a:lumOff val="25000"/>
                  </a:schemeClr>
                </a:solidFill>
              </a:rPr>
              <a:t>Sky Brightness (relative)</a:t>
            </a:r>
          </a:p>
        </p:txBody>
      </p:sp>
    </p:spTree>
    <p:extLst>
      <p:ext uri="{BB962C8B-B14F-4D97-AF65-F5344CB8AC3E}">
        <p14:creationId xmlns:p14="http://schemas.microsoft.com/office/powerpoint/2010/main" val="35595281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516" t="35119" r="9134" b="32414"/>
          <a:stretch/>
        </p:blipFill>
        <p:spPr>
          <a:xfrm>
            <a:off x="924696" y="3621881"/>
            <a:ext cx="7622436" cy="1841057"/>
          </a:xfrm>
          <a:prstGeom prst="rect">
            <a:avLst/>
          </a:prstGeom>
        </p:spPr>
      </p:pic>
      <p:sp>
        <p:nvSpPr>
          <p:cNvPr id="6" name="Title 5"/>
          <p:cNvSpPr>
            <a:spLocks noGrp="1"/>
          </p:cNvSpPr>
          <p:nvPr>
            <p:ph type="title"/>
          </p:nvPr>
        </p:nvSpPr>
        <p:spPr/>
        <p:txBody>
          <a:bodyPr>
            <a:normAutofit fontScale="90000"/>
          </a:bodyPr>
          <a:lstStyle/>
          <a:p>
            <a:r>
              <a:rPr lang="en-US" dirty="0" smtClean="0"/>
              <a:t>Results</a:t>
            </a:r>
            <a:endParaRPr lang="en-US" dirty="0"/>
          </a:p>
        </p:txBody>
      </p:sp>
      <p:sp>
        <p:nvSpPr>
          <p:cNvPr id="17" name="Content Placeholder 16"/>
          <p:cNvSpPr>
            <a:spLocks noGrp="1"/>
          </p:cNvSpPr>
          <p:nvPr>
            <p:ph sz="quarter" idx="14"/>
          </p:nvPr>
        </p:nvSpPr>
        <p:spPr>
          <a:xfrm>
            <a:off x="8622205" y="1602101"/>
            <a:ext cx="3308479" cy="1908856"/>
          </a:xfrm>
        </p:spPr>
        <p:txBody>
          <a:bodyPr/>
          <a:lstStyle/>
          <a:p>
            <a:pPr>
              <a:buClr>
                <a:schemeClr val="dk1"/>
              </a:buClr>
              <a:buSzPts val="1100"/>
            </a:pPr>
            <a:r>
              <a:rPr lang="en-US" b="1" dirty="0" smtClean="0">
                <a:solidFill>
                  <a:schemeClr val="tx1">
                    <a:lumMod val="75000"/>
                    <a:lumOff val="25000"/>
                  </a:schemeClr>
                </a:solidFill>
                <a:ea typeface="Century Gothic"/>
                <a:cs typeface="Century Gothic"/>
                <a:sym typeface="Century Gothic"/>
              </a:rPr>
              <a:t>Shenandoah National Park</a:t>
            </a:r>
            <a:endParaRPr lang="en-US" b="1" dirty="0">
              <a:solidFill>
                <a:schemeClr val="tx1">
                  <a:lumMod val="75000"/>
                  <a:lumOff val="25000"/>
                </a:schemeClr>
              </a:solidFill>
              <a:ea typeface="Century Gothic"/>
              <a:cs typeface="Century Gothic"/>
              <a:sym typeface="Century Gothic"/>
            </a:endParaRPr>
          </a:p>
          <a:p>
            <a:pPr algn="just">
              <a:buClr>
                <a:schemeClr val="dk1"/>
              </a:buClr>
              <a:buSzPts val="1100"/>
            </a:pPr>
            <a:r>
              <a:rPr lang="en-US" dirty="0" smtClean="0">
                <a:solidFill>
                  <a:schemeClr val="tx1">
                    <a:lumMod val="75000"/>
                    <a:lumOff val="25000"/>
                  </a:schemeClr>
                </a:solidFill>
                <a:ea typeface="Century Gothic"/>
                <a:cs typeface="Century Gothic"/>
                <a:sym typeface="Century Gothic"/>
              </a:rPr>
              <a:t>Coordinates: -78.7, 38.2</a:t>
            </a:r>
            <a:endParaRPr lang="en-US" dirty="0">
              <a:solidFill>
                <a:schemeClr val="tx1">
                  <a:lumMod val="75000"/>
                  <a:lumOff val="25000"/>
                </a:schemeClr>
              </a:solidFill>
            </a:endParaRPr>
          </a:p>
          <a:p>
            <a:pPr>
              <a:buClr>
                <a:schemeClr val="dk1"/>
              </a:buClr>
              <a:buSzPts val="1100"/>
            </a:pPr>
            <a:r>
              <a:rPr lang="en-US" dirty="0">
                <a:solidFill>
                  <a:schemeClr val="tx1">
                    <a:lumMod val="75000"/>
                    <a:lumOff val="25000"/>
                  </a:schemeClr>
                </a:solidFill>
                <a:ea typeface="Century Gothic"/>
                <a:cs typeface="Century Gothic"/>
                <a:sym typeface="Century Gothic"/>
              </a:rPr>
              <a:t>May through October (2014 to 2018)</a:t>
            </a:r>
          </a:p>
          <a:p>
            <a:endParaRPr lang="en-US" dirty="0">
              <a:solidFill>
                <a:schemeClr val="tx1">
                  <a:lumMod val="75000"/>
                  <a:lumOff val="25000"/>
                </a:schemeClr>
              </a:solidFill>
            </a:endParaRPr>
          </a:p>
        </p:txBody>
      </p:sp>
      <p:sp>
        <p:nvSpPr>
          <p:cNvPr id="18" name="Content Placeholder 17"/>
          <p:cNvSpPr>
            <a:spLocks noGrp="1"/>
          </p:cNvSpPr>
          <p:nvPr>
            <p:ph sz="quarter" idx="15"/>
          </p:nvPr>
        </p:nvSpPr>
        <p:spPr>
          <a:xfrm>
            <a:off x="8622205" y="3811895"/>
            <a:ext cx="3308479" cy="2157984"/>
          </a:xfrm>
        </p:spPr>
        <p:txBody>
          <a:bodyPr>
            <a:noAutofit/>
          </a:bodyPr>
          <a:lstStyle/>
          <a:p>
            <a:pPr>
              <a:buClr>
                <a:schemeClr val="dk1"/>
              </a:buClr>
              <a:buSzPts val="1100"/>
            </a:pPr>
            <a:r>
              <a:rPr lang="en-US" b="1" dirty="0" smtClean="0">
                <a:solidFill>
                  <a:schemeClr val="tx1">
                    <a:lumMod val="75000"/>
                    <a:lumOff val="25000"/>
                  </a:schemeClr>
                </a:solidFill>
                <a:ea typeface="Century Gothic"/>
                <a:cs typeface="Century Gothic"/>
                <a:sym typeface="Century Gothic"/>
              </a:rPr>
              <a:t>Yellowstone National Park</a:t>
            </a:r>
            <a:endParaRPr lang="en-US" b="1" dirty="0">
              <a:solidFill>
                <a:schemeClr val="tx1">
                  <a:lumMod val="75000"/>
                  <a:lumOff val="25000"/>
                </a:schemeClr>
              </a:solidFill>
              <a:ea typeface="Century Gothic"/>
              <a:cs typeface="Century Gothic"/>
              <a:sym typeface="Century Gothic"/>
            </a:endParaRPr>
          </a:p>
          <a:p>
            <a:pPr algn="just">
              <a:buClr>
                <a:schemeClr val="dk1"/>
              </a:buClr>
              <a:buSzPts val="1100"/>
            </a:pPr>
            <a:r>
              <a:rPr lang="en-US" dirty="0">
                <a:solidFill>
                  <a:schemeClr val="tx1">
                    <a:lumMod val="75000"/>
                    <a:lumOff val="25000"/>
                  </a:schemeClr>
                </a:solidFill>
                <a:ea typeface="Century Gothic"/>
                <a:cs typeface="Century Gothic"/>
                <a:sym typeface="Century Gothic"/>
              </a:rPr>
              <a:t>Coordinates: </a:t>
            </a:r>
            <a:r>
              <a:rPr lang="en-US" dirty="0" smtClean="0">
                <a:solidFill>
                  <a:schemeClr val="tx1">
                    <a:lumMod val="75000"/>
                    <a:lumOff val="25000"/>
                  </a:schemeClr>
                </a:solidFill>
                <a:ea typeface="Century Gothic"/>
                <a:cs typeface="Century Gothic"/>
                <a:sym typeface="Century Gothic"/>
              </a:rPr>
              <a:t>-111.1, 44.7</a:t>
            </a:r>
            <a:endParaRPr lang="en-US" dirty="0">
              <a:solidFill>
                <a:schemeClr val="tx1">
                  <a:lumMod val="75000"/>
                  <a:lumOff val="25000"/>
                </a:schemeClr>
              </a:solidFill>
            </a:endParaRPr>
          </a:p>
          <a:p>
            <a:pPr>
              <a:buClr>
                <a:schemeClr val="dk1"/>
              </a:buClr>
              <a:buSzPts val="1100"/>
            </a:pPr>
            <a:r>
              <a:rPr lang="en-US" dirty="0" smtClean="0">
                <a:solidFill>
                  <a:schemeClr val="tx1">
                    <a:lumMod val="75000"/>
                    <a:lumOff val="25000"/>
                  </a:schemeClr>
                </a:solidFill>
                <a:ea typeface="Century Gothic"/>
                <a:cs typeface="Century Gothic"/>
                <a:sym typeface="Century Gothic"/>
              </a:rPr>
              <a:t>June through September </a:t>
            </a:r>
            <a:r>
              <a:rPr lang="en-US" dirty="0">
                <a:solidFill>
                  <a:schemeClr val="tx1">
                    <a:lumMod val="75000"/>
                    <a:lumOff val="25000"/>
                  </a:schemeClr>
                </a:solidFill>
                <a:ea typeface="Century Gothic"/>
                <a:cs typeface="Century Gothic"/>
                <a:sym typeface="Century Gothic"/>
              </a:rPr>
              <a:t>(</a:t>
            </a:r>
            <a:r>
              <a:rPr lang="en-US" dirty="0" smtClean="0">
                <a:solidFill>
                  <a:schemeClr val="tx1">
                    <a:lumMod val="75000"/>
                    <a:lumOff val="25000"/>
                  </a:schemeClr>
                </a:solidFill>
                <a:ea typeface="Century Gothic"/>
                <a:cs typeface="Century Gothic"/>
                <a:sym typeface="Century Gothic"/>
              </a:rPr>
              <a:t>2014 to 2018</a:t>
            </a:r>
            <a:r>
              <a:rPr lang="en-US" dirty="0">
                <a:solidFill>
                  <a:schemeClr val="tx1">
                    <a:lumMod val="75000"/>
                    <a:lumOff val="25000"/>
                  </a:schemeClr>
                </a:solidFill>
                <a:ea typeface="Century Gothic"/>
                <a:cs typeface="Century Gothic"/>
                <a:sym typeface="Century Gothic"/>
              </a:rPr>
              <a:t>)</a:t>
            </a:r>
          </a:p>
          <a:p>
            <a:endParaRPr lang="en-US" dirty="0">
              <a:solidFill>
                <a:schemeClr val="tx1">
                  <a:lumMod val="75000"/>
                  <a:lumOff val="25000"/>
                </a:schemeClr>
              </a:solidFill>
            </a:endParaRP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10885" t="77126" r="8198" b="15221"/>
          <a:stretch/>
        </p:blipFill>
        <p:spPr>
          <a:xfrm>
            <a:off x="788635" y="5941316"/>
            <a:ext cx="7874876" cy="419877"/>
          </a:xfrm>
          <a:prstGeom prst="rect">
            <a:avLst/>
          </a:prstGeom>
        </p:spPr>
      </p:pic>
      <p:sp>
        <p:nvSpPr>
          <p:cNvPr id="22" name="TextBox 21"/>
          <p:cNvSpPr txBox="1"/>
          <p:nvPr/>
        </p:nvSpPr>
        <p:spPr>
          <a:xfrm>
            <a:off x="827181" y="6337046"/>
            <a:ext cx="7816944" cy="307777"/>
          </a:xfrm>
          <a:prstGeom prst="rect">
            <a:avLst/>
          </a:prstGeom>
          <a:noFill/>
        </p:spPr>
        <p:txBody>
          <a:bodyPr wrap="square" rtlCol="0">
            <a:spAutoFit/>
          </a:bodyPr>
          <a:lstStyle/>
          <a:p>
            <a:r>
              <a:rPr lang="en-US" sz="1400" dirty="0" smtClean="0">
                <a:solidFill>
                  <a:schemeClr val="tx1">
                    <a:lumMod val="75000"/>
                    <a:lumOff val="25000"/>
                  </a:schemeClr>
                </a:solidFill>
              </a:rPr>
              <a:t>Low   			        	   Medium 			                 High</a:t>
            </a:r>
            <a:endParaRPr lang="en-US" sz="1400" dirty="0">
              <a:solidFill>
                <a:schemeClr val="tx1">
                  <a:lumMod val="75000"/>
                  <a:lumOff val="25000"/>
                </a:schemeClr>
              </a:solidFill>
            </a:endParaRPr>
          </a:p>
        </p:txBody>
      </p:sp>
      <p:grpSp>
        <p:nvGrpSpPr>
          <p:cNvPr id="36" name="Group 35"/>
          <p:cNvGrpSpPr/>
          <p:nvPr/>
        </p:nvGrpSpPr>
        <p:grpSpPr>
          <a:xfrm>
            <a:off x="573058" y="1005329"/>
            <a:ext cx="936451" cy="2160189"/>
            <a:chOff x="190543" y="933255"/>
            <a:chExt cx="936451" cy="2160189"/>
          </a:xfrm>
        </p:grpSpPr>
        <p:sp>
          <p:nvSpPr>
            <p:cNvPr id="30" name="TextBox 29"/>
            <p:cNvSpPr txBox="1"/>
            <p:nvPr/>
          </p:nvSpPr>
          <p:spPr>
            <a:xfrm>
              <a:off x="350424" y="1117807"/>
              <a:ext cx="284341" cy="307777"/>
            </a:xfrm>
            <a:prstGeom prst="rect">
              <a:avLst/>
            </a:prstGeom>
            <a:noFill/>
          </p:spPr>
          <p:txBody>
            <a:bodyPr wrap="square" rtlCol="0">
              <a:spAutoFit/>
            </a:bodyPr>
            <a:lstStyle/>
            <a:p>
              <a:r>
                <a:rPr lang="en-US" sz="1400" dirty="0" smtClean="0">
                  <a:solidFill>
                    <a:schemeClr val="tx1">
                      <a:lumMod val="75000"/>
                      <a:lumOff val="25000"/>
                    </a:schemeClr>
                  </a:solidFill>
                </a:rPr>
                <a:t>0</a:t>
              </a:r>
            </a:p>
          </p:txBody>
        </p:sp>
        <p:sp>
          <p:nvSpPr>
            <p:cNvPr id="31" name="TextBox 30"/>
            <p:cNvSpPr txBox="1"/>
            <p:nvPr/>
          </p:nvSpPr>
          <p:spPr>
            <a:xfrm>
              <a:off x="248069" y="1534772"/>
              <a:ext cx="556122" cy="307777"/>
            </a:xfrm>
            <a:prstGeom prst="rect">
              <a:avLst/>
            </a:prstGeom>
            <a:noFill/>
          </p:spPr>
          <p:txBody>
            <a:bodyPr wrap="square" rtlCol="0">
              <a:spAutoFit/>
            </a:bodyPr>
            <a:lstStyle/>
            <a:p>
              <a:r>
                <a:rPr lang="en-US" sz="1400" dirty="0" smtClean="0">
                  <a:solidFill>
                    <a:schemeClr val="tx1">
                      <a:lumMod val="75000"/>
                      <a:lumOff val="25000"/>
                    </a:schemeClr>
                  </a:solidFill>
                </a:rPr>
                <a:t>20</a:t>
              </a:r>
            </a:p>
          </p:txBody>
        </p:sp>
        <p:sp>
          <p:nvSpPr>
            <p:cNvPr id="32" name="TextBox 31"/>
            <p:cNvSpPr txBox="1"/>
            <p:nvPr/>
          </p:nvSpPr>
          <p:spPr>
            <a:xfrm>
              <a:off x="242464" y="2368702"/>
              <a:ext cx="436741" cy="307777"/>
            </a:xfrm>
            <a:prstGeom prst="rect">
              <a:avLst/>
            </a:prstGeom>
            <a:noFill/>
          </p:spPr>
          <p:txBody>
            <a:bodyPr wrap="square" rtlCol="0">
              <a:spAutoFit/>
            </a:bodyPr>
            <a:lstStyle/>
            <a:p>
              <a:r>
                <a:rPr lang="en-US" sz="1400" dirty="0" smtClean="0">
                  <a:solidFill>
                    <a:schemeClr val="tx1">
                      <a:lumMod val="75000"/>
                      <a:lumOff val="25000"/>
                    </a:schemeClr>
                  </a:solidFill>
                </a:rPr>
                <a:t>60</a:t>
              </a:r>
            </a:p>
          </p:txBody>
        </p:sp>
        <p:sp>
          <p:nvSpPr>
            <p:cNvPr id="33" name="TextBox 32"/>
            <p:cNvSpPr txBox="1"/>
            <p:nvPr/>
          </p:nvSpPr>
          <p:spPr>
            <a:xfrm>
              <a:off x="248069" y="1951737"/>
              <a:ext cx="619774" cy="307777"/>
            </a:xfrm>
            <a:prstGeom prst="rect">
              <a:avLst/>
            </a:prstGeom>
            <a:noFill/>
          </p:spPr>
          <p:txBody>
            <a:bodyPr wrap="square" rtlCol="0">
              <a:spAutoFit/>
            </a:bodyPr>
            <a:lstStyle/>
            <a:p>
              <a:r>
                <a:rPr lang="en-US" sz="1400" dirty="0" smtClean="0">
                  <a:solidFill>
                    <a:schemeClr val="tx1">
                      <a:lumMod val="75000"/>
                      <a:lumOff val="25000"/>
                    </a:schemeClr>
                  </a:solidFill>
                </a:rPr>
                <a:t>40</a:t>
              </a:r>
            </a:p>
          </p:txBody>
        </p:sp>
        <p:sp>
          <p:nvSpPr>
            <p:cNvPr id="34" name="TextBox 33"/>
            <p:cNvSpPr txBox="1"/>
            <p:nvPr/>
          </p:nvSpPr>
          <p:spPr>
            <a:xfrm>
              <a:off x="242464" y="2785667"/>
              <a:ext cx="467374" cy="307777"/>
            </a:xfrm>
            <a:prstGeom prst="rect">
              <a:avLst/>
            </a:prstGeom>
            <a:noFill/>
          </p:spPr>
          <p:txBody>
            <a:bodyPr wrap="square" rtlCol="0">
              <a:spAutoFit/>
            </a:bodyPr>
            <a:lstStyle/>
            <a:p>
              <a:r>
                <a:rPr lang="en-US" sz="1400" dirty="0" smtClean="0">
                  <a:solidFill>
                    <a:schemeClr val="tx1">
                      <a:lumMod val="75000"/>
                      <a:lumOff val="25000"/>
                    </a:schemeClr>
                  </a:solidFill>
                </a:rPr>
                <a:t>80</a:t>
              </a:r>
            </a:p>
          </p:txBody>
        </p:sp>
        <p:sp>
          <p:nvSpPr>
            <p:cNvPr id="35" name="TextBox 34"/>
            <p:cNvSpPr txBox="1"/>
            <p:nvPr/>
          </p:nvSpPr>
          <p:spPr>
            <a:xfrm>
              <a:off x="190543" y="933255"/>
              <a:ext cx="936451" cy="307777"/>
            </a:xfrm>
            <a:prstGeom prst="rect">
              <a:avLst/>
            </a:prstGeom>
            <a:noFill/>
          </p:spPr>
          <p:txBody>
            <a:bodyPr wrap="square" rtlCol="0">
              <a:spAutoFit/>
            </a:bodyPr>
            <a:lstStyle/>
            <a:p>
              <a:r>
                <a:rPr lang="en-US" sz="1400" dirty="0" smtClean="0">
                  <a:solidFill>
                    <a:schemeClr val="tx1">
                      <a:lumMod val="75000"/>
                      <a:lumOff val="25000"/>
                    </a:schemeClr>
                  </a:solidFill>
                </a:rPr>
                <a:t>zenith</a:t>
              </a:r>
              <a:endParaRPr lang="en-US" sz="1400" dirty="0">
                <a:solidFill>
                  <a:schemeClr val="tx1">
                    <a:lumMod val="75000"/>
                    <a:lumOff val="25000"/>
                  </a:schemeClr>
                </a:solidFill>
              </a:endParaRPr>
            </a:p>
          </p:txBody>
        </p:sp>
      </p:grpSp>
      <p:grpSp>
        <p:nvGrpSpPr>
          <p:cNvPr id="38" name="Group 37"/>
          <p:cNvGrpSpPr/>
          <p:nvPr/>
        </p:nvGrpSpPr>
        <p:grpSpPr>
          <a:xfrm>
            <a:off x="853445" y="3151481"/>
            <a:ext cx="7479143" cy="461665"/>
            <a:chOff x="534226" y="3020979"/>
            <a:chExt cx="7648114" cy="461665"/>
          </a:xfrm>
        </p:grpSpPr>
        <p:sp>
          <p:nvSpPr>
            <p:cNvPr id="19" name="TextBox 18"/>
            <p:cNvSpPr txBox="1"/>
            <p:nvPr/>
          </p:nvSpPr>
          <p:spPr>
            <a:xfrm>
              <a:off x="534226" y="3020979"/>
              <a:ext cx="7501652" cy="307777"/>
            </a:xfrm>
            <a:prstGeom prst="rect">
              <a:avLst/>
            </a:prstGeom>
            <a:noFill/>
          </p:spPr>
          <p:txBody>
            <a:bodyPr wrap="square" rtlCol="0">
              <a:spAutoFit/>
            </a:bodyPr>
            <a:lstStyle/>
            <a:p>
              <a:r>
                <a:rPr lang="en-US" sz="1400" dirty="0">
                  <a:solidFill>
                    <a:schemeClr val="tx1">
                      <a:lumMod val="75000"/>
                      <a:lumOff val="25000"/>
                    </a:schemeClr>
                  </a:solidFill>
                </a:rPr>
                <a:t> </a:t>
              </a:r>
              <a:r>
                <a:rPr lang="en-US" sz="1400" dirty="0" smtClean="0">
                  <a:solidFill>
                    <a:schemeClr val="tx1">
                      <a:lumMod val="75000"/>
                      <a:lumOff val="25000"/>
                    </a:schemeClr>
                  </a:solidFill>
                </a:rPr>
                <a:t>        -150              -100               -50                  0                 50                100               150</a:t>
              </a:r>
              <a:endParaRPr lang="en-US" sz="1400" dirty="0">
                <a:solidFill>
                  <a:schemeClr val="tx1">
                    <a:lumMod val="75000"/>
                    <a:lumOff val="25000"/>
                  </a:schemeClr>
                </a:solidFill>
              </a:endParaRPr>
            </a:p>
          </p:txBody>
        </p:sp>
        <p:sp>
          <p:nvSpPr>
            <p:cNvPr id="37" name="TextBox 36"/>
            <p:cNvSpPr txBox="1"/>
            <p:nvPr/>
          </p:nvSpPr>
          <p:spPr>
            <a:xfrm>
              <a:off x="7245889" y="3174867"/>
              <a:ext cx="936451" cy="307777"/>
            </a:xfrm>
            <a:prstGeom prst="rect">
              <a:avLst/>
            </a:prstGeom>
            <a:noFill/>
          </p:spPr>
          <p:txBody>
            <a:bodyPr wrap="square" rtlCol="0">
              <a:spAutoFit/>
            </a:bodyPr>
            <a:lstStyle/>
            <a:p>
              <a:r>
                <a:rPr lang="en-US" sz="1400" dirty="0" smtClean="0">
                  <a:solidFill>
                    <a:schemeClr val="tx1">
                      <a:lumMod val="75000"/>
                      <a:lumOff val="25000"/>
                    </a:schemeClr>
                  </a:solidFill>
                </a:rPr>
                <a:t>azimuth</a:t>
              </a:r>
              <a:endParaRPr lang="en-US" sz="1400" dirty="0">
                <a:solidFill>
                  <a:schemeClr val="tx1">
                    <a:lumMod val="75000"/>
                    <a:lumOff val="25000"/>
                  </a:schemeClr>
                </a:solidFill>
              </a:endParaRPr>
            </a:p>
          </p:txBody>
        </p:sp>
      </p:grpSp>
      <p:grpSp>
        <p:nvGrpSpPr>
          <p:cNvPr id="43" name="Group 42"/>
          <p:cNvGrpSpPr/>
          <p:nvPr/>
        </p:nvGrpSpPr>
        <p:grpSpPr>
          <a:xfrm>
            <a:off x="841281" y="5454740"/>
            <a:ext cx="7501652" cy="469880"/>
            <a:chOff x="534226" y="3020979"/>
            <a:chExt cx="7501652" cy="469880"/>
          </a:xfrm>
        </p:grpSpPr>
        <p:sp>
          <p:nvSpPr>
            <p:cNvPr id="44" name="TextBox 43"/>
            <p:cNvSpPr txBox="1"/>
            <p:nvPr/>
          </p:nvSpPr>
          <p:spPr>
            <a:xfrm>
              <a:off x="534226" y="3020979"/>
              <a:ext cx="7501652" cy="307777"/>
            </a:xfrm>
            <a:prstGeom prst="rect">
              <a:avLst/>
            </a:prstGeom>
            <a:noFill/>
          </p:spPr>
          <p:txBody>
            <a:bodyPr wrap="square" rtlCol="0">
              <a:spAutoFit/>
            </a:bodyPr>
            <a:lstStyle/>
            <a:p>
              <a:r>
                <a:rPr lang="en-US" sz="1400" dirty="0">
                  <a:solidFill>
                    <a:schemeClr val="tx1">
                      <a:lumMod val="75000"/>
                      <a:lumOff val="25000"/>
                    </a:schemeClr>
                  </a:solidFill>
                </a:rPr>
                <a:t> </a:t>
              </a:r>
              <a:r>
                <a:rPr lang="en-US" sz="1400" dirty="0" smtClean="0">
                  <a:solidFill>
                    <a:schemeClr val="tx1">
                      <a:lumMod val="75000"/>
                      <a:lumOff val="25000"/>
                    </a:schemeClr>
                  </a:solidFill>
                </a:rPr>
                <a:t>        -150              -100               -50                 0                  50                100               150</a:t>
              </a:r>
              <a:endParaRPr lang="en-US" sz="1400" dirty="0">
                <a:solidFill>
                  <a:schemeClr val="tx1">
                    <a:lumMod val="75000"/>
                    <a:lumOff val="25000"/>
                  </a:schemeClr>
                </a:solidFill>
              </a:endParaRPr>
            </a:p>
          </p:txBody>
        </p:sp>
        <p:sp>
          <p:nvSpPr>
            <p:cNvPr id="45" name="TextBox 44"/>
            <p:cNvSpPr txBox="1"/>
            <p:nvPr/>
          </p:nvSpPr>
          <p:spPr>
            <a:xfrm>
              <a:off x="7099427" y="3183082"/>
              <a:ext cx="936451" cy="307777"/>
            </a:xfrm>
            <a:prstGeom prst="rect">
              <a:avLst/>
            </a:prstGeom>
            <a:noFill/>
          </p:spPr>
          <p:txBody>
            <a:bodyPr wrap="square" rtlCol="0">
              <a:spAutoFit/>
            </a:bodyPr>
            <a:lstStyle/>
            <a:p>
              <a:r>
                <a:rPr lang="en-US" sz="1400" dirty="0" smtClean="0">
                  <a:solidFill>
                    <a:schemeClr val="tx1">
                      <a:lumMod val="75000"/>
                      <a:lumOff val="25000"/>
                    </a:schemeClr>
                  </a:solidFill>
                </a:rPr>
                <a:t>azimuth</a:t>
              </a:r>
              <a:endParaRPr lang="en-US" sz="1400" dirty="0">
                <a:solidFill>
                  <a:schemeClr val="tx1">
                    <a:lumMod val="75000"/>
                    <a:lumOff val="25000"/>
                  </a:schemeClr>
                </a:solidFill>
              </a:endParaRPr>
            </a:p>
          </p:txBody>
        </p:sp>
      </p:grpSp>
      <p:grpSp>
        <p:nvGrpSpPr>
          <p:cNvPr id="46" name="Group 45"/>
          <p:cNvGrpSpPr/>
          <p:nvPr/>
        </p:nvGrpSpPr>
        <p:grpSpPr>
          <a:xfrm>
            <a:off x="612006" y="3487301"/>
            <a:ext cx="625379" cy="1975637"/>
            <a:chOff x="242464" y="1117807"/>
            <a:chExt cx="625379" cy="1975637"/>
          </a:xfrm>
        </p:grpSpPr>
        <p:sp>
          <p:nvSpPr>
            <p:cNvPr id="47" name="TextBox 46"/>
            <p:cNvSpPr txBox="1"/>
            <p:nvPr/>
          </p:nvSpPr>
          <p:spPr>
            <a:xfrm>
              <a:off x="350424" y="1117807"/>
              <a:ext cx="284341" cy="307777"/>
            </a:xfrm>
            <a:prstGeom prst="rect">
              <a:avLst/>
            </a:prstGeom>
            <a:noFill/>
          </p:spPr>
          <p:txBody>
            <a:bodyPr wrap="square" rtlCol="0">
              <a:spAutoFit/>
            </a:bodyPr>
            <a:lstStyle/>
            <a:p>
              <a:r>
                <a:rPr lang="en-US" sz="1400" dirty="0" smtClean="0">
                  <a:solidFill>
                    <a:schemeClr val="tx1">
                      <a:lumMod val="75000"/>
                      <a:lumOff val="25000"/>
                    </a:schemeClr>
                  </a:solidFill>
                </a:rPr>
                <a:t>0</a:t>
              </a:r>
            </a:p>
          </p:txBody>
        </p:sp>
        <p:sp>
          <p:nvSpPr>
            <p:cNvPr id="48" name="TextBox 47"/>
            <p:cNvSpPr txBox="1"/>
            <p:nvPr/>
          </p:nvSpPr>
          <p:spPr>
            <a:xfrm>
              <a:off x="248069" y="1534772"/>
              <a:ext cx="556122" cy="307777"/>
            </a:xfrm>
            <a:prstGeom prst="rect">
              <a:avLst/>
            </a:prstGeom>
            <a:noFill/>
          </p:spPr>
          <p:txBody>
            <a:bodyPr wrap="square" rtlCol="0">
              <a:spAutoFit/>
            </a:bodyPr>
            <a:lstStyle/>
            <a:p>
              <a:r>
                <a:rPr lang="en-US" sz="1400" dirty="0" smtClean="0">
                  <a:solidFill>
                    <a:schemeClr val="tx1">
                      <a:lumMod val="75000"/>
                      <a:lumOff val="25000"/>
                    </a:schemeClr>
                  </a:solidFill>
                </a:rPr>
                <a:t>20</a:t>
              </a:r>
            </a:p>
          </p:txBody>
        </p:sp>
        <p:sp>
          <p:nvSpPr>
            <p:cNvPr id="49" name="TextBox 48"/>
            <p:cNvSpPr txBox="1"/>
            <p:nvPr/>
          </p:nvSpPr>
          <p:spPr>
            <a:xfrm>
              <a:off x="242464" y="2368702"/>
              <a:ext cx="436741" cy="307777"/>
            </a:xfrm>
            <a:prstGeom prst="rect">
              <a:avLst/>
            </a:prstGeom>
            <a:noFill/>
          </p:spPr>
          <p:txBody>
            <a:bodyPr wrap="square" rtlCol="0">
              <a:spAutoFit/>
            </a:bodyPr>
            <a:lstStyle/>
            <a:p>
              <a:r>
                <a:rPr lang="en-US" sz="1400" dirty="0" smtClean="0">
                  <a:solidFill>
                    <a:schemeClr val="tx1">
                      <a:lumMod val="75000"/>
                      <a:lumOff val="25000"/>
                    </a:schemeClr>
                  </a:solidFill>
                </a:rPr>
                <a:t>60</a:t>
              </a:r>
            </a:p>
          </p:txBody>
        </p:sp>
        <p:sp>
          <p:nvSpPr>
            <p:cNvPr id="50" name="TextBox 49"/>
            <p:cNvSpPr txBox="1"/>
            <p:nvPr/>
          </p:nvSpPr>
          <p:spPr>
            <a:xfrm>
              <a:off x="248069" y="1951737"/>
              <a:ext cx="619774" cy="307777"/>
            </a:xfrm>
            <a:prstGeom prst="rect">
              <a:avLst/>
            </a:prstGeom>
            <a:noFill/>
          </p:spPr>
          <p:txBody>
            <a:bodyPr wrap="square" rtlCol="0">
              <a:spAutoFit/>
            </a:bodyPr>
            <a:lstStyle/>
            <a:p>
              <a:r>
                <a:rPr lang="en-US" sz="1400" dirty="0" smtClean="0">
                  <a:solidFill>
                    <a:schemeClr val="tx1">
                      <a:lumMod val="75000"/>
                      <a:lumOff val="25000"/>
                    </a:schemeClr>
                  </a:solidFill>
                </a:rPr>
                <a:t>40</a:t>
              </a:r>
            </a:p>
          </p:txBody>
        </p:sp>
        <p:sp>
          <p:nvSpPr>
            <p:cNvPr id="51" name="TextBox 50"/>
            <p:cNvSpPr txBox="1"/>
            <p:nvPr/>
          </p:nvSpPr>
          <p:spPr>
            <a:xfrm>
              <a:off x="242464" y="2785667"/>
              <a:ext cx="467374" cy="307777"/>
            </a:xfrm>
            <a:prstGeom prst="rect">
              <a:avLst/>
            </a:prstGeom>
            <a:noFill/>
          </p:spPr>
          <p:txBody>
            <a:bodyPr wrap="square" rtlCol="0">
              <a:spAutoFit/>
            </a:bodyPr>
            <a:lstStyle/>
            <a:p>
              <a:r>
                <a:rPr lang="en-US" sz="1400" dirty="0" smtClean="0">
                  <a:solidFill>
                    <a:schemeClr val="tx1">
                      <a:lumMod val="75000"/>
                      <a:lumOff val="25000"/>
                    </a:schemeClr>
                  </a:solidFill>
                </a:rPr>
                <a:t>80</a:t>
              </a:r>
            </a:p>
          </p:txBody>
        </p:sp>
      </p:grpSp>
      <p:sp>
        <p:nvSpPr>
          <p:cNvPr id="53" name="TextBox 52"/>
          <p:cNvSpPr txBox="1"/>
          <p:nvPr/>
        </p:nvSpPr>
        <p:spPr>
          <a:xfrm>
            <a:off x="562009" y="3316786"/>
            <a:ext cx="936451" cy="307777"/>
          </a:xfrm>
          <a:prstGeom prst="rect">
            <a:avLst/>
          </a:prstGeom>
          <a:noFill/>
        </p:spPr>
        <p:txBody>
          <a:bodyPr wrap="square" rtlCol="0">
            <a:spAutoFit/>
          </a:bodyPr>
          <a:lstStyle/>
          <a:p>
            <a:r>
              <a:rPr lang="en-US" sz="1400" dirty="0" smtClean="0">
                <a:solidFill>
                  <a:schemeClr val="tx1">
                    <a:lumMod val="75000"/>
                    <a:lumOff val="25000"/>
                  </a:schemeClr>
                </a:solidFill>
              </a:rPr>
              <a:t>zenith</a:t>
            </a:r>
            <a:endParaRPr lang="en-US" sz="1400" dirty="0">
              <a:solidFill>
                <a:schemeClr val="tx1">
                  <a:lumMod val="75000"/>
                  <a:lumOff val="25000"/>
                </a:schemeClr>
              </a:solidFill>
            </a:endParaRPr>
          </a:p>
        </p:txBody>
      </p:sp>
      <p:pic>
        <p:nvPicPr>
          <p:cNvPr id="42" name="Picture 41"/>
          <p:cNvPicPr>
            <a:picLocks noChangeAspect="1"/>
          </p:cNvPicPr>
          <p:nvPr/>
        </p:nvPicPr>
        <p:blipFill rotWithShape="1">
          <a:blip r:embed="rId5">
            <a:extLst>
              <a:ext uri="{28A0092B-C50C-407E-A947-70E740481C1C}">
                <a14:useLocalDpi xmlns:a14="http://schemas.microsoft.com/office/drawing/2010/main" val="0"/>
              </a:ext>
            </a:extLst>
          </a:blip>
          <a:srcRect l="11905" t="34253" r="8874" b="33063"/>
          <a:stretch/>
        </p:blipFill>
        <p:spPr>
          <a:xfrm>
            <a:off x="971249" y="1281415"/>
            <a:ext cx="7606515" cy="1849991"/>
          </a:xfrm>
          <a:prstGeom prst="rect">
            <a:avLst/>
          </a:prstGeom>
        </p:spPr>
      </p:pic>
      <p:sp>
        <p:nvSpPr>
          <p:cNvPr id="52" name="TextBox 51"/>
          <p:cNvSpPr txBox="1"/>
          <p:nvPr/>
        </p:nvSpPr>
        <p:spPr>
          <a:xfrm>
            <a:off x="8681494" y="5976079"/>
            <a:ext cx="2291305" cy="307777"/>
          </a:xfrm>
          <a:prstGeom prst="rect">
            <a:avLst/>
          </a:prstGeom>
          <a:noFill/>
        </p:spPr>
        <p:txBody>
          <a:bodyPr wrap="square" rtlCol="0">
            <a:spAutoFit/>
          </a:bodyPr>
          <a:lstStyle/>
          <a:p>
            <a:r>
              <a:rPr lang="en-US" sz="1400" dirty="0" smtClean="0">
                <a:solidFill>
                  <a:schemeClr val="tx1">
                    <a:lumMod val="75000"/>
                    <a:lumOff val="25000"/>
                  </a:schemeClr>
                </a:solidFill>
              </a:rPr>
              <a:t>Sky Brightness (relative)</a:t>
            </a:r>
          </a:p>
        </p:txBody>
      </p:sp>
    </p:spTree>
    <p:extLst>
      <p:ext uri="{BB962C8B-B14F-4D97-AF65-F5344CB8AC3E}">
        <p14:creationId xmlns:p14="http://schemas.microsoft.com/office/powerpoint/2010/main" val="264722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Validation</a:t>
            </a:r>
            <a:endParaRPr lang="en-US" dirty="0"/>
          </a:p>
        </p:txBody>
      </p:sp>
      <p:pic>
        <p:nvPicPr>
          <p:cNvPr id="14" name="C48C2B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4675" y="1441450"/>
            <a:ext cx="6550025" cy="4400550"/>
          </a:xfrm>
          <a:prstGeom prst="rect">
            <a:avLst/>
          </a:prstGeom>
        </p:spPr>
      </p:pic>
      <p:sp>
        <p:nvSpPr>
          <p:cNvPr id="19" name="Rectangle 18"/>
          <p:cNvSpPr/>
          <p:nvPr/>
        </p:nvSpPr>
        <p:spPr>
          <a:xfrm>
            <a:off x="7022275" y="2002815"/>
            <a:ext cx="4887103" cy="3277820"/>
          </a:xfrm>
          <a:prstGeom prst="rect">
            <a:avLst/>
          </a:prstGeom>
        </p:spPr>
        <p:txBody>
          <a:bodyPr wrap="square">
            <a:spAutoFit/>
          </a:bodyPr>
          <a:lstStyle/>
          <a:p>
            <a:pPr lvl="1">
              <a:spcAft>
                <a:spcPts val="600"/>
              </a:spcAft>
              <a:buClr>
                <a:srgbClr val="1B57AF"/>
              </a:buClr>
            </a:pPr>
            <a:r>
              <a:rPr lang="en-US" sz="2400" b="1" dirty="0" smtClean="0">
                <a:solidFill>
                  <a:schemeClr val="tx1">
                    <a:lumMod val="75000"/>
                    <a:lumOff val="25000"/>
                  </a:schemeClr>
                </a:solidFill>
              </a:rPr>
              <a:t>Validation was conducted using NPS </a:t>
            </a:r>
            <a:r>
              <a:rPr lang="en-US" sz="2400" b="1" dirty="0">
                <a:solidFill>
                  <a:schemeClr val="tx1">
                    <a:lumMod val="75000"/>
                    <a:lumOff val="25000"/>
                  </a:schemeClr>
                </a:solidFill>
              </a:rPr>
              <a:t>ground truth</a:t>
            </a:r>
            <a:r>
              <a:rPr lang="en-US" sz="2400" b="1" dirty="0" smtClean="0">
                <a:solidFill>
                  <a:schemeClr val="tx1">
                    <a:lumMod val="75000"/>
                    <a:lumOff val="25000"/>
                  </a:schemeClr>
                </a:solidFill>
              </a:rPr>
              <a:t> measurements</a:t>
            </a:r>
            <a:r>
              <a:rPr lang="en-US" sz="2000" b="1" dirty="0" smtClean="0">
                <a:solidFill>
                  <a:schemeClr val="tx1">
                    <a:lumMod val="75000"/>
                    <a:lumOff val="25000"/>
                  </a:schemeClr>
                </a:solidFill>
              </a:rPr>
              <a:t>.</a:t>
            </a:r>
          </a:p>
          <a:p>
            <a:pPr lvl="1">
              <a:spcAft>
                <a:spcPts val="600"/>
              </a:spcAft>
              <a:buClr>
                <a:srgbClr val="1B57AF"/>
              </a:buClr>
            </a:pPr>
            <a:endParaRPr lang="en-US" sz="2000" b="1" dirty="0" smtClean="0">
              <a:solidFill>
                <a:schemeClr val="tx1">
                  <a:lumMod val="75000"/>
                  <a:lumOff val="25000"/>
                </a:schemeClr>
              </a:solidFill>
            </a:endParaRPr>
          </a:p>
          <a:p>
            <a:pPr marL="800100" lvl="1" indent="-342900">
              <a:spcAft>
                <a:spcPts val="600"/>
              </a:spcAft>
              <a:buClr>
                <a:srgbClr val="1B57AF"/>
              </a:buClr>
              <a:buFont typeface="Webdings" panose="05030102010509060703" pitchFamily="18" charset="2"/>
              <a:buChar char=""/>
            </a:pPr>
            <a:r>
              <a:rPr lang="en-US" sz="2000" dirty="0" smtClean="0">
                <a:solidFill>
                  <a:schemeClr val="tx1">
                    <a:lumMod val="75000"/>
                    <a:lumOff val="25000"/>
                  </a:schemeClr>
                </a:solidFill>
              </a:rPr>
              <a:t>Measurements taken with camera for visible zenith, azimuth angles</a:t>
            </a:r>
            <a:endParaRPr lang="en-US" sz="2000" dirty="0">
              <a:solidFill>
                <a:schemeClr val="tx1">
                  <a:lumMod val="75000"/>
                  <a:lumOff val="25000"/>
                </a:schemeClr>
              </a:solidFill>
            </a:endParaRPr>
          </a:p>
          <a:p>
            <a:pPr marL="800100" lvl="1" indent="-342900">
              <a:lnSpc>
                <a:spcPct val="100000"/>
              </a:lnSpc>
              <a:spcAft>
                <a:spcPts val="600"/>
              </a:spcAft>
              <a:buClr>
                <a:srgbClr val="1B57AF"/>
              </a:buClr>
              <a:buFont typeface="Webdings" panose="05030102010509060703" pitchFamily="18" charset="2"/>
              <a:buChar char=""/>
            </a:pPr>
            <a:r>
              <a:rPr lang="en-US" sz="2000" dirty="0" smtClean="0">
                <a:solidFill>
                  <a:schemeClr val="tx1">
                    <a:lumMod val="75000"/>
                    <a:lumOff val="25000"/>
                  </a:schemeClr>
                </a:solidFill>
              </a:rPr>
              <a:t>Images captured during moonless summer nights</a:t>
            </a:r>
          </a:p>
        </p:txBody>
      </p:sp>
      <p:sp>
        <p:nvSpPr>
          <p:cNvPr id="2" name="TextBox 1"/>
          <p:cNvSpPr txBox="1"/>
          <p:nvPr/>
        </p:nvSpPr>
        <p:spPr>
          <a:xfrm>
            <a:off x="531228" y="5869284"/>
            <a:ext cx="6593472" cy="307777"/>
          </a:xfrm>
          <a:prstGeom prst="rect">
            <a:avLst/>
          </a:prstGeom>
          <a:noFill/>
        </p:spPr>
        <p:txBody>
          <a:bodyPr wrap="none" rtlCol="0">
            <a:spAutoFit/>
          </a:bodyPr>
          <a:lstStyle/>
          <a:p>
            <a:r>
              <a:rPr lang="en-US" sz="1400" dirty="0" smtClean="0">
                <a:solidFill>
                  <a:schemeClr val="tx1">
                    <a:lumMod val="75000"/>
                    <a:lumOff val="25000"/>
                  </a:schemeClr>
                </a:solidFill>
              </a:rPr>
              <a:t>Video Credit: National Park Service, </a:t>
            </a:r>
            <a:r>
              <a:rPr lang="en-US" sz="1400" dirty="0" err="1" smtClean="0">
                <a:solidFill>
                  <a:schemeClr val="tx1">
                    <a:lumMod val="75000"/>
                    <a:lumOff val="25000"/>
                  </a:schemeClr>
                </a:solidFill>
              </a:rPr>
              <a:t>Sharolyn</a:t>
            </a:r>
            <a:r>
              <a:rPr lang="en-US" sz="1400" dirty="0" smtClean="0">
                <a:solidFill>
                  <a:schemeClr val="tx1">
                    <a:lumMod val="75000"/>
                    <a:lumOff val="25000"/>
                  </a:schemeClr>
                </a:solidFill>
              </a:rPr>
              <a:t> Anderson and Li – Wei Hung </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3551934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DB9EE252-5ACB-E244-AFB8-52A1E35F9A45}"/>
              </a:ext>
            </a:extLst>
          </p:cNvPr>
          <p:cNvGraphicFramePr>
            <a:graphicFrameLocks/>
          </p:cNvGraphicFramePr>
          <p:nvPr>
            <p:extLst>
              <p:ext uri="{D42A27DB-BD31-4B8C-83A1-F6EECF244321}">
                <p14:modId xmlns:p14="http://schemas.microsoft.com/office/powerpoint/2010/main" val="2901793595"/>
              </p:ext>
            </p:extLst>
          </p:nvPr>
        </p:nvGraphicFramePr>
        <p:xfrm>
          <a:off x="6283313" y="1205711"/>
          <a:ext cx="5061858" cy="4585608"/>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normAutofit fontScale="90000"/>
          </a:bodyPr>
          <a:lstStyle/>
          <a:p>
            <a:r>
              <a:rPr lang="en-US" dirty="0" smtClean="0"/>
              <a:t>Validation</a:t>
            </a:r>
            <a:endParaRPr lang="en-US" dirty="0"/>
          </a:p>
        </p:txBody>
      </p:sp>
      <p:sp>
        <p:nvSpPr>
          <p:cNvPr id="26" name="Rectangle 25"/>
          <p:cNvSpPr/>
          <p:nvPr/>
        </p:nvSpPr>
        <p:spPr>
          <a:xfrm>
            <a:off x="1338206" y="5068765"/>
            <a:ext cx="2739854" cy="430887"/>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pPr algn="ctr"/>
            <a:r>
              <a:rPr lang="en-US" sz="2200" dirty="0" smtClean="0">
                <a:solidFill>
                  <a:schemeClr val="tx1">
                    <a:lumMod val="75000"/>
                    <a:lumOff val="25000"/>
                  </a:schemeClr>
                </a:solidFill>
              </a:rPr>
              <a:t>SET 3D Hemisphere</a:t>
            </a:r>
          </a:p>
        </p:txBody>
      </p:sp>
      <p:sp>
        <p:nvSpPr>
          <p:cNvPr id="27" name="Rectangle 26"/>
          <p:cNvSpPr/>
          <p:nvPr/>
        </p:nvSpPr>
        <p:spPr>
          <a:xfrm>
            <a:off x="1113529" y="3258571"/>
            <a:ext cx="3323346" cy="430887"/>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pPr algn="ctr"/>
            <a:r>
              <a:rPr lang="en-US" sz="2200" dirty="0" smtClean="0">
                <a:solidFill>
                  <a:schemeClr val="tx1">
                    <a:lumMod val="75000"/>
                    <a:lumOff val="25000"/>
                  </a:schemeClr>
                </a:solidFill>
              </a:rPr>
              <a:t>NPS Ground Truth Data</a:t>
            </a:r>
          </a:p>
        </p:txBody>
      </p:sp>
      <p:pic>
        <p:nvPicPr>
          <p:cNvPr id="2" name="Picture 1"/>
          <p:cNvPicPr>
            <a:picLocks noChangeAspect="1"/>
          </p:cNvPicPr>
          <p:nvPr/>
        </p:nvPicPr>
        <p:blipFill>
          <a:blip r:embed="rId4"/>
          <a:stretch>
            <a:fillRect/>
          </a:stretch>
        </p:blipFill>
        <p:spPr>
          <a:xfrm>
            <a:off x="387167" y="3689458"/>
            <a:ext cx="5045766" cy="1335563"/>
          </a:xfrm>
          <a:prstGeom prst="rect">
            <a:avLst/>
          </a:prstGeom>
        </p:spPr>
      </p:pic>
      <p:cxnSp>
        <p:nvCxnSpPr>
          <p:cNvPr id="17" name="Straight Arrow Connector 16"/>
          <p:cNvCxnSpPr/>
          <p:nvPr/>
        </p:nvCxnSpPr>
        <p:spPr>
          <a:xfrm flipV="1">
            <a:off x="4799527" y="4626203"/>
            <a:ext cx="2502421" cy="231339"/>
          </a:xfrm>
          <a:prstGeom prst="straightConnector1">
            <a:avLst/>
          </a:prstGeom>
          <a:ln w="57150">
            <a:solidFill>
              <a:srgbClr val="1B57AF"/>
            </a:solidFill>
            <a:tailEnd type="triangle" w="sm"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727097" y="1815929"/>
            <a:ext cx="980660" cy="307777"/>
          </a:xfrm>
          <a:prstGeom prst="rect">
            <a:avLst/>
          </a:prstGeom>
          <a:noFill/>
        </p:spPr>
        <p:txBody>
          <a:bodyPr wrap="square" rtlCol="0">
            <a:spAutoFit/>
          </a:bodyPr>
          <a:lstStyle/>
          <a:p>
            <a:r>
              <a:rPr lang="en-US" sz="1400" dirty="0" smtClean="0">
                <a:solidFill>
                  <a:schemeClr val="tx1">
                    <a:lumMod val="75000"/>
                    <a:lumOff val="25000"/>
                  </a:schemeClr>
                </a:solidFill>
                <a:latin typeface="+mj-lt"/>
              </a:rPr>
              <a:t>R</a:t>
            </a:r>
            <a:r>
              <a:rPr lang="en-US" sz="1400" baseline="30000" dirty="0" smtClean="0">
                <a:solidFill>
                  <a:schemeClr val="tx1">
                    <a:lumMod val="75000"/>
                    <a:lumOff val="25000"/>
                  </a:schemeClr>
                </a:solidFill>
                <a:latin typeface="+mj-lt"/>
              </a:rPr>
              <a:t>2</a:t>
            </a:r>
            <a:r>
              <a:rPr lang="en-US" sz="1400" dirty="0" smtClean="0">
                <a:solidFill>
                  <a:schemeClr val="tx1">
                    <a:lumMod val="75000"/>
                    <a:lumOff val="25000"/>
                  </a:schemeClr>
                </a:solidFill>
                <a:latin typeface="+mj-lt"/>
              </a:rPr>
              <a:t> = 0.93</a:t>
            </a:r>
            <a:endParaRPr lang="en-US" sz="1400" dirty="0">
              <a:solidFill>
                <a:schemeClr val="tx1">
                  <a:lumMod val="75000"/>
                  <a:lumOff val="25000"/>
                </a:schemeClr>
              </a:solidFill>
              <a:latin typeface="+mj-lt"/>
            </a:endParaRPr>
          </a:p>
        </p:txBody>
      </p:sp>
      <p:pic>
        <p:nvPicPr>
          <p:cNvPr id="15" name="Picture 14"/>
          <p:cNvPicPr>
            <a:picLocks noChangeAspect="1"/>
          </p:cNvPicPr>
          <p:nvPr/>
        </p:nvPicPr>
        <p:blipFill>
          <a:blip r:embed="rId5"/>
          <a:stretch>
            <a:fillRect/>
          </a:stretch>
        </p:blipFill>
        <p:spPr>
          <a:xfrm>
            <a:off x="44761" y="1631791"/>
            <a:ext cx="5205482" cy="1701233"/>
          </a:xfrm>
          <a:prstGeom prst="rect">
            <a:avLst/>
          </a:prstGeom>
        </p:spPr>
      </p:pic>
      <p:cxnSp>
        <p:nvCxnSpPr>
          <p:cNvPr id="16" name="Straight Arrow Connector 15"/>
          <p:cNvCxnSpPr/>
          <p:nvPr/>
        </p:nvCxnSpPr>
        <p:spPr>
          <a:xfrm>
            <a:off x="4678017" y="3087757"/>
            <a:ext cx="2623931" cy="1538446"/>
          </a:xfrm>
          <a:prstGeom prst="straightConnector1">
            <a:avLst/>
          </a:prstGeom>
          <a:ln w="57150" cap="flat">
            <a:solidFill>
              <a:srgbClr val="1B57AF"/>
            </a:solidFill>
            <a:round/>
            <a:tailEnd type="triangle" w="sm"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608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627997" y="266701"/>
            <a:ext cx="10515600" cy="685799"/>
          </a:xfrm>
        </p:spPr>
        <p:txBody>
          <a:bodyPr>
            <a:normAutofit fontScale="90000"/>
          </a:bodyPr>
          <a:lstStyle/>
          <a:p>
            <a:r>
              <a:rPr lang="en-US" dirty="0"/>
              <a:t>Validation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01" t="15919" r="1317" b="-92998"/>
          <a:stretch/>
        </p:blipFill>
        <p:spPr>
          <a:xfrm>
            <a:off x="492105" y="1832790"/>
            <a:ext cx="5083195" cy="2889702"/>
          </a:xfrm>
          <a:prstGeom prst="ellipse">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54" y="3700769"/>
            <a:ext cx="5476895" cy="1378712"/>
          </a:xfrm>
          <a:prstGeom prst="rect">
            <a:avLst/>
          </a:prstGeom>
        </p:spPr>
      </p:pic>
      <p:sp>
        <p:nvSpPr>
          <p:cNvPr id="7" name="Rectangle 6"/>
          <p:cNvSpPr/>
          <p:nvPr/>
        </p:nvSpPr>
        <p:spPr>
          <a:xfrm>
            <a:off x="1372028" y="3128336"/>
            <a:ext cx="3323346" cy="430887"/>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pPr algn="ctr"/>
            <a:r>
              <a:rPr lang="en-US" sz="2200" dirty="0" smtClean="0">
                <a:solidFill>
                  <a:schemeClr val="tx1">
                    <a:lumMod val="75000"/>
                    <a:lumOff val="25000"/>
                  </a:schemeClr>
                </a:solidFill>
              </a:rPr>
              <a:t>NPS Ground Truth Data</a:t>
            </a:r>
          </a:p>
        </p:txBody>
      </p:sp>
      <p:sp>
        <p:nvSpPr>
          <p:cNvPr id="8" name="Rectangle 7"/>
          <p:cNvSpPr/>
          <p:nvPr/>
        </p:nvSpPr>
        <p:spPr>
          <a:xfrm>
            <a:off x="1678797" y="5079481"/>
            <a:ext cx="2739854" cy="430887"/>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pPr algn="ctr"/>
            <a:r>
              <a:rPr lang="en-US" sz="2200" dirty="0" smtClean="0">
                <a:solidFill>
                  <a:schemeClr val="tx1">
                    <a:lumMod val="75000"/>
                    <a:lumOff val="25000"/>
                  </a:schemeClr>
                </a:solidFill>
              </a:rPr>
              <a:t>SET 3D Hemisphere</a:t>
            </a:r>
          </a:p>
        </p:txBody>
      </p:sp>
      <p:graphicFrame>
        <p:nvGraphicFramePr>
          <p:cNvPr id="10" name="Chart 9">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2278349604"/>
              </p:ext>
            </p:extLst>
          </p:nvPr>
        </p:nvGraphicFramePr>
        <p:xfrm>
          <a:off x="6299201" y="1004558"/>
          <a:ext cx="5175250" cy="4678442"/>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9806610" y="2018857"/>
            <a:ext cx="980660" cy="307777"/>
          </a:xfrm>
          <a:prstGeom prst="rect">
            <a:avLst/>
          </a:prstGeom>
          <a:noFill/>
        </p:spPr>
        <p:txBody>
          <a:bodyPr wrap="square" rtlCol="0">
            <a:spAutoFit/>
          </a:bodyPr>
          <a:lstStyle/>
          <a:p>
            <a:r>
              <a:rPr lang="en-US" sz="1400" dirty="0" smtClean="0">
                <a:solidFill>
                  <a:schemeClr val="tx1">
                    <a:lumMod val="75000"/>
                    <a:lumOff val="25000"/>
                  </a:schemeClr>
                </a:solidFill>
                <a:latin typeface="+mj-lt"/>
              </a:rPr>
              <a:t>R</a:t>
            </a:r>
            <a:r>
              <a:rPr lang="en-US" sz="1400" baseline="30000" dirty="0" smtClean="0">
                <a:solidFill>
                  <a:schemeClr val="tx1">
                    <a:lumMod val="75000"/>
                    <a:lumOff val="25000"/>
                  </a:schemeClr>
                </a:solidFill>
                <a:latin typeface="+mj-lt"/>
              </a:rPr>
              <a:t>2</a:t>
            </a:r>
            <a:r>
              <a:rPr lang="en-US" sz="1400" dirty="0" smtClean="0">
                <a:solidFill>
                  <a:schemeClr val="tx1">
                    <a:lumMod val="75000"/>
                    <a:lumOff val="25000"/>
                  </a:schemeClr>
                </a:solidFill>
                <a:latin typeface="+mj-lt"/>
              </a:rPr>
              <a:t> = 0.84</a:t>
            </a:r>
            <a:endParaRPr lang="en-US" sz="1400" dirty="0">
              <a:solidFill>
                <a:schemeClr val="tx1">
                  <a:lumMod val="75000"/>
                  <a:lumOff val="25000"/>
                </a:schemeClr>
              </a:solidFill>
              <a:latin typeface="+mj-lt"/>
            </a:endParaRPr>
          </a:p>
        </p:txBody>
      </p:sp>
    </p:spTree>
    <p:extLst>
      <p:ext uri="{BB962C8B-B14F-4D97-AF65-F5344CB8AC3E}">
        <p14:creationId xmlns:p14="http://schemas.microsoft.com/office/powerpoint/2010/main" val="1121363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Validation </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4262900433"/>
              </p:ext>
            </p:extLst>
          </p:nvPr>
        </p:nvGraphicFramePr>
        <p:xfrm>
          <a:off x="1627997" y="698500"/>
          <a:ext cx="9767884" cy="5803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5430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Limitations and Uncertainties: SET</a:t>
            </a:r>
            <a:endParaRPr lang="en-US" dirty="0"/>
          </a:p>
        </p:txBody>
      </p:sp>
      <p:sp>
        <p:nvSpPr>
          <p:cNvPr id="6" name="Content Placeholder 5"/>
          <p:cNvSpPr>
            <a:spLocks noGrp="1"/>
          </p:cNvSpPr>
          <p:nvPr>
            <p:ph sz="quarter" idx="13"/>
          </p:nvPr>
        </p:nvSpPr>
        <p:spPr/>
        <p:txBody>
          <a:bodyPr/>
          <a:lstStyle/>
          <a:p>
            <a:pPr marL="0" indent="0">
              <a:buNone/>
            </a:pPr>
            <a:r>
              <a:rPr lang="en-US" b="1" dirty="0" smtClean="0">
                <a:solidFill>
                  <a:srgbClr val="1B57AF"/>
                </a:solidFill>
              </a:rPr>
              <a:t>Data</a:t>
            </a:r>
            <a:endParaRPr lang="en-US" b="1" dirty="0">
              <a:solidFill>
                <a:srgbClr val="1B57AF"/>
              </a:solidFill>
            </a:endParaRPr>
          </a:p>
        </p:txBody>
      </p:sp>
      <p:sp>
        <p:nvSpPr>
          <p:cNvPr id="7" name="Content Placeholder 6"/>
          <p:cNvSpPr>
            <a:spLocks noGrp="1"/>
          </p:cNvSpPr>
          <p:nvPr>
            <p:ph sz="quarter" idx="14"/>
          </p:nvPr>
        </p:nvSpPr>
        <p:spPr>
          <a:xfrm>
            <a:off x="3660622" y="1269897"/>
            <a:ext cx="3378868" cy="558193"/>
          </a:xfrm>
        </p:spPr>
        <p:txBody>
          <a:bodyPr/>
          <a:lstStyle/>
          <a:p>
            <a:pPr marL="0" indent="0">
              <a:buNone/>
            </a:pPr>
            <a:r>
              <a:rPr lang="en-US" b="1" dirty="0">
                <a:solidFill>
                  <a:srgbClr val="1B57AF"/>
                </a:solidFill>
              </a:rPr>
              <a:t>Emission model</a:t>
            </a:r>
          </a:p>
          <a:p>
            <a:pPr marL="0" indent="0">
              <a:buNone/>
            </a:pPr>
            <a:endParaRPr lang="en-US" dirty="0">
              <a:solidFill>
                <a:srgbClr val="1B57AF"/>
              </a:solidFill>
            </a:endParaRPr>
          </a:p>
        </p:txBody>
      </p:sp>
      <p:grpSp>
        <p:nvGrpSpPr>
          <p:cNvPr id="13" name="Group 12"/>
          <p:cNvGrpSpPr/>
          <p:nvPr/>
        </p:nvGrpSpPr>
        <p:grpSpPr>
          <a:xfrm>
            <a:off x="7039490" y="1722474"/>
            <a:ext cx="4904178" cy="2913602"/>
            <a:chOff x="7088451" y="1689796"/>
            <a:chExt cx="4904178" cy="3182599"/>
          </a:xfrm>
        </p:grpSpPr>
        <p:pic>
          <p:nvPicPr>
            <p:cNvPr id="11" name="Picture 10"/>
            <p:cNvPicPr>
              <a:picLocks noChangeAspect="1"/>
            </p:cNvPicPr>
            <p:nvPr/>
          </p:nvPicPr>
          <p:blipFill rotWithShape="1">
            <a:blip r:embed="rId3"/>
            <a:srcRect l="4215"/>
            <a:stretch/>
          </p:blipFill>
          <p:spPr>
            <a:xfrm>
              <a:off x="7088451" y="1689796"/>
              <a:ext cx="4904178" cy="3101019"/>
            </a:xfrm>
            <a:prstGeom prst="rect">
              <a:avLst/>
            </a:prstGeom>
          </p:spPr>
        </p:pic>
        <p:sp>
          <p:nvSpPr>
            <p:cNvPr id="12" name="TextBox 11"/>
            <p:cNvSpPr txBox="1"/>
            <p:nvPr/>
          </p:nvSpPr>
          <p:spPr>
            <a:xfrm>
              <a:off x="8370959" y="4536203"/>
              <a:ext cx="2339162" cy="336192"/>
            </a:xfrm>
            <a:prstGeom prst="rect">
              <a:avLst/>
            </a:prstGeom>
            <a:solidFill>
              <a:schemeClr val="bg1"/>
            </a:solidFill>
          </p:spPr>
          <p:txBody>
            <a:bodyPr wrap="square" rtlCol="0">
              <a:spAutoFit/>
            </a:bodyPr>
            <a:lstStyle/>
            <a:p>
              <a:r>
                <a:rPr lang="en-US" sz="1400" dirty="0" smtClean="0">
                  <a:solidFill>
                    <a:schemeClr val="tx1">
                      <a:lumMod val="75000"/>
                      <a:lumOff val="25000"/>
                    </a:schemeClr>
                  </a:solidFill>
                </a:rPr>
                <a:t>Normalized light intensity</a:t>
              </a:r>
              <a:endParaRPr lang="en-US" sz="1400" dirty="0">
                <a:solidFill>
                  <a:schemeClr val="tx1">
                    <a:lumMod val="75000"/>
                    <a:lumOff val="25000"/>
                  </a:schemeClr>
                </a:solidFill>
              </a:endParaRPr>
            </a:p>
          </p:txBody>
        </p:sp>
      </p:grpSp>
      <p:sp>
        <p:nvSpPr>
          <p:cNvPr id="14" name="Content Placeholder 16"/>
          <p:cNvSpPr>
            <a:spLocks noGrp="1"/>
          </p:cNvSpPr>
          <p:nvPr>
            <p:ph sz="quarter" idx="14"/>
          </p:nvPr>
        </p:nvSpPr>
        <p:spPr>
          <a:xfrm>
            <a:off x="7039490" y="4610063"/>
            <a:ext cx="4815812" cy="222899"/>
          </a:xfrm>
        </p:spPr>
        <p:txBody>
          <a:bodyPr>
            <a:noAutofit/>
          </a:bodyPr>
          <a:lstStyle/>
          <a:p>
            <a:pPr marL="0" indent="0">
              <a:buNone/>
            </a:pPr>
            <a:r>
              <a:rPr lang="en-US" sz="1400" dirty="0" err="1" smtClean="0">
                <a:solidFill>
                  <a:schemeClr val="tx1">
                    <a:lumMod val="75000"/>
                    <a:lumOff val="25000"/>
                  </a:schemeClr>
                </a:solidFill>
              </a:rPr>
              <a:t>Falchi</a:t>
            </a:r>
            <a:r>
              <a:rPr lang="en-US" sz="1400" dirty="0" smtClean="0">
                <a:solidFill>
                  <a:schemeClr val="tx1">
                    <a:lumMod val="75000"/>
                    <a:lumOff val="25000"/>
                  </a:schemeClr>
                </a:solidFill>
              </a:rPr>
              <a:t> et al. (2016) calibrate fixed weights for a three-part light emission model using a maximum likelihood fit.  </a:t>
            </a:r>
            <a:endParaRPr lang="en-US" sz="1400" dirty="0">
              <a:solidFill>
                <a:schemeClr val="tx1">
                  <a:lumMod val="75000"/>
                  <a:lumOff val="25000"/>
                </a:schemeClr>
              </a:solidFill>
            </a:endParaRPr>
          </a:p>
        </p:txBody>
      </p:sp>
      <p:sp>
        <p:nvSpPr>
          <p:cNvPr id="17" name="TextBox 16"/>
          <p:cNvSpPr txBox="1"/>
          <p:nvPr/>
        </p:nvSpPr>
        <p:spPr>
          <a:xfrm>
            <a:off x="8321999" y="6337046"/>
            <a:ext cx="3533304" cy="307777"/>
          </a:xfrm>
          <a:prstGeom prst="rect">
            <a:avLst/>
          </a:prstGeom>
          <a:noFill/>
        </p:spPr>
        <p:txBody>
          <a:bodyPr wrap="square" rtlCol="0">
            <a:spAutoFit/>
          </a:bodyPr>
          <a:lstStyle/>
          <a:p>
            <a:pPr algn="r"/>
            <a:r>
              <a:rPr lang="en-US" sz="1400" dirty="0" smtClean="0">
                <a:solidFill>
                  <a:schemeClr val="tx1">
                    <a:lumMod val="75000"/>
                    <a:lumOff val="25000"/>
                  </a:schemeClr>
                </a:solidFill>
              </a:rPr>
              <a:t>Image Credit: </a:t>
            </a:r>
            <a:r>
              <a:rPr lang="en-US" sz="1400" dirty="0" err="1" smtClean="0">
                <a:solidFill>
                  <a:schemeClr val="tx1">
                    <a:lumMod val="75000"/>
                    <a:lumOff val="25000"/>
                  </a:schemeClr>
                </a:solidFill>
              </a:rPr>
              <a:t>Falchi</a:t>
            </a:r>
            <a:r>
              <a:rPr lang="en-US" sz="1400" dirty="0" smtClean="0">
                <a:solidFill>
                  <a:schemeClr val="tx1">
                    <a:lumMod val="75000"/>
                    <a:lumOff val="25000"/>
                  </a:schemeClr>
                </a:solidFill>
              </a:rPr>
              <a:t> et al. (2016)</a:t>
            </a:r>
            <a:endParaRPr lang="en-US" sz="1400" dirty="0">
              <a:solidFill>
                <a:schemeClr val="tx1">
                  <a:lumMod val="75000"/>
                  <a:lumOff val="25000"/>
                </a:schemeClr>
              </a:solidFill>
            </a:endParaRPr>
          </a:p>
        </p:txBody>
      </p:sp>
      <p:sp>
        <p:nvSpPr>
          <p:cNvPr id="18" name="Text Placeholder 5"/>
          <p:cNvSpPr txBox="1">
            <a:spLocks/>
          </p:cNvSpPr>
          <p:nvPr/>
        </p:nvSpPr>
        <p:spPr>
          <a:xfrm>
            <a:off x="452187" y="1846746"/>
            <a:ext cx="3208436"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a:solidFill>
                  <a:schemeClr val="tx1">
                    <a:lumMod val="75000"/>
                    <a:lumOff val="25000"/>
                  </a:schemeClr>
                </a:solidFill>
              </a:rPr>
              <a:t>VIIRS misses wavelengths </a:t>
            </a:r>
            <a:r>
              <a:rPr lang="en-US" sz="2000" b="1" dirty="0" smtClean="0">
                <a:solidFill>
                  <a:schemeClr val="tx1">
                    <a:lumMod val="75000"/>
                    <a:lumOff val="25000"/>
                  </a:schemeClr>
                </a:solidFill>
              </a:rPr>
              <a:t>&lt;500 nm, </a:t>
            </a:r>
            <a:r>
              <a:rPr lang="en-US" sz="2000" dirty="0" smtClean="0">
                <a:solidFill>
                  <a:schemeClr val="tx1">
                    <a:lumMod val="75000"/>
                    <a:lumOff val="25000"/>
                  </a:schemeClr>
                </a:solidFill>
              </a:rPr>
              <a:t>i.e. blue light</a:t>
            </a:r>
            <a:endParaRPr lang="en-US" sz="2000" b="1" dirty="0" smtClean="0">
              <a:solidFill>
                <a:schemeClr val="tx1">
                  <a:lumMod val="75000"/>
                  <a:lumOff val="25000"/>
                </a:schemeClr>
              </a:solidFill>
            </a:endParaRP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smtClean="0">
                <a:solidFill>
                  <a:schemeClr val="tx1">
                    <a:lumMod val="75000"/>
                    <a:lumOff val="25000"/>
                  </a:schemeClr>
                </a:solidFill>
              </a:rPr>
              <a:t>High-latitude </a:t>
            </a:r>
            <a:r>
              <a:rPr lang="en-US" sz="2000" dirty="0" smtClean="0">
                <a:solidFill>
                  <a:schemeClr val="tx1">
                    <a:lumMod val="75000"/>
                    <a:lumOff val="25000"/>
                  </a:schemeClr>
                </a:solidFill>
              </a:rPr>
              <a:t>regions are not well-captured by VIIRS</a:t>
            </a:r>
            <a:endParaRPr lang="en-US" sz="2000" dirty="0">
              <a:solidFill>
                <a:schemeClr val="tx1">
                  <a:lumMod val="75000"/>
                  <a:lumOff val="25000"/>
                </a:schemeClr>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000" dirty="0" smtClean="0">
              <a:solidFill>
                <a:schemeClr val="tx1">
                  <a:lumMod val="75000"/>
                  <a:lumOff val="25000"/>
                </a:schemeClr>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000" dirty="0">
              <a:solidFill>
                <a:schemeClr val="tx1">
                  <a:lumMod val="75000"/>
                  <a:lumOff val="25000"/>
                </a:schemeClr>
              </a:solidFill>
            </a:endParaRPr>
          </a:p>
        </p:txBody>
      </p:sp>
      <p:sp>
        <p:nvSpPr>
          <p:cNvPr id="19" name="Text Placeholder 5"/>
          <p:cNvSpPr txBox="1">
            <a:spLocks/>
          </p:cNvSpPr>
          <p:nvPr/>
        </p:nvSpPr>
        <p:spPr>
          <a:xfrm>
            <a:off x="3617508" y="1846746"/>
            <a:ext cx="3421982" cy="38716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err="1">
                <a:solidFill>
                  <a:schemeClr val="tx1">
                    <a:lumMod val="75000"/>
                    <a:lumOff val="25000"/>
                  </a:schemeClr>
                </a:solidFill>
              </a:rPr>
              <a:t>Falchi</a:t>
            </a:r>
            <a:r>
              <a:rPr lang="en-US" sz="2000" b="1" dirty="0">
                <a:solidFill>
                  <a:schemeClr val="tx1">
                    <a:lumMod val="75000"/>
                    <a:lumOff val="25000"/>
                  </a:schemeClr>
                </a:solidFill>
              </a:rPr>
              <a:t> emissions model uses </a:t>
            </a:r>
            <a:r>
              <a:rPr lang="en-US" sz="2000" b="1" dirty="0" smtClean="0">
                <a:solidFill>
                  <a:schemeClr val="tx1">
                    <a:lumMod val="75000"/>
                    <a:lumOff val="25000"/>
                  </a:schemeClr>
                </a:solidFill>
              </a:rPr>
              <a:t>fixed weights</a:t>
            </a:r>
            <a:r>
              <a:rPr lang="en-US" sz="2000" dirty="0">
                <a:solidFill>
                  <a:schemeClr val="tx1">
                    <a:lumMod val="75000"/>
                    <a:lumOff val="25000"/>
                  </a:schemeClr>
                </a:solidFill>
              </a:rPr>
              <a:t> </a:t>
            </a:r>
            <a:r>
              <a:rPr lang="en-US" sz="2000" dirty="0" smtClean="0">
                <a:solidFill>
                  <a:schemeClr val="tx1">
                    <a:lumMod val="75000"/>
                    <a:lumOff val="25000"/>
                  </a:schemeClr>
                </a:solidFill>
              </a:rPr>
              <a:t>that assume a certain observation environment</a:t>
            </a:r>
            <a:endParaRPr lang="en-US" sz="2000" dirty="0">
              <a:solidFill>
                <a:schemeClr val="tx1">
                  <a:lumMod val="75000"/>
                  <a:lumOff val="25000"/>
                </a:schemeClr>
              </a:solidFill>
            </a:endParaRP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a:solidFill>
                  <a:schemeClr val="tx1">
                    <a:lumMod val="75000"/>
                    <a:lumOff val="25000"/>
                  </a:schemeClr>
                </a:solidFill>
              </a:rPr>
              <a:t>Topological shielding </a:t>
            </a:r>
            <a:r>
              <a:rPr lang="en-US" sz="2000" dirty="0">
                <a:solidFill>
                  <a:schemeClr val="tx1">
                    <a:lumMod val="75000"/>
                    <a:lumOff val="25000"/>
                  </a:schemeClr>
                </a:solidFill>
              </a:rPr>
              <a:t>not </a:t>
            </a:r>
            <a:r>
              <a:rPr lang="en-US" sz="2000" dirty="0" smtClean="0">
                <a:solidFill>
                  <a:schemeClr val="tx1">
                    <a:lumMod val="75000"/>
                    <a:lumOff val="25000"/>
                  </a:schemeClr>
                </a:solidFill>
              </a:rPr>
              <a:t>modelled </a:t>
            </a:r>
            <a:endParaRPr lang="en-US" sz="2000" dirty="0">
              <a:solidFill>
                <a:schemeClr val="tx1">
                  <a:lumMod val="75000"/>
                  <a:lumOff val="25000"/>
                </a:schemeClr>
              </a:solidFill>
            </a:endParaRP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a:solidFill>
                  <a:schemeClr val="tx1">
                    <a:lumMod val="75000"/>
                    <a:lumOff val="25000"/>
                  </a:schemeClr>
                </a:solidFill>
              </a:rPr>
              <a:t>Snow </a:t>
            </a:r>
            <a:r>
              <a:rPr lang="en-US" sz="2000" b="1" dirty="0" smtClean="0">
                <a:solidFill>
                  <a:schemeClr val="tx1">
                    <a:lumMod val="75000"/>
                    <a:lumOff val="25000"/>
                  </a:schemeClr>
                </a:solidFill>
              </a:rPr>
              <a:t>and water-reflected light </a:t>
            </a:r>
            <a:r>
              <a:rPr lang="en-US" sz="2000" dirty="0" smtClean="0">
                <a:solidFill>
                  <a:schemeClr val="tx1">
                    <a:lumMod val="75000"/>
                    <a:lumOff val="25000"/>
                  </a:schemeClr>
                </a:solidFill>
              </a:rPr>
              <a:t>need to be separately modelled</a:t>
            </a:r>
            <a:endParaRPr lang="en-US" sz="2000" b="1" dirty="0">
              <a:solidFill>
                <a:schemeClr val="tx1">
                  <a:lumMod val="75000"/>
                  <a:lumOff val="25000"/>
                </a:schemeClr>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000" dirty="0" smtClean="0">
              <a:solidFill>
                <a:schemeClr val="tx1">
                  <a:lumMod val="75000"/>
                  <a:lumOff val="25000"/>
                </a:schemeClr>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3345631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milky way and a smattering of stars are visible in the night sky above Big Meadows. The white glow of artificial lights is visible on the horizon and a reddish glow illuminates stargazers in the meadow."/>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152273"/>
            <a:ext cx="12192000" cy="3705727"/>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21"/>
          <p:cNvSpPr>
            <a:spLocks noGrp="1"/>
          </p:cNvSpPr>
          <p:nvPr>
            <p:ph type="title"/>
          </p:nvPr>
        </p:nvSpPr>
        <p:spPr/>
        <p:txBody>
          <a:bodyPr>
            <a:normAutofit fontScale="90000"/>
          </a:bodyPr>
          <a:lstStyle/>
          <a:p>
            <a:r>
              <a:rPr lang="en-US" dirty="0" smtClean="0"/>
              <a:t>What is Skyglow?  </a:t>
            </a:r>
            <a:endParaRPr lang="en-US" dirty="0"/>
          </a:p>
        </p:txBody>
      </p:sp>
      <p:sp>
        <p:nvSpPr>
          <p:cNvPr id="26" name="Content Placeholder 25"/>
          <p:cNvSpPr>
            <a:spLocks noGrp="1"/>
          </p:cNvSpPr>
          <p:nvPr>
            <p:ph sz="quarter" idx="14"/>
          </p:nvPr>
        </p:nvSpPr>
        <p:spPr>
          <a:xfrm>
            <a:off x="1584910" y="1349345"/>
            <a:ext cx="9022180" cy="1421928"/>
          </a:xfrm>
        </p:spPr>
        <p:txBody>
          <a:bodyPr wrap="square">
            <a:spAutoFit/>
          </a:bodyPr>
          <a:lstStyle/>
          <a:p>
            <a:pPr marL="0" indent="0">
              <a:buClr>
                <a:srgbClr val="1B57AF"/>
              </a:buClr>
              <a:buNone/>
            </a:pPr>
            <a:r>
              <a:rPr lang="en-US" sz="3200" dirty="0">
                <a:solidFill>
                  <a:schemeClr val="tx1">
                    <a:lumMod val="75000"/>
                    <a:lumOff val="25000"/>
                  </a:schemeClr>
                </a:solidFill>
              </a:rPr>
              <a:t>U</a:t>
            </a:r>
            <a:r>
              <a:rPr lang="en-US" sz="3200" dirty="0" smtClean="0">
                <a:solidFill>
                  <a:schemeClr val="tx1">
                    <a:lumMod val="75000"/>
                    <a:lumOff val="25000"/>
                  </a:schemeClr>
                </a:solidFill>
              </a:rPr>
              <a:t>nshielded light from artificial sources scatters into a visible form of light pollution called </a:t>
            </a:r>
            <a:r>
              <a:rPr lang="en-US" sz="3200" b="1" dirty="0" err="1" smtClean="0">
                <a:solidFill>
                  <a:srgbClr val="1B57AF"/>
                </a:solidFill>
              </a:rPr>
              <a:t>skyglow</a:t>
            </a:r>
            <a:r>
              <a:rPr lang="en-US" sz="3200" b="1" dirty="0" smtClean="0">
                <a:solidFill>
                  <a:srgbClr val="1B57AF"/>
                </a:solidFill>
              </a:rPr>
              <a:t>.</a:t>
            </a:r>
            <a:endParaRPr lang="en-US" sz="3200" b="1" dirty="0">
              <a:solidFill>
                <a:srgbClr val="1B57AF"/>
              </a:solidFill>
            </a:endParaRPr>
          </a:p>
        </p:txBody>
      </p:sp>
      <p:sp>
        <p:nvSpPr>
          <p:cNvPr id="27" name="TextBox 26"/>
          <p:cNvSpPr txBox="1"/>
          <p:nvPr/>
        </p:nvSpPr>
        <p:spPr>
          <a:xfrm>
            <a:off x="8391662" y="6169223"/>
            <a:ext cx="3413322" cy="307777"/>
          </a:xfrm>
          <a:prstGeom prst="rect">
            <a:avLst/>
          </a:prstGeom>
          <a:noFill/>
        </p:spPr>
        <p:txBody>
          <a:bodyPr wrap="square" rtlCol="0">
            <a:spAutoFit/>
          </a:bodyPr>
          <a:lstStyle/>
          <a:p>
            <a:r>
              <a:rPr lang="en-US" sz="1400" dirty="0" smtClean="0">
                <a:solidFill>
                  <a:schemeClr val="bg1"/>
                </a:solidFill>
              </a:rPr>
              <a:t>Image Credit: National Park Service </a:t>
            </a:r>
          </a:p>
        </p:txBody>
      </p:sp>
    </p:spTree>
    <p:extLst>
      <p:ext uri="{BB962C8B-B14F-4D97-AF65-F5344CB8AC3E}">
        <p14:creationId xmlns:p14="http://schemas.microsoft.com/office/powerpoint/2010/main" val="18569639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0"/>
          </p:nvPr>
        </p:nvPicPr>
        <p:blipFill>
          <a:blip r:embed="rId3"/>
          <a:stretch>
            <a:fillRect/>
          </a:stretch>
        </p:blipFill>
        <p:spPr>
          <a:xfrm>
            <a:off x="4257675" y="1391713"/>
            <a:ext cx="7439024" cy="2010706"/>
          </a:xfrm>
          <a:prstGeom prst="rect">
            <a:avLst/>
          </a:prstGeom>
        </p:spPr>
      </p:pic>
      <p:pic>
        <p:nvPicPr>
          <p:cNvPr id="7" name="Content Placeholder 6"/>
          <p:cNvPicPr>
            <a:picLocks noGrp="1" noChangeAspect="1"/>
          </p:cNvPicPr>
          <p:nvPr>
            <p:ph sz="quarter" idx="11"/>
          </p:nvPr>
        </p:nvPicPr>
        <p:blipFill>
          <a:blip r:embed="rId4"/>
          <a:stretch>
            <a:fillRect/>
          </a:stretch>
        </p:blipFill>
        <p:spPr>
          <a:xfrm>
            <a:off x="4257675" y="3635773"/>
            <a:ext cx="7429500" cy="1958764"/>
          </a:xfrm>
          <a:prstGeom prst="rect">
            <a:avLst/>
          </a:prstGeom>
        </p:spPr>
      </p:pic>
      <p:sp>
        <p:nvSpPr>
          <p:cNvPr id="5" name="Title 4"/>
          <p:cNvSpPr>
            <a:spLocks noGrp="1"/>
          </p:cNvSpPr>
          <p:nvPr>
            <p:ph type="title"/>
          </p:nvPr>
        </p:nvSpPr>
        <p:spPr/>
        <p:txBody>
          <a:bodyPr>
            <a:normAutofit fontScale="90000"/>
          </a:bodyPr>
          <a:lstStyle/>
          <a:p>
            <a:r>
              <a:rPr lang="en-US" dirty="0"/>
              <a:t>Limitations and Uncertainties: </a:t>
            </a:r>
            <a:r>
              <a:rPr lang="en-US" dirty="0" smtClean="0"/>
              <a:t>NPS</a:t>
            </a:r>
            <a:endParaRPr lang="en-US" dirty="0"/>
          </a:p>
        </p:txBody>
      </p:sp>
      <p:sp>
        <p:nvSpPr>
          <p:cNvPr id="6" name="TextBox 5"/>
          <p:cNvSpPr txBox="1"/>
          <p:nvPr/>
        </p:nvSpPr>
        <p:spPr>
          <a:xfrm>
            <a:off x="4173719" y="5694388"/>
            <a:ext cx="7439024" cy="646331"/>
          </a:xfrm>
          <a:prstGeom prst="rect">
            <a:avLst/>
          </a:prstGeom>
          <a:noFill/>
        </p:spPr>
        <p:txBody>
          <a:bodyPr wrap="square" rtlCol="0">
            <a:spAutoFit/>
          </a:bodyPr>
          <a:lstStyle/>
          <a:p>
            <a:r>
              <a:rPr lang="en-US" dirty="0" smtClean="0">
                <a:solidFill>
                  <a:schemeClr val="tx1">
                    <a:lumMod val="75000"/>
                    <a:lumOff val="25000"/>
                  </a:schemeClr>
                </a:solidFill>
              </a:rPr>
              <a:t>The above are NPS ground truth hemispheres from Indiana Dunes and Gulf Islands. </a:t>
            </a:r>
            <a:endParaRPr lang="en-US" dirty="0">
              <a:solidFill>
                <a:schemeClr val="tx1">
                  <a:lumMod val="75000"/>
                  <a:lumOff val="25000"/>
                </a:schemeClr>
              </a:solidFill>
            </a:endParaRPr>
          </a:p>
        </p:txBody>
      </p:sp>
      <p:sp>
        <p:nvSpPr>
          <p:cNvPr id="9" name="TextBox 8"/>
          <p:cNvSpPr txBox="1"/>
          <p:nvPr/>
        </p:nvSpPr>
        <p:spPr>
          <a:xfrm>
            <a:off x="9200443" y="6449193"/>
            <a:ext cx="3033189" cy="307777"/>
          </a:xfrm>
          <a:prstGeom prst="rect">
            <a:avLst/>
          </a:prstGeom>
          <a:noFill/>
        </p:spPr>
        <p:txBody>
          <a:bodyPr wrap="square" rtlCol="0">
            <a:spAutoFit/>
          </a:bodyPr>
          <a:lstStyle/>
          <a:p>
            <a:r>
              <a:rPr lang="en-US" sz="1400" dirty="0" smtClean="0">
                <a:solidFill>
                  <a:schemeClr val="tx1">
                    <a:lumMod val="75000"/>
                    <a:lumOff val="25000"/>
                  </a:schemeClr>
                </a:solidFill>
              </a:rPr>
              <a:t>Source: National </a:t>
            </a:r>
            <a:r>
              <a:rPr lang="en-US" sz="1400" dirty="0">
                <a:solidFill>
                  <a:schemeClr val="tx1">
                    <a:lumMod val="75000"/>
                    <a:lumOff val="25000"/>
                  </a:schemeClr>
                </a:solidFill>
              </a:rPr>
              <a:t>Park </a:t>
            </a:r>
            <a:r>
              <a:rPr lang="en-US" sz="1400" dirty="0" smtClean="0">
                <a:solidFill>
                  <a:schemeClr val="tx1">
                    <a:lumMod val="75000"/>
                    <a:lumOff val="25000"/>
                  </a:schemeClr>
                </a:solidFill>
              </a:rPr>
              <a:t>Service</a:t>
            </a:r>
            <a:endParaRPr lang="en-US" sz="1400" dirty="0">
              <a:solidFill>
                <a:schemeClr val="tx1">
                  <a:lumMod val="75000"/>
                  <a:lumOff val="25000"/>
                </a:schemeClr>
              </a:solidFill>
            </a:endParaRPr>
          </a:p>
        </p:txBody>
      </p:sp>
      <p:sp>
        <p:nvSpPr>
          <p:cNvPr id="10" name="Text Placeholder 5"/>
          <p:cNvSpPr txBox="1">
            <a:spLocks/>
          </p:cNvSpPr>
          <p:nvPr/>
        </p:nvSpPr>
        <p:spPr>
          <a:xfrm>
            <a:off x="393030" y="1352755"/>
            <a:ext cx="3743997" cy="39562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1200"/>
              </a:spcAft>
              <a:buClr>
                <a:srgbClr val="1B57AF"/>
              </a:buClr>
              <a:buFont typeface="Webdings" panose="05030102010509060703" pitchFamily="18" charset="2"/>
              <a:buChar char="4"/>
            </a:pPr>
            <a:r>
              <a:rPr lang="en-US" sz="2200" b="1" dirty="0" smtClean="0">
                <a:solidFill>
                  <a:schemeClr val="tx1">
                    <a:lumMod val="75000"/>
                    <a:lumOff val="25000"/>
                  </a:schemeClr>
                </a:solidFill>
              </a:rPr>
              <a:t>Uncertainties in NPS data </a:t>
            </a:r>
            <a:r>
              <a:rPr lang="en-US" sz="2200" dirty="0" smtClean="0">
                <a:solidFill>
                  <a:schemeClr val="tx1">
                    <a:lumMod val="75000"/>
                    <a:lumOff val="25000"/>
                  </a:schemeClr>
                </a:solidFill>
              </a:rPr>
              <a:t>affect SET calibrations. </a:t>
            </a:r>
          </a:p>
          <a:p>
            <a:pPr marL="342900" indent="-342900">
              <a:lnSpc>
                <a:spcPct val="100000"/>
              </a:lnSpc>
              <a:spcBef>
                <a:spcPts val="0"/>
              </a:spcBef>
              <a:spcAft>
                <a:spcPts val="1200"/>
              </a:spcAft>
              <a:buClr>
                <a:srgbClr val="1B57AF"/>
              </a:buClr>
              <a:buFont typeface="Webdings" panose="05030102010509060703" pitchFamily="18" charset="2"/>
              <a:buChar char="4"/>
            </a:pPr>
            <a:r>
              <a:rPr lang="en-US" sz="2200" b="1" dirty="0" smtClean="0">
                <a:solidFill>
                  <a:schemeClr val="tx1">
                    <a:lumMod val="75000"/>
                    <a:lumOff val="25000"/>
                  </a:schemeClr>
                </a:solidFill>
              </a:rPr>
              <a:t>Equipment setup </a:t>
            </a:r>
            <a:r>
              <a:rPr lang="en-US" sz="2200" dirty="0" smtClean="0">
                <a:solidFill>
                  <a:schemeClr val="tx1">
                    <a:lumMod val="75000"/>
                    <a:lumOff val="25000"/>
                  </a:schemeClr>
                </a:solidFill>
              </a:rPr>
              <a:t>affects the range of zenith and azimuth available for validation.</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solidFill>
                  <a:schemeClr val="tx1">
                    <a:lumMod val="75000"/>
                    <a:lumOff val="25000"/>
                  </a:schemeClr>
                </a:solidFill>
              </a:rPr>
              <a:t>NPS instruments are </a:t>
            </a:r>
            <a:r>
              <a:rPr lang="en-US" sz="2200" b="1" dirty="0" smtClean="0">
                <a:solidFill>
                  <a:schemeClr val="tx1">
                    <a:lumMod val="75000"/>
                    <a:lumOff val="25000"/>
                  </a:schemeClr>
                </a:solidFill>
              </a:rPr>
              <a:t>oversensitive </a:t>
            </a:r>
            <a:r>
              <a:rPr lang="en-US" sz="2200" dirty="0">
                <a:solidFill>
                  <a:schemeClr val="tx1">
                    <a:lumMod val="75000"/>
                    <a:lumOff val="25000"/>
                  </a:schemeClr>
                </a:solidFill>
              </a:rPr>
              <a:t>to extremely bright </a:t>
            </a:r>
            <a:r>
              <a:rPr lang="en-US" sz="2200" dirty="0" smtClean="0">
                <a:solidFill>
                  <a:schemeClr val="tx1">
                    <a:lumMod val="75000"/>
                    <a:lumOff val="25000"/>
                  </a:schemeClr>
                </a:solidFill>
              </a:rPr>
              <a:t>lights.</a:t>
            </a:r>
            <a:endParaRPr lang="en-US" sz="2200" dirty="0">
              <a:solidFill>
                <a:schemeClr val="tx1">
                  <a:lumMod val="75000"/>
                  <a:lumOff val="25000"/>
                </a:schemeClr>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000" dirty="0"/>
          </a:p>
          <a:p>
            <a:pPr marL="342900" indent="-342900">
              <a:lnSpc>
                <a:spcPct val="100000"/>
              </a:lnSpc>
              <a:spcBef>
                <a:spcPts val="0"/>
              </a:spcBef>
              <a:spcAft>
                <a:spcPts val="600"/>
              </a:spcAft>
              <a:buClr>
                <a:srgbClr val="1B57AF"/>
              </a:buClr>
              <a:buFont typeface="Webdings" panose="05030102010509060703" pitchFamily="18" charset="2"/>
              <a:buChar char="4"/>
            </a:pPr>
            <a:endParaRPr lang="en-US" sz="2000" dirty="0" smtClean="0">
              <a:solidFill>
                <a:schemeClr val="tx1">
                  <a:lumMod val="75000"/>
                  <a:lumOff val="25000"/>
                </a:schemeClr>
              </a:solidFill>
            </a:endParaRP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23976655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npgallery.nps.gov/GetAsset/933695f5-475c-4841-8d3e-5b7ada32c9f8/original.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6503"/>
                    </a14:imgEffect>
                    <a14:imgEffect>
                      <a14:saturation sat="120000"/>
                    </a14:imgEffect>
                    <a14:imgEffect>
                      <a14:brightnessContrast bright="20000"/>
                    </a14:imgEffect>
                  </a14:imgLayer>
                </a14:imgProps>
              </a:ext>
              <a:ext uri="{28A0092B-C50C-407E-A947-70E740481C1C}">
                <a14:useLocalDpi xmlns:a14="http://schemas.microsoft.com/office/drawing/2010/main"/>
              </a:ext>
            </a:extLst>
          </a:blip>
          <a:srcRect t="9524" r="501" b="14133"/>
          <a:stretch/>
        </p:blipFill>
        <p:spPr bwMode="auto">
          <a:xfrm>
            <a:off x="0" y="0"/>
            <a:ext cx="12224085" cy="36094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26016" y="3301697"/>
            <a:ext cx="4817073" cy="307777"/>
          </a:xfrm>
          <a:prstGeom prst="rect">
            <a:avLst/>
          </a:prstGeom>
          <a:noFill/>
        </p:spPr>
        <p:txBody>
          <a:bodyPr wrap="square" rtlCol="0">
            <a:spAutoFit/>
          </a:bodyPr>
          <a:lstStyle/>
          <a:p>
            <a:r>
              <a:rPr lang="en-US" sz="1400" dirty="0" smtClean="0">
                <a:solidFill>
                  <a:schemeClr val="bg1"/>
                </a:solidFill>
              </a:rPr>
              <a:t>Image Credit: National Park Service / Dan </a:t>
            </a:r>
            <a:r>
              <a:rPr lang="en-US" sz="1400" dirty="0" err="1" smtClean="0">
                <a:solidFill>
                  <a:schemeClr val="bg1"/>
                </a:solidFill>
              </a:rPr>
              <a:t>Duriscoe</a:t>
            </a:r>
            <a:endParaRPr lang="en-US" sz="1400" dirty="0" smtClean="0">
              <a:solidFill>
                <a:schemeClr val="bg1"/>
              </a:solidFill>
            </a:endParaRPr>
          </a:p>
        </p:txBody>
      </p:sp>
      <p:sp>
        <p:nvSpPr>
          <p:cNvPr id="10" name="Title 5"/>
          <p:cNvSpPr>
            <a:spLocks noGrp="1"/>
          </p:cNvSpPr>
          <p:nvPr>
            <p:ph type="title"/>
          </p:nvPr>
        </p:nvSpPr>
        <p:spPr>
          <a:xfrm>
            <a:off x="276447" y="3716096"/>
            <a:ext cx="11183356" cy="571499"/>
          </a:xfrm>
        </p:spPr>
        <p:txBody>
          <a:bodyPr>
            <a:normAutofit fontScale="90000"/>
          </a:bodyPr>
          <a:lstStyle/>
          <a:p>
            <a:r>
              <a:rPr lang="en-US" dirty="0" smtClean="0"/>
              <a:t>Conclusions</a:t>
            </a:r>
            <a:endParaRPr lang="en-US" dirty="0"/>
          </a:p>
        </p:txBody>
      </p:sp>
      <p:sp>
        <p:nvSpPr>
          <p:cNvPr id="11" name="Text Placeholder 5"/>
          <p:cNvSpPr txBox="1">
            <a:spLocks/>
          </p:cNvSpPr>
          <p:nvPr/>
        </p:nvSpPr>
        <p:spPr>
          <a:xfrm>
            <a:off x="276446" y="4394217"/>
            <a:ext cx="10848754" cy="24615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solidFill>
                  <a:schemeClr val="tx1">
                    <a:lumMod val="75000"/>
                    <a:lumOff val="25000"/>
                  </a:schemeClr>
                </a:solidFill>
              </a:rPr>
              <a:t>SET produces </a:t>
            </a:r>
            <a:r>
              <a:rPr lang="en-US" sz="2200" dirty="0">
                <a:solidFill>
                  <a:schemeClr val="tx1">
                    <a:lumMod val="75000"/>
                    <a:lumOff val="25000"/>
                  </a:schemeClr>
                </a:solidFill>
              </a:rPr>
              <a:t>3D sky brightness </a:t>
            </a:r>
            <a:r>
              <a:rPr lang="en-US" sz="2200" dirty="0" smtClean="0">
                <a:solidFill>
                  <a:schemeClr val="tx1">
                    <a:lumMod val="75000"/>
                    <a:lumOff val="25000"/>
                  </a:schemeClr>
                </a:solidFill>
              </a:rPr>
              <a:t>hemispheres that </a:t>
            </a:r>
            <a:r>
              <a:rPr lang="en-US" sz="2200" b="1" dirty="0" smtClean="0">
                <a:solidFill>
                  <a:srgbClr val="1B57AF"/>
                </a:solidFill>
              </a:rPr>
              <a:t>align well with NPS ground-truth.</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b="1" dirty="0">
                <a:solidFill>
                  <a:srgbClr val="1B57AF"/>
                </a:solidFill>
              </a:rPr>
              <a:t>Limitations</a:t>
            </a:r>
            <a:r>
              <a:rPr lang="en-US" sz="2200" dirty="0">
                <a:solidFill>
                  <a:srgbClr val="1B57AF"/>
                </a:solidFill>
              </a:rPr>
              <a:t> </a:t>
            </a:r>
            <a:r>
              <a:rPr lang="en-US" sz="2200" b="1" dirty="0">
                <a:solidFill>
                  <a:srgbClr val="1B57AF"/>
                </a:solidFill>
              </a:rPr>
              <a:t>still exist </a:t>
            </a:r>
            <a:r>
              <a:rPr lang="en-US" sz="2200" dirty="0">
                <a:solidFill>
                  <a:schemeClr val="tx1">
                    <a:lumMod val="75000"/>
                    <a:lumOff val="25000"/>
                  </a:schemeClr>
                </a:solidFill>
              </a:rPr>
              <a:t>for areas with high snow </a:t>
            </a:r>
            <a:r>
              <a:rPr lang="en-US" sz="2200" dirty="0" smtClean="0">
                <a:solidFill>
                  <a:schemeClr val="tx1">
                    <a:lumMod val="75000"/>
                    <a:lumOff val="25000"/>
                  </a:schemeClr>
                </a:solidFill>
              </a:rPr>
              <a:t>cover, water</a:t>
            </a:r>
            <a:r>
              <a:rPr lang="en-US" sz="2200" dirty="0">
                <a:solidFill>
                  <a:schemeClr val="tx1">
                    <a:lumMod val="75000"/>
                    <a:lumOff val="25000"/>
                  </a:schemeClr>
                </a:solidFill>
              </a:rPr>
              <a:t>, </a:t>
            </a:r>
            <a:r>
              <a:rPr lang="en-US" sz="2200" dirty="0" smtClean="0">
                <a:solidFill>
                  <a:schemeClr val="tx1">
                    <a:lumMod val="75000"/>
                    <a:lumOff val="25000"/>
                  </a:schemeClr>
                </a:solidFill>
              </a:rPr>
              <a:t>and high latitude.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solidFill>
                  <a:schemeClr val="tx1">
                    <a:lumMod val="75000"/>
                    <a:lumOff val="25000"/>
                  </a:schemeClr>
                </a:solidFill>
              </a:rPr>
              <a:t>The tool can be reliably used by NPS to assess </a:t>
            </a:r>
            <a:r>
              <a:rPr lang="en-US" sz="2200" dirty="0" err="1" smtClean="0">
                <a:solidFill>
                  <a:schemeClr val="tx1">
                    <a:lumMod val="75000"/>
                    <a:lumOff val="25000"/>
                  </a:schemeClr>
                </a:solidFill>
              </a:rPr>
              <a:t>skyglow</a:t>
            </a:r>
            <a:r>
              <a:rPr lang="en-US" sz="2200" dirty="0" smtClean="0">
                <a:solidFill>
                  <a:schemeClr val="tx1">
                    <a:lumMod val="75000"/>
                    <a:lumOff val="25000"/>
                  </a:schemeClr>
                </a:solidFill>
              </a:rPr>
              <a:t> </a:t>
            </a:r>
            <a:r>
              <a:rPr lang="en-US" sz="2200" b="1" dirty="0" smtClean="0">
                <a:solidFill>
                  <a:srgbClr val="1B57AF"/>
                </a:solidFill>
              </a:rPr>
              <a:t>more frequently and in more locations</a:t>
            </a:r>
            <a:r>
              <a:rPr lang="en-US" sz="2200" dirty="0" smtClean="0">
                <a:solidFill>
                  <a:srgbClr val="1B57AF"/>
                </a:solidFill>
              </a:rPr>
              <a:t> </a:t>
            </a:r>
            <a:r>
              <a:rPr lang="en-US" sz="2200" dirty="0" smtClean="0">
                <a:solidFill>
                  <a:schemeClr val="tx1">
                    <a:lumMod val="75000"/>
                    <a:lumOff val="25000"/>
                  </a:schemeClr>
                </a:solidFill>
              </a:rPr>
              <a:t>than previously possible. </a:t>
            </a:r>
          </a:p>
          <a:p>
            <a:pPr marL="342900" indent="-342900">
              <a:lnSpc>
                <a:spcPct val="100000"/>
              </a:lnSpc>
              <a:spcBef>
                <a:spcPts val="0"/>
              </a:spcBef>
              <a:spcAft>
                <a:spcPts val="600"/>
              </a:spcAft>
              <a:buClr>
                <a:srgbClr val="1B57AF"/>
              </a:buClr>
              <a:buFont typeface="Webdings" panose="05030102010509060703" pitchFamily="18" charset="2"/>
              <a:buChar char="4"/>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3988106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8890"/>
          <a:stretch/>
        </p:blipFill>
        <p:spPr>
          <a:xfrm>
            <a:off x="0" y="1"/>
            <a:ext cx="12224084" cy="3905250"/>
          </a:xfrm>
          <a:prstGeom prst="rect">
            <a:avLst/>
          </a:prstGeom>
        </p:spPr>
      </p:pic>
      <p:pic>
        <p:nvPicPr>
          <p:cNvPr id="7" name="Picture 2" descr="File:US-NationalParkService-Logo.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712" y="4074037"/>
            <a:ext cx="1612583" cy="20998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atural Sounds and Night Skies Division logo features an illustration of a howling wolf under a starry night sk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790" y="4225685"/>
            <a:ext cx="1776264" cy="1796565"/>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a:spLocks noGrp="1"/>
          </p:cNvSpPr>
          <p:nvPr>
            <p:ph type="title"/>
          </p:nvPr>
        </p:nvSpPr>
        <p:spPr>
          <a:xfrm>
            <a:off x="0" y="203201"/>
            <a:ext cx="12224084" cy="592668"/>
          </a:xfrm>
          <a:solidFill>
            <a:srgbClr val="1B57AF"/>
          </a:solidFill>
        </p:spPr>
        <p:txBody>
          <a:bodyPr>
            <a:normAutofit fontScale="90000"/>
          </a:bodyPr>
          <a:lstStyle/>
          <a:p>
            <a:r>
              <a:rPr lang="en-US" dirty="0" smtClean="0">
                <a:solidFill>
                  <a:schemeClr val="bg1"/>
                </a:solidFill>
              </a:rPr>
              <a:t> Thank you NPS Night Skies Division!</a:t>
            </a:r>
            <a:endParaRPr lang="en-US" dirty="0">
              <a:solidFill>
                <a:schemeClr val="bg1"/>
              </a:solidFill>
            </a:endParaRPr>
          </a:p>
        </p:txBody>
      </p:sp>
      <p:sp>
        <p:nvSpPr>
          <p:cNvPr id="11" name="Rectangle 10"/>
          <p:cNvSpPr/>
          <p:nvPr/>
        </p:nvSpPr>
        <p:spPr>
          <a:xfrm>
            <a:off x="4572549" y="4552000"/>
            <a:ext cx="7143201" cy="938719"/>
          </a:xfrm>
          <a:prstGeom prst="rect">
            <a:avLst/>
          </a:prstGeom>
        </p:spPr>
        <p:txBody>
          <a:bodyPr wrap="square">
            <a:spAutoFit/>
          </a:bodyPr>
          <a:lstStyle/>
          <a:p>
            <a:pPr>
              <a:lnSpc>
                <a:spcPct val="100000"/>
              </a:lnSpc>
              <a:spcBef>
                <a:spcPts val="0"/>
              </a:spcBef>
              <a:spcAft>
                <a:spcPts val="600"/>
              </a:spcAft>
              <a:buClr>
                <a:srgbClr val="1B57AF"/>
              </a:buClr>
            </a:pPr>
            <a:r>
              <a:rPr lang="en-US" sz="2500" b="1" dirty="0" smtClean="0">
                <a:solidFill>
                  <a:srgbClr val="1B57AF"/>
                </a:solidFill>
              </a:rPr>
              <a:t>Dr. </a:t>
            </a:r>
            <a:r>
              <a:rPr lang="en-US" sz="2500" b="1" dirty="0" err="1" smtClean="0">
                <a:solidFill>
                  <a:srgbClr val="1B57AF"/>
                </a:solidFill>
              </a:rPr>
              <a:t>Sharolyn</a:t>
            </a:r>
            <a:r>
              <a:rPr lang="en-US" sz="2500" b="1" dirty="0" smtClean="0">
                <a:solidFill>
                  <a:srgbClr val="1B57AF"/>
                </a:solidFill>
              </a:rPr>
              <a:t> </a:t>
            </a:r>
            <a:r>
              <a:rPr lang="en-US" sz="2500" b="1" dirty="0">
                <a:solidFill>
                  <a:srgbClr val="1B57AF"/>
                </a:solidFill>
              </a:rPr>
              <a:t>Anderson</a:t>
            </a:r>
            <a:r>
              <a:rPr lang="en-US" sz="2500" dirty="0">
                <a:solidFill>
                  <a:schemeClr val="tx1">
                    <a:lumMod val="75000"/>
                    <a:lumOff val="25000"/>
                  </a:schemeClr>
                </a:solidFill>
              </a:rPr>
              <a:t>, National Park Service</a:t>
            </a:r>
          </a:p>
          <a:p>
            <a:pPr>
              <a:lnSpc>
                <a:spcPct val="100000"/>
              </a:lnSpc>
              <a:spcBef>
                <a:spcPts val="0"/>
              </a:spcBef>
              <a:spcAft>
                <a:spcPts val="600"/>
              </a:spcAft>
              <a:buClr>
                <a:srgbClr val="1B57AF"/>
              </a:buClr>
            </a:pPr>
            <a:r>
              <a:rPr lang="en-US" sz="2500" b="1" dirty="0" smtClean="0">
                <a:solidFill>
                  <a:srgbClr val="1B57AF"/>
                </a:solidFill>
              </a:rPr>
              <a:t>Dr. Li-Wei </a:t>
            </a:r>
            <a:r>
              <a:rPr lang="en-US" sz="2500" b="1" dirty="0">
                <a:solidFill>
                  <a:srgbClr val="1B57AF"/>
                </a:solidFill>
              </a:rPr>
              <a:t>Hung</a:t>
            </a:r>
            <a:r>
              <a:rPr lang="en-US" sz="2500" dirty="0">
                <a:solidFill>
                  <a:schemeClr val="tx1">
                    <a:lumMod val="75000"/>
                    <a:lumOff val="25000"/>
                  </a:schemeClr>
                </a:solidFill>
              </a:rPr>
              <a:t>, National Park Service</a:t>
            </a:r>
          </a:p>
        </p:txBody>
      </p:sp>
      <p:sp>
        <p:nvSpPr>
          <p:cNvPr id="12" name="TextBox 11"/>
          <p:cNvSpPr txBox="1"/>
          <p:nvPr/>
        </p:nvSpPr>
        <p:spPr>
          <a:xfrm>
            <a:off x="8065549" y="6508988"/>
            <a:ext cx="4126451" cy="369332"/>
          </a:xfrm>
          <a:prstGeom prst="rect">
            <a:avLst/>
          </a:prstGeom>
          <a:noFill/>
        </p:spPr>
        <p:txBody>
          <a:bodyPr wrap="none" rtlCol="0">
            <a:spAutoFit/>
          </a:bodyPr>
          <a:lstStyle/>
          <a:p>
            <a:r>
              <a:rPr lang="en-US" dirty="0" smtClean="0">
                <a:solidFill>
                  <a:schemeClr val="bg1"/>
                </a:solidFill>
              </a:rPr>
              <a:t>Image credit: National Park Service</a:t>
            </a:r>
            <a:endParaRPr lang="en-US" dirty="0">
              <a:solidFill>
                <a:schemeClr val="bg1"/>
              </a:solidFill>
            </a:endParaRPr>
          </a:p>
        </p:txBody>
      </p:sp>
    </p:spTree>
    <p:extLst>
      <p:ext uri="{BB962C8B-B14F-4D97-AF65-F5344CB8AC3E}">
        <p14:creationId xmlns:p14="http://schemas.microsoft.com/office/powerpoint/2010/main" val="27617434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764275" y="1264163"/>
            <a:ext cx="10916383"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1B57AF"/>
              </a:buClr>
            </a:pPr>
            <a:r>
              <a:rPr lang="en-US" sz="2200" b="1" dirty="0" smtClean="0">
                <a:solidFill>
                  <a:srgbClr val="1B57AF"/>
                </a:solidFill>
              </a:rPr>
              <a:t>Partners</a:t>
            </a:r>
            <a:endParaRPr lang="en-US" sz="2200" dirty="0">
              <a:solidFill>
                <a:srgbClr val="1B57AF"/>
              </a:solidFill>
            </a:endParaRP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t>Dr. </a:t>
            </a:r>
            <a:r>
              <a:rPr lang="en-US" sz="2200" dirty="0" err="1" smtClean="0"/>
              <a:t>Sharolyn</a:t>
            </a:r>
            <a:r>
              <a:rPr lang="en-US" sz="2200" dirty="0" smtClean="0"/>
              <a:t> Anderson</a:t>
            </a:r>
            <a:r>
              <a:rPr lang="en-US" sz="2200" dirty="0"/>
              <a:t>, National Park </a:t>
            </a:r>
            <a:r>
              <a:rPr lang="en-US" sz="2200" dirty="0" smtClean="0"/>
              <a:t>Service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t>Dr. Li-Wei Hung, </a:t>
            </a:r>
            <a:r>
              <a:rPr lang="en-US" sz="2200" dirty="0"/>
              <a:t>National Park </a:t>
            </a:r>
            <a:r>
              <a:rPr lang="en-US" sz="2200" dirty="0" smtClean="0"/>
              <a:t>Service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t>Dr. Neil Carter, Boise State University and University of Michigan</a:t>
            </a:r>
          </a:p>
          <a:p>
            <a:pPr>
              <a:lnSpc>
                <a:spcPct val="100000"/>
              </a:lnSpc>
              <a:spcBef>
                <a:spcPts val="0"/>
              </a:spcBef>
              <a:spcAft>
                <a:spcPts val="600"/>
              </a:spcAft>
              <a:buClr>
                <a:srgbClr val="1B57AF"/>
              </a:buClr>
            </a:pPr>
            <a:r>
              <a:rPr lang="en-US" sz="2200" b="1" dirty="0">
                <a:solidFill>
                  <a:srgbClr val="1B57AF"/>
                </a:solidFill>
              </a:rPr>
              <a:t>Advisor</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t>Dr. Kenton Ross, NASA Langley Research </a:t>
            </a:r>
            <a:r>
              <a:rPr lang="en-US" sz="2200" dirty="0" smtClean="0"/>
              <a:t>Center</a:t>
            </a:r>
          </a:p>
          <a:p>
            <a:pPr>
              <a:lnSpc>
                <a:spcPct val="100000"/>
              </a:lnSpc>
              <a:spcBef>
                <a:spcPts val="0"/>
              </a:spcBef>
              <a:spcAft>
                <a:spcPts val="600"/>
              </a:spcAft>
              <a:buClr>
                <a:srgbClr val="1B57AF"/>
              </a:buClr>
            </a:pPr>
            <a:r>
              <a:rPr lang="en-US" sz="2200" b="1" dirty="0">
                <a:solidFill>
                  <a:srgbClr val="1B57AF"/>
                </a:solidFill>
              </a:rPr>
              <a:t>NASA </a:t>
            </a:r>
            <a:r>
              <a:rPr lang="en-US" sz="2200" b="1" dirty="0" smtClean="0">
                <a:solidFill>
                  <a:srgbClr val="1B57AF"/>
                </a:solidFill>
              </a:rPr>
              <a:t>DEVELOP </a:t>
            </a:r>
            <a:r>
              <a:rPr lang="en-US" sz="2200" b="1" dirty="0">
                <a:solidFill>
                  <a:srgbClr val="1B57AF"/>
                </a:solidFill>
              </a:rPr>
              <a:t>Past </a:t>
            </a:r>
            <a:r>
              <a:rPr lang="en-US" sz="2200" b="1" dirty="0" smtClean="0">
                <a:solidFill>
                  <a:srgbClr val="1B57AF"/>
                </a:solidFill>
              </a:rPr>
              <a:t>Contributors</a:t>
            </a:r>
            <a:endParaRPr lang="en-US" sz="2200" dirty="0" smtClean="0">
              <a:solidFill>
                <a:srgbClr val="1B57AF"/>
              </a:solidFill>
            </a:endParaRP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smtClean="0"/>
              <a:t>Summer 2018: </a:t>
            </a:r>
            <a:r>
              <a:rPr lang="en-US" dirty="0" smtClean="0"/>
              <a:t>Maximilian </a:t>
            </a:r>
            <a:r>
              <a:rPr lang="en-US" dirty="0" err="1" smtClean="0"/>
              <a:t>Ioffe</a:t>
            </a:r>
            <a:r>
              <a:rPr lang="en-US" dirty="0" smtClean="0"/>
              <a:t>, Julia </a:t>
            </a:r>
            <a:r>
              <a:rPr lang="en-US" dirty="0" err="1" smtClean="0"/>
              <a:t>Hink</a:t>
            </a:r>
            <a:r>
              <a:rPr lang="en-US" dirty="0" smtClean="0"/>
              <a:t>, Tyler Jameson, Charlie McClay</a:t>
            </a:r>
          </a:p>
          <a:p>
            <a:pPr marL="342900" indent="-342900">
              <a:lnSpc>
                <a:spcPct val="100000"/>
              </a:lnSpc>
              <a:spcBef>
                <a:spcPts val="0"/>
              </a:spcBef>
              <a:spcAft>
                <a:spcPts val="600"/>
              </a:spcAft>
              <a:buClr>
                <a:srgbClr val="1B57AF"/>
              </a:buClr>
              <a:buFont typeface="Webdings" panose="05030102010509060703" pitchFamily="18" charset="2"/>
              <a:buChar char="4"/>
            </a:pPr>
            <a:r>
              <a:rPr lang="en-US" dirty="0" smtClean="0"/>
              <a:t>Fall 2017: Margaret </a:t>
            </a:r>
            <a:r>
              <a:rPr lang="en-US" dirty="0" err="1" smtClean="0"/>
              <a:t>Mulhern</a:t>
            </a:r>
            <a:r>
              <a:rPr lang="en-US" dirty="0" smtClean="0"/>
              <a:t>, Manda Au, Ian </a:t>
            </a:r>
            <a:r>
              <a:rPr lang="en-US" dirty="0" err="1" smtClean="0"/>
              <a:t>Brastow</a:t>
            </a:r>
            <a:endParaRPr lang="en-US" dirty="0" smtClean="0"/>
          </a:p>
          <a:p>
            <a:pPr marL="342900" indent="-342900">
              <a:lnSpc>
                <a:spcPct val="100000"/>
              </a:lnSpc>
              <a:spcBef>
                <a:spcPts val="0"/>
              </a:spcBef>
              <a:spcAft>
                <a:spcPts val="600"/>
              </a:spcAft>
              <a:buClr>
                <a:srgbClr val="1B57AF"/>
              </a:buClr>
              <a:buFont typeface="Webdings" panose="05030102010509060703" pitchFamily="18" charset="2"/>
              <a:buChar char="4"/>
            </a:pPr>
            <a:r>
              <a:rPr lang="en-US" dirty="0" smtClean="0"/>
              <a:t>Summer </a:t>
            </a:r>
            <a:r>
              <a:rPr lang="en-US" dirty="0"/>
              <a:t>2017: </a:t>
            </a:r>
            <a:r>
              <a:rPr lang="en-US" dirty="0" smtClean="0"/>
              <a:t>Veronica </a:t>
            </a:r>
            <a:r>
              <a:rPr lang="en-US" dirty="0" err="1"/>
              <a:t>Warda</a:t>
            </a:r>
            <a:r>
              <a:rPr lang="en-US" dirty="0"/>
              <a:t>, </a:t>
            </a:r>
            <a:r>
              <a:rPr lang="en-US" dirty="0" smtClean="0"/>
              <a:t>Ryan Avery, Steven Chao, Stanley Yu</a:t>
            </a:r>
          </a:p>
          <a:p>
            <a:pPr marL="342900" indent="-342900">
              <a:lnSpc>
                <a:spcPct val="100000"/>
              </a:lnSpc>
              <a:spcBef>
                <a:spcPts val="0"/>
              </a:spcBef>
              <a:spcAft>
                <a:spcPts val="600"/>
              </a:spcAft>
              <a:buClr>
                <a:srgbClr val="1B57AF"/>
              </a:buClr>
              <a:buFont typeface="Webdings" panose="05030102010509060703" pitchFamily="18" charset="2"/>
              <a:buChar char="4"/>
            </a:pPr>
            <a:r>
              <a:rPr lang="en-US" dirty="0"/>
              <a:t>Spring 2017: Benjamin </a:t>
            </a:r>
            <a:r>
              <a:rPr lang="en-US" dirty="0" err="1"/>
              <a:t>Marcovitz</a:t>
            </a:r>
            <a:r>
              <a:rPr lang="en-US" dirty="0"/>
              <a:t>, Aubrey </a:t>
            </a:r>
            <a:r>
              <a:rPr lang="en-US" dirty="0" err="1"/>
              <a:t>Hilte</a:t>
            </a:r>
            <a:r>
              <a:rPr lang="en-US" dirty="0"/>
              <a:t>, Christine Stevens, Eric White </a:t>
            </a:r>
          </a:p>
          <a:p>
            <a:pPr>
              <a:lnSpc>
                <a:spcPct val="100000"/>
              </a:lnSpc>
              <a:spcBef>
                <a:spcPts val="0"/>
              </a:spcBef>
              <a:spcAft>
                <a:spcPts val="600"/>
              </a:spcAft>
              <a:buClr>
                <a:srgbClr val="1B57AF"/>
              </a:buClr>
            </a:pPr>
            <a:endParaRPr lang="en-US" dirty="0"/>
          </a:p>
          <a:p>
            <a:pPr>
              <a:lnSpc>
                <a:spcPct val="100000"/>
              </a:lnSpc>
              <a:spcBef>
                <a:spcPts val="0"/>
              </a:spcBef>
              <a:spcAft>
                <a:spcPts val="600"/>
              </a:spcAft>
              <a:buClr>
                <a:srgbClr val="1B57AF"/>
              </a:buClr>
            </a:pPr>
            <a:endParaRPr lang="en-US" sz="2200" b="1" dirty="0">
              <a:solidFill>
                <a:srgbClr val="1B57AF"/>
              </a:solidFill>
            </a:endParaRPr>
          </a:p>
          <a:p>
            <a:pPr>
              <a:lnSpc>
                <a:spcPct val="100000"/>
              </a:lnSpc>
              <a:spcBef>
                <a:spcPts val="0"/>
              </a:spcBef>
              <a:spcAft>
                <a:spcPts val="600"/>
              </a:spcAft>
              <a:buClr>
                <a:srgbClr val="1B57AF"/>
              </a:buClr>
            </a:pPr>
            <a:endParaRPr lang="en-US" sz="2200" dirty="0"/>
          </a:p>
          <a:p>
            <a:pPr>
              <a:lnSpc>
                <a:spcPct val="100000"/>
              </a:lnSpc>
              <a:spcBef>
                <a:spcPts val="0"/>
              </a:spcBef>
              <a:spcAft>
                <a:spcPts val="600"/>
              </a:spcAft>
              <a:buClr>
                <a:srgbClr val="1B57AF"/>
              </a:buClr>
            </a:pPr>
            <a:endParaRPr lang="en-US" sz="2200" dirty="0"/>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Tree>
    <p:extLst>
      <p:ext uri="{BB962C8B-B14F-4D97-AF65-F5344CB8AC3E}">
        <p14:creationId xmlns:p14="http://schemas.microsoft.com/office/powerpoint/2010/main" val="2689809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4"/>
          <p:cNvSpPr txBox="1">
            <a:spLocks noGrp="1"/>
          </p:cNvSpPr>
          <p:nvPr>
            <p:ph type="title"/>
          </p:nvPr>
        </p:nvSpPr>
        <p:spPr>
          <a:xfrm>
            <a:off x="2291379" y="1129553"/>
            <a:ext cx="7562700" cy="1065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800" b="0" i="0" u="none" strike="noStrike" cap="none" dirty="0">
                <a:solidFill>
                  <a:srgbClr val="1B57AF"/>
                </a:solidFill>
                <a:latin typeface="Century Gothic"/>
                <a:ea typeface="Century Gothic"/>
                <a:cs typeface="Century Gothic"/>
                <a:sym typeface="Century Gothic"/>
              </a:rPr>
              <a:t>Thank You!</a:t>
            </a:r>
            <a:endParaRPr sz="4800" b="0" i="0" u="none" strike="noStrike" cap="none" dirty="0">
              <a:solidFill>
                <a:srgbClr val="1B57AF"/>
              </a:solidFill>
              <a:latin typeface="Century Gothic"/>
              <a:ea typeface="Century Gothic"/>
              <a:cs typeface="Century Gothic"/>
              <a:sym typeface="Century Gothic"/>
            </a:endParaRPr>
          </a:p>
        </p:txBody>
      </p:sp>
      <p:pic>
        <p:nvPicPr>
          <p:cNvPr id="485" name="Google Shape;485;p34"/>
          <p:cNvPicPr preferRelativeResize="0"/>
          <p:nvPr/>
        </p:nvPicPr>
        <p:blipFill rotWithShape="1">
          <a:blip r:embed="rId3">
            <a:alphaModFix/>
          </a:blip>
          <a:srcRect/>
          <a:stretch/>
        </p:blipFill>
        <p:spPr>
          <a:xfrm>
            <a:off x="3572325" y="2587376"/>
            <a:ext cx="1645800" cy="1657200"/>
          </a:xfrm>
          <a:prstGeom prst="ellipse">
            <a:avLst/>
          </a:prstGeom>
          <a:noFill/>
          <a:ln>
            <a:noFill/>
          </a:ln>
        </p:spPr>
      </p:pic>
      <p:sp>
        <p:nvSpPr>
          <p:cNvPr id="491" name="Google Shape;491;p34"/>
          <p:cNvSpPr txBox="1"/>
          <p:nvPr/>
        </p:nvSpPr>
        <p:spPr>
          <a:xfrm>
            <a:off x="3488650" y="4458150"/>
            <a:ext cx="1778400" cy="106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700" dirty="0" smtClean="0">
                <a:solidFill>
                  <a:schemeClr val="tx1">
                    <a:lumMod val="75000"/>
                    <a:lumOff val="25000"/>
                  </a:schemeClr>
                </a:solidFill>
                <a:latin typeface="Century Gothic"/>
                <a:ea typeface="Century Gothic"/>
                <a:cs typeface="Century Gothic"/>
                <a:sym typeface="Century Gothic"/>
              </a:rPr>
              <a:t>Sarah</a:t>
            </a:r>
          </a:p>
          <a:p>
            <a:pPr marL="0" marR="0" lvl="0" indent="0" algn="ctr" rtl="0">
              <a:lnSpc>
                <a:spcPct val="100000"/>
              </a:lnSpc>
              <a:spcBef>
                <a:spcPts val="0"/>
              </a:spcBef>
              <a:spcAft>
                <a:spcPts val="0"/>
              </a:spcAft>
              <a:buClr>
                <a:srgbClr val="000000"/>
              </a:buClr>
              <a:buSzPts val="2700"/>
              <a:buFont typeface="Arial"/>
              <a:buNone/>
            </a:pPr>
            <a:r>
              <a:rPr lang="en-US" sz="2700" b="0" i="0" u="none" strike="noStrike" cap="none" dirty="0" smtClean="0">
                <a:solidFill>
                  <a:schemeClr val="tx1">
                    <a:lumMod val="75000"/>
                    <a:lumOff val="25000"/>
                  </a:schemeClr>
                </a:solidFill>
                <a:latin typeface="Century Gothic"/>
                <a:ea typeface="Century Gothic"/>
                <a:cs typeface="Century Gothic"/>
                <a:sym typeface="Century Gothic"/>
              </a:rPr>
              <a:t>Parker</a:t>
            </a:r>
            <a:endParaRPr sz="27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92" name="Google Shape;492;p34"/>
          <p:cNvSpPr txBox="1"/>
          <p:nvPr/>
        </p:nvSpPr>
        <p:spPr>
          <a:xfrm>
            <a:off x="5813875" y="4458150"/>
            <a:ext cx="2057400" cy="106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700" b="0" i="0" u="none" strike="noStrike" cap="none" dirty="0" smtClean="0">
                <a:solidFill>
                  <a:schemeClr val="tx1">
                    <a:lumMod val="75000"/>
                    <a:lumOff val="25000"/>
                  </a:schemeClr>
                </a:solidFill>
                <a:latin typeface="Century Gothic"/>
                <a:ea typeface="Century Gothic"/>
                <a:cs typeface="Century Gothic"/>
                <a:sym typeface="Century Gothic"/>
              </a:rPr>
              <a:t>Charlotte</a:t>
            </a:r>
          </a:p>
          <a:p>
            <a:pPr marL="0" marR="0" lvl="0" indent="0" algn="ctr" rtl="0">
              <a:lnSpc>
                <a:spcPct val="100000"/>
              </a:lnSpc>
              <a:spcBef>
                <a:spcPts val="0"/>
              </a:spcBef>
              <a:spcAft>
                <a:spcPts val="0"/>
              </a:spcAft>
              <a:buClr>
                <a:srgbClr val="000000"/>
              </a:buClr>
              <a:buSzPts val="2700"/>
              <a:buFont typeface="Arial"/>
              <a:buNone/>
            </a:pPr>
            <a:r>
              <a:rPr lang="en-US" sz="2700" dirty="0" err="1" smtClean="0">
                <a:solidFill>
                  <a:schemeClr val="tx1">
                    <a:lumMod val="75000"/>
                    <a:lumOff val="25000"/>
                  </a:schemeClr>
                </a:solidFill>
                <a:latin typeface="Century Gothic"/>
                <a:ea typeface="Century Gothic"/>
                <a:cs typeface="Century Gothic"/>
                <a:sym typeface="Century Gothic"/>
              </a:rPr>
              <a:t>Rivard</a:t>
            </a:r>
            <a:endParaRPr sz="27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93" name="Google Shape;493;p34"/>
          <p:cNvSpPr txBox="1"/>
          <p:nvPr/>
        </p:nvSpPr>
        <p:spPr>
          <a:xfrm>
            <a:off x="8347150" y="4439100"/>
            <a:ext cx="1647900" cy="110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700" b="0" i="0" u="none" strike="noStrike" cap="none" dirty="0" smtClean="0">
                <a:solidFill>
                  <a:schemeClr val="tx1">
                    <a:lumMod val="75000"/>
                    <a:lumOff val="25000"/>
                  </a:schemeClr>
                </a:solidFill>
                <a:latin typeface="Century Gothic"/>
                <a:ea typeface="Century Gothic"/>
                <a:cs typeface="Century Gothic"/>
                <a:sym typeface="Century Gothic"/>
              </a:rPr>
              <a:t>Elise</a:t>
            </a:r>
          </a:p>
          <a:p>
            <a:pPr marL="0" marR="0" lvl="0" indent="0" algn="ctr" rtl="0">
              <a:lnSpc>
                <a:spcPct val="100000"/>
              </a:lnSpc>
              <a:spcBef>
                <a:spcPts val="0"/>
              </a:spcBef>
              <a:spcAft>
                <a:spcPts val="0"/>
              </a:spcAft>
              <a:buClr>
                <a:srgbClr val="000000"/>
              </a:buClr>
              <a:buSzPts val="2700"/>
              <a:buFont typeface="Arial"/>
              <a:buNone/>
            </a:pPr>
            <a:r>
              <a:rPr lang="en-US" sz="2700" dirty="0" err="1" smtClean="0">
                <a:solidFill>
                  <a:schemeClr val="tx1">
                    <a:lumMod val="75000"/>
                    <a:lumOff val="25000"/>
                  </a:schemeClr>
                </a:solidFill>
                <a:latin typeface="Century Gothic"/>
                <a:ea typeface="Century Gothic"/>
                <a:cs typeface="Century Gothic"/>
                <a:sym typeface="Century Gothic"/>
              </a:rPr>
              <a:t>Turrietta</a:t>
            </a:r>
            <a:endParaRPr sz="2700" b="0"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12" name="Group 11"/>
          <p:cNvGrpSpPr/>
          <p:nvPr/>
        </p:nvGrpSpPr>
        <p:grpSpPr>
          <a:xfrm>
            <a:off x="635625" y="2392884"/>
            <a:ext cx="2642400" cy="3130266"/>
            <a:chOff x="635625" y="2392884"/>
            <a:chExt cx="2642400" cy="3130266"/>
          </a:xfrm>
        </p:grpSpPr>
        <p:pic>
          <p:nvPicPr>
            <p:cNvPr id="482" name="Google Shape;482;p3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28120" y="2392884"/>
              <a:ext cx="2057404" cy="2046184"/>
            </a:xfrm>
            <a:prstGeom prst="rect">
              <a:avLst/>
            </a:prstGeom>
            <a:noFill/>
            <a:ln>
              <a:noFill/>
            </a:ln>
          </p:spPr>
        </p:pic>
        <p:sp>
          <p:nvSpPr>
            <p:cNvPr id="490" name="Google Shape;490;p34"/>
            <p:cNvSpPr txBox="1"/>
            <p:nvPr/>
          </p:nvSpPr>
          <p:spPr>
            <a:xfrm>
              <a:off x="635625" y="4458150"/>
              <a:ext cx="2642400" cy="106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2700" b="0" i="0" u="none" strike="noStrike" cap="none" dirty="0" smtClean="0">
                  <a:solidFill>
                    <a:schemeClr val="tx1">
                      <a:lumMod val="75000"/>
                      <a:lumOff val="25000"/>
                    </a:schemeClr>
                  </a:solidFill>
                  <a:latin typeface="Century Gothic"/>
                  <a:ea typeface="Century Gothic"/>
                  <a:cs typeface="Century Gothic"/>
                  <a:sym typeface="Century Gothic"/>
                </a:rPr>
                <a:t>Rachel Luo</a:t>
              </a:r>
              <a:endParaRPr sz="27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700"/>
                <a:buFont typeface="Arial"/>
                <a:buNone/>
              </a:pPr>
              <a:r>
                <a:rPr lang="en-US" sz="2700" b="0" i="0" u="none" strike="noStrike" cap="none" dirty="0">
                  <a:solidFill>
                    <a:schemeClr val="tx1">
                      <a:lumMod val="75000"/>
                      <a:lumOff val="25000"/>
                    </a:schemeClr>
                  </a:solidFill>
                  <a:latin typeface="Century Gothic"/>
                  <a:ea typeface="Century Gothic"/>
                  <a:cs typeface="Century Gothic"/>
                  <a:sym typeface="Century Gothic"/>
                </a:rPr>
                <a:t>Project Lead</a:t>
              </a:r>
              <a:endParaRPr sz="27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14993" y="2587376"/>
              <a:ext cx="1683657" cy="1683657"/>
            </a:xfrm>
            <a:prstGeom prst="flowChartConnector">
              <a:avLst/>
            </a:prstGeom>
          </p:spPr>
        </p:pic>
      </p:grpSp>
      <p:grpSp>
        <p:nvGrpSpPr>
          <p:cNvPr id="11" name="Group 10"/>
          <p:cNvGrpSpPr/>
          <p:nvPr/>
        </p:nvGrpSpPr>
        <p:grpSpPr>
          <a:xfrm>
            <a:off x="3366523" y="2392884"/>
            <a:ext cx="2057404" cy="2046184"/>
            <a:chOff x="3358672" y="2392884"/>
            <a:chExt cx="2057404" cy="2046184"/>
          </a:xfrm>
        </p:grpSpPr>
        <p:pic>
          <p:nvPicPr>
            <p:cNvPr id="484" name="Google Shape;484;p34"/>
            <p:cNvPicPr preferRelativeResize="0"/>
            <p:nvPr/>
          </p:nvPicPr>
          <p:blipFill rotWithShape="1">
            <a:blip r:embed="rId6">
              <a:alphaModFix/>
            </a:blip>
            <a:srcRect/>
            <a:stretch/>
          </p:blipFill>
          <p:spPr>
            <a:xfrm>
              <a:off x="3358672" y="2392884"/>
              <a:ext cx="2057404" cy="2046184"/>
            </a:xfrm>
            <a:prstGeom prst="rect">
              <a:avLst/>
            </a:prstGeom>
            <a:noFill/>
            <a:ln>
              <a:noFill/>
            </a:ln>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7015" t="5258" r="7279" b="37604"/>
            <a:stretch/>
          </p:blipFill>
          <p:spPr>
            <a:xfrm>
              <a:off x="3546126" y="2574728"/>
              <a:ext cx="1682496" cy="1682496"/>
            </a:xfrm>
            <a:prstGeom prst="flowChartConnector">
              <a:avLst/>
            </a:prstGeom>
          </p:spPr>
        </p:pic>
      </p:grpSp>
      <p:grpSp>
        <p:nvGrpSpPr>
          <p:cNvPr id="10" name="Group 9"/>
          <p:cNvGrpSpPr/>
          <p:nvPr/>
        </p:nvGrpSpPr>
        <p:grpSpPr>
          <a:xfrm>
            <a:off x="5813873" y="2392884"/>
            <a:ext cx="2057404" cy="2046184"/>
            <a:chOff x="5924437" y="2303259"/>
            <a:chExt cx="2057404" cy="2046184"/>
          </a:xfrm>
        </p:grpSpPr>
        <p:pic>
          <p:nvPicPr>
            <p:cNvPr id="486" name="Google Shape;486;p34"/>
            <p:cNvPicPr preferRelativeResize="0"/>
            <p:nvPr/>
          </p:nvPicPr>
          <p:blipFill rotWithShape="1">
            <a:blip r:embed="rId6">
              <a:alphaModFix/>
            </a:blip>
            <a:srcRect/>
            <a:stretch/>
          </p:blipFill>
          <p:spPr>
            <a:xfrm>
              <a:off x="5924437" y="2303259"/>
              <a:ext cx="2057404" cy="2046184"/>
            </a:xfrm>
            <a:prstGeom prst="rect">
              <a:avLst/>
            </a:prstGeom>
            <a:noFill/>
            <a:ln>
              <a:noFill/>
            </a:ln>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11198" t="2990" r="9183" b="43931"/>
            <a:stretch/>
          </p:blipFill>
          <p:spPr>
            <a:xfrm>
              <a:off x="6111891" y="2485880"/>
              <a:ext cx="1682496" cy="1682496"/>
            </a:xfrm>
            <a:prstGeom prst="flowChartConnector">
              <a:avLst/>
            </a:prstGeom>
          </p:spPr>
        </p:pic>
      </p:grpSp>
      <p:grpSp>
        <p:nvGrpSpPr>
          <p:cNvPr id="9" name="Group 8"/>
          <p:cNvGrpSpPr/>
          <p:nvPr/>
        </p:nvGrpSpPr>
        <p:grpSpPr>
          <a:xfrm>
            <a:off x="8261223" y="2392884"/>
            <a:ext cx="2057404" cy="2046184"/>
            <a:chOff x="8142403" y="2392884"/>
            <a:chExt cx="2057404" cy="2046184"/>
          </a:xfrm>
        </p:grpSpPr>
        <p:pic>
          <p:nvPicPr>
            <p:cNvPr id="488" name="Google Shape;488;p34"/>
            <p:cNvPicPr preferRelativeResize="0"/>
            <p:nvPr/>
          </p:nvPicPr>
          <p:blipFill rotWithShape="1">
            <a:blip r:embed="rId6">
              <a:alphaModFix/>
            </a:blip>
            <a:srcRect/>
            <a:stretch/>
          </p:blipFill>
          <p:spPr>
            <a:xfrm>
              <a:off x="8142403" y="2392884"/>
              <a:ext cx="2057404" cy="2046184"/>
            </a:xfrm>
            <a:prstGeom prst="rect">
              <a:avLst/>
            </a:prstGeom>
            <a:noFill/>
            <a:ln>
              <a:noFill/>
            </a:ln>
          </p:spPr>
        </p:pic>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8986" t="3479" r="7946" b="41142"/>
            <a:stretch/>
          </p:blipFill>
          <p:spPr>
            <a:xfrm>
              <a:off x="8329852" y="2571605"/>
              <a:ext cx="1682496" cy="1682496"/>
            </a:xfrm>
            <a:prstGeom prst="flowChartConnector">
              <a:avLst/>
            </a:prstGeom>
          </p:spPr>
        </p:pic>
      </p:grpSp>
    </p:spTree>
    <p:extLst>
      <p:ext uri="{BB962C8B-B14F-4D97-AF65-F5344CB8AC3E}">
        <p14:creationId xmlns:p14="http://schemas.microsoft.com/office/powerpoint/2010/main" val="319574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ilky-way over Cedar Breaks National Monume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93578" y="-34834"/>
            <a:ext cx="4807132" cy="68971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Community Concerns</a:t>
            </a:r>
            <a:endParaRPr lang="en-US" dirty="0"/>
          </a:p>
        </p:txBody>
      </p:sp>
      <p:sp>
        <p:nvSpPr>
          <p:cNvPr id="3" name="Content Placeholder 2"/>
          <p:cNvSpPr>
            <a:spLocks noGrp="1"/>
          </p:cNvSpPr>
          <p:nvPr>
            <p:ph sz="quarter" idx="4294967295"/>
          </p:nvPr>
        </p:nvSpPr>
        <p:spPr>
          <a:xfrm>
            <a:off x="1289384" y="1703400"/>
            <a:ext cx="4696746" cy="3451201"/>
          </a:xfrm>
        </p:spPr>
        <p:txBody>
          <a:bodyPr wrap="square">
            <a:spAutoFit/>
          </a:bodyPr>
          <a:lstStyle/>
          <a:p>
            <a:pPr marL="0" indent="0">
              <a:buNone/>
            </a:pPr>
            <a:r>
              <a:rPr lang="en-US" b="1" dirty="0" smtClean="0">
                <a:solidFill>
                  <a:srgbClr val="1B57AF"/>
                </a:solidFill>
              </a:rPr>
              <a:t>99% </a:t>
            </a:r>
            <a:r>
              <a:rPr lang="en-US" dirty="0" smtClean="0">
                <a:solidFill>
                  <a:schemeClr val="tx1">
                    <a:lumMod val="75000"/>
                    <a:lumOff val="25000"/>
                  </a:schemeClr>
                </a:solidFill>
              </a:rPr>
              <a:t>of people in the United States and Europe live in areas with light pollution.</a:t>
            </a:r>
          </a:p>
          <a:p>
            <a:pPr marL="0" indent="0">
              <a:buNone/>
            </a:pPr>
            <a:endParaRPr lang="en-US" dirty="0"/>
          </a:p>
          <a:p>
            <a:pPr marL="0" indent="0">
              <a:buNone/>
            </a:pPr>
            <a:r>
              <a:rPr lang="en-US" b="1" dirty="0" smtClean="0">
                <a:solidFill>
                  <a:srgbClr val="1B57AF"/>
                </a:solidFill>
              </a:rPr>
              <a:t>80% </a:t>
            </a:r>
            <a:r>
              <a:rPr lang="en-US" dirty="0" smtClean="0">
                <a:solidFill>
                  <a:schemeClr val="tx1">
                    <a:lumMod val="75000"/>
                    <a:lumOff val="25000"/>
                  </a:schemeClr>
                </a:solidFill>
              </a:rPr>
              <a:t>of North Americans cannot see the Milky Way with the naked eye.</a:t>
            </a:r>
            <a:endParaRPr lang="en-US" dirty="0">
              <a:solidFill>
                <a:schemeClr val="tx1">
                  <a:lumMod val="75000"/>
                  <a:lumOff val="25000"/>
                </a:schemeClr>
              </a:solidFill>
            </a:endParaRPr>
          </a:p>
        </p:txBody>
      </p:sp>
      <p:sp>
        <p:nvSpPr>
          <p:cNvPr id="18" name="TextBox 17"/>
          <p:cNvSpPr txBox="1"/>
          <p:nvPr/>
        </p:nvSpPr>
        <p:spPr>
          <a:xfrm>
            <a:off x="7522173" y="6199862"/>
            <a:ext cx="4549942" cy="307777"/>
          </a:xfrm>
          <a:prstGeom prst="rect">
            <a:avLst/>
          </a:prstGeom>
          <a:noFill/>
        </p:spPr>
        <p:txBody>
          <a:bodyPr wrap="square" rtlCol="0">
            <a:spAutoFit/>
          </a:bodyPr>
          <a:lstStyle/>
          <a:p>
            <a:r>
              <a:rPr lang="en-US" sz="1400" dirty="0" smtClean="0">
                <a:solidFill>
                  <a:schemeClr val="bg1"/>
                </a:solidFill>
              </a:rPr>
              <a:t>Image Credit: National Park Service / Zach </a:t>
            </a:r>
            <a:r>
              <a:rPr lang="en-US" sz="1400" dirty="0" err="1" smtClean="0">
                <a:solidFill>
                  <a:schemeClr val="bg1"/>
                </a:solidFill>
              </a:rPr>
              <a:t>Schierl</a:t>
            </a:r>
            <a:r>
              <a:rPr lang="en-US" sz="1400" dirty="0" smtClean="0">
                <a:solidFill>
                  <a:schemeClr val="bg1"/>
                </a:solidFill>
              </a:rPr>
              <a:t> </a:t>
            </a:r>
          </a:p>
        </p:txBody>
      </p:sp>
    </p:spTree>
    <p:extLst>
      <p:ext uri="{BB962C8B-B14F-4D97-AF65-F5344CB8AC3E}">
        <p14:creationId xmlns:p14="http://schemas.microsoft.com/office/powerpoint/2010/main" val="23513099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ea turtle hatchlings crawl towards the Gulf of Mexico."/>
          <p:cNvPicPr>
            <a:picLocks noChangeAspect="1" noChangeArrowheads="1"/>
          </p:cNvPicPr>
          <p:nvPr/>
        </p:nvPicPr>
        <p:blipFill rotWithShape="1">
          <a:blip r:embed="rId3">
            <a:extLst>
              <a:ext uri="{28A0092B-C50C-407E-A947-70E740481C1C}">
                <a14:useLocalDpi xmlns:a14="http://schemas.microsoft.com/office/drawing/2010/main" val="0"/>
              </a:ext>
            </a:extLst>
          </a:blip>
          <a:srcRect l="28404" r="2973"/>
          <a:stretch/>
        </p:blipFill>
        <p:spPr bwMode="auto">
          <a:xfrm>
            <a:off x="-24062" y="0"/>
            <a:ext cx="6268452"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p:cNvSpPr>
            <a:spLocks noGrp="1"/>
          </p:cNvSpPr>
          <p:nvPr>
            <p:ph type="title"/>
          </p:nvPr>
        </p:nvSpPr>
        <p:spPr/>
        <p:txBody>
          <a:bodyPr>
            <a:normAutofit fontScale="90000"/>
          </a:bodyPr>
          <a:lstStyle/>
          <a:p>
            <a:pPr algn="r"/>
            <a:r>
              <a:rPr lang="en-US" dirty="0" smtClean="0"/>
              <a:t>Impact on Wildlife</a:t>
            </a:r>
            <a:endParaRPr lang="en-US" dirty="0"/>
          </a:p>
        </p:txBody>
      </p:sp>
      <p:sp>
        <p:nvSpPr>
          <p:cNvPr id="14" name="Content Placeholder 13"/>
          <p:cNvSpPr>
            <a:spLocks noGrp="1"/>
          </p:cNvSpPr>
          <p:nvPr>
            <p:ph sz="quarter" idx="13"/>
          </p:nvPr>
        </p:nvSpPr>
        <p:spPr>
          <a:xfrm>
            <a:off x="7002379" y="1360916"/>
            <a:ext cx="4415590" cy="3797938"/>
          </a:xfrm>
        </p:spPr>
        <p:txBody>
          <a:bodyPr>
            <a:noAutofit/>
          </a:bodyPr>
          <a:lstStyle/>
          <a:p>
            <a:pPr marL="0" indent="0">
              <a:buNone/>
            </a:pPr>
            <a:r>
              <a:rPr lang="en-US" dirty="0" smtClean="0">
                <a:solidFill>
                  <a:schemeClr val="tx1">
                    <a:lumMod val="75000"/>
                    <a:lumOff val="25000"/>
                  </a:schemeClr>
                </a:solidFill>
              </a:rPr>
              <a:t>Patterned animal behaviors have evolved around the natural day-night cycle.</a:t>
            </a:r>
          </a:p>
          <a:p>
            <a:pPr marL="0" indent="0">
              <a:buNone/>
            </a:pPr>
            <a:endParaRPr lang="en-US" dirty="0" smtClean="0">
              <a:solidFill>
                <a:schemeClr val="tx1">
                  <a:lumMod val="75000"/>
                  <a:lumOff val="25000"/>
                </a:schemeClr>
              </a:solidFill>
            </a:endParaRPr>
          </a:p>
          <a:p>
            <a:pPr marL="0" indent="0">
              <a:buNone/>
            </a:pPr>
            <a:r>
              <a:rPr lang="en-US" dirty="0" smtClean="0">
                <a:solidFill>
                  <a:schemeClr val="tx1">
                    <a:lumMod val="75000"/>
                    <a:lumOff val="25000"/>
                  </a:schemeClr>
                </a:solidFill>
              </a:rPr>
              <a:t>The relatively recent changes in nighttime light could affect their survival. </a:t>
            </a:r>
            <a:endParaRPr lang="en-US" dirty="0">
              <a:solidFill>
                <a:schemeClr val="tx1">
                  <a:lumMod val="75000"/>
                  <a:lumOff val="25000"/>
                </a:schemeClr>
              </a:solidFill>
            </a:endParaRPr>
          </a:p>
        </p:txBody>
      </p:sp>
      <p:sp>
        <p:nvSpPr>
          <p:cNvPr id="19" name="TextBox 18"/>
          <p:cNvSpPr txBox="1"/>
          <p:nvPr/>
        </p:nvSpPr>
        <p:spPr>
          <a:xfrm>
            <a:off x="495300" y="6283523"/>
            <a:ext cx="3413322" cy="307777"/>
          </a:xfrm>
          <a:prstGeom prst="rect">
            <a:avLst/>
          </a:prstGeom>
          <a:noFill/>
        </p:spPr>
        <p:txBody>
          <a:bodyPr wrap="square" rtlCol="0">
            <a:spAutoFit/>
          </a:bodyPr>
          <a:lstStyle/>
          <a:p>
            <a:r>
              <a:rPr lang="en-US" sz="1400" dirty="0" smtClean="0">
                <a:solidFill>
                  <a:schemeClr val="bg1"/>
                </a:solidFill>
              </a:rPr>
              <a:t>Image Credit: National Park Service </a:t>
            </a:r>
          </a:p>
        </p:txBody>
      </p:sp>
    </p:spTree>
    <p:extLst>
      <p:ext uri="{BB962C8B-B14F-4D97-AF65-F5344CB8AC3E}">
        <p14:creationId xmlns:p14="http://schemas.microsoft.com/office/powerpoint/2010/main" val="626830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on Humans</a:t>
            </a:r>
            <a:endParaRPr lang="en-US" dirty="0"/>
          </a:p>
        </p:txBody>
      </p:sp>
      <p:graphicFrame>
        <p:nvGraphicFramePr>
          <p:cNvPr id="7" name="Diagram 6"/>
          <p:cNvGraphicFramePr/>
          <p:nvPr>
            <p:extLst>
              <p:ext uri="{D42A27DB-BD31-4B8C-83A1-F6EECF244321}">
                <p14:modId xmlns:p14="http://schemas.microsoft.com/office/powerpoint/2010/main" val="431169164"/>
              </p:ext>
            </p:extLst>
          </p:nvPr>
        </p:nvGraphicFramePr>
        <p:xfrm>
          <a:off x="4482850" y="1248903"/>
          <a:ext cx="7424158" cy="5278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257300" y="2596481"/>
            <a:ext cx="4108784" cy="1815882"/>
          </a:xfrm>
          <a:prstGeom prst="rect">
            <a:avLst/>
          </a:prstGeom>
          <a:noFill/>
        </p:spPr>
        <p:txBody>
          <a:bodyPr wrap="square" rtlCol="0">
            <a:spAutoFit/>
          </a:bodyPr>
          <a:lstStyle/>
          <a:p>
            <a:r>
              <a:rPr lang="en-US" sz="2800" dirty="0">
                <a:solidFill>
                  <a:schemeClr val="tx1">
                    <a:lumMod val="75000"/>
                    <a:lumOff val="25000"/>
                  </a:schemeClr>
                </a:solidFill>
              </a:rPr>
              <a:t>Exposure to artificial light, especially at night, decreases melatonin production. </a:t>
            </a:r>
          </a:p>
        </p:txBody>
      </p:sp>
    </p:spTree>
    <p:extLst>
      <p:ext uri="{BB962C8B-B14F-4D97-AF65-F5344CB8AC3E}">
        <p14:creationId xmlns:p14="http://schemas.microsoft.com/office/powerpoint/2010/main" val="1951096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4802605" y="4001846"/>
            <a:ext cx="5881437" cy="2305210"/>
          </a:xfrm>
        </p:spPr>
        <p:txBody>
          <a:bodyPr>
            <a:noAutofit/>
          </a:bodyPr>
          <a:lstStyle/>
          <a:p>
            <a:pPr marL="0" indent="0">
              <a:buNone/>
            </a:pPr>
            <a:r>
              <a:rPr lang="en-US" sz="2000" dirty="0" smtClean="0">
                <a:solidFill>
                  <a:schemeClr val="tx1">
                    <a:lumMod val="75000"/>
                    <a:lumOff val="25000"/>
                  </a:schemeClr>
                </a:solidFill>
              </a:rPr>
              <a:t>“</a:t>
            </a:r>
            <a:r>
              <a:rPr lang="en-US" sz="2000" dirty="0">
                <a:solidFill>
                  <a:schemeClr val="tx1">
                    <a:lumMod val="75000"/>
                    <a:lumOff val="25000"/>
                  </a:schemeClr>
                </a:solidFill>
              </a:rPr>
              <a:t>The Natural Sounds and Night Skies Division works to </a:t>
            </a:r>
            <a:r>
              <a:rPr lang="en-US" sz="2000" b="1" dirty="0">
                <a:solidFill>
                  <a:srgbClr val="1B57AF"/>
                </a:solidFill>
              </a:rPr>
              <a:t>protect, maintain, and restore </a:t>
            </a:r>
            <a:r>
              <a:rPr lang="en-US" sz="2000" dirty="0">
                <a:solidFill>
                  <a:schemeClr val="tx1">
                    <a:lumMod val="75000"/>
                    <a:lumOff val="25000"/>
                  </a:schemeClr>
                </a:solidFill>
              </a:rPr>
              <a:t>acoustical and </a:t>
            </a:r>
            <a:r>
              <a:rPr lang="en-US" sz="2000" b="1" dirty="0">
                <a:solidFill>
                  <a:srgbClr val="1B57AF"/>
                </a:solidFill>
              </a:rPr>
              <a:t>dark night sky environments </a:t>
            </a:r>
            <a:r>
              <a:rPr lang="en-US" sz="2000" dirty="0">
                <a:solidFill>
                  <a:schemeClr val="tx1">
                    <a:lumMod val="75000"/>
                    <a:lumOff val="25000"/>
                  </a:schemeClr>
                </a:solidFill>
              </a:rPr>
              <a:t>throughout the National Park System. We use science, engineering, and technology to understand and better manage these spectacular resources</a:t>
            </a:r>
            <a:r>
              <a:rPr lang="en-US" sz="2000" dirty="0" smtClean="0">
                <a:solidFill>
                  <a:schemeClr val="tx1">
                    <a:lumMod val="75000"/>
                    <a:lumOff val="25000"/>
                  </a:schemeClr>
                </a:solidFill>
              </a:rPr>
              <a:t>.” </a:t>
            </a:r>
          </a:p>
          <a:p>
            <a:pPr marL="0" indent="0">
              <a:buNone/>
            </a:pPr>
            <a:r>
              <a:rPr lang="en-US" sz="2000" dirty="0">
                <a:solidFill>
                  <a:schemeClr val="tx1">
                    <a:lumMod val="75000"/>
                    <a:lumOff val="25000"/>
                  </a:schemeClr>
                </a:solidFill>
              </a:rPr>
              <a:t>	</a:t>
            </a:r>
            <a:r>
              <a:rPr lang="en-US" sz="1400" dirty="0" smtClean="0">
                <a:solidFill>
                  <a:schemeClr val="tx1">
                    <a:lumMod val="75000"/>
                    <a:lumOff val="25000"/>
                  </a:schemeClr>
                </a:solidFill>
              </a:rPr>
              <a:t>- Natural Sounds &amp; Night Skies Division website</a:t>
            </a:r>
            <a:endParaRPr lang="en-US" sz="2000" dirty="0">
              <a:solidFill>
                <a:schemeClr val="tx1">
                  <a:lumMod val="75000"/>
                  <a:lumOff val="25000"/>
                </a:schemeClr>
              </a:solidFill>
            </a:endParaRPr>
          </a:p>
        </p:txBody>
      </p:sp>
      <p:pic>
        <p:nvPicPr>
          <p:cNvPr id="3074" name="Picture 2" descr="Trees in silhouette against a starry night sky frame this view of the Milky Way at Rocky Mountain National Park, Colorado."/>
          <p:cNvPicPr>
            <a:picLocks noChangeAspect="1" noChangeArrowheads="1"/>
          </p:cNvPicPr>
          <p:nvPr/>
        </p:nvPicPr>
        <p:blipFill rotWithShape="1">
          <a:blip r:embed="rId3">
            <a:extLst>
              <a:ext uri="{28A0092B-C50C-407E-A947-70E740481C1C}">
                <a14:useLocalDpi xmlns:a14="http://schemas.microsoft.com/office/drawing/2010/main" val="0"/>
              </a:ext>
            </a:extLst>
          </a:blip>
          <a:srcRect l="905" t="15465" r="653" b="23910"/>
          <a:stretch/>
        </p:blipFill>
        <p:spPr bwMode="auto">
          <a:xfrm>
            <a:off x="0" y="11289"/>
            <a:ext cx="12224084" cy="36094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le:US-NationalParkService-Logo.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456" y="4104519"/>
            <a:ext cx="1612583" cy="20998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atural Sounds and Night Skies Division logo features an illustration of a howling wolf under a starry night sk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6190" y="4256169"/>
            <a:ext cx="1776264" cy="17965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452454" y="3334376"/>
            <a:ext cx="4817073" cy="307777"/>
          </a:xfrm>
          <a:prstGeom prst="rect">
            <a:avLst/>
          </a:prstGeom>
          <a:noFill/>
        </p:spPr>
        <p:txBody>
          <a:bodyPr wrap="square" rtlCol="0">
            <a:spAutoFit/>
          </a:bodyPr>
          <a:lstStyle/>
          <a:p>
            <a:r>
              <a:rPr lang="en-US" sz="1400" dirty="0" smtClean="0">
                <a:solidFill>
                  <a:schemeClr val="bg1"/>
                </a:solidFill>
              </a:rPr>
              <a:t>Image Credit: National Park Service / Jeremy M White </a:t>
            </a:r>
          </a:p>
        </p:txBody>
      </p:sp>
      <p:sp>
        <p:nvSpPr>
          <p:cNvPr id="16" name="Title 1"/>
          <p:cNvSpPr>
            <a:spLocks noGrp="1"/>
          </p:cNvSpPr>
          <p:nvPr>
            <p:ph type="title"/>
          </p:nvPr>
        </p:nvSpPr>
        <p:spPr>
          <a:xfrm>
            <a:off x="0" y="203201"/>
            <a:ext cx="12224084" cy="592668"/>
          </a:xfrm>
          <a:solidFill>
            <a:srgbClr val="1B57AF"/>
          </a:solidFill>
        </p:spPr>
        <p:txBody>
          <a:bodyPr>
            <a:normAutofit fontScale="90000"/>
          </a:bodyPr>
          <a:lstStyle/>
          <a:p>
            <a:r>
              <a:rPr lang="en-US" dirty="0" smtClean="0">
                <a:solidFill>
                  <a:schemeClr val="bg1"/>
                </a:solidFill>
              </a:rPr>
              <a:t>    Partners</a:t>
            </a:r>
            <a:endParaRPr lang="en-US" dirty="0">
              <a:solidFill>
                <a:schemeClr val="bg1"/>
              </a:solidFill>
            </a:endParaRPr>
          </a:p>
        </p:txBody>
      </p:sp>
    </p:spTree>
    <p:extLst>
      <p:ext uri="{BB962C8B-B14F-4D97-AF65-F5344CB8AC3E}">
        <p14:creationId xmlns:p14="http://schemas.microsoft.com/office/powerpoint/2010/main" val="41974079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Objectives</a:t>
            </a:r>
            <a:endParaRPr lang="en-US" dirty="0"/>
          </a:p>
        </p:txBody>
      </p:sp>
      <p:graphicFrame>
        <p:nvGraphicFramePr>
          <p:cNvPr id="7" name="Diagram 6"/>
          <p:cNvGraphicFramePr/>
          <p:nvPr>
            <p:extLst>
              <p:ext uri="{D42A27DB-BD31-4B8C-83A1-F6EECF244321}">
                <p14:modId xmlns:p14="http://schemas.microsoft.com/office/powerpoint/2010/main" val="3558926276"/>
              </p:ext>
            </p:extLst>
          </p:nvPr>
        </p:nvGraphicFramePr>
        <p:xfrm>
          <a:off x="254667" y="1104900"/>
          <a:ext cx="11321717" cy="5849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949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393030" y="1414508"/>
            <a:ext cx="11561903" cy="4188109"/>
            <a:chOff x="1110325" y="12636004"/>
            <a:chExt cx="11561903" cy="4188109"/>
          </a:xfrm>
        </p:grpSpPr>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12091" t="37753" r="10975" b="29167"/>
            <a:stretch/>
          </p:blipFill>
          <p:spPr>
            <a:xfrm>
              <a:off x="1225613" y="12636004"/>
              <a:ext cx="7526312" cy="4188109"/>
            </a:xfrm>
            <a:prstGeom prst="rect">
              <a:avLst/>
            </a:prstGeom>
          </p:spPr>
        </p:pic>
        <p:grpSp>
          <p:nvGrpSpPr>
            <p:cNvPr id="33" name="Group 32"/>
            <p:cNvGrpSpPr/>
            <p:nvPr/>
          </p:nvGrpSpPr>
          <p:grpSpPr>
            <a:xfrm>
              <a:off x="1110325" y="13296652"/>
              <a:ext cx="11561903" cy="3355996"/>
              <a:chOff x="1110325" y="13296652"/>
              <a:chExt cx="11561903" cy="3355996"/>
            </a:xfrm>
          </p:grpSpPr>
          <p:grpSp>
            <p:nvGrpSpPr>
              <p:cNvPr id="34" name="Group 33"/>
              <p:cNvGrpSpPr/>
              <p:nvPr/>
            </p:nvGrpSpPr>
            <p:grpSpPr>
              <a:xfrm>
                <a:off x="1110325" y="13440818"/>
                <a:ext cx="6249106" cy="3211830"/>
                <a:chOff x="2252610" y="23709549"/>
                <a:chExt cx="6491676" cy="2676837"/>
              </a:xfrm>
            </p:grpSpPr>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8319" y="23715973"/>
                  <a:ext cx="236788" cy="296065"/>
                </a:xfrm>
                <a:prstGeom prst="rect">
                  <a:avLst/>
                </a:prstGeom>
                <a:ln>
                  <a:noFill/>
                </a:ln>
              </p:spPr>
            </p:pic>
            <p:sp>
              <p:nvSpPr>
                <p:cNvPr id="60" name="TextBox 59"/>
                <p:cNvSpPr txBox="1"/>
                <p:nvPr/>
              </p:nvSpPr>
              <p:spPr>
                <a:xfrm>
                  <a:off x="2759537" y="26034590"/>
                  <a:ext cx="233215" cy="343344"/>
                </a:xfrm>
                <a:prstGeom prst="rect">
                  <a:avLst/>
                </a:prstGeom>
                <a:noFill/>
                <a:ln>
                  <a:noFill/>
                </a:ln>
              </p:spPr>
              <p:txBody>
                <a:bodyPr wrap="square" rtlCol="0">
                  <a:spAutoFit/>
                </a:bodyPr>
                <a:lstStyle/>
                <a:p>
                  <a:r>
                    <a:rPr lang="en-US" sz="1400" dirty="0">
                      <a:solidFill>
                        <a:schemeClr val="tx1">
                          <a:lumMod val="75000"/>
                          <a:lumOff val="25000"/>
                        </a:schemeClr>
                      </a:solidFill>
                    </a:rPr>
                    <a:t>0</a:t>
                  </a:r>
                </a:p>
              </p:txBody>
            </p:sp>
            <p:sp>
              <p:nvSpPr>
                <p:cNvPr id="61" name="TextBox 60"/>
                <p:cNvSpPr txBox="1"/>
                <p:nvPr/>
              </p:nvSpPr>
              <p:spPr>
                <a:xfrm>
                  <a:off x="3096623" y="26043042"/>
                  <a:ext cx="602634" cy="343344"/>
                </a:xfrm>
                <a:prstGeom prst="rect">
                  <a:avLst/>
                </a:prstGeom>
                <a:noFill/>
                <a:ln>
                  <a:noFill/>
                </a:ln>
              </p:spPr>
              <p:txBody>
                <a:bodyPr wrap="square" rtlCol="0">
                  <a:spAutoFit/>
                </a:bodyPr>
                <a:lstStyle/>
                <a:p>
                  <a:r>
                    <a:rPr lang="en-US" sz="1400" dirty="0">
                      <a:solidFill>
                        <a:schemeClr val="tx1">
                          <a:lumMod val="75000"/>
                          <a:lumOff val="25000"/>
                        </a:schemeClr>
                      </a:solidFill>
                    </a:rPr>
                    <a:t>400</a:t>
                  </a:r>
                </a:p>
              </p:txBody>
            </p:sp>
            <p:sp>
              <p:nvSpPr>
                <p:cNvPr id="62" name="TextBox 61"/>
                <p:cNvSpPr txBox="1"/>
                <p:nvPr/>
              </p:nvSpPr>
              <p:spPr>
                <a:xfrm>
                  <a:off x="3609323" y="26039261"/>
                  <a:ext cx="602634" cy="343344"/>
                </a:xfrm>
                <a:prstGeom prst="rect">
                  <a:avLst/>
                </a:prstGeom>
                <a:noFill/>
                <a:ln>
                  <a:noFill/>
                </a:ln>
              </p:spPr>
              <p:txBody>
                <a:bodyPr wrap="square" rtlCol="0">
                  <a:spAutoFit/>
                </a:bodyPr>
                <a:lstStyle/>
                <a:p>
                  <a:r>
                    <a:rPr lang="en-US" sz="1400" dirty="0">
                      <a:solidFill>
                        <a:schemeClr val="tx1">
                          <a:lumMod val="75000"/>
                          <a:lumOff val="25000"/>
                        </a:schemeClr>
                      </a:solidFill>
                    </a:rPr>
                    <a:t>800</a:t>
                  </a:r>
                </a:p>
              </p:txBody>
            </p:sp>
            <p:sp>
              <p:nvSpPr>
                <p:cNvPr id="63" name="TextBox 62"/>
                <p:cNvSpPr txBox="1"/>
                <p:nvPr/>
              </p:nvSpPr>
              <p:spPr>
                <a:xfrm>
                  <a:off x="4417960" y="26028559"/>
                  <a:ext cx="695551" cy="343344"/>
                </a:xfrm>
                <a:prstGeom prst="rect">
                  <a:avLst/>
                </a:prstGeom>
                <a:noFill/>
                <a:ln>
                  <a:noFill/>
                </a:ln>
              </p:spPr>
              <p:txBody>
                <a:bodyPr wrap="square" rtlCol="0">
                  <a:spAutoFit/>
                </a:bodyPr>
                <a:lstStyle/>
                <a:p>
                  <a:r>
                    <a:rPr lang="en-US" sz="1400" dirty="0">
                      <a:solidFill>
                        <a:schemeClr val="tx1">
                          <a:lumMod val="75000"/>
                          <a:lumOff val="25000"/>
                        </a:schemeClr>
                      </a:solidFill>
                    </a:rPr>
                    <a:t>1600</a:t>
                  </a:r>
                </a:p>
              </p:txBody>
            </p:sp>
            <p:sp>
              <p:nvSpPr>
                <p:cNvPr id="64" name="Google Shape;216;p20"/>
                <p:cNvSpPr/>
                <p:nvPr/>
              </p:nvSpPr>
              <p:spPr>
                <a:xfrm>
                  <a:off x="2252610" y="25242401"/>
                  <a:ext cx="534349" cy="507386"/>
                </a:xfrm>
                <a:prstGeom prst="star4">
                  <a:avLst>
                    <a:gd name="adj" fmla="val 12500"/>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0" i="0" u="none" strike="noStrike" cap="none">
                    <a:solidFill>
                      <a:srgbClr val="FFFFFF"/>
                    </a:solidFill>
                    <a:latin typeface="Garamond"/>
                    <a:ea typeface="Garamond"/>
                    <a:cs typeface="Garamond"/>
                    <a:sym typeface="Garamond"/>
                  </a:endParaRPr>
                </a:p>
              </p:txBody>
            </p:sp>
            <p:sp>
              <p:nvSpPr>
                <p:cNvPr id="65" name="Google Shape;205;p20"/>
                <p:cNvSpPr txBox="1"/>
                <p:nvPr/>
              </p:nvSpPr>
              <p:spPr>
                <a:xfrm>
                  <a:off x="2337507" y="25004765"/>
                  <a:ext cx="379999" cy="376393"/>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N</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66" name="TextBox 65"/>
                <p:cNvSpPr txBox="1"/>
                <p:nvPr/>
              </p:nvSpPr>
              <p:spPr>
                <a:xfrm>
                  <a:off x="4211599" y="23709549"/>
                  <a:ext cx="233215" cy="277548"/>
                </a:xfrm>
                <a:prstGeom prst="rect">
                  <a:avLst/>
                </a:prstGeom>
                <a:noFill/>
                <a:ln>
                  <a:noFill/>
                </a:ln>
              </p:spPr>
              <p:txBody>
                <a:bodyPr wrap="square" rtlCol="0">
                  <a:spAutoFit/>
                </a:bodyPr>
                <a:lstStyle/>
                <a:p>
                  <a:r>
                    <a:rPr lang="en-US" sz="1400" b="1" dirty="0">
                      <a:solidFill>
                        <a:schemeClr val="bg1"/>
                      </a:solidFill>
                      <a:effectLst>
                        <a:outerShdw blurRad="38100" dist="38100" dir="2700000" algn="tl">
                          <a:srgbClr val="000000">
                            <a:alpha val="43137"/>
                          </a:srgbClr>
                        </a:outerShdw>
                      </a:effectLst>
                    </a:rPr>
                    <a:t>1</a:t>
                  </a:r>
                </a:p>
              </p:txBody>
            </p:sp>
            <p:pic>
              <p:nvPicPr>
                <p:cNvPr id="67"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8172" y="24087773"/>
                  <a:ext cx="236788" cy="296065"/>
                </a:xfrm>
                <a:prstGeom prst="rect">
                  <a:avLst/>
                </a:prstGeom>
                <a:ln>
                  <a:noFill/>
                </a:ln>
              </p:spPr>
            </p:pic>
            <p:sp>
              <p:nvSpPr>
                <p:cNvPr id="68" name="TextBox 67"/>
                <p:cNvSpPr txBox="1"/>
                <p:nvPr/>
              </p:nvSpPr>
              <p:spPr>
                <a:xfrm>
                  <a:off x="5245149" y="24092253"/>
                  <a:ext cx="336794" cy="277548"/>
                </a:xfrm>
                <a:prstGeom prst="rect">
                  <a:avLst/>
                </a:prstGeom>
                <a:noFill/>
                <a:ln>
                  <a:noFill/>
                </a:ln>
              </p:spPr>
              <p:txBody>
                <a:bodyPr wrap="square" rtlCol="0">
                  <a:spAutoFit/>
                </a:bodyPr>
                <a:lstStyle/>
                <a:p>
                  <a:r>
                    <a:rPr lang="en-US" sz="1400" b="1" dirty="0">
                      <a:solidFill>
                        <a:schemeClr val="bg1"/>
                      </a:solidFill>
                      <a:effectLst>
                        <a:outerShdw blurRad="38100" dist="38100" dir="2700000" algn="tl">
                          <a:srgbClr val="000000">
                            <a:alpha val="43137"/>
                          </a:srgbClr>
                        </a:outerShdw>
                      </a:effectLst>
                    </a:rPr>
                    <a:t>3</a:t>
                  </a:r>
                </a:p>
              </p:txBody>
            </p:sp>
            <p:pic>
              <p:nvPicPr>
                <p:cNvPr id="69" name="Picture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0169" y="25540095"/>
                  <a:ext cx="236788" cy="300211"/>
                </a:xfrm>
                <a:prstGeom prst="rect">
                  <a:avLst/>
                </a:prstGeom>
                <a:ln>
                  <a:noFill/>
                </a:ln>
              </p:spPr>
            </p:pic>
            <p:sp>
              <p:nvSpPr>
                <p:cNvPr id="70" name="TextBox 69"/>
                <p:cNvSpPr txBox="1"/>
                <p:nvPr/>
              </p:nvSpPr>
              <p:spPr>
                <a:xfrm>
                  <a:off x="7219904" y="25535882"/>
                  <a:ext cx="336794" cy="277548"/>
                </a:xfrm>
                <a:prstGeom prst="rect">
                  <a:avLst/>
                </a:prstGeom>
                <a:noFill/>
                <a:ln>
                  <a:noFill/>
                </a:ln>
              </p:spPr>
              <p:txBody>
                <a:bodyPr wrap="square" rtlCol="0">
                  <a:spAutoFit/>
                </a:bodyPr>
                <a:lstStyle/>
                <a:p>
                  <a:r>
                    <a:rPr lang="en-US" sz="1400" b="1" dirty="0">
                      <a:solidFill>
                        <a:schemeClr val="bg1"/>
                      </a:solidFill>
                      <a:effectLst>
                        <a:outerShdw blurRad="38100" dist="38100" dir="2700000" algn="tl">
                          <a:srgbClr val="000000">
                            <a:alpha val="43137"/>
                          </a:srgbClr>
                        </a:outerShdw>
                      </a:effectLst>
                    </a:rPr>
                    <a:t>5</a:t>
                  </a:r>
                </a:p>
              </p:txBody>
            </p:sp>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177" y="24074759"/>
                  <a:ext cx="236788" cy="296065"/>
                </a:xfrm>
                <a:prstGeom prst="rect">
                  <a:avLst/>
                </a:prstGeom>
                <a:ln>
                  <a:noFill/>
                </a:ln>
              </p:spPr>
            </p:pic>
            <p:sp>
              <p:nvSpPr>
                <p:cNvPr id="72" name="TextBox 71"/>
                <p:cNvSpPr txBox="1"/>
                <p:nvPr/>
              </p:nvSpPr>
              <p:spPr>
                <a:xfrm>
                  <a:off x="7363978" y="24092749"/>
                  <a:ext cx="336794" cy="277548"/>
                </a:xfrm>
                <a:prstGeom prst="rect">
                  <a:avLst/>
                </a:prstGeom>
                <a:noFill/>
                <a:ln>
                  <a:noFill/>
                </a:ln>
              </p:spPr>
              <p:txBody>
                <a:bodyPr wrap="square" rtlCol="0">
                  <a:spAutoFit/>
                </a:bodyPr>
                <a:lstStyle/>
                <a:p>
                  <a:r>
                    <a:rPr lang="en-US" sz="1400" b="1" dirty="0">
                      <a:solidFill>
                        <a:schemeClr val="bg1"/>
                      </a:solidFill>
                      <a:effectLst>
                        <a:outerShdw blurRad="38100" dist="38100" dir="2700000" algn="tl">
                          <a:srgbClr val="000000">
                            <a:alpha val="43137"/>
                          </a:srgbClr>
                        </a:outerShdw>
                      </a:effectLst>
                    </a:rPr>
                    <a:t>6</a:t>
                  </a:r>
                </a:p>
              </p:txBody>
            </p:sp>
            <p:pic>
              <p:nvPicPr>
                <p:cNvPr id="73" name="Picture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122" y="24610533"/>
                  <a:ext cx="236788" cy="296065"/>
                </a:xfrm>
                <a:prstGeom prst="rect">
                  <a:avLst/>
                </a:prstGeom>
                <a:ln>
                  <a:noFill/>
                </a:ln>
              </p:spPr>
            </p:pic>
            <p:sp>
              <p:nvSpPr>
                <p:cNvPr id="74" name="TextBox 73"/>
                <p:cNvSpPr txBox="1"/>
                <p:nvPr/>
              </p:nvSpPr>
              <p:spPr>
                <a:xfrm>
                  <a:off x="8407492" y="24605096"/>
                  <a:ext cx="336794" cy="277548"/>
                </a:xfrm>
                <a:prstGeom prst="rect">
                  <a:avLst/>
                </a:prstGeom>
                <a:noFill/>
                <a:ln>
                  <a:noFill/>
                </a:ln>
              </p:spPr>
              <p:txBody>
                <a:bodyPr wrap="square" rtlCol="0">
                  <a:spAutoFit/>
                </a:bodyPr>
                <a:lstStyle/>
                <a:p>
                  <a:r>
                    <a:rPr lang="en-US" sz="1400" b="1" dirty="0">
                      <a:solidFill>
                        <a:schemeClr val="bg1"/>
                      </a:solidFill>
                      <a:effectLst>
                        <a:outerShdw blurRad="38100" dist="38100" dir="2700000" algn="tl">
                          <a:srgbClr val="000000">
                            <a:alpha val="43137"/>
                          </a:srgbClr>
                        </a:outerShdw>
                      </a:effectLst>
                    </a:rPr>
                    <a:t>7</a:t>
                  </a:r>
                </a:p>
              </p:txBody>
            </p:sp>
            <p:pic>
              <p:nvPicPr>
                <p:cNvPr id="75" name="Pictur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2545" y="25026927"/>
                  <a:ext cx="236788" cy="296065"/>
                </a:xfrm>
                <a:prstGeom prst="rect">
                  <a:avLst/>
                </a:prstGeom>
                <a:ln>
                  <a:noFill/>
                </a:ln>
              </p:spPr>
            </p:pic>
            <p:sp>
              <p:nvSpPr>
                <p:cNvPr id="76" name="TextBox 75"/>
                <p:cNvSpPr txBox="1"/>
                <p:nvPr/>
              </p:nvSpPr>
              <p:spPr>
                <a:xfrm>
                  <a:off x="6559268" y="25023349"/>
                  <a:ext cx="286791" cy="277548"/>
                </a:xfrm>
                <a:prstGeom prst="rect">
                  <a:avLst/>
                </a:prstGeom>
                <a:noFill/>
                <a:ln>
                  <a:noFill/>
                </a:ln>
              </p:spPr>
              <p:txBody>
                <a:bodyPr wrap="square" rtlCol="0">
                  <a:spAutoFit/>
                </a:bodyPr>
                <a:lstStyle/>
                <a:p>
                  <a:r>
                    <a:rPr lang="en-US" sz="1400" b="1" dirty="0">
                      <a:solidFill>
                        <a:schemeClr val="bg1"/>
                      </a:solidFill>
                      <a:effectLst>
                        <a:outerShdw blurRad="38100" dist="38100" dir="2700000" algn="tl">
                          <a:srgbClr val="000000">
                            <a:alpha val="43137"/>
                          </a:srgbClr>
                        </a:outerShdw>
                      </a:effectLst>
                    </a:rPr>
                    <a:t>4</a:t>
                  </a:r>
                </a:p>
              </p:txBody>
            </p:sp>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0490" y="24438307"/>
                  <a:ext cx="236788" cy="296065"/>
                </a:xfrm>
                <a:prstGeom prst="rect">
                  <a:avLst/>
                </a:prstGeom>
                <a:ln>
                  <a:noFill/>
                </a:ln>
              </p:spPr>
            </p:pic>
            <p:sp>
              <p:nvSpPr>
                <p:cNvPr id="78" name="TextBox 77"/>
                <p:cNvSpPr txBox="1"/>
                <p:nvPr/>
              </p:nvSpPr>
              <p:spPr>
                <a:xfrm>
                  <a:off x="4208693" y="24419380"/>
                  <a:ext cx="233215" cy="277548"/>
                </a:xfrm>
                <a:prstGeom prst="rect">
                  <a:avLst/>
                </a:prstGeom>
                <a:noFill/>
                <a:ln>
                  <a:noFill/>
                </a:ln>
              </p:spPr>
              <p:txBody>
                <a:bodyPr wrap="square" rtlCol="0">
                  <a:spAutoFit/>
                </a:bodyPr>
                <a:lstStyle/>
                <a:p>
                  <a:r>
                    <a:rPr lang="en-US" sz="1400" b="1" dirty="0">
                      <a:solidFill>
                        <a:schemeClr val="bg1"/>
                      </a:solidFill>
                      <a:effectLst>
                        <a:outerShdw blurRad="38100" dist="38100" dir="2700000" algn="tl">
                          <a:srgbClr val="000000">
                            <a:alpha val="43137"/>
                          </a:srgbClr>
                        </a:outerShdw>
                      </a:effectLst>
                    </a:rPr>
                    <a:t>2</a:t>
                  </a:r>
                </a:p>
              </p:txBody>
            </p:sp>
          </p:grpSp>
          <p:sp>
            <p:nvSpPr>
              <p:cNvPr id="36" name="TextBox 35"/>
              <p:cNvSpPr txBox="1"/>
              <p:nvPr/>
            </p:nvSpPr>
            <p:spPr>
              <a:xfrm>
                <a:off x="9143954" y="13317921"/>
                <a:ext cx="3528274" cy="2816156"/>
              </a:xfrm>
              <a:prstGeom prst="rect">
                <a:avLst/>
              </a:prstGeom>
              <a:noFill/>
              <a:ln>
                <a:noFill/>
              </a:ln>
            </p:spPr>
            <p:txBody>
              <a:bodyPr wrap="square" rtlCol="0">
                <a:spAutoFit/>
              </a:bodyPr>
              <a:lstStyle/>
              <a:p>
                <a:pPr>
                  <a:spcAft>
                    <a:spcPts val="1200"/>
                  </a:spcAft>
                </a:pPr>
                <a:r>
                  <a:rPr lang="en-US" sz="1600" dirty="0" smtClean="0">
                    <a:solidFill>
                      <a:schemeClr val="tx1">
                        <a:lumMod val="75000"/>
                        <a:lumOff val="25000"/>
                      </a:schemeClr>
                    </a:solidFill>
                    <a:latin typeface="+mj-lt"/>
                  </a:rPr>
                  <a:t>Yellowstone </a:t>
                </a:r>
                <a:r>
                  <a:rPr lang="en-US" sz="1600" dirty="0">
                    <a:solidFill>
                      <a:schemeClr val="tx1">
                        <a:lumMod val="75000"/>
                        <a:lumOff val="25000"/>
                      </a:schemeClr>
                    </a:solidFill>
                    <a:latin typeface="+mj-lt"/>
                  </a:rPr>
                  <a:t>National Park</a:t>
                </a:r>
              </a:p>
              <a:p>
                <a:pPr>
                  <a:spcAft>
                    <a:spcPts val="1200"/>
                  </a:spcAft>
                </a:pPr>
                <a:r>
                  <a:rPr lang="en-US" sz="1600" dirty="0" smtClean="0">
                    <a:solidFill>
                      <a:schemeClr val="tx1">
                        <a:lumMod val="75000"/>
                        <a:lumOff val="25000"/>
                      </a:schemeClr>
                    </a:solidFill>
                    <a:latin typeface="+mj-lt"/>
                  </a:rPr>
                  <a:t>Arches </a:t>
                </a:r>
                <a:r>
                  <a:rPr lang="en-US" sz="1600" dirty="0">
                    <a:solidFill>
                      <a:schemeClr val="tx1">
                        <a:lumMod val="75000"/>
                        <a:lumOff val="25000"/>
                      </a:schemeClr>
                    </a:solidFill>
                    <a:latin typeface="+mj-lt"/>
                  </a:rPr>
                  <a:t>National Park</a:t>
                </a:r>
              </a:p>
              <a:p>
                <a:pPr>
                  <a:spcAft>
                    <a:spcPts val="1200"/>
                  </a:spcAft>
                </a:pPr>
                <a:r>
                  <a:rPr lang="en-US" sz="1600" dirty="0" smtClean="0">
                    <a:solidFill>
                      <a:schemeClr val="tx1">
                        <a:lumMod val="75000"/>
                        <a:lumOff val="25000"/>
                      </a:schemeClr>
                    </a:solidFill>
                    <a:latin typeface="+mj-lt"/>
                  </a:rPr>
                  <a:t>Scotts </a:t>
                </a:r>
                <a:r>
                  <a:rPr lang="en-US" sz="1600" dirty="0">
                    <a:solidFill>
                      <a:schemeClr val="tx1">
                        <a:lumMod val="75000"/>
                        <a:lumOff val="25000"/>
                      </a:schemeClr>
                    </a:solidFill>
                    <a:latin typeface="+mj-lt"/>
                  </a:rPr>
                  <a:t>Bluff National Monument</a:t>
                </a:r>
              </a:p>
              <a:p>
                <a:pPr>
                  <a:spcAft>
                    <a:spcPts val="1200"/>
                  </a:spcAft>
                </a:pPr>
                <a:r>
                  <a:rPr lang="en-US" sz="1600" dirty="0" smtClean="0">
                    <a:solidFill>
                      <a:schemeClr val="tx1">
                        <a:lumMod val="75000"/>
                        <a:lumOff val="25000"/>
                      </a:schemeClr>
                    </a:solidFill>
                    <a:latin typeface="+mj-lt"/>
                  </a:rPr>
                  <a:t>Buffalo </a:t>
                </a:r>
                <a:r>
                  <a:rPr lang="en-US" sz="1600" dirty="0">
                    <a:solidFill>
                      <a:schemeClr val="tx1">
                        <a:lumMod val="75000"/>
                        <a:lumOff val="25000"/>
                      </a:schemeClr>
                    </a:solidFill>
                    <a:latin typeface="+mj-lt"/>
                  </a:rPr>
                  <a:t>National </a:t>
                </a:r>
                <a:r>
                  <a:rPr lang="en-US" sz="1600" dirty="0" smtClean="0">
                    <a:solidFill>
                      <a:schemeClr val="tx1">
                        <a:lumMod val="75000"/>
                        <a:lumOff val="25000"/>
                      </a:schemeClr>
                    </a:solidFill>
                    <a:latin typeface="+mj-lt"/>
                  </a:rPr>
                  <a:t>River </a:t>
                </a:r>
              </a:p>
              <a:p>
                <a:pPr>
                  <a:spcBef>
                    <a:spcPts val="600"/>
                  </a:spcBef>
                  <a:spcAft>
                    <a:spcPts val="1200"/>
                  </a:spcAft>
                </a:pPr>
                <a:r>
                  <a:rPr lang="en-US" sz="1600" dirty="0" smtClean="0">
                    <a:solidFill>
                      <a:schemeClr val="tx1">
                        <a:lumMod val="75000"/>
                        <a:lumOff val="25000"/>
                      </a:schemeClr>
                    </a:solidFill>
                    <a:latin typeface="+mj-lt"/>
                  </a:rPr>
                  <a:t>Gulf </a:t>
                </a:r>
                <a:r>
                  <a:rPr lang="en-US" sz="1600" dirty="0">
                    <a:solidFill>
                      <a:schemeClr val="tx1">
                        <a:lumMod val="75000"/>
                        <a:lumOff val="25000"/>
                      </a:schemeClr>
                    </a:solidFill>
                    <a:latin typeface="+mj-lt"/>
                  </a:rPr>
                  <a:t>Islands National Seashore</a:t>
                </a:r>
              </a:p>
              <a:p>
                <a:pPr>
                  <a:spcAft>
                    <a:spcPts val="1200"/>
                  </a:spcAft>
                </a:pPr>
                <a:r>
                  <a:rPr lang="en-US" sz="1600" dirty="0" smtClean="0">
                    <a:solidFill>
                      <a:schemeClr val="tx1">
                        <a:lumMod val="75000"/>
                        <a:lumOff val="25000"/>
                      </a:schemeClr>
                    </a:solidFill>
                    <a:latin typeface="+mj-lt"/>
                  </a:rPr>
                  <a:t>Indiana </a:t>
                </a:r>
                <a:r>
                  <a:rPr lang="en-US" sz="1600" dirty="0">
                    <a:solidFill>
                      <a:schemeClr val="tx1">
                        <a:lumMod val="75000"/>
                        <a:lumOff val="25000"/>
                      </a:schemeClr>
                    </a:solidFill>
                    <a:latin typeface="+mj-lt"/>
                  </a:rPr>
                  <a:t>Dunes National Park</a:t>
                </a:r>
              </a:p>
              <a:p>
                <a:pPr>
                  <a:spcAft>
                    <a:spcPts val="1200"/>
                  </a:spcAft>
                </a:pPr>
                <a:r>
                  <a:rPr lang="en-US" sz="1600" dirty="0" smtClean="0">
                    <a:solidFill>
                      <a:schemeClr val="tx1">
                        <a:lumMod val="75000"/>
                        <a:lumOff val="25000"/>
                      </a:schemeClr>
                    </a:solidFill>
                    <a:latin typeface="+mj-lt"/>
                  </a:rPr>
                  <a:t>Shenandoah </a:t>
                </a:r>
                <a:r>
                  <a:rPr lang="en-US" sz="1600" dirty="0">
                    <a:solidFill>
                      <a:schemeClr val="tx1">
                        <a:lumMod val="75000"/>
                        <a:lumOff val="25000"/>
                      </a:schemeClr>
                    </a:solidFill>
                    <a:latin typeface="+mj-lt"/>
                  </a:rPr>
                  <a:t>National Park</a:t>
                </a:r>
              </a:p>
            </p:txBody>
          </p:sp>
          <p:grpSp>
            <p:nvGrpSpPr>
              <p:cNvPr id="37" name="Group 36"/>
              <p:cNvGrpSpPr/>
              <p:nvPr/>
            </p:nvGrpSpPr>
            <p:grpSpPr>
              <a:xfrm>
                <a:off x="8930181" y="13296652"/>
                <a:ext cx="283625" cy="2875267"/>
                <a:chOff x="8482766" y="26022252"/>
                <a:chExt cx="291392" cy="2583892"/>
              </a:xfrm>
            </p:grpSpPr>
            <p:grpSp>
              <p:nvGrpSpPr>
                <p:cNvPr id="38" name="Group 37"/>
                <p:cNvGrpSpPr/>
                <p:nvPr/>
              </p:nvGrpSpPr>
              <p:grpSpPr>
                <a:xfrm>
                  <a:off x="8482766" y="26022252"/>
                  <a:ext cx="271540" cy="361771"/>
                  <a:chOff x="8482766" y="26022252"/>
                  <a:chExt cx="271540" cy="361771"/>
                </a:xfrm>
              </p:grpSpPr>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8755" y="26022252"/>
                    <a:ext cx="245551" cy="340491"/>
                  </a:xfrm>
                  <a:prstGeom prst="rect">
                    <a:avLst/>
                  </a:prstGeom>
                  <a:ln>
                    <a:noFill/>
                  </a:ln>
                </p:spPr>
              </p:pic>
              <p:sp>
                <p:nvSpPr>
                  <p:cNvPr id="58" name="TextBox 57"/>
                  <p:cNvSpPr txBox="1"/>
                  <p:nvPr/>
                </p:nvSpPr>
                <p:spPr>
                  <a:xfrm>
                    <a:off x="8482766" y="26030060"/>
                    <a:ext cx="241847" cy="353963"/>
                  </a:xfrm>
                  <a:prstGeom prst="rect">
                    <a:avLst/>
                  </a:prstGeom>
                  <a:noFill/>
                  <a:ln>
                    <a:noFill/>
                  </a:ln>
                </p:spPr>
                <p:txBody>
                  <a:bodyPr wrap="square" rtlCol="0">
                    <a:spAutoFit/>
                  </a:bodyPr>
                  <a:lstStyle/>
                  <a:p>
                    <a:r>
                      <a:rPr lang="en-US" sz="1400" b="1" dirty="0">
                        <a:solidFill>
                          <a:schemeClr val="bg1"/>
                        </a:solidFill>
                      </a:rPr>
                      <a:t>1</a:t>
                    </a:r>
                  </a:p>
                </p:txBody>
              </p:sp>
            </p:grpSp>
            <p:grpSp>
              <p:nvGrpSpPr>
                <p:cNvPr id="39" name="Group 38"/>
                <p:cNvGrpSpPr/>
                <p:nvPr/>
              </p:nvGrpSpPr>
              <p:grpSpPr>
                <a:xfrm>
                  <a:off x="8487862" y="26782794"/>
                  <a:ext cx="276511" cy="341037"/>
                  <a:chOff x="8509744" y="25932778"/>
                  <a:chExt cx="276511" cy="341037"/>
                </a:xfrm>
              </p:grpSpPr>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0703" y="25933324"/>
                    <a:ext cx="245552" cy="340491"/>
                  </a:xfrm>
                  <a:prstGeom prst="rect">
                    <a:avLst/>
                  </a:prstGeom>
                  <a:ln>
                    <a:noFill/>
                  </a:ln>
                </p:spPr>
              </p:pic>
              <p:sp>
                <p:nvSpPr>
                  <p:cNvPr id="56" name="TextBox 55"/>
                  <p:cNvSpPr txBox="1"/>
                  <p:nvPr/>
                </p:nvSpPr>
                <p:spPr>
                  <a:xfrm>
                    <a:off x="8509744" y="25932778"/>
                    <a:ext cx="241850" cy="307777"/>
                  </a:xfrm>
                  <a:prstGeom prst="rect">
                    <a:avLst/>
                  </a:prstGeom>
                  <a:noFill/>
                  <a:ln>
                    <a:noFill/>
                  </a:ln>
                </p:spPr>
                <p:txBody>
                  <a:bodyPr wrap="square" rtlCol="0">
                    <a:spAutoFit/>
                  </a:bodyPr>
                  <a:lstStyle/>
                  <a:p>
                    <a:r>
                      <a:rPr lang="en-US" sz="1400" b="1" dirty="0">
                        <a:solidFill>
                          <a:schemeClr val="bg1"/>
                        </a:solidFill>
                      </a:rPr>
                      <a:t>3</a:t>
                    </a:r>
                  </a:p>
                </p:txBody>
              </p:sp>
            </p:grpSp>
            <p:grpSp>
              <p:nvGrpSpPr>
                <p:cNvPr id="40" name="Group 39"/>
                <p:cNvGrpSpPr/>
                <p:nvPr/>
              </p:nvGrpSpPr>
              <p:grpSpPr>
                <a:xfrm>
                  <a:off x="8497648" y="27158376"/>
                  <a:ext cx="273957" cy="340491"/>
                  <a:chOff x="8523356" y="25911293"/>
                  <a:chExt cx="273957" cy="340491"/>
                </a:xfrm>
              </p:grpSpPr>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1762" y="25911293"/>
                    <a:ext cx="245551" cy="340491"/>
                  </a:xfrm>
                  <a:prstGeom prst="rect">
                    <a:avLst/>
                  </a:prstGeom>
                  <a:ln>
                    <a:noFill/>
                  </a:ln>
                </p:spPr>
              </p:pic>
              <p:sp>
                <p:nvSpPr>
                  <p:cNvPr id="54" name="TextBox 53"/>
                  <p:cNvSpPr txBox="1"/>
                  <p:nvPr/>
                </p:nvSpPr>
                <p:spPr>
                  <a:xfrm>
                    <a:off x="8523356" y="25920422"/>
                    <a:ext cx="241848" cy="307777"/>
                  </a:xfrm>
                  <a:prstGeom prst="rect">
                    <a:avLst/>
                  </a:prstGeom>
                  <a:noFill/>
                  <a:ln>
                    <a:noFill/>
                  </a:ln>
                </p:spPr>
                <p:txBody>
                  <a:bodyPr wrap="square" rtlCol="0">
                    <a:spAutoFit/>
                  </a:bodyPr>
                  <a:lstStyle/>
                  <a:p>
                    <a:r>
                      <a:rPr lang="en-US" sz="1400" b="1" dirty="0">
                        <a:solidFill>
                          <a:schemeClr val="bg1"/>
                        </a:solidFill>
                      </a:rPr>
                      <a:t>4</a:t>
                    </a:r>
                  </a:p>
                </p:txBody>
              </p:sp>
            </p:grpSp>
            <p:grpSp>
              <p:nvGrpSpPr>
                <p:cNvPr id="41" name="Group 40"/>
                <p:cNvGrpSpPr/>
                <p:nvPr/>
              </p:nvGrpSpPr>
              <p:grpSpPr>
                <a:xfrm>
                  <a:off x="8489926" y="27549383"/>
                  <a:ext cx="275082" cy="340491"/>
                  <a:chOff x="8524809" y="25902237"/>
                  <a:chExt cx="275082" cy="340491"/>
                </a:xfrm>
              </p:grpSpPr>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4337" y="25902237"/>
                    <a:ext cx="245554" cy="340491"/>
                  </a:xfrm>
                  <a:prstGeom prst="rect">
                    <a:avLst/>
                  </a:prstGeom>
                  <a:ln>
                    <a:noFill/>
                  </a:ln>
                </p:spPr>
              </p:pic>
              <p:sp>
                <p:nvSpPr>
                  <p:cNvPr id="52" name="TextBox 51"/>
                  <p:cNvSpPr txBox="1"/>
                  <p:nvPr/>
                </p:nvSpPr>
                <p:spPr>
                  <a:xfrm>
                    <a:off x="8524809" y="25911639"/>
                    <a:ext cx="241849" cy="276588"/>
                  </a:xfrm>
                  <a:prstGeom prst="rect">
                    <a:avLst/>
                  </a:prstGeom>
                  <a:noFill/>
                  <a:ln>
                    <a:noFill/>
                  </a:ln>
                </p:spPr>
                <p:txBody>
                  <a:bodyPr wrap="square" rtlCol="0">
                    <a:spAutoFit/>
                  </a:bodyPr>
                  <a:lstStyle/>
                  <a:p>
                    <a:r>
                      <a:rPr lang="en-US" sz="1400" b="1" dirty="0" smtClean="0">
                        <a:solidFill>
                          <a:schemeClr val="bg1"/>
                        </a:solidFill>
                      </a:rPr>
                      <a:t>5</a:t>
                    </a:r>
                    <a:endParaRPr lang="en-US" sz="1400" b="1" dirty="0">
                      <a:solidFill>
                        <a:schemeClr val="bg1"/>
                      </a:solidFill>
                    </a:endParaRPr>
                  </a:p>
                </p:txBody>
              </p:sp>
            </p:grpSp>
            <p:grpSp>
              <p:nvGrpSpPr>
                <p:cNvPr id="42" name="Group 41"/>
                <p:cNvGrpSpPr/>
                <p:nvPr/>
              </p:nvGrpSpPr>
              <p:grpSpPr>
                <a:xfrm>
                  <a:off x="8495340" y="27910777"/>
                  <a:ext cx="271523" cy="340491"/>
                  <a:chOff x="8508194" y="25863568"/>
                  <a:chExt cx="271523" cy="340491"/>
                </a:xfrm>
              </p:grpSpPr>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165" y="25863568"/>
                    <a:ext cx="245552" cy="340491"/>
                  </a:xfrm>
                  <a:prstGeom prst="rect">
                    <a:avLst/>
                  </a:prstGeom>
                  <a:ln>
                    <a:noFill/>
                  </a:ln>
                </p:spPr>
              </p:pic>
              <p:sp>
                <p:nvSpPr>
                  <p:cNvPr id="50" name="TextBox 49"/>
                  <p:cNvSpPr txBox="1"/>
                  <p:nvPr/>
                </p:nvSpPr>
                <p:spPr>
                  <a:xfrm>
                    <a:off x="8508194" y="25873102"/>
                    <a:ext cx="241847" cy="307776"/>
                  </a:xfrm>
                  <a:prstGeom prst="rect">
                    <a:avLst/>
                  </a:prstGeom>
                  <a:noFill/>
                  <a:ln>
                    <a:noFill/>
                  </a:ln>
                </p:spPr>
                <p:txBody>
                  <a:bodyPr wrap="square" rtlCol="0">
                    <a:spAutoFit/>
                  </a:bodyPr>
                  <a:lstStyle/>
                  <a:p>
                    <a:r>
                      <a:rPr lang="en-US" sz="1400" b="1" dirty="0">
                        <a:solidFill>
                          <a:schemeClr val="bg1"/>
                        </a:solidFill>
                      </a:rPr>
                      <a:t>6</a:t>
                    </a:r>
                  </a:p>
                </p:txBody>
              </p:sp>
            </p:grpSp>
            <p:grpSp>
              <p:nvGrpSpPr>
                <p:cNvPr id="43" name="Group 42"/>
                <p:cNvGrpSpPr/>
                <p:nvPr/>
              </p:nvGrpSpPr>
              <p:grpSpPr>
                <a:xfrm>
                  <a:off x="8499712" y="28265653"/>
                  <a:ext cx="274446" cy="340491"/>
                  <a:chOff x="8491652" y="25817259"/>
                  <a:chExt cx="274446" cy="340491"/>
                </a:xfrm>
              </p:grpSpPr>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0546" y="25817259"/>
                    <a:ext cx="245552" cy="340491"/>
                  </a:xfrm>
                  <a:prstGeom prst="rect">
                    <a:avLst/>
                  </a:prstGeom>
                  <a:ln>
                    <a:noFill/>
                  </a:ln>
                </p:spPr>
              </p:pic>
              <p:sp>
                <p:nvSpPr>
                  <p:cNvPr id="48" name="TextBox 47"/>
                  <p:cNvSpPr txBox="1"/>
                  <p:nvPr/>
                </p:nvSpPr>
                <p:spPr>
                  <a:xfrm>
                    <a:off x="8491652" y="25840689"/>
                    <a:ext cx="241847" cy="307777"/>
                  </a:xfrm>
                  <a:prstGeom prst="rect">
                    <a:avLst/>
                  </a:prstGeom>
                  <a:noFill/>
                  <a:ln>
                    <a:noFill/>
                  </a:ln>
                </p:spPr>
                <p:txBody>
                  <a:bodyPr wrap="square" rtlCol="0">
                    <a:spAutoFit/>
                  </a:bodyPr>
                  <a:lstStyle/>
                  <a:p>
                    <a:r>
                      <a:rPr lang="en-US" sz="1400" b="1" dirty="0">
                        <a:solidFill>
                          <a:schemeClr val="bg1"/>
                        </a:solidFill>
                      </a:rPr>
                      <a:t>7</a:t>
                    </a:r>
                  </a:p>
                </p:txBody>
              </p:sp>
            </p:grpSp>
            <p:grpSp>
              <p:nvGrpSpPr>
                <p:cNvPr id="44" name="Group 43"/>
                <p:cNvGrpSpPr/>
                <p:nvPr/>
              </p:nvGrpSpPr>
              <p:grpSpPr>
                <a:xfrm>
                  <a:off x="8492551" y="26399763"/>
                  <a:ext cx="271822" cy="348284"/>
                  <a:chOff x="8485404" y="25957482"/>
                  <a:chExt cx="271822" cy="348284"/>
                </a:xfrm>
              </p:grpSpPr>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1674" y="25965275"/>
                    <a:ext cx="245552" cy="340491"/>
                  </a:xfrm>
                  <a:prstGeom prst="rect">
                    <a:avLst/>
                  </a:prstGeom>
                  <a:ln>
                    <a:noFill/>
                  </a:ln>
                </p:spPr>
              </p:pic>
              <p:sp>
                <p:nvSpPr>
                  <p:cNvPr id="46" name="TextBox 45"/>
                  <p:cNvSpPr txBox="1"/>
                  <p:nvPr/>
                </p:nvSpPr>
                <p:spPr>
                  <a:xfrm>
                    <a:off x="8485404" y="25957482"/>
                    <a:ext cx="241849" cy="307777"/>
                  </a:xfrm>
                  <a:prstGeom prst="rect">
                    <a:avLst/>
                  </a:prstGeom>
                  <a:noFill/>
                  <a:ln>
                    <a:noFill/>
                  </a:ln>
                </p:spPr>
                <p:txBody>
                  <a:bodyPr wrap="square" rtlCol="0">
                    <a:spAutoFit/>
                  </a:bodyPr>
                  <a:lstStyle/>
                  <a:p>
                    <a:r>
                      <a:rPr lang="en-US" sz="1400" b="1" dirty="0">
                        <a:solidFill>
                          <a:schemeClr val="bg1"/>
                        </a:solidFill>
                      </a:rPr>
                      <a:t>2</a:t>
                    </a:r>
                  </a:p>
                </p:txBody>
              </p:sp>
            </p:grpSp>
          </p:grpSp>
        </p:grpSp>
      </p:grpSp>
      <p:sp>
        <p:nvSpPr>
          <p:cNvPr id="2" name="Title 1"/>
          <p:cNvSpPr>
            <a:spLocks noGrp="1"/>
          </p:cNvSpPr>
          <p:nvPr>
            <p:ph type="title"/>
          </p:nvPr>
        </p:nvSpPr>
        <p:spPr/>
        <p:txBody>
          <a:bodyPr>
            <a:normAutofit fontScale="90000"/>
          </a:bodyPr>
          <a:lstStyle/>
          <a:p>
            <a:r>
              <a:rPr lang="en-US" dirty="0" smtClean="0"/>
              <a:t>Study Area</a:t>
            </a:r>
            <a:endParaRPr lang="en-US" dirty="0"/>
          </a:p>
        </p:txBody>
      </p:sp>
      <p:sp>
        <p:nvSpPr>
          <p:cNvPr id="32" name="Google Shape;190;p19"/>
          <p:cNvSpPr txBox="1"/>
          <p:nvPr/>
        </p:nvSpPr>
        <p:spPr>
          <a:xfrm>
            <a:off x="840555" y="5662764"/>
            <a:ext cx="4130628" cy="224983"/>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12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Image Credit</a:t>
            </a:r>
            <a:r>
              <a:rPr lang="en-US" sz="1400" b="0" i="0" u="none" strike="noStrike" cap="none" dirty="0" smtClean="0">
                <a:solidFill>
                  <a:schemeClr val="tx1">
                    <a:lumMod val="75000"/>
                    <a:lumOff val="25000"/>
                  </a:schemeClr>
                </a:solidFill>
                <a:latin typeface="Century Gothic"/>
                <a:ea typeface="Century Gothic"/>
                <a:cs typeface="Century Gothic"/>
                <a:sym typeface="Century Gothic"/>
              </a:rPr>
              <a:t>: US Urban Development II Team</a:t>
            </a:r>
          </a:p>
        </p:txBody>
      </p:sp>
      <p:sp>
        <p:nvSpPr>
          <p:cNvPr id="3" name="TextBox 2"/>
          <p:cNvSpPr txBox="1"/>
          <p:nvPr/>
        </p:nvSpPr>
        <p:spPr>
          <a:xfrm>
            <a:off x="2927444" y="5001801"/>
            <a:ext cx="527175" cy="307777"/>
          </a:xfrm>
          <a:prstGeom prst="rect">
            <a:avLst/>
          </a:prstGeom>
          <a:noFill/>
        </p:spPr>
        <p:txBody>
          <a:bodyPr wrap="square" rtlCol="0">
            <a:spAutoFit/>
          </a:bodyPr>
          <a:lstStyle/>
          <a:p>
            <a:r>
              <a:rPr lang="en-US" sz="1400" dirty="0" smtClean="0">
                <a:solidFill>
                  <a:schemeClr val="tx1">
                    <a:lumMod val="75000"/>
                    <a:lumOff val="25000"/>
                  </a:schemeClr>
                </a:solidFill>
              </a:rPr>
              <a:t>km</a:t>
            </a:r>
            <a:endParaRPr lang="en-US" sz="1400" dirty="0">
              <a:solidFill>
                <a:schemeClr val="tx1">
                  <a:lumMod val="75000"/>
                  <a:lumOff val="25000"/>
                </a:schemeClr>
              </a:solidFill>
            </a:endParaRPr>
          </a:p>
        </p:txBody>
      </p:sp>
      <p:sp>
        <p:nvSpPr>
          <p:cNvPr id="79" name="Google Shape;190;p19"/>
          <p:cNvSpPr txBox="1"/>
          <p:nvPr/>
        </p:nvSpPr>
        <p:spPr>
          <a:xfrm>
            <a:off x="840555" y="5893320"/>
            <a:ext cx="5884358" cy="176948"/>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1200"/>
              <a:buFont typeface="Arial"/>
              <a:buNone/>
            </a:pPr>
            <a:r>
              <a:rPr lang="en-US" sz="1400" dirty="0" smtClean="0">
                <a:solidFill>
                  <a:schemeClr val="tx1">
                    <a:lumMod val="75000"/>
                    <a:lumOff val="25000"/>
                  </a:schemeClr>
                </a:solidFill>
                <a:latin typeface="Century Gothic"/>
                <a:ea typeface="Century Gothic"/>
                <a:cs typeface="Century Gothic"/>
                <a:sym typeface="Century Gothic"/>
              </a:rPr>
              <a:t>Map Credit: </a:t>
            </a:r>
            <a:r>
              <a:rPr lang="en-US" sz="1400" dirty="0" err="1" smtClean="0">
                <a:solidFill>
                  <a:schemeClr val="tx1">
                    <a:lumMod val="75000"/>
                    <a:lumOff val="25000"/>
                  </a:schemeClr>
                </a:solidFill>
                <a:latin typeface="Century Gothic"/>
                <a:ea typeface="Century Gothic"/>
                <a:cs typeface="Century Gothic"/>
                <a:sym typeface="Century Gothic"/>
              </a:rPr>
              <a:t>Esri</a:t>
            </a:r>
            <a:r>
              <a:rPr lang="en-US" sz="1400" dirty="0" smtClean="0">
                <a:solidFill>
                  <a:schemeClr val="tx1">
                    <a:lumMod val="75000"/>
                    <a:lumOff val="25000"/>
                  </a:schemeClr>
                </a:solidFill>
                <a:latin typeface="Century Gothic"/>
                <a:ea typeface="Century Gothic"/>
                <a:cs typeface="Century Gothic"/>
                <a:sym typeface="Century Gothic"/>
              </a:rPr>
              <a:t> ArcGIS Pro </a:t>
            </a:r>
            <a:r>
              <a:rPr lang="en-US" sz="1400" dirty="0" err="1" smtClean="0">
                <a:solidFill>
                  <a:schemeClr val="tx1">
                    <a:lumMod val="75000"/>
                    <a:lumOff val="25000"/>
                  </a:schemeClr>
                </a:solidFill>
                <a:latin typeface="Century Gothic"/>
                <a:ea typeface="Century Gothic"/>
                <a:cs typeface="Century Gothic"/>
                <a:sym typeface="Century Gothic"/>
              </a:rPr>
              <a:t>baselayer</a:t>
            </a:r>
            <a:r>
              <a:rPr lang="en-US" sz="1400" dirty="0" smtClean="0">
                <a:solidFill>
                  <a:schemeClr val="tx1">
                    <a:lumMod val="75000"/>
                    <a:lumOff val="25000"/>
                  </a:schemeClr>
                </a:solidFill>
                <a:latin typeface="Century Gothic"/>
                <a:ea typeface="Century Gothic"/>
                <a:cs typeface="Century Gothic"/>
                <a:sym typeface="Century Gothic"/>
              </a:rPr>
              <a:t> USA States (Generalized)</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472910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482" y="262675"/>
            <a:ext cx="10439400" cy="450898"/>
          </a:xfrm>
        </p:spPr>
        <p:txBody>
          <a:bodyPr>
            <a:normAutofit fontScale="90000"/>
          </a:bodyPr>
          <a:lstStyle/>
          <a:p>
            <a:r>
              <a:rPr lang="en-US" dirty="0" smtClean="0"/>
              <a:t>DATA COLLECTION</a:t>
            </a:r>
            <a:endParaRPr lang="en-US" dirty="0"/>
          </a:p>
        </p:txBody>
      </p:sp>
      <p:sp>
        <p:nvSpPr>
          <p:cNvPr id="3" name="Content Placeholder 2"/>
          <p:cNvSpPr>
            <a:spLocks noGrp="1"/>
          </p:cNvSpPr>
          <p:nvPr>
            <p:ph sz="quarter" idx="10"/>
          </p:nvPr>
        </p:nvSpPr>
        <p:spPr>
          <a:xfrm>
            <a:off x="495300" y="912851"/>
            <a:ext cx="9547334" cy="1370645"/>
          </a:xfrm>
        </p:spPr>
        <p:txBody>
          <a:bodyPr>
            <a:normAutofit fontScale="92500" lnSpcReduction="10000"/>
          </a:bodyPr>
          <a:lstStyle/>
          <a:p>
            <a:pPr marL="0" indent="0">
              <a:buNone/>
            </a:pPr>
            <a:r>
              <a:rPr lang="en-US" dirty="0" smtClean="0">
                <a:solidFill>
                  <a:srgbClr val="1B57AF"/>
                </a:solidFill>
              </a:rPr>
              <a:t>Suomi N</a:t>
            </a:r>
            <a:r>
              <a:rPr lang="en-US" dirty="0" smtClean="0">
                <a:solidFill>
                  <a:schemeClr val="tx1">
                    <a:lumMod val="75000"/>
                    <a:lumOff val="25000"/>
                  </a:schemeClr>
                </a:solidFill>
              </a:rPr>
              <a:t>ational</a:t>
            </a:r>
            <a:r>
              <a:rPr lang="en-US" dirty="0" smtClean="0"/>
              <a:t> </a:t>
            </a:r>
            <a:r>
              <a:rPr lang="en-US" dirty="0" smtClean="0">
                <a:solidFill>
                  <a:srgbClr val="1B57AF"/>
                </a:solidFill>
              </a:rPr>
              <a:t>P</a:t>
            </a:r>
            <a:r>
              <a:rPr lang="en-US" dirty="0" smtClean="0">
                <a:solidFill>
                  <a:schemeClr val="tx1">
                    <a:lumMod val="75000"/>
                    <a:lumOff val="25000"/>
                  </a:schemeClr>
                </a:solidFill>
              </a:rPr>
              <a:t>olar-Orbiting</a:t>
            </a:r>
            <a:r>
              <a:rPr lang="en-US" dirty="0" smtClean="0"/>
              <a:t> </a:t>
            </a:r>
            <a:r>
              <a:rPr lang="en-US" dirty="0" smtClean="0">
                <a:solidFill>
                  <a:srgbClr val="1B57AF"/>
                </a:solidFill>
              </a:rPr>
              <a:t>P</a:t>
            </a:r>
            <a:r>
              <a:rPr lang="en-US" dirty="0" smtClean="0">
                <a:solidFill>
                  <a:schemeClr val="tx1">
                    <a:lumMod val="75000"/>
                    <a:lumOff val="25000"/>
                  </a:schemeClr>
                </a:solidFill>
              </a:rPr>
              <a:t>artnership</a:t>
            </a:r>
            <a:r>
              <a:rPr lang="en-US" dirty="0" smtClean="0"/>
              <a:t> </a:t>
            </a:r>
            <a:r>
              <a:rPr lang="en-US" dirty="0" smtClean="0">
                <a:solidFill>
                  <a:schemeClr val="tx1">
                    <a:lumMod val="75000"/>
                    <a:lumOff val="25000"/>
                  </a:schemeClr>
                </a:solidFill>
              </a:rPr>
              <a:t>(Suomi NPP)</a:t>
            </a:r>
          </a:p>
          <a:p>
            <a:pPr marL="0" indent="0">
              <a:buNone/>
            </a:pPr>
            <a:r>
              <a:rPr lang="en-US" dirty="0" smtClean="0">
                <a:solidFill>
                  <a:srgbClr val="1B57AF"/>
                </a:solidFill>
              </a:rPr>
              <a:t>V</a:t>
            </a:r>
            <a:r>
              <a:rPr lang="en-US" dirty="0" smtClean="0">
                <a:solidFill>
                  <a:schemeClr val="tx1">
                    <a:lumMod val="75000"/>
                    <a:lumOff val="25000"/>
                  </a:schemeClr>
                </a:solidFill>
              </a:rPr>
              <a:t>isible</a:t>
            </a:r>
            <a:r>
              <a:rPr lang="en-US" dirty="0" smtClean="0"/>
              <a:t> </a:t>
            </a:r>
            <a:r>
              <a:rPr lang="en-US" dirty="0" smtClean="0">
                <a:solidFill>
                  <a:srgbClr val="1B57AF"/>
                </a:solidFill>
              </a:rPr>
              <a:t>I</a:t>
            </a:r>
            <a:r>
              <a:rPr lang="en-US" dirty="0" smtClean="0">
                <a:solidFill>
                  <a:schemeClr val="tx1">
                    <a:lumMod val="75000"/>
                    <a:lumOff val="25000"/>
                  </a:schemeClr>
                </a:solidFill>
              </a:rPr>
              <a:t>nfrared</a:t>
            </a:r>
            <a:r>
              <a:rPr lang="en-US" dirty="0" smtClean="0"/>
              <a:t> </a:t>
            </a:r>
            <a:r>
              <a:rPr lang="en-US" dirty="0" smtClean="0">
                <a:solidFill>
                  <a:srgbClr val="1B57AF"/>
                </a:solidFill>
              </a:rPr>
              <a:t>I</a:t>
            </a:r>
            <a:r>
              <a:rPr lang="en-US" dirty="0" smtClean="0">
                <a:solidFill>
                  <a:schemeClr val="tx1">
                    <a:lumMod val="75000"/>
                    <a:lumOff val="25000"/>
                  </a:schemeClr>
                </a:solidFill>
              </a:rPr>
              <a:t>maging</a:t>
            </a:r>
            <a:r>
              <a:rPr lang="en-US" dirty="0" smtClean="0"/>
              <a:t> </a:t>
            </a:r>
            <a:r>
              <a:rPr lang="en-US" dirty="0" smtClean="0">
                <a:solidFill>
                  <a:srgbClr val="1B57AF"/>
                </a:solidFill>
              </a:rPr>
              <a:t>R</a:t>
            </a:r>
            <a:r>
              <a:rPr lang="en-US" dirty="0" smtClean="0">
                <a:solidFill>
                  <a:schemeClr val="tx1">
                    <a:lumMod val="75000"/>
                    <a:lumOff val="25000"/>
                  </a:schemeClr>
                </a:solidFill>
              </a:rPr>
              <a:t>adiometer</a:t>
            </a:r>
            <a:r>
              <a:rPr lang="en-US" dirty="0" smtClean="0"/>
              <a:t> </a:t>
            </a:r>
            <a:r>
              <a:rPr lang="en-US" dirty="0" smtClean="0">
                <a:solidFill>
                  <a:srgbClr val="1B57AF"/>
                </a:solidFill>
              </a:rPr>
              <a:t>S</a:t>
            </a:r>
            <a:r>
              <a:rPr lang="en-US" dirty="0" smtClean="0">
                <a:solidFill>
                  <a:schemeClr val="tx1">
                    <a:lumMod val="75000"/>
                    <a:lumOff val="25000"/>
                  </a:schemeClr>
                </a:solidFill>
              </a:rPr>
              <a:t>uite (VIIRS)</a:t>
            </a:r>
          </a:p>
          <a:p>
            <a:pPr marL="0" indent="0">
              <a:buNone/>
            </a:pPr>
            <a:r>
              <a:rPr lang="en-US" dirty="0" smtClean="0">
                <a:solidFill>
                  <a:srgbClr val="1B57AF"/>
                </a:solidFill>
              </a:rPr>
              <a:t>D</a:t>
            </a:r>
            <a:r>
              <a:rPr lang="en-US" dirty="0" smtClean="0">
                <a:solidFill>
                  <a:schemeClr val="tx1">
                    <a:lumMod val="75000"/>
                    <a:lumOff val="25000"/>
                  </a:schemeClr>
                </a:solidFill>
              </a:rPr>
              <a:t>ay/</a:t>
            </a:r>
            <a:r>
              <a:rPr lang="en-US" dirty="0" smtClean="0">
                <a:solidFill>
                  <a:srgbClr val="1B57AF"/>
                </a:solidFill>
              </a:rPr>
              <a:t>N</a:t>
            </a:r>
            <a:r>
              <a:rPr lang="en-US" dirty="0" smtClean="0">
                <a:solidFill>
                  <a:schemeClr val="tx1">
                    <a:lumMod val="75000"/>
                    <a:lumOff val="25000"/>
                  </a:schemeClr>
                </a:solidFill>
              </a:rPr>
              <a:t>ight </a:t>
            </a:r>
            <a:r>
              <a:rPr lang="en-US" dirty="0" smtClean="0">
                <a:solidFill>
                  <a:srgbClr val="1B57AF"/>
                </a:solidFill>
              </a:rPr>
              <a:t>B</a:t>
            </a:r>
            <a:r>
              <a:rPr lang="en-US" dirty="0" smtClean="0">
                <a:solidFill>
                  <a:schemeClr val="tx1">
                    <a:lumMod val="75000"/>
                    <a:lumOff val="25000"/>
                  </a:schemeClr>
                </a:solidFill>
              </a:rPr>
              <a:t>and (DNB)</a:t>
            </a:r>
            <a:endParaRPr lang="en-US" dirty="0">
              <a:solidFill>
                <a:schemeClr val="tx1">
                  <a:lumMod val="75000"/>
                  <a:lumOff val="25000"/>
                </a:schemeClr>
              </a:solidFill>
            </a:endParaRPr>
          </a:p>
        </p:txBody>
      </p:sp>
      <p:pic>
        <p:nvPicPr>
          <p:cNvPr id="12" name="Content Placeholder 11"/>
          <p:cNvPicPr>
            <a:picLocks noGrp="1" noChangeAspect="1"/>
          </p:cNvPicPr>
          <p:nvPr>
            <p:ph sz="quarter" idx="11"/>
          </p:nvPr>
        </p:nvPicPr>
        <p:blipFill rotWithShape="1">
          <a:blip r:embed="rId5">
            <a:extLst>
              <a:ext uri="{BEBA8EAE-BF5A-486C-A8C5-ECC9F3942E4B}">
                <a14:imgProps xmlns:a14="http://schemas.microsoft.com/office/drawing/2010/main">
                  <a14:imgLayer r:embed="rId6">
                    <a14:imgEffect>
                      <a14:backgroundRemoval t="0" b="100000" l="1770" r="100000"/>
                    </a14:imgEffect>
                  </a14:imgLayer>
                </a14:imgProps>
              </a:ext>
              <a:ext uri="{28A0092B-C50C-407E-A947-70E740481C1C}">
                <a14:useLocalDpi xmlns:a14="http://schemas.microsoft.com/office/drawing/2010/main" val="0"/>
              </a:ext>
            </a:extLst>
          </a:blip>
          <a:srcRect l="-342" t="408" r="1062" b="1287"/>
          <a:stretch/>
        </p:blipFill>
        <p:spPr>
          <a:xfrm>
            <a:off x="9277970" y="4444980"/>
            <a:ext cx="2914030" cy="2413020"/>
          </a:xfrm>
        </p:spPr>
      </p:pic>
      <p:sp>
        <p:nvSpPr>
          <p:cNvPr id="5" name="Content Placeholder 4"/>
          <p:cNvSpPr>
            <a:spLocks noGrp="1"/>
          </p:cNvSpPr>
          <p:nvPr>
            <p:ph sz="quarter" idx="12"/>
          </p:nvPr>
        </p:nvSpPr>
        <p:spPr>
          <a:xfrm>
            <a:off x="5533684" y="3179690"/>
            <a:ext cx="6097198" cy="1919645"/>
          </a:xfrm>
        </p:spPr>
        <p:txBody>
          <a:bodyPr/>
          <a:lstStyle/>
          <a:p>
            <a:pPr marL="0" indent="0">
              <a:buNone/>
            </a:pPr>
            <a:r>
              <a:rPr lang="en-US" dirty="0" smtClean="0">
                <a:solidFill>
                  <a:schemeClr val="tx1">
                    <a:lumMod val="75000"/>
                    <a:lumOff val="25000"/>
                  </a:schemeClr>
                </a:solidFill>
              </a:rPr>
              <a:t>NOAA’s </a:t>
            </a:r>
            <a:r>
              <a:rPr lang="en-US" dirty="0" smtClean="0">
                <a:solidFill>
                  <a:srgbClr val="1B57AF"/>
                </a:solidFill>
              </a:rPr>
              <a:t>N</a:t>
            </a:r>
            <a:r>
              <a:rPr lang="en-US" dirty="0" smtClean="0">
                <a:solidFill>
                  <a:schemeClr val="tx1">
                    <a:lumMod val="75000"/>
                    <a:lumOff val="25000"/>
                  </a:schemeClr>
                </a:solidFill>
              </a:rPr>
              <a:t>ational </a:t>
            </a:r>
            <a:r>
              <a:rPr lang="en-US" dirty="0" smtClean="0">
                <a:solidFill>
                  <a:srgbClr val="1B57AF"/>
                </a:solidFill>
              </a:rPr>
              <a:t>C</a:t>
            </a:r>
            <a:r>
              <a:rPr lang="en-US" dirty="0" smtClean="0">
                <a:solidFill>
                  <a:schemeClr val="tx1">
                    <a:lumMod val="75000"/>
                    <a:lumOff val="25000"/>
                  </a:schemeClr>
                </a:solidFill>
              </a:rPr>
              <a:t>enter for </a:t>
            </a:r>
            <a:r>
              <a:rPr lang="en-US" dirty="0" smtClean="0">
                <a:solidFill>
                  <a:srgbClr val="1B57AF"/>
                </a:solidFill>
              </a:rPr>
              <a:t>E</a:t>
            </a:r>
            <a:r>
              <a:rPr lang="en-US" dirty="0" smtClean="0">
                <a:solidFill>
                  <a:schemeClr val="tx1">
                    <a:lumMod val="75000"/>
                    <a:lumOff val="25000"/>
                  </a:schemeClr>
                </a:solidFill>
              </a:rPr>
              <a:t>nvironmental</a:t>
            </a:r>
            <a:r>
              <a:rPr lang="en-US" dirty="0" smtClean="0"/>
              <a:t> </a:t>
            </a:r>
            <a:r>
              <a:rPr lang="en-US" dirty="0" smtClean="0">
                <a:solidFill>
                  <a:srgbClr val="1B57AF"/>
                </a:solidFill>
              </a:rPr>
              <a:t>I</a:t>
            </a:r>
            <a:r>
              <a:rPr lang="en-US" dirty="0" smtClean="0">
                <a:solidFill>
                  <a:schemeClr val="tx1">
                    <a:lumMod val="75000"/>
                    <a:lumOff val="25000"/>
                  </a:schemeClr>
                </a:solidFill>
              </a:rPr>
              <a:t>nformation (NCEI) </a:t>
            </a:r>
            <a:r>
              <a:rPr lang="en-US" dirty="0" smtClean="0">
                <a:solidFill>
                  <a:srgbClr val="1B57AF"/>
                </a:solidFill>
              </a:rPr>
              <a:t>E</a:t>
            </a:r>
            <a:r>
              <a:rPr lang="en-US" dirty="0" smtClean="0">
                <a:solidFill>
                  <a:schemeClr val="tx1">
                    <a:lumMod val="75000"/>
                    <a:lumOff val="25000"/>
                  </a:schemeClr>
                </a:solidFill>
              </a:rPr>
              <a:t>arth</a:t>
            </a:r>
            <a:r>
              <a:rPr lang="en-US" dirty="0" smtClean="0"/>
              <a:t> </a:t>
            </a:r>
            <a:r>
              <a:rPr lang="en-US" dirty="0" smtClean="0">
                <a:solidFill>
                  <a:srgbClr val="1B57AF"/>
                </a:solidFill>
              </a:rPr>
              <a:t>O</a:t>
            </a:r>
            <a:r>
              <a:rPr lang="en-US" dirty="0" smtClean="0">
                <a:solidFill>
                  <a:schemeClr val="tx1">
                    <a:lumMod val="75000"/>
                    <a:lumOff val="25000"/>
                  </a:schemeClr>
                </a:solidFill>
              </a:rPr>
              <a:t>bservation</a:t>
            </a:r>
            <a:r>
              <a:rPr lang="en-US" dirty="0" smtClean="0"/>
              <a:t> </a:t>
            </a:r>
            <a:r>
              <a:rPr lang="en-US" dirty="0" smtClean="0">
                <a:solidFill>
                  <a:srgbClr val="1B57AF"/>
                </a:solidFill>
              </a:rPr>
              <a:t>G</a:t>
            </a:r>
            <a:r>
              <a:rPr lang="en-US" dirty="0" smtClean="0">
                <a:solidFill>
                  <a:schemeClr val="tx1">
                    <a:lumMod val="75000"/>
                    <a:lumOff val="25000"/>
                  </a:schemeClr>
                </a:solidFill>
              </a:rPr>
              <a:t>roup (EOG)</a:t>
            </a:r>
          </a:p>
          <a:p>
            <a:pPr marL="0" indent="0">
              <a:buNone/>
            </a:pPr>
            <a:endParaRPr lang="en-US" dirty="0"/>
          </a:p>
          <a:p>
            <a:pPr marL="0" indent="0">
              <a:buNone/>
            </a:pPr>
            <a:endParaRPr lang="en-US" dirty="0"/>
          </a:p>
        </p:txBody>
      </p:sp>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709" b="97436" l="372" r="98885"/>
                    </a14:imgEffect>
                  </a14:imgLayer>
                </a14:imgProps>
              </a:ext>
              <a:ext uri="{28A0092B-C50C-407E-A947-70E740481C1C}">
                <a14:useLocalDpi xmlns:a14="http://schemas.microsoft.com/office/drawing/2010/main" val="0"/>
              </a:ext>
            </a:extLst>
          </a:blip>
          <a:srcRect t="1876" b="3173"/>
          <a:stretch/>
        </p:blipFill>
        <p:spPr>
          <a:xfrm>
            <a:off x="-12699" y="0"/>
            <a:ext cx="912686" cy="732863"/>
          </a:xfrm>
          <a:prstGeom prst="rect">
            <a:avLst/>
          </a:prstGeom>
        </p:spPr>
      </p:pic>
      <p:sp>
        <p:nvSpPr>
          <p:cNvPr id="4" name="Rectangle 3"/>
          <p:cNvSpPr/>
          <p:nvPr/>
        </p:nvSpPr>
        <p:spPr>
          <a:xfrm>
            <a:off x="5073670" y="4469639"/>
            <a:ext cx="5881383" cy="1938992"/>
          </a:xfrm>
          <a:prstGeom prst="rect">
            <a:avLst/>
          </a:prstGeom>
        </p:spPr>
        <p:txBody>
          <a:bodyPr wrap="square">
            <a:spAutoFit/>
          </a:bodyPr>
          <a:lstStyle/>
          <a:p>
            <a:pPr marL="800100" lvl="1" indent="-342900">
              <a:spcAft>
                <a:spcPts val="600"/>
              </a:spcAft>
              <a:buClr>
                <a:srgbClr val="1B57AF"/>
              </a:buClr>
              <a:buFont typeface="Webdings" panose="05030102010509060703" pitchFamily="18" charset="2"/>
              <a:buChar char=""/>
            </a:pPr>
            <a:r>
              <a:rPr lang="en-US" sz="2000" dirty="0">
                <a:solidFill>
                  <a:schemeClr val="tx1">
                    <a:lumMod val="75000"/>
                    <a:lumOff val="25000"/>
                  </a:schemeClr>
                </a:solidFill>
              </a:rPr>
              <a:t>Day/Night Band (DNB) data product</a:t>
            </a:r>
          </a:p>
          <a:p>
            <a:pPr marL="800100" lvl="1" indent="-342900">
              <a:lnSpc>
                <a:spcPct val="100000"/>
              </a:lnSpc>
              <a:spcAft>
                <a:spcPts val="600"/>
              </a:spcAft>
              <a:buClr>
                <a:srgbClr val="1B57AF"/>
              </a:buClr>
              <a:buFont typeface="Webdings" panose="05030102010509060703" pitchFamily="18" charset="2"/>
              <a:buChar char=""/>
            </a:pPr>
            <a:r>
              <a:rPr lang="en-US" sz="2000" dirty="0" smtClean="0">
                <a:solidFill>
                  <a:schemeClr val="tx1">
                    <a:lumMod val="75000"/>
                    <a:lumOff val="25000"/>
                  </a:schemeClr>
                </a:solidFill>
              </a:rPr>
              <a:t>Average monthly </a:t>
            </a:r>
            <a:r>
              <a:rPr lang="en-US" sz="2000" dirty="0">
                <a:solidFill>
                  <a:schemeClr val="tx1">
                    <a:lumMod val="75000"/>
                    <a:lumOff val="25000"/>
                  </a:schemeClr>
                </a:solidFill>
              </a:rPr>
              <a:t>radiance composite </a:t>
            </a:r>
            <a:endParaRPr lang="en-US" sz="2000" dirty="0" smtClean="0">
              <a:solidFill>
                <a:schemeClr val="tx1">
                  <a:lumMod val="75000"/>
                  <a:lumOff val="25000"/>
                </a:schemeClr>
              </a:solidFill>
            </a:endParaRPr>
          </a:p>
          <a:p>
            <a:pPr marL="800100" lvl="1" indent="-342900">
              <a:lnSpc>
                <a:spcPct val="100000"/>
              </a:lnSpc>
              <a:spcAft>
                <a:spcPts val="600"/>
              </a:spcAft>
              <a:buClr>
                <a:srgbClr val="1B57AF"/>
              </a:buClr>
              <a:buFont typeface="Webdings" panose="05030102010509060703" pitchFamily="18" charset="2"/>
              <a:buChar char=""/>
            </a:pPr>
            <a:r>
              <a:rPr lang="en-US" sz="2000" dirty="0" smtClean="0">
                <a:solidFill>
                  <a:schemeClr val="tx1">
                    <a:lumMod val="75000"/>
                    <a:lumOff val="25000"/>
                  </a:schemeClr>
                </a:solidFill>
              </a:rPr>
              <a:t>Filtered to remove stray light</a:t>
            </a:r>
          </a:p>
          <a:p>
            <a:pPr marL="800100" lvl="1" indent="-342900">
              <a:lnSpc>
                <a:spcPct val="100000"/>
              </a:lnSpc>
              <a:spcAft>
                <a:spcPts val="600"/>
              </a:spcAft>
              <a:buClr>
                <a:srgbClr val="1B57AF"/>
              </a:buClr>
              <a:buFont typeface="Webdings" panose="05030102010509060703" pitchFamily="18" charset="2"/>
              <a:buChar char=""/>
            </a:pPr>
            <a:r>
              <a:rPr lang="en-US" sz="2000" dirty="0" smtClean="0">
                <a:solidFill>
                  <a:schemeClr val="tx1">
                    <a:lumMod val="75000"/>
                    <a:lumOff val="25000"/>
                  </a:schemeClr>
                </a:solidFill>
              </a:rPr>
              <a:t>May through October for </a:t>
            </a:r>
          </a:p>
          <a:p>
            <a:pPr lvl="1">
              <a:lnSpc>
                <a:spcPct val="100000"/>
              </a:lnSpc>
              <a:spcAft>
                <a:spcPts val="600"/>
              </a:spcAft>
              <a:buClr>
                <a:srgbClr val="1B57AF"/>
              </a:buClr>
            </a:pPr>
            <a:r>
              <a:rPr lang="en-US" sz="2000" dirty="0" smtClean="0">
                <a:solidFill>
                  <a:schemeClr val="tx1">
                    <a:lumMod val="75000"/>
                    <a:lumOff val="25000"/>
                  </a:schemeClr>
                </a:solidFill>
              </a:rPr>
              <a:t>     2014 to 2018</a:t>
            </a:r>
          </a:p>
        </p:txBody>
      </p:sp>
      <p:pic>
        <p:nvPicPr>
          <p:cNvPr id="7" name="earthAtNightNAmerica_7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2584707"/>
            <a:ext cx="5115910" cy="4273293"/>
          </a:xfrm>
          <a:prstGeom prst="rect">
            <a:avLst/>
          </a:prstGeom>
        </p:spPr>
      </p:pic>
      <p:pic>
        <p:nvPicPr>
          <p:cNvPr id="6" name="Google Shape;268;p22"/>
          <p:cNvPicPr preferRelativeResize="0"/>
          <p:nvPr/>
        </p:nvPicPr>
        <p:blipFill rotWithShape="1">
          <a:blip r:embed="rId10">
            <a:alphaModFix/>
          </a:blip>
          <a:srcRect/>
          <a:stretch/>
        </p:blipFill>
        <p:spPr>
          <a:xfrm rot="392837">
            <a:off x="8074864" y="1149056"/>
            <a:ext cx="3449468" cy="2066218"/>
          </a:xfrm>
          <a:prstGeom prst="rect">
            <a:avLst/>
          </a:prstGeom>
          <a:noFill/>
          <a:ln>
            <a:noFill/>
          </a:ln>
        </p:spPr>
      </p:pic>
      <p:sp>
        <p:nvSpPr>
          <p:cNvPr id="14" name="Rectangle 13"/>
          <p:cNvSpPr/>
          <p:nvPr/>
        </p:nvSpPr>
        <p:spPr>
          <a:xfrm>
            <a:off x="284066" y="2184597"/>
            <a:ext cx="6096000" cy="400110"/>
          </a:xfrm>
          <a:prstGeom prst="rect">
            <a:avLst/>
          </a:prstGeom>
        </p:spPr>
        <p:txBody>
          <a:bodyPr>
            <a:spAutoFit/>
          </a:bodyPr>
          <a:lstStyle/>
          <a:p>
            <a:pPr marL="800100" lvl="1" indent="-342900">
              <a:lnSpc>
                <a:spcPct val="100000"/>
              </a:lnSpc>
              <a:spcAft>
                <a:spcPts val="600"/>
              </a:spcAft>
              <a:buClr>
                <a:srgbClr val="1B57AF"/>
              </a:buClr>
              <a:buFont typeface="Webdings" panose="05030102010509060703" pitchFamily="18" charset="2"/>
              <a:buChar char=""/>
            </a:pPr>
            <a:r>
              <a:rPr lang="en-US" sz="2000" dirty="0" smtClean="0">
                <a:solidFill>
                  <a:schemeClr val="tx1">
                    <a:lumMod val="75000"/>
                    <a:lumOff val="25000"/>
                  </a:schemeClr>
                </a:solidFill>
              </a:rPr>
              <a:t>500 to 900 nm wavelengths</a:t>
            </a:r>
            <a:endParaRPr lang="en-US" sz="2000" dirty="0">
              <a:solidFill>
                <a:schemeClr val="tx1">
                  <a:lumMod val="75000"/>
                  <a:lumOff val="25000"/>
                </a:schemeClr>
              </a:solidFill>
            </a:endParaRPr>
          </a:p>
        </p:txBody>
      </p:sp>
      <p:sp>
        <p:nvSpPr>
          <p:cNvPr id="11" name="Google Shape;190;p19"/>
          <p:cNvSpPr txBox="1"/>
          <p:nvPr/>
        </p:nvSpPr>
        <p:spPr>
          <a:xfrm>
            <a:off x="9671376" y="859742"/>
            <a:ext cx="2180744" cy="274200"/>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12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Image Credit</a:t>
            </a:r>
            <a:r>
              <a:rPr lang="en-US" sz="1400" b="0" i="0" u="none" strike="noStrike" cap="none" dirty="0" smtClean="0">
                <a:solidFill>
                  <a:schemeClr val="tx1">
                    <a:lumMod val="75000"/>
                    <a:lumOff val="25000"/>
                  </a:schemeClr>
                </a:solidFill>
                <a:latin typeface="Century Gothic"/>
                <a:ea typeface="Century Gothic"/>
                <a:cs typeface="Century Gothic"/>
                <a:sym typeface="Century Gothic"/>
              </a:rPr>
              <a:t>: NASA</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5" name="Google Shape;190;p19"/>
          <p:cNvSpPr txBox="1"/>
          <p:nvPr/>
        </p:nvSpPr>
        <p:spPr>
          <a:xfrm>
            <a:off x="547142" y="6492260"/>
            <a:ext cx="4721825" cy="242043"/>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1200"/>
              <a:buFont typeface="Arial"/>
              <a:buNone/>
            </a:pPr>
            <a:r>
              <a:rPr lang="en-US" sz="1400" dirty="0" smtClean="0">
                <a:solidFill>
                  <a:schemeClr val="bg1"/>
                </a:solidFill>
                <a:latin typeface="Century Gothic"/>
                <a:ea typeface="Century Gothic"/>
                <a:cs typeface="Century Gothic"/>
                <a:sym typeface="Century Gothic"/>
              </a:rPr>
              <a:t>Video Credit: NASA Goddard Space Flight Center</a:t>
            </a:r>
            <a:endParaRPr sz="1400" b="0" i="0" u="none" strike="noStrike" cap="none"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32683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3635</TotalTime>
  <Words>4253</Words>
  <Application>Microsoft Office PowerPoint</Application>
  <PresentationFormat>Widescreen</PresentationFormat>
  <Paragraphs>475</Paragraphs>
  <Slides>24</Slides>
  <Notes>24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Century Gothic</vt:lpstr>
      <vt:lpstr>Garamond</vt:lpstr>
      <vt:lpstr>Roboto</vt:lpstr>
      <vt:lpstr>Webdings</vt:lpstr>
      <vt:lpstr>Office Theme</vt:lpstr>
      <vt:lpstr>PowerPoint Presentation</vt:lpstr>
      <vt:lpstr>What is Skyglow?  </vt:lpstr>
      <vt:lpstr>Community Concerns</vt:lpstr>
      <vt:lpstr>Impact on Wildlife</vt:lpstr>
      <vt:lpstr>Impact on Humans</vt:lpstr>
      <vt:lpstr>    Partners</vt:lpstr>
      <vt:lpstr>Objectives</vt:lpstr>
      <vt:lpstr>Study Area</vt:lpstr>
      <vt:lpstr>DATA COLLECTION</vt:lpstr>
      <vt:lpstr>Skyglow Estimation Toolbox (SET)</vt:lpstr>
      <vt:lpstr>Methodology</vt:lpstr>
      <vt:lpstr>Results</vt:lpstr>
      <vt:lpstr>Results</vt:lpstr>
      <vt:lpstr>Results</vt:lpstr>
      <vt:lpstr>Validation</vt:lpstr>
      <vt:lpstr>Validation</vt:lpstr>
      <vt:lpstr>Validation </vt:lpstr>
      <vt:lpstr>Validation </vt:lpstr>
      <vt:lpstr>Limitations and Uncertainties: SET</vt:lpstr>
      <vt:lpstr>Limitations and Uncertainties: NPS</vt:lpstr>
      <vt:lpstr>Conclusions</vt:lpstr>
      <vt:lpstr> Thank you NPS Night Skies Division!</vt:lpstr>
      <vt:lpstr>PowerPoint Presentation</vt:lpstr>
      <vt:lpstr>Thank You!</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307</cp:revision>
  <dcterms:created xsi:type="dcterms:W3CDTF">2019-02-11T19:14:02Z</dcterms:created>
  <dcterms:modified xsi:type="dcterms:W3CDTF">2019-08-23T22:27:08Z</dcterms:modified>
</cp:coreProperties>
</file>