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33"/>
  </p:notesMasterIdLst>
  <p:handoutMasterIdLst>
    <p:handoutMasterId r:id="rId34"/>
  </p:handoutMasterIdLst>
  <p:sldIdLst>
    <p:sldId id="38306" r:id="rId5"/>
    <p:sldId id="38375" r:id="rId6"/>
    <p:sldId id="38321" r:id="rId7"/>
    <p:sldId id="38322" r:id="rId8"/>
    <p:sldId id="38267" r:id="rId9"/>
    <p:sldId id="38326" r:id="rId10"/>
    <p:sldId id="38327" r:id="rId11"/>
    <p:sldId id="38328" r:id="rId12"/>
    <p:sldId id="38373" r:id="rId13"/>
    <p:sldId id="38372" r:id="rId14"/>
    <p:sldId id="38379" r:id="rId15"/>
    <p:sldId id="38246" r:id="rId16"/>
    <p:sldId id="38378" r:id="rId17"/>
    <p:sldId id="38269" r:id="rId18"/>
    <p:sldId id="38376" r:id="rId19"/>
    <p:sldId id="537" r:id="rId20"/>
    <p:sldId id="538" r:id="rId21"/>
    <p:sldId id="532" r:id="rId22"/>
    <p:sldId id="539" r:id="rId23"/>
    <p:sldId id="540" r:id="rId24"/>
    <p:sldId id="38381" r:id="rId25"/>
    <p:sldId id="38312" r:id="rId26"/>
    <p:sldId id="38308" r:id="rId27"/>
    <p:sldId id="38309" r:id="rId28"/>
    <p:sldId id="38310" r:id="rId29"/>
    <p:sldId id="38311" r:id="rId30"/>
    <p:sldId id="38380" r:id="rId31"/>
    <p:sldId id="3832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29C262-2519-B2BF-CA1B-E77A99F91130}" name="Cecil Byles" initials="CB" userId="Cecil Byles" providerId="None"/>
  <p188:author id="{4A8F04E3-DBC9-AF16-3575-282287F2EC14}" name="Lisa Tanh" initials="LT" userId="Lisa Tanh"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yles, Robert C. (LARC-E3)[SSAI DEVELOP]" initials="BRC(ED" lastIdx="2" clrIdx="0">
    <p:extLst>
      <p:ext uri="{19B8F6BF-5375-455C-9EA6-DF929625EA0E}">
        <p15:presenceInfo xmlns:p15="http://schemas.microsoft.com/office/powerpoint/2012/main" userId="S::rcbyles@ndc.nasa.gov::f2fd4499-2563-4908-9210-b44e2282d021" providerId="AD"/>
      </p:ext>
    </p:extLst>
  </p:cmAuthor>
  <p:cmAuthor id="2" name="Laramie" initials="L" lastIdx="5" clrIdx="1">
    <p:extLst>
      <p:ext uri="{19B8F6BF-5375-455C-9EA6-DF929625EA0E}">
        <p15:presenceInfo xmlns:p15="http://schemas.microsoft.com/office/powerpoint/2012/main" userId="S::ldplott@ndc.nasa.gov::12fa7add-6da5-4f07-a1f9-aac8f53d42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95AC"/>
    <a:srgbClr val="6A7278"/>
    <a:srgbClr val="5B9BD5"/>
    <a:srgbClr val="55C3CF"/>
    <a:srgbClr val="53CCC5"/>
    <a:srgbClr val="53B4B9"/>
    <a:srgbClr val="5496AD"/>
    <a:srgbClr val="55B646"/>
    <a:srgbClr val="4FC7A0"/>
    <a:srgbClr val="50C8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736304-4FED-45F4-AE05-F091B189690F}" v="210" dt="2023-05-26T22:50:01.955"/>
    <p1510:client id="{CA4BB865-F89D-47B3-B1F7-2A7BB9DEC01C}" v="4" dt="2023-05-26T22:45:27.5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92" autoAdjust="0"/>
    <p:restoredTop sz="96517" autoAdjust="0"/>
  </p:normalViewPr>
  <p:slideViewPr>
    <p:cSldViewPr snapToGrid="0">
      <p:cViewPr varScale="1">
        <p:scale>
          <a:sx n="105" d="100"/>
          <a:sy n="105" d="100"/>
        </p:scale>
        <p:origin x="150" y="330"/>
      </p:cViewPr>
      <p:guideLst/>
    </p:cSldViewPr>
  </p:slideViewPr>
  <p:notesTextViewPr>
    <p:cViewPr>
      <p:scale>
        <a:sx n="100" d="100"/>
        <a:sy n="100" d="100"/>
      </p:scale>
      <p:origin x="0" y="0"/>
    </p:cViewPr>
  </p:notesTextViewPr>
  <p:sorterViewPr>
    <p:cViewPr>
      <p:scale>
        <a:sx n="70" d="100"/>
        <a:sy n="70" d="100"/>
      </p:scale>
      <p:origin x="0" y="0"/>
    </p:cViewPr>
  </p:sorterViewPr>
  <p:notesViewPr>
    <p:cSldViewPr snapToGrid="0">
      <p:cViewPr varScale="1">
        <p:scale>
          <a:sx n="92" d="100"/>
          <a:sy n="92" d="100"/>
        </p:scale>
        <p:origin x="4424"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jpeg"/><Relationship Id="rId4"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image" Target="../media/image5.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C4CF2F-9686-4BCD-928B-033A0B69E626}" type="doc">
      <dgm:prSet loTypeId="urn:microsoft.com/office/officeart/2008/layout/BubblePictureList" loCatId="picture" qsTypeId="urn:microsoft.com/office/officeart/2005/8/quickstyle/simple1" qsCatId="simple" csTypeId="urn:microsoft.com/office/officeart/2005/8/colors/colorful5" csCatId="colorful" phldr="1"/>
      <dgm:spPr/>
      <dgm:t>
        <a:bodyPr/>
        <a:lstStyle/>
        <a:p>
          <a:endParaRPr lang="en-US"/>
        </a:p>
      </dgm:t>
    </dgm:pt>
    <dgm:pt modelId="{3399A507-9706-49F4-8CD8-017B9EAAEC39}">
      <dgm:prSet phldrT="[Text]"/>
      <dgm:spPr/>
      <dgm:t>
        <a:bodyPr/>
        <a:lstStyle/>
        <a:p>
          <a:r>
            <a:rPr lang="en-US" dirty="0">
              <a:solidFill>
                <a:srgbClr val="5B9BD5"/>
              </a:solidFill>
            </a:rPr>
            <a:t>People</a:t>
          </a:r>
        </a:p>
      </dgm:t>
    </dgm:pt>
    <dgm:pt modelId="{0A93C6D3-E15A-40B9-98D1-D42474F58BB2}" type="parTrans" cxnId="{B3359B88-DADE-439D-B70F-5A7AE239BE51}">
      <dgm:prSet/>
      <dgm:spPr/>
      <dgm:t>
        <a:bodyPr/>
        <a:lstStyle/>
        <a:p>
          <a:endParaRPr lang="en-US">
            <a:solidFill>
              <a:srgbClr val="5496AD"/>
            </a:solidFill>
          </a:endParaRPr>
        </a:p>
      </dgm:t>
    </dgm:pt>
    <dgm:pt modelId="{B3D3B50C-A6C5-42FB-9C12-A3F7BCEABDEF}" type="sibTrans" cxnId="{B3359B88-DADE-439D-B70F-5A7AE239BE51}">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US">
            <a:solidFill>
              <a:srgbClr val="5496AD"/>
            </a:solidFill>
          </a:endParaRPr>
        </a:p>
      </dgm:t>
    </dgm:pt>
    <dgm:pt modelId="{A4A152F3-6388-42B2-B23B-D63D1B8F7026}">
      <dgm:prSet phldrT="[Text]"/>
      <dgm:spPr/>
      <dgm:t>
        <a:bodyPr/>
        <a:lstStyle/>
        <a:p>
          <a:r>
            <a:rPr lang="en-US" dirty="0">
              <a:solidFill>
                <a:srgbClr val="4FC7A0"/>
              </a:solidFill>
            </a:rPr>
            <a:t>Programmatic</a:t>
          </a:r>
        </a:p>
      </dgm:t>
    </dgm:pt>
    <dgm:pt modelId="{53C7A15F-CAEF-4411-BDFE-44CA6EEA6B98}" type="parTrans" cxnId="{B83E724A-345A-4FD2-93F7-552400206042}">
      <dgm:prSet/>
      <dgm:spPr/>
      <dgm:t>
        <a:bodyPr/>
        <a:lstStyle/>
        <a:p>
          <a:endParaRPr lang="en-US">
            <a:solidFill>
              <a:srgbClr val="5496AD"/>
            </a:solidFill>
          </a:endParaRPr>
        </a:p>
      </dgm:t>
    </dgm:pt>
    <dgm:pt modelId="{9215800A-A12F-45DA-B9EE-1338F40E7F8D}" type="sibTrans" cxnId="{B83E724A-345A-4FD2-93F7-552400206042}">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 b="-1000"/>
          </a:stretch>
        </a:blipFill>
      </dgm:spPr>
      <dgm:t>
        <a:bodyPr/>
        <a:lstStyle/>
        <a:p>
          <a:endParaRPr lang="en-US">
            <a:solidFill>
              <a:srgbClr val="5496AD"/>
            </a:solidFill>
          </a:endParaRPr>
        </a:p>
      </dgm:t>
    </dgm:pt>
    <dgm:pt modelId="{EBF93489-F00B-41D0-8CB8-38C07BC3A659}">
      <dgm:prSet phldrT="[Text]"/>
      <dgm:spPr/>
      <dgm:t>
        <a:bodyPr/>
        <a:lstStyle/>
        <a:p>
          <a:r>
            <a:rPr lang="en-US" dirty="0">
              <a:solidFill>
                <a:srgbClr val="55B646"/>
              </a:solidFill>
            </a:rPr>
            <a:t>Technical</a:t>
          </a:r>
        </a:p>
      </dgm:t>
    </dgm:pt>
    <dgm:pt modelId="{8278D038-141A-4EC8-BB8D-D510D347F2BC}" type="parTrans" cxnId="{80C8EFCC-D392-4584-8F65-624B622B2A04}">
      <dgm:prSet/>
      <dgm:spPr/>
      <dgm:t>
        <a:bodyPr/>
        <a:lstStyle/>
        <a:p>
          <a:endParaRPr lang="en-US">
            <a:solidFill>
              <a:srgbClr val="5496AD"/>
            </a:solidFill>
          </a:endParaRPr>
        </a:p>
      </dgm:t>
    </dgm:pt>
    <dgm:pt modelId="{A3DD307B-2DC0-486E-AE56-1DF487667D09}" type="sibTrans" cxnId="{80C8EFCC-D392-4584-8F65-624B622B2A04}">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4000" b="-14000"/>
          </a:stretch>
        </a:blipFill>
      </dgm:spPr>
      <dgm:t>
        <a:bodyPr/>
        <a:lstStyle/>
        <a:p>
          <a:endParaRPr lang="en-US">
            <a:solidFill>
              <a:srgbClr val="5496AD"/>
            </a:solidFill>
          </a:endParaRPr>
        </a:p>
      </dgm:t>
    </dgm:pt>
    <dgm:pt modelId="{D6E245CE-366A-4FFE-9254-FD71C04EDE55}">
      <dgm:prSet/>
      <dgm:spPr/>
      <dgm:t>
        <a:bodyPr/>
        <a:lstStyle/>
        <a:p>
          <a:r>
            <a:rPr lang="en-US" dirty="0">
              <a:solidFill>
                <a:srgbClr val="53CCC5"/>
              </a:solidFill>
            </a:rPr>
            <a:t>Professional Development</a:t>
          </a:r>
        </a:p>
      </dgm:t>
    </dgm:pt>
    <dgm:pt modelId="{293BE9CD-C89D-4CBA-ABC3-187A81F6CEFD}" type="parTrans" cxnId="{3F8B8A5A-4F99-48BF-9667-54EFA8941DEC}">
      <dgm:prSet/>
      <dgm:spPr/>
      <dgm:t>
        <a:bodyPr/>
        <a:lstStyle/>
        <a:p>
          <a:endParaRPr lang="en-US">
            <a:solidFill>
              <a:srgbClr val="5496AD"/>
            </a:solidFill>
          </a:endParaRPr>
        </a:p>
      </dgm:t>
    </dgm:pt>
    <dgm:pt modelId="{62CB1169-2A7A-43E1-B19B-3E8991D4BE59}" type="sibTrans" cxnId="{3F8B8A5A-4F99-48BF-9667-54EFA8941DEC}">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dgm:spPr>
      <dgm:t>
        <a:bodyPr/>
        <a:lstStyle/>
        <a:p>
          <a:endParaRPr lang="en-US">
            <a:solidFill>
              <a:srgbClr val="5496AD"/>
            </a:solidFill>
          </a:endParaRPr>
        </a:p>
      </dgm:t>
    </dgm:pt>
    <dgm:pt modelId="{052D14EC-1CA0-443A-8D87-70A76B981931}" type="pres">
      <dgm:prSet presAssocID="{38C4CF2F-9686-4BCD-928B-033A0B69E626}" presName="Name0" presStyleCnt="0">
        <dgm:presLayoutVars>
          <dgm:chMax val="8"/>
          <dgm:chPref val="8"/>
          <dgm:dir/>
        </dgm:presLayoutVars>
      </dgm:prSet>
      <dgm:spPr/>
    </dgm:pt>
    <dgm:pt modelId="{D8D7900A-EC7E-475B-A39F-780950CB3A18}" type="pres">
      <dgm:prSet presAssocID="{3399A507-9706-49F4-8CD8-017B9EAAEC39}" presName="parent_text_1" presStyleLbl="revTx" presStyleIdx="0" presStyleCnt="4">
        <dgm:presLayoutVars>
          <dgm:chMax val="0"/>
          <dgm:chPref val="0"/>
          <dgm:bulletEnabled val="1"/>
        </dgm:presLayoutVars>
      </dgm:prSet>
      <dgm:spPr/>
    </dgm:pt>
    <dgm:pt modelId="{DFC1D4FC-A14F-4D73-86B4-C4FA8F0ADC4C}" type="pres">
      <dgm:prSet presAssocID="{3399A507-9706-49F4-8CD8-017B9EAAEC39}" presName="image_accent_1" presStyleCnt="0"/>
      <dgm:spPr/>
    </dgm:pt>
    <dgm:pt modelId="{6A2C15D9-A1CF-44A0-BA43-5CF92CCAA994}" type="pres">
      <dgm:prSet presAssocID="{3399A507-9706-49F4-8CD8-017B9EAAEC39}" presName="imageAccentRepeatNode" presStyleLbl="alignNode1" presStyleIdx="0" presStyleCnt="8"/>
      <dgm:spPr/>
    </dgm:pt>
    <dgm:pt modelId="{1EEB56D6-A02D-4F74-8929-A7DB8AE5FDCC}" type="pres">
      <dgm:prSet presAssocID="{3399A507-9706-49F4-8CD8-017B9EAAEC39}" presName="accent_1" presStyleLbl="alignNode1" presStyleIdx="1" presStyleCnt="8"/>
      <dgm:spPr/>
    </dgm:pt>
    <dgm:pt modelId="{160A020E-0FF5-44E2-A13E-21C78C631FDD}" type="pres">
      <dgm:prSet presAssocID="{B3D3B50C-A6C5-42FB-9C12-A3F7BCEABDEF}" presName="image_1" presStyleCnt="0"/>
      <dgm:spPr/>
    </dgm:pt>
    <dgm:pt modelId="{D5AA0B59-674F-4676-9D90-79D15C4C0E80}" type="pres">
      <dgm:prSet presAssocID="{B3D3B50C-A6C5-42FB-9C12-A3F7BCEABDEF}" presName="imageRepeatNode" presStyleLbl="fgImgPlace1" presStyleIdx="0" presStyleCnt="4"/>
      <dgm:spPr/>
    </dgm:pt>
    <dgm:pt modelId="{24CD0530-28E2-40F5-BA25-7F51AED3F04D}" type="pres">
      <dgm:prSet presAssocID="{D6E245CE-366A-4FFE-9254-FD71C04EDE55}" presName="parent_text_2" presStyleLbl="revTx" presStyleIdx="1" presStyleCnt="4">
        <dgm:presLayoutVars>
          <dgm:chMax val="0"/>
          <dgm:chPref val="0"/>
          <dgm:bulletEnabled val="1"/>
        </dgm:presLayoutVars>
      </dgm:prSet>
      <dgm:spPr/>
    </dgm:pt>
    <dgm:pt modelId="{1E398563-D718-4D18-9737-1C723A629FB1}" type="pres">
      <dgm:prSet presAssocID="{D6E245CE-366A-4FFE-9254-FD71C04EDE55}" presName="image_accent_2" presStyleCnt="0"/>
      <dgm:spPr/>
    </dgm:pt>
    <dgm:pt modelId="{CE9A915B-9836-4FCC-A1EB-703A1FE2839F}" type="pres">
      <dgm:prSet presAssocID="{D6E245CE-366A-4FFE-9254-FD71C04EDE55}" presName="imageAccentRepeatNode" presStyleLbl="alignNode1" presStyleIdx="2" presStyleCnt="8"/>
      <dgm:spPr/>
    </dgm:pt>
    <dgm:pt modelId="{495351FA-ED85-4C5D-A5B2-EF85CDD78FF5}" type="pres">
      <dgm:prSet presAssocID="{62CB1169-2A7A-43E1-B19B-3E8991D4BE59}" presName="image_2" presStyleCnt="0"/>
      <dgm:spPr/>
    </dgm:pt>
    <dgm:pt modelId="{9FBEB793-2C2B-47EF-9CB1-ADC3E19F442A}" type="pres">
      <dgm:prSet presAssocID="{62CB1169-2A7A-43E1-B19B-3E8991D4BE59}" presName="imageRepeatNode" presStyleLbl="fgImgPlace1" presStyleIdx="1" presStyleCnt="4"/>
      <dgm:spPr/>
    </dgm:pt>
    <dgm:pt modelId="{ADD97344-6CC2-4152-9922-79F00766D837}" type="pres">
      <dgm:prSet presAssocID="{A4A152F3-6388-42B2-B23B-D63D1B8F7026}" presName="image_accent_3" presStyleCnt="0"/>
      <dgm:spPr/>
    </dgm:pt>
    <dgm:pt modelId="{6368E6B1-293A-4299-9169-B0C157399908}" type="pres">
      <dgm:prSet presAssocID="{A4A152F3-6388-42B2-B23B-D63D1B8F7026}" presName="imageAccentRepeatNode" presStyleLbl="alignNode1" presStyleIdx="3" presStyleCnt="8"/>
      <dgm:spPr/>
    </dgm:pt>
    <dgm:pt modelId="{9C9CAD08-8F97-4F42-AE38-EEF0802FAC3A}" type="pres">
      <dgm:prSet presAssocID="{A4A152F3-6388-42B2-B23B-D63D1B8F7026}" presName="parent_text_3" presStyleLbl="revTx" presStyleIdx="2" presStyleCnt="4">
        <dgm:presLayoutVars>
          <dgm:chMax val="0"/>
          <dgm:chPref val="0"/>
          <dgm:bulletEnabled val="1"/>
        </dgm:presLayoutVars>
      </dgm:prSet>
      <dgm:spPr/>
    </dgm:pt>
    <dgm:pt modelId="{99E41B35-64D6-484F-A6E5-70DA041300AF}" type="pres">
      <dgm:prSet presAssocID="{A4A152F3-6388-42B2-B23B-D63D1B8F7026}" presName="accent_2" presStyleLbl="alignNode1" presStyleIdx="4" presStyleCnt="8"/>
      <dgm:spPr/>
    </dgm:pt>
    <dgm:pt modelId="{7096605E-7A61-47C2-9DFC-2DAE88461AB7}" type="pres">
      <dgm:prSet presAssocID="{A4A152F3-6388-42B2-B23B-D63D1B8F7026}" presName="accent_3" presStyleLbl="alignNode1" presStyleIdx="5" presStyleCnt="8"/>
      <dgm:spPr/>
    </dgm:pt>
    <dgm:pt modelId="{0157D348-16AE-4F25-B808-E4EC97D069B1}" type="pres">
      <dgm:prSet presAssocID="{9215800A-A12F-45DA-B9EE-1338F40E7F8D}" presName="image_3" presStyleCnt="0"/>
      <dgm:spPr/>
    </dgm:pt>
    <dgm:pt modelId="{E8F976AF-4975-4D1F-85EB-275769DCEA6A}" type="pres">
      <dgm:prSet presAssocID="{9215800A-A12F-45DA-B9EE-1338F40E7F8D}" presName="imageRepeatNode" presStyleLbl="fgImgPlace1" presStyleIdx="2" presStyleCnt="4"/>
      <dgm:spPr/>
    </dgm:pt>
    <dgm:pt modelId="{280ECC56-D026-41D3-8417-2EB8DC8D8E29}" type="pres">
      <dgm:prSet presAssocID="{EBF93489-F00B-41D0-8CB8-38C07BC3A659}" presName="image_accent_4" presStyleCnt="0"/>
      <dgm:spPr/>
    </dgm:pt>
    <dgm:pt modelId="{07E630A5-6EC1-46C8-ADC8-D389B1FBD0DC}" type="pres">
      <dgm:prSet presAssocID="{EBF93489-F00B-41D0-8CB8-38C07BC3A659}" presName="imageAccentRepeatNode" presStyleLbl="alignNode1" presStyleIdx="6" presStyleCnt="8"/>
      <dgm:spPr/>
    </dgm:pt>
    <dgm:pt modelId="{C8CAD4C2-0AB6-480C-9296-E296A9A46DF5}" type="pres">
      <dgm:prSet presAssocID="{EBF93489-F00B-41D0-8CB8-38C07BC3A659}" presName="parent_text_4" presStyleLbl="revTx" presStyleIdx="3" presStyleCnt="4">
        <dgm:presLayoutVars>
          <dgm:chMax val="0"/>
          <dgm:chPref val="0"/>
          <dgm:bulletEnabled val="1"/>
        </dgm:presLayoutVars>
      </dgm:prSet>
      <dgm:spPr/>
    </dgm:pt>
    <dgm:pt modelId="{F35F9373-A0C6-4D33-B28E-314D41362E99}" type="pres">
      <dgm:prSet presAssocID="{EBF93489-F00B-41D0-8CB8-38C07BC3A659}" presName="accent_4" presStyleLbl="alignNode1" presStyleIdx="7" presStyleCnt="8"/>
      <dgm:spPr/>
    </dgm:pt>
    <dgm:pt modelId="{1FF11792-C35D-4F69-A717-A25462255BF3}" type="pres">
      <dgm:prSet presAssocID="{A3DD307B-2DC0-486E-AE56-1DF487667D09}" presName="image_4" presStyleCnt="0"/>
      <dgm:spPr/>
    </dgm:pt>
    <dgm:pt modelId="{6571E12B-CD87-4FCF-867A-3D2EE3E25560}" type="pres">
      <dgm:prSet presAssocID="{A3DD307B-2DC0-486E-AE56-1DF487667D09}" presName="imageRepeatNode" presStyleLbl="fgImgPlace1" presStyleIdx="3" presStyleCnt="4"/>
      <dgm:spPr/>
    </dgm:pt>
  </dgm:ptLst>
  <dgm:cxnLst>
    <dgm:cxn modelId="{148F5B0F-1FDD-4827-9029-E08197149728}" type="presOf" srcId="{9215800A-A12F-45DA-B9EE-1338F40E7F8D}" destId="{E8F976AF-4975-4D1F-85EB-275769DCEA6A}" srcOrd="0" destOrd="0" presId="urn:microsoft.com/office/officeart/2008/layout/BubblePictureList"/>
    <dgm:cxn modelId="{CFD09641-6A78-412D-A072-509CF7440CB9}" type="presOf" srcId="{A4A152F3-6388-42B2-B23B-D63D1B8F7026}" destId="{9C9CAD08-8F97-4F42-AE38-EEF0802FAC3A}" srcOrd="0" destOrd="0" presId="urn:microsoft.com/office/officeart/2008/layout/BubblePictureList"/>
    <dgm:cxn modelId="{91B72C68-6037-4DC1-A76D-FA09D6D5C3AB}" type="presOf" srcId="{EBF93489-F00B-41D0-8CB8-38C07BC3A659}" destId="{C8CAD4C2-0AB6-480C-9296-E296A9A46DF5}" srcOrd="0" destOrd="0" presId="urn:microsoft.com/office/officeart/2008/layout/BubblePictureList"/>
    <dgm:cxn modelId="{B83E724A-345A-4FD2-93F7-552400206042}" srcId="{38C4CF2F-9686-4BCD-928B-033A0B69E626}" destId="{A4A152F3-6388-42B2-B23B-D63D1B8F7026}" srcOrd="2" destOrd="0" parTransId="{53C7A15F-CAEF-4411-BDFE-44CA6EEA6B98}" sibTransId="{9215800A-A12F-45DA-B9EE-1338F40E7F8D}"/>
    <dgm:cxn modelId="{59CF9650-D547-4AA2-8C8F-5A6E7E985F17}" type="presOf" srcId="{3399A507-9706-49F4-8CD8-017B9EAAEC39}" destId="{D8D7900A-EC7E-475B-A39F-780950CB3A18}" srcOrd="0" destOrd="0" presId="urn:microsoft.com/office/officeart/2008/layout/BubblePictureList"/>
    <dgm:cxn modelId="{985B5A79-E7C6-4FAD-AC4F-27E019F95D5F}" type="presOf" srcId="{B3D3B50C-A6C5-42FB-9C12-A3F7BCEABDEF}" destId="{D5AA0B59-674F-4676-9D90-79D15C4C0E80}" srcOrd="0" destOrd="0" presId="urn:microsoft.com/office/officeart/2008/layout/BubblePictureList"/>
    <dgm:cxn modelId="{3F8B8A5A-4F99-48BF-9667-54EFA8941DEC}" srcId="{38C4CF2F-9686-4BCD-928B-033A0B69E626}" destId="{D6E245CE-366A-4FFE-9254-FD71C04EDE55}" srcOrd="1" destOrd="0" parTransId="{293BE9CD-C89D-4CBA-ABC3-187A81F6CEFD}" sibTransId="{62CB1169-2A7A-43E1-B19B-3E8991D4BE59}"/>
    <dgm:cxn modelId="{B3359B88-DADE-439D-B70F-5A7AE239BE51}" srcId="{38C4CF2F-9686-4BCD-928B-033A0B69E626}" destId="{3399A507-9706-49F4-8CD8-017B9EAAEC39}" srcOrd="0" destOrd="0" parTransId="{0A93C6D3-E15A-40B9-98D1-D42474F58BB2}" sibTransId="{B3D3B50C-A6C5-42FB-9C12-A3F7BCEABDEF}"/>
    <dgm:cxn modelId="{08B4CAAA-09A1-45E5-9E76-410FADEA80E8}" type="presOf" srcId="{38C4CF2F-9686-4BCD-928B-033A0B69E626}" destId="{052D14EC-1CA0-443A-8D87-70A76B981931}" srcOrd="0" destOrd="0" presId="urn:microsoft.com/office/officeart/2008/layout/BubblePictureList"/>
    <dgm:cxn modelId="{D75BB3B7-FCD4-448C-AD06-0A6AC1BE4EBA}" type="presOf" srcId="{A3DD307B-2DC0-486E-AE56-1DF487667D09}" destId="{6571E12B-CD87-4FCF-867A-3D2EE3E25560}" srcOrd="0" destOrd="0" presId="urn:microsoft.com/office/officeart/2008/layout/BubblePictureList"/>
    <dgm:cxn modelId="{80C8EFCC-D392-4584-8F65-624B622B2A04}" srcId="{38C4CF2F-9686-4BCD-928B-033A0B69E626}" destId="{EBF93489-F00B-41D0-8CB8-38C07BC3A659}" srcOrd="3" destOrd="0" parTransId="{8278D038-141A-4EC8-BB8D-D510D347F2BC}" sibTransId="{A3DD307B-2DC0-486E-AE56-1DF487667D09}"/>
    <dgm:cxn modelId="{DF9F7AD2-FCD4-43A8-8B4F-B86D66AFD8C7}" type="presOf" srcId="{D6E245CE-366A-4FFE-9254-FD71C04EDE55}" destId="{24CD0530-28E2-40F5-BA25-7F51AED3F04D}" srcOrd="0" destOrd="0" presId="urn:microsoft.com/office/officeart/2008/layout/BubblePictureList"/>
    <dgm:cxn modelId="{C5A08BE0-2FC5-492D-8F08-2D31689E70DA}" type="presOf" srcId="{62CB1169-2A7A-43E1-B19B-3E8991D4BE59}" destId="{9FBEB793-2C2B-47EF-9CB1-ADC3E19F442A}" srcOrd="0" destOrd="0" presId="urn:microsoft.com/office/officeart/2008/layout/BubblePictureList"/>
    <dgm:cxn modelId="{DDD443CC-1699-4510-9CF1-2DFA9F78C5C2}" type="presParOf" srcId="{052D14EC-1CA0-443A-8D87-70A76B981931}" destId="{D8D7900A-EC7E-475B-A39F-780950CB3A18}" srcOrd="0" destOrd="0" presId="urn:microsoft.com/office/officeart/2008/layout/BubblePictureList"/>
    <dgm:cxn modelId="{34B32557-5DBD-46A6-96F6-A4471647D231}" type="presParOf" srcId="{052D14EC-1CA0-443A-8D87-70A76B981931}" destId="{DFC1D4FC-A14F-4D73-86B4-C4FA8F0ADC4C}" srcOrd="1" destOrd="0" presId="urn:microsoft.com/office/officeart/2008/layout/BubblePictureList"/>
    <dgm:cxn modelId="{021CB1C5-E2ED-4016-B508-167545C02996}" type="presParOf" srcId="{DFC1D4FC-A14F-4D73-86B4-C4FA8F0ADC4C}" destId="{6A2C15D9-A1CF-44A0-BA43-5CF92CCAA994}" srcOrd="0" destOrd="0" presId="urn:microsoft.com/office/officeart/2008/layout/BubblePictureList"/>
    <dgm:cxn modelId="{CABF1C89-E60A-4EF3-B6B5-447FA4A673CF}" type="presParOf" srcId="{052D14EC-1CA0-443A-8D87-70A76B981931}" destId="{1EEB56D6-A02D-4F74-8929-A7DB8AE5FDCC}" srcOrd="2" destOrd="0" presId="urn:microsoft.com/office/officeart/2008/layout/BubblePictureList"/>
    <dgm:cxn modelId="{83D9BEF6-D2D5-4AFC-8257-08C6CC65A877}" type="presParOf" srcId="{052D14EC-1CA0-443A-8D87-70A76B981931}" destId="{160A020E-0FF5-44E2-A13E-21C78C631FDD}" srcOrd="3" destOrd="0" presId="urn:microsoft.com/office/officeart/2008/layout/BubblePictureList"/>
    <dgm:cxn modelId="{4A3DD3A4-70C0-4E14-92C4-F41686957E79}" type="presParOf" srcId="{160A020E-0FF5-44E2-A13E-21C78C631FDD}" destId="{D5AA0B59-674F-4676-9D90-79D15C4C0E80}" srcOrd="0" destOrd="0" presId="urn:microsoft.com/office/officeart/2008/layout/BubblePictureList"/>
    <dgm:cxn modelId="{10AF6744-64DC-474B-9D48-264D2344C28B}" type="presParOf" srcId="{052D14EC-1CA0-443A-8D87-70A76B981931}" destId="{24CD0530-28E2-40F5-BA25-7F51AED3F04D}" srcOrd="4" destOrd="0" presId="urn:microsoft.com/office/officeart/2008/layout/BubblePictureList"/>
    <dgm:cxn modelId="{B6542C77-1D06-451F-B17B-AD8B099ABB85}" type="presParOf" srcId="{052D14EC-1CA0-443A-8D87-70A76B981931}" destId="{1E398563-D718-4D18-9737-1C723A629FB1}" srcOrd="5" destOrd="0" presId="urn:microsoft.com/office/officeart/2008/layout/BubblePictureList"/>
    <dgm:cxn modelId="{5A2EFE16-431C-469F-BFBB-AA8B2B97953F}" type="presParOf" srcId="{1E398563-D718-4D18-9737-1C723A629FB1}" destId="{CE9A915B-9836-4FCC-A1EB-703A1FE2839F}" srcOrd="0" destOrd="0" presId="urn:microsoft.com/office/officeart/2008/layout/BubblePictureList"/>
    <dgm:cxn modelId="{7A6D4ACA-16A8-4958-82E4-3930102CEE1B}" type="presParOf" srcId="{052D14EC-1CA0-443A-8D87-70A76B981931}" destId="{495351FA-ED85-4C5D-A5B2-EF85CDD78FF5}" srcOrd="6" destOrd="0" presId="urn:microsoft.com/office/officeart/2008/layout/BubblePictureList"/>
    <dgm:cxn modelId="{FC66F237-C189-490F-AE2A-09C4B43A39E7}" type="presParOf" srcId="{495351FA-ED85-4C5D-A5B2-EF85CDD78FF5}" destId="{9FBEB793-2C2B-47EF-9CB1-ADC3E19F442A}" srcOrd="0" destOrd="0" presId="urn:microsoft.com/office/officeart/2008/layout/BubblePictureList"/>
    <dgm:cxn modelId="{F2FF6C3B-B9DB-4D2E-96D8-ED7194D3AAAA}" type="presParOf" srcId="{052D14EC-1CA0-443A-8D87-70A76B981931}" destId="{ADD97344-6CC2-4152-9922-79F00766D837}" srcOrd="7" destOrd="0" presId="urn:microsoft.com/office/officeart/2008/layout/BubblePictureList"/>
    <dgm:cxn modelId="{9C5D5CBF-8EDF-4DB6-A292-4C2A76011612}" type="presParOf" srcId="{ADD97344-6CC2-4152-9922-79F00766D837}" destId="{6368E6B1-293A-4299-9169-B0C157399908}" srcOrd="0" destOrd="0" presId="urn:microsoft.com/office/officeart/2008/layout/BubblePictureList"/>
    <dgm:cxn modelId="{AE5EF88C-F954-46D7-9115-3C138EDFC5E8}" type="presParOf" srcId="{052D14EC-1CA0-443A-8D87-70A76B981931}" destId="{9C9CAD08-8F97-4F42-AE38-EEF0802FAC3A}" srcOrd="8" destOrd="0" presId="urn:microsoft.com/office/officeart/2008/layout/BubblePictureList"/>
    <dgm:cxn modelId="{DB48825C-9C63-4C2F-89A0-E75FC15414A7}" type="presParOf" srcId="{052D14EC-1CA0-443A-8D87-70A76B981931}" destId="{99E41B35-64D6-484F-A6E5-70DA041300AF}" srcOrd="9" destOrd="0" presId="urn:microsoft.com/office/officeart/2008/layout/BubblePictureList"/>
    <dgm:cxn modelId="{C485E0A1-47BF-4491-B500-0F5A0A2322E7}" type="presParOf" srcId="{052D14EC-1CA0-443A-8D87-70A76B981931}" destId="{7096605E-7A61-47C2-9DFC-2DAE88461AB7}" srcOrd="10" destOrd="0" presId="urn:microsoft.com/office/officeart/2008/layout/BubblePictureList"/>
    <dgm:cxn modelId="{D1334E3D-1090-4848-90AD-71F825436EA1}" type="presParOf" srcId="{052D14EC-1CA0-443A-8D87-70A76B981931}" destId="{0157D348-16AE-4F25-B808-E4EC97D069B1}" srcOrd="11" destOrd="0" presId="urn:microsoft.com/office/officeart/2008/layout/BubblePictureList"/>
    <dgm:cxn modelId="{6151CA4B-FDE9-4696-949F-FBD3CACDB113}" type="presParOf" srcId="{0157D348-16AE-4F25-B808-E4EC97D069B1}" destId="{E8F976AF-4975-4D1F-85EB-275769DCEA6A}" srcOrd="0" destOrd="0" presId="urn:microsoft.com/office/officeart/2008/layout/BubblePictureList"/>
    <dgm:cxn modelId="{1F896408-63FE-4A25-836F-E236B13E20A0}" type="presParOf" srcId="{052D14EC-1CA0-443A-8D87-70A76B981931}" destId="{280ECC56-D026-41D3-8417-2EB8DC8D8E29}" srcOrd="12" destOrd="0" presId="urn:microsoft.com/office/officeart/2008/layout/BubblePictureList"/>
    <dgm:cxn modelId="{933F34FE-10B1-428A-815F-311EEE7559EA}" type="presParOf" srcId="{280ECC56-D026-41D3-8417-2EB8DC8D8E29}" destId="{07E630A5-6EC1-46C8-ADC8-D389B1FBD0DC}" srcOrd="0" destOrd="0" presId="urn:microsoft.com/office/officeart/2008/layout/BubblePictureList"/>
    <dgm:cxn modelId="{CFD1A3F6-EEE5-430D-9427-419B0052C35C}" type="presParOf" srcId="{052D14EC-1CA0-443A-8D87-70A76B981931}" destId="{C8CAD4C2-0AB6-480C-9296-E296A9A46DF5}" srcOrd="13" destOrd="0" presId="urn:microsoft.com/office/officeart/2008/layout/BubblePictureList"/>
    <dgm:cxn modelId="{E9EC0BC7-3075-4289-90ED-7DA55E9C03DF}" type="presParOf" srcId="{052D14EC-1CA0-443A-8D87-70A76B981931}" destId="{F35F9373-A0C6-4D33-B28E-314D41362E99}" srcOrd="14" destOrd="0" presId="urn:microsoft.com/office/officeart/2008/layout/BubblePictureList"/>
    <dgm:cxn modelId="{94D91A00-CEFB-48C7-911D-209D55631F31}" type="presParOf" srcId="{052D14EC-1CA0-443A-8D87-70A76B981931}" destId="{1FF11792-C35D-4F69-A717-A25462255BF3}" srcOrd="15" destOrd="0" presId="urn:microsoft.com/office/officeart/2008/layout/BubblePictureList"/>
    <dgm:cxn modelId="{B7FD4B2F-002F-43FC-BD47-1C8FFBBB7719}" type="presParOf" srcId="{1FF11792-C35D-4F69-A717-A25462255BF3}" destId="{6571E12B-CD87-4FCF-867A-3D2EE3E25560}" srcOrd="0" destOrd="0" presId="urn:microsoft.com/office/officeart/2008/layout/Bubble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787506-3A26-4AFC-B382-8989C8DAF7B2}" type="doc">
      <dgm:prSet loTypeId="urn:microsoft.com/office/officeart/2008/layout/VerticalCircleList" loCatId="list" qsTypeId="urn:microsoft.com/office/officeart/2005/8/quickstyle/simple1" qsCatId="simple" csTypeId="urn:microsoft.com/office/officeart/2005/8/colors/colorful5" csCatId="colorful" phldr="1"/>
      <dgm:spPr/>
    </dgm:pt>
    <dgm:pt modelId="{B4CFACC9-DFCC-4159-A897-8B4A7936B98F}">
      <dgm:prSet phldrT="[Text]" custT="1"/>
      <dgm:spPr/>
      <dgm:t>
        <a:bodyPr/>
        <a:lstStyle/>
        <a:p>
          <a:r>
            <a:rPr lang="en-US" sz="2800" dirty="0">
              <a:solidFill>
                <a:srgbClr val="6A7278"/>
              </a:solidFill>
            </a:rPr>
            <a:t>Reapplying to DEVELOP</a:t>
          </a:r>
        </a:p>
      </dgm:t>
    </dgm:pt>
    <dgm:pt modelId="{8CF20304-C4F1-427F-A298-CA802877BA63}" type="parTrans" cxnId="{78B5BB05-05BC-4191-8CD2-185A3E5554A9}">
      <dgm:prSet/>
      <dgm:spPr/>
      <dgm:t>
        <a:bodyPr/>
        <a:lstStyle/>
        <a:p>
          <a:endParaRPr lang="en-US" sz="2800">
            <a:solidFill>
              <a:srgbClr val="6A7278"/>
            </a:solidFill>
          </a:endParaRPr>
        </a:p>
      </dgm:t>
    </dgm:pt>
    <dgm:pt modelId="{3A3532AB-17A4-4D61-A71E-4B2B7D5E9A38}" type="sibTrans" cxnId="{78B5BB05-05BC-4191-8CD2-185A3E5554A9}">
      <dgm:prSet/>
      <dgm:spPr/>
      <dgm:t>
        <a:bodyPr/>
        <a:lstStyle/>
        <a:p>
          <a:endParaRPr lang="en-US" sz="2800">
            <a:solidFill>
              <a:srgbClr val="6A7278"/>
            </a:solidFill>
          </a:endParaRPr>
        </a:p>
      </dgm:t>
    </dgm:pt>
    <dgm:pt modelId="{53726D68-FBCC-4565-A09A-221DC5E0E3A5}">
      <dgm:prSet phldrT="[Text]" custT="1"/>
      <dgm:spPr/>
      <dgm:t>
        <a:bodyPr/>
        <a:lstStyle/>
        <a:p>
          <a:r>
            <a:rPr lang="en-US" sz="2800" dirty="0">
              <a:solidFill>
                <a:srgbClr val="6A7278"/>
              </a:solidFill>
            </a:rPr>
            <a:t>Fellow &amp; Sr Fellow Positions</a:t>
          </a:r>
        </a:p>
      </dgm:t>
    </dgm:pt>
    <dgm:pt modelId="{C9FB60C9-0613-4D5E-9E27-77D353D5A847}" type="parTrans" cxnId="{C6C8B002-2426-49D9-B0C2-BF312975A969}">
      <dgm:prSet/>
      <dgm:spPr/>
      <dgm:t>
        <a:bodyPr/>
        <a:lstStyle/>
        <a:p>
          <a:endParaRPr lang="en-US" sz="2800">
            <a:solidFill>
              <a:srgbClr val="6A7278"/>
            </a:solidFill>
          </a:endParaRPr>
        </a:p>
      </dgm:t>
    </dgm:pt>
    <dgm:pt modelId="{31D5B339-9D96-4E61-9B1C-2DB47E0301E4}" type="sibTrans" cxnId="{C6C8B002-2426-49D9-B0C2-BF312975A969}">
      <dgm:prSet/>
      <dgm:spPr/>
      <dgm:t>
        <a:bodyPr/>
        <a:lstStyle/>
        <a:p>
          <a:endParaRPr lang="en-US" sz="2800">
            <a:solidFill>
              <a:srgbClr val="6A7278"/>
            </a:solidFill>
          </a:endParaRPr>
        </a:p>
      </dgm:t>
    </dgm:pt>
    <dgm:pt modelId="{429EB3C9-BFC7-4D41-A0DD-4AC72998D269}">
      <dgm:prSet phldrT="[Text]" custT="1"/>
      <dgm:spPr/>
      <dgm:t>
        <a:bodyPr/>
        <a:lstStyle/>
        <a:p>
          <a:r>
            <a:rPr lang="en-US" sz="2800" dirty="0">
              <a:solidFill>
                <a:srgbClr val="6A7278"/>
              </a:solidFill>
            </a:rPr>
            <a:t>Professional DEVELOPment Week</a:t>
          </a:r>
        </a:p>
      </dgm:t>
    </dgm:pt>
    <dgm:pt modelId="{094C9BA8-ECCA-4BE7-B24E-5929DE8C7C51}" type="parTrans" cxnId="{E8BE607B-C830-495F-B4CF-EAA1BDCB304E}">
      <dgm:prSet/>
      <dgm:spPr/>
      <dgm:t>
        <a:bodyPr/>
        <a:lstStyle/>
        <a:p>
          <a:endParaRPr lang="en-US" sz="2800">
            <a:solidFill>
              <a:srgbClr val="6A7278"/>
            </a:solidFill>
          </a:endParaRPr>
        </a:p>
      </dgm:t>
    </dgm:pt>
    <dgm:pt modelId="{F7B83165-C712-4787-9E44-453539230C06}" type="sibTrans" cxnId="{E8BE607B-C830-495F-B4CF-EAA1BDCB304E}">
      <dgm:prSet/>
      <dgm:spPr/>
      <dgm:t>
        <a:bodyPr/>
        <a:lstStyle/>
        <a:p>
          <a:endParaRPr lang="en-US" sz="2800">
            <a:solidFill>
              <a:srgbClr val="6A7278"/>
            </a:solidFill>
          </a:endParaRPr>
        </a:p>
      </dgm:t>
    </dgm:pt>
    <dgm:pt modelId="{7BD124B6-518E-4222-A641-180A2A22A0B4}">
      <dgm:prSet custT="1"/>
      <dgm:spPr/>
      <dgm:t>
        <a:bodyPr/>
        <a:lstStyle/>
        <a:p>
          <a:r>
            <a:rPr lang="en-US" sz="2800" dirty="0">
              <a:solidFill>
                <a:srgbClr val="6A7278"/>
              </a:solidFill>
            </a:rPr>
            <a:t>DEVELOP Day</a:t>
          </a:r>
        </a:p>
      </dgm:t>
    </dgm:pt>
    <dgm:pt modelId="{C353B41F-EF96-4467-80E0-98CAFA8A76DD}" type="parTrans" cxnId="{0E74DD6F-6FE0-458C-AC68-2FA5DC2F83BB}">
      <dgm:prSet/>
      <dgm:spPr/>
      <dgm:t>
        <a:bodyPr/>
        <a:lstStyle/>
        <a:p>
          <a:endParaRPr lang="en-US" sz="2800">
            <a:solidFill>
              <a:srgbClr val="6A7278"/>
            </a:solidFill>
          </a:endParaRPr>
        </a:p>
      </dgm:t>
    </dgm:pt>
    <dgm:pt modelId="{0089EBF0-A70E-4C66-8F04-E7466C8AF9F2}" type="sibTrans" cxnId="{0E74DD6F-6FE0-458C-AC68-2FA5DC2F83BB}">
      <dgm:prSet/>
      <dgm:spPr/>
      <dgm:t>
        <a:bodyPr/>
        <a:lstStyle/>
        <a:p>
          <a:endParaRPr lang="en-US" sz="2800">
            <a:solidFill>
              <a:srgbClr val="6A7278"/>
            </a:solidFill>
          </a:endParaRPr>
        </a:p>
      </dgm:t>
    </dgm:pt>
    <dgm:pt modelId="{0AAE2D52-6434-4869-A269-75B0F51A0F48}" type="pres">
      <dgm:prSet presAssocID="{FC787506-3A26-4AFC-B382-8989C8DAF7B2}" presName="Name0" presStyleCnt="0">
        <dgm:presLayoutVars>
          <dgm:dir/>
        </dgm:presLayoutVars>
      </dgm:prSet>
      <dgm:spPr/>
    </dgm:pt>
    <dgm:pt modelId="{3C2AFAF8-2C8A-4019-A3F5-607A0C0613C3}" type="pres">
      <dgm:prSet presAssocID="{B4CFACC9-DFCC-4159-A897-8B4A7936B98F}" presName="noChildren" presStyleCnt="0"/>
      <dgm:spPr/>
    </dgm:pt>
    <dgm:pt modelId="{704ACF9A-0FDE-490B-AEB8-03D1FF29EC4F}" type="pres">
      <dgm:prSet presAssocID="{B4CFACC9-DFCC-4159-A897-8B4A7936B98F}" presName="gap" presStyleCnt="0"/>
      <dgm:spPr/>
    </dgm:pt>
    <dgm:pt modelId="{D06A2352-BD13-4E16-BC05-1CFB9104B6B7}" type="pres">
      <dgm:prSet presAssocID="{B4CFACC9-DFCC-4159-A897-8B4A7936B98F}" presName="medCircle2" presStyleLbl="vennNode1" presStyleIdx="0" presStyleCnt="4" custLinFactNeighborX="-13549"/>
      <dgm:spPr/>
    </dgm:pt>
    <dgm:pt modelId="{29DAE9E4-57F8-4B95-A862-D8880A3B27DF}" type="pres">
      <dgm:prSet presAssocID="{B4CFACC9-DFCC-4159-A897-8B4A7936B98F}" presName="txLvlOnly1" presStyleLbl="revTx" presStyleIdx="0" presStyleCnt="4"/>
      <dgm:spPr/>
    </dgm:pt>
    <dgm:pt modelId="{7B6DBF8E-82E8-404E-975D-55619F2C728B}" type="pres">
      <dgm:prSet presAssocID="{53726D68-FBCC-4565-A09A-221DC5E0E3A5}" presName="noChildren" presStyleCnt="0"/>
      <dgm:spPr/>
    </dgm:pt>
    <dgm:pt modelId="{1D875AFB-EC2C-41A5-A217-76EB79D3CD89}" type="pres">
      <dgm:prSet presAssocID="{53726D68-FBCC-4565-A09A-221DC5E0E3A5}" presName="gap" presStyleCnt="0"/>
      <dgm:spPr/>
    </dgm:pt>
    <dgm:pt modelId="{2E466CDD-23F2-4FD6-B09E-DE89D52CEB90}" type="pres">
      <dgm:prSet presAssocID="{53726D68-FBCC-4565-A09A-221DC5E0E3A5}" presName="medCircle2" presStyleLbl="vennNode1" presStyleIdx="1" presStyleCnt="4" custLinFactNeighborX="-13549"/>
      <dgm:spPr/>
    </dgm:pt>
    <dgm:pt modelId="{64AED80E-4F52-452D-8CD0-ACC43A350592}" type="pres">
      <dgm:prSet presAssocID="{53726D68-FBCC-4565-A09A-221DC5E0E3A5}" presName="txLvlOnly1" presStyleLbl="revTx" presStyleIdx="1" presStyleCnt="4"/>
      <dgm:spPr/>
    </dgm:pt>
    <dgm:pt modelId="{92D3DBC5-0E3F-41A0-80BC-B10F2861ACAC}" type="pres">
      <dgm:prSet presAssocID="{429EB3C9-BFC7-4D41-A0DD-4AC72998D269}" presName="noChildren" presStyleCnt="0"/>
      <dgm:spPr/>
    </dgm:pt>
    <dgm:pt modelId="{BDCB1FC2-2E63-4E39-A0F3-ACFD94B7E2CB}" type="pres">
      <dgm:prSet presAssocID="{429EB3C9-BFC7-4D41-A0DD-4AC72998D269}" presName="gap" presStyleCnt="0"/>
      <dgm:spPr/>
    </dgm:pt>
    <dgm:pt modelId="{651B44C4-4500-45C2-9F50-5802407938DE}" type="pres">
      <dgm:prSet presAssocID="{429EB3C9-BFC7-4D41-A0DD-4AC72998D269}" presName="medCircle2" presStyleLbl="vennNode1" presStyleIdx="2" presStyleCnt="4" custLinFactNeighborX="-13549"/>
      <dgm:spPr/>
    </dgm:pt>
    <dgm:pt modelId="{903EB252-DD00-453F-8D09-3886B48E3942}" type="pres">
      <dgm:prSet presAssocID="{429EB3C9-BFC7-4D41-A0DD-4AC72998D269}" presName="txLvlOnly1" presStyleLbl="revTx" presStyleIdx="2" presStyleCnt="4"/>
      <dgm:spPr/>
    </dgm:pt>
    <dgm:pt modelId="{AE2E6C9C-5080-4007-A69B-B38A0559CEDF}" type="pres">
      <dgm:prSet presAssocID="{7BD124B6-518E-4222-A641-180A2A22A0B4}" presName="noChildren" presStyleCnt="0"/>
      <dgm:spPr/>
    </dgm:pt>
    <dgm:pt modelId="{7AF6C8A7-A5CC-4840-97A0-79CBFFF46143}" type="pres">
      <dgm:prSet presAssocID="{7BD124B6-518E-4222-A641-180A2A22A0B4}" presName="gap" presStyleCnt="0"/>
      <dgm:spPr/>
    </dgm:pt>
    <dgm:pt modelId="{97C643EA-FB6B-4C3E-BD4D-9678A0C5B9FE}" type="pres">
      <dgm:prSet presAssocID="{7BD124B6-518E-4222-A641-180A2A22A0B4}" presName="medCircle2" presStyleLbl="vennNode1" presStyleIdx="3" presStyleCnt="4" custLinFactNeighborX="-13549"/>
      <dgm:spPr/>
    </dgm:pt>
    <dgm:pt modelId="{36B793B6-BF71-49E5-8A9F-459B8AA1FA21}" type="pres">
      <dgm:prSet presAssocID="{7BD124B6-518E-4222-A641-180A2A22A0B4}" presName="txLvlOnly1" presStyleLbl="revTx" presStyleIdx="3" presStyleCnt="4"/>
      <dgm:spPr/>
    </dgm:pt>
  </dgm:ptLst>
  <dgm:cxnLst>
    <dgm:cxn modelId="{C6C8B002-2426-49D9-B0C2-BF312975A969}" srcId="{FC787506-3A26-4AFC-B382-8989C8DAF7B2}" destId="{53726D68-FBCC-4565-A09A-221DC5E0E3A5}" srcOrd="1" destOrd="0" parTransId="{C9FB60C9-0613-4D5E-9E27-77D353D5A847}" sibTransId="{31D5B339-9D96-4E61-9B1C-2DB47E0301E4}"/>
    <dgm:cxn modelId="{78B5BB05-05BC-4191-8CD2-185A3E5554A9}" srcId="{FC787506-3A26-4AFC-B382-8989C8DAF7B2}" destId="{B4CFACC9-DFCC-4159-A897-8B4A7936B98F}" srcOrd="0" destOrd="0" parTransId="{8CF20304-C4F1-427F-A298-CA802877BA63}" sibTransId="{3A3532AB-17A4-4D61-A71E-4B2B7D5E9A38}"/>
    <dgm:cxn modelId="{0AD9645B-1CD1-4107-9771-E1D9EBBCE634}" type="presOf" srcId="{FC787506-3A26-4AFC-B382-8989C8DAF7B2}" destId="{0AAE2D52-6434-4869-A269-75B0F51A0F48}" srcOrd="0" destOrd="0" presId="urn:microsoft.com/office/officeart/2008/layout/VerticalCircleList"/>
    <dgm:cxn modelId="{3FDAC162-6E3B-4942-AF0E-980DF76930FC}" type="presOf" srcId="{429EB3C9-BFC7-4D41-A0DD-4AC72998D269}" destId="{903EB252-DD00-453F-8D09-3886B48E3942}" srcOrd="0" destOrd="0" presId="urn:microsoft.com/office/officeart/2008/layout/VerticalCircleList"/>
    <dgm:cxn modelId="{0E74DD6F-6FE0-458C-AC68-2FA5DC2F83BB}" srcId="{FC787506-3A26-4AFC-B382-8989C8DAF7B2}" destId="{7BD124B6-518E-4222-A641-180A2A22A0B4}" srcOrd="3" destOrd="0" parTransId="{C353B41F-EF96-4467-80E0-98CAFA8A76DD}" sibTransId="{0089EBF0-A70E-4C66-8F04-E7466C8AF9F2}"/>
    <dgm:cxn modelId="{E8BE607B-C830-495F-B4CF-EAA1BDCB304E}" srcId="{FC787506-3A26-4AFC-B382-8989C8DAF7B2}" destId="{429EB3C9-BFC7-4D41-A0DD-4AC72998D269}" srcOrd="2" destOrd="0" parTransId="{094C9BA8-ECCA-4BE7-B24E-5929DE8C7C51}" sibTransId="{F7B83165-C712-4787-9E44-453539230C06}"/>
    <dgm:cxn modelId="{A36980AC-26CF-49DE-9374-96693A331BD8}" type="presOf" srcId="{B4CFACC9-DFCC-4159-A897-8B4A7936B98F}" destId="{29DAE9E4-57F8-4B95-A862-D8880A3B27DF}" srcOrd="0" destOrd="0" presId="urn:microsoft.com/office/officeart/2008/layout/VerticalCircleList"/>
    <dgm:cxn modelId="{96053CD5-791A-4802-B8A9-D24AC52743F4}" type="presOf" srcId="{53726D68-FBCC-4565-A09A-221DC5E0E3A5}" destId="{64AED80E-4F52-452D-8CD0-ACC43A350592}" srcOrd="0" destOrd="0" presId="urn:microsoft.com/office/officeart/2008/layout/VerticalCircleList"/>
    <dgm:cxn modelId="{FC8A0CEC-390A-46A8-B4D3-8EE608FEA6DD}" type="presOf" srcId="{7BD124B6-518E-4222-A641-180A2A22A0B4}" destId="{36B793B6-BF71-49E5-8A9F-459B8AA1FA21}" srcOrd="0" destOrd="0" presId="urn:microsoft.com/office/officeart/2008/layout/VerticalCircleList"/>
    <dgm:cxn modelId="{FDC958D1-9AB6-4ACD-8184-486D0151B3BB}" type="presParOf" srcId="{0AAE2D52-6434-4869-A269-75B0F51A0F48}" destId="{3C2AFAF8-2C8A-4019-A3F5-607A0C0613C3}" srcOrd="0" destOrd="0" presId="urn:microsoft.com/office/officeart/2008/layout/VerticalCircleList"/>
    <dgm:cxn modelId="{DF0BB478-091F-47CB-9698-633D69F483E4}" type="presParOf" srcId="{3C2AFAF8-2C8A-4019-A3F5-607A0C0613C3}" destId="{704ACF9A-0FDE-490B-AEB8-03D1FF29EC4F}" srcOrd="0" destOrd="0" presId="urn:microsoft.com/office/officeart/2008/layout/VerticalCircleList"/>
    <dgm:cxn modelId="{1BCC0BF6-CA92-4326-854A-4C75A081BFCC}" type="presParOf" srcId="{3C2AFAF8-2C8A-4019-A3F5-607A0C0613C3}" destId="{D06A2352-BD13-4E16-BC05-1CFB9104B6B7}" srcOrd="1" destOrd="0" presId="urn:microsoft.com/office/officeart/2008/layout/VerticalCircleList"/>
    <dgm:cxn modelId="{BC9E10C7-5B1A-4AB2-BA76-B626EAFE7163}" type="presParOf" srcId="{3C2AFAF8-2C8A-4019-A3F5-607A0C0613C3}" destId="{29DAE9E4-57F8-4B95-A862-D8880A3B27DF}" srcOrd="2" destOrd="0" presId="urn:microsoft.com/office/officeart/2008/layout/VerticalCircleList"/>
    <dgm:cxn modelId="{4EBE33C1-A93E-4B58-8BDF-F03EC6CBF7D4}" type="presParOf" srcId="{0AAE2D52-6434-4869-A269-75B0F51A0F48}" destId="{7B6DBF8E-82E8-404E-975D-55619F2C728B}" srcOrd="1" destOrd="0" presId="urn:microsoft.com/office/officeart/2008/layout/VerticalCircleList"/>
    <dgm:cxn modelId="{DFC02409-2A3A-4493-BA8D-7FF37E193652}" type="presParOf" srcId="{7B6DBF8E-82E8-404E-975D-55619F2C728B}" destId="{1D875AFB-EC2C-41A5-A217-76EB79D3CD89}" srcOrd="0" destOrd="0" presId="urn:microsoft.com/office/officeart/2008/layout/VerticalCircleList"/>
    <dgm:cxn modelId="{C38E0A3C-9940-46F7-A317-5A64A292CBC8}" type="presParOf" srcId="{7B6DBF8E-82E8-404E-975D-55619F2C728B}" destId="{2E466CDD-23F2-4FD6-B09E-DE89D52CEB90}" srcOrd="1" destOrd="0" presId="urn:microsoft.com/office/officeart/2008/layout/VerticalCircleList"/>
    <dgm:cxn modelId="{35D18581-5522-4E9D-89AF-C5870A3DDB6C}" type="presParOf" srcId="{7B6DBF8E-82E8-404E-975D-55619F2C728B}" destId="{64AED80E-4F52-452D-8CD0-ACC43A350592}" srcOrd="2" destOrd="0" presId="urn:microsoft.com/office/officeart/2008/layout/VerticalCircleList"/>
    <dgm:cxn modelId="{2254B591-FB15-462B-9E2E-420E9F89D425}" type="presParOf" srcId="{0AAE2D52-6434-4869-A269-75B0F51A0F48}" destId="{92D3DBC5-0E3F-41A0-80BC-B10F2861ACAC}" srcOrd="2" destOrd="0" presId="urn:microsoft.com/office/officeart/2008/layout/VerticalCircleList"/>
    <dgm:cxn modelId="{AB1DC3F4-732F-47B3-AD64-61E72873225C}" type="presParOf" srcId="{92D3DBC5-0E3F-41A0-80BC-B10F2861ACAC}" destId="{BDCB1FC2-2E63-4E39-A0F3-ACFD94B7E2CB}" srcOrd="0" destOrd="0" presId="urn:microsoft.com/office/officeart/2008/layout/VerticalCircleList"/>
    <dgm:cxn modelId="{70C9EA31-424A-499B-B184-02D81F477E46}" type="presParOf" srcId="{92D3DBC5-0E3F-41A0-80BC-B10F2861ACAC}" destId="{651B44C4-4500-45C2-9F50-5802407938DE}" srcOrd="1" destOrd="0" presId="urn:microsoft.com/office/officeart/2008/layout/VerticalCircleList"/>
    <dgm:cxn modelId="{684C0940-509D-416C-8FB3-1536B6F713D9}" type="presParOf" srcId="{92D3DBC5-0E3F-41A0-80BC-B10F2861ACAC}" destId="{903EB252-DD00-453F-8D09-3886B48E3942}" srcOrd="2" destOrd="0" presId="urn:microsoft.com/office/officeart/2008/layout/VerticalCircleList"/>
    <dgm:cxn modelId="{D633A4A5-D53D-4223-9A3E-C2E903905629}" type="presParOf" srcId="{0AAE2D52-6434-4869-A269-75B0F51A0F48}" destId="{AE2E6C9C-5080-4007-A69B-B38A0559CEDF}" srcOrd="3" destOrd="0" presId="urn:microsoft.com/office/officeart/2008/layout/VerticalCircleList"/>
    <dgm:cxn modelId="{1A27A273-E72F-4F55-A3AE-9246338D9B71}" type="presParOf" srcId="{AE2E6C9C-5080-4007-A69B-B38A0559CEDF}" destId="{7AF6C8A7-A5CC-4840-97A0-79CBFFF46143}" srcOrd="0" destOrd="0" presId="urn:microsoft.com/office/officeart/2008/layout/VerticalCircleList"/>
    <dgm:cxn modelId="{FD8C3300-C765-4F56-AA43-B31C051D425E}" type="presParOf" srcId="{AE2E6C9C-5080-4007-A69B-B38A0559CEDF}" destId="{97C643EA-FB6B-4C3E-BD4D-9678A0C5B9FE}" srcOrd="1" destOrd="0" presId="urn:microsoft.com/office/officeart/2008/layout/VerticalCircleList"/>
    <dgm:cxn modelId="{7D3C0246-5764-476D-8DB0-E4F5F573C500}" type="presParOf" srcId="{AE2E6C9C-5080-4007-A69B-B38A0559CEDF}" destId="{36B793B6-BF71-49E5-8A9F-459B8AA1FA21}"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787506-3A26-4AFC-B382-8989C8DAF7B2}" type="doc">
      <dgm:prSet loTypeId="urn:microsoft.com/office/officeart/2008/layout/VerticalCircleList" loCatId="list" qsTypeId="urn:microsoft.com/office/officeart/2005/8/quickstyle/simple1" qsCatId="simple" csTypeId="urn:microsoft.com/office/officeart/2005/8/colors/colorful5" csCatId="colorful" phldr="1"/>
      <dgm:spPr/>
    </dgm:pt>
    <dgm:pt modelId="{B4CFACC9-DFCC-4159-A897-8B4A7936B98F}">
      <dgm:prSet phldrT="[Text]" custT="1"/>
      <dgm:spPr/>
      <dgm:t>
        <a:bodyPr/>
        <a:lstStyle/>
        <a:p>
          <a:r>
            <a:rPr lang="en-US" sz="2800" dirty="0">
              <a:solidFill>
                <a:srgbClr val="6A7278"/>
              </a:solidFill>
            </a:rPr>
            <a:t>Presenting DEVELOP Work</a:t>
          </a:r>
        </a:p>
      </dgm:t>
    </dgm:pt>
    <dgm:pt modelId="{8CF20304-C4F1-427F-A298-CA802877BA63}" type="parTrans" cxnId="{78B5BB05-05BC-4191-8CD2-185A3E5554A9}">
      <dgm:prSet/>
      <dgm:spPr/>
      <dgm:t>
        <a:bodyPr/>
        <a:lstStyle/>
        <a:p>
          <a:endParaRPr lang="en-US" sz="2800">
            <a:solidFill>
              <a:srgbClr val="6A7278"/>
            </a:solidFill>
          </a:endParaRPr>
        </a:p>
      </dgm:t>
    </dgm:pt>
    <dgm:pt modelId="{3A3532AB-17A4-4D61-A71E-4B2B7D5E9A38}" type="sibTrans" cxnId="{78B5BB05-05BC-4191-8CD2-185A3E5554A9}">
      <dgm:prSet/>
      <dgm:spPr/>
      <dgm:t>
        <a:bodyPr/>
        <a:lstStyle/>
        <a:p>
          <a:endParaRPr lang="en-US" sz="2800">
            <a:solidFill>
              <a:srgbClr val="6A7278"/>
            </a:solidFill>
          </a:endParaRPr>
        </a:p>
      </dgm:t>
    </dgm:pt>
    <dgm:pt modelId="{53726D68-FBCC-4565-A09A-221DC5E0E3A5}">
      <dgm:prSet phldrT="[Text]" custT="1"/>
      <dgm:spPr/>
      <dgm:t>
        <a:bodyPr/>
        <a:lstStyle/>
        <a:p>
          <a:r>
            <a:rPr lang="en-US" sz="2800" dirty="0">
              <a:solidFill>
                <a:srgbClr val="6A7278"/>
              </a:solidFill>
            </a:rPr>
            <a:t>Publishing</a:t>
          </a:r>
        </a:p>
      </dgm:t>
    </dgm:pt>
    <dgm:pt modelId="{C9FB60C9-0613-4D5E-9E27-77D353D5A847}" type="parTrans" cxnId="{C6C8B002-2426-49D9-B0C2-BF312975A969}">
      <dgm:prSet/>
      <dgm:spPr/>
      <dgm:t>
        <a:bodyPr/>
        <a:lstStyle/>
        <a:p>
          <a:endParaRPr lang="en-US" sz="2800">
            <a:solidFill>
              <a:srgbClr val="6A7278"/>
            </a:solidFill>
          </a:endParaRPr>
        </a:p>
      </dgm:t>
    </dgm:pt>
    <dgm:pt modelId="{31D5B339-9D96-4E61-9B1C-2DB47E0301E4}" type="sibTrans" cxnId="{C6C8B002-2426-49D9-B0C2-BF312975A969}">
      <dgm:prSet/>
      <dgm:spPr/>
      <dgm:t>
        <a:bodyPr/>
        <a:lstStyle/>
        <a:p>
          <a:endParaRPr lang="en-US" sz="2800">
            <a:solidFill>
              <a:srgbClr val="6A7278"/>
            </a:solidFill>
          </a:endParaRPr>
        </a:p>
      </dgm:t>
    </dgm:pt>
    <dgm:pt modelId="{429EB3C9-BFC7-4D41-A0DD-4AC72998D269}">
      <dgm:prSet phldrT="[Text]" custT="1"/>
      <dgm:spPr/>
      <dgm:t>
        <a:bodyPr/>
        <a:lstStyle/>
        <a:p>
          <a:r>
            <a:rPr lang="en-US" sz="2800" dirty="0">
              <a:solidFill>
                <a:srgbClr val="6A7278"/>
              </a:solidFill>
            </a:rPr>
            <a:t>Conference Attendance</a:t>
          </a:r>
        </a:p>
      </dgm:t>
    </dgm:pt>
    <dgm:pt modelId="{094C9BA8-ECCA-4BE7-B24E-5929DE8C7C51}" type="parTrans" cxnId="{E8BE607B-C830-495F-B4CF-EAA1BDCB304E}">
      <dgm:prSet/>
      <dgm:spPr/>
      <dgm:t>
        <a:bodyPr/>
        <a:lstStyle/>
        <a:p>
          <a:endParaRPr lang="en-US" sz="2800">
            <a:solidFill>
              <a:srgbClr val="6A7278"/>
            </a:solidFill>
          </a:endParaRPr>
        </a:p>
      </dgm:t>
    </dgm:pt>
    <dgm:pt modelId="{F7B83165-C712-4787-9E44-453539230C06}" type="sibTrans" cxnId="{E8BE607B-C830-495F-B4CF-EAA1BDCB304E}">
      <dgm:prSet/>
      <dgm:spPr/>
      <dgm:t>
        <a:bodyPr/>
        <a:lstStyle/>
        <a:p>
          <a:endParaRPr lang="en-US" sz="2800">
            <a:solidFill>
              <a:srgbClr val="6A7278"/>
            </a:solidFill>
          </a:endParaRPr>
        </a:p>
      </dgm:t>
    </dgm:pt>
    <dgm:pt modelId="{7BD124B6-518E-4222-A641-180A2A22A0B4}">
      <dgm:prSet custT="1"/>
      <dgm:spPr/>
      <dgm:t>
        <a:bodyPr/>
        <a:lstStyle/>
        <a:p>
          <a:r>
            <a:rPr lang="en-US" sz="2800" dirty="0">
              <a:solidFill>
                <a:srgbClr val="6A7278"/>
              </a:solidFill>
            </a:rPr>
            <a:t>Anniversary Celebrations</a:t>
          </a:r>
        </a:p>
      </dgm:t>
    </dgm:pt>
    <dgm:pt modelId="{C353B41F-EF96-4467-80E0-98CAFA8A76DD}" type="parTrans" cxnId="{0E74DD6F-6FE0-458C-AC68-2FA5DC2F83BB}">
      <dgm:prSet/>
      <dgm:spPr/>
      <dgm:t>
        <a:bodyPr/>
        <a:lstStyle/>
        <a:p>
          <a:endParaRPr lang="en-US" sz="2800">
            <a:solidFill>
              <a:srgbClr val="6A7278"/>
            </a:solidFill>
          </a:endParaRPr>
        </a:p>
      </dgm:t>
    </dgm:pt>
    <dgm:pt modelId="{0089EBF0-A70E-4C66-8F04-E7466C8AF9F2}" type="sibTrans" cxnId="{0E74DD6F-6FE0-458C-AC68-2FA5DC2F83BB}">
      <dgm:prSet/>
      <dgm:spPr/>
      <dgm:t>
        <a:bodyPr/>
        <a:lstStyle/>
        <a:p>
          <a:endParaRPr lang="en-US" sz="2800">
            <a:solidFill>
              <a:srgbClr val="6A7278"/>
            </a:solidFill>
          </a:endParaRPr>
        </a:p>
      </dgm:t>
    </dgm:pt>
    <dgm:pt modelId="{0AAE2D52-6434-4869-A269-75B0F51A0F48}" type="pres">
      <dgm:prSet presAssocID="{FC787506-3A26-4AFC-B382-8989C8DAF7B2}" presName="Name0" presStyleCnt="0">
        <dgm:presLayoutVars>
          <dgm:dir/>
        </dgm:presLayoutVars>
      </dgm:prSet>
      <dgm:spPr/>
    </dgm:pt>
    <dgm:pt modelId="{3C2AFAF8-2C8A-4019-A3F5-607A0C0613C3}" type="pres">
      <dgm:prSet presAssocID="{B4CFACC9-DFCC-4159-A897-8B4A7936B98F}" presName="noChildren" presStyleCnt="0"/>
      <dgm:spPr/>
    </dgm:pt>
    <dgm:pt modelId="{704ACF9A-0FDE-490B-AEB8-03D1FF29EC4F}" type="pres">
      <dgm:prSet presAssocID="{B4CFACC9-DFCC-4159-A897-8B4A7936B98F}" presName="gap" presStyleCnt="0"/>
      <dgm:spPr/>
    </dgm:pt>
    <dgm:pt modelId="{D06A2352-BD13-4E16-BC05-1CFB9104B6B7}" type="pres">
      <dgm:prSet presAssocID="{B4CFACC9-DFCC-4159-A897-8B4A7936B98F}" presName="medCircle2" presStyleLbl="vennNode1" presStyleIdx="0" presStyleCnt="4" custLinFactNeighborX="-15806"/>
      <dgm:spPr>
        <a:solidFill>
          <a:srgbClr val="55C3CF">
            <a:alpha val="50000"/>
          </a:srgbClr>
        </a:solidFill>
      </dgm:spPr>
    </dgm:pt>
    <dgm:pt modelId="{29DAE9E4-57F8-4B95-A862-D8880A3B27DF}" type="pres">
      <dgm:prSet presAssocID="{B4CFACC9-DFCC-4159-A897-8B4A7936B98F}" presName="txLvlOnly1" presStyleLbl="revTx" presStyleIdx="0" presStyleCnt="4"/>
      <dgm:spPr/>
    </dgm:pt>
    <dgm:pt modelId="{7B6DBF8E-82E8-404E-975D-55619F2C728B}" type="pres">
      <dgm:prSet presAssocID="{53726D68-FBCC-4565-A09A-221DC5E0E3A5}" presName="noChildren" presStyleCnt="0"/>
      <dgm:spPr/>
    </dgm:pt>
    <dgm:pt modelId="{1D875AFB-EC2C-41A5-A217-76EB79D3CD89}" type="pres">
      <dgm:prSet presAssocID="{53726D68-FBCC-4565-A09A-221DC5E0E3A5}" presName="gap" presStyleCnt="0"/>
      <dgm:spPr/>
    </dgm:pt>
    <dgm:pt modelId="{2E466CDD-23F2-4FD6-B09E-DE89D52CEB90}" type="pres">
      <dgm:prSet presAssocID="{53726D68-FBCC-4565-A09A-221DC5E0E3A5}" presName="medCircle2" presStyleLbl="vennNode1" presStyleIdx="1" presStyleCnt="4" custLinFactNeighborX="-15806"/>
      <dgm:spPr>
        <a:solidFill>
          <a:srgbClr val="5B9BD5">
            <a:alpha val="50000"/>
          </a:srgbClr>
        </a:solidFill>
      </dgm:spPr>
    </dgm:pt>
    <dgm:pt modelId="{64AED80E-4F52-452D-8CD0-ACC43A350592}" type="pres">
      <dgm:prSet presAssocID="{53726D68-FBCC-4565-A09A-221DC5E0E3A5}" presName="txLvlOnly1" presStyleLbl="revTx" presStyleIdx="1" presStyleCnt="4"/>
      <dgm:spPr/>
    </dgm:pt>
    <dgm:pt modelId="{92D3DBC5-0E3F-41A0-80BC-B10F2861ACAC}" type="pres">
      <dgm:prSet presAssocID="{429EB3C9-BFC7-4D41-A0DD-4AC72998D269}" presName="noChildren" presStyleCnt="0"/>
      <dgm:spPr/>
    </dgm:pt>
    <dgm:pt modelId="{BDCB1FC2-2E63-4E39-A0F3-ACFD94B7E2CB}" type="pres">
      <dgm:prSet presAssocID="{429EB3C9-BFC7-4D41-A0DD-4AC72998D269}" presName="gap" presStyleCnt="0"/>
      <dgm:spPr/>
    </dgm:pt>
    <dgm:pt modelId="{651B44C4-4500-45C2-9F50-5802407938DE}" type="pres">
      <dgm:prSet presAssocID="{429EB3C9-BFC7-4D41-A0DD-4AC72998D269}" presName="medCircle2" presStyleLbl="vennNode1" presStyleIdx="2" presStyleCnt="4" custLinFactNeighborX="-15806"/>
      <dgm:spPr>
        <a:solidFill>
          <a:srgbClr val="0070C0">
            <a:alpha val="50000"/>
          </a:srgbClr>
        </a:solidFill>
      </dgm:spPr>
    </dgm:pt>
    <dgm:pt modelId="{903EB252-DD00-453F-8D09-3886B48E3942}" type="pres">
      <dgm:prSet presAssocID="{429EB3C9-BFC7-4D41-A0DD-4AC72998D269}" presName="txLvlOnly1" presStyleLbl="revTx" presStyleIdx="2" presStyleCnt="4"/>
      <dgm:spPr/>
    </dgm:pt>
    <dgm:pt modelId="{AE2E6C9C-5080-4007-A69B-B38A0559CEDF}" type="pres">
      <dgm:prSet presAssocID="{7BD124B6-518E-4222-A641-180A2A22A0B4}" presName="noChildren" presStyleCnt="0"/>
      <dgm:spPr/>
    </dgm:pt>
    <dgm:pt modelId="{7AF6C8A7-A5CC-4840-97A0-79CBFFF46143}" type="pres">
      <dgm:prSet presAssocID="{7BD124B6-518E-4222-A641-180A2A22A0B4}" presName="gap" presStyleCnt="0"/>
      <dgm:spPr/>
    </dgm:pt>
    <dgm:pt modelId="{97C643EA-FB6B-4C3E-BD4D-9678A0C5B9FE}" type="pres">
      <dgm:prSet presAssocID="{7BD124B6-518E-4222-A641-180A2A22A0B4}" presName="medCircle2" presStyleLbl="vennNode1" presStyleIdx="3" presStyleCnt="4" custLinFactNeighborX="-15806"/>
      <dgm:spPr>
        <a:solidFill>
          <a:srgbClr val="002060">
            <a:alpha val="50000"/>
          </a:srgbClr>
        </a:solidFill>
      </dgm:spPr>
    </dgm:pt>
    <dgm:pt modelId="{36B793B6-BF71-49E5-8A9F-459B8AA1FA21}" type="pres">
      <dgm:prSet presAssocID="{7BD124B6-518E-4222-A641-180A2A22A0B4}" presName="txLvlOnly1" presStyleLbl="revTx" presStyleIdx="3" presStyleCnt="4"/>
      <dgm:spPr/>
    </dgm:pt>
  </dgm:ptLst>
  <dgm:cxnLst>
    <dgm:cxn modelId="{C6C8B002-2426-49D9-B0C2-BF312975A969}" srcId="{FC787506-3A26-4AFC-B382-8989C8DAF7B2}" destId="{53726D68-FBCC-4565-A09A-221DC5E0E3A5}" srcOrd="1" destOrd="0" parTransId="{C9FB60C9-0613-4D5E-9E27-77D353D5A847}" sibTransId="{31D5B339-9D96-4E61-9B1C-2DB47E0301E4}"/>
    <dgm:cxn modelId="{78B5BB05-05BC-4191-8CD2-185A3E5554A9}" srcId="{FC787506-3A26-4AFC-B382-8989C8DAF7B2}" destId="{B4CFACC9-DFCC-4159-A897-8B4A7936B98F}" srcOrd="0" destOrd="0" parTransId="{8CF20304-C4F1-427F-A298-CA802877BA63}" sibTransId="{3A3532AB-17A4-4D61-A71E-4B2B7D5E9A38}"/>
    <dgm:cxn modelId="{0AD9645B-1CD1-4107-9771-E1D9EBBCE634}" type="presOf" srcId="{FC787506-3A26-4AFC-B382-8989C8DAF7B2}" destId="{0AAE2D52-6434-4869-A269-75B0F51A0F48}" srcOrd="0" destOrd="0" presId="urn:microsoft.com/office/officeart/2008/layout/VerticalCircleList"/>
    <dgm:cxn modelId="{3FDAC162-6E3B-4942-AF0E-980DF76930FC}" type="presOf" srcId="{429EB3C9-BFC7-4D41-A0DD-4AC72998D269}" destId="{903EB252-DD00-453F-8D09-3886B48E3942}" srcOrd="0" destOrd="0" presId="urn:microsoft.com/office/officeart/2008/layout/VerticalCircleList"/>
    <dgm:cxn modelId="{0E74DD6F-6FE0-458C-AC68-2FA5DC2F83BB}" srcId="{FC787506-3A26-4AFC-B382-8989C8DAF7B2}" destId="{7BD124B6-518E-4222-A641-180A2A22A0B4}" srcOrd="3" destOrd="0" parTransId="{C353B41F-EF96-4467-80E0-98CAFA8A76DD}" sibTransId="{0089EBF0-A70E-4C66-8F04-E7466C8AF9F2}"/>
    <dgm:cxn modelId="{E8BE607B-C830-495F-B4CF-EAA1BDCB304E}" srcId="{FC787506-3A26-4AFC-B382-8989C8DAF7B2}" destId="{429EB3C9-BFC7-4D41-A0DD-4AC72998D269}" srcOrd="2" destOrd="0" parTransId="{094C9BA8-ECCA-4BE7-B24E-5929DE8C7C51}" sibTransId="{F7B83165-C712-4787-9E44-453539230C06}"/>
    <dgm:cxn modelId="{A36980AC-26CF-49DE-9374-96693A331BD8}" type="presOf" srcId="{B4CFACC9-DFCC-4159-A897-8B4A7936B98F}" destId="{29DAE9E4-57F8-4B95-A862-D8880A3B27DF}" srcOrd="0" destOrd="0" presId="urn:microsoft.com/office/officeart/2008/layout/VerticalCircleList"/>
    <dgm:cxn modelId="{96053CD5-791A-4802-B8A9-D24AC52743F4}" type="presOf" srcId="{53726D68-FBCC-4565-A09A-221DC5E0E3A5}" destId="{64AED80E-4F52-452D-8CD0-ACC43A350592}" srcOrd="0" destOrd="0" presId="urn:microsoft.com/office/officeart/2008/layout/VerticalCircleList"/>
    <dgm:cxn modelId="{FC8A0CEC-390A-46A8-B4D3-8EE608FEA6DD}" type="presOf" srcId="{7BD124B6-518E-4222-A641-180A2A22A0B4}" destId="{36B793B6-BF71-49E5-8A9F-459B8AA1FA21}" srcOrd="0" destOrd="0" presId="urn:microsoft.com/office/officeart/2008/layout/VerticalCircleList"/>
    <dgm:cxn modelId="{FDC958D1-9AB6-4ACD-8184-486D0151B3BB}" type="presParOf" srcId="{0AAE2D52-6434-4869-A269-75B0F51A0F48}" destId="{3C2AFAF8-2C8A-4019-A3F5-607A0C0613C3}" srcOrd="0" destOrd="0" presId="urn:microsoft.com/office/officeart/2008/layout/VerticalCircleList"/>
    <dgm:cxn modelId="{DF0BB478-091F-47CB-9698-633D69F483E4}" type="presParOf" srcId="{3C2AFAF8-2C8A-4019-A3F5-607A0C0613C3}" destId="{704ACF9A-0FDE-490B-AEB8-03D1FF29EC4F}" srcOrd="0" destOrd="0" presId="urn:microsoft.com/office/officeart/2008/layout/VerticalCircleList"/>
    <dgm:cxn modelId="{1BCC0BF6-CA92-4326-854A-4C75A081BFCC}" type="presParOf" srcId="{3C2AFAF8-2C8A-4019-A3F5-607A0C0613C3}" destId="{D06A2352-BD13-4E16-BC05-1CFB9104B6B7}" srcOrd="1" destOrd="0" presId="urn:microsoft.com/office/officeart/2008/layout/VerticalCircleList"/>
    <dgm:cxn modelId="{BC9E10C7-5B1A-4AB2-BA76-B626EAFE7163}" type="presParOf" srcId="{3C2AFAF8-2C8A-4019-A3F5-607A0C0613C3}" destId="{29DAE9E4-57F8-4B95-A862-D8880A3B27DF}" srcOrd="2" destOrd="0" presId="urn:microsoft.com/office/officeart/2008/layout/VerticalCircleList"/>
    <dgm:cxn modelId="{4EBE33C1-A93E-4B58-8BDF-F03EC6CBF7D4}" type="presParOf" srcId="{0AAE2D52-6434-4869-A269-75B0F51A0F48}" destId="{7B6DBF8E-82E8-404E-975D-55619F2C728B}" srcOrd="1" destOrd="0" presId="urn:microsoft.com/office/officeart/2008/layout/VerticalCircleList"/>
    <dgm:cxn modelId="{DFC02409-2A3A-4493-BA8D-7FF37E193652}" type="presParOf" srcId="{7B6DBF8E-82E8-404E-975D-55619F2C728B}" destId="{1D875AFB-EC2C-41A5-A217-76EB79D3CD89}" srcOrd="0" destOrd="0" presId="urn:microsoft.com/office/officeart/2008/layout/VerticalCircleList"/>
    <dgm:cxn modelId="{C38E0A3C-9940-46F7-A317-5A64A292CBC8}" type="presParOf" srcId="{7B6DBF8E-82E8-404E-975D-55619F2C728B}" destId="{2E466CDD-23F2-4FD6-B09E-DE89D52CEB90}" srcOrd="1" destOrd="0" presId="urn:microsoft.com/office/officeart/2008/layout/VerticalCircleList"/>
    <dgm:cxn modelId="{35D18581-5522-4E9D-89AF-C5870A3DDB6C}" type="presParOf" srcId="{7B6DBF8E-82E8-404E-975D-55619F2C728B}" destId="{64AED80E-4F52-452D-8CD0-ACC43A350592}" srcOrd="2" destOrd="0" presId="urn:microsoft.com/office/officeart/2008/layout/VerticalCircleList"/>
    <dgm:cxn modelId="{2254B591-FB15-462B-9E2E-420E9F89D425}" type="presParOf" srcId="{0AAE2D52-6434-4869-A269-75B0F51A0F48}" destId="{92D3DBC5-0E3F-41A0-80BC-B10F2861ACAC}" srcOrd="2" destOrd="0" presId="urn:microsoft.com/office/officeart/2008/layout/VerticalCircleList"/>
    <dgm:cxn modelId="{AB1DC3F4-732F-47B3-AD64-61E72873225C}" type="presParOf" srcId="{92D3DBC5-0E3F-41A0-80BC-B10F2861ACAC}" destId="{BDCB1FC2-2E63-4E39-A0F3-ACFD94B7E2CB}" srcOrd="0" destOrd="0" presId="urn:microsoft.com/office/officeart/2008/layout/VerticalCircleList"/>
    <dgm:cxn modelId="{70C9EA31-424A-499B-B184-02D81F477E46}" type="presParOf" srcId="{92D3DBC5-0E3F-41A0-80BC-B10F2861ACAC}" destId="{651B44C4-4500-45C2-9F50-5802407938DE}" srcOrd="1" destOrd="0" presId="urn:microsoft.com/office/officeart/2008/layout/VerticalCircleList"/>
    <dgm:cxn modelId="{684C0940-509D-416C-8FB3-1536B6F713D9}" type="presParOf" srcId="{92D3DBC5-0E3F-41A0-80BC-B10F2861ACAC}" destId="{903EB252-DD00-453F-8D09-3886B48E3942}" srcOrd="2" destOrd="0" presId="urn:microsoft.com/office/officeart/2008/layout/VerticalCircleList"/>
    <dgm:cxn modelId="{D633A4A5-D53D-4223-9A3E-C2E903905629}" type="presParOf" srcId="{0AAE2D52-6434-4869-A269-75B0F51A0F48}" destId="{AE2E6C9C-5080-4007-A69B-B38A0559CEDF}" srcOrd="3" destOrd="0" presId="urn:microsoft.com/office/officeart/2008/layout/VerticalCircleList"/>
    <dgm:cxn modelId="{1A27A273-E72F-4F55-A3AE-9246338D9B71}" type="presParOf" srcId="{AE2E6C9C-5080-4007-A69B-B38A0559CEDF}" destId="{7AF6C8A7-A5CC-4840-97A0-79CBFFF46143}" srcOrd="0" destOrd="0" presId="urn:microsoft.com/office/officeart/2008/layout/VerticalCircleList"/>
    <dgm:cxn modelId="{FD8C3300-C765-4F56-AA43-B31C051D425E}" type="presParOf" srcId="{AE2E6C9C-5080-4007-A69B-B38A0559CEDF}" destId="{97C643EA-FB6B-4C3E-BD4D-9678A0C5B9FE}" srcOrd="1" destOrd="0" presId="urn:microsoft.com/office/officeart/2008/layout/VerticalCircleList"/>
    <dgm:cxn modelId="{7D3C0246-5764-476D-8DB0-E4F5F573C500}" type="presParOf" srcId="{AE2E6C9C-5080-4007-A69B-B38A0559CEDF}" destId="{36B793B6-BF71-49E5-8A9F-459B8AA1FA21}" srcOrd="2" destOrd="0" presId="urn:microsoft.com/office/officeart/2008/layout/VerticalCircle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2D0196-A1BC-4595-814A-19C076553481}" type="doc">
      <dgm:prSet loTypeId="urn:microsoft.com/office/officeart/2005/8/layout/chevronAccent+Icon" loCatId="process" qsTypeId="urn:microsoft.com/office/officeart/2005/8/quickstyle/simple1" qsCatId="simple" csTypeId="urn:microsoft.com/office/officeart/2005/8/colors/colorful4" csCatId="colorful" phldr="1"/>
      <dgm:spPr/>
    </dgm:pt>
    <dgm:pt modelId="{84A140AF-94AC-4D44-AF5C-09E2BFEE2F47}">
      <dgm:prSet phldrT="[Text]"/>
      <dgm:spPr/>
      <dgm:t>
        <a:bodyPr/>
        <a:lstStyle/>
        <a:p>
          <a:r>
            <a:rPr lang="en-US">
              <a:solidFill>
                <a:srgbClr val="6A7278"/>
              </a:solidFill>
            </a:rPr>
            <a:t>Application Live on DEVELOPedia</a:t>
          </a:r>
        </a:p>
      </dgm:t>
    </dgm:pt>
    <dgm:pt modelId="{E96BEDA5-FA55-4F5A-9FFE-7ED302DD783B}" type="parTrans" cxnId="{5B8DB11F-3E0F-41A1-BF1F-3FD935190A36}">
      <dgm:prSet/>
      <dgm:spPr/>
      <dgm:t>
        <a:bodyPr/>
        <a:lstStyle/>
        <a:p>
          <a:endParaRPr lang="en-US">
            <a:solidFill>
              <a:srgbClr val="6A7278"/>
            </a:solidFill>
          </a:endParaRPr>
        </a:p>
      </dgm:t>
    </dgm:pt>
    <dgm:pt modelId="{B990DB84-F2FE-4E31-B321-D9141B0F99A1}" type="sibTrans" cxnId="{5B8DB11F-3E0F-41A1-BF1F-3FD935190A36}">
      <dgm:prSet/>
      <dgm:spPr/>
      <dgm:t>
        <a:bodyPr/>
        <a:lstStyle/>
        <a:p>
          <a:endParaRPr lang="en-US">
            <a:solidFill>
              <a:srgbClr val="6A7278"/>
            </a:solidFill>
          </a:endParaRPr>
        </a:p>
      </dgm:t>
    </dgm:pt>
    <dgm:pt modelId="{77F3891C-AC02-4C5C-9E64-571E1B17BF3A}">
      <dgm:prSet phldrT="[Text]"/>
      <dgm:spPr/>
      <dgm:t>
        <a:bodyPr/>
        <a:lstStyle/>
        <a:p>
          <a:r>
            <a:rPr lang="en-US" b="1" dirty="0">
              <a:solidFill>
                <a:srgbClr val="6A7278"/>
              </a:solidFill>
            </a:rPr>
            <a:t>Application Deadline</a:t>
          </a:r>
        </a:p>
      </dgm:t>
    </dgm:pt>
    <dgm:pt modelId="{4BFDF435-ACCE-4A2D-BEC0-7A57BF0819D2}" type="parTrans" cxnId="{9511A843-692A-4A27-8855-88FC5CB54012}">
      <dgm:prSet/>
      <dgm:spPr/>
      <dgm:t>
        <a:bodyPr/>
        <a:lstStyle/>
        <a:p>
          <a:endParaRPr lang="en-US">
            <a:solidFill>
              <a:srgbClr val="6A7278"/>
            </a:solidFill>
          </a:endParaRPr>
        </a:p>
      </dgm:t>
    </dgm:pt>
    <dgm:pt modelId="{AF7502DC-FBD2-488B-A320-8002B1874975}" type="sibTrans" cxnId="{9511A843-692A-4A27-8855-88FC5CB54012}">
      <dgm:prSet/>
      <dgm:spPr/>
      <dgm:t>
        <a:bodyPr/>
        <a:lstStyle/>
        <a:p>
          <a:endParaRPr lang="en-US">
            <a:solidFill>
              <a:srgbClr val="6A7278"/>
            </a:solidFill>
          </a:endParaRPr>
        </a:p>
      </dgm:t>
    </dgm:pt>
    <dgm:pt modelId="{ED78D191-3A86-43FA-A9EE-904ED53DDF15}">
      <dgm:prSet phldrT="[Text]"/>
      <dgm:spPr/>
      <dgm:t>
        <a:bodyPr/>
        <a:lstStyle/>
        <a:p>
          <a:r>
            <a:rPr lang="en-US">
              <a:solidFill>
                <a:srgbClr val="6A7278"/>
              </a:solidFill>
            </a:rPr>
            <a:t>Interviews</a:t>
          </a:r>
        </a:p>
      </dgm:t>
    </dgm:pt>
    <dgm:pt modelId="{3D520D74-BEFD-41C8-96F4-942703AC22E3}" type="parTrans" cxnId="{CA025296-6CD6-424D-80FE-EB931CFBFAAF}">
      <dgm:prSet/>
      <dgm:spPr/>
      <dgm:t>
        <a:bodyPr/>
        <a:lstStyle/>
        <a:p>
          <a:endParaRPr lang="en-US">
            <a:solidFill>
              <a:srgbClr val="6A7278"/>
            </a:solidFill>
          </a:endParaRPr>
        </a:p>
      </dgm:t>
    </dgm:pt>
    <dgm:pt modelId="{82A05ED2-9DED-49BF-A98C-3F3A713D7072}" type="sibTrans" cxnId="{CA025296-6CD6-424D-80FE-EB931CFBFAAF}">
      <dgm:prSet/>
      <dgm:spPr/>
      <dgm:t>
        <a:bodyPr/>
        <a:lstStyle/>
        <a:p>
          <a:endParaRPr lang="en-US">
            <a:solidFill>
              <a:srgbClr val="6A7278"/>
            </a:solidFill>
          </a:endParaRPr>
        </a:p>
      </dgm:t>
    </dgm:pt>
    <dgm:pt modelId="{1BD79755-ADE3-431C-BA35-05DECC8DA539}">
      <dgm:prSet/>
      <dgm:spPr/>
      <dgm:t>
        <a:bodyPr/>
        <a:lstStyle/>
        <a:p>
          <a:r>
            <a:rPr lang="en-US">
              <a:solidFill>
                <a:srgbClr val="6A7278"/>
              </a:solidFill>
            </a:rPr>
            <a:t>Selections</a:t>
          </a:r>
        </a:p>
      </dgm:t>
    </dgm:pt>
    <dgm:pt modelId="{488907C9-7D97-4CBE-A78B-A3F53616D127}" type="parTrans" cxnId="{4A9ADF0A-7B09-479E-B68A-26403358CCA1}">
      <dgm:prSet/>
      <dgm:spPr/>
      <dgm:t>
        <a:bodyPr/>
        <a:lstStyle/>
        <a:p>
          <a:endParaRPr lang="en-US">
            <a:solidFill>
              <a:srgbClr val="6A7278"/>
            </a:solidFill>
          </a:endParaRPr>
        </a:p>
      </dgm:t>
    </dgm:pt>
    <dgm:pt modelId="{DD0B24AC-E92E-4C89-B4A1-4438FBE6A823}" type="sibTrans" cxnId="{4A9ADF0A-7B09-479E-B68A-26403358CCA1}">
      <dgm:prSet/>
      <dgm:spPr/>
      <dgm:t>
        <a:bodyPr/>
        <a:lstStyle/>
        <a:p>
          <a:endParaRPr lang="en-US">
            <a:solidFill>
              <a:srgbClr val="6A7278"/>
            </a:solidFill>
          </a:endParaRPr>
        </a:p>
      </dgm:t>
    </dgm:pt>
    <dgm:pt modelId="{30017096-C4F9-4162-B0FB-8426ABAFF192}">
      <dgm:prSet/>
      <dgm:spPr/>
      <dgm:t>
        <a:bodyPr/>
        <a:lstStyle/>
        <a:p>
          <a:r>
            <a:rPr lang="en-US">
              <a:solidFill>
                <a:srgbClr val="6A7278"/>
              </a:solidFill>
            </a:rPr>
            <a:t>Positions Begin</a:t>
          </a:r>
        </a:p>
      </dgm:t>
    </dgm:pt>
    <dgm:pt modelId="{E3401816-0AE4-414D-AFA1-60FAB95E6A5D}" type="parTrans" cxnId="{87530871-C61E-4F22-BE11-D9DB9DF71B45}">
      <dgm:prSet/>
      <dgm:spPr/>
      <dgm:t>
        <a:bodyPr/>
        <a:lstStyle/>
        <a:p>
          <a:endParaRPr lang="en-US">
            <a:solidFill>
              <a:srgbClr val="6A7278"/>
            </a:solidFill>
          </a:endParaRPr>
        </a:p>
      </dgm:t>
    </dgm:pt>
    <dgm:pt modelId="{720483ED-427F-4791-ACFB-38C8BF5F9E18}" type="sibTrans" cxnId="{87530871-C61E-4F22-BE11-D9DB9DF71B45}">
      <dgm:prSet/>
      <dgm:spPr/>
      <dgm:t>
        <a:bodyPr/>
        <a:lstStyle/>
        <a:p>
          <a:endParaRPr lang="en-US">
            <a:solidFill>
              <a:srgbClr val="6A7278"/>
            </a:solidFill>
          </a:endParaRPr>
        </a:p>
      </dgm:t>
    </dgm:pt>
    <dgm:pt modelId="{5DA148F6-70E4-47DC-A030-C5BDAC7E5907}" type="pres">
      <dgm:prSet presAssocID="{712D0196-A1BC-4595-814A-19C076553481}" presName="Name0" presStyleCnt="0">
        <dgm:presLayoutVars>
          <dgm:dir/>
          <dgm:resizeHandles val="exact"/>
        </dgm:presLayoutVars>
      </dgm:prSet>
      <dgm:spPr/>
    </dgm:pt>
    <dgm:pt modelId="{E7B7BD4C-3042-46BC-A378-AEC76F0055B4}" type="pres">
      <dgm:prSet presAssocID="{84A140AF-94AC-4D44-AF5C-09E2BFEE2F47}" presName="composite" presStyleCnt="0"/>
      <dgm:spPr/>
    </dgm:pt>
    <dgm:pt modelId="{872A57BB-1CF5-4DF0-A6FA-FB69D31B6A62}" type="pres">
      <dgm:prSet presAssocID="{84A140AF-94AC-4D44-AF5C-09E2BFEE2F47}" presName="bgChev" presStyleLbl="node1" presStyleIdx="0" presStyleCnt="5"/>
      <dgm:spPr/>
    </dgm:pt>
    <dgm:pt modelId="{118B9491-4313-4EED-9F89-E3FA98A3BB52}" type="pres">
      <dgm:prSet presAssocID="{84A140AF-94AC-4D44-AF5C-09E2BFEE2F47}" presName="txNode" presStyleLbl="fgAcc1" presStyleIdx="0" presStyleCnt="5">
        <dgm:presLayoutVars>
          <dgm:bulletEnabled val="1"/>
        </dgm:presLayoutVars>
      </dgm:prSet>
      <dgm:spPr/>
    </dgm:pt>
    <dgm:pt modelId="{69CC7272-F300-40A3-83A5-5D4AAD8C6C28}" type="pres">
      <dgm:prSet presAssocID="{B990DB84-F2FE-4E31-B321-D9141B0F99A1}" presName="compositeSpace" presStyleCnt="0"/>
      <dgm:spPr/>
    </dgm:pt>
    <dgm:pt modelId="{89EACBE6-5261-4084-8303-54B893CB41BC}" type="pres">
      <dgm:prSet presAssocID="{77F3891C-AC02-4C5C-9E64-571E1B17BF3A}" presName="composite" presStyleCnt="0"/>
      <dgm:spPr/>
    </dgm:pt>
    <dgm:pt modelId="{486ABEFF-7DD5-479D-B404-5E437AF971FE}" type="pres">
      <dgm:prSet presAssocID="{77F3891C-AC02-4C5C-9E64-571E1B17BF3A}" presName="bgChev" presStyleLbl="node1" presStyleIdx="1" presStyleCnt="5"/>
      <dgm:spPr/>
    </dgm:pt>
    <dgm:pt modelId="{6B9D0641-8141-4FA3-9704-BCBB3D500131}" type="pres">
      <dgm:prSet presAssocID="{77F3891C-AC02-4C5C-9E64-571E1B17BF3A}" presName="txNode" presStyleLbl="fgAcc1" presStyleIdx="1" presStyleCnt="5">
        <dgm:presLayoutVars>
          <dgm:bulletEnabled val="1"/>
        </dgm:presLayoutVars>
      </dgm:prSet>
      <dgm:spPr/>
    </dgm:pt>
    <dgm:pt modelId="{EF09E519-4306-4C26-B12B-5E66C41591F5}" type="pres">
      <dgm:prSet presAssocID="{AF7502DC-FBD2-488B-A320-8002B1874975}" presName="compositeSpace" presStyleCnt="0"/>
      <dgm:spPr/>
    </dgm:pt>
    <dgm:pt modelId="{0D025D9C-CB52-4006-8BB0-6C3F5033EEC6}" type="pres">
      <dgm:prSet presAssocID="{ED78D191-3A86-43FA-A9EE-904ED53DDF15}" presName="composite" presStyleCnt="0"/>
      <dgm:spPr/>
    </dgm:pt>
    <dgm:pt modelId="{17ED8B34-D638-484F-9BA1-9F50991FB591}" type="pres">
      <dgm:prSet presAssocID="{ED78D191-3A86-43FA-A9EE-904ED53DDF15}" presName="bgChev" presStyleLbl="node1" presStyleIdx="2" presStyleCnt="5"/>
      <dgm:spPr/>
    </dgm:pt>
    <dgm:pt modelId="{80D153B3-D8CC-4FFC-AE18-6A3BB4E44515}" type="pres">
      <dgm:prSet presAssocID="{ED78D191-3A86-43FA-A9EE-904ED53DDF15}" presName="txNode" presStyleLbl="fgAcc1" presStyleIdx="2" presStyleCnt="5">
        <dgm:presLayoutVars>
          <dgm:bulletEnabled val="1"/>
        </dgm:presLayoutVars>
      </dgm:prSet>
      <dgm:spPr/>
    </dgm:pt>
    <dgm:pt modelId="{B65D431D-F374-4CC9-ACD7-210B65A04981}" type="pres">
      <dgm:prSet presAssocID="{82A05ED2-9DED-49BF-A98C-3F3A713D7072}" presName="compositeSpace" presStyleCnt="0"/>
      <dgm:spPr/>
    </dgm:pt>
    <dgm:pt modelId="{7CC6A667-C676-4AAD-99B8-26AC18D09028}" type="pres">
      <dgm:prSet presAssocID="{1BD79755-ADE3-431C-BA35-05DECC8DA539}" presName="composite" presStyleCnt="0"/>
      <dgm:spPr/>
    </dgm:pt>
    <dgm:pt modelId="{4ECE68BF-1875-473E-A596-04F16545EBCC}" type="pres">
      <dgm:prSet presAssocID="{1BD79755-ADE3-431C-BA35-05DECC8DA539}" presName="bgChev" presStyleLbl="node1" presStyleIdx="3" presStyleCnt="5"/>
      <dgm:spPr/>
    </dgm:pt>
    <dgm:pt modelId="{2A4D4045-A4B3-4957-83BE-924128CE738B}" type="pres">
      <dgm:prSet presAssocID="{1BD79755-ADE3-431C-BA35-05DECC8DA539}" presName="txNode" presStyleLbl="fgAcc1" presStyleIdx="3" presStyleCnt="5">
        <dgm:presLayoutVars>
          <dgm:bulletEnabled val="1"/>
        </dgm:presLayoutVars>
      </dgm:prSet>
      <dgm:spPr/>
    </dgm:pt>
    <dgm:pt modelId="{FA1B6A9C-E3E2-479A-8DD9-338789672205}" type="pres">
      <dgm:prSet presAssocID="{DD0B24AC-E92E-4C89-B4A1-4438FBE6A823}" presName="compositeSpace" presStyleCnt="0"/>
      <dgm:spPr/>
    </dgm:pt>
    <dgm:pt modelId="{A68D3239-F080-4BA5-8809-0C7D6D3906C6}" type="pres">
      <dgm:prSet presAssocID="{30017096-C4F9-4162-B0FB-8426ABAFF192}" presName="composite" presStyleCnt="0"/>
      <dgm:spPr/>
    </dgm:pt>
    <dgm:pt modelId="{DE8D87AE-C1B7-4BBE-8797-3F176A43F2FE}" type="pres">
      <dgm:prSet presAssocID="{30017096-C4F9-4162-B0FB-8426ABAFF192}" presName="bgChev" presStyleLbl="node1" presStyleIdx="4" presStyleCnt="5"/>
      <dgm:spPr/>
    </dgm:pt>
    <dgm:pt modelId="{A4F1CA1D-5635-40CB-A342-8E1FBBBD40B0}" type="pres">
      <dgm:prSet presAssocID="{30017096-C4F9-4162-B0FB-8426ABAFF192}" presName="txNode" presStyleLbl="fgAcc1" presStyleIdx="4" presStyleCnt="5">
        <dgm:presLayoutVars>
          <dgm:bulletEnabled val="1"/>
        </dgm:presLayoutVars>
      </dgm:prSet>
      <dgm:spPr/>
    </dgm:pt>
  </dgm:ptLst>
  <dgm:cxnLst>
    <dgm:cxn modelId="{B0205406-CFF3-454C-8C9E-89408D37DCAE}" type="presOf" srcId="{712D0196-A1BC-4595-814A-19C076553481}" destId="{5DA148F6-70E4-47DC-A030-C5BDAC7E5907}" srcOrd="0" destOrd="0" presId="urn:microsoft.com/office/officeart/2005/8/layout/chevronAccent+Icon"/>
    <dgm:cxn modelId="{4A9ADF0A-7B09-479E-B68A-26403358CCA1}" srcId="{712D0196-A1BC-4595-814A-19C076553481}" destId="{1BD79755-ADE3-431C-BA35-05DECC8DA539}" srcOrd="3" destOrd="0" parTransId="{488907C9-7D97-4CBE-A78B-A3F53616D127}" sibTransId="{DD0B24AC-E92E-4C89-B4A1-4438FBE6A823}"/>
    <dgm:cxn modelId="{3A179A0C-4E63-4617-A1F6-A9674BEE7B24}" type="presOf" srcId="{84A140AF-94AC-4D44-AF5C-09E2BFEE2F47}" destId="{118B9491-4313-4EED-9F89-E3FA98A3BB52}" srcOrd="0" destOrd="0" presId="urn:microsoft.com/office/officeart/2005/8/layout/chevronAccent+Icon"/>
    <dgm:cxn modelId="{8501C219-9784-438A-B9DC-F5102C84D693}" type="presOf" srcId="{30017096-C4F9-4162-B0FB-8426ABAFF192}" destId="{A4F1CA1D-5635-40CB-A342-8E1FBBBD40B0}" srcOrd="0" destOrd="0" presId="urn:microsoft.com/office/officeart/2005/8/layout/chevronAccent+Icon"/>
    <dgm:cxn modelId="{5B8DB11F-3E0F-41A1-BF1F-3FD935190A36}" srcId="{712D0196-A1BC-4595-814A-19C076553481}" destId="{84A140AF-94AC-4D44-AF5C-09E2BFEE2F47}" srcOrd="0" destOrd="0" parTransId="{E96BEDA5-FA55-4F5A-9FFE-7ED302DD783B}" sibTransId="{B990DB84-F2FE-4E31-B321-D9141B0F99A1}"/>
    <dgm:cxn modelId="{62E8B333-6019-4D37-9D2C-47647646111D}" type="presOf" srcId="{77F3891C-AC02-4C5C-9E64-571E1B17BF3A}" destId="{6B9D0641-8141-4FA3-9704-BCBB3D500131}" srcOrd="0" destOrd="0" presId="urn:microsoft.com/office/officeart/2005/8/layout/chevronAccent+Icon"/>
    <dgm:cxn modelId="{200BB842-66E9-4797-9AFB-625B7814131C}" type="presOf" srcId="{ED78D191-3A86-43FA-A9EE-904ED53DDF15}" destId="{80D153B3-D8CC-4FFC-AE18-6A3BB4E44515}" srcOrd="0" destOrd="0" presId="urn:microsoft.com/office/officeart/2005/8/layout/chevronAccent+Icon"/>
    <dgm:cxn modelId="{9511A843-692A-4A27-8855-88FC5CB54012}" srcId="{712D0196-A1BC-4595-814A-19C076553481}" destId="{77F3891C-AC02-4C5C-9E64-571E1B17BF3A}" srcOrd="1" destOrd="0" parTransId="{4BFDF435-ACCE-4A2D-BEC0-7A57BF0819D2}" sibTransId="{AF7502DC-FBD2-488B-A320-8002B1874975}"/>
    <dgm:cxn modelId="{EE8E6A6C-0511-47FC-8EC9-BB6A03D3EBCF}" type="presOf" srcId="{1BD79755-ADE3-431C-BA35-05DECC8DA539}" destId="{2A4D4045-A4B3-4957-83BE-924128CE738B}" srcOrd="0" destOrd="0" presId="urn:microsoft.com/office/officeart/2005/8/layout/chevronAccent+Icon"/>
    <dgm:cxn modelId="{87530871-C61E-4F22-BE11-D9DB9DF71B45}" srcId="{712D0196-A1BC-4595-814A-19C076553481}" destId="{30017096-C4F9-4162-B0FB-8426ABAFF192}" srcOrd="4" destOrd="0" parTransId="{E3401816-0AE4-414D-AFA1-60FAB95E6A5D}" sibTransId="{720483ED-427F-4791-ACFB-38C8BF5F9E18}"/>
    <dgm:cxn modelId="{CA025296-6CD6-424D-80FE-EB931CFBFAAF}" srcId="{712D0196-A1BC-4595-814A-19C076553481}" destId="{ED78D191-3A86-43FA-A9EE-904ED53DDF15}" srcOrd="2" destOrd="0" parTransId="{3D520D74-BEFD-41C8-96F4-942703AC22E3}" sibTransId="{82A05ED2-9DED-49BF-A98C-3F3A713D7072}"/>
    <dgm:cxn modelId="{5D35FD9F-D767-4C8B-A698-6460AF38919F}" type="presParOf" srcId="{5DA148F6-70E4-47DC-A030-C5BDAC7E5907}" destId="{E7B7BD4C-3042-46BC-A378-AEC76F0055B4}" srcOrd="0" destOrd="0" presId="urn:microsoft.com/office/officeart/2005/8/layout/chevronAccent+Icon"/>
    <dgm:cxn modelId="{C1C29B65-E458-42DD-A217-ACB6FA105D75}" type="presParOf" srcId="{E7B7BD4C-3042-46BC-A378-AEC76F0055B4}" destId="{872A57BB-1CF5-4DF0-A6FA-FB69D31B6A62}" srcOrd="0" destOrd="0" presId="urn:microsoft.com/office/officeart/2005/8/layout/chevronAccent+Icon"/>
    <dgm:cxn modelId="{0A328782-DA4D-4CFD-815E-3C9F7229002C}" type="presParOf" srcId="{E7B7BD4C-3042-46BC-A378-AEC76F0055B4}" destId="{118B9491-4313-4EED-9F89-E3FA98A3BB52}" srcOrd="1" destOrd="0" presId="urn:microsoft.com/office/officeart/2005/8/layout/chevronAccent+Icon"/>
    <dgm:cxn modelId="{F0B9D714-1A4B-4AD4-9042-FEF01312B7BB}" type="presParOf" srcId="{5DA148F6-70E4-47DC-A030-C5BDAC7E5907}" destId="{69CC7272-F300-40A3-83A5-5D4AAD8C6C28}" srcOrd="1" destOrd="0" presId="urn:microsoft.com/office/officeart/2005/8/layout/chevronAccent+Icon"/>
    <dgm:cxn modelId="{B2D8658D-50F3-4F04-951D-3B4C0CC41114}" type="presParOf" srcId="{5DA148F6-70E4-47DC-A030-C5BDAC7E5907}" destId="{89EACBE6-5261-4084-8303-54B893CB41BC}" srcOrd="2" destOrd="0" presId="urn:microsoft.com/office/officeart/2005/8/layout/chevronAccent+Icon"/>
    <dgm:cxn modelId="{0D498928-A01F-4A0E-86FD-685EEABA09EC}" type="presParOf" srcId="{89EACBE6-5261-4084-8303-54B893CB41BC}" destId="{486ABEFF-7DD5-479D-B404-5E437AF971FE}" srcOrd="0" destOrd="0" presId="urn:microsoft.com/office/officeart/2005/8/layout/chevronAccent+Icon"/>
    <dgm:cxn modelId="{4E4E4C3A-B085-4EDF-AA36-335F9CDB09C5}" type="presParOf" srcId="{89EACBE6-5261-4084-8303-54B893CB41BC}" destId="{6B9D0641-8141-4FA3-9704-BCBB3D500131}" srcOrd="1" destOrd="0" presId="urn:microsoft.com/office/officeart/2005/8/layout/chevronAccent+Icon"/>
    <dgm:cxn modelId="{5E13B3F8-FC34-4FDC-8794-0EFC94D96E1C}" type="presParOf" srcId="{5DA148F6-70E4-47DC-A030-C5BDAC7E5907}" destId="{EF09E519-4306-4C26-B12B-5E66C41591F5}" srcOrd="3" destOrd="0" presId="urn:microsoft.com/office/officeart/2005/8/layout/chevronAccent+Icon"/>
    <dgm:cxn modelId="{D4991059-10ED-4655-871B-1B827D95BDE5}" type="presParOf" srcId="{5DA148F6-70E4-47DC-A030-C5BDAC7E5907}" destId="{0D025D9C-CB52-4006-8BB0-6C3F5033EEC6}" srcOrd="4" destOrd="0" presId="urn:microsoft.com/office/officeart/2005/8/layout/chevronAccent+Icon"/>
    <dgm:cxn modelId="{4F46B184-4826-4982-AEA4-1ADDB60E7D7F}" type="presParOf" srcId="{0D025D9C-CB52-4006-8BB0-6C3F5033EEC6}" destId="{17ED8B34-D638-484F-9BA1-9F50991FB591}" srcOrd="0" destOrd="0" presId="urn:microsoft.com/office/officeart/2005/8/layout/chevronAccent+Icon"/>
    <dgm:cxn modelId="{17B51BE8-A5E3-49AA-832C-D526CEA7B21E}" type="presParOf" srcId="{0D025D9C-CB52-4006-8BB0-6C3F5033EEC6}" destId="{80D153B3-D8CC-4FFC-AE18-6A3BB4E44515}" srcOrd="1" destOrd="0" presId="urn:microsoft.com/office/officeart/2005/8/layout/chevronAccent+Icon"/>
    <dgm:cxn modelId="{F00E4742-C299-4178-86A5-8CD2A33C21AC}" type="presParOf" srcId="{5DA148F6-70E4-47DC-A030-C5BDAC7E5907}" destId="{B65D431D-F374-4CC9-ACD7-210B65A04981}" srcOrd="5" destOrd="0" presId="urn:microsoft.com/office/officeart/2005/8/layout/chevronAccent+Icon"/>
    <dgm:cxn modelId="{D6074C53-DBB2-42AA-BE9A-B3735040C8CE}" type="presParOf" srcId="{5DA148F6-70E4-47DC-A030-C5BDAC7E5907}" destId="{7CC6A667-C676-4AAD-99B8-26AC18D09028}" srcOrd="6" destOrd="0" presId="urn:microsoft.com/office/officeart/2005/8/layout/chevronAccent+Icon"/>
    <dgm:cxn modelId="{239E2AF1-73A9-4342-A1CA-459840869980}" type="presParOf" srcId="{7CC6A667-C676-4AAD-99B8-26AC18D09028}" destId="{4ECE68BF-1875-473E-A596-04F16545EBCC}" srcOrd="0" destOrd="0" presId="urn:microsoft.com/office/officeart/2005/8/layout/chevronAccent+Icon"/>
    <dgm:cxn modelId="{EE1D46AC-78EF-4389-B894-5671AAF54FC3}" type="presParOf" srcId="{7CC6A667-C676-4AAD-99B8-26AC18D09028}" destId="{2A4D4045-A4B3-4957-83BE-924128CE738B}" srcOrd="1" destOrd="0" presId="urn:microsoft.com/office/officeart/2005/8/layout/chevronAccent+Icon"/>
    <dgm:cxn modelId="{6963751C-3D26-4BDE-8925-1B666BC0BCB6}" type="presParOf" srcId="{5DA148F6-70E4-47DC-A030-C5BDAC7E5907}" destId="{FA1B6A9C-E3E2-479A-8DD9-338789672205}" srcOrd="7" destOrd="0" presId="urn:microsoft.com/office/officeart/2005/8/layout/chevronAccent+Icon"/>
    <dgm:cxn modelId="{B6F01789-0B1E-4280-AFD3-21C8127631DF}" type="presParOf" srcId="{5DA148F6-70E4-47DC-A030-C5BDAC7E5907}" destId="{A68D3239-F080-4BA5-8809-0C7D6D3906C6}" srcOrd="8" destOrd="0" presId="urn:microsoft.com/office/officeart/2005/8/layout/chevronAccent+Icon"/>
    <dgm:cxn modelId="{BA18A023-3C75-404D-B613-DBBE11AD4FD9}" type="presParOf" srcId="{A68D3239-F080-4BA5-8809-0C7D6D3906C6}" destId="{DE8D87AE-C1B7-4BBE-8797-3F176A43F2FE}" srcOrd="0" destOrd="0" presId="urn:microsoft.com/office/officeart/2005/8/layout/chevronAccent+Icon"/>
    <dgm:cxn modelId="{85BF5966-E676-45E1-898B-9C574B120AAC}" type="presParOf" srcId="{A68D3239-F080-4BA5-8809-0C7D6D3906C6}" destId="{A4F1CA1D-5635-40CB-A342-8E1FBBBD40B0}"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C15D9-A1CF-44A0-BA43-5CF92CCAA994}">
      <dsp:nvSpPr>
        <dsp:cNvPr id="0" name=""/>
        <dsp:cNvSpPr/>
      </dsp:nvSpPr>
      <dsp:spPr>
        <a:xfrm>
          <a:off x="1924710" y="3195923"/>
          <a:ext cx="1945843" cy="1946360"/>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EB56D6-A02D-4F74-8929-A7DB8AE5FDCC}">
      <dsp:nvSpPr>
        <dsp:cNvPr id="0" name=""/>
        <dsp:cNvSpPr/>
      </dsp:nvSpPr>
      <dsp:spPr>
        <a:xfrm>
          <a:off x="3165855" y="1762915"/>
          <a:ext cx="577900" cy="577582"/>
        </a:xfrm>
        <a:prstGeom prst="donut">
          <a:avLst>
            <a:gd name="adj" fmla="val 7460"/>
          </a:avLst>
        </a:prstGeom>
        <a:solidFill>
          <a:schemeClr val="accent5">
            <a:hueOff val="-965506"/>
            <a:satOff val="-2488"/>
            <a:lumOff val="-1681"/>
            <a:alphaOff val="0"/>
          </a:schemeClr>
        </a:solidFill>
        <a:ln w="12700" cap="flat" cmpd="sng" algn="ctr">
          <a:solidFill>
            <a:schemeClr val="accent5">
              <a:hueOff val="-965506"/>
              <a:satOff val="-2488"/>
              <a:lumOff val="-16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AA0B59-674F-4676-9D90-79D15C4C0E80}">
      <dsp:nvSpPr>
        <dsp:cNvPr id="0" name=""/>
        <dsp:cNvSpPr/>
      </dsp:nvSpPr>
      <dsp:spPr>
        <a:xfrm>
          <a:off x="1999487" y="3270858"/>
          <a:ext cx="1797100" cy="179649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9A915B-9836-4FCC-A1EB-703A1FE2839F}">
      <dsp:nvSpPr>
        <dsp:cNvPr id="0" name=""/>
        <dsp:cNvSpPr/>
      </dsp:nvSpPr>
      <dsp:spPr>
        <a:xfrm>
          <a:off x="4011980" y="3563785"/>
          <a:ext cx="1018438" cy="1017946"/>
        </a:xfrm>
        <a:prstGeom prst="ellipse">
          <a:avLst/>
        </a:prstGeom>
        <a:solidFill>
          <a:schemeClr val="accent5">
            <a:hueOff val="-1931012"/>
            <a:satOff val="-4977"/>
            <a:lumOff val="-3361"/>
            <a:alphaOff val="0"/>
          </a:schemeClr>
        </a:solidFill>
        <a:ln w="12700" cap="flat" cmpd="sng" algn="ctr">
          <a:solidFill>
            <a:schemeClr val="accent5">
              <a:hueOff val="-1931012"/>
              <a:satOff val="-4977"/>
              <a:lumOff val="-33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EB793-2C2B-47EF-9CB1-ADC3E19F442A}">
      <dsp:nvSpPr>
        <dsp:cNvPr id="0" name=""/>
        <dsp:cNvSpPr/>
      </dsp:nvSpPr>
      <dsp:spPr>
        <a:xfrm>
          <a:off x="4072127" y="3623636"/>
          <a:ext cx="898144" cy="89824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68E6B1-293A-4299-9169-B0C157399908}">
      <dsp:nvSpPr>
        <dsp:cNvPr id="0" name=""/>
        <dsp:cNvSpPr/>
      </dsp:nvSpPr>
      <dsp:spPr>
        <a:xfrm>
          <a:off x="3613708" y="2126398"/>
          <a:ext cx="1305356" cy="1305521"/>
        </a:xfrm>
        <a:prstGeom prst="ellipse">
          <a:avLst/>
        </a:prstGeom>
        <a:solidFill>
          <a:schemeClr val="accent5">
            <a:hueOff val="-2896518"/>
            <a:satOff val="-7465"/>
            <a:lumOff val="-5042"/>
            <a:alphaOff val="0"/>
          </a:schemeClr>
        </a:solidFill>
        <a:ln w="12700" cap="flat" cmpd="sng" algn="ctr">
          <a:solidFill>
            <a:schemeClr val="accent5">
              <a:hueOff val="-2896518"/>
              <a:satOff val="-7465"/>
              <a:lumOff val="-50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E41B35-64D6-484F-A6E5-70DA041300AF}">
      <dsp:nvSpPr>
        <dsp:cNvPr id="0" name=""/>
        <dsp:cNvSpPr/>
      </dsp:nvSpPr>
      <dsp:spPr>
        <a:xfrm>
          <a:off x="4346041" y="490482"/>
          <a:ext cx="427532" cy="427712"/>
        </a:xfrm>
        <a:prstGeom prst="donut">
          <a:avLst>
            <a:gd name="adj" fmla="val 7460"/>
          </a:avLst>
        </a:prstGeom>
        <a:solidFill>
          <a:schemeClr val="accent5">
            <a:hueOff val="-3862025"/>
            <a:satOff val="-9954"/>
            <a:lumOff val="-6723"/>
            <a:alphaOff val="0"/>
          </a:schemeClr>
        </a:solidFill>
        <a:ln w="12700" cap="flat" cmpd="sng" algn="ctr">
          <a:solidFill>
            <a:schemeClr val="accent5">
              <a:hueOff val="-3862025"/>
              <a:satOff val="-9954"/>
              <a:lumOff val="-67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96605E-7A61-47C2-9DFC-2DAE88461AB7}">
      <dsp:nvSpPr>
        <dsp:cNvPr id="0" name=""/>
        <dsp:cNvSpPr/>
      </dsp:nvSpPr>
      <dsp:spPr>
        <a:xfrm>
          <a:off x="4880863" y="276383"/>
          <a:ext cx="213766" cy="214099"/>
        </a:xfrm>
        <a:prstGeom prst="donut">
          <a:avLst>
            <a:gd name="adj" fmla="val 7460"/>
          </a:avLst>
        </a:prstGeom>
        <a:solidFill>
          <a:schemeClr val="accent5">
            <a:hueOff val="-4827531"/>
            <a:satOff val="-12442"/>
            <a:lumOff val="-8404"/>
            <a:alphaOff val="0"/>
          </a:schemeClr>
        </a:solidFill>
        <a:ln w="12700" cap="flat" cmpd="sng" algn="ctr">
          <a:solidFill>
            <a:schemeClr val="accent5">
              <a:hueOff val="-4827531"/>
              <a:satOff val="-12442"/>
              <a:lumOff val="-84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F976AF-4975-4D1F-85EB-275769DCEA6A}">
      <dsp:nvSpPr>
        <dsp:cNvPr id="0" name=""/>
        <dsp:cNvSpPr/>
      </dsp:nvSpPr>
      <dsp:spPr>
        <a:xfrm>
          <a:off x="3682796" y="2195494"/>
          <a:ext cx="1167993" cy="116781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E630A5-6EC1-46C8-ADC8-D389B1FBD0DC}">
      <dsp:nvSpPr>
        <dsp:cNvPr id="0" name=""/>
        <dsp:cNvSpPr/>
      </dsp:nvSpPr>
      <dsp:spPr>
        <a:xfrm>
          <a:off x="3760012" y="964908"/>
          <a:ext cx="915212" cy="915275"/>
        </a:xfrm>
        <a:prstGeom prst="ellipse">
          <a:avLst/>
        </a:prstGeom>
        <a:solidFill>
          <a:schemeClr val="accent5">
            <a:hueOff val="-5793037"/>
            <a:satOff val="-14931"/>
            <a:lumOff val="-10084"/>
            <a:alphaOff val="0"/>
          </a:schemeClr>
        </a:solidFill>
        <a:ln w="12700" cap="flat" cmpd="sng" algn="ctr">
          <a:solidFill>
            <a:schemeClr val="accent5">
              <a:hueOff val="-5793037"/>
              <a:satOff val="-14931"/>
              <a:lumOff val="-100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5F9373-A0C6-4D33-B28E-314D41362E99}">
      <dsp:nvSpPr>
        <dsp:cNvPr id="0" name=""/>
        <dsp:cNvSpPr/>
      </dsp:nvSpPr>
      <dsp:spPr>
        <a:xfrm>
          <a:off x="5094630" y="4553996"/>
          <a:ext cx="321056" cy="320662"/>
        </a:xfrm>
        <a:prstGeom prst="donut">
          <a:avLst>
            <a:gd name="adj" fmla="val 746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71E12B-CD87-4FCF-867A-3D2EE3E25560}">
      <dsp:nvSpPr>
        <dsp:cNvPr id="0" name=""/>
        <dsp:cNvSpPr/>
      </dsp:nvSpPr>
      <dsp:spPr>
        <a:xfrm>
          <a:off x="3813657" y="1018919"/>
          <a:ext cx="807923" cy="807739"/>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D7900A-EC7E-475B-A39F-780950CB3A18}">
      <dsp:nvSpPr>
        <dsp:cNvPr id="0" name=""/>
        <dsp:cNvSpPr/>
      </dsp:nvSpPr>
      <dsp:spPr>
        <a:xfrm>
          <a:off x="0" y="2195494"/>
          <a:ext cx="2887878" cy="939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 numCol="1" spcCol="1270" anchor="b" anchorCtr="0">
          <a:noAutofit/>
        </a:bodyPr>
        <a:lstStyle/>
        <a:p>
          <a:pPr marL="0" lvl="0" indent="0" algn="r" defTabSz="1377950">
            <a:lnSpc>
              <a:spcPct val="90000"/>
            </a:lnSpc>
            <a:spcBef>
              <a:spcPct val="0"/>
            </a:spcBef>
            <a:spcAft>
              <a:spcPct val="35000"/>
            </a:spcAft>
            <a:buNone/>
          </a:pPr>
          <a:r>
            <a:rPr lang="en-US" sz="3100" kern="1200" dirty="0">
              <a:solidFill>
                <a:srgbClr val="5B9BD5"/>
              </a:solidFill>
            </a:rPr>
            <a:t>People</a:t>
          </a:r>
        </a:p>
      </dsp:txBody>
      <dsp:txXfrm>
        <a:off x="0" y="2195494"/>
        <a:ext cx="2887878" cy="939605"/>
      </dsp:txXfrm>
    </dsp:sp>
    <dsp:sp modelId="{24CD0530-28E2-40F5-BA25-7F51AED3F04D}">
      <dsp:nvSpPr>
        <dsp:cNvPr id="0" name=""/>
        <dsp:cNvSpPr/>
      </dsp:nvSpPr>
      <dsp:spPr>
        <a:xfrm>
          <a:off x="5240121" y="3623636"/>
          <a:ext cx="2887878" cy="898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l" defTabSz="1377950">
            <a:lnSpc>
              <a:spcPct val="90000"/>
            </a:lnSpc>
            <a:spcBef>
              <a:spcPct val="0"/>
            </a:spcBef>
            <a:spcAft>
              <a:spcPct val="35000"/>
            </a:spcAft>
            <a:buNone/>
          </a:pPr>
          <a:r>
            <a:rPr lang="en-US" sz="3100" kern="1200" dirty="0">
              <a:solidFill>
                <a:srgbClr val="53CCC5"/>
              </a:solidFill>
            </a:rPr>
            <a:t>Professional Development</a:t>
          </a:r>
        </a:p>
      </dsp:txBody>
      <dsp:txXfrm>
        <a:off x="5240121" y="3623636"/>
        <a:ext cx="2887878" cy="898245"/>
      </dsp:txXfrm>
    </dsp:sp>
    <dsp:sp modelId="{9C9CAD08-8F97-4F42-AE38-EEF0802FAC3A}">
      <dsp:nvSpPr>
        <dsp:cNvPr id="0" name=""/>
        <dsp:cNvSpPr/>
      </dsp:nvSpPr>
      <dsp:spPr>
        <a:xfrm>
          <a:off x="5133644" y="2195494"/>
          <a:ext cx="2887878" cy="116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l" defTabSz="1377950">
            <a:lnSpc>
              <a:spcPct val="90000"/>
            </a:lnSpc>
            <a:spcBef>
              <a:spcPct val="0"/>
            </a:spcBef>
            <a:spcAft>
              <a:spcPct val="35000"/>
            </a:spcAft>
            <a:buNone/>
          </a:pPr>
          <a:r>
            <a:rPr lang="en-US" sz="3100" kern="1200" dirty="0">
              <a:solidFill>
                <a:srgbClr val="4FC7A0"/>
              </a:solidFill>
            </a:rPr>
            <a:t>Programmatic</a:t>
          </a:r>
        </a:p>
      </dsp:txBody>
      <dsp:txXfrm>
        <a:off x="5133644" y="2195494"/>
        <a:ext cx="2887878" cy="1167816"/>
      </dsp:txXfrm>
    </dsp:sp>
    <dsp:sp modelId="{C8CAD4C2-0AB6-480C-9296-E296A9A46DF5}">
      <dsp:nvSpPr>
        <dsp:cNvPr id="0" name=""/>
        <dsp:cNvSpPr/>
      </dsp:nvSpPr>
      <dsp:spPr>
        <a:xfrm>
          <a:off x="4880863" y="1018919"/>
          <a:ext cx="2887878" cy="807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l" defTabSz="1377950">
            <a:lnSpc>
              <a:spcPct val="90000"/>
            </a:lnSpc>
            <a:spcBef>
              <a:spcPct val="0"/>
            </a:spcBef>
            <a:spcAft>
              <a:spcPct val="35000"/>
            </a:spcAft>
            <a:buNone/>
          </a:pPr>
          <a:r>
            <a:rPr lang="en-US" sz="3100" kern="1200" dirty="0">
              <a:solidFill>
                <a:srgbClr val="55B646"/>
              </a:solidFill>
            </a:rPr>
            <a:t>Technical</a:t>
          </a:r>
        </a:p>
      </dsp:txBody>
      <dsp:txXfrm>
        <a:off x="4880863" y="1018919"/>
        <a:ext cx="2887878" cy="8077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A2352-BD13-4E16-BC05-1CFB9104B6B7}">
      <dsp:nvSpPr>
        <dsp:cNvPr id="0" name=""/>
        <dsp:cNvSpPr/>
      </dsp:nvSpPr>
      <dsp:spPr>
        <a:xfrm>
          <a:off x="106880" y="548660"/>
          <a:ext cx="843534" cy="843534"/>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9DAE9E4-57F8-4B95-A862-D8880A3B27DF}">
      <dsp:nvSpPr>
        <dsp:cNvPr id="0" name=""/>
        <dsp:cNvSpPr/>
      </dsp:nvSpPr>
      <dsp:spPr>
        <a:xfrm>
          <a:off x="642937" y="548660"/>
          <a:ext cx="4500562" cy="843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6A7278"/>
              </a:solidFill>
            </a:rPr>
            <a:t>Reapplying to DEVELOP</a:t>
          </a:r>
        </a:p>
      </dsp:txBody>
      <dsp:txXfrm>
        <a:off x="642937" y="548660"/>
        <a:ext cx="4500562" cy="843534"/>
      </dsp:txXfrm>
    </dsp:sp>
    <dsp:sp modelId="{2E466CDD-23F2-4FD6-B09E-DE89D52CEB90}">
      <dsp:nvSpPr>
        <dsp:cNvPr id="0" name=""/>
        <dsp:cNvSpPr/>
      </dsp:nvSpPr>
      <dsp:spPr>
        <a:xfrm>
          <a:off x="106880" y="1392195"/>
          <a:ext cx="843534" cy="843534"/>
        </a:xfrm>
        <a:prstGeom prst="ellipse">
          <a:avLst/>
        </a:prstGeom>
        <a:solidFill>
          <a:schemeClr val="accent5">
            <a:alpha val="50000"/>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4AED80E-4F52-452D-8CD0-ACC43A350592}">
      <dsp:nvSpPr>
        <dsp:cNvPr id="0" name=""/>
        <dsp:cNvSpPr/>
      </dsp:nvSpPr>
      <dsp:spPr>
        <a:xfrm>
          <a:off x="642937" y="1392195"/>
          <a:ext cx="4500562" cy="843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6A7278"/>
              </a:solidFill>
            </a:rPr>
            <a:t>Fellow &amp; Sr Fellow Positions</a:t>
          </a:r>
        </a:p>
      </dsp:txBody>
      <dsp:txXfrm>
        <a:off x="642937" y="1392195"/>
        <a:ext cx="4500562" cy="843534"/>
      </dsp:txXfrm>
    </dsp:sp>
    <dsp:sp modelId="{651B44C4-4500-45C2-9F50-5802407938DE}">
      <dsp:nvSpPr>
        <dsp:cNvPr id="0" name=""/>
        <dsp:cNvSpPr/>
      </dsp:nvSpPr>
      <dsp:spPr>
        <a:xfrm>
          <a:off x="106880" y="2235729"/>
          <a:ext cx="843534" cy="843534"/>
        </a:xfrm>
        <a:prstGeom prst="ellipse">
          <a:avLst/>
        </a:prstGeom>
        <a:solidFill>
          <a:schemeClr val="accent5">
            <a:alpha val="50000"/>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03EB252-DD00-453F-8D09-3886B48E3942}">
      <dsp:nvSpPr>
        <dsp:cNvPr id="0" name=""/>
        <dsp:cNvSpPr/>
      </dsp:nvSpPr>
      <dsp:spPr>
        <a:xfrm>
          <a:off x="642937" y="2235729"/>
          <a:ext cx="4500562" cy="843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6A7278"/>
              </a:solidFill>
            </a:rPr>
            <a:t>Professional DEVELOPment Week</a:t>
          </a:r>
        </a:p>
      </dsp:txBody>
      <dsp:txXfrm>
        <a:off x="642937" y="2235729"/>
        <a:ext cx="4500562" cy="843534"/>
      </dsp:txXfrm>
    </dsp:sp>
    <dsp:sp modelId="{97C643EA-FB6B-4C3E-BD4D-9678A0C5B9FE}">
      <dsp:nvSpPr>
        <dsp:cNvPr id="0" name=""/>
        <dsp:cNvSpPr/>
      </dsp:nvSpPr>
      <dsp:spPr>
        <a:xfrm>
          <a:off x="106880" y="3079263"/>
          <a:ext cx="843534" cy="843534"/>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6B793B6-BF71-49E5-8A9F-459B8AA1FA21}">
      <dsp:nvSpPr>
        <dsp:cNvPr id="0" name=""/>
        <dsp:cNvSpPr/>
      </dsp:nvSpPr>
      <dsp:spPr>
        <a:xfrm>
          <a:off x="642937" y="3079263"/>
          <a:ext cx="4500562" cy="843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6A7278"/>
              </a:solidFill>
            </a:rPr>
            <a:t>DEVELOP Day</a:t>
          </a:r>
        </a:p>
      </dsp:txBody>
      <dsp:txXfrm>
        <a:off x="642937" y="3079263"/>
        <a:ext cx="4500562" cy="8435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A2352-BD13-4E16-BC05-1CFB9104B6B7}">
      <dsp:nvSpPr>
        <dsp:cNvPr id="0" name=""/>
        <dsp:cNvSpPr/>
      </dsp:nvSpPr>
      <dsp:spPr>
        <a:xfrm>
          <a:off x="87841" y="548660"/>
          <a:ext cx="843534" cy="843534"/>
        </a:xfrm>
        <a:prstGeom prst="ellipse">
          <a:avLst/>
        </a:prstGeom>
        <a:solidFill>
          <a:srgbClr val="55C3CF">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9DAE9E4-57F8-4B95-A862-D8880A3B27DF}">
      <dsp:nvSpPr>
        <dsp:cNvPr id="0" name=""/>
        <dsp:cNvSpPr/>
      </dsp:nvSpPr>
      <dsp:spPr>
        <a:xfrm>
          <a:off x="642937" y="548660"/>
          <a:ext cx="4500562" cy="843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6A7278"/>
              </a:solidFill>
            </a:rPr>
            <a:t>Presenting DEVELOP Work</a:t>
          </a:r>
        </a:p>
      </dsp:txBody>
      <dsp:txXfrm>
        <a:off x="642937" y="548660"/>
        <a:ext cx="4500562" cy="843534"/>
      </dsp:txXfrm>
    </dsp:sp>
    <dsp:sp modelId="{2E466CDD-23F2-4FD6-B09E-DE89D52CEB90}">
      <dsp:nvSpPr>
        <dsp:cNvPr id="0" name=""/>
        <dsp:cNvSpPr/>
      </dsp:nvSpPr>
      <dsp:spPr>
        <a:xfrm>
          <a:off x="87841" y="1392195"/>
          <a:ext cx="843534" cy="843534"/>
        </a:xfrm>
        <a:prstGeom prst="ellipse">
          <a:avLst/>
        </a:prstGeom>
        <a:solidFill>
          <a:srgbClr val="5B9BD5">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4AED80E-4F52-452D-8CD0-ACC43A350592}">
      <dsp:nvSpPr>
        <dsp:cNvPr id="0" name=""/>
        <dsp:cNvSpPr/>
      </dsp:nvSpPr>
      <dsp:spPr>
        <a:xfrm>
          <a:off x="642937" y="1392195"/>
          <a:ext cx="4500562" cy="843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6A7278"/>
              </a:solidFill>
            </a:rPr>
            <a:t>Publishing</a:t>
          </a:r>
        </a:p>
      </dsp:txBody>
      <dsp:txXfrm>
        <a:off x="642937" y="1392195"/>
        <a:ext cx="4500562" cy="843534"/>
      </dsp:txXfrm>
    </dsp:sp>
    <dsp:sp modelId="{651B44C4-4500-45C2-9F50-5802407938DE}">
      <dsp:nvSpPr>
        <dsp:cNvPr id="0" name=""/>
        <dsp:cNvSpPr/>
      </dsp:nvSpPr>
      <dsp:spPr>
        <a:xfrm>
          <a:off x="87841" y="2235729"/>
          <a:ext cx="843534" cy="843534"/>
        </a:xfrm>
        <a:prstGeom prst="ellipse">
          <a:avLst/>
        </a:prstGeom>
        <a:solidFill>
          <a:srgbClr val="0070C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03EB252-DD00-453F-8D09-3886B48E3942}">
      <dsp:nvSpPr>
        <dsp:cNvPr id="0" name=""/>
        <dsp:cNvSpPr/>
      </dsp:nvSpPr>
      <dsp:spPr>
        <a:xfrm>
          <a:off x="642937" y="2235729"/>
          <a:ext cx="4500562" cy="843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6A7278"/>
              </a:solidFill>
            </a:rPr>
            <a:t>Conference Attendance</a:t>
          </a:r>
        </a:p>
      </dsp:txBody>
      <dsp:txXfrm>
        <a:off x="642937" y="2235729"/>
        <a:ext cx="4500562" cy="843534"/>
      </dsp:txXfrm>
    </dsp:sp>
    <dsp:sp modelId="{97C643EA-FB6B-4C3E-BD4D-9678A0C5B9FE}">
      <dsp:nvSpPr>
        <dsp:cNvPr id="0" name=""/>
        <dsp:cNvSpPr/>
      </dsp:nvSpPr>
      <dsp:spPr>
        <a:xfrm>
          <a:off x="87841" y="3079263"/>
          <a:ext cx="843534" cy="843534"/>
        </a:xfrm>
        <a:prstGeom prst="ellipse">
          <a:avLst/>
        </a:prstGeom>
        <a:solidFill>
          <a:srgbClr val="00206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6B793B6-BF71-49E5-8A9F-459B8AA1FA21}">
      <dsp:nvSpPr>
        <dsp:cNvPr id="0" name=""/>
        <dsp:cNvSpPr/>
      </dsp:nvSpPr>
      <dsp:spPr>
        <a:xfrm>
          <a:off x="642937" y="3079263"/>
          <a:ext cx="4500562" cy="843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6A7278"/>
              </a:solidFill>
            </a:rPr>
            <a:t>Anniversary Celebrations</a:t>
          </a:r>
        </a:p>
      </dsp:txBody>
      <dsp:txXfrm>
        <a:off x="642937" y="3079263"/>
        <a:ext cx="4500562" cy="8435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A57BB-1CF5-4DF0-A6FA-FB69D31B6A62}">
      <dsp:nvSpPr>
        <dsp:cNvPr id="0" name=""/>
        <dsp:cNvSpPr/>
      </dsp:nvSpPr>
      <dsp:spPr>
        <a:xfrm>
          <a:off x="1763" y="1136106"/>
          <a:ext cx="1973574" cy="761799"/>
        </a:xfrm>
        <a:prstGeom prst="chevron">
          <a:avLst>
            <a:gd name="adj" fmla="val 4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8B9491-4313-4EED-9F89-E3FA98A3BB52}">
      <dsp:nvSpPr>
        <dsp:cNvPr id="0" name=""/>
        <dsp:cNvSpPr/>
      </dsp:nvSpPr>
      <dsp:spPr>
        <a:xfrm>
          <a:off x="528049" y="1326556"/>
          <a:ext cx="1666574" cy="76179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6A7278"/>
              </a:solidFill>
            </a:rPr>
            <a:t>Application Live on DEVELOPedia</a:t>
          </a:r>
        </a:p>
      </dsp:txBody>
      <dsp:txXfrm>
        <a:off x="550361" y="1348868"/>
        <a:ext cx="1621950" cy="717175"/>
      </dsp:txXfrm>
    </dsp:sp>
    <dsp:sp modelId="{486ABEFF-7DD5-479D-B404-5E437AF971FE}">
      <dsp:nvSpPr>
        <dsp:cNvPr id="0" name=""/>
        <dsp:cNvSpPr/>
      </dsp:nvSpPr>
      <dsp:spPr>
        <a:xfrm>
          <a:off x="2256024" y="1136106"/>
          <a:ext cx="1973574" cy="761799"/>
        </a:xfrm>
        <a:prstGeom prst="chevron">
          <a:avLst>
            <a:gd name="adj" fmla="val 40000"/>
          </a:avLst>
        </a:prstGeom>
        <a:solidFill>
          <a:schemeClr val="accent4">
            <a:hueOff val="2450223"/>
            <a:satOff val="-10194"/>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9D0641-8141-4FA3-9704-BCBB3D500131}">
      <dsp:nvSpPr>
        <dsp:cNvPr id="0" name=""/>
        <dsp:cNvSpPr/>
      </dsp:nvSpPr>
      <dsp:spPr>
        <a:xfrm>
          <a:off x="2782310" y="1326556"/>
          <a:ext cx="1666574" cy="76179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2450223"/>
              <a:satOff val="-10194"/>
              <a:lumOff val="24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6A7278"/>
              </a:solidFill>
            </a:rPr>
            <a:t>Application Deadline</a:t>
          </a:r>
        </a:p>
      </dsp:txBody>
      <dsp:txXfrm>
        <a:off x="2804622" y="1348868"/>
        <a:ext cx="1621950" cy="717175"/>
      </dsp:txXfrm>
    </dsp:sp>
    <dsp:sp modelId="{17ED8B34-D638-484F-9BA1-9F50991FB591}">
      <dsp:nvSpPr>
        <dsp:cNvPr id="0" name=""/>
        <dsp:cNvSpPr/>
      </dsp:nvSpPr>
      <dsp:spPr>
        <a:xfrm>
          <a:off x="4510285" y="1136106"/>
          <a:ext cx="1973574" cy="761799"/>
        </a:xfrm>
        <a:prstGeom prst="chevron">
          <a:avLst>
            <a:gd name="adj" fmla="val 400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D153B3-D8CC-4FFC-AE18-6A3BB4E44515}">
      <dsp:nvSpPr>
        <dsp:cNvPr id="0" name=""/>
        <dsp:cNvSpPr/>
      </dsp:nvSpPr>
      <dsp:spPr>
        <a:xfrm>
          <a:off x="5036572" y="1326556"/>
          <a:ext cx="1666574" cy="76179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6A7278"/>
              </a:solidFill>
            </a:rPr>
            <a:t>Interviews</a:t>
          </a:r>
        </a:p>
      </dsp:txBody>
      <dsp:txXfrm>
        <a:off x="5058884" y="1348868"/>
        <a:ext cx="1621950" cy="717175"/>
      </dsp:txXfrm>
    </dsp:sp>
    <dsp:sp modelId="{4ECE68BF-1875-473E-A596-04F16545EBCC}">
      <dsp:nvSpPr>
        <dsp:cNvPr id="0" name=""/>
        <dsp:cNvSpPr/>
      </dsp:nvSpPr>
      <dsp:spPr>
        <a:xfrm>
          <a:off x="6764546" y="1136106"/>
          <a:ext cx="1973574" cy="761799"/>
        </a:xfrm>
        <a:prstGeom prst="chevron">
          <a:avLst>
            <a:gd name="adj" fmla="val 40000"/>
          </a:avLst>
        </a:prstGeom>
        <a:solidFill>
          <a:schemeClr val="accent4">
            <a:hueOff val="7350668"/>
            <a:satOff val="-30583"/>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4D4045-A4B3-4957-83BE-924128CE738B}">
      <dsp:nvSpPr>
        <dsp:cNvPr id="0" name=""/>
        <dsp:cNvSpPr/>
      </dsp:nvSpPr>
      <dsp:spPr>
        <a:xfrm>
          <a:off x="7290833" y="1326556"/>
          <a:ext cx="1666574" cy="76179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7350668"/>
              <a:satOff val="-30583"/>
              <a:lumOff val="72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6A7278"/>
              </a:solidFill>
            </a:rPr>
            <a:t>Selections</a:t>
          </a:r>
        </a:p>
      </dsp:txBody>
      <dsp:txXfrm>
        <a:off x="7313145" y="1348868"/>
        <a:ext cx="1621950" cy="717175"/>
      </dsp:txXfrm>
    </dsp:sp>
    <dsp:sp modelId="{DE8D87AE-C1B7-4BBE-8797-3F176A43F2FE}">
      <dsp:nvSpPr>
        <dsp:cNvPr id="0" name=""/>
        <dsp:cNvSpPr/>
      </dsp:nvSpPr>
      <dsp:spPr>
        <a:xfrm>
          <a:off x="9018807" y="1136106"/>
          <a:ext cx="1973574" cy="761799"/>
        </a:xfrm>
        <a:prstGeom prst="chevron">
          <a:avLst>
            <a:gd name="adj" fmla="val 4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F1CA1D-5635-40CB-A342-8E1FBBBD40B0}">
      <dsp:nvSpPr>
        <dsp:cNvPr id="0" name=""/>
        <dsp:cNvSpPr/>
      </dsp:nvSpPr>
      <dsp:spPr>
        <a:xfrm>
          <a:off x="9545094" y="1326556"/>
          <a:ext cx="1666574" cy="76179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6A7278"/>
              </a:solidFill>
            </a:rPr>
            <a:t>Positions Begin</a:t>
          </a:r>
        </a:p>
      </dsp:txBody>
      <dsp:txXfrm>
        <a:off x="9567406" y="1348868"/>
        <a:ext cx="1621950" cy="717175"/>
      </dsp:txXfrm>
    </dsp:sp>
  </dsp:spTree>
</dsp:drawing>
</file>

<file path=ppt/diagrams/layout1.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0C4FE7-1012-9242-BD37-850A8FA790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8ADC06-85FD-0E46-8BC9-71D54B0DB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F8075-15A9-9142-858E-40AD3F9FDF81}" type="datetimeFigureOut">
              <a:rPr lang="en-US" smtClean="0"/>
              <a:t>6/1/2023</a:t>
            </a:fld>
            <a:endParaRPr lang="en-US"/>
          </a:p>
        </p:txBody>
      </p:sp>
      <p:sp>
        <p:nvSpPr>
          <p:cNvPr id="4" name="Footer Placeholder 3">
            <a:extLst>
              <a:ext uri="{FF2B5EF4-FFF2-40B4-BE49-F238E27FC236}">
                <a16:creationId xmlns:a16="http://schemas.microsoft.com/office/drawing/2014/main" id="{3F550DBA-7553-1848-81D8-BC40AE61DB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6CD59C-EFA0-A74D-90F2-33D0DD3CB3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E874A-46F9-6C4B-B2EE-6F499D6A8911}" type="slidenum">
              <a:rPr lang="en-US" smtClean="0"/>
              <a:t>‹#›</a:t>
            </a:fld>
            <a:endParaRPr lang="en-US"/>
          </a:p>
        </p:txBody>
      </p:sp>
    </p:spTree>
    <p:extLst>
      <p:ext uri="{BB962C8B-B14F-4D97-AF65-F5344CB8AC3E}">
        <p14:creationId xmlns:p14="http://schemas.microsoft.com/office/powerpoint/2010/main" val="522366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1B9C7-83AA-4953-9AA2-D5817B86C500}" type="datetimeFigureOut">
              <a:rPr lang="en-US" smtClean="0"/>
              <a:t>6/1/2023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CC44A-F6C6-4EE8-BA41-5D57D00742E9}" type="slidenum">
              <a:rPr lang="en-US" smtClean="0"/>
              <a:t>‹#›</a:t>
            </a:fld>
            <a:endParaRPr lang="en-US" dirty="0"/>
          </a:p>
        </p:txBody>
      </p:sp>
    </p:spTree>
    <p:extLst>
      <p:ext uri="{BB962C8B-B14F-4D97-AF65-F5344CB8AC3E}">
        <p14:creationId xmlns:p14="http://schemas.microsoft.com/office/powerpoint/2010/main" val="3758741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CC44A-F6C6-4EE8-BA41-5D57D00742E9}" type="slidenum">
              <a:rPr lang="en-US" smtClean="0"/>
              <a:t>2</a:t>
            </a:fld>
            <a:endParaRPr lang="en-US"/>
          </a:p>
        </p:txBody>
      </p:sp>
    </p:spTree>
    <p:extLst>
      <p:ext uri="{BB962C8B-B14F-4D97-AF65-F5344CB8AC3E}">
        <p14:creationId xmlns:p14="http://schemas.microsoft.com/office/powerpoint/2010/main" val="2156535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CC44A-F6C6-4EE8-BA41-5D57D00742E9}" type="slidenum">
              <a:rPr lang="en-US" smtClean="0"/>
              <a:t>15</a:t>
            </a:fld>
            <a:endParaRPr lang="en-US"/>
          </a:p>
        </p:txBody>
      </p:sp>
    </p:spTree>
    <p:extLst>
      <p:ext uri="{BB962C8B-B14F-4D97-AF65-F5344CB8AC3E}">
        <p14:creationId xmlns:p14="http://schemas.microsoft.com/office/powerpoint/2010/main" val="3894085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CC44A-F6C6-4EE8-BA41-5D57D00742E9}" type="slidenum">
              <a:rPr lang="en-US" smtClean="0"/>
              <a:t>22</a:t>
            </a:fld>
            <a:endParaRPr lang="en-US"/>
          </a:p>
        </p:txBody>
      </p:sp>
    </p:spTree>
    <p:extLst>
      <p:ext uri="{BB962C8B-B14F-4D97-AF65-F5344CB8AC3E}">
        <p14:creationId xmlns:p14="http://schemas.microsoft.com/office/powerpoint/2010/main" val="279349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CC44A-F6C6-4EE8-BA41-5D57D00742E9}" type="slidenum">
              <a:rPr lang="en-US" smtClean="0"/>
              <a:t>23</a:t>
            </a:fld>
            <a:endParaRPr lang="en-US"/>
          </a:p>
        </p:txBody>
      </p:sp>
    </p:spTree>
    <p:extLst>
      <p:ext uri="{BB962C8B-B14F-4D97-AF65-F5344CB8AC3E}">
        <p14:creationId xmlns:p14="http://schemas.microsoft.com/office/powerpoint/2010/main" val="798540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CC44A-F6C6-4EE8-BA41-5D57D00742E9}" type="slidenum">
              <a:rPr lang="en-US" smtClean="0"/>
              <a:t>24</a:t>
            </a:fld>
            <a:endParaRPr lang="en-US"/>
          </a:p>
        </p:txBody>
      </p:sp>
    </p:spTree>
    <p:extLst>
      <p:ext uri="{BB962C8B-B14F-4D97-AF65-F5344CB8AC3E}">
        <p14:creationId xmlns:p14="http://schemas.microsoft.com/office/powerpoint/2010/main" val="1572038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CC44A-F6C6-4EE8-BA41-5D57D00742E9}" type="slidenum">
              <a:rPr lang="en-US" smtClean="0"/>
              <a:t>25</a:t>
            </a:fld>
            <a:endParaRPr lang="en-US"/>
          </a:p>
        </p:txBody>
      </p:sp>
    </p:spTree>
    <p:extLst>
      <p:ext uri="{BB962C8B-B14F-4D97-AF65-F5344CB8AC3E}">
        <p14:creationId xmlns:p14="http://schemas.microsoft.com/office/powerpoint/2010/main" val="394813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CC44A-F6C6-4EE8-BA41-5D57D00742E9}" type="slidenum">
              <a:rPr lang="en-US" smtClean="0"/>
              <a:t>26</a:t>
            </a:fld>
            <a:endParaRPr lang="en-US"/>
          </a:p>
        </p:txBody>
      </p:sp>
    </p:spTree>
    <p:extLst>
      <p:ext uri="{BB962C8B-B14F-4D97-AF65-F5344CB8AC3E}">
        <p14:creationId xmlns:p14="http://schemas.microsoft.com/office/powerpoint/2010/main" val="3632164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CC44A-F6C6-4EE8-BA41-5D57D00742E9}" type="slidenum">
              <a:rPr lang="en-US" smtClean="0"/>
              <a:t>27</a:t>
            </a:fld>
            <a:endParaRPr lang="en-US"/>
          </a:p>
        </p:txBody>
      </p:sp>
    </p:spTree>
    <p:extLst>
      <p:ext uri="{BB962C8B-B14F-4D97-AF65-F5344CB8AC3E}">
        <p14:creationId xmlns:p14="http://schemas.microsoft.com/office/powerpoint/2010/main" val="4109554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3</a:t>
            </a:fld>
            <a:endParaRPr lang="en-US" dirty="0"/>
          </a:p>
        </p:txBody>
      </p:sp>
    </p:spTree>
    <p:extLst>
      <p:ext uri="{BB962C8B-B14F-4D97-AF65-F5344CB8AC3E}">
        <p14:creationId xmlns:p14="http://schemas.microsoft.com/office/powerpoint/2010/main" val="798540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4</a:t>
            </a:fld>
            <a:endParaRPr lang="en-US" dirty="0"/>
          </a:p>
        </p:txBody>
      </p:sp>
    </p:spTree>
    <p:extLst>
      <p:ext uri="{BB962C8B-B14F-4D97-AF65-F5344CB8AC3E}">
        <p14:creationId xmlns:p14="http://schemas.microsoft.com/office/powerpoint/2010/main" val="1774638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5</a:t>
            </a:fld>
            <a:endParaRPr lang="en-US" dirty="0"/>
          </a:p>
        </p:txBody>
      </p:sp>
    </p:spTree>
    <p:extLst>
      <p:ext uri="{BB962C8B-B14F-4D97-AF65-F5344CB8AC3E}">
        <p14:creationId xmlns:p14="http://schemas.microsoft.com/office/powerpoint/2010/main" val="1455843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CC44A-F6C6-4EE8-BA41-5D57D00742E9}" type="slidenum">
              <a:rPr lang="en-US" smtClean="0"/>
              <a:t>9</a:t>
            </a:fld>
            <a:endParaRPr lang="en-US"/>
          </a:p>
        </p:txBody>
      </p:sp>
    </p:spTree>
    <p:extLst>
      <p:ext uri="{BB962C8B-B14F-4D97-AF65-F5344CB8AC3E}">
        <p14:creationId xmlns:p14="http://schemas.microsoft.com/office/powerpoint/2010/main" val="3180090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CC44A-F6C6-4EE8-BA41-5D57D00742E9}" type="slidenum">
              <a:rPr lang="en-US" smtClean="0"/>
              <a:t>10</a:t>
            </a:fld>
            <a:endParaRPr lang="en-US"/>
          </a:p>
        </p:txBody>
      </p:sp>
    </p:spTree>
    <p:extLst>
      <p:ext uri="{BB962C8B-B14F-4D97-AF65-F5344CB8AC3E}">
        <p14:creationId xmlns:p14="http://schemas.microsoft.com/office/powerpoint/2010/main" val="2080434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CC44A-F6C6-4EE8-BA41-5D57D00742E9}" type="slidenum">
              <a:rPr lang="en-US" smtClean="0"/>
              <a:t>11</a:t>
            </a:fld>
            <a:endParaRPr lang="en-US"/>
          </a:p>
        </p:txBody>
      </p:sp>
    </p:spTree>
    <p:extLst>
      <p:ext uri="{BB962C8B-B14F-4D97-AF65-F5344CB8AC3E}">
        <p14:creationId xmlns:p14="http://schemas.microsoft.com/office/powerpoint/2010/main" val="4217208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CC44A-F6C6-4EE8-BA41-5D57D00742E9}" type="slidenum">
              <a:rPr lang="en-US" smtClean="0"/>
              <a:t>13</a:t>
            </a:fld>
            <a:endParaRPr lang="en-US"/>
          </a:p>
        </p:txBody>
      </p:sp>
    </p:spTree>
    <p:extLst>
      <p:ext uri="{BB962C8B-B14F-4D97-AF65-F5344CB8AC3E}">
        <p14:creationId xmlns:p14="http://schemas.microsoft.com/office/powerpoint/2010/main" val="656806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14</a:t>
            </a:fld>
            <a:endParaRPr lang="en-US" dirty="0"/>
          </a:p>
        </p:txBody>
      </p:sp>
    </p:spTree>
    <p:extLst>
      <p:ext uri="{BB962C8B-B14F-4D97-AF65-F5344CB8AC3E}">
        <p14:creationId xmlns:p14="http://schemas.microsoft.com/office/powerpoint/2010/main" val="3060119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5" name="Picture Placeholder 35">
            <a:extLst>
              <a:ext uri="{FF2B5EF4-FFF2-40B4-BE49-F238E27FC236}">
                <a16:creationId xmlns:a16="http://schemas.microsoft.com/office/drawing/2014/main" id="{BE0208B1-265D-3F4E-B18E-33538948FDB6}"/>
              </a:ext>
            </a:extLst>
          </p:cNvPr>
          <p:cNvSpPr>
            <a:spLocks noGrp="1"/>
          </p:cNvSpPr>
          <p:nvPr>
            <p:ph type="pic" sz="quarter" idx="14"/>
          </p:nvPr>
        </p:nvSpPr>
        <p:spPr>
          <a:xfrm>
            <a:off x="6276975" y="0"/>
            <a:ext cx="5915025" cy="6870700"/>
          </a:xfrm>
        </p:spPr>
        <p:txBody>
          <a:bodyPr/>
          <a:lstStyle/>
          <a:p>
            <a:endParaRPr lang="en-US" dirty="0"/>
          </a:p>
        </p:txBody>
      </p:sp>
      <p:sp>
        <p:nvSpPr>
          <p:cNvPr id="26" name="Picture Placeholder 37">
            <a:extLst>
              <a:ext uri="{FF2B5EF4-FFF2-40B4-BE49-F238E27FC236}">
                <a16:creationId xmlns:a16="http://schemas.microsoft.com/office/drawing/2014/main" id="{FD9A1EF5-E5D1-4646-9575-4E97313BF9FF}"/>
              </a:ext>
            </a:extLst>
          </p:cNvPr>
          <p:cNvSpPr>
            <a:spLocks noGrp="1"/>
          </p:cNvSpPr>
          <p:nvPr>
            <p:ph type="pic" sz="quarter" idx="15"/>
          </p:nvPr>
        </p:nvSpPr>
        <p:spPr>
          <a:xfrm>
            <a:off x="6276975" y="3005138"/>
            <a:ext cx="1916113" cy="1916112"/>
          </a:xfrm>
        </p:spPr>
        <p:txBody>
          <a:bodyPr/>
          <a:lstStyle/>
          <a:p>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EB6A4905-E47A-6E44-BC98-5044A29301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218" y="-184222"/>
            <a:ext cx="6625078" cy="4147127"/>
          </a:xfrm>
          <a:prstGeom prst="rect">
            <a:avLst/>
          </a:prstGeom>
        </p:spPr>
      </p:pic>
      <p:sp>
        <p:nvSpPr>
          <p:cNvPr id="24" name="Picture Placeholder 33">
            <a:extLst>
              <a:ext uri="{FF2B5EF4-FFF2-40B4-BE49-F238E27FC236}">
                <a16:creationId xmlns:a16="http://schemas.microsoft.com/office/drawing/2014/main" id="{5C3C042C-6AE2-C14A-B902-D2F6A5AB0CF0}"/>
              </a:ext>
            </a:extLst>
          </p:cNvPr>
          <p:cNvSpPr>
            <a:spLocks noGrp="1"/>
          </p:cNvSpPr>
          <p:nvPr>
            <p:ph type="pic" sz="quarter" idx="13"/>
          </p:nvPr>
        </p:nvSpPr>
        <p:spPr>
          <a:xfrm>
            <a:off x="3271838" y="0"/>
            <a:ext cx="3005137" cy="3005138"/>
          </a:xfrm>
        </p:spPr>
        <p:txBody>
          <a:bodyPr/>
          <a:lstStyle/>
          <a:p>
            <a:endParaRPr lang="en-US" dirty="0"/>
          </a:p>
        </p:txBody>
      </p:sp>
      <p:sp>
        <p:nvSpPr>
          <p:cNvPr id="12" name="Text Placeholder 11">
            <a:extLst>
              <a:ext uri="{FF2B5EF4-FFF2-40B4-BE49-F238E27FC236}">
                <a16:creationId xmlns:a16="http://schemas.microsoft.com/office/drawing/2014/main" id="{5D9C3BB4-0211-4C4B-B527-8E4D6EF1F9B4}"/>
              </a:ext>
            </a:extLst>
          </p:cNvPr>
          <p:cNvSpPr>
            <a:spLocks noGrp="1"/>
          </p:cNvSpPr>
          <p:nvPr>
            <p:ph type="body" sz="quarter" idx="11"/>
          </p:nvPr>
        </p:nvSpPr>
        <p:spPr>
          <a:xfrm>
            <a:off x="577607" y="4235187"/>
            <a:ext cx="5337703" cy="1372283"/>
          </a:xfrm>
        </p:spPr>
        <p:txBody>
          <a:bodyPr>
            <a:normAutofit/>
          </a:bodyPr>
          <a:lstStyle>
            <a:lvl1pPr marL="0" indent="0">
              <a:buNone/>
              <a:defRPr sz="4400" b="1">
                <a:solidFill>
                  <a:srgbClr val="244D60"/>
                </a:solidFill>
              </a:defRPr>
            </a:lvl1pPr>
          </a:lstStyle>
          <a:p>
            <a:pPr lvl="0"/>
            <a:endParaRPr lang="en-US" dirty="0"/>
          </a:p>
        </p:txBody>
      </p:sp>
    </p:spTree>
    <p:extLst>
      <p:ext uri="{BB962C8B-B14F-4D97-AF65-F5344CB8AC3E}">
        <p14:creationId xmlns:p14="http://schemas.microsoft.com/office/powerpoint/2010/main" val="167916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75B708-B6E6-D84F-B80D-64C2EBC50B01}"/>
              </a:ext>
            </a:extLst>
          </p:cNvPr>
          <p:cNvSpPr/>
          <p:nvPr userDrawn="1"/>
        </p:nvSpPr>
        <p:spPr>
          <a:xfrm>
            <a:off x="0" y="0"/>
            <a:ext cx="9029700" cy="6858000"/>
          </a:xfrm>
          <a:prstGeom prst="rect">
            <a:avLst/>
          </a:prstGeom>
          <a:solidFill>
            <a:srgbClr val="53585D"/>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an, black, photo, player&#10;&#10;Description automatically generated">
            <a:extLst>
              <a:ext uri="{FF2B5EF4-FFF2-40B4-BE49-F238E27FC236}">
                <a16:creationId xmlns:a16="http://schemas.microsoft.com/office/drawing/2014/main" id="{66C45073-E5F9-FD49-834C-5AB98672CB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0" y="0"/>
            <a:ext cx="9779000" cy="6121400"/>
          </a:xfrm>
          <a:prstGeom prst="rect">
            <a:avLst/>
          </a:prstGeom>
        </p:spPr>
      </p:pic>
      <p:pic>
        <p:nvPicPr>
          <p:cNvPr id="16" name="Picture 15">
            <a:extLst>
              <a:ext uri="{FF2B5EF4-FFF2-40B4-BE49-F238E27FC236}">
                <a16:creationId xmlns:a16="http://schemas.microsoft.com/office/drawing/2014/main" id="{15655B2F-D905-674A-864A-0506674070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6142" y="5993792"/>
            <a:ext cx="2138508" cy="556958"/>
          </a:xfrm>
          <a:prstGeom prst="rect">
            <a:avLst/>
          </a:prstGeom>
        </p:spPr>
      </p:pic>
      <p:sp>
        <p:nvSpPr>
          <p:cNvPr id="17" name="Text Placeholder 11">
            <a:extLst>
              <a:ext uri="{FF2B5EF4-FFF2-40B4-BE49-F238E27FC236}">
                <a16:creationId xmlns:a16="http://schemas.microsoft.com/office/drawing/2014/main" id="{7F51F50F-2536-724B-8DB7-CB0E696E42FA}"/>
              </a:ext>
            </a:extLst>
          </p:cNvPr>
          <p:cNvSpPr>
            <a:spLocks noGrp="1"/>
          </p:cNvSpPr>
          <p:nvPr>
            <p:ph type="body" sz="quarter" idx="11"/>
          </p:nvPr>
        </p:nvSpPr>
        <p:spPr>
          <a:xfrm>
            <a:off x="577607" y="4145660"/>
            <a:ext cx="5337703" cy="1372283"/>
          </a:xfrm>
        </p:spPr>
        <p:txBody>
          <a:bodyPr>
            <a:normAutofit/>
          </a:bodyPr>
          <a:lstStyle>
            <a:lvl1pPr marL="0" indent="0">
              <a:buNone/>
              <a:defRPr sz="4400" b="1">
                <a:solidFill>
                  <a:schemeClr val="bg1"/>
                </a:solidFill>
              </a:defRPr>
            </a:lvl1pPr>
          </a:lstStyle>
          <a:p>
            <a:pPr lvl="0"/>
            <a:endParaRPr lang="en-US" dirty="0"/>
          </a:p>
        </p:txBody>
      </p:sp>
      <p:sp>
        <p:nvSpPr>
          <p:cNvPr id="18" name="Text Placeholder 13">
            <a:extLst>
              <a:ext uri="{FF2B5EF4-FFF2-40B4-BE49-F238E27FC236}">
                <a16:creationId xmlns:a16="http://schemas.microsoft.com/office/drawing/2014/main" id="{0E5C2E71-44AF-094E-B24B-6F88BE3C4BB4}"/>
              </a:ext>
            </a:extLst>
          </p:cNvPr>
          <p:cNvSpPr>
            <a:spLocks noGrp="1"/>
          </p:cNvSpPr>
          <p:nvPr>
            <p:ph type="body" sz="quarter" idx="12"/>
          </p:nvPr>
        </p:nvSpPr>
        <p:spPr>
          <a:xfrm>
            <a:off x="577607" y="5517944"/>
            <a:ext cx="5337703" cy="717550"/>
          </a:xfrm>
        </p:spPr>
        <p:txBody>
          <a:bodyPr/>
          <a:lstStyle>
            <a:lvl1pPr marL="0" indent="0">
              <a:buNone/>
              <a:defRPr>
                <a:solidFill>
                  <a:srgbClr val="5595AC"/>
                </a:solidFill>
              </a:defRPr>
            </a:lvl1pPr>
          </a:lstStyle>
          <a:p>
            <a:pPr lvl="0"/>
            <a:endParaRPr lang="en-US" dirty="0"/>
          </a:p>
        </p:txBody>
      </p:sp>
    </p:spTree>
    <p:extLst>
      <p:ext uri="{BB962C8B-B14F-4D97-AF65-F5344CB8AC3E}">
        <p14:creationId xmlns:p14="http://schemas.microsoft.com/office/powerpoint/2010/main" val="14359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8EEC9-4E56-AD43-9ABD-0EF7C06118A3}"/>
              </a:ext>
            </a:extLst>
          </p:cNvPr>
          <p:cNvSpPr>
            <a:spLocks noGrp="1"/>
          </p:cNvSpPr>
          <p:nvPr>
            <p:ph type="sldNum" sz="quarter" idx="10"/>
          </p:nvPr>
        </p:nvSpPr>
        <p:spPr/>
        <p:txBody>
          <a:bodyPr/>
          <a:lstStyle/>
          <a:p>
            <a:fld id="{170862A5-B9BF-49AD-B48A-0A94CACC0B01}" type="slidenum">
              <a:rPr lang="en-US" smtClean="0"/>
              <a:t>‹#›</a:t>
            </a:fld>
            <a:endParaRPr lang="en-US" dirty="0"/>
          </a:p>
        </p:txBody>
      </p:sp>
      <p:sp>
        <p:nvSpPr>
          <p:cNvPr id="7" name="Title Placeholder 1">
            <a:extLst>
              <a:ext uri="{FF2B5EF4-FFF2-40B4-BE49-F238E27FC236}">
                <a16:creationId xmlns:a16="http://schemas.microsoft.com/office/drawing/2014/main" id="{A864187F-0EF2-F04A-B5CB-FB635B8737A6}"/>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8" name="Text Placeholder 2">
            <a:extLst>
              <a:ext uri="{FF2B5EF4-FFF2-40B4-BE49-F238E27FC236}">
                <a16:creationId xmlns:a16="http://schemas.microsoft.com/office/drawing/2014/main" id="{442F5FE6-3095-084A-83B6-986F6A3E47D6}"/>
              </a:ext>
            </a:extLst>
          </p:cNvPr>
          <p:cNvSpPr>
            <a:spLocks noGrp="1"/>
          </p:cNvSpPr>
          <p:nvPr>
            <p:ph idx="1" hasCustomPrompt="1"/>
          </p:nvPr>
        </p:nvSpPr>
        <p:spPr>
          <a:xfrm>
            <a:off x="824846" y="1147023"/>
            <a:ext cx="4346378" cy="4726651"/>
          </a:xfrm>
          <a:prstGeom prst="rect">
            <a:avLst/>
          </a:prstGeom>
        </p:spPr>
        <p:txBody>
          <a:bodyPr vert="horz" lIns="91440" tIns="45720" rIns="91440" bIns="45720" rtlCol="0">
            <a:normAutofit/>
          </a:bodyPr>
          <a:lstStyle>
            <a:lvl1pPr marL="0" indent="0">
              <a:lnSpc>
                <a:spcPct val="100000"/>
              </a:lnSpc>
              <a:buNone/>
              <a:defRPr/>
            </a:lvl1pPr>
            <a:lvl2pPr marL="457200" indent="0">
              <a:buNone/>
              <a:defRPr/>
            </a:lvl2pPr>
          </a:lstStyle>
          <a:p>
            <a:pPr lvl="0"/>
            <a:r>
              <a:rPr lang="en-US" dirty="0"/>
              <a:t>Click to edit Master text styles</a:t>
            </a:r>
          </a:p>
        </p:txBody>
      </p:sp>
      <p:sp>
        <p:nvSpPr>
          <p:cNvPr id="9" name="Text Placeholder 2">
            <a:extLst>
              <a:ext uri="{FF2B5EF4-FFF2-40B4-BE49-F238E27FC236}">
                <a16:creationId xmlns:a16="http://schemas.microsoft.com/office/drawing/2014/main" id="{122C73DE-2B98-1E43-9745-F92A04E47B3F}"/>
              </a:ext>
            </a:extLst>
          </p:cNvPr>
          <p:cNvSpPr>
            <a:spLocks noGrp="1"/>
          </p:cNvSpPr>
          <p:nvPr>
            <p:ph idx="11" hasCustomPrompt="1"/>
          </p:nvPr>
        </p:nvSpPr>
        <p:spPr>
          <a:xfrm>
            <a:off x="5728136" y="1147023"/>
            <a:ext cx="5625663" cy="4726650"/>
          </a:xfrm>
          <a:prstGeom prst="rect">
            <a:avLst/>
          </a:prstGeom>
        </p:spPr>
        <p:txBody>
          <a:bodyPr vert="horz" lIns="91440" tIns="45720" rIns="91440" bIns="45720" rtlCol="0">
            <a:normAutofit/>
          </a:bodyPr>
          <a:lstStyle>
            <a:lvl1pPr marL="0" indent="0">
              <a:lnSpc>
                <a:spcPct val="120000"/>
              </a:lnSpc>
              <a:buFont typeface="Arial" panose="020B0604020202020204" pitchFamily="34" charset="0"/>
              <a:buNone/>
              <a:defRPr sz="1600">
                <a:solidFill>
                  <a:srgbClr val="6A7278"/>
                </a:solidFill>
              </a:defRPr>
            </a:lvl1pPr>
            <a:lvl2pPr>
              <a:defRPr sz="1800">
                <a:solidFill>
                  <a:srgbClr val="6A7278"/>
                </a:solidFill>
              </a:defRPr>
            </a:lvl2pPr>
            <a:lvl3pPr>
              <a:defRPr sz="1800">
                <a:solidFill>
                  <a:srgbClr val="6A7278"/>
                </a:solidFill>
              </a:defRPr>
            </a:lvl3pPr>
            <a:lvl4pPr>
              <a:defRPr sz="1800">
                <a:solidFill>
                  <a:srgbClr val="6A7278"/>
                </a:solidFill>
              </a:defRPr>
            </a:lvl4pPr>
            <a:lvl5pPr>
              <a:defRPr sz="1800">
                <a:solidFill>
                  <a:srgbClr val="6A7278"/>
                </a:solidFill>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8006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5" name="Text Placeholder 4">
            <a:extLst>
              <a:ext uri="{FF2B5EF4-FFF2-40B4-BE49-F238E27FC236}">
                <a16:creationId xmlns:a16="http://schemas.microsoft.com/office/drawing/2014/main" id="{144644FA-7648-0A43-A345-7A5EA5DA2C3C}"/>
              </a:ext>
            </a:extLst>
          </p:cNvPr>
          <p:cNvSpPr>
            <a:spLocks noGrp="1"/>
          </p:cNvSpPr>
          <p:nvPr>
            <p:ph type="body" sz="quarter" idx="13"/>
          </p:nvPr>
        </p:nvSpPr>
        <p:spPr>
          <a:xfrm>
            <a:off x="838200" y="1057522"/>
            <a:ext cx="5741275" cy="1733179"/>
          </a:xfrm>
        </p:spPr>
        <p:txBody>
          <a:bodyPr>
            <a:normAutofit/>
          </a:bodyPr>
          <a:lstStyle>
            <a:lvl1pPr marL="0" indent="0">
              <a:lnSpc>
                <a:spcPct val="100000"/>
              </a:lnSpc>
              <a:buNone/>
              <a:defRPr sz="2000">
                <a:solidFill>
                  <a:srgbClr val="5595AC"/>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p:txBody>
      </p:sp>
      <p:sp>
        <p:nvSpPr>
          <p:cNvPr id="16" name="Text Placeholder 4">
            <a:extLst>
              <a:ext uri="{FF2B5EF4-FFF2-40B4-BE49-F238E27FC236}">
                <a16:creationId xmlns:a16="http://schemas.microsoft.com/office/drawing/2014/main" id="{3FB4D0CD-B341-D548-9B4D-961A92CD42C0}"/>
              </a:ext>
            </a:extLst>
          </p:cNvPr>
          <p:cNvSpPr>
            <a:spLocks noGrp="1"/>
          </p:cNvSpPr>
          <p:nvPr>
            <p:ph type="body" sz="quarter" idx="16"/>
          </p:nvPr>
        </p:nvSpPr>
        <p:spPr>
          <a:xfrm>
            <a:off x="838200" y="2913042"/>
            <a:ext cx="5741275" cy="3072124"/>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FB8D763E-D6E0-774D-AF19-B140909726E4}"/>
              </a:ext>
            </a:extLst>
          </p:cNvPr>
          <p:cNvSpPr>
            <a:spLocks noGrp="1"/>
          </p:cNvSpPr>
          <p:nvPr>
            <p:ph type="pic" sz="quarter" idx="17"/>
          </p:nvPr>
        </p:nvSpPr>
        <p:spPr>
          <a:xfrm>
            <a:off x="7010400" y="1057522"/>
            <a:ext cx="4800600" cy="2371478"/>
          </a:xfrm>
        </p:spPr>
        <p:txBody>
          <a:bodyPr/>
          <a:lstStyle/>
          <a:p>
            <a:endParaRPr lang="en-US"/>
          </a:p>
        </p:txBody>
      </p:sp>
      <p:sp>
        <p:nvSpPr>
          <p:cNvPr id="17" name="Picture Placeholder 6">
            <a:extLst>
              <a:ext uri="{FF2B5EF4-FFF2-40B4-BE49-F238E27FC236}">
                <a16:creationId xmlns:a16="http://schemas.microsoft.com/office/drawing/2014/main" id="{40D73DB1-CCC9-CC44-99C6-DEA8015D8013}"/>
              </a:ext>
            </a:extLst>
          </p:cNvPr>
          <p:cNvSpPr>
            <a:spLocks noGrp="1"/>
          </p:cNvSpPr>
          <p:nvPr>
            <p:ph type="pic" sz="quarter" idx="18"/>
          </p:nvPr>
        </p:nvSpPr>
        <p:spPr>
          <a:xfrm>
            <a:off x="7010400" y="3613688"/>
            <a:ext cx="4800600" cy="2371478"/>
          </a:xfrm>
        </p:spPr>
        <p:txBody>
          <a:bodyPr/>
          <a:lstStyle/>
          <a:p>
            <a:endParaRPr lang="en-US"/>
          </a:p>
        </p:txBody>
      </p:sp>
    </p:spTree>
    <p:extLst>
      <p:ext uri="{BB962C8B-B14F-4D97-AF65-F5344CB8AC3E}">
        <p14:creationId xmlns:p14="http://schemas.microsoft.com/office/powerpoint/2010/main" val="21236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4" name="Picture Placeholder 3">
            <a:extLst>
              <a:ext uri="{FF2B5EF4-FFF2-40B4-BE49-F238E27FC236}">
                <a16:creationId xmlns:a16="http://schemas.microsoft.com/office/drawing/2014/main" id="{0E7DED79-22D7-D84F-90B3-9DFB203CEF1D}"/>
              </a:ext>
            </a:extLst>
          </p:cNvPr>
          <p:cNvSpPr>
            <a:spLocks noGrp="1"/>
          </p:cNvSpPr>
          <p:nvPr>
            <p:ph type="pic" sz="quarter" idx="11"/>
          </p:nvPr>
        </p:nvSpPr>
        <p:spPr>
          <a:xfrm>
            <a:off x="0" y="1181100"/>
            <a:ext cx="12192000" cy="5676900"/>
          </a:xfrm>
        </p:spPr>
        <p:txBody>
          <a:bodyPr/>
          <a:lstStyle/>
          <a:p>
            <a:endParaRPr lang="en-US"/>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Tree>
    <p:extLst>
      <p:ext uri="{BB962C8B-B14F-4D97-AF65-F5344CB8AC3E}">
        <p14:creationId xmlns:p14="http://schemas.microsoft.com/office/powerpoint/2010/main" val="183300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Blu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15B4E5AE-096A-064B-870D-E50A40B4907D}"/>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2" name="Text Placeholder 4">
            <a:extLst>
              <a:ext uri="{FF2B5EF4-FFF2-40B4-BE49-F238E27FC236}">
                <a16:creationId xmlns:a16="http://schemas.microsoft.com/office/drawing/2014/main" id="{191B24EB-CE46-A340-BA32-23749E8CCB9E}"/>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762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lacehol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AAF1D2-79BC-294B-BCF7-80E46F303888}"/>
              </a:ext>
            </a:extLst>
          </p:cNvPr>
          <p:cNvSpPr/>
          <p:nvPr userDrawn="1"/>
        </p:nvSpPr>
        <p:spPr>
          <a:xfrm>
            <a:off x="7010400" y="0"/>
            <a:ext cx="5181600" cy="6858000"/>
          </a:xfrm>
          <a:prstGeom prst="rect">
            <a:avLst/>
          </a:prstGeom>
          <a:solidFill>
            <a:srgbClr val="5595AC"/>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91972B05-1D0F-F74E-BD9A-4731354560E6}"/>
              </a:ext>
            </a:extLst>
          </p:cNvPr>
          <p:cNvSpPr>
            <a:spLocks noGrp="1"/>
          </p:cNvSpPr>
          <p:nvPr>
            <p:ph idx="1" hasCustomPrompt="1"/>
          </p:nvPr>
        </p:nvSpPr>
        <p:spPr>
          <a:xfrm>
            <a:off x="7445408" y="935182"/>
            <a:ext cx="4123672" cy="4970766"/>
          </a:xfrm>
          <a:prstGeom prst="rect">
            <a:avLst/>
          </a:prstGeom>
        </p:spPr>
        <p:txBody>
          <a:bodyPr vert="horz" lIns="91440" tIns="45720" rIns="91440" bIns="45720" rtlCol="0">
            <a:normAutofit/>
          </a:bodyPr>
          <a:lstStyle>
            <a:lvl1pPr marL="0" indent="0">
              <a:lnSpc>
                <a:spcPct val="110000"/>
              </a:lnSpc>
              <a:buNone/>
              <a:defRPr sz="2400">
                <a:solidFill>
                  <a:schemeClr val="bg1"/>
                </a:solidFill>
                <a:latin typeface="Georgia" panose="02040502050405020303" pitchFamily="18" charset="0"/>
              </a:defRPr>
            </a:lvl1pPr>
            <a:lvl2pPr marL="457200" indent="0">
              <a:buNone/>
              <a:defRPr/>
            </a:lvl2pPr>
          </a:lstStyle>
          <a:p>
            <a:pPr lvl="0"/>
            <a:r>
              <a:rPr lang="en-US" dirty="0"/>
              <a:t>Click to edit Master text styles</a:t>
            </a:r>
          </a:p>
        </p:txBody>
      </p:sp>
      <p:sp>
        <p:nvSpPr>
          <p:cNvPr id="3" name="Slide Number Placeholder 2">
            <a:extLst>
              <a:ext uri="{FF2B5EF4-FFF2-40B4-BE49-F238E27FC236}">
                <a16:creationId xmlns:a16="http://schemas.microsoft.com/office/drawing/2014/main" id="{52CF3811-6341-0840-8BB2-76F02D9FE31E}"/>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3" name="Title Placeholder 1">
            <a:extLst>
              <a:ext uri="{FF2B5EF4-FFF2-40B4-BE49-F238E27FC236}">
                <a16:creationId xmlns:a16="http://schemas.microsoft.com/office/drawing/2014/main" id="{3589BC40-3C89-364B-815C-9DCBAA3B8162}"/>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4" name="Text Placeholder 4">
            <a:extLst>
              <a:ext uri="{FF2B5EF4-FFF2-40B4-BE49-F238E27FC236}">
                <a16:creationId xmlns:a16="http://schemas.microsoft.com/office/drawing/2014/main" id="{697144B4-FDBF-344C-B88E-9BAB1FDCC4E5}"/>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02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Picture Placeholder 33">
            <a:extLst>
              <a:ext uri="{FF2B5EF4-FFF2-40B4-BE49-F238E27FC236}">
                <a16:creationId xmlns:a16="http://schemas.microsoft.com/office/drawing/2014/main" id="{A0FCFC10-9D9A-AE4B-8815-525F14896C46}"/>
              </a:ext>
            </a:extLst>
          </p:cNvPr>
          <p:cNvSpPr>
            <a:spLocks noGrp="1"/>
          </p:cNvSpPr>
          <p:nvPr>
            <p:ph type="pic" sz="quarter" idx="13"/>
          </p:nvPr>
        </p:nvSpPr>
        <p:spPr>
          <a:xfrm>
            <a:off x="6276689" y="-6025"/>
            <a:ext cx="5915311" cy="6851607"/>
          </a:xfrm>
        </p:spPr>
        <p:txBody>
          <a:bodyPr/>
          <a:lstStyle/>
          <a:p>
            <a:endParaRPr lang="en-US" dirty="0"/>
          </a:p>
        </p:txBody>
      </p:sp>
      <p:sp>
        <p:nvSpPr>
          <p:cNvPr id="6" name="Rectangle 5">
            <a:extLst>
              <a:ext uri="{FF2B5EF4-FFF2-40B4-BE49-F238E27FC236}">
                <a16:creationId xmlns:a16="http://schemas.microsoft.com/office/drawing/2014/main" id="{0F101D92-2E8A-3E47-8A47-F4061B4D227D}"/>
              </a:ext>
            </a:extLst>
          </p:cNvPr>
          <p:cNvSpPr/>
          <p:nvPr userDrawn="1"/>
        </p:nvSpPr>
        <p:spPr>
          <a:xfrm>
            <a:off x="0" y="1828800"/>
            <a:ext cx="7366000" cy="3263900"/>
          </a:xfrm>
          <a:prstGeom prst="rect">
            <a:avLst/>
          </a:prstGeom>
          <a:solidFill>
            <a:schemeClr val="bg1"/>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43DF6B86-5239-2340-ABE1-8DB7A96BE0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6194" y="88900"/>
            <a:ext cx="5707216" cy="2222500"/>
          </a:xfrm>
          <a:prstGeom prst="rect">
            <a:avLst/>
          </a:prstGeom>
        </p:spPr>
      </p:pic>
      <p:pic>
        <p:nvPicPr>
          <p:cNvPr id="21" name="Picture 20">
            <a:extLst>
              <a:ext uri="{FF2B5EF4-FFF2-40B4-BE49-F238E27FC236}">
                <a16:creationId xmlns:a16="http://schemas.microsoft.com/office/drawing/2014/main" id="{2481820D-9068-8D4C-97F2-A2BEEA596E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1248" y="5930303"/>
            <a:ext cx="2138508" cy="556958"/>
          </a:xfrm>
          <a:prstGeom prst="rect">
            <a:avLst/>
          </a:prstGeom>
        </p:spPr>
      </p:pic>
    </p:spTree>
    <p:extLst>
      <p:ext uri="{BB962C8B-B14F-4D97-AF65-F5344CB8AC3E}">
        <p14:creationId xmlns:p14="http://schemas.microsoft.com/office/powerpoint/2010/main" val="307517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067800" y="6356350"/>
            <a:ext cx="2743200" cy="365125"/>
          </a:xfrm>
          <a:prstGeom prst="rect">
            <a:avLst/>
          </a:prstGeom>
        </p:spPr>
        <p:txBody>
          <a:bodyPr/>
          <a:lstStyle>
            <a:lvl1pPr algn="r">
              <a:defRPr sz="1200">
                <a:solidFill>
                  <a:srgbClr val="6A7278"/>
                </a:solidFill>
                <a:latin typeface="Arial" panose="020B0604020202020204" pitchFamily="34" charset="0"/>
                <a:cs typeface="Arial" panose="020B0604020202020204" pitchFamily="34" charset="0"/>
              </a:defRPr>
            </a:lvl1pPr>
          </a:lstStyle>
          <a:p>
            <a:fld id="{170862A5-B9BF-49AD-B48A-0A94CACC0B01}" type="slidenum">
              <a:rPr lang="en-US" smtClean="0"/>
              <a:pPr/>
              <a:t>‹#›</a:t>
            </a:fld>
            <a:endParaRPr lang="en-US" dirty="0"/>
          </a:p>
        </p:txBody>
      </p:sp>
      <p:sp>
        <p:nvSpPr>
          <p:cNvPr id="7" name="Title Placeholder 1">
            <a:extLst>
              <a:ext uri="{FF2B5EF4-FFF2-40B4-BE49-F238E27FC236}">
                <a16:creationId xmlns:a16="http://schemas.microsoft.com/office/drawing/2014/main" id="{2CD91EEC-B729-894E-9069-D1575E1B3C84}"/>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17865578"/>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73" r:id="rId3"/>
    <p:sldLayoutId id="2147483680" r:id="rId4"/>
    <p:sldLayoutId id="2147483696" r:id="rId5"/>
    <p:sldLayoutId id="2147483678" r:id="rId6"/>
    <p:sldLayoutId id="2147483674" r:id="rId7"/>
    <p:sldLayoutId id="214748369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1200" b="1" i="0" kern="1200">
          <a:solidFill>
            <a:srgbClr val="6A7278"/>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www.linkedin.com/groups/4343498" TargetMode="External"/><Relationship Id="rId3" Type="http://schemas.openxmlformats.org/officeDocument/2006/relationships/hyperlink" Target="https://www.facebook.com/groups/387243741376125/" TargetMode="External"/><Relationship Id="rId7" Type="http://schemas.openxmlformats.org/officeDocument/2006/relationships/hyperlink" Target="http://www.youtube.com/user/NASADEVELOP" TargetMode="External"/><Relationship Id="rId12" Type="http://schemas.openxmlformats.org/officeDocument/2006/relationships/image" Target="../media/image19.png"/><Relationship Id="rId2" Type="http://schemas.openxmlformats.org/officeDocument/2006/relationships/hyperlink" Target="http://www.facebook.com/developnationalprogram" TargetMode="External"/><Relationship Id="rId1" Type="http://schemas.openxmlformats.org/officeDocument/2006/relationships/slideLayout" Target="../slideLayouts/slideLayout3.xml"/><Relationship Id="rId6" Type="http://schemas.openxmlformats.org/officeDocument/2006/relationships/image" Target="../media/image17.jpeg"/><Relationship Id="rId11" Type="http://schemas.openxmlformats.org/officeDocument/2006/relationships/hyperlink" Target="https://twitter.com/NASA_DEVELOP?lang=en" TargetMode="External"/><Relationship Id="rId5" Type="http://schemas.openxmlformats.org/officeDocument/2006/relationships/image" Target="../media/image16.png"/><Relationship Id="rId10" Type="http://schemas.openxmlformats.org/officeDocument/2006/relationships/image" Target="../media/image18.png"/><Relationship Id="rId4" Type="http://schemas.openxmlformats.org/officeDocument/2006/relationships/hyperlink" Target="http://twitter.com/#!/nasa_develop" TargetMode="External"/><Relationship Id="rId9" Type="http://schemas.openxmlformats.org/officeDocument/2006/relationships/hyperlink" Target="https://www.facebook.com/developnationalprogram/" TargetMode="Externa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hyperlink" Target="mailto:Julianne.B.Liu@nasa.gov" TargetMode="External"/><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4.wmf"/><Relationship Id="rId11" Type="http://schemas.openxmlformats.org/officeDocument/2006/relationships/image" Target="../media/image29.png"/><Relationship Id="rId5" Type="http://schemas.openxmlformats.org/officeDocument/2006/relationships/image" Target="../media/image23.wmf"/><Relationship Id="rId10" Type="http://schemas.openxmlformats.org/officeDocument/2006/relationships/image" Target="../media/image28.png"/><Relationship Id="rId4" Type="http://schemas.openxmlformats.org/officeDocument/2006/relationships/image" Target="../media/image22.wmf"/><Relationship Id="rId9" Type="http://schemas.openxmlformats.org/officeDocument/2006/relationships/image" Target="../media/image27.wmf"/></Relationships>
</file>

<file path=ppt/slides/_rels/slide23.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hyperlink" Target="mailto:Amanda.L.Clayton@nasa.gov" TargetMode="External"/><Relationship Id="rId7" Type="http://schemas.openxmlformats.org/officeDocument/2006/relationships/image" Target="../media/image24.wmf"/><Relationship Id="rId12"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3.wmf"/><Relationship Id="rId11" Type="http://schemas.openxmlformats.org/officeDocument/2006/relationships/image" Target="../media/image28.png"/><Relationship Id="rId5" Type="http://schemas.openxmlformats.org/officeDocument/2006/relationships/image" Target="../media/image22.wmf"/><Relationship Id="rId10" Type="http://schemas.openxmlformats.org/officeDocument/2006/relationships/image" Target="../media/image27.wmf"/><Relationship Id="rId4" Type="http://schemas.openxmlformats.org/officeDocument/2006/relationships/image" Target="../media/image21.wmf"/><Relationship Id="rId9" Type="http://schemas.openxmlformats.org/officeDocument/2006/relationships/image" Target="../media/image26.wmf"/></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hyperlink" Target="mailto:Amanda.L.Clayton@nasa.gov" TargetMode="External"/><Relationship Id="rId7" Type="http://schemas.openxmlformats.org/officeDocument/2006/relationships/image" Target="../media/image24.wmf"/><Relationship Id="rId12"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3.wmf"/><Relationship Id="rId11" Type="http://schemas.openxmlformats.org/officeDocument/2006/relationships/image" Target="../media/image28.png"/><Relationship Id="rId5" Type="http://schemas.openxmlformats.org/officeDocument/2006/relationships/image" Target="../media/image22.wmf"/><Relationship Id="rId10" Type="http://schemas.openxmlformats.org/officeDocument/2006/relationships/image" Target="../media/image27.wmf"/><Relationship Id="rId4" Type="http://schemas.openxmlformats.org/officeDocument/2006/relationships/image" Target="../media/image21.wmf"/><Relationship Id="rId9" Type="http://schemas.openxmlformats.org/officeDocument/2006/relationships/image" Target="../media/image26.wmf"/></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5.jpe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www.devpedia.developexchange.co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groups.google.com/d/forum/developesc"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search.earthdata.nasa.gov/search" TargetMode="External"/><Relationship Id="rId7" Type="http://schemas.openxmlformats.org/officeDocument/2006/relationships/hyperlink" Target="https://earthdata.nasa.gov/learn/pathfinders" TargetMode="External"/><Relationship Id="rId2" Type="http://schemas.openxmlformats.org/officeDocument/2006/relationships/hyperlink" Target="https://earthdata.nasa.gov/about/daacs" TargetMode="Externa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hyperlink" Target="https://lpdaac.usgs.gov/tools/appeears/" TargetMode="External"/><Relationship Id="rId4" Type="http://schemas.openxmlformats.org/officeDocument/2006/relationships/hyperlink" Target="https://forum.earthdata.nasa.gov/"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appliedsciences.nasa.gov/join-mission/training/english/fundamentals-remote-sensing" TargetMode="External"/><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hyperlink" Target="https://appliedsciences.nasa.gov/what-we-do/capacity-building/arse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8" y="4143375"/>
            <a:ext cx="5585068" cy="1581150"/>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3200" b="1" i="0"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rPr>
              <a:t>DEVELOP Orientation</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rPr>
              <a:t>Module 4. Resources &amp; Opportunities to Make the Most Of</a:t>
            </a:r>
          </a:p>
        </p:txBody>
      </p:sp>
      <p:pic>
        <p:nvPicPr>
          <p:cNvPr id="15" name="Picture 14">
            <a:extLst>
              <a:ext uri="{FF2B5EF4-FFF2-40B4-BE49-F238E27FC236}">
                <a16:creationId xmlns:a16="http://schemas.microsoft.com/office/drawing/2014/main" id="{0BBF13CA-D323-884F-9BC9-4213352EF1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607" y="5855346"/>
            <a:ext cx="2138508" cy="556958"/>
          </a:xfrm>
          <a:prstGeom prst="rect">
            <a:avLst/>
          </a:prstGeom>
        </p:spPr>
      </p:pic>
      <p:pic>
        <p:nvPicPr>
          <p:cNvPr id="7" name="Picture Placeholder 6">
            <a:extLst>
              <a:ext uri="{FF2B5EF4-FFF2-40B4-BE49-F238E27FC236}">
                <a16:creationId xmlns:a16="http://schemas.microsoft.com/office/drawing/2014/main" id="{6AAC3441-6123-47F1-AFFA-8859654C5452}"/>
              </a:ext>
            </a:extLst>
          </p:cNvPr>
          <p:cNvPicPr>
            <a:picLocks noChangeAspect="1"/>
          </p:cNvPicPr>
          <p:nvPr/>
        </p:nvPicPr>
        <p:blipFill>
          <a:blip r:embed="rId3" cstate="print">
            <a:extLst>
              <a:ext uri="{28A0092B-C50C-407E-A947-70E740481C1C}">
                <a14:useLocalDpi xmlns:a14="http://schemas.microsoft.com/office/drawing/2010/main" val="0"/>
              </a:ext>
            </a:extLst>
          </a:blip>
          <a:srcRect t="9869" b="9869"/>
          <a:stretch/>
        </p:blipFill>
        <p:spPr>
          <a:xfrm>
            <a:off x="6276689" y="-6025"/>
            <a:ext cx="5915311" cy="6864025"/>
          </a:xfrm>
          <a:prstGeom prst="rect">
            <a:avLst/>
          </a:prstGeom>
        </p:spPr>
      </p:pic>
    </p:spTree>
    <p:extLst>
      <p:ext uri="{BB962C8B-B14F-4D97-AF65-F5344CB8AC3E}">
        <p14:creationId xmlns:p14="http://schemas.microsoft.com/office/powerpoint/2010/main" val="297078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RESOURCES &amp; 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Office Hours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04737"/>
            <a:ext cx="10876983" cy="213816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dirty="0">
                <a:latin typeface="Georgia"/>
              </a:rPr>
              <a:t>Office hours are a times set aside for DEVELOPers to drop in and ask questions</a:t>
            </a:r>
            <a:r>
              <a:rPr lang="en-US" sz="1800" dirty="0"/>
              <a:t>:</a:t>
            </a:r>
          </a:p>
          <a:p>
            <a:r>
              <a:rPr lang="en-US" b="1" dirty="0"/>
              <a:t>NPO Office Hours</a:t>
            </a:r>
            <a:r>
              <a:rPr lang="en-US" dirty="0"/>
              <a:t>: specific members of NPO will be available to chat with you on specific topics. </a:t>
            </a:r>
            <a:r>
              <a:rPr lang="en-US" dirty="0">
                <a:latin typeface="Georgia"/>
              </a:rPr>
              <a:t>T</a:t>
            </a:r>
            <a:r>
              <a:rPr lang="en-US" dirty="0"/>
              <a:t>here is a sign-up sheet linked in the invite for people to sign up for 15-minute increments starting in week 2. Timing TBD.</a:t>
            </a:r>
          </a:p>
          <a:p>
            <a:r>
              <a:rPr lang="en-US" b="1" dirty="0"/>
              <a:t>Esri Office Hours</a:t>
            </a:r>
            <a:r>
              <a:rPr lang="en-US" dirty="0"/>
              <a:t>: Week 5 – </a:t>
            </a:r>
            <a:r>
              <a:rPr lang="en-US" dirty="0">
                <a:solidFill>
                  <a:srgbClr val="5595AC"/>
                </a:solidFill>
              </a:rPr>
              <a:t>7/5</a:t>
            </a:r>
            <a:r>
              <a:rPr lang="en-US" dirty="0"/>
              <a:t>, 3-4p ET &amp; Week 8 – </a:t>
            </a:r>
            <a:r>
              <a:rPr lang="en-US" dirty="0">
                <a:solidFill>
                  <a:srgbClr val="5595AC"/>
                </a:solidFill>
              </a:rPr>
              <a:t>7/26</a:t>
            </a:r>
            <a:r>
              <a:rPr lang="en-US" dirty="0"/>
              <a:t>, 3-4p ET</a:t>
            </a:r>
          </a:p>
          <a:p>
            <a:r>
              <a:rPr lang="en-US" b="1" dirty="0"/>
              <a:t>Geo Office Hours</a:t>
            </a:r>
            <a:r>
              <a:rPr lang="en-US" dirty="0"/>
              <a:t>: Weeks 4-7 Thursdays 2-4p ET</a:t>
            </a:r>
            <a:endParaRPr lang="en-US" sz="1050" dirty="0"/>
          </a:p>
        </p:txBody>
      </p:sp>
      <p:sp>
        <p:nvSpPr>
          <p:cNvPr id="5" name="Content Placeholder 18">
            <a:extLst>
              <a:ext uri="{FF2B5EF4-FFF2-40B4-BE49-F238E27FC236}">
                <a16:creationId xmlns:a16="http://schemas.microsoft.com/office/drawing/2014/main" id="{E76AEAEF-C1D9-4BCF-8196-883F361B8FBC}"/>
              </a:ext>
            </a:extLst>
          </p:cNvPr>
          <p:cNvSpPr txBox="1">
            <a:spLocks/>
          </p:cNvSpPr>
          <p:nvPr/>
        </p:nvSpPr>
        <p:spPr>
          <a:xfrm>
            <a:off x="838201" y="3942898"/>
            <a:ext cx="10397149" cy="254997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900" dirty="0"/>
              <a:t>NPO Office Hours:</a:t>
            </a:r>
          </a:p>
          <a:p>
            <a:pPr marL="285750" indent="-225425">
              <a:spcBef>
                <a:spcPts val="0"/>
              </a:spcBef>
              <a:buFont typeface="Arial" panose="020B0604020202020204" pitchFamily="34" charset="0"/>
              <a:buChar char="•"/>
            </a:pPr>
            <a:r>
              <a:rPr lang="en-US" dirty="0"/>
              <a:t>Week 2: Stephanie &amp; Amanda – Lead, Fellow &amp; Senior Fellow opportunities</a:t>
            </a:r>
          </a:p>
          <a:p>
            <a:pPr marL="285750" indent="-225425">
              <a:spcBef>
                <a:spcPts val="0"/>
              </a:spcBef>
              <a:buFont typeface="Arial" panose="020B0604020202020204" pitchFamily="34" charset="0"/>
              <a:buChar char="•"/>
            </a:pPr>
            <a:r>
              <a:rPr lang="en-US" dirty="0"/>
              <a:t>Week 3: Dr. Ross – Science advising support </a:t>
            </a:r>
          </a:p>
          <a:p>
            <a:pPr marL="285750" indent="-225425">
              <a:spcBef>
                <a:spcPts val="0"/>
              </a:spcBef>
              <a:buFont typeface="Arial" panose="020B0604020202020204" pitchFamily="34" charset="0"/>
              <a:buChar char="•"/>
            </a:pPr>
            <a:r>
              <a:rPr lang="en-US" dirty="0"/>
              <a:t>Week 4: Dr. Ross – Science advising support </a:t>
            </a:r>
          </a:p>
          <a:p>
            <a:pPr marL="285750" indent="-225425">
              <a:spcBef>
                <a:spcPts val="0"/>
              </a:spcBef>
              <a:buFont typeface="Arial" panose="020B0604020202020204" pitchFamily="34" charset="0"/>
              <a:buChar char="•"/>
            </a:pPr>
            <a:r>
              <a:rPr lang="en-US" dirty="0"/>
              <a:t>Week 5: Lauren – Career Advise </a:t>
            </a:r>
            <a:r>
              <a:rPr lang="en-US"/>
              <a:t>&amp; Opportunities at NASA</a:t>
            </a:r>
            <a:endParaRPr lang="en-US" dirty="0"/>
          </a:p>
          <a:p>
            <a:pPr marL="285750" indent="-225425">
              <a:spcBef>
                <a:spcPts val="0"/>
              </a:spcBef>
              <a:buFont typeface="Arial" panose="020B0604020202020204" pitchFamily="34" charset="0"/>
              <a:buChar char="•"/>
            </a:pPr>
            <a:r>
              <a:rPr lang="en-US" dirty="0"/>
              <a:t>Week 6: Dr. Ross – Science advising support </a:t>
            </a:r>
          </a:p>
          <a:p>
            <a:pPr marL="285750" indent="-225425">
              <a:spcBef>
                <a:spcPts val="0"/>
              </a:spcBef>
              <a:buFont typeface="Arial" panose="020B0604020202020204" pitchFamily="34" charset="0"/>
              <a:buChar char="•"/>
            </a:pPr>
            <a:r>
              <a:rPr lang="en-US" dirty="0"/>
              <a:t>Week 7: Dr. Ross – Science advising support </a:t>
            </a:r>
          </a:p>
          <a:p>
            <a:pPr marL="285750" indent="-225425">
              <a:spcBef>
                <a:spcPts val="0"/>
              </a:spcBef>
              <a:buFont typeface="Arial" panose="020B0604020202020204" pitchFamily="34" charset="0"/>
              <a:buChar char="•"/>
            </a:pPr>
            <a:r>
              <a:rPr lang="en-US" dirty="0"/>
              <a:t>Week 8: Lauren &amp; Amanda – DEVELOP Day preparation</a:t>
            </a:r>
          </a:p>
          <a:p>
            <a:pPr marL="285750" indent="-225425">
              <a:buFont typeface="Arial" panose="020B0604020202020204" pitchFamily="34" charset="0"/>
              <a:buChar char="•"/>
            </a:pPr>
            <a:endParaRPr lang="en-US" sz="1200" dirty="0"/>
          </a:p>
        </p:txBody>
      </p:sp>
    </p:spTree>
    <p:extLst>
      <p:ext uri="{BB962C8B-B14F-4D97-AF65-F5344CB8AC3E}">
        <p14:creationId xmlns:p14="http://schemas.microsoft.com/office/powerpoint/2010/main" val="322915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RESOURCES &amp; 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Webinars &amp; Workshops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04737"/>
            <a:ext cx="10712115" cy="468813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a:t>DEVELOP offers webinars and workshops periodically through the term to share information about a variety of topics including:</a:t>
            </a:r>
          </a:p>
          <a:p>
            <a:pPr marL="342900" indent="-342900">
              <a:buFont typeface="Arial" panose="020B0604020202020204" pitchFamily="34" charset="0"/>
              <a:buChar char="•"/>
            </a:pPr>
            <a:r>
              <a:rPr lang="en-US" sz="2000" dirty="0"/>
              <a:t>Intro to Geo Webinar – </a:t>
            </a:r>
            <a:r>
              <a:rPr lang="en-US" sz="2000" dirty="0">
                <a:solidFill>
                  <a:srgbClr val="5595AC"/>
                </a:solidFill>
              </a:rPr>
              <a:t>6/8</a:t>
            </a:r>
            <a:r>
              <a:rPr lang="en-US" sz="2000" dirty="0"/>
              <a:t>, 12-2p ET</a:t>
            </a:r>
          </a:p>
          <a:p>
            <a:pPr marL="342900" indent="-342900">
              <a:buFont typeface="Arial" panose="020B0604020202020204" pitchFamily="34" charset="0"/>
              <a:buChar char="•"/>
            </a:pPr>
            <a:r>
              <a:rPr lang="en-US" sz="2000" dirty="0"/>
              <a:t>Environmental Justice Workshop – #1 </a:t>
            </a:r>
            <a:r>
              <a:rPr lang="en-US" sz="2000" dirty="0">
                <a:solidFill>
                  <a:srgbClr val="5595AC"/>
                </a:solidFill>
              </a:rPr>
              <a:t>6/12</a:t>
            </a:r>
            <a:r>
              <a:rPr lang="en-US" sz="2000" dirty="0"/>
              <a:t>, 1-2p ET &amp; #2 </a:t>
            </a:r>
            <a:r>
              <a:rPr lang="en-US" sz="2000" dirty="0">
                <a:solidFill>
                  <a:srgbClr val="5595AC"/>
                </a:solidFill>
              </a:rPr>
              <a:t>6/14</a:t>
            </a:r>
            <a:r>
              <a:rPr lang="en-US" sz="2000" dirty="0"/>
              <a:t>, 1-2p ET</a:t>
            </a:r>
          </a:p>
          <a:p>
            <a:pPr marL="342900" indent="-342900">
              <a:buFont typeface="Arial" panose="020B0604020202020204" pitchFamily="34" charset="0"/>
              <a:buChar char="•"/>
            </a:pPr>
            <a:r>
              <a:rPr lang="en-US" sz="2000" dirty="0"/>
              <a:t>Data Management Webinar – </a:t>
            </a:r>
            <a:r>
              <a:rPr lang="en-US" sz="2000" dirty="0">
                <a:solidFill>
                  <a:srgbClr val="5595AC"/>
                </a:solidFill>
              </a:rPr>
              <a:t>6/26</a:t>
            </a:r>
            <a:r>
              <a:rPr lang="en-US" sz="2000" dirty="0"/>
              <a:t>, 12-12:30p ET</a:t>
            </a:r>
          </a:p>
          <a:p>
            <a:pPr marL="342900" indent="-342900">
              <a:buFont typeface="Arial" panose="020B0604020202020204" pitchFamily="34" charset="0"/>
              <a:buChar char="•"/>
            </a:pPr>
            <a:r>
              <a:rPr lang="en-US" sz="2000" dirty="0"/>
              <a:t>Tutorial Webinar – </a:t>
            </a:r>
            <a:r>
              <a:rPr lang="en-US" sz="2000" dirty="0">
                <a:solidFill>
                  <a:srgbClr val="5595AC"/>
                </a:solidFill>
              </a:rPr>
              <a:t>6/29</a:t>
            </a:r>
          </a:p>
          <a:p>
            <a:pPr marL="342900" indent="-342900">
              <a:buFont typeface="Arial" panose="020B0604020202020204" pitchFamily="34" charset="0"/>
              <a:buChar char="•"/>
            </a:pPr>
            <a:r>
              <a:rPr lang="en-US" sz="2000" dirty="0"/>
              <a:t>Esri Cartography Webinar – </a:t>
            </a:r>
            <a:r>
              <a:rPr lang="en-US" sz="2000" dirty="0">
                <a:solidFill>
                  <a:srgbClr val="5595AC"/>
                </a:solidFill>
              </a:rPr>
              <a:t>7/5</a:t>
            </a:r>
            <a:r>
              <a:rPr lang="en-US" sz="2000" dirty="0"/>
              <a:t>, 2-3p ET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endParaRPr lang="en-US" dirty="0"/>
          </a:p>
          <a:p>
            <a:pPr marL="285750" indent="-225425">
              <a:buFont typeface="Arial" panose="020B0604020202020204" pitchFamily="34" charset="0"/>
              <a:buChar char="•"/>
            </a:pPr>
            <a:endParaRPr lang="en-US" sz="1200" dirty="0"/>
          </a:p>
        </p:txBody>
      </p:sp>
    </p:spTree>
    <p:extLst>
      <p:ext uri="{BB962C8B-B14F-4D97-AF65-F5344CB8AC3E}">
        <p14:creationId xmlns:p14="http://schemas.microsoft.com/office/powerpoint/2010/main" val="195918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latin typeface="Arial"/>
                <a:cs typeface="Arial"/>
              </a:rPr>
              <a:t>RESOURCES &amp; OPPORTUNITIES</a:t>
            </a:r>
            <a:endParaRPr lang="en-US" sz="1400" dirty="0"/>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199" y="984732"/>
            <a:ext cx="10712117" cy="820004"/>
          </a:xfrm>
        </p:spPr>
        <p:txBody>
          <a:bodyPr anchor="ctr">
            <a:normAutofit/>
          </a:bodyPr>
          <a:lstStyle/>
          <a:p>
            <a:r>
              <a:rPr lang="en-US" altLang="en-US" sz="3200"/>
              <a:t>DEVELOP Social Media</a:t>
            </a:r>
            <a:endParaRPr lang="en-US" sz="3200"/>
          </a:p>
        </p:txBody>
      </p:sp>
      <p:sp>
        <p:nvSpPr>
          <p:cNvPr id="6" name="Content Placeholder 1">
            <a:extLst>
              <a:ext uri="{FF2B5EF4-FFF2-40B4-BE49-F238E27FC236}">
                <a16:creationId xmlns:a16="http://schemas.microsoft.com/office/drawing/2014/main" id="{73CE8C50-C4E0-47B5-9989-BD507D8E0792}"/>
              </a:ext>
            </a:extLst>
          </p:cNvPr>
          <p:cNvSpPr txBox="1">
            <a:spLocks/>
          </p:cNvSpPr>
          <p:nvPr/>
        </p:nvSpPr>
        <p:spPr>
          <a:xfrm>
            <a:off x="1699255" y="1728297"/>
            <a:ext cx="4013116" cy="41704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700" b="1" dirty="0">
                <a:solidFill>
                  <a:srgbClr val="6A7278"/>
                </a:solidFill>
                <a:latin typeface="Century Gothic" charset="0"/>
                <a:ea typeface="Century Gothic" charset="0"/>
                <a:cs typeface="Century Gothic" charset="0"/>
              </a:rPr>
              <a:t>DEVELOP National Program:</a:t>
            </a:r>
            <a:r>
              <a:rPr lang="en-US" sz="1700" dirty="0">
                <a:solidFill>
                  <a:srgbClr val="6A7278"/>
                </a:solidFill>
                <a:latin typeface="Century Gothic" charset="0"/>
                <a:ea typeface="Century Gothic" charset="0"/>
                <a:cs typeface="Century Gothic" charset="0"/>
              </a:rPr>
              <a:t> features projects, node highlights &amp; accomplishments, VPS announcements </a:t>
            </a:r>
            <a:r>
              <a:rPr lang="en-US" sz="1100" dirty="0">
                <a:solidFill>
                  <a:schemeClr val="tx1">
                    <a:lumMod val="75000"/>
                    <a:lumOff val="25000"/>
                  </a:schemeClr>
                </a:solidFill>
                <a:latin typeface="Century Gothic" charset="0"/>
                <a:ea typeface="Century Gothic" charset="0"/>
                <a:cs typeface="Century Gothic" charset="0"/>
                <a:hlinkClick r:id="rId2"/>
              </a:rPr>
              <a:t>www.facebook.com/developnationalprogram</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r>
              <a:rPr lang="en-US" sz="1700" b="1" dirty="0">
                <a:solidFill>
                  <a:srgbClr val="6A7278"/>
                </a:solidFill>
                <a:latin typeface="Century Gothic" charset="0"/>
                <a:ea typeface="Century Gothic" charset="0"/>
                <a:cs typeface="Century Gothic" charset="0"/>
              </a:rPr>
              <a:t>Once a </a:t>
            </a:r>
            <a:r>
              <a:rPr lang="en-US" sz="1700" b="1" dirty="0" err="1">
                <a:solidFill>
                  <a:srgbClr val="6A7278"/>
                </a:solidFill>
                <a:latin typeface="Century Gothic" charset="0"/>
                <a:ea typeface="Century Gothic" charset="0"/>
                <a:cs typeface="Century Gothic" charset="0"/>
              </a:rPr>
              <a:t>DEVELOPer</a:t>
            </a:r>
            <a:r>
              <a:rPr lang="en-US" sz="1700" b="1" dirty="0">
                <a:solidFill>
                  <a:srgbClr val="6A7278"/>
                </a:solidFill>
                <a:latin typeface="Century Gothic" charset="0"/>
                <a:ea typeface="Century Gothic" charset="0"/>
                <a:cs typeface="Century Gothic" charset="0"/>
              </a:rPr>
              <a:t>, Always a </a:t>
            </a:r>
            <a:r>
              <a:rPr lang="en-US" sz="1700" b="1" dirty="0" err="1">
                <a:solidFill>
                  <a:srgbClr val="6A7278"/>
                </a:solidFill>
                <a:latin typeface="Century Gothic" charset="0"/>
                <a:ea typeface="Century Gothic" charset="0"/>
                <a:cs typeface="Century Gothic" charset="0"/>
              </a:rPr>
              <a:t>DEVELOPer</a:t>
            </a:r>
            <a:r>
              <a:rPr lang="en-US" sz="1700" b="1" dirty="0">
                <a:solidFill>
                  <a:srgbClr val="6A7278"/>
                </a:solidFill>
                <a:latin typeface="Century Gothic" charset="0"/>
                <a:ea typeface="Century Gothic" charset="0"/>
                <a:cs typeface="Century Gothic" charset="0"/>
              </a:rPr>
              <a:t>:</a:t>
            </a:r>
            <a:r>
              <a:rPr lang="en-US" sz="1700" dirty="0">
                <a:solidFill>
                  <a:srgbClr val="6A7278"/>
                </a:solidFill>
                <a:latin typeface="Century Gothic" charset="0"/>
                <a:ea typeface="Century Gothic" charset="0"/>
                <a:cs typeface="Century Gothic" charset="0"/>
              </a:rPr>
              <a:t> job posts</a:t>
            </a:r>
          </a:p>
          <a:p>
            <a:pPr marL="0" indent="0">
              <a:spcBef>
                <a:spcPts val="0"/>
              </a:spcBef>
              <a:buFont typeface="Arial" panose="020B0604020202020204" pitchFamily="34" charset="0"/>
              <a:buNone/>
            </a:pPr>
            <a:r>
              <a:rPr lang="en-US" sz="1100" dirty="0">
                <a:solidFill>
                  <a:schemeClr val="tx1">
                    <a:lumMod val="75000"/>
                    <a:lumOff val="25000"/>
                  </a:schemeClr>
                </a:solidFill>
                <a:latin typeface="Century Gothic" charset="0"/>
                <a:ea typeface="Century Gothic" charset="0"/>
                <a:cs typeface="Century Gothic" charset="0"/>
                <a:hlinkClick r:id="rId3"/>
              </a:rPr>
              <a:t>https://www.facebook.com/groups/387243741376125/</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700" dirty="0">
              <a:solidFill>
                <a:schemeClr val="tx1">
                  <a:lumMod val="75000"/>
                  <a:lumOff val="25000"/>
                </a:schemeClr>
              </a:solidFill>
              <a:latin typeface="Century Gothic" charset="0"/>
              <a:ea typeface="Century Gothic" charset="0"/>
              <a:cs typeface="Century Gothic" charset="0"/>
              <a:hlinkClick r:id="rId4"/>
            </a:endParaRPr>
          </a:p>
          <a:p>
            <a:pPr marL="0" indent="0">
              <a:spcBef>
                <a:spcPts val="0"/>
              </a:spcBef>
              <a:buFont typeface="Arial" panose="020B0604020202020204" pitchFamily="34" charset="0"/>
              <a:buNone/>
            </a:pPr>
            <a:endParaRPr lang="en-US" sz="17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r>
              <a:rPr lang="en-US" sz="1700" dirty="0">
                <a:solidFill>
                  <a:srgbClr val="6A7278"/>
                </a:solidFill>
                <a:latin typeface="Century Gothic" charset="0"/>
                <a:ea typeface="Century Gothic" charset="0"/>
                <a:cs typeface="Century Gothic" charset="0"/>
              </a:rPr>
              <a:t>Articles &amp; Important Events: Tweet </a:t>
            </a:r>
            <a:r>
              <a:rPr lang="en-US" sz="1700" b="1" dirty="0">
                <a:solidFill>
                  <a:srgbClr val="6A7278"/>
                </a:solidFill>
                <a:latin typeface="Century Gothic" charset="0"/>
                <a:ea typeface="Century Gothic" charset="0"/>
                <a:cs typeface="Century Gothic" charset="0"/>
              </a:rPr>
              <a:t>@NASA_DEVELOP</a:t>
            </a:r>
            <a:r>
              <a:rPr lang="en-US" sz="1700" dirty="0">
                <a:solidFill>
                  <a:srgbClr val="6A7278"/>
                </a:solidFill>
                <a:latin typeface="Century Gothic" charset="0"/>
                <a:ea typeface="Century Gothic" charset="0"/>
                <a:cs typeface="Century Gothic" charset="0"/>
              </a:rPr>
              <a:t> or </a:t>
            </a:r>
            <a:r>
              <a:rPr lang="en-US" sz="1700" b="1" dirty="0">
                <a:solidFill>
                  <a:srgbClr val="6A7278"/>
                </a:solidFill>
                <a:latin typeface="Century Gothic" charset="0"/>
                <a:ea typeface="Century Gothic" charset="0"/>
                <a:cs typeface="Century Gothic" charset="0"/>
              </a:rPr>
              <a:t>#NASADEVELOP</a:t>
            </a:r>
            <a:endParaRPr lang="en-US" sz="1100" b="1" dirty="0">
              <a:solidFill>
                <a:srgbClr val="6A7278"/>
              </a:solidFill>
              <a:latin typeface="Century Gothic" charset="0"/>
              <a:ea typeface="Century Gothic" charset="0"/>
              <a:cs typeface="Century Gothic" charset="0"/>
            </a:endParaRPr>
          </a:p>
          <a:p>
            <a:pPr marL="0" indent="0">
              <a:spcBef>
                <a:spcPts val="0"/>
              </a:spcBef>
              <a:buFont typeface="Arial" panose="020B0604020202020204" pitchFamily="34" charset="0"/>
              <a:buNone/>
            </a:pPr>
            <a:r>
              <a:rPr lang="en-US" sz="1100" dirty="0">
                <a:solidFill>
                  <a:schemeClr val="tx1">
                    <a:lumMod val="75000"/>
                    <a:lumOff val="25000"/>
                  </a:schemeClr>
                </a:solidFill>
                <a:latin typeface="Century Gothic" charset="0"/>
                <a:ea typeface="Century Gothic" charset="0"/>
                <a:cs typeface="Century Gothic" charset="0"/>
                <a:hlinkClick r:id="rId4"/>
              </a:rPr>
              <a:t>http://twitter.com/#!/nasa_develop</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7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700" b="1" dirty="0">
              <a:solidFill>
                <a:schemeClr val="tx1">
                  <a:lumMod val="75000"/>
                  <a:lumOff val="25000"/>
                </a:schemeClr>
              </a:solidFill>
              <a:latin typeface="Century Gothic" charset="0"/>
              <a:ea typeface="Century Gothic" charset="0"/>
              <a:cs typeface="Century Gothic" charset="0"/>
            </a:endParaRPr>
          </a:p>
        </p:txBody>
      </p:sp>
      <p:pic>
        <p:nvPicPr>
          <p:cNvPr id="7" name="Picture 6">
            <a:extLst>
              <a:ext uri="{FF2B5EF4-FFF2-40B4-BE49-F238E27FC236}">
                <a16:creationId xmlns:a16="http://schemas.microsoft.com/office/drawing/2014/main" id="{6A1591C3-4F61-4DD6-A0E5-BE09E45DA7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69104" y="3428694"/>
            <a:ext cx="701209" cy="701209"/>
          </a:xfrm>
          <a:prstGeom prst="rect">
            <a:avLst/>
          </a:prstGeom>
        </p:spPr>
      </p:pic>
      <p:pic>
        <p:nvPicPr>
          <p:cNvPr id="8" name="Picture 7">
            <a:extLst>
              <a:ext uri="{FF2B5EF4-FFF2-40B4-BE49-F238E27FC236}">
                <a16:creationId xmlns:a16="http://schemas.microsoft.com/office/drawing/2014/main" id="{C3A5083B-3591-496F-9067-3B722F4B7D5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59451" y="2216498"/>
            <a:ext cx="644672" cy="641941"/>
          </a:xfrm>
          <a:prstGeom prst="rect">
            <a:avLst/>
          </a:prstGeom>
        </p:spPr>
      </p:pic>
      <p:sp>
        <p:nvSpPr>
          <p:cNvPr id="9" name="Content Placeholder 1">
            <a:extLst>
              <a:ext uri="{FF2B5EF4-FFF2-40B4-BE49-F238E27FC236}">
                <a16:creationId xmlns:a16="http://schemas.microsoft.com/office/drawing/2014/main" id="{9D70C778-97C7-4B61-AA2E-F6464DBC5CE8}"/>
              </a:ext>
            </a:extLst>
          </p:cNvPr>
          <p:cNvSpPr txBox="1">
            <a:spLocks/>
          </p:cNvSpPr>
          <p:nvPr/>
        </p:nvSpPr>
        <p:spPr>
          <a:xfrm>
            <a:off x="6670313" y="2128154"/>
            <a:ext cx="3730752" cy="2577078"/>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spcBef>
                <a:spcPts val="0"/>
              </a:spcBef>
              <a:buNone/>
            </a:pPr>
            <a:r>
              <a:rPr lang="en-US" sz="1700" b="1" dirty="0">
                <a:solidFill>
                  <a:srgbClr val="6A7278"/>
                </a:solidFill>
                <a:latin typeface="Century Gothic" charset="0"/>
                <a:ea typeface="Century Gothic" charset="0"/>
                <a:cs typeface="Century Gothic" charset="0"/>
              </a:rPr>
              <a:t>NASA DEVELOP National Program:</a:t>
            </a:r>
            <a:endParaRPr lang="en-US" sz="1700" dirty="0">
              <a:solidFill>
                <a:srgbClr val="6A7278"/>
              </a:solidFill>
              <a:latin typeface="Century Gothic" charset="0"/>
              <a:ea typeface="Century Gothic" charset="0"/>
              <a:cs typeface="Century Gothic" charset="0"/>
            </a:endParaRPr>
          </a:p>
          <a:p>
            <a:pPr marL="0" indent="0">
              <a:spcBef>
                <a:spcPts val="0"/>
              </a:spcBef>
              <a:buNone/>
            </a:pPr>
            <a:r>
              <a:rPr lang="en-US" sz="1700" dirty="0">
                <a:solidFill>
                  <a:srgbClr val="6A7278"/>
                </a:solidFill>
                <a:latin typeface="Century Gothic" charset="0"/>
                <a:ea typeface="Century Gothic" charset="0"/>
                <a:cs typeface="Century Gothic" charset="0"/>
              </a:rPr>
              <a:t>VPS and promotional videos</a:t>
            </a:r>
            <a:r>
              <a:rPr lang="en-US" sz="1700" b="1" dirty="0">
                <a:solidFill>
                  <a:srgbClr val="6A7278"/>
                </a:solidFill>
                <a:latin typeface="Century Gothic" charset="0"/>
                <a:ea typeface="Century Gothic" charset="0"/>
                <a:cs typeface="Century Gothic" charset="0"/>
              </a:rPr>
              <a:t> </a:t>
            </a:r>
            <a:r>
              <a:rPr lang="en-US" sz="1100" dirty="0">
                <a:solidFill>
                  <a:schemeClr val="tx1">
                    <a:lumMod val="75000"/>
                    <a:lumOff val="25000"/>
                  </a:schemeClr>
                </a:solidFill>
                <a:latin typeface="Century Gothic" charset="0"/>
                <a:ea typeface="Century Gothic" charset="0"/>
                <a:cs typeface="Century Gothic" charset="0"/>
                <a:hlinkClick r:id="rId7"/>
              </a:rPr>
              <a:t>www.youtube.com/user/NASADEVELOP</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endParaRPr lang="en-US" sz="1700" b="1"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endParaRPr lang="en-US" sz="1700" b="1"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700" b="1" dirty="0">
                <a:solidFill>
                  <a:srgbClr val="6A7278"/>
                </a:solidFill>
                <a:latin typeface="Century Gothic" charset="0"/>
                <a:ea typeface="Century Gothic" charset="0"/>
                <a:cs typeface="Century Gothic" charset="0"/>
              </a:rPr>
              <a:t>NASA DEVELOP National Program: </a:t>
            </a:r>
            <a:r>
              <a:rPr lang="en-US" sz="1700" dirty="0">
                <a:solidFill>
                  <a:srgbClr val="6A7278"/>
                </a:solidFill>
                <a:latin typeface="Century Gothic" charset="0"/>
                <a:ea typeface="Century Gothic" charset="0"/>
                <a:cs typeface="Century Gothic" charset="0"/>
              </a:rPr>
              <a:t>job posts, job skills &amp; tips, and important events. </a:t>
            </a:r>
            <a:r>
              <a:rPr lang="en-US" sz="1700" b="1" i="1" dirty="0">
                <a:solidFill>
                  <a:srgbClr val="6A7278"/>
                </a:solidFill>
                <a:latin typeface="Century Gothic" charset="0"/>
                <a:ea typeface="Century Gothic" charset="0"/>
                <a:cs typeface="Century Gothic" charset="0"/>
              </a:rPr>
              <a:t>This is a private group! Follow the link to join!</a:t>
            </a:r>
            <a:endParaRPr lang="en-US" sz="1700" i="1" dirty="0">
              <a:solidFill>
                <a:srgbClr val="6A7278"/>
              </a:solidFill>
              <a:latin typeface="Century Gothic" charset="0"/>
              <a:ea typeface="Century Gothic" charset="0"/>
              <a:cs typeface="Century Gothic" charset="0"/>
            </a:endParaRPr>
          </a:p>
          <a:p>
            <a:pPr marL="0" indent="0">
              <a:spcBef>
                <a:spcPts val="0"/>
              </a:spcBef>
              <a:buNone/>
            </a:pPr>
            <a:r>
              <a:rPr lang="en-US" sz="1100" dirty="0">
                <a:solidFill>
                  <a:schemeClr val="tx1">
                    <a:lumMod val="75000"/>
                    <a:lumOff val="25000"/>
                  </a:schemeClr>
                </a:solidFill>
                <a:latin typeface="Century Gothic" charset="0"/>
                <a:ea typeface="Century Gothic" charset="0"/>
                <a:cs typeface="Century Gothic" charset="0"/>
                <a:hlinkClick r:id="rId8"/>
              </a:rPr>
              <a:t>www.linkedin.com/groups/4343498</a:t>
            </a:r>
            <a:endParaRPr lang="en-US" sz="1100" dirty="0">
              <a:solidFill>
                <a:schemeClr val="tx1">
                  <a:lumMod val="75000"/>
                  <a:lumOff val="25000"/>
                </a:schemeClr>
              </a:solidFill>
              <a:latin typeface="Century Gothic" charset="0"/>
              <a:ea typeface="Century Gothic" charset="0"/>
              <a:cs typeface="Century Gothic" charset="0"/>
            </a:endParaRPr>
          </a:p>
        </p:txBody>
      </p:sp>
      <p:pic>
        <p:nvPicPr>
          <p:cNvPr id="10" name="Picture 2" descr="cid:image002.png@01D34742.BFB23FE0">
            <a:hlinkClick r:id="rId9"/>
            <a:extLst>
              <a:ext uri="{FF2B5EF4-FFF2-40B4-BE49-F238E27FC236}">
                <a16:creationId xmlns:a16="http://schemas.microsoft.com/office/drawing/2014/main" id="{25F43FE7-9273-4658-9B57-48DC37B8BBC2}"/>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953723" y="1802361"/>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twitterCircle-logo">
            <a:hlinkClick r:id="rId11"/>
            <a:extLst>
              <a:ext uri="{FF2B5EF4-FFF2-40B4-BE49-F238E27FC236}">
                <a16:creationId xmlns:a16="http://schemas.microsoft.com/office/drawing/2014/main" id="{5FD1FF3B-D7DF-454F-813A-8E5599BE959A}"/>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925148" y="4065152"/>
            <a:ext cx="640080" cy="64008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020AE3D4-FD88-42E5-A0CC-8891D12A78B6}"/>
              </a:ext>
            </a:extLst>
          </p:cNvPr>
          <p:cNvGrpSpPr/>
          <p:nvPr/>
        </p:nvGrpSpPr>
        <p:grpSpPr>
          <a:xfrm>
            <a:off x="2545573" y="5143120"/>
            <a:ext cx="6727380" cy="1221482"/>
            <a:chOff x="1395347" y="5290691"/>
            <a:chExt cx="4206624" cy="1780902"/>
          </a:xfrm>
        </p:grpSpPr>
        <p:sp>
          <p:nvSpPr>
            <p:cNvPr id="13" name="Text Placeholder 5">
              <a:extLst>
                <a:ext uri="{FF2B5EF4-FFF2-40B4-BE49-F238E27FC236}">
                  <a16:creationId xmlns:a16="http://schemas.microsoft.com/office/drawing/2014/main" id="{ACD13276-0626-4BB7-9F5A-ED1BB27DA6FB}"/>
                </a:ext>
              </a:extLst>
            </p:cNvPr>
            <p:cNvSpPr txBox="1">
              <a:spLocks/>
            </p:cNvSpPr>
            <p:nvPr/>
          </p:nvSpPr>
          <p:spPr>
            <a:xfrm>
              <a:off x="1395347" y="5307538"/>
              <a:ext cx="4206624" cy="17640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a:solidFill>
                    <a:srgbClr val="0061AA"/>
                  </a:solidFill>
                </a:rPr>
                <a:t>By The Way</a:t>
              </a:r>
            </a:p>
            <a:p>
              <a:pPr algn="ctr">
                <a:spcBef>
                  <a:spcPts val="0"/>
                </a:spcBef>
                <a:buClr>
                  <a:srgbClr val="0078C1"/>
                </a:buClr>
              </a:pPr>
              <a:r>
                <a:rPr lang="en-US" sz="1800"/>
                <a:t>Watch time spent on social media during work hours. If you are going to be on it, you should probably be on the DEVELOP pages liking and commenting on DEVELOP posts!</a:t>
              </a:r>
            </a:p>
          </p:txBody>
        </p:sp>
        <p:sp>
          <p:nvSpPr>
            <p:cNvPr id="14" name="Rounded Rectangle 52">
              <a:extLst>
                <a:ext uri="{FF2B5EF4-FFF2-40B4-BE49-F238E27FC236}">
                  <a16:creationId xmlns:a16="http://schemas.microsoft.com/office/drawing/2014/main" id="{EBE233E3-2FA2-496C-BD1C-45DBB72C2CC3}"/>
                </a:ext>
              </a:extLst>
            </p:cNvPr>
            <p:cNvSpPr/>
            <p:nvPr/>
          </p:nvSpPr>
          <p:spPr>
            <a:xfrm>
              <a:off x="1395347" y="5290691"/>
              <a:ext cx="4206624" cy="1780902"/>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Arrow: Right 2">
            <a:extLst>
              <a:ext uri="{FF2B5EF4-FFF2-40B4-BE49-F238E27FC236}">
                <a16:creationId xmlns:a16="http://schemas.microsoft.com/office/drawing/2014/main" id="{5AA3D1C9-513B-4196-ACBA-5DD829283792}"/>
              </a:ext>
            </a:extLst>
          </p:cNvPr>
          <p:cNvSpPr/>
          <p:nvPr/>
        </p:nvSpPr>
        <p:spPr>
          <a:xfrm rot="13537340">
            <a:off x="9832732" y="4246075"/>
            <a:ext cx="1236472" cy="1073108"/>
          </a:xfrm>
          <a:prstGeom prst="rightArrow">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371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RESOURCES &amp; 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Opportunities</a:t>
            </a:r>
            <a:endParaRPr lang="en-US" sz="3200" dirty="0"/>
          </a:p>
        </p:txBody>
      </p:sp>
      <p:graphicFrame>
        <p:nvGraphicFramePr>
          <p:cNvPr id="4" name="Diagram 3">
            <a:extLst>
              <a:ext uri="{FF2B5EF4-FFF2-40B4-BE49-F238E27FC236}">
                <a16:creationId xmlns:a16="http://schemas.microsoft.com/office/drawing/2014/main" id="{263BE35C-8BA9-47E0-867F-CFD22A4DDB0D}"/>
              </a:ext>
            </a:extLst>
          </p:cNvPr>
          <p:cNvGraphicFramePr/>
          <p:nvPr>
            <p:extLst>
              <p:ext uri="{D42A27DB-BD31-4B8C-83A1-F6EECF244321}">
                <p14:modId xmlns:p14="http://schemas.microsoft.com/office/powerpoint/2010/main" val="3851549651"/>
              </p:ext>
            </p:extLst>
          </p:nvPr>
        </p:nvGraphicFramePr>
        <p:xfrm>
          <a:off x="952500" y="1666875"/>
          <a:ext cx="5143500" cy="4471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9C7E0472-DCE2-4CE8-A9EE-E4C8F9A4FCFD}"/>
              </a:ext>
            </a:extLst>
          </p:cNvPr>
          <p:cNvGraphicFramePr/>
          <p:nvPr>
            <p:extLst>
              <p:ext uri="{D42A27DB-BD31-4B8C-83A1-F6EECF244321}">
                <p14:modId xmlns:p14="http://schemas.microsoft.com/office/powerpoint/2010/main" val="619815749"/>
              </p:ext>
            </p:extLst>
          </p:nvPr>
        </p:nvGraphicFramePr>
        <p:xfrm>
          <a:off x="6096000" y="1666875"/>
          <a:ext cx="5143500" cy="44714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4381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RESOURCES &amp; 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Reapplication &amp; Eligibility</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2" y="1826765"/>
            <a:ext cx="11106148" cy="4672463"/>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spcBef>
                <a:spcPts val="0"/>
              </a:spcBef>
              <a:spcAft>
                <a:spcPts val="600"/>
              </a:spcAft>
            </a:pPr>
            <a:r>
              <a:rPr lang="en-US" b="1" dirty="0">
                <a:solidFill>
                  <a:srgbClr val="0070C0"/>
                </a:solidFill>
              </a:rPr>
              <a:t>DEVELOP Terms</a:t>
            </a:r>
            <a:r>
              <a:rPr lang="en-US" dirty="0"/>
              <a:t>: 10 weeks</a:t>
            </a:r>
          </a:p>
          <a:p>
            <a:pPr marL="60325">
              <a:spcBef>
                <a:spcPts val="0"/>
              </a:spcBef>
              <a:spcAft>
                <a:spcPts val="600"/>
              </a:spcAft>
            </a:pPr>
            <a:r>
              <a:rPr lang="en-US" b="1" dirty="0">
                <a:solidFill>
                  <a:srgbClr val="0070C0"/>
                </a:solidFill>
              </a:rPr>
              <a:t>Classifications</a:t>
            </a:r>
            <a:r>
              <a:rPr lang="en-US" dirty="0"/>
              <a:t>: </a:t>
            </a:r>
          </a:p>
          <a:p>
            <a:pPr marL="285750" indent="-225425">
              <a:spcBef>
                <a:spcPts val="0"/>
              </a:spcBef>
              <a:spcAft>
                <a:spcPts val="600"/>
              </a:spcAft>
              <a:buFont typeface="Arial" panose="020B0604020202020204" pitchFamily="34" charset="0"/>
              <a:buChar char="•"/>
            </a:pPr>
            <a:r>
              <a:rPr lang="en-US" dirty="0"/>
              <a:t>Currently Enrolled Student</a:t>
            </a:r>
          </a:p>
          <a:p>
            <a:pPr marL="285750" indent="-225425">
              <a:spcBef>
                <a:spcPts val="0"/>
              </a:spcBef>
              <a:spcAft>
                <a:spcPts val="600"/>
              </a:spcAft>
              <a:buFont typeface="Arial" panose="020B0604020202020204" pitchFamily="34" charset="0"/>
              <a:buChar char="•"/>
            </a:pPr>
            <a:r>
              <a:rPr lang="en-US" dirty="0"/>
              <a:t>Recent Graduate (within 2 years of graduation)</a:t>
            </a:r>
          </a:p>
          <a:p>
            <a:pPr marL="285750" indent="-225425">
              <a:spcBef>
                <a:spcPts val="0"/>
              </a:spcBef>
              <a:spcAft>
                <a:spcPts val="600"/>
              </a:spcAft>
              <a:buFont typeface="Arial" panose="020B0604020202020204" pitchFamily="34" charset="0"/>
              <a:buChar char="•"/>
            </a:pPr>
            <a:r>
              <a:rPr lang="en-US" dirty="0"/>
              <a:t>Early or Transitioning Career Professional (2+ years after graduation from last degree)</a:t>
            </a:r>
          </a:p>
          <a:p>
            <a:pPr marL="60325">
              <a:spcBef>
                <a:spcPts val="0"/>
              </a:spcBef>
              <a:spcAft>
                <a:spcPts val="600"/>
              </a:spcAft>
            </a:pPr>
            <a:r>
              <a:rPr lang="en-US" b="1" dirty="0">
                <a:solidFill>
                  <a:srgbClr val="0070C0"/>
                </a:solidFill>
              </a:rPr>
              <a:t>Eligibility Requirements</a:t>
            </a:r>
            <a:r>
              <a:rPr lang="en-US" dirty="0"/>
              <a:t>: </a:t>
            </a:r>
          </a:p>
          <a:p>
            <a:pPr marL="285750" indent="-225425">
              <a:spcBef>
                <a:spcPts val="0"/>
              </a:spcBef>
              <a:spcAft>
                <a:spcPts val="600"/>
              </a:spcAft>
              <a:buFont typeface="Arial" panose="020B0604020202020204" pitchFamily="34" charset="0"/>
              <a:buChar char="•"/>
            </a:pPr>
            <a:r>
              <a:rPr lang="en-US" dirty="0"/>
              <a:t>18+</a:t>
            </a:r>
          </a:p>
          <a:p>
            <a:pPr marL="285750" indent="-225425">
              <a:spcBef>
                <a:spcPts val="0"/>
              </a:spcBef>
              <a:spcAft>
                <a:spcPts val="600"/>
              </a:spcAft>
              <a:buFont typeface="Arial" panose="020B0604020202020204" pitchFamily="34" charset="0"/>
              <a:buChar char="•"/>
            </a:pPr>
            <a:r>
              <a:rPr lang="en-US" dirty="0"/>
              <a:t>Minimum 3.0 GPA (for paid positions)</a:t>
            </a:r>
          </a:p>
          <a:p>
            <a:pPr marL="285750" indent="-225425">
              <a:spcBef>
                <a:spcPts val="0"/>
              </a:spcBef>
              <a:spcAft>
                <a:spcPts val="600"/>
              </a:spcAft>
              <a:buFont typeface="Arial" panose="020B0604020202020204" pitchFamily="34" charset="0"/>
              <a:buChar char="•"/>
            </a:pPr>
            <a:r>
              <a:rPr lang="en-US" dirty="0"/>
              <a:t>Strong interest in Earth science and remote sensing</a:t>
            </a:r>
          </a:p>
          <a:p>
            <a:pPr marL="285750" indent="-225425">
              <a:spcBef>
                <a:spcPts val="0"/>
              </a:spcBef>
              <a:spcAft>
                <a:spcPts val="600"/>
              </a:spcAft>
              <a:buFont typeface="Arial" panose="020B0604020202020204" pitchFamily="34" charset="0"/>
              <a:buChar char="•"/>
            </a:pPr>
            <a:r>
              <a:rPr lang="en-US" dirty="0"/>
              <a:t>Able to provide personal transportation to and from DEVELOP location</a:t>
            </a:r>
          </a:p>
          <a:p>
            <a:pPr marL="285750" indent="-225425">
              <a:spcBef>
                <a:spcPts val="0"/>
              </a:spcBef>
              <a:spcAft>
                <a:spcPts val="600"/>
              </a:spcAft>
              <a:buFont typeface="Arial" panose="020B0604020202020204" pitchFamily="34" charset="0"/>
              <a:buChar char="•"/>
            </a:pPr>
            <a:r>
              <a:rPr lang="en-US" dirty="0"/>
              <a:t>DEVELOP does not provide transportation to nodes nor can DEVELOP provide a badge to a participant’s driver to gain access to NASA Centers</a:t>
            </a:r>
          </a:p>
          <a:p>
            <a:pPr marL="285750" indent="-225425">
              <a:spcBef>
                <a:spcPts val="0"/>
              </a:spcBef>
              <a:spcAft>
                <a:spcPts val="600"/>
              </a:spcAft>
              <a:buFont typeface="Arial" panose="020B0604020202020204" pitchFamily="34" charset="0"/>
              <a:buChar char="•"/>
            </a:pPr>
            <a:r>
              <a:rPr lang="en-US" dirty="0"/>
              <a:t>U.S. citizenship is required to apply to: ARC, JPL, LaRC, MSFC, GSFC, NCEI</a:t>
            </a:r>
          </a:p>
          <a:p>
            <a:pPr marL="60325">
              <a:spcBef>
                <a:spcPts val="0"/>
              </a:spcBef>
              <a:spcAft>
                <a:spcPts val="600"/>
              </a:spcAft>
            </a:pPr>
            <a:r>
              <a:rPr lang="en-US" b="1" dirty="0">
                <a:solidFill>
                  <a:srgbClr val="0070C0"/>
                </a:solidFill>
              </a:rPr>
              <a:t>Reapplication</a:t>
            </a:r>
            <a:r>
              <a:rPr lang="en-US" dirty="0"/>
              <a:t>: </a:t>
            </a:r>
          </a:p>
          <a:p>
            <a:pPr marL="285750" indent="-225425">
              <a:spcBef>
                <a:spcPts val="0"/>
              </a:spcBef>
              <a:spcAft>
                <a:spcPts val="600"/>
              </a:spcAft>
              <a:buFont typeface="Arial" panose="020B0604020202020204" pitchFamily="34" charset="0"/>
              <a:buChar char="•"/>
            </a:pPr>
            <a:r>
              <a:rPr lang="en-US" dirty="0"/>
              <a:t>Required if you would like to continue with DEVELOP in a future term</a:t>
            </a:r>
          </a:p>
          <a:p>
            <a:pPr marL="285750" indent="-225425">
              <a:spcBef>
                <a:spcPts val="0"/>
              </a:spcBef>
              <a:spcAft>
                <a:spcPts val="600"/>
              </a:spcAft>
              <a:buFont typeface="Arial" panose="020B0604020202020204" pitchFamily="34" charset="0"/>
              <a:buChar char="•"/>
            </a:pPr>
            <a:r>
              <a:rPr lang="en-US" dirty="0"/>
              <a:t>The returning application is shorter and </a:t>
            </a:r>
            <a:r>
              <a:rPr lang="en-US" b="1"/>
              <a:t>does not </a:t>
            </a:r>
            <a:r>
              <a:rPr lang="en-US" dirty="0"/>
              <a:t>require letters of recommendation</a:t>
            </a:r>
          </a:p>
        </p:txBody>
      </p:sp>
      <p:grpSp>
        <p:nvGrpSpPr>
          <p:cNvPr id="21" name="Group 20">
            <a:extLst>
              <a:ext uri="{FF2B5EF4-FFF2-40B4-BE49-F238E27FC236}">
                <a16:creationId xmlns:a16="http://schemas.microsoft.com/office/drawing/2014/main" id="{A2A01628-C536-4CF9-9512-AE6738E04B95}"/>
              </a:ext>
            </a:extLst>
          </p:cNvPr>
          <p:cNvGrpSpPr/>
          <p:nvPr/>
        </p:nvGrpSpPr>
        <p:grpSpPr>
          <a:xfrm>
            <a:off x="8727540" y="1804736"/>
            <a:ext cx="2888808" cy="2260603"/>
            <a:chOff x="1189847" y="5290691"/>
            <a:chExt cx="3139139" cy="1343057"/>
          </a:xfrm>
        </p:grpSpPr>
        <p:sp>
          <p:nvSpPr>
            <p:cNvPr id="22" name="Text Placeholder 5">
              <a:extLst>
                <a:ext uri="{FF2B5EF4-FFF2-40B4-BE49-F238E27FC236}">
                  <a16:creationId xmlns:a16="http://schemas.microsoft.com/office/drawing/2014/main" id="{9D844A4D-19E3-4BEC-AD58-E0CB602A7BCA}"/>
                </a:ext>
              </a:extLst>
            </p:cNvPr>
            <p:cNvSpPr txBox="1">
              <a:spLocks/>
            </p:cNvSpPr>
            <p:nvPr/>
          </p:nvSpPr>
          <p:spPr>
            <a:xfrm>
              <a:off x="1307903" y="5307539"/>
              <a:ext cx="3021083" cy="127555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latin typeface="Century Gothic"/>
                </a:rPr>
                <a:t>DEVELOP is not offering opportunities in the Fall 2023 term. Interested candidates may apply to the Spring 2024 term between Aug 28 - Oct 6, 2023.</a:t>
              </a:r>
            </a:p>
          </p:txBody>
        </p:sp>
        <p:sp>
          <p:nvSpPr>
            <p:cNvPr id="23" name="Rounded Rectangle 43">
              <a:extLst>
                <a:ext uri="{FF2B5EF4-FFF2-40B4-BE49-F238E27FC236}">
                  <a16:creationId xmlns:a16="http://schemas.microsoft.com/office/drawing/2014/main" id="{BE35AC63-6838-43AD-9D23-0BAFC956E56B}"/>
                </a:ext>
              </a:extLst>
            </p:cNvPr>
            <p:cNvSpPr/>
            <p:nvPr/>
          </p:nvSpPr>
          <p:spPr>
            <a:xfrm>
              <a:off x="1189847" y="5290691"/>
              <a:ext cx="3139139" cy="1343057"/>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9129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RESOURCES &amp; 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Enhanced Capacity Building Opportunities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04737"/>
            <a:ext cx="10712115" cy="82000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dirty="0"/>
              <a:t>For FY24, DEVELOP is modifying the full-time opportunities open to competition. They include three separate position types:</a:t>
            </a:r>
          </a:p>
        </p:txBody>
      </p:sp>
      <p:sp>
        <p:nvSpPr>
          <p:cNvPr id="5" name="Content Placeholder 17">
            <a:extLst>
              <a:ext uri="{FF2B5EF4-FFF2-40B4-BE49-F238E27FC236}">
                <a16:creationId xmlns:a16="http://schemas.microsoft.com/office/drawing/2014/main" id="{2D348A0D-8E3F-4F36-8B18-61EA71A1B607}"/>
              </a:ext>
            </a:extLst>
          </p:cNvPr>
          <p:cNvSpPr txBox="1">
            <a:spLocks/>
          </p:cNvSpPr>
          <p:nvPr/>
        </p:nvSpPr>
        <p:spPr>
          <a:xfrm>
            <a:off x="821453" y="2535605"/>
            <a:ext cx="3383280" cy="546571"/>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a:buNone/>
              <a:defRPr sz="2400" kern="1200">
                <a:solidFill>
                  <a:srgbClr val="5595AC"/>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u="sng" dirty="0"/>
              <a:t>Leads</a:t>
            </a:r>
          </a:p>
        </p:txBody>
      </p:sp>
      <p:sp>
        <p:nvSpPr>
          <p:cNvPr id="6" name="Content Placeholder 50">
            <a:extLst>
              <a:ext uri="{FF2B5EF4-FFF2-40B4-BE49-F238E27FC236}">
                <a16:creationId xmlns:a16="http://schemas.microsoft.com/office/drawing/2014/main" id="{52F0CC00-F601-4FCE-826C-0057301512D0}"/>
              </a:ext>
            </a:extLst>
          </p:cNvPr>
          <p:cNvSpPr txBox="1">
            <a:spLocks/>
          </p:cNvSpPr>
          <p:nvPr/>
        </p:nvSpPr>
        <p:spPr>
          <a:xfrm>
            <a:off x="838201" y="2979836"/>
            <a:ext cx="3383280" cy="3659089"/>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Manage a DEVELOP Node (75%)</a:t>
            </a:r>
          </a:p>
          <a:p>
            <a:r>
              <a:rPr lang="en-US" dirty="0"/>
              <a:t>Support an Element Team (25%)</a:t>
            </a:r>
          </a:p>
          <a:p>
            <a:endParaRPr lang="en-US" dirty="0"/>
          </a:p>
          <a:p>
            <a:endParaRPr lang="en-US" dirty="0"/>
          </a:p>
          <a:p>
            <a:endParaRPr lang="en-US" dirty="0"/>
          </a:p>
          <a:p>
            <a:endParaRPr lang="en-US" dirty="0"/>
          </a:p>
          <a:p>
            <a:r>
              <a:rPr lang="en-US" dirty="0"/>
              <a:t>Located at the DEVELOP Node (ARC, CO, GA, GSFC, ID, JPL, LaRC, MA, MSFC, NC)</a:t>
            </a:r>
          </a:p>
          <a:p>
            <a:endParaRPr lang="en-US" strike="sngStrike" dirty="0"/>
          </a:p>
        </p:txBody>
      </p:sp>
      <p:sp>
        <p:nvSpPr>
          <p:cNvPr id="7" name="Content Placeholder 17">
            <a:extLst>
              <a:ext uri="{FF2B5EF4-FFF2-40B4-BE49-F238E27FC236}">
                <a16:creationId xmlns:a16="http://schemas.microsoft.com/office/drawing/2014/main" id="{617A0985-4442-4FBF-BB9D-638127297B7F}"/>
              </a:ext>
            </a:extLst>
          </p:cNvPr>
          <p:cNvSpPr txBox="1">
            <a:spLocks/>
          </p:cNvSpPr>
          <p:nvPr/>
        </p:nvSpPr>
        <p:spPr>
          <a:xfrm>
            <a:off x="4426286" y="2535605"/>
            <a:ext cx="3383280" cy="546571"/>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a:buNone/>
              <a:defRPr sz="2400" kern="1200">
                <a:solidFill>
                  <a:srgbClr val="5595AC"/>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u="sng" dirty="0"/>
              <a:t>Fellows</a:t>
            </a:r>
          </a:p>
        </p:txBody>
      </p:sp>
      <p:sp>
        <p:nvSpPr>
          <p:cNvPr id="8" name="Content Placeholder 50">
            <a:extLst>
              <a:ext uri="{FF2B5EF4-FFF2-40B4-BE49-F238E27FC236}">
                <a16:creationId xmlns:a16="http://schemas.microsoft.com/office/drawing/2014/main" id="{385F11FE-B804-4816-BBC4-F33F06B79CF3}"/>
              </a:ext>
            </a:extLst>
          </p:cNvPr>
          <p:cNvSpPr txBox="1">
            <a:spLocks/>
          </p:cNvSpPr>
          <p:nvPr/>
        </p:nvSpPr>
        <p:spPr>
          <a:xfrm>
            <a:off x="4426286" y="2979835"/>
            <a:ext cx="3383280" cy="3659089"/>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Communications</a:t>
            </a:r>
          </a:p>
          <a:p>
            <a:r>
              <a:rPr lang="en-US" dirty="0">
                <a:latin typeface="Georgia"/>
              </a:rPr>
              <a:t>Project Coordination </a:t>
            </a:r>
          </a:p>
          <a:p>
            <a:r>
              <a:rPr lang="en-US" dirty="0">
                <a:latin typeface="Georgia"/>
              </a:rPr>
              <a:t>Impact Analysis</a:t>
            </a:r>
          </a:p>
          <a:p>
            <a:r>
              <a:rPr lang="en-US" dirty="0">
                <a:latin typeface="Georgia"/>
              </a:rPr>
              <a:t>Geoinformatics </a:t>
            </a:r>
          </a:p>
          <a:p>
            <a:r>
              <a:rPr lang="en-US" dirty="0">
                <a:latin typeface="Georgia"/>
              </a:rPr>
              <a:t>Environmental Justice </a:t>
            </a:r>
          </a:p>
          <a:p>
            <a:r>
              <a:rPr lang="en-US" dirty="0">
                <a:latin typeface="Georgia"/>
              </a:rPr>
              <a:t>Pop-Ups </a:t>
            </a:r>
          </a:p>
          <a:p>
            <a:r>
              <a:rPr lang="en-US" dirty="0"/>
              <a:t>Located at a NASA Center (max of one each at ARC, GSFC, MSFC, and JPL); EJ &amp; Pop-Ups only at LaRC</a:t>
            </a:r>
          </a:p>
          <a:p>
            <a:endParaRPr lang="en-US" dirty="0">
              <a:latin typeface="Georgia"/>
            </a:endParaRPr>
          </a:p>
        </p:txBody>
      </p:sp>
      <p:sp>
        <p:nvSpPr>
          <p:cNvPr id="9" name="Content Placeholder 17">
            <a:extLst>
              <a:ext uri="{FF2B5EF4-FFF2-40B4-BE49-F238E27FC236}">
                <a16:creationId xmlns:a16="http://schemas.microsoft.com/office/drawing/2014/main" id="{D761A0E8-F0ED-4DA0-B2D5-F8476ECDD648}"/>
              </a:ext>
            </a:extLst>
          </p:cNvPr>
          <p:cNvSpPr txBox="1">
            <a:spLocks/>
          </p:cNvSpPr>
          <p:nvPr/>
        </p:nvSpPr>
        <p:spPr>
          <a:xfrm>
            <a:off x="8014371" y="2535605"/>
            <a:ext cx="3383280" cy="546571"/>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a:buNone/>
              <a:defRPr sz="2400" kern="1200">
                <a:solidFill>
                  <a:srgbClr val="5595AC"/>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u="sng" dirty="0"/>
              <a:t>Senior Fellows</a:t>
            </a:r>
          </a:p>
        </p:txBody>
      </p:sp>
      <p:sp>
        <p:nvSpPr>
          <p:cNvPr id="10" name="Content Placeholder 50">
            <a:extLst>
              <a:ext uri="{FF2B5EF4-FFF2-40B4-BE49-F238E27FC236}">
                <a16:creationId xmlns:a16="http://schemas.microsoft.com/office/drawing/2014/main" id="{E7A60E2F-7773-4BF9-8CAE-5528F2E3D0D3}"/>
              </a:ext>
            </a:extLst>
          </p:cNvPr>
          <p:cNvSpPr txBox="1">
            <a:spLocks/>
          </p:cNvSpPr>
          <p:nvPr/>
        </p:nvSpPr>
        <p:spPr>
          <a:xfrm>
            <a:off x="8014371" y="2979835"/>
            <a:ext cx="3383280" cy="3659089"/>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Coordinate across Element Teams</a:t>
            </a:r>
          </a:p>
          <a:p>
            <a:endParaRPr lang="en-US" dirty="0"/>
          </a:p>
          <a:p>
            <a:endParaRPr lang="en-US" dirty="0"/>
          </a:p>
          <a:p>
            <a:endParaRPr lang="en-US" dirty="0"/>
          </a:p>
          <a:p>
            <a:endParaRPr lang="en-US" dirty="0"/>
          </a:p>
          <a:p>
            <a:endParaRPr lang="en-US" dirty="0"/>
          </a:p>
          <a:p>
            <a:r>
              <a:rPr lang="en-US" dirty="0"/>
              <a:t>Located at NASA Langley</a:t>
            </a:r>
          </a:p>
        </p:txBody>
      </p:sp>
    </p:spTree>
    <p:extLst>
      <p:ext uri="{BB962C8B-B14F-4D97-AF65-F5344CB8AC3E}">
        <p14:creationId xmlns:p14="http://schemas.microsoft.com/office/powerpoint/2010/main" val="333847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latin typeface="Arial"/>
                <a:cs typeface="Arial"/>
              </a:rPr>
              <a:t>RESOURCES &amp; OPPORTUNITIES</a:t>
            </a:r>
            <a:endParaRPr lang="en-US" sz="1400" dirty="0"/>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200" y="868821"/>
            <a:ext cx="10712116" cy="820004"/>
          </a:xfrm>
        </p:spPr>
        <p:txBody>
          <a:bodyPr anchor="ctr">
            <a:normAutofit/>
          </a:bodyPr>
          <a:lstStyle/>
          <a:p>
            <a:r>
              <a:rPr lang="en-US" sz="3200" dirty="0"/>
              <a:t>Leads</a:t>
            </a:r>
          </a:p>
        </p:txBody>
      </p:sp>
      <p:sp>
        <p:nvSpPr>
          <p:cNvPr id="11" name="Content Placeholder 50">
            <a:extLst>
              <a:ext uri="{FF2B5EF4-FFF2-40B4-BE49-F238E27FC236}">
                <a16:creationId xmlns:a16="http://schemas.microsoft.com/office/drawing/2014/main" id="{C7D73419-38E5-44A5-9166-0B56A3439D36}"/>
              </a:ext>
            </a:extLst>
          </p:cNvPr>
          <p:cNvSpPr txBox="1">
            <a:spLocks/>
          </p:cNvSpPr>
          <p:nvPr/>
        </p:nvSpPr>
        <p:spPr>
          <a:xfrm>
            <a:off x="838200" y="1688825"/>
            <a:ext cx="10515599" cy="4804051"/>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0"/>
              </a:spcBef>
              <a:spcAft>
                <a:spcPts val="600"/>
              </a:spcAft>
            </a:pPr>
            <a:r>
              <a:rPr lang="en-US" b="1" dirty="0">
                <a:solidFill>
                  <a:srgbClr val="5595AC"/>
                </a:solidFill>
              </a:rPr>
              <a:t>Leads</a:t>
            </a:r>
            <a:r>
              <a:rPr lang="en-US" dirty="0"/>
              <a:t> manage a DEVELOP Node (75%) and provide Programmatic Support (25%). Leads are located at the DEVELOP Node they manage: ARC, CO, GA, GSFC, ID, JPL, LaRC, MA, MSFC, NC.</a:t>
            </a:r>
          </a:p>
          <a:p>
            <a:pPr>
              <a:spcBef>
                <a:spcPts val="0"/>
              </a:spcBef>
              <a:spcAft>
                <a:spcPts val="600"/>
              </a:spcAft>
            </a:pPr>
            <a:r>
              <a:rPr lang="en-US" i="1" dirty="0"/>
              <a:t>Eligibility</a:t>
            </a:r>
            <a:r>
              <a:rPr lang="en-US" dirty="0"/>
              <a:t>: US Citizenship, college degree with min 3.0 GPA, 1+ term(s) with DEVELOP, Recent Graduate or Early/Transitioning Career Professional applicant status, ability to begin the position in early September at the office location, and ability to work 40 hours/week during standard business hours.</a:t>
            </a:r>
          </a:p>
          <a:p>
            <a:pPr>
              <a:spcBef>
                <a:spcPts val="0"/>
              </a:spcBef>
              <a:spcAft>
                <a:spcPts val="600"/>
              </a:spcAft>
            </a:pPr>
            <a:r>
              <a:rPr lang="en-US" i="1" dirty="0"/>
              <a:t>Responsibilities</a:t>
            </a:r>
            <a:r>
              <a:rPr lang="en-US" dirty="0"/>
              <a:t>:</a:t>
            </a:r>
          </a:p>
          <a:p>
            <a:pPr marL="285750" indent="-285750">
              <a:spcBef>
                <a:spcPts val="0"/>
              </a:spcBef>
              <a:spcAft>
                <a:spcPts val="600"/>
              </a:spcAft>
              <a:buFont typeface="Arial" panose="020B0604020202020204" pitchFamily="34" charset="0"/>
              <a:buChar char="•"/>
            </a:pPr>
            <a:r>
              <a:rPr lang="en-US" b="1" dirty="0"/>
              <a:t>Participant Management </a:t>
            </a:r>
            <a:r>
              <a:rPr lang="en-US" dirty="0"/>
              <a:t>– selections, onboarding, performance tracking, time management, professional development</a:t>
            </a:r>
          </a:p>
          <a:p>
            <a:pPr marL="285750" indent="-285750">
              <a:spcBef>
                <a:spcPts val="0"/>
              </a:spcBef>
              <a:spcAft>
                <a:spcPts val="600"/>
              </a:spcAft>
              <a:buFont typeface="Arial" panose="020B0604020202020204" pitchFamily="34" charset="0"/>
              <a:buChar char="•"/>
            </a:pPr>
            <a:r>
              <a:rPr lang="en-US" b="1" dirty="0"/>
              <a:t>Project Management </a:t>
            </a:r>
            <a:r>
              <a:rPr lang="en-US" dirty="0"/>
              <a:t>– idea generation, proposal writing, project execution, deliverable reviews, project handoff</a:t>
            </a:r>
          </a:p>
          <a:p>
            <a:pPr marL="285750" indent="-285750">
              <a:spcBef>
                <a:spcPts val="0"/>
              </a:spcBef>
              <a:spcAft>
                <a:spcPts val="600"/>
              </a:spcAft>
              <a:buFont typeface="Arial" panose="020B0604020202020204" pitchFamily="34" charset="0"/>
              <a:buChar char="•"/>
            </a:pPr>
            <a:r>
              <a:rPr lang="en-US" b="1" dirty="0"/>
              <a:t>Partner Engagement &amp; Relationship Management </a:t>
            </a:r>
            <a:r>
              <a:rPr lang="en-US" dirty="0"/>
              <a:t>– identify new partners, manage relationships, coordinate handoffs</a:t>
            </a:r>
          </a:p>
          <a:p>
            <a:pPr marL="285750" indent="-285750">
              <a:spcBef>
                <a:spcPts val="0"/>
              </a:spcBef>
              <a:spcAft>
                <a:spcPts val="600"/>
              </a:spcAft>
              <a:buFont typeface="Arial" panose="020B0604020202020204" pitchFamily="34" charset="0"/>
              <a:buChar char="•"/>
            </a:pPr>
            <a:r>
              <a:rPr lang="en-US" b="1" dirty="0"/>
              <a:t>Office Management </a:t>
            </a:r>
            <a:r>
              <a:rPr lang="en-US" dirty="0"/>
              <a:t>– lead logistics for the DEVELOP node, networking, coordination of resources, etc. </a:t>
            </a:r>
          </a:p>
          <a:p>
            <a:pPr marL="285750" indent="-285750">
              <a:spcBef>
                <a:spcPts val="0"/>
              </a:spcBef>
              <a:spcAft>
                <a:spcPts val="600"/>
              </a:spcAft>
              <a:buFont typeface="Arial" panose="020B0604020202020204" pitchFamily="34" charset="0"/>
              <a:buChar char="•"/>
            </a:pPr>
            <a:r>
              <a:rPr lang="en-US" b="1" dirty="0"/>
              <a:t>Programmatic Support </a:t>
            </a:r>
            <a:r>
              <a:rPr lang="en-US" dirty="0"/>
              <a:t>– support programmatic and element team initiatives &amp; tasks as assigned, support travel and representation at conferences, meetings, pop-up locations, etc. </a:t>
            </a:r>
          </a:p>
        </p:txBody>
      </p:sp>
    </p:spTree>
    <p:extLst>
      <p:ext uri="{BB962C8B-B14F-4D97-AF65-F5344CB8AC3E}">
        <p14:creationId xmlns:p14="http://schemas.microsoft.com/office/powerpoint/2010/main" val="135053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latin typeface="Arial"/>
                <a:cs typeface="Arial"/>
              </a:rPr>
              <a:t>RESOURCES &amp; OPPORTUNITIES</a:t>
            </a:r>
            <a:endParaRPr lang="en-US" sz="1400" dirty="0"/>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200" y="868821"/>
            <a:ext cx="10712116" cy="820004"/>
          </a:xfrm>
        </p:spPr>
        <p:txBody>
          <a:bodyPr anchor="ctr">
            <a:normAutofit/>
          </a:bodyPr>
          <a:lstStyle/>
          <a:p>
            <a:r>
              <a:rPr lang="en-US" sz="3200" dirty="0"/>
              <a:t>Fellows</a:t>
            </a:r>
          </a:p>
        </p:txBody>
      </p:sp>
      <p:sp>
        <p:nvSpPr>
          <p:cNvPr id="11" name="Content Placeholder 50">
            <a:extLst>
              <a:ext uri="{FF2B5EF4-FFF2-40B4-BE49-F238E27FC236}">
                <a16:creationId xmlns:a16="http://schemas.microsoft.com/office/drawing/2014/main" id="{C7D73419-38E5-44A5-9166-0B56A3439D36}"/>
              </a:ext>
            </a:extLst>
          </p:cNvPr>
          <p:cNvSpPr txBox="1">
            <a:spLocks/>
          </p:cNvSpPr>
          <p:nvPr/>
        </p:nvSpPr>
        <p:spPr>
          <a:xfrm>
            <a:off x="838200" y="1688826"/>
            <a:ext cx="10712116" cy="2159274"/>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rgbClr val="5595AC"/>
                </a:solidFill>
              </a:rPr>
              <a:t>Fellows </a:t>
            </a:r>
            <a:r>
              <a:rPr lang="en-US" dirty="0"/>
              <a:t>lead programmatic support specific to an </a:t>
            </a:r>
            <a:r>
              <a:rPr lang="en-US" b="1" dirty="0"/>
              <a:t>Element</a:t>
            </a:r>
            <a:r>
              <a:rPr lang="en-US" dirty="0"/>
              <a:t> (Communications, </a:t>
            </a:r>
            <a:r>
              <a:rPr lang="en-US" dirty="0">
                <a:latin typeface="Georgia"/>
              </a:rPr>
              <a:t>Project Coordination, Impact Analysis, Geoinformatics) or an </a:t>
            </a:r>
            <a:r>
              <a:rPr lang="en-US" b="1" dirty="0">
                <a:latin typeface="Georgia"/>
              </a:rPr>
              <a:t>Initiative</a:t>
            </a:r>
            <a:r>
              <a:rPr lang="en-US" dirty="0">
                <a:latin typeface="Georgia"/>
              </a:rPr>
              <a:t> (Pop-Up Projects, Environmental Justice). </a:t>
            </a:r>
            <a:r>
              <a:rPr lang="en-US" dirty="0"/>
              <a:t>Element Fellows can be located at a NASA Center (ARC, GSFC, JPL, LaRC, MSFC), while Initiative Fellows are located at LaRC.</a:t>
            </a:r>
          </a:p>
          <a:p>
            <a:r>
              <a:rPr lang="en-US" i="1" dirty="0"/>
              <a:t>Eligibility</a:t>
            </a:r>
            <a:r>
              <a:rPr lang="en-US" dirty="0"/>
              <a:t>: US Citizenship, college degree with min 3.0 GPA, 1+ term(s) with DEVELOP, Recent Graduate or Early/Transitioning Career Professional applicant status, ability to begin the position in early September at the office location, and ability to work 40 hours/week during standard business hours.</a:t>
            </a:r>
          </a:p>
          <a:p>
            <a:endParaRPr lang="en-US" dirty="0"/>
          </a:p>
          <a:p>
            <a:endParaRPr lang="en-US" strike="sngStrike" dirty="0"/>
          </a:p>
        </p:txBody>
      </p:sp>
      <p:sp>
        <p:nvSpPr>
          <p:cNvPr id="6" name="Content Placeholder 50">
            <a:extLst>
              <a:ext uri="{FF2B5EF4-FFF2-40B4-BE49-F238E27FC236}">
                <a16:creationId xmlns:a16="http://schemas.microsoft.com/office/drawing/2014/main" id="{6010474C-1808-484B-B337-FFAD50D435E3}"/>
              </a:ext>
            </a:extLst>
          </p:cNvPr>
          <p:cNvSpPr txBox="1">
            <a:spLocks/>
          </p:cNvSpPr>
          <p:nvPr/>
        </p:nvSpPr>
        <p:spPr>
          <a:xfrm>
            <a:off x="838201" y="3743324"/>
            <a:ext cx="5045242" cy="3058529"/>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b="1" i="1" dirty="0">
                <a:solidFill>
                  <a:srgbClr val="5595AC"/>
                </a:solidFill>
              </a:rPr>
              <a:t>Element</a:t>
            </a:r>
            <a:r>
              <a:rPr lang="en-US" sz="1800" i="1" dirty="0">
                <a:solidFill>
                  <a:srgbClr val="5595AC"/>
                </a:solidFill>
              </a:rPr>
              <a:t> Fellow Responsibilities</a:t>
            </a:r>
            <a:r>
              <a:rPr lang="en-US" sz="1800" dirty="0">
                <a:solidFill>
                  <a:srgbClr val="5595AC"/>
                </a:solidFill>
              </a:rPr>
              <a:t>:</a:t>
            </a:r>
          </a:p>
          <a:p>
            <a:pPr marL="285750" indent="-285750">
              <a:buFont typeface="Arial" panose="020B0604020202020204" pitchFamily="34" charset="0"/>
              <a:buChar char="•"/>
            </a:pPr>
            <a:r>
              <a:rPr lang="en-US" sz="1400" b="1" dirty="0"/>
              <a:t>Lead Element Initiatives </a:t>
            </a:r>
            <a:r>
              <a:rPr lang="en-US" sz="1400" dirty="0"/>
              <a:t>– manage element initiatives, complete programmatic tasks, track timelines and progress, communicate efforts to the program, support reporting requirements to NASA HQ</a:t>
            </a:r>
          </a:p>
          <a:p>
            <a:pPr marL="285750" indent="-285750">
              <a:buFont typeface="Arial" panose="020B0604020202020204" pitchFamily="34" charset="0"/>
              <a:buChar char="•"/>
            </a:pPr>
            <a:r>
              <a:rPr lang="en-US" sz="1400" b="1" dirty="0"/>
              <a:t>Programmatic Support </a:t>
            </a:r>
            <a:r>
              <a:rPr lang="en-US" sz="1400" dirty="0"/>
              <a:t>– support programmatic activities beyond their Element as assigned </a:t>
            </a:r>
          </a:p>
          <a:p>
            <a:endParaRPr lang="en-US" strike="sngStrike" dirty="0"/>
          </a:p>
        </p:txBody>
      </p:sp>
      <p:sp>
        <p:nvSpPr>
          <p:cNvPr id="7" name="Content Placeholder 50">
            <a:extLst>
              <a:ext uri="{FF2B5EF4-FFF2-40B4-BE49-F238E27FC236}">
                <a16:creationId xmlns:a16="http://schemas.microsoft.com/office/drawing/2014/main" id="{35CE3BFE-9559-4628-8AEF-C81D4C215867}"/>
              </a:ext>
            </a:extLst>
          </p:cNvPr>
          <p:cNvSpPr txBox="1">
            <a:spLocks/>
          </p:cNvSpPr>
          <p:nvPr/>
        </p:nvSpPr>
        <p:spPr>
          <a:xfrm>
            <a:off x="5883443" y="3743325"/>
            <a:ext cx="6003757" cy="3058528"/>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b="1" i="1" dirty="0">
                <a:solidFill>
                  <a:srgbClr val="5595AC"/>
                </a:solidFill>
              </a:rPr>
              <a:t>Initiative</a:t>
            </a:r>
            <a:r>
              <a:rPr lang="en-US" sz="1800" i="1" dirty="0">
                <a:solidFill>
                  <a:srgbClr val="5595AC"/>
                </a:solidFill>
              </a:rPr>
              <a:t> Fellow Responsibilities</a:t>
            </a:r>
            <a:r>
              <a:rPr lang="en-US" sz="1800" dirty="0">
                <a:solidFill>
                  <a:srgbClr val="5595AC"/>
                </a:solidFill>
              </a:rPr>
              <a:t>:</a:t>
            </a:r>
          </a:p>
          <a:p>
            <a:pPr marL="285750" indent="-285750">
              <a:buFont typeface="Arial" panose="020B0604020202020204" pitchFamily="34" charset="0"/>
              <a:buChar char="•"/>
            </a:pPr>
            <a:r>
              <a:rPr lang="en-US" sz="1400" b="1" dirty="0"/>
              <a:t>Programmatic Support </a:t>
            </a:r>
            <a:r>
              <a:rPr lang="en-US" sz="1400" dirty="0"/>
              <a:t>– support programmatic and element team initiatives &amp; tasks as assigned, travel support</a:t>
            </a:r>
          </a:p>
          <a:p>
            <a:pPr marL="285750" indent="-285750">
              <a:buFont typeface="Arial" panose="020B0604020202020204" pitchFamily="34" charset="0"/>
              <a:buChar char="•"/>
            </a:pPr>
            <a:r>
              <a:rPr lang="en-US" sz="1400" b="1" dirty="0"/>
              <a:t>Partner Engagement &amp; Relationship Management </a:t>
            </a:r>
            <a:r>
              <a:rPr lang="en-US" sz="1400" dirty="0"/>
              <a:t>– identify new partners, manage relationships, coordinate handoffs</a:t>
            </a:r>
          </a:p>
          <a:p>
            <a:pPr marL="285750" indent="-285750">
              <a:buFont typeface="Arial" panose="020B0604020202020204" pitchFamily="34" charset="0"/>
              <a:buChar char="•"/>
            </a:pPr>
            <a:r>
              <a:rPr lang="en-US" sz="1400" b="1" dirty="0"/>
              <a:t>Participant Management </a:t>
            </a:r>
            <a:r>
              <a:rPr lang="en-US" sz="1400" dirty="0"/>
              <a:t>– selections, onboarding, performance tracking, time management, professional development</a:t>
            </a:r>
          </a:p>
          <a:p>
            <a:pPr marL="285750" indent="-285750">
              <a:buFont typeface="Arial" panose="020B0604020202020204" pitchFamily="34" charset="0"/>
              <a:buChar char="•"/>
            </a:pPr>
            <a:r>
              <a:rPr lang="en-US" sz="1400" b="1" dirty="0"/>
              <a:t>Project Management </a:t>
            </a:r>
            <a:r>
              <a:rPr lang="en-US" sz="1400" dirty="0"/>
              <a:t>– idea generation, proposal writing, project execution, deliverable reviews, project handoff</a:t>
            </a:r>
          </a:p>
          <a:p>
            <a:endParaRPr lang="en-US" strike="sngStrike" dirty="0"/>
          </a:p>
        </p:txBody>
      </p:sp>
    </p:spTree>
    <p:extLst>
      <p:ext uri="{BB962C8B-B14F-4D97-AF65-F5344CB8AC3E}">
        <p14:creationId xmlns:p14="http://schemas.microsoft.com/office/powerpoint/2010/main" val="60946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latin typeface="Arial"/>
                <a:cs typeface="Arial"/>
              </a:rPr>
              <a:t>RESOURCES &amp; OPPORTUNITIES</a:t>
            </a:r>
            <a:endParaRPr lang="en-US" sz="1400" dirty="0"/>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200" y="868821"/>
            <a:ext cx="10712116" cy="820004"/>
          </a:xfrm>
        </p:spPr>
        <p:txBody>
          <a:bodyPr anchor="ctr">
            <a:normAutofit/>
          </a:bodyPr>
          <a:lstStyle/>
          <a:p>
            <a:r>
              <a:rPr lang="en-US" sz="3200" dirty="0"/>
              <a:t>Element Fellow Responsibilities</a:t>
            </a:r>
          </a:p>
        </p:txBody>
      </p:sp>
      <p:sp>
        <p:nvSpPr>
          <p:cNvPr id="7" name="Content Placeholder 17">
            <a:extLst>
              <a:ext uri="{FF2B5EF4-FFF2-40B4-BE49-F238E27FC236}">
                <a16:creationId xmlns:a16="http://schemas.microsoft.com/office/drawing/2014/main" id="{BDB8ADED-A5D3-42CE-A63C-C1B129ADFF6D}"/>
              </a:ext>
            </a:extLst>
          </p:cNvPr>
          <p:cNvSpPr txBox="1">
            <a:spLocks/>
          </p:cNvSpPr>
          <p:nvPr/>
        </p:nvSpPr>
        <p:spPr>
          <a:xfrm>
            <a:off x="821453" y="1737833"/>
            <a:ext cx="2610394" cy="627195"/>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a:buNone/>
              <a:defRPr sz="2400" kern="1200">
                <a:solidFill>
                  <a:srgbClr val="5595AC"/>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a:t>Geoinformatics</a:t>
            </a:r>
          </a:p>
        </p:txBody>
      </p:sp>
      <p:sp>
        <p:nvSpPr>
          <p:cNvPr id="8" name="Content Placeholder 17">
            <a:extLst>
              <a:ext uri="{FF2B5EF4-FFF2-40B4-BE49-F238E27FC236}">
                <a16:creationId xmlns:a16="http://schemas.microsoft.com/office/drawing/2014/main" id="{EA989BFD-8B65-400D-98C2-D70FC5F51AE2}"/>
              </a:ext>
            </a:extLst>
          </p:cNvPr>
          <p:cNvSpPr txBox="1">
            <a:spLocks/>
          </p:cNvSpPr>
          <p:nvPr/>
        </p:nvSpPr>
        <p:spPr>
          <a:xfrm>
            <a:off x="3431847" y="1737833"/>
            <a:ext cx="2675709" cy="627195"/>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a:buNone/>
              <a:defRPr sz="2400" kern="1200">
                <a:solidFill>
                  <a:srgbClr val="5595AC"/>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a:t>Project Coordination</a:t>
            </a:r>
          </a:p>
        </p:txBody>
      </p:sp>
      <p:sp>
        <p:nvSpPr>
          <p:cNvPr id="9" name="Content Placeholder 17">
            <a:extLst>
              <a:ext uri="{FF2B5EF4-FFF2-40B4-BE49-F238E27FC236}">
                <a16:creationId xmlns:a16="http://schemas.microsoft.com/office/drawing/2014/main" id="{13C31EF5-3FB0-43FB-91EE-174124F35AE6}"/>
              </a:ext>
            </a:extLst>
          </p:cNvPr>
          <p:cNvSpPr txBox="1">
            <a:spLocks/>
          </p:cNvSpPr>
          <p:nvPr/>
        </p:nvSpPr>
        <p:spPr>
          <a:xfrm>
            <a:off x="6172871" y="1737833"/>
            <a:ext cx="2610394" cy="627195"/>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a:buNone/>
              <a:defRPr sz="2400" kern="1200">
                <a:solidFill>
                  <a:srgbClr val="5595AC"/>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a:t>Communications</a:t>
            </a:r>
          </a:p>
        </p:txBody>
      </p:sp>
      <p:sp>
        <p:nvSpPr>
          <p:cNvPr id="10" name="Content Placeholder 17">
            <a:extLst>
              <a:ext uri="{FF2B5EF4-FFF2-40B4-BE49-F238E27FC236}">
                <a16:creationId xmlns:a16="http://schemas.microsoft.com/office/drawing/2014/main" id="{7CE090C8-AF04-4439-9607-3F96DBF63FC5}"/>
              </a:ext>
            </a:extLst>
          </p:cNvPr>
          <p:cNvSpPr txBox="1">
            <a:spLocks/>
          </p:cNvSpPr>
          <p:nvPr/>
        </p:nvSpPr>
        <p:spPr>
          <a:xfrm>
            <a:off x="8837022" y="1737833"/>
            <a:ext cx="2610394" cy="627195"/>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a:buNone/>
              <a:defRPr sz="2400" kern="1200">
                <a:solidFill>
                  <a:srgbClr val="5595AC"/>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a:t>Impact Analysis</a:t>
            </a:r>
          </a:p>
        </p:txBody>
      </p:sp>
      <p:sp>
        <p:nvSpPr>
          <p:cNvPr id="11" name="Content Placeholder 50">
            <a:extLst>
              <a:ext uri="{FF2B5EF4-FFF2-40B4-BE49-F238E27FC236}">
                <a16:creationId xmlns:a16="http://schemas.microsoft.com/office/drawing/2014/main" id="{C7D73419-38E5-44A5-9166-0B56A3439D36}"/>
              </a:ext>
            </a:extLst>
          </p:cNvPr>
          <p:cNvSpPr txBox="1">
            <a:spLocks/>
          </p:cNvSpPr>
          <p:nvPr/>
        </p:nvSpPr>
        <p:spPr>
          <a:xfrm>
            <a:off x="821453" y="2294035"/>
            <a:ext cx="2479764" cy="4198839"/>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dirty="0"/>
              <a:t>Tutorial Collection &amp; Curation</a:t>
            </a:r>
          </a:p>
          <a:p>
            <a:r>
              <a:rPr lang="en-US" sz="1400" dirty="0"/>
              <a:t>DEVELOP Code Curation</a:t>
            </a:r>
          </a:p>
          <a:p>
            <a:r>
              <a:rPr lang="en-US" sz="1400" dirty="0"/>
              <a:t>Software Carpentry Instruction</a:t>
            </a:r>
          </a:p>
          <a:p>
            <a:r>
              <a:rPr lang="en-US" sz="1400" dirty="0"/>
              <a:t>Curation &amp; Communication of GIS &amp; RS Resources</a:t>
            </a:r>
          </a:p>
          <a:p>
            <a:r>
              <a:rPr lang="en-US" sz="1400" dirty="0"/>
              <a:t>Coordination w/DAACs</a:t>
            </a:r>
          </a:p>
          <a:p>
            <a:endParaRPr lang="en-US" sz="1400" dirty="0"/>
          </a:p>
        </p:txBody>
      </p:sp>
      <p:sp>
        <p:nvSpPr>
          <p:cNvPr id="12" name="Content Placeholder 50">
            <a:extLst>
              <a:ext uri="{FF2B5EF4-FFF2-40B4-BE49-F238E27FC236}">
                <a16:creationId xmlns:a16="http://schemas.microsoft.com/office/drawing/2014/main" id="{E6CD9306-16FE-4570-B087-23573E140A90}"/>
              </a:ext>
            </a:extLst>
          </p:cNvPr>
          <p:cNvSpPr txBox="1">
            <a:spLocks/>
          </p:cNvSpPr>
          <p:nvPr/>
        </p:nvSpPr>
        <p:spPr>
          <a:xfrm>
            <a:off x="3431847" y="2294034"/>
            <a:ext cx="2610394" cy="4198839"/>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dirty="0"/>
              <a:t>Deliverable Review</a:t>
            </a:r>
          </a:p>
          <a:p>
            <a:r>
              <a:rPr lang="en-US" sz="1400" dirty="0"/>
              <a:t>Export Control Submissions</a:t>
            </a:r>
          </a:p>
          <a:p>
            <a:r>
              <a:rPr lang="en-US" sz="1400" dirty="0"/>
              <a:t>Project Webpage Content </a:t>
            </a:r>
          </a:p>
          <a:p>
            <a:r>
              <a:rPr lang="en-US" sz="1400" dirty="0"/>
              <a:t>DEVELOPedia Project Pages</a:t>
            </a:r>
          </a:p>
        </p:txBody>
      </p:sp>
      <p:sp>
        <p:nvSpPr>
          <p:cNvPr id="13" name="Content Placeholder 50">
            <a:extLst>
              <a:ext uri="{FF2B5EF4-FFF2-40B4-BE49-F238E27FC236}">
                <a16:creationId xmlns:a16="http://schemas.microsoft.com/office/drawing/2014/main" id="{6F51BA42-8C53-4728-8EBF-73883004A50C}"/>
              </a:ext>
            </a:extLst>
          </p:cNvPr>
          <p:cNvSpPr txBox="1">
            <a:spLocks/>
          </p:cNvSpPr>
          <p:nvPr/>
        </p:nvSpPr>
        <p:spPr>
          <a:xfrm>
            <a:off x="6172871" y="2294034"/>
            <a:ext cx="2610394" cy="4198839"/>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dirty="0"/>
              <a:t>Coordinate Recruiting Efforts</a:t>
            </a:r>
          </a:p>
          <a:p>
            <a:r>
              <a:rPr lang="en-US" sz="1400" dirty="0"/>
              <a:t>Social Media</a:t>
            </a:r>
          </a:p>
          <a:p>
            <a:r>
              <a:rPr lang="en-US" sz="1400" dirty="0"/>
              <a:t>Ambassador Corps</a:t>
            </a:r>
          </a:p>
          <a:p>
            <a:r>
              <a:rPr lang="en-US" sz="1400" dirty="0"/>
              <a:t>Review &amp; Manage Creative Communication Deliverables</a:t>
            </a:r>
          </a:p>
          <a:p>
            <a:r>
              <a:rPr lang="en-US" sz="1400" dirty="0"/>
              <a:t>Support Newsletter Production</a:t>
            </a:r>
          </a:p>
          <a:p>
            <a:r>
              <a:rPr lang="en-US" sz="1400" dirty="0"/>
              <a:t>Write Web Features</a:t>
            </a:r>
          </a:p>
        </p:txBody>
      </p:sp>
      <p:sp>
        <p:nvSpPr>
          <p:cNvPr id="14" name="Content Placeholder 50">
            <a:extLst>
              <a:ext uri="{FF2B5EF4-FFF2-40B4-BE49-F238E27FC236}">
                <a16:creationId xmlns:a16="http://schemas.microsoft.com/office/drawing/2014/main" id="{657CC380-C793-484F-8367-A9C0BFDDC267}"/>
              </a:ext>
            </a:extLst>
          </p:cNvPr>
          <p:cNvSpPr txBox="1">
            <a:spLocks/>
          </p:cNvSpPr>
          <p:nvPr/>
        </p:nvSpPr>
        <p:spPr>
          <a:xfrm>
            <a:off x="8837022" y="2294033"/>
            <a:ext cx="3202578" cy="4518906"/>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dirty="0"/>
              <a:t>Exit Surveys</a:t>
            </a:r>
          </a:p>
          <a:p>
            <a:r>
              <a:rPr lang="en-US" sz="1400" dirty="0"/>
              <a:t>Manage PGA</a:t>
            </a:r>
          </a:p>
          <a:p>
            <a:r>
              <a:rPr lang="en-US" sz="1400" dirty="0"/>
              <a:t>Collect Indicators</a:t>
            </a:r>
          </a:p>
          <a:p>
            <a:r>
              <a:rPr lang="en-US" sz="1400" dirty="0"/>
              <a:t>Conduct Partner &amp; Alumni Interviews/Features</a:t>
            </a:r>
          </a:p>
          <a:p>
            <a:r>
              <a:rPr lang="en-US" sz="1400" dirty="0"/>
              <a:t>Create Term Report Card</a:t>
            </a:r>
          </a:p>
        </p:txBody>
      </p:sp>
    </p:spTree>
    <p:extLst>
      <p:ext uri="{BB962C8B-B14F-4D97-AF65-F5344CB8AC3E}">
        <p14:creationId xmlns:p14="http://schemas.microsoft.com/office/powerpoint/2010/main" val="258087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latin typeface="Arial"/>
                <a:cs typeface="Arial"/>
              </a:rPr>
              <a:t>RESOURCES &amp; OPPORTUNITIES</a:t>
            </a:r>
            <a:endParaRPr lang="en-US" sz="1400" dirty="0"/>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200" y="868821"/>
            <a:ext cx="10712116" cy="820004"/>
          </a:xfrm>
        </p:spPr>
        <p:txBody>
          <a:bodyPr anchor="ctr">
            <a:normAutofit/>
          </a:bodyPr>
          <a:lstStyle/>
          <a:p>
            <a:r>
              <a:rPr lang="en-US" sz="3200" dirty="0"/>
              <a:t>Senior Fellows</a:t>
            </a:r>
          </a:p>
        </p:txBody>
      </p:sp>
      <p:sp>
        <p:nvSpPr>
          <p:cNvPr id="11" name="Content Placeholder 50">
            <a:extLst>
              <a:ext uri="{FF2B5EF4-FFF2-40B4-BE49-F238E27FC236}">
                <a16:creationId xmlns:a16="http://schemas.microsoft.com/office/drawing/2014/main" id="{C7D73419-38E5-44A5-9166-0B56A3439D36}"/>
              </a:ext>
            </a:extLst>
          </p:cNvPr>
          <p:cNvSpPr txBox="1">
            <a:spLocks/>
          </p:cNvSpPr>
          <p:nvPr/>
        </p:nvSpPr>
        <p:spPr>
          <a:xfrm>
            <a:off x="838200" y="1688826"/>
            <a:ext cx="10515599" cy="1968774"/>
          </a:xfrm>
          <a:prstGeom prst="rect">
            <a:avLst/>
          </a:prstGeom>
        </p:spPr>
        <p:txBody>
          <a:bodyPr vert="horz" lIns="91440" tIns="45720" rIns="91440" bIns="45720" rtlCol="0" anchor="t">
            <a:normAutofit fontScale="925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rgbClr val="5595AC"/>
                </a:solidFill>
              </a:rPr>
              <a:t>Senior Fellows </a:t>
            </a:r>
            <a:r>
              <a:rPr lang="en-US" dirty="0"/>
              <a:t>support programmatic needs and work across Elements managing specific activities. They are part of the NPO Support Team and responsibilities will be assigned based on interest, skill, and programmatic need. </a:t>
            </a:r>
            <a:endParaRPr lang="en-US" i="1" dirty="0"/>
          </a:p>
          <a:p>
            <a:r>
              <a:rPr lang="en-US" dirty="0"/>
              <a:t>Senior Fellows are located at LaRC.</a:t>
            </a:r>
          </a:p>
          <a:p>
            <a:r>
              <a:rPr lang="en-US" i="1" dirty="0"/>
              <a:t>Eligibility</a:t>
            </a:r>
            <a:r>
              <a:rPr lang="en-US" dirty="0"/>
              <a:t>: US Citizenship, college degree with min 3.0 GPA, 2+ term(s) with DEVELOP, Recent Graduate or Early/Transitioning Career Professional applicant status, ability to begin the position in early September at LaRC, and ability to work 40 hours/week during standard business hours.</a:t>
            </a:r>
          </a:p>
        </p:txBody>
      </p:sp>
      <p:sp>
        <p:nvSpPr>
          <p:cNvPr id="6" name="Content Placeholder 50">
            <a:extLst>
              <a:ext uri="{FF2B5EF4-FFF2-40B4-BE49-F238E27FC236}">
                <a16:creationId xmlns:a16="http://schemas.microsoft.com/office/drawing/2014/main" id="{6010474C-1808-484B-B337-FFAD50D435E3}"/>
              </a:ext>
            </a:extLst>
          </p:cNvPr>
          <p:cNvSpPr txBox="1">
            <a:spLocks/>
          </p:cNvSpPr>
          <p:nvPr/>
        </p:nvSpPr>
        <p:spPr>
          <a:xfrm>
            <a:off x="821452" y="3657600"/>
            <a:ext cx="10515598" cy="614829"/>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i="1" dirty="0">
                <a:solidFill>
                  <a:srgbClr val="5595AC"/>
                </a:solidFill>
              </a:rPr>
              <a:t>Collective Senior Fellow Responsibilities</a:t>
            </a:r>
            <a:r>
              <a:rPr lang="en-US" sz="1800" dirty="0">
                <a:solidFill>
                  <a:srgbClr val="5595AC"/>
                </a:solidFill>
              </a:rPr>
              <a:t>:</a:t>
            </a:r>
          </a:p>
        </p:txBody>
      </p:sp>
      <p:sp>
        <p:nvSpPr>
          <p:cNvPr id="8" name="Content Placeholder 50">
            <a:extLst>
              <a:ext uri="{FF2B5EF4-FFF2-40B4-BE49-F238E27FC236}">
                <a16:creationId xmlns:a16="http://schemas.microsoft.com/office/drawing/2014/main" id="{49022F79-9438-4F08-AE99-7C234930B3EF}"/>
              </a:ext>
            </a:extLst>
          </p:cNvPr>
          <p:cNvSpPr txBox="1">
            <a:spLocks/>
          </p:cNvSpPr>
          <p:nvPr/>
        </p:nvSpPr>
        <p:spPr>
          <a:xfrm>
            <a:off x="821452" y="4038600"/>
            <a:ext cx="10515599" cy="2537164"/>
          </a:xfrm>
          <a:prstGeom prst="rect">
            <a:avLst/>
          </a:prstGeom>
        </p:spPr>
        <p:txBody>
          <a:bodyPr vert="horz" lIns="91440" tIns="45720" rIns="91440" bIns="45720" numCol="2" rtlCol="0" anchor="t">
            <a:normAutofit fontScale="92500" lnSpcReduction="2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96875" indent="-285750">
              <a:buFont typeface="Arial" panose="020B0604020202020204" pitchFamily="34" charset="0"/>
              <a:buChar char="•"/>
            </a:pPr>
            <a:r>
              <a:rPr lang="en-US" dirty="0"/>
              <a:t>Coordinate Software Carpentry Trainings</a:t>
            </a:r>
          </a:p>
          <a:p>
            <a:pPr marL="396875" indent="-285750">
              <a:buFont typeface="Arial" panose="020B0604020202020204" pitchFamily="34" charset="0"/>
              <a:buChar char="•"/>
            </a:pPr>
            <a:r>
              <a:rPr lang="en-US" dirty="0"/>
              <a:t>Oversee Software Release Handoffs</a:t>
            </a:r>
          </a:p>
          <a:p>
            <a:pPr marL="396875" indent="-285750">
              <a:buFont typeface="Arial" panose="020B0604020202020204" pitchFamily="34" charset="0"/>
              <a:buChar char="•"/>
            </a:pPr>
            <a:r>
              <a:rPr lang="en-US" dirty="0"/>
              <a:t>Manage CSDA Use</a:t>
            </a:r>
          </a:p>
          <a:p>
            <a:pPr marL="396875" indent="-285750">
              <a:buFont typeface="Arial" panose="020B0604020202020204" pitchFamily="34" charset="0"/>
              <a:buChar char="•"/>
            </a:pPr>
            <a:r>
              <a:rPr lang="en-US" dirty="0"/>
              <a:t>Manage </a:t>
            </a:r>
            <a:r>
              <a:rPr lang="en-US" dirty="0" err="1"/>
              <a:t>StoryMaps</a:t>
            </a:r>
            <a:endParaRPr lang="en-US" dirty="0"/>
          </a:p>
          <a:p>
            <a:pPr marL="396875" indent="-285750">
              <a:buFont typeface="Arial" panose="020B0604020202020204" pitchFamily="34" charset="0"/>
              <a:buChar char="•"/>
            </a:pPr>
            <a:r>
              <a:rPr lang="en-US" dirty="0"/>
              <a:t>Manage Export Control Submission Process</a:t>
            </a:r>
          </a:p>
          <a:p>
            <a:pPr marL="396875" indent="-285750">
              <a:buFont typeface="Arial" panose="020B0604020202020204" pitchFamily="34" charset="0"/>
              <a:buChar char="•"/>
            </a:pPr>
            <a:r>
              <a:rPr lang="en-US" dirty="0"/>
              <a:t>Review Deliverables</a:t>
            </a:r>
          </a:p>
          <a:p>
            <a:pPr marL="396875" indent="-285750">
              <a:buFont typeface="Arial" panose="020B0604020202020204" pitchFamily="34" charset="0"/>
              <a:buChar char="•"/>
            </a:pPr>
            <a:r>
              <a:rPr lang="en-US" dirty="0"/>
              <a:t>Update DEVELOPedia</a:t>
            </a:r>
          </a:p>
          <a:p>
            <a:pPr marL="396875" indent="-285750">
              <a:buFont typeface="Arial" panose="020B0604020202020204" pitchFamily="34" charset="0"/>
              <a:buChar char="•"/>
            </a:pPr>
            <a:r>
              <a:rPr lang="en-US" dirty="0">
                <a:latin typeface="Georgia"/>
              </a:rPr>
              <a:t>Update Orientations</a:t>
            </a:r>
          </a:p>
          <a:p>
            <a:pPr marL="396875" indent="-285750">
              <a:buFont typeface="Arial" panose="020B0604020202020204" pitchFamily="34" charset="0"/>
              <a:buChar char="•"/>
            </a:pPr>
            <a:r>
              <a:rPr lang="en-US" dirty="0">
                <a:latin typeface="Georgia"/>
              </a:rPr>
              <a:t>Manage Mailman Listserv</a:t>
            </a:r>
          </a:p>
          <a:p>
            <a:pPr marL="396875" indent="-285750">
              <a:buFont typeface="Arial" panose="020B0604020202020204" pitchFamily="34" charset="0"/>
              <a:buChar char="•"/>
            </a:pPr>
            <a:r>
              <a:rPr lang="en-US" dirty="0">
                <a:latin typeface="Georgia"/>
              </a:rPr>
              <a:t>Produce Annual Newsletter</a:t>
            </a:r>
          </a:p>
          <a:p>
            <a:pPr marL="396875" indent="-285750">
              <a:buFont typeface="Arial" panose="020B0604020202020204" pitchFamily="34" charset="0"/>
              <a:buChar char="•"/>
            </a:pPr>
            <a:r>
              <a:rPr lang="en-US" dirty="0">
                <a:latin typeface="Georgia"/>
              </a:rPr>
              <a:t>Maintain Project &amp; Partner Tracking Sheets</a:t>
            </a:r>
          </a:p>
          <a:p>
            <a:pPr marL="396875" indent="-285750">
              <a:buFont typeface="Arial" panose="020B0604020202020204" pitchFamily="34" charset="0"/>
              <a:buChar char="•"/>
            </a:pPr>
            <a:r>
              <a:rPr lang="en-US" dirty="0">
                <a:latin typeface="Georgia"/>
              </a:rPr>
              <a:t>Collect Content for Monthly Reports &amp; ESD Weeklies</a:t>
            </a:r>
          </a:p>
          <a:p>
            <a:pPr marL="396875" indent="-285750">
              <a:buFont typeface="Arial" panose="020B0604020202020204" pitchFamily="34" charset="0"/>
              <a:buChar char="•"/>
            </a:pPr>
            <a:r>
              <a:rPr lang="en-US" dirty="0"/>
              <a:t>Support travel to conferences, meetings, site visits, pop-up locations, etc. </a:t>
            </a:r>
          </a:p>
        </p:txBody>
      </p:sp>
    </p:spTree>
    <p:extLst>
      <p:ext uri="{BB962C8B-B14F-4D97-AF65-F5344CB8AC3E}">
        <p14:creationId xmlns:p14="http://schemas.microsoft.com/office/powerpoint/2010/main" val="131505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RESOURCES &amp; 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1423391" y="1599563"/>
            <a:ext cx="4503345" cy="820004"/>
          </a:xfrm>
        </p:spPr>
        <p:txBody>
          <a:bodyPr anchor="ctr">
            <a:normAutofit fontScale="92500" lnSpcReduction="10000"/>
          </a:bodyPr>
          <a:lstStyle/>
          <a:p>
            <a:r>
              <a:rPr lang="en-US" altLang="en-US" sz="5400" dirty="0"/>
              <a:t>Resources</a:t>
            </a:r>
            <a:endParaRPr lang="en-US" sz="5400" dirty="0"/>
          </a:p>
        </p:txBody>
      </p:sp>
      <p:graphicFrame>
        <p:nvGraphicFramePr>
          <p:cNvPr id="2" name="Diagram 1">
            <a:extLst>
              <a:ext uri="{FF2B5EF4-FFF2-40B4-BE49-F238E27FC236}">
                <a16:creationId xmlns:a16="http://schemas.microsoft.com/office/drawing/2014/main" id="{0FE52805-8002-4ADE-B4C2-EB2AD81D7145}"/>
              </a:ext>
            </a:extLst>
          </p:cNvPr>
          <p:cNvGraphicFramePr/>
          <p:nvPr>
            <p:extLst>
              <p:ext uri="{D42A27DB-BD31-4B8C-83A1-F6EECF244321}">
                <p14:modId xmlns:p14="http://schemas.microsoft.com/office/powerpoint/2010/main" val="261476520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BC7AED71-11D5-43C4-91F1-06B18E0BA51A}"/>
              </a:ext>
            </a:extLst>
          </p:cNvPr>
          <p:cNvSpPr txBox="1"/>
          <p:nvPr/>
        </p:nvSpPr>
        <p:spPr>
          <a:xfrm>
            <a:off x="838199" y="3083949"/>
            <a:ext cx="2680606" cy="2862322"/>
          </a:xfrm>
          <a:prstGeom prst="rect">
            <a:avLst/>
          </a:prstGeom>
          <a:noFill/>
        </p:spPr>
        <p:txBody>
          <a:bodyPr wrap="none" rtlCol="0">
            <a:spAutoFit/>
          </a:bodyPr>
          <a:lstStyle/>
          <a:p>
            <a:pPr algn="r"/>
            <a:r>
              <a:rPr lang="en-US" dirty="0">
                <a:solidFill>
                  <a:srgbClr val="6A7278"/>
                </a:solidFill>
              </a:rPr>
              <a:t>Fellows</a:t>
            </a:r>
          </a:p>
          <a:p>
            <a:pPr algn="r"/>
            <a:r>
              <a:rPr lang="en-US" dirty="0">
                <a:solidFill>
                  <a:srgbClr val="6A7278"/>
                </a:solidFill>
              </a:rPr>
              <a:t>Senior Fellows</a:t>
            </a:r>
          </a:p>
          <a:p>
            <a:pPr algn="r"/>
            <a:r>
              <a:rPr lang="en-US" dirty="0">
                <a:solidFill>
                  <a:srgbClr val="6A7278"/>
                </a:solidFill>
              </a:rPr>
              <a:t>Advisors</a:t>
            </a:r>
          </a:p>
          <a:p>
            <a:pPr algn="r"/>
            <a:r>
              <a:rPr lang="en-US" dirty="0">
                <a:solidFill>
                  <a:srgbClr val="6A7278"/>
                </a:solidFill>
              </a:rPr>
              <a:t>Node Networks</a:t>
            </a:r>
          </a:p>
          <a:p>
            <a:pPr algn="r"/>
            <a:r>
              <a:rPr lang="en-US" dirty="0">
                <a:solidFill>
                  <a:srgbClr val="6A7278"/>
                </a:solidFill>
              </a:rPr>
              <a:t>National Program Office</a:t>
            </a:r>
          </a:p>
          <a:p>
            <a:pPr algn="r"/>
            <a:r>
              <a:rPr lang="en-US" dirty="0">
                <a:solidFill>
                  <a:srgbClr val="6A7278"/>
                </a:solidFill>
              </a:rPr>
              <a:t>NPO Support Team</a:t>
            </a:r>
          </a:p>
          <a:p>
            <a:pPr algn="r"/>
            <a:r>
              <a:rPr lang="en-US" dirty="0">
                <a:solidFill>
                  <a:srgbClr val="6A7278"/>
                </a:solidFill>
              </a:rPr>
              <a:t>DEVELOP Alumni</a:t>
            </a:r>
          </a:p>
          <a:p>
            <a:pPr algn="r"/>
            <a:r>
              <a:rPr lang="en-US" dirty="0">
                <a:solidFill>
                  <a:srgbClr val="6A7278"/>
                </a:solidFill>
              </a:rPr>
              <a:t>HQ Personnel</a:t>
            </a:r>
          </a:p>
          <a:p>
            <a:pPr algn="r"/>
            <a:r>
              <a:rPr lang="en-US" dirty="0">
                <a:solidFill>
                  <a:srgbClr val="6A7278"/>
                </a:solidFill>
              </a:rPr>
              <a:t>Your Teammates</a:t>
            </a:r>
          </a:p>
          <a:p>
            <a:pPr algn="r"/>
            <a:endParaRPr lang="en-US" dirty="0">
              <a:solidFill>
                <a:srgbClr val="6A7278"/>
              </a:solidFill>
            </a:endParaRPr>
          </a:p>
        </p:txBody>
      </p:sp>
      <p:sp>
        <p:nvSpPr>
          <p:cNvPr id="7" name="TextBox 6">
            <a:extLst>
              <a:ext uri="{FF2B5EF4-FFF2-40B4-BE49-F238E27FC236}">
                <a16:creationId xmlns:a16="http://schemas.microsoft.com/office/drawing/2014/main" id="{9361DC91-60BC-40A2-B0AF-33BF3C58137C}"/>
              </a:ext>
            </a:extLst>
          </p:cNvPr>
          <p:cNvSpPr txBox="1"/>
          <p:nvPr/>
        </p:nvSpPr>
        <p:spPr>
          <a:xfrm>
            <a:off x="8775309" y="894738"/>
            <a:ext cx="2124299" cy="2031325"/>
          </a:xfrm>
          <a:prstGeom prst="rect">
            <a:avLst/>
          </a:prstGeom>
          <a:noFill/>
        </p:spPr>
        <p:txBody>
          <a:bodyPr wrap="none" rtlCol="0">
            <a:spAutoFit/>
          </a:bodyPr>
          <a:lstStyle/>
          <a:p>
            <a:r>
              <a:rPr lang="en-US" dirty="0">
                <a:solidFill>
                  <a:srgbClr val="6A7278"/>
                </a:solidFill>
              </a:rPr>
              <a:t>Coding Workshops</a:t>
            </a:r>
          </a:p>
          <a:p>
            <a:r>
              <a:rPr lang="en-US" dirty="0">
                <a:solidFill>
                  <a:srgbClr val="6A7278"/>
                </a:solidFill>
              </a:rPr>
              <a:t>Virtual Machines</a:t>
            </a:r>
          </a:p>
          <a:p>
            <a:r>
              <a:rPr lang="en-US" dirty="0">
                <a:solidFill>
                  <a:srgbClr val="6A7278"/>
                </a:solidFill>
              </a:rPr>
              <a:t>DAACs</a:t>
            </a:r>
          </a:p>
          <a:p>
            <a:r>
              <a:rPr lang="en-US" dirty="0">
                <a:solidFill>
                  <a:srgbClr val="6A7278"/>
                </a:solidFill>
              </a:rPr>
              <a:t>Data Pathfinders</a:t>
            </a:r>
          </a:p>
          <a:p>
            <a:r>
              <a:rPr lang="en-US" dirty="0">
                <a:solidFill>
                  <a:srgbClr val="6A7278"/>
                </a:solidFill>
              </a:rPr>
              <a:t>DESC</a:t>
            </a:r>
          </a:p>
          <a:p>
            <a:r>
              <a:rPr lang="en-US" dirty="0">
                <a:solidFill>
                  <a:srgbClr val="6A7278"/>
                </a:solidFill>
              </a:rPr>
              <a:t>ARSET Trainings</a:t>
            </a:r>
          </a:p>
          <a:p>
            <a:endParaRPr lang="en-US" dirty="0">
              <a:solidFill>
                <a:srgbClr val="6A7278"/>
              </a:solidFill>
            </a:endParaRPr>
          </a:p>
        </p:txBody>
      </p:sp>
      <p:sp>
        <p:nvSpPr>
          <p:cNvPr id="8" name="TextBox 7">
            <a:extLst>
              <a:ext uri="{FF2B5EF4-FFF2-40B4-BE49-F238E27FC236}">
                <a16:creationId xmlns:a16="http://schemas.microsoft.com/office/drawing/2014/main" id="{65561C64-2EA0-4C1B-94CD-BBC30F33F918}"/>
              </a:ext>
            </a:extLst>
          </p:cNvPr>
          <p:cNvSpPr txBox="1"/>
          <p:nvPr/>
        </p:nvSpPr>
        <p:spPr>
          <a:xfrm>
            <a:off x="9832649" y="3314781"/>
            <a:ext cx="2133918" cy="1200329"/>
          </a:xfrm>
          <a:prstGeom prst="rect">
            <a:avLst/>
          </a:prstGeom>
          <a:noFill/>
        </p:spPr>
        <p:txBody>
          <a:bodyPr wrap="none" rtlCol="0">
            <a:spAutoFit/>
          </a:bodyPr>
          <a:lstStyle/>
          <a:p>
            <a:r>
              <a:rPr lang="en-US" dirty="0">
                <a:solidFill>
                  <a:srgbClr val="6A7278"/>
                </a:solidFill>
              </a:rPr>
              <a:t>DEVELOPedia</a:t>
            </a:r>
          </a:p>
          <a:p>
            <a:r>
              <a:rPr lang="en-US" dirty="0">
                <a:solidFill>
                  <a:srgbClr val="6A7278"/>
                </a:solidFill>
              </a:rPr>
              <a:t>Webinars</a:t>
            </a:r>
          </a:p>
          <a:p>
            <a:r>
              <a:rPr lang="en-US" dirty="0">
                <a:solidFill>
                  <a:srgbClr val="6A7278"/>
                </a:solidFill>
              </a:rPr>
              <a:t>NPO Office Hours </a:t>
            </a:r>
          </a:p>
          <a:p>
            <a:endParaRPr lang="en-US" dirty="0">
              <a:solidFill>
                <a:srgbClr val="6A7278"/>
              </a:solidFill>
            </a:endParaRPr>
          </a:p>
        </p:txBody>
      </p:sp>
      <p:sp>
        <p:nvSpPr>
          <p:cNvPr id="9" name="TextBox 8">
            <a:extLst>
              <a:ext uri="{FF2B5EF4-FFF2-40B4-BE49-F238E27FC236}">
                <a16:creationId xmlns:a16="http://schemas.microsoft.com/office/drawing/2014/main" id="{FD014745-58B4-42A6-8DB0-DAEF2C10A0C4}"/>
              </a:ext>
            </a:extLst>
          </p:cNvPr>
          <p:cNvSpPr txBox="1"/>
          <p:nvPr/>
        </p:nvSpPr>
        <p:spPr>
          <a:xfrm>
            <a:off x="7810190" y="5292545"/>
            <a:ext cx="3740126" cy="1200329"/>
          </a:xfrm>
          <a:prstGeom prst="rect">
            <a:avLst/>
          </a:prstGeom>
          <a:noFill/>
        </p:spPr>
        <p:txBody>
          <a:bodyPr wrap="none" rtlCol="0">
            <a:spAutoFit/>
          </a:bodyPr>
          <a:lstStyle/>
          <a:p>
            <a:r>
              <a:rPr lang="en-US" dirty="0">
                <a:solidFill>
                  <a:srgbClr val="6A7278"/>
                </a:solidFill>
              </a:rPr>
              <a:t>LinkedIn &amp; Facebook Groups</a:t>
            </a:r>
          </a:p>
          <a:p>
            <a:r>
              <a:rPr lang="en-US" dirty="0">
                <a:solidFill>
                  <a:srgbClr val="6A7278"/>
                </a:solidFill>
              </a:rPr>
              <a:t>Alumni Speakers &amp; Visitors</a:t>
            </a:r>
          </a:p>
          <a:p>
            <a:r>
              <a:rPr lang="en-US" dirty="0">
                <a:solidFill>
                  <a:srgbClr val="6A7278"/>
                </a:solidFill>
              </a:rPr>
              <a:t>Professional DEVELOPment Week</a:t>
            </a:r>
          </a:p>
          <a:p>
            <a:r>
              <a:rPr lang="en-US" dirty="0">
                <a:solidFill>
                  <a:srgbClr val="6A7278"/>
                </a:solidFill>
              </a:rPr>
              <a:t>Anniversary Events: Meet Ups</a:t>
            </a:r>
          </a:p>
        </p:txBody>
      </p:sp>
    </p:spTree>
    <p:extLst>
      <p:ext uri="{BB962C8B-B14F-4D97-AF65-F5344CB8AC3E}">
        <p14:creationId xmlns:p14="http://schemas.microsoft.com/office/powerpoint/2010/main" val="258890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latin typeface="Arial"/>
                <a:cs typeface="Arial"/>
              </a:rPr>
              <a:t>RESOURCES &amp; OPPORTUNITIES</a:t>
            </a:r>
            <a:endParaRPr lang="en-US" sz="1400" dirty="0"/>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200" y="868821"/>
            <a:ext cx="10712116" cy="820004"/>
          </a:xfrm>
        </p:spPr>
        <p:txBody>
          <a:bodyPr anchor="ctr">
            <a:normAutofit/>
          </a:bodyPr>
          <a:lstStyle/>
          <a:p>
            <a:r>
              <a:rPr lang="en-US" sz="3200"/>
              <a:t>Competition Logistics &amp; Timeline </a:t>
            </a:r>
          </a:p>
        </p:txBody>
      </p:sp>
      <p:sp>
        <p:nvSpPr>
          <p:cNvPr id="11" name="Content Placeholder 50">
            <a:extLst>
              <a:ext uri="{FF2B5EF4-FFF2-40B4-BE49-F238E27FC236}">
                <a16:creationId xmlns:a16="http://schemas.microsoft.com/office/drawing/2014/main" id="{C7D73419-38E5-44A5-9166-0B56A3439D36}"/>
              </a:ext>
            </a:extLst>
          </p:cNvPr>
          <p:cNvSpPr txBox="1">
            <a:spLocks/>
          </p:cNvSpPr>
          <p:nvPr/>
        </p:nvSpPr>
        <p:spPr>
          <a:xfrm>
            <a:off x="838200" y="1688826"/>
            <a:ext cx="10515599" cy="1391258"/>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Position details &amp; application will be posted on DEVELOPedia.</a:t>
            </a:r>
          </a:p>
          <a:p>
            <a:r>
              <a:rPr lang="en-US" dirty="0"/>
              <a:t>Applications submitted through email to Amanda Clayton &amp; Stephanie Burke.</a:t>
            </a:r>
          </a:p>
          <a:p>
            <a:r>
              <a:rPr lang="en-US" dirty="0"/>
              <a:t>All positions begin in September 2023, specific date to be defined in the selection process.</a:t>
            </a:r>
          </a:p>
          <a:p>
            <a:endParaRPr lang="en-US" strike="sngStrike" dirty="0"/>
          </a:p>
        </p:txBody>
      </p:sp>
      <p:graphicFrame>
        <p:nvGraphicFramePr>
          <p:cNvPr id="3" name="Diagram 2">
            <a:extLst>
              <a:ext uri="{FF2B5EF4-FFF2-40B4-BE49-F238E27FC236}">
                <a16:creationId xmlns:a16="http://schemas.microsoft.com/office/drawing/2014/main" id="{150C9D39-AAFF-4DC4-9355-CED8B82A45D8}"/>
              </a:ext>
            </a:extLst>
          </p:cNvPr>
          <p:cNvGraphicFramePr/>
          <p:nvPr>
            <p:extLst>
              <p:ext uri="{D42A27DB-BD31-4B8C-83A1-F6EECF244321}">
                <p14:modId xmlns:p14="http://schemas.microsoft.com/office/powerpoint/2010/main" val="1723317166"/>
              </p:ext>
            </p:extLst>
          </p:nvPr>
        </p:nvGraphicFramePr>
        <p:xfrm>
          <a:off x="481263" y="3140250"/>
          <a:ext cx="11213432" cy="3224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50">
            <a:extLst>
              <a:ext uri="{FF2B5EF4-FFF2-40B4-BE49-F238E27FC236}">
                <a16:creationId xmlns:a16="http://schemas.microsoft.com/office/drawing/2014/main" id="{2E248CA4-81A6-432E-9BF9-D5AB3F5A21F8}"/>
              </a:ext>
            </a:extLst>
          </p:cNvPr>
          <p:cNvSpPr txBox="1">
            <a:spLocks/>
          </p:cNvSpPr>
          <p:nvPr/>
        </p:nvSpPr>
        <p:spPr>
          <a:xfrm>
            <a:off x="481264" y="3846097"/>
            <a:ext cx="2165684" cy="629261"/>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a:t>June 5</a:t>
            </a:r>
            <a:endParaRPr lang="en-US" sz="2000" strike="sngStrike"/>
          </a:p>
        </p:txBody>
      </p:sp>
      <p:sp>
        <p:nvSpPr>
          <p:cNvPr id="10" name="Content Placeholder 50">
            <a:extLst>
              <a:ext uri="{FF2B5EF4-FFF2-40B4-BE49-F238E27FC236}">
                <a16:creationId xmlns:a16="http://schemas.microsoft.com/office/drawing/2014/main" id="{33BCFCCA-8E1C-46C8-88B7-B6A5B5FC6496}"/>
              </a:ext>
            </a:extLst>
          </p:cNvPr>
          <p:cNvSpPr txBox="1">
            <a:spLocks/>
          </p:cNvSpPr>
          <p:nvPr/>
        </p:nvSpPr>
        <p:spPr>
          <a:xfrm>
            <a:off x="2775284" y="3846097"/>
            <a:ext cx="2165684" cy="629261"/>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b="1" dirty="0"/>
              <a:t>June 30</a:t>
            </a:r>
            <a:endParaRPr lang="en-US" sz="2000" b="1" strike="sngStrike" dirty="0"/>
          </a:p>
        </p:txBody>
      </p:sp>
      <p:sp>
        <p:nvSpPr>
          <p:cNvPr id="12" name="Content Placeholder 50">
            <a:extLst>
              <a:ext uri="{FF2B5EF4-FFF2-40B4-BE49-F238E27FC236}">
                <a16:creationId xmlns:a16="http://schemas.microsoft.com/office/drawing/2014/main" id="{D9B40622-7644-4D09-A81F-F260FFEE251C}"/>
              </a:ext>
            </a:extLst>
          </p:cNvPr>
          <p:cNvSpPr txBox="1">
            <a:spLocks/>
          </p:cNvSpPr>
          <p:nvPr/>
        </p:nvSpPr>
        <p:spPr>
          <a:xfrm>
            <a:off x="4940968" y="3846097"/>
            <a:ext cx="2165684" cy="629261"/>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a:t>July 5-21</a:t>
            </a:r>
            <a:endParaRPr lang="en-US" sz="2000" strike="sngStrike"/>
          </a:p>
        </p:txBody>
      </p:sp>
      <p:sp>
        <p:nvSpPr>
          <p:cNvPr id="13" name="Content Placeholder 50">
            <a:extLst>
              <a:ext uri="{FF2B5EF4-FFF2-40B4-BE49-F238E27FC236}">
                <a16:creationId xmlns:a16="http://schemas.microsoft.com/office/drawing/2014/main" id="{96D23217-A187-4C16-AD37-6EE3833A4BC4}"/>
              </a:ext>
            </a:extLst>
          </p:cNvPr>
          <p:cNvSpPr txBox="1">
            <a:spLocks/>
          </p:cNvSpPr>
          <p:nvPr/>
        </p:nvSpPr>
        <p:spPr>
          <a:xfrm>
            <a:off x="7234988" y="3846097"/>
            <a:ext cx="2165684" cy="629261"/>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a:t>Mid-August</a:t>
            </a:r>
          </a:p>
        </p:txBody>
      </p:sp>
      <p:sp>
        <p:nvSpPr>
          <p:cNvPr id="14" name="Content Placeholder 50">
            <a:extLst>
              <a:ext uri="{FF2B5EF4-FFF2-40B4-BE49-F238E27FC236}">
                <a16:creationId xmlns:a16="http://schemas.microsoft.com/office/drawing/2014/main" id="{A133244C-BB07-49EA-A065-7064D7E75576}"/>
              </a:ext>
            </a:extLst>
          </p:cNvPr>
          <p:cNvSpPr txBox="1">
            <a:spLocks/>
          </p:cNvSpPr>
          <p:nvPr/>
        </p:nvSpPr>
        <p:spPr>
          <a:xfrm>
            <a:off x="9464841" y="3846097"/>
            <a:ext cx="2165684" cy="629261"/>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a:t>September</a:t>
            </a:r>
            <a:endParaRPr lang="en-US" sz="2000" strike="sngStrike"/>
          </a:p>
        </p:txBody>
      </p:sp>
    </p:spTree>
    <p:extLst>
      <p:ext uri="{BB962C8B-B14F-4D97-AF65-F5344CB8AC3E}">
        <p14:creationId xmlns:p14="http://schemas.microsoft.com/office/powerpoint/2010/main" val="131622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a:latin typeface="Arial"/>
                <a:cs typeface="Arial"/>
              </a:rPr>
              <a:t>RESOURCES &amp; OPPORTUNITIES</a:t>
            </a:r>
            <a:endParaRPr lang="en-US" sz="1400"/>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200" y="868821"/>
            <a:ext cx="10712116" cy="820004"/>
          </a:xfrm>
        </p:spPr>
        <p:txBody>
          <a:bodyPr anchor="ctr">
            <a:normAutofit/>
          </a:bodyPr>
          <a:lstStyle/>
          <a:p>
            <a:r>
              <a:rPr lang="en-US" sz="3200"/>
              <a:t>Join the Ambassador Corps</a:t>
            </a:r>
          </a:p>
        </p:txBody>
      </p:sp>
      <p:sp>
        <p:nvSpPr>
          <p:cNvPr id="11" name="Content Placeholder 50">
            <a:extLst>
              <a:ext uri="{FF2B5EF4-FFF2-40B4-BE49-F238E27FC236}">
                <a16:creationId xmlns:a16="http://schemas.microsoft.com/office/drawing/2014/main" id="{C7D73419-38E5-44A5-9166-0B56A3439D36}"/>
              </a:ext>
            </a:extLst>
          </p:cNvPr>
          <p:cNvSpPr txBox="1">
            <a:spLocks/>
          </p:cNvSpPr>
          <p:nvPr/>
        </p:nvSpPr>
        <p:spPr>
          <a:xfrm>
            <a:off x="838200" y="1688826"/>
            <a:ext cx="8666285" cy="1391258"/>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The DEVELOP Ambassador Corps was established in Summer 2013 to amplify the presence of DEVELOP and the NASA Applied Sciences Program at university campuses and increase the number of applicants from qualified participants not near DEVELOP nodes. It has been expanded to include alumni as well as active-duty service members!</a:t>
            </a:r>
          </a:p>
          <a:p>
            <a:endParaRPr lang="en-US"/>
          </a:p>
          <a:p>
            <a:endParaRPr lang="en-US" strike="sngStrike"/>
          </a:p>
        </p:txBody>
      </p:sp>
      <p:pic>
        <p:nvPicPr>
          <p:cNvPr id="15" name="Google Shape;714;p68">
            <a:extLst>
              <a:ext uri="{FF2B5EF4-FFF2-40B4-BE49-F238E27FC236}">
                <a16:creationId xmlns:a16="http://schemas.microsoft.com/office/drawing/2014/main" id="{23A0FB1E-04EA-914B-B1DC-E719EDEDA22F}"/>
              </a:ext>
            </a:extLst>
          </p:cNvPr>
          <p:cNvPicPr preferRelativeResize="0"/>
          <p:nvPr/>
        </p:nvPicPr>
        <p:blipFill rotWithShape="1">
          <a:blip r:embed="rId2">
            <a:alphaModFix/>
          </a:blip>
          <a:srcRect/>
          <a:stretch/>
        </p:blipFill>
        <p:spPr>
          <a:xfrm>
            <a:off x="9764598" y="365125"/>
            <a:ext cx="1963107" cy="2563608"/>
          </a:xfrm>
          <a:prstGeom prst="rect">
            <a:avLst/>
          </a:prstGeom>
          <a:noFill/>
          <a:ln>
            <a:noFill/>
          </a:ln>
        </p:spPr>
      </p:pic>
      <p:sp>
        <p:nvSpPr>
          <p:cNvPr id="16" name="Content Placeholder 50">
            <a:extLst>
              <a:ext uri="{FF2B5EF4-FFF2-40B4-BE49-F238E27FC236}">
                <a16:creationId xmlns:a16="http://schemas.microsoft.com/office/drawing/2014/main" id="{EA0D08D4-86AD-4031-BB00-B42CB32BD343}"/>
              </a:ext>
            </a:extLst>
          </p:cNvPr>
          <p:cNvSpPr txBox="1">
            <a:spLocks/>
          </p:cNvSpPr>
          <p:nvPr/>
        </p:nvSpPr>
        <p:spPr>
          <a:xfrm>
            <a:off x="838199" y="3151278"/>
            <a:ext cx="10810375" cy="3486913"/>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DEVELOP Ambassadors make a volunteer commitment to represent DEVELOP at their academic institution, as well as in their professional workplaces and additional communities.</a:t>
            </a:r>
          </a:p>
          <a:p>
            <a:r>
              <a:rPr lang="en-US"/>
              <a:t>Roles &amp; Responsibilities:</a:t>
            </a:r>
          </a:p>
          <a:p>
            <a:pPr marL="285750" indent="-285750">
              <a:buFont typeface="Arial" panose="020B0604020202020204" pitchFamily="34" charset="0"/>
              <a:buChar char="•"/>
            </a:pPr>
            <a:r>
              <a:rPr lang="en-US"/>
              <a:t>Share information about NASA DEVELOP (and the NASA Applied Sciences Program) </a:t>
            </a:r>
          </a:p>
          <a:p>
            <a:pPr marL="285750" indent="-285750">
              <a:buFont typeface="Arial" panose="020B0604020202020204" pitchFamily="34" charset="0"/>
              <a:buChar char="•"/>
            </a:pPr>
            <a:r>
              <a:rPr lang="en-US"/>
              <a:t>Increase the number of applications from qualified students and recent graduates from universities who are not near DEVELOP nodes and have historically been underrepresented at DEVELOP</a:t>
            </a:r>
          </a:p>
          <a:p>
            <a:pPr marL="285750" indent="-285750">
              <a:buFont typeface="Arial" panose="020B0604020202020204" pitchFamily="34" charset="0"/>
              <a:buChar char="•"/>
            </a:pPr>
            <a:r>
              <a:rPr lang="en-US"/>
              <a:t>Engage in personal and peer-to-peer conversations with potential applicants and emphasize the diversity of DEVELOP experiences</a:t>
            </a:r>
          </a:p>
          <a:p>
            <a:pPr algn="ctr"/>
            <a:r>
              <a:rPr lang="en-US" b="1">
                <a:solidFill>
                  <a:srgbClr val="5595AC"/>
                </a:solidFill>
              </a:rPr>
              <a:t>Interested? </a:t>
            </a:r>
            <a:r>
              <a:rPr lang="en-US"/>
              <a:t>Reach out to Julianne Liu (</a:t>
            </a:r>
            <a:r>
              <a:rPr lang="en-US">
                <a:hlinkClick r:id="rId3"/>
              </a:rPr>
              <a:t>Julianne.B.Liu@nasa.gov</a:t>
            </a:r>
            <a:r>
              <a:rPr lang="en-US"/>
              <a:t>) </a:t>
            </a:r>
          </a:p>
          <a:p>
            <a:endParaRPr lang="en-US"/>
          </a:p>
        </p:txBody>
      </p:sp>
    </p:spTree>
    <p:extLst>
      <p:ext uri="{BB962C8B-B14F-4D97-AF65-F5344CB8AC3E}">
        <p14:creationId xmlns:p14="http://schemas.microsoft.com/office/powerpoint/2010/main" val="83569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03682" y="365125"/>
            <a:ext cx="10750118" cy="570057"/>
          </a:xfrm>
        </p:spPr>
        <p:txBody>
          <a:bodyPr>
            <a:normAutofit/>
          </a:bodyPr>
          <a:lstStyle/>
          <a:p>
            <a:r>
              <a:rPr lang="en-US" sz="1400" dirty="0">
                <a:latin typeface="Arial"/>
                <a:cs typeface="Arial"/>
              </a:rPr>
              <a:t>RESOURCES &amp; 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585523" y="841921"/>
            <a:ext cx="10515600" cy="820004"/>
          </a:xfrm>
        </p:spPr>
        <p:txBody>
          <a:bodyPr anchor="ctr">
            <a:normAutofit/>
          </a:bodyPr>
          <a:lstStyle/>
          <a:p>
            <a:r>
              <a:rPr lang="en-US" altLang="en-US" sz="3200" dirty="0"/>
              <a:t>Professional DEVELOPment Week</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03682" y="1678193"/>
            <a:ext cx="9418660" cy="445273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200"/>
              </a:spcAft>
            </a:pPr>
            <a:r>
              <a:rPr lang="en-US" sz="1800" dirty="0"/>
              <a:t>Networking and professional development are two critical aspects of DEVELOP!</a:t>
            </a:r>
          </a:p>
          <a:p>
            <a:pPr>
              <a:spcBef>
                <a:spcPts val="0"/>
              </a:spcBef>
              <a:spcAft>
                <a:spcPts val="1200"/>
              </a:spcAft>
              <a:buClr>
                <a:srgbClr val="5496AD"/>
              </a:buClr>
            </a:pPr>
            <a:r>
              <a:rPr lang="en-US" sz="1800" dirty="0"/>
              <a:t>In week 4, DEVELOP hosts a variety of skill-building activities, guest speakers, and other professional development opportunities. Take advantage of these if you can! Events include:</a:t>
            </a:r>
          </a:p>
          <a:p>
            <a:pPr marL="971550" lvl="1" indent="-285750">
              <a:spcBef>
                <a:spcPts val="0"/>
              </a:spcBef>
              <a:spcAft>
                <a:spcPts val="1200"/>
              </a:spcAft>
              <a:buClr>
                <a:srgbClr val="5496AD"/>
              </a:buClr>
              <a:buFont typeface="Arial" panose="020B0604020202020204" pitchFamily="34" charset="0"/>
              <a:buChar char="•"/>
            </a:pPr>
            <a:r>
              <a:rPr lang="en-US" sz="2000" dirty="0"/>
              <a:t>Networking events – ex. June 28</a:t>
            </a:r>
            <a:r>
              <a:rPr lang="en-US" sz="2000" baseline="30000" dirty="0"/>
              <a:t>th</a:t>
            </a:r>
            <a:r>
              <a:rPr lang="en-US" sz="2000" dirty="0"/>
              <a:t> Meet Ups</a:t>
            </a:r>
          </a:p>
          <a:p>
            <a:pPr marL="971550" lvl="1" indent="-285750">
              <a:spcBef>
                <a:spcPts val="0"/>
              </a:spcBef>
              <a:spcAft>
                <a:spcPts val="1200"/>
              </a:spcAft>
              <a:buClr>
                <a:srgbClr val="5496AD"/>
              </a:buClr>
              <a:buFont typeface="Arial" panose="020B0604020202020204" pitchFamily="34" charset="0"/>
              <a:buChar char="•"/>
            </a:pPr>
            <a:r>
              <a:rPr lang="en-US" sz="2000" dirty="0"/>
              <a:t>Guest speakers –alumni speaker series </a:t>
            </a:r>
          </a:p>
          <a:p>
            <a:pPr marL="971550" lvl="1" indent="-285750">
              <a:spcBef>
                <a:spcPts val="0"/>
              </a:spcBef>
              <a:spcAft>
                <a:spcPts val="1200"/>
              </a:spcAft>
              <a:buClr>
                <a:srgbClr val="5496AD"/>
              </a:buClr>
              <a:buFont typeface="Arial" panose="020B0604020202020204" pitchFamily="34" charset="0"/>
              <a:buChar char="•"/>
            </a:pPr>
            <a:r>
              <a:rPr lang="en-US" sz="2000" dirty="0"/>
              <a:t>Node buddy events </a:t>
            </a:r>
          </a:p>
          <a:p>
            <a:pPr marL="971550" lvl="1" indent="-285750">
              <a:spcBef>
                <a:spcPts val="0"/>
              </a:spcBef>
              <a:spcAft>
                <a:spcPts val="1200"/>
              </a:spcAft>
              <a:buClr>
                <a:srgbClr val="5496AD"/>
              </a:buClr>
              <a:buFont typeface="Arial" panose="020B0604020202020204" pitchFamily="34" charset="0"/>
              <a:buChar char="•"/>
            </a:pPr>
            <a:r>
              <a:rPr lang="en-US" sz="2000" dirty="0"/>
              <a:t>Résumé and LinkedIn profile tips &amp; tricks</a:t>
            </a:r>
          </a:p>
        </p:txBody>
      </p:sp>
      <p:grpSp>
        <p:nvGrpSpPr>
          <p:cNvPr id="20" name="Group 19">
            <a:extLst>
              <a:ext uri="{FF2B5EF4-FFF2-40B4-BE49-F238E27FC236}">
                <a16:creationId xmlns:a16="http://schemas.microsoft.com/office/drawing/2014/main" id="{3DF57E47-AA05-49B3-9796-2E92A6F0FB76}"/>
              </a:ext>
            </a:extLst>
          </p:cNvPr>
          <p:cNvGrpSpPr/>
          <p:nvPr/>
        </p:nvGrpSpPr>
        <p:grpSpPr>
          <a:xfrm>
            <a:off x="10775708" y="22674"/>
            <a:ext cx="717868" cy="6821483"/>
            <a:chOff x="10775708" y="22674"/>
            <a:chExt cx="717868" cy="6821483"/>
          </a:xfrm>
        </p:grpSpPr>
        <p:pic>
          <p:nvPicPr>
            <p:cNvPr id="21" name="Picture 20">
              <a:extLst>
                <a:ext uri="{FF2B5EF4-FFF2-40B4-BE49-F238E27FC236}">
                  <a16:creationId xmlns:a16="http://schemas.microsoft.com/office/drawing/2014/main" id="{0FCAC2D0-CD21-47C6-A283-EE3C5C79165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30" name="Picture 29">
              <a:extLst>
                <a:ext uri="{FF2B5EF4-FFF2-40B4-BE49-F238E27FC236}">
                  <a16:creationId xmlns:a16="http://schemas.microsoft.com/office/drawing/2014/main" id="{3A0E1C50-71D3-494C-AA1C-69513DD1288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31" name="Picture 30">
              <a:extLst>
                <a:ext uri="{FF2B5EF4-FFF2-40B4-BE49-F238E27FC236}">
                  <a16:creationId xmlns:a16="http://schemas.microsoft.com/office/drawing/2014/main" id="{5943B6E7-A632-40C9-8ACA-2B73A6B71C0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32" name="Picture 31">
              <a:extLst>
                <a:ext uri="{FF2B5EF4-FFF2-40B4-BE49-F238E27FC236}">
                  <a16:creationId xmlns:a16="http://schemas.microsoft.com/office/drawing/2014/main" id="{4D38F304-00B4-403D-B825-C03AACAFA96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33" name="Picture 32">
              <a:extLst>
                <a:ext uri="{FF2B5EF4-FFF2-40B4-BE49-F238E27FC236}">
                  <a16:creationId xmlns:a16="http://schemas.microsoft.com/office/drawing/2014/main" id="{53BA7DCF-80EC-44EF-B122-5434647783B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34" name="Picture 33">
              <a:extLst>
                <a:ext uri="{FF2B5EF4-FFF2-40B4-BE49-F238E27FC236}">
                  <a16:creationId xmlns:a16="http://schemas.microsoft.com/office/drawing/2014/main" id="{69083F01-E8AD-4F4D-925B-7B8205C81F0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35" name="Picture 34">
              <a:extLst>
                <a:ext uri="{FF2B5EF4-FFF2-40B4-BE49-F238E27FC236}">
                  <a16:creationId xmlns:a16="http://schemas.microsoft.com/office/drawing/2014/main" id="{F8CAF906-1D0C-46A5-B55C-60CD036E798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36" name="Picture 35">
              <a:extLst>
                <a:ext uri="{FF2B5EF4-FFF2-40B4-BE49-F238E27FC236}">
                  <a16:creationId xmlns:a16="http://schemas.microsoft.com/office/drawing/2014/main" id="{021CD83F-368B-4839-940F-67F98E9A8B6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7" name="Picture 36">
              <a:extLst>
                <a:ext uri="{FF2B5EF4-FFF2-40B4-BE49-F238E27FC236}">
                  <a16:creationId xmlns:a16="http://schemas.microsoft.com/office/drawing/2014/main" id="{270011E2-E9F6-400F-8E97-F2FB2E05F02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221624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18744" y="365125"/>
            <a:ext cx="10515600" cy="570057"/>
          </a:xfrm>
        </p:spPr>
        <p:txBody>
          <a:bodyPr>
            <a:normAutofit/>
          </a:bodyPr>
          <a:lstStyle/>
          <a:p>
            <a:r>
              <a:rPr lang="en-US" sz="1400" dirty="0">
                <a:latin typeface="Arial"/>
                <a:cs typeface="Arial"/>
              </a:rPr>
              <a:t>RESOURCES &amp; 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623416" y="984732"/>
            <a:ext cx="10515600" cy="820004"/>
          </a:xfrm>
        </p:spPr>
        <p:txBody>
          <a:bodyPr anchor="ctr">
            <a:normAutofit/>
          </a:bodyPr>
          <a:lstStyle/>
          <a:p>
            <a:r>
              <a:rPr lang="en-US" altLang="en-US" sz="3200"/>
              <a:t>Presenting &amp; Publishing Your Work</a:t>
            </a:r>
            <a:endParaRPr lang="en-US" sz="3200"/>
          </a:p>
        </p:txBody>
      </p:sp>
      <p:sp>
        <p:nvSpPr>
          <p:cNvPr id="2" name="Rectangle 1"/>
          <p:cNvSpPr/>
          <p:nvPr/>
        </p:nvSpPr>
        <p:spPr>
          <a:xfrm>
            <a:off x="623416" y="1854286"/>
            <a:ext cx="9678629" cy="3985706"/>
          </a:xfrm>
          <a:prstGeom prst="rect">
            <a:avLst/>
          </a:prstGeom>
        </p:spPr>
        <p:txBody>
          <a:bodyPr wrap="square">
            <a:spAutoFit/>
          </a:bodyPr>
          <a:lstStyle/>
          <a:p>
            <a:pPr marL="285750" indent="-285750">
              <a:spcBef>
                <a:spcPts val="0"/>
              </a:spcBef>
              <a:spcAft>
                <a:spcPts val="1800"/>
              </a:spcAft>
              <a:buClr>
                <a:srgbClr val="5496AD"/>
              </a:buClr>
              <a:buFont typeface="Century Gothic" panose="020B0502020202020204" pitchFamily="34" charset="0"/>
              <a:buChar char="•"/>
            </a:pPr>
            <a:r>
              <a:rPr lang="en-US" sz="1600" dirty="0">
                <a:solidFill>
                  <a:srgbClr val="6A7278"/>
                </a:solidFill>
              </a:rPr>
              <a:t>For the purposes of ensuring appropriate export control review, performance metric tracking, and reporting to NASA HQ, </a:t>
            </a:r>
            <a:r>
              <a:rPr lang="en-US" sz="1600" b="1" u="sng" dirty="0">
                <a:solidFill>
                  <a:srgbClr val="6A7278"/>
                </a:solidFill>
              </a:rPr>
              <a:t>any and all</a:t>
            </a:r>
            <a:r>
              <a:rPr lang="en-US" sz="1600" b="1" dirty="0">
                <a:solidFill>
                  <a:srgbClr val="6A7278"/>
                </a:solidFill>
              </a:rPr>
              <a:t> presentations or publications </a:t>
            </a:r>
            <a:r>
              <a:rPr lang="en-US" sz="1600" dirty="0">
                <a:solidFill>
                  <a:srgbClr val="6A7278"/>
                </a:solidFill>
              </a:rPr>
              <a:t>related to DEVELOP (projects or the program in general) must be communicated to, and content shared with, NPO </a:t>
            </a:r>
            <a:r>
              <a:rPr lang="en-US" sz="1600" b="1" dirty="0">
                <a:solidFill>
                  <a:srgbClr val="6A7278"/>
                </a:solidFill>
              </a:rPr>
              <a:t>before submission </a:t>
            </a:r>
            <a:r>
              <a:rPr lang="en-US" sz="1600" dirty="0">
                <a:solidFill>
                  <a:srgbClr val="6A7278"/>
                </a:solidFill>
              </a:rPr>
              <a:t>of the presentation or publication.</a:t>
            </a:r>
          </a:p>
          <a:p>
            <a:pPr marL="285750" indent="-285750">
              <a:spcBef>
                <a:spcPts val="0"/>
              </a:spcBef>
              <a:spcAft>
                <a:spcPts val="1800"/>
              </a:spcAft>
              <a:buClr>
                <a:srgbClr val="5496AD"/>
              </a:buClr>
              <a:buFont typeface="Century Gothic" panose="020B0502020202020204" pitchFamily="34" charset="0"/>
              <a:buChar char="•"/>
            </a:pPr>
            <a:r>
              <a:rPr lang="en-US" sz="1600" dirty="0">
                <a:solidFill>
                  <a:srgbClr val="6A7278"/>
                </a:solidFill>
              </a:rPr>
              <a:t>Submitting work for presentation or publication is encouraged; however, </a:t>
            </a:r>
            <a:r>
              <a:rPr lang="en-US" sz="1600" b="1" dirty="0">
                <a:solidFill>
                  <a:srgbClr val="6A7278"/>
                </a:solidFill>
              </a:rPr>
              <a:t>ALL research is shared property of NASA</a:t>
            </a:r>
            <a:r>
              <a:rPr lang="en-US" sz="1600" dirty="0">
                <a:solidFill>
                  <a:srgbClr val="6A7278"/>
                </a:solidFill>
              </a:rPr>
              <a:t>; therefore, you must have permission prior to submitting your research anywhere. </a:t>
            </a:r>
          </a:p>
          <a:p>
            <a:pPr marL="285750" indent="-285750">
              <a:spcBef>
                <a:spcPts val="0"/>
              </a:spcBef>
              <a:spcAft>
                <a:spcPts val="1800"/>
              </a:spcAft>
              <a:buClr>
                <a:srgbClr val="5496AD"/>
              </a:buClr>
              <a:buFont typeface="Century Gothic" panose="020B0502020202020204" pitchFamily="34" charset="0"/>
              <a:buChar char="•"/>
            </a:pPr>
            <a:r>
              <a:rPr lang="en-US" sz="1600" dirty="0">
                <a:solidFill>
                  <a:srgbClr val="6A7278"/>
                </a:solidFill>
              </a:rPr>
              <a:t>Coordinate with your Fellow, and, if approved at your node, send a simple email with your ideas before the presentation or publication to </a:t>
            </a:r>
            <a:r>
              <a:rPr lang="en-US" sz="1600" dirty="0">
                <a:hlinkClick r:id="rId3"/>
              </a:rPr>
              <a:t>Amanda.L.Clayton@nasa.gov</a:t>
            </a:r>
            <a:r>
              <a:rPr lang="en-US" sz="1600" dirty="0"/>
              <a:t> </a:t>
            </a:r>
            <a:r>
              <a:rPr lang="en-US" sz="1600" dirty="0">
                <a:solidFill>
                  <a:srgbClr val="6A7278"/>
                </a:solidFill>
              </a:rPr>
              <a:t>with the following information:</a:t>
            </a:r>
          </a:p>
          <a:p>
            <a:pPr marL="742950" lvl="1" indent="-285750">
              <a:buClr>
                <a:srgbClr val="5496AD"/>
              </a:buClr>
              <a:buFont typeface="Century Gothic" panose="020B0502020202020204" pitchFamily="34" charset="0"/>
              <a:buChar char="•"/>
            </a:pPr>
            <a:r>
              <a:rPr lang="en-US" sz="1600" b="1" dirty="0">
                <a:solidFill>
                  <a:srgbClr val="6A7278"/>
                </a:solidFill>
              </a:rPr>
              <a:t>Description of the activity </a:t>
            </a:r>
            <a:r>
              <a:rPr lang="en-US" sz="1600" dirty="0">
                <a:solidFill>
                  <a:srgbClr val="6A7278"/>
                </a:solidFill>
              </a:rPr>
              <a:t>– conference, presentation to a class, publication, etc.</a:t>
            </a:r>
          </a:p>
          <a:p>
            <a:pPr marL="742950" lvl="1" indent="-285750">
              <a:buClr>
                <a:srgbClr val="5496AD"/>
              </a:buClr>
              <a:buFont typeface="Century Gothic" panose="020B0502020202020204" pitchFamily="34" charset="0"/>
              <a:buChar char="•"/>
            </a:pPr>
            <a:r>
              <a:rPr lang="en-US" sz="1600" b="1" dirty="0">
                <a:solidFill>
                  <a:srgbClr val="6A7278"/>
                </a:solidFill>
              </a:rPr>
              <a:t>Timeline for the activity </a:t>
            </a:r>
            <a:r>
              <a:rPr lang="en-US" sz="1600" dirty="0">
                <a:solidFill>
                  <a:srgbClr val="6A7278"/>
                </a:solidFill>
              </a:rPr>
              <a:t>– when the event is or deadline for publication, etc.</a:t>
            </a:r>
          </a:p>
          <a:p>
            <a:pPr marL="742950" lvl="1" indent="-285750">
              <a:buClr>
                <a:srgbClr val="5496AD"/>
              </a:buClr>
              <a:buFont typeface="Century Gothic" panose="020B0502020202020204" pitchFamily="34" charset="0"/>
              <a:buChar char="•"/>
            </a:pPr>
            <a:r>
              <a:rPr lang="en-US" sz="1600" b="1" dirty="0">
                <a:solidFill>
                  <a:srgbClr val="6A7278"/>
                </a:solidFill>
              </a:rPr>
              <a:t>Cost estimate </a:t>
            </a:r>
            <a:r>
              <a:rPr lang="en-US" sz="1600" dirty="0">
                <a:solidFill>
                  <a:srgbClr val="6A7278"/>
                </a:solidFill>
              </a:rPr>
              <a:t>(if applicable) – DEVELOP has a small amount of funds set aside to support publishing and presenting work.</a:t>
            </a:r>
          </a:p>
        </p:txBody>
      </p:sp>
      <p:grpSp>
        <p:nvGrpSpPr>
          <p:cNvPr id="13" name="Group 12">
            <a:extLst>
              <a:ext uri="{FF2B5EF4-FFF2-40B4-BE49-F238E27FC236}">
                <a16:creationId xmlns:a16="http://schemas.microsoft.com/office/drawing/2014/main" id="{04C87B71-F0D3-4743-8A82-9AB657E1A1DF}"/>
              </a:ext>
            </a:extLst>
          </p:cNvPr>
          <p:cNvGrpSpPr/>
          <p:nvPr/>
        </p:nvGrpSpPr>
        <p:grpSpPr>
          <a:xfrm>
            <a:off x="10775708" y="22674"/>
            <a:ext cx="717868" cy="6821483"/>
            <a:chOff x="10775708" y="22674"/>
            <a:chExt cx="717868" cy="6821483"/>
          </a:xfrm>
        </p:grpSpPr>
        <p:pic>
          <p:nvPicPr>
            <p:cNvPr id="14" name="Picture 13">
              <a:extLst>
                <a:ext uri="{FF2B5EF4-FFF2-40B4-BE49-F238E27FC236}">
                  <a16:creationId xmlns:a16="http://schemas.microsoft.com/office/drawing/2014/main" id="{7BC530EB-FDB3-459D-99E4-58CAC71B95C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15" name="Picture 14">
              <a:extLst>
                <a:ext uri="{FF2B5EF4-FFF2-40B4-BE49-F238E27FC236}">
                  <a16:creationId xmlns:a16="http://schemas.microsoft.com/office/drawing/2014/main" id="{5A7F31E2-0723-4B0B-A14C-54ED7361ED3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16" name="Picture 15">
              <a:extLst>
                <a:ext uri="{FF2B5EF4-FFF2-40B4-BE49-F238E27FC236}">
                  <a16:creationId xmlns:a16="http://schemas.microsoft.com/office/drawing/2014/main" id="{3DCFE3EB-0291-48BD-99D0-8814352DCA4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19" name="Picture 18">
              <a:extLst>
                <a:ext uri="{FF2B5EF4-FFF2-40B4-BE49-F238E27FC236}">
                  <a16:creationId xmlns:a16="http://schemas.microsoft.com/office/drawing/2014/main" id="{34F0C904-1892-44A3-9BAF-66CBED04C18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0" name="Picture 19">
              <a:extLst>
                <a:ext uri="{FF2B5EF4-FFF2-40B4-BE49-F238E27FC236}">
                  <a16:creationId xmlns:a16="http://schemas.microsoft.com/office/drawing/2014/main" id="{2C059243-0218-4C0B-92CB-50626148EC4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1" name="Picture 20">
              <a:extLst>
                <a:ext uri="{FF2B5EF4-FFF2-40B4-BE49-F238E27FC236}">
                  <a16:creationId xmlns:a16="http://schemas.microsoft.com/office/drawing/2014/main" id="{03B2C68D-91C9-4978-934C-F670DBDC5F0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2" name="Picture 21">
              <a:extLst>
                <a:ext uri="{FF2B5EF4-FFF2-40B4-BE49-F238E27FC236}">
                  <a16:creationId xmlns:a16="http://schemas.microsoft.com/office/drawing/2014/main" id="{015453A7-10E7-455B-B0C2-E491F2507936}"/>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3" name="Picture 22">
              <a:extLst>
                <a:ext uri="{FF2B5EF4-FFF2-40B4-BE49-F238E27FC236}">
                  <a16:creationId xmlns:a16="http://schemas.microsoft.com/office/drawing/2014/main" id="{304DC705-DA92-4DAF-8125-634AC1C76F3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4" name="Picture 23">
              <a:extLst>
                <a:ext uri="{FF2B5EF4-FFF2-40B4-BE49-F238E27FC236}">
                  <a16:creationId xmlns:a16="http://schemas.microsoft.com/office/drawing/2014/main" id="{E3F35ABF-1A09-4313-A410-08A27DD2F15F}"/>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208560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ers cover.jpg">
            <a:extLst>
              <a:ext uri="{FF2B5EF4-FFF2-40B4-BE49-F238E27FC236}">
                <a16:creationId xmlns:a16="http://schemas.microsoft.com/office/drawing/2014/main" id="{EA5185EC-55AC-40A9-AF11-91C8BA649710}"/>
              </a:ext>
            </a:extLst>
          </p:cNvPr>
          <p:cNvPicPr>
            <a:picLocks noChangeAspect="1"/>
          </p:cNvPicPr>
          <p:nvPr/>
        </p:nvPicPr>
        <p:blipFill>
          <a:blip r:embed="rId3" cstate="print"/>
          <a:stretch>
            <a:fillRect/>
          </a:stretch>
        </p:blipFill>
        <p:spPr>
          <a:xfrm>
            <a:off x="8456827" y="2453006"/>
            <a:ext cx="1218747" cy="1566961"/>
          </a:xfrm>
          <a:prstGeom prst="rect">
            <a:avLst/>
          </a:prstGeom>
          <a:ln>
            <a:noFill/>
          </a:ln>
          <a:effectLst>
            <a:outerShdw blurRad="292100" dist="139700" dir="2700000" algn="tl" rotWithShape="0">
              <a:srgbClr val="333333">
                <a:alpha val="65000"/>
              </a:srgbClr>
            </a:outerShdw>
          </a:effectLst>
        </p:spPr>
      </p:pic>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03682" y="365125"/>
            <a:ext cx="10750118" cy="570057"/>
          </a:xfrm>
        </p:spPr>
        <p:txBody>
          <a:bodyPr>
            <a:normAutofit/>
          </a:bodyPr>
          <a:lstStyle/>
          <a:p>
            <a:r>
              <a:rPr lang="en-US" sz="1400" dirty="0">
                <a:latin typeface="Arial"/>
                <a:cs typeface="Arial"/>
              </a:rPr>
              <a:t>RESOURCES &amp; 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568552" y="984732"/>
            <a:ext cx="10515600" cy="820004"/>
          </a:xfrm>
        </p:spPr>
        <p:txBody>
          <a:bodyPr anchor="ctr">
            <a:normAutofit/>
          </a:bodyPr>
          <a:lstStyle/>
          <a:p>
            <a:r>
              <a:rPr lang="en-US" altLang="en-US" sz="3200"/>
              <a:t>Publications</a:t>
            </a:r>
            <a:endParaRPr lang="en-US" sz="320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03682" y="1854287"/>
            <a:ext cx="7605295" cy="433136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spcBef>
                <a:spcPts val="0"/>
              </a:spcBef>
              <a:spcAft>
                <a:spcPts val="1800"/>
              </a:spcAft>
              <a:buClr>
                <a:srgbClr val="5496AD"/>
              </a:buClr>
              <a:buFont typeface="Arial" panose="020B0604020202020204" pitchFamily="34" charset="0"/>
              <a:buChar char="•"/>
            </a:pPr>
            <a:r>
              <a:rPr lang="en-US" sz="1600" dirty="0"/>
              <a:t>Publications are a great avenue for getting the word out about the great research you are a part of with DEVELOP!</a:t>
            </a:r>
          </a:p>
          <a:p>
            <a:pPr marL="285750" indent="-285750">
              <a:spcBef>
                <a:spcPts val="0"/>
              </a:spcBef>
              <a:spcAft>
                <a:spcPts val="1800"/>
              </a:spcAft>
              <a:buClr>
                <a:srgbClr val="5496AD"/>
              </a:buClr>
              <a:buFont typeface="Arial" panose="020B0604020202020204" pitchFamily="34" charset="0"/>
              <a:buChar char="•"/>
            </a:pPr>
            <a:r>
              <a:rPr lang="en-US" sz="1600" dirty="0"/>
              <a:t>DEVELOP is working on increasing the number of its peer-reviewed publications and has seen 3-5 each per year the past couple years.</a:t>
            </a:r>
          </a:p>
          <a:p>
            <a:pPr marL="285750" indent="-285750">
              <a:spcBef>
                <a:spcPts val="0"/>
              </a:spcBef>
              <a:spcAft>
                <a:spcPts val="1800"/>
              </a:spcAft>
              <a:buClr>
                <a:srgbClr val="5496AD"/>
              </a:buClr>
              <a:buFont typeface="Arial" panose="020B0604020202020204" pitchFamily="34" charset="0"/>
              <a:buChar char="•"/>
            </a:pPr>
            <a:r>
              <a:rPr lang="en-US" sz="1600" dirty="0"/>
              <a:t>Publications can be pursued by motivated DEVELOPers, however, they are </a:t>
            </a:r>
            <a:r>
              <a:rPr lang="en-US" sz="1600" i="1" dirty="0"/>
              <a:t>not</a:t>
            </a:r>
            <a:r>
              <a:rPr lang="en-US" sz="1600" dirty="0"/>
              <a:t> a metric of project success and this work is typically outside DEVELOP.</a:t>
            </a:r>
          </a:p>
          <a:p>
            <a:pPr marL="285750" indent="-285750">
              <a:spcBef>
                <a:spcPts val="0"/>
              </a:spcBef>
              <a:spcAft>
                <a:spcPts val="1800"/>
              </a:spcAft>
              <a:buClr>
                <a:srgbClr val="5496AD"/>
              </a:buClr>
              <a:buFont typeface="Arial" panose="020B0604020202020204" pitchFamily="34" charset="0"/>
              <a:buChar char="•"/>
            </a:pPr>
            <a:r>
              <a:rPr lang="en-US" sz="1600" dirty="0"/>
              <a:t>If you are interested in working your project toward a potential publication, contact your Fellow and Amanda.</a:t>
            </a:r>
          </a:p>
          <a:p>
            <a:pPr marL="285750" indent="-285750">
              <a:spcBef>
                <a:spcPts val="0"/>
              </a:spcBef>
              <a:spcAft>
                <a:spcPts val="1800"/>
              </a:spcAft>
              <a:buClr>
                <a:srgbClr val="5496AD"/>
              </a:buClr>
              <a:buFont typeface="Arial" panose="020B0604020202020204" pitchFamily="34" charset="0"/>
              <a:buChar char="•"/>
            </a:pPr>
            <a:r>
              <a:rPr lang="en-US" sz="1600" dirty="0"/>
              <a:t>Reminder: All publications must be approved by NPO and NASA’s Export Control process </a:t>
            </a:r>
            <a:r>
              <a:rPr lang="en-US" sz="1600" b="1" dirty="0"/>
              <a:t>before</a:t>
            </a:r>
            <a:r>
              <a:rPr lang="en-US" sz="1600" dirty="0"/>
              <a:t> submission! This means </a:t>
            </a:r>
            <a:r>
              <a:rPr lang="en-US" sz="1600" b="1" dirty="0"/>
              <a:t>before</a:t>
            </a:r>
            <a:r>
              <a:rPr lang="en-US" sz="1600" dirty="0"/>
              <a:t> you ever send a draft to the publisher!</a:t>
            </a:r>
          </a:p>
        </p:txBody>
      </p:sp>
      <p:grpSp>
        <p:nvGrpSpPr>
          <p:cNvPr id="5" name="Group 4">
            <a:extLst>
              <a:ext uri="{FF2B5EF4-FFF2-40B4-BE49-F238E27FC236}">
                <a16:creationId xmlns:a16="http://schemas.microsoft.com/office/drawing/2014/main" id="{64D6994E-FB1E-48A9-851A-579D11B58839}"/>
              </a:ext>
            </a:extLst>
          </p:cNvPr>
          <p:cNvGrpSpPr/>
          <p:nvPr/>
        </p:nvGrpSpPr>
        <p:grpSpPr>
          <a:xfrm>
            <a:off x="7817466" y="704127"/>
            <a:ext cx="3997676" cy="1652795"/>
            <a:chOff x="637003" y="5290687"/>
            <a:chExt cx="3691983" cy="1056768"/>
          </a:xfrm>
        </p:grpSpPr>
        <p:sp>
          <p:nvSpPr>
            <p:cNvPr id="6" name="Text Placeholder 5">
              <a:extLst>
                <a:ext uri="{FF2B5EF4-FFF2-40B4-BE49-F238E27FC236}">
                  <a16:creationId xmlns:a16="http://schemas.microsoft.com/office/drawing/2014/main" id="{41EC9220-2130-4599-B43F-9039F8A80A1D}"/>
                </a:ext>
              </a:extLst>
            </p:cNvPr>
            <p:cNvSpPr txBox="1">
              <a:spLocks/>
            </p:cNvSpPr>
            <p:nvPr/>
          </p:nvSpPr>
          <p:spPr>
            <a:xfrm>
              <a:off x="638105" y="5307539"/>
              <a:ext cx="3690881" cy="949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a:solidFill>
                    <a:srgbClr val="0061AA"/>
                  </a:solidFill>
                </a:rPr>
                <a:t>By The Way</a:t>
              </a:r>
            </a:p>
            <a:p>
              <a:pPr algn="ctr">
                <a:spcBef>
                  <a:spcPts val="0"/>
                </a:spcBef>
                <a:buClr>
                  <a:srgbClr val="0078C1"/>
                </a:buClr>
              </a:pPr>
              <a:r>
                <a:rPr lang="en-US" sz="1600"/>
                <a:t>DEVELOP publishes in both peer-reviewed venues and in “gray literature” venues! You can see all of the publications on the DEVELOP website’s Media Page.</a:t>
              </a:r>
              <a:endParaRPr lang="en-US" sz="1800"/>
            </a:p>
          </p:txBody>
        </p:sp>
        <p:sp>
          <p:nvSpPr>
            <p:cNvPr id="7" name="Rounded Rectangle 42">
              <a:extLst>
                <a:ext uri="{FF2B5EF4-FFF2-40B4-BE49-F238E27FC236}">
                  <a16:creationId xmlns:a16="http://schemas.microsoft.com/office/drawing/2014/main" id="{D5B74591-2CA4-4D65-84AE-EA4210EC977E}"/>
                </a:ext>
              </a:extLst>
            </p:cNvPr>
            <p:cNvSpPr/>
            <p:nvPr/>
          </p:nvSpPr>
          <p:spPr>
            <a:xfrm>
              <a:off x="637003" y="5290687"/>
              <a:ext cx="3691983" cy="1056768"/>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TEO1.bmp">
            <a:extLst>
              <a:ext uri="{FF2B5EF4-FFF2-40B4-BE49-F238E27FC236}">
                <a16:creationId xmlns:a16="http://schemas.microsoft.com/office/drawing/2014/main" id="{19B62885-941B-452A-828C-7AA581F6F0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99438">
            <a:off x="9431652" y="3289179"/>
            <a:ext cx="1735650" cy="2269193"/>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7E588ECD-C927-4D35-9E99-05C85EE32455}"/>
              </a:ext>
            </a:extLst>
          </p:cNvPr>
          <p:cNvPicPr>
            <a:picLocks noChangeAspect="1"/>
          </p:cNvPicPr>
          <p:nvPr/>
        </p:nvPicPr>
        <p:blipFill>
          <a:blip r:embed="rId5"/>
          <a:stretch>
            <a:fillRect/>
          </a:stretch>
        </p:blipFill>
        <p:spPr>
          <a:xfrm>
            <a:off x="10490899" y="4423775"/>
            <a:ext cx="1515664" cy="1828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9253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03682" y="365125"/>
            <a:ext cx="10750118" cy="570057"/>
          </a:xfrm>
        </p:spPr>
        <p:txBody>
          <a:bodyPr>
            <a:normAutofit/>
          </a:bodyPr>
          <a:lstStyle/>
          <a:p>
            <a:r>
              <a:rPr lang="en-US" sz="1400" dirty="0">
                <a:latin typeface="Arial"/>
                <a:cs typeface="Arial"/>
              </a:rPr>
              <a:t>RESOURCES &amp; 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568552" y="984732"/>
            <a:ext cx="10515600" cy="820004"/>
          </a:xfrm>
        </p:spPr>
        <p:txBody>
          <a:bodyPr anchor="ctr">
            <a:normAutofit/>
          </a:bodyPr>
          <a:lstStyle/>
          <a:p>
            <a:r>
              <a:rPr lang="en-US" altLang="en-US" sz="3200"/>
              <a:t>Publication Process</a:t>
            </a:r>
            <a:endParaRPr lang="en-US" sz="320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03682" y="1854287"/>
            <a:ext cx="9617680" cy="433136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spcBef>
                <a:spcPts val="0"/>
              </a:spcBef>
              <a:spcAft>
                <a:spcPts val="600"/>
              </a:spcAft>
              <a:buClr>
                <a:srgbClr val="0070C0"/>
              </a:buClr>
              <a:buFont typeface="+mj-lt"/>
              <a:buAutoNum type="arabicPeriod"/>
            </a:pPr>
            <a:r>
              <a:rPr lang="en-US" sz="1600" dirty="0"/>
              <a:t>Discuss with your Fellow and Science Advisor</a:t>
            </a:r>
          </a:p>
          <a:p>
            <a:pPr marL="342900" indent="-342900">
              <a:spcBef>
                <a:spcPts val="0"/>
              </a:spcBef>
              <a:spcAft>
                <a:spcPts val="600"/>
              </a:spcAft>
              <a:buClr>
                <a:srgbClr val="0070C0"/>
              </a:buClr>
              <a:buFont typeface="+mj-lt"/>
              <a:buAutoNum type="arabicPeriod"/>
            </a:pPr>
            <a:r>
              <a:rPr lang="en-US" sz="1600" dirty="0"/>
              <a:t>Select publication venue </a:t>
            </a:r>
          </a:p>
          <a:p>
            <a:pPr marL="342900" indent="-342900">
              <a:spcBef>
                <a:spcPts val="0"/>
              </a:spcBef>
              <a:spcAft>
                <a:spcPts val="600"/>
              </a:spcAft>
              <a:buClr>
                <a:srgbClr val="0070C0"/>
              </a:buClr>
              <a:buFont typeface="+mj-lt"/>
              <a:buAutoNum type="arabicPeriod"/>
            </a:pPr>
            <a:r>
              <a:rPr lang="en-US" sz="1600" dirty="0"/>
              <a:t>Contact Amanda Clayton (</a:t>
            </a:r>
            <a:r>
              <a:rPr lang="en-US" sz="1600" dirty="0">
                <a:hlinkClick r:id="rId3"/>
              </a:rPr>
              <a:t>Amanda.L.Clayton@nasa.gov</a:t>
            </a:r>
            <a:r>
              <a:rPr lang="en-US" sz="1600" dirty="0"/>
              <a:t>) for NPO pre-approval</a:t>
            </a:r>
          </a:p>
          <a:p>
            <a:pPr marL="342900" indent="-342900">
              <a:spcBef>
                <a:spcPts val="0"/>
              </a:spcBef>
              <a:spcAft>
                <a:spcPts val="600"/>
              </a:spcAft>
              <a:buClr>
                <a:srgbClr val="0070C0"/>
              </a:buClr>
              <a:buFont typeface="+mj-lt"/>
              <a:buAutoNum type="arabicPeriod"/>
            </a:pPr>
            <a:r>
              <a:rPr lang="en-US" sz="1600" dirty="0"/>
              <a:t>Draft the manuscript</a:t>
            </a:r>
          </a:p>
          <a:p>
            <a:pPr marL="342900" indent="-342900">
              <a:spcBef>
                <a:spcPts val="0"/>
              </a:spcBef>
              <a:spcAft>
                <a:spcPts val="600"/>
              </a:spcAft>
              <a:buClr>
                <a:srgbClr val="0070C0"/>
              </a:buClr>
              <a:buFont typeface="+mj-lt"/>
              <a:buAutoNum type="arabicPeriod"/>
            </a:pPr>
            <a:r>
              <a:rPr lang="en-US" sz="1600" dirty="0"/>
              <a:t>Submit draft to NPO for review</a:t>
            </a:r>
          </a:p>
          <a:p>
            <a:pPr marL="342900" indent="-342900">
              <a:spcBef>
                <a:spcPts val="0"/>
              </a:spcBef>
              <a:spcAft>
                <a:spcPts val="600"/>
              </a:spcAft>
              <a:buClr>
                <a:srgbClr val="0070C0"/>
              </a:buClr>
              <a:buFont typeface="+mj-lt"/>
              <a:buAutoNum type="arabicPeriod"/>
            </a:pPr>
            <a:r>
              <a:rPr lang="en-US" sz="1600" dirty="0"/>
              <a:t>NPO and project team go back-and-forth with edits to create a final version</a:t>
            </a:r>
          </a:p>
          <a:p>
            <a:pPr marL="342900" indent="-342900">
              <a:spcBef>
                <a:spcPts val="0"/>
              </a:spcBef>
              <a:spcAft>
                <a:spcPts val="600"/>
              </a:spcAft>
              <a:buClr>
                <a:srgbClr val="0070C0"/>
              </a:buClr>
              <a:buFont typeface="+mj-lt"/>
              <a:buAutoNum type="arabicPeriod"/>
            </a:pPr>
            <a:r>
              <a:rPr lang="en-US" sz="1600" dirty="0"/>
              <a:t>NPO submits this pre-print version into export control – NASA Export Control takes about 2-6 weeks</a:t>
            </a:r>
          </a:p>
          <a:p>
            <a:pPr marL="342900" indent="-342900">
              <a:spcBef>
                <a:spcPts val="0"/>
              </a:spcBef>
              <a:spcAft>
                <a:spcPts val="600"/>
              </a:spcAft>
              <a:buClr>
                <a:srgbClr val="0070C0"/>
              </a:buClr>
              <a:buFont typeface="+mj-lt"/>
              <a:buAutoNum type="arabicPeriod"/>
            </a:pPr>
            <a:r>
              <a:rPr lang="en-US" sz="1600" dirty="0"/>
              <a:t>Once approved, the content can be submitted to the publication venue</a:t>
            </a:r>
          </a:p>
          <a:p>
            <a:pPr marL="342900" indent="-342900">
              <a:spcBef>
                <a:spcPts val="0"/>
              </a:spcBef>
              <a:spcAft>
                <a:spcPts val="600"/>
              </a:spcAft>
              <a:buClr>
                <a:srgbClr val="0070C0"/>
              </a:buClr>
              <a:buFont typeface="+mj-lt"/>
              <a:buAutoNum type="arabicPeriod"/>
            </a:pPr>
            <a:r>
              <a:rPr lang="en-US" sz="1600" dirty="0"/>
              <a:t>Keep Amanda in the loop with any and all edits from the publisher</a:t>
            </a:r>
          </a:p>
          <a:p>
            <a:pPr marL="342900" indent="-342900">
              <a:spcBef>
                <a:spcPts val="0"/>
              </a:spcBef>
              <a:spcAft>
                <a:spcPts val="600"/>
              </a:spcAft>
              <a:buClr>
                <a:srgbClr val="0070C0"/>
              </a:buClr>
              <a:buFont typeface="+mj-lt"/>
              <a:buAutoNum type="arabicPeriod"/>
            </a:pPr>
            <a:r>
              <a:rPr lang="en-US" sz="1600" dirty="0"/>
              <a:t>The final-final version must be resubmitted to NASA Export control</a:t>
            </a:r>
          </a:p>
        </p:txBody>
      </p:sp>
      <p:grpSp>
        <p:nvGrpSpPr>
          <p:cNvPr id="16" name="Group 15">
            <a:extLst>
              <a:ext uri="{FF2B5EF4-FFF2-40B4-BE49-F238E27FC236}">
                <a16:creationId xmlns:a16="http://schemas.microsoft.com/office/drawing/2014/main" id="{0F6749E8-6D0E-417D-82B3-3CD7718FBD01}"/>
              </a:ext>
            </a:extLst>
          </p:cNvPr>
          <p:cNvGrpSpPr/>
          <p:nvPr/>
        </p:nvGrpSpPr>
        <p:grpSpPr>
          <a:xfrm>
            <a:off x="10775708" y="22674"/>
            <a:ext cx="717868" cy="6821483"/>
            <a:chOff x="10775708" y="22674"/>
            <a:chExt cx="717868" cy="6821483"/>
          </a:xfrm>
        </p:grpSpPr>
        <p:pic>
          <p:nvPicPr>
            <p:cNvPr id="19" name="Picture 18">
              <a:extLst>
                <a:ext uri="{FF2B5EF4-FFF2-40B4-BE49-F238E27FC236}">
                  <a16:creationId xmlns:a16="http://schemas.microsoft.com/office/drawing/2014/main" id="{75CA042D-768D-4EBA-9666-CDB70E3C669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8" name="Picture 27">
              <a:extLst>
                <a:ext uri="{FF2B5EF4-FFF2-40B4-BE49-F238E27FC236}">
                  <a16:creationId xmlns:a16="http://schemas.microsoft.com/office/drawing/2014/main" id="{188D9C7A-089A-4EC5-89B9-D807D987C67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9" name="Picture 28">
              <a:extLst>
                <a:ext uri="{FF2B5EF4-FFF2-40B4-BE49-F238E27FC236}">
                  <a16:creationId xmlns:a16="http://schemas.microsoft.com/office/drawing/2014/main" id="{463C2F98-4509-4EE0-BF31-EB71351AB3E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30" name="Picture 29">
              <a:extLst>
                <a:ext uri="{FF2B5EF4-FFF2-40B4-BE49-F238E27FC236}">
                  <a16:creationId xmlns:a16="http://schemas.microsoft.com/office/drawing/2014/main" id="{93F56653-71FF-4FF0-9AFB-9C5253D9BED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31" name="Picture 30">
              <a:extLst>
                <a:ext uri="{FF2B5EF4-FFF2-40B4-BE49-F238E27FC236}">
                  <a16:creationId xmlns:a16="http://schemas.microsoft.com/office/drawing/2014/main" id="{A421CD94-91B0-4452-913A-EE3119E270A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32" name="Picture 31">
              <a:extLst>
                <a:ext uri="{FF2B5EF4-FFF2-40B4-BE49-F238E27FC236}">
                  <a16:creationId xmlns:a16="http://schemas.microsoft.com/office/drawing/2014/main" id="{2690AFD0-96F9-471F-A8A1-8880FA5E70DB}"/>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33" name="Picture 32">
              <a:extLst>
                <a:ext uri="{FF2B5EF4-FFF2-40B4-BE49-F238E27FC236}">
                  <a16:creationId xmlns:a16="http://schemas.microsoft.com/office/drawing/2014/main" id="{6152628B-AF3E-4276-8547-EC74BED5DE1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34" name="Picture 33">
              <a:extLst>
                <a:ext uri="{FF2B5EF4-FFF2-40B4-BE49-F238E27FC236}">
                  <a16:creationId xmlns:a16="http://schemas.microsoft.com/office/drawing/2014/main" id="{08C2C061-28A4-4FCA-B5B4-FAEF5336D153}"/>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5" name="Picture 34">
              <a:extLst>
                <a:ext uri="{FF2B5EF4-FFF2-40B4-BE49-F238E27FC236}">
                  <a16:creationId xmlns:a16="http://schemas.microsoft.com/office/drawing/2014/main" id="{488E9EE1-0865-4C5B-938C-16650851142F}"/>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411261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03682" y="365125"/>
            <a:ext cx="10750118" cy="570057"/>
          </a:xfrm>
        </p:spPr>
        <p:txBody>
          <a:bodyPr>
            <a:normAutofit/>
          </a:bodyPr>
          <a:lstStyle/>
          <a:p>
            <a:r>
              <a:rPr lang="en-US" sz="1400" dirty="0">
                <a:latin typeface="Arial"/>
                <a:cs typeface="Arial"/>
              </a:rPr>
              <a:t>RESOURCES &amp; 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568552" y="984732"/>
            <a:ext cx="10515600" cy="820004"/>
          </a:xfrm>
        </p:spPr>
        <p:txBody>
          <a:bodyPr anchor="ctr">
            <a:normAutofit/>
          </a:bodyPr>
          <a:lstStyle/>
          <a:p>
            <a:r>
              <a:rPr lang="en-US" altLang="en-US" sz="3200"/>
              <a:t>Conferences</a:t>
            </a:r>
            <a:endParaRPr lang="en-US" sz="320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03682" y="1751346"/>
            <a:ext cx="7765767" cy="3560780"/>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spcBef>
                <a:spcPts val="0"/>
              </a:spcBef>
              <a:spcAft>
                <a:spcPts val="600"/>
              </a:spcAft>
              <a:buClr>
                <a:srgbClr val="5496AD"/>
              </a:buClr>
              <a:buFont typeface="Arial" panose="020B0604020202020204" pitchFamily="34" charset="0"/>
              <a:buChar char="•"/>
            </a:pPr>
            <a:r>
              <a:rPr lang="en-US" sz="1800" dirty="0"/>
              <a:t>DEVELOP presents projects at over 30 conferences each year.</a:t>
            </a:r>
          </a:p>
          <a:p>
            <a:pPr marL="285750" indent="-285750">
              <a:spcBef>
                <a:spcPts val="0"/>
              </a:spcBef>
              <a:spcAft>
                <a:spcPts val="600"/>
              </a:spcAft>
              <a:buClr>
                <a:srgbClr val="5496AD"/>
              </a:buClr>
              <a:buFont typeface="Arial" panose="020B0604020202020204" pitchFamily="34" charset="0"/>
              <a:buChar char="•"/>
            </a:pPr>
            <a:r>
              <a:rPr lang="en-US" sz="1800" dirty="0"/>
              <a:t>If you have an idea for a conference you’d like to attend (virtual or in-person), discuss with your Fellow and together reach out to NPO. </a:t>
            </a:r>
          </a:p>
          <a:p>
            <a:pPr marL="285750" indent="-285750">
              <a:spcBef>
                <a:spcPts val="0"/>
              </a:spcBef>
              <a:spcAft>
                <a:spcPts val="600"/>
              </a:spcAft>
              <a:buClr>
                <a:srgbClr val="5496AD"/>
              </a:buClr>
              <a:buFont typeface="Arial" panose="020B0604020202020204" pitchFamily="34" charset="0"/>
              <a:buChar char="•"/>
            </a:pPr>
            <a:r>
              <a:rPr lang="en-US" sz="1800" dirty="0"/>
              <a:t>There is a small travel pot provided to each node to support some travel, however those funds may already be accounted for at any specific time.</a:t>
            </a:r>
          </a:p>
          <a:p>
            <a:pPr marL="285750" indent="-285750">
              <a:spcBef>
                <a:spcPts val="0"/>
              </a:spcBef>
              <a:spcAft>
                <a:spcPts val="600"/>
              </a:spcAft>
              <a:buClr>
                <a:srgbClr val="5496AD"/>
              </a:buClr>
              <a:buFont typeface="Arial" panose="020B0604020202020204" pitchFamily="34" charset="0"/>
              <a:buChar char="•"/>
            </a:pPr>
            <a:r>
              <a:rPr lang="en-US" sz="1800" dirty="0"/>
              <a:t>Ways to attend cost-effectively:</a:t>
            </a:r>
          </a:p>
          <a:p>
            <a:pPr lvl="1">
              <a:spcBef>
                <a:spcPts val="0"/>
              </a:spcBef>
              <a:spcAft>
                <a:spcPts val="600"/>
              </a:spcAft>
              <a:buClr>
                <a:srgbClr val="5496AD"/>
              </a:buClr>
              <a:buFont typeface="Arial" panose="020B0604020202020204" pitchFamily="34" charset="0"/>
              <a:buChar char="•"/>
            </a:pPr>
            <a:r>
              <a:rPr lang="en-US" sz="1800" dirty="0"/>
              <a:t>Choose a conference that is virtual or local</a:t>
            </a:r>
          </a:p>
          <a:p>
            <a:pPr lvl="1">
              <a:spcBef>
                <a:spcPts val="0"/>
              </a:spcBef>
              <a:spcAft>
                <a:spcPts val="600"/>
              </a:spcAft>
              <a:buClr>
                <a:srgbClr val="5496AD"/>
              </a:buClr>
              <a:buFont typeface="Arial" panose="020B0604020202020204" pitchFamily="34" charset="0"/>
              <a:buChar char="•"/>
            </a:pPr>
            <a:r>
              <a:rPr lang="en-US" sz="1800" dirty="0"/>
              <a:t>Present DEVELOP work at a conference you already are planning to attend either for school or personally.</a:t>
            </a:r>
          </a:p>
          <a:p>
            <a:pPr lvl="1">
              <a:spcBef>
                <a:spcPts val="0"/>
              </a:spcBef>
              <a:spcAft>
                <a:spcPts val="600"/>
              </a:spcAft>
              <a:buClr>
                <a:srgbClr val="5496AD"/>
              </a:buClr>
              <a:buFont typeface="Arial" panose="020B0604020202020204" pitchFamily="34" charset="0"/>
              <a:buChar char="•"/>
            </a:pPr>
            <a:r>
              <a:rPr lang="en-US" sz="1800" dirty="0"/>
              <a:t>Pursue school-funding opportunities.</a:t>
            </a:r>
          </a:p>
          <a:p>
            <a:pPr lvl="1">
              <a:spcBef>
                <a:spcPts val="0"/>
              </a:spcBef>
              <a:spcAft>
                <a:spcPts val="600"/>
              </a:spcAft>
              <a:buClr>
                <a:srgbClr val="5496AD"/>
              </a:buClr>
              <a:buFont typeface="Arial" panose="020B0604020202020204" pitchFamily="34" charset="0"/>
              <a:buChar char="•"/>
            </a:pPr>
            <a:r>
              <a:rPr lang="en-US" sz="1800" dirty="0"/>
              <a:t>Apply for travel grants offered by professional societies.</a:t>
            </a:r>
          </a:p>
          <a:p>
            <a:pPr lvl="1">
              <a:spcBef>
                <a:spcPts val="0"/>
              </a:spcBef>
              <a:spcAft>
                <a:spcPts val="600"/>
              </a:spcAft>
              <a:buClr>
                <a:srgbClr val="5496AD"/>
              </a:buClr>
              <a:buFont typeface="Arial" panose="020B0604020202020204" pitchFamily="34" charset="0"/>
              <a:buChar char="•"/>
            </a:pPr>
            <a:r>
              <a:rPr lang="en-US" sz="1800" dirty="0"/>
              <a:t>Look for opportunities to volunteer in exchange for registration or travel costs.</a:t>
            </a:r>
          </a:p>
          <a:p>
            <a:pPr lvl="1">
              <a:spcBef>
                <a:spcPts val="0"/>
              </a:spcBef>
              <a:spcAft>
                <a:spcPts val="600"/>
              </a:spcAft>
              <a:buClr>
                <a:srgbClr val="5496AD"/>
              </a:buClr>
              <a:buFont typeface="Arial" panose="020B0604020202020204" pitchFamily="34" charset="0"/>
              <a:buChar char="•"/>
            </a:pPr>
            <a:r>
              <a:rPr lang="en-US" sz="1800" dirty="0"/>
              <a:t>Look for competitions like the AGU Michael Freilich Data Visualization &amp; Storytelling Contest</a:t>
            </a:r>
            <a:r>
              <a:rPr lang="en-US" sz="1200" dirty="0"/>
              <a:t>.</a:t>
            </a:r>
          </a:p>
        </p:txBody>
      </p:sp>
      <p:pic>
        <p:nvPicPr>
          <p:cNvPr id="3" name="Picture 2" descr="A picture containing text, person, indoor, ceiling&#10;&#10;Description automatically generated">
            <a:extLst>
              <a:ext uri="{FF2B5EF4-FFF2-40B4-BE49-F238E27FC236}">
                <a16:creationId xmlns:a16="http://schemas.microsoft.com/office/drawing/2014/main" id="{AC5436E9-CDA3-4297-9979-32EE6DA1F3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8756"/>
          <a:stretch/>
        </p:blipFill>
        <p:spPr>
          <a:xfrm>
            <a:off x="8631611" y="365125"/>
            <a:ext cx="3087949" cy="1646138"/>
          </a:xfrm>
          <a:prstGeom prst="rect">
            <a:avLst/>
          </a:prstGeom>
          <a:effectLst>
            <a:outerShdw blurRad="50800" dist="38100" dir="2700000" algn="tl" rotWithShape="0">
              <a:prstClr val="black">
                <a:alpha val="40000"/>
              </a:prstClr>
            </a:outerShdw>
          </a:effectLst>
        </p:spPr>
      </p:pic>
      <p:pic>
        <p:nvPicPr>
          <p:cNvPr id="5" name="Picture 4" descr="A group of people posing for a photo&#10;&#10;Description automatically generated">
            <a:extLst>
              <a:ext uri="{FF2B5EF4-FFF2-40B4-BE49-F238E27FC236}">
                <a16:creationId xmlns:a16="http://schemas.microsoft.com/office/drawing/2014/main" id="{18FEDFF2-DE4E-4CEC-83C9-F56196D9AF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1611" y="2213649"/>
            <a:ext cx="3087949" cy="2109687"/>
          </a:xfrm>
          <a:prstGeom prst="rect">
            <a:avLst/>
          </a:prstGeom>
          <a:effectLst>
            <a:outerShdw blurRad="50800" dist="38100" dir="2700000" algn="tl" rotWithShape="0">
              <a:prstClr val="black">
                <a:alpha val="40000"/>
              </a:prstClr>
            </a:outerShdw>
          </a:effectLst>
        </p:spPr>
      </p:pic>
      <p:pic>
        <p:nvPicPr>
          <p:cNvPr id="7" name="Picture 6" descr="A picture containing text, person, computer&#10;&#10;Description automatically generated">
            <a:extLst>
              <a:ext uri="{FF2B5EF4-FFF2-40B4-BE49-F238E27FC236}">
                <a16:creationId xmlns:a16="http://schemas.microsoft.com/office/drawing/2014/main" id="{DB31B843-D606-4077-99A0-F7CADBD3F06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485" b="12906"/>
          <a:stretch/>
        </p:blipFill>
        <p:spPr>
          <a:xfrm>
            <a:off x="8631611" y="4556497"/>
            <a:ext cx="3087949" cy="1936376"/>
          </a:xfrm>
          <a:prstGeom prst="rect">
            <a:avLst/>
          </a:prstGeom>
          <a:effectLst>
            <a:outerShdw blurRad="50800" dist="38100" dir="2700000" algn="tl" rotWithShape="0">
              <a:prstClr val="black">
                <a:alpha val="40000"/>
              </a:prstClr>
            </a:outerShdw>
          </a:effectLst>
        </p:spPr>
      </p:pic>
      <p:grpSp>
        <p:nvGrpSpPr>
          <p:cNvPr id="15" name="Group 14">
            <a:extLst>
              <a:ext uri="{FF2B5EF4-FFF2-40B4-BE49-F238E27FC236}">
                <a16:creationId xmlns:a16="http://schemas.microsoft.com/office/drawing/2014/main" id="{F606F64A-6C95-4850-90B4-5D251D505FDB}"/>
              </a:ext>
            </a:extLst>
          </p:cNvPr>
          <p:cNvGrpSpPr/>
          <p:nvPr/>
        </p:nvGrpSpPr>
        <p:grpSpPr>
          <a:xfrm>
            <a:off x="616218" y="5325035"/>
            <a:ext cx="7505805" cy="1167840"/>
            <a:chOff x="637003" y="5290691"/>
            <a:chExt cx="3691983" cy="1104214"/>
          </a:xfrm>
        </p:grpSpPr>
        <p:sp>
          <p:nvSpPr>
            <p:cNvPr id="16" name="Text Placeholder 5">
              <a:extLst>
                <a:ext uri="{FF2B5EF4-FFF2-40B4-BE49-F238E27FC236}">
                  <a16:creationId xmlns:a16="http://schemas.microsoft.com/office/drawing/2014/main" id="{B32130E6-E8BA-41A3-AB27-81457753D4EB}"/>
                </a:ext>
              </a:extLst>
            </p:cNvPr>
            <p:cNvSpPr txBox="1">
              <a:spLocks/>
            </p:cNvSpPr>
            <p:nvPr/>
          </p:nvSpPr>
          <p:spPr>
            <a:xfrm>
              <a:off x="637003" y="5307539"/>
              <a:ext cx="3691983" cy="108736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a:solidFill>
                    <a:srgbClr val="0061AA"/>
                  </a:solidFill>
                </a:rPr>
                <a:t>By The Way</a:t>
              </a:r>
            </a:p>
            <a:p>
              <a:pPr algn="ctr">
                <a:spcBef>
                  <a:spcPts val="0"/>
                </a:spcBef>
                <a:buClr>
                  <a:srgbClr val="0078C1"/>
                </a:buClr>
              </a:pPr>
              <a:r>
                <a:rPr lang="en-US" sz="1600"/>
                <a:t>Many virtual conferences are </a:t>
              </a:r>
              <a:r>
                <a:rPr lang="en-US" sz="1600" b="1"/>
                <a:t>free to attend – take advantage </a:t>
              </a:r>
              <a:r>
                <a:rPr lang="en-US" sz="1600"/>
                <a:t>of this! Look at opportunities like: AmeriGEO Week, Society for Conservation GIS, Esri User Conference (plenary is free), etc.  </a:t>
              </a:r>
              <a:endParaRPr lang="en-US" sz="1800"/>
            </a:p>
          </p:txBody>
        </p:sp>
        <p:sp>
          <p:nvSpPr>
            <p:cNvPr id="19" name="Rounded Rectangle 47">
              <a:extLst>
                <a:ext uri="{FF2B5EF4-FFF2-40B4-BE49-F238E27FC236}">
                  <a16:creationId xmlns:a16="http://schemas.microsoft.com/office/drawing/2014/main" id="{A98E758B-B9A2-4FA4-A47A-CC94178C281B}"/>
                </a:ext>
              </a:extLst>
            </p:cNvPr>
            <p:cNvSpPr/>
            <p:nvPr/>
          </p:nvSpPr>
          <p:spPr>
            <a:xfrm>
              <a:off x="637003" y="5290691"/>
              <a:ext cx="3691983" cy="1087366"/>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1682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RESOURCES &amp; 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DEVELOP Turns 25!</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2" y="1804737"/>
            <a:ext cx="8905874" cy="452141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a:t>On recognition of DEVELOP’s 25</a:t>
            </a:r>
            <a:r>
              <a:rPr lang="en-US" sz="2000" baseline="30000" dirty="0"/>
              <a:t>th</a:t>
            </a:r>
            <a:r>
              <a:rPr lang="en-US" sz="2000" dirty="0"/>
              <a:t> anniversary, the program is celebrating through a variety of different events and activities. </a:t>
            </a:r>
          </a:p>
          <a:p>
            <a:r>
              <a:rPr lang="en-US" sz="2000" dirty="0"/>
              <a:t>Stay tuned on DEVELOPedia for more details!</a:t>
            </a:r>
            <a:endParaRPr lang="en-US" sz="1100" dirty="0"/>
          </a:p>
          <a:p>
            <a:pPr marL="285750" indent="-225425">
              <a:buFont typeface="Arial" panose="020B0604020202020204" pitchFamily="34" charset="0"/>
              <a:buChar char="•"/>
            </a:pPr>
            <a:r>
              <a:rPr lang="en-US" sz="1800" dirty="0"/>
              <a:t>DEVELOP Anniversary Tournament: Nodes will be competing through a series of events to gain points and see who will take home the tournament trophy at the end of the summer!</a:t>
            </a:r>
          </a:p>
          <a:p>
            <a:pPr marL="285750" indent="-225425">
              <a:buFont typeface="Arial" panose="020B0604020202020204" pitchFamily="34" charset="0"/>
              <a:buChar char="•"/>
            </a:pPr>
            <a:r>
              <a:rPr lang="en-US" sz="1800" dirty="0"/>
              <a:t>Day of Service Mapathon – </a:t>
            </a:r>
            <a:r>
              <a:rPr lang="en-US" sz="1800" dirty="0">
                <a:solidFill>
                  <a:srgbClr val="5595AC"/>
                </a:solidFill>
              </a:rPr>
              <a:t>6/8</a:t>
            </a:r>
            <a:r>
              <a:rPr lang="en-US" sz="1800" dirty="0"/>
              <a:t>, 12-2p ET </a:t>
            </a:r>
          </a:p>
          <a:p>
            <a:pPr marL="285750" indent="-225425">
              <a:buFont typeface="Arial" panose="020B0604020202020204" pitchFamily="34" charset="0"/>
              <a:buChar char="•"/>
            </a:pPr>
            <a:r>
              <a:rPr lang="en-US" sz="1800" dirty="0"/>
              <a:t>Cross Country Meet Ups – </a:t>
            </a:r>
            <a:r>
              <a:rPr lang="en-US" sz="1800" dirty="0">
                <a:solidFill>
                  <a:srgbClr val="5595AC"/>
                </a:solidFill>
              </a:rPr>
              <a:t>6/28</a:t>
            </a:r>
            <a:r>
              <a:rPr lang="en-US" sz="1800" dirty="0"/>
              <a:t>, 6p local time</a:t>
            </a:r>
          </a:p>
          <a:p>
            <a:pPr marL="285750" indent="-225425">
              <a:buFont typeface="Arial" panose="020B0604020202020204" pitchFamily="34" charset="0"/>
              <a:buChar char="•"/>
            </a:pPr>
            <a:r>
              <a:rPr lang="en-US" sz="1800" dirty="0"/>
              <a:t>DEVELOP Day at NASA HQ – </a:t>
            </a:r>
            <a:r>
              <a:rPr lang="en-US" sz="1800" dirty="0">
                <a:solidFill>
                  <a:srgbClr val="5595AC"/>
                </a:solidFill>
              </a:rPr>
              <a:t>8/9 </a:t>
            </a:r>
          </a:p>
          <a:p>
            <a:pPr marL="285750" indent="-225425">
              <a:buFont typeface="Arial" panose="020B0604020202020204" pitchFamily="34" charset="0"/>
              <a:buChar char="•"/>
            </a:pPr>
            <a:r>
              <a:rPr lang="en-US" sz="1800" dirty="0"/>
              <a:t>Social Media Campaigns &amp; other feature articles</a:t>
            </a:r>
          </a:p>
          <a:p>
            <a:pPr marL="285750" indent="-225425">
              <a:buFont typeface="Arial" panose="020B0604020202020204" pitchFamily="34" charset="0"/>
              <a:buChar char="•"/>
            </a:pPr>
            <a:endParaRPr lang="en-US" dirty="0"/>
          </a:p>
        </p:txBody>
      </p:sp>
      <p:pic>
        <p:nvPicPr>
          <p:cNvPr id="3" name="Picture 2" descr="Logo, icon&#10;&#10;Description automatically generated">
            <a:extLst>
              <a:ext uri="{FF2B5EF4-FFF2-40B4-BE49-F238E27FC236}">
                <a16:creationId xmlns:a16="http://schemas.microsoft.com/office/drawing/2014/main" id="{5FCB5D13-54E4-439B-9D65-DCE27B446544}"/>
              </a:ext>
            </a:extLst>
          </p:cNvPr>
          <p:cNvPicPr>
            <a:picLocks noChangeAspect="1"/>
          </p:cNvPicPr>
          <p:nvPr/>
        </p:nvPicPr>
        <p:blipFill>
          <a:blip r:embed="rId3" cstate="print">
            <a:clrChange>
              <a:clrFrom>
                <a:srgbClr val="4E4E4E"/>
              </a:clrFrom>
              <a:clrTo>
                <a:srgbClr val="4E4E4E">
                  <a:alpha val="0"/>
                </a:srgbClr>
              </a:clrTo>
            </a:clrChange>
            <a:extLst>
              <a:ext uri="{28A0092B-C50C-407E-A947-70E740481C1C}">
                <a14:useLocalDpi xmlns:a14="http://schemas.microsoft.com/office/drawing/2010/main" val="0"/>
              </a:ext>
            </a:extLst>
          </a:blip>
          <a:stretch>
            <a:fillRect/>
          </a:stretch>
        </p:blipFill>
        <p:spPr>
          <a:xfrm>
            <a:off x="9525000" y="0"/>
            <a:ext cx="2495550" cy="2495550"/>
          </a:xfrm>
          <a:prstGeom prst="rect">
            <a:avLst/>
          </a:prstGeom>
        </p:spPr>
      </p:pic>
    </p:spTree>
    <p:extLst>
      <p:ext uri="{BB962C8B-B14F-4D97-AF65-F5344CB8AC3E}">
        <p14:creationId xmlns:p14="http://schemas.microsoft.com/office/powerpoint/2010/main" val="148764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B607B8-5D53-4253-A88D-16A3A255CEC0}"/>
              </a:ext>
            </a:extLst>
          </p:cNvPr>
          <p:cNvSpPr txBox="1"/>
          <p:nvPr/>
        </p:nvSpPr>
        <p:spPr>
          <a:xfrm>
            <a:off x="671248" y="2403120"/>
            <a:ext cx="5337703" cy="769441"/>
          </a:xfrm>
          <a:prstGeom prst="rect">
            <a:avLst/>
          </a:prstGeom>
          <a:noFill/>
        </p:spPr>
        <p:txBody>
          <a:bodyPr wrap="square" rtlCol="0">
            <a:spAutoFit/>
          </a:bodyPr>
          <a:lstStyle/>
          <a:p>
            <a:r>
              <a:rPr lang="en-US" sz="4400" b="1" dirty="0">
                <a:solidFill>
                  <a:srgbClr val="244D60"/>
                </a:solidFill>
                <a:latin typeface="Georgia" panose="02040502050405020303" pitchFamily="18" charset="0"/>
              </a:rPr>
              <a:t>Thank You.</a:t>
            </a:r>
          </a:p>
        </p:txBody>
      </p:sp>
      <p:sp>
        <p:nvSpPr>
          <p:cNvPr id="6" name="Text Placeholder 5">
            <a:extLst>
              <a:ext uri="{FF2B5EF4-FFF2-40B4-BE49-F238E27FC236}">
                <a16:creationId xmlns:a16="http://schemas.microsoft.com/office/drawing/2014/main" id="{1DEE7746-370D-4073-A375-1912F702D52B}"/>
              </a:ext>
            </a:extLst>
          </p:cNvPr>
          <p:cNvSpPr txBox="1">
            <a:spLocks/>
          </p:cNvSpPr>
          <p:nvPr/>
        </p:nvSpPr>
        <p:spPr>
          <a:xfrm>
            <a:off x="671247" y="3419778"/>
            <a:ext cx="5057749" cy="168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75000"/>
                    <a:lumOff val="25000"/>
                  </a:schemeClr>
                </a:solidFill>
                <a:latin typeface="+mn-lt"/>
              </a:rPr>
              <a:t>Explore all of the resources available to you! And if you find helpful resources, share them!</a:t>
            </a:r>
          </a:p>
        </p:txBody>
      </p:sp>
      <p:sp>
        <p:nvSpPr>
          <p:cNvPr id="38" name="Picture Placeholder 37">
            <a:extLst>
              <a:ext uri="{FF2B5EF4-FFF2-40B4-BE49-F238E27FC236}">
                <a16:creationId xmlns:a16="http://schemas.microsoft.com/office/drawing/2014/main" id="{7595BE41-CE92-4CD1-945A-2CD9CD5F3F3B}"/>
              </a:ext>
            </a:extLst>
          </p:cNvPr>
          <p:cNvSpPr>
            <a:spLocks noGrp="1"/>
          </p:cNvSpPr>
          <p:nvPr>
            <p:ph type="pic" sz="quarter" idx="13"/>
          </p:nvPr>
        </p:nvSpPr>
        <p:spPr/>
      </p:sp>
      <p:pic>
        <p:nvPicPr>
          <p:cNvPr id="7" name="Picture Placeholder 6">
            <a:extLst>
              <a:ext uri="{FF2B5EF4-FFF2-40B4-BE49-F238E27FC236}">
                <a16:creationId xmlns:a16="http://schemas.microsoft.com/office/drawing/2014/main" id="{C947C5E1-1FEB-414B-B09C-89CCBC2BA13D}"/>
              </a:ext>
            </a:extLst>
          </p:cNvPr>
          <p:cNvPicPr>
            <a:picLocks noChangeAspect="1"/>
          </p:cNvPicPr>
          <p:nvPr/>
        </p:nvPicPr>
        <p:blipFill>
          <a:blip r:embed="rId2" cstate="print">
            <a:extLst>
              <a:ext uri="{28A0092B-C50C-407E-A947-70E740481C1C}">
                <a14:useLocalDpi xmlns:a14="http://schemas.microsoft.com/office/drawing/2010/main" val="0"/>
              </a:ext>
            </a:extLst>
          </a:blip>
          <a:srcRect t="9869" b="9869"/>
          <a:stretch/>
        </p:blipFill>
        <p:spPr>
          <a:xfrm>
            <a:off x="6276689" y="-6025"/>
            <a:ext cx="5915311" cy="6864025"/>
          </a:xfrm>
          <a:prstGeom prst="rect">
            <a:avLst/>
          </a:prstGeom>
        </p:spPr>
      </p:pic>
    </p:spTree>
    <p:extLst>
      <p:ext uri="{BB962C8B-B14F-4D97-AF65-F5344CB8AC3E}">
        <p14:creationId xmlns:p14="http://schemas.microsoft.com/office/powerpoint/2010/main" val="252995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33197" y="365125"/>
            <a:ext cx="10515600" cy="570057"/>
          </a:xfrm>
        </p:spPr>
        <p:txBody>
          <a:bodyPr>
            <a:normAutofit/>
          </a:bodyPr>
          <a:lstStyle/>
          <a:p>
            <a:r>
              <a:rPr lang="en-US" sz="1400" dirty="0">
                <a:latin typeface="Arial"/>
                <a:cs typeface="Arial"/>
              </a:rPr>
              <a:t>RESOURCES &amp; 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633197" y="984732"/>
            <a:ext cx="10712117" cy="820004"/>
          </a:xfrm>
        </p:spPr>
        <p:txBody>
          <a:bodyPr anchor="ctr">
            <a:normAutofit/>
          </a:bodyPr>
          <a:lstStyle/>
          <a:p>
            <a:r>
              <a:rPr lang="en-US" altLang="en-US" sz="3200" dirty="0" err="1"/>
              <a:t>DEVELOPedia</a:t>
            </a:r>
            <a:endParaRPr lang="en-US" sz="3200" dirty="0"/>
          </a:p>
        </p:txBody>
      </p:sp>
      <p:sp>
        <p:nvSpPr>
          <p:cNvPr id="6" name="Text Placeholder 5">
            <a:extLst>
              <a:ext uri="{FF2B5EF4-FFF2-40B4-BE49-F238E27FC236}">
                <a16:creationId xmlns:a16="http://schemas.microsoft.com/office/drawing/2014/main" id="{78974C68-49CF-416B-A03C-EA0A92BCF9D2}"/>
              </a:ext>
            </a:extLst>
          </p:cNvPr>
          <p:cNvSpPr txBox="1">
            <a:spLocks/>
          </p:cNvSpPr>
          <p:nvPr/>
        </p:nvSpPr>
        <p:spPr>
          <a:xfrm>
            <a:off x="633197" y="1991167"/>
            <a:ext cx="11196724" cy="31163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lnSpc>
                <a:spcPct val="100000"/>
              </a:lnSpc>
              <a:spcBef>
                <a:spcPts val="0"/>
              </a:spcBef>
              <a:spcAft>
                <a:spcPts val="600"/>
              </a:spcAft>
              <a:buClr>
                <a:srgbClr val="5496AD"/>
              </a:buClr>
              <a:buFont typeface="Arial" panose="020B0604020202020204" pitchFamily="34" charset="0"/>
              <a:buChar char="•"/>
            </a:pPr>
            <a:r>
              <a:rPr lang="en-US" sz="1600" dirty="0">
                <a:solidFill>
                  <a:schemeClr val="bg2">
                    <a:lumMod val="50000"/>
                  </a:schemeClr>
                </a:solidFill>
                <a:latin typeface="+mn-lt"/>
              </a:rPr>
              <a:t>DEVELOPedia is your primary source for all things DEVELOP. It is an internal wiki intended to serve three purposes:</a:t>
            </a:r>
          </a:p>
          <a:p>
            <a:pPr marL="742950" lvl="1" indent="-285750">
              <a:lnSpc>
                <a:spcPct val="100000"/>
              </a:lnSpc>
              <a:spcBef>
                <a:spcPts val="0"/>
              </a:spcBef>
              <a:spcAft>
                <a:spcPts val="600"/>
              </a:spcAft>
              <a:buClr>
                <a:srgbClr val="5496AD"/>
              </a:buClr>
              <a:buFont typeface="Arial" panose="020B0604020202020204" pitchFamily="34" charset="0"/>
              <a:buChar char="•"/>
            </a:pPr>
            <a:r>
              <a:rPr lang="en-US" sz="1600" dirty="0">
                <a:solidFill>
                  <a:schemeClr val="bg2">
                    <a:lumMod val="50000"/>
                  </a:schemeClr>
                </a:solidFill>
                <a:latin typeface="+mn-lt"/>
              </a:rPr>
              <a:t>Share critical information about the program and projects</a:t>
            </a:r>
          </a:p>
          <a:p>
            <a:pPr marL="742950" lvl="1" indent="-285750">
              <a:lnSpc>
                <a:spcPct val="100000"/>
              </a:lnSpc>
              <a:spcBef>
                <a:spcPts val="0"/>
              </a:spcBef>
              <a:spcAft>
                <a:spcPts val="600"/>
              </a:spcAft>
              <a:buClr>
                <a:srgbClr val="5496AD"/>
              </a:buClr>
              <a:buFont typeface="Arial" panose="020B0604020202020204" pitchFamily="34" charset="0"/>
              <a:buChar char="•"/>
            </a:pPr>
            <a:r>
              <a:rPr lang="en-US" sz="1600" dirty="0">
                <a:solidFill>
                  <a:schemeClr val="bg2">
                    <a:lumMod val="50000"/>
                  </a:schemeClr>
                </a:solidFill>
                <a:latin typeface="+mn-lt"/>
              </a:rPr>
              <a:t>Hosts detailed information relating to term logistics (templates, deadlines, etc.)</a:t>
            </a:r>
          </a:p>
          <a:p>
            <a:pPr marL="742950" lvl="1" indent="-285750">
              <a:lnSpc>
                <a:spcPct val="100000"/>
              </a:lnSpc>
              <a:spcBef>
                <a:spcPts val="0"/>
              </a:spcBef>
              <a:spcAft>
                <a:spcPts val="1200"/>
              </a:spcAft>
              <a:buClr>
                <a:srgbClr val="5496AD"/>
              </a:buClr>
              <a:buFont typeface="Arial" panose="020B0604020202020204" pitchFamily="34" charset="0"/>
              <a:buChar char="•"/>
            </a:pPr>
            <a:r>
              <a:rPr lang="en-US" sz="1600" dirty="0">
                <a:solidFill>
                  <a:schemeClr val="bg2">
                    <a:lumMod val="50000"/>
                  </a:schemeClr>
                </a:solidFill>
                <a:latin typeface="+mn-lt"/>
              </a:rPr>
              <a:t>Source of information about past projects, participants, resources, guidelines, opportunities, and more!</a:t>
            </a:r>
          </a:p>
          <a:p>
            <a:pPr marL="285750" indent="-285750">
              <a:lnSpc>
                <a:spcPct val="100000"/>
              </a:lnSpc>
              <a:spcBef>
                <a:spcPts val="0"/>
              </a:spcBef>
              <a:spcAft>
                <a:spcPts val="1200"/>
              </a:spcAft>
              <a:buClr>
                <a:srgbClr val="5496AD"/>
              </a:buClr>
              <a:buFont typeface="Arial" panose="020B0604020202020204" pitchFamily="34" charset="0"/>
              <a:buChar char="•"/>
            </a:pPr>
            <a:r>
              <a:rPr lang="en-US" sz="1600" b="1" dirty="0">
                <a:solidFill>
                  <a:schemeClr val="bg2">
                    <a:lumMod val="50000"/>
                  </a:schemeClr>
                </a:solidFill>
                <a:latin typeface="+mn-lt"/>
              </a:rPr>
              <a:t>Visit DEVELOPedia daily </a:t>
            </a:r>
            <a:r>
              <a:rPr lang="en-US" sz="1600" dirty="0">
                <a:solidFill>
                  <a:schemeClr val="bg2">
                    <a:lumMod val="50000"/>
                  </a:schemeClr>
                </a:solidFill>
                <a:latin typeface="+mn-lt"/>
              </a:rPr>
              <a:t>for weekly news, due dates, deliverable templates, training resources, past project deliverables, and more! Best Practice: make it your landing page for the term!</a:t>
            </a:r>
            <a:endParaRPr lang="en-US" sz="1600" b="1" dirty="0">
              <a:solidFill>
                <a:schemeClr val="bg2">
                  <a:lumMod val="50000"/>
                </a:schemeClr>
              </a:solidFill>
              <a:latin typeface="+mn-lt"/>
            </a:endParaRPr>
          </a:p>
          <a:p>
            <a:pPr marL="285750" indent="-285750">
              <a:lnSpc>
                <a:spcPct val="100000"/>
              </a:lnSpc>
              <a:spcBef>
                <a:spcPts val="0"/>
              </a:spcBef>
              <a:spcAft>
                <a:spcPts val="1200"/>
              </a:spcAft>
              <a:buClr>
                <a:srgbClr val="5496AD"/>
              </a:buClr>
              <a:buFont typeface="Arial" panose="020B0604020202020204" pitchFamily="34" charset="0"/>
              <a:buChar char="•"/>
            </a:pPr>
            <a:r>
              <a:rPr lang="en-US" sz="1600" dirty="0">
                <a:solidFill>
                  <a:schemeClr val="bg2">
                    <a:lumMod val="50000"/>
                  </a:schemeClr>
                </a:solidFill>
                <a:latin typeface="+mn-lt"/>
              </a:rPr>
              <a:t>DEVELOPedia is a collaborative effort and living document, constantly adapting to meet the needs of the NASA DEVELOP National Program and the people that make the program great (That’s you!).</a:t>
            </a:r>
          </a:p>
          <a:p>
            <a:pPr marL="285750" indent="-285750">
              <a:lnSpc>
                <a:spcPct val="100000"/>
              </a:lnSpc>
              <a:spcBef>
                <a:spcPts val="0"/>
              </a:spcBef>
              <a:spcAft>
                <a:spcPts val="1200"/>
              </a:spcAft>
              <a:buClr>
                <a:srgbClr val="5496AD"/>
              </a:buClr>
              <a:buFont typeface="Arial" panose="020B0604020202020204" pitchFamily="34" charset="0"/>
              <a:buChar char="•"/>
            </a:pPr>
            <a:r>
              <a:rPr lang="en-US" sz="1600" b="1" dirty="0">
                <a:solidFill>
                  <a:schemeClr val="bg2">
                    <a:lumMod val="50000"/>
                  </a:schemeClr>
                </a:solidFill>
                <a:latin typeface="+mn-lt"/>
              </a:rPr>
              <a:t>Note</a:t>
            </a:r>
            <a:r>
              <a:rPr lang="en-US" sz="1600" dirty="0">
                <a:solidFill>
                  <a:schemeClr val="bg2">
                    <a:lumMod val="50000"/>
                  </a:schemeClr>
                </a:solidFill>
                <a:latin typeface="+mn-lt"/>
              </a:rPr>
              <a:t>: this is a resource that you keep access to even after your term ends!</a:t>
            </a:r>
          </a:p>
        </p:txBody>
      </p:sp>
      <p:sp>
        <p:nvSpPr>
          <p:cNvPr id="7" name="Rectangle 6">
            <a:extLst>
              <a:ext uri="{FF2B5EF4-FFF2-40B4-BE49-F238E27FC236}">
                <a16:creationId xmlns:a16="http://schemas.microsoft.com/office/drawing/2014/main" id="{EE6CCCA0-3DF5-4EE1-8B36-733FEA23B226}"/>
              </a:ext>
            </a:extLst>
          </p:cNvPr>
          <p:cNvSpPr/>
          <p:nvPr/>
        </p:nvSpPr>
        <p:spPr>
          <a:xfrm>
            <a:off x="459461" y="6224733"/>
            <a:ext cx="5461752" cy="369332"/>
          </a:xfrm>
          <a:prstGeom prst="rect">
            <a:avLst/>
          </a:prstGeom>
        </p:spPr>
        <p:txBody>
          <a:bodyPr wrap="none">
            <a:spAutoFit/>
          </a:bodyPr>
          <a:lstStyle/>
          <a:p>
            <a:pPr algn="ctr"/>
            <a:r>
              <a:rPr lang="en-US" dirty="0">
                <a:solidFill>
                  <a:srgbClr val="EF282F"/>
                </a:solidFill>
                <a:latin typeface="Century Gothic" panose="020B0502020202020204" pitchFamily="34" charset="0"/>
                <a:hlinkClick r:id="rId3"/>
              </a:rPr>
              <a:t>http://www.devpedia.developexchange.com</a:t>
            </a:r>
            <a:r>
              <a:rPr lang="en-US" dirty="0">
                <a:solidFill>
                  <a:srgbClr val="EF282F"/>
                </a:solidFill>
                <a:latin typeface="Century Gothic" panose="020B0502020202020204" pitchFamily="34" charset="0"/>
              </a:rPr>
              <a:t> </a:t>
            </a:r>
          </a:p>
        </p:txBody>
      </p:sp>
      <p:sp>
        <p:nvSpPr>
          <p:cNvPr id="8" name="Rectangle 7">
            <a:extLst>
              <a:ext uri="{FF2B5EF4-FFF2-40B4-BE49-F238E27FC236}">
                <a16:creationId xmlns:a16="http://schemas.microsoft.com/office/drawing/2014/main" id="{BBFE0433-9437-4D46-91C5-9EC8418A226C}"/>
              </a:ext>
            </a:extLst>
          </p:cNvPr>
          <p:cNvSpPr/>
          <p:nvPr/>
        </p:nvSpPr>
        <p:spPr>
          <a:xfrm>
            <a:off x="6096000" y="6234731"/>
            <a:ext cx="5461752" cy="353943"/>
          </a:xfrm>
          <a:prstGeom prst="rect">
            <a:avLst/>
          </a:prstGeom>
        </p:spPr>
        <p:txBody>
          <a:bodyPr wrap="square">
            <a:spAutoFit/>
          </a:bodyPr>
          <a:lstStyle/>
          <a:p>
            <a:r>
              <a:rPr lang="en-US" sz="1700" dirty="0">
                <a:solidFill>
                  <a:schemeClr val="tx1">
                    <a:lumMod val="75000"/>
                    <a:lumOff val="25000"/>
                  </a:schemeClr>
                </a:solidFill>
                <a:latin typeface="Century Gothic" panose="020B0502020202020204" pitchFamily="34" charset="0"/>
              </a:rPr>
              <a:t>POCs: Danny Mangosing &amp; Amanda Clayton</a:t>
            </a:r>
          </a:p>
        </p:txBody>
      </p:sp>
      <p:grpSp>
        <p:nvGrpSpPr>
          <p:cNvPr id="9" name="Group 8">
            <a:extLst>
              <a:ext uri="{FF2B5EF4-FFF2-40B4-BE49-F238E27FC236}">
                <a16:creationId xmlns:a16="http://schemas.microsoft.com/office/drawing/2014/main" id="{E7C61A63-E8D3-4F6E-A246-2A402A513CC8}"/>
              </a:ext>
            </a:extLst>
          </p:cNvPr>
          <p:cNvGrpSpPr/>
          <p:nvPr/>
        </p:nvGrpSpPr>
        <p:grpSpPr>
          <a:xfrm>
            <a:off x="1999903" y="5078445"/>
            <a:ext cx="7842619" cy="863963"/>
            <a:chOff x="637003" y="5290691"/>
            <a:chExt cx="3691983" cy="1056769"/>
          </a:xfrm>
        </p:grpSpPr>
        <p:sp>
          <p:nvSpPr>
            <p:cNvPr id="10" name="Text Placeholder 5">
              <a:extLst>
                <a:ext uri="{FF2B5EF4-FFF2-40B4-BE49-F238E27FC236}">
                  <a16:creationId xmlns:a16="http://schemas.microsoft.com/office/drawing/2014/main" id="{4DAB07A2-CE50-46A3-A6D7-43D19E3B5B57}"/>
                </a:ext>
              </a:extLst>
            </p:cNvPr>
            <p:cNvSpPr txBox="1">
              <a:spLocks/>
            </p:cNvSpPr>
            <p:nvPr/>
          </p:nvSpPr>
          <p:spPr>
            <a:xfrm>
              <a:off x="638105" y="5307539"/>
              <a:ext cx="3690881" cy="949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Completing Your Personal </a:t>
              </a:r>
              <a:r>
                <a:rPr lang="en-US" sz="1600" b="1" i="1" dirty="0" err="1">
                  <a:solidFill>
                    <a:srgbClr val="0061AA"/>
                  </a:solidFill>
                </a:rPr>
                <a:t>DEVELOPedia</a:t>
              </a:r>
              <a:r>
                <a:rPr lang="en-US" sz="1600" b="1" i="1" dirty="0">
                  <a:solidFill>
                    <a:srgbClr val="0061AA"/>
                  </a:solidFill>
                </a:rPr>
                <a:t> Page is a Week 1 Deliverable!</a:t>
              </a:r>
            </a:p>
            <a:p>
              <a:pPr algn="ctr">
                <a:spcBef>
                  <a:spcPts val="0"/>
                </a:spcBef>
                <a:buClr>
                  <a:srgbClr val="0078C1"/>
                </a:buClr>
              </a:pPr>
              <a:r>
                <a:rPr lang="en-US" sz="1600" dirty="0"/>
                <a:t>Make sure to include a picture, a long-term email address, information about your background &amp; interests, &amp; a link to your LinkedIn profile!</a:t>
              </a:r>
              <a:endParaRPr lang="en-US" sz="1800" dirty="0"/>
            </a:p>
          </p:txBody>
        </p:sp>
        <p:sp>
          <p:nvSpPr>
            <p:cNvPr id="11" name="Rounded Rectangle 44">
              <a:extLst>
                <a:ext uri="{FF2B5EF4-FFF2-40B4-BE49-F238E27FC236}">
                  <a16:creationId xmlns:a16="http://schemas.microsoft.com/office/drawing/2014/main" id="{B002BFA8-522B-4AF8-87BF-D30A43F01B67}"/>
                </a:ext>
              </a:extLst>
            </p:cNvPr>
            <p:cNvSpPr/>
            <p:nvPr/>
          </p:nvSpPr>
          <p:spPr>
            <a:xfrm>
              <a:off x="637003" y="5290691"/>
              <a:ext cx="3691983" cy="1056769"/>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E2B2A4A7-086F-4E62-90A7-014205999B8C}"/>
              </a:ext>
            </a:extLst>
          </p:cNvPr>
          <p:cNvPicPr>
            <a:picLocks noChangeAspect="1"/>
          </p:cNvPicPr>
          <p:nvPr/>
        </p:nvPicPr>
        <p:blipFill>
          <a:blip r:embed="rId4"/>
          <a:stretch>
            <a:fillRect/>
          </a:stretch>
        </p:blipFill>
        <p:spPr>
          <a:xfrm>
            <a:off x="6706650" y="165965"/>
            <a:ext cx="5123271" cy="16699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7874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18158" y="365125"/>
            <a:ext cx="10515600" cy="570057"/>
          </a:xfrm>
        </p:spPr>
        <p:txBody>
          <a:bodyPr>
            <a:normAutofit/>
          </a:bodyPr>
          <a:lstStyle/>
          <a:p>
            <a:r>
              <a:rPr lang="en-US" sz="1400" dirty="0">
                <a:latin typeface="Arial"/>
                <a:cs typeface="Arial"/>
              </a:rPr>
              <a:t>RESOURCES &amp; 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618158" y="908938"/>
            <a:ext cx="10712117" cy="820004"/>
          </a:xfrm>
        </p:spPr>
        <p:txBody>
          <a:bodyPr anchor="ctr">
            <a:normAutofit/>
          </a:bodyPr>
          <a:lstStyle/>
          <a:p>
            <a:r>
              <a:rPr lang="en-US" altLang="en-US" sz="3200" dirty="0">
                <a:solidFill>
                  <a:srgbClr val="00B050"/>
                </a:solidFill>
              </a:rPr>
              <a:t>D</a:t>
            </a:r>
            <a:r>
              <a:rPr lang="en-US" altLang="en-US" sz="3200" dirty="0"/>
              <a:t>EVELOP </a:t>
            </a:r>
            <a:r>
              <a:rPr lang="en-US" altLang="en-US" sz="3200" dirty="0">
                <a:solidFill>
                  <a:srgbClr val="00B050"/>
                </a:solidFill>
              </a:rPr>
              <a:t>E</a:t>
            </a:r>
            <a:r>
              <a:rPr lang="en-US" altLang="en-US" sz="3200" dirty="0"/>
              <a:t>arth </a:t>
            </a:r>
            <a:r>
              <a:rPr lang="en-US" altLang="en-US" sz="3200" dirty="0">
                <a:solidFill>
                  <a:srgbClr val="00B050"/>
                </a:solidFill>
              </a:rPr>
              <a:t>S</a:t>
            </a:r>
            <a:r>
              <a:rPr lang="en-US" altLang="en-US" sz="3200" dirty="0"/>
              <a:t>cience </a:t>
            </a:r>
            <a:r>
              <a:rPr lang="en-US" altLang="en-US" sz="3200" dirty="0">
                <a:solidFill>
                  <a:srgbClr val="00B050"/>
                </a:solidFill>
              </a:rPr>
              <a:t>C</a:t>
            </a:r>
            <a:r>
              <a:rPr lang="en-US" altLang="en-US" sz="3200" dirty="0"/>
              <a:t>ollective (DESC)</a:t>
            </a:r>
            <a:endParaRPr lang="en-US" sz="3200" dirty="0"/>
          </a:p>
        </p:txBody>
      </p:sp>
      <p:sp>
        <p:nvSpPr>
          <p:cNvPr id="16" name="Text Placeholder 5">
            <a:extLst>
              <a:ext uri="{FF2B5EF4-FFF2-40B4-BE49-F238E27FC236}">
                <a16:creationId xmlns:a16="http://schemas.microsoft.com/office/drawing/2014/main" id="{5E563D3A-3773-4B4F-9101-78174113E4E4}"/>
              </a:ext>
            </a:extLst>
          </p:cNvPr>
          <p:cNvSpPr txBox="1">
            <a:spLocks/>
          </p:cNvSpPr>
          <p:nvPr/>
        </p:nvSpPr>
        <p:spPr>
          <a:xfrm>
            <a:off x="618157" y="1804736"/>
            <a:ext cx="10735641" cy="13263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5496AD"/>
              </a:buClr>
              <a:buFont typeface="Arial" panose="020B0604020202020204" pitchFamily="34" charset="0"/>
              <a:buChar char="•"/>
            </a:pPr>
            <a:r>
              <a:rPr lang="en-US" sz="1800" dirty="0">
                <a:solidFill>
                  <a:schemeClr val="bg2">
                    <a:lumMod val="50000"/>
                  </a:schemeClr>
                </a:solidFill>
                <a:latin typeface="+mn-lt"/>
              </a:rPr>
              <a:t>A forum for all your software, geospatial, and coding questions! Participants should feel welcome and comfortable to help each other troubleshoot and respond to each others’ questions.</a:t>
            </a:r>
          </a:p>
          <a:p>
            <a:pPr marL="285750" indent="-285750">
              <a:spcBef>
                <a:spcPts val="0"/>
              </a:spcBef>
              <a:spcAft>
                <a:spcPts val="600"/>
              </a:spcAft>
              <a:buClr>
                <a:srgbClr val="5496AD"/>
              </a:buClr>
              <a:buFont typeface="Arial" panose="020B0604020202020204" pitchFamily="34" charset="0"/>
              <a:buChar char="•"/>
            </a:pPr>
            <a:r>
              <a:rPr lang="en-US" sz="1800" dirty="0">
                <a:solidFill>
                  <a:schemeClr val="bg2">
                    <a:lumMod val="50000"/>
                  </a:schemeClr>
                </a:solidFill>
                <a:latin typeface="+mn-lt"/>
              </a:rPr>
              <a:t>Use the DESC </a:t>
            </a:r>
            <a:r>
              <a:rPr lang="en-US" sz="1800" i="1" dirty="0">
                <a:solidFill>
                  <a:schemeClr val="bg2">
                    <a:lumMod val="50000"/>
                  </a:schemeClr>
                </a:solidFill>
                <a:latin typeface="+mn-lt"/>
              </a:rPr>
              <a:t>prior</a:t>
            </a:r>
            <a:r>
              <a:rPr lang="en-US" sz="1800" dirty="0">
                <a:solidFill>
                  <a:schemeClr val="bg2">
                    <a:lumMod val="50000"/>
                  </a:schemeClr>
                </a:solidFill>
                <a:latin typeface="+mn-lt"/>
              </a:rPr>
              <a:t> to visiting Geoinformatics Office Hours</a:t>
            </a:r>
          </a:p>
          <a:p>
            <a:pPr marL="285750" indent="-285750">
              <a:spcBef>
                <a:spcPts val="0"/>
              </a:spcBef>
              <a:spcAft>
                <a:spcPts val="600"/>
              </a:spcAft>
              <a:buClr>
                <a:srgbClr val="5496AD"/>
              </a:buClr>
              <a:buFont typeface="Arial" panose="020B0604020202020204" pitchFamily="34" charset="0"/>
              <a:buChar char="•"/>
            </a:pPr>
            <a:r>
              <a:rPr lang="en-US" sz="1800" dirty="0">
                <a:solidFill>
                  <a:schemeClr val="bg2">
                    <a:lumMod val="50000"/>
                  </a:schemeClr>
                </a:solidFill>
                <a:latin typeface="+mn-lt"/>
              </a:rPr>
              <a:t>Can email forum directly like a regular email address</a:t>
            </a:r>
          </a:p>
          <a:p>
            <a:pPr>
              <a:spcBef>
                <a:spcPts val="0"/>
              </a:spcBef>
              <a:spcAft>
                <a:spcPts val="1800"/>
              </a:spcAft>
              <a:buClr>
                <a:srgbClr val="EF282F"/>
              </a:buClr>
            </a:pPr>
            <a:endParaRPr lang="en-US" sz="1800" dirty="0">
              <a:solidFill>
                <a:schemeClr val="bg2">
                  <a:lumMod val="50000"/>
                </a:schemeClr>
              </a:solidFill>
            </a:endParaRPr>
          </a:p>
        </p:txBody>
      </p:sp>
      <p:pic>
        <p:nvPicPr>
          <p:cNvPr id="19" name="Content Placeholder 3">
            <a:extLst>
              <a:ext uri="{FF2B5EF4-FFF2-40B4-BE49-F238E27FC236}">
                <a16:creationId xmlns:a16="http://schemas.microsoft.com/office/drawing/2014/main" id="{2EEEA4B4-D335-4B0B-9251-9527DD9222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1770"/>
          <a:stretch/>
        </p:blipFill>
        <p:spPr>
          <a:xfrm>
            <a:off x="4394446" y="3184791"/>
            <a:ext cx="6959353" cy="3422131"/>
          </a:xfrm>
          <a:prstGeom prst="rect">
            <a:avLst/>
          </a:prstGeom>
          <a:ln w="28575">
            <a:solidFill>
              <a:srgbClr val="538BC3"/>
            </a:solidFill>
            <a:prstDash val="sysDash"/>
          </a:ln>
        </p:spPr>
      </p:pic>
      <p:sp>
        <p:nvSpPr>
          <p:cNvPr id="20" name="TextBox 19">
            <a:extLst>
              <a:ext uri="{FF2B5EF4-FFF2-40B4-BE49-F238E27FC236}">
                <a16:creationId xmlns:a16="http://schemas.microsoft.com/office/drawing/2014/main" id="{F9CC4DC9-8D1C-4551-A619-56DBF0A39683}"/>
              </a:ext>
            </a:extLst>
          </p:cNvPr>
          <p:cNvSpPr txBox="1"/>
          <p:nvPr/>
        </p:nvSpPr>
        <p:spPr>
          <a:xfrm>
            <a:off x="1198781" y="3325355"/>
            <a:ext cx="1733349" cy="1569660"/>
          </a:xfrm>
          <a:prstGeom prst="rect">
            <a:avLst/>
          </a:prstGeom>
          <a:noFill/>
        </p:spPr>
        <p:txBody>
          <a:bodyPr wrap="square" rtlCol="0">
            <a:spAutoFit/>
          </a:bodyPr>
          <a:lstStyle/>
          <a:p>
            <a:pPr algn="r"/>
            <a:r>
              <a:rPr lang="en-US" sz="1600" b="1" dirty="0">
                <a:solidFill>
                  <a:schemeClr val="tx1">
                    <a:lumMod val="75000"/>
                    <a:lumOff val="25000"/>
                  </a:schemeClr>
                </a:solidFill>
                <a:latin typeface="Century Gothic" charset="0"/>
                <a:ea typeface="Century Gothic" charset="0"/>
                <a:cs typeface="Century Gothic" charset="0"/>
              </a:rPr>
              <a:t>Copy link, go join, and bookmark the DESC on your favorite browser! </a:t>
            </a:r>
          </a:p>
        </p:txBody>
      </p:sp>
      <p:sp>
        <p:nvSpPr>
          <p:cNvPr id="21" name="Rectangle 20">
            <a:hlinkClick r:id="rId4"/>
            <a:extLst>
              <a:ext uri="{FF2B5EF4-FFF2-40B4-BE49-F238E27FC236}">
                <a16:creationId xmlns:a16="http://schemas.microsoft.com/office/drawing/2014/main" id="{1F1E89D6-8BBA-4AC1-9477-FD1998BAD183}"/>
              </a:ext>
            </a:extLst>
          </p:cNvPr>
          <p:cNvSpPr/>
          <p:nvPr/>
        </p:nvSpPr>
        <p:spPr>
          <a:xfrm>
            <a:off x="957309" y="5473120"/>
            <a:ext cx="2705979" cy="584775"/>
          </a:xfrm>
          <a:prstGeom prst="rect">
            <a:avLst/>
          </a:prstGeom>
        </p:spPr>
        <p:txBody>
          <a:bodyPr wrap="square">
            <a:spAutoFit/>
          </a:bodyPr>
          <a:lstStyle/>
          <a:p>
            <a:r>
              <a:rPr lang="en-US" sz="1600" b="1" dirty="0">
                <a:solidFill>
                  <a:schemeClr val="accent6">
                    <a:lumMod val="75000"/>
                  </a:schemeClr>
                </a:solidFill>
                <a:latin typeface="Century Gothic" charset="0"/>
                <a:ea typeface="Century Gothic" charset="0"/>
                <a:cs typeface="Century Gothic" charset="0"/>
                <a:hlinkClick r:id="rId4"/>
              </a:rPr>
              <a:t>https://groups.google.com/d/forum/developesc</a:t>
            </a:r>
            <a:endParaRPr lang="en-US" sz="1600" dirty="0">
              <a:solidFill>
                <a:schemeClr val="accent6">
                  <a:lumMod val="75000"/>
                </a:schemeClr>
              </a:solidFill>
              <a:latin typeface="Century Gothic" charset="0"/>
              <a:ea typeface="Century Gothic" charset="0"/>
              <a:cs typeface="Century Gothic" charset="0"/>
            </a:endParaRPr>
          </a:p>
        </p:txBody>
      </p:sp>
      <p:sp>
        <p:nvSpPr>
          <p:cNvPr id="22" name="Right Arrow 46">
            <a:extLst>
              <a:ext uri="{FF2B5EF4-FFF2-40B4-BE49-F238E27FC236}">
                <a16:creationId xmlns:a16="http://schemas.microsoft.com/office/drawing/2014/main" id="{65555BDC-B261-480D-8A3B-FEFAFFC00527}"/>
              </a:ext>
            </a:extLst>
          </p:cNvPr>
          <p:cNvSpPr/>
          <p:nvPr/>
        </p:nvSpPr>
        <p:spPr>
          <a:xfrm rot="6390836">
            <a:off x="2004855" y="5094208"/>
            <a:ext cx="452845" cy="200055"/>
          </a:xfrm>
          <a:prstGeom prst="rightArrow">
            <a:avLst/>
          </a:prstGeom>
          <a:solidFill>
            <a:srgbClr val="006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197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RESOURCES &amp; 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Virtual Machines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2" y="1826765"/>
            <a:ext cx="10896598" cy="4886007"/>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lnSpc>
                <a:spcPct val="100000"/>
              </a:lnSpc>
              <a:spcBef>
                <a:spcPts val="0"/>
              </a:spcBef>
              <a:spcAft>
                <a:spcPts val="600"/>
              </a:spcAft>
            </a:pPr>
            <a:r>
              <a:rPr lang="en-US" sz="1800" dirty="0"/>
              <a:t>Virtual machines are a resource for DEVELOPers to run processing and access specific software. Note: Some NASA locations have limitations in accessing VMs due to firewalls.</a:t>
            </a:r>
          </a:p>
          <a:p>
            <a:pPr marL="60325">
              <a:lnSpc>
                <a:spcPct val="100000"/>
              </a:lnSpc>
              <a:spcBef>
                <a:spcPts val="0"/>
              </a:spcBef>
              <a:spcAft>
                <a:spcPts val="600"/>
              </a:spcAft>
            </a:pPr>
            <a:r>
              <a:rPr lang="en-US" b="1" dirty="0"/>
              <a:t>Online Policies:</a:t>
            </a:r>
          </a:p>
          <a:p>
            <a:pPr marL="285750" indent="-225425">
              <a:lnSpc>
                <a:spcPct val="100000"/>
              </a:lnSpc>
              <a:spcBef>
                <a:spcPts val="0"/>
              </a:spcBef>
              <a:spcAft>
                <a:spcPts val="600"/>
              </a:spcAft>
              <a:buFont typeface="Arial" panose="020B0604020202020204" pitchFamily="34" charset="0"/>
              <a:buChar char="•"/>
            </a:pPr>
            <a:r>
              <a:rPr lang="en-US" dirty="0"/>
              <a:t>Virtual machines should be used for DEVELOP purposes only, meaning absolutely no games, commercial radio, or music/video downloads (unless it’s for the project).</a:t>
            </a:r>
          </a:p>
          <a:p>
            <a:pPr marL="285750" indent="-225425">
              <a:lnSpc>
                <a:spcPct val="100000"/>
              </a:lnSpc>
              <a:spcBef>
                <a:spcPts val="0"/>
              </a:spcBef>
              <a:spcAft>
                <a:spcPts val="600"/>
              </a:spcAft>
              <a:buFont typeface="Arial" panose="020B0604020202020204" pitchFamily="34" charset="0"/>
              <a:buChar char="•"/>
            </a:pPr>
            <a:r>
              <a:rPr lang="en-US" dirty="0"/>
              <a:t>No Facebook, Twitter, etc. unless it’s for DEVELOP purposes!</a:t>
            </a:r>
          </a:p>
          <a:p>
            <a:pPr marL="285750" indent="-225425">
              <a:lnSpc>
                <a:spcPct val="100000"/>
              </a:lnSpc>
              <a:spcBef>
                <a:spcPts val="0"/>
              </a:spcBef>
              <a:spcAft>
                <a:spcPts val="600"/>
              </a:spcAft>
              <a:buFont typeface="Arial" panose="020B0604020202020204" pitchFamily="34" charset="0"/>
              <a:buChar char="•"/>
            </a:pPr>
            <a:r>
              <a:rPr lang="en-US" dirty="0"/>
              <a:t>Limited personal emails are acceptable as long as they DO NOT interfere with your project work.</a:t>
            </a:r>
          </a:p>
          <a:p>
            <a:pPr marL="285750" indent="-225425">
              <a:lnSpc>
                <a:spcPct val="100000"/>
              </a:lnSpc>
              <a:spcBef>
                <a:spcPts val="0"/>
              </a:spcBef>
              <a:spcAft>
                <a:spcPts val="600"/>
              </a:spcAft>
              <a:buFont typeface="Arial" panose="020B0604020202020204" pitchFamily="34" charset="0"/>
              <a:buChar char="•"/>
            </a:pPr>
            <a:r>
              <a:rPr lang="en-US" dirty="0"/>
              <a:t>Be mindful of the websites you visit and links you click on.</a:t>
            </a:r>
          </a:p>
          <a:p>
            <a:pPr marL="285750" indent="-225425">
              <a:lnSpc>
                <a:spcPct val="100000"/>
              </a:lnSpc>
              <a:spcBef>
                <a:spcPts val="0"/>
              </a:spcBef>
              <a:spcAft>
                <a:spcPts val="600"/>
              </a:spcAft>
              <a:buFont typeface="Arial" panose="020B0604020202020204" pitchFamily="34" charset="0"/>
              <a:buChar char="•"/>
            </a:pPr>
            <a:r>
              <a:rPr lang="en-US" dirty="0"/>
              <a:t>Be diligent against phishing attempts.</a:t>
            </a:r>
          </a:p>
          <a:p>
            <a:pPr marL="60325">
              <a:lnSpc>
                <a:spcPct val="100000"/>
              </a:lnSpc>
              <a:spcBef>
                <a:spcPts val="0"/>
              </a:spcBef>
              <a:spcAft>
                <a:spcPts val="600"/>
              </a:spcAft>
            </a:pPr>
            <a:endParaRPr lang="en-US" b="1" dirty="0"/>
          </a:p>
          <a:p>
            <a:pPr marL="60325">
              <a:lnSpc>
                <a:spcPct val="100000"/>
              </a:lnSpc>
              <a:spcBef>
                <a:spcPts val="0"/>
              </a:spcBef>
              <a:spcAft>
                <a:spcPts val="600"/>
              </a:spcAft>
            </a:pPr>
            <a:r>
              <a:rPr lang="en-US" b="1" dirty="0"/>
              <a:t>Software:</a:t>
            </a:r>
          </a:p>
          <a:p>
            <a:pPr marL="285750" indent="-225425">
              <a:lnSpc>
                <a:spcPct val="100000"/>
              </a:lnSpc>
              <a:spcBef>
                <a:spcPts val="0"/>
              </a:spcBef>
              <a:spcAft>
                <a:spcPts val="600"/>
              </a:spcAft>
              <a:buFont typeface="Arial" panose="020B0604020202020204" pitchFamily="34" charset="0"/>
              <a:buChar char="•"/>
            </a:pPr>
            <a:r>
              <a:rPr lang="en-US" dirty="0"/>
              <a:t>Installation of legally licensed software is permitted if the software is necessary to complete your project – but you must have approval from your Fellow. </a:t>
            </a:r>
          </a:p>
          <a:p>
            <a:pPr marL="285750" indent="-225425">
              <a:lnSpc>
                <a:spcPct val="100000"/>
              </a:lnSpc>
              <a:spcBef>
                <a:spcPts val="0"/>
              </a:spcBef>
              <a:spcAft>
                <a:spcPts val="600"/>
              </a:spcAft>
              <a:buFont typeface="Arial" panose="020B0604020202020204" pitchFamily="34" charset="0"/>
              <a:buChar char="•"/>
            </a:pPr>
            <a:r>
              <a:rPr lang="en-US" dirty="0"/>
              <a:t>If you have questions regarding permissibility of software, please contact your Fellow.</a:t>
            </a:r>
          </a:p>
          <a:p>
            <a:pPr marL="285750" indent="-225425">
              <a:lnSpc>
                <a:spcPct val="100000"/>
              </a:lnSpc>
              <a:spcBef>
                <a:spcPts val="0"/>
              </a:spcBef>
              <a:spcAft>
                <a:spcPts val="600"/>
              </a:spcAft>
              <a:buFont typeface="Arial" panose="020B0604020202020204" pitchFamily="34" charset="0"/>
              <a:buChar char="•"/>
            </a:pPr>
            <a:r>
              <a:rPr lang="en-US" dirty="0"/>
              <a:t>Do not make copies of proprietary software.</a:t>
            </a:r>
          </a:p>
          <a:p>
            <a:pPr marL="285750" indent="-225425">
              <a:lnSpc>
                <a:spcPct val="100000"/>
              </a:lnSpc>
              <a:spcBef>
                <a:spcPts val="0"/>
              </a:spcBef>
              <a:spcAft>
                <a:spcPts val="600"/>
              </a:spcAft>
              <a:buFont typeface="Arial" panose="020B0604020202020204" pitchFamily="34" charset="0"/>
              <a:buChar char="•"/>
            </a:pPr>
            <a:endParaRPr lang="en-US" dirty="0"/>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
        <p:nvSpPr>
          <p:cNvPr id="19" name="Rectangle 18">
            <a:extLst>
              <a:ext uri="{FF2B5EF4-FFF2-40B4-BE49-F238E27FC236}">
                <a16:creationId xmlns:a16="http://schemas.microsoft.com/office/drawing/2014/main" id="{067C09E6-E3B2-4F04-B5A8-A3413C188452}"/>
              </a:ext>
            </a:extLst>
          </p:cNvPr>
          <p:cNvSpPr/>
          <p:nvPr/>
        </p:nvSpPr>
        <p:spPr>
          <a:xfrm>
            <a:off x="6943725" y="188153"/>
            <a:ext cx="4791075" cy="353943"/>
          </a:xfrm>
          <a:prstGeom prst="rect">
            <a:avLst/>
          </a:prstGeom>
        </p:spPr>
        <p:txBody>
          <a:bodyPr wrap="square">
            <a:spAutoFit/>
          </a:bodyPr>
          <a:lstStyle/>
          <a:p>
            <a:pPr algn="r"/>
            <a:r>
              <a:rPr lang="en-US" sz="1700" dirty="0">
                <a:solidFill>
                  <a:schemeClr val="tx1">
                    <a:lumMod val="75000"/>
                    <a:lumOff val="25000"/>
                  </a:schemeClr>
                </a:solidFill>
                <a:latin typeface="Century Gothic" panose="020B0502020202020204" pitchFamily="34" charset="0"/>
              </a:rPr>
              <a:t>POCs: Jim Davis &amp; Danny Mangosing</a:t>
            </a:r>
          </a:p>
        </p:txBody>
      </p:sp>
    </p:spTree>
    <p:extLst>
      <p:ext uri="{BB962C8B-B14F-4D97-AF65-F5344CB8AC3E}">
        <p14:creationId xmlns:p14="http://schemas.microsoft.com/office/powerpoint/2010/main" val="377266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17">
            <a:extLst>
              <a:ext uri="{FF2B5EF4-FFF2-40B4-BE49-F238E27FC236}">
                <a16:creationId xmlns:a16="http://schemas.microsoft.com/office/drawing/2014/main" id="{5D612A03-7A02-4DB2-B2B1-30BC447A5C71}"/>
              </a:ext>
            </a:extLst>
          </p:cNvPr>
          <p:cNvSpPr txBox="1">
            <a:spLocks/>
          </p:cNvSpPr>
          <p:nvPr/>
        </p:nvSpPr>
        <p:spPr>
          <a:xfrm>
            <a:off x="838200" y="1133430"/>
            <a:ext cx="10196038" cy="820004"/>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en-US" sz="3200" dirty="0"/>
              <a:t>NASA Data Centers (DAACs)</a:t>
            </a:r>
            <a:endParaRPr lang="en-US" sz="3200" dirty="0"/>
          </a:p>
        </p:txBody>
      </p:sp>
      <p:sp>
        <p:nvSpPr>
          <p:cNvPr id="24" name="Text Placeholder 5">
            <a:extLst>
              <a:ext uri="{FF2B5EF4-FFF2-40B4-BE49-F238E27FC236}">
                <a16:creationId xmlns:a16="http://schemas.microsoft.com/office/drawing/2014/main" id="{AF8AE429-1FCE-49DF-8566-7C2063D1EF93}"/>
              </a:ext>
            </a:extLst>
          </p:cNvPr>
          <p:cNvSpPr txBox="1">
            <a:spLocks/>
          </p:cNvSpPr>
          <p:nvPr/>
        </p:nvSpPr>
        <p:spPr>
          <a:xfrm>
            <a:off x="765036" y="2085918"/>
            <a:ext cx="10570780" cy="134308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The Earth Observing System Data and Information System (EOSDIS) is designed as a distributed system, with major facilities at Distributed Active Archive Centers (DAACs) located throughout the United States. </a:t>
            </a:r>
          </a:p>
          <a:p>
            <a:pPr marL="285750"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These institutions are custodians of EOS mission data and ensure that data will be easily accessible to users. </a:t>
            </a:r>
          </a:p>
          <a:p>
            <a:pPr marL="742950" lvl="1" indent="-285750">
              <a:spcBef>
                <a:spcPts val="0"/>
              </a:spcBef>
              <a:spcAft>
                <a:spcPts val="600"/>
              </a:spcAft>
              <a:buClr>
                <a:srgbClr val="5496AD"/>
              </a:buClr>
              <a:buFont typeface="Arial" panose="020B0604020202020204" pitchFamily="34" charset="0"/>
              <a:buChar char="•"/>
            </a:pPr>
            <a:endParaRPr lang="en-US" sz="1600" dirty="0">
              <a:solidFill>
                <a:srgbClr val="6A7278"/>
              </a:solidFill>
              <a:latin typeface="+mn-lt"/>
            </a:endParaRPr>
          </a:p>
          <a:p>
            <a:pPr marL="742950" lvl="1" indent="-285750">
              <a:spcBef>
                <a:spcPts val="0"/>
              </a:spcBef>
              <a:spcAft>
                <a:spcPts val="600"/>
              </a:spcAft>
              <a:buClr>
                <a:srgbClr val="EF282F"/>
              </a:buClr>
              <a:buFont typeface="Arial" panose="020B0604020202020204" pitchFamily="34" charset="0"/>
              <a:buChar char="•"/>
            </a:pPr>
            <a:endParaRPr lang="en-US" sz="1600" dirty="0">
              <a:solidFill>
                <a:srgbClr val="6A7278"/>
              </a:solidFill>
              <a:latin typeface="+mn-lt"/>
            </a:endParaRPr>
          </a:p>
        </p:txBody>
      </p:sp>
      <p:pic>
        <p:nvPicPr>
          <p:cNvPr id="3" name="Picture 2" descr="Timeline&#10;&#10;Description automatically generated">
            <a:extLst>
              <a:ext uri="{FF2B5EF4-FFF2-40B4-BE49-F238E27FC236}">
                <a16:creationId xmlns:a16="http://schemas.microsoft.com/office/drawing/2014/main" id="{78F13BCE-3DB4-420F-8149-AD6E091E59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536" y="3104170"/>
            <a:ext cx="5207396" cy="3431709"/>
          </a:xfrm>
          <a:prstGeom prst="rect">
            <a:avLst/>
          </a:prstGeom>
        </p:spPr>
      </p:pic>
      <p:sp>
        <p:nvSpPr>
          <p:cNvPr id="26" name="TextBox 25">
            <a:extLst>
              <a:ext uri="{FF2B5EF4-FFF2-40B4-BE49-F238E27FC236}">
                <a16:creationId xmlns:a16="http://schemas.microsoft.com/office/drawing/2014/main" id="{5D0E30D4-211F-4A49-8764-7CEC5B4458A9}"/>
              </a:ext>
            </a:extLst>
          </p:cNvPr>
          <p:cNvSpPr txBox="1"/>
          <p:nvPr/>
        </p:nvSpPr>
        <p:spPr>
          <a:xfrm>
            <a:off x="765036" y="3061166"/>
            <a:ext cx="5379868" cy="3431709"/>
          </a:xfrm>
          <a:prstGeom prst="rect">
            <a:avLst/>
          </a:prstGeom>
          <a:noFill/>
        </p:spPr>
        <p:txBody>
          <a:bodyPr wrap="square" rtlCol="0">
            <a:spAutoFit/>
          </a:bodyPr>
          <a:lstStyle/>
          <a:p>
            <a:pPr marL="285750" indent="-285750">
              <a:spcBef>
                <a:spcPts val="0"/>
              </a:spcBef>
              <a:spcAft>
                <a:spcPts val="600"/>
              </a:spcAft>
              <a:buClr>
                <a:srgbClr val="5496AD"/>
              </a:buClr>
              <a:buFont typeface="Arial" panose="020B0604020202020204" pitchFamily="34" charset="0"/>
              <a:buChar char="•"/>
            </a:pPr>
            <a:r>
              <a:rPr lang="en-US" sz="1600" dirty="0">
                <a:solidFill>
                  <a:srgbClr val="6A7278"/>
                </a:solidFill>
              </a:rPr>
              <a:t>The EOSDIS DAACs process, archive, document, and distribute data from NASA's past and current Earth-observing satellites and field measurement programs. </a:t>
            </a:r>
          </a:p>
          <a:p>
            <a:pPr marL="285750" indent="-285750">
              <a:spcBef>
                <a:spcPts val="0"/>
              </a:spcBef>
              <a:spcAft>
                <a:spcPts val="600"/>
              </a:spcAft>
              <a:buClr>
                <a:srgbClr val="5496AD"/>
              </a:buClr>
              <a:buFont typeface="Arial" panose="020B0604020202020204" pitchFamily="34" charset="0"/>
              <a:buChar char="•"/>
            </a:pPr>
            <a:r>
              <a:rPr lang="en-US" sz="1600" dirty="0">
                <a:solidFill>
                  <a:srgbClr val="6A7278"/>
                </a:solidFill>
              </a:rPr>
              <a:t>DAACs provide services to users whose needs may cross the traditional boundaries of a science discipline, while continuing to support the particular needs of users within the discipline communities. User services include:</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rPr>
              <a:t>Assistance in selecting and obtaining data</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rPr>
              <a:t>Access to data-handling and visualization tools</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rPr>
              <a:t>Notification of data-related news</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rPr>
              <a:t>Technical support and referrals</a:t>
            </a:r>
          </a:p>
        </p:txBody>
      </p:sp>
      <p:grpSp>
        <p:nvGrpSpPr>
          <p:cNvPr id="27" name="Group 26">
            <a:extLst>
              <a:ext uri="{FF2B5EF4-FFF2-40B4-BE49-F238E27FC236}">
                <a16:creationId xmlns:a16="http://schemas.microsoft.com/office/drawing/2014/main" id="{3E5B8D24-5620-4C9F-9C97-3B61AFC6E16A}"/>
              </a:ext>
            </a:extLst>
          </p:cNvPr>
          <p:cNvGrpSpPr/>
          <p:nvPr/>
        </p:nvGrpSpPr>
        <p:grpSpPr>
          <a:xfrm>
            <a:off x="7334250" y="413135"/>
            <a:ext cx="4604531" cy="1308106"/>
            <a:chOff x="574994" y="5290691"/>
            <a:chExt cx="3753992" cy="1087366"/>
          </a:xfrm>
        </p:grpSpPr>
        <p:sp>
          <p:nvSpPr>
            <p:cNvPr id="28" name="Text Placeholder 5">
              <a:extLst>
                <a:ext uri="{FF2B5EF4-FFF2-40B4-BE49-F238E27FC236}">
                  <a16:creationId xmlns:a16="http://schemas.microsoft.com/office/drawing/2014/main" id="{2E4A0D42-6A81-4C40-90F3-640A2D6F282C}"/>
                </a:ext>
              </a:extLst>
            </p:cNvPr>
            <p:cNvSpPr txBox="1">
              <a:spLocks/>
            </p:cNvSpPr>
            <p:nvPr/>
          </p:nvSpPr>
          <p:spPr>
            <a:xfrm>
              <a:off x="574994" y="5307539"/>
              <a:ext cx="3753992" cy="10705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600" dirty="0"/>
                <a:t>DAAC websites are a great way to access NASA Earth observation data! You can also find thorough documentation and metadata attached. </a:t>
              </a:r>
              <a:endParaRPr lang="en-US" sz="1800" dirty="0"/>
            </a:p>
          </p:txBody>
        </p:sp>
        <p:sp>
          <p:nvSpPr>
            <p:cNvPr id="29" name="Rounded Rectangle 47">
              <a:extLst>
                <a:ext uri="{FF2B5EF4-FFF2-40B4-BE49-F238E27FC236}">
                  <a16:creationId xmlns:a16="http://schemas.microsoft.com/office/drawing/2014/main" id="{89B53F76-2C91-4CD1-A50A-5BE03A623847}"/>
                </a:ext>
              </a:extLst>
            </p:cNvPr>
            <p:cNvSpPr/>
            <p:nvPr/>
          </p:nvSpPr>
          <p:spPr>
            <a:xfrm>
              <a:off x="637003" y="5290691"/>
              <a:ext cx="3691983" cy="1087366"/>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itle 16">
            <a:extLst>
              <a:ext uri="{FF2B5EF4-FFF2-40B4-BE49-F238E27FC236}">
                <a16:creationId xmlns:a16="http://schemas.microsoft.com/office/drawing/2014/main" id="{C823EEB8-EAB4-402E-8562-50A5D2C0CEEF}"/>
              </a:ext>
            </a:extLst>
          </p:cNvPr>
          <p:cNvSpPr>
            <a:spLocks noGrp="1"/>
          </p:cNvSpPr>
          <p:nvPr>
            <p:ph type="title"/>
          </p:nvPr>
        </p:nvSpPr>
        <p:spPr>
          <a:xfrm>
            <a:off x="838200" y="365125"/>
            <a:ext cx="10515600" cy="570057"/>
          </a:xfrm>
        </p:spPr>
        <p:txBody>
          <a:bodyPr>
            <a:normAutofit/>
          </a:bodyPr>
          <a:lstStyle/>
          <a:p>
            <a:r>
              <a:rPr lang="en-US" sz="1400" dirty="0">
                <a:latin typeface="Arial"/>
                <a:cs typeface="Arial"/>
              </a:rPr>
              <a:t>RESOURCES &amp; OPPORTUNITIES</a:t>
            </a:r>
            <a:endParaRPr lang="en-US" sz="1400" spc="200" dirty="0">
              <a:latin typeface="Arial"/>
              <a:cs typeface="Arial"/>
            </a:endParaRPr>
          </a:p>
        </p:txBody>
      </p:sp>
    </p:spTree>
    <p:extLst>
      <p:ext uri="{BB962C8B-B14F-4D97-AF65-F5344CB8AC3E}">
        <p14:creationId xmlns:p14="http://schemas.microsoft.com/office/powerpoint/2010/main" val="195510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17">
            <a:extLst>
              <a:ext uri="{FF2B5EF4-FFF2-40B4-BE49-F238E27FC236}">
                <a16:creationId xmlns:a16="http://schemas.microsoft.com/office/drawing/2014/main" id="{5D612A03-7A02-4DB2-B2B1-30BC447A5C71}"/>
              </a:ext>
            </a:extLst>
          </p:cNvPr>
          <p:cNvSpPr txBox="1">
            <a:spLocks/>
          </p:cNvSpPr>
          <p:nvPr/>
        </p:nvSpPr>
        <p:spPr>
          <a:xfrm>
            <a:off x="598129" y="1038960"/>
            <a:ext cx="10712117" cy="820004"/>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en-US" sz="3200" dirty="0"/>
              <a:t>DAAC Resources</a:t>
            </a:r>
            <a:endParaRPr lang="en-US" sz="3200" dirty="0"/>
          </a:p>
        </p:txBody>
      </p:sp>
      <p:sp>
        <p:nvSpPr>
          <p:cNvPr id="11" name="Text Placeholder 5">
            <a:extLst>
              <a:ext uri="{FF2B5EF4-FFF2-40B4-BE49-F238E27FC236}">
                <a16:creationId xmlns:a16="http://schemas.microsoft.com/office/drawing/2014/main" id="{58FE7F35-B03D-48A5-9449-65DFAB81C43C}"/>
              </a:ext>
            </a:extLst>
          </p:cNvPr>
          <p:cNvSpPr txBox="1">
            <a:spLocks/>
          </p:cNvSpPr>
          <p:nvPr/>
        </p:nvSpPr>
        <p:spPr>
          <a:xfrm>
            <a:off x="598129" y="1885187"/>
            <a:ext cx="9431479" cy="262996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200"/>
              </a:spcAft>
              <a:buClr>
                <a:srgbClr val="EF282F"/>
              </a:buClr>
            </a:pPr>
            <a:r>
              <a:rPr lang="en-US" sz="1600" dirty="0">
                <a:solidFill>
                  <a:schemeClr val="bg2">
                    <a:lumMod val="50000"/>
                  </a:schemeClr>
                </a:solidFill>
                <a:latin typeface="+mn-lt"/>
              </a:rPr>
              <a:t>Need access to NASA data? Check out the following sites:</a:t>
            </a:r>
          </a:p>
          <a:p>
            <a:pPr marL="285750" indent="-285750">
              <a:spcBef>
                <a:spcPts val="0"/>
              </a:spcBef>
              <a:spcAft>
                <a:spcPts val="1200"/>
              </a:spcAft>
              <a:buClr>
                <a:srgbClr val="5496AD"/>
              </a:buClr>
              <a:buFont typeface="Arial" panose="020B0604020202020204" pitchFamily="34" charset="0"/>
              <a:buChar char="•"/>
            </a:pPr>
            <a:r>
              <a:rPr lang="en-US" sz="1600" dirty="0">
                <a:solidFill>
                  <a:schemeClr val="bg2">
                    <a:lumMod val="50000"/>
                  </a:schemeClr>
                </a:solidFill>
                <a:latin typeface="+mn-lt"/>
              </a:rPr>
              <a:t>EOSDIS Distributed Active Archive Centers (</a:t>
            </a:r>
            <a:r>
              <a:rPr lang="en-US" sz="1600" b="1" dirty="0">
                <a:solidFill>
                  <a:schemeClr val="bg2">
                    <a:lumMod val="50000"/>
                  </a:schemeClr>
                </a:solidFill>
                <a:latin typeface="+mn-lt"/>
              </a:rPr>
              <a:t>DAACs</a:t>
            </a:r>
            <a:r>
              <a:rPr lang="en-US" sz="1600" dirty="0">
                <a:solidFill>
                  <a:schemeClr val="bg2">
                    <a:lumMod val="50000"/>
                  </a:schemeClr>
                </a:solidFill>
                <a:latin typeface="+mn-lt"/>
              </a:rPr>
              <a:t>) </a:t>
            </a:r>
            <a:r>
              <a:rPr lang="en-US" sz="1600" dirty="0">
                <a:latin typeface="+mn-lt"/>
                <a:hlinkClick r:id="rId2"/>
              </a:rPr>
              <a:t>https://earthdata.nasa.gov/about/daacs</a:t>
            </a:r>
            <a:endParaRPr lang="en-US" sz="1600" dirty="0">
              <a:latin typeface="+mn-lt"/>
            </a:endParaRPr>
          </a:p>
          <a:p>
            <a:pPr marL="285750" indent="-285750">
              <a:spcBef>
                <a:spcPts val="0"/>
              </a:spcBef>
              <a:spcAft>
                <a:spcPts val="1200"/>
              </a:spcAft>
              <a:buClr>
                <a:srgbClr val="5496AD"/>
              </a:buClr>
              <a:buFont typeface="Arial" panose="020B0604020202020204" pitchFamily="34" charset="0"/>
              <a:buChar char="•"/>
            </a:pPr>
            <a:r>
              <a:rPr lang="en-US" sz="1600" b="1" dirty="0">
                <a:solidFill>
                  <a:schemeClr val="bg2">
                    <a:lumMod val="50000"/>
                  </a:schemeClr>
                </a:solidFill>
                <a:latin typeface="+mn-lt"/>
              </a:rPr>
              <a:t>Earth Data Search  </a:t>
            </a:r>
            <a:r>
              <a:rPr lang="en-US" sz="1600" dirty="0">
                <a:latin typeface="+mn-lt"/>
                <a:hlinkClick r:id="rId3"/>
              </a:rPr>
              <a:t>https://search.earthdata.nasa.gov/search</a:t>
            </a:r>
            <a:r>
              <a:rPr lang="en-US" sz="1600" dirty="0">
                <a:latin typeface="+mn-lt"/>
              </a:rPr>
              <a:t> </a:t>
            </a:r>
          </a:p>
          <a:p>
            <a:pPr marL="285750" indent="-285750">
              <a:spcBef>
                <a:spcPts val="0"/>
              </a:spcBef>
              <a:spcAft>
                <a:spcPts val="600"/>
              </a:spcAft>
              <a:buClr>
                <a:srgbClr val="5496AD"/>
              </a:buClr>
              <a:buFont typeface="Arial" panose="020B0604020202020204" pitchFamily="34" charset="0"/>
              <a:buChar char="•"/>
            </a:pPr>
            <a:r>
              <a:rPr lang="en-US" sz="1600" b="1" dirty="0" err="1">
                <a:solidFill>
                  <a:schemeClr val="bg2">
                    <a:lumMod val="50000"/>
                  </a:schemeClr>
                </a:solidFill>
                <a:latin typeface="+mn-lt"/>
              </a:rPr>
              <a:t>Earthdata</a:t>
            </a:r>
            <a:r>
              <a:rPr lang="en-US" sz="1600" b="1" dirty="0">
                <a:solidFill>
                  <a:schemeClr val="bg2">
                    <a:lumMod val="50000"/>
                  </a:schemeClr>
                </a:solidFill>
                <a:latin typeface="+mn-lt"/>
              </a:rPr>
              <a:t> Forum </a:t>
            </a:r>
            <a:r>
              <a:rPr lang="en-US" sz="1600" dirty="0">
                <a:latin typeface="+mn-lt"/>
                <a:hlinkClick r:id="rId4"/>
              </a:rPr>
              <a:t>https://forum.earthdata.nasa.gov/</a:t>
            </a:r>
            <a:endParaRPr lang="en-US" sz="1600" dirty="0">
              <a:latin typeface="+mn-lt"/>
            </a:endParaRPr>
          </a:p>
          <a:p>
            <a:pPr marL="742950" lvl="1" indent="-285750">
              <a:spcBef>
                <a:spcPts val="0"/>
              </a:spcBef>
              <a:spcAft>
                <a:spcPts val="1200"/>
              </a:spcAft>
              <a:buClr>
                <a:srgbClr val="5496AD"/>
              </a:buClr>
              <a:buFont typeface="Arial" panose="020B0604020202020204" pitchFamily="34" charset="0"/>
              <a:buChar char="•"/>
            </a:pPr>
            <a:r>
              <a:rPr lang="en-US" dirty="0">
                <a:solidFill>
                  <a:schemeClr val="bg2">
                    <a:lumMod val="50000"/>
                  </a:schemeClr>
                </a:solidFill>
                <a:latin typeface="+mn-lt"/>
              </a:rPr>
              <a:t>Ask questions about data types, access, issues, etc.</a:t>
            </a:r>
            <a:endParaRPr lang="en-US" sz="2800" dirty="0">
              <a:solidFill>
                <a:schemeClr val="bg2">
                  <a:lumMod val="50000"/>
                </a:schemeClr>
              </a:solidFill>
              <a:latin typeface="+mn-lt"/>
            </a:endParaRPr>
          </a:p>
          <a:p>
            <a:pPr marL="285750" indent="-285750">
              <a:spcBef>
                <a:spcPts val="0"/>
              </a:spcBef>
              <a:spcAft>
                <a:spcPts val="600"/>
              </a:spcAft>
              <a:buClr>
                <a:srgbClr val="5496AD"/>
              </a:buClr>
              <a:buFont typeface="Arial" panose="020B0604020202020204" pitchFamily="34" charset="0"/>
              <a:buChar char="•"/>
            </a:pPr>
            <a:r>
              <a:rPr lang="en-US" sz="1600" b="1" dirty="0">
                <a:solidFill>
                  <a:schemeClr val="bg2">
                    <a:lumMod val="50000"/>
                  </a:schemeClr>
                </a:solidFill>
                <a:latin typeface="+mn-lt"/>
              </a:rPr>
              <a:t>LP DAAC </a:t>
            </a:r>
            <a:r>
              <a:rPr lang="en-US" sz="1600" b="1" dirty="0" err="1">
                <a:solidFill>
                  <a:schemeClr val="bg2">
                    <a:lumMod val="50000"/>
                  </a:schemeClr>
                </a:solidFill>
                <a:latin typeface="+mn-lt"/>
              </a:rPr>
              <a:t>AppEEARS</a:t>
            </a:r>
            <a:r>
              <a:rPr lang="en-US" sz="1600" b="1" dirty="0">
                <a:solidFill>
                  <a:schemeClr val="bg2">
                    <a:lumMod val="50000"/>
                  </a:schemeClr>
                </a:solidFill>
                <a:latin typeface="+mn-lt"/>
              </a:rPr>
              <a:t> </a:t>
            </a:r>
            <a:r>
              <a:rPr lang="en-US" sz="1600" dirty="0">
                <a:latin typeface="+mn-lt"/>
                <a:hlinkClick r:id="rId5"/>
              </a:rPr>
              <a:t>https://lpdaac.usgs.gov/tools/appeears/</a:t>
            </a:r>
            <a:endParaRPr lang="en-US" sz="1600" dirty="0">
              <a:latin typeface="+mn-lt"/>
            </a:endParaRPr>
          </a:p>
          <a:p>
            <a:pPr marL="742950" lvl="1" indent="-285750">
              <a:spcBef>
                <a:spcPts val="0"/>
              </a:spcBef>
              <a:spcAft>
                <a:spcPts val="600"/>
              </a:spcAft>
              <a:buClr>
                <a:srgbClr val="5496AD"/>
              </a:buClr>
              <a:buFont typeface="Arial" panose="020B0604020202020204" pitchFamily="34" charset="0"/>
              <a:buChar char="•"/>
            </a:pPr>
            <a:r>
              <a:rPr lang="en-US" dirty="0">
                <a:solidFill>
                  <a:schemeClr val="bg2">
                    <a:lumMod val="50000"/>
                  </a:schemeClr>
                </a:solidFill>
                <a:latin typeface="+mn-lt"/>
              </a:rPr>
              <a:t>Simple and efficient data access and transformation</a:t>
            </a:r>
          </a:p>
          <a:p>
            <a:pPr marL="742950" lvl="1" indent="-285750">
              <a:spcBef>
                <a:spcPts val="0"/>
              </a:spcBef>
              <a:spcAft>
                <a:spcPts val="600"/>
              </a:spcAft>
              <a:buClr>
                <a:srgbClr val="5496AD"/>
              </a:buClr>
              <a:buFont typeface="Arial" panose="020B0604020202020204" pitchFamily="34" charset="0"/>
              <a:buChar char="•"/>
            </a:pPr>
            <a:endParaRPr lang="en-US" sz="1600" dirty="0">
              <a:latin typeface="+mn-lt"/>
            </a:endParaRPr>
          </a:p>
          <a:p>
            <a:pPr marL="742950" lvl="1" indent="-285750">
              <a:spcBef>
                <a:spcPts val="0"/>
              </a:spcBef>
              <a:spcAft>
                <a:spcPts val="600"/>
              </a:spcAft>
              <a:buClr>
                <a:srgbClr val="EF282F"/>
              </a:buClr>
              <a:buFont typeface="Arial" panose="020B0604020202020204" pitchFamily="34" charset="0"/>
              <a:buChar char="•"/>
            </a:pPr>
            <a:endParaRPr lang="en-US" sz="1600" dirty="0">
              <a:latin typeface="+mn-lt"/>
            </a:endParaRPr>
          </a:p>
        </p:txBody>
      </p:sp>
      <p:pic>
        <p:nvPicPr>
          <p:cNvPr id="12" name="Picture 11">
            <a:extLst>
              <a:ext uri="{FF2B5EF4-FFF2-40B4-BE49-F238E27FC236}">
                <a16:creationId xmlns:a16="http://schemas.microsoft.com/office/drawing/2014/main" id="{4375D185-04D2-4ACA-B74C-7553124A0BA5}"/>
              </a:ext>
            </a:extLst>
          </p:cNvPr>
          <p:cNvPicPr>
            <a:picLocks noChangeAspect="1"/>
          </p:cNvPicPr>
          <p:nvPr/>
        </p:nvPicPr>
        <p:blipFill>
          <a:blip r:embed="rId6"/>
          <a:stretch>
            <a:fillRect/>
          </a:stretch>
        </p:blipFill>
        <p:spPr>
          <a:xfrm rot="21311343">
            <a:off x="6249975" y="4104339"/>
            <a:ext cx="5087596" cy="2398552"/>
          </a:xfrm>
          <a:prstGeom prst="rect">
            <a:avLst/>
          </a:prstGeom>
          <a:effectLst>
            <a:outerShdw blurRad="50800" dist="38100" dir="2700000" algn="tl" rotWithShape="0">
              <a:prstClr val="black">
                <a:alpha val="40000"/>
              </a:prstClr>
            </a:outerShdw>
          </a:effectLst>
        </p:spPr>
      </p:pic>
      <p:grpSp>
        <p:nvGrpSpPr>
          <p:cNvPr id="13" name="Group 12">
            <a:extLst>
              <a:ext uri="{FF2B5EF4-FFF2-40B4-BE49-F238E27FC236}">
                <a16:creationId xmlns:a16="http://schemas.microsoft.com/office/drawing/2014/main" id="{BDA664B1-65DC-42E4-B182-117E6C4044E2}"/>
              </a:ext>
            </a:extLst>
          </p:cNvPr>
          <p:cNvGrpSpPr/>
          <p:nvPr/>
        </p:nvGrpSpPr>
        <p:grpSpPr>
          <a:xfrm>
            <a:off x="598129" y="4476580"/>
            <a:ext cx="4439731" cy="2629967"/>
            <a:chOff x="637003" y="5290691"/>
            <a:chExt cx="4133410" cy="3407568"/>
          </a:xfrm>
        </p:grpSpPr>
        <p:sp>
          <p:nvSpPr>
            <p:cNvPr id="14" name="Text Placeholder 5">
              <a:extLst>
                <a:ext uri="{FF2B5EF4-FFF2-40B4-BE49-F238E27FC236}">
                  <a16:creationId xmlns:a16="http://schemas.microsoft.com/office/drawing/2014/main" id="{42D1FB1A-55BC-4DBB-948E-54CB43BC10CD}"/>
                </a:ext>
              </a:extLst>
            </p:cNvPr>
            <p:cNvSpPr txBox="1">
              <a:spLocks/>
            </p:cNvSpPr>
            <p:nvPr/>
          </p:nvSpPr>
          <p:spPr>
            <a:xfrm>
              <a:off x="638104" y="5374648"/>
              <a:ext cx="4132309" cy="33236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New to using NASA Earth science data? </a:t>
              </a:r>
            </a:p>
            <a:p>
              <a:pPr algn="ctr">
                <a:spcBef>
                  <a:spcPts val="0"/>
                </a:spcBef>
                <a:buClr>
                  <a:srgbClr val="0078C1"/>
                </a:buClr>
              </a:pPr>
              <a:r>
                <a:rPr lang="en-US" sz="1600" i="1" dirty="0">
                  <a:hlinkClick r:id="rId7"/>
                </a:rPr>
                <a:t>Data Pathfinders</a:t>
              </a:r>
              <a:r>
                <a:rPr lang="en-US" sz="1600" i="1" dirty="0"/>
                <a:t> </a:t>
              </a:r>
              <a:r>
                <a:rPr lang="en-US" sz="1600" dirty="0"/>
                <a:t>provide direct links to commonly-used datasets across NASA’s Earth science data collections</a:t>
              </a:r>
            </a:p>
            <a:p>
              <a:pPr algn="ctr">
                <a:spcBef>
                  <a:spcPts val="600"/>
                </a:spcBef>
                <a:buClr>
                  <a:srgbClr val="0078C1"/>
                </a:buClr>
              </a:pPr>
              <a:r>
                <a:rPr lang="en-US" sz="1600" b="1" i="1" dirty="0">
                  <a:solidFill>
                    <a:srgbClr val="EF282F"/>
                  </a:solidFill>
                </a:rPr>
                <a:t>·</a:t>
              </a:r>
              <a:r>
                <a:rPr lang="en-US" sz="1600" i="1" dirty="0">
                  <a:solidFill>
                    <a:srgbClr val="EF282F"/>
                  </a:solidFill>
                </a:rPr>
                <a:t> </a:t>
              </a:r>
              <a:r>
                <a:rPr lang="en-US" sz="1400" i="1" dirty="0"/>
                <a:t>Agriculture &amp; Water Resources </a:t>
              </a:r>
            </a:p>
            <a:p>
              <a:pPr algn="ctr">
                <a:spcBef>
                  <a:spcPts val="0"/>
                </a:spcBef>
                <a:buClr>
                  <a:srgbClr val="0078C1"/>
                </a:buClr>
              </a:pPr>
              <a:r>
                <a:rPr lang="en-US" sz="1600" b="1" i="1" dirty="0">
                  <a:solidFill>
                    <a:srgbClr val="EF282F"/>
                  </a:solidFill>
                </a:rPr>
                <a:t>· </a:t>
              </a:r>
              <a:r>
                <a:rPr lang="en-US" sz="1400" i="1" dirty="0"/>
                <a:t>Biological Diversity &amp; Eco Forecasting</a:t>
              </a:r>
            </a:p>
            <a:p>
              <a:pPr algn="ctr">
                <a:spcBef>
                  <a:spcPts val="0"/>
                </a:spcBef>
                <a:buClr>
                  <a:srgbClr val="0078C1"/>
                </a:buClr>
              </a:pPr>
              <a:r>
                <a:rPr lang="en-US" sz="1600" b="1" i="1" dirty="0">
                  <a:solidFill>
                    <a:srgbClr val="EF282F"/>
                  </a:solidFill>
                </a:rPr>
                <a:t>·</a:t>
              </a:r>
              <a:r>
                <a:rPr lang="en-US" sz="1600" i="1" dirty="0"/>
                <a:t> </a:t>
              </a:r>
              <a:r>
                <a:rPr lang="en-US" sz="1400" i="1" dirty="0"/>
                <a:t>Geographic Information Systems</a:t>
              </a:r>
            </a:p>
            <a:p>
              <a:pPr algn="ctr">
                <a:spcBef>
                  <a:spcPts val="0"/>
                </a:spcBef>
                <a:buClr>
                  <a:srgbClr val="0078C1"/>
                </a:buClr>
              </a:pPr>
              <a:r>
                <a:rPr lang="en-US" sz="1600" b="1" i="1" dirty="0">
                  <a:solidFill>
                    <a:srgbClr val="EF282F"/>
                  </a:solidFill>
                </a:rPr>
                <a:t>· </a:t>
              </a:r>
              <a:r>
                <a:rPr lang="en-US" sz="1400" i="1" dirty="0"/>
                <a:t>Disasters</a:t>
              </a:r>
              <a:r>
                <a:rPr lang="en-US" sz="1400" b="1" i="1" dirty="0">
                  <a:solidFill>
                    <a:srgbClr val="EF282F"/>
                  </a:solidFill>
                </a:rPr>
                <a:t>·</a:t>
              </a:r>
              <a:r>
                <a:rPr lang="en-US" sz="1400" i="1" dirty="0"/>
                <a:t> Health &amp; Air Quality</a:t>
              </a:r>
              <a:r>
                <a:rPr lang="en-US" sz="1600" b="1" i="1" dirty="0">
                  <a:solidFill>
                    <a:srgbClr val="EF282F"/>
                  </a:solidFill>
                </a:rPr>
                <a:t>· </a:t>
              </a:r>
              <a:r>
                <a:rPr lang="en-US" sz="1400" i="1" dirty="0"/>
                <a:t>Wildfires</a:t>
              </a:r>
              <a:endParaRPr lang="en-US" sz="1600" i="1" dirty="0"/>
            </a:p>
          </p:txBody>
        </p:sp>
        <p:sp>
          <p:nvSpPr>
            <p:cNvPr id="15" name="Rounded Rectangle 44">
              <a:extLst>
                <a:ext uri="{FF2B5EF4-FFF2-40B4-BE49-F238E27FC236}">
                  <a16:creationId xmlns:a16="http://schemas.microsoft.com/office/drawing/2014/main" id="{B992EAA5-C10F-4C74-AA64-5DF1A641E4AA}"/>
                </a:ext>
              </a:extLst>
            </p:cNvPr>
            <p:cNvSpPr/>
            <p:nvPr/>
          </p:nvSpPr>
          <p:spPr>
            <a:xfrm>
              <a:off x="637003" y="5290691"/>
              <a:ext cx="4133410" cy="2798726"/>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A picture containing satellite, transport, dark&#10;&#10;Description automatically generated">
            <a:extLst>
              <a:ext uri="{FF2B5EF4-FFF2-40B4-BE49-F238E27FC236}">
                <a16:creationId xmlns:a16="http://schemas.microsoft.com/office/drawing/2014/main" id="{99083D35-54AD-4427-A1A6-3DA7E640AE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3240" y="352124"/>
            <a:ext cx="2763520" cy="1554480"/>
          </a:xfrm>
          <a:prstGeom prst="rect">
            <a:avLst/>
          </a:prstGeom>
        </p:spPr>
      </p:pic>
      <p:sp>
        <p:nvSpPr>
          <p:cNvPr id="9" name="Speech Bubble: Oval 8">
            <a:extLst>
              <a:ext uri="{FF2B5EF4-FFF2-40B4-BE49-F238E27FC236}">
                <a16:creationId xmlns:a16="http://schemas.microsoft.com/office/drawing/2014/main" id="{E13CA10A-6B43-4235-B40C-6BF48864B8B9}"/>
              </a:ext>
            </a:extLst>
          </p:cNvPr>
          <p:cNvSpPr/>
          <p:nvPr/>
        </p:nvSpPr>
        <p:spPr>
          <a:xfrm>
            <a:off x="9848850" y="1954244"/>
            <a:ext cx="2235821" cy="1823717"/>
          </a:xfrm>
          <a:prstGeom prst="wedgeEllipseCallout">
            <a:avLst>
              <a:gd name="adj1" fmla="val -60861"/>
              <a:gd name="adj2" fmla="val -8584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496AD"/>
                </a:solidFill>
              </a:rPr>
              <a:t>Now where did I put those data…?</a:t>
            </a:r>
          </a:p>
        </p:txBody>
      </p:sp>
      <p:sp>
        <p:nvSpPr>
          <p:cNvPr id="10" name="Title 16">
            <a:extLst>
              <a:ext uri="{FF2B5EF4-FFF2-40B4-BE49-F238E27FC236}">
                <a16:creationId xmlns:a16="http://schemas.microsoft.com/office/drawing/2014/main" id="{14C530F7-4D1D-4617-8489-505BD55356A3}"/>
              </a:ext>
            </a:extLst>
          </p:cNvPr>
          <p:cNvSpPr>
            <a:spLocks noGrp="1"/>
          </p:cNvSpPr>
          <p:nvPr>
            <p:ph type="title"/>
          </p:nvPr>
        </p:nvSpPr>
        <p:spPr>
          <a:xfrm>
            <a:off x="838200" y="365125"/>
            <a:ext cx="10515600" cy="570057"/>
          </a:xfrm>
        </p:spPr>
        <p:txBody>
          <a:bodyPr>
            <a:normAutofit/>
          </a:bodyPr>
          <a:lstStyle/>
          <a:p>
            <a:r>
              <a:rPr lang="en-US" sz="1400" dirty="0">
                <a:latin typeface="Arial"/>
                <a:cs typeface="Arial"/>
              </a:rPr>
              <a:t>RESOURCES &amp; OPPORTUNITIES</a:t>
            </a:r>
            <a:endParaRPr lang="en-US" sz="1400" spc="200" dirty="0">
              <a:latin typeface="Arial"/>
              <a:cs typeface="Arial"/>
            </a:endParaRPr>
          </a:p>
        </p:txBody>
      </p:sp>
    </p:spTree>
    <p:extLst>
      <p:ext uri="{BB962C8B-B14F-4D97-AF65-F5344CB8AC3E}">
        <p14:creationId xmlns:p14="http://schemas.microsoft.com/office/powerpoint/2010/main" val="54096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A picture containing text, ocean floor&#10;&#10;Description automatically generated">
            <a:extLst>
              <a:ext uri="{FF2B5EF4-FFF2-40B4-BE49-F238E27FC236}">
                <a16:creationId xmlns:a16="http://schemas.microsoft.com/office/drawing/2014/main" id="{B3263DCD-D539-4524-8101-B9EA4BDBBBA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12881" y="1393236"/>
            <a:ext cx="4963968" cy="2848371"/>
          </a:xfrm>
        </p:spPr>
      </p:pic>
      <p:sp>
        <p:nvSpPr>
          <p:cNvPr id="5" name="Text Placeholder 5">
            <a:extLst>
              <a:ext uri="{FF2B5EF4-FFF2-40B4-BE49-F238E27FC236}">
                <a16:creationId xmlns:a16="http://schemas.microsoft.com/office/drawing/2014/main" id="{A3A4010E-F41F-4C87-90E8-A9E2822588FE}"/>
              </a:ext>
            </a:extLst>
          </p:cNvPr>
          <p:cNvSpPr txBox="1">
            <a:spLocks/>
          </p:cNvSpPr>
          <p:nvPr/>
        </p:nvSpPr>
        <p:spPr>
          <a:xfrm>
            <a:off x="815121" y="1762125"/>
            <a:ext cx="6261419" cy="46891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EF282F"/>
              </a:buClr>
            </a:pPr>
            <a:r>
              <a:rPr lang="en-US" sz="1600" dirty="0">
                <a:solidFill>
                  <a:srgbClr val="6A7278"/>
                </a:solidFill>
                <a:latin typeface="+mn-lt"/>
              </a:rPr>
              <a:t>Through ARSET trainings, you can learn how to: </a:t>
            </a:r>
          </a:p>
          <a:p>
            <a:pPr marL="285750"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Use NASA data for environmental management</a:t>
            </a:r>
          </a:p>
          <a:p>
            <a:pPr marL="285750"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Search and access NASA resources relevant to your needs</a:t>
            </a:r>
          </a:p>
          <a:p>
            <a:pPr marL="285750"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Visualize, interpret, and apply remote sensing data and imagery</a:t>
            </a:r>
          </a:p>
          <a:p>
            <a:pPr marL="285750" indent="-285750">
              <a:spcBef>
                <a:spcPts val="0"/>
              </a:spcBef>
              <a:spcAft>
                <a:spcPts val="600"/>
              </a:spcAft>
              <a:buClr>
                <a:srgbClr val="5496AD"/>
              </a:buClr>
              <a:buFont typeface="Arial" panose="020B0604020202020204" pitchFamily="34" charset="0"/>
              <a:buChar char="•"/>
            </a:pPr>
            <a:endParaRPr lang="en-US" sz="1600" dirty="0">
              <a:solidFill>
                <a:srgbClr val="6A7278"/>
              </a:solidFill>
              <a:latin typeface="+mn-lt"/>
            </a:endParaRPr>
          </a:p>
          <a:p>
            <a:pPr marL="285750" indent="-285750">
              <a:spcBef>
                <a:spcPts val="0"/>
              </a:spcBef>
              <a:spcAft>
                <a:spcPts val="600"/>
              </a:spcAft>
              <a:buClr>
                <a:srgbClr val="5496AD"/>
              </a:buClr>
              <a:buFont typeface="Arial" panose="020B0604020202020204" pitchFamily="34" charset="0"/>
              <a:buChar char="•"/>
            </a:pPr>
            <a:r>
              <a:rPr lang="en-US" sz="1600" b="1" dirty="0">
                <a:solidFill>
                  <a:srgbClr val="6A7278"/>
                </a:solidFill>
                <a:latin typeface="+mn-lt"/>
              </a:rPr>
              <a:t>Remote Sensing Fundamentals: </a:t>
            </a:r>
            <a:r>
              <a:rPr lang="en-US" sz="1600" dirty="0">
                <a:solidFill>
                  <a:srgbClr val="6A7278"/>
                </a:solidFill>
                <a:latin typeface="+mn-lt"/>
              </a:rPr>
              <a:t>These webinars are available for viewing at any time. They provide basic information about the fundamentals of remote sensing and are often a prerequisite for other ARSET trainings. </a:t>
            </a:r>
            <a:r>
              <a:rPr lang="en-US" sz="1600" dirty="0">
                <a:solidFill>
                  <a:srgbClr val="6A7278"/>
                </a:solidFill>
                <a:latin typeface="+mn-lt"/>
                <a:hlinkClick r:id="rId3"/>
              </a:rPr>
              <a:t>https://appliedsciences.nasa.gov/join-mission/training/english/fundamentals-remote-sensing</a:t>
            </a:r>
            <a:r>
              <a:rPr lang="en-US" sz="1600" dirty="0">
                <a:solidFill>
                  <a:srgbClr val="6A7278"/>
                </a:solidFill>
                <a:latin typeface="+mn-lt"/>
              </a:rPr>
              <a:t> </a:t>
            </a:r>
          </a:p>
          <a:p>
            <a:pPr marL="742950" lvl="1" indent="-285750">
              <a:spcBef>
                <a:spcPts val="0"/>
              </a:spcBef>
              <a:spcAft>
                <a:spcPts val="600"/>
              </a:spcAft>
              <a:buClr>
                <a:srgbClr val="5496AD"/>
              </a:buClr>
              <a:buFont typeface="Arial" panose="020B0604020202020204" pitchFamily="34" charset="0"/>
              <a:buChar char="•"/>
            </a:pPr>
            <a:r>
              <a:rPr lang="en-US" dirty="0">
                <a:solidFill>
                  <a:srgbClr val="6A7278"/>
                </a:solidFill>
                <a:latin typeface="+mn-lt"/>
              </a:rPr>
              <a:t>Session 1: Fundamentals of Remote Sensing</a:t>
            </a:r>
          </a:p>
          <a:p>
            <a:pPr marL="742950" lvl="1" indent="-285750">
              <a:spcBef>
                <a:spcPts val="0"/>
              </a:spcBef>
              <a:spcAft>
                <a:spcPts val="600"/>
              </a:spcAft>
              <a:buClr>
                <a:srgbClr val="5496AD"/>
              </a:buClr>
              <a:buFont typeface="Arial" panose="020B0604020202020204" pitchFamily="34" charset="0"/>
              <a:buChar char="•"/>
            </a:pPr>
            <a:r>
              <a:rPr lang="en-US" dirty="0">
                <a:solidFill>
                  <a:srgbClr val="6A7278"/>
                </a:solidFill>
                <a:latin typeface="+mn-lt"/>
              </a:rPr>
              <a:t>Session 1A: NASA’s Earth Observing Fleet</a:t>
            </a:r>
          </a:p>
          <a:p>
            <a:pPr marL="742950" lvl="1" indent="-285750">
              <a:spcBef>
                <a:spcPts val="0"/>
              </a:spcBef>
              <a:spcAft>
                <a:spcPts val="600"/>
              </a:spcAft>
              <a:buClr>
                <a:srgbClr val="5496AD"/>
              </a:buClr>
              <a:buFont typeface="Arial" panose="020B0604020202020204" pitchFamily="34" charset="0"/>
              <a:buChar char="•"/>
            </a:pPr>
            <a:r>
              <a:rPr lang="en-US" dirty="0">
                <a:solidFill>
                  <a:srgbClr val="6A7278"/>
                </a:solidFill>
                <a:latin typeface="+mn-lt"/>
              </a:rPr>
              <a:t>Session 2A: Satellites, Sensors, Data and Tools for Land Management and Wildfire Applications</a:t>
            </a:r>
          </a:p>
          <a:p>
            <a:pPr marL="742950" lvl="1" indent="-285750">
              <a:spcBef>
                <a:spcPts val="0"/>
              </a:spcBef>
              <a:spcAft>
                <a:spcPts val="600"/>
              </a:spcAft>
              <a:buClr>
                <a:srgbClr val="5496AD"/>
              </a:buClr>
              <a:buFont typeface="Arial" panose="020B0604020202020204" pitchFamily="34" charset="0"/>
              <a:buChar char="•"/>
            </a:pPr>
            <a:r>
              <a:rPr lang="en-US" dirty="0">
                <a:solidFill>
                  <a:srgbClr val="6A7278"/>
                </a:solidFill>
                <a:latin typeface="+mn-lt"/>
              </a:rPr>
              <a:t>Session 2B: Satellites, Sensors, and Earth Systems Models for  Water Resources Management</a:t>
            </a:r>
          </a:p>
          <a:p>
            <a:pPr marL="742950" lvl="1" indent="-285750">
              <a:spcBef>
                <a:spcPts val="0"/>
              </a:spcBef>
              <a:spcAft>
                <a:spcPts val="600"/>
              </a:spcAft>
              <a:buClr>
                <a:srgbClr val="5496AD"/>
              </a:buClr>
              <a:buFont typeface="Arial" panose="020B0604020202020204" pitchFamily="34" charset="0"/>
              <a:buChar char="•"/>
            </a:pPr>
            <a:r>
              <a:rPr lang="en-US" dirty="0">
                <a:solidFill>
                  <a:srgbClr val="6A7278"/>
                </a:solidFill>
                <a:latin typeface="+mn-lt"/>
              </a:rPr>
              <a:t>Session 2C: Fundamentals of Aquatic Remote Sensing</a:t>
            </a:r>
          </a:p>
          <a:p>
            <a:pPr marL="285750" indent="-285750">
              <a:spcBef>
                <a:spcPts val="0"/>
              </a:spcBef>
              <a:spcAft>
                <a:spcPts val="600"/>
              </a:spcAft>
              <a:buClr>
                <a:srgbClr val="EF282F"/>
              </a:buClr>
              <a:buFont typeface="Webdings" panose="05030102010509060703" pitchFamily="18" charset="2"/>
              <a:buChar char="4"/>
            </a:pPr>
            <a:endParaRPr lang="en-US" sz="1800" dirty="0">
              <a:solidFill>
                <a:srgbClr val="6A7278"/>
              </a:solidFill>
              <a:latin typeface="+mn-lt"/>
            </a:endParaRPr>
          </a:p>
        </p:txBody>
      </p:sp>
      <p:sp>
        <p:nvSpPr>
          <p:cNvPr id="6" name="Rectangle 5">
            <a:extLst>
              <a:ext uri="{FF2B5EF4-FFF2-40B4-BE49-F238E27FC236}">
                <a16:creationId xmlns:a16="http://schemas.microsoft.com/office/drawing/2014/main" id="{6D251D6D-03CA-489D-8EA3-B4928B8470BB}"/>
              </a:ext>
            </a:extLst>
          </p:cNvPr>
          <p:cNvSpPr/>
          <p:nvPr/>
        </p:nvSpPr>
        <p:spPr>
          <a:xfrm>
            <a:off x="176946" y="6451263"/>
            <a:ext cx="8415639" cy="307777"/>
          </a:xfrm>
          <a:prstGeom prst="rect">
            <a:avLst/>
          </a:prstGeom>
        </p:spPr>
        <p:txBody>
          <a:bodyPr wrap="square">
            <a:spAutoFit/>
          </a:bodyPr>
          <a:lstStyle/>
          <a:p>
            <a:pPr>
              <a:buClr>
                <a:srgbClr val="13416C"/>
              </a:buClr>
            </a:pPr>
            <a:r>
              <a:rPr lang="en-US" sz="1400" dirty="0">
                <a:solidFill>
                  <a:srgbClr val="EF282F"/>
                </a:solidFill>
                <a:latin typeface="Century Gothic" panose="020B0502020202020204" pitchFamily="34" charset="0"/>
                <a:hlinkClick r:id="rId4"/>
              </a:rPr>
              <a:t>https://appliedsciences.nasa.gov/what-we-do/capacity-building/arset</a:t>
            </a:r>
            <a:r>
              <a:rPr lang="en-US" sz="1400" dirty="0">
                <a:solidFill>
                  <a:srgbClr val="EF282F"/>
                </a:solidFill>
                <a:latin typeface="Century Gothic" panose="020B0502020202020204" pitchFamily="34" charset="0"/>
              </a:rPr>
              <a:t> </a:t>
            </a:r>
          </a:p>
        </p:txBody>
      </p:sp>
      <p:sp>
        <p:nvSpPr>
          <p:cNvPr id="8" name="Content Placeholder 17">
            <a:extLst>
              <a:ext uri="{FF2B5EF4-FFF2-40B4-BE49-F238E27FC236}">
                <a16:creationId xmlns:a16="http://schemas.microsoft.com/office/drawing/2014/main" id="{038E83A9-E1E3-4473-ADA7-A8B1D6D9C8EB}"/>
              </a:ext>
            </a:extLst>
          </p:cNvPr>
          <p:cNvSpPr txBox="1">
            <a:spLocks/>
          </p:cNvSpPr>
          <p:nvPr/>
        </p:nvSpPr>
        <p:spPr>
          <a:xfrm>
            <a:off x="815121" y="942121"/>
            <a:ext cx="10712117" cy="820004"/>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en-US" sz="3200" dirty="0"/>
              <a:t>ARSET</a:t>
            </a:r>
            <a:endParaRPr lang="en-US" sz="3200" dirty="0"/>
          </a:p>
        </p:txBody>
      </p:sp>
      <p:sp>
        <p:nvSpPr>
          <p:cNvPr id="12" name="Rectangle: Rounded Corners 11">
            <a:extLst>
              <a:ext uri="{FF2B5EF4-FFF2-40B4-BE49-F238E27FC236}">
                <a16:creationId xmlns:a16="http://schemas.microsoft.com/office/drawing/2014/main" id="{07376118-134A-40AA-91DB-D9F4D6C42B02}"/>
              </a:ext>
            </a:extLst>
          </p:cNvPr>
          <p:cNvSpPr/>
          <p:nvPr/>
        </p:nvSpPr>
        <p:spPr>
          <a:xfrm>
            <a:off x="7445407" y="177794"/>
            <a:ext cx="4298917" cy="1108081"/>
          </a:xfrm>
          <a:prstGeom prst="roundRect">
            <a:avLst/>
          </a:prstGeom>
          <a:solidFill>
            <a:schemeClr val="bg1"/>
          </a:solidFill>
          <a:ln w="9525">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600"/>
              </a:spcAft>
              <a:buClr>
                <a:srgbClr val="0078C1"/>
              </a:buClr>
            </a:pPr>
            <a:endParaRPr lang="en-US" sz="1400" b="1" i="1" dirty="0">
              <a:solidFill>
                <a:srgbClr val="5496AD"/>
              </a:solidFill>
            </a:endParaRPr>
          </a:p>
          <a:p>
            <a:pPr algn="ctr">
              <a:spcBef>
                <a:spcPts val="0"/>
              </a:spcBef>
              <a:spcAft>
                <a:spcPts val="600"/>
              </a:spcAft>
              <a:buClr>
                <a:srgbClr val="0078C1"/>
              </a:buClr>
            </a:pPr>
            <a:r>
              <a:rPr lang="en-US" sz="1400" b="1" i="1" dirty="0">
                <a:solidFill>
                  <a:srgbClr val="5496AD"/>
                </a:solidFill>
              </a:rPr>
              <a:t>By The Way</a:t>
            </a:r>
          </a:p>
          <a:p>
            <a:pPr algn="ctr">
              <a:spcBef>
                <a:spcPts val="0"/>
              </a:spcBef>
              <a:buClr>
                <a:srgbClr val="0078C1"/>
              </a:buClr>
            </a:pPr>
            <a:r>
              <a:rPr lang="en-US" sz="1400" dirty="0">
                <a:solidFill>
                  <a:schemeClr val="tx1">
                    <a:lumMod val="75000"/>
                    <a:lumOff val="25000"/>
                  </a:schemeClr>
                </a:solidFill>
              </a:rPr>
              <a:t>ARSET is a great resource for brushing up on your remote sensing skills</a:t>
            </a:r>
            <a:r>
              <a:rPr lang="en-US" sz="1800" dirty="0">
                <a:solidFill>
                  <a:schemeClr val="tx1">
                    <a:lumMod val="75000"/>
                    <a:lumOff val="25000"/>
                  </a:schemeClr>
                </a:solidFill>
              </a:rPr>
              <a:t>!</a:t>
            </a:r>
            <a:endParaRPr lang="en-US" sz="2000" dirty="0">
              <a:solidFill>
                <a:schemeClr val="tx1">
                  <a:lumMod val="75000"/>
                  <a:lumOff val="25000"/>
                </a:schemeClr>
              </a:solidFill>
            </a:endParaRPr>
          </a:p>
          <a:p>
            <a:pPr algn="ctr"/>
            <a:endParaRPr lang="en-US" dirty="0"/>
          </a:p>
        </p:txBody>
      </p:sp>
      <p:pic>
        <p:nvPicPr>
          <p:cNvPr id="16" name="Picture 15">
            <a:extLst>
              <a:ext uri="{FF2B5EF4-FFF2-40B4-BE49-F238E27FC236}">
                <a16:creationId xmlns:a16="http://schemas.microsoft.com/office/drawing/2014/main" id="{338BD108-C4A2-4206-A680-78A672514697}"/>
              </a:ext>
            </a:extLst>
          </p:cNvPr>
          <p:cNvPicPr>
            <a:picLocks noChangeAspect="1"/>
          </p:cNvPicPr>
          <p:nvPr/>
        </p:nvPicPr>
        <p:blipFill>
          <a:blip r:embed="rId5"/>
          <a:stretch>
            <a:fillRect/>
          </a:stretch>
        </p:blipFill>
        <p:spPr>
          <a:xfrm>
            <a:off x="7293626" y="3917806"/>
            <a:ext cx="4602478" cy="2762400"/>
          </a:xfrm>
          <a:prstGeom prst="rect">
            <a:avLst/>
          </a:prstGeom>
        </p:spPr>
      </p:pic>
      <p:sp>
        <p:nvSpPr>
          <p:cNvPr id="9" name="Title 16">
            <a:extLst>
              <a:ext uri="{FF2B5EF4-FFF2-40B4-BE49-F238E27FC236}">
                <a16:creationId xmlns:a16="http://schemas.microsoft.com/office/drawing/2014/main" id="{85F84C0F-028F-4447-A29F-3B3F319CC021}"/>
              </a:ext>
            </a:extLst>
          </p:cNvPr>
          <p:cNvSpPr>
            <a:spLocks noGrp="1"/>
          </p:cNvSpPr>
          <p:nvPr>
            <p:ph type="title"/>
          </p:nvPr>
        </p:nvSpPr>
        <p:spPr>
          <a:xfrm>
            <a:off x="838200" y="365125"/>
            <a:ext cx="10515600" cy="570057"/>
          </a:xfrm>
        </p:spPr>
        <p:txBody>
          <a:bodyPr>
            <a:normAutofit/>
          </a:bodyPr>
          <a:lstStyle/>
          <a:p>
            <a:r>
              <a:rPr lang="en-US" sz="1400" dirty="0">
                <a:latin typeface="Arial"/>
                <a:cs typeface="Arial"/>
              </a:rPr>
              <a:t>RESOURCES &amp; OPPORTUNITIES</a:t>
            </a:r>
            <a:endParaRPr lang="en-US" sz="1400" spc="200" dirty="0">
              <a:latin typeface="Arial"/>
              <a:cs typeface="Arial"/>
            </a:endParaRPr>
          </a:p>
        </p:txBody>
      </p:sp>
    </p:spTree>
    <p:extLst>
      <p:ext uri="{BB962C8B-B14F-4D97-AF65-F5344CB8AC3E}">
        <p14:creationId xmlns:p14="http://schemas.microsoft.com/office/powerpoint/2010/main" val="410618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RESOURCES &amp; 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Coding Workshops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04737"/>
            <a:ext cx="10515599" cy="485323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DEVELOP offers optional coding workshops for participants to build and improve their programming skills. </a:t>
            </a:r>
          </a:p>
          <a:p>
            <a:pPr marL="285750" indent="-225425">
              <a:buFont typeface="Arial" panose="020B0604020202020204" pitchFamily="34" charset="0"/>
              <a:buChar char="•"/>
            </a:pPr>
            <a:r>
              <a:rPr lang="en-US" dirty="0"/>
              <a:t>Participants can choose between:</a:t>
            </a:r>
          </a:p>
          <a:p>
            <a:pPr marL="1089025" lvl="1" indent="-342900">
              <a:lnSpc>
                <a:spcPct val="120000"/>
              </a:lnSpc>
              <a:buFont typeface="+mj-lt"/>
              <a:buAutoNum type="arabicPeriod"/>
            </a:pPr>
            <a:r>
              <a:rPr lang="en-US" sz="1400" b="1" dirty="0">
                <a:latin typeface="Georgia"/>
              </a:rPr>
              <a:t>Google Earth Engine </a:t>
            </a:r>
            <a:r>
              <a:rPr lang="en-US" sz="1400" dirty="0">
                <a:latin typeface="Georgia"/>
              </a:rPr>
              <a:t>– teaches the basics of GEE and how to do various processes such as random forest modeling and GUI construction. Good for participants at any skill level. </a:t>
            </a:r>
            <a:r>
              <a:rPr lang="en-US" sz="1400" dirty="0">
                <a:solidFill>
                  <a:srgbClr val="5595AC"/>
                </a:solidFill>
                <a:latin typeface="Georgia"/>
              </a:rPr>
              <a:t>6/13-15 </a:t>
            </a:r>
          </a:p>
          <a:p>
            <a:pPr marL="1089025" lvl="1" indent="-342900">
              <a:lnSpc>
                <a:spcPct val="120000"/>
              </a:lnSpc>
              <a:buFont typeface="+mj-lt"/>
              <a:buAutoNum type="arabicPeriod"/>
            </a:pPr>
            <a:r>
              <a:rPr lang="en-US" sz="1400" b="1" dirty="0">
                <a:latin typeface="Georgia"/>
              </a:rPr>
              <a:t>Git </a:t>
            </a:r>
            <a:r>
              <a:rPr lang="en-US" sz="1400" dirty="0">
                <a:latin typeface="Georgia"/>
              </a:rPr>
              <a:t>– Part 1: teaches the basics of Git using the command line</a:t>
            </a:r>
            <a:r>
              <a:rPr lang="en-US" sz="1400" i="1" dirty="0">
                <a:latin typeface="Georgia"/>
              </a:rPr>
              <a:t>. </a:t>
            </a:r>
            <a:r>
              <a:rPr lang="en-US" sz="1400" dirty="0">
                <a:latin typeface="Georgia"/>
              </a:rPr>
              <a:t>Part 2: how to collaborate using GitLab (used for Geo deliverable submissions). </a:t>
            </a:r>
            <a:r>
              <a:rPr lang="en-US" sz="1400" i="1" dirty="0">
                <a:latin typeface="Georgia"/>
              </a:rPr>
              <a:t>1 person per team will participate in Part 1 and Part 2</a:t>
            </a:r>
            <a:r>
              <a:rPr lang="en-US" sz="1400" dirty="0">
                <a:latin typeface="Georgia"/>
              </a:rPr>
              <a:t>. </a:t>
            </a:r>
            <a:r>
              <a:rPr lang="en-US" sz="1400" dirty="0">
                <a:solidFill>
                  <a:srgbClr val="5595AC"/>
                </a:solidFill>
                <a:latin typeface="Georgia"/>
              </a:rPr>
              <a:t>6/26</a:t>
            </a:r>
          </a:p>
          <a:p>
            <a:pPr marL="1089025" lvl="1" indent="-342900">
              <a:lnSpc>
                <a:spcPct val="120000"/>
              </a:lnSpc>
              <a:buFont typeface="+mj-lt"/>
              <a:buAutoNum type="arabicPeriod"/>
            </a:pPr>
            <a:r>
              <a:rPr lang="en-US" sz="1400" b="1" dirty="0"/>
              <a:t>Python </a:t>
            </a:r>
            <a:r>
              <a:rPr lang="en-US" sz="1400" dirty="0"/>
              <a:t>– covers the basics of Python programming and introduces geospatial Python topics. Good for participants who have never programmed or never used Python before. </a:t>
            </a:r>
            <a:r>
              <a:rPr lang="en-US" sz="1400" i="1" dirty="0"/>
              <a:t>Cannot enroll in R if enrolled in Python. </a:t>
            </a:r>
            <a:r>
              <a:rPr lang="en-US" sz="1400" dirty="0">
                <a:solidFill>
                  <a:srgbClr val="5595AC"/>
                </a:solidFill>
              </a:rPr>
              <a:t>6/20-22</a:t>
            </a:r>
          </a:p>
          <a:p>
            <a:pPr marL="1089025" lvl="1" indent="-342900">
              <a:lnSpc>
                <a:spcPct val="120000"/>
              </a:lnSpc>
              <a:buFont typeface="+mj-lt"/>
              <a:buAutoNum type="arabicPeriod"/>
            </a:pPr>
            <a:r>
              <a:rPr lang="en-US" sz="1400" b="1" dirty="0"/>
              <a:t>R </a:t>
            </a:r>
            <a:r>
              <a:rPr lang="en-US" sz="1400" dirty="0"/>
              <a:t>– covers the basics of R programming and introduces geospatial R topics. Good for participants who have never programmed or never used R before. </a:t>
            </a:r>
            <a:r>
              <a:rPr lang="en-US" sz="1400" i="1" dirty="0"/>
              <a:t>Cannot enroll in Python if enrolled in R. </a:t>
            </a:r>
            <a:r>
              <a:rPr lang="en-US" sz="1400" dirty="0">
                <a:solidFill>
                  <a:srgbClr val="5595AC"/>
                </a:solidFill>
              </a:rPr>
              <a:t>6/20-22</a:t>
            </a:r>
          </a:p>
          <a:p>
            <a:pPr marL="285750" indent="-225425">
              <a:buFont typeface="Arial" panose="020B0604020202020204" pitchFamily="34" charset="0"/>
              <a:buChar char="•"/>
            </a:pPr>
            <a:r>
              <a:rPr lang="en-US" sz="1600" dirty="0">
                <a:latin typeface="Georgia"/>
              </a:rPr>
              <a:t>Times and dates for all workshops available on the Summer 2023 Events calendar.</a:t>
            </a:r>
          </a:p>
        </p:txBody>
      </p:sp>
    </p:spTree>
    <p:extLst>
      <p:ext uri="{BB962C8B-B14F-4D97-AF65-F5344CB8AC3E}">
        <p14:creationId xmlns:p14="http://schemas.microsoft.com/office/powerpoint/2010/main" val="66223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ervir Highlights_20191028" id="{A7FD4D31-B20B-B74B-82AF-C8AC2278C00A}" vid="{03EC6B61-F944-B646-B827-3DC62659C5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16" ma:contentTypeDescription="Create a new document." ma:contentTypeScope="" ma:versionID="6d8fb11d1191d5afb8ab8f296744bcad">
  <xsd:schema xmlns:xsd="http://www.w3.org/2001/XMLSchema" xmlns:xs="http://www.w3.org/2001/XMLSchema" xmlns:p="http://schemas.microsoft.com/office/2006/metadata/properties" xmlns:ns2="21e6a8e8-1dff-48a6-ab9b-8d556c6946c0" xmlns:ns3="7df78d0b-135a-4de7-9166-7c181cd87fb4" targetNamespace="http://schemas.microsoft.com/office/2006/metadata/properties" ma:root="true" ma:fieldsID="e6afa28cf31fd7c17de07af246c2de1b" ns2:_="" ns3:_="">
    <xsd:import namespace="21e6a8e8-1dff-48a6-ab9b-8d556c6946c0"/>
    <xsd:import namespace="7df78d0b-135a-4de7-9166-7c181cd8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c12c5d1-1fdc-4b92-8d04-0f37a99e289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df78d0b-135a-4de7-9166-7c181cd87fb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2ed74b9-0866-4d24-a675-bc219a010ae8}" ma:internalName="TaxCatchAll" ma:showField="CatchAllData" ma:web="7df78d0b-135a-4de7-9166-7c181cd87f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1e6a8e8-1dff-48a6-ab9b-8d556c6946c0">
      <Terms xmlns="http://schemas.microsoft.com/office/infopath/2007/PartnerControls"/>
    </lcf76f155ced4ddcb4097134ff3c332f>
    <TaxCatchAll xmlns="7df78d0b-135a-4de7-9166-7c181cd87fb4" xsi:nil="true"/>
  </documentManagement>
</p:properties>
</file>

<file path=customXml/itemProps1.xml><?xml version="1.0" encoding="utf-8"?>
<ds:datastoreItem xmlns:ds="http://schemas.openxmlformats.org/officeDocument/2006/customXml" ds:itemID="{CCB8F19A-78DE-4BC0-B427-F4FF42D41716}">
  <ds:schemaRefs>
    <ds:schemaRef ds:uri="http://schemas.microsoft.com/sharepoint/v3/contenttype/forms"/>
  </ds:schemaRefs>
</ds:datastoreItem>
</file>

<file path=customXml/itemProps2.xml><?xml version="1.0" encoding="utf-8"?>
<ds:datastoreItem xmlns:ds="http://schemas.openxmlformats.org/officeDocument/2006/customXml" ds:itemID="{D6EFE836-BFEC-4AF1-A413-B287DDD07959}">
  <ds:schemaRefs>
    <ds:schemaRef ds:uri="21e6a8e8-1dff-48a6-ab9b-8d556c6946c0"/>
    <ds:schemaRef ds:uri="7df78d0b-135a-4de7-9166-7c181cd87f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8A9C20C-8E35-4340-8FA9-4B1DD1645866}">
  <ds:schemaRefs>
    <ds:schemaRef ds:uri="21e6a8e8-1dff-48a6-ab9b-8d556c6946c0"/>
    <ds:schemaRef ds:uri="7df78d0b-135a-4de7-9166-7c181cd87fb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1_Theme2</Template>
  <TotalTime>15419</TotalTime>
  <Words>3684</Words>
  <Application>Microsoft Office PowerPoint</Application>
  <PresentationFormat>Widescreen</PresentationFormat>
  <Paragraphs>388</Paragraphs>
  <Slides>28</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Century Gothic</vt:lpstr>
      <vt:lpstr>Georgia</vt:lpstr>
      <vt:lpstr>Webdings</vt:lpstr>
      <vt:lpstr>Wingdings 2</vt:lpstr>
      <vt:lpstr>1_Theme2</vt:lpstr>
      <vt:lpstr>PowerPoint Presentation</vt:lpstr>
      <vt:lpstr>RESOURCES &amp; OPPORTUNITIES</vt:lpstr>
      <vt:lpstr>RESOURCES &amp; OPPORTUNITIES</vt:lpstr>
      <vt:lpstr>RESOURCES &amp; OPPORTUNITIES</vt:lpstr>
      <vt:lpstr>RESOURCES &amp; OPPORTUNITIES</vt:lpstr>
      <vt:lpstr>RESOURCES &amp; OPPORTUNITIES</vt:lpstr>
      <vt:lpstr>RESOURCES &amp; OPPORTUNITIES</vt:lpstr>
      <vt:lpstr>RESOURCES &amp; OPPORTUNITIES</vt:lpstr>
      <vt:lpstr>RESOURCES &amp; OPPORTUNITIES</vt:lpstr>
      <vt:lpstr>RESOURCES &amp; OPPORTUNITIES</vt:lpstr>
      <vt:lpstr>RESOURCES &amp; OPPORTUNITIES</vt:lpstr>
      <vt:lpstr>RESOURCES &amp; OPPORTUNITIES</vt:lpstr>
      <vt:lpstr>RESOURCES &amp; OPPORTUNITIES</vt:lpstr>
      <vt:lpstr>RESOURCES &amp; OPPORTUNITIES</vt:lpstr>
      <vt:lpstr>RESOURCES &amp; OPPORTUNITIES</vt:lpstr>
      <vt:lpstr>RESOURCES &amp; OPPORTUNITIES</vt:lpstr>
      <vt:lpstr>RESOURCES &amp; OPPORTUNITIES</vt:lpstr>
      <vt:lpstr>RESOURCES &amp; OPPORTUNITIES</vt:lpstr>
      <vt:lpstr>RESOURCES &amp; OPPORTUNITIES</vt:lpstr>
      <vt:lpstr>RESOURCES &amp; OPPORTUNITIES</vt:lpstr>
      <vt:lpstr>RESOURCES &amp; OPPORTUNITIES</vt:lpstr>
      <vt:lpstr>RESOURCES &amp; OPPORTUNITIES</vt:lpstr>
      <vt:lpstr>RESOURCES &amp; OPPORTUNITIES</vt:lpstr>
      <vt:lpstr>RESOURCES &amp; OPPORTUNITIES</vt:lpstr>
      <vt:lpstr>RESOURCES &amp; OPPORTUNITIES</vt:lpstr>
      <vt:lpstr>RESOURCES &amp; OPPORTUNITIES</vt:lpstr>
      <vt:lpstr>RESOURCES &amp; OPPORTUNITIES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Rosenblatt</dc:creator>
  <cp:lastModifiedBy>Childs, Lauren M. (LARC-E3)[DEVELOP]</cp:lastModifiedBy>
  <cp:revision>359</cp:revision>
  <dcterms:created xsi:type="dcterms:W3CDTF">2019-10-30T16:09:36Z</dcterms:created>
  <dcterms:modified xsi:type="dcterms:W3CDTF">2023-06-01T19:09:06Z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y fmtid="{D5CDD505-2E9C-101B-9397-08002B2CF9AE}" pid="3" name="MediaServiceImageTags">
    <vt:lpwstr/>
  </property>
</Properties>
</file>