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288" r:id="rId3"/>
    <p:sldId id="290" r:id="rId4"/>
    <p:sldId id="285" r:id="rId5"/>
    <p:sldId id="286" r:id="rId6"/>
    <p:sldId id="287" r:id="rId7"/>
    <p:sldId id="289" r:id="rId8"/>
    <p:sldId id="291" r:id="rId9"/>
    <p:sldId id="292" r:id="rId10"/>
    <p:sldId id="293" r:id="rId11"/>
    <p:sldId id="277" r:id="rId12"/>
    <p:sldId id="278" r:id="rId13"/>
    <p:sldId id="279" r:id="rId14"/>
    <p:sldId id="280" r:id="rId15"/>
    <p:sldId id="281" r:id="rId16"/>
    <p:sldId id="282" r:id="rId17"/>
    <p:sldId id="283"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3" clrIdx="0">
    <p:extLst/>
  </p:cmAuthor>
  <p:cmAuthor id="2" name="Zajic, Brittany N (329D-Affiliate)" initials="ZBN(" lastIdx="1" clrIdx="1">
    <p:extLst/>
  </p:cmAuthor>
  <p:cmAuthor id="3" name="Vishal Arya" initials="" lastIdx="20" clrIdx="2"/>
  <p:cmAuthor id="4" name="Fenn, Teresa E. (LARC-E3)[SSAI DEVELOP]" initials="FTE(D" lastIdx="4" clrIdx="3">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00"/>
    <a:srgbClr val="FFFFF5"/>
    <a:srgbClr val="333333"/>
    <a:srgbClr val="FFFFFF"/>
    <a:srgbClr val="E9A149"/>
    <a:srgbClr val="F4901A"/>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1829" autoAdjust="0"/>
  </p:normalViewPr>
  <p:slideViewPr>
    <p:cSldViewPr snapToGrid="0">
      <p:cViewPr varScale="1">
        <p:scale>
          <a:sx n="75" d="100"/>
          <a:sy n="75" d="100"/>
        </p:scale>
        <p:origin x="222" y="6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10-25T21:05:22.437" idx="1">
    <p:pos x="410" y="475"/>
    <p:text>1) Consider providing an enlarged inset image of study area. The current one is good but it's at a large scale. Would be useful to have one that is zoomed in on the area.
2) Consider changing the location of the header 'Study Area' so that is matches location with slide 5 where the header is in the same general location (i.e. move location of header towards top of the slide).
3) Please reformat bullets, here and throughout presentation, to match the template style.  </p:text>
  </p:cm>
</p:cmLst>
</file>

<file path=ppt/comments/comment10.xml><?xml version="1.0" encoding="utf-8"?>
<p:cmLst xmlns:a="http://schemas.openxmlformats.org/drawingml/2006/main" xmlns:r="http://schemas.openxmlformats.org/officeDocument/2006/relationships" xmlns:p="http://schemas.openxmlformats.org/presentationml/2006/main">
  <p:cm authorId="3" dt="2015-10-25T21:16:05.785" idx="18">
    <p:pos x="1963" y="921"/>
    <p:text>Put NASA in front of Jet Propulsion Laboratory</p:text>
  </p:cm>
  <p:cm authorId="3" dt="2015-10-25T21:16:39.104" idx="19">
    <p:pos x="2028" y="2940"/>
    <p:text>Please include what DEVELOP location. Also write as such:
Gwen Miller, NASA DEVELOP at ...(location here)</p:text>
  </p:cm>
  <p:cm authorId="3" dt="2015-10-25T21:26:44.039" idx="20">
    <p:pos x="38" y="168"/>
    <p:text>In future please delete excess slides, such as the ones that are after this slide, before submitting for review. </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5-10-25T21:06:12.036" idx="2">
    <p:pos x="4346" y="989"/>
    <p:text>Consider making this image larger, similar to the photo in the previous slide. </p:text>
  </p:cm>
  <p:cm authorId="3" dt="2015-10-25T21:06:36.216" idx="3">
    <p:pos x="1140" y="1045"/>
    <p:text>Consider bolding keywords for emphasis</p:text>
  </p:cm>
  <p:cm authorId="3" dt="2015-10-25T21:09:01.765" idx="6">
    <p:pos x="3924" y="3908"/>
    <p:text>Please keep photo credit formatting consistent. In the next slide, font size and color is different. Please fix</p:text>
  </p:cm>
  <p:cm authorId="4" dt="2015-10-26T15:36:22.765" idx="4">
    <p:pos x="4406" y="3856"/>
    <p:text>Include image URLs in the notes.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5-10-25T21:07:23.958" idx="4">
    <p:pos x="3153" y="521"/>
    <p:text>Move header 'Community Concerns' up so as to match placement of previous slides header location. </p:text>
  </p:cm>
  <p:cm authorId="3" dt="2015-10-25T21:07:56.550" idx="5">
    <p:pos x="4457" y="1381"/>
    <p:text>Image label 'Wax Lake Outlet' should be separate image file</p:text>
  </p:cm>
  <p:cm authorId="4" dt="2015-10-26T15:30:02.309" idx="1">
    <p:pos x="781" y="789"/>
    <p:text>Please move this slide up so that it comes before the objectives slide.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5-10-25T21:09:37.190" idx="7">
    <p:pos x="3208" y="4037"/>
    <p:text>Keep formatting consistent</p:text>
  </p:cm>
  <p:cm authorId="3" dt="2015-10-25T21:09:54.160" idx="8">
    <p:pos x="3259" y="627"/>
    <p:text>Make images larger and place in in center of slide</p:text>
  </p:cm>
  <p:cm authorId="3" dt="2015-10-25T21:10:24.235" idx="9">
    <p:pos x="1237" y="1535"/>
    <p:text>Place label next to image</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5-10-25T21:11:10.882" idx="10">
    <p:pos x="984" y="1048"/>
    <p:text>Minimum font size for body text is 20</p:text>
  </p:cm>
  <p:cm authorId="3" dt="2015-10-25T21:11:53.721" idx="11">
    <p:pos x="3925" y="521"/>
    <p:text>Fix placement of header to match 'Objectives' slide
</p:text>
  </p:cm>
  <p:cm authorId="3" dt="2015-10-25T21:12:17.702" idx="12">
    <p:pos x="755" y="2494"/>
    <p:text>In situ should be italicized</p:text>
  </p:cm>
  <p:cm authorId="4" dt="2015-10-26T15:32:49.894" idx="2">
    <p:pos x="1357" y="1289"/>
    <p:text>"ArcGIS Inputs" is too vague. What exactly are the inputs?</p:text>
    <p:extLst>
      <p:ext uri="{C676402C-5697-4E1C-873F-D02D1690AC5C}">
        <p15:threadingInfo xmlns:p15="http://schemas.microsoft.com/office/powerpoint/2012/main" timeZoneBias="240"/>
      </p:ext>
    </p:extLst>
  </p:cm>
  <p:cm authorId="4" dt="2015-10-26T15:33:55.327" idx="3">
    <p:pos x="1120" y="2754"/>
    <p:text>What parameters are represented by the in situ data?</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5-10-25T21:13:11.386" idx="13">
    <p:pos x="1432" y="847"/>
    <p:text>Keep header placement consistent. Change to match up with NASA EO slide
</p:text>
  </p:cm>
  <p:cm authorId="3" dt="2015-10-25T21:13:51.932" idx="14">
    <p:pos x="3444" y="375"/>
    <p:text>Legend should be separate image file</p:text>
  </p:cm>
</p:cmLst>
</file>

<file path=ppt/comments/comment7.xml><?xml version="1.0" encoding="utf-8"?>
<p:cmLst xmlns:a="http://schemas.openxmlformats.org/drawingml/2006/main" xmlns:r="http://schemas.openxmlformats.org/officeDocument/2006/relationships" xmlns:p="http://schemas.openxmlformats.org/presentationml/2006/main">
  <p:cm authorId="3" dt="2015-10-25T21:14:24.324" idx="15">
    <p:pos x="3823" y="521"/>
    <p:text>Keep header placement consistent with 'Objectives' slide</p:text>
  </p:cm>
</p:cmLst>
</file>

<file path=ppt/comments/comment8.xml><?xml version="1.0" encoding="utf-8"?>
<p:cmLst xmlns:a="http://schemas.openxmlformats.org/drawingml/2006/main" xmlns:r="http://schemas.openxmlformats.org/officeDocument/2006/relationships" xmlns:p="http://schemas.openxmlformats.org/presentationml/2006/main">
  <p:cm authorId="3" dt="2015-10-25T21:14:35.969" idx="16">
    <p:pos x="4493" y="521"/>
    <p:text>Header placement</p:text>
  </p:cm>
</p:cmLst>
</file>

<file path=ppt/comments/comment9.xml><?xml version="1.0" encoding="utf-8"?>
<p:cmLst xmlns:a="http://schemas.openxmlformats.org/drawingml/2006/main" xmlns:r="http://schemas.openxmlformats.org/officeDocument/2006/relationships" xmlns:p="http://schemas.openxmlformats.org/presentationml/2006/main">
  <p:cm authorId="3" dt="2015-10-25T21:15:38.654" idx="17">
    <p:pos x="3786" y="521"/>
    <p:text>Header placement. If you want it to be at this location rather than where the 'objectives' header is in that slide, then just make sure all slides that have a centered header are at this placement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86445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loss due to erosion, land subsidence and sea level rise along the Louisiana coast has amounted to a staggering 4900 km</a:t>
            </a:r>
            <a:r>
              <a:rPr lang="en-US" baseline="30000" dirty="0" smtClean="0"/>
              <a:t>2</a:t>
            </a:r>
            <a:r>
              <a:rPr lang="en-US" baseline="0" dirty="0" smtClean="0"/>
              <a:t> since the 1930’s, threatening one of the most economically important port systems in the United States. The State of Louisiana’s Comprehensive Master Plan for a Sustainable Coast (2012) confirmed that Louisiana has the potential to lose up to an additional 4500 km</a:t>
            </a:r>
            <a:r>
              <a:rPr lang="en-US" baseline="30000" dirty="0" smtClean="0"/>
              <a:t>2</a:t>
            </a:r>
            <a:r>
              <a:rPr lang="en-US" baseline="0" dirty="0" smtClean="0"/>
              <a:t> over the next 50 years unless immediate efforts are taken to combat this trend.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61356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AirSWOT: designed for centimeter</a:t>
            </a:r>
            <a:r>
              <a:rPr lang="en-US" baseline="0" dirty="0" smtClean="0"/>
              <a:t>-level detection of water surfaces and flood plains. Water-surface gradients measured by this instrument will be used to constrain deposition rates on deltas, yielding new insight into how delta tops keep pace with sea-level rise. </a:t>
            </a:r>
          </a:p>
          <a:p>
            <a:r>
              <a:rPr lang="en-US" baseline="0" dirty="0" smtClean="0"/>
              <a:t>AVIRIS: provides high-spectral resolution ( 224 bands) to identify vegetation type</a:t>
            </a:r>
          </a:p>
          <a:p>
            <a:r>
              <a:rPr lang="en-US" baseline="0" dirty="0" smtClean="0"/>
              <a:t>UAVSAR: provides high-resolution (&lt;10 m) radar data to detect shallow bathymetry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1118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2060944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Louisiana Ecological Forecasting</a:t>
            </a:r>
            <a:endParaRPr lang="en-US" dirty="0"/>
          </a:p>
        </p:txBody>
      </p:sp>
      <p:sp>
        <p:nvSpPr>
          <p:cNvPr id="3" name="Text Placeholder 2"/>
          <p:cNvSpPr>
            <a:spLocks noGrp="1"/>
          </p:cNvSpPr>
          <p:nvPr>
            <p:ph type="body" sz="quarter" idx="11"/>
          </p:nvPr>
        </p:nvSpPr>
        <p:spPr>
          <a:xfrm>
            <a:off x="2980944" y="5358384"/>
            <a:ext cx="3182112" cy="369332"/>
          </a:xfrm>
        </p:spPr>
        <p:txBody>
          <a:bodyPr/>
          <a:lstStyle/>
          <a:p>
            <a:pPr algn="ctr"/>
            <a:r>
              <a:rPr lang="en-US" dirty="0" smtClean="0"/>
              <a:t>Emily Beck(Project Lead)</a:t>
            </a:r>
            <a:endParaRPr lang="en-US" dirty="0"/>
          </a:p>
        </p:txBody>
      </p:sp>
      <p:sp>
        <p:nvSpPr>
          <p:cNvPr id="4" name="Text Placeholder 3"/>
          <p:cNvSpPr>
            <a:spLocks noGrp="1"/>
          </p:cNvSpPr>
          <p:nvPr>
            <p:ph type="body" sz="quarter" idx="12"/>
          </p:nvPr>
        </p:nvSpPr>
        <p:spPr>
          <a:xfrm>
            <a:off x="2980944" y="5751576"/>
            <a:ext cx="3182112" cy="369332"/>
          </a:xfrm>
        </p:spPr>
        <p:txBody>
          <a:bodyPr>
            <a:normAutofit/>
          </a:bodyPr>
          <a:lstStyle/>
          <a:p>
            <a:pPr algn="ctr"/>
            <a:r>
              <a:rPr lang="en-US" dirty="0" smtClean="0"/>
              <a:t>Brittany Zajic</a:t>
            </a:r>
          </a:p>
          <a:p>
            <a:pPr algn="ctr"/>
            <a:endParaRPr lang="en-US" dirty="0"/>
          </a:p>
        </p:txBody>
      </p:sp>
      <p:sp>
        <p:nvSpPr>
          <p:cNvPr id="5" name="Text Placeholder 4"/>
          <p:cNvSpPr>
            <a:spLocks noGrp="1"/>
          </p:cNvSpPr>
          <p:nvPr>
            <p:ph type="body" sz="quarter" idx="13"/>
          </p:nvPr>
        </p:nvSpPr>
        <p:spPr>
          <a:xfrm>
            <a:off x="2980944" y="6153912"/>
            <a:ext cx="3182112" cy="369332"/>
          </a:xfrm>
        </p:spPr>
        <p:txBody>
          <a:bodyPr/>
          <a:lstStyle/>
          <a:p>
            <a:pPr algn="ctr"/>
            <a:r>
              <a:rPr lang="en-US" dirty="0" smtClean="0"/>
              <a:t>Raul Garcia</a:t>
            </a:r>
            <a:endParaRPr lang="en-US" dirty="0"/>
          </a:p>
        </p:txBody>
      </p:sp>
      <p:sp>
        <p:nvSpPr>
          <p:cNvPr id="9" name="Text Placeholder 8"/>
          <p:cNvSpPr>
            <a:spLocks noGrp="1"/>
          </p:cNvSpPr>
          <p:nvPr>
            <p:ph type="body" sz="quarter" idx="17"/>
          </p:nvPr>
        </p:nvSpPr>
        <p:spPr/>
        <p:txBody>
          <a:bodyPr>
            <a:normAutofit fontScale="62500" lnSpcReduction="20000"/>
          </a:bodyPr>
          <a:lstStyle/>
          <a:p>
            <a:r>
              <a:rPr lang="en-US" dirty="0"/>
              <a:t>Using </a:t>
            </a:r>
            <a:r>
              <a:rPr lang="en-US" dirty="0" smtClean="0"/>
              <a:t>UAVSAR, AVIRIS </a:t>
            </a:r>
            <a:r>
              <a:rPr lang="en-US" dirty="0"/>
              <a:t>and </a:t>
            </a:r>
            <a:r>
              <a:rPr lang="en-US" dirty="0" err="1"/>
              <a:t>AirSWOT</a:t>
            </a:r>
            <a:r>
              <a:rPr lang="en-US" dirty="0"/>
              <a:t> to Examine Historic Trends and Model Sediment Transport within the Wax Lake Delta, Louisiana to Inform Coastal Restoration Efforts</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342900" indent="-342900" algn="l">
              <a:buClr>
                <a:schemeClr val="accent1"/>
              </a:buClr>
              <a:buFont typeface="Arial" panose="020B0604020202020204" pitchFamily="34" charset="0"/>
              <a:buChar char="•"/>
            </a:pPr>
            <a:r>
              <a:rPr lang="en-US" sz="2000" dirty="0" smtClean="0"/>
              <a:t>TBD</a:t>
            </a:r>
            <a:endParaRPr lang="en-US" sz="2000" dirty="0"/>
          </a:p>
        </p:txBody>
      </p:sp>
      <p:sp>
        <p:nvSpPr>
          <p:cNvPr id="3" name="Text Placeholder 2"/>
          <p:cNvSpPr>
            <a:spLocks noGrp="1"/>
          </p:cNvSpPr>
          <p:nvPr>
            <p:ph type="body" sz="quarter" idx="14"/>
          </p:nvPr>
        </p:nvSpPr>
        <p:spPr/>
        <p:txBody>
          <a:bodyPr/>
          <a:lstStyle/>
          <a:p>
            <a:r>
              <a:rPr lang="en-US" sz="4000" dirty="0" smtClean="0"/>
              <a:t>Future Work</a:t>
            </a:r>
            <a:endParaRPr lang="en-US" sz="4000" dirty="0"/>
          </a:p>
        </p:txBody>
      </p:sp>
    </p:spTree>
    <p:extLst>
      <p:ext uri="{BB962C8B-B14F-4D97-AF65-F5344CB8AC3E}">
        <p14:creationId xmlns:p14="http://schemas.microsoft.com/office/powerpoint/2010/main" val="1401645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Dr. Cathleen Jones, Jet Propulsion Laboratory</a:t>
            </a:r>
          </a:p>
          <a:p>
            <a:r>
              <a:rPr lang="en-US" dirty="0" smtClean="0"/>
              <a:t>Dr. Marc Simard, </a:t>
            </a:r>
            <a:r>
              <a:rPr lang="en-US" dirty="0"/>
              <a:t>Jet Propulsion Laboratory</a:t>
            </a:r>
          </a:p>
        </p:txBody>
      </p:sp>
      <p:sp>
        <p:nvSpPr>
          <p:cNvPr id="3" name="Text Placeholder 2"/>
          <p:cNvSpPr>
            <a:spLocks noGrp="1"/>
          </p:cNvSpPr>
          <p:nvPr>
            <p:ph type="body" sz="quarter" idx="11"/>
          </p:nvPr>
        </p:nvSpPr>
        <p:spPr/>
        <p:txBody>
          <a:bodyPr>
            <a:normAutofit fontScale="92500" lnSpcReduction="10000"/>
          </a:bodyPr>
          <a:lstStyle/>
          <a:p>
            <a:r>
              <a:rPr lang="en-US" dirty="0" smtClean="0"/>
              <a:t>Richard </a:t>
            </a:r>
            <a:r>
              <a:rPr lang="en-US" dirty="0" err="1" smtClean="0"/>
              <a:t>Crout</a:t>
            </a:r>
            <a:r>
              <a:rPr lang="en-US" dirty="0" smtClean="0"/>
              <a:t>, Naval Research Laboratory</a:t>
            </a:r>
          </a:p>
          <a:p>
            <a:r>
              <a:rPr lang="en-US" dirty="0" smtClean="0"/>
              <a:t>Alexander </a:t>
            </a:r>
            <a:r>
              <a:rPr lang="en-US" dirty="0" err="1" smtClean="0"/>
              <a:t>Kolker</a:t>
            </a:r>
            <a:r>
              <a:rPr lang="en-US" dirty="0" smtClean="0"/>
              <a:t>, Louisiana Universities Marine Consortium</a:t>
            </a:r>
            <a:endParaRPr lang="en-US" dirty="0"/>
          </a:p>
        </p:txBody>
      </p:sp>
      <p:sp>
        <p:nvSpPr>
          <p:cNvPr id="4" name="Text Placeholder 3"/>
          <p:cNvSpPr>
            <a:spLocks noGrp="1"/>
          </p:cNvSpPr>
          <p:nvPr>
            <p:ph type="body" sz="quarter" idx="12"/>
          </p:nvPr>
        </p:nvSpPr>
        <p:spPr/>
        <p:txBody>
          <a:bodyPr>
            <a:normAutofit fontScale="92500" lnSpcReduction="10000"/>
          </a:bodyPr>
          <a:lstStyle/>
          <a:p>
            <a:r>
              <a:rPr lang="en-US" dirty="0" smtClean="0"/>
              <a:t>Gwen Miller, DEVELOP</a:t>
            </a:r>
          </a:p>
          <a:p>
            <a:r>
              <a:rPr lang="en-US" dirty="0" smtClean="0"/>
              <a:t>Doug Edmonds, Delft 3D</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Clr>
                <a:schemeClr val="accent1"/>
              </a:buClr>
              <a:buFont typeface="Arial" panose="020B0604020202020204" pitchFamily="34" charset="0"/>
              <a:buChar char="•"/>
            </a:pPr>
            <a:r>
              <a:rPr lang="en-US" dirty="0" smtClean="0"/>
              <a:t>Wax Lake Delta, LA</a:t>
            </a:r>
          </a:p>
          <a:p>
            <a:pPr marL="342900" indent="-342900">
              <a:buClr>
                <a:schemeClr val="accent1"/>
              </a:buClr>
              <a:buFont typeface="Arial" panose="020B0604020202020204" pitchFamily="34" charset="0"/>
              <a:buChar char="•"/>
            </a:pPr>
            <a:endParaRPr lang="en-US" dirty="0" smtClean="0"/>
          </a:p>
          <a:p>
            <a:pPr marL="342900" indent="-342900">
              <a:buClr>
                <a:schemeClr val="accent1"/>
              </a:buClr>
              <a:buFont typeface="Arial" panose="020B0604020202020204" pitchFamily="34" charset="0"/>
              <a:buChar char="•"/>
            </a:pPr>
            <a:r>
              <a:rPr lang="en-US" dirty="0" smtClean="0"/>
              <a:t>Study Period</a:t>
            </a:r>
          </a:p>
          <a:p>
            <a:pPr marL="1028700" lvl="1" indent="-342900">
              <a:buClr>
                <a:schemeClr val="accent1"/>
              </a:buClr>
            </a:pPr>
            <a:r>
              <a:rPr lang="en-US" sz="1800" dirty="0" smtClean="0"/>
              <a:t>May 2009-May 2015</a:t>
            </a:r>
          </a:p>
          <a:p>
            <a:pPr marL="341313" lvl="1" indent="-341313">
              <a:buClr>
                <a:schemeClr val="accent1"/>
              </a:buClr>
            </a:pPr>
            <a:endParaRPr lang="en-US" sz="2000" dirty="0" smtClean="0"/>
          </a:p>
          <a:p>
            <a:pPr lvl="1" indent="0">
              <a:buClr>
                <a:schemeClr val="accent1"/>
              </a:buClr>
              <a:buNone/>
            </a:pPr>
            <a:endParaRPr lang="en-US" sz="1600" dirty="0" smtClean="0"/>
          </a:p>
          <a:p>
            <a:pPr marL="1028700" lvl="1" indent="-342900">
              <a:buClr>
                <a:schemeClr val="accent1"/>
              </a:buClr>
            </a:pPr>
            <a:endParaRPr lang="en-US" sz="1800" dirty="0" smtClean="0"/>
          </a:p>
          <a:p>
            <a:pPr marL="1028700" lvl="1" indent="-342900">
              <a:buClr>
                <a:schemeClr val="accent1"/>
              </a:buClr>
            </a:pPr>
            <a:endParaRPr lang="en-US" sz="1800" dirty="0" smtClean="0"/>
          </a:p>
        </p:txBody>
      </p:sp>
      <p:sp>
        <p:nvSpPr>
          <p:cNvPr id="3" name="Text Placeholder 2"/>
          <p:cNvSpPr>
            <a:spLocks noGrp="1"/>
          </p:cNvSpPr>
          <p:nvPr>
            <p:ph type="body" sz="quarter" idx="10"/>
          </p:nvPr>
        </p:nvSpPr>
        <p:spPr/>
        <p:txBody>
          <a:bodyPr/>
          <a:lstStyle/>
          <a:p>
            <a:r>
              <a:rPr lang="en-US" dirty="0" smtClean="0"/>
              <a:t>Study Area</a:t>
            </a:r>
            <a:endParaRPr lang="en-US" dirty="0"/>
          </a:p>
        </p:txBody>
      </p:sp>
      <p:sp>
        <p:nvSpPr>
          <p:cNvPr id="8" name="Text Placeholder 7"/>
          <p:cNvSpPr>
            <a:spLocks noGrp="1"/>
          </p:cNvSpPr>
          <p:nvPr>
            <p:ph type="body" sz="quarter" idx="13"/>
          </p:nvPr>
        </p:nvSpPr>
        <p:spPr/>
        <p:txBody>
          <a:bodyPr/>
          <a:lstStyle/>
          <a:p>
            <a:endParaRPr lang="en-US"/>
          </a:p>
        </p:txBody>
      </p:sp>
      <p:pic>
        <p:nvPicPr>
          <p:cNvPr id="10" name="Picture Placeholder 9"/>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632" r="6632"/>
          <a:stretch>
            <a:fillRect/>
          </a:stretch>
        </p:blipFill>
        <p:spPr>
          <a:xfrm>
            <a:off x="4572000" y="0"/>
            <a:ext cx="4572000" cy="6858000"/>
          </a:xfrm>
        </p:spPr>
      </p:pic>
    </p:spTree>
    <p:extLst>
      <p:ext uri="{BB962C8B-B14F-4D97-AF65-F5344CB8AC3E}">
        <p14:creationId xmlns:p14="http://schemas.microsoft.com/office/powerpoint/2010/main" val="343439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26160" y="1053566"/>
            <a:ext cx="7653528" cy="3706368"/>
          </a:xfrm>
        </p:spPr>
        <p:txBody>
          <a:bodyPr>
            <a:normAutofit lnSpcReduction="10000"/>
          </a:bodyPr>
          <a:lstStyle/>
          <a:p>
            <a:pPr marL="342900" indent="-342900" algn="l">
              <a:buClr>
                <a:schemeClr val="accent1"/>
              </a:buClr>
              <a:buFont typeface="Arial" panose="020B0604020202020204" pitchFamily="34" charset="0"/>
              <a:buChar char="•"/>
            </a:pPr>
            <a:r>
              <a:rPr lang="en-US" sz="2000" dirty="0" smtClean="0"/>
              <a:t>Model water flow and sediment transport </a:t>
            </a:r>
          </a:p>
          <a:p>
            <a:pPr algn="l">
              <a:buClr>
                <a:schemeClr val="accent1"/>
              </a:buClr>
            </a:pPr>
            <a:endParaRPr lang="en-US" sz="2000" dirty="0"/>
          </a:p>
          <a:p>
            <a:pPr marL="342900" indent="-342900" algn="l">
              <a:buClr>
                <a:schemeClr val="accent1"/>
              </a:buClr>
              <a:buFont typeface="Arial" panose="020B0604020202020204" pitchFamily="34" charset="0"/>
              <a:buChar char="•"/>
            </a:pPr>
            <a:r>
              <a:rPr lang="en-US" sz="2000" dirty="0" smtClean="0"/>
              <a:t>Gain </a:t>
            </a:r>
            <a:r>
              <a:rPr lang="en-US" sz="2000" dirty="0"/>
              <a:t>a better understanding of why </a:t>
            </a:r>
            <a:endParaRPr lang="en-US" sz="2000" dirty="0" smtClean="0"/>
          </a:p>
          <a:p>
            <a:pPr algn="l">
              <a:buClr>
                <a:schemeClr val="accent1"/>
              </a:buClr>
            </a:pPr>
            <a:r>
              <a:rPr lang="en-US" sz="2000" dirty="0"/>
              <a:t> </a:t>
            </a:r>
            <a:r>
              <a:rPr lang="en-US" sz="2000" dirty="0" smtClean="0"/>
              <a:t>    Wax </a:t>
            </a:r>
            <a:r>
              <a:rPr lang="en-US" sz="2000" dirty="0"/>
              <a:t>Lake Delta is </a:t>
            </a:r>
            <a:r>
              <a:rPr lang="en-US" sz="2000" dirty="0" smtClean="0"/>
              <a:t>aggregating</a:t>
            </a:r>
          </a:p>
          <a:p>
            <a:pPr marL="342900" indent="-342900" algn="l">
              <a:buClr>
                <a:schemeClr val="accent1"/>
              </a:buClr>
              <a:buFont typeface="Arial" panose="020B0604020202020204" pitchFamily="34" charset="0"/>
              <a:buChar char="•"/>
            </a:pPr>
            <a:endParaRPr lang="en-US" sz="2000" dirty="0"/>
          </a:p>
          <a:p>
            <a:pPr marL="342900" indent="-342900" algn="l">
              <a:buClr>
                <a:schemeClr val="accent1"/>
              </a:buClr>
              <a:buFont typeface="Arial" panose="020B0604020202020204" pitchFamily="34" charset="0"/>
              <a:buChar char="•"/>
            </a:pPr>
            <a:r>
              <a:rPr lang="en-US" sz="2000" dirty="0" smtClean="0"/>
              <a:t>Forecast the future extent of </a:t>
            </a:r>
          </a:p>
          <a:p>
            <a:pPr algn="l">
              <a:buClr>
                <a:schemeClr val="accent1"/>
              </a:buClr>
            </a:pPr>
            <a:r>
              <a:rPr lang="en-US" sz="2000" dirty="0"/>
              <a:t> </a:t>
            </a:r>
            <a:r>
              <a:rPr lang="en-US" sz="2000" dirty="0" smtClean="0"/>
              <a:t>    delta formation</a:t>
            </a:r>
          </a:p>
          <a:p>
            <a:pPr algn="l">
              <a:buClr>
                <a:schemeClr val="accent1"/>
              </a:buClr>
            </a:pPr>
            <a:endParaRPr lang="en-US" sz="2000" dirty="0" smtClean="0"/>
          </a:p>
          <a:p>
            <a:pPr marL="342900" indent="-342900" algn="l">
              <a:buClr>
                <a:schemeClr val="accent1"/>
              </a:buClr>
              <a:buFont typeface="Arial" panose="020B0604020202020204" pitchFamily="34" charset="0"/>
              <a:buChar char="•"/>
            </a:pPr>
            <a:r>
              <a:rPr lang="en-US" sz="2000" dirty="0" smtClean="0"/>
              <a:t>Improve coastline change </a:t>
            </a:r>
            <a:endParaRPr lang="en-US" sz="2000" dirty="0"/>
          </a:p>
          <a:p>
            <a:pPr algn="l">
              <a:buClr>
                <a:schemeClr val="accent1"/>
              </a:buClr>
            </a:pPr>
            <a:r>
              <a:rPr lang="en-US" sz="2000" dirty="0" smtClean="0"/>
              <a:t>     prediction accuracy</a:t>
            </a:r>
          </a:p>
          <a:p>
            <a:pPr marL="342900" indent="-342900" algn="l">
              <a:buClr>
                <a:schemeClr val="accent1"/>
              </a:buClr>
              <a:buFont typeface="Arial" panose="020B0604020202020204" pitchFamily="34" charset="0"/>
              <a:buChar char="•"/>
            </a:pPr>
            <a:endParaRPr lang="en-US" sz="2000" dirty="0"/>
          </a:p>
        </p:txBody>
      </p:sp>
      <p:sp>
        <p:nvSpPr>
          <p:cNvPr id="7" name="Text Placeholder 6"/>
          <p:cNvSpPr>
            <a:spLocks noGrp="1"/>
          </p:cNvSpPr>
          <p:nvPr>
            <p:ph type="body" sz="quarter" idx="14"/>
          </p:nvPr>
        </p:nvSpPr>
        <p:spPr>
          <a:xfrm>
            <a:off x="560622" y="401031"/>
            <a:ext cx="7653528" cy="1289304"/>
          </a:xfrm>
        </p:spPr>
        <p:txBody>
          <a:bodyPr/>
          <a:lstStyle/>
          <a:p>
            <a:r>
              <a:rPr lang="en-US" sz="4000" dirty="0" smtClean="0"/>
              <a:t>Objectives</a:t>
            </a:r>
            <a:endParaRPr lang="en-US" sz="4000" dirty="0"/>
          </a:p>
        </p:txBody>
      </p:sp>
      <p:pic>
        <p:nvPicPr>
          <p:cNvPr id="5" name="Picture Placeholder 5"/>
          <p:cNvPicPr>
            <a:picLocks noChangeAspect="1"/>
          </p:cNvPicPr>
          <p:nvPr/>
        </p:nvPicPr>
        <p:blipFill>
          <a:blip r:embed="rId3">
            <a:extLst>
              <a:ext uri="{28A0092B-C50C-407E-A947-70E740481C1C}">
                <a14:useLocalDpi xmlns:a14="http://schemas.microsoft.com/office/drawing/2010/main" val="0"/>
              </a:ext>
            </a:extLst>
          </a:blip>
          <a:srcRect t="1090" b="1090"/>
          <a:stretch>
            <a:fillRect/>
          </a:stretch>
        </p:blipFill>
        <p:spPr>
          <a:xfrm>
            <a:off x="5827987" y="1820917"/>
            <a:ext cx="3316014" cy="4974021"/>
          </a:xfrm>
          <a:prstGeom prst="rect">
            <a:avLst/>
          </a:prstGeom>
        </p:spPr>
      </p:pic>
      <p:sp>
        <p:nvSpPr>
          <p:cNvPr id="8" name="Text Placeholder 4"/>
          <p:cNvSpPr txBox="1">
            <a:spLocks/>
          </p:cNvSpPr>
          <p:nvPr/>
        </p:nvSpPr>
        <p:spPr>
          <a:xfrm>
            <a:off x="5827987" y="6609534"/>
            <a:ext cx="1391937" cy="13022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333333"/>
                </a:solidFill>
              </a:rPr>
              <a:t>Image Credit: Google Earth</a:t>
            </a:r>
            <a:endParaRPr lang="en-US" dirty="0">
              <a:solidFill>
                <a:srgbClr val="333333"/>
              </a:solidFill>
            </a:endParaRPr>
          </a:p>
        </p:txBody>
      </p:sp>
    </p:spTree>
    <p:extLst>
      <p:ext uri="{BB962C8B-B14F-4D97-AF65-F5344CB8AC3E}">
        <p14:creationId xmlns:p14="http://schemas.microsoft.com/office/powerpoint/2010/main" val="297869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49808" y="1822568"/>
            <a:ext cx="7653528" cy="3706368"/>
          </a:xfrm>
        </p:spPr>
        <p:txBody>
          <a:bodyPr>
            <a:normAutofit/>
          </a:bodyPr>
          <a:lstStyle/>
          <a:p>
            <a:pPr marL="342900" indent="-342900" algn="l">
              <a:buClr>
                <a:schemeClr val="accent1"/>
              </a:buClr>
              <a:buFont typeface="Arial" panose="020B0604020202020204" pitchFamily="34" charset="0"/>
              <a:buChar char="•"/>
            </a:pPr>
            <a:r>
              <a:rPr lang="en-US" sz="2000" dirty="0" smtClean="0"/>
              <a:t>Land loss</a:t>
            </a:r>
          </a:p>
          <a:p>
            <a:pPr marL="342900" indent="-342900" algn="l">
              <a:buClr>
                <a:schemeClr val="accent1"/>
              </a:buClr>
              <a:buFont typeface="Arial" panose="020B0604020202020204" pitchFamily="34" charset="0"/>
              <a:buChar char="•"/>
            </a:pPr>
            <a:endParaRPr lang="en-US" sz="2000" dirty="0" smtClean="0"/>
          </a:p>
          <a:p>
            <a:pPr marL="342900" indent="-342900" algn="l">
              <a:buClr>
                <a:schemeClr val="accent1"/>
              </a:buClr>
              <a:buFont typeface="Arial" panose="020B0604020202020204" pitchFamily="34" charset="0"/>
              <a:buChar char="•"/>
            </a:pPr>
            <a:r>
              <a:rPr lang="en-US" sz="2000" dirty="0"/>
              <a:t>Port systems being </a:t>
            </a:r>
            <a:r>
              <a:rPr lang="en-US" sz="2000" dirty="0" smtClean="0"/>
              <a:t>threatened</a:t>
            </a:r>
          </a:p>
          <a:p>
            <a:pPr marL="342900" indent="-342900" algn="l">
              <a:buClr>
                <a:schemeClr val="accent1"/>
              </a:buClr>
              <a:buFont typeface="Arial" panose="020B0604020202020204" pitchFamily="34" charset="0"/>
              <a:buChar char="•"/>
            </a:pPr>
            <a:endParaRPr lang="en-US" sz="2000" dirty="0"/>
          </a:p>
          <a:p>
            <a:pPr marL="342900" indent="-342900" algn="l">
              <a:buClr>
                <a:schemeClr val="accent1"/>
              </a:buClr>
              <a:buFont typeface="Arial" panose="020B0604020202020204" pitchFamily="34" charset="0"/>
              <a:buChar char="•"/>
            </a:pPr>
            <a:r>
              <a:rPr lang="en-US" sz="2000" dirty="0" smtClean="0"/>
              <a:t>Potential land loss</a:t>
            </a:r>
          </a:p>
        </p:txBody>
      </p:sp>
      <p:sp>
        <p:nvSpPr>
          <p:cNvPr id="7" name="Text Placeholder 6"/>
          <p:cNvSpPr>
            <a:spLocks noGrp="1"/>
          </p:cNvSpPr>
          <p:nvPr>
            <p:ph type="body" sz="quarter" idx="14"/>
          </p:nvPr>
        </p:nvSpPr>
        <p:spPr/>
        <p:txBody>
          <a:bodyPr/>
          <a:lstStyle/>
          <a:p>
            <a:r>
              <a:rPr lang="en-US" sz="4000" dirty="0" smtClean="0"/>
              <a:t>Community Concern</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788" y="1822568"/>
            <a:ext cx="3705212" cy="4966561"/>
          </a:xfrm>
          <a:prstGeom prst="rect">
            <a:avLst/>
          </a:prstGeom>
        </p:spPr>
      </p:pic>
      <p:sp>
        <p:nvSpPr>
          <p:cNvPr id="8" name="Text Placeholder 4"/>
          <p:cNvSpPr txBox="1">
            <a:spLocks/>
          </p:cNvSpPr>
          <p:nvPr/>
        </p:nvSpPr>
        <p:spPr>
          <a:xfrm>
            <a:off x="5438788" y="6572101"/>
            <a:ext cx="1993392" cy="274320"/>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FFF5"/>
                </a:solidFill>
              </a:rPr>
              <a:t>Image Credit: NASA</a:t>
            </a:r>
            <a:endParaRPr lang="en-US" dirty="0">
              <a:solidFill>
                <a:srgbClr val="FFFFF5"/>
              </a:solidFill>
            </a:endParaRPr>
          </a:p>
        </p:txBody>
      </p:sp>
    </p:spTree>
    <p:extLst>
      <p:ext uri="{BB962C8B-B14F-4D97-AF65-F5344CB8AC3E}">
        <p14:creationId xmlns:p14="http://schemas.microsoft.com/office/powerpoint/2010/main" val="4000209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Clr>
                <a:schemeClr val="accent1"/>
              </a:buClr>
              <a:buFont typeface="Arial" panose="020B0604020202020204" pitchFamily="34" charset="0"/>
              <a:buChar char="•"/>
            </a:pPr>
            <a:endParaRPr lang="en-US" dirty="0" smtClean="0"/>
          </a:p>
          <a:p>
            <a:pPr marL="342900" indent="-342900">
              <a:buClr>
                <a:schemeClr val="accent1"/>
              </a:buClr>
              <a:buFont typeface="Arial" panose="020B0604020202020204" pitchFamily="34" charset="0"/>
              <a:buChar char="•"/>
            </a:pPr>
            <a:r>
              <a:rPr lang="en-US" dirty="0" smtClean="0"/>
              <a:t>AirSWOT</a:t>
            </a:r>
          </a:p>
          <a:p>
            <a:pPr marL="342900" indent="-342900">
              <a:buClr>
                <a:schemeClr val="accent1"/>
              </a:buClr>
              <a:buFont typeface="Arial" panose="020B0604020202020204" pitchFamily="34" charset="0"/>
              <a:buChar char="•"/>
            </a:pPr>
            <a:endParaRPr lang="en-US" dirty="0" smtClean="0"/>
          </a:p>
          <a:p>
            <a:pPr marL="342900" indent="-342900">
              <a:buClr>
                <a:schemeClr val="accent1"/>
              </a:buClr>
              <a:buFont typeface="Arial" panose="020B0604020202020204" pitchFamily="34" charset="0"/>
              <a:buChar char="•"/>
            </a:pPr>
            <a:r>
              <a:rPr lang="en-US" sz="2000" dirty="0" smtClean="0"/>
              <a:t>AVIRIS</a:t>
            </a:r>
          </a:p>
          <a:p>
            <a:pPr marL="342900" indent="-342900">
              <a:buClr>
                <a:schemeClr val="accent1"/>
              </a:buClr>
              <a:buFont typeface="Arial" panose="020B0604020202020204" pitchFamily="34" charset="0"/>
              <a:buChar char="•"/>
            </a:pPr>
            <a:endParaRPr lang="en-US" sz="2000" dirty="0" smtClean="0"/>
          </a:p>
          <a:p>
            <a:pPr marL="342900" indent="-342900">
              <a:buClr>
                <a:schemeClr val="accent1"/>
              </a:buClr>
              <a:buFont typeface="Arial" panose="020B0604020202020204" pitchFamily="34" charset="0"/>
              <a:buChar char="•"/>
            </a:pPr>
            <a:r>
              <a:rPr lang="en-US" dirty="0" smtClean="0"/>
              <a:t>UAVSAR</a:t>
            </a:r>
            <a:endParaRPr lang="en-US" sz="2000" dirty="0" smtClean="0"/>
          </a:p>
        </p:txBody>
      </p:sp>
      <p:sp>
        <p:nvSpPr>
          <p:cNvPr id="3" name="Text Placeholder 2"/>
          <p:cNvSpPr>
            <a:spLocks noGrp="1"/>
          </p:cNvSpPr>
          <p:nvPr>
            <p:ph type="body" sz="quarter" idx="10"/>
          </p:nvPr>
        </p:nvSpPr>
        <p:spPr/>
        <p:txBody>
          <a:bodyPr/>
          <a:lstStyle/>
          <a:p>
            <a:r>
              <a:rPr lang="en-US" dirty="0" smtClean="0"/>
              <a:t>NASA Earth Observations</a:t>
            </a:r>
            <a:endParaRPr lang="en-US" dirty="0"/>
          </a:p>
        </p:txBody>
      </p:sp>
      <p:sp>
        <p:nvSpPr>
          <p:cNvPr id="5" name="Text Placeholder 4"/>
          <p:cNvSpPr>
            <a:spLocks noGrp="1"/>
          </p:cNvSpPr>
          <p:nvPr>
            <p:ph type="body" sz="quarter" idx="13"/>
          </p:nvPr>
        </p:nvSpPr>
        <p:spPr/>
        <p:txBody>
          <a:bodyPr/>
          <a:lstStyle/>
          <a:p>
            <a:r>
              <a:rPr lang="en-US" dirty="0" smtClean="0"/>
              <a:t>Image Credit: NASA</a:t>
            </a:r>
            <a:endParaRPr lang="en-US" dirty="0"/>
          </a:p>
        </p:txBody>
      </p:sp>
      <p:pic>
        <p:nvPicPr>
          <p:cNvPr id="7" name="Picture 6"/>
          <p:cNvPicPr>
            <a:picLocks noChangeAspect="1"/>
          </p:cNvPicPr>
          <p:nvPr/>
        </p:nvPicPr>
        <p:blipFill>
          <a:blip r:embed="rId3"/>
          <a:stretch>
            <a:fillRect/>
          </a:stretch>
        </p:blipFill>
        <p:spPr>
          <a:xfrm>
            <a:off x="5521347" y="640080"/>
            <a:ext cx="2591371" cy="1737154"/>
          </a:xfrm>
          <a:prstGeom prst="rect">
            <a:avLst/>
          </a:prstGeom>
        </p:spPr>
      </p:pic>
      <p:pic>
        <p:nvPicPr>
          <p:cNvPr id="9" name="Picture 8"/>
          <p:cNvPicPr>
            <a:picLocks noChangeAspect="1"/>
          </p:cNvPicPr>
          <p:nvPr/>
        </p:nvPicPr>
        <p:blipFill>
          <a:blip r:embed="rId4"/>
          <a:stretch>
            <a:fillRect/>
          </a:stretch>
        </p:blipFill>
        <p:spPr>
          <a:xfrm>
            <a:off x="5521347" y="2779399"/>
            <a:ext cx="2591371" cy="1491198"/>
          </a:xfrm>
          <a:prstGeom prst="rect">
            <a:avLst/>
          </a:prstGeom>
        </p:spPr>
      </p:pic>
      <p:pic>
        <p:nvPicPr>
          <p:cNvPr id="10" name="Picture 9"/>
          <p:cNvPicPr>
            <a:picLocks noChangeAspect="1"/>
          </p:cNvPicPr>
          <p:nvPr/>
        </p:nvPicPr>
        <p:blipFill>
          <a:blip r:embed="rId5"/>
          <a:stretch>
            <a:fillRect/>
          </a:stretch>
        </p:blipFill>
        <p:spPr>
          <a:xfrm>
            <a:off x="5521349" y="4672762"/>
            <a:ext cx="2591370" cy="1803610"/>
          </a:xfrm>
          <a:prstGeom prst="rect">
            <a:avLst/>
          </a:prstGeom>
        </p:spPr>
      </p:pic>
    </p:spTree>
    <p:extLst>
      <p:ext uri="{BB962C8B-B14F-4D97-AF65-F5344CB8AC3E}">
        <p14:creationId xmlns:p14="http://schemas.microsoft.com/office/powerpoint/2010/main" val="61416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p:txBody>
          <a:bodyPr/>
          <a:lstStyle/>
          <a:p>
            <a:r>
              <a:rPr lang="en-US" sz="4000" dirty="0" smtClean="0"/>
              <a:t>Methodology</a:t>
            </a:r>
            <a:endParaRPr lang="en-US" sz="4000" dirty="0"/>
          </a:p>
        </p:txBody>
      </p:sp>
      <p:sp>
        <p:nvSpPr>
          <p:cNvPr id="13" name="Rounded Rectangle 12"/>
          <p:cNvSpPr/>
          <p:nvPr/>
        </p:nvSpPr>
        <p:spPr>
          <a:xfrm>
            <a:off x="7107041" y="4474055"/>
            <a:ext cx="1765300" cy="878680"/>
          </a:xfrm>
          <a:prstGeom prst="roundRect">
            <a:avLst/>
          </a:prstGeom>
          <a:solidFill>
            <a:srgbClr val="00A800"/>
          </a:solidFill>
          <a:ln w="12700" cap="flat" cmpd="sng" algn="ctr">
            <a:solidFill>
              <a:schemeClr val="accent1">
                <a:lumMod val="75000"/>
              </a:schemeClr>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rgbClr val="FFFFFF"/>
                </a:solidFill>
                <a:effectLst/>
                <a:uLnTx/>
                <a:uFillTx/>
                <a:ea typeface="+mn-ea"/>
                <a:cs typeface="+mn-cs"/>
              </a:rPr>
              <a:t>Modeled water flow</a:t>
            </a:r>
          </a:p>
        </p:txBody>
      </p:sp>
      <p:sp>
        <p:nvSpPr>
          <p:cNvPr id="14" name="Rounded Rectangle 13"/>
          <p:cNvSpPr/>
          <p:nvPr/>
        </p:nvSpPr>
        <p:spPr>
          <a:xfrm>
            <a:off x="232247" y="1611507"/>
            <a:ext cx="1828565" cy="914400"/>
          </a:xfrm>
          <a:prstGeom prst="roundRect">
            <a:avLst/>
          </a:prstGeom>
          <a:solidFill>
            <a:srgbClr val="00A800"/>
          </a:solidFill>
          <a:ln w="12700" cap="flat" cmpd="sng" algn="ctr">
            <a:solidFill>
              <a:schemeClr val="accent1">
                <a:lumMod val="75000"/>
              </a:schemeClr>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rgbClr val="FFFFFF"/>
                </a:solidFill>
                <a:effectLst/>
                <a:uLnTx/>
                <a:uFillTx/>
                <a:latin typeface="Century Gothic" panose="020B0502020202020204" pitchFamily="34" charset="0"/>
              </a:rPr>
              <a:t>ArcGIS Inputs</a:t>
            </a:r>
          </a:p>
        </p:txBody>
      </p:sp>
      <p:sp>
        <p:nvSpPr>
          <p:cNvPr id="15" name="Rounded Rectangle 14"/>
          <p:cNvSpPr/>
          <p:nvPr/>
        </p:nvSpPr>
        <p:spPr>
          <a:xfrm>
            <a:off x="238597" y="2766448"/>
            <a:ext cx="1822215" cy="914400"/>
          </a:xfrm>
          <a:prstGeom prst="roundRect">
            <a:avLst/>
          </a:prstGeom>
          <a:solidFill>
            <a:srgbClr val="00A800"/>
          </a:solidFill>
          <a:ln w="12700" cap="flat" cmpd="sng" algn="ctr">
            <a:solidFill>
              <a:schemeClr val="accent1">
                <a:lumMod val="75000"/>
              </a:schemeClr>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rgbClr val="FFFFFF"/>
                </a:solidFill>
                <a:effectLst/>
                <a:uLnTx/>
                <a:uFillTx/>
              </a:rPr>
              <a:t>Vegetation Info from AVIRIS</a:t>
            </a:r>
          </a:p>
        </p:txBody>
      </p:sp>
      <p:sp>
        <p:nvSpPr>
          <p:cNvPr id="16" name="Rounded Rectangle 15"/>
          <p:cNvSpPr/>
          <p:nvPr/>
        </p:nvSpPr>
        <p:spPr>
          <a:xfrm>
            <a:off x="238597" y="3957181"/>
            <a:ext cx="1822215" cy="914400"/>
          </a:xfrm>
          <a:prstGeom prst="roundRect">
            <a:avLst/>
          </a:prstGeom>
          <a:solidFill>
            <a:srgbClr val="00A800"/>
          </a:solidFill>
          <a:ln w="12700" cap="flat" cmpd="sng" algn="ctr">
            <a:solidFill>
              <a:schemeClr val="accent1">
                <a:lumMod val="75000"/>
              </a:schemeClr>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rgbClr val="FFFFFF"/>
                </a:solidFill>
                <a:effectLst/>
                <a:uLnTx/>
                <a:uFillTx/>
                <a:ea typeface="+mn-ea"/>
                <a:cs typeface="+mn-cs"/>
              </a:rPr>
              <a:t>In Situ Data</a:t>
            </a:r>
          </a:p>
        </p:txBody>
      </p:sp>
      <p:sp>
        <p:nvSpPr>
          <p:cNvPr id="17" name="Rounded Rectangle 16"/>
          <p:cNvSpPr/>
          <p:nvPr/>
        </p:nvSpPr>
        <p:spPr>
          <a:xfrm>
            <a:off x="2455543" y="3319114"/>
            <a:ext cx="1884445" cy="914400"/>
          </a:xfrm>
          <a:prstGeom prst="roundRect">
            <a:avLst/>
          </a:prstGeom>
          <a:solidFill>
            <a:srgbClr val="00A800"/>
          </a:solidFill>
          <a:ln w="12700" cap="flat" cmpd="sng" algn="ctr">
            <a:solidFill>
              <a:schemeClr val="accent1">
                <a:lumMod val="75000"/>
              </a:schemeClr>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rgbClr val="FFFFFF"/>
                </a:solidFill>
                <a:effectLst/>
                <a:uLnTx/>
                <a:uFillTx/>
                <a:ea typeface="+mn-ea"/>
                <a:cs typeface="+mn-cs"/>
              </a:rPr>
              <a:t>Delft3D Hydrological Model</a:t>
            </a:r>
          </a:p>
        </p:txBody>
      </p:sp>
      <p:sp>
        <p:nvSpPr>
          <p:cNvPr id="18" name="Rounded Rectangle 17"/>
          <p:cNvSpPr/>
          <p:nvPr/>
        </p:nvSpPr>
        <p:spPr>
          <a:xfrm>
            <a:off x="4722004" y="3319114"/>
            <a:ext cx="2160600" cy="914400"/>
          </a:xfrm>
          <a:prstGeom prst="roundRect">
            <a:avLst/>
          </a:prstGeom>
          <a:solidFill>
            <a:srgbClr val="00A800"/>
          </a:solidFill>
          <a:ln w="12700" cap="flat" cmpd="sng" algn="ctr">
            <a:solidFill>
              <a:schemeClr val="accent1">
                <a:lumMod val="75000"/>
              </a:schemeClr>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rgbClr val="FFFFFF"/>
                </a:solidFill>
                <a:effectLst/>
                <a:uLnTx/>
                <a:uFillTx/>
                <a:ea typeface="+mn-ea"/>
                <a:cs typeface="+mn-cs"/>
              </a:rPr>
              <a:t>Model Calibration Using </a:t>
            </a:r>
            <a:r>
              <a:rPr kumimoji="0" lang="en-US" i="0" u="none" strike="noStrike" kern="0" cap="none" spc="0" normalizeH="0" baseline="0" noProof="0" dirty="0" err="1" smtClean="0">
                <a:ln>
                  <a:noFill/>
                </a:ln>
                <a:solidFill>
                  <a:srgbClr val="FFFFFF"/>
                </a:solidFill>
                <a:effectLst/>
                <a:uLnTx/>
                <a:uFillTx/>
                <a:ea typeface="+mn-ea"/>
                <a:cs typeface="+mn-cs"/>
              </a:rPr>
              <a:t>AirSWOT</a:t>
            </a:r>
            <a:r>
              <a:rPr kumimoji="0" lang="en-US" i="0" u="none" strike="noStrike" kern="0" cap="none" spc="0" normalizeH="0" baseline="0" noProof="0" dirty="0" smtClean="0">
                <a:ln>
                  <a:noFill/>
                </a:ln>
                <a:solidFill>
                  <a:srgbClr val="FFFFFF"/>
                </a:solidFill>
                <a:effectLst/>
                <a:uLnTx/>
                <a:uFillTx/>
                <a:ea typeface="+mn-ea"/>
                <a:cs typeface="+mn-cs"/>
              </a:rPr>
              <a:t> Data</a:t>
            </a:r>
          </a:p>
        </p:txBody>
      </p:sp>
      <p:sp>
        <p:nvSpPr>
          <p:cNvPr id="19" name="Rounded Rectangle 18"/>
          <p:cNvSpPr/>
          <p:nvPr/>
        </p:nvSpPr>
        <p:spPr>
          <a:xfrm>
            <a:off x="225898" y="5147914"/>
            <a:ext cx="1834914" cy="914400"/>
          </a:xfrm>
          <a:prstGeom prst="roundRect">
            <a:avLst/>
          </a:prstGeom>
          <a:solidFill>
            <a:srgbClr val="00A800"/>
          </a:solidFill>
          <a:ln w="12700" cap="flat" cmpd="sng" algn="ctr">
            <a:solidFill>
              <a:schemeClr val="accent1">
                <a:lumMod val="75000"/>
              </a:schemeClr>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rgbClr val="FFFFFF"/>
                </a:solidFill>
                <a:effectLst/>
                <a:uLnTx/>
                <a:uFillTx/>
                <a:ea typeface="+mn-ea"/>
                <a:cs typeface="+mn-cs"/>
              </a:rPr>
              <a:t>Wave Info from UAVSAR</a:t>
            </a:r>
          </a:p>
        </p:txBody>
      </p:sp>
      <p:sp>
        <p:nvSpPr>
          <p:cNvPr id="20" name="Rounded Rectangle 19"/>
          <p:cNvSpPr/>
          <p:nvPr/>
        </p:nvSpPr>
        <p:spPr>
          <a:xfrm>
            <a:off x="7107041" y="2309248"/>
            <a:ext cx="1765300" cy="914400"/>
          </a:xfrm>
          <a:prstGeom prst="roundRect">
            <a:avLst/>
          </a:prstGeom>
          <a:solidFill>
            <a:srgbClr val="00A800"/>
          </a:solidFill>
          <a:ln w="12700" cap="flat" cmpd="sng" algn="ctr">
            <a:solidFill>
              <a:schemeClr val="accent1">
                <a:lumMod val="75000"/>
              </a:schemeClr>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rgbClr val="FFFFFF"/>
                </a:solidFill>
                <a:effectLst/>
                <a:uLnTx/>
                <a:uFillTx/>
                <a:ea typeface="+mn-ea"/>
                <a:cs typeface="+mn-cs"/>
              </a:rPr>
              <a:t>Modeled sediment transport</a:t>
            </a:r>
          </a:p>
        </p:txBody>
      </p:sp>
      <p:cxnSp>
        <p:nvCxnSpPr>
          <p:cNvPr id="21" name="Straight Arrow Connector 20"/>
          <p:cNvCxnSpPr>
            <a:stCxn id="14" idx="3"/>
            <a:endCxn id="17" idx="1"/>
          </p:cNvCxnSpPr>
          <p:nvPr/>
        </p:nvCxnSpPr>
        <p:spPr>
          <a:xfrm>
            <a:off x="2060812" y="2068707"/>
            <a:ext cx="394731" cy="1707607"/>
          </a:xfrm>
          <a:prstGeom prst="straightConnector1">
            <a:avLst/>
          </a:prstGeom>
          <a:noFill/>
          <a:ln w="28575" cap="flat" cmpd="sng" algn="ctr">
            <a:solidFill>
              <a:srgbClr val="008000"/>
            </a:solidFill>
            <a:prstDash val="solid"/>
            <a:miter lim="800000"/>
            <a:headEnd w="med" len="lg"/>
            <a:tailEnd type="triangle" w="lg" len="lg"/>
          </a:ln>
          <a:effectLst/>
        </p:spPr>
      </p:cxnSp>
      <p:cxnSp>
        <p:nvCxnSpPr>
          <p:cNvPr id="22" name="Straight Arrow Connector 21"/>
          <p:cNvCxnSpPr>
            <a:stCxn id="15" idx="3"/>
            <a:endCxn id="17" idx="1"/>
          </p:cNvCxnSpPr>
          <p:nvPr/>
        </p:nvCxnSpPr>
        <p:spPr>
          <a:xfrm>
            <a:off x="2060812" y="3223648"/>
            <a:ext cx="394731" cy="552666"/>
          </a:xfrm>
          <a:prstGeom prst="straightConnector1">
            <a:avLst/>
          </a:prstGeom>
          <a:noFill/>
          <a:ln w="28575" cap="flat" cmpd="sng" algn="ctr">
            <a:solidFill>
              <a:srgbClr val="008000"/>
            </a:solidFill>
            <a:prstDash val="solid"/>
            <a:miter lim="800000"/>
            <a:tailEnd type="triangle" w="lg" len="lg"/>
          </a:ln>
          <a:effectLst/>
        </p:spPr>
      </p:cxnSp>
      <p:cxnSp>
        <p:nvCxnSpPr>
          <p:cNvPr id="23" name="Straight Arrow Connector 22"/>
          <p:cNvCxnSpPr>
            <a:stCxn id="16" idx="3"/>
            <a:endCxn id="17" idx="1"/>
          </p:cNvCxnSpPr>
          <p:nvPr/>
        </p:nvCxnSpPr>
        <p:spPr>
          <a:xfrm flipV="1">
            <a:off x="2060812" y="3776314"/>
            <a:ext cx="394731" cy="638067"/>
          </a:xfrm>
          <a:prstGeom prst="straightConnector1">
            <a:avLst/>
          </a:prstGeom>
          <a:noFill/>
          <a:ln w="28575" cap="flat" cmpd="sng" algn="ctr">
            <a:solidFill>
              <a:srgbClr val="008000"/>
            </a:solidFill>
            <a:prstDash val="solid"/>
            <a:miter lim="800000"/>
            <a:tailEnd type="triangle" w="lg" len="lg"/>
          </a:ln>
          <a:effectLst/>
        </p:spPr>
      </p:cxnSp>
      <p:cxnSp>
        <p:nvCxnSpPr>
          <p:cNvPr id="24" name="Straight Arrow Connector 23"/>
          <p:cNvCxnSpPr>
            <a:stCxn id="19" idx="3"/>
            <a:endCxn id="17" idx="1"/>
          </p:cNvCxnSpPr>
          <p:nvPr/>
        </p:nvCxnSpPr>
        <p:spPr>
          <a:xfrm flipV="1">
            <a:off x="2060812" y="3776314"/>
            <a:ext cx="394731" cy="1828800"/>
          </a:xfrm>
          <a:prstGeom prst="straightConnector1">
            <a:avLst/>
          </a:prstGeom>
          <a:noFill/>
          <a:ln w="28575" cap="flat" cmpd="sng" algn="ctr">
            <a:solidFill>
              <a:srgbClr val="008000"/>
            </a:solidFill>
            <a:prstDash val="solid"/>
            <a:miter lim="800000"/>
            <a:tailEnd type="triangle" w="lg" len="lg"/>
          </a:ln>
          <a:effectLst/>
        </p:spPr>
      </p:cxnSp>
      <p:cxnSp>
        <p:nvCxnSpPr>
          <p:cNvPr id="25" name="Straight Arrow Connector 24"/>
          <p:cNvCxnSpPr>
            <a:stCxn id="17" idx="3"/>
            <a:endCxn id="18" idx="1"/>
          </p:cNvCxnSpPr>
          <p:nvPr/>
        </p:nvCxnSpPr>
        <p:spPr>
          <a:xfrm>
            <a:off x="4339988" y="3776314"/>
            <a:ext cx="382016" cy="0"/>
          </a:xfrm>
          <a:prstGeom prst="straightConnector1">
            <a:avLst/>
          </a:prstGeom>
          <a:noFill/>
          <a:ln w="28575" cap="flat" cmpd="sng" algn="ctr">
            <a:solidFill>
              <a:srgbClr val="008000"/>
            </a:solidFill>
            <a:prstDash val="solid"/>
            <a:miter lim="800000"/>
            <a:tailEnd type="triangle" w="lg" len="lg"/>
          </a:ln>
          <a:effectLst/>
        </p:spPr>
      </p:cxnSp>
      <p:cxnSp>
        <p:nvCxnSpPr>
          <p:cNvPr id="26" name="Straight Arrow Connector 25"/>
          <p:cNvCxnSpPr>
            <a:stCxn id="18" idx="3"/>
            <a:endCxn id="20" idx="1"/>
          </p:cNvCxnSpPr>
          <p:nvPr/>
        </p:nvCxnSpPr>
        <p:spPr>
          <a:xfrm flipV="1">
            <a:off x="6882604" y="2766448"/>
            <a:ext cx="224437" cy="1009866"/>
          </a:xfrm>
          <a:prstGeom prst="straightConnector1">
            <a:avLst/>
          </a:prstGeom>
          <a:noFill/>
          <a:ln w="28575" cap="flat" cmpd="sng" algn="ctr">
            <a:solidFill>
              <a:srgbClr val="008000"/>
            </a:solidFill>
            <a:prstDash val="solid"/>
            <a:miter lim="800000"/>
            <a:tailEnd type="triangle" w="lg" len="lg"/>
          </a:ln>
          <a:effectLst/>
        </p:spPr>
      </p:cxnSp>
      <p:cxnSp>
        <p:nvCxnSpPr>
          <p:cNvPr id="27" name="Straight Arrow Connector 26"/>
          <p:cNvCxnSpPr>
            <a:stCxn id="18" idx="3"/>
            <a:endCxn id="13" idx="1"/>
          </p:cNvCxnSpPr>
          <p:nvPr/>
        </p:nvCxnSpPr>
        <p:spPr>
          <a:xfrm>
            <a:off x="6882604" y="3776314"/>
            <a:ext cx="224437" cy="1137081"/>
          </a:xfrm>
          <a:prstGeom prst="straightConnector1">
            <a:avLst/>
          </a:prstGeom>
          <a:noFill/>
          <a:ln w="28575" cap="flat" cmpd="sng" algn="ctr">
            <a:solidFill>
              <a:srgbClr val="008000"/>
            </a:solidFill>
            <a:prstDash val="solid"/>
            <a:miter lim="800000"/>
            <a:tailEnd type="triangle" w="lg" len="lg"/>
          </a:ln>
          <a:effectLst/>
        </p:spPr>
      </p:cxnSp>
    </p:spTree>
    <p:extLst>
      <p:ext uri="{BB962C8B-B14F-4D97-AF65-F5344CB8AC3E}">
        <p14:creationId xmlns:p14="http://schemas.microsoft.com/office/powerpoint/2010/main" val="2796240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Clr>
                <a:schemeClr val="accent1"/>
              </a:buClr>
              <a:buFont typeface="Arial" panose="020B0604020202020204" pitchFamily="34" charset="0"/>
              <a:buChar char="•"/>
            </a:pPr>
            <a:r>
              <a:rPr lang="en-US" dirty="0" smtClean="0"/>
              <a:t>Output showing modeled water level </a:t>
            </a:r>
          </a:p>
          <a:p>
            <a:pPr marL="342900" indent="-342900">
              <a:buClr>
                <a:schemeClr val="accent1"/>
              </a:buClr>
              <a:buFont typeface="Arial" panose="020B0604020202020204" pitchFamily="34" charset="0"/>
              <a:buChar char="•"/>
            </a:pPr>
            <a:r>
              <a:rPr lang="en-US" dirty="0" smtClean="0"/>
              <a:t>(Real results TBD)</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pic>
        <p:nvPicPr>
          <p:cNvPr id="6" name="Picture Placeholder 5"/>
          <p:cNvPicPr>
            <a:picLocks noGrp="1" noChangeAspect="1"/>
          </p:cNvPicPr>
          <p:nvPr>
            <p:ph type="pic" sz="quarter" idx="12"/>
          </p:nvPr>
        </p:nvPicPr>
        <p:blipFill>
          <a:blip r:embed="rId2"/>
          <a:srcRect l="1580" r="1580"/>
          <a:stretch>
            <a:fillRect/>
          </a:stretch>
        </p:blipFill>
        <p:spPr>
          <a:xfrm>
            <a:off x="4826758" y="107817"/>
            <a:ext cx="4317242" cy="6475863"/>
          </a:xfrm>
          <a:prstGeom prst="rect">
            <a:avLst/>
          </a:prstGeom>
        </p:spPr>
      </p:pic>
    </p:spTree>
    <p:extLst>
      <p:ext uri="{BB962C8B-B14F-4D97-AF65-F5344CB8AC3E}">
        <p14:creationId xmlns:p14="http://schemas.microsoft.com/office/powerpoint/2010/main" val="345459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342900" indent="-342900" algn="l">
              <a:buClr>
                <a:schemeClr val="accent1"/>
              </a:buClr>
              <a:buFont typeface="Arial" panose="020B0604020202020204" pitchFamily="34" charset="0"/>
              <a:buChar char="•"/>
            </a:pPr>
            <a:r>
              <a:rPr lang="en-US" sz="2000" dirty="0" smtClean="0"/>
              <a:t>TBD</a:t>
            </a:r>
            <a:endParaRPr lang="en-US" sz="2000" dirty="0"/>
          </a:p>
        </p:txBody>
      </p:sp>
      <p:sp>
        <p:nvSpPr>
          <p:cNvPr id="3" name="Text Placeholder 2"/>
          <p:cNvSpPr>
            <a:spLocks noGrp="1"/>
          </p:cNvSpPr>
          <p:nvPr>
            <p:ph type="body" sz="quarter" idx="14"/>
          </p:nvPr>
        </p:nvSpPr>
        <p:spPr/>
        <p:txBody>
          <a:bodyPr/>
          <a:lstStyle/>
          <a:p>
            <a:r>
              <a:rPr lang="en-US" sz="4000" dirty="0" smtClean="0"/>
              <a:t>Conclusions</a:t>
            </a:r>
            <a:endParaRPr lang="en-US" sz="4000" dirty="0"/>
          </a:p>
        </p:txBody>
      </p:sp>
    </p:spTree>
    <p:extLst>
      <p:ext uri="{BB962C8B-B14F-4D97-AF65-F5344CB8AC3E}">
        <p14:creationId xmlns:p14="http://schemas.microsoft.com/office/powerpoint/2010/main" val="206395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342900" indent="-342900" algn="l">
              <a:buClr>
                <a:schemeClr val="accent1"/>
              </a:buClr>
              <a:buFont typeface="Arial" panose="020B0604020202020204" pitchFamily="34" charset="0"/>
              <a:buChar char="•"/>
            </a:pPr>
            <a:r>
              <a:rPr lang="en-US" sz="2000" dirty="0" smtClean="0"/>
              <a:t>TBD</a:t>
            </a:r>
            <a:endParaRPr lang="en-US" sz="2000" dirty="0"/>
          </a:p>
        </p:txBody>
      </p:sp>
      <p:sp>
        <p:nvSpPr>
          <p:cNvPr id="3" name="Text Placeholder 2"/>
          <p:cNvSpPr>
            <a:spLocks noGrp="1"/>
          </p:cNvSpPr>
          <p:nvPr>
            <p:ph type="body" sz="quarter" idx="14"/>
          </p:nvPr>
        </p:nvSpPr>
        <p:spPr/>
        <p:txBody>
          <a:bodyPr/>
          <a:lstStyle/>
          <a:p>
            <a:r>
              <a:rPr lang="en-US" sz="4000" dirty="0" smtClean="0"/>
              <a:t>Errors &amp; Uncertainties</a:t>
            </a:r>
            <a:endParaRPr lang="en-US" sz="4000" dirty="0"/>
          </a:p>
        </p:txBody>
      </p:sp>
    </p:spTree>
    <p:extLst>
      <p:ext uri="{BB962C8B-B14F-4D97-AF65-F5344CB8AC3E}">
        <p14:creationId xmlns:p14="http://schemas.microsoft.com/office/powerpoint/2010/main" val="4206472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2403</TotalTime>
  <Words>839</Words>
  <Application>Microsoft Office PowerPoint</Application>
  <PresentationFormat>On-screen Show (4:3)</PresentationFormat>
  <Paragraphs>131</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137</cp:revision>
  <dcterms:created xsi:type="dcterms:W3CDTF">2015-05-18T13:26:09Z</dcterms:created>
  <dcterms:modified xsi:type="dcterms:W3CDTF">2015-10-30T17:57:25Z</dcterms:modified>
</cp:coreProperties>
</file>