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90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94660"/>
  </p:normalViewPr>
  <p:slideViewPr>
    <p:cSldViewPr>
      <p:cViewPr varScale="1">
        <p:scale>
          <a:sx n="115" d="100"/>
          <a:sy n="115" d="100"/>
        </p:scale>
        <p:origin x="5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306857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10991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95856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847682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159C6-9BDB-4CBF-ACB1-A76418A50CE9}" type="datetimeFigureOut">
              <a:rPr lang="en-US" smtClean="0"/>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411251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159C6-9BDB-4CBF-ACB1-A76418A50CE9}"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1121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159C6-9BDB-4CBF-ACB1-A76418A50CE9}" type="datetimeFigureOut">
              <a:rPr lang="en-US" smtClean="0"/>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83503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159C6-9BDB-4CBF-ACB1-A76418A50CE9}" type="datetimeFigureOut">
              <a:rPr lang="en-US" smtClean="0"/>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99819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159C6-9BDB-4CBF-ACB1-A76418A50CE9}" type="datetimeFigureOut">
              <a:rPr lang="en-US" smtClean="0"/>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4268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880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778564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159C6-9BDB-4CBF-ACB1-A76418A50CE9}" type="datetimeFigureOut">
              <a:rPr lang="en-US" smtClean="0"/>
              <a:t>9/8/2015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649D6-ECE2-4210-9381-2CA218D1453A}" type="slidenum">
              <a:rPr lang="en-US" smtClean="0"/>
              <a:t>‹#›</a:t>
            </a:fld>
            <a:endParaRPr lang="en-US"/>
          </a:p>
        </p:txBody>
      </p:sp>
    </p:spTree>
    <p:extLst>
      <p:ext uri="{BB962C8B-B14F-4D97-AF65-F5344CB8AC3E}">
        <p14:creationId xmlns:p14="http://schemas.microsoft.com/office/powerpoint/2010/main" val="171636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files.developexchange.com/" TargetMode="External"/><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533400"/>
          </a:xfrm>
        </p:spPr>
        <p:txBody>
          <a:bodyPr>
            <a:noAutofit/>
          </a:bodyPr>
          <a:lstStyle/>
          <a:p>
            <a:r>
              <a:rPr lang="en-US" sz="2800" dirty="0" smtClean="0"/>
              <a:t>2015 Fall Deliverable Deadlines Calendar</a:t>
            </a:r>
            <a:endParaRPr lang="en-US" sz="2800" dirty="0"/>
          </a:p>
        </p:txBody>
      </p:sp>
      <p:sp>
        <p:nvSpPr>
          <p:cNvPr id="7" name="Content Placeholder 6"/>
          <p:cNvSpPr>
            <a:spLocks noGrp="1"/>
          </p:cNvSpPr>
          <p:nvPr>
            <p:ph idx="4294967295"/>
          </p:nvPr>
        </p:nvSpPr>
        <p:spPr>
          <a:xfrm>
            <a:off x="228600" y="1600200"/>
            <a:ext cx="8686800" cy="1828800"/>
          </a:xfrm>
          <a:ln>
            <a:solidFill>
              <a:schemeClr val="tx1"/>
            </a:solidFill>
            <a:prstDash val="dash"/>
          </a:ln>
        </p:spPr>
        <p:txBody>
          <a:bodyPr>
            <a:normAutofit/>
          </a:bodyPr>
          <a:lstStyle/>
          <a:p>
            <a:pPr marL="0" indent="0">
              <a:buNone/>
            </a:pPr>
            <a:r>
              <a:rPr lang="en-US" sz="1800" b="1" dirty="0" smtClean="0">
                <a:solidFill>
                  <a:schemeClr val="accent5">
                    <a:lumMod val="50000"/>
                  </a:schemeClr>
                </a:solidFill>
              </a:rPr>
              <a:t>October</a:t>
            </a:r>
            <a:endParaRPr lang="en-US" sz="2400" b="1" dirty="0" smtClean="0">
              <a:solidFill>
                <a:schemeClr val="accent5">
                  <a:lumMod val="50000"/>
                </a:schemeClr>
              </a:solidFill>
            </a:endParaRPr>
          </a:p>
          <a:p>
            <a:pPr marL="1597025" indent="-1597025">
              <a:spcBef>
                <a:spcPts val="200"/>
              </a:spcBef>
              <a:buNone/>
            </a:pPr>
            <a:r>
              <a:rPr lang="en-US" sz="1400" dirty="0" smtClean="0"/>
              <a:t>Week 3 (10/1): Project Summary Rough Draft (&amp; Software Release Forms, </a:t>
            </a:r>
            <a:r>
              <a:rPr lang="en-US" sz="1400" i="1" dirty="0" smtClean="0"/>
              <a:t>if applicable</a:t>
            </a:r>
            <a:r>
              <a:rPr lang="en-US" sz="1400" dirty="0" smtClean="0"/>
              <a:t>)</a:t>
            </a:r>
          </a:p>
          <a:p>
            <a:pPr marL="1597025" indent="-1597025">
              <a:spcBef>
                <a:spcPts val="200"/>
              </a:spcBef>
              <a:buNone/>
            </a:pPr>
            <a:r>
              <a:rPr lang="en-US" sz="1400" dirty="0" smtClean="0"/>
              <a:t>Week 4 (10/8): Tech Paper Rough Draft</a:t>
            </a:r>
          </a:p>
          <a:p>
            <a:pPr marL="1597025" indent="-1597025">
              <a:spcBef>
                <a:spcPts val="200"/>
              </a:spcBef>
              <a:buNone/>
            </a:pPr>
            <a:r>
              <a:rPr lang="en-US" sz="1400" dirty="0" smtClean="0">
                <a:solidFill>
                  <a:srgbClr val="00B050"/>
                </a:solidFill>
              </a:rPr>
              <a:t>Week 5 (10/12): </a:t>
            </a:r>
            <a:r>
              <a:rPr lang="en-US" sz="1400" i="1" dirty="0" smtClean="0">
                <a:solidFill>
                  <a:srgbClr val="00B050"/>
                </a:solidFill>
              </a:rPr>
              <a:t>Offices Closed for Columbus Day</a:t>
            </a:r>
          </a:p>
          <a:p>
            <a:pPr marL="1597025" indent="-1597025">
              <a:spcBef>
                <a:spcPts val="200"/>
              </a:spcBef>
              <a:buNone/>
            </a:pPr>
            <a:r>
              <a:rPr lang="en-US" sz="1400" dirty="0" smtClean="0"/>
              <a:t>Week </a:t>
            </a:r>
            <a:r>
              <a:rPr lang="en-US" sz="1400" dirty="0"/>
              <a:t>5 </a:t>
            </a:r>
            <a:r>
              <a:rPr lang="en-US" sz="1400" dirty="0" smtClean="0"/>
              <a:t>(10/15): </a:t>
            </a:r>
            <a:r>
              <a:rPr lang="en-US" sz="1400" dirty="0"/>
              <a:t>Poster Rough </a:t>
            </a:r>
            <a:r>
              <a:rPr lang="en-US" sz="1400" dirty="0" smtClean="0"/>
              <a:t>Draft</a:t>
            </a:r>
          </a:p>
          <a:p>
            <a:pPr marL="1597025" indent="-1597025">
              <a:spcBef>
                <a:spcPts val="200"/>
              </a:spcBef>
              <a:buNone/>
            </a:pPr>
            <a:r>
              <a:rPr lang="en-US" sz="1400" dirty="0"/>
              <a:t>Week </a:t>
            </a:r>
            <a:r>
              <a:rPr lang="en-US" sz="1400" dirty="0" smtClean="0"/>
              <a:t>6 </a:t>
            </a:r>
            <a:r>
              <a:rPr lang="en-US" sz="1400" dirty="0"/>
              <a:t>(</a:t>
            </a:r>
            <a:r>
              <a:rPr lang="en-US" sz="1400" dirty="0" smtClean="0"/>
              <a:t>10/22): Presentation </a:t>
            </a:r>
            <a:r>
              <a:rPr lang="en-US" sz="1400" dirty="0"/>
              <a:t>Rough Draft </a:t>
            </a:r>
          </a:p>
          <a:p>
            <a:pPr marL="1597025" indent="-1597025">
              <a:spcBef>
                <a:spcPts val="200"/>
              </a:spcBef>
              <a:buNone/>
            </a:pPr>
            <a:r>
              <a:rPr lang="en-US" sz="1400" dirty="0"/>
              <a:t>Week </a:t>
            </a:r>
            <a:r>
              <a:rPr lang="en-US" sz="1400" dirty="0" smtClean="0"/>
              <a:t>7 (10/29): </a:t>
            </a:r>
            <a:r>
              <a:rPr lang="en-US" sz="1400" dirty="0"/>
              <a:t>Project Summary Final Draft </a:t>
            </a:r>
            <a:r>
              <a:rPr lang="en-US" sz="1400" dirty="0" smtClean="0"/>
              <a:t>(Includes VPS Image)</a:t>
            </a:r>
            <a:endParaRPr lang="en-US" sz="1400" dirty="0"/>
          </a:p>
        </p:txBody>
      </p:sp>
      <p:sp>
        <p:nvSpPr>
          <p:cNvPr id="9" name="Content Placeholder 6"/>
          <p:cNvSpPr txBox="1">
            <a:spLocks/>
          </p:cNvSpPr>
          <p:nvPr/>
        </p:nvSpPr>
        <p:spPr>
          <a:xfrm>
            <a:off x="228600" y="3505200"/>
            <a:ext cx="8686800" cy="16002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November</a:t>
            </a:r>
            <a:endParaRPr lang="en-US" sz="2400" b="1" dirty="0" smtClean="0">
              <a:solidFill>
                <a:schemeClr val="accent5">
                  <a:lumMod val="50000"/>
                </a:schemeClr>
              </a:solidFill>
            </a:endParaRPr>
          </a:p>
          <a:p>
            <a:pPr marL="1597025" indent="-1597025">
              <a:spcBef>
                <a:spcPts val="200"/>
              </a:spcBef>
              <a:buNone/>
            </a:pPr>
            <a:r>
              <a:rPr lang="en-US" sz="1400" dirty="0"/>
              <a:t>Week 9 (11/10): VPS (Video &amp; Transcript) </a:t>
            </a:r>
          </a:p>
          <a:p>
            <a:pPr marL="1597025" indent="-1597025">
              <a:spcBef>
                <a:spcPts val="200"/>
              </a:spcBef>
              <a:buNone/>
            </a:pPr>
            <a:r>
              <a:rPr lang="en-US" sz="1400" dirty="0" smtClean="0">
                <a:solidFill>
                  <a:srgbClr val="00B050"/>
                </a:solidFill>
              </a:rPr>
              <a:t>Week </a:t>
            </a:r>
            <a:r>
              <a:rPr lang="en-US" sz="1400" dirty="0">
                <a:solidFill>
                  <a:srgbClr val="00B050"/>
                </a:solidFill>
              </a:rPr>
              <a:t>9 (11/11): </a:t>
            </a:r>
            <a:r>
              <a:rPr lang="en-US" sz="1400" i="1" dirty="0">
                <a:solidFill>
                  <a:srgbClr val="00B050"/>
                </a:solidFill>
              </a:rPr>
              <a:t>Offices Closed for Veterans Day</a:t>
            </a:r>
          </a:p>
          <a:p>
            <a:pPr marL="0" indent="0">
              <a:spcBef>
                <a:spcPts val="200"/>
              </a:spcBef>
              <a:buNone/>
            </a:pPr>
            <a:r>
              <a:rPr lang="en-US" sz="1400" dirty="0" smtClean="0"/>
              <a:t>Week </a:t>
            </a:r>
            <a:r>
              <a:rPr lang="en-US" sz="1400" dirty="0"/>
              <a:t>9 (</a:t>
            </a:r>
            <a:r>
              <a:rPr lang="en-US" sz="1400" dirty="0" smtClean="0"/>
              <a:t>11/12): </a:t>
            </a:r>
            <a:r>
              <a:rPr lang="en-US" sz="1400" dirty="0"/>
              <a:t>DEVELOPedia Page</a:t>
            </a:r>
          </a:p>
          <a:p>
            <a:pPr marL="1597025" indent="-1597025">
              <a:spcBef>
                <a:spcPts val="200"/>
              </a:spcBef>
              <a:buNone/>
            </a:pPr>
            <a:r>
              <a:rPr lang="en-US" sz="1400" dirty="0" smtClean="0"/>
              <a:t>Week </a:t>
            </a:r>
            <a:r>
              <a:rPr lang="en-US" sz="1400" dirty="0"/>
              <a:t>10 </a:t>
            </a:r>
            <a:r>
              <a:rPr lang="en-US" sz="1400" dirty="0" smtClean="0"/>
              <a:t>(11/19): Technical Paper Final Draft, Final Poster &amp; Final Presentation</a:t>
            </a:r>
          </a:p>
          <a:p>
            <a:pPr marL="1597025" indent="-1597025">
              <a:spcBef>
                <a:spcPts val="200"/>
              </a:spcBef>
              <a:buNone/>
            </a:pPr>
            <a:r>
              <a:rPr lang="en-US" sz="1400" dirty="0" smtClean="0"/>
              <a:t>Week 10 (11/20): Optional Deliverables</a:t>
            </a:r>
          </a:p>
        </p:txBody>
      </p:sp>
      <p:sp>
        <p:nvSpPr>
          <p:cNvPr id="6" name="Content Placeholder 6"/>
          <p:cNvSpPr txBox="1">
            <a:spLocks/>
          </p:cNvSpPr>
          <p:nvPr/>
        </p:nvSpPr>
        <p:spPr>
          <a:xfrm>
            <a:off x="228600" y="838200"/>
            <a:ext cx="8686800" cy="685800"/>
          </a:xfrm>
          <a:prstGeom prst="rect">
            <a:avLst/>
          </a:prstGeom>
          <a:ln>
            <a:solidFill>
              <a:schemeClr val="tx1"/>
            </a:solidFill>
            <a:prstDash val="dash"/>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September</a:t>
            </a:r>
          </a:p>
          <a:p>
            <a:pPr marL="0" indent="0">
              <a:buFont typeface="Arial" pitchFamily="34" charset="0"/>
              <a:buNone/>
            </a:pPr>
            <a:r>
              <a:rPr lang="en-US" sz="1400" dirty="0" smtClean="0"/>
              <a:t>Week 1 (9/18): Handbook Forms</a:t>
            </a:r>
            <a:endParaRPr lang="en-US" sz="1400" dirty="0"/>
          </a:p>
          <a:p>
            <a:pPr marL="0" indent="0">
              <a:buFont typeface="Arial" pitchFamily="34" charset="0"/>
              <a:buNone/>
            </a:pPr>
            <a:endParaRPr lang="en-US" sz="1400" dirty="0" smtClean="0"/>
          </a:p>
        </p:txBody>
      </p:sp>
      <p:sp>
        <p:nvSpPr>
          <p:cNvPr id="8" name="Content Placeholder 6"/>
          <p:cNvSpPr txBox="1">
            <a:spLocks/>
          </p:cNvSpPr>
          <p:nvPr/>
        </p:nvSpPr>
        <p:spPr>
          <a:xfrm>
            <a:off x="228600" y="5181600"/>
            <a:ext cx="8686800" cy="1447800"/>
          </a:xfrm>
          <a:prstGeom prst="rect">
            <a:avLst/>
          </a:prstGeom>
          <a:ln>
            <a:solidFill>
              <a:schemeClr val="tx1"/>
            </a:solidFill>
            <a:prstDash val="dash"/>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900" b="1" dirty="0" smtClean="0">
                <a:solidFill>
                  <a:schemeClr val="accent5">
                    <a:lumMod val="50000"/>
                  </a:schemeClr>
                </a:solidFill>
              </a:rPr>
              <a:t>After Term</a:t>
            </a:r>
          </a:p>
          <a:p>
            <a:pPr marL="1597025" indent="-1597025">
              <a:spcBef>
                <a:spcPts val="200"/>
              </a:spcBef>
              <a:buNone/>
            </a:pPr>
            <a:r>
              <a:rPr lang="en-US" sz="1500" dirty="0" smtClean="0"/>
              <a:t>11/25: </a:t>
            </a:r>
            <a:r>
              <a:rPr lang="en-US" sz="1500" dirty="0"/>
              <a:t>VPS </a:t>
            </a:r>
            <a:r>
              <a:rPr lang="en-US" sz="1500" dirty="0" smtClean="0"/>
              <a:t>Launch</a:t>
            </a:r>
          </a:p>
          <a:p>
            <a:pPr marL="1597025" indent="-1597025">
              <a:spcBef>
                <a:spcPts val="200"/>
              </a:spcBef>
              <a:buNone/>
            </a:pPr>
            <a:r>
              <a:rPr lang="en-US" sz="1400" dirty="0" smtClean="0"/>
              <a:t>11/25-12/7: Dialogue Period 1</a:t>
            </a:r>
          </a:p>
          <a:p>
            <a:pPr marL="1597025" indent="-1597025">
              <a:spcBef>
                <a:spcPts val="200"/>
              </a:spcBef>
              <a:buNone/>
            </a:pPr>
            <a:r>
              <a:rPr lang="en-US" sz="1400" dirty="0" smtClean="0"/>
              <a:t>12/11: Category Winners Announced</a:t>
            </a:r>
          </a:p>
          <a:p>
            <a:pPr marL="1597025" indent="-1597025">
              <a:spcBef>
                <a:spcPts val="200"/>
              </a:spcBef>
              <a:buNone/>
            </a:pPr>
            <a:r>
              <a:rPr lang="en-US" sz="1400" dirty="0" smtClean="0"/>
              <a:t>12/11-18: Dialogue Period 2</a:t>
            </a:r>
          </a:p>
          <a:p>
            <a:pPr marL="1597025" indent="-1597025">
              <a:spcBef>
                <a:spcPts val="200"/>
              </a:spcBef>
              <a:buNone/>
            </a:pPr>
            <a:r>
              <a:rPr lang="en-US" sz="1400" dirty="0" smtClean="0"/>
              <a:t>12/25: Announcement of Grand Prize Winner</a:t>
            </a:r>
          </a:p>
          <a:p>
            <a:pPr marL="1597025" indent="-1597025">
              <a:buNone/>
            </a:pPr>
            <a:endParaRPr lang="en-US" sz="1400" dirty="0"/>
          </a:p>
          <a:p>
            <a:pPr marL="1597025" indent="-1597025">
              <a:buNone/>
            </a:pPr>
            <a:endParaRPr lang="en-US" sz="1400" dirty="0" smtClean="0"/>
          </a:p>
        </p:txBody>
      </p:sp>
    </p:spTree>
    <p:extLst>
      <p:ext uri="{BB962C8B-B14F-4D97-AF65-F5344CB8AC3E}">
        <p14:creationId xmlns:p14="http://schemas.microsoft.com/office/powerpoint/2010/main" val="412865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59163784"/>
              </p:ext>
            </p:extLst>
          </p:nvPr>
        </p:nvGraphicFramePr>
        <p:xfrm>
          <a:off x="1295661" y="228596"/>
          <a:ext cx="7681356" cy="6477005"/>
        </p:xfrm>
        <a:graphic>
          <a:graphicData uri="http://schemas.openxmlformats.org/drawingml/2006/table">
            <a:tbl>
              <a:tblPr firstRow="1" bandRow="1">
                <a:tableStyleId>{073A0DAA-6AF3-43AB-8588-CEC1D06C72B9}</a:tableStyleId>
              </a:tblPr>
              <a:tblGrid>
                <a:gridCol w="1280226"/>
                <a:gridCol w="1280226"/>
                <a:gridCol w="1280226"/>
                <a:gridCol w="1280226"/>
                <a:gridCol w="1280226"/>
                <a:gridCol w="1280226"/>
              </a:tblGrid>
              <a:tr h="1069015">
                <a:tc>
                  <a:txBody>
                    <a:bodyPr/>
                    <a:lstStyle/>
                    <a:p>
                      <a:pPr algn="ctr"/>
                      <a:r>
                        <a:rPr lang="en-US" sz="1400" dirty="0" smtClean="0"/>
                        <a:t>Project Summary</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Tech Paper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Poster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Presentation</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Video &amp; Transcript</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Optional Deliverables</a:t>
                      </a:r>
                      <a:endParaRPr lang="en-US" sz="1400" dirty="0"/>
                    </a:p>
                  </a:txBody>
                  <a:tcPr anchor="ctr">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52400" y="1447800"/>
            <a:ext cx="1143262" cy="5170646"/>
          </a:xfrm>
          <a:prstGeom prst="rect">
            <a:avLst/>
          </a:prstGeom>
          <a:noFill/>
        </p:spPr>
        <p:txBody>
          <a:bodyPr wrap="none" rtlCol="0">
            <a:spAutoFit/>
          </a:bodyPr>
          <a:lstStyle/>
          <a:p>
            <a:pPr algn="r">
              <a:spcAft>
                <a:spcPts val="2000"/>
              </a:spcAft>
            </a:pPr>
            <a:r>
              <a:rPr lang="en-US" dirty="0" smtClean="0"/>
              <a:t>Week 1</a:t>
            </a:r>
          </a:p>
          <a:p>
            <a:pPr algn="r">
              <a:spcAft>
                <a:spcPts val="2000"/>
              </a:spcAft>
            </a:pPr>
            <a:r>
              <a:rPr lang="en-US" dirty="0" smtClean="0"/>
              <a:t>Week 2</a:t>
            </a:r>
          </a:p>
          <a:p>
            <a:pPr algn="r">
              <a:spcAft>
                <a:spcPts val="2000"/>
              </a:spcAft>
            </a:pPr>
            <a:r>
              <a:rPr lang="en-US" dirty="0" smtClean="0"/>
              <a:t>Week 3</a:t>
            </a:r>
          </a:p>
          <a:p>
            <a:pPr algn="r">
              <a:spcAft>
                <a:spcPts val="2000"/>
              </a:spcAft>
            </a:pPr>
            <a:r>
              <a:rPr lang="en-US" dirty="0" smtClean="0"/>
              <a:t>Week 4</a:t>
            </a:r>
          </a:p>
          <a:p>
            <a:pPr algn="r">
              <a:spcAft>
                <a:spcPts val="2000"/>
              </a:spcAft>
            </a:pPr>
            <a:r>
              <a:rPr lang="en-US" dirty="0" smtClean="0"/>
              <a:t>Week 5</a:t>
            </a:r>
          </a:p>
          <a:p>
            <a:pPr algn="r">
              <a:spcAft>
                <a:spcPts val="2000"/>
              </a:spcAft>
            </a:pPr>
            <a:r>
              <a:rPr lang="en-US" dirty="0" smtClean="0"/>
              <a:t>Week 6</a:t>
            </a:r>
          </a:p>
          <a:p>
            <a:pPr algn="r">
              <a:spcAft>
                <a:spcPts val="2000"/>
              </a:spcAft>
            </a:pPr>
            <a:r>
              <a:rPr lang="en-US" dirty="0" smtClean="0"/>
              <a:t>Week 7</a:t>
            </a:r>
          </a:p>
          <a:p>
            <a:pPr algn="r">
              <a:spcAft>
                <a:spcPts val="2000"/>
              </a:spcAft>
            </a:pPr>
            <a:r>
              <a:rPr lang="en-US" dirty="0" smtClean="0"/>
              <a:t>Week 8</a:t>
            </a:r>
          </a:p>
          <a:p>
            <a:pPr algn="r">
              <a:spcAft>
                <a:spcPts val="2000"/>
              </a:spcAft>
            </a:pPr>
            <a:r>
              <a:rPr lang="en-US" dirty="0" smtClean="0"/>
              <a:t>Week 9</a:t>
            </a:r>
          </a:p>
          <a:p>
            <a:pPr algn="r">
              <a:spcAft>
                <a:spcPts val="2000"/>
              </a:spcAft>
            </a:pPr>
            <a:r>
              <a:rPr lang="en-US" dirty="0" smtClean="0"/>
              <a:t>Week 10</a:t>
            </a:r>
            <a:endParaRPr lang="en-US" dirty="0"/>
          </a:p>
        </p:txBody>
      </p:sp>
      <p:sp>
        <p:nvSpPr>
          <p:cNvPr id="19" name="Rounded Rectangle 18"/>
          <p:cNvSpPr/>
          <p:nvPr/>
        </p:nvSpPr>
        <p:spPr>
          <a:xfrm>
            <a:off x="1408501" y="4585377"/>
            <a:ext cx="1029899" cy="44382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 w/Image</a:t>
            </a:r>
            <a:endParaRPr lang="en-US" sz="1200" dirty="0">
              <a:solidFill>
                <a:schemeClr val="tx1"/>
              </a:solidFill>
            </a:endParaRPr>
          </a:p>
        </p:txBody>
      </p:sp>
      <p:sp>
        <p:nvSpPr>
          <p:cNvPr id="20" name="Rounded Rectangle 19"/>
          <p:cNvSpPr/>
          <p:nvPr/>
        </p:nvSpPr>
        <p:spPr>
          <a:xfrm>
            <a:off x="1408501" y="24384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22" name="Straight Arrow Connector 21"/>
          <p:cNvCxnSpPr/>
          <p:nvPr/>
        </p:nvCxnSpPr>
        <p:spPr>
          <a:xfrm>
            <a:off x="1905000" y="284988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2" name="Rounded Rectangle 31"/>
          <p:cNvSpPr/>
          <p:nvPr/>
        </p:nvSpPr>
        <p:spPr>
          <a:xfrm>
            <a:off x="27039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3" name="Rounded Rectangle 32"/>
          <p:cNvSpPr/>
          <p:nvPr/>
        </p:nvSpPr>
        <p:spPr>
          <a:xfrm>
            <a:off x="2703901" y="2971801"/>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4" name="Straight Arrow Connector 33"/>
          <p:cNvCxnSpPr/>
          <p:nvPr/>
        </p:nvCxnSpPr>
        <p:spPr>
          <a:xfrm>
            <a:off x="3200400" y="3383281"/>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6" name="Rounded Rectangle 35"/>
          <p:cNvSpPr/>
          <p:nvPr/>
        </p:nvSpPr>
        <p:spPr>
          <a:xfrm>
            <a:off x="3999301" y="6248399"/>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7" name="Rounded Rectangle 36"/>
          <p:cNvSpPr/>
          <p:nvPr/>
        </p:nvSpPr>
        <p:spPr>
          <a:xfrm>
            <a:off x="3999301" y="352044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8" name="Straight Arrow Connector 37"/>
          <p:cNvCxnSpPr/>
          <p:nvPr/>
        </p:nvCxnSpPr>
        <p:spPr>
          <a:xfrm>
            <a:off x="4495800" y="3931920"/>
            <a:ext cx="0" cy="22860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1" name="Rounded Rectangle 40"/>
          <p:cNvSpPr/>
          <p:nvPr/>
        </p:nvSpPr>
        <p:spPr>
          <a:xfrm>
            <a:off x="5257800" y="62453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42" name="Rounded Rectangle 41"/>
          <p:cNvSpPr/>
          <p:nvPr/>
        </p:nvSpPr>
        <p:spPr>
          <a:xfrm>
            <a:off x="5257800" y="40843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44" name="Straight Arrow Connector 43"/>
          <p:cNvCxnSpPr/>
          <p:nvPr/>
        </p:nvCxnSpPr>
        <p:spPr>
          <a:xfrm>
            <a:off x="5754299" y="4495800"/>
            <a:ext cx="0" cy="17373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Rounded Rectangle 45"/>
          <p:cNvSpPr/>
          <p:nvPr/>
        </p:nvSpPr>
        <p:spPr>
          <a:xfrm>
            <a:off x="1408501" y="57119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DEVELOPedia Page</a:t>
            </a:r>
            <a:endParaRPr lang="en-US" sz="1100" dirty="0">
              <a:solidFill>
                <a:schemeClr val="tx1"/>
              </a:solidFill>
            </a:endParaRPr>
          </a:p>
        </p:txBody>
      </p:sp>
      <p:cxnSp>
        <p:nvCxnSpPr>
          <p:cNvPr id="47" name="Straight Arrow Connector 46"/>
          <p:cNvCxnSpPr/>
          <p:nvPr/>
        </p:nvCxnSpPr>
        <p:spPr>
          <a:xfrm>
            <a:off x="1905000" y="5029200"/>
            <a:ext cx="0" cy="73152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9" name="Rounded Rectangle 48"/>
          <p:cNvSpPr/>
          <p:nvPr/>
        </p:nvSpPr>
        <p:spPr>
          <a:xfrm>
            <a:off x="6553200" y="56845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Video &amp; Transcript</a:t>
            </a:r>
            <a:endParaRPr lang="en-US" sz="1200" dirty="0">
              <a:solidFill>
                <a:schemeClr val="tx1"/>
              </a:solidFill>
            </a:endParaRPr>
          </a:p>
        </p:txBody>
      </p:sp>
      <p:sp>
        <p:nvSpPr>
          <p:cNvPr id="50" name="Rounded Rectangle 49"/>
          <p:cNvSpPr/>
          <p:nvPr/>
        </p:nvSpPr>
        <p:spPr>
          <a:xfrm>
            <a:off x="78093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Brochure, Imagery, AGOL Map, Tutorial</a:t>
            </a:r>
            <a:endParaRPr lang="en-US" sz="800" dirty="0">
              <a:solidFill>
                <a:schemeClr val="tx1"/>
              </a:solidFill>
            </a:endParaRPr>
          </a:p>
        </p:txBody>
      </p:sp>
      <p:sp>
        <p:nvSpPr>
          <p:cNvPr id="40" name="Rounded Rectangle 39"/>
          <p:cNvSpPr/>
          <p:nvPr/>
        </p:nvSpPr>
        <p:spPr>
          <a:xfrm>
            <a:off x="7809301" y="29718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AGOL </a:t>
            </a:r>
            <a:r>
              <a:rPr lang="en-US" sz="1000" dirty="0" smtClean="0">
                <a:solidFill>
                  <a:schemeClr val="tx1"/>
                </a:solidFill>
              </a:rPr>
              <a:t>Interest Form</a:t>
            </a:r>
            <a:endParaRPr lang="en-US" sz="1000" dirty="0">
              <a:solidFill>
                <a:schemeClr val="tx1"/>
              </a:solidFill>
            </a:endParaRPr>
          </a:p>
        </p:txBody>
      </p:sp>
      <p:cxnSp>
        <p:nvCxnSpPr>
          <p:cNvPr id="45" name="Straight Arrow Connector 44"/>
          <p:cNvCxnSpPr/>
          <p:nvPr/>
        </p:nvCxnSpPr>
        <p:spPr>
          <a:xfrm>
            <a:off x="8305800" y="3368040"/>
            <a:ext cx="0" cy="283464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525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2015 Fall Deliverable Descriptions &amp; Uses</a:t>
            </a:r>
            <a:endParaRPr lang="en-US" sz="2800" dirty="0"/>
          </a:p>
        </p:txBody>
      </p:sp>
      <p:sp>
        <p:nvSpPr>
          <p:cNvPr id="7" name="Content Placeholder 6"/>
          <p:cNvSpPr>
            <a:spLocks noGrp="1"/>
          </p:cNvSpPr>
          <p:nvPr>
            <p:ph idx="4294967295"/>
          </p:nvPr>
        </p:nvSpPr>
        <p:spPr>
          <a:xfrm>
            <a:off x="152400" y="762000"/>
            <a:ext cx="4191000" cy="9144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Project Summary</a:t>
            </a:r>
          </a:p>
          <a:p>
            <a:pPr marL="0" indent="0" algn="just">
              <a:buNone/>
            </a:pPr>
            <a:r>
              <a:rPr lang="en-US" sz="900" dirty="0" smtClean="0"/>
              <a:t>Digestible compilation of project information. </a:t>
            </a:r>
          </a:p>
          <a:p>
            <a:pPr marL="0" indent="0" algn="just">
              <a:buNone/>
            </a:pPr>
            <a:r>
              <a:rPr lang="en-US" sz="900" b="1" u="sng" dirty="0" smtClean="0"/>
              <a:t>Use</a:t>
            </a:r>
            <a:r>
              <a:rPr lang="en-US" sz="900" dirty="0" smtClean="0"/>
              <a:t>: </a:t>
            </a:r>
            <a:r>
              <a:rPr lang="en-US" sz="900" dirty="0"/>
              <a:t>reporting and outreach materials, </a:t>
            </a:r>
            <a:r>
              <a:rPr lang="en-US" sz="900" dirty="0" smtClean="0"/>
              <a:t>project </a:t>
            </a:r>
            <a:r>
              <a:rPr lang="en-US" sz="900" dirty="0"/>
              <a:t>booklets, annual reports, close out presentations, quarterly program reviews, monthly status reports, </a:t>
            </a:r>
            <a:r>
              <a:rPr lang="en-US" sz="900" dirty="0" smtClean="0"/>
              <a:t>the </a:t>
            </a:r>
            <a:r>
              <a:rPr lang="en-US" sz="900" dirty="0"/>
              <a:t>virtual poster </a:t>
            </a:r>
            <a:r>
              <a:rPr lang="en-US" sz="900" dirty="0" smtClean="0"/>
              <a:t>session, and content for DEVELOPedia page. </a:t>
            </a:r>
          </a:p>
        </p:txBody>
      </p:sp>
      <p:sp>
        <p:nvSpPr>
          <p:cNvPr id="12" name="Content Placeholder 6"/>
          <p:cNvSpPr txBox="1">
            <a:spLocks/>
          </p:cNvSpPr>
          <p:nvPr/>
        </p:nvSpPr>
        <p:spPr>
          <a:xfrm>
            <a:off x="152400" y="3124200"/>
            <a:ext cx="4191000" cy="1143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Poster</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Visual display of </a:t>
            </a:r>
            <a:r>
              <a:rPr lang="en-US" sz="900" dirty="0">
                <a:solidFill>
                  <a:prstClr val="black"/>
                </a:solidFill>
              </a:rPr>
              <a:t>the project and its </a:t>
            </a:r>
            <a:r>
              <a:rPr lang="en-US" sz="900" dirty="0" smtClean="0">
                <a:solidFill>
                  <a:prstClr val="black"/>
                </a:solidFill>
              </a:rPr>
              <a:t>results in one overview. Content </a:t>
            </a:r>
            <a:r>
              <a:rPr lang="en-US" sz="900" dirty="0">
                <a:solidFill>
                  <a:prstClr val="black"/>
                </a:solidFill>
              </a:rPr>
              <a:t>is </a:t>
            </a:r>
            <a:r>
              <a:rPr lang="en-US" sz="900" dirty="0" smtClean="0">
                <a:solidFill>
                  <a:prstClr val="black"/>
                </a:solidFill>
              </a:rPr>
              <a:t>often the </a:t>
            </a:r>
            <a:r>
              <a:rPr lang="en-US" sz="900" dirty="0">
                <a:solidFill>
                  <a:prstClr val="black"/>
                </a:solidFill>
              </a:rPr>
              <a:t>same/similar to the presentation content. Posters are presented </a:t>
            </a:r>
            <a:r>
              <a:rPr lang="en-US" sz="900" dirty="0" smtClean="0">
                <a:solidFill>
                  <a:prstClr val="black"/>
                </a:solidFill>
              </a:rPr>
              <a:t>in a variety of venues. Creating a successful poster to demonstrate results is great skill and a standard practice in science. </a:t>
            </a:r>
          </a:p>
          <a:p>
            <a:pPr marL="0" lvl="0" indent="0" algn="just">
              <a:spcBef>
                <a:spcPts val="0"/>
              </a:spcBef>
              <a:buNone/>
            </a:pPr>
            <a:r>
              <a:rPr lang="en-US" sz="900" b="1" u="sng" dirty="0" smtClean="0">
                <a:solidFill>
                  <a:prstClr val="black"/>
                </a:solidFill>
              </a:rPr>
              <a:t>Use</a:t>
            </a:r>
            <a:r>
              <a:rPr lang="en-US" sz="900" dirty="0" smtClean="0">
                <a:solidFill>
                  <a:prstClr val="black"/>
                </a:solidFill>
              </a:rPr>
              <a:t>: </a:t>
            </a:r>
            <a:r>
              <a:rPr lang="en-US" sz="900" dirty="0">
                <a:solidFill>
                  <a:prstClr val="black"/>
                </a:solidFill>
              </a:rPr>
              <a:t>close-out </a:t>
            </a:r>
            <a:r>
              <a:rPr lang="en-US" sz="900" dirty="0" smtClean="0">
                <a:solidFill>
                  <a:prstClr val="black"/>
                </a:solidFill>
              </a:rPr>
              <a:t>events, conferences, meetings, improving science communication and presentation skills of participants, etc.</a:t>
            </a:r>
            <a:endParaRPr lang="en-US" sz="900" dirty="0">
              <a:solidFill>
                <a:prstClr val="black"/>
              </a:solidFill>
            </a:endParaRPr>
          </a:p>
        </p:txBody>
      </p:sp>
      <p:sp>
        <p:nvSpPr>
          <p:cNvPr id="13" name="Content Placeholder 6"/>
          <p:cNvSpPr txBox="1">
            <a:spLocks/>
          </p:cNvSpPr>
          <p:nvPr/>
        </p:nvSpPr>
        <p:spPr>
          <a:xfrm>
            <a:off x="4492751" y="762000"/>
            <a:ext cx="4495800" cy="2133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Tech Paper</a:t>
            </a:r>
          </a:p>
          <a:p>
            <a:pPr marL="0" indent="0" algn="just">
              <a:spcBef>
                <a:spcPts val="0"/>
              </a:spcBef>
              <a:buNone/>
            </a:pPr>
            <a:r>
              <a:rPr lang="en-US" sz="900" dirty="0">
                <a:solidFill>
                  <a:prstClr val="black"/>
                </a:solidFill>
              </a:rPr>
              <a:t>Provides a synopsis of the project with technical details for partners and future DEVELOP teams to replicate and understand. </a:t>
            </a:r>
            <a:r>
              <a:rPr lang="en-US" sz="900" dirty="0" smtClean="0">
                <a:solidFill>
                  <a:prstClr val="black"/>
                </a:solidFill>
              </a:rPr>
              <a:t>Methods should be the focus. It </a:t>
            </a:r>
            <a:r>
              <a:rPr lang="en-US" sz="900" dirty="0">
                <a:solidFill>
                  <a:prstClr val="black"/>
                </a:solidFill>
              </a:rPr>
              <a:t>should be no longer than </a:t>
            </a:r>
            <a:r>
              <a:rPr lang="en-US" sz="900" dirty="0" smtClean="0">
                <a:solidFill>
                  <a:prstClr val="black"/>
                </a:solidFill>
              </a:rPr>
              <a:t>12 pages and use </a:t>
            </a:r>
            <a:r>
              <a:rPr lang="en-US" sz="900" dirty="0">
                <a:solidFill>
                  <a:prstClr val="black"/>
                </a:solidFill>
              </a:rPr>
              <a:t>the template unless permission </a:t>
            </a:r>
            <a:r>
              <a:rPr lang="en-US" sz="900" dirty="0" smtClean="0">
                <a:solidFill>
                  <a:prstClr val="black"/>
                </a:solidFill>
              </a:rPr>
              <a:t>is previously </a:t>
            </a:r>
            <a:r>
              <a:rPr lang="en-US" sz="900" dirty="0">
                <a:solidFill>
                  <a:prstClr val="black"/>
                </a:solidFill>
              </a:rPr>
              <a:t>granted to use a different </a:t>
            </a:r>
            <a:r>
              <a:rPr lang="en-US" sz="900" dirty="0" smtClean="0">
                <a:solidFill>
                  <a:prstClr val="black"/>
                </a:solidFill>
              </a:rPr>
              <a:t>style. Any distribution or publications of this work must </a:t>
            </a:r>
            <a:r>
              <a:rPr lang="en-US" sz="900" dirty="0">
                <a:solidFill>
                  <a:prstClr val="black"/>
                </a:solidFill>
              </a:rPr>
              <a:t>go through NASA Export </a:t>
            </a:r>
            <a:r>
              <a:rPr lang="en-US" sz="900" dirty="0" smtClean="0">
                <a:solidFill>
                  <a:prstClr val="black"/>
                </a:solidFill>
              </a:rPr>
              <a:t>Control.</a:t>
            </a:r>
            <a:r>
              <a:rPr lang="en-US" sz="900" b="1" dirty="0">
                <a:solidFill>
                  <a:prstClr val="black"/>
                </a:solidFill>
              </a:rPr>
              <a:t> </a:t>
            </a:r>
            <a:endParaRPr lang="en-US" sz="900" b="1" dirty="0" smtClean="0">
              <a:solidFill>
                <a:prstClr val="black"/>
              </a:solidFill>
            </a:endParaRPr>
          </a:p>
          <a:p>
            <a:pPr marL="0" indent="0" algn="just">
              <a:spcBef>
                <a:spcPts val="0"/>
              </a:spcBef>
              <a:buNone/>
            </a:pPr>
            <a:r>
              <a:rPr lang="en-US" sz="900" b="1" dirty="0" smtClean="0">
                <a:solidFill>
                  <a:prstClr val="black"/>
                </a:solidFill>
              </a:rPr>
              <a:t>Innovative </a:t>
            </a:r>
            <a:r>
              <a:rPr lang="en-US" sz="900" b="1" dirty="0">
                <a:solidFill>
                  <a:prstClr val="black"/>
                </a:solidFill>
              </a:rPr>
              <a:t>Content </a:t>
            </a:r>
            <a:r>
              <a:rPr lang="en-US" sz="900" dirty="0">
                <a:solidFill>
                  <a:prstClr val="black"/>
                </a:solidFill>
              </a:rPr>
              <a:t>- </a:t>
            </a:r>
            <a:r>
              <a:rPr lang="en-US" sz="900" dirty="0" smtClean="0">
                <a:solidFill>
                  <a:prstClr val="black"/>
                </a:solidFill>
              </a:rPr>
              <a:t>DEVELOP is exploring the establishment of a micro-journal focused on applications of Earth observations. This would be an opportunity to take tech papers from successful projects and publish them. The micro-journal format requires ‘innovative content’ to make the articles interactive for the reader. Options for types of IC can be found in the template.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content for publications, provide to partners, improving technical writing skills for participants, etc.</a:t>
            </a:r>
          </a:p>
          <a:p>
            <a:pPr marL="0" lvl="0" indent="0" algn="just">
              <a:spcBef>
                <a:spcPts val="0"/>
              </a:spcBef>
              <a:buNone/>
            </a:pPr>
            <a:endParaRPr lang="en-US" sz="900" dirty="0">
              <a:solidFill>
                <a:prstClr val="black"/>
              </a:solidFill>
            </a:endParaRPr>
          </a:p>
        </p:txBody>
      </p:sp>
      <p:sp>
        <p:nvSpPr>
          <p:cNvPr id="14" name="Content Placeholder 6"/>
          <p:cNvSpPr txBox="1">
            <a:spLocks/>
          </p:cNvSpPr>
          <p:nvPr/>
        </p:nvSpPr>
        <p:spPr>
          <a:xfrm>
            <a:off x="152400" y="1752600"/>
            <a:ext cx="4191000" cy="1295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a:solidFill>
                  <a:srgbClr val="4BACC6">
                    <a:lumMod val="50000"/>
                  </a:srgbClr>
                </a:solidFill>
              </a:rPr>
              <a:t>Presentation</a:t>
            </a:r>
            <a:endParaRPr lang="en-US" sz="1800" b="1" dirty="0">
              <a:solidFill>
                <a:srgbClr val="4BACC6">
                  <a:lumMod val="50000"/>
                </a:srgbClr>
              </a:solidFill>
            </a:endParaRPr>
          </a:p>
          <a:p>
            <a:pPr marL="0" lvl="0" indent="0" algn="just">
              <a:spcBef>
                <a:spcPts val="0"/>
              </a:spcBef>
              <a:buNone/>
            </a:pPr>
            <a:r>
              <a:rPr lang="en-US" sz="900" dirty="0" smtClean="0">
                <a:solidFill>
                  <a:prstClr val="black"/>
                </a:solidFill>
              </a:rPr>
              <a:t>A </a:t>
            </a:r>
            <a:r>
              <a:rPr lang="en-US" sz="900" dirty="0">
                <a:solidFill>
                  <a:prstClr val="black"/>
                </a:solidFill>
              </a:rPr>
              <a:t>visually appealing </a:t>
            </a:r>
            <a:r>
              <a:rPr lang="en-US" sz="900" dirty="0" smtClean="0">
                <a:solidFill>
                  <a:prstClr val="black"/>
                </a:solidFill>
              </a:rPr>
              <a:t>means of telling the “story” of the project and provide a flow of information that carries </a:t>
            </a:r>
            <a:r>
              <a:rPr lang="en-US" sz="900" dirty="0">
                <a:solidFill>
                  <a:prstClr val="black"/>
                </a:solidFill>
              </a:rPr>
              <a:t>the viewer from </a:t>
            </a:r>
            <a:r>
              <a:rPr lang="en-US" sz="900" dirty="0" smtClean="0">
                <a:solidFill>
                  <a:prstClr val="black"/>
                </a:solidFill>
              </a:rPr>
              <a:t>abstract to conclusions</a:t>
            </a:r>
            <a:r>
              <a:rPr lang="en-US" sz="900" dirty="0">
                <a:solidFill>
                  <a:prstClr val="black"/>
                </a:solidFill>
              </a:rPr>
              <a:t>. The </a:t>
            </a:r>
            <a:r>
              <a:rPr lang="en-US" sz="900" dirty="0" smtClean="0">
                <a:solidFill>
                  <a:prstClr val="black"/>
                </a:solidFill>
              </a:rPr>
              <a:t>page structure in </a:t>
            </a:r>
            <a:r>
              <a:rPr lang="en-US" sz="900" dirty="0">
                <a:solidFill>
                  <a:prstClr val="black"/>
                </a:solidFill>
              </a:rPr>
              <a:t>the template is a guide, feel free to amend it to fit your project.</a:t>
            </a:r>
            <a:r>
              <a:rPr lang="en-US" sz="900" dirty="0" smtClean="0">
                <a:solidFill>
                  <a:prstClr val="black"/>
                </a:solidFill>
              </a:rPr>
              <a:t> </a:t>
            </a:r>
            <a:r>
              <a:rPr lang="en-US" sz="900" u="sng" dirty="0" smtClean="0">
                <a:solidFill>
                  <a:prstClr val="black"/>
                </a:solidFill>
              </a:rPr>
              <a:t>It must </a:t>
            </a:r>
            <a:r>
              <a:rPr lang="en-US" sz="900" u="sng" dirty="0">
                <a:solidFill>
                  <a:prstClr val="black"/>
                </a:solidFill>
              </a:rPr>
              <a:t>include full speaker notes</a:t>
            </a:r>
            <a:r>
              <a:rPr lang="en-US" sz="900" dirty="0">
                <a:solidFill>
                  <a:prstClr val="black"/>
                </a:solidFill>
              </a:rPr>
              <a:t>. </a:t>
            </a:r>
            <a:r>
              <a:rPr lang="en-US" sz="900" dirty="0" smtClean="0">
                <a:solidFill>
                  <a:prstClr val="black"/>
                </a:solidFill>
              </a:rPr>
              <a:t>Typical length is 6-20 slides, depending on the presentation venue.</a:t>
            </a:r>
          </a:p>
          <a:p>
            <a:pPr marL="0" lvl="0" indent="0" algn="just">
              <a:spcBef>
                <a:spcPts val="0"/>
              </a:spcBef>
              <a:buNone/>
            </a:pPr>
            <a:r>
              <a:rPr lang="en-US" sz="900" b="1" u="sng" dirty="0" smtClean="0">
                <a:solidFill>
                  <a:prstClr val="black"/>
                </a:solidFill>
              </a:rPr>
              <a:t>Use</a:t>
            </a:r>
            <a:r>
              <a:rPr lang="en-US" sz="900" dirty="0" smtClean="0">
                <a:solidFill>
                  <a:prstClr val="black"/>
                </a:solidFill>
              </a:rPr>
              <a:t>: report </a:t>
            </a:r>
            <a:r>
              <a:rPr lang="en-US" sz="900" dirty="0">
                <a:solidFill>
                  <a:prstClr val="black"/>
                </a:solidFill>
              </a:rPr>
              <a:t>to project partners, NASA </a:t>
            </a:r>
            <a:r>
              <a:rPr lang="en-US" sz="900" dirty="0" smtClean="0">
                <a:solidFill>
                  <a:prstClr val="black"/>
                </a:solidFill>
              </a:rPr>
              <a:t>HQ, conferences, improving communication of science and presentation skills of participants, etc.</a:t>
            </a:r>
            <a:endParaRPr lang="en-US" sz="900" dirty="0">
              <a:solidFill>
                <a:prstClr val="black"/>
              </a:solidFill>
            </a:endParaRPr>
          </a:p>
        </p:txBody>
      </p:sp>
      <p:sp>
        <p:nvSpPr>
          <p:cNvPr id="18" name="Content Placeholder 6"/>
          <p:cNvSpPr txBox="1">
            <a:spLocks/>
          </p:cNvSpPr>
          <p:nvPr/>
        </p:nvSpPr>
        <p:spPr>
          <a:xfrm>
            <a:off x="4492751" y="2971800"/>
            <a:ext cx="4495800" cy="2209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VPS: Video &amp; Transcript</a:t>
            </a:r>
          </a:p>
          <a:p>
            <a:pPr marL="0" indent="0" algn="just">
              <a:buNone/>
            </a:pPr>
            <a:r>
              <a:rPr lang="en-US" sz="900" dirty="0"/>
              <a:t>The VPS deliverable consists of the video and full transcription of audio in the video. The transcript is mandatory, as the video must be compliant with Section 508 of the US Rehabilitation Act. Videos must not be longer than </a:t>
            </a:r>
            <a:r>
              <a:rPr lang="en-US" sz="900" dirty="0" smtClean="0"/>
              <a:t>4 </a:t>
            </a:r>
            <a:r>
              <a:rPr lang="en-US" sz="900" dirty="0"/>
              <a:t>minutes</a:t>
            </a:r>
            <a:r>
              <a:rPr lang="en-US" sz="900" dirty="0" smtClean="0"/>
              <a:t>, </a:t>
            </a:r>
            <a:r>
              <a:rPr lang="en-US" sz="900" dirty="0"/>
              <a:t>include the mandatory DEVELOP beginning and ending clips, and provide a good overview of the project. Creativity is appreciated, however “goofy” is not. A good rule of thumb is to ask yourself if you would feel comfortable sending the video to your project partners. Keep in mind that you are representing NASA</a:t>
            </a:r>
            <a:r>
              <a:rPr lang="en-US" sz="900" dirty="0" smtClean="0"/>
              <a:t>.</a:t>
            </a:r>
          </a:p>
          <a:p>
            <a:pPr marL="0" indent="0" algn="just">
              <a:buNone/>
            </a:pPr>
            <a:r>
              <a:rPr lang="en-US" sz="900" b="1" u="sng" dirty="0" smtClean="0"/>
              <a:t>Use</a:t>
            </a:r>
            <a:r>
              <a:rPr lang="en-US" sz="900" dirty="0" smtClean="0"/>
              <a:t>: Videos are the most visible outward-facing deliverable, provide potential </a:t>
            </a:r>
            <a:r>
              <a:rPr lang="en-US" sz="900" dirty="0"/>
              <a:t>partners, applicants, </a:t>
            </a:r>
            <a:r>
              <a:rPr lang="en-US" sz="900" dirty="0" smtClean="0"/>
              <a:t>etc. the type of work DEVELOP does, can be used as innovative content for the micro-journal articles, highly praised by NASA HQ, improve video-making skills of participants, and can be referenced in future job interviews, etc.</a:t>
            </a:r>
            <a:endParaRPr lang="en-US" sz="900" dirty="0"/>
          </a:p>
        </p:txBody>
      </p:sp>
      <p:sp>
        <p:nvSpPr>
          <p:cNvPr id="20" name="Content Placeholder 6"/>
          <p:cNvSpPr txBox="1">
            <a:spLocks/>
          </p:cNvSpPr>
          <p:nvPr/>
        </p:nvSpPr>
        <p:spPr>
          <a:xfrm>
            <a:off x="4494609" y="5257800"/>
            <a:ext cx="4493941" cy="1524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Optional Deliverables</a:t>
            </a:r>
          </a:p>
          <a:p>
            <a:pPr marL="171450" indent="-168275">
              <a:spcBef>
                <a:spcPts val="0"/>
              </a:spcBef>
            </a:pPr>
            <a:r>
              <a:rPr lang="en-US" sz="900" b="1" dirty="0" smtClean="0"/>
              <a:t>Tutorial: </a:t>
            </a:r>
            <a:r>
              <a:rPr lang="en-US" sz="900" dirty="0" smtClean="0"/>
              <a:t>Description </a:t>
            </a:r>
            <a:r>
              <a:rPr lang="en-US" sz="900" dirty="0"/>
              <a:t>of methodologies for data acquisition, processing and </a:t>
            </a:r>
            <a:r>
              <a:rPr lang="en-US" sz="900" dirty="0" smtClean="0"/>
              <a:t>analysis; useful for hand-offs to partners/end-users and future DEVELOP teams. These are being collected for inclusion in DEVELOPedia and made available to future teams.</a:t>
            </a:r>
          </a:p>
          <a:p>
            <a:pPr marL="171450" indent="-168275">
              <a:spcBef>
                <a:spcPts val="0"/>
              </a:spcBef>
            </a:pPr>
            <a:r>
              <a:rPr lang="en-US" sz="900" b="1" dirty="0" smtClean="0"/>
              <a:t>One Pager/Brochure: </a:t>
            </a:r>
            <a:r>
              <a:rPr lang="en-US" sz="900" dirty="0"/>
              <a:t>U</a:t>
            </a:r>
            <a:r>
              <a:rPr lang="en-US" sz="900" dirty="0" smtClean="0"/>
              <a:t>seful for hand-offs and close out presentations. </a:t>
            </a:r>
          </a:p>
          <a:p>
            <a:pPr marL="171450" indent="-168275">
              <a:spcBef>
                <a:spcPts val="0"/>
              </a:spcBef>
            </a:pPr>
            <a:r>
              <a:rPr lang="en-US" sz="900" b="1" dirty="0" smtClean="0"/>
              <a:t>AGOL Map: </a:t>
            </a:r>
            <a:r>
              <a:rPr lang="en-US" sz="900" dirty="0"/>
              <a:t>U</a:t>
            </a:r>
            <a:r>
              <a:rPr lang="en-US" sz="900" dirty="0" smtClean="0"/>
              <a:t>seful for sharing w/partners/end-users, share maps with general public. Experience w/AGOL is a good resume builder.</a:t>
            </a:r>
          </a:p>
          <a:p>
            <a:pPr marL="171450" indent="-168275">
              <a:spcBef>
                <a:spcPts val="0"/>
              </a:spcBef>
            </a:pPr>
            <a:r>
              <a:rPr lang="en-US" sz="900" b="1" dirty="0" smtClean="0"/>
              <a:t>Imagery Gallery: </a:t>
            </a:r>
            <a:r>
              <a:rPr lang="en-US" sz="900" dirty="0"/>
              <a:t>U</a:t>
            </a:r>
            <a:r>
              <a:rPr lang="en-US" sz="900" dirty="0" smtClean="0"/>
              <a:t>sed for brochures, close out print material, </a:t>
            </a:r>
            <a:r>
              <a:rPr lang="en-US" sz="900" dirty="0"/>
              <a:t>posters, presentations</a:t>
            </a:r>
            <a:r>
              <a:rPr lang="en-US" sz="900" dirty="0" smtClean="0"/>
              <a:t>, social media, etc. </a:t>
            </a:r>
          </a:p>
        </p:txBody>
      </p:sp>
      <p:sp>
        <p:nvSpPr>
          <p:cNvPr id="9" name="Content Placeholder 6"/>
          <p:cNvSpPr txBox="1">
            <a:spLocks/>
          </p:cNvSpPr>
          <p:nvPr/>
        </p:nvSpPr>
        <p:spPr>
          <a:xfrm>
            <a:off x="152401" y="4343400"/>
            <a:ext cx="4191000" cy="9525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DEVELOPedia Page</a:t>
            </a:r>
            <a:endParaRPr lang="en-US" sz="1600" b="1" dirty="0">
              <a:solidFill>
                <a:srgbClr val="4BACC6">
                  <a:lumMod val="50000"/>
                </a:srgbClr>
              </a:solidFill>
            </a:endParaRPr>
          </a:p>
          <a:p>
            <a:pPr marL="0" indent="0" algn="just">
              <a:buNone/>
            </a:pPr>
            <a:r>
              <a:rPr lang="en-US" sz="900" dirty="0" smtClean="0"/>
              <a:t>Home page for your project with a description and all related materials for DEVELOPers to access for perpetuity. </a:t>
            </a:r>
          </a:p>
          <a:p>
            <a:pPr marL="0" indent="0" algn="just">
              <a:buNone/>
            </a:pPr>
            <a:r>
              <a:rPr lang="en-US" sz="900" b="1" u="sng" dirty="0" smtClean="0"/>
              <a:t>Use</a:t>
            </a:r>
            <a:r>
              <a:rPr lang="en-US" sz="900" dirty="0" smtClean="0"/>
              <a:t>: Future DEVELOP teams understanding your projects, gaining lessons learned, identifying methods used, etc. </a:t>
            </a:r>
            <a:endParaRPr lang="en-US" sz="900" dirty="0"/>
          </a:p>
        </p:txBody>
      </p:sp>
      <p:sp>
        <p:nvSpPr>
          <p:cNvPr id="10" name="Content Placeholder 6"/>
          <p:cNvSpPr txBox="1">
            <a:spLocks/>
          </p:cNvSpPr>
          <p:nvPr/>
        </p:nvSpPr>
        <p:spPr>
          <a:xfrm>
            <a:off x="152401" y="5372100"/>
            <a:ext cx="41910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600" b="1" dirty="0" smtClean="0">
                <a:solidFill>
                  <a:srgbClr val="4BACC6">
                    <a:lumMod val="50000"/>
                  </a:srgbClr>
                </a:solidFill>
              </a:rPr>
              <a:t>Software Release Forms</a:t>
            </a:r>
            <a:endParaRPr lang="en-US" sz="1600" b="1" dirty="0">
              <a:solidFill>
                <a:srgbClr val="4BACC6">
                  <a:lumMod val="50000"/>
                </a:srgbClr>
              </a:solidFill>
            </a:endParaRPr>
          </a:p>
          <a:p>
            <a:pPr marL="0" indent="0" algn="just">
              <a:buNone/>
            </a:pPr>
            <a:r>
              <a:rPr lang="en-US" sz="900" dirty="0" smtClean="0"/>
              <a:t>Projects that are creating specific types of decision support tools are required by NASA to submit the tools through NASA’s Software Release Authority process before they can be disseminated outside of NASA. These projects are identified through the proposal and project summary submissions. Talk to your CL and the Geoinformatics Team to discern whether this deliverable is required.</a:t>
            </a:r>
            <a:endParaRPr lang="en-US" sz="900" dirty="0"/>
          </a:p>
        </p:txBody>
      </p:sp>
    </p:spTree>
    <p:extLst>
      <p:ext uri="{BB962C8B-B14F-4D97-AF65-F5344CB8AC3E}">
        <p14:creationId xmlns:p14="http://schemas.microsoft.com/office/powerpoint/2010/main" val="871349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Deliverable Submission Guidelines</a:t>
            </a:r>
            <a:endParaRPr lang="en-US" sz="2800" dirty="0"/>
          </a:p>
        </p:txBody>
      </p:sp>
      <p:sp>
        <p:nvSpPr>
          <p:cNvPr id="7" name="Content Placeholder 6"/>
          <p:cNvSpPr>
            <a:spLocks noGrp="1"/>
          </p:cNvSpPr>
          <p:nvPr>
            <p:ph idx="4294967295"/>
          </p:nvPr>
        </p:nvSpPr>
        <p:spPr>
          <a:xfrm>
            <a:off x="152400" y="1371600"/>
            <a:ext cx="8839200" cy="2133600"/>
          </a:xfrm>
          <a:ln>
            <a:solidFill>
              <a:schemeClr val="tx1"/>
            </a:solidFill>
            <a:prstDash val="dash"/>
          </a:ln>
        </p:spPr>
        <p:txBody>
          <a:bodyPr>
            <a:noAutofit/>
          </a:bodyPr>
          <a:lstStyle/>
          <a:p>
            <a:pPr marL="0" indent="0">
              <a:buNone/>
            </a:pPr>
            <a:r>
              <a:rPr lang="en-US" sz="1800" b="1" dirty="0" smtClean="0">
                <a:solidFill>
                  <a:schemeClr val="accent5">
                    <a:lumMod val="50000"/>
                  </a:schemeClr>
                </a:solidFill>
              </a:rPr>
              <a:t>2. Nomenclature</a:t>
            </a:r>
          </a:p>
          <a:p>
            <a:pPr marL="0" indent="0">
              <a:buNone/>
            </a:pPr>
            <a:r>
              <a:rPr lang="en-US" sz="1200" b="1" dirty="0" err="1" smtClean="0"/>
              <a:t>YearTerm_Node_Team_Deliverable_Draft</a:t>
            </a:r>
            <a:r>
              <a:rPr lang="en-US" sz="1200" b="1" dirty="0" smtClean="0"/>
              <a:t> </a:t>
            </a:r>
          </a:p>
          <a:p>
            <a:pPr indent="-225425"/>
            <a:r>
              <a:rPr lang="en-US" sz="1100" dirty="0" smtClean="0"/>
              <a:t>Use this for </a:t>
            </a:r>
            <a:r>
              <a:rPr lang="en-US" sz="1100" b="1" u="sng" dirty="0" smtClean="0"/>
              <a:t>EVERYTHING</a:t>
            </a:r>
            <a:r>
              <a:rPr lang="en-US" sz="1100" dirty="0" smtClean="0"/>
              <a:t>! (all deliverables and </a:t>
            </a:r>
            <a:r>
              <a:rPr lang="en-US" sz="1100" b="1" u="sng" dirty="0" smtClean="0"/>
              <a:t>any</a:t>
            </a:r>
            <a:r>
              <a:rPr lang="en-US" sz="1100" dirty="0" smtClean="0"/>
              <a:t> separate attachments - images, etc.)</a:t>
            </a:r>
          </a:p>
          <a:p>
            <a:pPr indent="-225425"/>
            <a:r>
              <a:rPr lang="en-US" sz="1100" dirty="0" smtClean="0"/>
              <a:t>Examples:	2015Fall_LaRC_NorthCarolinaWater_Poster_FD</a:t>
            </a:r>
            <a:endParaRPr lang="en-US" sz="1100" dirty="0"/>
          </a:p>
          <a:p>
            <a:pPr marL="117475" indent="0">
              <a:buNone/>
            </a:pPr>
            <a:r>
              <a:rPr lang="en-US" sz="1100" dirty="0"/>
              <a:t>    </a:t>
            </a:r>
            <a:r>
              <a:rPr lang="en-US" sz="1100" dirty="0" smtClean="0"/>
              <a:t>		2015Fall_LaRC_NorthCarolinaWater_Imagery_Legend.PDF</a:t>
            </a:r>
          </a:p>
          <a:p>
            <a:pPr marL="117475" indent="0">
              <a:buNone/>
            </a:pPr>
            <a:r>
              <a:rPr lang="en-US" sz="1100" dirty="0"/>
              <a:t>	</a:t>
            </a:r>
            <a:r>
              <a:rPr lang="en-US" sz="1100" dirty="0" smtClean="0"/>
              <a:t>	2015Fall_LaRC_NorthCarolinaWater_TechPaper_Map.KMZ</a:t>
            </a:r>
          </a:p>
          <a:p>
            <a:pPr marL="403225" indent="-285750"/>
            <a:r>
              <a:rPr lang="en-US" sz="1200" b="1" dirty="0" smtClean="0"/>
              <a:t>Tips:</a:t>
            </a:r>
          </a:p>
          <a:p>
            <a:pPr marL="803275" lvl="1"/>
            <a:r>
              <a:rPr lang="en-US" sz="1000" b="1" dirty="0" smtClean="0"/>
              <a:t>Term: </a:t>
            </a:r>
            <a:r>
              <a:rPr lang="en-US" sz="1000" dirty="0" smtClean="0"/>
              <a:t>2015Fall</a:t>
            </a:r>
          </a:p>
          <a:p>
            <a:pPr marL="803275" lvl="1"/>
            <a:r>
              <a:rPr lang="en-US" sz="1000" b="1" dirty="0" smtClean="0"/>
              <a:t>Nodes: </a:t>
            </a:r>
            <a:r>
              <a:rPr lang="en-US" sz="1000" dirty="0" smtClean="0"/>
              <a:t>ARC, FC, GSFC, ICIMOD, ID, IRI, JPL, LaRC, MCHD, MSFC, NCEI, PHB, SSC, UGA, WC</a:t>
            </a:r>
          </a:p>
          <a:p>
            <a:pPr marL="803275" lvl="1"/>
            <a:r>
              <a:rPr lang="en-US" sz="1000" b="1" dirty="0" smtClean="0"/>
              <a:t>Versions: </a:t>
            </a:r>
            <a:r>
              <a:rPr lang="en-US" sz="1000" dirty="0" smtClean="0"/>
              <a:t>RD – rough draft, FD – final draft</a:t>
            </a:r>
          </a:p>
        </p:txBody>
      </p:sp>
      <p:sp>
        <p:nvSpPr>
          <p:cNvPr id="17" name="Content Placeholder 6"/>
          <p:cNvSpPr txBox="1">
            <a:spLocks/>
          </p:cNvSpPr>
          <p:nvPr/>
        </p:nvSpPr>
        <p:spPr>
          <a:xfrm>
            <a:off x="152400" y="4343400"/>
            <a:ext cx="8839200" cy="1371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4. Submit:</a:t>
            </a:r>
            <a:endParaRPr lang="en-US" sz="1800" b="1" dirty="0">
              <a:solidFill>
                <a:srgbClr val="4BACC6">
                  <a:lumMod val="50000"/>
                </a:srgbClr>
              </a:solidFill>
            </a:endParaRPr>
          </a:p>
          <a:p>
            <a:pPr indent="-228600">
              <a:spcBef>
                <a:spcPts val="0"/>
              </a:spcBef>
            </a:pPr>
            <a:r>
              <a:rPr lang="en-US" sz="1100" dirty="0" smtClean="0">
                <a:solidFill>
                  <a:prstClr val="black"/>
                </a:solidFill>
              </a:rPr>
              <a:t>Submit through your project team’s DEVELOPedia page </a:t>
            </a:r>
            <a:endParaRPr lang="en-US" sz="1100" dirty="0">
              <a:solidFill>
                <a:prstClr val="black"/>
              </a:solidFill>
            </a:endParaRPr>
          </a:p>
          <a:p>
            <a:pPr lvl="1" indent="-228600">
              <a:spcBef>
                <a:spcPts val="0"/>
              </a:spcBef>
            </a:pPr>
            <a:r>
              <a:rPr lang="en-US" sz="1000" b="1" dirty="0" smtClean="0">
                <a:solidFill>
                  <a:prstClr val="black"/>
                </a:solidFill>
              </a:rPr>
              <a:t>DEVELOPedia limitations: 60MB limit &amp; some file types</a:t>
            </a:r>
            <a:r>
              <a:rPr lang="en-US" sz="1000" dirty="0" smtClean="0">
                <a:solidFill>
                  <a:prstClr val="black"/>
                </a:solidFill>
              </a:rPr>
              <a:t>: </a:t>
            </a:r>
            <a:r>
              <a:rPr lang="en-US" sz="1000" dirty="0">
                <a:solidFill>
                  <a:prstClr val="black"/>
                </a:solidFill>
              </a:rPr>
              <a:t>D</a:t>
            </a:r>
            <a:r>
              <a:rPr lang="en-US" sz="1000" dirty="0" smtClean="0">
                <a:solidFill>
                  <a:prstClr val="black"/>
                </a:solidFill>
              </a:rPr>
              <a:t>o not submit videos through DEVELOPedia – use NASA Large File Transfer System or Google to share those with the Project Coordination Team. NASA LFTS is available to users with a NASA email account. The Project Coordination team members can also invite anyone who does not have a NASA email account to send them a file, so email if you would like to use </a:t>
            </a:r>
            <a:r>
              <a:rPr lang="en-US" sz="1000" smtClean="0">
                <a:solidFill>
                  <a:prstClr val="black"/>
                </a:solidFill>
              </a:rPr>
              <a:t>the LFT system</a:t>
            </a:r>
            <a:r>
              <a:rPr lang="en-US" sz="1000" dirty="0" smtClean="0">
                <a:solidFill>
                  <a:prstClr val="black"/>
                </a:solidFill>
              </a:rPr>
              <a:t>.</a:t>
            </a:r>
          </a:p>
          <a:p>
            <a:pPr indent="-228600">
              <a:spcBef>
                <a:spcPts val="0"/>
              </a:spcBef>
            </a:pPr>
            <a:r>
              <a:rPr lang="en-US" sz="1100" dirty="0" smtClean="0">
                <a:solidFill>
                  <a:prstClr val="black"/>
                </a:solidFill>
              </a:rPr>
              <a:t>If there are any issues or delays, email </a:t>
            </a:r>
            <a:r>
              <a:rPr lang="en-US" sz="1100" dirty="0" smtClean="0">
                <a:solidFill>
                  <a:prstClr val="black"/>
                </a:solidFill>
                <a:hlinkClick r:id="rId2"/>
              </a:rPr>
              <a:t>DEVELOP.ProjectCoordination@gmail.com</a:t>
            </a:r>
            <a:r>
              <a:rPr lang="en-US" sz="1100" dirty="0" smtClean="0">
                <a:solidFill>
                  <a:prstClr val="black"/>
                </a:solidFill>
              </a:rPr>
              <a:t> </a:t>
            </a:r>
            <a:endParaRPr lang="en-US" sz="1100" dirty="0">
              <a:solidFill>
                <a:prstClr val="black"/>
              </a:solidFill>
            </a:endParaRPr>
          </a:p>
        </p:txBody>
      </p:sp>
      <p:sp>
        <p:nvSpPr>
          <p:cNvPr id="19" name="Content Placeholder 6"/>
          <p:cNvSpPr txBox="1">
            <a:spLocks/>
          </p:cNvSpPr>
          <p:nvPr/>
        </p:nvSpPr>
        <p:spPr>
          <a:xfrm>
            <a:off x="165847" y="5791200"/>
            <a:ext cx="8839200" cy="914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5. Archive: </a:t>
            </a:r>
            <a:r>
              <a:rPr lang="en-US" sz="1200" dirty="0" smtClean="0">
                <a:solidFill>
                  <a:prstClr val="black"/>
                </a:solidFill>
              </a:rPr>
              <a:t> </a:t>
            </a:r>
          </a:p>
          <a:p>
            <a:pPr indent="-228600">
              <a:spcBef>
                <a:spcPts val="0"/>
              </a:spcBef>
            </a:pPr>
            <a:r>
              <a:rPr lang="en-US" sz="1200" dirty="0" smtClean="0">
                <a:solidFill>
                  <a:prstClr val="black"/>
                </a:solidFill>
              </a:rPr>
              <a:t>All teams should ensure there is a final set of deliverables on their DEVELOPedia page</a:t>
            </a:r>
          </a:p>
          <a:p>
            <a:pPr lvl="0" indent="-228600">
              <a:spcBef>
                <a:spcPts val="0"/>
              </a:spcBef>
            </a:pPr>
            <a:r>
              <a:rPr lang="en-US" sz="1200" dirty="0" smtClean="0">
                <a:solidFill>
                  <a:prstClr val="black"/>
                </a:solidFill>
              </a:rPr>
              <a:t>Any files that are too large for DEVELOPedia or are file types not accepted by DEVELOPedia, must be archived in the team’s folder on the Exchange - </a:t>
            </a:r>
            <a:r>
              <a:rPr lang="en-US" sz="1200" dirty="0">
                <a:solidFill>
                  <a:prstClr val="black"/>
                </a:solidFill>
                <a:hlinkClick r:id="rId3"/>
              </a:rPr>
              <a:t>http://files.developexchange.com/</a:t>
            </a:r>
            <a:r>
              <a:rPr lang="en-US" sz="1200" dirty="0">
                <a:solidFill>
                  <a:prstClr val="black"/>
                </a:solidFill>
              </a:rPr>
              <a:t> </a:t>
            </a:r>
          </a:p>
        </p:txBody>
      </p:sp>
      <p:sp>
        <p:nvSpPr>
          <p:cNvPr id="9" name="Content Placeholder 6"/>
          <p:cNvSpPr txBox="1">
            <a:spLocks/>
          </p:cNvSpPr>
          <p:nvPr/>
        </p:nvSpPr>
        <p:spPr>
          <a:xfrm>
            <a:off x="152400" y="35814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3. Center Lead &amp; Science Advisor Review </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Center Leads and Science Advisors should </a:t>
            </a:r>
            <a:r>
              <a:rPr lang="en-US" sz="1100" dirty="0">
                <a:solidFill>
                  <a:prstClr val="black"/>
                </a:solidFill>
              </a:rPr>
              <a:t>review and approve prior to submitting to NPO</a:t>
            </a:r>
          </a:p>
          <a:p>
            <a:pPr marL="344488" indent="-228600">
              <a:spcBef>
                <a:spcPts val="0"/>
              </a:spcBef>
            </a:pPr>
            <a:r>
              <a:rPr lang="en-US" sz="1100" dirty="0" smtClean="0">
                <a:solidFill>
                  <a:prstClr val="black"/>
                </a:solidFill>
              </a:rPr>
              <a:t>Schedule time </a:t>
            </a:r>
            <a:r>
              <a:rPr lang="en-US" sz="1100" dirty="0">
                <a:solidFill>
                  <a:prstClr val="black"/>
                </a:solidFill>
              </a:rPr>
              <a:t>for this! They are busy people!</a:t>
            </a:r>
          </a:p>
        </p:txBody>
      </p:sp>
      <p:sp>
        <p:nvSpPr>
          <p:cNvPr id="8" name="Content Placeholder 6"/>
          <p:cNvSpPr txBox="1">
            <a:spLocks/>
          </p:cNvSpPr>
          <p:nvPr/>
        </p:nvSpPr>
        <p:spPr>
          <a:xfrm>
            <a:off x="152400" y="609600"/>
            <a:ext cx="8839200" cy="6858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1. Template</a:t>
            </a:r>
            <a:endParaRPr lang="en-US" sz="1800" b="1" dirty="0">
              <a:solidFill>
                <a:srgbClr val="4BACC6">
                  <a:lumMod val="50000"/>
                </a:srgbClr>
              </a:solidFill>
            </a:endParaRPr>
          </a:p>
          <a:p>
            <a:pPr marL="344488" indent="-228600">
              <a:spcBef>
                <a:spcPts val="0"/>
              </a:spcBef>
            </a:pPr>
            <a:r>
              <a:rPr lang="en-US" sz="1100" dirty="0" smtClean="0">
                <a:solidFill>
                  <a:prstClr val="black"/>
                </a:solidFill>
              </a:rPr>
              <a:t>Make sure you are using the right template and the template font and formatting is intact (especially if your team used Google Docs to collaborate on the text)!</a:t>
            </a:r>
            <a:endParaRPr lang="en-US" sz="1100" dirty="0">
              <a:solidFill>
                <a:prstClr val="black"/>
              </a:solidFill>
            </a:endParaRPr>
          </a:p>
        </p:txBody>
      </p:sp>
    </p:spTree>
    <p:extLst>
      <p:ext uri="{BB962C8B-B14F-4D97-AF65-F5344CB8AC3E}">
        <p14:creationId xmlns:p14="http://schemas.microsoft.com/office/powerpoint/2010/main" val="161727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533400"/>
          </a:xfrm>
        </p:spPr>
        <p:txBody>
          <a:bodyPr>
            <a:noAutofit/>
          </a:bodyPr>
          <a:lstStyle/>
          <a:p>
            <a:r>
              <a:rPr lang="en-US" sz="3200" dirty="0" smtClean="0"/>
              <a:t>Questions?</a:t>
            </a:r>
            <a:endParaRPr lang="en-US" sz="3200" dirty="0"/>
          </a:p>
        </p:txBody>
      </p:sp>
      <p:sp>
        <p:nvSpPr>
          <p:cNvPr id="7" name="Content Placeholder 6"/>
          <p:cNvSpPr>
            <a:spLocks noGrp="1"/>
          </p:cNvSpPr>
          <p:nvPr>
            <p:ph idx="4294967295"/>
          </p:nvPr>
        </p:nvSpPr>
        <p:spPr>
          <a:xfrm>
            <a:off x="152400" y="2133600"/>
            <a:ext cx="8839200" cy="7620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1. Check Out the Project Coordination Team DEVELOPedia Page</a:t>
            </a:r>
          </a:p>
          <a:p>
            <a:pPr indent="-228600">
              <a:spcBef>
                <a:spcPts val="0"/>
              </a:spcBef>
            </a:pPr>
            <a:r>
              <a:rPr lang="en-US" sz="1200" dirty="0" smtClean="0">
                <a:solidFill>
                  <a:prstClr val="black"/>
                </a:solidFill>
              </a:rPr>
              <a:t>This the hub of all things project-related. Guides, videos, templates, etc. Visit often!</a:t>
            </a:r>
          </a:p>
          <a:p>
            <a:pPr indent="-228600">
              <a:spcBef>
                <a:spcPts val="0"/>
              </a:spcBef>
            </a:pPr>
            <a:r>
              <a:rPr lang="en-US" sz="1200" dirty="0" smtClean="0">
                <a:solidFill>
                  <a:prstClr val="black"/>
                </a:solidFill>
              </a:rPr>
              <a:t>Get tips, best practices, checklists here!</a:t>
            </a:r>
            <a:endParaRPr lang="en-US" sz="900" dirty="0" smtClean="0"/>
          </a:p>
        </p:txBody>
      </p:sp>
      <p:sp>
        <p:nvSpPr>
          <p:cNvPr id="8" name="Content Placeholder 6"/>
          <p:cNvSpPr txBox="1">
            <a:spLocks/>
          </p:cNvSpPr>
          <p:nvPr/>
        </p:nvSpPr>
        <p:spPr>
          <a:xfrm>
            <a:off x="152400" y="29718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2</a:t>
            </a:r>
            <a:r>
              <a:rPr lang="en-US" sz="1600" b="1" dirty="0" smtClean="0">
                <a:solidFill>
                  <a:schemeClr val="accent5">
                    <a:lumMod val="50000"/>
                  </a:schemeClr>
                </a:solidFill>
              </a:rPr>
              <a:t>. Watch Deliverable How-To Videos</a:t>
            </a:r>
          </a:p>
          <a:p>
            <a:pPr indent="-228600">
              <a:spcBef>
                <a:spcPts val="0"/>
              </a:spcBef>
            </a:pPr>
            <a:r>
              <a:rPr lang="en-US" sz="1200" dirty="0" smtClean="0">
                <a:solidFill>
                  <a:prstClr val="black"/>
                </a:solidFill>
              </a:rPr>
              <a:t>Each deliverable has a short narrated demonstration of how to successfully go about completing the deliverable. These are available on DEVELOPedia.</a:t>
            </a:r>
            <a:endParaRPr lang="en-US" sz="900" dirty="0" smtClean="0"/>
          </a:p>
        </p:txBody>
      </p:sp>
      <p:sp>
        <p:nvSpPr>
          <p:cNvPr id="10" name="Content Placeholder 6"/>
          <p:cNvSpPr txBox="1">
            <a:spLocks/>
          </p:cNvSpPr>
          <p:nvPr/>
        </p:nvSpPr>
        <p:spPr>
          <a:xfrm>
            <a:off x="146538" y="38100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3</a:t>
            </a:r>
            <a:r>
              <a:rPr lang="en-US" sz="1600" b="1" dirty="0" smtClean="0">
                <a:solidFill>
                  <a:schemeClr val="accent5">
                    <a:lumMod val="50000"/>
                  </a:schemeClr>
                </a:solidFill>
              </a:rPr>
              <a:t>. Join the Project Coordination Team Open Doors</a:t>
            </a:r>
          </a:p>
          <a:p>
            <a:pPr indent="-228600">
              <a:spcBef>
                <a:spcPts val="0"/>
              </a:spcBef>
            </a:pPr>
            <a:r>
              <a:rPr lang="en-US" sz="1200" dirty="0" smtClean="0">
                <a:solidFill>
                  <a:prstClr val="black"/>
                </a:solidFill>
              </a:rPr>
              <a:t>Ahead of each deliverable deadline, the Project Coordination Team will host an “open door” session where anyone from any team can join and ask questions. The PCT will be in touch with exact day/times.</a:t>
            </a:r>
            <a:endParaRPr lang="en-US" sz="900" dirty="0" smtClean="0"/>
          </a:p>
        </p:txBody>
      </p:sp>
      <p:sp>
        <p:nvSpPr>
          <p:cNvPr id="11" name="Content Placeholder 6"/>
          <p:cNvSpPr txBox="1">
            <a:spLocks/>
          </p:cNvSpPr>
          <p:nvPr/>
        </p:nvSpPr>
        <p:spPr>
          <a:xfrm>
            <a:off x="146538" y="46482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4</a:t>
            </a:r>
            <a:r>
              <a:rPr lang="en-US" sz="1600" b="1" dirty="0" smtClean="0">
                <a:solidFill>
                  <a:schemeClr val="accent5">
                    <a:lumMod val="50000"/>
                  </a:schemeClr>
                </a:solidFill>
              </a:rPr>
              <a:t>. Email the Project Coordination Team</a:t>
            </a:r>
          </a:p>
          <a:p>
            <a:pPr indent="-228600">
              <a:spcBef>
                <a:spcPts val="0"/>
              </a:spcBef>
            </a:pPr>
            <a:r>
              <a:rPr lang="en-US" sz="1200" dirty="0" smtClean="0">
                <a:solidFill>
                  <a:prstClr val="black"/>
                </a:solidFill>
                <a:hlinkClick r:id="rId2"/>
              </a:rPr>
              <a:t>DEVELOP.ProjectCoordination@gmail.com</a:t>
            </a:r>
            <a:r>
              <a:rPr lang="en-US" sz="1200" dirty="0" smtClean="0">
                <a:solidFill>
                  <a:prstClr val="black"/>
                </a:solidFill>
              </a:rPr>
              <a:t> </a:t>
            </a:r>
          </a:p>
          <a:p>
            <a:pPr indent="-225425"/>
            <a:r>
              <a:rPr lang="en-US" sz="1200" dirty="0" smtClean="0"/>
              <a:t>Don’t hesitate to email questions!</a:t>
            </a:r>
            <a:endParaRPr lang="en-US" sz="900" dirty="0" smtClean="0"/>
          </a:p>
        </p:txBody>
      </p:sp>
      <p:sp>
        <p:nvSpPr>
          <p:cNvPr id="12" name="Title 3"/>
          <p:cNvSpPr txBox="1">
            <a:spLocks/>
          </p:cNvSpPr>
          <p:nvPr/>
        </p:nvSpPr>
        <p:spPr>
          <a:xfrm>
            <a:off x="0" y="982916"/>
            <a:ext cx="9144000" cy="9297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The Project Coordination Team has created a lot of resources for teams to help with the creation of deliverables, as well as they themselves are a resource! </a:t>
            </a:r>
          </a:p>
          <a:p>
            <a:pPr>
              <a:spcBef>
                <a:spcPts val="600"/>
              </a:spcBef>
            </a:pPr>
            <a:r>
              <a:rPr lang="en-US" sz="1800" b="1" i="1" dirty="0" smtClean="0"/>
              <a:t>Opportunities to get help with deliverables:</a:t>
            </a:r>
            <a:endParaRPr lang="en-US" sz="1800" b="1" i="1" dirty="0"/>
          </a:p>
        </p:txBody>
      </p:sp>
      <p:sp>
        <p:nvSpPr>
          <p:cNvPr id="13" name="Content Placeholder 6"/>
          <p:cNvSpPr txBox="1">
            <a:spLocks/>
          </p:cNvSpPr>
          <p:nvPr/>
        </p:nvSpPr>
        <p:spPr>
          <a:xfrm>
            <a:off x="152400" y="5486400"/>
            <a:ext cx="88392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5. Call the Project Coordination Team</a:t>
            </a:r>
          </a:p>
          <a:p>
            <a:pPr marL="114300" indent="0">
              <a:spcBef>
                <a:spcPts val="0"/>
              </a:spcBef>
              <a:buNone/>
            </a:pPr>
            <a:endParaRPr lang="en-US" sz="900" dirty="0" smtClean="0"/>
          </a:p>
        </p:txBody>
      </p:sp>
      <p:sp>
        <p:nvSpPr>
          <p:cNvPr id="2" name="Rectangle 1"/>
          <p:cNvSpPr/>
          <p:nvPr/>
        </p:nvSpPr>
        <p:spPr>
          <a:xfrm>
            <a:off x="375138" y="5867401"/>
            <a:ext cx="8382000" cy="762000"/>
          </a:xfrm>
          <a:prstGeom prst="rect">
            <a:avLst/>
          </a:prstGeom>
        </p:spPr>
        <p:txBody>
          <a:bodyPr lIns="0" tIns="0" rIns="0" bIns="0" numCol="3">
            <a:noAutofit/>
          </a:bodyPr>
          <a:lstStyle/>
          <a:p>
            <a:r>
              <a:rPr lang="en-US" sz="1200" i="1" u="sng" dirty="0">
                <a:solidFill>
                  <a:prstClr val="black"/>
                </a:solidFill>
              </a:rPr>
              <a:t>Fellows</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Vishal – 208.530.0866</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Teresa – 706.338.4020</a:t>
            </a:r>
            <a:endParaRPr lang="en-US" sz="1200" dirty="0">
              <a:solidFill>
                <a:prstClr val="black"/>
              </a:solidFill>
            </a:endParaRPr>
          </a:p>
          <a:p>
            <a:pPr marL="57150" indent="-285750">
              <a:spcBef>
                <a:spcPts val="0"/>
              </a:spcBef>
              <a:buFont typeface="Arial" panose="020B0604020202020204" pitchFamily="34" charset="0"/>
              <a:buChar char="•"/>
            </a:pPr>
            <a:r>
              <a:rPr lang="en-US" sz="1200" dirty="0" smtClean="0">
                <a:solidFill>
                  <a:prstClr val="black"/>
                </a:solidFill>
              </a:rPr>
              <a:t>Emma – 818.621.9790</a:t>
            </a:r>
            <a:endParaRPr lang="en-US" sz="1200" dirty="0">
              <a:solidFill>
                <a:prstClr val="black"/>
              </a:solidFill>
            </a:endParaRPr>
          </a:p>
          <a:p>
            <a:pPr>
              <a:spcBef>
                <a:spcPts val="0"/>
              </a:spcBef>
            </a:pPr>
            <a:r>
              <a:rPr lang="en-US" sz="1200" i="1" u="sng" dirty="0" smtClean="0">
                <a:solidFill>
                  <a:prstClr val="black"/>
                </a:solidFill>
              </a:rPr>
              <a:t>NPO</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Lauren </a:t>
            </a:r>
            <a:r>
              <a:rPr lang="en-US" sz="1200" dirty="0">
                <a:solidFill>
                  <a:prstClr val="black"/>
                </a:solidFill>
              </a:rPr>
              <a:t>– </a:t>
            </a:r>
            <a:r>
              <a:rPr lang="en-US" sz="1200" dirty="0" smtClean="0">
                <a:solidFill>
                  <a:prstClr val="black"/>
                </a:solidFill>
              </a:rPr>
              <a:t>757.864.4204</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Jamie – </a:t>
            </a:r>
            <a:r>
              <a:rPr lang="en-US" sz="1200" dirty="0" smtClean="0">
                <a:solidFill>
                  <a:prstClr val="black"/>
                </a:solidFill>
              </a:rPr>
              <a:t>804.692.0136</a:t>
            </a:r>
            <a:endParaRPr lang="en-US" sz="1200" dirty="0">
              <a:solidFill>
                <a:prstClr val="black"/>
              </a:solidFill>
            </a:endParaRPr>
          </a:p>
        </p:txBody>
      </p:sp>
    </p:spTree>
    <p:extLst>
      <p:ext uri="{BB962C8B-B14F-4D97-AF65-F5344CB8AC3E}">
        <p14:creationId xmlns:p14="http://schemas.microsoft.com/office/powerpoint/2010/main" val="3881597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4148</TotalTime>
  <Words>1385</Words>
  <Application>Microsoft Office PowerPoint</Application>
  <PresentationFormat>On-screen Show (4:3)</PresentationFormat>
  <Paragraphs>121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Office Theme</vt:lpstr>
      <vt:lpstr>2015 Fall Deliverable Deadlines Calendar</vt:lpstr>
      <vt:lpstr>PowerPoint Presentation</vt:lpstr>
      <vt:lpstr>2015 Fall Deliverable Descriptions &amp; Uses</vt:lpstr>
      <vt:lpstr>Deliverable Submission Guidelines</vt:lpstr>
      <vt:lpstr>Questions?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Summer Deliverable Deadlines to NPO</dc:title>
  <dc:creator>lmchilds</dc:creator>
  <cp:lastModifiedBy>Childs, Lauren M. (LARC-E3)[DEVELOP - Wise County (LaRC)]</cp:lastModifiedBy>
  <cp:revision>95</cp:revision>
  <cp:lastPrinted>2015-08-31T18:56:36Z</cp:lastPrinted>
  <dcterms:created xsi:type="dcterms:W3CDTF">2013-04-15T19:00:01Z</dcterms:created>
  <dcterms:modified xsi:type="dcterms:W3CDTF">2015-09-08T21:37:02Z</dcterms:modified>
</cp:coreProperties>
</file>