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5" r:id="rId2"/>
    <p:sldId id="278" r:id="rId3"/>
    <p:sldId id="279" r:id="rId4"/>
    <p:sldId id="280" r:id="rId5"/>
    <p:sldId id="281" r:id="rId6"/>
    <p:sldId id="286" r:id="rId7"/>
    <p:sldId id="289" r:id="rId8"/>
    <p:sldId id="290" r:id="rId9"/>
    <p:sldId id="282" r:id="rId10"/>
    <p:sldId id="291" r:id="rId11"/>
    <p:sldId id="292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lik, Emily A. (ARC-SGE)[SCIENCE SYSTEMS AND APPLICATIONS, INC]" initials="KEA(SAAI" lastIdx="17" clrIdx="0">
    <p:extLst>
      <p:ext uri="{19B8F6BF-5375-455C-9EA6-DF929625EA0E}">
        <p15:presenceInfo xmlns:p15="http://schemas.microsoft.com/office/powerpoint/2012/main" userId="S-1-5-21-330711430-3775241029-4075259233-612632" providerId="AD"/>
      </p:ext>
    </p:extLst>
  </p:cmAuthor>
  <p:cmAuthor id="2" name="Arya, Vishal (LARC)[DEVELOP]" initials="AV(" lastIdx="21" clrIdx="1">
    <p:extLst>
      <p:ext uri="{19B8F6BF-5375-455C-9EA6-DF929625EA0E}">
        <p15:presenceInfo xmlns:p15="http://schemas.microsoft.com/office/powerpoint/2012/main" userId="S-1-5-21-330711430-3775241029-4075259233-665990" providerId="AD"/>
      </p:ext>
    </p:extLst>
  </p:cmAuthor>
  <p:cmAuthor id="3" name="Fenn, Teresa E. (LARC-E3)[SSAI DEVELOP]" initials="FTE(D" lastIdx="2" clrIdx="2">
    <p:extLst>
      <p:ext uri="{19B8F6BF-5375-455C-9EA6-DF929625EA0E}">
        <p15:presenceInfo xmlns:p15="http://schemas.microsoft.com/office/powerpoint/2012/main" userId="S-1-5-21-330711430-3775241029-4075259233-667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83544" autoAdjust="0"/>
  </p:normalViewPr>
  <p:slideViewPr>
    <p:cSldViewPr snapToGrid="0">
      <p:cViewPr varScale="1">
        <p:scale>
          <a:sx n="69" d="100"/>
          <a:sy n="69" d="100"/>
        </p:scale>
        <p:origin x="11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21:00.551" idx="9">
    <p:pos x="5379" y="3043"/>
    <p:text>All text in images need to be editable; so, they should be individual image files. Please revise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24:06.960" idx="11">
    <p:pos x="1714" y="823"/>
    <p:text>Please italicize Sargassum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25:03.010" idx="12">
    <p:pos x="4965" y="871"/>
    <p:text>Please report the p-value for this in the speaker notes for this slide. Will help strengthen your presentation.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26:08.655" idx="13">
    <p:pos x="233" y="617"/>
    <p:text>Perhaps reword to:
In 2015, a survey of 21 marine researchers showed that 71% (15/21) agreed that the amount of Sargassum in the Caribbean Sea was significantly higher than in previous years.
or
In 2015, a survey showed that 71% (15/21) of marine researchers agreed that the amount of Sargassum in the Caribbean Sea was significantly higher than in previous years.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29:02.817" idx="14">
    <p:pos x="3463" y="926"/>
    <p:text>Consider placing the word Sea after Caribbean to be a bit more specific.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7T13:33:45.907" idx="21">
    <p:pos x="5287" y="2636"/>
    <p:text>No need to cite images produced by team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31:48.590" idx="15">
    <p:pos x="1978" y="1169"/>
    <p:text>It is genearlly a good idea to highlight the NASA satellites you are using. I suggest creating a subheading for Terra MODIS that says 'NASA Earth Observations'. If you are also using Envisat MERIS data, consider including an image of that.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14:57.817" idx="2">
    <p:pos x="4690" y="3984"/>
    <p:text>No need to source your team for these results images. Please remove.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39:49.542" idx="16">
    <p:pos x="3121" y="494"/>
    <p:text>Please include each image as a separate image file. Also, text and arrows in the image need to also be separate image files.</p:text>
    <p:extLst>
      <p:ext uri="{C676402C-5697-4E1C-873F-D02D1690AC5C}">
        <p15:threadingInfo xmlns:p15="http://schemas.microsoft.com/office/powerpoint/2012/main" timeZoneBias="300"/>
      </p:ext>
    </p:extLst>
  </p:cm>
  <p:cm authorId="3" dt="2016-03-08T10:00:04.651" idx="1">
    <p:pos x="756" y="1044"/>
    <p:text>If Bermuda is included in the study, please expand the study area map on slide 4 to include Bermuda.</p:text>
    <p:extLst>
      <p:ext uri="{C676402C-5697-4E1C-873F-D02D1690AC5C}">
        <p15:threadingInfo xmlns:p15="http://schemas.microsoft.com/office/powerpoint/2012/main" timeZoneBias="300"/>
      </p:ext>
    </p:extLst>
  </p:cm>
  <p:cm authorId="3" dt="2016-03-08T10:01:55.200" idx="2">
    <p:pos x="2546" y="691"/>
    <p:text>The other images are labeled (NIR/Red Band, NDVI, and FAI). Please label this one as well so the audience knows what they are looking at.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41:21.855" idx="17">
    <p:pos x="3651" y="2506"/>
    <p:text>Agreed! This RD looks really nice (both aesthetically and content wise)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16:46.155" idx="3">
    <p:pos x="4136" y="4147"/>
    <p:text>Previously, this image source was behind your image. I moved it in front of your image. Just FYI. 
Also, if you got the image from a website, please be sure to include the URL in the speaker notes.</p:text>
    <p:extLst mod="1">
      <p:ext uri="{C676402C-5697-4E1C-873F-D02D1690AC5C}">
        <p15:threadingInfo xmlns:p15="http://schemas.microsoft.com/office/powerpoint/2012/main" timeZoneBias="300"/>
      </p:ext>
    </p:extLst>
  </p:cm>
  <p:cm authorId="2" dt="2016-03-04T14:45:50.759" idx="19">
    <p:pos x="10" y="10"/>
    <p:text>Consider tying some of the possible errors and uncertainties into this section. I think this would be a good place to put that information and would transition well into future work that could address some of these areas.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04T14:17:56.267" idx="4">
    <p:pos x="2009" y="974"/>
    <p:text>Please fix text size and keep body text consistent throughout slide. Text should not be smaller than 20.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18:27.346" idx="5">
    <p:pos x="2071" y="1913"/>
    <p:text>Please fix text size and keep body text consistent throughout slide. Text should not be smaller than 20.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18:42.161" idx="6">
    <p:pos x="2907" y="3408"/>
    <p:text>Please fix text size and keep body text consistent throughout slide. Text should not be smaller than 20.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19:05.907" idx="7">
    <p:pos x="2873" y="1790"/>
    <p:text>Please reformat this to be 
Name, Affiliation
No need to include their position/ title.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19:28.337" idx="8">
    <p:pos x="3559" y="3408"/>
    <p:text>Please reformat this to:
Name, Affliliation</p:text>
    <p:extLst>
      <p:ext uri="{C676402C-5697-4E1C-873F-D02D1690AC5C}">
        <p15:threadingInfo xmlns:p15="http://schemas.microsoft.com/office/powerpoint/2012/main" timeZoneBias="300"/>
      </p:ext>
    </p:extLst>
  </p:cm>
  <p:cm authorId="2" dt="2016-03-04T14:43:40.680" idx="18">
    <p:pos x="4824" y="538"/>
    <p:text>One thing to just keep in mind throughout the entire presentation is trying to keep the font size consistent, not only within a slide but between them as well.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everyone!</a:t>
            </a:r>
          </a:p>
          <a:p>
            <a:endParaRPr lang="en-US" dirty="0" smtClean="0"/>
          </a:p>
          <a:p>
            <a:r>
              <a:rPr lang="en-US" dirty="0" smtClean="0"/>
              <a:t>I am _______ from (university),</a:t>
            </a:r>
            <a:r>
              <a:rPr lang="en-US" baseline="0" dirty="0" smtClean="0"/>
              <a:t> I am ______ from (university), and I am _______ from (university). We are the Caribbean Oceans DEVELOP team at the NASA Ames Research Center in Mountain View, CA, and today we will be speaking about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8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</a:t>
            </a:r>
            <a:r>
              <a:rPr lang="en-US" baseline="0" dirty="0" smtClean="0"/>
              <a:t> has heard of </a:t>
            </a:r>
            <a:r>
              <a:rPr lang="en-US" baseline="0" dirty="0" err="1" smtClean="0"/>
              <a:t>Sargassum</a:t>
            </a:r>
            <a:r>
              <a:rPr lang="en-US" baseline="0" dirty="0" smtClean="0"/>
              <a:t>? How about Seaweed?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Sargassum</a:t>
            </a:r>
            <a:r>
              <a:rPr lang="en-US" baseline="0" dirty="0" smtClean="0"/>
              <a:t> is actually a brown seaweed that lives all of its life floating in the ocean.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Completing its entire lifecycle at sea, makes it the world’s only </a:t>
            </a:r>
            <a:r>
              <a:rPr lang="en-US" dirty="0" err="1" smtClean="0"/>
              <a:t>holopelagic</a:t>
            </a:r>
            <a:r>
              <a:rPr lang="en-US" dirty="0" smtClean="0"/>
              <a:t> seaweed and a crucial</a:t>
            </a:r>
            <a:r>
              <a:rPr lang="en-US" baseline="0" dirty="0" smtClean="0"/>
              <a:t> part of the marine ecosystem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Species</a:t>
            </a:r>
            <a:r>
              <a:rPr lang="en-US" baseline="0" dirty="0" smtClean="0"/>
              <a:t> include the</a:t>
            </a:r>
            <a:r>
              <a:rPr lang="en-US" dirty="0" smtClean="0"/>
              <a:t> highly adapted </a:t>
            </a:r>
            <a:r>
              <a:rPr lang="en-US" dirty="0" err="1" smtClean="0"/>
              <a:t>Sargassum</a:t>
            </a:r>
            <a:r>
              <a:rPr lang="en-US" dirty="0" smtClean="0"/>
              <a:t> Anglerfish, juvenile sea turtles, </a:t>
            </a:r>
            <a:r>
              <a:rPr lang="en-US" baseline="0" dirty="0" smtClean="0"/>
              <a:t>etc..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pelagic ecosystems are also thought to be critical destinations for migratory species , such as whales and tunas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 cycling to the ocean floor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Beached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shelter to sea turtle hatchlings and reduces shoreline erosion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URL: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Anglerfish: https://commons.wikimedia.org/wiki/File:Philippines,_Batangas_Bay,_Suspended_Reef,_Sargassum_Fish_at_8m_of_depth,_April_2013.jpg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Turtle: https://pixabay.com/static/uploads/photo/2014/11/27/02/55/sea-turtle-547163_960_720.jpg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Tuna: https://en.wikipedia.org/wiki/Yellowfin_tuna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Cycling: https://upload.wikimedia.org/wikipedia/commons/1/13/Nutrient-cycle_hg.png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-Caribbean nations are becoming increasingly interested in the origin and drivers of the pelagic seaweed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has inundated their shorelines in recent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 particular, observers have reported higher than normal levels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2011, with levels reaching a critical high in 2015. In a survey of 21 marine researchers, 71% (15/21) agreed or highly agreed that the amount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Caribbean in 2015 was significantly higher than in previous years, although they also reported major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 occurring in the previous four years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 both economic and environmental concerns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large mats flood shallow bays and reefs, compressing sand and trapping sea turtles in their nests. One observer in Belize describes, “When 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Sargassum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comes...and stays there for months and starts to rot, everything dies - sea grass, crabs, conch, snail, fish, the list goes on,” and another reports “fish and crustacean kills” in the British Virgin Islands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-tourism is economically vital, tourists are deterred by seaweed-covered beaches and the smell of decomposing biomass. The tourist industry has faced a considerable financial burden, as many tourists have cancelled trips within these regions.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-Heavy machinery has been used in some locations to clear the beaches, further exacerbating the ecological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-Our</a:t>
            </a:r>
            <a:r>
              <a:rPr lang="en-US" baseline="0" dirty="0" smtClean="0"/>
              <a:t> study encompasses the Caribbean and a small section of the Western Atlantic from 2002 until March of 2016</a:t>
            </a:r>
          </a:p>
          <a:p>
            <a:r>
              <a:rPr lang="en-US" baseline="0" dirty="0" smtClean="0"/>
              <a:t>-The objectives of our project 1,2,3 are designed to inform our partners and address the concern of the Caribbean community surrounding </a:t>
            </a:r>
            <a:r>
              <a:rPr lang="en-US" baseline="0" dirty="0" err="1" smtClean="0"/>
              <a:t>Sargassum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-To better detect </a:t>
            </a:r>
            <a:r>
              <a:rPr lang="en-US" dirty="0" err="1" smtClean="0"/>
              <a:t>Sargassum</a:t>
            </a:r>
            <a:r>
              <a:rPr lang="en-US" dirty="0" smtClean="0"/>
              <a:t> in the Caribbean, Terra Moderate Resolution Imaging </a:t>
            </a:r>
            <a:r>
              <a:rPr lang="en-US" dirty="0" err="1" smtClean="0"/>
              <a:t>Spectroradiometer</a:t>
            </a:r>
            <a:r>
              <a:rPr lang="en-US" dirty="0" smtClean="0"/>
              <a:t> (MODIS), and Medium Resolution Imaging Spectrometer  (MERIS) </a:t>
            </a:r>
            <a:r>
              <a:rPr lang="en-US" dirty="0" err="1" smtClean="0"/>
              <a:t>Envisat</a:t>
            </a:r>
            <a:r>
              <a:rPr lang="en-US" dirty="0" smtClean="0"/>
              <a:t> imagery were obtained through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Atmosphere Archive and Distribution System (LAADS) web</a:t>
            </a:r>
            <a:r>
              <a:rPr lang="en-US" dirty="0" smtClean="0"/>
              <a:t> FTP servers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Space Agency (ESA) Merci Product Query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oceanic variables were obtained from the NOAA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Coastwatch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Environmental Research Division’s Data Access Program (ERDDAP)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-To reduce atmospheric noise, cloud masking was performed using a scripted unsupervised classification</a:t>
            </a:r>
          </a:p>
          <a:p>
            <a:r>
              <a:rPr lang="en-US" dirty="0" smtClean="0"/>
              <a:t>-Data processing of the MODIS imagery was automated using a Python script that calculates the Floating Algal Index (FAI) and Normalized Difference Vegetation Index (NDVI ) to detect the presence of </a:t>
            </a:r>
            <a:r>
              <a:rPr lang="en-US" dirty="0" err="1" smtClean="0"/>
              <a:t>Sargassum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-In addition, the Maximum Chlorophyll Index (MCI)  was calculated for the MERIS imagery. </a:t>
            </a:r>
          </a:p>
          <a:p>
            <a:r>
              <a:rPr lang="en-US" dirty="0" smtClean="0"/>
              <a:t>-A threshold value  was determined for both indices that best represented </a:t>
            </a:r>
            <a:r>
              <a:rPr lang="en-US" dirty="0" err="1" smtClean="0"/>
              <a:t>Sargassum</a:t>
            </a:r>
            <a:r>
              <a:rPr lang="en-US" dirty="0" smtClean="0"/>
              <a:t> detection</a:t>
            </a:r>
          </a:p>
          <a:p>
            <a:r>
              <a:rPr lang="en-US" dirty="0" smtClean="0"/>
              <a:t>-The correlation between </a:t>
            </a:r>
            <a:r>
              <a:rPr lang="en-US" dirty="0" err="1" smtClean="0"/>
              <a:t>Sargassum</a:t>
            </a:r>
            <a:r>
              <a:rPr lang="en-US" dirty="0" smtClean="0"/>
              <a:t> presence and oceanic variables was tested via </a:t>
            </a:r>
            <a:r>
              <a:rPr lang="en-US" dirty="0" err="1" smtClean="0"/>
              <a:t>Terrset</a:t>
            </a:r>
            <a:r>
              <a:rPr lang="en-US" dirty="0" smtClean="0"/>
              <a:t> Earth Trends Modeler (or spatial regression).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-To reduce atmospheric noise, cloud masking was performed using a scripted unsupervised classification</a:t>
            </a:r>
          </a:p>
          <a:p>
            <a:r>
              <a:rPr lang="en-US" dirty="0" smtClean="0"/>
              <a:t>-Data processing of the MODIS imagery was automated using a Python script that calculates the Floating Algal Index (FAI) and Normalized Difference Vegetation Index (NDVI ) to detect the presence of </a:t>
            </a:r>
            <a:r>
              <a:rPr lang="en-US" dirty="0" err="1" smtClean="0"/>
              <a:t>Sargassum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-In addition, the Maximum Chlorophyll Index (MCI)  was calculated for the MERIS imagery. </a:t>
            </a:r>
          </a:p>
          <a:p>
            <a:r>
              <a:rPr lang="en-US" dirty="0" smtClean="0"/>
              <a:t>-A threshold value  was determined for both indices that best represented </a:t>
            </a:r>
            <a:r>
              <a:rPr lang="en-US" dirty="0" err="1" smtClean="0"/>
              <a:t>Sargassum</a:t>
            </a:r>
            <a:r>
              <a:rPr lang="en-US" dirty="0" smtClean="0"/>
              <a:t> detection</a:t>
            </a:r>
          </a:p>
          <a:p>
            <a:r>
              <a:rPr lang="en-US" dirty="0" smtClean="0"/>
              <a:t>-The correlation between </a:t>
            </a:r>
            <a:r>
              <a:rPr lang="en-US" dirty="0" err="1" smtClean="0"/>
              <a:t>Sargassum</a:t>
            </a:r>
            <a:r>
              <a:rPr lang="en-US" dirty="0" smtClean="0"/>
              <a:t> presence and oceanic variables was tested via </a:t>
            </a:r>
            <a:r>
              <a:rPr lang="en-US" dirty="0" err="1" smtClean="0"/>
              <a:t>Terrset</a:t>
            </a:r>
            <a:r>
              <a:rPr lang="en-US" dirty="0" smtClean="0"/>
              <a:t> Earth Trends Modeler (or spatial regression).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-To reduce atmospheric noise, cloud masking was performed using a scripted unsupervised classification</a:t>
            </a:r>
          </a:p>
          <a:p>
            <a:r>
              <a:rPr lang="en-US" dirty="0" smtClean="0"/>
              <a:t>-Data processing of the MODIS imagery was automated using a Python script that calculates the Floating Algal Index (FAI) and Normalized Difference Vegetation Index (NDVI ) to detect the presence of </a:t>
            </a:r>
            <a:r>
              <a:rPr lang="en-US" dirty="0" err="1" smtClean="0"/>
              <a:t>Sargassum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-In addition, the Maximum Chlorophyll Index (MCI)  was calculated for the MERIS imagery. </a:t>
            </a:r>
          </a:p>
          <a:p>
            <a:r>
              <a:rPr lang="en-US" dirty="0" smtClean="0"/>
              <a:t>-A threshold value  was determined for both indices that best represented </a:t>
            </a:r>
            <a:r>
              <a:rPr lang="en-US" dirty="0" err="1" smtClean="0"/>
              <a:t>Sargassum</a:t>
            </a:r>
            <a:r>
              <a:rPr lang="en-US" dirty="0" smtClean="0"/>
              <a:t> detection</a:t>
            </a:r>
          </a:p>
          <a:p>
            <a:r>
              <a:rPr lang="en-US" dirty="0" smtClean="0"/>
              <a:t>-The correlation between </a:t>
            </a:r>
            <a:r>
              <a:rPr lang="en-US" dirty="0" err="1" smtClean="0"/>
              <a:t>Sargassum</a:t>
            </a:r>
            <a:r>
              <a:rPr lang="en-US" dirty="0" smtClean="0"/>
              <a:t> presence and oceanic variables was tested via </a:t>
            </a:r>
            <a:r>
              <a:rPr lang="en-US" dirty="0" err="1" smtClean="0"/>
              <a:t>Terrset</a:t>
            </a:r>
            <a:r>
              <a:rPr lang="en-US" dirty="0" smtClean="0"/>
              <a:t> Earth Trends Modeler (or spatial regression).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-Detection of </a:t>
            </a:r>
            <a:r>
              <a:rPr lang="en-US" dirty="0" err="1" smtClean="0"/>
              <a:t>Sargassum</a:t>
            </a:r>
            <a:r>
              <a:rPr lang="en-US" dirty="0" smtClean="0"/>
              <a:t> slicks using Terra MODIS Terra near Bermuda in December 2009 using various indices including: NIR/Red Band Ratio, NDVI, and FAI. Compared with the Hu detection method (upper-left), all three detection methods were able to detect </a:t>
            </a:r>
            <a:r>
              <a:rPr lang="en-US" dirty="0" err="1" smtClean="0"/>
              <a:t>Sargassum</a:t>
            </a:r>
            <a:r>
              <a:rPr lang="en-US" dirty="0" smtClean="0"/>
              <a:t> strips at the same, or similar, locations. However, the NDVI (lower-right) exhibited more spectral noise than the FAI (upper-right). The detection of </a:t>
            </a:r>
            <a:r>
              <a:rPr lang="en-US" dirty="0" err="1" smtClean="0"/>
              <a:t>Sargassum</a:t>
            </a:r>
            <a:r>
              <a:rPr lang="en-US" dirty="0" smtClean="0"/>
              <a:t> using NIR/Red Band Ratio (lower-left) was less distinct than the other two methods.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2" b="27782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" y="1223044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009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21443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94934" y="1220586"/>
            <a:ext cx="7820465" cy="916858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Caribbean Oceans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8600" y="2341433"/>
            <a:ext cx="8686799" cy="740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i="0" dirty="0"/>
              <a:t>Utilizing NASA Earth Observation to Detect, Monitor, and Respond to Unprecedented Levels of </a:t>
            </a:r>
            <a:r>
              <a:rPr lang="en-US" dirty="0" err="1"/>
              <a:t>Sargassum</a:t>
            </a:r>
            <a:r>
              <a:rPr lang="en-US" i="0" dirty="0"/>
              <a:t> in the </a:t>
            </a:r>
            <a:r>
              <a:rPr lang="en-US" i="0" dirty="0" smtClean="0"/>
              <a:t>Caribbean </a:t>
            </a:r>
            <a:r>
              <a:rPr lang="en-US" i="0" dirty="0"/>
              <a:t>Sea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14905"/>
            <a:ext cx="8686800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Jordan Ped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04092"/>
            <a:ext cx="8686800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Emma Accorsi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3993279"/>
            <a:ext cx="8686800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Erica Scaduto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7632834" cy="132588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(PLACEHOLDER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9285" y="4337335"/>
            <a:ext cx="1993392" cy="274320"/>
          </a:xfrm>
        </p:spPr>
        <p:txBody>
          <a:bodyPr/>
          <a:lstStyle/>
          <a:p>
            <a:r>
              <a:rPr lang="en-US" dirty="0" smtClean="0"/>
              <a:t>Source: Chippie Kislik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953501">
            <a:off x="2828778" y="3399460"/>
            <a:ext cx="399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Segoe Print" panose="02000600000000000000" pitchFamily="2" charset="0"/>
              </a:rPr>
              <a:t>Great job!</a:t>
            </a:r>
            <a:endParaRPr lang="en-US" sz="4000" dirty="0">
              <a:solidFill>
                <a:srgbClr val="33333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3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7279907" cy="132588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 </a:t>
            </a:r>
            <a:r>
              <a:rPr lang="en-US" dirty="0"/>
              <a:t>(PLACEHOLDER)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190"/>
          <a:stretch/>
        </p:blipFill>
        <p:spPr>
          <a:xfrm>
            <a:off x="0" y="4253580"/>
            <a:ext cx="9144000" cy="250221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6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345" y="1501060"/>
            <a:ext cx="5966583" cy="475184"/>
          </a:xfrm>
        </p:spPr>
        <p:txBody>
          <a:bodyPr>
            <a:normAutofit/>
          </a:bodyPr>
          <a:lstStyle/>
          <a:p>
            <a:r>
              <a:rPr lang="en-US" sz="1400" dirty="0"/>
              <a:t>Dr. Juan Torres-Pérez, Bay Area Environmental Research Institute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345" y="2381856"/>
            <a:ext cx="6164283" cy="2938036"/>
          </a:xfrm>
        </p:spPr>
        <p:txBody>
          <a:bodyPr>
            <a:normAutofit/>
          </a:bodyPr>
          <a:lstStyle/>
          <a:p>
            <a:r>
              <a:rPr lang="en-US" sz="1500" dirty="0"/>
              <a:t>Dr. Porfirio Alvarez Torres, Executive Secretary at </a:t>
            </a:r>
            <a:r>
              <a:rPr lang="en-US" sz="1500" dirty="0" err="1"/>
              <a:t>Consorcio</a:t>
            </a:r>
            <a:r>
              <a:rPr lang="en-US" sz="1500" dirty="0"/>
              <a:t> de </a:t>
            </a:r>
            <a:r>
              <a:rPr lang="en-US" sz="1500" dirty="0" err="1"/>
              <a:t>Instituciones</a:t>
            </a:r>
            <a:r>
              <a:rPr lang="en-US" sz="1500" dirty="0"/>
              <a:t> de </a:t>
            </a:r>
            <a:r>
              <a:rPr lang="en-US" sz="1500" dirty="0" err="1"/>
              <a:t>Investigación</a:t>
            </a:r>
            <a:r>
              <a:rPr lang="en-US" sz="1500" dirty="0"/>
              <a:t> Marina del </a:t>
            </a:r>
            <a:r>
              <a:rPr lang="en-US" sz="1500" dirty="0" err="1"/>
              <a:t>Golfo</a:t>
            </a:r>
            <a:r>
              <a:rPr lang="en-US" sz="1500" dirty="0"/>
              <a:t> de México y del Caribe (</a:t>
            </a:r>
            <a:r>
              <a:rPr lang="en-US" sz="1500" dirty="0" err="1"/>
              <a:t>CiiMarGoMC</a:t>
            </a:r>
            <a:r>
              <a:rPr lang="en-US" sz="1500" dirty="0"/>
              <a:t>)</a:t>
            </a:r>
          </a:p>
          <a:p>
            <a:r>
              <a:rPr lang="en-US" sz="1500" dirty="0"/>
              <a:t>Dr. Roy A. Armstrong, Bio-optical Oceanography Laboratory University of Puerto Rico, Department of Marine Sciences</a:t>
            </a:r>
          </a:p>
          <a:p>
            <a:r>
              <a:rPr lang="en-US" sz="1500" dirty="0" smtClean="0"/>
              <a:t>Dr</a:t>
            </a:r>
            <a:r>
              <a:rPr lang="en-US" sz="1500" dirty="0"/>
              <a:t>. Sergio </a:t>
            </a:r>
            <a:r>
              <a:rPr lang="en-US" sz="1500" dirty="0" err="1"/>
              <a:t>Cerdeira</a:t>
            </a:r>
            <a:r>
              <a:rPr lang="en-US" sz="1500" dirty="0"/>
              <a:t>, Marine Monitoring Coordinator at </a:t>
            </a:r>
            <a:r>
              <a:rPr lang="en-US" sz="1500" dirty="0" err="1"/>
              <a:t>Comisión</a:t>
            </a:r>
            <a:r>
              <a:rPr lang="en-US" sz="1500" dirty="0"/>
              <a:t> Nacional para el </a:t>
            </a:r>
            <a:r>
              <a:rPr lang="en-US" sz="1500" dirty="0" err="1"/>
              <a:t>Conocimiento</a:t>
            </a:r>
            <a:r>
              <a:rPr lang="en-US" sz="1500" dirty="0"/>
              <a:t> y </a:t>
            </a:r>
            <a:r>
              <a:rPr lang="en-US" sz="1500" dirty="0" err="1"/>
              <a:t>Uso</a:t>
            </a:r>
            <a:r>
              <a:rPr lang="en-US" sz="1500" dirty="0"/>
              <a:t> de la </a:t>
            </a:r>
            <a:r>
              <a:rPr lang="en-US" sz="1500" dirty="0" err="1"/>
              <a:t>Biodiversidad</a:t>
            </a:r>
            <a:r>
              <a:rPr lang="en-US" sz="1500" dirty="0"/>
              <a:t> (CONABIO</a:t>
            </a:r>
            <a:r>
              <a:rPr lang="en-US" sz="1500" dirty="0" smtClean="0"/>
              <a:t>)</a:t>
            </a:r>
            <a:endParaRPr lang="en-US" sz="1500" dirty="0"/>
          </a:p>
          <a:p>
            <a:r>
              <a:rPr lang="en-US" sz="1500" dirty="0" smtClean="0"/>
              <a:t>Dr. Deb </a:t>
            </a:r>
            <a:r>
              <a:rPr lang="en-US" sz="1500" dirty="0"/>
              <a:t>Goodwin, </a:t>
            </a:r>
            <a:r>
              <a:rPr lang="en-US" sz="1500" dirty="0" smtClean="0"/>
              <a:t>Dr. Jeff </a:t>
            </a:r>
            <a:r>
              <a:rPr lang="en-US" sz="1500" dirty="0"/>
              <a:t>Schell</a:t>
            </a:r>
            <a:r>
              <a:rPr lang="en-US" sz="1500" dirty="0" smtClean="0"/>
              <a:t>, Dr. </a:t>
            </a:r>
            <a:r>
              <a:rPr lang="en-US" sz="1500" dirty="0"/>
              <a:t>Amy </a:t>
            </a:r>
            <a:r>
              <a:rPr lang="en-US" sz="1500" dirty="0" smtClean="0"/>
              <a:t>Siuda Sea Education Association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58508" y="5185318"/>
            <a:ext cx="5111496" cy="7040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Chippie </a:t>
            </a:r>
            <a:r>
              <a:rPr lang="en-US" sz="1400" dirty="0" smtClean="0"/>
              <a:t>Kislik (NASA Ames DEVELOP Center Lead)</a:t>
            </a:r>
            <a:br>
              <a:rPr lang="en-US" sz="1400" dirty="0" smtClean="0"/>
            </a:br>
            <a:r>
              <a:rPr lang="en-US" sz="1400" dirty="0" smtClean="0"/>
              <a:t>Victoria Ly</a:t>
            </a:r>
            <a:r>
              <a:rPr lang="en-US" sz="1400" dirty="0"/>
              <a:t> </a:t>
            </a:r>
            <a:r>
              <a:rPr lang="en-US" sz="1400" dirty="0" smtClean="0"/>
              <a:t>(NASA Ames </a:t>
            </a:r>
            <a:r>
              <a:rPr lang="en-US" sz="1400" dirty="0"/>
              <a:t>DEVELOP </a:t>
            </a:r>
            <a:r>
              <a:rPr lang="en-US" sz="1400" dirty="0" smtClean="0"/>
              <a:t>Assistant Center </a:t>
            </a:r>
            <a:r>
              <a:rPr lang="en-US" sz="1400" dirty="0"/>
              <a:t>Lead)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9570" y="1188242"/>
            <a:ext cx="269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4604" y="2080347"/>
            <a:ext cx="252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13" y="4935172"/>
            <a:ext cx="199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4" y="3329445"/>
            <a:ext cx="1247722" cy="1247722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002" y="223214"/>
            <a:ext cx="5171757" cy="739501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err="1" smtClean="0"/>
              <a:t>Sargassum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3001" y="1146412"/>
            <a:ext cx="4220225" cy="218131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i="1" dirty="0" err="1" smtClean="0"/>
              <a:t>Sargassum</a:t>
            </a:r>
            <a:r>
              <a:rPr lang="en-US" sz="2900" i="1" dirty="0" smtClean="0"/>
              <a:t> </a:t>
            </a:r>
            <a:r>
              <a:rPr lang="en-US" sz="2900" dirty="0" smtClean="0"/>
              <a:t>is the</a:t>
            </a:r>
            <a:r>
              <a:rPr lang="en-US" sz="2900" i="1" dirty="0" smtClean="0"/>
              <a:t> </a:t>
            </a:r>
            <a:r>
              <a:rPr lang="en-US" sz="2900" dirty="0"/>
              <a:t>only </a:t>
            </a:r>
            <a:r>
              <a:rPr lang="en-US" sz="2900" b="1" dirty="0" err="1"/>
              <a:t>holopelagic</a:t>
            </a:r>
            <a:r>
              <a:rPr lang="en-US" sz="2900" b="1" dirty="0"/>
              <a:t> seaweed </a:t>
            </a:r>
            <a:r>
              <a:rPr lang="en-US" sz="2900" dirty="0"/>
              <a:t>in the </a:t>
            </a:r>
            <a:r>
              <a:rPr lang="en-US" sz="2900" dirty="0" smtClean="0"/>
              <a:t>world</a:t>
            </a:r>
          </a:p>
          <a:p>
            <a:endParaRPr lang="en-US" sz="29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 smtClean="0"/>
              <a:t>The </a:t>
            </a:r>
            <a:r>
              <a:rPr lang="en-US" sz="2900" dirty="0"/>
              <a:t>floating mats </a:t>
            </a:r>
            <a:r>
              <a:rPr lang="en-US" sz="2900" dirty="0" smtClean="0"/>
              <a:t>provide </a:t>
            </a:r>
            <a:r>
              <a:rPr lang="en-US" sz="2900" b="1" dirty="0" smtClean="0"/>
              <a:t>ecosystem services: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"/>
          <a:stretch/>
        </p:blipFill>
        <p:spPr>
          <a:xfrm>
            <a:off x="5140735" y="941696"/>
            <a:ext cx="3397827" cy="2139408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7345052" y="3091381"/>
            <a:ext cx="16126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 Credit: Roy Armstrong</a:t>
            </a:r>
            <a:endParaRPr lang="en-US" sz="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52" y="3327729"/>
            <a:ext cx="1670611" cy="1252958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574364" y="4532300"/>
            <a:ext cx="8063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</a:t>
            </a:r>
            <a:r>
              <a:rPr lang="en-US" sz="600" dirty="0" err="1" smtClean="0"/>
              <a:t>Pixabay</a:t>
            </a:r>
            <a:endParaRPr lang="en-US" sz="600" dirty="0"/>
          </a:p>
        </p:txBody>
      </p:sp>
      <p:sp>
        <p:nvSpPr>
          <p:cNvPr id="23" name="TextBox 22"/>
          <p:cNvSpPr txBox="1"/>
          <p:nvPr/>
        </p:nvSpPr>
        <p:spPr>
          <a:xfrm>
            <a:off x="723045" y="4531223"/>
            <a:ext cx="904674" cy="18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Wikimedia</a:t>
            </a:r>
            <a:endParaRPr lang="en-US" sz="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8" y="3327729"/>
            <a:ext cx="1760057" cy="1249438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353227" y="4554734"/>
            <a:ext cx="9328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Wikipedia</a:t>
            </a:r>
            <a:endParaRPr lang="en-US" sz="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8"/>
          <a:stretch/>
        </p:blipFill>
        <p:spPr>
          <a:xfrm>
            <a:off x="5140735" y="4830022"/>
            <a:ext cx="3397827" cy="1577027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815851" y="6390517"/>
            <a:ext cx="9725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</a:t>
            </a:r>
            <a:r>
              <a:rPr lang="en-US" sz="600" dirty="0"/>
              <a:t>W</a:t>
            </a:r>
            <a:r>
              <a:rPr lang="en-US" sz="600" dirty="0" smtClean="0"/>
              <a:t>ikipedia</a:t>
            </a:r>
            <a:endParaRPr lang="en-US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5304759" y="3752393"/>
            <a:ext cx="3754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Habitat for diverse species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708" y="5469842"/>
            <a:ext cx="355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1"/>
                </a:solidFill>
              </a:rPr>
              <a:t>Ocean nutrient cycling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575" y="1130708"/>
            <a:ext cx="8399640" cy="997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426" y="24852"/>
            <a:ext cx="9364184" cy="977954"/>
          </a:xfrm>
        </p:spPr>
        <p:txBody>
          <a:bodyPr>
            <a:normAutofit/>
          </a:bodyPr>
          <a:lstStyle/>
          <a:p>
            <a:r>
              <a:rPr lang="en-US" dirty="0" smtClean="0"/>
              <a:t>Caribbean Influx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838417" y="2085577"/>
            <a:ext cx="3467163" cy="62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333333"/>
                </a:solidFill>
              </a:rPr>
              <a:t>Community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3333"/>
                </a:solidFill>
              </a:rPr>
              <a:t>Concerns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214304" y="2692448"/>
            <a:ext cx="2277413" cy="456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Environmental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923339" y="2692448"/>
            <a:ext cx="1895862" cy="456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Economic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8215" y="1158389"/>
            <a:ext cx="8127570" cy="12157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 </a:t>
            </a:r>
            <a:r>
              <a:rPr lang="en-US" dirty="0">
                <a:solidFill>
                  <a:schemeClr val="bg1"/>
                </a:solidFill>
              </a:rPr>
              <a:t>survey of 21 </a:t>
            </a:r>
            <a:r>
              <a:rPr lang="en-US" b="1" dirty="0">
                <a:solidFill>
                  <a:schemeClr val="bg1"/>
                </a:solidFill>
              </a:rPr>
              <a:t>marine researchers, </a:t>
            </a:r>
            <a:r>
              <a:rPr lang="en-US" dirty="0">
                <a:solidFill>
                  <a:schemeClr val="bg1"/>
                </a:solidFill>
              </a:rPr>
              <a:t>71% (15/21) </a:t>
            </a:r>
            <a:r>
              <a:rPr lang="en-US" b="1" dirty="0" smtClean="0">
                <a:solidFill>
                  <a:schemeClr val="bg1"/>
                </a:solidFill>
              </a:rPr>
              <a:t>agreed </a:t>
            </a:r>
            <a:r>
              <a:rPr lang="en-US" b="1" dirty="0">
                <a:solidFill>
                  <a:schemeClr val="bg1"/>
                </a:solidFill>
              </a:rPr>
              <a:t>that the amount of </a:t>
            </a:r>
            <a:r>
              <a:rPr lang="en-US" b="1" dirty="0" err="1">
                <a:solidFill>
                  <a:schemeClr val="bg1"/>
                </a:solidFill>
              </a:rPr>
              <a:t>Sargassum</a:t>
            </a:r>
            <a:r>
              <a:rPr lang="en-US" dirty="0">
                <a:solidFill>
                  <a:schemeClr val="bg1"/>
                </a:solidFill>
              </a:rPr>
              <a:t> in the Caribbean in 2015 was </a:t>
            </a:r>
            <a:r>
              <a:rPr lang="en-US" b="1" dirty="0">
                <a:solidFill>
                  <a:schemeClr val="bg1"/>
                </a:solidFill>
              </a:rPr>
              <a:t>significantly higher </a:t>
            </a:r>
            <a:r>
              <a:rPr lang="en-US" dirty="0">
                <a:solidFill>
                  <a:schemeClr val="bg1"/>
                </a:solidFill>
              </a:rPr>
              <a:t>than in previous </a:t>
            </a:r>
            <a:r>
              <a:rPr lang="en-US" dirty="0" smtClean="0">
                <a:solidFill>
                  <a:schemeClr val="bg1"/>
                </a:solidFill>
              </a:rPr>
              <a:t>years.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352038" y="2736134"/>
            <a:ext cx="428865" cy="491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5403" y="5445307"/>
            <a:ext cx="16126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 Credit: Roy Armstrong</a:t>
            </a:r>
            <a:endParaRPr lang="en-US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1789150" y="5518476"/>
            <a:ext cx="55546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3333"/>
                </a:solidFill>
              </a:rPr>
              <a:t>S</a:t>
            </a:r>
            <a:r>
              <a:rPr lang="en-US" sz="2000" b="1" dirty="0" smtClean="0">
                <a:solidFill>
                  <a:srgbClr val="333333"/>
                </a:solidFill>
              </a:rPr>
              <a:t>ignificant </a:t>
            </a:r>
            <a:r>
              <a:rPr lang="en-US" sz="2000" b="1" dirty="0">
                <a:solidFill>
                  <a:srgbClr val="333333"/>
                </a:solidFill>
              </a:rPr>
              <a:t>influx </a:t>
            </a:r>
            <a:r>
              <a:rPr lang="en-US" sz="2000" dirty="0" smtClean="0">
                <a:solidFill>
                  <a:srgbClr val="333333"/>
                </a:solidFill>
              </a:rPr>
              <a:t>in </a:t>
            </a:r>
            <a:r>
              <a:rPr lang="en-US" sz="2000" dirty="0">
                <a:solidFill>
                  <a:srgbClr val="333333"/>
                </a:solidFill>
              </a:rPr>
              <a:t>Caribbean in </a:t>
            </a:r>
            <a:r>
              <a:rPr lang="en-US" sz="2000" b="1" dirty="0" smtClean="0">
                <a:solidFill>
                  <a:srgbClr val="333333"/>
                </a:solidFill>
              </a:rPr>
              <a:t>2011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3333"/>
                </a:solidFill>
              </a:rPr>
              <a:t>G</a:t>
            </a:r>
            <a:r>
              <a:rPr lang="en-US" sz="2000" b="1" dirty="0" smtClean="0">
                <a:solidFill>
                  <a:srgbClr val="333333"/>
                </a:solidFill>
              </a:rPr>
              <a:t>rowing </a:t>
            </a:r>
            <a:r>
              <a:rPr lang="en-US" sz="2000" b="1" dirty="0">
                <a:solidFill>
                  <a:srgbClr val="333333"/>
                </a:solidFill>
              </a:rPr>
              <a:t>concern </a:t>
            </a:r>
            <a:r>
              <a:rPr lang="en-US" sz="2000" dirty="0">
                <a:solidFill>
                  <a:srgbClr val="333333"/>
                </a:solidFill>
              </a:rPr>
              <a:t>for Caribbean </a:t>
            </a:r>
            <a:r>
              <a:rPr lang="en-US" sz="2000" dirty="0" smtClean="0">
                <a:solidFill>
                  <a:srgbClr val="333333"/>
                </a:solidFill>
              </a:rPr>
              <a:t>nations</a:t>
            </a:r>
            <a:endParaRPr lang="en-US" sz="20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/>
          <a:stretch/>
        </p:blipFill>
        <p:spPr>
          <a:xfrm>
            <a:off x="856177" y="3222496"/>
            <a:ext cx="2993665" cy="222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99" y="3215197"/>
            <a:ext cx="2993665" cy="22228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3158" y="5445307"/>
            <a:ext cx="16126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 Credit: Roy Armstrong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6060" r="5099" b="26166"/>
          <a:stretch/>
        </p:blipFill>
        <p:spPr>
          <a:xfrm>
            <a:off x="10391" y="124690"/>
            <a:ext cx="9134294" cy="3752363"/>
          </a:xfrm>
          <a:prstGeom prst="rect">
            <a:avLst/>
          </a:prstGeom>
          <a:ln w="38100"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830" y="4814316"/>
            <a:ext cx="8898340" cy="14447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Detect </a:t>
            </a:r>
            <a:r>
              <a:rPr lang="en-US" b="1" i="1" dirty="0" err="1" smtClean="0"/>
              <a:t>Sargassum</a:t>
            </a:r>
            <a:r>
              <a:rPr lang="en-US" dirty="0" smtClean="0"/>
              <a:t>: Floating Algal Index (2002-2016) – MODIS data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Validate identified </a:t>
            </a:r>
            <a:r>
              <a:rPr lang="en-US" b="1" i="1" dirty="0" err="1" smtClean="0"/>
              <a:t>Sargassum</a:t>
            </a:r>
            <a:r>
              <a:rPr lang="en-US" dirty="0" smtClean="0"/>
              <a:t>: Maximum Chlorophyll Index (2011, 2013) – MERIS data and Sea Education Association Cruise data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Model relationship</a:t>
            </a:r>
            <a:r>
              <a:rPr lang="en-US" dirty="0" smtClean="0"/>
              <a:t>: </a:t>
            </a:r>
            <a:r>
              <a:rPr lang="en-US" i="1" dirty="0" err="1" smtClean="0"/>
              <a:t>Sargassum</a:t>
            </a:r>
            <a:r>
              <a:rPr lang="en-US" dirty="0" smtClean="0"/>
              <a:t> &amp; oceanic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2830" y="4068967"/>
            <a:ext cx="7982712" cy="704088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3620" y="3884301"/>
            <a:ext cx="17895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 Credit: Caribbean Oceans Team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1294" y="286961"/>
            <a:ext cx="8503920" cy="923544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Data Acquisition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" y="1929768"/>
            <a:ext cx="3156575" cy="2376199"/>
          </a:xfrm>
          <a:prstGeom prst="rect">
            <a:avLst/>
          </a:prstGeom>
        </p:spPr>
      </p:pic>
      <p:sp>
        <p:nvSpPr>
          <p:cNvPr id="78" name="Text Placeholder 16"/>
          <p:cNvSpPr txBox="1">
            <a:spLocks/>
          </p:cNvSpPr>
          <p:nvPr/>
        </p:nvSpPr>
        <p:spPr>
          <a:xfrm>
            <a:off x="1328555" y="4582845"/>
            <a:ext cx="1870432" cy="471755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Terra</a:t>
            </a:r>
          </a:p>
          <a:p>
            <a:pPr algn="ctr"/>
            <a:r>
              <a:rPr lang="en-US" sz="3200" b="1" dirty="0" smtClean="0"/>
              <a:t>MODIS</a:t>
            </a:r>
            <a:endParaRPr lang="en-US" sz="3200" b="1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5808354" y="4582845"/>
            <a:ext cx="2164460" cy="918025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NOAA ERDDAP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9502" r="14554" b="15402"/>
          <a:stretch/>
        </p:blipFill>
        <p:spPr>
          <a:xfrm>
            <a:off x="5021179" y="2537001"/>
            <a:ext cx="3649656" cy="17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34742"/>
            <a:ext cx="3013999" cy="1594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6" y="3701822"/>
            <a:ext cx="3412726" cy="17947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9502" r="14554" b="15402"/>
          <a:stretch/>
        </p:blipFill>
        <p:spPr>
          <a:xfrm>
            <a:off x="6065865" y="1706771"/>
            <a:ext cx="2375210" cy="1151250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5915739" y="3002608"/>
            <a:ext cx="3614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rgbClr val="767171"/>
                </a:solidFill>
              </a:rPr>
              <a:t>Oceanic Variables</a:t>
            </a:r>
            <a:r>
              <a:rPr lang="en-US" sz="2000" dirty="0" smtClean="0">
                <a:solidFill>
                  <a:srgbClr val="76717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Photosynthetically </a:t>
            </a:r>
            <a:r>
              <a:rPr lang="en-US" sz="2000" dirty="0">
                <a:solidFill>
                  <a:srgbClr val="767171"/>
                </a:solidFill>
              </a:rPr>
              <a:t>A</a:t>
            </a:r>
            <a:r>
              <a:rPr lang="en-US" sz="2000" dirty="0" smtClean="0">
                <a:solidFill>
                  <a:srgbClr val="767171"/>
                </a:solidFill>
              </a:rPr>
              <a:t>vailable </a:t>
            </a:r>
            <a:r>
              <a:rPr lang="en-US" sz="2000" dirty="0">
                <a:solidFill>
                  <a:srgbClr val="767171"/>
                </a:solidFill>
              </a:rPr>
              <a:t>R</a:t>
            </a:r>
            <a:r>
              <a:rPr lang="en-US" sz="2000" dirty="0" smtClean="0">
                <a:solidFill>
                  <a:srgbClr val="767171"/>
                </a:solidFill>
              </a:rPr>
              <a:t>adiation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Chlorophyll-a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Primary productivity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Wind stress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W</a:t>
            </a:r>
            <a:r>
              <a:rPr lang="en-US" sz="2000" dirty="0" smtClean="0">
                <a:solidFill>
                  <a:srgbClr val="767171"/>
                </a:solidFill>
              </a:rPr>
              <a:t>ind diffusivity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>salinity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/>
            </a:r>
            <a:br>
              <a:rPr lang="en-US" sz="2000" dirty="0" smtClean="0">
                <a:solidFill>
                  <a:srgbClr val="767171"/>
                </a:solidFill>
              </a:rPr>
            </a:br>
            <a:r>
              <a:rPr lang="en-US" sz="2000" dirty="0" smtClean="0">
                <a:solidFill>
                  <a:srgbClr val="767171"/>
                </a:solidFill>
              </a:rPr>
              <a:t>temperature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32467" y="3185076"/>
            <a:ext cx="1880408" cy="9708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TerrSet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Earth </a:t>
            </a:r>
            <a:r>
              <a:rPr lang="en-US" sz="2000" b="1" dirty="0">
                <a:solidFill>
                  <a:srgbClr val="FFFFFF"/>
                </a:solidFill>
              </a:rPr>
              <a:t>Trends Modeler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1294" y="286961"/>
            <a:ext cx="8503920" cy="923544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Methods I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362" y="29850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Floating Algal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676" y="52964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Maximum Chlorophyll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70746" y="2552131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0746" y="3957345"/>
            <a:ext cx="793121" cy="7669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" idx="3"/>
          </p:cNvCxnSpPr>
          <p:nvPr/>
        </p:nvCxnSpPr>
        <p:spPr>
          <a:xfrm flipV="1">
            <a:off x="5412875" y="3670476"/>
            <a:ext cx="34624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34742"/>
            <a:ext cx="3013999" cy="1594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6" y="3701822"/>
            <a:ext cx="3412726" cy="17947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9502" r="14554" b="15402"/>
          <a:stretch/>
        </p:blipFill>
        <p:spPr>
          <a:xfrm>
            <a:off x="6065865" y="1706771"/>
            <a:ext cx="2375210" cy="1151250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5915739" y="3002608"/>
            <a:ext cx="3614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rgbClr val="767171"/>
                </a:solidFill>
              </a:rPr>
              <a:t>Oceanic Variables</a:t>
            </a:r>
            <a:r>
              <a:rPr lang="en-US" sz="2000" dirty="0" smtClean="0">
                <a:solidFill>
                  <a:srgbClr val="76717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Photosynthetically </a:t>
            </a:r>
            <a:r>
              <a:rPr lang="en-US" sz="2000" dirty="0">
                <a:solidFill>
                  <a:srgbClr val="767171"/>
                </a:solidFill>
              </a:rPr>
              <a:t>A</a:t>
            </a:r>
            <a:r>
              <a:rPr lang="en-US" sz="2000" dirty="0" smtClean="0">
                <a:solidFill>
                  <a:srgbClr val="767171"/>
                </a:solidFill>
              </a:rPr>
              <a:t>vailable </a:t>
            </a:r>
            <a:r>
              <a:rPr lang="en-US" sz="2000" dirty="0">
                <a:solidFill>
                  <a:srgbClr val="767171"/>
                </a:solidFill>
              </a:rPr>
              <a:t>R</a:t>
            </a:r>
            <a:r>
              <a:rPr lang="en-US" sz="2000" dirty="0" smtClean="0">
                <a:solidFill>
                  <a:srgbClr val="767171"/>
                </a:solidFill>
              </a:rPr>
              <a:t>adiation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Chlorophyll-a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Primary productivity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Wind stress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W</a:t>
            </a:r>
            <a:r>
              <a:rPr lang="en-US" sz="2000" dirty="0" smtClean="0">
                <a:solidFill>
                  <a:srgbClr val="767171"/>
                </a:solidFill>
              </a:rPr>
              <a:t>ind diffusivity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>salinity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/>
            </a:r>
            <a:br>
              <a:rPr lang="en-US" sz="2000" dirty="0" smtClean="0">
                <a:solidFill>
                  <a:srgbClr val="767171"/>
                </a:solidFill>
              </a:rPr>
            </a:br>
            <a:r>
              <a:rPr lang="en-US" sz="2000" dirty="0" smtClean="0">
                <a:solidFill>
                  <a:srgbClr val="767171"/>
                </a:solidFill>
              </a:rPr>
              <a:t>temperature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32467" y="3185076"/>
            <a:ext cx="1880408" cy="9708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TerrSet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Earth </a:t>
            </a:r>
            <a:r>
              <a:rPr lang="en-US" sz="2000" b="1" dirty="0">
                <a:solidFill>
                  <a:srgbClr val="FFFFFF"/>
                </a:solidFill>
              </a:rPr>
              <a:t>Trends Modeler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1294" y="286961"/>
            <a:ext cx="8503920" cy="923544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Methods II (PLACEHOLDER)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362" y="29850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Floating Algal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676" y="52964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Maximum Chlorophyll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70746" y="2552131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0746" y="3957345"/>
            <a:ext cx="793121" cy="7669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" idx="3"/>
          </p:cNvCxnSpPr>
          <p:nvPr/>
        </p:nvCxnSpPr>
        <p:spPr>
          <a:xfrm flipV="1">
            <a:off x="5412875" y="3670476"/>
            <a:ext cx="34624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34742"/>
            <a:ext cx="3013999" cy="1594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6" y="3701822"/>
            <a:ext cx="3412726" cy="17947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9502" r="14554" b="15402"/>
          <a:stretch/>
        </p:blipFill>
        <p:spPr>
          <a:xfrm>
            <a:off x="6065865" y="1706771"/>
            <a:ext cx="2375210" cy="1151250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5915739" y="3002608"/>
            <a:ext cx="3614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solidFill>
                  <a:srgbClr val="767171"/>
                </a:solidFill>
              </a:rPr>
              <a:t>Oceanic Variables</a:t>
            </a:r>
            <a:r>
              <a:rPr lang="en-US" sz="2000" dirty="0" smtClean="0">
                <a:solidFill>
                  <a:srgbClr val="76717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Photosynthetically </a:t>
            </a:r>
            <a:r>
              <a:rPr lang="en-US" sz="2000" dirty="0">
                <a:solidFill>
                  <a:srgbClr val="767171"/>
                </a:solidFill>
              </a:rPr>
              <a:t>A</a:t>
            </a:r>
            <a:r>
              <a:rPr lang="en-US" sz="2000" dirty="0" smtClean="0">
                <a:solidFill>
                  <a:srgbClr val="767171"/>
                </a:solidFill>
              </a:rPr>
              <a:t>vailable </a:t>
            </a:r>
            <a:r>
              <a:rPr lang="en-US" sz="2000" dirty="0">
                <a:solidFill>
                  <a:srgbClr val="767171"/>
                </a:solidFill>
              </a:rPr>
              <a:t>R</a:t>
            </a:r>
            <a:r>
              <a:rPr lang="en-US" sz="2000" dirty="0" smtClean="0">
                <a:solidFill>
                  <a:srgbClr val="767171"/>
                </a:solidFill>
              </a:rPr>
              <a:t>adiation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Chlorophyll-a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Primary productivity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67171"/>
                </a:solidFill>
              </a:rPr>
              <a:t>Wind stress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W</a:t>
            </a:r>
            <a:r>
              <a:rPr lang="en-US" sz="2000" dirty="0" smtClean="0">
                <a:solidFill>
                  <a:srgbClr val="767171"/>
                </a:solidFill>
              </a:rPr>
              <a:t>ind diffusivity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>salinity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767171"/>
                </a:solidFill>
              </a:rPr>
              <a:t>S</a:t>
            </a:r>
            <a:r>
              <a:rPr lang="en-US" sz="2000" dirty="0" smtClean="0">
                <a:solidFill>
                  <a:srgbClr val="767171"/>
                </a:solidFill>
              </a:rPr>
              <a:t>ea </a:t>
            </a:r>
            <a:r>
              <a:rPr lang="en-US" sz="2000" dirty="0">
                <a:solidFill>
                  <a:srgbClr val="767171"/>
                </a:solidFill>
              </a:rPr>
              <a:t>surface </a:t>
            </a:r>
            <a:r>
              <a:rPr lang="en-US" sz="2000" dirty="0" smtClean="0">
                <a:solidFill>
                  <a:srgbClr val="767171"/>
                </a:solidFill>
              </a:rPr>
              <a:t/>
            </a:r>
            <a:br>
              <a:rPr lang="en-US" sz="2000" dirty="0" smtClean="0">
                <a:solidFill>
                  <a:srgbClr val="767171"/>
                </a:solidFill>
              </a:rPr>
            </a:br>
            <a:r>
              <a:rPr lang="en-US" sz="2000" dirty="0" smtClean="0">
                <a:solidFill>
                  <a:srgbClr val="767171"/>
                </a:solidFill>
              </a:rPr>
              <a:t>temperature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32467" y="3185076"/>
            <a:ext cx="1880408" cy="97080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TerrSet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Earth </a:t>
            </a:r>
            <a:r>
              <a:rPr lang="en-US" sz="2000" b="1" dirty="0">
                <a:solidFill>
                  <a:srgbClr val="FFFFFF"/>
                </a:solidFill>
              </a:rPr>
              <a:t>Trends Modeler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1294" y="286961"/>
            <a:ext cx="8503920" cy="923544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</a:rPr>
              <a:t>Methods </a:t>
            </a:r>
            <a:r>
              <a:rPr lang="en-US" sz="4000" dirty="0">
                <a:solidFill>
                  <a:schemeClr val="accent1"/>
                </a:solidFill>
              </a:rPr>
              <a:t>III (PLACEHOLDER)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362" y="29850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Floating Algal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676" y="52964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67171"/>
                </a:solidFill>
              </a:rPr>
              <a:t>Maximum Chlorophyll Index</a:t>
            </a:r>
            <a:endParaRPr lang="en-US" sz="2000" dirty="0">
              <a:solidFill>
                <a:srgbClr val="76717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70746" y="2552131"/>
            <a:ext cx="9144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0746" y="3957345"/>
            <a:ext cx="793121" cy="7669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" idx="3"/>
          </p:cNvCxnSpPr>
          <p:nvPr/>
        </p:nvCxnSpPr>
        <p:spPr>
          <a:xfrm flipV="1">
            <a:off x="5412875" y="3670476"/>
            <a:ext cx="34624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202" y="436728"/>
            <a:ext cx="7614053" cy="739583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pic>
        <p:nvPicPr>
          <p:cNvPr id="7" name="image04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7202" y="1176310"/>
            <a:ext cx="8690826" cy="5101659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237202" y="6277969"/>
            <a:ext cx="869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Caribbean Oceans Team; initial results, will be replaced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cean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3289B4"/>
      </a:accent1>
      <a:accent2>
        <a:srgbClr val="6075AE"/>
      </a:accent2>
      <a:accent3>
        <a:srgbClr val="7A5FA9"/>
      </a:accent3>
      <a:accent4>
        <a:srgbClr val="FFD362"/>
      </a:accent4>
      <a:accent5>
        <a:srgbClr val="FBB13E"/>
      </a:accent5>
      <a:accent6>
        <a:srgbClr val="F7901F"/>
      </a:accent6>
      <a:hlink>
        <a:srgbClr val="3289B4"/>
      </a:hlink>
      <a:folHlink>
        <a:srgbClr val="3289B4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1374</Words>
  <Application>Microsoft Office PowerPoint</Application>
  <PresentationFormat>On-screen Show (4:3)</PresentationFormat>
  <Paragraphs>146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Helvetica Neue</vt:lpstr>
      <vt:lpstr>Questrial</vt:lpstr>
      <vt:lpstr>Segoe Print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Childs, Lauren M. (LARC-E3)[DEVELOP - Wise County (LaRC)]</cp:lastModifiedBy>
  <cp:revision>200</cp:revision>
  <dcterms:created xsi:type="dcterms:W3CDTF">2015-05-18T13:26:09Z</dcterms:created>
  <dcterms:modified xsi:type="dcterms:W3CDTF">2016-03-11T17:55:26Z</dcterms:modified>
</cp:coreProperties>
</file>