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Tamara Barbakova" initials="TB" lastIdx="2" clrIdx="1">
    <p:extLst>
      <p:ext uri="{19B8F6BF-5375-455C-9EA6-DF929625EA0E}">
        <p15:presenceInfo xmlns:p15="http://schemas.microsoft.com/office/powerpoint/2012/main" userId="S::tamara.barbakova@ssaihq.com::c5b038eb-f46c-42fd-a929-91fca4bff8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E2D"/>
    <a:srgbClr val="B52A2A"/>
    <a:srgbClr val="FF3333"/>
    <a:srgbClr val="5372B3"/>
    <a:srgbClr val="55AEB2"/>
    <a:srgbClr val="56ADB2"/>
    <a:srgbClr val="D0652A"/>
    <a:srgbClr val="9B3D3B"/>
    <a:srgbClr val="751811"/>
    <a:srgbClr val="964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0C357-1437-4DF5-AC07-A66EAD3738D1}" v="304" dt="2022-11-02T14:59:23.158"/>
    <p1510:client id="{0BD6B8E1-5CE9-4C6A-B214-3A199D780CB1}" v="46" dt="2022-11-02T23:02:57.055"/>
    <p1510:client id="{14F05C16-D6CB-4206-9AC7-CE08A337616A}" v="2" dt="2022-11-03T15:44:57.963"/>
    <p1510:client id="{68BCF46A-5948-4C85-BB02-EE410E294A7A}" v="72" dt="2022-11-03T15:58:51.159"/>
    <p1510:client id="{6922429A-7A0C-476B-A8C7-AAA0EB34656E}" v="358" dt="2022-11-03T15:50:38.496"/>
    <p1510:client id="{739431EE-E4EE-4D8E-AEC5-3AADCF121B7A}" v="276" dt="2022-11-03T15:47:30.929"/>
    <p1510:client id="{7746C0B6-1AAE-4925-A5CC-DF8132D70F43}" v="2" dt="2022-11-02T22:55:39.972"/>
    <p1510:client id="{9C5AE9AF-7692-F4D5-08FA-8A0223636DB3}" v="5" dt="2022-11-02T21:22:47.169"/>
    <p1510:client id="{C71F9279-42C4-485E-9340-B8A7605A61BC}" v="26" dt="2022-11-07T20:44:01.488"/>
    <p1510:client id="{DCF1CC3B-04BD-48DA-A615-570A680E4B7A}" v="259" dt="2022-11-02T23:10:26.144"/>
    <p1510:client id="{E91F9B16-7B60-4E2E-A0A4-942E7AECB89E}" v="44" dt="2022-11-07T20:42:12.683"/>
    <p1510:client id="{E9368482-3164-0963-BFD9-A300CBB285E6}" v="221" dt="2022-11-07T19:48:37.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2"/>
    <p:restoredTop sz="94694"/>
  </p:normalViewPr>
  <p:slideViewPr>
    <p:cSldViewPr snapToGrid="0">
      <p:cViewPr>
        <p:scale>
          <a:sx n="50" d="100"/>
          <a:sy n="50" d="100"/>
        </p:scale>
        <p:origin x="-115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D5F3E-968B-40CE-B2F3-72BDE44C9A71}"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1DE76A35-51FC-46FB-90F2-01DFCBB4CBA7}">
      <dgm:prSet phldr="0"/>
      <dgm:spPr/>
      <dgm:t>
        <a:bodyPr/>
        <a:lstStyle/>
        <a:p>
          <a:pPr rtl="0"/>
          <a:r>
            <a:rPr lang="en-US" b="1" dirty="0">
              <a:latin typeface="Century Gothic"/>
            </a:rPr>
            <a:t>Linear Modeling of Variables</a:t>
          </a:r>
        </a:p>
      </dgm:t>
    </dgm:pt>
    <dgm:pt modelId="{EA61A734-E677-4C57-8C8D-148A10519CC2}" type="parTrans" cxnId="{C00500F2-FB14-4340-BB81-9DFF534696CE}">
      <dgm:prSet/>
      <dgm:spPr/>
      <dgm:t>
        <a:bodyPr/>
        <a:lstStyle/>
        <a:p>
          <a:endParaRPr lang="en-US"/>
        </a:p>
      </dgm:t>
    </dgm:pt>
    <dgm:pt modelId="{790A5660-EE47-41AE-BBC3-FAB2392B8170}" type="sibTrans" cxnId="{C00500F2-FB14-4340-BB81-9DFF534696CE}">
      <dgm:prSet/>
      <dgm:spPr/>
      <dgm:t>
        <a:bodyPr/>
        <a:lstStyle/>
        <a:p>
          <a:endParaRPr lang="en-US"/>
        </a:p>
      </dgm:t>
    </dgm:pt>
    <dgm:pt modelId="{253C588C-A14A-46EB-BFDF-AA9D4D7DF5B7}">
      <dgm:prSet phldr="0"/>
      <dgm:spPr/>
      <dgm:t>
        <a:bodyPr/>
        <a:lstStyle/>
        <a:p>
          <a:pPr rtl="0"/>
          <a:r>
            <a:rPr lang="en-US" b="1" dirty="0">
              <a:latin typeface="Century Gothic"/>
            </a:rPr>
            <a:t>Assign Variable Weights</a:t>
          </a:r>
        </a:p>
      </dgm:t>
    </dgm:pt>
    <dgm:pt modelId="{DE03D4BE-BE59-44AF-9631-C53E9B0B7BE6}" type="parTrans" cxnId="{1CECFC31-4348-4C2E-A055-E742EA9B3589}">
      <dgm:prSet/>
      <dgm:spPr/>
      <dgm:t>
        <a:bodyPr/>
        <a:lstStyle/>
        <a:p>
          <a:endParaRPr lang="en-US"/>
        </a:p>
      </dgm:t>
    </dgm:pt>
    <dgm:pt modelId="{502F0865-43C1-412B-BA51-B35248E4F827}" type="sibTrans" cxnId="{1CECFC31-4348-4C2E-A055-E742EA9B3589}">
      <dgm:prSet/>
      <dgm:spPr/>
      <dgm:t>
        <a:bodyPr/>
        <a:lstStyle/>
        <a:p>
          <a:endParaRPr lang="en-US"/>
        </a:p>
      </dgm:t>
    </dgm:pt>
    <dgm:pt modelId="{2659FE52-A581-44F6-AA33-0C03900111C9}">
      <dgm:prSet phldr="0"/>
      <dgm:spPr/>
      <dgm:t>
        <a:bodyPr/>
        <a:lstStyle/>
        <a:p>
          <a:pPr rtl="0"/>
          <a:r>
            <a:rPr lang="en-US" b="1" dirty="0">
              <a:latin typeface="Century Gothic"/>
            </a:rPr>
            <a:t>Build Model</a:t>
          </a:r>
        </a:p>
      </dgm:t>
    </dgm:pt>
    <dgm:pt modelId="{8315895A-333B-48A5-9860-07D0E388980D}" type="parTrans" cxnId="{CF674DD8-8DDB-49F4-B3ED-1A723FDDEA4A}">
      <dgm:prSet/>
      <dgm:spPr/>
      <dgm:t>
        <a:bodyPr/>
        <a:lstStyle/>
        <a:p>
          <a:endParaRPr lang="en-US"/>
        </a:p>
      </dgm:t>
    </dgm:pt>
    <dgm:pt modelId="{CF8FFDC6-99FA-4D05-B10B-D35869901DA2}" type="sibTrans" cxnId="{CF674DD8-8DDB-49F4-B3ED-1A723FDDEA4A}">
      <dgm:prSet/>
      <dgm:spPr/>
      <dgm:t>
        <a:bodyPr/>
        <a:lstStyle/>
        <a:p>
          <a:endParaRPr lang="en-US"/>
        </a:p>
      </dgm:t>
    </dgm:pt>
    <dgm:pt modelId="{E0535BC5-ECBE-4DEA-80B7-692D4BC97CC9}">
      <dgm:prSet phldr="0"/>
      <dgm:spPr/>
      <dgm:t>
        <a:bodyPr/>
        <a:lstStyle/>
        <a:p>
          <a:pPr rtl="0"/>
          <a:r>
            <a:rPr lang="en-US" b="1" dirty="0">
              <a:latin typeface="Century Gothic"/>
            </a:rPr>
            <a:t>Final Model Outputs</a:t>
          </a:r>
        </a:p>
      </dgm:t>
    </dgm:pt>
    <dgm:pt modelId="{8DB064D3-0E65-4DD2-844E-8B16EB2DE798}" type="parTrans" cxnId="{E1524D3D-5209-493D-B0EE-103965875FA2}">
      <dgm:prSet/>
      <dgm:spPr/>
      <dgm:t>
        <a:bodyPr/>
        <a:lstStyle/>
        <a:p>
          <a:endParaRPr lang="en-US"/>
        </a:p>
      </dgm:t>
    </dgm:pt>
    <dgm:pt modelId="{FC74DA35-2BE4-49ED-931F-B5B6A7A089B8}" type="sibTrans" cxnId="{E1524D3D-5209-493D-B0EE-103965875FA2}">
      <dgm:prSet/>
      <dgm:spPr/>
      <dgm:t>
        <a:bodyPr/>
        <a:lstStyle/>
        <a:p>
          <a:endParaRPr lang="en-US"/>
        </a:p>
      </dgm:t>
    </dgm:pt>
    <dgm:pt modelId="{0C3B00B2-F8F0-4DA2-9487-3D95E48AB64C}">
      <dgm:prSet phldr="0"/>
      <dgm:spPr/>
      <dgm:t>
        <a:bodyPr/>
        <a:lstStyle/>
        <a:p>
          <a:pPr rtl="0"/>
          <a:r>
            <a:rPr lang="en-US" b="1" dirty="0">
              <a:latin typeface="Century Gothic"/>
            </a:rPr>
            <a:t>Hex-bin Analysis</a:t>
          </a:r>
        </a:p>
      </dgm:t>
    </dgm:pt>
    <dgm:pt modelId="{616C646A-4BC3-4562-867A-B88FD6EF5797}" type="parTrans" cxnId="{53ED9B86-4F71-4684-BE2F-F61E4E67F2DE}">
      <dgm:prSet/>
      <dgm:spPr/>
      <dgm:t>
        <a:bodyPr/>
        <a:lstStyle/>
        <a:p>
          <a:endParaRPr lang="en-US"/>
        </a:p>
      </dgm:t>
    </dgm:pt>
    <dgm:pt modelId="{F1F62111-8D8E-458D-94FA-AA8489CD5DE5}" type="sibTrans" cxnId="{53ED9B86-4F71-4684-BE2F-F61E4E67F2DE}">
      <dgm:prSet/>
      <dgm:spPr/>
      <dgm:t>
        <a:bodyPr/>
        <a:lstStyle/>
        <a:p>
          <a:endParaRPr lang="en-US"/>
        </a:p>
      </dgm:t>
    </dgm:pt>
    <dgm:pt modelId="{381C87F4-44F5-4E9E-B496-80B06DF76BE2}">
      <dgm:prSet phldr="0"/>
      <dgm:spPr/>
      <dgm:t>
        <a:bodyPr/>
        <a:lstStyle/>
        <a:p>
          <a:pPr rtl="0"/>
          <a:r>
            <a:rPr lang="en-US" b="1" dirty="0">
              <a:latin typeface="Century Gothic"/>
            </a:rPr>
            <a:t>Model Validation</a:t>
          </a:r>
        </a:p>
      </dgm:t>
    </dgm:pt>
    <dgm:pt modelId="{9C3DA7B8-C58C-4724-A6FD-D38E820AA83B}" type="parTrans" cxnId="{5802815B-B93A-492F-9EA8-6A48EDFA3F2A}">
      <dgm:prSet/>
      <dgm:spPr/>
      <dgm:t>
        <a:bodyPr/>
        <a:lstStyle/>
        <a:p>
          <a:endParaRPr lang="en-US"/>
        </a:p>
      </dgm:t>
    </dgm:pt>
    <dgm:pt modelId="{CED96E3C-AB00-4C37-9502-6230ED40FCEB}" type="sibTrans" cxnId="{5802815B-B93A-492F-9EA8-6A48EDFA3F2A}">
      <dgm:prSet/>
      <dgm:spPr/>
      <dgm:t>
        <a:bodyPr/>
        <a:lstStyle/>
        <a:p>
          <a:endParaRPr lang="en-US"/>
        </a:p>
      </dgm:t>
    </dgm:pt>
    <dgm:pt modelId="{646247E0-044A-4FE6-B81D-7F5BFD5F1743}" type="pres">
      <dgm:prSet presAssocID="{812D5F3E-968B-40CE-B2F3-72BDE44C9A71}" presName="CompostProcess" presStyleCnt="0">
        <dgm:presLayoutVars>
          <dgm:dir/>
          <dgm:resizeHandles val="exact"/>
        </dgm:presLayoutVars>
      </dgm:prSet>
      <dgm:spPr/>
    </dgm:pt>
    <dgm:pt modelId="{18D5E4EF-40B6-4915-AA5C-A6807D806682}" type="pres">
      <dgm:prSet presAssocID="{812D5F3E-968B-40CE-B2F3-72BDE44C9A71}" presName="arrow" presStyleLbl="bgShp" presStyleIdx="0" presStyleCnt="1"/>
      <dgm:spPr/>
    </dgm:pt>
    <dgm:pt modelId="{BAB18252-D614-4199-BBA7-75FF2F994C87}" type="pres">
      <dgm:prSet presAssocID="{812D5F3E-968B-40CE-B2F3-72BDE44C9A71}" presName="linearProcess" presStyleCnt="0"/>
      <dgm:spPr/>
    </dgm:pt>
    <dgm:pt modelId="{FD7ACB44-61D1-495E-9F1C-E3D5BB8A342D}" type="pres">
      <dgm:prSet presAssocID="{1DE76A35-51FC-46FB-90F2-01DFCBB4CBA7}" presName="textNode" presStyleLbl="node1" presStyleIdx="0" presStyleCnt="6">
        <dgm:presLayoutVars>
          <dgm:bulletEnabled val="1"/>
        </dgm:presLayoutVars>
      </dgm:prSet>
      <dgm:spPr/>
    </dgm:pt>
    <dgm:pt modelId="{5E39D5C1-1561-4BDE-833F-3F87EF69CD2D}" type="pres">
      <dgm:prSet presAssocID="{790A5660-EE47-41AE-BBC3-FAB2392B8170}" presName="sibTrans" presStyleCnt="0"/>
      <dgm:spPr/>
    </dgm:pt>
    <dgm:pt modelId="{5470BD4F-D2F9-4572-8A21-240DB12A9A9F}" type="pres">
      <dgm:prSet presAssocID="{253C588C-A14A-46EB-BFDF-AA9D4D7DF5B7}" presName="textNode" presStyleLbl="node1" presStyleIdx="1" presStyleCnt="6">
        <dgm:presLayoutVars>
          <dgm:bulletEnabled val="1"/>
        </dgm:presLayoutVars>
      </dgm:prSet>
      <dgm:spPr/>
    </dgm:pt>
    <dgm:pt modelId="{D4F28118-FA19-4545-9C17-BCE164A332CF}" type="pres">
      <dgm:prSet presAssocID="{502F0865-43C1-412B-BA51-B35248E4F827}" presName="sibTrans" presStyleCnt="0"/>
      <dgm:spPr/>
    </dgm:pt>
    <dgm:pt modelId="{D09A7895-1984-428A-B5BF-5AF8402D0955}" type="pres">
      <dgm:prSet presAssocID="{2659FE52-A581-44F6-AA33-0C03900111C9}" presName="textNode" presStyleLbl="node1" presStyleIdx="2" presStyleCnt="6">
        <dgm:presLayoutVars>
          <dgm:bulletEnabled val="1"/>
        </dgm:presLayoutVars>
      </dgm:prSet>
      <dgm:spPr/>
    </dgm:pt>
    <dgm:pt modelId="{EF13B336-CC01-4352-B45D-5ABE8D11AA61}" type="pres">
      <dgm:prSet presAssocID="{CF8FFDC6-99FA-4D05-B10B-D35869901DA2}" presName="sibTrans" presStyleCnt="0"/>
      <dgm:spPr/>
    </dgm:pt>
    <dgm:pt modelId="{16994995-315E-47D6-8C88-4CE84ADA56DC}" type="pres">
      <dgm:prSet presAssocID="{E0535BC5-ECBE-4DEA-80B7-692D4BC97CC9}" presName="textNode" presStyleLbl="node1" presStyleIdx="3" presStyleCnt="6">
        <dgm:presLayoutVars>
          <dgm:bulletEnabled val="1"/>
        </dgm:presLayoutVars>
      </dgm:prSet>
      <dgm:spPr/>
    </dgm:pt>
    <dgm:pt modelId="{22EFAC6C-BDBB-4321-9C29-487704609509}" type="pres">
      <dgm:prSet presAssocID="{FC74DA35-2BE4-49ED-931F-B5B6A7A089B8}" presName="sibTrans" presStyleCnt="0"/>
      <dgm:spPr/>
    </dgm:pt>
    <dgm:pt modelId="{680475B3-3068-4AE4-BB3D-3D63B2DF9472}" type="pres">
      <dgm:prSet presAssocID="{0C3B00B2-F8F0-4DA2-9487-3D95E48AB64C}" presName="textNode" presStyleLbl="node1" presStyleIdx="4" presStyleCnt="6">
        <dgm:presLayoutVars>
          <dgm:bulletEnabled val="1"/>
        </dgm:presLayoutVars>
      </dgm:prSet>
      <dgm:spPr/>
    </dgm:pt>
    <dgm:pt modelId="{254D384B-165B-405A-A071-A6ACB5935AE1}" type="pres">
      <dgm:prSet presAssocID="{F1F62111-8D8E-458D-94FA-AA8489CD5DE5}" presName="sibTrans" presStyleCnt="0"/>
      <dgm:spPr/>
    </dgm:pt>
    <dgm:pt modelId="{BEA2F216-02E6-4711-AE5F-4A782CBD7498}" type="pres">
      <dgm:prSet presAssocID="{381C87F4-44F5-4E9E-B496-80B06DF76BE2}" presName="textNode" presStyleLbl="node1" presStyleIdx="5" presStyleCnt="6">
        <dgm:presLayoutVars>
          <dgm:bulletEnabled val="1"/>
        </dgm:presLayoutVars>
      </dgm:prSet>
      <dgm:spPr/>
    </dgm:pt>
  </dgm:ptLst>
  <dgm:cxnLst>
    <dgm:cxn modelId="{39194E0C-8681-41EB-9D39-385D1B0BF680}" type="presOf" srcId="{381C87F4-44F5-4E9E-B496-80B06DF76BE2}" destId="{BEA2F216-02E6-4711-AE5F-4A782CBD7498}" srcOrd="0" destOrd="0" presId="urn:microsoft.com/office/officeart/2005/8/layout/hProcess9"/>
    <dgm:cxn modelId="{217A5029-C14B-4A4C-B33B-D6E2AB6AFC92}" type="presOf" srcId="{E0535BC5-ECBE-4DEA-80B7-692D4BC97CC9}" destId="{16994995-315E-47D6-8C88-4CE84ADA56DC}" srcOrd="0" destOrd="0" presId="urn:microsoft.com/office/officeart/2005/8/layout/hProcess9"/>
    <dgm:cxn modelId="{1CECFC31-4348-4C2E-A055-E742EA9B3589}" srcId="{812D5F3E-968B-40CE-B2F3-72BDE44C9A71}" destId="{253C588C-A14A-46EB-BFDF-AA9D4D7DF5B7}" srcOrd="1" destOrd="0" parTransId="{DE03D4BE-BE59-44AF-9631-C53E9B0B7BE6}" sibTransId="{502F0865-43C1-412B-BA51-B35248E4F827}"/>
    <dgm:cxn modelId="{E1524D3D-5209-493D-B0EE-103965875FA2}" srcId="{812D5F3E-968B-40CE-B2F3-72BDE44C9A71}" destId="{E0535BC5-ECBE-4DEA-80B7-692D4BC97CC9}" srcOrd="3" destOrd="0" parTransId="{8DB064D3-0E65-4DD2-844E-8B16EB2DE798}" sibTransId="{FC74DA35-2BE4-49ED-931F-B5B6A7A089B8}"/>
    <dgm:cxn modelId="{5802815B-B93A-492F-9EA8-6A48EDFA3F2A}" srcId="{812D5F3E-968B-40CE-B2F3-72BDE44C9A71}" destId="{381C87F4-44F5-4E9E-B496-80B06DF76BE2}" srcOrd="5" destOrd="0" parTransId="{9C3DA7B8-C58C-4724-A6FD-D38E820AA83B}" sibTransId="{CED96E3C-AB00-4C37-9502-6230ED40FCEB}"/>
    <dgm:cxn modelId="{F532554F-ABC0-4C27-9185-7211F550D0A5}" type="presOf" srcId="{0C3B00B2-F8F0-4DA2-9487-3D95E48AB64C}" destId="{680475B3-3068-4AE4-BB3D-3D63B2DF9472}" srcOrd="0" destOrd="0" presId="urn:microsoft.com/office/officeart/2005/8/layout/hProcess9"/>
    <dgm:cxn modelId="{0F32BE75-A07C-475D-9706-9F5DEC9B1CF7}" type="presOf" srcId="{253C588C-A14A-46EB-BFDF-AA9D4D7DF5B7}" destId="{5470BD4F-D2F9-4572-8A21-240DB12A9A9F}" srcOrd="0" destOrd="0" presId="urn:microsoft.com/office/officeart/2005/8/layout/hProcess9"/>
    <dgm:cxn modelId="{53ED9B86-4F71-4684-BE2F-F61E4E67F2DE}" srcId="{812D5F3E-968B-40CE-B2F3-72BDE44C9A71}" destId="{0C3B00B2-F8F0-4DA2-9487-3D95E48AB64C}" srcOrd="4" destOrd="0" parTransId="{616C646A-4BC3-4562-867A-B88FD6EF5797}" sibTransId="{F1F62111-8D8E-458D-94FA-AA8489CD5DE5}"/>
    <dgm:cxn modelId="{0CE8C7C4-B198-4BE8-B4CD-1D405A8B4EB8}" type="presOf" srcId="{1DE76A35-51FC-46FB-90F2-01DFCBB4CBA7}" destId="{FD7ACB44-61D1-495E-9F1C-E3D5BB8A342D}" srcOrd="0" destOrd="0" presId="urn:microsoft.com/office/officeart/2005/8/layout/hProcess9"/>
    <dgm:cxn modelId="{CF674DD8-8DDB-49F4-B3ED-1A723FDDEA4A}" srcId="{812D5F3E-968B-40CE-B2F3-72BDE44C9A71}" destId="{2659FE52-A581-44F6-AA33-0C03900111C9}" srcOrd="2" destOrd="0" parTransId="{8315895A-333B-48A5-9860-07D0E388980D}" sibTransId="{CF8FFDC6-99FA-4D05-B10B-D35869901DA2}"/>
    <dgm:cxn modelId="{F3F19ED8-394E-41E5-98BF-FF69B4995803}" type="presOf" srcId="{812D5F3E-968B-40CE-B2F3-72BDE44C9A71}" destId="{646247E0-044A-4FE6-B81D-7F5BFD5F1743}" srcOrd="0" destOrd="0" presId="urn:microsoft.com/office/officeart/2005/8/layout/hProcess9"/>
    <dgm:cxn modelId="{7D8C96E3-5BFC-4854-8F53-48C7C34688E4}" type="presOf" srcId="{2659FE52-A581-44F6-AA33-0C03900111C9}" destId="{D09A7895-1984-428A-B5BF-5AF8402D0955}" srcOrd="0" destOrd="0" presId="urn:microsoft.com/office/officeart/2005/8/layout/hProcess9"/>
    <dgm:cxn modelId="{C00500F2-FB14-4340-BB81-9DFF534696CE}" srcId="{812D5F3E-968B-40CE-B2F3-72BDE44C9A71}" destId="{1DE76A35-51FC-46FB-90F2-01DFCBB4CBA7}" srcOrd="0" destOrd="0" parTransId="{EA61A734-E677-4C57-8C8D-148A10519CC2}" sibTransId="{790A5660-EE47-41AE-BBC3-FAB2392B8170}"/>
    <dgm:cxn modelId="{75A5B6E0-AA31-4C47-BE7D-87DB9279A49E}" type="presParOf" srcId="{646247E0-044A-4FE6-B81D-7F5BFD5F1743}" destId="{18D5E4EF-40B6-4915-AA5C-A6807D806682}" srcOrd="0" destOrd="0" presId="urn:microsoft.com/office/officeart/2005/8/layout/hProcess9"/>
    <dgm:cxn modelId="{E00B278A-87C6-4F40-A922-86AC191CC586}" type="presParOf" srcId="{646247E0-044A-4FE6-B81D-7F5BFD5F1743}" destId="{BAB18252-D614-4199-BBA7-75FF2F994C87}" srcOrd="1" destOrd="0" presId="urn:microsoft.com/office/officeart/2005/8/layout/hProcess9"/>
    <dgm:cxn modelId="{08A75A13-F220-4533-B4E4-93340A0334EF}" type="presParOf" srcId="{BAB18252-D614-4199-BBA7-75FF2F994C87}" destId="{FD7ACB44-61D1-495E-9F1C-E3D5BB8A342D}" srcOrd="0" destOrd="0" presId="urn:microsoft.com/office/officeart/2005/8/layout/hProcess9"/>
    <dgm:cxn modelId="{24A52596-A58F-489B-9AD0-AD2C5D4D0C22}" type="presParOf" srcId="{BAB18252-D614-4199-BBA7-75FF2F994C87}" destId="{5E39D5C1-1561-4BDE-833F-3F87EF69CD2D}" srcOrd="1" destOrd="0" presId="urn:microsoft.com/office/officeart/2005/8/layout/hProcess9"/>
    <dgm:cxn modelId="{B0F89F14-2CDA-410A-903B-428E52AA664B}" type="presParOf" srcId="{BAB18252-D614-4199-BBA7-75FF2F994C87}" destId="{5470BD4F-D2F9-4572-8A21-240DB12A9A9F}" srcOrd="2" destOrd="0" presId="urn:microsoft.com/office/officeart/2005/8/layout/hProcess9"/>
    <dgm:cxn modelId="{60921272-90E0-425A-8D68-B7A891A941D2}" type="presParOf" srcId="{BAB18252-D614-4199-BBA7-75FF2F994C87}" destId="{D4F28118-FA19-4545-9C17-BCE164A332CF}" srcOrd="3" destOrd="0" presId="urn:microsoft.com/office/officeart/2005/8/layout/hProcess9"/>
    <dgm:cxn modelId="{692B03CF-E2E9-41F2-BB1C-804C62BE7930}" type="presParOf" srcId="{BAB18252-D614-4199-BBA7-75FF2F994C87}" destId="{D09A7895-1984-428A-B5BF-5AF8402D0955}" srcOrd="4" destOrd="0" presId="urn:microsoft.com/office/officeart/2005/8/layout/hProcess9"/>
    <dgm:cxn modelId="{4AC7A3A4-159E-4BC2-9743-B80053AF4D0F}" type="presParOf" srcId="{BAB18252-D614-4199-BBA7-75FF2F994C87}" destId="{EF13B336-CC01-4352-B45D-5ABE8D11AA61}" srcOrd="5" destOrd="0" presId="urn:microsoft.com/office/officeart/2005/8/layout/hProcess9"/>
    <dgm:cxn modelId="{2351885A-4E3C-42FC-A7D2-5C79D6893BAF}" type="presParOf" srcId="{BAB18252-D614-4199-BBA7-75FF2F994C87}" destId="{16994995-315E-47D6-8C88-4CE84ADA56DC}" srcOrd="6" destOrd="0" presId="urn:microsoft.com/office/officeart/2005/8/layout/hProcess9"/>
    <dgm:cxn modelId="{5B5BD6CB-763F-403E-9D9E-01D94A8C9B32}" type="presParOf" srcId="{BAB18252-D614-4199-BBA7-75FF2F994C87}" destId="{22EFAC6C-BDBB-4321-9C29-487704609509}" srcOrd="7" destOrd="0" presId="urn:microsoft.com/office/officeart/2005/8/layout/hProcess9"/>
    <dgm:cxn modelId="{F1D624F7-DEC5-4C96-AA49-6A05A9AFE253}" type="presParOf" srcId="{BAB18252-D614-4199-BBA7-75FF2F994C87}" destId="{680475B3-3068-4AE4-BB3D-3D63B2DF9472}" srcOrd="8" destOrd="0" presId="urn:microsoft.com/office/officeart/2005/8/layout/hProcess9"/>
    <dgm:cxn modelId="{EB9F1CA1-FC01-43E3-9B04-469058EB3477}" type="presParOf" srcId="{BAB18252-D614-4199-BBA7-75FF2F994C87}" destId="{254D384B-165B-405A-A071-A6ACB5935AE1}" srcOrd="9" destOrd="0" presId="urn:microsoft.com/office/officeart/2005/8/layout/hProcess9"/>
    <dgm:cxn modelId="{F1822617-F905-4EFA-AAF6-3CD467BB1136}" type="presParOf" srcId="{BAB18252-D614-4199-BBA7-75FF2F994C87}" destId="{BEA2F216-02E6-4711-AE5F-4A782CBD7498}" srcOrd="10" destOrd="0" presId="urn:microsoft.com/office/officeart/2005/8/layout/hProcess9"/>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5E4EF-40B6-4915-AA5C-A6807D806682}">
      <dsp:nvSpPr>
        <dsp:cNvPr id="0" name=""/>
        <dsp:cNvSpPr/>
      </dsp:nvSpPr>
      <dsp:spPr>
        <a:xfrm>
          <a:off x="704083" y="0"/>
          <a:ext cx="7979613" cy="572317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ACB44-61D1-495E-9F1C-E3D5BB8A342D}">
      <dsp:nvSpPr>
        <dsp:cNvPr id="0" name=""/>
        <dsp:cNvSpPr/>
      </dsp:nvSpPr>
      <dsp:spPr>
        <a:xfrm>
          <a:off x="2578" y="1716951"/>
          <a:ext cx="1501219" cy="22892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entury Gothic"/>
            </a:rPr>
            <a:t>Linear Modeling of Variables</a:t>
          </a:r>
        </a:p>
      </dsp:txBody>
      <dsp:txXfrm>
        <a:off x="75861" y="1790234"/>
        <a:ext cx="1354653" cy="2142702"/>
      </dsp:txXfrm>
    </dsp:sp>
    <dsp:sp modelId="{5470BD4F-D2F9-4572-8A21-240DB12A9A9F}">
      <dsp:nvSpPr>
        <dsp:cNvPr id="0" name=""/>
        <dsp:cNvSpPr/>
      </dsp:nvSpPr>
      <dsp:spPr>
        <a:xfrm>
          <a:off x="1578859" y="1716951"/>
          <a:ext cx="1501219" cy="2289268"/>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entury Gothic"/>
            </a:rPr>
            <a:t>Assign Variable Weights</a:t>
          </a:r>
        </a:p>
      </dsp:txBody>
      <dsp:txXfrm>
        <a:off x="1652142" y="1790234"/>
        <a:ext cx="1354653" cy="2142702"/>
      </dsp:txXfrm>
    </dsp:sp>
    <dsp:sp modelId="{D09A7895-1984-428A-B5BF-5AF8402D0955}">
      <dsp:nvSpPr>
        <dsp:cNvPr id="0" name=""/>
        <dsp:cNvSpPr/>
      </dsp:nvSpPr>
      <dsp:spPr>
        <a:xfrm>
          <a:off x="3155139" y="1716951"/>
          <a:ext cx="1501219" cy="2289268"/>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entury Gothic"/>
            </a:rPr>
            <a:t>Build Model</a:t>
          </a:r>
        </a:p>
      </dsp:txBody>
      <dsp:txXfrm>
        <a:off x="3228422" y="1790234"/>
        <a:ext cx="1354653" cy="2142702"/>
      </dsp:txXfrm>
    </dsp:sp>
    <dsp:sp modelId="{16994995-315E-47D6-8C88-4CE84ADA56DC}">
      <dsp:nvSpPr>
        <dsp:cNvPr id="0" name=""/>
        <dsp:cNvSpPr/>
      </dsp:nvSpPr>
      <dsp:spPr>
        <a:xfrm>
          <a:off x="4731420" y="1716951"/>
          <a:ext cx="1501219" cy="2289268"/>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entury Gothic"/>
            </a:rPr>
            <a:t>Final Model Outputs</a:t>
          </a:r>
        </a:p>
      </dsp:txBody>
      <dsp:txXfrm>
        <a:off x="4804703" y="1790234"/>
        <a:ext cx="1354653" cy="2142702"/>
      </dsp:txXfrm>
    </dsp:sp>
    <dsp:sp modelId="{680475B3-3068-4AE4-BB3D-3D63B2DF9472}">
      <dsp:nvSpPr>
        <dsp:cNvPr id="0" name=""/>
        <dsp:cNvSpPr/>
      </dsp:nvSpPr>
      <dsp:spPr>
        <a:xfrm>
          <a:off x="6307701" y="1716951"/>
          <a:ext cx="1501219" cy="2289268"/>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entury Gothic"/>
            </a:rPr>
            <a:t>Hex-bin Analysis</a:t>
          </a:r>
        </a:p>
      </dsp:txBody>
      <dsp:txXfrm>
        <a:off x="6380984" y="1790234"/>
        <a:ext cx="1354653" cy="2142702"/>
      </dsp:txXfrm>
    </dsp:sp>
    <dsp:sp modelId="{BEA2F216-02E6-4711-AE5F-4A782CBD7498}">
      <dsp:nvSpPr>
        <dsp:cNvPr id="0" name=""/>
        <dsp:cNvSpPr/>
      </dsp:nvSpPr>
      <dsp:spPr>
        <a:xfrm>
          <a:off x="7883981" y="1716951"/>
          <a:ext cx="1501219" cy="2289268"/>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Century Gothic"/>
            </a:rPr>
            <a:t>Model Validation</a:t>
          </a:r>
        </a:p>
      </dsp:txBody>
      <dsp:txXfrm>
        <a:off x="7957264" y="1790234"/>
        <a:ext cx="1354653" cy="21427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E29BCCA0-E0AD-A54C-BBEB-BFE43B2DB8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876300"/>
            <a:ext cx="2437412" cy="2437412"/>
          </a:xfrm>
          <a:prstGeom prst="rect">
            <a:avLst/>
          </a:prstGeom>
        </p:spPr>
      </p:pic>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C1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C13E2D"/>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594800"/>
            <a:ext cx="5292212"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dirty="0">
                <a:solidFill>
                  <a:schemeClr val="bg1"/>
                </a:solidFill>
              </a:rPr>
              <a:t>Fall</a:t>
            </a:r>
            <a:r>
              <a:rPr lang="en-US" dirty="0">
                <a:solidFill>
                  <a:schemeClr val="bg1"/>
                </a:solidFill>
              </a:rPr>
              <a:t> 2022|</a:t>
            </a:r>
          </a:p>
        </p:txBody>
      </p:sp>
      <p:pic>
        <p:nvPicPr>
          <p:cNvPr id="4" name="Picture 3"/>
          <p:cNvPicPr>
            <a:picLocks noChangeAspect="1"/>
          </p:cNvPicPr>
          <p:nvPr userDrawn="1"/>
        </p:nvPicPr>
        <p:blipFill>
          <a:blip r:embed="rId4"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C13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4" orient="horz" pos="192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11/8/2022</a:t>
            </a:fld>
            <a:endParaRPr lang="en-US" dirty="0"/>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dirty="0"/>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diagramColors" Target="../diagrams/colors1.xml"/><Relationship Id="rId21" Type="http://schemas.openxmlformats.org/officeDocument/2006/relationships/image" Target="../media/image23.png"/><Relationship Id="rId34" Type="http://schemas.openxmlformats.org/officeDocument/2006/relationships/image" Target="../media/image31.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diagramQuickStyle" Target="../diagrams/quickStyle1.xml"/><Relationship Id="rId33" Type="http://schemas.openxmlformats.org/officeDocument/2006/relationships/image" Target="../media/image30.jpeg"/><Relationship Id="rId38" Type="http://schemas.openxmlformats.org/officeDocument/2006/relationships/image" Target="../media/image35.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diagramLayout" Target="../diagrams/layout1.xml"/><Relationship Id="rId32" Type="http://schemas.openxmlformats.org/officeDocument/2006/relationships/image" Target="../media/image29.jpeg"/><Relationship Id="rId37" Type="http://schemas.openxmlformats.org/officeDocument/2006/relationships/image" Target="../media/image34.svg"/><Relationship Id="rId5" Type="http://schemas.openxmlformats.org/officeDocument/2006/relationships/image" Target="../media/image7.png"/><Relationship Id="rId15" Type="http://schemas.openxmlformats.org/officeDocument/2006/relationships/image" Target="../media/image17.svg"/><Relationship Id="rId23" Type="http://schemas.openxmlformats.org/officeDocument/2006/relationships/diagramData" Target="../diagrams/data1.xml"/><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28.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microsoft.com/office/2007/relationships/diagramDrawing" Target="../diagrams/drawing1.xml"/><Relationship Id="rId30" Type="http://schemas.openxmlformats.org/officeDocument/2006/relationships/image" Target="../media/image27.jpeg"/><Relationship Id="rId35" Type="http://schemas.openxmlformats.org/officeDocument/2006/relationships/image" Target="../media/image32.svg"/><Relationship Id="rId8" Type="http://schemas.openxmlformats.org/officeDocument/2006/relationships/image" Target="../media/image10.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895" descr="Map&#10;&#10;Description automatically generated">
            <a:extLst>
              <a:ext uri="{FF2B5EF4-FFF2-40B4-BE49-F238E27FC236}">
                <a16:creationId xmlns:a16="http://schemas.microsoft.com/office/drawing/2014/main" id="{0709FAE5-8F21-F049-0797-700D91CC2F31}"/>
              </a:ext>
            </a:extLst>
          </p:cNvPr>
          <p:cNvPicPr>
            <a:picLocks noChangeAspect="1"/>
          </p:cNvPicPr>
          <p:nvPr/>
        </p:nvPicPr>
        <p:blipFill rotWithShape="1">
          <a:blip r:embed="rId2"/>
          <a:srcRect l="20733" t="-1761" r="20174" b="196"/>
          <a:stretch/>
        </p:blipFill>
        <p:spPr>
          <a:xfrm>
            <a:off x="16205834" y="19326687"/>
            <a:ext cx="6508683" cy="9966390"/>
          </a:xfrm>
          <a:prstGeom prst="rect">
            <a:avLst/>
          </a:prstGeom>
        </p:spPr>
      </p:pic>
      <p:pic>
        <p:nvPicPr>
          <p:cNvPr id="947" name="Picture 947" descr="Map&#10;&#10;Description automatically generated">
            <a:extLst>
              <a:ext uri="{FF2B5EF4-FFF2-40B4-BE49-F238E27FC236}">
                <a16:creationId xmlns:a16="http://schemas.microsoft.com/office/drawing/2014/main" id="{8198424C-E647-78D5-141E-C018997C8D7D}"/>
              </a:ext>
            </a:extLst>
          </p:cNvPr>
          <p:cNvPicPr>
            <a:picLocks noChangeAspect="1"/>
          </p:cNvPicPr>
          <p:nvPr/>
        </p:nvPicPr>
        <p:blipFill rotWithShape="1">
          <a:blip r:embed="rId3"/>
          <a:srcRect l="21287" t="-43" r="21475" b="-366"/>
          <a:stretch/>
        </p:blipFill>
        <p:spPr>
          <a:xfrm>
            <a:off x="20896167" y="12981034"/>
            <a:ext cx="6386967" cy="9975120"/>
          </a:xfrm>
          <a:prstGeom prst="rect">
            <a:avLst/>
          </a:prstGeom>
        </p:spPr>
      </p:pic>
      <p:pic>
        <p:nvPicPr>
          <p:cNvPr id="938" name="Picture 938" descr="Map&#10;&#10;Description automatically generated">
            <a:extLst>
              <a:ext uri="{FF2B5EF4-FFF2-40B4-BE49-F238E27FC236}">
                <a16:creationId xmlns:a16="http://schemas.microsoft.com/office/drawing/2014/main" id="{9396A2DD-8344-62C9-69A2-57A79A2D5668}"/>
              </a:ext>
            </a:extLst>
          </p:cNvPr>
          <p:cNvPicPr>
            <a:picLocks noChangeAspect="1"/>
          </p:cNvPicPr>
          <p:nvPr/>
        </p:nvPicPr>
        <p:blipFill rotWithShape="1">
          <a:blip r:embed="rId4"/>
          <a:srcRect l="16517" t="-195" r="22164" b="-975"/>
          <a:stretch/>
        </p:blipFill>
        <p:spPr>
          <a:xfrm>
            <a:off x="9404551" y="19401132"/>
            <a:ext cx="6742143" cy="9953833"/>
          </a:xfrm>
          <a:prstGeom prst="rect">
            <a:avLst/>
          </a:prstGeom>
        </p:spPr>
      </p:pic>
      <p:pic>
        <p:nvPicPr>
          <p:cNvPr id="28" name="Picture 27">
            <a:extLst>
              <a:ext uri="{FF2B5EF4-FFF2-40B4-BE49-F238E27FC236}">
                <a16:creationId xmlns:a16="http://schemas.microsoft.com/office/drawing/2014/main" id="{B27EC0C4-A763-4F40-B93A-81BE956BAB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790866" y="27955334"/>
            <a:ext cx="2103120" cy="2103120"/>
          </a:xfrm>
          <a:prstGeom prst="rect">
            <a:avLst/>
          </a:prstGeom>
        </p:spPr>
      </p:pic>
      <p:pic>
        <p:nvPicPr>
          <p:cNvPr id="26" name="Picture 25">
            <a:extLst>
              <a:ext uri="{FF2B5EF4-FFF2-40B4-BE49-F238E27FC236}">
                <a16:creationId xmlns:a16="http://schemas.microsoft.com/office/drawing/2014/main" id="{85DE18C3-339B-C343-B66D-F7A5D956FBE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95393" y="27955334"/>
            <a:ext cx="2103120" cy="2103120"/>
          </a:xfrm>
          <a:prstGeom prst="rect">
            <a:avLst/>
          </a:prstGeom>
        </p:spPr>
      </p:pic>
      <p:pic>
        <p:nvPicPr>
          <p:cNvPr id="27" name="Picture 26">
            <a:extLst>
              <a:ext uri="{FF2B5EF4-FFF2-40B4-BE49-F238E27FC236}">
                <a16:creationId xmlns:a16="http://schemas.microsoft.com/office/drawing/2014/main" id="{6FB39283-3154-EE40-9F0D-E8327CB5B8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30875" y="31494121"/>
            <a:ext cx="2103120" cy="2103120"/>
          </a:xfrm>
          <a:prstGeom prst="rect">
            <a:avLst/>
          </a:prstGeom>
        </p:spPr>
      </p:pic>
      <p:pic>
        <p:nvPicPr>
          <p:cNvPr id="29" name="Picture 28">
            <a:extLst>
              <a:ext uri="{FF2B5EF4-FFF2-40B4-BE49-F238E27FC236}">
                <a16:creationId xmlns:a16="http://schemas.microsoft.com/office/drawing/2014/main" id="{D073D62E-3A0A-894E-B6B4-6828621252A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35401" y="31526118"/>
            <a:ext cx="2103120" cy="2103120"/>
          </a:xfrm>
          <a:prstGeom prst="rect">
            <a:avLst/>
          </a:prstGeom>
        </p:spPr>
      </p:pic>
      <p:sp>
        <p:nvSpPr>
          <p:cNvPr id="45" name="Title 3"/>
          <p:cNvSpPr txBox="1">
            <a:spLocks/>
          </p:cNvSpPr>
          <p:nvPr/>
        </p:nvSpPr>
        <p:spPr>
          <a:xfrm>
            <a:off x="25090553" y="4775200"/>
            <a:ext cx="1522297" cy="29451299"/>
          </a:xfrm>
          <a:prstGeom prst="rect">
            <a:avLst/>
          </a:prstGeom>
        </p:spPr>
        <p:txBody>
          <a:bodyPr vert="vert270" lIns="91440" tIns="45720" rIns="91440" bIns="4572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C13E2D"/>
                </a:solidFill>
              </a:rPr>
              <a:t>Idaho</a:t>
            </a:r>
            <a:r>
              <a:rPr lang="en-US" sz="10000" dirty="0">
                <a:solidFill>
                  <a:srgbClr val="C13E2D"/>
                </a:solidFill>
              </a:rPr>
              <a:t> Wildfires II</a:t>
            </a:r>
          </a:p>
        </p:txBody>
      </p:sp>
      <p:sp>
        <p:nvSpPr>
          <p:cNvPr id="7" name="Text Placeholder 16"/>
          <p:cNvSpPr txBox="1">
            <a:spLocks/>
          </p:cNvSpPr>
          <p:nvPr/>
        </p:nvSpPr>
        <p:spPr>
          <a:xfrm>
            <a:off x="12535764" y="29580980"/>
            <a:ext cx="8058979" cy="386370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285750" indent="-285750">
              <a:buClr>
                <a:srgbClr val="C13E2D"/>
              </a:buClr>
              <a:buFont typeface="Webdings" panose="05030102010509060703" pitchFamily="18" charset="2"/>
              <a:buChar char="4"/>
            </a:pPr>
            <a:endParaRPr lang="en-US" sz="2400" b="1" dirty="0">
              <a:latin typeface="Garamond" panose="02020404030301010803" pitchFamily="18" charset="0"/>
              <a:ea typeface="Arial"/>
              <a:cs typeface="Arial"/>
            </a:endParaRPr>
          </a:p>
          <a:p>
            <a:pPr lvl="1">
              <a:buClr>
                <a:srgbClr val="C13E2D"/>
              </a:buClr>
              <a:buFont typeface="Webdings" panose="05030102010509060703" pitchFamily="18" charset="2"/>
              <a:buChar char="4"/>
            </a:pPr>
            <a:r>
              <a:rPr lang="en-US" sz="2400" dirty="0">
                <a:latin typeface="Garamond"/>
                <a:ea typeface="Arial"/>
                <a:cs typeface="Arial"/>
              </a:rPr>
              <a:t>Idaho Department of Lands​</a:t>
            </a:r>
            <a:endParaRPr lang="en-US" sz="2400" dirty="0">
              <a:latin typeface="Garamond"/>
            </a:endParaRPr>
          </a:p>
          <a:p>
            <a:pPr lvl="2" rtl="0">
              <a:buClr>
                <a:srgbClr val="C13E2D"/>
              </a:buClr>
              <a:buFont typeface="Webdings" panose="05030102010509060703" pitchFamily="18" charset="2"/>
              <a:buChar char="4"/>
            </a:pPr>
            <a:r>
              <a:rPr lang="en-US" sz="2400" dirty="0">
                <a:latin typeface="Garamond"/>
                <a:ea typeface="Arial"/>
                <a:cs typeface="Arial"/>
              </a:rPr>
              <a:t>Tyre Holfeltz, Wildfire Risk Mitigation Program​</a:t>
            </a:r>
          </a:p>
          <a:p>
            <a:pPr lvl="1" rtl="0">
              <a:buClr>
                <a:srgbClr val="C13E2D"/>
              </a:buClr>
              <a:buFont typeface="Webdings" panose="05030102010509060703" pitchFamily="18" charset="2"/>
              <a:buChar char="4"/>
            </a:pPr>
            <a:r>
              <a:rPr lang="en-US" sz="2400" dirty="0">
                <a:latin typeface="Garamond"/>
                <a:ea typeface="Arial"/>
                <a:cs typeface="Arial"/>
              </a:rPr>
              <a:t>Idaho Office of Emergency Management​</a:t>
            </a:r>
          </a:p>
          <a:p>
            <a:pPr lvl="2" rtl="0">
              <a:buClr>
                <a:srgbClr val="C13E2D"/>
              </a:buClr>
              <a:buFont typeface="Webdings" panose="05030102010509060703" pitchFamily="18" charset="2"/>
              <a:buChar char="4"/>
            </a:pPr>
            <a:r>
              <a:rPr lang="en-US" sz="2400" dirty="0">
                <a:latin typeface="Garamond"/>
                <a:ea typeface="Arial"/>
                <a:cs typeface="Arial"/>
              </a:rPr>
              <a:t>Susan Cleverly, Mitigation Section Chief​</a:t>
            </a:r>
          </a:p>
          <a:p>
            <a:pPr lvl="2" rtl="0">
              <a:buClr>
                <a:srgbClr val="C13E2D"/>
              </a:buClr>
              <a:buFont typeface="Webdings" panose="05030102010509060703" pitchFamily="18" charset="2"/>
              <a:buChar char="4"/>
            </a:pPr>
            <a:r>
              <a:rPr lang="en-US" sz="2400" dirty="0">
                <a:latin typeface="Garamond"/>
                <a:ea typeface="Arial"/>
                <a:cs typeface="Arial"/>
              </a:rPr>
              <a:t>Lorrie Pahl, Mitigation Planner​</a:t>
            </a:r>
          </a:p>
          <a:p>
            <a:pPr lvl="2" rtl="0">
              <a:buClr>
                <a:srgbClr val="C13E2D"/>
              </a:buClr>
              <a:buFont typeface="Webdings" panose="05030102010509060703" pitchFamily="18" charset="2"/>
              <a:buChar char="4"/>
            </a:pPr>
            <a:r>
              <a:rPr lang="en-US" sz="2400" dirty="0">
                <a:latin typeface="Garamond"/>
                <a:ea typeface="Arial"/>
                <a:cs typeface="Arial"/>
              </a:rPr>
              <a:t>Mary Mott, Mitigation Program Assistant​</a:t>
            </a:r>
          </a:p>
        </p:txBody>
      </p:sp>
      <p:sp>
        <p:nvSpPr>
          <p:cNvPr id="22" name="TextBox 21"/>
          <p:cNvSpPr txBox="1"/>
          <p:nvPr/>
        </p:nvSpPr>
        <p:spPr>
          <a:xfrm>
            <a:off x="14198861" y="29203671"/>
            <a:ext cx="7278066" cy="769441"/>
          </a:xfrm>
          <a:prstGeom prst="rect">
            <a:avLst/>
          </a:prstGeom>
          <a:noFill/>
        </p:spPr>
        <p:txBody>
          <a:bodyPr wrap="square" rtlCol="0">
            <a:spAutoFit/>
          </a:bodyPr>
          <a:lstStyle/>
          <a:p>
            <a:r>
              <a:rPr lang="en-US" sz="4400" b="1" dirty="0">
                <a:solidFill>
                  <a:srgbClr val="C13E2D"/>
                </a:solidFill>
                <a:latin typeface="Century Gothic" panose="020B0502020202020204" pitchFamily="34" charset="0"/>
              </a:rPr>
              <a:t>Acknowledgements</a:t>
            </a:r>
          </a:p>
        </p:txBody>
      </p:sp>
      <p:sp>
        <p:nvSpPr>
          <p:cNvPr id="23" name="TextBox 22"/>
          <p:cNvSpPr txBox="1"/>
          <p:nvPr/>
        </p:nvSpPr>
        <p:spPr>
          <a:xfrm>
            <a:off x="6711365" y="29667790"/>
            <a:ext cx="7288030" cy="769441"/>
          </a:xfrm>
          <a:prstGeom prst="rect">
            <a:avLst/>
          </a:prstGeom>
          <a:noFill/>
        </p:spPr>
        <p:txBody>
          <a:bodyPr wrap="square" rtlCol="0">
            <a:spAutoFit/>
          </a:bodyPr>
          <a:lstStyle/>
          <a:p>
            <a:r>
              <a:rPr lang="en-US" sz="4400" b="1" dirty="0">
                <a:solidFill>
                  <a:srgbClr val="C13E2D"/>
                </a:solidFill>
                <a:latin typeface="Century Gothic" panose="020B0502020202020204" pitchFamily="34" charset="0"/>
              </a:rPr>
              <a:t>Project Partners</a:t>
            </a:r>
          </a:p>
        </p:txBody>
      </p:sp>
      <p:sp>
        <p:nvSpPr>
          <p:cNvPr id="5" name="Text Placeholder 4"/>
          <p:cNvSpPr>
            <a:spLocks noGrp="1"/>
          </p:cNvSpPr>
          <p:nvPr>
            <p:ph type="body" sz="quarter" idx="11"/>
          </p:nvPr>
        </p:nvSpPr>
        <p:spPr>
          <a:xfrm>
            <a:off x="4970196" y="1461091"/>
            <a:ext cx="18023236" cy="2171700"/>
          </a:xfrm>
        </p:spPr>
        <p:txBody>
          <a:bodyPr>
            <a:normAutofit lnSpcReduction="10000"/>
          </a:bodyPr>
          <a:lstStyle/>
          <a:p>
            <a:r>
              <a:rPr lang="en-US" dirty="0">
                <a:ea typeface="+mn-lt"/>
                <a:cs typeface="+mn-lt"/>
              </a:rPr>
              <a:t>Assessing Drought and Fire Conditions, Trends, and Susceptibility to Inform State Mitigation Efforts and Bolster Monitoring Protocol in North Central Idaho</a:t>
            </a:r>
            <a:endParaRPr lang="en-US" dirty="0"/>
          </a:p>
          <a:p>
            <a:endParaRPr lang="en-US" dirty="0"/>
          </a:p>
        </p:txBody>
      </p:sp>
      <p:sp>
        <p:nvSpPr>
          <p:cNvPr id="98" name="Text Placeholder 16"/>
          <p:cNvSpPr txBox="1">
            <a:spLocks/>
          </p:cNvSpPr>
          <p:nvPr/>
        </p:nvSpPr>
        <p:spPr>
          <a:xfrm>
            <a:off x="550287" y="33653847"/>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latin typeface="Garamond"/>
              </a:rPr>
              <a:t>Dana Drinkall</a:t>
            </a:r>
            <a:endParaRPr lang="en-US" dirty="0">
              <a:solidFill>
                <a:schemeClr val="tx1">
                  <a:lumMod val="75000"/>
                </a:schemeClr>
              </a:solidFill>
              <a:latin typeface="Garamond" panose="02020404030301010803" pitchFamily="18" charset="0"/>
            </a:endParaRPr>
          </a:p>
          <a:p>
            <a:pPr algn="ctr">
              <a:lnSpc>
                <a:spcPct val="100000"/>
              </a:lnSpc>
              <a:spcBef>
                <a:spcPts val="0"/>
              </a:spcBef>
            </a:pPr>
            <a:r>
              <a:rPr lang="en-US" dirty="0">
                <a:solidFill>
                  <a:schemeClr val="tx1">
                    <a:lumMod val="75000"/>
                  </a:schemeClr>
                </a:solidFill>
                <a:latin typeface="Garamond"/>
              </a:rPr>
              <a:t>Participant</a:t>
            </a:r>
          </a:p>
        </p:txBody>
      </p:sp>
      <p:sp>
        <p:nvSpPr>
          <p:cNvPr id="99" name="Text Placeholder 16"/>
          <p:cNvSpPr txBox="1">
            <a:spLocks/>
          </p:cNvSpPr>
          <p:nvPr/>
        </p:nvSpPr>
        <p:spPr>
          <a:xfrm>
            <a:off x="3492336" y="33777081"/>
            <a:ext cx="2896897" cy="1247892"/>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50000"/>
              </a:lnSpc>
            </a:pPr>
            <a:r>
              <a:rPr lang="en-US" dirty="0">
                <a:solidFill>
                  <a:schemeClr val="tx1">
                    <a:lumMod val="75000"/>
                  </a:schemeClr>
                </a:solidFill>
                <a:latin typeface="Garamond"/>
              </a:rPr>
              <a:t>Ryan Healey</a:t>
            </a:r>
            <a:endParaRPr lang="en-US" dirty="0">
              <a:solidFill>
                <a:schemeClr val="tx1">
                  <a:lumMod val="75000"/>
                </a:schemeClr>
              </a:solidFill>
            </a:endParaRPr>
          </a:p>
          <a:p>
            <a:pPr algn="ctr">
              <a:lnSpc>
                <a:spcPct val="50000"/>
              </a:lnSpc>
            </a:pPr>
            <a:r>
              <a:rPr lang="en-US" dirty="0">
                <a:solidFill>
                  <a:schemeClr val="tx1">
                    <a:lumMod val="75000"/>
                  </a:schemeClr>
                </a:solidFill>
                <a:latin typeface="Garamond"/>
              </a:rPr>
              <a:t>Participant </a:t>
            </a:r>
            <a:endParaRPr lang="en-US" dirty="0">
              <a:solidFill>
                <a:schemeClr val="tx1">
                  <a:lumMod val="75000"/>
                </a:schemeClr>
              </a:solidFill>
              <a:latin typeface="Garamond" panose="02020404030301010803" pitchFamily="18" charset="0"/>
            </a:endParaRPr>
          </a:p>
          <a:p>
            <a:pPr algn="ctr">
              <a:lnSpc>
                <a:spcPct val="50000"/>
              </a:lnSpc>
            </a:pPr>
            <a:endParaRPr lang="en-US" dirty="0">
              <a:solidFill>
                <a:schemeClr val="tx1">
                  <a:lumMod val="75000"/>
                </a:schemeClr>
              </a:solidFill>
              <a:latin typeface="Garamond" panose="02020404030301010803" pitchFamily="18" charset="0"/>
            </a:endParaRPr>
          </a:p>
        </p:txBody>
      </p:sp>
      <p:sp>
        <p:nvSpPr>
          <p:cNvPr id="100" name="Text Placeholder 16"/>
          <p:cNvSpPr txBox="1">
            <a:spLocks/>
          </p:cNvSpPr>
          <p:nvPr/>
        </p:nvSpPr>
        <p:spPr>
          <a:xfrm>
            <a:off x="550787" y="30303154"/>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50000"/>
              </a:lnSpc>
            </a:pPr>
            <a:r>
              <a:rPr lang="en-US" dirty="0">
                <a:solidFill>
                  <a:schemeClr val="tx1">
                    <a:lumMod val="75000"/>
                  </a:schemeClr>
                </a:solidFill>
                <a:latin typeface="Garamond"/>
              </a:rPr>
              <a:t>Talissa Cota</a:t>
            </a:r>
            <a:endParaRPr lang="en-US" dirty="0"/>
          </a:p>
          <a:p>
            <a:pPr algn="ctr">
              <a:lnSpc>
                <a:spcPct val="50000"/>
              </a:lnSpc>
            </a:pPr>
            <a:r>
              <a:rPr lang="en-US" dirty="0">
                <a:solidFill>
                  <a:schemeClr val="tx1">
                    <a:lumMod val="75000"/>
                  </a:schemeClr>
                </a:solidFill>
                <a:latin typeface="Garamond"/>
              </a:rPr>
              <a:t>Project Lead</a:t>
            </a:r>
            <a:endParaRPr lang="en-US" dirty="0">
              <a:solidFill>
                <a:schemeClr val="tx1">
                  <a:lumMod val="75000"/>
                </a:schemeClr>
              </a:solidFill>
              <a:latin typeface="Garamond" panose="02020404030301010803" pitchFamily="18" charset="0"/>
            </a:endParaRPr>
          </a:p>
        </p:txBody>
      </p:sp>
      <p:sp>
        <p:nvSpPr>
          <p:cNvPr id="104" name="Text Placeholder 16"/>
          <p:cNvSpPr txBox="1">
            <a:spLocks/>
          </p:cNvSpPr>
          <p:nvPr/>
        </p:nvSpPr>
        <p:spPr>
          <a:xfrm>
            <a:off x="3341347" y="30184058"/>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latin typeface="Garamond"/>
              </a:rPr>
              <a:t>Tyler Morvant</a:t>
            </a:r>
          </a:p>
          <a:p>
            <a:pPr algn="ctr">
              <a:lnSpc>
                <a:spcPct val="50000"/>
              </a:lnSpc>
            </a:pPr>
            <a:r>
              <a:rPr lang="en-US" dirty="0">
                <a:solidFill>
                  <a:schemeClr val="tx1">
                    <a:lumMod val="75000"/>
                  </a:schemeClr>
                </a:solidFill>
                <a:latin typeface="Garamond"/>
              </a:rPr>
              <a:t>Participant</a:t>
            </a:r>
            <a:endParaRPr lang="en-US" dirty="0">
              <a:solidFill>
                <a:schemeClr val="tx1">
                  <a:lumMod val="75000"/>
                </a:schemeClr>
              </a:solidFill>
              <a:latin typeface="Garamond" panose="02020404030301010803" pitchFamily="18" charset="0"/>
            </a:endParaRPr>
          </a:p>
        </p:txBody>
      </p:sp>
      <p:sp>
        <p:nvSpPr>
          <p:cNvPr id="42" name="Text Placeholder 11">
            <a:extLst>
              <a:ext uri="{FF2B5EF4-FFF2-40B4-BE49-F238E27FC236}">
                <a16:creationId xmlns:a16="http://schemas.microsoft.com/office/drawing/2014/main" id="{6B53F6D1-7A67-4850-87EE-194C08BE1316}"/>
              </a:ext>
            </a:extLst>
          </p:cNvPr>
          <p:cNvSpPr txBox="1">
            <a:spLocks/>
          </p:cNvSpPr>
          <p:nvPr/>
        </p:nvSpPr>
        <p:spPr>
          <a:xfrm>
            <a:off x="4040521" y="34770811"/>
            <a:ext cx="6404732" cy="653305"/>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dirty="0">
                <a:solidFill>
                  <a:schemeClr val="bg1"/>
                </a:solidFill>
              </a:rPr>
              <a:t>Idaho - Pocatello</a:t>
            </a:r>
          </a:p>
        </p:txBody>
      </p:sp>
      <p:grpSp>
        <p:nvGrpSpPr>
          <p:cNvPr id="18" name="Group 17">
            <a:extLst>
              <a:ext uri="{FF2B5EF4-FFF2-40B4-BE49-F238E27FC236}">
                <a16:creationId xmlns:a16="http://schemas.microsoft.com/office/drawing/2014/main" id="{CA1427E2-B81F-8E28-12FA-E3B0A8A0FA01}"/>
              </a:ext>
            </a:extLst>
          </p:cNvPr>
          <p:cNvGrpSpPr/>
          <p:nvPr/>
        </p:nvGrpSpPr>
        <p:grpSpPr>
          <a:xfrm>
            <a:off x="10548657" y="4649677"/>
            <a:ext cx="5791199" cy="8429351"/>
            <a:chOff x="947530" y="4651030"/>
            <a:chExt cx="5791199" cy="8429351"/>
          </a:xfrm>
        </p:grpSpPr>
        <p:pic>
          <p:nvPicPr>
            <p:cNvPr id="11" name="Picture 11" descr="Map&#10;&#10;Description automatically generated">
              <a:extLst>
                <a:ext uri="{FF2B5EF4-FFF2-40B4-BE49-F238E27FC236}">
                  <a16:creationId xmlns:a16="http://schemas.microsoft.com/office/drawing/2014/main" id="{8F1AA100-0BF1-4DDA-7921-CA47FBCB0407}"/>
                </a:ext>
              </a:extLst>
            </p:cNvPr>
            <p:cNvPicPr>
              <a:picLocks noChangeAspect="1"/>
            </p:cNvPicPr>
            <p:nvPr/>
          </p:nvPicPr>
          <p:blipFill>
            <a:blip r:embed="rId6"/>
            <a:stretch>
              <a:fillRect/>
            </a:stretch>
          </p:blipFill>
          <p:spPr>
            <a:xfrm>
              <a:off x="947530" y="4651030"/>
              <a:ext cx="5791199" cy="8429351"/>
            </a:xfrm>
            <a:prstGeom prst="rect">
              <a:avLst/>
            </a:prstGeom>
          </p:spPr>
        </p:pic>
        <p:pic>
          <p:nvPicPr>
            <p:cNvPr id="10" name="Picture 10" descr="Graphical user interface, text, application&#10;&#10;Description automatically generated">
              <a:extLst>
                <a:ext uri="{FF2B5EF4-FFF2-40B4-BE49-F238E27FC236}">
                  <a16:creationId xmlns:a16="http://schemas.microsoft.com/office/drawing/2014/main" id="{5B204AC8-6DB6-7459-7155-97E5DCC80787}"/>
                </a:ext>
              </a:extLst>
            </p:cNvPr>
            <p:cNvPicPr>
              <a:picLocks noChangeAspect="1"/>
            </p:cNvPicPr>
            <p:nvPr/>
          </p:nvPicPr>
          <p:blipFill rotWithShape="1">
            <a:blip r:embed="rId7"/>
            <a:srcRect l="725" b="7634"/>
            <a:stretch/>
          </p:blipFill>
          <p:spPr>
            <a:xfrm>
              <a:off x="3843128" y="4906411"/>
              <a:ext cx="2703640" cy="2430643"/>
            </a:xfrm>
            <a:prstGeom prst="rect">
              <a:avLst/>
            </a:prstGeom>
          </p:spPr>
        </p:pic>
        <p:sp>
          <p:nvSpPr>
            <p:cNvPr id="12" name="Rectangle 11">
              <a:extLst>
                <a:ext uri="{FF2B5EF4-FFF2-40B4-BE49-F238E27FC236}">
                  <a16:creationId xmlns:a16="http://schemas.microsoft.com/office/drawing/2014/main" id="{348E8570-7313-F37A-5088-CACE810AC19B}"/>
                </a:ext>
              </a:extLst>
            </p:cNvPr>
            <p:cNvSpPr/>
            <p:nvPr/>
          </p:nvSpPr>
          <p:spPr>
            <a:xfrm>
              <a:off x="3917433" y="6115879"/>
              <a:ext cx="344556" cy="318054"/>
            </a:xfrm>
            <a:prstGeom prst="rect">
              <a:avLst/>
            </a:prstGeom>
            <a:solidFill>
              <a:schemeClr val="bg2"/>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8303D95-98EE-A290-61BB-399C6C781B96}"/>
                </a:ext>
              </a:extLst>
            </p:cNvPr>
            <p:cNvSpPr txBox="1"/>
            <p:nvPr/>
          </p:nvSpPr>
          <p:spPr>
            <a:xfrm>
              <a:off x="4293702" y="6091497"/>
              <a:ext cx="1995160" cy="1200329"/>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Blaine County</a:t>
              </a:r>
            </a:p>
            <a:p>
              <a:endParaRPr lang="en-US" dirty="0"/>
            </a:p>
            <a:p>
              <a:r>
                <a:rPr lang="en-US" dirty="0"/>
                <a:t>Historic wildfires 1950–2021 </a:t>
              </a:r>
            </a:p>
          </p:txBody>
        </p:sp>
        <p:cxnSp>
          <p:nvCxnSpPr>
            <p:cNvPr id="15" name="Straight Arrow Connector 14">
              <a:extLst>
                <a:ext uri="{FF2B5EF4-FFF2-40B4-BE49-F238E27FC236}">
                  <a16:creationId xmlns:a16="http://schemas.microsoft.com/office/drawing/2014/main" id="{AD4E24D2-8645-1308-F31B-231C5725F960}"/>
                </a:ext>
              </a:extLst>
            </p:cNvPr>
            <p:cNvCxnSpPr/>
            <p:nvPr/>
          </p:nvCxnSpPr>
          <p:spPr>
            <a:xfrm flipH="1">
              <a:off x="3923472" y="5447472"/>
              <a:ext cx="265043" cy="265044"/>
            </a:xfrm>
            <a:prstGeom prst="straightConnector1">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0D61243-07AB-DE4A-B38F-DF6237AF9E5C}"/>
                </a:ext>
              </a:extLst>
            </p:cNvPr>
            <p:cNvCxnSpPr>
              <a:cxnSpLocks/>
            </p:cNvCxnSpPr>
            <p:nvPr/>
          </p:nvCxnSpPr>
          <p:spPr>
            <a:xfrm flipH="1">
              <a:off x="3923471" y="5409132"/>
              <a:ext cx="190031" cy="197366"/>
            </a:xfrm>
            <a:prstGeom prst="straightConnector1">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5BC6DC2-44E1-BED1-14B5-AE7B0360E689}"/>
                </a:ext>
              </a:extLst>
            </p:cNvPr>
            <p:cNvCxnSpPr>
              <a:cxnSpLocks/>
            </p:cNvCxnSpPr>
            <p:nvPr/>
          </p:nvCxnSpPr>
          <p:spPr>
            <a:xfrm flipH="1">
              <a:off x="4055992" y="5522483"/>
              <a:ext cx="209201" cy="216536"/>
            </a:xfrm>
            <a:prstGeom prst="straightConnector1">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66606EDF-9E66-0B9D-7AF2-389240CAE18B}"/>
              </a:ext>
            </a:extLst>
          </p:cNvPr>
          <p:cNvSpPr txBox="1"/>
          <p:nvPr/>
        </p:nvSpPr>
        <p:spPr>
          <a:xfrm>
            <a:off x="834454" y="11932823"/>
            <a:ext cx="56454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C13E2D"/>
                </a:solidFill>
              </a:rPr>
              <a:t>Earth Observations</a:t>
            </a:r>
          </a:p>
        </p:txBody>
      </p:sp>
      <p:sp>
        <p:nvSpPr>
          <p:cNvPr id="21" name="TextBox 20">
            <a:extLst>
              <a:ext uri="{FF2B5EF4-FFF2-40B4-BE49-F238E27FC236}">
                <a16:creationId xmlns:a16="http://schemas.microsoft.com/office/drawing/2014/main" id="{D68EBA92-5F73-8541-38F4-6D0F5B84F19B}"/>
              </a:ext>
            </a:extLst>
          </p:cNvPr>
          <p:cNvSpPr txBox="1"/>
          <p:nvPr/>
        </p:nvSpPr>
        <p:spPr>
          <a:xfrm>
            <a:off x="991151" y="3860615"/>
            <a:ext cx="56454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C13E2D"/>
                </a:solidFill>
              </a:rPr>
              <a:t>Abstract</a:t>
            </a:r>
          </a:p>
        </p:txBody>
      </p:sp>
      <p:sp>
        <p:nvSpPr>
          <p:cNvPr id="30" name="TextBox 29">
            <a:extLst>
              <a:ext uri="{FF2B5EF4-FFF2-40B4-BE49-F238E27FC236}">
                <a16:creationId xmlns:a16="http://schemas.microsoft.com/office/drawing/2014/main" id="{85A474E9-394A-DB15-BAD5-F9A3D88B17FD}"/>
              </a:ext>
            </a:extLst>
          </p:cNvPr>
          <p:cNvSpPr txBox="1"/>
          <p:nvPr/>
        </p:nvSpPr>
        <p:spPr>
          <a:xfrm>
            <a:off x="16895049" y="3890986"/>
            <a:ext cx="56454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C13E2D"/>
                </a:solidFill>
              </a:rPr>
              <a:t>Project Objectives </a:t>
            </a:r>
          </a:p>
        </p:txBody>
      </p:sp>
      <p:sp>
        <p:nvSpPr>
          <p:cNvPr id="33" name="TextBox 32">
            <a:extLst>
              <a:ext uri="{FF2B5EF4-FFF2-40B4-BE49-F238E27FC236}">
                <a16:creationId xmlns:a16="http://schemas.microsoft.com/office/drawing/2014/main" id="{51F25F14-DAAC-A43A-1D9E-D52255E96130}"/>
              </a:ext>
            </a:extLst>
          </p:cNvPr>
          <p:cNvSpPr txBox="1"/>
          <p:nvPr/>
        </p:nvSpPr>
        <p:spPr>
          <a:xfrm>
            <a:off x="10552318" y="3862607"/>
            <a:ext cx="56454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C13E2D"/>
                </a:solidFill>
              </a:rPr>
              <a:t>Study Area</a:t>
            </a:r>
          </a:p>
        </p:txBody>
      </p:sp>
      <p:sp>
        <p:nvSpPr>
          <p:cNvPr id="35" name="TextBox 34">
            <a:extLst>
              <a:ext uri="{FF2B5EF4-FFF2-40B4-BE49-F238E27FC236}">
                <a16:creationId xmlns:a16="http://schemas.microsoft.com/office/drawing/2014/main" id="{B2D42893-77DF-615E-7BF9-53B999BBAD58}"/>
              </a:ext>
            </a:extLst>
          </p:cNvPr>
          <p:cNvSpPr txBox="1"/>
          <p:nvPr/>
        </p:nvSpPr>
        <p:spPr>
          <a:xfrm>
            <a:off x="558398" y="4402282"/>
            <a:ext cx="9860700" cy="77098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250" dirty="0">
                <a:latin typeface="Garamond"/>
                <a:ea typeface="+mn-lt"/>
                <a:cs typeface="+mn-lt"/>
              </a:rPr>
              <a:t>The western United States has experienced twenty years of increased and prolonged drought which have exacerbated wildfire hazards. Combined, these jeopardize population centers through increased risks to ecosystem services, local economies, and livelihoods. In Idaho, the Idaho Office of Emergency Management (IOEM), Idaho Department of Water Resources (IDWR), and Idaho Department of Lands (IDL) are seeking methods to effectively monitor these conditions and dynamically update models that inform hazard mitigation planning and allocation of emergency and land management resources. To accomplish this, these agencies partnered with NASA DEVELOP to produce drought-enhanced wildfire hazard models. Part of a two-term project, the teams revised the state’s current wildfire hazard model with refined data layers and remotely-sensed drought indicator data, to reflect dynamic ecosystem responses to temporally and spatially variable nexuses of drought and wildfire potential. The team distinguished between rangeland and forestland ecosystems and investigated relationships between a multitude of drought metrics and the Normalized Difference Vegetation Index (NDVI) within these using Idrisi TerrSet Earth Trends Modeler (ETM). This analysis determined that total precipitation at a 5-month interval (r</a:t>
            </a:r>
            <a:r>
              <a:rPr lang="en-US" sz="2250" baseline="30000" dirty="0">
                <a:latin typeface="Garamond"/>
                <a:ea typeface="+mn-lt"/>
                <a:cs typeface="+mn-lt"/>
              </a:rPr>
              <a:t>2 </a:t>
            </a:r>
            <a:r>
              <a:rPr lang="en-US" sz="2250" dirty="0">
                <a:latin typeface="Garamond"/>
                <a:ea typeface="+mn-lt"/>
                <a:cs typeface="+mn-lt"/>
              </a:rPr>
              <a:t>= 0.72) and the Evaporative Stress Index (ESI; r</a:t>
            </a:r>
            <a:r>
              <a:rPr lang="en-US" sz="2250" baseline="30000" dirty="0">
                <a:latin typeface="Garamond"/>
                <a:ea typeface="+mn-lt"/>
                <a:cs typeface="+mn-lt"/>
              </a:rPr>
              <a:t>2 </a:t>
            </a:r>
            <a:r>
              <a:rPr lang="en-US" sz="2250" dirty="0">
                <a:latin typeface="Garamond"/>
                <a:ea typeface="+mn-lt"/>
                <a:cs typeface="+mn-lt"/>
              </a:rPr>
              <a:t>= 0.69), and precipitation at a 4-month interval (r</a:t>
            </a:r>
            <a:r>
              <a:rPr lang="en-US" sz="2250" baseline="30000" dirty="0">
                <a:latin typeface="Garamond"/>
                <a:ea typeface="+mn-lt"/>
                <a:cs typeface="+mn-lt"/>
              </a:rPr>
              <a:t>2 </a:t>
            </a:r>
            <a:r>
              <a:rPr lang="en-US" sz="2250" dirty="0">
                <a:latin typeface="Garamond"/>
                <a:ea typeface="+mn-lt"/>
                <a:cs typeface="+mn-lt"/>
              </a:rPr>
              <a:t>= 0.51) were important drivers for vegetation condition in rangeland and forestland, respectively. These variables were used to create dynamic wildfire hazard models augmented to reflect these relationships. The team used linear regression to explore augmented model hazard ratings and wildfire occurrence to validate these model efficacies against the state static model.</a:t>
            </a:r>
            <a:endParaRPr lang="en-US" sz="2250" dirty="0">
              <a:latin typeface="Garamond"/>
            </a:endParaRPr>
          </a:p>
        </p:txBody>
      </p:sp>
      <p:sp>
        <p:nvSpPr>
          <p:cNvPr id="25" name="Arrow: Pentagon 24">
            <a:extLst>
              <a:ext uri="{FF2B5EF4-FFF2-40B4-BE49-F238E27FC236}">
                <a16:creationId xmlns:a16="http://schemas.microsoft.com/office/drawing/2014/main" id="{38AAD4A0-82F1-0338-56CE-6BE997D34102}"/>
              </a:ext>
            </a:extLst>
          </p:cNvPr>
          <p:cNvSpPr/>
          <p:nvPr/>
        </p:nvSpPr>
        <p:spPr>
          <a:xfrm flipH="1">
            <a:off x="7154994" y="30753334"/>
            <a:ext cx="3711864" cy="903431"/>
          </a:xfrm>
          <a:prstGeom prst="homePlate">
            <a:avLst/>
          </a:prstGeom>
          <a:solidFill>
            <a:srgbClr val="FFFF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latin typeface="Century Gothic"/>
                <a:cs typeface="Calibri"/>
              </a:rPr>
              <a:t>Idaho Office of Emergency Managemen</a:t>
            </a:r>
            <a:r>
              <a:rPr lang="en-US" sz="1600" dirty="0">
                <a:solidFill>
                  <a:schemeClr val="tx1"/>
                </a:solidFill>
                <a:cs typeface="Calibri"/>
              </a:rPr>
              <a:t>t</a:t>
            </a:r>
          </a:p>
        </p:txBody>
      </p:sp>
      <p:sp>
        <p:nvSpPr>
          <p:cNvPr id="36" name="Arrow: Pentagon 35">
            <a:extLst>
              <a:ext uri="{FF2B5EF4-FFF2-40B4-BE49-F238E27FC236}">
                <a16:creationId xmlns:a16="http://schemas.microsoft.com/office/drawing/2014/main" id="{098C3F18-220A-9AEB-AC21-CE6FCDCE8B9B}"/>
              </a:ext>
            </a:extLst>
          </p:cNvPr>
          <p:cNvSpPr/>
          <p:nvPr/>
        </p:nvSpPr>
        <p:spPr>
          <a:xfrm flipH="1">
            <a:off x="7154993" y="31775106"/>
            <a:ext cx="3711864" cy="903431"/>
          </a:xfrm>
          <a:prstGeom prst="homePlate">
            <a:avLst/>
          </a:prstGeom>
          <a:solidFill>
            <a:srgbClr val="FFFF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latin typeface="Century Gothic"/>
                <a:cs typeface="Calibri"/>
              </a:rPr>
              <a:t>Idaho Department of Water Resources </a:t>
            </a:r>
          </a:p>
        </p:txBody>
      </p:sp>
      <p:sp>
        <p:nvSpPr>
          <p:cNvPr id="37" name="Arrow: Pentagon 36">
            <a:extLst>
              <a:ext uri="{FF2B5EF4-FFF2-40B4-BE49-F238E27FC236}">
                <a16:creationId xmlns:a16="http://schemas.microsoft.com/office/drawing/2014/main" id="{0C716896-6A1D-B455-82D3-6BFB24DD8422}"/>
              </a:ext>
            </a:extLst>
          </p:cNvPr>
          <p:cNvSpPr/>
          <p:nvPr/>
        </p:nvSpPr>
        <p:spPr>
          <a:xfrm flipH="1">
            <a:off x="7135823" y="32824109"/>
            <a:ext cx="3711864" cy="903431"/>
          </a:xfrm>
          <a:prstGeom prst="homePlate">
            <a:avLst/>
          </a:prstGeom>
          <a:solidFill>
            <a:srgbClr val="FFFF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latin typeface="Century Gothic"/>
                <a:cs typeface="Calibri"/>
              </a:rPr>
              <a:t>Idaho Department of Lands</a:t>
            </a:r>
          </a:p>
        </p:txBody>
      </p:sp>
      <p:sp>
        <p:nvSpPr>
          <p:cNvPr id="44" name="Rectangle 43">
            <a:extLst>
              <a:ext uri="{FF2B5EF4-FFF2-40B4-BE49-F238E27FC236}">
                <a16:creationId xmlns:a16="http://schemas.microsoft.com/office/drawing/2014/main" id="{40F6E07B-4F9B-566C-8C67-ADBEB351F232}"/>
              </a:ext>
            </a:extLst>
          </p:cNvPr>
          <p:cNvSpPr/>
          <p:nvPr/>
        </p:nvSpPr>
        <p:spPr>
          <a:xfrm>
            <a:off x="10974237" y="30760481"/>
            <a:ext cx="2641983" cy="912091"/>
          </a:xfrm>
          <a:prstGeom prst="rect">
            <a:avLst/>
          </a:prstGeom>
          <a:solidFill>
            <a:srgbClr val="C23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latin typeface="Century Gothic"/>
                <a:cs typeface="Calibri"/>
              </a:rPr>
              <a:t>Susan Cleverly, Lorrie Pahl, Mary Mott, Traci Stewart</a:t>
            </a:r>
          </a:p>
        </p:txBody>
      </p:sp>
      <p:sp>
        <p:nvSpPr>
          <p:cNvPr id="46" name="Rectangle 45">
            <a:extLst>
              <a:ext uri="{FF2B5EF4-FFF2-40B4-BE49-F238E27FC236}">
                <a16:creationId xmlns:a16="http://schemas.microsoft.com/office/drawing/2014/main" id="{01083093-FCE1-7A11-A193-3A01ACF2D037}"/>
              </a:ext>
            </a:extLst>
          </p:cNvPr>
          <p:cNvSpPr/>
          <p:nvPr/>
        </p:nvSpPr>
        <p:spPr>
          <a:xfrm>
            <a:off x="10974236" y="31768039"/>
            <a:ext cx="2641983" cy="912091"/>
          </a:xfrm>
          <a:prstGeom prst="rect">
            <a:avLst/>
          </a:prstGeom>
          <a:solidFill>
            <a:srgbClr val="C23E2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latin typeface="Century Gothic"/>
                <a:cs typeface="Calibri"/>
              </a:rPr>
              <a:t>David Hoekema</a:t>
            </a:r>
          </a:p>
        </p:txBody>
      </p:sp>
      <p:sp>
        <p:nvSpPr>
          <p:cNvPr id="47" name="Rectangle 46">
            <a:extLst>
              <a:ext uri="{FF2B5EF4-FFF2-40B4-BE49-F238E27FC236}">
                <a16:creationId xmlns:a16="http://schemas.microsoft.com/office/drawing/2014/main" id="{C4AECC51-22CA-543F-83A8-951AD049731F}"/>
              </a:ext>
            </a:extLst>
          </p:cNvPr>
          <p:cNvSpPr/>
          <p:nvPr/>
        </p:nvSpPr>
        <p:spPr>
          <a:xfrm>
            <a:off x="10955067" y="32817043"/>
            <a:ext cx="2641983" cy="912091"/>
          </a:xfrm>
          <a:prstGeom prst="rect">
            <a:avLst/>
          </a:prstGeom>
          <a:solidFill>
            <a:srgbClr val="C23E2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latin typeface="Century Gothic"/>
                <a:cs typeface="Calibri"/>
              </a:rPr>
              <a:t> Tyre Holfetz</a:t>
            </a:r>
          </a:p>
        </p:txBody>
      </p:sp>
      <p:pic>
        <p:nvPicPr>
          <p:cNvPr id="60" name="Picture 60" descr="A picture containing satellite&#10;&#10;Description automatically generated">
            <a:extLst>
              <a:ext uri="{FF2B5EF4-FFF2-40B4-BE49-F238E27FC236}">
                <a16:creationId xmlns:a16="http://schemas.microsoft.com/office/drawing/2014/main" id="{15C3AA2B-D0CE-7BB1-830B-37B9BFD698B5}"/>
              </a:ext>
            </a:extLst>
          </p:cNvPr>
          <p:cNvPicPr>
            <a:picLocks noChangeAspect="1"/>
          </p:cNvPicPr>
          <p:nvPr/>
        </p:nvPicPr>
        <p:blipFill>
          <a:blip r:embed="rId8"/>
          <a:stretch>
            <a:fillRect/>
          </a:stretch>
        </p:blipFill>
        <p:spPr>
          <a:xfrm>
            <a:off x="916333" y="12717555"/>
            <a:ext cx="1765300" cy="1474258"/>
          </a:xfrm>
          <a:prstGeom prst="rect">
            <a:avLst/>
          </a:prstGeom>
        </p:spPr>
      </p:pic>
      <p:pic>
        <p:nvPicPr>
          <p:cNvPr id="61" name="Picture 61" descr="A picture containing text, scoreboard&#10;&#10;Description automatically generated">
            <a:extLst>
              <a:ext uri="{FF2B5EF4-FFF2-40B4-BE49-F238E27FC236}">
                <a16:creationId xmlns:a16="http://schemas.microsoft.com/office/drawing/2014/main" id="{9FFCC13A-E5C6-165D-33FD-8015D5856607}"/>
              </a:ext>
            </a:extLst>
          </p:cNvPr>
          <p:cNvPicPr>
            <a:picLocks noChangeAspect="1"/>
          </p:cNvPicPr>
          <p:nvPr/>
        </p:nvPicPr>
        <p:blipFill>
          <a:blip r:embed="rId9"/>
          <a:stretch>
            <a:fillRect/>
          </a:stretch>
        </p:blipFill>
        <p:spPr>
          <a:xfrm>
            <a:off x="840133" y="14366121"/>
            <a:ext cx="2743200" cy="822960"/>
          </a:xfrm>
          <a:prstGeom prst="rect">
            <a:avLst/>
          </a:prstGeom>
        </p:spPr>
      </p:pic>
      <p:pic>
        <p:nvPicPr>
          <p:cNvPr id="62" name="Picture 62" descr="A picture containing satellite, transport, table&#10;&#10;Description automatically generated">
            <a:extLst>
              <a:ext uri="{FF2B5EF4-FFF2-40B4-BE49-F238E27FC236}">
                <a16:creationId xmlns:a16="http://schemas.microsoft.com/office/drawing/2014/main" id="{50000243-78F0-6387-046B-9EBAAAE9A444}"/>
              </a:ext>
            </a:extLst>
          </p:cNvPr>
          <p:cNvPicPr>
            <a:picLocks noChangeAspect="1"/>
          </p:cNvPicPr>
          <p:nvPr/>
        </p:nvPicPr>
        <p:blipFill>
          <a:blip r:embed="rId10"/>
          <a:stretch>
            <a:fillRect/>
          </a:stretch>
        </p:blipFill>
        <p:spPr>
          <a:xfrm>
            <a:off x="848072" y="15627972"/>
            <a:ext cx="1838325" cy="1389593"/>
          </a:xfrm>
          <a:prstGeom prst="rect">
            <a:avLst/>
          </a:prstGeom>
        </p:spPr>
      </p:pic>
      <p:pic>
        <p:nvPicPr>
          <p:cNvPr id="63" name="Picture 63">
            <a:extLst>
              <a:ext uri="{FF2B5EF4-FFF2-40B4-BE49-F238E27FC236}">
                <a16:creationId xmlns:a16="http://schemas.microsoft.com/office/drawing/2014/main" id="{F0BCE541-AB01-6C05-9F8A-DBE1C7D3C824}"/>
              </a:ext>
            </a:extLst>
          </p:cNvPr>
          <p:cNvPicPr>
            <a:picLocks noChangeAspect="1"/>
          </p:cNvPicPr>
          <p:nvPr/>
        </p:nvPicPr>
        <p:blipFill>
          <a:blip r:embed="rId11"/>
          <a:stretch>
            <a:fillRect/>
          </a:stretch>
        </p:blipFill>
        <p:spPr>
          <a:xfrm>
            <a:off x="924800" y="17468786"/>
            <a:ext cx="2743200" cy="1433298"/>
          </a:xfrm>
          <a:prstGeom prst="rect">
            <a:avLst/>
          </a:prstGeom>
        </p:spPr>
      </p:pic>
      <p:sp>
        <p:nvSpPr>
          <p:cNvPr id="64" name="TextBox 63">
            <a:extLst>
              <a:ext uri="{FF2B5EF4-FFF2-40B4-BE49-F238E27FC236}">
                <a16:creationId xmlns:a16="http://schemas.microsoft.com/office/drawing/2014/main" id="{D9826DF1-BD19-A38D-9135-8F5810D8D9EE}"/>
              </a:ext>
            </a:extLst>
          </p:cNvPr>
          <p:cNvSpPr txBox="1"/>
          <p:nvPr/>
        </p:nvSpPr>
        <p:spPr>
          <a:xfrm>
            <a:off x="825408" y="14084439"/>
            <a:ext cx="26035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lumMod val="75000"/>
                    <a:lumOff val="25000"/>
                  </a:schemeClr>
                </a:solidFill>
                <a:latin typeface="Garamond"/>
              </a:rPr>
              <a:t>Landsat 8 OLI</a:t>
            </a:r>
          </a:p>
        </p:txBody>
      </p:sp>
      <p:sp>
        <p:nvSpPr>
          <p:cNvPr id="65" name="TextBox 64">
            <a:extLst>
              <a:ext uri="{FF2B5EF4-FFF2-40B4-BE49-F238E27FC236}">
                <a16:creationId xmlns:a16="http://schemas.microsoft.com/office/drawing/2014/main" id="{188A0ED3-C985-F0E5-04E2-62E78A69AEFD}"/>
              </a:ext>
            </a:extLst>
          </p:cNvPr>
          <p:cNvSpPr txBox="1"/>
          <p:nvPr/>
        </p:nvSpPr>
        <p:spPr>
          <a:xfrm>
            <a:off x="835898" y="15216763"/>
            <a:ext cx="32131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lumMod val="75000"/>
                    <a:lumOff val="25000"/>
                  </a:schemeClr>
                </a:solidFill>
                <a:latin typeface="Garamond"/>
              </a:rPr>
              <a:t>Landsat 9 OLI</a:t>
            </a:r>
          </a:p>
        </p:txBody>
      </p:sp>
      <p:sp>
        <p:nvSpPr>
          <p:cNvPr id="66" name="TextBox 65">
            <a:extLst>
              <a:ext uri="{FF2B5EF4-FFF2-40B4-BE49-F238E27FC236}">
                <a16:creationId xmlns:a16="http://schemas.microsoft.com/office/drawing/2014/main" id="{E5CF3276-0B7B-05CC-6E70-A898521C46E7}"/>
              </a:ext>
            </a:extLst>
          </p:cNvPr>
          <p:cNvSpPr txBox="1"/>
          <p:nvPr/>
        </p:nvSpPr>
        <p:spPr>
          <a:xfrm>
            <a:off x="835899" y="17039742"/>
            <a:ext cx="25980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lumMod val="75000"/>
                    <a:lumOff val="25000"/>
                  </a:schemeClr>
                </a:solidFill>
                <a:latin typeface="Garamond"/>
              </a:rPr>
              <a:t>Terra MODIS </a:t>
            </a:r>
          </a:p>
        </p:txBody>
      </p:sp>
      <p:sp>
        <p:nvSpPr>
          <p:cNvPr id="67" name="TextBox 66">
            <a:extLst>
              <a:ext uri="{FF2B5EF4-FFF2-40B4-BE49-F238E27FC236}">
                <a16:creationId xmlns:a16="http://schemas.microsoft.com/office/drawing/2014/main" id="{23C822F0-282C-4660-6241-D52E81933AF8}"/>
              </a:ext>
            </a:extLst>
          </p:cNvPr>
          <p:cNvSpPr txBox="1"/>
          <p:nvPr/>
        </p:nvSpPr>
        <p:spPr>
          <a:xfrm>
            <a:off x="904439" y="18885930"/>
            <a:ext cx="23199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lumMod val="75000"/>
                    <a:lumOff val="25000"/>
                  </a:schemeClr>
                </a:solidFill>
                <a:latin typeface="Garamond"/>
              </a:rPr>
              <a:t>Aqua MODIS </a:t>
            </a:r>
          </a:p>
        </p:txBody>
      </p:sp>
      <p:sp>
        <p:nvSpPr>
          <p:cNvPr id="155" name="TextBox 154">
            <a:extLst>
              <a:ext uri="{FF2B5EF4-FFF2-40B4-BE49-F238E27FC236}">
                <a16:creationId xmlns:a16="http://schemas.microsoft.com/office/drawing/2014/main" id="{81DE4EBB-406D-3964-2257-B35BF5C63B81}"/>
              </a:ext>
            </a:extLst>
          </p:cNvPr>
          <p:cNvSpPr txBox="1"/>
          <p:nvPr/>
        </p:nvSpPr>
        <p:spPr>
          <a:xfrm>
            <a:off x="16900348" y="7398078"/>
            <a:ext cx="56454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C13E2D"/>
                </a:solidFill>
              </a:rPr>
              <a:t>METHODOLOGY</a:t>
            </a:r>
          </a:p>
        </p:txBody>
      </p:sp>
      <p:sp>
        <p:nvSpPr>
          <p:cNvPr id="138" name="TextBox 137">
            <a:extLst>
              <a:ext uri="{FF2B5EF4-FFF2-40B4-BE49-F238E27FC236}">
                <a16:creationId xmlns:a16="http://schemas.microsoft.com/office/drawing/2014/main" id="{AB94009D-2D3B-DFF7-A22D-D600F48B84FD}"/>
              </a:ext>
            </a:extLst>
          </p:cNvPr>
          <p:cNvSpPr txBox="1"/>
          <p:nvPr/>
        </p:nvSpPr>
        <p:spPr>
          <a:xfrm>
            <a:off x="19686294" y="29516429"/>
            <a:ext cx="5539409" cy="47982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rtl="0">
              <a:buClr>
                <a:srgbClr val="C00000"/>
              </a:buClr>
              <a:buFont typeface="Webdings" panose="05030102010509060703" pitchFamily="18" charset="2"/>
              <a:buChar char="4"/>
            </a:pPr>
            <a:endParaRPr lang="en-US" sz="2400" b="1" dirty="0">
              <a:latin typeface="Garamond" panose="02020404030301010803" pitchFamily="18" charset="0"/>
              <a:ea typeface="Arial"/>
              <a:cs typeface="Arial"/>
            </a:endParaRPr>
          </a:p>
          <a:p>
            <a:pPr marL="742950" lvl="1" indent="-285750">
              <a:lnSpc>
                <a:spcPct val="90000"/>
              </a:lnSpc>
              <a:spcBef>
                <a:spcPts val="1500"/>
              </a:spcBef>
              <a:buClr>
                <a:srgbClr val="C00000"/>
              </a:buClr>
              <a:buFont typeface="Webdings,Sans-Serif" panose="05030102010509060703" pitchFamily="18" charset="2"/>
              <a:buChar char="4"/>
            </a:pPr>
            <a:r>
              <a:rPr lang="en-US" sz="2400" dirty="0">
                <a:latin typeface="Garamond"/>
                <a:ea typeface="+mn-lt"/>
                <a:cs typeface="Arial"/>
              </a:rPr>
              <a:t>Idaho Department of Water Resources </a:t>
            </a:r>
            <a:endParaRPr lang="en-US" sz="2400" dirty="0">
              <a:ea typeface="+mn-lt"/>
              <a:cs typeface="+mn-lt"/>
            </a:endParaRPr>
          </a:p>
          <a:p>
            <a:pPr marL="1200150" lvl="2" indent="-285750">
              <a:lnSpc>
                <a:spcPct val="90000"/>
              </a:lnSpc>
              <a:spcBef>
                <a:spcPts val="1500"/>
              </a:spcBef>
              <a:buClr>
                <a:srgbClr val="C00000"/>
              </a:buClr>
              <a:buFont typeface="Webdings,Sans-Serif" panose="05030102010509060703" pitchFamily="18" charset="2"/>
              <a:buChar char="4"/>
            </a:pPr>
            <a:r>
              <a:rPr lang="en-US" sz="2400" dirty="0">
                <a:latin typeface="Garamond"/>
                <a:cs typeface="Arial"/>
              </a:rPr>
              <a:t>David Hoekema, Hydrologist </a:t>
            </a:r>
            <a:endParaRPr lang="en-US" dirty="0"/>
          </a:p>
          <a:p>
            <a:pPr marL="742950" lvl="1" indent="-285750">
              <a:buClr>
                <a:srgbClr val="C00000"/>
              </a:buClr>
              <a:buFont typeface="Webdings" panose="05030102010509060703" pitchFamily="18" charset="2"/>
              <a:buChar char="4"/>
            </a:pPr>
            <a:r>
              <a:rPr lang="en-US" sz="2400" dirty="0">
                <a:latin typeface="Garamond"/>
                <a:ea typeface="Arial"/>
                <a:cs typeface="Arial"/>
              </a:rPr>
              <a:t>Keith Weber​</a:t>
            </a:r>
            <a:endParaRPr lang="en-US" dirty="0"/>
          </a:p>
          <a:p>
            <a:pPr marL="1200150" lvl="2" indent="-285750" rtl="0">
              <a:buClr>
                <a:srgbClr val="C00000"/>
              </a:buClr>
              <a:buFont typeface="Webdings" panose="05030102010509060703" pitchFamily="18" charset="2"/>
              <a:buChar char="4"/>
            </a:pPr>
            <a:r>
              <a:rPr lang="en-US" sz="2400" dirty="0">
                <a:latin typeface="Garamond"/>
                <a:ea typeface="Arial"/>
                <a:cs typeface="Arial"/>
              </a:rPr>
              <a:t>Idaho State University, GIS Training and Research Center​</a:t>
            </a:r>
          </a:p>
          <a:p>
            <a:pPr marL="285750" lvl="0" indent="-285750" rtl="0">
              <a:buClr>
                <a:srgbClr val="C00000"/>
              </a:buClr>
              <a:buFont typeface="Webdings" panose="05030102010509060703" pitchFamily="18" charset="2"/>
              <a:buChar char="4"/>
            </a:pPr>
            <a:endParaRPr lang="en-US" sz="2400" dirty="0">
              <a:latin typeface="Garamond" panose="02020404030301010803" pitchFamily="18" charset="0"/>
              <a:ea typeface="Arial"/>
              <a:cs typeface="Arial"/>
            </a:endParaRPr>
          </a:p>
          <a:p>
            <a:pPr marL="742950" lvl="1" indent="-285750" rtl="0">
              <a:buClr>
                <a:srgbClr val="C00000"/>
              </a:buClr>
              <a:buFont typeface="Webdings" panose="05030102010509060703" pitchFamily="18" charset="2"/>
              <a:buChar char="4"/>
            </a:pPr>
            <a:r>
              <a:rPr lang="en-US" sz="2400" dirty="0">
                <a:latin typeface="Garamond"/>
                <a:ea typeface="Arial"/>
                <a:cs typeface="Arial"/>
              </a:rPr>
              <a:t>Brandy Nisbet-Wilcox​</a:t>
            </a:r>
          </a:p>
          <a:p>
            <a:pPr marL="1200150" lvl="2" indent="-285750" rtl="0">
              <a:buClr>
                <a:srgbClr val="C00000"/>
              </a:buClr>
              <a:buFont typeface="Webdings" panose="05030102010509060703" pitchFamily="18" charset="2"/>
              <a:buChar char="4"/>
            </a:pPr>
            <a:r>
              <a:rPr lang="en-US" sz="2400" dirty="0">
                <a:latin typeface="Garamond"/>
                <a:ea typeface="Arial"/>
                <a:cs typeface="Arial"/>
              </a:rPr>
              <a:t>Science Systems and Applications, Inc., NASA DEVELOP National Program​</a:t>
            </a:r>
          </a:p>
        </p:txBody>
      </p:sp>
      <p:sp>
        <p:nvSpPr>
          <p:cNvPr id="101" name="TextBox 100">
            <a:extLst>
              <a:ext uri="{FF2B5EF4-FFF2-40B4-BE49-F238E27FC236}">
                <a16:creationId xmlns:a16="http://schemas.microsoft.com/office/drawing/2014/main" id="{07219A6D-AC4B-5891-A46C-3A2A68FF1002}"/>
              </a:ext>
            </a:extLst>
          </p:cNvPr>
          <p:cNvSpPr txBox="1"/>
          <p:nvPr/>
        </p:nvSpPr>
        <p:spPr>
          <a:xfrm>
            <a:off x="706935" y="19495830"/>
            <a:ext cx="56454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C13E2D"/>
                </a:solidFill>
              </a:rPr>
              <a:t>CONCLUSIONS</a:t>
            </a:r>
          </a:p>
        </p:txBody>
      </p:sp>
      <p:sp>
        <p:nvSpPr>
          <p:cNvPr id="318" name="TextBox 317">
            <a:extLst>
              <a:ext uri="{FF2B5EF4-FFF2-40B4-BE49-F238E27FC236}">
                <a16:creationId xmlns:a16="http://schemas.microsoft.com/office/drawing/2014/main" id="{61B09D68-7462-A1E7-694A-D296F0DA756F}"/>
              </a:ext>
            </a:extLst>
          </p:cNvPr>
          <p:cNvSpPr txBox="1"/>
          <p:nvPr/>
        </p:nvSpPr>
        <p:spPr>
          <a:xfrm>
            <a:off x="5524832" y="13338522"/>
            <a:ext cx="56454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C13E2D"/>
                </a:solidFill>
              </a:rPr>
              <a:t>RESULTS</a:t>
            </a:r>
          </a:p>
        </p:txBody>
      </p:sp>
      <p:grpSp>
        <p:nvGrpSpPr>
          <p:cNvPr id="128" name="Group 127">
            <a:extLst>
              <a:ext uri="{FF2B5EF4-FFF2-40B4-BE49-F238E27FC236}">
                <a16:creationId xmlns:a16="http://schemas.microsoft.com/office/drawing/2014/main" id="{224480AB-6E5E-180C-ADA7-4A4E5670ECF3}"/>
              </a:ext>
            </a:extLst>
          </p:cNvPr>
          <p:cNvGrpSpPr/>
          <p:nvPr/>
        </p:nvGrpSpPr>
        <p:grpSpPr>
          <a:xfrm>
            <a:off x="16889572" y="4756858"/>
            <a:ext cx="4490637" cy="943840"/>
            <a:chOff x="589398" y="1076619"/>
            <a:chExt cx="4490637" cy="943840"/>
          </a:xfrm>
        </p:grpSpPr>
        <p:sp>
          <p:nvSpPr>
            <p:cNvPr id="142" name="Arrow: Pentagon 141">
              <a:extLst>
                <a:ext uri="{FF2B5EF4-FFF2-40B4-BE49-F238E27FC236}">
                  <a16:creationId xmlns:a16="http://schemas.microsoft.com/office/drawing/2014/main" id="{C9A9CDA8-A1EF-FC85-C576-F73561FDFEDB}"/>
                </a:ext>
              </a:extLst>
            </p:cNvPr>
            <p:cNvSpPr/>
            <p:nvPr/>
          </p:nvSpPr>
          <p:spPr>
            <a:xfrm flipH="1">
              <a:off x="1304671" y="1163347"/>
              <a:ext cx="3775364" cy="839931"/>
            </a:xfrm>
            <a:prstGeom prst="homePlate">
              <a:avLst/>
            </a:prstGeom>
            <a:solidFill>
              <a:srgbClr val="E1BE6A"/>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lumMod val="75000"/>
                      <a:lumOff val="25000"/>
                    </a:schemeClr>
                  </a:solidFill>
                  <a:latin typeface="Century Gothic"/>
                  <a:cs typeface="Calibri"/>
                </a:rPr>
                <a:t>Enhance current state </a:t>
              </a:r>
              <a:r>
                <a:rPr lang="en-US" sz="1600" b="1" dirty="0">
                  <a:solidFill>
                    <a:schemeClr val="tx1">
                      <a:lumMod val="75000"/>
                      <a:lumOff val="25000"/>
                    </a:schemeClr>
                  </a:solidFill>
                  <a:latin typeface="Century Gothic"/>
                  <a:cs typeface="Calibri"/>
                </a:rPr>
                <a:t>fire hazard model</a:t>
              </a:r>
              <a:r>
                <a:rPr lang="en-US" sz="1600" dirty="0">
                  <a:solidFill>
                    <a:schemeClr val="tx1">
                      <a:lumMod val="75000"/>
                      <a:lumOff val="25000"/>
                    </a:schemeClr>
                  </a:solidFill>
                  <a:latin typeface="Century Gothic"/>
                  <a:cs typeface="Calibri"/>
                </a:rPr>
                <a:t> with drought indices</a:t>
              </a:r>
            </a:p>
          </p:txBody>
        </p:sp>
        <p:sp>
          <p:nvSpPr>
            <p:cNvPr id="143" name="Flowchart: Connector 142">
              <a:extLst>
                <a:ext uri="{FF2B5EF4-FFF2-40B4-BE49-F238E27FC236}">
                  <a16:creationId xmlns:a16="http://schemas.microsoft.com/office/drawing/2014/main" id="{FFC49521-7B9A-F80B-9FEA-7A2A169CE5B2}"/>
                </a:ext>
              </a:extLst>
            </p:cNvPr>
            <p:cNvSpPr/>
            <p:nvPr/>
          </p:nvSpPr>
          <p:spPr>
            <a:xfrm>
              <a:off x="589398" y="1076619"/>
              <a:ext cx="1004454" cy="943840"/>
            </a:xfrm>
            <a:prstGeom prst="flowChartConnector">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44" name="Graphic 15" descr="Fire outline">
              <a:extLst>
                <a:ext uri="{FF2B5EF4-FFF2-40B4-BE49-F238E27FC236}">
                  <a16:creationId xmlns:a16="http://schemas.microsoft.com/office/drawing/2014/main" id="{0EC5E9B9-C339-CA49-664B-D671643817B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4930" y="1093668"/>
              <a:ext cx="914400" cy="914400"/>
            </a:xfrm>
            <a:prstGeom prst="rect">
              <a:avLst/>
            </a:prstGeom>
          </p:spPr>
        </p:pic>
      </p:grpSp>
      <p:grpSp>
        <p:nvGrpSpPr>
          <p:cNvPr id="129" name="Group 128">
            <a:extLst>
              <a:ext uri="{FF2B5EF4-FFF2-40B4-BE49-F238E27FC236}">
                <a16:creationId xmlns:a16="http://schemas.microsoft.com/office/drawing/2014/main" id="{C0D291E3-3AEF-A892-0C85-D747AA468157}"/>
              </a:ext>
            </a:extLst>
          </p:cNvPr>
          <p:cNvGrpSpPr/>
          <p:nvPr/>
        </p:nvGrpSpPr>
        <p:grpSpPr>
          <a:xfrm>
            <a:off x="22024416" y="6030450"/>
            <a:ext cx="4513920" cy="943840"/>
            <a:chOff x="608903" y="4656089"/>
            <a:chExt cx="4513920" cy="943840"/>
          </a:xfrm>
        </p:grpSpPr>
        <p:sp>
          <p:nvSpPr>
            <p:cNvPr id="139" name="Arrow: Pentagon 138">
              <a:extLst>
                <a:ext uri="{FF2B5EF4-FFF2-40B4-BE49-F238E27FC236}">
                  <a16:creationId xmlns:a16="http://schemas.microsoft.com/office/drawing/2014/main" id="{4AEF93E1-F827-DFCA-95EE-D2A90D8DD352}"/>
                </a:ext>
              </a:extLst>
            </p:cNvPr>
            <p:cNvSpPr/>
            <p:nvPr/>
          </p:nvSpPr>
          <p:spPr>
            <a:xfrm flipH="1">
              <a:off x="1347459" y="4707315"/>
              <a:ext cx="3775364" cy="839931"/>
            </a:xfrm>
            <a:prstGeom prst="homePlate">
              <a:avLst/>
            </a:prstGeom>
            <a:solidFill>
              <a:srgbClr val="40B0A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lumMod val="75000"/>
                      <a:lumOff val="25000"/>
                    </a:schemeClr>
                  </a:solidFill>
                  <a:latin typeface="Century Gothic"/>
                  <a:cs typeface="Calibri"/>
                </a:rPr>
                <a:t>Create </a:t>
              </a:r>
              <a:r>
                <a:rPr lang="en-US" sz="1600" b="1" dirty="0">
                  <a:solidFill>
                    <a:schemeClr val="tx1">
                      <a:lumMod val="75000"/>
                      <a:lumOff val="25000"/>
                    </a:schemeClr>
                  </a:solidFill>
                  <a:latin typeface="Century Gothic"/>
                  <a:cs typeface="Calibri"/>
                </a:rPr>
                <a:t>tutorial</a:t>
              </a:r>
              <a:r>
                <a:rPr lang="en-US" sz="1600" dirty="0">
                  <a:solidFill>
                    <a:schemeClr val="tx1">
                      <a:lumMod val="75000"/>
                      <a:lumOff val="25000"/>
                    </a:schemeClr>
                  </a:solidFill>
                  <a:latin typeface="Century Gothic"/>
                  <a:cs typeface="Calibri"/>
                </a:rPr>
                <a:t> for project partners to build a fire and drought model </a:t>
              </a:r>
            </a:p>
          </p:txBody>
        </p:sp>
        <p:sp>
          <p:nvSpPr>
            <p:cNvPr id="140" name="Flowchart: Connector 139">
              <a:extLst>
                <a:ext uri="{FF2B5EF4-FFF2-40B4-BE49-F238E27FC236}">
                  <a16:creationId xmlns:a16="http://schemas.microsoft.com/office/drawing/2014/main" id="{E9FDB602-43BA-28F8-9C85-470C6087AF63}"/>
                </a:ext>
              </a:extLst>
            </p:cNvPr>
            <p:cNvSpPr/>
            <p:nvPr/>
          </p:nvSpPr>
          <p:spPr>
            <a:xfrm>
              <a:off x="608903" y="4656089"/>
              <a:ext cx="1004454" cy="943840"/>
            </a:xfrm>
            <a:prstGeom prst="flowChartConnector">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41" name="Graphic 11" descr="Classroom outline">
              <a:extLst>
                <a:ext uri="{FF2B5EF4-FFF2-40B4-BE49-F238E27FC236}">
                  <a16:creationId xmlns:a16="http://schemas.microsoft.com/office/drawing/2014/main" id="{6E2263B3-0471-938E-1478-8BC88DBB02A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7119" y="4707004"/>
              <a:ext cx="858644" cy="840059"/>
            </a:xfrm>
            <a:prstGeom prst="rect">
              <a:avLst/>
            </a:prstGeom>
          </p:spPr>
        </p:pic>
      </p:grpSp>
      <p:grpSp>
        <p:nvGrpSpPr>
          <p:cNvPr id="130" name="Group 129">
            <a:extLst>
              <a:ext uri="{FF2B5EF4-FFF2-40B4-BE49-F238E27FC236}">
                <a16:creationId xmlns:a16="http://schemas.microsoft.com/office/drawing/2014/main" id="{49E01DAD-1693-C0E5-7456-595E15853635}"/>
              </a:ext>
            </a:extLst>
          </p:cNvPr>
          <p:cNvGrpSpPr/>
          <p:nvPr/>
        </p:nvGrpSpPr>
        <p:grpSpPr>
          <a:xfrm>
            <a:off x="21981817" y="4742874"/>
            <a:ext cx="4532510" cy="943840"/>
            <a:chOff x="474955" y="2247996"/>
            <a:chExt cx="4532510" cy="943840"/>
          </a:xfrm>
        </p:grpSpPr>
        <p:sp>
          <p:nvSpPr>
            <p:cNvPr id="135" name="Arrow: Pentagon 134">
              <a:extLst>
                <a:ext uri="{FF2B5EF4-FFF2-40B4-BE49-F238E27FC236}">
                  <a16:creationId xmlns:a16="http://schemas.microsoft.com/office/drawing/2014/main" id="{005BC12A-480E-B186-249B-F9F8EDB97566}"/>
                </a:ext>
              </a:extLst>
            </p:cNvPr>
            <p:cNvSpPr/>
            <p:nvPr/>
          </p:nvSpPr>
          <p:spPr>
            <a:xfrm flipH="1">
              <a:off x="1232101" y="2308747"/>
              <a:ext cx="3775364" cy="839931"/>
            </a:xfrm>
            <a:prstGeom prst="homePlate">
              <a:avLst/>
            </a:prstGeom>
            <a:solidFill>
              <a:schemeClr val="accent6">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lumMod val="75000"/>
                      <a:lumOff val="25000"/>
                    </a:schemeClr>
                  </a:solidFill>
                  <a:latin typeface="Century Gothic"/>
                  <a:cs typeface="Calibri"/>
                </a:rPr>
                <a:t>Compare different </a:t>
              </a:r>
              <a:r>
                <a:rPr lang="en-US" sz="1600" b="1" dirty="0">
                  <a:solidFill>
                    <a:schemeClr val="tx1">
                      <a:lumMod val="75000"/>
                      <a:lumOff val="25000"/>
                    </a:schemeClr>
                  </a:solidFill>
                  <a:latin typeface="Century Gothic"/>
                  <a:cs typeface="Calibri"/>
                </a:rPr>
                <a:t>vegetative stress</a:t>
              </a:r>
              <a:r>
                <a:rPr lang="en-US" sz="1600" dirty="0">
                  <a:solidFill>
                    <a:schemeClr val="tx1">
                      <a:lumMod val="75000"/>
                      <a:lumOff val="25000"/>
                    </a:schemeClr>
                  </a:solidFill>
                  <a:latin typeface="Century Gothic"/>
                  <a:cs typeface="Calibri"/>
                </a:rPr>
                <a:t> and </a:t>
              </a:r>
              <a:r>
                <a:rPr lang="en-US" sz="1600" b="1" dirty="0">
                  <a:solidFill>
                    <a:schemeClr val="tx1">
                      <a:lumMod val="75000"/>
                      <a:lumOff val="25000"/>
                    </a:schemeClr>
                  </a:solidFill>
                  <a:latin typeface="Century Gothic"/>
                  <a:cs typeface="Calibri"/>
                </a:rPr>
                <a:t>drought indices </a:t>
              </a:r>
              <a:r>
                <a:rPr lang="en-US" sz="1600" dirty="0">
                  <a:solidFill>
                    <a:schemeClr val="tx1">
                      <a:lumMod val="75000"/>
                      <a:lumOff val="25000"/>
                    </a:schemeClr>
                  </a:solidFill>
                  <a:latin typeface="Century Gothic"/>
                  <a:cs typeface="Calibri"/>
                </a:rPr>
                <a:t>to see which is best to incorporate</a:t>
              </a:r>
            </a:p>
          </p:txBody>
        </p:sp>
        <p:sp>
          <p:nvSpPr>
            <p:cNvPr id="136" name="Flowchart: Connector 135">
              <a:extLst>
                <a:ext uri="{FF2B5EF4-FFF2-40B4-BE49-F238E27FC236}">
                  <a16:creationId xmlns:a16="http://schemas.microsoft.com/office/drawing/2014/main" id="{BB9AC94A-6F62-FA50-5FDB-C1076ADD7BD2}"/>
                </a:ext>
              </a:extLst>
            </p:cNvPr>
            <p:cNvSpPr/>
            <p:nvPr/>
          </p:nvSpPr>
          <p:spPr>
            <a:xfrm>
              <a:off x="474955" y="2247996"/>
              <a:ext cx="1004454" cy="943840"/>
            </a:xfrm>
            <a:prstGeom prst="flowChartConnector">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7" name="Graphic 12" descr="Withering Tree outline">
              <a:extLst>
                <a:ext uri="{FF2B5EF4-FFF2-40B4-BE49-F238E27FC236}">
                  <a16:creationId xmlns:a16="http://schemas.microsoft.com/office/drawing/2014/main" id="{74557CDE-7C75-1798-2860-48E2C303B55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4394" y="2293747"/>
              <a:ext cx="862739" cy="888571"/>
            </a:xfrm>
            <a:prstGeom prst="rect">
              <a:avLst/>
            </a:prstGeom>
          </p:spPr>
        </p:pic>
      </p:grpSp>
      <p:grpSp>
        <p:nvGrpSpPr>
          <p:cNvPr id="131" name="Group 130">
            <a:extLst>
              <a:ext uri="{FF2B5EF4-FFF2-40B4-BE49-F238E27FC236}">
                <a16:creationId xmlns:a16="http://schemas.microsoft.com/office/drawing/2014/main" id="{5223B252-5386-4EEA-CE0F-D384466D6FD0}"/>
              </a:ext>
            </a:extLst>
          </p:cNvPr>
          <p:cNvGrpSpPr/>
          <p:nvPr/>
        </p:nvGrpSpPr>
        <p:grpSpPr>
          <a:xfrm>
            <a:off x="16909078" y="6000913"/>
            <a:ext cx="4471585" cy="956058"/>
            <a:chOff x="608904" y="3407352"/>
            <a:chExt cx="4471585" cy="956058"/>
          </a:xfrm>
        </p:grpSpPr>
        <p:sp>
          <p:nvSpPr>
            <p:cNvPr id="132" name="Arrow: Pentagon 131">
              <a:extLst>
                <a:ext uri="{FF2B5EF4-FFF2-40B4-BE49-F238E27FC236}">
                  <a16:creationId xmlns:a16="http://schemas.microsoft.com/office/drawing/2014/main" id="{2E7D028F-38B2-1DF5-C793-C6228F1FFF94}"/>
                </a:ext>
              </a:extLst>
            </p:cNvPr>
            <p:cNvSpPr/>
            <p:nvPr/>
          </p:nvSpPr>
          <p:spPr>
            <a:xfrm flipH="1">
              <a:off x="1305125" y="3518421"/>
              <a:ext cx="3775364" cy="839931"/>
            </a:xfrm>
            <a:prstGeom prst="homePlate">
              <a:avLst/>
            </a:prstGeom>
            <a:solidFill>
              <a:srgbClr val="AD8D7D"/>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lumMod val="75000"/>
                      <a:lumOff val="25000"/>
                    </a:schemeClr>
                  </a:solidFill>
                  <a:latin typeface="Century Gothic"/>
                  <a:cs typeface="Calibri"/>
                </a:rPr>
                <a:t>Integrate </a:t>
              </a:r>
              <a:r>
                <a:rPr lang="en-US" sz="1600" b="1" dirty="0">
                  <a:solidFill>
                    <a:schemeClr val="tx1">
                      <a:lumMod val="75000"/>
                      <a:lumOff val="25000"/>
                    </a:schemeClr>
                  </a:solidFill>
                  <a:latin typeface="Century Gothic"/>
                  <a:cs typeface="Calibri"/>
                </a:rPr>
                <a:t>Earth observation</a:t>
              </a:r>
              <a:r>
                <a:rPr lang="en-US" sz="1600" dirty="0">
                  <a:solidFill>
                    <a:schemeClr val="tx1">
                      <a:lumMod val="75000"/>
                      <a:lumOff val="25000"/>
                    </a:schemeClr>
                  </a:solidFill>
                  <a:latin typeface="Century Gothic"/>
                  <a:cs typeface="Calibri"/>
                </a:rPr>
                <a:t> data into the model</a:t>
              </a:r>
            </a:p>
          </p:txBody>
        </p:sp>
        <p:sp>
          <p:nvSpPr>
            <p:cNvPr id="133" name="Flowchart: Connector 132">
              <a:extLst>
                <a:ext uri="{FF2B5EF4-FFF2-40B4-BE49-F238E27FC236}">
                  <a16:creationId xmlns:a16="http://schemas.microsoft.com/office/drawing/2014/main" id="{527BA555-F282-1BF2-8064-30AFA1F79FE8}"/>
                </a:ext>
              </a:extLst>
            </p:cNvPr>
            <p:cNvSpPr/>
            <p:nvPr/>
          </p:nvSpPr>
          <p:spPr>
            <a:xfrm>
              <a:off x="608904" y="3419570"/>
              <a:ext cx="1004454" cy="943840"/>
            </a:xfrm>
            <a:prstGeom prst="flowChartConnector">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4" name="Graphic 15" descr="Satellite outline">
              <a:extLst>
                <a:ext uri="{FF2B5EF4-FFF2-40B4-BE49-F238E27FC236}">
                  <a16:creationId xmlns:a16="http://schemas.microsoft.com/office/drawing/2014/main" id="{BAC13AE5-A54C-F878-74C6-ED7E71DBC6A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85676" y="3407352"/>
              <a:ext cx="914400" cy="914400"/>
            </a:xfrm>
            <a:prstGeom prst="rect">
              <a:avLst/>
            </a:prstGeom>
          </p:spPr>
        </p:pic>
      </p:grpSp>
      <p:pic>
        <p:nvPicPr>
          <p:cNvPr id="523" name="Picture 523" descr="A picture containing close&#10;&#10;Description automatically generated">
            <a:extLst>
              <a:ext uri="{FF2B5EF4-FFF2-40B4-BE49-F238E27FC236}">
                <a16:creationId xmlns:a16="http://schemas.microsoft.com/office/drawing/2014/main" id="{6FEEDD6B-0D35-79E2-FAD4-1A4625A79CFF}"/>
              </a:ext>
            </a:extLst>
          </p:cNvPr>
          <p:cNvPicPr>
            <a:picLocks noChangeAspect="1"/>
          </p:cNvPicPr>
          <p:nvPr/>
        </p:nvPicPr>
        <p:blipFill>
          <a:blip r:embed="rId20"/>
          <a:stretch>
            <a:fillRect/>
          </a:stretch>
        </p:blipFill>
        <p:spPr>
          <a:xfrm>
            <a:off x="6663795" y="31745407"/>
            <a:ext cx="981075" cy="952500"/>
          </a:xfrm>
          <a:prstGeom prst="rect">
            <a:avLst/>
          </a:prstGeom>
        </p:spPr>
      </p:pic>
      <p:pic>
        <p:nvPicPr>
          <p:cNvPr id="524" name="Picture 524" descr="A picture containing person&#10;&#10;Description automatically generated">
            <a:extLst>
              <a:ext uri="{FF2B5EF4-FFF2-40B4-BE49-F238E27FC236}">
                <a16:creationId xmlns:a16="http://schemas.microsoft.com/office/drawing/2014/main" id="{65B48D7A-99CB-5811-691C-796F7157A1FE}"/>
              </a:ext>
            </a:extLst>
          </p:cNvPr>
          <p:cNvPicPr>
            <a:picLocks noChangeAspect="1"/>
          </p:cNvPicPr>
          <p:nvPr/>
        </p:nvPicPr>
        <p:blipFill>
          <a:blip r:embed="rId21"/>
          <a:stretch>
            <a:fillRect/>
          </a:stretch>
        </p:blipFill>
        <p:spPr>
          <a:xfrm>
            <a:off x="6690495" y="30742587"/>
            <a:ext cx="962025" cy="952500"/>
          </a:xfrm>
          <a:prstGeom prst="rect">
            <a:avLst/>
          </a:prstGeom>
        </p:spPr>
      </p:pic>
      <p:pic>
        <p:nvPicPr>
          <p:cNvPr id="540" name="Picture 540">
            <a:extLst>
              <a:ext uri="{FF2B5EF4-FFF2-40B4-BE49-F238E27FC236}">
                <a16:creationId xmlns:a16="http://schemas.microsoft.com/office/drawing/2014/main" id="{4AAD0048-7E2F-A475-FB01-CF161AD4A9A6}"/>
              </a:ext>
            </a:extLst>
          </p:cNvPr>
          <p:cNvPicPr>
            <a:picLocks noChangeAspect="1"/>
          </p:cNvPicPr>
          <p:nvPr/>
        </p:nvPicPr>
        <p:blipFill>
          <a:blip r:embed="rId22"/>
          <a:stretch>
            <a:fillRect/>
          </a:stretch>
        </p:blipFill>
        <p:spPr>
          <a:xfrm>
            <a:off x="6669388" y="32790827"/>
            <a:ext cx="981075" cy="990600"/>
          </a:xfrm>
          <a:prstGeom prst="rect">
            <a:avLst/>
          </a:prstGeom>
        </p:spPr>
      </p:pic>
      <p:graphicFrame>
        <p:nvGraphicFramePr>
          <p:cNvPr id="907" name="Diagram 906">
            <a:extLst>
              <a:ext uri="{FF2B5EF4-FFF2-40B4-BE49-F238E27FC236}">
                <a16:creationId xmlns:a16="http://schemas.microsoft.com/office/drawing/2014/main" id="{134B6FC7-70EF-7BCB-50FB-D4C1F3013CAF}"/>
              </a:ext>
            </a:extLst>
          </p:cNvPr>
          <p:cNvGraphicFramePr/>
          <p:nvPr>
            <p:extLst>
              <p:ext uri="{D42A27DB-BD31-4B8C-83A1-F6EECF244321}">
                <p14:modId xmlns:p14="http://schemas.microsoft.com/office/powerpoint/2010/main" val="2562776616"/>
              </p:ext>
            </p:extLst>
          </p:nvPr>
        </p:nvGraphicFramePr>
        <p:xfrm>
          <a:off x="16682792" y="7623608"/>
          <a:ext cx="9387780" cy="572317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988" name="Group 987">
            <a:extLst>
              <a:ext uri="{FF2B5EF4-FFF2-40B4-BE49-F238E27FC236}">
                <a16:creationId xmlns:a16="http://schemas.microsoft.com/office/drawing/2014/main" id="{7F97FE69-5EE2-92F7-00E0-9211A259E08B}"/>
              </a:ext>
            </a:extLst>
          </p:cNvPr>
          <p:cNvGrpSpPr/>
          <p:nvPr/>
        </p:nvGrpSpPr>
        <p:grpSpPr>
          <a:xfrm>
            <a:off x="5552141" y="14087048"/>
            <a:ext cx="7714516" cy="4909663"/>
            <a:chOff x="5759814" y="16089407"/>
            <a:chExt cx="5705798" cy="3687672"/>
          </a:xfrm>
        </p:grpSpPr>
        <p:pic>
          <p:nvPicPr>
            <p:cNvPr id="956" name="Picture 955" descr="Chart, bar chart&#10;&#10;Description automatically generated">
              <a:extLst>
                <a:ext uri="{FF2B5EF4-FFF2-40B4-BE49-F238E27FC236}">
                  <a16:creationId xmlns:a16="http://schemas.microsoft.com/office/drawing/2014/main" id="{3D55EBF4-DB2C-49FC-BDBC-F938E3F6F6B5}"/>
                </a:ext>
              </a:extLst>
            </p:cNvPr>
            <p:cNvPicPr>
              <a:picLocks noChangeAspect="1"/>
            </p:cNvPicPr>
            <p:nvPr/>
          </p:nvPicPr>
          <p:blipFill>
            <a:blip r:embed="rId28"/>
            <a:stretch>
              <a:fillRect/>
            </a:stretch>
          </p:blipFill>
          <p:spPr>
            <a:xfrm>
              <a:off x="5759814" y="16454711"/>
              <a:ext cx="5705798" cy="3322368"/>
            </a:xfrm>
            <a:prstGeom prst="rect">
              <a:avLst/>
            </a:prstGeom>
          </p:spPr>
        </p:pic>
        <p:sp>
          <p:nvSpPr>
            <p:cNvPr id="957" name="TextBox 2">
              <a:extLst>
                <a:ext uri="{FF2B5EF4-FFF2-40B4-BE49-F238E27FC236}">
                  <a16:creationId xmlns:a16="http://schemas.microsoft.com/office/drawing/2014/main" id="{AA1FB1B5-3263-14CF-9E50-3049B191EA72}"/>
                </a:ext>
              </a:extLst>
            </p:cNvPr>
            <p:cNvSpPr txBox="1"/>
            <p:nvPr/>
          </p:nvSpPr>
          <p:spPr>
            <a:xfrm>
              <a:off x="10880358" y="18730282"/>
              <a:ext cx="495157" cy="1929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595959"/>
                  </a:solidFill>
                  <a:latin typeface="Century Gothic"/>
                </a:rPr>
                <a:t>EDDI</a:t>
              </a:r>
              <a:endParaRPr lang="en-US" sz="1400" dirty="0">
                <a:latin typeface="Century Gothic"/>
              </a:endParaRPr>
            </a:p>
          </p:txBody>
        </p:sp>
        <p:sp>
          <p:nvSpPr>
            <p:cNvPr id="958" name="TextBox 3">
              <a:extLst>
                <a:ext uri="{FF2B5EF4-FFF2-40B4-BE49-F238E27FC236}">
                  <a16:creationId xmlns:a16="http://schemas.microsoft.com/office/drawing/2014/main" id="{8D48D223-35B7-3CB7-698F-D2841F2B79FD}"/>
                </a:ext>
              </a:extLst>
            </p:cNvPr>
            <p:cNvSpPr txBox="1"/>
            <p:nvPr/>
          </p:nvSpPr>
          <p:spPr>
            <a:xfrm>
              <a:off x="6453744" y="19300061"/>
              <a:ext cx="99430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65000"/>
                      <a:lumOff val="35000"/>
                    </a:schemeClr>
                  </a:solidFill>
                  <a:latin typeface="Century Gothic"/>
                  <a:cs typeface="Calibri"/>
                </a:rPr>
                <a:t>0</a:t>
              </a:r>
              <a:endParaRPr lang="en-US" sz="1200" dirty="0">
                <a:solidFill>
                  <a:schemeClr val="tx1">
                    <a:lumMod val="65000"/>
                    <a:lumOff val="35000"/>
                  </a:schemeClr>
                </a:solidFill>
                <a:latin typeface="Century Gothic"/>
              </a:endParaRPr>
            </a:p>
          </p:txBody>
        </p:sp>
        <p:sp>
          <p:nvSpPr>
            <p:cNvPr id="959" name="TextBox 4">
              <a:extLst>
                <a:ext uri="{FF2B5EF4-FFF2-40B4-BE49-F238E27FC236}">
                  <a16:creationId xmlns:a16="http://schemas.microsoft.com/office/drawing/2014/main" id="{5E44301A-6230-CEEC-B3CB-6D130758C135}"/>
                </a:ext>
              </a:extLst>
            </p:cNvPr>
            <p:cNvSpPr txBox="1"/>
            <p:nvPr/>
          </p:nvSpPr>
          <p:spPr>
            <a:xfrm>
              <a:off x="6900517" y="19317816"/>
              <a:ext cx="99430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65000"/>
                      <a:lumOff val="35000"/>
                    </a:schemeClr>
                  </a:solidFill>
                  <a:latin typeface="Century Gothic"/>
                  <a:cs typeface="Calibri"/>
                </a:rPr>
                <a:t>1-month</a:t>
              </a:r>
              <a:endParaRPr lang="en-US" sz="1200" dirty="0">
                <a:solidFill>
                  <a:schemeClr val="tx1">
                    <a:lumMod val="65000"/>
                    <a:lumOff val="35000"/>
                  </a:schemeClr>
                </a:solidFill>
                <a:latin typeface="Century Gothic"/>
              </a:endParaRPr>
            </a:p>
          </p:txBody>
        </p:sp>
        <p:sp>
          <p:nvSpPr>
            <p:cNvPr id="960" name="TextBox 5">
              <a:extLst>
                <a:ext uri="{FF2B5EF4-FFF2-40B4-BE49-F238E27FC236}">
                  <a16:creationId xmlns:a16="http://schemas.microsoft.com/office/drawing/2014/main" id="{FE35A1B3-96F0-AE59-3399-8E9BDE10BBAD}"/>
                </a:ext>
              </a:extLst>
            </p:cNvPr>
            <p:cNvSpPr txBox="1"/>
            <p:nvPr/>
          </p:nvSpPr>
          <p:spPr>
            <a:xfrm>
              <a:off x="7668442" y="19320897"/>
              <a:ext cx="99430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65000"/>
                      <a:lumOff val="35000"/>
                    </a:schemeClr>
                  </a:solidFill>
                  <a:latin typeface="Century Gothic"/>
                  <a:cs typeface="Calibri"/>
                </a:rPr>
                <a:t>2-month</a:t>
              </a:r>
              <a:endParaRPr lang="en-US" sz="1200" dirty="0">
                <a:solidFill>
                  <a:schemeClr val="tx1">
                    <a:lumMod val="65000"/>
                    <a:lumOff val="35000"/>
                  </a:schemeClr>
                </a:solidFill>
                <a:latin typeface="Century Gothic"/>
              </a:endParaRPr>
            </a:p>
          </p:txBody>
        </p:sp>
        <p:sp>
          <p:nvSpPr>
            <p:cNvPr id="961" name="TextBox 6">
              <a:extLst>
                <a:ext uri="{FF2B5EF4-FFF2-40B4-BE49-F238E27FC236}">
                  <a16:creationId xmlns:a16="http://schemas.microsoft.com/office/drawing/2014/main" id="{482193FF-D182-E2FB-96F9-4C9EA944B410}"/>
                </a:ext>
              </a:extLst>
            </p:cNvPr>
            <p:cNvSpPr txBox="1"/>
            <p:nvPr/>
          </p:nvSpPr>
          <p:spPr>
            <a:xfrm>
              <a:off x="8470172" y="19327842"/>
              <a:ext cx="994307"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lumMod val="65000"/>
                      <a:lumOff val="35000"/>
                    </a:schemeClr>
                  </a:solidFill>
                  <a:latin typeface="Century Gothic"/>
                  <a:cs typeface="Calibri"/>
                </a:rPr>
                <a:t>3-month</a:t>
              </a:r>
              <a:endParaRPr lang="en-US" sz="1100" dirty="0">
                <a:solidFill>
                  <a:schemeClr val="tx1">
                    <a:lumMod val="65000"/>
                    <a:lumOff val="35000"/>
                  </a:schemeClr>
                </a:solidFill>
                <a:latin typeface="Century Gothic"/>
              </a:endParaRPr>
            </a:p>
          </p:txBody>
        </p:sp>
        <p:sp>
          <p:nvSpPr>
            <p:cNvPr id="962" name="TextBox 7">
              <a:extLst>
                <a:ext uri="{FF2B5EF4-FFF2-40B4-BE49-F238E27FC236}">
                  <a16:creationId xmlns:a16="http://schemas.microsoft.com/office/drawing/2014/main" id="{3AC9F0E8-6734-19BF-C865-06A9E3D24F39}"/>
                </a:ext>
              </a:extLst>
            </p:cNvPr>
            <p:cNvSpPr txBox="1"/>
            <p:nvPr/>
          </p:nvSpPr>
          <p:spPr>
            <a:xfrm>
              <a:off x="9147860" y="19297763"/>
              <a:ext cx="99430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65000"/>
                      <a:lumOff val="35000"/>
                    </a:schemeClr>
                  </a:solidFill>
                  <a:latin typeface="Century Gothic"/>
                  <a:cs typeface="Calibri"/>
                </a:rPr>
                <a:t>4-month</a:t>
              </a:r>
              <a:endParaRPr lang="en-US" sz="1200" dirty="0">
                <a:solidFill>
                  <a:schemeClr val="tx1">
                    <a:lumMod val="65000"/>
                    <a:lumOff val="35000"/>
                  </a:schemeClr>
                </a:solidFill>
                <a:latin typeface="Century Gothic"/>
              </a:endParaRPr>
            </a:p>
          </p:txBody>
        </p:sp>
        <p:sp>
          <p:nvSpPr>
            <p:cNvPr id="963" name="TextBox 8">
              <a:extLst>
                <a:ext uri="{FF2B5EF4-FFF2-40B4-BE49-F238E27FC236}">
                  <a16:creationId xmlns:a16="http://schemas.microsoft.com/office/drawing/2014/main" id="{24384838-7282-833C-5598-26CDC4FC856A}"/>
                </a:ext>
              </a:extLst>
            </p:cNvPr>
            <p:cNvSpPr txBox="1"/>
            <p:nvPr/>
          </p:nvSpPr>
          <p:spPr>
            <a:xfrm>
              <a:off x="5759814" y="19301453"/>
              <a:ext cx="72538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Time</a:t>
              </a:r>
              <a:endParaRPr lang="en-US" sz="1200" dirty="0">
                <a:solidFill>
                  <a:srgbClr val="595959"/>
                </a:solidFill>
                <a:latin typeface="Century Gothic"/>
                <a:cs typeface="Calibri"/>
              </a:endParaRPr>
            </a:p>
            <a:p>
              <a:r>
                <a:rPr lang="en-US" sz="1200" dirty="0">
                  <a:solidFill>
                    <a:srgbClr val="595959"/>
                  </a:solidFill>
                  <a:latin typeface="Century Gothic"/>
                  <a:cs typeface="Calibri"/>
                </a:rPr>
                <a:t>Lag:</a:t>
              </a:r>
            </a:p>
          </p:txBody>
        </p:sp>
        <p:sp>
          <p:nvSpPr>
            <p:cNvPr id="964" name="TextBox 9">
              <a:extLst>
                <a:ext uri="{FF2B5EF4-FFF2-40B4-BE49-F238E27FC236}">
                  <a16:creationId xmlns:a16="http://schemas.microsoft.com/office/drawing/2014/main" id="{CEC6F1D5-4E0C-FDEA-B451-E58A083E9754}"/>
                </a:ext>
              </a:extLst>
            </p:cNvPr>
            <p:cNvSpPr txBox="1"/>
            <p:nvPr/>
          </p:nvSpPr>
          <p:spPr>
            <a:xfrm>
              <a:off x="5917472" y="19081552"/>
              <a:ext cx="27534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cs typeface="Calibri"/>
                </a:rPr>
                <a:t>0</a:t>
              </a:r>
            </a:p>
          </p:txBody>
        </p:sp>
        <p:sp>
          <p:nvSpPr>
            <p:cNvPr id="965" name="TextBox 10">
              <a:extLst>
                <a:ext uri="{FF2B5EF4-FFF2-40B4-BE49-F238E27FC236}">
                  <a16:creationId xmlns:a16="http://schemas.microsoft.com/office/drawing/2014/main" id="{46D09913-62E2-677B-AF00-C355D909AD96}"/>
                </a:ext>
              </a:extLst>
            </p:cNvPr>
            <p:cNvSpPr txBox="1"/>
            <p:nvPr/>
          </p:nvSpPr>
          <p:spPr>
            <a:xfrm>
              <a:off x="5918279" y="18874711"/>
              <a:ext cx="538451"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cs typeface="Calibri"/>
                </a:rPr>
                <a:t>0.1</a:t>
              </a:r>
            </a:p>
          </p:txBody>
        </p:sp>
        <p:sp>
          <p:nvSpPr>
            <p:cNvPr id="966" name="TextBox 11">
              <a:extLst>
                <a:ext uri="{FF2B5EF4-FFF2-40B4-BE49-F238E27FC236}">
                  <a16:creationId xmlns:a16="http://schemas.microsoft.com/office/drawing/2014/main" id="{ED01E49F-D864-3B71-1EF1-3F42FF2ABDCF}"/>
                </a:ext>
              </a:extLst>
            </p:cNvPr>
            <p:cNvSpPr txBox="1"/>
            <p:nvPr/>
          </p:nvSpPr>
          <p:spPr>
            <a:xfrm>
              <a:off x="5917470" y="18565255"/>
              <a:ext cx="47602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cs typeface="Calibri"/>
                </a:rPr>
                <a:t>0.2</a:t>
              </a:r>
            </a:p>
          </p:txBody>
        </p:sp>
        <p:sp>
          <p:nvSpPr>
            <p:cNvPr id="967" name="TextBox 12">
              <a:extLst>
                <a:ext uri="{FF2B5EF4-FFF2-40B4-BE49-F238E27FC236}">
                  <a16:creationId xmlns:a16="http://schemas.microsoft.com/office/drawing/2014/main" id="{E923E3A3-6D3F-A95C-28EA-D067EA641BB0}"/>
                </a:ext>
              </a:extLst>
            </p:cNvPr>
            <p:cNvSpPr txBox="1"/>
            <p:nvPr/>
          </p:nvSpPr>
          <p:spPr>
            <a:xfrm>
              <a:off x="5920545" y="18245772"/>
              <a:ext cx="419750"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0.3</a:t>
              </a:r>
              <a:endParaRPr lang="en-US" sz="1200" dirty="0">
                <a:latin typeface="Century Gothic"/>
              </a:endParaRPr>
            </a:p>
          </p:txBody>
        </p:sp>
        <p:sp>
          <p:nvSpPr>
            <p:cNvPr id="968" name="TextBox 13">
              <a:extLst>
                <a:ext uri="{FF2B5EF4-FFF2-40B4-BE49-F238E27FC236}">
                  <a16:creationId xmlns:a16="http://schemas.microsoft.com/office/drawing/2014/main" id="{E0CE97B7-8511-871C-CE06-BEAD7D7A1007}"/>
                </a:ext>
              </a:extLst>
            </p:cNvPr>
            <p:cNvSpPr txBox="1"/>
            <p:nvPr/>
          </p:nvSpPr>
          <p:spPr>
            <a:xfrm>
              <a:off x="5917472" y="17968746"/>
              <a:ext cx="46826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0.4</a:t>
              </a:r>
              <a:endParaRPr lang="en-US" sz="1200" dirty="0">
                <a:latin typeface="Century Gothic"/>
              </a:endParaRPr>
            </a:p>
          </p:txBody>
        </p:sp>
        <p:sp>
          <p:nvSpPr>
            <p:cNvPr id="969" name="TextBox 14">
              <a:extLst>
                <a:ext uri="{FF2B5EF4-FFF2-40B4-BE49-F238E27FC236}">
                  <a16:creationId xmlns:a16="http://schemas.microsoft.com/office/drawing/2014/main" id="{46A7EFD6-D4DE-5CB0-2195-5C63FE417E74}"/>
                </a:ext>
              </a:extLst>
            </p:cNvPr>
            <p:cNvSpPr txBox="1"/>
            <p:nvPr/>
          </p:nvSpPr>
          <p:spPr>
            <a:xfrm>
              <a:off x="5921351" y="17656211"/>
              <a:ext cx="458242"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0.5</a:t>
              </a:r>
              <a:endParaRPr lang="en-US" sz="1200" dirty="0">
                <a:latin typeface="Century Gothic"/>
              </a:endParaRPr>
            </a:p>
          </p:txBody>
        </p:sp>
        <p:sp>
          <p:nvSpPr>
            <p:cNvPr id="970" name="TextBox 15">
              <a:extLst>
                <a:ext uri="{FF2B5EF4-FFF2-40B4-BE49-F238E27FC236}">
                  <a16:creationId xmlns:a16="http://schemas.microsoft.com/office/drawing/2014/main" id="{37C71FC6-28F5-97E0-38FB-2B7E6C33022C}"/>
                </a:ext>
              </a:extLst>
            </p:cNvPr>
            <p:cNvSpPr txBox="1"/>
            <p:nvPr/>
          </p:nvSpPr>
          <p:spPr>
            <a:xfrm>
              <a:off x="5917472" y="17390328"/>
              <a:ext cx="122104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0.6</a:t>
              </a:r>
              <a:endParaRPr lang="en-US" sz="1200" dirty="0">
                <a:latin typeface="Century Gothic"/>
              </a:endParaRPr>
            </a:p>
          </p:txBody>
        </p:sp>
        <p:sp>
          <p:nvSpPr>
            <p:cNvPr id="971" name="TextBox 16">
              <a:extLst>
                <a:ext uri="{FF2B5EF4-FFF2-40B4-BE49-F238E27FC236}">
                  <a16:creationId xmlns:a16="http://schemas.microsoft.com/office/drawing/2014/main" id="{B1D0C795-E8C8-6C79-C18E-EA9597B90735}"/>
                </a:ext>
              </a:extLst>
            </p:cNvPr>
            <p:cNvSpPr txBox="1"/>
            <p:nvPr/>
          </p:nvSpPr>
          <p:spPr>
            <a:xfrm>
              <a:off x="5921352" y="17023457"/>
              <a:ext cx="51839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0.7</a:t>
              </a:r>
              <a:endParaRPr lang="en-US" sz="1200" dirty="0">
                <a:latin typeface="Calibri" panose="020F0502020204030204"/>
                <a:cs typeface="Calibri" panose="020F0502020204030204"/>
              </a:endParaRPr>
            </a:p>
          </p:txBody>
        </p:sp>
        <p:sp>
          <p:nvSpPr>
            <p:cNvPr id="972" name="TextBox 17">
              <a:extLst>
                <a:ext uri="{FF2B5EF4-FFF2-40B4-BE49-F238E27FC236}">
                  <a16:creationId xmlns:a16="http://schemas.microsoft.com/office/drawing/2014/main" id="{F9BE2E68-8BA9-6EED-C65B-FDF77E6F161F}"/>
                </a:ext>
              </a:extLst>
            </p:cNvPr>
            <p:cNvSpPr txBox="1"/>
            <p:nvPr/>
          </p:nvSpPr>
          <p:spPr>
            <a:xfrm>
              <a:off x="5917472" y="16747163"/>
              <a:ext cx="44206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0.8</a:t>
              </a:r>
              <a:endParaRPr lang="en-US" sz="1200" dirty="0">
                <a:latin typeface="Century Gothic"/>
              </a:endParaRPr>
            </a:p>
          </p:txBody>
        </p:sp>
        <p:sp>
          <p:nvSpPr>
            <p:cNvPr id="973" name="Rectangle 972">
              <a:extLst>
                <a:ext uri="{FF2B5EF4-FFF2-40B4-BE49-F238E27FC236}">
                  <a16:creationId xmlns:a16="http://schemas.microsoft.com/office/drawing/2014/main" id="{78F3A222-A2C4-AD09-F6FD-6CD359B9D75E}"/>
                </a:ext>
              </a:extLst>
            </p:cNvPr>
            <p:cNvSpPr/>
            <p:nvPr/>
          </p:nvSpPr>
          <p:spPr>
            <a:xfrm>
              <a:off x="10924137" y="16845553"/>
              <a:ext cx="251154" cy="266058"/>
            </a:xfrm>
            <a:prstGeom prst="rect">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74" name="TextBox 19">
              <a:extLst>
                <a:ext uri="{FF2B5EF4-FFF2-40B4-BE49-F238E27FC236}">
                  <a16:creationId xmlns:a16="http://schemas.microsoft.com/office/drawing/2014/main" id="{28E615A3-B5EF-7D1B-E645-04B5451FC430}"/>
                </a:ext>
              </a:extLst>
            </p:cNvPr>
            <p:cNvSpPr txBox="1"/>
            <p:nvPr/>
          </p:nvSpPr>
          <p:spPr>
            <a:xfrm>
              <a:off x="10638855" y="17169260"/>
              <a:ext cx="820816" cy="1929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tx1">
                      <a:lumMod val="65000"/>
                      <a:lumOff val="35000"/>
                    </a:schemeClr>
                  </a:solidFill>
                  <a:latin typeface="Century Gothic"/>
                  <a:cs typeface="Calibri"/>
                </a:rPr>
                <a:t>Precipitation</a:t>
              </a:r>
              <a:endParaRPr lang="en-US" sz="1400" dirty="0">
                <a:solidFill>
                  <a:schemeClr val="tx1">
                    <a:lumMod val="65000"/>
                    <a:lumOff val="35000"/>
                  </a:schemeClr>
                </a:solidFill>
                <a:latin typeface="Century Gothic"/>
              </a:endParaRPr>
            </a:p>
          </p:txBody>
        </p:sp>
        <p:sp>
          <p:nvSpPr>
            <p:cNvPr id="975" name="Rectangle 974">
              <a:extLst>
                <a:ext uri="{FF2B5EF4-FFF2-40B4-BE49-F238E27FC236}">
                  <a16:creationId xmlns:a16="http://schemas.microsoft.com/office/drawing/2014/main" id="{D6E7DC4C-0B49-B8B0-2068-E4058C47B6A5}"/>
                </a:ext>
              </a:extLst>
            </p:cNvPr>
            <p:cNvSpPr/>
            <p:nvPr/>
          </p:nvSpPr>
          <p:spPr>
            <a:xfrm>
              <a:off x="10927435" y="17562393"/>
              <a:ext cx="258820" cy="232969"/>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76" name="TextBox 21">
              <a:extLst>
                <a:ext uri="{FF2B5EF4-FFF2-40B4-BE49-F238E27FC236}">
                  <a16:creationId xmlns:a16="http://schemas.microsoft.com/office/drawing/2014/main" id="{D6A51269-C398-FAC7-9873-0CF57F5F353A}"/>
                </a:ext>
              </a:extLst>
            </p:cNvPr>
            <p:cNvSpPr txBox="1"/>
            <p:nvPr/>
          </p:nvSpPr>
          <p:spPr>
            <a:xfrm>
              <a:off x="10946057" y="17857578"/>
              <a:ext cx="413394" cy="1929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595959"/>
                  </a:solidFill>
                  <a:latin typeface="Century Gothic"/>
                </a:rPr>
                <a:t>ESI</a:t>
              </a:r>
              <a:endParaRPr lang="en-US" sz="1400" dirty="0">
                <a:latin typeface="Century Gothic"/>
              </a:endParaRPr>
            </a:p>
          </p:txBody>
        </p:sp>
        <p:sp>
          <p:nvSpPr>
            <p:cNvPr id="977" name="Rectangle 976">
              <a:extLst>
                <a:ext uri="{FF2B5EF4-FFF2-40B4-BE49-F238E27FC236}">
                  <a16:creationId xmlns:a16="http://schemas.microsoft.com/office/drawing/2014/main" id="{A14D0399-DB50-FB13-57BF-07158E50D8FF}"/>
                </a:ext>
              </a:extLst>
            </p:cNvPr>
            <p:cNvSpPr/>
            <p:nvPr/>
          </p:nvSpPr>
          <p:spPr>
            <a:xfrm>
              <a:off x="10925965" y="18384560"/>
              <a:ext cx="244254" cy="242230"/>
            </a:xfrm>
            <a:prstGeom prst="rect">
              <a:avLst/>
            </a:prstGeom>
            <a:ln w="6350">
              <a:solidFill>
                <a:schemeClr val="tx1">
                  <a:lumMod val="75000"/>
                  <a:lumOff val="25000"/>
                </a:schemeClr>
              </a:solidFill>
            </a:ln>
          </p:spPr>
          <p:style>
            <a:lnRef idx="3">
              <a:schemeClr val="lt1"/>
            </a:lnRef>
            <a:fillRef idx="1">
              <a:schemeClr val="accent4"/>
            </a:fillRef>
            <a:effectRef idx="1">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78" name="TextBox 23">
              <a:extLst>
                <a:ext uri="{FF2B5EF4-FFF2-40B4-BE49-F238E27FC236}">
                  <a16:creationId xmlns:a16="http://schemas.microsoft.com/office/drawing/2014/main" id="{78C2F18D-21AF-928F-AFAE-B55319B95A4F}"/>
                </a:ext>
              </a:extLst>
            </p:cNvPr>
            <p:cNvSpPr txBox="1"/>
            <p:nvPr/>
          </p:nvSpPr>
          <p:spPr>
            <a:xfrm>
              <a:off x="6549360" y="16089407"/>
              <a:ext cx="4528457" cy="392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tx1">
                      <a:lumMod val="65000"/>
                      <a:lumOff val="35000"/>
                    </a:schemeClr>
                  </a:solidFill>
                  <a:latin typeface="Century Gothic"/>
                  <a:cs typeface="Calibri"/>
                </a:rPr>
                <a:t>Rangeland Variable Importance </a:t>
              </a:r>
            </a:p>
          </p:txBody>
        </p:sp>
        <p:sp>
          <p:nvSpPr>
            <p:cNvPr id="979" name="TextBox 24">
              <a:extLst>
                <a:ext uri="{FF2B5EF4-FFF2-40B4-BE49-F238E27FC236}">
                  <a16:creationId xmlns:a16="http://schemas.microsoft.com/office/drawing/2014/main" id="{0C0F089A-4E1C-20E7-5C7D-9BA84196BF19}"/>
                </a:ext>
              </a:extLst>
            </p:cNvPr>
            <p:cNvSpPr txBox="1"/>
            <p:nvPr/>
          </p:nvSpPr>
          <p:spPr>
            <a:xfrm>
              <a:off x="9890656" y="19301008"/>
              <a:ext cx="90747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5-month</a:t>
              </a:r>
              <a:endParaRPr lang="en-US" sz="1200" dirty="0">
                <a:latin typeface="Century Gothic"/>
              </a:endParaRPr>
            </a:p>
          </p:txBody>
        </p:sp>
      </p:grpSp>
      <p:grpSp>
        <p:nvGrpSpPr>
          <p:cNvPr id="1091" name="Group 1090">
            <a:extLst>
              <a:ext uri="{FF2B5EF4-FFF2-40B4-BE49-F238E27FC236}">
                <a16:creationId xmlns:a16="http://schemas.microsoft.com/office/drawing/2014/main" id="{B0C149E2-AAFB-51F8-EAC1-662C13AE7F1F}"/>
              </a:ext>
            </a:extLst>
          </p:cNvPr>
          <p:cNvGrpSpPr/>
          <p:nvPr/>
        </p:nvGrpSpPr>
        <p:grpSpPr>
          <a:xfrm>
            <a:off x="13719354" y="14098993"/>
            <a:ext cx="7514256" cy="4888797"/>
            <a:chOff x="17254231" y="16307750"/>
            <a:chExt cx="5793878" cy="3756334"/>
          </a:xfrm>
        </p:grpSpPr>
        <p:sp>
          <p:nvSpPr>
            <p:cNvPr id="1052" name="TextBox 1">
              <a:extLst>
                <a:ext uri="{FF2B5EF4-FFF2-40B4-BE49-F238E27FC236}">
                  <a16:creationId xmlns:a16="http://schemas.microsoft.com/office/drawing/2014/main" id="{677B59DB-BD2F-B734-7C90-CC2ADCF342CF}"/>
                </a:ext>
              </a:extLst>
            </p:cNvPr>
            <p:cNvSpPr txBox="1"/>
            <p:nvPr/>
          </p:nvSpPr>
          <p:spPr>
            <a:xfrm>
              <a:off x="22395725" y="17835980"/>
              <a:ext cx="180975" cy="3619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p>
          </p:txBody>
        </p:sp>
        <p:pic>
          <p:nvPicPr>
            <p:cNvPr id="1053" name="Picture 1052" descr="Chart, bar chart&#10;&#10;Description automatically generated">
              <a:extLst>
                <a:ext uri="{FF2B5EF4-FFF2-40B4-BE49-F238E27FC236}">
                  <a16:creationId xmlns:a16="http://schemas.microsoft.com/office/drawing/2014/main" id="{BC176C93-0AA6-B110-4039-B6BE7583E79C}"/>
                </a:ext>
              </a:extLst>
            </p:cNvPr>
            <p:cNvPicPr>
              <a:picLocks noChangeAspect="1"/>
            </p:cNvPicPr>
            <p:nvPr/>
          </p:nvPicPr>
          <p:blipFill>
            <a:blip r:embed="rId29"/>
            <a:stretch>
              <a:fillRect/>
            </a:stretch>
          </p:blipFill>
          <p:spPr>
            <a:xfrm>
              <a:off x="17284310" y="16730825"/>
              <a:ext cx="5560595" cy="3333259"/>
            </a:xfrm>
            <a:prstGeom prst="rect">
              <a:avLst/>
            </a:prstGeom>
          </p:spPr>
        </p:pic>
        <p:sp>
          <p:nvSpPr>
            <p:cNvPr id="1054" name="Rectangle 1053">
              <a:extLst>
                <a:ext uri="{FF2B5EF4-FFF2-40B4-BE49-F238E27FC236}">
                  <a16:creationId xmlns:a16="http://schemas.microsoft.com/office/drawing/2014/main" id="{A01B002A-5C4C-96D7-DD6E-0A7B74050AED}"/>
                </a:ext>
              </a:extLst>
            </p:cNvPr>
            <p:cNvSpPr/>
            <p:nvPr/>
          </p:nvSpPr>
          <p:spPr>
            <a:xfrm>
              <a:off x="22127792" y="17016821"/>
              <a:ext cx="271207" cy="256031"/>
            </a:xfrm>
            <a:prstGeom prst="rect">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55" name="TextBox 4">
              <a:extLst>
                <a:ext uri="{FF2B5EF4-FFF2-40B4-BE49-F238E27FC236}">
                  <a16:creationId xmlns:a16="http://schemas.microsoft.com/office/drawing/2014/main" id="{8E20DBF2-572B-E1A9-9E9B-551F34883E6A}"/>
                </a:ext>
              </a:extLst>
            </p:cNvPr>
            <p:cNvSpPr txBox="1"/>
            <p:nvPr/>
          </p:nvSpPr>
          <p:spPr>
            <a:xfrm>
              <a:off x="21838935" y="17363488"/>
              <a:ext cx="1209174" cy="1971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595959"/>
                  </a:solidFill>
                  <a:latin typeface="Century Gothic"/>
                </a:rPr>
                <a:t>Precipitation</a:t>
              </a:r>
              <a:endParaRPr lang="en-US" sz="1400" dirty="0">
                <a:cs typeface="Calibri"/>
              </a:endParaRPr>
            </a:p>
          </p:txBody>
        </p:sp>
        <p:sp>
          <p:nvSpPr>
            <p:cNvPr id="1056" name="TextBox 5">
              <a:extLst>
                <a:ext uri="{FF2B5EF4-FFF2-40B4-BE49-F238E27FC236}">
                  <a16:creationId xmlns:a16="http://schemas.microsoft.com/office/drawing/2014/main" id="{096F2A2F-3FF2-69FB-DCDB-1A3AAAEB9920}"/>
                </a:ext>
              </a:extLst>
            </p:cNvPr>
            <p:cNvSpPr txBox="1"/>
            <p:nvPr/>
          </p:nvSpPr>
          <p:spPr>
            <a:xfrm>
              <a:off x="22133244" y="18068590"/>
              <a:ext cx="417096" cy="1971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595959"/>
                  </a:solidFill>
                  <a:latin typeface="Century Gothic"/>
                </a:rPr>
                <a:t>ESI</a:t>
              </a:r>
              <a:endParaRPr lang="en-US" sz="1400" dirty="0">
                <a:cs typeface="Calibri"/>
              </a:endParaRPr>
            </a:p>
          </p:txBody>
        </p:sp>
        <p:sp>
          <p:nvSpPr>
            <p:cNvPr id="1057" name="Rectangle 1056">
              <a:extLst>
                <a:ext uri="{FF2B5EF4-FFF2-40B4-BE49-F238E27FC236}">
                  <a16:creationId xmlns:a16="http://schemas.microsoft.com/office/drawing/2014/main" id="{D2ED16CD-1D9A-5A23-6416-30F8FF9E8314}"/>
                </a:ext>
              </a:extLst>
            </p:cNvPr>
            <p:cNvSpPr/>
            <p:nvPr/>
          </p:nvSpPr>
          <p:spPr>
            <a:xfrm>
              <a:off x="22131090" y="17743688"/>
              <a:ext cx="268847" cy="273074"/>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58" name="Rectangle 1057">
              <a:extLst>
                <a:ext uri="{FF2B5EF4-FFF2-40B4-BE49-F238E27FC236}">
                  <a16:creationId xmlns:a16="http://schemas.microsoft.com/office/drawing/2014/main" id="{D9005B63-7EED-32CF-FEC0-EB7255FE4BD6}"/>
                </a:ext>
              </a:extLst>
            </p:cNvPr>
            <p:cNvSpPr/>
            <p:nvPr/>
          </p:nvSpPr>
          <p:spPr>
            <a:xfrm>
              <a:off x="22139646" y="18515724"/>
              <a:ext cx="244254" cy="242230"/>
            </a:xfrm>
            <a:prstGeom prst="rect">
              <a:avLst/>
            </a:prstGeom>
            <a:ln w="6350">
              <a:solidFill>
                <a:schemeClr val="tx1">
                  <a:lumMod val="75000"/>
                  <a:lumOff val="25000"/>
                </a:schemeClr>
              </a:solidFill>
            </a:ln>
          </p:spPr>
          <p:style>
            <a:lnRef idx="3">
              <a:schemeClr val="lt1"/>
            </a:lnRef>
            <a:fillRef idx="1">
              <a:schemeClr val="accent4"/>
            </a:fillRef>
            <a:effectRef idx="1">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59" name="TextBox 8">
              <a:extLst>
                <a:ext uri="{FF2B5EF4-FFF2-40B4-BE49-F238E27FC236}">
                  <a16:creationId xmlns:a16="http://schemas.microsoft.com/office/drawing/2014/main" id="{3641BD80-72FB-011C-9062-728F2B5141BB}"/>
                </a:ext>
              </a:extLst>
            </p:cNvPr>
            <p:cNvSpPr txBox="1"/>
            <p:nvPr/>
          </p:nvSpPr>
          <p:spPr>
            <a:xfrm>
              <a:off x="22079212" y="18863931"/>
              <a:ext cx="557464" cy="1971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595959"/>
                  </a:solidFill>
                  <a:latin typeface="Century Gothic"/>
                </a:rPr>
                <a:t>EDDI</a:t>
              </a:r>
              <a:endParaRPr lang="en-US" sz="1400" dirty="0">
                <a:cs typeface="Calibri"/>
              </a:endParaRPr>
            </a:p>
          </p:txBody>
        </p:sp>
        <p:sp>
          <p:nvSpPr>
            <p:cNvPr id="1060" name="TextBox 9">
              <a:extLst>
                <a:ext uri="{FF2B5EF4-FFF2-40B4-BE49-F238E27FC236}">
                  <a16:creationId xmlns:a16="http://schemas.microsoft.com/office/drawing/2014/main" id="{546C5575-0CF8-BCAC-A8DE-E9CD430A38B2}"/>
                </a:ext>
              </a:extLst>
            </p:cNvPr>
            <p:cNvSpPr txBox="1"/>
            <p:nvPr/>
          </p:nvSpPr>
          <p:spPr>
            <a:xfrm>
              <a:off x="17254231" y="19592590"/>
              <a:ext cx="59756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cs typeface="Segoe UI"/>
                </a:rPr>
                <a:t>Time</a:t>
              </a:r>
              <a:r>
                <a:rPr lang="en-US" sz="1200" dirty="0">
                  <a:latin typeface="Century Gothic"/>
                  <a:cs typeface="Segoe UI"/>
                </a:rPr>
                <a:t>​</a:t>
              </a:r>
            </a:p>
            <a:p>
              <a:r>
                <a:rPr lang="en-US" sz="1200" dirty="0">
                  <a:solidFill>
                    <a:srgbClr val="595959"/>
                  </a:solidFill>
                  <a:latin typeface="Century Gothic"/>
                  <a:cs typeface="Segoe UI"/>
                </a:rPr>
                <a:t>Lag:</a:t>
              </a:r>
            </a:p>
          </p:txBody>
        </p:sp>
        <p:sp>
          <p:nvSpPr>
            <p:cNvPr id="1061" name="TextBox 10">
              <a:extLst>
                <a:ext uri="{FF2B5EF4-FFF2-40B4-BE49-F238E27FC236}">
                  <a16:creationId xmlns:a16="http://schemas.microsoft.com/office/drawing/2014/main" id="{94D8FA41-B0E1-D69F-FD1D-59291516371C}"/>
                </a:ext>
              </a:extLst>
            </p:cNvPr>
            <p:cNvSpPr txBox="1"/>
            <p:nvPr/>
          </p:nvSpPr>
          <p:spPr>
            <a:xfrm>
              <a:off x="17555020" y="19452224"/>
              <a:ext cx="24664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a:t>
              </a:r>
              <a:endParaRPr lang="en-US" sz="1200" dirty="0"/>
            </a:p>
          </p:txBody>
        </p:sp>
        <p:sp>
          <p:nvSpPr>
            <p:cNvPr id="1062" name="TextBox 11">
              <a:extLst>
                <a:ext uri="{FF2B5EF4-FFF2-40B4-BE49-F238E27FC236}">
                  <a16:creationId xmlns:a16="http://schemas.microsoft.com/office/drawing/2014/main" id="{80F22326-0C26-FAF1-8024-BF69D974E5B1}"/>
                </a:ext>
              </a:extLst>
            </p:cNvPr>
            <p:cNvSpPr txBox="1"/>
            <p:nvPr/>
          </p:nvSpPr>
          <p:spPr>
            <a:xfrm>
              <a:off x="17484837" y="19071222"/>
              <a:ext cx="39704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0.1</a:t>
              </a:r>
              <a:endParaRPr lang="en-US" sz="1200" dirty="0"/>
            </a:p>
          </p:txBody>
        </p:sp>
        <p:sp>
          <p:nvSpPr>
            <p:cNvPr id="1063" name="TextBox 12">
              <a:extLst>
                <a:ext uri="{FF2B5EF4-FFF2-40B4-BE49-F238E27FC236}">
                  <a16:creationId xmlns:a16="http://schemas.microsoft.com/office/drawing/2014/main" id="{4BD489E6-2714-7F8B-976B-B9EC03A3C8EF}"/>
                </a:ext>
              </a:extLst>
            </p:cNvPr>
            <p:cNvSpPr txBox="1"/>
            <p:nvPr/>
          </p:nvSpPr>
          <p:spPr>
            <a:xfrm>
              <a:off x="17464784" y="18559879"/>
              <a:ext cx="43714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0.2</a:t>
              </a:r>
              <a:endParaRPr lang="en-US" sz="1200" dirty="0"/>
            </a:p>
          </p:txBody>
        </p:sp>
        <p:sp>
          <p:nvSpPr>
            <p:cNvPr id="1064" name="TextBox 13">
              <a:extLst>
                <a:ext uri="{FF2B5EF4-FFF2-40B4-BE49-F238E27FC236}">
                  <a16:creationId xmlns:a16="http://schemas.microsoft.com/office/drawing/2014/main" id="{B271D3F1-89D0-42B1-3BCD-B1C0A3B919AD}"/>
                </a:ext>
              </a:extLst>
            </p:cNvPr>
            <p:cNvSpPr txBox="1"/>
            <p:nvPr/>
          </p:nvSpPr>
          <p:spPr>
            <a:xfrm>
              <a:off x="17484836" y="18108696"/>
              <a:ext cx="447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0.3</a:t>
              </a:r>
              <a:endParaRPr lang="en-US" sz="1200" dirty="0"/>
            </a:p>
          </p:txBody>
        </p:sp>
        <p:sp>
          <p:nvSpPr>
            <p:cNvPr id="1065" name="TextBox 14">
              <a:extLst>
                <a:ext uri="{FF2B5EF4-FFF2-40B4-BE49-F238E27FC236}">
                  <a16:creationId xmlns:a16="http://schemas.microsoft.com/office/drawing/2014/main" id="{148ECAB4-40D0-827C-7810-A5F8D5F9CA0F}"/>
                </a:ext>
              </a:extLst>
            </p:cNvPr>
            <p:cNvSpPr txBox="1"/>
            <p:nvPr/>
          </p:nvSpPr>
          <p:spPr>
            <a:xfrm>
              <a:off x="17484836" y="17647485"/>
              <a:ext cx="447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0.4</a:t>
              </a:r>
              <a:endParaRPr lang="en-US" sz="1200" dirty="0"/>
            </a:p>
          </p:txBody>
        </p:sp>
        <p:sp>
          <p:nvSpPr>
            <p:cNvPr id="1066" name="TextBox 15">
              <a:extLst>
                <a:ext uri="{FF2B5EF4-FFF2-40B4-BE49-F238E27FC236}">
                  <a16:creationId xmlns:a16="http://schemas.microsoft.com/office/drawing/2014/main" id="{6E3ED319-37B2-D354-7C34-09CF1740921A}"/>
                </a:ext>
              </a:extLst>
            </p:cNvPr>
            <p:cNvSpPr txBox="1"/>
            <p:nvPr/>
          </p:nvSpPr>
          <p:spPr>
            <a:xfrm>
              <a:off x="17464784" y="17186274"/>
              <a:ext cx="447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0.5</a:t>
              </a:r>
              <a:endParaRPr lang="en-US" sz="1200" dirty="0"/>
            </a:p>
          </p:txBody>
        </p:sp>
        <p:sp>
          <p:nvSpPr>
            <p:cNvPr id="1067" name="TextBox 16">
              <a:extLst>
                <a:ext uri="{FF2B5EF4-FFF2-40B4-BE49-F238E27FC236}">
                  <a16:creationId xmlns:a16="http://schemas.microsoft.com/office/drawing/2014/main" id="{FB34F2E5-FEB0-F951-B005-3457B17B2A45}"/>
                </a:ext>
              </a:extLst>
            </p:cNvPr>
            <p:cNvSpPr txBox="1"/>
            <p:nvPr/>
          </p:nvSpPr>
          <p:spPr>
            <a:xfrm>
              <a:off x="17484836" y="16775195"/>
              <a:ext cx="44717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0.6</a:t>
              </a:r>
              <a:endParaRPr lang="en-US" sz="1200" dirty="0"/>
            </a:p>
          </p:txBody>
        </p:sp>
        <p:sp>
          <p:nvSpPr>
            <p:cNvPr id="1068" name="TextBox 17">
              <a:extLst>
                <a:ext uri="{FF2B5EF4-FFF2-40B4-BE49-F238E27FC236}">
                  <a16:creationId xmlns:a16="http://schemas.microsoft.com/office/drawing/2014/main" id="{B3BEA32D-D2F6-D82F-2454-D492F5C8483E}"/>
                </a:ext>
              </a:extLst>
            </p:cNvPr>
            <p:cNvSpPr txBox="1"/>
            <p:nvPr/>
          </p:nvSpPr>
          <p:spPr>
            <a:xfrm>
              <a:off x="18467415" y="19682827"/>
              <a:ext cx="84822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1-month</a:t>
              </a:r>
              <a:r>
                <a:rPr lang="en-US" sz="1200" dirty="0">
                  <a:latin typeface="Century Gothic"/>
                </a:rPr>
                <a:t>​</a:t>
              </a:r>
              <a:endParaRPr lang="en-US" sz="1200" dirty="0">
                <a:latin typeface="Calibri"/>
                <a:cs typeface="Calibri"/>
              </a:endParaRPr>
            </a:p>
          </p:txBody>
        </p:sp>
        <p:sp>
          <p:nvSpPr>
            <p:cNvPr id="1069" name="TextBox 18">
              <a:extLst>
                <a:ext uri="{FF2B5EF4-FFF2-40B4-BE49-F238E27FC236}">
                  <a16:creationId xmlns:a16="http://schemas.microsoft.com/office/drawing/2014/main" id="{419ACB97-972D-235C-8ADC-8B00EC01D139}"/>
                </a:ext>
              </a:extLst>
            </p:cNvPr>
            <p:cNvSpPr txBox="1"/>
            <p:nvPr/>
          </p:nvSpPr>
          <p:spPr>
            <a:xfrm>
              <a:off x="17996179" y="19712908"/>
              <a:ext cx="27672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0</a:t>
              </a:r>
              <a:endParaRPr lang="en-US" sz="1200" dirty="0">
                <a:latin typeface="Century Gothic"/>
              </a:endParaRPr>
            </a:p>
          </p:txBody>
        </p:sp>
        <p:sp>
          <p:nvSpPr>
            <p:cNvPr id="1070" name="TextBox 19">
              <a:extLst>
                <a:ext uri="{FF2B5EF4-FFF2-40B4-BE49-F238E27FC236}">
                  <a16:creationId xmlns:a16="http://schemas.microsoft.com/office/drawing/2014/main" id="{7A9C3AFD-9B71-D82A-B008-5609A7E9A56B}"/>
                </a:ext>
              </a:extLst>
            </p:cNvPr>
            <p:cNvSpPr txBox="1"/>
            <p:nvPr/>
          </p:nvSpPr>
          <p:spPr>
            <a:xfrm>
              <a:off x="17883078" y="16307750"/>
              <a:ext cx="4671522" cy="4020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tx1">
                      <a:lumMod val="65000"/>
                      <a:lumOff val="35000"/>
                    </a:schemeClr>
                  </a:solidFill>
                  <a:latin typeface="Century Gothic"/>
                  <a:cs typeface="Calibri"/>
                </a:rPr>
                <a:t>Forestland Variable Importance</a:t>
              </a:r>
            </a:p>
          </p:txBody>
        </p:sp>
        <p:sp>
          <p:nvSpPr>
            <p:cNvPr id="1071" name="TextBox 20">
              <a:extLst>
                <a:ext uri="{FF2B5EF4-FFF2-40B4-BE49-F238E27FC236}">
                  <a16:creationId xmlns:a16="http://schemas.microsoft.com/office/drawing/2014/main" id="{0E8A7944-9E58-F86D-1145-1403A6E0F36C}"/>
                </a:ext>
              </a:extLst>
            </p:cNvPr>
            <p:cNvSpPr txBox="1"/>
            <p:nvPr/>
          </p:nvSpPr>
          <p:spPr>
            <a:xfrm>
              <a:off x="19169257" y="19682827"/>
              <a:ext cx="84822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2-month</a:t>
              </a:r>
              <a:r>
                <a:rPr lang="en-US" sz="1200" dirty="0">
                  <a:latin typeface="Century Gothic"/>
                </a:rPr>
                <a:t>​</a:t>
              </a:r>
              <a:endParaRPr lang="en-US" sz="1200" dirty="0"/>
            </a:p>
          </p:txBody>
        </p:sp>
        <p:sp>
          <p:nvSpPr>
            <p:cNvPr id="1072" name="TextBox 21">
              <a:extLst>
                <a:ext uri="{FF2B5EF4-FFF2-40B4-BE49-F238E27FC236}">
                  <a16:creationId xmlns:a16="http://schemas.microsoft.com/office/drawing/2014/main" id="{11C1A14E-C0B3-5252-B63D-245BDCAD0A4A}"/>
                </a:ext>
              </a:extLst>
            </p:cNvPr>
            <p:cNvSpPr txBox="1"/>
            <p:nvPr/>
          </p:nvSpPr>
          <p:spPr>
            <a:xfrm>
              <a:off x="19820969" y="19682827"/>
              <a:ext cx="82817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3-month</a:t>
              </a:r>
              <a:r>
                <a:rPr lang="en-US" sz="1200" dirty="0">
                  <a:latin typeface="Century Gothic"/>
                </a:rPr>
                <a:t>​</a:t>
              </a:r>
              <a:endParaRPr lang="en-US" sz="1200" dirty="0"/>
            </a:p>
          </p:txBody>
        </p:sp>
        <p:sp>
          <p:nvSpPr>
            <p:cNvPr id="1073" name="TextBox 22">
              <a:extLst>
                <a:ext uri="{FF2B5EF4-FFF2-40B4-BE49-F238E27FC236}">
                  <a16:creationId xmlns:a16="http://schemas.microsoft.com/office/drawing/2014/main" id="{5D6E729F-DF8D-4788-4CA1-3FA2C010A5AA}"/>
                </a:ext>
              </a:extLst>
            </p:cNvPr>
            <p:cNvSpPr txBox="1"/>
            <p:nvPr/>
          </p:nvSpPr>
          <p:spPr>
            <a:xfrm>
              <a:off x="20492731" y="19672801"/>
              <a:ext cx="81814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4-month</a:t>
              </a:r>
              <a:r>
                <a:rPr lang="en-US" sz="1200" dirty="0">
                  <a:latin typeface="Century Gothic"/>
                </a:rPr>
                <a:t>​</a:t>
              </a:r>
              <a:endParaRPr lang="en-US" sz="1200" dirty="0"/>
            </a:p>
          </p:txBody>
        </p:sp>
        <p:sp>
          <p:nvSpPr>
            <p:cNvPr id="1074" name="TextBox 23">
              <a:extLst>
                <a:ext uri="{FF2B5EF4-FFF2-40B4-BE49-F238E27FC236}">
                  <a16:creationId xmlns:a16="http://schemas.microsoft.com/office/drawing/2014/main" id="{7CCF4511-DDB3-0266-88F4-90B450AC70CE}"/>
                </a:ext>
              </a:extLst>
            </p:cNvPr>
            <p:cNvSpPr txBox="1"/>
            <p:nvPr/>
          </p:nvSpPr>
          <p:spPr>
            <a:xfrm>
              <a:off x="21164494" y="19602616"/>
              <a:ext cx="82817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595959"/>
                  </a:solidFill>
                  <a:latin typeface="Century Gothic"/>
                </a:rPr>
                <a:t>5-month</a:t>
              </a:r>
              <a:r>
                <a:rPr lang="en-US" dirty="0">
                  <a:latin typeface="Century Gothic"/>
                </a:rPr>
                <a:t>​</a:t>
              </a:r>
              <a:endParaRPr lang="en-US" dirty="0"/>
            </a:p>
          </p:txBody>
        </p:sp>
      </p:grpSp>
      <p:sp>
        <p:nvSpPr>
          <p:cNvPr id="548" name="TextBox 547">
            <a:extLst>
              <a:ext uri="{FF2B5EF4-FFF2-40B4-BE49-F238E27FC236}">
                <a16:creationId xmlns:a16="http://schemas.microsoft.com/office/drawing/2014/main" id="{7DB5D498-E6FF-EF31-671D-791E186091BC}"/>
              </a:ext>
            </a:extLst>
          </p:cNvPr>
          <p:cNvSpPr txBox="1"/>
          <p:nvPr/>
        </p:nvSpPr>
        <p:spPr>
          <a:xfrm>
            <a:off x="17847175" y="20249569"/>
            <a:ext cx="317745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3F3F3F"/>
                </a:solidFill>
                <a:latin typeface="Century Gothic"/>
              </a:rPr>
              <a:t>Enhanced 2020 Model</a:t>
            </a:r>
          </a:p>
        </p:txBody>
      </p:sp>
      <p:sp>
        <p:nvSpPr>
          <p:cNvPr id="995" name="TextBox 994">
            <a:extLst>
              <a:ext uri="{FF2B5EF4-FFF2-40B4-BE49-F238E27FC236}">
                <a16:creationId xmlns:a16="http://schemas.microsoft.com/office/drawing/2014/main" id="{BCB25357-3B4D-F0E4-6B90-0E84421E3665}"/>
              </a:ext>
            </a:extLst>
          </p:cNvPr>
          <p:cNvSpPr txBox="1"/>
          <p:nvPr/>
        </p:nvSpPr>
        <p:spPr>
          <a:xfrm>
            <a:off x="12384178" y="20444861"/>
            <a:ext cx="317745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3F3F3F"/>
                </a:solidFill>
                <a:latin typeface="Century Gothic"/>
              </a:rPr>
              <a:t>Enhanced 2018 Model</a:t>
            </a:r>
          </a:p>
        </p:txBody>
      </p:sp>
      <p:pic>
        <p:nvPicPr>
          <p:cNvPr id="9" name="Picture 8">
            <a:extLst>
              <a:ext uri="{FF2B5EF4-FFF2-40B4-BE49-F238E27FC236}">
                <a16:creationId xmlns:a16="http://schemas.microsoft.com/office/drawing/2014/main" id="{7744B7D8-DF80-4BF9-AB16-13C3D442A7DC}"/>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19201" t="19813" r="14668" b="30589"/>
          <a:stretch/>
        </p:blipFill>
        <p:spPr>
          <a:xfrm>
            <a:off x="4022494" y="28183934"/>
            <a:ext cx="1645920" cy="1645920"/>
          </a:xfrm>
          <a:prstGeom prst="ellipse">
            <a:avLst/>
          </a:prstGeom>
        </p:spPr>
      </p:pic>
      <p:sp>
        <p:nvSpPr>
          <p:cNvPr id="909" name="TextBox 1">
            <a:extLst>
              <a:ext uri="{FF2B5EF4-FFF2-40B4-BE49-F238E27FC236}">
                <a16:creationId xmlns:a16="http://schemas.microsoft.com/office/drawing/2014/main" id="{03933584-9038-41EA-204D-9A0B57492EAC}"/>
              </a:ext>
            </a:extLst>
          </p:cNvPr>
          <p:cNvSpPr txBox="1"/>
          <p:nvPr/>
        </p:nvSpPr>
        <p:spPr>
          <a:xfrm rot="16200000">
            <a:off x="4950620" y="16402283"/>
            <a:ext cx="89876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Century Gothic"/>
                <a:ea typeface="+mn-lt"/>
                <a:cs typeface="+mn-lt"/>
              </a:rPr>
              <a:t>R</a:t>
            </a:r>
            <a:r>
              <a:rPr lang="en-US" sz="1200" baseline="30000" dirty="0">
                <a:latin typeface="Century Gothic"/>
                <a:ea typeface="+mn-lt"/>
                <a:cs typeface="+mn-lt"/>
              </a:rPr>
              <a:t>2</a:t>
            </a:r>
            <a:r>
              <a:rPr lang="en-US" sz="1200" dirty="0">
                <a:solidFill>
                  <a:schemeClr val="tx1">
                    <a:lumMod val="75000"/>
                    <a:lumOff val="25000"/>
                  </a:schemeClr>
                </a:solidFill>
                <a:latin typeface="Century Gothic"/>
              </a:rPr>
              <a:t> value</a:t>
            </a:r>
            <a:endParaRPr lang="en-US" sz="1200" dirty="0">
              <a:solidFill>
                <a:schemeClr val="tx1">
                  <a:lumMod val="75000"/>
                  <a:lumOff val="25000"/>
                </a:schemeClr>
              </a:solidFill>
              <a:latin typeface="Century Gothic"/>
              <a:ea typeface="Calibri"/>
              <a:cs typeface="Calibri"/>
            </a:endParaRPr>
          </a:p>
        </p:txBody>
      </p:sp>
      <p:sp>
        <p:nvSpPr>
          <p:cNvPr id="918" name="TextBox 1">
            <a:extLst>
              <a:ext uri="{FF2B5EF4-FFF2-40B4-BE49-F238E27FC236}">
                <a16:creationId xmlns:a16="http://schemas.microsoft.com/office/drawing/2014/main" id="{03933584-9038-41EA-204D-9A0B57492EAC}"/>
              </a:ext>
            </a:extLst>
          </p:cNvPr>
          <p:cNvSpPr txBox="1"/>
          <p:nvPr/>
        </p:nvSpPr>
        <p:spPr>
          <a:xfrm rot="16200000">
            <a:off x="13177321" y="16386132"/>
            <a:ext cx="89876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Century Gothic"/>
                <a:ea typeface="+mn-lt"/>
                <a:cs typeface="+mn-lt"/>
              </a:rPr>
              <a:t>R</a:t>
            </a:r>
            <a:r>
              <a:rPr lang="en-US" sz="1200" baseline="30000" dirty="0">
                <a:latin typeface="Century Gothic"/>
                <a:ea typeface="+mn-lt"/>
                <a:cs typeface="+mn-lt"/>
              </a:rPr>
              <a:t>2</a:t>
            </a:r>
            <a:r>
              <a:rPr lang="en-US" sz="1200" dirty="0">
                <a:solidFill>
                  <a:schemeClr val="tx1">
                    <a:lumMod val="75000"/>
                    <a:lumOff val="25000"/>
                  </a:schemeClr>
                </a:solidFill>
                <a:latin typeface="Century Gothic"/>
              </a:rPr>
              <a:t> value</a:t>
            </a:r>
            <a:endParaRPr lang="en-US" sz="1200" dirty="0">
              <a:solidFill>
                <a:schemeClr val="tx1">
                  <a:lumMod val="75000"/>
                  <a:lumOff val="25000"/>
                </a:schemeClr>
              </a:solidFill>
              <a:latin typeface="Century Gothic"/>
              <a:ea typeface="Calibri"/>
              <a:cs typeface="Calibri"/>
            </a:endParaRPr>
          </a:p>
        </p:txBody>
      </p:sp>
      <p:pic>
        <p:nvPicPr>
          <p:cNvPr id="6" name="Picture 5">
            <a:extLst>
              <a:ext uri="{FF2B5EF4-FFF2-40B4-BE49-F238E27FC236}">
                <a16:creationId xmlns:a16="http://schemas.microsoft.com/office/drawing/2014/main" id="{38178C57-3858-4DEA-8BCB-64824B8F608A}"/>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27263" t="24636" r="12206" b="28578"/>
          <a:stretch/>
        </p:blipFill>
        <p:spPr>
          <a:xfrm>
            <a:off x="1170692" y="28183934"/>
            <a:ext cx="1597106" cy="1645920"/>
          </a:xfrm>
          <a:prstGeom prst="ellipse">
            <a:avLst/>
          </a:prstGeom>
        </p:spPr>
      </p:pic>
      <p:pic>
        <p:nvPicPr>
          <p:cNvPr id="14" name="Picture 13">
            <a:extLst>
              <a:ext uri="{FF2B5EF4-FFF2-40B4-BE49-F238E27FC236}">
                <a16:creationId xmlns:a16="http://schemas.microsoft.com/office/drawing/2014/main" id="{6B7E2AC9-7011-44FA-8108-6A60BBBFE44B}"/>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26440" t="20092" r="13270" b="34690"/>
          <a:stretch/>
        </p:blipFill>
        <p:spPr>
          <a:xfrm>
            <a:off x="4048998" y="31728180"/>
            <a:ext cx="1645920" cy="1645920"/>
          </a:xfrm>
          <a:prstGeom prst="ellipse">
            <a:avLst/>
          </a:prstGeom>
        </p:spPr>
      </p:pic>
      <p:pic>
        <p:nvPicPr>
          <p:cNvPr id="24" name="Picture 23">
            <a:extLst>
              <a:ext uri="{FF2B5EF4-FFF2-40B4-BE49-F238E27FC236}">
                <a16:creationId xmlns:a16="http://schemas.microsoft.com/office/drawing/2014/main" id="{D243C6C5-BF3F-4DA0-B3D2-3AC63E17C688}"/>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l="23920" t="33837" r="20753" b="24668"/>
          <a:stretch/>
        </p:blipFill>
        <p:spPr>
          <a:xfrm>
            <a:off x="1170692" y="31745407"/>
            <a:ext cx="1645920" cy="1645920"/>
          </a:xfrm>
          <a:prstGeom prst="ellipse">
            <a:avLst/>
          </a:prstGeom>
        </p:spPr>
      </p:pic>
      <p:sp>
        <p:nvSpPr>
          <p:cNvPr id="913" name="TextBox 912">
            <a:extLst>
              <a:ext uri="{FF2B5EF4-FFF2-40B4-BE49-F238E27FC236}">
                <a16:creationId xmlns:a16="http://schemas.microsoft.com/office/drawing/2014/main" id="{6AAA459B-3A87-60B2-A36F-59EB5C124549}"/>
              </a:ext>
            </a:extLst>
          </p:cNvPr>
          <p:cNvSpPr txBox="1"/>
          <p:nvPr/>
        </p:nvSpPr>
        <p:spPr>
          <a:xfrm>
            <a:off x="20275826" y="34323130"/>
            <a:ext cx="519485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Image Credits: NASA, USGS, PowerPoint, Tyler</a:t>
            </a:r>
          </a:p>
        </p:txBody>
      </p:sp>
      <p:sp>
        <p:nvSpPr>
          <p:cNvPr id="173" name="TextBox 172">
            <a:extLst>
              <a:ext uri="{FF2B5EF4-FFF2-40B4-BE49-F238E27FC236}">
                <a16:creationId xmlns:a16="http://schemas.microsoft.com/office/drawing/2014/main" id="{49035C6D-2372-7558-F0A4-33614338D2AE}"/>
              </a:ext>
            </a:extLst>
          </p:cNvPr>
          <p:cNvSpPr txBox="1"/>
          <p:nvPr/>
        </p:nvSpPr>
        <p:spPr>
          <a:xfrm>
            <a:off x="22979092" y="13812208"/>
            <a:ext cx="33147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75000"/>
                    <a:lumOff val="25000"/>
                  </a:schemeClr>
                </a:solidFill>
              </a:rPr>
              <a:t>IDL </a:t>
            </a:r>
            <a:endParaRPr lang="en-US" dirty="0">
              <a:solidFill>
                <a:schemeClr val="tx1">
                  <a:lumMod val="75000"/>
                  <a:lumOff val="25000"/>
                </a:schemeClr>
              </a:solidFill>
            </a:endParaRPr>
          </a:p>
          <a:p>
            <a:pPr algn="ctr"/>
            <a:r>
              <a:rPr lang="en-US" sz="3200" b="1" dirty="0">
                <a:solidFill>
                  <a:schemeClr val="tx1">
                    <a:lumMod val="75000"/>
                    <a:lumOff val="25000"/>
                  </a:schemeClr>
                </a:solidFill>
              </a:rPr>
              <a:t>2022 Model</a:t>
            </a:r>
            <a:endParaRPr lang="en-US" dirty="0">
              <a:solidFill>
                <a:schemeClr val="tx1">
                  <a:lumMod val="75000"/>
                  <a:lumOff val="25000"/>
                </a:schemeClr>
              </a:solidFill>
            </a:endParaRPr>
          </a:p>
        </p:txBody>
      </p:sp>
      <p:sp>
        <p:nvSpPr>
          <p:cNvPr id="102" name="TextBox 101">
            <a:extLst>
              <a:ext uri="{FF2B5EF4-FFF2-40B4-BE49-F238E27FC236}">
                <a16:creationId xmlns:a16="http://schemas.microsoft.com/office/drawing/2014/main" id="{B69400CB-56F1-04C5-7025-AB793556CC29}"/>
              </a:ext>
            </a:extLst>
          </p:cNvPr>
          <p:cNvSpPr txBox="1"/>
          <p:nvPr/>
        </p:nvSpPr>
        <p:spPr>
          <a:xfrm>
            <a:off x="287674" y="19593400"/>
            <a:ext cx="9542537" cy="8925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spcAft>
                <a:spcPts val="600"/>
              </a:spcAft>
              <a:buClr>
                <a:srgbClr val="C13E2D"/>
              </a:buClr>
              <a:buFont typeface="Webdings" panose="05030102010509060703" pitchFamily="18" charset="2"/>
              <a:buChar char="4"/>
            </a:pPr>
            <a:endParaRPr lang="en-US" sz="3400" dirty="0">
              <a:latin typeface="Garamond"/>
              <a:ea typeface="+mn-lt"/>
              <a:cs typeface="+mn-lt"/>
            </a:endParaRPr>
          </a:p>
          <a:p>
            <a:pPr marL="342900" indent="-342900">
              <a:spcAft>
                <a:spcPts val="600"/>
              </a:spcAft>
              <a:buClr>
                <a:srgbClr val="C13E2D"/>
              </a:buClr>
              <a:buFont typeface="Webdings" panose="05030102010509060703" pitchFamily="18" charset="2"/>
              <a:buChar char="4"/>
            </a:pPr>
            <a:r>
              <a:rPr lang="en-US" sz="3400" dirty="0">
                <a:solidFill>
                  <a:schemeClr val="tx1">
                    <a:lumMod val="75000"/>
                    <a:lumOff val="25000"/>
                  </a:schemeClr>
                </a:solidFill>
                <a:latin typeface="Garamond"/>
              </a:rPr>
              <a:t>The results of Linear Modeling using NDVI as the dependent variable indicated that ESI had the highest </a:t>
            </a:r>
            <a:r>
              <a:rPr lang="en-US" sz="3400" dirty="0">
                <a:latin typeface="Garamond"/>
                <a:ea typeface="+mn-lt"/>
                <a:cs typeface="+mn-lt"/>
              </a:rPr>
              <a:t>R</a:t>
            </a:r>
            <a:r>
              <a:rPr lang="en-US" sz="3400" baseline="30000" dirty="0">
                <a:latin typeface="Garamond"/>
                <a:ea typeface="+mn-lt"/>
                <a:cs typeface="+mn-lt"/>
              </a:rPr>
              <a:t>2</a:t>
            </a:r>
            <a:r>
              <a:rPr lang="en-US" sz="3400" dirty="0">
                <a:solidFill>
                  <a:schemeClr val="tx1">
                    <a:lumMod val="75000"/>
                    <a:lumOff val="25000"/>
                  </a:schemeClr>
                </a:solidFill>
                <a:latin typeface="Garamond"/>
              </a:rPr>
              <a:t> value of 0.69 followed by precipitation at 0.68 with a 3-month time lag</a:t>
            </a:r>
            <a:endParaRPr lang="en-US" sz="3400" dirty="0">
              <a:solidFill>
                <a:schemeClr val="tx1">
                  <a:lumMod val="75000"/>
                  <a:lumOff val="25000"/>
                </a:schemeClr>
              </a:solidFill>
              <a:latin typeface="Garamond"/>
              <a:ea typeface="+mn-lt"/>
              <a:cs typeface="+mn-lt"/>
            </a:endParaRPr>
          </a:p>
          <a:p>
            <a:pPr marL="342900" indent="-342900">
              <a:spcAft>
                <a:spcPts val="600"/>
              </a:spcAft>
              <a:buClr>
                <a:srgbClr val="C13E2D"/>
              </a:buClr>
              <a:buFont typeface="Webdings" panose="05030102010509060703" pitchFamily="18" charset="2"/>
              <a:buChar char="4"/>
            </a:pPr>
            <a:r>
              <a:rPr lang="en-US" sz="3400" dirty="0">
                <a:solidFill>
                  <a:schemeClr val="tx1">
                    <a:lumMod val="75000"/>
                    <a:lumOff val="25000"/>
                  </a:schemeClr>
                </a:solidFill>
                <a:latin typeface="Garamond"/>
              </a:rPr>
              <a:t>EDDI produced a non-significant </a:t>
            </a:r>
            <a:r>
              <a:rPr lang="en-US" sz="3400" dirty="0">
                <a:latin typeface="Garamond"/>
                <a:ea typeface="+mn-lt"/>
                <a:cs typeface="+mn-lt"/>
              </a:rPr>
              <a:t>R</a:t>
            </a:r>
            <a:r>
              <a:rPr lang="en-US" sz="3400" b="1" baseline="30000" dirty="0">
                <a:latin typeface="Garamond"/>
                <a:ea typeface="+mn-lt"/>
                <a:cs typeface="+mn-lt"/>
              </a:rPr>
              <a:t>2</a:t>
            </a:r>
            <a:r>
              <a:rPr lang="en-US" sz="3400" dirty="0">
                <a:solidFill>
                  <a:schemeClr val="tx1">
                    <a:lumMod val="75000"/>
                    <a:lumOff val="25000"/>
                  </a:schemeClr>
                </a:solidFill>
                <a:latin typeface="Garamond"/>
              </a:rPr>
              <a:t> value of 0.15</a:t>
            </a:r>
            <a:endParaRPr lang="en-US" sz="3400" dirty="0">
              <a:solidFill>
                <a:schemeClr val="tx1">
                  <a:lumMod val="75000"/>
                  <a:lumOff val="25000"/>
                </a:schemeClr>
              </a:solidFill>
              <a:latin typeface="Garamond"/>
              <a:ea typeface="+mn-lt"/>
              <a:cs typeface="+mn-lt"/>
            </a:endParaRPr>
          </a:p>
          <a:p>
            <a:pPr marL="342900" indent="-342900">
              <a:spcAft>
                <a:spcPts val="600"/>
              </a:spcAft>
              <a:buClr>
                <a:srgbClr val="C13E2D"/>
              </a:buClr>
              <a:buFont typeface="Webdings" panose="05030102010509060703" pitchFamily="18" charset="2"/>
              <a:buChar char="4"/>
            </a:pPr>
            <a:r>
              <a:rPr lang="en-US" sz="3400" dirty="0">
                <a:solidFill>
                  <a:schemeClr val="tx1">
                    <a:lumMod val="75000"/>
                    <a:lumOff val="25000"/>
                  </a:schemeClr>
                </a:solidFill>
                <a:latin typeface="Garamond"/>
              </a:rPr>
              <a:t>The strongest trend between 2010–2020 was maximum temperature at 0.25 </a:t>
            </a:r>
          </a:p>
          <a:p>
            <a:pPr marL="342900" indent="-342900">
              <a:spcAft>
                <a:spcPts val="600"/>
              </a:spcAft>
              <a:buClr>
                <a:srgbClr val="C13E2D"/>
              </a:buClr>
              <a:buFont typeface="Webdings" panose="05030102010509060703" pitchFamily="18" charset="2"/>
              <a:buChar char="4"/>
            </a:pPr>
            <a:r>
              <a:rPr lang="en-US" sz="3400" dirty="0">
                <a:solidFill>
                  <a:schemeClr val="tx1">
                    <a:lumMod val="75000"/>
                    <a:lumOff val="25000"/>
                  </a:schemeClr>
                </a:solidFill>
                <a:latin typeface="Garamond"/>
                <a:ea typeface="+mn-lt"/>
                <a:cs typeface="+mn-lt"/>
              </a:rPr>
              <a:t>Static variables and remotely-sensed dynamic variables were assigned weights, which introduced spatial and temporal variation into the static model's performance</a:t>
            </a:r>
          </a:p>
          <a:p>
            <a:pPr marL="342900" indent="-342900">
              <a:spcAft>
                <a:spcPts val="600"/>
              </a:spcAft>
              <a:buClr>
                <a:srgbClr val="C13E2D"/>
              </a:buClr>
              <a:buFont typeface="Webdings" panose="05030102010509060703" pitchFamily="18" charset="2"/>
              <a:buChar char="4"/>
            </a:pPr>
            <a:r>
              <a:rPr lang="en-US" sz="3400" dirty="0">
                <a:solidFill>
                  <a:schemeClr val="tx1">
                    <a:lumMod val="75000"/>
                    <a:lumOff val="25000"/>
                  </a:schemeClr>
                </a:solidFill>
                <a:latin typeface="Garamond"/>
                <a:ea typeface="+mn-lt"/>
                <a:cs typeface="+mn-lt"/>
              </a:rPr>
              <a:t>We identified key areas for future research to enhance this model's performance and capacity for predicting wildfire hazard across the state of Idaho</a:t>
            </a:r>
          </a:p>
          <a:p>
            <a:pPr marL="342900" indent="-342900">
              <a:spcAft>
                <a:spcPts val="600"/>
              </a:spcAft>
              <a:buClr>
                <a:srgbClr val="C13E2D"/>
              </a:buClr>
              <a:buFont typeface="Webdings" panose="05030102010509060703" pitchFamily="18" charset="2"/>
              <a:buChar char="4"/>
            </a:pPr>
            <a:endParaRPr lang="en-US" sz="3400" dirty="0">
              <a:solidFill>
                <a:schemeClr val="tx1">
                  <a:lumMod val="75000"/>
                  <a:lumOff val="25000"/>
                </a:schemeClr>
              </a:solidFill>
              <a:latin typeface="Garamond"/>
              <a:ea typeface="+mn-lt"/>
              <a:cs typeface="+mn-lt"/>
            </a:endParaRPr>
          </a:p>
        </p:txBody>
      </p:sp>
      <p:sp>
        <p:nvSpPr>
          <p:cNvPr id="903" name="TextBox 902">
            <a:extLst>
              <a:ext uri="{FF2B5EF4-FFF2-40B4-BE49-F238E27FC236}">
                <a16:creationId xmlns:a16="http://schemas.microsoft.com/office/drawing/2014/main" id="{9B6B9255-D660-EFBD-57EB-426ADABBC599}"/>
              </a:ext>
            </a:extLst>
          </p:cNvPr>
          <p:cNvSpPr txBox="1"/>
          <p:nvPr/>
        </p:nvSpPr>
        <p:spPr>
          <a:xfrm>
            <a:off x="13904715" y="4962433"/>
            <a:ext cx="1966144" cy="1200329"/>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Idaho border</a:t>
            </a:r>
          </a:p>
          <a:p>
            <a:endParaRPr lang="en-US" dirty="0"/>
          </a:p>
          <a:p>
            <a:r>
              <a:rPr lang="en-US" dirty="0"/>
              <a:t>Summer study area</a:t>
            </a:r>
          </a:p>
        </p:txBody>
      </p:sp>
      <p:grpSp>
        <p:nvGrpSpPr>
          <p:cNvPr id="904" name="Group 903">
            <a:extLst>
              <a:ext uri="{FF2B5EF4-FFF2-40B4-BE49-F238E27FC236}">
                <a16:creationId xmlns:a16="http://schemas.microsoft.com/office/drawing/2014/main" id="{DFFAF5F1-CB3A-1339-7CA6-C8E3F9433181}"/>
              </a:ext>
            </a:extLst>
          </p:cNvPr>
          <p:cNvGrpSpPr/>
          <p:nvPr/>
        </p:nvGrpSpPr>
        <p:grpSpPr>
          <a:xfrm>
            <a:off x="15495068" y="7365750"/>
            <a:ext cx="703241" cy="794493"/>
            <a:chOff x="3763144" y="2419939"/>
            <a:chExt cx="971550" cy="1184496"/>
          </a:xfrm>
        </p:grpSpPr>
        <p:pic>
          <p:nvPicPr>
            <p:cNvPr id="905" name="Graphic 231" descr="Map compass outline">
              <a:extLst>
                <a:ext uri="{FF2B5EF4-FFF2-40B4-BE49-F238E27FC236}">
                  <a16:creationId xmlns:a16="http://schemas.microsoft.com/office/drawing/2014/main" id="{1BC28247-6A22-2CAB-7A4E-D89F73E5F02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982220" y="2629490"/>
              <a:ext cx="685800" cy="685800"/>
            </a:xfrm>
            <a:prstGeom prst="rect">
              <a:avLst/>
            </a:prstGeom>
          </p:spPr>
        </p:pic>
        <p:sp>
          <p:nvSpPr>
            <p:cNvPr id="906" name="TextBox 3">
              <a:extLst>
                <a:ext uri="{FF2B5EF4-FFF2-40B4-BE49-F238E27FC236}">
                  <a16:creationId xmlns:a16="http://schemas.microsoft.com/office/drawing/2014/main" id="{8EEB9AC7-F777-E698-BD7B-8090D96CD185}"/>
                </a:ext>
              </a:extLst>
            </p:cNvPr>
            <p:cNvSpPr txBox="1"/>
            <p:nvPr/>
          </p:nvSpPr>
          <p:spPr>
            <a:xfrm>
              <a:off x="4153671" y="2419939"/>
              <a:ext cx="219075" cy="4129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ea typeface="Calibri"/>
                  <a:cs typeface="Calibri"/>
                </a:rPr>
                <a:t>N</a:t>
              </a:r>
              <a:endParaRPr lang="en-US" sz="1200" dirty="0">
                <a:latin typeface="Century Gothic"/>
              </a:endParaRPr>
            </a:p>
          </p:txBody>
        </p:sp>
        <p:sp>
          <p:nvSpPr>
            <p:cNvPr id="908" name="TextBox 4">
              <a:extLst>
                <a:ext uri="{FF2B5EF4-FFF2-40B4-BE49-F238E27FC236}">
                  <a16:creationId xmlns:a16="http://schemas.microsoft.com/office/drawing/2014/main" id="{7F774F2E-9136-CE81-D891-0EDC2CEA8D14}"/>
                </a:ext>
              </a:extLst>
            </p:cNvPr>
            <p:cNvSpPr txBox="1"/>
            <p:nvPr/>
          </p:nvSpPr>
          <p:spPr>
            <a:xfrm>
              <a:off x="3763144" y="2819988"/>
              <a:ext cx="219075" cy="3900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latin typeface="Century Gothic"/>
                  <a:ea typeface="Calibri"/>
                  <a:cs typeface="Calibri"/>
                </a:rPr>
                <a:t>W</a:t>
              </a:r>
            </a:p>
          </p:txBody>
        </p:sp>
        <p:sp>
          <p:nvSpPr>
            <p:cNvPr id="910" name="TextBox 5">
              <a:extLst>
                <a:ext uri="{FF2B5EF4-FFF2-40B4-BE49-F238E27FC236}">
                  <a16:creationId xmlns:a16="http://schemas.microsoft.com/office/drawing/2014/main" id="{F34093EC-FD32-E77A-089A-9BC112088381}"/>
                </a:ext>
              </a:extLst>
            </p:cNvPr>
            <p:cNvSpPr txBox="1"/>
            <p:nvPr/>
          </p:nvSpPr>
          <p:spPr>
            <a:xfrm>
              <a:off x="4515619" y="2791414"/>
              <a:ext cx="219075" cy="4129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ea typeface="Calibri"/>
                  <a:cs typeface="Calibri"/>
                </a:rPr>
                <a:t>E</a:t>
              </a:r>
            </a:p>
          </p:txBody>
        </p:sp>
        <p:sp>
          <p:nvSpPr>
            <p:cNvPr id="911" name="TextBox 6">
              <a:extLst>
                <a:ext uri="{FF2B5EF4-FFF2-40B4-BE49-F238E27FC236}">
                  <a16:creationId xmlns:a16="http://schemas.microsoft.com/office/drawing/2014/main" id="{6636F7BA-36B2-5672-7560-D1641D27FBD8}"/>
                </a:ext>
              </a:extLst>
            </p:cNvPr>
            <p:cNvSpPr txBox="1"/>
            <p:nvPr/>
          </p:nvSpPr>
          <p:spPr>
            <a:xfrm>
              <a:off x="4182243" y="3191463"/>
              <a:ext cx="219075" cy="4129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ea typeface="Calibri"/>
                  <a:cs typeface="Calibri"/>
                </a:rPr>
                <a:t>S</a:t>
              </a:r>
            </a:p>
          </p:txBody>
        </p:sp>
      </p:grpSp>
      <p:grpSp>
        <p:nvGrpSpPr>
          <p:cNvPr id="923" name="Group 922">
            <a:extLst>
              <a:ext uri="{FF2B5EF4-FFF2-40B4-BE49-F238E27FC236}">
                <a16:creationId xmlns:a16="http://schemas.microsoft.com/office/drawing/2014/main" id="{DFFAF5F1-CB3A-1339-7CA6-C8E3F9433181}"/>
              </a:ext>
            </a:extLst>
          </p:cNvPr>
          <p:cNvGrpSpPr/>
          <p:nvPr/>
        </p:nvGrpSpPr>
        <p:grpSpPr>
          <a:xfrm>
            <a:off x="24642018" y="16122814"/>
            <a:ext cx="703241" cy="794493"/>
            <a:chOff x="3906019" y="2562814"/>
            <a:chExt cx="971550" cy="1184496"/>
          </a:xfrm>
        </p:grpSpPr>
        <p:pic>
          <p:nvPicPr>
            <p:cNvPr id="924" name="Graphic 231" descr="Map compass outline">
              <a:extLst>
                <a:ext uri="{FF2B5EF4-FFF2-40B4-BE49-F238E27FC236}">
                  <a16:creationId xmlns:a16="http://schemas.microsoft.com/office/drawing/2014/main" id="{1BC28247-6A22-2CAB-7A4E-D89F73E5F02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125095" y="2772365"/>
              <a:ext cx="685800" cy="685800"/>
            </a:xfrm>
            <a:prstGeom prst="rect">
              <a:avLst/>
            </a:prstGeom>
          </p:spPr>
        </p:pic>
        <p:sp>
          <p:nvSpPr>
            <p:cNvPr id="925" name="TextBox 3">
              <a:extLst>
                <a:ext uri="{FF2B5EF4-FFF2-40B4-BE49-F238E27FC236}">
                  <a16:creationId xmlns:a16="http://schemas.microsoft.com/office/drawing/2014/main" id="{8EEB9AC7-F777-E698-BD7B-8090D96CD185}"/>
                </a:ext>
              </a:extLst>
            </p:cNvPr>
            <p:cNvSpPr txBox="1"/>
            <p:nvPr/>
          </p:nvSpPr>
          <p:spPr>
            <a:xfrm>
              <a:off x="4296546" y="2562814"/>
              <a:ext cx="219075" cy="4129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ea typeface="Calibri"/>
                  <a:cs typeface="Calibri"/>
                </a:rPr>
                <a:t>N</a:t>
              </a:r>
              <a:endParaRPr lang="en-US" sz="1200" dirty="0">
                <a:latin typeface="Century Gothic"/>
              </a:endParaRPr>
            </a:p>
          </p:txBody>
        </p:sp>
        <p:sp>
          <p:nvSpPr>
            <p:cNvPr id="926" name="TextBox 4">
              <a:extLst>
                <a:ext uri="{FF2B5EF4-FFF2-40B4-BE49-F238E27FC236}">
                  <a16:creationId xmlns:a16="http://schemas.microsoft.com/office/drawing/2014/main" id="{7F774F2E-9136-CE81-D891-0EDC2CEA8D14}"/>
                </a:ext>
              </a:extLst>
            </p:cNvPr>
            <p:cNvSpPr txBox="1"/>
            <p:nvPr/>
          </p:nvSpPr>
          <p:spPr>
            <a:xfrm>
              <a:off x="3906019" y="2962863"/>
              <a:ext cx="219075" cy="3900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latin typeface="Century Gothic"/>
                  <a:ea typeface="Calibri"/>
                  <a:cs typeface="Calibri"/>
                </a:rPr>
                <a:t>W</a:t>
              </a:r>
            </a:p>
          </p:txBody>
        </p:sp>
        <p:sp>
          <p:nvSpPr>
            <p:cNvPr id="927" name="TextBox 5">
              <a:extLst>
                <a:ext uri="{FF2B5EF4-FFF2-40B4-BE49-F238E27FC236}">
                  <a16:creationId xmlns:a16="http://schemas.microsoft.com/office/drawing/2014/main" id="{F34093EC-FD32-E77A-089A-9BC112088381}"/>
                </a:ext>
              </a:extLst>
            </p:cNvPr>
            <p:cNvSpPr txBox="1"/>
            <p:nvPr/>
          </p:nvSpPr>
          <p:spPr>
            <a:xfrm>
              <a:off x="4658494" y="2934289"/>
              <a:ext cx="219075" cy="4129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ea typeface="Calibri"/>
                  <a:cs typeface="Calibri"/>
                </a:rPr>
                <a:t>E</a:t>
              </a:r>
            </a:p>
          </p:txBody>
        </p:sp>
        <p:sp>
          <p:nvSpPr>
            <p:cNvPr id="928" name="TextBox 6">
              <a:extLst>
                <a:ext uri="{FF2B5EF4-FFF2-40B4-BE49-F238E27FC236}">
                  <a16:creationId xmlns:a16="http://schemas.microsoft.com/office/drawing/2014/main" id="{6636F7BA-36B2-5672-7560-D1641D27FBD8}"/>
                </a:ext>
              </a:extLst>
            </p:cNvPr>
            <p:cNvSpPr txBox="1"/>
            <p:nvPr/>
          </p:nvSpPr>
          <p:spPr>
            <a:xfrm>
              <a:off x="4325118" y="3334338"/>
              <a:ext cx="219075" cy="4129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ea typeface="Calibri"/>
                  <a:cs typeface="Calibri"/>
                </a:rPr>
                <a:t>S</a:t>
              </a:r>
            </a:p>
          </p:txBody>
        </p:sp>
      </p:grpSp>
      <p:pic>
        <p:nvPicPr>
          <p:cNvPr id="384" name="Graphic 17" descr="Arrow: Clockwise curve with solid fill">
            <a:extLst>
              <a:ext uri="{FF2B5EF4-FFF2-40B4-BE49-F238E27FC236}">
                <a16:creationId xmlns:a16="http://schemas.microsoft.com/office/drawing/2014/main" id="{47B5D922-B2E6-A416-3400-AF8AD6D8A04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rot="4800000" flipH="1" flipV="1">
            <a:off x="21899062" y="22172280"/>
            <a:ext cx="4145844" cy="4126675"/>
          </a:xfrm>
          <a:prstGeom prst="rect">
            <a:avLst/>
          </a:prstGeom>
        </p:spPr>
      </p:pic>
      <p:grpSp>
        <p:nvGrpSpPr>
          <p:cNvPr id="1023" name="Group 1022">
            <a:extLst>
              <a:ext uri="{FF2B5EF4-FFF2-40B4-BE49-F238E27FC236}">
                <a16:creationId xmlns:a16="http://schemas.microsoft.com/office/drawing/2014/main" id="{EC0AFDC1-0DB9-71EA-615B-E77B69F69203}"/>
              </a:ext>
            </a:extLst>
          </p:cNvPr>
          <p:cNvGrpSpPr/>
          <p:nvPr/>
        </p:nvGrpSpPr>
        <p:grpSpPr>
          <a:xfrm>
            <a:off x="22454555" y="26259653"/>
            <a:ext cx="2803656" cy="2818389"/>
            <a:chOff x="22454555" y="26259653"/>
            <a:chExt cx="2803656" cy="2818389"/>
          </a:xfrm>
        </p:grpSpPr>
        <p:sp>
          <p:nvSpPr>
            <p:cNvPr id="534" name="Rectangle 533">
              <a:extLst>
                <a:ext uri="{FF2B5EF4-FFF2-40B4-BE49-F238E27FC236}">
                  <a16:creationId xmlns:a16="http://schemas.microsoft.com/office/drawing/2014/main" id="{646EC52B-E661-BBA8-46BC-47E9107B3771}"/>
                </a:ext>
              </a:extLst>
            </p:cNvPr>
            <p:cNvSpPr/>
            <p:nvPr/>
          </p:nvSpPr>
          <p:spPr>
            <a:xfrm>
              <a:off x="22523483" y="27056428"/>
              <a:ext cx="1882900" cy="1580719"/>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35" name="TextBox 3">
              <a:extLst>
                <a:ext uri="{FF2B5EF4-FFF2-40B4-BE49-F238E27FC236}">
                  <a16:creationId xmlns:a16="http://schemas.microsoft.com/office/drawing/2014/main" id="{4EA3E4A4-BCE1-D8BD-7D52-136BA1BF9E29}"/>
                </a:ext>
              </a:extLst>
            </p:cNvPr>
            <p:cNvSpPr txBox="1"/>
            <p:nvPr/>
          </p:nvSpPr>
          <p:spPr>
            <a:xfrm>
              <a:off x="22893006" y="28020465"/>
              <a:ext cx="153278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3F3F3F"/>
                  </a:solidFill>
                  <a:latin typeface="Century Gothic"/>
                  <a:cs typeface="Calibri"/>
                </a:rPr>
                <a:t>4- Very high </a:t>
              </a:r>
              <a:endParaRPr lang="en-US" sz="1400" dirty="0">
                <a:solidFill>
                  <a:srgbClr val="3F3F3F"/>
                </a:solidFill>
                <a:latin typeface="Century Gothic"/>
                <a:ea typeface="+mn-lt"/>
                <a:cs typeface="+mn-lt"/>
              </a:endParaRPr>
            </a:p>
          </p:txBody>
        </p:sp>
        <p:sp>
          <p:nvSpPr>
            <p:cNvPr id="536" name="Rectangle 535">
              <a:extLst>
                <a:ext uri="{FF2B5EF4-FFF2-40B4-BE49-F238E27FC236}">
                  <a16:creationId xmlns:a16="http://schemas.microsoft.com/office/drawing/2014/main" id="{2658BF14-860F-94B6-7AC7-6AB613A6803A}"/>
                </a:ext>
              </a:extLst>
            </p:cNvPr>
            <p:cNvSpPr/>
            <p:nvPr/>
          </p:nvSpPr>
          <p:spPr>
            <a:xfrm>
              <a:off x="22583160" y="28033611"/>
              <a:ext cx="297941" cy="248894"/>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37" name="Rectangle 536">
              <a:extLst>
                <a:ext uri="{FF2B5EF4-FFF2-40B4-BE49-F238E27FC236}">
                  <a16:creationId xmlns:a16="http://schemas.microsoft.com/office/drawing/2014/main" id="{AACCB69C-5ACD-D0C0-C5A6-239E43B9FDE6}"/>
                </a:ext>
              </a:extLst>
            </p:cNvPr>
            <p:cNvSpPr/>
            <p:nvPr/>
          </p:nvSpPr>
          <p:spPr>
            <a:xfrm>
              <a:off x="22591373" y="27109608"/>
              <a:ext cx="297941" cy="248894"/>
            </a:xfrm>
            <a:prstGeom prst="rect">
              <a:avLst/>
            </a:prstGeom>
            <a:solidFill>
              <a:schemeClr val="accent6">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38" name="Rectangle 537">
              <a:extLst>
                <a:ext uri="{FF2B5EF4-FFF2-40B4-BE49-F238E27FC236}">
                  <a16:creationId xmlns:a16="http://schemas.microsoft.com/office/drawing/2014/main" id="{5A7F670F-F79B-C5CD-E6CC-B313F6C0E43A}"/>
                </a:ext>
              </a:extLst>
            </p:cNvPr>
            <p:cNvSpPr/>
            <p:nvPr/>
          </p:nvSpPr>
          <p:spPr>
            <a:xfrm>
              <a:off x="22591374" y="27413480"/>
              <a:ext cx="297941" cy="248894"/>
            </a:xfrm>
            <a:prstGeom prst="rect">
              <a:avLst/>
            </a:prstGeom>
            <a:solidFill>
              <a:schemeClr val="accent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39" name="Rectangle 538">
              <a:extLst>
                <a:ext uri="{FF2B5EF4-FFF2-40B4-BE49-F238E27FC236}">
                  <a16:creationId xmlns:a16="http://schemas.microsoft.com/office/drawing/2014/main" id="{72D01A5B-58E3-3CBC-9A73-B8E24F7A9158}"/>
                </a:ext>
              </a:extLst>
            </p:cNvPr>
            <p:cNvSpPr/>
            <p:nvPr/>
          </p:nvSpPr>
          <p:spPr>
            <a:xfrm>
              <a:off x="22585507" y="27719663"/>
              <a:ext cx="297941" cy="248894"/>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41" name="TextBox 8">
              <a:extLst>
                <a:ext uri="{FF2B5EF4-FFF2-40B4-BE49-F238E27FC236}">
                  <a16:creationId xmlns:a16="http://schemas.microsoft.com/office/drawing/2014/main" id="{B53389A8-0930-F080-1860-10BAABA1EED2}"/>
                </a:ext>
              </a:extLst>
            </p:cNvPr>
            <p:cNvSpPr txBox="1"/>
            <p:nvPr/>
          </p:nvSpPr>
          <p:spPr>
            <a:xfrm>
              <a:off x="22891867" y="27416288"/>
              <a:ext cx="1662915" cy="2464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3F3F3F"/>
                  </a:solidFill>
                  <a:latin typeface="Century Gothic"/>
                  <a:cs typeface="Calibri"/>
                </a:rPr>
                <a:t>2- Moderate </a:t>
              </a:r>
              <a:endParaRPr lang="en-US" sz="1400" dirty="0">
                <a:solidFill>
                  <a:srgbClr val="3F3F3F"/>
                </a:solidFill>
                <a:latin typeface="Century Gothic"/>
              </a:endParaRPr>
            </a:p>
          </p:txBody>
        </p:sp>
        <p:sp>
          <p:nvSpPr>
            <p:cNvPr id="542" name="TextBox 9">
              <a:extLst>
                <a:ext uri="{FF2B5EF4-FFF2-40B4-BE49-F238E27FC236}">
                  <a16:creationId xmlns:a16="http://schemas.microsoft.com/office/drawing/2014/main" id="{3C08D0B4-CEC1-7330-2400-F83B659576F1}"/>
                </a:ext>
              </a:extLst>
            </p:cNvPr>
            <p:cNvSpPr txBox="1"/>
            <p:nvPr/>
          </p:nvSpPr>
          <p:spPr>
            <a:xfrm>
              <a:off x="22895187" y="27722472"/>
              <a:ext cx="1361550" cy="2464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3F3F3F"/>
                  </a:solidFill>
                  <a:latin typeface="Century Gothic"/>
                  <a:cs typeface="Calibri"/>
                </a:rPr>
                <a:t>3- High </a:t>
              </a:r>
              <a:endParaRPr lang="en-US" sz="1400" dirty="0">
                <a:solidFill>
                  <a:srgbClr val="3F3F3F"/>
                </a:solidFill>
                <a:latin typeface="Century Gothic"/>
              </a:endParaRPr>
            </a:p>
          </p:txBody>
        </p:sp>
        <p:sp>
          <p:nvSpPr>
            <p:cNvPr id="543" name="Rectangle 542">
              <a:extLst>
                <a:ext uri="{FF2B5EF4-FFF2-40B4-BE49-F238E27FC236}">
                  <a16:creationId xmlns:a16="http://schemas.microsoft.com/office/drawing/2014/main" id="{4E28FF1F-B390-396F-1C36-98B44F4E4FFB}"/>
                </a:ext>
              </a:extLst>
            </p:cNvPr>
            <p:cNvSpPr/>
            <p:nvPr/>
          </p:nvSpPr>
          <p:spPr>
            <a:xfrm>
              <a:off x="22583159" y="28359397"/>
              <a:ext cx="297941" cy="24889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44" name="TextBox 11">
              <a:extLst>
                <a:ext uri="{FF2B5EF4-FFF2-40B4-BE49-F238E27FC236}">
                  <a16:creationId xmlns:a16="http://schemas.microsoft.com/office/drawing/2014/main" id="{2694A524-0A00-26CA-7592-9E2B218A6835}"/>
                </a:ext>
              </a:extLst>
            </p:cNvPr>
            <p:cNvSpPr txBox="1"/>
            <p:nvPr/>
          </p:nvSpPr>
          <p:spPr>
            <a:xfrm>
              <a:off x="22895187" y="28324014"/>
              <a:ext cx="1758804" cy="2464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3F3F3F"/>
                  </a:solidFill>
                  <a:latin typeface="Century Gothic"/>
                  <a:cs typeface="Calibri"/>
                </a:rPr>
                <a:t>5- Extreme </a:t>
              </a:r>
            </a:p>
          </p:txBody>
        </p:sp>
        <p:sp>
          <p:nvSpPr>
            <p:cNvPr id="545" name="TextBox 12">
              <a:extLst>
                <a:ext uri="{FF2B5EF4-FFF2-40B4-BE49-F238E27FC236}">
                  <a16:creationId xmlns:a16="http://schemas.microsoft.com/office/drawing/2014/main" id="{FF88B752-C545-84FD-6D72-C19799FE99D3}"/>
                </a:ext>
              </a:extLst>
            </p:cNvPr>
            <p:cNvSpPr txBox="1"/>
            <p:nvPr/>
          </p:nvSpPr>
          <p:spPr>
            <a:xfrm>
              <a:off x="22888098" y="27110141"/>
              <a:ext cx="1183470" cy="2464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3F3F3F"/>
                  </a:solidFill>
                  <a:latin typeface="Century Gothic"/>
                  <a:cs typeface="Calibri"/>
                </a:rPr>
                <a:t>1- Low </a:t>
              </a:r>
            </a:p>
          </p:txBody>
        </p:sp>
        <p:grpSp>
          <p:nvGrpSpPr>
            <p:cNvPr id="555" name="Group 554">
              <a:extLst>
                <a:ext uri="{FF2B5EF4-FFF2-40B4-BE49-F238E27FC236}">
                  <a16:creationId xmlns:a16="http://schemas.microsoft.com/office/drawing/2014/main" id="{90A6FEC5-BE83-FDB3-0762-96BEF68AB5A4}"/>
                </a:ext>
              </a:extLst>
            </p:cNvPr>
            <p:cNvGrpSpPr/>
            <p:nvPr/>
          </p:nvGrpSpPr>
          <p:grpSpPr>
            <a:xfrm>
              <a:off x="22454555" y="26259653"/>
              <a:ext cx="703241" cy="794493"/>
              <a:chOff x="3763144" y="2419939"/>
              <a:chExt cx="971550" cy="1184496"/>
            </a:xfrm>
          </p:grpSpPr>
          <p:pic>
            <p:nvPicPr>
              <p:cNvPr id="556" name="Graphic 231" descr="Map compass outline">
                <a:extLst>
                  <a:ext uri="{FF2B5EF4-FFF2-40B4-BE49-F238E27FC236}">
                    <a16:creationId xmlns:a16="http://schemas.microsoft.com/office/drawing/2014/main" id="{E449999A-1C9D-8EF6-50A4-B0E2F559329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982220" y="2629490"/>
                <a:ext cx="685800" cy="685800"/>
              </a:xfrm>
              <a:prstGeom prst="rect">
                <a:avLst/>
              </a:prstGeom>
            </p:spPr>
          </p:pic>
          <p:sp>
            <p:nvSpPr>
              <p:cNvPr id="557" name="TextBox 3">
                <a:extLst>
                  <a:ext uri="{FF2B5EF4-FFF2-40B4-BE49-F238E27FC236}">
                    <a16:creationId xmlns:a16="http://schemas.microsoft.com/office/drawing/2014/main" id="{83929BA0-6ECF-A34D-FB88-FD4FB36E0599}"/>
                  </a:ext>
                </a:extLst>
              </p:cNvPr>
              <p:cNvSpPr txBox="1"/>
              <p:nvPr/>
            </p:nvSpPr>
            <p:spPr>
              <a:xfrm>
                <a:off x="4153671" y="2419939"/>
                <a:ext cx="219075" cy="4129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ea typeface="Calibri"/>
                    <a:cs typeface="Calibri"/>
                  </a:rPr>
                  <a:t>N</a:t>
                </a:r>
                <a:endParaRPr lang="en-US" sz="1200" dirty="0">
                  <a:latin typeface="Century Gothic"/>
                </a:endParaRPr>
              </a:p>
            </p:txBody>
          </p:sp>
          <p:sp>
            <p:nvSpPr>
              <p:cNvPr id="558" name="TextBox 4">
                <a:extLst>
                  <a:ext uri="{FF2B5EF4-FFF2-40B4-BE49-F238E27FC236}">
                    <a16:creationId xmlns:a16="http://schemas.microsoft.com/office/drawing/2014/main" id="{DE642119-3B72-3C8D-FA85-6D29AFCBA1D1}"/>
                  </a:ext>
                </a:extLst>
              </p:cNvPr>
              <p:cNvSpPr txBox="1"/>
              <p:nvPr/>
            </p:nvSpPr>
            <p:spPr>
              <a:xfrm>
                <a:off x="3763144" y="2819988"/>
                <a:ext cx="219075" cy="3900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latin typeface="Century Gothic"/>
                    <a:ea typeface="Calibri"/>
                    <a:cs typeface="Calibri"/>
                  </a:rPr>
                  <a:t>W</a:t>
                </a:r>
              </a:p>
            </p:txBody>
          </p:sp>
          <p:sp>
            <p:nvSpPr>
              <p:cNvPr id="559" name="TextBox 5">
                <a:extLst>
                  <a:ext uri="{FF2B5EF4-FFF2-40B4-BE49-F238E27FC236}">
                    <a16:creationId xmlns:a16="http://schemas.microsoft.com/office/drawing/2014/main" id="{5F7BD517-558F-49D4-6BA4-810CB6D4FEC9}"/>
                  </a:ext>
                </a:extLst>
              </p:cNvPr>
              <p:cNvSpPr txBox="1"/>
              <p:nvPr/>
            </p:nvSpPr>
            <p:spPr>
              <a:xfrm>
                <a:off x="4515619" y="2791414"/>
                <a:ext cx="219075" cy="4129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ea typeface="Calibri"/>
                    <a:cs typeface="Calibri"/>
                  </a:rPr>
                  <a:t>E</a:t>
                </a:r>
              </a:p>
            </p:txBody>
          </p:sp>
          <p:sp>
            <p:nvSpPr>
              <p:cNvPr id="560" name="TextBox 6">
                <a:extLst>
                  <a:ext uri="{FF2B5EF4-FFF2-40B4-BE49-F238E27FC236}">
                    <a16:creationId xmlns:a16="http://schemas.microsoft.com/office/drawing/2014/main" id="{3607020A-151E-56E8-A492-54D2EA8B71F6}"/>
                  </a:ext>
                </a:extLst>
              </p:cNvPr>
              <p:cNvSpPr txBox="1"/>
              <p:nvPr/>
            </p:nvSpPr>
            <p:spPr>
              <a:xfrm>
                <a:off x="4182243" y="3191463"/>
                <a:ext cx="219075" cy="4129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Century Gothic"/>
                    <a:ea typeface="Calibri"/>
                    <a:cs typeface="Calibri"/>
                  </a:rPr>
                  <a:t>S</a:t>
                </a:r>
              </a:p>
            </p:txBody>
          </p:sp>
        </p:grpSp>
        <p:sp>
          <p:nvSpPr>
            <p:cNvPr id="575" name="TextBox 2">
              <a:extLst>
                <a:ext uri="{FF2B5EF4-FFF2-40B4-BE49-F238E27FC236}">
                  <a16:creationId xmlns:a16="http://schemas.microsoft.com/office/drawing/2014/main" id="{7E63951A-CC28-9CE7-B10B-EACE7D59E1AF}"/>
                </a:ext>
              </a:extLst>
            </p:cNvPr>
            <p:cNvSpPr txBox="1"/>
            <p:nvPr/>
          </p:nvSpPr>
          <p:spPr>
            <a:xfrm>
              <a:off x="22517015" y="28810133"/>
              <a:ext cx="274119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entury Gothic"/>
                  <a:cs typeface="Calibri"/>
                </a:rPr>
                <a:t>0  15  30       60       90      120</a:t>
              </a:r>
            </a:p>
          </p:txBody>
        </p:sp>
        <p:pic>
          <p:nvPicPr>
            <p:cNvPr id="980" name="Picture 979">
              <a:extLst>
                <a:ext uri="{FF2B5EF4-FFF2-40B4-BE49-F238E27FC236}">
                  <a16:creationId xmlns:a16="http://schemas.microsoft.com/office/drawing/2014/main" id="{A8AF9B31-10C6-26BF-6B75-A54AAD8E4603}"/>
                </a:ext>
              </a:extLst>
            </p:cNvPr>
            <p:cNvPicPr>
              <a:picLocks noChangeAspect="1"/>
            </p:cNvPicPr>
            <p:nvPr/>
          </p:nvPicPr>
          <p:blipFill>
            <a:blip r:embed="rId38"/>
            <a:stretch>
              <a:fillRect/>
            </a:stretch>
          </p:blipFill>
          <p:spPr>
            <a:xfrm>
              <a:off x="22579870" y="28992317"/>
              <a:ext cx="1766930" cy="85725"/>
            </a:xfrm>
            <a:prstGeom prst="rect">
              <a:avLst/>
            </a:prstGeom>
          </p:spPr>
        </p:pic>
      </p:grpSp>
      <p:sp>
        <p:nvSpPr>
          <p:cNvPr id="929" name="TextBox 928">
            <a:extLst>
              <a:ext uri="{FF2B5EF4-FFF2-40B4-BE49-F238E27FC236}">
                <a16:creationId xmlns:a16="http://schemas.microsoft.com/office/drawing/2014/main" id="{3D8BAA62-DE77-0641-24F3-00FE159D61D7}"/>
              </a:ext>
            </a:extLst>
          </p:cNvPr>
          <p:cNvSpPr txBox="1"/>
          <p:nvPr/>
        </p:nvSpPr>
        <p:spPr>
          <a:xfrm>
            <a:off x="24383223" y="28860424"/>
            <a:ext cx="8773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t>Miles</a:t>
            </a:r>
          </a:p>
        </p:txBody>
      </p:sp>
    </p:spTree>
    <p:extLst>
      <p:ext uri="{BB962C8B-B14F-4D97-AF65-F5344CB8AC3E}">
        <p14:creationId xmlns:p14="http://schemas.microsoft.com/office/powerpoint/2010/main" val="1532886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df78d0b-135a-4de7-9166-7c181cd87fb4" xsi:nil="true"/>
    <lcf76f155ced4ddcb4097134ff3c332f xmlns="21e6a8e8-1dff-48a6-ab9b-8d556c6946c0">
      <Terms xmlns="http://schemas.microsoft.com/office/infopath/2007/PartnerControls"/>
    </lcf76f155ced4ddcb4097134ff3c332f>
    <SharedWithUsers xmlns="7df78d0b-135a-4de7-9166-7c181cd87fb4">
      <UserInfo>
        <DisplayName>Brandy Nisbet-Wilcox</DisplayName>
        <AccountId>150</AccountId>
        <AccountType/>
      </UserInfo>
      <UserInfo>
        <DisplayName>Talissa Cota</DisplayName>
        <AccountId>1112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5" ma:contentTypeDescription="Create a new document." ma:contentTypeScope="" ma:versionID="1a69bd96c8be4159b063bacaac1aa053">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0fc635af53680702e007d3b598dd7baf"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c656b998-01b2-4f1a-a4c3-840f2d6213f7"/>
    <ds:schemaRef ds:uri="c8fe4e91-fb3e-4ea6-a9be-81ea4ca0c3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82b8420-1224-434e-88dd-320f73c97df7"/>
    <ds:schemaRef ds:uri="b8b77cdf-f277-4f3c-b37c-f518764b1e28"/>
  </ds:schemaRefs>
</ds:datastoreItem>
</file>

<file path=customXml/itemProps3.xml><?xml version="1.0" encoding="utf-8"?>
<ds:datastoreItem xmlns:ds="http://schemas.openxmlformats.org/officeDocument/2006/customXml" ds:itemID="{417A6440-ED0A-435E-BBE4-AA294CF6B72E}"/>
</file>

<file path=docProps/app.xml><?xml version="1.0" encoding="utf-8"?>
<Properties xmlns="http://schemas.openxmlformats.org/officeDocument/2006/extended-properties" xmlns:vt="http://schemas.openxmlformats.org/officeDocument/2006/docPropsVTypes">
  <Template>Office Theme</Template>
  <TotalTime>16</TotalTime>
  <Words>717</Words>
  <Application>Microsoft Office PowerPoint</Application>
  <PresentationFormat>Custom</PresentationFormat>
  <Paragraphs>134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Webdings</vt:lpstr>
      <vt:lpstr>Webdings,Sans-Serif</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Karen</cp:lastModifiedBy>
  <cp:revision>7</cp:revision>
  <dcterms:created xsi:type="dcterms:W3CDTF">2019-02-05T16:32:03Z</dcterms:created>
  <dcterms:modified xsi:type="dcterms:W3CDTF">2022-11-08T18:48:21Z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8000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