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1"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pos="5400" userDrawn="1">
          <p15:clr>
            <a:srgbClr val="A4A3A4"/>
          </p15:clr>
        </p15:guide>
        <p15:guide id="2" orient="horz" pos="115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Brooke" initials="MB" lastIdx="8" clrIdx="0">
    <p:extLst/>
  </p:cmAuthor>
  <p:cmAuthor id="2" name="crms" initials="c" lastIdx="6" clrIdx="1">
    <p:extLst/>
  </p:cmAuthor>
  <p:cmAuthor id="3" name="Clayton, Amanda L. (LARC)[SSAI DEVELOP]" initials="CAL(D" lastIdx="4" clrIdx="2">
    <p:extLst/>
  </p:cmAuthor>
  <p:cmAuthor id="4" name="Childs, Lauren M. (LARC-E3)[DEVELOP]" initials="LCG" lastIdx="1" clrIdx="3">
    <p:extLst/>
  </p:cmAuthor>
  <p:cmAuthor id="5" name="DEVELOP-15" initials="D" lastIdx="4" clrIdx="4">
    <p:extLst/>
  </p:cmAuthor>
  <p:cmAuthor id="6" name="DEVELOP-13" initials="D"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3B2A7"/>
    <a:srgbClr val="586991"/>
    <a:srgbClr val="75AADB"/>
    <a:srgbClr val="94A3D3"/>
    <a:srgbClr val="73A9DB"/>
    <a:srgbClr val="2F8AB4"/>
    <a:srgbClr val="C15442"/>
    <a:srgbClr val="52B37B"/>
    <a:srgbClr val="2187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0772" autoAdjust="0"/>
    <p:restoredTop sz="94660"/>
  </p:normalViewPr>
  <p:slideViewPr>
    <p:cSldViewPr snapToGrid="0">
      <p:cViewPr>
        <p:scale>
          <a:sx n="40" d="100"/>
          <a:sy n="40" d="100"/>
        </p:scale>
        <p:origin x="1218" y="-4278"/>
      </p:cViewPr>
      <p:guideLst>
        <p:guide pos="5400"/>
        <p:guide orient="horz" pos="115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en-US" sz="2400" dirty="0">
                <a:solidFill>
                  <a:sysClr val="windowText" lastClr="000000"/>
                </a:solidFill>
                <a:latin typeface="Garamond" panose="02020404030301010803" pitchFamily="18" charset="0"/>
              </a:rPr>
              <a:t>Water</a:t>
            </a:r>
            <a:r>
              <a:rPr lang="en-US" sz="2400" baseline="0" dirty="0">
                <a:solidFill>
                  <a:sysClr val="windowText" lastClr="000000"/>
                </a:solidFill>
                <a:latin typeface="Garamond" panose="02020404030301010803" pitchFamily="18" charset="0"/>
              </a:rPr>
              <a:t> Surface Area</a:t>
            </a:r>
            <a:endParaRPr lang="en-US" sz="2400" dirty="0">
              <a:solidFill>
                <a:sysClr val="windowText" lastClr="000000"/>
              </a:solidFill>
              <a:latin typeface="Garamond" panose="02020404030301010803" pitchFamily="18" charset="0"/>
            </a:endParaRPr>
          </a:p>
        </c:rich>
      </c:tx>
      <c:layout/>
      <c:overlay val="0"/>
    </c:title>
    <c:autoTitleDeleted val="0"/>
    <c:plotArea>
      <c:layout/>
      <c:lineChart>
        <c:grouping val="standard"/>
        <c:varyColors val="0"/>
        <c:ser>
          <c:idx val="0"/>
          <c:order val="0"/>
          <c:tx>
            <c:v>test</c:v>
          </c:tx>
          <c:spPr>
            <a:ln w="47625">
              <a:solidFill>
                <a:schemeClr val="accent1"/>
              </a:solidFill>
            </a:ln>
          </c:spPr>
          <c:marker>
            <c:symbol val="circle"/>
            <c:size val="10"/>
            <c:spPr>
              <a:solidFill>
                <a:schemeClr val="tx2">
                  <a:lumMod val="75000"/>
                </a:schemeClr>
              </a:solidFill>
              <a:ln>
                <a:noFill/>
              </a:ln>
            </c:spPr>
          </c:marker>
          <c:cat>
            <c:numRef>
              <c:f>Sheet2!$A$2:$A$19</c:f>
              <c:numCache>
                <c:formatCode>General</c:formatCode>
                <c:ptCount val="18"/>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2013</c:v>
                </c:pt>
                <c:pt idx="15">
                  <c:v>2014</c:v>
                </c:pt>
                <c:pt idx="16">
                  <c:v>2015</c:v>
                </c:pt>
                <c:pt idx="17">
                  <c:v>2016</c:v>
                </c:pt>
              </c:numCache>
            </c:numRef>
          </c:cat>
          <c:val>
            <c:numRef>
              <c:f>Sheet2!$B$2:$B$19</c:f>
              <c:numCache>
                <c:formatCode>General</c:formatCode>
                <c:ptCount val="18"/>
                <c:pt idx="0">
                  <c:v>130.28800000000001</c:v>
                </c:pt>
                <c:pt idx="1">
                  <c:v>125.10499999999999</c:v>
                </c:pt>
                <c:pt idx="2">
                  <c:v>130.71199999999999</c:v>
                </c:pt>
                <c:pt idx="3">
                  <c:v>110.928</c:v>
                </c:pt>
                <c:pt idx="4">
                  <c:v>85.158999999999992</c:v>
                </c:pt>
                <c:pt idx="5">
                  <c:v>80.85599999999998</c:v>
                </c:pt>
                <c:pt idx="6">
                  <c:v>82.024000000000001</c:v>
                </c:pt>
                <c:pt idx="7">
                  <c:v>73.843000000000004</c:v>
                </c:pt>
                <c:pt idx="8">
                  <c:v>76.821999999999989</c:v>
                </c:pt>
                <c:pt idx="9">
                  <c:v>71.147999999999996</c:v>
                </c:pt>
                <c:pt idx="10">
                  <c:v>64.170999999999992</c:v>
                </c:pt>
                <c:pt idx="11">
                  <c:v>58.92</c:v>
                </c:pt>
                <c:pt idx="12">
                  <c:v>55.549000000000007</c:v>
                </c:pt>
                <c:pt idx="13">
                  <c:v>54.257000000000005</c:v>
                </c:pt>
                <c:pt idx="14">
                  <c:v>55.391000000000005</c:v>
                </c:pt>
                <c:pt idx="15">
                  <c:v>55.336000000000006</c:v>
                </c:pt>
                <c:pt idx="16">
                  <c:v>49.501000000000005</c:v>
                </c:pt>
                <c:pt idx="17">
                  <c:v>48.673000000000002</c:v>
                </c:pt>
              </c:numCache>
            </c:numRef>
          </c:val>
          <c:smooth val="0"/>
        </c:ser>
        <c:dLbls>
          <c:showLegendKey val="0"/>
          <c:showVal val="0"/>
          <c:showCatName val="0"/>
          <c:showSerName val="0"/>
          <c:showPercent val="0"/>
          <c:showBubbleSize val="0"/>
        </c:dLbls>
        <c:marker val="1"/>
        <c:smooth val="0"/>
        <c:axId val="196785536"/>
        <c:axId val="196785920"/>
      </c:lineChart>
      <c:catAx>
        <c:axId val="196785536"/>
        <c:scaling>
          <c:orientation val="minMax"/>
        </c:scaling>
        <c:delete val="0"/>
        <c:axPos val="b"/>
        <c:title>
          <c:tx>
            <c:rich>
              <a:bodyPr/>
              <a:lstStyle/>
              <a:p>
                <a:pPr>
                  <a:defRPr/>
                </a:pPr>
                <a:r>
                  <a:rPr lang="en-US" sz="1600" dirty="0">
                    <a:solidFill>
                      <a:sysClr val="windowText" lastClr="000000"/>
                    </a:solidFill>
                    <a:latin typeface="Garamond" panose="02020404030301010803" pitchFamily="18" charset="0"/>
                  </a:rPr>
                  <a:t>Year</a:t>
                </a:r>
              </a:p>
            </c:rich>
          </c:tx>
          <c:layout/>
          <c:overlay val="0"/>
        </c:title>
        <c:numFmt formatCode="General" sourceLinked="1"/>
        <c:majorTickMark val="out"/>
        <c:minorTickMark val="none"/>
        <c:tickLblPos val="nextTo"/>
        <c:txPr>
          <a:bodyPr/>
          <a:lstStyle/>
          <a:p>
            <a:pPr>
              <a:defRPr sz="1600">
                <a:solidFill>
                  <a:sysClr val="windowText" lastClr="000000"/>
                </a:solidFill>
                <a:latin typeface="+mn-lt"/>
              </a:defRPr>
            </a:pPr>
            <a:endParaRPr lang="en-US"/>
          </a:p>
        </c:txPr>
        <c:crossAx val="196785920"/>
        <c:crosses val="autoZero"/>
        <c:auto val="1"/>
        <c:lblAlgn val="ctr"/>
        <c:lblOffset val="100"/>
        <c:tickLblSkip val="3"/>
        <c:noMultiLvlLbl val="0"/>
      </c:catAx>
      <c:valAx>
        <c:axId val="196785920"/>
        <c:scaling>
          <c:orientation val="minMax"/>
          <c:max val="150"/>
          <c:min val="0"/>
        </c:scaling>
        <c:delete val="0"/>
        <c:axPos val="l"/>
        <c:majorGridlines/>
        <c:title>
          <c:tx>
            <c:rich>
              <a:bodyPr rot="-5400000" vert="horz"/>
              <a:lstStyle/>
              <a:p>
                <a:pPr>
                  <a:defRPr/>
                </a:pPr>
                <a:r>
                  <a:rPr lang="en-US" sz="1600" dirty="0">
                    <a:solidFill>
                      <a:sysClr val="windowText" lastClr="000000"/>
                    </a:solidFill>
                    <a:latin typeface="Garamond" panose="02020404030301010803" pitchFamily="18" charset="0"/>
                  </a:rPr>
                  <a:t>Surface Area (km²)</a:t>
                </a:r>
              </a:p>
            </c:rich>
          </c:tx>
          <c:layout/>
          <c:overlay val="0"/>
        </c:title>
        <c:numFmt formatCode="General" sourceLinked="1"/>
        <c:majorTickMark val="out"/>
        <c:minorTickMark val="out"/>
        <c:tickLblPos val="nextTo"/>
        <c:txPr>
          <a:bodyPr/>
          <a:lstStyle/>
          <a:p>
            <a:pPr>
              <a:defRPr sz="1600">
                <a:solidFill>
                  <a:sysClr val="windowText" lastClr="000000"/>
                </a:solidFill>
                <a:latin typeface="Garamond" panose="02020404030301010803" pitchFamily="18" charset="0"/>
              </a:defRPr>
            </a:pPr>
            <a:endParaRPr lang="en-US"/>
          </a:p>
        </c:txPr>
        <c:crossAx val="196785536"/>
        <c:crossesAt val="1"/>
        <c:crossBetween val="midCat"/>
        <c:majorUnit val="30"/>
        <c:minorUnit val="15"/>
      </c:valAx>
    </c:plotArea>
    <c:plotVisOnly val="1"/>
    <c:dispBlanksAs val="gap"/>
    <c:showDLblsOverMax val="0"/>
  </c:chart>
  <c:spPr>
    <a:solidFill>
      <a:sysClr val="window" lastClr="FFFFFF"/>
    </a:solidFill>
    <a:ln w="12700">
      <a:solidFill>
        <a:srgbClr val="767171">
          <a:lumMod val="50000"/>
        </a:srgbClr>
      </a:solid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2400" dirty="0">
                <a:latin typeface="Garamond" panose="02020404030301010803" pitchFamily="18" charset="0"/>
              </a:rPr>
              <a:t>Land Cover Surface Area</a:t>
            </a:r>
          </a:p>
        </c:rich>
      </c:tx>
      <c:layout/>
      <c:overlay val="0"/>
    </c:title>
    <c:autoTitleDeleted val="0"/>
    <c:plotArea>
      <c:layout/>
      <c:barChart>
        <c:barDir val="col"/>
        <c:grouping val="clustered"/>
        <c:varyColors val="0"/>
        <c:ser>
          <c:idx val="0"/>
          <c:order val="0"/>
          <c:tx>
            <c:strRef>
              <c:f>BarGraphData!$B$1</c:f>
              <c:strCache>
                <c:ptCount val="1"/>
                <c:pt idx="0">
                  <c:v>DeadVegetation</c:v>
                </c:pt>
              </c:strCache>
            </c:strRef>
          </c:tx>
          <c:spPr>
            <a:solidFill>
              <a:srgbClr val="666633"/>
            </a:solidFill>
            <a:ln>
              <a:solidFill>
                <a:srgbClr val="767171">
                  <a:lumMod val="50000"/>
                </a:srgbClr>
              </a:solidFill>
            </a:ln>
          </c:spPr>
          <c:invertIfNegative val="0"/>
          <c:cat>
            <c:numRef>
              <c:f>BarGraphData!$A$2:$A$6</c:f>
              <c:numCache>
                <c:formatCode>General</c:formatCode>
                <c:ptCount val="5"/>
                <c:pt idx="0">
                  <c:v>1998</c:v>
                </c:pt>
                <c:pt idx="1">
                  <c:v>2003</c:v>
                </c:pt>
                <c:pt idx="2">
                  <c:v>2007</c:v>
                </c:pt>
                <c:pt idx="3">
                  <c:v>2011</c:v>
                </c:pt>
                <c:pt idx="4">
                  <c:v>2016</c:v>
                </c:pt>
              </c:numCache>
            </c:numRef>
          </c:cat>
          <c:val>
            <c:numRef>
              <c:f>BarGraphData!$B$2:$B$6</c:f>
              <c:numCache>
                <c:formatCode>General</c:formatCode>
                <c:ptCount val="5"/>
                <c:pt idx="0">
                  <c:v>0</c:v>
                </c:pt>
                <c:pt idx="1">
                  <c:v>0</c:v>
                </c:pt>
                <c:pt idx="2">
                  <c:v>0</c:v>
                </c:pt>
                <c:pt idx="3">
                  <c:v>12.936999999999999</c:v>
                </c:pt>
                <c:pt idx="4">
                  <c:v>22.658999999999999</c:v>
                </c:pt>
              </c:numCache>
            </c:numRef>
          </c:val>
        </c:ser>
        <c:ser>
          <c:idx val="1"/>
          <c:order val="1"/>
          <c:tx>
            <c:strRef>
              <c:f>BarGraphData!$C$1</c:f>
              <c:strCache>
                <c:ptCount val="1"/>
                <c:pt idx="0">
                  <c:v>ExposedLakeBed</c:v>
                </c:pt>
              </c:strCache>
            </c:strRef>
          </c:tx>
          <c:spPr>
            <a:solidFill>
              <a:srgbClr val="FFFF00"/>
            </a:solidFill>
            <a:ln>
              <a:solidFill>
                <a:srgbClr val="767171">
                  <a:lumMod val="50000"/>
                </a:srgbClr>
              </a:solidFill>
            </a:ln>
          </c:spPr>
          <c:invertIfNegative val="0"/>
          <c:cat>
            <c:numRef>
              <c:f>BarGraphData!$A$2:$A$6</c:f>
              <c:numCache>
                <c:formatCode>General</c:formatCode>
                <c:ptCount val="5"/>
                <c:pt idx="0">
                  <c:v>1998</c:v>
                </c:pt>
                <c:pt idx="1">
                  <c:v>2003</c:v>
                </c:pt>
                <c:pt idx="2">
                  <c:v>2007</c:v>
                </c:pt>
                <c:pt idx="3">
                  <c:v>2011</c:v>
                </c:pt>
                <c:pt idx="4">
                  <c:v>2016</c:v>
                </c:pt>
              </c:numCache>
            </c:numRef>
          </c:cat>
          <c:val>
            <c:numRef>
              <c:f>BarGraphData!$C$2:$C$6</c:f>
              <c:numCache>
                <c:formatCode>General</c:formatCode>
                <c:ptCount val="5"/>
                <c:pt idx="0">
                  <c:v>0</c:v>
                </c:pt>
                <c:pt idx="1">
                  <c:v>14.622</c:v>
                </c:pt>
                <c:pt idx="2">
                  <c:v>21.731999999999999</c:v>
                </c:pt>
                <c:pt idx="3">
                  <c:v>22.538</c:v>
                </c:pt>
                <c:pt idx="4">
                  <c:v>26.803999999999998</c:v>
                </c:pt>
              </c:numCache>
            </c:numRef>
          </c:val>
        </c:ser>
        <c:ser>
          <c:idx val="2"/>
          <c:order val="2"/>
          <c:tx>
            <c:strRef>
              <c:f>BarGraphData!$D$1</c:f>
              <c:strCache>
                <c:ptCount val="1"/>
                <c:pt idx="0">
                  <c:v>RiparianSediment</c:v>
                </c:pt>
              </c:strCache>
            </c:strRef>
          </c:tx>
          <c:spPr>
            <a:solidFill>
              <a:srgbClr val="CC9900"/>
            </a:solidFill>
            <a:ln>
              <a:solidFill>
                <a:srgbClr val="767171">
                  <a:lumMod val="50000"/>
                </a:srgbClr>
              </a:solidFill>
            </a:ln>
          </c:spPr>
          <c:invertIfNegative val="0"/>
          <c:cat>
            <c:numRef>
              <c:f>BarGraphData!$A$2:$A$6</c:f>
              <c:numCache>
                <c:formatCode>General</c:formatCode>
                <c:ptCount val="5"/>
                <c:pt idx="0">
                  <c:v>1998</c:v>
                </c:pt>
                <c:pt idx="1">
                  <c:v>2003</c:v>
                </c:pt>
                <c:pt idx="2">
                  <c:v>2007</c:v>
                </c:pt>
                <c:pt idx="3">
                  <c:v>2011</c:v>
                </c:pt>
                <c:pt idx="4">
                  <c:v>2016</c:v>
                </c:pt>
              </c:numCache>
            </c:numRef>
          </c:cat>
          <c:val>
            <c:numRef>
              <c:f>BarGraphData!$D$2:$D$6</c:f>
              <c:numCache>
                <c:formatCode>General</c:formatCode>
                <c:ptCount val="5"/>
                <c:pt idx="0">
                  <c:v>16.251000000000001</c:v>
                </c:pt>
                <c:pt idx="1">
                  <c:v>13.118</c:v>
                </c:pt>
                <c:pt idx="2">
                  <c:v>19.559999999999999</c:v>
                </c:pt>
                <c:pt idx="3">
                  <c:v>11.587</c:v>
                </c:pt>
                <c:pt idx="4">
                  <c:v>21.23</c:v>
                </c:pt>
              </c:numCache>
            </c:numRef>
          </c:val>
        </c:ser>
        <c:ser>
          <c:idx val="3"/>
          <c:order val="3"/>
          <c:tx>
            <c:strRef>
              <c:f>BarGraphData!$E$1</c:f>
              <c:strCache>
                <c:ptCount val="1"/>
                <c:pt idx="0">
                  <c:v>RiparianVegetation</c:v>
                </c:pt>
              </c:strCache>
            </c:strRef>
          </c:tx>
          <c:spPr>
            <a:solidFill>
              <a:srgbClr val="008000"/>
            </a:solidFill>
            <a:ln>
              <a:solidFill>
                <a:srgbClr val="767171">
                  <a:lumMod val="50000"/>
                </a:srgbClr>
              </a:solidFill>
            </a:ln>
          </c:spPr>
          <c:invertIfNegative val="0"/>
          <c:cat>
            <c:numRef>
              <c:f>BarGraphData!$A$2:$A$6</c:f>
              <c:numCache>
                <c:formatCode>General</c:formatCode>
                <c:ptCount val="5"/>
                <c:pt idx="0">
                  <c:v>1998</c:v>
                </c:pt>
                <c:pt idx="1">
                  <c:v>2003</c:v>
                </c:pt>
                <c:pt idx="2">
                  <c:v>2007</c:v>
                </c:pt>
                <c:pt idx="3">
                  <c:v>2011</c:v>
                </c:pt>
                <c:pt idx="4">
                  <c:v>2016</c:v>
                </c:pt>
              </c:numCache>
            </c:numRef>
          </c:cat>
          <c:val>
            <c:numRef>
              <c:f>BarGraphData!$E$2:$E$6</c:f>
              <c:numCache>
                <c:formatCode>General</c:formatCode>
                <c:ptCount val="5"/>
                <c:pt idx="0">
                  <c:v>18.134</c:v>
                </c:pt>
                <c:pt idx="1">
                  <c:v>31.44</c:v>
                </c:pt>
                <c:pt idx="2">
                  <c:v>28.885000000000002</c:v>
                </c:pt>
                <c:pt idx="3">
                  <c:v>35.695</c:v>
                </c:pt>
                <c:pt idx="4">
                  <c:v>21.082000000000001</c:v>
                </c:pt>
              </c:numCache>
            </c:numRef>
          </c:val>
        </c:ser>
        <c:ser>
          <c:idx val="4"/>
          <c:order val="4"/>
          <c:tx>
            <c:strRef>
              <c:f>BarGraphData!$F$1</c:f>
              <c:strCache>
                <c:ptCount val="1"/>
                <c:pt idx="0">
                  <c:v>Water</c:v>
                </c:pt>
              </c:strCache>
            </c:strRef>
          </c:tx>
          <c:spPr>
            <a:solidFill>
              <a:srgbClr val="0000FF"/>
            </a:solidFill>
            <a:ln>
              <a:solidFill>
                <a:srgbClr val="767171">
                  <a:lumMod val="50000"/>
                </a:srgbClr>
              </a:solidFill>
            </a:ln>
          </c:spPr>
          <c:invertIfNegative val="0"/>
          <c:cat>
            <c:numRef>
              <c:f>BarGraphData!$A$2:$A$6</c:f>
              <c:numCache>
                <c:formatCode>General</c:formatCode>
                <c:ptCount val="5"/>
                <c:pt idx="0">
                  <c:v>1998</c:v>
                </c:pt>
                <c:pt idx="1">
                  <c:v>2003</c:v>
                </c:pt>
                <c:pt idx="2">
                  <c:v>2007</c:v>
                </c:pt>
                <c:pt idx="3">
                  <c:v>2011</c:v>
                </c:pt>
                <c:pt idx="4">
                  <c:v>2016</c:v>
                </c:pt>
              </c:numCache>
            </c:numRef>
          </c:cat>
          <c:val>
            <c:numRef>
              <c:f>BarGraphData!$F$2:$F$6</c:f>
              <c:numCache>
                <c:formatCode>General</c:formatCode>
                <c:ptCount val="5"/>
                <c:pt idx="0">
                  <c:v>116.902</c:v>
                </c:pt>
                <c:pt idx="1">
                  <c:v>71.103999999999999</c:v>
                </c:pt>
                <c:pt idx="2">
                  <c:v>60.709000000000003</c:v>
                </c:pt>
                <c:pt idx="3">
                  <c:v>55.328000000000003</c:v>
                </c:pt>
                <c:pt idx="4">
                  <c:v>45.744999999999997</c:v>
                </c:pt>
              </c:numCache>
            </c:numRef>
          </c:val>
        </c:ser>
        <c:dLbls>
          <c:showLegendKey val="0"/>
          <c:showVal val="0"/>
          <c:showCatName val="0"/>
          <c:showSerName val="0"/>
          <c:showPercent val="0"/>
          <c:showBubbleSize val="0"/>
        </c:dLbls>
        <c:gapWidth val="150"/>
        <c:axId val="122868400"/>
        <c:axId val="3556808"/>
      </c:barChart>
      <c:catAx>
        <c:axId val="122868400"/>
        <c:scaling>
          <c:orientation val="minMax"/>
        </c:scaling>
        <c:delete val="0"/>
        <c:axPos val="b"/>
        <c:numFmt formatCode="General" sourceLinked="1"/>
        <c:majorTickMark val="out"/>
        <c:minorTickMark val="none"/>
        <c:tickLblPos val="nextTo"/>
        <c:txPr>
          <a:bodyPr/>
          <a:lstStyle/>
          <a:p>
            <a:pPr>
              <a:defRPr sz="1600">
                <a:latin typeface="Garamond" panose="02020404030301010803" pitchFamily="18" charset="0"/>
              </a:defRPr>
            </a:pPr>
            <a:endParaRPr lang="en-US"/>
          </a:p>
        </c:txPr>
        <c:crossAx val="3556808"/>
        <c:crosses val="autoZero"/>
        <c:auto val="1"/>
        <c:lblAlgn val="ctr"/>
        <c:lblOffset val="100"/>
        <c:noMultiLvlLbl val="0"/>
      </c:catAx>
      <c:valAx>
        <c:axId val="3556808"/>
        <c:scaling>
          <c:orientation val="minMax"/>
          <c:max val="120"/>
        </c:scaling>
        <c:delete val="0"/>
        <c:axPos val="l"/>
        <c:majorGridlines/>
        <c:title>
          <c:tx>
            <c:rich>
              <a:bodyPr rot="-5400000" vert="horz"/>
              <a:lstStyle/>
              <a:p>
                <a:pPr>
                  <a:defRPr sz="1800"/>
                </a:pPr>
                <a:r>
                  <a:rPr lang="en-US" sz="1600" dirty="0">
                    <a:latin typeface="Garamond" panose="02020404030301010803" pitchFamily="18" charset="0"/>
                  </a:rPr>
                  <a:t>Surface</a:t>
                </a:r>
                <a:r>
                  <a:rPr lang="en-US" sz="1600" baseline="0" dirty="0">
                    <a:latin typeface="Garamond" panose="02020404030301010803" pitchFamily="18" charset="0"/>
                  </a:rPr>
                  <a:t> Area, km²</a:t>
                </a:r>
                <a:endParaRPr lang="en-US" sz="1600" dirty="0">
                  <a:latin typeface="Garamond" panose="02020404030301010803" pitchFamily="18" charset="0"/>
                </a:endParaRPr>
              </a:p>
            </c:rich>
          </c:tx>
          <c:layout/>
          <c:overlay val="0"/>
        </c:title>
        <c:numFmt formatCode="General" sourceLinked="1"/>
        <c:majorTickMark val="out"/>
        <c:minorTickMark val="none"/>
        <c:tickLblPos val="nextTo"/>
        <c:txPr>
          <a:bodyPr/>
          <a:lstStyle/>
          <a:p>
            <a:pPr>
              <a:defRPr sz="1600">
                <a:latin typeface="Garamond" panose="02020404030301010803" pitchFamily="18" charset="0"/>
              </a:defRPr>
            </a:pPr>
            <a:endParaRPr lang="en-US"/>
          </a:p>
        </c:txPr>
        <c:crossAx val="122868400"/>
        <c:crosses val="autoZero"/>
        <c:crossBetween val="between"/>
      </c:valAx>
    </c:plotArea>
    <c:legend>
      <c:legendPos val="r"/>
      <c:layout/>
      <c:overlay val="0"/>
      <c:txPr>
        <a:bodyPr/>
        <a:lstStyle/>
        <a:p>
          <a:pPr>
            <a:defRPr sz="1600">
              <a:latin typeface="Garamond" panose="02020404030301010803" pitchFamily="18" charset="0"/>
            </a:defRPr>
          </a:pPr>
          <a:endParaRPr lang="en-US"/>
        </a:p>
      </c:txPr>
    </c:legend>
    <c:plotVisOnly val="1"/>
    <c:dispBlanksAs val="gap"/>
    <c:showDLblsOverMax val="0"/>
  </c:chart>
  <c:spPr>
    <a:solidFill>
      <a:schemeClr val="bg1"/>
    </a:solidFill>
    <a:ln w="12700">
      <a:solidFill>
        <a:srgbClr val="767171">
          <a:lumMod val="50000"/>
        </a:srgbClr>
      </a:solidFill>
    </a:ln>
  </c:spPr>
  <c:externalData r:id="rId2">
    <c:autoUpdate val="0"/>
  </c:externalData>
</c:chartSpace>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ricultur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DB862"/>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4927847" y="21990384"/>
            <a:ext cx="21373432" cy="2314074"/>
          </a:xfrm>
          <a:prstGeom prst="rect">
            <a:avLst/>
          </a:prstGeom>
        </p:spPr>
        <p:txBody>
          <a:bodyPr/>
          <a:lstStyle>
            <a:lvl1pPr marL="0" indent="0" algn="l">
              <a:buNone/>
              <a:defRPr sz="16000" b="0" baseline="0">
                <a:solidFill>
                  <a:srgbClr val="7EB761"/>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771900"/>
            <a:ext cx="27432001"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28729"/>
            <a:ext cx="27432000" cy="1878944"/>
          </a:xfrm>
          <a:prstGeom prst="rect">
            <a:avLst/>
          </a:prstGeom>
        </p:spPr>
      </p:pic>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ather">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94A3D3"/>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94A3D4"/>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571321680"/>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imat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9A149"/>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120352" y="22182889"/>
            <a:ext cx="20988422" cy="2314074"/>
          </a:xfrm>
          <a:prstGeom prst="rect">
            <a:avLst/>
          </a:prstGeom>
        </p:spPr>
        <p:txBody>
          <a:bodyPr/>
          <a:lstStyle>
            <a:lvl1pPr marL="0" indent="0" algn="l">
              <a:buNone/>
              <a:defRPr sz="16000" b="0" baseline="0">
                <a:solidFill>
                  <a:srgbClr val="E9A149"/>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3382560518"/>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ross Cut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A7845"/>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4903784" y="21966321"/>
            <a:ext cx="21421558" cy="2314074"/>
          </a:xfrm>
          <a:prstGeom prst="rect">
            <a:avLst/>
          </a:prstGeom>
        </p:spPr>
        <p:txBody>
          <a:bodyPr/>
          <a:lstStyle>
            <a:lvl1pPr marL="0" indent="0" algn="l">
              <a:buNone/>
              <a:defRPr sz="16000" b="0" baseline="0">
                <a:solidFill>
                  <a:srgbClr val="E97845"/>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2186971387"/>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aster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86991"/>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57688F"/>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1307413801"/>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coForecas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18754"/>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144415" y="22206952"/>
            <a:ext cx="20940296" cy="2314074"/>
          </a:xfrm>
          <a:prstGeom prst="rect">
            <a:avLst/>
          </a:prstGeom>
        </p:spPr>
        <p:txBody>
          <a:bodyPr/>
          <a:lstStyle>
            <a:lvl1pPr marL="0" indent="0" algn="l">
              <a:buNone/>
              <a:defRPr sz="16000" b="0" baseline="0">
                <a:solidFill>
                  <a:srgbClr val="2E8652"/>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1765088460"/>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erg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2B37B"/>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072225" y="22134763"/>
            <a:ext cx="21084675" cy="2314074"/>
          </a:xfrm>
          <a:prstGeom prst="rect">
            <a:avLst/>
          </a:prstGeom>
        </p:spPr>
        <p:txBody>
          <a:bodyPr/>
          <a:lstStyle>
            <a:lvl1pPr marL="0" indent="0" algn="l">
              <a:buNone/>
              <a:defRPr sz="16000" b="0" baseline="0">
                <a:solidFill>
                  <a:srgbClr val="56B27B"/>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771901"/>
            <a:ext cx="27432000" cy="335280"/>
          </a:xfrm>
          <a:prstGeom prst="rect">
            <a:avLst/>
          </a:prstGeom>
        </p:spPr>
      </p:pic>
    </p:spTree>
    <p:extLst>
      <p:ext uri="{BB962C8B-B14F-4D97-AF65-F5344CB8AC3E}">
        <p14:creationId xmlns:p14="http://schemas.microsoft.com/office/powerpoint/2010/main" val="2161174045"/>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lth &amp; Air Qualit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C15442"/>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BE5341"/>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0" y="3771900"/>
            <a:ext cx="27432000" cy="335281"/>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102227128"/>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cean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F8AB4"/>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3289B4"/>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80615"/>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1" y="3771900"/>
            <a:ext cx="27432000" cy="335280"/>
          </a:xfrm>
          <a:prstGeom prst="rect">
            <a:avLst/>
          </a:prstGeom>
        </p:spPr>
      </p:pic>
    </p:spTree>
    <p:extLst>
      <p:ext uri="{BB962C8B-B14F-4D97-AF65-F5344CB8AC3E}">
        <p14:creationId xmlns:p14="http://schemas.microsoft.com/office/powerpoint/2010/main" val="2832765254"/>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ater Resource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3A9DB"/>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75AADB"/>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3112809566"/>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827528" y="549033"/>
            <a:ext cx="3300448" cy="2811330"/>
          </a:xfrm>
          <a:prstGeom prst="rect">
            <a:avLst/>
          </a:prstGeom>
        </p:spPr>
      </p:pic>
      <p:pic>
        <p:nvPicPr>
          <p:cNvPr id="5" name="Picture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23028" y="698499"/>
            <a:ext cx="2482776" cy="2512397"/>
          </a:xfrm>
          <a:prstGeom prst="rect">
            <a:avLst/>
          </a:prstGeom>
        </p:spPr>
      </p:pic>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088" userDrawn="1">
          <p15:clr>
            <a:srgbClr val="F26B43"/>
          </p15:clr>
        </p15:guide>
        <p15:guide id="2" orient="horz" pos="2376" userDrawn="1">
          <p15:clr>
            <a:srgbClr val="F26B43"/>
          </p15:clr>
        </p15:guide>
        <p15:guide id="3" pos="576" userDrawn="1">
          <p15:clr>
            <a:srgbClr val="F26B43"/>
          </p15:clr>
        </p15:guide>
        <p15:guide id="4" pos="15000" userDrawn="1">
          <p15:clr>
            <a:srgbClr val="F26B43"/>
          </p15:clr>
        </p15:guide>
        <p15:guide id="5" orient="horz" pos="21624" userDrawn="1">
          <p15:clr>
            <a:srgbClr val="F26B43"/>
          </p15:clr>
        </p15:guide>
        <p15:guide id="6" orient="horz" pos="2784" userDrawn="1">
          <p15:clr>
            <a:srgbClr val="F26B43"/>
          </p15:clr>
        </p15:guide>
        <p15:guide id="7" pos="4224" userDrawn="1">
          <p15:clr>
            <a:srgbClr val="A4A3A4"/>
          </p15:clr>
        </p15:guide>
        <p15:guide id="8" pos="4512" userDrawn="1">
          <p15:clr>
            <a:srgbClr val="A4A3A4"/>
          </p15:clr>
        </p15:guide>
        <p15:guide id="9" pos="11736" userDrawn="1">
          <p15:clr>
            <a:srgbClr val="A4A3A4"/>
          </p15:clr>
        </p15:guide>
        <p15:guide id="10" pos="11424" userDrawn="1">
          <p15:clr>
            <a:srgbClr val="A4A3A4"/>
          </p15:clr>
        </p15:guide>
        <p15:guide id="11" orient="horz" pos="22416" userDrawn="1">
          <p15:clr>
            <a:srgbClr val="F26B43"/>
          </p15:clr>
        </p15:guide>
        <p15:guide id="12" orient="horz" pos="1152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18" Type="http://schemas.openxmlformats.org/officeDocument/2006/relationships/image" Target="../media/image33.png"/><Relationship Id="rId3" Type="http://schemas.openxmlformats.org/officeDocument/2006/relationships/image" Target="../media/image24.png"/><Relationship Id="rId21" Type="http://schemas.openxmlformats.org/officeDocument/2006/relationships/image" Target="../media/image36.JPG"/><Relationship Id="rId7" Type="http://schemas.microsoft.com/office/2007/relationships/hdphoto" Target="../media/hdphoto2.wdp"/><Relationship Id="rId12" Type="http://schemas.openxmlformats.org/officeDocument/2006/relationships/image" Target="../media/image29.png"/><Relationship Id="rId17" Type="http://schemas.openxmlformats.org/officeDocument/2006/relationships/image" Target="../media/image32.png"/><Relationship Id="rId2" Type="http://schemas.openxmlformats.org/officeDocument/2006/relationships/image" Target="../media/image23.png"/><Relationship Id="rId16" Type="http://schemas.openxmlformats.org/officeDocument/2006/relationships/chart" Target="../charts/chart2.xml"/><Relationship Id="rId20" Type="http://schemas.openxmlformats.org/officeDocument/2006/relationships/image" Target="../media/image35.JPG"/><Relationship Id="rId1" Type="http://schemas.openxmlformats.org/officeDocument/2006/relationships/slideLayout" Target="../slideLayouts/slideLayout9.xml"/><Relationship Id="rId6" Type="http://schemas.openxmlformats.org/officeDocument/2006/relationships/image" Target="../media/image26.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chart" Target="../charts/chart1.xml"/><Relationship Id="rId10" Type="http://schemas.openxmlformats.org/officeDocument/2006/relationships/image" Target="../media/image28.png"/><Relationship Id="rId19" Type="http://schemas.openxmlformats.org/officeDocument/2006/relationships/image" Target="../media/image34.png"/><Relationship Id="rId4" Type="http://schemas.openxmlformats.org/officeDocument/2006/relationships/image" Target="../media/image25.png"/><Relationship Id="rId9" Type="http://schemas.microsoft.com/office/2007/relationships/hdphoto" Target="../media/hdphoto3.wdp"/><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1"/>
          </p:nvPr>
        </p:nvSpPr>
        <p:spPr/>
        <p:txBody>
          <a:bodyPr/>
          <a:lstStyle/>
          <a:p>
            <a:r>
              <a:rPr lang="en-US" dirty="0"/>
              <a:t>Utilizing NASA Earth Observations to Assist the National Park Service in Monitoring Shoreline Land Cover Change in the Lower Grand Canyon</a:t>
            </a:r>
          </a:p>
          <a:p>
            <a:endParaRPr lang="en-US" dirty="0"/>
          </a:p>
        </p:txBody>
      </p:sp>
      <p:sp>
        <p:nvSpPr>
          <p:cNvPr id="5" name="Text Placeholder 4"/>
          <p:cNvSpPr>
            <a:spLocks noGrp="1"/>
          </p:cNvSpPr>
          <p:nvPr>
            <p:ph type="body" sz="quarter" idx="10"/>
          </p:nvPr>
        </p:nvSpPr>
        <p:spPr>
          <a:xfrm rot="16200000">
            <a:off x="11395220" y="18076757"/>
            <a:ext cx="28438686" cy="2314074"/>
          </a:xfrm>
        </p:spPr>
        <p:txBody>
          <a:bodyPr/>
          <a:lstStyle/>
          <a:p>
            <a:r>
              <a:rPr lang="en-US" sz="14000" b="1" dirty="0" smtClean="0"/>
              <a:t>Grand Canyon </a:t>
            </a:r>
            <a:r>
              <a:rPr lang="en-US" sz="14000" dirty="0" smtClean="0"/>
              <a:t>Water Resources</a:t>
            </a:r>
            <a:endParaRPr lang="en-US" sz="14000" dirty="0"/>
          </a:p>
        </p:txBody>
      </p:sp>
      <p:sp>
        <p:nvSpPr>
          <p:cNvPr id="9" name="Text Placeholder 16"/>
          <p:cNvSpPr txBox="1">
            <a:spLocks/>
          </p:cNvSpPr>
          <p:nvPr/>
        </p:nvSpPr>
        <p:spPr>
          <a:xfrm>
            <a:off x="507830" y="33642291"/>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smtClean="0">
                <a:solidFill>
                  <a:schemeClr val="tx1">
                    <a:lumMod val="75000"/>
                  </a:schemeClr>
                </a:solidFill>
              </a:rPr>
              <a:t>Andrew Phillips</a:t>
            </a:r>
          </a:p>
          <a:p>
            <a:pPr algn="ctr">
              <a:lnSpc>
                <a:spcPct val="100000"/>
              </a:lnSpc>
              <a:spcBef>
                <a:spcPts val="0"/>
              </a:spcBef>
            </a:pPr>
            <a:r>
              <a:rPr lang="en-US" dirty="0" smtClean="0">
                <a:solidFill>
                  <a:schemeClr val="tx1">
                    <a:lumMod val="75000"/>
                  </a:schemeClr>
                </a:solidFill>
              </a:rPr>
              <a:t>Team Lead</a:t>
            </a:r>
          </a:p>
        </p:txBody>
      </p:sp>
      <p:sp>
        <p:nvSpPr>
          <p:cNvPr id="11" name="Text Placeholder 16"/>
          <p:cNvSpPr txBox="1">
            <a:spLocks/>
          </p:cNvSpPr>
          <p:nvPr/>
        </p:nvSpPr>
        <p:spPr>
          <a:xfrm>
            <a:off x="15016214" y="30784645"/>
            <a:ext cx="8814621" cy="390959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spcBef>
                <a:spcPts val="0"/>
              </a:spcBef>
            </a:pPr>
            <a:r>
              <a:rPr lang="en-US" dirty="0" smtClean="0"/>
              <a:t>Thanks to Ed Schenk, physical scientist at </a:t>
            </a:r>
            <a:r>
              <a:rPr lang="en-US" i="1" dirty="0" smtClean="0"/>
              <a:t>Grand Canyon National Park</a:t>
            </a:r>
            <a:r>
              <a:rPr lang="en-US" dirty="0" smtClean="0"/>
              <a:t>, for guidance throughout the project.  Special </a:t>
            </a:r>
            <a:r>
              <a:rPr lang="en-US" dirty="0"/>
              <a:t>thanks to our </a:t>
            </a:r>
            <a:r>
              <a:rPr lang="en-US" i="1" dirty="0"/>
              <a:t>science advisors</a:t>
            </a:r>
            <a:r>
              <a:rPr lang="en-US" dirty="0"/>
              <a:t>, Dr. Kenton Ross, </a:t>
            </a:r>
            <a:r>
              <a:rPr lang="en-US" dirty="0" smtClean="0"/>
              <a:t>Dr. DeWayne </a:t>
            </a:r>
            <a:r>
              <a:rPr lang="en-US" dirty="0"/>
              <a:t>Cecil, and Bob </a:t>
            </a:r>
            <a:r>
              <a:rPr lang="en-US" dirty="0" err="1" smtClean="0"/>
              <a:t>VanGundy</a:t>
            </a:r>
            <a:r>
              <a:rPr lang="en-US" dirty="0"/>
              <a:t> </a:t>
            </a:r>
            <a:r>
              <a:rPr lang="en-US" dirty="0" smtClean="0"/>
              <a:t>who contributed expertise and direction to the project.  Finally</a:t>
            </a:r>
            <a:r>
              <a:rPr lang="en-US" dirty="0"/>
              <a:t>, thanks to our </a:t>
            </a:r>
            <a:r>
              <a:rPr lang="en-US" i="1" dirty="0"/>
              <a:t>Center Lead</a:t>
            </a:r>
            <a:r>
              <a:rPr lang="en-US" dirty="0"/>
              <a:t>, Michael </a:t>
            </a:r>
            <a:r>
              <a:rPr lang="en-US" dirty="0" smtClean="0"/>
              <a:t>Brooke and </a:t>
            </a:r>
            <a:r>
              <a:rPr lang="en-US" i="1" dirty="0" smtClean="0"/>
              <a:t>Assistant Center Lead, </a:t>
            </a:r>
            <a:r>
              <a:rPr lang="en-US" dirty="0" smtClean="0"/>
              <a:t>Kimberly Berry.</a:t>
            </a:r>
          </a:p>
          <a:p>
            <a:pPr>
              <a:spcBef>
                <a:spcPts val="0"/>
              </a:spcBef>
            </a:pPr>
            <a:endParaRPr lang="en-US" sz="2400" dirty="0" smtClean="0">
              <a:solidFill>
                <a:schemeClr val="tx1">
                  <a:lumMod val="75000"/>
                </a:schemeClr>
              </a:solidFill>
              <a:ea typeface="Questrial"/>
              <a:cs typeface="Arial" panose="020B0604020202020204" pitchFamily="34" charset="0"/>
              <a:sym typeface="Questrial"/>
            </a:endParaRPr>
          </a:p>
          <a:p>
            <a:r>
              <a:rPr lang="en-US" sz="1600" i="1" dirty="0"/>
              <a:t>This material is based upon work supported by NASA through contract NNL11AA00B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12" name="Text Placeholder 16"/>
          <p:cNvSpPr txBox="1">
            <a:spLocks/>
          </p:cNvSpPr>
          <p:nvPr/>
        </p:nvSpPr>
        <p:spPr>
          <a:xfrm>
            <a:off x="15686824" y="28771033"/>
            <a:ext cx="9918108" cy="294021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5AADB"/>
              </a:buClr>
            </a:pPr>
            <a:endParaRPr lang="en-US" dirty="0" smtClean="0">
              <a:solidFill>
                <a:schemeClr val="tx1">
                  <a:lumMod val="75000"/>
                </a:schemeClr>
              </a:solidFill>
            </a:endParaRPr>
          </a:p>
        </p:txBody>
      </p:sp>
      <p:sp>
        <p:nvSpPr>
          <p:cNvPr id="6" name="Text Placeholder 16"/>
          <p:cNvSpPr txBox="1">
            <a:spLocks/>
          </p:cNvSpPr>
          <p:nvPr/>
        </p:nvSpPr>
        <p:spPr>
          <a:xfrm>
            <a:off x="995221" y="5420255"/>
            <a:ext cx="22817279" cy="358792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t>Sustained drought conditions have contributed to a significant decrease in the volume of the Colorado River in the Lake Mead reservoir and lower portion of the Grand Canyon. As a result, changes in riparian conditions have occurred in the region, such as sediment exposure and receding vegetation. These changes have large negative impacts on ecological health, including water and air pollution, aquatic, terrestrial and avian habitat alterations, and invasive species introduction.  Scientists at Grand Canyon National Park seek to quantify changes in water surface and land cover area in the Lower Grand Canyon from 1998 to 2016 to better understand the effects of these changing conditions within the park.  Landsat imagery was used to detect changes of the water surface and land cover area across this time period to assess the effects of long-term drought on the riparian zone.  The resulting land cover and water surface time-series from this project will assist in monitoring future changes in water, sediment, and vegetation extent, increasing the ability of park scientists to create adaptation strategies for the ecosystem in the Lower Grand Canyon.</a:t>
            </a:r>
          </a:p>
          <a:p>
            <a:endParaRPr lang="en-US" dirty="0" smtClean="0">
              <a:solidFill>
                <a:schemeClr val="tx1">
                  <a:lumMod val="75000"/>
                </a:schemeClr>
              </a:solidFill>
            </a:endParaRPr>
          </a:p>
        </p:txBody>
      </p:sp>
      <p:sp>
        <p:nvSpPr>
          <p:cNvPr id="15" name="Text Placeholder 16"/>
          <p:cNvSpPr txBox="1">
            <a:spLocks/>
          </p:cNvSpPr>
          <p:nvPr/>
        </p:nvSpPr>
        <p:spPr>
          <a:xfrm>
            <a:off x="293243" y="11649458"/>
            <a:ext cx="8510069" cy="4450332"/>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spcBef>
                <a:spcPts val="0"/>
              </a:spcBef>
              <a:buClr>
                <a:srgbClr val="75AADB"/>
              </a:buClr>
            </a:pPr>
            <a:endParaRPr lang="en-US" dirty="0" smtClean="0">
              <a:solidFill>
                <a:schemeClr val="tx1">
                  <a:lumMod val="75000"/>
                </a:schemeClr>
              </a:solidFill>
            </a:endParaRPr>
          </a:p>
        </p:txBody>
      </p:sp>
      <p:sp>
        <p:nvSpPr>
          <p:cNvPr id="16" name="TextBox 15"/>
          <p:cNvSpPr txBox="1"/>
          <p:nvPr/>
        </p:nvSpPr>
        <p:spPr>
          <a:xfrm>
            <a:off x="9758101" y="4558670"/>
            <a:ext cx="7915798"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Abstract</a:t>
            </a:r>
          </a:p>
        </p:txBody>
      </p:sp>
      <p:sp>
        <p:nvSpPr>
          <p:cNvPr id="23" name="TextBox 22"/>
          <p:cNvSpPr txBox="1"/>
          <p:nvPr/>
        </p:nvSpPr>
        <p:spPr>
          <a:xfrm>
            <a:off x="14674863" y="8502963"/>
            <a:ext cx="8229600"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Objectives</a:t>
            </a:r>
          </a:p>
        </p:txBody>
      </p:sp>
      <p:sp>
        <p:nvSpPr>
          <p:cNvPr id="26" name="TextBox 25"/>
          <p:cNvSpPr txBox="1"/>
          <p:nvPr/>
        </p:nvSpPr>
        <p:spPr>
          <a:xfrm>
            <a:off x="14646654" y="13008839"/>
            <a:ext cx="8229600"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Earth Observations</a:t>
            </a:r>
          </a:p>
        </p:txBody>
      </p:sp>
      <p:sp>
        <p:nvSpPr>
          <p:cNvPr id="28" name="TextBox 27"/>
          <p:cNvSpPr txBox="1"/>
          <p:nvPr/>
        </p:nvSpPr>
        <p:spPr>
          <a:xfrm>
            <a:off x="14674863" y="16770237"/>
            <a:ext cx="7438581"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Conclusions</a:t>
            </a:r>
          </a:p>
        </p:txBody>
      </p:sp>
      <p:sp>
        <p:nvSpPr>
          <p:cNvPr id="29" name="TextBox 28"/>
          <p:cNvSpPr txBox="1"/>
          <p:nvPr/>
        </p:nvSpPr>
        <p:spPr>
          <a:xfrm>
            <a:off x="18097319" y="30057563"/>
            <a:ext cx="5733516"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Acknowledgements</a:t>
            </a:r>
          </a:p>
        </p:txBody>
      </p:sp>
      <p:sp>
        <p:nvSpPr>
          <p:cNvPr id="30" name="TextBox 29"/>
          <p:cNvSpPr txBox="1"/>
          <p:nvPr/>
        </p:nvSpPr>
        <p:spPr>
          <a:xfrm>
            <a:off x="10527266" y="30081179"/>
            <a:ext cx="4842404"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Project Partners</a:t>
            </a:r>
          </a:p>
        </p:txBody>
      </p:sp>
      <p:sp>
        <p:nvSpPr>
          <p:cNvPr id="31" name="TextBox 30"/>
          <p:cNvSpPr txBox="1"/>
          <p:nvPr/>
        </p:nvSpPr>
        <p:spPr>
          <a:xfrm>
            <a:off x="843099" y="30081179"/>
            <a:ext cx="4542503"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Team Members</a:t>
            </a:r>
          </a:p>
        </p:txBody>
      </p:sp>
      <p:sp>
        <p:nvSpPr>
          <p:cNvPr id="34" name="Text Placeholder 16"/>
          <p:cNvSpPr txBox="1">
            <a:spLocks/>
          </p:cNvSpPr>
          <p:nvPr/>
        </p:nvSpPr>
        <p:spPr>
          <a:xfrm>
            <a:off x="2781255" y="33655897"/>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Sydney Young</a:t>
            </a:r>
          </a:p>
        </p:txBody>
      </p:sp>
      <p:sp>
        <p:nvSpPr>
          <p:cNvPr id="36" name="Text Placeholder 16"/>
          <p:cNvSpPr txBox="1">
            <a:spLocks/>
          </p:cNvSpPr>
          <p:nvPr/>
        </p:nvSpPr>
        <p:spPr>
          <a:xfrm>
            <a:off x="5079169" y="33688555"/>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Austin Counts</a:t>
            </a: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435" y="31335919"/>
            <a:ext cx="2057404" cy="2081788"/>
          </a:xfrm>
          <a:prstGeom prst="rect">
            <a:avLst/>
          </a:prstGeom>
        </p:spPr>
      </p:pic>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2146" y="31377312"/>
            <a:ext cx="2057404" cy="2081788"/>
          </a:xfrm>
          <a:prstGeom prst="rect">
            <a:avLst/>
          </a:prstGeom>
        </p:spPr>
      </p:pic>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2092" y="31382183"/>
            <a:ext cx="2057404" cy="2081788"/>
          </a:xfrm>
          <a:prstGeom prst="rect">
            <a:avLst/>
          </a:prstGeom>
        </p:spPr>
      </p:pic>
      <p:sp>
        <p:nvSpPr>
          <p:cNvPr id="38" name="TextBox 37"/>
          <p:cNvSpPr txBox="1"/>
          <p:nvPr/>
        </p:nvSpPr>
        <p:spPr>
          <a:xfrm>
            <a:off x="843099" y="34694241"/>
            <a:ext cx="18035451" cy="871515"/>
          </a:xfrm>
          <a:prstGeom prst="rect">
            <a:avLst/>
          </a:prstGeom>
          <a:noFill/>
        </p:spPr>
        <p:txBody>
          <a:bodyPr wrap="square" rtlCol="0">
            <a:noAutofit/>
          </a:bodyPr>
          <a:lstStyle/>
          <a:p>
            <a:r>
              <a:rPr lang="en-US" sz="4800" dirty="0" smtClean="0">
                <a:solidFill>
                  <a:schemeClr val="bg1"/>
                </a:solidFill>
                <a:latin typeface="+mj-lt"/>
              </a:rPr>
              <a:t>Wise County Clerk of Courts – Fall 2016</a:t>
            </a:r>
            <a:endParaRPr lang="en-US" sz="4800" dirty="0">
              <a:solidFill>
                <a:schemeClr val="bg1"/>
              </a:solidFill>
              <a:latin typeface="+mj-lt"/>
            </a:endParaRPr>
          </a:p>
        </p:txBody>
      </p:sp>
      <p:pic>
        <p:nvPicPr>
          <p:cNvPr id="1034" name="Picture 10" descr="Image result for grand canyon national park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1481" y="30784645"/>
            <a:ext cx="2194519" cy="2857646"/>
          </a:xfrm>
          <a:prstGeom prst="rect">
            <a:avLst/>
          </a:prstGeom>
          <a:noFill/>
          <a:extLst>
            <a:ext uri="{909E8E84-426E-40DD-AFC4-6F175D3DCCD1}">
              <a14:hiddenFill xmlns:a14="http://schemas.microsoft.com/office/drawing/2010/main">
                <a:solidFill>
                  <a:srgbClr val="FFFFFF"/>
                </a:solidFill>
              </a14:hiddenFill>
            </a:ext>
          </a:extLst>
        </p:spPr>
      </p:pic>
      <p:sp>
        <p:nvSpPr>
          <p:cNvPr id="44" name="Text Placeholder 16"/>
          <p:cNvSpPr txBox="1">
            <a:spLocks/>
          </p:cNvSpPr>
          <p:nvPr/>
        </p:nvSpPr>
        <p:spPr>
          <a:xfrm>
            <a:off x="7454643" y="33711981"/>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Christine Stevens</a:t>
            </a:r>
          </a:p>
        </p:txBody>
      </p:sp>
      <p:pic>
        <p:nvPicPr>
          <p:cNvPr id="45" name="Pictur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416" y="31405609"/>
            <a:ext cx="2057404" cy="2081788"/>
          </a:xfrm>
          <a:prstGeom prst="rect">
            <a:avLst/>
          </a:prstGeom>
        </p:spPr>
      </p:pic>
      <p:pic>
        <p:nvPicPr>
          <p:cNvPr id="33" name="Picture 32"/>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8912" t="24659" r="29001" b="21920"/>
          <a:stretch/>
        </p:blipFill>
        <p:spPr>
          <a:xfrm>
            <a:off x="902308" y="31392287"/>
            <a:ext cx="2075010" cy="1975250"/>
          </a:xfrm>
          <a:prstGeom prst="ellipse">
            <a:avLst/>
          </a:prstGeom>
          <a:ln>
            <a:noFill/>
          </a:ln>
          <a:effectLst>
            <a:softEdge rad="112500"/>
          </a:effectLst>
        </p:spPr>
      </p:pic>
      <p:pic>
        <p:nvPicPr>
          <p:cNvPr id="39" name="Picture 3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35472" t="26645" r="32533" b="27922"/>
          <a:stretch/>
        </p:blipFill>
        <p:spPr>
          <a:xfrm>
            <a:off x="3238380" y="31372186"/>
            <a:ext cx="1936039" cy="2061881"/>
          </a:xfrm>
          <a:prstGeom prst="ellipse">
            <a:avLst/>
          </a:prstGeom>
          <a:ln>
            <a:noFill/>
          </a:ln>
          <a:effectLst>
            <a:softEdge rad="112500"/>
          </a:effectLst>
        </p:spPr>
      </p:pic>
      <p:pic>
        <p:nvPicPr>
          <p:cNvPr id="40" name="Picture 39"/>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22090" t="8987" r="20739"/>
          <a:stretch/>
        </p:blipFill>
        <p:spPr>
          <a:xfrm>
            <a:off x="5509173" y="31454270"/>
            <a:ext cx="2101620" cy="1937330"/>
          </a:xfrm>
          <a:prstGeom prst="ellipse">
            <a:avLst/>
          </a:prstGeom>
          <a:ln>
            <a:noFill/>
          </a:ln>
          <a:effectLst>
            <a:softEdge rad="112500"/>
          </a:effectLst>
        </p:spPr>
      </p:pic>
      <p:pic>
        <p:nvPicPr>
          <p:cNvPr id="2" name="Picture 1"/>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27978" t="16880" r="19776"/>
          <a:stretch/>
        </p:blipFill>
        <p:spPr>
          <a:xfrm>
            <a:off x="7936499" y="31445824"/>
            <a:ext cx="1886967" cy="2001357"/>
          </a:xfrm>
          <a:prstGeom prst="ellipse">
            <a:avLst/>
          </a:prstGeom>
          <a:ln>
            <a:noFill/>
          </a:ln>
          <a:effectLst>
            <a:softEdge rad="112500"/>
          </a:effectLst>
        </p:spPr>
      </p:pic>
      <p:sp>
        <p:nvSpPr>
          <p:cNvPr id="27" name="TextBox 26"/>
          <p:cNvSpPr txBox="1"/>
          <p:nvPr/>
        </p:nvSpPr>
        <p:spPr>
          <a:xfrm>
            <a:off x="991789" y="23088558"/>
            <a:ext cx="11550315"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Results</a:t>
            </a:r>
          </a:p>
        </p:txBody>
      </p:sp>
      <p:grpSp>
        <p:nvGrpSpPr>
          <p:cNvPr id="7" name="Group 6"/>
          <p:cNvGrpSpPr/>
          <p:nvPr/>
        </p:nvGrpSpPr>
        <p:grpSpPr>
          <a:xfrm>
            <a:off x="14828002" y="13819020"/>
            <a:ext cx="7080969" cy="2021462"/>
            <a:chOff x="576297" y="15879295"/>
            <a:chExt cx="7080969" cy="2021462"/>
          </a:xfrm>
        </p:grpSpPr>
        <p:grpSp>
          <p:nvGrpSpPr>
            <p:cNvPr id="14" name="Group 13"/>
            <p:cNvGrpSpPr/>
            <p:nvPr/>
          </p:nvGrpSpPr>
          <p:grpSpPr>
            <a:xfrm>
              <a:off x="576297" y="15879295"/>
              <a:ext cx="2119552" cy="1991176"/>
              <a:chOff x="860198" y="15930749"/>
              <a:chExt cx="2249193" cy="2667265"/>
            </a:xfrm>
          </p:grpSpPr>
          <p:pic>
            <p:nvPicPr>
              <p:cNvPr id="1026" name="Picture 2" descr="01 Landsat5.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80450" y="15930749"/>
                <a:ext cx="1846378" cy="17909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60198" y="18090183"/>
                <a:ext cx="2249193" cy="507831"/>
              </a:xfrm>
              <a:prstGeom prst="rect">
                <a:avLst/>
              </a:prstGeom>
              <a:noFill/>
            </p:spPr>
            <p:txBody>
              <a:bodyPr wrap="square" rtlCol="0">
                <a:spAutoFit/>
              </a:bodyPr>
              <a:lstStyle/>
              <a:p>
                <a:pPr algn="ctr"/>
                <a:r>
                  <a:rPr lang="en-US" sz="2700" dirty="0">
                    <a:solidFill>
                      <a:schemeClr val="tx1">
                        <a:lumMod val="75000"/>
                      </a:schemeClr>
                    </a:solidFill>
                  </a:rPr>
                  <a:t>Landsat 5 TM</a:t>
                </a:r>
              </a:p>
            </p:txBody>
          </p:sp>
        </p:grpSp>
        <p:grpSp>
          <p:nvGrpSpPr>
            <p:cNvPr id="21" name="Group 20"/>
            <p:cNvGrpSpPr/>
            <p:nvPr/>
          </p:nvGrpSpPr>
          <p:grpSpPr>
            <a:xfrm>
              <a:off x="3013897" y="16231028"/>
              <a:ext cx="2202339" cy="1669729"/>
              <a:chOff x="3540852" y="16473515"/>
              <a:chExt cx="2249193" cy="2165297"/>
            </a:xfrm>
          </p:grpSpPr>
          <p:pic>
            <p:nvPicPr>
              <p:cNvPr id="1028" name="Picture 4" descr="03 Landsat8.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62663" y="16473515"/>
                <a:ext cx="1606645" cy="1317449"/>
              </a:xfrm>
              <a:prstGeom prst="rect">
                <a:avLst/>
              </a:prstGeom>
              <a:noFill/>
              <a:extLst>
                <a:ext uri="{909E8E84-426E-40DD-AFC4-6F175D3DCCD1}">
                  <a14:hiddenFill xmlns:a14="http://schemas.microsoft.com/office/drawing/2010/main">
                    <a:solidFill>
                      <a:srgbClr val="FFFFFF"/>
                    </a:solidFill>
                  </a14:hiddenFill>
                </a:ext>
              </a:extLst>
            </p:spPr>
          </p:pic>
          <p:sp>
            <p:nvSpPr>
              <p:cNvPr id="123" name="TextBox 122"/>
              <p:cNvSpPr txBox="1"/>
              <p:nvPr/>
            </p:nvSpPr>
            <p:spPr>
              <a:xfrm>
                <a:off x="3540852" y="18130981"/>
                <a:ext cx="2249193" cy="507831"/>
              </a:xfrm>
              <a:prstGeom prst="rect">
                <a:avLst/>
              </a:prstGeom>
              <a:noFill/>
            </p:spPr>
            <p:txBody>
              <a:bodyPr wrap="square" rtlCol="0">
                <a:spAutoFit/>
              </a:bodyPr>
              <a:lstStyle/>
              <a:p>
                <a:pPr algn="ctr"/>
                <a:r>
                  <a:rPr lang="en-US" sz="2700" dirty="0">
                    <a:solidFill>
                      <a:schemeClr val="tx1">
                        <a:lumMod val="75000"/>
                      </a:schemeClr>
                    </a:solidFill>
                  </a:rPr>
                  <a:t>Landsat </a:t>
                </a:r>
                <a:r>
                  <a:rPr lang="en-US" sz="2700" dirty="0" smtClean="0">
                    <a:solidFill>
                      <a:schemeClr val="tx1">
                        <a:lumMod val="75000"/>
                      </a:schemeClr>
                    </a:solidFill>
                  </a:rPr>
                  <a:t>8 OLI</a:t>
                </a:r>
                <a:endParaRPr lang="en-US" sz="2700" dirty="0">
                  <a:solidFill>
                    <a:schemeClr val="tx1">
                      <a:lumMod val="75000"/>
                    </a:schemeClr>
                  </a:solidFill>
                </a:endParaRPr>
              </a:p>
            </p:txBody>
          </p:sp>
        </p:grpSp>
        <p:grpSp>
          <p:nvGrpSpPr>
            <p:cNvPr id="13" name="Group 12"/>
            <p:cNvGrpSpPr/>
            <p:nvPr/>
          </p:nvGrpSpPr>
          <p:grpSpPr>
            <a:xfrm>
              <a:off x="5615513" y="16145408"/>
              <a:ext cx="2041753" cy="1724402"/>
              <a:chOff x="6590734" y="16895924"/>
              <a:chExt cx="2484950" cy="2304986"/>
            </a:xfrm>
          </p:grpSpPr>
          <p:pic>
            <p:nvPicPr>
              <p:cNvPr id="8" name="Picture 7"/>
              <p:cNvPicPr>
                <a:picLocks noChangeAspect="1"/>
              </p:cNvPicPr>
              <p:nvPr/>
            </p:nvPicPr>
            <p:blipFill>
              <a:blip r:embed="rId14"/>
              <a:stretch>
                <a:fillRect/>
              </a:stretch>
            </p:blipFill>
            <p:spPr>
              <a:xfrm>
                <a:off x="6909896" y="16895924"/>
                <a:ext cx="1951970" cy="1468537"/>
              </a:xfrm>
              <a:prstGeom prst="rect">
                <a:avLst/>
              </a:prstGeom>
            </p:spPr>
          </p:pic>
          <p:sp>
            <p:nvSpPr>
              <p:cNvPr id="20" name="TextBox 19"/>
              <p:cNvSpPr txBox="1"/>
              <p:nvPr/>
            </p:nvSpPr>
            <p:spPr>
              <a:xfrm>
                <a:off x="6590734" y="18693079"/>
                <a:ext cx="2484950" cy="507831"/>
              </a:xfrm>
              <a:prstGeom prst="rect">
                <a:avLst/>
              </a:prstGeom>
              <a:noFill/>
            </p:spPr>
            <p:txBody>
              <a:bodyPr wrap="square" rtlCol="0">
                <a:spAutoFit/>
              </a:bodyPr>
              <a:lstStyle/>
              <a:p>
                <a:r>
                  <a:rPr lang="en-US" sz="2700" dirty="0" smtClean="0"/>
                  <a:t>Terra ASTER</a:t>
                </a:r>
                <a:endParaRPr lang="en-US" sz="2700" dirty="0"/>
              </a:p>
            </p:txBody>
          </p:sp>
        </p:grpSp>
      </p:grpSp>
      <p:graphicFrame>
        <p:nvGraphicFramePr>
          <p:cNvPr id="97" name="Picture Placeholder 5"/>
          <p:cNvGraphicFramePr>
            <a:graphicFrameLocks/>
          </p:cNvGraphicFramePr>
          <p:nvPr>
            <p:extLst>
              <p:ext uri="{D42A27DB-BD31-4B8C-83A1-F6EECF244321}">
                <p14:modId xmlns:p14="http://schemas.microsoft.com/office/powerpoint/2010/main" val="4197489238"/>
              </p:ext>
            </p:extLst>
          </p:nvPr>
        </p:nvGraphicFramePr>
        <p:xfrm>
          <a:off x="14481041" y="21640530"/>
          <a:ext cx="9094790" cy="3214364"/>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98" name="Picture Placeholder 7"/>
          <p:cNvGraphicFramePr>
            <a:graphicFrameLocks/>
          </p:cNvGraphicFramePr>
          <p:nvPr>
            <p:extLst>
              <p:ext uri="{D42A27DB-BD31-4B8C-83A1-F6EECF244321}">
                <p14:modId xmlns:p14="http://schemas.microsoft.com/office/powerpoint/2010/main" val="2389720568"/>
              </p:ext>
            </p:extLst>
          </p:nvPr>
        </p:nvGraphicFramePr>
        <p:xfrm>
          <a:off x="14472625" y="25448593"/>
          <a:ext cx="9098280" cy="3218688"/>
        </p:xfrm>
        <a:graphic>
          <a:graphicData uri="http://schemas.openxmlformats.org/drawingml/2006/chart">
            <c:chart xmlns:c="http://schemas.openxmlformats.org/drawingml/2006/chart" xmlns:r="http://schemas.openxmlformats.org/officeDocument/2006/relationships" r:id="rId16"/>
          </a:graphicData>
        </a:graphic>
      </p:graphicFrame>
      <p:grpSp>
        <p:nvGrpSpPr>
          <p:cNvPr id="133" name="Group 132"/>
          <p:cNvGrpSpPr/>
          <p:nvPr/>
        </p:nvGrpSpPr>
        <p:grpSpPr>
          <a:xfrm>
            <a:off x="688466" y="23726435"/>
            <a:ext cx="11715393" cy="7892076"/>
            <a:chOff x="15466662" y="8849629"/>
            <a:chExt cx="10802484" cy="7277098"/>
          </a:xfrm>
        </p:grpSpPr>
        <p:pic>
          <p:nvPicPr>
            <p:cNvPr id="128" name="Picture 2"/>
            <p:cNvPicPr>
              <a:picLocks noChangeAspect="1" noChangeArrowheads="1"/>
            </p:cNvPicPr>
            <p:nvPr/>
          </p:nvPicPr>
          <p:blipFill rotWithShape="1">
            <a:blip r:embed="rId17">
              <a:extLst>
                <a:ext uri="{28A0092B-C50C-407E-A947-70E740481C1C}">
                  <a14:useLocalDpi xmlns:a14="http://schemas.microsoft.com/office/drawing/2010/main" val="0"/>
                </a:ext>
              </a:extLst>
            </a:blip>
            <a:srcRect l="14455" t="2939"/>
            <a:stretch/>
          </p:blipFill>
          <p:spPr bwMode="auto">
            <a:xfrm>
              <a:off x="15466662" y="9162383"/>
              <a:ext cx="4702431" cy="5058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 name="Picture 3"/>
            <p:cNvPicPr>
              <a:picLocks noChangeAspect="1" noChangeArrowheads="1"/>
            </p:cNvPicPr>
            <p:nvPr/>
          </p:nvPicPr>
          <p:blipFill rotWithShape="1">
            <a:blip r:embed="rId18">
              <a:extLst>
                <a:ext uri="{28A0092B-C50C-407E-A947-70E740481C1C}">
                  <a14:useLocalDpi xmlns:a14="http://schemas.microsoft.com/office/drawing/2010/main" val="0"/>
                </a:ext>
              </a:extLst>
            </a:blip>
            <a:srcRect l="16567" t="3341"/>
            <a:stretch/>
          </p:blipFill>
          <p:spPr bwMode="auto">
            <a:xfrm>
              <a:off x="21617868" y="9162383"/>
              <a:ext cx="4651278" cy="5058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0" name="Group 7"/>
            <p:cNvGrpSpPr>
              <a:grpSpLocks noChangeAspect="1"/>
            </p:cNvGrpSpPr>
            <p:nvPr/>
          </p:nvGrpSpPr>
          <p:grpSpPr bwMode="auto">
            <a:xfrm>
              <a:off x="19329583" y="8849629"/>
              <a:ext cx="4195766" cy="7277098"/>
              <a:chOff x="3989" y="-2313"/>
              <a:chExt cx="2643" cy="4584"/>
            </a:xfrm>
          </p:grpSpPr>
          <p:sp>
            <p:nvSpPr>
              <p:cNvPr id="117" name="AutoShape 6"/>
              <p:cNvSpPr>
                <a:spLocks noChangeAspect="1" noChangeArrowheads="1" noTextEdit="1"/>
              </p:cNvSpPr>
              <p:nvPr/>
            </p:nvSpPr>
            <p:spPr bwMode="auto">
              <a:xfrm flipV="1">
                <a:off x="3989" y="230"/>
                <a:ext cx="618" cy="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entury Gothic"/>
                </a:endParaRPr>
              </a:p>
            </p:txBody>
          </p:sp>
          <p:sp>
            <p:nvSpPr>
              <p:cNvPr id="119" name="Rectangle 10"/>
              <p:cNvSpPr>
                <a:spLocks noChangeArrowheads="1"/>
              </p:cNvSpPr>
              <p:nvPr/>
            </p:nvSpPr>
            <p:spPr bwMode="auto">
              <a:xfrm>
                <a:off x="5106" y="-2080"/>
                <a:ext cx="1526" cy="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defTabSz="914400" eaLnBrk="1" fontAlgn="base" latinLnBrk="0" hangingPunct="1">
                  <a:lnSpc>
                    <a:spcPct val="150000"/>
                  </a:lnSpc>
                  <a:spcBef>
                    <a:spcPct val="0"/>
                  </a:spcBef>
                  <a:spcAft>
                    <a:spcPct val="0"/>
                  </a:spcAft>
                  <a:buClrTx/>
                  <a:buSzTx/>
                  <a:buFontTx/>
                  <a:buNone/>
                  <a:tabLst/>
                  <a:defRPr/>
                </a:pPr>
                <a:r>
                  <a:rPr kumimoji="0" lang="en-US" altLang="en-US" sz="2000" b="0" i="0" u="none" strike="noStrike" kern="0" cap="none" spc="0" normalizeH="0" baseline="0" noProof="0" dirty="0" smtClean="0">
                    <a:ln>
                      <a:noFill/>
                    </a:ln>
                    <a:solidFill>
                      <a:srgbClr val="000000"/>
                    </a:solidFill>
                    <a:effectLst/>
                    <a:uLnTx/>
                    <a:uFillTx/>
                    <a:latin typeface="Garamond" panose="02020404030301010803" pitchFamily="18" charset="0"/>
                  </a:rPr>
                  <a:t>Water</a:t>
                </a:r>
                <a:endParaRPr lang="en-US" altLang="en-US" sz="2000" kern="0" dirty="0">
                  <a:solidFill>
                    <a:srgbClr val="000000"/>
                  </a:solidFill>
                  <a:latin typeface="Garamond" panose="02020404030301010803" pitchFamily="18" charset="0"/>
                </a:endParaRPr>
              </a:p>
              <a:p>
                <a:pPr marL="0" marR="0" lvl="0" indent="0" defTabSz="914400" eaLnBrk="1" fontAlgn="base" latinLnBrk="0" hangingPunct="1">
                  <a:lnSpc>
                    <a:spcPct val="150000"/>
                  </a:lnSpc>
                  <a:spcBef>
                    <a:spcPct val="0"/>
                  </a:spcBef>
                  <a:spcAft>
                    <a:spcPct val="0"/>
                  </a:spcAft>
                  <a:buClrTx/>
                  <a:buSzTx/>
                  <a:buFontTx/>
                  <a:buNone/>
                  <a:tabLst/>
                  <a:defRPr/>
                </a:pPr>
                <a:r>
                  <a:rPr kumimoji="0" lang="en-US" altLang="en-US" sz="2000" b="0" i="0" u="none" strike="noStrike" kern="0" cap="none" spc="0" normalizeH="0" baseline="0" noProof="0" dirty="0" smtClean="0">
                    <a:ln>
                      <a:noFill/>
                    </a:ln>
                    <a:solidFill>
                      <a:srgbClr val="000000"/>
                    </a:solidFill>
                    <a:effectLst/>
                    <a:uLnTx/>
                    <a:uFillTx/>
                    <a:latin typeface="Garamond" panose="02020404030301010803" pitchFamily="18" charset="0"/>
                  </a:rPr>
                  <a:t>Riparian Vegetation</a:t>
                </a:r>
                <a:endParaRPr lang="en-US" altLang="en-US" sz="2000" kern="0" dirty="0">
                  <a:solidFill>
                    <a:srgbClr val="000000"/>
                  </a:solidFill>
                  <a:latin typeface="Garamond" panose="02020404030301010803" pitchFamily="18" charset="0"/>
                </a:endParaRPr>
              </a:p>
              <a:p>
                <a:pPr marL="0" marR="0" lvl="0" indent="0" defTabSz="914400" eaLnBrk="1" fontAlgn="base" latinLnBrk="0" hangingPunct="1">
                  <a:lnSpc>
                    <a:spcPct val="150000"/>
                  </a:lnSpc>
                  <a:spcBef>
                    <a:spcPct val="0"/>
                  </a:spcBef>
                  <a:spcAft>
                    <a:spcPct val="0"/>
                  </a:spcAft>
                  <a:buClrTx/>
                  <a:buSzTx/>
                  <a:buFontTx/>
                  <a:buNone/>
                  <a:tabLst/>
                  <a:defRPr/>
                </a:pPr>
                <a:r>
                  <a:rPr kumimoji="0" lang="en-US" altLang="en-US" sz="2000" b="0" i="0" u="none" strike="noStrike" kern="0" cap="none" spc="0" normalizeH="0" baseline="0" noProof="0" dirty="0" smtClean="0">
                    <a:ln>
                      <a:noFill/>
                    </a:ln>
                    <a:solidFill>
                      <a:srgbClr val="000000"/>
                    </a:solidFill>
                    <a:effectLst/>
                    <a:uLnTx/>
                    <a:uFillTx/>
                    <a:latin typeface="Garamond" panose="02020404030301010803" pitchFamily="18" charset="0"/>
                  </a:rPr>
                  <a:t>Riparian Sediment</a:t>
                </a:r>
                <a:endParaRPr lang="en-US" altLang="en-US" sz="2000" kern="0" dirty="0">
                  <a:solidFill>
                    <a:srgbClr val="000000"/>
                  </a:solidFill>
                  <a:latin typeface="Garamond" panose="02020404030301010803" pitchFamily="18" charset="0"/>
                </a:endParaRPr>
              </a:p>
              <a:p>
                <a:pPr marL="0" marR="0" lvl="0" indent="0" defTabSz="914400" eaLnBrk="1" fontAlgn="base" latinLnBrk="0" hangingPunct="1">
                  <a:lnSpc>
                    <a:spcPct val="150000"/>
                  </a:lnSpc>
                  <a:spcBef>
                    <a:spcPct val="0"/>
                  </a:spcBef>
                  <a:spcAft>
                    <a:spcPct val="0"/>
                  </a:spcAft>
                  <a:buClrTx/>
                  <a:buSzTx/>
                  <a:buFontTx/>
                  <a:buNone/>
                  <a:tabLst/>
                  <a:defRPr/>
                </a:pPr>
                <a:r>
                  <a:rPr kumimoji="0" lang="en-US" altLang="en-US" sz="2000" b="0" i="0" u="none" strike="noStrike" kern="0" cap="none" spc="0" normalizeH="0" baseline="0" noProof="0" dirty="0" smtClean="0">
                    <a:ln>
                      <a:noFill/>
                    </a:ln>
                    <a:solidFill>
                      <a:srgbClr val="000000"/>
                    </a:solidFill>
                    <a:effectLst/>
                    <a:uLnTx/>
                    <a:uFillTx/>
                    <a:latin typeface="Garamond" panose="02020404030301010803" pitchFamily="18" charset="0"/>
                  </a:rPr>
                  <a:t>Dead Vegetation</a:t>
                </a:r>
                <a:endParaRPr lang="en-US" altLang="en-US" sz="2000" kern="0" dirty="0">
                  <a:solidFill>
                    <a:srgbClr val="000000"/>
                  </a:solidFill>
                  <a:latin typeface="Garamond" panose="02020404030301010803" pitchFamily="18" charset="0"/>
                </a:endParaRPr>
              </a:p>
              <a:p>
                <a:pPr marL="0" marR="0" lvl="0" indent="0" defTabSz="914400" eaLnBrk="1" fontAlgn="base" latinLnBrk="0" hangingPunct="1">
                  <a:lnSpc>
                    <a:spcPct val="150000"/>
                  </a:lnSpc>
                  <a:spcBef>
                    <a:spcPct val="0"/>
                  </a:spcBef>
                  <a:spcAft>
                    <a:spcPct val="0"/>
                  </a:spcAft>
                  <a:buClrTx/>
                  <a:buSzTx/>
                  <a:buFontTx/>
                  <a:buNone/>
                  <a:tabLst/>
                  <a:defRPr/>
                </a:pPr>
                <a:r>
                  <a:rPr lang="en-US" altLang="en-US" sz="2000" kern="0" dirty="0" smtClean="0">
                    <a:solidFill>
                      <a:srgbClr val="000000"/>
                    </a:solidFill>
                    <a:latin typeface="Garamond" panose="02020404030301010803" pitchFamily="18" charset="0"/>
                  </a:rPr>
                  <a:t>Exposed Lake Bed</a:t>
                </a:r>
                <a:endParaRPr lang="en-US" altLang="en-US" sz="2000" kern="0" dirty="0">
                  <a:solidFill>
                    <a:srgbClr val="000000"/>
                  </a:solidFill>
                  <a:latin typeface="Garamond" panose="02020404030301010803" pitchFamily="18" charset="0"/>
                </a:endParaRPr>
              </a:p>
              <a:p>
                <a:pPr marL="0" marR="0" lvl="0" indent="0" defTabSz="914400" eaLnBrk="1" fontAlgn="base" latinLnBrk="0" hangingPunct="1">
                  <a:lnSpc>
                    <a:spcPct val="150000"/>
                  </a:lnSpc>
                  <a:spcBef>
                    <a:spcPct val="0"/>
                  </a:spcBef>
                  <a:spcAft>
                    <a:spcPct val="0"/>
                  </a:spcAft>
                  <a:buClrTx/>
                  <a:buSzTx/>
                  <a:buFontTx/>
                  <a:buNone/>
                  <a:tabLst/>
                  <a:defRPr/>
                </a:pPr>
                <a:r>
                  <a:rPr kumimoji="0" lang="en-US" altLang="en-US" sz="2000" b="0" i="0" u="none" strike="noStrike" kern="0" cap="none" spc="0" normalizeH="0" baseline="0" noProof="0" dirty="0" smtClean="0">
                    <a:ln>
                      <a:noFill/>
                    </a:ln>
                    <a:solidFill>
                      <a:srgbClr val="000000"/>
                    </a:solidFill>
                    <a:effectLst/>
                    <a:uLnTx/>
                    <a:uFillTx/>
                    <a:latin typeface="Garamond" panose="02020404030301010803" pitchFamily="18" charset="0"/>
                  </a:rPr>
                  <a:t>Bare Canyon</a:t>
                </a:r>
                <a:endParaRPr kumimoji="0" lang="en-US" altLang="en-US" sz="2000" b="0" i="0" u="none" strike="noStrike" kern="0" cap="none" spc="0" normalizeH="0" baseline="0" noProof="0" dirty="0" smtClean="0">
                  <a:ln>
                    <a:noFill/>
                  </a:ln>
                  <a:solidFill>
                    <a:prstClr val="black"/>
                  </a:solidFill>
                  <a:effectLst/>
                  <a:uLnTx/>
                  <a:uFillTx/>
                  <a:latin typeface="Garamond" panose="02020404030301010803" pitchFamily="18" charset="0"/>
                </a:endParaRPr>
              </a:p>
            </p:txBody>
          </p:sp>
          <p:sp>
            <p:nvSpPr>
              <p:cNvPr id="127" name="Freeform 23"/>
              <p:cNvSpPr>
                <a:spLocks/>
              </p:cNvSpPr>
              <p:nvPr/>
            </p:nvSpPr>
            <p:spPr bwMode="auto">
              <a:xfrm>
                <a:off x="3992" y="913"/>
                <a:ext cx="1225" cy="1358"/>
              </a:xfrm>
              <a:custGeom>
                <a:avLst/>
                <a:gdLst>
                  <a:gd name="T0" fmla="*/ 0 w 1225"/>
                  <a:gd name="T1" fmla="*/ 678 h 1358"/>
                  <a:gd name="T2" fmla="*/ 0 w 1225"/>
                  <a:gd name="T3" fmla="*/ 0 h 1358"/>
                  <a:gd name="T4" fmla="*/ 1225 w 1225"/>
                  <a:gd name="T5" fmla="*/ 0 h 1358"/>
                  <a:gd name="T6" fmla="*/ 1225 w 1225"/>
                  <a:gd name="T7" fmla="*/ 1358 h 1358"/>
                  <a:gd name="T8" fmla="*/ 0 w 1225"/>
                  <a:gd name="T9" fmla="*/ 1358 h 1358"/>
                  <a:gd name="T10" fmla="*/ 0 w 1225"/>
                  <a:gd name="T11" fmla="*/ 678 h 1358"/>
                </a:gdLst>
                <a:ahLst/>
                <a:cxnLst>
                  <a:cxn ang="0">
                    <a:pos x="T0" y="T1"/>
                  </a:cxn>
                  <a:cxn ang="0">
                    <a:pos x="T2" y="T3"/>
                  </a:cxn>
                  <a:cxn ang="0">
                    <a:pos x="T4" y="T5"/>
                  </a:cxn>
                  <a:cxn ang="0">
                    <a:pos x="T6" y="T7"/>
                  </a:cxn>
                  <a:cxn ang="0">
                    <a:pos x="T8" y="T9"/>
                  </a:cxn>
                  <a:cxn ang="0">
                    <a:pos x="T10" y="T11"/>
                  </a:cxn>
                </a:cxnLst>
                <a:rect l="0" t="0" r="r" b="b"/>
                <a:pathLst>
                  <a:path w="1225" h="1358">
                    <a:moveTo>
                      <a:pt x="0" y="678"/>
                    </a:moveTo>
                    <a:lnTo>
                      <a:pt x="0" y="0"/>
                    </a:lnTo>
                    <a:lnTo>
                      <a:pt x="1225" y="0"/>
                    </a:lnTo>
                    <a:lnTo>
                      <a:pt x="1225" y="1358"/>
                    </a:lnTo>
                    <a:lnTo>
                      <a:pt x="0" y="1358"/>
                    </a:lnTo>
                    <a:lnTo>
                      <a:pt x="0" y="678"/>
                    </a:lnTo>
                  </a:path>
                </a:pathLst>
              </a:custGeom>
              <a:noFill/>
              <a:ln w="6350"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entury Gothic"/>
                </a:endParaRPr>
              </a:p>
            </p:txBody>
          </p:sp>
          <p:sp>
            <p:nvSpPr>
              <p:cNvPr id="118" name="Rectangle 8"/>
              <p:cNvSpPr>
                <a:spLocks noChangeArrowheads="1"/>
              </p:cNvSpPr>
              <p:nvPr/>
            </p:nvSpPr>
            <p:spPr bwMode="auto">
              <a:xfrm>
                <a:off x="4211" y="-2313"/>
                <a:ext cx="158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smtClean="0">
                    <a:ln>
                      <a:noFill/>
                    </a:ln>
                    <a:solidFill>
                      <a:srgbClr val="000000"/>
                    </a:solidFill>
                    <a:effectLst/>
                    <a:uLnTx/>
                    <a:uFillTx/>
                    <a:latin typeface="Garamond" panose="02020404030301010803" pitchFamily="18" charset="0"/>
                  </a:rPr>
                  <a:t>Land Cover Type</a:t>
                </a:r>
                <a:endParaRPr kumimoji="0" lang="en-US" altLang="en-US" sz="2400" b="1" i="0" u="none" strike="noStrike" kern="0" cap="none" spc="0" normalizeH="0" baseline="0" noProof="0" dirty="0" smtClean="0">
                  <a:ln>
                    <a:noFill/>
                  </a:ln>
                  <a:solidFill>
                    <a:prstClr val="black"/>
                  </a:solidFill>
                  <a:effectLst/>
                  <a:uLnTx/>
                  <a:uFillTx/>
                  <a:latin typeface="Garamond" panose="02020404030301010803" pitchFamily="18" charset="0"/>
                </a:endParaRPr>
              </a:p>
            </p:txBody>
          </p:sp>
        </p:grpSp>
        <p:pic>
          <p:nvPicPr>
            <p:cNvPr id="111" name="Picture 4"/>
            <p:cNvPicPr>
              <a:picLocks noChangeArrowheads="1"/>
            </p:cNvPicPr>
            <p:nvPr/>
          </p:nvPicPr>
          <p:blipFill rotWithShape="1">
            <a:blip r:embed="rId19" cstate="print">
              <a:extLst>
                <a:ext uri="{28A0092B-C50C-407E-A947-70E740481C1C}">
                  <a14:useLocalDpi xmlns:a14="http://schemas.microsoft.com/office/drawing/2010/main" val="0"/>
                </a:ext>
              </a:extLst>
            </a:blip>
            <a:srcRect l="18560" t="3506" r="62880" b="88407"/>
            <a:stretch/>
          </p:blipFill>
          <p:spPr bwMode="auto">
            <a:xfrm>
              <a:off x="20395545" y="9345085"/>
              <a:ext cx="594360" cy="274321"/>
            </a:xfrm>
            <a:prstGeom prst="rect">
              <a:avLst/>
            </a:prstGeom>
            <a:noFill/>
            <a:ln w="12700">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112" name="Picture 4"/>
            <p:cNvPicPr>
              <a:picLocks noChangeArrowheads="1"/>
            </p:cNvPicPr>
            <p:nvPr/>
          </p:nvPicPr>
          <p:blipFill rotWithShape="1">
            <a:blip r:embed="rId19" cstate="print">
              <a:extLst>
                <a:ext uri="{28A0092B-C50C-407E-A947-70E740481C1C}">
                  <a14:useLocalDpi xmlns:a14="http://schemas.microsoft.com/office/drawing/2010/main" val="0"/>
                </a:ext>
              </a:extLst>
            </a:blip>
            <a:srcRect l="18873" t="22787" r="62254" b="73747"/>
            <a:stretch/>
          </p:blipFill>
          <p:spPr bwMode="auto">
            <a:xfrm>
              <a:off x="20395545" y="9750884"/>
              <a:ext cx="594360" cy="274320"/>
            </a:xfrm>
            <a:prstGeom prst="rect">
              <a:avLst/>
            </a:prstGeom>
            <a:noFill/>
            <a:ln w="12700">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113" name="Picture 4"/>
            <p:cNvPicPr>
              <a:picLocks noChangeArrowheads="1"/>
            </p:cNvPicPr>
            <p:nvPr/>
          </p:nvPicPr>
          <p:blipFill rotWithShape="1">
            <a:blip r:embed="rId19" cstate="print">
              <a:extLst>
                <a:ext uri="{28A0092B-C50C-407E-A947-70E740481C1C}">
                  <a14:useLocalDpi xmlns:a14="http://schemas.microsoft.com/office/drawing/2010/main" val="0"/>
                </a:ext>
              </a:extLst>
            </a:blip>
            <a:srcRect l="18247" t="39306" r="63506" b="58839"/>
            <a:stretch/>
          </p:blipFill>
          <p:spPr bwMode="auto">
            <a:xfrm>
              <a:off x="20395545" y="10182572"/>
              <a:ext cx="594360" cy="274320"/>
            </a:xfrm>
            <a:prstGeom prst="rect">
              <a:avLst/>
            </a:prstGeom>
            <a:noFill/>
            <a:ln w="12700">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114" name="Picture 4"/>
            <p:cNvPicPr>
              <a:picLocks noChangeArrowheads="1"/>
            </p:cNvPicPr>
            <p:nvPr/>
          </p:nvPicPr>
          <p:blipFill rotWithShape="1">
            <a:blip r:embed="rId19" cstate="print">
              <a:extLst>
                <a:ext uri="{28A0092B-C50C-407E-A947-70E740481C1C}">
                  <a14:useLocalDpi xmlns:a14="http://schemas.microsoft.com/office/drawing/2010/main" val="0"/>
                </a:ext>
              </a:extLst>
            </a:blip>
            <a:srcRect l="19186" t="54045" r="61627" b="39954"/>
            <a:stretch/>
          </p:blipFill>
          <p:spPr bwMode="auto">
            <a:xfrm>
              <a:off x="20395545" y="10604677"/>
              <a:ext cx="594360" cy="274320"/>
            </a:xfrm>
            <a:prstGeom prst="rect">
              <a:avLst/>
            </a:prstGeom>
            <a:noFill/>
            <a:ln w="12700">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115" name="Picture 4"/>
            <p:cNvPicPr>
              <a:picLocks noChangeArrowheads="1"/>
            </p:cNvPicPr>
            <p:nvPr/>
          </p:nvPicPr>
          <p:blipFill rotWithShape="1">
            <a:blip r:embed="rId19" cstate="print">
              <a:extLst>
                <a:ext uri="{28A0092B-C50C-407E-A947-70E740481C1C}">
                  <a14:useLocalDpi xmlns:a14="http://schemas.microsoft.com/office/drawing/2010/main" val="0"/>
                </a:ext>
              </a:extLst>
            </a:blip>
            <a:srcRect l="18247" t="68961" r="63506" b="24420"/>
            <a:stretch/>
          </p:blipFill>
          <p:spPr bwMode="auto">
            <a:xfrm>
              <a:off x="20395545" y="11417503"/>
              <a:ext cx="594360" cy="274320"/>
            </a:xfrm>
            <a:prstGeom prst="rect">
              <a:avLst/>
            </a:prstGeom>
            <a:noFill/>
            <a:ln w="12700">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116" name="Picture 4"/>
            <p:cNvPicPr>
              <a:picLocks noChangeArrowheads="1"/>
            </p:cNvPicPr>
            <p:nvPr/>
          </p:nvPicPr>
          <p:blipFill rotWithShape="1">
            <a:blip r:embed="rId19" cstate="print">
              <a:extLst>
                <a:ext uri="{28A0092B-C50C-407E-A947-70E740481C1C}">
                  <a14:useLocalDpi xmlns:a14="http://schemas.microsoft.com/office/drawing/2010/main" val="0"/>
                </a:ext>
              </a:extLst>
            </a:blip>
            <a:srcRect l="18560" t="85906" r="62880" b="7047"/>
            <a:stretch/>
          </p:blipFill>
          <p:spPr bwMode="auto">
            <a:xfrm>
              <a:off x="20395545" y="11010541"/>
              <a:ext cx="594360" cy="274320"/>
            </a:xfrm>
            <a:prstGeom prst="rect">
              <a:avLst/>
            </a:prstGeom>
            <a:noFill/>
            <a:ln w="12700">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29" name="TextBox 128"/>
            <p:cNvSpPr txBox="1"/>
            <p:nvPr/>
          </p:nvSpPr>
          <p:spPr>
            <a:xfrm>
              <a:off x="18536398" y="13410916"/>
              <a:ext cx="739305" cy="461665"/>
            </a:xfrm>
            <a:prstGeom prst="rect">
              <a:avLst/>
            </a:prstGeom>
            <a:noFill/>
          </p:spPr>
          <p:txBody>
            <a:bodyPr wrap="none" rtlCol="0">
              <a:spAutoFit/>
            </a:bodyPr>
            <a:lstStyle/>
            <a:p>
              <a:pPr defTabSz="914400"/>
              <a:r>
                <a:rPr lang="en-US" sz="2400" b="1" dirty="0" smtClean="0">
                  <a:solidFill>
                    <a:prstClr val="black"/>
                  </a:solidFill>
                  <a:latin typeface="Garamond" panose="02020404030301010803" pitchFamily="18" charset="0"/>
                </a:rPr>
                <a:t>1998</a:t>
              </a:r>
              <a:endParaRPr lang="en-US" sz="2400" b="1" dirty="0">
                <a:solidFill>
                  <a:prstClr val="black"/>
                </a:solidFill>
                <a:latin typeface="Garamond" panose="02020404030301010803" pitchFamily="18" charset="0"/>
              </a:endParaRPr>
            </a:p>
          </p:txBody>
        </p:sp>
        <p:sp>
          <p:nvSpPr>
            <p:cNvPr id="130" name="TextBox 129"/>
            <p:cNvSpPr txBox="1"/>
            <p:nvPr/>
          </p:nvSpPr>
          <p:spPr>
            <a:xfrm>
              <a:off x="24635345" y="13400372"/>
              <a:ext cx="739305" cy="461665"/>
            </a:xfrm>
            <a:prstGeom prst="rect">
              <a:avLst/>
            </a:prstGeom>
            <a:noFill/>
          </p:spPr>
          <p:txBody>
            <a:bodyPr wrap="none" rtlCol="0">
              <a:spAutoFit/>
            </a:bodyPr>
            <a:lstStyle/>
            <a:p>
              <a:pPr defTabSz="914400"/>
              <a:r>
                <a:rPr lang="en-US" sz="2400" b="1" dirty="0" smtClean="0">
                  <a:solidFill>
                    <a:prstClr val="black"/>
                  </a:solidFill>
                  <a:latin typeface="Garamond" panose="02020404030301010803" pitchFamily="18" charset="0"/>
                </a:rPr>
                <a:t>2016</a:t>
              </a:r>
              <a:endParaRPr lang="en-US" sz="2400" b="1" dirty="0">
                <a:solidFill>
                  <a:prstClr val="black"/>
                </a:solidFill>
                <a:latin typeface="Garamond" panose="02020404030301010803" pitchFamily="18" charset="0"/>
              </a:endParaRPr>
            </a:p>
          </p:txBody>
        </p:sp>
      </p:grpSp>
      <p:sp>
        <p:nvSpPr>
          <p:cNvPr id="4" name="TextBox 3"/>
          <p:cNvSpPr txBox="1"/>
          <p:nvPr/>
        </p:nvSpPr>
        <p:spPr>
          <a:xfrm>
            <a:off x="14646654" y="9350097"/>
            <a:ext cx="9668180" cy="3104482"/>
          </a:xfrm>
          <a:prstGeom prst="rect">
            <a:avLst/>
          </a:prstGeom>
          <a:noFill/>
        </p:spPr>
        <p:txBody>
          <a:bodyPr wrap="square" rtlCol="0">
            <a:spAutoFit/>
          </a:bodyPr>
          <a:lstStyle/>
          <a:p>
            <a:pPr marL="342900" lvl="0" indent="-342900" defTabSz="914400">
              <a:spcBef>
                <a:spcPts val="200"/>
              </a:spcBef>
              <a:buClr>
                <a:srgbClr val="73A9DB"/>
              </a:buClr>
              <a:buFont typeface="Webdings" panose="05030102010509060703" pitchFamily="18" charset="2"/>
              <a:buChar char=""/>
            </a:pPr>
            <a:r>
              <a:rPr lang="en-US" sz="2700" b="1" dirty="0">
                <a:solidFill>
                  <a:srgbClr val="E7E6E6">
                    <a:lumMod val="50000"/>
                  </a:srgbClr>
                </a:solidFill>
              </a:rPr>
              <a:t>Create</a:t>
            </a:r>
            <a:r>
              <a:rPr lang="en-US" sz="2700" dirty="0">
                <a:solidFill>
                  <a:srgbClr val="E7E6E6">
                    <a:lumMod val="50000"/>
                  </a:srgbClr>
                </a:solidFill>
              </a:rPr>
              <a:t> a replicable land cover classification process to provide a baseline model for ongoing </a:t>
            </a:r>
            <a:r>
              <a:rPr lang="en-US" sz="2700" dirty="0" smtClean="0">
                <a:solidFill>
                  <a:srgbClr val="E7E6E6">
                    <a:lumMod val="50000"/>
                  </a:srgbClr>
                </a:solidFill>
              </a:rPr>
              <a:t>assessments</a:t>
            </a:r>
            <a:endParaRPr lang="en-US" sz="2700" dirty="0">
              <a:solidFill>
                <a:srgbClr val="E7E6E6">
                  <a:lumMod val="50000"/>
                </a:srgbClr>
              </a:solidFill>
            </a:endParaRPr>
          </a:p>
          <a:p>
            <a:pPr lvl="0" defTabSz="914400">
              <a:spcBef>
                <a:spcPts val="200"/>
              </a:spcBef>
              <a:buClr>
                <a:srgbClr val="73A9DB"/>
              </a:buClr>
            </a:pPr>
            <a:endParaRPr lang="en-US" sz="2700" dirty="0">
              <a:solidFill>
                <a:srgbClr val="E7E6E6">
                  <a:lumMod val="50000"/>
                </a:srgbClr>
              </a:solidFill>
            </a:endParaRPr>
          </a:p>
          <a:p>
            <a:pPr marL="342900" lvl="0" indent="-342900" defTabSz="914400">
              <a:spcBef>
                <a:spcPts val="200"/>
              </a:spcBef>
              <a:buClr>
                <a:srgbClr val="73A9DB"/>
              </a:buClr>
              <a:buFont typeface="Webdings" panose="05030102010509060703" pitchFamily="18" charset="2"/>
              <a:buChar char="4"/>
            </a:pPr>
            <a:r>
              <a:rPr lang="en-US" sz="2700" b="1" dirty="0">
                <a:solidFill>
                  <a:srgbClr val="E7E6E6">
                    <a:lumMod val="50000"/>
                  </a:srgbClr>
                </a:solidFill>
              </a:rPr>
              <a:t>Provide</a:t>
            </a:r>
            <a:r>
              <a:rPr lang="en-US" sz="2700" dirty="0">
                <a:solidFill>
                  <a:srgbClr val="E7E6E6">
                    <a:lumMod val="50000"/>
                  </a:srgbClr>
                </a:solidFill>
              </a:rPr>
              <a:t> end-user with land cover and water surface change maps and surface area </a:t>
            </a:r>
            <a:r>
              <a:rPr lang="en-US" sz="2700" dirty="0" smtClean="0">
                <a:solidFill>
                  <a:srgbClr val="E7E6E6">
                    <a:lumMod val="50000"/>
                  </a:srgbClr>
                </a:solidFill>
              </a:rPr>
              <a:t>statistics</a:t>
            </a:r>
            <a:endParaRPr lang="en-US" sz="2700" dirty="0">
              <a:solidFill>
                <a:srgbClr val="E7E6E6">
                  <a:lumMod val="50000"/>
                </a:srgbClr>
              </a:solidFill>
            </a:endParaRPr>
          </a:p>
          <a:p>
            <a:pPr marL="342900" lvl="0" indent="-342900" defTabSz="914400">
              <a:spcBef>
                <a:spcPts val="200"/>
              </a:spcBef>
              <a:buClr>
                <a:srgbClr val="73A9DB"/>
              </a:buClr>
              <a:buFont typeface="Webdings" panose="05030102010509060703" pitchFamily="18" charset="2"/>
              <a:buChar char="4"/>
            </a:pPr>
            <a:endParaRPr lang="en-US" sz="2700" dirty="0">
              <a:solidFill>
                <a:srgbClr val="E7E6E6">
                  <a:lumMod val="50000"/>
                </a:srgbClr>
              </a:solidFill>
            </a:endParaRPr>
          </a:p>
          <a:p>
            <a:pPr marL="342900" lvl="0" indent="-342900" defTabSz="914400">
              <a:spcBef>
                <a:spcPts val="200"/>
              </a:spcBef>
              <a:buClr>
                <a:srgbClr val="73A9DB"/>
              </a:buClr>
              <a:buFont typeface="Webdings" panose="05030102010509060703" pitchFamily="18" charset="2"/>
              <a:buChar char="4"/>
            </a:pPr>
            <a:r>
              <a:rPr lang="en-US" sz="2700" b="1" dirty="0">
                <a:solidFill>
                  <a:srgbClr val="E7E6E6">
                    <a:lumMod val="50000"/>
                  </a:srgbClr>
                </a:solidFill>
              </a:rPr>
              <a:t>Enhance</a:t>
            </a:r>
            <a:r>
              <a:rPr lang="en-US" sz="2700" dirty="0">
                <a:solidFill>
                  <a:srgbClr val="E7E6E6">
                    <a:lumMod val="50000"/>
                  </a:srgbClr>
                </a:solidFill>
              </a:rPr>
              <a:t> understanding of changing conditions due to </a:t>
            </a:r>
            <a:r>
              <a:rPr lang="en-US" sz="2700" dirty="0" smtClean="0">
                <a:solidFill>
                  <a:srgbClr val="E7E6E6">
                    <a:lumMod val="50000"/>
                  </a:srgbClr>
                </a:solidFill>
              </a:rPr>
              <a:t>drought</a:t>
            </a:r>
            <a:endParaRPr lang="en-US" sz="2700" dirty="0">
              <a:solidFill>
                <a:srgbClr val="E7E6E6">
                  <a:lumMod val="50000"/>
                </a:srgbClr>
              </a:solidFill>
            </a:endParaRPr>
          </a:p>
        </p:txBody>
      </p:sp>
      <p:sp>
        <p:nvSpPr>
          <p:cNvPr id="120" name="TextBox 119"/>
          <p:cNvSpPr txBox="1"/>
          <p:nvPr/>
        </p:nvSpPr>
        <p:spPr>
          <a:xfrm>
            <a:off x="14828002" y="17533561"/>
            <a:ext cx="9002833" cy="4349909"/>
          </a:xfrm>
          <a:prstGeom prst="rect">
            <a:avLst/>
          </a:prstGeom>
          <a:noFill/>
        </p:spPr>
        <p:txBody>
          <a:bodyPr wrap="square" rtlCol="0">
            <a:spAutoFit/>
          </a:bodyPr>
          <a:lstStyle/>
          <a:p>
            <a:pPr marL="342900" lvl="0" indent="-342900" defTabSz="914400">
              <a:spcBef>
                <a:spcPts val="200"/>
              </a:spcBef>
              <a:buClr>
                <a:srgbClr val="73A9DB"/>
              </a:buClr>
              <a:buFont typeface="Webdings" panose="05030102010509060703" pitchFamily="18" charset="2"/>
              <a:buChar char=""/>
            </a:pPr>
            <a:r>
              <a:rPr lang="en-US" sz="2700" dirty="0" smtClean="0">
                <a:solidFill>
                  <a:srgbClr val="E7E6E6">
                    <a:lumMod val="50000"/>
                  </a:srgbClr>
                </a:solidFill>
              </a:rPr>
              <a:t>Results indicate persistent decline in water surface in the lower Grand Canyon with rapid change occurring from 2000 – 2002</a:t>
            </a:r>
          </a:p>
          <a:p>
            <a:pPr marL="342900" lvl="0" indent="-342900" defTabSz="914400">
              <a:spcBef>
                <a:spcPts val="200"/>
              </a:spcBef>
              <a:buClr>
                <a:srgbClr val="73A9DB"/>
              </a:buClr>
              <a:buFont typeface="Webdings" panose="05030102010509060703" pitchFamily="18" charset="2"/>
              <a:buChar char=""/>
            </a:pPr>
            <a:r>
              <a:rPr lang="en-US" sz="2700" dirty="0" smtClean="0">
                <a:solidFill>
                  <a:srgbClr val="E7E6E6">
                    <a:lumMod val="50000"/>
                  </a:srgbClr>
                </a:solidFill>
              </a:rPr>
              <a:t>Water surface area changes correlate with high intensity drought periods in the Grand Canyon recorded by the United States Drought Monitor</a:t>
            </a:r>
          </a:p>
          <a:p>
            <a:pPr marL="342900" lvl="0" indent="-342900" defTabSz="914400">
              <a:spcBef>
                <a:spcPts val="200"/>
              </a:spcBef>
              <a:buClr>
                <a:srgbClr val="73A9DB"/>
              </a:buClr>
              <a:buFont typeface="Webdings" panose="05030102010509060703" pitchFamily="18" charset="2"/>
              <a:buChar char="4"/>
            </a:pPr>
            <a:r>
              <a:rPr lang="en-US" sz="2700" dirty="0" smtClean="0">
                <a:solidFill>
                  <a:srgbClr val="E7E6E6">
                    <a:lumMod val="50000"/>
                  </a:srgbClr>
                </a:solidFill>
              </a:rPr>
              <a:t>Exposed sediment provides habitat for aggressive invasive plant species</a:t>
            </a:r>
          </a:p>
          <a:p>
            <a:pPr marL="342900" lvl="0" indent="-342900" defTabSz="914400">
              <a:spcBef>
                <a:spcPts val="200"/>
              </a:spcBef>
              <a:buClr>
                <a:srgbClr val="73A9DB"/>
              </a:buClr>
              <a:buFont typeface="Webdings" panose="05030102010509060703" pitchFamily="18" charset="2"/>
              <a:buChar char="4"/>
            </a:pPr>
            <a:r>
              <a:rPr lang="en-US" sz="2700" dirty="0" smtClean="0">
                <a:solidFill>
                  <a:srgbClr val="E7E6E6">
                    <a:lumMod val="50000"/>
                  </a:srgbClr>
                </a:solidFill>
              </a:rPr>
              <a:t>Highly variable vegetative cover alters habitats for terrestrial organisms</a:t>
            </a:r>
            <a:endParaRPr lang="en-US" sz="2700" dirty="0">
              <a:solidFill>
                <a:srgbClr val="E7E6E6">
                  <a:lumMod val="50000"/>
                </a:srgbClr>
              </a:solidFill>
            </a:endParaRPr>
          </a:p>
          <a:p>
            <a:pPr marL="342900" lvl="0" indent="-342900" defTabSz="914400">
              <a:spcBef>
                <a:spcPts val="200"/>
              </a:spcBef>
              <a:buClr>
                <a:srgbClr val="73A9DB"/>
              </a:buClr>
              <a:buFont typeface="Webdings" panose="05030102010509060703" pitchFamily="18" charset="2"/>
              <a:buChar char="4"/>
            </a:pPr>
            <a:endParaRPr lang="en-US" sz="2700" dirty="0">
              <a:solidFill>
                <a:srgbClr val="E7E6E6">
                  <a:lumMod val="50000"/>
                </a:srgbClr>
              </a:solidFill>
            </a:endParaRPr>
          </a:p>
        </p:txBody>
      </p:sp>
      <p:sp>
        <p:nvSpPr>
          <p:cNvPr id="121" name="Text Placeholder 16"/>
          <p:cNvSpPr txBox="1">
            <a:spLocks/>
          </p:cNvSpPr>
          <p:nvPr/>
        </p:nvSpPr>
        <p:spPr>
          <a:xfrm>
            <a:off x="10557740" y="33741517"/>
            <a:ext cx="4482589" cy="74557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Grand Canyon National Park</a:t>
            </a:r>
          </a:p>
        </p:txBody>
      </p:sp>
      <p:sp>
        <p:nvSpPr>
          <p:cNvPr id="25" name="TextBox 24"/>
          <p:cNvSpPr txBox="1"/>
          <p:nvPr/>
        </p:nvSpPr>
        <p:spPr>
          <a:xfrm>
            <a:off x="892435" y="8451315"/>
            <a:ext cx="8229600"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Study Area</a:t>
            </a:r>
          </a:p>
        </p:txBody>
      </p:sp>
      <p:pic>
        <p:nvPicPr>
          <p:cNvPr id="124" name="Picture 12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532809" y="8400071"/>
            <a:ext cx="6856050" cy="6053392"/>
          </a:xfrm>
          <a:prstGeom prst="flowChartConnector">
            <a:avLst/>
          </a:prstGeom>
        </p:spPr>
      </p:pic>
      <p:sp>
        <p:nvSpPr>
          <p:cNvPr id="24" name="TextBox 23"/>
          <p:cNvSpPr txBox="1"/>
          <p:nvPr/>
        </p:nvSpPr>
        <p:spPr>
          <a:xfrm>
            <a:off x="991789" y="15425475"/>
            <a:ext cx="3824772"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Methodology</a:t>
            </a:r>
          </a:p>
        </p:txBody>
      </p:sp>
      <p:pic>
        <p:nvPicPr>
          <p:cNvPr id="41" name="Picture 40"/>
          <p:cNvPicPr>
            <a:picLocks noChangeAspect="1"/>
          </p:cNvPicPr>
          <p:nvPr/>
        </p:nvPicPr>
        <p:blipFill rotWithShape="1">
          <a:blip r:embed="rId21">
            <a:extLst>
              <a:ext uri="{28A0092B-C50C-407E-A947-70E740481C1C}">
                <a14:useLocalDpi xmlns:a14="http://schemas.microsoft.com/office/drawing/2010/main" val="0"/>
              </a:ext>
            </a:extLst>
          </a:blip>
          <a:srcRect l="630" t="1528" r="1718" b="2190"/>
          <a:stretch/>
        </p:blipFill>
        <p:spPr>
          <a:xfrm>
            <a:off x="1168480" y="10787061"/>
            <a:ext cx="4840744" cy="40921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9" name="Oval 48"/>
          <p:cNvSpPr/>
          <p:nvPr/>
        </p:nvSpPr>
        <p:spPr>
          <a:xfrm>
            <a:off x="3957183" y="12114957"/>
            <a:ext cx="1236681" cy="1195215"/>
          </a:xfrm>
          <a:prstGeom prst="ellipse">
            <a:avLst/>
          </a:prstGeom>
          <a:noFill/>
          <a:ln w="38100">
            <a:solidFill>
              <a:srgbClr val="75AA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a:stCxn id="49" idx="0"/>
            <a:endCxn id="60" idx="2"/>
          </p:cNvCxnSpPr>
          <p:nvPr/>
        </p:nvCxnSpPr>
        <p:spPr>
          <a:xfrm flipV="1">
            <a:off x="4575524" y="11389466"/>
            <a:ext cx="2880699" cy="725491"/>
          </a:xfrm>
          <a:prstGeom prst="line">
            <a:avLst/>
          </a:prstGeom>
          <a:ln w="28575">
            <a:solidFill>
              <a:srgbClr val="75AADB"/>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49" idx="4"/>
            <a:endCxn id="60" idx="3"/>
          </p:cNvCxnSpPr>
          <p:nvPr/>
        </p:nvCxnSpPr>
        <p:spPr>
          <a:xfrm>
            <a:off x="4575524" y="13310172"/>
            <a:ext cx="3899100" cy="218917"/>
          </a:xfrm>
          <a:prstGeom prst="line">
            <a:avLst/>
          </a:prstGeom>
          <a:ln w="28575">
            <a:solidFill>
              <a:srgbClr val="75AADB"/>
            </a:solidFill>
          </a:ln>
        </p:spPr>
        <p:style>
          <a:lnRef idx="1">
            <a:schemeClr val="accent1"/>
          </a:lnRef>
          <a:fillRef idx="0">
            <a:schemeClr val="accent1"/>
          </a:fillRef>
          <a:effectRef idx="0">
            <a:schemeClr val="accent1"/>
          </a:effectRef>
          <a:fontRef idx="minor">
            <a:schemeClr val="tx1"/>
          </a:fontRef>
        </p:style>
      </p:cxnSp>
      <p:sp>
        <p:nvSpPr>
          <p:cNvPr id="60" name="Flowchart: Connector 59"/>
          <p:cNvSpPr/>
          <p:nvPr/>
        </p:nvSpPr>
        <p:spPr>
          <a:xfrm>
            <a:off x="7456223" y="8363581"/>
            <a:ext cx="6954074" cy="6051769"/>
          </a:xfrm>
          <a:prstGeom prst="flowChartConnector">
            <a:avLst/>
          </a:prstGeom>
          <a:noFill/>
          <a:ln w="28575">
            <a:solidFill>
              <a:srgbClr val="75AA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 Placeholder 16"/>
          <p:cNvSpPr txBox="1">
            <a:spLocks/>
          </p:cNvSpPr>
          <p:nvPr/>
        </p:nvSpPr>
        <p:spPr>
          <a:xfrm>
            <a:off x="1050509" y="9350097"/>
            <a:ext cx="6885534" cy="151322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spcBef>
                <a:spcPts val="0"/>
              </a:spcBef>
            </a:pPr>
            <a:r>
              <a:rPr lang="en-US" dirty="0" smtClean="0">
                <a:solidFill>
                  <a:schemeClr val="tx1">
                    <a:lumMod val="75000"/>
                  </a:schemeClr>
                </a:solidFill>
              </a:rPr>
              <a:t>Lake Mead &amp; Lower Grand Canyon Boundaries</a:t>
            </a:r>
          </a:p>
          <a:p>
            <a:pPr>
              <a:spcBef>
                <a:spcPts val="0"/>
              </a:spcBef>
            </a:pPr>
            <a:r>
              <a:rPr lang="en-US" b="1" dirty="0" smtClean="0">
                <a:solidFill>
                  <a:schemeClr val="tx1">
                    <a:lumMod val="75000"/>
                  </a:schemeClr>
                </a:solidFill>
              </a:rPr>
              <a:t>Study Period</a:t>
            </a:r>
            <a:r>
              <a:rPr lang="en-US" dirty="0" smtClean="0">
                <a:solidFill>
                  <a:schemeClr val="tx1">
                    <a:lumMod val="75000"/>
                  </a:schemeClr>
                </a:solidFill>
              </a:rPr>
              <a:t>: 1998 - 2016</a:t>
            </a:r>
          </a:p>
        </p:txBody>
      </p:sp>
      <p:sp>
        <p:nvSpPr>
          <p:cNvPr id="68" name="Text Placeholder 16"/>
          <p:cNvSpPr txBox="1">
            <a:spLocks/>
          </p:cNvSpPr>
          <p:nvPr/>
        </p:nvSpPr>
        <p:spPr>
          <a:xfrm>
            <a:off x="7870966" y="10830695"/>
            <a:ext cx="2349333" cy="67905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smtClean="0">
                <a:solidFill>
                  <a:srgbClr val="586991"/>
                </a:solidFill>
                <a:latin typeface="+mj-lt"/>
              </a:rPr>
              <a:t>South Cove</a:t>
            </a:r>
          </a:p>
        </p:txBody>
      </p:sp>
      <p:sp>
        <p:nvSpPr>
          <p:cNvPr id="69" name="Text Placeholder 16"/>
          <p:cNvSpPr txBox="1">
            <a:spLocks/>
          </p:cNvSpPr>
          <p:nvPr/>
        </p:nvSpPr>
        <p:spPr>
          <a:xfrm>
            <a:off x="12241099" y="11509753"/>
            <a:ext cx="2231526" cy="69895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smtClean="0">
                <a:solidFill>
                  <a:srgbClr val="586991"/>
                </a:solidFill>
                <a:latin typeface="+mj-lt"/>
              </a:rPr>
              <a:t>Separation Canyon</a:t>
            </a:r>
          </a:p>
        </p:txBody>
      </p:sp>
      <p:grpSp>
        <p:nvGrpSpPr>
          <p:cNvPr id="126" name="Group 125"/>
          <p:cNvGrpSpPr/>
          <p:nvPr/>
        </p:nvGrpSpPr>
        <p:grpSpPr>
          <a:xfrm>
            <a:off x="991789" y="16346341"/>
            <a:ext cx="13299075" cy="6132699"/>
            <a:chOff x="669082" y="10128233"/>
            <a:chExt cx="13299075" cy="6132699"/>
          </a:xfrm>
        </p:grpSpPr>
        <p:grpSp>
          <p:nvGrpSpPr>
            <p:cNvPr id="96" name="Group 95"/>
            <p:cNvGrpSpPr/>
            <p:nvPr/>
          </p:nvGrpSpPr>
          <p:grpSpPr>
            <a:xfrm>
              <a:off x="669082" y="10166071"/>
              <a:ext cx="13299075" cy="6094861"/>
              <a:chOff x="10546915" y="13180307"/>
              <a:chExt cx="13299075" cy="6094861"/>
            </a:xfrm>
          </p:grpSpPr>
          <p:grpSp>
            <p:nvGrpSpPr>
              <p:cNvPr id="52" name="Group 51"/>
              <p:cNvGrpSpPr/>
              <p:nvPr/>
            </p:nvGrpSpPr>
            <p:grpSpPr>
              <a:xfrm>
                <a:off x="10546915" y="13186096"/>
                <a:ext cx="13034206" cy="6064910"/>
                <a:chOff x="282919" y="899280"/>
                <a:chExt cx="11281540" cy="5378350"/>
              </a:xfrm>
            </p:grpSpPr>
            <p:sp>
              <p:nvSpPr>
                <p:cNvPr id="54" name="Flowchart: Process 53"/>
                <p:cNvSpPr/>
                <p:nvPr/>
              </p:nvSpPr>
              <p:spPr>
                <a:xfrm>
                  <a:off x="4358663" y="2097996"/>
                  <a:ext cx="5140615" cy="1243519"/>
                </a:xfrm>
                <a:prstGeom prst="flowChartProcess">
                  <a:avLst/>
                </a:prstGeom>
                <a:solidFill>
                  <a:srgbClr val="5B9BD5">
                    <a:lumMod val="20000"/>
                    <a:lumOff val="80000"/>
                  </a:srgbClr>
                </a:solidFill>
                <a:ln w="28575" cap="flat" cmpd="sng" algn="ctr">
                  <a:solidFill>
                    <a:srgbClr val="008600"/>
                  </a:solidFill>
                  <a:prstDash val="solid"/>
                  <a:miter lim="800000"/>
                </a:ln>
                <a:effectLst/>
              </p:spPr>
              <p:txBody>
                <a:bodyPr rtlCol="0" anchor="ctr"/>
                <a:lstStyle/>
                <a:p>
                  <a:pPr marL="342900" marR="0" lvl="0" indent="-342900" defTabSz="914400" eaLnBrk="1" fontAlgn="auto" latinLnBrk="0" hangingPunct="1">
                    <a:lnSpc>
                      <a:spcPct val="100000"/>
                    </a:lnSpc>
                    <a:spcBef>
                      <a:spcPts val="200"/>
                    </a:spcBef>
                    <a:spcAft>
                      <a:spcPts val="0"/>
                    </a:spcAft>
                    <a:buClr>
                      <a:srgbClr val="73A9DB"/>
                    </a:buClr>
                    <a:buSzTx/>
                    <a:buFont typeface="Webdings" panose="05030102010509060703" pitchFamily="18" charset="2"/>
                    <a:buChar char="4"/>
                    <a:tabLst/>
                    <a:defRPr/>
                  </a:pPr>
                  <a:r>
                    <a:rPr kumimoji="0" lang="en-US" sz="2000" b="0" i="0" u="none" strike="noStrike" kern="0" cap="none" spc="0" normalizeH="0" baseline="0" noProof="0" dirty="0" smtClean="0">
                      <a:ln>
                        <a:noFill/>
                      </a:ln>
                      <a:solidFill>
                        <a:prstClr val="black"/>
                      </a:solidFill>
                      <a:effectLst/>
                      <a:uLnTx/>
                      <a:uFillTx/>
                    </a:rPr>
                    <a:t>Normalized Difference Vegetation Index</a:t>
                  </a:r>
                </a:p>
                <a:p>
                  <a:pPr marL="342900" marR="0" lvl="0" indent="-342900" defTabSz="914400" eaLnBrk="1" fontAlgn="auto" latinLnBrk="0" hangingPunct="1">
                    <a:lnSpc>
                      <a:spcPct val="100000"/>
                    </a:lnSpc>
                    <a:spcBef>
                      <a:spcPts val="200"/>
                    </a:spcBef>
                    <a:spcAft>
                      <a:spcPts val="0"/>
                    </a:spcAft>
                    <a:buClr>
                      <a:srgbClr val="73A9DB"/>
                    </a:buClr>
                    <a:buSzTx/>
                    <a:buFont typeface="Webdings" panose="05030102010509060703" pitchFamily="18" charset="2"/>
                    <a:buChar char="4"/>
                    <a:tabLst/>
                    <a:defRPr/>
                  </a:pPr>
                  <a:r>
                    <a:rPr kumimoji="0" lang="en-US" sz="2000" b="0" i="0" u="none" strike="noStrike" kern="0" cap="none" spc="0" normalizeH="0" baseline="0" noProof="0" dirty="0" smtClean="0">
                      <a:ln>
                        <a:noFill/>
                      </a:ln>
                      <a:solidFill>
                        <a:prstClr val="black"/>
                      </a:solidFill>
                      <a:effectLst/>
                      <a:uLnTx/>
                      <a:uFillTx/>
                    </a:rPr>
                    <a:t>Normalized Difference Water Index</a:t>
                  </a:r>
                </a:p>
                <a:p>
                  <a:pPr marL="342900" marR="0" lvl="0" indent="-342900" defTabSz="914400" eaLnBrk="1" fontAlgn="auto" latinLnBrk="0" hangingPunct="1">
                    <a:lnSpc>
                      <a:spcPct val="100000"/>
                    </a:lnSpc>
                    <a:spcBef>
                      <a:spcPts val="200"/>
                    </a:spcBef>
                    <a:spcAft>
                      <a:spcPts val="0"/>
                    </a:spcAft>
                    <a:buClr>
                      <a:srgbClr val="73A9DB"/>
                    </a:buClr>
                    <a:buSzTx/>
                    <a:buFont typeface="Webdings" panose="05030102010509060703" pitchFamily="18" charset="2"/>
                    <a:buChar char="4"/>
                    <a:tabLst/>
                    <a:defRPr/>
                  </a:pPr>
                  <a:r>
                    <a:rPr kumimoji="0" lang="en-US" sz="2000" b="0" i="0" u="none" strike="noStrike" kern="0" cap="none" spc="0" normalizeH="0" baseline="0" noProof="0" dirty="0" smtClean="0">
                      <a:ln>
                        <a:noFill/>
                      </a:ln>
                      <a:solidFill>
                        <a:prstClr val="black"/>
                      </a:solidFill>
                      <a:effectLst/>
                      <a:uLnTx/>
                      <a:uFillTx/>
                    </a:rPr>
                    <a:t>Modified Normalized Difference Water Index</a:t>
                  </a:r>
                </a:p>
              </p:txBody>
            </p:sp>
            <p:sp>
              <p:nvSpPr>
                <p:cNvPr id="55" name="Rectangle 54"/>
                <p:cNvSpPr/>
                <p:nvPr/>
              </p:nvSpPr>
              <p:spPr>
                <a:xfrm>
                  <a:off x="4358661" y="1451609"/>
                  <a:ext cx="5140617" cy="646387"/>
                </a:xfrm>
                <a:prstGeom prst="rect">
                  <a:avLst/>
                </a:prstGeom>
                <a:solidFill>
                  <a:srgbClr val="5B9BD5">
                    <a:lumMod val="40000"/>
                    <a:lumOff val="60000"/>
                  </a:srgbClr>
                </a:solidFill>
                <a:ln w="28575" cap="flat" cmpd="sng" algn="ctr">
                  <a:solidFill>
                    <a:srgbClr val="0086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Water Feature Extraction</a:t>
                  </a:r>
                </a:p>
              </p:txBody>
            </p:sp>
            <p:sp>
              <p:nvSpPr>
                <p:cNvPr id="56" name="Rectangle 55"/>
                <p:cNvSpPr/>
                <p:nvPr/>
              </p:nvSpPr>
              <p:spPr>
                <a:xfrm>
                  <a:off x="4358660" y="3446264"/>
                  <a:ext cx="5140617" cy="646387"/>
                </a:xfrm>
                <a:prstGeom prst="rect">
                  <a:avLst/>
                </a:prstGeom>
                <a:solidFill>
                  <a:srgbClr val="5B9BD5">
                    <a:lumMod val="40000"/>
                    <a:lumOff val="60000"/>
                  </a:srgbClr>
                </a:solidFill>
                <a:ln w="28575" cap="flat" cmpd="sng" algn="ctr">
                  <a:solidFill>
                    <a:srgbClr val="0086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Land Cover Classification</a:t>
                  </a:r>
                </a:p>
              </p:txBody>
            </p:sp>
            <p:sp>
              <p:nvSpPr>
                <p:cNvPr id="57" name="Rectangle 56"/>
                <p:cNvSpPr/>
                <p:nvPr/>
              </p:nvSpPr>
              <p:spPr>
                <a:xfrm>
                  <a:off x="361613" y="904284"/>
                  <a:ext cx="2273446" cy="408272"/>
                </a:xfrm>
                <a:prstGeom prst="rect">
                  <a:avLst/>
                </a:prstGeom>
                <a:solidFill>
                  <a:srgbClr val="44546A">
                    <a:lumMod val="20000"/>
                    <a:lumOff val="80000"/>
                  </a:srgbClr>
                </a:solid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58" name="Rectangle 57"/>
                <p:cNvSpPr/>
                <p:nvPr/>
              </p:nvSpPr>
              <p:spPr>
                <a:xfrm>
                  <a:off x="2612936" y="899280"/>
                  <a:ext cx="6861228" cy="413276"/>
                </a:xfrm>
                <a:prstGeom prst="rect">
                  <a:avLst/>
                </a:prstGeom>
                <a:solidFill>
                  <a:srgbClr val="44546A">
                    <a:lumMod val="20000"/>
                    <a:lumOff val="80000"/>
                  </a:srgbClr>
                </a:solidFill>
                <a:ln w="38100" cap="flat" cmpd="sng" algn="ctr">
                  <a:solidFill>
                    <a:srgbClr val="0086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panose="020F0502020204030204"/>
                  </a:endParaRPr>
                </a:p>
              </p:txBody>
            </p:sp>
            <p:sp>
              <p:nvSpPr>
                <p:cNvPr id="61" name="Rectangle 60"/>
                <p:cNvSpPr/>
                <p:nvPr/>
              </p:nvSpPr>
              <p:spPr>
                <a:xfrm>
                  <a:off x="9474164" y="914974"/>
                  <a:ext cx="2056641" cy="397582"/>
                </a:xfrm>
                <a:prstGeom prst="rect">
                  <a:avLst/>
                </a:prstGeom>
                <a:solidFill>
                  <a:srgbClr val="44546A">
                    <a:lumMod val="20000"/>
                    <a:lumOff val="80000"/>
                  </a:srgbClr>
                </a:solidFill>
                <a:ln w="38100" cap="flat" cmpd="sng" algn="ctr">
                  <a:solidFill>
                    <a:srgbClr val="0054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62" name="Flowchart: Data 61"/>
                <p:cNvSpPr/>
                <p:nvPr/>
              </p:nvSpPr>
              <p:spPr>
                <a:xfrm>
                  <a:off x="340641" y="1885905"/>
                  <a:ext cx="1828803" cy="573192"/>
                </a:xfrm>
                <a:prstGeom prst="flowChartInputOutput">
                  <a:avLst/>
                </a:prstGeom>
                <a:solidFill>
                  <a:srgbClr val="5B9BD5">
                    <a:lumMod val="20000"/>
                    <a:lumOff val="80000"/>
                  </a:srgbClr>
                </a:solidFill>
                <a:ln w="28575"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Landsat 5</a:t>
                  </a:r>
                </a:p>
              </p:txBody>
            </p:sp>
            <p:sp>
              <p:nvSpPr>
                <p:cNvPr id="63" name="Flowchart: Data 62"/>
                <p:cNvSpPr/>
                <p:nvPr/>
              </p:nvSpPr>
              <p:spPr>
                <a:xfrm>
                  <a:off x="332058" y="2675060"/>
                  <a:ext cx="1828803" cy="573192"/>
                </a:xfrm>
                <a:prstGeom prst="flowChartInputOutput">
                  <a:avLst/>
                </a:prstGeom>
                <a:solidFill>
                  <a:srgbClr val="5B9BD5">
                    <a:lumMod val="20000"/>
                    <a:lumOff val="80000"/>
                  </a:srgbClr>
                </a:solidFill>
                <a:ln w="28575"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Landsat 8</a:t>
                  </a:r>
                </a:p>
              </p:txBody>
            </p:sp>
            <p:sp>
              <p:nvSpPr>
                <p:cNvPr id="64" name="Flowchart: Data 63"/>
                <p:cNvSpPr/>
                <p:nvPr/>
              </p:nvSpPr>
              <p:spPr>
                <a:xfrm>
                  <a:off x="282919" y="4612922"/>
                  <a:ext cx="1828803" cy="573192"/>
                </a:xfrm>
                <a:prstGeom prst="flowChartInputOutput">
                  <a:avLst/>
                </a:prstGeom>
                <a:solidFill>
                  <a:srgbClr val="5B9BD5">
                    <a:lumMod val="20000"/>
                    <a:lumOff val="80000"/>
                  </a:srgbClr>
                </a:solidFill>
                <a:ln w="28575"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ASTER DEM</a:t>
                  </a:r>
                </a:p>
              </p:txBody>
            </p:sp>
            <p:sp>
              <p:nvSpPr>
                <p:cNvPr id="65" name="Right Brace 64"/>
                <p:cNvSpPr/>
                <p:nvPr/>
              </p:nvSpPr>
              <p:spPr>
                <a:xfrm>
                  <a:off x="2172359" y="1885905"/>
                  <a:ext cx="540152" cy="1379770"/>
                </a:xfrm>
                <a:prstGeom prst="rightBrace">
                  <a:avLst>
                    <a:gd name="adj1" fmla="val 6243"/>
                    <a:gd name="adj2" fmla="val 50997"/>
                  </a:avLst>
                </a:prstGeom>
                <a:noFill/>
                <a:ln w="381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67" name="Rectangle 66"/>
                <p:cNvSpPr/>
                <p:nvPr/>
              </p:nvSpPr>
              <p:spPr>
                <a:xfrm>
                  <a:off x="2638048" y="2338561"/>
                  <a:ext cx="1426028" cy="1002995"/>
                </a:xfrm>
                <a:prstGeom prst="rect">
                  <a:avLst/>
                </a:prstGeom>
                <a:solidFill>
                  <a:srgbClr val="5B9BD5">
                    <a:lumMod val="20000"/>
                    <a:lumOff val="80000"/>
                  </a:srgbClr>
                </a:solidFill>
                <a:ln w="28575" cap="flat" cmpd="sng" algn="ctr">
                  <a:solidFill>
                    <a:srgbClr val="0086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Seasonal Image Composites</a:t>
                  </a:r>
                </a:p>
              </p:txBody>
            </p:sp>
            <p:cxnSp>
              <p:nvCxnSpPr>
                <p:cNvPr id="70" name="Elbow Connector 69"/>
                <p:cNvCxnSpPr>
                  <a:stCxn id="67" idx="0"/>
                  <a:endCxn id="55" idx="1"/>
                </p:cNvCxnSpPr>
                <p:nvPr/>
              </p:nvCxnSpPr>
              <p:spPr>
                <a:xfrm rot="5400000" flipH="1" flipV="1">
                  <a:off x="3572982" y="1552883"/>
                  <a:ext cx="563758" cy="1007599"/>
                </a:xfrm>
                <a:prstGeom prst="bentConnector2">
                  <a:avLst/>
                </a:prstGeom>
                <a:noFill/>
                <a:ln w="38100" cap="flat" cmpd="sng" algn="ctr">
                  <a:solidFill>
                    <a:srgbClr val="5B9BD5">
                      <a:lumMod val="75000"/>
                    </a:srgbClr>
                  </a:solidFill>
                  <a:prstDash val="solid"/>
                  <a:miter lim="800000"/>
                  <a:tailEnd type="arrow"/>
                </a:ln>
                <a:effectLst/>
              </p:spPr>
            </p:cxnSp>
            <p:cxnSp>
              <p:nvCxnSpPr>
                <p:cNvPr id="71" name="Elbow Connector 70"/>
                <p:cNvCxnSpPr>
                  <a:stCxn id="67" idx="2"/>
                  <a:endCxn id="56" idx="1"/>
                </p:cNvCxnSpPr>
                <p:nvPr/>
              </p:nvCxnSpPr>
              <p:spPr>
                <a:xfrm rot="16200000" flipH="1">
                  <a:off x="3640910" y="3051708"/>
                  <a:ext cx="427902" cy="1007598"/>
                </a:xfrm>
                <a:prstGeom prst="bentConnector2">
                  <a:avLst/>
                </a:prstGeom>
                <a:noFill/>
                <a:ln w="38100" cap="flat" cmpd="sng" algn="ctr">
                  <a:solidFill>
                    <a:srgbClr val="5B9BD5">
                      <a:lumMod val="75000"/>
                    </a:srgbClr>
                  </a:solidFill>
                  <a:prstDash val="solid"/>
                  <a:miter lim="800000"/>
                  <a:tailEnd type="arrow"/>
                </a:ln>
                <a:effectLst/>
              </p:spPr>
            </p:cxnSp>
            <p:sp>
              <p:nvSpPr>
                <p:cNvPr id="72" name="Flowchart: Process 71"/>
                <p:cNvSpPr/>
                <p:nvPr/>
              </p:nvSpPr>
              <p:spPr>
                <a:xfrm>
                  <a:off x="4358660" y="4081022"/>
                  <a:ext cx="5140615" cy="2164628"/>
                </a:xfrm>
                <a:prstGeom prst="flowChartProcess">
                  <a:avLst/>
                </a:prstGeom>
                <a:solidFill>
                  <a:srgbClr val="5B9BD5">
                    <a:lumMod val="20000"/>
                    <a:lumOff val="80000"/>
                  </a:srgbClr>
                </a:solidFill>
                <a:ln w="28575" cap="flat" cmpd="sng" algn="ctr">
                  <a:solidFill>
                    <a:srgbClr val="008600"/>
                  </a:solidFill>
                  <a:prstDash val="solid"/>
                  <a:miter lim="800000"/>
                </a:ln>
                <a:effectLst/>
              </p:spPr>
              <p:txBody>
                <a:bodyPr rtlCol="0" anchor="ctr"/>
                <a:lstStyle/>
                <a:p>
                  <a:pPr marL="342900" marR="0" lvl="0" indent="-342900" defTabSz="914400" eaLnBrk="1" fontAlgn="auto" latinLnBrk="0" hangingPunct="1">
                    <a:lnSpc>
                      <a:spcPct val="100000"/>
                    </a:lnSpc>
                    <a:spcBef>
                      <a:spcPts val="200"/>
                    </a:spcBef>
                    <a:spcAft>
                      <a:spcPts val="0"/>
                    </a:spcAft>
                    <a:buClr>
                      <a:srgbClr val="73A9DB"/>
                    </a:buClr>
                    <a:buSzTx/>
                    <a:buFont typeface="Webdings" panose="05030102010509060703" pitchFamily="18" charset="2"/>
                    <a:buChar char="4"/>
                    <a:tabLst/>
                    <a:defRPr/>
                  </a:pPr>
                  <a:endParaRPr kumimoji="0" lang="en-US" sz="2000" b="0" i="0" u="none" strike="noStrike" kern="0" cap="none" spc="0" normalizeH="0" baseline="0" noProof="0" dirty="0" smtClean="0">
                    <a:ln>
                      <a:noFill/>
                    </a:ln>
                    <a:solidFill>
                      <a:prstClr val="black"/>
                    </a:solidFill>
                    <a:effectLst/>
                    <a:uLnTx/>
                    <a:uFillTx/>
                  </a:endParaRPr>
                </a:p>
              </p:txBody>
            </p:sp>
            <p:sp>
              <p:nvSpPr>
                <p:cNvPr id="73" name="Cube 72"/>
                <p:cNvSpPr/>
                <p:nvPr/>
              </p:nvSpPr>
              <p:spPr>
                <a:xfrm>
                  <a:off x="6326974" y="4489863"/>
                  <a:ext cx="2316074" cy="819310"/>
                </a:xfrm>
                <a:prstGeom prst="cube">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Random Forest Classifier</a:t>
                  </a:r>
                </a:p>
              </p:txBody>
            </p:sp>
            <p:cxnSp>
              <p:nvCxnSpPr>
                <p:cNvPr id="74" name="Elbow Connector 73"/>
                <p:cNvCxnSpPr/>
                <p:nvPr/>
              </p:nvCxnSpPr>
              <p:spPr>
                <a:xfrm>
                  <a:off x="1977723" y="2982164"/>
                  <a:ext cx="191721" cy="1917353"/>
                </a:xfrm>
                <a:prstGeom prst="bentConnector2">
                  <a:avLst/>
                </a:prstGeom>
                <a:noFill/>
                <a:ln w="38100" cap="flat" cmpd="sng" algn="ctr">
                  <a:solidFill>
                    <a:srgbClr val="5B9BD5">
                      <a:lumMod val="75000"/>
                    </a:srgbClr>
                  </a:solidFill>
                  <a:prstDash val="dash"/>
                  <a:miter lim="800000"/>
                </a:ln>
                <a:effectLst/>
              </p:spPr>
            </p:cxnSp>
            <p:cxnSp>
              <p:nvCxnSpPr>
                <p:cNvPr id="75" name="Elbow Connector 74"/>
                <p:cNvCxnSpPr/>
                <p:nvPr/>
              </p:nvCxnSpPr>
              <p:spPr>
                <a:xfrm>
                  <a:off x="1954646" y="4943106"/>
                  <a:ext cx="214798" cy="1300573"/>
                </a:xfrm>
                <a:prstGeom prst="bentConnector2">
                  <a:avLst/>
                </a:prstGeom>
                <a:noFill/>
                <a:ln w="38100" cap="flat" cmpd="sng" algn="ctr">
                  <a:solidFill>
                    <a:srgbClr val="5B9BD5">
                      <a:lumMod val="75000"/>
                    </a:srgbClr>
                  </a:solidFill>
                  <a:prstDash val="dash"/>
                  <a:miter lim="800000"/>
                </a:ln>
                <a:effectLst/>
              </p:spPr>
            </p:cxnSp>
            <p:cxnSp>
              <p:nvCxnSpPr>
                <p:cNvPr id="76" name="Straight Arrow Connector 75"/>
                <p:cNvCxnSpPr/>
                <p:nvPr/>
              </p:nvCxnSpPr>
              <p:spPr>
                <a:xfrm>
                  <a:off x="2143640" y="6239613"/>
                  <a:ext cx="310952" cy="4066"/>
                </a:xfrm>
                <a:prstGeom prst="straightConnector1">
                  <a:avLst/>
                </a:prstGeom>
                <a:noFill/>
                <a:ln w="38100" cap="flat" cmpd="sng" algn="ctr">
                  <a:solidFill>
                    <a:srgbClr val="5B9BD5"/>
                  </a:solidFill>
                  <a:prstDash val="dash"/>
                  <a:miter lim="800000"/>
                  <a:tailEnd type="arrow"/>
                </a:ln>
                <a:effectLst/>
              </p:spPr>
            </p:cxnSp>
            <p:sp>
              <p:nvSpPr>
                <p:cNvPr id="77" name="Flowchart: Process 76"/>
                <p:cNvSpPr/>
                <p:nvPr/>
              </p:nvSpPr>
              <p:spPr>
                <a:xfrm>
                  <a:off x="4801102" y="5007619"/>
                  <a:ext cx="1019107" cy="626001"/>
                </a:xfrm>
                <a:prstGeom prst="flowChartProcess">
                  <a:avLst/>
                </a:prstGeom>
                <a:solidFill>
                  <a:srgbClr val="5B9BD5">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Training Areas</a:t>
                  </a:r>
                </a:p>
              </p:txBody>
            </p:sp>
            <p:cxnSp>
              <p:nvCxnSpPr>
                <p:cNvPr id="78" name="Straight Arrow Connector 77"/>
                <p:cNvCxnSpPr/>
                <p:nvPr/>
              </p:nvCxnSpPr>
              <p:spPr>
                <a:xfrm flipV="1">
                  <a:off x="5867625" y="5029613"/>
                  <a:ext cx="352494" cy="313001"/>
                </a:xfrm>
                <a:prstGeom prst="straightConnector1">
                  <a:avLst/>
                </a:prstGeom>
                <a:noFill/>
                <a:ln w="38100" cap="flat" cmpd="sng" algn="ctr">
                  <a:solidFill>
                    <a:srgbClr val="5B9BD5">
                      <a:lumMod val="75000"/>
                    </a:srgbClr>
                  </a:solidFill>
                  <a:prstDash val="solid"/>
                  <a:miter lim="800000"/>
                  <a:tailEnd type="arrow"/>
                </a:ln>
                <a:effectLst/>
              </p:spPr>
            </p:cxnSp>
            <p:cxnSp>
              <p:nvCxnSpPr>
                <p:cNvPr id="79" name="Straight Arrow Connector 78"/>
                <p:cNvCxnSpPr/>
                <p:nvPr/>
              </p:nvCxnSpPr>
              <p:spPr>
                <a:xfrm>
                  <a:off x="5867625" y="5342614"/>
                  <a:ext cx="352494" cy="408237"/>
                </a:xfrm>
                <a:prstGeom prst="straightConnector1">
                  <a:avLst/>
                </a:prstGeom>
                <a:noFill/>
                <a:ln w="38100" cap="flat" cmpd="sng" algn="ctr">
                  <a:solidFill>
                    <a:srgbClr val="5B9BD5">
                      <a:lumMod val="75000"/>
                    </a:srgbClr>
                  </a:solidFill>
                  <a:prstDash val="solid"/>
                  <a:miter lim="800000"/>
                  <a:tailEnd type="arrow"/>
                </a:ln>
                <a:effectLst/>
              </p:spPr>
            </p:cxnSp>
            <p:sp>
              <p:nvSpPr>
                <p:cNvPr id="80" name="Flowchart: Process 79"/>
                <p:cNvSpPr/>
                <p:nvPr/>
              </p:nvSpPr>
              <p:spPr>
                <a:xfrm>
                  <a:off x="6220119" y="5585375"/>
                  <a:ext cx="2316074" cy="626001"/>
                </a:xfrm>
                <a:prstGeom prst="flowChartProcess">
                  <a:avLst/>
                </a:prstGeom>
                <a:solidFill>
                  <a:srgbClr val="5B9BD5">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Accuracy Assessment</a:t>
                  </a:r>
                </a:p>
              </p:txBody>
            </p:sp>
            <p:cxnSp>
              <p:nvCxnSpPr>
                <p:cNvPr id="81" name="Straight Arrow Connector 80"/>
                <p:cNvCxnSpPr/>
                <p:nvPr/>
              </p:nvCxnSpPr>
              <p:spPr>
                <a:xfrm>
                  <a:off x="7269454" y="5362670"/>
                  <a:ext cx="0" cy="408237"/>
                </a:xfrm>
                <a:prstGeom prst="straightConnector1">
                  <a:avLst/>
                </a:prstGeom>
                <a:noFill/>
                <a:ln w="38100" cap="flat" cmpd="sng" algn="ctr">
                  <a:solidFill>
                    <a:srgbClr val="5B9BD5">
                      <a:lumMod val="75000"/>
                    </a:srgbClr>
                  </a:solidFill>
                  <a:prstDash val="solid"/>
                  <a:miter lim="800000"/>
                  <a:tailEnd type="arrow"/>
                </a:ln>
                <a:effectLst/>
              </p:spPr>
            </p:cxnSp>
            <p:sp>
              <p:nvSpPr>
                <p:cNvPr id="82" name="Rectangle 81"/>
                <p:cNvSpPr/>
                <p:nvPr/>
              </p:nvSpPr>
              <p:spPr>
                <a:xfrm>
                  <a:off x="10023845" y="1690174"/>
                  <a:ext cx="1532071" cy="1508760"/>
                </a:xfrm>
                <a:prstGeom prst="rect">
                  <a:avLst/>
                </a:prstGeom>
                <a:solidFill>
                  <a:srgbClr val="5B9BD5">
                    <a:lumMod val="20000"/>
                    <a:lumOff val="80000"/>
                  </a:srgbClr>
                </a:solidFill>
                <a:ln w="28575" cap="flat" cmpd="sng" algn="ctr">
                  <a:solidFill>
                    <a:srgbClr val="0054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Water Surface Change Map &amp; Statistics</a:t>
                  </a:r>
                </a:p>
              </p:txBody>
            </p:sp>
            <p:sp>
              <p:nvSpPr>
                <p:cNvPr id="83" name="Rectangle 82"/>
                <p:cNvSpPr/>
                <p:nvPr/>
              </p:nvSpPr>
              <p:spPr>
                <a:xfrm>
                  <a:off x="10032388" y="4121367"/>
                  <a:ext cx="1532071" cy="1508678"/>
                </a:xfrm>
                <a:prstGeom prst="rect">
                  <a:avLst/>
                </a:prstGeom>
                <a:solidFill>
                  <a:srgbClr val="5B9BD5">
                    <a:lumMod val="20000"/>
                    <a:lumOff val="80000"/>
                  </a:srgbClr>
                </a:solidFill>
                <a:ln w="28575" cap="flat" cmpd="sng" algn="ctr">
                  <a:solidFill>
                    <a:srgbClr val="0054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Land Cover Change Map &amp; Statistics</a:t>
                  </a:r>
                </a:p>
              </p:txBody>
            </p:sp>
            <p:cxnSp>
              <p:nvCxnSpPr>
                <p:cNvPr id="84" name="Elbow Connector 83"/>
                <p:cNvCxnSpPr>
                  <a:stCxn id="54" idx="3"/>
                  <a:endCxn id="82" idx="1"/>
                </p:cNvCxnSpPr>
                <p:nvPr/>
              </p:nvCxnSpPr>
              <p:spPr>
                <a:xfrm flipV="1">
                  <a:off x="9499278" y="2444554"/>
                  <a:ext cx="524567" cy="275202"/>
                </a:xfrm>
                <a:prstGeom prst="bentConnector3">
                  <a:avLst>
                    <a:gd name="adj1" fmla="val 50000"/>
                  </a:avLst>
                </a:prstGeom>
                <a:noFill/>
                <a:ln w="38100" cap="flat" cmpd="sng" algn="ctr">
                  <a:solidFill>
                    <a:srgbClr val="5B9BD5">
                      <a:lumMod val="75000"/>
                    </a:srgbClr>
                  </a:solidFill>
                  <a:prstDash val="solid"/>
                  <a:miter lim="800000"/>
                  <a:tailEnd type="arrow"/>
                </a:ln>
                <a:effectLst/>
              </p:spPr>
            </p:cxnSp>
            <p:cxnSp>
              <p:nvCxnSpPr>
                <p:cNvPr id="85" name="Elbow Connector 84"/>
                <p:cNvCxnSpPr>
                  <a:stCxn id="72" idx="3"/>
                  <a:endCxn id="83" idx="1"/>
                </p:cNvCxnSpPr>
                <p:nvPr/>
              </p:nvCxnSpPr>
              <p:spPr>
                <a:xfrm flipV="1">
                  <a:off x="9499275" y="4875706"/>
                  <a:ext cx="533113" cy="287630"/>
                </a:xfrm>
                <a:prstGeom prst="bentConnector3">
                  <a:avLst>
                    <a:gd name="adj1" fmla="val 50000"/>
                  </a:avLst>
                </a:prstGeom>
                <a:noFill/>
                <a:ln w="38100" cap="flat" cmpd="sng" algn="ctr">
                  <a:solidFill>
                    <a:srgbClr val="5B9BD5">
                      <a:lumMod val="75000"/>
                    </a:srgbClr>
                  </a:solidFill>
                  <a:prstDash val="solid"/>
                  <a:miter lim="800000"/>
                  <a:tailEnd type="arrow"/>
                </a:ln>
                <a:effectLst/>
              </p:spPr>
            </p:cxnSp>
            <p:cxnSp>
              <p:nvCxnSpPr>
                <p:cNvPr id="89" name="Straight Connector 88"/>
                <p:cNvCxnSpPr>
                  <a:stCxn id="62" idx="5"/>
                </p:cNvCxnSpPr>
                <p:nvPr/>
              </p:nvCxnSpPr>
              <p:spPr>
                <a:xfrm>
                  <a:off x="1986564" y="2172501"/>
                  <a:ext cx="167298" cy="4525"/>
                </a:xfrm>
                <a:prstGeom prst="line">
                  <a:avLst/>
                </a:prstGeom>
                <a:noFill/>
                <a:ln w="38100" cap="flat" cmpd="sng" algn="ctr">
                  <a:solidFill>
                    <a:srgbClr val="2E75B6"/>
                  </a:solidFill>
                  <a:prstDash val="dash"/>
                  <a:miter lim="800000"/>
                </a:ln>
                <a:effectLst/>
              </p:spPr>
            </p:cxnSp>
            <p:cxnSp>
              <p:nvCxnSpPr>
                <p:cNvPr id="90" name="Straight Connector 89"/>
                <p:cNvCxnSpPr/>
                <p:nvPr/>
              </p:nvCxnSpPr>
              <p:spPr>
                <a:xfrm flipH="1">
                  <a:off x="2174045" y="2172501"/>
                  <a:ext cx="2446" cy="809661"/>
                </a:xfrm>
                <a:prstGeom prst="line">
                  <a:avLst/>
                </a:prstGeom>
                <a:noFill/>
                <a:ln w="38100" cap="flat" cmpd="sng" algn="ctr">
                  <a:solidFill>
                    <a:srgbClr val="2E75B6"/>
                  </a:solidFill>
                  <a:prstDash val="dash"/>
                  <a:miter lim="800000"/>
                </a:ln>
                <a:effectLst/>
              </p:spPr>
            </p:cxnSp>
            <p:cxnSp>
              <p:nvCxnSpPr>
                <p:cNvPr id="91" name="Straight Connector 90"/>
                <p:cNvCxnSpPr>
                  <a:endCxn id="65" idx="2"/>
                </p:cNvCxnSpPr>
                <p:nvPr/>
              </p:nvCxnSpPr>
              <p:spPr>
                <a:xfrm>
                  <a:off x="1787133" y="3258389"/>
                  <a:ext cx="385226" cy="7286"/>
                </a:xfrm>
                <a:prstGeom prst="line">
                  <a:avLst/>
                </a:prstGeom>
                <a:noFill/>
                <a:ln w="38100" cap="flat" cmpd="sng" algn="ctr">
                  <a:solidFill>
                    <a:srgbClr val="2E75B6"/>
                  </a:solidFill>
                  <a:prstDash val="solid"/>
                  <a:miter lim="800000"/>
                </a:ln>
                <a:effectLst/>
              </p:spPr>
            </p:cxnSp>
            <p:sp>
              <p:nvSpPr>
                <p:cNvPr id="92" name="Oval 91"/>
                <p:cNvSpPr/>
                <p:nvPr/>
              </p:nvSpPr>
              <p:spPr>
                <a:xfrm>
                  <a:off x="2437477" y="3985185"/>
                  <a:ext cx="1629718" cy="535472"/>
                </a:xfrm>
                <a:prstGeom prst="ellipse">
                  <a:avLst/>
                </a:prstGeom>
                <a:solidFill>
                  <a:srgbClr val="5B9BD5">
                    <a:lumMod val="20000"/>
                    <a:lumOff val="80000"/>
                  </a:srgbClr>
                </a:solidFill>
                <a:ln w="28575" cap="flat" cmpd="sng" algn="ctr">
                  <a:solidFill>
                    <a:srgbClr val="0086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Landsat Bands</a:t>
                  </a:r>
                </a:p>
              </p:txBody>
            </p:sp>
            <p:sp>
              <p:nvSpPr>
                <p:cNvPr id="93" name="Oval 92"/>
                <p:cNvSpPr/>
                <p:nvPr/>
              </p:nvSpPr>
              <p:spPr>
                <a:xfrm>
                  <a:off x="2434004" y="5139252"/>
                  <a:ext cx="1629718" cy="544998"/>
                </a:xfrm>
                <a:prstGeom prst="ellipse">
                  <a:avLst/>
                </a:prstGeom>
                <a:solidFill>
                  <a:srgbClr val="5B9BD5">
                    <a:lumMod val="20000"/>
                    <a:lumOff val="80000"/>
                  </a:srgbClr>
                </a:solidFill>
                <a:ln w="28575" cap="flat" cmpd="sng" algn="ctr">
                  <a:solidFill>
                    <a:srgbClr val="0086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Elevation &amp; Slope</a:t>
                  </a:r>
                </a:p>
              </p:txBody>
            </p:sp>
            <p:sp>
              <p:nvSpPr>
                <p:cNvPr id="94" name="Oval 93"/>
                <p:cNvSpPr/>
                <p:nvPr/>
              </p:nvSpPr>
              <p:spPr>
                <a:xfrm>
                  <a:off x="2435935" y="4566201"/>
                  <a:ext cx="1629718" cy="508942"/>
                </a:xfrm>
                <a:prstGeom prst="ellipse">
                  <a:avLst/>
                </a:prstGeom>
                <a:solidFill>
                  <a:srgbClr val="5B9BD5">
                    <a:lumMod val="20000"/>
                    <a:lumOff val="80000"/>
                  </a:srgbClr>
                </a:solidFill>
                <a:ln w="28575" cap="flat" cmpd="sng" algn="ctr">
                  <a:solidFill>
                    <a:srgbClr val="0086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NDVI</a:t>
                  </a:r>
                </a:p>
              </p:txBody>
            </p:sp>
            <p:sp>
              <p:nvSpPr>
                <p:cNvPr id="95" name="Right Brace 94"/>
                <p:cNvSpPr/>
                <p:nvPr/>
              </p:nvSpPr>
              <p:spPr>
                <a:xfrm>
                  <a:off x="3881465" y="4023203"/>
                  <a:ext cx="756398" cy="2254427"/>
                </a:xfrm>
                <a:prstGeom prst="rightBrace">
                  <a:avLst/>
                </a:prstGeom>
                <a:noFill/>
                <a:ln w="381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grpSp>
          <p:sp>
            <p:nvSpPr>
              <p:cNvPr id="53" name="Oval 52"/>
              <p:cNvSpPr/>
              <p:nvPr/>
            </p:nvSpPr>
            <p:spPr>
              <a:xfrm>
                <a:off x="13077113" y="18672269"/>
                <a:ext cx="1837979" cy="602899"/>
              </a:xfrm>
              <a:prstGeom prst="ellipse">
                <a:avLst/>
              </a:prstGeom>
              <a:solidFill>
                <a:srgbClr val="5B9BD5">
                  <a:lumMod val="20000"/>
                  <a:lumOff val="80000"/>
                </a:srgbClr>
              </a:solidFill>
              <a:ln w="28575" cap="flat" cmpd="sng" algn="ctr">
                <a:solidFill>
                  <a:srgbClr val="0086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Distance to Water</a:t>
                </a:r>
              </a:p>
            </p:txBody>
          </p:sp>
          <p:sp>
            <p:nvSpPr>
              <p:cNvPr id="131" name="TextBox 130"/>
              <p:cNvSpPr txBox="1"/>
              <p:nvPr/>
            </p:nvSpPr>
            <p:spPr>
              <a:xfrm>
                <a:off x="16555801" y="13180307"/>
                <a:ext cx="1832184" cy="461665"/>
              </a:xfrm>
              <a:prstGeom prst="rect">
                <a:avLst/>
              </a:prstGeom>
              <a:noFill/>
            </p:spPr>
            <p:txBody>
              <a:bodyPr wrap="square" rtlCol="0">
                <a:spAutoFit/>
              </a:bodyPr>
              <a:lstStyle/>
              <a:p>
                <a:r>
                  <a:rPr lang="en-US" sz="2400" dirty="0" smtClean="0">
                    <a:solidFill>
                      <a:srgbClr val="000000"/>
                    </a:solidFill>
                  </a:rPr>
                  <a:t>Analysis</a:t>
                </a:r>
                <a:endParaRPr lang="en-US" sz="2400" dirty="0">
                  <a:solidFill>
                    <a:srgbClr val="000000"/>
                  </a:solidFill>
                </a:endParaRPr>
              </a:p>
            </p:txBody>
          </p:sp>
          <p:sp>
            <p:nvSpPr>
              <p:cNvPr id="132" name="TextBox 131"/>
              <p:cNvSpPr txBox="1"/>
              <p:nvPr/>
            </p:nvSpPr>
            <p:spPr>
              <a:xfrm>
                <a:off x="21449289" y="13203841"/>
                <a:ext cx="2396701" cy="461665"/>
              </a:xfrm>
              <a:prstGeom prst="rect">
                <a:avLst/>
              </a:prstGeom>
              <a:noFill/>
            </p:spPr>
            <p:txBody>
              <a:bodyPr wrap="square" rtlCol="0">
                <a:spAutoFit/>
              </a:bodyPr>
              <a:lstStyle/>
              <a:p>
                <a:r>
                  <a:rPr lang="en-US" sz="2400" dirty="0" smtClean="0">
                    <a:solidFill>
                      <a:srgbClr val="000000"/>
                    </a:solidFill>
                  </a:rPr>
                  <a:t>End-Products</a:t>
                </a:r>
                <a:endParaRPr lang="en-US" sz="2400" dirty="0">
                  <a:solidFill>
                    <a:srgbClr val="000000"/>
                  </a:solidFill>
                </a:endParaRPr>
              </a:p>
            </p:txBody>
          </p:sp>
        </p:grpSp>
        <p:sp>
          <p:nvSpPr>
            <p:cNvPr id="48" name="TextBox 47"/>
            <p:cNvSpPr txBox="1"/>
            <p:nvPr/>
          </p:nvSpPr>
          <p:spPr>
            <a:xfrm>
              <a:off x="1701364" y="10128233"/>
              <a:ext cx="1032680" cy="461665"/>
            </a:xfrm>
            <a:prstGeom prst="rect">
              <a:avLst/>
            </a:prstGeom>
            <a:noFill/>
          </p:spPr>
          <p:txBody>
            <a:bodyPr wrap="square" rtlCol="0">
              <a:spAutoFit/>
            </a:bodyPr>
            <a:lstStyle/>
            <a:p>
              <a:r>
                <a:rPr lang="en-US" sz="2400" dirty="0" smtClean="0">
                  <a:solidFill>
                    <a:srgbClr val="000000"/>
                  </a:solidFill>
                </a:rPr>
                <a:t>Data</a:t>
              </a:r>
              <a:endParaRPr lang="en-US" sz="2400" dirty="0">
                <a:solidFill>
                  <a:srgbClr val="000000"/>
                </a:solidFill>
              </a:endParaRPr>
            </a:p>
          </p:txBody>
        </p:sp>
      </p:grpSp>
      <p:sp>
        <p:nvSpPr>
          <p:cNvPr id="122" name="TextBox 121"/>
          <p:cNvSpPr txBox="1"/>
          <p:nvPr/>
        </p:nvSpPr>
        <p:spPr>
          <a:xfrm>
            <a:off x="14646653" y="24852605"/>
            <a:ext cx="9002833" cy="507831"/>
          </a:xfrm>
          <a:prstGeom prst="rect">
            <a:avLst/>
          </a:prstGeom>
          <a:noFill/>
        </p:spPr>
        <p:txBody>
          <a:bodyPr wrap="square" rtlCol="0">
            <a:spAutoFit/>
          </a:bodyPr>
          <a:lstStyle/>
          <a:p>
            <a:pPr lvl="0" defTabSz="914400">
              <a:spcBef>
                <a:spcPts val="200"/>
              </a:spcBef>
              <a:buClr>
                <a:srgbClr val="73A9DB"/>
              </a:buClr>
            </a:pPr>
            <a:r>
              <a:rPr lang="en-US" sz="2700" dirty="0" smtClean="0">
                <a:solidFill>
                  <a:srgbClr val="E7E6E6">
                    <a:lumMod val="50000"/>
                  </a:srgbClr>
                </a:solidFill>
              </a:rPr>
              <a:t>Figure 1: Declining water surface area  over the drought period.</a:t>
            </a:r>
            <a:endParaRPr lang="en-US" sz="2700" dirty="0">
              <a:solidFill>
                <a:srgbClr val="E7E6E6">
                  <a:lumMod val="50000"/>
                </a:srgbClr>
              </a:solidFill>
            </a:endParaRPr>
          </a:p>
        </p:txBody>
      </p:sp>
      <p:sp>
        <p:nvSpPr>
          <p:cNvPr id="125" name="TextBox 124"/>
          <p:cNvSpPr txBox="1"/>
          <p:nvPr/>
        </p:nvSpPr>
        <p:spPr>
          <a:xfrm>
            <a:off x="14646654" y="28712214"/>
            <a:ext cx="9002833" cy="923330"/>
          </a:xfrm>
          <a:prstGeom prst="rect">
            <a:avLst/>
          </a:prstGeom>
          <a:noFill/>
        </p:spPr>
        <p:txBody>
          <a:bodyPr wrap="square" rtlCol="0">
            <a:spAutoFit/>
          </a:bodyPr>
          <a:lstStyle/>
          <a:p>
            <a:pPr lvl="0" defTabSz="914400">
              <a:spcBef>
                <a:spcPts val="200"/>
              </a:spcBef>
              <a:buClr>
                <a:srgbClr val="73A9DB"/>
              </a:buClr>
            </a:pPr>
            <a:r>
              <a:rPr lang="en-US" sz="2700" dirty="0" smtClean="0">
                <a:solidFill>
                  <a:srgbClr val="E7E6E6">
                    <a:lumMod val="50000"/>
                  </a:srgbClr>
                </a:solidFill>
              </a:rPr>
              <a:t>Figure 3: Comparison of surface areas of land cover types from classified image years. </a:t>
            </a:r>
            <a:endParaRPr lang="en-US" sz="2700" dirty="0">
              <a:solidFill>
                <a:srgbClr val="E7E6E6">
                  <a:lumMod val="50000"/>
                </a:srgbClr>
              </a:solidFill>
            </a:endParaRPr>
          </a:p>
        </p:txBody>
      </p:sp>
      <p:sp>
        <p:nvSpPr>
          <p:cNvPr id="134" name="TextBox 133"/>
          <p:cNvSpPr txBox="1"/>
          <p:nvPr/>
        </p:nvSpPr>
        <p:spPr>
          <a:xfrm>
            <a:off x="991789" y="29491515"/>
            <a:ext cx="11412071" cy="507831"/>
          </a:xfrm>
          <a:prstGeom prst="rect">
            <a:avLst/>
          </a:prstGeom>
          <a:noFill/>
        </p:spPr>
        <p:txBody>
          <a:bodyPr wrap="square" rtlCol="0">
            <a:spAutoFit/>
          </a:bodyPr>
          <a:lstStyle/>
          <a:p>
            <a:pPr lvl="0" defTabSz="914400">
              <a:spcBef>
                <a:spcPts val="200"/>
              </a:spcBef>
              <a:buClr>
                <a:srgbClr val="73A9DB"/>
              </a:buClr>
            </a:pPr>
            <a:r>
              <a:rPr lang="en-US" sz="2700" dirty="0" smtClean="0">
                <a:solidFill>
                  <a:srgbClr val="E7E6E6">
                    <a:lumMod val="50000"/>
                  </a:srgbClr>
                </a:solidFill>
              </a:rPr>
              <a:t>Figure 2: Land cover classifications from 1998 and 2016.</a:t>
            </a:r>
            <a:endParaRPr lang="en-US" sz="2700" dirty="0">
              <a:solidFill>
                <a:srgbClr val="E7E6E6">
                  <a:lumMod val="50000"/>
                </a:srgbClr>
              </a:solidFill>
            </a:endParaRPr>
          </a:p>
        </p:txBody>
      </p:sp>
    </p:spTree>
    <p:extLst>
      <p:ext uri="{BB962C8B-B14F-4D97-AF65-F5344CB8AC3E}">
        <p14:creationId xmlns:p14="http://schemas.microsoft.com/office/powerpoint/2010/main" val="28013792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EVELOPv2 15">
      <a:dk1>
        <a:srgbClr val="767171"/>
      </a:dk1>
      <a:lt1>
        <a:srgbClr val="FFFFFF"/>
      </a:lt1>
      <a:dk2>
        <a:srgbClr val="767171"/>
      </a:dk2>
      <a:lt2>
        <a:srgbClr val="FFFFFF"/>
      </a:lt2>
      <a:accent1>
        <a:srgbClr val="2A5F7F"/>
      </a:accent1>
      <a:accent2>
        <a:srgbClr val="5D6A98"/>
      </a:accent2>
      <a:accent3>
        <a:srgbClr val="8577B7"/>
      </a:accent3>
      <a:accent4>
        <a:srgbClr val="E6CD61"/>
      </a:accent4>
      <a:accent5>
        <a:srgbClr val="D5A949"/>
      </a:accent5>
      <a:accent6>
        <a:srgbClr val="C78837"/>
      </a:accent6>
      <a:hlink>
        <a:srgbClr val="2A5F7F"/>
      </a:hlink>
      <a:folHlink>
        <a:srgbClr val="2A5F7F"/>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5384</TotalTime>
  <Words>577</Words>
  <Application>Microsoft Office PowerPoint</Application>
  <PresentationFormat>Custom</PresentationFormat>
  <Paragraphs>77</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Century Gothic</vt:lpstr>
      <vt:lpstr>Garamond</vt:lpstr>
      <vt:lpstr>Questrial</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DEVELOP-15</cp:lastModifiedBy>
  <cp:revision>274</cp:revision>
  <dcterms:created xsi:type="dcterms:W3CDTF">2015-06-02T14:58:58Z</dcterms:created>
  <dcterms:modified xsi:type="dcterms:W3CDTF">2016-11-10T22:14:49Z</dcterms:modified>
</cp:coreProperties>
</file>