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60" r:id="rId4"/>
    <p:sldId id="259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6641" autoAdjust="0"/>
  </p:normalViewPr>
  <p:slideViewPr>
    <p:cSldViewPr>
      <p:cViewPr varScale="1">
        <p:scale>
          <a:sx n="113" d="100"/>
          <a:sy n="113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61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71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1"/>
            <a:ext cx="303816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71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1"/>
            <a:ext cx="303816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71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1261"/>
            <a:ext cx="303816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71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513DFAC8-FE4E-4819-AC2A-95A0B7F1A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95AA-F740-4188-84E6-BE939D6CF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0095-82BB-48D4-8157-29476B3DB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1FF8A-8075-415C-9A23-EF0C95DC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98B1-3062-405F-9764-532D20A3B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85E2-2FC2-4202-BFFA-1E02C072B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7E35-1A4E-47CF-B173-5F5F10C0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4A91-67AD-48DD-AE90-9D6E761DC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46C4-C6F2-4C02-84A3-46201251F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1DD4-D5FB-4A57-96B4-4ECDA3CA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EB2D-70B6-4857-9FC1-EB8517F70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89E5-E5DD-437A-850B-FAA048831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9" charset="-128"/>
              </a:defRPr>
            </a:lvl1pPr>
          </a:lstStyle>
          <a:p>
            <a:pPr>
              <a:defRPr/>
            </a:pPr>
            <a:fld id="{9135F73D-F148-4D1A-B915-2E6CB1CB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-1" y="1066800"/>
            <a:ext cx="4571999" cy="42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Partner Interaction 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i="1" dirty="0" smtClean="0">
                <a:solidFill>
                  <a:srgbClr val="000000"/>
                </a:solidFill>
                <a:latin typeface="Century Gothic" pitchFamily="34" charset="0"/>
              </a:rPr>
              <a:t>What to include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: List any interactions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with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partners during the week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- calls, emails, meetings, presentations, etc. Make sure to include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the POC’s name, partner’s organization name, and date of interaction. 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Date - Interaction (including POC and org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name, </a:t>
            </a:r>
            <a:r>
              <a:rPr lang="en-US" sz="800" u="sng" dirty="0" smtClean="0">
                <a:solidFill>
                  <a:srgbClr val="000000"/>
                </a:solidFill>
                <a:latin typeface="Century Gothic" pitchFamily="34" charset="0"/>
              </a:rPr>
              <a:t>no acronyms please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!)</a:t>
            </a:r>
            <a:endParaRPr lang="en-US" sz="8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Ex. 1/28 - Telecon with Dr. George Glass from USDA Agricultural Research Service </a:t>
            </a:r>
          </a:p>
          <a:p>
            <a:pPr lvl="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Science Advisor Interaction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Catalog any meetings/happenings with advisors here.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Date - Interaction (including advisor name)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Ex. 1/28 - Met with Dr. Advisor to discuss (X) and (Y)</a:t>
            </a:r>
          </a:p>
          <a:p>
            <a:pPr marL="28575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Meetings &amp; Presentations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i="1" dirty="0">
                <a:solidFill>
                  <a:srgbClr val="000000"/>
                </a:solidFill>
                <a:latin typeface="Century Gothic" pitchFamily="34" charset="0"/>
              </a:rPr>
              <a:t>What to include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: These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are </a:t>
            </a:r>
            <a:r>
              <a:rPr lang="en-US" sz="800" u="sng" dirty="0" smtClean="0">
                <a:solidFill>
                  <a:srgbClr val="000000"/>
                </a:solidFill>
                <a:latin typeface="Century Gothic" pitchFamily="34" charset="0"/>
              </a:rPr>
              <a:t>non-conference presentations and meetings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- perhaps at your center to management, telecons/videocons with potential partners, webinar trainings, etc. Only include events and happenings that don’t fit in the conference/outreach/partner interaction/science advisor categories. 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Date - Event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Ex. 1/28 - Presentation on previous project work to NASA Chief Scientist, Dr. Ellen </a:t>
            </a:r>
            <a:r>
              <a:rPr lang="en-US" sz="800" dirty="0" err="1" smtClean="0">
                <a:solidFill>
                  <a:srgbClr val="000000"/>
                </a:solidFill>
                <a:latin typeface="Century Gothic" pitchFamily="34" charset="0"/>
              </a:rPr>
              <a:t>Stofan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, who was visiting NASA Center X.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Issues / Problems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List any office-related issues that have arisen and need to be addressed. Do not use this to report personnel issues, report those by phone!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Ex. Computer #2400873 keeps crashing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Center Lead Duties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Bulleted list of achievements for the week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Ex. collecting schedules, contracts, maintaining performance metric tracking spreadsheet, application review, interviews, etc.</a:t>
            </a:r>
          </a:p>
          <a:p>
            <a:pPr marL="285750" lvl="0" indent="-285750">
              <a:spcBef>
                <a:spcPts val="600"/>
              </a:spcBef>
            </a:pPr>
            <a:endParaRPr lang="en-US" sz="9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14400" y="0"/>
            <a:ext cx="7239000" cy="889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8900" tIns="44450" rIns="88900" bIns="44450">
            <a:spAutoFit/>
          </a:bodyPr>
          <a:lstStyle/>
          <a:p>
            <a:pPr algn="ctr"/>
            <a:r>
              <a:rPr lang="en-US" sz="20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Century Gothic" pitchFamily="34" charset="0"/>
                <a:cs typeface="Arial" pitchFamily="34" charset="0"/>
              </a:rPr>
              <a:t>DEVELOP National Program – WEEKLY REPORT</a:t>
            </a:r>
            <a:endParaRPr lang="en-US" sz="2000" b="1" dirty="0"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en-US" sz="1600" b="1" i="1" dirty="0" smtClean="0">
                <a:latin typeface="Century Gothic" pitchFamily="34" charset="0"/>
                <a:cs typeface="Arial" pitchFamily="34" charset="0"/>
              </a:rPr>
              <a:t>Team Location – Center Lead’s Name</a:t>
            </a:r>
          </a:p>
          <a:p>
            <a:pPr algn="ctr"/>
            <a:r>
              <a:rPr lang="en-US" sz="1400" dirty="0" smtClean="0">
                <a:latin typeface="Century Gothic" pitchFamily="34" charset="0"/>
                <a:cs typeface="Arial" pitchFamily="34" charset="0"/>
              </a:rPr>
              <a:t>Activities and Accomplishments Ending: Friday 01/29/16</a:t>
            </a:r>
            <a:endParaRPr lang="en-US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4572000" y="838200"/>
            <a:ext cx="0" cy="601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2052" name="Picture 7" descr="NASA-full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6960" y="76200"/>
            <a:ext cx="8337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52400" y="838200"/>
            <a:ext cx="42672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 smtClean="0">
                <a:latin typeface="Century Gothic" pitchFamily="34" charset="0"/>
                <a:cs typeface="Arial" pitchFamily="34" charset="0"/>
              </a:rPr>
              <a:t>Location Activities</a:t>
            </a:r>
            <a:endParaRPr lang="en-US" sz="12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257800" y="838200"/>
            <a:ext cx="312419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 smtClean="0">
                <a:latin typeface="Century Gothic" pitchFamily="34" charset="0"/>
                <a:cs typeface="Arial" pitchFamily="34" charset="0"/>
              </a:rPr>
              <a:t>Project Reporting</a:t>
            </a:r>
            <a:endParaRPr lang="en-US" sz="1200" b="1" u="sng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59" name="Rectangle 41"/>
          <p:cNvSpPr>
            <a:spLocks noChangeArrowheads="1"/>
          </p:cNvSpPr>
          <p:nvPr/>
        </p:nvSpPr>
        <p:spPr bwMode="auto">
          <a:xfrm>
            <a:off x="0" y="5638801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12713" indent="-112713">
              <a:spcAft>
                <a:spcPts val="0"/>
              </a:spcAft>
            </a:pPr>
            <a:r>
              <a:rPr lang="en-US" sz="900" b="1" dirty="0" smtClean="0">
                <a:latin typeface="Century Gothic" pitchFamily="34" charset="0"/>
              </a:rPr>
              <a:t>Upcoming </a:t>
            </a:r>
            <a:r>
              <a:rPr lang="en-US" sz="900" b="1" dirty="0">
                <a:latin typeface="Century Gothic" pitchFamily="34" charset="0"/>
              </a:rPr>
              <a:t>Events &amp; Activities</a:t>
            </a:r>
          </a:p>
          <a:p>
            <a:pPr marL="112713" indent="-112713">
              <a:spcAft>
                <a:spcPts val="0"/>
              </a:spcAft>
              <a:buFont typeface="Arial" pitchFamily="34" charset="0"/>
              <a:buChar char="•"/>
            </a:pPr>
            <a:r>
              <a:rPr lang="en-US" sz="800" dirty="0">
                <a:latin typeface="Century Gothic" pitchFamily="34" charset="0"/>
              </a:rPr>
              <a:t>This is the calendar for upcoming events that have concrete dates. Include what event/activity is, where (if applicable), and date.</a:t>
            </a:r>
          </a:p>
          <a:p>
            <a:pPr marL="112713" indent="-112713">
              <a:spcAft>
                <a:spcPts val="0"/>
              </a:spcAft>
              <a:buFont typeface="Arial" pitchFamily="34" charset="0"/>
              <a:buChar char="•"/>
            </a:pPr>
            <a:r>
              <a:rPr lang="en-US" sz="800" dirty="0">
                <a:latin typeface="Century Gothic" pitchFamily="34" charset="0"/>
              </a:rPr>
              <a:t>DEVELOP Summer Term begins 6/1</a:t>
            </a:r>
          </a:p>
          <a:p>
            <a:pPr marL="117475" indent="-117475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>
                <a:latin typeface="Century Gothic" pitchFamily="34" charset="0"/>
              </a:rPr>
              <a:t>Annual Earth Science Applications Showcase – Washington, DC (7/30)</a:t>
            </a:r>
          </a:p>
          <a:p>
            <a:pPr marL="112713" indent="-112713">
              <a:spcAft>
                <a:spcPts val="0"/>
              </a:spcAft>
              <a:buFont typeface="Arial" pitchFamily="34" charset="0"/>
              <a:buChar char="•"/>
            </a:pPr>
            <a:r>
              <a:rPr lang="en-US" sz="800" dirty="0" smtClean="0">
                <a:latin typeface="Century Gothic" pitchFamily="34" charset="0"/>
              </a:rPr>
              <a:t>AGU </a:t>
            </a:r>
            <a:r>
              <a:rPr lang="en-US" sz="800" dirty="0">
                <a:latin typeface="Century Gothic" pitchFamily="34" charset="0"/>
              </a:rPr>
              <a:t>Science Policy Meeting – </a:t>
            </a:r>
            <a:r>
              <a:rPr lang="en-US" sz="800" dirty="0" smtClean="0">
                <a:latin typeface="Century Gothic" pitchFamily="34" charset="0"/>
              </a:rPr>
              <a:t>Washington, DC (</a:t>
            </a:r>
            <a:r>
              <a:rPr lang="en-US" sz="800" dirty="0">
                <a:latin typeface="Century Gothic" pitchFamily="34" charset="0"/>
              </a:rPr>
              <a:t>6/24-26</a:t>
            </a:r>
            <a:r>
              <a:rPr lang="en-US" sz="800" dirty="0" smtClean="0">
                <a:latin typeface="Century Gothic" pitchFamily="34" charset="0"/>
              </a:rPr>
              <a:t>)</a:t>
            </a:r>
            <a:endParaRPr lang="en-US" sz="800" dirty="0">
              <a:latin typeface="Century Gothic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0" y="5410200"/>
            <a:ext cx="45720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 smtClean="0">
                <a:latin typeface="Century Gothic" pitchFamily="34" charset="0"/>
                <a:cs typeface="Arial" pitchFamily="34" charset="0"/>
              </a:rPr>
              <a:t>Future Activities</a:t>
            </a:r>
            <a:endParaRPr lang="en-US" sz="1200" b="1" u="sng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5410200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72000" y="1154149"/>
            <a:ext cx="457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[Project A Short Title]  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Status:</a:t>
            </a:r>
            <a:r>
              <a:rPr lang="en-US" sz="9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Milestones:</a:t>
            </a:r>
            <a:endParaRPr lang="en-US" sz="9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Accomplishments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relating to the project - items completed, etc.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Other accomplishments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Issues </a:t>
            </a:r>
            <a:r>
              <a:rPr lang="en-US" sz="9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/ </a:t>
            </a: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Problems:</a:t>
            </a:r>
            <a:endParaRPr lang="en-US" sz="9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Any issues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that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has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arisen and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needs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to be addressed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.</a:t>
            </a:r>
            <a:endParaRPr lang="en-US" sz="8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81600" y="1379362"/>
            <a:ext cx="685800" cy="220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878261"/>
            <a:ext cx="457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[Project B Short Title]  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Status:</a:t>
            </a:r>
            <a:r>
              <a:rPr lang="en-US" sz="9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Milestones:</a:t>
            </a:r>
            <a:endParaRPr lang="en-US" sz="9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Accomplishments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relating to the project - items completed, etc.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Other accomplishments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Issues </a:t>
            </a:r>
            <a:r>
              <a:rPr lang="en-US" sz="9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/ </a:t>
            </a: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Problems:</a:t>
            </a:r>
            <a:endParaRPr lang="en-US" sz="9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Any issues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that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has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arisen and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needs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to be addressed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.</a:t>
            </a:r>
            <a:endParaRPr lang="en-US" sz="8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81600" y="3103474"/>
            <a:ext cx="685800" cy="22083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4697105"/>
            <a:ext cx="457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[Project C Short Title]  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Status:</a:t>
            </a:r>
            <a:r>
              <a:rPr lang="en-US" sz="9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Milestones:</a:t>
            </a:r>
            <a:endParaRPr lang="en-US" sz="9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Accomplishments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relating to the project - items completed, etc.</a:t>
            </a: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Other accomplishments</a:t>
            </a:r>
          </a:p>
          <a:p>
            <a:pPr marL="285750" lvl="0" indent="-285750">
              <a:spcBef>
                <a:spcPts val="600"/>
              </a:spcBef>
            </a:pP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Issues </a:t>
            </a:r>
            <a:r>
              <a:rPr lang="en-US" sz="9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/ </a:t>
            </a:r>
            <a:r>
              <a:rPr lang="en-US" sz="900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Problems:</a:t>
            </a:r>
            <a:endParaRPr lang="en-US" sz="9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15888" lvl="0" indent="-115888">
              <a:spcBef>
                <a:spcPts val="0"/>
              </a:spcBef>
              <a:buFont typeface="Arial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Any issues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that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has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arisen and 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needs </a:t>
            </a:r>
            <a:r>
              <a:rPr lang="en-US" sz="800" dirty="0">
                <a:solidFill>
                  <a:srgbClr val="000000"/>
                </a:solidFill>
                <a:latin typeface="Century Gothic" pitchFamily="34" charset="0"/>
              </a:rPr>
              <a:t>to be addressed</a:t>
            </a:r>
            <a:r>
              <a:rPr lang="en-US" sz="800" dirty="0" smtClean="0">
                <a:solidFill>
                  <a:srgbClr val="000000"/>
                </a:solidFill>
                <a:latin typeface="Century Gothic" pitchFamily="34" charset="0"/>
              </a:rPr>
              <a:t>.</a:t>
            </a:r>
            <a:endParaRPr lang="en-US" sz="8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81600" y="4922318"/>
            <a:ext cx="685800" cy="2208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 rot="20915937">
            <a:off x="6312110" y="2404810"/>
            <a:ext cx="2365973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Change the color of the box as fits. Refer to DEVELOPedia for description of what each color means. Add/delete projects here depending on how many are at your node. Delet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e this note.</a:t>
            </a:r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 </a:t>
            </a:r>
            <a:endParaRPr 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2483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entury Gothic" pitchFamily="34" charset="0"/>
                <a:cs typeface="Arial" pitchFamily="34" charset="0"/>
              </a:rPr>
              <a:t>Team Imagery &amp; Photos for Social Media</a:t>
            </a:r>
            <a:endParaRPr lang="en-US" sz="1400" b="1" u="sng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27" y="914400"/>
            <a:ext cx="4127945" cy="22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4595" y="3252614"/>
            <a:ext cx="3352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latin typeface="Century Gothic" pitchFamily="34" charset="0"/>
              </a:rPr>
              <a:t>Caption describing the picture, be succinct but clear. Make sure no NASA badges are in the picture, that all people have signed a media release who are visible, and that there are no people under the age of 18.</a:t>
            </a:r>
            <a:endParaRPr lang="en-US" sz="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963" y="3260698"/>
            <a:ext cx="3352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latin typeface="Century Gothic" pitchFamily="34" charset="0"/>
              </a:rPr>
              <a:t>Caption describing the picture, be succinct but clear. Make sure no NASA badges are in the picture, that all people have signed a media release who are visible, and that there are no people under the age of 18.</a:t>
            </a:r>
            <a:endParaRPr lang="en-US" sz="6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343400"/>
            <a:ext cx="514781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Century Gothic" panose="020B0502020202020204" pitchFamily="34" charset="0"/>
              </a:rPr>
              <a:t>Ideas of things to put in this section:</a:t>
            </a:r>
            <a:endParaRPr lang="en-US" sz="9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Cool imagery from a project (or projects!) at your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Pictures of </a:t>
            </a:r>
            <a:r>
              <a:rPr lang="en-US" sz="900" dirty="0" err="1" smtClean="0">
                <a:latin typeface="Century Gothic" panose="020B0502020202020204" pitchFamily="34" charset="0"/>
              </a:rPr>
              <a:t>DEVELOPers</a:t>
            </a:r>
            <a:r>
              <a:rPr lang="en-US" sz="900" dirty="0" smtClean="0">
                <a:latin typeface="Century Gothic" panose="020B0502020202020204" pitchFamily="34" charset="0"/>
              </a:rPr>
              <a:t> presenting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Final products used during or photos of a partner hand-off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Pictures of your location, teams at work, or other everyday scenes at your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Team building activities (as long as they’re appropriate for Capacity Building/Applied Sciences </a:t>
            </a:r>
            <a:r>
              <a:rPr lang="en-US" sz="900" dirty="0">
                <a:latin typeface="Century Gothic" panose="020B0502020202020204" pitchFamily="34" charset="0"/>
              </a:rPr>
              <a:t>consumption </a:t>
            </a:r>
            <a:r>
              <a:rPr lang="en-US" sz="900" dirty="0" smtClean="0">
                <a:latin typeface="Century Gothic" panose="020B0502020202020204" pitchFamily="34" charset="0"/>
              </a:rPr>
              <a:t>[read: you’d be comfortable with Nancy </a:t>
            </a:r>
            <a:r>
              <a:rPr lang="en-US" sz="900" dirty="0" err="1" smtClean="0">
                <a:latin typeface="Century Gothic" panose="020B0502020202020204" pitchFamily="34" charset="0"/>
              </a:rPr>
              <a:t>Searby</a:t>
            </a:r>
            <a:r>
              <a:rPr lang="en-US" sz="900" dirty="0" smtClean="0">
                <a:latin typeface="Century Gothic" panose="020B0502020202020204" pitchFamily="34" charset="0"/>
              </a:rPr>
              <a:t> seeing it])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Other cool accomplishments or events you take part in!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b="1" dirty="0" smtClean="0">
                <a:latin typeface="Century Gothic" panose="020B0502020202020204" pitchFamily="34" charset="0"/>
              </a:rPr>
              <a:t>Things to remember:</a:t>
            </a:r>
            <a:endParaRPr lang="en-US" sz="9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Provide a caption or text box for project imagery or photos; explain what’s happening in the photo/being shown in the imagery, and include the names of any individuals in the photos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Make sure you have a signed media release form for anyone appearing in a photo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entury Gothic" panose="020B0502020202020204" pitchFamily="34" charset="0"/>
              </a:rPr>
              <a:t>Feel free to send photos as attachments when submitting your </a:t>
            </a:r>
            <a:r>
              <a:rPr lang="en-US" sz="900" dirty="0" err="1" smtClean="0">
                <a:latin typeface="Century Gothic" panose="020B0502020202020204" pitchFamily="34" charset="0"/>
              </a:rPr>
              <a:t>quadchart</a:t>
            </a:r>
            <a:r>
              <a:rPr lang="en-US" sz="900" dirty="0" smtClean="0">
                <a:latin typeface="Century Gothic" panose="020B0502020202020204" pitchFamily="34" charset="0"/>
              </a:rPr>
              <a:t> - we love high-res imagery/photos!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 smtClean="0">
              <a:latin typeface="Century Gothic" panose="020B0502020202020204" pitchFamily="34" charset="0"/>
            </a:endParaRPr>
          </a:p>
        </p:txBody>
      </p:sp>
      <p:pic>
        <p:nvPicPr>
          <p:cNvPr id="9" name="Picture 8" descr="2015-02-02 14.01.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78" y="952665"/>
            <a:ext cx="2835970" cy="21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40725"/>
              </p:ext>
            </p:extLst>
          </p:nvPr>
        </p:nvGraphicFramePr>
        <p:xfrm>
          <a:off x="152400" y="457200"/>
          <a:ext cx="8763000" cy="558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761"/>
                <a:gridCol w="3026694"/>
                <a:gridCol w="2588545"/>
              </a:tblGrid>
              <a:tr h="3238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Node Activities  </a:t>
                      </a:r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(if need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</a:rPr>
                        <a:t> more space, duplicate slide)</a:t>
                      </a:r>
                    </a:p>
                    <a:p>
                      <a:r>
                        <a:rPr lang="en-US" sz="700" baseline="0" dirty="0" smtClean="0">
                          <a:solidFill>
                            <a:schemeClr val="tx1"/>
                          </a:solidFill>
                        </a:rPr>
                        <a:t>Report: Recruiting Events, Closeouts, Hand-off Events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Activity 1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Activity 2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400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Title of Event/ Activity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Activity Type: Hand-off Event, Recruiting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Events (Presentations not emails),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Closeout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 (max 2 sentences)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Country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State FOR US ONLY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(month/day/year)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Format: In-Person, Virtual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List Related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Project Short Titles (For closeout events, list all projects presented. For recruiting events, write “N/A”.)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Number of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Participants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 Participants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List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Partner Organizations Present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40996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Number of Partners Present (count  all individuals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from partner organizations attending, even if multiple from same organization)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2483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entury Gothic" pitchFamily="34" charset="0"/>
                <a:cs typeface="Arial" pitchFamily="34" charset="0"/>
              </a:rPr>
              <a:t>Outreach Activities</a:t>
            </a:r>
            <a:endParaRPr lang="en-US" sz="1400" b="1" u="sng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99142"/>
              </p:ext>
            </p:extLst>
          </p:nvPr>
        </p:nvGraphicFramePr>
        <p:xfrm>
          <a:off x="125206" y="3483892"/>
          <a:ext cx="7905812" cy="255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194"/>
                <a:gridCol w="5211618"/>
              </a:tblGrid>
              <a:tr h="252457"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Publications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&amp; Articles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Name/ Title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18606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Type: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Peer reviewed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Grey Literature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About DEVELOP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(not written by DEVELOP)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19669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Target User (list and if more than 1 place SEMICOLON between groups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):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Scientific Community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General Public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180248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posted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online? (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No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190876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URL/link (if available)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21955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Purpose/Objective of the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Product ( 2 sentences max)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18719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Publication Venue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212884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"What is the current STATUS?"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In-Design</a:t>
                      </a:r>
                      <a:r>
                        <a:rPr lang="en-US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= Submitted to NPO for review; </a:t>
                      </a:r>
                      <a:r>
                        <a:rPr lang="en-US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In-Progress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= Submitted to venue for publication; </a:t>
                      </a:r>
                      <a:r>
                        <a:rPr lang="en-US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= Published)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19852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completed, Date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of posting/ publication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  <a:tr h="278130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Related Project Short Title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315545"/>
              </p:ext>
            </p:extLst>
          </p:nvPr>
        </p:nvGraphicFramePr>
        <p:xfrm>
          <a:off x="138554" y="376554"/>
          <a:ext cx="7885030" cy="263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602"/>
                <a:gridCol w="2471214"/>
                <a:gridCol w="2471214"/>
              </a:tblGrid>
              <a:tr h="21163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Conference Presentations </a:t>
                      </a:r>
                    </a:p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(Duplicate Slide if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more space is needed)</a:t>
                      </a:r>
                      <a:endParaRPr lang="en-US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Presentation 1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Presentation 2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Title of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Meeting/Conference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Type of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Meeting/Conference: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Science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or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Policy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Country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State FOR US ONLY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Meeting/ Conference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 of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Presenter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(First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 Last Name)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Title of Presentation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Was this a Poster Presentation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(Yes/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)?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171450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Was this a Paper Presentation (oral)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(Yes/ No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)?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11631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Was the presenter a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guest speaker /panel member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(Yes/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)?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030" y="6066219"/>
            <a:ext cx="70889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latin typeface="Century Gothic" panose="020B0502020202020204" pitchFamily="34" charset="0"/>
              </a:rPr>
              <a:t>List any publications once they have gotten to the stage of being submitted to NPO for review. Note: If a team is planning on writing their tech paper for publication (i.e. before it would reach the review stage), you must email Tiffani and Lauren</a:t>
            </a:r>
            <a:r>
              <a:rPr lang="en-US" sz="675" dirty="0" smtClean="0">
                <a:latin typeface="Century Gothic" panose="020B0502020202020204" pitchFamily="34" charset="0"/>
              </a:rPr>
              <a:t>.</a:t>
            </a:r>
          </a:p>
          <a:p>
            <a:endParaRPr lang="en-US" sz="675" dirty="0">
              <a:latin typeface="Century Gothic" panose="020B0502020202020204" pitchFamily="34" charset="0"/>
            </a:endParaRPr>
          </a:p>
          <a:p>
            <a:r>
              <a:rPr lang="en-US" sz="675" dirty="0" smtClean="0">
                <a:latin typeface="Century Gothic" panose="020B0502020202020204" pitchFamily="34" charset="0"/>
              </a:rPr>
              <a:t>For Type: Select “Peer Reviewed”, “Grey Literature” or “About DEVELOP”</a:t>
            </a:r>
          </a:p>
          <a:p>
            <a:r>
              <a:rPr lang="en-US" sz="675" dirty="0" smtClean="0">
                <a:latin typeface="Century Gothic" panose="020B0502020202020204" pitchFamily="34" charset="0"/>
              </a:rPr>
              <a:t>For Target User: Select “Scientific Community” or “General Public”</a:t>
            </a:r>
          </a:p>
          <a:p>
            <a:r>
              <a:rPr lang="en-US" sz="675" dirty="0" smtClean="0">
                <a:latin typeface="Century Gothic" panose="020B0502020202020204" pitchFamily="34" charset="0"/>
              </a:rPr>
              <a:t>For Status: Select “In-Design”, “In-Progress”, “Completed”</a:t>
            </a:r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03601"/>
            <a:ext cx="787861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latin typeface="Century Gothic" panose="020B0502020202020204" pitchFamily="34" charset="0"/>
              </a:rPr>
              <a:t>List all presentations given. Like the old tracking metrics, please make one entry for each presentation given at a conference. If one project has both a poster/oral presentation at a conference, make one entry. </a:t>
            </a:r>
            <a:endParaRPr lang="en-US" sz="675" dirty="0" smtClean="0">
              <a:latin typeface="Century Gothic" panose="020B0502020202020204" pitchFamily="34" charset="0"/>
            </a:endParaRPr>
          </a:p>
          <a:p>
            <a:endParaRPr lang="en-US" sz="400" dirty="0">
              <a:latin typeface="Century Gothic" panose="020B0502020202020204" pitchFamily="34" charset="0"/>
            </a:endParaRPr>
          </a:p>
          <a:p>
            <a:r>
              <a:rPr lang="en-US" sz="675" dirty="0" smtClean="0">
                <a:latin typeface="Century Gothic" panose="020B0502020202020204" pitchFamily="34" charset="0"/>
              </a:rPr>
              <a:t>For Type: Select “Science” or “Policy”</a:t>
            </a:r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2483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entury Gothic" pitchFamily="34" charset="0"/>
                <a:cs typeface="Arial" pitchFamily="34" charset="0"/>
              </a:rPr>
              <a:t>Conference &amp; Publication Activities</a:t>
            </a:r>
            <a:endParaRPr lang="en-US" sz="1400" b="1" u="sng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15692</TotalTime>
  <Words>1202</Words>
  <Application>Microsoft Office PowerPoint</Application>
  <PresentationFormat>On-screen Show (4:3)</PresentationFormat>
  <Paragraphs>120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Century Gothic</vt:lpstr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DEVELOP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Childs-Gleason, Lauren</dc:creator>
  <cp:lastModifiedBy>Orne, Tiffani N. (LARC-E3)[SSAI DEVELOP]</cp:lastModifiedBy>
  <cp:revision>1356</cp:revision>
  <cp:lastPrinted>2009-05-08T13:20:44Z</cp:lastPrinted>
  <dcterms:created xsi:type="dcterms:W3CDTF">2010-04-02T19:06:37Z</dcterms:created>
  <dcterms:modified xsi:type="dcterms:W3CDTF">2016-01-25T19:54:56Z</dcterms:modified>
</cp:coreProperties>
</file>