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3" r:id="rId2"/>
  </p:sldIdLst>
  <p:sldSz cx="27432000" cy="36576000"/>
  <p:notesSz cx="6858000" cy="9144000"/>
  <p:defaultTextStyle>
    <a:defPPr>
      <a:defRPr lang="en-US"/>
    </a:defPPr>
    <a:lvl1pPr marL="0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1pPr>
    <a:lvl2pPr marL="1536192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2pPr>
    <a:lvl3pPr marL="3072384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3pPr>
    <a:lvl4pPr marL="4608576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4pPr>
    <a:lvl5pPr marL="6144768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5pPr>
    <a:lvl6pPr marL="7680960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6pPr>
    <a:lvl7pPr marL="9217152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7pPr>
    <a:lvl8pPr marL="10753344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8pPr>
    <a:lvl9pPr marL="12289536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688" autoAdjust="0"/>
    <p:restoredTop sz="94660"/>
  </p:normalViewPr>
  <p:slideViewPr>
    <p:cSldViewPr snapToGrid="0">
      <p:cViewPr varScale="1">
        <p:scale>
          <a:sx n="22" d="100"/>
          <a:sy n="22" d="100"/>
        </p:scale>
        <p:origin x="-3468" y="-102"/>
      </p:cViewPr>
      <p:guideLst>
        <p:guide orient="horz" pos="11520"/>
        <p:guide pos="86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Node Location"/>
          <p:cNvSpPr>
            <a:spLocks noGrp="1"/>
          </p:cNvSpPr>
          <p:nvPr>
            <p:ph type="body" sz="quarter" idx="13" hasCustomPrompt="1"/>
          </p:nvPr>
        </p:nvSpPr>
        <p:spPr>
          <a:xfrm>
            <a:off x="685800" y="35350704"/>
            <a:ext cx="26060400" cy="5943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 baseline="0">
                <a:latin typeface="+mj-lt"/>
              </a:defRPr>
            </a:lvl1pPr>
            <a:lvl2pPr>
              <a:defRPr b="1">
                <a:latin typeface="+mj-lt"/>
              </a:defRPr>
            </a:lvl2pPr>
            <a:lvl3pPr>
              <a:defRPr b="1">
                <a:latin typeface="+mj-lt"/>
              </a:defRPr>
            </a:lvl3pPr>
            <a:lvl4pPr>
              <a:defRPr b="1">
                <a:latin typeface="+mj-lt"/>
              </a:defRPr>
            </a:lvl4pPr>
            <a:lvl5pPr>
              <a:defRPr b="1">
                <a:latin typeface="+mj-lt"/>
              </a:defRPr>
            </a:lvl5pPr>
          </a:lstStyle>
          <a:p>
            <a:pPr lvl="0"/>
            <a:r>
              <a:rPr lang="en-US" dirty="0" smtClean="0"/>
              <a:t>DEVELOP Node Location</a:t>
            </a:r>
            <a:endParaRPr lang="en-US" dirty="0"/>
          </a:p>
        </p:txBody>
      </p:sp>
      <p:sp>
        <p:nvSpPr>
          <p:cNvPr id="10" name="Subtitle"/>
          <p:cNvSpPr>
            <a:spLocks noGrp="1"/>
          </p:cNvSpPr>
          <p:nvPr>
            <p:ph type="body" sz="quarter" idx="11" hasCustomPrompt="1"/>
          </p:nvPr>
        </p:nvSpPr>
        <p:spPr>
          <a:xfrm>
            <a:off x="4014216" y="2176272"/>
            <a:ext cx="19412712" cy="121615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00" baseline="0">
                <a:latin typeface="+mj-lt"/>
              </a:defRPr>
            </a:lvl1pPr>
            <a:lvl2pPr>
              <a:defRPr sz="48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</a:lstStyle>
          <a:p>
            <a:pPr lvl="0"/>
            <a:r>
              <a:rPr lang="en-US" dirty="0" smtClean="0"/>
              <a:t>Project subtitle [use sentence case]</a:t>
            </a:r>
            <a:endParaRPr lang="en-US" dirty="0"/>
          </a:p>
        </p:txBody>
      </p:sp>
      <p:sp>
        <p:nvSpPr>
          <p:cNvPr id="8" name="Main Title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0" y="914400"/>
            <a:ext cx="18288000" cy="115214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8400" b="1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Project Title [Use Title Case]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177245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footer boundary line"/>
          <p:cNvCxnSpPr/>
          <p:nvPr userDrawn="1"/>
        </p:nvCxnSpPr>
        <p:spPr>
          <a:xfrm>
            <a:off x="685800" y="34978415"/>
            <a:ext cx="26060400" cy="0"/>
          </a:xfrm>
          <a:prstGeom prst="line">
            <a:avLst/>
          </a:prstGeom>
          <a:ln w="101600" cap="rnd">
            <a:solidFill>
              <a:schemeClr val="accent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header boundary line"/>
          <p:cNvCxnSpPr/>
          <p:nvPr userDrawn="1"/>
        </p:nvCxnSpPr>
        <p:spPr>
          <a:xfrm>
            <a:off x="685800" y="3918857"/>
            <a:ext cx="26060400" cy="0"/>
          </a:xfrm>
          <a:prstGeom prst="line">
            <a:avLst/>
          </a:prstGeom>
          <a:ln w="101600" cap="rnd">
            <a:solidFill>
              <a:schemeClr val="accent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nasa logo" descr="BnW.psd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8370" y="948900"/>
            <a:ext cx="2329895" cy="193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develop logo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495" y="661797"/>
            <a:ext cx="2158130" cy="2592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ract info"/>
          <p:cNvSpPr/>
          <p:nvPr userDrawn="1"/>
        </p:nvSpPr>
        <p:spPr>
          <a:xfrm>
            <a:off x="21089073" y="35379524"/>
            <a:ext cx="565712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buClr>
                <a:schemeClr val="dk1"/>
              </a:buClr>
              <a:buSzPct val="25000"/>
            </a:pPr>
            <a:r>
              <a:rPr lang="en-US" sz="1400" i="1" baseline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This material is based upon work supported by NASA </a:t>
            </a:r>
            <a:r>
              <a:rPr lang="en-US" sz="1400" i="1" baseline="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through contract </a:t>
            </a:r>
            <a:r>
              <a:rPr lang="en-US" sz="1400" i="1" baseline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NNL11AA00B and cooperative agreement NNX14AB60A.</a:t>
            </a:r>
          </a:p>
        </p:txBody>
      </p:sp>
    </p:spTree>
    <p:extLst>
      <p:ext uri="{BB962C8B-B14F-4D97-AF65-F5344CB8AC3E}">
        <p14:creationId xmlns:p14="http://schemas.microsoft.com/office/powerpoint/2010/main" val="557721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2743200" rtl="0" eaLnBrk="1" latinLnBrk="0" hangingPunct="1">
        <a:lnSpc>
          <a:spcPct val="90000"/>
        </a:lnSpc>
        <a:spcBef>
          <a:spcPct val="0"/>
        </a:spcBef>
        <a:buNone/>
        <a:defRPr sz="1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85800" indent="-685800" algn="l" defTabSz="2743200" rtl="0" eaLnBrk="1" latinLnBrk="0" hangingPunct="1">
        <a:lnSpc>
          <a:spcPct val="90000"/>
        </a:lnSpc>
        <a:spcBef>
          <a:spcPts val="3000"/>
        </a:spcBef>
        <a:buFont typeface="Arial" panose="020B0604020202020204" pitchFamily="34" charset="0"/>
        <a:buChar char="•"/>
        <a:defRPr sz="8400" kern="1200">
          <a:solidFill>
            <a:schemeClr val="tx1"/>
          </a:solidFill>
          <a:latin typeface="+mn-lt"/>
          <a:ea typeface="+mn-ea"/>
          <a:cs typeface="+mn-cs"/>
        </a:defRPr>
      </a:lvl1pPr>
      <a:lvl2pPr marL="20574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7200" kern="1200">
          <a:solidFill>
            <a:schemeClr val="tx1"/>
          </a:solidFill>
          <a:latin typeface="+mn-lt"/>
          <a:ea typeface="+mn-ea"/>
          <a:cs typeface="+mn-cs"/>
        </a:defRPr>
      </a:lvl2pPr>
      <a:lvl3pPr marL="34290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6000" kern="1200">
          <a:solidFill>
            <a:schemeClr val="tx1"/>
          </a:solidFill>
          <a:latin typeface="+mn-lt"/>
          <a:ea typeface="+mn-ea"/>
          <a:cs typeface="+mn-cs"/>
        </a:defRPr>
      </a:lvl3pPr>
      <a:lvl4pPr marL="48006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4pPr>
      <a:lvl5pPr marL="61722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5pPr>
      <a:lvl6pPr marL="75438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6pPr>
      <a:lvl7pPr marL="89154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7pPr>
      <a:lvl8pPr marL="102870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8pPr>
      <a:lvl9pPr marL="116586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2pPr>
      <a:lvl3pPr marL="27432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3pPr>
      <a:lvl4pPr marL="41148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4pPr>
      <a:lvl5pPr marL="54864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5pPr>
      <a:lvl6pPr marL="68580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6pPr>
      <a:lvl7pPr marL="82296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7pPr>
      <a:lvl8pPr marL="96012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8pPr>
      <a:lvl9pPr marL="109728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pos="8640" userDrawn="1">
          <p15:clr>
            <a:srgbClr val="F26B43"/>
          </p15:clr>
        </p15:guide>
        <p15:guide id="2" orient="horz" pos="11520" userDrawn="1">
          <p15:clr>
            <a:srgbClr val="F26B43"/>
          </p15:clr>
        </p15:guide>
        <p15:guide id="3" pos="576" userDrawn="1">
          <p15:clr>
            <a:srgbClr val="F26B43"/>
          </p15:clr>
        </p15:guide>
        <p15:guide id="4" pos="16704" userDrawn="1">
          <p15:clr>
            <a:srgbClr val="F26B43"/>
          </p15:clr>
        </p15:guide>
        <p15:guide id="5" orient="horz" pos="21888" userDrawn="1">
          <p15:clr>
            <a:srgbClr val="F26B43"/>
          </p15:clr>
        </p15:guide>
        <p15:guide id="6" orient="horz" pos="3456" userDrawn="1">
          <p15:clr>
            <a:srgbClr val="F26B43"/>
          </p15:clr>
        </p15:guide>
        <p15:guide id="7" pos="5760" userDrawn="1">
          <p15:clr>
            <a:srgbClr val="A4A3A4"/>
          </p15:clr>
        </p15:guide>
        <p15:guide id="8" pos="6048" userDrawn="1">
          <p15:clr>
            <a:srgbClr val="A4A3A4"/>
          </p15:clr>
        </p15:guide>
        <p15:guide id="9" pos="11520" userDrawn="1">
          <p15:clr>
            <a:srgbClr val="A4A3A4"/>
          </p15:clr>
        </p15:guide>
        <p15:guide id="10" pos="11232" userDrawn="1">
          <p15:clr>
            <a:srgbClr val="A4A3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4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9855" y="28938798"/>
            <a:ext cx="3898388" cy="3898388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NOAA National Centers for Environmental Information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Incorporating CDRs and MODIS to create a predictive model of post-burnout vegetation regrowth in relation to flood risk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Southwest United States Disasters</a:t>
            </a:r>
            <a:endParaRPr lang="en-US" dirty="0"/>
          </a:p>
        </p:txBody>
      </p:sp>
      <p:sp>
        <p:nvSpPr>
          <p:cNvPr id="9" name="Text Placeholder 16"/>
          <p:cNvSpPr txBox="1">
            <a:spLocks/>
          </p:cNvSpPr>
          <p:nvPr/>
        </p:nvSpPr>
        <p:spPr>
          <a:xfrm>
            <a:off x="800084" y="28980347"/>
            <a:ext cx="8229600" cy="5143830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Team photo will be taken and included here, identifying Jason </a:t>
            </a:r>
            <a:r>
              <a:rPr lang="en-US" dirty="0" err="1" smtClean="0"/>
              <a:t>Zylberman</a:t>
            </a:r>
            <a:r>
              <a:rPr lang="en-US" dirty="0" smtClean="0"/>
              <a:t>, Jennifer Holder, and Lance Watkins</a:t>
            </a:r>
          </a:p>
        </p:txBody>
      </p:sp>
      <p:sp>
        <p:nvSpPr>
          <p:cNvPr id="11" name="Text Placeholder 16"/>
          <p:cNvSpPr txBox="1">
            <a:spLocks/>
          </p:cNvSpPr>
          <p:nvPr/>
        </p:nvSpPr>
        <p:spPr>
          <a:xfrm>
            <a:off x="18173701" y="29038346"/>
            <a:ext cx="8229600" cy="5760720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indent="-457200"/>
            <a:r>
              <a:rPr lang="en-US" dirty="0"/>
              <a:t>DeWayne Cecil (Chief Climatologist and Program Manager, Global Science &amp; Technology (GST) National Centers for Environmental Information (NCEI</a:t>
            </a:r>
            <a:r>
              <a:rPr lang="en-US" dirty="0" smtClean="0"/>
              <a:t>))</a:t>
            </a:r>
          </a:p>
          <a:p>
            <a:pPr lvl="0" indent="-457200"/>
            <a:r>
              <a:rPr lang="en-US" dirty="0" smtClean="0"/>
              <a:t>Gregg </a:t>
            </a:r>
            <a:r>
              <a:rPr lang="en-US" dirty="0" err="1"/>
              <a:t>Garfin</a:t>
            </a:r>
            <a:r>
              <a:rPr lang="en-US" dirty="0"/>
              <a:t> (Investigator, Climate Assessment for </a:t>
            </a:r>
            <a:r>
              <a:rPr lang="en-US" dirty="0" smtClean="0"/>
              <a:t>the Southwest </a:t>
            </a:r>
            <a:r>
              <a:rPr lang="en-US" dirty="0"/>
              <a:t>(CLIMAS))</a:t>
            </a:r>
          </a:p>
          <a:p>
            <a:pPr lvl="0" indent="-457200"/>
            <a:r>
              <a:rPr lang="en-US" dirty="0"/>
              <a:t>Tim Brown (Director, Western Regional Climate Center (WRCC))</a:t>
            </a:r>
          </a:p>
          <a:p>
            <a:pPr lvl="0" indent="-457200"/>
            <a:r>
              <a:rPr lang="en-US" dirty="0"/>
              <a:t>Dennis Staley (Research Physical Scientist, USGS Landslide Hazards Program)</a:t>
            </a:r>
          </a:p>
          <a:p>
            <a:pPr lvl="0" indent="-457200"/>
            <a:r>
              <a:rPr lang="en-US" dirty="0"/>
              <a:t>Jason Kean (Research Hydrologist, USGS Landslide Hazards Program)</a:t>
            </a:r>
          </a:p>
        </p:txBody>
      </p:sp>
      <p:sp>
        <p:nvSpPr>
          <p:cNvPr id="8" name="Text Placeholder 16"/>
          <p:cNvSpPr txBox="1">
            <a:spLocks/>
          </p:cNvSpPr>
          <p:nvPr/>
        </p:nvSpPr>
        <p:spPr>
          <a:xfrm>
            <a:off x="809617" y="20867447"/>
            <a:ext cx="16916400" cy="5760720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Results will be included once products are created.</a:t>
            </a:r>
          </a:p>
        </p:txBody>
      </p:sp>
      <p:sp>
        <p:nvSpPr>
          <p:cNvPr id="12" name="Text Placeholder 16"/>
          <p:cNvSpPr txBox="1">
            <a:spLocks/>
          </p:cNvSpPr>
          <p:nvPr/>
        </p:nvSpPr>
        <p:spPr>
          <a:xfrm>
            <a:off x="18297526" y="22880551"/>
            <a:ext cx="8229600" cy="4777619"/>
          </a:xfrm>
          <a:prstGeom prst="rect">
            <a:avLst/>
          </a:prstGeom>
        </p:spPr>
        <p:txBody>
          <a:bodyPr numCol="1" spcCol="640080"/>
          <a:lstStyle>
            <a:lvl1pPr marL="457200" indent="-45720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Font typeface="Webdings" panose="05030102010509060703" pitchFamily="18" charset="2"/>
              <a:buChar char="4"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7663" indent="-347663"/>
            <a:r>
              <a:rPr lang="en-US" dirty="0" smtClean="0"/>
              <a:t>Conclusions will be added in complete sentences once conclusions have been reached.</a:t>
            </a:r>
          </a:p>
        </p:txBody>
      </p:sp>
      <p:sp>
        <p:nvSpPr>
          <p:cNvPr id="7" name="Text Placeholder 16"/>
          <p:cNvSpPr txBox="1">
            <a:spLocks/>
          </p:cNvSpPr>
          <p:nvPr/>
        </p:nvSpPr>
        <p:spPr>
          <a:xfrm>
            <a:off x="914400" y="13259405"/>
            <a:ext cx="16916400" cy="7040880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/>
          </a:p>
        </p:txBody>
      </p:sp>
      <p:sp>
        <p:nvSpPr>
          <p:cNvPr id="14" name="Text Placeholder 16"/>
          <p:cNvSpPr txBox="1">
            <a:spLocks/>
          </p:cNvSpPr>
          <p:nvPr/>
        </p:nvSpPr>
        <p:spPr>
          <a:xfrm>
            <a:off x="18288000" y="17465645"/>
            <a:ext cx="8229600" cy="2834640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Still need to attain an appropriate graphic for PERSIANN and CMORPH products.</a:t>
            </a:r>
          </a:p>
        </p:txBody>
      </p:sp>
      <p:sp>
        <p:nvSpPr>
          <p:cNvPr id="6" name="Text Placeholder 16"/>
          <p:cNvSpPr txBox="1">
            <a:spLocks/>
          </p:cNvSpPr>
          <p:nvPr/>
        </p:nvSpPr>
        <p:spPr>
          <a:xfrm>
            <a:off x="914400" y="6243411"/>
            <a:ext cx="16916400" cy="5760720"/>
          </a:xfrm>
          <a:prstGeom prst="rect">
            <a:avLst/>
          </a:prstGeom>
        </p:spPr>
        <p:txBody>
          <a:bodyPr numCol="2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Keep this blank for now.</a:t>
            </a:r>
          </a:p>
          <a:p>
            <a:r>
              <a:rPr lang="en-US" dirty="0" smtClean="0"/>
              <a:t>Body text point size should be at least 24.</a:t>
            </a:r>
          </a:p>
          <a:p>
            <a:r>
              <a:rPr lang="en-US" dirty="0" smtClean="0"/>
              <a:t>Caption text point size should be at least 16.</a:t>
            </a:r>
          </a:p>
          <a:p>
            <a:r>
              <a:rPr lang="en-US" dirty="0" smtClean="0"/>
              <a:t>Feel free to rename, move, and resize sections as needed.</a:t>
            </a:r>
          </a:p>
        </p:txBody>
      </p:sp>
      <p:sp>
        <p:nvSpPr>
          <p:cNvPr id="15" name="Text Placeholder 16"/>
          <p:cNvSpPr txBox="1">
            <a:spLocks/>
          </p:cNvSpPr>
          <p:nvPr/>
        </p:nvSpPr>
        <p:spPr>
          <a:xfrm>
            <a:off x="18288000" y="6243411"/>
            <a:ext cx="8229600" cy="5760720"/>
          </a:xfrm>
          <a:prstGeom prst="rect">
            <a:avLst/>
          </a:prstGeom>
        </p:spPr>
        <p:txBody>
          <a:bodyPr numCol="1" spcCol="640080"/>
          <a:lstStyle>
            <a:lvl1pPr marL="457200" indent="-45720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Font typeface="Webdings" panose="05030102010509060703" pitchFamily="18" charset="2"/>
              <a:buChar char="4"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7663" indent="-347663"/>
            <a:r>
              <a:rPr lang="en-US" dirty="0"/>
              <a:t>E</a:t>
            </a:r>
            <a:r>
              <a:rPr lang="en-US" dirty="0" smtClean="0"/>
              <a:t>stablish </a:t>
            </a:r>
            <a:r>
              <a:rPr lang="en-US" dirty="0"/>
              <a:t>a </a:t>
            </a:r>
            <a:r>
              <a:rPr lang="en-US" dirty="0" err="1"/>
              <a:t>spatio</a:t>
            </a:r>
            <a:r>
              <a:rPr lang="en-US" dirty="0"/>
              <a:t>-temporal relationship between vegetation regrowth as a function of NDVI and post-fire runoff hazard, over a 10-year period, for </a:t>
            </a:r>
            <a:r>
              <a:rPr lang="en-US" dirty="0" smtClean="0"/>
              <a:t>greater </a:t>
            </a:r>
            <a:r>
              <a:rPr lang="en-US" dirty="0" err="1" smtClean="0"/>
              <a:t>Tuscon</a:t>
            </a:r>
            <a:r>
              <a:rPr lang="en-US" dirty="0" smtClean="0"/>
              <a:t>, Arizona area within </a:t>
            </a:r>
            <a:r>
              <a:rPr lang="en-US" dirty="0"/>
              <a:t>the Lower Colorado River </a:t>
            </a:r>
            <a:r>
              <a:rPr lang="en-US" dirty="0" smtClean="0"/>
              <a:t>Basin</a:t>
            </a:r>
          </a:p>
          <a:p>
            <a:pPr marL="347663" indent="-347663"/>
            <a:r>
              <a:rPr lang="en-US" dirty="0" smtClean="0"/>
              <a:t>Generate a </a:t>
            </a:r>
            <a:r>
              <a:rPr lang="en-US" dirty="0"/>
              <a:t>raster surface indicating vegetation regrowth rate after historical wildfires on a per-pixel </a:t>
            </a:r>
            <a:r>
              <a:rPr lang="en-US" dirty="0" smtClean="0"/>
              <a:t>basis</a:t>
            </a:r>
          </a:p>
          <a:p>
            <a:pPr marL="347663" indent="-347663"/>
            <a:r>
              <a:rPr lang="en-US" dirty="0" smtClean="0"/>
              <a:t>Identify precipitation rates associated </a:t>
            </a:r>
            <a:r>
              <a:rPr lang="en-US" dirty="0"/>
              <a:t>with increased post-wildfire flooding </a:t>
            </a:r>
            <a:r>
              <a:rPr lang="en-US" dirty="0" smtClean="0"/>
              <a:t>risk based on historical runoff events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914400" y="5510709"/>
            <a:ext cx="169163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Abstract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8288000" y="5504988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Objectives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914400" y="12517639"/>
            <a:ext cx="16916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Methodology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8287999" y="10206868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Study Area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8288000" y="16729798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Earth Observations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857242" y="20083246"/>
            <a:ext cx="1691639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Results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8297526" y="21882669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Conclusions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8173701" y="28169357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Acknowledgements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8735649" y="28169357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Project Partners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800084" y="28268905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Team Members</a:t>
            </a:r>
          </a:p>
        </p:txBody>
      </p:sp>
      <p:sp>
        <p:nvSpPr>
          <p:cNvPr id="32" name="Team Members"/>
          <p:cNvSpPr txBox="1">
            <a:spLocks/>
          </p:cNvSpPr>
          <p:nvPr/>
        </p:nvSpPr>
        <p:spPr>
          <a:xfrm>
            <a:off x="914400" y="4148884"/>
            <a:ext cx="25603200" cy="950976"/>
          </a:xfrm>
          <a:prstGeom prst="rect">
            <a:avLst/>
          </a:prstGeom>
        </p:spPr>
        <p:txBody>
          <a:bodyPr anchor="t"/>
          <a:lstStyle>
            <a:lvl1pPr marL="0" indent="0" algn="ctr" defTabSz="27432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3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7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6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Jason </a:t>
            </a:r>
            <a:r>
              <a:rPr lang="en-US" dirty="0" err="1" smtClean="0"/>
              <a:t>Zylberman</a:t>
            </a:r>
            <a:r>
              <a:rPr lang="en-US" dirty="0" smtClean="0"/>
              <a:t> (Project Lead), Jennifer Holder, Lance Watkins</a:t>
            </a:r>
          </a:p>
          <a:p>
            <a:r>
              <a:rPr lang="en-US" sz="2400" dirty="0" smtClean="0"/>
              <a:t>Affiliation(s)</a:t>
            </a:r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64175" y="18600945"/>
            <a:ext cx="4514850" cy="3398679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333494" y="13494768"/>
            <a:ext cx="1104899" cy="92333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700" dirty="0" smtClean="0"/>
              <a:t>Fetch Modis</a:t>
            </a:r>
            <a:endParaRPr lang="en-US" sz="2700" dirty="0"/>
          </a:p>
        </p:txBody>
      </p:sp>
      <p:sp>
        <p:nvSpPr>
          <p:cNvPr id="34" name="TextBox 33"/>
          <p:cNvSpPr txBox="1"/>
          <p:nvPr/>
        </p:nvSpPr>
        <p:spPr>
          <a:xfrm>
            <a:off x="2895593" y="13494768"/>
            <a:ext cx="1314449" cy="92333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700" dirty="0" smtClean="0"/>
              <a:t>Extract NDVI</a:t>
            </a:r>
            <a:endParaRPr lang="en-US" sz="2700" dirty="0"/>
          </a:p>
        </p:txBody>
      </p:sp>
      <p:sp>
        <p:nvSpPr>
          <p:cNvPr id="35" name="TextBox 34"/>
          <p:cNvSpPr txBox="1"/>
          <p:nvPr/>
        </p:nvSpPr>
        <p:spPr>
          <a:xfrm>
            <a:off x="4657718" y="13483780"/>
            <a:ext cx="1581149" cy="94238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700" dirty="0" err="1" smtClean="0"/>
              <a:t>Reproject</a:t>
            </a:r>
            <a:r>
              <a:rPr lang="en-US" sz="2700" dirty="0" smtClean="0"/>
              <a:t> Raster</a:t>
            </a:r>
            <a:endParaRPr lang="en-US" sz="2700" dirty="0"/>
          </a:p>
        </p:txBody>
      </p:sp>
      <p:sp>
        <p:nvSpPr>
          <p:cNvPr id="36" name="TextBox 35"/>
          <p:cNvSpPr txBox="1"/>
          <p:nvPr/>
        </p:nvSpPr>
        <p:spPr>
          <a:xfrm>
            <a:off x="6715117" y="13502101"/>
            <a:ext cx="1295400" cy="92333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700" dirty="0" smtClean="0"/>
              <a:t>Clip to Arizona</a:t>
            </a:r>
            <a:endParaRPr lang="en-US" sz="2700" dirty="0"/>
          </a:p>
        </p:txBody>
      </p:sp>
      <p:sp>
        <p:nvSpPr>
          <p:cNvPr id="37" name="TextBox 36"/>
          <p:cNvSpPr txBox="1"/>
          <p:nvPr/>
        </p:nvSpPr>
        <p:spPr>
          <a:xfrm>
            <a:off x="8362942" y="13483780"/>
            <a:ext cx="1904999" cy="92333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700" dirty="0" smtClean="0"/>
              <a:t>Apply Scale Factor</a:t>
            </a:r>
            <a:endParaRPr lang="en-US" sz="2700" dirty="0"/>
          </a:p>
        </p:txBody>
      </p:sp>
      <p:sp>
        <p:nvSpPr>
          <p:cNvPr id="38" name="TextBox 37"/>
          <p:cNvSpPr txBox="1"/>
          <p:nvPr/>
        </p:nvSpPr>
        <p:spPr>
          <a:xfrm>
            <a:off x="761993" y="14668470"/>
            <a:ext cx="2028825" cy="92333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700" dirty="0" smtClean="0"/>
              <a:t>Acquire BARC Raster</a:t>
            </a:r>
            <a:endParaRPr lang="en-US" sz="2700" dirty="0"/>
          </a:p>
        </p:txBody>
      </p:sp>
      <p:sp>
        <p:nvSpPr>
          <p:cNvPr id="39" name="TextBox 38"/>
          <p:cNvSpPr txBox="1"/>
          <p:nvPr/>
        </p:nvSpPr>
        <p:spPr>
          <a:xfrm>
            <a:off x="3152766" y="14668470"/>
            <a:ext cx="2114551" cy="92333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700" dirty="0" smtClean="0"/>
              <a:t>Reclassify Burn Severity</a:t>
            </a:r>
            <a:endParaRPr lang="en-US" sz="2700" dirty="0"/>
          </a:p>
        </p:txBody>
      </p:sp>
      <p:sp>
        <p:nvSpPr>
          <p:cNvPr id="40" name="TextBox 39"/>
          <p:cNvSpPr txBox="1"/>
          <p:nvPr/>
        </p:nvSpPr>
        <p:spPr>
          <a:xfrm>
            <a:off x="5624504" y="14649450"/>
            <a:ext cx="1419223" cy="92333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700" dirty="0" smtClean="0"/>
              <a:t>Raster to Polygon</a:t>
            </a:r>
            <a:endParaRPr lang="en-US" sz="2700" dirty="0"/>
          </a:p>
        </p:txBody>
      </p:sp>
      <p:sp>
        <p:nvSpPr>
          <p:cNvPr id="41" name="TextBox 40"/>
          <p:cNvSpPr txBox="1"/>
          <p:nvPr/>
        </p:nvSpPr>
        <p:spPr>
          <a:xfrm>
            <a:off x="7496169" y="14649450"/>
            <a:ext cx="1619250" cy="92333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700" dirty="0" smtClean="0"/>
              <a:t>Dissolve to Outline</a:t>
            </a:r>
            <a:endParaRPr lang="en-US" sz="2700" dirty="0"/>
          </a:p>
        </p:txBody>
      </p:sp>
      <p:sp>
        <p:nvSpPr>
          <p:cNvPr id="42" name="TextBox 41"/>
          <p:cNvSpPr txBox="1"/>
          <p:nvPr/>
        </p:nvSpPr>
        <p:spPr>
          <a:xfrm>
            <a:off x="9410694" y="14630340"/>
            <a:ext cx="1371599" cy="92333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700" dirty="0" smtClean="0"/>
              <a:t>Buffer by 5km</a:t>
            </a:r>
            <a:endParaRPr lang="en-US" sz="2700" dirty="0"/>
          </a:p>
        </p:txBody>
      </p:sp>
      <p:cxnSp>
        <p:nvCxnSpPr>
          <p:cNvPr id="20" name="Straight Arrow Connector 19"/>
          <p:cNvCxnSpPr>
            <a:stCxn id="17" idx="3"/>
            <a:endCxn id="34" idx="1"/>
          </p:cNvCxnSpPr>
          <p:nvPr/>
        </p:nvCxnSpPr>
        <p:spPr>
          <a:xfrm>
            <a:off x="2438393" y="13956433"/>
            <a:ext cx="4572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stCxn id="34" idx="3"/>
            <a:endCxn id="35" idx="1"/>
          </p:cNvCxnSpPr>
          <p:nvPr/>
        </p:nvCxnSpPr>
        <p:spPr>
          <a:xfrm flipV="1">
            <a:off x="4210042" y="13954971"/>
            <a:ext cx="447676" cy="14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>
            <a:stCxn id="35" idx="3"/>
            <a:endCxn id="36" idx="1"/>
          </p:cNvCxnSpPr>
          <p:nvPr/>
        </p:nvCxnSpPr>
        <p:spPr>
          <a:xfrm>
            <a:off x="6238867" y="13954971"/>
            <a:ext cx="476250" cy="879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>
            <a:stCxn id="36" idx="3"/>
            <a:endCxn id="37" idx="1"/>
          </p:cNvCxnSpPr>
          <p:nvPr/>
        </p:nvCxnSpPr>
        <p:spPr>
          <a:xfrm flipV="1">
            <a:off x="8010517" y="13945445"/>
            <a:ext cx="352425" cy="1832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>
            <a:stCxn id="38" idx="3"/>
            <a:endCxn id="39" idx="1"/>
          </p:cNvCxnSpPr>
          <p:nvPr/>
        </p:nvCxnSpPr>
        <p:spPr>
          <a:xfrm>
            <a:off x="2790818" y="15130135"/>
            <a:ext cx="36194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>
            <a:stCxn id="39" idx="3"/>
            <a:endCxn id="40" idx="1"/>
          </p:cNvCxnSpPr>
          <p:nvPr/>
        </p:nvCxnSpPr>
        <p:spPr>
          <a:xfrm flipV="1">
            <a:off x="5267317" y="15111115"/>
            <a:ext cx="357187" cy="190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>
            <a:stCxn id="40" idx="3"/>
            <a:endCxn id="41" idx="1"/>
          </p:cNvCxnSpPr>
          <p:nvPr/>
        </p:nvCxnSpPr>
        <p:spPr>
          <a:xfrm>
            <a:off x="7043727" y="15111115"/>
            <a:ext cx="45244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>
            <a:stCxn id="41" idx="3"/>
            <a:endCxn id="42" idx="1"/>
          </p:cNvCxnSpPr>
          <p:nvPr/>
        </p:nvCxnSpPr>
        <p:spPr>
          <a:xfrm flipV="1">
            <a:off x="9115419" y="15092005"/>
            <a:ext cx="295275" cy="1911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TextBox 105"/>
          <p:cNvSpPr txBox="1"/>
          <p:nvPr/>
        </p:nvSpPr>
        <p:spPr>
          <a:xfrm>
            <a:off x="11601435" y="13483780"/>
            <a:ext cx="1524002" cy="216982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700" dirty="0" smtClean="0"/>
              <a:t>Clip NDVI layers to fire outline</a:t>
            </a:r>
            <a:endParaRPr lang="en-US" sz="2700" dirty="0"/>
          </a:p>
        </p:txBody>
      </p:sp>
      <p:sp>
        <p:nvSpPr>
          <p:cNvPr id="107" name="TextBox 106"/>
          <p:cNvSpPr txBox="1"/>
          <p:nvPr/>
        </p:nvSpPr>
        <p:spPr>
          <a:xfrm>
            <a:off x="13563580" y="13899279"/>
            <a:ext cx="1600205" cy="133882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700" dirty="0" smtClean="0"/>
              <a:t>Average NDVI for each year</a:t>
            </a:r>
            <a:endParaRPr lang="en-US" sz="2700" dirty="0"/>
          </a:p>
        </p:txBody>
      </p:sp>
      <p:sp>
        <p:nvSpPr>
          <p:cNvPr id="108" name="TextBox 107"/>
          <p:cNvSpPr txBox="1"/>
          <p:nvPr/>
        </p:nvSpPr>
        <p:spPr>
          <a:xfrm>
            <a:off x="15582885" y="13899279"/>
            <a:ext cx="1733552" cy="133882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700" dirty="0" smtClean="0"/>
              <a:t>Calculate 10-year average</a:t>
            </a:r>
            <a:endParaRPr lang="en-US" sz="2700" dirty="0"/>
          </a:p>
        </p:txBody>
      </p:sp>
      <p:cxnSp>
        <p:nvCxnSpPr>
          <p:cNvPr id="110" name="Straight Arrow Connector 109"/>
          <p:cNvCxnSpPr>
            <a:stCxn id="37" idx="3"/>
            <a:endCxn id="106" idx="1"/>
          </p:cNvCxnSpPr>
          <p:nvPr/>
        </p:nvCxnSpPr>
        <p:spPr>
          <a:xfrm>
            <a:off x="10267941" y="13945445"/>
            <a:ext cx="1333494" cy="6232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Arrow Connector 112"/>
          <p:cNvCxnSpPr>
            <a:stCxn id="42" idx="3"/>
            <a:endCxn id="106" idx="1"/>
          </p:cNvCxnSpPr>
          <p:nvPr/>
        </p:nvCxnSpPr>
        <p:spPr>
          <a:xfrm flipV="1">
            <a:off x="10782293" y="14568693"/>
            <a:ext cx="819142" cy="5233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Arrow Connector 114"/>
          <p:cNvCxnSpPr>
            <a:stCxn id="106" idx="3"/>
            <a:endCxn id="107" idx="1"/>
          </p:cNvCxnSpPr>
          <p:nvPr/>
        </p:nvCxnSpPr>
        <p:spPr>
          <a:xfrm>
            <a:off x="13125437" y="14568693"/>
            <a:ext cx="438143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Arrow Connector 116"/>
          <p:cNvCxnSpPr>
            <a:stCxn id="107" idx="3"/>
            <a:endCxn id="108" idx="1"/>
          </p:cNvCxnSpPr>
          <p:nvPr/>
        </p:nvCxnSpPr>
        <p:spPr>
          <a:xfrm>
            <a:off x="15163785" y="14568693"/>
            <a:ext cx="4191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6" t="9413" r="909" b="7059"/>
          <a:stretch/>
        </p:blipFill>
        <p:spPr>
          <a:xfrm>
            <a:off x="18297526" y="10991738"/>
            <a:ext cx="8530906" cy="5714097"/>
          </a:xfrm>
          <a:prstGeom prst="rect">
            <a:avLst/>
          </a:prstGeom>
        </p:spPr>
      </p:pic>
      <p:sp>
        <p:nvSpPr>
          <p:cNvPr id="55" name="TextBox 54"/>
          <p:cNvSpPr txBox="1"/>
          <p:nvPr/>
        </p:nvSpPr>
        <p:spPr>
          <a:xfrm>
            <a:off x="2397908" y="16705835"/>
            <a:ext cx="9129715" cy="5078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700" dirty="0" smtClean="0"/>
              <a:t>Currently working on methods for precipitation component</a:t>
            </a:r>
            <a:endParaRPr lang="en-US" sz="2700" dirty="0"/>
          </a:p>
        </p:txBody>
      </p:sp>
      <p:sp>
        <p:nvSpPr>
          <p:cNvPr id="56" name="TextBox 55"/>
          <p:cNvSpPr txBox="1"/>
          <p:nvPr/>
        </p:nvSpPr>
        <p:spPr>
          <a:xfrm>
            <a:off x="2397908" y="18375134"/>
            <a:ext cx="10120306" cy="5078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700" dirty="0" smtClean="0"/>
              <a:t>Finally, methods comparing precipitation and NDVI will be included here.</a:t>
            </a:r>
            <a:endParaRPr lang="en-US" sz="2700" dirty="0"/>
          </a:p>
        </p:txBody>
      </p:sp>
      <p:sp>
        <p:nvSpPr>
          <p:cNvPr id="58" name="Text Placeholder 16"/>
          <p:cNvSpPr txBox="1">
            <a:spLocks/>
          </p:cNvSpPr>
          <p:nvPr/>
        </p:nvSpPr>
        <p:spPr>
          <a:xfrm rot="2063640">
            <a:off x="21155027" y="19707863"/>
            <a:ext cx="1562100" cy="750764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TERRA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914400" y="21408366"/>
            <a:ext cx="4583903" cy="590931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700" dirty="0" smtClean="0"/>
              <a:t>Image showing several layers of NDVI average surfaces across several years (in a stack)</a:t>
            </a:r>
          </a:p>
          <a:p>
            <a:pPr algn="ctr"/>
            <a:endParaRPr lang="en-US" sz="2700" dirty="0" smtClean="0"/>
          </a:p>
          <a:p>
            <a:pPr algn="ctr"/>
            <a:endParaRPr lang="en-US" sz="2700" dirty="0"/>
          </a:p>
          <a:p>
            <a:pPr algn="ctr"/>
            <a:endParaRPr lang="en-US" sz="2700" dirty="0" smtClean="0"/>
          </a:p>
          <a:p>
            <a:pPr algn="ctr"/>
            <a:endParaRPr lang="en-US" sz="2700" dirty="0"/>
          </a:p>
          <a:p>
            <a:pPr algn="ctr"/>
            <a:endParaRPr lang="en-US" sz="2700" dirty="0"/>
          </a:p>
          <a:p>
            <a:pPr algn="ctr"/>
            <a:endParaRPr lang="en-US" sz="2700" dirty="0" smtClean="0"/>
          </a:p>
          <a:p>
            <a:pPr algn="ctr"/>
            <a:endParaRPr lang="en-US" sz="2700" dirty="0"/>
          </a:p>
          <a:p>
            <a:pPr algn="ctr"/>
            <a:endParaRPr lang="en-US" sz="2700" dirty="0" smtClean="0"/>
          </a:p>
          <a:p>
            <a:pPr algn="ctr"/>
            <a:endParaRPr lang="en-US" sz="2700" dirty="0"/>
          </a:p>
          <a:p>
            <a:pPr algn="ctr"/>
            <a:endParaRPr lang="en-US" sz="2700" dirty="0" smtClean="0"/>
          </a:p>
          <a:p>
            <a:pPr algn="ctr"/>
            <a:endParaRPr lang="en-US" sz="2700" dirty="0"/>
          </a:p>
        </p:txBody>
      </p:sp>
      <p:sp>
        <p:nvSpPr>
          <p:cNvPr id="61" name="TextBox 60"/>
          <p:cNvSpPr txBox="1"/>
          <p:nvPr/>
        </p:nvSpPr>
        <p:spPr>
          <a:xfrm>
            <a:off x="6607961" y="21408366"/>
            <a:ext cx="4583903" cy="590931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700" dirty="0" smtClean="0"/>
              <a:t>Image showing several layers of </a:t>
            </a:r>
            <a:r>
              <a:rPr lang="en-US" sz="2700" dirty="0" err="1" smtClean="0"/>
              <a:t>percipitation</a:t>
            </a:r>
            <a:r>
              <a:rPr lang="en-US" sz="2700" dirty="0" smtClean="0"/>
              <a:t> surfaces across several years (in a corresponding stack)</a:t>
            </a:r>
          </a:p>
          <a:p>
            <a:pPr algn="ctr"/>
            <a:endParaRPr lang="en-US" sz="2700" dirty="0"/>
          </a:p>
          <a:p>
            <a:pPr algn="ctr"/>
            <a:endParaRPr lang="en-US" sz="2700" dirty="0" smtClean="0"/>
          </a:p>
          <a:p>
            <a:pPr algn="ctr"/>
            <a:endParaRPr lang="en-US" sz="2700" dirty="0"/>
          </a:p>
          <a:p>
            <a:pPr algn="ctr"/>
            <a:endParaRPr lang="en-US" sz="2700" dirty="0"/>
          </a:p>
          <a:p>
            <a:pPr algn="ctr"/>
            <a:endParaRPr lang="en-US" sz="2700" dirty="0" smtClean="0"/>
          </a:p>
          <a:p>
            <a:pPr algn="ctr"/>
            <a:endParaRPr lang="en-US" sz="2700" dirty="0"/>
          </a:p>
          <a:p>
            <a:pPr algn="ctr"/>
            <a:endParaRPr lang="en-US" sz="2700" dirty="0" smtClean="0"/>
          </a:p>
          <a:p>
            <a:pPr algn="ctr"/>
            <a:endParaRPr lang="en-US" sz="2700" dirty="0"/>
          </a:p>
          <a:p>
            <a:pPr algn="ctr"/>
            <a:endParaRPr lang="en-US" sz="2700" dirty="0" smtClean="0"/>
          </a:p>
          <a:p>
            <a:pPr algn="ctr"/>
            <a:endParaRPr lang="en-US" sz="2700" dirty="0"/>
          </a:p>
        </p:txBody>
      </p:sp>
      <p:sp>
        <p:nvSpPr>
          <p:cNvPr id="62" name="TextBox 61"/>
          <p:cNvSpPr txBox="1"/>
          <p:nvPr/>
        </p:nvSpPr>
        <p:spPr>
          <a:xfrm>
            <a:off x="12205065" y="21408366"/>
            <a:ext cx="4583903" cy="590931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700" dirty="0" smtClean="0"/>
              <a:t>Image similar to the one below, comparing NDVI and precipitation products over time</a:t>
            </a:r>
          </a:p>
          <a:p>
            <a:pPr algn="ctr"/>
            <a:endParaRPr lang="en-US" sz="2700" dirty="0"/>
          </a:p>
          <a:p>
            <a:pPr algn="ctr"/>
            <a:endParaRPr lang="en-US" sz="2700" dirty="0" smtClean="0"/>
          </a:p>
          <a:p>
            <a:pPr algn="ctr"/>
            <a:endParaRPr lang="en-US" sz="2700" dirty="0" smtClean="0"/>
          </a:p>
          <a:p>
            <a:pPr algn="ctr"/>
            <a:endParaRPr lang="en-US" sz="2700" dirty="0"/>
          </a:p>
          <a:p>
            <a:pPr algn="ctr"/>
            <a:endParaRPr lang="en-US" sz="2700" dirty="0"/>
          </a:p>
          <a:p>
            <a:pPr algn="ctr"/>
            <a:endParaRPr lang="en-US" sz="2700" dirty="0" smtClean="0"/>
          </a:p>
          <a:p>
            <a:pPr algn="ctr"/>
            <a:endParaRPr lang="en-US" sz="2700" dirty="0"/>
          </a:p>
          <a:p>
            <a:pPr algn="ctr"/>
            <a:endParaRPr lang="en-US" sz="2700" dirty="0" smtClean="0"/>
          </a:p>
          <a:p>
            <a:pPr algn="ctr"/>
            <a:endParaRPr lang="en-US" sz="2700" dirty="0"/>
          </a:p>
          <a:p>
            <a:pPr algn="ctr"/>
            <a:endParaRPr lang="en-US" sz="2700" dirty="0" smtClean="0"/>
          </a:p>
          <a:p>
            <a:pPr algn="ctr"/>
            <a:endParaRPr lang="en-US" sz="2700" dirty="0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9590" y="23088012"/>
            <a:ext cx="5734851" cy="4039164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92525" y="31895492"/>
            <a:ext cx="3790934" cy="2615745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9855" y="32911996"/>
            <a:ext cx="4218063" cy="155541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78828" y="28612135"/>
            <a:ext cx="3018325" cy="3149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650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Disasters 15">
      <a:dk1>
        <a:srgbClr val="767171"/>
      </a:dk1>
      <a:lt1>
        <a:srgbClr val="FFFFFF"/>
      </a:lt1>
      <a:dk2>
        <a:srgbClr val="767171"/>
      </a:dk2>
      <a:lt2>
        <a:srgbClr val="FFFFFF"/>
      </a:lt2>
      <a:accent1>
        <a:srgbClr val="57688F"/>
      </a:accent1>
      <a:accent2>
        <a:srgbClr val="7F7AA1"/>
      </a:accent2>
      <a:accent3>
        <a:srgbClr val="A990B7"/>
      </a:accent3>
      <a:accent4>
        <a:srgbClr val="D7D678"/>
      </a:accent4>
      <a:accent5>
        <a:srgbClr val="C0AF5D"/>
      </a:accent5>
      <a:accent6>
        <a:srgbClr val="AF8D46"/>
      </a:accent6>
      <a:hlink>
        <a:srgbClr val="57688F"/>
      </a:hlink>
      <a:folHlink>
        <a:srgbClr val="57688F"/>
      </a:folHlink>
    </a:clrScheme>
    <a:fontScheme name="DEVELOP_poster">
      <a:majorFont>
        <a:latin typeface="Century Gothic"/>
        <a:ea typeface=""/>
        <a:cs typeface=""/>
      </a:majorFont>
      <a:minorFont>
        <a:latin typeface="Garamond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2428</TotalTime>
  <Words>390</Words>
  <Application>Microsoft Office PowerPoint</Application>
  <PresentationFormat>Custom</PresentationFormat>
  <Paragraphs>76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>HPES ACES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McKeel, Christopher A. (LARC-E3)[SSAI DEVELOP]</dc:creator>
  <cp:lastModifiedBy>Jennifer Holder</cp:lastModifiedBy>
  <cp:revision>99</cp:revision>
  <dcterms:created xsi:type="dcterms:W3CDTF">2015-06-02T14:58:58Z</dcterms:created>
  <dcterms:modified xsi:type="dcterms:W3CDTF">2015-06-30T20:27:03Z</dcterms:modified>
</cp:coreProperties>
</file>