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56" r:id="rId5"/>
    <p:sldId id="260"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90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9" autoAdjust="0"/>
    <p:restoredTop sz="94660"/>
  </p:normalViewPr>
  <p:slideViewPr>
    <p:cSldViewPr>
      <p:cViewPr varScale="1">
        <p:scale>
          <a:sx n="93" d="100"/>
          <a:sy n="93" d="100"/>
        </p:scale>
        <p:origin x="195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306857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109916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95856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7159C6-9BDB-4CBF-ACB1-A76418A50CE9}"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847682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159C6-9BDB-4CBF-ACB1-A76418A50CE9}" type="datetimeFigureOut">
              <a:rPr lang="en-US" smtClean="0"/>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411251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7159C6-9BDB-4CBF-ACB1-A76418A50CE9}"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11213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7159C6-9BDB-4CBF-ACB1-A76418A50CE9}" type="datetimeFigureOut">
              <a:rPr lang="en-US" smtClean="0"/>
              <a:t>5/15/2015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3835034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7159C6-9BDB-4CBF-ACB1-A76418A50CE9}" type="datetimeFigureOut">
              <a:rPr lang="en-US" smtClean="0"/>
              <a:t>5/15/2015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998197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159C6-9BDB-4CBF-ACB1-A76418A50CE9}" type="datetimeFigureOut">
              <a:rPr lang="en-US" smtClean="0"/>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42680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2188001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159C6-9BDB-4CBF-ACB1-A76418A50CE9}" type="datetimeFigureOut">
              <a:rPr lang="en-US" smtClean="0"/>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0649D6-ECE2-4210-9381-2CA218D1453A}" type="slidenum">
              <a:rPr lang="en-US" smtClean="0"/>
              <a:t>‹#›</a:t>
            </a:fld>
            <a:endParaRPr lang="en-US"/>
          </a:p>
        </p:txBody>
      </p:sp>
    </p:spTree>
    <p:extLst>
      <p:ext uri="{BB962C8B-B14F-4D97-AF65-F5344CB8AC3E}">
        <p14:creationId xmlns:p14="http://schemas.microsoft.com/office/powerpoint/2010/main" val="1778564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159C6-9BDB-4CBF-ACB1-A76418A50CE9}" type="datetimeFigureOut">
              <a:rPr lang="en-US" smtClean="0"/>
              <a:t>5/15/2015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649D6-ECE2-4210-9381-2CA218D1453A}" type="slidenum">
              <a:rPr lang="en-US" smtClean="0"/>
              <a:t>‹#›</a:t>
            </a:fld>
            <a:endParaRPr lang="en-US"/>
          </a:p>
        </p:txBody>
      </p:sp>
    </p:spTree>
    <p:extLst>
      <p:ext uri="{BB962C8B-B14F-4D97-AF65-F5344CB8AC3E}">
        <p14:creationId xmlns:p14="http://schemas.microsoft.com/office/powerpoint/2010/main" val="1716364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hyperlink" Target="http://files.developexchange.com/" TargetMode="External"/><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mailto:DEVELOP.ProjectCoordination@gmail.com"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76200"/>
            <a:ext cx="9144000" cy="533400"/>
          </a:xfrm>
        </p:spPr>
        <p:txBody>
          <a:bodyPr>
            <a:noAutofit/>
          </a:bodyPr>
          <a:lstStyle/>
          <a:p>
            <a:r>
              <a:rPr lang="en-US" sz="2800" dirty="0" smtClean="0"/>
              <a:t>2015 Summer Deliverable Descriptions &amp; Uses</a:t>
            </a:r>
            <a:endParaRPr lang="en-US" sz="2800" dirty="0"/>
          </a:p>
        </p:txBody>
      </p:sp>
      <p:sp>
        <p:nvSpPr>
          <p:cNvPr id="7" name="Content Placeholder 6"/>
          <p:cNvSpPr>
            <a:spLocks noGrp="1"/>
          </p:cNvSpPr>
          <p:nvPr>
            <p:ph idx="4294967295"/>
          </p:nvPr>
        </p:nvSpPr>
        <p:spPr>
          <a:xfrm>
            <a:off x="152400" y="762000"/>
            <a:ext cx="4191000" cy="3048000"/>
          </a:xfrm>
          <a:ln>
            <a:solidFill>
              <a:schemeClr val="tx1"/>
            </a:solidFill>
            <a:prstDash val="dash"/>
          </a:ln>
        </p:spPr>
        <p:txBody>
          <a:bodyPr>
            <a:noAutofit/>
          </a:bodyPr>
          <a:lstStyle/>
          <a:p>
            <a:pPr marL="0" indent="0">
              <a:buNone/>
            </a:pPr>
            <a:r>
              <a:rPr lang="en-US" sz="1800" b="1" dirty="0" smtClean="0">
                <a:solidFill>
                  <a:schemeClr val="accent5">
                    <a:lumMod val="50000"/>
                  </a:schemeClr>
                </a:solidFill>
              </a:rPr>
              <a:t>Project Summary</a:t>
            </a:r>
          </a:p>
          <a:p>
            <a:pPr marL="0" indent="0" algn="just">
              <a:buNone/>
            </a:pPr>
            <a:r>
              <a:rPr lang="en-US" sz="1000" dirty="0" smtClean="0"/>
              <a:t>Compiles project information </a:t>
            </a:r>
            <a:r>
              <a:rPr lang="en-US" sz="1000" dirty="0"/>
              <a:t>for reporting and outreach </a:t>
            </a:r>
            <a:r>
              <a:rPr lang="en-US" sz="1000" dirty="0" smtClean="0"/>
              <a:t>materials, such as project </a:t>
            </a:r>
            <a:r>
              <a:rPr lang="en-US" sz="1000" dirty="0"/>
              <a:t>booklets, annual reports, close out presentations, quarterly program reviews, </a:t>
            </a:r>
            <a:r>
              <a:rPr lang="en-US" sz="1000" dirty="0" smtClean="0"/>
              <a:t>monthly </a:t>
            </a:r>
            <a:r>
              <a:rPr lang="en-US" sz="1000" dirty="0"/>
              <a:t>status </a:t>
            </a:r>
            <a:r>
              <a:rPr lang="en-US" sz="1000" dirty="0" smtClean="0"/>
              <a:t>reports, and also the virtual poster session. This content will be what feeds the DEVELOPedia page and is what future DEVELOP teams will use to reference and understand your project. </a:t>
            </a:r>
          </a:p>
          <a:p>
            <a:pPr marL="0" indent="0" algn="just">
              <a:buNone/>
            </a:pPr>
            <a:endParaRPr lang="en-US" sz="400" b="1" i="1" dirty="0"/>
          </a:p>
          <a:p>
            <a:pPr marL="0" indent="0" algn="just">
              <a:buNone/>
            </a:pPr>
            <a:r>
              <a:rPr lang="en-US" sz="1050" b="1" i="1" dirty="0" smtClean="0"/>
              <a:t>Sub-deliverables:</a:t>
            </a:r>
          </a:p>
          <a:p>
            <a:pPr marL="0" indent="0" algn="just">
              <a:buNone/>
            </a:pPr>
            <a:r>
              <a:rPr lang="en-US" sz="1000" b="1" dirty="0" smtClean="0"/>
              <a:t>Abstract Update </a:t>
            </a:r>
            <a:r>
              <a:rPr lang="en-US" sz="1000" dirty="0" smtClean="0"/>
              <a:t>– This is a mid-term follow up with teams regarding abstract edits ahead of submission in the final project summary. This allows for updates based on project activities and for final feedback ahead of the VPS. Once the feedback/final version is sent from NPO to teams it should be inserted into all final deliverables.</a:t>
            </a:r>
          </a:p>
          <a:p>
            <a:pPr marL="0" indent="0" algn="just">
              <a:buNone/>
            </a:pPr>
            <a:r>
              <a:rPr lang="en-US" sz="1000" b="1" dirty="0" smtClean="0"/>
              <a:t>DEVELOPedia Page </a:t>
            </a:r>
            <a:r>
              <a:rPr lang="en-US" sz="1000" dirty="0" smtClean="0"/>
              <a:t>– Take the content from the final summary returned by NPO and use it to populate your team’s DEVELOPedia page in week 9. </a:t>
            </a:r>
          </a:p>
        </p:txBody>
      </p:sp>
      <p:sp>
        <p:nvSpPr>
          <p:cNvPr id="12" name="Content Placeholder 6"/>
          <p:cNvSpPr txBox="1">
            <a:spLocks/>
          </p:cNvSpPr>
          <p:nvPr/>
        </p:nvSpPr>
        <p:spPr>
          <a:xfrm>
            <a:off x="4495800" y="762000"/>
            <a:ext cx="4495800" cy="1371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a:solidFill>
                  <a:srgbClr val="4BACC6">
                    <a:lumMod val="50000"/>
                  </a:srgbClr>
                </a:solidFill>
              </a:rPr>
              <a:t>Poster</a:t>
            </a:r>
          </a:p>
          <a:p>
            <a:pPr marL="0" lvl="0" indent="0" algn="just">
              <a:spcBef>
                <a:spcPts val="0"/>
              </a:spcBef>
              <a:buNone/>
            </a:pPr>
            <a:r>
              <a:rPr lang="en-US" sz="950" dirty="0" smtClean="0">
                <a:solidFill>
                  <a:prstClr val="black"/>
                </a:solidFill>
              </a:rPr>
              <a:t>Provides understanding </a:t>
            </a:r>
            <a:r>
              <a:rPr lang="en-US" sz="950" dirty="0">
                <a:solidFill>
                  <a:prstClr val="black"/>
                </a:solidFill>
              </a:rPr>
              <a:t>of the project and its </a:t>
            </a:r>
            <a:r>
              <a:rPr lang="en-US" sz="950" dirty="0" smtClean="0">
                <a:solidFill>
                  <a:prstClr val="black"/>
                </a:solidFill>
              </a:rPr>
              <a:t>results in one overview. Content </a:t>
            </a:r>
            <a:r>
              <a:rPr lang="en-US" sz="950" dirty="0">
                <a:solidFill>
                  <a:prstClr val="black"/>
                </a:solidFill>
              </a:rPr>
              <a:t>is </a:t>
            </a:r>
            <a:r>
              <a:rPr lang="en-US" sz="950" dirty="0" smtClean="0">
                <a:solidFill>
                  <a:prstClr val="black"/>
                </a:solidFill>
              </a:rPr>
              <a:t>often the </a:t>
            </a:r>
            <a:r>
              <a:rPr lang="en-US" sz="950" dirty="0">
                <a:solidFill>
                  <a:prstClr val="black"/>
                </a:solidFill>
              </a:rPr>
              <a:t>same/similar to the presentation content. Posters are presented in close-out sessions and at conferences. </a:t>
            </a:r>
            <a:r>
              <a:rPr lang="en-US" sz="950" dirty="0" smtClean="0">
                <a:solidFill>
                  <a:prstClr val="black"/>
                </a:solidFill>
              </a:rPr>
              <a:t>Creating a successful poster to demonstrate results is great skill and a standard practice in science. All teams will submit a HQ final draft, and a final draft at the end of the term can include more results/outcomes or a team can submit the HQ poster as the final poster draft again.</a:t>
            </a:r>
            <a:endParaRPr lang="en-US" sz="950" dirty="0">
              <a:solidFill>
                <a:prstClr val="black"/>
              </a:solidFill>
            </a:endParaRPr>
          </a:p>
        </p:txBody>
      </p:sp>
      <p:sp>
        <p:nvSpPr>
          <p:cNvPr id="13" name="Content Placeholder 6"/>
          <p:cNvSpPr txBox="1">
            <a:spLocks/>
          </p:cNvSpPr>
          <p:nvPr/>
        </p:nvSpPr>
        <p:spPr>
          <a:xfrm>
            <a:off x="152400" y="3962400"/>
            <a:ext cx="4191000" cy="1295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a:solidFill>
                  <a:srgbClr val="4BACC6">
                    <a:lumMod val="50000"/>
                  </a:srgbClr>
                </a:solidFill>
              </a:rPr>
              <a:t>Tech Paper</a:t>
            </a:r>
          </a:p>
          <a:p>
            <a:pPr marL="0" lvl="0" indent="0" algn="just">
              <a:spcBef>
                <a:spcPts val="0"/>
              </a:spcBef>
              <a:buNone/>
            </a:pPr>
            <a:r>
              <a:rPr lang="en-US" sz="950" dirty="0">
                <a:solidFill>
                  <a:prstClr val="black"/>
                </a:solidFill>
              </a:rPr>
              <a:t>Provides a synopsis of the project with technical details for partners and future DEVELOP teams to replicate and understand. </a:t>
            </a:r>
            <a:r>
              <a:rPr lang="en-US" sz="950" dirty="0" smtClean="0">
                <a:solidFill>
                  <a:prstClr val="black"/>
                </a:solidFill>
              </a:rPr>
              <a:t>Methods should be the focus. It </a:t>
            </a:r>
            <a:r>
              <a:rPr lang="en-US" sz="950" dirty="0">
                <a:solidFill>
                  <a:prstClr val="black"/>
                </a:solidFill>
              </a:rPr>
              <a:t>should be no longer than </a:t>
            </a:r>
            <a:r>
              <a:rPr lang="en-US" sz="950" dirty="0" smtClean="0">
                <a:solidFill>
                  <a:prstClr val="black"/>
                </a:solidFill>
              </a:rPr>
              <a:t>12 pages and use </a:t>
            </a:r>
            <a:r>
              <a:rPr lang="en-US" sz="950" dirty="0">
                <a:solidFill>
                  <a:prstClr val="black"/>
                </a:solidFill>
              </a:rPr>
              <a:t>the template unless permission </a:t>
            </a:r>
            <a:r>
              <a:rPr lang="en-US" sz="950" dirty="0" smtClean="0">
                <a:solidFill>
                  <a:prstClr val="black"/>
                </a:solidFill>
              </a:rPr>
              <a:t>is previously </a:t>
            </a:r>
            <a:r>
              <a:rPr lang="en-US" sz="950" dirty="0">
                <a:solidFill>
                  <a:prstClr val="black"/>
                </a:solidFill>
              </a:rPr>
              <a:t>granted to use a different </a:t>
            </a:r>
            <a:r>
              <a:rPr lang="en-US" sz="950" dirty="0" smtClean="0">
                <a:solidFill>
                  <a:prstClr val="black"/>
                </a:solidFill>
              </a:rPr>
              <a:t>style. Any distribution or publications of this work must </a:t>
            </a:r>
            <a:r>
              <a:rPr lang="en-US" sz="950" dirty="0">
                <a:solidFill>
                  <a:prstClr val="black"/>
                </a:solidFill>
              </a:rPr>
              <a:t>go through NASA Export </a:t>
            </a:r>
            <a:r>
              <a:rPr lang="en-US" sz="950" dirty="0" smtClean="0">
                <a:solidFill>
                  <a:prstClr val="black"/>
                </a:solidFill>
              </a:rPr>
              <a:t>Control.</a:t>
            </a:r>
            <a:endParaRPr lang="en-US" sz="950" dirty="0">
              <a:solidFill>
                <a:prstClr val="black"/>
              </a:solidFill>
            </a:endParaRPr>
          </a:p>
          <a:p>
            <a:pPr marL="0" lvl="0" indent="0" algn="just">
              <a:spcBef>
                <a:spcPts val="0"/>
              </a:spcBef>
              <a:buNone/>
            </a:pPr>
            <a:endParaRPr lang="en-US" sz="950" dirty="0">
              <a:solidFill>
                <a:prstClr val="black"/>
              </a:solidFill>
            </a:endParaRPr>
          </a:p>
        </p:txBody>
      </p:sp>
      <p:sp>
        <p:nvSpPr>
          <p:cNvPr id="14" name="Content Placeholder 6"/>
          <p:cNvSpPr txBox="1">
            <a:spLocks/>
          </p:cNvSpPr>
          <p:nvPr/>
        </p:nvSpPr>
        <p:spPr>
          <a:xfrm>
            <a:off x="4495800" y="2286000"/>
            <a:ext cx="44958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a:solidFill>
                  <a:srgbClr val="4BACC6">
                    <a:lumMod val="50000"/>
                  </a:srgbClr>
                </a:solidFill>
              </a:rPr>
              <a:t>Presentation</a:t>
            </a:r>
          </a:p>
          <a:p>
            <a:pPr marL="0" lvl="0" indent="0" algn="just">
              <a:spcBef>
                <a:spcPts val="0"/>
              </a:spcBef>
              <a:buNone/>
            </a:pPr>
            <a:r>
              <a:rPr lang="en-US" sz="950" dirty="0" smtClean="0">
                <a:solidFill>
                  <a:prstClr val="black"/>
                </a:solidFill>
              </a:rPr>
              <a:t>A </a:t>
            </a:r>
            <a:r>
              <a:rPr lang="en-US" sz="950" dirty="0">
                <a:solidFill>
                  <a:prstClr val="black"/>
                </a:solidFill>
              </a:rPr>
              <a:t>visually appealing </a:t>
            </a:r>
            <a:r>
              <a:rPr lang="en-US" sz="950" dirty="0" smtClean="0">
                <a:solidFill>
                  <a:prstClr val="black"/>
                </a:solidFill>
              </a:rPr>
              <a:t>means of telling the story of the project and the </a:t>
            </a:r>
            <a:r>
              <a:rPr lang="en-US" sz="950" dirty="0">
                <a:solidFill>
                  <a:prstClr val="black"/>
                </a:solidFill>
              </a:rPr>
              <a:t>flow </a:t>
            </a:r>
            <a:r>
              <a:rPr lang="en-US" sz="950" dirty="0" smtClean="0">
                <a:solidFill>
                  <a:prstClr val="black"/>
                </a:solidFill>
              </a:rPr>
              <a:t>should </a:t>
            </a:r>
            <a:r>
              <a:rPr lang="en-US" sz="950" dirty="0">
                <a:solidFill>
                  <a:prstClr val="black"/>
                </a:solidFill>
              </a:rPr>
              <a:t>carry the viewer from the community concern to the conclusions. The page structure in the template is a guide, feel free to amend it to fit your project.</a:t>
            </a:r>
            <a:r>
              <a:rPr lang="en-US" sz="950" dirty="0" smtClean="0">
                <a:solidFill>
                  <a:prstClr val="black"/>
                </a:solidFill>
              </a:rPr>
              <a:t> It must </a:t>
            </a:r>
            <a:r>
              <a:rPr lang="en-US" sz="950" dirty="0">
                <a:solidFill>
                  <a:prstClr val="black"/>
                </a:solidFill>
              </a:rPr>
              <a:t>include full speaker notes. </a:t>
            </a:r>
            <a:r>
              <a:rPr lang="en-US" sz="950" dirty="0" smtClean="0">
                <a:solidFill>
                  <a:prstClr val="black"/>
                </a:solidFill>
              </a:rPr>
              <a:t>Typical length is 6-20 slides, depending on the presentation venue. Often </a:t>
            </a:r>
            <a:r>
              <a:rPr lang="en-US" sz="950" dirty="0">
                <a:solidFill>
                  <a:prstClr val="black"/>
                </a:solidFill>
              </a:rPr>
              <a:t>used to report to project partners, NASA HQ </a:t>
            </a:r>
            <a:r>
              <a:rPr lang="en-US" sz="950" dirty="0" smtClean="0">
                <a:solidFill>
                  <a:prstClr val="black"/>
                </a:solidFill>
              </a:rPr>
              <a:t>and at </a:t>
            </a:r>
            <a:r>
              <a:rPr lang="en-US" sz="950" dirty="0">
                <a:solidFill>
                  <a:prstClr val="black"/>
                </a:solidFill>
              </a:rPr>
              <a:t>conferences.</a:t>
            </a:r>
          </a:p>
        </p:txBody>
      </p:sp>
      <p:sp>
        <p:nvSpPr>
          <p:cNvPr id="18" name="Content Placeholder 6"/>
          <p:cNvSpPr txBox="1">
            <a:spLocks/>
          </p:cNvSpPr>
          <p:nvPr/>
        </p:nvSpPr>
        <p:spPr>
          <a:xfrm>
            <a:off x="4495800" y="3657600"/>
            <a:ext cx="4495800" cy="1600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VPS: Video &amp; Transcript</a:t>
            </a:r>
          </a:p>
          <a:p>
            <a:pPr marL="0" indent="0" algn="just">
              <a:buNone/>
            </a:pPr>
            <a:r>
              <a:rPr lang="en-US" sz="950" dirty="0"/>
              <a:t>The VPS deliverable consists of the video and full transcription of audio in the video. The transcript is mandatory, as the video must be compliant with Section 508 of the US Rehabilitation Act. Videos must not be longer than </a:t>
            </a:r>
            <a:r>
              <a:rPr lang="en-US" sz="950" dirty="0" smtClean="0"/>
              <a:t>4 </a:t>
            </a:r>
            <a:r>
              <a:rPr lang="en-US" sz="950" dirty="0"/>
              <a:t>minutes, 15 </a:t>
            </a:r>
            <a:r>
              <a:rPr lang="en-US" sz="950" dirty="0" smtClean="0"/>
              <a:t>seconds, </a:t>
            </a:r>
            <a:r>
              <a:rPr lang="en-US" sz="950" dirty="0"/>
              <a:t>include the mandatory DEVELOP beginning and ending clips, and provide a good overview of the project. Creativity is appreciated, however “goofy” is not. A good rule of thumb is to ask yourself if you would feel comfortable sending the video to your project partners. Keep in mind that you are representing NASA</a:t>
            </a:r>
            <a:r>
              <a:rPr lang="en-US" sz="950" dirty="0" smtClean="0"/>
              <a:t>.</a:t>
            </a:r>
            <a:endParaRPr lang="en-US" sz="950" dirty="0"/>
          </a:p>
        </p:txBody>
      </p:sp>
      <p:sp>
        <p:nvSpPr>
          <p:cNvPr id="20" name="Content Placeholder 6"/>
          <p:cNvSpPr txBox="1">
            <a:spLocks/>
          </p:cNvSpPr>
          <p:nvPr/>
        </p:nvSpPr>
        <p:spPr>
          <a:xfrm>
            <a:off x="152400" y="5410200"/>
            <a:ext cx="8852647" cy="1303084"/>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800" b="1" dirty="0" smtClean="0">
                <a:solidFill>
                  <a:schemeClr val="accent5">
                    <a:lumMod val="50000"/>
                  </a:schemeClr>
                </a:solidFill>
              </a:rPr>
              <a:t>Optional Deliverables</a:t>
            </a:r>
          </a:p>
          <a:p>
            <a:pPr marL="171450" indent="-168275">
              <a:spcBef>
                <a:spcPts val="0"/>
              </a:spcBef>
            </a:pPr>
            <a:r>
              <a:rPr lang="en-US" sz="1000" b="1" dirty="0" smtClean="0"/>
              <a:t>Tutorial: </a:t>
            </a:r>
            <a:r>
              <a:rPr lang="en-US" sz="1000" dirty="0" smtClean="0"/>
              <a:t>Description </a:t>
            </a:r>
            <a:r>
              <a:rPr lang="en-US" sz="1000" dirty="0"/>
              <a:t>of methodologies for data acquisition, processing and </a:t>
            </a:r>
            <a:r>
              <a:rPr lang="en-US" sz="1000" dirty="0" smtClean="0"/>
              <a:t>analysis; useful for hand-offs to partners/end-users and future DEVELOP teams. These are being collected for inclusion in DEVELOPedia and made available to future teams.</a:t>
            </a:r>
          </a:p>
          <a:p>
            <a:pPr marL="171450" indent="-168275">
              <a:spcBef>
                <a:spcPts val="0"/>
              </a:spcBef>
            </a:pPr>
            <a:r>
              <a:rPr lang="en-US" sz="1000" b="1" dirty="0" smtClean="0"/>
              <a:t>Brochure: </a:t>
            </a:r>
            <a:r>
              <a:rPr lang="en-US" sz="1000" dirty="0"/>
              <a:t>U</a:t>
            </a:r>
            <a:r>
              <a:rPr lang="en-US" sz="1000" dirty="0" smtClean="0"/>
              <a:t>seful for hand-offs and close out presentations. </a:t>
            </a:r>
          </a:p>
          <a:p>
            <a:pPr marL="171450" indent="-168275">
              <a:spcBef>
                <a:spcPts val="0"/>
              </a:spcBef>
            </a:pPr>
            <a:r>
              <a:rPr lang="en-US" sz="1000" b="1" dirty="0" smtClean="0"/>
              <a:t>AGOL Map: </a:t>
            </a:r>
            <a:r>
              <a:rPr lang="en-US" sz="1000" dirty="0"/>
              <a:t>U</a:t>
            </a:r>
            <a:r>
              <a:rPr lang="en-US" sz="1000" dirty="0" smtClean="0"/>
              <a:t>seful for sharing w/partners/end-users, share maps with general public. Experience w/AGOL is a good resume builder.</a:t>
            </a:r>
          </a:p>
          <a:p>
            <a:pPr marL="171450" indent="-168275">
              <a:spcBef>
                <a:spcPts val="0"/>
              </a:spcBef>
            </a:pPr>
            <a:r>
              <a:rPr lang="en-US" sz="1000" b="1" dirty="0" smtClean="0"/>
              <a:t>Final Imagery: </a:t>
            </a:r>
            <a:r>
              <a:rPr lang="en-US" sz="1000" dirty="0"/>
              <a:t>U</a:t>
            </a:r>
            <a:r>
              <a:rPr lang="en-US" sz="1000" dirty="0" smtClean="0"/>
              <a:t>sed for brochures, close out print material, presentations, posters, social media, etc. Serves as a one stop shop for imagery found in the presentation, tech paper, video and poster.</a:t>
            </a:r>
          </a:p>
        </p:txBody>
      </p:sp>
    </p:spTree>
    <p:extLst>
      <p:ext uri="{BB962C8B-B14F-4D97-AF65-F5344CB8AC3E}">
        <p14:creationId xmlns:p14="http://schemas.microsoft.com/office/powerpoint/2010/main" val="8713494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533400"/>
          </a:xfrm>
        </p:spPr>
        <p:txBody>
          <a:bodyPr>
            <a:noAutofit/>
          </a:bodyPr>
          <a:lstStyle/>
          <a:p>
            <a:r>
              <a:rPr lang="en-US" sz="3200" dirty="0" smtClean="0"/>
              <a:t>Deliverable Submission Guidelines</a:t>
            </a:r>
            <a:endParaRPr lang="en-US" sz="3200" dirty="0"/>
          </a:p>
        </p:txBody>
      </p:sp>
      <p:sp>
        <p:nvSpPr>
          <p:cNvPr id="7" name="Content Placeholder 6"/>
          <p:cNvSpPr>
            <a:spLocks noGrp="1"/>
          </p:cNvSpPr>
          <p:nvPr>
            <p:ph idx="4294967295"/>
          </p:nvPr>
        </p:nvSpPr>
        <p:spPr>
          <a:xfrm>
            <a:off x="152400" y="1676400"/>
            <a:ext cx="8839200" cy="2057400"/>
          </a:xfrm>
          <a:ln>
            <a:solidFill>
              <a:schemeClr val="tx1"/>
            </a:solidFill>
            <a:prstDash val="dash"/>
          </a:ln>
        </p:spPr>
        <p:txBody>
          <a:bodyPr>
            <a:noAutofit/>
          </a:bodyPr>
          <a:lstStyle/>
          <a:p>
            <a:pPr marL="0" indent="0">
              <a:buNone/>
            </a:pPr>
            <a:r>
              <a:rPr lang="en-US" sz="1800" b="1" dirty="0" smtClean="0">
                <a:solidFill>
                  <a:schemeClr val="accent5">
                    <a:lumMod val="50000"/>
                  </a:schemeClr>
                </a:solidFill>
              </a:rPr>
              <a:t>2. Nomenclature</a:t>
            </a:r>
          </a:p>
          <a:p>
            <a:pPr marL="0" indent="0">
              <a:buNone/>
            </a:pPr>
            <a:r>
              <a:rPr lang="en-US" sz="1400" b="1" dirty="0" err="1" smtClean="0"/>
              <a:t>YearTerm_Node_Team_Deliverable_Draft</a:t>
            </a:r>
            <a:r>
              <a:rPr lang="en-US" sz="1400" b="1" dirty="0" smtClean="0"/>
              <a:t> </a:t>
            </a:r>
          </a:p>
          <a:p>
            <a:pPr indent="-225425"/>
            <a:r>
              <a:rPr lang="en-US" sz="1200" dirty="0" smtClean="0"/>
              <a:t>Use this for </a:t>
            </a:r>
            <a:r>
              <a:rPr lang="en-US" sz="1200" b="1" u="sng" dirty="0" smtClean="0"/>
              <a:t>EVERYTHING</a:t>
            </a:r>
            <a:r>
              <a:rPr lang="en-US" sz="1200" dirty="0" smtClean="0"/>
              <a:t>! (all deliverables and </a:t>
            </a:r>
            <a:r>
              <a:rPr lang="en-US" sz="1200" b="1" u="sng" dirty="0" smtClean="0"/>
              <a:t>any</a:t>
            </a:r>
            <a:r>
              <a:rPr lang="en-US" sz="1200" dirty="0" smtClean="0"/>
              <a:t> separate attachments - images, etc.)</a:t>
            </a:r>
          </a:p>
          <a:p>
            <a:pPr indent="-225425"/>
            <a:r>
              <a:rPr lang="en-US" sz="1200" dirty="0" smtClean="0"/>
              <a:t>Examples:	2015Sum_LaRC_NorthCarolinaWater_Poster_FD</a:t>
            </a:r>
            <a:endParaRPr lang="en-US" sz="1200" dirty="0"/>
          </a:p>
          <a:p>
            <a:pPr marL="117475" indent="0">
              <a:buNone/>
            </a:pPr>
            <a:r>
              <a:rPr lang="en-US" sz="1200" dirty="0"/>
              <a:t>    </a:t>
            </a:r>
            <a:r>
              <a:rPr lang="en-US" sz="1200" dirty="0" smtClean="0"/>
              <a:t>		2015Sum_LaRC_NorthCarolinaWater_Imagery_legend.PDF</a:t>
            </a:r>
          </a:p>
          <a:p>
            <a:pPr marL="403225" indent="-285750"/>
            <a:r>
              <a:rPr lang="en-US" sz="1400" b="1" dirty="0" smtClean="0"/>
              <a:t>Tips:</a:t>
            </a:r>
          </a:p>
          <a:p>
            <a:pPr marL="803275" lvl="1"/>
            <a:r>
              <a:rPr lang="en-US" sz="1000" b="1" dirty="0" smtClean="0"/>
              <a:t>Term: </a:t>
            </a:r>
            <a:r>
              <a:rPr lang="en-US" sz="1000" dirty="0" smtClean="0"/>
              <a:t>2015Sum</a:t>
            </a:r>
          </a:p>
          <a:p>
            <a:pPr marL="803275" lvl="1"/>
            <a:r>
              <a:rPr lang="en-US" sz="1000" b="1" dirty="0" smtClean="0"/>
              <a:t>Nodes: </a:t>
            </a:r>
            <a:r>
              <a:rPr lang="en-US" sz="1000" dirty="0" smtClean="0"/>
              <a:t>ARC, FC, GSFC, ICIMOD, ID, IRI, JPL, LaRC, MCHD, MSFC, NCEI, PHB, SSC, UGA, WC</a:t>
            </a:r>
          </a:p>
          <a:p>
            <a:pPr marL="803275" lvl="1"/>
            <a:r>
              <a:rPr lang="en-US" sz="1000" b="1" dirty="0" smtClean="0"/>
              <a:t>Versions: </a:t>
            </a:r>
            <a:r>
              <a:rPr lang="en-US" sz="1000" dirty="0" smtClean="0"/>
              <a:t>RD – rough draft, FD – final draft</a:t>
            </a:r>
          </a:p>
        </p:txBody>
      </p:sp>
      <p:sp>
        <p:nvSpPr>
          <p:cNvPr id="17" name="Content Placeholder 6"/>
          <p:cNvSpPr txBox="1">
            <a:spLocks/>
          </p:cNvSpPr>
          <p:nvPr/>
        </p:nvSpPr>
        <p:spPr>
          <a:xfrm>
            <a:off x="152400" y="4648200"/>
            <a:ext cx="8839200" cy="1371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4. Submit:</a:t>
            </a:r>
            <a:endParaRPr lang="en-US" sz="1800" b="1" dirty="0">
              <a:solidFill>
                <a:srgbClr val="4BACC6">
                  <a:lumMod val="50000"/>
                </a:srgbClr>
              </a:solidFill>
            </a:endParaRPr>
          </a:p>
          <a:p>
            <a:pPr indent="-228600">
              <a:spcBef>
                <a:spcPts val="0"/>
              </a:spcBef>
            </a:pPr>
            <a:r>
              <a:rPr lang="en-US" sz="1200" dirty="0" smtClean="0">
                <a:solidFill>
                  <a:prstClr val="black"/>
                </a:solidFill>
              </a:rPr>
              <a:t>Submit through your project team’s DEVELOPedia page [there is a 60MB limit]</a:t>
            </a:r>
          </a:p>
          <a:p>
            <a:pPr lvl="1" indent="-228600">
              <a:spcBef>
                <a:spcPts val="0"/>
              </a:spcBef>
            </a:pPr>
            <a:r>
              <a:rPr lang="en-US" sz="1000" dirty="0" smtClean="0">
                <a:solidFill>
                  <a:prstClr val="black"/>
                </a:solidFill>
              </a:rPr>
              <a:t>There is a 60MB limit, so do not submit videos through DEVELOPedia – use NASA Large File Transfer System or Google to share those with the Project Coordination Team. NASA LFTS is available to users with a NASA email account. The Project Coordination team members can also invite anyone who does not have a NASA email account to send them a file, so email if you would like to use the system.</a:t>
            </a:r>
          </a:p>
          <a:p>
            <a:pPr indent="-228600">
              <a:spcBef>
                <a:spcPts val="0"/>
              </a:spcBef>
            </a:pPr>
            <a:r>
              <a:rPr lang="en-US" sz="1200" dirty="0" smtClean="0">
                <a:solidFill>
                  <a:prstClr val="black"/>
                </a:solidFill>
              </a:rPr>
              <a:t>If there are any issues or delays, email </a:t>
            </a:r>
            <a:r>
              <a:rPr lang="en-US" sz="1200" dirty="0" smtClean="0">
                <a:solidFill>
                  <a:prstClr val="black"/>
                </a:solidFill>
                <a:hlinkClick r:id="rId2"/>
              </a:rPr>
              <a:t>DEVELOP.ProjectCoordination@gmail.com</a:t>
            </a:r>
            <a:r>
              <a:rPr lang="en-US" sz="1200" dirty="0" smtClean="0">
                <a:solidFill>
                  <a:prstClr val="black"/>
                </a:solidFill>
              </a:rPr>
              <a:t> </a:t>
            </a:r>
            <a:endParaRPr lang="en-US" sz="1200" dirty="0">
              <a:solidFill>
                <a:prstClr val="black"/>
              </a:solidFill>
            </a:endParaRPr>
          </a:p>
        </p:txBody>
      </p:sp>
      <p:sp>
        <p:nvSpPr>
          <p:cNvPr id="19" name="Content Placeholder 6"/>
          <p:cNvSpPr txBox="1">
            <a:spLocks/>
          </p:cNvSpPr>
          <p:nvPr/>
        </p:nvSpPr>
        <p:spPr>
          <a:xfrm>
            <a:off x="165847" y="6096000"/>
            <a:ext cx="8839200" cy="6096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5. Archive </a:t>
            </a:r>
            <a:r>
              <a:rPr lang="en-US" sz="1800" b="1" dirty="0">
                <a:solidFill>
                  <a:srgbClr val="4BACC6">
                    <a:lumMod val="50000"/>
                  </a:srgbClr>
                </a:solidFill>
              </a:rPr>
              <a:t>on the Exchange: </a:t>
            </a:r>
            <a:r>
              <a:rPr lang="en-US" sz="1400" dirty="0">
                <a:solidFill>
                  <a:prstClr val="black"/>
                </a:solidFill>
                <a:hlinkClick r:id="rId3"/>
              </a:rPr>
              <a:t>http://files.developexchange.com/</a:t>
            </a:r>
            <a:r>
              <a:rPr lang="en-US" sz="1400" dirty="0">
                <a:solidFill>
                  <a:prstClr val="black"/>
                </a:solidFill>
              </a:rPr>
              <a:t> </a:t>
            </a:r>
          </a:p>
          <a:p>
            <a:pPr indent="-228600">
              <a:spcBef>
                <a:spcPts val="0"/>
              </a:spcBef>
            </a:pPr>
            <a:r>
              <a:rPr lang="en-US" sz="1200" dirty="0" smtClean="0">
                <a:solidFill>
                  <a:prstClr val="black"/>
                </a:solidFill>
              </a:rPr>
              <a:t>All teams should keep a second copy of all submitted final deliverables in their folder on the Exchange</a:t>
            </a:r>
          </a:p>
        </p:txBody>
      </p:sp>
      <p:sp>
        <p:nvSpPr>
          <p:cNvPr id="9" name="Content Placeholder 6"/>
          <p:cNvSpPr txBox="1">
            <a:spLocks/>
          </p:cNvSpPr>
          <p:nvPr/>
        </p:nvSpPr>
        <p:spPr>
          <a:xfrm>
            <a:off x="152400" y="38100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3. Center Lead &amp; Science Advisor Review </a:t>
            </a:r>
            <a:endParaRPr lang="en-US" sz="1800" b="1" dirty="0">
              <a:solidFill>
                <a:srgbClr val="4BACC6">
                  <a:lumMod val="50000"/>
                </a:srgbClr>
              </a:solidFill>
            </a:endParaRPr>
          </a:p>
          <a:p>
            <a:pPr marL="344488" indent="-228600">
              <a:spcBef>
                <a:spcPts val="0"/>
              </a:spcBef>
            </a:pPr>
            <a:r>
              <a:rPr lang="en-US" sz="1200" dirty="0" smtClean="0">
                <a:solidFill>
                  <a:prstClr val="black"/>
                </a:solidFill>
              </a:rPr>
              <a:t>Center Leads and Science Advisors should </a:t>
            </a:r>
            <a:r>
              <a:rPr lang="en-US" sz="1200" dirty="0">
                <a:solidFill>
                  <a:prstClr val="black"/>
                </a:solidFill>
              </a:rPr>
              <a:t>review and approve prior to submitting to NPO</a:t>
            </a:r>
          </a:p>
          <a:p>
            <a:pPr marL="344488" indent="-228600">
              <a:spcBef>
                <a:spcPts val="0"/>
              </a:spcBef>
            </a:pPr>
            <a:r>
              <a:rPr lang="en-US" sz="1200" dirty="0" smtClean="0">
                <a:solidFill>
                  <a:prstClr val="black"/>
                </a:solidFill>
              </a:rPr>
              <a:t>Schedule time </a:t>
            </a:r>
            <a:r>
              <a:rPr lang="en-US" sz="1200" dirty="0">
                <a:solidFill>
                  <a:prstClr val="black"/>
                </a:solidFill>
              </a:rPr>
              <a:t>for this! They are busy people!</a:t>
            </a:r>
          </a:p>
        </p:txBody>
      </p:sp>
      <p:sp>
        <p:nvSpPr>
          <p:cNvPr id="8" name="Content Placeholder 6"/>
          <p:cNvSpPr txBox="1">
            <a:spLocks/>
          </p:cNvSpPr>
          <p:nvPr/>
        </p:nvSpPr>
        <p:spPr>
          <a:xfrm>
            <a:off x="152400" y="8382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spcBef>
                <a:spcPts val="0"/>
              </a:spcBef>
              <a:buNone/>
            </a:pPr>
            <a:r>
              <a:rPr lang="en-US" sz="1800" b="1" dirty="0" smtClean="0">
                <a:solidFill>
                  <a:srgbClr val="4BACC6">
                    <a:lumMod val="50000"/>
                  </a:srgbClr>
                </a:solidFill>
              </a:rPr>
              <a:t>1. Template</a:t>
            </a:r>
            <a:endParaRPr lang="en-US" sz="1800" b="1" dirty="0">
              <a:solidFill>
                <a:srgbClr val="4BACC6">
                  <a:lumMod val="50000"/>
                </a:srgbClr>
              </a:solidFill>
            </a:endParaRPr>
          </a:p>
          <a:p>
            <a:pPr marL="344488" indent="-228600">
              <a:spcBef>
                <a:spcPts val="0"/>
              </a:spcBef>
            </a:pPr>
            <a:r>
              <a:rPr lang="en-US" sz="1200" dirty="0" smtClean="0">
                <a:solidFill>
                  <a:prstClr val="black"/>
                </a:solidFill>
              </a:rPr>
              <a:t>Make sure you are using the right template and the template font and formatting is intact (especially if your team used Google Docs to collaborate on the text)!</a:t>
            </a:r>
            <a:endParaRPr lang="en-US" sz="1200" dirty="0">
              <a:solidFill>
                <a:prstClr val="black"/>
              </a:solidFill>
            </a:endParaRPr>
          </a:p>
        </p:txBody>
      </p:sp>
    </p:spTree>
    <p:extLst>
      <p:ext uri="{BB962C8B-B14F-4D97-AF65-F5344CB8AC3E}">
        <p14:creationId xmlns:p14="http://schemas.microsoft.com/office/powerpoint/2010/main" val="1617276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1859163784"/>
              </p:ext>
            </p:extLst>
          </p:nvPr>
        </p:nvGraphicFramePr>
        <p:xfrm>
          <a:off x="1295661" y="228596"/>
          <a:ext cx="7681356" cy="6477005"/>
        </p:xfrm>
        <a:graphic>
          <a:graphicData uri="http://schemas.openxmlformats.org/drawingml/2006/table">
            <a:tbl>
              <a:tblPr firstRow="1" bandRow="1">
                <a:tableStyleId>{073A0DAA-6AF3-43AB-8588-CEC1D06C72B9}</a:tableStyleId>
              </a:tblPr>
              <a:tblGrid>
                <a:gridCol w="1280226"/>
                <a:gridCol w="1280226"/>
                <a:gridCol w="1280226"/>
                <a:gridCol w="1280226"/>
                <a:gridCol w="1280226"/>
                <a:gridCol w="1280226"/>
              </a:tblGrid>
              <a:tr h="1069015">
                <a:tc>
                  <a:txBody>
                    <a:bodyPr/>
                    <a:lstStyle/>
                    <a:p>
                      <a:pPr algn="ctr"/>
                      <a:r>
                        <a:rPr lang="en-US" sz="1400" dirty="0" smtClean="0"/>
                        <a:t>Project Summary</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Tech Paper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Poster</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Presentation</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Video &amp; Transcript</a:t>
                      </a:r>
                      <a:endParaRPr lang="en-US" sz="1400" dirty="0"/>
                    </a:p>
                  </a:txBody>
                  <a:tcPr anchor="ctr">
                    <a:lnB w="12700" cap="flat" cmpd="sng" algn="ctr">
                      <a:solidFill>
                        <a:schemeClr val="tx1"/>
                      </a:solidFill>
                      <a:prstDash val="solid"/>
                      <a:round/>
                      <a:headEnd type="none" w="med" len="med"/>
                      <a:tailEnd type="none" w="med" len="med"/>
                    </a:lnB>
                  </a:tcPr>
                </a:tc>
                <a:tc>
                  <a:txBody>
                    <a:bodyPr/>
                    <a:lstStyle/>
                    <a:p>
                      <a:pPr algn="ctr"/>
                      <a:r>
                        <a:rPr lang="en-US" sz="1400" dirty="0" smtClean="0"/>
                        <a:t>Optional Deliverables</a:t>
                      </a:r>
                      <a:endParaRPr lang="en-US" sz="1400" dirty="0"/>
                    </a:p>
                  </a:txBody>
                  <a:tcPr anchor="ctr">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40799">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TextBox 1"/>
          <p:cNvSpPr txBox="1"/>
          <p:nvPr/>
        </p:nvSpPr>
        <p:spPr>
          <a:xfrm>
            <a:off x="152400" y="1447800"/>
            <a:ext cx="1143262" cy="5170646"/>
          </a:xfrm>
          <a:prstGeom prst="rect">
            <a:avLst/>
          </a:prstGeom>
          <a:noFill/>
        </p:spPr>
        <p:txBody>
          <a:bodyPr wrap="none" rtlCol="0">
            <a:spAutoFit/>
          </a:bodyPr>
          <a:lstStyle/>
          <a:p>
            <a:pPr algn="r">
              <a:spcAft>
                <a:spcPts val="2000"/>
              </a:spcAft>
            </a:pPr>
            <a:r>
              <a:rPr lang="en-US" dirty="0" smtClean="0"/>
              <a:t>Week 1</a:t>
            </a:r>
          </a:p>
          <a:p>
            <a:pPr algn="r">
              <a:spcAft>
                <a:spcPts val="2000"/>
              </a:spcAft>
            </a:pPr>
            <a:r>
              <a:rPr lang="en-US" dirty="0" smtClean="0"/>
              <a:t>Week 2</a:t>
            </a:r>
          </a:p>
          <a:p>
            <a:pPr algn="r">
              <a:spcAft>
                <a:spcPts val="2000"/>
              </a:spcAft>
            </a:pPr>
            <a:r>
              <a:rPr lang="en-US" dirty="0" smtClean="0"/>
              <a:t>Week 3</a:t>
            </a:r>
          </a:p>
          <a:p>
            <a:pPr algn="r">
              <a:spcAft>
                <a:spcPts val="2000"/>
              </a:spcAft>
            </a:pPr>
            <a:r>
              <a:rPr lang="en-US" dirty="0" smtClean="0"/>
              <a:t>Week 4</a:t>
            </a:r>
          </a:p>
          <a:p>
            <a:pPr algn="r">
              <a:spcAft>
                <a:spcPts val="2000"/>
              </a:spcAft>
            </a:pPr>
            <a:r>
              <a:rPr lang="en-US" dirty="0" smtClean="0"/>
              <a:t>Week 5</a:t>
            </a:r>
          </a:p>
          <a:p>
            <a:pPr algn="r">
              <a:spcAft>
                <a:spcPts val="2000"/>
              </a:spcAft>
            </a:pPr>
            <a:r>
              <a:rPr lang="en-US" dirty="0" smtClean="0"/>
              <a:t>Week 6</a:t>
            </a:r>
          </a:p>
          <a:p>
            <a:pPr algn="r">
              <a:spcAft>
                <a:spcPts val="2000"/>
              </a:spcAft>
            </a:pPr>
            <a:r>
              <a:rPr lang="en-US" dirty="0" smtClean="0"/>
              <a:t>Week 7</a:t>
            </a:r>
          </a:p>
          <a:p>
            <a:pPr algn="r">
              <a:spcAft>
                <a:spcPts val="2000"/>
              </a:spcAft>
            </a:pPr>
            <a:r>
              <a:rPr lang="en-US" dirty="0" smtClean="0"/>
              <a:t>Week 8</a:t>
            </a:r>
          </a:p>
          <a:p>
            <a:pPr algn="r">
              <a:spcAft>
                <a:spcPts val="2000"/>
              </a:spcAft>
            </a:pPr>
            <a:r>
              <a:rPr lang="en-US" dirty="0" smtClean="0"/>
              <a:t>Week 9</a:t>
            </a:r>
          </a:p>
          <a:p>
            <a:pPr algn="r">
              <a:spcAft>
                <a:spcPts val="2000"/>
              </a:spcAft>
            </a:pPr>
            <a:r>
              <a:rPr lang="en-US" dirty="0" smtClean="0"/>
              <a:t>Week 10</a:t>
            </a:r>
            <a:endParaRPr lang="en-US" dirty="0"/>
          </a:p>
        </p:txBody>
      </p:sp>
      <p:sp>
        <p:nvSpPr>
          <p:cNvPr id="18" name="Rounded Rectangle 17"/>
          <p:cNvSpPr/>
          <p:nvPr/>
        </p:nvSpPr>
        <p:spPr>
          <a:xfrm>
            <a:off x="1408501" y="3541776"/>
            <a:ext cx="1029899" cy="36576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Abstract Only</a:t>
            </a:r>
            <a:endParaRPr lang="en-US" sz="1200" dirty="0">
              <a:solidFill>
                <a:schemeClr val="tx1"/>
              </a:solidFill>
            </a:endParaRPr>
          </a:p>
        </p:txBody>
      </p:sp>
      <p:sp>
        <p:nvSpPr>
          <p:cNvPr id="19" name="Rounded Rectangle 18"/>
          <p:cNvSpPr/>
          <p:nvPr/>
        </p:nvSpPr>
        <p:spPr>
          <a:xfrm>
            <a:off x="1408501" y="4051976"/>
            <a:ext cx="1029899" cy="443823"/>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 w/Image</a:t>
            </a:r>
            <a:endParaRPr lang="en-US" sz="1200" dirty="0">
              <a:solidFill>
                <a:schemeClr val="tx1"/>
              </a:solidFill>
            </a:endParaRPr>
          </a:p>
        </p:txBody>
      </p:sp>
      <p:sp>
        <p:nvSpPr>
          <p:cNvPr id="20" name="Rounded Rectangle 19"/>
          <p:cNvSpPr/>
          <p:nvPr/>
        </p:nvSpPr>
        <p:spPr>
          <a:xfrm>
            <a:off x="1408501" y="24384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22" name="Straight Arrow Connector 21"/>
          <p:cNvCxnSpPr/>
          <p:nvPr/>
        </p:nvCxnSpPr>
        <p:spPr>
          <a:xfrm>
            <a:off x="1905000" y="2849880"/>
            <a:ext cx="0" cy="73152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4" name="Straight Arrow Connector 23"/>
          <p:cNvCxnSpPr/>
          <p:nvPr/>
        </p:nvCxnSpPr>
        <p:spPr>
          <a:xfrm>
            <a:off x="1905000" y="3907536"/>
            <a:ext cx="0" cy="1828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2" name="Rounded Rectangle 31"/>
          <p:cNvSpPr/>
          <p:nvPr/>
        </p:nvSpPr>
        <p:spPr>
          <a:xfrm>
            <a:off x="27039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3" name="Rounded Rectangle 32"/>
          <p:cNvSpPr/>
          <p:nvPr/>
        </p:nvSpPr>
        <p:spPr>
          <a:xfrm>
            <a:off x="2703901" y="2971801"/>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cxnSp>
        <p:nvCxnSpPr>
          <p:cNvPr id="34" name="Straight Arrow Connector 33"/>
          <p:cNvCxnSpPr/>
          <p:nvPr/>
        </p:nvCxnSpPr>
        <p:spPr>
          <a:xfrm>
            <a:off x="3200400" y="3383281"/>
            <a:ext cx="0" cy="29260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6" name="Rounded Rectangle 35"/>
          <p:cNvSpPr/>
          <p:nvPr/>
        </p:nvSpPr>
        <p:spPr>
          <a:xfrm>
            <a:off x="3999301" y="6248399"/>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37" name="Rounded Rectangle 36"/>
          <p:cNvSpPr/>
          <p:nvPr/>
        </p:nvSpPr>
        <p:spPr>
          <a:xfrm>
            <a:off x="3999301" y="352044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sp>
        <p:nvSpPr>
          <p:cNvPr id="39" name="Rounded Rectangle 38"/>
          <p:cNvSpPr/>
          <p:nvPr/>
        </p:nvSpPr>
        <p:spPr>
          <a:xfrm>
            <a:off x="3999301" y="51511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HQ Final Draft</a:t>
            </a:r>
            <a:endParaRPr lang="en-US" sz="1200" dirty="0">
              <a:solidFill>
                <a:schemeClr val="tx1"/>
              </a:solidFill>
            </a:endParaRPr>
          </a:p>
        </p:txBody>
      </p:sp>
      <p:cxnSp>
        <p:nvCxnSpPr>
          <p:cNvPr id="38" name="Straight Arrow Connector 37"/>
          <p:cNvCxnSpPr/>
          <p:nvPr/>
        </p:nvCxnSpPr>
        <p:spPr>
          <a:xfrm>
            <a:off x="4495800" y="3931920"/>
            <a:ext cx="0" cy="12801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1" name="Rounded Rectangle 40"/>
          <p:cNvSpPr/>
          <p:nvPr/>
        </p:nvSpPr>
        <p:spPr>
          <a:xfrm>
            <a:off x="5257800" y="62453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Final Draft</a:t>
            </a:r>
            <a:endParaRPr lang="en-US" sz="1200" dirty="0">
              <a:solidFill>
                <a:schemeClr val="tx1"/>
              </a:solidFill>
            </a:endParaRPr>
          </a:p>
        </p:txBody>
      </p:sp>
      <p:sp>
        <p:nvSpPr>
          <p:cNvPr id="42" name="Rounded Rectangle 41"/>
          <p:cNvSpPr/>
          <p:nvPr/>
        </p:nvSpPr>
        <p:spPr>
          <a:xfrm>
            <a:off x="5257800" y="3517393"/>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Rough Draft</a:t>
            </a:r>
            <a:endParaRPr lang="en-US" sz="1200" dirty="0">
              <a:solidFill>
                <a:schemeClr val="tx1"/>
              </a:solidFill>
            </a:endParaRPr>
          </a:p>
        </p:txBody>
      </p:sp>
      <p:sp>
        <p:nvSpPr>
          <p:cNvPr id="43" name="Rounded Rectangle 42"/>
          <p:cNvSpPr/>
          <p:nvPr/>
        </p:nvSpPr>
        <p:spPr>
          <a:xfrm>
            <a:off x="5257800" y="5148073"/>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HQ Final Draft</a:t>
            </a:r>
            <a:endParaRPr lang="en-US" sz="1200" dirty="0">
              <a:solidFill>
                <a:schemeClr val="tx1"/>
              </a:solidFill>
            </a:endParaRPr>
          </a:p>
        </p:txBody>
      </p:sp>
      <p:cxnSp>
        <p:nvCxnSpPr>
          <p:cNvPr id="44" name="Straight Arrow Connector 43"/>
          <p:cNvCxnSpPr/>
          <p:nvPr/>
        </p:nvCxnSpPr>
        <p:spPr>
          <a:xfrm>
            <a:off x="5754299" y="3928873"/>
            <a:ext cx="0" cy="12801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6" name="Rounded Rectangle 45"/>
          <p:cNvSpPr/>
          <p:nvPr/>
        </p:nvSpPr>
        <p:spPr>
          <a:xfrm>
            <a:off x="1408501" y="5711952"/>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DEVELOPedia Page</a:t>
            </a:r>
            <a:endParaRPr lang="en-US" sz="1100" dirty="0">
              <a:solidFill>
                <a:schemeClr val="tx1"/>
              </a:solidFill>
            </a:endParaRPr>
          </a:p>
        </p:txBody>
      </p:sp>
      <p:cxnSp>
        <p:nvCxnSpPr>
          <p:cNvPr id="47" name="Straight Arrow Connector 46"/>
          <p:cNvCxnSpPr/>
          <p:nvPr/>
        </p:nvCxnSpPr>
        <p:spPr>
          <a:xfrm>
            <a:off x="1905000" y="4495800"/>
            <a:ext cx="0" cy="128016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9" name="Rounded Rectangle 48"/>
          <p:cNvSpPr/>
          <p:nvPr/>
        </p:nvSpPr>
        <p:spPr>
          <a:xfrm>
            <a:off x="6553200" y="51511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Video &amp; Transcript</a:t>
            </a:r>
            <a:endParaRPr lang="en-US" sz="1200" dirty="0">
              <a:solidFill>
                <a:schemeClr val="tx1"/>
              </a:solidFill>
            </a:endParaRPr>
          </a:p>
        </p:txBody>
      </p:sp>
      <p:sp>
        <p:nvSpPr>
          <p:cNvPr id="50" name="Rounded Rectangle 49"/>
          <p:cNvSpPr/>
          <p:nvPr/>
        </p:nvSpPr>
        <p:spPr>
          <a:xfrm>
            <a:off x="7809301" y="62484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 dirty="0" smtClean="0">
                <a:solidFill>
                  <a:schemeClr val="tx1"/>
                </a:solidFill>
              </a:rPr>
              <a:t>Brochure, Imagery, AGOL Map, Tutorial</a:t>
            </a:r>
            <a:endParaRPr lang="en-US" sz="800" dirty="0">
              <a:solidFill>
                <a:schemeClr val="tx1"/>
              </a:solidFill>
            </a:endParaRPr>
          </a:p>
        </p:txBody>
      </p:sp>
      <p:sp>
        <p:nvSpPr>
          <p:cNvPr id="26" name="Rounded Rectangle 25"/>
          <p:cNvSpPr/>
          <p:nvPr/>
        </p:nvSpPr>
        <p:spPr>
          <a:xfrm>
            <a:off x="6553200" y="5715000"/>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VPS Launch</a:t>
            </a:r>
            <a:endParaRPr lang="en-US" sz="1100" dirty="0">
              <a:solidFill>
                <a:schemeClr val="tx1"/>
              </a:solidFill>
            </a:endParaRPr>
          </a:p>
        </p:txBody>
      </p:sp>
      <p:cxnSp>
        <p:nvCxnSpPr>
          <p:cNvPr id="27" name="Straight Arrow Connector 26"/>
          <p:cNvCxnSpPr/>
          <p:nvPr/>
        </p:nvCxnSpPr>
        <p:spPr>
          <a:xfrm>
            <a:off x="7086600" y="5562600"/>
            <a:ext cx="0" cy="1828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28" name="Rounded Rectangle 27"/>
          <p:cNvSpPr/>
          <p:nvPr/>
        </p:nvSpPr>
        <p:spPr>
          <a:xfrm>
            <a:off x="3999301" y="5705855"/>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HQ Close Out</a:t>
            </a:r>
            <a:endParaRPr lang="en-US" sz="1100" dirty="0">
              <a:solidFill>
                <a:schemeClr val="tx1"/>
              </a:solidFill>
            </a:endParaRPr>
          </a:p>
        </p:txBody>
      </p:sp>
      <p:sp>
        <p:nvSpPr>
          <p:cNvPr id="29" name="Rounded Rectangle 28"/>
          <p:cNvSpPr/>
          <p:nvPr/>
        </p:nvSpPr>
        <p:spPr>
          <a:xfrm>
            <a:off x="5257800" y="5705855"/>
            <a:ext cx="1029899" cy="384048"/>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US" sz="1100" dirty="0" smtClean="0">
                <a:solidFill>
                  <a:schemeClr val="tx1"/>
                </a:solidFill>
              </a:rPr>
              <a:t>HQ Close Out</a:t>
            </a:r>
            <a:endParaRPr lang="en-US" sz="1100" dirty="0">
              <a:solidFill>
                <a:schemeClr val="tx1"/>
              </a:solidFill>
            </a:endParaRPr>
          </a:p>
        </p:txBody>
      </p:sp>
      <p:cxnSp>
        <p:nvCxnSpPr>
          <p:cNvPr id="30" name="Straight Arrow Connector 29"/>
          <p:cNvCxnSpPr/>
          <p:nvPr/>
        </p:nvCxnSpPr>
        <p:spPr>
          <a:xfrm>
            <a:off x="5754299" y="5548532"/>
            <a:ext cx="0" cy="1828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1" name="Straight Arrow Connector 30"/>
          <p:cNvCxnSpPr/>
          <p:nvPr/>
        </p:nvCxnSpPr>
        <p:spPr>
          <a:xfrm>
            <a:off x="4514250" y="5562600"/>
            <a:ext cx="0" cy="1828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35" name="Straight Arrow Connector 34"/>
          <p:cNvCxnSpPr/>
          <p:nvPr/>
        </p:nvCxnSpPr>
        <p:spPr>
          <a:xfrm>
            <a:off x="4495800" y="6089903"/>
            <a:ext cx="0" cy="1828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48" name="Straight Arrow Connector 47"/>
          <p:cNvCxnSpPr/>
          <p:nvPr/>
        </p:nvCxnSpPr>
        <p:spPr>
          <a:xfrm>
            <a:off x="5772749" y="6084392"/>
            <a:ext cx="0" cy="18288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40" name="Rounded Rectangle 39"/>
          <p:cNvSpPr/>
          <p:nvPr/>
        </p:nvSpPr>
        <p:spPr>
          <a:xfrm>
            <a:off x="7809301" y="297180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AGOL </a:t>
            </a:r>
            <a:r>
              <a:rPr lang="en-US" sz="1000" dirty="0" smtClean="0">
                <a:solidFill>
                  <a:schemeClr val="tx1"/>
                </a:solidFill>
              </a:rPr>
              <a:t>Interest Form</a:t>
            </a:r>
            <a:endParaRPr lang="en-US" sz="1000" dirty="0">
              <a:solidFill>
                <a:schemeClr val="tx1"/>
              </a:solidFill>
            </a:endParaRPr>
          </a:p>
        </p:txBody>
      </p:sp>
      <p:sp>
        <p:nvSpPr>
          <p:cNvPr id="51" name="Rounded Rectangle 50"/>
          <p:cNvSpPr/>
          <p:nvPr/>
        </p:nvSpPr>
        <p:spPr>
          <a:xfrm>
            <a:off x="7809301" y="5151120"/>
            <a:ext cx="1029899" cy="411480"/>
          </a:xfrm>
          <a:prstGeom prst="round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AGOL HQ Final Draft</a:t>
            </a:r>
            <a:endParaRPr lang="en-US" sz="1200" dirty="0">
              <a:solidFill>
                <a:schemeClr val="tx1"/>
              </a:solidFill>
            </a:endParaRPr>
          </a:p>
        </p:txBody>
      </p:sp>
      <p:cxnSp>
        <p:nvCxnSpPr>
          <p:cNvPr id="45" name="Straight Arrow Connector 44"/>
          <p:cNvCxnSpPr/>
          <p:nvPr/>
        </p:nvCxnSpPr>
        <p:spPr>
          <a:xfrm>
            <a:off x="8305800" y="3368040"/>
            <a:ext cx="0" cy="182880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52" name="Straight Arrow Connector 51"/>
          <p:cNvCxnSpPr/>
          <p:nvPr/>
        </p:nvCxnSpPr>
        <p:spPr>
          <a:xfrm>
            <a:off x="8305800" y="5562600"/>
            <a:ext cx="0" cy="73152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95259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52400"/>
            <a:ext cx="9144000" cy="533400"/>
          </a:xfrm>
        </p:spPr>
        <p:txBody>
          <a:bodyPr>
            <a:noAutofit/>
          </a:bodyPr>
          <a:lstStyle/>
          <a:p>
            <a:r>
              <a:rPr lang="en-US" sz="2800" dirty="0" smtClean="0"/>
              <a:t>2015 Summer Deliverable Deadlines Calendar</a:t>
            </a:r>
            <a:endParaRPr lang="en-US" sz="2800" dirty="0"/>
          </a:p>
        </p:txBody>
      </p:sp>
      <p:sp>
        <p:nvSpPr>
          <p:cNvPr id="7" name="Content Placeholder 6"/>
          <p:cNvSpPr>
            <a:spLocks noGrp="1"/>
          </p:cNvSpPr>
          <p:nvPr>
            <p:ph idx="4294967295"/>
          </p:nvPr>
        </p:nvSpPr>
        <p:spPr>
          <a:xfrm>
            <a:off x="228600" y="2438400"/>
            <a:ext cx="8686800" cy="2971800"/>
          </a:xfrm>
          <a:ln>
            <a:solidFill>
              <a:schemeClr val="tx1"/>
            </a:solidFill>
            <a:prstDash val="dash"/>
          </a:ln>
        </p:spPr>
        <p:txBody>
          <a:bodyPr>
            <a:noAutofit/>
          </a:bodyPr>
          <a:lstStyle/>
          <a:p>
            <a:pPr marL="0" indent="0">
              <a:buNone/>
            </a:pPr>
            <a:r>
              <a:rPr lang="en-US" sz="2000" b="1" dirty="0" smtClean="0">
                <a:solidFill>
                  <a:schemeClr val="accent5">
                    <a:lumMod val="50000"/>
                  </a:schemeClr>
                </a:solidFill>
              </a:rPr>
              <a:t>July</a:t>
            </a:r>
            <a:endParaRPr lang="en-US" sz="2800" b="1" dirty="0" smtClean="0">
              <a:solidFill>
                <a:schemeClr val="accent5">
                  <a:lumMod val="50000"/>
                </a:schemeClr>
              </a:solidFill>
            </a:endParaRPr>
          </a:p>
          <a:p>
            <a:pPr marL="1597025" indent="-1597025">
              <a:buNone/>
            </a:pPr>
            <a:r>
              <a:rPr lang="en-US" sz="1400" dirty="0" smtClean="0"/>
              <a:t>Week 5 (6/30): Abstract Update</a:t>
            </a:r>
          </a:p>
          <a:p>
            <a:pPr marL="1597025" indent="-1597025">
              <a:buNone/>
            </a:pPr>
            <a:r>
              <a:rPr lang="en-US" sz="1400" dirty="0" smtClean="0"/>
              <a:t>Week </a:t>
            </a:r>
            <a:r>
              <a:rPr lang="en-US" sz="1400" dirty="0"/>
              <a:t>5 (7/2): Poster Rough </a:t>
            </a:r>
            <a:r>
              <a:rPr lang="en-US" sz="1400" dirty="0" smtClean="0"/>
              <a:t>Draft, Presentation </a:t>
            </a:r>
            <a:r>
              <a:rPr lang="en-US" sz="1400" dirty="0"/>
              <a:t>Rough Draft </a:t>
            </a:r>
            <a:endParaRPr lang="en-US" sz="1400" dirty="0" smtClean="0"/>
          </a:p>
          <a:p>
            <a:pPr marL="1597025" indent="-1597025">
              <a:buNone/>
            </a:pPr>
            <a:r>
              <a:rPr lang="en-US" sz="1400" dirty="0" smtClean="0"/>
              <a:t>Week 5 (7/3): </a:t>
            </a:r>
            <a:r>
              <a:rPr lang="en-US" sz="1400" i="1" dirty="0" smtClean="0"/>
              <a:t>Offices Closed for Independence Day</a:t>
            </a:r>
            <a:endParaRPr lang="en-US" sz="1400" i="1" dirty="0"/>
          </a:p>
          <a:p>
            <a:pPr marL="1597025" indent="-1597025">
              <a:buNone/>
            </a:pPr>
            <a:r>
              <a:rPr lang="en-US" sz="1400" dirty="0" smtClean="0"/>
              <a:t>Week </a:t>
            </a:r>
            <a:r>
              <a:rPr lang="en-US" sz="1400" dirty="0"/>
              <a:t>6 </a:t>
            </a:r>
            <a:r>
              <a:rPr lang="en-US" sz="1400" dirty="0" smtClean="0"/>
              <a:t>(7/9): Project </a:t>
            </a:r>
            <a:r>
              <a:rPr lang="en-US" sz="1400" dirty="0"/>
              <a:t>Summary Final Draft </a:t>
            </a:r>
            <a:r>
              <a:rPr lang="en-US" sz="1400" dirty="0" smtClean="0"/>
              <a:t>(includes final image)</a:t>
            </a:r>
          </a:p>
          <a:p>
            <a:pPr marL="1597025" indent="-1597025">
              <a:buNone/>
            </a:pPr>
            <a:r>
              <a:rPr lang="en-US" sz="1400" i="1" dirty="0" smtClean="0">
                <a:solidFill>
                  <a:schemeClr val="accent5">
                    <a:lumMod val="75000"/>
                  </a:schemeClr>
                </a:solidFill>
              </a:rPr>
              <a:t>Week 8 (7/20-24): Focus – Video, Transcript, HQ Poster/Talks</a:t>
            </a:r>
          </a:p>
          <a:p>
            <a:pPr marL="1597025" indent="-1597025">
              <a:buNone/>
            </a:pPr>
            <a:r>
              <a:rPr lang="en-US" sz="1400" dirty="0" smtClean="0"/>
              <a:t>Week 8 (7/20): VPS (</a:t>
            </a:r>
            <a:r>
              <a:rPr lang="en-US" sz="1400" dirty="0"/>
              <a:t>Video &amp; Transcript) </a:t>
            </a:r>
          </a:p>
          <a:p>
            <a:pPr marL="0" indent="0">
              <a:buNone/>
            </a:pPr>
            <a:r>
              <a:rPr lang="en-US" sz="1400" dirty="0" smtClean="0"/>
              <a:t>Week 8 (7/22): HQ Poster </a:t>
            </a:r>
            <a:r>
              <a:rPr lang="en-US" sz="1400" dirty="0"/>
              <a:t>Final </a:t>
            </a:r>
            <a:r>
              <a:rPr lang="en-US" sz="1400" dirty="0" smtClean="0"/>
              <a:t>Draft, </a:t>
            </a:r>
            <a:r>
              <a:rPr lang="en-US" sz="1400" dirty="0"/>
              <a:t>HQ Presentation Final </a:t>
            </a:r>
            <a:r>
              <a:rPr lang="en-US" sz="1400" dirty="0" smtClean="0"/>
              <a:t>Draft &amp; HQ AGOL Map Content </a:t>
            </a:r>
            <a:endParaRPr lang="en-US" sz="1400" dirty="0"/>
          </a:p>
          <a:p>
            <a:pPr marL="0" indent="0">
              <a:buNone/>
            </a:pPr>
            <a:r>
              <a:rPr lang="en-US" sz="1400" i="1" dirty="0" smtClean="0">
                <a:solidFill>
                  <a:schemeClr val="accent5">
                    <a:lumMod val="75000"/>
                  </a:schemeClr>
                </a:solidFill>
              </a:rPr>
              <a:t>Week </a:t>
            </a:r>
            <a:r>
              <a:rPr lang="en-US" sz="1400" i="1" dirty="0">
                <a:solidFill>
                  <a:schemeClr val="accent5">
                    <a:lumMod val="75000"/>
                  </a:schemeClr>
                </a:solidFill>
              </a:rPr>
              <a:t>9 </a:t>
            </a:r>
            <a:r>
              <a:rPr lang="en-US" sz="1400" i="1" dirty="0" smtClean="0">
                <a:solidFill>
                  <a:schemeClr val="accent5">
                    <a:lumMod val="75000"/>
                  </a:schemeClr>
                </a:solidFill>
              </a:rPr>
              <a:t>(7/27-31): Focus - HQ Showcase, Travel, VPS Launch</a:t>
            </a:r>
          </a:p>
          <a:p>
            <a:pPr marL="0" indent="0">
              <a:buNone/>
            </a:pPr>
            <a:r>
              <a:rPr lang="en-US" sz="1400" dirty="0" smtClean="0"/>
              <a:t>Week 9 (7/30): HQ Showcase</a:t>
            </a:r>
          </a:p>
          <a:p>
            <a:pPr marL="0" indent="0">
              <a:buNone/>
            </a:pPr>
            <a:r>
              <a:rPr lang="en-US" sz="1400" dirty="0" smtClean="0"/>
              <a:t>Week 9 (7/31): VPS Launch, DEVELOPedia Page</a:t>
            </a:r>
            <a:endParaRPr lang="en-US" sz="1400" dirty="0"/>
          </a:p>
        </p:txBody>
      </p:sp>
      <p:sp>
        <p:nvSpPr>
          <p:cNvPr id="9" name="Content Placeholder 6"/>
          <p:cNvSpPr txBox="1">
            <a:spLocks/>
          </p:cNvSpPr>
          <p:nvPr/>
        </p:nvSpPr>
        <p:spPr>
          <a:xfrm>
            <a:off x="228600" y="5486400"/>
            <a:ext cx="86868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solidFill>
                  <a:schemeClr val="accent5">
                    <a:lumMod val="50000"/>
                  </a:schemeClr>
                </a:solidFill>
              </a:rPr>
              <a:t>August</a:t>
            </a:r>
            <a:endParaRPr lang="en-US" sz="2800" b="1" dirty="0" smtClean="0">
              <a:solidFill>
                <a:schemeClr val="accent5">
                  <a:lumMod val="50000"/>
                </a:schemeClr>
              </a:solidFill>
            </a:endParaRPr>
          </a:p>
          <a:p>
            <a:pPr marL="1597025" indent="-1597025">
              <a:buNone/>
            </a:pPr>
            <a:r>
              <a:rPr lang="en-US" sz="1400" i="1" dirty="0" smtClean="0">
                <a:solidFill>
                  <a:schemeClr val="accent5">
                    <a:lumMod val="75000"/>
                  </a:schemeClr>
                </a:solidFill>
              </a:rPr>
              <a:t>Week 10 (8/3-7): Focus - VPS Blogging, Node Close Outs &amp; Partner Hand-Offs</a:t>
            </a:r>
          </a:p>
          <a:p>
            <a:pPr marL="1597025" indent="-1597025">
              <a:buNone/>
            </a:pPr>
            <a:r>
              <a:rPr lang="en-US" sz="1400" dirty="0" smtClean="0"/>
              <a:t>Week </a:t>
            </a:r>
            <a:r>
              <a:rPr lang="en-US" sz="1400" dirty="0"/>
              <a:t>10 (</a:t>
            </a:r>
            <a:r>
              <a:rPr lang="en-US" sz="1400" dirty="0" smtClean="0"/>
              <a:t>8/6): Technical Paper Final Draft, Final Poster &amp; PPT</a:t>
            </a:r>
          </a:p>
          <a:p>
            <a:pPr marL="1597025" indent="-1597025">
              <a:buNone/>
            </a:pPr>
            <a:r>
              <a:rPr lang="en-US" sz="1400" dirty="0" smtClean="0"/>
              <a:t>Week 10 (8/7): Optional Deliverables</a:t>
            </a:r>
          </a:p>
        </p:txBody>
      </p:sp>
      <p:sp>
        <p:nvSpPr>
          <p:cNvPr id="6" name="Content Placeholder 6"/>
          <p:cNvSpPr txBox="1">
            <a:spLocks/>
          </p:cNvSpPr>
          <p:nvPr/>
        </p:nvSpPr>
        <p:spPr>
          <a:xfrm>
            <a:off x="228600" y="685800"/>
            <a:ext cx="8686800" cy="16764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2000" b="1" dirty="0" smtClean="0">
                <a:solidFill>
                  <a:schemeClr val="accent5">
                    <a:lumMod val="50000"/>
                  </a:schemeClr>
                </a:solidFill>
              </a:rPr>
              <a:t>June</a:t>
            </a:r>
          </a:p>
          <a:p>
            <a:pPr marL="0" indent="0">
              <a:buFont typeface="Arial" pitchFamily="34" charset="0"/>
              <a:buNone/>
            </a:pPr>
            <a:r>
              <a:rPr lang="en-US" sz="1400" dirty="0" smtClean="0"/>
              <a:t>Week 1 (6/5): Handbook Forms</a:t>
            </a:r>
          </a:p>
          <a:p>
            <a:pPr marL="0" indent="0">
              <a:buNone/>
            </a:pPr>
            <a:r>
              <a:rPr lang="en-US" sz="1400" dirty="0"/>
              <a:t>Week 3 </a:t>
            </a:r>
            <a:r>
              <a:rPr lang="en-US" sz="1400" dirty="0" smtClean="0"/>
              <a:t>(6/18): </a:t>
            </a:r>
            <a:r>
              <a:rPr lang="en-US" sz="1400" dirty="0"/>
              <a:t>Project Summary Rough Draft</a:t>
            </a:r>
          </a:p>
          <a:p>
            <a:pPr marL="1597025" indent="-1597025">
              <a:buNone/>
            </a:pPr>
            <a:r>
              <a:rPr lang="en-US" sz="1400" i="1" dirty="0">
                <a:solidFill>
                  <a:srgbClr val="00B050"/>
                </a:solidFill>
              </a:rPr>
              <a:t>Week </a:t>
            </a:r>
            <a:r>
              <a:rPr lang="en-US" sz="1400" i="1" dirty="0" smtClean="0">
                <a:solidFill>
                  <a:srgbClr val="00B050"/>
                </a:solidFill>
              </a:rPr>
              <a:t>3 </a:t>
            </a:r>
            <a:r>
              <a:rPr lang="en-US" sz="1400" i="1" dirty="0">
                <a:solidFill>
                  <a:srgbClr val="00B050"/>
                </a:solidFill>
              </a:rPr>
              <a:t>(</a:t>
            </a:r>
            <a:r>
              <a:rPr lang="en-US" sz="1400" i="1" dirty="0" smtClean="0">
                <a:solidFill>
                  <a:srgbClr val="00B050"/>
                </a:solidFill>
              </a:rPr>
              <a:t>6/19): </a:t>
            </a:r>
            <a:r>
              <a:rPr lang="en-US" sz="1400" i="1" dirty="0">
                <a:solidFill>
                  <a:srgbClr val="00B050"/>
                </a:solidFill>
              </a:rPr>
              <a:t>HQ Travel &amp; Highlight </a:t>
            </a:r>
            <a:r>
              <a:rPr lang="en-US" sz="1400" i="1" dirty="0" smtClean="0">
                <a:solidFill>
                  <a:srgbClr val="00B050"/>
                </a:solidFill>
              </a:rPr>
              <a:t>Request (submitted by CL only)</a:t>
            </a:r>
            <a:endParaRPr lang="en-US" sz="1400" i="1" dirty="0">
              <a:solidFill>
                <a:srgbClr val="00B050"/>
              </a:solidFill>
            </a:endParaRPr>
          </a:p>
          <a:p>
            <a:pPr marL="1597025" indent="-1597025">
              <a:buNone/>
            </a:pPr>
            <a:r>
              <a:rPr lang="en-US" sz="1400" i="1" dirty="0" smtClean="0">
                <a:solidFill>
                  <a:schemeClr val="accent5">
                    <a:lumMod val="75000"/>
                  </a:schemeClr>
                </a:solidFill>
              </a:rPr>
              <a:t>Week 4 (22-26): Focus – Tech Paper, Video Planning</a:t>
            </a:r>
          </a:p>
          <a:p>
            <a:pPr marL="1597025" indent="-1597025">
              <a:buNone/>
            </a:pPr>
            <a:r>
              <a:rPr lang="en-US" sz="1400" dirty="0" smtClean="0"/>
              <a:t>Week </a:t>
            </a:r>
            <a:r>
              <a:rPr lang="en-US" sz="1400" dirty="0"/>
              <a:t>4 </a:t>
            </a:r>
            <a:r>
              <a:rPr lang="en-US" sz="1400" dirty="0" smtClean="0"/>
              <a:t>(6/25): </a:t>
            </a:r>
            <a:r>
              <a:rPr lang="en-US" sz="1400" dirty="0"/>
              <a:t>Tech Paper Rough </a:t>
            </a:r>
            <a:r>
              <a:rPr lang="en-US" sz="1400" dirty="0" smtClean="0"/>
              <a:t>Draft</a:t>
            </a:r>
          </a:p>
        </p:txBody>
      </p:sp>
    </p:spTree>
    <p:extLst>
      <p:ext uri="{BB962C8B-B14F-4D97-AF65-F5344CB8AC3E}">
        <p14:creationId xmlns:p14="http://schemas.microsoft.com/office/powerpoint/2010/main" val="4128654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304800"/>
            <a:ext cx="9144000" cy="533400"/>
          </a:xfrm>
        </p:spPr>
        <p:txBody>
          <a:bodyPr>
            <a:noAutofit/>
          </a:bodyPr>
          <a:lstStyle/>
          <a:p>
            <a:r>
              <a:rPr lang="en-US" sz="3200" dirty="0" smtClean="0"/>
              <a:t>Questions?</a:t>
            </a:r>
            <a:endParaRPr lang="en-US" sz="3200" dirty="0"/>
          </a:p>
        </p:txBody>
      </p:sp>
      <p:sp>
        <p:nvSpPr>
          <p:cNvPr id="7" name="Content Placeholder 6"/>
          <p:cNvSpPr>
            <a:spLocks noGrp="1"/>
          </p:cNvSpPr>
          <p:nvPr>
            <p:ph idx="4294967295"/>
          </p:nvPr>
        </p:nvSpPr>
        <p:spPr>
          <a:xfrm>
            <a:off x="152400" y="2133600"/>
            <a:ext cx="8839200" cy="762000"/>
          </a:xfrm>
          <a:ln>
            <a:solidFill>
              <a:schemeClr val="tx1"/>
            </a:solidFill>
            <a:prstDash val="dash"/>
          </a:ln>
        </p:spPr>
        <p:txBody>
          <a:bodyPr>
            <a:noAutofit/>
          </a:bodyPr>
          <a:lstStyle/>
          <a:p>
            <a:pPr marL="0" indent="0">
              <a:buNone/>
            </a:pPr>
            <a:r>
              <a:rPr lang="en-US" sz="1600" b="1" dirty="0" smtClean="0">
                <a:solidFill>
                  <a:schemeClr val="accent5">
                    <a:lumMod val="50000"/>
                  </a:schemeClr>
                </a:solidFill>
              </a:rPr>
              <a:t>1. Check Out the Project Coordination Team DEVELOPedia Page</a:t>
            </a:r>
          </a:p>
          <a:p>
            <a:pPr indent="-228600">
              <a:spcBef>
                <a:spcPts val="0"/>
              </a:spcBef>
            </a:pPr>
            <a:r>
              <a:rPr lang="en-US" sz="1200" dirty="0">
                <a:solidFill>
                  <a:prstClr val="black"/>
                </a:solidFill>
              </a:rPr>
              <a:t>http://www.devpedia.developexchange.com/dv/index.php?title=Project_Coordination</a:t>
            </a:r>
          </a:p>
          <a:p>
            <a:pPr indent="-228600">
              <a:spcBef>
                <a:spcPts val="0"/>
              </a:spcBef>
            </a:pPr>
            <a:r>
              <a:rPr lang="en-US" sz="1200" dirty="0" smtClean="0">
                <a:solidFill>
                  <a:prstClr val="black"/>
                </a:solidFill>
              </a:rPr>
              <a:t>This </a:t>
            </a:r>
            <a:r>
              <a:rPr lang="en-US" sz="1200" dirty="0" smtClean="0">
                <a:solidFill>
                  <a:prstClr val="black"/>
                </a:solidFill>
              </a:rPr>
              <a:t>the hub of all things project-related. Guides, videos, templates, etc. Check it out!</a:t>
            </a:r>
            <a:endParaRPr lang="en-US" sz="900" dirty="0" smtClean="0"/>
          </a:p>
        </p:txBody>
      </p:sp>
      <p:sp>
        <p:nvSpPr>
          <p:cNvPr id="8" name="Content Placeholder 6"/>
          <p:cNvSpPr txBox="1">
            <a:spLocks/>
          </p:cNvSpPr>
          <p:nvPr/>
        </p:nvSpPr>
        <p:spPr>
          <a:xfrm>
            <a:off x="152400" y="29718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2</a:t>
            </a:r>
            <a:r>
              <a:rPr lang="en-US" sz="1600" b="1" dirty="0" smtClean="0">
                <a:solidFill>
                  <a:schemeClr val="accent5">
                    <a:lumMod val="50000"/>
                  </a:schemeClr>
                </a:solidFill>
              </a:rPr>
              <a:t>. Watch Deliverable How-To Videos</a:t>
            </a:r>
          </a:p>
          <a:p>
            <a:pPr indent="-228600">
              <a:spcBef>
                <a:spcPts val="0"/>
              </a:spcBef>
            </a:pPr>
            <a:r>
              <a:rPr lang="en-US" sz="1200" dirty="0" smtClean="0">
                <a:solidFill>
                  <a:prstClr val="black"/>
                </a:solidFill>
              </a:rPr>
              <a:t>Each deliverable has a short narrated demonstration of how to successfully go about completing the deliverable. These are available on DEVELOPedia.</a:t>
            </a:r>
            <a:endParaRPr lang="en-US" sz="900" dirty="0" smtClean="0"/>
          </a:p>
        </p:txBody>
      </p:sp>
      <p:sp>
        <p:nvSpPr>
          <p:cNvPr id="10" name="Content Placeholder 6"/>
          <p:cNvSpPr txBox="1">
            <a:spLocks/>
          </p:cNvSpPr>
          <p:nvPr/>
        </p:nvSpPr>
        <p:spPr>
          <a:xfrm>
            <a:off x="146538" y="38100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3</a:t>
            </a:r>
            <a:r>
              <a:rPr lang="en-US" sz="1600" b="1" dirty="0" smtClean="0">
                <a:solidFill>
                  <a:schemeClr val="accent5">
                    <a:lumMod val="50000"/>
                  </a:schemeClr>
                </a:solidFill>
              </a:rPr>
              <a:t>. Join the Project Coordination Team Open Doors</a:t>
            </a:r>
          </a:p>
          <a:p>
            <a:pPr indent="-228600">
              <a:spcBef>
                <a:spcPts val="0"/>
              </a:spcBef>
            </a:pPr>
            <a:r>
              <a:rPr lang="en-US" sz="1200" dirty="0" smtClean="0">
                <a:solidFill>
                  <a:prstClr val="black"/>
                </a:solidFill>
              </a:rPr>
              <a:t>The day before each deliverable deadline, the Project Coordination Team will host an “open door” session where anyone from any team can join and ask questions. The PCT will be in touch with exact day/times.</a:t>
            </a:r>
            <a:endParaRPr lang="en-US" sz="900" dirty="0" smtClean="0"/>
          </a:p>
        </p:txBody>
      </p:sp>
      <p:sp>
        <p:nvSpPr>
          <p:cNvPr id="11" name="Content Placeholder 6"/>
          <p:cNvSpPr txBox="1">
            <a:spLocks/>
          </p:cNvSpPr>
          <p:nvPr/>
        </p:nvSpPr>
        <p:spPr>
          <a:xfrm>
            <a:off x="146538" y="4648200"/>
            <a:ext cx="8839200" cy="7620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a:solidFill>
                  <a:schemeClr val="accent5">
                    <a:lumMod val="50000"/>
                  </a:schemeClr>
                </a:solidFill>
              </a:rPr>
              <a:t>4</a:t>
            </a:r>
            <a:r>
              <a:rPr lang="en-US" sz="1600" b="1" dirty="0" smtClean="0">
                <a:solidFill>
                  <a:schemeClr val="accent5">
                    <a:lumMod val="50000"/>
                  </a:schemeClr>
                </a:solidFill>
              </a:rPr>
              <a:t>. Email the Project Coordination Team</a:t>
            </a:r>
          </a:p>
          <a:p>
            <a:pPr indent="-228600">
              <a:spcBef>
                <a:spcPts val="0"/>
              </a:spcBef>
            </a:pPr>
            <a:r>
              <a:rPr lang="en-US" sz="1200" dirty="0" smtClean="0">
                <a:solidFill>
                  <a:prstClr val="black"/>
                </a:solidFill>
                <a:hlinkClick r:id="rId2"/>
              </a:rPr>
              <a:t>DEVELOP.ProjectCoordination@gmail.com</a:t>
            </a:r>
            <a:r>
              <a:rPr lang="en-US" sz="1200" dirty="0" smtClean="0">
                <a:solidFill>
                  <a:prstClr val="black"/>
                </a:solidFill>
              </a:rPr>
              <a:t> </a:t>
            </a:r>
          </a:p>
          <a:p>
            <a:pPr indent="-225425"/>
            <a:r>
              <a:rPr lang="en-US" sz="1200" dirty="0" smtClean="0"/>
              <a:t>Don’t hesitate to email questions!</a:t>
            </a:r>
            <a:endParaRPr lang="en-US" sz="900" dirty="0" smtClean="0"/>
          </a:p>
        </p:txBody>
      </p:sp>
      <p:sp>
        <p:nvSpPr>
          <p:cNvPr id="12" name="Title 3"/>
          <p:cNvSpPr txBox="1">
            <a:spLocks/>
          </p:cNvSpPr>
          <p:nvPr/>
        </p:nvSpPr>
        <p:spPr>
          <a:xfrm>
            <a:off x="0" y="982916"/>
            <a:ext cx="9144000" cy="929768"/>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800" dirty="0" smtClean="0"/>
              <a:t>The Project Coordination Team has created a lot of resources for teams to help with the creation of deliverables, as well as they themselves are a resource! </a:t>
            </a:r>
          </a:p>
          <a:p>
            <a:pPr>
              <a:spcBef>
                <a:spcPts val="600"/>
              </a:spcBef>
            </a:pPr>
            <a:r>
              <a:rPr lang="en-US" sz="1800" b="1" i="1" dirty="0" smtClean="0"/>
              <a:t>Opportunities to get help with deliverables:</a:t>
            </a:r>
            <a:endParaRPr lang="en-US" sz="1800" b="1" i="1" dirty="0"/>
          </a:p>
        </p:txBody>
      </p:sp>
      <p:sp>
        <p:nvSpPr>
          <p:cNvPr id="13" name="Content Placeholder 6"/>
          <p:cNvSpPr txBox="1">
            <a:spLocks/>
          </p:cNvSpPr>
          <p:nvPr/>
        </p:nvSpPr>
        <p:spPr>
          <a:xfrm>
            <a:off x="152400" y="5486400"/>
            <a:ext cx="8839200" cy="1219200"/>
          </a:xfrm>
          <a:prstGeom prst="rect">
            <a:avLst/>
          </a:prstGeom>
          <a:ln>
            <a:solidFill>
              <a:schemeClr val="tx1"/>
            </a:solidFill>
            <a:prstDash val="dash"/>
          </a:ln>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b="1" dirty="0" smtClean="0">
                <a:solidFill>
                  <a:schemeClr val="accent5">
                    <a:lumMod val="50000"/>
                  </a:schemeClr>
                </a:solidFill>
              </a:rPr>
              <a:t>5. Call the Project Coordination Team</a:t>
            </a:r>
          </a:p>
          <a:p>
            <a:pPr marL="114300" indent="0">
              <a:spcBef>
                <a:spcPts val="0"/>
              </a:spcBef>
              <a:buNone/>
            </a:pPr>
            <a:endParaRPr lang="en-US" sz="900" dirty="0" smtClean="0"/>
          </a:p>
        </p:txBody>
      </p:sp>
      <p:sp>
        <p:nvSpPr>
          <p:cNvPr id="2" name="Rectangle 1"/>
          <p:cNvSpPr/>
          <p:nvPr/>
        </p:nvSpPr>
        <p:spPr>
          <a:xfrm>
            <a:off x="375138" y="5867401"/>
            <a:ext cx="8382000" cy="762000"/>
          </a:xfrm>
          <a:prstGeom prst="rect">
            <a:avLst/>
          </a:prstGeom>
        </p:spPr>
        <p:txBody>
          <a:bodyPr lIns="0" tIns="0" rIns="0" bIns="0" numCol="3">
            <a:noAutofit/>
          </a:bodyPr>
          <a:lstStyle/>
          <a:p>
            <a:pPr marL="57150" indent="-285750">
              <a:buFont typeface="Arial" panose="020B0604020202020204" pitchFamily="34" charset="0"/>
              <a:buChar char="•"/>
            </a:pPr>
            <a:r>
              <a:rPr lang="en-US" sz="1200" i="1" u="sng" dirty="0">
                <a:solidFill>
                  <a:prstClr val="black"/>
                </a:solidFill>
              </a:rPr>
              <a:t>Fellows</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Amberle </a:t>
            </a:r>
            <a:r>
              <a:rPr lang="en-US" sz="1200" dirty="0">
                <a:solidFill>
                  <a:prstClr val="black"/>
                </a:solidFill>
              </a:rPr>
              <a:t>– </a:t>
            </a:r>
            <a:r>
              <a:rPr lang="en-US" sz="1200" dirty="0" smtClean="0">
                <a:solidFill>
                  <a:prstClr val="black"/>
                </a:solidFill>
              </a:rPr>
              <a:t>208.530.0866</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Peter – </a:t>
            </a:r>
            <a:r>
              <a:rPr lang="en-US" sz="1200" dirty="0" smtClean="0">
                <a:solidFill>
                  <a:prstClr val="black"/>
                </a:solidFill>
              </a:rPr>
              <a:t>706.338.4020</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Christine – </a:t>
            </a:r>
            <a:r>
              <a:rPr lang="en-US" sz="1200" dirty="0" smtClean="0">
                <a:solidFill>
                  <a:prstClr val="black"/>
                </a:solidFill>
              </a:rPr>
              <a:t>818.621.9790</a:t>
            </a:r>
            <a:endParaRPr lang="en-US" sz="1200" dirty="0">
              <a:solidFill>
                <a:prstClr val="black"/>
              </a:solidFill>
            </a:endParaRPr>
          </a:p>
          <a:p>
            <a:pPr marL="57150" indent="-285750">
              <a:spcBef>
                <a:spcPts val="0"/>
              </a:spcBef>
              <a:buFont typeface="Arial" panose="020B0604020202020204" pitchFamily="34" charset="0"/>
              <a:buChar char="•"/>
            </a:pPr>
            <a:r>
              <a:rPr lang="en-US" sz="1200" i="1" u="sng" dirty="0" smtClean="0">
                <a:solidFill>
                  <a:prstClr val="black"/>
                </a:solidFill>
              </a:rPr>
              <a:t>Senior </a:t>
            </a:r>
            <a:r>
              <a:rPr lang="en-US" sz="1200" i="1" u="sng" dirty="0">
                <a:solidFill>
                  <a:prstClr val="black"/>
                </a:solidFill>
              </a:rPr>
              <a:t>Fellows</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Beth </a:t>
            </a:r>
            <a:r>
              <a:rPr lang="en-US" sz="1200" dirty="0">
                <a:solidFill>
                  <a:prstClr val="black"/>
                </a:solidFill>
              </a:rPr>
              <a:t>– </a:t>
            </a:r>
            <a:r>
              <a:rPr lang="en-US" sz="1200" dirty="0" smtClean="0">
                <a:solidFill>
                  <a:prstClr val="black"/>
                </a:solidFill>
              </a:rPr>
              <a:t>757.864.4496</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Tiffani – </a:t>
            </a:r>
            <a:r>
              <a:rPr lang="en-US" sz="1200" dirty="0" smtClean="0">
                <a:solidFill>
                  <a:prstClr val="black"/>
                </a:solidFill>
              </a:rPr>
              <a:t>757.864.3762</a:t>
            </a:r>
          </a:p>
          <a:p>
            <a:pPr>
              <a:spcBef>
                <a:spcPts val="0"/>
              </a:spcBef>
            </a:pPr>
            <a:endParaRPr lang="en-US" sz="1200" dirty="0">
              <a:solidFill>
                <a:prstClr val="black"/>
              </a:solidFill>
            </a:endParaRPr>
          </a:p>
          <a:p>
            <a:pPr marL="57150" indent="-285750">
              <a:spcBef>
                <a:spcPts val="0"/>
              </a:spcBef>
              <a:buFont typeface="Arial" panose="020B0604020202020204" pitchFamily="34" charset="0"/>
              <a:buChar char="•"/>
            </a:pPr>
            <a:r>
              <a:rPr lang="en-US" sz="1200" i="1" u="sng" dirty="0" smtClean="0">
                <a:solidFill>
                  <a:prstClr val="black"/>
                </a:solidFill>
              </a:rPr>
              <a:t>NPO</a:t>
            </a:r>
            <a:r>
              <a:rPr lang="en-US" sz="1200" i="1" dirty="0">
                <a:solidFill>
                  <a:prstClr val="black"/>
                </a:solidFill>
              </a:rPr>
              <a:t>:</a:t>
            </a:r>
          </a:p>
          <a:p>
            <a:pPr marL="57150" indent="-285750">
              <a:spcBef>
                <a:spcPts val="0"/>
              </a:spcBef>
              <a:buFont typeface="Arial" panose="020B0604020202020204" pitchFamily="34" charset="0"/>
              <a:buChar char="•"/>
            </a:pPr>
            <a:r>
              <a:rPr lang="en-US" sz="1200" dirty="0" smtClean="0">
                <a:solidFill>
                  <a:prstClr val="black"/>
                </a:solidFill>
              </a:rPr>
              <a:t>Lauren </a:t>
            </a:r>
            <a:r>
              <a:rPr lang="en-US" sz="1200" dirty="0">
                <a:solidFill>
                  <a:prstClr val="black"/>
                </a:solidFill>
              </a:rPr>
              <a:t>– </a:t>
            </a:r>
            <a:r>
              <a:rPr lang="en-US" sz="1200" dirty="0" smtClean="0">
                <a:solidFill>
                  <a:prstClr val="black"/>
                </a:solidFill>
              </a:rPr>
              <a:t>757.864.4204</a:t>
            </a:r>
            <a:endParaRPr lang="en-US" sz="1200" dirty="0">
              <a:solidFill>
                <a:prstClr val="black"/>
              </a:solidFill>
            </a:endParaRPr>
          </a:p>
          <a:p>
            <a:pPr marL="57150" indent="-285750">
              <a:spcBef>
                <a:spcPts val="0"/>
              </a:spcBef>
              <a:buFont typeface="Arial" panose="020B0604020202020204" pitchFamily="34" charset="0"/>
              <a:buChar char="•"/>
            </a:pPr>
            <a:r>
              <a:rPr lang="en-US" sz="1200" dirty="0">
                <a:solidFill>
                  <a:prstClr val="black"/>
                </a:solidFill>
              </a:rPr>
              <a:t>Jamie – </a:t>
            </a:r>
            <a:r>
              <a:rPr lang="en-US" sz="1200" dirty="0" smtClean="0">
                <a:solidFill>
                  <a:prstClr val="black"/>
                </a:solidFill>
              </a:rPr>
              <a:t>804.692.0136</a:t>
            </a:r>
            <a:endParaRPr lang="en-US" sz="1200" dirty="0">
              <a:solidFill>
                <a:prstClr val="black"/>
              </a:solidFill>
            </a:endParaRPr>
          </a:p>
        </p:txBody>
      </p:sp>
    </p:spTree>
    <p:extLst>
      <p:ext uri="{BB962C8B-B14F-4D97-AF65-F5344CB8AC3E}">
        <p14:creationId xmlns:p14="http://schemas.microsoft.com/office/powerpoint/2010/main" val="38815979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2276</TotalTime>
  <Words>1336</Words>
  <Application>Microsoft Office PowerPoint</Application>
  <PresentationFormat>On-screen Show (4:3)</PresentationFormat>
  <Paragraphs>123</Paragraphs>
  <Slides>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Century Gothic</vt:lpstr>
      <vt:lpstr>Office Theme</vt:lpstr>
      <vt:lpstr>2015 Summer Deliverable Descriptions &amp; Uses</vt:lpstr>
      <vt:lpstr>Deliverable Submission Guidelines</vt:lpstr>
      <vt:lpstr>PowerPoint Presentation</vt:lpstr>
      <vt:lpstr>2015 Summer Deliverable Deadlines Calendar</vt:lpstr>
      <vt:lpstr>Questions?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Summer Deliverable Deadlines to NPO</dc:title>
  <dc:creator>lmchilds</dc:creator>
  <cp:lastModifiedBy>Childs, Lauren M. (LARC-E3)[DEVELOP - Wise County (LaRC)]</cp:lastModifiedBy>
  <cp:revision>79</cp:revision>
  <cp:lastPrinted>2015-05-06T21:57:02Z</cp:lastPrinted>
  <dcterms:created xsi:type="dcterms:W3CDTF">2013-04-15T19:00:01Z</dcterms:created>
  <dcterms:modified xsi:type="dcterms:W3CDTF">2015-05-15T20:11:26Z</dcterms:modified>
</cp:coreProperties>
</file>