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9" r:id="rId3"/>
    <p:sldId id="292" r:id="rId4"/>
    <p:sldId id="295" r:id="rId5"/>
    <p:sldId id="291" r:id="rId6"/>
    <p:sldId id="285" r:id="rId7"/>
    <p:sldId id="286" r:id="rId8"/>
    <p:sldId id="294" r:id="rId9"/>
    <p:sldId id="297" r:id="rId10"/>
    <p:sldId id="298" r:id="rId11"/>
    <p:sldId id="287" r:id="rId12"/>
    <p:sldId id="288"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22" clrIdx="0">
    <p:extLst/>
  </p:cmAuthor>
  <p:cmAuthor id="2" name="Amberle Keith" initials="AK" lastIdx="17" clrIdx="1"/>
  <p:cmAuthor id="3" name="Orne, Tiffani N. (LARC-E3)[SSAI DEVELOP]" initials="OTN(D" lastIdx="11"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9257" autoAdjust="0"/>
  </p:normalViewPr>
  <p:slideViewPr>
    <p:cSldViewPr snapToGrid="0">
      <p:cViewPr varScale="1">
        <p:scale>
          <a:sx n="100" d="100"/>
          <a:sy n="100" d="100"/>
        </p:scale>
        <p:origin x="1218"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7-04T12:11:46.277" idx="1">
    <p:pos x="10" y="10"/>
    <p:text>Please be sure to have complete speaker notes for the final draft for all slides. Hypothetically, a person who was not on the team should be able to use the speaker notes to be able to present this project.</p:text>
  </p:cm>
  <p:cm authorId="3" dt="2015-07-21T19:18:38.819" idx="1">
    <p:pos x="3760" y="3856"/>
    <p:text>Sara Amirazodi?</p:text>
    <p:extLst>
      <p:ext uri="{C676402C-5697-4E1C-873F-D02D1690AC5C}">
        <p15:threadingInfo xmlns:p15="http://schemas.microsoft.com/office/powerpoint/2012/main" timeZoneBias="240"/>
      </p:ext>
    </p:extLst>
  </p:cm>
  <p:cm authorId="3" dt="2015-07-21T19:20:21.867" idx="2">
    <p:pos x="3760" y="3952"/>
    <p:text>List the project lead on the first row, then three on each of the next two rows</p:text>
    <p:extLst mod="1">
      <p:ext uri="{C676402C-5697-4E1C-873F-D02D1690AC5C}">
        <p15:threadingInfo xmlns:p15="http://schemas.microsoft.com/office/powerpoint/2012/main" timeZoneBias="240">
          <p15:parentCm authorId="3"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5-07-04T12:21:52.272" idx="14">
    <p:pos x="586" y="700"/>
    <p:text>Consider adding an image here if you can. Presentations should be visually appealling as well as informative.</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5-07-04T12:22:18.926" idx="15">
    <p:pos x="4994" y="1769"/>
    <p:text>Same comment here about shadowing.</p:text>
  </p:cm>
  <p:cm authorId="2" dt="2015-07-04T12:22:44.306" idx="16">
    <p:pos x="4504" y="2212"/>
    <p:text>Please provide a caption describing who these people are.</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07-21T19:20:43.698" idx="3">
    <p:pos x="3579" y="211"/>
    <p:text>This should be a text box</p:text>
    <p:extLst>
      <p:ext uri="{C676402C-5697-4E1C-873F-D02D1690AC5C}">
        <p15:threadingInfo xmlns:p15="http://schemas.microsoft.com/office/powerpoint/2012/main" timeZoneBias="240"/>
      </p:ext>
    </p:extLst>
  </p:cm>
  <p:cm authorId="3" dt="2015-07-21T19:20:58.434" idx="4">
    <p:pos x="3579" y="307"/>
    <p:text>Also, please delete the colon</p:text>
    <p:extLst>
      <p:ext uri="{C676402C-5697-4E1C-873F-D02D1690AC5C}">
        <p15:threadingInfo xmlns:p15="http://schemas.microsoft.com/office/powerpoint/2012/main" timeZoneBias="240">
          <p15:parentCm authorId="3" idx="3"/>
        </p15:threadingInfo>
      </p:ext>
    </p:extLst>
  </p:cm>
  <p:cm authorId="3" dt="2015-07-21T19:21:04.759" idx="5">
    <p:pos x="5284" y="639"/>
    <p:text>Please add the parts of this image seperately</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01T14:34:58.626" idx="6">
    <p:pos x="2852" y="2326"/>
    <p:text>I would move this bullet point to the notes/picture on the next slide since that slide talks about populations at risk</p:text>
    <p:extLst mod="1">
      <p:ext uri="{C676402C-5697-4E1C-873F-D02D1690AC5C}">
        <p15:threadingInfo xmlns:p15="http://schemas.microsoft.com/office/powerpoint/2012/main" timeZoneBias="240"/>
      </p:ext>
    </p:extLst>
  </p:cm>
  <p:cm authorId="2" dt="2015-07-04T12:12:58.490" idx="2">
    <p:pos x="3872" y="2699"/>
    <p:text>This is a nice image. Do you have permission from the photographer to use it? Unless this is from a federal site, taken by a DEVELOPer, or from creative commons you need explicit permission to use this image.</p:text>
  </p:cm>
  <p:cm authorId="3" dt="2015-07-21T19:22:05.942" idx="6">
    <p:pos x="3872" y="2795"/>
    <p:text>don't forget to include the source "Credit:XXX" on or immediately below/above/beside the image</p:text>
    <p:extLst>
      <p:ext uri="{C676402C-5697-4E1C-873F-D02D1690AC5C}">
        <p15:threadingInfo xmlns:p15="http://schemas.microsoft.com/office/powerpoint/2012/main" timeZoneBias="240">
          <p15:parentCm authorId="2" idx="2"/>
        </p15:threadingInfo>
      </p:ext>
    </p:extLst>
  </p:cm>
  <p:cm authorId="2" dt="2015-07-04T12:13:56.745" idx="3">
    <p:pos x="52" y="112"/>
    <p:text>Consider reducing the amount of text and just place it in the speaker notes.</p:text>
  </p:cm>
  <p:cm authorId="3" dt="2015-07-21T19:22:20.739" idx="7">
    <p:pos x="210" y="906"/>
    <p:text>Please use the bullet style from the template</p:text>
    <p:extLst>
      <p:ext uri="{C676402C-5697-4E1C-873F-D02D1690AC5C}">
        <p15:threadingInfo xmlns:p15="http://schemas.microsoft.com/office/powerpoint/2012/main" timeZoneBias="240"/>
      </p:ext>
    </p:extLst>
  </p:cm>
  <p:cm authorId="3" dt="2015-07-21T19:22:32.434" idx="8">
    <p:pos x="222" y="1428"/>
    <p:text>Minimum font size is 20 pt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01T14:38:34.361" idx="7">
    <p:pos x="1991" y="2668"/>
    <p:text>This image is busy but definitely helpful. Maybe use Paint to get rid of this "population still at risk" and bellow section, then insert a box with the bullet from the previous slide.</p:text>
    <p:extLst mod="1">
      <p:ext uri="{C676402C-5697-4E1C-873F-D02D1690AC5C}">
        <p15:threadingInfo xmlns:p15="http://schemas.microsoft.com/office/powerpoint/2012/main" timeZoneBias="240"/>
      </p:ext>
    </p:extLst>
  </p:cm>
  <p:cm authorId="2" dt="2015-07-04T12:14:23.849" idx="4">
    <p:pos x="376" y="1786"/>
    <p:text>This is a nice image. Do you have permission from the photographer to use it? Unless this is from a federal site, taken by a DEVELOPer, or from creative commons you need explicit permission to use this image.</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07-04T12:15:49.540" idx="5">
    <p:pos x="2770" y="3082"/>
    <p:text>Consider adding an image here. There is an abundance of white space. Presentations should be visually appealling as well as informative.</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07-04T12:16:28.983" idx="6">
    <p:pos x="3882" y="1392"/>
    <p:text>Unnecessary capitalization here.</p:text>
  </p:cm>
  <p:cm authorId="2" dt="2015-07-04T12:17:02.976" idx="7">
    <p:pos x="268" y="496"/>
    <p:text>Please be sure to include complete speaker notes here for the final draft.</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5-07-21T19:23:59.726" idx="9">
    <p:pos x="5576" y="1268"/>
    <p:text>Please add each piece of this seperately. Text should be editable.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5-07-04T12:17:56.601" idx="8">
    <p:pos x="4437" y="4034"/>
    <p:text>Please be consistent with the use of shadowing. Either use it for all images or none of them.</p:text>
  </p:cm>
  <p:cm authorId="2" dt="2015-07-04T12:18:54.694" idx="9">
    <p:pos x="2172" y="1782"/>
    <p:text>Please remove the period here.</p:text>
  </p:cm>
  <p:cm authorId="2" dt="2015-07-04T12:19:47.869" idx="11">
    <p:pos x="4216" y="4030"/>
    <p:text>Consider adding a caption to this image that describes what it is showing.</p:text>
  </p:cm>
  <p:cm authorId="3" dt="2015-07-21T19:25:24.493" idx="10">
    <p:pos x="2727" y="2402"/>
    <p:text>Please add the two parts of this as seperate images</p:text>
    <p:extLst>
      <p:ext uri="{C676402C-5697-4E1C-873F-D02D1690AC5C}">
        <p15:threadingInfo xmlns:p15="http://schemas.microsoft.com/office/powerpoint/2012/main" timeZoneBias="240"/>
      </p:ext>
    </p:extLst>
  </p:cm>
  <p:cm authorId="3" dt="2015-07-21T19:26:35.232" idx="11">
    <p:pos x="270" y="2322"/>
    <p:text>Reworded to be parallel with the first point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5-07-04T12:20:47.354" idx="12">
    <p:pos x="256" y="472"/>
    <p:text>Consider adding an image here if you can. Presentations should be visually appealling as well as informative.</p:text>
  </p:cm>
  <p:cm authorId="2" dt="2015-07-04T12:21:14.210" idx="13">
    <p:pos x="1950" y="930"/>
    <p:text>Please be consistent with capitalization.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71681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47790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15233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16396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Location:</a:t>
            </a:r>
          </a:p>
          <a:p>
            <a:r>
              <a:rPr lang="en-US" b="0" dirty="0" smtClean="0"/>
              <a:t>7 sub regions of the</a:t>
            </a:r>
            <a:r>
              <a:rPr lang="en-US" b="0" baseline="0" dirty="0" smtClean="0"/>
              <a:t> </a:t>
            </a:r>
            <a:r>
              <a:rPr lang="en-US" b="0" dirty="0" smtClean="0"/>
              <a:t>Alto Orinoco </a:t>
            </a:r>
            <a:r>
              <a:rPr lang="en-US" dirty="0" smtClean="0"/>
              <a:t>Municipality</a:t>
            </a:r>
            <a:r>
              <a:rPr lang="en-US" baseline="0" dirty="0" smtClean="0"/>
              <a:t> in</a:t>
            </a:r>
            <a:r>
              <a:rPr lang="en-US" dirty="0" smtClean="0"/>
              <a:t> Venezuela </a:t>
            </a:r>
          </a:p>
          <a:p>
            <a:endParaRPr lang="en-US" b="0" baseline="0" dirty="0" smtClean="0"/>
          </a:p>
          <a:p>
            <a:r>
              <a:rPr lang="en-US" b="0" baseline="0" dirty="0" smtClean="0"/>
              <a:t>Our Study area is focused on the Venezuela side of the Brazil-Venezuela boarder. As shown here, there are 7 main municipalities that encompass the domain of the </a:t>
            </a:r>
            <a:r>
              <a:rPr lang="en-US" b="0" baseline="0" dirty="0" err="1" smtClean="0"/>
              <a:t>Yanomami</a:t>
            </a:r>
            <a:r>
              <a:rPr lang="en-US" b="0" baseline="0" dirty="0" smtClean="0"/>
              <a:t> people. Our main concentration of evaluation is focused on area 2. the Alto </a:t>
            </a:r>
            <a:r>
              <a:rPr lang="en-US" b="0" baseline="0" dirty="0" err="1" smtClean="0"/>
              <a:t>Ocamo</a:t>
            </a:r>
            <a:r>
              <a:rPr lang="en-US" b="0" baseline="0" dirty="0" smtClean="0"/>
              <a:t> </a:t>
            </a:r>
            <a:r>
              <a:rPr lang="en-US" b="0" baseline="0" dirty="0" err="1" smtClean="0"/>
              <a:t>Parima</a:t>
            </a:r>
            <a:r>
              <a:rPr lang="en-US" b="0" baseline="0" dirty="0" smtClean="0"/>
              <a:t> region, however we have also been able to evaluate the others as well.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commonly known as river blindness, is a treatable disease caused by the vector-borne parasite </a:t>
            </a:r>
            <a:r>
              <a:rPr lang="en-US" sz="1200" i="1" kern="1200" dirty="0" err="1" smtClean="0">
                <a:solidFill>
                  <a:schemeClr val="tx1"/>
                </a:solidFill>
                <a:effectLst/>
                <a:latin typeface="+mn-lt"/>
                <a:ea typeface="+mn-ea"/>
                <a:cs typeface="+mn-cs"/>
              </a:rPr>
              <a:t>Onchocerca</a:t>
            </a:r>
            <a:r>
              <a:rPr lang="en-US" sz="1200" i="1" kern="1200" dirty="0" smtClean="0">
                <a:solidFill>
                  <a:schemeClr val="tx1"/>
                </a:solidFill>
                <a:effectLst/>
                <a:latin typeface="+mn-lt"/>
                <a:ea typeface="+mn-ea"/>
                <a:cs typeface="+mn-cs"/>
              </a:rPr>
              <a:t> volvulus</a:t>
            </a:r>
            <a:r>
              <a:rPr lang="en-US" sz="1200" kern="1200" dirty="0" smtClean="0">
                <a:solidFill>
                  <a:schemeClr val="tx1"/>
                </a:solidFill>
                <a:effectLst/>
                <a:latin typeface="+mn-lt"/>
                <a:ea typeface="+mn-ea"/>
                <a:cs typeface="+mn-cs"/>
              </a:rPr>
              <a:t>. This parasite is transmitted through bites of infected blackflies from the genus </a:t>
            </a:r>
            <a:r>
              <a:rPr lang="en-US" sz="1200" i="1" kern="1200" dirty="0" err="1" smtClean="0">
                <a:solidFill>
                  <a:schemeClr val="tx1"/>
                </a:solidFill>
                <a:effectLst/>
                <a:latin typeface="+mn-lt"/>
                <a:ea typeface="+mn-ea"/>
                <a:cs typeface="+mn-cs"/>
              </a:rPr>
              <a:t>Simulium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(Pan American Health Organization, 2014). Once inside the human host, </a:t>
            </a:r>
            <a:r>
              <a:rPr lang="en-US" sz="1200" i="1" kern="1200" dirty="0" smtClean="0">
                <a:solidFill>
                  <a:schemeClr val="tx1"/>
                </a:solidFill>
                <a:effectLst/>
                <a:latin typeface="+mn-lt"/>
                <a:ea typeface="+mn-ea"/>
                <a:cs typeface="+mn-cs"/>
              </a:rPr>
              <a:t>O. volvulus</a:t>
            </a:r>
            <a:r>
              <a:rPr lang="en-US" sz="1200" kern="1200" dirty="0" smtClean="0">
                <a:solidFill>
                  <a:schemeClr val="tx1"/>
                </a:solidFill>
                <a:effectLst/>
                <a:latin typeface="+mn-lt"/>
                <a:ea typeface="+mn-ea"/>
                <a:cs typeface="+mn-cs"/>
              </a:rPr>
              <a:t> migrates to the skin, various organs, and eyes. As the larvae migrate to the skin and die, they cause debilitating itching, rashes, and skin discoloration (World Health Organization [WHO], 2015). This intense itching has been known to drive people to injure themselves to obtain relief and in some cases even commit suicide (Landau, 2013). </a:t>
            </a: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also has other ill effects, such as elephantiasis type disfigurement, glandular inflammation, “hanging groin”, visual impairment, and eventually complete blindness (Centers for Disease Control and Prevention, 2013). The majority of symptoms diminishes a person's quality of life and reinforces the cycle of poverty in already poverty stricken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Credit:</a:t>
            </a:r>
            <a:r>
              <a:rPr lang="en-US" sz="1200" kern="1200" baseline="0" dirty="0" smtClean="0">
                <a:solidFill>
                  <a:schemeClr val="tx1"/>
                </a:solidFill>
                <a:effectLst/>
                <a:latin typeface="+mn-lt"/>
                <a:ea typeface="+mn-ea"/>
                <a:cs typeface="+mn-cs"/>
              </a:rPr>
              <a:t> https://www.flickr.com/photos/overseas-development-institute/9357039395/in/photolist-4bzojK-bx4UeH-bx4UeX-ffRgPr-fg6uvA-79mSJV-5bPHq9-ffRgEX    </a:t>
            </a:r>
            <a:r>
              <a:rPr lang="en-US" sz="1200" b="1" i="0" kern="1200" dirty="0" smtClean="0">
                <a:solidFill>
                  <a:schemeClr val="tx1"/>
                </a:solidFill>
                <a:effectLst/>
                <a:latin typeface="+mn-lt"/>
                <a:ea typeface="+mn-ea"/>
                <a:cs typeface="+mn-cs"/>
              </a:rPr>
              <a:t>NTD Control </a:t>
            </a:r>
            <a:r>
              <a:rPr lang="en-US" sz="1200" b="1" i="0" kern="1200" dirty="0" err="1" smtClean="0">
                <a:solidFill>
                  <a:schemeClr val="tx1"/>
                </a:solidFill>
                <a:effectLst/>
                <a:latin typeface="+mn-lt"/>
                <a:ea typeface="+mn-ea"/>
                <a:cs typeface="+mn-cs"/>
              </a:rPr>
              <a:t>Programme</a:t>
            </a:r>
            <a:r>
              <a:rPr lang="en-US" sz="1200" b="1" i="0" kern="1200" dirty="0" smtClean="0">
                <a:solidFill>
                  <a:schemeClr val="tx1"/>
                </a:solidFill>
                <a:effectLst/>
                <a:latin typeface="+mn-lt"/>
                <a:ea typeface="+mn-ea"/>
                <a:cs typeface="+mn-cs"/>
              </a:rPr>
              <a:t> Office in Freetown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829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Carter Center: http://www.cartercenter.org/resources/pdfs/health/river_blindness/OEPA-foci.pdf</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23735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3377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0675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Will include summary of methodology in paper when corrections come back</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09413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p>
          <a:p>
            <a:endParaRPr lang="en-US" baseline="0" dirty="0" smtClean="0"/>
          </a:p>
          <a:p>
            <a:r>
              <a:rPr lang="en-US" dirty="0" smtClean="0"/>
              <a:t>Image: Digital Globe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1147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specifics on timeline and what they will do with</a:t>
            </a:r>
            <a:r>
              <a:rPr lang="en-US" baseline="0" dirty="0" smtClean="0"/>
              <a:t> the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29835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omments" Target="../comments/commen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Alto Orinoco Health &amp; Air Quality </a:t>
            </a:r>
            <a:endParaRPr lang="en-US" dirty="0"/>
          </a:p>
        </p:txBody>
      </p:sp>
      <p:sp>
        <p:nvSpPr>
          <p:cNvPr id="3" name="Text Placeholder 2"/>
          <p:cNvSpPr>
            <a:spLocks noGrp="1"/>
          </p:cNvSpPr>
          <p:nvPr>
            <p:ph type="body" sz="quarter" idx="11"/>
          </p:nvPr>
        </p:nvSpPr>
        <p:spPr>
          <a:xfrm>
            <a:off x="1533525" y="5358384"/>
            <a:ext cx="3898011" cy="369332"/>
          </a:xfrm>
        </p:spPr>
        <p:txBody>
          <a:bodyPr>
            <a:normAutofit/>
          </a:bodyPr>
          <a:lstStyle/>
          <a:p>
            <a:r>
              <a:rPr lang="en-US" dirty="0" smtClean="0"/>
              <a:t>Amanda Rumsey</a:t>
            </a:r>
            <a:r>
              <a:rPr lang="en-US" dirty="0" smtClean="0">
                <a:solidFill>
                  <a:srgbClr val="FF0000"/>
                </a:solidFill>
              </a:rPr>
              <a:t> (Project Lead)</a:t>
            </a:r>
            <a:endParaRPr lang="en-US" dirty="0"/>
          </a:p>
        </p:txBody>
      </p:sp>
      <p:sp>
        <p:nvSpPr>
          <p:cNvPr id="4" name="Text Placeholder 3"/>
          <p:cNvSpPr>
            <a:spLocks noGrp="1"/>
          </p:cNvSpPr>
          <p:nvPr>
            <p:ph type="body" sz="quarter" idx="12"/>
          </p:nvPr>
        </p:nvSpPr>
        <p:spPr/>
        <p:txBody>
          <a:bodyPr/>
          <a:lstStyle/>
          <a:p>
            <a:r>
              <a:rPr lang="en-US" dirty="0" smtClean="0"/>
              <a:t>Kyle </a:t>
            </a:r>
            <a:r>
              <a:rPr lang="en-US" dirty="0" err="1" smtClean="0"/>
              <a:t>Sowder</a:t>
            </a:r>
            <a:endParaRPr lang="en-US" dirty="0"/>
          </a:p>
        </p:txBody>
      </p:sp>
      <p:sp>
        <p:nvSpPr>
          <p:cNvPr id="5" name="Text Placeholder 4"/>
          <p:cNvSpPr>
            <a:spLocks noGrp="1"/>
          </p:cNvSpPr>
          <p:nvPr>
            <p:ph type="body" sz="quarter" idx="13"/>
          </p:nvPr>
        </p:nvSpPr>
        <p:spPr/>
        <p:txBody>
          <a:bodyPr/>
          <a:lstStyle/>
          <a:p>
            <a:r>
              <a:rPr lang="en-US" dirty="0" smtClean="0"/>
              <a:t>Timothy Larson</a:t>
            </a:r>
            <a:endParaRPr lang="en-US" dirty="0"/>
          </a:p>
        </p:txBody>
      </p:sp>
      <p:sp>
        <p:nvSpPr>
          <p:cNvPr id="6" name="Text Placeholder 5"/>
          <p:cNvSpPr>
            <a:spLocks noGrp="1"/>
          </p:cNvSpPr>
          <p:nvPr>
            <p:ph type="body" sz="quarter" idx="14"/>
          </p:nvPr>
        </p:nvSpPr>
        <p:spPr/>
        <p:txBody>
          <a:bodyPr/>
          <a:lstStyle/>
          <a:p>
            <a:r>
              <a:rPr lang="en-US" dirty="0" err="1" smtClean="0"/>
              <a:t>Rajkishan</a:t>
            </a:r>
            <a:r>
              <a:rPr lang="en-US" dirty="0" smtClean="0"/>
              <a:t> </a:t>
            </a:r>
            <a:r>
              <a:rPr lang="en-US" dirty="0" err="1" smtClean="0"/>
              <a:t>Rajappan</a:t>
            </a:r>
            <a:endParaRPr lang="en-US" dirty="0"/>
          </a:p>
        </p:txBody>
      </p:sp>
      <p:sp>
        <p:nvSpPr>
          <p:cNvPr id="7" name="Text Placeholder 6"/>
          <p:cNvSpPr>
            <a:spLocks noGrp="1"/>
          </p:cNvSpPr>
          <p:nvPr>
            <p:ph type="body" sz="quarter" idx="15"/>
          </p:nvPr>
        </p:nvSpPr>
        <p:spPr/>
        <p:txBody>
          <a:bodyPr/>
          <a:lstStyle/>
          <a:p>
            <a:r>
              <a:rPr lang="en-US" dirty="0" smtClean="0"/>
              <a:t>Annabel White</a:t>
            </a:r>
            <a:endParaRPr lang="en-US" dirty="0"/>
          </a:p>
        </p:txBody>
      </p:sp>
      <p:sp>
        <p:nvSpPr>
          <p:cNvPr id="8" name="Text Placeholder 7"/>
          <p:cNvSpPr>
            <a:spLocks noGrp="1"/>
          </p:cNvSpPr>
          <p:nvPr>
            <p:ph type="body" sz="quarter" idx="16"/>
          </p:nvPr>
        </p:nvSpPr>
        <p:spPr/>
        <p:txBody>
          <a:bodyPr/>
          <a:lstStyle/>
          <a:p>
            <a:r>
              <a:rPr lang="en-US" dirty="0" smtClean="0"/>
              <a:t>Zachary Tate</a:t>
            </a:r>
            <a:endParaRPr lang="en-US" dirty="0"/>
          </a:p>
        </p:txBody>
      </p:sp>
      <p:sp>
        <p:nvSpPr>
          <p:cNvPr id="9" name="Text Placeholder 8"/>
          <p:cNvSpPr>
            <a:spLocks noGrp="1"/>
          </p:cNvSpPr>
          <p:nvPr>
            <p:ph type="body" sz="quarter" idx="17"/>
          </p:nvPr>
        </p:nvSpPr>
        <p:spPr>
          <a:xfrm>
            <a:off x="628650" y="3981450"/>
            <a:ext cx="7886700" cy="1133475"/>
          </a:xfrm>
        </p:spPr>
        <p:txBody>
          <a:bodyPr>
            <a:normAutofit fontScale="85000" lnSpcReduction="10000"/>
          </a:bodyPr>
          <a:lstStyle/>
          <a:p>
            <a:r>
              <a:rPr lang="en-US" dirty="0"/>
              <a:t>Utilizing NASA Earth Observations to </a:t>
            </a:r>
            <a:r>
              <a:rPr lang="en-US" dirty="0" smtClean="0"/>
              <a:t>Locate </a:t>
            </a:r>
            <a:r>
              <a:rPr lang="en-US" dirty="0"/>
              <a:t>Remote Yanomami Villages in the Alto Orinoco Municipality for Targeted Eradication of River Blindness Disease</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721796"/>
            <a:ext cx="7653528" cy="4240092"/>
          </a:xfrm>
        </p:spPr>
        <p:txBody>
          <a:bodyPr>
            <a:normAutofit/>
          </a:bodyPr>
          <a:lstStyle/>
          <a:p>
            <a:pPr marL="457200" indent="-457200" algn="l">
              <a:buFont typeface="Arial" panose="020B0604020202020204" pitchFamily="34" charset="0"/>
              <a:buChar char="•"/>
            </a:pPr>
            <a:r>
              <a:rPr lang="en-US" sz="2800" dirty="0" smtClean="0"/>
              <a:t>Carter Center to send medical aid to the region in the next 2-4 months</a:t>
            </a:r>
          </a:p>
          <a:p>
            <a:pPr marL="457200" indent="-457200" algn="l">
              <a:buFont typeface="Arial" panose="020B0604020202020204" pitchFamily="34" charset="0"/>
              <a:buChar char="•"/>
            </a:pPr>
            <a:r>
              <a:rPr lang="en-US" sz="2800" dirty="0" smtClean="0"/>
              <a:t>Be able to reuse our classification parameters in order to easily identify villages using Landsat imagery elsewhere </a:t>
            </a:r>
            <a:endParaRPr lang="en-US" sz="2800" dirty="0"/>
          </a:p>
        </p:txBody>
      </p:sp>
      <p:sp>
        <p:nvSpPr>
          <p:cNvPr id="3" name="Text Placeholder 2"/>
          <p:cNvSpPr>
            <a:spLocks noGrp="1"/>
          </p:cNvSpPr>
          <p:nvPr>
            <p:ph type="body" sz="quarter" idx="14"/>
          </p:nvPr>
        </p:nvSpPr>
        <p:spPr>
          <a:xfrm>
            <a:off x="749808" y="779403"/>
            <a:ext cx="7653528" cy="718657"/>
          </a:xfrm>
        </p:spPr>
        <p:txBody>
          <a:bodyPr/>
          <a:lstStyle/>
          <a:p>
            <a:r>
              <a:rPr lang="en-US" sz="4400" dirty="0" smtClean="0"/>
              <a:t>What’s Next?</a:t>
            </a:r>
            <a:endParaRPr lang="en-US" sz="4400" dirty="0"/>
          </a:p>
        </p:txBody>
      </p:sp>
    </p:spTree>
    <p:extLst>
      <p:ext uri="{BB962C8B-B14F-4D97-AF65-F5344CB8AC3E}">
        <p14:creationId xmlns:p14="http://schemas.microsoft.com/office/powerpoint/2010/main" val="60578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dirty="0" smtClean="0"/>
              <a:t>None yet </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Data Analysis: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278389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smtClean="0"/>
              <a:t>Put them here!</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Results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44352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Jim Tucker, GSFC</a:t>
            </a:r>
          </a:p>
          <a:p>
            <a:r>
              <a:rPr lang="en-US" dirty="0"/>
              <a:t>Dr. John Bolten, GSFC</a:t>
            </a:r>
          </a:p>
          <a:p>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a:t>Dr. Frank Richards, The Carter Center</a:t>
            </a:r>
          </a:p>
          <a:p>
            <a:r>
              <a:rPr lang="en-US" dirty="0"/>
              <a:t>Lindsay </a:t>
            </a:r>
            <a:r>
              <a:rPr lang="en-US" dirty="0" err="1"/>
              <a:t>Rakers</a:t>
            </a:r>
            <a:r>
              <a:rPr lang="en-US" dirty="0"/>
              <a:t>, The Carter Center</a:t>
            </a:r>
          </a:p>
          <a:p>
            <a:endParaRPr lang="en-US" dirty="0"/>
          </a:p>
        </p:txBody>
      </p:sp>
      <p:sp>
        <p:nvSpPr>
          <p:cNvPr id="4" name="Text Placeholder 3"/>
          <p:cNvSpPr>
            <a:spLocks noGrp="1"/>
          </p:cNvSpPr>
          <p:nvPr>
            <p:ph type="body" sz="quarter" idx="12"/>
          </p:nvPr>
        </p:nvSpPr>
        <p:spPr>
          <a:xfrm>
            <a:off x="571207" y="4643769"/>
            <a:ext cx="8051582" cy="704088"/>
          </a:xfrm>
        </p:spPr>
        <p:txBody>
          <a:bodyPr/>
          <a:lstStyle/>
          <a:p>
            <a:r>
              <a:rPr lang="en-US" dirty="0"/>
              <a:t>Katie </a:t>
            </a:r>
            <a:r>
              <a:rPr lang="en-US" dirty="0" err="1"/>
              <a:t>Melocik</a:t>
            </a:r>
            <a:r>
              <a:rPr lang="en-US" dirty="0"/>
              <a:t>,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7987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905" t="34016" r="19134" b="5826"/>
          <a:stretch/>
        </p:blipFill>
        <p:spPr>
          <a:xfrm>
            <a:off x="5757333" y="1207552"/>
            <a:ext cx="3104445" cy="2156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3" y="1014213"/>
            <a:ext cx="7749702" cy="5453878"/>
          </a:xfrm>
          <a:prstGeom prst="rect">
            <a:avLst/>
          </a:prstGeom>
        </p:spPr>
      </p:pic>
      <p:pic>
        <p:nvPicPr>
          <p:cNvPr id="11" name="Picture 10"/>
          <p:cNvPicPr>
            <a:picLocks noChangeAspect="1"/>
          </p:cNvPicPr>
          <p:nvPr/>
        </p:nvPicPr>
        <p:blipFill>
          <a:blip r:embed="rId4"/>
          <a:stretch>
            <a:fillRect/>
          </a:stretch>
        </p:blipFill>
        <p:spPr>
          <a:xfrm>
            <a:off x="2730715" y="210720"/>
            <a:ext cx="3779848" cy="1066892"/>
          </a:xfrm>
          <a:prstGeom prst="rect">
            <a:avLst/>
          </a:prstGeom>
        </p:spPr>
      </p:pic>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8044" y="1147508"/>
            <a:ext cx="5113867" cy="4299147"/>
          </a:xfrm>
        </p:spPr>
        <p:txBody>
          <a:bodyPr>
            <a:normAutofit/>
          </a:bodyPr>
          <a:lstStyle/>
          <a:p>
            <a:pPr marL="342900" indent="-342900">
              <a:buFont typeface="Arial" panose="020B0604020202020204" pitchFamily="34" charset="0"/>
              <a:buChar char="•"/>
            </a:pPr>
            <a:r>
              <a:rPr lang="en-US" sz="2200" dirty="0" smtClean="0"/>
              <a:t>What is </a:t>
            </a:r>
            <a:r>
              <a:rPr lang="en-US" sz="2200" dirty="0" err="1" smtClean="0"/>
              <a:t>Onchocerciasis</a:t>
            </a:r>
            <a:r>
              <a:rPr lang="en-US" sz="2200" dirty="0" smtClean="0"/>
              <a:t> (River Blindness Disease)?</a:t>
            </a:r>
          </a:p>
          <a:p>
            <a:pPr marL="1028700" lvl="1" indent="-342900"/>
            <a:r>
              <a:rPr lang="en-US" sz="1800" dirty="0" smtClean="0"/>
              <a:t>Caused by </a:t>
            </a:r>
            <a:r>
              <a:rPr lang="en-US" sz="1800" i="1" dirty="0" err="1" smtClean="0"/>
              <a:t>Onchocera</a:t>
            </a:r>
            <a:r>
              <a:rPr lang="en-US" sz="1800" i="1" dirty="0" smtClean="0"/>
              <a:t> volvulus</a:t>
            </a:r>
          </a:p>
          <a:p>
            <a:pPr marL="1028700" lvl="1" indent="-342900"/>
            <a:r>
              <a:rPr lang="en-US" sz="1800" dirty="0" smtClean="0"/>
              <a:t>Transmitted through blackfly bite</a:t>
            </a:r>
          </a:p>
          <a:p>
            <a:pPr marL="1028700" lvl="1" indent="-342900"/>
            <a:r>
              <a:rPr lang="en-US" sz="1800" dirty="0" smtClean="0"/>
              <a:t>Symptoms include </a:t>
            </a:r>
            <a:r>
              <a:rPr lang="en-US" sz="1800" dirty="0"/>
              <a:t>r</a:t>
            </a:r>
            <a:r>
              <a:rPr lang="en-US" sz="1800" dirty="0" smtClean="0"/>
              <a:t>ash, </a:t>
            </a:r>
            <a:r>
              <a:rPr lang="en-US" sz="1800" dirty="0"/>
              <a:t>s</a:t>
            </a:r>
            <a:r>
              <a:rPr lang="en-US" sz="1800" dirty="0" smtClean="0"/>
              <a:t>kin discoloration, visual </a:t>
            </a:r>
            <a:r>
              <a:rPr lang="en-US" sz="1800" dirty="0"/>
              <a:t>i</a:t>
            </a:r>
            <a:r>
              <a:rPr lang="en-US" sz="1800" dirty="0" smtClean="0"/>
              <a:t>mpairment and blindness</a:t>
            </a:r>
          </a:p>
          <a:p>
            <a:pPr marL="1485900" lvl="2" indent="-342900"/>
            <a:endParaRPr lang="en-US" sz="1100" dirty="0" smtClean="0"/>
          </a:p>
          <a:p>
            <a:pPr lvl="2" indent="0">
              <a:buNone/>
            </a:pPr>
            <a:endParaRPr lang="en-US" sz="1100" dirty="0" smtClean="0"/>
          </a:p>
          <a:p>
            <a:pPr marL="342900" indent="-342900">
              <a:buFont typeface="Arial" panose="020B0604020202020204" pitchFamily="34" charset="0"/>
              <a:buChar char="•"/>
            </a:pPr>
            <a:r>
              <a:rPr lang="en-US" sz="2200" dirty="0" smtClean="0"/>
              <a:t>Who is at Risk in the Region?</a:t>
            </a:r>
          </a:p>
          <a:p>
            <a:pPr marL="1028700" lvl="1" indent="-342900"/>
            <a:r>
              <a:rPr lang="en-US" sz="1800" dirty="0" smtClean="0"/>
              <a:t>122,282 people are at risk</a:t>
            </a:r>
          </a:p>
          <a:p>
            <a:pPr marL="1028700" lvl="1" indent="-342900"/>
            <a:r>
              <a:rPr lang="en-US" sz="1800" dirty="0" smtClean="0"/>
              <a:t>20,500 people currently need treatment</a:t>
            </a:r>
          </a:p>
          <a:p>
            <a:endParaRPr lang="en-US" sz="2400" dirty="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
        <p:nvSpPr>
          <p:cNvPr id="3" name="Text Placeholder 2"/>
          <p:cNvSpPr>
            <a:spLocks noGrp="1"/>
          </p:cNvSpPr>
          <p:nvPr>
            <p:ph type="body" sz="quarter" idx="10"/>
          </p:nvPr>
        </p:nvSpPr>
        <p:spPr>
          <a:xfrm>
            <a:off x="1603925" y="271108"/>
            <a:ext cx="5914417" cy="797669"/>
          </a:xfrm>
        </p:spPr>
        <p:txBody>
          <a:bodyPr>
            <a:noAutofit/>
          </a:bodyPr>
          <a:lstStyle/>
          <a:p>
            <a:r>
              <a:rPr lang="en-US" dirty="0" smtClean="0"/>
              <a:t>Community Concerns</a:t>
            </a:r>
            <a:endParaRPr lang="en-US" dirty="0"/>
          </a:p>
        </p:txBody>
      </p:sp>
      <p:sp>
        <p:nvSpPr>
          <p:cNvPr id="7" name="TextBox 6"/>
          <p:cNvSpPr txBox="1"/>
          <p:nvPr/>
        </p:nvSpPr>
        <p:spPr>
          <a:xfrm>
            <a:off x="158044" y="5446655"/>
            <a:ext cx="8895643" cy="126188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Why Is Eradication Important?</a:t>
            </a:r>
          </a:p>
          <a:p>
            <a:pPr marL="800100" lvl="1" indent="-342900">
              <a:buFont typeface="Arial" panose="020B0604020202020204" pitchFamily="34" charset="0"/>
              <a:buChar char="•"/>
            </a:pPr>
            <a:r>
              <a:rPr lang="en-US" dirty="0" smtClean="0"/>
              <a:t>Disease </a:t>
            </a:r>
            <a:r>
              <a:rPr lang="en-US" dirty="0"/>
              <a:t>reinforces poverty cycle by impacting quality of life, </a:t>
            </a:r>
            <a:r>
              <a:rPr lang="en-US" dirty="0" smtClean="0"/>
              <a:t>ability </a:t>
            </a:r>
            <a:r>
              <a:rPr lang="en-US" dirty="0"/>
              <a:t>to work, and ability to visually learn survival skills and cultural practices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65"/>
          <a:stretch/>
        </p:blipFill>
        <p:spPr>
          <a:xfrm>
            <a:off x="4941651" y="1264596"/>
            <a:ext cx="4034445" cy="3812647"/>
          </a:xfrm>
          <a:prstGeom prst="rect">
            <a:avLst/>
          </a:prstGeom>
        </p:spPr>
      </p:pic>
    </p:spTree>
    <p:extLst>
      <p:ext uri="{BB962C8B-B14F-4D97-AF65-F5344CB8AC3E}">
        <p14:creationId xmlns:p14="http://schemas.microsoft.com/office/powerpoint/2010/main" val="91088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42091" y="0"/>
            <a:ext cx="5914417" cy="797669"/>
          </a:xfrm>
        </p:spPr>
        <p:txBody>
          <a:bodyPr>
            <a:noAutofit/>
          </a:bodyPr>
          <a:lstStyle/>
          <a:p>
            <a:r>
              <a:rPr lang="en-US" dirty="0" smtClean="0"/>
              <a:t>Community Concerns</a:t>
            </a:r>
            <a:endParaRPr lang="en-US" dirty="0"/>
          </a:p>
        </p:txBody>
      </p:sp>
      <p:pic>
        <p:nvPicPr>
          <p:cNvPr id="6" name="image05.png" descr="\\Developserver\2015\Summer2015\YanomamiHealth\Other\onchocerciasis_areas.PNG"/>
          <p:cNvPicPr/>
          <p:nvPr/>
        </p:nvPicPr>
        <p:blipFill>
          <a:blip r:embed="rId3"/>
          <a:srcRect/>
          <a:stretch>
            <a:fillRect/>
          </a:stretch>
        </p:blipFill>
        <p:spPr>
          <a:xfrm>
            <a:off x="1380366" y="797669"/>
            <a:ext cx="6637865" cy="4718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5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3217" y="1275645"/>
            <a:ext cx="8812739" cy="2051215"/>
          </a:xfrm>
        </p:spPr>
        <p:style>
          <a:lnRef idx="2">
            <a:schemeClr val="dk1"/>
          </a:lnRef>
          <a:fillRef idx="1">
            <a:schemeClr val="lt1"/>
          </a:fillRef>
          <a:effectRef idx="0">
            <a:schemeClr val="dk1"/>
          </a:effectRef>
          <a:fontRef idx="minor">
            <a:schemeClr val="dk1"/>
          </a:fontRef>
        </p:style>
        <p:txBody>
          <a:bodyPr>
            <a:normAutofit/>
          </a:bodyPr>
          <a:lstStyle/>
          <a:p>
            <a:pPr algn="ctr"/>
            <a:r>
              <a:rPr lang="en-US" sz="2800" b="1" u="sng" dirty="0" smtClean="0"/>
              <a:t>Long Term Objectives</a:t>
            </a:r>
          </a:p>
          <a:p>
            <a:pPr marL="342900" indent="-342900">
              <a:buFont typeface="Arial" panose="020B0604020202020204" pitchFamily="34" charset="0"/>
              <a:buChar char="•"/>
            </a:pPr>
            <a:r>
              <a:rPr lang="en-US" dirty="0" smtClean="0"/>
              <a:t>Use NASA Earth </a:t>
            </a:r>
            <a:r>
              <a:rPr lang="en-US" strike="sngStrike" dirty="0" err="1" smtClean="0">
                <a:solidFill>
                  <a:srgbClr val="FF0000"/>
                </a:solidFill>
              </a:rPr>
              <a:t>O</a:t>
            </a:r>
            <a:r>
              <a:rPr lang="en-US" dirty="0" err="1" smtClean="0">
                <a:solidFill>
                  <a:srgbClr val="FF0000"/>
                </a:solidFill>
              </a:rPr>
              <a:t>o</a:t>
            </a:r>
            <a:r>
              <a:rPr lang="en-US" dirty="0" err="1" smtClean="0"/>
              <a:t>bservations</a:t>
            </a:r>
            <a:r>
              <a:rPr lang="en-US" dirty="0" smtClean="0"/>
              <a:t> and Digital Globe data to locate remote Yanomami villages in densely forested areas</a:t>
            </a:r>
          </a:p>
          <a:p>
            <a:pPr marL="342900" indent="-342900">
              <a:buFont typeface="Arial" panose="020B0604020202020204" pitchFamily="34" charset="0"/>
              <a:buChar char="•"/>
            </a:pPr>
            <a:r>
              <a:rPr lang="en-US" dirty="0" smtClean="0"/>
              <a:t>Convey locations and physical characteristics of villages to the Carter Center so that they can provide medical treatment</a:t>
            </a:r>
          </a:p>
        </p:txBody>
      </p:sp>
      <p:sp>
        <p:nvSpPr>
          <p:cNvPr id="3" name="Text Placeholder 2"/>
          <p:cNvSpPr>
            <a:spLocks noGrp="1"/>
          </p:cNvSpPr>
          <p:nvPr>
            <p:ph type="body" sz="quarter" idx="10"/>
          </p:nvPr>
        </p:nvSpPr>
        <p:spPr>
          <a:xfrm>
            <a:off x="2813157" y="372534"/>
            <a:ext cx="3532858" cy="676701"/>
          </a:xfrm>
        </p:spPr>
        <p:txBody>
          <a:bodyPr/>
          <a:lstStyle/>
          <a:p>
            <a:pPr algn="ctr"/>
            <a:r>
              <a:rPr lang="en-US" dirty="0" smtClean="0"/>
              <a:t>Objectives</a:t>
            </a:r>
            <a:endParaRPr lang="en-US" dirty="0"/>
          </a:p>
        </p:txBody>
      </p:sp>
    </p:spTree>
    <p:extLst>
      <p:ext uri="{BB962C8B-B14F-4D97-AF65-F5344CB8AC3E}">
        <p14:creationId xmlns:p14="http://schemas.microsoft.com/office/powerpoint/2010/main" val="276817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58850" y="1532241"/>
            <a:ext cx="3593592" cy="4038826"/>
          </a:xfrm>
        </p:spPr>
        <p:txBody>
          <a:bodyPr/>
          <a:lstStyle/>
          <a:p>
            <a:r>
              <a:rPr lang="en-US" b="1" dirty="0" smtClean="0"/>
              <a:t>NASA Earth Satellites</a:t>
            </a:r>
          </a:p>
          <a:p>
            <a:pPr marL="342900" indent="-342900">
              <a:buFont typeface="Arial" panose="020B0604020202020204" pitchFamily="34" charset="0"/>
              <a:buChar char="•"/>
            </a:pPr>
            <a:r>
              <a:rPr lang="en-US" b="1" dirty="0" smtClean="0"/>
              <a:t>L</a:t>
            </a:r>
            <a:r>
              <a:rPr lang="en-US" b="1" strike="sngStrike" dirty="0" smtClean="0">
                <a:solidFill>
                  <a:srgbClr val="FF0000"/>
                </a:solidFill>
              </a:rPr>
              <a:t>ANDSAT</a:t>
            </a:r>
            <a:r>
              <a:rPr lang="en-US" b="1" dirty="0" smtClean="0"/>
              <a:t> 8, OLI and TIRS</a:t>
            </a:r>
          </a:p>
          <a:p>
            <a:endParaRPr lang="en-US" b="1" dirty="0"/>
          </a:p>
          <a:p>
            <a:r>
              <a:rPr lang="en-US" b="1" dirty="0" smtClean="0"/>
              <a:t>Digital Globe Satellites</a:t>
            </a:r>
          </a:p>
          <a:p>
            <a:pPr marL="342900" indent="-342900">
              <a:buFont typeface="Arial" panose="020B0604020202020204" pitchFamily="34" charset="0"/>
              <a:buChar char="•"/>
            </a:pPr>
            <a:r>
              <a:rPr lang="en-US" b="1" dirty="0" smtClean="0"/>
              <a:t>Worldview 1,2,3</a:t>
            </a:r>
          </a:p>
          <a:p>
            <a:pPr marL="342900" indent="-342900">
              <a:buFont typeface="Arial" panose="020B0604020202020204" pitchFamily="34" charset="0"/>
              <a:buChar char="•"/>
            </a:pPr>
            <a:r>
              <a:rPr lang="en-US" b="1" dirty="0" smtClean="0"/>
              <a:t>IKONOS</a:t>
            </a:r>
          </a:p>
          <a:p>
            <a:pPr marL="342900" indent="-342900">
              <a:buFont typeface="Arial" panose="020B0604020202020204" pitchFamily="34" charset="0"/>
              <a:buChar char="•"/>
            </a:pPr>
            <a:r>
              <a:rPr lang="en-US" b="1" dirty="0" err="1" smtClean="0"/>
              <a:t>GeoEye</a:t>
            </a:r>
            <a:r>
              <a:rPr lang="en-US" b="1" dirty="0" smtClean="0"/>
              <a:t> 1,2</a:t>
            </a:r>
          </a:p>
          <a:p>
            <a:pPr marL="342900" indent="-342900">
              <a:buFont typeface="Arial" panose="020B0604020202020204" pitchFamily="34" charset="0"/>
              <a:buChar char="•"/>
            </a:pPr>
            <a:r>
              <a:rPr lang="en-US" b="1" dirty="0" err="1" smtClean="0"/>
              <a:t>QuickBird</a:t>
            </a:r>
            <a:endParaRPr lang="en-US" b="1" dirty="0" smtClean="0"/>
          </a:p>
          <a:p>
            <a:endParaRPr lang="en-US" dirty="0" smtClean="0"/>
          </a:p>
        </p:txBody>
      </p:sp>
      <p:sp>
        <p:nvSpPr>
          <p:cNvPr id="3" name="Text Placeholder 2"/>
          <p:cNvSpPr>
            <a:spLocks noGrp="1"/>
          </p:cNvSpPr>
          <p:nvPr>
            <p:ph type="body" sz="quarter" idx="10"/>
          </p:nvPr>
        </p:nvSpPr>
        <p:spPr>
          <a:xfrm>
            <a:off x="5200804" y="114301"/>
            <a:ext cx="3566160" cy="1325880"/>
          </a:xfrm>
        </p:spPr>
        <p:txBody>
          <a:bodyPr/>
          <a:lstStyle/>
          <a:p>
            <a:r>
              <a:rPr lang="en-US" dirty="0" smtClean="0"/>
              <a:t>Sensors Used: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7038">
            <a:off x="-402173" y="1160324"/>
            <a:ext cx="5812882" cy="4836816"/>
          </a:xfrm>
          <a:prstGeom prst="rect">
            <a:avLst/>
          </a:prstGeom>
        </p:spPr>
      </p:pic>
    </p:spTree>
    <p:extLst>
      <p:ext uri="{BB962C8B-B14F-4D97-AF65-F5344CB8AC3E}">
        <p14:creationId xmlns:p14="http://schemas.microsoft.com/office/powerpoint/2010/main" val="284915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25" y="1439694"/>
            <a:ext cx="8158750" cy="3987173"/>
          </a:xfrm>
        </p:spPr>
        <p:txBody>
          <a:bodyPr/>
          <a:lstStyle/>
          <a:p>
            <a:pPr algn="ctr"/>
            <a:r>
              <a:rPr lang="en-US" dirty="0" smtClean="0"/>
              <a:t>Cloud free composite created from Landsat 8 tiles </a:t>
            </a:r>
          </a:p>
          <a:p>
            <a:endParaRPr lang="en-US" dirty="0"/>
          </a:p>
        </p:txBody>
      </p:sp>
      <p:sp>
        <p:nvSpPr>
          <p:cNvPr id="3" name="Text Placeholder 2"/>
          <p:cNvSpPr>
            <a:spLocks noGrp="1"/>
          </p:cNvSpPr>
          <p:nvPr>
            <p:ph type="body" sz="quarter" idx="10"/>
          </p:nvPr>
        </p:nvSpPr>
        <p:spPr>
          <a:xfrm>
            <a:off x="2798648" y="330740"/>
            <a:ext cx="3566160" cy="837551"/>
          </a:xfrm>
        </p:spPr>
        <p:txBody>
          <a:bodyPr/>
          <a:lstStyle/>
          <a:p>
            <a:r>
              <a:rPr lang="en-US" dirty="0" smtClean="0"/>
              <a:t>Methodology</a:t>
            </a:r>
            <a:endParaRPr lang="en-US" dirty="0"/>
          </a:p>
        </p:txBody>
      </p:sp>
      <p:pic>
        <p:nvPicPr>
          <p:cNvPr id="7" name="image08.jpg" descr="Composite Summary.jpg"/>
          <p:cNvPicPr/>
          <p:nvPr/>
        </p:nvPicPr>
        <p:blipFill>
          <a:blip r:embed="rId3"/>
          <a:srcRect/>
          <a:stretch>
            <a:fillRect/>
          </a:stretch>
        </p:blipFill>
        <p:spPr>
          <a:xfrm>
            <a:off x="351655" y="2013626"/>
            <a:ext cx="8440690" cy="4387174"/>
          </a:xfrm>
          <a:prstGeom prst="rect">
            <a:avLst/>
          </a:prstGeom>
          <a:ln w="28575">
            <a:solidFill>
              <a:srgbClr val="000000"/>
            </a:solidFill>
            <a:prstDash val="solid"/>
          </a:ln>
        </p:spPr>
      </p:pic>
    </p:spTree>
    <p:extLst>
      <p:ext uri="{BB962C8B-B14F-4D97-AF65-F5344CB8AC3E}">
        <p14:creationId xmlns:p14="http://schemas.microsoft.com/office/powerpoint/2010/main" val="301493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8356" y="1356508"/>
            <a:ext cx="3984977" cy="4804992"/>
          </a:xfrm>
        </p:spPr>
        <p:txBody>
          <a:bodyPr/>
          <a:lstStyle/>
          <a:p>
            <a:pPr marL="342900" indent="-342900">
              <a:buFont typeface="Arial" panose="020B0604020202020204" pitchFamily="34" charset="0"/>
              <a:buChar char="•"/>
            </a:pPr>
            <a:r>
              <a:rPr lang="en-US" dirty="0" smtClean="0"/>
              <a:t>Land cover Classification: Unsupervised K-means algorithm</a:t>
            </a:r>
          </a:p>
          <a:p>
            <a:pPr marL="1028700" lvl="1" indent="-342900"/>
            <a:r>
              <a:rPr lang="en-US" sz="2000" dirty="0" smtClean="0"/>
              <a:t>Classify land as forest, bare soil, rangeland, and open water.</a:t>
            </a:r>
          </a:p>
          <a:p>
            <a:pPr marL="342900" indent="-342900">
              <a:buFont typeface="Arial" panose="020B0604020202020204" pitchFamily="34" charset="0"/>
              <a:buChar char="•"/>
            </a:pPr>
            <a:r>
              <a:rPr lang="en-US" dirty="0" smtClean="0"/>
              <a:t>Compare groupings of soil pixels to high-res imagery from all of the sensors</a:t>
            </a:r>
          </a:p>
          <a:p>
            <a:endParaRPr lang="en-US" dirty="0" smtClean="0"/>
          </a:p>
          <a:p>
            <a:endParaRPr lang="en-US" dirty="0" smtClean="0"/>
          </a:p>
        </p:txBody>
      </p:sp>
      <p:sp>
        <p:nvSpPr>
          <p:cNvPr id="3" name="Text Placeholder 2"/>
          <p:cNvSpPr>
            <a:spLocks noGrp="1"/>
          </p:cNvSpPr>
          <p:nvPr>
            <p:ph type="body" sz="quarter" idx="10"/>
          </p:nvPr>
        </p:nvSpPr>
        <p:spPr>
          <a:xfrm>
            <a:off x="2788920" y="243192"/>
            <a:ext cx="3566160" cy="934828"/>
          </a:xfrm>
        </p:spPr>
        <p:txBody>
          <a:bodyPr/>
          <a:lstStyle/>
          <a:p>
            <a:r>
              <a:rPr lang="en-US" dirty="0" smtClean="0"/>
              <a:t>Methodology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549" y="1356508"/>
            <a:ext cx="4289897" cy="4804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5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721796"/>
            <a:ext cx="7653528" cy="4240092"/>
          </a:xfrm>
        </p:spPr>
        <p:txBody>
          <a:bodyPr>
            <a:normAutofit lnSpcReduction="10000"/>
          </a:bodyPr>
          <a:lstStyle/>
          <a:p>
            <a:pPr marL="457200" indent="-457200" algn="l">
              <a:buFont typeface="Arial" panose="020B0604020202020204" pitchFamily="34" charset="0"/>
              <a:buChar char="•"/>
            </a:pPr>
            <a:r>
              <a:rPr lang="en-US" sz="2800" dirty="0" smtClean="0"/>
              <a:t>Potential </a:t>
            </a:r>
            <a:r>
              <a:rPr lang="en-US" sz="2800" dirty="0" smtClean="0">
                <a:solidFill>
                  <a:srgbClr val="FF0000"/>
                </a:solidFill>
              </a:rPr>
              <a:t>V</a:t>
            </a:r>
            <a:r>
              <a:rPr lang="en-US" sz="2800" dirty="0" smtClean="0"/>
              <a:t>illage </a:t>
            </a:r>
            <a:r>
              <a:rPr lang="en-US" sz="2800" dirty="0" smtClean="0">
                <a:solidFill>
                  <a:srgbClr val="FF0000"/>
                </a:solidFill>
              </a:rPr>
              <a:t>I</a:t>
            </a:r>
            <a:r>
              <a:rPr lang="en-US" sz="2800" dirty="0" smtClean="0"/>
              <a:t>dentified by classifier</a:t>
            </a:r>
          </a:p>
          <a:p>
            <a:pPr marL="457200" indent="-457200" algn="l">
              <a:buFont typeface="Arial" panose="020B0604020202020204" pitchFamily="34" charset="0"/>
              <a:buChar char="•"/>
            </a:pPr>
            <a:r>
              <a:rPr lang="en-US" sz="2800" dirty="0" smtClean="0"/>
              <a:t>Verify village location using high resolution imagery </a:t>
            </a:r>
          </a:p>
          <a:p>
            <a:pPr marL="457200" indent="-457200" algn="l">
              <a:buFont typeface="Arial" panose="020B0604020202020204" pitchFamily="34" charset="0"/>
              <a:buChar char="•"/>
            </a:pPr>
            <a:r>
              <a:rPr lang="en-US" sz="2800" dirty="0" smtClean="0"/>
              <a:t>Estimate </a:t>
            </a:r>
            <a:r>
              <a:rPr lang="en-US" sz="2800" dirty="0" smtClean="0">
                <a:solidFill>
                  <a:srgbClr val="FF0000"/>
                </a:solidFill>
              </a:rPr>
              <a:t>P</a:t>
            </a:r>
            <a:r>
              <a:rPr lang="en-US" sz="2800" dirty="0" smtClean="0"/>
              <a:t>opulation based on size and number of structures </a:t>
            </a:r>
          </a:p>
          <a:p>
            <a:pPr marL="457200" indent="-457200" algn="l">
              <a:buFont typeface="Arial" panose="020B0604020202020204" pitchFamily="34" charset="0"/>
              <a:buChar char="•"/>
            </a:pPr>
            <a:r>
              <a:rPr lang="en-US" sz="2800" dirty="0" smtClean="0"/>
              <a:t>Record the coordinates of the village and create an image thumbnail </a:t>
            </a:r>
          </a:p>
          <a:p>
            <a:pPr marL="457200" indent="-457200" algn="l">
              <a:buFont typeface="Arial" panose="020B0604020202020204" pitchFamily="34" charset="0"/>
              <a:buChar char="•"/>
            </a:pPr>
            <a:r>
              <a:rPr lang="en-US" sz="2800" dirty="0" smtClean="0"/>
              <a:t>Assemble all villages into one dataset </a:t>
            </a:r>
          </a:p>
          <a:p>
            <a:pPr marL="457200" indent="-457200" algn="l">
              <a:buFont typeface="Arial" panose="020B0604020202020204" pitchFamily="34" charset="0"/>
              <a:buChar char="•"/>
            </a:pPr>
            <a:r>
              <a:rPr lang="en-US" sz="2800" dirty="0" smtClean="0"/>
              <a:t>Create a map and list of coordinates for The Carter </a:t>
            </a:r>
            <a:r>
              <a:rPr lang="en-US" sz="2800" dirty="0"/>
              <a:t>C</a:t>
            </a:r>
            <a:r>
              <a:rPr lang="en-US" sz="2800" dirty="0" smtClean="0"/>
              <a:t>enter</a:t>
            </a:r>
            <a:endParaRPr lang="en-US" sz="2800" dirty="0"/>
          </a:p>
        </p:txBody>
      </p:sp>
      <p:sp>
        <p:nvSpPr>
          <p:cNvPr id="3" name="Text Placeholder 2"/>
          <p:cNvSpPr>
            <a:spLocks noGrp="1"/>
          </p:cNvSpPr>
          <p:nvPr>
            <p:ph type="body" sz="quarter" idx="14"/>
          </p:nvPr>
        </p:nvSpPr>
        <p:spPr>
          <a:xfrm>
            <a:off x="749808" y="779403"/>
            <a:ext cx="7653528" cy="718657"/>
          </a:xfrm>
        </p:spPr>
        <p:txBody>
          <a:bodyPr/>
          <a:lstStyle/>
          <a:p>
            <a:r>
              <a:rPr lang="en-US" sz="4400" dirty="0" smtClean="0"/>
              <a:t>Villages</a:t>
            </a:r>
            <a:endParaRPr lang="en-US" sz="4400" dirty="0"/>
          </a:p>
        </p:txBody>
      </p:sp>
    </p:spTree>
    <p:extLst>
      <p:ext uri="{BB962C8B-B14F-4D97-AF65-F5344CB8AC3E}">
        <p14:creationId xmlns:p14="http://schemas.microsoft.com/office/powerpoint/2010/main" val="1058861821"/>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3960</TotalTime>
  <Words>700</Words>
  <Application>Microsoft Office PowerPoint</Application>
  <PresentationFormat>On-screen Show (4:3)</PresentationFormat>
  <Paragraphs>94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151</cp:revision>
  <dcterms:created xsi:type="dcterms:W3CDTF">2015-05-18T13:26:09Z</dcterms:created>
  <dcterms:modified xsi:type="dcterms:W3CDTF">2015-07-21T23:34:46Z</dcterms:modified>
</cp:coreProperties>
</file>