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 id="260" r:id="rId6"/>
    <p:sldId id="261"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440" userDrawn="1">
          <p15:clr>
            <a:srgbClr val="A4A3A4"/>
          </p15:clr>
        </p15:guide>
        <p15:guide id="2" orient="horz" pos="20736" userDrawn="1">
          <p15:clr>
            <a:srgbClr val="A4A3A4"/>
          </p15:clr>
        </p15:guide>
        <p15:guide id="3" pos="8184" userDrawn="1">
          <p15:clr>
            <a:srgbClr val="A4A3A4"/>
          </p15:clr>
        </p15:guide>
        <p15:guide id="4" pos="15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6E98"/>
    <a:srgbClr val="56ADB2"/>
    <a:srgbClr val="D0652A"/>
    <a:srgbClr val="9B3D3B"/>
    <a:srgbClr val="751811"/>
    <a:srgbClr val="964135"/>
    <a:srgbClr val="7DB761"/>
    <a:srgbClr val="9299A8"/>
    <a:srgbClr val="E97844"/>
    <a:srgbClr val="7DB9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F466EE-7FAE-487D-E93C-ECA4708A8B7B}" v="19" dt="2021-01-28T21:38:54.9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81" autoAdjust="0"/>
    <p:restoredTop sz="94660"/>
  </p:normalViewPr>
  <p:slideViewPr>
    <p:cSldViewPr snapToGrid="0">
      <p:cViewPr varScale="1">
        <p:scale>
          <a:sx n="12" d="100"/>
          <a:sy n="12" d="100"/>
        </p:scale>
        <p:origin x="2196" y="124"/>
      </p:cViewPr>
      <p:guideLst>
        <p:guide pos="7440"/>
        <p:guide orient="horz" pos="20736"/>
        <p:guide pos="8184"/>
        <p:guide pos="15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andy Nisbet-Wilcox" userId="S::brandy.nisbet@ssaihq.com::85debb24-05d8-4a4f-9068-cfd1b5fab5da" providerId="AD" clId="Web-{27F466EE-7FAE-487D-E93C-ECA4708A8B7B}"/>
    <pc:docChg chg="">
      <pc:chgData name="Brandy Nisbet-Wilcox" userId="S::brandy.nisbet@ssaihq.com::85debb24-05d8-4a4f-9068-cfd1b5fab5da" providerId="AD" clId="Web-{27F466EE-7FAE-487D-E93C-ECA4708A8B7B}" dt="2021-01-28T21:38:54.978" v="18"/>
      <pc:docMkLst>
        <pc:docMk/>
      </pc:docMkLst>
      <pc:sldChg chg="modCm">
        <pc:chgData name="Brandy Nisbet-Wilcox" userId="S::brandy.nisbet@ssaihq.com::85debb24-05d8-4a4f-9068-cfd1b5fab5da" providerId="AD" clId="Web-{27F466EE-7FAE-487D-E93C-ECA4708A8B7B}" dt="2021-01-28T21:36:16.133" v="5"/>
        <pc:sldMkLst>
          <pc:docMk/>
          <pc:sldMk cId="1532886728" sldId="259"/>
        </pc:sldMkLst>
      </pc:sldChg>
      <pc:sldChg chg="modCm">
        <pc:chgData name="Brandy Nisbet-Wilcox" userId="S::brandy.nisbet@ssaihq.com::85debb24-05d8-4a4f-9068-cfd1b5fab5da" providerId="AD" clId="Web-{27F466EE-7FAE-487D-E93C-ECA4708A8B7B}" dt="2021-01-28T21:37:32.743" v="11"/>
        <pc:sldMkLst>
          <pc:docMk/>
          <pc:sldMk cId="3629063796" sldId="260"/>
        </pc:sldMkLst>
      </pc:sldChg>
      <pc:sldChg chg="modCm">
        <pc:chgData name="Brandy Nisbet-Wilcox" userId="S::brandy.nisbet@ssaihq.com::85debb24-05d8-4a4f-9068-cfd1b5fab5da" providerId="AD" clId="Web-{27F466EE-7FAE-487D-E93C-ECA4708A8B7B}" dt="2021-01-28T21:38:54.978" v="18"/>
        <pc:sldMkLst>
          <pc:docMk/>
          <pc:sldMk cId="913355640" sldId="261"/>
        </pc:sldMkLst>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41:30.191" idx="12">
    <p:pos x="2890" y="2794"/>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41:55.215" idx="13">
    <p:pos x="3226" y="5650"/>
    <p:text>Use the standard solid round bullet in your application area color.
</p:text>
    <p:extLst>
      <p:ext uri="{C676402C-5697-4E1C-873F-D02D1690AC5C}">
        <p15:threadingInfo xmlns:p15="http://schemas.microsoft.com/office/powerpoint/2012/main" timeZoneBias="300"/>
      </p:ext>
    </p:extLst>
  </p:cm>
  <p:cm authorId="1" dt="2020-11-11T13:42:21.470" idx="14">
    <p:pos x="4186" y="14026"/>
    <p:text>Here's where you can find pictures of the satellites:
</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02T11:09:52.661" idx="3">
    <p:pos x="15914" y="4703"/>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02T11:10:56.485" idx="4">
    <p:pos x="2405" y="2587"/>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02T11:12:06.365" idx="5">
    <p:pos x="10110" y="2561"/>
    <p:text>Use the standard solid round bullet in your application area color.
</p:text>
    <p:extLst>
      <p:ext uri="{C676402C-5697-4E1C-873F-D02D1690AC5C}">
        <p15:threadingInfo xmlns:p15="http://schemas.microsoft.com/office/powerpoint/2012/main" timeZoneBias="300"/>
      </p:ext>
    </p:extLst>
  </p:cm>
  <p:cm authorId="1" dt="2020-11-02T11:12:42.829" idx="6">
    <p:pos x="11541" y="5628"/>
    <p:text>Here's where you can find pictures of the satellites:
</p:text>
    <p:extLst>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p:ext uri="{C676402C-5697-4E1C-873F-D02D1690AC5C}">
        <p15:threadingInfo xmlns:p15="http://schemas.microsoft.com/office/powerpoint/2012/main" timeZoneBias="300">
          <p15:parentCm authorId="1" idx="6"/>
        </p15:threadingInfo>
      </p:ext>
    </p:extLst>
  </p:cm>
  <p:cm authorId="1" dt="2020-11-02T11:14:35.187" idx="8">
    <p:pos x="3663" y="18790"/>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51:37.187" idx="19">
    <p:pos x="15658" y="4426"/>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51:59.316" idx="20">
    <p:pos x="2602" y="2506"/>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52:43.260" idx="21">
    <p:pos x="2698" y="4858"/>
    <p:text>Use the standard solid round bullet in your application area color.
</p:text>
    <p:extLst>
      <p:ext uri="{C676402C-5697-4E1C-873F-D02D1690AC5C}">
        <p15:threadingInfo xmlns:p15="http://schemas.microsoft.com/office/powerpoint/2012/main" timeZoneBias="300"/>
      </p:ext>
    </p:extLst>
  </p:cm>
  <p:cm authorId="1" dt="2020-11-11T13:53:26.491" idx="22">
    <p:pos x="11434" y="7978"/>
    <p:text>Here's where you can find pictures of the satellites:
</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266E98"/>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22114041" y="34709587"/>
            <a:ext cx="4523874"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266E98"/>
                </a:solidFill>
              </a:rPr>
              <a:t> |</a:t>
            </a:r>
            <a:r>
              <a:rPr lang="en-US" spc="100" baseline="0" dirty="0">
                <a:solidFill>
                  <a:srgbClr val="266E98"/>
                </a:solidFill>
              </a:rPr>
              <a:t>Spring</a:t>
            </a:r>
            <a:r>
              <a:rPr lang="en-US" dirty="0">
                <a:solidFill>
                  <a:srgbClr val="266E98"/>
                </a:solidFill>
              </a:rPr>
              <a:t> 2021</a:t>
            </a:r>
          </a:p>
        </p:txBody>
      </p:sp>
      <p:cxnSp>
        <p:nvCxnSpPr>
          <p:cNvPr id="14" name="Straight Connector 13"/>
          <p:cNvCxnSpPr/>
          <p:nvPr userDrawn="1"/>
        </p:nvCxnSpPr>
        <p:spPr>
          <a:xfrm>
            <a:off x="1032387" y="35751321"/>
            <a:ext cx="25367226" cy="0"/>
          </a:xfrm>
          <a:prstGeom prst="line">
            <a:avLst/>
          </a:prstGeom>
          <a:ln w="190500" cap="rnd">
            <a:solidFill>
              <a:srgbClr val="266E98"/>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1032387" y="3924300"/>
            <a:ext cx="25367226" cy="0"/>
          </a:xfrm>
          <a:prstGeom prst="line">
            <a:avLst/>
          </a:prstGeom>
          <a:ln w="190500" cap="rnd">
            <a:solidFill>
              <a:srgbClr val="266E98"/>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92762" y="864870"/>
            <a:ext cx="2468880" cy="2468880"/>
          </a:xfrm>
          <a:prstGeom prst="rect">
            <a:avLst/>
          </a:prstGeom>
        </p:spPr>
      </p:pic>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43562" y="34723830"/>
            <a:ext cx="4465657" cy="694944"/>
          </a:xfrm>
          <a:prstGeom prst="rect">
            <a:avLst/>
          </a:prstGeom>
        </p:spPr>
      </p:pic>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24">
          <p15:clr>
            <a:srgbClr val="FBAE40"/>
          </p15:clr>
        </p15:guide>
        <p15:guide id="9" orient="horz" pos="21336">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6/3/2021</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upport.office.com/en-us/article/Crop-a-picture-to-fit-in-a-shape-1CE8CF89-6A19-4EE4-82CA-4F8E81469590" TargetMode="External"/><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 name="Picture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8536" y="30788021"/>
            <a:ext cx="2103120" cy="2103120"/>
          </a:xfrm>
          <a:prstGeom prst="rect">
            <a:avLst/>
          </a:prstGeom>
        </p:spPr>
      </p:pic>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a:solidFill>
                  <a:srgbClr val="266E98"/>
                </a:solidFill>
                <a:latin typeface="Century Gothic" panose="020B0502020202020204" pitchFamily="34" charset="0"/>
              </a:rPr>
              <a:t>Abstract</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a:solidFill>
                  <a:srgbClr val="266E98"/>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a:solidFill>
                  <a:srgbClr val="266E98"/>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a:solidFill>
                  <a:srgbClr val="266E98"/>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Earth observation icons can be found on </a:t>
            </a:r>
            <a:r>
              <a:rPr lang="en-US" dirty="0" err="1">
                <a:solidFill>
                  <a:schemeClr val="tx1">
                    <a:lumMod val="75000"/>
                  </a:schemeClr>
                </a:solidFill>
                <a:latin typeface="Garamond" panose="02020404030301010803" pitchFamily="18" charset="0"/>
              </a:rPr>
              <a:t>DEVELOPedia</a:t>
            </a:r>
            <a:r>
              <a:rPr lang="en-US" dirty="0">
                <a:solidFill>
                  <a:schemeClr val="tx1">
                    <a:lumMod val="75000"/>
                  </a:schemeClr>
                </a:solidFill>
                <a:latin typeface="Garamond" panose="02020404030301010803" pitchFamily="18" charset="0"/>
              </a:rPr>
              <a:t>.</a:t>
            </a: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a:solidFill>
                  <a:srgbClr val="266E98"/>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a:solidFill>
                  <a:srgbClr val="266E98"/>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266E98"/>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266E98"/>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a:solidFill>
                  <a:srgbClr val="266E98"/>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a:solidFill>
                  <a:srgbClr val="266E98"/>
                </a:solidFill>
                <a:latin typeface="Century Gothic" panose="020B0502020202020204" pitchFamily="34" charset="0"/>
              </a:rPr>
              <a:t>Acknowledgements</a:t>
            </a:r>
          </a:p>
        </p:txBody>
      </p:sp>
      <p:sp>
        <p:nvSpPr>
          <p:cNvPr id="6" name="Text Placeholder 16"/>
          <p:cNvSpPr txBox="1">
            <a:spLocks/>
          </p:cNvSpPr>
          <p:nvPr/>
        </p:nvSpPr>
        <p:spPr>
          <a:xfrm>
            <a:off x="14681086" y="31917682"/>
            <a:ext cx="9671794" cy="259844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a:solidFill>
                  <a:srgbClr val="266E98"/>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266E98"/>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3"/>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dirty="0">
              <a:solidFill>
                <a:srgbClr val="266E98"/>
              </a:solidFill>
            </a:endParaRPr>
          </a:p>
        </p:txBody>
      </p:sp>
      <p:sp>
        <p:nvSpPr>
          <p:cNvPr id="140"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266E98"/>
                </a:solidFill>
              </a:rPr>
              <a:t>Node Location </a:t>
            </a:r>
          </a:p>
        </p:txBody>
      </p:sp>
      <p:sp>
        <p:nvSpPr>
          <p:cNvPr id="98" name="Text Placeholder 16"/>
          <p:cNvSpPr txBox="1">
            <a:spLocks/>
          </p:cNvSpPr>
          <p:nvPr/>
        </p:nvSpPr>
        <p:spPr>
          <a:xfrm>
            <a:off x="629031"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398552"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287959"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078519"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117703" y="31008704"/>
            <a:ext cx="1650382" cy="1645920"/>
            <a:chOff x="1143103" y="31008704"/>
            <a:chExt cx="1650382" cy="1645920"/>
          </a:xfrm>
        </p:grpSpPr>
        <p:pic>
          <p:nvPicPr>
            <p:cNvPr id="47" name="Picture 46"/>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143103" y="31008704"/>
              <a:ext cx="1605051" cy="1645920"/>
            </a:xfrm>
            <a:prstGeom prst="ellipse">
              <a:avLst/>
            </a:prstGeom>
          </p:spPr>
        </p:pic>
        <p:sp>
          <p:nvSpPr>
            <p:cNvPr id="49" name="TextBox 48"/>
            <p:cNvSpPr txBox="1"/>
            <p:nvPr/>
          </p:nvSpPr>
          <p:spPr>
            <a:xfrm rot="20028308">
              <a:off x="13667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sp>
        <p:nvSpPr>
          <p:cNvPr id="36"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266E98"/>
                </a:solidFill>
              </a:rPr>
              <a:t>Study Area</a:t>
            </a:r>
            <a:r>
              <a:rPr lang="en-US" sz="10000" dirty="0">
                <a:solidFill>
                  <a:srgbClr val="266E98"/>
                </a:solidFill>
              </a:rPr>
              <a:t> Urban Development</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35796" y="30788021"/>
            <a:ext cx="2103120" cy="2103120"/>
          </a:xfrm>
          <a:prstGeom prst="rect">
            <a:avLst/>
          </a:prstGeom>
        </p:spPr>
      </p:pic>
      <p:pic>
        <p:nvPicPr>
          <p:cNvPr id="38" name="Picture 3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93056" y="30788021"/>
            <a:ext cx="2103120" cy="2103120"/>
          </a:xfrm>
          <a:prstGeom prst="rect">
            <a:avLst/>
          </a:prstGeom>
        </p:spPr>
      </p:pic>
      <p:pic>
        <p:nvPicPr>
          <p:cNvPr id="40" name="Picture 3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50316" y="30788021"/>
            <a:ext cx="2103120" cy="2103120"/>
          </a:xfrm>
          <a:prstGeom prst="rect">
            <a:avLst/>
          </a:prstGeom>
        </p:spPr>
      </p:pic>
      <p:sp>
        <p:nvSpPr>
          <p:cNvPr id="37" name="Text Placeholder 16">
            <a:extLst>
              <a:ext uri="{FF2B5EF4-FFF2-40B4-BE49-F238E27FC236}">
                <a16:creationId xmlns:a16="http://schemas.microsoft.com/office/drawing/2014/main" id="{022322CC-70F0-3A4A-9AF8-E9511B8085C4}"/>
              </a:ext>
            </a:extLst>
          </p:cNvPr>
          <p:cNvSpPr txBox="1">
            <a:spLocks/>
          </p:cNvSpPr>
          <p:nvPr/>
        </p:nvSpPr>
        <p:spPr>
          <a:xfrm>
            <a:off x="840343" y="10125693"/>
            <a:ext cx="11430001" cy="4827159"/>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66E98"/>
              </a:buClr>
              <a:buFont typeface="Arial" panose="020B0604020202020204" pitchFamily="34" charset="0"/>
              <a:buChar char="•"/>
            </a:pPr>
            <a:r>
              <a:rPr lang="en-US" b="1" dirty="0">
                <a:solidFill>
                  <a:srgbClr val="266E98"/>
                </a:solidFill>
                <a:latin typeface="Garamond" panose="02020404030301010803" pitchFamily="18" charset="0"/>
              </a:rPr>
              <a:t>Start</a:t>
            </a:r>
            <a:r>
              <a:rPr lang="en-US" dirty="0">
                <a:solidFill>
                  <a:srgbClr val="266E9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266E98"/>
              </a:buClr>
              <a:buFont typeface="Arial" panose="020B0604020202020204" pitchFamily="34" charset="0"/>
              <a:buChar char="•"/>
            </a:pPr>
            <a:r>
              <a:rPr lang="en-US" b="1" dirty="0">
                <a:solidFill>
                  <a:srgbClr val="266E98"/>
                </a:solidFill>
                <a:latin typeface="Garamond" panose="02020404030301010803" pitchFamily="18" charset="0"/>
              </a:rPr>
              <a:t>Objectives</a:t>
            </a:r>
            <a:r>
              <a:rPr lang="en-US" dirty="0">
                <a:solidFill>
                  <a:srgbClr val="266E9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66E98"/>
              </a:buClr>
              <a:buFont typeface="Arial" panose="020B0604020202020204" pitchFamily="34" charset="0"/>
              <a:buChar char="•"/>
            </a:pPr>
            <a:r>
              <a:rPr lang="en-US" b="1" dirty="0">
                <a:solidFill>
                  <a:srgbClr val="266E9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266E98"/>
              </a:buClr>
              <a:buFont typeface="Arial" panose="020B0604020202020204" pitchFamily="34" charset="0"/>
              <a:buChar char="•"/>
            </a:pPr>
            <a:r>
              <a:rPr lang="en-US" b="1" dirty="0">
                <a:solidFill>
                  <a:srgbClr val="266E98"/>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266E98"/>
              </a:buClr>
              <a:buFont typeface="Arial" panose="020B0604020202020204" pitchFamily="34" charset="0"/>
              <a:buChar char="•"/>
            </a:pPr>
            <a:r>
              <a:rPr lang="en-US" b="1" dirty="0">
                <a:solidFill>
                  <a:srgbClr val="266E98"/>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Tree>
    <p:extLst>
      <p:ext uri="{BB962C8B-B14F-4D97-AF65-F5344CB8AC3E}">
        <p14:creationId xmlns:p14="http://schemas.microsoft.com/office/powerpoint/2010/main" val="153288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solidFill>
                <a:srgbClr val="266E98"/>
              </a:solidFill>
            </a:endParaRPr>
          </a:p>
        </p:txBody>
      </p:sp>
      <p:sp>
        <p:nvSpPr>
          <p:cNvPr id="6"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4827159"/>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66E98"/>
              </a:buClr>
              <a:buFont typeface="Arial" panose="020B0604020202020204" pitchFamily="34" charset="0"/>
              <a:buChar char="•"/>
            </a:pPr>
            <a:r>
              <a:rPr lang="en-US" b="1" dirty="0">
                <a:solidFill>
                  <a:srgbClr val="266E98"/>
                </a:solidFill>
                <a:latin typeface="Garamond" panose="02020404030301010803" pitchFamily="18" charset="0"/>
              </a:rPr>
              <a:t>Start</a:t>
            </a:r>
            <a:r>
              <a:rPr lang="en-US" dirty="0">
                <a:solidFill>
                  <a:srgbClr val="266E9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266E98"/>
              </a:buClr>
              <a:buFont typeface="Arial" panose="020B0604020202020204" pitchFamily="34" charset="0"/>
              <a:buChar char="•"/>
            </a:pPr>
            <a:r>
              <a:rPr lang="en-US" b="1" dirty="0">
                <a:solidFill>
                  <a:srgbClr val="266E98"/>
                </a:solidFill>
                <a:latin typeface="Garamond" panose="02020404030301010803" pitchFamily="18" charset="0"/>
              </a:rPr>
              <a:t>Objectives</a:t>
            </a:r>
            <a:r>
              <a:rPr lang="en-US" dirty="0">
                <a:solidFill>
                  <a:srgbClr val="266E9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66E98"/>
              </a:buClr>
              <a:buFont typeface="Arial" panose="020B0604020202020204" pitchFamily="34" charset="0"/>
              <a:buChar char="•"/>
            </a:pPr>
            <a:r>
              <a:rPr lang="en-US" b="1" dirty="0">
                <a:solidFill>
                  <a:srgbClr val="266E9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266E98"/>
              </a:buClr>
              <a:buFont typeface="Arial" panose="020B0604020202020204" pitchFamily="34" charset="0"/>
              <a:buChar char="•"/>
            </a:pPr>
            <a:r>
              <a:rPr lang="en-US" b="1" dirty="0">
                <a:solidFill>
                  <a:srgbClr val="266E98"/>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266E98"/>
              </a:buClr>
              <a:buFont typeface="Arial" panose="020B0604020202020204" pitchFamily="34" charset="0"/>
              <a:buChar char="•"/>
            </a:pPr>
            <a:r>
              <a:rPr lang="en-US" b="1" dirty="0">
                <a:solidFill>
                  <a:srgbClr val="266E98"/>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7" name="TextBox 6">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266E98"/>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266E98"/>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id="{F2EF5CAE-71C5-8D41-9864-3A6A4186E419}"/>
              </a:ext>
            </a:extLst>
          </p:cNvPr>
          <p:cNvSpPr txBox="1">
            <a:spLocks/>
          </p:cNvSpPr>
          <p:nvPr/>
        </p:nvSpPr>
        <p:spPr>
          <a:xfrm>
            <a:off x="12801599" y="10684326"/>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id="{98B028C0-78EC-7644-B072-D1D53DAED941}"/>
              </a:ext>
            </a:extLst>
          </p:cNvPr>
          <p:cNvSpPr txBox="1"/>
          <p:nvPr/>
        </p:nvSpPr>
        <p:spPr>
          <a:xfrm>
            <a:off x="12743140" y="9971588"/>
            <a:ext cx="5272597"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Results</a:t>
            </a:r>
          </a:p>
        </p:txBody>
      </p:sp>
      <p:sp>
        <p:nvSpPr>
          <p:cNvPr id="17" name="TextBox 16">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19" name="TextBox 18">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266E98"/>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266E98"/>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266E98"/>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266E98"/>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Abstract</a:t>
            </a:r>
          </a:p>
        </p:txBody>
      </p:sp>
      <p:sp>
        <p:nvSpPr>
          <p:cNvPr id="35"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266E98"/>
                </a:solidFill>
              </a:rPr>
              <a:t>Node Location </a:t>
            </a:r>
          </a:p>
        </p:txBody>
      </p:sp>
      <p:sp>
        <p:nvSpPr>
          <p:cNvPr id="42"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266E98"/>
                </a:solidFill>
              </a:rPr>
              <a:t>Study Area</a:t>
            </a:r>
            <a:r>
              <a:rPr lang="en-US" sz="10000" dirty="0">
                <a:solidFill>
                  <a:srgbClr val="266E98"/>
                </a:solidFill>
              </a:rPr>
              <a:t> Urban Development</a:t>
            </a:r>
          </a:p>
        </p:txBody>
      </p:sp>
      <p:pic>
        <p:nvPicPr>
          <p:cNvPr id="43" name="Picture 4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8536" y="30788021"/>
            <a:ext cx="2103120" cy="2103120"/>
          </a:xfrm>
          <a:prstGeom prst="rect">
            <a:avLst/>
          </a:prstGeom>
        </p:spPr>
      </p:pic>
      <p:pic>
        <p:nvPicPr>
          <p:cNvPr id="44" name="Picture 4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35796" y="30788021"/>
            <a:ext cx="2103120" cy="2103120"/>
          </a:xfrm>
          <a:prstGeom prst="rect">
            <a:avLst/>
          </a:prstGeom>
        </p:spPr>
      </p:pic>
      <p:pic>
        <p:nvPicPr>
          <p:cNvPr id="47" name="Picture 4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93056" y="30788021"/>
            <a:ext cx="2103120" cy="2103120"/>
          </a:xfrm>
          <a:prstGeom prst="rect">
            <a:avLst/>
          </a:prstGeom>
        </p:spPr>
      </p:pic>
      <p:pic>
        <p:nvPicPr>
          <p:cNvPr id="48" name="Picture 4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50316" y="30788021"/>
            <a:ext cx="2103120" cy="2103120"/>
          </a:xfrm>
          <a:prstGeom prst="rect">
            <a:avLst/>
          </a:prstGeom>
        </p:spPr>
      </p:pic>
      <p:sp>
        <p:nvSpPr>
          <p:cNvPr id="39" name="Text Placeholder 16"/>
          <p:cNvSpPr txBox="1">
            <a:spLocks/>
          </p:cNvSpPr>
          <p:nvPr/>
        </p:nvSpPr>
        <p:spPr>
          <a:xfrm>
            <a:off x="12801599" y="24121020"/>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266E98"/>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266E98"/>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Tree>
    <p:extLst>
      <p:ext uri="{BB962C8B-B14F-4D97-AF65-F5344CB8AC3E}">
        <p14:creationId xmlns:p14="http://schemas.microsoft.com/office/powerpoint/2010/main" val="362906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solidFill>
                <a:srgbClr val="266E98"/>
              </a:solidFill>
            </a:endParaRPr>
          </a:p>
        </p:txBody>
      </p:sp>
      <p:sp>
        <p:nvSpPr>
          <p:cNvPr id="6" name="TextBox 5">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Abstract</a:t>
            </a:r>
          </a:p>
        </p:txBody>
      </p:sp>
      <p:sp>
        <p:nvSpPr>
          <p:cNvPr id="8" name="TextBox 7">
            <a:extLst>
              <a:ext uri="{FF2B5EF4-FFF2-40B4-BE49-F238E27FC236}">
                <a16:creationId xmlns:a16="http://schemas.microsoft.com/office/drawing/2014/main" id="{2FA18D74-515D-E147-9A3F-2CA270F236BD}"/>
              </a:ext>
            </a:extLst>
          </p:cNvPr>
          <p:cNvSpPr txBox="1"/>
          <p:nvPr/>
        </p:nvSpPr>
        <p:spPr>
          <a:xfrm>
            <a:off x="878674" y="7509452"/>
            <a:ext cx="3127779"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7DAC266A-61CF-9E48-AE9F-925ABA5BF387}"/>
              </a:ext>
            </a:extLst>
          </p:cNvPr>
          <p:cNvSpPr txBox="1">
            <a:spLocks/>
          </p:cNvSpPr>
          <p:nvPr/>
        </p:nvSpPr>
        <p:spPr>
          <a:xfrm>
            <a:off x="12866914" y="824817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id="{8C2F6467-8691-E649-92B4-804436DC48AC}"/>
              </a:ext>
            </a:extLst>
          </p:cNvPr>
          <p:cNvSpPr txBox="1"/>
          <p:nvPr/>
        </p:nvSpPr>
        <p:spPr>
          <a:xfrm>
            <a:off x="12796468" y="7509452"/>
            <a:ext cx="3849131"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Results</a:t>
            </a:r>
          </a:p>
        </p:txBody>
      </p:sp>
      <p:sp>
        <p:nvSpPr>
          <p:cNvPr id="18" name="TextBox 17">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0" name="TextBox 19">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266E98"/>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8"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266E98"/>
                </a:solidFill>
              </a:rPr>
              <a:t>Node Location </a:t>
            </a:r>
          </a:p>
        </p:txBody>
      </p:sp>
      <p:sp>
        <p:nvSpPr>
          <p:cNvPr id="43" name="Text Placeholder 16">
            <a:extLst>
              <a:ext uri="{FF2B5EF4-FFF2-40B4-BE49-F238E27FC236}">
                <a16:creationId xmlns:a16="http://schemas.microsoft.com/office/drawing/2014/main"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266E98"/>
                </a:solidFill>
              </a:rPr>
              <a:t>Study Area</a:t>
            </a:r>
            <a:r>
              <a:rPr lang="en-US" sz="10000" dirty="0">
                <a:solidFill>
                  <a:srgbClr val="266E98"/>
                </a:solidFill>
              </a:rPr>
              <a:t> Urban Development</a:t>
            </a:r>
          </a:p>
        </p:txBody>
      </p:sp>
      <p:pic>
        <p:nvPicPr>
          <p:cNvPr id="34" name="Picture 3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019736" y="30788021"/>
            <a:ext cx="2103120" cy="2103120"/>
          </a:xfrm>
          <a:prstGeom prst="rect">
            <a:avLst/>
          </a:prstGeom>
        </p:spPr>
      </p:pic>
      <p:pic>
        <p:nvPicPr>
          <p:cNvPr id="35" name="Picture 3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76996" y="30788021"/>
            <a:ext cx="2103120" cy="2103120"/>
          </a:xfrm>
          <a:prstGeom prst="rect">
            <a:avLst/>
          </a:prstGeom>
        </p:spPr>
      </p:pic>
      <p:pic>
        <p:nvPicPr>
          <p:cNvPr id="36" name="Picture 3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934256" y="30788021"/>
            <a:ext cx="2103120" cy="2103120"/>
          </a:xfrm>
          <a:prstGeom prst="rect">
            <a:avLst/>
          </a:prstGeom>
        </p:spPr>
      </p:pic>
      <p:pic>
        <p:nvPicPr>
          <p:cNvPr id="39" name="Picture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891516" y="30788021"/>
            <a:ext cx="2103120" cy="2103120"/>
          </a:xfrm>
          <a:prstGeom prst="rect">
            <a:avLst/>
          </a:prstGeom>
        </p:spPr>
      </p:pic>
      <p:sp>
        <p:nvSpPr>
          <p:cNvPr id="40" name="Text Placeholder 16"/>
          <p:cNvSpPr txBox="1">
            <a:spLocks/>
          </p:cNvSpPr>
          <p:nvPr/>
        </p:nvSpPr>
        <p:spPr>
          <a:xfrm>
            <a:off x="878674" y="2696310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266E98"/>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266E98"/>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41" name="Text Placeholder 16">
            <a:extLst>
              <a:ext uri="{FF2B5EF4-FFF2-40B4-BE49-F238E27FC236}">
                <a16:creationId xmlns:a16="http://schemas.microsoft.com/office/drawing/2014/main" id="{022322CC-70F0-3A4A-9AF8-E9511B8085C4}"/>
              </a:ext>
            </a:extLst>
          </p:cNvPr>
          <p:cNvSpPr txBox="1">
            <a:spLocks/>
          </p:cNvSpPr>
          <p:nvPr/>
        </p:nvSpPr>
        <p:spPr>
          <a:xfrm>
            <a:off x="808406" y="8278156"/>
            <a:ext cx="11430001" cy="4827159"/>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66E98"/>
              </a:buClr>
              <a:buFont typeface="Arial" panose="020B0604020202020204" pitchFamily="34" charset="0"/>
              <a:buChar char="•"/>
            </a:pPr>
            <a:r>
              <a:rPr lang="en-US" b="1" dirty="0">
                <a:solidFill>
                  <a:srgbClr val="266E98"/>
                </a:solidFill>
                <a:latin typeface="Garamond" panose="02020404030301010803" pitchFamily="18" charset="0"/>
              </a:rPr>
              <a:t>Start</a:t>
            </a:r>
            <a:r>
              <a:rPr lang="en-US" dirty="0">
                <a:solidFill>
                  <a:srgbClr val="266E9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266E98"/>
              </a:buClr>
              <a:buFont typeface="Arial" panose="020B0604020202020204" pitchFamily="34" charset="0"/>
              <a:buChar char="•"/>
            </a:pPr>
            <a:r>
              <a:rPr lang="en-US" b="1" dirty="0">
                <a:solidFill>
                  <a:srgbClr val="266E98"/>
                </a:solidFill>
                <a:latin typeface="Garamond" panose="02020404030301010803" pitchFamily="18" charset="0"/>
              </a:rPr>
              <a:t>Objectives</a:t>
            </a:r>
            <a:r>
              <a:rPr lang="en-US" dirty="0">
                <a:solidFill>
                  <a:srgbClr val="266E9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66E98"/>
              </a:buClr>
              <a:buFont typeface="Arial" panose="020B0604020202020204" pitchFamily="34" charset="0"/>
              <a:buChar char="•"/>
            </a:pPr>
            <a:r>
              <a:rPr lang="en-US" b="1" dirty="0">
                <a:solidFill>
                  <a:srgbClr val="266E9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266E98"/>
              </a:buClr>
              <a:buFont typeface="Arial" panose="020B0604020202020204" pitchFamily="34" charset="0"/>
              <a:buChar char="•"/>
            </a:pPr>
            <a:r>
              <a:rPr lang="en-US" b="1" dirty="0">
                <a:solidFill>
                  <a:srgbClr val="266E98"/>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266E98"/>
              </a:buClr>
              <a:buFont typeface="Arial" panose="020B0604020202020204" pitchFamily="34" charset="0"/>
              <a:buChar char="•"/>
            </a:pPr>
            <a:r>
              <a:rPr lang="en-US" b="1" dirty="0">
                <a:solidFill>
                  <a:srgbClr val="266E98"/>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Tree>
    <p:extLst>
      <p:ext uri="{BB962C8B-B14F-4D97-AF65-F5344CB8AC3E}">
        <p14:creationId xmlns:p14="http://schemas.microsoft.com/office/powerpoint/2010/main" val="913355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1" ma:contentTypeDescription="Create a new document." ma:contentTypeScope="" ma:versionID="86d0b29d60577673ac2a80c771800e8d">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1742b45ea780c5805b1395eedee79f51"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A428D7C-F0C8-47F4-AA88-11815D9B60DA}">
  <ds:schemaRefs>
    <ds:schemaRef ds:uri="http://schemas.microsoft.com/sharepoint/v3/contenttype/forms"/>
  </ds:schemaRefs>
</ds:datastoreItem>
</file>

<file path=customXml/itemProps2.xml><?xml version="1.0" encoding="utf-8"?>
<ds:datastoreItem xmlns:ds="http://schemas.openxmlformats.org/officeDocument/2006/customXml" ds:itemID="{E569E00D-9C7D-4534-B254-615765A521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BE419E0-61B1-45DB-B40C-A485A612BADB}">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7df78d0b-135a-4de7-9166-7c181cd87fb4"/>
    <ds:schemaRef ds:uri="21e6a8e8-1dff-48a6-ab9b-8d556c6946c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25118</TotalTime>
  <Words>1456</Words>
  <Application>Microsoft Office PowerPoint</Application>
  <PresentationFormat>Custom</PresentationFormat>
  <Paragraphs>133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Ramberg-Pihl, Nicole C. (GSFC-6170)[DEVELOP]</cp:lastModifiedBy>
  <cp:revision>192</cp:revision>
  <dcterms:created xsi:type="dcterms:W3CDTF">2019-02-05T16:32:03Z</dcterms:created>
  <dcterms:modified xsi:type="dcterms:W3CDTF">2021-06-03T13:50:53Z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