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77" r:id="rId3"/>
    <p:sldId id="258" r:id="rId4"/>
    <p:sldId id="269" r:id="rId5"/>
    <p:sldId id="278" r:id="rId6"/>
    <p:sldId id="260" r:id="rId7"/>
    <p:sldId id="259" r:id="rId8"/>
    <p:sldId id="271"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84" d="100"/>
          <a:sy n="84" d="100"/>
        </p:scale>
        <p:origin x="538"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6/2/2019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6/2/2019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6/2/2019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6/2/2019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6/2/2019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hyperlink" Target="http://www.devpedia.developexchange.com/dp/index.php?title=Training_Resources_Homepag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hyperlink" Target="https://groups.google.com/d/forum/developesc"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mailto:DEVELOP.ProjectCoordination@gmail.com" TargetMode="External"/><Relationship Id="rId13"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8.png"/><Relationship Id="rId16"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jpe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hyperlink" Target="mailto:DEVELOP.Communication@gmail.com" TargetMode="External"/><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mailto:Karen.N.Allsbrook@nasa.gov" TargetMode="External"/><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5.png"/><Relationship Id="rId10" Type="http://schemas.openxmlformats.org/officeDocument/2006/relationships/hyperlink" Target="mailto:Amanda.L.Clayton@nasa.gov" TargetMode="External"/><Relationship Id="rId4" Type="http://schemas.openxmlformats.org/officeDocument/2006/relationships/image" Target="../media/image19.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hyperlink" Target="mailto:DEVELOP.MassachusettsBoston@gmail.com" TargetMode="External"/><Relationship Id="rId13" Type="http://schemas.openxmlformats.org/officeDocument/2006/relationships/hyperlink" Target="mailto:DEVELOP.MarylandGoddard@gmail.com" TargetMode="External"/><Relationship Id="rId3" Type="http://schemas.openxmlformats.org/officeDocument/2006/relationships/image" Target="../media/image5.png"/><Relationship Id="rId7" Type="http://schemas.openxmlformats.org/officeDocument/2006/relationships/hyperlink" Target="mailto:DEVELOP.ArizonaTempe@gmail.com" TargetMode="External"/><Relationship Id="rId12" Type="http://schemas.openxmlformats.org/officeDocument/2006/relationships/hyperlink" Target="mailto:DEVELOP.GeorgiaAthens@gmail.com" TargetMode="External"/><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hyperlink" Target="mailto:DEVELOP.CaliforniaJPL@gmail.com" TargetMode="External"/><Relationship Id="rId11" Type="http://schemas.openxmlformats.org/officeDocument/2006/relationships/hyperlink" Target="mailto:DEVELOP.IdahoPocatello@gmail.com" TargetMode="External"/><Relationship Id="rId5" Type="http://schemas.openxmlformats.org/officeDocument/2006/relationships/hyperlink" Target="mailto:DEVELOP.AlabamaMobile@gmail.com" TargetMode="External"/><Relationship Id="rId15" Type="http://schemas.openxmlformats.org/officeDocument/2006/relationships/hyperlink" Target="mailto:DEVELOP.VirginiaLangley@gmail.com" TargetMode="External"/><Relationship Id="rId10" Type="http://schemas.openxmlformats.org/officeDocument/2006/relationships/hyperlink" Target="mailto:DEVELOP.ColoradoFortCollins@gmail.com" TargetMode="External"/><Relationship Id="rId4" Type="http://schemas.openxmlformats.org/officeDocument/2006/relationships/hyperlink" Target="mailto:DEVELOP.AlabamaMarshall@gmail.com" TargetMode="External"/><Relationship Id="rId9" Type="http://schemas.openxmlformats.org/officeDocument/2006/relationships/hyperlink" Target="mailto:DEVELOP.CaliforniaAmes@gmail.com" TargetMode="External"/><Relationship Id="rId14" Type="http://schemas.openxmlformats.org/officeDocument/2006/relationships/hyperlink" Target="mailto:DEVELOP.NorthCarolinaNCEI@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hyperlink" Target="https://search.earthdata.nasa.gov/search" TargetMode="External"/><Relationship Id="rId4" Type="http://schemas.openxmlformats.org/officeDocument/2006/relationships/hyperlink" Target="https://earthdata.nasa.gov/about/daa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hyperlink" Target="https://arset.gsfc.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Summer</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8. </a:t>
            </a:r>
            <a:r>
              <a:rPr lang="en-US" sz="3600" dirty="0" smtClean="0">
                <a:solidFill>
                  <a:srgbClr val="0061AA"/>
                </a:solidFill>
              </a:rPr>
              <a:t>Resources</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err="1" smtClean="0">
                <a:solidFill>
                  <a:srgbClr val="0061AA"/>
                </a:solidFill>
              </a:rPr>
              <a:t>DEVELOPedia</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an internal wiki intended to serve three purposes:</a:t>
            </a:r>
          </a:p>
          <a:p>
            <a:pPr marL="742950" lvl="1" indent="-285750">
              <a:spcBef>
                <a:spcPts val="0"/>
              </a:spcBef>
              <a:spcAft>
                <a:spcPts val="600"/>
              </a:spcAft>
              <a:buClr>
                <a:srgbClr val="EF282F"/>
              </a:buClr>
              <a:buFont typeface="Arial" panose="020B0604020202020204" pitchFamily="34" charset="0"/>
              <a:buChar char="•"/>
            </a:pPr>
            <a:r>
              <a:rPr lang="en-US" sz="1600" dirty="0"/>
              <a:t>Enhance project workflow</a:t>
            </a:r>
          </a:p>
          <a:p>
            <a:pPr marL="742950" lvl="1" indent="-285750">
              <a:spcBef>
                <a:spcPts val="0"/>
              </a:spcBef>
              <a:spcAft>
                <a:spcPts val="600"/>
              </a:spcAft>
              <a:buClr>
                <a:srgbClr val="EF282F"/>
              </a:buClr>
              <a:buFont typeface="Arial" panose="020B0604020202020204" pitchFamily="34" charset="0"/>
              <a:buChar char="•"/>
            </a:pPr>
            <a:r>
              <a:rPr lang="en-US" sz="1600" dirty="0"/>
              <a:t>Capture lessons learned and make them available to future project teams</a:t>
            </a:r>
          </a:p>
          <a:p>
            <a:pPr marL="742950" lvl="1" indent="-285750">
              <a:spcBef>
                <a:spcPts val="0"/>
              </a:spcBef>
              <a:spcAft>
                <a:spcPts val="600"/>
              </a:spcAft>
              <a:buClr>
                <a:srgbClr val="EF282F"/>
              </a:buClr>
              <a:buFont typeface="Arial" panose="020B0604020202020204" pitchFamily="34" charset="0"/>
              <a:buChar char="•"/>
            </a:pPr>
            <a:r>
              <a:rPr lang="en-US" sz="1600" dirty="0"/>
              <a:t>Record data required for operational metrics</a:t>
            </a:r>
          </a:p>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 collaborative effort whose utility is directly related to the efforts of previous DEVELOP participants.</a:t>
            </a:r>
          </a:p>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 living document, constantly adapting to meet the needs of the NASA DEVELOP National Program and the people that make the program great (That’s you!).</a:t>
            </a:r>
          </a:p>
          <a:p>
            <a:pPr marL="285750" indent="-285750">
              <a:spcBef>
                <a:spcPts val="0"/>
              </a:spcBef>
              <a:spcAft>
                <a:spcPts val="600"/>
              </a:spcAft>
              <a:buClr>
                <a:srgbClr val="EF282F"/>
              </a:buClr>
              <a:buFont typeface="Webdings" panose="05030102010509060703" pitchFamily="18" charset="2"/>
              <a:buChar char="4"/>
            </a:pPr>
            <a:r>
              <a:rPr lang="en-US" sz="1800" dirty="0" smtClean="0"/>
              <a:t>Training </a:t>
            </a:r>
            <a:r>
              <a:rPr lang="en-US" sz="1800" dirty="0"/>
              <a:t>Resources </a:t>
            </a:r>
            <a:r>
              <a:rPr lang="en-US" sz="1800" dirty="0" smtClean="0"/>
              <a:t>Homepage: </a:t>
            </a:r>
            <a:r>
              <a:rPr lang="en-US" sz="1400" dirty="0" smtClean="0">
                <a:hlinkClick r:id="rId4"/>
              </a:rPr>
              <a:t>http</a:t>
            </a:r>
            <a:r>
              <a:rPr lang="en-US" sz="1400" dirty="0">
                <a:hlinkClick r:id="rId4"/>
              </a:rPr>
              <a:t>://</a:t>
            </a:r>
            <a:r>
              <a:rPr lang="en-US" sz="1400" dirty="0" smtClean="0">
                <a:hlinkClick r:id="rId4"/>
              </a:rPr>
              <a:t>www.devpedia.developexchange.com/dp/index.php?title=Training_Resources_Homepage</a:t>
            </a:r>
            <a:r>
              <a:rPr lang="en-US" sz="1400" dirty="0" smtClean="0"/>
              <a:t> </a:t>
            </a:r>
            <a:endParaRPr lang="en-US" sz="1400" dirty="0"/>
          </a:p>
          <a:p>
            <a:pPr marL="742950" lvl="1" indent="-285750">
              <a:spcBef>
                <a:spcPts val="0"/>
              </a:spcBef>
              <a:spcAft>
                <a:spcPts val="600"/>
              </a:spcAft>
              <a:buClr>
                <a:srgbClr val="EF282F"/>
              </a:buClr>
              <a:buFont typeface="Arial" panose="020B0604020202020204" pitchFamily="34" charset="0"/>
              <a:buChar char="•"/>
            </a:pPr>
            <a:r>
              <a:rPr lang="en-US" sz="1600" dirty="0"/>
              <a:t>Geospatial Programs and Methods</a:t>
            </a:r>
          </a:p>
          <a:p>
            <a:pPr marL="742950" lvl="1" indent="-285750">
              <a:spcBef>
                <a:spcPts val="0"/>
              </a:spcBef>
              <a:spcAft>
                <a:spcPts val="600"/>
              </a:spcAft>
              <a:buClr>
                <a:srgbClr val="EF282F"/>
              </a:buClr>
              <a:buFont typeface="Arial" panose="020B0604020202020204" pitchFamily="34" charset="0"/>
              <a:buChar char="•"/>
            </a:pPr>
            <a:r>
              <a:rPr lang="en-US" sz="1600" dirty="0"/>
              <a:t>Remote Sensing</a:t>
            </a:r>
          </a:p>
          <a:p>
            <a:pPr marL="742950" lvl="1" indent="-285750">
              <a:spcBef>
                <a:spcPts val="0"/>
              </a:spcBef>
              <a:spcAft>
                <a:spcPts val="600"/>
              </a:spcAft>
              <a:buClr>
                <a:srgbClr val="EF282F"/>
              </a:buClr>
              <a:buFont typeface="Arial" panose="020B0604020202020204" pitchFamily="34" charset="0"/>
              <a:buChar char="•"/>
            </a:pPr>
            <a:r>
              <a:rPr lang="en-US" sz="1600" dirty="0"/>
              <a:t>Code and Programming Tutorials</a:t>
            </a:r>
          </a:p>
          <a:p>
            <a:pPr marL="742950" lvl="1" indent="-285750">
              <a:spcBef>
                <a:spcPts val="0"/>
              </a:spcBef>
              <a:spcAft>
                <a:spcPts val="600"/>
              </a:spcAft>
              <a:buClr>
                <a:srgbClr val="EF282F"/>
              </a:buClr>
              <a:buFont typeface="Arial" panose="020B0604020202020204" pitchFamily="34" charset="0"/>
              <a:buChar char="•"/>
            </a:pPr>
            <a:r>
              <a:rPr lang="en-US" sz="1600" dirty="0"/>
              <a:t>Technical Skill Development</a:t>
            </a:r>
          </a:p>
          <a:p>
            <a:pPr marL="742950" lvl="1" indent="-285750">
              <a:spcBef>
                <a:spcPts val="0"/>
              </a:spcBef>
              <a:spcAft>
                <a:spcPts val="600"/>
              </a:spcAft>
              <a:buClr>
                <a:srgbClr val="EF282F"/>
              </a:buClr>
              <a:buFont typeface="Arial" panose="020B0604020202020204" pitchFamily="34" charset="0"/>
              <a:buChar char="•"/>
            </a:pPr>
            <a:r>
              <a:rPr lang="en-US" sz="1600" dirty="0"/>
              <a:t>Professional Development: </a:t>
            </a:r>
            <a:r>
              <a:rPr lang="en-US" sz="1600" dirty="0" err="1"/>
              <a:t>EdX</a:t>
            </a:r>
            <a:r>
              <a:rPr lang="en-US" sz="1600" dirty="0"/>
              <a:t> Classes, Coursera Classes, Alison Classes</a:t>
            </a:r>
          </a:p>
          <a:p>
            <a:pPr marL="742950" lvl="1" indent="-285750">
              <a:spcBef>
                <a:spcPts val="0"/>
              </a:spcBef>
              <a:spcAft>
                <a:spcPts val="600"/>
              </a:spcAft>
              <a:buClr>
                <a:srgbClr val="EF282F"/>
              </a:buClr>
              <a:buFont typeface="Arial" panose="020B0604020202020204" pitchFamily="34" charset="0"/>
              <a:buChar char="•"/>
            </a:pPr>
            <a:endParaRPr lang="en-US" sz="1600" dirty="0" smtClean="0"/>
          </a:p>
        </p:txBody>
      </p:sp>
      <p:sp>
        <p:nvSpPr>
          <p:cNvPr id="22" name="Rectangle 21"/>
          <p:cNvSpPr/>
          <p:nvPr/>
        </p:nvSpPr>
        <p:spPr>
          <a:xfrm>
            <a:off x="219376" y="6401115"/>
            <a:ext cx="5397632" cy="369332"/>
          </a:xfrm>
          <a:prstGeom prst="rect">
            <a:avLst/>
          </a:prstGeom>
        </p:spPr>
        <p:txBody>
          <a:bodyPr wrap="none">
            <a:spAutoFit/>
          </a:bodyPr>
          <a:lstStyle/>
          <a:p>
            <a:pPr algn="ctr"/>
            <a:r>
              <a:rPr lang="en-US" dirty="0">
                <a:solidFill>
                  <a:srgbClr val="EF282F"/>
                </a:solidFill>
                <a:latin typeface="Century Gothic" panose="020B0502020202020204" pitchFamily="34" charset="0"/>
              </a:rPr>
              <a:t>http://www.devpedia.developexchange.com</a:t>
            </a:r>
          </a:p>
        </p:txBody>
      </p:sp>
      <p:sp>
        <p:nvSpPr>
          <p:cNvPr id="24" name="Rectangle 23"/>
          <p:cNvSpPr/>
          <p:nvPr/>
        </p:nvSpPr>
        <p:spPr>
          <a:xfrm>
            <a:off x="7278624" y="136663"/>
            <a:ext cx="2805644" cy="707886"/>
          </a:xfrm>
          <a:prstGeom prst="rect">
            <a:avLst/>
          </a:prstGeom>
        </p:spPr>
        <p:txBody>
          <a:bodyPr wrap="square">
            <a:spAutoFit/>
          </a:bodyPr>
          <a:lstStyle/>
          <a:p>
            <a:pPr algn="ctr"/>
            <a:r>
              <a:rPr lang="en-US" sz="2000" dirty="0" smtClean="0">
                <a:solidFill>
                  <a:schemeClr val="tx1">
                    <a:lumMod val="75000"/>
                    <a:lumOff val="25000"/>
                  </a:schemeClr>
                </a:solidFill>
                <a:latin typeface="Century Gothic" panose="020B0502020202020204" pitchFamily="34" charset="0"/>
              </a:rPr>
              <a:t>POCs </a:t>
            </a:r>
            <a:r>
              <a:rPr lang="en-US" sz="2000" dirty="0">
                <a:solidFill>
                  <a:schemeClr val="tx1">
                    <a:lumMod val="75000"/>
                    <a:lumOff val="25000"/>
                  </a:schemeClr>
                </a:solidFill>
                <a:latin typeface="Century Gothic" panose="020B0502020202020204" pitchFamily="34" charset="0"/>
              </a:rPr>
              <a:t>– </a:t>
            </a:r>
            <a:r>
              <a:rPr lang="en-US" sz="2000" dirty="0" smtClean="0">
                <a:solidFill>
                  <a:schemeClr val="tx1">
                    <a:lumMod val="75000"/>
                    <a:lumOff val="25000"/>
                  </a:schemeClr>
                </a:solidFill>
                <a:latin typeface="Century Gothic" panose="020B0502020202020204" pitchFamily="34" charset="0"/>
              </a:rPr>
              <a:t>Madi Broddle &amp; Amanda Clayton</a:t>
            </a:r>
            <a:endParaRPr lang="en-US"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sz="4000" dirty="0" smtClean="0">
                <a:solidFill>
                  <a:srgbClr val="EF282F"/>
                </a:solidFill>
              </a:rPr>
              <a:t>D</a:t>
            </a:r>
            <a:r>
              <a:rPr lang="en-US" sz="4000" dirty="0" smtClean="0">
                <a:solidFill>
                  <a:srgbClr val="0061AA"/>
                </a:solidFill>
              </a:rPr>
              <a:t>EVELOP </a:t>
            </a:r>
            <a:r>
              <a:rPr lang="en-US" sz="4000" dirty="0" smtClean="0">
                <a:solidFill>
                  <a:srgbClr val="EF282F"/>
                </a:solidFill>
              </a:rPr>
              <a:t>E</a:t>
            </a:r>
            <a:r>
              <a:rPr lang="en-US" sz="4000" dirty="0" smtClean="0">
                <a:solidFill>
                  <a:srgbClr val="0061AA"/>
                </a:solidFill>
              </a:rPr>
              <a:t>arth </a:t>
            </a:r>
            <a:r>
              <a:rPr lang="en-US" sz="4000" dirty="0" smtClean="0">
                <a:solidFill>
                  <a:srgbClr val="EF282F"/>
                </a:solidFill>
              </a:rPr>
              <a:t>S</a:t>
            </a:r>
            <a:r>
              <a:rPr lang="en-US" sz="4000" dirty="0" smtClean="0">
                <a:solidFill>
                  <a:srgbClr val="0061AA"/>
                </a:solidFill>
              </a:rPr>
              <a:t>cience </a:t>
            </a:r>
            <a:r>
              <a:rPr lang="en-US" sz="4000" dirty="0" smtClean="0">
                <a:solidFill>
                  <a:srgbClr val="EF282F"/>
                </a:solidFill>
              </a:rPr>
              <a:t>C</a:t>
            </a:r>
            <a:r>
              <a:rPr lang="en-US" sz="4000" dirty="0" smtClean="0">
                <a:solidFill>
                  <a:srgbClr val="0061AA"/>
                </a:solidFill>
              </a:rPr>
              <a:t>ollaborative</a:t>
            </a:r>
            <a:endParaRPr lang="en-US" sz="4000"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426436" cy="1500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 forum for software, geospatial, and coding questions</a:t>
            </a:r>
          </a:p>
          <a:p>
            <a:pPr marL="285750" indent="-285750">
              <a:spcBef>
                <a:spcPts val="0"/>
              </a:spcBef>
              <a:spcAft>
                <a:spcPts val="1800"/>
              </a:spcAft>
              <a:buClr>
                <a:srgbClr val="EF282F"/>
              </a:buClr>
              <a:buFont typeface="Webdings" panose="05030102010509060703" pitchFamily="18" charset="2"/>
              <a:buChar char="4"/>
            </a:pPr>
            <a:r>
              <a:rPr lang="en-US" sz="1800" dirty="0" smtClean="0"/>
              <a:t>Can </a:t>
            </a:r>
            <a:r>
              <a:rPr lang="en-US" sz="1800" dirty="0"/>
              <a:t>email forum directly like a regular email address</a:t>
            </a:r>
          </a:p>
          <a:p>
            <a:pPr marL="285750" indent="-285750">
              <a:spcBef>
                <a:spcPts val="0"/>
              </a:spcBef>
              <a:spcAft>
                <a:spcPts val="1800"/>
              </a:spcAft>
              <a:buClr>
                <a:srgbClr val="EF282F"/>
              </a:buClr>
              <a:buFont typeface="Webdings" panose="05030102010509060703" pitchFamily="18" charset="2"/>
              <a:buChar char="4"/>
            </a:pPr>
            <a:r>
              <a:rPr lang="en-US" sz="1800" dirty="0" smtClean="0"/>
              <a:t>Moderated </a:t>
            </a:r>
            <a:r>
              <a:rPr lang="en-US" sz="1800" dirty="0"/>
              <a:t>by the </a:t>
            </a:r>
            <a:r>
              <a:rPr lang="en-US" sz="1800" dirty="0" err="1"/>
              <a:t>Geoinformatics</a:t>
            </a:r>
            <a:r>
              <a:rPr lang="en-US" sz="1800" dirty="0"/>
              <a:t>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0"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b="11770"/>
          <a:stretch/>
        </p:blipFill>
        <p:spPr>
          <a:xfrm>
            <a:off x="2482166" y="2979124"/>
            <a:ext cx="7286530" cy="3583014"/>
          </a:xfrm>
          <a:prstGeom prst="rect">
            <a:avLst/>
          </a:prstGeom>
          <a:ln w="28575">
            <a:solidFill>
              <a:srgbClr val="538BC3"/>
            </a:solidFill>
            <a:prstDash val="sysDash"/>
          </a:ln>
        </p:spPr>
      </p:pic>
      <p:sp>
        <p:nvSpPr>
          <p:cNvPr id="41" name="TextBox 40"/>
          <p:cNvSpPr txBox="1"/>
          <p:nvPr/>
        </p:nvSpPr>
        <p:spPr>
          <a:xfrm>
            <a:off x="625053" y="2979124"/>
            <a:ext cx="1733349" cy="1569660"/>
          </a:xfrm>
          <a:prstGeom prst="rect">
            <a:avLst/>
          </a:prstGeom>
          <a:noFill/>
        </p:spPr>
        <p:txBody>
          <a:bodyPr wrap="square" rtlCol="0">
            <a:spAutoFit/>
          </a:bodyPr>
          <a:lstStyle/>
          <a:p>
            <a:pPr algn="r"/>
            <a:r>
              <a:rPr lang="en-US" sz="1600" b="1" dirty="0" smtClean="0">
                <a:solidFill>
                  <a:schemeClr val="tx1">
                    <a:lumMod val="75000"/>
                    <a:lumOff val="25000"/>
                  </a:schemeClr>
                </a:solidFill>
                <a:latin typeface="Century Gothic" charset="0"/>
                <a:ea typeface="Century Gothic" charset="0"/>
                <a:cs typeface="Century Gothic" charset="0"/>
              </a:rPr>
              <a:t>Copy link, go join, and bookmark the DESC on your favorite browser! </a:t>
            </a:r>
            <a:endParaRPr lang="en-US" sz="1600" b="1" dirty="0">
              <a:solidFill>
                <a:schemeClr val="tx1">
                  <a:lumMod val="75000"/>
                  <a:lumOff val="25000"/>
                </a:schemeClr>
              </a:solidFill>
              <a:latin typeface="Century Gothic" charset="0"/>
              <a:ea typeface="Century Gothic" charset="0"/>
              <a:cs typeface="Century Gothic" charset="0"/>
            </a:endParaRPr>
          </a:p>
        </p:txBody>
      </p:sp>
      <p:sp>
        <p:nvSpPr>
          <p:cNvPr id="44" name="Rectangle 43">
            <a:hlinkClick r:id="rId5"/>
          </p:cNvPr>
          <p:cNvSpPr/>
          <p:nvPr/>
        </p:nvSpPr>
        <p:spPr>
          <a:xfrm>
            <a:off x="446489" y="5147226"/>
            <a:ext cx="1865192" cy="830997"/>
          </a:xfrm>
          <a:prstGeom prst="rect">
            <a:avLst/>
          </a:prstGeom>
        </p:spPr>
        <p:txBody>
          <a:bodyPr wrap="square">
            <a:spAutoFit/>
          </a:bodyPr>
          <a:lstStyle/>
          <a:p>
            <a:r>
              <a:rPr lang="en-US" sz="1600" b="1" dirty="0">
                <a:solidFill>
                  <a:schemeClr val="accent6">
                    <a:lumMod val="75000"/>
                  </a:schemeClr>
                </a:solidFill>
                <a:latin typeface="Century Gothic" charset="0"/>
                <a:ea typeface="Century Gothic" charset="0"/>
                <a:cs typeface="Century Gothic" charset="0"/>
                <a:hlinkClick r:id="rId5"/>
              </a:rPr>
              <a:t>https://groups.google.com/d/forum/developesc</a:t>
            </a:r>
            <a:endParaRPr lang="en-US" sz="1600" dirty="0">
              <a:solidFill>
                <a:schemeClr val="accent6">
                  <a:lumMod val="75000"/>
                </a:schemeClr>
              </a:solidFill>
              <a:latin typeface="Century Gothic" charset="0"/>
              <a:ea typeface="Century Gothic" charset="0"/>
              <a:cs typeface="Century Gothic" charset="0"/>
            </a:endParaRPr>
          </a:p>
        </p:txBody>
      </p:sp>
      <p:sp>
        <p:nvSpPr>
          <p:cNvPr id="47" name="Right Arrow 46"/>
          <p:cNvSpPr/>
          <p:nvPr/>
        </p:nvSpPr>
        <p:spPr>
          <a:xfrm rot="6390836">
            <a:off x="1431127" y="4747977"/>
            <a:ext cx="452845" cy="200055"/>
          </a:xfrm>
          <a:prstGeom prst="rightArrow">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5941720" y="5597469"/>
            <a:ext cx="1005168" cy="1005840"/>
          </a:xfrm>
          <a:prstGeom prst="rect">
            <a:avLst/>
          </a:prstGeom>
        </p:spPr>
      </p:pic>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 Class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a:blip r:embed="rId2" cstate="screen">
            <a:duotone>
              <a:srgbClr val="ED7D31">
                <a:shade val="45000"/>
                <a:satMod val="135000"/>
              </a:srgbClr>
              <a:prstClr val="white"/>
            </a:duotone>
            <a:extLst>
              <a:ext uri="{28A0092B-C50C-407E-A947-70E740481C1C}">
                <a14:useLocalDpi xmlns:a14="http://schemas.microsoft.com/office/drawing/2010/main"/>
              </a:ext>
            </a:extLst>
          </a:blip>
          <a:stretch>
            <a:fillRect/>
          </a:stretch>
        </p:blipFill>
        <p:spPr>
          <a:xfrm>
            <a:off x="2006721" y="4538492"/>
            <a:ext cx="1005168" cy="1005840"/>
          </a:xfrm>
          <a:prstGeom prst="rect">
            <a:avLst/>
          </a:prstGeom>
        </p:spPr>
      </p:pic>
      <p:pic>
        <p:nvPicPr>
          <p:cNvPr id="42" name="Picture 4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97825" y="4629932"/>
            <a:ext cx="822960" cy="822960"/>
          </a:xfrm>
          <a:prstGeom prst="ellipse">
            <a:avLst/>
          </a:prstGeom>
        </p:spPr>
      </p:pic>
      <p:sp>
        <p:nvSpPr>
          <p:cNvPr id="43" name="Content Placeholder 3"/>
          <p:cNvSpPr txBox="1">
            <a:spLocks/>
          </p:cNvSpPr>
          <p:nvPr/>
        </p:nvSpPr>
        <p:spPr>
          <a:xfrm>
            <a:off x="3066050" y="4685118"/>
            <a:ext cx="1685569" cy="712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Austin Stone</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a:t>
            </a:r>
          </a:p>
          <a:p>
            <a:pPr marL="0" indent="0">
              <a:spcBef>
                <a:spcPts val="0"/>
              </a:spcBef>
              <a:buFont typeface="Arial" panose="020B0604020202020204" pitchFamily="34" charset="0"/>
              <a:buNone/>
            </a:pPr>
            <a:r>
              <a:rPr lang="en-US" sz="1100" i="1" dirty="0" err="1" smtClean="0">
                <a:solidFill>
                  <a:schemeClr val="tx1">
                    <a:lumMod val="75000"/>
                    <a:lumOff val="25000"/>
                  </a:schemeClr>
                </a:solidFill>
                <a:latin typeface="Century Gothic" panose="020F0302020204030204"/>
              </a:rPr>
              <a:t>Comm</a:t>
            </a:r>
            <a:r>
              <a:rPr lang="en-US" sz="1100" i="1" dirty="0" smtClean="0">
                <a:solidFill>
                  <a:schemeClr val="tx1">
                    <a:lumMod val="75000"/>
                    <a:lumOff val="25000"/>
                  </a:schemeClr>
                </a:solidFill>
                <a:latin typeface="Century Gothic" panose="020F0302020204030204"/>
              </a:rPr>
              <a:t> Senior Fellow</a:t>
            </a:r>
            <a:endParaRPr lang="en-US" sz="1200" i="1" dirty="0">
              <a:solidFill>
                <a:schemeClr val="tx1">
                  <a:lumMod val="75000"/>
                  <a:lumOff val="25000"/>
                </a:schemeClr>
              </a:solidFill>
              <a:latin typeface="Century Gothic" panose="020F0302020204030204"/>
            </a:endParaRPr>
          </a:p>
        </p:txBody>
      </p:sp>
      <p:grpSp>
        <p:nvGrpSpPr>
          <p:cNvPr id="44" name="Group 43"/>
          <p:cNvGrpSpPr/>
          <p:nvPr/>
        </p:nvGrpSpPr>
        <p:grpSpPr>
          <a:xfrm>
            <a:off x="3892339" y="1901885"/>
            <a:ext cx="1005168" cy="1005840"/>
            <a:chOff x="8624141" y="4630221"/>
            <a:chExt cx="1005168" cy="1005840"/>
          </a:xfrm>
        </p:grpSpPr>
        <p:pic>
          <p:nvPicPr>
            <p:cNvPr id="45" name="Picture 44"/>
            <p:cNvPicPr>
              <a:picLocks noChangeAspect="1"/>
            </p:cNvPicPr>
            <p:nvPr/>
          </p:nvPicPr>
          <p:blipFill>
            <a:blip r:embed="rId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8624141" y="4630221"/>
              <a:ext cx="1005168" cy="1005840"/>
            </a:xfrm>
            <a:prstGeom prst="rect">
              <a:avLst/>
            </a:prstGeom>
          </p:spPr>
        </p:pic>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5245" y="4721661"/>
              <a:ext cx="822960" cy="822960"/>
            </a:xfrm>
            <a:prstGeom prst="rect">
              <a:avLst/>
            </a:prstGeom>
          </p:spPr>
        </p:pic>
      </p:grpSp>
      <p:sp>
        <p:nvSpPr>
          <p:cNvPr id="48" name="Content Placeholder 3"/>
          <p:cNvSpPr txBox="1">
            <a:spLocks/>
          </p:cNvSpPr>
          <p:nvPr/>
        </p:nvSpPr>
        <p:spPr>
          <a:xfrm>
            <a:off x="4921140" y="1911146"/>
            <a:ext cx="1614154" cy="9873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i="1" dirty="0">
                <a:solidFill>
                  <a:schemeClr val="tx1">
                    <a:lumMod val="75000"/>
                    <a:lumOff val="25000"/>
                  </a:schemeClr>
                </a:solidFill>
                <a:latin typeface="Century Gothic" panose="020F0302020204030204"/>
              </a:rPr>
              <a:t>Danielle Quick</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IA Senior Fellow</a:t>
            </a:r>
            <a:endParaRPr lang="en-US" sz="1100" i="1" dirty="0">
              <a:solidFill>
                <a:schemeClr val="tx1">
                  <a:lumMod val="75000"/>
                  <a:lumOff val="25000"/>
                </a:schemeClr>
              </a:solidFill>
              <a:latin typeface="Century Gothic" panose="020F0302020204030204"/>
            </a:endParaRPr>
          </a:p>
        </p:txBody>
      </p:sp>
      <p:sp>
        <p:nvSpPr>
          <p:cNvPr id="53" name="Content Placeholder 3"/>
          <p:cNvSpPr txBox="1">
            <a:spLocks/>
          </p:cNvSpPr>
          <p:nvPr/>
        </p:nvSpPr>
        <p:spPr>
          <a:xfrm>
            <a:off x="1577331" y="1897518"/>
            <a:ext cx="2071705" cy="9873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Shelby Ingram</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Georgia – Athens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PC Fellow</a:t>
            </a:r>
            <a:endParaRPr lang="en-US" sz="1100" i="1" dirty="0">
              <a:solidFill>
                <a:schemeClr val="tx1">
                  <a:lumMod val="75000"/>
                  <a:lumOff val="25000"/>
                </a:schemeClr>
              </a:solidFill>
              <a:latin typeface="Century Gothic" panose="020F0302020204030204"/>
            </a:endParaRPr>
          </a:p>
        </p:txBody>
      </p:sp>
      <p:pic>
        <p:nvPicPr>
          <p:cNvPr id="55" name="Picture 54"/>
          <p:cNvPicPr>
            <a:picLocks noChangeAspect="1"/>
          </p:cNvPicPr>
          <p:nvPr/>
        </p:nvPicPr>
        <p:blipFill>
          <a:blip r:embed="rId7"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rot="11104185">
            <a:off x="596339" y="1888257"/>
            <a:ext cx="1005168" cy="1005840"/>
          </a:xfrm>
          <a:prstGeom prst="rect">
            <a:avLst/>
          </a:prstGeom>
        </p:spPr>
      </p:pic>
      <p:sp>
        <p:nvSpPr>
          <p:cNvPr id="57" name="Content Placeholder 1"/>
          <p:cNvSpPr txBox="1">
            <a:spLocks/>
          </p:cNvSpPr>
          <p:nvPr/>
        </p:nvSpPr>
        <p:spPr>
          <a:xfrm>
            <a:off x="397585" y="1402165"/>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Project Coordination</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8"/>
              </a:rPr>
              <a:t>DEVELOP.ProjectCoordination@gmail.com</a:t>
            </a:r>
            <a:r>
              <a:rPr lang="en-US" sz="1050" dirty="0" smtClean="0">
                <a:solidFill>
                  <a:schemeClr val="tx1">
                    <a:lumMod val="75000"/>
                    <a:lumOff val="25000"/>
                  </a:schemeClr>
                </a:solidFill>
              </a:rPr>
              <a:t> </a:t>
            </a:r>
          </a:p>
        </p:txBody>
      </p:sp>
      <p:sp>
        <p:nvSpPr>
          <p:cNvPr id="58" name="Content Placeholder 1"/>
          <p:cNvSpPr txBox="1">
            <a:spLocks/>
          </p:cNvSpPr>
          <p:nvPr/>
        </p:nvSpPr>
        <p:spPr>
          <a:xfrm>
            <a:off x="1768998" y="4064308"/>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Communications</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9"/>
              </a:rPr>
              <a:t>DEVELOP.Communication@gmail.com</a:t>
            </a:r>
            <a:r>
              <a:rPr lang="en-US" sz="1050" dirty="0" smtClean="0">
                <a:solidFill>
                  <a:schemeClr val="tx1">
                    <a:lumMod val="75000"/>
                    <a:lumOff val="25000"/>
                  </a:schemeClr>
                </a:solidFill>
              </a:rPr>
              <a:t> </a:t>
            </a:r>
          </a:p>
        </p:txBody>
      </p:sp>
      <p:sp>
        <p:nvSpPr>
          <p:cNvPr id="59" name="Content Placeholder 1"/>
          <p:cNvSpPr txBox="1">
            <a:spLocks/>
          </p:cNvSpPr>
          <p:nvPr/>
        </p:nvSpPr>
        <p:spPr>
          <a:xfrm>
            <a:off x="5506385" y="4093061"/>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err="1" smtClean="0">
                <a:solidFill>
                  <a:schemeClr val="tx1">
                    <a:lumMod val="75000"/>
                    <a:lumOff val="25000"/>
                  </a:schemeClr>
                </a:solidFill>
              </a:rPr>
              <a:t>Geoinformatics</a:t>
            </a:r>
            <a:endParaRPr lang="en-US" sz="1800" b="1" dirty="0" smtClean="0">
              <a:solidFill>
                <a:schemeClr val="tx1">
                  <a:lumMod val="75000"/>
                  <a:lumOff val="25000"/>
                </a:schemeClr>
              </a:solidFill>
            </a:endParaRP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8"/>
              </a:rPr>
              <a:t>DEVELOP.Geoinformatics@gmail.com</a:t>
            </a:r>
            <a:r>
              <a:rPr lang="en-US" sz="1050" dirty="0" smtClean="0">
                <a:solidFill>
                  <a:schemeClr val="tx1">
                    <a:lumMod val="75000"/>
                    <a:lumOff val="25000"/>
                  </a:schemeClr>
                </a:solidFill>
              </a:rPr>
              <a:t> </a:t>
            </a:r>
          </a:p>
        </p:txBody>
      </p:sp>
      <p:sp>
        <p:nvSpPr>
          <p:cNvPr id="60" name="Content Placeholder 1"/>
          <p:cNvSpPr txBox="1">
            <a:spLocks/>
          </p:cNvSpPr>
          <p:nvPr/>
        </p:nvSpPr>
        <p:spPr>
          <a:xfrm>
            <a:off x="3708544" y="1415793"/>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Impact Analysis</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8"/>
              </a:rPr>
              <a:t>DEVELOP.ImpactAnalysis@gmail.com</a:t>
            </a:r>
            <a:r>
              <a:rPr lang="en-US" sz="1050" dirty="0" smtClean="0">
                <a:solidFill>
                  <a:schemeClr val="tx1">
                    <a:lumMod val="75000"/>
                    <a:lumOff val="25000"/>
                  </a:schemeClr>
                </a:solidFill>
              </a:rPr>
              <a:t> </a:t>
            </a:r>
          </a:p>
        </p:txBody>
      </p:sp>
      <p:sp>
        <p:nvSpPr>
          <p:cNvPr id="61" name="Content Placeholder 3"/>
          <p:cNvSpPr txBox="1">
            <a:spLocks/>
          </p:cNvSpPr>
          <p:nvPr/>
        </p:nvSpPr>
        <p:spPr>
          <a:xfrm>
            <a:off x="1577331" y="3095185"/>
            <a:ext cx="1619716" cy="6353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Jerrold </a:t>
            </a:r>
            <a:r>
              <a:rPr lang="en-US" sz="1200" b="1" i="1" dirty="0" err="1" smtClean="0">
                <a:solidFill>
                  <a:prstClr val="black">
                    <a:lumMod val="75000"/>
                    <a:lumOff val="25000"/>
                  </a:prstClr>
                </a:solidFill>
                <a:latin typeface="Century Gothic" panose="020F0302020204030204"/>
              </a:rPr>
              <a:t>Acdan</a:t>
            </a:r>
            <a:endParaRPr lang="en-US" sz="1200" b="1"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California – Ames</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PC Fellow</a:t>
            </a:r>
            <a:endParaRPr lang="en-US" sz="1200" i="1" dirty="0">
              <a:solidFill>
                <a:prstClr val="black">
                  <a:lumMod val="75000"/>
                  <a:lumOff val="25000"/>
                </a:prstClr>
              </a:solidFill>
              <a:latin typeface="Century Gothic" panose="020F0302020204030204"/>
            </a:endParaRPr>
          </a:p>
        </p:txBody>
      </p:sp>
      <p:pic>
        <p:nvPicPr>
          <p:cNvPr id="62" name="Picture 61"/>
          <p:cNvPicPr>
            <a:picLocks noChangeAspect="1"/>
          </p:cNvPicPr>
          <p:nvPr/>
        </p:nvPicPr>
        <p:blipFill>
          <a:blip r:embed="rId2"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596339" y="2909949"/>
            <a:ext cx="1005168" cy="1005840"/>
          </a:xfrm>
          <a:prstGeom prst="rect">
            <a:avLst/>
          </a:prstGeom>
        </p:spPr>
      </p:pic>
      <p:sp>
        <p:nvSpPr>
          <p:cNvPr id="65" name="Content Placeholder 3"/>
          <p:cNvSpPr txBox="1">
            <a:spLocks/>
          </p:cNvSpPr>
          <p:nvPr/>
        </p:nvSpPr>
        <p:spPr>
          <a:xfrm>
            <a:off x="6988038" y="4708690"/>
            <a:ext cx="1865008" cy="722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Dane Coats</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Idaho – Pocatello</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Geo Fellow</a:t>
            </a:r>
            <a:endParaRPr lang="en-US" sz="1200" i="1" dirty="0">
              <a:solidFill>
                <a:prstClr val="black">
                  <a:lumMod val="75000"/>
                  <a:lumOff val="25000"/>
                </a:prstClr>
              </a:solidFill>
              <a:latin typeface="Century Gothic" panose="020F0302020204030204"/>
            </a:endParaRPr>
          </a:p>
        </p:txBody>
      </p:sp>
      <p:pic>
        <p:nvPicPr>
          <p:cNvPr id="66" name="Picture 65"/>
          <p:cNvPicPr>
            <a:picLocks noChangeAspect="1"/>
          </p:cNvPicPr>
          <p:nvPr/>
        </p:nvPicPr>
        <p:blipFill>
          <a:blip r:embed="rId2"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5944768" y="4567245"/>
            <a:ext cx="1005168" cy="1005840"/>
          </a:xfrm>
          <a:prstGeom prst="rect">
            <a:avLst/>
          </a:prstGeom>
        </p:spPr>
      </p:pic>
      <p:sp>
        <p:nvSpPr>
          <p:cNvPr id="67" name="Content Placeholder 3"/>
          <p:cNvSpPr txBox="1">
            <a:spLocks/>
          </p:cNvSpPr>
          <p:nvPr/>
        </p:nvSpPr>
        <p:spPr>
          <a:xfrm>
            <a:off x="6988038" y="5828930"/>
            <a:ext cx="1713046" cy="5476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Megs Seeley</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Arizona – Tempe</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Geo Fellow</a:t>
            </a:r>
            <a:endParaRPr lang="en-US" sz="1200" i="1" dirty="0">
              <a:solidFill>
                <a:prstClr val="black">
                  <a:lumMod val="75000"/>
                  <a:lumOff val="25000"/>
                </a:prstClr>
              </a:solidFill>
              <a:latin typeface="Century Gothic" panose="020F0302020204030204"/>
            </a:endParaRPr>
          </a:p>
        </p:txBody>
      </p:sp>
      <p:pic>
        <p:nvPicPr>
          <p:cNvPr id="68" name="Picture 67"/>
          <p:cNvPicPr>
            <a:picLocks noChangeAspect="1"/>
          </p:cNvPicPr>
          <p:nvPr/>
        </p:nvPicPr>
        <p:blipFill>
          <a:blip r:embed="rId7" cstate="screen">
            <a:duotone>
              <a:srgbClr val="A5A5A5">
                <a:shade val="45000"/>
                <a:satMod val="135000"/>
              </a:srgbClr>
              <a:prstClr val="white"/>
            </a:duotone>
            <a:extLst>
              <a:ext uri="{28A0092B-C50C-407E-A947-70E740481C1C}">
                <a14:useLocalDpi xmlns:a14="http://schemas.microsoft.com/office/drawing/2010/main"/>
              </a:ext>
            </a:extLst>
          </a:blip>
          <a:stretch>
            <a:fillRect/>
          </a:stretch>
        </p:blipFill>
        <p:spPr>
          <a:xfrm>
            <a:off x="6863538" y="1916078"/>
            <a:ext cx="1005168" cy="1005840"/>
          </a:xfrm>
          <a:prstGeom prst="rect">
            <a:avLst/>
          </a:prstGeom>
        </p:spPr>
      </p:pic>
      <p:sp>
        <p:nvSpPr>
          <p:cNvPr id="69" name="Content Placeholder 3"/>
          <p:cNvSpPr txBox="1">
            <a:spLocks/>
          </p:cNvSpPr>
          <p:nvPr/>
        </p:nvSpPr>
        <p:spPr>
          <a:xfrm>
            <a:off x="7847773" y="2007518"/>
            <a:ext cx="1885941" cy="82296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Madison </a:t>
            </a:r>
            <a:r>
              <a:rPr lang="en-US" sz="1200" b="1" i="1" dirty="0" err="1" smtClean="0">
                <a:solidFill>
                  <a:prstClr val="black">
                    <a:lumMod val="75000"/>
                    <a:lumOff val="25000"/>
                  </a:prstClr>
                </a:solidFill>
                <a:latin typeface="Century Gothic" panose="020F0302020204030204"/>
              </a:rPr>
              <a:t>Broddle</a:t>
            </a:r>
            <a:endParaRPr lang="en-US" sz="1200" b="1"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IT/PC Fellow</a:t>
            </a:r>
            <a:endParaRPr lang="en-US" sz="1100" i="1" dirty="0">
              <a:solidFill>
                <a:prstClr val="black">
                  <a:lumMod val="75000"/>
                  <a:lumOff val="25000"/>
                </a:prstClr>
              </a:solidFill>
              <a:latin typeface="Century Gothic" panose="020F0302020204030204"/>
            </a:endParaRPr>
          </a:p>
        </p:txBody>
      </p:sp>
      <p:pic>
        <p:nvPicPr>
          <p:cNvPr id="70" name="Shape 57">
            <a:extLst>
              <a:ext uri="{FF2B5EF4-FFF2-40B4-BE49-F238E27FC236}">
                <a16:creationId xmlns:a16="http://schemas.microsoft.com/office/drawing/2014/main" id="{09D35A94-6356-4EFE-A191-FA5BAED68879}"/>
              </a:ext>
            </a:extLst>
          </p:cNvPr>
          <p:cNvPicPr preferRelativeResize="0"/>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Lst>
          </a:blip>
          <a:srcRect l="18937" t="27876" r="14777" b="3662"/>
          <a:stretch/>
        </p:blipFill>
        <p:spPr>
          <a:xfrm>
            <a:off x="6032824" y="5688909"/>
            <a:ext cx="822960" cy="822960"/>
          </a:xfrm>
          <a:prstGeom prst="ellipse">
            <a:avLst/>
          </a:prstGeom>
          <a:noFill/>
          <a:ln>
            <a:noFill/>
          </a:ln>
        </p:spPr>
      </p:pic>
      <p:pic>
        <p:nvPicPr>
          <p:cNvPr id="71" name="Google Shape;150;p3">
            <a:extLst>
              <a:ext uri="{FF2B5EF4-FFF2-40B4-BE49-F238E27FC236}">
                <a16:creationId xmlns:a16="http://schemas.microsoft.com/office/drawing/2014/main" id="{489A4857-2C36-4D43-80F9-09CEE9F2BCF6}"/>
              </a:ext>
            </a:extLst>
          </p:cNvPr>
          <p:cNvPicPr preferRelativeResize="0"/>
          <p:nvPr/>
        </p:nvPicPr>
        <p:blipFill rotWithShape="1">
          <a:blip r:embed="rId12">
            <a:alphaModFix/>
            <a:extLst>
              <a:ext uri="{BEBA8EAE-BF5A-486C-A8C5-ECC9F3942E4B}">
                <a14:imgProps xmlns:a14="http://schemas.microsoft.com/office/drawing/2010/main">
                  <a14:imgLayer r:embed="rId13">
                    <a14:imgEffect>
                      <a14:brightnessContrast bright="20000"/>
                    </a14:imgEffect>
                  </a14:imgLayer>
                </a14:imgProps>
              </a:ext>
            </a:extLst>
          </a:blip>
          <a:srcRect l="28542" t="57728" r="46164" b="9306"/>
          <a:stretch/>
        </p:blipFill>
        <p:spPr>
          <a:xfrm>
            <a:off x="687443" y="3001389"/>
            <a:ext cx="822960" cy="822960"/>
          </a:xfrm>
          <a:prstGeom prst="ellipse">
            <a:avLst/>
          </a:prstGeom>
          <a:noFill/>
          <a:ln>
            <a:noFill/>
          </a:ln>
          <a:effectLst/>
        </p:spPr>
      </p:pic>
      <p:pic>
        <p:nvPicPr>
          <p:cNvPr id="72" name="Picture 71">
            <a:extLst>
              <a:ext uri="{FF2B5EF4-FFF2-40B4-BE49-F238E27FC236}">
                <a16:creationId xmlns:a16="http://schemas.microsoft.com/office/drawing/2014/main" id="{EC334409-0F8D-4835-8A43-39AA69E33C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3880" y="2007518"/>
            <a:ext cx="824485" cy="822960"/>
          </a:xfrm>
          <a:prstGeom prst="ellipse">
            <a:avLst/>
          </a:prstGeom>
        </p:spPr>
      </p:pic>
      <p:pic>
        <p:nvPicPr>
          <p:cNvPr id="74" name="Picture 73">
            <a:extLst>
              <a:ext uri="{FF2B5EF4-FFF2-40B4-BE49-F238E27FC236}">
                <a16:creationId xmlns:a16="http://schemas.microsoft.com/office/drawing/2014/main" id="{A4C6BC3D-246D-4AEF-AAF8-717DA718DB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7395" y="4658685"/>
            <a:ext cx="821439" cy="822960"/>
          </a:xfrm>
          <a:prstGeom prst="ellipse">
            <a:avLst/>
          </a:prstGeom>
        </p:spPr>
      </p:pic>
      <p:sp>
        <p:nvSpPr>
          <p:cNvPr id="76" name="Content Placeholder 1"/>
          <p:cNvSpPr txBox="1">
            <a:spLocks/>
          </p:cNvSpPr>
          <p:nvPr/>
        </p:nvSpPr>
        <p:spPr>
          <a:xfrm>
            <a:off x="6749644" y="1420312"/>
            <a:ext cx="3200400"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Information Technology</a:t>
            </a:r>
          </a:p>
          <a:p>
            <a:pPr marL="0" indent="0" algn="ctr">
              <a:spcBef>
                <a:spcPts val="0"/>
              </a:spcBef>
              <a:buFont typeface="Arial" panose="020B0604020202020204" pitchFamily="34" charset="0"/>
              <a:buNone/>
            </a:pPr>
            <a:r>
              <a:rPr lang="en-US" sz="1050" dirty="0" err="1" smtClean="0">
                <a:solidFill>
                  <a:schemeClr val="tx1">
                    <a:lumMod val="75000"/>
                    <a:lumOff val="25000"/>
                  </a:schemeClr>
                </a:solidFill>
                <a:hlinkClick r:id="rId8"/>
              </a:rPr>
              <a:t>DEVELOP.Information</a:t>
            </a:r>
            <a:r>
              <a:rPr lang="en-US" sz="1050" dirty="0" smtClean="0">
                <a:solidFill>
                  <a:schemeClr val="tx1">
                    <a:lumMod val="75000"/>
                    <a:lumOff val="25000"/>
                  </a:schemeClr>
                </a:solidFill>
                <a:hlinkClick r:id="rId8"/>
              </a:rPr>
              <a:t> Technology@gmail.com</a:t>
            </a:r>
            <a:r>
              <a:rPr lang="en-US" sz="1050" dirty="0" smtClean="0">
                <a:solidFill>
                  <a:schemeClr val="tx1">
                    <a:lumMod val="75000"/>
                    <a:lumOff val="25000"/>
                  </a:schemeClr>
                </a:solidFill>
              </a:rPr>
              <a:t> </a:t>
            </a:r>
          </a:p>
        </p:txBody>
      </p:sp>
      <p:pic>
        <p:nvPicPr>
          <p:cNvPr id="79" name="Picture 78"/>
          <p:cNvPicPr>
            <a:picLocks noChangeAspect="1"/>
          </p:cNvPicPr>
          <p:nvPr/>
        </p:nvPicPr>
        <p:blipFill rotWithShape="1">
          <a:blip r:embed="rId16" cstate="print">
            <a:extLst>
              <a:ext uri="{28A0092B-C50C-407E-A947-70E740481C1C}">
                <a14:useLocalDpi xmlns:a14="http://schemas.microsoft.com/office/drawing/2010/main" val="0"/>
              </a:ext>
            </a:extLst>
          </a:blip>
          <a:srcRect l="54" t="9958" r="28208" b="5891"/>
          <a:stretch/>
        </p:blipFill>
        <p:spPr>
          <a:xfrm>
            <a:off x="687443" y="1979697"/>
            <a:ext cx="822960" cy="822960"/>
          </a:xfrm>
          <a:prstGeom prst="ellipse">
            <a:avLst/>
          </a:prstGeom>
        </p:spPr>
      </p:pic>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9350" y="4975481"/>
            <a:ext cx="1253933" cy="1253933"/>
          </a:xfrm>
          <a:prstGeom prst="ellipse">
            <a:avLst/>
          </a:prstGeom>
          <a:effectLst>
            <a:outerShdw blurRad="76200" dir="13500000" sy="23000" kx="1200000" algn="br" rotWithShape="0">
              <a:prstClr val="black">
                <a:alpha val="20000"/>
              </a:prstClr>
            </a:outerShdw>
          </a:effectLst>
        </p:spPr>
      </p:pic>
      <p:sp>
        <p:nvSpPr>
          <p:cNvPr id="84" name="TextBox 83"/>
          <p:cNvSpPr txBox="1"/>
          <p:nvPr/>
        </p:nvSpPr>
        <p:spPr>
          <a:xfrm>
            <a:off x="6253320" y="4975209"/>
            <a:ext cx="3904859" cy="1643527"/>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Impact Analysis Team-related items, tracking metrics, indicators, socioeconomic impact analysis, PSI, participant surveys, alumni survey, using the national telecon line</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smtClean="0">
                <a:solidFill>
                  <a:prstClr val="black">
                    <a:lumMod val="75000"/>
                    <a:lumOff val="25000"/>
                  </a:prstClr>
                </a:solidFill>
              </a:rPr>
              <a:t>Danielle: </a:t>
            </a:r>
            <a:r>
              <a:rPr lang="en-US" sz="1600" dirty="0" smtClean="0">
                <a:solidFill>
                  <a:prstClr val="black">
                    <a:lumMod val="75000"/>
                    <a:lumOff val="25000"/>
                  </a:prstClr>
                </a:solidFill>
              </a:rPr>
              <a:t>757-864-5548 </a:t>
            </a:r>
            <a:r>
              <a:rPr lang="en-US" sz="1200" dirty="0" smtClean="0">
                <a:solidFill>
                  <a:prstClr val="black">
                    <a:lumMod val="75000"/>
                    <a:lumOff val="25000"/>
                  </a:prstClr>
                </a:solidFill>
                <a:hlinkClick r:id="rId3"/>
              </a:rPr>
              <a:t>Danielle.L.Quick@nasa.gov</a:t>
            </a:r>
            <a:endParaRPr lang="en-US" sz="1600" dirty="0">
              <a:solidFill>
                <a:prstClr val="black">
                  <a:lumMod val="75000"/>
                  <a:lumOff val="25000"/>
                </a:prstClr>
              </a:solidFill>
            </a:endParaRPr>
          </a:p>
        </p:txBody>
      </p:sp>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NPO &amp; Senior Fellows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6" name="Picture 4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3098" y="1530639"/>
            <a:ext cx="1253934" cy="1253933"/>
          </a:xfrm>
          <a:prstGeom prst="ellipse">
            <a:avLst/>
          </a:prstGeom>
          <a:effectLst>
            <a:outerShdw blurRad="76200" dir="13500000" sy="23000" kx="1200000" algn="br" rotWithShape="0">
              <a:prstClr val="black">
                <a:alpha val="20000"/>
              </a:prstClr>
            </a:outerShdw>
          </a:effectLst>
        </p:spPr>
      </p:pic>
      <p:pic>
        <p:nvPicPr>
          <p:cNvPr id="48" name="Picture 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78711" y="1530639"/>
            <a:ext cx="1254572" cy="1253933"/>
          </a:xfrm>
          <a:prstGeom prst="ellipse">
            <a:avLst/>
          </a:prstGeom>
          <a:effectLst>
            <a:outerShdw blurRad="76200" dir="13500000" sy="23000" kx="1200000" algn="br" rotWithShape="0">
              <a:prstClr val="black">
                <a:alpha val="20000"/>
              </a:prstClr>
            </a:outerShdw>
          </a:effectLst>
        </p:spPr>
      </p:pic>
      <p:pic>
        <p:nvPicPr>
          <p:cNvPr id="49" name="Picture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79182" y="3226448"/>
            <a:ext cx="1251489" cy="1251489"/>
          </a:xfrm>
          <a:prstGeom prst="ellipse">
            <a:avLst/>
          </a:prstGeom>
          <a:effectLst>
            <a:outerShdw blurRad="76200" dir="13500000" sy="23000" kx="1200000" algn="br" rotWithShape="0">
              <a:prstClr val="black">
                <a:alpha val="20000"/>
              </a:prstClr>
            </a:outerShdw>
          </a:effectLst>
        </p:spPr>
      </p:pic>
      <p:sp>
        <p:nvSpPr>
          <p:cNvPr id="68" name="Content Placeholder 2"/>
          <p:cNvSpPr txBox="1">
            <a:spLocks/>
          </p:cNvSpPr>
          <p:nvPr/>
        </p:nvSpPr>
        <p:spPr>
          <a:xfrm>
            <a:off x="3369738" y="1399563"/>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71" name="Picture 7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3098" y="4942263"/>
            <a:ext cx="1325123" cy="1284435"/>
          </a:xfrm>
          <a:prstGeom prst="ellipse">
            <a:avLst/>
          </a:prstGeom>
          <a:effectLst>
            <a:outerShdw blurRad="76200" dir="13500000" sy="23000" kx="1200000" algn="br" rotWithShape="0">
              <a:prstClr val="black">
                <a:alpha val="20000"/>
              </a:prstClr>
            </a:outerShdw>
          </a:effectLst>
        </p:spPr>
      </p:pic>
      <p:sp>
        <p:nvSpPr>
          <p:cNvPr id="77" name="TextBox 76"/>
          <p:cNvSpPr txBox="1"/>
          <p:nvPr/>
        </p:nvSpPr>
        <p:spPr>
          <a:xfrm>
            <a:off x="1270460" y="1521423"/>
            <a:ext cx="3904860"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smtClean="0">
                <a:solidFill>
                  <a:schemeClr val="tx1">
                    <a:lumMod val="75000"/>
                    <a:lumOff val="25000"/>
                  </a:schemeClr>
                </a:solidFill>
                <a:latin typeface="Century Gothic" panose="020B0502020202020204" pitchFamily="34" charset="0"/>
              </a:rPr>
              <a:t>Deliverables, publications, presentations, </a:t>
            </a:r>
            <a:r>
              <a:rPr lang="en-US" sz="1400" dirty="0" smtClean="0">
                <a:solidFill>
                  <a:schemeClr val="tx1">
                    <a:lumMod val="75000"/>
                    <a:lumOff val="25000"/>
                  </a:schemeClr>
                </a:solidFill>
                <a:latin typeface="Century Gothic" panose="020B0502020202020204" pitchFamily="34" charset="0"/>
              </a:rPr>
              <a:t>conferences, </a:t>
            </a:r>
            <a:r>
              <a:rPr lang="en-US" sz="1400" dirty="0">
                <a:solidFill>
                  <a:schemeClr val="tx1">
                    <a:lumMod val="75000"/>
                    <a:lumOff val="25000"/>
                  </a:schemeClr>
                </a:solidFill>
                <a:latin typeface="Century Gothic" panose="020B0502020202020204" pitchFamily="34" charset="0"/>
              </a:rPr>
              <a:t>deadlines, </a:t>
            </a:r>
            <a:r>
              <a:rPr lang="en-US" sz="1400" dirty="0" smtClean="0">
                <a:solidFill>
                  <a:schemeClr val="tx1">
                    <a:lumMod val="75000"/>
                    <a:lumOff val="25000"/>
                  </a:schemeClr>
                </a:solidFill>
                <a:latin typeface="Century Gothic" panose="020B0502020202020204" pitchFamily="34" charset="0"/>
              </a:rPr>
              <a:t>international work, webinars</a:t>
            </a:r>
            <a:r>
              <a:rPr lang="en-US" sz="1400" dirty="0">
                <a:solidFill>
                  <a:schemeClr val="tx1">
                    <a:lumMod val="75000"/>
                    <a:lumOff val="25000"/>
                  </a:schemeClr>
                </a:solidFill>
                <a:latin typeface="Century Gothic" panose="020B0502020202020204" pitchFamily="34" charset="0"/>
              </a:rPr>
              <a:t>, </a:t>
            </a:r>
            <a:r>
              <a:rPr lang="en-US" sz="1400" dirty="0" smtClean="0">
                <a:solidFill>
                  <a:schemeClr val="tx1">
                    <a:lumMod val="75000"/>
                    <a:lumOff val="25000"/>
                  </a:schemeClr>
                </a:solidFill>
                <a:latin typeface="Century Gothic" panose="020B0502020202020204" pitchFamily="34" charset="0"/>
              </a:rPr>
              <a:t>partners, project hand-offs, proposals, Fellow class, CL positions </a:t>
            </a: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smtClean="0">
                <a:solidFill>
                  <a:schemeClr val="tx1">
                    <a:lumMod val="75000"/>
                    <a:lumOff val="25000"/>
                  </a:schemeClr>
                </a:solidFill>
              </a:rPr>
              <a:t>Amanda: </a:t>
            </a:r>
            <a:r>
              <a:rPr lang="en-US" sz="1600" dirty="0" smtClean="0">
                <a:solidFill>
                  <a:schemeClr val="tx1">
                    <a:lumMod val="75000"/>
                    <a:lumOff val="25000"/>
                  </a:schemeClr>
                </a:solidFill>
              </a:rPr>
              <a:t>757-864-5552 </a:t>
            </a:r>
            <a:r>
              <a:rPr lang="en-US" sz="1200" dirty="0" smtClean="0">
                <a:solidFill>
                  <a:schemeClr val="tx1">
                    <a:lumMod val="75000"/>
                    <a:lumOff val="25000"/>
                  </a:schemeClr>
                </a:solidFill>
                <a:hlinkClick r:id="rId10"/>
              </a:rPr>
              <a:t>Amanda.L.Clayton@nasa.gov</a:t>
            </a:r>
            <a:endParaRPr lang="en-US" sz="1600" dirty="0" smtClean="0">
              <a:solidFill>
                <a:schemeClr val="tx1">
                  <a:lumMod val="75000"/>
                  <a:lumOff val="25000"/>
                </a:schemeClr>
              </a:solidFill>
              <a:latin typeface="Century Gothic" panose="020F0302020204030204"/>
            </a:endParaRPr>
          </a:p>
        </p:txBody>
      </p:sp>
      <p:sp>
        <p:nvSpPr>
          <p:cNvPr id="78" name="TextBox 77"/>
          <p:cNvSpPr txBox="1"/>
          <p:nvPr/>
        </p:nvSpPr>
        <p:spPr>
          <a:xfrm>
            <a:off x="6262681" y="1521423"/>
            <a:ext cx="3904859"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Contracts, payroll, </a:t>
            </a:r>
            <a:r>
              <a:rPr lang="en-US" sz="1400" dirty="0" smtClean="0">
                <a:solidFill>
                  <a:schemeClr val="tx1">
                    <a:lumMod val="75000"/>
                    <a:lumOff val="25000"/>
                  </a:schemeClr>
                </a:solidFill>
                <a:latin typeface="Century Gothic" panose="020B0502020202020204" pitchFamily="34" charset="0"/>
              </a:rPr>
              <a:t>SSAI systems, travel, schedule </a:t>
            </a:r>
            <a:r>
              <a:rPr lang="en-US" sz="1400" dirty="0">
                <a:solidFill>
                  <a:schemeClr val="tx1">
                    <a:lumMod val="75000"/>
                    <a:lumOff val="25000"/>
                  </a:schemeClr>
                </a:solidFill>
                <a:latin typeface="Century Gothic" panose="020B0502020202020204" pitchFamily="34" charset="0"/>
              </a:rPr>
              <a:t>adjustments, </a:t>
            </a:r>
            <a:r>
              <a:rPr lang="en-US" sz="1400" dirty="0" smtClean="0">
                <a:solidFill>
                  <a:schemeClr val="tx1">
                    <a:lumMod val="75000"/>
                    <a:lumOff val="25000"/>
                  </a:schemeClr>
                </a:solidFill>
                <a:latin typeface="Century Gothic" panose="020B0502020202020204" pitchFamily="34" charset="0"/>
              </a:rPr>
              <a:t>paperwork, online application system, </a:t>
            </a:r>
            <a:r>
              <a:rPr lang="en-US" sz="1400" dirty="0">
                <a:solidFill>
                  <a:schemeClr val="tx1">
                    <a:lumMod val="75000"/>
                    <a:lumOff val="25000"/>
                  </a:schemeClr>
                </a:solidFill>
                <a:latin typeface="Century Gothic" panose="020B0502020202020204" pitchFamily="34" charset="0"/>
              </a:rPr>
              <a:t>employment verifications, </a:t>
            </a:r>
            <a:r>
              <a:rPr lang="en-US" sz="1400" dirty="0" smtClean="0">
                <a:solidFill>
                  <a:schemeClr val="tx1">
                    <a:lumMod val="75000"/>
                    <a:lumOff val="25000"/>
                  </a:schemeClr>
                </a:solidFill>
                <a:latin typeface="Century Gothic" panose="020B0502020202020204" pitchFamily="34" charset="0"/>
              </a:rPr>
              <a:t>SSAI</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smtClean="0">
                <a:solidFill>
                  <a:prstClr val="black">
                    <a:lumMod val="75000"/>
                    <a:lumOff val="25000"/>
                  </a:prstClr>
                </a:solidFill>
              </a:rPr>
              <a:t>Karen: </a:t>
            </a:r>
            <a:r>
              <a:rPr lang="en-US" sz="1600" dirty="0" smtClean="0">
                <a:solidFill>
                  <a:prstClr val="black">
                    <a:lumMod val="75000"/>
                    <a:lumOff val="25000"/>
                  </a:prstClr>
                </a:solidFill>
              </a:rPr>
              <a:t>757-864-1276 </a:t>
            </a:r>
            <a:r>
              <a:rPr lang="en-US" sz="1200" dirty="0" smtClean="0">
                <a:solidFill>
                  <a:prstClr val="black">
                    <a:lumMod val="75000"/>
                    <a:lumOff val="25000"/>
                  </a:prstClr>
                </a:solidFill>
                <a:hlinkClick r:id="rId3"/>
              </a:rPr>
              <a:t>Karen.N.Allsbrook@nasa.gov</a:t>
            </a:r>
            <a:endParaRPr lang="en-US" sz="1600" dirty="0">
              <a:solidFill>
                <a:prstClr val="black">
                  <a:lumMod val="75000"/>
                  <a:lumOff val="25000"/>
                </a:prstClr>
              </a:solidFill>
            </a:endParaRPr>
          </a:p>
        </p:txBody>
      </p:sp>
      <p:sp>
        <p:nvSpPr>
          <p:cNvPr id="85" name="TextBox 84"/>
          <p:cNvSpPr txBox="1"/>
          <p:nvPr/>
        </p:nvSpPr>
        <p:spPr>
          <a:xfrm>
            <a:off x="1265779" y="4934120"/>
            <a:ext cx="3904860" cy="1643527"/>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Communications Team-related items, social media, newsletter, recruiting, military engagement, </a:t>
            </a:r>
            <a:r>
              <a:rPr lang="en-US" sz="1400" dirty="0" smtClean="0">
                <a:solidFill>
                  <a:schemeClr val="tx1">
                    <a:lumMod val="75000"/>
                    <a:lumOff val="25000"/>
                  </a:schemeClr>
                </a:solidFill>
                <a:latin typeface="Century Gothic" panose="020B0502020202020204" pitchFamily="34" charset="0"/>
              </a:rPr>
              <a:t>outreach, </a:t>
            </a:r>
            <a:r>
              <a:rPr lang="en-US" sz="1400" dirty="0">
                <a:solidFill>
                  <a:schemeClr val="tx1">
                    <a:lumMod val="75000"/>
                    <a:lumOff val="25000"/>
                  </a:schemeClr>
                </a:solidFill>
                <a:latin typeface="Century Gothic" panose="020B0502020202020204" pitchFamily="34" charset="0"/>
              </a:rPr>
              <a:t>Ambassador Corps, media </a:t>
            </a:r>
            <a:r>
              <a:rPr lang="en-US" sz="1400" dirty="0" smtClean="0">
                <a:solidFill>
                  <a:schemeClr val="tx1">
                    <a:lumMod val="75000"/>
                    <a:lumOff val="25000"/>
                  </a:schemeClr>
                </a:solidFill>
                <a:latin typeface="Century Gothic" panose="020B0502020202020204" pitchFamily="34" charset="0"/>
              </a:rPr>
              <a:t>requests, graphic design support, print materials</a:t>
            </a: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smtClean="0">
                <a:solidFill>
                  <a:schemeClr val="tx1">
                    <a:lumMod val="75000"/>
                    <a:lumOff val="25000"/>
                  </a:schemeClr>
                </a:solidFill>
              </a:rPr>
              <a:t>Austin: </a:t>
            </a:r>
            <a:r>
              <a:rPr lang="en-US" sz="1600" dirty="0" smtClean="0">
                <a:solidFill>
                  <a:schemeClr val="tx1">
                    <a:lumMod val="75000"/>
                    <a:lumOff val="25000"/>
                  </a:schemeClr>
                </a:solidFill>
              </a:rPr>
              <a:t>757-864-3762 </a:t>
            </a:r>
            <a:r>
              <a:rPr lang="en-US" sz="1200" dirty="0" smtClean="0">
                <a:solidFill>
                  <a:schemeClr val="tx1">
                    <a:lumMod val="75000"/>
                    <a:lumOff val="25000"/>
                  </a:schemeClr>
                </a:solidFill>
                <a:hlinkClick r:id="rId10"/>
              </a:rPr>
              <a:t>Austin.H.Stone@nasa.gov</a:t>
            </a:r>
            <a:endParaRPr lang="en-US" sz="1600" dirty="0" smtClean="0">
              <a:solidFill>
                <a:schemeClr val="tx1">
                  <a:lumMod val="75000"/>
                  <a:lumOff val="25000"/>
                </a:schemeClr>
              </a:solidFill>
              <a:latin typeface="Century Gothic" panose="020F0302020204030204"/>
            </a:endParaRPr>
          </a:p>
        </p:txBody>
      </p:sp>
      <p:sp>
        <p:nvSpPr>
          <p:cNvPr id="86" name="TextBox 85"/>
          <p:cNvSpPr txBox="1"/>
          <p:nvPr/>
        </p:nvSpPr>
        <p:spPr>
          <a:xfrm>
            <a:off x="4058471" y="3185359"/>
            <a:ext cx="3904859"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smtClean="0">
                <a:solidFill>
                  <a:schemeClr val="tx1">
                    <a:lumMod val="75000"/>
                    <a:lumOff val="25000"/>
                  </a:schemeClr>
                </a:solidFill>
                <a:latin typeface="Century Gothic" panose="020B0502020202020204" pitchFamily="34" charset="0"/>
              </a:rPr>
              <a:t>Programmatic questions, budget, social media approvals, media requests, NASA</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28600" indent="-228600">
              <a:lnSpc>
                <a:spcPct val="90000"/>
              </a:lnSpc>
              <a:buClr>
                <a:srgbClr val="EF282F"/>
              </a:buClr>
              <a:buFont typeface="Webdings" panose="05030102010509060703" pitchFamily="18" charset="2"/>
              <a:buChar char="4"/>
            </a:pPr>
            <a:endParaRPr lang="en-US" sz="1400" dirty="0" smtClean="0">
              <a:solidFill>
                <a:schemeClr val="tx1">
                  <a:lumMod val="75000"/>
                  <a:lumOff val="25000"/>
                </a:schemeClr>
              </a:solidFill>
              <a:latin typeface="Century Gothic" panose="020B0502020202020204" pitchFamily="34" charset="0"/>
            </a:endParaRP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smtClean="0">
                <a:solidFill>
                  <a:prstClr val="black">
                    <a:lumMod val="75000"/>
                    <a:lumOff val="25000"/>
                  </a:prstClr>
                </a:solidFill>
              </a:rPr>
              <a:t>Lindsay: </a:t>
            </a:r>
            <a:r>
              <a:rPr lang="en-US" sz="1600" dirty="0" smtClean="0">
                <a:solidFill>
                  <a:prstClr val="black">
                    <a:lumMod val="75000"/>
                    <a:lumOff val="25000"/>
                  </a:prstClr>
                </a:solidFill>
              </a:rPr>
              <a:t>757-864-7283 </a:t>
            </a:r>
            <a:r>
              <a:rPr lang="en-US" sz="1200" dirty="0" smtClean="0">
                <a:solidFill>
                  <a:prstClr val="black">
                    <a:lumMod val="75000"/>
                    <a:lumOff val="25000"/>
                  </a:prstClr>
                </a:solidFill>
                <a:hlinkClick r:id="rId3"/>
              </a:rPr>
              <a:t>Lindsay.M.Rogers@nasa.gov</a:t>
            </a:r>
            <a:endParaRPr lang="en-US" sz="1600" dirty="0">
              <a:solidFill>
                <a:prstClr val="black">
                  <a:lumMod val="75000"/>
                  <a:lumOff val="25000"/>
                </a:prstClr>
              </a:solidFill>
            </a:endParaRPr>
          </a:p>
        </p:txBody>
      </p:sp>
    </p:spTree>
    <p:extLst>
      <p:ext uri="{BB962C8B-B14F-4D97-AF65-F5344CB8AC3E}">
        <p14:creationId xmlns:p14="http://schemas.microsoft.com/office/powerpoint/2010/main" val="1129026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Nodes</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251012" y="1240319"/>
            <a:ext cx="1011828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2400" b="1" dirty="0" smtClean="0"/>
              <a:t>DEVELOP Center Leads</a:t>
            </a:r>
            <a:endParaRPr lang="en-US" sz="2400" b="1" dirty="0"/>
          </a:p>
          <a:p>
            <a:pPr marL="285750" indent="-285750">
              <a:spcBef>
                <a:spcPts val="0"/>
              </a:spcBef>
              <a:spcAft>
                <a:spcPts val="600"/>
              </a:spcAft>
              <a:buClr>
                <a:srgbClr val="EF282F"/>
              </a:buClr>
              <a:buFont typeface="Webdings" panose="05030102010509060703" pitchFamily="18" charset="2"/>
              <a:buChar char="4"/>
            </a:pPr>
            <a:r>
              <a:rPr lang="en-US" sz="1800" dirty="0"/>
              <a:t>Alabama – Marshall (MSFC) | </a:t>
            </a:r>
            <a:r>
              <a:rPr lang="en-US" sz="1800" dirty="0">
                <a:hlinkClick r:id="rId4"/>
              </a:rPr>
              <a:t>DEVELOP.AlabamaMarshall@gmail.com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Alabama – Mobile (AL) | </a:t>
            </a:r>
            <a:r>
              <a:rPr lang="en-US" sz="1800" dirty="0">
                <a:hlinkClick r:id="rId5"/>
              </a:rPr>
              <a:t>DEVELOP.AlabamaMobile@gmail.com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California – JPL (JPL) | </a:t>
            </a:r>
            <a:r>
              <a:rPr lang="en-US" sz="1800" dirty="0">
                <a:hlinkClick r:id="rId6"/>
              </a:rPr>
              <a:t>DEVELOP.CaliforniaJPL@gmail.com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Arizona – Tempe (AZ) | </a:t>
            </a:r>
            <a:r>
              <a:rPr lang="en-US" sz="1800" dirty="0">
                <a:hlinkClick r:id="rId7"/>
              </a:rPr>
              <a:t>DEVELOP.ArizonaTempe@gmail.com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Boston – Massachusetts (MA) | </a:t>
            </a:r>
            <a:r>
              <a:rPr lang="en-US" sz="1800" dirty="0">
                <a:hlinkClick r:id="rId8"/>
              </a:rPr>
              <a:t>DEVELOP.MassachusettsBoston@gmail.com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California – Ames (ARC) | </a:t>
            </a:r>
            <a:r>
              <a:rPr lang="en-US" sz="1800" dirty="0">
                <a:hlinkClick r:id="rId9"/>
              </a:rPr>
              <a:t>DEVELOP.CaliforniaAmes@gmail.com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Colorado – Fort Collins (CO) | </a:t>
            </a:r>
            <a:r>
              <a:rPr lang="en-US" sz="1800" dirty="0">
                <a:hlinkClick r:id="rId10"/>
              </a:rPr>
              <a:t>DEVELOP.ColoradoFortCollins@gmail.com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Idaho – Pocatello (ID) | </a:t>
            </a:r>
            <a:r>
              <a:rPr lang="en-US" sz="1800" dirty="0">
                <a:hlinkClick r:id="rId11"/>
              </a:rPr>
              <a:t>DEVELOP.IdahoPocatello@gmail.com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Georgia – Athens (GA) | </a:t>
            </a:r>
            <a:r>
              <a:rPr lang="en-US" sz="1800" dirty="0">
                <a:hlinkClick r:id="rId12"/>
              </a:rPr>
              <a:t>DEVELOP.GeorgiaAthens@gmail.com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Maryland – Goddard (GSFC) | </a:t>
            </a:r>
            <a:r>
              <a:rPr lang="en-US" sz="1800" dirty="0">
                <a:hlinkClick r:id="rId13"/>
              </a:rPr>
              <a:t>DEVELOP.MarylandGoddard@gmail.com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North Carolina – NCEI (NC) | </a:t>
            </a:r>
            <a:r>
              <a:rPr lang="en-US" sz="1800" dirty="0">
                <a:hlinkClick r:id="rId14"/>
              </a:rPr>
              <a:t>DEVELOP.NorthCarolinaNCEI@gmail.com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Virginia – Langley (</a:t>
            </a:r>
            <a:r>
              <a:rPr lang="en-US" sz="1800" dirty="0" err="1"/>
              <a:t>LaRC</a:t>
            </a:r>
            <a:r>
              <a:rPr lang="en-US" sz="1800" dirty="0"/>
              <a:t>) | </a:t>
            </a:r>
            <a:r>
              <a:rPr lang="en-US" sz="1800" dirty="0">
                <a:hlinkClick r:id="rId15"/>
              </a:rPr>
              <a:t>DEVELOP.VirginiaLangley@gmail.com</a:t>
            </a:r>
            <a:r>
              <a:rPr lang="en-US" sz="1800" dirty="0"/>
              <a:t> </a:t>
            </a:r>
          </a:p>
          <a:p>
            <a:pPr>
              <a:spcBef>
                <a:spcPts val="0"/>
              </a:spcBef>
              <a:spcAft>
                <a:spcPts val="600"/>
              </a:spcAft>
              <a:buClr>
                <a:srgbClr val="EF282F"/>
              </a:buClr>
            </a:pPr>
            <a:endParaRPr lang="en-US" sz="1800" dirty="0"/>
          </a:p>
        </p:txBody>
      </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NASA Data Centers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1" y="1240320"/>
            <a:ext cx="9660391" cy="45329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smtClean="0"/>
              <a:t>Earth </a:t>
            </a:r>
            <a:r>
              <a:rPr lang="en-US" sz="1600" dirty="0"/>
              <a:t>Observing System Data and Information System (EOSDIS) is designed as a distributed system, with major facilities at Distributed Active Archive Centers (DAACs) located throughout the United States.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These </a:t>
            </a:r>
            <a:r>
              <a:rPr lang="en-US" sz="1600" dirty="0"/>
              <a:t>institutions are custodians of EOS mission data and ensure that data will be easily accessible to users.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The </a:t>
            </a:r>
            <a:r>
              <a:rPr lang="en-US" sz="1600" dirty="0"/>
              <a:t>EOSDIS DAACs process, archive, document, and distribute data from NASA's past and current Earth-observing satellites and field measurement programs.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Acting </a:t>
            </a:r>
            <a:r>
              <a:rPr lang="en-US" sz="1600" dirty="0"/>
              <a:t>in concert, the DAACs provide reliable, robust services to users whose needs may cross the traditional boundaries of a science discipline, while continuing to support the particular needs of users within the discipline communities. User services include:</a:t>
            </a:r>
          </a:p>
          <a:p>
            <a:pPr marL="742950" lvl="1" indent="-285750">
              <a:spcBef>
                <a:spcPts val="0"/>
              </a:spcBef>
              <a:spcAft>
                <a:spcPts val="600"/>
              </a:spcAft>
              <a:buClr>
                <a:srgbClr val="EF282F"/>
              </a:buClr>
              <a:buFont typeface="Arial" panose="020B0604020202020204" pitchFamily="34" charset="0"/>
              <a:buChar char="•"/>
            </a:pPr>
            <a:r>
              <a:rPr lang="en-US" sz="1600" dirty="0"/>
              <a:t>Assistance in selecting and obtaining data</a:t>
            </a:r>
          </a:p>
          <a:p>
            <a:pPr marL="742950" lvl="1" indent="-285750">
              <a:spcBef>
                <a:spcPts val="0"/>
              </a:spcBef>
              <a:spcAft>
                <a:spcPts val="600"/>
              </a:spcAft>
              <a:buClr>
                <a:srgbClr val="EF282F"/>
              </a:buClr>
              <a:buFont typeface="Arial" panose="020B0604020202020204" pitchFamily="34" charset="0"/>
              <a:buChar char="•"/>
            </a:pPr>
            <a:r>
              <a:rPr lang="en-US" sz="1600" dirty="0"/>
              <a:t>Access to data-handling and visualization tools</a:t>
            </a:r>
          </a:p>
          <a:p>
            <a:pPr marL="742950" lvl="1" indent="-285750">
              <a:spcBef>
                <a:spcPts val="0"/>
              </a:spcBef>
              <a:spcAft>
                <a:spcPts val="600"/>
              </a:spcAft>
              <a:buClr>
                <a:srgbClr val="EF282F"/>
              </a:buClr>
              <a:buFont typeface="Arial" panose="020B0604020202020204" pitchFamily="34" charset="0"/>
              <a:buChar char="•"/>
            </a:pPr>
            <a:r>
              <a:rPr lang="en-US" sz="1600" dirty="0"/>
              <a:t>Notification of data-related news</a:t>
            </a:r>
          </a:p>
          <a:p>
            <a:pPr marL="742950" lvl="1" indent="-285750">
              <a:spcBef>
                <a:spcPts val="0"/>
              </a:spcBef>
              <a:spcAft>
                <a:spcPts val="600"/>
              </a:spcAft>
              <a:buClr>
                <a:srgbClr val="EF282F"/>
              </a:buClr>
              <a:buFont typeface="Arial" panose="020B0604020202020204" pitchFamily="34" charset="0"/>
              <a:buChar char="•"/>
            </a:pPr>
            <a:r>
              <a:rPr lang="en-US" sz="1600" dirty="0"/>
              <a:t>Technical support and referrals</a:t>
            </a:r>
          </a:p>
          <a:p>
            <a:pPr marL="742950" lvl="1" indent="-285750">
              <a:spcBef>
                <a:spcPts val="0"/>
              </a:spcBef>
              <a:spcAft>
                <a:spcPts val="600"/>
              </a:spcAft>
              <a:buClr>
                <a:srgbClr val="EF282F"/>
              </a:buClr>
              <a:buFont typeface="Arial" panose="020B0604020202020204" pitchFamily="34" charset="0"/>
              <a:buChar char="•"/>
            </a:pPr>
            <a:endParaRPr lang="en-US" sz="1600" dirty="0"/>
          </a:p>
          <a:p>
            <a:pPr marL="742950" lvl="1" indent="-285750">
              <a:spcBef>
                <a:spcPts val="0"/>
              </a:spcBef>
              <a:spcAft>
                <a:spcPts val="600"/>
              </a:spcAft>
              <a:buClr>
                <a:srgbClr val="EF282F"/>
              </a:buClr>
              <a:buFont typeface="Arial" panose="020B0604020202020204" pitchFamily="34" charset="0"/>
              <a:buChar char="•"/>
            </a:pPr>
            <a:endParaRPr lang="en-US" sz="1600" dirty="0" smtClean="0"/>
          </a:p>
        </p:txBody>
      </p:sp>
      <p:sp>
        <p:nvSpPr>
          <p:cNvPr id="22" name="Rectangle 21"/>
          <p:cNvSpPr/>
          <p:nvPr/>
        </p:nvSpPr>
        <p:spPr>
          <a:xfrm>
            <a:off x="475519" y="5380671"/>
            <a:ext cx="6096000" cy="1169551"/>
          </a:xfrm>
          <a:prstGeom prst="rect">
            <a:avLst/>
          </a:prstGeom>
        </p:spPr>
        <p:txBody>
          <a:bodyPr>
            <a:spAutoFit/>
          </a:bodyPr>
          <a:lstStyle/>
          <a:p>
            <a:pPr>
              <a:buClr>
                <a:srgbClr val="13416C"/>
              </a:buClr>
            </a:pPr>
            <a:r>
              <a:rPr lang="en-US" sz="1400" b="1" dirty="0">
                <a:solidFill>
                  <a:schemeClr val="tx1">
                    <a:lumMod val="75000"/>
                    <a:lumOff val="25000"/>
                  </a:schemeClr>
                </a:solidFill>
                <a:latin typeface="Century Gothic" panose="020B0502020202020204" pitchFamily="34" charset="0"/>
              </a:rPr>
              <a:t>EOSDIS Distributed Active Archive Centers (DAACs)</a:t>
            </a:r>
          </a:p>
          <a:p>
            <a:pPr>
              <a:buClr>
                <a:srgbClr val="13416C"/>
              </a:buClr>
            </a:pPr>
            <a:r>
              <a:rPr lang="en-US" sz="1400" dirty="0" smtClean="0">
                <a:solidFill>
                  <a:schemeClr val="tx1">
                    <a:lumMod val="75000"/>
                    <a:lumOff val="25000"/>
                  </a:schemeClr>
                </a:solidFill>
                <a:latin typeface="Century Gothic" panose="020B0502020202020204" pitchFamily="34" charset="0"/>
                <a:hlinkClick r:id="rId4"/>
              </a:rPr>
              <a:t>https</a:t>
            </a:r>
            <a:r>
              <a:rPr lang="en-US" sz="1400" dirty="0">
                <a:solidFill>
                  <a:schemeClr val="tx1">
                    <a:lumMod val="75000"/>
                    <a:lumOff val="25000"/>
                  </a:schemeClr>
                </a:solidFill>
                <a:latin typeface="Century Gothic" panose="020B0502020202020204" pitchFamily="34" charset="0"/>
                <a:hlinkClick r:id="rId4"/>
              </a:rPr>
              <a:t>://earthdata.nasa.gov/about/daacs</a:t>
            </a:r>
            <a:r>
              <a:rPr lang="en-US" sz="1400" dirty="0">
                <a:solidFill>
                  <a:schemeClr val="tx1">
                    <a:lumMod val="75000"/>
                    <a:lumOff val="25000"/>
                  </a:schemeClr>
                </a:solidFill>
                <a:latin typeface="Century Gothic" panose="020B0502020202020204" pitchFamily="34" charset="0"/>
              </a:rPr>
              <a:t> </a:t>
            </a:r>
            <a:endParaRPr lang="en-US" sz="1400" dirty="0" smtClean="0">
              <a:solidFill>
                <a:schemeClr val="tx1">
                  <a:lumMod val="75000"/>
                  <a:lumOff val="25000"/>
                </a:schemeClr>
              </a:solidFill>
              <a:latin typeface="Century Gothic" panose="020B0502020202020204" pitchFamily="34" charset="0"/>
            </a:endParaRPr>
          </a:p>
          <a:p>
            <a:pPr>
              <a:buClr>
                <a:srgbClr val="13416C"/>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a:buClr>
                <a:srgbClr val="13416C"/>
              </a:buClr>
            </a:pPr>
            <a:r>
              <a:rPr lang="en-US" sz="1400" b="1" dirty="0" smtClean="0">
                <a:solidFill>
                  <a:schemeClr val="tx1">
                    <a:lumMod val="75000"/>
                    <a:lumOff val="25000"/>
                  </a:schemeClr>
                </a:solidFill>
                <a:latin typeface="Century Gothic" panose="020B0502020202020204" pitchFamily="34" charset="0"/>
              </a:rPr>
              <a:t>Earth Data Search</a:t>
            </a:r>
          </a:p>
          <a:p>
            <a:pPr>
              <a:buClr>
                <a:srgbClr val="13416C"/>
              </a:buClr>
            </a:pPr>
            <a:r>
              <a:rPr lang="en-US" sz="1400" dirty="0" smtClean="0">
                <a:solidFill>
                  <a:schemeClr val="tx1">
                    <a:lumMod val="75000"/>
                    <a:lumOff val="25000"/>
                  </a:schemeClr>
                </a:solidFill>
                <a:latin typeface="Century Gothic" panose="020B0502020202020204" pitchFamily="34" charset="0"/>
                <a:hlinkClick r:id="rId5"/>
              </a:rPr>
              <a:t>https</a:t>
            </a:r>
            <a:r>
              <a:rPr lang="en-US" sz="1400" dirty="0">
                <a:solidFill>
                  <a:schemeClr val="tx1">
                    <a:lumMod val="75000"/>
                    <a:lumOff val="25000"/>
                  </a:schemeClr>
                </a:solidFill>
                <a:latin typeface="Century Gothic" panose="020B0502020202020204" pitchFamily="34" charset="0"/>
                <a:hlinkClick r:id="rId5"/>
              </a:rPr>
              <a:t>://search.earthdata.nasa.gov/search</a:t>
            </a:r>
            <a:r>
              <a:rPr lang="en-US" sz="1400" dirty="0">
                <a:solidFill>
                  <a:schemeClr val="tx1">
                    <a:lumMod val="75000"/>
                    <a:lumOff val="25000"/>
                  </a:schemeClr>
                </a:solidFill>
                <a:latin typeface="Century Gothic" panose="020B0502020202020204" pitchFamily="34" charset="0"/>
              </a:rPr>
              <a:t> </a:t>
            </a:r>
          </a:p>
        </p:txBody>
      </p:sp>
      <p:pic>
        <p:nvPicPr>
          <p:cNvPr id="40" name="Picture 2" descr="Data Center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047" y="3898772"/>
            <a:ext cx="3644466" cy="272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ARSET Trainings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dirty="0"/>
              <a:t>Through ARSET trainings, you can learn how to: </a:t>
            </a:r>
          </a:p>
          <a:p>
            <a:pPr marL="285750" indent="-285750">
              <a:spcBef>
                <a:spcPts val="0"/>
              </a:spcBef>
              <a:spcAft>
                <a:spcPts val="600"/>
              </a:spcAft>
              <a:buClr>
                <a:srgbClr val="EF282F"/>
              </a:buClr>
              <a:buFont typeface="Webdings" panose="05030102010509060703" pitchFamily="18" charset="2"/>
              <a:buChar char="4"/>
            </a:pPr>
            <a:r>
              <a:rPr lang="en-US" sz="1800" dirty="0"/>
              <a:t>Use NASA data for environmental management</a:t>
            </a:r>
          </a:p>
          <a:p>
            <a:pPr marL="285750" indent="-285750">
              <a:spcBef>
                <a:spcPts val="0"/>
              </a:spcBef>
              <a:spcAft>
                <a:spcPts val="600"/>
              </a:spcAft>
              <a:buClr>
                <a:srgbClr val="EF282F"/>
              </a:buClr>
              <a:buFont typeface="Webdings" panose="05030102010509060703" pitchFamily="18" charset="2"/>
              <a:buChar char="4"/>
            </a:pPr>
            <a:r>
              <a:rPr lang="en-US" sz="1800" dirty="0"/>
              <a:t>Search and access NASA resources relevant to your needs</a:t>
            </a:r>
          </a:p>
          <a:p>
            <a:pPr marL="285750" indent="-285750">
              <a:spcBef>
                <a:spcPts val="0"/>
              </a:spcBef>
              <a:spcAft>
                <a:spcPts val="600"/>
              </a:spcAft>
              <a:buClr>
                <a:srgbClr val="EF282F"/>
              </a:buClr>
              <a:buFont typeface="Webdings" panose="05030102010509060703" pitchFamily="18" charset="2"/>
              <a:buChar char="4"/>
            </a:pPr>
            <a:r>
              <a:rPr lang="en-US" sz="1800" dirty="0"/>
              <a:t>Visualize, interpret, and apply remote sensing data and imagery</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b="1" dirty="0"/>
              <a:t>Remote Sensing Fundamentals: </a:t>
            </a:r>
            <a:r>
              <a:rPr lang="en-US" sz="1800" dirty="0"/>
              <a:t>These webinars are available for viewing at any time. They provide basic information about the fundamentals of remote sensing, and are often a prerequisite for other ARSET trainings. https://arset.gsfc.nasa.gov/webinars/fundamentals-remote-sensing</a:t>
            </a:r>
          </a:p>
          <a:p>
            <a:pPr marL="742950" lvl="1" indent="-285750">
              <a:spcBef>
                <a:spcPts val="0"/>
              </a:spcBef>
              <a:spcAft>
                <a:spcPts val="600"/>
              </a:spcAft>
              <a:buClr>
                <a:srgbClr val="EF282F"/>
              </a:buClr>
              <a:buFont typeface="Arial" panose="020B0604020202020204" pitchFamily="34" charset="0"/>
              <a:buChar char="•"/>
            </a:pPr>
            <a:r>
              <a:rPr lang="en-US" sz="1600" dirty="0"/>
              <a:t>Session 1: Fundamentals of Remote Sensing</a:t>
            </a:r>
          </a:p>
          <a:p>
            <a:pPr marL="742950" lvl="1" indent="-285750">
              <a:spcBef>
                <a:spcPts val="0"/>
              </a:spcBef>
              <a:spcAft>
                <a:spcPts val="600"/>
              </a:spcAft>
              <a:buClr>
                <a:srgbClr val="EF282F"/>
              </a:buClr>
              <a:buFont typeface="Arial" panose="020B0604020202020204" pitchFamily="34" charset="0"/>
              <a:buChar char="•"/>
            </a:pPr>
            <a:r>
              <a:rPr lang="en-US" sz="1600" dirty="0"/>
              <a:t>Session 2A: Satellites, Sensors, Data and Tools for Land Management and Wildfire Applications</a:t>
            </a:r>
          </a:p>
          <a:p>
            <a:pPr marL="742950" lvl="1" indent="-285750">
              <a:spcBef>
                <a:spcPts val="0"/>
              </a:spcBef>
              <a:spcAft>
                <a:spcPts val="600"/>
              </a:spcAft>
              <a:buClr>
                <a:srgbClr val="EF282F"/>
              </a:buClr>
              <a:buFont typeface="Arial" panose="020B0604020202020204" pitchFamily="34" charset="0"/>
              <a:buChar char="•"/>
            </a:pPr>
            <a:r>
              <a:rPr lang="en-US" sz="1600" dirty="0"/>
              <a:t>Session 2B: Satellites, Sensors, and Earth Systems Models for Water Resources Management</a:t>
            </a:r>
          </a:p>
          <a:p>
            <a:pPr marL="742950" lvl="1" indent="-285750">
              <a:spcBef>
                <a:spcPts val="0"/>
              </a:spcBef>
              <a:spcAft>
                <a:spcPts val="600"/>
              </a:spcAft>
              <a:buClr>
                <a:srgbClr val="EF282F"/>
              </a:buClr>
              <a:buFont typeface="Arial" panose="020B0604020202020204" pitchFamily="34" charset="0"/>
              <a:buChar char="•"/>
            </a:pPr>
            <a:r>
              <a:rPr lang="en-US" sz="1600" dirty="0"/>
              <a:t>Session 2C: Fundamentals of Aquatic Remote Sensing</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
        <p:nvSpPr>
          <p:cNvPr id="22" name="Rectangle 21"/>
          <p:cNvSpPr/>
          <p:nvPr/>
        </p:nvSpPr>
        <p:spPr>
          <a:xfrm>
            <a:off x="179721" y="6337131"/>
            <a:ext cx="4688114" cy="369332"/>
          </a:xfrm>
          <a:prstGeom prst="rect">
            <a:avLst/>
          </a:prstGeom>
        </p:spPr>
        <p:txBody>
          <a:bodyPr wrap="square">
            <a:spAutoFit/>
          </a:bodyPr>
          <a:lstStyle/>
          <a:p>
            <a:pPr>
              <a:buClr>
                <a:srgbClr val="13416C"/>
              </a:buClr>
            </a:pPr>
            <a:r>
              <a:rPr lang="en-US" dirty="0" smtClean="0">
                <a:solidFill>
                  <a:srgbClr val="EF282F"/>
                </a:solidFill>
                <a:latin typeface="Century Gothic" panose="020B0502020202020204" pitchFamily="34" charset="0"/>
                <a:hlinkClick r:id="rId4"/>
              </a:rPr>
              <a:t>https</a:t>
            </a:r>
            <a:r>
              <a:rPr lang="en-US" dirty="0">
                <a:solidFill>
                  <a:srgbClr val="EF282F"/>
                </a:solidFill>
                <a:latin typeface="Century Gothic" panose="020B0502020202020204" pitchFamily="34" charset="0"/>
                <a:hlinkClick r:id="rId4"/>
              </a:rPr>
              <a:t>://arset.gsfc.nasa.gov</a:t>
            </a:r>
            <a:r>
              <a:rPr lang="en-US" dirty="0" smtClean="0">
                <a:solidFill>
                  <a:srgbClr val="EF282F"/>
                </a:solidFill>
                <a:latin typeface="Century Gothic" panose="020B0502020202020204" pitchFamily="34" charset="0"/>
                <a:hlinkClick r:id="rId4"/>
              </a:rPr>
              <a:t>/</a:t>
            </a:r>
            <a:r>
              <a:rPr lang="en-US" dirty="0" smtClean="0">
                <a:solidFill>
                  <a:srgbClr val="EF282F"/>
                </a:solidFill>
                <a:latin typeface="Century Gothic" panose="020B0502020202020204" pitchFamily="34" charset="0"/>
              </a:rPr>
              <a:t> </a:t>
            </a:r>
            <a:endParaRPr lang="en-US" dirty="0">
              <a:solidFill>
                <a:srgbClr val="EF282F"/>
              </a:solidFill>
              <a:latin typeface="Century Gothic" panose="020B0502020202020204" pitchFamily="34" charset="0"/>
            </a:endParaRPr>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43526" y="-1"/>
            <a:ext cx="8515168" cy="4789781"/>
          </a:xfrm>
          <a:prstGeom prst="rect">
            <a:avLst/>
          </a:prstGeom>
        </p:spPr>
      </p:pic>
      <p:pic>
        <p:nvPicPr>
          <p:cNvPr id="80" name="Picture 79"/>
          <p:cNvPicPr>
            <a:picLocks noChangeAspect="1"/>
          </p:cNvPicPr>
          <p:nvPr/>
        </p:nvPicPr>
        <p:blipFill rotWithShape="1">
          <a:blip r:embed="rId4" cstate="print">
            <a:extLst>
              <a:ext uri="{28A0092B-C50C-407E-A947-70E740481C1C}">
                <a14:useLocalDpi xmlns:a14="http://schemas.microsoft.com/office/drawing/2010/main" val="0"/>
              </a:ext>
            </a:extLst>
          </a:blip>
          <a:srcRect l="8859" r="31051"/>
          <a:stretch/>
        </p:blipFill>
        <p:spPr>
          <a:xfrm>
            <a:off x="1" y="27437"/>
            <a:ext cx="4735542" cy="47623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192803"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Explore all of the resources available to you! And if you find helpful resources, share them!</a:t>
            </a:r>
            <a:endParaRPr lang="en-US" dirty="0">
              <a:solidFill>
                <a:schemeClr val="tx1">
                  <a:lumMod val="75000"/>
                  <a:lumOff val="25000"/>
                </a:schemeClr>
              </a:solidFill>
            </a:endParaRP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689</Words>
  <Application>Microsoft Office PowerPoint</Application>
  <PresentationFormat>Widescreen</PresentationFormat>
  <Paragraphs>122</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37</cp:revision>
  <dcterms:created xsi:type="dcterms:W3CDTF">2019-01-24T15:36:39Z</dcterms:created>
  <dcterms:modified xsi:type="dcterms:W3CDTF">2019-06-03T00:50:20Z</dcterms:modified>
</cp:coreProperties>
</file>