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66CC"/>
    <a:srgbClr val="FFFFCC"/>
    <a:srgbClr val="BB051F"/>
    <a:srgbClr val="0099FF"/>
    <a:srgbClr val="FF5050"/>
    <a:srgbClr val="F78009"/>
    <a:srgbClr val="FCD7B2"/>
    <a:srgbClr val="B3DEFF"/>
    <a:srgbClr val="CEEA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89" autoAdjust="0"/>
    <p:restoredTop sz="94660"/>
  </p:normalViewPr>
  <p:slideViewPr>
    <p:cSldViewPr>
      <p:cViewPr varScale="1">
        <p:scale>
          <a:sx n="82" d="100"/>
          <a:sy n="82" d="100"/>
        </p:scale>
        <p:origin x="90" y="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C5EAAA-6ECE-4589-9702-331181F890A4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856A9-6A40-4B70-AB5B-065DFA12F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67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5586F49-FE39-4696-A57E-5B5275E429C6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7ACEB9-2ADA-4B7B-B0BC-D9F4928C3B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5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8496" y="6391656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289CF8-4C39-49E0-AC7D-C209D6C0BFB9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4107330-A4E1-497D-BB24-CE6B6F1E90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496" y="6391656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E289CF8-4C39-49E0-AC7D-C209D6C0BFB9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tx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496" y="6391656"/>
            <a:ext cx="8833104" cy="310896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4107330-A4E1-497D-BB24-CE6B6F1E90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8496" y="6400800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 userDrawn="1"/>
        </p:nvSpPr>
        <p:spPr bwMode="auto">
          <a:xfrm>
            <a:off x="152400" y="6400800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52400" y="6400800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E289CF8-4C39-49E0-AC7D-C209D6C0BFB9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6396037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E289CF8-4C39-49E0-AC7D-C209D6C0BFB9}" type="datetimeFigureOut">
              <a:rPr lang="en-US" smtClean="0"/>
              <a:pPr/>
              <a:t>2/8/2016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ysClr val="windowText" lastClr="000000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ysClr val="windowText" lastClr="000000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ysClr val="windowText" lastClr="000000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ysClr val="windowText" lastClr="000000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ysClr val="windowText" lastClr="000000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ysClr val="windowText" lastClr="000000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NASA Ames Research Center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13010" y="1828427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Chippie Kislik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1986762" y="4737007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Pablo Mendez Lazaro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240205" y="1828427"/>
            <a:ext cx="2560320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Vickie Ly</a:t>
            </a:r>
          </a:p>
          <a:p>
            <a:pPr algn="ctr"/>
            <a:r>
              <a:rPr lang="en-US" sz="1200" dirty="0" smtClean="0"/>
              <a:t>Fellow/Assistant Center Lead</a:t>
            </a:r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1992229" y="3597398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Andrew Nguyen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/>
              <a:t>andrew.nguyen@nasa.gov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005812" y="4353705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Martha Sayre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839830" y="3140197"/>
            <a:ext cx="2667000" cy="2574803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Puerto Rico Health &amp; AQ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5829" y="25907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1652601" y="2990576"/>
            <a:ext cx="5838798" cy="2876824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457200" y="1740932"/>
            <a:ext cx="8135954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5867400" y="1825673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Juan Torres-P</a:t>
            </a:r>
            <a:r>
              <a:rPr lang="en-US" sz="1400" dirty="0">
                <a:solidFill>
                  <a:schemeClr val="tx1"/>
                </a:solidFill>
              </a:rPr>
              <a:t>é</a:t>
            </a:r>
            <a:r>
              <a:rPr lang="en-US" sz="1400" dirty="0" smtClean="0">
                <a:solidFill>
                  <a:sysClr val="windowText" lastClr="000000"/>
                </a:solidFill>
              </a:rPr>
              <a:t>rez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749466" y="5103451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Porfirio Alvarez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4749466" y="3597398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Jordan Ped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/>
              <a:t>jwesleyped@gmail.com 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4763049" y="4353705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Erica Scaduto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4749467" y="4720149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Emma Accorsi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597067" y="3140197"/>
            <a:ext cx="2667000" cy="2574803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Caribbean Oceans</a:t>
            </a:r>
            <a:endParaRPr lang="en-US" sz="1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60015"/>
            <a:ext cx="8534400" cy="927183"/>
          </a:xfrm>
        </p:spPr>
        <p:txBody>
          <a:bodyPr>
            <a:noAutofit/>
          </a:bodyPr>
          <a:lstStyle/>
          <a:p>
            <a:r>
              <a:rPr lang="en-US" sz="3000" dirty="0" smtClean="0"/>
              <a:t>NOAA National Centers for</a:t>
            </a:r>
            <a:br>
              <a:rPr lang="en-US" sz="3000" dirty="0" smtClean="0"/>
            </a:br>
            <a:r>
              <a:rPr lang="en-US" sz="3000" dirty="0" smtClean="0"/>
              <a:t>Environmental Information</a:t>
            </a:r>
            <a:endParaRPr lang="en-US" sz="3000" dirty="0"/>
          </a:p>
        </p:txBody>
      </p:sp>
      <p:sp>
        <p:nvSpPr>
          <p:cNvPr id="7" name="Rounded Rectangle 6"/>
          <p:cNvSpPr/>
          <p:nvPr/>
        </p:nvSpPr>
        <p:spPr>
          <a:xfrm>
            <a:off x="613010" y="1828427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Jessica Sutton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1990609" y="5105400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Michael Kruk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240205" y="1828427"/>
            <a:ext cx="2560320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Emma Baghel</a:t>
            </a:r>
          </a:p>
          <a:p>
            <a:pPr algn="ctr"/>
            <a:r>
              <a:rPr lang="en-US" sz="1200" dirty="0" smtClean="0"/>
              <a:t>Fellow/Assistant Center Lead</a:t>
            </a:r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1990609" y="3628291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Sam Swanson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err="1"/>
              <a:t>s</a:t>
            </a:r>
            <a:r>
              <a:rPr lang="en-US" sz="1200" dirty="0" err="1" smtClean="0"/>
              <a:t>am.swanson@noaa.gov</a:t>
            </a:r>
            <a:endParaRPr lang="en-US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2004192" y="4384598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Kevin Rapa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990610" y="4751042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51A8"/>
                </a:solidFill>
              </a:rPr>
              <a:t>Jessica Sutton (part-time</a:t>
            </a:r>
            <a:r>
              <a:rPr lang="en-US" sz="1300" dirty="0" smtClean="0">
                <a:solidFill>
                  <a:srgbClr val="0051A8"/>
                </a:solidFill>
              </a:rPr>
              <a:t>)</a:t>
            </a:r>
            <a:endParaRPr lang="en-US" sz="1300" dirty="0">
              <a:solidFill>
                <a:srgbClr val="0051A8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838210" y="3124198"/>
            <a:ext cx="2667000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5829" y="25907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1752601" y="2960132"/>
            <a:ext cx="5588152" cy="33644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409602" y="1740932"/>
            <a:ext cx="8231150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5867400" y="1825673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DeWayne Cecil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747846" y="5531986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Major Ryan Harris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4747846" y="3628291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Alec </a:t>
            </a:r>
            <a:r>
              <a:rPr lang="en-US" sz="1400" b="1" dirty="0" err="1" smtClean="0"/>
              <a:t>Courtright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err="1" smtClean="0"/>
              <a:t>alec.courtright@noaa.gov</a:t>
            </a:r>
            <a:endParaRPr lang="en-US" sz="1200" dirty="0"/>
          </a:p>
        </p:txBody>
      </p:sp>
      <p:sp>
        <p:nvSpPr>
          <p:cNvPr id="36" name="Rounded Rectangle 35"/>
          <p:cNvSpPr/>
          <p:nvPr/>
        </p:nvSpPr>
        <p:spPr>
          <a:xfrm>
            <a:off x="4761429" y="4384598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Christine Stevens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4747847" y="4751042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Hayley </a:t>
            </a:r>
            <a:r>
              <a:rPr lang="en-US" sz="1400" dirty="0" err="1" smtClean="0">
                <a:solidFill>
                  <a:srgbClr val="0051A8"/>
                </a:solidFill>
              </a:rPr>
              <a:t>Hajic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595447" y="3124198"/>
            <a:ext cx="2667000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752551" y="5132042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51A8"/>
                </a:solidFill>
              </a:rPr>
              <a:t>Jessica Sutton (part-</a:t>
            </a:r>
            <a:r>
              <a:rPr lang="en-US" sz="1300" dirty="0" smtClean="0">
                <a:solidFill>
                  <a:srgbClr val="0051A8"/>
                </a:solidFill>
              </a:rPr>
              <a:t>time)</a:t>
            </a:r>
            <a:endParaRPr lang="en-US" sz="1300" dirty="0">
              <a:solidFill>
                <a:srgbClr val="0051A8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81410" y="3124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2060"/>
                </a:solidFill>
              </a:rPr>
              <a:t>Levant &amp; </a:t>
            </a:r>
            <a:r>
              <a:rPr lang="en-US" sz="1400" b="1" dirty="0" smtClean="0">
                <a:solidFill>
                  <a:srgbClr val="002060"/>
                </a:solidFill>
              </a:rPr>
              <a:t>Central</a:t>
            </a:r>
            <a:br>
              <a:rPr lang="en-US" sz="1400" b="1" dirty="0" smtClean="0">
                <a:solidFill>
                  <a:srgbClr val="002060"/>
                </a:solidFill>
              </a:rPr>
            </a:br>
            <a:r>
              <a:rPr lang="en-US" sz="1400" b="1" dirty="0" smtClean="0">
                <a:solidFill>
                  <a:srgbClr val="002060"/>
                </a:solidFill>
              </a:rPr>
              <a:t>American </a:t>
            </a:r>
            <a:r>
              <a:rPr lang="en-US" sz="1400" b="1" dirty="0">
                <a:solidFill>
                  <a:srgbClr val="002060"/>
                </a:solidFill>
              </a:rPr>
              <a:t>Climate I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38210" y="3124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Cascade &amp; Sierra Nevada Mountains Water Resources</a:t>
            </a:r>
            <a:endParaRPr lang="en-US" sz="1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48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University of Georgia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13010" y="1711197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Caren </a:t>
            </a:r>
            <a:r>
              <a:rPr lang="en-US" sz="1400" dirty="0" err="1" smtClean="0"/>
              <a:t>Remillard</a:t>
            </a:r>
            <a:endParaRPr lang="en-US" sz="1400" dirty="0" smtClean="0"/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2010507" y="5660797"/>
            <a:ext cx="2357349" cy="474790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ysClr val="windowText" lastClr="000000"/>
                </a:solidFill>
              </a:rPr>
              <a:t>Dr. Rosanna </a:t>
            </a:r>
            <a:r>
              <a:rPr lang="en-US" sz="1100" dirty="0" err="1" smtClean="0">
                <a:solidFill>
                  <a:sysClr val="windowText" lastClr="000000"/>
                </a:solidFill>
              </a:rPr>
              <a:t>Rivero</a:t>
            </a:r>
            <a:r>
              <a:rPr lang="en-US" sz="1100" dirty="0" smtClean="0">
                <a:solidFill>
                  <a:sysClr val="windowText" lastClr="000000"/>
                </a:solidFill>
              </a:rPr>
              <a:t> &amp; </a:t>
            </a:r>
          </a:p>
          <a:p>
            <a:pPr algn="ctr"/>
            <a:r>
              <a:rPr lang="en-US" sz="1100" dirty="0" smtClean="0">
                <a:solidFill>
                  <a:sysClr val="windowText" lastClr="000000"/>
                </a:solidFill>
              </a:rPr>
              <a:t>Dr. Marguerite Madden</a:t>
            </a:r>
          </a:p>
          <a:p>
            <a:pPr algn="ctr"/>
            <a:r>
              <a:rPr lang="en-US" sz="1000" dirty="0" smtClean="0">
                <a:solidFill>
                  <a:sysClr val="windowText" lastClr="000000"/>
                </a:solidFill>
              </a:rPr>
              <a:t>Project Advisors</a:t>
            </a:r>
            <a:endParaRPr 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240205" y="1711197"/>
            <a:ext cx="2560320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Sean Cameron</a:t>
            </a:r>
          </a:p>
          <a:p>
            <a:pPr algn="ctr"/>
            <a:r>
              <a:rPr lang="en-US" sz="1200" dirty="0" smtClean="0"/>
              <a:t>Assistant Center Lead</a:t>
            </a:r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2010507" y="3165231"/>
            <a:ext cx="2357349" cy="600629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Sean Cameron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/>
              <a:t>cscameron89@gmail.com 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787240" y="3816032"/>
            <a:ext cx="2338362" cy="30882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Veronica Fay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017617" y="4451768"/>
            <a:ext cx="2354310" cy="26028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Jason Reynolds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858108" y="2800231"/>
            <a:ext cx="2667000" cy="3489200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Atlanta Water Resources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5829" y="2391508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1676402" y="2753338"/>
            <a:ext cx="5791198" cy="3612293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409602" y="1623702"/>
            <a:ext cx="8231150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25437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2016281" y="4757857"/>
            <a:ext cx="2354310" cy="26028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51A8"/>
                </a:solidFill>
              </a:rPr>
              <a:t>Alex Smith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5867400" y="1708443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Marguerite Madden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771291" y="5672520"/>
            <a:ext cx="2357349" cy="474790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ysClr val="windowText" lastClr="000000"/>
                </a:solidFill>
              </a:rPr>
              <a:t>Dr. Kenton Ross &amp; </a:t>
            </a:r>
          </a:p>
          <a:p>
            <a:pPr algn="ctr"/>
            <a:r>
              <a:rPr lang="en-US" sz="1100" dirty="0" smtClean="0">
                <a:solidFill>
                  <a:sysClr val="windowText" lastClr="000000"/>
                </a:solidFill>
              </a:rPr>
              <a:t>Dr. Marguerite Madden</a:t>
            </a:r>
          </a:p>
          <a:p>
            <a:pPr algn="ctr"/>
            <a:r>
              <a:rPr lang="en-US" sz="1000" dirty="0" smtClean="0">
                <a:solidFill>
                  <a:sysClr val="windowText" lastClr="000000"/>
                </a:solidFill>
              </a:rPr>
              <a:t>Project Advisors</a:t>
            </a:r>
            <a:endParaRPr lang="en-US" sz="105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4771291" y="3165231"/>
            <a:ext cx="2357349" cy="600629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Caren </a:t>
            </a:r>
            <a:r>
              <a:rPr lang="en-US" sz="1400" b="1" dirty="0" err="1" smtClean="0"/>
              <a:t>Remillard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smtClean="0"/>
              <a:t>carenremillard@gmail.com</a:t>
            </a:r>
            <a:endParaRPr lang="en-US" sz="1200" dirty="0"/>
          </a:p>
        </p:txBody>
      </p:sp>
      <p:sp>
        <p:nvSpPr>
          <p:cNvPr id="36" name="Rounded Rectangle 35"/>
          <p:cNvSpPr/>
          <p:nvPr/>
        </p:nvSpPr>
        <p:spPr>
          <a:xfrm>
            <a:off x="4787240" y="4184595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Benjamin Page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4771292" y="4548635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Adam </a:t>
            </a:r>
            <a:r>
              <a:rPr lang="en-US" sz="1400" dirty="0" err="1" smtClean="0">
                <a:solidFill>
                  <a:srgbClr val="0051A8"/>
                </a:solidFill>
              </a:rPr>
              <a:t>Salway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618892" y="2800229"/>
            <a:ext cx="2667000" cy="3489202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Peru Climate II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775996" y="4917912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Sam Weber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026084" y="4130819"/>
            <a:ext cx="2338362" cy="2791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51A8"/>
                </a:solidFill>
              </a:rPr>
              <a:t>Brandon Hays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2024090" y="3824637"/>
            <a:ext cx="2338362" cy="26028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Beatriz Avila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4787240" y="5302111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Xuan Zhang</a:t>
            </a:r>
            <a:endParaRPr lang="en-US" sz="1100" dirty="0" smtClean="0">
              <a:solidFill>
                <a:srgbClr val="0051A8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015296" y="5069760"/>
            <a:ext cx="2338362" cy="26028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Jacob Spaulding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2027440" y="5375849"/>
            <a:ext cx="2338362" cy="23364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51A8"/>
                </a:solidFill>
              </a:rPr>
              <a:t>Wenjing</a:t>
            </a:r>
            <a:r>
              <a:rPr lang="en-US" sz="1400" dirty="0" smtClean="0">
                <a:solidFill>
                  <a:srgbClr val="0051A8"/>
                </a:solidFill>
              </a:rPr>
              <a:t> Xu</a:t>
            </a:r>
            <a:endParaRPr lang="en-US" sz="1100" dirty="0" smtClean="0">
              <a:solidFill>
                <a:srgbClr val="0051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2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Wise County Clerk of Court’s Office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51617" y="1831188"/>
            <a:ext cx="2011680" cy="610123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Michael Brooke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2425829" y="25907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409602" y="1740933"/>
            <a:ext cx="8231150" cy="790113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4528929" y="1831188"/>
            <a:ext cx="2011680" cy="610123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Kenton Ross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573078" y="1831188"/>
            <a:ext cx="2011680" cy="610123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April Huff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Mentor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495402" y="1832146"/>
            <a:ext cx="2011680" cy="607642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Kimberly Berry</a:t>
            </a:r>
          </a:p>
          <a:p>
            <a:pPr algn="ctr"/>
            <a:r>
              <a:rPr lang="en-US" sz="1200" dirty="0" smtClean="0"/>
              <a:t>Assistant Center Lead / Geoinformatics Fellow</a:t>
            </a:r>
            <a:endParaRPr lang="en-US" sz="1200" dirty="0" smtClean="0"/>
          </a:p>
        </p:txBody>
      </p:sp>
      <p:sp>
        <p:nvSpPr>
          <p:cNvPr id="30" name="Rounded Rectangle 29"/>
          <p:cNvSpPr/>
          <p:nvPr/>
        </p:nvSpPr>
        <p:spPr>
          <a:xfrm>
            <a:off x="1880946" y="5421723"/>
            <a:ext cx="2357349" cy="662609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ysClr val="windowText" lastClr="000000"/>
                </a:solidFill>
              </a:rPr>
              <a:t>Project </a:t>
            </a:r>
            <a:r>
              <a:rPr lang="en-US" sz="1000" b="1" dirty="0" smtClean="0">
                <a:solidFill>
                  <a:sysClr val="windowText" lastClr="000000"/>
                </a:solidFill>
              </a:rPr>
              <a:t>Advisors</a:t>
            </a:r>
          </a:p>
          <a:p>
            <a:pPr algn="ctr"/>
            <a:r>
              <a:rPr lang="en-US" sz="1000" dirty="0" smtClean="0">
                <a:solidFill>
                  <a:sysClr val="windowText" lastClr="000000"/>
                </a:solidFill>
              </a:rPr>
              <a:t>Dr. Kenton Ross</a:t>
            </a:r>
          </a:p>
          <a:p>
            <a:pPr algn="ctr"/>
            <a:r>
              <a:rPr lang="en-US" sz="1000" dirty="0" smtClean="0">
                <a:solidFill>
                  <a:sysClr val="windowText" lastClr="000000"/>
                </a:solidFill>
              </a:rPr>
              <a:t>Kristopher </a:t>
            </a:r>
            <a:r>
              <a:rPr lang="en-US" sz="1000" dirty="0" err="1" smtClean="0">
                <a:solidFill>
                  <a:sysClr val="windowText" lastClr="000000"/>
                </a:solidFill>
              </a:rPr>
              <a:t>Bedka</a:t>
            </a:r>
            <a:endParaRPr lang="en-US" sz="10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US" sz="1000" dirty="0" smtClean="0">
                <a:solidFill>
                  <a:sysClr val="windowText" lastClr="000000"/>
                </a:solidFill>
              </a:rPr>
              <a:t>Bob </a:t>
            </a:r>
            <a:r>
              <a:rPr lang="en-US" sz="1000" dirty="0" err="1" smtClean="0">
                <a:solidFill>
                  <a:sysClr val="windowText" lastClr="000000"/>
                </a:solidFill>
              </a:rPr>
              <a:t>VanGundy</a:t>
            </a:r>
            <a:endParaRPr lang="en-US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1881242" y="3524307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Annabel White</a:t>
            </a:r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/>
              <a:t>apwhite11@gmail.com 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644818" y="4275884"/>
            <a:ext cx="2338362" cy="3279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51A8"/>
                </a:solidFill>
              </a:rPr>
              <a:t>Katherine Dooley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883985" y="5042258"/>
            <a:ext cx="2354310" cy="31948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Ryan </a:t>
            </a:r>
            <a:r>
              <a:rPr lang="en-US" sz="1400" dirty="0" err="1" smtClean="0">
                <a:solidFill>
                  <a:srgbClr val="0051A8"/>
                </a:solidFill>
              </a:rPr>
              <a:t>Umberger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03888" y="3125588"/>
            <a:ext cx="5111466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300" b="1" dirty="0" smtClean="0">
                <a:solidFill>
                  <a:srgbClr val="002060"/>
                </a:solidFill>
              </a:rPr>
              <a:t>African Great Lakes Weather II</a:t>
            </a:r>
            <a:endParaRPr lang="en-US" sz="1300" b="1" dirty="0">
              <a:solidFill>
                <a:srgbClr val="002060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82526" y="2960132"/>
            <a:ext cx="8578949" cy="33644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grpSp>
        <p:nvGrpSpPr>
          <p:cNvPr id="42" name="Group 41"/>
          <p:cNvGrpSpPr/>
          <p:nvPr/>
        </p:nvGrpSpPr>
        <p:grpSpPr>
          <a:xfrm>
            <a:off x="5794248" y="3125588"/>
            <a:ext cx="2816352" cy="3048001"/>
            <a:chOff x="5565648" y="3125588"/>
            <a:chExt cx="2816352" cy="3048001"/>
          </a:xfrm>
        </p:grpSpPr>
        <p:sp>
          <p:nvSpPr>
            <p:cNvPr id="43" name="Rounded Rectangle 42"/>
            <p:cNvSpPr/>
            <p:nvPr/>
          </p:nvSpPr>
          <p:spPr>
            <a:xfrm>
              <a:off x="5793486" y="5393289"/>
              <a:ext cx="2357349" cy="657600"/>
            </a:xfrm>
            <a:prstGeom prst="roundRect">
              <a:avLst/>
            </a:prstGeom>
            <a:solidFill>
              <a:srgbClr val="F6910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ysClr val="windowText" lastClr="000000"/>
                  </a:solidFill>
                </a:rPr>
                <a:t>Project </a:t>
              </a:r>
              <a:r>
                <a:rPr lang="en-US" sz="1000" b="1" dirty="0" smtClean="0">
                  <a:solidFill>
                    <a:sysClr val="windowText" lastClr="000000"/>
                  </a:solidFill>
                </a:rPr>
                <a:t>Advisors</a:t>
              </a:r>
            </a:p>
            <a:p>
              <a:pPr algn="ctr"/>
              <a:r>
                <a:rPr lang="en-US" sz="1000" dirty="0" smtClean="0">
                  <a:solidFill>
                    <a:sysClr val="windowText" lastClr="000000"/>
                  </a:solidFill>
                </a:rPr>
                <a:t>Dr</a:t>
              </a:r>
              <a:r>
                <a:rPr lang="en-US" sz="1000" dirty="0">
                  <a:solidFill>
                    <a:sysClr val="windowText" lastClr="000000"/>
                  </a:solidFill>
                </a:rPr>
                <a:t>. Kenton </a:t>
              </a:r>
              <a:r>
                <a:rPr lang="en-US" sz="1000" dirty="0" smtClean="0">
                  <a:solidFill>
                    <a:sysClr val="windowText" lastClr="000000"/>
                  </a:solidFill>
                </a:rPr>
                <a:t>Ross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Dr. DeWayne Cecil</a:t>
              </a:r>
              <a:endParaRPr lang="en-US" sz="10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000" dirty="0" smtClean="0">
                  <a:solidFill>
                    <a:sysClr val="windowText" lastClr="000000"/>
                  </a:solidFill>
                </a:rPr>
                <a:t>Bob </a:t>
              </a:r>
              <a:r>
                <a:rPr lang="en-US" sz="1000" dirty="0" err="1" smtClean="0">
                  <a:solidFill>
                    <a:sysClr val="windowText" lastClr="000000"/>
                  </a:solidFill>
                </a:rPr>
                <a:t>VanGundy</a:t>
              </a:r>
              <a:endParaRPr lang="en-US" sz="10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5802980" y="3505199"/>
              <a:ext cx="2357349" cy="692111"/>
            </a:xfrm>
            <a:prstGeom prst="roundRect">
              <a:avLst/>
            </a:prstGeom>
            <a:solidFill>
              <a:srgbClr val="108C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Kimberly Berry</a:t>
              </a:r>
              <a:endParaRPr lang="en-US" sz="1600" b="1" dirty="0" smtClean="0"/>
            </a:p>
            <a:p>
              <a:pPr algn="ctr"/>
              <a:r>
                <a:rPr lang="en-US" sz="1200" i="1" dirty="0" smtClean="0"/>
                <a:t>Project Lead</a:t>
              </a:r>
            </a:p>
            <a:p>
              <a:pPr algn="ctr"/>
              <a:r>
                <a:rPr lang="en-US" sz="1200" dirty="0"/>
                <a:t>kimberly.m.berry@nasa.gov</a:t>
              </a: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5812473" y="4256976"/>
              <a:ext cx="2338362" cy="31910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solidFill>
                    <a:srgbClr val="0051A8"/>
                  </a:solidFill>
                </a:rPr>
                <a:t>Abhijeet</a:t>
              </a:r>
              <a:r>
                <a:rPr lang="en-US" sz="1400" dirty="0" smtClean="0">
                  <a:solidFill>
                    <a:srgbClr val="0051A8"/>
                  </a:solidFill>
                </a:rPr>
                <a:t> </a:t>
              </a:r>
              <a:r>
                <a:rPr lang="en-US" sz="1400" dirty="0" err="1" smtClean="0">
                  <a:solidFill>
                    <a:srgbClr val="0051A8"/>
                  </a:solidFill>
                </a:rPr>
                <a:t>Baghel</a:t>
              </a:r>
              <a:endParaRPr lang="en-US" sz="1400" dirty="0" smtClean="0">
                <a:solidFill>
                  <a:srgbClr val="0051A8"/>
                </a:solidFill>
              </a:endParaRPr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5802980" y="4635747"/>
              <a:ext cx="2354310" cy="31910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51A8"/>
                  </a:solidFill>
                </a:rPr>
                <a:t>Grant Bloomer</a:t>
              </a:r>
              <a:endParaRPr lang="en-US" sz="1400" dirty="0">
                <a:solidFill>
                  <a:srgbClr val="0051A8"/>
                </a:solidFill>
              </a:endParaRPr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5565648" y="3125588"/>
              <a:ext cx="2816352" cy="3048001"/>
            </a:xfrm>
            <a:prstGeom prst="roundRect">
              <a:avLst/>
            </a:prstGeom>
            <a:noFill/>
            <a:ln>
              <a:solidFill>
                <a:schemeClr val="accent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pPr algn="ctr"/>
              <a:r>
                <a:rPr lang="en-US" sz="1300" b="1" dirty="0" smtClean="0">
                  <a:solidFill>
                    <a:srgbClr val="002060"/>
                  </a:solidFill>
                </a:rPr>
                <a:t>Wise Disasters</a:t>
              </a:r>
              <a:endParaRPr lang="en-US" sz="1300" b="1" dirty="0">
                <a:solidFill>
                  <a:srgbClr val="002060"/>
                </a:solidFill>
              </a:endParaRP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5804500" y="5014518"/>
              <a:ext cx="2354310" cy="31910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51A8"/>
                  </a:solidFill>
                </a:rPr>
                <a:t>Zachary Tate</a:t>
              </a:r>
              <a:endParaRPr lang="en-US" sz="1400" dirty="0">
                <a:solidFill>
                  <a:srgbClr val="0051A8"/>
                </a:solidFill>
              </a:endParaRPr>
            </a:p>
          </p:txBody>
        </p:sp>
      </p:grpSp>
      <p:sp>
        <p:nvSpPr>
          <p:cNvPr id="49" name="Rounded Rectangle 48"/>
          <p:cNvSpPr/>
          <p:nvPr/>
        </p:nvSpPr>
        <p:spPr>
          <a:xfrm>
            <a:off x="3029804" y="4275884"/>
            <a:ext cx="2354310" cy="328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Jakub </a:t>
            </a:r>
            <a:r>
              <a:rPr lang="en-US" sz="1400" dirty="0" err="1" smtClean="0">
                <a:solidFill>
                  <a:srgbClr val="0051A8"/>
                </a:solidFill>
              </a:rPr>
              <a:t>Blach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628870" y="4681629"/>
            <a:ext cx="2354310" cy="3015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Michael Brooke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3032472" y="4678406"/>
            <a:ext cx="2354310" cy="3079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51A8"/>
                </a:solidFill>
              </a:rPr>
              <a:t>Rajkishan</a:t>
            </a:r>
            <a:r>
              <a:rPr lang="en-US" sz="1400" dirty="0" smtClean="0">
                <a:solidFill>
                  <a:srgbClr val="0051A8"/>
                </a:solidFill>
              </a:rPr>
              <a:t> </a:t>
            </a:r>
            <a:r>
              <a:rPr lang="en-US" sz="1400" dirty="0" err="1" smtClean="0">
                <a:solidFill>
                  <a:srgbClr val="0051A8"/>
                </a:solidFill>
              </a:rPr>
              <a:t>Rajappan</a:t>
            </a:r>
            <a:endParaRPr lang="en-US" sz="1400" dirty="0">
              <a:solidFill>
                <a:srgbClr val="0051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18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USGS at Colorado State University</a:t>
            </a:r>
            <a:br>
              <a:rPr lang="en-US" dirty="0" smtClean="0"/>
            </a:br>
            <a:r>
              <a:rPr lang="en-US" sz="1700" i="1" dirty="0" smtClean="0"/>
              <a:t>Fort Collins</a:t>
            </a:r>
            <a:endParaRPr lang="en-US" sz="1700" dirty="0"/>
          </a:p>
        </p:txBody>
      </p:sp>
      <p:sp>
        <p:nvSpPr>
          <p:cNvPr id="7" name="Rounded Rectangle 6"/>
          <p:cNvSpPr/>
          <p:nvPr/>
        </p:nvSpPr>
        <p:spPr>
          <a:xfrm>
            <a:off x="1934277" y="1816179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Brian Woodward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1994297" y="5485094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Tony Vorster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994297" y="3581399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Eric Rounds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/>
              <a:t>erounds202@gmail.com 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007880" y="4337706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51A8"/>
                </a:solidFill>
              </a:rPr>
              <a:t>Peder</a:t>
            </a:r>
            <a:r>
              <a:rPr lang="en-US" sz="1400" dirty="0" smtClean="0">
                <a:solidFill>
                  <a:srgbClr val="0051A8"/>
                </a:solidFill>
              </a:rPr>
              <a:t> </a:t>
            </a:r>
            <a:r>
              <a:rPr lang="en-US" sz="1400" dirty="0" err="1" smtClean="0">
                <a:solidFill>
                  <a:srgbClr val="0051A8"/>
                </a:solidFill>
              </a:rPr>
              <a:t>Engelstad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994298" y="470415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Oliver Miltenberger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841898" y="3124198"/>
            <a:ext cx="2667000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Gunnison NF Agriculture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5829" y="25907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1676401" y="2960132"/>
            <a:ext cx="5791200" cy="33644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1786755" y="1740932"/>
            <a:ext cx="5452246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777931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1999002" y="508515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Sarah Carroll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4550229" y="1810671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Paul Evangelista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751534" y="5485094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Amanda West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4751534" y="3581399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Stephanie </a:t>
            </a:r>
            <a:r>
              <a:rPr lang="en-US" sz="1400" b="1" dirty="0" err="1" smtClean="0"/>
              <a:t>Krail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/>
              <a:t>StephanieAKrail@gmail.com 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4765117" y="4337706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Darin Schulte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4751535" y="470415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Alexa Grafton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599135" y="3124198"/>
            <a:ext cx="2667000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Laramie Mountains Eco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756239" y="508515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Aubrey </a:t>
            </a:r>
            <a:r>
              <a:rPr lang="en-US" sz="1400" dirty="0" err="1" smtClean="0">
                <a:solidFill>
                  <a:srgbClr val="0051A8"/>
                </a:solidFill>
              </a:rPr>
              <a:t>Hilte</a:t>
            </a:r>
            <a:endParaRPr lang="en-US" sz="1400" dirty="0">
              <a:solidFill>
                <a:srgbClr val="0051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54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NASA Goddard </a:t>
            </a:r>
            <a:r>
              <a:rPr lang="en-US" dirty="0"/>
              <a:t>Space Flight Center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13010" y="1828427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Sean McCartney</a:t>
            </a:r>
          </a:p>
          <a:p>
            <a:pPr algn="ctr"/>
            <a:r>
              <a:rPr lang="en-US" sz="1200" dirty="0"/>
              <a:t>Center Lead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04698" y="4721008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Dr. Pawan Gupta </a:t>
            </a:r>
            <a:endParaRPr lang="en-US" sz="14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240205" y="1828427"/>
            <a:ext cx="2560320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Amanda </a:t>
            </a:r>
            <a:r>
              <a:rPr lang="en-US" sz="1400" dirty="0" smtClean="0"/>
              <a:t>Clayton</a:t>
            </a:r>
            <a:endParaRPr lang="en-US" sz="1400" dirty="0"/>
          </a:p>
          <a:p>
            <a:pPr algn="ctr"/>
            <a:r>
              <a:rPr lang="en-US" sz="1200" dirty="0"/>
              <a:t>Assistant Center Lead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86153" y="3581399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Amanda Clayton 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100" dirty="0"/>
              <a:t>amanda.l.clayton@nasa.gov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99736" y="4337706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51A8"/>
                </a:solidFill>
              </a:rPr>
              <a:t>Lori </a:t>
            </a:r>
            <a:r>
              <a:rPr lang="en-US" sz="1400" dirty="0" err="1">
                <a:solidFill>
                  <a:srgbClr val="0051A8"/>
                </a:solidFill>
              </a:rPr>
              <a:t>Mandable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33754" y="3124199"/>
            <a:ext cx="2667000" cy="2667002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GOM Health &amp; Air Quality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5829" y="25907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242901" y="2960132"/>
            <a:ext cx="8658198" cy="29834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409602" y="1740932"/>
            <a:ext cx="8231150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5867400" y="1825673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John Bolten</a:t>
            </a:r>
          </a:p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359150" y="5077997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ysClr val="windowText" lastClr="000000"/>
                </a:solidFill>
              </a:rPr>
              <a:t>Dr. Naikoa </a:t>
            </a:r>
            <a:r>
              <a:rPr lang="en-US" sz="1000" dirty="0" smtClean="0">
                <a:solidFill>
                  <a:sysClr val="windowText" lastClr="000000"/>
                </a:solidFill>
              </a:rPr>
              <a:t>Aguilar-Amuchastegui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343390" y="3581399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Kyle </a:t>
            </a:r>
            <a:r>
              <a:rPr lang="en-US" sz="1400" b="1" dirty="0" smtClean="0"/>
              <a:t>Peterson</a:t>
            </a:r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100" dirty="0"/>
              <a:t>kylepeterson777@gmail.com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3356973" y="4337706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51A8"/>
                </a:solidFill>
              </a:rPr>
              <a:t>Abigail Childs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3343391" y="470415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51A8"/>
                </a:solidFill>
              </a:rPr>
              <a:t>Michael Riedman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3190991" y="3124199"/>
            <a:ext cx="2667000" cy="2667002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Indonesia Agriculture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111002" y="5087452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Laura </a:t>
            </a:r>
            <a:r>
              <a:rPr lang="en-US" sz="1400" dirty="0" smtClean="0">
                <a:solidFill>
                  <a:sysClr val="windowText" lastClr="000000"/>
                </a:solidFill>
              </a:rPr>
              <a:t>Bourgeau-Chavez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111002" y="3581399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Carl </a:t>
            </a:r>
            <a:r>
              <a:rPr lang="en-US" sz="1400" b="1" dirty="0" smtClean="0"/>
              <a:t>Kinton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100" dirty="0"/>
              <a:t>issackinton@gmail.com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6124585" y="4337706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51A8"/>
                </a:solidFill>
              </a:rPr>
              <a:t>Peter Jacobs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111003" y="470415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51A8"/>
                </a:solidFill>
              </a:rPr>
              <a:t>Sean McCartney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5948229" y="3124199"/>
            <a:ext cx="2791326" cy="2667002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300" b="1" dirty="0" smtClean="0">
                <a:solidFill>
                  <a:srgbClr val="002060"/>
                </a:solidFill>
              </a:rPr>
              <a:t>Great Lakes Eco-Forecasting</a:t>
            </a:r>
            <a:endParaRPr lang="en-US" sz="13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55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BLM at Idaho State University GIS </a:t>
            </a:r>
            <a:r>
              <a:rPr lang="en-US" dirty="0" err="1" smtClean="0"/>
              <a:t>TReC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992923" y="1836990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Jenna Williams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2425829" y="2667000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3048001" y="3048000"/>
            <a:ext cx="2997352" cy="3276600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1781977" y="1740932"/>
            <a:ext cx="5580046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777931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3215586" y="3164113"/>
            <a:ext cx="2667000" cy="3048001"/>
            <a:chOff x="457200" y="3124198"/>
            <a:chExt cx="2667000" cy="3048001"/>
          </a:xfrm>
        </p:grpSpPr>
        <p:sp>
          <p:nvSpPr>
            <p:cNvPr id="9" name="Rounded Rectangle 8"/>
            <p:cNvSpPr/>
            <p:nvPr/>
          </p:nvSpPr>
          <p:spPr>
            <a:xfrm>
              <a:off x="609599" y="5485094"/>
              <a:ext cx="2357349" cy="421694"/>
            </a:xfrm>
            <a:prstGeom prst="roundRect">
              <a:avLst/>
            </a:prstGeom>
            <a:solidFill>
              <a:srgbClr val="F6910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ysClr val="windowText" lastClr="000000"/>
                  </a:solidFill>
                </a:rPr>
                <a:t>Keith Weber</a:t>
              </a:r>
            </a:p>
            <a:p>
              <a:pPr algn="ctr"/>
              <a:r>
                <a:rPr lang="en-US" sz="1200" dirty="0" smtClean="0">
                  <a:solidFill>
                    <a:sysClr val="windowText" lastClr="000000"/>
                  </a:solidFill>
                </a:rPr>
                <a:t>Project Advisor</a:t>
              </a:r>
              <a:endParaRPr lang="en-US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609599" y="3701883"/>
              <a:ext cx="2357349" cy="571625"/>
            </a:xfrm>
            <a:prstGeom prst="roundRect">
              <a:avLst/>
            </a:prstGeom>
            <a:solidFill>
              <a:srgbClr val="108C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Jenna Williams</a:t>
              </a:r>
              <a:endParaRPr lang="en-US" sz="1600" b="1" dirty="0" smtClean="0"/>
            </a:p>
            <a:p>
              <a:pPr algn="ctr"/>
              <a:r>
                <a:rPr lang="en-US" sz="1200" i="1" dirty="0" smtClean="0"/>
                <a:t>Project Lead</a:t>
              </a:r>
            </a:p>
            <a:p>
              <a:pPr algn="ctr"/>
              <a:r>
                <a:rPr lang="en-US" sz="1200" dirty="0" smtClean="0"/>
                <a:t>will55200@gmail.com</a:t>
              </a:r>
              <a:endParaRPr lang="en-US" sz="1200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623182" y="4337706"/>
              <a:ext cx="2338362" cy="31910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rgbClr val="0051A8"/>
                  </a:solidFill>
                </a:rPr>
                <a:t>Cody </a:t>
              </a:r>
              <a:r>
                <a:rPr lang="en-US" sz="1400" dirty="0" err="1">
                  <a:solidFill>
                    <a:srgbClr val="0051A8"/>
                  </a:solidFill>
                </a:rPr>
                <a:t>O’Dale</a:t>
              </a:r>
              <a:endParaRPr lang="en-US" sz="1400" dirty="0" smtClean="0">
                <a:solidFill>
                  <a:srgbClr val="0051A8"/>
                </a:solidFill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609600" y="4704150"/>
              <a:ext cx="2354310" cy="31910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>
                  <a:solidFill>
                    <a:srgbClr val="0051A8"/>
                  </a:solidFill>
                </a:rPr>
                <a:t>Kshitiz</a:t>
              </a:r>
              <a:r>
                <a:rPr lang="en-US" sz="1400" dirty="0">
                  <a:solidFill>
                    <a:srgbClr val="0051A8"/>
                  </a:solidFill>
                </a:rPr>
                <a:t> </a:t>
              </a:r>
              <a:r>
                <a:rPr lang="en-US" sz="1400" dirty="0" err="1">
                  <a:solidFill>
                    <a:srgbClr val="0051A8"/>
                  </a:solidFill>
                </a:rPr>
                <a:t>Bilas</a:t>
              </a:r>
              <a:r>
                <a:rPr lang="en-US" sz="1400" dirty="0">
                  <a:solidFill>
                    <a:srgbClr val="0051A8"/>
                  </a:solidFill>
                </a:rPr>
                <a:t> Shrestha</a:t>
              </a:r>
              <a:endParaRPr lang="en-US" sz="1400" dirty="0">
                <a:solidFill>
                  <a:srgbClr val="0051A8"/>
                </a:solidFill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57200" y="3124198"/>
              <a:ext cx="2667000" cy="3048001"/>
            </a:xfrm>
            <a:prstGeom prst="roundRect">
              <a:avLst/>
            </a:prstGeom>
            <a:noFill/>
            <a:ln>
              <a:solidFill>
                <a:schemeClr val="accent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pPr algn="ctr"/>
              <a:r>
                <a:rPr lang="en-US" sz="1400" b="1" dirty="0" smtClean="0">
                  <a:solidFill>
                    <a:srgbClr val="002060"/>
                  </a:solidFill>
                </a:rPr>
                <a:t>Southeast Idaho Disasters II</a:t>
              </a:r>
              <a:endParaRPr lang="en-US" sz="1400" b="1" dirty="0">
                <a:solidFill>
                  <a:srgbClr val="002060"/>
                </a:solidFill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614304" y="5085150"/>
              <a:ext cx="2354310" cy="31910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rgbClr val="0051A8"/>
                  </a:solidFill>
                </a:rPr>
                <a:t>Ryan </a:t>
              </a:r>
              <a:r>
                <a:rPr lang="en-US" sz="1400" dirty="0" err="1">
                  <a:solidFill>
                    <a:srgbClr val="0051A8"/>
                  </a:solidFill>
                </a:rPr>
                <a:t>Howerton</a:t>
              </a:r>
              <a:endParaRPr lang="en-US" sz="1400" dirty="0">
                <a:solidFill>
                  <a:srgbClr val="0051A8"/>
                </a:solidFill>
              </a:endParaRPr>
            </a:p>
          </p:txBody>
        </p:sp>
      </p:grpSp>
      <p:sp>
        <p:nvSpPr>
          <p:cNvPr id="33" name="Rounded Rectangle 32"/>
          <p:cNvSpPr/>
          <p:nvPr/>
        </p:nvSpPr>
        <p:spPr>
          <a:xfrm>
            <a:off x="4613032" y="1831482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Keith Weber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95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79248"/>
            <a:ext cx="8534400" cy="75895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International Research Institute for Climate and Society</a:t>
            </a:r>
            <a:endParaRPr lang="en-US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2714054" y="2005006"/>
            <a:ext cx="175260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Jerrod Lessel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2425829" y="2907268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2971800" y="3276600"/>
            <a:ext cx="3200400" cy="2895600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2514057" y="1920999"/>
            <a:ext cx="4238598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3505200" y="15240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253578" y="3329463"/>
            <a:ext cx="2660714" cy="2766537"/>
            <a:chOff x="2708243" y="3048000"/>
            <a:chExt cx="2660714" cy="3024383"/>
          </a:xfrm>
        </p:grpSpPr>
        <p:sp>
          <p:nvSpPr>
            <p:cNvPr id="17" name="Rounded Rectangle 16"/>
            <p:cNvSpPr/>
            <p:nvPr/>
          </p:nvSpPr>
          <p:spPr>
            <a:xfrm>
              <a:off x="2708243" y="3048000"/>
              <a:ext cx="2660714" cy="3024383"/>
            </a:xfrm>
            <a:prstGeom prst="roundRect">
              <a:avLst/>
            </a:prstGeom>
            <a:noFill/>
            <a:ln>
              <a:solidFill>
                <a:schemeClr val="accent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pPr algn="ctr"/>
              <a:r>
                <a:rPr lang="en-US" sz="1400" b="1" dirty="0" smtClean="0">
                  <a:solidFill>
                    <a:srgbClr val="002060"/>
                  </a:solidFill>
                </a:rPr>
                <a:t>Uruguay Agriculture III</a:t>
              </a:r>
              <a:endParaRPr lang="en-US" sz="14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2867763" y="3739928"/>
              <a:ext cx="2357349" cy="1999247"/>
              <a:chOff x="2859925" y="3811561"/>
              <a:chExt cx="2357349" cy="1999247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2859925" y="5389114"/>
                <a:ext cx="2357349" cy="421694"/>
              </a:xfrm>
              <a:prstGeom prst="roundRect">
                <a:avLst/>
              </a:prstGeom>
              <a:solidFill>
                <a:srgbClr val="F6910A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ysClr val="windowText" lastClr="000000"/>
                    </a:solidFill>
                  </a:rPr>
                  <a:t>Dr. Pietro </a:t>
                </a:r>
                <a:r>
                  <a:rPr lang="en-US" sz="1400" dirty="0" err="1" smtClean="0">
                    <a:solidFill>
                      <a:sysClr val="windowText" lastClr="000000"/>
                    </a:solidFill>
                  </a:rPr>
                  <a:t>Ceccato</a:t>
                </a:r>
                <a:endParaRPr lang="en-US" sz="1400" dirty="0" smtClean="0">
                  <a:solidFill>
                    <a:sysClr val="windowText" lastClr="000000"/>
                  </a:solidFill>
                </a:endParaRPr>
              </a:p>
              <a:p>
                <a:pPr algn="ctr"/>
                <a:r>
                  <a:rPr lang="en-US" sz="1200" dirty="0" smtClean="0">
                    <a:solidFill>
                      <a:sysClr val="windowText" lastClr="000000"/>
                    </a:solidFill>
                  </a:rPr>
                  <a:t>Project Advisor</a:t>
                </a:r>
                <a:endParaRPr lang="en-US" sz="14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2859925" y="3811561"/>
                <a:ext cx="2357349" cy="692110"/>
              </a:xfrm>
              <a:prstGeom prst="roundRect">
                <a:avLst/>
              </a:prstGeom>
              <a:solidFill>
                <a:srgbClr val="108CE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/>
                  <a:t>Jerrod Lessel</a:t>
                </a:r>
                <a:endParaRPr lang="en-US" sz="1600" b="1" dirty="0" smtClean="0"/>
              </a:p>
              <a:p>
                <a:pPr algn="ctr"/>
                <a:r>
                  <a:rPr lang="en-US" sz="1200" i="1" dirty="0" smtClean="0"/>
                  <a:t>Project Lead</a:t>
                </a:r>
              </a:p>
              <a:p>
                <a:pPr algn="ctr"/>
                <a:r>
                  <a:rPr lang="en-US" sz="1200" dirty="0" err="1" smtClean="0"/>
                  <a:t>Jerrod.lessel@gmail.com</a:t>
                </a:r>
                <a:endParaRPr lang="en-US" sz="1200" dirty="0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2873508" y="4787422"/>
                <a:ext cx="2338362" cy="319105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rgbClr val="0051A8"/>
                    </a:solidFill>
                  </a:rPr>
                  <a:t>Andrew </a:t>
                </a:r>
                <a:r>
                  <a:rPr lang="en-US" sz="1400" dirty="0" err="1" smtClean="0">
                    <a:solidFill>
                      <a:srgbClr val="0051A8"/>
                    </a:solidFill>
                  </a:rPr>
                  <a:t>Kruczkiewicz</a:t>
                </a:r>
                <a:endParaRPr lang="en-US" sz="1400" dirty="0" smtClean="0">
                  <a:solidFill>
                    <a:srgbClr val="0051A8"/>
                  </a:solidFill>
                </a:endParaRPr>
              </a:p>
            </p:txBody>
          </p:sp>
        </p:grpSp>
      </p:grpSp>
      <p:sp>
        <p:nvSpPr>
          <p:cNvPr id="33" name="Rounded Rectangle 32"/>
          <p:cNvSpPr/>
          <p:nvPr/>
        </p:nvSpPr>
        <p:spPr>
          <a:xfrm>
            <a:off x="4619055" y="2005006"/>
            <a:ext cx="1968629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Pietro </a:t>
            </a:r>
            <a:r>
              <a:rPr lang="en-US" sz="1400" dirty="0" err="1" smtClean="0">
                <a:solidFill>
                  <a:sysClr val="windowText" lastClr="000000"/>
                </a:solidFill>
              </a:rPr>
              <a:t>Ceccato</a:t>
            </a:r>
            <a:endParaRPr lang="en-US" sz="14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16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NASA Jet Propulsion Laboratory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13010" y="1828427"/>
            <a:ext cx="256032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Nick Rousseau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609599" y="5445706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Cedric Fichot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240205" y="1828427"/>
            <a:ext cx="2560320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Brittany Zajic</a:t>
            </a:r>
          </a:p>
          <a:p>
            <a:pPr algn="ctr"/>
            <a:r>
              <a:rPr lang="en-US" sz="1200" dirty="0" smtClean="0"/>
              <a:t>Fellow/Assistant Center Lead</a:t>
            </a:r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609599" y="3733801"/>
            <a:ext cx="2357349" cy="761999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Christine Elowitt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smtClean="0"/>
              <a:t>Christine.elowitt.63@my.csun.edu</a:t>
            </a:r>
            <a:endParaRPr lang="en-US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623182" y="4633895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Steven Kerns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09600" y="502920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Nick Rousseau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57200" y="3124198"/>
            <a:ext cx="2667000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Bolsa Chica Ecological Forecasting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5829" y="25907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257202" y="2960132"/>
            <a:ext cx="8578949" cy="33644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409602" y="1740932"/>
            <a:ext cx="8231150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5867400" y="1825673"/>
            <a:ext cx="2560320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Ben Holt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366836" y="5029200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Ben Holt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366836" y="3727490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Rebecca Trinh</a:t>
            </a:r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smtClean="0"/>
              <a:t>Fish.r.awesome@gmail.com</a:t>
            </a:r>
            <a:endParaRPr lang="en-US" sz="1200" dirty="0"/>
          </a:p>
        </p:txBody>
      </p:sp>
      <p:sp>
        <p:nvSpPr>
          <p:cNvPr id="36" name="Rounded Rectangle 35"/>
          <p:cNvSpPr/>
          <p:nvPr/>
        </p:nvSpPr>
        <p:spPr>
          <a:xfrm>
            <a:off x="3380419" y="4572000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Lindsay Almaleh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3214437" y="3124198"/>
            <a:ext cx="2667000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Los Angeles Oceans II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134448" y="5445706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Marc Simard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134448" y="3733800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Erika Higa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smtClean="0"/>
              <a:t>ehigaearth@gmail.com</a:t>
            </a:r>
            <a:endParaRPr lang="en-US" sz="1200" dirty="0"/>
          </a:p>
        </p:txBody>
      </p:sp>
      <p:sp>
        <p:nvSpPr>
          <p:cNvPr id="42" name="Rounded Rectangle 41"/>
          <p:cNvSpPr/>
          <p:nvPr/>
        </p:nvSpPr>
        <p:spPr>
          <a:xfrm>
            <a:off x="6148031" y="4557695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Emily Beck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6134449" y="5014895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Mark Barker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5982049" y="3124198"/>
            <a:ext cx="2667000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Louisiana Ecological</a:t>
            </a:r>
          </a:p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Forecasting</a:t>
            </a:r>
            <a:endParaRPr lang="en-US" sz="1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42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NASA Langley Research Center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51338" y="1663796"/>
            <a:ext cx="1444390" cy="522328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Emily Adams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1965301" y="1664239"/>
            <a:ext cx="1905000" cy="534483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Rebekke Muench</a:t>
            </a:r>
          </a:p>
          <a:p>
            <a:pPr algn="ctr"/>
            <a:r>
              <a:rPr lang="en-US" sz="1200" dirty="0" smtClean="0"/>
              <a:t>Assistant Center Lead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2425829" y="2293634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282526" y="2659144"/>
            <a:ext cx="8578949" cy="3665455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307849" y="1592930"/>
            <a:ext cx="8528302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05556" y="1233527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7092462" y="1651191"/>
            <a:ext cx="1600200" cy="525082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Kenton Ross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939873" y="1657717"/>
            <a:ext cx="1332966" cy="534483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Jordan Vaa</a:t>
            </a:r>
          </a:p>
          <a:p>
            <a:pPr algn="ctr"/>
            <a:r>
              <a:rPr lang="en-US" sz="1200" dirty="0" smtClean="0"/>
              <a:t>IT Fellow</a:t>
            </a:r>
            <a:endParaRPr lang="en-US" sz="1200" dirty="0"/>
          </a:p>
        </p:txBody>
      </p:sp>
      <p:sp>
        <p:nvSpPr>
          <p:cNvPr id="30" name="Rounded Rectangle 29"/>
          <p:cNvSpPr/>
          <p:nvPr/>
        </p:nvSpPr>
        <p:spPr>
          <a:xfrm>
            <a:off x="5342411" y="1657717"/>
            <a:ext cx="1680478" cy="534483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Teresa Fenn</a:t>
            </a:r>
          </a:p>
          <a:p>
            <a:pPr algn="ctr"/>
            <a:r>
              <a:rPr lang="en-US" sz="1200" dirty="0" smtClean="0"/>
              <a:t>PC Fellow</a:t>
            </a:r>
            <a:endParaRPr lang="en-US" sz="12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87" y="2760917"/>
            <a:ext cx="1955616" cy="246461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74045"/>
            <a:ext cx="1815130" cy="73430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552" y="2775362"/>
            <a:ext cx="1925333" cy="285218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356" y="2778593"/>
            <a:ext cx="1938327" cy="290749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973" y="2775361"/>
            <a:ext cx="1963513" cy="231340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925" y="5241738"/>
            <a:ext cx="2225027" cy="998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04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County Health Department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33400" y="1828800"/>
            <a:ext cx="2587390" cy="609973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Tyler Lynn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3429000" y="5486400"/>
            <a:ext cx="2357349" cy="421694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Kenton Ross</a:t>
            </a: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Project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240205" y="1828427"/>
            <a:ext cx="2550995" cy="609973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Vishal</a:t>
            </a:r>
            <a:r>
              <a:rPr lang="en-US" sz="1400" dirty="0" smtClean="0"/>
              <a:t> </a:t>
            </a:r>
            <a:r>
              <a:rPr lang="en-US" sz="1400" dirty="0" err="1" smtClean="0"/>
              <a:t>Arya</a:t>
            </a:r>
            <a:endParaRPr lang="en-US" sz="1400" dirty="0" smtClean="0"/>
          </a:p>
          <a:p>
            <a:pPr algn="ctr"/>
            <a:r>
              <a:rPr lang="en-US" sz="1200" dirty="0" smtClean="0"/>
              <a:t>Project Coordination Fellow/Assistant Center Lead</a:t>
            </a:r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3429000" y="3581400"/>
            <a:ext cx="2357349" cy="692110"/>
          </a:xfrm>
          <a:prstGeom prst="roundRect">
            <a:avLst/>
          </a:prstGeom>
          <a:solidFill>
            <a:srgbClr val="108C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Saranee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Dutta</a:t>
            </a:r>
            <a:endParaRPr lang="en-US" sz="1600" b="1" dirty="0" smtClean="0"/>
          </a:p>
          <a:p>
            <a:pPr algn="ctr"/>
            <a:r>
              <a:rPr lang="en-US" sz="1200" i="1" dirty="0" smtClean="0"/>
              <a:t>Project Lead</a:t>
            </a:r>
          </a:p>
          <a:p>
            <a:pPr algn="ctr"/>
            <a:r>
              <a:rPr lang="en-US" sz="1200" dirty="0" smtClean="0"/>
              <a:t>saranee.dutta@gmail.com</a:t>
            </a:r>
            <a:endParaRPr lang="en-US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3429000" y="4343400"/>
            <a:ext cx="2338362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Jeanette </a:t>
            </a:r>
            <a:r>
              <a:rPr lang="en-US" sz="1400" dirty="0" err="1" smtClean="0">
                <a:solidFill>
                  <a:srgbClr val="0051A8"/>
                </a:solidFill>
              </a:rPr>
              <a:t>Bosarge</a:t>
            </a:r>
            <a:endParaRPr lang="en-US" sz="1400" dirty="0" smtClean="0">
              <a:solidFill>
                <a:srgbClr val="0051A8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429000" y="472440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Courtney Kirkham</a:t>
            </a:r>
            <a:endParaRPr lang="en-US" sz="1400" dirty="0">
              <a:solidFill>
                <a:srgbClr val="0051A8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857500" y="3124198"/>
            <a:ext cx="3429000" cy="3048001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Mobile Bay Eco Forecasting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62200" y="2514600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2514599" y="2960132"/>
            <a:ext cx="4114801" cy="33644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381000" y="1740932"/>
            <a:ext cx="8259752" cy="7736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5867400" y="1825673"/>
            <a:ext cx="2590800" cy="612727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Bert </a:t>
            </a:r>
            <a:r>
              <a:rPr lang="en-US" sz="1400" dirty="0" err="1" smtClean="0">
                <a:solidFill>
                  <a:sysClr val="windowText" lastClr="000000"/>
                </a:solidFill>
              </a:rPr>
              <a:t>Eichold</a:t>
            </a:r>
            <a:endParaRPr lang="en-US" sz="14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Mentor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429000" y="5105400"/>
            <a:ext cx="2354310" cy="3191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51A8"/>
                </a:solidFill>
              </a:rPr>
              <a:t>Tyler Lynn</a:t>
            </a:r>
            <a:endParaRPr lang="en-US" sz="1400" dirty="0">
              <a:solidFill>
                <a:srgbClr val="0051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0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NASA Marshall Space Flight Center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09599" y="1852606"/>
            <a:ext cx="1752600" cy="471877"/>
          </a:xfrm>
          <a:prstGeom prst="roundRect">
            <a:avLst/>
          </a:prstGeom>
          <a:solidFill>
            <a:srgbClr val="0051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Leigh Sinclair</a:t>
            </a:r>
          </a:p>
          <a:p>
            <a:pPr algn="ctr"/>
            <a:r>
              <a:rPr lang="en-US" sz="1200" dirty="0" smtClean="0"/>
              <a:t>Center Lead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2425829" y="2590799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 Teams &amp; Contact Information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1219201" y="2960132"/>
            <a:ext cx="6705600" cy="3364468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4" name="Rounded Rectangle 23"/>
          <p:cNvSpPr/>
          <p:nvPr/>
        </p:nvSpPr>
        <p:spPr>
          <a:xfrm>
            <a:off x="409602" y="1740932"/>
            <a:ext cx="8231150" cy="669801"/>
          </a:xfrm>
          <a:prstGeom prst="round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5" name="TextBox 24"/>
          <p:cNvSpPr txBox="1"/>
          <p:nvPr/>
        </p:nvSpPr>
        <p:spPr>
          <a:xfrm>
            <a:off x="1019866" y="13716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Node Leadership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489255" y="3056611"/>
            <a:ext cx="2965514" cy="3200400"/>
            <a:chOff x="457200" y="3048000"/>
            <a:chExt cx="2965514" cy="3200400"/>
          </a:xfrm>
        </p:grpSpPr>
        <p:sp>
          <p:nvSpPr>
            <p:cNvPr id="17" name="Rounded Rectangle 16"/>
            <p:cNvSpPr/>
            <p:nvPr/>
          </p:nvSpPr>
          <p:spPr>
            <a:xfrm>
              <a:off x="457200" y="3048000"/>
              <a:ext cx="2965514" cy="3200400"/>
            </a:xfrm>
            <a:prstGeom prst="roundRect">
              <a:avLst/>
            </a:prstGeom>
            <a:noFill/>
            <a:ln>
              <a:solidFill>
                <a:schemeClr val="accent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pPr algn="ctr"/>
              <a:r>
                <a:rPr lang="en-US" sz="1400" b="1" dirty="0" smtClean="0">
                  <a:solidFill>
                    <a:srgbClr val="002060"/>
                  </a:solidFill>
                </a:rPr>
                <a:t>Alabama Ecological Forecasting</a:t>
              </a:r>
              <a:endParaRPr lang="en-US" sz="1400" b="1" dirty="0">
                <a:solidFill>
                  <a:srgbClr val="002060"/>
                </a:solidFill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769120" y="3703037"/>
              <a:ext cx="2359015" cy="2321330"/>
              <a:chOff x="761282" y="3774670"/>
              <a:chExt cx="2359015" cy="2321330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761282" y="5674306"/>
                <a:ext cx="2357349" cy="421694"/>
              </a:xfrm>
              <a:prstGeom prst="roundRect">
                <a:avLst/>
              </a:prstGeom>
              <a:solidFill>
                <a:srgbClr val="F6910A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ysClr val="windowText" lastClr="000000"/>
                    </a:solidFill>
                  </a:rPr>
                  <a:t>Dr. Robert Griffin</a:t>
                </a:r>
              </a:p>
              <a:p>
                <a:pPr algn="ctr"/>
                <a:r>
                  <a:rPr lang="en-US" sz="1200" dirty="0" smtClean="0">
                    <a:solidFill>
                      <a:sysClr val="windowText" lastClr="000000"/>
                    </a:solidFill>
                  </a:rPr>
                  <a:t>Project Advisor</a:t>
                </a:r>
                <a:endParaRPr lang="en-US" sz="14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761282" y="3774670"/>
                <a:ext cx="2357349" cy="692110"/>
              </a:xfrm>
              <a:prstGeom prst="roundRect">
                <a:avLst/>
              </a:prstGeom>
              <a:solidFill>
                <a:srgbClr val="108CE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/>
                  <a:t>Ryan Schick</a:t>
                </a:r>
                <a:endParaRPr lang="en-US" sz="1600" b="1" dirty="0" smtClean="0"/>
              </a:p>
              <a:p>
                <a:pPr algn="ctr"/>
                <a:r>
                  <a:rPr lang="en-US" sz="1200" i="1" dirty="0" smtClean="0"/>
                  <a:t>Project Lead</a:t>
                </a:r>
              </a:p>
              <a:p>
                <a:pPr algn="ctr"/>
                <a:r>
                  <a:rPr lang="en-US" sz="1200" dirty="0" smtClean="0"/>
                  <a:t>ryanschickwx@gmail.com</a:t>
                </a:r>
                <a:endParaRPr lang="en-US" sz="1200" dirty="0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774865" y="4526918"/>
                <a:ext cx="2338362" cy="319105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rgbClr val="0051A8"/>
                    </a:solidFill>
                  </a:rPr>
                  <a:t>Leigh Sinclair</a:t>
                </a:r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761283" y="4893362"/>
                <a:ext cx="2354310" cy="319105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rgbClr val="0051A8"/>
                    </a:solidFill>
                  </a:rPr>
                  <a:t>Maggi Klug</a:t>
                </a:r>
                <a:endParaRPr lang="en-US" sz="1400" dirty="0">
                  <a:solidFill>
                    <a:srgbClr val="0051A8"/>
                  </a:solidFill>
                </a:endParaRPr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765987" y="5274362"/>
                <a:ext cx="2354310" cy="319105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rgbClr val="0051A8"/>
                    </a:solidFill>
                  </a:rPr>
                  <a:t>Kelsey Herndon</a:t>
                </a:r>
                <a:endParaRPr lang="en-US" sz="1400" dirty="0">
                  <a:solidFill>
                    <a:srgbClr val="0051A8"/>
                  </a:solidFill>
                </a:endParaRPr>
              </a:p>
            </p:txBody>
          </p:sp>
        </p:grpSp>
      </p:grpSp>
      <p:sp>
        <p:nvSpPr>
          <p:cNvPr id="33" name="Rounded Rectangle 32"/>
          <p:cNvSpPr/>
          <p:nvPr/>
        </p:nvSpPr>
        <p:spPr>
          <a:xfrm>
            <a:off x="6524834" y="1852606"/>
            <a:ext cx="1968629" cy="477385"/>
          </a:xfrm>
          <a:prstGeom prst="roundRect">
            <a:avLst/>
          </a:prstGeom>
          <a:solidFill>
            <a:srgbClr val="F691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ysClr val="windowText" lastClr="000000"/>
                </a:solidFill>
              </a:rPr>
              <a:t>Dr. Jeffrey </a:t>
            </a:r>
            <a:r>
              <a:rPr lang="en-US" sz="1400" dirty="0" err="1" smtClean="0">
                <a:solidFill>
                  <a:sysClr val="windowText" lastClr="000000"/>
                </a:solidFill>
              </a:rPr>
              <a:t>Luvall</a:t>
            </a:r>
            <a:endParaRPr lang="en-US" sz="1400" dirty="0" smtClean="0">
              <a:solidFill>
                <a:sysClr val="windowText" lastClr="000000"/>
              </a:solidFill>
            </a:endParaRPr>
          </a:p>
          <a:p>
            <a:pPr algn="ctr"/>
            <a:r>
              <a:rPr lang="en-US" sz="1200" dirty="0" smtClean="0">
                <a:solidFill>
                  <a:sysClr val="windowText" lastClr="000000"/>
                </a:solidFill>
              </a:rPr>
              <a:t>Lead Advisor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4648200" y="3048389"/>
            <a:ext cx="2949783" cy="3200400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sz="1400" b="1" dirty="0" smtClean="0">
                <a:solidFill>
                  <a:srgbClr val="002060"/>
                </a:solidFill>
              </a:rPr>
              <a:t>Lake Victoria Water Resources II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438400" y="1852605"/>
            <a:ext cx="1968629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Daryl Ann </a:t>
            </a:r>
            <a:r>
              <a:rPr lang="en-US" sz="1400" dirty="0" err="1" smtClean="0"/>
              <a:t>Winstead</a:t>
            </a:r>
            <a:endParaRPr lang="en-US" sz="1400" dirty="0" smtClean="0"/>
          </a:p>
          <a:p>
            <a:pPr algn="ctr"/>
            <a:r>
              <a:rPr lang="en-US" sz="1200" dirty="0" smtClean="0"/>
              <a:t>Assistant Center Lead</a:t>
            </a:r>
            <a:endParaRPr lang="en-US" sz="1200" dirty="0"/>
          </a:p>
        </p:txBody>
      </p:sp>
      <p:sp>
        <p:nvSpPr>
          <p:cNvPr id="30" name="Rounded Rectangle 29"/>
          <p:cNvSpPr/>
          <p:nvPr/>
        </p:nvSpPr>
        <p:spPr>
          <a:xfrm>
            <a:off x="4470271" y="1852606"/>
            <a:ext cx="1968629" cy="471877"/>
          </a:xfrm>
          <a:prstGeom prst="roundRect">
            <a:avLst/>
          </a:prstGeom>
          <a:solidFill>
            <a:srgbClr val="0565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Ryan Schick</a:t>
            </a:r>
          </a:p>
          <a:p>
            <a:pPr algn="ctr"/>
            <a:r>
              <a:rPr lang="en-US" sz="1200" dirty="0" smtClean="0"/>
              <a:t>Fellow</a:t>
            </a:r>
            <a:endParaRPr lang="en-US" sz="1200" dirty="0"/>
          </a:p>
        </p:txBody>
      </p:sp>
      <p:grpSp>
        <p:nvGrpSpPr>
          <p:cNvPr id="5" name="Group 4"/>
          <p:cNvGrpSpPr/>
          <p:nvPr/>
        </p:nvGrpSpPr>
        <p:grpSpPr>
          <a:xfrm>
            <a:off x="4952036" y="3666614"/>
            <a:ext cx="2375452" cy="2534983"/>
            <a:chOff x="5267844" y="3666614"/>
            <a:chExt cx="2375452" cy="2534983"/>
          </a:xfrm>
        </p:grpSpPr>
        <p:sp>
          <p:nvSpPr>
            <p:cNvPr id="40" name="Rounded Rectangle 39"/>
            <p:cNvSpPr/>
            <p:nvPr/>
          </p:nvSpPr>
          <p:spPr>
            <a:xfrm>
              <a:off x="5267844" y="5779903"/>
              <a:ext cx="2357349" cy="421694"/>
            </a:xfrm>
            <a:prstGeom prst="roundRect">
              <a:avLst/>
            </a:prstGeom>
            <a:solidFill>
              <a:srgbClr val="F6910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ysClr val="windowText" lastClr="000000"/>
                  </a:solidFill>
                </a:rPr>
                <a:t>Dr. Robert Griffin</a:t>
              </a:r>
            </a:p>
            <a:p>
              <a:pPr algn="ctr"/>
              <a:r>
                <a:rPr lang="en-US" sz="1200" dirty="0" smtClean="0">
                  <a:solidFill>
                    <a:sysClr val="windowText" lastClr="000000"/>
                  </a:solidFill>
                </a:rPr>
                <a:t>Project Advisor</a:t>
              </a:r>
              <a:endParaRPr lang="en-US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5267845" y="3666614"/>
              <a:ext cx="2357349" cy="692110"/>
            </a:xfrm>
            <a:prstGeom prst="roundRect">
              <a:avLst/>
            </a:prstGeom>
            <a:solidFill>
              <a:srgbClr val="108C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err="1" smtClean="0"/>
                <a:t>Jeanné</a:t>
              </a:r>
              <a:r>
                <a:rPr lang="en-US" sz="1400" b="1" dirty="0" smtClean="0"/>
                <a:t> le Roux</a:t>
              </a:r>
              <a:endParaRPr lang="en-US" sz="1600" b="1" dirty="0" smtClean="0"/>
            </a:p>
            <a:p>
              <a:pPr algn="ctr"/>
              <a:r>
                <a:rPr lang="en-US" sz="1200" i="1" dirty="0" smtClean="0"/>
                <a:t>Project Lead</a:t>
              </a:r>
            </a:p>
            <a:p>
              <a:pPr algn="ctr"/>
              <a:r>
                <a:rPr lang="en-US" sz="1200" dirty="0" smtClean="0"/>
                <a:t>jr0020@uah.edu</a:t>
              </a:r>
              <a:endParaRPr lang="en-US" sz="1200" dirty="0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5286832" y="4388518"/>
              <a:ext cx="2338362" cy="31910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51A8"/>
                  </a:solidFill>
                </a:rPr>
                <a:t>Daryl Ann </a:t>
              </a:r>
              <a:r>
                <a:rPr lang="en-US" sz="1400" dirty="0" err="1" smtClean="0">
                  <a:solidFill>
                    <a:srgbClr val="0051A8"/>
                  </a:solidFill>
                </a:rPr>
                <a:t>Winstead</a:t>
              </a:r>
              <a:endParaRPr lang="en-US" sz="1400" dirty="0" smtClean="0">
                <a:solidFill>
                  <a:srgbClr val="0051A8"/>
                </a:solidFill>
              </a:endParaRP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5278858" y="4744901"/>
              <a:ext cx="2354310" cy="31910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51A8"/>
                  </a:solidFill>
                </a:rPr>
                <a:t>Sara </a:t>
              </a:r>
              <a:r>
                <a:rPr lang="en-US" sz="1400" dirty="0" err="1" smtClean="0">
                  <a:solidFill>
                    <a:srgbClr val="0051A8"/>
                  </a:solidFill>
                </a:rPr>
                <a:t>Amirazodi</a:t>
              </a:r>
              <a:endParaRPr lang="en-US" sz="1400" dirty="0">
                <a:solidFill>
                  <a:srgbClr val="0051A8"/>
                </a:solidFill>
              </a:endParaRP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5288986" y="5086866"/>
              <a:ext cx="2354310" cy="31910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51A8"/>
                  </a:solidFill>
                </a:rPr>
                <a:t>Christina Fischer</a:t>
              </a:r>
              <a:endParaRPr lang="en-US" sz="1400" dirty="0">
                <a:solidFill>
                  <a:srgbClr val="0051A8"/>
                </a:solidFill>
              </a:endParaRP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5278858" y="5430704"/>
              <a:ext cx="2354310" cy="31910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51A8"/>
                  </a:solidFill>
                </a:rPr>
                <a:t>Dwight </a:t>
              </a:r>
              <a:r>
                <a:rPr lang="en-US" sz="1400" dirty="0" err="1" smtClean="0">
                  <a:solidFill>
                    <a:srgbClr val="0051A8"/>
                  </a:solidFill>
                </a:rPr>
                <a:t>Tigner</a:t>
              </a:r>
              <a:endParaRPr lang="en-US" sz="1400" dirty="0">
                <a:solidFill>
                  <a:srgbClr val="0051A8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870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7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F3F3F"/>
      </a:accent1>
      <a:accent2>
        <a:srgbClr val="595959"/>
      </a:accent2>
      <a:accent3>
        <a:srgbClr val="7F7F7F"/>
      </a:accent3>
      <a:accent4>
        <a:srgbClr val="A5A5A5"/>
      </a:accent4>
      <a:accent5>
        <a:srgbClr val="BFBFBF"/>
      </a:accent5>
      <a:accent6>
        <a:srgbClr val="D8D8D8"/>
      </a:accent6>
      <a:hlink>
        <a:srgbClr val="000000"/>
      </a:hlink>
      <a:folHlink>
        <a:srgbClr val="0000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2056</TotalTime>
  <Words>748</Words>
  <Application>Microsoft Office PowerPoint</Application>
  <PresentationFormat>On-screen Show (4:3)</PresentationFormat>
  <Paragraphs>300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Century Gothic</vt:lpstr>
      <vt:lpstr>Wingdings</vt:lpstr>
      <vt:lpstr>Wingdings 2</vt:lpstr>
      <vt:lpstr>Civic</vt:lpstr>
      <vt:lpstr>NASA Ames Research Center</vt:lpstr>
      <vt:lpstr>USGS at Colorado State University Fort Collins</vt:lpstr>
      <vt:lpstr>NASA Goddard Space Flight Center</vt:lpstr>
      <vt:lpstr>BLM at Idaho State University GIS TReC</vt:lpstr>
      <vt:lpstr>International Research Institute for Climate and Society</vt:lpstr>
      <vt:lpstr>NASA Jet Propulsion Laboratory</vt:lpstr>
      <vt:lpstr>NASA Langley Research Center</vt:lpstr>
      <vt:lpstr>Mobile County Health Department</vt:lpstr>
      <vt:lpstr>NASA Marshall Space Flight Center</vt:lpstr>
      <vt:lpstr>NOAA National Centers for Environmental Information</vt:lpstr>
      <vt:lpstr>University of Georgia</vt:lpstr>
      <vt:lpstr>Wise County Clerk of Court’s Office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DEVELOP Builds Teams</dc:title>
  <dc:creator>Lauren</dc:creator>
  <cp:lastModifiedBy>Orne, Tiffani N. (LARC-E3)[SSAI DEVELOP]</cp:lastModifiedBy>
  <cp:revision>118</cp:revision>
  <cp:lastPrinted>2014-01-06T23:08:00Z</cp:lastPrinted>
  <dcterms:created xsi:type="dcterms:W3CDTF">2013-12-31T00:35:50Z</dcterms:created>
  <dcterms:modified xsi:type="dcterms:W3CDTF">2016-02-08T19:46:36Z</dcterms:modified>
</cp:coreProperties>
</file>