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8"/>
  </p:notesMasterIdLst>
  <p:sldIdLst>
    <p:sldId id="275" r:id="rId2"/>
    <p:sldId id="298" r:id="rId3"/>
    <p:sldId id="288" r:id="rId4"/>
    <p:sldId id="299" r:id="rId5"/>
    <p:sldId id="287" r:id="rId6"/>
    <p:sldId id="296" r:id="rId7"/>
    <p:sldId id="286" r:id="rId8"/>
    <p:sldId id="289" r:id="rId9"/>
    <p:sldId id="304" r:id="rId10"/>
    <p:sldId id="303" r:id="rId11"/>
    <p:sldId id="290" r:id="rId12"/>
    <p:sldId id="291" r:id="rId13"/>
    <p:sldId id="292" r:id="rId14"/>
    <p:sldId id="293" r:id="rId15"/>
    <p:sldId id="294" r:id="rId16"/>
    <p:sldId id="297"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herry baggett" initials="Sb" lastIdx="1" clrIdx="0"/>
  <p:cmAuthor id="1" name="Margaret Klug" initials="MK" lastIdx="1" clrIdx="1"/>
  <p:cmAuthor id="2" name="Daryl-Ann Winstead" initials="DW" lastIdx="1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E9A149"/>
    <a:srgbClr val="333333"/>
    <a:srgbClr val="F4901A"/>
    <a:srgbClr val="FFFFF5"/>
    <a:srgbClr val="FFFFF3"/>
    <a:srgbClr val="DC7D0A"/>
    <a:srgbClr val="DE8E3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4577" autoAdjust="0"/>
    <p:restoredTop sz="89606" autoAdjust="0"/>
  </p:normalViewPr>
  <p:slideViewPr>
    <p:cSldViewPr snapToGrid="0">
      <p:cViewPr>
        <p:scale>
          <a:sx n="100" d="100"/>
          <a:sy n="100" d="100"/>
        </p:scale>
        <p:origin x="-1944" y="-192"/>
      </p:cViewPr>
      <p:guideLst>
        <p:guide orient="horz" pos="2160"/>
        <p:guide pos="2880"/>
      </p:guideLst>
    </p:cSldViewPr>
  </p:slideViewPr>
  <p:notesTextViewPr>
    <p:cViewPr>
      <p:scale>
        <a:sx n="100" d="100"/>
        <a:sy n="100" d="100"/>
      </p:scale>
      <p:origin x="0" y="0"/>
    </p:cViewPr>
  </p:notesTextViewPr>
  <p:notesViewPr>
    <p:cSldViewPr snapToGrid="0">
      <p:cViewPr varScale="1">
        <p:scale>
          <a:sx n="74" d="100"/>
          <a:sy n="74" d="100"/>
        </p:scale>
        <p:origin x="768" y="91"/>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8CB7D24-6C88-410E-ACB5-D95ED598E96E}" type="datetimeFigureOut">
              <a:rPr lang="en-US" smtClean="0"/>
              <a:t>3/2/2016</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FFCE636-EDCB-4E8F-A496-90D3D4BBB61E}" type="slidenum">
              <a:rPr lang="en-US" smtClean="0"/>
              <a:t>‹#›</a:t>
            </a:fld>
            <a:endParaRPr lang="en-US"/>
          </a:p>
        </p:txBody>
      </p:sp>
    </p:spTree>
    <p:extLst>
      <p:ext uri="{BB962C8B-B14F-4D97-AF65-F5344CB8AC3E}">
        <p14:creationId xmlns:p14="http://schemas.microsoft.com/office/powerpoint/2010/main" val="24078862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The Southern Pine Beetle (SPB), or </a:t>
            </a:r>
            <a:r>
              <a:rPr lang="en-US" dirty="0" err="1" smtClean="0"/>
              <a:t>Dendroctonus</a:t>
            </a:r>
            <a:r>
              <a:rPr lang="en-US" dirty="0" smtClean="0"/>
              <a:t> </a:t>
            </a:r>
            <a:r>
              <a:rPr lang="en-US" dirty="0" err="1" smtClean="0"/>
              <a:t>frontalis</a:t>
            </a:r>
            <a:r>
              <a:rPr lang="en-US" dirty="0" smtClean="0"/>
              <a:t>, is an opportunistic species that attacks stressed trees weakened by drought, fire,</a:t>
            </a:r>
            <a:r>
              <a:rPr lang="en-US" baseline="0" dirty="0" smtClean="0"/>
              <a:t> or storm damage</a:t>
            </a:r>
          </a:p>
          <a:p>
            <a:pPr marL="171450" indent="-171450">
              <a:buFont typeface="Arial" panose="020B0604020202020204" pitchFamily="34" charset="0"/>
              <a:buChar char="•"/>
            </a:pPr>
            <a:r>
              <a:rPr lang="en-US" baseline="0" dirty="0" smtClean="0"/>
              <a:t>They cause the most damage in the summer months where they are most active.  They typically go dormant during the cold, winter months.</a:t>
            </a:r>
          </a:p>
          <a:p>
            <a:pPr marL="171450" indent="-171450">
              <a:buFont typeface="Arial" panose="020B0604020202020204" pitchFamily="34" charset="0"/>
              <a:buChar char="•"/>
            </a:pPr>
            <a:r>
              <a:rPr lang="en-US" baseline="0" dirty="0" smtClean="0"/>
              <a:t>The beetle is only 2-4mm in length and is considered one of the most destructive pests in the southern United States.</a:t>
            </a:r>
          </a:p>
          <a:p>
            <a:pPr marL="171450" indent="-171450">
              <a:buFont typeface="Arial" panose="020B0604020202020204" pitchFamily="34" charset="0"/>
              <a:buChar char="•"/>
            </a:pPr>
            <a:endParaRPr lang="en-US" baseline="0" dirty="0" smtClean="0"/>
          </a:p>
          <a:p>
            <a:pPr marL="0" indent="0">
              <a:buFont typeface="Arial" panose="020B0604020202020204" pitchFamily="34" charset="0"/>
              <a:buNone/>
            </a:pPr>
            <a:r>
              <a:rPr lang="en-US" baseline="0" dirty="0" smtClean="0"/>
              <a:t>Image Source: http://blogs.usda.gov/2011/11/15/southern-pine-beetle-one-million-acres-protected-one-acre-at-a-time/</a:t>
            </a:r>
          </a:p>
          <a:p>
            <a:pPr marL="0" indent="0">
              <a:buFont typeface="Arial" panose="020B0604020202020204" pitchFamily="34" charset="0"/>
              <a:buNone/>
            </a:pPr>
            <a:r>
              <a:rPr lang="en-US" baseline="0" dirty="0" smtClean="0"/>
              <a:t>Image Source: http://www.srs.fs.usda.gov/compass/2014/01/09/guidelines-for-regenerating-southern-pine-beetle-spots-2/</a:t>
            </a:r>
          </a:p>
          <a:p>
            <a:pPr marL="0" indent="0">
              <a:buFont typeface="Arial" panose="020B0604020202020204" pitchFamily="34" charset="0"/>
              <a:buNone/>
            </a:pPr>
            <a:endParaRPr lang="en-US" baseline="0" dirty="0" smtClean="0"/>
          </a:p>
        </p:txBody>
      </p:sp>
      <p:sp>
        <p:nvSpPr>
          <p:cNvPr id="4" name="Slide Number Placeholder 3"/>
          <p:cNvSpPr>
            <a:spLocks noGrp="1"/>
          </p:cNvSpPr>
          <p:nvPr>
            <p:ph type="sldNum" sz="quarter" idx="10"/>
          </p:nvPr>
        </p:nvSpPr>
        <p:spPr/>
        <p:txBody>
          <a:bodyPr/>
          <a:lstStyle/>
          <a:p>
            <a:fld id="{DFFCE636-EDCB-4E8F-A496-90D3D4BBB61E}" type="slidenum">
              <a:rPr lang="en-US" smtClean="0"/>
              <a:t>2</a:t>
            </a:fld>
            <a:endParaRPr lang="en-US"/>
          </a:p>
        </p:txBody>
      </p:sp>
    </p:spTree>
    <p:extLst>
      <p:ext uri="{BB962C8B-B14F-4D97-AF65-F5344CB8AC3E}">
        <p14:creationId xmlns:p14="http://schemas.microsoft.com/office/powerpoint/2010/main" val="16929644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Image Source: http://www.srs.fs.usda.gov/compass/2015/07/21/thinning-and-burning-the-best-defense-against-southern-pine-beetle/</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13</a:t>
            </a:fld>
            <a:endParaRPr lang="en-US"/>
          </a:p>
        </p:txBody>
      </p:sp>
    </p:spTree>
    <p:extLst>
      <p:ext uri="{BB962C8B-B14F-4D97-AF65-F5344CB8AC3E}">
        <p14:creationId xmlns:p14="http://schemas.microsoft.com/office/powerpoint/2010/main" val="41586612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14</a:t>
            </a:fld>
            <a:endParaRPr lang="en-US"/>
          </a:p>
        </p:txBody>
      </p:sp>
    </p:spTree>
    <p:extLst>
      <p:ext uri="{BB962C8B-B14F-4D97-AF65-F5344CB8AC3E}">
        <p14:creationId xmlns:p14="http://schemas.microsoft.com/office/powerpoint/2010/main" val="25035921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dirty="0" smtClean="0"/>
          </a:p>
          <a:p>
            <a:endParaRPr lang="en-US" dirty="0" smtClean="0"/>
          </a:p>
          <a:p>
            <a:r>
              <a:rPr lang="en-US" dirty="0" smtClean="0"/>
              <a:t>Image from</a:t>
            </a:r>
            <a:r>
              <a:rPr lang="en-US" baseline="0" dirty="0" smtClean="0"/>
              <a:t> USFS: http://www.fs.usda.gov/Internet/FSE_DOCUMENTS/fsbdev2_042840.pdf</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15</a:t>
            </a:fld>
            <a:endParaRPr lang="en-US"/>
          </a:p>
        </p:txBody>
      </p:sp>
    </p:spTree>
    <p:extLst>
      <p:ext uri="{BB962C8B-B14F-4D97-AF65-F5344CB8AC3E}">
        <p14:creationId xmlns:p14="http://schemas.microsoft.com/office/powerpoint/2010/main" val="35782555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SPB causes </a:t>
            </a:r>
            <a:r>
              <a:rPr lang="en-US" baseline="0" dirty="0" smtClean="0"/>
              <a:t>hundreds of thousands of dollars in damage to pine trees each year.</a:t>
            </a:r>
          </a:p>
          <a:p>
            <a:r>
              <a:rPr lang="en-US" baseline="0" dirty="0" smtClean="0"/>
              <a:t>Trees killed by SPB can increase the </a:t>
            </a:r>
            <a:r>
              <a:rPr lang="en-US" sz="1200" kern="1200" dirty="0" smtClean="0">
                <a:solidFill>
                  <a:schemeClr val="tx1"/>
                </a:solidFill>
                <a:effectLst/>
                <a:latin typeface="+mn-lt"/>
                <a:ea typeface="+mn-ea"/>
                <a:cs typeface="+mn-cs"/>
              </a:rPr>
              <a:t> risk or severity of forest fires by increasing the fuel load available to burn.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Damages caused by the SPB may result in limited diversity in surrounding plants and harm other animals’ habitats, such as the near-threatened Red-cockaded Woodpecker.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Image Source:</a:t>
            </a:r>
            <a:r>
              <a:rPr lang="en-US" sz="1200" kern="1200" baseline="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Ronald F. Billings, Texas Forest Service, forestryimages.org Damage to a forest from the Southern pine beetle</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3</a:t>
            </a:fld>
            <a:endParaRPr lang="en-US"/>
          </a:p>
        </p:txBody>
      </p:sp>
    </p:spTree>
    <p:extLst>
      <p:ext uri="{BB962C8B-B14F-4D97-AF65-F5344CB8AC3E}">
        <p14:creationId xmlns:p14="http://schemas.microsoft.com/office/powerpoint/2010/main" val="40970583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project partnered with the United</a:t>
            </a:r>
            <a:r>
              <a:rPr lang="en-US" baseline="0" dirty="0" smtClean="0"/>
              <a:t> States Forest Service.  The forest service currently uses expensive manned aerial surveys, MODIS </a:t>
            </a:r>
            <a:r>
              <a:rPr lang="en-US" baseline="0" dirty="0" err="1" smtClean="0"/>
              <a:t>ForWarn</a:t>
            </a:r>
            <a:r>
              <a:rPr lang="en-US" baseline="0" dirty="0" smtClean="0"/>
              <a:t>, and Forest Disturbance Monitor data in addition to ground surveys to monitor Southern Pine </a:t>
            </a:r>
            <a:r>
              <a:rPr lang="en-US" baseline="0" smtClean="0"/>
              <a:t>Beetle infestations. </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4</a:t>
            </a:fld>
            <a:endParaRPr lang="en-US"/>
          </a:p>
        </p:txBody>
      </p:sp>
    </p:spTree>
    <p:extLst>
      <p:ext uri="{BB962C8B-B14F-4D97-AF65-F5344CB8AC3E}">
        <p14:creationId xmlns:p14="http://schemas.microsoft.com/office/powerpoint/2010/main" val="5547428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were 3</a:t>
            </a:r>
            <a:r>
              <a:rPr lang="en-US" baseline="0" dirty="0" smtClean="0"/>
              <a:t> objectives to this project. One, to determine the locations of previous pine beetle infestations to determine what environmental thresholds it prefers. Two, assess the current and future risks of outbreaks to aid in suppression efforts. Finally three, generate a Near Real-Time Susceptibility Model for project partners to assess the continuous risk of Southern Pine Beetle infestations on a weekly basis.</a:t>
            </a:r>
          </a:p>
          <a:p>
            <a:endParaRPr lang="en-US" baseline="0" dirty="0" smtClean="0"/>
          </a:p>
          <a:p>
            <a:r>
              <a:rPr lang="en-US" baseline="0" dirty="0" smtClean="0"/>
              <a:t>Image Source: http://www.ct.gov/deep/cwp/view.asp?a=2697&amp;q=563452</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5</a:t>
            </a:fld>
            <a:endParaRPr lang="en-US"/>
          </a:p>
        </p:txBody>
      </p:sp>
    </p:spTree>
    <p:extLst>
      <p:ext uri="{BB962C8B-B14F-4D97-AF65-F5344CB8AC3E}">
        <p14:creationId xmlns:p14="http://schemas.microsoft.com/office/powerpoint/2010/main" val="40258558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study area</a:t>
            </a:r>
            <a:r>
              <a:rPr lang="en-US" baseline="0" dirty="0" smtClean="0"/>
              <a:t> is the state of Alabama with a particular focus on Bankhead National Forest. An estimated 69% of Alabama is forested, which consists mainly of hardwoods and pine trees, specifically loblolly and longleaf pines which the Southern Pine Beetle Prefers. </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6</a:t>
            </a:fld>
            <a:endParaRPr lang="en-US"/>
          </a:p>
        </p:txBody>
      </p:sp>
    </p:spTree>
    <p:extLst>
      <p:ext uri="{BB962C8B-B14F-4D97-AF65-F5344CB8AC3E}">
        <p14:creationId xmlns:p14="http://schemas.microsoft.com/office/powerpoint/2010/main" val="24270772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study period was from </a:t>
            </a:r>
            <a:r>
              <a:rPr lang="en-US" baseline="0" dirty="0" err="1" smtClean="0"/>
              <a:t>Januray</a:t>
            </a:r>
            <a:r>
              <a:rPr lang="en-US" baseline="0" smtClean="0"/>
              <a:t> </a:t>
            </a:r>
            <a:r>
              <a:rPr lang="en-US" baseline="0" dirty="0" smtClean="0"/>
              <a:t>2010 to December 2015 while forecasting outbreaks to 2050.</a:t>
            </a:r>
          </a:p>
          <a:p>
            <a:endParaRPr lang="en-US" baseline="0" dirty="0" smtClean="0"/>
          </a:p>
          <a:p>
            <a:r>
              <a:rPr lang="en-US" baseline="0" dirty="0" smtClean="0"/>
              <a:t>Image Source: Ron Billings/Texas A and M Forest Service</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7</a:t>
            </a:fld>
            <a:endParaRPr lang="en-US"/>
          </a:p>
        </p:txBody>
      </p:sp>
    </p:spTree>
    <p:extLst>
      <p:ext uri="{BB962C8B-B14F-4D97-AF65-F5344CB8AC3E}">
        <p14:creationId xmlns:p14="http://schemas.microsoft.com/office/powerpoint/2010/main" val="10428433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NASA Satellites and Sensors used for this project</a:t>
            </a:r>
            <a:r>
              <a:rPr lang="en-US" baseline="0" dirty="0" smtClean="0"/>
              <a:t> were Landsat 5 Thematic Mapper, Landsat 8 Operational Land Imager, and Shuttle Radar Topographic Mission version 2 C band.</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8</a:t>
            </a:fld>
            <a:endParaRPr lang="en-US"/>
          </a:p>
        </p:txBody>
      </p:sp>
    </p:spTree>
    <p:extLst>
      <p:ext uri="{BB962C8B-B14F-4D97-AF65-F5344CB8AC3E}">
        <p14:creationId xmlns:p14="http://schemas.microsoft.com/office/powerpoint/2010/main" val="12771158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Landsat data were downloaded and</a:t>
            </a:r>
            <a:r>
              <a:rPr lang="en-US" baseline="0" dirty="0" smtClean="0"/>
              <a:t> used to calculate NDVI, GRVI, and tree species. This data combined with elevation, slope, aspect, and climate data variables were added to the Princeton Maximum Entropy Model to create a pine beetle prediction map that forecasts pine beetle outbreaks to December of 2050.  </a:t>
            </a:r>
            <a:r>
              <a:rPr lang="en-US" dirty="0" smtClean="0"/>
              <a:t> </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10</a:t>
            </a:fld>
            <a:endParaRPr lang="en-US"/>
          </a:p>
        </p:txBody>
      </p:sp>
    </p:spTree>
    <p:extLst>
      <p:ext uri="{BB962C8B-B14F-4D97-AF65-F5344CB8AC3E}">
        <p14:creationId xmlns:p14="http://schemas.microsoft.com/office/powerpoint/2010/main" val="6175004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Near-Real Time Pine Beetle Susceptibility Map was created</a:t>
            </a:r>
            <a:r>
              <a:rPr lang="en-US" baseline="0" dirty="0" smtClean="0"/>
              <a:t> by a python code where the most recent</a:t>
            </a:r>
            <a:r>
              <a:rPr lang="en-US" dirty="0" smtClean="0"/>
              <a:t> Landsat 8 tiles were downloaded and used to calculate</a:t>
            </a:r>
            <a:r>
              <a:rPr lang="en-US" baseline="0" dirty="0" smtClean="0"/>
              <a:t> surface temperature, minimum temperature, maximum temperature, mean temperature, NDVI, GRVI, and tree species. The python code concluded with creating Fuzzy memberships to be used in the Fuzzy Logic Model.  Also contributing to the model were the variables of elevation, slope, and aspect. This created a product that assesses the susceptibility of pine beetle outbreaks in the study area based on the most recent data from Landsat.</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11</a:t>
            </a:fld>
            <a:endParaRPr lang="en-US"/>
          </a:p>
        </p:txBody>
      </p:sp>
    </p:spTree>
    <p:extLst>
      <p:ext uri="{BB962C8B-B14F-4D97-AF65-F5344CB8AC3E}">
        <p14:creationId xmlns:p14="http://schemas.microsoft.com/office/powerpoint/2010/main" val="68307427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a:extLst>
              <a:ext uri="{28A0092B-C50C-407E-A947-70E740481C1C}">
                <a14:useLocalDpi xmlns:a14="http://schemas.microsoft.com/office/drawing/2010/main" val="0"/>
              </a:ext>
            </a:extLst>
          </a:blip>
          <a:srcRect t="50020" b="11270"/>
          <a:stretch/>
        </p:blipFill>
        <p:spPr>
          <a:xfrm>
            <a:off x="-1" y="4612943"/>
            <a:ext cx="9144000" cy="2245057"/>
          </a:xfrm>
          <a:prstGeom prst="rect">
            <a:avLst/>
          </a:prstGeom>
        </p:spPr>
      </p:pic>
      <p:pic>
        <p:nvPicPr>
          <p:cNvPr id="2" name="app area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59471" y="1370901"/>
            <a:ext cx="914400" cy="914400"/>
          </a:xfrm>
          <a:prstGeom prst="rect">
            <a:avLst/>
          </a:prstGeom>
        </p:spPr>
      </p:pic>
      <p:cxnSp>
        <p:nvCxnSpPr>
          <p:cNvPr id="13" name="author rule"/>
          <p:cNvCxnSpPr/>
          <p:nvPr userDrawn="1"/>
        </p:nvCxnSpPr>
        <p:spPr>
          <a:xfrm>
            <a:off x="228600" y="3136336"/>
            <a:ext cx="8686800" cy="0"/>
          </a:xfrm>
          <a:prstGeom prst="line">
            <a:avLst/>
          </a:prstGeom>
          <a:ln w="31750" cap="rnd">
            <a:solidFill>
              <a:schemeClr val="accent1"/>
            </a:solidFill>
            <a:round/>
          </a:ln>
        </p:spPr>
        <p:style>
          <a:lnRef idx="1">
            <a:schemeClr val="accent1"/>
          </a:lnRef>
          <a:fillRef idx="0">
            <a:schemeClr val="accent1"/>
          </a:fillRef>
          <a:effectRef idx="0">
            <a:schemeClr val="accent1"/>
          </a:effectRef>
          <a:fontRef idx="minor">
            <a:schemeClr val="tx1"/>
          </a:fontRef>
        </p:style>
      </p:cxnSp>
      <p:sp>
        <p:nvSpPr>
          <p:cNvPr id="25" name="Subtitle"/>
          <p:cNvSpPr>
            <a:spLocks noGrp="1"/>
          </p:cNvSpPr>
          <p:nvPr>
            <p:ph type="body" sz="quarter" idx="17" hasCustomPrompt="1"/>
          </p:nvPr>
        </p:nvSpPr>
        <p:spPr>
          <a:xfrm>
            <a:off x="228600" y="2332453"/>
            <a:ext cx="8686799" cy="740664"/>
          </a:xfrm>
        </p:spPr>
        <p:txBody>
          <a:bodyPr>
            <a:normAutofit/>
          </a:bodyPr>
          <a:lstStyle>
            <a:lvl1pPr marL="0" indent="0" algn="ctr">
              <a:buNone/>
              <a:defRPr sz="2800" i="1" baseline="0"/>
            </a:lvl1pPr>
          </a:lstStyle>
          <a:p>
            <a:pPr lvl="0"/>
            <a:r>
              <a:rPr lang="en-US" dirty="0" smtClean="0"/>
              <a:t>Subtitle Here</a:t>
            </a:r>
            <a:endParaRPr lang="en-US" dirty="0"/>
          </a:p>
        </p:txBody>
      </p:sp>
      <p:sp>
        <p:nvSpPr>
          <p:cNvPr id="12" name="Project Title"/>
          <p:cNvSpPr>
            <a:spLocks noGrp="1"/>
          </p:cNvSpPr>
          <p:nvPr>
            <p:ph type="body" sz="quarter" idx="10" hasCustomPrompt="1"/>
          </p:nvPr>
        </p:nvSpPr>
        <p:spPr>
          <a:xfrm>
            <a:off x="1173871" y="1344612"/>
            <a:ext cx="7741528" cy="940689"/>
          </a:xfrm>
        </p:spPr>
        <p:txBody>
          <a:bodyPr anchor="b">
            <a:noAutofit/>
          </a:bodyPr>
          <a:lstStyle>
            <a:lvl1pPr marL="0" indent="0" algn="l">
              <a:buNone/>
              <a:defRPr sz="4800" b="1" baseline="0">
                <a:solidFill>
                  <a:schemeClr val="accent1"/>
                </a:solidFill>
              </a:defRPr>
            </a:lvl1pPr>
          </a:lstStyle>
          <a:p>
            <a:pPr lvl="0"/>
            <a:r>
              <a:rPr lang="en-US" dirty="0" smtClean="0"/>
              <a:t>Main Project Title Here</a:t>
            </a:r>
            <a:endParaRPr lang="en-US" dirty="0"/>
          </a:p>
        </p:txBody>
      </p:sp>
      <p:grpSp>
        <p:nvGrpSpPr>
          <p:cNvPr id="10" name="NASA logo configuration"/>
          <p:cNvGrpSpPr/>
          <p:nvPr userDrawn="1"/>
        </p:nvGrpSpPr>
        <p:grpSpPr>
          <a:xfrm>
            <a:off x="0" y="-44450"/>
            <a:ext cx="9144000" cy="1077912"/>
            <a:chOff x="0" y="-44450"/>
            <a:chExt cx="9144000" cy="1077912"/>
          </a:xfrm>
        </p:grpSpPr>
        <p:sp>
          <p:nvSpPr>
            <p:cNvPr id="7" name="top background"/>
            <p:cNvSpPr txBox="1"/>
            <p:nvPr userDrawn="1"/>
          </p:nvSpPr>
          <p:spPr>
            <a:xfrm>
              <a:off x="0" y="0"/>
              <a:ext cx="9144000" cy="977899"/>
            </a:xfrm>
            <a:prstGeom prst="rect">
              <a:avLst/>
            </a:prstGeom>
            <a:solidFill>
              <a:schemeClr val="tx1"/>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Questrial"/>
                <a:ea typeface="Questrial"/>
                <a:cs typeface="Questrial"/>
                <a:sym typeface="Questrial"/>
              </a:endParaRPr>
            </a:p>
          </p:txBody>
        </p:sp>
        <p:sp>
          <p:nvSpPr>
            <p:cNvPr id="8" name="NASA text"/>
            <p:cNvSpPr txBox="1"/>
            <p:nvPr userDrawn="1"/>
          </p:nvSpPr>
          <p:spPr>
            <a:xfrm>
              <a:off x="153986" y="260350"/>
              <a:ext cx="2332036" cy="338136"/>
            </a:xfrm>
            <a:prstGeom prst="rect">
              <a:avLst/>
            </a:prstGeom>
            <a:noFill/>
            <a:ln>
              <a:noFill/>
            </a:ln>
          </p:spPr>
          <p:txBody>
            <a:bodyPr lIns="91375" tIns="45675" rIns="91375" bIns="45675" anchor="t" anchorCtr="0">
              <a:noAutofit/>
            </a:bodyPr>
            <a:lstStyle/>
            <a:p>
              <a:pPr marL="0" marR="0" lvl="0" indent="0" algn="ctr" rtl="0">
                <a:lnSpc>
                  <a:spcPct val="100000"/>
                </a:lnSpc>
                <a:spcBef>
                  <a:spcPts val="0"/>
                </a:spcBef>
                <a:spcAft>
                  <a:spcPts val="0"/>
                </a:spcAft>
                <a:buClr>
                  <a:schemeClr val="dk1"/>
                </a:buClr>
                <a:buFont typeface="Questrial"/>
                <a:buNone/>
              </a:pPr>
              <a:endParaRPr sz="800" b="1" i="0" u="none" strike="noStrike" cap="none" baseline="0" dirty="0">
                <a:solidFill>
                  <a:schemeClr val="lt1"/>
                </a:solidFill>
                <a:latin typeface="Helvetica Neue"/>
                <a:ea typeface="Helvetica Neue"/>
                <a:cs typeface="Helvetica Neue"/>
                <a:sym typeface="Helvetica Neue"/>
              </a:endParaRPr>
            </a:p>
            <a:p>
              <a:pPr marL="0" marR="0" lvl="0" indent="0" algn="ctr" rtl="0">
                <a:lnSpc>
                  <a:spcPct val="100000"/>
                </a:lnSpc>
                <a:spcBef>
                  <a:spcPts val="0"/>
                </a:spcBef>
                <a:spcAft>
                  <a:spcPts val="0"/>
                </a:spcAft>
                <a:buClr>
                  <a:schemeClr val="lt1"/>
                </a:buClr>
                <a:buSzPct val="25000"/>
                <a:buFont typeface="Helvetica Neue"/>
                <a:buNone/>
              </a:pPr>
              <a:r>
                <a:rPr lang="en-US" sz="800" b="0" i="0" u="none" strike="noStrike" cap="none" baseline="0" dirty="0">
                  <a:solidFill>
                    <a:schemeClr val="lt1"/>
                  </a:solidFill>
                  <a:latin typeface="Helvetica Neue"/>
                  <a:ea typeface="Helvetica Neue"/>
                  <a:cs typeface="Helvetica Neue"/>
                  <a:sym typeface="Helvetica Neue"/>
                </a:rPr>
                <a:t>National Aeronautics and Space Administration</a:t>
              </a:r>
            </a:p>
          </p:txBody>
        </p:sp>
        <p:pic>
          <p:nvPicPr>
            <p:cNvPr id="9" name="NASA logo"/>
            <p:cNvPicPr preferRelativeResize="0"/>
            <p:nvPr userDrawn="1"/>
          </p:nvPicPr>
          <p:blipFill rotWithShape="1">
            <a:blip r:embed="rId4">
              <a:alphaModFix/>
            </a:blip>
            <a:srcRect/>
            <a:stretch/>
          </p:blipFill>
          <p:spPr>
            <a:xfrm>
              <a:off x="8124825" y="-44450"/>
              <a:ext cx="935037" cy="1077912"/>
            </a:xfrm>
            <a:prstGeom prst="rect">
              <a:avLst/>
            </a:prstGeom>
            <a:noFill/>
            <a:ln>
              <a:noFill/>
            </a:ln>
          </p:spPr>
        </p:pic>
      </p:grpSp>
      <p:sp>
        <p:nvSpPr>
          <p:cNvPr id="24" name="bottom grey"/>
          <p:cNvSpPr/>
          <p:nvPr userDrawn="1"/>
        </p:nvSpPr>
        <p:spPr>
          <a:xfrm>
            <a:off x="0" y="6731000"/>
            <a:ext cx="9144000" cy="127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596936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cknowledgements A">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contract info"/>
          <p:cNvSpPr/>
          <p:nvPr userDrawn="1"/>
        </p:nvSpPr>
        <p:spPr>
          <a:xfrm>
            <a:off x="0" y="6579440"/>
            <a:ext cx="9144000" cy="246221"/>
          </a:xfrm>
          <a:prstGeom prst="rect">
            <a:avLst/>
          </a:prstGeom>
        </p:spPr>
        <p:txBody>
          <a:bodyPr wrap="square">
            <a:spAutoFit/>
          </a:bodyPr>
          <a:lstStyle/>
          <a:p>
            <a:pPr lvl="0" algn="ctr">
              <a:buClr>
                <a:schemeClr val="dk1"/>
              </a:buClr>
              <a:buSzPct val="25000"/>
            </a:pPr>
            <a:r>
              <a:rPr lang="en-US" sz="1000" i="1" baseline="0" dirty="0">
                <a:solidFill>
                  <a:schemeClr val="bg2">
                    <a:lumMod val="50000"/>
                  </a:schemeClr>
                </a:solidFill>
                <a:latin typeface="Arial" panose="020B0604020202020204" pitchFamily="34" charset="0"/>
                <a:ea typeface="Questrial"/>
                <a:cs typeface="Arial" panose="020B0604020202020204" pitchFamily="34" charset="0"/>
                <a:sym typeface="Questrial"/>
              </a:rPr>
              <a:t>This material is based upon work supported by NASA </a:t>
            </a:r>
            <a:r>
              <a:rPr lang="en-US" sz="1000" i="1" baseline="0" dirty="0" smtClean="0">
                <a:solidFill>
                  <a:schemeClr val="bg2">
                    <a:lumMod val="50000"/>
                  </a:schemeClr>
                </a:solidFill>
                <a:latin typeface="Arial" panose="020B0604020202020204" pitchFamily="34" charset="0"/>
                <a:ea typeface="Questrial"/>
                <a:cs typeface="Arial" panose="020B0604020202020204" pitchFamily="34" charset="0"/>
                <a:sym typeface="Questrial"/>
              </a:rPr>
              <a:t>through contract </a:t>
            </a:r>
            <a:r>
              <a:rPr lang="en-US" sz="1000" i="1" baseline="0" dirty="0">
                <a:solidFill>
                  <a:schemeClr val="bg2">
                    <a:lumMod val="50000"/>
                  </a:schemeClr>
                </a:solidFill>
                <a:latin typeface="Arial" panose="020B0604020202020204" pitchFamily="34" charset="0"/>
                <a:ea typeface="Questrial"/>
                <a:cs typeface="Arial" panose="020B0604020202020204" pitchFamily="34" charset="0"/>
                <a:sym typeface="Questrial"/>
              </a:rPr>
              <a:t>NNL11AA00B and cooperative agreement NNX14AB60A.</a:t>
            </a:r>
          </a:p>
        </p:txBody>
      </p:sp>
      <p:sp>
        <p:nvSpPr>
          <p:cNvPr id="15" name="Acknowledgements Head"/>
          <p:cNvSpPr txBox="1"/>
          <p:nvPr userDrawn="1"/>
        </p:nvSpPr>
        <p:spPr>
          <a:xfrm>
            <a:off x="320041" y="242134"/>
            <a:ext cx="8503920" cy="707886"/>
          </a:xfrm>
          <a:prstGeom prst="rect">
            <a:avLst/>
          </a:prstGeom>
          <a:noFill/>
        </p:spPr>
        <p:txBody>
          <a:bodyPr wrap="square" rtlCol="0" anchor="b">
            <a:spAutoFit/>
          </a:bodyPr>
          <a:lstStyle/>
          <a:p>
            <a:pPr algn="ctr"/>
            <a:r>
              <a:rPr lang="en-US" sz="4000" b="1" dirty="0" smtClean="0">
                <a:solidFill>
                  <a:schemeClr val="bg2">
                    <a:lumMod val="75000"/>
                  </a:schemeClr>
                </a:solidFill>
                <a:latin typeface="Century Gothic" panose="020B0502020202020204" pitchFamily="34" charset="0"/>
              </a:rPr>
              <a:t>Acknowledgements</a:t>
            </a:r>
            <a:endParaRPr lang="en-US" sz="4000" b="1" dirty="0">
              <a:solidFill>
                <a:schemeClr val="bg2">
                  <a:lumMod val="75000"/>
                </a:schemeClr>
              </a:solidFill>
              <a:latin typeface="Century Gothic" panose="020B0502020202020204" pitchFamily="34" charset="0"/>
            </a:endParaRPr>
          </a:p>
        </p:txBody>
      </p:sp>
      <p:sp>
        <p:nvSpPr>
          <p:cNvPr id="5" name="Text Placeholder 4"/>
          <p:cNvSpPr>
            <a:spLocks noGrp="1"/>
          </p:cNvSpPr>
          <p:nvPr>
            <p:ph type="body" sz="quarter" idx="10" hasCustomPrompt="1"/>
          </p:nvPr>
        </p:nvSpPr>
        <p:spPr>
          <a:xfrm>
            <a:off x="3511296" y="1220919"/>
            <a:ext cx="5111496" cy="704088"/>
          </a:xfrm>
        </p:spPr>
        <p:txBody>
          <a:bodyPr>
            <a:normAutofit/>
          </a:bodyPr>
          <a:lstStyle>
            <a:lvl1pPr marL="0" indent="0">
              <a:buNone/>
              <a:defRPr sz="2000" baseline="0"/>
            </a:lvl1pPr>
          </a:lstStyle>
          <a:p>
            <a:pPr lvl="0"/>
            <a:r>
              <a:rPr lang="en-US" dirty="0" smtClean="0"/>
              <a:t>Name, Affiliation</a:t>
            </a:r>
          </a:p>
        </p:txBody>
      </p:sp>
      <p:sp>
        <p:nvSpPr>
          <p:cNvPr id="29" name="Text Placeholder 4"/>
          <p:cNvSpPr>
            <a:spLocks noGrp="1"/>
          </p:cNvSpPr>
          <p:nvPr>
            <p:ph type="body" sz="quarter" idx="11" hasCustomPrompt="1"/>
          </p:nvPr>
        </p:nvSpPr>
        <p:spPr>
          <a:xfrm>
            <a:off x="3511296" y="2369945"/>
            <a:ext cx="5111496" cy="704088"/>
          </a:xfrm>
        </p:spPr>
        <p:txBody>
          <a:bodyPr>
            <a:normAutofit/>
          </a:bodyPr>
          <a:lstStyle>
            <a:lvl1pPr marL="0" indent="0">
              <a:buNone/>
              <a:defRPr sz="2000" baseline="0"/>
            </a:lvl1pPr>
          </a:lstStyle>
          <a:p>
            <a:pPr lvl="0"/>
            <a:r>
              <a:rPr lang="en-US" dirty="0" smtClean="0"/>
              <a:t>Name, Affiliation</a:t>
            </a:r>
          </a:p>
        </p:txBody>
      </p:sp>
      <p:sp>
        <p:nvSpPr>
          <p:cNvPr id="30" name="Text Placeholder 4"/>
          <p:cNvSpPr>
            <a:spLocks noGrp="1"/>
          </p:cNvSpPr>
          <p:nvPr>
            <p:ph type="body" sz="quarter" idx="12" hasCustomPrompt="1"/>
          </p:nvPr>
        </p:nvSpPr>
        <p:spPr>
          <a:xfrm>
            <a:off x="3511296" y="4118716"/>
            <a:ext cx="5111496" cy="704088"/>
          </a:xfrm>
        </p:spPr>
        <p:txBody>
          <a:bodyPr>
            <a:normAutofit/>
          </a:bodyPr>
          <a:lstStyle>
            <a:lvl1pPr marL="0" indent="0">
              <a:buNone/>
              <a:defRPr sz="2000" baseline="0"/>
            </a:lvl1pPr>
          </a:lstStyle>
          <a:p>
            <a:pPr lvl="0"/>
            <a:r>
              <a:rPr lang="en-US" dirty="0" smtClean="0"/>
              <a:t>Name, Affiliation</a:t>
            </a:r>
          </a:p>
        </p:txBody>
      </p:sp>
      <p:sp>
        <p:nvSpPr>
          <p:cNvPr id="9" name="Rectangle 8"/>
          <p:cNvSpPr/>
          <p:nvPr userDrawn="1"/>
        </p:nvSpPr>
        <p:spPr>
          <a:xfrm>
            <a:off x="369281" y="6087110"/>
            <a:ext cx="8273561" cy="461665"/>
          </a:xfrm>
          <a:prstGeom prst="rect">
            <a:avLst/>
          </a:prstGeom>
        </p:spPr>
        <p:txBody>
          <a:bodyPr wrap="square">
            <a:spAutoFit/>
          </a:bodyPr>
          <a:lstStyle/>
          <a:p>
            <a:pPr marL="274320" lvl="1" indent="0" algn="ctr">
              <a:buNone/>
            </a:pPr>
            <a:r>
              <a:rPr lang="en-US" sz="1200" b="1" dirty="0"/>
              <a:t>Any opinions, findings, and conclusions or recommendations expressed in this material are those of the author(s) and do not necessarily reflect the views of the National Aeronautics and Space Administration.</a:t>
            </a:r>
          </a:p>
        </p:txBody>
      </p:sp>
    </p:spTree>
    <p:extLst>
      <p:ext uri="{BB962C8B-B14F-4D97-AF65-F5344CB8AC3E}">
        <p14:creationId xmlns:p14="http://schemas.microsoft.com/office/powerpoint/2010/main" val="33518128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Acknowledgements B">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cknowledgements Head"/>
          <p:cNvSpPr txBox="1"/>
          <p:nvPr userDrawn="1"/>
        </p:nvSpPr>
        <p:spPr>
          <a:xfrm>
            <a:off x="320041" y="242134"/>
            <a:ext cx="8503920" cy="707886"/>
          </a:xfrm>
          <a:prstGeom prst="rect">
            <a:avLst/>
          </a:prstGeom>
          <a:noFill/>
        </p:spPr>
        <p:txBody>
          <a:bodyPr wrap="square" rtlCol="0" anchor="b">
            <a:spAutoFit/>
          </a:bodyPr>
          <a:lstStyle/>
          <a:p>
            <a:pPr algn="ctr"/>
            <a:r>
              <a:rPr lang="en-US" sz="4000" b="1" dirty="0" smtClean="0">
                <a:solidFill>
                  <a:schemeClr val="bg2">
                    <a:lumMod val="75000"/>
                  </a:schemeClr>
                </a:solidFill>
                <a:latin typeface="Century Gothic" panose="020B0502020202020204" pitchFamily="34" charset="0"/>
              </a:rPr>
              <a:t>Acknowledgements</a:t>
            </a:r>
            <a:endParaRPr lang="en-US" sz="4000" b="1" dirty="0">
              <a:solidFill>
                <a:schemeClr val="bg2">
                  <a:lumMod val="75000"/>
                </a:schemeClr>
              </a:solidFill>
              <a:latin typeface="Century Gothic" panose="020B0502020202020204" pitchFamily="34" charset="0"/>
            </a:endParaRPr>
          </a:p>
        </p:txBody>
      </p:sp>
      <p:sp>
        <p:nvSpPr>
          <p:cNvPr id="5" name="Text Placeholder 4"/>
          <p:cNvSpPr>
            <a:spLocks noGrp="1"/>
          </p:cNvSpPr>
          <p:nvPr>
            <p:ph type="body" sz="quarter" idx="10" hasCustomPrompt="1"/>
          </p:nvPr>
        </p:nvSpPr>
        <p:spPr>
          <a:xfrm>
            <a:off x="571208" y="1421134"/>
            <a:ext cx="8051583" cy="704088"/>
          </a:xfrm>
        </p:spPr>
        <p:txBody>
          <a:bodyPr>
            <a:normAutofit/>
          </a:bodyPr>
          <a:lstStyle>
            <a:lvl1pPr marL="0" indent="0">
              <a:buNone/>
              <a:defRPr sz="2000" baseline="0"/>
            </a:lvl1pPr>
          </a:lstStyle>
          <a:p>
            <a:pPr lvl="0"/>
            <a:r>
              <a:rPr lang="en-US" dirty="0" smtClean="0"/>
              <a:t>Name, Affiliation</a:t>
            </a:r>
          </a:p>
        </p:txBody>
      </p:sp>
      <p:sp>
        <p:nvSpPr>
          <p:cNvPr id="29" name="Text Placeholder 4"/>
          <p:cNvSpPr>
            <a:spLocks noGrp="1"/>
          </p:cNvSpPr>
          <p:nvPr>
            <p:ph type="body" sz="quarter" idx="11" hasCustomPrompt="1"/>
          </p:nvPr>
        </p:nvSpPr>
        <p:spPr>
          <a:xfrm>
            <a:off x="571207" y="3011687"/>
            <a:ext cx="8051583" cy="704088"/>
          </a:xfrm>
        </p:spPr>
        <p:txBody>
          <a:bodyPr>
            <a:normAutofit/>
          </a:bodyPr>
          <a:lstStyle>
            <a:lvl1pPr marL="0" indent="0">
              <a:buNone/>
              <a:defRPr sz="2000" baseline="0"/>
            </a:lvl1pPr>
          </a:lstStyle>
          <a:p>
            <a:pPr lvl="0"/>
            <a:r>
              <a:rPr lang="en-US" dirty="0" smtClean="0"/>
              <a:t>Name, Affiliation</a:t>
            </a:r>
          </a:p>
        </p:txBody>
      </p:sp>
      <p:sp>
        <p:nvSpPr>
          <p:cNvPr id="30" name="Text Placeholder 4"/>
          <p:cNvSpPr>
            <a:spLocks noGrp="1"/>
          </p:cNvSpPr>
          <p:nvPr>
            <p:ph type="body" sz="quarter" idx="12" hasCustomPrompt="1"/>
          </p:nvPr>
        </p:nvSpPr>
        <p:spPr>
          <a:xfrm>
            <a:off x="571208" y="4628567"/>
            <a:ext cx="8051582" cy="704088"/>
          </a:xfrm>
        </p:spPr>
        <p:txBody>
          <a:bodyPr>
            <a:normAutofit/>
          </a:bodyPr>
          <a:lstStyle>
            <a:lvl1pPr marL="0" indent="0">
              <a:buNone/>
              <a:defRPr sz="2000" baseline="0"/>
            </a:lvl1pPr>
          </a:lstStyle>
          <a:p>
            <a:pPr lvl="0"/>
            <a:r>
              <a:rPr lang="en-US" dirty="0" smtClean="0"/>
              <a:t>Name, Affiliation</a:t>
            </a:r>
          </a:p>
        </p:txBody>
      </p:sp>
      <p:sp>
        <p:nvSpPr>
          <p:cNvPr id="9" name="contract info"/>
          <p:cNvSpPr/>
          <p:nvPr userDrawn="1"/>
        </p:nvSpPr>
        <p:spPr>
          <a:xfrm>
            <a:off x="0" y="6579440"/>
            <a:ext cx="9144000" cy="246221"/>
          </a:xfrm>
          <a:prstGeom prst="rect">
            <a:avLst/>
          </a:prstGeom>
        </p:spPr>
        <p:txBody>
          <a:bodyPr wrap="square">
            <a:spAutoFit/>
          </a:bodyPr>
          <a:lstStyle/>
          <a:p>
            <a:pPr lvl="0" algn="ctr">
              <a:buClr>
                <a:schemeClr val="dk1"/>
              </a:buClr>
              <a:buSzPct val="25000"/>
            </a:pPr>
            <a:r>
              <a:rPr lang="en-US" sz="1000" i="1" baseline="0" dirty="0">
                <a:solidFill>
                  <a:schemeClr val="bg2">
                    <a:lumMod val="50000"/>
                  </a:schemeClr>
                </a:solidFill>
                <a:latin typeface="Arial" panose="020B0604020202020204" pitchFamily="34" charset="0"/>
                <a:ea typeface="Questrial"/>
                <a:cs typeface="Arial" panose="020B0604020202020204" pitchFamily="34" charset="0"/>
                <a:sym typeface="Questrial"/>
              </a:rPr>
              <a:t>This material is based upon work supported by NASA </a:t>
            </a:r>
            <a:r>
              <a:rPr lang="en-US" sz="1000" i="1" baseline="0" dirty="0" smtClean="0">
                <a:solidFill>
                  <a:schemeClr val="bg2">
                    <a:lumMod val="50000"/>
                  </a:schemeClr>
                </a:solidFill>
                <a:latin typeface="Arial" panose="020B0604020202020204" pitchFamily="34" charset="0"/>
                <a:ea typeface="Questrial"/>
                <a:cs typeface="Arial" panose="020B0604020202020204" pitchFamily="34" charset="0"/>
                <a:sym typeface="Questrial"/>
              </a:rPr>
              <a:t>through contract </a:t>
            </a:r>
            <a:r>
              <a:rPr lang="en-US" sz="1000" i="1" baseline="0" dirty="0">
                <a:solidFill>
                  <a:schemeClr val="bg2">
                    <a:lumMod val="50000"/>
                  </a:schemeClr>
                </a:solidFill>
                <a:latin typeface="Arial" panose="020B0604020202020204" pitchFamily="34" charset="0"/>
                <a:ea typeface="Questrial"/>
                <a:cs typeface="Arial" panose="020B0604020202020204" pitchFamily="34" charset="0"/>
                <a:sym typeface="Questrial"/>
              </a:rPr>
              <a:t>NNL11AA00B and cooperative agreement NNX14AB60A.</a:t>
            </a:r>
          </a:p>
        </p:txBody>
      </p:sp>
      <p:sp>
        <p:nvSpPr>
          <p:cNvPr id="10" name="Rectangle 9"/>
          <p:cNvSpPr/>
          <p:nvPr userDrawn="1"/>
        </p:nvSpPr>
        <p:spPr>
          <a:xfrm>
            <a:off x="369281" y="6087110"/>
            <a:ext cx="8273561" cy="461665"/>
          </a:xfrm>
          <a:prstGeom prst="rect">
            <a:avLst/>
          </a:prstGeom>
        </p:spPr>
        <p:txBody>
          <a:bodyPr wrap="square">
            <a:spAutoFit/>
          </a:bodyPr>
          <a:lstStyle/>
          <a:p>
            <a:pPr marL="274320" lvl="1" indent="0" algn="ctr">
              <a:buNone/>
            </a:pPr>
            <a:r>
              <a:rPr lang="en-US" sz="1200" b="1" dirty="0"/>
              <a:t>Any opinions, findings, and conclusions or recommendations expressed in this material are those of the author(s) and do not necessarily reflect the views of the National Aeronautics and Space Administration.</a:t>
            </a:r>
          </a:p>
        </p:txBody>
      </p:sp>
    </p:spTree>
    <p:extLst>
      <p:ext uri="{BB962C8B-B14F-4D97-AF65-F5344CB8AC3E}">
        <p14:creationId xmlns:p14="http://schemas.microsoft.com/office/powerpoint/2010/main" val="4773409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eft text, Right image">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521208" y="2130552"/>
            <a:ext cx="3593592" cy="3374136"/>
          </a:xfrm>
        </p:spPr>
        <p:txBody>
          <a:bodyPr>
            <a:normAutofit/>
          </a:bodyPr>
          <a:lstStyle>
            <a:lvl1pPr marL="0" indent="0">
              <a:buNone/>
              <a:defRPr sz="2000" baseline="0"/>
            </a:lvl1pPr>
          </a:lstStyle>
          <a:p>
            <a:pPr lvl="0"/>
            <a:r>
              <a:rPr lang="en-US" dirty="0" smtClean="0"/>
              <a:t>Body Text Here</a:t>
            </a:r>
            <a:endParaRPr lang="en-US" dirty="0"/>
          </a:p>
        </p:txBody>
      </p:sp>
      <p:sp>
        <p:nvSpPr>
          <p:cNvPr id="10" name="Section Head"/>
          <p:cNvSpPr>
            <a:spLocks noGrp="1"/>
          </p:cNvSpPr>
          <p:nvPr>
            <p:ph type="body" sz="quarter" idx="10" hasCustomPrompt="1"/>
          </p:nvPr>
        </p:nvSpPr>
        <p:spPr>
          <a:xfrm>
            <a:off x="548640" y="640080"/>
            <a:ext cx="3566160" cy="1325880"/>
          </a:xfrm>
        </p:spPr>
        <p:txBody>
          <a:bodyPr anchor="b">
            <a:normAutofit/>
          </a:bodyPr>
          <a:lstStyle>
            <a:lvl1pPr marL="0" indent="0">
              <a:buNone/>
              <a:defRPr sz="4000" b="1" baseline="0">
                <a:solidFill>
                  <a:schemeClr val="accent1"/>
                </a:solidFill>
              </a:defRPr>
            </a:lvl1pPr>
          </a:lstStyle>
          <a:p>
            <a:pPr lvl="0"/>
            <a:r>
              <a:rPr lang="en-US" sz="4000" b="1" dirty="0" smtClean="0"/>
              <a:t>Section Header Here</a:t>
            </a:r>
            <a:endParaRPr lang="en-US" dirty="0"/>
          </a:p>
        </p:txBody>
      </p:sp>
      <p:sp>
        <p:nvSpPr>
          <p:cNvPr id="15" name="Imagery"/>
          <p:cNvSpPr>
            <a:spLocks noGrp="1"/>
          </p:cNvSpPr>
          <p:nvPr>
            <p:ph type="pic" sz="quarter" idx="12" hasCustomPrompt="1"/>
          </p:nvPr>
        </p:nvSpPr>
        <p:spPr>
          <a:xfrm>
            <a:off x="4572000" y="0"/>
            <a:ext cx="4572000" cy="6858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4572000" y="6583680"/>
            <a:ext cx="1993392" cy="274320"/>
          </a:xfrm>
        </p:spPr>
        <p:txBody>
          <a:bodyPr>
            <a:normAutofit/>
          </a:bodyPr>
          <a:lstStyle>
            <a:lvl1pPr marL="0" indent="0">
              <a:buNone/>
              <a:defRPr sz="1200" baseline="0"/>
            </a:lvl1pPr>
          </a:lstStyle>
          <a:p>
            <a:pPr lvl="0"/>
            <a:r>
              <a:rPr lang="en-US" sz="1200" dirty="0" smtClean="0"/>
              <a:t>Image Credit: Source</a:t>
            </a:r>
            <a:endParaRPr lang="en-US" dirty="0"/>
          </a:p>
        </p:txBody>
      </p:sp>
    </p:spTree>
    <p:extLst>
      <p:ext uri="{BB962C8B-B14F-4D97-AF65-F5344CB8AC3E}">
        <p14:creationId xmlns:p14="http://schemas.microsoft.com/office/powerpoint/2010/main" val="26553286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Right text, Left image">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5102352" y="2130552"/>
            <a:ext cx="3593592" cy="3374136"/>
          </a:xfrm>
        </p:spPr>
        <p:txBody>
          <a:bodyPr>
            <a:normAutofit/>
          </a:bodyPr>
          <a:lstStyle>
            <a:lvl1pPr marL="0" indent="0">
              <a:buNone/>
              <a:defRPr sz="2000" baseline="0"/>
            </a:lvl1pPr>
          </a:lstStyle>
          <a:p>
            <a:pPr lvl="0"/>
            <a:r>
              <a:rPr lang="en-US" dirty="0" smtClean="0"/>
              <a:t>Body Text Here</a:t>
            </a:r>
            <a:endParaRPr lang="en-US" dirty="0"/>
          </a:p>
        </p:txBody>
      </p:sp>
      <p:sp>
        <p:nvSpPr>
          <p:cNvPr id="10" name="Section Head"/>
          <p:cNvSpPr>
            <a:spLocks noGrp="1"/>
          </p:cNvSpPr>
          <p:nvPr>
            <p:ph type="body" sz="quarter" idx="10" hasCustomPrompt="1"/>
          </p:nvPr>
        </p:nvSpPr>
        <p:spPr>
          <a:xfrm>
            <a:off x="5102352" y="640080"/>
            <a:ext cx="3566160" cy="1325880"/>
          </a:xfrm>
        </p:spPr>
        <p:txBody>
          <a:bodyPr anchor="b">
            <a:normAutofit/>
          </a:bodyPr>
          <a:lstStyle>
            <a:lvl1pPr marL="0" indent="0">
              <a:buNone/>
              <a:defRPr sz="4000" b="1" baseline="0">
                <a:solidFill>
                  <a:schemeClr val="accent1"/>
                </a:solidFill>
              </a:defRPr>
            </a:lvl1pPr>
          </a:lstStyle>
          <a:p>
            <a:pPr lvl="0"/>
            <a:r>
              <a:rPr lang="en-US" sz="4000" b="1" dirty="0" smtClean="0"/>
              <a:t>Section Header Here</a:t>
            </a:r>
            <a:endParaRPr lang="en-US" dirty="0"/>
          </a:p>
        </p:txBody>
      </p:sp>
      <p:sp>
        <p:nvSpPr>
          <p:cNvPr id="15" name="Imagery"/>
          <p:cNvSpPr>
            <a:spLocks noGrp="1"/>
          </p:cNvSpPr>
          <p:nvPr>
            <p:ph type="pic" sz="quarter" idx="12" hasCustomPrompt="1"/>
          </p:nvPr>
        </p:nvSpPr>
        <p:spPr>
          <a:xfrm>
            <a:off x="0" y="0"/>
            <a:ext cx="4572000" cy="6858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2578608" y="6583680"/>
            <a:ext cx="1993392" cy="274320"/>
          </a:xfrm>
        </p:spPr>
        <p:txBody>
          <a:bodyPr>
            <a:normAutofit/>
          </a:bodyPr>
          <a:lstStyle>
            <a:lvl1pPr marL="0" indent="0" algn="r">
              <a:buNone/>
              <a:defRPr sz="1200" baseline="0"/>
            </a:lvl1pPr>
          </a:lstStyle>
          <a:p>
            <a:pPr lvl="0"/>
            <a:r>
              <a:rPr lang="en-US" sz="1200" dirty="0" smtClean="0"/>
              <a:t>Image Credit: Source</a:t>
            </a:r>
            <a:endParaRPr lang="en-US" dirty="0"/>
          </a:p>
        </p:txBody>
      </p:sp>
    </p:spTree>
    <p:extLst>
      <p:ext uri="{BB962C8B-B14F-4D97-AF65-F5344CB8AC3E}">
        <p14:creationId xmlns:p14="http://schemas.microsoft.com/office/powerpoint/2010/main" val="31152396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ottom text, Top image A">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4581144" y="4123944"/>
            <a:ext cx="3977640" cy="1627632"/>
          </a:xfrm>
        </p:spPr>
        <p:txBody>
          <a:bodyPr>
            <a:normAutofit/>
          </a:bodyPr>
          <a:lstStyle>
            <a:lvl1pPr marL="0" indent="0">
              <a:buNone/>
              <a:defRPr sz="2000" baseline="0"/>
            </a:lvl1pPr>
          </a:lstStyle>
          <a:p>
            <a:pPr lvl="0"/>
            <a:r>
              <a:rPr lang="en-US" dirty="0" smtClean="0"/>
              <a:t>Body Text Here</a:t>
            </a:r>
            <a:endParaRPr lang="en-US" dirty="0"/>
          </a:p>
        </p:txBody>
      </p:sp>
      <p:sp>
        <p:nvSpPr>
          <p:cNvPr id="3" name="Section Head"/>
          <p:cNvSpPr>
            <a:spLocks noGrp="1"/>
          </p:cNvSpPr>
          <p:nvPr>
            <p:ph type="body" sz="quarter" idx="14" hasCustomPrompt="1"/>
          </p:nvPr>
        </p:nvSpPr>
        <p:spPr>
          <a:xfrm>
            <a:off x="740664" y="4049486"/>
            <a:ext cx="3108960" cy="1830106"/>
          </a:xfrm>
        </p:spPr>
        <p:txBody>
          <a:bodyPr>
            <a:noAutofit/>
          </a:bodyPr>
          <a:lstStyle>
            <a:lvl1pPr marL="0" indent="0" algn="r">
              <a:buNone/>
              <a:defRPr sz="6000" b="1" baseline="0">
                <a:solidFill>
                  <a:schemeClr val="accent1"/>
                </a:solidFill>
              </a:defRPr>
            </a:lvl1pPr>
            <a:lvl2pPr>
              <a:defRPr sz="6000"/>
            </a:lvl2pPr>
            <a:lvl3pPr>
              <a:defRPr sz="6000"/>
            </a:lvl3pPr>
            <a:lvl4pPr>
              <a:defRPr sz="6000"/>
            </a:lvl4pPr>
            <a:lvl5pPr>
              <a:defRPr sz="6000"/>
            </a:lvl5pPr>
          </a:lstStyle>
          <a:p>
            <a:pPr lvl="0"/>
            <a:r>
              <a:rPr lang="en-US" dirty="0" smtClean="0"/>
              <a:t>Section Head</a:t>
            </a:r>
            <a:endParaRPr lang="en-US" dirty="0"/>
          </a:p>
        </p:txBody>
      </p:sp>
      <p:sp>
        <p:nvSpPr>
          <p:cNvPr id="15" name="Imagery"/>
          <p:cNvSpPr>
            <a:spLocks noGrp="1"/>
          </p:cNvSpPr>
          <p:nvPr>
            <p:ph type="pic" sz="quarter" idx="12" hasCustomPrompt="1"/>
          </p:nvPr>
        </p:nvSpPr>
        <p:spPr>
          <a:xfrm>
            <a:off x="0" y="0"/>
            <a:ext cx="9144000" cy="3429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6190488" y="3429000"/>
            <a:ext cx="2295144" cy="274320"/>
          </a:xfrm>
        </p:spPr>
        <p:txBody>
          <a:bodyPr>
            <a:normAutofit/>
          </a:bodyPr>
          <a:lstStyle>
            <a:lvl1pPr marL="0" indent="0" algn="r">
              <a:buNone/>
              <a:defRPr sz="1200" baseline="0">
                <a:solidFill>
                  <a:schemeClr val="bg2">
                    <a:lumMod val="65000"/>
                  </a:schemeClr>
                </a:solidFill>
              </a:defRPr>
            </a:lvl1pPr>
          </a:lstStyle>
          <a:p>
            <a:pPr lvl="0"/>
            <a:r>
              <a:rPr lang="en-US" sz="1200" dirty="0" smtClean="0"/>
              <a:t>Image Credit: Source</a:t>
            </a:r>
            <a:endParaRPr lang="en-US" dirty="0"/>
          </a:p>
        </p:txBody>
      </p:sp>
    </p:spTree>
    <p:extLst>
      <p:ext uri="{BB962C8B-B14F-4D97-AF65-F5344CB8AC3E}">
        <p14:creationId xmlns:p14="http://schemas.microsoft.com/office/powerpoint/2010/main" val="42061700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ottom text, Top image B">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576072" y="4814316"/>
            <a:ext cx="7982712" cy="1444752"/>
          </a:xfrm>
        </p:spPr>
        <p:txBody>
          <a:bodyPr>
            <a:normAutofit/>
          </a:bodyPr>
          <a:lstStyle>
            <a:lvl1pPr marL="0" indent="0">
              <a:buNone/>
              <a:defRPr sz="2000" baseline="0"/>
            </a:lvl1pPr>
          </a:lstStyle>
          <a:p>
            <a:pPr lvl="0"/>
            <a:r>
              <a:rPr lang="en-US" dirty="0" smtClean="0"/>
              <a:t>Body Text Here</a:t>
            </a:r>
            <a:endParaRPr lang="en-US" dirty="0"/>
          </a:p>
        </p:txBody>
      </p:sp>
      <p:sp>
        <p:nvSpPr>
          <p:cNvPr id="3" name="Section Head"/>
          <p:cNvSpPr>
            <a:spLocks noGrp="1"/>
          </p:cNvSpPr>
          <p:nvPr>
            <p:ph type="body" sz="quarter" idx="14" hasCustomPrompt="1"/>
          </p:nvPr>
        </p:nvSpPr>
        <p:spPr>
          <a:xfrm>
            <a:off x="576072" y="3954780"/>
            <a:ext cx="7982712" cy="704088"/>
          </a:xfrm>
        </p:spPr>
        <p:txBody>
          <a:bodyPr>
            <a:noAutofit/>
          </a:bodyPr>
          <a:lstStyle>
            <a:lvl1pPr marL="0" indent="0" algn="l">
              <a:buNone/>
              <a:defRPr sz="4000" b="1" baseline="0">
                <a:solidFill>
                  <a:schemeClr val="accent1"/>
                </a:solidFill>
              </a:defRPr>
            </a:lvl1pPr>
            <a:lvl2pPr>
              <a:defRPr sz="6000"/>
            </a:lvl2pPr>
            <a:lvl3pPr>
              <a:defRPr sz="6000"/>
            </a:lvl3pPr>
            <a:lvl4pPr>
              <a:defRPr sz="6000"/>
            </a:lvl4pPr>
            <a:lvl5pPr>
              <a:defRPr sz="6000"/>
            </a:lvl5pPr>
          </a:lstStyle>
          <a:p>
            <a:pPr lvl="0"/>
            <a:r>
              <a:rPr lang="en-US" dirty="0" smtClean="0"/>
              <a:t>Section Head</a:t>
            </a:r>
            <a:endParaRPr lang="en-US" dirty="0"/>
          </a:p>
        </p:txBody>
      </p:sp>
      <p:sp>
        <p:nvSpPr>
          <p:cNvPr id="15" name="Imagery"/>
          <p:cNvSpPr>
            <a:spLocks noGrp="1"/>
          </p:cNvSpPr>
          <p:nvPr>
            <p:ph type="pic" sz="quarter" idx="12" hasCustomPrompt="1"/>
          </p:nvPr>
        </p:nvSpPr>
        <p:spPr>
          <a:xfrm>
            <a:off x="0" y="0"/>
            <a:ext cx="9144000" cy="3429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9" name="Image Credit"/>
          <p:cNvSpPr>
            <a:spLocks noGrp="1"/>
          </p:cNvSpPr>
          <p:nvPr>
            <p:ph type="body" sz="quarter" idx="13" hasCustomPrompt="1"/>
          </p:nvPr>
        </p:nvSpPr>
        <p:spPr>
          <a:xfrm>
            <a:off x="6190488" y="3429000"/>
            <a:ext cx="2295144" cy="274320"/>
          </a:xfrm>
        </p:spPr>
        <p:txBody>
          <a:bodyPr>
            <a:normAutofit/>
          </a:bodyPr>
          <a:lstStyle>
            <a:lvl1pPr marL="0" indent="0" algn="r">
              <a:buNone/>
              <a:defRPr sz="1200" baseline="0">
                <a:solidFill>
                  <a:schemeClr val="bg2">
                    <a:lumMod val="65000"/>
                  </a:schemeClr>
                </a:solidFill>
              </a:defRPr>
            </a:lvl1pPr>
          </a:lstStyle>
          <a:p>
            <a:pPr lvl="0"/>
            <a:r>
              <a:rPr lang="en-US" sz="1200" dirty="0" smtClean="0"/>
              <a:t>Image Credit: Source</a:t>
            </a:r>
            <a:endParaRPr lang="en-US" dirty="0"/>
          </a:p>
        </p:txBody>
      </p:sp>
    </p:spTree>
    <p:extLst>
      <p:ext uri="{BB962C8B-B14F-4D97-AF65-F5344CB8AC3E}">
        <p14:creationId xmlns:p14="http://schemas.microsoft.com/office/powerpoint/2010/main" val="6414337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op text, Bottom image A">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4581144" y="750018"/>
            <a:ext cx="3977640" cy="1627632"/>
          </a:xfrm>
        </p:spPr>
        <p:txBody>
          <a:bodyPr>
            <a:normAutofit/>
          </a:bodyPr>
          <a:lstStyle>
            <a:lvl1pPr marL="0" indent="0">
              <a:buNone/>
              <a:defRPr sz="2000" baseline="0"/>
            </a:lvl1pPr>
          </a:lstStyle>
          <a:p>
            <a:pPr lvl="0"/>
            <a:r>
              <a:rPr lang="en-US" dirty="0" smtClean="0"/>
              <a:t>Body Text Here</a:t>
            </a:r>
            <a:endParaRPr lang="en-US" dirty="0"/>
          </a:p>
        </p:txBody>
      </p:sp>
      <p:sp>
        <p:nvSpPr>
          <p:cNvPr id="3" name="Section Head"/>
          <p:cNvSpPr>
            <a:spLocks noGrp="1"/>
          </p:cNvSpPr>
          <p:nvPr>
            <p:ph type="body" sz="quarter" idx="14" hasCustomPrompt="1"/>
          </p:nvPr>
        </p:nvSpPr>
        <p:spPr>
          <a:xfrm>
            <a:off x="740664" y="675560"/>
            <a:ext cx="3108960" cy="1830106"/>
          </a:xfrm>
        </p:spPr>
        <p:txBody>
          <a:bodyPr>
            <a:noAutofit/>
          </a:bodyPr>
          <a:lstStyle>
            <a:lvl1pPr marL="0" indent="0" algn="r">
              <a:buNone/>
              <a:defRPr sz="6000" b="1" baseline="0">
                <a:solidFill>
                  <a:schemeClr val="accent1"/>
                </a:solidFill>
              </a:defRPr>
            </a:lvl1pPr>
            <a:lvl2pPr>
              <a:defRPr sz="6000"/>
            </a:lvl2pPr>
            <a:lvl3pPr>
              <a:defRPr sz="6000"/>
            </a:lvl3pPr>
            <a:lvl4pPr>
              <a:defRPr sz="6000"/>
            </a:lvl4pPr>
            <a:lvl5pPr>
              <a:defRPr sz="6000"/>
            </a:lvl5pPr>
          </a:lstStyle>
          <a:p>
            <a:pPr lvl="0"/>
            <a:r>
              <a:rPr lang="en-US" dirty="0" smtClean="0"/>
              <a:t>Section Head</a:t>
            </a:r>
            <a:endParaRPr lang="en-US" dirty="0"/>
          </a:p>
        </p:txBody>
      </p:sp>
      <p:sp>
        <p:nvSpPr>
          <p:cNvPr id="15" name="Imagery"/>
          <p:cNvSpPr>
            <a:spLocks noGrp="1"/>
          </p:cNvSpPr>
          <p:nvPr>
            <p:ph type="pic" sz="quarter" idx="12" hasCustomPrompt="1"/>
          </p:nvPr>
        </p:nvSpPr>
        <p:spPr>
          <a:xfrm>
            <a:off x="0" y="3429000"/>
            <a:ext cx="9144000" cy="3429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6190488" y="3154680"/>
            <a:ext cx="2295144" cy="274320"/>
          </a:xfrm>
        </p:spPr>
        <p:txBody>
          <a:bodyPr>
            <a:normAutofit/>
          </a:bodyPr>
          <a:lstStyle>
            <a:lvl1pPr marL="0" indent="0" algn="r">
              <a:buNone/>
              <a:defRPr sz="1200" baseline="0">
                <a:solidFill>
                  <a:schemeClr val="bg2">
                    <a:lumMod val="65000"/>
                  </a:schemeClr>
                </a:solidFill>
              </a:defRPr>
            </a:lvl1pPr>
          </a:lstStyle>
          <a:p>
            <a:pPr lvl="0"/>
            <a:r>
              <a:rPr lang="en-US" sz="1200" dirty="0" smtClean="0"/>
              <a:t>Image Credit: Source</a:t>
            </a:r>
            <a:endParaRPr lang="en-US" dirty="0"/>
          </a:p>
        </p:txBody>
      </p:sp>
    </p:spTree>
    <p:extLst>
      <p:ext uri="{BB962C8B-B14F-4D97-AF65-F5344CB8AC3E}">
        <p14:creationId xmlns:p14="http://schemas.microsoft.com/office/powerpoint/2010/main" val="12354813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op text, Bottom image B">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576072" y="1438656"/>
            <a:ext cx="7982712" cy="1444752"/>
          </a:xfrm>
        </p:spPr>
        <p:txBody>
          <a:bodyPr>
            <a:normAutofit/>
          </a:bodyPr>
          <a:lstStyle>
            <a:lvl1pPr marL="0" indent="0">
              <a:buNone/>
              <a:defRPr sz="2000" baseline="0"/>
            </a:lvl1pPr>
          </a:lstStyle>
          <a:p>
            <a:pPr lvl="0"/>
            <a:r>
              <a:rPr lang="en-US" dirty="0" smtClean="0"/>
              <a:t>Body Text Here</a:t>
            </a:r>
            <a:endParaRPr lang="en-US" dirty="0"/>
          </a:p>
        </p:txBody>
      </p:sp>
      <p:sp>
        <p:nvSpPr>
          <p:cNvPr id="3" name="Section Head"/>
          <p:cNvSpPr>
            <a:spLocks noGrp="1"/>
          </p:cNvSpPr>
          <p:nvPr>
            <p:ph type="body" sz="quarter" idx="14" hasCustomPrompt="1"/>
          </p:nvPr>
        </p:nvSpPr>
        <p:spPr>
          <a:xfrm>
            <a:off x="576072" y="579120"/>
            <a:ext cx="7982712" cy="704088"/>
          </a:xfrm>
        </p:spPr>
        <p:txBody>
          <a:bodyPr>
            <a:noAutofit/>
          </a:bodyPr>
          <a:lstStyle>
            <a:lvl1pPr marL="0" indent="0" algn="l">
              <a:buNone/>
              <a:defRPr sz="4000" b="1" baseline="0">
                <a:solidFill>
                  <a:schemeClr val="accent1"/>
                </a:solidFill>
              </a:defRPr>
            </a:lvl1pPr>
            <a:lvl2pPr>
              <a:defRPr sz="6000"/>
            </a:lvl2pPr>
            <a:lvl3pPr>
              <a:defRPr sz="6000"/>
            </a:lvl3pPr>
            <a:lvl4pPr>
              <a:defRPr sz="6000"/>
            </a:lvl4pPr>
            <a:lvl5pPr>
              <a:defRPr sz="6000"/>
            </a:lvl5pPr>
          </a:lstStyle>
          <a:p>
            <a:pPr lvl="0"/>
            <a:r>
              <a:rPr lang="en-US" dirty="0" smtClean="0"/>
              <a:t>Section Head</a:t>
            </a:r>
            <a:endParaRPr lang="en-US" dirty="0"/>
          </a:p>
        </p:txBody>
      </p:sp>
      <p:sp>
        <p:nvSpPr>
          <p:cNvPr id="15" name="Imagery"/>
          <p:cNvSpPr>
            <a:spLocks noGrp="1"/>
          </p:cNvSpPr>
          <p:nvPr>
            <p:ph type="pic" sz="quarter" idx="12" hasCustomPrompt="1"/>
          </p:nvPr>
        </p:nvSpPr>
        <p:spPr>
          <a:xfrm>
            <a:off x="0" y="3429000"/>
            <a:ext cx="9144000" cy="3429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6190488" y="3154680"/>
            <a:ext cx="2295144" cy="274320"/>
          </a:xfrm>
        </p:spPr>
        <p:txBody>
          <a:bodyPr>
            <a:normAutofit/>
          </a:bodyPr>
          <a:lstStyle>
            <a:lvl1pPr marL="0" indent="0" algn="r">
              <a:buNone/>
              <a:defRPr sz="1200" baseline="0">
                <a:solidFill>
                  <a:schemeClr val="bg2">
                    <a:lumMod val="65000"/>
                  </a:schemeClr>
                </a:solidFill>
              </a:defRPr>
            </a:lvl1pPr>
          </a:lstStyle>
          <a:p>
            <a:pPr lvl="0"/>
            <a:r>
              <a:rPr lang="en-US" sz="1200" dirty="0" smtClean="0"/>
              <a:t>Image Credit: Source</a:t>
            </a:r>
            <a:endParaRPr lang="en-US" dirty="0"/>
          </a:p>
        </p:txBody>
      </p:sp>
    </p:spTree>
    <p:extLst>
      <p:ext uri="{BB962C8B-B14F-4D97-AF65-F5344CB8AC3E}">
        <p14:creationId xmlns:p14="http://schemas.microsoft.com/office/powerpoint/2010/main" val="37749307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Emphasize acronym">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749808" y="2255520"/>
            <a:ext cx="7653528" cy="3706368"/>
          </a:xfrm>
        </p:spPr>
        <p:txBody>
          <a:bodyPr>
            <a:normAutofit/>
          </a:bodyPr>
          <a:lstStyle>
            <a:lvl1pPr marL="0" indent="0" algn="ctr">
              <a:buNone/>
              <a:defRPr sz="6000" b="0" baseline="0"/>
            </a:lvl1pPr>
          </a:lstStyle>
          <a:p>
            <a:pPr lvl="0"/>
            <a:r>
              <a:rPr lang="en-US" dirty="0" smtClean="0"/>
              <a:t>Spell out the components</a:t>
            </a:r>
            <a:endParaRPr lang="en-US" dirty="0"/>
          </a:p>
        </p:txBody>
      </p:sp>
      <p:sp>
        <p:nvSpPr>
          <p:cNvPr id="3" name="Section Head"/>
          <p:cNvSpPr>
            <a:spLocks noGrp="1"/>
          </p:cNvSpPr>
          <p:nvPr>
            <p:ph type="body" sz="quarter" idx="14" hasCustomPrompt="1"/>
          </p:nvPr>
        </p:nvSpPr>
        <p:spPr>
          <a:xfrm>
            <a:off x="749808" y="779403"/>
            <a:ext cx="7653528" cy="1289304"/>
          </a:xfrm>
        </p:spPr>
        <p:txBody>
          <a:bodyPr>
            <a:noAutofit/>
          </a:bodyPr>
          <a:lstStyle>
            <a:lvl1pPr marL="0" indent="0" algn="ctr">
              <a:buNone/>
              <a:defRPr sz="9600" b="1" baseline="0">
                <a:solidFill>
                  <a:schemeClr val="accent1"/>
                </a:solidFill>
              </a:defRPr>
            </a:lvl1pPr>
            <a:lvl2pPr>
              <a:defRPr sz="6000"/>
            </a:lvl2pPr>
            <a:lvl3pPr>
              <a:defRPr sz="6000"/>
            </a:lvl3pPr>
            <a:lvl4pPr>
              <a:defRPr sz="6000"/>
            </a:lvl4pPr>
            <a:lvl5pPr>
              <a:defRPr sz="6000"/>
            </a:lvl5pPr>
          </a:lstStyle>
          <a:p>
            <a:pPr lvl="0"/>
            <a:r>
              <a:rPr lang="en-US" dirty="0" smtClean="0"/>
              <a:t>ACRONYM</a:t>
            </a:r>
            <a:endParaRPr lang="en-US" dirty="0"/>
          </a:p>
        </p:txBody>
      </p:sp>
    </p:spTree>
    <p:extLst>
      <p:ext uri="{BB962C8B-B14F-4D97-AF65-F5344CB8AC3E}">
        <p14:creationId xmlns:p14="http://schemas.microsoft.com/office/powerpoint/2010/main" val="13826518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Emphasize key points">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4572000" y="4709160"/>
            <a:ext cx="3950208" cy="704088"/>
          </a:xfrm>
        </p:spPr>
        <p:txBody>
          <a:bodyPr>
            <a:normAutofit/>
          </a:bodyPr>
          <a:lstStyle>
            <a:lvl1pPr marL="0" indent="0">
              <a:buNone/>
              <a:defRPr sz="2000" baseline="0"/>
            </a:lvl1pPr>
          </a:lstStyle>
          <a:p>
            <a:pPr lvl="0"/>
            <a:r>
              <a:rPr lang="en-US" dirty="0" smtClean="0"/>
              <a:t>Point elaboration</a:t>
            </a:r>
            <a:endParaRPr lang="en-US" dirty="0"/>
          </a:p>
        </p:txBody>
      </p:sp>
      <p:sp>
        <p:nvSpPr>
          <p:cNvPr id="3" name="Section Head"/>
          <p:cNvSpPr>
            <a:spLocks noGrp="1"/>
          </p:cNvSpPr>
          <p:nvPr>
            <p:ph type="body" sz="quarter" idx="14" hasCustomPrompt="1"/>
          </p:nvPr>
        </p:nvSpPr>
        <p:spPr>
          <a:xfrm>
            <a:off x="320040" y="548640"/>
            <a:ext cx="8503920" cy="923544"/>
          </a:xfrm>
        </p:spPr>
        <p:txBody>
          <a:bodyPr anchor="b">
            <a:noAutofit/>
          </a:bodyPr>
          <a:lstStyle>
            <a:lvl1pPr marL="0" indent="0" algn="ctr">
              <a:buNone/>
              <a:defRPr sz="5400" b="1" baseline="0">
                <a:solidFill>
                  <a:schemeClr val="bg2">
                    <a:lumMod val="75000"/>
                  </a:schemeClr>
                </a:solidFill>
              </a:defRPr>
            </a:lvl1pPr>
            <a:lvl2pPr>
              <a:defRPr sz="6000"/>
            </a:lvl2pPr>
            <a:lvl3pPr>
              <a:defRPr sz="6000"/>
            </a:lvl3pPr>
            <a:lvl4pPr>
              <a:defRPr sz="6000"/>
            </a:lvl4pPr>
            <a:lvl5pPr>
              <a:defRPr sz="6000"/>
            </a:lvl5pPr>
          </a:lstStyle>
          <a:p>
            <a:pPr lvl="0"/>
            <a:r>
              <a:rPr lang="en-US" dirty="0" smtClean="0"/>
              <a:t>Section Head</a:t>
            </a:r>
            <a:endParaRPr lang="en-US" dirty="0"/>
          </a:p>
        </p:txBody>
      </p:sp>
      <p:sp>
        <p:nvSpPr>
          <p:cNvPr id="4" name="Text Placeholder 3"/>
          <p:cNvSpPr>
            <a:spLocks noGrp="1"/>
          </p:cNvSpPr>
          <p:nvPr>
            <p:ph type="body" sz="quarter" idx="15" hasCustomPrompt="1"/>
          </p:nvPr>
        </p:nvSpPr>
        <p:spPr>
          <a:xfrm>
            <a:off x="594360" y="2115312"/>
            <a:ext cx="3566160" cy="768096"/>
          </a:xfrm>
        </p:spPr>
        <p:txBody>
          <a:bodyPr>
            <a:normAutofit/>
          </a:bodyPr>
          <a:lstStyle>
            <a:lvl1pPr marL="0" indent="0" algn="r">
              <a:buNone/>
              <a:defRPr sz="4400" b="1" baseline="0">
                <a:solidFill>
                  <a:schemeClr val="accent1"/>
                </a:solidFill>
              </a:defRPr>
            </a:lvl1pPr>
          </a:lstStyle>
          <a:p>
            <a:pPr lvl="0"/>
            <a:r>
              <a:rPr lang="en-US" sz="4400" dirty="0" smtClean="0"/>
              <a:t>Key Point 1</a:t>
            </a:r>
            <a:endParaRPr lang="en-US" dirty="0"/>
          </a:p>
        </p:txBody>
      </p:sp>
      <p:sp>
        <p:nvSpPr>
          <p:cNvPr id="10" name="Section Body Text"/>
          <p:cNvSpPr>
            <a:spLocks noGrp="1"/>
          </p:cNvSpPr>
          <p:nvPr>
            <p:ph type="body" sz="quarter" idx="16" hasCustomPrompt="1"/>
          </p:nvPr>
        </p:nvSpPr>
        <p:spPr>
          <a:xfrm>
            <a:off x="4572000" y="2103120"/>
            <a:ext cx="3950208" cy="704088"/>
          </a:xfrm>
        </p:spPr>
        <p:txBody>
          <a:bodyPr>
            <a:normAutofit/>
          </a:bodyPr>
          <a:lstStyle>
            <a:lvl1pPr marL="0" indent="0">
              <a:buNone/>
              <a:defRPr sz="2000" baseline="0"/>
            </a:lvl1pPr>
          </a:lstStyle>
          <a:p>
            <a:pPr lvl="0"/>
            <a:r>
              <a:rPr lang="en-US" dirty="0" smtClean="0"/>
              <a:t>Point elaboration</a:t>
            </a:r>
            <a:endParaRPr lang="en-US" dirty="0"/>
          </a:p>
        </p:txBody>
      </p:sp>
      <p:sp>
        <p:nvSpPr>
          <p:cNvPr id="11" name="Text Placeholder 3"/>
          <p:cNvSpPr>
            <a:spLocks noGrp="1"/>
          </p:cNvSpPr>
          <p:nvPr>
            <p:ph type="body" sz="quarter" idx="17" hasCustomPrompt="1"/>
          </p:nvPr>
        </p:nvSpPr>
        <p:spPr>
          <a:xfrm>
            <a:off x="594360" y="4721352"/>
            <a:ext cx="3566160" cy="768096"/>
          </a:xfrm>
        </p:spPr>
        <p:txBody>
          <a:bodyPr>
            <a:normAutofit/>
          </a:bodyPr>
          <a:lstStyle>
            <a:lvl1pPr marL="0" indent="0" algn="r">
              <a:buNone/>
              <a:defRPr sz="4400" b="1" baseline="0">
                <a:solidFill>
                  <a:schemeClr val="accent1"/>
                </a:solidFill>
              </a:defRPr>
            </a:lvl1pPr>
          </a:lstStyle>
          <a:p>
            <a:pPr lvl="0"/>
            <a:r>
              <a:rPr lang="en-US" sz="4400" dirty="0" smtClean="0"/>
              <a:t>Key Point 3</a:t>
            </a:r>
            <a:endParaRPr lang="en-US" dirty="0"/>
          </a:p>
        </p:txBody>
      </p:sp>
      <p:sp>
        <p:nvSpPr>
          <p:cNvPr id="13" name="Text Placeholder 3"/>
          <p:cNvSpPr>
            <a:spLocks noGrp="1"/>
          </p:cNvSpPr>
          <p:nvPr>
            <p:ph type="body" sz="quarter" idx="18" hasCustomPrompt="1"/>
          </p:nvPr>
        </p:nvSpPr>
        <p:spPr>
          <a:xfrm>
            <a:off x="594360" y="3418332"/>
            <a:ext cx="3566160" cy="768096"/>
          </a:xfrm>
        </p:spPr>
        <p:txBody>
          <a:bodyPr>
            <a:normAutofit/>
          </a:bodyPr>
          <a:lstStyle>
            <a:lvl1pPr marL="0" indent="0" algn="r">
              <a:buNone/>
              <a:defRPr sz="4400" b="1" baseline="0">
                <a:solidFill>
                  <a:schemeClr val="accent1"/>
                </a:solidFill>
              </a:defRPr>
            </a:lvl1pPr>
          </a:lstStyle>
          <a:p>
            <a:pPr lvl="0"/>
            <a:r>
              <a:rPr lang="en-US" sz="4400" dirty="0" smtClean="0"/>
              <a:t>Key Point 2</a:t>
            </a:r>
            <a:endParaRPr lang="en-US" dirty="0"/>
          </a:p>
        </p:txBody>
      </p:sp>
      <p:sp>
        <p:nvSpPr>
          <p:cNvPr id="14" name="Section Body Text"/>
          <p:cNvSpPr>
            <a:spLocks noGrp="1"/>
          </p:cNvSpPr>
          <p:nvPr>
            <p:ph type="body" sz="quarter" idx="19" hasCustomPrompt="1"/>
          </p:nvPr>
        </p:nvSpPr>
        <p:spPr>
          <a:xfrm>
            <a:off x="4572000" y="3406140"/>
            <a:ext cx="3950208" cy="704088"/>
          </a:xfrm>
        </p:spPr>
        <p:txBody>
          <a:bodyPr>
            <a:normAutofit/>
          </a:bodyPr>
          <a:lstStyle>
            <a:lvl1pPr marL="0" indent="0">
              <a:buNone/>
              <a:defRPr sz="2000" baseline="0"/>
            </a:lvl1pPr>
          </a:lstStyle>
          <a:p>
            <a:pPr lvl="0"/>
            <a:r>
              <a:rPr lang="en-US" dirty="0" smtClean="0"/>
              <a:t>Point elaboration</a:t>
            </a:r>
            <a:endParaRPr lang="en-US" dirty="0"/>
          </a:p>
        </p:txBody>
      </p:sp>
    </p:spTree>
    <p:extLst>
      <p:ext uri="{BB962C8B-B14F-4D97-AF65-F5344CB8AC3E}">
        <p14:creationId xmlns:p14="http://schemas.microsoft.com/office/powerpoint/2010/main" val="31352495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86C5E3-BCDC-405F-8F3C-092E69121BD4}" type="datetimeFigureOut">
              <a:rPr lang="en-US" smtClean="0"/>
              <a:t>3/2/2016</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9C0BE9-6F9F-4714-AB34-61ADAC46375C}" type="slidenum">
              <a:rPr lang="en-US" smtClean="0"/>
              <a:t>‹#›</a:t>
            </a:fld>
            <a:endParaRPr lang="en-US"/>
          </a:p>
        </p:txBody>
      </p:sp>
    </p:spTree>
    <p:extLst>
      <p:ext uri="{BB962C8B-B14F-4D97-AF65-F5344CB8AC3E}">
        <p14:creationId xmlns:p14="http://schemas.microsoft.com/office/powerpoint/2010/main" val="356054418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7" r:id="rId5"/>
    <p:sldLayoutId id="2147483665" r:id="rId6"/>
    <p:sldLayoutId id="2147483666"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fontScale="77500" lnSpcReduction="20000"/>
          </a:bodyPr>
          <a:lstStyle/>
          <a:p>
            <a:r>
              <a:rPr lang="en-US" dirty="0" smtClean="0"/>
              <a:t>Alabama Ecological Forecasting</a:t>
            </a:r>
            <a:endParaRPr lang="en-US" dirty="0"/>
          </a:p>
        </p:txBody>
      </p:sp>
      <p:sp>
        <p:nvSpPr>
          <p:cNvPr id="9" name="Text Placeholder 8"/>
          <p:cNvSpPr>
            <a:spLocks noGrp="1"/>
          </p:cNvSpPr>
          <p:nvPr>
            <p:ph type="body" sz="quarter" idx="17"/>
          </p:nvPr>
        </p:nvSpPr>
        <p:spPr>
          <a:xfrm>
            <a:off x="123825" y="2332452"/>
            <a:ext cx="8915399" cy="810797"/>
          </a:xfrm>
        </p:spPr>
        <p:txBody>
          <a:bodyPr>
            <a:normAutofit fontScale="85000" lnSpcReduction="10000"/>
          </a:bodyPr>
          <a:lstStyle/>
          <a:p>
            <a:r>
              <a:rPr lang="en-US" dirty="0" smtClean="0"/>
              <a:t>Assessing Southern Pine Beetle Epidemics in the Bankhead National Forest Using NASA Earth Observations</a:t>
            </a:r>
            <a:endParaRPr lang="en-US" dirty="0"/>
          </a:p>
        </p:txBody>
      </p:sp>
      <p:sp>
        <p:nvSpPr>
          <p:cNvPr id="11" name="Text Placeholder 2"/>
          <p:cNvSpPr txBox="1">
            <a:spLocks/>
          </p:cNvSpPr>
          <p:nvPr/>
        </p:nvSpPr>
        <p:spPr>
          <a:xfrm>
            <a:off x="228599" y="3258448"/>
            <a:ext cx="4233231" cy="322966"/>
          </a:xfrm>
          <a:prstGeom prst="rect">
            <a:avLst/>
          </a:prstGeom>
        </p:spPr>
        <p:txBody>
          <a:bodyPr vert="horz" lIns="91440" tIns="45720" rIns="91440" bIns="45720" rtlCol="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lgn="r">
              <a:spcBef>
                <a:spcPts val="0"/>
              </a:spcBef>
              <a:spcAft>
                <a:spcPts val="600"/>
              </a:spcAft>
              <a:buFont typeface="Arial" panose="020B0604020202020204" pitchFamily="34" charset="0"/>
              <a:buNone/>
            </a:pPr>
            <a:r>
              <a:rPr lang="en-US" sz="1600" dirty="0" smtClean="0"/>
              <a:t>Ryan Schick (Project Lead)</a:t>
            </a:r>
            <a:endParaRPr lang="en-US" sz="1600" dirty="0"/>
          </a:p>
        </p:txBody>
      </p:sp>
      <p:sp>
        <p:nvSpPr>
          <p:cNvPr id="19" name="Text Placeholder 2"/>
          <p:cNvSpPr txBox="1">
            <a:spLocks/>
          </p:cNvSpPr>
          <p:nvPr/>
        </p:nvSpPr>
        <p:spPr>
          <a:xfrm>
            <a:off x="228600" y="3647635"/>
            <a:ext cx="4233231" cy="322966"/>
          </a:xfrm>
          <a:prstGeom prst="rect">
            <a:avLst/>
          </a:prstGeom>
        </p:spPr>
        <p:txBody>
          <a:bodyPr vert="horz" lIns="91440" tIns="45720" rIns="91440" bIns="45720" rtlCol="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lgn="r">
              <a:spcBef>
                <a:spcPts val="0"/>
              </a:spcBef>
              <a:spcAft>
                <a:spcPts val="600"/>
              </a:spcAft>
              <a:buFont typeface="Arial" panose="020B0604020202020204" pitchFamily="34" charset="0"/>
              <a:buNone/>
            </a:pPr>
            <a:endParaRPr lang="en-US" sz="1600" dirty="0"/>
          </a:p>
        </p:txBody>
      </p:sp>
      <p:sp>
        <p:nvSpPr>
          <p:cNvPr id="20" name="Text Placeholder 2"/>
          <p:cNvSpPr txBox="1">
            <a:spLocks/>
          </p:cNvSpPr>
          <p:nvPr/>
        </p:nvSpPr>
        <p:spPr>
          <a:xfrm>
            <a:off x="228600" y="4036822"/>
            <a:ext cx="4233231" cy="322966"/>
          </a:xfrm>
          <a:prstGeom prst="rect">
            <a:avLst/>
          </a:prstGeom>
        </p:spPr>
        <p:txBody>
          <a:bodyPr vert="horz" lIns="91440" tIns="45720" rIns="91440" bIns="45720" rtlCol="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lgn="r">
              <a:spcBef>
                <a:spcPts val="0"/>
              </a:spcBef>
              <a:spcAft>
                <a:spcPts val="600"/>
              </a:spcAft>
              <a:buFont typeface="Arial" panose="020B0604020202020204" pitchFamily="34" charset="0"/>
              <a:buNone/>
            </a:pPr>
            <a:r>
              <a:rPr lang="en-US" sz="1600" dirty="0" smtClean="0"/>
              <a:t>Kelsey Herndon</a:t>
            </a:r>
            <a:endParaRPr lang="en-US" sz="1600" dirty="0"/>
          </a:p>
        </p:txBody>
      </p:sp>
      <p:sp>
        <p:nvSpPr>
          <p:cNvPr id="21" name="Text Placeholder 2"/>
          <p:cNvSpPr txBox="1">
            <a:spLocks/>
          </p:cNvSpPr>
          <p:nvPr/>
        </p:nvSpPr>
        <p:spPr>
          <a:xfrm>
            <a:off x="4665612" y="3260212"/>
            <a:ext cx="4249788" cy="322966"/>
          </a:xfrm>
          <a:prstGeom prst="rect">
            <a:avLst/>
          </a:prstGeom>
        </p:spPr>
        <p:txBody>
          <a:bodyPr vert="horz" lIns="91440" tIns="45720" rIns="91440" bIns="45720" rtlCol="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spcBef>
                <a:spcPts val="0"/>
              </a:spcBef>
              <a:spcAft>
                <a:spcPts val="600"/>
              </a:spcAft>
              <a:buFont typeface="Arial" panose="020B0604020202020204" pitchFamily="34" charset="0"/>
              <a:buNone/>
            </a:pPr>
            <a:r>
              <a:rPr lang="en-US" sz="1600" dirty="0" smtClean="0"/>
              <a:t>Leigh Sinclair</a:t>
            </a:r>
            <a:endParaRPr lang="en-US" sz="1600" dirty="0"/>
          </a:p>
        </p:txBody>
      </p:sp>
      <p:sp>
        <p:nvSpPr>
          <p:cNvPr id="23" name="Text Placeholder 2"/>
          <p:cNvSpPr txBox="1">
            <a:spLocks/>
          </p:cNvSpPr>
          <p:nvPr/>
        </p:nvSpPr>
        <p:spPr>
          <a:xfrm>
            <a:off x="4665612" y="4038586"/>
            <a:ext cx="4249788" cy="322966"/>
          </a:xfrm>
          <a:prstGeom prst="rect">
            <a:avLst/>
          </a:prstGeom>
        </p:spPr>
        <p:txBody>
          <a:bodyPr vert="horz" lIns="91440" tIns="45720" rIns="91440" bIns="45720" rtlCol="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spcBef>
                <a:spcPts val="0"/>
              </a:spcBef>
              <a:spcAft>
                <a:spcPts val="600"/>
              </a:spcAft>
              <a:buFont typeface="Arial" panose="020B0604020202020204" pitchFamily="34" charset="0"/>
              <a:buNone/>
            </a:pPr>
            <a:r>
              <a:rPr lang="en-US" sz="1600" dirty="0" smtClean="0"/>
              <a:t>Maggi Klug</a:t>
            </a:r>
            <a:endParaRPr lang="en-US" sz="1600" dirty="0"/>
          </a:p>
        </p:txBody>
      </p:sp>
    </p:spTree>
    <p:extLst>
      <p:ext uri="{BB962C8B-B14F-4D97-AF65-F5344CB8AC3E}">
        <p14:creationId xmlns:p14="http://schemas.microsoft.com/office/powerpoint/2010/main" val="43971281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523837" y="4575082"/>
            <a:ext cx="2371725" cy="1318879"/>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a:off x="4972858" y="4665571"/>
            <a:ext cx="2302953" cy="1137903"/>
          </a:xfrm>
          <a:prstGeom prst="roundRect">
            <a:avLst/>
          </a:prstGeom>
          <a:solidFill>
            <a:schemeClr val="bg2">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ounded Rectangle 27"/>
          <p:cNvSpPr/>
          <p:nvPr/>
        </p:nvSpPr>
        <p:spPr>
          <a:xfrm>
            <a:off x="6426317" y="2285834"/>
            <a:ext cx="2460507" cy="1441186"/>
          </a:xfrm>
          <a:prstGeom prst="roundRect">
            <a:avLst/>
          </a:prstGeom>
          <a:solidFill>
            <a:schemeClr val="bg2">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p:cNvSpPr/>
          <p:nvPr/>
        </p:nvSpPr>
        <p:spPr>
          <a:xfrm>
            <a:off x="495271" y="2740736"/>
            <a:ext cx="1692295" cy="461666"/>
          </a:xfrm>
          <a:prstGeom prst="roundRect">
            <a:avLst/>
          </a:prstGeom>
          <a:solidFill>
            <a:schemeClr val="bg2">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Placeholder 1"/>
          <p:cNvSpPr>
            <a:spLocks noGrp="1"/>
          </p:cNvSpPr>
          <p:nvPr>
            <p:ph type="body" sz="quarter" idx="11"/>
          </p:nvPr>
        </p:nvSpPr>
        <p:spPr>
          <a:xfrm>
            <a:off x="638453" y="1238631"/>
            <a:ext cx="4834128" cy="475869"/>
          </a:xfrm>
        </p:spPr>
        <p:txBody>
          <a:bodyPr/>
          <a:lstStyle/>
          <a:p>
            <a:r>
              <a:rPr lang="en-US" dirty="0" smtClean="0"/>
              <a:t>Southern Pine Beetle Prediction Map</a:t>
            </a:r>
            <a:endParaRPr lang="en-US" dirty="0"/>
          </a:p>
        </p:txBody>
      </p:sp>
      <p:sp>
        <p:nvSpPr>
          <p:cNvPr id="3" name="Text Placeholder 2"/>
          <p:cNvSpPr>
            <a:spLocks noGrp="1"/>
          </p:cNvSpPr>
          <p:nvPr>
            <p:ph type="body" sz="quarter" idx="14"/>
          </p:nvPr>
        </p:nvSpPr>
        <p:spPr>
          <a:xfrm>
            <a:off x="613980" y="550545"/>
            <a:ext cx="7982712" cy="704088"/>
          </a:xfrm>
        </p:spPr>
        <p:txBody>
          <a:bodyPr/>
          <a:lstStyle/>
          <a:p>
            <a:r>
              <a:rPr lang="en-US" dirty="0" smtClean="0"/>
              <a:t>Methodology</a:t>
            </a:r>
            <a:endParaRPr lang="en-US" dirty="0"/>
          </a:p>
        </p:txBody>
      </p:sp>
      <p:sp>
        <p:nvSpPr>
          <p:cNvPr id="9" name="TextBox 8"/>
          <p:cNvSpPr txBox="1"/>
          <p:nvPr/>
        </p:nvSpPr>
        <p:spPr>
          <a:xfrm>
            <a:off x="495272" y="2740736"/>
            <a:ext cx="1692295" cy="461665"/>
          </a:xfrm>
          <a:prstGeom prst="rect">
            <a:avLst/>
          </a:prstGeom>
          <a:noFill/>
          <a:ln>
            <a:noFill/>
          </a:ln>
        </p:spPr>
        <p:txBody>
          <a:bodyPr wrap="square" rtlCol="0">
            <a:spAutoFit/>
          </a:bodyPr>
          <a:lstStyle/>
          <a:p>
            <a:pPr algn="ctr"/>
            <a:r>
              <a:rPr lang="en-US" sz="2400" dirty="0" smtClean="0"/>
              <a:t>Landsat 8</a:t>
            </a:r>
            <a:endParaRPr lang="en-US" sz="2400" dirty="0"/>
          </a:p>
        </p:txBody>
      </p:sp>
      <p:sp>
        <p:nvSpPr>
          <p:cNvPr id="12" name="Right Arrow 11"/>
          <p:cNvSpPr/>
          <p:nvPr/>
        </p:nvSpPr>
        <p:spPr>
          <a:xfrm>
            <a:off x="2519345" y="2783086"/>
            <a:ext cx="714375" cy="44007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p:cNvSpPr/>
          <p:nvPr/>
        </p:nvSpPr>
        <p:spPr>
          <a:xfrm>
            <a:off x="3462906" y="2279220"/>
            <a:ext cx="2426778" cy="1447800"/>
          </a:xfrm>
          <a:prstGeom prst="roundRect">
            <a:avLst/>
          </a:prstGeom>
          <a:solidFill>
            <a:schemeClr val="bg2">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3399945" y="2402957"/>
            <a:ext cx="2552700" cy="1200329"/>
          </a:xfrm>
          <a:prstGeom prst="rect">
            <a:avLst/>
          </a:prstGeom>
          <a:noFill/>
          <a:ln>
            <a:noFill/>
          </a:ln>
        </p:spPr>
        <p:txBody>
          <a:bodyPr wrap="square" rtlCol="0">
            <a:spAutoFit/>
          </a:bodyPr>
          <a:lstStyle/>
          <a:p>
            <a:pPr algn="ctr"/>
            <a:r>
              <a:rPr lang="en-US" dirty="0" smtClean="0"/>
              <a:t>Calculate:</a:t>
            </a:r>
          </a:p>
          <a:p>
            <a:pPr algn="ctr"/>
            <a:r>
              <a:rPr lang="en-US" dirty="0" smtClean="0"/>
              <a:t>NDVI</a:t>
            </a:r>
            <a:endParaRPr lang="en-US" dirty="0"/>
          </a:p>
          <a:p>
            <a:pPr algn="ctr"/>
            <a:r>
              <a:rPr lang="en-US" dirty="0"/>
              <a:t>GRVI</a:t>
            </a:r>
          </a:p>
          <a:p>
            <a:pPr algn="ctr"/>
            <a:r>
              <a:rPr lang="en-US" dirty="0"/>
              <a:t>Tree </a:t>
            </a:r>
            <a:r>
              <a:rPr lang="en-US" dirty="0" smtClean="0"/>
              <a:t>Species</a:t>
            </a:r>
            <a:endParaRPr lang="en-US" dirty="0"/>
          </a:p>
        </p:txBody>
      </p:sp>
      <p:sp>
        <p:nvSpPr>
          <p:cNvPr id="27" name="TextBox 26"/>
          <p:cNvSpPr txBox="1"/>
          <p:nvPr/>
        </p:nvSpPr>
        <p:spPr>
          <a:xfrm>
            <a:off x="6666206" y="2285834"/>
            <a:ext cx="2068217" cy="1477328"/>
          </a:xfrm>
          <a:prstGeom prst="rect">
            <a:avLst/>
          </a:prstGeom>
          <a:noFill/>
          <a:ln>
            <a:noFill/>
          </a:ln>
        </p:spPr>
        <p:txBody>
          <a:bodyPr wrap="square" rtlCol="0">
            <a:spAutoFit/>
          </a:bodyPr>
          <a:lstStyle/>
          <a:p>
            <a:pPr algn="ctr"/>
            <a:r>
              <a:rPr lang="en-US" u="sng" dirty="0" smtClean="0"/>
              <a:t>Variables</a:t>
            </a:r>
          </a:p>
          <a:p>
            <a:pPr algn="ctr"/>
            <a:r>
              <a:rPr lang="en-US" dirty="0" smtClean="0"/>
              <a:t>Elevation</a:t>
            </a:r>
          </a:p>
          <a:p>
            <a:pPr algn="ctr"/>
            <a:r>
              <a:rPr lang="en-US" dirty="0" smtClean="0"/>
              <a:t>Slope</a:t>
            </a:r>
          </a:p>
          <a:p>
            <a:pPr algn="ctr"/>
            <a:r>
              <a:rPr lang="en-US" dirty="0" smtClean="0"/>
              <a:t>Aspect</a:t>
            </a:r>
          </a:p>
          <a:p>
            <a:pPr algn="ctr"/>
            <a:r>
              <a:rPr lang="en-US" dirty="0" smtClean="0"/>
              <a:t>Climate Data</a:t>
            </a:r>
            <a:endParaRPr lang="en-US" dirty="0"/>
          </a:p>
        </p:txBody>
      </p:sp>
      <p:sp>
        <p:nvSpPr>
          <p:cNvPr id="30" name="Right Arrow 29"/>
          <p:cNvSpPr/>
          <p:nvPr/>
        </p:nvSpPr>
        <p:spPr>
          <a:xfrm rot="5400000">
            <a:off x="5216601" y="3967628"/>
            <a:ext cx="630355" cy="39651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5045344" y="4809573"/>
            <a:ext cx="2230467" cy="923330"/>
          </a:xfrm>
          <a:prstGeom prst="rect">
            <a:avLst/>
          </a:prstGeom>
          <a:noFill/>
        </p:spPr>
        <p:txBody>
          <a:bodyPr wrap="square" rtlCol="0">
            <a:spAutoFit/>
          </a:bodyPr>
          <a:lstStyle/>
          <a:p>
            <a:pPr algn="ctr"/>
            <a:r>
              <a:rPr lang="en-US" dirty="0" smtClean="0"/>
              <a:t>Princeton Maximum Entropy Model</a:t>
            </a:r>
            <a:endParaRPr lang="en-US" dirty="0"/>
          </a:p>
        </p:txBody>
      </p:sp>
      <p:sp>
        <p:nvSpPr>
          <p:cNvPr id="24" name="Right Arrow 23"/>
          <p:cNvSpPr/>
          <p:nvPr/>
        </p:nvSpPr>
        <p:spPr>
          <a:xfrm rot="10800000">
            <a:off x="3391507" y="5051202"/>
            <a:ext cx="1127095" cy="44007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609561" y="4664424"/>
            <a:ext cx="2200275" cy="1200329"/>
          </a:xfrm>
          <a:prstGeom prst="rect">
            <a:avLst/>
          </a:prstGeom>
          <a:noFill/>
        </p:spPr>
        <p:txBody>
          <a:bodyPr wrap="square" rtlCol="0">
            <a:spAutoFit/>
          </a:bodyPr>
          <a:lstStyle/>
          <a:p>
            <a:pPr algn="ctr"/>
            <a:r>
              <a:rPr lang="en-US" sz="2400" dirty="0" smtClean="0"/>
              <a:t>Pine Beetle Prediction Map</a:t>
            </a:r>
            <a:endParaRPr lang="en-US" sz="2400" dirty="0"/>
          </a:p>
        </p:txBody>
      </p:sp>
      <p:sp>
        <p:nvSpPr>
          <p:cNvPr id="31" name="Right Arrow 30"/>
          <p:cNvSpPr/>
          <p:nvPr/>
        </p:nvSpPr>
        <p:spPr>
          <a:xfrm rot="5400000">
            <a:off x="6549289" y="3965897"/>
            <a:ext cx="630355" cy="39651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076646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ounded Rectangle 27"/>
          <p:cNvSpPr/>
          <p:nvPr/>
        </p:nvSpPr>
        <p:spPr>
          <a:xfrm>
            <a:off x="3371850" y="4864818"/>
            <a:ext cx="1524000" cy="1262042"/>
          </a:xfrm>
          <a:prstGeom prst="roundRect">
            <a:avLst/>
          </a:prstGeom>
          <a:solidFill>
            <a:schemeClr val="bg2">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5906368" y="5083837"/>
            <a:ext cx="2921800" cy="93737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8"/>
          <p:cNvSpPr/>
          <p:nvPr/>
        </p:nvSpPr>
        <p:spPr>
          <a:xfrm>
            <a:off x="6572169" y="2496795"/>
            <a:ext cx="2171700" cy="1244138"/>
          </a:xfrm>
          <a:prstGeom prst="roundRect">
            <a:avLst/>
          </a:prstGeom>
          <a:solidFill>
            <a:schemeClr val="bg2">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p:cNvSpPr/>
          <p:nvPr/>
        </p:nvSpPr>
        <p:spPr>
          <a:xfrm>
            <a:off x="193647" y="2876913"/>
            <a:ext cx="1692295" cy="461666"/>
          </a:xfrm>
          <a:prstGeom prst="roundRect">
            <a:avLst/>
          </a:prstGeom>
          <a:solidFill>
            <a:schemeClr val="bg2">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Placeholder 1"/>
          <p:cNvSpPr>
            <a:spLocks noGrp="1"/>
          </p:cNvSpPr>
          <p:nvPr>
            <p:ph type="body" sz="quarter" idx="11"/>
          </p:nvPr>
        </p:nvSpPr>
        <p:spPr>
          <a:xfrm>
            <a:off x="566546" y="1210056"/>
            <a:ext cx="7186803" cy="475869"/>
          </a:xfrm>
        </p:spPr>
        <p:txBody>
          <a:bodyPr>
            <a:normAutofit/>
          </a:bodyPr>
          <a:lstStyle/>
          <a:p>
            <a:r>
              <a:rPr lang="en-US" dirty="0" smtClean="0"/>
              <a:t>Near- Real Time Southern Pine Beetle Susceptibility Map </a:t>
            </a:r>
            <a:endParaRPr lang="en-US" dirty="0"/>
          </a:p>
        </p:txBody>
      </p:sp>
      <p:sp>
        <p:nvSpPr>
          <p:cNvPr id="3" name="Text Placeholder 2"/>
          <p:cNvSpPr>
            <a:spLocks noGrp="1"/>
          </p:cNvSpPr>
          <p:nvPr>
            <p:ph type="body" sz="quarter" idx="14"/>
          </p:nvPr>
        </p:nvSpPr>
        <p:spPr>
          <a:xfrm>
            <a:off x="613980" y="550545"/>
            <a:ext cx="7982712" cy="704088"/>
          </a:xfrm>
        </p:spPr>
        <p:txBody>
          <a:bodyPr/>
          <a:lstStyle/>
          <a:p>
            <a:r>
              <a:rPr lang="en-US" dirty="0" smtClean="0"/>
              <a:t>Methodology</a:t>
            </a:r>
            <a:endParaRPr lang="en-US" dirty="0"/>
          </a:p>
        </p:txBody>
      </p:sp>
      <p:sp>
        <p:nvSpPr>
          <p:cNvPr id="9" name="TextBox 8"/>
          <p:cNvSpPr txBox="1"/>
          <p:nvPr/>
        </p:nvSpPr>
        <p:spPr>
          <a:xfrm>
            <a:off x="174601" y="2888032"/>
            <a:ext cx="1692295" cy="461665"/>
          </a:xfrm>
          <a:prstGeom prst="rect">
            <a:avLst/>
          </a:prstGeom>
          <a:noFill/>
          <a:ln>
            <a:noFill/>
          </a:ln>
        </p:spPr>
        <p:txBody>
          <a:bodyPr wrap="square" rtlCol="0">
            <a:spAutoFit/>
          </a:bodyPr>
          <a:lstStyle/>
          <a:p>
            <a:pPr algn="ctr"/>
            <a:r>
              <a:rPr lang="en-US" sz="2400" dirty="0" smtClean="0"/>
              <a:t>Landsat 8</a:t>
            </a:r>
            <a:endParaRPr lang="en-US" sz="2400" dirty="0"/>
          </a:p>
        </p:txBody>
      </p:sp>
      <p:sp>
        <p:nvSpPr>
          <p:cNvPr id="12" name="Right Arrow 11"/>
          <p:cNvSpPr/>
          <p:nvPr/>
        </p:nvSpPr>
        <p:spPr>
          <a:xfrm>
            <a:off x="1990721" y="2909625"/>
            <a:ext cx="714375" cy="44007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p:cNvSpPr/>
          <p:nvPr/>
        </p:nvSpPr>
        <p:spPr>
          <a:xfrm>
            <a:off x="2893503" y="1859796"/>
            <a:ext cx="2552700" cy="2262888"/>
          </a:xfrm>
          <a:prstGeom prst="roundRect">
            <a:avLst/>
          </a:prstGeom>
          <a:solidFill>
            <a:schemeClr val="bg2">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2893503" y="1956246"/>
            <a:ext cx="2552700" cy="2062103"/>
          </a:xfrm>
          <a:prstGeom prst="rect">
            <a:avLst/>
          </a:prstGeom>
          <a:noFill/>
          <a:ln>
            <a:noFill/>
          </a:ln>
        </p:spPr>
        <p:txBody>
          <a:bodyPr wrap="square" rtlCol="0">
            <a:spAutoFit/>
          </a:bodyPr>
          <a:lstStyle/>
          <a:p>
            <a:pPr algn="ctr"/>
            <a:r>
              <a:rPr lang="en-US" sz="1600" dirty="0" smtClean="0"/>
              <a:t>Calculate:</a:t>
            </a:r>
          </a:p>
          <a:p>
            <a:pPr algn="ctr"/>
            <a:r>
              <a:rPr lang="en-US" sz="1600" dirty="0" smtClean="0"/>
              <a:t> Surface Temperature</a:t>
            </a:r>
          </a:p>
          <a:p>
            <a:pPr algn="ctr"/>
            <a:r>
              <a:rPr lang="en-US" sz="1600" dirty="0" smtClean="0"/>
              <a:t>Minimum Temperature</a:t>
            </a:r>
          </a:p>
          <a:p>
            <a:pPr algn="ctr"/>
            <a:r>
              <a:rPr lang="en-US" sz="1600" dirty="0" smtClean="0"/>
              <a:t>Maximum Temperature</a:t>
            </a:r>
          </a:p>
          <a:p>
            <a:pPr algn="ctr"/>
            <a:r>
              <a:rPr lang="en-US" sz="1600" dirty="0" smtClean="0"/>
              <a:t>Mean Temperature</a:t>
            </a:r>
          </a:p>
          <a:p>
            <a:pPr algn="ctr"/>
            <a:r>
              <a:rPr lang="en-US" sz="1600" dirty="0"/>
              <a:t>NDVI</a:t>
            </a:r>
          </a:p>
          <a:p>
            <a:pPr algn="ctr"/>
            <a:r>
              <a:rPr lang="en-US" sz="1600" dirty="0"/>
              <a:t>GRVI</a:t>
            </a:r>
          </a:p>
          <a:p>
            <a:pPr algn="ctr"/>
            <a:r>
              <a:rPr lang="en-US" sz="1600" dirty="0"/>
              <a:t>Tree </a:t>
            </a:r>
            <a:r>
              <a:rPr lang="en-US" sz="1600" dirty="0" smtClean="0"/>
              <a:t>Species</a:t>
            </a:r>
            <a:endParaRPr lang="en-US" sz="1600" dirty="0"/>
          </a:p>
        </p:txBody>
      </p:sp>
      <p:sp>
        <p:nvSpPr>
          <p:cNvPr id="18" name="TextBox 17"/>
          <p:cNvSpPr txBox="1"/>
          <p:nvPr/>
        </p:nvSpPr>
        <p:spPr>
          <a:xfrm>
            <a:off x="6572169" y="2692247"/>
            <a:ext cx="2171700" cy="830997"/>
          </a:xfrm>
          <a:prstGeom prst="rect">
            <a:avLst/>
          </a:prstGeom>
          <a:noFill/>
          <a:ln>
            <a:noFill/>
          </a:ln>
        </p:spPr>
        <p:txBody>
          <a:bodyPr wrap="square" rtlCol="0">
            <a:spAutoFit/>
          </a:bodyPr>
          <a:lstStyle/>
          <a:p>
            <a:pPr algn="ctr"/>
            <a:r>
              <a:rPr lang="en-US" sz="2400" dirty="0" smtClean="0"/>
              <a:t>Fuzzy Memberships</a:t>
            </a:r>
            <a:endParaRPr lang="en-US" sz="2400" dirty="0"/>
          </a:p>
        </p:txBody>
      </p:sp>
      <p:sp>
        <p:nvSpPr>
          <p:cNvPr id="20" name="Right Arrow 19"/>
          <p:cNvSpPr/>
          <p:nvPr/>
        </p:nvSpPr>
        <p:spPr>
          <a:xfrm>
            <a:off x="5699193" y="2909625"/>
            <a:ext cx="714375" cy="45816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p:cNvSpPr txBox="1"/>
          <p:nvPr/>
        </p:nvSpPr>
        <p:spPr>
          <a:xfrm>
            <a:off x="5962568" y="5113425"/>
            <a:ext cx="2752725" cy="830997"/>
          </a:xfrm>
          <a:prstGeom prst="rect">
            <a:avLst/>
          </a:prstGeom>
          <a:noFill/>
          <a:ln>
            <a:noFill/>
          </a:ln>
        </p:spPr>
        <p:txBody>
          <a:bodyPr wrap="square" rtlCol="0">
            <a:spAutoFit/>
          </a:bodyPr>
          <a:lstStyle/>
          <a:p>
            <a:pPr algn="ctr"/>
            <a:r>
              <a:rPr lang="en-US" sz="2400" dirty="0" smtClean="0"/>
              <a:t>Fuzzy Logic Near Real-Time Map</a:t>
            </a:r>
            <a:endParaRPr lang="en-US" sz="2400" dirty="0"/>
          </a:p>
        </p:txBody>
      </p:sp>
      <p:sp>
        <p:nvSpPr>
          <p:cNvPr id="27" name="TextBox 26"/>
          <p:cNvSpPr txBox="1"/>
          <p:nvPr/>
        </p:nvSpPr>
        <p:spPr>
          <a:xfrm>
            <a:off x="3524249" y="4943989"/>
            <a:ext cx="1219201" cy="1077218"/>
          </a:xfrm>
          <a:prstGeom prst="rect">
            <a:avLst/>
          </a:prstGeom>
          <a:noFill/>
          <a:ln>
            <a:noFill/>
          </a:ln>
        </p:spPr>
        <p:txBody>
          <a:bodyPr wrap="square" rtlCol="0">
            <a:spAutoFit/>
          </a:bodyPr>
          <a:lstStyle/>
          <a:p>
            <a:pPr algn="ctr"/>
            <a:r>
              <a:rPr lang="en-US" sz="1600" u="sng" dirty="0" smtClean="0"/>
              <a:t>Variables</a:t>
            </a:r>
          </a:p>
          <a:p>
            <a:pPr algn="ctr"/>
            <a:r>
              <a:rPr lang="en-US" sz="1600" dirty="0" smtClean="0"/>
              <a:t>Elevation</a:t>
            </a:r>
          </a:p>
          <a:p>
            <a:pPr algn="ctr"/>
            <a:r>
              <a:rPr lang="en-US" sz="1600" dirty="0" smtClean="0"/>
              <a:t>Slope</a:t>
            </a:r>
          </a:p>
          <a:p>
            <a:pPr algn="ctr"/>
            <a:r>
              <a:rPr lang="en-US" sz="1600" dirty="0" smtClean="0"/>
              <a:t>Aspect</a:t>
            </a:r>
            <a:endParaRPr lang="en-US" sz="1600" dirty="0"/>
          </a:p>
        </p:txBody>
      </p:sp>
      <p:sp>
        <p:nvSpPr>
          <p:cNvPr id="29" name="Right Arrow 28"/>
          <p:cNvSpPr/>
          <p:nvPr/>
        </p:nvSpPr>
        <p:spPr>
          <a:xfrm rot="5400000">
            <a:off x="7205678" y="4151490"/>
            <a:ext cx="904681" cy="48387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ight Arrow 29"/>
          <p:cNvSpPr/>
          <p:nvPr/>
        </p:nvSpPr>
        <p:spPr>
          <a:xfrm>
            <a:off x="4984818" y="5330664"/>
            <a:ext cx="714375" cy="39651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815477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576072" y="1438655"/>
            <a:ext cx="7982712" cy="2990469"/>
          </a:xfrm>
        </p:spPr>
        <p:txBody>
          <a:bodyPr>
            <a:normAutofit/>
          </a:bodyPr>
          <a:lstStyle/>
          <a:p>
            <a:r>
              <a:rPr lang="en-US" dirty="0" smtClean="0"/>
              <a:t>TBD</a:t>
            </a:r>
            <a:endParaRPr lang="en-US" dirty="0"/>
          </a:p>
          <a:p>
            <a:endParaRPr lang="en-US" dirty="0"/>
          </a:p>
        </p:txBody>
      </p:sp>
      <p:sp>
        <p:nvSpPr>
          <p:cNvPr id="3" name="Text Placeholder 2"/>
          <p:cNvSpPr>
            <a:spLocks noGrp="1"/>
          </p:cNvSpPr>
          <p:nvPr>
            <p:ph type="body" sz="quarter" idx="14"/>
          </p:nvPr>
        </p:nvSpPr>
        <p:spPr/>
        <p:txBody>
          <a:bodyPr/>
          <a:lstStyle/>
          <a:p>
            <a:r>
              <a:rPr lang="en-US" dirty="0" smtClean="0"/>
              <a:t>Results</a:t>
            </a:r>
            <a:endParaRPr lang="en-US" dirty="0"/>
          </a:p>
        </p:txBody>
      </p:sp>
    </p:spTree>
    <p:extLst>
      <p:ext uri="{BB962C8B-B14F-4D97-AF65-F5344CB8AC3E}">
        <p14:creationId xmlns:p14="http://schemas.microsoft.com/office/powerpoint/2010/main" val="20982357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187654" y="4385438"/>
            <a:ext cx="7982712" cy="1444752"/>
          </a:xfrm>
        </p:spPr>
        <p:txBody>
          <a:bodyPr/>
          <a:lstStyle/>
          <a:p>
            <a:r>
              <a:rPr lang="en-US" dirty="0" smtClean="0"/>
              <a:t>TBD</a:t>
            </a:r>
            <a:endParaRPr lang="en-US" dirty="0"/>
          </a:p>
        </p:txBody>
      </p:sp>
      <p:sp>
        <p:nvSpPr>
          <p:cNvPr id="3" name="Text Placeholder 2"/>
          <p:cNvSpPr>
            <a:spLocks noGrp="1"/>
          </p:cNvSpPr>
          <p:nvPr>
            <p:ph type="body" sz="quarter" idx="14"/>
          </p:nvPr>
        </p:nvSpPr>
        <p:spPr>
          <a:xfrm>
            <a:off x="414232" y="3671559"/>
            <a:ext cx="3599417" cy="704088"/>
          </a:xfrm>
        </p:spPr>
        <p:txBody>
          <a:bodyPr/>
          <a:lstStyle/>
          <a:p>
            <a:r>
              <a:rPr lang="en-US" dirty="0" smtClean="0"/>
              <a:t>Conclusions</a:t>
            </a:r>
            <a:endParaRPr lang="en-US" dirty="0"/>
          </a:p>
        </p:txBody>
      </p:sp>
      <p:sp>
        <p:nvSpPr>
          <p:cNvPr id="5" name="Text Placeholder 4"/>
          <p:cNvSpPr>
            <a:spLocks noGrp="1"/>
          </p:cNvSpPr>
          <p:nvPr>
            <p:ph type="body" sz="quarter" idx="13"/>
          </p:nvPr>
        </p:nvSpPr>
        <p:spPr>
          <a:xfrm>
            <a:off x="6020943" y="3419475"/>
            <a:ext cx="3123057" cy="274320"/>
          </a:xfrm>
        </p:spPr>
        <p:txBody>
          <a:bodyPr>
            <a:normAutofit/>
          </a:bodyPr>
          <a:lstStyle/>
          <a:p>
            <a:r>
              <a:rPr lang="en-US" sz="1100" dirty="0" smtClean="0"/>
              <a:t>Image Credit: USDA Forest Service</a:t>
            </a:r>
            <a:endParaRPr lang="en-US" sz="1100" dirty="0"/>
          </a:p>
        </p:txBody>
      </p:sp>
      <p:pic>
        <p:nvPicPr>
          <p:cNvPr id="16" name="Picture Placeholder 15"/>
          <p:cNvPicPr>
            <a:picLocks noGrp="1" noChangeAspect="1"/>
          </p:cNvPicPr>
          <p:nvPr>
            <p:ph type="pic" sz="quarter" idx="12"/>
          </p:nvPr>
        </p:nvPicPr>
        <p:blipFill>
          <a:blip r:embed="rId3">
            <a:extLst>
              <a:ext uri="{28A0092B-C50C-407E-A947-70E740481C1C}">
                <a14:useLocalDpi xmlns:a14="http://schemas.microsoft.com/office/drawing/2010/main" val="0"/>
              </a:ext>
            </a:extLst>
          </a:blip>
          <a:srcRect t="10483" b="10483"/>
          <a:stretch>
            <a:fillRect/>
          </a:stretch>
        </p:blipFill>
        <p:spPr>
          <a:xfrm>
            <a:off x="0" y="105196"/>
            <a:ext cx="9144000" cy="3323803"/>
          </a:xfrm>
        </p:spPr>
      </p:pic>
    </p:spTree>
    <p:extLst>
      <p:ext uri="{BB962C8B-B14F-4D97-AF65-F5344CB8AC3E}">
        <p14:creationId xmlns:p14="http://schemas.microsoft.com/office/powerpoint/2010/main" val="2427949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p:txBody>
          <a:bodyPr/>
          <a:lstStyle/>
          <a:p>
            <a:r>
              <a:rPr lang="en-US" dirty="0" smtClean="0"/>
              <a:t>Errors and Uncertainties</a:t>
            </a:r>
            <a:endParaRPr lang="en-US" dirty="0"/>
          </a:p>
        </p:txBody>
      </p:sp>
      <p:sp>
        <p:nvSpPr>
          <p:cNvPr id="7" name="Text Placeholder 16"/>
          <p:cNvSpPr txBox="1">
            <a:spLocks/>
          </p:cNvSpPr>
          <p:nvPr/>
        </p:nvSpPr>
        <p:spPr>
          <a:xfrm>
            <a:off x="381000" y="3000375"/>
            <a:ext cx="4114800" cy="1895476"/>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347663" indent="-347663"/>
            <a:r>
              <a:rPr lang="en-US" sz="2000" dirty="0" smtClean="0"/>
              <a:t>Cloud cover</a:t>
            </a:r>
          </a:p>
          <a:p>
            <a:pPr marL="347663" indent="-347663"/>
            <a:r>
              <a:rPr lang="en-US" sz="2000" dirty="0" smtClean="0"/>
              <a:t>Erroneous dashes (Landsat 5)</a:t>
            </a:r>
          </a:p>
          <a:p>
            <a:pPr marL="347663" indent="-347663"/>
            <a:r>
              <a:rPr lang="en-US" sz="2000" dirty="0" smtClean="0"/>
              <a:t>In situ data – Engraver beetle</a:t>
            </a:r>
          </a:p>
        </p:txBody>
      </p:sp>
      <p:pic>
        <p:nvPicPr>
          <p:cNvPr id="10" name="Picture Placeholder 9"/>
          <p:cNvPicPr>
            <a:picLocks noGrp="1" noChangeAspect="1"/>
          </p:cNvPicPr>
          <p:nvPr>
            <p:ph type="pic" sz="quarter" idx="12"/>
          </p:nvPr>
        </p:nvPicPr>
        <p:blipFill>
          <a:blip r:embed="rId3">
            <a:extLst>
              <a:ext uri="{28A0092B-C50C-407E-A947-70E740481C1C}">
                <a14:useLocalDpi xmlns:a14="http://schemas.microsoft.com/office/drawing/2010/main" val="0"/>
              </a:ext>
            </a:extLst>
          </a:blip>
          <a:srcRect l="25000" r="25000"/>
          <a:stretch>
            <a:fillRect/>
          </a:stretch>
        </p:blipFill>
        <p:spPr>
          <a:xfrm>
            <a:off x="4572000" y="114299"/>
            <a:ext cx="4572000" cy="6677025"/>
          </a:xfrm>
        </p:spPr>
      </p:pic>
      <p:sp>
        <p:nvSpPr>
          <p:cNvPr id="5" name="Text Placeholder 4"/>
          <p:cNvSpPr>
            <a:spLocks noGrp="1"/>
          </p:cNvSpPr>
          <p:nvPr>
            <p:ph type="body" sz="quarter" idx="13"/>
          </p:nvPr>
        </p:nvSpPr>
        <p:spPr>
          <a:xfrm>
            <a:off x="4571999" y="6583680"/>
            <a:ext cx="2085975" cy="274320"/>
          </a:xfrm>
        </p:spPr>
        <p:txBody>
          <a:bodyPr>
            <a:normAutofit fontScale="92500"/>
          </a:bodyPr>
          <a:lstStyle/>
          <a:p>
            <a:r>
              <a:rPr lang="en-US" dirty="0" smtClean="0">
                <a:solidFill>
                  <a:schemeClr val="bg1"/>
                </a:solidFill>
              </a:rPr>
              <a:t>Image Credit: Leigh Sinclair</a:t>
            </a:r>
            <a:endParaRPr lang="en-US" dirty="0">
              <a:solidFill>
                <a:schemeClr val="bg1"/>
              </a:solidFill>
            </a:endParaRPr>
          </a:p>
        </p:txBody>
      </p:sp>
    </p:spTree>
    <p:extLst>
      <p:ext uri="{BB962C8B-B14F-4D97-AF65-F5344CB8AC3E}">
        <p14:creationId xmlns:p14="http://schemas.microsoft.com/office/powerpoint/2010/main" val="39766775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325819" y="1477963"/>
            <a:ext cx="3593592" cy="936329"/>
          </a:xfrm>
        </p:spPr>
        <p:txBody>
          <a:bodyPr/>
          <a:lstStyle/>
          <a:p>
            <a:r>
              <a:rPr lang="en-US" dirty="0" smtClean="0"/>
              <a:t>TBD</a:t>
            </a:r>
            <a:endParaRPr lang="en-US" dirty="0"/>
          </a:p>
        </p:txBody>
      </p:sp>
      <p:sp>
        <p:nvSpPr>
          <p:cNvPr id="3" name="Text Placeholder 2"/>
          <p:cNvSpPr>
            <a:spLocks noGrp="1"/>
          </p:cNvSpPr>
          <p:nvPr>
            <p:ph type="body" sz="quarter" idx="10"/>
          </p:nvPr>
        </p:nvSpPr>
        <p:spPr>
          <a:xfrm>
            <a:off x="2990024" y="462005"/>
            <a:ext cx="3183002" cy="694595"/>
          </a:xfrm>
        </p:spPr>
        <p:txBody>
          <a:bodyPr/>
          <a:lstStyle/>
          <a:p>
            <a:r>
              <a:rPr lang="en-US" dirty="0" smtClean="0"/>
              <a:t>Future Work</a:t>
            </a:r>
            <a:endParaRPr lang="en-US" dirty="0"/>
          </a:p>
        </p:txBody>
      </p:sp>
      <p:sp>
        <p:nvSpPr>
          <p:cNvPr id="4" name="AutoShape 2" descr="data:image/jpeg;base64,/9j/4AAQSkZJRgABAQAAAQABAAD/2wCEAAkGBxQTEhUUExQVFRQWGBwXGRgYGBUcHRgaHBgXGxoaFxsYHSggGBolHRgYITEhJikrLi4uFx8zODMsNygtLisBCgoKDg0OGxAQGiwmICQsLCwsLCwsLCwsLS8sLCwsLCwsLCwtLCw0LCwsLCwsLCwsLCwsLCwtLCwsLCwsLCwsLP/AABEIAM8A8wMBIgACEQEDEQH/xAAcAAABBQEBAQAAAAAAAAAAAAAAAQIDBAUGBwj/xAA+EAACAQIEAwYEBAUCBQUAAAABAhEAAwQSITEFQVEGEyJhcZEyQlKBB6GxwRRiktHwcuEjM0NTohUWJFSC/8QAGgEAAgMBAQAAAAAAAAAAAAAAAAECAwQFBv/EAC0RAAICAQQBAgQHAAMAAAAAAAABAhEDBBIhMUEFURMyYXEUIpGhsdHwFSNC/9oADAMBAAIRAxEAPwD2A1HgB4AToW8R++v71HjjK5ZjMQhPSf8AaauAculZ9ZLqJHCvItFE0VhNBHfchSRuBS2UgADXzj/Ou1F1AQQdjoaiQOukZwNjIBjoamuVQvJYqO4mYFTzEb9aYMSscwekGZ9KY1vOQW0UbLqCT1PSjbXYuySyjD4mzdOR+8VLHr71BhrRBYk5idtNgKnok+eBpBHrRHr70UVAYLtSPMGNDyPnypV2opp0DVlfC3IhCCG89j1INWaiu2yYI3GoP7Ghbzc0P2gj7dalW7lEE64JF5+tI6AiDqDTLDhgSNpqSKjymT4ZXXMnxeJfq2I9RzqwD0oFV8M8Sh0IJMfyzIIqTe7kVUTXgcpy6HkelZmDtZLfhPidh4o13gfkK0yw61TH/KVh8oDD1Gta9I2lIozpWixg8MLYKgkyxaT/ADGao4rKzXQD8SgCdRnWSPbw1qmqeJREtuTCiDJ6Hl+cVTiy1NuXbJThxSKTtM37Q8WQMconPPykbmBzqtheOm0GzWcQZYkAWmIUy0gMeRidfqrT4Ye7UZ2BdwGIQEgeYA1jWqPGsej+FWYkaZQskkkbAkctNQRW1uU3t8FaqKvyXbHHrTW+8Odd/CynMI6jppUljHd8xW3IUQWeBz2Cg+m9N/8ASxGjt6MZ+0T1q3hMKLY03OhJ8p2H3NVP4cU65ZJb330RNglUOQzyZJOY6mKZiOHKRBNxs2hBuNBHMEdIq+w0qvZf4d9ARt51U3fZYqKT2kUx3VvT+Vf7UVfdlJ2PtRSJFTH/AAyNwykesirmXeqeL+VjqFMkbabSPMHWKuU9X8yK8PQZaQUtIu1ZC4WPOjL6040lAUJGu5qphMZnJWYddxPKYB9Kt8/tTRbAJIAk6E1NONOxNew5RR96WmzGug9aiMX70adahOInRBm85AA+/OpQOu9DVBYq7UUtNQ0ALSn0pKKQUQ7XPJwf6hH7fpU1R3lJggagg+vIj2pbLhgGEwetTfKsinXY+oH8TDT4Dv6jYDptU8VBgx4f5p8Xr0ojwmxssE1UGGPwyMgaYjUjeN9qtUU4ZHC6FKKYhnyqhxbBu4BUqSpnKRoeUEnlFX32/wA8qdShJwkmglDcqMnD8OJ0aB5TIHLadT5mamGFVAoQZWbQNAgdTERPStCapYS1mAYkkE5gOWp0PtFX/iJO3JlexLpE1m0V2divQ66x16eXrUuvU0xb6kkBgSNwCJHr0rN49xy3hrRckM0HIoOrNGg9POsrnJs0QxuTUUia7xqwt3uWuqLsA5SY3/fyqy10R8Rnyrw7CXnu4pHbx3Huqx8zmGw6AfpXueUTV2HA8j7NOvwR0jjG7bViKP5j+dFOorT+Eh7s5fxpexFirWZGWYkRP6U1OJJHjdUYHKQzAagTufLX71PWfjcMve27xB8MqYjXNEZgdxpHWrNRj3L7CxypmmrAgEEEHYjnShqRRFOrmmoKBTQacRSAQUU1efrSXbuWBBJOw69d6aVukK0F67EaSToB/nKo7eH+rxGZjlPpTrKmSW+I/kOQFSA+VSuuEJK+xMQpjTcajzj/AGpv8QJ1DL6j8tKZ3Z1IDKf9XryqSxclVPVR+lDfAcjf4pPrT+of3p9oyJG2utKT5Vl8Q4DavOHbOGAI8L5d/ShJDtmpccKJP+elIlwH7cjvWN/7Zta+K8ZAXW4xiGDeGdjNKvZ1F8SvfzDUE3XO0QCJ20/WnUfcVs26r/wyz8w8gzR7TT7N4MoYbMJH3p4OpqHKY+GQi0V+GCD8pO3mDFQ3TcBDQqmQCfiBE7co9eVXaRqn8SuxbR1IDueXWqhdlLKoEbyW+EGBt5anWsvE8awNmFe5bJ5/MT1JinsS5bHBTm6gmzXZzc0tkRzadvIRuY/WnuXWfhI11Y5SOk6ERXGcc/ES3aOTDILmk5pyqCemkmNK4fjXaPEYrS7c8P0Lov3HP7098UqSOjp/Sc+XmX5V/vBu9v8AtN3rCzabwAAsVO510kbipeP9uA2GWzh84YqoZ9svUCNZ0/OuGAoiq5O2d2HpuGMYx72/v9yS1fZSSrMCwIYgmSDvJ50/B4YvmW2pLFdAOYEkj2qCK0uzpIxVkrOYOIgTOuv2iaItJ8l+qi3jbjw1z+h2f4ZYNHU3jbh7U21cDRpgkn+YTHpXfVn8BwK2bCIpnQsWEas2pO3Mz7VoV1cUdsUjwuqzfFyymFFFFWGcKjv2sykbcwehGxqSlFIYzC3s0g6OsBh5xuOoNTVm4t2tsXTXMAuUW2c+HMR8LCNz7VMuPAKi4ChYwCYyk9J6+RrnZcDi7XRqhNMuGosSxCMRuBoalpmIIytO0Gs8eyUuhncMDGckE6zE/lyqlxHF2sKhu3GYKPCPmiTMAb8hWhamBm3jWuf/ABBsF8Dcj5Yf7DepSmyzT44zyRjLptI2OG8TtYhc9pgy/mPUcqtIdK8T7Icf/g7xcqWVlytB13kEdTXZ478SLKoO5RmudG8IX1iZ+1ROhqPS80Mm3Gm0+n/Z2GPvqg8TBQd2JAyjmZPtUfDeL2LxK2bqPlGymYFeL8c4vdxLBrxBOsACABO0V0P4WWCcU7gaLbgnzY6fpTfsTn6WseCWWcuV4PVaIoP7UVE5Ilvn60pFAqPEXwiszaBQWOnICT+lADO4Kmben8vyn+xqjxHtBYsR3zd2zfKQZ3jTqK804123xF4nI3dWydAu5HUt/aubvXGYyzFj1Yk/rU93udrB6LJu8kq+i5PbMN2owjiReQf6jH61oWsbbZSyOrACTBB0jyNeBIeux0ipbNw2wSrROmh36zFLbZPL6OlwpO/HHZ0PbbjZuXDaUwgMuBHicmQCdyFECuVC9NKeWnfWm0m+TtafBHBBQiLSim0tBdYTRNJRSYCzXV/hxZBxLsxAy2zDH5Sxyg+tczhcK9wxbRnMTCgnQem1eo9kOyC2FFy4WN11grsqggSpHP1q3FilkfByvVdXjxYZQvl+Db4GhRWtFswtnRojRhmAPpP51pUUV1EqR4pu+QooopiCiiigAqvfsFmUmMoDAjXnG42YeRqxRQBStYoWxcDghbes7gJEjWeWvtTLmPDopVWKvBVtII3kwZijjGEW4pVjCODbcj6W0B+x/WocHwr+Ht2LaOZSUz6SRBOUjbUge1c/JjrJS8myLg8N3zf7Gyrg6gg+hn9KHUEQQCCIIiZB61TVTIFyMx+dJXblvNWVDDnm9dD7iqJwcHTGmn0eLdr+FDDYp7aAhDDLPQzp6Ag1V4ZwW/iATZtlwpAJBURPqeld3+IHAcTiLiNatoyoIENDGdYIPQ1pdguCXMPhmFybbu+YgESAAAAdxVaPSf8AI7NLGSacuq/30ODudjsYQx7r4eWZZ26A1qfhdiGTE3LZBAZJMgiCp8/WvSe4ZTmBZzoCCRqBO0DfWpbRB1Ef5yPSpteTnT9UnlxSxTivoPJ1+1LRRSOaFU+MWc9m6n1Iy+6mrlIaixxdOz54XalFXuOYA2cRdtn5XMeh1H5GqNM91GW6KkvPIs04/D6E/nBpqqTsCfQE064Igff1mpLpkZctf7ojopaCKRMBRRQRSsYCrXD8BcvuEtIXboOXqeVVYr1r8O+EizhRcI/4l7xk+XygeUa/ersONTlTOf6lrHpcW5dt8F3sj2fGDtFc2Z3OZz0MRlHkP3NblFFdRJJUjw+TJLJNzl2wooooIBRRRQAUUUUAFFFRtYBcPrmCld+R1257UAGItB1ZG2YQfSq6uzIoPiupBYHQmNCR67z51cqliLynPuptQcxGnwzp1XkfWqsuPcrXaJwlQ7+LV5yGWSGKxBA1MEeetXs0iQZB51mYnDgOtzY3F7t4MRmAggdZ09qmwadyotsfANFY6R1B5DyrNlTyR3Itg9rpl0isDhfaQXcXdw+UAIPC3NiD4q3lMwQZ6RzryDA8RNriOc/91lb0LEf2rB5o62g0sc8cl9qNr7nsNQ3DlYNsDoegPKf71NRVsXRzqtDLtzLGkk7AR/kUgvbAggn0I9xRasgGQNf09OlOuWwwIO1Phi5H0w03DvI13Gh/zzEH71JFQmhp8Hm/4pcJhkxKjQ+B/XXKf2rkeFcHvXmXurZcSCSADlGb5uh8q9ZvhsUGQZf4ZxBLIZYdbeu38xHp1rQ4fgLdlBbtKFQch+pPMmtOLSuS/MdKHrEsOBY4rlfwOYpaWckQNlWSfaua7Qdm0x+S4rGy4GqssErJPiG423rrJphtCc0DNETGsdPSrnpUvlZyseqnCSlF8nC8M7E2GuP3klPlUORlOx1IBatE/h/hS0zcgCMoYfmYk10y4VAVIWMogelTVdHFFLlDlrs7/wDb/U4XtB+H9s2y2GLLcUaISCH8pOoNY2H/AA8xBtM7FUcaqm8+RYbGvU6KUtPjk7ovxeq6nHHapfryfPrggkMCGBggiCD5ivXPw84gLuDVfmtHIfTQr+R/KsL8S+Fs1y3ctWmJynOyrM6jLMak1N2K4LfwuS85yreYI1s7qIOVj0M6R51lx/8AXl2nV1+bHqtCsj4lfX8ne0UUV0DzAUUUUAFFFFABRRRQAUUUUAFVcdghc1hS0R4hII+k1aooatUCKovhotOhWV0kgiRGinqNxttSYS7Ja248SaHMNHHJgefnVm7bDDK2oP8AkjoRWaLha3ZvF/Cslz9SHQEnoIBNZdqxSVPhl170W7D93CNsNFaDHQZuh0HrXlXb7B93irmkByHH33/MV6rjUz2/CFcGGCkwr8wCemoM1zvbPh38VYOURibIzFOcHcDqCdj5Vn1WHa7idP0fWLDm/N0+Cz2D45/EYcKxm5bhT1IgZW/b1FdNXh/ZvjLYS8H5TlcEfLzB9K9psY229vvVYFInMOnOs6Zf6ppfg5XKPyv9vp/RONqy+0nFjhrBuhcxkAAmBqedWxxC1/3E18xSYuwl+0yGGRgRp+o8xSbowY3FTTmrXkw+zfaNcT4iO7dfC6zoQZysJ5Ak+9anaFj3JKsQJAaI+AsA35E7a15zwtWwWOCXdpyE9VbQH02r0nHYQG0yywDAqBOhkRz2mrMUk3yavU9LDBkUsfyyVothYEAaDQeUdKKRBAA6CKixufu37uO8ynLPWNK69cnEbJqIrGD4hSoVDEwWYgmAU8RHImX/AKRSYB7xVn1JEKqnYEmXPmBmA/8AxUnEhvRtUVlYS5dfOzE+EBFC7ZjJZvOJHsaq2FxSkFpJCKnIjN4izwCJOiD70KIb/ob9FY92/iZBCTBPQaaQfi10Y6dVq5hnvFznACCYO0/CFP31kUbRqVjsawSLuXNkB0G8dR6VYvoLiFZ0YaH7aH7aGnVQvYwWAQ5YrkzKcpMQYymOe0Vj1OF/MjRjl4ZM2KC2g9wwI1gE6+g13qBeLKSpK3FQnKHZSBJ2BnUT12q7hx4VEbgf4aqYxrd0hWuQRcTSQCWU5gpzDUGtK6KvJeIoqvh8VmZkIKuusHmCSAwjcaH2qxTEFFFFADVuDqPcUG4v1L7ikFlfpX2FHcr9K+wqVABur9S+4pc46j3H96b3C/SvsKXul+lfYUUAC4p+Ye4p3eLtmHuKaLK/SvsKO5X6V9hRQCm4vUe4rKsYMWbb21fPaIIC+Em2CDIX6xrMVpmyv0r7Cl7pfpHsKhOCkqY4tpmfwvEMDkdrbKRKMh38TeGPIZfY1ZvopdXVgHXQajxKdSreX6ULgVzTplkkLlESRB199POp+5X6V9hUVG1tkO+bR5z2/wCBz/8AJtQBtdQRKt1061ldheMPZxCWzraukIynYE7EDlrXqWMwiFTKjKRlYQNV8vMVww/Dy6l5Sl1MgYEEgyI1+5rnZ8Xw5cHpdFr8eXTvDnaVdX/vBo9uOOPhHRLdm3DDNnZecwQOW1N7Ndu1eLd5RbJ0VlHh16jka6bjGJwwAt4lrYzzAuEa+k864ftx2Xs2LQv2JUZoZJkEN06GsxHS/h8sI4ckKb6l7nccR4TYvsj3ACbeqmQPMAnmJq1iriygldW6joxrH7FY9cRhEYhWZfA2gJldp+xB+9bF5BmTRRvyGsDYe9X6dXNHL1KnBvHJ/LaHrdU/MvuKXvV+pfcUgsr9K+wo7lfpX2Fdg5wrXB1HuKBcHUe4pDZX6V9hR3K/SvsKABbi/UPcUveL9S+4pBZX6V9hR3K/SvsKAAuo+YD7j0pe8HUe4/vTTZX6V9hUOLdUA8KSZ1MAKAJLMegqMmkCTZOLi9R7ila4uxZfcVkhS0lIcDUlVCKSBMJ4SW96Zb7tkLm73bT8Ba0QoEHXMJA01mq3kSVskoOxo4AgR1GIvBXDAjvFgZiNVkaERp6neqFzgrLfVRiL/dupJcOuhWIBOSOfUGthrxRwrKlxSs5kUZgeQZZIynkw31p/Dcfau5lCZHWM1tlAYDr6efLnTTjIHuRSHDhaZmTFM11gAouOkeAzBygEiJn1rXTEgkarlKzmDCCZ2HX1p/cr9K+y/vWZiLf8OqhEF0G5CoRqAxGikDYb68qnVCbb7NQ3l+pfcUUhsJ9K+y0UCJKKKKACiiigAooooAKKKKAClFJRQBCLRlizSjADLHw9SD0I5dRS4J5RSTM7HqOU/anXUzKRtIiRuKbgr4yhSArLoV8+oHMHrWTVRbSL8L7PNPxTssMSrEeE2wAeUgtI/OuUu464yhGdmRdlJkD+1e6Y/A27wyXFDqdwROvl0NcVxD8Nkkm1eKDo4Bj7iNKwNUeo0PqWFYo48ipx6dWc/wBgONdxiAjfBehT5N8p9zHtXqXFbBZPCcrowcEcoOunMFZH3riOFdhraXUd8VbZVYNCwJIMjWa9BBESI60RltdmD1WeHLlUsb7XIgM6jY6/Y7UtQW1ytl5EZl8uqjy5/ep67MJKcdyODNbXQUhMa/f2pahx7RbbaSMo8y2g/Wm3SsihthrjgMoRVYArmzEwecCI9KS7grn/ANggn+S3A8wN9Os1aRCgVR0A8pA3/KqfGbmRFGp7y4lsnyZgDttIkfesvxJN9mnakh3D7hZNSGIJEiNYJAOm0027w201wXGQFxsTJjbafSpsLh1tqFQQo2H6zUtajMyo2DJvd6XMQBl9+e8GZjqKs3LatuA3qAf1qHE4+1bMO6rpOugiYmdt6rLx3DEwL9qdozrvQmOmV8d2asXQQcyhj4gDvpHOeWmlQLgMMltULdzeTNlcNDgkzmBYwynQwZFbOFxlu5m7t1bKSrQQcrDcHoaTG2mZcqkCd+sdARt61CcL5RNSa4ZXOKuW1LXArIsDOpjcgElSNBqNRpVy1iEYEoysBvlIJnoelV1s3I17qQIAyvEeuafyplvBXC4d3VSp/wCmpEryVmJkj7UoufkTUfAn8a//AGWHqf8AainXsXfDELYDLOh7wCftFFWWQ5L1FFFABRRRQAUUUUAFMuW5I1Igzod9CIPlrT6KACiiigAqK/h1f4htsdiPQjUVLRRx5BOivZxLIIdGMfOozTHNgNQY8qw+2i3L+Cc2SdCCygENlG6kHUHnXSVDcw8kspKtzIAIP+oHf3FZ8mnUlwacGoeOan7M8BKjoKvcN4resMGtXGUjlJIPqNq7/j3YpLpLIptudZTVGJ+pG8Sn0Jrk8V2PxKiUUXVHO2Z+xU6g1z545QfKPY4fUdNqI02vszrsB2/sXLYF8PbuDWUEiY3U8p6Guj4NxIX07y2xdNQC0KwYbq2n5xXiv8FczZO7uZjplymdfUV672Lwgw1gWXde9kuyZhK5tpG/KjHknDiJy/VNFpsULi+W+rNhLd0xmKr1y6n0BbSPtUWCwDLczvdNwgEKCFESQZAGgOm9O4ljEQBGuLbe5K283No0jrXnXCO0OIweKa1i3Z1mHza5TyceVSefI+2YNPoHmjJw7XKXv9j0PHcdw1sjPetjKTIzCR9t6xuFcYOLxGZDNkToAYUoTlzTzOh9CK8k4iS112VhBYmessSDXoH4X4K8Fa4SBaLGBBlmgDN6CrsEm5o1a70yOnwb3J39T0Cimd8uYoCMwExzAPOOm9Pro0efIcThLdz/AJiK/LxAHSZ5+dRLwuyP+lb/AKVq3QKXAW/cjs4dFJKqqljJIABJ6mN653F9qGDuFs3MoMBu6uNPnIIha6BMUjaAzvry0ImDtRiMYiaswHvvIHL/AFD3oafgLXkzeCcdF85e6uIYkFkYKRp9URvsaONYnFK4GHsi4mWS2ZQQ0kQQ3y7Vq27yksoI8Bhh0kAj8jTs46iin5FuXgxbWIxZUZrVvNGuq7+9FbkeVFR2kt/0EoooqREKKKKACiiigAooooAKKKKACiiigAooooAKifDqTm2bqpIP3I3FS0UPkadFcWX53SR5KoaOhbn9gKpYzCWhCmx3g3kKSd953Lec1qmilGKXQ3Js47tBg1xShLqXgRPdXckFT9NydwYGv71wHF7eJKocRbdcqhVZlIldxJ5xrvXtty2GBDCQd/8AP3rMvYRkUqEW6sHKC0HQaBpHiHnvWbLp0+UdXQ+qz09RaTS9/H2PE5rp+Edtb9sKjkui6eEqrAdNiDWrxLsX3jSiNakDwrBBMmd/h/3rExnYvFrJW3nUHQyBp11MVkW/G+Du5Ndo9ZFRyfv/AGdDxHtqskKty6sSsOEBMmM5UBtBFavCuLXMRaa5YS4HWNGuIVLRJVgRIXzHWvMMj2yVdSpG6sCCPUGu4/C/Eo7XbTopOlxSRryBBPTQaVKGfI5cmTXel4MWmc8d2dnwviYuyCpS4vxLIYeRDLoRvzmr9V7IHeXCBlAhABzy6k/+UfarFdKLtJnl5KnRmPwcG0trOci6DQfDEQeuhOtNbgaTOY9Toupzlyx85I/pFatFSUmiGxGQOAWwR4midQYgjoevL2FNTs8mkuzEMGkhdYyb6fyf+RrZop7mGxFd7Dkki6yg8sqmKKsUUrYbEFFFFIkFFFFABRRRQAUUUUAFFFFABRRRQAUUUUAFFFFABRRRQAUUUUAJFUMVwe2yFVAQnYjlrO1aFFDpgcNiOzjXGLYh7TOj6l1aSGOgaDD76HlU/Zzsvfw7l7T2AW+Yq7SkgkKJ0jbWuj4tYlC6/GqyPONYOuwOs8qbhblwMWNsZSAxytJkjUhYkzzE+mtZ54ornya46nLt2W6JeG3GPes0Qbr5Y+kZV/UH3q2DqenL96p8JbwERBDMG0Ikk5pE8jM/ertaF0jNLsKKKKCIUUVk47jGUkW0Nw/DI5N6cwOdA0rNaislcZeje0fUMPyzUUE/hs1qKKKCsKKKKACiiigAooooAKKKKACiiigAooooAKKKKACiiigAooooAKKKKAGYi3mRl+oEe4iucPD8eklcQrk7ys/KNpO08tJgbV01FJxT7GpNHK3LOKV2uWb6sLngCOsFSFJjXmDJynUzvXR4PFrcWVI0AzDSVkT4h8uhrM4lwi45Pd3SquZPVDDeNP5pgajzrMxHCroOV8SEzQAwtKZliuUxEkmNTpVdyh30WUpnQ3eIqJyAPG5DAKPIMTBPlRh+Iq2XMrIX+HMNGn6WBKk+U1V4ThG1F185RiAMqgfCI20OhkdMxpi4NxcNslDaKBnWCIliP+FBOWImOtPe0twKKujUxOIFtSzbbQOZ5AedYCyIYiPinykzy+1MwzXGY94SwQAIxI1ktrA2Ompq3T3DUBA9LWLiXAdt9+sUVd8Ah+Jo/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data:image/jpeg;base64,/9j/4AAQSkZJRgABAQAAAQABAAD/2wCEAAkGBxQTEhUUExQVFRQWGBwXGRgYGBUcHRgaHBgXGxoaFxsYHSggGBolHRgYITEhJikrLi4uFx8zODMsNygtLisBCgoKDg0OGxAQGiwmICQsLCwsLCwsLCwsLS8sLCwsLCwsLCwtLCw0LCwsLCwsLCwsLCwsLCwtLCwsLCwsLCwsLP/AABEIAM8A8wMBIgACEQEDEQH/xAAcAAABBQEBAQAAAAAAAAAAAAAAAQIDBAUGBwj/xAA+EAACAQIEAwYEBAUCBQUAAAABAhEAAwQSITEFQVEGEyJhcZEyQlKBB6GxwRRiktHwcuEjM0NTohUWJFSC/8QAGgEAAgMBAQAAAAAAAAAAAAAAAAECAwQFBv/EAC0RAAICAQQBAgQHAAMAAAAAAAABAhEDBBIhMUEFURMyYXEUIpGhsdHwFSNC/9oADAMBAAIRAxEAPwD2A1HgB4AToW8R++v71HjjK5ZjMQhPSf8AaauAculZ9ZLqJHCvItFE0VhNBHfchSRuBS2UgADXzj/Ou1F1AQQdjoaiQOukZwNjIBjoamuVQvJYqO4mYFTzEb9aYMSscwekGZ9KY1vOQW0UbLqCT1PSjbXYuySyjD4mzdOR+8VLHr71BhrRBYk5idtNgKnok+eBpBHrRHr70UVAYLtSPMGNDyPnypV2opp0DVlfC3IhCCG89j1INWaiu2yYI3GoP7Ghbzc0P2gj7dalW7lEE64JF5+tI6AiDqDTLDhgSNpqSKjymT4ZXXMnxeJfq2I9RzqwD0oFV8M8Sh0IJMfyzIIqTe7kVUTXgcpy6HkelZmDtZLfhPidh4o13gfkK0yw61TH/KVh8oDD1Gta9I2lIozpWixg8MLYKgkyxaT/ADGao4rKzXQD8SgCdRnWSPbw1qmqeJREtuTCiDJ6Hl+cVTiy1NuXbJThxSKTtM37Q8WQMconPPykbmBzqtheOm0GzWcQZYkAWmIUy0gMeRidfqrT4Ye7UZ2BdwGIQEgeYA1jWqPGsej+FWYkaZQskkkbAkctNQRW1uU3t8FaqKvyXbHHrTW+8Odd/CynMI6jppUljHd8xW3IUQWeBz2Cg+m9N/8ASxGjt6MZ+0T1q3hMKLY03OhJ8p2H3NVP4cU65ZJb330RNglUOQzyZJOY6mKZiOHKRBNxs2hBuNBHMEdIq+w0qvZf4d9ARt51U3fZYqKT2kUx3VvT+Vf7UVfdlJ2PtRSJFTH/AAyNwykesirmXeqeL+VjqFMkbabSPMHWKuU9X8yK8PQZaQUtIu1ZC4WPOjL6040lAUJGu5qphMZnJWYddxPKYB9Kt8/tTRbAJIAk6E1NONOxNew5RR96WmzGug9aiMX70adahOInRBm85AA+/OpQOu9DVBYq7UUtNQ0ALSn0pKKQUQ7XPJwf6hH7fpU1R3lJggagg+vIj2pbLhgGEwetTfKsinXY+oH8TDT4Dv6jYDptU8VBgx4f5p8Xr0ojwmxssE1UGGPwyMgaYjUjeN9qtUU4ZHC6FKKYhnyqhxbBu4BUqSpnKRoeUEnlFX32/wA8qdShJwkmglDcqMnD8OJ0aB5TIHLadT5mamGFVAoQZWbQNAgdTERPStCapYS1mAYkkE5gOWp0PtFX/iJO3JlexLpE1m0V2divQ66x16eXrUuvU0xb6kkBgSNwCJHr0rN49xy3hrRckM0HIoOrNGg9POsrnJs0QxuTUUia7xqwt3uWuqLsA5SY3/fyqy10R8Rnyrw7CXnu4pHbx3Huqx8zmGw6AfpXueUTV2HA8j7NOvwR0jjG7bViKP5j+dFOorT+Eh7s5fxpexFirWZGWYkRP6U1OJJHjdUYHKQzAagTufLX71PWfjcMve27xB8MqYjXNEZgdxpHWrNRj3L7CxypmmrAgEEEHYjnShqRRFOrmmoKBTQacRSAQUU1efrSXbuWBBJOw69d6aVukK0F67EaSToB/nKo7eH+rxGZjlPpTrKmSW+I/kOQFSA+VSuuEJK+xMQpjTcajzj/AGpv8QJ1DL6j8tKZ3Z1IDKf9XryqSxclVPVR+lDfAcjf4pPrT+of3p9oyJG2utKT5Vl8Q4DavOHbOGAI8L5d/ShJDtmpccKJP+elIlwH7cjvWN/7Zta+K8ZAXW4xiGDeGdjNKvZ1F8SvfzDUE3XO0QCJ20/WnUfcVs26r/wyz8w8gzR7TT7N4MoYbMJH3p4OpqHKY+GQi0V+GCD8pO3mDFQ3TcBDQqmQCfiBE7co9eVXaRqn8SuxbR1IDueXWqhdlLKoEbyW+EGBt5anWsvE8awNmFe5bJ5/MT1JinsS5bHBTm6gmzXZzc0tkRzadvIRuY/WnuXWfhI11Y5SOk6ERXGcc/ES3aOTDILmk5pyqCemkmNK4fjXaPEYrS7c8P0Lov3HP7098UqSOjp/Sc+XmX5V/vBu9v8AtN3rCzabwAAsVO510kbipeP9uA2GWzh84YqoZ9svUCNZ0/OuGAoiq5O2d2HpuGMYx72/v9yS1fZSSrMCwIYgmSDvJ50/B4YvmW2pLFdAOYEkj2qCK0uzpIxVkrOYOIgTOuv2iaItJ8l+qi3jbjw1z+h2f4ZYNHU3jbh7U21cDRpgkn+YTHpXfVn8BwK2bCIpnQsWEas2pO3Mz7VoV1cUdsUjwuqzfFyymFFFFWGcKjv2sykbcwehGxqSlFIYzC3s0g6OsBh5xuOoNTVm4t2tsXTXMAuUW2c+HMR8LCNz7VMuPAKi4ChYwCYyk9J6+RrnZcDi7XRqhNMuGosSxCMRuBoalpmIIytO0Gs8eyUuhncMDGckE6zE/lyqlxHF2sKhu3GYKPCPmiTMAb8hWhamBm3jWuf/ABBsF8Dcj5Yf7DepSmyzT44zyRjLptI2OG8TtYhc9pgy/mPUcqtIdK8T7Icf/g7xcqWVlytB13kEdTXZ478SLKoO5RmudG8IX1iZ+1ROhqPS80Mm3Gm0+n/Z2GPvqg8TBQd2JAyjmZPtUfDeL2LxK2bqPlGymYFeL8c4vdxLBrxBOsACABO0V0P4WWCcU7gaLbgnzY6fpTfsTn6WseCWWcuV4PVaIoP7UVE5Ilvn60pFAqPEXwiszaBQWOnICT+lADO4Kmben8vyn+xqjxHtBYsR3zd2zfKQZ3jTqK804123xF4nI3dWydAu5HUt/aubvXGYyzFj1Yk/rU93udrB6LJu8kq+i5PbMN2owjiReQf6jH61oWsbbZSyOrACTBB0jyNeBIeux0ipbNw2wSrROmh36zFLbZPL6OlwpO/HHZ0PbbjZuXDaUwgMuBHicmQCdyFECuVC9NKeWnfWm0m+TtafBHBBQiLSim0tBdYTRNJRSYCzXV/hxZBxLsxAy2zDH5Sxyg+tczhcK9wxbRnMTCgnQem1eo9kOyC2FFy4WN11grsqggSpHP1q3FilkfByvVdXjxYZQvl+Db4GhRWtFswtnRojRhmAPpP51pUUV1EqR4pu+QooopiCiiigAqvfsFmUmMoDAjXnG42YeRqxRQBStYoWxcDghbes7gJEjWeWvtTLmPDopVWKvBVtII3kwZijjGEW4pVjCODbcj6W0B+x/WocHwr+Ht2LaOZSUz6SRBOUjbUge1c/JjrJS8myLg8N3zf7Gyrg6gg+hn9KHUEQQCCIIiZB61TVTIFyMx+dJXblvNWVDDnm9dD7iqJwcHTGmn0eLdr+FDDYp7aAhDDLPQzp6Ag1V4ZwW/iATZtlwpAJBURPqeld3+IHAcTiLiNatoyoIENDGdYIPQ1pdguCXMPhmFybbu+YgESAAAAdxVaPSf8AI7NLGSacuq/30ODudjsYQx7r4eWZZ26A1qfhdiGTE3LZBAZJMgiCp8/WvSe4ZTmBZzoCCRqBO0DfWpbRB1Ef5yPSpteTnT9UnlxSxTivoPJ1+1LRRSOaFU+MWc9m6n1Iy+6mrlIaixxdOz54XalFXuOYA2cRdtn5XMeh1H5GqNM91GW6KkvPIs04/D6E/nBpqqTsCfQE064Igff1mpLpkZctf7ojopaCKRMBRRQRSsYCrXD8BcvuEtIXboOXqeVVYr1r8O+EizhRcI/4l7xk+XygeUa/ersONTlTOf6lrHpcW5dt8F3sj2fGDtFc2Z3OZz0MRlHkP3NblFFdRJJUjw+TJLJNzl2wooooIBRRRQAUUUUAFFFRtYBcPrmCld+R1257UAGItB1ZG2YQfSq6uzIoPiupBYHQmNCR67z51cqliLynPuptQcxGnwzp1XkfWqsuPcrXaJwlQ7+LV5yGWSGKxBA1MEeetXs0iQZB51mYnDgOtzY3F7t4MRmAggdZ09qmwadyotsfANFY6R1B5DyrNlTyR3Itg9rpl0isDhfaQXcXdw+UAIPC3NiD4q3lMwQZ6RzryDA8RNriOc/91lb0LEf2rB5o62g0sc8cl9qNr7nsNQ3DlYNsDoegPKf71NRVsXRzqtDLtzLGkk7AR/kUgvbAggn0I9xRasgGQNf09OlOuWwwIO1Phi5H0w03DvI13Gh/zzEH71JFQmhp8Hm/4pcJhkxKjQ+B/XXKf2rkeFcHvXmXurZcSCSADlGb5uh8q9ZvhsUGQZf4ZxBLIZYdbeu38xHp1rQ4fgLdlBbtKFQch+pPMmtOLSuS/MdKHrEsOBY4rlfwOYpaWckQNlWSfaua7Qdm0x+S4rGy4GqssErJPiG423rrJphtCc0DNETGsdPSrnpUvlZyseqnCSlF8nC8M7E2GuP3klPlUORlOx1IBatE/h/hS0zcgCMoYfmYk10y4VAVIWMogelTVdHFFLlDlrs7/wDb/U4XtB+H9s2y2GLLcUaISCH8pOoNY2H/AA8xBtM7FUcaqm8+RYbGvU6KUtPjk7ovxeq6nHHapfryfPrggkMCGBggiCD5ivXPw84gLuDVfmtHIfTQr+R/KsL8S+Fs1y3ctWmJynOyrM6jLMak1N2K4LfwuS85yreYI1s7qIOVj0M6R51lx/8AXl2nV1+bHqtCsj4lfX8ne0UUV0DzAUUUUAFFFFABRRRQAUUUUAFVcdghc1hS0R4hII+k1aooatUCKovhotOhWV0kgiRGinqNxttSYS7Ja248SaHMNHHJgefnVm7bDDK2oP8AkjoRWaLha3ZvF/Cslz9SHQEnoIBNZdqxSVPhl170W7D93CNsNFaDHQZuh0HrXlXb7B93irmkByHH33/MV6rjUz2/CFcGGCkwr8wCemoM1zvbPh38VYOURibIzFOcHcDqCdj5Vn1WHa7idP0fWLDm/N0+Cz2D45/EYcKxm5bhT1IgZW/b1FdNXh/ZvjLYS8H5TlcEfLzB9K9psY229vvVYFInMOnOs6Zf6ppfg5XKPyv9vp/RONqy+0nFjhrBuhcxkAAmBqedWxxC1/3E18xSYuwl+0yGGRgRp+o8xSbowY3FTTmrXkw+zfaNcT4iO7dfC6zoQZysJ5Ak+9anaFj3JKsQJAaI+AsA35E7a15zwtWwWOCXdpyE9VbQH02r0nHYQG0yywDAqBOhkRz2mrMUk3yavU9LDBkUsfyyVothYEAaDQeUdKKRBAA6CKixufu37uO8ynLPWNK69cnEbJqIrGD4hSoVDEwWYgmAU8RHImX/AKRSYB7xVn1JEKqnYEmXPmBmA/8AxUnEhvRtUVlYS5dfOzE+EBFC7ZjJZvOJHsaq2FxSkFpJCKnIjN4izwCJOiD70KIb/ob9FY92/iZBCTBPQaaQfi10Y6dVq5hnvFznACCYO0/CFP31kUbRqVjsawSLuXNkB0G8dR6VYvoLiFZ0YaH7aH7aGnVQvYwWAQ5YrkzKcpMQYymOe0Vj1OF/MjRjl4ZM2KC2g9wwI1gE6+g13qBeLKSpK3FQnKHZSBJ2BnUT12q7hx4VEbgf4aqYxrd0hWuQRcTSQCWU5gpzDUGtK6KvJeIoqvh8VmZkIKuusHmCSAwjcaH2qxTEFFFFADVuDqPcUG4v1L7ikFlfpX2FHcr9K+wqVABur9S+4pc46j3H96b3C/SvsKXul+lfYUUAC4p+Ye4p3eLtmHuKaLK/SvsKO5X6V9hRQCm4vUe4rKsYMWbb21fPaIIC+Em2CDIX6xrMVpmyv0r7Cl7pfpHsKhOCkqY4tpmfwvEMDkdrbKRKMh38TeGPIZfY1ZvopdXVgHXQajxKdSreX6ULgVzTplkkLlESRB199POp+5X6V9hUVG1tkO+bR5z2/wCBz/8AJtQBtdQRKt1061ldheMPZxCWzraukIynYE7EDlrXqWMwiFTKjKRlYQNV8vMVww/Dy6l5Sl1MgYEEgyI1+5rnZ8Xw5cHpdFr8eXTvDnaVdX/vBo9uOOPhHRLdm3DDNnZecwQOW1N7Ndu1eLd5RbJ0VlHh16jka6bjGJwwAt4lrYzzAuEa+k864ftx2Xs2LQv2JUZoZJkEN06GsxHS/h8sI4ckKb6l7nccR4TYvsj3ACbeqmQPMAnmJq1iriygldW6joxrH7FY9cRhEYhWZfA2gJldp+xB+9bF5BmTRRvyGsDYe9X6dXNHL1KnBvHJ/LaHrdU/MvuKXvV+pfcUgsr9K+wo7lfpX2Fdg5wrXB1HuKBcHUe4pDZX6V9hR3K/SvsKABbi/UPcUveL9S+4pBZX6V9hR3K/SvsKAAuo+YD7j0pe8HUe4/vTTZX6V9hUOLdUA8KSZ1MAKAJLMegqMmkCTZOLi9R7ila4uxZfcVkhS0lIcDUlVCKSBMJ4SW96Zb7tkLm73bT8Ba0QoEHXMJA01mq3kSVskoOxo4AgR1GIvBXDAjvFgZiNVkaERp6neqFzgrLfVRiL/dupJcOuhWIBOSOfUGthrxRwrKlxSs5kUZgeQZZIynkw31p/Dcfau5lCZHWM1tlAYDr6efLnTTjIHuRSHDhaZmTFM11gAouOkeAzBygEiJn1rXTEgkarlKzmDCCZ2HX1p/cr9K+y/vWZiLf8OqhEF0G5CoRqAxGikDYb68qnVCbb7NQ3l+pfcUUhsJ9K+y0UCJKKKKACiiigAooooAKKKKAClFJRQBCLRlizSjADLHw9SD0I5dRS4J5RSTM7HqOU/anXUzKRtIiRuKbgr4yhSArLoV8+oHMHrWTVRbSL8L7PNPxTssMSrEeE2wAeUgtI/OuUu464yhGdmRdlJkD+1e6Y/A27wyXFDqdwROvl0NcVxD8Nkkm1eKDo4Bj7iNKwNUeo0PqWFYo48ipx6dWc/wBgONdxiAjfBehT5N8p9zHtXqXFbBZPCcrowcEcoOunMFZH3riOFdhraXUd8VbZVYNCwJIMjWa9BBESI60RltdmD1WeHLlUsb7XIgM6jY6/Y7UtQW1ytl5EZl8uqjy5/ep67MJKcdyODNbXQUhMa/f2pahx7RbbaSMo8y2g/Wm3SsihthrjgMoRVYArmzEwecCI9KS7grn/ANggn+S3A8wN9Os1aRCgVR0A8pA3/KqfGbmRFGp7y4lsnyZgDttIkfesvxJN9mnakh3D7hZNSGIJEiNYJAOm0027w201wXGQFxsTJjbafSpsLh1tqFQQo2H6zUtajMyo2DJvd6XMQBl9+e8GZjqKs3LatuA3qAf1qHE4+1bMO6rpOugiYmdt6rLx3DEwL9qdozrvQmOmV8d2asXQQcyhj4gDvpHOeWmlQLgMMltULdzeTNlcNDgkzmBYwynQwZFbOFxlu5m7t1bKSrQQcrDcHoaTG2mZcqkCd+sdARt61CcL5RNSa4ZXOKuW1LXArIsDOpjcgElSNBqNRpVy1iEYEoysBvlIJnoelV1s3I17qQIAyvEeuafyplvBXC4d3VSp/wCmpEryVmJkj7UoufkTUfAn8a//AGWHqf8AainXsXfDELYDLOh7wCftFFWWQ5L1FFFABRRRQAUUUUAFMuW5I1Igzod9CIPlrT6KACiiigAqK/h1f4htsdiPQjUVLRRx5BOivZxLIIdGMfOozTHNgNQY8qw+2i3L+Cc2SdCCygENlG6kHUHnXSVDcw8kspKtzIAIP+oHf3FZ8mnUlwacGoeOan7M8BKjoKvcN4resMGtXGUjlJIPqNq7/j3YpLpLIptudZTVGJ+pG8Sn0Jrk8V2PxKiUUXVHO2Z+xU6g1z545QfKPY4fUdNqI02vszrsB2/sXLYF8PbuDWUEiY3U8p6Guj4NxIX07y2xdNQC0KwYbq2n5xXiv8FczZO7uZjplymdfUV672Lwgw1gWXde9kuyZhK5tpG/KjHknDiJy/VNFpsULi+W+rNhLd0xmKr1y6n0BbSPtUWCwDLczvdNwgEKCFESQZAGgOm9O4ljEQBGuLbe5K283No0jrXnXCO0OIweKa1i3Z1mHza5TyceVSefI+2YNPoHmjJw7XKXv9j0PHcdw1sjPetjKTIzCR9t6xuFcYOLxGZDNkToAYUoTlzTzOh9CK8k4iS112VhBYmessSDXoH4X4K8Fa4SBaLGBBlmgDN6CrsEm5o1a70yOnwb3J39T0Cimd8uYoCMwExzAPOOm9Pro0efIcThLdz/AJiK/LxAHSZ5+dRLwuyP+lb/AKVq3QKXAW/cjs4dFJKqqljJIABJ6mN653F9qGDuFs3MoMBu6uNPnIIha6BMUjaAzvry0ImDtRiMYiaswHvvIHL/AFD3oafgLXkzeCcdF85e6uIYkFkYKRp9URvsaONYnFK4GHsi4mWS2ZQQ0kQQ3y7Vq27yksoI8Bhh0kAj8jTs46iin5FuXgxbWIxZUZrVvNGuq7+9FbkeVFR2kt/0EoooqREKKKKACiiigAooooAKKKKACiiigAooooAKifDqTm2bqpIP3I3FS0UPkadFcWX53SR5KoaOhbn9gKpYzCWhCmx3g3kKSd953Lec1qmilGKXQ3Js47tBg1xShLqXgRPdXckFT9NydwYGv71wHF7eJKocRbdcqhVZlIldxJ5xrvXtty2GBDCQd/8AP3rMvYRkUqEW6sHKC0HQaBpHiHnvWbLp0+UdXQ+qz09RaTS9/H2PE5rp+Edtb9sKjkui6eEqrAdNiDWrxLsX3jSiNakDwrBBMmd/h/3rExnYvFrJW3nUHQyBp11MVkW/G+Du5Ndo9ZFRyfv/AGdDxHtqskKty6sSsOEBMmM5UBtBFavCuLXMRaa5YS4HWNGuIVLRJVgRIXzHWvMMj2yVdSpG6sCCPUGu4/C/Eo7XbTopOlxSRryBBPTQaVKGfI5cmTXel4MWmc8d2dnwviYuyCpS4vxLIYeRDLoRvzmr9V7IHeXCBlAhABzy6k/+UfarFdKLtJnl5KnRmPwcG0trOci6DQfDEQeuhOtNbgaTOY9Toupzlyx85I/pFatFSUmiGxGQOAWwR4midQYgjoevL2FNTs8mkuzEMGkhdYyb6fyf+RrZop7mGxFd7Dkki6yg8sqmKKsUUrYbEFFFFIkFFFFABRRRQAUUUUAFFFFABRRRQAUUUUAFFFFABRRRQAUUUUAJFUMVwe2yFVAQnYjlrO1aFFDpgcNiOzjXGLYh7TOj6l1aSGOgaDD76HlU/Zzsvfw7l7T2AW+Yq7SkgkKJ0jbWuj4tYlC6/GqyPONYOuwOs8qbhblwMWNsZSAxytJkjUhYkzzE+mtZ54ornya46nLt2W6JeG3GPes0Qbr5Y+kZV/UH3q2DqenL96p8JbwERBDMG0Ikk5pE8jM/ertaF0jNLsKKKKCIUUVk47jGUkW0Nw/DI5N6cwOdA0rNaislcZeje0fUMPyzUUE/hs1qKKKCsKKKKACiiigAooooAKKKKACiiigAooooAKKKKACiiigAooooAKKKKAGYi3mRl+oEe4iucPD8eklcQrk7ys/KNpO08tJgbV01FJxT7GpNHK3LOKV2uWb6sLngCOsFSFJjXmDJynUzvXR4PFrcWVI0AzDSVkT4h8uhrM4lwi45Pd3SquZPVDDeNP5pgajzrMxHCroOV8SEzQAwtKZliuUxEkmNTpVdyh30WUpnQ3eIqJyAPG5DAKPIMTBPlRh+Iq2XMrIX+HMNGn6WBKk+U1V4ThG1F185RiAMqgfCI20OhkdMxpi4NxcNslDaKBnWCIliP+FBOWImOtPe0twKKujUxOIFtSzbbQOZ5AedYCyIYiPinykzy+1MwzXGY94SwQAIxI1ktrA2Ompq3T3DUBA9LWLiXAdt9+sUVd8Ah+Jo/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6" descr="data:image/jpeg;base64,/9j/4AAQSkZJRgABAQAAAQABAAD/2wCEAAkGBxQTEhUUExQVFRQWGBwXGRgYGBUcHRgaHBgXGxoaFxsYHSggGBolHRgYITEhJikrLi4uFx8zODMsNygtLisBCgoKDg0OGxAQGiwmICQsLCwsLCwsLCwsLS8sLCwsLCwsLCwtLCw0LCwsLCwsLCwsLCwsLCwtLCwsLCwsLCwsLP/AABEIAM8A8wMBIgACEQEDEQH/xAAcAAABBQEBAQAAAAAAAAAAAAAAAQIDBAUGBwj/xAA+EAACAQIEAwYEBAUCBQUAAAABAhEAAwQSITEFQVEGEyJhcZEyQlKBB6GxwRRiktHwcuEjM0NTohUWJFSC/8QAGgEAAgMBAQAAAAAAAAAAAAAAAAECAwQFBv/EAC0RAAICAQQBAgQHAAMAAAAAAAABAhEDBBIhMUEFURMyYXEUIpGhsdHwFSNC/9oADAMBAAIRAxEAPwD2A1HgB4AToW8R++v71HjjK5ZjMQhPSf8AaauAculZ9ZLqJHCvItFE0VhNBHfchSRuBS2UgADXzj/Ou1F1AQQdjoaiQOukZwNjIBjoamuVQvJYqO4mYFTzEb9aYMSscwekGZ9KY1vOQW0UbLqCT1PSjbXYuySyjD4mzdOR+8VLHr71BhrRBYk5idtNgKnok+eBpBHrRHr70UVAYLtSPMGNDyPnypV2opp0DVlfC3IhCCG89j1INWaiu2yYI3GoP7Ghbzc0P2gj7dalW7lEE64JF5+tI6AiDqDTLDhgSNpqSKjymT4ZXXMnxeJfq2I9RzqwD0oFV8M8Sh0IJMfyzIIqTe7kVUTXgcpy6HkelZmDtZLfhPidh4o13gfkK0yw61TH/KVh8oDD1Gta9I2lIozpWixg8MLYKgkyxaT/ADGao4rKzXQD8SgCdRnWSPbw1qmqeJREtuTCiDJ6Hl+cVTiy1NuXbJThxSKTtM37Q8WQMconPPykbmBzqtheOm0GzWcQZYkAWmIUy0gMeRidfqrT4Ye7UZ2BdwGIQEgeYA1jWqPGsej+FWYkaZQskkkbAkctNQRW1uU3t8FaqKvyXbHHrTW+8Odd/CynMI6jppUljHd8xW3IUQWeBz2Cg+m9N/8ASxGjt6MZ+0T1q3hMKLY03OhJ8p2H3NVP4cU65ZJb330RNglUOQzyZJOY6mKZiOHKRBNxs2hBuNBHMEdIq+w0qvZf4d9ARt51U3fZYqKT2kUx3VvT+Vf7UVfdlJ2PtRSJFTH/AAyNwykesirmXeqeL+VjqFMkbabSPMHWKuU9X8yK8PQZaQUtIu1ZC4WPOjL6040lAUJGu5qphMZnJWYddxPKYB9Kt8/tTRbAJIAk6E1NONOxNew5RR96WmzGug9aiMX70adahOInRBm85AA+/OpQOu9DVBYq7UUtNQ0ALSn0pKKQUQ7XPJwf6hH7fpU1R3lJggagg+vIj2pbLhgGEwetTfKsinXY+oH8TDT4Dv6jYDptU8VBgx4f5p8Xr0ojwmxssE1UGGPwyMgaYjUjeN9qtUU4ZHC6FKKYhnyqhxbBu4BUqSpnKRoeUEnlFX32/wA8qdShJwkmglDcqMnD8OJ0aB5TIHLadT5mamGFVAoQZWbQNAgdTERPStCapYS1mAYkkE5gOWp0PtFX/iJO3JlexLpE1m0V2divQ66x16eXrUuvU0xb6kkBgSNwCJHr0rN49xy3hrRckM0HIoOrNGg9POsrnJs0QxuTUUia7xqwt3uWuqLsA5SY3/fyqy10R8Rnyrw7CXnu4pHbx3Huqx8zmGw6AfpXueUTV2HA8j7NOvwR0jjG7bViKP5j+dFOorT+Eh7s5fxpexFirWZGWYkRP6U1OJJHjdUYHKQzAagTufLX71PWfjcMve27xB8MqYjXNEZgdxpHWrNRj3L7CxypmmrAgEEEHYjnShqRRFOrmmoKBTQacRSAQUU1efrSXbuWBBJOw69d6aVukK0F67EaSToB/nKo7eH+rxGZjlPpTrKmSW+I/kOQFSA+VSuuEJK+xMQpjTcajzj/AGpv8QJ1DL6j8tKZ3Z1IDKf9XryqSxclVPVR+lDfAcjf4pPrT+of3p9oyJG2utKT5Vl8Q4DavOHbOGAI8L5d/ShJDtmpccKJP+elIlwH7cjvWN/7Zta+K8ZAXW4xiGDeGdjNKvZ1F8SvfzDUE3XO0QCJ20/WnUfcVs26r/wyz8w8gzR7TT7N4MoYbMJH3p4OpqHKY+GQi0V+GCD8pO3mDFQ3TcBDQqmQCfiBE7co9eVXaRqn8SuxbR1IDueXWqhdlLKoEbyW+EGBt5anWsvE8awNmFe5bJ5/MT1JinsS5bHBTm6gmzXZzc0tkRzadvIRuY/WnuXWfhI11Y5SOk6ERXGcc/ES3aOTDILmk5pyqCemkmNK4fjXaPEYrS7c8P0Lov3HP7098UqSOjp/Sc+XmX5V/vBu9v8AtN3rCzabwAAsVO510kbipeP9uA2GWzh84YqoZ9svUCNZ0/OuGAoiq5O2d2HpuGMYx72/v9yS1fZSSrMCwIYgmSDvJ50/B4YvmW2pLFdAOYEkj2qCK0uzpIxVkrOYOIgTOuv2iaItJ8l+qi3jbjw1z+h2f4ZYNHU3jbh7U21cDRpgkn+YTHpXfVn8BwK2bCIpnQsWEas2pO3Mz7VoV1cUdsUjwuqzfFyymFFFFWGcKjv2sykbcwehGxqSlFIYzC3s0g6OsBh5xuOoNTVm4t2tsXTXMAuUW2c+HMR8LCNz7VMuPAKi4ChYwCYyk9J6+RrnZcDi7XRqhNMuGosSxCMRuBoalpmIIytO0Gs8eyUuhncMDGckE6zE/lyqlxHF2sKhu3GYKPCPmiTMAb8hWhamBm3jWuf/ABBsF8Dcj5Yf7DepSmyzT44zyRjLptI2OG8TtYhc9pgy/mPUcqtIdK8T7Icf/g7xcqWVlytB13kEdTXZ478SLKoO5RmudG8IX1iZ+1ROhqPS80Mm3Gm0+n/Z2GPvqg8TBQd2JAyjmZPtUfDeL2LxK2bqPlGymYFeL8c4vdxLBrxBOsACABO0V0P4WWCcU7gaLbgnzY6fpTfsTn6WseCWWcuV4PVaIoP7UVE5Ilvn60pFAqPEXwiszaBQWOnICT+lADO4Kmben8vyn+xqjxHtBYsR3zd2zfKQZ3jTqK804123xF4nI3dWydAu5HUt/aubvXGYyzFj1Yk/rU93udrB6LJu8kq+i5PbMN2owjiReQf6jH61oWsbbZSyOrACTBB0jyNeBIeux0ipbNw2wSrROmh36zFLbZPL6OlwpO/HHZ0PbbjZuXDaUwgMuBHicmQCdyFECuVC9NKeWnfWm0m+TtafBHBBQiLSim0tBdYTRNJRSYCzXV/hxZBxLsxAy2zDH5Sxyg+tczhcK9wxbRnMTCgnQem1eo9kOyC2FFy4WN11grsqggSpHP1q3FilkfByvVdXjxYZQvl+Db4GhRWtFswtnRojRhmAPpP51pUUV1EqR4pu+QooopiCiiigAqvfsFmUmMoDAjXnG42YeRqxRQBStYoWxcDghbes7gJEjWeWvtTLmPDopVWKvBVtII3kwZijjGEW4pVjCODbcj6W0B+x/WocHwr+Ht2LaOZSUz6SRBOUjbUge1c/JjrJS8myLg8N3zf7Gyrg6gg+hn9KHUEQQCCIIiZB61TVTIFyMx+dJXblvNWVDDnm9dD7iqJwcHTGmn0eLdr+FDDYp7aAhDDLPQzp6Ag1V4ZwW/iATZtlwpAJBURPqeld3+IHAcTiLiNatoyoIENDGdYIPQ1pdguCXMPhmFybbu+YgESAAAAdxVaPSf8AI7NLGSacuq/30ODudjsYQx7r4eWZZ26A1qfhdiGTE3LZBAZJMgiCp8/WvSe4ZTmBZzoCCRqBO0DfWpbRB1Ef5yPSpteTnT9UnlxSxTivoPJ1+1LRRSOaFU+MWc9m6n1Iy+6mrlIaixxdOz54XalFXuOYA2cRdtn5XMeh1H5GqNM91GW6KkvPIs04/D6E/nBpqqTsCfQE064Igff1mpLpkZctf7ojopaCKRMBRRQRSsYCrXD8BcvuEtIXboOXqeVVYr1r8O+EizhRcI/4l7xk+XygeUa/ersONTlTOf6lrHpcW5dt8F3sj2fGDtFc2Z3OZz0MRlHkP3NblFFdRJJUjw+TJLJNzl2wooooIBRRRQAUUUUAFFFRtYBcPrmCld+R1257UAGItB1ZG2YQfSq6uzIoPiupBYHQmNCR67z51cqliLynPuptQcxGnwzp1XkfWqsuPcrXaJwlQ7+LV5yGWSGKxBA1MEeetXs0iQZB51mYnDgOtzY3F7t4MRmAggdZ09qmwadyotsfANFY6R1B5DyrNlTyR3Itg9rpl0isDhfaQXcXdw+UAIPC3NiD4q3lMwQZ6RzryDA8RNriOc/91lb0LEf2rB5o62g0sc8cl9qNr7nsNQ3DlYNsDoegPKf71NRVsXRzqtDLtzLGkk7AR/kUgvbAggn0I9xRasgGQNf09OlOuWwwIO1Phi5H0w03DvI13Gh/zzEH71JFQmhp8Hm/4pcJhkxKjQ+B/XXKf2rkeFcHvXmXurZcSCSADlGb5uh8q9ZvhsUGQZf4ZxBLIZYdbeu38xHp1rQ4fgLdlBbtKFQch+pPMmtOLSuS/MdKHrEsOBY4rlfwOYpaWckQNlWSfaua7Qdm0x+S4rGy4GqssErJPiG423rrJphtCc0DNETGsdPSrnpUvlZyseqnCSlF8nC8M7E2GuP3klPlUORlOx1IBatE/h/hS0zcgCMoYfmYk10y4VAVIWMogelTVdHFFLlDlrs7/wDb/U4XtB+H9s2y2GLLcUaISCH8pOoNY2H/AA8xBtM7FUcaqm8+RYbGvU6KUtPjk7ovxeq6nHHapfryfPrggkMCGBggiCD5ivXPw84gLuDVfmtHIfTQr+R/KsL8S+Fs1y3ctWmJynOyrM6jLMak1N2K4LfwuS85yreYI1s7qIOVj0M6R51lx/8AXl2nV1+bHqtCsj4lfX8ne0UUV0DzAUUUUAFFFFABRRRQAUUUUAFVcdghc1hS0R4hII+k1aooatUCKovhotOhWV0kgiRGinqNxttSYS7Ja248SaHMNHHJgefnVm7bDDK2oP8AkjoRWaLha3ZvF/Cslz9SHQEnoIBNZdqxSVPhl170W7D93CNsNFaDHQZuh0HrXlXb7B93irmkByHH33/MV6rjUz2/CFcGGCkwr8wCemoM1zvbPh38VYOURibIzFOcHcDqCdj5Vn1WHa7idP0fWLDm/N0+Cz2D45/EYcKxm5bhT1IgZW/b1FdNXh/ZvjLYS8H5TlcEfLzB9K9psY229vvVYFInMOnOs6Zf6ppfg5XKPyv9vp/RONqy+0nFjhrBuhcxkAAmBqedWxxC1/3E18xSYuwl+0yGGRgRp+o8xSbowY3FTTmrXkw+zfaNcT4iO7dfC6zoQZysJ5Ak+9anaFj3JKsQJAaI+AsA35E7a15zwtWwWOCXdpyE9VbQH02r0nHYQG0yywDAqBOhkRz2mrMUk3yavU9LDBkUsfyyVothYEAaDQeUdKKRBAA6CKixufu37uO8ynLPWNK69cnEbJqIrGD4hSoVDEwWYgmAU8RHImX/AKRSYB7xVn1JEKqnYEmXPmBmA/8AxUnEhvRtUVlYS5dfOzE+EBFC7ZjJZvOJHsaq2FxSkFpJCKnIjN4izwCJOiD70KIb/ob9FY92/iZBCTBPQaaQfi10Y6dVq5hnvFznACCYO0/CFP31kUbRqVjsawSLuXNkB0G8dR6VYvoLiFZ0YaH7aH7aGnVQvYwWAQ5YrkzKcpMQYymOe0Vj1OF/MjRjl4ZM2KC2g9wwI1gE6+g13qBeLKSpK3FQnKHZSBJ2BnUT12q7hx4VEbgf4aqYxrd0hWuQRcTSQCWU5gpzDUGtK6KvJeIoqvh8VmZkIKuusHmCSAwjcaH2qxTEFFFFADVuDqPcUG4v1L7ikFlfpX2FHcr9K+wqVABur9S+4pc46j3H96b3C/SvsKXul+lfYUUAC4p+Ye4p3eLtmHuKaLK/SvsKO5X6V9hRQCm4vUe4rKsYMWbb21fPaIIC+Em2CDIX6xrMVpmyv0r7Cl7pfpHsKhOCkqY4tpmfwvEMDkdrbKRKMh38TeGPIZfY1ZvopdXVgHXQajxKdSreX6ULgVzTplkkLlESRB199POp+5X6V9hUVG1tkO+bR5z2/wCBz/8AJtQBtdQRKt1061ldheMPZxCWzraukIynYE7EDlrXqWMwiFTKjKRlYQNV8vMVww/Dy6l5Sl1MgYEEgyI1+5rnZ8Xw5cHpdFr8eXTvDnaVdX/vBo9uOOPhHRLdm3DDNnZecwQOW1N7Ndu1eLd5RbJ0VlHh16jka6bjGJwwAt4lrYzzAuEa+k864ftx2Xs2LQv2JUZoZJkEN06GsxHS/h8sI4ckKb6l7nccR4TYvsj3ACbeqmQPMAnmJq1iriygldW6joxrH7FY9cRhEYhWZfA2gJldp+xB+9bF5BmTRRvyGsDYe9X6dXNHL1KnBvHJ/LaHrdU/MvuKXvV+pfcUgsr9K+wo7lfpX2Fdg5wrXB1HuKBcHUe4pDZX6V9hR3K/SvsKABbi/UPcUveL9S+4pBZX6V9hR3K/SvsKAAuo+YD7j0pe8HUe4/vTTZX6V9hUOLdUA8KSZ1MAKAJLMegqMmkCTZOLi9R7ila4uxZfcVkhS0lIcDUlVCKSBMJ4SW96Zb7tkLm73bT8Ba0QoEHXMJA01mq3kSVskoOxo4AgR1GIvBXDAjvFgZiNVkaERp6neqFzgrLfVRiL/dupJcOuhWIBOSOfUGthrxRwrKlxSs5kUZgeQZZIynkw31p/Dcfau5lCZHWM1tlAYDr6efLnTTjIHuRSHDhaZmTFM11gAouOkeAzBygEiJn1rXTEgkarlKzmDCCZ2HX1p/cr9K+y/vWZiLf8OqhEF0G5CoRqAxGikDYb68qnVCbb7NQ3l+pfcUUhsJ9K+y0UCJKKKKACiiigAooooAKKKKAClFJRQBCLRlizSjADLHw9SD0I5dRS4J5RSTM7HqOU/anXUzKRtIiRuKbgr4yhSArLoV8+oHMHrWTVRbSL8L7PNPxTssMSrEeE2wAeUgtI/OuUu464yhGdmRdlJkD+1e6Y/A27wyXFDqdwROvl0NcVxD8Nkkm1eKDo4Bj7iNKwNUeo0PqWFYo48ipx6dWc/wBgONdxiAjfBehT5N8p9zHtXqXFbBZPCcrowcEcoOunMFZH3riOFdhraXUd8VbZVYNCwJIMjWa9BBESI60RltdmD1WeHLlUsb7XIgM6jY6/Y7UtQW1ytl5EZl8uqjy5/ep67MJKcdyODNbXQUhMa/f2pahx7RbbaSMo8y2g/Wm3SsihthrjgMoRVYArmzEwecCI9KS7grn/ANggn+S3A8wN9Os1aRCgVR0A8pA3/KqfGbmRFGp7y4lsnyZgDttIkfesvxJN9mnakh3D7hZNSGIJEiNYJAOm0027w201wXGQFxsTJjbafSpsLh1tqFQQo2H6zUtajMyo2DJvd6XMQBl9+e8GZjqKs3LatuA3qAf1qHE4+1bMO6rpOugiYmdt6rLx3DEwL9qdozrvQmOmV8d2asXQQcyhj4gDvpHOeWmlQLgMMltULdzeTNlcNDgkzmBYwynQwZFbOFxlu5m7t1bKSrQQcrDcHoaTG2mZcqkCd+sdARt61CcL5RNSa4ZXOKuW1LXArIsDOpjcgElSNBqNRpVy1iEYEoysBvlIJnoelV1s3I17qQIAyvEeuafyplvBXC4d3VSp/wCmpEryVmJkj7UoufkTUfAn8a//AGWHqf8AainXsXfDELYDLOh7wCftFFWWQ5L1FFFABRRRQAUUUUAFMuW5I1Igzod9CIPlrT6KACiiigAqK/h1f4htsdiPQjUVLRRx5BOivZxLIIdGMfOozTHNgNQY8qw+2i3L+Cc2SdCCygENlG6kHUHnXSVDcw8kspKtzIAIP+oHf3FZ8mnUlwacGoeOan7M8BKjoKvcN4resMGtXGUjlJIPqNq7/j3YpLpLIptudZTVGJ+pG8Sn0Jrk8V2PxKiUUXVHO2Z+xU6g1z545QfKPY4fUdNqI02vszrsB2/sXLYF8PbuDWUEiY3U8p6Guj4NxIX07y2xdNQC0KwYbq2n5xXiv8FczZO7uZjplymdfUV672Lwgw1gWXde9kuyZhK5tpG/KjHknDiJy/VNFpsULi+W+rNhLd0xmKr1y6n0BbSPtUWCwDLczvdNwgEKCFESQZAGgOm9O4ljEQBGuLbe5K283No0jrXnXCO0OIweKa1i3Z1mHza5TyceVSefI+2YNPoHmjJw7XKXv9j0PHcdw1sjPetjKTIzCR9t6xuFcYOLxGZDNkToAYUoTlzTzOh9CK8k4iS112VhBYmessSDXoH4X4K8Fa4SBaLGBBlmgDN6CrsEm5o1a70yOnwb3J39T0Cimd8uYoCMwExzAPOOm9Pro0efIcThLdz/AJiK/LxAHSZ5+dRLwuyP+lb/AKVq3QKXAW/cjs4dFJKqqljJIABJ6mN653F9qGDuFs3MoMBu6uNPnIIha6BMUjaAzvry0ImDtRiMYiaswHvvIHL/AFD3oafgLXkzeCcdF85e6uIYkFkYKRp9URvsaONYnFK4GHsi4mWS2ZQQ0kQQ3y7Vq27yksoI8Bhh0kAj8jTs46iin5FuXgxbWIxZUZrVvNGuq7+9FbkeVFR2kt/0EoooqREKKKKACiiigAooooAKKKKACiiigAooooAKifDqTm2bqpIP3I3FS0UPkadFcWX53SR5KoaOhbn9gKpYzCWhCmx3g3kKSd953Lec1qmilGKXQ3Js47tBg1xShLqXgRPdXckFT9NydwYGv71wHF7eJKocRbdcqhVZlIldxJ5xrvXtty2GBDCQd/8AP3rMvYRkUqEW6sHKC0HQaBpHiHnvWbLp0+UdXQ+qz09RaTS9/H2PE5rp+Edtb9sKjkui6eEqrAdNiDWrxLsX3jSiNakDwrBBMmd/h/3rExnYvFrJW3nUHQyBp11MVkW/G+Du5Ndo9ZFRyfv/AGdDxHtqskKty6sSsOEBMmM5UBtBFavCuLXMRaa5YS4HWNGuIVLRJVgRIXzHWvMMj2yVdSpG6sCCPUGu4/C/Eo7XbTopOlxSRryBBPTQaVKGfI5cmTXel4MWmc8d2dnwviYuyCpS4vxLIYeRDLoRvzmr9V7IHeXCBlAhABzy6k/+UfarFdKLtJnl5KnRmPwcG0trOci6DQfDEQeuhOtNbgaTOY9Toupzlyx85I/pFatFSUmiGxGQOAWwR4midQYgjoevL2FNTs8mkuzEMGkhdYyb6fyf+RrZop7mGxFd7Dkki6yg8sqmKKsUUrYbEFFFFIkFFFFABRRRQAUUUUAFFFFABRRRQAUUUUAFFFFABRRRQAUUUUAJFUMVwe2yFVAQnYjlrO1aFFDpgcNiOzjXGLYh7TOj6l1aSGOgaDD76HlU/Zzsvfw7l7T2AW+Yq7SkgkKJ0jbWuj4tYlC6/GqyPONYOuwOs8qbhblwMWNsZSAxytJkjUhYkzzE+mtZ54ornya46nLt2W6JeG3GPes0Qbr5Y+kZV/UH3q2DqenL96p8JbwERBDMG0Ikk5pE8jM/ertaF0jNLsKKKKCIUUVk47jGUkW0Nw/DI5N6cwOdA0rNaislcZeje0fUMPyzUUE/hs1qKKKCsKKKKACiiigAooooAKKKKACiiigAooooAKKKKACiiigAooooAKKKKAGYi3mRl+oEe4iucPD8eklcQrk7ys/KNpO08tJgbV01FJxT7GpNHK3LOKV2uWb6sLngCOsFSFJjXmDJynUzvXR4PFrcWVI0AzDSVkT4h8uhrM4lwi45Pd3SquZPVDDeNP5pgajzrMxHCroOV8SEzQAwtKZliuUxEkmNTpVdyh30WUpnQ3eIqJyAPG5DAKPIMTBPlRh+Iq2XMrIX+HMNGn6WBKk+U1V4ThG1F185RiAMqgfCI20OhkdMxpi4NxcNslDaKBnWCIliP+FBOWImOtPe0twKKujUxOIFtSzbbQOZ5AedYCyIYiPinykzy+1MwzXGY94SwQAIxI1ktrA2Ompq3T3DUBA9LWLiXAdt9+sUVd8Ah+Jo/9k="/>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55"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99118" y="1159033"/>
            <a:ext cx="2920241" cy="24876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6144763" y="3632031"/>
            <a:ext cx="3028950" cy="261610"/>
          </a:xfrm>
          <a:prstGeom prst="rect">
            <a:avLst/>
          </a:prstGeom>
          <a:noFill/>
        </p:spPr>
        <p:txBody>
          <a:bodyPr wrap="square" rtlCol="0">
            <a:spAutoFit/>
          </a:bodyPr>
          <a:lstStyle/>
          <a:p>
            <a:r>
              <a:rPr lang="en-US" sz="1100" dirty="0" smtClean="0"/>
              <a:t>Image Credit: USDA Forest Service</a:t>
            </a:r>
            <a:endParaRPr lang="en-US" sz="1100" dirty="0"/>
          </a:p>
        </p:txBody>
      </p:sp>
      <p:sp>
        <p:nvSpPr>
          <p:cNvPr id="8" name="TextBox 7"/>
          <p:cNvSpPr txBox="1"/>
          <p:nvPr/>
        </p:nvSpPr>
        <p:spPr>
          <a:xfrm>
            <a:off x="6223759" y="3400425"/>
            <a:ext cx="1308860" cy="246221"/>
          </a:xfrm>
          <a:prstGeom prst="rect">
            <a:avLst/>
          </a:prstGeom>
          <a:noFill/>
        </p:spPr>
        <p:txBody>
          <a:bodyPr wrap="square" rtlCol="0">
            <a:spAutoFit/>
          </a:bodyPr>
          <a:lstStyle/>
          <a:p>
            <a:r>
              <a:rPr lang="en-US" sz="1000" dirty="0" smtClean="0"/>
              <a:t>SPB distribution: </a:t>
            </a:r>
            <a:endParaRPr lang="en-US" sz="1000" dirty="0"/>
          </a:p>
        </p:txBody>
      </p:sp>
      <p:sp>
        <p:nvSpPr>
          <p:cNvPr id="10" name="Rectangle 9"/>
          <p:cNvSpPr/>
          <p:nvPr/>
        </p:nvSpPr>
        <p:spPr>
          <a:xfrm>
            <a:off x="7324725" y="3461980"/>
            <a:ext cx="207894" cy="12311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367625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435702" y="1587111"/>
            <a:ext cx="6106169" cy="704088"/>
          </a:xfrm>
        </p:spPr>
        <p:txBody>
          <a:bodyPr>
            <a:normAutofit fontScale="85000" lnSpcReduction="10000"/>
          </a:bodyPr>
          <a:lstStyle/>
          <a:p>
            <a:r>
              <a:rPr lang="en-US" b="1" dirty="0" smtClean="0"/>
              <a:t>Dr. Jeffrey </a:t>
            </a:r>
            <a:r>
              <a:rPr lang="en-US" b="1" dirty="0" err="1" smtClean="0"/>
              <a:t>Luvall</a:t>
            </a:r>
            <a:r>
              <a:rPr lang="en-US" dirty="0" smtClean="0"/>
              <a:t>, NASA at NSSTC</a:t>
            </a:r>
          </a:p>
          <a:p>
            <a:r>
              <a:rPr lang="en-US" b="1" dirty="0" smtClean="0"/>
              <a:t>Dr. Robert Griffin</a:t>
            </a:r>
            <a:r>
              <a:rPr lang="en-US" dirty="0" smtClean="0"/>
              <a:t>, University of Alabama in Huntsville</a:t>
            </a:r>
            <a:endParaRPr lang="en-US" dirty="0"/>
          </a:p>
        </p:txBody>
      </p:sp>
      <p:sp>
        <p:nvSpPr>
          <p:cNvPr id="3" name="Text Placeholder 2"/>
          <p:cNvSpPr>
            <a:spLocks noGrp="1"/>
          </p:cNvSpPr>
          <p:nvPr>
            <p:ph type="body" sz="quarter" idx="11"/>
          </p:nvPr>
        </p:nvSpPr>
        <p:spPr>
          <a:xfrm>
            <a:off x="2476165" y="2751292"/>
            <a:ext cx="6408892" cy="1352391"/>
          </a:xfrm>
        </p:spPr>
        <p:txBody>
          <a:bodyPr>
            <a:normAutofit/>
          </a:bodyPr>
          <a:lstStyle/>
          <a:p>
            <a:r>
              <a:rPr lang="en-US" sz="1700" b="1" dirty="0" smtClean="0"/>
              <a:t>Dave Casey</a:t>
            </a:r>
            <a:r>
              <a:rPr lang="en-US" sz="1700" dirty="0" smtClean="0"/>
              <a:t>, USDA Forest Service</a:t>
            </a:r>
          </a:p>
          <a:p>
            <a:r>
              <a:rPr lang="en-US" sz="1700" b="1" dirty="0" smtClean="0"/>
              <a:t>Dr. John Nowak</a:t>
            </a:r>
            <a:r>
              <a:rPr lang="en-US" sz="1700" dirty="0" smtClean="0"/>
              <a:t>, USDA Forest Service</a:t>
            </a:r>
          </a:p>
          <a:p>
            <a:r>
              <a:rPr lang="en-US" sz="1700" b="1" dirty="0" smtClean="0"/>
              <a:t>Dr. Chris </a:t>
            </a:r>
            <a:r>
              <a:rPr lang="en-US" sz="1700" b="1" dirty="0" err="1" smtClean="0"/>
              <a:t>Asaro</a:t>
            </a:r>
            <a:r>
              <a:rPr lang="en-US" sz="1700" dirty="0" smtClean="0"/>
              <a:t>, </a:t>
            </a:r>
            <a:r>
              <a:rPr lang="en-US" sz="1700" smtClean="0"/>
              <a:t>USDA Forest </a:t>
            </a:r>
            <a:r>
              <a:rPr lang="en-US" sz="1700" dirty="0" smtClean="0"/>
              <a:t>Service</a:t>
            </a:r>
            <a:endParaRPr lang="en-US" sz="1700" dirty="0"/>
          </a:p>
        </p:txBody>
      </p:sp>
      <p:sp>
        <p:nvSpPr>
          <p:cNvPr id="4" name="Text Placeholder 3"/>
          <p:cNvSpPr>
            <a:spLocks noGrp="1"/>
          </p:cNvSpPr>
          <p:nvPr>
            <p:ph type="body" sz="quarter" idx="12"/>
          </p:nvPr>
        </p:nvSpPr>
        <p:spPr>
          <a:xfrm>
            <a:off x="2492348" y="4424891"/>
            <a:ext cx="6408891" cy="1233379"/>
          </a:xfrm>
        </p:spPr>
        <p:txBody>
          <a:bodyPr>
            <a:noAutofit/>
          </a:bodyPr>
          <a:lstStyle/>
          <a:p>
            <a:r>
              <a:rPr lang="en-US" sz="1700" b="1" dirty="0" smtClean="0"/>
              <a:t>Daryl Ann </a:t>
            </a:r>
            <a:r>
              <a:rPr lang="en-US" sz="1700" b="1" dirty="0" err="1" smtClean="0"/>
              <a:t>Winstead</a:t>
            </a:r>
            <a:r>
              <a:rPr lang="en-US" sz="1700" dirty="0" smtClean="0"/>
              <a:t>, NASA DEVELOP Program</a:t>
            </a:r>
          </a:p>
          <a:p>
            <a:r>
              <a:rPr lang="en-US" sz="1700" b="1" dirty="0" smtClean="0"/>
              <a:t>Tim Klug</a:t>
            </a:r>
            <a:r>
              <a:rPr lang="en-US" sz="1700" dirty="0" smtClean="0"/>
              <a:t>, University of Alabama in Huntsville Graduate Research Assistant</a:t>
            </a:r>
          </a:p>
          <a:p>
            <a:r>
              <a:rPr lang="en-US" sz="1700" b="1" dirty="0" smtClean="0"/>
              <a:t>Alabama Forestry Commission</a:t>
            </a:r>
            <a:endParaRPr lang="en-US" sz="1700" b="1" dirty="0"/>
          </a:p>
        </p:txBody>
      </p:sp>
      <p:sp>
        <p:nvSpPr>
          <p:cNvPr id="5" name="TextBox 4"/>
          <p:cNvSpPr txBox="1"/>
          <p:nvPr/>
        </p:nvSpPr>
        <p:spPr>
          <a:xfrm>
            <a:off x="186115" y="1457638"/>
            <a:ext cx="2063469" cy="584775"/>
          </a:xfrm>
          <a:prstGeom prst="rect">
            <a:avLst/>
          </a:prstGeom>
          <a:noFill/>
        </p:spPr>
        <p:txBody>
          <a:bodyPr wrap="square" rtlCol="0">
            <a:spAutoFit/>
          </a:bodyPr>
          <a:lstStyle/>
          <a:p>
            <a:r>
              <a:rPr lang="en-US" sz="3200" b="1" dirty="0" smtClean="0">
                <a:solidFill>
                  <a:schemeClr val="accent1"/>
                </a:solidFill>
              </a:rPr>
              <a:t>Advisors:</a:t>
            </a:r>
            <a:endParaRPr lang="en-US" sz="3200" b="1" dirty="0">
              <a:solidFill>
                <a:schemeClr val="accent1"/>
              </a:solidFill>
            </a:endParaRPr>
          </a:p>
        </p:txBody>
      </p:sp>
      <p:sp>
        <p:nvSpPr>
          <p:cNvPr id="6" name="TextBox 5"/>
          <p:cNvSpPr txBox="1"/>
          <p:nvPr/>
        </p:nvSpPr>
        <p:spPr>
          <a:xfrm>
            <a:off x="186116" y="2751292"/>
            <a:ext cx="2063469" cy="584775"/>
          </a:xfrm>
          <a:prstGeom prst="rect">
            <a:avLst/>
          </a:prstGeom>
          <a:noFill/>
        </p:spPr>
        <p:txBody>
          <a:bodyPr wrap="square" rtlCol="0">
            <a:spAutoFit/>
          </a:bodyPr>
          <a:lstStyle/>
          <a:p>
            <a:r>
              <a:rPr lang="en-US" sz="3200" b="1" dirty="0" smtClean="0">
                <a:solidFill>
                  <a:schemeClr val="accent1"/>
                </a:solidFill>
              </a:rPr>
              <a:t>Partners:</a:t>
            </a:r>
            <a:endParaRPr lang="en-US" sz="3200" b="1" dirty="0">
              <a:solidFill>
                <a:schemeClr val="accent1"/>
              </a:solidFill>
            </a:endParaRPr>
          </a:p>
        </p:txBody>
      </p:sp>
      <p:sp>
        <p:nvSpPr>
          <p:cNvPr id="7" name="TextBox 6"/>
          <p:cNvSpPr txBox="1"/>
          <p:nvPr/>
        </p:nvSpPr>
        <p:spPr>
          <a:xfrm>
            <a:off x="186118" y="4424890"/>
            <a:ext cx="1447717" cy="584775"/>
          </a:xfrm>
          <a:prstGeom prst="rect">
            <a:avLst/>
          </a:prstGeom>
          <a:noFill/>
        </p:spPr>
        <p:txBody>
          <a:bodyPr wrap="square" rtlCol="0">
            <a:spAutoFit/>
          </a:bodyPr>
          <a:lstStyle/>
          <a:p>
            <a:r>
              <a:rPr lang="en-US" sz="3200" b="1" dirty="0" smtClean="0">
                <a:solidFill>
                  <a:schemeClr val="accent1"/>
                </a:solidFill>
              </a:rPr>
              <a:t>Other:</a:t>
            </a:r>
            <a:endParaRPr lang="en-US" sz="3200" b="1" dirty="0">
              <a:solidFill>
                <a:schemeClr val="accent1"/>
              </a:solidFill>
            </a:endParaRPr>
          </a:p>
        </p:txBody>
      </p:sp>
    </p:spTree>
    <p:extLst>
      <p:ext uri="{BB962C8B-B14F-4D97-AF65-F5344CB8AC3E}">
        <p14:creationId xmlns:p14="http://schemas.microsoft.com/office/powerpoint/2010/main" val="16059890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p:txBody>
          <a:bodyPr/>
          <a:lstStyle/>
          <a:p>
            <a:r>
              <a:rPr lang="en-US" dirty="0" smtClean="0"/>
              <a:t>Background</a:t>
            </a:r>
            <a:endParaRPr lang="en-US" dirty="0"/>
          </a:p>
        </p:txBody>
      </p:sp>
      <p:sp>
        <p:nvSpPr>
          <p:cNvPr id="5" name="Text Placeholder 4"/>
          <p:cNvSpPr>
            <a:spLocks noGrp="1"/>
          </p:cNvSpPr>
          <p:nvPr>
            <p:ph type="body" sz="quarter" idx="13"/>
          </p:nvPr>
        </p:nvSpPr>
        <p:spPr>
          <a:xfrm>
            <a:off x="5743575" y="6583680"/>
            <a:ext cx="3400425" cy="274320"/>
          </a:xfrm>
        </p:spPr>
        <p:txBody>
          <a:bodyPr>
            <a:normAutofit/>
          </a:bodyPr>
          <a:lstStyle/>
          <a:p>
            <a:r>
              <a:rPr lang="en-US" sz="1100" dirty="0" smtClean="0"/>
              <a:t>Image Credit: USDA Forest Service</a:t>
            </a:r>
            <a:endParaRPr lang="en-US" sz="1100"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07622" y="4137026"/>
            <a:ext cx="6031603" cy="2476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 Placeholder 16"/>
          <p:cNvSpPr txBox="1">
            <a:spLocks/>
          </p:cNvSpPr>
          <p:nvPr/>
        </p:nvSpPr>
        <p:spPr>
          <a:xfrm>
            <a:off x="380998" y="1352550"/>
            <a:ext cx="8496299" cy="2552700"/>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347663" indent="-347663"/>
            <a:r>
              <a:rPr lang="en-US" sz="2000" dirty="0" smtClean="0"/>
              <a:t>Southern </a:t>
            </a:r>
            <a:r>
              <a:rPr lang="en-US" sz="2000" dirty="0"/>
              <a:t>Pine </a:t>
            </a:r>
            <a:r>
              <a:rPr lang="en-US" sz="2000" dirty="0" smtClean="0"/>
              <a:t>Beetles </a:t>
            </a:r>
            <a:r>
              <a:rPr lang="en-US" sz="2000" dirty="0"/>
              <a:t>(SPB), or </a:t>
            </a:r>
            <a:r>
              <a:rPr lang="en-US" sz="2000" i="1" dirty="0" err="1"/>
              <a:t>Dendroctonus</a:t>
            </a:r>
            <a:r>
              <a:rPr lang="en-US" sz="2000" i="1" dirty="0"/>
              <a:t> </a:t>
            </a:r>
            <a:r>
              <a:rPr lang="en-US" sz="2000" i="1" dirty="0" err="1"/>
              <a:t>frontalis</a:t>
            </a:r>
            <a:r>
              <a:rPr lang="en-US" sz="2000" dirty="0"/>
              <a:t>, is an opportunistic species that attacks stressed trees </a:t>
            </a:r>
            <a:endParaRPr lang="en-US" sz="2000" dirty="0" smtClean="0"/>
          </a:p>
          <a:p>
            <a:pPr marL="347663" indent="-347663"/>
            <a:r>
              <a:rPr lang="en-US" sz="2000" dirty="0" smtClean="0"/>
              <a:t>Stress can be caused by drought, fire, or damage from storms or machinery </a:t>
            </a:r>
          </a:p>
          <a:p>
            <a:pPr marL="347663" indent="-347663"/>
            <a:r>
              <a:rPr lang="en-US" sz="2000" dirty="0" smtClean="0"/>
              <a:t>Most active during warm, summer months</a:t>
            </a:r>
          </a:p>
          <a:p>
            <a:pPr marL="347663" indent="-347663"/>
            <a:r>
              <a:rPr lang="en-US" sz="2000" dirty="0" smtClean="0"/>
              <a:t>2-4 mm in length</a:t>
            </a:r>
          </a:p>
        </p:txBody>
      </p:sp>
      <p:pic>
        <p:nvPicPr>
          <p:cNvPr id="1028" name="Picture 4" descr="http://www.nrcs.usda.gov/Internet/FSE_MEDIA/nrcs141p2_017108.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 y="4137026"/>
            <a:ext cx="2838450" cy="247649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0" y="6569034"/>
            <a:ext cx="3200400" cy="261610"/>
          </a:xfrm>
          <a:prstGeom prst="rect">
            <a:avLst/>
          </a:prstGeom>
          <a:noFill/>
        </p:spPr>
        <p:txBody>
          <a:bodyPr wrap="square" rtlCol="0">
            <a:spAutoFit/>
          </a:bodyPr>
          <a:lstStyle/>
          <a:p>
            <a:r>
              <a:rPr lang="en-US" sz="1100" dirty="0" smtClean="0"/>
              <a:t>Image Credit: USDA Forest Service</a:t>
            </a:r>
            <a:endParaRPr lang="en-US" sz="1100" dirty="0"/>
          </a:p>
        </p:txBody>
      </p:sp>
    </p:spTree>
    <p:extLst>
      <p:ext uri="{BB962C8B-B14F-4D97-AF65-F5344CB8AC3E}">
        <p14:creationId xmlns:p14="http://schemas.microsoft.com/office/powerpoint/2010/main" val="36180664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a:xfrm>
            <a:off x="576072" y="483870"/>
            <a:ext cx="7982712" cy="704088"/>
          </a:xfrm>
        </p:spPr>
        <p:txBody>
          <a:bodyPr/>
          <a:lstStyle/>
          <a:p>
            <a:r>
              <a:rPr lang="en-US" dirty="0" smtClean="0"/>
              <a:t>Community Concerns</a:t>
            </a:r>
            <a:endParaRPr lang="en-US" dirty="0"/>
          </a:p>
        </p:txBody>
      </p:sp>
      <p:sp>
        <p:nvSpPr>
          <p:cNvPr id="5" name="Text Placeholder 4"/>
          <p:cNvSpPr>
            <a:spLocks noGrp="1"/>
          </p:cNvSpPr>
          <p:nvPr>
            <p:ph type="body" sz="quarter" idx="13"/>
          </p:nvPr>
        </p:nvSpPr>
        <p:spPr>
          <a:xfrm>
            <a:off x="6610350" y="3249930"/>
            <a:ext cx="2533650" cy="274320"/>
          </a:xfrm>
        </p:spPr>
        <p:txBody>
          <a:bodyPr>
            <a:normAutofit/>
          </a:bodyPr>
          <a:lstStyle/>
          <a:p>
            <a:r>
              <a:rPr lang="en-US" sz="1100" dirty="0" smtClean="0"/>
              <a:t>Image Credit: Texas Forest Service</a:t>
            </a:r>
            <a:endParaRPr lang="en-US" sz="1100" dirty="0"/>
          </a:p>
        </p:txBody>
      </p:sp>
      <p:sp>
        <p:nvSpPr>
          <p:cNvPr id="7" name="Text Placeholder 16"/>
          <p:cNvSpPr txBox="1">
            <a:spLocks/>
          </p:cNvSpPr>
          <p:nvPr/>
        </p:nvSpPr>
        <p:spPr>
          <a:xfrm>
            <a:off x="380999" y="1343025"/>
            <a:ext cx="8391526" cy="1743076"/>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347663" indent="-347663"/>
            <a:r>
              <a:rPr lang="en-US" sz="2000" dirty="0"/>
              <a:t>SPB </a:t>
            </a:r>
            <a:r>
              <a:rPr lang="en-US" sz="2000" dirty="0" smtClean="0"/>
              <a:t>causes </a:t>
            </a:r>
            <a:r>
              <a:rPr lang="en-US" sz="2000" b="1" dirty="0" smtClean="0"/>
              <a:t>hundreds of thousands of dollars </a:t>
            </a:r>
            <a:r>
              <a:rPr lang="en-US" sz="2000" dirty="0" smtClean="0"/>
              <a:t>in damage to pines trees annually </a:t>
            </a:r>
            <a:endParaRPr lang="en-US" sz="2000" dirty="0"/>
          </a:p>
          <a:p>
            <a:pPr marL="347663" indent="-347663"/>
            <a:r>
              <a:rPr lang="en-US" sz="2000" dirty="0"/>
              <a:t>Trees killed by SPB can increase </a:t>
            </a:r>
            <a:r>
              <a:rPr lang="en-US" sz="2000" b="1" dirty="0"/>
              <a:t>severity of forest fires</a:t>
            </a:r>
          </a:p>
          <a:p>
            <a:pPr marL="347663" indent="-347663"/>
            <a:r>
              <a:rPr lang="en-US" sz="2000" dirty="0"/>
              <a:t>Damages caused by SPB may result in </a:t>
            </a:r>
            <a:r>
              <a:rPr lang="en-US" sz="2000" b="1" dirty="0"/>
              <a:t>limited </a:t>
            </a:r>
            <a:r>
              <a:rPr lang="en-US" sz="2000" b="1" dirty="0" smtClean="0"/>
              <a:t>diversity</a:t>
            </a:r>
            <a:endParaRPr lang="en-US" sz="2000" b="1" dirty="0"/>
          </a:p>
        </p:txBody>
      </p:sp>
      <p:pic>
        <p:nvPicPr>
          <p:cNvPr id="6" name="Picture Placeholder 11"/>
          <p:cNvPicPr>
            <a:picLocks noChangeAspect="1"/>
          </p:cNvPicPr>
          <p:nvPr/>
        </p:nvPicPr>
        <p:blipFill>
          <a:blip r:embed="rId3">
            <a:extLst>
              <a:ext uri="{28A0092B-C50C-407E-A947-70E740481C1C}">
                <a14:useLocalDpi xmlns:a14="http://schemas.microsoft.com/office/drawing/2010/main" val="0"/>
              </a:ext>
            </a:extLst>
          </a:blip>
          <a:srcRect t="18618" b="18618"/>
          <a:stretch>
            <a:fillRect/>
          </a:stretch>
        </p:blipFill>
        <p:spPr>
          <a:xfrm>
            <a:off x="0" y="3457575"/>
            <a:ext cx="9144000" cy="3352800"/>
          </a:xfrm>
          <a:prstGeom prst="rect">
            <a:avLst/>
          </a:prstGeom>
        </p:spPr>
      </p:pic>
    </p:spTree>
    <p:extLst>
      <p:ext uri="{BB962C8B-B14F-4D97-AF65-F5344CB8AC3E}">
        <p14:creationId xmlns:p14="http://schemas.microsoft.com/office/powerpoint/2010/main" val="20336297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a:xfrm>
            <a:off x="614995" y="579120"/>
            <a:ext cx="7982712" cy="704088"/>
          </a:xfrm>
        </p:spPr>
        <p:txBody>
          <a:bodyPr/>
          <a:lstStyle/>
          <a:p>
            <a:pPr algn="ctr"/>
            <a:r>
              <a:rPr lang="en-US" dirty="0" smtClean="0"/>
              <a:t>Project Partners</a:t>
            </a:r>
            <a:endParaRPr lang="en-US" dirty="0"/>
          </a:p>
        </p:txBody>
      </p:sp>
      <p:pic>
        <p:nvPicPr>
          <p:cNvPr id="3074" name="Picture 2" descr="https://upload.wikimedia.org/wikipedia/commons/thumb/3/30/ForestServiceLogoOfficial.svg/2000px-ForestServiceLogoOfficial.sv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65747" y="1972030"/>
            <a:ext cx="2188998" cy="242650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109993" y="5094809"/>
            <a:ext cx="6700507" cy="646331"/>
          </a:xfrm>
          <a:prstGeom prst="rect">
            <a:avLst/>
          </a:prstGeom>
          <a:noFill/>
        </p:spPr>
        <p:txBody>
          <a:bodyPr wrap="square" rtlCol="0">
            <a:spAutoFit/>
          </a:bodyPr>
          <a:lstStyle/>
          <a:p>
            <a:pPr algn="ctr"/>
            <a:r>
              <a:rPr lang="en-US" sz="3600" dirty="0" smtClean="0"/>
              <a:t>USDA Forest Service</a:t>
            </a:r>
            <a:endParaRPr lang="en-US" sz="3600" dirty="0"/>
          </a:p>
        </p:txBody>
      </p:sp>
    </p:spTree>
    <p:extLst>
      <p:ext uri="{BB962C8B-B14F-4D97-AF65-F5344CB8AC3E}">
        <p14:creationId xmlns:p14="http://schemas.microsoft.com/office/powerpoint/2010/main" val="2325636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a:xfrm>
            <a:off x="576072" y="3649980"/>
            <a:ext cx="7982712" cy="704088"/>
          </a:xfrm>
        </p:spPr>
        <p:txBody>
          <a:bodyPr/>
          <a:lstStyle/>
          <a:p>
            <a:r>
              <a:rPr lang="en-US" dirty="0" smtClean="0"/>
              <a:t>Objectives</a:t>
            </a:r>
            <a:endParaRPr lang="en-US" dirty="0"/>
          </a:p>
        </p:txBody>
      </p:sp>
      <p:sp>
        <p:nvSpPr>
          <p:cNvPr id="5" name="Text Placeholder 4"/>
          <p:cNvSpPr>
            <a:spLocks noGrp="1"/>
          </p:cNvSpPr>
          <p:nvPr>
            <p:ph type="body" sz="quarter" idx="13"/>
          </p:nvPr>
        </p:nvSpPr>
        <p:spPr>
          <a:xfrm>
            <a:off x="6395621" y="3476624"/>
            <a:ext cx="2748379" cy="274320"/>
          </a:xfrm>
        </p:spPr>
        <p:txBody>
          <a:bodyPr>
            <a:normAutofit/>
          </a:bodyPr>
          <a:lstStyle/>
          <a:p>
            <a:r>
              <a:rPr lang="en-US" sz="1050" dirty="0" smtClean="0"/>
              <a:t>Image Credit: State of Connecticut</a:t>
            </a:r>
            <a:endParaRPr lang="en-US" sz="1050" dirty="0"/>
          </a:p>
        </p:txBody>
      </p:sp>
      <p:sp>
        <p:nvSpPr>
          <p:cNvPr id="7" name="Text Placeholder 16"/>
          <p:cNvSpPr txBox="1">
            <a:spLocks/>
          </p:cNvSpPr>
          <p:nvPr/>
        </p:nvSpPr>
        <p:spPr>
          <a:xfrm>
            <a:off x="200024" y="4381499"/>
            <a:ext cx="8658226" cy="2200275"/>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347663" indent="-347663"/>
            <a:r>
              <a:rPr lang="en-US" sz="2000" b="1" dirty="0" smtClean="0"/>
              <a:t>Map</a:t>
            </a:r>
            <a:r>
              <a:rPr lang="en-US" sz="2000" dirty="0" smtClean="0"/>
              <a:t> </a:t>
            </a:r>
            <a:r>
              <a:rPr lang="en-US" sz="2000" dirty="0" smtClean="0"/>
              <a:t>previous SPB infestations </a:t>
            </a:r>
            <a:r>
              <a:rPr lang="en-US" sz="2000" dirty="0"/>
              <a:t>to determine areas affected by the SPB</a:t>
            </a:r>
          </a:p>
          <a:p>
            <a:pPr marL="347663" indent="-347663"/>
            <a:r>
              <a:rPr lang="en-US" sz="2000" dirty="0"/>
              <a:t>Assess </a:t>
            </a:r>
            <a:r>
              <a:rPr lang="en-US" sz="2000" b="1" dirty="0"/>
              <a:t>current</a:t>
            </a:r>
            <a:r>
              <a:rPr lang="en-US" sz="2000" dirty="0"/>
              <a:t> and </a:t>
            </a:r>
            <a:r>
              <a:rPr lang="en-US" sz="2000" b="1" dirty="0"/>
              <a:t>future</a:t>
            </a:r>
            <a:r>
              <a:rPr lang="en-US" sz="2000" dirty="0"/>
              <a:t> susceptibility of SPB outbreaks to help determine where suppression efforts should be focused</a:t>
            </a:r>
          </a:p>
          <a:p>
            <a:pPr marL="347663" indent="-347663"/>
            <a:r>
              <a:rPr lang="en-US" sz="2000" dirty="0"/>
              <a:t>Create a </a:t>
            </a:r>
            <a:r>
              <a:rPr lang="en-US" sz="2000" b="1" dirty="0"/>
              <a:t>near real-time </a:t>
            </a:r>
            <a:r>
              <a:rPr lang="en-US" sz="2000" dirty="0" smtClean="0"/>
              <a:t>susceptibility model </a:t>
            </a:r>
            <a:r>
              <a:rPr lang="en-US" sz="2000" dirty="0"/>
              <a:t>to continually assess the ongoing risk of SPB </a:t>
            </a:r>
            <a:r>
              <a:rPr lang="en-US" sz="2000" dirty="0" smtClean="0"/>
              <a:t>outbreaks</a:t>
            </a:r>
            <a:endParaRPr lang="en-US" sz="2000" dirty="0"/>
          </a:p>
        </p:txBody>
      </p:sp>
      <p:pic>
        <p:nvPicPr>
          <p:cNvPr id="6" name="Picture Placeholder 7"/>
          <p:cNvPicPr>
            <a:picLocks noChangeAspect="1"/>
          </p:cNvPicPr>
          <p:nvPr/>
        </p:nvPicPr>
        <p:blipFill>
          <a:blip r:embed="rId3" cstate="print">
            <a:extLst>
              <a:ext uri="{28A0092B-C50C-407E-A947-70E740481C1C}">
                <a14:useLocalDpi xmlns:a14="http://schemas.microsoft.com/office/drawing/2010/main" val="0"/>
              </a:ext>
            </a:extLst>
          </a:blip>
          <a:srcRect t="16667" b="16667"/>
          <a:stretch>
            <a:fillRect/>
          </a:stretch>
        </p:blipFill>
        <p:spPr>
          <a:xfrm>
            <a:off x="0" y="95250"/>
            <a:ext cx="9144000" cy="3381374"/>
          </a:xfrm>
          <a:prstGeom prst="rect">
            <a:avLst/>
          </a:prstGeom>
        </p:spPr>
      </p:pic>
    </p:spTree>
    <p:extLst>
      <p:ext uri="{BB962C8B-B14F-4D97-AF65-F5344CB8AC3E}">
        <p14:creationId xmlns:p14="http://schemas.microsoft.com/office/powerpoint/2010/main" val="38300645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1247300" y="1443248"/>
            <a:ext cx="6668070" cy="547478"/>
          </a:xfrm>
        </p:spPr>
        <p:txBody>
          <a:bodyPr/>
          <a:lstStyle/>
          <a:p>
            <a:r>
              <a:rPr lang="en-US" dirty="0" smtClean="0"/>
              <a:t>Alabama, with a focus on Bankhead National Forest</a:t>
            </a:r>
          </a:p>
          <a:p>
            <a:endParaRPr lang="en-US" dirty="0" smtClean="0"/>
          </a:p>
          <a:p>
            <a:endParaRPr lang="en-US" dirty="0"/>
          </a:p>
        </p:txBody>
      </p:sp>
      <p:sp>
        <p:nvSpPr>
          <p:cNvPr id="3" name="Text Placeholder 2"/>
          <p:cNvSpPr>
            <a:spLocks noGrp="1"/>
          </p:cNvSpPr>
          <p:nvPr>
            <p:ph type="body" sz="quarter" idx="14"/>
          </p:nvPr>
        </p:nvSpPr>
        <p:spPr/>
        <p:txBody>
          <a:bodyPr/>
          <a:lstStyle/>
          <a:p>
            <a:pPr algn="ctr"/>
            <a:r>
              <a:rPr lang="en-US" dirty="0" smtClean="0"/>
              <a:t>Study Area</a:t>
            </a:r>
            <a:endParaRPr lang="en-US" dirty="0"/>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43283" y="2280895"/>
            <a:ext cx="6476105" cy="3931920"/>
          </a:xfrm>
          <a:prstGeom prst="rect">
            <a:avLst/>
          </a:prstGeom>
        </p:spPr>
      </p:pic>
    </p:spTree>
    <p:extLst>
      <p:ext uri="{BB962C8B-B14F-4D97-AF65-F5344CB8AC3E}">
        <p14:creationId xmlns:p14="http://schemas.microsoft.com/office/powerpoint/2010/main" val="30977753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5574257" y="2000250"/>
            <a:ext cx="3394285" cy="692589"/>
          </a:xfrm>
        </p:spPr>
        <p:txBody>
          <a:bodyPr/>
          <a:lstStyle/>
          <a:p>
            <a:r>
              <a:rPr lang="en-US" dirty="0" smtClean="0"/>
              <a:t>Study Period</a:t>
            </a:r>
          </a:p>
        </p:txBody>
      </p:sp>
      <p:sp>
        <p:nvSpPr>
          <p:cNvPr id="5" name="Text Placeholder 4"/>
          <p:cNvSpPr>
            <a:spLocks noGrp="1"/>
          </p:cNvSpPr>
          <p:nvPr>
            <p:ph type="body" sz="quarter" idx="13"/>
          </p:nvPr>
        </p:nvSpPr>
        <p:spPr>
          <a:xfrm>
            <a:off x="2483918" y="3994241"/>
            <a:ext cx="2885484" cy="274320"/>
          </a:xfrm>
        </p:spPr>
        <p:txBody>
          <a:bodyPr>
            <a:normAutofit/>
          </a:bodyPr>
          <a:lstStyle/>
          <a:p>
            <a:r>
              <a:rPr lang="en-US" sz="1100" dirty="0" smtClean="0"/>
              <a:t>Image Credit: Texas A&amp;M Forest Service</a:t>
            </a:r>
            <a:endParaRPr lang="en-US" sz="1100" dirty="0"/>
          </a:p>
        </p:txBody>
      </p:sp>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679" y="700212"/>
            <a:ext cx="4960419" cy="32940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323676" y="5230155"/>
            <a:ext cx="2000423" cy="1200329"/>
          </a:xfrm>
          <a:prstGeom prst="rect">
            <a:avLst/>
          </a:prstGeom>
          <a:noFill/>
        </p:spPr>
        <p:txBody>
          <a:bodyPr wrap="square" rtlCol="0">
            <a:spAutoFit/>
          </a:bodyPr>
          <a:lstStyle/>
          <a:p>
            <a:pPr algn="ctr"/>
            <a:r>
              <a:rPr lang="en-US" sz="3600" dirty="0" smtClean="0"/>
              <a:t>January 2010</a:t>
            </a:r>
            <a:endParaRPr lang="en-US" sz="3600" dirty="0"/>
          </a:p>
        </p:txBody>
      </p:sp>
      <p:sp>
        <p:nvSpPr>
          <p:cNvPr id="11" name="TextBox 10"/>
          <p:cNvSpPr txBox="1"/>
          <p:nvPr/>
        </p:nvSpPr>
        <p:spPr>
          <a:xfrm>
            <a:off x="7387187" y="5507153"/>
            <a:ext cx="1490113" cy="646331"/>
          </a:xfrm>
          <a:prstGeom prst="rect">
            <a:avLst/>
          </a:prstGeom>
          <a:noFill/>
        </p:spPr>
        <p:txBody>
          <a:bodyPr wrap="square" rtlCol="0">
            <a:spAutoFit/>
          </a:bodyPr>
          <a:lstStyle/>
          <a:p>
            <a:pPr algn="ctr"/>
            <a:r>
              <a:rPr lang="en-US" sz="3600" dirty="0" smtClean="0"/>
              <a:t>2050</a:t>
            </a:r>
            <a:endParaRPr lang="en-US" sz="3600" dirty="0"/>
          </a:p>
        </p:txBody>
      </p:sp>
      <p:sp>
        <p:nvSpPr>
          <p:cNvPr id="7" name="Right Arrow 6"/>
          <p:cNvSpPr/>
          <p:nvPr/>
        </p:nvSpPr>
        <p:spPr>
          <a:xfrm>
            <a:off x="2387442" y="5530236"/>
            <a:ext cx="1044885" cy="60016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3375539" y="5230152"/>
            <a:ext cx="2952750" cy="1200329"/>
          </a:xfrm>
          <a:prstGeom prst="rect">
            <a:avLst/>
          </a:prstGeom>
          <a:noFill/>
        </p:spPr>
        <p:txBody>
          <a:bodyPr wrap="square" rtlCol="0">
            <a:spAutoFit/>
          </a:bodyPr>
          <a:lstStyle/>
          <a:p>
            <a:pPr algn="ctr"/>
            <a:r>
              <a:rPr lang="en-US" sz="3600" dirty="0" smtClean="0"/>
              <a:t>December</a:t>
            </a:r>
          </a:p>
          <a:p>
            <a:pPr algn="ctr"/>
            <a:r>
              <a:rPr lang="en-US" sz="3600" dirty="0" smtClean="0"/>
              <a:t>2015</a:t>
            </a:r>
            <a:endParaRPr lang="en-US" sz="3600" dirty="0"/>
          </a:p>
        </p:txBody>
      </p:sp>
      <p:sp>
        <p:nvSpPr>
          <p:cNvPr id="9" name="Right Arrow 8"/>
          <p:cNvSpPr/>
          <p:nvPr/>
        </p:nvSpPr>
        <p:spPr>
          <a:xfrm>
            <a:off x="6301545" y="5530236"/>
            <a:ext cx="1044885" cy="60016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Half Frame 11"/>
          <p:cNvSpPr/>
          <p:nvPr/>
        </p:nvSpPr>
        <p:spPr>
          <a:xfrm>
            <a:off x="430058" y="4857285"/>
            <a:ext cx="1633071" cy="248580"/>
          </a:xfrm>
          <a:prstGeom prst="half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Half Frame 13"/>
          <p:cNvSpPr/>
          <p:nvPr/>
        </p:nvSpPr>
        <p:spPr>
          <a:xfrm rot="5400000">
            <a:off x="5159807" y="4149213"/>
            <a:ext cx="248581" cy="1664726"/>
          </a:xfrm>
          <a:prstGeom prst="half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TextBox 12"/>
          <p:cNvSpPr txBox="1"/>
          <p:nvPr/>
        </p:nvSpPr>
        <p:spPr>
          <a:xfrm>
            <a:off x="2683943" y="4583824"/>
            <a:ext cx="1152525" cy="646331"/>
          </a:xfrm>
          <a:prstGeom prst="rect">
            <a:avLst/>
          </a:prstGeom>
          <a:noFill/>
        </p:spPr>
        <p:txBody>
          <a:bodyPr wrap="square" rtlCol="0">
            <a:spAutoFit/>
          </a:bodyPr>
          <a:lstStyle/>
          <a:p>
            <a:r>
              <a:rPr lang="en-US" sz="3600" b="1" dirty="0" smtClean="0">
                <a:solidFill>
                  <a:schemeClr val="accent1">
                    <a:lumMod val="60000"/>
                    <a:lumOff val="40000"/>
                  </a:schemeClr>
                </a:solidFill>
              </a:rPr>
              <a:t>Past</a:t>
            </a:r>
            <a:endParaRPr lang="en-US" sz="3600" b="1" dirty="0">
              <a:solidFill>
                <a:schemeClr val="accent1">
                  <a:lumMod val="60000"/>
                  <a:lumOff val="40000"/>
                </a:schemeClr>
              </a:solidFill>
            </a:endParaRPr>
          </a:p>
        </p:txBody>
      </p:sp>
      <p:sp>
        <p:nvSpPr>
          <p:cNvPr id="16" name="TextBox 15"/>
          <p:cNvSpPr txBox="1"/>
          <p:nvPr/>
        </p:nvSpPr>
        <p:spPr>
          <a:xfrm>
            <a:off x="7346430" y="4583824"/>
            <a:ext cx="1571625" cy="646331"/>
          </a:xfrm>
          <a:prstGeom prst="rect">
            <a:avLst/>
          </a:prstGeom>
          <a:noFill/>
        </p:spPr>
        <p:txBody>
          <a:bodyPr wrap="square" rtlCol="0">
            <a:spAutoFit/>
          </a:bodyPr>
          <a:lstStyle/>
          <a:p>
            <a:r>
              <a:rPr lang="en-US" sz="3600" b="1" dirty="0" smtClean="0">
                <a:solidFill>
                  <a:schemeClr val="accent1">
                    <a:lumMod val="60000"/>
                    <a:lumOff val="40000"/>
                  </a:schemeClr>
                </a:solidFill>
              </a:rPr>
              <a:t>Future</a:t>
            </a:r>
            <a:endParaRPr lang="en-US" sz="3600" b="1" dirty="0">
              <a:solidFill>
                <a:schemeClr val="accent1">
                  <a:lumMod val="60000"/>
                  <a:lumOff val="40000"/>
                </a:schemeClr>
              </a:solidFill>
            </a:endParaRPr>
          </a:p>
        </p:txBody>
      </p:sp>
    </p:spTree>
    <p:extLst>
      <p:ext uri="{BB962C8B-B14F-4D97-AF65-F5344CB8AC3E}">
        <p14:creationId xmlns:p14="http://schemas.microsoft.com/office/powerpoint/2010/main" val="17915513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p:txBody>
          <a:bodyPr/>
          <a:lstStyle/>
          <a:p>
            <a:pPr algn="ctr"/>
            <a:r>
              <a:rPr lang="en-US" dirty="0" smtClean="0"/>
              <a:t>NASA Satellites/Sensors</a:t>
            </a:r>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4051" y="1902194"/>
            <a:ext cx="2036888" cy="2250706"/>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75666" y="4504323"/>
            <a:ext cx="2186884" cy="1787336"/>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584300" y="2045379"/>
            <a:ext cx="2073800" cy="2133220"/>
          </a:xfrm>
          <a:prstGeom prst="rect">
            <a:avLst/>
          </a:prstGeom>
        </p:spPr>
      </p:pic>
      <p:sp>
        <p:nvSpPr>
          <p:cNvPr id="8" name="TextBox 7"/>
          <p:cNvSpPr txBox="1"/>
          <p:nvPr/>
        </p:nvSpPr>
        <p:spPr>
          <a:xfrm>
            <a:off x="2035567" y="2134067"/>
            <a:ext cx="2168666" cy="369332"/>
          </a:xfrm>
          <a:prstGeom prst="rect">
            <a:avLst/>
          </a:prstGeom>
          <a:noFill/>
        </p:spPr>
        <p:txBody>
          <a:bodyPr wrap="square" rtlCol="0">
            <a:spAutoFit/>
          </a:bodyPr>
          <a:lstStyle/>
          <a:p>
            <a:r>
              <a:rPr lang="en-US" dirty="0" smtClean="0"/>
              <a:t>SRTM-v2 C-band</a:t>
            </a:r>
            <a:endParaRPr lang="en-US" dirty="0"/>
          </a:p>
        </p:txBody>
      </p:sp>
      <p:sp>
        <p:nvSpPr>
          <p:cNvPr id="10" name="TextBox 9"/>
          <p:cNvSpPr txBox="1"/>
          <p:nvPr/>
        </p:nvSpPr>
        <p:spPr>
          <a:xfrm>
            <a:off x="6799071" y="2134067"/>
            <a:ext cx="1718057" cy="369332"/>
          </a:xfrm>
          <a:prstGeom prst="rect">
            <a:avLst/>
          </a:prstGeom>
          <a:noFill/>
        </p:spPr>
        <p:txBody>
          <a:bodyPr wrap="square" rtlCol="0">
            <a:spAutoFit/>
          </a:bodyPr>
          <a:lstStyle/>
          <a:p>
            <a:r>
              <a:rPr lang="en-US" dirty="0" smtClean="0"/>
              <a:t>Landsat 5 TM</a:t>
            </a:r>
            <a:endParaRPr lang="en-US" dirty="0"/>
          </a:p>
        </p:txBody>
      </p:sp>
      <p:sp>
        <p:nvSpPr>
          <p:cNvPr id="11" name="TextBox 10"/>
          <p:cNvSpPr txBox="1"/>
          <p:nvPr/>
        </p:nvSpPr>
        <p:spPr>
          <a:xfrm>
            <a:off x="4965681" y="5404832"/>
            <a:ext cx="1942089" cy="369332"/>
          </a:xfrm>
          <a:prstGeom prst="rect">
            <a:avLst/>
          </a:prstGeom>
          <a:noFill/>
        </p:spPr>
        <p:txBody>
          <a:bodyPr wrap="square" rtlCol="0">
            <a:spAutoFit/>
          </a:bodyPr>
          <a:lstStyle/>
          <a:p>
            <a:r>
              <a:rPr lang="en-US" dirty="0" smtClean="0"/>
              <a:t>Landsat 8 OLI</a:t>
            </a:r>
            <a:endParaRPr lang="en-US" dirty="0"/>
          </a:p>
        </p:txBody>
      </p:sp>
    </p:spTree>
    <p:extLst>
      <p:ext uri="{BB962C8B-B14F-4D97-AF65-F5344CB8AC3E}">
        <p14:creationId xmlns:p14="http://schemas.microsoft.com/office/powerpoint/2010/main" val="15386667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638453" y="1238631"/>
            <a:ext cx="6019522" cy="609219"/>
          </a:xfrm>
        </p:spPr>
        <p:txBody>
          <a:bodyPr>
            <a:normAutofit/>
          </a:bodyPr>
          <a:lstStyle/>
          <a:p>
            <a:r>
              <a:rPr lang="en-US" dirty="0" smtClean="0"/>
              <a:t>Historical Pine Beetle Susceptibility Map (TBD)</a:t>
            </a:r>
            <a:endParaRPr lang="en-US" dirty="0"/>
          </a:p>
        </p:txBody>
      </p:sp>
      <p:sp>
        <p:nvSpPr>
          <p:cNvPr id="3" name="Text Placeholder 2"/>
          <p:cNvSpPr>
            <a:spLocks noGrp="1"/>
          </p:cNvSpPr>
          <p:nvPr>
            <p:ph type="body" sz="quarter" idx="14"/>
          </p:nvPr>
        </p:nvSpPr>
        <p:spPr>
          <a:xfrm>
            <a:off x="613980" y="550545"/>
            <a:ext cx="7982712" cy="704088"/>
          </a:xfrm>
        </p:spPr>
        <p:txBody>
          <a:bodyPr/>
          <a:lstStyle/>
          <a:p>
            <a:r>
              <a:rPr lang="en-US" dirty="0" smtClean="0"/>
              <a:t>Methodology</a:t>
            </a:r>
            <a:endParaRPr lang="en-US" dirty="0"/>
          </a:p>
        </p:txBody>
      </p:sp>
    </p:spTree>
    <p:extLst>
      <p:ext uri="{BB962C8B-B14F-4D97-AF65-F5344CB8AC3E}">
        <p14:creationId xmlns:p14="http://schemas.microsoft.com/office/powerpoint/2010/main" val="2869262960"/>
      </p:ext>
    </p:extLst>
  </p:cSld>
  <p:clrMapOvr>
    <a:masterClrMapping/>
  </p:clrMapOvr>
</p:sld>
</file>

<file path=ppt/theme/theme1.xml><?xml version="1.0" encoding="utf-8"?>
<a:theme xmlns:a="http://schemas.openxmlformats.org/drawingml/2006/main" name="Office Theme">
  <a:themeElements>
    <a:clrScheme name="Eco Forecasting 15">
      <a:dk1>
        <a:srgbClr val="767171"/>
      </a:dk1>
      <a:lt1>
        <a:srgbClr val="FFFFFF"/>
      </a:lt1>
      <a:dk2>
        <a:srgbClr val="767171"/>
      </a:dk2>
      <a:lt2>
        <a:srgbClr val="FFFFFF"/>
      </a:lt2>
      <a:accent1>
        <a:srgbClr val="2E8652"/>
      </a:accent1>
      <a:accent2>
        <a:srgbClr val="44757B"/>
      </a:accent2>
      <a:accent3>
        <a:srgbClr val="56619C"/>
      </a:accent3>
      <a:accent4>
        <a:srgbClr val="E2C16E"/>
      </a:accent4>
      <a:accent5>
        <a:srgbClr val="CB8954"/>
      </a:accent5>
      <a:accent6>
        <a:srgbClr val="BB5740"/>
      </a:accent6>
      <a:hlink>
        <a:srgbClr val="2E8652"/>
      </a:hlink>
      <a:folHlink>
        <a:srgbClr val="2E8652"/>
      </a:folHlink>
    </a:clrScheme>
    <a:fontScheme name="DEVELOP">
      <a:majorFont>
        <a:latin typeface="Century Gothic"/>
        <a:ea typeface=""/>
        <a:cs typeface=""/>
      </a:majorFont>
      <a:minorFont>
        <a:latin typeface="Century Gothic"/>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2616</TotalTime>
  <Words>984</Words>
  <Application>Microsoft Office PowerPoint</Application>
  <PresentationFormat>On-screen Show (4:3)</PresentationFormat>
  <Paragraphs>136</Paragraphs>
  <Slides>16</Slides>
  <Notes>12</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HPES ACES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McKeel, Christopher A. (LARC-E3)[SSAI DEVELOP]</dc:creator>
  <cp:lastModifiedBy>Margaret Klug</cp:lastModifiedBy>
  <cp:revision>165</cp:revision>
  <dcterms:created xsi:type="dcterms:W3CDTF">2015-05-18T13:26:09Z</dcterms:created>
  <dcterms:modified xsi:type="dcterms:W3CDTF">2016-03-02T17:29:33Z</dcterms:modified>
</cp:coreProperties>
</file>