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9" r:id="rId4"/>
    <p:sldId id="260" r:id="rId5"/>
    <p:sldId id="261" r:id="rId6"/>
    <p:sldId id="258" r:id="rId7"/>
    <p:sldId id="262" r:id="rId8"/>
    <p:sldId id="285" r:id="rId9"/>
    <p:sldId id="286" r:id="rId10"/>
    <p:sldId id="287" r:id="rId11"/>
    <p:sldId id="267" r:id="rId12"/>
    <p:sldId id="269" r:id="rId13"/>
    <p:sldId id="279" r:id="rId14"/>
    <p:sldId id="280" r:id="rId15"/>
    <p:sldId id="281" r:id="rId16"/>
    <p:sldId id="282" r:id="rId17"/>
    <p:sldId id="283" r:id="rId18"/>
    <p:sldId id="284" r:id="rId19"/>
    <p:sldId id="270" r:id="rId20"/>
    <p:sldId id="271" r:id="rId21"/>
    <p:sldId id="272" r:id="rId22"/>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zniak, Daniel A. (LARC-E3)[SSAI DEVELOP]" initials="WDA(D" lastIdx="7" clrIdx="0">
    <p:extLst>
      <p:ext uri="{19B8F6BF-5375-455C-9EA6-DF929625EA0E}">
        <p15:presenceInfo xmlns:p15="http://schemas.microsoft.com/office/powerpoint/2012/main" userId="S-1-5-21-330711430-3775241029-4075259233-653906" providerId="AD"/>
      </p:ext>
    </p:extLst>
  </p:cmAuthor>
  <p:cmAuthor id="2" name="Adams, Emily C. (LARC-E3)[SSAI DEVELOP]" initials="AEC(D" lastIdx="8" clrIdx="1">
    <p:extLst>
      <p:ext uri="{19B8F6BF-5375-455C-9EA6-DF929625EA0E}">
        <p15:presenceInfo xmlns:p15="http://schemas.microsoft.com/office/powerpoint/2012/main" userId="S-1-5-21-330711430-3775241029-4075259233-641894" providerId="AD"/>
      </p:ext>
    </p:extLst>
  </p:cmAuthor>
  <p:cmAuthor id="3" name="Philbrick, Sarah A. (LARC-E3)[SSAI DEVELOP]" initials="PSA(D" lastIdx="11" clrIdx="2">
    <p:extLst>
      <p:ext uri="{19B8F6BF-5375-455C-9EA6-DF929625EA0E}">
        <p15:presenceInfo xmlns:p15="http://schemas.microsoft.com/office/powerpoint/2012/main" userId="S-1-5-21-330711430-3775241029-4075259233-668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F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81" autoAdjust="0"/>
  </p:normalViewPr>
  <p:slideViewPr>
    <p:cSldViewPr snapToGrid="0">
      <p:cViewPr varScale="1">
        <p:scale>
          <a:sx n="101" d="100"/>
          <a:sy n="101"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 name="Shape 4"/>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dirty="0"/>
          </a:p>
        </p:txBody>
      </p:sp>
    </p:spTree>
    <p:extLst>
      <p:ext uri="{BB962C8B-B14F-4D97-AF65-F5344CB8AC3E}">
        <p14:creationId xmlns:p14="http://schemas.microsoft.com/office/powerpoint/2010/main" val="35367847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 Introduce further</a:t>
            </a:r>
            <a:r>
              <a:rPr lang="en-US" baseline="0" dirty="0" smtClean="0"/>
              <a:t> ***</a:t>
            </a:r>
            <a:endParaRPr dirty="0"/>
          </a:p>
        </p:txBody>
      </p:sp>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39221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endParaRPr dirty="0"/>
          </a:p>
        </p:txBody>
      </p:sp>
      <p:sp>
        <p:nvSpPr>
          <p:cNvPr id="178" name="Shape 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08378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Currently, the orchards are primarily located in zones 6b - 8a.</a:t>
            </a:r>
            <a:r>
              <a:rPr lang="en-US" baseline="0" dirty="0" smtClean="0"/>
              <a:t> Although very few orchards are within the ideal zones 5 and 7, all are within the acceptable PHZ range of 4-9.</a:t>
            </a:r>
            <a:endParaRPr dirty="0"/>
          </a:p>
        </p:txBody>
      </p:sp>
      <p:sp>
        <p:nvSpPr>
          <p:cNvPr id="200" name="Shape 2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2489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2045</a:t>
            </a:r>
            <a:r>
              <a:rPr lang="en-US" baseline="0" dirty="0" smtClean="0"/>
              <a:t> tells a different story. Apples are now in zones 9a through 10a. In the south of the state, the orchards are no longer within acceptable zones.</a:t>
            </a:r>
            <a:endParaRPr dirty="0"/>
          </a:p>
        </p:txBody>
      </p:sp>
      <p:sp>
        <p:nvSpPr>
          <p:cNvPr id="210" name="Shape 2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9603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By 2065, the area covered by zone 10a</a:t>
            </a:r>
            <a:r>
              <a:rPr lang="en-US" baseline="0" dirty="0" smtClean="0"/>
              <a:t> has expanded, while zone 8b has almost completely disappeared.</a:t>
            </a:r>
            <a:endParaRPr dirty="0"/>
          </a:p>
        </p:txBody>
      </p:sp>
      <p:sp>
        <p:nvSpPr>
          <p:cNvPr id="200" name="Shape 2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1572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Finally, by 2095, the moderate scenario shows only a slight change in the zones,</a:t>
            </a:r>
            <a:r>
              <a:rPr lang="en-US" baseline="0" dirty="0" smtClean="0"/>
              <a:t> while the extreme scenario puts almost all of the orchards within zones 10a and 10b; which is too warm for apples.</a:t>
            </a:r>
            <a:endParaRPr dirty="0"/>
          </a:p>
        </p:txBody>
      </p:sp>
      <p:sp>
        <p:nvSpPr>
          <p:cNvPr id="210" name="Shape 2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52478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combining</a:t>
            </a:r>
            <a:r>
              <a:rPr lang="en-US" baseline="0" dirty="0" smtClean="0"/>
              <a:t> PHZ, GDD, and AGST, we created suitability maps for Washington state. Suitability is ranked on a scale of 0 to 100, 100 being the most suitable. Currently, orchards are within zones of high to moderately high suitability.</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15</a:t>
            </a:fld>
            <a:endParaRPr lang="en-US" dirty="0"/>
          </a:p>
        </p:txBody>
      </p:sp>
    </p:spTree>
    <p:extLst>
      <p:ext uri="{BB962C8B-B14F-4D97-AF65-F5344CB8AC3E}">
        <p14:creationId xmlns:p14="http://schemas.microsoft.com/office/powerpoint/2010/main" val="1013106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Suitability significantly</a:t>
            </a:r>
            <a:r>
              <a:rPr lang="en-US" baseline="0" dirty="0" smtClean="0"/>
              <a:t> decreases in 2045. In the north, conditions are moderately suitable; while in the south, conditions are moderately unsuitable.</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16</a:t>
            </a:fld>
            <a:endParaRPr lang="en-US" dirty="0"/>
          </a:p>
        </p:txBody>
      </p:sp>
    </p:spTree>
    <p:extLst>
      <p:ext uri="{BB962C8B-B14F-4D97-AF65-F5344CB8AC3E}">
        <p14:creationId xmlns:p14="http://schemas.microsoft.com/office/powerpoint/2010/main" val="3322672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2065, the</a:t>
            </a:r>
            <a:r>
              <a:rPr lang="en-US" baseline="0" dirty="0" smtClean="0"/>
              <a:t> unsuitable areas have expanded. The extreme scenario shows strips of very low suitability appearing in the south.</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17</a:t>
            </a:fld>
            <a:endParaRPr lang="en-US" dirty="0"/>
          </a:p>
        </p:txBody>
      </p:sp>
    </p:spTree>
    <p:extLst>
      <p:ext uri="{BB962C8B-B14F-4D97-AF65-F5344CB8AC3E}">
        <p14:creationId xmlns:p14="http://schemas.microsoft.com/office/powerpoint/2010/main" val="3834905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moderate scenario shows very little change</a:t>
            </a:r>
            <a:r>
              <a:rPr lang="en-US" baseline="0" dirty="0" smtClean="0"/>
              <a:t> between 2065 and 2095; however, the extreme scenario shows a drastic change in conditions. Suitability is extremely low for all apple orchards.</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18</a:t>
            </a:fld>
            <a:endParaRPr lang="en-US" dirty="0"/>
          </a:p>
        </p:txBody>
      </p:sp>
    </p:spTree>
    <p:extLst>
      <p:ext uri="{BB962C8B-B14F-4D97-AF65-F5344CB8AC3E}">
        <p14:creationId xmlns:p14="http://schemas.microsoft.com/office/powerpoint/2010/main" val="1705090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9638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chemeClr val="dk1"/>
                </a:solidFill>
                <a:latin typeface="Calibri"/>
                <a:ea typeface="Calibri"/>
                <a:cs typeface="Calibri"/>
                <a:sym typeface="Calibri"/>
              </a:rPr>
              <a:t>Washington State is famous for its apples. The warm, dry summers and cool, wet winters provide excellent climate conditions for production. As a result, 65% of apples grown in America come from Washington, and the industry makes up 2.2 billion dollars of the nations economy. However, there is a concern that future climate change could shift these ideal conditions, and Washington’s suitability could decrease as a result.</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22" name="Shape 1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912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(Mention</a:t>
            </a:r>
            <a:r>
              <a:rPr lang="en-US" baseline="0" dirty="0" smtClean="0"/>
              <a:t> SMAP with the soil data).</a:t>
            </a:r>
            <a:endParaRPr dirty="0"/>
          </a:p>
        </p:txBody>
      </p:sp>
      <p:sp>
        <p:nvSpPr>
          <p:cNvPr id="230" name="Shape 2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0845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240" name="Shape 2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1605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Apples are currently grown in the central part of the state, just east of the Cascade mountains. Current climate conditions were measured by obtaining data from January 2002 to June 2015. The climate was then projected into the years 2045, 2065, and 2095.</a:t>
            </a:r>
            <a:endParaRPr lang="en-US" sz="1200" b="0" i="0" u="none" strike="noStrike" cap="none" baseline="0"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5378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a:t>
            </a:r>
            <a:r>
              <a:rPr lang="en-US" dirty="0" smtClean="0"/>
              <a:t>ne of the simplest</a:t>
            </a:r>
            <a:r>
              <a:rPr lang="en-US" baseline="0" dirty="0" smtClean="0"/>
              <a:t> </a:t>
            </a:r>
            <a:r>
              <a:rPr lang="en-US" dirty="0" smtClean="0"/>
              <a:t>ways to</a:t>
            </a:r>
            <a:r>
              <a:rPr lang="en-US" baseline="0" dirty="0" smtClean="0"/>
              <a:t> determine plant suitability is with Plant Hardiness Zones. These 10 degree F zones are calculated based on average annual extreme minimum temperature, which is a suitability predictor for all crops, not just apples. If a winter is too cold, winter injury and possibly tree death will result. If the winter is too warm,  the trees will not accumulate enough chill hours (hours the tree remains dormant), to be productive during the growing season. Apples grow best in zones 5 - 7, but can also grow in zones 4-9.</a:t>
            </a:r>
            <a:endParaRPr lang="en-US" dirty="0" smtClean="0"/>
          </a:p>
          <a:p>
            <a:pPr>
              <a:spcBef>
                <a:spcPts val="0"/>
              </a:spcBef>
              <a:buNone/>
            </a:pPr>
            <a:endParaRPr dirty="0"/>
          </a:p>
        </p:txBody>
      </p:sp>
      <p:sp>
        <p:nvSpPr>
          <p:cNvPr id="152" name="Shape 1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552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 addition to Plant Hardiness Zones, three</a:t>
            </a:r>
            <a:r>
              <a:rPr lang="en-US" baseline="0" dirty="0" smtClean="0"/>
              <a:t> major factors in determining a location’s suitability for apples are Growing Degree Days and Average Growing Season Temperature. GDDs are a measure of the heat accumulation over a 10 </a:t>
            </a:r>
            <a:r>
              <a:rPr lang="en-US" sz="1200" dirty="0" smtClean="0">
                <a:solidFill>
                  <a:schemeClr val="dk1"/>
                </a:solidFill>
                <a:latin typeface="Century Gothic"/>
                <a:ea typeface="Century Gothic"/>
                <a:cs typeface="Century Gothic"/>
                <a:sym typeface="Century Gothic"/>
              </a:rPr>
              <a:t>°C. This is the threshold </a:t>
            </a:r>
            <a:r>
              <a:rPr lang="en-US" baseline="0" dirty="0" smtClean="0"/>
              <a:t>beyond which codling moths thrive. Codling moths are pests that feed on apples, and a greater accumulation of GDDs allows more generations to hatch. Ideally the AGST will be around 19</a:t>
            </a:r>
            <a:r>
              <a:rPr lang="en-US" sz="1200" dirty="0" smtClean="0">
                <a:solidFill>
                  <a:schemeClr val="dk1"/>
                </a:solidFill>
                <a:latin typeface="Century Gothic"/>
                <a:ea typeface="Century Gothic"/>
                <a:cs typeface="Century Gothic"/>
                <a:sym typeface="Century Gothic"/>
              </a:rPr>
              <a:t>°</a:t>
            </a:r>
            <a:r>
              <a:rPr lang="en-US" baseline="0" dirty="0" smtClean="0"/>
              <a:t>C.</a:t>
            </a:r>
            <a:endParaRPr dirty="0"/>
          </a:p>
        </p:txBody>
      </p:sp>
      <p:sp>
        <p:nvSpPr>
          <p:cNvPr id="163" name="Shape 1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6837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t>
            </a:r>
            <a:r>
              <a:rPr lang="en-US" baseline="0" dirty="0" smtClean="0"/>
              <a:t>partnership with Dr. Michael Glenn from the UDSA’s Agricultural Research Service, we created current and forecasted PHZ maps; as well as suitability maps that combine PHZs, GDDs, and AGSTs. </a:t>
            </a:r>
            <a:endParaRPr lang="en-US" dirty="0" smtClean="0"/>
          </a:p>
          <a:p>
            <a:pPr>
              <a:spcBef>
                <a:spcPts val="0"/>
              </a:spcBef>
              <a:buNone/>
            </a:pPr>
            <a:endParaRPr dirty="0"/>
          </a:p>
        </p:txBody>
      </p:sp>
      <p:sp>
        <p:nvSpPr>
          <p:cNvPr id="131" name="Shape 1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1375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project uses 2 NASA datasets to complete our objectives. The present-day maps were calculated based on daily land surface temperature measurements </a:t>
            </a:r>
            <a:r>
              <a:rPr lang="en-US" sz="1200" b="0" i="0" u="none" strike="noStrike" kern="1200" dirty="0" smtClean="0">
                <a:solidFill>
                  <a:schemeClr val="tx1"/>
                </a:solidFill>
                <a:effectLst/>
                <a:latin typeface="+mn-lt"/>
                <a:ea typeface="+mn-ea"/>
                <a:cs typeface="+mn-cs"/>
              </a:rPr>
              <a:t>from the MODIS instrument on NASA’s Aqua satellite from January 2002 to June 2015. MODIS was chosen because it</a:t>
            </a:r>
            <a:r>
              <a:rPr lang="en-US" sz="1200" b="0" i="0" u="none" strike="noStrike" kern="1200" baseline="0" dirty="0" smtClean="0">
                <a:solidFill>
                  <a:schemeClr val="tx1"/>
                </a:solidFill>
                <a:effectLst/>
                <a:latin typeface="+mn-lt"/>
                <a:ea typeface="+mn-ea"/>
                <a:cs typeface="+mn-cs"/>
              </a:rPr>
              <a:t> captured images of the study area each day and each night – allowing us to calculate maximum and minimum temperatures for each day in the study period.</a:t>
            </a:r>
            <a:r>
              <a:rPr lang="en-US" sz="1200" b="0" i="0" u="none" strike="noStrike" kern="1200" dirty="0" smtClean="0">
                <a:solidFill>
                  <a:schemeClr val="tx1"/>
                </a:solidFill>
                <a:effectLst/>
                <a:latin typeface="+mn-lt"/>
                <a:ea typeface="+mn-ea"/>
                <a:cs typeface="+mn-cs"/>
              </a:rPr>
              <a:t> F</a:t>
            </a:r>
            <a:r>
              <a:rPr lang="en-US" sz="1200" b="0" i="0" u="none" strike="noStrike" kern="1200" baseline="0" dirty="0" smtClean="0">
                <a:solidFill>
                  <a:schemeClr val="tx1"/>
                </a:solidFill>
                <a:effectLst/>
                <a:latin typeface="+mn-lt"/>
                <a:ea typeface="+mn-ea"/>
                <a:cs typeface="+mn-cs"/>
              </a:rPr>
              <a:t>uture temperature projections used NASA’s Earth Exchange Downscaled Climate Projections, or the NEX-DCP30 dataset. With 800m resolution, the NEX-DCP30 dataset has much higher resolution than many other climate projections.</a:t>
            </a:r>
            <a:endParaRPr dirty="0"/>
          </a:p>
        </p:txBody>
      </p:sp>
      <p:sp>
        <p:nvSpPr>
          <p:cNvPr id="172" name="Shape 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5398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endParaRPr dirty="0"/>
          </a:p>
        </p:txBody>
      </p:sp>
      <p:sp>
        <p:nvSpPr>
          <p:cNvPr id="178" name="Shape 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91761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endParaRPr dirty="0"/>
          </a:p>
        </p:txBody>
      </p:sp>
      <p:sp>
        <p:nvSpPr>
          <p:cNvPr id="178" name="Shape 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57917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entury Gothic"/>
                <a:buNone/>
              </a:pPr>
              <a:endParaRPr sz="1800" b="0" i="0" u="none" strike="noStrike" cap="none" baseline="0" dirty="0">
                <a:solidFill>
                  <a:schemeClr val="dk1"/>
                </a:solidFill>
                <a:latin typeface="Questrial"/>
                <a:ea typeface="Questrial"/>
                <a:cs typeface="Questrial"/>
                <a:sym typeface="Questrial"/>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Century Gothic"/>
                <a:ea typeface="Century Gothic"/>
                <a:cs typeface="Century Gothic"/>
                <a:sym typeface="Century Gothic"/>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Century Gothic"/>
                <a:ea typeface="Century Gothic"/>
                <a:cs typeface="Century Gothic"/>
                <a:sym typeface="Century Gothic"/>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entury Gothic"/>
              <a:ea typeface="Century Gothic"/>
              <a:cs typeface="Century Gothic"/>
              <a:sym typeface="Century Gothic"/>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smtClean="0"/>
              <a:pPr>
                <a:buSzPct val="2500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emf"/><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tiff"/><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1734601" y="1274075"/>
            <a:ext cx="8771699" cy="2432400"/>
          </a:xfrm>
          <a:prstGeom prst="rect">
            <a:avLst/>
          </a:prstGeom>
          <a:noFill/>
          <a:ln>
            <a:noFill/>
          </a:ln>
        </p:spPr>
        <p:txBody>
          <a:bodyPr lIns="91425" tIns="45700" rIns="91425" bIns="45700" anchor="b" anchorCtr="0">
            <a:noAutofit/>
          </a:bodyPr>
          <a:lstStyle/>
          <a:p>
            <a:pPr algn="ctr">
              <a:lnSpc>
                <a:spcPct val="75000"/>
              </a:lnSpc>
              <a:buClr>
                <a:schemeClr val="accent1"/>
              </a:buClr>
              <a:buSzPct val="25000"/>
            </a:pPr>
            <a:r>
              <a:rPr lang="en-US" sz="6800" b="1" dirty="0">
                <a:solidFill>
                  <a:schemeClr val="accent1"/>
                </a:solidFill>
                <a:latin typeface="Century Gothic"/>
                <a:ea typeface="Century Gothic"/>
                <a:cs typeface="Century Gothic"/>
                <a:sym typeface="Century Gothic"/>
              </a:rPr>
              <a:t>Northwest United States Agriculture III</a:t>
            </a:r>
          </a:p>
        </p:txBody>
      </p:sp>
      <p:sp>
        <p:nvSpPr>
          <p:cNvPr id="105" name="Shape 105"/>
          <p:cNvSpPr txBox="1">
            <a:spLocks noGrp="1"/>
          </p:cNvSpPr>
          <p:nvPr>
            <p:ph type="body" idx="2"/>
          </p:nvPr>
        </p:nvSpPr>
        <p:spPr>
          <a:xfrm>
            <a:off x="3657601" y="5358376"/>
            <a:ext cx="3352799" cy="369299"/>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Madeline Ruid (Team Lead)</a:t>
            </a:r>
          </a:p>
        </p:txBody>
      </p:sp>
      <p:sp>
        <p:nvSpPr>
          <p:cNvPr id="106" name="Shape 106"/>
          <p:cNvSpPr txBox="1">
            <a:spLocks noGrp="1"/>
          </p:cNvSpPr>
          <p:nvPr>
            <p:ph type="body" idx="3"/>
          </p:nvPr>
        </p:nvSpPr>
        <p:spPr>
          <a:xfrm>
            <a:off x="3773425"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Matthew Mullen</a:t>
            </a:r>
          </a:p>
        </p:txBody>
      </p:sp>
      <p:sp>
        <p:nvSpPr>
          <p:cNvPr id="107" name="Shape 107"/>
          <p:cNvSpPr txBox="1">
            <a:spLocks noGrp="1"/>
          </p:cNvSpPr>
          <p:nvPr>
            <p:ph type="body" idx="4"/>
          </p:nvPr>
        </p:nvSpPr>
        <p:spPr>
          <a:xfrm>
            <a:off x="3773425" y="6153912"/>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James Hendrickson</a:t>
            </a:r>
          </a:p>
        </p:txBody>
      </p:sp>
      <p:sp>
        <p:nvSpPr>
          <p:cNvPr id="108" name="Shape 108"/>
          <p:cNvSpPr txBox="1">
            <a:spLocks noGrp="1"/>
          </p:cNvSpPr>
          <p:nvPr>
            <p:ph type="body" idx="5"/>
          </p:nvPr>
        </p:nvSpPr>
        <p:spPr>
          <a:xfrm>
            <a:off x="7187184" y="5358383"/>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Teresa Fenn</a:t>
            </a:r>
          </a:p>
        </p:txBody>
      </p:sp>
      <p:sp>
        <p:nvSpPr>
          <p:cNvPr id="109" name="Shape 109"/>
          <p:cNvSpPr txBox="1">
            <a:spLocks noGrp="1"/>
          </p:cNvSpPr>
          <p:nvPr>
            <p:ph type="body" idx="6"/>
          </p:nvPr>
        </p:nvSpPr>
        <p:spPr>
          <a:xfrm>
            <a:off x="7184136"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Sarah Philbrick</a:t>
            </a:r>
          </a:p>
        </p:txBody>
      </p:sp>
      <p:sp>
        <p:nvSpPr>
          <p:cNvPr id="110" name="Shape 110"/>
          <p:cNvSpPr txBox="1">
            <a:spLocks noGrp="1"/>
          </p:cNvSpPr>
          <p:nvPr>
            <p:ph type="body" idx="7"/>
          </p:nvPr>
        </p:nvSpPr>
        <p:spPr>
          <a:xfrm>
            <a:off x="2667000" y="4032504"/>
            <a:ext cx="6858000" cy="740663"/>
          </a:xfrm>
          <a:prstGeom prst="rect">
            <a:avLst/>
          </a:prstGeom>
          <a:noFill/>
          <a:ln>
            <a:noFill/>
          </a:ln>
        </p:spPr>
        <p:txBody>
          <a:bodyPr lIns="91425" tIns="45700" rIns="91425" bIns="45700" anchor="t" anchorCtr="0">
            <a:noAutofit/>
          </a:bodyPr>
          <a:lstStyle/>
          <a:p>
            <a:pPr>
              <a:lnSpc>
                <a:spcPct val="75000"/>
              </a:lnSpc>
              <a:buSzPct val="25000"/>
            </a:pPr>
            <a:r>
              <a:rPr lang="en-US" sz="1950" i="1" dirty="0">
                <a:solidFill>
                  <a:schemeClr val="dk1"/>
                </a:solidFill>
                <a:latin typeface="Century Gothic"/>
                <a:ea typeface="Century Gothic"/>
                <a:cs typeface="Century Gothic"/>
                <a:sym typeface="Century Gothic"/>
              </a:rPr>
              <a:t>Assessing Current and Future Plant Hardiness Zones for Apple Production in Washington State using Climate Models and NASA Earth Observations</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2260930" y="174096"/>
            <a:ext cx="7582823" cy="444089"/>
          </a:xfrm>
          <a:prstGeom prst="rect">
            <a:avLst/>
          </a:prstGeom>
          <a:noFill/>
          <a:ln>
            <a:noFill/>
          </a:ln>
        </p:spPr>
        <p:txBody>
          <a:bodyPr lIns="91425" tIns="45700" rIns="91425" bIns="45700" anchor="t" anchorCtr="0">
            <a:noAutofit/>
          </a:bodyPr>
          <a:lstStyle/>
          <a:p>
            <a:pPr>
              <a:buClr>
                <a:schemeClr val="accent1"/>
              </a:buClr>
              <a:buSzPct val="25000"/>
            </a:pPr>
            <a:r>
              <a:rPr lang="en-US" sz="1800" b="1" dirty="0">
                <a:solidFill>
                  <a:schemeClr val="accent1"/>
                </a:solidFill>
                <a:latin typeface="Century Gothic" panose="020B0502020202020204" pitchFamily="34" charset="0"/>
                <a:ea typeface="Century Gothic"/>
                <a:cs typeface="Century Gothic"/>
                <a:sym typeface="Century Gothic"/>
              </a:rPr>
              <a:t>Project Methodology</a:t>
            </a:r>
          </a:p>
        </p:txBody>
      </p:sp>
      <p:graphicFrame>
        <p:nvGraphicFramePr>
          <p:cNvPr id="4" name="Table 3"/>
          <p:cNvGraphicFramePr>
            <a:graphicFrameLocks noGrp="1"/>
          </p:cNvGraphicFramePr>
          <p:nvPr>
            <p:extLst>
              <p:ext uri="{D42A27DB-BD31-4B8C-83A1-F6EECF244321}">
                <p14:modId xmlns:p14="http://schemas.microsoft.com/office/powerpoint/2010/main" val="3734028122"/>
              </p:ext>
            </p:extLst>
          </p:nvPr>
        </p:nvGraphicFramePr>
        <p:xfrm>
          <a:off x="1574801" y="467361"/>
          <a:ext cx="9532753" cy="6104238"/>
        </p:xfrm>
        <a:graphic>
          <a:graphicData uri="http://schemas.openxmlformats.org/drawingml/2006/table">
            <a:tbl>
              <a:tblPr bandRow="1">
                <a:tableStyleId>{5C22544A-7EE6-4342-B048-85BDC9FD1C3A}</a:tableStyleId>
              </a:tblPr>
              <a:tblGrid>
                <a:gridCol w="1318145"/>
                <a:gridCol w="8214608"/>
              </a:tblGrid>
              <a:tr h="2034746">
                <a:tc>
                  <a:txBody>
                    <a:bodyPr/>
                    <a:lstStyle/>
                    <a:p>
                      <a:endParaRPr lang="en-US" dirty="0">
                        <a:latin typeface="Century Gothic" panose="020B0502020202020204" pitchFamily="34" charset="0"/>
                      </a:endParaRPr>
                    </a:p>
                  </a:txBody>
                  <a:tcPr/>
                </a:tc>
                <a:tc>
                  <a:txBody>
                    <a:bodyPr/>
                    <a:lstStyle/>
                    <a:p>
                      <a:endParaRPr lang="en-US" dirty="0">
                        <a:latin typeface="Century Gothic" panose="020B0502020202020204" pitchFamily="34" charset="0"/>
                      </a:endParaRPr>
                    </a:p>
                  </a:txBody>
                  <a:tcPr/>
                </a:tc>
              </a:tr>
              <a:tr h="2034746">
                <a:tc>
                  <a:txBody>
                    <a:bodyPr/>
                    <a:lstStyle/>
                    <a:p>
                      <a:endParaRPr lang="en-US" dirty="0">
                        <a:latin typeface="Century Gothic" panose="020B0502020202020204" pitchFamily="34" charset="0"/>
                      </a:endParaRPr>
                    </a:p>
                  </a:txBody>
                  <a:tcPr/>
                </a:tc>
                <a:tc>
                  <a:txBody>
                    <a:bodyPr/>
                    <a:lstStyle/>
                    <a:p>
                      <a:pPr algn="l"/>
                      <a:r>
                        <a:rPr lang="en-US" dirty="0" smtClean="0">
                          <a:latin typeface="Century Gothic" panose="020B0502020202020204" pitchFamily="34" charset="0"/>
                        </a:rPr>
                        <a:t>              Plant Hardiness Zones                                                  Suitability Maps</a:t>
                      </a:r>
                      <a:endParaRPr lang="en-US" dirty="0">
                        <a:latin typeface="Century Gothic" panose="020B0502020202020204" pitchFamily="34" charset="0"/>
                      </a:endParaRPr>
                    </a:p>
                  </a:txBody>
                  <a:tcPr/>
                </a:tc>
              </a:tr>
              <a:tr h="2034746">
                <a:tc>
                  <a:txBody>
                    <a:bodyPr/>
                    <a:lstStyle/>
                    <a:p>
                      <a:endParaRPr lang="en-US" dirty="0">
                        <a:latin typeface="Century Gothic" panose="020B0502020202020204" pitchFamily="34" charset="0"/>
                      </a:endParaRPr>
                    </a:p>
                  </a:txBody>
                  <a:tcPr/>
                </a:tc>
                <a:tc>
                  <a:txBody>
                    <a:bodyPr/>
                    <a:lstStyle/>
                    <a:p>
                      <a:r>
                        <a:rPr lang="en-US" dirty="0" smtClean="0"/>
                        <a:t>                  </a:t>
                      </a:r>
                      <a:r>
                        <a:rPr lang="en-US" dirty="0" smtClean="0">
                          <a:latin typeface="Century Gothic" panose="020B0502020202020204" pitchFamily="34" charset="0"/>
                        </a:rPr>
                        <a:t>Validation Assessment</a:t>
                      </a:r>
                      <a:r>
                        <a:rPr lang="en-US" baseline="0" dirty="0" smtClean="0">
                          <a:latin typeface="Century Gothic" panose="020B0502020202020204" pitchFamily="34" charset="0"/>
                        </a:rPr>
                        <a:t>                                               Change Analysis</a:t>
                      </a:r>
                      <a:endParaRPr lang="en-US" dirty="0">
                        <a:latin typeface="Century Gothic" panose="020B0502020202020204" pitchFamily="34" charset="0"/>
                      </a:endParaRPr>
                    </a:p>
                  </a:txBody>
                  <a:tcPr/>
                </a:tc>
              </a:tr>
            </a:tbl>
          </a:graphicData>
        </a:graphic>
      </p:graphicFrame>
      <p:grpSp>
        <p:nvGrpSpPr>
          <p:cNvPr id="41" name="Group 40"/>
          <p:cNvGrpSpPr/>
          <p:nvPr/>
        </p:nvGrpSpPr>
        <p:grpSpPr>
          <a:xfrm>
            <a:off x="2948466" y="564391"/>
            <a:ext cx="8073419" cy="5369952"/>
            <a:chOff x="2948466" y="564391"/>
            <a:chExt cx="8073419" cy="5369952"/>
          </a:xfrm>
        </p:grpSpPr>
        <p:sp>
          <p:nvSpPr>
            <p:cNvPr id="42" name="Rounded Rectangle 41"/>
            <p:cNvSpPr/>
            <p:nvPr/>
          </p:nvSpPr>
          <p:spPr>
            <a:xfrm>
              <a:off x="2948467" y="655186"/>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Century Gothic" panose="020B0502020202020204" pitchFamily="34" charset="0"/>
                </a:rPr>
                <a:t>Download MODIS LST Data</a:t>
              </a:r>
              <a:endParaRPr lang="en-US" dirty="0">
                <a:latin typeface="Century Gothic" panose="020B0502020202020204" pitchFamily="34" charset="0"/>
              </a:endParaRPr>
            </a:p>
          </p:txBody>
        </p:sp>
        <p:sp>
          <p:nvSpPr>
            <p:cNvPr id="45" name="Rounded Rectangle 44"/>
            <p:cNvSpPr/>
            <p:nvPr/>
          </p:nvSpPr>
          <p:spPr>
            <a:xfrm>
              <a:off x="2948466" y="1562420"/>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Download Climate Model Data</a:t>
              </a:r>
            </a:p>
          </p:txBody>
        </p:sp>
        <p:sp>
          <p:nvSpPr>
            <p:cNvPr id="46" name="Rounded Rectangle 45"/>
            <p:cNvSpPr/>
            <p:nvPr/>
          </p:nvSpPr>
          <p:spPr>
            <a:xfrm>
              <a:off x="4500581" y="770545"/>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Mosaic images</a:t>
              </a:r>
            </a:p>
          </p:txBody>
        </p:sp>
        <p:sp>
          <p:nvSpPr>
            <p:cNvPr id="47" name="Rounded Rectangle 46"/>
            <p:cNvSpPr/>
            <p:nvPr/>
          </p:nvSpPr>
          <p:spPr>
            <a:xfrm>
              <a:off x="7545959" y="564391"/>
              <a:ext cx="1006699" cy="65991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Estimate air temp from LST</a:t>
              </a:r>
            </a:p>
          </p:txBody>
        </p:sp>
        <p:sp>
          <p:nvSpPr>
            <p:cNvPr id="48" name="Rounded Rectangle 47"/>
            <p:cNvSpPr/>
            <p:nvPr/>
          </p:nvSpPr>
          <p:spPr>
            <a:xfrm>
              <a:off x="8729650" y="564987"/>
              <a:ext cx="1001169" cy="659919"/>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Remove outliers</a:t>
              </a:r>
            </a:p>
          </p:txBody>
        </p:sp>
        <p:sp>
          <p:nvSpPr>
            <p:cNvPr id="49" name="Rounded Rectangle 48"/>
            <p:cNvSpPr/>
            <p:nvPr/>
          </p:nvSpPr>
          <p:spPr>
            <a:xfrm>
              <a:off x="9878715" y="576980"/>
              <a:ext cx="1143170" cy="659920"/>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Century Gothic" panose="020B0502020202020204" pitchFamily="34" charset="0"/>
                </a:rPr>
                <a:t>Create rolling averages</a:t>
              </a:r>
              <a:endParaRPr lang="en-US" dirty="0">
                <a:latin typeface="Century Gothic" panose="020B0502020202020204" pitchFamily="34" charset="0"/>
              </a:endParaRPr>
            </a:p>
          </p:txBody>
        </p:sp>
        <p:cxnSp>
          <p:nvCxnSpPr>
            <p:cNvPr id="50" name="Straight Arrow Connector 49"/>
            <p:cNvCxnSpPr>
              <a:stCxn id="46" idx="2"/>
              <a:endCxn id="70" idx="0"/>
            </p:cNvCxnSpPr>
            <p:nvPr/>
          </p:nvCxnSpPr>
          <p:spPr>
            <a:xfrm>
              <a:off x="4996810" y="1239803"/>
              <a:ext cx="355149" cy="223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p:cNvCxnSpPr>
              <a:stCxn id="42" idx="3"/>
              <a:endCxn id="46" idx="1"/>
            </p:cNvCxnSpPr>
            <p:nvPr/>
          </p:nvCxnSpPr>
          <p:spPr>
            <a:xfrm>
              <a:off x="4285441" y="995399"/>
              <a:ext cx="215140" cy="9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2" name="Group 51"/>
            <p:cNvGrpSpPr/>
            <p:nvPr/>
          </p:nvGrpSpPr>
          <p:grpSpPr>
            <a:xfrm>
              <a:off x="4831621" y="1462900"/>
              <a:ext cx="3326290" cy="723441"/>
              <a:chOff x="4923889" y="1281727"/>
              <a:chExt cx="3326290" cy="723441"/>
            </a:xfrm>
          </p:grpSpPr>
          <p:sp>
            <p:nvSpPr>
              <p:cNvPr id="70" name="Rounded Rectangle 69"/>
              <p:cNvSpPr/>
              <p:nvPr/>
            </p:nvSpPr>
            <p:spPr>
              <a:xfrm>
                <a:off x="4923889" y="1281727"/>
                <a:ext cx="1040676" cy="723441"/>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Mask to study area</a:t>
                </a:r>
              </a:p>
            </p:txBody>
          </p:sp>
          <p:sp>
            <p:nvSpPr>
              <p:cNvPr id="71" name="Rounded Rectangle 70"/>
              <p:cNvSpPr/>
              <p:nvPr/>
            </p:nvSpPr>
            <p:spPr>
              <a:xfrm>
                <a:off x="6122021" y="1394272"/>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Convert K to C</a:t>
                </a:r>
              </a:p>
            </p:txBody>
          </p:sp>
          <p:sp>
            <p:nvSpPr>
              <p:cNvPr id="72" name="Rounded Rectangle 71"/>
              <p:cNvSpPr/>
              <p:nvPr/>
            </p:nvSpPr>
            <p:spPr>
              <a:xfrm>
                <a:off x="7257721" y="1402614"/>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Project data</a:t>
                </a:r>
              </a:p>
            </p:txBody>
          </p:sp>
          <p:cxnSp>
            <p:nvCxnSpPr>
              <p:cNvPr id="73" name="Straight Arrow Connector 72"/>
              <p:cNvCxnSpPr>
                <a:stCxn id="70" idx="3"/>
                <a:endCxn id="71" idx="1"/>
              </p:cNvCxnSpPr>
              <p:nvPr/>
            </p:nvCxnSpPr>
            <p:spPr>
              <a:xfrm flipV="1">
                <a:off x="5964565" y="1628901"/>
                <a:ext cx="157456" cy="14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p:cNvCxnSpPr>
                <a:endCxn id="72" idx="1"/>
              </p:cNvCxnSpPr>
              <p:nvPr/>
            </p:nvCxnSpPr>
            <p:spPr>
              <a:xfrm>
                <a:off x="7114479" y="1628901"/>
                <a:ext cx="143242" cy="8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53" name="Straight Arrow Connector 52"/>
            <p:cNvCxnSpPr>
              <a:stCxn id="47" idx="3"/>
              <a:endCxn id="48" idx="1"/>
            </p:cNvCxnSpPr>
            <p:nvPr/>
          </p:nvCxnSpPr>
          <p:spPr>
            <a:xfrm>
              <a:off x="8552658" y="894350"/>
              <a:ext cx="176992" cy="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p:cNvCxnSpPr>
              <a:endCxn id="49" idx="1"/>
            </p:cNvCxnSpPr>
            <p:nvPr/>
          </p:nvCxnSpPr>
          <p:spPr>
            <a:xfrm flipV="1">
              <a:off x="9730819" y="906940"/>
              <a:ext cx="147896" cy="5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p:cNvCxnSpPr/>
            <p:nvPr/>
          </p:nvCxnSpPr>
          <p:spPr>
            <a:xfrm flipV="1">
              <a:off x="4303607" y="1817347"/>
              <a:ext cx="528014" cy="143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p:cNvCxnSpPr>
              <a:stCxn id="72" idx="0"/>
              <a:endCxn id="47" idx="2"/>
            </p:cNvCxnSpPr>
            <p:nvPr/>
          </p:nvCxnSpPr>
          <p:spPr>
            <a:xfrm flipV="1">
              <a:off x="7661682" y="1224309"/>
              <a:ext cx="387627" cy="359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6494766" y="2555684"/>
              <a:ext cx="0" cy="1970886"/>
            </a:xfrm>
            <a:prstGeom prst="line">
              <a:avLst/>
            </a:prstGeom>
          </p:spPr>
          <p:style>
            <a:lnRef idx="1">
              <a:schemeClr val="dk1"/>
            </a:lnRef>
            <a:fillRef idx="0">
              <a:schemeClr val="dk1"/>
            </a:fillRef>
            <a:effectRef idx="0">
              <a:schemeClr val="dk1"/>
            </a:effectRef>
            <a:fontRef idx="minor">
              <a:schemeClr val="tx1"/>
            </a:fontRef>
          </p:style>
        </p:cxnSp>
        <p:sp>
          <p:nvSpPr>
            <p:cNvPr id="58" name="Rounded Rectangle 57"/>
            <p:cNvSpPr/>
            <p:nvPr/>
          </p:nvSpPr>
          <p:spPr>
            <a:xfrm>
              <a:off x="2966633" y="2919359"/>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Find minimum value per year for each pixel and average from 2002-2015</a:t>
              </a:r>
            </a:p>
          </p:txBody>
        </p:sp>
        <p:sp>
          <p:nvSpPr>
            <p:cNvPr id="59" name="Rounded Rectangle 58"/>
            <p:cNvSpPr/>
            <p:nvPr/>
          </p:nvSpPr>
          <p:spPr>
            <a:xfrm>
              <a:off x="2948466" y="375229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Classify into PHZ</a:t>
              </a:r>
            </a:p>
          </p:txBody>
        </p:sp>
        <p:cxnSp>
          <p:nvCxnSpPr>
            <p:cNvPr id="60" name="Straight Arrow Connector 59"/>
            <p:cNvCxnSpPr>
              <a:stCxn id="58" idx="2"/>
            </p:cNvCxnSpPr>
            <p:nvPr/>
          </p:nvCxnSpPr>
          <p:spPr>
            <a:xfrm>
              <a:off x="4654842"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1" name="Rounded Rectangle 60"/>
            <p:cNvSpPr/>
            <p:nvPr/>
          </p:nvSpPr>
          <p:spPr>
            <a:xfrm>
              <a:off x="6664648" y="2923267"/>
              <a:ext cx="12050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Calculate GDD</a:t>
              </a:r>
            </a:p>
          </p:txBody>
        </p:sp>
        <p:sp>
          <p:nvSpPr>
            <p:cNvPr id="62" name="Rounded Rectangle 61"/>
            <p:cNvSpPr/>
            <p:nvPr/>
          </p:nvSpPr>
          <p:spPr>
            <a:xfrm>
              <a:off x="6664649" y="3756202"/>
              <a:ext cx="3541580"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Apply weights and classify into Suitability Regions</a:t>
              </a:r>
            </a:p>
          </p:txBody>
        </p:sp>
        <p:sp>
          <p:nvSpPr>
            <p:cNvPr id="63" name="Rounded Rectangle 62"/>
            <p:cNvSpPr/>
            <p:nvPr/>
          </p:nvSpPr>
          <p:spPr>
            <a:xfrm>
              <a:off x="7954994" y="2919359"/>
              <a:ext cx="111091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Calculate avg temp</a:t>
              </a:r>
            </a:p>
          </p:txBody>
        </p:sp>
        <p:sp>
          <p:nvSpPr>
            <p:cNvPr id="64" name="Rounded Rectangle 63"/>
            <p:cNvSpPr/>
            <p:nvPr/>
          </p:nvSpPr>
          <p:spPr>
            <a:xfrm>
              <a:off x="9125221" y="2919359"/>
              <a:ext cx="1021691"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Import PHZ</a:t>
              </a:r>
            </a:p>
          </p:txBody>
        </p:sp>
        <p:cxnSp>
          <p:nvCxnSpPr>
            <p:cNvPr id="65" name="Straight Arrow Connector 64"/>
            <p:cNvCxnSpPr/>
            <p:nvPr/>
          </p:nvCxnSpPr>
          <p:spPr>
            <a:xfrm>
              <a:off x="7257721"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p:nvCxnSpPr>
          <p:spPr>
            <a:xfrm>
              <a:off x="8494298" y="3609561"/>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a:off x="9636067"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8" name="Rounded Rectangle 67"/>
            <p:cNvSpPr/>
            <p:nvPr/>
          </p:nvSpPr>
          <p:spPr>
            <a:xfrm>
              <a:off x="2966633" y="5253917"/>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Compare MODIS produced </a:t>
              </a:r>
              <a:r>
                <a:rPr lang="en-US" dirty="0" smtClean="0">
                  <a:latin typeface="Century Gothic" panose="020B0502020202020204" pitchFamily="34" charset="0"/>
                </a:rPr>
                <a:t>PHZ maps to PRISM produced PHZ maps to compare validity of data</a:t>
              </a:r>
              <a:endParaRPr lang="en-US" dirty="0">
                <a:latin typeface="Century Gothic" panose="020B0502020202020204" pitchFamily="34" charset="0"/>
              </a:endParaRPr>
            </a:p>
          </p:txBody>
        </p:sp>
        <p:sp>
          <p:nvSpPr>
            <p:cNvPr id="69" name="Rounded Rectangle 68"/>
            <p:cNvSpPr/>
            <p:nvPr/>
          </p:nvSpPr>
          <p:spPr>
            <a:xfrm>
              <a:off x="6904538" y="5253918"/>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Quantify degree of plant hardiness zone change</a:t>
              </a:r>
            </a:p>
          </p:txBody>
        </p:sp>
      </p:grpSp>
      <p:grpSp>
        <p:nvGrpSpPr>
          <p:cNvPr id="75" name="Group 74"/>
          <p:cNvGrpSpPr/>
          <p:nvPr/>
        </p:nvGrpSpPr>
        <p:grpSpPr>
          <a:xfrm>
            <a:off x="1511082" y="578925"/>
            <a:ext cx="1387216" cy="5872968"/>
            <a:chOff x="1511082" y="578925"/>
            <a:chExt cx="1387216" cy="5872968"/>
          </a:xfrm>
        </p:grpSpPr>
        <p:sp>
          <p:nvSpPr>
            <p:cNvPr id="76" name="Rounded Rectangle 75"/>
            <p:cNvSpPr/>
            <p:nvPr/>
          </p:nvSpPr>
          <p:spPr>
            <a:xfrm>
              <a:off x="1511082" y="578925"/>
              <a:ext cx="1387216" cy="17976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Pre-Processing</a:t>
              </a:r>
            </a:p>
          </p:txBody>
        </p:sp>
        <p:sp>
          <p:nvSpPr>
            <p:cNvPr id="77" name="Rounded Rectangle 76"/>
            <p:cNvSpPr/>
            <p:nvPr/>
          </p:nvSpPr>
          <p:spPr>
            <a:xfrm>
              <a:off x="1645918" y="2642307"/>
              <a:ext cx="1112955"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Data Analysis</a:t>
              </a:r>
            </a:p>
            <a:p>
              <a:pPr algn="ctr"/>
              <a:r>
                <a:rPr lang="en-US" sz="1200" dirty="0">
                  <a:solidFill>
                    <a:schemeClr val="tx1"/>
                  </a:solidFill>
                  <a:latin typeface="Century Gothic" panose="020B0502020202020204" pitchFamily="34" charset="0"/>
                </a:rPr>
                <a:t>Four time periods (present day, 2045, 2065, 2095)</a:t>
              </a:r>
            </a:p>
          </p:txBody>
        </p:sp>
        <p:sp>
          <p:nvSpPr>
            <p:cNvPr id="78" name="Rounded Rectangle 77"/>
            <p:cNvSpPr/>
            <p:nvPr/>
          </p:nvSpPr>
          <p:spPr>
            <a:xfrm>
              <a:off x="1645918" y="4654254"/>
              <a:ext cx="110756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Post Analysis</a:t>
              </a:r>
            </a:p>
          </p:txBody>
        </p:sp>
        <p:sp>
          <p:nvSpPr>
            <p:cNvPr id="79" name="Rounded Rectangle 78"/>
            <p:cNvSpPr/>
            <p:nvPr/>
          </p:nvSpPr>
          <p:spPr>
            <a:xfrm>
              <a:off x="1618546" y="598624"/>
              <a:ext cx="113452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panose="020B0502020202020204" pitchFamily="34" charset="0"/>
              </a:endParaRPr>
            </a:p>
          </p:txBody>
        </p:sp>
      </p:grpSp>
      <p:sp>
        <p:nvSpPr>
          <p:cNvPr id="44" name="Rectangle 43"/>
          <p:cNvSpPr/>
          <p:nvPr/>
        </p:nvSpPr>
        <p:spPr>
          <a:xfrm>
            <a:off x="1511082" y="440808"/>
            <a:ext cx="9595068" cy="4068677"/>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8839306"/>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2260930" y="174096"/>
            <a:ext cx="7582823" cy="444089"/>
          </a:xfrm>
          <a:prstGeom prst="rect">
            <a:avLst/>
          </a:prstGeom>
          <a:noFill/>
          <a:ln>
            <a:noFill/>
          </a:ln>
        </p:spPr>
        <p:txBody>
          <a:bodyPr lIns="91425" tIns="45700" rIns="91425" bIns="45700" anchor="t" anchorCtr="0">
            <a:noAutofit/>
          </a:bodyPr>
          <a:lstStyle/>
          <a:p>
            <a:pPr>
              <a:buClr>
                <a:schemeClr val="accent1"/>
              </a:buClr>
              <a:buSzPct val="25000"/>
            </a:pPr>
            <a:r>
              <a:rPr lang="en-US" sz="1800" b="1" dirty="0">
                <a:solidFill>
                  <a:schemeClr val="accent1"/>
                </a:solidFill>
                <a:latin typeface="Century Gothic"/>
                <a:ea typeface="Century Gothic"/>
                <a:cs typeface="Century Gothic"/>
                <a:sym typeface="Century Gothic"/>
              </a:rPr>
              <a:t>Results: Current PHZ</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14" t="2347" r="957" b="1708"/>
          <a:stretch/>
        </p:blipFill>
        <p:spPr>
          <a:xfrm>
            <a:off x="2390115" y="787651"/>
            <a:ext cx="7351414" cy="5576935"/>
          </a:xfrm>
          <a:prstGeom prst="rect">
            <a:avLst/>
          </a:prstGeom>
          <a:effectLst>
            <a:outerShdw blurRad="292100" dist="139700" dir="2700000" algn="tl" rotWithShape="0">
              <a:prstClr val="black">
                <a:alpha val="65000"/>
              </a:prstClr>
            </a:outerShdw>
          </a:effectLst>
        </p:spPr>
      </p:pic>
      <p:sp>
        <p:nvSpPr>
          <p:cNvPr id="5" name="TextBox 4"/>
          <p:cNvSpPr txBox="1"/>
          <p:nvPr/>
        </p:nvSpPr>
        <p:spPr>
          <a:xfrm>
            <a:off x="5291770" y="848300"/>
            <a:ext cx="2831334" cy="584775"/>
          </a:xfrm>
          <a:prstGeom prst="rect">
            <a:avLst/>
          </a:prstGeom>
          <a:noFill/>
        </p:spPr>
        <p:txBody>
          <a:bodyPr wrap="square" rtlCol="0">
            <a:spAutoFit/>
          </a:bodyPr>
          <a:lstStyle/>
          <a:p>
            <a:pPr algn="ctr"/>
            <a:r>
              <a:rPr lang="en-US" sz="1600" b="1" dirty="0"/>
              <a:t>2002 - 2015 </a:t>
            </a:r>
          </a:p>
          <a:p>
            <a:pPr algn="ctr"/>
            <a:r>
              <a:rPr lang="en-US" sz="1600" b="1" dirty="0"/>
              <a:t>Plant Hardiness Zone Map</a:t>
            </a:r>
          </a:p>
        </p:txBody>
      </p:sp>
      <p:pic>
        <p:nvPicPr>
          <p:cNvPr id="8" name="Picture 7"/>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3448" y="3690652"/>
            <a:ext cx="1232741" cy="266441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13" name="Group 12"/>
          <p:cNvGrpSpPr>
            <a:grpSpLocks/>
          </p:cNvGrpSpPr>
          <p:nvPr/>
        </p:nvGrpSpPr>
        <p:grpSpPr>
          <a:xfrm>
            <a:off x="6220784" y="1350779"/>
            <a:ext cx="5696712" cy="4306824"/>
            <a:chOff x="6220784" y="1240325"/>
            <a:chExt cx="5474518" cy="4293992"/>
          </a:xfrm>
          <a:effectLst>
            <a:outerShdw blurRad="292100" dist="139700" dir="2700000" algn="tl" rotWithShape="0">
              <a:prstClr val="black">
                <a:alpha val="65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89" t="2236" r="1127" b="1829"/>
            <a:stretch/>
          </p:blipFill>
          <p:spPr>
            <a:xfrm>
              <a:off x="6255945" y="1240325"/>
              <a:ext cx="5439357" cy="4273236"/>
            </a:xfrm>
            <a:prstGeom prst="rect">
              <a:avLst/>
            </a:prstGeom>
          </p:spPr>
        </p:pic>
        <p:sp>
          <p:nvSpPr>
            <p:cNvPr id="8" name="TextBox 7"/>
            <p:cNvSpPr txBox="1"/>
            <p:nvPr/>
          </p:nvSpPr>
          <p:spPr>
            <a:xfrm>
              <a:off x="7764762" y="1322619"/>
              <a:ext cx="3477024" cy="429958"/>
            </a:xfrm>
            <a:prstGeom prst="rect">
              <a:avLst/>
            </a:prstGeom>
            <a:noFill/>
          </p:spPr>
          <p:txBody>
            <a:bodyPr wrap="square" rtlCol="0">
              <a:spAutoFit/>
            </a:bodyPr>
            <a:lstStyle/>
            <a:p>
              <a:pPr algn="ctr"/>
              <a:r>
                <a:rPr lang="en-US" sz="1600" b="1" dirty="0"/>
                <a:t>Extreme Scenario: RCP 8.5</a:t>
              </a:r>
            </a:p>
          </p:txBody>
        </p:sp>
        <p:pic>
          <p:nvPicPr>
            <p:cNvPr id="10" name="Picture 9"/>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0784" y="3506517"/>
              <a:ext cx="1037157" cy="2027800"/>
            </a:xfrm>
            <a:prstGeom prst="rect">
              <a:avLst/>
            </a:prstGeom>
            <a:noFill/>
            <a:ln>
              <a:noFill/>
            </a:ln>
          </p:spPr>
        </p:pic>
      </p:grpSp>
      <p:sp>
        <p:nvSpPr>
          <p:cNvPr id="207" name="Shape 207"/>
          <p:cNvSpPr txBox="1">
            <a:spLocks noGrp="1"/>
          </p:cNvSpPr>
          <p:nvPr>
            <p:ph type="body" idx="1"/>
          </p:nvPr>
        </p:nvSpPr>
        <p:spPr>
          <a:xfrm>
            <a:off x="2260930" y="174096"/>
            <a:ext cx="7582823" cy="444089"/>
          </a:xfrm>
          <a:prstGeom prst="rect">
            <a:avLst/>
          </a:prstGeom>
          <a:noFill/>
          <a:ln>
            <a:noFill/>
          </a:ln>
        </p:spPr>
        <p:txBody>
          <a:bodyPr lIns="91425" tIns="45700" rIns="91425" bIns="45700" anchor="t" anchorCtr="0">
            <a:noAutofit/>
          </a:bodyPr>
          <a:lstStyle/>
          <a:p>
            <a:pPr lvl="0">
              <a:buClr>
                <a:schemeClr val="accent1"/>
              </a:buClr>
              <a:buSzPct val="25000"/>
            </a:pPr>
            <a:r>
              <a:rPr lang="en-US" sz="1800" b="1" dirty="0">
                <a:solidFill>
                  <a:schemeClr val="accent1"/>
                </a:solidFill>
                <a:latin typeface="Century Gothic"/>
                <a:ea typeface="Century Gothic"/>
                <a:cs typeface="Century Gothic"/>
                <a:sym typeface="Century Gothic"/>
              </a:rPr>
              <a:t>Results: PHZ 2045</a:t>
            </a:r>
          </a:p>
        </p:txBody>
      </p:sp>
      <p:grpSp>
        <p:nvGrpSpPr>
          <p:cNvPr id="14" name="Group 13"/>
          <p:cNvGrpSpPr/>
          <p:nvPr/>
        </p:nvGrpSpPr>
        <p:grpSpPr>
          <a:xfrm>
            <a:off x="224861" y="1350779"/>
            <a:ext cx="5696006" cy="4306824"/>
            <a:chOff x="310586" y="1238251"/>
            <a:chExt cx="5696006" cy="4296066"/>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306" t="2188" r="1117" b="1727"/>
            <a:stretch/>
          </p:blipFill>
          <p:spPr>
            <a:xfrm>
              <a:off x="355600" y="1238251"/>
              <a:ext cx="5650992" cy="4279900"/>
            </a:xfrm>
            <a:prstGeom prst="rect">
              <a:avLst/>
            </a:prstGeom>
            <a:effectLst>
              <a:outerShdw blurRad="292100" dist="139700" dir="2700000" algn="tl" rotWithShape="0">
                <a:prstClr val="black">
                  <a:alpha val="65000"/>
                </a:prstClr>
              </a:outerShdw>
            </a:effectLst>
          </p:spPr>
        </p:pic>
        <p:sp>
          <p:nvSpPr>
            <p:cNvPr id="7" name="TextBox 6"/>
            <p:cNvSpPr txBox="1"/>
            <p:nvPr/>
          </p:nvSpPr>
          <p:spPr>
            <a:xfrm>
              <a:off x="1861043" y="1322621"/>
              <a:ext cx="3726796" cy="429958"/>
            </a:xfrm>
            <a:prstGeom prst="rect">
              <a:avLst/>
            </a:prstGeom>
            <a:noFill/>
          </p:spPr>
          <p:txBody>
            <a:bodyPr wrap="square" rtlCol="0">
              <a:spAutoFit/>
            </a:bodyPr>
            <a:lstStyle/>
            <a:p>
              <a:pPr algn="ctr"/>
              <a:r>
                <a:rPr lang="en-US" sz="1600" b="1" dirty="0"/>
                <a:t>Moderate Scenario: RCP 4.5</a:t>
              </a:r>
            </a:p>
          </p:txBody>
        </p:sp>
        <p:pic>
          <p:nvPicPr>
            <p:cNvPr id="9" name="Picture 8"/>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586" y="3506518"/>
              <a:ext cx="1071669" cy="2027799"/>
            </a:xfrm>
            <a:prstGeom prst="rect">
              <a:avLst/>
            </a:prstGeom>
            <a:noFill/>
            <a:ln>
              <a:noFill/>
            </a:ln>
          </p:spPr>
        </p:pic>
      </p:gr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14" name="Group 13"/>
          <p:cNvGrpSpPr>
            <a:grpSpLocks/>
          </p:cNvGrpSpPr>
          <p:nvPr/>
        </p:nvGrpSpPr>
        <p:grpSpPr>
          <a:xfrm>
            <a:off x="224893" y="1346496"/>
            <a:ext cx="5696712" cy="4306824"/>
            <a:chOff x="1547905" y="1819747"/>
            <a:chExt cx="4473415" cy="3392729"/>
          </a:xfrm>
          <a:effectLst>
            <a:outerShdw blurRad="292100" dist="139700" dir="2700000" algn="ctr" rotWithShape="0">
              <a:srgbClr val="000000">
                <a:alpha val="65000"/>
              </a:srgbClr>
            </a:outerShdw>
          </a:effectLst>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49" t="2034" r="1007" b="1697"/>
            <a:stretch/>
          </p:blipFill>
          <p:spPr>
            <a:xfrm>
              <a:off x="1584356" y="1819747"/>
              <a:ext cx="4436964" cy="3380311"/>
            </a:xfrm>
            <a:prstGeom prst="rect">
              <a:avLst/>
            </a:prstGeom>
          </p:spPr>
        </p:pic>
        <p:sp>
          <p:nvSpPr>
            <p:cNvPr id="7" name="TextBox 6"/>
            <p:cNvSpPr txBox="1"/>
            <p:nvPr/>
          </p:nvSpPr>
          <p:spPr>
            <a:xfrm>
              <a:off x="2759593" y="1888619"/>
              <a:ext cx="2930485" cy="338554"/>
            </a:xfrm>
            <a:prstGeom prst="rect">
              <a:avLst/>
            </a:prstGeom>
            <a:noFill/>
          </p:spPr>
          <p:txBody>
            <a:bodyPr wrap="square" rtlCol="0">
              <a:spAutoFit/>
            </a:bodyPr>
            <a:lstStyle/>
            <a:p>
              <a:pPr algn="ctr"/>
              <a:r>
                <a:rPr lang="en-US" sz="1600" b="1" dirty="0"/>
                <a:t>Moderate Scenario: RCP 4.5</a:t>
              </a:r>
            </a:p>
          </p:txBody>
        </p:sp>
        <p:pic>
          <p:nvPicPr>
            <p:cNvPr id="12" name="Picture 1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7905" y="3615764"/>
              <a:ext cx="842684" cy="1596712"/>
            </a:xfrm>
            <a:prstGeom prst="rect">
              <a:avLst/>
            </a:prstGeom>
            <a:noFill/>
            <a:ln>
              <a:noFill/>
            </a:ln>
          </p:spPr>
        </p:pic>
      </p:grpSp>
      <p:sp>
        <p:nvSpPr>
          <p:cNvPr id="197" name="Shape 197"/>
          <p:cNvSpPr txBox="1">
            <a:spLocks noGrp="1"/>
          </p:cNvSpPr>
          <p:nvPr>
            <p:ph type="body" idx="1"/>
          </p:nvPr>
        </p:nvSpPr>
        <p:spPr>
          <a:xfrm>
            <a:off x="2260930" y="174096"/>
            <a:ext cx="7582823" cy="444089"/>
          </a:xfrm>
          <a:prstGeom prst="rect">
            <a:avLst/>
          </a:prstGeom>
          <a:noFill/>
          <a:ln>
            <a:noFill/>
          </a:ln>
        </p:spPr>
        <p:txBody>
          <a:bodyPr lIns="91425" tIns="45700" rIns="91425" bIns="45700" anchor="t" anchorCtr="0">
            <a:noAutofit/>
          </a:bodyPr>
          <a:lstStyle/>
          <a:p>
            <a:pPr>
              <a:buClr>
                <a:schemeClr val="accent1"/>
              </a:buClr>
              <a:buSzPct val="25000"/>
            </a:pPr>
            <a:r>
              <a:rPr lang="en-US" sz="1800" b="1" dirty="0">
                <a:solidFill>
                  <a:schemeClr val="accent1"/>
                </a:solidFill>
                <a:latin typeface="Century Gothic"/>
                <a:ea typeface="Century Gothic"/>
                <a:cs typeface="Century Gothic"/>
                <a:sym typeface="Century Gothic"/>
              </a:rPr>
              <a:t>Results: PHZ 2065</a:t>
            </a:r>
          </a:p>
        </p:txBody>
      </p:sp>
      <p:grpSp>
        <p:nvGrpSpPr>
          <p:cNvPr id="13" name="Group 12"/>
          <p:cNvGrpSpPr>
            <a:grpSpLocks noChangeAspect="1"/>
          </p:cNvGrpSpPr>
          <p:nvPr/>
        </p:nvGrpSpPr>
        <p:grpSpPr>
          <a:xfrm>
            <a:off x="6214588" y="1346496"/>
            <a:ext cx="5696712" cy="4310529"/>
            <a:chOff x="6147914" y="1828800"/>
            <a:chExt cx="4471801" cy="3383676"/>
          </a:xfrm>
          <a:effectLst>
            <a:outerShdw blurRad="292100" dist="139700" dir="2700000" algn="ctr" rotWithShape="0">
              <a:srgbClr val="000000">
                <a:alpha val="65000"/>
              </a:srgbClr>
            </a:outerShdw>
          </a:effectLst>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238" t="2107" r="1095" b="1627"/>
            <a:stretch/>
          </p:blipFill>
          <p:spPr>
            <a:xfrm>
              <a:off x="6174463" y="1828800"/>
              <a:ext cx="4445252" cy="3370465"/>
            </a:xfrm>
            <a:prstGeom prst="rect">
              <a:avLst/>
            </a:prstGeom>
          </p:spPr>
        </p:pic>
        <p:sp>
          <p:nvSpPr>
            <p:cNvPr id="8" name="TextBox 7"/>
            <p:cNvSpPr txBox="1"/>
            <p:nvPr/>
          </p:nvSpPr>
          <p:spPr>
            <a:xfrm>
              <a:off x="7420126" y="1896139"/>
              <a:ext cx="2831334" cy="338554"/>
            </a:xfrm>
            <a:prstGeom prst="rect">
              <a:avLst/>
            </a:prstGeom>
            <a:noFill/>
          </p:spPr>
          <p:txBody>
            <a:bodyPr wrap="square" rtlCol="0">
              <a:spAutoFit/>
            </a:bodyPr>
            <a:lstStyle/>
            <a:p>
              <a:pPr algn="ctr"/>
              <a:r>
                <a:rPr lang="en-US" sz="1600" b="1" dirty="0"/>
                <a:t>Extreme Scenario: RCP 8.5</a:t>
              </a:r>
            </a:p>
          </p:txBody>
        </p:sp>
        <p:pic>
          <p:nvPicPr>
            <p:cNvPr id="11" name="Picture 10"/>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7914" y="3615764"/>
              <a:ext cx="844555" cy="1596712"/>
            </a:xfrm>
            <a:prstGeom prst="rect">
              <a:avLst/>
            </a:prstGeom>
            <a:noFill/>
            <a:ln>
              <a:noFill/>
            </a:ln>
          </p:spPr>
        </p:pic>
      </p:grpSp>
    </p:spTree>
    <p:extLst>
      <p:ext uri="{BB962C8B-B14F-4D97-AF65-F5344CB8AC3E}">
        <p14:creationId xmlns:p14="http://schemas.microsoft.com/office/powerpoint/2010/main" val="540035489"/>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13" name="Group 12"/>
          <p:cNvGrpSpPr/>
          <p:nvPr/>
        </p:nvGrpSpPr>
        <p:grpSpPr>
          <a:xfrm>
            <a:off x="6214266" y="1352549"/>
            <a:ext cx="5696712" cy="4306824"/>
            <a:chOff x="6147914" y="1819275"/>
            <a:chExt cx="4462936" cy="3393201"/>
          </a:xfrm>
          <a:effectLst>
            <a:outerShdw blurRad="292100" dist="139700" dir="2700000" algn="ctr" rotWithShape="0">
              <a:srgbClr val="000000">
                <a:alpha val="65000"/>
              </a:srgbClr>
            </a:outerShdw>
          </a:effectLst>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294" t="2126" r="1118" b="1664"/>
            <a:stretch/>
          </p:blipFill>
          <p:spPr>
            <a:xfrm>
              <a:off x="6172199" y="1819275"/>
              <a:ext cx="4438651" cy="3381375"/>
            </a:xfrm>
            <a:prstGeom prst="rect">
              <a:avLst/>
            </a:prstGeom>
          </p:spPr>
        </p:pic>
        <p:pic>
          <p:nvPicPr>
            <p:cNvPr id="5" name="Picture 4"/>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7914" y="3615764"/>
              <a:ext cx="844555" cy="1596712"/>
            </a:xfrm>
            <a:prstGeom prst="rect">
              <a:avLst/>
            </a:prstGeom>
            <a:noFill/>
            <a:ln>
              <a:noFill/>
            </a:ln>
          </p:spPr>
        </p:pic>
        <p:sp>
          <p:nvSpPr>
            <p:cNvPr id="8" name="TextBox 7"/>
            <p:cNvSpPr txBox="1"/>
            <p:nvPr/>
          </p:nvSpPr>
          <p:spPr>
            <a:xfrm>
              <a:off x="7412634" y="1881130"/>
              <a:ext cx="2831334" cy="338554"/>
            </a:xfrm>
            <a:prstGeom prst="rect">
              <a:avLst/>
            </a:prstGeom>
            <a:noFill/>
          </p:spPr>
          <p:txBody>
            <a:bodyPr wrap="square" rtlCol="0">
              <a:spAutoFit/>
            </a:bodyPr>
            <a:lstStyle/>
            <a:p>
              <a:pPr algn="ctr"/>
              <a:r>
                <a:rPr lang="en-US" sz="1600" b="1" dirty="0"/>
                <a:t>Extreme Scenario: RCP 8.5</a:t>
              </a:r>
            </a:p>
          </p:txBody>
        </p:sp>
      </p:grpSp>
      <p:grpSp>
        <p:nvGrpSpPr>
          <p:cNvPr id="12" name="Group 11"/>
          <p:cNvGrpSpPr/>
          <p:nvPr/>
        </p:nvGrpSpPr>
        <p:grpSpPr>
          <a:xfrm>
            <a:off x="228218" y="1352549"/>
            <a:ext cx="5696712" cy="4306824"/>
            <a:chOff x="1547905" y="1819275"/>
            <a:chExt cx="4471895" cy="3393201"/>
          </a:xfrm>
          <a:effectLst>
            <a:outerShdw blurRad="292100" dist="139700" dir="2700000" algn="ctr" rotWithShape="0">
              <a:srgbClr val="000000">
                <a:alpha val="65000"/>
              </a:srgbClr>
            </a:outerShdw>
          </a:effectLst>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397" t="2128" r="977" b="1627"/>
            <a:stretch/>
          </p:blipFill>
          <p:spPr>
            <a:xfrm>
              <a:off x="1581149" y="1819275"/>
              <a:ext cx="4438651" cy="3381376"/>
            </a:xfrm>
            <a:prstGeom prst="rect">
              <a:avLst/>
            </a:prstGeom>
          </p:spPr>
        </p:pic>
        <p:pic>
          <p:nvPicPr>
            <p:cNvPr id="6" name="Picture 5"/>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7905" y="3615764"/>
              <a:ext cx="842684" cy="1596712"/>
            </a:xfrm>
            <a:prstGeom prst="rect">
              <a:avLst/>
            </a:prstGeom>
            <a:noFill/>
            <a:ln>
              <a:noFill/>
            </a:ln>
          </p:spPr>
        </p:pic>
        <p:sp>
          <p:nvSpPr>
            <p:cNvPr id="7" name="TextBox 6"/>
            <p:cNvSpPr txBox="1"/>
            <p:nvPr/>
          </p:nvSpPr>
          <p:spPr>
            <a:xfrm>
              <a:off x="2752119" y="1881130"/>
              <a:ext cx="2930485" cy="338554"/>
            </a:xfrm>
            <a:prstGeom prst="rect">
              <a:avLst/>
            </a:prstGeom>
            <a:noFill/>
          </p:spPr>
          <p:txBody>
            <a:bodyPr wrap="square" rtlCol="0">
              <a:spAutoFit/>
            </a:bodyPr>
            <a:lstStyle/>
            <a:p>
              <a:pPr algn="ctr"/>
              <a:r>
                <a:rPr lang="en-US" sz="1600" b="1" dirty="0"/>
                <a:t>Moderate Scenario: RCP 4.5</a:t>
              </a:r>
            </a:p>
          </p:txBody>
        </p:sp>
      </p:grpSp>
      <p:sp>
        <p:nvSpPr>
          <p:cNvPr id="207" name="Shape 207"/>
          <p:cNvSpPr txBox="1">
            <a:spLocks noGrp="1"/>
          </p:cNvSpPr>
          <p:nvPr>
            <p:ph type="body" idx="1"/>
          </p:nvPr>
        </p:nvSpPr>
        <p:spPr>
          <a:xfrm>
            <a:off x="2260930" y="174096"/>
            <a:ext cx="7582823" cy="444089"/>
          </a:xfrm>
          <a:prstGeom prst="rect">
            <a:avLst/>
          </a:prstGeom>
          <a:noFill/>
          <a:ln>
            <a:noFill/>
          </a:ln>
        </p:spPr>
        <p:txBody>
          <a:bodyPr lIns="91425" tIns="45700" rIns="91425" bIns="45700" anchor="t" anchorCtr="0">
            <a:noAutofit/>
          </a:bodyPr>
          <a:lstStyle/>
          <a:p>
            <a:pPr lvl="0">
              <a:buClr>
                <a:schemeClr val="accent1"/>
              </a:buClr>
              <a:buSzPct val="25000"/>
            </a:pPr>
            <a:r>
              <a:rPr lang="en-US" sz="1800" b="1" dirty="0">
                <a:solidFill>
                  <a:schemeClr val="accent1"/>
                </a:solidFill>
                <a:latin typeface="Century Gothic"/>
                <a:ea typeface="Century Gothic"/>
                <a:cs typeface="Century Gothic"/>
                <a:sym typeface="Century Gothic"/>
              </a:rPr>
              <a:t>Results: PHZ 2095</a:t>
            </a:r>
          </a:p>
        </p:txBody>
      </p:sp>
    </p:spTree>
    <p:extLst>
      <p:ext uri="{BB962C8B-B14F-4D97-AF65-F5344CB8AC3E}">
        <p14:creationId xmlns:p14="http://schemas.microsoft.com/office/powerpoint/2010/main" val="900509133"/>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2273808" y="195929"/>
            <a:ext cx="7653528" cy="309169"/>
          </a:xfrm>
        </p:spPr>
        <p:txBody>
          <a:bodyPr/>
          <a:lstStyle/>
          <a:p>
            <a:r>
              <a:rPr lang="en-US" sz="1800" b="1" dirty="0">
                <a:solidFill>
                  <a:schemeClr val="accent1"/>
                </a:solidFill>
                <a:latin typeface="Century Gothic" panose="020B0502020202020204" pitchFamily="34" charset="0"/>
              </a:rPr>
              <a:t>Results: Current Suitability Map</a:t>
            </a:r>
          </a:p>
        </p:txBody>
      </p:sp>
      <p:grpSp>
        <p:nvGrpSpPr>
          <p:cNvPr id="5" name="Group 4"/>
          <p:cNvGrpSpPr/>
          <p:nvPr/>
        </p:nvGrpSpPr>
        <p:grpSpPr>
          <a:xfrm>
            <a:off x="2390115" y="789709"/>
            <a:ext cx="7351414" cy="5574877"/>
            <a:chOff x="2390115" y="789709"/>
            <a:chExt cx="7351414" cy="5574877"/>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51" t="1514" r="1139" b="1970"/>
            <a:stretch/>
          </p:blipFill>
          <p:spPr>
            <a:xfrm>
              <a:off x="2390115" y="789709"/>
              <a:ext cx="7351414" cy="5574877"/>
            </a:xfrm>
            <a:prstGeom prst="rect">
              <a:avLst/>
            </a:prstGeom>
            <a:effectLst>
              <a:outerShdw blurRad="292100" dist="139700" dir="2700000" algn="ctr" rotWithShape="0">
                <a:srgbClr val="000000">
                  <a:alpha val="65000"/>
                </a:srgbClr>
              </a:outerShdw>
            </a:effectLst>
          </p:spPr>
        </p:pic>
        <p:pic>
          <p:nvPicPr>
            <p:cNvPr id="6" name="Picture 5"/>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8003" y="5312228"/>
              <a:ext cx="1731781" cy="1024210"/>
            </a:xfrm>
            <a:prstGeom prst="rect">
              <a:avLst/>
            </a:prstGeom>
            <a:noFill/>
            <a:ln>
              <a:noFill/>
            </a:ln>
          </p:spPr>
        </p:pic>
        <p:sp>
          <p:nvSpPr>
            <p:cNvPr id="8" name="TextBox 7"/>
            <p:cNvSpPr txBox="1"/>
            <p:nvPr/>
          </p:nvSpPr>
          <p:spPr>
            <a:xfrm>
              <a:off x="5255840" y="971403"/>
              <a:ext cx="3095680" cy="369332"/>
            </a:xfrm>
            <a:prstGeom prst="rect">
              <a:avLst/>
            </a:prstGeom>
            <a:noFill/>
          </p:spPr>
          <p:txBody>
            <a:bodyPr wrap="square" rtlCol="0">
              <a:spAutoFit/>
            </a:bodyPr>
            <a:lstStyle/>
            <a:p>
              <a:pPr algn="ctr"/>
              <a:r>
                <a:rPr lang="en-US" sz="1800" b="1" dirty="0"/>
                <a:t>2002- 2015 Suitability Map</a:t>
              </a:r>
            </a:p>
          </p:txBody>
        </p:sp>
      </p:grpSp>
    </p:spTree>
    <p:extLst>
      <p:ext uri="{BB962C8B-B14F-4D97-AF65-F5344CB8AC3E}">
        <p14:creationId xmlns:p14="http://schemas.microsoft.com/office/powerpoint/2010/main" val="4163751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2"/>
          </p:nvPr>
        </p:nvSpPr>
        <p:spPr>
          <a:xfrm>
            <a:off x="2273808" y="195929"/>
            <a:ext cx="7653528" cy="309169"/>
          </a:xfrm>
        </p:spPr>
        <p:txBody>
          <a:bodyPr/>
          <a:lstStyle/>
          <a:p>
            <a:r>
              <a:rPr lang="en-US" sz="1800" b="1" dirty="0">
                <a:solidFill>
                  <a:schemeClr val="accent1"/>
                </a:solidFill>
                <a:latin typeface="Century Gothic" panose="020B0502020202020204" pitchFamily="34" charset="0"/>
              </a:rPr>
              <a:t>Results: 2045 Suitability Map</a:t>
            </a:r>
          </a:p>
        </p:txBody>
      </p:sp>
      <p:grpSp>
        <p:nvGrpSpPr>
          <p:cNvPr id="3" name="Group 2"/>
          <p:cNvGrpSpPr/>
          <p:nvPr/>
        </p:nvGrpSpPr>
        <p:grpSpPr>
          <a:xfrm>
            <a:off x="269875" y="1350779"/>
            <a:ext cx="5650992" cy="4321347"/>
            <a:chOff x="269875" y="1350779"/>
            <a:chExt cx="5650992" cy="4321347"/>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30" t="1524" r="1086" b="1905"/>
            <a:stretch/>
          </p:blipFill>
          <p:spPr>
            <a:xfrm>
              <a:off x="269875" y="1350779"/>
              <a:ext cx="5650992" cy="4321347"/>
            </a:xfrm>
            <a:prstGeom prst="rect">
              <a:avLst/>
            </a:prstGeom>
            <a:effectLst>
              <a:outerShdw blurRad="292100" dist="139700" dir="2700000" algn="ctr" rotWithShape="0">
                <a:srgbClr val="000000">
                  <a:alpha val="65000"/>
                </a:srgbClr>
              </a:outerShdw>
            </a:effectLst>
          </p:spPr>
        </p:pic>
        <p:sp>
          <p:nvSpPr>
            <p:cNvPr id="18" name="TextBox 17"/>
            <p:cNvSpPr txBox="1"/>
            <p:nvPr/>
          </p:nvSpPr>
          <p:spPr>
            <a:xfrm>
              <a:off x="1770962" y="1431004"/>
              <a:ext cx="3726796" cy="431035"/>
            </a:xfrm>
            <a:prstGeom prst="rect">
              <a:avLst/>
            </a:prstGeom>
            <a:noFill/>
          </p:spPr>
          <p:txBody>
            <a:bodyPr wrap="square" rtlCol="0">
              <a:spAutoFit/>
            </a:bodyPr>
            <a:lstStyle/>
            <a:p>
              <a:pPr algn="ctr"/>
              <a:r>
                <a:rPr lang="en-US" sz="1600" b="1" dirty="0"/>
                <a:t>Moderate Scenario: RCP 4.5</a:t>
              </a:r>
            </a:p>
          </p:txBody>
        </p:sp>
        <p:pic>
          <p:nvPicPr>
            <p:cNvPr id="19" name="Picture 1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465" y="4876222"/>
              <a:ext cx="1345751" cy="795904"/>
            </a:xfrm>
            <a:prstGeom prst="rect">
              <a:avLst/>
            </a:prstGeom>
            <a:noFill/>
            <a:ln>
              <a:noFill/>
            </a:ln>
          </p:spPr>
        </p:pic>
      </p:grpSp>
      <p:grpSp>
        <p:nvGrpSpPr>
          <p:cNvPr id="26" name="Group 25"/>
          <p:cNvGrpSpPr/>
          <p:nvPr/>
        </p:nvGrpSpPr>
        <p:grpSpPr>
          <a:xfrm>
            <a:off x="6245264" y="1351128"/>
            <a:ext cx="5650992" cy="4325112"/>
            <a:chOff x="6245264" y="1351128"/>
            <a:chExt cx="5665713" cy="4308244"/>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458" t="1592" r="1047" b="1891"/>
            <a:stretch/>
          </p:blipFill>
          <p:spPr>
            <a:xfrm>
              <a:off x="6245264" y="1351128"/>
              <a:ext cx="5665713" cy="4308244"/>
            </a:xfrm>
            <a:prstGeom prst="rect">
              <a:avLst/>
            </a:prstGeom>
            <a:effectLst>
              <a:outerShdw blurRad="292100" dist="139700" dir="2700000" algn="ctr" rotWithShape="0">
                <a:srgbClr val="000000">
                  <a:alpha val="65000"/>
                </a:srgbClr>
              </a:outerShdw>
            </a:effectLst>
          </p:spPr>
        </p:pic>
        <p:sp>
          <p:nvSpPr>
            <p:cNvPr id="24" name="TextBox 23"/>
            <p:cNvSpPr txBox="1"/>
            <p:nvPr/>
          </p:nvSpPr>
          <p:spPr>
            <a:xfrm>
              <a:off x="7830889" y="1433331"/>
              <a:ext cx="3614055" cy="429710"/>
            </a:xfrm>
            <a:prstGeom prst="rect">
              <a:avLst/>
            </a:prstGeom>
            <a:noFill/>
          </p:spPr>
          <p:txBody>
            <a:bodyPr wrap="square" rtlCol="0">
              <a:spAutoFit/>
            </a:bodyPr>
            <a:lstStyle/>
            <a:p>
              <a:pPr algn="ctr"/>
              <a:r>
                <a:rPr lang="en-US" sz="1600" b="1" dirty="0"/>
                <a:t>Extreme Scenario: RCP 8.5</a:t>
              </a:r>
            </a:p>
          </p:txBody>
        </p:sp>
        <p:pic>
          <p:nvPicPr>
            <p:cNvPr id="25" name="Picture 2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4447" y="4863468"/>
              <a:ext cx="1345751" cy="795904"/>
            </a:xfrm>
            <a:prstGeom prst="rect">
              <a:avLst/>
            </a:prstGeom>
            <a:noFill/>
            <a:ln>
              <a:noFill/>
            </a:ln>
          </p:spPr>
        </p:pic>
      </p:grpSp>
    </p:spTree>
    <p:extLst>
      <p:ext uri="{BB962C8B-B14F-4D97-AF65-F5344CB8AC3E}">
        <p14:creationId xmlns:p14="http://schemas.microsoft.com/office/powerpoint/2010/main" val="1832812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69875" y="1350779"/>
            <a:ext cx="5650992" cy="4323619"/>
            <a:chOff x="269875" y="1350779"/>
            <a:chExt cx="5650992" cy="4323619"/>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58" t="1592" r="1047" b="1891"/>
            <a:stretch/>
          </p:blipFill>
          <p:spPr>
            <a:xfrm>
              <a:off x="269875" y="1350779"/>
              <a:ext cx="5650992" cy="4322920"/>
            </a:xfrm>
            <a:prstGeom prst="rect">
              <a:avLst/>
            </a:prstGeom>
            <a:effectLst>
              <a:outerShdw blurRad="292100" dist="139700" dir="2700000" algn="ctr" rotWithShape="0">
                <a:srgbClr val="000000">
                  <a:alpha val="65000"/>
                </a:srgbClr>
              </a:outerShdw>
            </a:effectLst>
          </p:spPr>
        </p:pic>
        <p:sp>
          <p:nvSpPr>
            <p:cNvPr id="21" name="TextBox 20"/>
            <p:cNvSpPr txBox="1"/>
            <p:nvPr/>
          </p:nvSpPr>
          <p:spPr>
            <a:xfrm>
              <a:off x="1773234" y="1433276"/>
              <a:ext cx="3726796" cy="431035"/>
            </a:xfrm>
            <a:prstGeom prst="rect">
              <a:avLst/>
            </a:prstGeom>
            <a:noFill/>
          </p:spPr>
          <p:txBody>
            <a:bodyPr wrap="square" rtlCol="0">
              <a:spAutoFit/>
            </a:bodyPr>
            <a:lstStyle/>
            <a:p>
              <a:pPr algn="ctr"/>
              <a:r>
                <a:rPr lang="en-US" sz="1600" b="1" dirty="0"/>
                <a:t>Moderate Scenario: RCP 4.5</a:t>
              </a:r>
            </a:p>
          </p:txBody>
        </p:sp>
        <p:pic>
          <p:nvPicPr>
            <p:cNvPr id="22" name="Picture 2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737" y="4878494"/>
              <a:ext cx="1345751" cy="795904"/>
            </a:xfrm>
            <a:prstGeom prst="rect">
              <a:avLst/>
            </a:prstGeom>
            <a:noFill/>
            <a:ln>
              <a:noFill/>
            </a:ln>
          </p:spPr>
        </p:pic>
      </p:grpSp>
      <p:sp>
        <p:nvSpPr>
          <p:cNvPr id="4" name="Text Placeholder 2"/>
          <p:cNvSpPr>
            <a:spLocks noGrp="1"/>
          </p:cNvSpPr>
          <p:nvPr>
            <p:ph type="body" idx="2"/>
          </p:nvPr>
        </p:nvSpPr>
        <p:spPr>
          <a:xfrm>
            <a:off x="2273808" y="195929"/>
            <a:ext cx="7653528" cy="309169"/>
          </a:xfrm>
        </p:spPr>
        <p:txBody>
          <a:bodyPr/>
          <a:lstStyle/>
          <a:p>
            <a:r>
              <a:rPr lang="en-US" sz="1800" b="1" dirty="0">
                <a:solidFill>
                  <a:schemeClr val="accent1"/>
                </a:solidFill>
                <a:latin typeface="Century Gothic" panose="020B0502020202020204" pitchFamily="34" charset="0"/>
              </a:rPr>
              <a:t>Results: 2065 Suitability Map</a:t>
            </a:r>
          </a:p>
        </p:txBody>
      </p:sp>
      <p:grpSp>
        <p:nvGrpSpPr>
          <p:cNvPr id="26" name="Group 25"/>
          <p:cNvGrpSpPr/>
          <p:nvPr/>
        </p:nvGrpSpPr>
        <p:grpSpPr>
          <a:xfrm>
            <a:off x="6242991" y="1360304"/>
            <a:ext cx="5650992" cy="4318380"/>
            <a:chOff x="6262041" y="1350778"/>
            <a:chExt cx="5648936" cy="4321347"/>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458" t="1592" r="1047" b="1891"/>
            <a:stretch/>
          </p:blipFill>
          <p:spPr>
            <a:xfrm>
              <a:off x="6262041" y="1350778"/>
              <a:ext cx="5648936" cy="4321347"/>
            </a:xfrm>
            <a:prstGeom prst="rect">
              <a:avLst/>
            </a:prstGeom>
            <a:effectLst>
              <a:outerShdw blurRad="292100" dist="139700" dir="2700000" algn="ctr" rotWithShape="0">
                <a:srgbClr val="000000">
                  <a:alpha val="65000"/>
                </a:srgbClr>
              </a:outerShdw>
            </a:effectLst>
          </p:spPr>
        </p:pic>
        <p:sp>
          <p:nvSpPr>
            <p:cNvPr id="23" name="TextBox 22"/>
            <p:cNvSpPr txBox="1"/>
            <p:nvPr/>
          </p:nvSpPr>
          <p:spPr>
            <a:xfrm>
              <a:off x="7833161" y="1421955"/>
              <a:ext cx="3614055" cy="429710"/>
            </a:xfrm>
            <a:prstGeom prst="rect">
              <a:avLst/>
            </a:prstGeom>
            <a:noFill/>
          </p:spPr>
          <p:txBody>
            <a:bodyPr wrap="square" rtlCol="0">
              <a:spAutoFit/>
            </a:bodyPr>
            <a:lstStyle/>
            <a:p>
              <a:pPr algn="ctr"/>
              <a:r>
                <a:rPr lang="en-US" sz="1600" b="1" dirty="0"/>
                <a:t>Extreme Scenario: RCP 8.5</a:t>
              </a:r>
            </a:p>
          </p:txBody>
        </p:sp>
        <p:pic>
          <p:nvPicPr>
            <p:cNvPr id="24" name="Picture 2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6240" y="4871231"/>
              <a:ext cx="1345751" cy="795904"/>
            </a:xfrm>
            <a:prstGeom prst="rect">
              <a:avLst/>
            </a:prstGeom>
            <a:noFill/>
            <a:ln>
              <a:noFill/>
            </a:ln>
          </p:spPr>
        </p:pic>
      </p:grpSp>
    </p:spTree>
    <p:extLst>
      <p:ext uri="{BB962C8B-B14F-4D97-AF65-F5344CB8AC3E}">
        <p14:creationId xmlns:p14="http://schemas.microsoft.com/office/powerpoint/2010/main" val="60422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2"/>
          </p:nvPr>
        </p:nvSpPr>
        <p:spPr>
          <a:xfrm>
            <a:off x="2273808" y="195929"/>
            <a:ext cx="7653528" cy="309169"/>
          </a:xfrm>
        </p:spPr>
        <p:txBody>
          <a:bodyPr/>
          <a:lstStyle/>
          <a:p>
            <a:r>
              <a:rPr lang="en-US" sz="1800" b="1" dirty="0">
                <a:solidFill>
                  <a:schemeClr val="accent1"/>
                </a:solidFill>
                <a:latin typeface="Century Gothic" panose="020B0502020202020204" pitchFamily="34" charset="0"/>
              </a:rPr>
              <a:t>Results: 2095 Suitability Map</a:t>
            </a:r>
          </a:p>
        </p:txBody>
      </p:sp>
      <p:grpSp>
        <p:nvGrpSpPr>
          <p:cNvPr id="35" name="Group 34"/>
          <p:cNvGrpSpPr/>
          <p:nvPr/>
        </p:nvGrpSpPr>
        <p:grpSpPr>
          <a:xfrm>
            <a:off x="269875" y="1350777"/>
            <a:ext cx="5651451" cy="4323621"/>
            <a:chOff x="269875" y="1350777"/>
            <a:chExt cx="5651451" cy="4323621"/>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58" t="1592" r="1047" b="1891"/>
            <a:stretch/>
          </p:blipFill>
          <p:spPr>
            <a:xfrm>
              <a:off x="269875" y="1350777"/>
              <a:ext cx="5651451" cy="4323271"/>
            </a:xfrm>
            <a:prstGeom prst="rect">
              <a:avLst/>
            </a:prstGeom>
            <a:effectLst>
              <a:outerShdw blurRad="292100" dist="139700" dir="2700000" algn="ctr" rotWithShape="0">
                <a:srgbClr val="000000">
                  <a:alpha val="65000"/>
                </a:srgbClr>
              </a:outerShdw>
            </a:effectLst>
          </p:spPr>
        </p:pic>
        <p:sp>
          <p:nvSpPr>
            <p:cNvPr id="23" name="TextBox 22"/>
            <p:cNvSpPr txBox="1"/>
            <p:nvPr/>
          </p:nvSpPr>
          <p:spPr>
            <a:xfrm>
              <a:off x="1773234" y="1433276"/>
              <a:ext cx="3726796" cy="431035"/>
            </a:xfrm>
            <a:prstGeom prst="rect">
              <a:avLst/>
            </a:prstGeom>
            <a:noFill/>
          </p:spPr>
          <p:txBody>
            <a:bodyPr wrap="square" rtlCol="0">
              <a:spAutoFit/>
            </a:bodyPr>
            <a:lstStyle/>
            <a:p>
              <a:pPr algn="ctr"/>
              <a:r>
                <a:rPr lang="en-US" sz="1600" b="1" dirty="0"/>
                <a:t>Moderate Scenario: RCP 4.5</a:t>
              </a:r>
            </a:p>
          </p:txBody>
        </p:sp>
        <p:pic>
          <p:nvPicPr>
            <p:cNvPr id="24" name="Picture 2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737" y="4878494"/>
              <a:ext cx="1345751" cy="795904"/>
            </a:xfrm>
            <a:prstGeom prst="rect">
              <a:avLst/>
            </a:prstGeom>
            <a:noFill/>
            <a:ln>
              <a:noFill/>
            </a:ln>
          </p:spPr>
        </p:pic>
        <p:pic>
          <p:nvPicPr>
            <p:cNvPr id="30" name="Picture 2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600" y="4878494"/>
              <a:ext cx="1345751" cy="795904"/>
            </a:xfrm>
            <a:prstGeom prst="rect">
              <a:avLst/>
            </a:prstGeom>
            <a:noFill/>
            <a:ln>
              <a:noFill/>
            </a:ln>
          </p:spPr>
        </p:pic>
      </p:grpSp>
      <p:grpSp>
        <p:nvGrpSpPr>
          <p:cNvPr id="34" name="Group 33"/>
          <p:cNvGrpSpPr/>
          <p:nvPr/>
        </p:nvGrpSpPr>
        <p:grpSpPr>
          <a:xfrm>
            <a:off x="6238875" y="1357860"/>
            <a:ext cx="5650992" cy="4317930"/>
            <a:chOff x="6267450" y="1348336"/>
            <a:chExt cx="5643526" cy="4311473"/>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407" t="1592" r="1048" b="2010"/>
            <a:stretch/>
          </p:blipFill>
          <p:spPr>
            <a:xfrm>
              <a:off x="6267450" y="1348336"/>
              <a:ext cx="5643526" cy="4309514"/>
            </a:xfrm>
            <a:prstGeom prst="rect">
              <a:avLst/>
            </a:prstGeom>
            <a:effectLst>
              <a:outerShdw blurRad="292100" dist="139700" dir="2700000" algn="ctr" rotWithShape="0">
                <a:srgbClr val="000000">
                  <a:alpha val="65000"/>
                </a:srgbClr>
              </a:outerShdw>
            </a:effectLst>
          </p:spPr>
        </p:pic>
        <p:sp>
          <p:nvSpPr>
            <p:cNvPr id="31" name="TextBox 30"/>
            <p:cNvSpPr txBox="1"/>
            <p:nvPr/>
          </p:nvSpPr>
          <p:spPr>
            <a:xfrm>
              <a:off x="7835433" y="1424227"/>
              <a:ext cx="3614055" cy="429710"/>
            </a:xfrm>
            <a:prstGeom prst="rect">
              <a:avLst/>
            </a:prstGeom>
            <a:noFill/>
          </p:spPr>
          <p:txBody>
            <a:bodyPr wrap="square" rtlCol="0">
              <a:spAutoFit/>
            </a:bodyPr>
            <a:lstStyle/>
            <a:p>
              <a:pPr algn="ctr"/>
              <a:r>
                <a:rPr lang="en-US" sz="1600" b="1" dirty="0"/>
                <a:t>Extreme Scenario: RCP 8.5</a:t>
              </a:r>
            </a:p>
          </p:txBody>
        </p:sp>
        <p:pic>
          <p:nvPicPr>
            <p:cNvPr id="32" name="Picture 3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3893" y="4863905"/>
              <a:ext cx="1345751" cy="795904"/>
            </a:xfrm>
            <a:prstGeom prst="rect">
              <a:avLst/>
            </a:prstGeom>
            <a:noFill/>
            <a:ln>
              <a:noFill/>
            </a:ln>
          </p:spPr>
        </p:pic>
      </p:grpSp>
    </p:spTree>
    <p:extLst>
      <p:ext uri="{BB962C8B-B14F-4D97-AF65-F5344CB8AC3E}">
        <p14:creationId xmlns:p14="http://schemas.microsoft.com/office/powerpoint/2010/main" val="546944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6095999" y="5191577"/>
            <a:ext cx="5781676" cy="704088"/>
          </a:xfrm>
          <a:prstGeom prst="rect">
            <a:avLst/>
          </a:prstGeom>
          <a:noFill/>
          <a:ln>
            <a:noFill/>
          </a:ln>
        </p:spPr>
        <p:txBody>
          <a:bodyPr lIns="91425" tIns="45700" rIns="91425" bIns="45700" anchor="t" anchorCtr="0">
            <a:noAutofit/>
          </a:bodyPr>
          <a:lstStyle/>
          <a:p>
            <a:r>
              <a:rPr lang="en-US" sz="2000" dirty="0" smtClean="0">
                <a:solidFill>
                  <a:schemeClr val="dk1"/>
                </a:solidFill>
                <a:latin typeface="Century Gothic"/>
                <a:ea typeface="Century Gothic"/>
                <a:cs typeface="Century Gothic"/>
                <a:sym typeface="Century Gothic"/>
              </a:rPr>
              <a:t>Significant worsening of conditions.</a:t>
            </a:r>
          </a:p>
          <a:p>
            <a:r>
              <a:rPr lang="en-US" sz="2000" dirty="0" smtClean="0">
                <a:solidFill>
                  <a:schemeClr val="dk1"/>
                </a:solidFill>
                <a:latin typeface="Century Gothic"/>
                <a:ea typeface="Century Gothic"/>
                <a:cs typeface="Century Gothic"/>
                <a:sym typeface="Century Gothic"/>
              </a:rPr>
              <a:t>By 2095, </a:t>
            </a:r>
            <a:r>
              <a:rPr lang="en-US" sz="2000" dirty="0" smtClean="0">
                <a:solidFill>
                  <a:schemeClr val="dk1"/>
                </a:solidFill>
                <a:latin typeface="Century Gothic"/>
                <a:ea typeface="Century Gothic"/>
                <a:cs typeface="Century Gothic"/>
                <a:sym typeface="Century Gothic"/>
              </a:rPr>
              <a:t>Washington will be very </a:t>
            </a:r>
            <a:r>
              <a:rPr lang="en-US" sz="2000" dirty="0" smtClean="0">
                <a:solidFill>
                  <a:schemeClr val="dk1"/>
                </a:solidFill>
                <a:latin typeface="Century Gothic"/>
                <a:ea typeface="Century Gothic"/>
                <a:cs typeface="Century Gothic"/>
                <a:sym typeface="Century Gothic"/>
              </a:rPr>
              <a:t>unsuitable.</a:t>
            </a:r>
            <a:endParaRPr sz="2000" dirty="0">
              <a:solidFill>
                <a:schemeClr val="dk1"/>
              </a:solidFill>
              <a:latin typeface="Century Gothic"/>
              <a:ea typeface="Century Gothic"/>
              <a:cs typeface="Century Gothic"/>
              <a:sym typeface="Century Gothic"/>
            </a:endParaRPr>
          </a:p>
        </p:txBody>
      </p:sp>
      <p:sp>
        <p:nvSpPr>
          <p:cNvPr id="213" name="Shape 213"/>
          <p:cNvSpPr txBox="1">
            <a:spLocks noGrp="1"/>
          </p:cNvSpPr>
          <p:nvPr>
            <p:ph type="body" idx="2"/>
          </p:nvPr>
        </p:nvSpPr>
        <p:spPr>
          <a:xfrm>
            <a:off x="1844039" y="548639"/>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Conclusions</a:t>
            </a:r>
          </a:p>
        </p:txBody>
      </p:sp>
      <p:sp>
        <p:nvSpPr>
          <p:cNvPr id="214" name="Shape 214"/>
          <p:cNvSpPr txBox="1">
            <a:spLocks noGrp="1"/>
          </p:cNvSpPr>
          <p:nvPr>
            <p:ph type="body" idx="3"/>
          </p:nvPr>
        </p:nvSpPr>
        <p:spPr>
          <a:xfrm>
            <a:off x="2118361" y="1791856"/>
            <a:ext cx="3566159" cy="1314817"/>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Current Conditions</a:t>
            </a:r>
            <a:endParaRPr sz="4400" b="1" dirty="0">
              <a:solidFill>
                <a:schemeClr val="accent1"/>
              </a:solidFill>
              <a:latin typeface="Century Gothic"/>
              <a:ea typeface="Century Gothic"/>
              <a:cs typeface="Century Gothic"/>
              <a:sym typeface="Century Gothic"/>
            </a:endParaRPr>
          </a:p>
        </p:txBody>
      </p:sp>
      <p:sp>
        <p:nvSpPr>
          <p:cNvPr id="215" name="Shape 215"/>
          <p:cNvSpPr txBox="1">
            <a:spLocks noGrp="1"/>
          </p:cNvSpPr>
          <p:nvPr>
            <p:ph type="body" idx="4"/>
          </p:nvPr>
        </p:nvSpPr>
        <p:spPr>
          <a:xfrm>
            <a:off x="6095999" y="2097220"/>
            <a:ext cx="3950207" cy="704088"/>
          </a:xfrm>
          <a:prstGeom prst="rect">
            <a:avLst/>
          </a:prstGeom>
          <a:noFill/>
          <a:ln>
            <a:noFill/>
          </a:ln>
        </p:spPr>
        <p:txBody>
          <a:bodyPr lIns="91425" tIns="45700" rIns="91425" bIns="45700" anchor="t" anchorCtr="0">
            <a:noAutofit/>
          </a:bodyPr>
          <a:lstStyle/>
          <a:p>
            <a:r>
              <a:rPr lang="en-US" sz="2000" dirty="0" smtClean="0">
                <a:solidFill>
                  <a:schemeClr val="dk1"/>
                </a:solidFill>
                <a:latin typeface="Century Gothic"/>
                <a:ea typeface="Century Gothic"/>
                <a:cs typeface="Century Gothic"/>
                <a:sym typeface="Century Gothic"/>
              </a:rPr>
              <a:t>PHZ and </a:t>
            </a:r>
            <a:r>
              <a:rPr lang="en-US" sz="2000" smtClean="0">
                <a:solidFill>
                  <a:schemeClr val="dk1"/>
                </a:solidFill>
                <a:latin typeface="Century Gothic"/>
                <a:ea typeface="Century Gothic"/>
                <a:cs typeface="Century Gothic"/>
                <a:sym typeface="Century Gothic"/>
              </a:rPr>
              <a:t>suitability maps show </a:t>
            </a:r>
            <a:r>
              <a:rPr lang="en-US" sz="2000" dirty="0" smtClean="0">
                <a:solidFill>
                  <a:schemeClr val="dk1"/>
                </a:solidFill>
                <a:latin typeface="Century Gothic"/>
                <a:ea typeface="Century Gothic"/>
                <a:cs typeface="Century Gothic"/>
                <a:sym typeface="Century Gothic"/>
              </a:rPr>
              <a:t>good conditions for apples.</a:t>
            </a:r>
            <a:endParaRPr sz="2000" dirty="0">
              <a:solidFill>
                <a:schemeClr val="dk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2118361" y="4939078"/>
            <a:ext cx="3566159" cy="1209087"/>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Extreme Scenario</a:t>
            </a:r>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2118361" y="3418333"/>
            <a:ext cx="3566159" cy="120908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Moderate Scenario</a:t>
            </a:r>
            <a:endParaRPr sz="4400" b="1" dirty="0">
              <a:solidFill>
                <a:schemeClr val="accent1"/>
              </a:solidFill>
              <a:latin typeface="Century Gothic"/>
              <a:ea typeface="Century Gothic"/>
              <a:cs typeface="Century Gothic"/>
              <a:sym typeface="Century Gothic"/>
            </a:endParaRPr>
          </a:p>
        </p:txBody>
      </p:sp>
      <p:sp>
        <p:nvSpPr>
          <p:cNvPr id="218" name="Shape 218"/>
          <p:cNvSpPr txBox="1">
            <a:spLocks noGrp="1"/>
          </p:cNvSpPr>
          <p:nvPr>
            <p:ph type="body" idx="7"/>
          </p:nvPr>
        </p:nvSpPr>
        <p:spPr>
          <a:xfrm>
            <a:off x="6095998" y="3670830"/>
            <a:ext cx="3950207" cy="956587"/>
          </a:xfrm>
          <a:prstGeom prst="rect">
            <a:avLst/>
          </a:prstGeom>
          <a:noFill/>
          <a:ln>
            <a:noFill/>
          </a:ln>
        </p:spPr>
        <p:txBody>
          <a:bodyPr lIns="91425" tIns="45700" rIns="91425" bIns="45700" anchor="t" anchorCtr="0">
            <a:noAutofit/>
          </a:bodyPr>
          <a:lstStyle/>
          <a:p>
            <a:r>
              <a:rPr lang="en-US" sz="2000" dirty="0" smtClean="0">
                <a:solidFill>
                  <a:schemeClr val="dk1"/>
                </a:solidFill>
                <a:latin typeface="Century Gothic"/>
                <a:ea typeface="Century Gothic"/>
                <a:cs typeface="Century Gothic"/>
                <a:sym typeface="Century Gothic"/>
              </a:rPr>
              <a:t>Conditions steadily worsen.</a:t>
            </a:r>
          </a:p>
          <a:p>
            <a:r>
              <a:rPr lang="en-US" sz="2000" dirty="0" smtClean="0">
                <a:solidFill>
                  <a:schemeClr val="dk1"/>
                </a:solidFill>
                <a:latin typeface="Century Gothic"/>
                <a:ea typeface="Century Gothic"/>
                <a:cs typeface="Century Gothic"/>
                <a:sym typeface="Century Gothic"/>
              </a:rPr>
              <a:t>Marginally suitable in the north by 2095.</a:t>
            </a:r>
            <a:endParaRPr sz="2000" dirty="0">
              <a:solidFill>
                <a:schemeClr val="dk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499026" y="2130552"/>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Washington climate is currently well-suited to apple production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Produces 65% of the nation’s apples, adds $2.2 billion to economy</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Future climate change may result in a shift of these ideal locations</a:t>
            </a:r>
          </a:p>
        </p:txBody>
      </p:sp>
      <p:sp>
        <p:nvSpPr>
          <p:cNvPr id="116" name="Shape 116"/>
          <p:cNvSpPr txBox="1">
            <a:spLocks noGrp="1"/>
          </p:cNvSpPr>
          <p:nvPr>
            <p:ph type="body" idx="2"/>
          </p:nvPr>
        </p:nvSpPr>
        <p:spPr>
          <a:xfrm>
            <a:off x="6499027" y="640079"/>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Community Concerns</a:t>
            </a:r>
          </a:p>
        </p:txBody>
      </p:sp>
      <p:sp>
        <p:nvSpPr>
          <p:cNvPr id="118" name="Shape 118"/>
          <p:cNvSpPr txBox="1">
            <a:spLocks noGrp="1"/>
          </p:cNvSpPr>
          <p:nvPr>
            <p:ph type="body" idx="4"/>
          </p:nvPr>
        </p:nvSpPr>
        <p:spPr>
          <a:xfrm>
            <a:off x="4389208" y="6425205"/>
            <a:ext cx="4163699" cy="274199"/>
          </a:xfrm>
          <a:prstGeom prst="rect">
            <a:avLst/>
          </a:prstGeom>
          <a:noFill/>
          <a:ln>
            <a:noFill/>
          </a:ln>
        </p:spPr>
        <p:txBody>
          <a:bodyPr lIns="91425" tIns="45700" rIns="91425" bIns="45700" anchor="t" anchorCtr="0">
            <a:noAutofit/>
          </a:bodyPr>
          <a:lstStyle/>
          <a:p>
            <a:pPr algn="l">
              <a:buClr>
                <a:srgbClr val="585454"/>
              </a:buClr>
              <a:buSzPct val="25000"/>
            </a:pPr>
            <a:r>
              <a:rPr lang="en-US" sz="1200" dirty="0">
                <a:solidFill>
                  <a:srgbClr val="FFFFFF"/>
                </a:solidFill>
                <a:latin typeface="Century Gothic"/>
                <a:ea typeface="Century Gothic"/>
                <a:cs typeface="Century Gothic"/>
                <a:sym typeface="Century Gothic"/>
              </a:rPr>
              <a:t>Image Credit: NRCS</a:t>
            </a:r>
          </a:p>
        </p:txBody>
      </p:sp>
      <p:pic>
        <p:nvPicPr>
          <p:cNvPr id="6" name="Picture Placeholder 5"/>
          <p:cNvPicPr>
            <a:picLocks noGrp="1" noChangeAspect="1"/>
          </p:cNvPicPr>
          <p:nvPr>
            <p:ph type="pic" idx="3"/>
          </p:nvPr>
        </p:nvPicPr>
        <p:blipFill>
          <a:blip r:embed="rId3">
            <a:extLst>
              <a:ext uri="{28A0092B-C50C-407E-A947-70E740481C1C}">
                <a14:useLocalDpi xmlns:a14="http://schemas.microsoft.com/office/drawing/2010/main" val="0"/>
              </a:ext>
            </a:extLst>
          </a:blip>
          <a:srcRect l="28199" r="28199"/>
          <a:stretch>
            <a:fillRect/>
          </a:stretch>
        </p:blipFill>
        <p:spPr/>
      </p:pic>
      <p:sp>
        <p:nvSpPr>
          <p:cNvPr id="11" name="Text Placeholder 1"/>
          <p:cNvSpPr txBox="1">
            <a:spLocks/>
          </p:cNvSpPr>
          <p:nvPr/>
        </p:nvSpPr>
        <p:spPr>
          <a:xfrm>
            <a:off x="1446728" y="6541274"/>
            <a:ext cx="3773510" cy="289775"/>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dk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r>
              <a:rPr lang="en-US" dirty="0">
                <a:solidFill>
                  <a:schemeClr val="bg1"/>
                </a:solidFill>
                <a:latin typeface="Century Gothic" panose="020B0502020202020204" pitchFamily="34" charset="0"/>
              </a:rPr>
              <a:t>Image Source: Liz West, Flickr</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105144" y="750017"/>
            <a:ext cx="3977640" cy="2538127"/>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Interactive program to allow for analysis of other </a:t>
            </a:r>
            <a:r>
              <a:rPr lang="en-US" sz="2000" dirty="0" smtClean="0">
                <a:solidFill>
                  <a:schemeClr val="dk1"/>
                </a:solidFill>
                <a:latin typeface="Century Gothic"/>
                <a:ea typeface="Century Gothic"/>
                <a:cs typeface="Century Gothic"/>
                <a:sym typeface="Century Gothic"/>
              </a:rPr>
              <a:t>crops</a:t>
            </a:r>
          </a:p>
          <a:p>
            <a:pPr marL="101600">
              <a:buSzPct val="100000"/>
            </a:pPr>
            <a:endParaRPr lang="en-US" sz="2000" dirty="0" smtClean="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Improve MODIS data processing method</a:t>
            </a:r>
          </a:p>
          <a:p>
            <a:pPr marL="101600">
              <a:buSzPct val="100000"/>
            </a:pPr>
            <a:endParaRPr lang="en-US"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Incorporate </a:t>
            </a:r>
            <a:r>
              <a:rPr lang="en-US" sz="2000" dirty="0" smtClean="0">
                <a:solidFill>
                  <a:schemeClr val="dk1"/>
                </a:solidFill>
                <a:latin typeface="Century Gothic"/>
                <a:ea typeface="Century Gothic"/>
                <a:cs typeface="Century Gothic"/>
                <a:sym typeface="Century Gothic"/>
              </a:rPr>
              <a:t>precipitation, wind, and soil </a:t>
            </a:r>
            <a:r>
              <a:rPr lang="en-US" sz="2000" dirty="0">
                <a:solidFill>
                  <a:schemeClr val="dk1"/>
                </a:solidFill>
                <a:latin typeface="Century Gothic"/>
                <a:ea typeface="Century Gothic"/>
                <a:cs typeface="Century Gothic"/>
                <a:sym typeface="Century Gothic"/>
              </a:rPr>
              <a:t>data</a:t>
            </a:r>
          </a:p>
          <a:p>
            <a:endParaRPr sz="2000" dirty="0">
              <a:solidFill>
                <a:schemeClr val="dk1"/>
              </a:solidFill>
              <a:latin typeface="Century Gothic"/>
              <a:ea typeface="Century Gothic"/>
              <a:cs typeface="Century Gothic"/>
              <a:sym typeface="Century Gothic"/>
            </a:endParaRPr>
          </a:p>
        </p:txBody>
      </p:sp>
      <p:sp>
        <p:nvSpPr>
          <p:cNvPr id="224" name="Shape 224"/>
          <p:cNvSpPr txBox="1">
            <a:spLocks noGrp="1"/>
          </p:cNvSpPr>
          <p:nvPr>
            <p:ph type="body" idx="2"/>
          </p:nvPr>
        </p:nvSpPr>
        <p:spPr>
          <a:xfrm>
            <a:off x="2264665" y="675560"/>
            <a:ext cx="3108959" cy="1830106"/>
          </a:xfrm>
          <a:prstGeom prst="rect">
            <a:avLst/>
          </a:prstGeom>
          <a:noFill/>
          <a:ln>
            <a:noFill/>
          </a:ln>
        </p:spPr>
        <p:txBody>
          <a:bodyPr lIns="91425" tIns="45700" rIns="91425" bIns="45700" anchor="t" anchorCtr="0">
            <a:noAutofit/>
          </a:bodyPr>
          <a:lstStyle/>
          <a:p>
            <a:pPr>
              <a:buSzPct val="25000"/>
            </a:pPr>
            <a:r>
              <a:rPr lang="en-US" sz="6000" b="1" dirty="0">
                <a:solidFill>
                  <a:schemeClr val="accent1"/>
                </a:solidFill>
                <a:latin typeface="Century Gothic"/>
                <a:ea typeface="Century Gothic"/>
                <a:cs typeface="Century Gothic"/>
                <a:sym typeface="Century Gothic"/>
              </a:rPr>
              <a:t>Future Work</a:t>
            </a:r>
          </a:p>
        </p:txBody>
      </p:sp>
      <p:pic>
        <p:nvPicPr>
          <p:cNvPr id="3" name="Picture Placeholder 2"/>
          <p:cNvPicPr>
            <a:picLocks noGrp="1" noChangeAspect="1"/>
          </p:cNvPicPr>
          <p:nvPr>
            <p:ph type="pic" idx="3"/>
          </p:nvPr>
        </p:nvPicPr>
        <p:blipFill>
          <a:blip r:embed="rId3">
            <a:extLst>
              <a:ext uri="{28A0092B-C50C-407E-A947-70E740481C1C}">
                <a14:useLocalDpi xmlns:a14="http://schemas.microsoft.com/office/drawing/2010/main" val="0"/>
              </a:ext>
            </a:extLst>
          </a:blip>
          <a:srcRect t="21513" b="21513"/>
          <a:stretch>
            <a:fillRect/>
          </a:stretch>
        </p:blipFill>
        <p:spPr>
          <a:xfrm>
            <a:off x="0" y="3429000"/>
            <a:ext cx="12192000" cy="3429000"/>
          </a:xfrm>
          <a:prstGeom prst="rect">
            <a:avLst/>
          </a:prstGeom>
          <a:noFill/>
          <a:ln>
            <a:noFill/>
          </a:ln>
        </p:spPr>
      </p:pic>
      <p:sp>
        <p:nvSpPr>
          <p:cNvPr id="2" name="Text Placeholder 1"/>
          <p:cNvSpPr>
            <a:spLocks noGrp="1"/>
          </p:cNvSpPr>
          <p:nvPr>
            <p:ph type="body" idx="4"/>
          </p:nvPr>
        </p:nvSpPr>
        <p:spPr>
          <a:xfrm>
            <a:off x="6894491" y="6568226"/>
            <a:ext cx="3773510" cy="289775"/>
          </a:xfrm>
        </p:spPr>
        <p:txBody>
          <a:bodyPr/>
          <a:lstStyle/>
          <a:p>
            <a:r>
              <a:rPr lang="en-US" dirty="0" smtClean="0">
                <a:solidFill>
                  <a:schemeClr val="bg1"/>
                </a:solidFill>
                <a:latin typeface="Century Gothic" panose="020B0502020202020204" pitchFamily="34" charset="0"/>
              </a:rPr>
              <a:t>Image Source: John Chamberlain, Flickr</a:t>
            </a:r>
            <a:endParaRPr lang="en-US" dirty="0">
              <a:solidFill>
                <a:schemeClr val="bg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2095209" y="1421133"/>
            <a:ext cx="8051583" cy="1151366"/>
          </a:xfrm>
          <a:prstGeom prst="rect">
            <a:avLst/>
          </a:prstGeom>
          <a:noFill/>
          <a:ln>
            <a:noFill/>
          </a:ln>
        </p:spPr>
        <p:txBody>
          <a:bodyPr lIns="91425" tIns="45700" rIns="91425" bIns="45700" anchor="t" anchorCtr="0">
            <a:noAutofit/>
          </a:bodyPr>
          <a:lstStyle/>
          <a:p>
            <a:pPr>
              <a:lnSpc>
                <a:spcPct val="75000"/>
              </a:lnSpc>
              <a:buSzPct val="25000"/>
            </a:pPr>
            <a:r>
              <a:rPr lang="en-US" sz="1850" dirty="0">
                <a:solidFill>
                  <a:schemeClr val="dk1"/>
                </a:solidFill>
                <a:latin typeface="Century Gothic"/>
                <a:ea typeface="Century Gothic"/>
                <a:cs typeface="Century Gothic"/>
                <a:sym typeface="Century Gothic"/>
              </a:rPr>
              <a:t>Dr. Kenton Ross, NASA DEVELOP National Program Science Advisor</a:t>
            </a:r>
          </a:p>
          <a:p>
            <a:pPr>
              <a:lnSpc>
                <a:spcPct val="75000"/>
              </a:lnSpc>
              <a:spcBef>
                <a:spcPts val="1000"/>
              </a:spcBef>
              <a:buSzPct val="25000"/>
            </a:pPr>
            <a:r>
              <a:rPr lang="en-US" sz="1850" dirty="0">
                <a:solidFill>
                  <a:schemeClr val="dk1"/>
                </a:solidFill>
                <a:latin typeface="Century Gothic"/>
                <a:ea typeface="Century Gothic"/>
                <a:cs typeface="Century Gothic"/>
                <a:sym typeface="Century Gothic"/>
              </a:rPr>
              <a:t>Dr. </a:t>
            </a:r>
            <a:r>
              <a:rPr lang="en-US" sz="1850" dirty="0" smtClean="0">
                <a:solidFill>
                  <a:schemeClr val="dk1"/>
                </a:solidFill>
                <a:latin typeface="Century Gothic"/>
                <a:ea typeface="Century Gothic"/>
                <a:cs typeface="Century Gothic"/>
                <a:sym typeface="Century Gothic"/>
              </a:rPr>
              <a:t>Noel </a:t>
            </a:r>
            <a:r>
              <a:rPr lang="en-US" sz="1850" dirty="0">
                <a:solidFill>
                  <a:schemeClr val="dk1"/>
                </a:solidFill>
                <a:latin typeface="Century Gothic"/>
                <a:ea typeface="Century Gothic"/>
                <a:cs typeface="Century Gothic"/>
                <a:sym typeface="Century Gothic"/>
              </a:rPr>
              <a:t>Baker, NASA Postdoctoral Program Fellow</a:t>
            </a:r>
          </a:p>
          <a:p>
            <a:pPr>
              <a:lnSpc>
                <a:spcPct val="75000"/>
              </a:lnSpc>
              <a:spcBef>
                <a:spcPts val="1000"/>
              </a:spcBef>
              <a:buSzPct val="25000"/>
            </a:pPr>
            <a:r>
              <a:rPr lang="en-US" sz="1850" dirty="0">
                <a:solidFill>
                  <a:schemeClr val="dk1"/>
                </a:solidFill>
                <a:latin typeface="Century Gothic"/>
                <a:ea typeface="Century Gothic"/>
                <a:cs typeface="Century Gothic"/>
                <a:sym typeface="Century Gothic"/>
              </a:rPr>
              <a:t>Jeffry Ely, NASA DEVELOP Geoinformation Scientist</a:t>
            </a:r>
          </a:p>
          <a:p>
            <a:pPr>
              <a:lnSpc>
                <a:spcPct val="75000"/>
              </a:lnSpc>
              <a:spcBef>
                <a:spcPts val="1000"/>
              </a:spcBef>
            </a:pPr>
            <a:endParaRPr sz="1550" dirty="0">
              <a:solidFill>
                <a:schemeClr val="dk1"/>
              </a:solidFill>
              <a:latin typeface="Century Gothic"/>
              <a:ea typeface="Century Gothic"/>
              <a:cs typeface="Century Gothic"/>
              <a:sym typeface="Century Gothic"/>
            </a:endParaRPr>
          </a:p>
        </p:txBody>
      </p:sp>
      <p:sp>
        <p:nvSpPr>
          <p:cNvPr id="233" name="Shape 233"/>
          <p:cNvSpPr txBox="1">
            <a:spLocks noGrp="1"/>
          </p:cNvSpPr>
          <p:nvPr>
            <p:ph type="body" idx="2"/>
          </p:nvPr>
        </p:nvSpPr>
        <p:spPr>
          <a:xfrm>
            <a:off x="2095207" y="3011686"/>
            <a:ext cx="8051583"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Dr. Michael Glenn, USDA-ARS Appalachian Fruit Research Station</a:t>
            </a:r>
          </a:p>
        </p:txBody>
      </p:sp>
      <p:sp>
        <p:nvSpPr>
          <p:cNvPr id="234" name="Shape 234"/>
          <p:cNvSpPr txBox="1">
            <a:spLocks noGrp="1"/>
          </p:cNvSpPr>
          <p:nvPr>
            <p:ph type="body" idx="3"/>
          </p:nvPr>
        </p:nvSpPr>
        <p:spPr>
          <a:xfrm>
            <a:off x="2095208" y="4628567"/>
            <a:ext cx="8051582" cy="704088"/>
          </a:xfrm>
          <a:prstGeom prst="rect">
            <a:avLst/>
          </a:prstGeom>
          <a:noFill/>
          <a:ln>
            <a:noFill/>
          </a:ln>
        </p:spPr>
        <p:txBody>
          <a:bodyPr lIns="91425" tIns="45700" rIns="91425" bIns="45700" anchor="t" anchorCtr="0">
            <a:noAutofit/>
          </a:bodyPr>
          <a:lstStyle/>
          <a:p>
            <a:pPr>
              <a:lnSpc>
                <a:spcPct val="80000"/>
              </a:lnSpc>
              <a:buSzPct val="25000"/>
            </a:pPr>
            <a:r>
              <a:rPr lang="en-US" sz="1850" dirty="0">
                <a:solidFill>
                  <a:schemeClr val="dk1"/>
                </a:solidFill>
                <a:latin typeface="Century Gothic"/>
                <a:ea typeface="Century Gothic"/>
                <a:cs typeface="Century Gothic"/>
                <a:sym typeface="Century Gothic"/>
              </a:rPr>
              <a:t>Northwest United States Agriculture I, Fall 2014</a:t>
            </a:r>
          </a:p>
          <a:p>
            <a:pPr>
              <a:lnSpc>
                <a:spcPct val="80000"/>
              </a:lnSpc>
              <a:spcBef>
                <a:spcPts val="1000"/>
              </a:spcBef>
              <a:buSzPct val="25000"/>
            </a:pPr>
            <a:r>
              <a:rPr lang="en-US" sz="1850" dirty="0">
                <a:solidFill>
                  <a:schemeClr val="dk1"/>
                </a:solidFill>
                <a:latin typeface="Century Gothic"/>
                <a:ea typeface="Century Gothic"/>
                <a:cs typeface="Century Gothic"/>
                <a:sym typeface="Century Gothic"/>
              </a:rPr>
              <a:t>Northwest United State Agriculture II, Spring 2014</a:t>
            </a:r>
          </a:p>
        </p:txBody>
      </p:sp>
      <p:sp>
        <p:nvSpPr>
          <p:cNvPr id="235" name="Shape 235"/>
          <p:cNvSpPr txBox="1"/>
          <p:nvPr/>
        </p:nvSpPr>
        <p:spPr>
          <a:xfrm>
            <a:off x="2118359" y="940213"/>
            <a:ext cx="2577819" cy="523219"/>
          </a:xfrm>
          <a:prstGeom prst="rect">
            <a:avLst/>
          </a:prstGeom>
          <a:noFill/>
          <a:ln>
            <a:noFill/>
          </a:ln>
        </p:spPr>
        <p:txBody>
          <a:bodyPr lIns="91425" tIns="45700" rIns="91425" bIns="45700" anchor="t" anchorCtr="0">
            <a:noAutofit/>
          </a:bodyPr>
          <a:lstStyle/>
          <a:p>
            <a:pPr>
              <a:buSzPct val="25000"/>
            </a:pPr>
            <a:r>
              <a:rPr lang="en-US" sz="2800" b="1" dirty="0">
                <a:solidFill>
                  <a:schemeClr val="accent1"/>
                </a:solidFill>
                <a:latin typeface="Century Gothic"/>
                <a:ea typeface="Century Gothic"/>
                <a:cs typeface="Century Gothic"/>
                <a:sym typeface="Century Gothic"/>
              </a:rPr>
              <a:t>Advisors</a:t>
            </a:r>
          </a:p>
        </p:txBody>
      </p:sp>
      <p:sp>
        <p:nvSpPr>
          <p:cNvPr id="236" name="Shape 236"/>
          <p:cNvSpPr txBox="1"/>
          <p:nvPr/>
        </p:nvSpPr>
        <p:spPr>
          <a:xfrm>
            <a:off x="2118359" y="2547589"/>
            <a:ext cx="2577819" cy="523219"/>
          </a:xfrm>
          <a:prstGeom prst="rect">
            <a:avLst/>
          </a:prstGeom>
          <a:noFill/>
          <a:ln>
            <a:noFill/>
          </a:ln>
        </p:spPr>
        <p:txBody>
          <a:bodyPr lIns="91425" tIns="45700" rIns="91425" bIns="45700" anchor="t" anchorCtr="0">
            <a:noAutofit/>
          </a:bodyPr>
          <a:lstStyle/>
          <a:p>
            <a:pPr>
              <a:buSzPct val="25000"/>
            </a:pPr>
            <a:r>
              <a:rPr lang="en-US" sz="2800" b="1" dirty="0">
                <a:solidFill>
                  <a:schemeClr val="accent1"/>
                </a:solidFill>
                <a:latin typeface="Century Gothic"/>
                <a:ea typeface="Century Gothic"/>
                <a:cs typeface="Century Gothic"/>
                <a:sym typeface="Century Gothic"/>
              </a:rPr>
              <a:t>Partners</a:t>
            </a:r>
          </a:p>
        </p:txBody>
      </p:sp>
      <p:sp>
        <p:nvSpPr>
          <p:cNvPr id="237" name="Shape 237"/>
          <p:cNvSpPr txBox="1"/>
          <p:nvPr/>
        </p:nvSpPr>
        <p:spPr>
          <a:xfrm>
            <a:off x="2118359" y="4154963"/>
            <a:ext cx="2577819" cy="523219"/>
          </a:xfrm>
          <a:prstGeom prst="rect">
            <a:avLst/>
          </a:prstGeom>
          <a:noFill/>
          <a:ln>
            <a:noFill/>
          </a:ln>
        </p:spPr>
        <p:txBody>
          <a:bodyPr lIns="91425" tIns="45700" rIns="91425" bIns="45700" anchor="t" anchorCtr="0">
            <a:noAutofit/>
          </a:bodyPr>
          <a:lstStyle/>
          <a:p>
            <a:pPr>
              <a:buSzPct val="25000"/>
            </a:pPr>
            <a:r>
              <a:rPr lang="en-US" sz="2800" b="1" dirty="0">
                <a:solidFill>
                  <a:schemeClr val="accent1"/>
                </a:solidFill>
                <a:latin typeface="Century Gothic"/>
                <a:ea typeface="Century Gothic"/>
                <a:cs typeface="Century Gothic"/>
                <a:sym typeface="Century Gothic"/>
              </a:rPr>
              <a:t>Others</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1189872" y="1335976"/>
            <a:ext cx="2896800" cy="3117899"/>
          </a:xfrm>
          <a:prstGeom prst="rect">
            <a:avLst/>
          </a:prstGeom>
          <a:noFill/>
          <a:ln>
            <a:noFill/>
          </a:ln>
        </p:spPr>
        <p:txBody>
          <a:bodyPr lIns="91425" tIns="45700" rIns="91425" bIns="45700" anchor="t" anchorCtr="0">
            <a:noAutofit/>
          </a:bodyPr>
          <a:lstStyle/>
          <a:p>
            <a:pPr>
              <a:lnSpc>
                <a:spcPct val="115000"/>
              </a:lnSpc>
            </a:pPr>
            <a:r>
              <a:rPr lang="en-US" sz="2000" dirty="0">
                <a:solidFill>
                  <a:schemeClr val="dk1"/>
                </a:solidFill>
                <a:latin typeface="Century Gothic"/>
                <a:ea typeface="Century Gothic"/>
                <a:cs typeface="Century Gothic"/>
                <a:sym typeface="Century Gothic"/>
              </a:rPr>
              <a:t>Study Period: </a:t>
            </a:r>
          </a:p>
          <a:p>
            <a:pPr>
              <a:lnSpc>
                <a:spcPct val="115000"/>
              </a:lnSpc>
            </a:pPr>
            <a:endParaRPr sz="2000" dirty="0">
              <a:solidFill>
                <a:schemeClr val="dk1"/>
              </a:solidFill>
              <a:latin typeface="Century Gothic"/>
              <a:ea typeface="Century Gothic"/>
              <a:cs typeface="Century Gothic"/>
              <a:sym typeface="Century Gothic"/>
            </a:endParaRPr>
          </a:p>
          <a:p>
            <a:pPr marL="457200" indent="-3556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2002-2015</a:t>
            </a:r>
          </a:p>
          <a:p>
            <a:pPr marL="457200">
              <a:lnSpc>
                <a:spcPct val="115000"/>
              </a:lnSpc>
            </a:pPr>
            <a:endParaRPr sz="2000" dirty="0">
              <a:solidFill>
                <a:schemeClr val="dk1"/>
              </a:solidFill>
              <a:latin typeface="Century Gothic"/>
              <a:ea typeface="Century Gothic"/>
              <a:cs typeface="Century Gothic"/>
              <a:sym typeface="Century Gothic"/>
            </a:endParaRPr>
          </a:p>
          <a:p>
            <a:pPr marL="457200" indent="-3556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Future</a:t>
            </a:r>
          </a:p>
          <a:p>
            <a:pPr marL="914400" lvl="1" indent="-3556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2045</a:t>
            </a:r>
          </a:p>
          <a:p>
            <a:pPr marL="914400" lvl="1" indent="-3556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2065</a:t>
            </a:r>
          </a:p>
          <a:p>
            <a:pPr marL="914400" lvl="1" indent="-3556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2095</a:t>
            </a:r>
          </a:p>
        </p:txBody>
      </p:sp>
      <p:sp>
        <p:nvSpPr>
          <p:cNvPr id="134" name="Shape 134"/>
          <p:cNvSpPr txBox="1">
            <a:spLocks noGrp="1"/>
          </p:cNvSpPr>
          <p:nvPr>
            <p:ph type="body" idx="2"/>
          </p:nvPr>
        </p:nvSpPr>
        <p:spPr>
          <a:xfrm>
            <a:off x="1648247" y="158231"/>
            <a:ext cx="7982700" cy="704099"/>
          </a:xfrm>
          <a:prstGeom prst="rect">
            <a:avLst/>
          </a:prstGeom>
          <a:noFill/>
          <a:ln>
            <a:noFill/>
          </a:ln>
        </p:spPr>
        <p:txBody>
          <a:bodyPr lIns="91425" tIns="45700" rIns="91425" bIns="45700" anchor="t" anchorCtr="0">
            <a:noAutofit/>
          </a:bodyPr>
          <a:lstStyle/>
          <a:p>
            <a:pPr>
              <a:buSzPct val="25000"/>
            </a:pPr>
            <a:r>
              <a:rPr lang="en-US" sz="4000" b="1" dirty="0">
                <a:solidFill>
                  <a:schemeClr val="accent1"/>
                </a:solidFill>
                <a:latin typeface="Century Gothic"/>
                <a:ea typeface="Century Gothic"/>
                <a:cs typeface="Century Gothic"/>
                <a:sym typeface="Century Gothic"/>
              </a:rPr>
              <a:t>Study Area: Washington, USA</a:t>
            </a:r>
          </a:p>
        </p:txBody>
      </p:sp>
      <p:pic>
        <p:nvPicPr>
          <p:cNvPr id="135" name="Shape 135"/>
          <p:cNvPicPr preferRelativeResize="0"/>
          <p:nvPr/>
        </p:nvPicPr>
        <p:blipFill rotWithShape="1">
          <a:blip r:embed="rId3">
            <a:alphaModFix/>
          </a:blip>
          <a:srcRect l="9040" t="31526" r="8917" b="6596"/>
          <a:stretch/>
        </p:blipFill>
        <p:spPr>
          <a:xfrm>
            <a:off x="22381100" y="12301850"/>
            <a:ext cx="4231849" cy="4130200"/>
          </a:xfrm>
          <a:prstGeom prst="rect">
            <a:avLst/>
          </a:prstGeom>
          <a:noFill/>
          <a:ln>
            <a:noFill/>
          </a:ln>
        </p:spPr>
      </p:pic>
      <p:pic>
        <p:nvPicPr>
          <p:cNvPr id="136" name="Shape 136"/>
          <p:cNvPicPr preferRelativeResize="0"/>
          <p:nvPr/>
        </p:nvPicPr>
        <p:blipFill rotWithShape="1">
          <a:blip r:embed="rId3">
            <a:alphaModFix/>
          </a:blip>
          <a:srcRect l="9040" t="31526" r="8917" b="6596"/>
          <a:stretch/>
        </p:blipFill>
        <p:spPr>
          <a:xfrm>
            <a:off x="22533500" y="12454250"/>
            <a:ext cx="4231849" cy="4130200"/>
          </a:xfrm>
          <a:prstGeom prst="rect">
            <a:avLst/>
          </a:prstGeom>
          <a:noFill/>
          <a:ln>
            <a:noFill/>
          </a:ln>
        </p:spPr>
      </p:pic>
      <p:pic>
        <p:nvPicPr>
          <p:cNvPr id="137" name="Shape 137"/>
          <p:cNvPicPr preferRelativeResize="0"/>
          <p:nvPr/>
        </p:nvPicPr>
        <p:blipFill rotWithShape="1">
          <a:blip r:embed="rId3">
            <a:alphaModFix/>
          </a:blip>
          <a:srcRect l="9040" t="31526" r="8917" b="6596"/>
          <a:stretch/>
        </p:blipFill>
        <p:spPr>
          <a:xfrm>
            <a:off x="22685900" y="12606650"/>
            <a:ext cx="4231849" cy="4130200"/>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22" t="2200" r="1822" b="2177"/>
          <a:stretch/>
        </p:blipFill>
        <p:spPr>
          <a:xfrm>
            <a:off x="3951111" y="1162757"/>
            <a:ext cx="6558844" cy="503484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0610" y="4913846"/>
            <a:ext cx="1575061" cy="1217092"/>
          </a:xfrm>
          <a:prstGeom prst="rect">
            <a:avLst/>
          </a:prstGeom>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8481719" y="5552661"/>
            <a:ext cx="1404403" cy="216704"/>
          </a:xfrm>
          <a:prstGeom prst="rect">
            <a:avLst/>
          </a:prstGeom>
          <a:noFill/>
          <a:ln>
            <a:noFill/>
          </a:ln>
        </p:spPr>
      </p:pic>
      <p:sp>
        <p:nvSpPr>
          <p:cNvPr id="4" name="TextBox 3"/>
          <p:cNvSpPr txBox="1"/>
          <p:nvPr/>
        </p:nvSpPr>
        <p:spPr>
          <a:xfrm>
            <a:off x="5748060" y="1335975"/>
            <a:ext cx="3979036" cy="336059"/>
          </a:xfrm>
          <a:prstGeom prst="rect">
            <a:avLst/>
          </a:prstGeom>
          <a:noFill/>
        </p:spPr>
        <p:txBody>
          <a:bodyPr wrap="square" rtlCol="0">
            <a:spAutoFit/>
          </a:bodyPr>
          <a:lstStyle/>
          <a:p>
            <a:pPr algn="ctr"/>
            <a:r>
              <a:rPr lang="en-US" sz="1600" b="1" dirty="0">
                <a:latin typeface="Century Gothic" panose="020B0502020202020204" pitchFamily="34" charset="0"/>
              </a:rPr>
              <a:t>Apple Orchards in Washington State</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3" name="Picture Placeholder 2"/>
          <p:cNvPicPr>
            <a:picLocks noGrp="1" noChangeAspect="1"/>
          </p:cNvPicPr>
          <p:nvPr>
            <p:ph type="pic" idx="2"/>
          </p:nvPr>
        </p:nvPicPr>
        <p:blipFill>
          <a:blip r:embed="rId3">
            <a:extLst>
              <a:ext uri="{28A0092B-C50C-407E-A947-70E740481C1C}">
                <a14:useLocalDpi xmlns:a14="http://schemas.microsoft.com/office/drawing/2010/main" val="0"/>
              </a:ext>
            </a:extLst>
          </a:blip>
          <a:srcRect l="25000" r="25000"/>
          <a:stretch>
            <a:fillRect/>
          </a:stretch>
        </p:blipFill>
        <p:spPr>
          <a:xfrm>
            <a:off x="0" y="0"/>
            <a:ext cx="6096000" cy="6858000"/>
          </a:xfrm>
          <a:prstGeom prst="rect">
            <a:avLst/>
          </a:prstGeom>
          <a:noFill/>
          <a:ln>
            <a:noFill/>
          </a:ln>
        </p:spPr>
      </p:pic>
      <p:sp>
        <p:nvSpPr>
          <p:cNvPr id="145" name="Shape 145"/>
          <p:cNvSpPr txBox="1">
            <a:spLocks noGrp="1"/>
          </p:cNvSpPr>
          <p:nvPr>
            <p:ph type="body" idx="1"/>
          </p:nvPr>
        </p:nvSpPr>
        <p:spPr>
          <a:xfrm>
            <a:off x="6626351" y="1921002"/>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Guide as to which plants will thrive at a given location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Based on annual extreme minimum temperature</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Divided into 10 degree Fahrenheit zones</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Apples grow best in zones </a:t>
            </a:r>
            <a:r>
              <a:rPr lang="en-US" sz="2000" dirty="0" smtClean="0">
                <a:solidFill>
                  <a:schemeClr val="dk1"/>
                </a:solidFill>
                <a:latin typeface="Century Gothic"/>
                <a:ea typeface="Century Gothic"/>
                <a:cs typeface="Century Gothic"/>
                <a:sym typeface="Century Gothic"/>
              </a:rPr>
              <a:t>5 through 7</a:t>
            </a:r>
            <a:endParaRPr lang="en-US" sz="2000" dirty="0">
              <a:solidFill>
                <a:schemeClr val="dk1"/>
              </a:solidFill>
              <a:latin typeface="Century Gothic"/>
              <a:ea typeface="Century Gothic"/>
              <a:cs typeface="Century Gothic"/>
              <a:sym typeface="Century Gothic"/>
            </a:endParaRPr>
          </a:p>
          <a:p>
            <a:endParaRPr sz="2000" dirty="0">
              <a:solidFill>
                <a:schemeClr val="dk1"/>
              </a:solidFill>
              <a:latin typeface="Century Gothic"/>
              <a:ea typeface="Century Gothic"/>
              <a:cs typeface="Century Gothic"/>
              <a:sym typeface="Century Gothic"/>
            </a:endParaRPr>
          </a:p>
        </p:txBody>
      </p:sp>
      <p:sp>
        <p:nvSpPr>
          <p:cNvPr id="146" name="Shape 146"/>
          <p:cNvSpPr txBox="1">
            <a:spLocks noGrp="1"/>
          </p:cNvSpPr>
          <p:nvPr>
            <p:ph type="body" idx="3"/>
          </p:nvPr>
        </p:nvSpPr>
        <p:spPr>
          <a:xfrm>
            <a:off x="6626351" y="382520"/>
            <a:ext cx="5756148" cy="1325880"/>
          </a:xfrm>
          <a:prstGeom prst="rect">
            <a:avLst/>
          </a:prstGeom>
          <a:noFill/>
          <a:ln>
            <a:noFill/>
          </a:ln>
        </p:spPr>
        <p:txBody>
          <a:bodyPr lIns="91425" tIns="45700" rIns="91425" bIns="45700" anchor="b" anchorCtr="0">
            <a:noAutofit/>
          </a:bodyPr>
          <a:lstStyle/>
          <a:p>
            <a:pPr algn="l" rtl="0">
              <a:lnSpc>
                <a:spcPct val="75000"/>
              </a:lnSpc>
              <a:buClr>
                <a:schemeClr val="accent1"/>
              </a:buClr>
              <a:buSzPct val="25000"/>
            </a:pPr>
            <a:r>
              <a:rPr lang="en-US" sz="3700" b="1" dirty="0" smtClean="0">
                <a:solidFill>
                  <a:schemeClr val="accent1"/>
                </a:solidFill>
                <a:latin typeface="Century Gothic"/>
                <a:ea typeface="Century Gothic"/>
                <a:cs typeface="Century Gothic"/>
                <a:sym typeface="Century Gothic"/>
              </a:rPr>
              <a:t>Plant Hardiness </a:t>
            </a:r>
            <a:r>
              <a:rPr lang="en-US" sz="3700" b="1" dirty="0">
                <a:solidFill>
                  <a:schemeClr val="accent1"/>
                </a:solidFill>
                <a:latin typeface="Century Gothic"/>
                <a:ea typeface="Century Gothic"/>
                <a:cs typeface="Century Gothic"/>
                <a:sym typeface="Century Gothic"/>
              </a:rPr>
              <a:t>Zones</a:t>
            </a:r>
          </a:p>
        </p:txBody>
      </p:sp>
      <p:pic>
        <p:nvPicPr>
          <p:cNvPr id="149" name="Shape 149"/>
          <p:cNvPicPr preferRelativeResize="0"/>
          <p:nvPr/>
        </p:nvPicPr>
        <p:blipFill>
          <a:blip r:embed="rId4">
            <a:alphaModFix/>
          </a:blip>
          <a:stretch>
            <a:fillRect/>
          </a:stretch>
        </p:blipFill>
        <p:spPr>
          <a:xfrm>
            <a:off x="821350" y="1708400"/>
            <a:ext cx="4453299" cy="3441199"/>
          </a:xfrm>
          <a:prstGeom prst="rect">
            <a:avLst/>
          </a:prstGeom>
          <a:noFill/>
          <a:ln>
            <a:noFill/>
          </a:ln>
        </p:spPr>
      </p:pic>
      <p:sp>
        <p:nvSpPr>
          <p:cNvPr id="2" name="Text Placeholder 1"/>
          <p:cNvSpPr>
            <a:spLocks noGrp="1"/>
          </p:cNvSpPr>
          <p:nvPr>
            <p:ph type="body" idx="4"/>
          </p:nvPr>
        </p:nvSpPr>
        <p:spPr>
          <a:xfrm>
            <a:off x="1446725" y="6595561"/>
            <a:ext cx="3078050" cy="378349"/>
          </a:xfrm>
        </p:spPr>
        <p:txBody>
          <a:bodyPr/>
          <a:lstStyle/>
          <a:p>
            <a:pPr algn="l"/>
            <a:r>
              <a:rPr lang="en-US" sz="1200" dirty="0">
                <a:solidFill>
                  <a:schemeClr val="bg1"/>
                </a:solidFill>
                <a:latin typeface="Century Gothic" panose="020B0502020202020204" pitchFamily="34" charset="0"/>
              </a:rPr>
              <a:t>Image Source: </a:t>
            </a:r>
            <a:r>
              <a:rPr lang="en-US" sz="1200" dirty="0" err="1">
                <a:solidFill>
                  <a:schemeClr val="bg1"/>
                </a:solidFill>
                <a:latin typeface="Century Gothic" panose="020B0502020202020204" pitchFamily="34" charset="0"/>
              </a:rPr>
              <a:t>Placeuvm</a:t>
            </a:r>
            <a:r>
              <a:rPr lang="en-US" sz="1200" dirty="0">
                <a:solidFill>
                  <a:schemeClr val="bg1"/>
                </a:solidFill>
                <a:latin typeface="Century Gothic" panose="020B0502020202020204" pitchFamily="34" charset="0"/>
              </a:rPr>
              <a:t>, Flickr</a:t>
            </a:r>
            <a:br>
              <a:rPr lang="en-US" sz="1200" dirty="0">
                <a:solidFill>
                  <a:schemeClr val="bg1"/>
                </a:solidFill>
                <a:latin typeface="Century Gothic" panose="020B0502020202020204" pitchFamily="34" charset="0"/>
              </a:rPr>
            </a:br>
            <a:endParaRPr lang="en-US" sz="1200" dirty="0">
              <a:solidFill>
                <a:schemeClr val="bg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096001" y="4709160"/>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Ideal average temperature of 19 °C </a:t>
            </a:r>
          </a:p>
        </p:txBody>
      </p:sp>
      <p:sp>
        <p:nvSpPr>
          <p:cNvPr id="155" name="Shape 155"/>
          <p:cNvSpPr txBox="1">
            <a:spLocks noGrp="1"/>
          </p:cNvSpPr>
          <p:nvPr>
            <p:ph type="body" idx="2"/>
          </p:nvPr>
        </p:nvSpPr>
        <p:spPr>
          <a:xfrm>
            <a:off x="1844039" y="548639"/>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Apple Suitability</a:t>
            </a:r>
          </a:p>
        </p:txBody>
      </p:sp>
      <p:sp>
        <p:nvSpPr>
          <p:cNvPr id="156" name="Shape 156"/>
          <p:cNvSpPr txBox="1">
            <a:spLocks noGrp="1"/>
          </p:cNvSpPr>
          <p:nvPr>
            <p:ph type="body" idx="3"/>
          </p:nvPr>
        </p:nvSpPr>
        <p:spPr>
          <a:xfrm>
            <a:off x="2118361" y="211531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Plant Hardiness Zones</a:t>
            </a:r>
          </a:p>
        </p:txBody>
      </p:sp>
      <p:sp>
        <p:nvSpPr>
          <p:cNvPr id="157" name="Shape 157"/>
          <p:cNvSpPr txBox="1">
            <a:spLocks noGrp="1"/>
          </p:cNvSpPr>
          <p:nvPr>
            <p:ph type="body" idx="4"/>
          </p:nvPr>
        </p:nvSpPr>
        <p:spPr>
          <a:xfrm>
            <a:off x="6096001" y="2103119"/>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Based on average annual extreme minimum temperature</a:t>
            </a:r>
          </a:p>
        </p:txBody>
      </p:sp>
      <p:sp>
        <p:nvSpPr>
          <p:cNvPr id="158" name="Shape 158"/>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Season Temperature</a:t>
            </a:r>
          </a:p>
        </p:txBody>
      </p:sp>
      <p:sp>
        <p:nvSpPr>
          <p:cNvPr id="159" name="Shape 159"/>
          <p:cNvSpPr txBox="1">
            <a:spLocks noGrp="1"/>
          </p:cNvSpPr>
          <p:nvPr>
            <p:ph type="body" idx="6"/>
          </p:nvPr>
        </p:nvSpPr>
        <p:spPr>
          <a:xfrm>
            <a:off x="2118361" y="3418333"/>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Degree Days</a:t>
            </a:r>
          </a:p>
        </p:txBody>
      </p:sp>
      <p:sp>
        <p:nvSpPr>
          <p:cNvPr id="160" name="Shape 160"/>
          <p:cNvSpPr txBox="1">
            <a:spLocks noGrp="1"/>
          </p:cNvSpPr>
          <p:nvPr>
            <p:ph type="body" idx="7"/>
          </p:nvPr>
        </p:nvSpPr>
        <p:spPr>
          <a:xfrm>
            <a:off x="6096001" y="3406139"/>
            <a:ext cx="3950207" cy="704088"/>
          </a:xfrm>
          <a:prstGeom prst="rect">
            <a:avLst/>
          </a:prstGeom>
          <a:noFill/>
          <a:ln>
            <a:noFill/>
          </a:ln>
        </p:spPr>
        <p:txBody>
          <a:bodyPr lIns="91425" tIns="45700" rIns="91425" bIns="45700" anchor="t" anchorCtr="0">
            <a:noAutofit/>
          </a:bodyPr>
          <a:lstStyle/>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Heat accumulation formula:</a:t>
            </a:r>
          </a:p>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([Tmax + Tmin]/2) - </a:t>
            </a:r>
            <a:r>
              <a:rPr lang="en-US" sz="2000" dirty="0" smtClean="0">
                <a:solidFill>
                  <a:schemeClr val="dk1"/>
                </a:solidFill>
                <a:latin typeface="Century Gothic"/>
                <a:ea typeface="Century Gothic"/>
                <a:cs typeface="Century Gothic"/>
                <a:sym typeface="Century Gothic"/>
              </a:rPr>
              <a:t>10 </a:t>
            </a:r>
            <a:r>
              <a:rPr lang="en-US" sz="2000" dirty="0">
                <a:solidFill>
                  <a:schemeClr val="dk1"/>
                </a:solidFill>
                <a:latin typeface="Century Gothic"/>
                <a:ea typeface="Century Gothic"/>
                <a:cs typeface="Century Gothic"/>
                <a:sym typeface="Century Gothic"/>
              </a:rPr>
              <a:t>°C</a:t>
            </a:r>
          </a:p>
          <a:p>
            <a:endParaRPr sz="2000" dirty="0">
              <a:solidFill>
                <a:schemeClr val="dk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2045208" y="2130552"/>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Map Plant Hardiness Zones</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a:p>
            <a:pPr marL="558800" lvl="1" indent="0">
              <a:buSzPct val="100000"/>
              <a:buNone/>
            </a:pPr>
            <a:endParaRPr lang="en-US"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Map areas suitable for apple growth</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p:txBody>
      </p:sp>
      <p:sp>
        <p:nvSpPr>
          <p:cNvPr id="125" name="Shape 125"/>
          <p:cNvSpPr txBox="1">
            <a:spLocks noGrp="1"/>
          </p:cNvSpPr>
          <p:nvPr>
            <p:ph type="body" idx="2"/>
          </p:nvPr>
        </p:nvSpPr>
        <p:spPr>
          <a:xfrm>
            <a:off x="2072640" y="640079"/>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Objectives</a:t>
            </a:r>
          </a:p>
        </p:txBody>
      </p:sp>
      <p:sp>
        <p:nvSpPr>
          <p:cNvPr id="126" name="Shape 126"/>
          <p:cNvSpPr txBox="1">
            <a:spLocks noGrp="1"/>
          </p:cNvSpPr>
          <p:nvPr>
            <p:ph type="body" idx="3"/>
          </p:nvPr>
        </p:nvSpPr>
        <p:spPr>
          <a:xfrm>
            <a:off x="6217919" y="2130551"/>
            <a:ext cx="3974592" cy="4270248"/>
          </a:xfrm>
          <a:prstGeom prst="rect">
            <a:avLst/>
          </a:prstGeom>
          <a:noFill/>
          <a:ln>
            <a:noFill/>
          </a:ln>
        </p:spPr>
        <p:txBody>
          <a:bodyPr lIns="91425" tIns="45700" rIns="91425" bIns="45700" anchor="t" anchorCtr="0">
            <a:noAutofit/>
          </a:bodyPr>
          <a:lstStyle/>
          <a:p>
            <a:pPr marL="457200" indent="-355600" algn="l" rtl="0">
              <a:lnSpc>
                <a:spcPct val="90000"/>
              </a:lnSpc>
              <a:buClr>
                <a:schemeClr val="dk1"/>
              </a:buClr>
              <a:buSzPct val="100000"/>
              <a:buFont typeface="Century Gothic"/>
              <a:buChar char="●"/>
            </a:pPr>
            <a:r>
              <a:rPr lang="en-US" sz="2000" dirty="0">
                <a:solidFill>
                  <a:schemeClr val="dk1"/>
                </a:solidFill>
                <a:latin typeface="Century Gothic"/>
                <a:ea typeface="Century Gothic"/>
                <a:cs typeface="Century Gothic"/>
                <a:sym typeface="Century Gothic"/>
              </a:rPr>
              <a:t>Dr. Michael </a:t>
            </a:r>
            <a:r>
              <a:rPr lang="en-US" sz="2000" dirty="0" smtClean="0">
                <a:solidFill>
                  <a:schemeClr val="dk1"/>
                </a:solidFill>
                <a:latin typeface="Century Gothic"/>
                <a:ea typeface="Century Gothic"/>
                <a:cs typeface="Century Gothic"/>
                <a:sym typeface="Century Gothic"/>
              </a:rPr>
              <a:t>Glenn, </a:t>
            </a:r>
            <a:r>
              <a:rPr lang="en-US" sz="2000" dirty="0">
                <a:solidFill>
                  <a:schemeClr val="dk1"/>
                </a:solidFill>
                <a:latin typeface="Century Gothic"/>
                <a:ea typeface="Century Gothic"/>
                <a:cs typeface="Century Gothic"/>
                <a:sym typeface="Century Gothic"/>
              </a:rPr>
              <a:t>Ph.D. United States Department of </a:t>
            </a:r>
            <a:r>
              <a:rPr lang="en-US" sz="2000" dirty="0" smtClean="0">
                <a:solidFill>
                  <a:schemeClr val="dk1"/>
                </a:solidFill>
                <a:latin typeface="Century Gothic"/>
                <a:ea typeface="Century Gothic"/>
                <a:cs typeface="Century Gothic"/>
                <a:sym typeface="Century Gothic"/>
              </a:rPr>
              <a:t>Agriculture – Agricultural Research Service</a:t>
            </a:r>
            <a:endParaRPr lang="en-US" sz="2000" dirty="0">
              <a:solidFill>
                <a:schemeClr val="dk1"/>
              </a:solidFill>
              <a:latin typeface="Century Gothic"/>
              <a:ea typeface="Century Gothic"/>
              <a:cs typeface="Century Gothic"/>
              <a:sym typeface="Century Gothic"/>
            </a:endParaRPr>
          </a:p>
        </p:txBody>
      </p:sp>
      <p:pic>
        <p:nvPicPr>
          <p:cNvPr id="128" name="Shape 128"/>
          <p:cNvPicPr preferRelativeResize="0"/>
          <p:nvPr/>
        </p:nvPicPr>
        <p:blipFill>
          <a:blip r:embed="rId3">
            <a:alphaModFix/>
          </a:blip>
          <a:stretch>
            <a:fillRect/>
          </a:stretch>
        </p:blipFill>
        <p:spPr>
          <a:xfrm>
            <a:off x="6770735" y="3451288"/>
            <a:ext cx="2381250" cy="1628775"/>
          </a:xfrm>
          <a:prstGeom prst="rect">
            <a:avLst/>
          </a:prstGeom>
          <a:noFill/>
          <a:ln>
            <a:noFill/>
          </a:ln>
        </p:spPr>
      </p:pic>
      <p:sp>
        <p:nvSpPr>
          <p:cNvPr id="8" name="Shape 125"/>
          <p:cNvSpPr txBox="1">
            <a:spLocks/>
          </p:cNvSpPr>
          <p:nvPr/>
        </p:nvSpPr>
        <p:spPr>
          <a:xfrm>
            <a:off x="6234846" y="640079"/>
            <a:ext cx="3770376" cy="1325880"/>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4000" b="1" dirty="0">
                <a:solidFill>
                  <a:schemeClr val="accent1"/>
                </a:solidFill>
                <a:latin typeface="Century Gothic"/>
                <a:ea typeface="Century Gothic"/>
                <a:cs typeface="Century Gothic"/>
                <a:sym typeface="Century Gothic"/>
              </a:rPr>
              <a:t>Project Partner</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txBox="1">
            <a:spLocks noGrp="1"/>
          </p:cNvSpPr>
          <p:nvPr>
            <p:ph type="body" idx="2"/>
          </p:nvPr>
        </p:nvSpPr>
        <p:spPr>
          <a:xfrm>
            <a:off x="1958410" y="266807"/>
            <a:ext cx="8475673" cy="584218"/>
          </a:xfrm>
          <a:prstGeom prst="rect">
            <a:avLst/>
          </a:prstGeom>
          <a:noFill/>
          <a:ln>
            <a:noFill/>
          </a:ln>
        </p:spPr>
        <p:txBody>
          <a:bodyPr lIns="91425" tIns="45700" rIns="91425" bIns="45700" anchor="b" anchorCtr="0">
            <a:noAutofit/>
          </a:bodyPr>
          <a:lstStyle/>
          <a:p>
            <a:pPr algn="l">
              <a:buSzPct val="25000"/>
            </a:pPr>
            <a:r>
              <a:rPr lang="en-US" sz="4000" b="1">
                <a:solidFill>
                  <a:schemeClr val="accent1"/>
                </a:solidFill>
                <a:latin typeface="Century Gothic"/>
                <a:ea typeface="Century Gothic"/>
                <a:cs typeface="Century Gothic"/>
                <a:sym typeface="Century Gothic"/>
              </a:rPr>
              <a:t>Earth </a:t>
            </a:r>
            <a:r>
              <a:rPr lang="en-US" sz="4000" b="1" smtClean="0">
                <a:solidFill>
                  <a:schemeClr val="accent1"/>
                </a:solidFill>
                <a:latin typeface="Century Gothic"/>
                <a:ea typeface="Century Gothic"/>
                <a:cs typeface="Century Gothic"/>
                <a:sym typeface="Century Gothic"/>
              </a:rPr>
              <a:t>Observations &amp; </a:t>
            </a:r>
            <a:r>
              <a:rPr lang="en-US" sz="4000" b="1" dirty="0">
                <a:solidFill>
                  <a:schemeClr val="accent1"/>
                </a:solidFill>
                <a:latin typeface="Century Gothic"/>
                <a:ea typeface="Century Gothic"/>
                <a:cs typeface="Century Gothic"/>
                <a:sym typeface="Century Gothic"/>
              </a:rPr>
              <a:t>Projections</a:t>
            </a:r>
          </a:p>
        </p:txBody>
      </p:sp>
      <p:sp>
        <p:nvSpPr>
          <p:cNvPr id="8" name="Shape 168"/>
          <p:cNvSpPr txBox="1">
            <a:spLocks noGrp="1"/>
          </p:cNvSpPr>
          <p:nvPr/>
        </p:nvSpPr>
        <p:spPr>
          <a:xfrm>
            <a:off x="1015425" y="1955326"/>
            <a:ext cx="927599" cy="2741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0" indent="0">
              <a:spcBef>
                <a:spcPts val="0"/>
              </a:spcBef>
              <a:buSzPct val="25000"/>
              <a:buNone/>
            </a:pPr>
            <a:r>
              <a:rPr lang="en-US" sz="1800" dirty="0">
                <a:solidFill>
                  <a:schemeClr val="dk1"/>
                </a:solidFill>
                <a:latin typeface="Century Gothic"/>
                <a:ea typeface="Century Gothic"/>
                <a:cs typeface="Century Gothic"/>
                <a:sym typeface="Century Gothic"/>
              </a:rPr>
              <a:t>Aqua</a:t>
            </a:r>
          </a:p>
        </p:txBody>
      </p:sp>
      <p:sp>
        <p:nvSpPr>
          <p:cNvPr id="9" name="TextBox 6"/>
          <p:cNvSpPr txBox="1"/>
          <p:nvPr/>
        </p:nvSpPr>
        <p:spPr>
          <a:xfrm>
            <a:off x="1548567" y="1069588"/>
            <a:ext cx="438632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b="1" dirty="0">
                <a:latin typeface="Century Gothic" panose="020B0502020202020204" pitchFamily="34" charset="0"/>
              </a:rPr>
              <a:t>MODIS Land Surface Temperatures in  Washington State from 2002-2015</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662608" y="5073305"/>
            <a:ext cx="843286" cy="736958"/>
          </a:xfrm>
          <a:prstGeom prst="rect">
            <a:avLst/>
          </a:prstGeom>
          <a:noFill/>
          <a:ln>
            <a:noFill/>
          </a:ln>
        </p:spPr>
      </p:pic>
      <p:sp>
        <p:nvSpPr>
          <p:cNvPr id="12" name="TextBox 11"/>
          <p:cNvSpPr txBox="1"/>
          <p:nvPr/>
        </p:nvSpPr>
        <p:spPr>
          <a:xfrm>
            <a:off x="6705096" y="1069588"/>
            <a:ext cx="502110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b="1" dirty="0">
                <a:latin typeface="Century Gothic" panose="020B0502020202020204" pitchFamily="34" charset="0"/>
              </a:rPr>
              <a:t>NASA Earth Exchange Downscaled Climate Projections (NEX-DCP30) for 2045, 2065, and 2095</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424" y="1723813"/>
            <a:ext cx="5309349" cy="4102679"/>
          </a:xfrm>
          <a:prstGeom prst="rect">
            <a:avLst/>
          </a:prstGeom>
          <a:effectLst>
            <a:outerShdw blurRad="292100" dist="139700" dir="2700000" algn="tl" rotWithShape="0">
              <a:prstClr val="black">
                <a:alpha val="65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773" y="1723812"/>
            <a:ext cx="5353800" cy="4137028"/>
          </a:xfrm>
          <a:prstGeom prst="rect">
            <a:avLst/>
          </a:prstGeom>
          <a:effectLst>
            <a:outerShdw blurRad="292100" dist="139700" dir="2700000" algn="tl" rotWithShape="0">
              <a:prstClr val="black">
                <a:alpha val="65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69587"/>
            <a:ext cx="2500000" cy="1524390"/>
          </a:xfrm>
          <a:prstGeom prst="rect">
            <a:avLst/>
          </a:prstGeom>
        </p:spPr>
      </p:pic>
      <p:sp>
        <p:nvSpPr>
          <p:cNvPr id="2" name="TextBox 1"/>
          <p:cNvSpPr txBox="1"/>
          <p:nvPr/>
        </p:nvSpPr>
        <p:spPr>
          <a:xfrm>
            <a:off x="8603604" y="6105236"/>
            <a:ext cx="1199367" cy="307777"/>
          </a:xfrm>
          <a:prstGeom prst="rect">
            <a:avLst/>
          </a:prstGeom>
          <a:noFill/>
        </p:spPr>
        <p:txBody>
          <a:bodyPr wrap="none" rtlCol="0">
            <a:spAutoFit/>
          </a:bodyPr>
          <a:lstStyle/>
          <a:p>
            <a:r>
              <a:rPr lang="en-US" b="1" dirty="0" smtClean="0">
                <a:solidFill>
                  <a:schemeClr val="bg2"/>
                </a:solidFill>
                <a:latin typeface="Century Gothic" panose="020B0502020202020204" pitchFamily="34" charset="0"/>
              </a:rPr>
              <a:t>March 2045</a:t>
            </a:r>
            <a:endParaRPr lang="en-US" b="1" dirty="0">
              <a:solidFill>
                <a:schemeClr val="bg2"/>
              </a:solidFill>
              <a:latin typeface="Century Gothic" panose="020B0502020202020204" pitchFamily="34" charset="0"/>
            </a:endParaRPr>
          </a:p>
        </p:txBody>
      </p:sp>
      <p:sp>
        <p:nvSpPr>
          <p:cNvPr id="11" name="TextBox 10"/>
          <p:cNvSpPr txBox="1"/>
          <p:nvPr/>
        </p:nvSpPr>
        <p:spPr>
          <a:xfrm>
            <a:off x="2646680" y="6105235"/>
            <a:ext cx="1199367" cy="307777"/>
          </a:xfrm>
          <a:prstGeom prst="rect">
            <a:avLst/>
          </a:prstGeom>
          <a:noFill/>
        </p:spPr>
        <p:txBody>
          <a:bodyPr wrap="none" rtlCol="0">
            <a:spAutoFit/>
          </a:bodyPr>
          <a:lstStyle/>
          <a:p>
            <a:r>
              <a:rPr lang="en-US" b="1" dirty="0" smtClean="0">
                <a:solidFill>
                  <a:schemeClr val="bg2"/>
                </a:solidFill>
                <a:latin typeface="Century Gothic" panose="020B0502020202020204" pitchFamily="34" charset="0"/>
              </a:rPr>
              <a:t>March</a:t>
            </a:r>
            <a:r>
              <a:rPr lang="en-US" b="1" dirty="0" smtClean="0">
                <a:latin typeface="Century Gothic" panose="020B0502020202020204" pitchFamily="34" charset="0"/>
              </a:rPr>
              <a:t> </a:t>
            </a:r>
            <a:r>
              <a:rPr lang="en-US" b="1" dirty="0" smtClean="0">
                <a:solidFill>
                  <a:schemeClr val="bg2"/>
                </a:solidFill>
                <a:latin typeface="Century Gothic" panose="020B0502020202020204" pitchFamily="34" charset="0"/>
              </a:rPr>
              <a:t>2009</a:t>
            </a:r>
            <a:endParaRPr lang="en-US" b="1" dirty="0">
              <a:solidFill>
                <a:schemeClr val="bg2"/>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2260930" y="174096"/>
            <a:ext cx="7582823" cy="444089"/>
          </a:xfrm>
          <a:prstGeom prst="rect">
            <a:avLst/>
          </a:prstGeom>
          <a:noFill/>
          <a:ln>
            <a:noFill/>
          </a:ln>
        </p:spPr>
        <p:txBody>
          <a:bodyPr lIns="91425" tIns="45700" rIns="91425" bIns="45700" anchor="t" anchorCtr="0">
            <a:noAutofit/>
          </a:bodyPr>
          <a:lstStyle/>
          <a:p>
            <a:pPr>
              <a:buClr>
                <a:schemeClr val="accent1"/>
              </a:buClr>
              <a:buSzPct val="25000"/>
            </a:pPr>
            <a:r>
              <a:rPr lang="en-US" sz="1800" b="1" dirty="0">
                <a:solidFill>
                  <a:schemeClr val="accent1"/>
                </a:solidFill>
                <a:latin typeface="Century Gothic" panose="020B0502020202020204" pitchFamily="34" charset="0"/>
                <a:ea typeface="Century Gothic"/>
                <a:cs typeface="Century Gothic"/>
                <a:sym typeface="Century Gothic"/>
              </a:rPr>
              <a:t>Project Methodology</a:t>
            </a:r>
          </a:p>
        </p:txBody>
      </p:sp>
      <p:graphicFrame>
        <p:nvGraphicFramePr>
          <p:cNvPr id="4" name="Table 3"/>
          <p:cNvGraphicFramePr>
            <a:graphicFrameLocks noGrp="1"/>
          </p:cNvGraphicFramePr>
          <p:nvPr>
            <p:extLst>
              <p:ext uri="{D42A27DB-BD31-4B8C-83A1-F6EECF244321}">
                <p14:modId xmlns:p14="http://schemas.microsoft.com/office/powerpoint/2010/main" val="3118819999"/>
              </p:ext>
            </p:extLst>
          </p:nvPr>
        </p:nvGraphicFramePr>
        <p:xfrm>
          <a:off x="1574800" y="467361"/>
          <a:ext cx="9531349" cy="6104238"/>
        </p:xfrm>
        <a:graphic>
          <a:graphicData uri="http://schemas.openxmlformats.org/drawingml/2006/table">
            <a:tbl>
              <a:tblPr bandRow="1">
                <a:tableStyleId>{5C22544A-7EE6-4342-B048-85BDC9FD1C3A}</a:tableStyleId>
              </a:tblPr>
              <a:tblGrid>
                <a:gridCol w="1317952"/>
                <a:gridCol w="8213397"/>
              </a:tblGrid>
              <a:tr h="2034746">
                <a:tc>
                  <a:txBody>
                    <a:bodyPr/>
                    <a:lstStyle/>
                    <a:p>
                      <a:endParaRPr lang="en-US" dirty="0">
                        <a:latin typeface="Century Gothic" panose="020B0502020202020204" pitchFamily="34" charset="0"/>
                      </a:endParaRPr>
                    </a:p>
                  </a:txBody>
                  <a:tcPr/>
                </a:tc>
                <a:tc>
                  <a:txBody>
                    <a:bodyPr/>
                    <a:lstStyle/>
                    <a:p>
                      <a:endParaRPr lang="en-US" dirty="0">
                        <a:latin typeface="Century Gothic" panose="020B0502020202020204" pitchFamily="34" charset="0"/>
                      </a:endParaRPr>
                    </a:p>
                  </a:txBody>
                  <a:tcPr/>
                </a:tc>
              </a:tr>
              <a:tr h="2034746">
                <a:tc>
                  <a:txBody>
                    <a:bodyPr/>
                    <a:lstStyle/>
                    <a:p>
                      <a:endParaRPr lang="en-US" dirty="0">
                        <a:latin typeface="Century Gothic" panose="020B0502020202020204" pitchFamily="34" charset="0"/>
                      </a:endParaRPr>
                    </a:p>
                  </a:txBody>
                  <a:tcPr/>
                </a:tc>
                <a:tc>
                  <a:txBody>
                    <a:bodyPr/>
                    <a:lstStyle/>
                    <a:p>
                      <a:pPr algn="l"/>
                      <a:r>
                        <a:rPr lang="en-US" dirty="0" smtClean="0">
                          <a:latin typeface="Century Gothic" panose="020B0502020202020204" pitchFamily="34" charset="0"/>
                        </a:rPr>
                        <a:t>              Plant Hardiness Zones                                                  Suitability Maps</a:t>
                      </a:r>
                      <a:endParaRPr lang="en-US" dirty="0">
                        <a:latin typeface="Century Gothic" panose="020B0502020202020204" pitchFamily="34" charset="0"/>
                      </a:endParaRPr>
                    </a:p>
                  </a:txBody>
                  <a:tcPr/>
                </a:tc>
              </a:tr>
              <a:tr h="2034746">
                <a:tc>
                  <a:txBody>
                    <a:bodyPr/>
                    <a:lstStyle/>
                    <a:p>
                      <a:endParaRPr lang="en-US" dirty="0">
                        <a:latin typeface="Century Gothic" panose="020B0502020202020204" pitchFamily="34" charset="0"/>
                      </a:endParaRPr>
                    </a:p>
                  </a:txBody>
                  <a:tcPr/>
                </a:tc>
                <a:tc>
                  <a:txBody>
                    <a:bodyPr/>
                    <a:lstStyle/>
                    <a:p>
                      <a:r>
                        <a:rPr lang="en-US" dirty="0" smtClean="0"/>
                        <a:t>                  </a:t>
                      </a:r>
                      <a:r>
                        <a:rPr lang="en-US" dirty="0" smtClean="0">
                          <a:latin typeface="Century Gothic" panose="020B0502020202020204" pitchFamily="34" charset="0"/>
                        </a:rPr>
                        <a:t>Validation Assessment</a:t>
                      </a:r>
                      <a:r>
                        <a:rPr lang="en-US" baseline="0" dirty="0" smtClean="0">
                          <a:latin typeface="Century Gothic" panose="020B0502020202020204" pitchFamily="34" charset="0"/>
                        </a:rPr>
                        <a:t>                                               Change Analysis</a:t>
                      </a:r>
                      <a:endParaRPr lang="en-US" dirty="0">
                        <a:latin typeface="Century Gothic" panose="020B0502020202020204" pitchFamily="34" charset="0"/>
                      </a:endParaRPr>
                    </a:p>
                  </a:txBody>
                  <a:tcPr/>
                </a:tc>
              </a:tr>
            </a:tbl>
          </a:graphicData>
        </a:graphic>
      </p:graphicFrame>
      <p:cxnSp>
        <p:nvCxnSpPr>
          <p:cNvPr id="34" name="Straight Connector 33"/>
          <p:cNvCxnSpPr/>
          <p:nvPr/>
        </p:nvCxnSpPr>
        <p:spPr>
          <a:xfrm>
            <a:off x="6494766" y="4608691"/>
            <a:ext cx="0" cy="1888766"/>
          </a:xfrm>
          <a:prstGeom prst="line">
            <a:avLst/>
          </a:prstGeom>
        </p:spPr>
        <p:style>
          <a:lnRef idx="1">
            <a:schemeClr val="dk1"/>
          </a:lnRef>
          <a:fillRef idx="0">
            <a:schemeClr val="dk1"/>
          </a:fillRef>
          <a:effectRef idx="0">
            <a:schemeClr val="dk1"/>
          </a:effectRef>
          <a:fontRef idx="minor">
            <a:schemeClr val="tx1"/>
          </a:fontRef>
        </p:style>
      </p:cxnSp>
      <p:grpSp>
        <p:nvGrpSpPr>
          <p:cNvPr id="58" name="Group 57"/>
          <p:cNvGrpSpPr/>
          <p:nvPr/>
        </p:nvGrpSpPr>
        <p:grpSpPr>
          <a:xfrm>
            <a:off x="2948466" y="564391"/>
            <a:ext cx="8073419" cy="5369952"/>
            <a:chOff x="2948466" y="564391"/>
            <a:chExt cx="8073419" cy="5369952"/>
          </a:xfrm>
        </p:grpSpPr>
        <p:sp>
          <p:nvSpPr>
            <p:cNvPr id="6" name="Rounded Rectangle 5"/>
            <p:cNvSpPr/>
            <p:nvPr/>
          </p:nvSpPr>
          <p:spPr>
            <a:xfrm>
              <a:off x="2948467" y="655186"/>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Century Gothic" panose="020B0502020202020204" pitchFamily="34" charset="0"/>
                </a:rPr>
                <a:t>Download MODIS LST Data</a:t>
              </a:r>
              <a:endParaRPr lang="en-US" dirty="0">
                <a:latin typeface="Century Gothic" panose="020B0502020202020204" pitchFamily="34" charset="0"/>
              </a:endParaRPr>
            </a:p>
          </p:txBody>
        </p:sp>
        <p:sp>
          <p:nvSpPr>
            <p:cNvPr id="7" name="Rounded Rectangle 6"/>
            <p:cNvSpPr/>
            <p:nvPr/>
          </p:nvSpPr>
          <p:spPr>
            <a:xfrm>
              <a:off x="2948466" y="1562420"/>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Download Climate Model Data</a:t>
              </a:r>
            </a:p>
          </p:txBody>
        </p:sp>
        <p:sp>
          <p:nvSpPr>
            <p:cNvPr id="8" name="Rounded Rectangle 7"/>
            <p:cNvSpPr/>
            <p:nvPr/>
          </p:nvSpPr>
          <p:spPr>
            <a:xfrm>
              <a:off x="4500581" y="770545"/>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Mosaic images</a:t>
              </a:r>
            </a:p>
          </p:txBody>
        </p:sp>
        <p:sp>
          <p:nvSpPr>
            <p:cNvPr id="12" name="Rounded Rectangle 11"/>
            <p:cNvSpPr/>
            <p:nvPr/>
          </p:nvSpPr>
          <p:spPr>
            <a:xfrm>
              <a:off x="7545959" y="564391"/>
              <a:ext cx="1006699" cy="65991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Estimate air temp from LST</a:t>
              </a:r>
            </a:p>
          </p:txBody>
        </p:sp>
        <p:sp>
          <p:nvSpPr>
            <p:cNvPr id="13" name="Rounded Rectangle 12"/>
            <p:cNvSpPr/>
            <p:nvPr/>
          </p:nvSpPr>
          <p:spPr>
            <a:xfrm>
              <a:off x="8729650" y="564987"/>
              <a:ext cx="1001169" cy="659919"/>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Remove outliers</a:t>
              </a:r>
            </a:p>
          </p:txBody>
        </p:sp>
        <p:sp>
          <p:nvSpPr>
            <p:cNvPr id="14" name="Rounded Rectangle 13"/>
            <p:cNvSpPr/>
            <p:nvPr/>
          </p:nvSpPr>
          <p:spPr>
            <a:xfrm>
              <a:off x="9878715" y="576980"/>
              <a:ext cx="1143170" cy="659920"/>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Century Gothic" panose="020B0502020202020204" pitchFamily="34" charset="0"/>
                </a:rPr>
                <a:t>Create rolling averages</a:t>
              </a:r>
              <a:endParaRPr lang="en-US" dirty="0">
                <a:latin typeface="Century Gothic" panose="020B0502020202020204" pitchFamily="34" charset="0"/>
              </a:endParaRPr>
            </a:p>
          </p:txBody>
        </p:sp>
        <p:cxnSp>
          <p:nvCxnSpPr>
            <p:cNvPr id="15" name="Straight Arrow Connector 14"/>
            <p:cNvCxnSpPr>
              <a:stCxn id="8" idx="2"/>
              <a:endCxn id="9" idx="0"/>
            </p:cNvCxnSpPr>
            <p:nvPr/>
          </p:nvCxnSpPr>
          <p:spPr>
            <a:xfrm>
              <a:off x="4996810" y="1239803"/>
              <a:ext cx="355149" cy="223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6" idx="3"/>
              <a:endCxn id="8" idx="1"/>
            </p:cNvCxnSpPr>
            <p:nvPr/>
          </p:nvCxnSpPr>
          <p:spPr>
            <a:xfrm>
              <a:off x="4285441" y="995399"/>
              <a:ext cx="215140" cy="9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1" name="Group 50"/>
            <p:cNvGrpSpPr/>
            <p:nvPr/>
          </p:nvGrpSpPr>
          <p:grpSpPr>
            <a:xfrm>
              <a:off x="4831621" y="1462900"/>
              <a:ext cx="3326290" cy="723441"/>
              <a:chOff x="4923889" y="1281727"/>
              <a:chExt cx="3326290" cy="723441"/>
            </a:xfrm>
          </p:grpSpPr>
          <p:sp>
            <p:nvSpPr>
              <p:cNvPr id="9" name="Rounded Rectangle 8"/>
              <p:cNvSpPr/>
              <p:nvPr/>
            </p:nvSpPr>
            <p:spPr>
              <a:xfrm>
                <a:off x="4923889" y="1281727"/>
                <a:ext cx="1040676" cy="723441"/>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Mask to study area</a:t>
                </a:r>
              </a:p>
            </p:txBody>
          </p:sp>
          <p:sp>
            <p:nvSpPr>
              <p:cNvPr id="10" name="Rounded Rectangle 9"/>
              <p:cNvSpPr/>
              <p:nvPr/>
            </p:nvSpPr>
            <p:spPr>
              <a:xfrm>
                <a:off x="6122021" y="1394272"/>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Convert K to C</a:t>
                </a:r>
              </a:p>
            </p:txBody>
          </p:sp>
          <p:sp>
            <p:nvSpPr>
              <p:cNvPr id="11" name="Rounded Rectangle 10"/>
              <p:cNvSpPr/>
              <p:nvPr/>
            </p:nvSpPr>
            <p:spPr>
              <a:xfrm>
                <a:off x="7257721" y="1402614"/>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Project data</a:t>
                </a:r>
              </a:p>
            </p:txBody>
          </p:sp>
          <p:cxnSp>
            <p:nvCxnSpPr>
              <p:cNvPr id="17" name="Straight Arrow Connector 16"/>
              <p:cNvCxnSpPr>
                <a:stCxn id="9" idx="3"/>
                <a:endCxn id="10" idx="1"/>
              </p:cNvCxnSpPr>
              <p:nvPr/>
            </p:nvCxnSpPr>
            <p:spPr>
              <a:xfrm flipV="1">
                <a:off x="5964565" y="1628901"/>
                <a:ext cx="157456" cy="14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a:endCxn id="11" idx="1"/>
              </p:cNvCxnSpPr>
              <p:nvPr/>
            </p:nvCxnSpPr>
            <p:spPr>
              <a:xfrm>
                <a:off x="7114479" y="1628901"/>
                <a:ext cx="143242" cy="8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9" name="Straight Arrow Connector 18"/>
            <p:cNvCxnSpPr>
              <a:stCxn id="12" idx="3"/>
              <a:endCxn id="13" idx="1"/>
            </p:cNvCxnSpPr>
            <p:nvPr/>
          </p:nvCxnSpPr>
          <p:spPr>
            <a:xfrm>
              <a:off x="8552658" y="894350"/>
              <a:ext cx="176992" cy="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endCxn id="14" idx="1"/>
            </p:cNvCxnSpPr>
            <p:nvPr/>
          </p:nvCxnSpPr>
          <p:spPr>
            <a:xfrm flipV="1">
              <a:off x="9730819" y="906940"/>
              <a:ext cx="147896" cy="5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V="1">
              <a:off x="4303607" y="1817347"/>
              <a:ext cx="528014" cy="143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1" idx="0"/>
              <a:endCxn id="12" idx="2"/>
            </p:cNvCxnSpPr>
            <p:nvPr/>
          </p:nvCxnSpPr>
          <p:spPr>
            <a:xfrm flipV="1">
              <a:off x="7661682" y="1224309"/>
              <a:ext cx="387627" cy="359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494766" y="2555684"/>
              <a:ext cx="0" cy="1970886"/>
            </a:xfrm>
            <a:prstGeom prst="line">
              <a:avLst/>
            </a:prstGeom>
          </p:spPr>
          <p:style>
            <a:lnRef idx="1">
              <a:schemeClr val="dk1"/>
            </a:lnRef>
            <a:fillRef idx="0">
              <a:schemeClr val="dk1"/>
            </a:fillRef>
            <a:effectRef idx="0">
              <a:schemeClr val="dk1"/>
            </a:effectRef>
            <a:fontRef idx="minor">
              <a:schemeClr val="tx1"/>
            </a:fontRef>
          </p:style>
        </p:cxnSp>
        <p:sp>
          <p:nvSpPr>
            <p:cNvPr id="24" name="Rounded Rectangle 23"/>
            <p:cNvSpPr/>
            <p:nvPr/>
          </p:nvSpPr>
          <p:spPr>
            <a:xfrm>
              <a:off x="2966633" y="2919359"/>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Find minimum value per year for each pixel and average from 2002-2015</a:t>
              </a:r>
            </a:p>
          </p:txBody>
        </p:sp>
        <p:sp>
          <p:nvSpPr>
            <p:cNvPr id="25" name="Rounded Rectangle 24"/>
            <p:cNvSpPr/>
            <p:nvPr/>
          </p:nvSpPr>
          <p:spPr>
            <a:xfrm>
              <a:off x="2948466" y="375229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Classify into PHZ</a:t>
              </a:r>
            </a:p>
          </p:txBody>
        </p:sp>
        <p:cxnSp>
          <p:nvCxnSpPr>
            <p:cNvPr id="26" name="Straight Arrow Connector 25"/>
            <p:cNvCxnSpPr>
              <a:stCxn id="24" idx="2"/>
            </p:cNvCxnSpPr>
            <p:nvPr/>
          </p:nvCxnSpPr>
          <p:spPr>
            <a:xfrm>
              <a:off x="4654842"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Rounded Rectangle 26"/>
            <p:cNvSpPr/>
            <p:nvPr/>
          </p:nvSpPr>
          <p:spPr>
            <a:xfrm>
              <a:off x="6664648" y="2923267"/>
              <a:ext cx="12050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Calculate GDD</a:t>
              </a:r>
            </a:p>
          </p:txBody>
        </p:sp>
        <p:sp>
          <p:nvSpPr>
            <p:cNvPr id="28" name="Rounded Rectangle 27"/>
            <p:cNvSpPr/>
            <p:nvPr/>
          </p:nvSpPr>
          <p:spPr>
            <a:xfrm>
              <a:off x="6664649" y="3756202"/>
              <a:ext cx="3541580"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Apply weights and classify into Suitability Regions</a:t>
              </a:r>
            </a:p>
          </p:txBody>
        </p:sp>
        <p:sp>
          <p:nvSpPr>
            <p:cNvPr id="29" name="Rounded Rectangle 28"/>
            <p:cNvSpPr/>
            <p:nvPr/>
          </p:nvSpPr>
          <p:spPr>
            <a:xfrm>
              <a:off x="7954994" y="2919359"/>
              <a:ext cx="111091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Calculate avg temp</a:t>
              </a:r>
            </a:p>
          </p:txBody>
        </p:sp>
        <p:sp>
          <p:nvSpPr>
            <p:cNvPr id="30" name="Rounded Rectangle 29"/>
            <p:cNvSpPr/>
            <p:nvPr/>
          </p:nvSpPr>
          <p:spPr>
            <a:xfrm>
              <a:off x="9125221" y="2919359"/>
              <a:ext cx="1021691"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Import PHZ</a:t>
              </a:r>
            </a:p>
          </p:txBody>
        </p:sp>
        <p:cxnSp>
          <p:nvCxnSpPr>
            <p:cNvPr id="31" name="Straight Arrow Connector 30"/>
            <p:cNvCxnSpPr/>
            <p:nvPr/>
          </p:nvCxnSpPr>
          <p:spPr>
            <a:xfrm>
              <a:off x="7257721"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8494298" y="3609561"/>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9636067"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Rounded Rectangle 34"/>
            <p:cNvSpPr/>
            <p:nvPr/>
          </p:nvSpPr>
          <p:spPr>
            <a:xfrm>
              <a:off x="2966633" y="5253917"/>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Compare MODIS produced </a:t>
              </a:r>
              <a:r>
                <a:rPr lang="en-US" dirty="0" smtClean="0">
                  <a:latin typeface="Century Gothic" panose="020B0502020202020204" pitchFamily="34" charset="0"/>
                </a:rPr>
                <a:t>PHZ maps to PRISM produced PHZ maps to compare validity of data</a:t>
              </a:r>
              <a:endParaRPr lang="en-US" dirty="0">
                <a:latin typeface="Century Gothic" panose="020B0502020202020204" pitchFamily="34" charset="0"/>
              </a:endParaRPr>
            </a:p>
          </p:txBody>
        </p:sp>
        <p:sp>
          <p:nvSpPr>
            <p:cNvPr id="37" name="Rounded Rectangle 36"/>
            <p:cNvSpPr/>
            <p:nvPr/>
          </p:nvSpPr>
          <p:spPr>
            <a:xfrm>
              <a:off x="6904538" y="5253918"/>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Quantify degree of plant hardiness zone change</a:t>
              </a:r>
            </a:p>
          </p:txBody>
        </p:sp>
      </p:grpSp>
      <p:grpSp>
        <p:nvGrpSpPr>
          <p:cNvPr id="60" name="Group 59"/>
          <p:cNvGrpSpPr/>
          <p:nvPr/>
        </p:nvGrpSpPr>
        <p:grpSpPr>
          <a:xfrm>
            <a:off x="1511082" y="578925"/>
            <a:ext cx="1387216" cy="5872968"/>
            <a:chOff x="1511082" y="578925"/>
            <a:chExt cx="1387216" cy="5872968"/>
          </a:xfrm>
        </p:grpSpPr>
        <p:sp>
          <p:nvSpPr>
            <p:cNvPr id="38" name="Rounded Rectangle 37"/>
            <p:cNvSpPr/>
            <p:nvPr/>
          </p:nvSpPr>
          <p:spPr>
            <a:xfrm>
              <a:off x="1511082" y="578925"/>
              <a:ext cx="1387216" cy="17976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Pre-Processing</a:t>
              </a:r>
            </a:p>
          </p:txBody>
        </p:sp>
        <p:sp>
          <p:nvSpPr>
            <p:cNvPr id="39" name="Rounded Rectangle 38"/>
            <p:cNvSpPr/>
            <p:nvPr/>
          </p:nvSpPr>
          <p:spPr>
            <a:xfrm>
              <a:off x="1645918" y="2642307"/>
              <a:ext cx="1112955"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Data Analysis</a:t>
              </a:r>
            </a:p>
            <a:p>
              <a:pPr algn="ctr"/>
              <a:r>
                <a:rPr lang="en-US" sz="1200" dirty="0">
                  <a:solidFill>
                    <a:schemeClr val="tx1"/>
                  </a:solidFill>
                  <a:latin typeface="Century Gothic" panose="020B0502020202020204" pitchFamily="34" charset="0"/>
                </a:rPr>
                <a:t>Four time periods (present day, 2045, 2065, 2095)</a:t>
              </a:r>
            </a:p>
          </p:txBody>
        </p:sp>
        <p:sp>
          <p:nvSpPr>
            <p:cNvPr id="40" name="Rounded Rectangle 39"/>
            <p:cNvSpPr/>
            <p:nvPr/>
          </p:nvSpPr>
          <p:spPr>
            <a:xfrm>
              <a:off x="1645918" y="4654254"/>
              <a:ext cx="110756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Post Analysis</a:t>
              </a:r>
            </a:p>
          </p:txBody>
        </p:sp>
        <p:sp>
          <p:nvSpPr>
            <p:cNvPr id="43" name="Rounded Rectangle 42"/>
            <p:cNvSpPr/>
            <p:nvPr/>
          </p:nvSpPr>
          <p:spPr>
            <a:xfrm>
              <a:off x="1618546" y="598624"/>
              <a:ext cx="113452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panose="020B0502020202020204" pitchFamily="34" charset="0"/>
              </a:endParaRPr>
            </a:p>
          </p:txBody>
        </p:sp>
      </p:grpSp>
      <p:sp>
        <p:nvSpPr>
          <p:cNvPr id="3" name="Rectangle 2"/>
          <p:cNvSpPr/>
          <p:nvPr/>
        </p:nvSpPr>
        <p:spPr>
          <a:xfrm>
            <a:off x="1580445" y="2447552"/>
            <a:ext cx="9497129" cy="4103866"/>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2661656"/>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2260930" y="174096"/>
            <a:ext cx="7582823" cy="444089"/>
          </a:xfrm>
          <a:prstGeom prst="rect">
            <a:avLst/>
          </a:prstGeom>
          <a:noFill/>
          <a:ln>
            <a:noFill/>
          </a:ln>
        </p:spPr>
        <p:txBody>
          <a:bodyPr lIns="91425" tIns="45700" rIns="91425" bIns="45700" anchor="t" anchorCtr="0">
            <a:noAutofit/>
          </a:bodyPr>
          <a:lstStyle/>
          <a:p>
            <a:pPr>
              <a:buClr>
                <a:schemeClr val="accent1"/>
              </a:buClr>
              <a:buSzPct val="25000"/>
            </a:pPr>
            <a:r>
              <a:rPr lang="en-US" sz="1800" b="1" dirty="0">
                <a:solidFill>
                  <a:schemeClr val="accent1"/>
                </a:solidFill>
                <a:latin typeface="Century Gothic" panose="020B0502020202020204" pitchFamily="34" charset="0"/>
                <a:ea typeface="Century Gothic"/>
                <a:cs typeface="Century Gothic"/>
                <a:sym typeface="Century Gothic"/>
              </a:rPr>
              <a:t>Project Methodology</a:t>
            </a:r>
          </a:p>
        </p:txBody>
      </p:sp>
      <p:graphicFrame>
        <p:nvGraphicFramePr>
          <p:cNvPr id="4" name="Table 3"/>
          <p:cNvGraphicFramePr>
            <a:graphicFrameLocks noGrp="1"/>
          </p:cNvGraphicFramePr>
          <p:nvPr>
            <p:extLst>
              <p:ext uri="{D42A27DB-BD31-4B8C-83A1-F6EECF244321}">
                <p14:modId xmlns:p14="http://schemas.microsoft.com/office/powerpoint/2010/main" val="1598640258"/>
              </p:ext>
            </p:extLst>
          </p:nvPr>
        </p:nvGraphicFramePr>
        <p:xfrm>
          <a:off x="1574801" y="467361"/>
          <a:ext cx="9532753" cy="6104238"/>
        </p:xfrm>
        <a:graphic>
          <a:graphicData uri="http://schemas.openxmlformats.org/drawingml/2006/table">
            <a:tbl>
              <a:tblPr bandRow="1">
                <a:tableStyleId>{5C22544A-7EE6-4342-B048-85BDC9FD1C3A}</a:tableStyleId>
              </a:tblPr>
              <a:tblGrid>
                <a:gridCol w="1318146"/>
                <a:gridCol w="8214607"/>
              </a:tblGrid>
              <a:tr h="2034746">
                <a:tc>
                  <a:txBody>
                    <a:bodyPr/>
                    <a:lstStyle/>
                    <a:p>
                      <a:endParaRPr lang="en-US" dirty="0">
                        <a:latin typeface="Century Gothic" panose="020B0502020202020204" pitchFamily="34" charset="0"/>
                      </a:endParaRPr>
                    </a:p>
                  </a:txBody>
                  <a:tcPr/>
                </a:tc>
                <a:tc>
                  <a:txBody>
                    <a:bodyPr/>
                    <a:lstStyle/>
                    <a:p>
                      <a:endParaRPr lang="en-US" dirty="0">
                        <a:latin typeface="Century Gothic" panose="020B0502020202020204" pitchFamily="34" charset="0"/>
                      </a:endParaRPr>
                    </a:p>
                  </a:txBody>
                  <a:tcPr/>
                </a:tc>
              </a:tr>
              <a:tr h="2034746">
                <a:tc>
                  <a:txBody>
                    <a:bodyPr/>
                    <a:lstStyle/>
                    <a:p>
                      <a:endParaRPr lang="en-US" dirty="0">
                        <a:latin typeface="Century Gothic" panose="020B0502020202020204" pitchFamily="34" charset="0"/>
                      </a:endParaRPr>
                    </a:p>
                  </a:txBody>
                  <a:tcPr/>
                </a:tc>
                <a:tc>
                  <a:txBody>
                    <a:bodyPr/>
                    <a:lstStyle/>
                    <a:p>
                      <a:pPr algn="l"/>
                      <a:r>
                        <a:rPr lang="en-US" dirty="0" smtClean="0">
                          <a:latin typeface="Century Gothic" panose="020B0502020202020204" pitchFamily="34" charset="0"/>
                        </a:rPr>
                        <a:t>              Plant Hardiness Zones                                                  Suitability Maps</a:t>
                      </a:r>
                      <a:endParaRPr lang="en-US" dirty="0">
                        <a:latin typeface="Century Gothic" panose="020B0502020202020204" pitchFamily="34" charset="0"/>
                      </a:endParaRPr>
                    </a:p>
                  </a:txBody>
                  <a:tcPr/>
                </a:tc>
              </a:tr>
              <a:tr h="2034746">
                <a:tc>
                  <a:txBody>
                    <a:bodyPr/>
                    <a:lstStyle/>
                    <a:p>
                      <a:endParaRPr lang="en-US" dirty="0">
                        <a:latin typeface="Century Gothic" panose="020B0502020202020204" pitchFamily="34" charset="0"/>
                      </a:endParaRPr>
                    </a:p>
                  </a:txBody>
                  <a:tcPr/>
                </a:tc>
                <a:tc>
                  <a:txBody>
                    <a:bodyPr/>
                    <a:lstStyle/>
                    <a:p>
                      <a:r>
                        <a:rPr lang="en-US" dirty="0" smtClean="0"/>
                        <a:t>                  </a:t>
                      </a:r>
                      <a:r>
                        <a:rPr lang="en-US" dirty="0" smtClean="0">
                          <a:latin typeface="Century Gothic" panose="020B0502020202020204" pitchFamily="34" charset="0"/>
                        </a:rPr>
                        <a:t>Validation Assessment</a:t>
                      </a:r>
                      <a:r>
                        <a:rPr lang="en-US" baseline="0" dirty="0" smtClean="0">
                          <a:latin typeface="Century Gothic" panose="020B0502020202020204" pitchFamily="34" charset="0"/>
                        </a:rPr>
                        <a:t>                                               Change Analysis</a:t>
                      </a:r>
                      <a:endParaRPr lang="en-US" dirty="0">
                        <a:latin typeface="Century Gothic" panose="020B0502020202020204" pitchFamily="34" charset="0"/>
                      </a:endParaRPr>
                    </a:p>
                  </a:txBody>
                  <a:tcPr/>
                </a:tc>
              </a:tr>
            </a:tbl>
          </a:graphicData>
        </a:graphic>
      </p:graphicFrame>
      <p:grpSp>
        <p:nvGrpSpPr>
          <p:cNvPr id="44" name="Group 43"/>
          <p:cNvGrpSpPr/>
          <p:nvPr/>
        </p:nvGrpSpPr>
        <p:grpSpPr>
          <a:xfrm>
            <a:off x="2948466" y="564391"/>
            <a:ext cx="8073419" cy="5369952"/>
            <a:chOff x="2948466" y="564391"/>
            <a:chExt cx="8073419" cy="5369952"/>
          </a:xfrm>
        </p:grpSpPr>
        <p:sp>
          <p:nvSpPr>
            <p:cNvPr id="45" name="Rounded Rectangle 44"/>
            <p:cNvSpPr/>
            <p:nvPr/>
          </p:nvSpPr>
          <p:spPr>
            <a:xfrm>
              <a:off x="2948467" y="655186"/>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Century Gothic" panose="020B0502020202020204" pitchFamily="34" charset="0"/>
                </a:rPr>
                <a:t>Download MODIS LST Data</a:t>
              </a:r>
              <a:endParaRPr lang="en-US" dirty="0">
                <a:latin typeface="Century Gothic" panose="020B0502020202020204" pitchFamily="34" charset="0"/>
              </a:endParaRPr>
            </a:p>
          </p:txBody>
        </p:sp>
        <p:sp>
          <p:nvSpPr>
            <p:cNvPr id="46" name="Rounded Rectangle 45"/>
            <p:cNvSpPr/>
            <p:nvPr/>
          </p:nvSpPr>
          <p:spPr>
            <a:xfrm>
              <a:off x="2948466" y="1562420"/>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Download Climate Model Data</a:t>
              </a:r>
            </a:p>
          </p:txBody>
        </p:sp>
        <p:sp>
          <p:nvSpPr>
            <p:cNvPr id="47" name="Rounded Rectangle 46"/>
            <p:cNvSpPr/>
            <p:nvPr/>
          </p:nvSpPr>
          <p:spPr>
            <a:xfrm>
              <a:off x="4500581" y="770545"/>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Mosaic images</a:t>
              </a:r>
            </a:p>
          </p:txBody>
        </p:sp>
        <p:sp>
          <p:nvSpPr>
            <p:cNvPr id="48" name="Rounded Rectangle 47"/>
            <p:cNvSpPr/>
            <p:nvPr/>
          </p:nvSpPr>
          <p:spPr>
            <a:xfrm>
              <a:off x="7545959" y="564391"/>
              <a:ext cx="1006699" cy="65991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Estimate air temp from LST</a:t>
              </a:r>
            </a:p>
          </p:txBody>
        </p:sp>
        <p:sp>
          <p:nvSpPr>
            <p:cNvPr id="49" name="Rounded Rectangle 48"/>
            <p:cNvSpPr/>
            <p:nvPr/>
          </p:nvSpPr>
          <p:spPr>
            <a:xfrm>
              <a:off x="8729650" y="564987"/>
              <a:ext cx="1001169" cy="659919"/>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Remove outliers</a:t>
              </a:r>
            </a:p>
          </p:txBody>
        </p:sp>
        <p:sp>
          <p:nvSpPr>
            <p:cNvPr id="50" name="Rounded Rectangle 49"/>
            <p:cNvSpPr/>
            <p:nvPr/>
          </p:nvSpPr>
          <p:spPr>
            <a:xfrm>
              <a:off x="9878715" y="576980"/>
              <a:ext cx="1143170" cy="659920"/>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Century Gothic" panose="020B0502020202020204" pitchFamily="34" charset="0"/>
                </a:rPr>
                <a:t>Create rolling averages</a:t>
              </a:r>
              <a:endParaRPr lang="en-US" dirty="0">
                <a:latin typeface="Century Gothic" panose="020B0502020202020204" pitchFamily="34" charset="0"/>
              </a:endParaRPr>
            </a:p>
          </p:txBody>
        </p:sp>
        <p:cxnSp>
          <p:nvCxnSpPr>
            <p:cNvPr id="51" name="Straight Arrow Connector 50"/>
            <p:cNvCxnSpPr>
              <a:stCxn id="47" idx="2"/>
              <a:endCxn id="71" idx="0"/>
            </p:cNvCxnSpPr>
            <p:nvPr/>
          </p:nvCxnSpPr>
          <p:spPr>
            <a:xfrm>
              <a:off x="4996810" y="1239803"/>
              <a:ext cx="355149" cy="223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p:cNvCxnSpPr>
              <a:stCxn id="45" idx="3"/>
              <a:endCxn id="47" idx="1"/>
            </p:cNvCxnSpPr>
            <p:nvPr/>
          </p:nvCxnSpPr>
          <p:spPr>
            <a:xfrm>
              <a:off x="4285441" y="995399"/>
              <a:ext cx="215140" cy="9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3" name="Group 52"/>
            <p:cNvGrpSpPr/>
            <p:nvPr/>
          </p:nvGrpSpPr>
          <p:grpSpPr>
            <a:xfrm>
              <a:off x="4831621" y="1462900"/>
              <a:ext cx="3326290" cy="723441"/>
              <a:chOff x="4923889" y="1281727"/>
              <a:chExt cx="3326290" cy="723441"/>
            </a:xfrm>
          </p:grpSpPr>
          <p:sp>
            <p:nvSpPr>
              <p:cNvPr id="71" name="Rounded Rectangle 70"/>
              <p:cNvSpPr/>
              <p:nvPr/>
            </p:nvSpPr>
            <p:spPr>
              <a:xfrm>
                <a:off x="4923889" y="1281727"/>
                <a:ext cx="1040676" cy="723441"/>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Mask to study area</a:t>
                </a:r>
              </a:p>
            </p:txBody>
          </p:sp>
          <p:sp>
            <p:nvSpPr>
              <p:cNvPr id="72" name="Rounded Rectangle 71"/>
              <p:cNvSpPr/>
              <p:nvPr/>
            </p:nvSpPr>
            <p:spPr>
              <a:xfrm>
                <a:off x="6122021" y="1394272"/>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Convert K to C</a:t>
                </a:r>
              </a:p>
            </p:txBody>
          </p:sp>
          <p:sp>
            <p:nvSpPr>
              <p:cNvPr id="73" name="Rounded Rectangle 72"/>
              <p:cNvSpPr/>
              <p:nvPr/>
            </p:nvSpPr>
            <p:spPr>
              <a:xfrm>
                <a:off x="7257721" y="1402614"/>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Project data</a:t>
                </a:r>
              </a:p>
            </p:txBody>
          </p:sp>
          <p:cxnSp>
            <p:nvCxnSpPr>
              <p:cNvPr id="74" name="Straight Arrow Connector 73"/>
              <p:cNvCxnSpPr>
                <a:stCxn id="71" idx="3"/>
                <a:endCxn id="72" idx="1"/>
              </p:cNvCxnSpPr>
              <p:nvPr/>
            </p:nvCxnSpPr>
            <p:spPr>
              <a:xfrm flipV="1">
                <a:off x="5964565" y="1628901"/>
                <a:ext cx="157456" cy="14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p:cNvCxnSpPr>
                <a:endCxn id="73" idx="1"/>
              </p:cNvCxnSpPr>
              <p:nvPr/>
            </p:nvCxnSpPr>
            <p:spPr>
              <a:xfrm>
                <a:off x="7114479" y="1628901"/>
                <a:ext cx="143242" cy="8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54" name="Straight Arrow Connector 53"/>
            <p:cNvCxnSpPr>
              <a:stCxn id="48" idx="3"/>
              <a:endCxn id="49" idx="1"/>
            </p:cNvCxnSpPr>
            <p:nvPr/>
          </p:nvCxnSpPr>
          <p:spPr>
            <a:xfrm>
              <a:off x="8552658" y="894350"/>
              <a:ext cx="176992" cy="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p:cNvCxnSpPr>
              <a:endCxn id="50" idx="1"/>
            </p:cNvCxnSpPr>
            <p:nvPr/>
          </p:nvCxnSpPr>
          <p:spPr>
            <a:xfrm flipV="1">
              <a:off x="9730819" y="906940"/>
              <a:ext cx="147896" cy="5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p:nvCxnSpPr>
          <p:spPr>
            <a:xfrm flipV="1">
              <a:off x="4303607" y="1817347"/>
              <a:ext cx="528014" cy="143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p:cNvCxnSpPr>
              <a:stCxn id="73" idx="0"/>
              <a:endCxn id="48" idx="2"/>
            </p:cNvCxnSpPr>
            <p:nvPr/>
          </p:nvCxnSpPr>
          <p:spPr>
            <a:xfrm flipV="1">
              <a:off x="7661682" y="1224309"/>
              <a:ext cx="387627" cy="359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6494766" y="2555684"/>
              <a:ext cx="0" cy="1970886"/>
            </a:xfrm>
            <a:prstGeom prst="line">
              <a:avLst/>
            </a:prstGeom>
          </p:spPr>
          <p:style>
            <a:lnRef idx="1">
              <a:schemeClr val="dk1"/>
            </a:lnRef>
            <a:fillRef idx="0">
              <a:schemeClr val="dk1"/>
            </a:fillRef>
            <a:effectRef idx="0">
              <a:schemeClr val="dk1"/>
            </a:effectRef>
            <a:fontRef idx="minor">
              <a:schemeClr val="tx1"/>
            </a:fontRef>
          </p:style>
        </p:cxnSp>
        <p:sp>
          <p:nvSpPr>
            <p:cNvPr id="59" name="Rounded Rectangle 58"/>
            <p:cNvSpPr/>
            <p:nvPr/>
          </p:nvSpPr>
          <p:spPr>
            <a:xfrm>
              <a:off x="2966633" y="2919359"/>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Find minimum value per year for each pixel and average from 2002-2015</a:t>
              </a:r>
            </a:p>
          </p:txBody>
        </p:sp>
        <p:sp>
          <p:nvSpPr>
            <p:cNvPr id="60" name="Rounded Rectangle 59"/>
            <p:cNvSpPr/>
            <p:nvPr/>
          </p:nvSpPr>
          <p:spPr>
            <a:xfrm>
              <a:off x="2948466" y="375229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Classify into PHZ</a:t>
              </a:r>
            </a:p>
          </p:txBody>
        </p:sp>
        <p:cxnSp>
          <p:nvCxnSpPr>
            <p:cNvPr id="61" name="Straight Arrow Connector 60"/>
            <p:cNvCxnSpPr>
              <a:stCxn id="59" idx="2"/>
            </p:cNvCxnSpPr>
            <p:nvPr/>
          </p:nvCxnSpPr>
          <p:spPr>
            <a:xfrm>
              <a:off x="4654842"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Rounded Rectangle 61"/>
            <p:cNvSpPr/>
            <p:nvPr/>
          </p:nvSpPr>
          <p:spPr>
            <a:xfrm>
              <a:off x="6664648" y="2923267"/>
              <a:ext cx="12050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Calculate GDD</a:t>
              </a:r>
            </a:p>
          </p:txBody>
        </p:sp>
        <p:sp>
          <p:nvSpPr>
            <p:cNvPr id="63" name="Rounded Rectangle 62"/>
            <p:cNvSpPr/>
            <p:nvPr/>
          </p:nvSpPr>
          <p:spPr>
            <a:xfrm>
              <a:off x="6664649" y="3756202"/>
              <a:ext cx="3541580"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Apply weights and classify into Suitability Regions</a:t>
              </a:r>
            </a:p>
          </p:txBody>
        </p:sp>
        <p:sp>
          <p:nvSpPr>
            <p:cNvPr id="64" name="Rounded Rectangle 63"/>
            <p:cNvSpPr/>
            <p:nvPr/>
          </p:nvSpPr>
          <p:spPr>
            <a:xfrm>
              <a:off x="7954994" y="2919359"/>
              <a:ext cx="111091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Calculate avg temp</a:t>
              </a:r>
            </a:p>
          </p:txBody>
        </p:sp>
        <p:sp>
          <p:nvSpPr>
            <p:cNvPr id="65" name="Rounded Rectangle 64"/>
            <p:cNvSpPr/>
            <p:nvPr/>
          </p:nvSpPr>
          <p:spPr>
            <a:xfrm>
              <a:off x="9125221" y="2919359"/>
              <a:ext cx="1021691"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Import PHZ</a:t>
              </a:r>
            </a:p>
          </p:txBody>
        </p:sp>
        <p:cxnSp>
          <p:nvCxnSpPr>
            <p:cNvPr id="66" name="Straight Arrow Connector 65"/>
            <p:cNvCxnSpPr/>
            <p:nvPr/>
          </p:nvCxnSpPr>
          <p:spPr>
            <a:xfrm>
              <a:off x="7257721"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a:off x="8494298" y="3609561"/>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p:nvCxnSpPr>
          <p:spPr>
            <a:xfrm>
              <a:off x="9636067"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Rounded Rectangle 68"/>
            <p:cNvSpPr/>
            <p:nvPr/>
          </p:nvSpPr>
          <p:spPr>
            <a:xfrm>
              <a:off x="2966633" y="5253917"/>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Compare MODIS produced </a:t>
              </a:r>
              <a:r>
                <a:rPr lang="en-US" dirty="0" smtClean="0">
                  <a:latin typeface="Century Gothic" panose="020B0502020202020204" pitchFamily="34" charset="0"/>
                </a:rPr>
                <a:t>PHZ maps to PRISM produced PHZ maps to compare validity of data</a:t>
              </a:r>
              <a:endParaRPr lang="en-US" dirty="0">
                <a:latin typeface="Century Gothic" panose="020B0502020202020204" pitchFamily="34" charset="0"/>
              </a:endParaRPr>
            </a:p>
          </p:txBody>
        </p:sp>
        <p:sp>
          <p:nvSpPr>
            <p:cNvPr id="70" name="Rounded Rectangle 69"/>
            <p:cNvSpPr/>
            <p:nvPr/>
          </p:nvSpPr>
          <p:spPr>
            <a:xfrm>
              <a:off x="6904538" y="5253918"/>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Century Gothic" panose="020B0502020202020204" pitchFamily="34" charset="0"/>
                </a:rPr>
                <a:t>Quantify degree of plant hardiness zone change</a:t>
              </a:r>
            </a:p>
          </p:txBody>
        </p:sp>
      </p:grpSp>
      <p:grpSp>
        <p:nvGrpSpPr>
          <p:cNvPr id="76" name="Group 75"/>
          <p:cNvGrpSpPr/>
          <p:nvPr/>
        </p:nvGrpSpPr>
        <p:grpSpPr>
          <a:xfrm>
            <a:off x="1511082" y="578925"/>
            <a:ext cx="1387216" cy="5872968"/>
            <a:chOff x="1511082" y="578925"/>
            <a:chExt cx="1387216" cy="5872968"/>
          </a:xfrm>
        </p:grpSpPr>
        <p:sp>
          <p:nvSpPr>
            <p:cNvPr id="77" name="Rounded Rectangle 76"/>
            <p:cNvSpPr/>
            <p:nvPr/>
          </p:nvSpPr>
          <p:spPr>
            <a:xfrm>
              <a:off x="1511082" y="578925"/>
              <a:ext cx="1387216" cy="17976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Pre-Processing</a:t>
              </a:r>
            </a:p>
          </p:txBody>
        </p:sp>
        <p:sp>
          <p:nvSpPr>
            <p:cNvPr id="78" name="Rounded Rectangle 77"/>
            <p:cNvSpPr/>
            <p:nvPr/>
          </p:nvSpPr>
          <p:spPr>
            <a:xfrm>
              <a:off x="1645918" y="2642307"/>
              <a:ext cx="1112955"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Data Analysis</a:t>
              </a:r>
            </a:p>
            <a:p>
              <a:pPr algn="ctr"/>
              <a:r>
                <a:rPr lang="en-US" sz="1200" dirty="0">
                  <a:solidFill>
                    <a:schemeClr val="tx1"/>
                  </a:solidFill>
                  <a:latin typeface="Century Gothic" panose="020B0502020202020204" pitchFamily="34" charset="0"/>
                </a:rPr>
                <a:t>Four time periods (present day, 2045, 2065, 2095)</a:t>
              </a:r>
            </a:p>
          </p:txBody>
        </p:sp>
        <p:sp>
          <p:nvSpPr>
            <p:cNvPr id="79" name="Rounded Rectangle 78"/>
            <p:cNvSpPr/>
            <p:nvPr/>
          </p:nvSpPr>
          <p:spPr>
            <a:xfrm>
              <a:off x="1645918" y="4654254"/>
              <a:ext cx="110756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Post Analysis</a:t>
              </a:r>
            </a:p>
          </p:txBody>
        </p:sp>
        <p:sp>
          <p:nvSpPr>
            <p:cNvPr id="80" name="Rounded Rectangle 79"/>
            <p:cNvSpPr/>
            <p:nvPr/>
          </p:nvSpPr>
          <p:spPr>
            <a:xfrm>
              <a:off x="1618546" y="598624"/>
              <a:ext cx="113452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entury Gothic" panose="020B0502020202020204" pitchFamily="34" charset="0"/>
              </a:endParaRPr>
            </a:p>
          </p:txBody>
        </p:sp>
      </p:grpSp>
      <p:sp>
        <p:nvSpPr>
          <p:cNvPr id="41" name="Rectangle 40"/>
          <p:cNvSpPr/>
          <p:nvPr/>
        </p:nvSpPr>
        <p:spPr>
          <a:xfrm>
            <a:off x="1589671" y="4546242"/>
            <a:ext cx="9489008" cy="204695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2" name="Rectangle 41"/>
          <p:cNvSpPr/>
          <p:nvPr/>
        </p:nvSpPr>
        <p:spPr>
          <a:xfrm>
            <a:off x="1589671" y="451973"/>
            <a:ext cx="9489008" cy="204695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4051770"/>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1169</TotalTime>
  <Words>1670</Words>
  <Application>Microsoft Office PowerPoint</Application>
  <PresentationFormat>Widescreen</PresentationFormat>
  <Paragraphs>204</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Philbrick, Sarah A. (LARC-E3)[SSAI DEVELOP]</dc:creator>
  <cp:lastModifiedBy>Ruid, Madeline R. (LARC-E3)[SSAI DEVELOP]</cp:lastModifiedBy>
  <cp:revision>79</cp:revision>
  <dcterms:modified xsi:type="dcterms:W3CDTF">2015-07-29T14:33:16Z</dcterms:modified>
</cp:coreProperties>
</file>