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9.xml" ContentType="application/vnd.openxmlformats-officedocument.presentationml.comments+xml"/>
  <Override PartName="/ppt/notesSlides/notesSlide12.xml" ContentType="application/vnd.openxmlformats-officedocument.presentationml.notesSlide+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8" r:id="rId3"/>
    <p:sldId id="279" r:id="rId4"/>
    <p:sldId id="280" r:id="rId5"/>
    <p:sldId id="294" r:id="rId6"/>
    <p:sldId id="287" r:id="rId7"/>
    <p:sldId id="288" r:id="rId8"/>
    <p:sldId id="289" r:id="rId9"/>
    <p:sldId id="295" r:id="rId10"/>
    <p:sldId id="292" r:id="rId11"/>
    <p:sldId id="290" r:id="rId12"/>
    <p:sldId id="293" r:id="rId13"/>
    <p:sldId id="291" r:id="rId14"/>
    <p:sldId id="29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13" clrIdx="0"/>
  <p:cmAuthor id="1" name="Orne, Tiffani N. (LARC-E3)[SSAI DEVELOP]" initials="OTN(D" lastIdx="19"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86400" autoAdjust="0"/>
  </p:normalViewPr>
  <p:slideViewPr>
    <p:cSldViewPr snapToGrid="0">
      <p:cViewPr varScale="1">
        <p:scale>
          <a:sx n="97" d="100"/>
          <a:sy n="97" d="100"/>
        </p:scale>
        <p:origin x="1062"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04T13:58:07.467" idx="1">
    <p:pos x="718" y="2569"/>
    <p:text>This should be italicized.</p:text>
  </p:cm>
  <p:cm authorId="1" dt="2015-07-21T18:04:11.036" idx="1">
    <p:pos x="718" y="2665"/>
    <p:text>I made this change</p:text>
    <p:extLst>
      <p:ext uri="{C676402C-5697-4E1C-873F-D02D1690AC5C}">
        <p15:threadingInfo xmlns:p15="http://schemas.microsoft.com/office/powerpoint/2012/main" timeZoneBias="240">
          <p15:parentCm authorId="0" idx="1"/>
        </p15:threadingInfo>
      </p:ext>
    </p:extLst>
  </p:cm>
  <p:cm authorId="1" dt="2015-07-21T18:06:13.145" idx="2">
    <p:pos x="3421" y="3375"/>
    <p:text>I switched these to the middle to be consistent with others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5-07-21T18:14:51.922" idx="19">
    <p:pos x="10" y="10"/>
    <p:text>I rearranged this slide a bit to accomodate the minimum 20 pt font size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21T18:06:52.713" idx="3">
    <p:pos x="1384" y="896"/>
    <p:text>This image looks fuzzy... Is there a way to get a cleaner version?</p:text>
    <p:extLst>
      <p:ext uri="{C676402C-5697-4E1C-873F-D02D1690AC5C}">
        <p15:threadingInfo xmlns:p15="http://schemas.microsoft.com/office/powerpoint/2012/main" timeZoneBias="240"/>
      </p:ext>
    </p:extLst>
  </p:cm>
  <p:cm authorId="1" dt="2015-07-21T18:07:18.215" idx="4">
    <p:pos x="1384" y="992"/>
    <p:text>(see border and text)</p:text>
    <p:extLst>
      <p:ext uri="{C676402C-5697-4E1C-873F-D02D1690AC5C}">
        <p15:threadingInfo xmlns:p15="http://schemas.microsoft.com/office/powerpoint/2012/main" timeZoneBias="24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5-07-04T14:01:09.524" idx="5">
    <p:pos x="10" y="10"/>
    <p:text>This image is really blurry. Do you have that isn't?</p:text>
  </p:cm>
  <p:cm authorId="1" dt="2015-07-21T18:08:11.355" idx="5">
    <p:pos x="2963" y="0"/>
    <p:text>I expanded this image a bit to fill the space</p:text>
    <p:extLst>
      <p:ext uri="{C676402C-5697-4E1C-873F-D02D1690AC5C}">
        <p15:threadingInfo xmlns:p15="http://schemas.microsoft.com/office/powerpoint/2012/main" timeZoneBias="240"/>
      </p:ext>
    </p:extLst>
  </p:cm>
  <p:cm authorId="1" dt="2015-07-21T18:08:39" idx="6">
    <p:pos x="2623" y="4101"/>
    <p:text>For consistency, please use "Credit: XXX" throughout</p:text>
    <p:extLst>
      <p:ext uri="{C676402C-5697-4E1C-873F-D02D1690AC5C}">
        <p15:threadingInfo xmlns:p15="http://schemas.microsoft.com/office/powerpoint/2012/main" timeZoneBias="240"/>
      </p:ext>
    </p:extLst>
  </p:cm>
  <p:cm authorId="1" dt="2015-07-21T18:10:36.095" idx="9">
    <p:pos x="3230" y="1305"/>
    <p:text>please use the bullet style from the template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15-07-04T14:03:12.684" idx="6">
    <p:pos x="5214" y="142"/>
    <p:text>This is a nice image. Do you have permission from the photographer to use it? Unless this is from a federal site, taken by a DEVELOPer, or from creative commons you need explicit permission to use this image.</p:text>
  </p:cm>
  <p:cm authorId="0" dt="2015-07-04T14:03:41.499" idx="7">
    <p:pos x="5220" y="321"/>
    <p:text>If you need, I also have plenty of images of this area.</p:text>
  </p:cm>
  <p:cm authorId="0" dt="2015-07-04T14:04:25.892" idx="8">
    <p:pos x="5226" y="502"/>
    <p:text>Please cite where you got this image in the speaker notes.</p:text>
  </p:cm>
  <p:cm authorId="1" dt="2015-07-21T18:09:22.655" idx="7">
    <p:pos x="4314" y="1693"/>
    <p:text>I moved this image to the top of the slide</p:text>
    <p:extLst>
      <p:ext uri="{C676402C-5697-4E1C-873F-D02D1690AC5C}">
        <p15:threadingInfo xmlns:p15="http://schemas.microsoft.com/office/powerpoint/2012/main" timeZoneBias="240"/>
      </p:ext>
    </p:extLst>
  </p:cm>
  <p:cm authorId="1" dt="2015-07-21T18:10:49.133" idx="10">
    <p:pos x="706" y="2415"/>
    <p:text>bullet style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07-21T18:10:04.642" idx="8">
    <p:pos x="5314" y="4057"/>
    <p:text>I switched this font color to compliment the template (not black)</p:text>
    <p:extLst>
      <p:ext uri="{C676402C-5697-4E1C-873F-D02D1690AC5C}">
        <p15:threadingInfo xmlns:p15="http://schemas.microsoft.com/office/powerpoint/2012/main" timeZoneBias="240"/>
      </p:ext>
    </p:extLst>
  </p:cm>
  <p:cm authorId="1" dt="2015-07-21T18:10:55.364" idx="11">
    <p:pos x="62" y="3543"/>
    <p:text>bullet style</p:text>
    <p:extLst>
      <p:ext uri="{C676402C-5697-4E1C-873F-D02D1690AC5C}">
        <p15:threadingInfo xmlns:p15="http://schemas.microsoft.com/office/powerpoint/2012/main" timeZoneBias="240"/>
      </p:ext>
    </p:extLst>
  </p:cm>
  <p:cm authorId="1" dt="2015-07-21T18:11:44.393" idx="13">
    <p:pos x="71" y="3847"/>
    <p:text>minimum font size is 20 pt</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15-07-04T14:06:32.914" idx="10">
    <p:pos x="5397" y="2916"/>
    <p:text>Consider making the legend bigger so that it can be read more easily.</p:text>
  </p:cm>
  <p:cm authorId="1" dt="2015-07-21T18:11:17.364" idx="12">
    <p:pos x="130" y="1753"/>
    <p:text>bullet style</p:text>
    <p:extLst>
      <p:ext uri="{C676402C-5697-4E1C-873F-D02D1690AC5C}">
        <p15:threadingInfo xmlns:p15="http://schemas.microsoft.com/office/powerpoint/2012/main" timeZoneBias="240"/>
      </p:ext>
    </p:extLst>
  </p:cm>
  <p:cm authorId="1" dt="2015-07-21T18:12:34.184" idx="14">
    <p:pos x="2667" y="3590"/>
    <p:text>minimum font size is 20 pt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07-21T18:12:45.690" idx="15">
    <p:pos x="211" y="1152"/>
    <p:text>minimum font size is 20 pt</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15-07-04T14:07:50.422" idx="11">
    <p:pos x="2101" y="3498"/>
    <p:text>Consider making this all bigger. There is still a lot of white space on the slide.</p:text>
  </p:cm>
  <p:cm authorId="1" dt="2015-07-21T18:13:03.143" idx="16">
    <p:pos x="740" y="2106"/>
    <p:text>This text looks fuzzy... Is it possible to type it directly into the slide?</p:text>
    <p:extLst>
      <p:ext uri="{C676402C-5697-4E1C-873F-D02D1690AC5C}">
        <p15:threadingInfo xmlns:p15="http://schemas.microsoft.com/office/powerpoint/2012/main" timeZoneBias="240"/>
      </p:ext>
    </p:extLst>
  </p:cm>
  <p:cm authorId="1" dt="2015-07-21T18:13:31.565" idx="17">
    <p:pos x="4922" y="1623"/>
    <p:text>I like this image!</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15-07-04T14:08:40.882" idx="12">
    <p:pos x="1711" y="3409"/>
    <p:text>This is a bit blurry. Is it possible to make it less so?</p:text>
  </p:cm>
  <p:cm authorId="0" dt="2015-07-04T14:09:18.489" idx="13">
    <p:pos x="4905" y="2157"/>
    <p:text>This image seems to have an inconsistent border around it. Was it truncated when added?</p:text>
  </p:cm>
  <p:cm authorId="1" dt="2015-07-21T18:14:00.293" idx="18">
    <p:pos x="4823" y="974"/>
    <p:text>For the final, please add all images individually</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Idaho Disasters project began during the fall 2014 DEVELOP term.  Throughout the life of this project, the Idaho Disasters team has studied the relationships that exist between wildland fire and the environment and some of the primary drivers that are changing wildfire regimes.  This term, the Idaho Disasters III team applied work from the previous two terms to create a fuel model with the goal of identifying the distribution of invasive specie, </a:t>
            </a:r>
            <a:r>
              <a:rPr lang="en-US" i="1" baseline="0" dirty="0" err="1" smtClean="0"/>
              <a:t>Bromus</a:t>
            </a:r>
            <a:r>
              <a:rPr lang="en-US" i="1" baseline="0" dirty="0" smtClean="0"/>
              <a:t> Tectorum, </a:t>
            </a:r>
            <a:r>
              <a:rPr lang="en-US" i="0" baseline="0" dirty="0" smtClean="0"/>
              <a:t>more commonly referred to as </a:t>
            </a:r>
            <a:r>
              <a:rPr lang="en-US" i="0" baseline="0" dirty="0" err="1" smtClean="0"/>
              <a:t>cheatgrass</a:t>
            </a:r>
            <a:r>
              <a:rPr lang="en-US" i="0" baseline="0" dirty="0" smtClean="0"/>
              <a:t>.  This nasty annual grass is responsible for the expansion of wildfire throughout the great basin, and largely responsible for ecosystem change in the semi-arid savanna regions of southeast Idaho.</a:t>
            </a:r>
            <a:endParaRPr lang="en-US" i="1"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44475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put our fuel model derived</a:t>
            </a:r>
            <a:r>
              <a:rPr lang="en-US" baseline="0" dirty="0" smtClean="0"/>
              <a:t> from CTA into a fire susceptibility model that examines fuel, slope and …. …. To identify areas with higher susceptibility to fire.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12295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results show varying distribution between sagebrush/herbaceous and </a:t>
            </a:r>
            <a:r>
              <a:rPr lang="en-US" baseline="0" dirty="0" err="1" smtClean="0"/>
              <a:t>cheatgrass</a:t>
            </a:r>
            <a:r>
              <a:rPr lang="en-US" baseline="0" dirty="0" smtClean="0"/>
              <a:t> classes for the study years.    Overall accuracy for each year is shown along with corresponding kappa coefficients.  You can see that the greatest model accuracy was obtained for 2014 with an overall accuracy of about 79%.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14006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a:t>
            </a:r>
            <a:r>
              <a:rPr lang="en-US" baseline="0" dirty="0" smtClean="0"/>
              <a:t> here are the error matrices for each of the study years.  It is observed that in most cases, users accuracy is almost equal to producers accuracy.  The lowest levels of classification error were found for the montane forest class which had a users accuracy of approximately 90% in 2014.  Bare ground was consistently our most erroneous class, which in 2015, missed the target entirely.  Though this was due to the low number of training sites able to be obtained for pixels that were comprised of nothing else but bare ground.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44426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natural color composite image taken</a:t>
            </a:r>
            <a:r>
              <a:rPr lang="en-US" baseline="0" dirty="0" smtClean="0"/>
              <a:t> from Landsat 8’s Operational Land Imagery showing the extent of the study region.  For this study, early growing season imagery was acquired from Landsat 8 OLI for years 2013, 2014, and 2015.  The early growing season was studied because this is the time of year that coincides with the “green-up” phase of </a:t>
            </a:r>
            <a:r>
              <a:rPr lang="en-US" baseline="0" dirty="0" err="1" smtClean="0"/>
              <a:t>cheatgrass</a:t>
            </a:r>
            <a:r>
              <a:rPr lang="en-US" baseline="0" dirty="0" smtClean="0"/>
              <a:t>, which occurs much earlier than the germination of native vegetation species.  </a:t>
            </a:r>
            <a:r>
              <a:rPr lang="en-US" baseline="0" dirty="0" err="1" smtClean="0"/>
              <a:t>Cheatgrass</a:t>
            </a:r>
            <a:r>
              <a:rPr lang="en-US" baseline="0" dirty="0" smtClean="0"/>
              <a:t> germination can also occur in the late fall, going dormant during the winter months, and becomes active once temperature rises in spring.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52753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 of this study are</a:t>
            </a:r>
            <a:r>
              <a:rPr lang="en-US" baseline="0" dirty="0" smtClean="0"/>
              <a:t> twofold.  The first being the creation of a fuel model which accurately identifies areas of </a:t>
            </a:r>
            <a:r>
              <a:rPr lang="en-US" baseline="0" dirty="0" err="1" smtClean="0"/>
              <a:t>cheatgrass</a:t>
            </a:r>
            <a:r>
              <a:rPr lang="en-US" baseline="0" dirty="0" smtClean="0"/>
              <a:t>, understanding that this specific plant, along with climate change, drives the increase in wildfire frequency and is most susceptible to fire due to it’s 1-hr fuel type classification.  This means that </a:t>
            </a:r>
            <a:r>
              <a:rPr lang="en-US" baseline="0" dirty="0" err="1" smtClean="0"/>
              <a:t>cheatgrass</a:t>
            </a:r>
            <a:r>
              <a:rPr lang="en-US" baseline="0" dirty="0" smtClean="0"/>
              <a:t> responds to changes in the climate rapidly, within 1 hr.  It means that fires that ignite in </a:t>
            </a:r>
            <a:r>
              <a:rPr lang="en-US" baseline="0" dirty="0" err="1" smtClean="0"/>
              <a:t>cheatgrass</a:t>
            </a:r>
            <a:r>
              <a:rPr lang="en-US" baseline="0" dirty="0" smtClean="0"/>
              <a:t> dominated areas will move faster, burning more areas, and create opportunities for </a:t>
            </a:r>
            <a:r>
              <a:rPr lang="en-US" baseline="0" dirty="0" err="1" smtClean="0"/>
              <a:t>cheatgrass</a:t>
            </a:r>
            <a:r>
              <a:rPr lang="en-US" baseline="0" dirty="0" smtClean="0"/>
              <a:t> to increase its prominence in the rangelands. The second objective is to incorporate better fuel models into fire susceptibility models that include species specific information that can help fire managers and researchers predict how a fire will behave given the dominant vegetation type. Other vegetation classes of concern include several varieties of sagebrush and montane forest regions, which include western juniper, a large shrub species responsible for the Charlotte fire, an uncharacteristic wildfire than burned in southeast Idaho in 2012.</a:t>
            </a:r>
            <a:endParaRPr lang="en-US" dirty="0" smtClean="0"/>
          </a:p>
          <a:p>
            <a:endParaRPr lang="en-US" dirty="0" smtClean="0"/>
          </a:p>
          <a:p>
            <a:r>
              <a:rPr lang="en-US" dirty="0" smtClean="0"/>
              <a:t>Image Source: http://www.blm.gov/style/medialib/blm/id/fire/fire_recruitment.Par.98393.Image.200.299.1.gif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Charlotte fire was one of the most economically impacting fire that southeast Idaho had seen in decades.  Suppression expenditures alone cost the state approximately $211 million dollars.  This fire destroyed 66 homes, 96 buildings in total and caused the evacuation of over 1000 people. Justification for mapping fire susceptibility is to identify areas with perceived fire risk and mitigate this risk.</a:t>
            </a:r>
          </a:p>
          <a:p>
            <a:endParaRPr lang="en-US" baseline="0" dirty="0" smtClean="0"/>
          </a:p>
          <a:p>
            <a:r>
              <a:rPr lang="en-US" baseline="0" dirty="0" smtClean="0"/>
              <a:t>Wildfire coupled with the presence of </a:t>
            </a:r>
            <a:r>
              <a:rPr lang="en-US" baseline="0" dirty="0" err="1" smtClean="0"/>
              <a:t>cheatgrass</a:t>
            </a:r>
            <a:r>
              <a:rPr lang="en-US" baseline="0" dirty="0" smtClean="0"/>
              <a:t> creates a positive feedback cycle which further promotes the expansion of </a:t>
            </a:r>
            <a:r>
              <a:rPr lang="en-US" baseline="0" dirty="0" err="1" smtClean="0"/>
              <a:t>cheatgrass</a:t>
            </a:r>
            <a:r>
              <a:rPr lang="en-US" baseline="0" dirty="0" smtClean="0"/>
              <a:t>, wildfire frequency, and wildfire season duration.  These three factors are to blame for the rapid degradation and change in Idaho’s rangelands, rapidly changing the sagebrush dominated region, to grasslands dominated by invasive and aggressive species.  This change affects critical habitats of endangered species including the Greater Sage Grouse, the migration patterns of range roaming ungulates, and grazing operations on public lands.</a:t>
            </a:r>
          </a:p>
          <a:p>
            <a:endParaRPr lang="en-US" baseline="0" dirty="0" smtClean="0"/>
          </a:p>
          <a:p>
            <a:r>
              <a:rPr lang="en-US" strike="sngStrike" dirty="0" smtClean="0"/>
              <a:t>Image Source: http://commons.wikimedia.org/wiki/File:Claude_Monet_-_The_Magpie_-_Google_Art_Project.jpg</a:t>
            </a:r>
            <a:endParaRPr lang="en-US" strike="sngStrike"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Imagery selected for processing was considered to be at the green-up phase of </a:t>
            </a:r>
            <a:r>
              <a:rPr lang="en-US" sz="1200" b="0" i="0" u="none" strike="noStrike" kern="1200" dirty="0" err="1" smtClean="0">
                <a:solidFill>
                  <a:schemeClr val="tx1"/>
                </a:solidFill>
                <a:effectLst/>
                <a:latin typeface="+mn-lt"/>
                <a:ea typeface="+mn-ea"/>
                <a:cs typeface="+mn-cs"/>
              </a:rPr>
              <a:t>cheatgrass.The</a:t>
            </a:r>
            <a:r>
              <a:rPr lang="en-US" sz="1200" b="0" i="0" u="none" strike="noStrike" kern="1200" dirty="0" smtClean="0">
                <a:solidFill>
                  <a:schemeClr val="tx1"/>
                </a:solidFill>
                <a:effectLst/>
                <a:latin typeface="+mn-lt"/>
                <a:ea typeface="+mn-ea"/>
                <a:cs typeface="+mn-cs"/>
              </a:rPr>
              <a:t> phenology of a region changes between years and the </a:t>
            </a:r>
            <a:r>
              <a:rPr lang="en-US" sz="1200" b="0" i="0" u="none" strike="noStrike" kern="1200" dirty="0" err="1" smtClean="0">
                <a:solidFill>
                  <a:schemeClr val="tx1"/>
                </a:solidFill>
                <a:effectLst/>
                <a:latin typeface="+mn-lt"/>
                <a:ea typeface="+mn-ea"/>
                <a:cs typeface="+mn-cs"/>
              </a:rPr>
              <a:t>phenological</a:t>
            </a:r>
            <a:r>
              <a:rPr lang="en-US" sz="1200" b="0" i="0" u="none" strike="noStrike" kern="1200" dirty="0" smtClean="0">
                <a:solidFill>
                  <a:schemeClr val="tx1"/>
                </a:solidFill>
                <a:effectLst/>
                <a:latin typeface="+mn-lt"/>
                <a:ea typeface="+mn-ea"/>
                <a:cs typeface="+mn-cs"/>
              </a:rPr>
              <a:t> synchronizations of satellite imagery using </a:t>
            </a:r>
            <a:r>
              <a:rPr lang="en-US" sz="1200" b="0" i="0" u="none" strike="noStrike" kern="1200" dirty="0" err="1" smtClean="0">
                <a:solidFill>
                  <a:schemeClr val="tx1"/>
                </a:solidFill>
                <a:effectLst/>
                <a:latin typeface="+mn-lt"/>
                <a:ea typeface="+mn-ea"/>
                <a:cs typeface="+mn-cs"/>
              </a:rPr>
              <a:t>Pheno-Calc</a:t>
            </a:r>
            <a:r>
              <a:rPr lang="en-US" sz="1200" b="0" i="0" u="none" strike="noStrike" kern="1200" dirty="0" smtClean="0">
                <a:solidFill>
                  <a:schemeClr val="tx1"/>
                </a:solidFill>
                <a:effectLst/>
                <a:latin typeface="+mn-lt"/>
                <a:ea typeface="+mn-ea"/>
                <a:cs typeface="+mn-cs"/>
              </a:rPr>
              <a:t>, a software package developed at the GIS Training and Research Center and available at the organization's website (http://giscenter.isu.edu), in combination of </a:t>
            </a:r>
            <a:r>
              <a:rPr lang="en-US" sz="1200" b="0" i="0" u="none" strike="noStrike" kern="1200" dirty="0" err="1" smtClean="0">
                <a:solidFill>
                  <a:schemeClr val="tx1"/>
                </a:solidFill>
                <a:effectLst/>
                <a:latin typeface="+mn-lt"/>
                <a:ea typeface="+mn-ea"/>
                <a:cs typeface="+mn-cs"/>
              </a:rPr>
              <a:t>AgriMet</a:t>
            </a:r>
            <a:r>
              <a:rPr lang="en-US" sz="1200" b="0" i="0" u="none" strike="noStrike" kern="1200" dirty="0" smtClean="0">
                <a:solidFill>
                  <a:schemeClr val="tx1"/>
                </a:solidFill>
                <a:effectLst/>
                <a:latin typeface="+mn-lt"/>
                <a:ea typeface="+mn-ea"/>
                <a:cs typeface="+mn-cs"/>
              </a:rPr>
              <a:t> historical meteorological records, to determine growing degree days (GDD) for cheatgrass green-up in each study year. </a:t>
            </a:r>
            <a:r>
              <a:rPr lang="en-US" sz="1200" b="0" i="0" u="none" strike="noStrike" kern="1200" dirty="0" err="1" smtClean="0">
                <a:solidFill>
                  <a:schemeClr val="tx1"/>
                </a:solidFill>
                <a:effectLst/>
                <a:latin typeface="+mn-lt"/>
                <a:ea typeface="+mn-ea"/>
                <a:cs typeface="+mn-cs"/>
              </a:rPr>
              <a:t>Pheno-Calc</a:t>
            </a:r>
            <a:r>
              <a:rPr lang="en-US" sz="1200" b="0" i="0" u="none" strike="noStrike" kern="1200" dirty="0" smtClean="0">
                <a:solidFill>
                  <a:schemeClr val="tx1"/>
                </a:solidFill>
                <a:effectLst/>
                <a:latin typeface="+mn-lt"/>
                <a:ea typeface="+mn-ea"/>
                <a:cs typeface="+mn-cs"/>
              </a:rPr>
              <a:t> was used to match days of the year that are phonologically similar to selected days of another year. The time period identified as meeting this criteria was a base temperature of 35 degrees Fahrenheit a GDD of 400 with a 10% tolerance. The 400 GDD was selected after </a:t>
            </a:r>
            <a:r>
              <a:rPr lang="en-US" sz="1200" b="0" i="0" u="none" strike="noStrike" kern="1200" dirty="0" err="1" smtClean="0">
                <a:solidFill>
                  <a:schemeClr val="tx1"/>
                </a:solidFill>
                <a:effectLst/>
                <a:latin typeface="+mn-lt"/>
                <a:ea typeface="+mn-ea"/>
                <a:cs typeface="+mn-cs"/>
              </a:rPr>
              <a:t>Pheno-Calc</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AgriMet</a:t>
            </a:r>
            <a:r>
              <a:rPr lang="en-US" sz="1200" b="0" i="0" u="none" strike="noStrike" kern="1200" dirty="0" smtClean="0">
                <a:solidFill>
                  <a:schemeClr val="tx1"/>
                </a:solidFill>
                <a:effectLst/>
                <a:latin typeface="+mn-lt"/>
                <a:ea typeface="+mn-ea"/>
                <a:cs typeface="+mn-cs"/>
              </a:rPr>
              <a:t> historical meteorological records analysis of the results for early spring cheatgrass phenology by </a:t>
            </a:r>
            <a:r>
              <a:rPr lang="en-US" sz="1200" b="0" i="0" u="none" strike="noStrike" kern="1200" dirty="0" err="1" smtClean="0">
                <a:solidFill>
                  <a:schemeClr val="tx1"/>
                </a:solidFill>
                <a:effectLst/>
                <a:latin typeface="+mn-lt"/>
                <a:ea typeface="+mn-ea"/>
                <a:cs typeface="+mn-cs"/>
              </a:rPr>
              <a:t>Boyte</a:t>
            </a:r>
            <a:r>
              <a:rPr lang="en-US" sz="1200" b="0" i="0" u="none" strike="noStrike" kern="1200" dirty="0" smtClean="0">
                <a:solidFill>
                  <a:schemeClr val="tx1"/>
                </a:solidFill>
                <a:effectLst/>
                <a:latin typeface="+mn-lt"/>
                <a:ea typeface="+mn-ea"/>
                <a:cs typeface="+mn-cs"/>
              </a:rPr>
              <a:t>, S. P., Wylie, B. K., Homer, C. G., &amp; Major, D. J.. The ideal imagery that met our study window and was available as Landsat 8 OSI with less than 20% cloud contamination were selected.</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7984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To help delineate vegetation dominance in the study area five classifications of land cover were determined; bare ground, cheatgrass, mixed vegetation, montane forest/ western Juniper, and sagebrush/ herbaceous. Classification sites were created using 2013 NAIP imagery with a .5m resolution, 2015 </a:t>
            </a:r>
            <a:r>
              <a:rPr lang="en-US" sz="1200" b="0" i="0" u="none" strike="noStrike" kern="1200" dirty="0" err="1" smtClean="0">
                <a:solidFill>
                  <a:schemeClr val="tx1"/>
                </a:solidFill>
                <a:effectLst/>
                <a:latin typeface="+mn-lt"/>
                <a:ea typeface="+mn-ea"/>
                <a:cs typeface="+mn-cs"/>
              </a:rPr>
              <a:t>UoG</a:t>
            </a:r>
            <a:r>
              <a:rPr lang="en-US" sz="1200" b="0" i="0" u="none" strike="noStrike" kern="1200" dirty="0" smtClean="0">
                <a:solidFill>
                  <a:schemeClr val="tx1"/>
                </a:solidFill>
                <a:effectLst/>
                <a:latin typeface="+mn-lt"/>
                <a:ea typeface="+mn-ea"/>
                <a:cs typeface="+mn-cs"/>
              </a:rPr>
              <a:t> ground truth observations, cheatgrass points from Clinton </a:t>
            </a:r>
            <a:r>
              <a:rPr lang="en-US" sz="1200" b="0" i="1" u="none" strike="noStrike" kern="1200" dirty="0" smtClean="0">
                <a:solidFill>
                  <a:schemeClr val="tx1"/>
                </a:solidFill>
                <a:effectLst/>
                <a:latin typeface="+mn-lt"/>
                <a:ea typeface="+mn-ea"/>
                <a:cs typeface="+mn-cs"/>
              </a:rPr>
              <a:t>et al.</a:t>
            </a:r>
            <a:r>
              <a:rPr lang="en-US" sz="1200" b="0" i="0" u="none" strike="noStrike" kern="1200" dirty="0" smtClean="0">
                <a:solidFill>
                  <a:schemeClr val="tx1"/>
                </a:solidFill>
                <a:effectLst/>
                <a:latin typeface="+mn-lt"/>
                <a:ea typeface="+mn-ea"/>
                <a:cs typeface="+mn-cs"/>
              </a:rPr>
              <a:t>, 2010 study that used remote sensing and a based time-series analysis to detect cheatgrass phenology, and field observations collected by Idaho State University GIS Training and Research Center staff during the summer months of 2014 and 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14092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spectral indices were derived from the</a:t>
            </a:r>
            <a:r>
              <a:rPr lang="en-US" baseline="0" dirty="0" smtClean="0"/>
              <a:t> Landsat 8 imagery.  mSAVI2, which stands for modified soil adjusted vegetation index, and </a:t>
            </a:r>
            <a:r>
              <a:rPr lang="en-US" baseline="0" dirty="0" err="1" smtClean="0"/>
              <a:t>Krauth</a:t>
            </a:r>
            <a:r>
              <a:rPr lang="en-US" baseline="0" dirty="0" smtClean="0"/>
              <a:t> and Thomson’s Tasseled Cap Transformation which provides brightness, wetness, and greenness values to in image classification.  Unlike NDVI, mSAVI2 is not as sensitive to reflectance of bare-ground, making it an appropriate index to use given the sparsely vegetated nature of Idaho rangelands.  NDVI has been observed to produce erroneously high values in areas where no vegetation exists, such as the basaltic lava flows at craters of the moon, and Hell’s half acre.</a:t>
            </a:r>
          </a:p>
          <a:p>
            <a:endParaRPr lang="en-US" baseline="0" dirty="0" smtClean="0"/>
          </a:p>
          <a:p>
            <a:r>
              <a:rPr lang="en-US" baseline="0" dirty="0" smtClean="0"/>
              <a:t>Add Bare soil Index!!!----------------------------------------------</a:t>
            </a:r>
          </a:p>
          <a:p>
            <a:endParaRPr lang="en-US" baseline="0" dirty="0" smtClean="0"/>
          </a:p>
          <a:p>
            <a:r>
              <a:rPr lang="en-US" baseline="0" dirty="0" smtClean="0"/>
              <a:t>Explain the masking process!!!------------------------------------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9180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vegetation indices were derived, they were combined with 30m slope and aspect and input to IDRISI </a:t>
            </a:r>
            <a:r>
              <a:rPr lang="en-US" baseline="0" dirty="0" err="1" smtClean="0"/>
              <a:t>TerrSet’s</a:t>
            </a:r>
            <a:r>
              <a:rPr lang="en-US" baseline="0" dirty="0" smtClean="0"/>
              <a:t> Classification Tree Analysis module.  CTA is a statistically based, supervised, classification method that automatically determines which of the input data is most useful in performing the classification, disregarding any inputs that do not help differentiate between the designated classes. The points used for training the model and validation of the results comprised of points generated from in-situ observations as well as points assumed to be </a:t>
            </a:r>
            <a:r>
              <a:rPr lang="en-US" baseline="0" dirty="0" err="1" smtClean="0"/>
              <a:t>cheatgrass</a:t>
            </a:r>
            <a:r>
              <a:rPr lang="en-US" baseline="0" dirty="0" smtClean="0"/>
              <a:t> dominated due to the spectral response of these pixels during times of the year when such a response is not expected from any native vegetation.</a:t>
            </a:r>
          </a:p>
          <a:p>
            <a:endParaRPr lang="en-US" baseline="0" dirty="0" smtClean="0"/>
          </a:p>
          <a:p>
            <a:r>
              <a:rPr lang="en-US" baseline="0" dirty="0" smtClean="0"/>
              <a:t>Slope and aspect were included after receiving expert knowledge that described </a:t>
            </a:r>
            <a:r>
              <a:rPr lang="en-US" baseline="0" dirty="0" err="1" smtClean="0"/>
              <a:t>cheatgrass</a:t>
            </a:r>
            <a:r>
              <a:rPr lang="en-US" baseline="0" dirty="0" smtClean="0"/>
              <a:t> prominence as being greater on southward facing aspects, which are generally dryer due to prolonged exposure to the sun, and slopes less than 30 degrees.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4153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include the methods used to spectrally purify and identify ambiguity in our training and validation sites.</a:t>
            </a:r>
            <a:r>
              <a:rPr lang="en-US" baseline="0" dirty="0" smtClean="0"/>
              <a:t>  This is where we effectively refine our model and produce better results than what was first obtained.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244764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comments" Target="../comments/comment7.xml"/><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Idaho Disasters III</a:t>
            </a:r>
            <a:endParaRPr lang="en-US" dirty="0"/>
          </a:p>
        </p:txBody>
      </p:sp>
      <p:sp>
        <p:nvSpPr>
          <p:cNvPr id="9" name="Text Placeholder 8"/>
          <p:cNvSpPr>
            <a:spLocks noGrp="1"/>
          </p:cNvSpPr>
          <p:nvPr>
            <p:ph type="body" sz="quarter" idx="17"/>
          </p:nvPr>
        </p:nvSpPr>
        <p:spPr>
          <a:xfrm>
            <a:off x="983226" y="3858767"/>
            <a:ext cx="7177548" cy="1273671"/>
          </a:xfrm>
        </p:spPr>
        <p:txBody>
          <a:bodyPr>
            <a:normAutofit fontScale="92500"/>
          </a:bodyPr>
          <a:lstStyle/>
          <a:p>
            <a:r>
              <a:rPr lang="en-US" dirty="0"/>
              <a:t>Using Landsat Earth O</a:t>
            </a:r>
            <a:r>
              <a:rPr lang="en-US" dirty="0" smtClean="0"/>
              <a:t>bservations </a:t>
            </a:r>
            <a:r>
              <a:rPr lang="en-US" dirty="0" smtClean="0"/>
              <a:t>to Identify Increased Fire Susceptibility Due to Invasion of </a:t>
            </a:r>
            <a:r>
              <a:rPr lang="en-US" dirty="0" err="1" smtClean="0"/>
              <a:t>Cheatgrass</a:t>
            </a:r>
            <a:r>
              <a:rPr lang="en-US" dirty="0" smtClean="0"/>
              <a:t> </a:t>
            </a:r>
            <a:r>
              <a:rPr lang="en-US" dirty="0"/>
              <a:t>(</a:t>
            </a:r>
            <a:r>
              <a:rPr lang="en-US" dirty="0" err="1"/>
              <a:t>Bromus</a:t>
            </a:r>
            <a:r>
              <a:rPr lang="en-US" dirty="0"/>
              <a:t> tectorum)</a:t>
            </a:r>
          </a:p>
        </p:txBody>
      </p:sp>
      <p:sp>
        <p:nvSpPr>
          <p:cNvPr id="7" name="Text Placeholder 2"/>
          <p:cNvSpPr>
            <a:spLocks noGrp="1"/>
          </p:cNvSpPr>
          <p:nvPr>
            <p:ph type="body" sz="quarter" idx="11"/>
          </p:nvPr>
        </p:nvSpPr>
        <p:spPr>
          <a:xfrm>
            <a:off x="2249424" y="5358384"/>
            <a:ext cx="3182112" cy="369332"/>
          </a:xfrm>
        </p:spPr>
        <p:txBody>
          <a:bodyPr/>
          <a:lstStyle/>
          <a:p>
            <a:r>
              <a:rPr lang="en-US" dirty="0"/>
              <a:t>Jeff May (Project Lead</a:t>
            </a:r>
            <a:r>
              <a:rPr lang="en-US" dirty="0" smtClean="0"/>
              <a:t>)</a:t>
            </a:r>
            <a:endParaRPr lang="en-US" dirty="0"/>
          </a:p>
        </p:txBody>
      </p:sp>
      <p:sp>
        <p:nvSpPr>
          <p:cNvPr id="8" name="Text Placeholder 3"/>
          <p:cNvSpPr>
            <a:spLocks noGrp="1"/>
          </p:cNvSpPr>
          <p:nvPr>
            <p:ph type="body" sz="quarter" idx="12"/>
          </p:nvPr>
        </p:nvSpPr>
        <p:spPr>
          <a:xfrm>
            <a:off x="2249424" y="5751576"/>
            <a:ext cx="3182112" cy="369332"/>
          </a:xfrm>
        </p:spPr>
        <p:txBody>
          <a:bodyPr/>
          <a:lstStyle/>
          <a:p>
            <a:r>
              <a:rPr lang="en-US" dirty="0"/>
              <a:t>Zach </a:t>
            </a:r>
            <a:r>
              <a:rPr lang="en-US" dirty="0" smtClean="0"/>
              <a:t>Simpson</a:t>
            </a:r>
            <a:endParaRPr lang="en-US" dirty="0"/>
          </a:p>
        </p:txBody>
      </p:sp>
      <p:sp>
        <p:nvSpPr>
          <p:cNvPr id="10" name="Text Placeholder 4"/>
          <p:cNvSpPr>
            <a:spLocks noGrp="1"/>
          </p:cNvSpPr>
          <p:nvPr>
            <p:ph type="body" sz="quarter" idx="13"/>
          </p:nvPr>
        </p:nvSpPr>
        <p:spPr>
          <a:xfrm>
            <a:off x="2249424" y="6153912"/>
            <a:ext cx="3182112" cy="369332"/>
          </a:xfrm>
        </p:spPr>
        <p:txBody>
          <a:bodyPr/>
          <a:lstStyle/>
          <a:p>
            <a:r>
              <a:rPr lang="en-US" dirty="0"/>
              <a:t>Jenna </a:t>
            </a:r>
            <a:r>
              <a:rPr lang="en-US" dirty="0" smtClean="0"/>
              <a:t>Williams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Methodology</a:t>
            </a:r>
          </a:p>
        </p:txBody>
      </p:sp>
      <p:sp>
        <p:nvSpPr>
          <p:cNvPr id="5" name="Text Placeholder 1"/>
          <p:cNvSpPr>
            <a:spLocks noGrp="1"/>
          </p:cNvSpPr>
          <p:nvPr>
            <p:ph type="body" sz="quarter" idx="11"/>
          </p:nvPr>
        </p:nvSpPr>
        <p:spPr>
          <a:xfrm>
            <a:off x="548640" y="1965960"/>
            <a:ext cx="3407540" cy="354563"/>
          </a:xfrm>
        </p:spPr>
        <p:txBody>
          <a:bodyPr>
            <a:normAutofit lnSpcReduction="10000"/>
          </a:bodyPr>
          <a:lstStyle/>
          <a:p>
            <a:r>
              <a:rPr lang="en-US" i="1" dirty="0" smtClean="0"/>
              <a:t>Fire Susceptibility Model</a:t>
            </a:r>
          </a:p>
        </p:txBody>
      </p:sp>
    </p:spTree>
    <p:extLst>
      <p:ext uri="{BB962C8B-B14F-4D97-AF65-F5344CB8AC3E}">
        <p14:creationId xmlns:p14="http://schemas.microsoft.com/office/powerpoint/2010/main" val="2126024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638" y="477398"/>
            <a:ext cx="3566160" cy="776257"/>
          </a:xfrm>
        </p:spPr>
        <p:txBody>
          <a:bodyPr/>
          <a:lstStyle/>
          <a:p>
            <a:r>
              <a:rPr lang="en-US" dirty="0" smtClean="0"/>
              <a:t>Results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666" y="1546578"/>
            <a:ext cx="6302238" cy="289932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4584" y="2973055"/>
            <a:ext cx="1204634" cy="1472846"/>
          </a:xfrm>
          <a:prstGeom prst="rect">
            <a:avLst/>
          </a:prstGeom>
        </p:spPr>
      </p:pic>
      <p:pic>
        <p:nvPicPr>
          <p:cNvPr id="8" name="Picture 7"/>
          <p:cNvPicPr>
            <a:picLocks noChangeAspect="1"/>
          </p:cNvPicPr>
          <p:nvPr/>
        </p:nvPicPr>
        <p:blipFill>
          <a:blip r:embed="rId5"/>
          <a:stretch>
            <a:fillRect/>
          </a:stretch>
        </p:blipFill>
        <p:spPr>
          <a:xfrm>
            <a:off x="1241778" y="4605455"/>
            <a:ext cx="3116612" cy="951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290508754"/>
              </p:ext>
            </p:extLst>
          </p:nvPr>
        </p:nvGraphicFramePr>
        <p:xfrm>
          <a:off x="4552435" y="4605455"/>
          <a:ext cx="4251708" cy="1889760"/>
        </p:xfrm>
        <a:graphic>
          <a:graphicData uri="http://schemas.openxmlformats.org/drawingml/2006/table">
            <a:tbl>
              <a:tblPr firstRow="1" bandRow="1">
                <a:tableStyleId>{5C22544A-7EE6-4342-B048-85BDC9FD1C3A}</a:tableStyleId>
              </a:tblPr>
              <a:tblGrid>
                <a:gridCol w="1417236"/>
                <a:gridCol w="1417236"/>
                <a:gridCol w="1417236"/>
              </a:tblGrid>
              <a:tr h="588482">
                <a:tc>
                  <a:txBody>
                    <a:bodyPr/>
                    <a:lstStyle/>
                    <a:p>
                      <a:pPr algn="ctr"/>
                      <a:r>
                        <a:rPr lang="en-US" sz="2000" dirty="0" smtClean="0"/>
                        <a:t>Year</a:t>
                      </a:r>
                      <a:endParaRPr lang="en-US" sz="2000" dirty="0"/>
                    </a:p>
                  </a:txBody>
                  <a:tcPr/>
                </a:tc>
                <a:tc>
                  <a:txBody>
                    <a:bodyPr/>
                    <a:lstStyle/>
                    <a:p>
                      <a:pPr algn="ctr"/>
                      <a:r>
                        <a:rPr lang="en-US" sz="2000" dirty="0" smtClean="0"/>
                        <a:t>Overall</a:t>
                      </a:r>
                      <a:r>
                        <a:rPr lang="en-US" sz="2000" baseline="0" dirty="0" smtClean="0"/>
                        <a:t> Accuracy</a:t>
                      </a:r>
                      <a:endParaRPr lang="en-US" sz="2000" dirty="0"/>
                    </a:p>
                  </a:txBody>
                  <a:tcPr/>
                </a:tc>
                <a:tc>
                  <a:txBody>
                    <a:bodyPr/>
                    <a:lstStyle/>
                    <a:p>
                      <a:pPr algn="ctr"/>
                      <a:r>
                        <a:rPr lang="en-US" sz="2000" dirty="0" smtClean="0"/>
                        <a:t>Kappa</a:t>
                      </a:r>
                      <a:endParaRPr lang="en-US" sz="2000" dirty="0"/>
                    </a:p>
                  </a:txBody>
                  <a:tcPr/>
                </a:tc>
              </a:tr>
              <a:tr h="336276">
                <a:tc>
                  <a:txBody>
                    <a:bodyPr/>
                    <a:lstStyle/>
                    <a:p>
                      <a:pPr algn="ctr"/>
                      <a:r>
                        <a:rPr lang="en-US" sz="2000" dirty="0" smtClean="0"/>
                        <a:t>2013</a:t>
                      </a:r>
                    </a:p>
                  </a:txBody>
                  <a:tcPr/>
                </a:tc>
                <a:tc>
                  <a:txBody>
                    <a:bodyPr/>
                    <a:lstStyle/>
                    <a:p>
                      <a:pPr algn="ctr"/>
                      <a:r>
                        <a:rPr lang="en-US" sz="2000" dirty="0" smtClean="0"/>
                        <a:t>64.706%</a:t>
                      </a:r>
                      <a:endParaRPr lang="en-US" sz="2000" dirty="0"/>
                    </a:p>
                  </a:txBody>
                  <a:tcPr/>
                </a:tc>
                <a:tc>
                  <a:txBody>
                    <a:bodyPr/>
                    <a:lstStyle/>
                    <a:p>
                      <a:pPr algn="ctr"/>
                      <a:r>
                        <a:rPr lang="en-US" sz="2000" dirty="0" smtClean="0"/>
                        <a:t>0.487962</a:t>
                      </a:r>
                      <a:endParaRPr lang="en-US" sz="2000" dirty="0"/>
                    </a:p>
                  </a:txBody>
                  <a:tcPr/>
                </a:tc>
              </a:tr>
              <a:tr h="336276">
                <a:tc>
                  <a:txBody>
                    <a:bodyPr/>
                    <a:lstStyle/>
                    <a:p>
                      <a:pPr algn="ctr"/>
                      <a:r>
                        <a:rPr lang="en-US" sz="2000" dirty="0" smtClean="0"/>
                        <a:t>2014</a:t>
                      </a:r>
                      <a:endParaRPr lang="en-US" sz="2000" dirty="0"/>
                    </a:p>
                  </a:txBody>
                  <a:tcPr/>
                </a:tc>
                <a:tc>
                  <a:txBody>
                    <a:bodyPr/>
                    <a:lstStyle/>
                    <a:p>
                      <a:pPr algn="ctr"/>
                      <a:r>
                        <a:rPr lang="en-US" sz="2000" dirty="0" smtClean="0"/>
                        <a:t>78.992%</a:t>
                      </a:r>
                      <a:endParaRPr lang="en-US" sz="2000" dirty="0"/>
                    </a:p>
                  </a:txBody>
                  <a:tcPr/>
                </a:tc>
                <a:tc>
                  <a:txBody>
                    <a:bodyPr/>
                    <a:lstStyle/>
                    <a:p>
                      <a:pPr algn="ctr"/>
                      <a:r>
                        <a:rPr lang="en-US" sz="2000" dirty="0" smtClean="0"/>
                        <a:t>0.692347</a:t>
                      </a:r>
                      <a:endParaRPr lang="en-US" sz="2000" dirty="0"/>
                    </a:p>
                  </a:txBody>
                  <a:tcPr/>
                </a:tc>
              </a:tr>
              <a:tr h="336276">
                <a:tc>
                  <a:txBody>
                    <a:bodyPr/>
                    <a:lstStyle/>
                    <a:p>
                      <a:pPr algn="ctr"/>
                      <a:r>
                        <a:rPr lang="en-US" sz="2000" dirty="0" smtClean="0"/>
                        <a:t>2015</a:t>
                      </a:r>
                      <a:endParaRPr lang="en-US" sz="2000" dirty="0"/>
                    </a:p>
                  </a:txBody>
                  <a:tcPr/>
                </a:tc>
                <a:tc>
                  <a:txBody>
                    <a:bodyPr/>
                    <a:lstStyle/>
                    <a:p>
                      <a:pPr algn="ctr"/>
                      <a:r>
                        <a:rPr lang="en-US" sz="2000" dirty="0" smtClean="0"/>
                        <a:t>64.706%</a:t>
                      </a:r>
                      <a:endParaRPr lang="en-US" sz="2000" dirty="0"/>
                    </a:p>
                  </a:txBody>
                  <a:tcPr/>
                </a:tc>
                <a:tc>
                  <a:txBody>
                    <a:bodyPr/>
                    <a:lstStyle/>
                    <a:p>
                      <a:pPr algn="ctr"/>
                      <a:r>
                        <a:rPr lang="en-US" sz="2000" dirty="0" smtClean="0"/>
                        <a:t>0.482983</a:t>
                      </a:r>
                      <a:endParaRPr lang="en-US" sz="2000" dirty="0"/>
                    </a:p>
                  </a:txBody>
                  <a:tcPr/>
                </a:tc>
              </a:tr>
            </a:tbl>
          </a:graphicData>
        </a:graphic>
      </p:graphicFrame>
    </p:spTree>
    <p:extLst>
      <p:ext uri="{BB962C8B-B14F-4D97-AF65-F5344CB8AC3E}">
        <p14:creationId xmlns:p14="http://schemas.microsoft.com/office/powerpoint/2010/main" val="2033841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481781" y="196644"/>
            <a:ext cx="3566160" cy="471949"/>
          </a:xfrm>
        </p:spPr>
        <p:txBody>
          <a:bodyPr>
            <a:normAutofit/>
          </a:bodyPr>
          <a:lstStyle/>
          <a:p>
            <a:r>
              <a:rPr lang="en-US" sz="2400" dirty="0" smtClean="0"/>
              <a:t>Accuracy Assessment</a:t>
            </a:r>
            <a:endParaRPr lang="en-US" sz="2800" dirty="0" smtClean="0"/>
          </a:p>
        </p:txBody>
      </p:sp>
      <p:graphicFrame>
        <p:nvGraphicFramePr>
          <p:cNvPr id="7" name="Table 6"/>
          <p:cNvGraphicFramePr>
            <a:graphicFrameLocks noGrp="1"/>
          </p:cNvGraphicFramePr>
          <p:nvPr>
            <p:extLst>
              <p:ext uri="{D42A27DB-BD31-4B8C-83A1-F6EECF244321}">
                <p14:modId xmlns:p14="http://schemas.microsoft.com/office/powerpoint/2010/main" val="2257720907"/>
              </p:ext>
            </p:extLst>
          </p:nvPr>
        </p:nvGraphicFramePr>
        <p:xfrm>
          <a:off x="491612" y="747252"/>
          <a:ext cx="7993626" cy="1805424"/>
        </p:xfrm>
        <a:graphic>
          <a:graphicData uri="http://schemas.openxmlformats.org/drawingml/2006/table">
            <a:tbl>
              <a:tblPr>
                <a:tableStyleId>{3B4B98B0-60AC-42C2-AFA5-B58CD77FA1E5}</a:tableStyleId>
              </a:tblPr>
              <a:tblGrid>
                <a:gridCol w="1740311"/>
                <a:gridCol w="904567"/>
                <a:gridCol w="1115760"/>
                <a:gridCol w="1144542"/>
                <a:gridCol w="1035538"/>
                <a:gridCol w="872032"/>
                <a:gridCol w="1180876"/>
              </a:tblGrid>
              <a:tr h="155940">
                <a:tc gridSpan="7">
                  <a:txBody>
                    <a:bodyPr/>
                    <a:lstStyle/>
                    <a:p>
                      <a:pPr algn="ctr" fontAlgn="b"/>
                      <a:r>
                        <a:rPr lang="en-US" sz="1100" b="1" u="none" strike="noStrike" dirty="0">
                          <a:solidFill>
                            <a:schemeClr val="bg1"/>
                          </a:solidFill>
                          <a:effectLst/>
                        </a:rPr>
                        <a:t>2013</a:t>
                      </a:r>
                      <a:endParaRPr lang="en-US"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105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dirty="0">
                          <a:effectLst/>
                        </a:rPr>
                        <a:t>Sagebrush</a:t>
                      </a:r>
                      <a:r>
                        <a:rPr lang="en-US" sz="1100" u="none" strike="noStrike" dirty="0" smtClean="0">
                          <a:effectLst/>
                        </a:rPr>
                        <a:t>/ Herbaceous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dirty="0" err="1">
                          <a:effectLst/>
                        </a:rPr>
                        <a:t>Cheatgrass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dirty="0">
                          <a:effectLst/>
                        </a:rPr>
                        <a:t>Bare ground</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Montane Forest</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Total</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b="1" u="none" strike="noStrike" dirty="0" err="1">
                          <a:effectLst/>
                        </a:rPr>
                        <a:t>ErrorC</a:t>
                      </a:r>
                      <a:endParaRPr lang="en-US" sz="1100" b="1" i="0" u="none" strike="noStrike" dirty="0">
                        <a:solidFill>
                          <a:srgbClr val="3F3F3F"/>
                        </a:solidFill>
                        <a:effectLst/>
                        <a:latin typeface="Calibri" panose="020F0502020204030204" pitchFamily="34" charset="0"/>
                      </a:endParaRPr>
                    </a:p>
                  </a:txBody>
                  <a:tcPr marL="9525" marR="9525" marT="9525" marB="0" anchor="ctr"/>
                </a:tc>
              </a:tr>
              <a:tr h="234273">
                <a:tc>
                  <a:txBody>
                    <a:bodyPr/>
                    <a:lstStyle/>
                    <a:p>
                      <a:pPr algn="ctr" fontAlgn="ctr"/>
                      <a:r>
                        <a:rPr lang="en-US" sz="1100" u="none" strike="noStrike">
                          <a:effectLst/>
                        </a:rPr>
                        <a:t>Sagebrush/Herbaceous</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24</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12</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40</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0.4</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55940">
                <a:tc>
                  <a:txBody>
                    <a:bodyPr/>
                    <a:lstStyle/>
                    <a:p>
                      <a:pPr algn="ctr" fontAlgn="ctr"/>
                      <a:r>
                        <a:rPr lang="en-US" sz="1100" u="none" strike="noStrike">
                          <a:effectLst/>
                        </a:rPr>
                        <a:t>Cheatgrass</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10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27</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41</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0.341463</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55940">
                <a:tc>
                  <a:txBody>
                    <a:bodyPr/>
                    <a:lstStyle/>
                    <a:p>
                      <a:pPr algn="ctr" fontAlgn="ctr"/>
                      <a:r>
                        <a:rPr lang="en-US" sz="1100" u="none" strike="noStrike">
                          <a:effectLst/>
                        </a:rPr>
                        <a:t>Bare ground</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4</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6</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0.833333</a:t>
                      </a:r>
                      <a:endParaRPr lang="en-US" sz="1100" b="1" i="0" u="none" strike="noStrike" dirty="0">
                        <a:solidFill>
                          <a:srgbClr val="3F3F3F"/>
                        </a:solidFill>
                        <a:effectLst/>
                        <a:latin typeface="Calibri" panose="020F0502020204030204" pitchFamily="34" charset="0"/>
                      </a:endParaRPr>
                    </a:p>
                  </a:txBody>
                  <a:tcPr marL="9525" marR="85725" marT="9525" marB="0" anchor="ctr"/>
                </a:tc>
              </a:tr>
              <a:tr h="234273">
                <a:tc>
                  <a:txBody>
                    <a:bodyPr/>
                    <a:lstStyle/>
                    <a:p>
                      <a:pPr algn="ctr" fontAlgn="ctr"/>
                      <a:r>
                        <a:rPr lang="en-US" sz="1100" u="none" strike="noStrike" dirty="0">
                          <a:effectLst/>
                        </a:rPr>
                        <a:t>Montane Forest</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32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0.21875</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55940">
                <a:tc>
                  <a:txBody>
                    <a:bodyPr/>
                    <a:lstStyle/>
                    <a:p>
                      <a:pPr algn="r" fontAlgn="ctr"/>
                      <a:r>
                        <a:rPr lang="en-US" sz="1100" u="none" strike="noStrike" dirty="0">
                          <a:effectLst/>
                        </a:rPr>
                        <a:t>Total</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43</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5</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119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55940">
                <a:tc>
                  <a:txBody>
                    <a:bodyPr/>
                    <a:lstStyle/>
                    <a:p>
                      <a:pPr algn="r" fontAlgn="ctr"/>
                      <a:r>
                        <a:rPr lang="en-US" sz="1100" b="1" u="none" strike="noStrike" dirty="0">
                          <a:effectLst/>
                        </a:rPr>
                        <a:t>Error0</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0.44186</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0.357143</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0.8</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0.137931</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0.352941</a:t>
                      </a:r>
                      <a:endParaRPr lang="en-US" sz="1100" b="1" i="0" u="none" strike="noStrike" dirty="0">
                        <a:solidFill>
                          <a:srgbClr val="3F3F3F"/>
                        </a:solidFill>
                        <a:effectLst/>
                        <a:latin typeface="Calibri" panose="020F0502020204030204" pitchFamily="34" charset="0"/>
                      </a:endParaRPr>
                    </a:p>
                  </a:txBody>
                  <a:tcPr marL="9525" marR="85725" marT="9525"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5477241"/>
              </p:ext>
            </p:extLst>
          </p:nvPr>
        </p:nvGraphicFramePr>
        <p:xfrm>
          <a:off x="491613" y="2591661"/>
          <a:ext cx="7993625" cy="1983535"/>
        </p:xfrm>
        <a:graphic>
          <a:graphicData uri="http://schemas.openxmlformats.org/drawingml/2006/table">
            <a:tbl>
              <a:tblPr>
                <a:tableStyleId>{6E25E649-3F16-4E02-A733-19D2CDBF48F0}</a:tableStyleId>
              </a:tblPr>
              <a:tblGrid>
                <a:gridCol w="1769806"/>
                <a:gridCol w="1071023"/>
                <a:gridCol w="805387"/>
                <a:gridCol w="1387900"/>
                <a:gridCol w="904568"/>
                <a:gridCol w="834861"/>
                <a:gridCol w="1220080"/>
              </a:tblGrid>
              <a:tr h="174923">
                <a:tc gridSpan="7">
                  <a:txBody>
                    <a:bodyPr/>
                    <a:lstStyle/>
                    <a:p>
                      <a:pPr algn="ctr" fontAlgn="b"/>
                      <a:r>
                        <a:rPr lang="en-US" sz="1100" b="1" u="none" strike="noStrike" dirty="0">
                          <a:solidFill>
                            <a:schemeClr val="bg1"/>
                          </a:solidFill>
                          <a:effectLst/>
                        </a:rPr>
                        <a:t>2014</a:t>
                      </a:r>
                      <a:endParaRPr lang="en-US"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682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dirty="0" smtClean="0">
                          <a:effectLst/>
                        </a:rPr>
                        <a:t>Sagebrush/</a:t>
                      </a:r>
                      <a:r>
                        <a:rPr lang="en-US" sz="1100" u="none" strike="noStrike" baseline="0" dirty="0" smtClean="0">
                          <a:effectLst/>
                        </a:rPr>
                        <a:t> H</a:t>
                      </a:r>
                      <a:r>
                        <a:rPr lang="en-US" sz="1100" u="none" strike="noStrike" dirty="0" smtClean="0">
                          <a:effectLst/>
                        </a:rPr>
                        <a:t>erbaceous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dirty="0" err="1">
                          <a:effectLst/>
                        </a:rPr>
                        <a:t>Cheatgrass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Bare ground</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Montane Forest</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dirty="0">
                          <a:effectLst/>
                        </a:rPr>
                        <a:t>Total</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err="1">
                          <a:effectLst/>
                        </a:rPr>
                        <a:t>ErrorC</a:t>
                      </a:r>
                      <a:endParaRPr lang="en-US" sz="1100" b="1" i="0" u="none" strike="noStrike" dirty="0">
                        <a:solidFill>
                          <a:srgbClr val="3F3F3F"/>
                        </a:solidFill>
                        <a:effectLst/>
                        <a:latin typeface="Calibri" panose="020F0502020204030204" pitchFamily="34" charset="0"/>
                      </a:endParaRPr>
                    </a:p>
                  </a:txBody>
                  <a:tcPr marL="9525" marR="85725" marT="9525" marB="0" anchor="ctr"/>
                </a:tc>
              </a:tr>
              <a:tr h="340442">
                <a:tc>
                  <a:txBody>
                    <a:bodyPr/>
                    <a:lstStyle/>
                    <a:p>
                      <a:pPr algn="ctr" fontAlgn="ctr"/>
                      <a:r>
                        <a:rPr lang="en-US" sz="1100" u="none" strike="noStrike" dirty="0">
                          <a:effectLst/>
                        </a:rPr>
                        <a:t>Sagebrush/Herbaceous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33</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6</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2</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1</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0.214286</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74923">
                <a:tc>
                  <a:txBody>
                    <a:bodyPr/>
                    <a:lstStyle/>
                    <a:p>
                      <a:pPr algn="ctr" fontAlgn="ctr"/>
                      <a:r>
                        <a:rPr lang="en-US" sz="1100" u="none" strike="noStrike">
                          <a:effectLst/>
                        </a:rPr>
                        <a:t>Cheatgrass</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35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44</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0.204545</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74923">
                <a:tc>
                  <a:txBody>
                    <a:bodyPr/>
                    <a:lstStyle/>
                    <a:p>
                      <a:pPr algn="ctr" fontAlgn="ctr"/>
                      <a:r>
                        <a:rPr lang="en-US" sz="1100" u="none" strike="noStrike">
                          <a:effectLst/>
                        </a:rPr>
                        <a:t>Bare ground</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dirty="0">
                          <a:effectLst/>
                        </a:rPr>
                        <a:t>3</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5</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0.8</a:t>
                      </a:r>
                      <a:endParaRPr lang="en-US" sz="1100" b="1" i="0" u="none" strike="noStrike" dirty="0">
                        <a:solidFill>
                          <a:srgbClr val="3F3F3F"/>
                        </a:solidFill>
                        <a:effectLst/>
                        <a:latin typeface="Calibri" panose="020F0502020204030204" pitchFamily="34" charset="0"/>
                      </a:endParaRPr>
                    </a:p>
                  </a:txBody>
                  <a:tcPr marL="9525" marR="85725" marT="9525" marB="0" anchor="ctr"/>
                </a:tc>
              </a:tr>
              <a:tr h="340442">
                <a:tc>
                  <a:txBody>
                    <a:bodyPr/>
                    <a:lstStyle/>
                    <a:p>
                      <a:pPr algn="ctr" fontAlgn="ctr"/>
                      <a:r>
                        <a:rPr lang="en-US" sz="1100" u="none" strike="noStrike" dirty="0">
                          <a:effectLst/>
                        </a:rPr>
                        <a:t>Montane Forest</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1</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28</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0.107143</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74923">
                <a:tc>
                  <a:txBody>
                    <a:bodyPr/>
                    <a:lstStyle/>
                    <a:p>
                      <a:pPr algn="r" fontAlgn="ctr"/>
                      <a:r>
                        <a:rPr lang="en-US" sz="1100" u="none" strike="noStrike">
                          <a:effectLst/>
                        </a:rPr>
                        <a:t>Total</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43</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5</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119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3F3F3F"/>
                        </a:solidFill>
                        <a:effectLst/>
                        <a:latin typeface="Calibri" panose="020F0502020204030204" pitchFamily="34" charset="0"/>
                      </a:endParaRPr>
                    </a:p>
                  </a:txBody>
                  <a:tcPr marL="9525" marR="85725" marT="9525" marB="0" anchor="ctr"/>
                </a:tc>
              </a:tr>
              <a:tr h="141930">
                <a:tc>
                  <a:txBody>
                    <a:bodyPr/>
                    <a:lstStyle/>
                    <a:p>
                      <a:pPr algn="r" fontAlgn="ctr"/>
                      <a:r>
                        <a:rPr lang="en-US" sz="1100" b="1" u="none" strike="noStrike" dirty="0">
                          <a:effectLst/>
                        </a:rPr>
                        <a:t>Error0</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0.232558</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0.166667</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0.8</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0.137931</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0.210084</a:t>
                      </a:r>
                      <a:endParaRPr lang="en-US" sz="1100" b="1" i="0" u="none" strike="noStrike" dirty="0">
                        <a:solidFill>
                          <a:srgbClr val="3F3F3F"/>
                        </a:solidFill>
                        <a:effectLst/>
                        <a:latin typeface="Calibri" panose="020F0502020204030204" pitchFamily="34" charset="0"/>
                      </a:endParaRPr>
                    </a:p>
                  </a:txBody>
                  <a:tcPr marL="9525" marR="85725" marT="9525"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31807907"/>
              </p:ext>
            </p:extLst>
          </p:nvPr>
        </p:nvGraphicFramePr>
        <p:xfrm>
          <a:off x="481781" y="4627654"/>
          <a:ext cx="7993624" cy="2063198"/>
        </p:xfrm>
        <a:graphic>
          <a:graphicData uri="http://schemas.openxmlformats.org/drawingml/2006/table">
            <a:tbl>
              <a:tblPr>
                <a:tableStyleId>{3B4B98B0-60AC-42C2-AFA5-B58CD77FA1E5}</a:tableStyleId>
              </a:tblPr>
              <a:tblGrid>
                <a:gridCol w="1857602"/>
                <a:gridCol w="948565"/>
                <a:gridCol w="954470"/>
                <a:gridCol w="1144542"/>
                <a:gridCol w="1035537"/>
                <a:gridCol w="872032"/>
                <a:gridCol w="1180876"/>
              </a:tblGrid>
              <a:tr h="161592">
                <a:tc gridSpan="7">
                  <a:txBody>
                    <a:bodyPr/>
                    <a:lstStyle/>
                    <a:p>
                      <a:pPr algn="ctr" fontAlgn="b"/>
                      <a:r>
                        <a:rPr lang="en-US" sz="1100" b="1" u="none" strike="noStrike" dirty="0">
                          <a:solidFill>
                            <a:schemeClr val="bg1"/>
                          </a:solidFill>
                          <a:effectLst/>
                        </a:rPr>
                        <a:t>2015</a:t>
                      </a:r>
                      <a:endParaRPr lang="en-US"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76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dirty="0">
                          <a:effectLst/>
                        </a:rPr>
                        <a:t>Sagebrush</a:t>
                      </a:r>
                      <a:r>
                        <a:rPr lang="en-US" sz="1100" u="none" strike="noStrike" dirty="0" smtClean="0">
                          <a:effectLst/>
                        </a:rPr>
                        <a:t>/ Herbaceous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Cheatgrass</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dirty="0">
                          <a:effectLst/>
                        </a:rPr>
                        <a:t>Bare ground</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100" u="none" strike="noStrike">
                          <a:effectLst/>
                        </a:rPr>
                        <a:t>Montane Forest</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Total</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err="1">
                          <a:effectLst/>
                        </a:rPr>
                        <a:t>ErrorC</a:t>
                      </a:r>
                      <a:endParaRPr lang="en-US" sz="1100" b="1" i="0" u="none" strike="noStrike" dirty="0">
                        <a:solidFill>
                          <a:srgbClr val="3F3F3F"/>
                        </a:solidFill>
                        <a:effectLst/>
                        <a:latin typeface="Calibri" panose="020F0502020204030204" pitchFamily="34" charset="0"/>
                      </a:endParaRPr>
                    </a:p>
                  </a:txBody>
                  <a:tcPr marL="9525" marR="85725" marT="9525" marB="0" anchor="ctr"/>
                </a:tc>
              </a:tr>
              <a:tr h="395168">
                <a:tc>
                  <a:txBody>
                    <a:bodyPr/>
                    <a:lstStyle/>
                    <a:p>
                      <a:pPr algn="ctr" fontAlgn="ctr"/>
                      <a:r>
                        <a:rPr lang="en-US" sz="1100" u="none" strike="noStrike" dirty="0">
                          <a:effectLst/>
                        </a:rPr>
                        <a:t>Sagebrush/Herbaceous</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dirty="0">
                          <a:effectLst/>
                        </a:rPr>
                        <a:t>23</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3</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38</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0.394737</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r h="154248">
                <a:tc>
                  <a:txBody>
                    <a:bodyPr/>
                    <a:lstStyle/>
                    <a:p>
                      <a:pPr algn="ctr" fontAlgn="ctr"/>
                      <a:r>
                        <a:rPr lang="en-US" sz="1100" u="none" strike="noStrike">
                          <a:effectLst/>
                        </a:rPr>
                        <a:t>Cheatgrass</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11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29</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43</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0.325581</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r h="293805">
                <a:tc>
                  <a:txBody>
                    <a:bodyPr/>
                    <a:lstStyle/>
                    <a:p>
                      <a:pPr algn="ctr" fontAlgn="ctr"/>
                      <a:r>
                        <a:rPr lang="en-US" sz="1100" u="none" strike="noStrike">
                          <a:effectLst/>
                        </a:rPr>
                        <a:t>Bare ground</a:t>
                      </a:r>
                      <a:endParaRPr lang="en-US"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dirty="0">
                          <a:effectLst/>
                        </a:rPr>
                        <a:t>1</a:t>
                      </a:r>
                      <a:endParaRPr lang="en-US" sz="1100" b="0"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0</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1</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r h="293805">
                <a:tc>
                  <a:txBody>
                    <a:bodyPr/>
                    <a:lstStyle/>
                    <a:p>
                      <a:pPr algn="ctr" fontAlgn="ctr"/>
                      <a:r>
                        <a:rPr lang="en-US" sz="1100" u="none" strike="noStrike" dirty="0">
                          <a:effectLst/>
                        </a:rPr>
                        <a:t>Montane Forest</a:t>
                      </a:r>
                      <a:endParaRPr lang="en-US"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1100" u="none" strike="noStrike">
                          <a:effectLst/>
                        </a:rPr>
                        <a:t>8</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25</a:t>
                      </a:r>
                      <a:endParaRPr lang="en-US" sz="1100" b="0"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36</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0.305556</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r h="161592">
                <a:tc>
                  <a:txBody>
                    <a:bodyPr/>
                    <a:lstStyle/>
                    <a:p>
                      <a:pPr algn="r" fontAlgn="ctr"/>
                      <a:r>
                        <a:rPr lang="en-US" sz="1100" u="none" strike="noStrike">
                          <a:effectLst/>
                        </a:rPr>
                        <a:t>Total</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43</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42</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5</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29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u="none" strike="noStrike">
                          <a:effectLst/>
                        </a:rPr>
                        <a:t>119</a:t>
                      </a:r>
                      <a:endParaRPr lang="en-US" sz="1100" b="1" i="0" u="none" strike="noStrike">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r h="161592">
                <a:tc>
                  <a:txBody>
                    <a:bodyPr/>
                    <a:lstStyle/>
                    <a:p>
                      <a:pPr algn="r" fontAlgn="ctr"/>
                      <a:r>
                        <a:rPr lang="en-US" sz="1100" b="1" u="none" strike="noStrike" dirty="0">
                          <a:effectLst/>
                        </a:rPr>
                        <a:t>Error0</a:t>
                      </a:r>
                      <a:endParaRPr lang="en-US" sz="1100" b="1" i="0" u="none" strike="noStrike" dirty="0">
                        <a:solidFill>
                          <a:srgbClr val="3F3F3F"/>
                        </a:solidFill>
                        <a:effectLst/>
                        <a:latin typeface="Calibri" panose="020F0502020204030204" pitchFamily="34" charset="0"/>
                      </a:endParaRPr>
                    </a:p>
                  </a:txBody>
                  <a:tcPr marL="9525" marR="85725" marT="9525" marB="0" anchor="ctr"/>
                </a:tc>
                <a:tc>
                  <a:txBody>
                    <a:bodyPr/>
                    <a:lstStyle/>
                    <a:p>
                      <a:pPr algn="r" fontAlgn="ctr"/>
                      <a:r>
                        <a:rPr lang="en-US" sz="1100" b="1" u="none" strike="noStrike" dirty="0">
                          <a:effectLst/>
                        </a:rPr>
                        <a:t>0.465116</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0.309524</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1</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0.137931</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c>
                  <a:txBody>
                    <a:bodyPr/>
                    <a:lstStyle/>
                    <a:p>
                      <a:pPr algn="r" fontAlgn="ctr"/>
                      <a:r>
                        <a:rPr lang="en-US" sz="1100" b="1" u="none" strike="noStrike" dirty="0">
                          <a:effectLst/>
                        </a:rPr>
                        <a:t>0.352941</a:t>
                      </a:r>
                      <a:endParaRPr lang="en-US" sz="1100" b="1" i="0" u="none" strike="noStrike" dirty="0">
                        <a:solidFill>
                          <a:srgbClr val="000000"/>
                        </a:solidFill>
                        <a:effectLst/>
                        <a:latin typeface="Times New Roman" panose="02020603050405020304" pitchFamily="18" charset="0"/>
                      </a:endParaRPr>
                    </a:p>
                  </a:txBody>
                  <a:tcPr marL="9525" marR="85725" marT="9525" marB="0" anchor="ctr"/>
                </a:tc>
              </a:tr>
            </a:tbl>
          </a:graphicData>
        </a:graphic>
      </p:graphicFrame>
    </p:spTree>
    <p:extLst>
      <p:ext uri="{BB962C8B-B14F-4D97-AF65-F5344CB8AC3E}">
        <p14:creationId xmlns:p14="http://schemas.microsoft.com/office/powerpoint/2010/main" val="312418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Conclusions</a:t>
            </a:r>
          </a:p>
        </p:txBody>
      </p:sp>
    </p:spTree>
    <p:extLst>
      <p:ext uri="{BB962C8B-B14F-4D97-AF65-F5344CB8AC3E}">
        <p14:creationId xmlns:p14="http://schemas.microsoft.com/office/powerpoint/2010/main" val="3610032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332645"/>
            <a:ext cx="8051583" cy="1116949"/>
          </a:xfrm>
        </p:spPr>
        <p:txBody>
          <a:bodyPr>
            <a:noAutofit/>
          </a:bodyPr>
          <a:lstStyle/>
          <a:p>
            <a:pPr>
              <a:spcBef>
                <a:spcPts val="0"/>
              </a:spcBef>
            </a:pPr>
            <a:r>
              <a:rPr lang="en-US" dirty="0" smtClean="0"/>
              <a:t>Keith Weber (ISU</a:t>
            </a:r>
            <a:r>
              <a:rPr lang="en-US" dirty="0" smtClean="0"/>
              <a:t>)</a:t>
            </a:r>
            <a:endParaRPr lang="en-US" dirty="0" smtClean="0"/>
          </a:p>
          <a:p>
            <a:pPr>
              <a:spcBef>
                <a:spcPts val="0"/>
              </a:spcBef>
            </a:pPr>
            <a:r>
              <a:rPr lang="en-US" dirty="0" smtClean="0"/>
              <a:t>Mark Carroll (GSFC</a:t>
            </a:r>
            <a:r>
              <a:rPr lang="en-US" dirty="0" smtClean="0"/>
              <a:t>)</a:t>
            </a:r>
            <a:endParaRPr lang="en-US" dirty="0" smtClean="0"/>
          </a:p>
          <a:p>
            <a:pPr>
              <a:spcBef>
                <a:spcPts val="0"/>
              </a:spcBef>
            </a:pPr>
            <a:r>
              <a:rPr lang="en-US" dirty="0" smtClean="0"/>
              <a:t>John </a:t>
            </a:r>
            <a:r>
              <a:rPr lang="en-US" dirty="0" err="1" smtClean="0"/>
              <a:t>Schnase</a:t>
            </a:r>
            <a:r>
              <a:rPr lang="en-US" dirty="0" smtClean="0"/>
              <a:t> (</a:t>
            </a:r>
            <a:r>
              <a:rPr lang="en-US" dirty="0" smtClean="0"/>
              <a:t>GSFC)</a:t>
            </a:r>
            <a:endParaRPr lang="en-US" dirty="0"/>
          </a:p>
        </p:txBody>
      </p:sp>
      <p:sp>
        <p:nvSpPr>
          <p:cNvPr id="3" name="Text Placeholder 2"/>
          <p:cNvSpPr>
            <a:spLocks noGrp="1"/>
          </p:cNvSpPr>
          <p:nvPr>
            <p:ph type="body" sz="quarter" idx="11"/>
          </p:nvPr>
        </p:nvSpPr>
        <p:spPr>
          <a:xfrm>
            <a:off x="571207" y="2705709"/>
            <a:ext cx="8051583" cy="1143276"/>
          </a:xfrm>
        </p:spPr>
        <p:txBody>
          <a:bodyPr>
            <a:normAutofit/>
          </a:bodyPr>
          <a:lstStyle/>
          <a:p>
            <a:pPr>
              <a:spcBef>
                <a:spcPts val="0"/>
              </a:spcBef>
            </a:pPr>
            <a:r>
              <a:rPr lang="en-US" dirty="0" smtClean="0"/>
              <a:t>Mike Kuyper (BLM)</a:t>
            </a:r>
          </a:p>
          <a:p>
            <a:pPr>
              <a:spcBef>
                <a:spcPts val="0"/>
              </a:spcBef>
            </a:pPr>
            <a:r>
              <a:rPr lang="en-US" dirty="0" smtClean="0"/>
              <a:t>Michelle </a:t>
            </a:r>
            <a:r>
              <a:rPr lang="en-US" dirty="0" err="1" smtClean="0"/>
              <a:t>Mavers</a:t>
            </a:r>
            <a:r>
              <a:rPr lang="en-US" dirty="0" smtClean="0"/>
              <a:t> (BLM)</a:t>
            </a:r>
          </a:p>
          <a:p>
            <a:pPr>
              <a:spcBef>
                <a:spcPts val="0"/>
              </a:spcBef>
            </a:pPr>
            <a:r>
              <a:rPr lang="en-US" dirty="0" smtClean="0"/>
              <a:t>Collin Homer (USGS)</a:t>
            </a:r>
            <a:endParaRPr lang="en-US" dirty="0"/>
          </a:p>
        </p:txBody>
      </p:sp>
      <p:sp>
        <p:nvSpPr>
          <p:cNvPr id="4" name="Text Placeholder 3"/>
          <p:cNvSpPr>
            <a:spLocks noGrp="1"/>
          </p:cNvSpPr>
          <p:nvPr>
            <p:ph type="body" sz="quarter" idx="12"/>
          </p:nvPr>
        </p:nvSpPr>
        <p:spPr>
          <a:xfrm>
            <a:off x="571208" y="4055933"/>
            <a:ext cx="8051582" cy="1764762"/>
          </a:xfrm>
        </p:spPr>
        <p:txBody>
          <a:bodyPr>
            <a:normAutofit/>
          </a:bodyPr>
          <a:lstStyle/>
          <a:p>
            <a:pPr>
              <a:spcBef>
                <a:spcPts val="0"/>
              </a:spcBef>
            </a:pPr>
            <a:r>
              <a:rPr lang="en-US" dirty="0" smtClean="0"/>
              <a:t>Kiersten Newtoff (</a:t>
            </a:r>
            <a:r>
              <a:rPr lang="en-US" dirty="0" smtClean="0"/>
              <a:t>DEVELOP)</a:t>
            </a:r>
          </a:p>
          <a:p>
            <a:pPr>
              <a:spcBef>
                <a:spcPts val="0"/>
              </a:spcBef>
            </a:pPr>
            <a:r>
              <a:rPr lang="en-US" dirty="0" smtClean="0"/>
              <a:t>Kyle </a:t>
            </a:r>
            <a:r>
              <a:rPr lang="en-US" dirty="0" err="1" smtClean="0"/>
              <a:t>Sowder</a:t>
            </a:r>
            <a:r>
              <a:rPr lang="en-US" dirty="0" smtClean="0"/>
              <a:t> </a:t>
            </a:r>
            <a:r>
              <a:rPr lang="en-US" dirty="0"/>
              <a:t>(</a:t>
            </a:r>
            <a:r>
              <a:rPr lang="en-US" dirty="0" smtClean="0"/>
              <a:t>DEVELOP)</a:t>
            </a:r>
          </a:p>
          <a:p>
            <a:pPr>
              <a:spcBef>
                <a:spcPts val="0"/>
              </a:spcBef>
            </a:pPr>
            <a:r>
              <a:rPr lang="en-US" dirty="0" smtClean="0"/>
              <a:t>Andrea </a:t>
            </a:r>
            <a:r>
              <a:rPr lang="en-US" dirty="0" err="1" smtClean="0"/>
              <a:t>Boddenberg</a:t>
            </a:r>
            <a:r>
              <a:rPr lang="en-US" dirty="0" smtClean="0"/>
              <a:t> </a:t>
            </a:r>
            <a:r>
              <a:rPr lang="en-US" dirty="0"/>
              <a:t>(</a:t>
            </a:r>
            <a:r>
              <a:rPr lang="en-US" dirty="0" smtClean="0"/>
              <a:t>DEVELOP)</a:t>
            </a:r>
          </a:p>
          <a:p>
            <a:pPr>
              <a:spcBef>
                <a:spcPts val="0"/>
              </a:spcBef>
            </a:pPr>
            <a:r>
              <a:rPr lang="en-US" dirty="0" smtClean="0"/>
              <a:t>Katherine </a:t>
            </a:r>
            <a:r>
              <a:rPr lang="en-US" dirty="0" smtClean="0"/>
              <a:t>Bradford </a:t>
            </a:r>
            <a:r>
              <a:rPr lang="en-US" dirty="0"/>
              <a:t>(</a:t>
            </a:r>
            <a:r>
              <a:rPr lang="en-US" dirty="0" smtClean="0"/>
              <a:t>DEVELOP)</a:t>
            </a:r>
          </a:p>
          <a:p>
            <a:pPr>
              <a:spcBef>
                <a:spcPts val="0"/>
              </a:spcBef>
            </a:pPr>
            <a:r>
              <a:rPr lang="en-US" dirty="0" smtClean="0"/>
              <a:t>Eric </a:t>
            </a:r>
            <a:r>
              <a:rPr lang="en-US" dirty="0" smtClean="0"/>
              <a:t>Smith (DEVELOP</a:t>
            </a:r>
            <a:r>
              <a:rPr lang="en-US" dirty="0"/>
              <a:t>)</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30060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3660810"/>
            <a:ext cx="309123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Past Contributors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94359" y="5549121"/>
            <a:ext cx="309123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9" name="Text Placeholder 3"/>
          <p:cNvSpPr txBox="1">
            <a:spLocks/>
          </p:cNvSpPr>
          <p:nvPr/>
        </p:nvSpPr>
        <p:spPr>
          <a:xfrm>
            <a:off x="571208" y="5947610"/>
            <a:ext cx="8051582" cy="4433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smtClean="0"/>
              <a:t>Ryan </a:t>
            </a:r>
            <a:r>
              <a:rPr lang="en-US" dirty="0" err="1" smtClean="0"/>
              <a:t>Howerton</a:t>
            </a:r>
            <a:r>
              <a:rPr lang="en-US" dirty="0" smtClean="0"/>
              <a:t> (ISU)</a:t>
            </a:r>
            <a:endParaRPr lang="en-US" dirty="0"/>
          </a:p>
        </p:txBody>
      </p:sp>
    </p:spTree>
    <p:extLst>
      <p:ext uri="{BB962C8B-B14F-4D97-AF65-F5344CB8AC3E}">
        <p14:creationId xmlns:p14="http://schemas.microsoft.com/office/powerpoint/2010/main" val="1732142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3581" y="587829"/>
            <a:ext cx="5097463" cy="715658"/>
          </a:xfrm>
        </p:spPr>
        <p:txBody>
          <a:bodyPr/>
          <a:lstStyle/>
          <a:p>
            <a:r>
              <a:rPr lang="en-US" dirty="0" smtClean="0"/>
              <a:t>Project Overview</a:t>
            </a:r>
            <a:endParaRPr lang="en-US" dirty="0"/>
          </a:p>
        </p:txBody>
      </p:sp>
      <p:sp>
        <p:nvSpPr>
          <p:cNvPr id="18" name="Text Placeholder 1"/>
          <p:cNvSpPr>
            <a:spLocks noGrp="1"/>
          </p:cNvSpPr>
          <p:nvPr>
            <p:ph type="body" sz="quarter" idx="11"/>
          </p:nvPr>
        </p:nvSpPr>
        <p:spPr>
          <a:xfrm>
            <a:off x="4693920" y="2130552"/>
            <a:ext cx="3974592" cy="2926640"/>
          </a:xfrm>
        </p:spPr>
        <p:txBody>
          <a:bodyPr>
            <a:normAutofit/>
          </a:bodyPr>
          <a:lstStyle/>
          <a:p>
            <a:pPr>
              <a:spcBef>
                <a:spcPts val="200"/>
              </a:spcBef>
              <a:buClr>
                <a:schemeClr val="accent1"/>
              </a:buClr>
            </a:pPr>
            <a:r>
              <a:rPr lang="en-US" dirty="0" smtClean="0">
                <a:solidFill>
                  <a:schemeClr val="accent1"/>
                </a:solidFill>
              </a:rPr>
              <a:t>Study </a:t>
            </a:r>
            <a:r>
              <a:rPr lang="en-US" dirty="0" smtClean="0">
                <a:solidFill>
                  <a:schemeClr val="accent1"/>
                </a:solidFill>
              </a:rPr>
              <a:t>area</a:t>
            </a:r>
            <a:endParaRPr lang="en-US" dirty="0" smtClean="0">
              <a:solidFill>
                <a:schemeClr val="accent1"/>
              </a:solidFill>
            </a:endParaRPr>
          </a:p>
          <a:p>
            <a:pPr>
              <a:spcBef>
                <a:spcPts val="200"/>
              </a:spcBef>
              <a:buClr>
                <a:schemeClr val="accent1"/>
              </a:buClr>
            </a:pPr>
            <a:r>
              <a:rPr lang="en-US" dirty="0" smtClean="0"/>
              <a:t>SE Idaho WRS-2 Path 39 row 30</a:t>
            </a:r>
          </a:p>
          <a:p>
            <a:pPr>
              <a:spcBef>
                <a:spcPts val="200"/>
              </a:spcBef>
              <a:buClr>
                <a:schemeClr val="accent1"/>
              </a:buClr>
            </a:pPr>
            <a:endParaRPr lang="en-US" dirty="0" smtClean="0"/>
          </a:p>
          <a:p>
            <a:pPr>
              <a:spcBef>
                <a:spcPts val="200"/>
              </a:spcBef>
              <a:buClr>
                <a:schemeClr val="accent1"/>
              </a:buClr>
            </a:pPr>
            <a:r>
              <a:rPr lang="en-US" dirty="0" smtClean="0">
                <a:solidFill>
                  <a:schemeClr val="accent1"/>
                </a:solidFill>
              </a:rPr>
              <a:t>Study period</a:t>
            </a:r>
          </a:p>
          <a:p>
            <a:pPr>
              <a:spcBef>
                <a:spcPts val="200"/>
              </a:spcBef>
              <a:buClr>
                <a:schemeClr val="accent1"/>
              </a:buClr>
            </a:pPr>
            <a:r>
              <a:rPr lang="en-US" dirty="0" smtClean="0"/>
              <a:t>March-June 2013, 2014 &amp; 2015</a:t>
            </a:r>
            <a:endParaRPr lang="en-US" dirty="0" smtClean="0">
              <a:solidFill>
                <a:schemeClr val="accent1"/>
              </a:solidFill>
            </a:endParaRPr>
          </a:p>
          <a:p>
            <a:pPr>
              <a:spcBef>
                <a:spcPts val="200"/>
              </a:spcBef>
              <a:buClr>
                <a:schemeClr val="accent1"/>
              </a:buClr>
            </a:pPr>
            <a:endParaRPr lang="en-US" dirty="0" smtClean="0"/>
          </a:p>
          <a:p>
            <a:pPr>
              <a:spcBef>
                <a:spcPts val="200"/>
              </a:spcBef>
              <a:buClr>
                <a:schemeClr val="accent1"/>
              </a:buClr>
            </a:pPr>
            <a:r>
              <a:rPr lang="en-US" dirty="0" smtClean="0">
                <a:solidFill>
                  <a:schemeClr val="accent1"/>
                </a:solidFill>
              </a:rPr>
              <a:t>NASA satellites/sensors used</a:t>
            </a:r>
          </a:p>
          <a:p>
            <a:pPr>
              <a:spcBef>
                <a:spcPts val="200"/>
              </a:spcBef>
              <a:buClr>
                <a:schemeClr val="accent1"/>
              </a:buClr>
            </a:pPr>
            <a:r>
              <a:rPr lang="en-US" dirty="0" smtClean="0"/>
              <a:t>Landsat 8 Operational Land Imagery (OLI)</a:t>
            </a:r>
            <a:endParaRPr lang="en-US" dirty="0"/>
          </a:p>
          <a:p>
            <a:pPr>
              <a:spcBef>
                <a:spcPts val="200"/>
              </a:spcBef>
              <a:buClr>
                <a:schemeClr val="accent1"/>
              </a:buClr>
            </a:pPr>
            <a:endParaRPr lang="en-US" dirty="0" smtClean="0">
              <a:solidFill>
                <a:schemeClr val="accent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73" y="1441780"/>
            <a:ext cx="4368747" cy="4304184"/>
          </a:xfrm>
          <a:prstGeom prst="rect">
            <a:avLst/>
          </a:prstGeom>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703765" cy="6858000"/>
          </a:xfrm>
          <a:prstGeom prst="rect">
            <a:avLst/>
          </a:prstGeom>
        </p:spPr>
      </p:pic>
      <p:sp>
        <p:nvSpPr>
          <p:cNvPr id="2" name="Text Placeholder 1"/>
          <p:cNvSpPr>
            <a:spLocks noGrp="1"/>
          </p:cNvSpPr>
          <p:nvPr>
            <p:ph type="body" sz="quarter" idx="11"/>
          </p:nvPr>
        </p:nvSpPr>
        <p:spPr>
          <a:xfrm>
            <a:off x="4975027" y="2130552"/>
            <a:ext cx="3593592" cy="3374136"/>
          </a:xfrm>
        </p:spPr>
        <p:txBody>
          <a:bodyPr/>
          <a:lstStyle/>
          <a:p>
            <a:pPr marL="342900" indent="-342900">
              <a:buFont typeface="Arial" panose="020B0604020202020204" pitchFamily="34" charset="0"/>
              <a:buChar char="•"/>
            </a:pPr>
            <a:r>
              <a:rPr lang="en-US" b="1" dirty="0" smtClean="0"/>
              <a:t>Create a vegetation map that can be used to improve fire susceptibility models</a:t>
            </a:r>
          </a:p>
          <a:p>
            <a:pPr marL="342900" indent="-342900">
              <a:buFont typeface="Arial" panose="020B0604020202020204" pitchFamily="34" charset="0"/>
              <a:buChar char="•"/>
            </a:pPr>
            <a:r>
              <a:rPr lang="en-US" b="1" dirty="0" smtClean="0"/>
              <a:t>Create a fire susceptibility map using vegetation mapping results</a:t>
            </a:r>
          </a:p>
          <a:p>
            <a:pPr marL="342900" indent="-342900">
              <a:buFont typeface="Arial" panose="020B0604020202020204" pitchFamily="34" charset="0"/>
              <a:buChar char="•"/>
            </a:pPr>
            <a:r>
              <a:rPr lang="en-US" b="1" dirty="0" smtClean="0"/>
              <a:t>Benefit end-users by identifying high fire susceptibility areas</a:t>
            </a:r>
            <a:endParaRPr lang="en-US" dirty="0"/>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1" y="6509657"/>
            <a:ext cx="4163568" cy="274320"/>
          </a:xfrm>
          <a:noFill/>
        </p:spPr>
        <p:txBody>
          <a:bodyPr>
            <a:normAutofit/>
          </a:bodyPr>
          <a:lstStyle/>
          <a:p>
            <a:pPr algn="l"/>
            <a:r>
              <a:rPr lang="en-US" dirty="0" smtClean="0">
                <a:solidFill>
                  <a:schemeClr val="bg1"/>
                </a:solidFill>
              </a:rPr>
              <a:t>Image Credit: Bureau of Land Management</a:t>
            </a:r>
            <a:endParaRPr lang="en-US" dirty="0">
              <a:solidFill>
                <a:schemeClr val="bg1"/>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3795876"/>
            <a:ext cx="7982712" cy="2698230"/>
          </a:xfrm>
        </p:spPr>
        <p:txBody>
          <a:bodyPr>
            <a:normAutofit/>
          </a:bodyPr>
          <a:lstStyle/>
          <a:p>
            <a:pPr marL="342900" indent="-342900">
              <a:buFont typeface="Arial" panose="020B0604020202020204" pitchFamily="34" charset="0"/>
              <a:buChar char="•"/>
            </a:pPr>
            <a:r>
              <a:rPr lang="en-US" dirty="0"/>
              <a:t>The 2012 Charlotte Fire cost Idaho $211 million dollars in fire suppression expenditures</a:t>
            </a:r>
            <a:r>
              <a:rPr lang="en-US" dirty="0" smtClean="0"/>
              <a:t>.</a:t>
            </a:r>
          </a:p>
          <a:p>
            <a:pPr marL="342900" indent="-342900">
              <a:buFont typeface="Arial" panose="020B0604020202020204" pitchFamily="34" charset="0"/>
              <a:buChar char="•"/>
            </a:pPr>
            <a:r>
              <a:rPr lang="en-US" dirty="0" smtClean="0"/>
              <a:t>In Idaho, climate change, wildfire, and invasive species have created a positive feedback environment leading to increased wildfire frequency and duration.</a:t>
            </a:r>
          </a:p>
          <a:p>
            <a:pPr marL="342900" indent="-342900">
              <a:buFont typeface="Arial" panose="020B0604020202020204" pitchFamily="34" charset="0"/>
              <a:buChar char="•"/>
            </a:pPr>
            <a:r>
              <a:rPr lang="en-US" dirty="0" smtClean="0"/>
              <a:t>Expanded wildfire regimes significantly alter semi-arid savanna ecosystems.</a:t>
            </a:r>
          </a:p>
        </p:txBody>
      </p:sp>
      <p:sp>
        <p:nvSpPr>
          <p:cNvPr id="3" name="Text Placeholder 2"/>
          <p:cNvSpPr>
            <a:spLocks noGrp="1"/>
          </p:cNvSpPr>
          <p:nvPr>
            <p:ph type="body" sz="quarter" idx="14"/>
          </p:nvPr>
        </p:nvSpPr>
        <p:spPr>
          <a:xfrm>
            <a:off x="576072" y="2968716"/>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7050270" y="2586244"/>
            <a:ext cx="2089158" cy="274320"/>
          </a:xfrm>
        </p:spPr>
        <p:txBody>
          <a:bodyPr>
            <a:normAutofit fontScale="92500"/>
          </a:bodyPr>
          <a:lstStyle/>
          <a:p>
            <a:r>
              <a:rPr lang="en-US" sz="1050" i="1" dirty="0" smtClean="0"/>
              <a:t>Image Credit: Ryan </a:t>
            </a:r>
            <a:r>
              <a:rPr lang="en-US" sz="1050" i="1" dirty="0" err="1" smtClean="0"/>
              <a:t>Howerton</a:t>
            </a:r>
            <a:endParaRPr lang="en-US" sz="105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 y="3815"/>
            <a:ext cx="9144000" cy="2582429"/>
          </a:xfrm>
          <a:prstGeom prst="rect">
            <a:avLst/>
          </a:prstGeom>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8255" y="302854"/>
            <a:ext cx="3566160" cy="838108"/>
          </a:xfrm>
        </p:spPr>
        <p:txBody>
          <a:bodyPr/>
          <a:lstStyle/>
          <a:p>
            <a:r>
              <a:rPr lang="en-US" dirty="0" smtClean="0"/>
              <a:t>Methodology</a:t>
            </a:r>
          </a:p>
        </p:txBody>
      </p:sp>
      <p:sp>
        <p:nvSpPr>
          <p:cNvPr id="5" name="Text Placeholder 1"/>
          <p:cNvSpPr>
            <a:spLocks noGrp="1"/>
          </p:cNvSpPr>
          <p:nvPr>
            <p:ph type="body" sz="quarter" idx="11"/>
          </p:nvPr>
        </p:nvSpPr>
        <p:spPr>
          <a:xfrm>
            <a:off x="280583" y="1198897"/>
            <a:ext cx="2209551" cy="354563"/>
          </a:xfrm>
        </p:spPr>
        <p:txBody>
          <a:bodyPr>
            <a:normAutofit lnSpcReduction="10000"/>
          </a:bodyPr>
          <a:lstStyle/>
          <a:p>
            <a:r>
              <a:rPr lang="en-US" i="1" dirty="0" smtClean="0"/>
              <a:t>Image Selection</a:t>
            </a:r>
            <a:endParaRPr lang="en-US" i="1" dirty="0"/>
          </a:p>
        </p:txBody>
      </p:sp>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80583" y="1615688"/>
            <a:ext cx="3275065" cy="3200400"/>
          </a:xfrm>
          <a:prstGeom prst="rect">
            <a:avLst/>
          </a:prstGeom>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3197751" y="1615688"/>
            <a:ext cx="3152073" cy="3200400"/>
          </a:xfrm>
          <a:prstGeom prst="rect">
            <a:avLst/>
          </a:prstGeom>
        </p:spPr>
      </p:pic>
      <p:pic>
        <p:nvPicPr>
          <p:cNvPr id="8" name="Picture 7"/>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991927" y="1615688"/>
            <a:ext cx="3152073" cy="320040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3297534940"/>
              </p:ext>
            </p:extLst>
          </p:nvPr>
        </p:nvGraphicFramePr>
        <p:xfrm>
          <a:off x="4454045" y="4911630"/>
          <a:ext cx="4203700" cy="1754505"/>
        </p:xfrm>
        <a:graphic>
          <a:graphicData uri="http://schemas.openxmlformats.org/drawingml/2006/table">
            <a:tbl>
              <a:tblPr/>
              <a:tblGrid>
                <a:gridCol w="809625"/>
                <a:gridCol w="914400"/>
                <a:gridCol w="674286"/>
                <a:gridCol w="738589"/>
                <a:gridCol w="1066800"/>
              </a:tblGrid>
              <a:tr h="0">
                <a:tc gridSpan="2">
                  <a:txBody>
                    <a:bodyPr/>
                    <a:lstStyle/>
                    <a:p>
                      <a:pPr algn="ctr" fontAlgn="b"/>
                      <a:r>
                        <a:rPr lang="en-US" sz="1400" b="1" i="0" u="none" strike="noStrike" dirty="0">
                          <a:solidFill>
                            <a:schemeClr val="bg1"/>
                          </a:solidFill>
                          <a:effectLst/>
                          <a:latin typeface="Century Gothic" panose="020B0502020202020204" pitchFamily="34" charset="0"/>
                        </a:rPr>
                        <a:t>Closest </a:t>
                      </a:r>
                      <a:r>
                        <a:rPr lang="en-US" sz="1400" b="1" i="0" u="none" strike="noStrike" dirty="0" smtClean="0">
                          <a:solidFill>
                            <a:schemeClr val="bg1"/>
                          </a:solidFill>
                          <a:effectLst/>
                          <a:latin typeface="Century Gothic" panose="020B0502020202020204" pitchFamily="34" charset="0"/>
                        </a:rPr>
                        <a:t>Phonologically</a:t>
                      </a:r>
                      <a:r>
                        <a:rPr lang="en-US" sz="1400" b="1" i="0" u="none" strike="noStrike" baseline="0" dirty="0" smtClean="0">
                          <a:solidFill>
                            <a:schemeClr val="bg1"/>
                          </a:solidFill>
                          <a:effectLst/>
                          <a:latin typeface="Century Gothic" panose="020B0502020202020204" pitchFamily="34" charset="0"/>
                        </a:rPr>
                        <a:t> similar </a:t>
                      </a:r>
                      <a:r>
                        <a:rPr lang="en-US" sz="1400" b="1" i="0" u="none" strike="noStrike" dirty="0" smtClean="0">
                          <a:solidFill>
                            <a:schemeClr val="bg1"/>
                          </a:solidFill>
                          <a:effectLst/>
                          <a:latin typeface="Century Gothic" panose="020B0502020202020204" pitchFamily="34" charset="0"/>
                        </a:rPr>
                        <a:t> </a:t>
                      </a:r>
                      <a:r>
                        <a:rPr lang="en-US" sz="1400" b="1" i="0" u="none" strike="noStrike" dirty="0">
                          <a:solidFill>
                            <a:schemeClr val="bg1"/>
                          </a:solidFill>
                          <a:effectLst/>
                          <a:latin typeface="Century Gothic" panose="020B0502020202020204" pitchFamily="34" charset="0"/>
                        </a:rPr>
                        <a:t>Days</a:t>
                      </a:r>
                    </a:p>
                  </a:txBody>
                  <a:tcPr marL="9525" marR="9525" marT="9525" marB="0" anchor="b">
                    <a:lnL>
                      <a:noFill/>
                    </a:lnL>
                    <a:lnR>
                      <a:noFill/>
                    </a:lnR>
                    <a:lnT>
                      <a:noFill/>
                    </a:lnT>
                    <a:lnB>
                      <a:noFill/>
                    </a:lnB>
                    <a:solidFill>
                      <a:schemeClr val="accent1"/>
                    </a:solidFill>
                  </a:tcPr>
                </a:tc>
                <a:tc hMerge="1">
                  <a:txBody>
                    <a:bodyPr/>
                    <a:lstStyle/>
                    <a:p>
                      <a:endParaRPr lang="en-US"/>
                    </a:p>
                  </a:txBody>
                  <a:tcPr/>
                </a:tc>
                <a:tc>
                  <a:txBody>
                    <a:bodyPr/>
                    <a:lstStyle/>
                    <a:p>
                      <a:pPr algn="l" fontAlgn="b"/>
                      <a:endParaRPr lang="en-US" sz="1400" b="0" i="0" u="none" strike="noStrike" dirty="0">
                        <a:solidFill>
                          <a:schemeClr val="bg1"/>
                        </a:solidFill>
                        <a:effectLst/>
                        <a:latin typeface="Century Gothic" panose="020B0502020202020204" pitchFamily="34" charset="0"/>
                      </a:endParaRPr>
                    </a:p>
                  </a:txBody>
                  <a:tcPr marL="9525" marR="9525" marT="9525" marB="0" anchor="b">
                    <a:lnL>
                      <a:noFill/>
                    </a:lnL>
                    <a:lnR>
                      <a:noFill/>
                    </a:lnR>
                    <a:lnT>
                      <a:noFill/>
                    </a:lnT>
                    <a:lnB>
                      <a:noFill/>
                    </a:lnB>
                    <a:solidFill>
                      <a:schemeClr val="accent1"/>
                    </a:solidFill>
                  </a:tcPr>
                </a:tc>
                <a:tc gridSpan="2">
                  <a:txBody>
                    <a:bodyPr/>
                    <a:lstStyle/>
                    <a:p>
                      <a:pPr algn="ctr" fontAlgn="b"/>
                      <a:r>
                        <a:rPr lang="en-US" sz="1400" b="1" i="0" u="none" strike="noStrike" dirty="0">
                          <a:solidFill>
                            <a:schemeClr val="bg1"/>
                          </a:solidFill>
                          <a:effectLst/>
                          <a:latin typeface="Century Gothic" panose="020B0502020202020204" pitchFamily="34" charset="0"/>
                        </a:rPr>
                        <a:t>Closest Landsat </a:t>
                      </a:r>
                      <a:endParaRPr lang="en-US" sz="1400" b="1" i="0" u="none" strike="noStrike" dirty="0" smtClean="0">
                        <a:solidFill>
                          <a:schemeClr val="bg1"/>
                        </a:solidFill>
                        <a:effectLst/>
                        <a:latin typeface="Century Gothic" panose="020B0502020202020204" pitchFamily="34" charset="0"/>
                      </a:endParaRPr>
                    </a:p>
                    <a:p>
                      <a:pPr algn="ctr" fontAlgn="b"/>
                      <a:r>
                        <a:rPr lang="en-US" sz="1400" b="1" i="0" u="none" strike="noStrike" dirty="0" smtClean="0">
                          <a:solidFill>
                            <a:schemeClr val="bg1"/>
                          </a:solidFill>
                          <a:effectLst/>
                          <a:latin typeface="Century Gothic" panose="020B0502020202020204" pitchFamily="34" charset="0"/>
                        </a:rPr>
                        <a:t>days </a:t>
                      </a:r>
                      <a:r>
                        <a:rPr lang="en-US" sz="1400" b="1" i="0" u="none" strike="noStrike" dirty="0">
                          <a:solidFill>
                            <a:schemeClr val="bg1"/>
                          </a:solidFill>
                          <a:effectLst/>
                          <a:latin typeface="Century Gothic" panose="020B0502020202020204" pitchFamily="34" charset="0"/>
                        </a:rPr>
                        <a:t>to </a:t>
                      </a:r>
                      <a:r>
                        <a:rPr lang="en-US" sz="1400" b="1" i="0" u="none" strike="noStrike" dirty="0" smtClean="0">
                          <a:solidFill>
                            <a:schemeClr val="bg1"/>
                          </a:solidFill>
                          <a:effectLst/>
                          <a:latin typeface="Century Gothic" panose="020B0502020202020204" pitchFamily="34" charset="0"/>
                        </a:rPr>
                        <a:t>Phenology Days</a:t>
                      </a:r>
                      <a:endParaRPr lang="en-US" sz="1400" b="1" i="0" u="none" strike="noStrike" dirty="0">
                        <a:solidFill>
                          <a:schemeClr val="bg1"/>
                        </a:solidFill>
                        <a:effectLst/>
                        <a:latin typeface="Century Gothic" panose="020B0502020202020204" pitchFamily="34" charset="0"/>
                      </a:endParaRPr>
                    </a:p>
                  </a:txBody>
                  <a:tcPr marL="9525" marR="9525" marT="9525" marB="0" anchor="b">
                    <a:lnL>
                      <a:noFill/>
                    </a:lnL>
                    <a:lnR>
                      <a:noFill/>
                    </a:lnR>
                    <a:lnT>
                      <a:noFill/>
                    </a:lnT>
                    <a:lnB>
                      <a:noFill/>
                    </a:lnB>
                    <a:solidFill>
                      <a:schemeClr val="accent1"/>
                    </a:solidFill>
                  </a:tcPr>
                </a:tc>
                <a:tc hMerge="1">
                  <a:txBody>
                    <a:bodyPr/>
                    <a:lstStyle/>
                    <a:p>
                      <a:endParaRPr lang="en-US"/>
                    </a:p>
                  </a:txBody>
                  <a:tcPr/>
                </a:tc>
              </a:tr>
              <a:tr h="209550">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Year</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Julian Day</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GDD</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Julian Day</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GDD</a:t>
                      </a:r>
                    </a:p>
                  </a:txBody>
                  <a:tcPr marL="9525" marR="9525" marT="9525" marB="0" anchor="b">
                    <a:lnL>
                      <a:noFill/>
                    </a:lnL>
                    <a:lnR>
                      <a:noFill/>
                    </a:lnR>
                    <a:lnT>
                      <a:noFill/>
                    </a:lnT>
                    <a:lnB>
                      <a:noFill/>
                    </a:lnB>
                  </a:tcPr>
                </a:tc>
              </a:tr>
              <a:tr h="209550">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2013</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125</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406.435</a:t>
                      </a:r>
                    </a:p>
                  </a:txBody>
                  <a:tcPr marL="9525" marR="9525" marT="9525" marB="0" anchor="b">
                    <a:lnL>
                      <a:noFill/>
                    </a:lnL>
                    <a:lnR>
                      <a:noFill/>
                    </a:lnR>
                    <a:lnT>
                      <a:noFill/>
                    </a:lnT>
                    <a:lnB>
                      <a:noFill/>
                    </a:lnB>
                  </a:tcPr>
                </a:tc>
                <a:tc>
                  <a:txBody>
                    <a:bodyPr/>
                    <a:lstStyle/>
                    <a:p>
                      <a:pPr algn="ctr" fontAlgn="b"/>
                      <a:r>
                        <a:rPr lang="en-US" sz="1400" b="0" i="0" u="none" strike="noStrike">
                          <a:solidFill>
                            <a:schemeClr val="tx1">
                              <a:lumMod val="75000"/>
                            </a:schemeClr>
                          </a:solidFill>
                          <a:effectLst/>
                          <a:latin typeface="Century Gothic" panose="020B0502020202020204" pitchFamily="34" charset="0"/>
                        </a:rPr>
                        <a:t>135</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652.385</a:t>
                      </a:r>
                    </a:p>
                  </a:txBody>
                  <a:tcPr marL="9525" marR="9525" marT="9525" marB="0" anchor="b">
                    <a:lnL>
                      <a:noFill/>
                    </a:lnL>
                    <a:lnR>
                      <a:noFill/>
                    </a:lnR>
                    <a:lnT>
                      <a:noFill/>
                    </a:lnT>
                    <a:lnB>
                      <a:noFill/>
                    </a:lnB>
                  </a:tcPr>
                </a:tc>
              </a:tr>
              <a:tr h="209550">
                <a:tc>
                  <a:txBody>
                    <a:bodyPr/>
                    <a:lstStyle/>
                    <a:p>
                      <a:pPr algn="ctr" fontAlgn="b"/>
                      <a:r>
                        <a:rPr lang="en-US" sz="1400" b="0" i="0" u="none" strike="noStrike">
                          <a:solidFill>
                            <a:schemeClr val="tx1">
                              <a:lumMod val="75000"/>
                            </a:schemeClr>
                          </a:solidFill>
                          <a:effectLst/>
                          <a:latin typeface="Century Gothic" panose="020B0502020202020204" pitchFamily="34" charset="0"/>
                        </a:rPr>
                        <a:t>2014</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107</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403.71</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106</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390.11</a:t>
                      </a:r>
                    </a:p>
                  </a:txBody>
                  <a:tcPr marL="9525" marR="9525" marT="9525" marB="0" anchor="b">
                    <a:lnL>
                      <a:noFill/>
                    </a:lnL>
                    <a:lnR>
                      <a:noFill/>
                    </a:lnR>
                    <a:lnT>
                      <a:noFill/>
                    </a:lnT>
                    <a:lnB>
                      <a:noFill/>
                    </a:lnB>
                  </a:tcPr>
                </a:tc>
              </a:tr>
              <a:tr h="209550">
                <a:tc>
                  <a:txBody>
                    <a:bodyPr/>
                    <a:lstStyle/>
                    <a:p>
                      <a:pPr algn="ctr" fontAlgn="b"/>
                      <a:r>
                        <a:rPr lang="en-US" sz="1400" b="0" i="0" u="none" strike="noStrike">
                          <a:solidFill>
                            <a:schemeClr val="tx1">
                              <a:lumMod val="75000"/>
                            </a:schemeClr>
                          </a:solidFill>
                          <a:effectLst/>
                          <a:latin typeface="Century Gothic" panose="020B0502020202020204" pitchFamily="34" charset="0"/>
                        </a:rPr>
                        <a:t>2015</a:t>
                      </a:r>
                    </a:p>
                  </a:txBody>
                  <a:tcPr marL="9525" marR="9525" marT="9525" marB="0" anchor="b">
                    <a:lnL>
                      <a:noFill/>
                    </a:lnL>
                    <a:lnR>
                      <a:noFill/>
                    </a:lnR>
                    <a:lnT>
                      <a:noFill/>
                    </a:lnT>
                    <a:lnB>
                      <a:noFill/>
                    </a:lnB>
                  </a:tcPr>
                </a:tc>
                <a:tc>
                  <a:txBody>
                    <a:bodyPr/>
                    <a:lstStyle/>
                    <a:p>
                      <a:pPr algn="ctr" fontAlgn="b"/>
                      <a:r>
                        <a:rPr lang="en-US" sz="1400" b="0" i="0" u="none" strike="noStrike">
                          <a:solidFill>
                            <a:schemeClr val="tx1">
                              <a:lumMod val="75000"/>
                            </a:schemeClr>
                          </a:solidFill>
                          <a:effectLst/>
                          <a:latin typeface="Century Gothic" panose="020B0502020202020204" pitchFamily="34" charset="0"/>
                        </a:rPr>
                        <a:t>103</a:t>
                      </a:r>
                    </a:p>
                  </a:txBody>
                  <a:tcPr marL="9525" marR="9525" marT="9525" marB="0" anchor="b">
                    <a:lnL>
                      <a:noFill/>
                    </a:lnL>
                    <a:lnR>
                      <a:noFill/>
                    </a:lnR>
                    <a:lnT>
                      <a:noFill/>
                    </a:lnT>
                    <a:lnB>
                      <a:noFill/>
                    </a:lnB>
                  </a:tcPr>
                </a:tc>
                <a:tc>
                  <a:txBody>
                    <a:bodyPr/>
                    <a:lstStyle/>
                    <a:p>
                      <a:pPr algn="ctr" fontAlgn="b"/>
                      <a:r>
                        <a:rPr lang="en-US" sz="1400" b="0" i="0" u="none" strike="noStrike">
                          <a:solidFill>
                            <a:schemeClr val="tx1">
                              <a:lumMod val="75000"/>
                            </a:schemeClr>
                          </a:solidFill>
                          <a:effectLst/>
                          <a:latin typeface="Century Gothic" panose="020B0502020202020204" pitchFamily="34" charset="0"/>
                        </a:rPr>
                        <a:t>406.25</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109</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lumMod val="75000"/>
                            </a:schemeClr>
                          </a:solidFill>
                          <a:effectLst/>
                          <a:latin typeface="Century Gothic" panose="020B0502020202020204" pitchFamily="34" charset="0"/>
                        </a:rPr>
                        <a:t>466.55</a:t>
                      </a:r>
                    </a:p>
                  </a:txBody>
                  <a:tcPr marL="9525" marR="9525" marT="9525" marB="0" anchor="b">
                    <a:lnL>
                      <a:noFill/>
                    </a:lnL>
                    <a:lnR>
                      <a:noFill/>
                    </a:lnR>
                    <a:lnT>
                      <a:noFill/>
                    </a:lnT>
                    <a:lnB>
                      <a:noFill/>
                    </a:lnB>
                  </a:tcPr>
                </a:tc>
              </a:tr>
            </a:tbl>
          </a:graphicData>
        </a:graphic>
      </p:graphicFrame>
      <p:sp>
        <p:nvSpPr>
          <p:cNvPr id="15" name="TextBox 14"/>
          <p:cNvSpPr txBox="1"/>
          <p:nvPr/>
        </p:nvSpPr>
        <p:spPr>
          <a:xfrm>
            <a:off x="268255" y="5034919"/>
            <a:ext cx="4101507" cy="1631216"/>
          </a:xfrm>
          <a:prstGeom prst="rect">
            <a:avLst/>
          </a:prstGeom>
          <a:noFill/>
        </p:spPr>
        <p:txBody>
          <a:bodyPr wrap="square" rtlCol="0">
            <a:spAutoFit/>
          </a:bodyPr>
          <a:lstStyle/>
          <a:p>
            <a:r>
              <a:rPr lang="en-US" dirty="0" smtClean="0">
                <a:solidFill>
                  <a:srgbClr val="767171"/>
                </a:solidFill>
              </a:rPr>
              <a:t>Criteria for image selection and </a:t>
            </a:r>
            <a:r>
              <a:rPr lang="en-US" dirty="0" err="1" smtClean="0">
                <a:solidFill>
                  <a:srgbClr val="767171"/>
                </a:solidFill>
              </a:rPr>
              <a:t>Pheno-Calc</a:t>
            </a:r>
            <a:endParaRPr lang="en-US" dirty="0" smtClean="0">
              <a:solidFill>
                <a:srgbClr val="767171"/>
              </a:solidFill>
            </a:endParaRPr>
          </a:p>
          <a:p>
            <a:pPr marL="171450" indent="-171450">
              <a:buFont typeface="Arial" panose="020B0604020202020204" pitchFamily="34" charset="0"/>
              <a:buChar char="•"/>
            </a:pPr>
            <a:r>
              <a:rPr lang="en-US" sz="1600" dirty="0" smtClean="0">
                <a:solidFill>
                  <a:srgbClr val="767171"/>
                </a:solidFill>
              </a:rPr>
              <a:t>Base Temperature of 35 ° F</a:t>
            </a:r>
          </a:p>
          <a:p>
            <a:pPr marL="171450" indent="-171450">
              <a:buFont typeface="Arial" panose="020B0604020202020204" pitchFamily="34" charset="0"/>
              <a:buChar char="•"/>
            </a:pPr>
            <a:r>
              <a:rPr lang="en-US" sz="1600" dirty="0" smtClean="0">
                <a:solidFill>
                  <a:srgbClr val="767171"/>
                </a:solidFill>
              </a:rPr>
              <a:t>Growing Degree Day (GDD) of 400 with 10% tolerance</a:t>
            </a:r>
          </a:p>
          <a:p>
            <a:pPr marL="171450" indent="-171450">
              <a:buFont typeface="Arial" panose="020B0604020202020204" pitchFamily="34" charset="0"/>
              <a:buChar char="•"/>
            </a:pPr>
            <a:r>
              <a:rPr lang="en-US" sz="1600" dirty="0" smtClean="0">
                <a:solidFill>
                  <a:srgbClr val="767171"/>
                </a:solidFill>
              </a:rPr>
              <a:t>Less than 20% cloud cover</a:t>
            </a:r>
            <a:endParaRPr lang="en-US" sz="1600" dirty="0">
              <a:solidFill>
                <a:srgbClr val="767171"/>
              </a:solidFill>
            </a:endParaRPr>
          </a:p>
        </p:txBody>
      </p:sp>
      <p:sp>
        <p:nvSpPr>
          <p:cNvPr id="16" name="TextBox 15"/>
          <p:cNvSpPr txBox="1"/>
          <p:nvPr/>
        </p:nvSpPr>
        <p:spPr>
          <a:xfrm>
            <a:off x="687731" y="4446756"/>
            <a:ext cx="755335" cy="400110"/>
          </a:xfrm>
          <a:prstGeom prst="rect">
            <a:avLst/>
          </a:prstGeom>
          <a:noFill/>
        </p:spPr>
        <p:txBody>
          <a:bodyPr wrap="none" rtlCol="0">
            <a:spAutoFit/>
          </a:bodyPr>
          <a:lstStyle/>
          <a:p>
            <a:r>
              <a:rPr lang="en-US" sz="2000" dirty="0" smtClean="0">
                <a:solidFill>
                  <a:srgbClr val="767171"/>
                </a:solidFill>
              </a:rPr>
              <a:t>2013</a:t>
            </a:r>
            <a:endParaRPr lang="en-US" sz="2000" dirty="0">
              <a:solidFill>
                <a:srgbClr val="767171"/>
              </a:solidFill>
            </a:endParaRPr>
          </a:p>
        </p:txBody>
      </p:sp>
      <p:sp>
        <p:nvSpPr>
          <p:cNvPr id="17" name="TextBox 16"/>
          <p:cNvSpPr txBox="1"/>
          <p:nvPr/>
        </p:nvSpPr>
        <p:spPr>
          <a:xfrm>
            <a:off x="3486903" y="4446756"/>
            <a:ext cx="755335" cy="400110"/>
          </a:xfrm>
          <a:prstGeom prst="rect">
            <a:avLst/>
          </a:prstGeom>
          <a:noFill/>
        </p:spPr>
        <p:txBody>
          <a:bodyPr wrap="none" rtlCol="0">
            <a:spAutoFit/>
          </a:bodyPr>
          <a:lstStyle/>
          <a:p>
            <a:r>
              <a:rPr lang="en-US" sz="2000" dirty="0" smtClean="0">
                <a:solidFill>
                  <a:srgbClr val="767171"/>
                </a:solidFill>
              </a:rPr>
              <a:t>2014</a:t>
            </a:r>
            <a:endParaRPr lang="en-US" sz="2000" dirty="0">
              <a:solidFill>
                <a:srgbClr val="767171"/>
              </a:solidFill>
            </a:endParaRPr>
          </a:p>
        </p:txBody>
      </p:sp>
      <p:sp>
        <p:nvSpPr>
          <p:cNvPr id="19" name="TextBox 18"/>
          <p:cNvSpPr txBox="1"/>
          <p:nvPr/>
        </p:nvSpPr>
        <p:spPr>
          <a:xfrm>
            <a:off x="6207082" y="4446756"/>
            <a:ext cx="755335" cy="400110"/>
          </a:xfrm>
          <a:prstGeom prst="rect">
            <a:avLst/>
          </a:prstGeom>
          <a:noFill/>
        </p:spPr>
        <p:txBody>
          <a:bodyPr wrap="none" rtlCol="0">
            <a:spAutoFit/>
          </a:bodyPr>
          <a:lstStyle/>
          <a:p>
            <a:r>
              <a:rPr lang="en-US" sz="2000" dirty="0" smtClean="0">
                <a:solidFill>
                  <a:srgbClr val="767171"/>
                </a:solidFill>
              </a:rPr>
              <a:t>2015</a:t>
            </a:r>
            <a:endParaRPr lang="en-US" sz="2000" dirty="0">
              <a:solidFill>
                <a:srgbClr val="767171"/>
              </a:solidFill>
            </a:endParaRPr>
          </a:p>
        </p:txBody>
      </p:sp>
    </p:spTree>
    <p:extLst>
      <p:ext uri="{BB962C8B-B14F-4D97-AF65-F5344CB8AC3E}">
        <p14:creationId xmlns:p14="http://schemas.microsoft.com/office/powerpoint/2010/main" val="2197917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54991"/>
            <a:ext cx="3566160" cy="758049"/>
          </a:xfrm>
        </p:spPr>
        <p:txBody>
          <a:bodyPr/>
          <a:lstStyle/>
          <a:p>
            <a:r>
              <a:rPr lang="en-US" dirty="0" smtClean="0"/>
              <a:t>Methodology</a:t>
            </a:r>
          </a:p>
        </p:txBody>
      </p:sp>
      <p:sp>
        <p:nvSpPr>
          <p:cNvPr id="5" name="Text Placeholder 1"/>
          <p:cNvSpPr>
            <a:spLocks noGrp="1"/>
          </p:cNvSpPr>
          <p:nvPr>
            <p:ph type="body" sz="quarter" idx="11"/>
          </p:nvPr>
        </p:nvSpPr>
        <p:spPr>
          <a:xfrm>
            <a:off x="548640" y="1507420"/>
            <a:ext cx="3491515" cy="354563"/>
          </a:xfrm>
        </p:spPr>
        <p:txBody>
          <a:bodyPr>
            <a:noAutofit/>
          </a:bodyPr>
          <a:lstStyle/>
          <a:p>
            <a:r>
              <a:rPr lang="en-US" i="1" dirty="0" smtClean="0"/>
              <a:t>Classification site creation</a:t>
            </a:r>
            <a:endParaRPr lang="en-US" i="1"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3244" y="169334"/>
            <a:ext cx="4413956" cy="445911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61659824"/>
              </p:ext>
            </p:extLst>
          </p:nvPr>
        </p:nvGraphicFramePr>
        <p:xfrm>
          <a:off x="4513244" y="4628446"/>
          <a:ext cx="3070578" cy="2055275"/>
        </p:xfrm>
        <a:graphic>
          <a:graphicData uri="http://schemas.openxmlformats.org/drawingml/2006/table">
            <a:tbl>
              <a:tblPr firstRow="1" bandRow="1">
                <a:tableStyleId>{5C22544A-7EE6-4342-B048-85BDC9FD1C3A}</a:tableStyleId>
              </a:tblPr>
              <a:tblGrid>
                <a:gridCol w="1535289"/>
                <a:gridCol w="1535289"/>
              </a:tblGrid>
              <a:tr h="0">
                <a:tc>
                  <a:txBody>
                    <a:bodyPr/>
                    <a:lstStyle/>
                    <a:p>
                      <a:pPr algn="ctr"/>
                      <a:r>
                        <a:rPr lang="en-US" dirty="0" smtClean="0"/>
                        <a:t>Vegetation Type</a:t>
                      </a:r>
                      <a:endParaRPr lang="en-US" dirty="0"/>
                    </a:p>
                  </a:txBody>
                  <a:tcPr/>
                </a:tc>
                <a:tc>
                  <a:txBody>
                    <a:bodyPr/>
                    <a:lstStyle/>
                    <a:p>
                      <a:pPr algn="ctr"/>
                      <a:r>
                        <a:rPr lang="en-US" dirty="0" smtClean="0"/>
                        <a:t>Number of Points</a:t>
                      </a:r>
                      <a:endParaRPr lang="en-US" dirty="0"/>
                    </a:p>
                  </a:txBody>
                  <a:tcPr/>
                </a:tc>
              </a:tr>
              <a:tr h="268219">
                <a:tc>
                  <a:txBody>
                    <a:bodyPr/>
                    <a:lstStyle/>
                    <a:p>
                      <a:pPr algn="ctr"/>
                      <a:r>
                        <a:rPr lang="en-US" sz="1200" dirty="0" smtClean="0"/>
                        <a:t>Bare Ground</a:t>
                      </a:r>
                    </a:p>
                  </a:txBody>
                  <a:tcPr/>
                </a:tc>
                <a:tc>
                  <a:txBody>
                    <a:bodyPr/>
                    <a:lstStyle/>
                    <a:p>
                      <a:pPr algn="ctr"/>
                      <a:r>
                        <a:rPr lang="en-US" sz="1200" dirty="0" smtClean="0"/>
                        <a:t>12 </a:t>
                      </a:r>
                      <a:endParaRPr lang="en-US" sz="1200" dirty="0"/>
                    </a:p>
                  </a:txBody>
                  <a:tcPr/>
                </a:tc>
              </a:tr>
              <a:tr h="240797">
                <a:tc>
                  <a:txBody>
                    <a:bodyPr/>
                    <a:lstStyle/>
                    <a:p>
                      <a:pPr algn="ctr"/>
                      <a:r>
                        <a:rPr lang="en-US" sz="1200" dirty="0" smtClean="0"/>
                        <a:t>Cheatgrass</a:t>
                      </a:r>
                      <a:endParaRPr lang="en-US" sz="1200" dirty="0"/>
                    </a:p>
                  </a:txBody>
                  <a:tcPr/>
                </a:tc>
                <a:tc>
                  <a:txBody>
                    <a:bodyPr/>
                    <a:lstStyle/>
                    <a:p>
                      <a:pPr algn="ctr"/>
                      <a:r>
                        <a:rPr lang="en-US" sz="1200" dirty="0" smtClean="0"/>
                        <a:t>104</a:t>
                      </a:r>
                      <a:endParaRPr lang="en-US" sz="1200" dirty="0"/>
                    </a:p>
                  </a:txBody>
                  <a:tcPr/>
                </a:tc>
              </a:tr>
              <a:tr h="409355">
                <a:tc>
                  <a:txBody>
                    <a:bodyPr/>
                    <a:lstStyle/>
                    <a:p>
                      <a:pPr algn="ctr"/>
                      <a:r>
                        <a:rPr lang="en-US" sz="1200" dirty="0" smtClean="0"/>
                        <a:t>Sagebrush/ Herbaceous</a:t>
                      </a:r>
                      <a:endParaRPr lang="en-US" sz="1200" dirty="0"/>
                    </a:p>
                  </a:txBody>
                  <a:tcPr/>
                </a:tc>
                <a:tc>
                  <a:txBody>
                    <a:bodyPr/>
                    <a:lstStyle/>
                    <a:p>
                      <a:pPr algn="ctr"/>
                      <a:r>
                        <a:rPr lang="en-US" sz="1200" dirty="0" smtClean="0"/>
                        <a:t>111</a:t>
                      </a:r>
                      <a:endParaRPr lang="en-US" sz="1200" dirty="0"/>
                    </a:p>
                  </a:txBody>
                  <a:tcPr/>
                </a:tc>
              </a:tr>
              <a:tr h="409355">
                <a:tc>
                  <a:txBody>
                    <a:bodyPr/>
                    <a:lstStyle/>
                    <a:p>
                      <a:pPr algn="ctr"/>
                      <a:r>
                        <a:rPr lang="en-US" sz="1200" dirty="0" smtClean="0"/>
                        <a:t>Montane Forest</a:t>
                      </a:r>
                      <a:endParaRPr lang="en-US" sz="1200" dirty="0"/>
                    </a:p>
                  </a:txBody>
                  <a:tcPr/>
                </a:tc>
                <a:tc>
                  <a:txBody>
                    <a:bodyPr/>
                    <a:lstStyle/>
                    <a:p>
                      <a:pPr algn="ctr"/>
                      <a:r>
                        <a:rPr lang="en-US" sz="1200" dirty="0" smtClean="0"/>
                        <a:t>82</a:t>
                      </a:r>
                      <a:endParaRPr lang="en-US" sz="1200" dirty="0"/>
                    </a:p>
                  </a:txBody>
                  <a:tcPr/>
                </a:tc>
              </a:tr>
            </a:tbl>
          </a:graphicData>
        </a:graphic>
      </p:graphicFrame>
      <p:sp>
        <p:nvSpPr>
          <p:cNvPr id="7" name="TextBox 6"/>
          <p:cNvSpPr txBox="1"/>
          <p:nvPr/>
        </p:nvSpPr>
        <p:spPr>
          <a:xfrm>
            <a:off x="449725" y="1956363"/>
            <a:ext cx="4063519" cy="3908762"/>
          </a:xfrm>
          <a:prstGeom prst="rect">
            <a:avLst/>
          </a:prstGeom>
          <a:noFill/>
        </p:spPr>
        <p:txBody>
          <a:bodyPr wrap="square" rtlCol="0">
            <a:spAutoFit/>
          </a:bodyPr>
          <a:lstStyle/>
          <a:p>
            <a:r>
              <a:rPr lang="en-US" sz="2400" dirty="0" smtClean="0"/>
              <a:t>Classification sites were created using;</a:t>
            </a:r>
          </a:p>
          <a:p>
            <a:pPr marL="171450" indent="-171450">
              <a:buFont typeface="Arial" panose="020B0604020202020204" pitchFamily="34" charset="0"/>
              <a:buChar char="•"/>
            </a:pPr>
            <a:r>
              <a:rPr lang="en-US" sz="2000" dirty="0" smtClean="0"/>
              <a:t> 2013 NAIP imagery with a .5m resolution</a:t>
            </a:r>
          </a:p>
          <a:p>
            <a:pPr marL="171450" indent="-171450">
              <a:buFont typeface="Arial" panose="020B0604020202020204" pitchFamily="34" charset="0"/>
              <a:buChar char="•"/>
            </a:pPr>
            <a:r>
              <a:rPr lang="en-US" sz="2000" dirty="0" smtClean="0"/>
              <a:t> 2015 </a:t>
            </a:r>
            <a:r>
              <a:rPr lang="en-US" sz="2000" dirty="0" err="1" smtClean="0"/>
              <a:t>UoG</a:t>
            </a:r>
            <a:r>
              <a:rPr lang="en-US" sz="2000" dirty="0" smtClean="0"/>
              <a:t> ground truth observations</a:t>
            </a:r>
          </a:p>
          <a:p>
            <a:pPr marL="171450" indent="-171450">
              <a:buFont typeface="Arial" panose="020B0604020202020204" pitchFamily="34" charset="0"/>
              <a:buChar char="•"/>
            </a:pPr>
            <a:r>
              <a:rPr lang="en-US" sz="2000" dirty="0" smtClean="0"/>
              <a:t>cheatgrass points from </a:t>
            </a:r>
            <a:r>
              <a:rPr lang="en-US" sz="2000" dirty="0" err="1" smtClean="0"/>
              <a:t>Cliton</a:t>
            </a:r>
            <a:r>
              <a:rPr lang="en-US" sz="2000" dirty="0" smtClean="0"/>
              <a:t> et </a:t>
            </a:r>
            <a:r>
              <a:rPr lang="en-US" sz="2000" i="1" dirty="0" smtClean="0"/>
              <a:t>al., </a:t>
            </a:r>
            <a:r>
              <a:rPr lang="en-US" sz="2000" dirty="0" smtClean="0"/>
              <a:t>2010</a:t>
            </a:r>
          </a:p>
          <a:p>
            <a:pPr marL="171450" indent="-171450">
              <a:buFont typeface="Arial" panose="020B0604020202020204" pitchFamily="34" charset="0"/>
              <a:buChar char="•"/>
            </a:pPr>
            <a:r>
              <a:rPr lang="en-US" sz="2000" dirty="0" smtClean="0"/>
              <a:t>Field observations collected by ISU GIS </a:t>
            </a:r>
            <a:r>
              <a:rPr lang="en-US" sz="2000" dirty="0" err="1" smtClean="0"/>
              <a:t>TReC</a:t>
            </a:r>
            <a:r>
              <a:rPr lang="en-US" sz="2000" dirty="0" smtClean="0"/>
              <a:t> staff during summer months of 2014 and 2015</a:t>
            </a:r>
            <a:endParaRPr lang="en-US" sz="20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172" r="5026"/>
          <a:stretch/>
        </p:blipFill>
        <p:spPr>
          <a:xfrm>
            <a:off x="7566768" y="4628446"/>
            <a:ext cx="1360432" cy="938593"/>
          </a:xfrm>
          <a:prstGeom prst="rect">
            <a:avLst/>
          </a:prstGeom>
        </p:spPr>
      </p:pic>
    </p:spTree>
    <p:extLst>
      <p:ext uri="{BB962C8B-B14F-4D97-AF65-F5344CB8AC3E}">
        <p14:creationId xmlns:p14="http://schemas.microsoft.com/office/powerpoint/2010/main" val="56871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57815474"/>
              </p:ext>
            </p:extLst>
          </p:nvPr>
        </p:nvGraphicFramePr>
        <p:xfrm>
          <a:off x="1138978" y="2685343"/>
          <a:ext cx="6920010" cy="3846681"/>
        </p:xfrm>
        <a:graphic>
          <a:graphicData uri="http://schemas.openxmlformats.org/drawingml/2006/table">
            <a:tbl>
              <a:tblPr firstRow="1" bandRow="1">
                <a:tableStyleId>{5C22544A-7EE6-4342-B048-85BDC9FD1C3A}</a:tableStyleId>
              </a:tblPr>
              <a:tblGrid>
                <a:gridCol w="3395761"/>
                <a:gridCol w="3524249"/>
              </a:tblGrid>
              <a:tr h="7650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Modified Soil-Adjusted Vegetation Index (mSAVI2)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Tasseled Cap Transformation (TCT)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1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5714" y="3506537"/>
            <a:ext cx="3148424" cy="2902453"/>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983" y="3572810"/>
            <a:ext cx="992192" cy="474526"/>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2929" y="3582505"/>
            <a:ext cx="2768704" cy="2826486"/>
          </a:xfrm>
          <a:prstGeom prst="rect">
            <a:avLst/>
          </a:prstGeom>
        </p:spPr>
      </p:pic>
      <p:sp>
        <p:nvSpPr>
          <p:cNvPr id="3" name="Text Placeholder 2"/>
          <p:cNvSpPr>
            <a:spLocks noGrp="1"/>
          </p:cNvSpPr>
          <p:nvPr>
            <p:ph type="body" sz="quarter" idx="10"/>
          </p:nvPr>
        </p:nvSpPr>
        <p:spPr>
          <a:xfrm>
            <a:off x="548640" y="453156"/>
            <a:ext cx="3566160" cy="827003"/>
          </a:xfrm>
        </p:spPr>
        <p:txBody>
          <a:bodyPr/>
          <a:lstStyle/>
          <a:p>
            <a:r>
              <a:rPr lang="en-US" dirty="0" smtClean="0"/>
              <a:t>Methodology</a:t>
            </a:r>
          </a:p>
        </p:txBody>
      </p:sp>
      <p:sp>
        <p:nvSpPr>
          <p:cNvPr id="5" name="Text Placeholder 1"/>
          <p:cNvSpPr>
            <a:spLocks noGrp="1"/>
          </p:cNvSpPr>
          <p:nvPr>
            <p:ph type="body" sz="quarter" idx="11"/>
          </p:nvPr>
        </p:nvSpPr>
        <p:spPr>
          <a:xfrm>
            <a:off x="548640" y="1280159"/>
            <a:ext cx="2642429" cy="354563"/>
          </a:xfrm>
        </p:spPr>
        <p:txBody>
          <a:bodyPr>
            <a:normAutofit lnSpcReduction="10000"/>
          </a:bodyPr>
          <a:lstStyle/>
          <a:p>
            <a:r>
              <a:rPr lang="en-US" i="1" dirty="0" smtClean="0"/>
              <a:t>Image Processing</a:t>
            </a:r>
            <a:endParaRPr lang="en-US" i="1" dirty="0"/>
          </a:p>
        </p:txBody>
      </p:sp>
      <p:sp>
        <p:nvSpPr>
          <p:cNvPr id="2" name="TextBox 1"/>
          <p:cNvSpPr txBox="1"/>
          <p:nvPr/>
        </p:nvSpPr>
        <p:spPr>
          <a:xfrm>
            <a:off x="548640" y="1792573"/>
            <a:ext cx="5495925" cy="646331"/>
          </a:xfrm>
          <a:prstGeom prst="rect">
            <a:avLst/>
          </a:prstGeom>
          <a:noFill/>
        </p:spPr>
        <p:txBody>
          <a:bodyPr wrap="square" rtlCol="0">
            <a:spAutoFit/>
          </a:bodyPr>
          <a:lstStyle/>
          <a:p>
            <a:r>
              <a:rPr lang="en-US" dirty="0" smtClean="0"/>
              <a:t>Performed using IDIRISI </a:t>
            </a:r>
            <a:r>
              <a:rPr lang="en-US" dirty="0" err="1" smtClean="0"/>
              <a:t>TerrSet</a:t>
            </a:r>
            <a:r>
              <a:rPr lang="en-US" dirty="0" smtClean="0"/>
              <a:t> </a:t>
            </a:r>
            <a:r>
              <a:rPr lang="en-US" dirty="0" err="1" smtClean="0"/>
              <a:t>VegIndex</a:t>
            </a:r>
            <a:r>
              <a:rPr lang="en-US" dirty="0" smtClean="0"/>
              <a:t> Modules</a:t>
            </a:r>
            <a:endParaRPr lang="en-US" dirty="0"/>
          </a:p>
        </p:txBody>
      </p:sp>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7598" y="5543549"/>
            <a:ext cx="684357" cy="865441"/>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8983" y="4186594"/>
            <a:ext cx="896942" cy="42209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93678" y="4194452"/>
            <a:ext cx="920516" cy="414232"/>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47081" y="3506537"/>
            <a:ext cx="705390" cy="540799"/>
          </a:xfrm>
          <a:prstGeom prst="rect">
            <a:avLst/>
          </a:prstGeom>
        </p:spPr>
      </p:pic>
    </p:spTree>
    <p:extLst>
      <p:ext uri="{BB962C8B-B14F-4D97-AF65-F5344CB8AC3E}">
        <p14:creationId xmlns:p14="http://schemas.microsoft.com/office/powerpoint/2010/main" val="1003571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4915" y="2339244"/>
            <a:ext cx="4592097" cy="3868615"/>
          </a:xfrm>
          <a:prstGeom prst="rect">
            <a:avLst/>
          </a:prstGeom>
        </p:spPr>
      </p:pic>
      <p:sp>
        <p:nvSpPr>
          <p:cNvPr id="3" name="Text Placeholder 2"/>
          <p:cNvSpPr>
            <a:spLocks noGrp="1"/>
          </p:cNvSpPr>
          <p:nvPr>
            <p:ph type="body" sz="quarter" idx="10"/>
          </p:nvPr>
        </p:nvSpPr>
        <p:spPr>
          <a:xfrm>
            <a:off x="956316" y="399459"/>
            <a:ext cx="3566160" cy="1325880"/>
          </a:xfrm>
        </p:spPr>
        <p:txBody>
          <a:bodyPr/>
          <a:lstStyle/>
          <a:p>
            <a:r>
              <a:rPr lang="en-US" dirty="0" smtClean="0"/>
              <a:t>Methodology</a:t>
            </a:r>
          </a:p>
        </p:txBody>
      </p:sp>
      <p:sp>
        <p:nvSpPr>
          <p:cNvPr id="5" name="Text Placeholder 1"/>
          <p:cNvSpPr>
            <a:spLocks noGrp="1"/>
          </p:cNvSpPr>
          <p:nvPr>
            <p:ph type="body" sz="quarter" idx="11"/>
          </p:nvPr>
        </p:nvSpPr>
        <p:spPr>
          <a:xfrm>
            <a:off x="1035626" y="1725339"/>
            <a:ext cx="3407540" cy="354563"/>
          </a:xfrm>
        </p:spPr>
        <p:txBody>
          <a:bodyPr>
            <a:normAutofit lnSpcReduction="10000"/>
          </a:bodyPr>
          <a:lstStyle/>
          <a:p>
            <a:r>
              <a:rPr lang="en-US" i="1" dirty="0" smtClean="0"/>
              <a:t>Classification Tree Analysis</a:t>
            </a:r>
            <a:endParaRPr lang="en-US" i="1"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316" y="2339243"/>
            <a:ext cx="2588599" cy="3218067"/>
          </a:xfrm>
          <a:prstGeom prst="rect">
            <a:avLst/>
          </a:prstGeom>
        </p:spPr>
      </p:pic>
    </p:spTree>
    <p:extLst>
      <p:ext uri="{BB962C8B-B14F-4D97-AF65-F5344CB8AC3E}">
        <p14:creationId xmlns:p14="http://schemas.microsoft.com/office/powerpoint/2010/main" val="3776904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Spectral purification and spectral</a:t>
            </a:r>
          </a:p>
          <a:p>
            <a:r>
              <a:rPr lang="en-US" dirty="0" smtClean="0"/>
              <a:t>Ambiguity assessment</a:t>
            </a:r>
            <a:endParaRPr lang="en-US" dirty="0"/>
          </a:p>
        </p:txBody>
      </p:sp>
      <p:sp>
        <p:nvSpPr>
          <p:cNvPr id="3" name="Text Placeholder 2"/>
          <p:cNvSpPr>
            <a:spLocks noGrp="1"/>
          </p:cNvSpPr>
          <p:nvPr>
            <p:ph type="body" sz="quarter" idx="10"/>
          </p:nvPr>
        </p:nvSpPr>
        <p:spPr/>
        <p:txBody>
          <a:bodyPr/>
          <a:lstStyle/>
          <a:p>
            <a:r>
              <a:rPr lang="en-US" dirty="0" smtClean="0"/>
              <a:t>Methodology</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07107427"/>
      </p:ext>
    </p:extLst>
  </p:cSld>
  <p:clrMapOvr>
    <a:masterClrMapping/>
  </p:clrMapOvr>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2600</TotalTime>
  <Words>1944</Words>
  <Application>Microsoft Office PowerPoint</Application>
  <PresentationFormat>On-screen Show (4:3)</PresentationFormat>
  <Paragraphs>300</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Helvetica Neue</vt:lpstr>
      <vt:lpstr>Questrial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151</cp:revision>
  <dcterms:created xsi:type="dcterms:W3CDTF">2015-05-18T13:26:09Z</dcterms:created>
  <dcterms:modified xsi:type="dcterms:W3CDTF">2015-07-21T22:19:49Z</dcterms:modified>
</cp:coreProperties>
</file>