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3"/>
  </p:notesMasterIdLst>
  <p:sldIdLst>
    <p:sldId id="256" r:id="rId2"/>
    <p:sldId id="259" r:id="rId3"/>
    <p:sldId id="258" r:id="rId4"/>
    <p:sldId id="262" r:id="rId5"/>
    <p:sldId id="260" r:id="rId6"/>
    <p:sldId id="280" r:id="rId7"/>
    <p:sldId id="261" r:id="rId8"/>
    <p:sldId id="264" r:id="rId9"/>
    <p:sldId id="265" r:id="rId10"/>
    <p:sldId id="279" r:id="rId11"/>
    <p:sldId id="269" r:id="rId12"/>
    <p:sldId id="284" r:id="rId13"/>
    <p:sldId id="283" r:id="rId14"/>
    <p:sldId id="266" r:id="rId15"/>
    <p:sldId id="282" r:id="rId16"/>
    <p:sldId id="277" r:id="rId17"/>
    <p:sldId id="270" r:id="rId18"/>
    <p:sldId id="285" r:id="rId19"/>
    <p:sldId id="271" r:id="rId20"/>
    <p:sldId id="275" r:id="rId21"/>
    <p:sldId id="276" r:id="rId22"/>
  </p:sldIdLst>
  <p:sldSz cx="12192000" cy="6858000"/>
  <p:notesSz cx="6858000" cy="9144000"/>
  <p:embeddedFontLst>
    <p:embeddedFont>
      <p:font typeface="Century Gothic" panose="020B0502020202020204" pitchFamily="34" charset="0"/>
      <p:regular r:id="rId24"/>
      <p:bold r:id="rId25"/>
      <p:italic r:id="rId26"/>
      <p:boldItalic r:id="rId27"/>
    </p:embeddedFont>
    <p:embeddedFont>
      <p:font typeface="Webdings" panose="05030102010509060703" pitchFamily="18" charset="2"/>
      <p:regular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7" clrIdx="0"/>
  <p:cmAuthor id="1" name="Acdan, Juanito J. (ARC-SGE)[SSAI DEVELOP]" initials="AJJ(D" lastIdx="2" clrIdx="1">
    <p:extLst>
      <p:ext uri="{19B8F6BF-5375-455C-9EA6-DF929625EA0E}">
        <p15:presenceInfo xmlns:p15="http://schemas.microsoft.com/office/powerpoint/2012/main" userId="S-1-5-21-330711430-3775241029-4075259233-8232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FFCA08"/>
    <a:srgbClr val="70AD47"/>
    <a:srgbClr val="FFC000"/>
    <a:srgbClr val="EED97E"/>
    <a:srgbClr val="DEA310"/>
    <a:srgbClr val="DEE4D5"/>
    <a:srgbClr val="ECEDE9"/>
    <a:srgbClr val="D2B718"/>
    <a:srgbClr val="D07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07980C-D531-48B7-9273-8807F2505092}">
  <a:tblStyle styleId="{DE07980C-D531-48B7-9273-8807F25050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22" autoAdjust="0"/>
  </p:normalViewPr>
  <p:slideViewPr>
    <p:cSldViewPr snapToGrid="0">
      <p:cViewPr varScale="1">
        <p:scale>
          <a:sx n="72" d="100"/>
          <a:sy n="72" d="100"/>
        </p:scale>
        <p:origin x="78" y="4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solidFill>
                  <a:schemeClr val="tx1">
                    <a:lumMod val="75000"/>
                    <a:lumOff val="25000"/>
                  </a:schemeClr>
                </a:solidFill>
              </a:defRPr>
            </a:pPr>
            <a:r>
              <a:rPr lang="en-US">
                <a:solidFill>
                  <a:schemeClr val="tx1">
                    <a:lumMod val="75000"/>
                    <a:lumOff val="25000"/>
                  </a:schemeClr>
                </a:solidFill>
              </a:rPr>
              <a:t>Wild Rice Classification Based on DNR Survey Data</a:t>
            </a:r>
          </a:p>
        </c:rich>
      </c:tx>
      <c:layout/>
      <c:overlay val="0"/>
      <c:spPr>
        <a:noFill/>
        <a:ln>
          <a:noFill/>
        </a:ln>
        <a:effectLst/>
      </c:spPr>
    </c:title>
    <c:autoTitleDeleted val="0"/>
    <c:plotArea>
      <c:layout>
        <c:manualLayout>
          <c:layoutTarget val="inner"/>
          <c:xMode val="edge"/>
          <c:yMode val="edge"/>
          <c:x val="0.17443083009356494"/>
          <c:y val="0.20875010200148475"/>
          <c:w val="0.80293263342082244"/>
          <c:h val="0.51681284631087776"/>
        </c:manualLayout>
      </c:layout>
      <c:barChart>
        <c:barDir val="bar"/>
        <c:grouping val="clustered"/>
        <c:varyColors val="0"/>
        <c:ser>
          <c:idx val="0"/>
          <c:order val="0"/>
          <c:tx>
            <c:strRef>
              <c:f>'Models Only'!$B$1</c:f>
              <c:strCache>
                <c:ptCount val="1"/>
                <c:pt idx="0">
                  <c:v>Wild Rice</c:v>
                </c:pt>
              </c:strCache>
            </c:strRef>
          </c:tx>
          <c:spPr>
            <a:solidFill>
              <a:schemeClr val="accent6"/>
            </a:solidFill>
            <a:ln>
              <a:solidFill>
                <a:schemeClr val="tx1">
                  <a:lumMod val="15000"/>
                  <a:lumOff val="85000"/>
                </a:schemeClr>
              </a:solidFill>
            </a:ln>
            <a:effectLst/>
          </c:spPr>
          <c:invertIfNegative val="0"/>
          <c:cat>
            <c:strRef>
              <c:f>'Models Only'!$A$2:$A$4</c:f>
              <c:strCache>
                <c:ptCount val="3"/>
                <c:pt idx="0">
                  <c:v>Model 3</c:v>
                </c:pt>
                <c:pt idx="1">
                  <c:v>Model 2</c:v>
                </c:pt>
                <c:pt idx="2">
                  <c:v>Model 1</c:v>
                </c:pt>
              </c:strCache>
            </c:strRef>
          </c:cat>
          <c:val>
            <c:numRef>
              <c:f>'Models Only'!$B$2:$B$4</c:f>
              <c:numCache>
                <c:formatCode>General</c:formatCode>
                <c:ptCount val="3"/>
                <c:pt idx="0">
                  <c:v>67</c:v>
                </c:pt>
                <c:pt idx="1">
                  <c:v>81</c:v>
                </c:pt>
                <c:pt idx="2">
                  <c:v>68</c:v>
                </c:pt>
              </c:numCache>
            </c:numRef>
          </c:val>
          <c:extLst xmlns:c16r2="http://schemas.microsoft.com/office/drawing/2015/06/chart">
            <c:ext xmlns:c16="http://schemas.microsoft.com/office/drawing/2014/chart" uri="{C3380CC4-5D6E-409C-BE32-E72D297353CC}">
              <c16:uniqueId val="{00000000-326D-4DB6-B1F8-5EADB7E910F3}"/>
            </c:ext>
          </c:extLst>
        </c:ser>
        <c:ser>
          <c:idx val="1"/>
          <c:order val="1"/>
          <c:tx>
            <c:strRef>
              <c:f>'Models Only'!$C$1</c:f>
              <c:strCache>
                <c:ptCount val="1"/>
                <c:pt idx="0">
                  <c:v>Other Aquatic Vegetation</c:v>
                </c:pt>
              </c:strCache>
            </c:strRef>
          </c:tx>
          <c:spPr>
            <a:solidFill>
              <a:schemeClr val="accent4"/>
            </a:solidFill>
            <a:ln>
              <a:noFill/>
            </a:ln>
            <a:effectLst/>
          </c:spPr>
          <c:invertIfNegative val="0"/>
          <c:cat>
            <c:strRef>
              <c:f>'Models Only'!$A$2:$A$4</c:f>
              <c:strCache>
                <c:ptCount val="3"/>
                <c:pt idx="0">
                  <c:v>Model 3</c:v>
                </c:pt>
                <c:pt idx="1">
                  <c:v>Model 2</c:v>
                </c:pt>
                <c:pt idx="2">
                  <c:v>Model 1</c:v>
                </c:pt>
              </c:strCache>
            </c:strRef>
          </c:cat>
          <c:val>
            <c:numRef>
              <c:f>'Models Only'!$C$2:$C$4</c:f>
              <c:numCache>
                <c:formatCode>General</c:formatCode>
                <c:ptCount val="3"/>
                <c:pt idx="0">
                  <c:v>25</c:v>
                </c:pt>
                <c:pt idx="1">
                  <c:v>22</c:v>
                </c:pt>
                <c:pt idx="2">
                  <c:v>54</c:v>
                </c:pt>
              </c:numCache>
            </c:numRef>
          </c:val>
          <c:extLst xmlns:c16r2="http://schemas.microsoft.com/office/drawing/2015/06/chart">
            <c:ext xmlns:c16="http://schemas.microsoft.com/office/drawing/2014/chart" uri="{C3380CC4-5D6E-409C-BE32-E72D297353CC}">
              <c16:uniqueId val="{00000001-326D-4DB6-B1F8-5EADB7E910F3}"/>
            </c:ext>
          </c:extLst>
        </c:ser>
        <c:dLbls>
          <c:showLegendKey val="0"/>
          <c:showVal val="0"/>
          <c:showCatName val="0"/>
          <c:showSerName val="0"/>
          <c:showPercent val="0"/>
          <c:showBubbleSize val="0"/>
        </c:dLbls>
        <c:gapWidth val="182"/>
        <c:axId val="332609280"/>
        <c:axId val="332610064"/>
      </c:barChart>
      <c:catAx>
        <c:axId val="332609280"/>
        <c:scaling>
          <c:orientation val="minMax"/>
        </c:scaling>
        <c:delete val="0"/>
        <c:axPos val="l"/>
        <c:title>
          <c:tx>
            <c:rich>
              <a:bodyPr rot="0" vert="horz"/>
              <a:lstStyle/>
              <a:p>
                <a:pPr>
                  <a:defRPr>
                    <a:solidFill>
                      <a:schemeClr val="tx1">
                        <a:lumMod val="75000"/>
                        <a:lumOff val="25000"/>
                      </a:schemeClr>
                    </a:solidFill>
                  </a:defRPr>
                </a:pPr>
                <a:r>
                  <a:rPr lang="en-US" dirty="0">
                    <a:solidFill>
                      <a:schemeClr val="tx1">
                        <a:lumMod val="75000"/>
                        <a:lumOff val="25000"/>
                      </a:schemeClr>
                    </a:solidFill>
                  </a:rPr>
                  <a:t>Model</a:t>
                </a:r>
              </a:p>
            </c:rich>
          </c:tx>
          <c:layout>
            <c:manualLayout>
              <c:xMode val="edge"/>
              <c:yMode val="edge"/>
              <c:x val="6.344466464964231E-2"/>
              <c:y val="0.1703614832392709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32610064"/>
        <c:crosses val="autoZero"/>
        <c:auto val="1"/>
        <c:lblAlgn val="ctr"/>
        <c:lblOffset val="100"/>
        <c:noMultiLvlLbl val="0"/>
      </c:catAx>
      <c:valAx>
        <c:axId val="332610064"/>
        <c:scaling>
          <c:orientation val="minMax"/>
          <c:max val="100"/>
        </c:scaling>
        <c:delete val="0"/>
        <c:axPos val="b"/>
        <c:title>
          <c:tx>
            <c:rich>
              <a:bodyPr rot="0" vert="horz"/>
              <a:lstStyle/>
              <a:p>
                <a:pPr>
                  <a:defRPr>
                    <a:solidFill>
                      <a:schemeClr val="tx1">
                        <a:lumMod val="75000"/>
                        <a:lumOff val="25000"/>
                      </a:schemeClr>
                    </a:solidFill>
                  </a:defRPr>
                </a:pPr>
                <a:r>
                  <a:rPr lang="en-US" dirty="0">
                    <a:solidFill>
                      <a:schemeClr val="tx1">
                        <a:lumMod val="75000"/>
                        <a:lumOff val="25000"/>
                      </a:schemeClr>
                    </a:solidFill>
                  </a:rPr>
                  <a:t>% DNR Survey Classified as Wild Rice</a:t>
                </a:r>
              </a:p>
            </c:rich>
          </c:tx>
          <c:layout>
            <c:manualLayout>
              <c:xMode val="edge"/>
              <c:yMode val="edge"/>
              <c:x val="0.38816918847610626"/>
              <c:y val="0.83391279689306841"/>
            </c:manualLayout>
          </c:layout>
          <c:overlay val="0"/>
          <c:spPr>
            <a:noFill/>
            <a:ln>
              <a:noFill/>
            </a:ln>
            <a:effectLst/>
          </c:spPr>
        </c:title>
        <c:numFmt formatCode="General" sourceLinked="1"/>
        <c:majorTickMark val="in"/>
        <c:minorTickMark val="none"/>
        <c:tickLblPos val="nextTo"/>
        <c:spPr>
          <a:noFill/>
          <a:ln>
            <a:solidFill>
              <a:schemeClr val="tx1"/>
            </a:solidFill>
          </a:ln>
          <a:effectLst/>
        </c:spPr>
        <c:txPr>
          <a:bodyPr rot="-60000000" vert="horz"/>
          <a:lstStyle/>
          <a:p>
            <a:pPr>
              <a:defRPr/>
            </a:pPr>
            <a:endParaRPr lang="en-US"/>
          </a:p>
        </c:txPr>
        <c:crossAx val="332609280"/>
        <c:crosses val="autoZero"/>
        <c:crossBetween val="between"/>
        <c:majorUnit val="10"/>
      </c:valAx>
      <c:spPr>
        <a:solidFill>
          <a:sysClr val="window" lastClr="FFFFFF"/>
        </a:solidFill>
        <a:ln>
          <a:noFill/>
        </a:ln>
        <a:effectLst/>
      </c:spPr>
    </c:plotArea>
    <c:legend>
      <c:legendPos val="b"/>
      <c:layout>
        <c:manualLayout>
          <c:xMode val="edge"/>
          <c:yMode val="edge"/>
          <c:x val="0.31074066671779543"/>
          <c:y val="0.13483757347332526"/>
          <c:w val="0.36878323813477726"/>
          <c:h val="7.5125773993808057E-2"/>
        </c:manualLayout>
      </c:layout>
      <c:overlay val="0"/>
      <c:spPr>
        <a:noFill/>
        <a:ln>
          <a:noFill/>
        </a:ln>
        <a:effectLst/>
      </c:spPr>
      <c:txPr>
        <a:bodyPr rot="0" vert="horz"/>
        <a:lstStyle/>
        <a:p>
          <a:pPr>
            <a:defRPr/>
          </a:pPr>
          <a:endParaRPr lang="en-US"/>
        </a:p>
      </c:txPr>
    </c:legend>
    <c:plotVisOnly val="1"/>
    <c:dispBlanksAs val="gap"/>
    <c:showDLblsOverMax val="0"/>
  </c:chart>
  <c:spPr>
    <a:solidFill>
      <a:sysClr val="window" lastClr="FFFFFF"/>
    </a:solidFill>
    <a:ln w="9525" cap="flat" cmpd="sng" algn="ctr">
      <a:solidFill>
        <a:schemeClr val="tx1">
          <a:lumMod val="65000"/>
          <a:lumOff val="35000"/>
        </a:schemeClr>
      </a:solidFill>
      <a:round/>
    </a:ln>
    <a:effectLst/>
  </c:spPr>
  <c:txPr>
    <a:bodyPr/>
    <a:lstStyle/>
    <a:p>
      <a:pPr>
        <a:defRPr sz="1600">
          <a:solidFill>
            <a:schemeClr val="tx1">
              <a:lumMod val="75000"/>
              <a:lumOff val="25000"/>
            </a:schemeClr>
          </a:solidFill>
          <a:latin typeface="Century Gothic" panose="020B0502020202020204" pitchFamily="34"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75000"/>
                    <a:lumOff val="25000"/>
                  </a:schemeClr>
                </a:solidFill>
                <a:latin typeface="Century Gothic" panose="020B0502020202020204" pitchFamily="34" charset="0"/>
                <a:ea typeface="+mn-ea"/>
                <a:cs typeface="+mn-cs"/>
              </a:defRPr>
            </a:pPr>
            <a:r>
              <a:rPr lang="en-US" sz="2000" b="1">
                <a:solidFill>
                  <a:schemeClr val="tx1">
                    <a:lumMod val="75000"/>
                    <a:lumOff val="25000"/>
                  </a:schemeClr>
                </a:solidFill>
                <a:latin typeface="Century Gothic" panose="020B0502020202020204" pitchFamily="34" charset="0"/>
              </a:rPr>
              <a:t>Misclassified Vegetation by Type</a:t>
            </a:r>
          </a:p>
        </c:rich>
      </c:tx>
      <c:layout>
        <c:manualLayout>
          <c:xMode val="edge"/>
          <c:yMode val="edge"/>
          <c:x val="0.59410842363763938"/>
          <c:y val="0.27004374622128635"/>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pieChart>
        <c:varyColors val="1"/>
        <c:ser>
          <c:idx val="0"/>
          <c:order val="0"/>
          <c:tx>
            <c:strRef>
              <c:f>'[Mod2_Validation_Final (1).xlsx]Misclass_OV'!$R$1</c:f>
              <c:strCache>
                <c:ptCount val="1"/>
                <c:pt idx="0">
                  <c:v>Proportion of Sample</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F4D-49DA-9F3A-F287951F4320}"/>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F4D-49DA-9F3A-F287951F4320}"/>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F4D-49DA-9F3A-F287951F4320}"/>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F4D-49DA-9F3A-F287951F4320}"/>
              </c:ext>
            </c:extLst>
          </c:dPt>
          <c:dPt>
            <c:idx val="4"/>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9-2F4D-49DA-9F3A-F287951F4320}"/>
              </c:ext>
            </c:extLst>
          </c:dPt>
          <c:dLbls>
            <c:dLbl>
              <c:idx val="0"/>
              <c:layout>
                <c:manualLayout>
                  <c:x val="-0.13400699912510936"/>
                  <c:y val="-5.9615412656751236E-2"/>
                </c:manualLayout>
              </c:layout>
              <c:tx>
                <c:rich>
                  <a:bodyPr/>
                  <a:lstStyle/>
                  <a:p>
                    <a:r>
                      <a:rPr lang="en-US" sz="1800" dirty="0">
                        <a:solidFill>
                          <a:schemeClr val="bg1"/>
                        </a:solidFill>
                        <a:latin typeface="Century Gothic" panose="020B0502020202020204" pitchFamily="34" charset="0"/>
                      </a:rPr>
                      <a:t>58%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F4D-49DA-9F3A-F287951F4320}"/>
                </c:ext>
                <c:ext xmlns:c15="http://schemas.microsoft.com/office/drawing/2012/chart" uri="{CE6537A1-D6FC-4f65-9D91-7224C49458BB}">
                  <c15:layout/>
                </c:ext>
              </c:extLst>
            </c:dLbl>
            <c:dLbl>
              <c:idx val="1"/>
              <c:layout>
                <c:manualLayout>
                  <c:x val="0.13484164479440069"/>
                  <c:y val="-5.9483814523184603E-2"/>
                </c:manualLayout>
              </c:layout>
              <c:tx>
                <c:rich>
                  <a:bodyPr/>
                  <a:lstStyle/>
                  <a:p>
                    <a:r>
                      <a:rPr lang="en-US" sz="1800" dirty="0" smtClean="0">
                        <a:solidFill>
                          <a:schemeClr val="bg1"/>
                        </a:solidFill>
                        <a:latin typeface="Century Gothic" panose="020B0502020202020204" pitchFamily="34" charset="0"/>
                      </a:rPr>
                      <a:t>25%</a:t>
                    </a:r>
                    <a:endParaRPr lang="en-US" sz="1800" dirty="0">
                      <a:latin typeface="Century Gothic" panose="020B0502020202020204" pitchFamily="34" charset="0"/>
                    </a:endParaRP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F4D-49DA-9F3A-F287951F4320}"/>
                </c:ext>
                <c:ext xmlns:c15="http://schemas.microsoft.com/office/drawing/2012/chart" uri="{CE6537A1-D6FC-4f65-9D91-7224C49458BB}">
                  <c15:layout/>
                </c:ext>
              </c:extLst>
            </c:dLbl>
            <c:dLbl>
              <c:idx val="2"/>
              <c:layout/>
              <c:tx>
                <c:rich>
                  <a:bodyPr/>
                  <a:lstStyle/>
                  <a:p>
                    <a:fld id="{EFAD0031-F590-4E29-9F73-C688EF21B71B}" type="PERCENTAGE">
                      <a:rPr lang="en-US"/>
                      <a:pPr/>
                      <a:t>[PERCENTAGE]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F4D-49DA-9F3A-F287951F4320}"/>
                </c:ext>
                <c:ext xmlns:c15="http://schemas.microsoft.com/office/drawing/2012/chart" uri="{CE6537A1-D6FC-4f65-9D91-7224C49458BB}">
                  <c15:layout/>
                  <c15:dlblFieldTable/>
                  <c15:showDataLabelsRange val="0"/>
                </c:ext>
              </c:extLst>
            </c:dLbl>
            <c:dLbl>
              <c:idx val="3"/>
              <c:layout/>
              <c:tx>
                <c:rich>
                  <a:bodyPr/>
                  <a:lstStyle/>
                  <a:p>
                    <a:fld id="{F719883E-17E8-4DC9-A076-E04F6A5743E4}" type="PERCENTAGE">
                      <a:rPr lang="en-US"/>
                      <a:pPr/>
                      <a:t>[PERCENTAGE]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F4D-49DA-9F3A-F287951F4320}"/>
                </c:ext>
                <c:ext xmlns:c15="http://schemas.microsoft.com/office/drawing/2012/chart" uri="{CE6537A1-D6FC-4f65-9D91-7224C49458BB}">
                  <c15:layout/>
                  <c15:dlblFieldTable/>
                  <c15:showDataLabelsRange val="0"/>
                </c:ext>
              </c:extLst>
            </c:dLbl>
            <c:dLbl>
              <c:idx val="4"/>
              <c:layout>
                <c:manualLayout>
                  <c:x val="8.2147033600997888E-3"/>
                  <c:y val="7.7836045161422104E-2"/>
                </c:manualLayout>
              </c:layout>
              <c:tx>
                <c:rich>
                  <a:bodyPr/>
                  <a:lstStyle/>
                  <a:p>
                    <a:r>
                      <a:rPr lang="en-US" sz="2000" dirty="0" smtClean="0">
                        <a:solidFill>
                          <a:schemeClr val="bg1"/>
                        </a:solidFill>
                      </a:rPr>
                      <a:t>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F4D-49DA-9F3A-F287951F432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'[Mod2_Validation_Final (1).xlsx]Misclass_OV'!$Q$2:$Q$6</c:f>
              <c:strCache>
                <c:ptCount val="5"/>
                <c:pt idx="0">
                  <c:v>Rushes and Other</c:v>
                </c:pt>
                <c:pt idx="1">
                  <c:v>Waterlilies and Other</c:v>
                </c:pt>
                <c:pt idx="2">
                  <c:v>Cattails and Other</c:v>
                </c:pt>
                <c:pt idx="3">
                  <c:v>Other Floating</c:v>
                </c:pt>
                <c:pt idx="4">
                  <c:v>Other Emergent</c:v>
                </c:pt>
              </c:strCache>
            </c:strRef>
          </c:cat>
          <c:val>
            <c:numRef>
              <c:f>'[Mod2_Validation_Final (1).xlsx]Misclass_OV'!$R$2:$R$6</c:f>
              <c:numCache>
                <c:formatCode>General</c:formatCode>
                <c:ptCount val="5"/>
                <c:pt idx="0">
                  <c:v>0.58181818181818179</c:v>
                </c:pt>
                <c:pt idx="1">
                  <c:v>0.24545454545454545</c:v>
                </c:pt>
                <c:pt idx="2">
                  <c:v>7.2727272727272724E-2</c:v>
                </c:pt>
                <c:pt idx="3">
                  <c:v>7.2727272727272724E-2</c:v>
                </c:pt>
                <c:pt idx="4">
                  <c:v>2.7272727272727271E-2</c:v>
                </c:pt>
              </c:numCache>
            </c:numRef>
          </c:val>
          <c:extLst xmlns:c16r2="http://schemas.microsoft.com/office/drawing/2015/06/chart">
            <c:ext xmlns:c16="http://schemas.microsoft.com/office/drawing/2014/chart" uri="{C3380CC4-5D6E-409C-BE32-E72D297353CC}">
              <c16:uniqueId val="{0000000A-2F4D-49DA-9F3A-F287951F432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2334986746706178"/>
          <c:y val="0.35585613975605679"/>
          <c:w val="0.33704617213689875"/>
          <c:h val="0.3803592263638679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latin typeface="Century Gothic" panose="020B0502020202020204" pitchFamily="34" charset="0"/>
              </a:rPr>
              <a:t>Misclassified Vegetation by Type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'[Mod4_Validation_Final (1).xlsx]Missclass OV'!$L$1</c:f>
              <c:strCache>
                <c:ptCount val="1"/>
                <c:pt idx="0">
                  <c:v>Proportion of Sample</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962-4B9D-B3C8-BE90053EFF8A}"/>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962-4B9D-B3C8-BE90053EFF8A}"/>
              </c:ext>
            </c:extLst>
          </c:dPt>
          <c:dPt>
            <c:idx val="2"/>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5-8962-4B9D-B3C8-BE90053EFF8A}"/>
              </c:ext>
            </c:extLst>
          </c:dPt>
          <c:dLbls>
            <c:dLbl>
              <c:idx val="0"/>
              <c:layout>
                <c:manualLayout>
                  <c:x val="-9.7278645091447777E-2"/>
                  <c:y val="-0.21326633809957804"/>
                </c:manualLayout>
              </c:layout>
              <c:tx>
                <c:rich>
                  <a:bodyPr/>
                  <a:lstStyle/>
                  <a:p>
                    <a:r>
                      <a:rPr lang="en-US" sz="1400" dirty="0" smtClean="0">
                        <a:solidFill>
                          <a:schemeClr val="bg1"/>
                        </a:solidFill>
                        <a:latin typeface="Century Gothic" panose="020B0502020202020204" pitchFamily="34" charset="0"/>
                      </a:rPr>
                      <a:t>80%</a:t>
                    </a:r>
                    <a:endParaRPr lang="en-US" dirty="0">
                      <a:latin typeface="Century Gothic" panose="020B0502020202020204" pitchFamily="34" charset="0"/>
                    </a:endParaRP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962-4B9D-B3C8-BE90053EFF8A}"/>
                </c:ext>
                <c:ext xmlns:c15="http://schemas.microsoft.com/office/drawing/2012/chart" uri="{CE6537A1-D6FC-4f65-9D91-7224C49458BB}">
                  <c15:layout/>
                </c:ext>
              </c:extLst>
            </c:dLbl>
            <c:dLbl>
              <c:idx val="1"/>
              <c:layout/>
              <c:tx>
                <c:rich>
                  <a:bodyPr/>
                  <a:lstStyle/>
                  <a:p>
                    <a:fld id="{36BECFA0-BD19-4F87-B010-D0FDE9E167D2}" type="PERCENTAGE">
                      <a:rPr lang="en-US" sz="1200">
                        <a:solidFill>
                          <a:schemeClr val="bg1"/>
                        </a:solidFill>
                      </a:rPr>
                      <a:pPr/>
                      <a:t>[PERCENTAGE]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962-4B9D-B3C8-BE90053EFF8A}"/>
                </c:ext>
                <c:ext xmlns:c15="http://schemas.microsoft.com/office/drawing/2012/chart" uri="{CE6537A1-D6FC-4f65-9D91-7224C49458BB}">
                  <c15:layout/>
                  <c15:dlblFieldTable/>
                  <c15:showDataLabelsRange val="0"/>
                </c:ext>
              </c:extLst>
            </c:dLbl>
            <c:dLbl>
              <c:idx val="2"/>
              <c:layout/>
              <c:tx>
                <c:rich>
                  <a:bodyPr/>
                  <a:lstStyle/>
                  <a:p>
                    <a:fld id="{1A4449ED-F1A9-4E5A-B7BE-2837F1824C82}" type="PERCENTAGE">
                      <a:rPr lang="en-US"/>
                      <a:pPr/>
                      <a:t>[PERCENTAGE]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962-4B9D-B3C8-BE90053EFF8A}"/>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'[Mod4_Validation_Final (1).xlsx]Missclass OV'!$K$2:$K$4</c:f>
              <c:strCache>
                <c:ptCount val="3"/>
                <c:pt idx="0">
                  <c:v>Rushes and Other</c:v>
                </c:pt>
                <c:pt idx="1">
                  <c:v>Waterlilies and Other</c:v>
                </c:pt>
                <c:pt idx="2">
                  <c:v>Other Floating</c:v>
                </c:pt>
              </c:strCache>
            </c:strRef>
          </c:cat>
          <c:val>
            <c:numRef>
              <c:f>'[Mod4_Validation_Final (1).xlsx]Missclass OV'!$L$2:$L$4</c:f>
              <c:numCache>
                <c:formatCode>General</c:formatCode>
                <c:ptCount val="3"/>
                <c:pt idx="0">
                  <c:v>0.80198019801980203</c:v>
                </c:pt>
                <c:pt idx="1">
                  <c:v>0.18811881188118812</c:v>
                </c:pt>
                <c:pt idx="2">
                  <c:v>9.9009900990099011E-3</c:v>
                </c:pt>
              </c:numCache>
            </c:numRef>
          </c:val>
          <c:extLst xmlns:c16r2="http://schemas.microsoft.com/office/drawing/2015/06/chart">
            <c:ext xmlns:c16="http://schemas.microsoft.com/office/drawing/2014/chart" uri="{C3380CC4-5D6E-409C-BE32-E72D297353CC}">
              <c16:uniqueId val="{00000006-8962-4B9D-B3C8-BE90053EFF8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FFFFF"/>
    </a:solidFill>
    <a:ln>
      <a:solidFill>
        <a:srgbClr val="F8931D"/>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0.86417</cdr:x>
      <cdr:y>0.87948</cdr:y>
    </cdr:from>
    <cdr:to>
      <cdr:x>0.89525</cdr:x>
      <cdr:y>0.91347</cdr:y>
    </cdr:to>
    <cdr:sp macro="" textlink="">
      <cdr:nvSpPr>
        <cdr:cNvPr id="2" name="Rectangle 1"/>
        <cdr:cNvSpPr/>
      </cdr:nvSpPr>
      <cdr:spPr>
        <a:xfrm xmlns:a="http://schemas.openxmlformats.org/drawingml/2006/main">
          <a:off x="9801846" y="4379192"/>
          <a:ext cx="352537" cy="169277"/>
        </a:xfrm>
        <a:prstGeom xmlns:a="http://schemas.openxmlformats.org/drawingml/2006/main" prst="rect">
          <a:avLst/>
        </a:prstGeom>
        <a:solidFill xmlns:a="http://schemas.openxmlformats.org/drawingml/2006/main">
          <a:srgbClr val="70AD47"/>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0.86506</cdr:x>
      <cdr:y>0.94901</cdr:y>
    </cdr:from>
    <cdr:to>
      <cdr:x>0.89614</cdr:x>
      <cdr:y>0.983</cdr:y>
    </cdr:to>
    <cdr:sp macro="" textlink="">
      <cdr:nvSpPr>
        <cdr:cNvPr id="3" name="Rectangle 2"/>
        <cdr:cNvSpPr/>
      </cdr:nvSpPr>
      <cdr:spPr>
        <a:xfrm xmlns:a="http://schemas.openxmlformats.org/drawingml/2006/main">
          <a:off x="9811861" y="4725402"/>
          <a:ext cx="352537" cy="169277"/>
        </a:xfrm>
        <a:prstGeom xmlns:a="http://schemas.openxmlformats.org/drawingml/2006/main" prst="rect">
          <a:avLst/>
        </a:prstGeom>
        <a:solidFill xmlns:a="http://schemas.openxmlformats.org/drawingml/2006/main">
          <a:srgbClr val="FFCA08"/>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41999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Title: </a:t>
            </a:r>
            <a:r>
              <a:rPr lang="en-US" sz="1200" u="none" dirty="0">
                <a:solidFill>
                  <a:srgbClr val="3F3F3F"/>
                </a:solidFill>
                <a:latin typeface="Century Gothic"/>
                <a:ea typeface="Century Gothic"/>
                <a:cs typeface="Century Gothic"/>
                <a:sym typeface="Century Gothic"/>
              </a:rPr>
              <a:t>Implementing NASA Earth Observations to Validate Spectral Detection Models of Northern Wild Rice</a:t>
            </a:r>
            <a:endParaRPr dirty="0"/>
          </a:p>
          <a:p>
            <a:pPr marL="0" marR="0" lvl="0" indent="0" algn="l" rtl="0">
              <a:lnSpc>
                <a:spcPct val="100000"/>
              </a:lnSpc>
              <a:spcBef>
                <a:spcPts val="0"/>
              </a:spcBef>
              <a:spcAft>
                <a:spcPts val="0"/>
              </a:spcAft>
              <a:buClr>
                <a:srgbClr val="000000"/>
              </a:buClr>
              <a:buSzPts val="1400"/>
              <a:buFont typeface="Arial"/>
              <a:buNone/>
            </a:pPr>
            <a:r>
              <a:rPr lang="en-US" sz="1200" u="none" dirty="0">
                <a:solidFill>
                  <a:srgbClr val="3F3F3F"/>
                </a:solidFill>
                <a:latin typeface="Century Gothic"/>
                <a:ea typeface="Century Gothic"/>
                <a:cs typeface="Century Gothic"/>
                <a:sym typeface="Century Gothic"/>
              </a:rPr>
              <a:t>This project was built off of a model created by a previous </a:t>
            </a:r>
            <a:r>
              <a:rPr lang="en-US" sz="1200" u="none" dirty="0" smtClean="0">
                <a:solidFill>
                  <a:srgbClr val="3F3F3F"/>
                </a:solidFill>
                <a:latin typeface="Century Gothic"/>
                <a:ea typeface="Century Gothic"/>
                <a:cs typeface="Century Gothic"/>
                <a:sym typeface="Century Gothic"/>
              </a:rPr>
              <a:t>by</a:t>
            </a:r>
            <a:r>
              <a:rPr lang="en-US" sz="1200" u="none" baseline="0" dirty="0" smtClean="0">
                <a:solidFill>
                  <a:srgbClr val="3F3F3F"/>
                </a:solidFill>
                <a:latin typeface="Century Gothic"/>
                <a:ea typeface="Century Gothic"/>
                <a:cs typeface="Century Gothic"/>
                <a:sym typeface="Century Gothic"/>
              </a:rPr>
              <a:t> the Wisconsin Agriculture &amp; Food Security DEVELOP project </a:t>
            </a:r>
            <a:r>
              <a:rPr lang="en-US" sz="1200" u="none" dirty="0" smtClean="0">
                <a:solidFill>
                  <a:srgbClr val="3F3F3F"/>
                </a:solidFill>
                <a:latin typeface="Century Gothic"/>
                <a:ea typeface="Century Gothic"/>
                <a:cs typeface="Century Gothic"/>
                <a:sym typeface="Century Gothic"/>
              </a:rPr>
              <a:t>in 2018.</a:t>
            </a:r>
            <a:r>
              <a:rPr lang="en-US" sz="1200" u="none" baseline="0" dirty="0" smtClean="0">
                <a:solidFill>
                  <a:srgbClr val="3F3F3F"/>
                </a:solidFill>
                <a:latin typeface="Century Gothic"/>
                <a:ea typeface="Century Gothic"/>
                <a:cs typeface="Century Gothic"/>
                <a:sym typeface="Century Gothic"/>
              </a:rPr>
              <a:t> W</a:t>
            </a:r>
            <a:r>
              <a:rPr lang="en-US" sz="1200" u="none" dirty="0" smtClean="0">
                <a:solidFill>
                  <a:srgbClr val="3F3F3F"/>
                </a:solidFill>
                <a:latin typeface="Century Gothic"/>
                <a:ea typeface="Century Gothic"/>
                <a:cs typeface="Century Gothic"/>
                <a:sym typeface="Century Gothic"/>
              </a:rPr>
              <a:t>e </a:t>
            </a:r>
            <a:r>
              <a:rPr lang="en-US" sz="1200" u="none" dirty="0">
                <a:solidFill>
                  <a:srgbClr val="3F3F3F"/>
                </a:solidFill>
                <a:latin typeface="Century Gothic"/>
                <a:ea typeface="Century Gothic"/>
                <a:cs typeface="Century Gothic"/>
                <a:sym typeface="Century Gothic"/>
              </a:rPr>
              <a:t>now </a:t>
            </a:r>
            <a:r>
              <a:rPr lang="en-US" sz="1200" u="none" dirty="0" smtClean="0">
                <a:solidFill>
                  <a:srgbClr val="3F3F3F"/>
                </a:solidFill>
                <a:latin typeface="Century Gothic"/>
                <a:ea typeface="Century Gothic"/>
                <a:cs typeface="Century Gothic"/>
                <a:sym typeface="Century Gothic"/>
              </a:rPr>
              <a:t>validated</a:t>
            </a:r>
            <a:r>
              <a:rPr lang="en-US" sz="1200" u="none" baseline="0" dirty="0" smtClean="0">
                <a:solidFill>
                  <a:srgbClr val="3F3F3F"/>
                </a:solidFill>
                <a:latin typeface="Century Gothic"/>
                <a:ea typeface="Century Gothic"/>
                <a:cs typeface="Century Gothic"/>
                <a:sym typeface="Century Gothic"/>
              </a:rPr>
              <a:t> the model</a:t>
            </a:r>
            <a:r>
              <a:rPr lang="en-US" sz="1200" u="none" dirty="0" smtClean="0">
                <a:solidFill>
                  <a:srgbClr val="3F3F3F"/>
                </a:solidFill>
                <a:latin typeface="Century Gothic"/>
                <a:ea typeface="Century Gothic"/>
                <a:cs typeface="Century Gothic"/>
                <a:sym typeface="Century Gothic"/>
              </a:rPr>
              <a:t> </a:t>
            </a:r>
            <a:r>
              <a:rPr lang="en-US" sz="1200" u="none" dirty="0">
                <a:solidFill>
                  <a:srgbClr val="3F3F3F"/>
                </a:solidFill>
                <a:latin typeface="Century Gothic"/>
                <a:ea typeface="Century Gothic"/>
                <a:cs typeface="Century Gothic"/>
                <a:sym typeface="Century Gothic"/>
              </a:rPr>
              <a:t>with </a:t>
            </a:r>
            <a:r>
              <a:rPr lang="en-US" sz="1200" i="1" u="none" dirty="0">
                <a:solidFill>
                  <a:srgbClr val="3F3F3F"/>
                </a:solidFill>
                <a:latin typeface="Century Gothic"/>
                <a:ea typeface="Century Gothic"/>
                <a:cs typeface="Century Gothic"/>
                <a:sym typeface="Century Gothic"/>
              </a:rPr>
              <a:t>in situ </a:t>
            </a:r>
            <a:r>
              <a:rPr lang="en-US" sz="1200" u="none" dirty="0">
                <a:solidFill>
                  <a:srgbClr val="3F3F3F"/>
                </a:solidFill>
                <a:latin typeface="Century Gothic"/>
                <a:ea typeface="Century Gothic"/>
                <a:cs typeface="Century Gothic"/>
                <a:sym typeface="Century Gothic"/>
              </a:rPr>
              <a:t>data and </a:t>
            </a:r>
            <a:r>
              <a:rPr lang="en-US" sz="1200" u="none" dirty="0" smtClean="0">
                <a:solidFill>
                  <a:srgbClr val="3F3F3F"/>
                </a:solidFill>
                <a:latin typeface="Century Gothic"/>
                <a:ea typeface="Century Gothic"/>
                <a:cs typeface="Century Gothic"/>
                <a:sym typeface="Century Gothic"/>
              </a:rPr>
              <a:t>refining</a:t>
            </a:r>
            <a:r>
              <a:rPr lang="en-US" sz="1200" u="none" baseline="0" dirty="0" smtClean="0">
                <a:solidFill>
                  <a:srgbClr val="3F3F3F"/>
                </a:solidFill>
                <a:latin typeface="Century Gothic"/>
                <a:ea typeface="Century Gothic"/>
                <a:cs typeface="Century Gothic"/>
                <a:sym typeface="Century Gothic"/>
              </a:rPr>
              <a:t> methods.</a:t>
            </a:r>
            <a:endParaRPr dirty="0"/>
          </a:p>
          <a:p>
            <a:pPr marL="0" lvl="0" indent="0" algn="l" rtl="0">
              <a:lnSpc>
                <a:spcPct val="100000"/>
              </a:lnSpc>
              <a:spcBef>
                <a:spcPts val="0"/>
              </a:spcBef>
              <a:spcAft>
                <a:spcPts val="0"/>
              </a:spcAft>
              <a:buSzPts val="1400"/>
              <a:buNone/>
            </a:pPr>
            <a:endParaRPr dirty="0"/>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17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a:t>
            </a:r>
            <a:r>
              <a:rPr lang="en-US" baseline="0" dirty="0" smtClean="0"/>
              <a:t> we have a raw model output and a masked output (variance threshold 30), and in the center we have the statistical outputs for these spatial outputs. The model misclassified at nearly 50%, while the mask was far more conservative (only 1% misclassification) but it only captured about 15% of the DNR’s survey. Refinements that we decided to make based on these findings: using other radar variables in our models that Spring 2018 did not use, and using different time periods than they did (June-September, representing pre- and post-emergence of rice)</a:t>
            </a:r>
          </a:p>
          <a:p>
            <a:endParaRPr lang="en-US" baseline="0" dirty="0" smtClean="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Image credit: </a:t>
            </a:r>
            <a:r>
              <a:rPr lang="en-US" sz="1200" b="0" i="0" u="none" strike="noStrike" cap="none" dirty="0" err="1" smtClean="0">
                <a:solidFill>
                  <a:schemeClr val="dk1"/>
                </a:solidFill>
                <a:effectLst/>
                <a:latin typeface="Calibri"/>
                <a:ea typeface="Calibri"/>
                <a:cs typeface="Calibri"/>
                <a:sym typeface="Calibri"/>
              </a:rPr>
              <a:t>Pixabay</a:t>
            </a:r>
            <a:r>
              <a:rPr lang="en-US" sz="1200" b="0" i="0" u="none" strike="noStrike" cap="none" dirty="0" smtClean="0">
                <a:solidFill>
                  <a:schemeClr val="dk1"/>
                </a:solidFill>
                <a:effectLst/>
                <a:latin typeface="Calibri"/>
                <a:ea typeface="Calibri"/>
                <a:cs typeface="Calibri"/>
                <a:sym typeface="Calibri"/>
              </a:rPr>
              <a:t>. Free for commercial use; No attribution required. https://pixabay.com/photos/flying-aerial-shot-minnesota-173776</a:t>
            </a:r>
            <a:r>
              <a:rPr lang="en-US" sz="1200" b="0" i="0" u="none" strike="noStrike" cap="none" dirty="0" smtClean="0">
                <a:solidFill>
                  <a:schemeClr val="dk1"/>
                </a:solidFill>
                <a:effectLst/>
                <a:latin typeface="Calibri"/>
                <a:ea typeface="Calibri"/>
                <a:cs typeface="Calibri"/>
                <a:sym typeface="Calibri"/>
              </a:rPr>
              <a:t>/ (Creative Commons)</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476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800"/>
              <a:buFont typeface="Arial"/>
              <a:buNone/>
            </a:pPr>
            <a:r>
              <a:rPr lang="en-US" dirty="0" smtClean="0">
                <a:latin typeface="Century Gothic"/>
                <a:ea typeface="Century Gothic"/>
                <a:cs typeface="Century Gothic"/>
                <a:sym typeface="Century Gothic"/>
              </a:rPr>
              <a:t>Given </a:t>
            </a:r>
            <a:r>
              <a:rPr lang="en-US" dirty="0">
                <a:latin typeface="Century Gothic"/>
                <a:ea typeface="Century Gothic"/>
                <a:cs typeface="Century Gothic"/>
                <a:sym typeface="Century Gothic"/>
              </a:rPr>
              <a:t>their lack of access to field data, the Spring 2018 team only sampled in high density areas. They placed their absence points over the entire landscape, so their raw model misclassified co-occurring vegetation often. How did we try to improve their DOS method?</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r>
              <a:rPr lang="en-US" dirty="0">
                <a:latin typeface="Century Gothic"/>
                <a:ea typeface="Century Gothic"/>
                <a:cs typeface="Century Gothic"/>
                <a:sym typeface="Century Gothic"/>
              </a:rPr>
              <a:t>We tried our hand at digital ocular sampling as well, adding presence points within our scene and more importantly, adding absence points within the lakes (meaning we tried to make it so our model was able to distinguish between different types of vegetation). </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r>
              <a:rPr lang="en-US" dirty="0">
                <a:latin typeface="Century Gothic"/>
                <a:ea typeface="Century Gothic"/>
                <a:cs typeface="Century Gothic"/>
                <a:sym typeface="Century Gothic"/>
              </a:rPr>
              <a:t>Pictures:</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r>
              <a:rPr lang="en-US" dirty="0">
                <a:latin typeface="Century Gothic"/>
                <a:ea typeface="Century Gothic"/>
                <a:cs typeface="Century Gothic"/>
                <a:sym typeface="Century Gothic"/>
              </a:rPr>
              <a:t>Left Column: Are they the same species or different? —-&gt; Both bulrushes</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r>
              <a:rPr lang="en-US" dirty="0">
                <a:latin typeface="Century Gothic"/>
                <a:ea typeface="Century Gothic"/>
                <a:cs typeface="Century Gothic"/>
                <a:sym typeface="Century Gothic"/>
              </a:rPr>
              <a:t>Middle Column: Are they the same species or different? —-&gt;Waterlilies and wild rice (nearly indistinguishable)</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r>
              <a:rPr lang="en-US" dirty="0">
                <a:latin typeface="Century Gothic"/>
                <a:ea typeface="Century Gothic"/>
                <a:cs typeface="Century Gothic"/>
                <a:sym typeface="Century Gothic"/>
              </a:rPr>
              <a:t>Right Column top: Here we have seemingly similar patches, but one includes wild rice and the other does not</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r>
              <a:rPr lang="en-US" dirty="0">
                <a:latin typeface="Century Gothic"/>
                <a:ea typeface="Century Gothic"/>
                <a:cs typeface="Century Gothic"/>
                <a:sym typeface="Century Gothic"/>
              </a:rPr>
              <a:t>Right Column Bottom: A different species? We haven’t mentioned cattails...actually it’s just another way Wild Rice can look</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r>
              <a:rPr lang="en-US" dirty="0">
                <a:latin typeface="Century Gothic"/>
                <a:ea typeface="Century Gothic"/>
                <a:cs typeface="Century Gothic"/>
                <a:sym typeface="Century Gothic"/>
              </a:rPr>
              <a:t>Conclusion: DOS analysis is fairly unreliable</a:t>
            </a:r>
            <a:endParaRPr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800"/>
              <a:buFont typeface="Arial"/>
              <a:buNone/>
            </a:pPr>
            <a:endParaRPr dirty="0">
              <a:latin typeface="Century Gothic"/>
              <a:ea typeface="Century Gothic"/>
              <a:cs typeface="Century Gothic"/>
              <a:sym typeface="Century Gothic"/>
            </a:endParaRPr>
          </a:p>
        </p:txBody>
      </p:sp>
      <p:sp>
        <p:nvSpPr>
          <p:cNvPr id="320" name="Google Shape;320;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53984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4a6c18d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4a6c18d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54a6c18d5b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3027784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DERIVE </a:t>
            </a:r>
            <a:r>
              <a:rPr lang="en-US" dirty="0"/>
              <a:t>PREDICTOR VARIABLES + VSURF</a:t>
            </a:r>
            <a:endParaRPr dirty="0"/>
          </a:p>
          <a:p>
            <a:pPr marL="457200" lvl="0" indent="-317500" algn="l" rtl="0">
              <a:lnSpc>
                <a:spcPct val="100000"/>
              </a:lnSpc>
              <a:spcBef>
                <a:spcPts val="0"/>
              </a:spcBef>
              <a:spcAft>
                <a:spcPts val="0"/>
              </a:spcAft>
              <a:buSzPts val="1400"/>
              <a:buChar char="●"/>
            </a:pPr>
            <a:r>
              <a:rPr lang="en-US" dirty="0"/>
              <a:t>Resampled in GEE and </a:t>
            </a:r>
            <a:r>
              <a:rPr lang="en-US" dirty="0" err="1"/>
              <a:t>reprojected</a:t>
            </a:r>
            <a:r>
              <a:rPr lang="en-US" dirty="0"/>
              <a:t> in ArcMap, </a:t>
            </a:r>
            <a:r>
              <a:rPr lang="en-US" dirty="0" err="1"/>
              <a:t>reuploaded</a:t>
            </a:r>
            <a:r>
              <a:rPr lang="en-US" dirty="0"/>
              <a:t> and eventually stacked those bands</a:t>
            </a:r>
            <a:endParaRPr dirty="0"/>
          </a:p>
          <a:p>
            <a:pPr marL="457200" lvl="0" indent="-317500" algn="l" rtl="0">
              <a:lnSpc>
                <a:spcPct val="100000"/>
              </a:lnSpc>
              <a:spcBef>
                <a:spcPts val="0"/>
              </a:spcBef>
              <a:spcAft>
                <a:spcPts val="0"/>
              </a:spcAft>
              <a:buSzPts val="1400"/>
              <a:buChar char="●"/>
            </a:pPr>
            <a:r>
              <a:rPr lang="en-US" dirty="0"/>
              <a:t>then extracted values to CSV’s that we ran through VSURF, came up with top predictors, then we created new stacks with just the top predictors and extracted those values to csv’s</a:t>
            </a:r>
            <a:endParaRPr dirty="0"/>
          </a:p>
          <a:p>
            <a:pPr marL="457200" lvl="0" indent="-317500" algn="l" rtl="0">
              <a:lnSpc>
                <a:spcPct val="100000"/>
              </a:lnSpc>
              <a:spcBef>
                <a:spcPts val="0"/>
              </a:spcBef>
              <a:spcAft>
                <a:spcPts val="0"/>
              </a:spcAft>
              <a:buSzPts val="1400"/>
              <a:buChar char="●"/>
            </a:pPr>
            <a:r>
              <a:rPr lang="en-US" dirty="0"/>
              <a:t>predicted upon those CSV’s in R with our training data and got a CSV output</a:t>
            </a:r>
            <a:endParaRPr dirty="0"/>
          </a:p>
          <a:p>
            <a:pPr marL="457200" lvl="0" indent="-317500" algn="l" rtl="0">
              <a:lnSpc>
                <a:spcPct val="100000"/>
              </a:lnSpc>
              <a:spcBef>
                <a:spcPts val="0"/>
              </a:spcBef>
              <a:spcAft>
                <a:spcPts val="0"/>
              </a:spcAft>
              <a:buSzPts val="1400"/>
              <a:buChar char="●"/>
            </a:pPr>
            <a:r>
              <a:rPr lang="en-US" dirty="0"/>
              <a:t>we then validated with validation points to get our final model performance output</a:t>
            </a:r>
            <a:endParaRPr dirty="0"/>
          </a:p>
        </p:txBody>
      </p:sp>
      <p:sp>
        <p:nvSpPr>
          <p:cNvPr id="256" name="Google Shape;256;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3948313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ran three models without including our case study, and in this table we have them numbered between 1 and 3 will continue to refer to them as such. </a:t>
            </a:r>
          </a:p>
          <a:p>
            <a:r>
              <a:rPr lang="en-US" baseline="0" dirty="0" smtClean="0"/>
              <a:t>Model 1 was the model from the Spring 2018 term that was trained with digital ocular sampling and run with </a:t>
            </a:r>
            <a:r>
              <a:rPr lang="en-US" baseline="0" dirty="0" smtClean="0"/>
              <a:t>30 m </a:t>
            </a:r>
            <a:r>
              <a:rPr lang="en-US" baseline="0" dirty="0" smtClean="0"/>
              <a:t>Landsat and </a:t>
            </a:r>
            <a:r>
              <a:rPr lang="en-US" baseline="0" dirty="0" smtClean="0"/>
              <a:t>30 m synthetic aperture radar </a:t>
            </a:r>
            <a:r>
              <a:rPr lang="en-US" baseline="0" dirty="0" smtClean="0"/>
              <a:t>variables. The top predictors were different from the other models—VV range was still at the top, but it had two cross ratios (radar variables) </a:t>
            </a:r>
            <a:r>
              <a:rPr lang="en-US" baseline="0" dirty="0" smtClean="0"/>
              <a:t>and Landsat’s </a:t>
            </a:r>
            <a:r>
              <a:rPr lang="en-US" baseline="0" dirty="0" smtClean="0"/>
              <a:t>Band 5 from time period 2, August-September</a:t>
            </a:r>
          </a:p>
          <a:p>
            <a:r>
              <a:rPr lang="en-US" baseline="0" dirty="0" smtClean="0"/>
              <a:t>Model 2: The same model except it was trained with DNR field data rather than DOS, and also had VV range as a top predictor</a:t>
            </a:r>
          </a:p>
          <a:p>
            <a:r>
              <a:rPr lang="en-US" baseline="0" dirty="0" smtClean="0"/>
              <a:t>This, as you’ll see in a moment, was our top-performing model</a:t>
            </a:r>
          </a:p>
          <a:p>
            <a:r>
              <a:rPr lang="en-US" baseline="0" dirty="0" smtClean="0"/>
              <a:t>Model 3: This model was trained with field data and exclusively radar variables at </a:t>
            </a:r>
            <a:r>
              <a:rPr lang="en-US" baseline="0" dirty="0" smtClean="0"/>
              <a:t>10 m</a:t>
            </a:r>
            <a:r>
              <a:rPr lang="en-US" baseline="0" dirty="0" smtClean="0"/>
              <a:t>. We believed this model would perform well, seeing as radar variables were very important for detecting rice in these models.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524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was mentioned earlier, the green </a:t>
            </a:r>
            <a:r>
              <a:rPr lang="en-US" baseline="0" dirty="0" smtClean="0"/>
              <a:t>bars in this </a:t>
            </a:r>
            <a:r>
              <a:rPr lang="en-US" baseline="0" dirty="0" smtClean="0"/>
              <a:t>graph </a:t>
            </a:r>
            <a:r>
              <a:rPr lang="en-US" baseline="0" dirty="0" smtClean="0"/>
              <a:t>represent </a:t>
            </a:r>
            <a:r>
              <a:rPr lang="en-US" baseline="0" dirty="0" smtClean="0"/>
              <a:t>the percentage of wild rice that our models correctly classified as wild rice, and in yellow, you have the percent of DNR wild rice that our models misclassified as other vegetation.</a:t>
            </a:r>
          </a:p>
          <a:p>
            <a:endParaRPr lang="en-US" baseline="0" dirty="0" smtClean="0"/>
          </a:p>
          <a:p>
            <a:r>
              <a:rPr lang="en-US" baseline="0" dirty="0" smtClean="0"/>
              <a:t>We began by validating the model from the last DEVELOP term which was trained with DOS, with </a:t>
            </a:r>
            <a:r>
              <a:rPr lang="en-US" baseline="0" dirty="0" smtClean="0"/>
              <a:t>30 m </a:t>
            </a:r>
            <a:r>
              <a:rPr lang="en-US" baseline="0" dirty="0" smtClean="0"/>
              <a:t>Landsat and SAR variables. It misclassified almost 50%. </a:t>
            </a:r>
          </a:p>
          <a:p>
            <a:r>
              <a:rPr lang="en-US" baseline="0" dirty="0" smtClean="0"/>
              <a:t>Next, we ran a comparable model with </a:t>
            </a:r>
            <a:r>
              <a:rPr lang="en-US" baseline="0" dirty="0" smtClean="0"/>
              <a:t>30 m </a:t>
            </a:r>
            <a:r>
              <a:rPr lang="en-US" baseline="0" dirty="0" smtClean="0"/>
              <a:t>Landsat and SAR variables, but we trained it with DNR-data. It was our best performing model, as it classified 81% of the DNR’s wild rice survey, and only misclassified 22% of other vegetation as wild rice.</a:t>
            </a:r>
          </a:p>
          <a:p>
            <a:r>
              <a:rPr lang="en-US" baseline="0" dirty="0" smtClean="0"/>
              <a:t>Subsequently, we ran another DNR-trained model, but this time we only used radar variables at </a:t>
            </a:r>
            <a:r>
              <a:rPr lang="en-US" baseline="0" dirty="0" smtClean="0"/>
              <a:t>10 m </a:t>
            </a:r>
            <a:r>
              <a:rPr lang="en-US" baseline="0" dirty="0" smtClean="0"/>
              <a:t>resolution. We thought this might be more accurate since SAR variables were consistently found to have some of the highest explanatory power when we ran them through the VSURF program and because they were at higher resolutions—however, it did not outperform our model with a combination of spectral and radar variables at </a:t>
            </a:r>
            <a:r>
              <a:rPr lang="en-US" baseline="0" dirty="0" smtClean="0"/>
              <a:t>30 m</a:t>
            </a:r>
            <a:r>
              <a:rPr lang="en-US" baseline="0" dirty="0" smtClean="0"/>
              <a: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90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527fd08a8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527fd08a8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Breakdown</a:t>
            </a:r>
            <a:r>
              <a:rPr lang="en-US" baseline="0" dirty="0" smtClean="0"/>
              <a:t> of mi</a:t>
            </a:r>
            <a:r>
              <a:rPr lang="en-US" dirty="0" smtClean="0"/>
              <a:t>sclassified</a:t>
            </a:r>
            <a:r>
              <a:rPr lang="en-US" baseline="0" dirty="0" smtClean="0"/>
              <a:t> vegetation types looks the same across model outputs. Mixed classification types (where rice was dominant or </a:t>
            </a:r>
            <a:r>
              <a:rPr lang="en-US" baseline="0" dirty="0" err="1" smtClean="0"/>
              <a:t>nondominant</a:t>
            </a:r>
            <a:r>
              <a:rPr lang="en-US" baseline="0" dirty="0" smtClean="0"/>
              <a:t> species) were also considered presence points, which may have affected why bulrushes were misclassified more often than waterlilies. Generally, bulrushes were the species that was almost always misclassified for rice, with waterlilies always taking up second place. Cattails were third.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endParaRPr dirty="0"/>
          </a:p>
        </p:txBody>
      </p:sp>
      <p:sp>
        <p:nvSpPr>
          <p:cNvPr id="340" name="Google Shape;340;g5527fd08a8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84128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Our case study area falls largely within our original Landsat scene. The reason we chose it was because Sentinel-2 data was not available for our entire study area, and in this particular case study area we had Sentinel-2 data, SAR data, and DNR </a:t>
            </a:r>
            <a:r>
              <a:rPr lang="en-US" i="1" dirty="0" smtClean="0"/>
              <a:t>in situ </a:t>
            </a:r>
            <a:r>
              <a:rPr lang="en-US" dirty="0" smtClean="0"/>
              <a:t>data. The reality of data availability also led us to choose a different time period for our case study area-- 2017.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As you can see, the breakdown of misclassified vegetation is a bit more drastic than</a:t>
            </a:r>
            <a:r>
              <a:rPr lang="en-US" baseline="0" dirty="0" smtClean="0"/>
              <a:t> what we’ve seen in the other models, but essentially follows the same patterns. Bulrushes, waterlilies, and cattails. </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743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4a6c18d5b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4a6c18d5b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All of these results have</a:t>
            </a:r>
            <a:r>
              <a:rPr lang="en-US" baseline="0" dirty="0" smtClean="0"/>
              <a:t> led us to a handful of findings that might be of value to our partners and any future efforts to detect aquatic vegetation.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These mostly deal with the idea that because distinguishing EAV even with high resolution aerial imagery is nearly impossible, the training a model with DOS trained data is not ideal. </a:t>
            </a:r>
            <a:endParaRPr lang="en-US" dirty="0" smtClean="0"/>
          </a:p>
          <a:p>
            <a:pPr marL="0" lvl="0" indent="0" algn="l" rtl="0">
              <a:spcBef>
                <a:spcPts val="0"/>
              </a:spcBef>
              <a:spcAft>
                <a:spcPts val="0"/>
              </a:spcAft>
              <a:buNone/>
            </a:pPr>
            <a:endParaRPr dirty="0"/>
          </a:p>
        </p:txBody>
      </p:sp>
      <p:sp>
        <p:nvSpPr>
          <p:cNvPr id="352" name="Google Shape;352;g54a6c18d5b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2272664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a:ea typeface="Calibri"/>
                <a:cs typeface="Calibri"/>
                <a:sym typeface="Calibri"/>
              </a:rPr>
              <a:t>Image credit: </a:t>
            </a:r>
            <a:r>
              <a:rPr lang="en-US" sz="1200" b="0" i="0" u="none" strike="noStrike" cap="none" dirty="0" err="1" smtClean="0">
                <a:solidFill>
                  <a:schemeClr val="dk1"/>
                </a:solidFill>
                <a:effectLst/>
                <a:latin typeface="Calibri"/>
                <a:ea typeface="Calibri"/>
                <a:cs typeface="Calibri"/>
                <a:sym typeface="Calibri"/>
              </a:rPr>
              <a:t>Pixabay</a:t>
            </a:r>
            <a:r>
              <a:rPr lang="en-US" sz="1200" b="0" i="0" u="none" strike="noStrike" cap="none" dirty="0" smtClean="0">
                <a:solidFill>
                  <a:schemeClr val="dk1"/>
                </a:solidFill>
                <a:effectLst/>
                <a:latin typeface="Calibri"/>
                <a:ea typeface="Calibri"/>
                <a:cs typeface="Calibri"/>
                <a:sym typeface="Calibri"/>
              </a:rPr>
              <a:t>. Free for commercial use; No attribution required. https://pixabay.com/photos/flying-aerial-shot-minnesota-173776/</a:t>
            </a:r>
            <a:endParaRPr dirty="0"/>
          </a:p>
        </p:txBody>
      </p:sp>
      <p:sp>
        <p:nvSpPr>
          <p:cNvPr id="386" name="Google Shape;386;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325446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100" dirty="0">
                <a:latin typeface="Century Gothic"/>
                <a:ea typeface="Century Gothic"/>
                <a:cs typeface="Century Gothic"/>
                <a:sym typeface="Century Gothic"/>
              </a:rPr>
              <a:t>Habitat loss has lead to a decline in abundance of wild rice across its natural range. Wild rice is a critical component of local Native American communities and also provides </a:t>
            </a:r>
            <a:r>
              <a:rPr lang="en-US" sz="1100" dirty="0" smtClean="0">
                <a:latin typeface="Century Gothic"/>
                <a:ea typeface="Century Gothic"/>
                <a:cs typeface="Century Gothic"/>
                <a:sym typeface="Century Gothic"/>
              </a:rPr>
              <a:t>a crucial </a:t>
            </a:r>
            <a:r>
              <a:rPr lang="en-US" sz="1100" dirty="0">
                <a:latin typeface="Century Gothic"/>
                <a:ea typeface="Century Gothic"/>
                <a:cs typeface="Century Gothic"/>
                <a:sym typeface="Century Gothic"/>
              </a:rPr>
              <a:t>nesting place for </a:t>
            </a:r>
            <a:r>
              <a:rPr lang="en-US" sz="1100" dirty="0" smtClean="0">
                <a:latin typeface="Century Gothic"/>
                <a:ea typeface="Century Gothic"/>
                <a:cs typeface="Century Gothic"/>
                <a:sym typeface="Century Gothic"/>
              </a:rPr>
              <a:t>water fowl. </a:t>
            </a:r>
            <a:r>
              <a:rPr lang="en-US" sz="1100" dirty="0">
                <a:latin typeface="Century Gothic"/>
                <a:ea typeface="Century Gothic"/>
                <a:cs typeface="Century Gothic"/>
                <a:sym typeface="Century Gothic"/>
              </a:rPr>
              <a:t>Minnesota produces about 99% of wild rice for the nation and general rice consumption </a:t>
            </a:r>
            <a:r>
              <a:rPr lang="en-US" sz="1100" dirty="0" smtClean="0">
                <a:latin typeface="Century Gothic"/>
                <a:ea typeface="Century Gothic"/>
                <a:cs typeface="Century Gothic"/>
                <a:sym typeface="Century Gothic"/>
              </a:rPr>
              <a:t>in the </a:t>
            </a:r>
            <a:r>
              <a:rPr lang="en-US" sz="1100" dirty="0">
                <a:latin typeface="Century Gothic"/>
                <a:ea typeface="Century Gothic"/>
                <a:cs typeface="Century Gothic"/>
                <a:sym typeface="Century Gothic"/>
              </a:rPr>
              <a:t>US is 18-26 lbs. </a:t>
            </a:r>
            <a:r>
              <a:rPr lang="en-US" sz="1100" dirty="0" smtClean="0">
                <a:latin typeface="Century Gothic"/>
                <a:ea typeface="Century Gothic"/>
                <a:cs typeface="Century Gothic"/>
                <a:sym typeface="Century Gothic"/>
              </a:rPr>
              <a:t>on average </a:t>
            </a:r>
            <a:r>
              <a:rPr lang="en-US" sz="1100" dirty="0">
                <a:latin typeface="Century Gothic"/>
                <a:ea typeface="Century Gothic"/>
                <a:cs typeface="Century Gothic"/>
                <a:sym typeface="Century Gothic"/>
              </a:rPr>
              <a:t>per person annually. Wild rice also functions as a crop wild relative, maintaining genetic repositories that may be important to cultivated crops in the future</a:t>
            </a:r>
            <a:r>
              <a:rPr lang="en-US" sz="1100" dirty="0" smtClean="0">
                <a:latin typeface="Century Gothic"/>
                <a:ea typeface="Century Gothic"/>
                <a:cs typeface="Century Gothic"/>
                <a:sym typeface="Century Gothic"/>
              </a:rPr>
              <a:t>.</a:t>
            </a:r>
            <a:endParaRPr sz="1100"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i="0" dirty="0"/>
          </a:p>
          <a:p>
            <a:pPr marL="0" marR="0" lvl="0" indent="0" algn="l" rtl="0">
              <a:lnSpc>
                <a:spcPct val="100000"/>
              </a:lnSpc>
              <a:spcBef>
                <a:spcPts val="0"/>
              </a:spcBef>
              <a:spcAft>
                <a:spcPts val="0"/>
              </a:spcAft>
              <a:buClr>
                <a:schemeClr val="dk1"/>
              </a:buClr>
              <a:buSzPts val="1200"/>
              <a:buFont typeface="Calibri"/>
              <a:buNone/>
            </a:pPr>
            <a:r>
              <a:rPr lang="en-US" i="0" dirty="0"/>
              <a:t>------------------------------Image Information Below ------------------------------</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Image Credit (waterfowl): </a:t>
            </a:r>
            <a:r>
              <a:rPr lang="en-US" b="0" dirty="0"/>
              <a:t>MN DNR, </a:t>
            </a:r>
            <a:r>
              <a:rPr lang="en-US" b="0" dirty="0" smtClean="0"/>
              <a:t>permission</a:t>
            </a:r>
            <a:r>
              <a:rPr lang="en-US" b="0" baseline="0" dirty="0" smtClean="0"/>
              <a:t> from partners given</a:t>
            </a:r>
            <a:r>
              <a:rPr lang="en-US" b="0" dirty="0" smtClean="0"/>
              <a:t>, </a:t>
            </a:r>
            <a:r>
              <a:rPr lang="en-US" b="0" dirty="0"/>
              <a:t>source: https://www.dnr.state.mn.us/mcvmagazine/issues/2018/sep-oct/duck-banding.html</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Image Credit (rice): MN DNR, </a:t>
            </a:r>
            <a:r>
              <a:rPr lang="en-US" dirty="0" smtClean="0"/>
              <a:t>permission</a:t>
            </a:r>
            <a:r>
              <a:rPr lang="en-US" baseline="0" dirty="0" smtClean="0"/>
              <a:t> from partners given</a:t>
            </a:r>
            <a:r>
              <a:rPr lang="en-US" dirty="0" smtClean="0"/>
              <a:t>, </a:t>
            </a:r>
            <a:r>
              <a:rPr lang="en-US" dirty="0"/>
              <a:t>source: https://www.dnr.state.mn.us/mcvmagazine/issues/2015/nov-dec/wild-rice.html</a:t>
            </a:r>
            <a:endParaRPr dirty="0"/>
          </a:p>
          <a:p>
            <a:pPr marL="0" lvl="0" indent="0" algn="l" rtl="0">
              <a:lnSpc>
                <a:spcPct val="100000"/>
              </a:lnSpc>
              <a:spcBef>
                <a:spcPts val="0"/>
              </a:spcBef>
              <a:spcAft>
                <a:spcPts val="0"/>
              </a:spcAft>
              <a:buSzPts val="1400"/>
              <a:buNone/>
            </a:pPr>
            <a:endParaRPr dirty="0"/>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981570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 you to our partners and collaborators for this project, as well as the Colorado node leadership.</a:t>
            </a:r>
            <a:endParaRPr/>
          </a:p>
        </p:txBody>
      </p:sp>
      <p:sp>
        <p:nvSpPr>
          <p:cNvPr id="393" name="Google Shape;3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979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Wild rice is found in approximately 1,200 rivers and lakes across Minnesota, particularly in the northern and central regions. It can grow to between three and ten feet by early July in non-stagnant water depths of between six inches and three feet. The rice is traditionally harvested using canoes during the late growing season of August and September. Common co-occurring species include bulrushes, cattail, and waterlilies. Rice tends to recur in the same places every year, though density can vary dramatically year to </a:t>
            </a:r>
            <a:r>
              <a:rPr lang="en-US" dirty="0" smtClean="0"/>
              <a:t>year</a:t>
            </a:r>
            <a:r>
              <a:rPr lang="en-US" baseline="0" dirty="0" smtClean="0"/>
              <a:t> based on a variety of environmental factors.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US" i="0" dirty="0"/>
              <a:t>------------------------------Image Information Below ------------------------------</a:t>
            </a:r>
            <a:endParaRPr dirty="0"/>
          </a:p>
          <a:p>
            <a:pPr marL="0" lvl="0" indent="0" algn="l" rtl="0">
              <a:lnSpc>
                <a:spcPct val="100000"/>
              </a:lnSpc>
              <a:spcBef>
                <a:spcPts val="0"/>
              </a:spcBef>
              <a:spcAft>
                <a:spcPts val="0"/>
              </a:spcAft>
              <a:buSzPts val="1400"/>
              <a:buNone/>
            </a:pPr>
            <a:r>
              <a:rPr lang="en-US" dirty="0"/>
              <a:t>Image credit: Jillian </a:t>
            </a:r>
            <a:r>
              <a:rPr lang="en-US" dirty="0" err="1"/>
              <a:t>LaRoe</a:t>
            </a:r>
            <a:r>
              <a:rPr lang="en-US" dirty="0"/>
              <a:t>. Used with permission. (</a:t>
            </a:r>
            <a:r>
              <a:rPr lang="en-US" dirty="0" err="1"/>
              <a:t>DEVELOPer</a:t>
            </a:r>
            <a:r>
              <a:rPr lang="en-US" dirty="0"/>
              <a:t> photo)</a:t>
            </a:r>
            <a:endParaRPr dirty="0"/>
          </a:p>
          <a:p>
            <a:pPr marL="0" lvl="0" indent="0" algn="l" rtl="0">
              <a:lnSpc>
                <a:spcPct val="100000"/>
              </a:lnSpc>
              <a:spcBef>
                <a:spcPts val="0"/>
              </a:spcBef>
              <a:spcAft>
                <a:spcPts val="0"/>
              </a:spcAft>
              <a:buSzPts val="1400"/>
              <a:buNone/>
            </a:pPr>
            <a:endParaRPr dirty="0"/>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711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partnered with the Minnesota Department of Natural </a:t>
            </a:r>
            <a:r>
              <a:rPr lang="en-US" dirty="0" smtClean="0"/>
              <a:t>Resources or MN DNR </a:t>
            </a:r>
            <a:r>
              <a:rPr lang="en-US" dirty="0"/>
              <a:t>and the USDA Agricultural Research Service as end-users. We also collaborated with researchers at the University of Minnesota Twin Cities and Crookston. These partners are interested in monitoring and managing northern wild rice for a variety of reasons, including it’s significance as a natural resource and a crop wild relative to cultivated rice.</a:t>
            </a:r>
            <a:endParaRPr dirty="0"/>
          </a:p>
        </p:txBody>
      </p:sp>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4930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primary objectives for the project were to validate a previous model </a:t>
            </a:r>
            <a:r>
              <a:rPr lang="en-US" dirty="0" smtClean="0"/>
              <a:t>and </a:t>
            </a:r>
            <a:r>
              <a:rPr lang="en-US" dirty="0"/>
              <a:t>mask </a:t>
            </a:r>
            <a:r>
              <a:rPr lang="en-US" dirty="0" smtClean="0"/>
              <a:t>created by </a:t>
            </a:r>
            <a:r>
              <a:rPr lang="en-US" dirty="0" err="1" smtClean="0"/>
              <a:t>DEVELEOPers</a:t>
            </a:r>
            <a:r>
              <a:rPr lang="en-US" baseline="0" dirty="0" smtClean="0"/>
              <a:t> in Spring 2018 </a:t>
            </a:r>
            <a:r>
              <a:rPr lang="en-US" dirty="0" smtClean="0"/>
              <a:t>for </a:t>
            </a:r>
            <a:r>
              <a:rPr lang="en-US" dirty="0"/>
              <a:t>detecting wild rice </a:t>
            </a:r>
            <a:r>
              <a:rPr lang="en-US" dirty="0" smtClean="0"/>
              <a:t>remotely</a:t>
            </a:r>
            <a:r>
              <a:rPr lang="en-US" baseline="0" dirty="0" smtClean="0"/>
              <a:t> and </a:t>
            </a:r>
            <a:r>
              <a:rPr lang="en-US" dirty="0" smtClean="0"/>
              <a:t>to </a:t>
            </a:r>
            <a:r>
              <a:rPr lang="en-US" dirty="0"/>
              <a:t>refine and improve the model and </a:t>
            </a:r>
            <a:r>
              <a:rPr lang="en-US" dirty="0" smtClean="0"/>
              <a:t>masks. This</a:t>
            </a:r>
            <a:r>
              <a:rPr lang="en-US" baseline="0" dirty="0" smtClean="0"/>
              <a:t> image shows the predicted presence of wild rice in one lake from the 2018 detection model.</a:t>
            </a:r>
          </a:p>
          <a:p>
            <a:pPr marL="0" lvl="0" indent="0" algn="l" rtl="0">
              <a:lnSpc>
                <a:spcPct val="100000"/>
              </a:lnSpc>
              <a:spcBef>
                <a:spcPts val="0"/>
              </a:spcBef>
              <a:spcAft>
                <a:spcPts val="0"/>
              </a:spcAft>
              <a:buSzPts val="1400"/>
              <a:buNone/>
            </a:pPr>
            <a:endParaRPr lang="en-US" baseline="0" dirty="0" smtClean="0"/>
          </a:p>
        </p:txBody>
      </p:sp>
      <p:sp>
        <p:nvSpPr>
          <p:cNvPr id="150" name="Google Shape;150;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37897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smtClean="0"/>
              <a:t>In situ </a:t>
            </a:r>
            <a:r>
              <a:rPr lang="en-US" i="0" dirty="0" smtClean="0"/>
              <a:t>data, provided by the Minnesota DNR, is data that was collected in-person in the field. The result is the colored polygons you see here delineating different vegetation classes. </a:t>
            </a:r>
            <a:r>
              <a:rPr lang="en-US" dirty="0" smtClean="0"/>
              <a:t>Digital Ocular Sampling (DOS) data is collected by </a:t>
            </a:r>
            <a:r>
              <a:rPr lang="en-US" dirty="0" smtClean="0"/>
              <a:t>placing </a:t>
            </a:r>
            <a:r>
              <a:rPr lang="en-US" dirty="0" smtClean="0"/>
              <a:t>our own presence and absence points over high resolution imagery. These are the two types of data we used to train our models for the sake of comparison.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79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study area focused on a single Landsat scene in north-central Minnesota where much of our </a:t>
            </a:r>
            <a:r>
              <a:rPr lang="en-US" i="1" dirty="0"/>
              <a:t>in situ </a:t>
            </a:r>
            <a:r>
              <a:rPr lang="en-US" dirty="0"/>
              <a:t>data for validation is clustered, but we also looked at state-wide application. We used data from </a:t>
            </a:r>
            <a:r>
              <a:rPr lang="en-US" dirty="0" smtClean="0"/>
              <a:t>June through September for </a:t>
            </a:r>
            <a:r>
              <a:rPr lang="en-US" dirty="0"/>
              <a:t>the years 2015 through </a:t>
            </a:r>
            <a:r>
              <a:rPr lang="en-US" dirty="0" smtClean="0"/>
              <a:t>2017 which</a:t>
            </a:r>
            <a:r>
              <a:rPr lang="en-US" baseline="0" dirty="0" smtClean="0"/>
              <a:t> is before and after emergence</a:t>
            </a:r>
            <a:r>
              <a:rPr lang="en-US" dirty="0" smtClean="0"/>
              <a:t>. Later</a:t>
            </a:r>
            <a:r>
              <a:rPr lang="en-US" baseline="0" dirty="0" smtClean="0"/>
              <a:t> in the presentation we will also briefly address a case study from a similar region that we performed in response to certain data availability. We also performed a case study in an additional region which we will address shortly.</a:t>
            </a:r>
            <a:endParaRPr dirty="0"/>
          </a:p>
        </p:txBody>
      </p:sp>
      <p:sp>
        <p:nvSpPr>
          <p:cNvPr id="165" name="Google Shape;16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405975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4a6c18d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4a6c18d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54a6c18d5b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2552073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100" dirty="0">
                <a:solidFill>
                  <a:srgbClr val="404040"/>
                </a:solidFill>
                <a:latin typeface="Century Gothic"/>
                <a:ea typeface="Century Gothic"/>
                <a:cs typeface="Century Gothic"/>
                <a:sym typeface="Century Gothic"/>
              </a:rPr>
              <a:t>On the left hand side, we have Spring 2018’s raw and masked model outputs (SAR mask with threshold of 30</a:t>
            </a:r>
            <a:r>
              <a:rPr lang="en-US" sz="1100" dirty="0" smtClean="0">
                <a:solidFill>
                  <a:srgbClr val="404040"/>
                </a:solidFill>
                <a:latin typeface="Century Gothic"/>
                <a:ea typeface="Century Gothic"/>
                <a:cs typeface="Century Gothic"/>
                <a:sym typeface="Century Gothic"/>
              </a:rPr>
              <a:t>) for </a:t>
            </a:r>
            <a:r>
              <a:rPr lang="en-US" sz="1100" dirty="0" smtClean="0">
                <a:latin typeface="Century Gothic"/>
                <a:ea typeface="Century Gothic"/>
                <a:cs typeface="Century Gothic"/>
                <a:sym typeface="Century Gothic"/>
              </a:rPr>
              <a:t>Ripple Lake on</a:t>
            </a:r>
            <a:r>
              <a:rPr lang="en-US" sz="1100" baseline="0" dirty="0" smtClean="0">
                <a:latin typeface="Century Gothic"/>
                <a:ea typeface="Century Gothic"/>
                <a:cs typeface="Century Gothic"/>
                <a:sym typeface="Century Gothic"/>
              </a:rPr>
              <a:t> the left and</a:t>
            </a:r>
            <a:r>
              <a:rPr lang="en-US" sz="1100" dirty="0" smtClean="0">
                <a:latin typeface="Century Gothic"/>
                <a:ea typeface="Century Gothic"/>
                <a:cs typeface="Century Gothic"/>
                <a:sym typeface="Century Gothic"/>
              </a:rPr>
              <a:t> Elm Island Lake on the right</a:t>
            </a:r>
            <a:r>
              <a:rPr lang="en-US" sz="1100" dirty="0" smtClean="0">
                <a:solidFill>
                  <a:srgbClr val="404040"/>
                </a:solidFill>
                <a:latin typeface="Century Gothic"/>
                <a:ea typeface="Century Gothic"/>
                <a:cs typeface="Century Gothic"/>
                <a:sym typeface="Century Gothic"/>
              </a:rPr>
              <a:t>. </a:t>
            </a:r>
            <a:r>
              <a:rPr lang="en-US" sz="1100" dirty="0">
                <a:solidFill>
                  <a:srgbClr val="404040"/>
                </a:solidFill>
                <a:latin typeface="Century Gothic"/>
                <a:ea typeface="Century Gothic"/>
                <a:cs typeface="Century Gothic"/>
                <a:sym typeface="Century Gothic"/>
              </a:rPr>
              <a:t>With our MN DNR </a:t>
            </a:r>
            <a:r>
              <a:rPr lang="en-US" sz="1100" i="1" dirty="0">
                <a:solidFill>
                  <a:srgbClr val="404040"/>
                </a:solidFill>
                <a:latin typeface="Century Gothic"/>
                <a:ea typeface="Century Gothic"/>
                <a:cs typeface="Century Gothic"/>
                <a:sym typeface="Century Gothic"/>
              </a:rPr>
              <a:t>in situ</a:t>
            </a:r>
            <a:r>
              <a:rPr lang="en-US" sz="1100" dirty="0">
                <a:solidFill>
                  <a:srgbClr val="404040"/>
                </a:solidFill>
                <a:latin typeface="Century Gothic"/>
                <a:ea typeface="Century Gothic"/>
                <a:cs typeface="Century Gothic"/>
                <a:sym typeface="Century Gothic"/>
              </a:rPr>
              <a:t> data, we generated random points in their polygons to validate model trained with digital ocular sampling.  </a:t>
            </a:r>
            <a:r>
              <a:rPr lang="en-US" sz="1100" dirty="0" smtClean="0">
                <a:solidFill>
                  <a:srgbClr val="404040"/>
                </a:solidFill>
                <a:latin typeface="Century Gothic"/>
                <a:ea typeface="Century Gothic"/>
                <a:cs typeface="Century Gothic"/>
                <a:sym typeface="Century Gothic"/>
              </a:rPr>
              <a:t>A Confusion Matrix was used </a:t>
            </a:r>
            <a:r>
              <a:rPr lang="en-US" sz="1100" dirty="0">
                <a:solidFill>
                  <a:srgbClr val="404040"/>
                </a:solidFill>
                <a:latin typeface="Century Gothic"/>
                <a:ea typeface="Century Gothic"/>
                <a:cs typeface="Century Gothic"/>
                <a:sym typeface="Century Gothic"/>
              </a:rPr>
              <a:t>at the end. </a:t>
            </a:r>
            <a:endParaRPr sz="1100" dirty="0">
              <a:solidFill>
                <a:srgbClr val="404040"/>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100" dirty="0">
              <a:solidFill>
                <a:srgbClr val="404040"/>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100" dirty="0" smtClean="0">
                <a:solidFill>
                  <a:srgbClr val="404040"/>
                </a:solidFill>
                <a:latin typeface="Century Gothic"/>
                <a:ea typeface="Century Gothic"/>
                <a:cs typeface="Century Gothic"/>
                <a:sym typeface="Century Gothic"/>
              </a:rPr>
              <a:t>Eventually the team </a:t>
            </a:r>
            <a:r>
              <a:rPr lang="en-US" sz="1100" dirty="0">
                <a:solidFill>
                  <a:srgbClr val="404040"/>
                </a:solidFill>
                <a:latin typeface="Century Gothic"/>
                <a:ea typeface="Century Gothic"/>
                <a:cs typeface="Century Gothic"/>
                <a:sym typeface="Century Gothic"/>
              </a:rPr>
              <a:t>reran models trained with DNR data instead to compare to this. Also this mask was made with SAR Variance, and we eventually made different masks using SAR range (VV and VH) to compare and refine.</a:t>
            </a:r>
            <a:endParaRPr sz="1100" dirty="0"/>
          </a:p>
        </p:txBody>
      </p:sp>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2169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11"/>
          <p:cNvSpPr/>
          <p:nvPr/>
        </p:nvSpPr>
        <p:spPr>
          <a:xfrm flipH="1">
            <a:off x="-2" y="6484538"/>
            <a:ext cx="12192003" cy="265176"/>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11"/>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1"/>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12"/>
          <p:cNvSpPr/>
          <p:nvPr/>
        </p:nvSpPr>
        <p:spPr>
          <a:xfrm flipH="1">
            <a:off x="-4" y="0"/>
            <a:ext cx="12192003" cy="1905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12"/>
          <p:cNvSpPr/>
          <p:nvPr/>
        </p:nvSpPr>
        <p:spPr>
          <a:xfrm flipH="1">
            <a:off x="-1" y="6593264"/>
            <a:ext cx="12192003" cy="2667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12"/>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2"/>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2"/>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2"/>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
          <p:cNvSpPr/>
          <p:nvPr/>
        </p:nvSpPr>
        <p:spPr>
          <a:xfrm>
            <a:off x="9465270" y="5257798"/>
            <a:ext cx="1839440" cy="1600202"/>
          </a:xfrm>
          <a:prstGeom prst="hexagon">
            <a:avLst>
              <a:gd name="adj" fmla="val 28832"/>
              <a:gd name="vf" fmla="val 115470"/>
            </a:avLst>
          </a:prstGeom>
          <a:solidFill>
            <a:srgbClr val="7EB761">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1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1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13"/>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3"/>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8"/>
        <p:cNvGrpSpPr/>
        <p:nvPr/>
      </p:nvGrpSpPr>
      <p:grpSpPr>
        <a:xfrm>
          <a:off x="0" y="0"/>
          <a:ext cx="0" cy="0"/>
          <a:chOff x="0" y="0"/>
          <a:chExt cx="0" cy="0"/>
        </a:xfrm>
      </p:grpSpPr>
      <p:sp>
        <p:nvSpPr>
          <p:cNvPr id="19" name="Google Shape;19;p3"/>
          <p:cNvSpPr/>
          <p:nvPr/>
        </p:nvSpPr>
        <p:spPr>
          <a:xfrm flipH="1">
            <a:off x="-4" y="0"/>
            <a:ext cx="12192003" cy="1905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3"/>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4"/>
        <p:cNvGrpSpPr/>
        <p:nvPr/>
      </p:nvGrpSpPr>
      <p:grpSpPr>
        <a:xfrm>
          <a:off x="0" y="0"/>
          <a:ext cx="0" cy="0"/>
          <a:chOff x="0" y="0"/>
          <a:chExt cx="0" cy="0"/>
        </a:xfrm>
      </p:grpSpPr>
      <p:sp>
        <p:nvSpPr>
          <p:cNvPr id="25" name="Google Shape;25;p4"/>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 name="Google Shape;26;p4"/>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7EB761">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4"/>
          <p:cNvSpPr/>
          <p:nvPr/>
        </p:nvSpPr>
        <p:spPr>
          <a:xfrm rot="7200000">
            <a:off x="342880" y="292874"/>
            <a:ext cx="678058" cy="589869"/>
          </a:xfrm>
          <a:prstGeom prst="hexagon">
            <a:avLst>
              <a:gd name="adj" fmla="val 28832"/>
              <a:gd name="vf" fmla="val 115470"/>
            </a:avLst>
          </a:prstGeom>
          <a:solidFill>
            <a:srgbClr val="7EB761">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4"/>
          <p:cNvSpPr/>
          <p:nvPr/>
        </p:nvSpPr>
        <p:spPr>
          <a:xfrm>
            <a:off x="0" y="6172200"/>
            <a:ext cx="12192000" cy="337387"/>
          </a:xfrm>
          <a:prstGeom prst="rect">
            <a:avLst/>
          </a:prstGeom>
          <a:solidFill>
            <a:srgbClr val="7EB761"/>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4"/>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34"/>
        <p:cNvGrpSpPr/>
        <p:nvPr/>
      </p:nvGrpSpPr>
      <p:grpSpPr>
        <a:xfrm>
          <a:off x="0" y="0"/>
          <a:ext cx="0" cy="0"/>
          <a:chOff x="0" y="0"/>
          <a:chExt cx="0" cy="0"/>
        </a:xfrm>
      </p:grpSpPr>
      <p:sp>
        <p:nvSpPr>
          <p:cNvPr id="35" name="Google Shape;35;p5"/>
          <p:cNvSpPr/>
          <p:nvPr/>
        </p:nvSpPr>
        <p:spPr>
          <a:xfrm flipH="1">
            <a:off x="-4" y="428625"/>
            <a:ext cx="12192003" cy="628650"/>
          </a:xfrm>
          <a:prstGeom prst="rect">
            <a:avLst/>
          </a:prstGeom>
          <a:solidFill>
            <a:srgbClr val="7EB761"/>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6" name="Google Shape;36;p5"/>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37" name="Google Shape;37;p5"/>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1"/>
        <p:cNvGrpSpPr/>
        <p:nvPr/>
      </p:nvGrpSpPr>
      <p:grpSpPr>
        <a:xfrm>
          <a:off x="0" y="0"/>
          <a:ext cx="0" cy="0"/>
          <a:chOff x="0" y="0"/>
          <a:chExt cx="0" cy="0"/>
        </a:xfrm>
      </p:grpSpPr>
      <p:sp>
        <p:nvSpPr>
          <p:cNvPr id="42" name="Google Shape;42;p6"/>
          <p:cNvSpPr/>
          <p:nvPr/>
        </p:nvSpPr>
        <p:spPr>
          <a:xfrm rot="7200000">
            <a:off x="277328" y="-2758"/>
            <a:ext cx="564654" cy="491214"/>
          </a:xfrm>
          <a:prstGeom prst="hexagon">
            <a:avLst>
              <a:gd name="adj" fmla="val 28832"/>
              <a:gd name="vf" fmla="val 115470"/>
            </a:avLst>
          </a:prstGeom>
          <a:solidFill>
            <a:srgbClr val="7EB761">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3" name="Google Shape;43;p6"/>
          <p:cNvSpPr/>
          <p:nvPr/>
        </p:nvSpPr>
        <p:spPr>
          <a:xfrm>
            <a:off x="9465270" y="5257798"/>
            <a:ext cx="1839440" cy="1600202"/>
          </a:xfrm>
          <a:prstGeom prst="hexagon">
            <a:avLst>
              <a:gd name="adj" fmla="val 28832"/>
              <a:gd name="vf" fmla="val 115470"/>
            </a:avLst>
          </a:prstGeom>
          <a:solidFill>
            <a:srgbClr val="7EB761">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4" name="Google Shape;44;p6"/>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5" name="Google Shape;45;p6"/>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 name="Google Shape;46;p6"/>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6"/>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7EB761">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6"/>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49" name="Google Shape;49;p6"/>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3"/>
        <p:cNvGrpSpPr/>
        <p:nvPr/>
      </p:nvGrpSpPr>
      <p:grpSpPr>
        <a:xfrm>
          <a:off x="0" y="0"/>
          <a:ext cx="0" cy="0"/>
          <a:chOff x="0" y="0"/>
          <a:chExt cx="0" cy="0"/>
        </a:xfrm>
      </p:grpSpPr>
      <p:sp>
        <p:nvSpPr>
          <p:cNvPr id="54" name="Google Shape;54;p7"/>
          <p:cNvSpPr/>
          <p:nvPr/>
        </p:nvSpPr>
        <p:spPr>
          <a:xfrm>
            <a:off x="0" y="6591300"/>
            <a:ext cx="12192000" cy="2667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5" name="Google Shape;55;p7"/>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Google Shape;56;p7"/>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a:solidFill>
                  <a:srgbClr val="7EB761"/>
                </a:solidFill>
                <a:latin typeface="Century Gothic"/>
                <a:ea typeface="Century Gothic"/>
                <a:cs typeface="Century Gothic"/>
                <a:sym typeface="Century Gothic"/>
              </a:rPr>
              <a:t>ACKNOWLEDGEMENTS</a:t>
            </a:r>
            <a:endParaRPr sz="4400" b="1" i="0" u="none" strike="noStrike" cap="none">
              <a:solidFill>
                <a:srgbClr val="7EB761"/>
              </a:solidFill>
              <a:latin typeface="Century Gothic"/>
              <a:ea typeface="Century Gothic"/>
              <a:cs typeface="Century Gothic"/>
              <a:sym typeface="Century Gothic"/>
            </a:endParaRPr>
          </a:p>
        </p:txBody>
      </p:sp>
      <p:sp>
        <p:nvSpPr>
          <p:cNvPr id="57" name="Google Shape;57;p7"/>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58" name="Google Shape;58;p7"/>
          <p:cNvPicPr preferRelativeResize="0"/>
          <p:nvPr/>
        </p:nvPicPr>
        <p:blipFill rotWithShape="1">
          <a:blip r:embed="rId3">
            <a:alphaModFix/>
          </a:blip>
          <a:srcRect/>
          <a:stretch/>
        </p:blipFill>
        <p:spPr>
          <a:xfrm>
            <a:off x="9577509" y="381000"/>
            <a:ext cx="2113141" cy="426217"/>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59"/>
        <p:cNvGrpSpPr/>
        <p:nvPr/>
      </p:nvGrpSpPr>
      <p:grpSpPr>
        <a:xfrm>
          <a:off x="0" y="0"/>
          <a:ext cx="0" cy="0"/>
          <a:chOff x="0" y="0"/>
          <a:chExt cx="0" cy="0"/>
        </a:xfrm>
      </p:grpSpPr>
      <p:sp>
        <p:nvSpPr>
          <p:cNvPr id="60" name="Google Shape;60;p8"/>
          <p:cNvSpPr/>
          <p:nvPr/>
        </p:nvSpPr>
        <p:spPr>
          <a:xfrm>
            <a:off x="0" y="6172200"/>
            <a:ext cx="12192000" cy="6858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1" name="Google Shape;61;p8"/>
          <p:cNvSpPr/>
          <p:nvPr/>
        </p:nvSpPr>
        <p:spPr>
          <a:xfrm>
            <a:off x="0" y="1186372"/>
            <a:ext cx="11696700" cy="114553"/>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62" name="Google Shape;62;p8"/>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Google Shape;63;p8"/>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9"/>
          <p:cNvSpPr/>
          <p:nvPr/>
        </p:nvSpPr>
        <p:spPr>
          <a:xfrm>
            <a:off x="0" y="6591300"/>
            <a:ext cx="12192000" cy="2667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Google Shape;70;p9"/>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9"/>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7EB761"/>
              </a:buClr>
              <a:buSzPts val="4400"/>
              <a:buFont typeface="Century Gothic"/>
              <a:buNone/>
              <a:defRPr b="1">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10"/>
          <p:cNvSpPr/>
          <p:nvPr/>
        </p:nvSpPr>
        <p:spPr>
          <a:xfrm>
            <a:off x="0" y="428625"/>
            <a:ext cx="12192000" cy="600075"/>
          </a:xfrm>
          <a:prstGeom prst="rect">
            <a:avLst/>
          </a:prstGeom>
          <a:solidFill>
            <a:srgbClr val="7EB761"/>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10"/>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10"/>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0"/>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5.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4"/>
          <p:cNvPicPr preferRelativeResize="0"/>
          <p:nvPr/>
        </p:nvPicPr>
        <p:blipFill rotWithShape="1">
          <a:blip r:embed="rId3">
            <a:extLst>
              <a:ext uri="{28A0092B-C50C-407E-A947-70E740481C1C}">
                <a14:useLocalDpi xmlns:a14="http://schemas.microsoft.com/office/drawing/2010/main" val="0"/>
              </a:ext>
            </a:extLst>
          </a:blip>
          <a:srcRect l="9385" r="9912"/>
          <a:stretch/>
        </p:blipFill>
        <p:spPr>
          <a:xfrm>
            <a:off x="1" y="0"/>
            <a:ext cx="7391400" cy="6218854"/>
          </a:xfrm>
          <a:prstGeom prst="rect">
            <a:avLst/>
          </a:prstGeom>
          <a:noFill/>
          <a:ln>
            <a:noFill/>
          </a:ln>
        </p:spPr>
      </p:pic>
      <p:grpSp>
        <p:nvGrpSpPr>
          <p:cNvPr id="109" name="Google Shape;109;p14"/>
          <p:cNvGrpSpPr/>
          <p:nvPr/>
        </p:nvGrpSpPr>
        <p:grpSpPr>
          <a:xfrm>
            <a:off x="7814761" y="4115906"/>
            <a:ext cx="1820749" cy="1193391"/>
            <a:chOff x="8025208" y="3531159"/>
            <a:chExt cx="1820749" cy="1193391"/>
          </a:xfrm>
        </p:grpSpPr>
        <p:sp>
          <p:nvSpPr>
            <p:cNvPr id="110" name="Google Shape;110;p14"/>
            <p:cNvSpPr txBox="1"/>
            <p:nvPr/>
          </p:nvSpPr>
          <p:spPr>
            <a:xfrm>
              <a:off x="8025208" y="3531159"/>
              <a:ext cx="182074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tx1">
                      <a:lumMod val="75000"/>
                      <a:lumOff val="25000"/>
                    </a:schemeClr>
                  </a:solidFill>
                  <a:latin typeface="Century Gothic"/>
                  <a:ea typeface="Century Gothic"/>
                  <a:cs typeface="Century Gothic"/>
                  <a:sym typeface="Century Gothic"/>
                </a:rPr>
                <a:t>Vanesa Martín</a:t>
              </a:r>
              <a:endParaRPr sz="15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11" name="Google Shape;111;p14"/>
            <p:cNvSpPr/>
            <p:nvPr/>
          </p:nvSpPr>
          <p:spPr>
            <a:xfrm>
              <a:off x="8025208" y="4111309"/>
              <a:ext cx="173957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Leorah McGinnis</a:t>
              </a:r>
              <a:endParaRPr sz="15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2" name="Google Shape;112;p14"/>
            <p:cNvSpPr/>
            <p:nvPr/>
          </p:nvSpPr>
          <p:spPr>
            <a:xfrm>
              <a:off x="8025208" y="3821234"/>
              <a:ext cx="1560042"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tx1">
                      <a:lumMod val="75000"/>
                      <a:lumOff val="25000"/>
                    </a:schemeClr>
                  </a:solidFill>
                  <a:latin typeface="Century Gothic"/>
                  <a:ea typeface="Century Gothic"/>
                  <a:cs typeface="Century Gothic"/>
                  <a:sym typeface="Century Gothic"/>
                </a:rPr>
                <a:t>Kristen Dennis</a:t>
              </a:r>
              <a:endParaRPr sz="15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3" name="Google Shape;113;p14"/>
            <p:cNvSpPr/>
            <p:nvPr/>
          </p:nvSpPr>
          <p:spPr>
            <a:xfrm>
              <a:off x="8025208" y="4401385"/>
              <a:ext cx="1295547"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tx1">
                      <a:lumMod val="75000"/>
                      <a:lumOff val="25000"/>
                    </a:schemeClr>
                  </a:solidFill>
                  <a:latin typeface="Century Gothic"/>
                  <a:ea typeface="Century Gothic"/>
                  <a:cs typeface="Century Gothic"/>
                  <a:sym typeface="Century Gothic"/>
                </a:rPr>
                <a:t>Eli Simonson</a:t>
              </a:r>
              <a:endParaRPr sz="1500" b="0"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114" name="Google Shape;114;p14"/>
          <p:cNvSpPr txBox="1"/>
          <p:nvPr/>
        </p:nvSpPr>
        <p:spPr>
          <a:xfrm>
            <a:off x="7794624" y="1417552"/>
            <a:ext cx="3983719" cy="1076466"/>
          </a:xfrm>
          <a:prstGeom prst="rect">
            <a:avLst/>
          </a:prstGeom>
          <a:noFill/>
          <a:ln>
            <a:noFill/>
          </a:ln>
        </p:spPr>
        <p:txBody>
          <a:bodyPr spcFirstLastPara="1" wrap="square" lIns="91425" tIns="45700" rIns="91425" bIns="45700" anchor="ctr" anchorCtr="0">
            <a:noAutofit/>
          </a:bodyPr>
          <a:lstStyle/>
          <a:p>
            <a:pPr marL="0" marR="0" lvl="0" indent="0" algn="l" rtl="0">
              <a:lnSpc>
                <a:spcPct val="70000"/>
              </a:lnSpc>
              <a:spcBef>
                <a:spcPts val="0"/>
              </a:spcBef>
              <a:spcAft>
                <a:spcPts val="0"/>
              </a:spcAft>
              <a:buClr>
                <a:srgbClr val="7EB761"/>
              </a:buClr>
              <a:buSzPts val="2960"/>
              <a:buFont typeface="Century Gothic"/>
              <a:buNone/>
            </a:pPr>
            <a:r>
              <a:rPr lang="en-US" sz="3200" b="1" i="0" u="none" strike="noStrike" cap="none" dirty="0">
                <a:solidFill>
                  <a:srgbClr val="7EB761"/>
                </a:solidFill>
                <a:latin typeface="Century Gothic"/>
                <a:ea typeface="Century Gothic"/>
                <a:cs typeface="Century Gothic"/>
                <a:sym typeface="Century Gothic"/>
              </a:rPr>
              <a:t>MINNESOTA AGRICULTURE &amp; FOOD SECURITY</a:t>
            </a:r>
            <a:endParaRPr sz="3200" b="1" i="0" u="none" strike="noStrike" cap="none" dirty="0">
              <a:solidFill>
                <a:srgbClr val="7EB761"/>
              </a:solidFill>
              <a:latin typeface="Century Gothic"/>
              <a:ea typeface="Century Gothic"/>
              <a:cs typeface="Century Gothic"/>
              <a:sym typeface="Century Gothic"/>
            </a:endParaRPr>
          </a:p>
        </p:txBody>
      </p:sp>
      <p:sp>
        <p:nvSpPr>
          <p:cNvPr id="115" name="Google Shape;115;p14"/>
          <p:cNvSpPr txBox="1"/>
          <p:nvPr/>
        </p:nvSpPr>
        <p:spPr>
          <a:xfrm>
            <a:off x="7800973" y="2800784"/>
            <a:ext cx="3552827" cy="88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smtClean="0">
                <a:solidFill>
                  <a:schemeClr val="tx1">
                    <a:lumMod val="75000"/>
                    <a:lumOff val="25000"/>
                  </a:schemeClr>
                </a:solidFill>
                <a:latin typeface="Century Gothic"/>
                <a:ea typeface="Century Gothic"/>
                <a:cs typeface="Century Gothic"/>
                <a:sym typeface="Century Gothic"/>
              </a:rPr>
              <a:t>Implementing NASA Earth Observations to Validate Spectral Detection Models of Northern Wild Rice</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16" name="Google Shape;116;p14"/>
          <p:cNvPicPr preferRelativeResize="0"/>
          <p:nvPr/>
        </p:nvPicPr>
        <p:blipFill rotWithShape="1">
          <a:blip r:embed="rId4">
            <a:alphaModFix/>
          </a:blip>
          <a:srcRect/>
          <a:stretch/>
        </p:blipFill>
        <p:spPr>
          <a:xfrm>
            <a:off x="0" y="6068497"/>
            <a:ext cx="12192000" cy="715571"/>
          </a:xfrm>
          <a:prstGeom prst="rect">
            <a:avLst/>
          </a:prstGeom>
          <a:noFill/>
          <a:ln>
            <a:noFill/>
          </a:ln>
        </p:spPr>
      </p:pic>
      <p:sp>
        <p:nvSpPr>
          <p:cNvPr id="117" name="Google Shape;117;p14"/>
          <p:cNvSpPr txBox="1"/>
          <p:nvPr/>
        </p:nvSpPr>
        <p:spPr>
          <a:xfrm>
            <a:off x="3155090" y="6218855"/>
            <a:ext cx="713661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r>
              <a:rPr lang="en-US" sz="1800" b="0" i="0" u="none" strike="noStrike" cap="none" dirty="0">
                <a:solidFill>
                  <a:schemeClr val="bg1"/>
                </a:solidFill>
                <a:latin typeface="Century Gothic"/>
                <a:ea typeface="Century Gothic"/>
                <a:cs typeface="Century Gothic"/>
                <a:sym typeface="Century Gothic"/>
              </a:rPr>
              <a:t>Colorado – Fort Collins | Spring 2019</a:t>
            </a:r>
            <a:endParaRPr sz="1800" b="0" i="0" u="none" strike="noStrike" cap="none" dirty="0">
              <a:solidFill>
                <a:schemeClr val="bg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RESULTS</a:t>
            </a:r>
            <a:endParaRPr lang="en-US" dirty="0"/>
          </a:p>
        </p:txBody>
      </p:sp>
      <p:sp>
        <p:nvSpPr>
          <p:cNvPr id="3" name="Text Placeholder 2"/>
          <p:cNvSpPr>
            <a:spLocks noGrp="1"/>
          </p:cNvSpPr>
          <p:nvPr>
            <p:ph type="body" idx="1"/>
          </p:nvPr>
        </p:nvSpPr>
        <p:spPr>
          <a:xfrm>
            <a:off x="8180797" y="1437558"/>
            <a:ext cx="3199972" cy="2881994"/>
          </a:xfrm>
          <a:ln w="28575">
            <a:solidFill>
              <a:schemeClr val="accent2"/>
            </a:solidFill>
          </a:ln>
        </p:spPr>
        <p:txBody>
          <a:bodyPr/>
          <a:lstStyle/>
          <a:p>
            <a:pPr marL="114300" indent="0">
              <a:buNone/>
            </a:pPr>
            <a:r>
              <a:rPr lang="en-US" sz="1800" b="1" u="sng" dirty="0" smtClean="0">
                <a:solidFill>
                  <a:schemeClr val="tx1">
                    <a:lumMod val="75000"/>
                    <a:lumOff val="25000"/>
                  </a:schemeClr>
                </a:solidFill>
              </a:rPr>
              <a:t>Findings:</a:t>
            </a:r>
            <a:endParaRPr lang="en-US" sz="1800" dirty="0" smtClean="0">
              <a:solidFill>
                <a:schemeClr val="tx1">
                  <a:lumMod val="75000"/>
                  <a:lumOff val="25000"/>
                </a:schemeClr>
              </a:solidFill>
            </a:endParaRPr>
          </a:p>
          <a:p>
            <a:pPr>
              <a:buClr>
                <a:srgbClr val="7EB761"/>
              </a:buClr>
              <a:buFont typeface="Webdings" panose="05030102010509060703" pitchFamily="18" charset="2"/>
              <a:buChar char="4"/>
            </a:pPr>
            <a:r>
              <a:rPr lang="en-US" sz="1800" dirty="0" smtClean="0">
                <a:solidFill>
                  <a:schemeClr val="tx1">
                    <a:lumMod val="75000"/>
                    <a:lumOff val="25000"/>
                  </a:schemeClr>
                </a:solidFill>
              </a:rPr>
              <a:t>High misclassification of other vegetation when training with DOS</a:t>
            </a:r>
          </a:p>
          <a:p>
            <a:pPr>
              <a:buClr>
                <a:srgbClr val="7EB761"/>
              </a:buClr>
              <a:buFont typeface="Webdings" panose="05030102010509060703" pitchFamily="18" charset="2"/>
              <a:buChar char="4"/>
            </a:pPr>
            <a:r>
              <a:rPr lang="en-US" sz="1800" dirty="0" smtClean="0">
                <a:solidFill>
                  <a:schemeClr val="tx1">
                    <a:lumMod val="75000"/>
                    <a:lumOff val="25000"/>
                  </a:schemeClr>
                </a:solidFill>
              </a:rPr>
              <a:t>Absence points were not sampled over co-occurring aquatic vegetation</a:t>
            </a:r>
          </a:p>
        </p:txBody>
      </p:sp>
      <p:sp>
        <p:nvSpPr>
          <p:cNvPr id="4" name="Text Placeholder 3"/>
          <p:cNvSpPr>
            <a:spLocks noGrp="1"/>
          </p:cNvSpPr>
          <p:nvPr>
            <p:ph type="body" idx="2"/>
          </p:nvPr>
        </p:nvSpPr>
        <p:spPr>
          <a:xfrm>
            <a:off x="865169" y="1437558"/>
            <a:ext cx="3164438" cy="2881994"/>
          </a:xfrm>
          <a:ln w="28575">
            <a:solidFill>
              <a:schemeClr val="accent2"/>
            </a:solidFill>
          </a:ln>
        </p:spPr>
        <p:txBody>
          <a:bodyPr/>
          <a:lstStyle/>
          <a:p>
            <a:pPr marL="114300" indent="0" algn="ctr">
              <a:buClr>
                <a:srgbClr val="7EB761"/>
              </a:buClr>
              <a:buNone/>
            </a:pPr>
            <a:r>
              <a:rPr lang="en-US" sz="2000" dirty="0" smtClean="0">
                <a:solidFill>
                  <a:schemeClr val="tx1">
                    <a:lumMod val="75000"/>
                    <a:lumOff val="25000"/>
                  </a:schemeClr>
                </a:solidFill>
              </a:rPr>
              <a:t>Model #1</a:t>
            </a:r>
            <a:endParaRPr lang="en-US" sz="2000" dirty="0">
              <a:solidFill>
                <a:schemeClr val="tx1">
                  <a:lumMod val="75000"/>
                  <a:lumOff val="2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932578026"/>
              </p:ext>
            </p:extLst>
          </p:nvPr>
        </p:nvGraphicFramePr>
        <p:xfrm>
          <a:off x="865169" y="2056622"/>
          <a:ext cx="3164438" cy="2262930"/>
        </p:xfrm>
        <a:graphic>
          <a:graphicData uri="http://schemas.openxmlformats.org/drawingml/2006/table">
            <a:tbl>
              <a:tblPr firstRow="1" bandRow="1">
                <a:tableStyleId>{DE07980C-D531-48B7-9273-8807F2505092}</a:tableStyleId>
              </a:tblPr>
              <a:tblGrid>
                <a:gridCol w="1582219">
                  <a:extLst>
                    <a:ext uri="{9D8B030D-6E8A-4147-A177-3AD203B41FA5}">
                      <a16:colId xmlns:a16="http://schemas.microsoft.com/office/drawing/2014/main" xmlns="" val="1454057360"/>
                    </a:ext>
                  </a:extLst>
                </a:gridCol>
                <a:gridCol w="1582219">
                  <a:extLst>
                    <a:ext uri="{9D8B030D-6E8A-4147-A177-3AD203B41FA5}">
                      <a16:colId xmlns:a16="http://schemas.microsoft.com/office/drawing/2014/main" xmlns="" val="37495249"/>
                    </a:ext>
                  </a:extLst>
                </a:gridCol>
              </a:tblGrid>
              <a:tr h="985469">
                <a:tc>
                  <a:txBody>
                    <a:bodyPr/>
                    <a:lstStyle/>
                    <a:p>
                      <a:pPr algn="ctr"/>
                      <a:r>
                        <a:rPr lang="en-US" sz="1600" dirty="0" smtClean="0">
                          <a:solidFill>
                            <a:schemeClr val="tx1">
                              <a:lumMod val="75000"/>
                              <a:lumOff val="25000"/>
                            </a:schemeClr>
                          </a:solidFill>
                          <a:latin typeface="Century Gothic" panose="020B0502020202020204" pitchFamily="34" charset="0"/>
                        </a:rPr>
                        <a:t>%</a:t>
                      </a:r>
                      <a:r>
                        <a:rPr lang="en-US" sz="1600" baseline="0" dirty="0" smtClean="0">
                          <a:solidFill>
                            <a:schemeClr val="tx1">
                              <a:lumMod val="75000"/>
                              <a:lumOff val="25000"/>
                            </a:schemeClr>
                          </a:solidFill>
                          <a:latin typeface="Century Gothic" panose="020B0502020202020204" pitchFamily="34" charset="0"/>
                        </a:rPr>
                        <a:t> Wild Rice Classified as Wild Rice</a:t>
                      </a:r>
                      <a:r>
                        <a:rPr lang="en-US" sz="1600" dirty="0" smtClean="0">
                          <a:solidFill>
                            <a:schemeClr val="tx1">
                              <a:lumMod val="75000"/>
                              <a:lumOff val="25000"/>
                            </a:schemeClr>
                          </a:solidFill>
                          <a:latin typeface="Century Gothic" panose="020B0502020202020204" pitchFamily="34" charset="0"/>
                        </a:rPr>
                        <a:t>:</a:t>
                      </a:r>
                      <a:endParaRPr lang="en-US" sz="16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600" b="1" dirty="0" smtClean="0">
                          <a:solidFill>
                            <a:schemeClr val="tx1">
                              <a:lumMod val="75000"/>
                              <a:lumOff val="25000"/>
                            </a:schemeClr>
                          </a:solidFill>
                          <a:latin typeface="Century Gothic" panose="020B0502020202020204" pitchFamily="34" charset="0"/>
                        </a:rPr>
                        <a:t>68%</a:t>
                      </a:r>
                      <a:endParaRPr lang="en-US" sz="1600" b="1"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xmlns="" val="1177221501"/>
                  </a:ext>
                </a:extLst>
              </a:tr>
              <a:tr h="1277461">
                <a:tc>
                  <a:txBody>
                    <a:bodyPr/>
                    <a:lstStyle/>
                    <a:p>
                      <a:pPr algn="ctr"/>
                      <a:r>
                        <a:rPr lang="en-US" sz="1600" dirty="0" smtClean="0">
                          <a:solidFill>
                            <a:schemeClr val="tx1">
                              <a:lumMod val="75000"/>
                              <a:lumOff val="25000"/>
                            </a:schemeClr>
                          </a:solidFill>
                          <a:latin typeface="Century Gothic" panose="020B0502020202020204" pitchFamily="34" charset="0"/>
                        </a:rPr>
                        <a:t>%</a:t>
                      </a:r>
                      <a:r>
                        <a:rPr lang="en-US" sz="1600" baseline="0" dirty="0" smtClean="0">
                          <a:solidFill>
                            <a:schemeClr val="tx1">
                              <a:lumMod val="75000"/>
                              <a:lumOff val="25000"/>
                            </a:schemeClr>
                          </a:solidFill>
                          <a:latin typeface="Century Gothic" panose="020B0502020202020204" pitchFamily="34" charset="0"/>
                        </a:rPr>
                        <a:t> Other Vegetation Classified as Wild Rice</a:t>
                      </a:r>
                      <a:r>
                        <a:rPr lang="en-US" sz="1600" dirty="0" smtClean="0">
                          <a:solidFill>
                            <a:schemeClr val="tx1">
                              <a:lumMod val="75000"/>
                              <a:lumOff val="25000"/>
                            </a:schemeClr>
                          </a:solidFill>
                          <a:latin typeface="Century Gothic" panose="020B0502020202020204" pitchFamily="34" charset="0"/>
                        </a:rPr>
                        <a:t>:</a:t>
                      </a:r>
                      <a:endParaRPr lang="en-US" sz="16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600" b="1" dirty="0" smtClean="0">
                          <a:solidFill>
                            <a:schemeClr val="tx1">
                              <a:lumMod val="75000"/>
                              <a:lumOff val="25000"/>
                            </a:schemeClr>
                          </a:solidFill>
                          <a:latin typeface="Century Gothic" panose="020B0502020202020204" pitchFamily="34" charset="0"/>
                        </a:rPr>
                        <a:t>54%</a:t>
                      </a:r>
                      <a:endParaRPr lang="en-US" sz="1600" b="1"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xmlns="" val="2381552641"/>
                  </a:ext>
                </a:extLst>
              </a:tr>
            </a:tbl>
          </a:graphicData>
        </a:graphic>
      </p:graphicFrame>
      <p:sp>
        <p:nvSpPr>
          <p:cNvPr id="10" name="TextBox 9"/>
          <p:cNvSpPr txBox="1"/>
          <p:nvPr/>
        </p:nvSpPr>
        <p:spPr>
          <a:xfrm>
            <a:off x="1713578" y="876300"/>
            <a:ext cx="1382295" cy="409575"/>
          </a:xfrm>
          <a:prstGeom prst="rect">
            <a:avLst/>
          </a:prstGeom>
          <a:solidFill>
            <a:schemeClr val="bg1"/>
          </a:solidFill>
        </p:spPr>
        <p:txBody>
          <a:bodyPr wrap="square" rtlCol="0">
            <a:spAutoFit/>
          </a:bodyPr>
          <a:lstStyle/>
          <a:p>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568" y="1437558"/>
            <a:ext cx="3469268" cy="2881994"/>
          </a:xfrm>
          <a:prstGeom prst="rect">
            <a:avLst/>
          </a:prstGeom>
        </p:spPr>
      </p:pic>
      <p:pic>
        <p:nvPicPr>
          <p:cNvPr id="11" name="Picture 2" descr="https://lh6.googleusercontent.com/q_ZYMjcB7kPtJjQMaGdxXZN6i1PtEoU3WuuIMsqx2K2FWVrMj38j566ieEY577IFqiQb5fyGyjtdiEjjeDQjCDWOqaeOratBY4hpAqshfikYs0WjZsQ-79F6ru8HJfgvnTyJdMGQhq8"/>
          <p:cNvPicPr>
            <a:picLocks noChangeAspect="1" noChangeArrowheads="1"/>
          </p:cNvPicPr>
          <p:nvPr/>
        </p:nvPicPr>
        <p:blipFill rotWithShape="1">
          <a:blip r:embed="rId4">
            <a:extLst>
              <a:ext uri="{28A0092B-C50C-407E-A947-70E740481C1C}">
                <a14:useLocalDpi xmlns:a14="http://schemas.microsoft.com/office/drawing/2010/main" val="0"/>
              </a:ext>
            </a:extLst>
          </a:blip>
          <a:srcRect l="28020" t="12379"/>
          <a:stretch/>
        </p:blipFill>
        <p:spPr bwMode="auto">
          <a:xfrm>
            <a:off x="0" y="4984694"/>
            <a:ext cx="12192000" cy="18733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028168" y="6550223"/>
            <a:ext cx="2238375" cy="307777"/>
          </a:xfrm>
          <a:prstGeom prst="rect">
            <a:avLst/>
          </a:prstGeom>
          <a:noFill/>
          <a:ln>
            <a:noFill/>
          </a:ln>
        </p:spPr>
        <p:txBody>
          <a:bodyPr wrap="square" rtlCol="0">
            <a:spAutoFit/>
          </a:bodyPr>
          <a:lstStyle/>
          <a:p>
            <a:r>
              <a:rPr lang="en-US" b="1" dirty="0" smtClean="0">
                <a:solidFill>
                  <a:schemeClr val="bg1"/>
                </a:solidFill>
                <a:latin typeface="Century Gothic" panose="020B0502020202020204" pitchFamily="34" charset="0"/>
              </a:rPr>
              <a:t>Image Credit: </a:t>
            </a:r>
            <a:r>
              <a:rPr lang="en-US" b="1" dirty="0" smtClean="0">
                <a:solidFill>
                  <a:schemeClr val="bg1"/>
                </a:solidFill>
                <a:latin typeface="Century Gothic" panose="020B0502020202020204" pitchFamily="34" charset="0"/>
              </a:rPr>
              <a:t>Lisa Baird</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27956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7"/>
          <p:cNvSpPr txBox="1">
            <a:spLocks noGrp="1"/>
          </p:cNvSpPr>
          <p:nvPr>
            <p:ph type="title"/>
          </p:nvPr>
        </p:nvSpPr>
        <p:spPr>
          <a:xfrm>
            <a:off x="495300" y="419100"/>
            <a:ext cx="111888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DOS Analysis</a:t>
            </a:r>
            <a:endParaRPr dirty="0"/>
          </a:p>
        </p:txBody>
      </p:sp>
      <p:pic>
        <p:nvPicPr>
          <p:cNvPr id="324" name="Google Shape;324;p27"/>
          <p:cNvPicPr preferRelativeResize="0"/>
          <p:nvPr/>
        </p:nvPicPr>
        <p:blipFill>
          <a:blip r:embed="rId3">
            <a:alphaModFix/>
          </a:blip>
          <a:stretch>
            <a:fillRect/>
          </a:stretch>
        </p:blipFill>
        <p:spPr>
          <a:xfrm>
            <a:off x="8494225" y="3935075"/>
            <a:ext cx="2807349" cy="2922925"/>
          </a:xfrm>
          <a:prstGeom prst="rect">
            <a:avLst/>
          </a:prstGeom>
          <a:noFill/>
          <a:ln w="19050" cap="flat" cmpd="sng">
            <a:solidFill>
              <a:srgbClr val="000000"/>
            </a:solidFill>
            <a:prstDash val="solid"/>
            <a:round/>
            <a:headEnd type="none" w="sm" len="sm"/>
            <a:tailEnd type="none" w="sm" len="sm"/>
          </a:ln>
        </p:spPr>
      </p:pic>
      <p:pic>
        <p:nvPicPr>
          <p:cNvPr id="325" name="Google Shape;325;p27"/>
          <p:cNvPicPr preferRelativeResize="0"/>
          <p:nvPr/>
        </p:nvPicPr>
        <p:blipFill>
          <a:blip r:embed="rId4">
            <a:alphaModFix/>
          </a:blip>
          <a:stretch>
            <a:fillRect/>
          </a:stretch>
        </p:blipFill>
        <p:spPr>
          <a:xfrm>
            <a:off x="4540751" y="3935075"/>
            <a:ext cx="2861775" cy="2916050"/>
          </a:xfrm>
          <a:prstGeom prst="rect">
            <a:avLst/>
          </a:prstGeom>
          <a:noFill/>
          <a:ln w="19050" cap="flat" cmpd="sng">
            <a:solidFill>
              <a:srgbClr val="000000"/>
            </a:solidFill>
            <a:prstDash val="solid"/>
            <a:round/>
            <a:headEnd type="none" w="sm" len="sm"/>
            <a:tailEnd type="none" w="sm" len="sm"/>
          </a:ln>
        </p:spPr>
      </p:pic>
      <p:pic>
        <p:nvPicPr>
          <p:cNvPr id="326" name="Google Shape;326;p27"/>
          <p:cNvPicPr preferRelativeResize="0"/>
          <p:nvPr/>
        </p:nvPicPr>
        <p:blipFill>
          <a:blip r:embed="rId5">
            <a:alphaModFix/>
          </a:blip>
          <a:stretch>
            <a:fillRect/>
          </a:stretch>
        </p:blipFill>
        <p:spPr>
          <a:xfrm>
            <a:off x="4536376" y="1058575"/>
            <a:ext cx="2866150" cy="2647900"/>
          </a:xfrm>
          <a:prstGeom prst="rect">
            <a:avLst/>
          </a:prstGeom>
          <a:noFill/>
          <a:ln w="19050" cap="flat" cmpd="sng">
            <a:solidFill>
              <a:srgbClr val="000000"/>
            </a:solidFill>
            <a:prstDash val="solid"/>
            <a:round/>
            <a:headEnd type="none" w="sm" len="sm"/>
            <a:tailEnd type="none" w="sm" len="sm"/>
          </a:ln>
        </p:spPr>
      </p:pic>
      <p:sp>
        <p:nvSpPr>
          <p:cNvPr id="327" name="Google Shape;327;p27"/>
          <p:cNvSpPr txBox="1"/>
          <p:nvPr/>
        </p:nvSpPr>
        <p:spPr>
          <a:xfrm>
            <a:off x="9498925" y="5193238"/>
            <a:ext cx="986400" cy="418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Wild Rice</a:t>
            </a:r>
            <a:endParaRPr dirty="0">
              <a:solidFill>
                <a:schemeClr val="tx1">
                  <a:lumMod val="75000"/>
                  <a:lumOff val="25000"/>
                </a:schemeClr>
              </a:solidFill>
              <a:latin typeface="Century Gothic"/>
              <a:ea typeface="Century Gothic"/>
              <a:cs typeface="Century Gothic"/>
              <a:sym typeface="Century Gothic"/>
            </a:endParaRPr>
          </a:p>
        </p:txBody>
      </p:sp>
      <p:sp>
        <p:nvSpPr>
          <p:cNvPr id="328" name="Google Shape;328;p27"/>
          <p:cNvSpPr txBox="1"/>
          <p:nvPr/>
        </p:nvSpPr>
        <p:spPr>
          <a:xfrm>
            <a:off x="5614275" y="2287425"/>
            <a:ext cx="986400" cy="418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Wild Rice</a:t>
            </a:r>
            <a:endParaRPr dirty="0">
              <a:solidFill>
                <a:schemeClr val="tx1">
                  <a:lumMod val="75000"/>
                  <a:lumOff val="25000"/>
                </a:schemeClr>
              </a:solidFill>
              <a:latin typeface="Century Gothic"/>
              <a:ea typeface="Century Gothic"/>
              <a:cs typeface="Century Gothic"/>
              <a:sym typeface="Century Gothic"/>
            </a:endParaRPr>
          </a:p>
        </p:txBody>
      </p:sp>
      <p:sp>
        <p:nvSpPr>
          <p:cNvPr id="329" name="Google Shape;329;p27"/>
          <p:cNvSpPr txBox="1"/>
          <p:nvPr/>
        </p:nvSpPr>
        <p:spPr>
          <a:xfrm>
            <a:off x="5494900" y="5159700"/>
            <a:ext cx="1044300" cy="418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Waterlilies</a:t>
            </a:r>
            <a:endParaRPr dirty="0">
              <a:solidFill>
                <a:schemeClr val="tx1">
                  <a:lumMod val="75000"/>
                  <a:lumOff val="25000"/>
                </a:schemeClr>
              </a:solidFill>
              <a:latin typeface="Century Gothic"/>
              <a:ea typeface="Century Gothic"/>
              <a:cs typeface="Century Gothic"/>
              <a:sym typeface="Century Gothic"/>
            </a:endParaRPr>
          </a:p>
        </p:txBody>
      </p:sp>
      <p:pic>
        <p:nvPicPr>
          <p:cNvPr id="330" name="Google Shape;330;p27"/>
          <p:cNvPicPr preferRelativeResize="0"/>
          <p:nvPr/>
        </p:nvPicPr>
        <p:blipFill>
          <a:blip r:embed="rId6">
            <a:alphaModFix/>
          </a:blip>
          <a:stretch>
            <a:fillRect/>
          </a:stretch>
        </p:blipFill>
        <p:spPr>
          <a:xfrm>
            <a:off x="689351" y="1048350"/>
            <a:ext cx="2896800" cy="2658125"/>
          </a:xfrm>
          <a:prstGeom prst="rect">
            <a:avLst/>
          </a:prstGeom>
          <a:noFill/>
          <a:ln w="19050" cap="flat" cmpd="sng">
            <a:solidFill>
              <a:srgbClr val="000000"/>
            </a:solidFill>
            <a:prstDash val="solid"/>
            <a:round/>
            <a:headEnd type="none" w="sm" len="sm"/>
            <a:tailEnd type="none" w="sm" len="sm"/>
          </a:ln>
        </p:spPr>
      </p:pic>
      <p:sp>
        <p:nvSpPr>
          <p:cNvPr id="331" name="Google Shape;331;p27"/>
          <p:cNvSpPr txBox="1"/>
          <p:nvPr/>
        </p:nvSpPr>
        <p:spPr>
          <a:xfrm>
            <a:off x="1618875" y="2297650"/>
            <a:ext cx="986400" cy="418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Bulrushes</a:t>
            </a:r>
            <a:endParaRPr dirty="0">
              <a:solidFill>
                <a:schemeClr val="tx1">
                  <a:lumMod val="75000"/>
                  <a:lumOff val="25000"/>
                </a:schemeClr>
              </a:solidFill>
              <a:latin typeface="Century Gothic"/>
              <a:ea typeface="Century Gothic"/>
              <a:cs typeface="Century Gothic"/>
              <a:sym typeface="Century Gothic"/>
            </a:endParaRPr>
          </a:p>
        </p:txBody>
      </p:sp>
      <p:pic>
        <p:nvPicPr>
          <p:cNvPr id="332" name="Google Shape;332;p27"/>
          <p:cNvPicPr preferRelativeResize="0"/>
          <p:nvPr/>
        </p:nvPicPr>
        <p:blipFill>
          <a:blip r:embed="rId7">
            <a:alphaModFix/>
          </a:blip>
          <a:stretch>
            <a:fillRect/>
          </a:stretch>
        </p:blipFill>
        <p:spPr>
          <a:xfrm>
            <a:off x="8494226" y="1033238"/>
            <a:ext cx="2807348" cy="2673237"/>
          </a:xfrm>
          <a:prstGeom prst="rect">
            <a:avLst/>
          </a:prstGeom>
          <a:noFill/>
          <a:ln w="19050" cap="flat" cmpd="sng">
            <a:solidFill>
              <a:srgbClr val="000000"/>
            </a:solidFill>
            <a:prstDash val="solid"/>
            <a:round/>
            <a:headEnd type="none" w="sm" len="sm"/>
            <a:tailEnd type="none" w="sm" len="sm"/>
          </a:ln>
        </p:spPr>
      </p:pic>
      <p:sp>
        <p:nvSpPr>
          <p:cNvPr id="333" name="Google Shape;333;p27"/>
          <p:cNvSpPr txBox="1"/>
          <p:nvPr/>
        </p:nvSpPr>
        <p:spPr>
          <a:xfrm>
            <a:off x="9404700" y="3041096"/>
            <a:ext cx="986400" cy="418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Bulrushes</a:t>
            </a:r>
            <a:endParaRPr dirty="0">
              <a:solidFill>
                <a:schemeClr val="tx1">
                  <a:lumMod val="75000"/>
                  <a:lumOff val="25000"/>
                </a:schemeClr>
              </a:solidFill>
              <a:latin typeface="Century Gothic"/>
              <a:ea typeface="Century Gothic"/>
              <a:cs typeface="Century Gothic"/>
              <a:sym typeface="Century Gothic"/>
            </a:endParaRPr>
          </a:p>
        </p:txBody>
      </p:sp>
      <p:sp>
        <p:nvSpPr>
          <p:cNvPr id="334" name="Google Shape;334;p27"/>
          <p:cNvSpPr txBox="1"/>
          <p:nvPr/>
        </p:nvSpPr>
        <p:spPr>
          <a:xfrm>
            <a:off x="9629750" y="1280875"/>
            <a:ext cx="1473300" cy="418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Bulrushes + WR</a:t>
            </a:r>
            <a:endParaRPr dirty="0">
              <a:solidFill>
                <a:schemeClr val="tx1">
                  <a:lumMod val="75000"/>
                  <a:lumOff val="25000"/>
                </a:schemeClr>
              </a:solidFill>
              <a:latin typeface="Century Gothic"/>
              <a:ea typeface="Century Gothic"/>
              <a:cs typeface="Century Gothic"/>
              <a:sym typeface="Century Gothic"/>
            </a:endParaRPr>
          </a:p>
        </p:txBody>
      </p:sp>
      <p:pic>
        <p:nvPicPr>
          <p:cNvPr id="335" name="Google Shape;335;p27"/>
          <p:cNvPicPr preferRelativeResize="0"/>
          <p:nvPr/>
        </p:nvPicPr>
        <p:blipFill>
          <a:blip r:embed="rId8">
            <a:alphaModFix/>
          </a:blip>
          <a:stretch>
            <a:fillRect/>
          </a:stretch>
        </p:blipFill>
        <p:spPr>
          <a:xfrm>
            <a:off x="689350" y="3935075"/>
            <a:ext cx="2896801" cy="2910250"/>
          </a:xfrm>
          <a:prstGeom prst="rect">
            <a:avLst/>
          </a:prstGeom>
          <a:noFill/>
          <a:ln w="19050" cap="flat" cmpd="sng">
            <a:solidFill>
              <a:srgbClr val="000000"/>
            </a:solidFill>
            <a:prstDash val="solid"/>
            <a:round/>
            <a:headEnd type="none" w="sm" len="sm"/>
            <a:tailEnd type="none" w="sm" len="sm"/>
          </a:ln>
        </p:spPr>
      </p:pic>
      <p:sp>
        <p:nvSpPr>
          <p:cNvPr id="336" name="Google Shape;336;p27"/>
          <p:cNvSpPr txBox="1"/>
          <p:nvPr/>
        </p:nvSpPr>
        <p:spPr>
          <a:xfrm>
            <a:off x="1699963" y="5159700"/>
            <a:ext cx="986400" cy="4188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Bulrushes</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1"/>
                                        </p:tgtEl>
                                        <p:attrNameLst>
                                          <p:attrName>style.visibility</p:attrName>
                                        </p:attrNameLst>
                                      </p:cBhvr>
                                      <p:to>
                                        <p:strVal val="visible"/>
                                      </p:to>
                                    </p:set>
                                    <p:animEffect transition="in" filter="fade">
                                      <p:cBhvr>
                                        <p:cTn id="15" dur="1000"/>
                                        <p:tgtEl>
                                          <p:spTgt spid="331"/>
                                        </p:tgtEl>
                                      </p:cBhvr>
                                    </p:animEffect>
                                  </p:childTnLst>
                                </p:cTn>
                              </p:par>
                              <p:par>
                                <p:cTn id="16" presetID="10" presetClass="entr" presetSubtype="0" fill="hold" nodeType="withEffect">
                                  <p:stCondLst>
                                    <p:cond delay="0"/>
                                  </p:stCondLst>
                                  <p:childTnLst>
                                    <p:set>
                                      <p:cBhvr>
                                        <p:cTn id="17" dur="1" fill="hold">
                                          <p:stCondLst>
                                            <p:cond delay="0"/>
                                          </p:stCondLst>
                                        </p:cTn>
                                        <p:tgtEl>
                                          <p:spTgt spid="336"/>
                                        </p:tgtEl>
                                        <p:attrNameLst>
                                          <p:attrName>style.visibility</p:attrName>
                                        </p:attrNameLst>
                                      </p:cBhvr>
                                      <p:to>
                                        <p:strVal val="visible"/>
                                      </p:to>
                                    </p:set>
                                    <p:animEffect transition="in" filter="fade">
                                      <p:cBhvr>
                                        <p:cTn id="18" dur="1000"/>
                                        <p:tgtEl>
                                          <p:spTgt spid="3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6"/>
                                        </p:tgtEl>
                                        <p:attrNameLst>
                                          <p:attrName>style.visibility</p:attrName>
                                        </p:attrNameLst>
                                      </p:cBhvr>
                                      <p:to>
                                        <p:strVal val="visible"/>
                                      </p:to>
                                    </p:set>
                                    <p:animEffect transition="in" filter="fade">
                                      <p:cBhvr>
                                        <p:cTn id="23" dur="1000"/>
                                        <p:tgtEl>
                                          <p:spTgt spid="326"/>
                                        </p:tgtEl>
                                      </p:cBhvr>
                                    </p:animEffect>
                                  </p:childTnLst>
                                </p:cTn>
                              </p:par>
                              <p:par>
                                <p:cTn id="24" presetID="10" presetClass="entr" presetSubtype="0" fill="hold" nodeType="withEffect">
                                  <p:stCondLst>
                                    <p:cond delay="0"/>
                                  </p:stCondLst>
                                  <p:childTnLst>
                                    <p:set>
                                      <p:cBhvr>
                                        <p:cTn id="25" dur="1" fill="hold">
                                          <p:stCondLst>
                                            <p:cond delay="0"/>
                                          </p:stCondLst>
                                        </p:cTn>
                                        <p:tgtEl>
                                          <p:spTgt spid="325"/>
                                        </p:tgtEl>
                                        <p:attrNameLst>
                                          <p:attrName>style.visibility</p:attrName>
                                        </p:attrNameLst>
                                      </p:cBhvr>
                                      <p:to>
                                        <p:strVal val="visible"/>
                                      </p:to>
                                    </p:set>
                                    <p:animEffect transition="in" filter="fade">
                                      <p:cBhvr>
                                        <p:cTn id="26" dur="1000"/>
                                        <p:tgtEl>
                                          <p:spTgt spid="3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8"/>
                                        </p:tgtEl>
                                        <p:attrNameLst>
                                          <p:attrName>style.visibility</p:attrName>
                                        </p:attrNameLst>
                                      </p:cBhvr>
                                      <p:to>
                                        <p:strVal val="visible"/>
                                      </p:to>
                                    </p:set>
                                    <p:animEffect transition="in" filter="fade">
                                      <p:cBhvr>
                                        <p:cTn id="31" dur="1000"/>
                                        <p:tgtEl>
                                          <p:spTgt spid="328"/>
                                        </p:tgtEl>
                                      </p:cBhvr>
                                    </p:animEffect>
                                  </p:childTnLst>
                                </p:cTn>
                              </p:par>
                              <p:par>
                                <p:cTn id="32" presetID="10" presetClass="entr" presetSubtype="0" fill="hold" nodeType="withEffect">
                                  <p:stCondLst>
                                    <p:cond delay="0"/>
                                  </p:stCondLst>
                                  <p:childTnLst>
                                    <p:set>
                                      <p:cBhvr>
                                        <p:cTn id="33" dur="1" fill="hold">
                                          <p:stCondLst>
                                            <p:cond delay="0"/>
                                          </p:stCondLst>
                                        </p:cTn>
                                        <p:tgtEl>
                                          <p:spTgt spid="329"/>
                                        </p:tgtEl>
                                        <p:attrNameLst>
                                          <p:attrName>style.visibility</p:attrName>
                                        </p:attrNameLst>
                                      </p:cBhvr>
                                      <p:to>
                                        <p:strVal val="visible"/>
                                      </p:to>
                                    </p:set>
                                    <p:animEffect transition="in" filter="fade">
                                      <p:cBhvr>
                                        <p:cTn id="34" dur="1000"/>
                                        <p:tgtEl>
                                          <p:spTgt spid="3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2"/>
                                        </p:tgtEl>
                                        <p:attrNameLst>
                                          <p:attrName>style.visibility</p:attrName>
                                        </p:attrNameLst>
                                      </p:cBhvr>
                                      <p:to>
                                        <p:strVal val="visible"/>
                                      </p:to>
                                    </p:set>
                                    <p:animEffect transition="in" filter="fade">
                                      <p:cBhvr>
                                        <p:cTn id="39" dur="1000"/>
                                        <p:tgtEl>
                                          <p:spTgt spid="3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3"/>
                                        </p:tgtEl>
                                        <p:attrNameLst>
                                          <p:attrName>style.visibility</p:attrName>
                                        </p:attrNameLst>
                                      </p:cBhvr>
                                      <p:to>
                                        <p:strVal val="visible"/>
                                      </p:to>
                                    </p:set>
                                    <p:animEffect transition="in" filter="fade">
                                      <p:cBhvr>
                                        <p:cTn id="44" dur="1000"/>
                                        <p:tgtEl>
                                          <p:spTgt spid="333"/>
                                        </p:tgtEl>
                                      </p:cBhvr>
                                    </p:animEffect>
                                  </p:childTnLst>
                                </p:cTn>
                              </p:par>
                              <p:par>
                                <p:cTn id="45" presetID="10" presetClass="entr" presetSubtype="0" fill="hold" nodeType="withEffect">
                                  <p:stCondLst>
                                    <p:cond delay="0"/>
                                  </p:stCondLst>
                                  <p:childTnLst>
                                    <p:set>
                                      <p:cBhvr>
                                        <p:cTn id="46" dur="1" fill="hold">
                                          <p:stCondLst>
                                            <p:cond delay="0"/>
                                          </p:stCondLst>
                                        </p:cTn>
                                        <p:tgtEl>
                                          <p:spTgt spid="334"/>
                                        </p:tgtEl>
                                        <p:attrNameLst>
                                          <p:attrName>style.visibility</p:attrName>
                                        </p:attrNameLst>
                                      </p:cBhvr>
                                      <p:to>
                                        <p:strVal val="visible"/>
                                      </p:to>
                                    </p:set>
                                    <p:animEffect transition="in" filter="fade">
                                      <p:cBhvr>
                                        <p:cTn id="47" dur="1000"/>
                                        <p:tgtEl>
                                          <p:spTgt spid="3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4"/>
                                        </p:tgtEl>
                                        <p:attrNameLst>
                                          <p:attrName>style.visibility</p:attrName>
                                        </p:attrNameLst>
                                      </p:cBhvr>
                                      <p:to>
                                        <p:strVal val="visible"/>
                                      </p:to>
                                    </p:set>
                                    <p:animEffect transition="in" filter="fade">
                                      <p:cBhvr>
                                        <p:cTn id="52" dur="1000"/>
                                        <p:tgtEl>
                                          <p:spTgt spid="3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7"/>
                                        </p:tgtEl>
                                        <p:attrNameLst>
                                          <p:attrName>style.visibility</p:attrName>
                                        </p:attrNameLst>
                                      </p:cBhvr>
                                      <p:to>
                                        <p:strVal val="visible"/>
                                      </p:to>
                                    </p:set>
                                    <p:animEffect transition="in" filter="fade">
                                      <p:cBhvr>
                                        <p:cTn id="57"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889209" y="2823128"/>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MODEL REFINEMENT</a:t>
            </a:r>
            <a:endParaRPr dirty="0"/>
          </a:p>
        </p:txBody>
      </p:sp>
    </p:spTree>
    <p:extLst>
      <p:ext uri="{BB962C8B-B14F-4D97-AF65-F5344CB8AC3E}">
        <p14:creationId xmlns:p14="http://schemas.microsoft.com/office/powerpoint/2010/main" val="1041154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5.googleusercontent.com/Cfwbti9e42U0R6W-2vi6kz1K3m60sdfgcNPVus47LmgwAdE20HuxNUhSbVJbEOeJK-ybVe1jVdiT34ht88S_40zAbuFgAqIDnmjj70JdDjxoeq4shUHK8nH8C0QuuHTPVpWXWoB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541" y="2141482"/>
            <a:ext cx="6046967" cy="30124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Modeling Refinements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846" y="1419244"/>
            <a:ext cx="6280154" cy="4456883"/>
          </a:xfrm>
          <a:prstGeom prst="rect">
            <a:avLst/>
          </a:prstGeom>
        </p:spPr>
      </p:pic>
      <p:sp>
        <p:nvSpPr>
          <p:cNvPr id="8" name="Rectangle 7"/>
          <p:cNvSpPr/>
          <p:nvPr/>
        </p:nvSpPr>
        <p:spPr>
          <a:xfrm>
            <a:off x="6052891" y="1563539"/>
            <a:ext cx="2291257" cy="7398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26464" y="1658131"/>
            <a:ext cx="336331" cy="16816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62796" y="1588325"/>
            <a:ext cx="1881352"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DNR Survey – Wild Rice</a:t>
            </a:r>
            <a:endParaRPr lang="en-US" sz="1200" dirty="0">
              <a:solidFill>
                <a:schemeClr val="tx1">
                  <a:lumMod val="75000"/>
                  <a:lumOff val="25000"/>
                </a:schemeClr>
              </a:solidFill>
              <a:latin typeface="Century Gothic" panose="020B0502020202020204" pitchFamily="34" charset="0"/>
            </a:endParaRPr>
          </a:p>
        </p:txBody>
      </p:sp>
      <p:sp>
        <p:nvSpPr>
          <p:cNvPr id="11" name="Rectangle 10"/>
          <p:cNvSpPr/>
          <p:nvPr/>
        </p:nvSpPr>
        <p:spPr>
          <a:xfrm>
            <a:off x="6126464" y="1896102"/>
            <a:ext cx="336331" cy="168166"/>
          </a:xfrm>
          <a:prstGeom prst="rect">
            <a:avLst/>
          </a:prstGeom>
          <a:solidFill>
            <a:srgbClr val="B2B2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62795" y="1841685"/>
            <a:ext cx="2291258" cy="461665"/>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Detection Model – </a:t>
            </a:r>
          </a:p>
          <a:p>
            <a:r>
              <a:rPr lang="en-US" sz="1200" dirty="0" smtClean="0">
                <a:solidFill>
                  <a:schemeClr val="tx1">
                    <a:lumMod val="75000"/>
                    <a:lumOff val="25000"/>
                  </a:schemeClr>
                </a:solidFill>
                <a:latin typeface="Century Gothic" panose="020B0502020202020204" pitchFamily="34" charset="0"/>
              </a:rPr>
              <a:t>Wild Rice</a:t>
            </a:r>
            <a:endParaRPr lang="en-US" sz="1200"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a:off x="10910140" y="5944198"/>
            <a:ext cx="118013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Lake Itasca</a:t>
            </a:r>
            <a:endParaRPr lang="en-US" dirty="0">
              <a:solidFill>
                <a:schemeClr val="tx1">
                  <a:lumMod val="75000"/>
                  <a:lumOff val="25000"/>
                </a:schemeClr>
              </a:solidFill>
              <a:latin typeface="Century Gothic" panose="020B0502020202020204" pitchFamily="34" charset="0"/>
            </a:endParaRPr>
          </a:p>
        </p:txBody>
      </p:sp>
      <p:sp>
        <p:nvSpPr>
          <p:cNvPr id="3" name="TextBox 2"/>
          <p:cNvSpPr txBox="1"/>
          <p:nvPr/>
        </p:nvSpPr>
        <p:spPr>
          <a:xfrm>
            <a:off x="505469" y="1442526"/>
            <a:ext cx="5155429" cy="4401205"/>
          </a:xfrm>
          <a:prstGeom prst="rect">
            <a:avLst/>
          </a:prstGeom>
          <a:noFill/>
        </p:spPr>
        <p:txBody>
          <a:bodyPr wrap="square" rtlCol="0">
            <a:spAutoFit/>
          </a:bodyPr>
          <a:lstStyle/>
          <a:p>
            <a:pPr marL="285750" indent="-285750">
              <a:buClr>
                <a:srgbClr val="7EB761"/>
              </a:buClr>
              <a:buFont typeface="Webdings" panose="05030102010509060703" pitchFamily="18" charset="2"/>
              <a:buChar char="4"/>
            </a:pPr>
            <a:r>
              <a:rPr lang="en-US" sz="2800" dirty="0" smtClean="0">
                <a:solidFill>
                  <a:schemeClr val="tx1">
                    <a:lumMod val="75000"/>
                    <a:lumOff val="25000"/>
                  </a:schemeClr>
                </a:solidFill>
                <a:latin typeface="Century Gothic" panose="020B0502020202020204" pitchFamily="34" charset="0"/>
              </a:rPr>
              <a:t>Trained </a:t>
            </a:r>
            <a:r>
              <a:rPr lang="en-US" sz="2800" dirty="0">
                <a:solidFill>
                  <a:schemeClr val="tx1">
                    <a:lumMod val="75000"/>
                    <a:lumOff val="25000"/>
                  </a:schemeClr>
                </a:solidFill>
                <a:latin typeface="Century Gothic" panose="020B0502020202020204" pitchFamily="34" charset="0"/>
              </a:rPr>
              <a:t>model with MN DNR field data as opposed to DOS </a:t>
            </a:r>
            <a:r>
              <a:rPr lang="en-US" sz="2800" dirty="0" smtClean="0">
                <a:solidFill>
                  <a:schemeClr val="tx1">
                    <a:lumMod val="75000"/>
                    <a:lumOff val="25000"/>
                  </a:schemeClr>
                </a:solidFill>
                <a:latin typeface="Century Gothic" panose="020B0502020202020204" pitchFamily="34" charset="0"/>
              </a:rPr>
              <a:t>data</a:t>
            </a:r>
          </a:p>
          <a:p>
            <a:pPr>
              <a:buClr>
                <a:srgbClr val="7EB761"/>
              </a:buClr>
            </a:pPr>
            <a:endParaRPr lang="en-US" sz="2800" dirty="0" smtClean="0">
              <a:solidFill>
                <a:schemeClr val="tx1">
                  <a:lumMod val="75000"/>
                  <a:lumOff val="25000"/>
                </a:schemeClr>
              </a:solidFill>
              <a:latin typeface="Century Gothic" panose="020B0502020202020204" pitchFamily="34" charset="0"/>
            </a:endParaRPr>
          </a:p>
          <a:p>
            <a:pPr marL="285750" indent="-285750">
              <a:buClr>
                <a:srgbClr val="7EB761"/>
              </a:buClr>
              <a:buFont typeface="Webdings" panose="05030102010509060703" pitchFamily="18" charset="2"/>
              <a:buChar char="4"/>
            </a:pPr>
            <a:r>
              <a:rPr lang="en-US" sz="2800" dirty="0" smtClean="0">
                <a:solidFill>
                  <a:schemeClr val="tx1">
                    <a:lumMod val="75000"/>
                    <a:lumOff val="25000"/>
                  </a:schemeClr>
                </a:solidFill>
                <a:latin typeface="Century Gothic" panose="020B0502020202020204" pitchFamily="34" charset="0"/>
              </a:rPr>
              <a:t>Incorporated </a:t>
            </a:r>
            <a:r>
              <a:rPr lang="en-US" sz="2800" dirty="0">
                <a:solidFill>
                  <a:schemeClr val="tx1">
                    <a:lumMod val="75000"/>
                    <a:lumOff val="25000"/>
                  </a:schemeClr>
                </a:solidFill>
                <a:latin typeface="Century Gothic" panose="020B0502020202020204" pitchFamily="34" charset="0"/>
              </a:rPr>
              <a:t>new radar variables, filtered to new temporal </a:t>
            </a:r>
            <a:r>
              <a:rPr lang="en-US" sz="2800" dirty="0" smtClean="0">
                <a:solidFill>
                  <a:schemeClr val="tx1">
                    <a:lumMod val="75000"/>
                    <a:lumOff val="25000"/>
                  </a:schemeClr>
                </a:solidFill>
                <a:latin typeface="Century Gothic" panose="020B0502020202020204" pitchFamily="34" charset="0"/>
              </a:rPr>
              <a:t>periods</a:t>
            </a:r>
          </a:p>
          <a:p>
            <a:pPr>
              <a:buClr>
                <a:srgbClr val="7EB761"/>
              </a:buClr>
            </a:pPr>
            <a:endParaRPr lang="en-US" sz="2800" dirty="0" smtClean="0">
              <a:solidFill>
                <a:schemeClr val="tx1">
                  <a:lumMod val="75000"/>
                  <a:lumOff val="25000"/>
                </a:schemeClr>
              </a:solidFill>
              <a:latin typeface="Century Gothic" panose="020B0502020202020204" pitchFamily="34" charset="0"/>
            </a:endParaRPr>
          </a:p>
          <a:p>
            <a:pPr marL="285750" indent="-285750">
              <a:buClr>
                <a:srgbClr val="7EB761"/>
              </a:buClr>
              <a:buFont typeface="Webdings" panose="05030102010509060703" pitchFamily="18" charset="2"/>
              <a:buChar char="4"/>
            </a:pPr>
            <a:r>
              <a:rPr lang="en-US" sz="2800" dirty="0" smtClean="0">
                <a:solidFill>
                  <a:schemeClr val="tx1">
                    <a:lumMod val="75000"/>
                    <a:lumOff val="25000"/>
                  </a:schemeClr>
                </a:solidFill>
                <a:latin typeface="Century Gothic" panose="020B0502020202020204" pitchFamily="34" charset="0"/>
              </a:rPr>
              <a:t>Increased </a:t>
            </a:r>
            <a:r>
              <a:rPr lang="en-US" sz="2800" dirty="0">
                <a:solidFill>
                  <a:schemeClr val="tx1">
                    <a:lumMod val="75000"/>
                    <a:lumOff val="25000"/>
                  </a:schemeClr>
                </a:solidFill>
                <a:latin typeface="Century Gothic" panose="020B0502020202020204" pitchFamily="34" charset="0"/>
              </a:rPr>
              <a:t>resolution of predictor </a:t>
            </a:r>
            <a:r>
              <a:rPr lang="en-US" sz="2800" dirty="0" smtClean="0">
                <a:solidFill>
                  <a:schemeClr val="tx1">
                    <a:lumMod val="75000"/>
                    <a:lumOff val="25000"/>
                  </a:schemeClr>
                </a:solidFill>
                <a:latin typeface="Century Gothic" panose="020B0502020202020204" pitchFamily="34" charset="0"/>
              </a:rPr>
              <a:t>variables</a:t>
            </a:r>
            <a:endParaRPr lang="en-US" sz="2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3687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495300" y="419100"/>
            <a:ext cx="111888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MODELING METHODOLOGY</a:t>
            </a:r>
            <a:endParaRPr dirty="0"/>
          </a:p>
        </p:txBody>
      </p:sp>
      <p:pic>
        <p:nvPicPr>
          <p:cNvPr id="259" name="Google Shape;259;p24"/>
          <p:cNvPicPr preferRelativeResize="0"/>
          <p:nvPr/>
        </p:nvPicPr>
        <p:blipFill rotWithShape="1">
          <a:blip r:embed="rId3">
            <a:alphaModFix/>
          </a:blip>
          <a:srcRect/>
          <a:stretch/>
        </p:blipFill>
        <p:spPr>
          <a:xfrm>
            <a:off x="1422063" y="1537007"/>
            <a:ext cx="2362942" cy="2140846"/>
          </a:xfrm>
          <a:prstGeom prst="rect">
            <a:avLst/>
          </a:prstGeom>
          <a:noFill/>
          <a:ln>
            <a:noFill/>
          </a:ln>
        </p:spPr>
      </p:pic>
      <p:pic>
        <p:nvPicPr>
          <p:cNvPr id="260" name="Google Shape;260;p24"/>
          <p:cNvPicPr preferRelativeResize="0"/>
          <p:nvPr/>
        </p:nvPicPr>
        <p:blipFill>
          <a:blip r:embed="rId4">
            <a:extLst>
              <a:ext uri="{28A0092B-C50C-407E-A947-70E740481C1C}">
                <a14:useLocalDpi xmlns:a14="http://schemas.microsoft.com/office/drawing/2010/main" val="0"/>
              </a:ext>
            </a:extLst>
          </a:blip>
          <a:stretch>
            <a:fillRect/>
          </a:stretch>
        </p:blipFill>
        <p:spPr>
          <a:xfrm>
            <a:off x="1416552" y="3882439"/>
            <a:ext cx="2368454" cy="2013970"/>
          </a:xfrm>
          <a:prstGeom prst="rect">
            <a:avLst/>
          </a:prstGeom>
          <a:noFill/>
          <a:ln>
            <a:noFill/>
          </a:ln>
        </p:spPr>
      </p:pic>
      <p:pic>
        <p:nvPicPr>
          <p:cNvPr id="261" name="Google Shape;261;p24"/>
          <p:cNvPicPr preferRelativeResize="0"/>
          <p:nvPr/>
        </p:nvPicPr>
        <p:blipFill rotWithShape="1">
          <a:blip r:embed="rId5">
            <a:alphaModFix/>
          </a:blip>
          <a:srcRect t="10334" r="534"/>
          <a:stretch/>
        </p:blipFill>
        <p:spPr>
          <a:xfrm>
            <a:off x="7529804" y="1721673"/>
            <a:ext cx="2692371" cy="1725261"/>
          </a:xfrm>
          <a:prstGeom prst="rect">
            <a:avLst/>
          </a:prstGeom>
          <a:noFill/>
          <a:ln>
            <a:noFill/>
          </a:ln>
        </p:spPr>
      </p:pic>
      <p:sp>
        <p:nvSpPr>
          <p:cNvPr id="262" name="Google Shape;262;p24"/>
          <p:cNvSpPr txBox="1"/>
          <p:nvPr/>
        </p:nvSpPr>
        <p:spPr>
          <a:xfrm>
            <a:off x="7645082" y="1352341"/>
            <a:ext cx="25332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VSURF &amp; Random Forest</a:t>
            </a:r>
            <a:endParaRPr dirty="0">
              <a:solidFill>
                <a:schemeClr val="tx1">
                  <a:lumMod val="75000"/>
                  <a:lumOff val="25000"/>
                </a:schemeClr>
              </a:solidFill>
            </a:endParaRPr>
          </a:p>
        </p:txBody>
      </p:sp>
      <p:sp>
        <p:nvSpPr>
          <p:cNvPr id="263" name="Google Shape;263;p24"/>
          <p:cNvSpPr/>
          <p:nvPr/>
        </p:nvSpPr>
        <p:spPr>
          <a:xfrm>
            <a:off x="4685009" y="2032017"/>
            <a:ext cx="1728000" cy="71250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bg1"/>
                </a:solidFill>
                <a:latin typeface="Century Gothic"/>
                <a:ea typeface="Century Gothic"/>
                <a:cs typeface="Century Gothic"/>
                <a:sym typeface="Century Gothic"/>
              </a:rPr>
              <a:t>Landsat 8 OLI</a:t>
            </a:r>
            <a:endParaRPr dirty="0">
              <a:solidFill>
                <a:schemeClr val="bg1"/>
              </a:solidFill>
            </a:endParaRPr>
          </a:p>
        </p:txBody>
      </p:sp>
      <p:sp>
        <p:nvSpPr>
          <p:cNvPr id="264" name="Google Shape;264;p24"/>
          <p:cNvSpPr/>
          <p:nvPr/>
        </p:nvSpPr>
        <p:spPr>
          <a:xfrm>
            <a:off x="4685009" y="3389875"/>
            <a:ext cx="1728000" cy="71250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bg1"/>
                </a:solidFill>
                <a:latin typeface="Century Gothic"/>
                <a:ea typeface="Century Gothic"/>
                <a:cs typeface="Century Gothic"/>
                <a:sym typeface="Century Gothic"/>
              </a:rPr>
              <a:t>Sentinel-1 </a:t>
            </a:r>
            <a:endParaRPr lang="en-US" sz="1600" b="0" i="0" u="none" strike="noStrike" cap="none" dirty="0" smtClean="0">
              <a:solidFill>
                <a:schemeClr val="bg1"/>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600" b="0" i="0" u="none" strike="noStrike" cap="none" dirty="0" smtClean="0">
                <a:solidFill>
                  <a:schemeClr val="bg1"/>
                </a:solidFill>
                <a:latin typeface="Century Gothic"/>
                <a:ea typeface="Century Gothic"/>
                <a:cs typeface="Century Gothic"/>
                <a:sym typeface="Century Gothic"/>
              </a:rPr>
              <a:t>C-SAR</a:t>
            </a:r>
            <a:endParaRPr dirty="0">
              <a:solidFill>
                <a:schemeClr val="bg1"/>
              </a:solidFill>
            </a:endParaRPr>
          </a:p>
        </p:txBody>
      </p:sp>
      <p:sp>
        <p:nvSpPr>
          <p:cNvPr id="265" name="Google Shape;265;p24"/>
          <p:cNvSpPr/>
          <p:nvPr/>
        </p:nvSpPr>
        <p:spPr>
          <a:xfrm>
            <a:off x="4685009" y="4747733"/>
            <a:ext cx="1728000" cy="71250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bg1"/>
                </a:solidFill>
                <a:latin typeface="Century Gothic"/>
                <a:ea typeface="Century Gothic"/>
                <a:cs typeface="Century Gothic"/>
                <a:sym typeface="Century Gothic"/>
              </a:rPr>
              <a:t>Sentinel-2 MSI</a:t>
            </a:r>
            <a:endParaRPr dirty="0">
              <a:solidFill>
                <a:schemeClr val="bg1"/>
              </a:solidFill>
            </a:endParaRPr>
          </a:p>
        </p:txBody>
      </p:sp>
      <p:sp>
        <p:nvSpPr>
          <p:cNvPr id="266" name="Google Shape;266;p24"/>
          <p:cNvSpPr/>
          <p:nvPr/>
        </p:nvSpPr>
        <p:spPr>
          <a:xfrm>
            <a:off x="5471749" y="2786655"/>
            <a:ext cx="154500" cy="561000"/>
          </a:xfrm>
          <a:prstGeom prst="up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7" name="Google Shape;267;p24"/>
          <p:cNvSpPr/>
          <p:nvPr/>
        </p:nvSpPr>
        <p:spPr>
          <a:xfrm>
            <a:off x="5471748" y="4155185"/>
            <a:ext cx="154500" cy="561000"/>
          </a:xfrm>
          <a:prstGeom prst="up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68" name="Google Shape;268;p24"/>
          <p:cNvCxnSpPr/>
          <p:nvPr/>
        </p:nvCxnSpPr>
        <p:spPr>
          <a:xfrm rot="10800000" flipH="1">
            <a:off x="6412859" y="3195744"/>
            <a:ext cx="735300" cy="569400"/>
          </a:xfrm>
          <a:prstGeom prst="bentConnector3">
            <a:avLst>
              <a:gd name="adj1" fmla="val 50000"/>
            </a:avLst>
          </a:prstGeom>
          <a:noFill/>
          <a:ln w="9525" cap="flat" cmpd="sng">
            <a:solidFill>
              <a:srgbClr val="C00000"/>
            </a:solidFill>
            <a:prstDash val="solid"/>
            <a:round/>
            <a:headEnd type="none" w="sm" len="sm"/>
            <a:tailEnd type="triangle" w="med" len="med"/>
          </a:ln>
        </p:spPr>
      </p:cxnSp>
      <p:cxnSp>
        <p:nvCxnSpPr>
          <p:cNvPr id="269" name="Google Shape;269;p24"/>
          <p:cNvCxnSpPr>
            <a:stCxn id="265" idx="3"/>
          </p:cNvCxnSpPr>
          <p:nvPr/>
        </p:nvCxnSpPr>
        <p:spPr>
          <a:xfrm rot="10800000" flipH="1">
            <a:off x="6413009" y="3347783"/>
            <a:ext cx="367500" cy="1756200"/>
          </a:xfrm>
          <a:prstGeom prst="bentConnector2">
            <a:avLst/>
          </a:prstGeom>
          <a:noFill/>
          <a:ln w="9525" cap="flat" cmpd="sng">
            <a:solidFill>
              <a:srgbClr val="C00000"/>
            </a:solidFill>
            <a:prstDash val="solid"/>
            <a:round/>
            <a:headEnd type="none" w="sm" len="sm"/>
            <a:tailEnd type="none" w="sm" len="sm"/>
          </a:ln>
        </p:spPr>
      </p:cxnSp>
      <p:cxnSp>
        <p:nvCxnSpPr>
          <p:cNvPr id="270" name="Google Shape;270;p24"/>
          <p:cNvCxnSpPr>
            <a:stCxn id="263" idx="3"/>
          </p:cNvCxnSpPr>
          <p:nvPr/>
        </p:nvCxnSpPr>
        <p:spPr>
          <a:xfrm>
            <a:off x="6413009" y="2388267"/>
            <a:ext cx="367500" cy="807477"/>
          </a:xfrm>
          <a:prstGeom prst="bentConnector2">
            <a:avLst/>
          </a:prstGeom>
          <a:noFill/>
          <a:ln w="9525" cap="flat" cmpd="sng">
            <a:solidFill>
              <a:srgbClr val="C00000"/>
            </a:solidFill>
            <a:prstDash val="solid"/>
            <a:round/>
            <a:headEnd type="none" w="sm" len="sm"/>
            <a:tailEnd type="none" w="sm" len="sm"/>
          </a:ln>
        </p:spPr>
      </p:cxnSp>
      <p:cxnSp>
        <p:nvCxnSpPr>
          <p:cNvPr id="271" name="Google Shape;271;p24"/>
          <p:cNvCxnSpPr>
            <a:stCxn id="259" idx="3"/>
            <a:endCxn id="264" idx="1"/>
          </p:cNvCxnSpPr>
          <p:nvPr/>
        </p:nvCxnSpPr>
        <p:spPr>
          <a:xfrm>
            <a:off x="3785005" y="2607430"/>
            <a:ext cx="900000" cy="1138800"/>
          </a:xfrm>
          <a:prstGeom prst="bentConnector3">
            <a:avLst>
              <a:gd name="adj1" fmla="val 50000"/>
            </a:avLst>
          </a:prstGeom>
          <a:noFill/>
          <a:ln w="9525" cap="flat" cmpd="sng">
            <a:solidFill>
              <a:srgbClr val="C00000"/>
            </a:solidFill>
            <a:prstDash val="solid"/>
            <a:round/>
            <a:headEnd type="none" w="sm" len="sm"/>
            <a:tailEnd type="triangle" w="med" len="med"/>
          </a:ln>
        </p:spPr>
      </p:cxnSp>
      <p:cxnSp>
        <p:nvCxnSpPr>
          <p:cNvPr id="272" name="Google Shape;272;p24"/>
          <p:cNvCxnSpPr>
            <a:stCxn id="260" idx="3"/>
          </p:cNvCxnSpPr>
          <p:nvPr/>
        </p:nvCxnSpPr>
        <p:spPr>
          <a:xfrm rot="10800000" flipH="1">
            <a:off x="3785006" y="3746124"/>
            <a:ext cx="450000" cy="1143300"/>
          </a:xfrm>
          <a:prstGeom prst="bentConnector2">
            <a:avLst/>
          </a:prstGeom>
          <a:noFill/>
          <a:ln w="9525" cap="flat" cmpd="sng">
            <a:solidFill>
              <a:srgbClr val="C00000"/>
            </a:solidFill>
            <a:prstDash val="solid"/>
            <a:round/>
            <a:headEnd type="none" w="sm" len="sm"/>
            <a:tailEnd type="none" w="sm" len="sm"/>
          </a:ln>
        </p:spPr>
      </p:cxnSp>
      <p:sp>
        <p:nvSpPr>
          <p:cNvPr id="273" name="Google Shape;273;p24"/>
          <p:cNvSpPr/>
          <p:nvPr/>
        </p:nvSpPr>
        <p:spPr>
          <a:xfrm>
            <a:off x="8697611" y="3514833"/>
            <a:ext cx="238500" cy="42030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4" name="Google Shape;274;p24"/>
          <p:cNvSpPr txBox="1"/>
          <p:nvPr/>
        </p:nvSpPr>
        <p:spPr>
          <a:xfrm>
            <a:off x="1422136" y="5999775"/>
            <a:ext cx="23628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Point</a:t>
            </a:r>
            <a:r>
              <a:rPr lang="en-US" sz="1600" b="0" i="0" u="none" strike="noStrike" cap="none" dirty="0">
                <a:solidFill>
                  <a:schemeClr val="tx1">
                    <a:lumMod val="75000"/>
                    <a:lumOff val="25000"/>
                  </a:schemeClr>
                </a:solidFill>
                <a:latin typeface="Century Gothic"/>
                <a:ea typeface="Century Gothic"/>
                <a:cs typeface="Century Gothic"/>
                <a:sym typeface="Century Gothic"/>
              </a:rPr>
              <a:t> Sampling over DNR  Field Survey</a:t>
            </a:r>
            <a:endParaRPr dirty="0">
              <a:solidFill>
                <a:schemeClr val="tx1">
                  <a:lumMod val="75000"/>
                  <a:lumOff val="25000"/>
                </a:schemeClr>
              </a:solidFill>
            </a:endParaRPr>
          </a:p>
        </p:txBody>
      </p:sp>
      <p:sp>
        <p:nvSpPr>
          <p:cNvPr id="275" name="Google Shape;275;p24"/>
          <p:cNvSpPr txBox="1"/>
          <p:nvPr/>
        </p:nvSpPr>
        <p:spPr>
          <a:xfrm>
            <a:off x="4380410" y="1352340"/>
            <a:ext cx="23370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Derive Predictor Variables from</a:t>
            </a:r>
            <a:endParaRPr dirty="0">
              <a:solidFill>
                <a:schemeClr val="tx1">
                  <a:lumMod val="75000"/>
                  <a:lumOff val="25000"/>
                </a:schemeClr>
              </a:solidFill>
            </a:endParaRPr>
          </a:p>
        </p:txBody>
      </p:sp>
      <p:pic>
        <p:nvPicPr>
          <p:cNvPr id="276" name="Google Shape;276;p24"/>
          <p:cNvPicPr preferRelativeResize="0"/>
          <p:nvPr/>
        </p:nvPicPr>
        <p:blipFill>
          <a:blip r:embed="rId6">
            <a:extLst>
              <a:ext uri="{28A0092B-C50C-407E-A947-70E740481C1C}">
                <a14:useLocalDpi xmlns:a14="http://schemas.microsoft.com/office/drawing/2010/main" val="0"/>
              </a:ext>
            </a:extLst>
          </a:blip>
          <a:stretch>
            <a:fillRect/>
          </a:stretch>
        </p:blipFill>
        <p:spPr>
          <a:xfrm>
            <a:off x="8021375" y="4114016"/>
            <a:ext cx="1590971" cy="1321653"/>
          </a:xfrm>
          <a:prstGeom prst="rect">
            <a:avLst/>
          </a:prstGeom>
          <a:noFill/>
          <a:ln>
            <a:noFill/>
          </a:ln>
        </p:spPr>
      </p:pic>
      <p:sp>
        <p:nvSpPr>
          <p:cNvPr id="278" name="Google Shape;278;p24"/>
          <p:cNvSpPr/>
          <p:nvPr/>
        </p:nvSpPr>
        <p:spPr>
          <a:xfrm>
            <a:off x="7184657" y="5869273"/>
            <a:ext cx="424800" cy="2229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9" name="Google Shape;279;p24"/>
          <p:cNvSpPr/>
          <p:nvPr/>
        </p:nvSpPr>
        <p:spPr>
          <a:xfrm>
            <a:off x="7184657" y="5588348"/>
            <a:ext cx="424800" cy="222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0" name="Google Shape;280;p24"/>
          <p:cNvSpPr txBox="1"/>
          <p:nvPr/>
        </p:nvSpPr>
        <p:spPr>
          <a:xfrm>
            <a:off x="7609457" y="5530650"/>
            <a:ext cx="2173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chemeClr val="tx1">
                    <a:lumMod val="75000"/>
                    <a:lumOff val="25000"/>
                  </a:schemeClr>
                </a:solidFill>
                <a:latin typeface="Century Gothic"/>
                <a:ea typeface="Century Gothic"/>
                <a:cs typeface="Century Gothic"/>
                <a:sym typeface="Century Gothic"/>
              </a:rPr>
              <a:t>Wild Rice Presence</a:t>
            </a:r>
            <a:endParaRPr>
              <a:solidFill>
                <a:schemeClr val="tx1">
                  <a:lumMod val="75000"/>
                  <a:lumOff val="25000"/>
                </a:schemeClr>
              </a:solidFill>
            </a:endParaRPr>
          </a:p>
        </p:txBody>
      </p:sp>
      <p:sp>
        <p:nvSpPr>
          <p:cNvPr id="281" name="Google Shape;281;p24"/>
          <p:cNvSpPr txBox="1"/>
          <p:nvPr/>
        </p:nvSpPr>
        <p:spPr>
          <a:xfrm>
            <a:off x="7609457" y="5826817"/>
            <a:ext cx="2173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chemeClr val="tx1">
                    <a:lumMod val="75000"/>
                    <a:lumOff val="25000"/>
                  </a:schemeClr>
                </a:solidFill>
                <a:latin typeface="Century Gothic"/>
                <a:ea typeface="Century Gothic"/>
                <a:cs typeface="Century Gothic"/>
                <a:sym typeface="Century Gothic"/>
              </a:rPr>
              <a:t>Wild Rice Absence</a:t>
            </a:r>
            <a:endParaRPr>
              <a:solidFill>
                <a:schemeClr val="tx1">
                  <a:lumMod val="75000"/>
                  <a:lumOff val="25000"/>
                </a:schemeClr>
              </a:solidFill>
            </a:endParaRPr>
          </a:p>
        </p:txBody>
      </p:sp>
      <p:sp>
        <p:nvSpPr>
          <p:cNvPr id="282" name="Google Shape;282;p24"/>
          <p:cNvSpPr txBox="1"/>
          <p:nvPr/>
        </p:nvSpPr>
        <p:spPr>
          <a:xfrm>
            <a:off x="1257288" y="1198300"/>
            <a:ext cx="26925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Digital Ocular Sampling</a:t>
            </a:r>
            <a:endParaRPr dirty="0">
              <a:solidFill>
                <a:schemeClr val="tx1">
                  <a:lumMod val="75000"/>
                  <a:lumOff val="25000"/>
                </a:schemeClr>
              </a:solidFill>
            </a:endParaRPr>
          </a:p>
        </p:txBody>
      </p:sp>
      <p:sp>
        <p:nvSpPr>
          <p:cNvPr id="2" name="Oval 1"/>
          <p:cNvSpPr/>
          <p:nvPr/>
        </p:nvSpPr>
        <p:spPr>
          <a:xfrm>
            <a:off x="2055223" y="471618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000142" y="4528934"/>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111824" y="4990511"/>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808544" y="5582723"/>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886925" y="4354754"/>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087232" y="406735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156904" y="573948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RESULTS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11182458"/>
              </p:ext>
            </p:extLst>
          </p:nvPr>
        </p:nvGraphicFramePr>
        <p:xfrm>
          <a:off x="1204071" y="1716259"/>
          <a:ext cx="10107775" cy="3862608"/>
        </p:xfrm>
        <a:graphic>
          <a:graphicData uri="http://schemas.openxmlformats.org/drawingml/2006/table">
            <a:tbl>
              <a:tblPr firstRow="1" bandRow="1">
                <a:tableStyleId>{DE07980C-D531-48B7-9273-8807F2505092}</a:tableStyleId>
              </a:tblPr>
              <a:tblGrid>
                <a:gridCol w="1299017">
                  <a:extLst>
                    <a:ext uri="{9D8B030D-6E8A-4147-A177-3AD203B41FA5}">
                      <a16:colId xmlns:a16="http://schemas.microsoft.com/office/drawing/2014/main" xmlns="" val="3261130002"/>
                    </a:ext>
                  </a:extLst>
                </a:gridCol>
                <a:gridCol w="1762782">
                  <a:extLst>
                    <a:ext uri="{9D8B030D-6E8A-4147-A177-3AD203B41FA5}">
                      <a16:colId xmlns:a16="http://schemas.microsoft.com/office/drawing/2014/main" xmlns="" val="306045143"/>
                    </a:ext>
                  </a:extLst>
                </a:gridCol>
                <a:gridCol w="1858280">
                  <a:extLst>
                    <a:ext uri="{9D8B030D-6E8A-4147-A177-3AD203B41FA5}">
                      <a16:colId xmlns:a16="http://schemas.microsoft.com/office/drawing/2014/main" xmlns="" val="2009881665"/>
                    </a:ext>
                  </a:extLst>
                </a:gridCol>
                <a:gridCol w="1946768">
                  <a:extLst>
                    <a:ext uri="{9D8B030D-6E8A-4147-A177-3AD203B41FA5}">
                      <a16:colId xmlns:a16="http://schemas.microsoft.com/office/drawing/2014/main" xmlns="" val="2484714200"/>
                    </a:ext>
                  </a:extLst>
                </a:gridCol>
                <a:gridCol w="3240928">
                  <a:extLst>
                    <a:ext uri="{9D8B030D-6E8A-4147-A177-3AD203B41FA5}">
                      <a16:colId xmlns:a16="http://schemas.microsoft.com/office/drawing/2014/main" xmlns="" val="3611009828"/>
                    </a:ext>
                  </a:extLst>
                </a:gridCol>
              </a:tblGrid>
              <a:tr h="965652">
                <a:tc>
                  <a:txBody>
                    <a:bodyPr/>
                    <a:lstStyle/>
                    <a:p>
                      <a:pPr algn="ctr"/>
                      <a:r>
                        <a:rPr lang="en-US" sz="1600" dirty="0" smtClean="0">
                          <a:solidFill>
                            <a:schemeClr val="tx1">
                              <a:lumMod val="75000"/>
                              <a:lumOff val="25000"/>
                            </a:schemeClr>
                          </a:solidFill>
                          <a:latin typeface="Century Gothic" panose="020B0502020202020204" pitchFamily="34" charset="0"/>
                        </a:rPr>
                        <a:t>Model #</a:t>
                      </a:r>
                      <a:endParaRPr lang="en-US" sz="1600" dirty="0">
                        <a:solidFill>
                          <a:schemeClr val="tx1">
                            <a:lumMod val="75000"/>
                            <a:lumOff val="25000"/>
                          </a:schemeClr>
                        </a:solidFill>
                        <a:latin typeface="Century Gothic" panose="020B0502020202020204" pitchFamily="34" charset="0"/>
                      </a:endParaRPr>
                    </a:p>
                  </a:txBody>
                  <a:tcPr anchor="ctr">
                    <a:solidFill>
                      <a:schemeClr val="accent1">
                        <a:lumMod val="60000"/>
                        <a:lumOff val="40000"/>
                      </a:schemeClr>
                    </a:solidFill>
                  </a:tcPr>
                </a:tc>
                <a:tc>
                  <a:txBody>
                    <a:bodyPr/>
                    <a:lstStyle/>
                    <a:p>
                      <a:pPr algn="ctr"/>
                      <a:r>
                        <a:rPr lang="en-US" sz="1600" dirty="0" smtClean="0">
                          <a:solidFill>
                            <a:schemeClr val="tx1">
                              <a:lumMod val="75000"/>
                              <a:lumOff val="25000"/>
                            </a:schemeClr>
                          </a:solidFill>
                          <a:latin typeface="Century Gothic" panose="020B0502020202020204" pitchFamily="34" charset="0"/>
                        </a:rPr>
                        <a:t>Training Data Used</a:t>
                      </a:r>
                      <a:endParaRPr lang="en-US" sz="1600" dirty="0">
                        <a:solidFill>
                          <a:schemeClr val="tx1">
                            <a:lumMod val="75000"/>
                            <a:lumOff val="25000"/>
                          </a:schemeClr>
                        </a:solidFill>
                        <a:latin typeface="Century Gothic" panose="020B0502020202020204" pitchFamily="34" charset="0"/>
                      </a:endParaRPr>
                    </a:p>
                  </a:txBody>
                  <a:tcPr anchor="ctr">
                    <a:solidFill>
                      <a:schemeClr val="accent1">
                        <a:lumMod val="60000"/>
                        <a:lumOff val="40000"/>
                      </a:schemeClr>
                    </a:solidFill>
                  </a:tcPr>
                </a:tc>
                <a:tc>
                  <a:txBody>
                    <a:bodyPr/>
                    <a:lstStyle/>
                    <a:p>
                      <a:pPr algn="ctr"/>
                      <a:r>
                        <a:rPr lang="en-US" sz="1600" dirty="0" smtClean="0">
                          <a:solidFill>
                            <a:schemeClr val="tx1">
                              <a:lumMod val="75000"/>
                              <a:lumOff val="25000"/>
                            </a:schemeClr>
                          </a:solidFill>
                          <a:latin typeface="Century Gothic" panose="020B0502020202020204" pitchFamily="34" charset="0"/>
                        </a:rPr>
                        <a:t>Satellites/Sensors Used</a:t>
                      </a:r>
                      <a:endParaRPr lang="en-US" sz="1600" dirty="0">
                        <a:solidFill>
                          <a:schemeClr val="tx1">
                            <a:lumMod val="75000"/>
                            <a:lumOff val="25000"/>
                          </a:schemeClr>
                        </a:solidFill>
                        <a:latin typeface="Century Gothic" panose="020B0502020202020204" pitchFamily="34" charset="0"/>
                      </a:endParaRPr>
                    </a:p>
                  </a:txBody>
                  <a:tcPr anchor="ctr">
                    <a:solidFill>
                      <a:schemeClr val="accent1">
                        <a:lumMod val="60000"/>
                        <a:lumOff val="40000"/>
                      </a:schemeClr>
                    </a:solidFill>
                  </a:tcPr>
                </a:tc>
                <a:tc>
                  <a:txBody>
                    <a:bodyPr/>
                    <a:lstStyle/>
                    <a:p>
                      <a:pPr algn="ctr"/>
                      <a:r>
                        <a:rPr lang="en-US" sz="1600" dirty="0" smtClean="0">
                          <a:solidFill>
                            <a:schemeClr val="tx1">
                              <a:lumMod val="75000"/>
                              <a:lumOff val="25000"/>
                            </a:schemeClr>
                          </a:solidFill>
                          <a:latin typeface="Century Gothic" panose="020B0502020202020204" pitchFamily="34" charset="0"/>
                        </a:rPr>
                        <a:t>Resolution (meters)</a:t>
                      </a:r>
                      <a:endParaRPr lang="en-US" sz="1600" dirty="0">
                        <a:solidFill>
                          <a:schemeClr val="tx1">
                            <a:lumMod val="75000"/>
                            <a:lumOff val="25000"/>
                          </a:schemeClr>
                        </a:solidFill>
                        <a:latin typeface="Century Gothic" panose="020B0502020202020204" pitchFamily="34" charset="0"/>
                      </a:endParaRPr>
                    </a:p>
                  </a:txBody>
                  <a:tcPr anchor="ctr">
                    <a:solidFill>
                      <a:schemeClr val="accent1">
                        <a:lumMod val="60000"/>
                        <a:lumOff val="40000"/>
                      </a:schemeClr>
                    </a:solidFill>
                  </a:tcPr>
                </a:tc>
                <a:tc>
                  <a:txBody>
                    <a:bodyPr/>
                    <a:lstStyle/>
                    <a:p>
                      <a:pPr algn="ctr"/>
                      <a:r>
                        <a:rPr lang="en-US" sz="1600" dirty="0" smtClean="0">
                          <a:solidFill>
                            <a:schemeClr val="tx1">
                              <a:lumMod val="75000"/>
                              <a:lumOff val="25000"/>
                            </a:schemeClr>
                          </a:solidFill>
                          <a:latin typeface="Century Gothic" panose="020B0502020202020204" pitchFamily="34" charset="0"/>
                        </a:rPr>
                        <a:t>Top 4</a:t>
                      </a:r>
                      <a:r>
                        <a:rPr lang="en-US" sz="1600" baseline="0" dirty="0" smtClean="0">
                          <a:solidFill>
                            <a:schemeClr val="tx1">
                              <a:lumMod val="75000"/>
                              <a:lumOff val="25000"/>
                            </a:schemeClr>
                          </a:solidFill>
                          <a:latin typeface="Century Gothic" panose="020B0502020202020204" pitchFamily="34" charset="0"/>
                        </a:rPr>
                        <a:t> Predictors</a:t>
                      </a:r>
                      <a:endParaRPr lang="en-US" sz="1600" dirty="0">
                        <a:solidFill>
                          <a:schemeClr val="tx1">
                            <a:lumMod val="75000"/>
                            <a:lumOff val="25000"/>
                          </a:schemeClr>
                        </a:solidFill>
                        <a:latin typeface="Century Gothic" panose="020B0502020202020204" pitchFamily="34" charset="0"/>
                      </a:endParaRPr>
                    </a:p>
                  </a:txBody>
                  <a:tcPr anchor="ctr">
                    <a:solidFill>
                      <a:schemeClr val="accent1">
                        <a:lumMod val="60000"/>
                        <a:lumOff val="40000"/>
                      </a:schemeClr>
                    </a:solidFill>
                  </a:tcPr>
                </a:tc>
                <a:extLst>
                  <a:ext uri="{0D108BD9-81ED-4DB2-BD59-A6C34878D82A}">
                    <a16:rowId xmlns:a16="http://schemas.microsoft.com/office/drawing/2014/main" xmlns="" val="1173449644"/>
                  </a:ext>
                </a:extLst>
              </a:tr>
              <a:tr h="965652">
                <a:tc>
                  <a:txBody>
                    <a:bodyPr/>
                    <a:lstStyle/>
                    <a:p>
                      <a:pPr algn="ctr"/>
                      <a:r>
                        <a:rPr lang="en-US" sz="1600" dirty="0" smtClean="0">
                          <a:solidFill>
                            <a:schemeClr val="tx1">
                              <a:lumMod val="75000"/>
                              <a:lumOff val="25000"/>
                            </a:schemeClr>
                          </a:solidFill>
                          <a:latin typeface="Century Gothic" panose="020B0502020202020204" pitchFamily="34" charset="0"/>
                        </a:rPr>
                        <a:t>1</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DOS</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Landsat 8 OLI</a:t>
                      </a:r>
                    </a:p>
                    <a:p>
                      <a:pPr algn="ctr"/>
                      <a:r>
                        <a:rPr lang="en-US" sz="1600" dirty="0" smtClean="0">
                          <a:solidFill>
                            <a:schemeClr val="tx1">
                              <a:lumMod val="75000"/>
                              <a:lumOff val="25000"/>
                            </a:schemeClr>
                          </a:solidFill>
                          <a:latin typeface="Century Gothic" panose="020B0502020202020204" pitchFamily="34" charset="0"/>
                        </a:rPr>
                        <a:t>Sentinel</a:t>
                      </a:r>
                      <a:r>
                        <a:rPr lang="en-US" sz="1600" baseline="0" dirty="0" smtClean="0">
                          <a:solidFill>
                            <a:schemeClr val="tx1">
                              <a:lumMod val="75000"/>
                              <a:lumOff val="25000"/>
                            </a:schemeClr>
                          </a:solidFill>
                          <a:latin typeface="Century Gothic" panose="020B0502020202020204" pitchFamily="34" charset="0"/>
                        </a:rPr>
                        <a:t>-1 C-SAR</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30</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b="1" dirty="0" smtClean="0">
                          <a:solidFill>
                            <a:schemeClr val="tx1">
                              <a:lumMod val="75000"/>
                              <a:lumOff val="25000"/>
                            </a:schemeClr>
                          </a:solidFill>
                          <a:latin typeface="Century Gothic" panose="020B0502020202020204" pitchFamily="34" charset="0"/>
                        </a:rPr>
                        <a:t>VV range</a:t>
                      </a:r>
                      <a:r>
                        <a:rPr lang="en-US" sz="1600" dirty="0" smtClean="0">
                          <a:solidFill>
                            <a:schemeClr val="tx1">
                              <a:lumMod val="75000"/>
                              <a:lumOff val="25000"/>
                            </a:schemeClr>
                          </a:solidFill>
                          <a:latin typeface="Century Gothic" panose="020B0502020202020204" pitchFamily="34" charset="0"/>
                        </a:rPr>
                        <a:t>, Cross</a:t>
                      </a:r>
                      <a:r>
                        <a:rPr lang="en-US" sz="1600" baseline="0" dirty="0" smtClean="0">
                          <a:solidFill>
                            <a:schemeClr val="tx1">
                              <a:lumMod val="75000"/>
                              <a:lumOff val="25000"/>
                            </a:schemeClr>
                          </a:solidFill>
                          <a:latin typeface="Century Gothic" panose="020B0502020202020204" pitchFamily="34" charset="0"/>
                        </a:rPr>
                        <a:t> Ratio (VH/VV) T2, Cross Ratio (VV/VH) T2, Band 5 T2</a:t>
                      </a:r>
                      <a:endParaRPr lang="en-US" sz="1600" dirty="0">
                        <a:solidFill>
                          <a:schemeClr val="tx1">
                            <a:lumMod val="75000"/>
                            <a:lumOff val="25000"/>
                          </a:schemeClr>
                        </a:solidFill>
                        <a:latin typeface="Century Gothic" panose="020B0502020202020204" pitchFamily="34" charset="0"/>
                      </a:endParaRPr>
                    </a:p>
                  </a:txBody>
                  <a:tcPr anchor="ctr">
                    <a:noFill/>
                  </a:tcPr>
                </a:tc>
                <a:extLst>
                  <a:ext uri="{0D108BD9-81ED-4DB2-BD59-A6C34878D82A}">
                    <a16:rowId xmlns:a16="http://schemas.microsoft.com/office/drawing/2014/main" xmlns="" val="3468781650"/>
                  </a:ext>
                </a:extLst>
              </a:tr>
              <a:tr h="965652">
                <a:tc>
                  <a:txBody>
                    <a:bodyPr/>
                    <a:lstStyle/>
                    <a:p>
                      <a:pPr algn="ctr"/>
                      <a:r>
                        <a:rPr lang="en-US" sz="1600" dirty="0" smtClean="0">
                          <a:solidFill>
                            <a:schemeClr val="tx1">
                              <a:lumMod val="75000"/>
                              <a:lumOff val="25000"/>
                            </a:schemeClr>
                          </a:solidFill>
                          <a:latin typeface="Century Gothic" panose="020B0502020202020204" pitchFamily="34" charset="0"/>
                        </a:rPr>
                        <a:t>2</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MN DNR</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Landsat 8 OLI</a:t>
                      </a:r>
                    </a:p>
                    <a:p>
                      <a:pPr algn="ctr"/>
                      <a:r>
                        <a:rPr lang="en-US" sz="1600" dirty="0" smtClean="0">
                          <a:solidFill>
                            <a:schemeClr val="tx1">
                              <a:lumMod val="75000"/>
                              <a:lumOff val="25000"/>
                            </a:schemeClr>
                          </a:solidFill>
                          <a:latin typeface="Century Gothic" panose="020B0502020202020204" pitchFamily="34" charset="0"/>
                        </a:rPr>
                        <a:t>Sentinel</a:t>
                      </a:r>
                      <a:r>
                        <a:rPr lang="en-US" sz="1600" baseline="0" dirty="0" smtClean="0">
                          <a:solidFill>
                            <a:schemeClr val="tx1">
                              <a:lumMod val="75000"/>
                              <a:lumOff val="25000"/>
                            </a:schemeClr>
                          </a:solidFill>
                          <a:latin typeface="Century Gothic" panose="020B0502020202020204" pitchFamily="34" charset="0"/>
                        </a:rPr>
                        <a:t>-1 C-SAR</a:t>
                      </a:r>
                      <a:endParaRPr lang="en-US" sz="1600" dirty="0" smtClean="0">
                        <a:solidFill>
                          <a:schemeClr val="tx1">
                            <a:lumMod val="75000"/>
                            <a:lumOff val="25000"/>
                          </a:schemeClr>
                        </a:solidFill>
                        <a:latin typeface="Century Gothic" panose="020B0502020202020204" pitchFamily="34" charset="0"/>
                      </a:endParaRPr>
                    </a:p>
                    <a:p>
                      <a:pPr algn="ct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30</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b="1" dirty="0" smtClean="0">
                          <a:solidFill>
                            <a:schemeClr val="tx1">
                              <a:lumMod val="75000"/>
                              <a:lumOff val="25000"/>
                            </a:schemeClr>
                          </a:solidFill>
                          <a:latin typeface="Century Gothic" panose="020B0502020202020204" pitchFamily="34" charset="0"/>
                        </a:rPr>
                        <a:t>VV range</a:t>
                      </a:r>
                      <a:r>
                        <a:rPr lang="en-US" sz="1600" dirty="0" smtClean="0">
                          <a:solidFill>
                            <a:schemeClr val="tx1">
                              <a:lumMod val="75000"/>
                              <a:lumOff val="25000"/>
                            </a:schemeClr>
                          </a:solidFill>
                          <a:latin typeface="Century Gothic" panose="020B0502020202020204" pitchFamily="34" charset="0"/>
                        </a:rPr>
                        <a:t>, Tasseled</a:t>
                      </a:r>
                      <a:r>
                        <a:rPr lang="en-US" sz="1600" baseline="0" dirty="0" smtClean="0">
                          <a:solidFill>
                            <a:schemeClr val="tx1">
                              <a:lumMod val="75000"/>
                              <a:lumOff val="25000"/>
                            </a:schemeClr>
                          </a:solidFill>
                          <a:latin typeface="Century Gothic" panose="020B0502020202020204" pitchFamily="34" charset="0"/>
                        </a:rPr>
                        <a:t> Cap Wetness T1, VV median T1, Band 2 T1</a:t>
                      </a:r>
                      <a:endParaRPr lang="en-US" sz="1600" dirty="0">
                        <a:solidFill>
                          <a:schemeClr val="tx1">
                            <a:lumMod val="75000"/>
                            <a:lumOff val="25000"/>
                          </a:schemeClr>
                        </a:solidFill>
                        <a:latin typeface="Century Gothic" panose="020B0502020202020204" pitchFamily="34" charset="0"/>
                      </a:endParaRPr>
                    </a:p>
                  </a:txBody>
                  <a:tcPr anchor="ctr">
                    <a:noFill/>
                  </a:tcPr>
                </a:tc>
                <a:extLst>
                  <a:ext uri="{0D108BD9-81ED-4DB2-BD59-A6C34878D82A}">
                    <a16:rowId xmlns:a16="http://schemas.microsoft.com/office/drawing/2014/main" xmlns="" val="2955756782"/>
                  </a:ext>
                </a:extLst>
              </a:tr>
              <a:tr h="965652">
                <a:tc>
                  <a:txBody>
                    <a:bodyPr/>
                    <a:lstStyle/>
                    <a:p>
                      <a:pPr algn="ctr"/>
                      <a:r>
                        <a:rPr lang="en-US" sz="1600" dirty="0" smtClean="0">
                          <a:solidFill>
                            <a:schemeClr val="tx1">
                              <a:lumMod val="75000"/>
                              <a:lumOff val="25000"/>
                            </a:schemeClr>
                          </a:solidFill>
                          <a:latin typeface="Century Gothic" panose="020B0502020202020204" pitchFamily="34" charset="0"/>
                        </a:rPr>
                        <a:t>3</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MN DNR</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Sentinel</a:t>
                      </a:r>
                      <a:r>
                        <a:rPr lang="en-US" sz="1600" baseline="0" dirty="0" smtClean="0">
                          <a:solidFill>
                            <a:schemeClr val="tx1">
                              <a:lumMod val="75000"/>
                              <a:lumOff val="25000"/>
                            </a:schemeClr>
                          </a:solidFill>
                          <a:latin typeface="Century Gothic" panose="020B0502020202020204" pitchFamily="34" charset="0"/>
                        </a:rPr>
                        <a:t>-1 C-SAR</a:t>
                      </a:r>
                      <a:endParaRPr lang="en-US" sz="1600" dirty="0" smtClean="0">
                        <a:solidFill>
                          <a:schemeClr val="tx1">
                            <a:lumMod val="75000"/>
                            <a:lumOff val="25000"/>
                          </a:schemeClr>
                        </a:solidFill>
                        <a:latin typeface="Century Gothic" panose="020B0502020202020204" pitchFamily="34" charset="0"/>
                      </a:endParaRPr>
                    </a:p>
                    <a:p>
                      <a:pPr algn="ct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algn="ctr"/>
                      <a:r>
                        <a:rPr lang="en-US" sz="1600" dirty="0" smtClean="0">
                          <a:solidFill>
                            <a:schemeClr val="tx1">
                              <a:lumMod val="75000"/>
                              <a:lumOff val="25000"/>
                            </a:schemeClr>
                          </a:solidFill>
                          <a:latin typeface="Century Gothic" panose="020B0502020202020204" pitchFamily="34" charset="0"/>
                        </a:rPr>
                        <a:t>10</a:t>
                      </a:r>
                      <a:endParaRPr lang="en-US" sz="1600" dirty="0">
                        <a:solidFill>
                          <a:schemeClr val="tx1">
                            <a:lumMod val="75000"/>
                            <a:lumOff val="25000"/>
                          </a:schemeClr>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smtClean="0">
                          <a:solidFill>
                            <a:schemeClr val="tx1">
                              <a:lumMod val="75000"/>
                              <a:lumOff val="25000"/>
                            </a:schemeClr>
                          </a:solidFill>
                          <a:latin typeface="Century Gothic" panose="020B0502020202020204" pitchFamily="34" charset="0"/>
                        </a:rPr>
                        <a:t>VV range</a:t>
                      </a:r>
                      <a:r>
                        <a:rPr lang="en-US" sz="1600" dirty="0" smtClean="0">
                          <a:solidFill>
                            <a:schemeClr val="tx1">
                              <a:lumMod val="75000"/>
                              <a:lumOff val="25000"/>
                            </a:schemeClr>
                          </a:solidFill>
                          <a:latin typeface="Century Gothic" panose="020B0502020202020204" pitchFamily="34" charset="0"/>
                        </a:rPr>
                        <a:t>, VH range,</a:t>
                      </a:r>
                      <a:r>
                        <a:rPr lang="en-US" sz="1600" baseline="0" dirty="0" smtClean="0">
                          <a:solidFill>
                            <a:schemeClr val="tx1">
                              <a:lumMod val="75000"/>
                              <a:lumOff val="25000"/>
                            </a:schemeClr>
                          </a:solidFill>
                          <a:latin typeface="Century Gothic" panose="020B0502020202020204" pitchFamily="34" charset="0"/>
                        </a:rPr>
                        <a:t> VV median T1, Cross Ratio (VH/VV) T1</a:t>
                      </a:r>
                      <a:endParaRPr lang="en-US" sz="1600" dirty="0" smtClean="0">
                        <a:solidFill>
                          <a:schemeClr val="tx1">
                            <a:lumMod val="75000"/>
                            <a:lumOff val="25000"/>
                          </a:schemeClr>
                        </a:solidFill>
                        <a:latin typeface="Century Gothic" panose="020B0502020202020204" pitchFamily="34" charset="0"/>
                      </a:endParaRPr>
                    </a:p>
                  </a:txBody>
                  <a:tcPr anchor="ctr">
                    <a:noFill/>
                  </a:tcPr>
                </a:tc>
                <a:extLst>
                  <a:ext uri="{0D108BD9-81ED-4DB2-BD59-A6C34878D82A}">
                    <a16:rowId xmlns:a16="http://schemas.microsoft.com/office/drawing/2014/main" xmlns="" val="1886571776"/>
                  </a:ext>
                </a:extLst>
              </a:tr>
            </a:tbl>
          </a:graphicData>
        </a:graphic>
      </p:graphicFrame>
    </p:spTree>
    <p:extLst>
      <p:ext uri="{BB962C8B-B14F-4D97-AF65-F5344CB8AC3E}">
        <p14:creationId xmlns:p14="http://schemas.microsoft.com/office/powerpoint/2010/main" val="2088532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2060070111"/>
              </p:ext>
            </p:extLst>
          </p:nvPr>
        </p:nvGraphicFramePr>
        <p:xfrm>
          <a:off x="415440" y="1275891"/>
          <a:ext cx="11342451" cy="497931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MODELING RESULTS CONTINUED</a:t>
            </a:r>
            <a:endParaRPr lang="en-US" dirty="0"/>
          </a:p>
        </p:txBody>
      </p:sp>
      <p:sp>
        <p:nvSpPr>
          <p:cNvPr id="3" name="TextBox 2"/>
          <p:cNvSpPr txBox="1"/>
          <p:nvPr/>
        </p:nvSpPr>
        <p:spPr>
          <a:xfrm>
            <a:off x="1196936" y="2846199"/>
            <a:ext cx="2260315"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AUC: 0.9365</a:t>
            </a:r>
            <a:endParaRPr lang="en-US" dirty="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1196935" y="3685050"/>
            <a:ext cx="2260315"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AUC: 0.8270</a:t>
            </a:r>
            <a:endParaRPr lang="en-US" dirty="0">
              <a:solidFill>
                <a:schemeClr val="tx1">
                  <a:lumMod val="75000"/>
                  <a:lumOff val="25000"/>
                </a:schemeClr>
              </a:solidFill>
              <a:latin typeface="Century Gothic" panose="020B0502020202020204" pitchFamily="34" charset="0"/>
            </a:endParaRPr>
          </a:p>
        </p:txBody>
      </p:sp>
      <p:sp>
        <p:nvSpPr>
          <p:cNvPr id="11" name="TextBox 10"/>
          <p:cNvSpPr txBox="1"/>
          <p:nvPr/>
        </p:nvSpPr>
        <p:spPr>
          <a:xfrm>
            <a:off x="1196936" y="4538571"/>
            <a:ext cx="2260315"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AUC: 0.6728</a:t>
            </a:r>
            <a:endParaRPr lang="en-US" dirty="0">
              <a:solidFill>
                <a:schemeClr val="tx1">
                  <a:lumMod val="75000"/>
                  <a:lumOff val="25000"/>
                </a:schemeClr>
              </a:solidFill>
              <a:latin typeface="Century Gothic" panose="020B0502020202020204" pitchFamily="34" charset="0"/>
            </a:endParaRPr>
          </a:p>
        </p:txBody>
      </p:sp>
      <p:sp>
        <p:nvSpPr>
          <p:cNvPr id="4" name="TextBox 3"/>
          <p:cNvSpPr txBox="1"/>
          <p:nvPr/>
        </p:nvSpPr>
        <p:spPr>
          <a:xfrm>
            <a:off x="10632610" y="5916655"/>
            <a:ext cx="97518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a:t>
            </a:r>
            <a:r>
              <a:rPr lang="en-US" sz="1600" dirty="0" smtClean="0">
                <a:solidFill>
                  <a:schemeClr val="tx1">
                    <a:lumMod val="75000"/>
                    <a:lumOff val="25000"/>
                  </a:schemeClr>
                </a:solidFill>
                <a:latin typeface="Century Gothic" panose="020B0502020202020204" pitchFamily="34" charset="0"/>
              </a:rPr>
              <a:t> = 500</a:t>
            </a:r>
            <a:endParaRPr lang="en-US" sz="1600" dirty="0">
              <a:solidFill>
                <a:schemeClr val="tx1">
                  <a:lumMod val="75000"/>
                  <a:lumOff val="25000"/>
                </a:schemeClr>
              </a:solidFill>
              <a:latin typeface="Century Gothic" panose="020B0502020202020204" pitchFamily="34" charset="0"/>
            </a:endParaRPr>
          </a:p>
        </p:txBody>
      </p:sp>
      <p:sp>
        <p:nvSpPr>
          <p:cNvPr id="12" name="TextBox 11"/>
          <p:cNvSpPr txBox="1"/>
          <p:nvPr/>
        </p:nvSpPr>
        <p:spPr>
          <a:xfrm>
            <a:off x="10632610" y="5570445"/>
            <a:ext cx="97518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a:t>
            </a:r>
            <a:r>
              <a:rPr lang="en-US" sz="1600" dirty="0" smtClean="0">
                <a:solidFill>
                  <a:schemeClr val="tx1">
                    <a:lumMod val="75000"/>
                    <a:lumOff val="25000"/>
                  </a:schemeClr>
                </a:solidFill>
                <a:latin typeface="Century Gothic" panose="020B0502020202020204" pitchFamily="34" charset="0"/>
              </a:rPr>
              <a:t> = 500</a:t>
            </a:r>
            <a:endParaRPr lang="en-US" sz="1600" dirty="0">
              <a:solidFill>
                <a:schemeClr val="tx1">
                  <a:lumMod val="75000"/>
                  <a:lumOff val="25000"/>
                </a:schemeClr>
              </a:solidFill>
              <a:latin typeface="Century Gothic" panose="020B0502020202020204" pitchFamily="34" charset="0"/>
            </a:endParaRPr>
          </a:p>
        </p:txBody>
      </p:sp>
      <p:sp>
        <p:nvSpPr>
          <p:cNvPr id="14" name="TextBox 1"/>
          <p:cNvSpPr txBox="1"/>
          <p:nvPr/>
        </p:nvSpPr>
        <p:spPr>
          <a:xfrm>
            <a:off x="7280818" y="2459605"/>
            <a:ext cx="1132555" cy="2958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1">
                    <a:lumMod val="75000"/>
                    <a:lumOff val="25000"/>
                  </a:schemeClr>
                </a:solidFill>
                <a:latin typeface="Century Gothic" panose="020B0502020202020204" pitchFamily="34" charset="0"/>
              </a:rPr>
              <a:t>54%</a:t>
            </a:r>
            <a:endParaRPr lang="en-US" sz="1400" b="1" dirty="0">
              <a:solidFill>
                <a:schemeClr val="tx1">
                  <a:lumMod val="75000"/>
                  <a:lumOff val="25000"/>
                </a:schemeClr>
              </a:solidFill>
              <a:latin typeface="Century Gothic" panose="020B0502020202020204" pitchFamily="34" charset="0"/>
            </a:endParaRPr>
          </a:p>
        </p:txBody>
      </p:sp>
      <p:sp>
        <p:nvSpPr>
          <p:cNvPr id="15" name="TextBox 1"/>
          <p:cNvSpPr txBox="1"/>
          <p:nvPr/>
        </p:nvSpPr>
        <p:spPr>
          <a:xfrm>
            <a:off x="4378504" y="3290949"/>
            <a:ext cx="633573" cy="2958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1">
                    <a:lumMod val="75000"/>
                    <a:lumOff val="25000"/>
                  </a:schemeClr>
                </a:solidFill>
                <a:latin typeface="Century Gothic" panose="020B0502020202020204" pitchFamily="34" charset="0"/>
              </a:rPr>
              <a:t>22%</a:t>
            </a:r>
            <a:endParaRPr lang="en-US" sz="1400" b="1" dirty="0">
              <a:solidFill>
                <a:schemeClr val="tx1">
                  <a:lumMod val="75000"/>
                  <a:lumOff val="25000"/>
                </a:schemeClr>
              </a:solidFill>
              <a:latin typeface="Century Gothic" panose="020B0502020202020204" pitchFamily="34" charset="0"/>
            </a:endParaRPr>
          </a:p>
        </p:txBody>
      </p:sp>
      <p:sp>
        <p:nvSpPr>
          <p:cNvPr id="16" name="TextBox 1"/>
          <p:cNvSpPr txBox="1"/>
          <p:nvPr/>
        </p:nvSpPr>
        <p:spPr>
          <a:xfrm>
            <a:off x="9759982" y="3545243"/>
            <a:ext cx="633573" cy="2958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1">
                    <a:lumMod val="75000"/>
                    <a:lumOff val="25000"/>
                  </a:schemeClr>
                </a:solidFill>
                <a:latin typeface="Century Gothic" panose="020B0502020202020204" pitchFamily="34" charset="0"/>
              </a:rPr>
              <a:t>81%</a:t>
            </a:r>
            <a:endParaRPr lang="en-US" sz="1400" b="1" dirty="0">
              <a:solidFill>
                <a:schemeClr val="tx1">
                  <a:lumMod val="75000"/>
                  <a:lumOff val="25000"/>
                </a:schemeClr>
              </a:solidFill>
              <a:latin typeface="Century Gothic" panose="020B0502020202020204" pitchFamily="34" charset="0"/>
            </a:endParaRPr>
          </a:p>
        </p:txBody>
      </p:sp>
      <p:sp>
        <p:nvSpPr>
          <p:cNvPr id="17" name="TextBox 1"/>
          <p:cNvSpPr txBox="1"/>
          <p:nvPr/>
        </p:nvSpPr>
        <p:spPr>
          <a:xfrm>
            <a:off x="8487264" y="4395537"/>
            <a:ext cx="633573" cy="2958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1">
                    <a:lumMod val="75000"/>
                    <a:lumOff val="25000"/>
                  </a:schemeClr>
                </a:solidFill>
                <a:latin typeface="Century Gothic" panose="020B0502020202020204" pitchFamily="34" charset="0"/>
              </a:rPr>
              <a:t>67%</a:t>
            </a:r>
            <a:endParaRPr lang="en-US" sz="1400" b="1" dirty="0">
              <a:solidFill>
                <a:schemeClr val="tx1">
                  <a:lumMod val="75000"/>
                  <a:lumOff val="25000"/>
                </a:schemeClr>
              </a:solidFill>
              <a:latin typeface="Century Gothic" panose="020B0502020202020204" pitchFamily="34" charset="0"/>
            </a:endParaRPr>
          </a:p>
        </p:txBody>
      </p:sp>
      <p:sp>
        <p:nvSpPr>
          <p:cNvPr id="18" name="5-Point Star 17"/>
          <p:cNvSpPr/>
          <p:nvPr/>
        </p:nvSpPr>
        <p:spPr>
          <a:xfrm>
            <a:off x="637113" y="3438884"/>
            <a:ext cx="418011" cy="3657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
          <p:cNvSpPr txBox="1"/>
          <p:nvPr/>
        </p:nvSpPr>
        <p:spPr>
          <a:xfrm>
            <a:off x="8600975" y="2630327"/>
            <a:ext cx="633573" cy="2958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1">
                    <a:lumMod val="75000"/>
                    <a:lumOff val="25000"/>
                  </a:schemeClr>
                </a:solidFill>
                <a:latin typeface="Century Gothic" panose="020B0502020202020204" pitchFamily="34" charset="0"/>
              </a:rPr>
              <a:t>68%</a:t>
            </a:r>
            <a:endParaRPr lang="en-US" sz="1400" b="1" dirty="0">
              <a:solidFill>
                <a:schemeClr val="tx1">
                  <a:lumMod val="75000"/>
                  <a:lumOff val="25000"/>
                </a:schemeClr>
              </a:solidFill>
              <a:latin typeface="Century Gothic" panose="020B0502020202020204" pitchFamily="34" charset="0"/>
            </a:endParaRPr>
          </a:p>
        </p:txBody>
      </p:sp>
      <p:sp>
        <p:nvSpPr>
          <p:cNvPr id="22" name="TextBox 1"/>
          <p:cNvSpPr txBox="1"/>
          <p:nvPr/>
        </p:nvSpPr>
        <p:spPr>
          <a:xfrm>
            <a:off x="4695289" y="4120667"/>
            <a:ext cx="633573" cy="3404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tx1">
                    <a:lumMod val="75000"/>
                    <a:lumOff val="25000"/>
                  </a:schemeClr>
                </a:solidFill>
                <a:latin typeface="Century Gothic" panose="020B0502020202020204" pitchFamily="34" charset="0"/>
              </a:rPr>
              <a:t>25%</a:t>
            </a:r>
            <a:endParaRPr lang="en-US" sz="1400" b="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531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8"/>
          <p:cNvSpPr txBox="1">
            <a:spLocks noGrp="1"/>
          </p:cNvSpPr>
          <p:nvPr>
            <p:ph type="title"/>
          </p:nvPr>
        </p:nvSpPr>
        <p:spPr>
          <a:xfrm>
            <a:off x="495300" y="419099"/>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MODEL MISCLASSIFICATIONS </a:t>
            </a:r>
            <a:endParaRPr dirty="0"/>
          </a:p>
        </p:txBody>
      </p:sp>
      <p:sp>
        <p:nvSpPr>
          <p:cNvPr id="9" name="TextBox 8"/>
          <p:cNvSpPr txBox="1"/>
          <p:nvPr/>
        </p:nvSpPr>
        <p:spPr>
          <a:xfrm>
            <a:off x="4505213" y="2103679"/>
            <a:ext cx="1474807" cy="391438"/>
          </a:xfrm>
          <a:prstGeom prst="rect">
            <a:avLst/>
          </a:prstGeom>
          <a:solidFill>
            <a:schemeClr val="bg1"/>
          </a:solidFill>
        </p:spPr>
        <p:txBody>
          <a:bodyPr wrap="square" rtlCol="0">
            <a:spAutoFit/>
          </a:bodyPr>
          <a:lstStyle/>
          <a:p>
            <a:endParaRPr lang="en-US" dirty="0"/>
          </a:p>
        </p:txBody>
      </p:sp>
      <p:sp>
        <p:nvSpPr>
          <p:cNvPr id="33" name="TextBox 32"/>
          <p:cNvSpPr txBox="1"/>
          <p:nvPr/>
        </p:nvSpPr>
        <p:spPr>
          <a:xfrm>
            <a:off x="495300" y="2066650"/>
            <a:ext cx="1474807" cy="391438"/>
          </a:xfrm>
          <a:prstGeom prst="rect">
            <a:avLst/>
          </a:prstGeom>
          <a:solidFill>
            <a:schemeClr val="bg1"/>
          </a:solidFill>
        </p:spPr>
        <p:txBody>
          <a:bodyPr wrap="square" rtlCol="0">
            <a:spAutoFit/>
          </a:bodyPr>
          <a:lstStyle/>
          <a:p>
            <a:endParaRPr lang="en-US" dirty="0"/>
          </a:p>
        </p:txBody>
      </p:sp>
      <p:graphicFrame>
        <p:nvGraphicFramePr>
          <p:cNvPr id="36" name="Chart 35">
            <a:extLst>
              <a:ext uri="{FF2B5EF4-FFF2-40B4-BE49-F238E27FC236}">
                <a16:creationId xmlns:a16="http://schemas.microsoft.com/office/drawing/2014/main" xmlns="" id="{070B9EA9-589F-43C3-9787-C5159B60DC2F}"/>
              </a:ext>
            </a:extLst>
          </p:cNvPr>
          <p:cNvGraphicFramePr>
            <a:graphicFrameLocks/>
          </p:cNvGraphicFramePr>
          <p:nvPr>
            <p:extLst>
              <p:ext uri="{D42A27DB-BD31-4B8C-83A1-F6EECF244321}">
                <p14:modId xmlns:p14="http://schemas.microsoft.com/office/powerpoint/2010/main" val="1719097498"/>
              </p:ext>
            </p:extLst>
          </p:nvPr>
        </p:nvGraphicFramePr>
        <p:xfrm>
          <a:off x="622300" y="647699"/>
          <a:ext cx="10261600" cy="57278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589141" y="5506948"/>
            <a:ext cx="3267182" cy="369332"/>
          </a:xfrm>
          <a:prstGeom prst="rect">
            <a:avLst/>
          </a:prstGeom>
          <a:noFill/>
        </p:spPr>
        <p:txBody>
          <a:bodyPr wrap="square" rtlCol="0">
            <a:spAutoFit/>
          </a:bodyPr>
          <a:lstStyle/>
          <a:p>
            <a:r>
              <a:rPr lang="en-US" sz="1800" dirty="0" smtClean="0">
                <a:solidFill>
                  <a:schemeClr val="tx1">
                    <a:lumMod val="75000"/>
                    <a:lumOff val="25000"/>
                  </a:schemeClr>
                </a:solidFill>
                <a:latin typeface="Century Gothic" panose="020B0502020202020204" pitchFamily="34" charset="0"/>
              </a:rPr>
              <a:t>n = 110</a:t>
            </a:r>
            <a:endParaRPr lang="en-US" sz="1800"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62;p30"/>
          <p:cNvSpPr txBox="1"/>
          <p:nvPr/>
        </p:nvSpPr>
        <p:spPr>
          <a:xfrm>
            <a:off x="7346187" y="1134149"/>
            <a:ext cx="4121913" cy="1919947"/>
          </a:xfrm>
          <a:prstGeom prst="rect">
            <a:avLst/>
          </a:prstGeom>
          <a:noFill/>
          <a:ln w="19050">
            <a:solidFill>
              <a:schemeClr val="accent2">
                <a:lumMod val="60000"/>
                <a:lumOff val="40000"/>
              </a:schemeClr>
            </a:solidFill>
          </a:ln>
        </p:spPr>
        <p:txBody>
          <a:bodyPr spcFirstLastPara="1" wrap="square" lIns="91425" tIns="45700" rIns="91425" bIns="45700" anchor="t" anchorCtr="0">
            <a:noAutofit/>
          </a:bodyPr>
          <a:lstStyle/>
          <a:p>
            <a:pPr marL="419100" marR="0" lvl="0" indent="-342900" algn="l" rtl="0">
              <a:lnSpc>
                <a:spcPct val="100000"/>
              </a:lnSpc>
              <a:spcBef>
                <a:spcPts val="0"/>
              </a:spcBef>
              <a:spcAft>
                <a:spcPts val="0"/>
              </a:spcAft>
              <a:buClr>
                <a:srgbClr val="7EB761"/>
              </a:buClr>
              <a:buSzPts val="2400"/>
              <a:buFont typeface="Webdings" panose="05030102010509060703" pitchFamily="18" charset="2"/>
              <a:buChar char="4"/>
            </a:pP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Study Period: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June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through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September</a:t>
            </a: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 2017</a:t>
            </a:r>
          </a:p>
          <a:p>
            <a:pPr marL="419100" marR="0" lvl="0" indent="-342900" algn="l" rtl="0">
              <a:lnSpc>
                <a:spcPct val="100000"/>
              </a:lnSpc>
              <a:spcBef>
                <a:spcPts val="0"/>
              </a:spcBef>
              <a:spcAft>
                <a:spcPts val="0"/>
              </a:spcAft>
              <a:buClr>
                <a:srgbClr val="7EB761"/>
              </a:buClr>
              <a:buSzPts val="2400"/>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419100" marR="0" lvl="0" indent="-342900" algn="l" rtl="0">
              <a:lnSpc>
                <a:spcPct val="100000"/>
              </a:lnSpc>
              <a:spcBef>
                <a:spcPts val="0"/>
              </a:spcBef>
              <a:spcAft>
                <a:spcPts val="0"/>
              </a:spcAft>
              <a:buClr>
                <a:srgbClr val="7EB761"/>
              </a:buClr>
              <a:buSzPts val="2400"/>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Sentinel-2</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SAR, and MN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DNR data availability </a:t>
            </a:r>
            <a:endParaRPr sz="2000" dirty="0">
              <a:solidFill>
                <a:schemeClr val="tx1">
                  <a:lumMod val="75000"/>
                  <a:lumOff val="25000"/>
                </a:schemeClr>
              </a:solidFill>
              <a:latin typeface="Century Gothic" panose="020B0502020202020204" pitchFamily="34" charset="0"/>
            </a:endParaRPr>
          </a:p>
          <a:p>
            <a:pPr marL="419100" marR="0" lvl="0" indent="-190500" algn="l" rtl="0">
              <a:lnSpc>
                <a:spcPct val="100000"/>
              </a:lnSpc>
              <a:spcBef>
                <a:spcPts val="0"/>
              </a:spcBef>
              <a:spcAft>
                <a:spcPts val="0"/>
              </a:spcAft>
              <a:buClr>
                <a:srgbClr val="7EB761"/>
              </a:buClr>
              <a:buSzPts val="2400"/>
              <a:buFont typeface="Arimo"/>
              <a:buNone/>
            </a:pPr>
            <a:endParaRPr sz="2400" b="0" i="0" u="none" strike="noStrike" cap="none" dirty="0">
              <a:solidFill>
                <a:srgbClr val="3F3F3F"/>
              </a:solidFill>
              <a:latin typeface="Century Gothic"/>
              <a:ea typeface="Century Gothic"/>
              <a:cs typeface="Century Gothic"/>
              <a:sym typeface="Century Gothic"/>
            </a:endParaRPr>
          </a:p>
          <a:p>
            <a:pPr marL="419100" marR="0" lvl="0" indent="-342900" algn="l" rtl="0">
              <a:lnSpc>
                <a:spcPct val="100000"/>
              </a:lnSpc>
              <a:spcBef>
                <a:spcPts val="0"/>
              </a:spcBef>
              <a:spcAft>
                <a:spcPts val="0"/>
              </a:spcAft>
              <a:buClr>
                <a:srgbClr val="7EB761"/>
              </a:buClr>
              <a:buSzPts val="2400"/>
              <a:buFont typeface="Arimo"/>
              <a:buChar char=""/>
            </a:pPr>
            <a:endParaRPr sz="2800" b="0" i="0" u="none" strike="noStrike" cap="none" dirty="0">
              <a:solidFill>
                <a:srgbClr val="3F3F3F"/>
              </a:solidFill>
              <a:latin typeface="Century Gothic"/>
              <a:ea typeface="Century Gothic"/>
              <a:cs typeface="Century Gothic"/>
              <a:sym typeface="Century Gothic"/>
            </a:endParaRPr>
          </a:p>
        </p:txBody>
      </p:sp>
      <p:sp>
        <p:nvSpPr>
          <p:cNvPr id="7" name="Google Shape;364;p30"/>
          <p:cNvSpPr txBox="1">
            <a:spLocks/>
          </p:cNvSpPr>
          <p:nvPr/>
        </p:nvSpPr>
        <p:spPr>
          <a:xfrm>
            <a:off x="952500" y="419099"/>
            <a:ext cx="10515600" cy="457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7EB761"/>
              </a:buClr>
              <a:buSzPts val="4400"/>
              <a:buFont typeface="Century Gothic"/>
              <a:buNone/>
              <a:defRPr sz="4400" b="1" i="0" u="none" strike="noStrike" cap="none">
                <a:solidFill>
                  <a:srgbClr val="7EB76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mtClean="0"/>
              <a:t>SENTINEL-2 MSI CASE STUDY</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527979613"/>
              </p:ext>
            </p:extLst>
          </p:nvPr>
        </p:nvGraphicFramePr>
        <p:xfrm>
          <a:off x="7346188" y="3054097"/>
          <a:ext cx="4121912" cy="2316480"/>
        </p:xfrm>
        <a:graphic>
          <a:graphicData uri="http://schemas.openxmlformats.org/drawingml/2006/table">
            <a:tbl>
              <a:tblPr firstRow="1" bandRow="1">
                <a:tableStyleId>{5DA37D80-6434-44D0-A028-1B22A696006F}</a:tableStyleId>
              </a:tblPr>
              <a:tblGrid>
                <a:gridCol w="2060956">
                  <a:extLst>
                    <a:ext uri="{9D8B030D-6E8A-4147-A177-3AD203B41FA5}">
                      <a16:colId xmlns:a16="http://schemas.microsoft.com/office/drawing/2014/main" xmlns="" val="2118480812"/>
                    </a:ext>
                  </a:extLst>
                </a:gridCol>
                <a:gridCol w="2060956">
                  <a:extLst>
                    <a:ext uri="{9D8B030D-6E8A-4147-A177-3AD203B41FA5}">
                      <a16:colId xmlns:a16="http://schemas.microsoft.com/office/drawing/2014/main" xmlns="" val="2697605895"/>
                    </a:ext>
                  </a:extLst>
                </a:gridCol>
              </a:tblGrid>
              <a:tr h="888893">
                <a:tc>
                  <a:txBody>
                    <a:bodyPr/>
                    <a:lstStyle/>
                    <a:p>
                      <a:r>
                        <a:rPr lang="en-US" sz="2000" b="0" dirty="0" smtClean="0">
                          <a:solidFill>
                            <a:schemeClr val="tx1">
                              <a:lumMod val="75000"/>
                              <a:lumOff val="25000"/>
                            </a:schemeClr>
                          </a:solidFill>
                          <a:latin typeface="Century Gothic" panose="020B0502020202020204" pitchFamily="34" charset="0"/>
                        </a:rPr>
                        <a:t>% Wild Rice Classified as Wild Rice </a:t>
                      </a:r>
                      <a:endParaRPr lang="en-US" sz="2000" b="0" dirty="0">
                        <a:solidFill>
                          <a:schemeClr val="tx1">
                            <a:lumMod val="75000"/>
                            <a:lumOff val="25000"/>
                          </a:schemeClr>
                        </a:solidFill>
                        <a:latin typeface="Century Gothic" panose="020B0502020202020204" pitchFamily="34" charset="0"/>
                      </a:endParaRPr>
                    </a:p>
                  </a:txBody>
                  <a:tcPr/>
                </a:tc>
                <a:tc>
                  <a:txBody>
                    <a:bodyPr/>
                    <a:lstStyle/>
                    <a:p>
                      <a:r>
                        <a:rPr lang="en-US" sz="2000" b="0" dirty="0" smtClean="0">
                          <a:solidFill>
                            <a:schemeClr val="tx1">
                              <a:lumMod val="75000"/>
                              <a:lumOff val="25000"/>
                            </a:schemeClr>
                          </a:solidFill>
                          <a:latin typeface="Century Gothic" panose="020B0502020202020204" pitchFamily="34" charset="0"/>
                        </a:rPr>
                        <a:t>77%</a:t>
                      </a:r>
                      <a:endParaRPr lang="en-US" sz="2000" b="0"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xmlns="" val="2041729889"/>
                  </a:ext>
                </a:extLst>
              </a:tr>
              <a:tr h="888893">
                <a:tc>
                  <a:txBody>
                    <a:bodyPr/>
                    <a:lstStyle/>
                    <a:p>
                      <a:r>
                        <a:rPr lang="en-US" sz="2000" dirty="0" smtClean="0">
                          <a:solidFill>
                            <a:schemeClr val="tx1">
                              <a:lumMod val="75000"/>
                              <a:lumOff val="25000"/>
                            </a:schemeClr>
                          </a:solidFill>
                          <a:latin typeface="Century Gothic" panose="020B0502020202020204" pitchFamily="34" charset="0"/>
                        </a:rPr>
                        <a:t>% Other Vegetation Classified as Wild Rice</a:t>
                      </a:r>
                      <a:endParaRPr lang="en-US" sz="2000" dirty="0">
                        <a:solidFill>
                          <a:schemeClr val="tx1">
                            <a:lumMod val="75000"/>
                            <a:lumOff val="25000"/>
                          </a:schemeClr>
                        </a:solidFill>
                        <a:latin typeface="Century Gothic" panose="020B0502020202020204" pitchFamily="34" charset="0"/>
                      </a:endParaRPr>
                    </a:p>
                  </a:txBody>
                  <a:tcPr>
                    <a:noFill/>
                  </a:tcPr>
                </a:tc>
                <a:tc>
                  <a:txBody>
                    <a:bodyPr/>
                    <a:lstStyle/>
                    <a:p>
                      <a:r>
                        <a:rPr lang="en-US" sz="2000" dirty="0" smtClean="0">
                          <a:solidFill>
                            <a:schemeClr val="tx1">
                              <a:lumMod val="75000"/>
                              <a:lumOff val="25000"/>
                            </a:schemeClr>
                          </a:solidFill>
                          <a:latin typeface="Century Gothic" panose="020B0502020202020204" pitchFamily="34" charset="0"/>
                        </a:rPr>
                        <a:t>20% </a:t>
                      </a:r>
                      <a:endParaRPr lang="en-US" sz="2000" dirty="0">
                        <a:solidFill>
                          <a:schemeClr val="tx1">
                            <a:lumMod val="75000"/>
                            <a:lumOff val="25000"/>
                          </a:schemeClr>
                        </a:solidFill>
                        <a:latin typeface="Century Gothic" panose="020B0502020202020204" pitchFamily="34" charset="0"/>
                      </a:endParaRPr>
                    </a:p>
                  </a:txBody>
                  <a:tcPr>
                    <a:noFill/>
                  </a:tcPr>
                </a:tc>
                <a:extLst>
                  <a:ext uri="{0D108BD9-81ED-4DB2-BD59-A6C34878D82A}">
                    <a16:rowId xmlns:a16="http://schemas.microsoft.com/office/drawing/2014/main" xmlns="" val="62875119"/>
                  </a:ext>
                </a:extLst>
              </a:tr>
            </a:tbl>
          </a:graphicData>
        </a:graphic>
      </p:graphicFrame>
      <p:sp>
        <p:nvSpPr>
          <p:cNvPr id="9" name="TextBox 8"/>
          <p:cNvSpPr txBox="1"/>
          <p:nvPr/>
        </p:nvSpPr>
        <p:spPr>
          <a:xfrm>
            <a:off x="7346187" y="5581576"/>
            <a:ext cx="4121913" cy="307777"/>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AUC: </a:t>
            </a:r>
            <a:r>
              <a:rPr lang="en-US" dirty="0" smtClean="0">
                <a:solidFill>
                  <a:schemeClr val="tx1">
                    <a:lumMod val="75000"/>
                    <a:lumOff val="25000"/>
                  </a:schemeClr>
                </a:solidFill>
                <a:latin typeface="Century Gothic" panose="020B0502020202020204" pitchFamily="34" charset="0"/>
              </a:rPr>
              <a:t>0.8525</a:t>
            </a:r>
            <a:endParaRPr lang="en-US" b="1" dirty="0">
              <a:solidFill>
                <a:schemeClr val="tx1">
                  <a:lumMod val="75000"/>
                  <a:lumOff val="25000"/>
                </a:schemeClr>
              </a:solidFill>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25" y="1134149"/>
            <a:ext cx="7079129" cy="5470237"/>
          </a:xfrm>
          <a:prstGeom prst="rect">
            <a:avLst/>
          </a:prstGeom>
        </p:spPr>
      </p:pic>
      <p:pic>
        <p:nvPicPr>
          <p:cNvPr id="11" name="Picture 10"/>
          <p:cNvPicPr>
            <a:picLocks noChangeAspect="1"/>
          </p:cNvPicPr>
          <p:nvPr/>
        </p:nvPicPr>
        <p:blipFill>
          <a:blip r:embed="rId4"/>
          <a:stretch>
            <a:fillRect/>
          </a:stretch>
        </p:blipFill>
        <p:spPr>
          <a:xfrm>
            <a:off x="1828470" y="4745925"/>
            <a:ext cx="563337" cy="309835"/>
          </a:xfrm>
          <a:prstGeom prst="rect">
            <a:avLst/>
          </a:prstGeom>
        </p:spPr>
      </p:pic>
      <p:pic>
        <p:nvPicPr>
          <p:cNvPr id="12" name="Picture 11"/>
          <p:cNvPicPr>
            <a:picLocks noChangeAspect="1"/>
          </p:cNvPicPr>
          <p:nvPr/>
        </p:nvPicPr>
        <p:blipFill>
          <a:blip r:embed="rId5"/>
          <a:stretch>
            <a:fillRect/>
          </a:stretch>
        </p:blipFill>
        <p:spPr>
          <a:xfrm>
            <a:off x="1828470" y="5161472"/>
            <a:ext cx="541436" cy="298723"/>
          </a:xfrm>
          <a:prstGeom prst="rect">
            <a:avLst/>
          </a:prstGeom>
        </p:spPr>
      </p:pic>
      <p:pic>
        <p:nvPicPr>
          <p:cNvPr id="13" name="Picture 12"/>
          <p:cNvPicPr>
            <a:picLocks noChangeAspect="1"/>
          </p:cNvPicPr>
          <p:nvPr/>
        </p:nvPicPr>
        <p:blipFill>
          <a:blip r:embed="rId6"/>
          <a:stretch>
            <a:fillRect/>
          </a:stretch>
        </p:blipFill>
        <p:spPr>
          <a:xfrm>
            <a:off x="1828470" y="5576060"/>
            <a:ext cx="554249" cy="301433"/>
          </a:xfrm>
          <a:prstGeom prst="rect">
            <a:avLst/>
          </a:prstGeom>
        </p:spPr>
      </p:pic>
      <p:pic>
        <p:nvPicPr>
          <p:cNvPr id="14" name="Picture 13"/>
          <p:cNvPicPr>
            <a:picLocks noChangeAspect="1"/>
          </p:cNvPicPr>
          <p:nvPr/>
        </p:nvPicPr>
        <p:blipFill>
          <a:blip r:embed="rId7"/>
          <a:stretch>
            <a:fillRect/>
          </a:stretch>
        </p:blipFill>
        <p:spPr>
          <a:xfrm>
            <a:off x="1846354" y="5987860"/>
            <a:ext cx="536365" cy="545614"/>
          </a:xfrm>
          <a:prstGeom prst="rect">
            <a:avLst/>
          </a:prstGeom>
        </p:spPr>
      </p:pic>
      <p:sp>
        <p:nvSpPr>
          <p:cNvPr id="15" name="TextBox 14"/>
          <p:cNvSpPr txBox="1"/>
          <p:nvPr/>
        </p:nvSpPr>
        <p:spPr>
          <a:xfrm>
            <a:off x="2355465" y="4760021"/>
            <a:ext cx="2046444"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panose="020B0502020202020204" pitchFamily="34" charset="0"/>
                <a:cs typeface="Arial" panose="020B0604020202020204" pitchFamily="34" charset="0"/>
              </a:rPr>
              <a:t>Study Area</a:t>
            </a:r>
            <a:endParaRPr lang="en-US" sz="1400"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6" name="TextBox 15"/>
          <p:cNvSpPr txBox="1"/>
          <p:nvPr/>
        </p:nvSpPr>
        <p:spPr>
          <a:xfrm>
            <a:off x="2354609" y="5127803"/>
            <a:ext cx="2154602"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panose="020B0502020202020204" pitchFamily="34" charset="0"/>
                <a:cs typeface="Arial" panose="020B0604020202020204" pitchFamily="34" charset="0"/>
              </a:rPr>
              <a:t>State Boundaries</a:t>
            </a:r>
            <a:endParaRPr lang="en-US" sz="1400"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7" name="TextBox 16"/>
          <p:cNvSpPr txBox="1"/>
          <p:nvPr/>
        </p:nvSpPr>
        <p:spPr>
          <a:xfrm>
            <a:off x="2354609" y="5495585"/>
            <a:ext cx="2857224"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panose="020B0502020202020204" pitchFamily="34" charset="0"/>
                <a:cs typeface="Arial" panose="020B0604020202020204" pitchFamily="34" charset="0"/>
              </a:rPr>
              <a:t>Rice Lakes Identified by DNR</a:t>
            </a:r>
            <a:endParaRPr lang="en-US" sz="1400"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8" name="TextBox 17"/>
          <p:cNvSpPr txBox="1"/>
          <p:nvPr/>
        </p:nvSpPr>
        <p:spPr>
          <a:xfrm>
            <a:off x="2354609" y="5887879"/>
            <a:ext cx="1863029"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panose="020B0502020202020204" pitchFamily="34" charset="0"/>
                <a:cs typeface="Arial" panose="020B0604020202020204" pitchFamily="34" charset="0"/>
              </a:rPr>
              <a:t>100% Forest Cover</a:t>
            </a:r>
            <a:endParaRPr lang="en-US" sz="1400"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9" name="TextBox 18"/>
          <p:cNvSpPr txBox="1"/>
          <p:nvPr/>
        </p:nvSpPr>
        <p:spPr>
          <a:xfrm>
            <a:off x="2388324" y="6253797"/>
            <a:ext cx="1829314"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panose="020B0502020202020204" pitchFamily="34" charset="0"/>
                <a:cs typeface="Arial" panose="020B0604020202020204" pitchFamily="34" charset="0"/>
              </a:rPr>
              <a:t>0% Forest Cover</a:t>
            </a:r>
            <a:endParaRPr lang="en-US" sz="1400"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20" name="TextBox 19"/>
          <p:cNvSpPr txBox="1"/>
          <p:nvPr/>
        </p:nvSpPr>
        <p:spPr>
          <a:xfrm>
            <a:off x="5211833" y="5735465"/>
            <a:ext cx="1266663"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panose="020B0502020202020204" pitchFamily="34" charset="0"/>
                <a:cs typeface="Arial" panose="020B0604020202020204" pitchFamily="34" charset="0"/>
              </a:rPr>
              <a:t>Kilometers</a:t>
            </a:r>
            <a:endParaRPr lang="en-US" sz="1400" dirty="0">
              <a:solidFill>
                <a:schemeClr val="tx1">
                  <a:lumMod val="75000"/>
                  <a:lumOff val="25000"/>
                </a:schemeClr>
              </a:solidFill>
              <a:latin typeface="Century Gothic" panose="020B0502020202020204" pitchFamily="34" charset="0"/>
              <a:cs typeface="Arial" panose="020B0604020202020204" pitchFamily="34" charset="0"/>
            </a:endParaRPr>
          </a:p>
        </p:txBody>
      </p:sp>
      <p:pic>
        <p:nvPicPr>
          <p:cNvPr id="21" name="Picture 20"/>
          <p:cNvPicPr>
            <a:picLocks noChangeAspect="1"/>
          </p:cNvPicPr>
          <p:nvPr/>
        </p:nvPicPr>
        <p:blipFill>
          <a:blip r:embed="rId8"/>
          <a:stretch>
            <a:fillRect/>
          </a:stretch>
        </p:blipFill>
        <p:spPr>
          <a:xfrm>
            <a:off x="6273238" y="4792577"/>
            <a:ext cx="410515" cy="843172"/>
          </a:xfrm>
          <a:prstGeom prst="rect">
            <a:avLst/>
          </a:prstGeom>
        </p:spPr>
      </p:pic>
      <p:graphicFrame>
        <p:nvGraphicFramePr>
          <p:cNvPr id="22" name="Chart 21">
            <a:extLst>
              <a:ext uri="{FF2B5EF4-FFF2-40B4-BE49-F238E27FC236}">
                <a16:creationId xmlns:a16="http://schemas.microsoft.com/office/drawing/2014/main" xmlns="" id="{D4D6429F-1BCD-46E1-8795-4B046F7B954B}"/>
              </a:ext>
            </a:extLst>
          </p:cNvPr>
          <p:cNvGraphicFramePr>
            <a:graphicFrameLocks/>
          </p:cNvGraphicFramePr>
          <p:nvPr>
            <p:extLst>
              <p:ext uri="{D42A27DB-BD31-4B8C-83A1-F6EECF244321}">
                <p14:modId xmlns:p14="http://schemas.microsoft.com/office/powerpoint/2010/main" val="2191173890"/>
              </p:ext>
            </p:extLst>
          </p:nvPr>
        </p:nvGraphicFramePr>
        <p:xfrm>
          <a:off x="7346186" y="2995828"/>
          <a:ext cx="4121914" cy="249356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3671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9"/>
          <p:cNvSpPr txBox="1">
            <a:spLocks noGrp="1"/>
          </p:cNvSpPr>
          <p:nvPr>
            <p:ph type="title"/>
          </p:nvPr>
        </p:nvSpPr>
        <p:spPr>
          <a:xfrm>
            <a:off x="495300" y="432747"/>
            <a:ext cx="10515600" cy="457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CONCLUSIONS</a:t>
            </a:r>
            <a:endParaRPr dirty="0"/>
          </a:p>
        </p:txBody>
      </p:sp>
      <p:sp>
        <p:nvSpPr>
          <p:cNvPr id="355" name="Google Shape;355;p29"/>
          <p:cNvSpPr txBox="1">
            <a:spLocks noGrp="1"/>
          </p:cNvSpPr>
          <p:nvPr>
            <p:ph type="body" idx="2"/>
          </p:nvPr>
        </p:nvSpPr>
        <p:spPr>
          <a:xfrm>
            <a:off x="506904" y="1202148"/>
            <a:ext cx="6431419" cy="783054"/>
          </a:xfrm>
          <a:prstGeom prst="rect">
            <a:avLst/>
          </a:prstGeom>
          <a:solidFill>
            <a:srgbClr val="DEA310"/>
          </a:solidFill>
          <a:ln>
            <a:noFill/>
          </a:ln>
        </p:spPr>
        <p:txBody>
          <a:bodyPr spcFirstLastPara="1" wrap="square" lIns="91425" tIns="45700" rIns="91425" bIns="45700" anchor="t" anchorCtr="0">
            <a:noAutofit/>
          </a:bodyPr>
          <a:lstStyle/>
          <a:p>
            <a:pPr marL="114300" lvl="0" indent="0" rtl="0">
              <a:spcBef>
                <a:spcPts val="1000"/>
              </a:spcBef>
              <a:spcAft>
                <a:spcPts val="0"/>
              </a:spcAft>
              <a:buClr>
                <a:srgbClr val="82C836"/>
              </a:buClr>
              <a:buSzPts val="1800"/>
              <a:buNone/>
            </a:pPr>
            <a:r>
              <a:rPr lang="en-US" sz="1800" dirty="0">
                <a:solidFill>
                  <a:schemeClr val="tx1">
                    <a:lumMod val="75000"/>
                    <a:lumOff val="25000"/>
                  </a:schemeClr>
                </a:solidFill>
              </a:rPr>
              <a:t>Not all emergent aquatic vegetation </a:t>
            </a:r>
            <a:r>
              <a:rPr lang="en-US" sz="1800" dirty="0" smtClean="0">
                <a:solidFill>
                  <a:schemeClr val="tx1">
                    <a:lumMod val="75000"/>
                    <a:lumOff val="25000"/>
                  </a:schemeClr>
                </a:solidFill>
              </a:rPr>
              <a:t>(EAV) is </a:t>
            </a:r>
            <a:r>
              <a:rPr lang="en-US" sz="1800" dirty="0">
                <a:solidFill>
                  <a:schemeClr val="tx1">
                    <a:lumMod val="75000"/>
                    <a:lumOff val="25000"/>
                  </a:schemeClr>
                </a:solidFill>
              </a:rPr>
              <a:t>distinguishable using high resolution NAIP </a:t>
            </a:r>
            <a:r>
              <a:rPr lang="en-US" sz="1800" dirty="0" smtClean="0">
                <a:solidFill>
                  <a:schemeClr val="tx1">
                    <a:lumMod val="75000"/>
                    <a:lumOff val="25000"/>
                  </a:schemeClr>
                </a:solidFill>
              </a:rPr>
              <a:t>imagery</a:t>
            </a:r>
            <a:endParaRPr lang="en-US" sz="1800" dirty="0">
              <a:solidFill>
                <a:schemeClr val="tx1">
                  <a:lumMod val="75000"/>
                  <a:lumOff val="25000"/>
                </a:schemeClr>
              </a:solidFill>
            </a:endParaRPr>
          </a:p>
        </p:txBody>
      </p:sp>
      <p:sp>
        <p:nvSpPr>
          <p:cNvPr id="6" name="TextBox 5"/>
          <p:cNvSpPr txBox="1"/>
          <p:nvPr/>
        </p:nvSpPr>
        <p:spPr>
          <a:xfrm>
            <a:off x="518510" y="2372540"/>
            <a:ext cx="6431419" cy="646331"/>
          </a:xfrm>
          <a:prstGeom prst="rect">
            <a:avLst/>
          </a:prstGeom>
          <a:solidFill>
            <a:srgbClr val="E17911"/>
          </a:solidFill>
        </p:spPr>
        <p:txBody>
          <a:bodyPr wrap="square" rtlCol="0" anchor="ctr">
            <a:spAutoFit/>
          </a:bodyPr>
          <a:lstStyle/>
          <a:p>
            <a:pPr lvl="1">
              <a:spcBef>
                <a:spcPts val="1000"/>
              </a:spcBef>
              <a:buClr>
                <a:srgbClr val="82C836"/>
              </a:buClr>
            </a:pPr>
            <a:r>
              <a:rPr lang="en-US" sz="1800" dirty="0">
                <a:solidFill>
                  <a:schemeClr val="tx1">
                    <a:lumMod val="75000"/>
                    <a:lumOff val="25000"/>
                  </a:schemeClr>
                </a:solidFill>
                <a:latin typeface="Century Gothic" panose="020B0502020202020204" pitchFamily="34" charset="0"/>
              </a:rPr>
              <a:t>Bulrushes and waterlilies commonly </a:t>
            </a:r>
            <a:r>
              <a:rPr lang="en-US" sz="1800" dirty="0" smtClean="0">
                <a:solidFill>
                  <a:schemeClr val="tx1">
                    <a:lumMod val="75000"/>
                    <a:lumOff val="25000"/>
                  </a:schemeClr>
                </a:solidFill>
                <a:latin typeface="Century Gothic" panose="020B0502020202020204" pitchFamily="34" charset="0"/>
              </a:rPr>
              <a:t>misclassified as </a:t>
            </a:r>
            <a:r>
              <a:rPr lang="en-US" sz="1800" dirty="0">
                <a:solidFill>
                  <a:schemeClr val="tx1">
                    <a:lumMod val="75000"/>
                    <a:lumOff val="25000"/>
                  </a:schemeClr>
                </a:solidFill>
                <a:latin typeface="Century Gothic" panose="020B0502020202020204" pitchFamily="34" charset="0"/>
              </a:rPr>
              <a:t>wild rice due to their spectral </a:t>
            </a:r>
            <a:r>
              <a:rPr lang="en-US" sz="1800" dirty="0" smtClean="0">
                <a:solidFill>
                  <a:schemeClr val="tx1">
                    <a:lumMod val="75000"/>
                    <a:lumOff val="25000"/>
                  </a:schemeClr>
                </a:solidFill>
                <a:latin typeface="Century Gothic" panose="020B0502020202020204" pitchFamily="34" charset="0"/>
              </a:rPr>
              <a:t>similarities</a:t>
            </a:r>
            <a:endParaRPr lang="en-US" sz="1800" dirty="0">
              <a:solidFill>
                <a:schemeClr val="tx1">
                  <a:lumMod val="75000"/>
                  <a:lumOff val="25000"/>
                </a:schemeClr>
              </a:solidFill>
              <a:latin typeface="Century Gothic" panose="020B0502020202020204" pitchFamily="34" charset="0"/>
            </a:endParaRPr>
          </a:p>
        </p:txBody>
      </p:sp>
      <p:sp>
        <p:nvSpPr>
          <p:cNvPr id="7" name="TextBox 6"/>
          <p:cNvSpPr txBox="1"/>
          <p:nvPr/>
        </p:nvSpPr>
        <p:spPr>
          <a:xfrm>
            <a:off x="495300" y="3331072"/>
            <a:ext cx="6454629" cy="923330"/>
          </a:xfrm>
          <a:prstGeom prst="rect">
            <a:avLst/>
          </a:prstGeom>
          <a:solidFill>
            <a:srgbClr val="FFD53B"/>
          </a:solidFill>
        </p:spPr>
        <p:txBody>
          <a:bodyPr wrap="square" rtlCol="0" anchor="ctr">
            <a:spAutoFit/>
          </a:bodyPr>
          <a:lstStyle/>
          <a:p>
            <a:pPr>
              <a:buClr>
                <a:srgbClr val="7EB761"/>
              </a:buClr>
            </a:pPr>
            <a:r>
              <a:rPr lang="en-US" sz="1800" dirty="0" smtClean="0">
                <a:solidFill>
                  <a:schemeClr val="tx1">
                    <a:lumMod val="75000"/>
                    <a:lumOff val="25000"/>
                  </a:schemeClr>
                </a:solidFill>
                <a:latin typeface="Century Gothic" panose="020B0502020202020204" pitchFamily="34" charset="0"/>
              </a:rPr>
              <a:t>Training </a:t>
            </a:r>
            <a:r>
              <a:rPr lang="en-US" sz="1800" dirty="0">
                <a:solidFill>
                  <a:schemeClr val="tx1">
                    <a:lumMod val="75000"/>
                    <a:lumOff val="25000"/>
                  </a:schemeClr>
                </a:solidFill>
                <a:latin typeface="Century Gothic" panose="020B0502020202020204" pitchFamily="34" charset="0"/>
              </a:rPr>
              <a:t>a model with digital ocular sampling was not optimal for distinguishing </a:t>
            </a:r>
            <a:r>
              <a:rPr lang="en-US" sz="1800" dirty="0" smtClean="0">
                <a:solidFill>
                  <a:schemeClr val="tx1">
                    <a:lumMod val="75000"/>
                    <a:lumOff val="25000"/>
                  </a:schemeClr>
                </a:solidFill>
                <a:latin typeface="Century Gothic" panose="020B0502020202020204" pitchFamily="34" charset="0"/>
              </a:rPr>
              <a:t>EAV, whereas training with MN DNR data was</a:t>
            </a:r>
            <a:endParaRPr lang="en-US" sz="1800" dirty="0">
              <a:solidFill>
                <a:schemeClr val="tx1">
                  <a:lumMod val="75000"/>
                  <a:lumOff val="25000"/>
                </a:schemeClr>
              </a:solidFill>
              <a:latin typeface="Century Gothic" panose="020B0502020202020204" pitchFamily="34" charset="0"/>
            </a:endParaRPr>
          </a:p>
        </p:txBody>
      </p:sp>
      <p:grpSp>
        <p:nvGrpSpPr>
          <p:cNvPr id="17" name="Group 16"/>
          <p:cNvGrpSpPr/>
          <p:nvPr/>
        </p:nvGrpSpPr>
        <p:grpSpPr>
          <a:xfrm>
            <a:off x="7900827" y="487655"/>
            <a:ext cx="3730766" cy="2954188"/>
            <a:chOff x="8849340" y="828420"/>
            <a:chExt cx="1960622" cy="1905504"/>
          </a:xfrm>
        </p:grpSpPr>
        <p:pic>
          <p:nvPicPr>
            <p:cNvPr id="8" name="Picture 7"/>
            <p:cNvPicPr>
              <a:picLocks noChangeAspect="1"/>
            </p:cNvPicPr>
            <p:nvPr/>
          </p:nvPicPr>
          <p:blipFill>
            <a:blip r:embed="rId3"/>
            <a:stretch>
              <a:fillRect/>
            </a:stretch>
          </p:blipFill>
          <p:spPr>
            <a:xfrm>
              <a:off x="8849340" y="828420"/>
              <a:ext cx="1960622" cy="1905504"/>
            </a:xfrm>
            <a:prstGeom prst="rect">
              <a:avLst/>
            </a:prstGeom>
          </p:spPr>
        </p:pic>
        <p:sp>
          <p:nvSpPr>
            <p:cNvPr id="20" name="Google Shape;334;p27"/>
            <p:cNvSpPr txBox="1"/>
            <p:nvPr/>
          </p:nvSpPr>
          <p:spPr>
            <a:xfrm>
              <a:off x="9898121" y="971138"/>
              <a:ext cx="842650" cy="319043"/>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Bulrushes + WR</a:t>
              </a:r>
              <a:endParaRPr sz="1600" dirty="0">
                <a:solidFill>
                  <a:schemeClr val="tx1">
                    <a:lumMod val="75000"/>
                    <a:lumOff val="25000"/>
                  </a:schemeClr>
                </a:solidFill>
                <a:latin typeface="Century Gothic"/>
                <a:ea typeface="Century Gothic"/>
                <a:cs typeface="Century Gothic"/>
                <a:sym typeface="Century Gothic"/>
              </a:endParaRPr>
            </a:p>
          </p:txBody>
        </p:sp>
        <p:sp>
          <p:nvSpPr>
            <p:cNvPr id="21" name="Google Shape;334;p27"/>
            <p:cNvSpPr txBox="1"/>
            <p:nvPr/>
          </p:nvSpPr>
          <p:spPr>
            <a:xfrm>
              <a:off x="9441191" y="2392367"/>
              <a:ext cx="597367" cy="242766"/>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smtClean="0">
                  <a:solidFill>
                    <a:schemeClr val="tx1">
                      <a:lumMod val="75000"/>
                      <a:lumOff val="25000"/>
                    </a:schemeClr>
                  </a:solidFill>
                  <a:latin typeface="Century Gothic"/>
                  <a:ea typeface="Century Gothic"/>
                  <a:cs typeface="Century Gothic"/>
                  <a:sym typeface="Century Gothic"/>
                </a:rPr>
                <a:t>Bulrushes</a:t>
              </a:r>
              <a:endParaRPr sz="1600" dirty="0">
                <a:solidFill>
                  <a:schemeClr val="tx1">
                    <a:lumMod val="75000"/>
                    <a:lumOff val="25000"/>
                  </a:schemeClr>
                </a:solidFill>
                <a:latin typeface="Century Gothic"/>
                <a:ea typeface="Century Gothic"/>
                <a:cs typeface="Century Gothic"/>
                <a:sym typeface="Century Gothic"/>
              </a:endParaRPr>
            </a:p>
          </p:txBody>
        </p:sp>
      </p:grpSp>
      <p:pic>
        <p:nvPicPr>
          <p:cNvPr id="23" name="Google Shape;259;p24"/>
          <p:cNvPicPr preferRelativeResize="0"/>
          <p:nvPr/>
        </p:nvPicPr>
        <p:blipFill rotWithShape="1">
          <a:blip r:embed="rId4">
            <a:alphaModFix/>
          </a:blip>
          <a:srcRect/>
          <a:stretch/>
        </p:blipFill>
        <p:spPr>
          <a:xfrm>
            <a:off x="7900827" y="3747055"/>
            <a:ext cx="3730765" cy="3070363"/>
          </a:xfrm>
          <a:prstGeom prst="rect">
            <a:avLst/>
          </a:prstGeom>
          <a:noFill/>
          <a:ln w="12700">
            <a:solidFill>
              <a:schemeClr val="tx1"/>
            </a:solidFill>
          </a:ln>
        </p:spPr>
      </p:pic>
      <p:sp>
        <p:nvSpPr>
          <p:cNvPr id="11" name="TextBox 10"/>
          <p:cNvSpPr txBox="1"/>
          <p:nvPr/>
        </p:nvSpPr>
        <p:spPr>
          <a:xfrm>
            <a:off x="495300" y="4566603"/>
            <a:ext cx="6454629" cy="923330"/>
          </a:xfrm>
          <a:prstGeom prst="rect">
            <a:avLst/>
          </a:prstGeom>
          <a:solidFill>
            <a:srgbClr val="D07D22"/>
          </a:solidFill>
        </p:spPr>
        <p:txBody>
          <a:bodyPr wrap="square" rtlCol="0">
            <a:spAutoFit/>
          </a:bodyPr>
          <a:lstStyle/>
          <a:p>
            <a:pPr marL="114300">
              <a:buClr>
                <a:srgbClr val="7EB761"/>
              </a:buClr>
              <a:buSzPts val="1800"/>
            </a:pPr>
            <a:r>
              <a:rPr lang="en-US" sz="1800" dirty="0" smtClean="0">
                <a:solidFill>
                  <a:schemeClr val="tx1">
                    <a:lumMod val="75000"/>
                    <a:lumOff val="25000"/>
                  </a:schemeClr>
                </a:solidFill>
                <a:latin typeface="Century Gothic" panose="020B0502020202020204" pitchFamily="34" charset="0"/>
              </a:rPr>
              <a:t>We can </a:t>
            </a:r>
            <a:r>
              <a:rPr lang="en-US" sz="1800" dirty="0">
                <a:solidFill>
                  <a:schemeClr val="tx1">
                    <a:lumMod val="75000"/>
                    <a:lumOff val="25000"/>
                  </a:schemeClr>
                </a:solidFill>
                <a:latin typeface="Century Gothic" panose="020B0502020202020204" pitchFamily="34" charset="0"/>
              </a:rPr>
              <a:t>detect rice with higher accuracy by combining spectral and radar variables, rather than employing radar exclusively</a:t>
            </a:r>
          </a:p>
        </p:txBody>
      </p:sp>
      <p:sp>
        <p:nvSpPr>
          <p:cNvPr id="12" name="TextBox 11"/>
          <p:cNvSpPr txBox="1"/>
          <p:nvPr/>
        </p:nvSpPr>
        <p:spPr>
          <a:xfrm>
            <a:off x="495299" y="5744703"/>
            <a:ext cx="6454630" cy="646331"/>
          </a:xfrm>
          <a:prstGeom prst="rect">
            <a:avLst/>
          </a:prstGeom>
          <a:solidFill>
            <a:schemeClr val="accent1"/>
          </a:solidFill>
        </p:spPr>
        <p:txBody>
          <a:bodyPr wrap="square" rtlCol="0">
            <a:spAutoFit/>
          </a:bodyPr>
          <a:lstStyle/>
          <a:p>
            <a:pPr marL="114300">
              <a:buClr>
                <a:srgbClr val="7EB761"/>
              </a:buClr>
              <a:buSzPts val="1800"/>
            </a:pPr>
            <a:r>
              <a:rPr lang="en-US" sz="1800" dirty="0" smtClean="0">
                <a:solidFill>
                  <a:schemeClr val="tx1">
                    <a:lumMod val="75000"/>
                    <a:lumOff val="25000"/>
                  </a:schemeClr>
                </a:solidFill>
                <a:latin typeface="Century Gothic" panose="020B0502020202020204" pitchFamily="34" charset="0"/>
              </a:rPr>
              <a:t>Higher </a:t>
            </a:r>
            <a:r>
              <a:rPr lang="en-US" sz="1800" dirty="0">
                <a:solidFill>
                  <a:schemeClr val="tx1">
                    <a:lumMod val="75000"/>
                    <a:lumOff val="25000"/>
                  </a:schemeClr>
                </a:solidFill>
                <a:latin typeface="Century Gothic" panose="020B0502020202020204" pitchFamily="34" charset="0"/>
              </a:rPr>
              <a:t>resolution variables do not necessarily result in higher detection </a:t>
            </a:r>
            <a:r>
              <a:rPr lang="en-US" sz="1800" dirty="0" smtClean="0">
                <a:solidFill>
                  <a:schemeClr val="tx1">
                    <a:lumMod val="75000"/>
                    <a:lumOff val="25000"/>
                  </a:schemeClr>
                </a:solidFill>
                <a:latin typeface="Century Gothic" panose="020B0502020202020204" pitchFamily="34" charset="0"/>
              </a:rPr>
              <a:t>accuracy</a:t>
            </a:r>
            <a:endParaRPr lang="en-US" sz="18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7"/>
          <p:cNvSpPr txBox="1"/>
          <p:nvPr/>
        </p:nvSpPr>
        <p:spPr>
          <a:xfrm>
            <a:off x="370608" y="429491"/>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dirty="0">
                <a:solidFill>
                  <a:schemeClr val="bg1"/>
                </a:solidFill>
                <a:latin typeface="Century Gothic"/>
                <a:ea typeface="Century Gothic"/>
                <a:cs typeface="Century Gothic"/>
                <a:sym typeface="Century Gothic"/>
              </a:rPr>
              <a:t>COMMUNITY CONCERNS</a:t>
            </a:r>
            <a:endParaRPr sz="4400" b="1" i="0" u="none" strike="noStrike" cap="none" dirty="0">
              <a:solidFill>
                <a:schemeClr val="bg1"/>
              </a:solidFill>
              <a:latin typeface="Century Gothic"/>
              <a:ea typeface="Century Gothic"/>
              <a:cs typeface="Century Gothic"/>
              <a:sym typeface="Century Gothic"/>
            </a:endParaRPr>
          </a:p>
        </p:txBody>
      </p:sp>
      <p:sp>
        <p:nvSpPr>
          <p:cNvPr id="140" name="Google Shape;140;p17"/>
          <p:cNvSpPr txBox="1"/>
          <p:nvPr/>
        </p:nvSpPr>
        <p:spPr>
          <a:xfrm>
            <a:off x="180100" y="1532600"/>
            <a:ext cx="4078500" cy="2349000"/>
          </a:xfrm>
          <a:prstGeom prst="rect">
            <a:avLst/>
          </a:prstGeom>
          <a:solidFill>
            <a:srgbClr val="DB7C24"/>
          </a:solidFill>
          <a:ln w="1905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Habitat loss has led to a decline in abundance of wild rice across its natural range</a:t>
            </a:r>
            <a:endParaRPr dirty="0">
              <a:solidFill>
                <a:schemeClr val="tx1">
                  <a:lumMod val="75000"/>
                  <a:lumOff val="25000"/>
                </a:schemeClr>
              </a:solidFill>
            </a:endParaRPr>
          </a:p>
        </p:txBody>
      </p:sp>
      <p:sp>
        <p:nvSpPr>
          <p:cNvPr id="141" name="Google Shape;141;p17"/>
          <p:cNvSpPr txBox="1"/>
          <p:nvPr/>
        </p:nvSpPr>
        <p:spPr>
          <a:xfrm>
            <a:off x="4552425" y="1532600"/>
            <a:ext cx="3422100" cy="2349000"/>
          </a:xfrm>
          <a:prstGeom prst="rect">
            <a:avLst/>
          </a:prstGeom>
          <a:solidFill>
            <a:srgbClr val="FBBE75"/>
          </a:solidFill>
          <a:ln w="1905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Critical to Native American communities who depend on it nutritionally and culturally</a:t>
            </a:r>
            <a:endParaRPr dirty="0">
              <a:solidFill>
                <a:schemeClr val="tx1">
                  <a:lumMod val="75000"/>
                  <a:lumOff val="25000"/>
                </a:schemeClr>
              </a:solidFill>
            </a:endParaRPr>
          </a:p>
        </p:txBody>
      </p:sp>
      <p:sp>
        <p:nvSpPr>
          <p:cNvPr id="142" name="Google Shape;142;p17"/>
          <p:cNvSpPr txBox="1"/>
          <p:nvPr/>
        </p:nvSpPr>
        <p:spPr>
          <a:xfrm>
            <a:off x="180100" y="4155925"/>
            <a:ext cx="3256200" cy="2204100"/>
          </a:xfrm>
          <a:prstGeom prst="rect">
            <a:avLst/>
          </a:prstGeom>
          <a:solidFill>
            <a:srgbClr val="F1C232"/>
          </a:solidFill>
          <a:ln w="1905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MN and CA produce about 99% of the national wild rice supply</a:t>
            </a:r>
            <a:endParaRPr dirty="0">
              <a:solidFill>
                <a:schemeClr val="tx1">
                  <a:lumMod val="75000"/>
                  <a:lumOff val="25000"/>
                </a:schemeClr>
              </a:solidFill>
            </a:endParaRPr>
          </a:p>
        </p:txBody>
      </p:sp>
      <p:sp>
        <p:nvSpPr>
          <p:cNvPr id="143" name="Google Shape;143;p17"/>
          <p:cNvSpPr txBox="1"/>
          <p:nvPr/>
        </p:nvSpPr>
        <p:spPr>
          <a:xfrm>
            <a:off x="3705101" y="4155800"/>
            <a:ext cx="4269349" cy="2204100"/>
          </a:xfrm>
          <a:prstGeom prst="rect">
            <a:avLst/>
          </a:prstGeom>
          <a:solidFill>
            <a:srgbClr val="FFE599"/>
          </a:solidFill>
          <a:ln w="1905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Crop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wild </a:t>
            </a:r>
            <a:r>
              <a:rPr lang="en-US" sz="2000" dirty="0">
                <a:solidFill>
                  <a:schemeClr val="tx1">
                    <a:lumMod val="75000"/>
                    <a:lumOff val="25000"/>
                  </a:schemeClr>
                </a:solidFill>
                <a:latin typeface="Century Gothic"/>
                <a:ea typeface="Century Gothic"/>
                <a:cs typeface="Century Gothic"/>
                <a:sym typeface="Century Gothic"/>
              </a:rPr>
              <a:t>r</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elatives </a:t>
            </a:r>
            <a:r>
              <a:rPr lang="en-US" sz="2000" b="0" i="0" u="none" strike="noStrike" cap="none" dirty="0">
                <a:solidFill>
                  <a:schemeClr val="tx1">
                    <a:lumMod val="75000"/>
                    <a:lumOff val="25000"/>
                  </a:schemeClr>
                </a:solidFill>
                <a:latin typeface="Century Gothic"/>
                <a:ea typeface="Century Gothic"/>
                <a:cs typeface="Century Gothic"/>
                <a:sym typeface="Century Gothic"/>
              </a:rPr>
              <a:t>function as genetic repositories for cultivated crops  </a:t>
            </a:r>
            <a:endParaRPr dirty="0">
              <a:solidFill>
                <a:schemeClr val="tx1">
                  <a:lumMod val="75000"/>
                  <a:lumOff val="25000"/>
                </a:schemeClr>
              </a:solidFill>
            </a:endParaRPr>
          </a:p>
        </p:txBody>
      </p:sp>
      <p:pic>
        <p:nvPicPr>
          <p:cNvPr id="144" name="Google Shape;144;p17"/>
          <p:cNvPicPr preferRelativeResize="0"/>
          <p:nvPr/>
        </p:nvPicPr>
        <p:blipFill rotWithShape="1">
          <a:blip r:embed="rId3">
            <a:alphaModFix/>
          </a:blip>
          <a:srcRect/>
          <a:stretch/>
        </p:blipFill>
        <p:spPr>
          <a:xfrm>
            <a:off x="8268300" y="1532600"/>
            <a:ext cx="3758624" cy="2349138"/>
          </a:xfrm>
          <a:prstGeom prst="rect">
            <a:avLst/>
          </a:prstGeom>
          <a:noFill/>
          <a:ln w="19050" cap="flat" cmpd="sng">
            <a:solidFill>
              <a:srgbClr val="000000"/>
            </a:solidFill>
            <a:prstDash val="solid"/>
            <a:round/>
            <a:headEnd type="none" w="sm" len="sm"/>
            <a:tailEnd type="none" w="sm" len="sm"/>
          </a:ln>
        </p:spPr>
      </p:pic>
      <p:sp>
        <p:nvSpPr>
          <p:cNvPr id="145" name="Google Shape;145;p17"/>
          <p:cNvSpPr txBox="1"/>
          <p:nvPr/>
        </p:nvSpPr>
        <p:spPr>
          <a:xfrm>
            <a:off x="6852672" y="6499067"/>
            <a:ext cx="5339328" cy="362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Image </a:t>
            </a:r>
            <a:r>
              <a:rPr lang="en-US" sz="1400" b="0" i="0" u="none" strike="noStrike" cap="none" dirty="0" smtClean="0">
                <a:solidFill>
                  <a:srgbClr val="3F3F3F"/>
                </a:solidFill>
                <a:latin typeface="Century Gothic"/>
                <a:ea typeface="Century Gothic"/>
                <a:cs typeface="Century Gothic"/>
                <a:sym typeface="Century Gothic"/>
              </a:rPr>
              <a:t>Credit</a:t>
            </a:r>
            <a:r>
              <a:rPr lang="en-US" sz="1400" b="0" i="0" u="none" strike="noStrike" cap="none" dirty="0">
                <a:solidFill>
                  <a:srgbClr val="3F3F3F"/>
                </a:solidFill>
                <a:latin typeface="Century Gothic"/>
                <a:ea typeface="Century Gothic"/>
                <a:cs typeface="Century Gothic"/>
                <a:sym typeface="Century Gothic"/>
              </a:rPr>
              <a:t>: </a:t>
            </a:r>
            <a:r>
              <a:rPr lang="en-US" sz="1400" b="0" i="0" u="none" strike="noStrike" cap="none" dirty="0" smtClean="0">
                <a:solidFill>
                  <a:srgbClr val="3F3F3F"/>
                </a:solidFill>
                <a:latin typeface="Century Gothic"/>
                <a:ea typeface="Century Gothic"/>
                <a:cs typeface="Century Gothic"/>
                <a:sym typeface="Century Gothic"/>
              </a:rPr>
              <a:t>Minnesota Department of Natural Resources</a:t>
            </a:r>
            <a:endParaRPr sz="1400" b="0" i="0" u="none" strike="noStrike" cap="none" dirty="0">
              <a:solidFill>
                <a:srgbClr val="3F3F3F"/>
              </a:solidFill>
              <a:latin typeface="Century Gothic"/>
              <a:ea typeface="Century Gothic"/>
              <a:cs typeface="Century Gothic"/>
              <a:sym typeface="Century Gothic"/>
            </a:endParaRPr>
          </a:p>
        </p:txBody>
      </p:sp>
      <p:pic>
        <p:nvPicPr>
          <p:cNvPr id="146" name="Google Shape;146;p17"/>
          <p:cNvPicPr preferRelativeResize="0"/>
          <p:nvPr/>
        </p:nvPicPr>
        <p:blipFill rotWithShape="1">
          <a:blip r:embed="rId4">
            <a:alphaModFix/>
          </a:blip>
          <a:srcRect/>
          <a:stretch/>
        </p:blipFill>
        <p:spPr>
          <a:xfrm>
            <a:off x="8268300" y="4010800"/>
            <a:ext cx="3758630" cy="2349150"/>
          </a:xfrm>
          <a:prstGeom prst="rect">
            <a:avLst/>
          </a:prstGeom>
          <a:noFill/>
          <a:ln w="1905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3"/>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LIMITATIONS &amp; FUTURE WORK</a:t>
            </a:r>
            <a:endParaRPr dirty="0"/>
          </a:p>
        </p:txBody>
      </p:sp>
      <p:sp>
        <p:nvSpPr>
          <p:cNvPr id="389" name="Google Shape;389;p33"/>
          <p:cNvSpPr txBox="1">
            <a:spLocks noGrp="1"/>
          </p:cNvSpPr>
          <p:nvPr>
            <p:ph type="body" idx="1"/>
          </p:nvPr>
        </p:nvSpPr>
        <p:spPr>
          <a:xfrm>
            <a:off x="6096000" y="1387284"/>
            <a:ext cx="5292937" cy="38086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b="1" u="sng" dirty="0" smtClean="0">
                <a:solidFill>
                  <a:schemeClr val="tx1">
                    <a:lumMod val="75000"/>
                    <a:lumOff val="25000"/>
                  </a:schemeClr>
                </a:solidFill>
              </a:rPr>
              <a:t>Future Work</a:t>
            </a:r>
            <a:endParaRPr b="1" u="sng" dirty="0">
              <a:solidFill>
                <a:schemeClr val="tx1">
                  <a:lumMod val="75000"/>
                  <a:lumOff val="25000"/>
                </a:schemeClr>
              </a:solidFill>
            </a:endParaRPr>
          </a:p>
          <a:p>
            <a:pPr marL="0" lvl="0" indent="0" algn="l" rtl="0">
              <a:lnSpc>
                <a:spcPct val="90000"/>
              </a:lnSpc>
              <a:spcBef>
                <a:spcPts val="1000"/>
              </a:spcBef>
              <a:spcAft>
                <a:spcPts val="0"/>
              </a:spcAft>
              <a:buSzPts val="1800"/>
              <a:buNone/>
            </a:pPr>
            <a:r>
              <a:rPr lang="en-US" sz="1600" i="1" dirty="0">
                <a:solidFill>
                  <a:schemeClr val="tx1">
                    <a:lumMod val="75000"/>
                    <a:lumOff val="25000"/>
                  </a:schemeClr>
                </a:solidFill>
              </a:rPr>
              <a:t>Data </a:t>
            </a:r>
            <a:r>
              <a:rPr lang="en-US" sz="1600" i="1" dirty="0" smtClean="0">
                <a:solidFill>
                  <a:schemeClr val="tx1">
                    <a:lumMod val="75000"/>
                    <a:lumOff val="25000"/>
                  </a:schemeClr>
                </a:solidFill>
              </a:rPr>
              <a:t>Availability</a:t>
            </a:r>
            <a:endParaRPr lang="en-US" sz="1600" i="1" dirty="0">
              <a:solidFill>
                <a:schemeClr val="tx1">
                  <a:lumMod val="75000"/>
                  <a:lumOff val="25000"/>
                </a:schemeClr>
              </a:solidFill>
            </a:endParaRPr>
          </a:p>
          <a:p>
            <a:pPr marL="285750" lvl="0" indent="-285750">
              <a:buClr>
                <a:srgbClr val="7EB761"/>
              </a:buClr>
              <a:buSzPct val="100000"/>
              <a:buFont typeface="Webdings" panose="05030102010509060703" pitchFamily="18" charset="2"/>
              <a:buChar char="4"/>
            </a:pPr>
            <a:r>
              <a:rPr lang="en-US" sz="1600" dirty="0" smtClean="0">
                <a:solidFill>
                  <a:schemeClr val="tx1">
                    <a:lumMod val="75000"/>
                    <a:lumOff val="25000"/>
                  </a:schemeClr>
                </a:solidFill>
              </a:rPr>
              <a:t>Selecting </a:t>
            </a:r>
            <a:r>
              <a:rPr lang="en-US" sz="1600" dirty="0">
                <a:solidFill>
                  <a:schemeClr val="tx1">
                    <a:lumMod val="75000"/>
                    <a:lumOff val="25000"/>
                  </a:schemeClr>
                </a:solidFill>
              </a:rPr>
              <a:t>a </a:t>
            </a:r>
            <a:r>
              <a:rPr lang="en-US" sz="1600" dirty="0" smtClean="0">
                <a:solidFill>
                  <a:schemeClr val="tx1">
                    <a:lumMod val="75000"/>
                    <a:lumOff val="25000"/>
                  </a:schemeClr>
                </a:solidFill>
              </a:rPr>
              <a:t>location </a:t>
            </a:r>
            <a:r>
              <a:rPr lang="en-US" sz="1600" dirty="0">
                <a:solidFill>
                  <a:schemeClr val="tx1">
                    <a:lumMod val="75000"/>
                    <a:lumOff val="25000"/>
                  </a:schemeClr>
                </a:solidFill>
              </a:rPr>
              <a:t>and time period where </a:t>
            </a:r>
            <a:r>
              <a:rPr lang="en-US" sz="1600" dirty="0" smtClean="0">
                <a:solidFill>
                  <a:schemeClr val="tx1">
                    <a:lumMod val="75000"/>
                    <a:lumOff val="25000"/>
                  </a:schemeClr>
                </a:solidFill>
              </a:rPr>
              <a:t>data are available </a:t>
            </a:r>
            <a:r>
              <a:rPr lang="en-US" sz="1600" dirty="0">
                <a:solidFill>
                  <a:schemeClr val="tx1">
                    <a:lumMod val="75000"/>
                    <a:lumOff val="25000"/>
                  </a:schemeClr>
                </a:solidFill>
              </a:rPr>
              <a:t>for ease of </a:t>
            </a:r>
            <a:r>
              <a:rPr lang="en-US" sz="1600" dirty="0" smtClean="0">
                <a:solidFill>
                  <a:schemeClr val="tx1">
                    <a:lumMod val="75000"/>
                    <a:lumOff val="25000"/>
                  </a:schemeClr>
                </a:solidFill>
              </a:rPr>
              <a:t>comparison</a:t>
            </a:r>
          </a:p>
          <a:p>
            <a:pPr marL="285750" lvl="0" indent="-285750">
              <a:buClr>
                <a:srgbClr val="7EB761"/>
              </a:buClr>
              <a:buSzPct val="100000"/>
              <a:buFont typeface="Webdings" panose="05030102010509060703" pitchFamily="18" charset="2"/>
              <a:buChar char="4"/>
            </a:pPr>
            <a:r>
              <a:rPr lang="en-US" sz="1600" dirty="0" smtClean="0">
                <a:solidFill>
                  <a:schemeClr val="tx1">
                    <a:lumMod val="75000"/>
                    <a:lumOff val="25000"/>
                  </a:schemeClr>
                </a:solidFill>
              </a:rPr>
              <a:t>Exploring Sentinel-2’s higher resolution in a model that is directly comparable to Landsat models</a:t>
            </a:r>
          </a:p>
          <a:p>
            <a:pPr marL="285750" lvl="0" indent="-285750">
              <a:buClr>
                <a:srgbClr val="7EB761"/>
              </a:buClr>
              <a:buSzPct val="100000"/>
              <a:buFont typeface="Webdings" panose="05030102010509060703" pitchFamily="18" charset="2"/>
              <a:buChar char="4"/>
            </a:pPr>
            <a:r>
              <a:rPr lang="en-US" sz="1600" dirty="0" smtClean="0">
                <a:solidFill>
                  <a:schemeClr val="tx1">
                    <a:lumMod val="75000"/>
                    <a:lumOff val="25000"/>
                  </a:schemeClr>
                </a:solidFill>
              </a:rPr>
              <a:t>Testing models over different years</a:t>
            </a:r>
            <a:endParaRPr sz="1600" dirty="0">
              <a:solidFill>
                <a:schemeClr val="tx1">
                  <a:lumMod val="75000"/>
                  <a:lumOff val="25000"/>
                </a:schemeClr>
              </a:solidFill>
            </a:endParaRPr>
          </a:p>
          <a:p>
            <a:pPr marL="0" lvl="0" indent="0" algn="l" rtl="0">
              <a:lnSpc>
                <a:spcPct val="90000"/>
              </a:lnSpc>
              <a:spcBef>
                <a:spcPts val="1000"/>
              </a:spcBef>
              <a:spcAft>
                <a:spcPts val="0"/>
              </a:spcAft>
              <a:buNone/>
            </a:pPr>
            <a:r>
              <a:rPr lang="en-US" sz="1600" i="1" dirty="0" smtClean="0">
                <a:solidFill>
                  <a:schemeClr val="tx1">
                    <a:lumMod val="75000"/>
                    <a:lumOff val="25000"/>
                  </a:schemeClr>
                </a:solidFill>
              </a:rPr>
              <a:t>SAR </a:t>
            </a:r>
            <a:r>
              <a:rPr lang="en-US" sz="1600" i="1" dirty="0">
                <a:solidFill>
                  <a:schemeClr val="tx1">
                    <a:lumMod val="75000"/>
                    <a:lumOff val="25000"/>
                  </a:schemeClr>
                </a:solidFill>
              </a:rPr>
              <a:t>and rice </a:t>
            </a:r>
            <a:r>
              <a:rPr lang="en-US" sz="1600" i="1" dirty="0" smtClean="0">
                <a:solidFill>
                  <a:schemeClr val="tx1">
                    <a:lumMod val="75000"/>
                    <a:lumOff val="25000"/>
                  </a:schemeClr>
                </a:solidFill>
              </a:rPr>
              <a:t>detection</a:t>
            </a:r>
          </a:p>
          <a:p>
            <a:pPr marL="342900">
              <a:buClr>
                <a:srgbClr val="7EB761"/>
              </a:buClr>
              <a:buSzPct val="100000"/>
              <a:buFont typeface="Webdings" panose="05030102010509060703" pitchFamily="18" charset="2"/>
              <a:buChar char="4"/>
            </a:pPr>
            <a:r>
              <a:rPr lang="en-US" sz="1600" dirty="0" smtClean="0">
                <a:solidFill>
                  <a:schemeClr val="tx1">
                    <a:lumMod val="75000"/>
                    <a:lumOff val="25000"/>
                  </a:schemeClr>
                </a:solidFill>
              </a:rPr>
              <a:t>Differing </a:t>
            </a:r>
            <a:r>
              <a:rPr lang="en-US" sz="1600" dirty="0">
                <a:solidFill>
                  <a:schemeClr val="tx1">
                    <a:lumMod val="75000"/>
                    <a:lumOff val="25000"/>
                  </a:schemeClr>
                </a:solidFill>
              </a:rPr>
              <a:t>combinations </a:t>
            </a:r>
            <a:r>
              <a:rPr lang="en-US" sz="1600" dirty="0" smtClean="0">
                <a:solidFill>
                  <a:schemeClr val="tx1">
                    <a:lumMod val="75000"/>
                    <a:lumOff val="25000"/>
                  </a:schemeClr>
                </a:solidFill>
              </a:rPr>
              <a:t>of radar variables and detection </a:t>
            </a:r>
            <a:r>
              <a:rPr lang="en-US" sz="1600" dirty="0">
                <a:solidFill>
                  <a:schemeClr val="tx1">
                    <a:lumMod val="75000"/>
                    <a:lumOff val="25000"/>
                  </a:schemeClr>
                </a:solidFill>
              </a:rPr>
              <a:t>models </a:t>
            </a:r>
            <a:r>
              <a:rPr lang="en-US" sz="1600" dirty="0" smtClean="0">
                <a:solidFill>
                  <a:schemeClr val="tx1">
                    <a:lumMod val="75000"/>
                    <a:lumOff val="25000"/>
                  </a:schemeClr>
                </a:solidFill>
              </a:rPr>
              <a:t>to reduce misclassification</a:t>
            </a:r>
            <a:endParaRPr sz="1600" dirty="0">
              <a:solidFill>
                <a:schemeClr val="tx1">
                  <a:lumMod val="75000"/>
                  <a:lumOff val="25000"/>
                </a:schemeClr>
              </a:solidFill>
            </a:endParaRPr>
          </a:p>
          <a:p>
            <a:pPr marL="0" lvl="0" indent="0" algn="l" rtl="0">
              <a:lnSpc>
                <a:spcPct val="90000"/>
              </a:lnSpc>
              <a:spcBef>
                <a:spcPts val="1000"/>
              </a:spcBef>
              <a:spcAft>
                <a:spcPts val="0"/>
              </a:spcAft>
              <a:buSzPts val="1800"/>
              <a:buNone/>
            </a:pPr>
            <a:endParaRPr sz="1400" dirty="0"/>
          </a:p>
        </p:txBody>
      </p:sp>
      <p:sp>
        <p:nvSpPr>
          <p:cNvPr id="390" name="Google Shape;390;p33"/>
          <p:cNvSpPr txBox="1">
            <a:spLocks noGrp="1"/>
          </p:cNvSpPr>
          <p:nvPr>
            <p:ph type="body" idx="2"/>
          </p:nvPr>
        </p:nvSpPr>
        <p:spPr>
          <a:xfrm>
            <a:off x="495300" y="665096"/>
            <a:ext cx="4940996" cy="45308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b="1" u="sng" dirty="0">
                <a:solidFill>
                  <a:schemeClr val="tx1">
                    <a:lumMod val="75000"/>
                    <a:lumOff val="25000"/>
                  </a:schemeClr>
                </a:solidFill>
              </a:rPr>
              <a:t>Limitations</a:t>
            </a:r>
            <a:endParaRPr b="1" u="sng" dirty="0">
              <a:solidFill>
                <a:schemeClr val="tx1">
                  <a:lumMod val="75000"/>
                  <a:lumOff val="25000"/>
                </a:schemeClr>
              </a:solidFill>
            </a:endParaRPr>
          </a:p>
          <a:p>
            <a:pPr marL="0" lvl="0" indent="0" algn="l" rtl="0">
              <a:lnSpc>
                <a:spcPct val="90000"/>
              </a:lnSpc>
              <a:spcBef>
                <a:spcPts val="1000"/>
              </a:spcBef>
              <a:spcAft>
                <a:spcPts val="0"/>
              </a:spcAft>
              <a:buSzPts val="1800"/>
              <a:buNone/>
            </a:pPr>
            <a:r>
              <a:rPr lang="en-US" sz="1600" i="1" dirty="0">
                <a:solidFill>
                  <a:schemeClr val="tx1">
                    <a:lumMod val="75000"/>
                    <a:lumOff val="25000"/>
                  </a:schemeClr>
                </a:solidFill>
              </a:rPr>
              <a:t>Data </a:t>
            </a:r>
            <a:r>
              <a:rPr lang="en-US" sz="1600" i="1" dirty="0" smtClean="0">
                <a:solidFill>
                  <a:schemeClr val="tx1">
                    <a:lumMod val="75000"/>
                    <a:lumOff val="25000"/>
                  </a:schemeClr>
                </a:solidFill>
              </a:rPr>
              <a:t>Availability</a:t>
            </a:r>
            <a:endParaRPr lang="en-US" sz="1600" i="1" dirty="0">
              <a:solidFill>
                <a:schemeClr val="tx1">
                  <a:lumMod val="75000"/>
                  <a:lumOff val="25000"/>
                </a:schemeClr>
              </a:solidFill>
            </a:endParaRPr>
          </a:p>
          <a:p>
            <a:pPr marL="285750" lvl="0" indent="-285750" algn="l" rtl="0">
              <a:lnSpc>
                <a:spcPct val="90000"/>
              </a:lnSpc>
              <a:spcBef>
                <a:spcPts val="1000"/>
              </a:spcBef>
              <a:spcAft>
                <a:spcPts val="0"/>
              </a:spcAft>
              <a:buClr>
                <a:srgbClr val="7EB761"/>
              </a:buClr>
              <a:buSzPct val="100000"/>
              <a:buFont typeface="Webdings" panose="05030102010509060703" pitchFamily="18" charset="2"/>
              <a:buChar char="4"/>
            </a:pPr>
            <a:r>
              <a:rPr lang="en-US" sz="1600" dirty="0" smtClean="0">
                <a:solidFill>
                  <a:schemeClr val="tx1">
                    <a:lumMod val="75000"/>
                    <a:lumOff val="25000"/>
                  </a:schemeClr>
                </a:solidFill>
              </a:rPr>
              <a:t>Spatially </a:t>
            </a:r>
            <a:r>
              <a:rPr lang="en-US" sz="1600" dirty="0">
                <a:solidFill>
                  <a:schemeClr val="tx1">
                    <a:lumMod val="75000"/>
                    <a:lumOff val="25000"/>
                  </a:schemeClr>
                </a:solidFill>
              </a:rPr>
              <a:t>limited year to year (MN </a:t>
            </a:r>
            <a:r>
              <a:rPr lang="en-US" sz="1600" dirty="0" smtClean="0">
                <a:solidFill>
                  <a:schemeClr val="tx1">
                    <a:lumMod val="75000"/>
                    <a:lumOff val="25000"/>
                  </a:schemeClr>
                </a:solidFill>
              </a:rPr>
              <a:t>DNR)</a:t>
            </a:r>
            <a:endParaRPr lang="en-US" sz="1600" dirty="0">
              <a:solidFill>
                <a:schemeClr val="tx1">
                  <a:lumMod val="75000"/>
                  <a:lumOff val="25000"/>
                </a:schemeClr>
              </a:solidFill>
            </a:endParaRPr>
          </a:p>
          <a:p>
            <a:pPr marL="285750" lvl="0" indent="-285750" algn="l" rtl="0">
              <a:lnSpc>
                <a:spcPct val="90000"/>
              </a:lnSpc>
              <a:spcBef>
                <a:spcPts val="1000"/>
              </a:spcBef>
              <a:spcAft>
                <a:spcPts val="0"/>
              </a:spcAft>
              <a:buClr>
                <a:srgbClr val="7EB761"/>
              </a:buClr>
              <a:buSzPct val="100000"/>
              <a:buFont typeface="Webdings" panose="05030102010509060703" pitchFamily="18" charset="2"/>
              <a:buChar char="4"/>
            </a:pPr>
            <a:r>
              <a:rPr lang="en-US" sz="1600" dirty="0" smtClean="0">
                <a:solidFill>
                  <a:schemeClr val="tx1">
                    <a:lumMod val="75000"/>
                    <a:lumOff val="25000"/>
                  </a:schemeClr>
                </a:solidFill>
              </a:rPr>
              <a:t>Dependent </a:t>
            </a:r>
            <a:r>
              <a:rPr lang="en-US" sz="1600" dirty="0">
                <a:solidFill>
                  <a:schemeClr val="tx1">
                    <a:lumMod val="75000"/>
                    <a:lumOff val="25000"/>
                  </a:schemeClr>
                </a:solidFill>
              </a:rPr>
              <a:t>on where DNR </a:t>
            </a:r>
            <a:r>
              <a:rPr lang="en-US" sz="1600" dirty="0" smtClean="0">
                <a:solidFill>
                  <a:schemeClr val="tx1">
                    <a:lumMod val="75000"/>
                    <a:lumOff val="25000"/>
                  </a:schemeClr>
                </a:solidFill>
              </a:rPr>
              <a:t>surveyed each year</a:t>
            </a:r>
            <a:endParaRPr lang="en-US" sz="1600" dirty="0">
              <a:solidFill>
                <a:schemeClr val="tx1">
                  <a:lumMod val="75000"/>
                  <a:lumOff val="25000"/>
                </a:schemeClr>
              </a:solidFill>
            </a:endParaRPr>
          </a:p>
          <a:p>
            <a:pPr marL="285750" lvl="0" indent="-285750" algn="l" rtl="0">
              <a:lnSpc>
                <a:spcPct val="90000"/>
              </a:lnSpc>
              <a:spcBef>
                <a:spcPts val="1000"/>
              </a:spcBef>
              <a:spcAft>
                <a:spcPts val="0"/>
              </a:spcAft>
              <a:buClr>
                <a:srgbClr val="7EB761"/>
              </a:buClr>
              <a:buSzPct val="100000"/>
              <a:buFont typeface="Webdings" panose="05030102010509060703" pitchFamily="18" charset="2"/>
              <a:buChar char="4"/>
            </a:pPr>
            <a:r>
              <a:rPr lang="en-US" sz="1600" dirty="0" smtClean="0">
                <a:solidFill>
                  <a:schemeClr val="tx1">
                    <a:lumMod val="75000"/>
                    <a:lumOff val="25000"/>
                  </a:schemeClr>
                </a:solidFill>
              </a:rPr>
              <a:t>Satellite </a:t>
            </a:r>
            <a:r>
              <a:rPr lang="en-US" sz="1600" dirty="0">
                <a:solidFill>
                  <a:schemeClr val="tx1">
                    <a:lumMod val="75000"/>
                    <a:lumOff val="25000"/>
                  </a:schemeClr>
                </a:solidFill>
              </a:rPr>
              <a:t>imagery and MN DNR imagery </a:t>
            </a:r>
            <a:r>
              <a:rPr lang="en-US" sz="1600" dirty="0" smtClean="0">
                <a:solidFill>
                  <a:schemeClr val="tx1">
                    <a:lumMod val="75000"/>
                    <a:lumOff val="25000"/>
                  </a:schemeClr>
                </a:solidFill>
              </a:rPr>
              <a:t>did not </a:t>
            </a:r>
            <a:r>
              <a:rPr lang="en-US" sz="1600" dirty="0">
                <a:solidFill>
                  <a:schemeClr val="tx1">
                    <a:lumMod val="75000"/>
                    <a:lumOff val="25000"/>
                  </a:schemeClr>
                </a:solidFill>
              </a:rPr>
              <a:t>always align</a:t>
            </a:r>
            <a:endParaRPr sz="1600" dirty="0">
              <a:solidFill>
                <a:schemeClr val="tx1">
                  <a:lumMod val="75000"/>
                  <a:lumOff val="25000"/>
                </a:schemeClr>
              </a:solidFill>
            </a:endParaRPr>
          </a:p>
          <a:p>
            <a:pPr marL="0" lvl="0" indent="0" algn="l" rtl="0">
              <a:lnSpc>
                <a:spcPct val="90000"/>
              </a:lnSpc>
              <a:spcBef>
                <a:spcPts val="1000"/>
              </a:spcBef>
              <a:spcAft>
                <a:spcPts val="0"/>
              </a:spcAft>
              <a:buNone/>
            </a:pPr>
            <a:endParaRPr sz="1400" dirty="0">
              <a:solidFill>
                <a:schemeClr val="tx1">
                  <a:lumMod val="75000"/>
                  <a:lumOff val="25000"/>
                </a:schemeClr>
              </a:solidFill>
            </a:endParaRPr>
          </a:p>
          <a:p>
            <a:pPr marL="0" lvl="0" indent="0" algn="l" rtl="0">
              <a:lnSpc>
                <a:spcPct val="90000"/>
              </a:lnSpc>
              <a:spcBef>
                <a:spcPts val="1000"/>
              </a:spcBef>
              <a:spcAft>
                <a:spcPts val="0"/>
              </a:spcAft>
              <a:buSzPts val="1800"/>
              <a:buNone/>
            </a:pPr>
            <a:endParaRPr dirty="0">
              <a:solidFill>
                <a:schemeClr val="tx1">
                  <a:lumMod val="75000"/>
                  <a:lumOff val="25000"/>
                </a:schemeClr>
              </a:solidFill>
            </a:endParaRPr>
          </a:p>
        </p:txBody>
      </p:sp>
      <p:pic>
        <p:nvPicPr>
          <p:cNvPr id="1026" name="Picture 2" descr="https://lh6.googleusercontent.com/q_ZYMjcB7kPtJjQMaGdxXZN6i1PtEoU3WuuIMsqx2K2FWVrMj38j566ieEY577IFqiQb5fyGyjtdiEjjeDQjCDWOqaeOratBY4hpAqshfikYs0WjZsQ-79F6ru8HJfgvnTyJdMGQhq8"/>
          <p:cNvPicPr>
            <a:picLocks noChangeAspect="1" noChangeArrowheads="1"/>
          </p:cNvPicPr>
          <p:nvPr/>
        </p:nvPicPr>
        <p:blipFill rotWithShape="1">
          <a:blip r:embed="rId3">
            <a:extLst>
              <a:ext uri="{28A0092B-C50C-407E-A947-70E740481C1C}">
                <a14:useLocalDpi xmlns:a14="http://schemas.microsoft.com/office/drawing/2010/main" val="0"/>
              </a:ext>
            </a:extLst>
          </a:blip>
          <a:srcRect l="28020" t="12379"/>
          <a:stretch/>
        </p:blipFill>
        <p:spPr bwMode="auto">
          <a:xfrm>
            <a:off x="0" y="4984694"/>
            <a:ext cx="12192000" cy="1873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53625" y="6591300"/>
            <a:ext cx="2238375" cy="307777"/>
          </a:xfrm>
          <a:prstGeom prst="rect">
            <a:avLst/>
          </a:prstGeom>
          <a:noFill/>
          <a:ln>
            <a:noFill/>
          </a:ln>
        </p:spPr>
        <p:txBody>
          <a:bodyPr wrap="square" rtlCol="0">
            <a:spAutoFit/>
          </a:bodyPr>
          <a:lstStyle/>
          <a:p>
            <a:r>
              <a:rPr lang="en-US" b="1" dirty="0" smtClean="0">
                <a:solidFill>
                  <a:schemeClr val="bg1"/>
                </a:solidFill>
                <a:latin typeface="Century Gothic" panose="020B0502020202020204" pitchFamily="34" charset="0"/>
              </a:rPr>
              <a:t>Image Credit: </a:t>
            </a:r>
            <a:r>
              <a:rPr lang="en-US" b="1" dirty="0" smtClean="0">
                <a:solidFill>
                  <a:schemeClr val="bg1"/>
                </a:solidFill>
                <a:latin typeface="Century Gothic" panose="020B0502020202020204" pitchFamily="34" charset="0"/>
              </a:rPr>
              <a:t>Lisa Baird</a:t>
            </a:r>
            <a:endParaRPr lang="en-US"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4"/>
          <p:cNvSpPr txBox="1"/>
          <p:nvPr/>
        </p:nvSpPr>
        <p:spPr>
          <a:xfrm>
            <a:off x="796000" y="1332775"/>
            <a:ext cx="10626300" cy="4710000"/>
          </a:xfrm>
          <a:prstGeom prst="rect">
            <a:avLst/>
          </a:prstGeom>
          <a:noFill/>
          <a:ln>
            <a:noFill/>
          </a:ln>
        </p:spPr>
        <p:txBody>
          <a:bodyPr spcFirstLastPara="1" wrap="square" lIns="91425" tIns="45700" rIns="91425" bIns="45700" anchor="t" anchorCtr="0">
            <a:noAutofit/>
          </a:bodyPr>
          <a:lstStyle/>
          <a:p>
            <a:pPr marL="0" marR="0" lvl="0" indent="0" algn="l" rtl="0">
              <a:lnSpc>
                <a:spcPct val="144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The Minnesota Agriculture and Food Security team would like to thank our partners </a:t>
            </a:r>
            <a:r>
              <a:rPr lang="en-US" sz="22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at </a:t>
            </a:r>
            <a:r>
              <a:rPr lang="en-US"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the </a:t>
            </a:r>
            <a:r>
              <a:rPr lang="en-US" sz="22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USDA, the MN DNR, and the University of Minnesota </a:t>
            </a:r>
            <a:r>
              <a:rPr lang="en-US"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for engaging with NASA DEVELOP to make this research possible.</a:t>
            </a:r>
            <a:endParaRPr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44000"/>
              </a:lnSpc>
              <a:spcBef>
                <a:spcPts val="210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 special thanks to Kristen Dennis (Colorado – Fort Collins Node Center Lead), Tony Vorster (Science Advisor), Paul Evangelista (Science Advisor), and Dr. Colin </a:t>
            </a:r>
            <a:r>
              <a:rPr lang="en-US" sz="2200" b="0" i="0"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Khoury</a:t>
            </a:r>
            <a:r>
              <a:rPr lang="en-US"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(USDA ARS) for working closely with our team throughout this research project.</a:t>
            </a:r>
            <a:endParaRPr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dirty="0">
              <a:solidFill>
                <a:schemeClr val="tx1">
                  <a:lumMod val="75000"/>
                  <a:lumOff val="25000"/>
                </a:schemeClr>
              </a:solidFill>
              <a:latin typeface="Century Gothic" panose="020B0502020202020204" pitchFamily="34" charset="0"/>
              <a:sym typeface="Arial"/>
            </a:endParaRPr>
          </a:p>
          <a:p>
            <a:pPr marL="0" marR="0" lvl="0" indent="0" algn="l" rtl="0">
              <a:lnSpc>
                <a:spcPct val="100000"/>
              </a:lnSpc>
              <a:spcBef>
                <a:spcPts val="600"/>
              </a:spcBef>
              <a:spcAft>
                <a:spcPts val="0"/>
              </a:spcAft>
              <a:buClr>
                <a:srgbClr val="3F3F3F"/>
              </a:buClr>
              <a:buSzPts val="2200"/>
              <a:buFont typeface="Arial"/>
              <a:buNone/>
            </a:pPr>
            <a:r>
              <a:rPr lang="en-US"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This material contains modified Copernicus Sentinel data (2015-2017), processed by ESA. </a:t>
            </a:r>
            <a:endParaRPr sz="2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6"/>
          <p:cNvSpPr txBox="1"/>
          <p:nvPr/>
        </p:nvSpPr>
        <p:spPr>
          <a:xfrm>
            <a:off x="1133704" y="249199"/>
            <a:ext cx="10233148" cy="6617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dirty="0">
                <a:solidFill>
                  <a:srgbClr val="7EB761"/>
                </a:solidFill>
                <a:latin typeface="Century Gothic"/>
                <a:ea typeface="Century Gothic"/>
                <a:cs typeface="Century Gothic"/>
                <a:sym typeface="Century Gothic"/>
              </a:rPr>
              <a:t>BACKGROUND</a:t>
            </a:r>
            <a:endParaRPr sz="4400" b="1" i="0" u="none" strike="noStrike" cap="none" dirty="0">
              <a:solidFill>
                <a:srgbClr val="7EB761"/>
              </a:solidFill>
              <a:latin typeface="Century Gothic"/>
              <a:ea typeface="Century Gothic"/>
              <a:cs typeface="Century Gothic"/>
              <a:sym typeface="Century Gothic"/>
            </a:endParaRPr>
          </a:p>
        </p:txBody>
      </p:sp>
      <p:sp>
        <p:nvSpPr>
          <p:cNvPr id="131" name="Google Shape;131;p16"/>
          <p:cNvSpPr txBox="1"/>
          <p:nvPr/>
        </p:nvSpPr>
        <p:spPr>
          <a:xfrm>
            <a:off x="495300" y="1015925"/>
            <a:ext cx="6649800" cy="4450500"/>
          </a:xfrm>
          <a:prstGeom prst="rect">
            <a:avLst/>
          </a:prstGeom>
          <a:solidFill>
            <a:srgbClr val="FFFFFF">
              <a:alpha val="60000"/>
            </a:srgbClr>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Can grow 3 to 10 feet by early July and in water depths of 6 inches to 3 </a:t>
            </a: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feet</a:t>
            </a: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sz="8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Traditionally </a:t>
            </a: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harvested using canoes </a:t>
            </a: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during the </a:t>
            </a: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late growing season (August to </a:t>
            </a: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September)</a:t>
            </a: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sz="8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Common </a:t>
            </a: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co-occurring species include bulrushes, cattails, and </a:t>
            </a: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waterlilies</a:t>
            </a: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a typeface="Century Gothic"/>
            </a:endParaRP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Found </a:t>
            </a: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in </a:t>
            </a: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approximately </a:t>
            </a: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1,200 rivers and lakes across </a:t>
            </a: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Minnesota</a:t>
            </a: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a typeface="Century Gothic"/>
            </a:endParaRPr>
          </a:p>
          <a:p>
            <a:pPr marL="444500" marR="0" lvl="0" indent="-342900" algn="l" rtl="0">
              <a:lnSpc>
                <a:spcPct val="100000"/>
              </a:lnSpc>
              <a:spcBef>
                <a:spcPts val="0"/>
              </a:spcBef>
              <a:spcAft>
                <a:spcPts val="0"/>
              </a:spcAft>
              <a:buClr>
                <a:srgbClr val="7EB761"/>
              </a:buClr>
              <a:buSzPts val="2000"/>
              <a:buFont typeface="Webdings" panose="05030102010509060703" pitchFamily="18" charset="2"/>
              <a:buChar char="4"/>
            </a:pPr>
            <a:r>
              <a:rPr lang="en-US" sz="20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Tends </a:t>
            </a:r>
            <a:r>
              <a:rPr lang="en-US"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to recur in the same places every year, but quantity varies year to year</a:t>
            </a:r>
            <a:endParaRPr dirty="0">
              <a:solidFill>
                <a:schemeClr val="tx1">
                  <a:lumMod val="75000"/>
                  <a:lumOff val="25000"/>
                </a:schemeClr>
              </a:solidFill>
              <a:latin typeface="Century Gothic" panose="020B0502020202020204" pitchFamily="34" charset="0"/>
            </a:endParaRPr>
          </a:p>
        </p:txBody>
      </p:sp>
      <p:sp>
        <p:nvSpPr>
          <p:cNvPr id="132" name="Google Shape;132;p16"/>
          <p:cNvSpPr txBox="1"/>
          <p:nvPr/>
        </p:nvSpPr>
        <p:spPr>
          <a:xfrm>
            <a:off x="7368375" y="4698925"/>
            <a:ext cx="4328400" cy="767400"/>
          </a:xfrm>
          <a:prstGeom prst="rect">
            <a:avLst/>
          </a:prstGeom>
          <a:solidFill>
            <a:srgbClr val="F1C23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Northern wild rice (</a:t>
            </a:r>
            <a:r>
              <a:rPr lang="en-US" sz="1600" b="1" i="1"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Zizania</a:t>
            </a:r>
            <a:r>
              <a:rPr lang="en-US" sz="1600" b="1" i="1"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a:t>
            </a:r>
            <a:r>
              <a:rPr lang="en-US" sz="1600" b="1" i="1"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palustris</a:t>
            </a: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L.) </a:t>
            </a:r>
            <a:endParaRPr dirty="0">
              <a:solidFill>
                <a:schemeClr val="tx1">
                  <a:lumMod val="75000"/>
                  <a:lumOff val="25000"/>
                </a:schemeClr>
              </a:solidFill>
              <a:latin typeface="Century Gothic" panose="020B0502020202020204" pitchFamily="34" charset="0"/>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Image credit: Jillian </a:t>
            </a:r>
            <a:r>
              <a:rPr lang="en-US" sz="1400" b="1" i="0" u="none" strike="noStrike" cap="none" dirty="0" err="1">
                <a:solidFill>
                  <a:schemeClr val="tx1">
                    <a:lumMod val="75000"/>
                    <a:lumOff val="25000"/>
                  </a:schemeClr>
                </a:solidFill>
                <a:latin typeface="Century Gothic" panose="020B0502020202020204" pitchFamily="34" charset="0"/>
                <a:ea typeface="Century Gothic"/>
                <a:cs typeface="Century Gothic"/>
                <a:sym typeface="Century Gothic"/>
              </a:rPr>
              <a:t>LaRoe</a:t>
            </a:r>
            <a:endParaRPr sz="14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33" name="Google Shape;133;p16"/>
          <p:cNvPicPr preferRelativeResize="0"/>
          <p:nvPr/>
        </p:nvPicPr>
        <p:blipFill rotWithShape="1">
          <a:blip r:embed="rId3">
            <a:alphaModFix/>
          </a:blip>
          <a:srcRect b="35764"/>
          <a:stretch/>
        </p:blipFill>
        <p:spPr>
          <a:xfrm>
            <a:off x="7378325" y="1015925"/>
            <a:ext cx="4308501" cy="3690150"/>
          </a:xfrm>
          <a:prstGeom prst="rect">
            <a:avLst/>
          </a:prstGeom>
          <a:noFill/>
          <a:ln w="1905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0"/>
          <p:cNvSpPr txBox="1"/>
          <p:nvPr/>
        </p:nvSpPr>
        <p:spPr>
          <a:xfrm>
            <a:off x="412172" y="356754"/>
            <a:ext cx="10233148" cy="68617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dirty="0" smtClean="0">
                <a:solidFill>
                  <a:srgbClr val="7EB761"/>
                </a:solidFill>
                <a:latin typeface="Century Gothic"/>
                <a:ea typeface="Century Gothic"/>
                <a:cs typeface="Century Gothic"/>
                <a:sym typeface="Century Gothic"/>
              </a:rPr>
              <a:t>PARTNERS</a:t>
            </a:r>
            <a:endParaRPr sz="4400" b="1" i="0" u="none" strike="noStrike" cap="none" dirty="0">
              <a:solidFill>
                <a:srgbClr val="7EB761"/>
              </a:solidFill>
              <a:latin typeface="Century Gothic"/>
              <a:ea typeface="Century Gothic"/>
              <a:cs typeface="Century Gothic"/>
              <a:sym typeface="Century Gothic"/>
            </a:endParaRPr>
          </a:p>
        </p:txBody>
      </p:sp>
      <p:grpSp>
        <p:nvGrpSpPr>
          <p:cNvPr id="192" name="Google Shape;192;p20"/>
          <p:cNvGrpSpPr/>
          <p:nvPr/>
        </p:nvGrpSpPr>
        <p:grpSpPr>
          <a:xfrm>
            <a:off x="1265675" y="4308414"/>
            <a:ext cx="9422750" cy="1296300"/>
            <a:chOff x="1113275" y="4573850"/>
            <a:chExt cx="9422750" cy="1296300"/>
          </a:xfrm>
        </p:grpSpPr>
        <p:sp>
          <p:nvSpPr>
            <p:cNvPr id="193" name="Google Shape;193;p20"/>
            <p:cNvSpPr/>
            <p:nvPr/>
          </p:nvSpPr>
          <p:spPr>
            <a:xfrm>
              <a:off x="1113275" y="4573850"/>
              <a:ext cx="3387300" cy="1296300"/>
            </a:xfrm>
            <a:prstGeom prst="homePlate">
              <a:avLst>
                <a:gd name="adj" fmla="val 50000"/>
              </a:avLst>
            </a:prstGeom>
            <a:solidFill>
              <a:srgbClr val="E3BF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0"/>
            <p:cNvSpPr txBox="1"/>
            <p:nvPr/>
          </p:nvSpPr>
          <p:spPr>
            <a:xfrm>
              <a:off x="1174825" y="4735550"/>
              <a:ext cx="3039900" cy="101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University of Minnesota</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95" name="Google Shape;195;p20"/>
            <p:cNvSpPr txBox="1"/>
            <p:nvPr/>
          </p:nvSpPr>
          <p:spPr>
            <a:xfrm>
              <a:off x="5725225" y="4644475"/>
              <a:ext cx="4810800" cy="11850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1600"/>
                </a:spcBef>
                <a:spcAft>
                  <a:spcPts val="1600"/>
                </a:spcAft>
                <a:buClr>
                  <a:schemeClr val="dk1"/>
                </a:buClr>
                <a:buSzPts val="11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Dr. Anthony Kern, Dr. Jennifer Kimball</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cxnSp>
          <p:nvCxnSpPr>
            <p:cNvPr id="196" name="Google Shape;196;p20"/>
            <p:cNvCxnSpPr/>
            <p:nvPr/>
          </p:nvCxnSpPr>
          <p:spPr>
            <a:xfrm>
              <a:off x="4500575" y="5214500"/>
              <a:ext cx="1224600" cy="15000"/>
            </a:xfrm>
            <a:prstGeom prst="straightConnector1">
              <a:avLst/>
            </a:prstGeom>
            <a:noFill/>
            <a:ln w="9525" cap="flat" cmpd="sng">
              <a:solidFill>
                <a:schemeClr val="dk2"/>
              </a:solidFill>
              <a:prstDash val="solid"/>
              <a:round/>
              <a:headEnd type="none" w="sm" len="sm"/>
              <a:tailEnd type="none" w="sm" len="sm"/>
            </a:ln>
          </p:spPr>
        </p:cxnSp>
      </p:grpSp>
      <p:grpSp>
        <p:nvGrpSpPr>
          <p:cNvPr id="197" name="Google Shape;197;p20"/>
          <p:cNvGrpSpPr/>
          <p:nvPr/>
        </p:nvGrpSpPr>
        <p:grpSpPr>
          <a:xfrm>
            <a:off x="1265675" y="1454252"/>
            <a:ext cx="9422750" cy="1301875"/>
            <a:chOff x="1113275" y="1672675"/>
            <a:chExt cx="9422750" cy="1301875"/>
          </a:xfrm>
        </p:grpSpPr>
        <p:sp>
          <p:nvSpPr>
            <p:cNvPr id="198" name="Google Shape;198;p20"/>
            <p:cNvSpPr/>
            <p:nvPr/>
          </p:nvSpPr>
          <p:spPr>
            <a:xfrm>
              <a:off x="1113275" y="1678250"/>
              <a:ext cx="3387300" cy="1296300"/>
            </a:xfrm>
            <a:prstGeom prst="homePlate">
              <a:avLst>
                <a:gd name="adj" fmla="val 50000"/>
              </a:avLst>
            </a:prstGeom>
            <a:solidFill>
              <a:srgbClr val="DA730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0"/>
            <p:cNvSpPr txBox="1"/>
            <p:nvPr/>
          </p:nvSpPr>
          <p:spPr>
            <a:xfrm>
              <a:off x="1252650" y="1763750"/>
              <a:ext cx="2564700" cy="1017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8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Minnesota Department of Natural Resources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00" name="Google Shape;200;p20"/>
            <p:cNvSpPr txBox="1"/>
            <p:nvPr/>
          </p:nvSpPr>
          <p:spPr>
            <a:xfrm>
              <a:off x="5725225" y="1672675"/>
              <a:ext cx="4810800" cy="11850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Paul Radomski, Nicole Hansel-Welch, Donna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Perleberg</a:t>
              </a:r>
              <a:r>
                <a:rPr lang="en-US" sz="2000" b="0" i="0" u="none" strike="noStrike" cap="none" dirty="0">
                  <a:solidFill>
                    <a:schemeClr val="tx1">
                      <a:lumMod val="75000"/>
                      <a:lumOff val="25000"/>
                    </a:schemeClr>
                  </a:solidFill>
                  <a:latin typeface="Century Gothic"/>
                  <a:ea typeface="Century Gothic"/>
                  <a:cs typeface="Century Gothic"/>
                  <a:sym typeface="Century Gothic"/>
                </a:rPr>
                <a:t>, Josh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Knopik</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Annetta</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Drewes</a:t>
              </a:r>
              <a:endParaRPr sz="2200" b="0" i="0" u="none" strike="noStrike" cap="none" dirty="0">
                <a:solidFill>
                  <a:schemeClr val="tx1">
                    <a:lumMod val="75000"/>
                    <a:lumOff val="25000"/>
                  </a:schemeClr>
                </a:solidFill>
                <a:latin typeface="Century Gothic"/>
                <a:ea typeface="Century Gothic"/>
                <a:cs typeface="Century Gothic"/>
                <a:sym typeface="Century Gothic"/>
              </a:endParaRPr>
            </a:p>
          </p:txBody>
        </p:sp>
        <p:cxnSp>
          <p:nvCxnSpPr>
            <p:cNvPr id="201" name="Google Shape;201;p20"/>
            <p:cNvCxnSpPr>
              <a:stCxn id="198" idx="3"/>
            </p:cNvCxnSpPr>
            <p:nvPr/>
          </p:nvCxnSpPr>
          <p:spPr>
            <a:xfrm rot="10800000" flipH="1">
              <a:off x="4500575" y="2302400"/>
              <a:ext cx="1224600" cy="24000"/>
            </a:xfrm>
            <a:prstGeom prst="straightConnector1">
              <a:avLst/>
            </a:prstGeom>
            <a:noFill/>
            <a:ln w="9525" cap="flat" cmpd="sng">
              <a:solidFill>
                <a:schemeClr val="dk2"/>
              </a:solidFill>
              <a:prstDash val="solid"/>
              <a:round/>
              <a:headEnd type="none" w="sm" len="sm"/>
              <a:tailEnd type="none" w="sm" len="sm"/>
            </a:ln>
          </p:spPr>
        </p:cxnSp>
      </p:grpSp>
      <p:grpSp>
        <p:nvGrpSpPr>
          <p:cNvPr id="202" name="Google Shape;202;p20"/>
          <p:cNvGrpSpPr/>
          <p:nvPr/>
        </p:nvGrpSpPr>
        <p:grpSpPr>
          <a:xfrm>
            <a:off x="1265675" y="2886777"/>
            <a:ext cx="9422750" cy="1296300"/>
            <a:chOff x="1113275" y="3126050"/>
            <a:chExt cx="9422750" cy="1296300"/>
          </a:xfrm>
        </p:grpSpPr>
        <p:sp>
          <p:nvSpPr>
            <p:cNvPr id="203" name="Google Shape;203;p20"/>
            <p:cNvSpPr/>
            <p:nvPr/>
          </p:nvSpPr>
          <p:spPr>
            <a:xfrm>
              <a:off x="1113275" y="3126050"/>
              <a:ext cx="3387300" cy="1296300"/>
            </a:xfrm>
            <a:prstGeom prst="homePlate">
              <a:avLst>
                <a:gd name="adj" fmla="val 50000"/>
              </a:avLst>
            </a:prstGeom>
            <a:solidFill>
              <a:srgbClr val="DA942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0"/>
            <p:cNvSpPr txBox="1"/>
            <p:nvPr/>
          </p:nvSpPr>
          <p:spPr>
            <a:xfrm>
              <a:off x="1252650" y="3287750"/>
              <a:ext cx="2564700" cy="101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USDA, Agricultural Research Service, National Plant Germplasm System</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05" name="Google Shape;205;p20"/>
            <p:cNvSpPr txBox="1"/>
            <p:nvPr/>
          </p:nvSpPr>
          <p:spPr>
            <a:xfrm>
              <a:off x="5725225" y="3196675"/>
              <a:ext cx="4810800" cy="11850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marR="0" lvl="0" indent="0" rtl="0">
                <a:lnSpc>
                  <a:spcPct val="115000"/>
                </a:lnSpc>
                <a:spcBef>
                  <a:spcPts val="1600"/>
                </a:spcBef>
                <a:spcAft>
                  <a:spcPts val="0"/>
                </a:spcAft>
                <a:buClr>
                  <a:srgbClr val="000000"/>
                </a:buClr>
                <a:buSzPts val="20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Dr. Colin </a:t>
              </a:r>
              <a:r>
                <a:rPr lang="en-US" sz="2000" b="0" i="0" u="none" strike="noStrike" cap="none" dirty="0" err="1">
                  <a:solidFill>
                    <a:schemeClr val="tx1">
                      <a:lumMod val="75000"/>
                      <a:lumOff val="25000"/>
                    </a:schemeClr>
                  </a:solidFill>
                  <a:latin typeface="Century Gothic"/>
                  <a:ea typeface="Century Gothic"/>
                  <a:cs typeface="Century Gothic"/>
                  <a:sym typeface="Century Gothic"/>
                </a:rPr>
                <a:t>Khoury</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endParaRPr lang="en-US" sz="2000" b="0" i="0" u="none" strike="noStrike" cap="none" dirty="0" smtClean="0">
                <a:solidFill>
                  <a:schemeClr val="tx1">
                    <a:lumMod val="75000"/>
                    <a:lumOff val="25000"/>
                  </a:schemeClr>
                </a:solidFill>
                <a:latin typeface="Century Gothic"/>
                <a:ea typeface="Century Gothic"/>
                <a:cs typeface="Century Gothic"/>
                <a:sym typeface="Century Gothic"/>
              </a:endParaRPr>
            </a:p>
            <a:p>
              <a:pPr marL="0" marR="0" lvl="0" indent="0" rtl="0">
                <a:lnSpc>
                  <a:spcPct val="115000"/>
                </a:lnSpc>
                <a:spcAft>
                  <a:spcPts val="0"/>
                </a:spcAft>
                <a:buClr>
                  <a:srgbClr val="000000"/>
                </a:buClr>
                <a:buSzPts val="2000"/>
                <a:buFont typeface="Arial"/>
                <a:buNone/>
              </a:pP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Dr</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Stephanie </a:t>
              </a:r>
              <a:r>
                <a:rPr lang="en-US" sz="2000" b="0" i="0" u="none" strike="noStrike" cap="none" dirty="0">
                  <a:solidFill>
                    <a:schemeClr val="tx1">
                      <a:lumMod val="75000"/>
                      <a:lumOff val="25000"/>
                    </a:schemeClr>
                  </a:solidFill>
                  <a:latin typeface="Century Gothic"/>
                  <a:ea typeface="Century Gothic"/>
                  <a:cs typeface="Century Gothic"/>
                  <a:sym typeface="Century Gothic"/>
                </a:rPr>
                <a:t>Green</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cxnSp>
          <p:nvCxnSpPr>
            <p:cNvPr id="206" name="Google Shape;206;p20"/>
            <p:cNvCxnSpPr/>
            <p:nvPr/>
          </p:nvCxnSpPr>
          <p:spPr>
            <a:xfrm>
              <a:off x="4500575" y="3789050"/>
              <a:ext cx="1224600" cy="15000"/>
            </a:xfrm>
            <a:prstGeom prst="straightConnector1">
              <a:avLst/>
            </a:prstGeom>
            <a:noFill/>
            <a:ln w="9525" cap="flat" cmpd="sng">
              <a:solidFill>
                <a:schemeClr val="dk2"/>
              </a:solidFill>
              <a:prstDash val="solid"/>
              <a:round/>
              <a:headEnd type="none" w="sm" len="sm"/>
              <a:tailEnd type="none" w="sm" len="sm"/>
            </a:ln>
          </p:spPr>
        </p:cxnSp>
        <p:pic>
          <p:nvPicPr>
            <p:cNvPr id="207" name="Google Shape;207;p20"/>
            <p:cNvPicPr preferRelativeResize="0"/>
            <p:nvPr/>
          </p:nvPicPr>
          <p:blipFill rotWithShape="1">
            <a:blip r:embed="rId3">
              <a:alphaModFix/>
            </a:blip>
            <a:srcRect/>
            <a:stretch/>
          </p:blipFill>
          <p:spPr>
            <a:xfrm>
              <a:off x="9634550" y="3193851"/>
              <a:ext cx="901475" cy="1187824"/>
            </a:xfrm>
            <a:prstGeom prst="rect">
              <a:avLst/>
            </a:prstGeom>
            <a:noFill/>
            <a:ln>
              <a:noFill/>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18"/>
          <p:cNvSpPr txBox="1">
            <a:spLocks noGrp="1"/>
          </p:cNvSpPr>
          <p:nvPr>
            <p:ph type="title"/>
          </p:nvPr>
        </p:nvSpPr>
        <p:spPr>
          <a:xfrm>
            <a:off x="393030" y="533407"/>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OBJECTIVES</a:t>
            </a:r>
            <a:endParaRPr/>
          </a:p>
        </p:txBody>
      </p:sp>
      <p:sp>
        <p:nvSpPr>
          <p:cNvPr id="154" name="Google Shape;154;p18"/>
          <p:cNvSpPr/>
          <p:nvPr/>
        </p:nvSpPr>
        <p:spPr>
          <a:xfrm>
            <a:off x="447625" y="1600175"/>
            <a:ext cx="5553000" cy="5012400"/>
          </a:xfrm>
          <a:prstGeom prst="rtTriangle">
            <a:avLst/>
          </a:prstGeom>
          <a:noFill/>
          <a:ln w="1524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8"/>
          <p:cNvSpPr txBox="1">
            <a:spLocks noGrp="1"/>
          </p:cNvSpPr>
          <p:nvPr>
            <p:ph type="body" idx="1"/>
          </p:nvPr>
        </p:nvSpPr>
        <p:spPr>
          <a:xfrm>
            <a:off x="692075" y="4379625"/>
            <a:ext cx="3369600" cy="20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600" b="1" dirty="0">
                <a:solidFill>
                  <a:schemeClr val="tx1">
                    <a:lumMod val="75000"/>
                    <a:lumOff val="25000"/>
                  </a:schemeClr>
                </a:solidFill>
              </a:rPr>
              <a:t>REFINE:</a:t>
            </a:r>
            <a:endParaRPr sz="2600" b="1" dirty="0">
              <a:solidFill>
                <a:schemeClr val="tx1">
                  <a:lumMod val="75000"/>
                  <a:lumOff val="25000"/>
                </a:schemeClr>
              </a:solidFill>
            </a:endParaRPr>
          </a:p>
          <a:p>
            <a:pPr marL="0" lvl="0" indent="0" algn="l" rtl="0">
              <a:lnSpc>
                <a:spcPct val="90000"/>
              </a:lnSpc>
              <a:spcBef>
                <a:spcPts val="1000"/>
              </a:spcBef>
              <a:spcAft>
                <a:spcPts val="0"/>
              </a:spcAft>
              <a:buSzPts val="1800"/>
              <a:buNone/>
            </a:pPr>
            <a:r>
              <a:rPr lang="en-US" sz="1700" dirty="0">
                <a:solidFill>
                  <a:schemeClr val="tx1">
                    <a:lumMod val="75000"/>
                    <a:lumOff val="25000"/>
                  </a:schemeClr>
                </a:solidFill>
              </a:rPr>
              <a:t>Detection modeling process by comparing </a:t>
            </a:r>
            <a:r>
              <a:rPr lang="en-US" sz="1700" dirty="0" smtClean="0">
                <a:solidFill>
                  <a:schemeClr val="tx1">
                    <a:lumMod val="75000"/>
                    <a:lumOff val="25000"/>
                  </a:schemeClr>
                </a:solidFill>
              </a:rPr>
              <a:t>Digital Ocular Sampling-trained </a:t>
            </a:r>
            <a:r>
              <a:rPr lang="en-US" sz="1700" dirty="0">
                <a:solidFill>
                  <a:schemeClr val="tx1">
                    <a:lumMod val="75000"/>
                    <a:lumOff val="25000"/>
                  </a:schemeClr>
                </a:solidFill>
              </a:rPr>
              <a:t>models with </a:t>
            </a:r>
            <a:r>
              <a:rPr lang="en-US" sz="1700" i="1" dirty="0">
                <a:solidFill>
                  <a:schemeClr val="tx1">
                    <a:lumMod val="75000"/>
                    <a:lumOff val="25000"/>
                  </a:schemeClr>
                </a:solidFill>
              </a:rPr>
              <a:t>in situ </a:t>
            </a:r>
            <a:r>
              <a:rPr lang="en-US" sz="1700" dirty="0">
                <a:solidFill>
                  <a:schemeClr val="tx1">
                    <a:lumMod val="75000"/>
                    <a:lumOff val="25000"/>
                  </a:schemeClr>
                </a:solidFill>
              </a:rPr>
              <a:t>data-trained models</a:t>
            </a:r>
            <a:r>
              <a:rPr lang="en-US" sz="2200" dirty="0">
                <a:solidFill>
                  <a:schemeClr val="tx1">
                    <a:lumMod val="75000"/>
                    <a:lumOff val="25000"/>
                  </a:schemeClr>
                </a:solidFill>
              </a:rPr>
              <a:t> </a:t>
            </a:r>
            <a:r>
              <a:rPr lang="en-US" sz="2200" b="1" dirty="0">
                <a:solidFill>
                  <a:schemeClr val="tx1">
                    <a:lumMod val="75000"/>
                    <a:lumOff val="25000"/>
                  </a:schemeClr>
                </a:solidFill>
              </a:rPr>
              <a:t> </a:t>
            </a:r>
            <a:endParaRPr sz="2200" b="1" dirty="0">
              <a:solidFill>
                <a:schemeClr val="tx1">
                  <a:lumMod val="75000"/>
                  <a:lumOff val="25000"/>
                </a:schemeClr>
              </a:solidFill>
            </a:endParaRPr>
          </a:p>
        </p:txBody>
      </p:sp>
      <p:sp>
        <p:nvSpPr>
          <p:cNvPr id="156" name="Google Shape;156;p18"/>
          <p:cNvSpPr/>
          <p:nvPr/>
        </p:nvSpPr>
        <p:spPr>
          <a:xfrm rot="5400681">
            <a:off x="2730475" y="-910198"/>
            <a:ext cx="3027000" cy="7592100"/>
          </a:xfrm>
          <a:prstGeom prst="rtTriangle">
            <a:avLst/>
          </a:prstGeom>
          <a:noFill/>
          <a:ln w="152400" cap="flat" cmpd="sng">
            <a:solidFill>
              <a:srgbClr val="DA730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8"/>
          <p:cNvSpPr txBox="1">
            <a:spLocks noGrp="1"/>
          </p:cNvSpPr>
          <p:nvPr>
            <p:ph type="body" idx="1"/>
          </p:nvPr>
        </p:nvSpPr>
        <p:spPr>
          <a:xfrm>
            <a:off x="1563750" y="1317025"/>
            <a:ext cx="3751200" cy="107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dirty="0">
                <a:solidFill>
                  <a:schemeClr val="tx1">
                    <a:lumMod val="75000"/>
                    <a:lumOff val="25000"/>
                  </a:schemeClr>
                </a:solidFill>
              </a:rPr>
              <a:t>VALIDATE: </a:t>
            </a:r>
            <a:endParaRPr sz="2400" b="1" dirty="0">
              <a:solidFill>
                <a:schemeClr val="tx1">
                  <a:lumMod val="75000"/>
                  <a:lumOff val="25000"/>
                </a:schemeClr>
              </a:solidFill>
            </a:endParaRPr>
          </a:p>
          <a:p>
            <a:pPr marL="0" lvl="0" indent="0" algn="l" rtl="0">
              <a:lnSpc>
                <a:spcPct val="90000"/>
              </a:lnSpc>
              <a:spcBef>
                <a:spcPts val="1000"/>
              </a:spcBef>
              <a:spcAft>
                <a:spcPts val="0"/>
              </a:spcAft>
              <a:buSzPts val="1800"/>
              <a:buNone/>
            </a:pPr>
            <a:r>
              <a:rPr lang="en-US" sz="1700" dirty="0">
                <a:solidFill>
                  <a:schemeClr val="tx1">
                    <a:lumMod val="75000"/>
                    <a:lumOff val="25000"/>
                  </a:schemeClr>
                </a:solidFill>
              </a:rPr>
              <a:t>Previous NASA DEVELOP </a:t>
            </a:r>
            <a:r>
              <a:rPr lang="en-US" sz="1700" dirty="0" smtClean="0">
                <a:solidFill>
                  <a:schemeClr val="tx1">
                    <a:lumMod val="75000"/>
                    <a:lumOff val="25000"/>
                  </a:schemeClr>
                </a:solidFill>
              </a:rPr>
              <a:t>models </a:t>
            </a:r>
            <a:r>
              <a:rPr lang="en-US" sz="1700" dirty="0">
                <a:solidFill>
                  <a:schemeClr val="tx1">
                    <a:lumMod val="75000"/>
                    <a:lumOff val="25000"/>
                  </a:schemeClr>
                </a:solidFill>
              </a:rPr>
              <a:t>from Spring 2018</a:t>
            </a:r>
            <a:endParaRPr sz="1700" dirty="0">
              <a:solidFill>
                <a:schemeClr val="tx1">
                  <a:lumMod val="75000"/>
                  <a:lumOff val="25000"/>
                </a:schemeClr>
              </a:solidFill>
            </a:endParaRPr>
          </a:p>
        </p:txBody>
      </p:sp>
      <p:pic>
        <p:nvPicPr>
          <p:cNvPr id="159" name="Google Shape;159;p18"/>
          <p:cNvPicPr preferRelativeResize="0"/>
          <p:nvPr/>
        </p:nvPicPr>
        <p:blipFill>
          <a:blip r:embed="rId3">
            <a:extLst>
              <a:ext uri="{28A0092B-C50C-407E-A947-70E740481C1C}">
                <a14:useLocalDpi xmlns:a14="http://schemas.microsoft.com/office/drawing/2010/main" val="0"/>
              </a:ext>
            </a:extLst>
          </a:blip>
          <a:stretch>
            <a:fillRect/>
          </a:stretch>
        </p:blipFill>
        <p:spPr>
          <a:xfrm>
            <a:off x="6287590" y="2449803"/>
            <a:ext cx="5547368" cy="3584832"/>
          </a:xfrm>
          <a:prstGeom prst="rect">
            <a:avLst/>
          </a:prstGeom>
          <a:noFill/>
          <a:ln w="19050">
            <a:solidFill>
              <a:schemeClr val="tx1"/>
            </a:solidFill>
          </a:ln>
          <a:effectLst>
            <a:outerShdw blurRad="57150" dist="19050" dir="5400000" algn="bl" rotWithShape="0">
              <a:srgbClr val="000000">
                <a:alpha val="50000"/>
              </a:srgbClr>
            </a:outerShdw>
          </a:effectLst>
        </p:spPr>
      </p:pic>
      <p:sp>
        <p:nvSpPr>
          <p:cNvPr id="160" name="Google Shape;160;p18"/>
          <p:cNvSpPr txBox="1"/>
          <p:nvPr/>
        </p:nvSpPr>
        <p:spPr>
          <a:xfrm>
            <a:off x="9273221" y="2453043"/>
            <a:ext cx="2484763" cy="288749"/>
          </a:xfrm>
          <a:prstGeom prst="rect">
            <a:avLst/>
          </a:prstGeom>
          <a:solidFill>
            <a:schemeClr val="lt1"/>
          </a:solidFill>
          <a:ln w="19050">
            <a:solidFill>
              <a:schemeClr val="tx1"/>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1100" dirty="0">
                <a:solidFill>
                  <a:schemeClr val="tx1">
                    <a:lumMod val="75000"/>
                    <a:lumOff val="25000"/>
                  </a:schemeClr>
                </a:solidFill>
                <a:latin typeface="Century Gothic"/>
                <a:ea typeface="Century Gothic"/>
                <a:cs typeface="Century Gothic"/>
                <a:sym typeface="Century Gothic"/>
              </a:rPr>
              <a:t>2018 Detection Model - Wild Rice</a:t>
            </a:r>
            <a:endParaRPr sz="11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0654827" y="6155858"/>
            <a:ext cx="118013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Lake Itasca</a:t>
            </a:r>
            <a:endParaRPr lang="en-US"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DEFINING OBJECTIVES</a:t>
            </a:r>
            <a:endParaRPr lang="en-US" dirty="0">
              <a:solidFill>
                <a:schemeClr val="bg1"/>
              </a:solidFill>
            </a:endParaRPr>
          </a:p>
        </p:txBody>
      </p:sp>
      <p:sp>
        <p:nvSpPr>
          <p:cNvPr id="9" name="Text Placeholder 2"/>
          <p:cNvSpPr>
            <a:spLocks noGrp="1"/>
          </p:cNvSpPr>
          <p:nvPr>
            <p:ph type="body" idx="1"/>
          </p:nvPr>
        </p:nvSpPr>
        <p:spPr>
          <a:xfrm>
            <a:off x="6452605" y="1371600"/>
            <a:ext cx="5206856" cy="5105400"/>
          </a:xfrm>
          <a:ln w="28575">
            <a:solidFill>
              <a:schemeClr val="accent2"/>
            </a:solidFill>
          </a:ln>
        </p:spPr>
        <p:txBody>
          <a:bodyPr/>
          <a:lstStyle/>
          <a:p>
            <a:pPr marL="114300" indent="0" algn="ctr">
              <a:buNone/>
            </a:pPr>
            <a:r>
              <a:rPr lang="en-US" sz="2400" b="1" dirty="0">
                <a:solidFill>
                  <a:schemeClr val="tx1">
                    <a:lumMod val="75000"/>
                    <a:lumOff val="25000"/>
                  </a:schemeClr>
                </a:solidFill>
              </a:rPr>
              <a:t>Digital Ocular Sampling (DOS): </a:t>
            </a:r>
            <a:r>
              <a:rPr lang="en-US" sz="2400" dirty="0">
                <a:solidFill>
                  <a:schemeClr val="tx1">
                    <a:lumMod val="75000"/>
                    <a:lumOff val="25000"/>
                  </a:schemeClr>
                </a:solidFill>
              </a:rPr>
              <a:t>manually placing presence/absence points on high-resolution imagery</a:t>
            </a:r>
          </a:p>
        </p:txBody>
      </p:sp>
      <p:pic>
        <p:nvPicPr>
          <p:cNvPr id="11" name="Google Shape;259;p24"/>
          <p:cNvPicPr preferRelativeResize="0"/>
          <p:nvPr/>
        </p:nvPicPr>
        <p:blipFill rotWithShape="1">
          <a:blip r:embed="rId3">
            <a:alphaModFix/>
          </a:blip>
          <a:srcRect/>
          <a:stretch/>
        </p:blipFill>
        <p:spPr>
          <a:xfrm>
            <a:off x="6758152" y="3005959"/>
            <a:ext cx="4624551" cy="3306609"/>
          </a:xfrm>
          <a:prstGeom prst="rect">
            <a:avLst/>
          </a:prstGeom>
          <a:noFill/>
          <a:ln>
            <a:noFill/>
          </a:ln>
        </p:spPr>
      </p:pic>
      <p:sp>
        <p:nvSpPr>
          <p:cNvPr id="12" name="Text Placeholder 2"/>
          <p:cNvSpPr>
            <a:spLocks noGrp="1"/>
          </p:cNvSpPr>
          <p:nvPr>
            <p:ph type="body" idx="1"/>
          </p:nvPr>
        </p:nvSpPr>
        <p:spPr>
          <a:xfrm>
            <a:off x="495302" y="1371600"/>
            <a:ext cx="5206856" cy="5105400"/>
          </a:xfrm>
          <a:ln w="28575">
            <a:solidFill>
              <a:schemeClr val="accent2"/>
            </a:solidFill>
          </a:ln>
        </p:spPr>
        <p:txBody>
          <a:bodyPr/>
          <a:lstStyle/>
          <a:p>
            <a:pPr marL="114300" indent="0" algn="ctr">
              <a:buNone/>
            </a:pPr>
            <a:r>
              <a:rPr lang="en-US" sz="2400" b="1" i="1" dirty="0">
                <a:solidFill>
                  <a:schemeClr val="tx1">
                    <a:lumMod val="75000"/>
                    <a:lumOff val="25000"/>
                  </a:schemeClr>
                </a:solidFill>
              </a:rPr>
              <a:t>I</a:t>
            </a:r>
            <a:r>
              <a:rPr lang="en-US" sz="2400" b="1" i="1" dirty="0" smtClean="0">
                <a:solidFill>
                  <a:schemeClr val="tx1">
                    <a:lumMod val="75000"/>
                    <a:lumOff val="25000"/>
                  </a:schemeClr>
                </a:solidFill>
              </a:rPr>
              <a:t>n </a:t>
            </a:r>
            <a:r>
              <a:rPr lang="en-US" sz="2400" b="1" i="1" dirty="0">
                <a:solidFill>
                  <a:schemeClr val="tx1">
                    <a:lumMod val="75000"/>
                    <a:lumOff val="25000"/>
                  </a:schemeClr>
                </a:solidFill>
              </a:rPr>
              <a:t>S</a:t>
            </a:r>
            <a:r>
              <a:rPr lang="en-US" sz="2400" b="1" i="1" dirty="0" smtClean="0">
                <a:solidFill>
                  <a:schemeClr val="tx1">
                    <a:lumMod val="75000"/>
                    <a:lumOff val="25000"/>
                  </a:schemeClr>
                </a:solidFill>
              </a:rPr>
              <a:t>itu</a:t>
            </a:r>
            <a:r>
              <a:rPr lang="en-US" sz="2400" dirty="0">
                <a:solidFill>
                  <a:schemeClr val="tx1">
                    <a:lumMod val="75000"/>
                    <a:lumOff val="25000"/>
                  </a:schemeClr>
                </a:solidFill>
              </a:rPr>
              <a:t>: field data collected by the MN DNR</a:t>
            </a:r>
          </a:p>
        </p:txBody>
      </p:sp>
      <p:pic>
        <p:nvPicPr>
          <p:cNvPr id="13" name="Picture 12">
            <a:extLst>
              <a:ext uri="{FF2B5EF4-FFF2-40B4-BE49-F238E27FC236}">
                <a16:creationId xmlns:a16="http://schemas.microsoft.com/office/drawing/2014/main" xmlns="" id="{1E1B193A-3BFF-4366-9DD4-68D6597E7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25" y="2723611"/>
            <a:ext cx="4619375" cy="3068055"/>
          </a:xfrm>
          <a:prstGeom prst="rect">
            <a:avLst/>
          </a:prstGeom>
        </p:spPr>
      </p:pic>
      <p:sp>
        <p:nvSpPr>
          <p:cNvPr id="3" name="TextBox 2"/>
          <p:cNvSpPr txBox="1"/>
          <p:nvPr/>
        </p:nvSpPr>
        <p:spPr>
          <a:xfrm>
            <a:off x="3932381" y="2838440"/>
            <a:ext cx="1459345" cy="1384995"/>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4" name="Rectangle 3"/>
          <p:cNvSpPr/>
          <p:nvPr/>
        </p:nvSpPr>
        <p:spPr>
          <a:xfrm>
            <a:off x="3983183" y="2911341"/>
            <a:ext cx="397164" cy="187687"/>
          </a:xfrm>
          <a:prstGeom prst="rect">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92419" y="3221649"/>
            <a:ext cx="397164" cy="187687"/>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92419" y="3539946"/>
            <a:ext cx="397164" cy="187687"/>
          </a:xfrm>
          <a:prstGeom prst="rect">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92419" y="3839115"/>
            <a:ext cx="397164" cy="187687"/>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57920" y="2855481"/>
            <a:ext cx="983674"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Cattails</a:t>
            </a:r>
            <a:endParaRPr lang="en-US"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4357920" y="3153229"/>
            <a:ext cx="983674"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Wild Rice</a:t>
            </a:r>
            <a:endParaRPr lang="en-US" dirty="0">
              <a:solidFill>
                <a:schemeClr val="tx1">
                  <a:lumMod val="75000"/>
                  <a:lumOff val="25000"/>
                </a:schemeClr>
              </a:solidFill>
              <a:latin typeface="Century Gothic" panose="020B0502020202020204" pitchFamily="34" charset="0"/>
            </a:endParaRPr>
          </a:p>
        </p:txBody>
      </p:sp>
      <p:sp>
        <p:nvSpPr>
          <p:cNvPr id="17" name="TextBox 16"/>
          <p:cNvSpPr txBox="1"/>
          <p:nvPr/>
        </p:nvSpPr>
        <p:spPr>
          <a:xfrm>
            <a:off x="4368937" y="3484086"/>
            <a:ext cx="983674"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Bulrush</a:t>
            </a:r>
            <a:endParaRPr lang="en-US" dirty="0">
              <a:solidFill>
                <a:schemeClr val="tx1">
                  <a:lumMod val="75000"/>
                  <a:lumOff val="25000"/>
                </a:schemeClr>
              </a:solidFill>
              <a:latin typeface="Century Gothic" panose="020B0502020202020204" pitchFamily="34" charset="0"/>
            </a:endParaRPr>
          </a:p>
        </p:txBody>
      </p:sp>
      <p:sp>
        <p:nvSpPr>
          <p:cNvPr id="18" name="TextBox 17"/>
          <p:cNvSpPr txBox="1"/>
          <p:nvPr/>
        </p:nvSpPr>
        <p:spPr>
          <a:xfrm>
            <a:off x="4357919" y="3780920"/>
            <a:ext cx="1060567"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Waterlilies</a:t>
            </a:r>
            <a:endParaRPr lang="en-US" dirty="0">
              <a:solidFill>
                <a:schemeClr val="tx1">
                  <a:lumMod val="75000"/>
                  <a:lumOff val="25000"/>
                </a:schemeClr>
              </a:solidFill>
              <a:latin typeface="Century Gothic" panose="020B0502020202020204" pitchFamily="34" charset="0"/>
            </a:endParaRPr>
          </a:p>
        </p:txBody>
      </p:sp>
      <p:sp>
        <p:nvSpPr>
          <p:cNvPr id="6" name="TextBox 5"/>
          <p:cNvSpPr txBox="1"/>
          <p:nvPr/>
        </p:nvSpPr>
        <p:spPr>
          <a:xfrm>
            <a:off x="895927" y="2364509"/>
            <a:ext cx="2743200" cy="307777"/>
          </a:xfrm>
          <a:prstGeom prst="rect">
            <a:avLst/>
          </a:prstGeom>
          <a:solidFill>
            <a:schemeClr val="bg1"/>
          </a:solid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Aquatic Vegetation Polygons</a:t>
            </a:r>
            <a:endParaRPr lang="en-US" dirty="0">
              <a:solidFill>
                <a:schemeClr val="tx1">
                  <a:lumMod val="75000"/>
                  <a:lumOff val="25000"/>
                </a:schemeClr>
              </a:solidFill>
              <a:latin typeface="Century Gothic" panose="020B0502020202020204" pitchFamily="34" charset="0"/>
            </a:endParaRPr>
          </a:p>
        </p:txBody>
      </p:sp>
      <p:sp>
        <p:nvSpPr>
          <p:cNvPr id="7" name="TextBox 6"/>
          <p:cNvSpPr txBox="1"/>
          <p:nvPr/>
        </p:nvSpPr>
        <p:spPr>
          <a:xfrm>
            <a:off x="4335169" y="5777692"/>
            <a:ext cx="118013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Lake Itasca</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174547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9"/>
          <p:cNvSpPr txBox="1"/>
          <p:nvPr/>
        </p:nvSpPr>
        <p:spPr>
          <a:xfrm>
            <a:off x="1128461" y="284305"/>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dirty="0">
                <a:solidFill>
                  <a:srgbClr val="7EB761"/>
                </a:solidFill>
                <a:latin typeface="Century Gothic"/>
                <a:ea typeface="Century Gothic"/>
                <a:cs typeface="Century Gothic"/>
                <a:sym typeface="Century Gothic"/>
              </a:rPr>
              <a:t>STUDY AREA</a:t>
            </a:r>
            <a:endParaRPr sz="4400" b="1" i="0" u="none" strike="noStrike" cap="none" dirty="0">
              <a:solidFill>
                <a:srgbClr val="7EB761"/>
              </a:solidFill>
              <a:latin typeface="Century Gothic"/>
              <a:ea typeface="Century Gothic"/>
              <a:cs typeface="Century Gothic"/>
              <a:sym typeface="Century Gothic"/>
            </a:endParaRPr>
          </a:p>
        </p:txBody>
      </p:sp>
      <p:sp>
        <p:nvSpPr>
          <p:cNvPr id="168" name="Google Shape;168;p19"/>
          <p:cNvSpPr txBox="1"/>
          <p:nvPr/>
        </p:nvSpPr>
        <p:spPr>
          <a:xfrm>
            <a:off x="495300" y="1365725"/>
            <a:ext cx="5977200" cy="4667002"/>
          </a:xfrm>
          <a:prstGeom prst="rect">
            <a:avLst/>
          </a:prstGeom>
          <a:noFill/>
          <a:ln>
            <a:noFill/>
          </a:ln>
        </p:spPr>
        <p:txBody>
          <a:bodyPr spcFirstLastPara="1" wrap="square" lIns="91425" tIns="45700" rIns="91425" bIns="45700" anchor="ctr" anchorCtr="0">
            <a:noAutofit/>
          </a:bodyPr>
          <a:lstStyle/>
          <a:p>
            <a:pPr marL="419100" lvl="0" indent="-342900">
              <a:buClr>
                <a:srgbClr val="7EB761"/>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Century Gothic"/>
                <a:ea typeface="Century Gothic"/>
                <a:cs typeface="Century Gothic"/>
                <a:sym typeface="Century Gothic"/>
              </a:rPr>
              <a:t>Study Period: </a:t>
            </a:r>
            <a:r>
              <a:rPr lang="en-US" sz="2400" dirty="0">
                <a:solidFill>
                  <a:schemeClr val="tx1">
                    <a:lumMod val="75000"/>
                    <a:lumOff val="25000"/>
                  </a:schemeClr>
                </a:solidFill>
                <a:latin typeface="Century Gothic"/>
                <a:ea typeface="Century Gothic"/>
                <a:cs typeface="Century Gothic"/>
                <a:sym typeface="Century Gothic"/>
              </a:rPr>
              <a:t>2015 to 2017 (June through </a:t>
            </a:r>
            <a:r>
              <a:rPr lang="en-US" sz="2400" dirty="0" smtClean="0">
                <a:solidFill>
                  <a:schemeClr val="tx1">
                    <a:lumMod val="75000"/>
                    <a:lumOff val="25000"/>
                  </a:schemeClr>
                </a:solidFill>
                <a:latin typeface="Century Gothic"/>
                <a:ea typeface="Century Gothic"/>
                <a:cs typeface="Century Gothic"/>
                <a:sym typeface="Century Gothic"/>
              </a:rPr>
              <a:t>September)</a:t>
            </a:r>
            <a:endParaRPr lang="en-US" sz="2400" b="0" i="0" u="none" strike="noStrike" cap="none" dirty="0" smtClean="0">
              <a:solidFill>
                <a:schemeClr val="tx1">
                  <a:lumMod val="75000"/>
                  <a:lumOff val="25000"/>
                </a:schemeClr>
              </a:solidFill>
              <a:latin typeface="Century Gothic"/>
              <a:ea typeface="Century Gothic"/>
              <a:cs typeface="Century Gothic"/>
              <a:sym typeface="Century Gothic"/>
            </a:endParaRPr>
          </a:p>
          <a:p>
            <a:pPr marL="419100" marR="0" lvl="0" indent="-342900" algn="l" rtl="0">
              <a:lnSpc>
                <a:spcPct val="100000"/>
              </a:lnSpc>
              <a:spcBef>
                <a:spcPts val="0"/>
              </a:spcBef>
              <a:spcAft>
                <a:spcPts val="0"/>
              </a:spcAft>
              <a:buClr>
                <a:srgbClr val="7EB761"/>
              </a:buClr>
              <a:buSzPts val="2400"/>
              <a:buFont typeface="Webdings" panose="05030102010509060703" pitchFamily="18" charset="2"/>
              <a:buChar char="4"/>
            </a:pPr>
            <a:endParaRPr lang="en-US" sz="2400" b="0" i="0" u="none" strike="noStrike" cap="none" dirty="0" smtClean="0">
              <a:solidFill>
                <a:schemeClr val="tx1">
                  <a:lumMod val="75000"/>
                  <a:lumOff val="25000"/>
                </a:schemeClr>
              </a:solidFill>
              <a:latin typeface="Century Gothic"/>
              <a:ea typeface="Century Gothic"/>
              <a:cs typeface="Century Gothic"/>
              <a:sym typeface="Century Gothic"/>
            </a:endParaRPr>
          </a:p>
          <a:p>
            <a:pPr marL="419100" marR="0" lvl="0" indent="-342900" algn="l" rtl="0">
              <a:lnSpc>
                <a:spcPct val="100000"/>
              </a:lnSpc>
              <a:spcBef>
                <a:spcPts val="0"/>
              </a:spcBef>
              <a:spcAft>
                <a:spcPts val="0"/>
              </a:spcAft>
              <a:buClr>
                <a:srgbClr val="7EB761"/>
              </a:buClr>
              <a:buSzPts val="2400"/>
              <a:buFont typeface="Webdings" panose="05030102010509060703" pitchFamily="18" charset="2"/>
              <a:buChar char="4"/>
            </a:pPr>
            <a:r>
              <a:rPr lang="en-US" sz="2400" dirty="0" smtClean="0">
                <a:solidFill>
                  <a:schemeClr val="tx1">
                    <a:lumMod val="75000"/>
                    <a:lumOff val="25000"/>
                  </a:schemeClr>
                </a:solidFill>
                <a:latin typeface="Century Gothic"/>
                <a:ea typeface="Century Gothic"/>
                <a:cs typeface="Century Gothic"/>
                <a:sym typeface="Century Gothic"/>
              </a:rPr>
              <a:t>Beginning and end of growing season for rice </a:t>
            </a:r>
          </a:p>
          <a:p>
            <a:pPr marL="419100" marR="0" lvl="0" indent="-342900" algn="l" rtl="0">
              <a:lnSpc>
                <a:spcPct val="100000"/>
              </a:lnSpc>
              <a:spcBef>
                <a:spcPts val="0"/>
              </a:spcBef>
              <a:spcAft>
                <a:spcPts val="0"/>
              </a:spcAft>
              <a:buClr>
                <a:srgbClr val="7EB761"/>
              </a:buClr>
              <a:buSzPts val="2400"/>
              <a:buFont typeface="Webdings" panose="05030102010509060703" pitchFamily="18" charset="2"/>
              <a:buChar char="4"/>
            </a:pPr>
            <a:endParaRPr lang="en-US" sz="2400" b="0" i="0" u="none" strike="noStrike" cap="none" dirty="0">
              <a:solidFill>
                <a:schemeClr val="tx1">
                  <a:lumMod val="75000"/>
                  <a:lumOff val="25000"/>
                </a:schemeClr>
              </a:solidFill>
              <a:latin typeface="Century Gothic"/>
              <a:ea typeface="Century Gothic"/>
              <a:cs typeface="Century Gothic"/>
              <a:sym typeface="Century Gothic"/>
            </a:endParaRPr>
          </a:p>
          <a:p>
            <a:pPr marL="419100" marR="0" lvl="0" indent="-342900" algn="l" rtl="0">
              <a:lnSpc>
                <a:spcPct val="100000"/>
              </a:lnSpc>
              <a:spcBef>
                <a:spcPts val="0"/>
              </a:spcBef>
              <a:spcAft>
                <a:spcPts val="0"/>
              </a:spcAft>
              <a:buClr>
                <a:srgbClr val="7EB761"/>
              </a:buClr>
              <a:buSzPts val="2400"/>
              <a:buFont typeface="Webdings" panose="05030102010509060703" pitchFamily="18" charset="2"/>
              <a:buChar char="4"/>
            </a:pP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Available</a:t>
            </a:r>
            <a:r>
              <a:rPr lang="en-US" sz="2400" b="0" i="1" u="none" strike="noStrike" cap="none" dirty="0" smtClean="0">
                <a:solidFill>
                  <a:schemeClr val="tx1">
                    <a:lumMod val="75000"/>
                    <a:lumOff val="25000"/>
                  </a:schemeClr>
                </a:solidFill>
                <a:latin typeface="Century Gothic"/>
                <a:ea typeface="Century Gothic"/>
                <a:cs typeface="Century Gothic"/>
                <a:sym typeface="Century Gothic"/>
              </a:rPr>
              <a:t> </a:t>
            </a:r>
            <a:r>
              <a:rPr lang="en-US" sz="2400" b="0" i="1" u="none" strike="noStrike" cap="none" dirty="0">
                <a:solidFill>
                  <a:schemeClr val="tx1">
                    <a:lumMod val="75000"/>
                    <a:lumOff val="25000"/>
                  </a:schemeClr>
                </a:solidFill>
                <a:latin typeface="Century Gothic"/>
                <a:ea typeface="Century Gothic"/>
                <a:cs typeface="Century Gothic"/>
                <a:sym typeface="Century Gothic"/>
              </a:rPr>
              <a:t>in situ</a:t>
            </a:r>
            <a:r>
              <a:rPr lang="en-US" sz="2400" b="0" i="0" u="none" strike="noStrike" cap="none" dirty="0">
                <a:solidFill>
                  <a:schemeClr val="tx1">
                    <a:lumMod val="75000"/>
                    <a:lumOff val="25000"/>
                  </a:schemeClr>
                </a:solidFill>
                <a:latin typeface="Century Gothic"/>
                <a:ea typeface="Century Gothic"/>
                <a:cs typeface="Century Gothic"/>
                <a:sym typeface="Century Gothic"/>
              </a:rPr>
              <a:t> data is clustered in this scene (Path </a:t>
            </a: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28, </a:t>
            </a:r>
            <a:r>
              <a:rPr lang="en-US" sz="2400" b="0" i="0" u="none" strike="noStrike" cap="none" dirty="0">
                <a:solidFill>
                  <a:schemeClr val="tx1">
                    <a:lumMod val="75000"/>
                    <a:lumOff val="25000"/>
                  </a:schemeClr>
                </a:solidFill>
                <a:latin typeface="Century Gothic"/>
                <a:ea typeface="Century Gothic"/>
                <a:cs typeface="Century Gothic"/>
                <a:sym typeface="Century Gothic"/>
              </a:rPr>
              <a:t>Row 27)</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0" algn="l" rtl="0">
              <a:lnSpc>
                <a:spcPct val="100000"/>
              </a:lnSpc>
              <a:spcBef>
                <a:spcPts val="600"/>
              </a:spcBef>
              <a:spcAft>
                <a:spcPts val="0"/>
              </a:spcAft>
              <a:buClr>
                <a:srgbClr val="000000"/>
              </a:buClr>
              <a:buSzPts val="2800"/>
              <a:buFont typeface="Arial"/>
              <a:buNone/>
            </a:pPr>
            <a:endParaRPr sz="2800" b="0" i="0" u="none" strike="noStrike" cap="none" dirty="0">
              <a:solidFill>
                <a:srgbClr val="3F3F3F"/>
              </a:solidFill>
              <a:latin typeface="Century Gothic"/>
              <a:ea typeface="Century Gothic"/>
              <a:cs typeface="Century Gothic"/>
              <a:sym typeface="Century Gothic"/>
            </a:endParaRPr>
          </a:p>
        </p:txBody>
      </p:sp>
      <p:pic>
        <p:nvPicPr>
          <p:cNvPr id="169" name="Google Shape;169;p19"/>
          <p:cNvPicPr preferRelativeResize="0"/>
          <p:nvPr/>
        </p:nvPicPr>
        <p:blipFill rotWithShape="1">
          <a:blip r:embed="rId3">
            <a:alphaModFix/>
          </a:blip>
          <a:srcRect/>
          <a:stretch/>
        </p:blipFill>
        <p:spPr>
          <a:xfrm>
            <a:off x="6882325" y="0"/>
            <a:ext cx="5299364" cy="6857999"/>
          </a:xfrm>
          <a:prstGeom prst="rect">
            <a:avLst/>
          </a:prstGeom>
          <a:noFill/>
          <a:ln>
            <a:noFill/>
          </a:ln>
        </p:spPr>
      </p:pic>
      <p:sp>
        <p:nvSpPr>
          <p:cNvPr id="170" name="Google Shape;170;p19"/>
          <p:cNvSpPr txBox="1"/>
          <p:nvPr/>
        </p:nvSpPr>
        <p:spPr>
          <a:xfrm>
            <a:off x="7333582" y="6022425"/>
            <a:ext cx="49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MN</a:t>
            </a:r>
            <a:endParaRPr sz="1600" dirty="0">
              <a:solidFill>
                <a:schemeClr val="tx1">
                  <a:lumMod val="75000"/>
                  <a:lumOff val="25000"/>
                </a:schemeClr>
              </a:solidFill>
              <a:latin typeface="Century Gothic"/>
              <a:ea typeface="Century Gothic"/>
              <a:cs typeface="Century Gothic"/>
              <a:sym typeface="Century Gothic"/>
            </a:endParaRPr>
          </a:p>
        </p:txBody>
      </p:sp>
      <p:sp>
        <p:nvSpPr>
          <p:cNvPr id="171" name="Google Shape;171;p19"/>
          <p:cNvSpPr txBox="1"/>
          <p:nvPr/>
        </p:nvSpPr>
        <p:spPr>
          <a:xfrm flipH="1">
            <a:off x="6855166" y="6022428"/>
            <a:ext cx="44579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SD</a:t>
            </a:r>
            <a:endParaRPr sz="1600" dirty="0">
              <a:solidFill>
                <a:schemeClr val="tx1">
                  <a:lumMod val="75000"/>
                  <a:lumOff val="25000"/>
                </a:schemeClr>
              </a:solidFill>
              <a:latin typeface="Century Gothic"/>
              <a:ea typeface="Century Gothic"/>
              <a:cs typeface="Century Gothic"/>
              <a:sym typeface="Century Gothic"/>
            </a:endParaRPr>
          </a:p>
        </p:txBody>
      </p:sp>
      <p:sp>
        <p:nvSpPr>
          <p:cNvPr id="172" name="Google Shape;172;p19"/>
          <p:cNvSpPr txBox="1"/>
          <p:nvPr/>
        </p:nvSpPr>
        <p:spPr>
          <a:xfrm>
            <a:off x="6819836" y="5423338"/>
            <a:ext cx="53185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ND</a:t>
            </a:r>
            <a:endParaRPr sz="1600" dirty="0">
              <a:solidFill>
                <a:schemeClr val="tx1">
                  <a:lumMod val="75000"/>
                  <a:lumOff val="25000"/>
                </a:schemeClr>
              </a:solidFill>
              <a:latin typeface="Century Gothic"/>
              <a:ea typeface="Century Gothic"/>
              <a:cs typeface="Century Gothic"/>
              <a:sym typeface="Century Gothic"/>
            </a:endParaRPr>
          </a:p>
        </p:txBody>
      </p:sp>
      <p:sp>
        <p:nvSpPr>
          <p:cNvPr id="173" name="Google Shape;173;p19"/>
          <p:cNvSpPr txBox="1"/>
          <p:nvPr/>
        </p:nvSpPr>
        <p:spPr>
          <a:xfrm>
            <a:off x="7333894" y="6559981"/>
            <a:ext cx="42041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a:solidFill>
                  <a:schemeClr val="tx1">
                    <a:lumMod val="75000"/>
                    <a:lumOff val="25000"/>
                  </a:schemeClr>
                </a:solidFill>
                <a:latin typeface="Century Gothic"/>
                <a:ea typeface="Century Gothic"/>
                <a:cs typeface="Century Gothic"/>
                <a:sym typeface="Century Gothic"/>
              </a:rPr>
              <a:t>IA</a:t>
            </a:r>
            <a:endParaRPr sz="1600">
              <a:solidFill>
                <a:schemeClr val="tx1">
                  <a:lumMod val="75000"/>
                  <a:lumOff val="25000"/>
                </a:schemeClr>
              </a:solidFill>
              <a:latin typeface="Century Gothic"/>
              <a:ea typeface="Century Gothic"/>
              <a:cs typeface="Century Gothic"/>
              <a:sym typeface="Century Gothic"/>
            </a:endParaRPr>
          </a:p>
        </p:txBody>
      </p:sp>
      <p:sp>
        <p:nvSpPr>
          <p:cNvPr id="174" name="Google Shape;174;p19"/>
          <p:cNvSpPr txBox="1"/>
          <p:nvPr/>
        </p:nvSpPr>
        <p:spPr>
          <a:xfrm>
            <a:off x="8115141" y="6013443"/>
            <a:ext cx="42041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WI</a:t>
            </a:r>
            <a:endParaRPr sz="1600" dirty="0">
              <a:solidFill>
                <a:schemeClr val="tx1">
                  <a:lumMod val="75000"/>
                  <a:lumOff val="25000"/>
                </a:schemeClr>
              </a:solidFill>
              <a:latin typeface="Century Gothic"/>
              <a:ea typeface="Century Gothic"/>
              <a:cs typeface="Century Gothic"/>
              <a:sym typeface="Century Gothic"/>
            </a:endParaRPr>
          </a:p>
        </p:txBody>
      </p:sp>
      <p:sp>
        <p:nvSpPr>
          <p:cNvPr id="175" name="Google Shape;175;p19"/>
          <p:cNvSpPr txBox="1"/>
          <p:nvPr/>
        </p:nvSpPr>
        <p:spPr>
          <a:xfrm>
            <a:off x="7641121" y="4786844"/>
            <a:ext cx="101212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smtClean="0">
                <a:solidFill>
                  <a:schemeClr val="tx1">
                    <a:lumMod val="75000"/>
                    <a:lumOff val="25000"/>
                  </a:schemeClr>
                </a:solidFill>
                <a:latin typeface="Century Gothic"/>
                <a:ea typeface="Century Gothic"/>
                <a:cs typeface="Century Gothic"/>
                <a:sym typeface="Century Gothic"/>
              </a:rPr>
              <a:t>Canada</a:t>
            </a:r>
            <a:endParaRPr sz="1600" dirty="0">
              <a:solidFill>
                <a:schemeClr val="tx1">
                  <a:lumMod val="75000"/>
                  <a:lumOff val="25000"/>
                </a:schemeClr>
              </a:solidFill>
              <a:latin typeface="Century Gothic"/>
              <a:ea typeface="Century Gothic"/>
              <a:cs typeface="Century Gothic"/>
              <a:sym typeface="Century Gothic"/>
            </a:endParaRPr>
          </a:p>
        </p:txBody>
      </p:sp>
      <p:sp>
        <p:nvSpPr>
          <p:cNvPr id="176" name="Google Shape;176;p19"/>
          <p:cNvSpPr txBox="1"/>
          <p:nvPr/>
        </p:nvSpPr>
        <p:spPr>
          <a:xfrm>
            <a:off x="7448713" y="5265135"/>
            <a:ext cx="497688"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i="0" u="none" strike="noStrike" cap="none" dirty="0">
                <a:solidFill>
                  <a:schemeClr val="tx1">
                    <a:lumMod val="75000"/>
                    <a:lumOff val="25000"/>
                  </a:schemeClr>
                </a:solidFill>
                <a:latin typeface="Century Gothic"/>
                <a:ea typeface="Century Gothic"/>
                <a:cs typeface="Century Gothic"/>
                <a:sym typeface="Century Gothic"/>
              </a:rPr>
              <a:t>P 28 </a:t>
            </a:r>
            <a:endParaRPr sz="12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200" i="0" u="none" strike="noStrike" cap="none" dirty="0">
                <a:solidFill>
                  <a:schemeClr val="tx1">
                    <a:lumMod val="75000"/>
                    <a:lumOff val="25000"/>
                  </a:schemeClr>
                </a:solidFill>
                <a:latin typeface="Century Gothic"/>
                <a:ea typeface="Century Gothic"/>
                <a:cs typeface="Century Gothic"/>
                <a:sym typeface="Century Gothic"/>
              </a:rPr>
              <a:t>R 27</a:t>
            </a:r>
            <a:endParaRPr sz="1200" dirty="0">
              <a:solidFill>
                <a:schemeClr val="tx1">
                  <a:lumMod val="75000"/>
                  <a:lumOff val="25000"/>
                </a:schemeClr>
              </a:solidFill>
              <a:latin typeface="Century Gothic"/>
              <a:ea typeface="Century Gothic"/>
              <a:cs typeface="Century Gothic"/>
              <a:sym typeface="Century Gothic"/>
            </a:endParaRPr>
          </a:p>
        </p:txBody>
      </p:sp>
      <p:pic>
        <p:nvPicPr>
          <p:cNvPr id="177" name="Google Shape;177;p19"/>
          <p:cNvPicPr preferRelativeResize="0"/>
          <p:nvPr/>
        </p:nvPicPr>
        <p:blipFill rotWithShape="1">
          <a:blip r:embed="rId4">
            <a:alphaModFix/>
          </a:blip>
          <a:srcRect/>
          <a:stretch/>
        </p:blipFill>
        <p:spPr>
          <a:xfrm>
            <a:off x="8855702" y="5692013"/>
            <a:ext cx="387057" cy="212881"/>
          </a:xfrm>
          <a:prstGeom prst="rect">
            <a:avLst/>
          </a:prstGeom>
          <a:noFill/>
          <a:ln>
            <a:noFill/>
          </a:ln>
        </p:spPr>
      </p:pic>
      <p:pic>
        <p:nvPicPr>
          <p:cNvPr id="178" name="Google Shape;178;p19"/>
          <p:cNvPicPr preferRelativeResize="0"/>
          <p:nvPr/>
        </p:nvPicPr>
        <p:blipFill rotWithShape="1">
          <a:blip r:embed="rId5">
            <a:alphaModFix/>
          </a:blip>
          <a:srcRect/>
          <a:stretch/>
        </p:blipFill>
        <p:spPr>
          <a:xfrm>
            <a:off x="8855702" y="5904894"/>
            <a:ext cx="380580" cy="209975"/>
          </a:xfrm>
          <a:prstGeom prst="rect">
            <a:avLst/>
          </a:prstGeom>
          <a:noFill/>
          <a:ln>
            <a:noFill/>
          </a:ln>
        </p:spPr>
      </p:pic>
      <p:pic>
        <p:nvPicPr>
          <p:cNvPr id="179" name="Google Shape;179;p19"/>
          <p:cNvPicPr preferRelativeResize="0"/>
          <p:nvPr/>
        </p:nvPicPr>
        <p:blipFill rotWithShape="1">
          <a:blip r:embed="rId6">
            <a:alphaModFix/>
          </a:blip>
          <a:srcRect/>
          <a:stretch/>
        </p:blipFill>
        <p:spPr>
          <a:xfrm>
            <a:off x="8871582" y="6123274"/>
            <a:ext cx="374018" cy="203413"/>
          </a:xfrm>
          <a:prstGeom prst="rect">
            <a:avLst/>
          </a:prstGeom>
          <a:noFill/>
          <a:ln>
            <a:noFill/>
          </a:ln>
        </p:spPr>
      </p:pic>
      <p:pic>
        <p:nvPicPr>
          <p:cNvPr id="180" name="Google Shape;180;p19"/>
          <p:cNvPicPr preferRelativeResize="0"/>
          <p:nvPr/>
        </p:nvPicPr>
        <p:blipFill rotWithShape="1">
          <a:blip r:embed="rId7">
            <a:alphaModFix/>
          </a:blip>
          <a:srcRect/>
          <a:stretch/>
        </p:blipFill>
        <p:spPr>
          <a:xfrm>
            <a:off x="8875207" y="6362003"/>
            <a:ext cx="389243" cy="395955"/>
          </a:xfrm>
          <a:prstGeom prst="rect">
            <a:avLst/>
          </a:prstGeom>
          <a:noFill/>
          <a:ln>
            <a:noFill/>
          </a:ln>
        </p:spPr>
      </p:pic>
      <p:sp>
        <p:nvSpPr>
          <p:cNvPr id="181" name="Google Shape;181;p19"/>
          <p:cNvSpPr txBox="1"/>
          <p:nvPr/>
        </p:nvSpPr>
        <p:spPr>
          <a:xfrm>
            <a:off x="9185702" y="5642827"/>
            <a:ext cx="122872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Study Area</a:t>
            </a:r>
            <a:endParaRPr dirty="0">
              <a:solidFill>
                <a:schemeClr val="tx1">
                  <a:lumMod val="75000"/>
                  <a:lumOff val="25000"/>
                </a:schemeClr>
              </a:solidFill>
              <a:latin typeface="Century Gothic"/>
              <a:ea typeface="Century Gothic"/>
              <a:cs typeface="Century Gothic"/>
              <a:sym typeface="Century Gothic"/>
            </a:endParaRPr>
          </a:p>
        </p:txBody>
      </p:sp>
      <p:sp>
        <p:nvSpPr>
          <p:cNvPr id="182" name="Google Shape;182;p19"/>
          <p:cNvSpPr txBox="1"/>
          <p:nvPr/>
        </p:nvSpPr>
        <p:spPr>
          <a:xfrm>
            <a:off x="9185699" y="5853083"/>
            <a:ext cx="1873419" cy="20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State Boundaries</a:t>
            </a:r>
            <a:endParaRPr dirty="0">
              <a:solidFill>
                <a:schemeClr val="tx1">
                  <a:lumMod val="75000"/>
                  <a:lumOff val="25000"/>
                </a:schemeClr>
              </a:solidFill>
              <a:latin typeface="Century Gothic"/>
              <a:ea typeface="Century Gothic"/>
              <a:cs typeface="Century Gothic"/>
              <a:sym typeface="Century Gothic"/>
            </a:endParaRPr>
          </a:p>
        </p:txBody>
      </p:sp>
      <p:sp>
        <p:nvSpPr>
          <p:cNvPr id="183" name="Google Shape;183;p19"/>
          <p:cNvSpPr txBox="1"/>
          <p:nvPr/>
        </p:nvSpPr>
        <p:spPr>
          <a:xfrm>
            <a:off x="9185699" y="6052741"/>
            <a:ext cx="2882569"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Rice Lakes Identified by DNR</a:t>
            </a:r>
            <a:endParaRPr dirty="0">
              <a:solidFill>
                <a:schemeClr val="tx1">
                  <a:lumMod val="75000"/>
                  <a:lumOff val="25000"/>
                </a:schemeClr>
              </a:solidFill>
              <a:latin typeface="Century Gothic"/>
              <a:ea typeface="Century Gothic"/>
              <a:cs typeface="Century Gothic"/>
              <a:sym typeface="Century Gothic"/>
            </a:endParaRPr>
          </a:p>
        </p:txBody>
      </p:sp>
      <p:sp>
        <p:nvSpPr>
          <p:cNvPr id="184" name="Google Shape;184;p19"/>
          <p:cNvSpPr txBox="1"/>
          <p:nvPr/>
        </p:nvSpPr>
        <p:spPr>
          <a:xfrm>
            <a:off x="9191326" y="6265193"/>
            <a:ext cx="2356492"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100% Forest Cover</a:t>
            </a:r>
            <a:endParaRPr dirty="0">
              <a:solidFill>
                <a:schemeClr val="tx1">
                  <a:lumMod val="75000"/>
                  <a:lumOff val="25000"/>
                </a:schemeClr>
              </a:solidFill>
              <a:latin typeface="Century Gothic"/>
              <a:ea typeface="Century Gothic"/>
              <a:cs typeface="Century Gothic"/>
              <a:sym typeface="Century Gothic"/>
            </a:endParaRPr>
          </a:p>
        </p:txBody>
      </p:sp>
      <p:sp>
        <p:nvSpPr>
          <p:cNvPr id="185" name="Google Shape;185;p19"/>
          <p:cNvSpPr txBox="1"/>
          <p:nvPr/>
        </p:nvSpPr>
        <p:spPr>
          <a:xfrm>
            <a:off x="9225036" y="6573194"/>
            <a:ext cx="1635152"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Century Gothic"/>
                <a:ea typeface="Century Gothic"/>
                <a:cs typeface="Century Gothic"/>
                <a:sym typeface="Century Gothic"/>
              </a:rPr>
              <a:t>0% Forest Cover</a:t>
            </a:r>
            <a:endParaRPr dirty="0">
              <a:solidFill>
                <a:schemeClr val="tx1">
                  <a:lumMod val="75000"/>
                  <a:lumOff val="25000"/>
                </a:schemeClr>
              </a:solidFill>
              <a:latin typeface="Century Gothic"/>
              <a:ea typeface="Century Gothic"/>
              <a:cs typeface="Century Gothic"/>
              <a:sym typeface="Century Gothic"/>
            </a:endParaRPr>
          </a:p>
        </p:txBody>
      </p:sp>
      <p:pic>
        <p:nvPicPr>
          <p:cNvPr id="186" name="Google Shape;186;p19"/>
          <p:cNvPicPr preferRelativeResize="0"/>
          <p:nvPr/>
        </p:nvPicPr>
        <p:blipFill rotWithShape="1">
          <a:blip r:embed="rId8">
            <a:alphaModFix/>
          </a:blip>
          <a:srcRect/>
          <a:stretch/>
        </p:blipFill>
        <p:spPr>
          <a:xfrm>
            <a:off x="11692585" y="2596056"/>
            <a:ext cx="300128" cy="616444"/>
          </a:xfrm>
          <a:prstGeom prst="rect">
            <a:avLst/>
          </a:prstGeom>
          <a:noFill/>
          <a:ln>
            <a:noFill/>
          </a:ln>
        </p:spPr>
      </p:pic>
      <p:sp>
        <p:nvSpPr>
          <p:cNvPr id="2" name="TextBox 1"/>
          <p:cNvSpPr txBox="1"/>
          <p:nvPr/>
        </p:nvSpPr>
        <p:spPr>
          <a:xfrm>
            <a:off x="10541623" y="5088170"/>
            <a:ext cx="901957" cy="261610"/>
          </a:xfrm>
          <a:prstGeom prst="rect">
            <a:avLst/>
          </a:prstGeom>
          <a:solidFill>
            <a:srgbClr val="DEE4D5"/>
          </a:solid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k</a:t>
            </a:r>
            <a:r>
              <a:rPr lang="en-US" sz="1100" dirty="0" smtClean="0">
                <a:solidFill>
                  <a:schemeClr val="tx1">
                    <a:lumMod val="75000"/>
                    <a:lumOff val="25000"/>
                  </a:schemeClr>
                </a:solidFill>
                <a:latin typeface="Century Gothic" panose="020B0502020202020204" pitchFamily="34" charset="0"/>
              </a:rPr>
              <a:t>ilometers</a:t>
            </a:r>
            <a:endParaRPr lang="en-US" sz="1100"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889209" y="2823128"/>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smtClean="0"/>
              <a:t>MODEL VALIDATION</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p:nvPr/>
        </p:nvSpPr>
        <p:spPr>
          <a:xfrm>
            <a:off x="412172" y="356754"/>
            <a:ext cx="10233148" cy="68617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400"/>
              <a:buFont typeface="Century Gothic"/>
              <a:buNone/>
            </a:pPr>
            <a:r>
              <a:rPr lang="en-US" sz="4400" b="1" i="0" u="none" strike="noStrike" cap="none" dirty="0">
                <a:solidFill>
                  <a:srgbClr val="7EB761"/>
                </a:solidFill>
                <a:latin typeface="Century Gothic"/>
                <a:ea typeface="Century Gothic"/>
                <a:cs typeface="Century Gothic"/>
                <a:sym typeface="Century Gothic"/>
              </a:rPr>
              <a:t>VALIDATION METHODOLOGY</a:t>
            </a:r>
            <a:endParaRPr sz="4400" b="1" i="0" u="none" strike="noStrike" cap="none" dirty="0">
              <a:solidFill>
                <a:srgbClr val="7EB761"/>
              </a:solidFill>
              <a:latin typeface="Century Gothic"/>
              <a:ea typeface="Century Gothic"/>
              <a:cs typeface="Century Gothic"/>
              <a:sym typeface="Century Gothic"/>
            </a:endParaRPr>
          </a:p>
        </p:txBody>
      </p:sp>
      <p:sp>
        <p:nvSpPr>
          <p:cNvPr id="232" name="Google Shape;232;p23"/>
          <p:cNvSpPr txBox="1"/>
          <p:nvPr/>
        </p:nvSpPr>
        <p:spPr>
          <a:xfrm>
            <a:off x="1291673" y="1828307"/>
            <a:ext cx="2445000" cy="33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Raw Model Output</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34" name="Google Shape;234;p23"/>
          <p:cNvSpPr txBox="1"/>
          <p:nvPr/>
        </p:nvSpPr>
        <p:spPr>
          <a:xfrm>
            <a:off x="4628116" y="1517067"/>
            <a:ext cx="360120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Aquatic Vegetation DNR Polygons</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35" name="Google Shape;235;p23"/>
          <p:cNvSpPr txBox="1"/>
          <p:nvPr/>
        </p:nvSpPr>
        <p:spPr>
          <a:xfrm>
            <a:off x="4628116" y="1828307"/>
            <a:ext cx="345450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Generate Points over Vegetation</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236" name="Google Shape;236;p23"/>
          <p:cNvGrpSpPr/>
          <p:nvPr/>
        </p:nvGrpSpPr>
        <p:grpSpPr>
          <a:xfrm>
            <a:off x="8665379" y="2306182"/>
            <a:ext cx="2853124" cy="2780652"/>
            <a:chOff x="8352072" y="2267625"/>
            <a:chExt cx="2853124" cy="2780652"/>
          </a:xfrm>
        </p:grpSpPr>
        <p:grpSp>
          <p:nvGrpSpPr>
            <p:cNvPr id="237" name="Google Shape;237;p23"/>
            <p:cNvGrpSpPr/>
            <p:nvPr/>
          </p:nvGrpSpPr>
          <p:grpSpPr>
            <a:xfrm>
              <a:off x="8951495" y="2851484"/>
              <a:ext cx="2223213" cy="2196793"/>
              <a:chOff x="8951495" y="2851484"/>
              <a:chExt cx="2223213" cy="2196793"/>
            </a:xfrm>
          </p:grpSpPr>
          <p:sp>
            <p:nvSpPr>
              <p:cNvPr id="238" name="Google Shape;238;p23"/>
              <p:cNvSpPr/>
              <p:nvPr/>
            </p:nvSpPr>
            <p:spPr>
              <a:xfrm>
                <a:off x="8951495" y="2851485"/>
                <a:ext cx="1094873" cy="1082842"/>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39" name="Google Shape;239;p23"/>
              <p:cNvSpPr/>
              <p:nvPr/>
            </p:nvSpPr>
            <p:spPr>
              <a:xfrm>
                <a:off x="10115930" y="2851484"/>
                <a:ext cx="1058779" cy="1082842"/>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40" name="Google Shape;240;p23"/>
              <p:cNvSpPr/>
              <p:nvPr/>
            </p:nvSpPr>
            <p:spPr>
              <a:xfrm>
                <a:off x="8951495" y="3989498"/>
                <a:ext cx="1094873" cy="1058779"/>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41" name="Google Shape;241;p23"/>
              <p:cNvSpPr/>
              <p:nvPr/>
            </p:nvSpPr>
            <p:spPr>
              <a:xfrm>
                <a:off x="10115930" y="3989498"/>
                <a:ext cx="1058779" cy="1058779"/>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tx1">
                      <a:lumMod val="75000"/>
                      <a:lumOff val="25000"/>
                    </a:schemeClr>
                  </a:solidFill>
                  <a:latin typeface="Century Gothic"/>
                  <a:ea typeface="Century Gothic"/>
                  <a:cs typeface="Century Gothic"/>
                  <a:sym typeface="Century Gothic"/>
                </a:endParaRPr>
              </a:p>
            </p:txBody>
          </p:sp>
        </p:grpSp>
        <p:sp>
          <p:nvSpPr>
            <p:cNvPr id="242" name="Google Shape;242;p23"/>
            <p:cNvSpPr txBox="1"/>
            <p:nvPr/>
          </p:nvSpPr>
          <p:spPr>
            <a:xfrm>
              <a:off x="9349567" y="2267625"/>
              <a:ext cx="1524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a:solidFill>
                    <a:schemeClr val="tx1">
                      <a:lumMod val="75000"/>
                      <a:lumOff val="25000"/>
                    </a:schemeClr>
                  </a:solidFill>
                  <a:latin typeface="Century Gothic"/>
                  <a:ea typeface="Century Gothic"/>
                  <a:cs typeface="Century Gothic"/>
                  <a:sym typeface="Century Gothic"/>
                </a:rPr>
                <a:t>Predicted class</a:t>
              </a:r>
              <a:endParaRPr>
                <a:solidFill>
                  <a:schemeClr val="tx1">
                    <a:lumMod val="75000"/>
                    <a:lumOff val="25000"/>
                  </a:schemeClr>
                </a:solidFill>
                <a:latin typeface="Century Gothic"/>
                <a:ea typeface="Century Gothic"/>
                <a:cs typeface="Century Gothic"/>
                <a:sym typeface="Century Gothic"/>
              </a:endParaRPr>
            </a:p>
          </p:txBody>
        </p:sp>
        <p:sp>
          <p:nvSpPr>
            <p:cNvPr id="243" name="Google Shape;243;p23"/>
            <p:cNvSpPr txBox="1"/>
            <p:nvPr/>
          </p:nvSpPr>
          <p:spPr>
            <a:xfrm rot="-5400000">
              <a:off x="7803372" y="3425447"/>
              <a:ext cx="162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dirty="0">
                  <a:solidFill>
                    <a:schemeClr val="tx1">
                      <a:lumMod val="75000"/>
                      <a:lumOff val="25000"/>
                    </a:schemeClr>
                  </a:solidFill>
                  <a:latin typeface="Century Gothic"/>
                  <a:ea typeface="Century Gothic"/>
                  <a:cs typeface="Century Gothic"/>
                  <a:sym typeface="Century Gothic"/>
                </a:rPr>
                <a:t>Actual</a:t>
              </a:r>
              <a:r>
                <a:rPr lang="en-US" dirty="0">
                  <a:solidFill>
                    <a:schemeClr val="tx1">
                      <a:lumMod val="75000"/>
                      <a:lumOff val="25000"/>
                    </a:schemeClr>
                  </a:solidFill>
                  <a:latin typeface="Century Gothic"/>
                  <a:ea typeface="Century Gothic"/>
                  <a:cs typeface="Century Gothic"/>
                  <a:sym typeface="Century Gothic"/>
                </a:rPr>
                <a:t> </a:t>
              </a:r>
              <a:r>
                <a:rPr lang="en-US" sz="1400" i="0" u="none" strike="noStrike" cap="none" dirty="0">
                  <a:solidFill>
                    <a:schemeClr val="tx1">
                      <a:lumMod val="75000"/>
                      <a:lumOff val="25000"/>
                    </a:schemeClr>
                  </a:solidFill>
                  <a:latin typeface="Century Gothic"/>
                  <a:ea typeface="Century Gothic"/>
                  <a:cs typeface="Century Gothic"/>
                  <a:sym typeface="Century Gothic"/>
                </a:rPr>
                <a:t>class</a:t>
              </a:r>
              <a:endParaRPr dirty="0">
                <a:solidFill>
                  <a:schemeClr val="tx1">
                    <a:lumMod val="75000"/>
                    <a:lumOff val="25000"/>
                  </a:schemeClr>
                </a:solidFill>
                <a:latin typeface="Century Gothic"/>
                <a:ea typeface="Century Gothic"/>
                <a:cs typeface="Century Gothic"/>
                <a:sym typeface="Century Gothic"/>
              </a:endParaRPr>
            </a:p>
          </p:txBody>
        </p:sp>
        <p:sp>
          <p:nvSpPr>
            <p:cNvPr id="244" name="Google Shape;244;p23"/>
            <p:cNvSpPr txBox="1"/>
            <p:nvPr/>
          </p:nvSpPr>
          <p:spPr>
            <a:xfrm>
              <a:off x="9017913" y="2983868"/>
              <a:ext cx="9531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dirty="0">
                  <a:solidFill>
                    <a:schemeClr val="tx1">
                      <a:lumMod val="75000"/>
                      <a:lumOff val="25000"/>
                    </a:schemeClr>
                  </a:solidFill>
                  <a:latin typeface="Century Gothic"/>
                  <a:ea typeface="Century Gothic"/>
                  <a:cs typeface="Century Gothic"/>
                  <a:sym typeface="Century Gothic"/>
                </a:rPr>
                <a:t>True Positives (TP)</a:t>
              </a:r>
              <a:endParaRPr dirty="0">
                <a:solidFill>
                  <a:schemeClr val="tx1">
                    <a:lumMod val="75000"/>
                    <a:lumOff val="25000"/>
                  </a:schemeClr>
                </a:solidFill>
                <a:latin typeface="Century Gothic"/>
                <a:ea typeface="Century Gothic"/>
                <a:cs typeface="Century Gothic"/>
                <a:sym typeface="Century Gothic"/>
              </a:endParaRPr>
            </a:p>
          </p:txBody>
        </p:sp>
        <p:sp>
          <p:nvSpPr>
            <p:cNvPr id="245" name="Google Shape;245;p23"/>
            <p:cNvSpPr txBox="1"/>
            <p:nvPr/>
          </p:nvSpPr>
          <p:spPr>
            <a:xfrm>
              <a:off x="10110197" y="2983859"/>
              <a:ext cx="10587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dirty="0">
                  <a:solidFill>
                    <a:schemeClr val="tx1">
                      <a:lumMod val="75000"/>
                      <a:lumOff val="25000"/>
                    </a:schemeClr>
                  </a:solidFill>
                  <a:latin typeface="Century Gothic"/>
                  <a:ea typeface="Century Gothic"/>
                  <a:cs typeface="Century Gothic"/>
                  <a:sym typeface="Century Gothic"/>
                </a:rPr>
                <a:t>False Negatives (FN)</a:t>
              </a:r>
              <a:endParaRPr dirty="0">
                <a:solidFill>
                  <a:schemeClr val="tx1">
                    <a:lumMod val="75000"/>
                    <a:lumOff val="25000"/>
                  </a:schemeClr>
                </a:solidFill>
                <a:latin typeface="Century Gothic"/>
                <a:ea typeface="Century Gothic"/>
                <a:cs typeface="Century Gothic"/>
                <a:sym typeface="Century Gothic"/>
              </a:endParaRPr>
            </a:p>
          </p:txBody>
        </p:sp>
        <p:sp>
          <p:nvSpPr>
            <p:cNvPr id="246" name="Google Shape;246;p23"/>
            <p:cNvSpPr txBox="1"/>
            <p:nvPr/>
          </p:nvSpPr>
          <p:spPr>
            <a:xfrm>
              <a:off x="9017913" y="4134584"/>
              <a:ext cx="9531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a:solidFill>
                    <a:schemeClr val="tx1">
                      <a:lumMod val="75000"/>
                      <a:lumOff val="25000"/>
                    </a:schemeClr>
                  </a:solidFill>
                  <a:latin typeface="Century Gothic"/>
                  <a:ea typeface="Century Gothic"/>
                  <a:cs typeface="Century Gothic"/>
                  <a:sym typeface="Century Gothic"/>
                </a:rPr>
                <a:t>False Positives (FP)</a:t>
              </a:r>
              <a:endParaRPr>
                <a:solidFill>
                  <a:schemeClr val="tx1">
                    <a:lumMod val="75000"/>
                    <a:lumOff val="25000"/>
                  </a:schemeClr>
                </a:solidFill>
                <a:latin typeface="Century Gothic"/>
                <a:ea typeface="Century Gothic"/>
                <a:cs typeface="Century Gothic"/>
                <a:sym typeface="Century Gothic"/>
              </a:endParaRPr>
            </a:p>
          </p:txBody>
        </p:sp>
        <p:sp>
          <p:nvSpPr>
            <p:cNvPr id="247" name="Google Shape;247;p23"/>
            <p:cNvSpPr txBox="1"/>
            <p:nvPr/>
          </p:nvSpPr>
          <p:spPr>
            <a:xfrm>
              <a:off x="10110197" y="4134584"/>
              <a:ext cx="1095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dirty="0">
                  <a:solidFill>
                    <a:schemeClr val="tx1">
                      <a:lumMod val="75000"/>
                      <a:lumOff val="25000"/>
                    </a:schemeClr>
                  </a:solidFill>
                  <a:latin typeface="Century Gothic"/>
                  <a:ea typeface="Century Gothic"/>
                  <a:cs typeface="Century Gothic"/>
                  <a:sym typeface="Century Gothic"/>
                </a:rPr>
                <a:t>True Negatives (TN)</a:t>
              </a:r>
              <a:endParaRPr dirty="0">
                <a:solidFill>
                  <a:schemeClr val="tx1">
                    <a:lumMod val="75000"/>
                    <a:lumOff val="25000"/>
                  </a:schemeClr>
                </a:solidFill>
                <a:latin typeface="Century Gothic"/>
                <a:ea typeface="Century Gothic"/>
                <a:cs typeface="Century Gothic"/>
                <a:sym typeface="Century Gothic"/>
              </a:endParaRPr>
            </a:p>
          </p:txBody>
        </p:sp>
        <p:sp>
          <p:nvSpPr>
            <p:cNvPr id="248" name="Google Shape;248;p23"/>
            <p:cNvSpPr txBox="1"/>
            <p:nvPr/>
          </p:nvSpPr>
          <p:spPr>
            <a:xfrm>
              <a:off x="8673166" y="3339001"/>
              <a:ext cx="30791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a:solidFill>
                    <a:schemeClr val="tx1">
                      <a:lumMod val="75000"/>
                      <a:lumOff val="25000"/>
                    </a:schemeClr>
                  </a:solidFill>
                  <a:latin typeface="Century Gothic"/>
                  <a:ea typeface="Century Gothic"/>
                  <a:cs typeface="Century Gothic"/>
                  <a:sym typeface="Century Gothic"/>
                </a:rPr>
                <a:t>P</a:t>
              </a:r>
              <a:endParaRPr>
                <a:solidFill>
                  <a:schemeClr val="tx1">
                    <a:lumMod val="75000"/>
                    <a:lumOff val="25000"/>
                  </a:schemeClr>
                </a:solidFill>
                <a:latin typeface="Century Gothic"/>
                <a:ea typeface="Century Gothic"/>
                <a:cs typeface="Century Gothic"/>
                <a:sym typeface="Century Gothic"/>
              </a:endParaRPr>
            </a:p>
          </p:txBody>
        </p:sp>
        <p:sp>
          <p:nvSpPr>
            <p:cNvPr id="249" name="Google Shape;249;p23"/>
            <p:cNvSpPr txBox="1"/>
            <p:nvPr/>
          </p:nvSpPr>
          <p:spPr>
            <a:xfrm>
              <a:off x="8658711" y="4364998"/>
              <a:ext cx="193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a:solidFill>
                    <a:schemeClr val="tx1">
                      <a:lumMod val="75000"/>
                      <a:lumOff val="25000"/>
                    </a:schemeClr>
                  </a:solidFill>
                  <a:latin typeface="Century Gothic"/>
                  <a:ea typeface="Century Gothic"/>
                  <a:cs typeface="Century Gothic"/>
                  <a:sym typeface="Century Gothic"/>
                </a:rPr>
                <a:t>N</a:t>
              </a:r>
              <a:endParaRPr>
                <a:solidFill>
                  <a:schemeClr val="tx1">
                    <a:lumMod val="75000"/>
                    <a:lumOff val="25000"/>
                  </a:schemeClr>
                </a:solidFill>
                <a:latin typeface="Century Gothic"/>
                <a:ea typeface="Century Gothic"/>
                <a:cs typeface="Century Gothic"/>
                <a:sym typeface="Century Gothic"/>
              </a:endParaRPr>
            </a:p>
          </p:txBody>
        </p:sp>
        <p:sp>
          <p:nvSpPr>
            <p:cNvPr id="250" name="Google Shape;250;p23"/>
            <p:cNvSpPr txBox="1"/>
            <p:nvPr/>
          </p:nvSpPr>
          <p:spPr>
            <a:xfrm>
              <a:off x="9349562" y="2590131"/>
              <a:ext cx="29873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a:solidFill>
                    <a:schemeClr val="tx1">
                      <a:lumMod val="75000"/>
                      <a:lumOff val="25000"/>
                    </a:schemeClr>
                  </a:solidFill>
                  <a:latin typeface="Century Gothic"/>
                  <a:ea typeface="Century Gothic"/>
                  <a:cs typeface="Century Gothic"/>
                  <a:sym typeface="Century Gothic"/>
                </a:rPr>
                <a:t>P</a:t>
              </a:r>
              <a:endParaRPr>
                <a:solidFill>
                  <a:schemeClr val="tx1">
                    <a:lumMod val="75000"/>
                    <a:lumOff val="25000"/>
                  </a:schemeClr>
                </a:solidFill>
                <a:latin typeface="Century Gothic"/>
                <a:ea typeface="Century Gothic"/>
                <a:cs typeface="Century Gothic"/>
                <a:sym typeface="Century Gothic"/>
              </a:endParaRPr>
            </a:p>
          </p:txBody>
        </p:sp>
        <p:sp>
          <p:nvSpPr>
            <p:cNvPr id="251" name="Google Shape;251;p23"/>
            <p:cNvSpPr txBox="1"/>
            <p:nvPr/>
          </p:nvSpPr>
          <p:spPr>
            <a:xfrm>
              <a:off x="10578858" y="2598366"/>
              <a:ext cx="29873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0" u="none" strike="noStrike" cap="none" dirty="0">
                  <a:solidFill>
                    <a:schemeClr val="tx1">
                      <a:lumMod val="75000"/>
                      <a:lumOff val="25000"/>
                    </a:schemeClr>
                  </a:solidFill>
                  <a:latin typeface="Century Gothic"/>
                  <a:ea typeface="Century Gothic"/>
                  <a:cs typeface="Century Gothic"/>
                  <a:sym typeface="Century Gothic"/>
                </a:rPr>
                <a:t>N</a:t>
              </a:r>
              <a:endParaRPr dirty="0">
                <a:solidFill>
                  <a:schemeClr val="tx1">
                    <a:lumMod val="75000"/>
                    <a:lumOff val="25000"/>
                  </a:schemeClr>
                </a:solidFill>
                <a:latin typeface="Century Gothic"/>
                <a:ea typeface="Century Gothic"/>
                <a:cs typeface="Century Gothic"/>
                <a:sym typeface="Century Gothic"/>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86" y="2533088"/>
            <a:ext cx="3466374" cy="287959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268" y="2878036"/>
            <a:ext cx="3115637" cy="2089371"/>
          </a:xfrm>
          <a:prstGeom prst="rect">
            <a:avLst/>
          </a:prstGeom>
        </p:spPr>
      </p:pic>
      <p:sp>
        <p:nvSpPr>
          <p:cNvPr id="27" name="Bent-Up Arrow 26"/>
          <p:cNvSpPr/>
          <p:nvPr/>
        </p:nvSpPr>
        <p:spPr>
          <a:xfrm flipV="1">
            <a:off x="5078040" y="2358309"/>
            <a:ext cx="1793174" cy="436337"/>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Bent-Up Arrow 27"/>
          <p:cNvSpPr/>
          <p:nvPr/>
        </p:nvSpPr>
        <p:spPr>
          <a:xfrm>
            <a:off x="5078040" y="5121270"/>
            <a:ext cx="1793174" cy="466187"/>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7687028" y="3795061"/>
            <a:ext cx="955590" cy="25532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5044</TotalTime>
  <Words>2809</Words>
  <Application>Microsoft Office PowerPoint</Application>
  <PresentationFormat>Widescreen</PresentationFormat>
  <Paragraphs>288</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Century Gothic</vt:lpstr>
      <vt:lpstr>Arial</vt:lpstr>
      <vt:lpstr>Webdings</vt:lpstr>
      <vt:lpstr>Calibri</vt:lpstr>
      <vt:lpstr>Arimo</vt:lpstr>
      <vt:lpstr>Office Theme</vt:lpstr>
      <vt:lpstr>PowerPoint Presentation</vt:lpstr>
      <vt:lpstr>PowerPoint Presentation</vt:lpstr>
      <vt:lpstr>PowerPoint Presentation</vt:lpstr>
      <vt:lpstr>PowerPoint Presentation</vt:lpstr>
      <vt:lpstr>OBJECTIVES</vt:lpstr>
      <vt:lpstr>DEFINING OBJECTIVES</vt:lpstr>
      <vt:lpstr>PowerPoint Presentation</vt:lpstr>
      <vt:lpstr>MODEL VALIDATION</vt:lpstr>
      <vt:lpstr>PowerPoint Presentation</vt:lpstr>
      <vt:lpstr>VALIDATION RESULTS</vt:lpstr>
      <vt:lpstr>DOS Analysis</vt:lpstr>
      <vt:lpstr>MODEL REFINEMENT</vt:lpstr>
      <vt:lpstr>Modeling Refinements</vt:lpstr>
      <vt:lpstr>MODELING METHODOLOGY</vt:lpstr>
      <vt:lpstr>MODELING RESULTS</vt:lpstr>
      <vt:lpstr>MODELING RESULTS CONTINUED</vt:lpstr>
      <vt:lpstr>MODEL MISCLASSIFICATIONS </vt:lpstr>
      <vt:lpstr>PowerPoint Presentation</vt:lpstr>
      <vt:lpstr>CONCLUSIONS</vt:lpstr>
      <vt:lpstr>LIMITATIONS &amp; FUTURE WORK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Shelby I</cp:lastModifiedBy>
  <cp:revision>113</cp:revision>
  <dcterms:modified xsi:type="dcterms:W3CDTF">2019-04-29T18:31:43Z</dcterms:modified>
</cp:coreProperties>
</file>