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8"/>
  </p:notesMasterIdLst>
  <p:sldIdLst>
    <p:sldId id="288" r:id="rId2"/>
    <p:sldId id="257" r:id="rId3"/>
    <p:sldId id="258" r:id="rId4"/>
    <p:sldId id="259" r:id="rId5"/>
    <p:sldId id="260" r:id="rId6"/>
    <p:sldId id="262" r:id="rId7"/>
    <p:sldId id="263" r:id="rId8"/>
    <p:sldId id="264" r:id="rId9"/>
    <p:sldId id="265" r:id="rId10"/>
    <p:sldId id="266" r:id="rId11"/>
    <p:sldId id="277" r:id="rId12"/>
    <p:sldId id="278" r:id="rId13"/>
    <p:sldId id="279" r:id="rId14"/>
    <p:sldId id="272" r:id="rId15"/>
    <p:sldId id="270" r:id="rId16"/>
    <p:sldId id="289" r:id="rId17"/>
    <p:sldId id="271" r:id="rId18"/>
    <p:sldId id="281" r:id="rId19"/>
    <p:sldId id="280" r:id="rId20"/>
    <p:sldId id="285" r:id="rId21"/>
    <p:sldId id="282" r:id="rId22"/>
    <p:sldId id="286" r:id="rId23"/>
    <p:sldId id="283" r:id="rId24"/>
    <p:sldId id="273" r:id="rId25"/>
    <p:sldId id="274" r:id="rId26"/>
    <p:sldId id="275" r:id="rId27"/>
  </p:sldIdLst>
  <p:sldSz cx="12192000" cy="6858000"/>
  <p:notesSz cx="6858000" cy="9144000"/>
  <p:embeddedFontLst>
    <p:embeddedFont>
      <p:font typeface="Century Gothic" panose="020B0502020202020204" pitchFamily="34" charset="0"/>
      <p:regular r:id="rId29"/>
      <p:bold r:id="rId30"/>
      <p:italic r:id="rId31"/>
      <p:boldItalic r:id="rId32"/>
    </p:embeddedFont>
    <p:embeddedFont>
      <p:font typeface="Arimo"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Tahoma" panose="020B0604030504040204" pitchFamily="34" charset="0"/>
      <p:regular r:id="rId41"/>
      <p:bold r:id="rId42"/>
    </p:embeddedFont>
    <p:embeddedFont>
      <p:font typeface="Webdings" panose="05030102010509060703" pitchFamily="18" charset="2"/>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34" clrIdx="0"/>
  <p:cmAuthor id="1" name="Hunter, Shanise Y. (LARC-E3)[SSAI DEVELOP]" initials="HSY(D" lastIdx="1" clrIdx="1">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FFFFFF"/>
    <a:srgbClr val="767171"/>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47" autoAdjust="0"/>
  </p:normalViewPr>
  <p:slideViewPr>
    <p:cSldViewPr snapToGrid="0">
      <p:cViewPr varScale="1">
        <p:scale>
          <a:sx n="72" d="100"/>
          <a:sy n="72" d="100"/>
        </p:scale>
        <p:origin x="17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harri18\Desktop\Zone-Tables\All_Zoning_plo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77867392082063"/>
          <c:y val="2.5398000549455509E-2"/>
          <c:w val="0.70576000000000005"/>
          <c:h val="0.76488490662805075"/>
        </c:manualLayout>
      </c:layout>
      <c:scatterChart>
        <c:scatterStyle val="smoothMarker"/>
        <c:varyColors val="0"/>
        <c:ser>
          <c:idx val="6"/>
          <c:order val="6"/>
          <c:tx>
            <c:v>Regression (R2 = 0.51)</c:v>
          </c:tx>
          <c:spPr>
            <a:ln w="25400" cap="rnd">
              <a:solidFill>
                <a:schemeClr val="tx1"/>
              </a:solidFill>
              <a:prstDash val="dash"/>
              <a:round/>
            </a:ln>
            <a:effectLst/>
          </c:spPr>
          <c:marker>
            <c:symbol val="diamond"/>
            <c:size val="2"/>
            <c:spPr>
              <a:solidFill>
                <a:schemeClr val="tx1"/>
              </a:solidFill>
              <a:ln w="9525">
                <a:solidFill>
                  <a:schemeClr val="tx1"/>
                </a:solidFill>
              </a:ln>
              <a:effectLst/>
            </c:spPr>
          </c:marker>
          <c:xVal>
            <c:numRef>
              <c:f>TempRegression_Stations!$Q$2:$Q$15</c:f>
              <c:numCache>
                <c:formatCode>General</c:formatCode>
                <c:ptCount val="14"/>
                <c:pt idx="0">
                  <c:v>60</c:v>
                </c:pt>
                <c:pt idx="1">
                  <c:v>65</c:v>
                </c:pt>
                <c:pt idx="2">
                  <c:v>70</c:v>
                </c:pt>
                <c:pt idx="3">
                  <c:v>75</c:v>
                </c:pt>
                <c:pt idx="4">
                  <c:v>80</c:v>
                </c:pt>
                <c:pt idx="5">
                  <c:v>85</c:v>
                </c:pt>
                <c:pt idx="6">
                  <c:v>90</c:v>
                </c:pt>
                <c:pt idx="7">
                  <c:v>95</c:v>
                </c:pt>
                <c:pt idx="8">
                  <c:v>100</c:v>
                </c:pt>
                <c:pt idx="9">
                  <c:v>105</c:v>
                </c:pt>
                <c:pt idx="10">
                  <c:v>110</c:v>
                </c:pt>
                <c:pt idx="11">
                  <c:v>115</c:v>
                </c:pt>
                <c:pt idx="12">
                  <c:v>120</c:v>
                </c:pt>
                <c:pt idx="13">
                  <c:v>125</c:v>
                </c:pt>
              </c:numCache>
            </c:numRef>
          </c:xVal>
          <c:yVal>
            <c:numRef>
              <c:f>TempRegression_Stations!$R$2:$R$15</c:f>
              <c:numCache>
                <c:formatCode>General</c:formatCode>
                <c:ptCount val="14"/>
                <c:pt idx="0">
                  <c:v>55.061900000000001</c:v>
                </c:pt>
                <c:pt idx="1">
                  <c:v>57.815149999999996</c:v>
                </c:pt>
                <c:pt idx="2">
                  <c:v>60.568399999999997</c:v>
                </c:pt>
                <c:pt idx="3">
                  <c:v>63.321649999999998</c:v>
                </c:pt>
                <c:pt idx="4">
                  <c:v>66.0749</c:v>
                </c:pt>
                <c:pt idx="5">
                  <c:v>68.828149999999994</c:v>
                </c:pt>
                <c:pt idx="6">
                  <c:v>71.581400000000002</c:v>
                </c:pt>
                <c:pt idx="7">
                  <c:v>74.334649999999996</c:v>
                </c:pt>
                <c:pt idx="8">
                  <c:v>77.087899999999991</c:v>
                </c:pt>
                <c:pt idx="9">
                  <c:v>79.841149999999999</c:v>
                </c:pt>
                <c:pt idx="10">
                  <c:v>82.594400000000007</c:v>
                </c:pt>
                <c:pt idx="11">
                  <c:v>85.347649999999987</c:v>
                </c:pt>
                <c:pt idx="12">
                  <c:v>88.100899999999996</c:v>
                </c:pt>
                <c:pt idx="13">
                  <c:v>90.854150000000004</c:v>
                </c:pt>
              </c:numCache>
            </c:numRef>
          </c:yVal>
          <c:smooth val="1"/>
          <c:extLst>
            <c:ext xmlns:c16="http://schemas.microsoft.com/office/drawing/2014/chart" uri="{C3380CC4-5D6E-409C-BE32-E72D297353CC}">
              <c16:uniqueId val="{00000000-1954-47A2-9FA7-A2BA851AB133}"/>
            </c:ext>
          </c:extLst>
        </c:ser>
        <c:dLbls>
          <c:showLegendKey val="0"/>
          <c:showVal val="0"/>
          <c:showCatName val="0"/>
          <c:showSerName val="0"/>
          <c:showPercent val="0"/>
          <c:showBubbleSize val="0"/>
        </c:dLbls>
        <c:axId val="427827024"/>
        <c:axId val="427828336"/>
      </c:scatterChart>
      <c:scatterChart>
        <c:scatterStyle val="lineMarker"/>
        <c:varyColors val="0"/>
        <c:ser>
          <c:idx val="0"/>
          <c:order val="0"/>
          <c:tx>
            <c:v>Staten Island (n=26)</c:v>
          </c:tx>
          <c:spPr>
            <a:ln w="25400" cap="rnd">
              <a:noFill/>
              <a:round/>
            </a:ln>
            <a:effectLst/>
          </c:spPr>
          <c:marker>
            <c:symbol val="circle"/>
            <c:size val="7"/>
            <c:spPr>
              <a:solidFill>
                <a:srgbClr val="7030A0"/>
              </a:solidFill>
              <a:ln w="9525">
                <a:solidFill>
                  <a:srgbClr val="7030A0"/>
                </a:solidFill>
              </a:ln>
              <a:effectLst/>
            </c:spPr>
          </c:marker>
          <c:xVal>
            <c:numRef>
              <c:f>TempRegression_Stations!$B$2:$B$27</c:f>
              <c:numCache>
                <c:formatCode>General</c:formatCode>
                <c:ptCount val="26"/>
                <c:pt idx="0">
                  <c:v>99.41</c:v>
                </c:pt>
                <c:pt idx="1">
                  <c:v>91.31</c:v>
                </c:pt>
                <c:pt idx="2">
                  <c:v>113.45</c:v>
                </c:pt>
                <c:pt idx="3">
                  <c:v>106.25</c:v>
                </c:pt>
                <c:pt idx="4">
                  <c:v>113.27</c:v>
                </c:pt>
                <c:pt idx="5">
                  <c:v>101.21</c:v>
                </c:pt>
                <c:pt idx="6">
                  <c:v>116.69</c:v>
                </c:pt>
                <c:pt idx="7">
                  <c:v>115.61</c:v>
                </c:pt>
                <c:pt idx="8">
                  <c:v>93.29</c:v>
                </c:pt>
                <c:pt idx="9">
                  <c:v>107.69</c:v>
                </c:pt>
                <c:pt idx="10">
                  <c:v>96.17</c:v>
                </c:pt>
                <c:pt idx="11">
                  <c:v>83.75</c:v>
                </c:pt>
                <c:pt idx="12">
                  <c:v>94.01</c:v>
                </c:pt>
                <c:pt idx="13">
                  <c:v>63.41</c:v>
                </c:pt>
                <c:pt idx="14">
                  <c:v>87.53</c:v>
                </c:pt>
                <c:pt idx="15">
                  <c:v>102.65</c:v>
                </c:pt>
                <c:pt idx="16">
                  <c:v>107.51</c:v>
                </c:pt>
                <c:pt idx="17">
                  <c:v>92.57</c:v>
                </c:pt>
                <c:pt idx="18">
                  <c:v>106.97</c:v>
                </c:pt>
                <c:pt idx="19">
                  <c:v>105.17</c:v>
                </c:pt>
                <c:pt idx="20">
                  <c:v>117.05</c:v>
                </c:pt>
                <c:pt idx="21">
                  <c:v>111.65</c:v>
                </c:pt>
                <c:pt idx="22">
                  <c:v>118.31</c:v>
                </c:pt>
                <c:pt idx="23">
                  <c:v>103.19</c:v>
                </c:pt>
                <c:pt idx="24">
                  <c:v>97.79</c:v>
                </c:pt>
                <c:pt idx="25">
                  <c:v>100.49</c:v>
                </c:pt>
              </c:numCache>
            </c:numRef>
          </c:xVal>
          <c:yVal>
            <c:numRef>
              <c:f>TempRegression_Stations!$A$2:$A$27</c:f>
              <c:numCache>
                <c:formatCode>General</c:formatCode>
                <c:ptCount val="26"/>
                <c:pt idx="0">
                  <c:v>79</c:v>
                </c:pt>
                <c:pt idx="1">
                  <c:v>79</c:v>
                </c:pt>
                <c:pt idx="2">
                  <c:v>85</c:v>
                </c:pt>
                <c:pt idx="3">
                  <c:v>82</c:v>
                </c:pt>
                <c:pt idx="4">
                  <c:v>90</c:v>
                </c:pt>
                <c:pt idx="5">
                  <c:v>90</c:v>
                </c:pt>
                <c:pt idx="6">
                  <c:v>84</c:v>
                </c:pt>
                <c:pt idx="7">
                  <c:v>80</c:v>
                </c:pt>
                <c:pt idx="8">
                  <c:v>67</c:v>
                </c:pt>
                <c:pt idx="9">
                  <c:v>77</c:v>
                </c:pt>
                <c:pt idx="10">
                  <c:v>66</c:v>
                </c:pt>
                <c:pt idx="11">
                  <c:v>69</c:v>
                </c:pt>
                <c:pt idx="12">
                  <c:v>66</c:v>
                </c:pt>
                <c:pt idx="13">
                  <c:v>48</c:v>
                </c:pt>
                <c:pt idx="14">
                  <c:v>69</c:v>
                </c:pt>
                <c:pt idx="15">
                  <c:v>88</c:v>
                </c:pt>
                <c:pt idx="16">
                  <c:v>84</c:v>
                </c:pt>
                <c:pt idx="17">
                  <c:v>81</c:v>
                </c:pt>
                <c:pt idx="18">
                  <c:v>82</c:v>
                </c:pt>
                <c:pt idx="19">
                  <c:v>77</c:v>
                </c:pt>
                <c:pt idx="20">
                  <c:v>84</c:v>
                </c:pt>
                <c:pt idx="21">
                  <c:v>80</c:v>
                </c:pt>
                <c:pt idx="22">
                  <c:v>90</c:v>
                </c:pt>
                <c:pt idx="23">
                  <c:v>76</c:v>
                </c:pt>
                <c:pt idx="24">
                  <c:v>74</c:v>
                </c:pt>
                <c:pt idx="25">
                  <c:v>77</c:v>
                </c:pt>
              </c:numCache>
            </c:numRef>
          </c:yVal>
          <c:smooth val="0"/>
          <c:extLst>
            <c:ext xmlns:c16="http://schemas.microsoft.com/office/drawing/2014/chart" uri="{C3380CC4-5D6E-409C-BE32-E72D297353CC}">
              <c16:uniqueId val="{00000001-1954-47A2-9FA7-A2BA851AB133}"/>
            </c:ext>
          </c:extLst>
        </c:ser>
        <c:ser>
          <c:idx val="1"/>
          <c:order val="1"/>
          <c:tx>
            <c:v>Brooklyn 1 (n=31)</c:v>
          </c:tx>
          <c:spPr>
            <a:ln w="25400" cap="rnd">
              <a:noFill/>
              <a:round/>
            </a:ln>
            <a:effectLst/>
          </c:spPr>
          <c:marker>
            <c:symbol val="circle"/>
            <c:size val="7"/>
            <c:spPr>
              <a:solidFill>
                <a:schemeClr val="accent2"/>
              </a:solidFill>
              <a:ln w="9525">
                <a:solidFill>
                  <a:schemeClr val="accent2"/>
                </a:solidFill>
              </a:ln>
              <a:effectLst/>
            </c:spPr>
          </c:marker>
          <c:xVal>
            <c:numRef>
              <c:f>TempRegression_Stations!$D$2:$D$32</c:f>
              <c:numCache>
                <c:formatCode>General</c:formatCode>
                <c:ptCount val="31"/>
                <c:pt idx="0">
                  <c:v>114.35</c:v>
                </c:pt>
                <c:pt idx="1">
                  <c:v>103.91</c:v>
                </c:pt>
                <c:pt idx="2">
                  <c:v>109.85</c:v>
                </c:pt>
                <c:pt idx="3">
                  <c:v>117.77</c:v>
                </c:pt>
                <c:pt idx="4">
                  <c:v>113.99</c:v>
                </c:pt>
                <c:pt idx="5">
                  <c:v>95.63</c:v>
                </c:pt>
                <c:pt idx="6">
                  <c:v>107.51</c:v>
                </c:pt>
                <c:pt idx="7">
                  <c:v>95.63</c:v>
                </c:pt>
                <c:pt idx="8">
                  <c:v>87.71</c:v>
                </c:pt>
                <c:pt idx="9">
                  <c:v>84.47</c:v>
                </c:pt>
                <c:pt idx="10">
                  <c:v>108.23</c:v>
                </c:pt>
                <c:pt idx="11">
                  <c:v>107.69</c:v>
                </c:pt>
                <c:pt idx="12">
                  <c:v>103.37</c:v>
                </c:pt>
                <c:pt idx="13">
                  <c:v>118.31</c:v>
                </c:pt>
                <c:pt idx="14">
                  <c:v>108.41</c:v>
                </c:pt>
                <c:pt idx="15">
                  <c:v>116.33</c:v>
                </c:pt>
                <c:pt idx="16">
                  <c:v>108.77</c:v>
                </c:pt>
                <c:pt idx="17">
                  <c:v>77.09</c:v>
                </c:pt>
                <c:pt idx="18">
                  <c:v>69.17</c:v>
                </c:pt>
                <c:pt idx="19">
                  <c:v>81.59</c:v>
                </c:pt>
                <c:pt idx="20">
                  <c:v>115.43</c:v>
                </c:pt>
                <c:pt idx="21">
                  <c:v>74.209999999999994</c:v>
                </c:pt>
                <c:pt idx="22">
                  <c:v>93.65</c:v>
                </c:pt>
                <c:pt idx="23">
                  <c:v>104.45</c:v>
                </c:pt>
                <c:pt idx="24">
                  <c:v>74.03</c:v>
                </c:pt>
                <c:pt idx="25">
                  <c:v>82.31</c:v>
                </c:pt>
                <c:pt idx="26">
                  <c:v>100.13</c:v>
                </c:pt>
                <c:pt idx="27">
                  <c:v>105.53</c:v>
                </c:pt>
                <c:pt idx="28">
                  <c:v>111.29</c:v>
                </c:pt>
                <c:pt idx="29">
                  <c:v>82.85</c:v>
                </c:pt>
                <c:pt idx="30">
                  <c:v>90.41</c:v>
                </c:pt>
              </c:numCache>
            </c:numRef>
          </c:xVal>
          <c:yVal>
            <c:numRef>
              <c:f>TempRegression_Stations!$C$2:$C$32</c:f>
              <c:numCache>
                <c:formatCode>General</c:formatCode>
                <c:ptCount val="31"/>
                <c:pt idx="0">
                  <c:v>87</c:v>
                </c:pt>
                <c:pt idx="1">
                  <c:v>82</c:v>
                </c:pt>
                <c:pt idx="2">
                  <c:v>92</c:v>
                </c:pt>
                <c:pt idx="3">
                  <c:v>92</c:v>
                </c:pt>
                <c:pt idx="4">
                  <c:v>86</c:v>
                </c:pt>
                <c:pt idx="5">
                  <c:v>75</c:v>
                </c:pt>
                <c:pt idx="6">
                  <c:v>77</c:v>
                </c:pt>
                <c:pt idx="7">
                  <c:v>67</c:v>
                </c:pt>
                <c:pt idx="8">
                  <c:v>67</c:v>
                </c:pt>
                <c:pt idx="9">
                  <c:v>68</c:v>
                </c:pt>
                <c:pt idx="10">
                  <c:v>84</c:v>
                </c:pt>
                <c:pt idx="11">
                  <c:v>84</c:v>
                </c:pt>
                <c:pt idx="12">
                  <c:v>84</c:v>
                </c:pt>
                <c:pt idx="13">
                  <c:v>91</c:v>
                </c:pt>
                <c:pt idx="14">
                  <c:v>86</c:v>
                </c:pt>
                <c:pt idx="15">
                  <c:v>94</c:v>
                </c:pt>
                <c:pt idx="16">
                  <c:v>94</c:v>
                </c:pt>
                <c:pt idx="17">
                  <c:v>75</c:v>
                </c:pt>
                <c:pt idx="18">
                  <c:v>56</c:v>
                </c:pt>
                <c:pt idx="19">
                  <c:v>67</c:v>
                </c:pt>
                <c:pt idx="20">
                  <c:v>87</c:v>
                </c:pt>
                <c:pt idx="21">
                  <c:v>59</c:v>
                </c:pt>
                <c:pt idx="22">
                  <c:v>75</c:v>
                </c:pt>
                <c:pt idx="23">
                  <c:v>84</c:v>
                </c:pt>
                <c:pt idx="24">
                  <c:v>65</c:v>
                </c:pt>
                <c:pt idx="25">
                  <c:v>65</c:v>
                </c:pt>
                <c:pt idx="26">
                  <c:v>78</c:v>
                </c:pt>
                <c:pt idx="27">
                  <c:v>76</c:v>
                </c:pt>
                <c:pt idx="28">
                  <c:v>82</c:v>
                </c:pt>
                <c:pt idx="29">
                  <c:v>72</c:v>
                </c:pt>
                <c:pt idx="30">
                  <c:v>69</c:v>
                </c:pt>
              </c:numCache>
            </c:numRef>
          </c:yVal>
          <c:smooth val="0"/>
          <c:extLst>
            <c:ext xmlns:c16="http://schemas.microsoft.com/office/drawing/2014/chart" uri="{C3380CC4-5D6E-409C-BE32-E72D297353CC}">
              <c16:uniqueId val="{00000002-1954-47A2-9FA7-A2BA851AB133}"/>
            </c:ext>
          </c:extLst>
        </c:ser>
        <c:ser>
          <c:idx val="2"/>
          <c:order val="2"/>
          <c:tx>
            <c:v>Brooklyn 2 (n=20)</c:v>
          </c:tx>
          <c:spPr>
            <a:ln w="25400" cap="rnd">
              <a:noFill/>
              <a:round/>
            </a:ln>
            <a:effectLst/>
          </c:spPr>
          <c:marker>
            <c:symbol val="circle"/>
            <c:size val="7"/>
            <c:spPr>
              <a:solidFill>
                <a:schemeClr val="accent3"/>
              </a:solidFill>
              <a:ln w="9525">
                <a:solidFill>
                  <a:schemeClr val="accent3"/>
                </a:solidFill>
              </a:ln>
              <a:effectLst/>
            </c:spPr>
          </c:marker>
          <c:xVal>
            <c:numRef>
              <c:f>TempRegression_Stations!$F$2:$F$20</c:f>
              <c:numCache>
                <c:formatCode>General</c:formatCode>
                <c:ptCount val="19"/>
                <c:pt idx="0">
                  <c:v>117.05</c:v>
                </c:pt>
                <c:pt idx="1">
                  <c:v>109.85</c:v>
                </c:pt>
                <c:pt idx="2">
                  <c:v>112.01</c:v>
                </c:pt>
                <c:pt idx="3">
                  <c:v>123.89</c:v>
                </c:pt>
                <c:pt idx="4">
                  <c:v>95.81</c:v>
                </c:pt>
                <c:pt idx="5">
                  <c:v>95.81</c:v>
                </c:pt>
                <c:pt idx="6">
                  <c:v>108.41</c:v>
                </c:pt>
                <c:pt idx="7">
                  <c:v>99.23</c:v>
                </c:pt>
                <c:pt idx="8">
                  <c:v>86.45</c:v>
                </c:pt>
                <c:pt idx="9">
                  <c:v>111.83</c:v>
                </c:pt>
                <c:pt idx="10">
                  <c:v>112.55</c:v>
                </c:pt>
                <c:pt idx="11">
                  <c:v>113.63</c:v>
                </c:pt>
                <c:pt idx="12">
                  <c:v>112.73</c:v>
                </c:pt>
                <c:pt idx="13">
                  <c:v>105.17</c:v>
                </c:pt>
                <c:pt idx="14">
                  <c:v>113.27</c:v>
                </c:pt>
                <c:pt idx="15">
                  <c:v>120.47</c:v>
                </c:pt>
                <c:pt idx="16">
                  <c:v>115.07</c:v>
                </c:pt>
                <c:pt idx="17">
                  <c:v>102.65</c:v>
                </c:pt>
                <c:pt idx="18">
                  <c:v>101.75</c:v>
                </c:pt>
              </c:numCache>
            </c:numRef>
          </c:xVal>
          <c:yVal>
            <c:numRef>
              <c:f>TempRegression_Stations!$E$2:$E$20</c:f>
              <c:numCache>
                <c:formatCode>General</c:formatCode>
                <c:ptCount val="19"/>
                <c:pt idx="0">
                  <c:v>92</c:v>
                </c:pt>
                <c:pt idx="1">
                  <c:v>92</c:v>
                </c:pt>
                <c:pt idx="2">
                  <c:v>83</c:v>
                </c:pt>
                <c:pt idx="3">
                  <c:v>92</c:v>
                </c:pt>
                <c:pt idx="4">
                  <c:v>69</c:v>
                </c:pt>
                <c:pt idx="5">
                  <c:v>75</c:v>
                </c:pt>
                <c:pt idx="6">
                  <c:v>77</c:v>
                </c:pt>
                <c:pt idx="7">
                  <c:v>70</c:v>
                </c:pt>
                <c:pt idx="8">
                  <c:v>67</c:v>
                </c:pt>
                <c:pt idx="9">
                  <c:v>90</c:v>
                </c:pt>
                <c:pt idx="10">
                  <c:v>84</c:v>
                </c:pt>
                <c:pt idx="11">
                  <c:v>84</c:v>
                </c:pt>
                <c:pt idx="12">
                  <c:v>84</c:v>
                </c:pt>
                <c:pt idx="13">
                  <c:v>80</c:v>
                </c:pt>
                <c:pt idx="14">
                  <c:v>86</c:v>
                </c:pt>
                <c:pt idx="15">
                  <c:v>90</c:v>
                </c:pt>
                <c:pt idx="16">
                  <c:v>86</c:v>
                </c:pt>
                <c:pt idx="17">
                  <c:v>93</c:v>
                </c:pt>
                <c:pt idx="18">
                  <c:v>76</c:v>
                </c:pt>
              </c:numCache>
            </c:numRef>
          </c:yVal>
          <c:smooth val="0"/>
          <c:extLst>
            <c:ext xmlns:c16="http://schemas.microsoft.com/office/drawing/2014/chart" uri="{C3380CC4-5D6E-409C-BE32-E72D297353CC}">
              <c16:uniqueId val="{00000003-1954-47A2-9FA7-A2BA851AB133}"/>
            </c:ext>
          </c:extLst>
        </c:ser>
        <c:ser>
          <c:idx val="3"/>
          <c:order val="3"/>
          <c:tx>
            <c:v>East Villiage (n=20)</c:v>
          </c:tx>
          <c:spPr>
            <a:ln w="25400" cap="rnd">
              <a:noFill/>
              <a:round/>
            </a:ln>
            <a:effectLst/>
          </c:spPr>
          <c:marker>
            <c:symbol val="circle"/>
            <c:size val="7"/>
            <c:spPr>
              <a:solidFill>
                <a:schemeClr val="accent4"/>
              </a:solidFill>
              <a:ln w="9525">
                <a:solidFill>
                  <a:schemeClr val="accent4"/>
                </a:solidFill>
              </a:ln>
              <a:effectLst/>
            </c:spPr>
          </c:marker>
          <c:xVal>
            <c:numRef>
              <c:f>TempRegression_Stations!$H$2:$H$21</c:f>
              <c:numCache>
                <c:formatCode>General</c:formatCode>
                <c:ptCount val="20"/>
                <c:pt idx="0">
                  <c:v>101.21</c:v>
                </c:pt>
                <c:pt idx="1">
                  <c:v>110.75</c:v>
                </c:pt>
                <c:pt idx="2">
                  <c:v>104.45</c:v>
                </c:pt>
                <c:pt idx="3">
                  <c:v>83.21</c:v>
                </c:pt>
                <c:pt idx="4">
                  <c:v>92.93</c:v>
                </c:pt>
                <c:pt idx="5">
                  <c:v>99.23</c:v>
                </c:pt>
                <c:pt idx="6">
                  <c:v>79.790000000000006</c:v>
                </c:pt>
                <c:pt idx="7">
                  <c:v>77.989999999999995</c:v>
                </c:pt>
                <c:pt idx="8">
                  <c:v>93.65</c:v>
                </c:pt>
                <c:pt idx="9">
                  <c:v>101.03</c:v>
                </c:pt>
                <c:pt idx="10">
                  <c:v>104.45</c:v>
                </c:pt>
                <c:pt idx="11">
                  <c:v>103.91</c:v>
                </c:pt>
                <c:pt idx="12">
                  <c:v>97.43</c:v>
                </c:pt>
                <c:pt idx="13">
                  <c:v>108.77</c:v>
                </c:pt>
                <c:pt idx="14">
                  <c:v>102.47</c:v>
                </c:pt>
                <c:pt idx="15">
                  <c:v>114.53</c:v>
                </c:pt>
                <c:pt idx="16">
                  <c:v>100.49</c:v>
                </c:pt>
                <c:pt idx="17">
                  <c:v>93.29</c:v>
                </c:pt>
                <c:pt idx="18">
                  <c:v>92.39</c:v>
                </c:pt>
                <c:pt idx="19">
                  <c:v>106.61</c:v>
                </c:pt>
              </c:numCache>
            </c:numRef>
          </c:xVal>
          <c:yVal>
            <c:numRef>
              <c:f>TempRegression_Stations!$G$2:$G$21</c:f>
              <c:numCache>
                <c:formatCode>General</c:formatCode>
                <c:ptCount val="20"/>
                <c:pt idx="0">
                  <c:v>81</c:v>
                </c:pt>
                <c:pt idx="1">
                  <c:v>89</c:v>
                </c:pt>
                <c:pt idx="2">
                  <c:v>84</c:v>
                </c:pt>
                <c:pt idx="3">
                  <c:v>70</c:v>
                </c:pt>
                <c:pt idx="4">
                  <c:v>77</c:v>
                </c:pt>
                <c:pt idx="5">
                  <c:v>79</c:v>
                </c:pt>
                <c:pt idx="6">
                  <c:v>65</c:v>
                </c:pt>
                <c:pt idx="7">
                  <c:v>68</c:v>
                </c:pt>
                <c:pt idx="8">
                  <c:v>89</c:v>
                </c:pt>
                <c:pt idx="9">
                  <c:v>86</c:v>
                </c:pt>
                <c:pt idx="10">
                  <c:v>87</c:v>
                </c:pt>
                <c:pt idx="11">
                  <c:v>85</c:v>
                </c:pt>
                <c:pt idx="12">
                  <c:v>79</c:v>
                </c:pt>
                <c:pt idx="13">
                  <c:v>90</c:v>
                </c:pt>
                <c:pt idx="14">
                  <c:v>83</c:v>
                </c:pt>
                <c:pt idx="15">
                  <c:v>94</c:v>
                </c:pt>
                <c:pt idx="16">
                  <c:v>94</c:v>
                </c:pt>
                <c:pt idx="17">
                  <c:v>78</c:v>
                </c:pt>
                <c:pt idx="18">
                  <c:v>76</c:v>
                </c:pt>
                <c:pt idx="19">
                  <c:v>91</c:v>
                </c:pt>
              </c:numCache>
            </c:numRef>
          </c:yVal>
          <c:smooth val="0"/>
          <c:extLst>
            <c:ext xmlns:c16="http://schemas.microsoft.com/office/drawing/2014/chart" uri="{C3380CC4-5D6E-409C-BE32-E72D297353CC}">
              <c16:uniqueId val="{00000004-1954-47A2-9FA7-A2BA851AB133}"/>
            </c:ext>
          </c:extLst>
        </c:ser>
        <c:ser>
          <c:idx val="4"/>
          <c:order val="4"/>
          <c:tx>
            <c:v>LaGuardia (n=45)</c:v>
          </c:tx>
          <c:spPr>
            <a:ln w="25400" cap="rnd">
              <a:noFill/>
              <a:round/>
            </a:ln>
            <a:effectLst/>
          </c:spPr>
          <c:marker>
            <c:symbol val="circle"/>
            <c:size val="7"/>
            <c:spPr>
              <a:solidFill>
                <a:schemeClr val="accent5"/>
              </a:solidFill>
              <a:ln w="9525">
                <a:solidFill>
                  <a:schemeClr val="accent5"/>
                </a:solidFill>
              </a:ln>
              <a:effectLst/>
            </c:spPr>
          </c:marker>
          <c:xVal>
            <c:numRef>
              <c:f>TempRegression_Stations!$J$2:$J$46</c:f>
              <c:numCache>
                <c:formatCode>General</c:formatCode>
                <c:ptCount val="45"/>
                <c:pt idx="0">
                  <c:v>98.33</c:v>
                </c:pt>
                <c:pt idx="1">
                  <c:v>94.73</c:v>
                </c:pt>
                <c:pt idx="2">
                  <c:v>110.57</c:v>
                </c:pt>
                <c:pt idx="3">
                  <c:v>106.79</c:v>
                </c:pt>
                <c:pt idx="4">
                  <c:v>97.07</c:v>
                </c:pt>
                <c:pt idx="5">
                  <c:v>103.55</c:v>
                </c:pt>
                <c:pt idx="6">
                  <c:v>109.67</c:v>
                </c:pt>
                <c:pt idx="7">
                  <c:v>109.67</c:v>
                </c:pt>
                <c:pt idx="8">
                  <c:v>93.11</c:v>
                </c:pt>
                <c:pt idx="9">
                  <c:v>88.25</c:v>
                </c:pt>
                <c:pt idx="10">
                  <c:v>105.53</c:v>
                </c:pt>
                <c:pt idx="11">
                  <c:v>89.33</c:v>
                </c:pt>
                <c:pt idx="12">
                  <c:v>65.930000000000007</c:v>
                </c:pt>
                <c:pt idx="13">
                  <c:v>102.11</c:v>
                </c:pt>
                <c:pt idx="14">
                  <c:v>100.85</c:v>
                </c:pt>
                <c:pt idx="15">
                  <c:v>107.87</c:v>
                </c:pt>
                <c:pt idx="16">
                  <c:v>84.29</c:v>
                </c:pt>
                <c:pt idx="17">
                  <c:v>105.17</c:v>
                </c:pt>
                <c:pt idx="18">
                  <c:v>105.89</c:v>
                </c:pt>
                <c:pt idx="19">
                  <c:v>100.13</c:v>
                </c:pt>
                <c:pt idx="20">
                  <c:v>117.05</c:v>
                </c:pt>
                <c:pt idx="21">
                  <c:v>107.87</c:v>
                </c:pt>
                <c:pt idx="22">
                  <c:v>109.85</c:v>
                </c:pt>
                <c:pt idx="23">
                  <c:v>90.77</c:v>
                </c:pt>
                <c:pt idx="24">
                  <c:v>104.45</c:v>
                </c:pt>
                <c:pt idx="25">
                  <c:v>94.37</c:v>
                </c:pt>
                <c:pt idx="26">
                  <c:v>73.67</c:v>
                </c:pt>
                <c:pt idx="27">
                  <c:v>85.55</c:v>
                </c:pt>
                <c:pt idx="28">
                  <c:v>79.61</c:v>
                </c:pt>
                <c:pt idx="29">
                  <c:v>111.47</c:v>
                </c:pt>
                <c:pt idx="30">
                  <c:v>65.930000000000007</c:v>
                </c:pt>
                <c:pt idx="31">
                  <c:v>78.709999999999994</c:v>
                </c:pt>
                <c:pt idx="32">
                  <c:v>99.95</c:v>
                </c:pt>
                <c:pt idx="33">
                  <c:v>113.81</c:v>
                </c:pt>
                <c:pt idx="34">
                  <c:v>91.13</c:v>
                </c:pt>
                <c:pt idx="35">
                  <c:v>77.63</c:v>
                </c:pt>
                <c:pt idx="36">
                  <c:v>74.209999999999994</c:v>
                </c:pt>
                <c:pt idx="37">
                  <c:v>73.849999999999994</c:v>
                </c:pt>
                <c:pt idx="38">
                  <c:v>101.57</c:v>
                </c:pt>
                <c:pt idx="39">
                  <c:v>102.83</c:v>
                </c:pt>
                <c:pt idx="40">
                  <c:v>103.91</c:v>
                </c:pt>
                <c:pt idx="41">
                  <c:v>105.53</c:v>
                </c:pt>
                <c:pt idx="42">
                  <c:v>113.99</c:v>
                </c:pt>
                <c:pt idx="43">
                  <c:v>85.37</c:v>
                </c:pt>
                <c:pt idx="44">
                  <c:v>100.13</c:v>
                </c:pt>
              </c:numCache>
            </c:numRef>
          </c:xVal>
          <c:yVal>
            <c:numRef>
              <c:f>TempRegression_Stations!$I$2:$I$46</c:f>
              <c:numCache>
                <c:formatCode>General</c:formatCode>
                <c:ptCount val="45"/>
                <c:pt idx="0">
                  <c:v>80</c:v>
                </c:pt>
                <c:pt idx="1">
                  <c:v>77</c:v>
                </c:pt>
                <c:pt idx="2">
                  <c:v>85</c:v>
                </c:pt>
                <c:pt idx="3">
                  <c:v>84</c:v>
                </c:pt>
                <c:pt idx="4">
                  <c:v>91</c:v>
                </c:pt>
                <c:pt idx="5">
                  <c:v>80</c:v>
                </c:pt>
                <c:pt idx="6">
                  <c:v>84</c:v>
                </c:pt>
                <c:pt idx="7">
                  <c:v>81</c:v>
                </c:pt>
                <c:pt idx="8">
                  <c:v>66</c:v>
                </c:pt>
                <c:pt idx="9">
                  <c:v>72</c:v>
                </c:pt>
                <c:pt idx="10">
                  <c:v>76</c:v>
                </c:pt>
                <c:pt idx="11">
                  <c:v>65</c:v>
                </c:pt>
                <c:pt idx="12">
                  <c:v>65</c:v>
                </c:pt>
                <c:pt idx="13">
                  <c:v>67</c:v>
                </c:pt>
                <c:pt idx="14">
                  <c:v>89</c:v>
                </c:pt>
                <c:pt idx="15">
                  <c:v>85</c:v>
                </c:pt>
                <c:pt idx="16">
                  <c:v>83</c:v>
                </c:pt>
                <c:pt idx="17">
                  <c:v>84</c:v>
                </c:pt>
                <c:pt idx="18">
                  <c:v>86</c:v>
                </c:pt>
                <c:pt idx="19">
                  <c:v>84</c:v>
                </c:pt>
                <c:pt idx="20">
                  <c:v>68</c:v>
                </c:pt>
                <c:pt idx="21">
                  <c:v>75</c:v>
                </c:pt>
                <c:pt idx="22">
                  <c:v>82</c:v>
                </c:pt>
                <c:pt idx="23">
                  <c:v>69</c:v>
                </c:pt>
                <c:pt idx="24">
                  <c:v>77</c:v>
                </c:pt>
                <c:pt idx="25">
                  <c:v>74</c:v>
                </c:pt>
                <c:pt idx="26">
                  <c:v>65</c:v>
                </c:pt>
                <c:pt idx="27">
                  <c:v>57</c:v>
                </c:pt>
                <c:pt idx="28">
                  <c:v>64</c:v>
                </c:pt>
                <c:pt idx="29">
                  <c:v>60</c:v>
                </c:pt>
                <c:pt idx="30">
                  <c:v>49</c:v>
                </c:pt>
                <c:pt idx="31">
                  <c:v>58</c:v>
                </c:pt>
                <c:pt idx="32">
                  <c:v>76</c:v>
                </c:pt>
                <c:pt idx="33">
                  <c:v>84</c:v>
                </c:pt>
                <c:pt idx="34">
                  <c:v>64</c:v>
                </c:pt>
                <c:pt idx="35">
                  <c:v>69</c:v>
                </c:pt>
                <c:pt idx="36">
                  <c:v>64</c:v>
                </c:pt>
                <c:pt idx="37">
                  <c:v>58</c:v>
                </c:pt>
                <c:pt idx="38">
                  <c:v>84</c:v>
                </c:pt>
                <c:pt idx="39">
                  <c:v>75</c:v>
                </c:pt>
                <c:pt idx="40">
                  <c:v>82</c:v>
                </c:pt>
                <c:pt idx="41">
                  <c:v>77</c:v>
                </c:pt>
                <c:pt idx="42">
                  <c:v>77</c:v>
                </c:pt>
                <c:pt idx="43">
                  <c:v>66</c:v>
                </c:pt>
                <c:pt idx="44">
                  <c:v>70</c:v>
                </c:pt>
              </c:numCache>
            </c:numRef>
          </c:yVal>
          <c:smooth val="0"/>
          <c:extLst>
            <c:ext xmlns:c16="http://schemas.microsoft.com/office/drawing/2014/chart" uri="{C3380CC4-5D6E-409C-BE32-E72D297353CC}">
              <c16:uniqueId val="{00000005-1954-47A2-9FA7-A2BA851AB133}"/>
            </c:ext>
          </c:extLst>
        </c:ser>
        <c:ser>
          <c:idx val="5"/>
          <c:order val="5"/>
          <c:tx>
            <c:v>JFK (n=32)</c:v>
          </c:tx>
          <c:spPr>
            <a:ln w="25400" cap="rnd">
              <a:noFill/>
              <a:round/>
            </a:ln>
            <a:effectLst/>
          </c:spPr>
          <c:marker>
            <c:symbol val="circle"/>
            <c:size val="7"/>
            <c:spPr>
              <a:solidFill>
                <a:schemeClr val="accent6"/>
              </a:solidFill>
              <a:ln w="9525">
                <a:solidFill>
                  <a:schemeClr val="accent6"/>
                </a:solidFill>
              </a:ln>
              <a:effectLst/>
            </c:spPr>
          </c:marker>
          <c:xVal>
            <c:numRef>
              <c:f>TempRegression_Stations!$L$2:$L$33</c:f>
              <c:numCache>
                <c:formatCode>General</c:formatCode>
                <c:ptCount val="32"/>
                <c:pt idx="0">
                  <c:v>97.79</c:v>
                </c:pt>
                <c:pt idx="1">
                  <c:v>112.73</c:v>
                </c:pt>
                <c:pt idx="2">
                  <c:v>106.79</c:v>
                </c:pt>
                <c:pt idx="3">
                  <c:v>113.09</c:v>
                </c:pt>
                <c:pt idx="4">
                  <c:v>101.93</c:v>
                </c:pt>
                <c:pt idx="5">
                  <c:v>108.23</c:v>
                </c:pt>
                <c:pt idx="6">
                  <c:v>115.25</c:v>
                </c:pt>
                <c:pt idx="7">
                  <c:v>115.25</c:v>
                </c:pt>
                <c:pt idx="8">
                  <c:v>102.29</c:v>
                </c:pt>
                <c:pt idx="9">
                  <c:v>106.79</c:v>
                </c:pt>
                <c:pt idx="10">
                  <c:v>82.67</c:v>
                </c:pt>
                <c:pt idx="11">
                  <c:v>64.13</c:v>
                </c:pt>
                <c:pt idx="12">
                  <c:v>78.17</c:v>
                </c:pt>
                <c:pt idx="13">
                  <c:v>89.51</c:v>
                </c:pt>
                <c:pt idx="14">
                  <c:v>85.01</c:v>
                </c:pt>
                <c:pt idx="15">
                  <c:v>107.69</c:v>
                </c:pt>
                <c:pt idx="16">
                  <c:v>105.53</c:v>
                </c:pt>
                <c:pt idx="17">
                  <c:v>105.53</c:v>
                </c:pt>
                <c:pt idx="18">
                  <c:v>108.23</c:v>
                </c:pt>
                <c:pt idx="19">
                  <c:v>102.29</c:v>
                </c:pt>
                <c:pt idx="20">
                  <c:v>106.61</c:v>
                </c:pt>
                <c:pt idx="21">
                  <c:v>118.67</c:v>
                </c:pt>
                <c:pt idx="22">
                  <c:v>119.75</c:v>
                </c:pt>
                <c:pt idx="23">
                  <c:v>103.37</c:v>
                </c:pt>
                <c:pt idx="24">
                  <c:v>93.29</c:v>
                </c:pt>
                <c:pt idx="25">
                  <c:v>106.07</c:v>
                </c:pt>
                <c:pt idx="26">
                  <c:v>79.069999999999993</c:v>
                </c:pt>
                <c:pt idx="27">
                  <c:v>95.27</c:v>
                </c:pt>
                <c:pt idx="28">
                  <c:v>72.23</c:v>
                </c:pt>
                <c:pt idx="29">
                  <c:v>85.01</c:v>
                </c:pt>
                <c:pt idx="30">
                  <c:v>79.069999999999993</c:v>
                </c:pt>
                <c:pt idx="31">
                  <c:v>115.43</c:v>
                </c:pt>
              </c:numCache>
            </c:numRef>
          </c:xVal>
          <c:yVal>
            <c:numRef>
              <c:f>TempRegression_Stations!$K$2:$K$33</c:f>
              <c:numCache>
                <c:formatCode>General</c:formatCode>
                <c:ptCount val="32"/>
                <c:pt idx="0">
                  <c:v>76</c:v>
                </c:pt>
                <c:pt idx="1">
                  <c:v>81</c:v>
                </c:pt>
                <c:pt idx="2">
                  <c:v>86</c:v>
                </c:pt>
                <c:pt idx="3">
                  <c:v>67</c:v>
                </c:pt>
                <c:pt idx="4">
                  <c:v>70</c:v>
                </c:pt>
                <c:pt idx="5">
                  <c:v>58</c:v>
                </c:pt>
                <c:pt idx="6">
                  <c:v>64</c:v>
                </c:pt>
                <c:pt idx="7">
                  <c:v>82</c:v>
                </c:pt>
                <c:pt idx="8">
                  <c:v>72</c:v>
                </c:pt>
                <c:pt idx="9">
                  <c:v>75</c:v>
                </c:pt>
                <c:pt idx="10">
                  <c:v>66</c:v>
                </c:pt>
                <c:pt idx="11">
                  <c:v>49</c:v>
                </c:pt>
                <c:pt idx="12">
                  <c:v>65</c:v>
                </c:pt>
                <c:pt idx="13">
                  <c:v>67</c:v>
                </c:pt>
                <c:pt idx="14">
                  <c:v>79</c:v>
                </c:pt>
                <c:pt idx="15">
                  <c:v>88</c:v>
                </c:pt>
                <c:pt idx="16">
                  <c:v>60</c:v>
                </c:pt>
                <c:pt idx="17">
                  <c:v>84</c:v>
                </c:pt>
                <c:pt idx="18">
                  <c:v>83</c:v>
                </c:pt>
                <c:pt idx="19">
                  <c:v>80</c:v>
                </c:pt>
                <c:pt idx="20">
                  <c:v>81</c:v>
                </c:pt>
                <c:pt idx="21">
                  <c:v>87</c:v>
                </c:pt>
                <c:pt idx="22">
                  <c:v>87</c:v>
                </c:pt>
                <c:pt idx="23">
                  <c:v>86</c:v>
                </c:pt>
                <c:pt idx="24">
                  <c:v>71</c:v>
                </c:pt>
                <c:pt idx="25">
                  <c:v>78</c:v>
                </c:pt>
                <c:pt idx="26">
                  <c:v>71</c:v>
                </c:pt>
                <c:pt idx="27">
                  <c:v>67</c:v>
                </c:pt>
                <c:pt idx="28">
                  <c:v>67</c:v>
                </c:pt>
                <c:pt idx="29">
                  <c:v>56</c:v>
                </c:pt>
                <c:pt idx="30">
                  <c:v>66</c:v>
                </c:pt>
                <c:pt idx="31">
                  <c:v>59</c:v>
                </c:pt>
              </c:numCache>
            </c:numRef>
          </c:yVal>
          <c:smooth val="0"/>
          <c:extLst>
            <c:ext xmlns:c16="http://schemas.microsoft.com/office/drawing/2014/chart" uri="{C3380CC4-5D6E-409C-BE32-E72D297353CC}">
              <c16:uniqueId val="{00000006-1954-47A2-9FA7-A2BA851AB133}"/>
            </c:ext>
          </c:extLst>
        </c:ser>
        <c:dLbls>
          <c:showLegendKey val="0"/>
          <c:showVal val="0"/>
          <c:showCatName val="0"/>
          <c:showSerName val="0"/>
          <c:showPercent val="0"/>
          <c:showBubbleSize val="0"/>
        </c:dLbls>
        <c:axId val="427827024"/>
        <c:axId val="427828336"/>
      </c:scatterChart>
      <c:valAx>
        <c:axId val="427827024"/>
        <c:scaling>
          <c:orientation val="minMax"/>
          <c:min val="50"/>
        </c:scaling>
        <c:delete val="0"/>
        <c:axPos val="b"/>
        <c:title>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r>
                  <a:rPr lang="en-US" sz="1600" b="1">
                    <a:solidFill>
                      <a:schemeClr val="tx1">
                        <a:lumMod val="75000"/>
                        <a:lumOff val="25000"/>
                      </a:schemeClr>
                    </a:solidFill>
                    <a:latin typeface="Century Gothic" panose="020B0502020202020204" pitchFamily="34" charset="0"/>
                  </a:rPr>
                  <a:t>Landsat Surface Temperature (</a:t>
                </a:r>
                <a:r>
                  <a:rPr lang="en-US" sz="1600" b="1" baseline="30000">
                    <a:solidFill>
                      <a:schemeClr val="tx1">
                        <a:lumMod val="75000"/>
                        <a:lumOff val="25000"/>
                      </a:schemeClr>
                    </a:solidFill>
                    <a:latin typeface="Century Gothic" panose="020B0502020202020204" pitchFamily="34" charset="0"/>
                  </a:rPr>
                  <a:t>o</a:t>
                </a:r>
                <a:r>
                  <a:rPr lang="en-US" sz="1600" b="1">
                    <a:solidFill>
                      <a:schemeClr val="tx1">
                        <a:lumMod val="75000"/>
                        <a:lumOff val="25000"/>
                      </a:schemeClr>
                    </a:solidFill>
                    <a:latin typeface="Century Gothic" panose="020B0502020202020204" pitchFamily="34" charset="0"/>
                  </a:rPr>
                  <a:t>F)</a:t>
                </a:r>
              </a:p>
            </c:rich>
          </c:tx>
          <c:layout>
            <c:manualLayout>
              <c:xMode val="edge"/>
              <c:yMode val="edge"/>
              <c:x val="0.32679643362258659"/>
              <c:y val="0.9023634884686596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27828336"/>
        <c:crosses val="autoZero"/>
        <c:crossBetween val="midCat"/>
        <c:majorUnit val="10"/>
        <c:minorUnit val="5"/>
      </c:valAx>
      <c:valAx>
        <c:axId val="427828336"/>
        <c:scaling>
          <c:orientation val="minMax"/>
          <c:min val="40"/>
        </c:scaling>
        <c:delete val="0"/>
        <c:axPos val="l"/>
        <c:title>
          <c:tx>
            <c:rich>
              <a:bodyPr rot="-5400000" spcFirstLastPara="1" vertOverflow="ellipsis" vert="horz" wrap="square" anchor="ctr" anchorCtr="1"/>
              <a:lstStyle/>
              <a:p>
                <a:pPr>
                  <a:defRPr sz="1600" b="1"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r>
                  <a:rPr lang="en-US" sz="1600" b="1">
                    <a:solidFill>
                      <a:schemeClr val="tx1">
                        <a:lumMod val="75000"/>
                        <a:lumOff val="25000"/>
                      </a:schemeClr>
                    </a:solidFill>
                    <a:latin typeface="Century Gothic" panose="020B0502020202020204" pitchFamily="34" charset="0"/>
                  </a:rPr>
                  <a:t>Ambient Air Temperature (</a:t>
                </a:r>
                <a:r>
                  <a:rPr lang="en-US" sz="1600" b="1" baseline="30000">
                    <a:solidFill>
                      <a:schemeClr val="tx1">
                        <a:lumMod val="75000"/>
                        <a:lumOff val="25000"/>
                      </a:schemeClr>
                    </a:solidFill>
                    <a:latin typeface="Century Gothic" panose="020B0502020202020204" pitchFamily="34" charset="0"/>
                  </a:rPr>
                  <a:t>o</a:t>
                </a:r>
                <a:r>
                  <a:rPr lang="en-US" sz="1600" b="1">
                    <a:solidFill>
                      <a:schemeClr val="tx1">
                        <a:lumMod val="75000"/>
                        <a:lumOff val="25000"/>
                      </a:schemeClr>
                    </a:solidFill>
                    <a:latin typeface="Century Gothic" panose="020B0502020202020204" pitchFamily="34" charset="0"/>
                  </a:rPr>
                  <a:t>F)</a:t>
                </a:r>
              </a:p>
            </c:rich>
          </c:tx>
          <c:layout>
            <c:manualLayout>
              <c:xMode val="edge"/>
              <c:yMode val="edge"/>
              <c:x val="5.4213041183617229E-2"/>
              <c:y val="7.8259232077883364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75000"/>
                      <a:lumOff val="25000"/>
                    </a:schemeClr>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27827024"/>
        <c:crosses val="autoZero"/>
        <c:crossBetween val="midCat"/>
        <c:minorUnit val="5"/>
      </c:valAx>
      <c:spPr>
        <a:noFill/>
        <a:ln>
          <a:noFill/>
        </a:ln>
        <a:effectLst/>
      </c:spPr>
    </c:plotArea>
    <c:plotVisOnly val="1"/>
    <c:dispBlanksAs val="gap"/>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sz="1600" b="1" dirty="0">
                <a:solidFill>
                  <a:schemeClr val="tx1">
                    <a:lumMod val="75000"/>
                    <a:lumOff val="25000"/>
                  </a:schemeClr>
                </a:solidFill>
              </a:rPr>
              <a:t>New York City Major Zoning Classes</a:t>
            </a:r>
          </a:p>
        </c:rich>
      </c:tx>
      <c:layout>
        <c:manualLayout>
          <c:xMode val="edge"/>
          <c:yMode val="edge"/>
          <c:x val="0.24725678040244969"/>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NYC All Zoning</c:v>
          </c:tx>
          <c:spPr>
            <a:ln w="25400" cap="rnd">
              <a:noFill/>
              <a:round/>
            </a:ln>
            <a:effectLst/>
          </c:spPr>
          <c:marker>
            <c:symbol val="circle"/>
            <c:size val="10"/>
            <c:spPr>
              <a:solidFill>
                <a:schemeClr val="accent1"/>
              </a:solidFill>
              <a:ln w="9525">
                <a:solidFill>
                  <a:schemeClr val="accent1"/>
                </a:solidFill>
              </a:ln>
              <a:effectLst/>
            </c:spPr>
          </c:marker>
          <c:dPt>
            <c:idx val="0"/>
            <c:marker>
              <c:symbol val="triangle"/>
              <c:size val="10"/>
              <c:spPr>
                <a:solidFill>
                  <a:schemeClr val="accent6"/>
                </a:solidFill>
                <a:ln w="9525">
                  <a:solidFill>
                    <a:schemeClr val="accent1"/>
                  </a:solidFill>
                </a:ln>
                <a:effectLst/>
              </c:spPr>
            </c:marker>
            <c:bubble3D val="0"/>
            <c:extLst>
              <c:ext xmlns:c16="http://schemas.microsoft.com/office/drawing/2014/chart" uri="{C3380CC4-5D6E-409C-BE32-E72D297353CC}">
                <c16:uniqueId val="{00000000-B7DF-4749-B5F0-26B49CB02162}"/>
              </c:ext>
            </c:extLst>
          </c:dPt>
          <c:dPt>
            <c:idx val="1"/>
            <c:marker>
              <c:symbol val="circle"/>
              <c:size val="10"/>
              <c:spPr>
                <a:solidFill>
                  <a:srgbClr val="FF0000"/>
                </a:solidFill>
                <a:ln w="9525">
                  <a:solidFill>
                    <a:schemeClr val="accent1"/>
                  </a:solidFill>
                </a:ln>
                <a:effectLst/>
              </c:spPr>
            </c:marker>
            <c:bubble3D val="0"/>
            <c:extLst>
              <c:ext xmlns:c16="http://schemas.microsoft.com/office/drawing/2014/chart" uri="{C3380CC4-5D6E-409C-BE32-E72D297353CC}">
                <c16:uniqueId val="{00000001-B7DF-4749-B5F0-26B49CB02162}"/>
              </c:ext>
            </c:extLst>
          </c:dPt>
          <c:dPt>
            <c:idx val="2"/>
            <c:marker>
              <c:symbol val="squar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2-B7DF-4749-B5F0-26B49CB02162}"/>
              </c:ext>
            </c:extLst>
          </c:dPt>
          <c:dPt>
            <c:idx val="3"/>
            <c:marker>
              <c:symbol val="circle"/>
              <c:size val="10"/>
              <c:spPr>
                <a:solidFill>
                  <a:schemeClr val="accent4"/>
                </a:solidFill>
                <a:ln w="9525">
                  <a:solidFill>
                    <a:schemeClr val="accent1"/>
                  </a:solidFill>
                </a:ln>
                <a:effectLst/>
              </c:spPr>
            </c:marker>
            <c:bubble3D val="0"/>
            <c:extLst>
              <c:ext xmlns:c16="http://schemas.microsoft.com/office/drawing/2014/chart" uri="{C3380CC4-5D6E-409C-BE32-E72D297353CC}">
                <c16:uniqueId val="{00000003-B7DF-4749-B5F0-26B49CB02162}"/>
              </c:ext>
            </c:extLst>
          </c:dPt>
          <c:errBars>
            <c:errDir val="y"/>
            <c:errBarType val="both"/>
            <c:errValType val="cust"/>
            <c:noEndCap val="0"/>
            <c:plus>
              <c:numRef>
                <c:f>Sheet1!$J$52:$J$55</c:f>
                <c:numCache>
                  <c:formatCode>General</c:formatCode>
                  <c:ptCount val="4"/>
                  <c:pt idx="0">
                    <c:v>4.9870308083608599</c:v>
                  </c:pt>
                  <c:pt idx="1">
                    <c:v>5.6045800670755002</c:v>
                  </c:pt>
                  <c:pt idx="2">
                    <c:v>3.59064203893772</c:v>
                  </c:pt>
                  <c:pt idx="3">
                    <c:v>4.0379813611184101</c:v>
                  </c:pt>
                </c:numCache>
              </c:numRef>
            </c:plus>
            <c:minus>
              <c:numRef>
                <c:f>Sheet1!$J$52:$J$55</c:f>
                <c:numCache>
                  <c:formatCode>General</c:formatCode>
                  <c:ptCount val="4"/>
                  <c:pt idx="0">
                    <c:v>4.9870308083608599</c:v>
                  </c:pt>
                  <c:pt idx="1">
                    <c:v>5.6045800670755002</c:v>
                  </c:pt>
                  <c:pt idx="2">
                    <c:v>3.59064203893772</c:v>
                  </c:pt>
                  <c:pt idx="3">
                    <c:v>4.0379813611184101</c:v>
                  </c:pt>
                </c:numCache>
              </c:numRef>
            </c:minus>
            <c:spPr>
              <a:noFill/>
              <a:ln w="9525" cap="flat" cmpd="sng" algn="ctr">
                <a:solidFill>
                  <a:schemeClr val="tx1">
                    <a:lumMod val="65000"/>
                    <a:lumOff val="35000"/>
                  </a:schemeClr>
                </a:solidFill>
                <a:round/>
              </a:ln>
              <a:effectLst/>
            </c:spPr>
          </c:errBars>
          <c:xVal>
            <c:strRef>
              <c:f>Sheet1!$B$52:$B$55</c:f>
              <c:strCache>
                <c:ptCount val="4"/>
                <c:pt idx="0">
                  <c:v>Parks</c:v>
                </c:pt>
                <c:pt idx="1">
                  <c:v>Manufacturing</c:v>
                </c:pt>
                <c:pt idx="2">
                  <c:v>Residential</c:v>
                </c:pt>
                <c:pt idx="3">
                  <c:v>Commercial</c:v>
                </c:pt>
              </c:strCache>
            </c:strRef>
          </c:xVal>
          <c:yVal>
            <c:numRef>
              <c:f>Sheet1!$I$52:$I$55</c:f>
              <c:numCache>
                <c:formatCode>General</c:formatCode>
                <c:ptCount val="4"/>
                <c:pt idx="0">
                  <c:v>-6.7783998244932899</c:v>
                </c:pt>
                <c:pt idx="1">
                  <c:v>2.2729737130781902</c:v>
                </c:pt>
                <c:pt idx="2">
                  <c:v>0.45296552011241398</c:v>
                </c:pt>
                <c:pt idx="3">
                  <c:v>1.3549478431395701</c:v>
                </c:pt>
              </c:numCache>
            </c:numRef>
          </c:yVal>
          <c:smooth val="0"/>
          <c:extLst>
            <c:ext xmlns:c16="http://schemas.microsoft.com/office/drawing/2014/chart" uri="{C3380CC4-5D6E-409C-BE32-E72D297353CC}">
              <c16:uniqueId val="{00000004-B7DF-4749-B5F0-26B49CB02162}"/>
            </c:ext>
          </c:extLst>
        </c:ser>
        <c:dLbls>
          <c:showLegendKey val="0"/>
          <c:showVal val="0"/>
          <c:showCatName val="0"/>
          <c:showSerName val="0"/>
          <c:showPercent val="0"/>
          <c:showBubbleSize val="0"/>
        </c:dLbls>
        <c:axId val="467987368"/>
        <c:axId val="467988024"/>
      </c:scatterChart>
      <c:valAx>
        <c:axId val="467987368"/>
        <c:scaling>
          <c:orientation val="minMax"/>
        </c:scaling>
        <c:delete val="0"/>
        <c:axPos val="b"/>
        <c:majorTickMark val="none"/>
        <c:minorTickMark val="none"/>
        <c:tickLblPos val="none"/>
        <c:spPr>
          <a:solidFill>
            <a:schemeClr val="tx1"/>
          </a:solid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7988024"/>
        <c:crosses val="autoZero"/>
        <c:crossBetween val="midCat"/>
      </c:valAx>
      <c:valAx>
        <c:axId val="467988024"/>
        <c:scaling>
          <c:orientation val="minMax"/>
        </c:scaling>
        <c:delete val="0"/>
        <c:axPos val="l"/>
        <c:title>
          <c:tx>
            <c:rich>
              <a:bodyPr rot="-5400000" spcFirstLastPara="1" vertOverflow="ellipsis" vert="horz" wrap="square" anchor="ctr" anchorCtr="1"/>
              <a:lstStyle/>
              <a:p>
                <a:pPr algn="ctr" rtl="0">
                  <a:defRPr sz="11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100"/>
                  <a:t>Difference from Mean Temperature</a:t>
                </a:r>
              </a:p>
              <a:p>
                <a:pPr algn="ctr" rtl="0">
                  <a:defRPr sz="1100"/>
                </a:pPr>
                <a:endParaRPr lang="en-US" sz="1100"/>
              </a:p>
            </c:rich>
          </c:tx>
          <c:layout/>
          <c:overlay val="0"/>
          <c:spPr>
            <a:noFill/>
            <a:ln>
              <a:noFill/>
            </a:ln>
            <a:effectLst/>
          </c:spPr>
          <c:txPr>
            <a:bodyPr rot="-5400000" spcFirstLastPara="1" vertOverflow="ellipsis" vert="horz" wrap="square" anchor="ctr" anchorCtr="1"/>
            <a:lstStyle/>
            <a:p>
              <a:pPr algn="ctr" rtl="0">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7987368"/>
        <c:crosses val="autoZero"/>
        <c:crossBetween val="midCat"/>
      </c:valAx>
      <c:spPr>
        <a:noFill/>
        <a:ln>
          <a:noFill/>
        </a:ln>
        <a:effectLst/>
      </c:spPr>
    </c:plotArea>
    <c:legend>
      <c:legendPos val="r"/>
      <c:layout>
        <c:manualLayout>
          <c:xMode val="edge"/>
          <c:yMode val="edge"/>
          <c:x val="0.76816920857060966"/>
          <c:y val="0.5401467089933607"/>
          <c:w val="0.21663753878877776"/>
          <c:h val="0.4408407311332942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solidFill>
            <a:schemeClr val="tx1">
              <a:lumMod val="75000"/>
              <a:lumOff val="25000"/>
            </a:schemeClr>
          </a:solidFill>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00307463933806"/>
          <c:y val="6.2510411504026475E-2"/>
          <c:w val="0.71999862656060121"/>
          <c:h val="0.87809998975663206"/>
        </c:manualLayout>
      </c:layout>
      <c:scatterChart>
        <c:scatterStyle val="lineMarker"/>
        <c:varyColors val="0"/>
        <c:ser>
          <c:idx val="0"/>
          <c:order val="0"/>
          <c:tx>
            <c:v>1996</c:v>
          </c:tx>
          <c:spPr>
            <a:ln w="25400" cap="rnd">
              <a:noFill/>
              <a:round/>
            </a:ln>
            <a:effectLst/>
          </c:spPr>
          <c:marker>
            <c:symbol val="square"/>
            <c:size val="12"/>
            <c:spPr>
              <a:solidFill>
                <a:schemeClr val="accent1"/>
              </a:solidFill>
              <a:ln w="9525">
                <a:solidFill>
                  <a:schemeClr val="accent1"/>
                </a:solidFill>
              </a:ln>
              <a:effectLst/>
            </c:spPr>
          </c:marker>
          <c:dPt>
            <c:idx val="0"/>
            <c:marker>
              <c:symbol val="square"/>
              <c:size val="12"/>
              <c:spPr>
                <a:solidFill>
                  <a:schemeClr val="accent1">
                    <a:lumMod val="75000"/>
                  </a:schemeClr>
                </a:solidFill>
                <a:ln w="9525">
                  <a:solidFill>
                    <a:schemeClr val="tx1"/>
                  </a:solidFill>
                </a:ln>
                <a:effectLst/>
              </c:spPr>
            </c:marker>
            <c:bubble3D val="0"/>
            <c:extLst>
              <c:ext xmlns:c16="http://schemas.microsoft.com/office/drawing/2014/chart" uri="{C3380CC4-5D6E-409C-BE32-E72D297353CC}">
                <c16:uniqueId val="{00000000-C5EA-4939-BFB7-4E36B910515F}"/>
              </c:ext>
            </c:extLst>
          </c:dPt>
          <c:dPt>
            <c:idx val="1"/>
            <c:marker>
              <c:symbol val="square"/>
              <c:size val="12"/>
              <c:spPr>
                <a:solidFill>
                  <a:schemeClr val="bg1">
                    <a:lumMod val="50000"/>
                  </a:schemeClr>
                </a:solidFill>
                <a:ln w="9525">
                  <a:solidFill>
                    <a:schemeClr val="tx1"/>
                  </a:solidFill>
                </a:ln>
                <a:effectLst/>
              </c:spPr>
            </c:marker>
            <c:bubble3D val="0"/>
            <c:extLst>
              <c:ext xmlns:c16="http://schemas.microsoft.com/office/drawing/2014/chart" uri="{C3380CC4-5D6E-409C-BE32-E72D297353CC}">
                <c16:uniqueId val="{00000001-C5EA-4939-BFB7-4E36B910515F}"/>
              </c:ext>
            </c:extLst>
          </c:dPt>
          <c:dPt>
            <c:idx val="2"/>
            <c:marker>
              <c:symbol val="square"/>
              <c:size val="12"/>
              <c:spPr>
                <a:solidFill>
                  <a:schemeClr val="accent2">
                    <a:lumMod val="20000"/>
                    <a:lumOff val="80000"/>
                  </a:schemeClr>
                </a:solidFill>
                <a:ln w="9525">
                  <a:solidFill>
                    <a:schemeClr val="tx1"/>
                  </a:solidFill>
                </a:ln>
                <a:effectLst/>
              </c:spPr>
            </c:marker>
            <c:bubble3D val="0"/>
            <c:extLst>
              <c:ext xmlns:c16="http://schemas.microsoft.com/office/drawing/2014/chart" uri="{C3380CC4-5D6E-409C-BE32-E72D297353CC}">
                <c16:uniqueId val="{00000002-C5EA-4939-BFB7-4E36B910515F}"/>
              </c:ext>
            </c:extLst>
          </c:dPt>
          <c:dPt>
            <c:idx val="3"/>
            <c:marker>
              <c:symbol val="square"/>
              <c:size val="12"/>
              <c:spPr>
                <a:solidFill>
                  <a:schemeClr val="accent2"/>
                </a:solidFill>
                <a:ln w="9525">
                  <a:solidFill>
                    <a:schemeClr val="tx1"/>
                  </a:solidFill>
                </a:ln>
                <a:effectLst/>
              </c:spPr>
            </c:marker>
            <c:bubble3D val="0"/>
            <c:extLst>
              <c:ext xmlns:c16="http://schemas.microsoft.com/office/drawing/2014/chart" uri="{C3380CC4-5D6E-409C-BE32-E72D297353CC}">
                <c16:uniqueId val="{00000003-C5EA-4939-BFB7-4E36B910515F}"/>
              </c:ext>
            </c:extLst>
          </c:dPt>
          <c:dPt>
            <c:idx val="4"/>
            <c:marker>
              <c:symbol val="square"/>
              <c:size val="12"/>
              <c:spPr>
                <a:solidFill>
                  <a:srgbClr val="C00000"/>
                </a:solidFill>
                <a:ln w="9525">
                  <a:solidFill>
                    <a:schemeClr val="tx1"/>
                  </a:solidFill>
                </a:ln>
                <a:effectLst/>
              </c:spPr>
            </c:marker>
            <c:bubble3D val="0"/>
            <c:extLst>
              <c:ext xmlns:c16="http://schemas.microsoft.com/office/drawing/2014/chart" uri="{C3380CC4-5D6E-409C-BE32-E72D297353CC}">
                <c16:uniqueId val="{00000004-C5EA-4939-BFB7-4E36B910515F}"/>
              </c:ext>
            </c:extLst>
          </c:dPt>
          <c:dPt>
            <c:idx val="5"/>
            <c:marker>
              <c:symbol val="square"/>
              <c:size val="12"/>
              <c:spPr>
                <a:solidFill>
                  <a:schemeClr val="accent4">
                    <a:lumMod val="40000"/>
                    <a:lumOff val="60000"/>
                  </a:schemeClr>
                </a:solidFill>
                <a:ln w="9525">
                  <a:solidFill>
                    <a:schemeClr val="tx1"/>
                  </a:solidFill>
                </a:ln>
                <a:effectLst/>
              </c:spPr>
            </c:marker>
            <c:bubble3D val="0"/>
            <c:extLst>
              <c:ext xmlns:c16="http://schemas.microsoft.com/office/drawing/2014/chart" uri="{C3380CC4-5D6E-409C-BE32-E72D297353CC}">
                <c16:uniqueId val="{00000005-C5EA-4939-BFB7-4E36B910515F}"/>
              </c:ext>
            </c:extLst>
          </c:dPt>
          <c:dPt>
            <c:idx val="6"/>
            <c:marker>
              <c:symbol val="square"/>
              <c:size val="12"/>
              <c:spPr>
                <a:solidFill>
                  <a:schemeClr val="accent6">
                    <a:lumMod val="75000"/>
                  </a:schemeClr>
                </a:solidFill>
                <a:ln w="9525">
                  <a:solidFill>
                    <a:schemeClr val="tx1"/>
                  </a:solidFill>
                </a:ln>
                <a:effectLst/>
              </c:spPr>
            </c:marker>
            <c:bubble3D val="0"/>
            <c:extLst>
              <c:ext xmlns:c16="http://schemas.microsoft.com/office/drawing/2014/chart" uri="{C3380CC4-5D6E-409C-BE32-E72D297353CC}">
                <c16:uniqueId val="{00000006-C5EA-4939-BFB7-4E36B910515F}"/>
              </c:ext>
            </c:extLst>
          </c:dPt>
          <c:errBars>
            <c:errDir val="y"/>
            <c:errBarType val="both"/>
            <c:errValType val="cust"/>
            <c:noEndCap val="0"/>
            <c:plus>
              <c:numRef>
                <c:f>Overall_Temps_LandCover!$M$2:$M$8</c:f>
                <c:numCache>
                  <c:formatCode>General</c:formatCode>
                  <c:ptCount val="7"/>
                  <c:pt idx="0">
                    <c:v>4.5503168576890207</c:v>
                  </c:pt>
                  <c:pt idx="1">
                    <c:v>4.3200951247186063</c:v>
                  </c:pt>
                  <c:pt idx="2">
                    <c:v>4.1016333112573538</c:v>
                  </c:pt>
                  <c:pt idx="3">
                    <c:v>3.3752039475203097</c:v>
                  </c:pt>
                  <c:pt idx="4">
                    <c:v>3.5306165005448724</c:v>
                  </c:pt>
                  <c:pt idx="5">
                    <c:v>5.0258070027501205</c:v>
                  </c:pt>
                  <c:pt idx="6">
                    <c:v>4.8539746173687819</c:v>
                  </c:pt>
                </c:numCache>
              </c:numRef>
            </c:plus>
            <c:minus>
              <c:numRef>
                <c:f>Overall_Temps_LandCover!$M$2:$M$8</c:f>
                <c:numCache>
                  <c:formatCode>General</c:formatCode>
                  <c:ptCount val="7"/>
                  <c:pt idx="0">
                    <c:v>4.5503168576890207</c:v>
                  </c:pt>
                  <c:pt idx="1">
                    <c:v>4.3200951247186063</c:v>
                  </c:pt>
                  <c:pt idx="2">
                    <c:v>4.1016333112573538</c:v>
                  </c:pt>
                  <c:pt idx="3">
                    <c:v>3.3752039475203097</c:v>
                  </c:pt>
                  <c:pt idx="4">
                    <c:v>3.5306165005448724</c:v>
                  </c:pt>
                  <c:pt idx="5">
                    <c:v>5.0258070027501205</c:v>
                  </c:pt>
                  <c:pt idx="6">
                    <c:v>4.8539746173687819</c:v>
                  </c:pt>
                </c:numCache>
              </c:numRef>
            </c:minus>
            <c:spPr>
              <a:noFill/>
              <a:ln w="19050" cap="flat" cmpd="sng" algn="ctr">
                <a:solidFill>
                  <a:schemeClr val="tx1">
                    <a:lumMod val="65000"/>
                    <a:lumOff val="35000"/>
                  </a:schemeClr>
                </a:solidFill>
                <a:round/>
              </a:ln>
              <a:effectLst/>
            </c:spPr>
          </c:errBars>
          <c:xVal>
            <c:strRef>
              <c:f>Overall_Temps_LandCover!$A$2:$A$8</c:f>
              <c:strCache>
                <c:ptCount val="7"/>
                <c:pt idx="0">
                  <c:v>Open Water</c:v>
                </c:pt>
                <c:pt idx="1">
                  <c:v>Developed (Open Space)</c:v>
                </c:pt>
                <c:pt idx="2">
                  <c:v>Developed (Low Intensity)</c:v>
                </c:pt>
                <c:pt idx="3">
                  <c:v>Developed (Medium Intensity)</c:v>
                </c:pt>
                <c:pt idx="4">
                  <c:v>Developed (High Intensity)</c:v>
                </c:pt>
                <c:pt idx="5">
                  <c:v>Bare Land</c:v>
                </c:pt>
                <c:pt idx="6">
                  <c:v>Vegetation</c:v>
                </c:pt>
              </c:strCache>
            </c:strRef>
          </c:xVal>
          <c:yVal>
            <c:numRef>
              <c:f>Overall_Temps_LandCover!$L$2:$L$8</c:f>
              <c:numCache>
                <c:formatCode>General</c:formatCode>
                <c:ptCount val="7"/>
                <c:pt idx="0">
                  <c:v>-12.065714779352</c:v>
                </c:pt>
                <c:pt idx="1">
                  <c:v>-5.9557603247391757</c:v>
                </c:pt>
                <c:pt idx="2">
                  <c:v>-2.3055147095537762</c:v>
                </c:pt>
                <c:pt idx="3">
                  <c:v>1.0621113580160793</c:v>
                </c:pt>
                <c:pt idx="4">
                  <c:v>3.1354753728460985</c:v>
                </c:pt>
                <c:pt idx="5">
                  <c:v>-0.17404444713496639</c:v>
                </c:pt>
                <c:pt idx="6">
                  <c:v>-9.254691940646893</c:v>
                </c:pt>
              </c:numCache>
            </c:numRef>
          </c:yVal>
          <c:smooth val="0"/>
          <c:extLst>
            <c:ext xmlns:c16="http://schemas.microsoft.com/office/drawing/2014/chart" uri="{C3380CC4-5D6E-409C-BE32-E72D297353CC}">
              <c16:uniqueId val="{00000007-C5EA-4939-BFB7-4E36B910515F}"/>
            </c:ext>
          </c:extLst>
        </c:ser>
        <c:dLbls>
          <c:showLegendKey val="0"/>
          <c:showVal val="0"/>
          <c:showCatName val="0"/>
          <c:showSerName val="0"/>
          <c:showPercent val="0"/>
          <c:showBubbleSize val="0"/>
        </c:dLbls>
        <c:axId val="562821712"/>
        <c:axId val="562824992"/>
      </c:scatterChart>
      <c:valAx>
        <c:axId val="562821712"/>
        <c:scaling>
          <c:orientation val="minMax"/>
        </c:scaling>
        <c:delete val="0"/>
        <c:axPos val="b"/>
        <c:majorTickMark val="out"/>
        <c:minorTickMark val="none"/>
        <c:tickLblPos val="none"/>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crossAx val="562824992"/>
        <c:crosses val="autoZero"/>
        <c:crossBetween val="midCat"/>
      </c:valAx>
      <c:valAx>
        <c:axId val="562824992"/>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r>
                  <a:rPr lang="en-US" dirty="0"/>
                  <a:t>Difference from  Mean Temperature</a:t>
                </a:r>
              </a:p>
              <a:p>
                <a:pPr>
                  <a:defRPr/>
                </a:pPr>
                <a:r>
                  <a:rPr lang="en-US" dirty="0"/>
                  <a:t> (°F, mean±1SD)</a:t>
                </a:r>
              </a:p>
            </c:rich>
          </c:tx>
          <c:layout>
            <c:manualLayout>
              <c:xMode val="edge"/>
              <c:yMode val="edge"/>
              <c:x val="5.1253447394205308E-2"/>
              <c:y val="0.134751401737647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crossAx val="562821712"/>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600">
          <a:solidFill>
            <a:sysClr val="windowText" lastClr="000000"/>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32367781489481"/>
          <c:y val="0.10951363960157395"/>
          <c:w val="0.42068241469816264"/>
          <c:h val="0.79258173653148845"/>
        </c:manualLayout>
      </c:layout>
      <c:scatterChart>
        <c:scatterStyle val="lineMarker"/>
        <c:varyColors val="0"/>
        <c:ser>
          <c:idx val="0"/>
          <c:order val="0"/>
          <c:spPr>
            <a:ln w="19050" cap="rnd">
              <a:noFill/>
              <a:round/>
            </a:ln>
            <a:effectLst/>
          </c:spPr>
          <c:marker>
            <c:symbol val="circle"/>
            <c:size val="12"/>
            <c:spPr>
              <a:solidFill>
                <a:schemeClr val="accent1"/>
              </a:solidFill>
              <a:ln w="9525">
                <a:solidFill>
                  <a:schemeClr val="tx1"/>
                </a:solidFill>
              </a:ln>
              <a:effectLst/>
            </c:spPr>
          </c:marker>
          <c:dPt>
            <c:idx val="0"/>
            <c:marker>
              <c:symbol val="square"/>
              <c:size val="12"/>
              <c:spPr>
                <a:solidFill>
                  <a:schemeClr val="accent6">
                    <a:lumMod val="75000"/>
                  </a:schemeClr>
                </a:solidFill>
                <a:ln w="9525">
                  <a:solidFill>
                    <a:schemeClr val="tx1"/>
                  </a:solidFill>
                </a:ln>
                <a:effectLst/>
              </c:spPr>
            </c:marker>
            <c:bubble3D val="0"/>
            <c:extLst>
              <c:ext xmlns:c16="http://schemas.microsoft.com/office/drawing/2014/chart" uri="{C3380CC4-5D6E-409C-BE32-E72D297353CC}">
                <c16:uniqueId val="{00000000-6B07-4D60-BEC0-AF7C3DC3E8D1}"/>
              </c:ext>
            </c:extLst>
          </c:dPt>
          <c:dPt>
            <c:idx val="1"/>
            <c:marker>
              <c:symbol val="square"/>
              <c:size val="12"/>
              <c:spPr>
                <a:solidFill>
                  <a:schemeClr val="accent4">
                    <a:lumMod val="60000"/>
                    <a:lumOff val="40000"/>
                  </a:schemeClr>
                </a:solidFill>
                <a:ln w="9525">
                  <a:solidFill>
                    <a:schemeClr val="tx1"/>
                  </a:solidFill>
                </a:ln>
                <a:effectLst/>
              </c:spPr>
            </c:marker>
            <c:bubble3D val="0"/>
            <c:extLst>
              <c:ext xmlns:c16="http://schemas.microsoft.com/office/drawing/2014/chart" uri="{C3380CC4-5D6E-409C-BE32-E72D297353CC}">
                <c16:uniqueId val="{00000001-6B07-4D60-BEC0-AF7C3DC3E8D1}"/>
              </c:ext>
            </c:extLst>
          </c:dPt>
          <c:errBars>
            <c:errDir val="y"/>
            <c:errBarType val="both"/>
            <c:errValType val="cust"/>
            <c:noEndCap val="0"/>
            <c:plus>
              <c:numRef>
                <c:f>Graph!$C$9:$C$10</c:f>
                <c:numCache>
                  <c:formatCode>General</c:formatCode>
                  <c:ptCount val="2"/>
                  <c:pt idx="0">
                    <c:v>5.0999999999999996</c:v>
                  </c:pt>
                  <c:pt idx="1">
                    <c:v>4</c:v>
                  </c:pt>
                </c:numCache>
              </c:numRef>
            </c:plus>
            <c:minus>
              <c:numRef>
                <c:f>Graph!$C$9:$C$10</c:f>
                <c:numCache>
                  <c:formatCode>General</c:formatCode>
                  <c:ptCount val="2"/>
                  <c:pt idx="0">
                    <c:v>5.0999999999999996</c:v>
                  </c:pt>
                  <c:pt idx="1">
                    <c:v>4</c:v>
                  </c:pt>
                </c:numCache>
              </c:numRef>
            </c:minus>
            <c:spPr>
              <a:noFill/>
              <a:ln w="15875" cap="flat" cmpd="sng" algn="ctr">
                <a:solidFill>
                  <a:schemeClr val="tx1">
                    <a:lumMod val="65000"/>
                    <a:lumOff val="35000"/>
                  </a:schemeClr>
                </a:solidFill>
                <a:round/>
              </a:ln>
              <a:effectLst/>
            </c:spPr>
          </c:errBars>
          <c:xVal>
            <c:strRef>
              <c:f>Graph!$A$9:$A$10</c:f>
              <c:strCache>
                <c:ptCount val="2"/>
                <c:pt idx="0">
                  <c:v>Change from Vegetation to Developed</c:v>
                </c:pt>
                <c:pt idx="1">
                  <c:v>Open Space to High Intensity Developed</c:v>
                </c:pt>
              </c:strCache>
            </c:strRef>
          </c:xVal>
          <c:yVal>
            <c:numRef>
              <c:f>Graph!$B$9:$B$10</c:f>
              <c:numCache>
                <c:formatCode>General</c:formatCode>
                <c:ptCount val="2"/>
                <c:pt idx="0">
                  <c:v>5.3</c:v>
                </c:pt>
                <c:pt idx="1">
                  <c:v>1.3</c:v>
                </c:pt>
              </c:numCache>
            </c:numRef>
          </c:yVal>
          <c:smooth val="0"/>
          <c:extLst>
            <c:ext xmlns:c16="http://schemas.microsoft.com/office/drawing/2014/chart" uri="{C3380CC4-5D6E-409C-BE32-E72D297353CC}">
              <c16:uniqueId val="{00000002-6B07-4D60-BEC0-AF7C3DC3E8D1}"/>
            </c:ext>
          </c:extLst>
        </c:ser>
        <c:dLbls>
          <c:showLegendKey val="0"/>
          <c:showVal val="0"/>
          <c:showCatName val="0"/>
          <c:showSerName val="0"/>
          <c:showPercent val="0"/>
          <c:showBubbleSize val="0"/>
        </c:dLbls>
        <c:axId val="762631144"/>
        <c:axId val="762624256"/>
      </c:scatterChart>
      <c:valAx>
        <c:axId val="762631144"/>
        <c:scaling>
          <c:orientation val="minMax"/>
          <c:min val="0.5"/>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crossAx val="762624256"/>
        <c:crosses val="autoZero"/>
        <c:crossBetween val="midCat"/>
        <c:majorUnit val="0.5"/>
      </c:valAx>
      <c:valAx>
        <c:axId val="762624256"/>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r>
                  <a:rPr lang="en-US"/>
                  <a:t>Change from Mean Temperature (oF, mean ± 1SD)</a:t>
                </a:r>
              </a:p>
            </c:rich>
          </c:tx>
          <c:layout>
            <c:manualLayout>
              <c:xMode val="edge"/>
              <c:yMode val="edge"/>
              <c:x val="5.483124942274472E-2"/>
              <c:y val="0.1088744703138614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crossAx val="762631144"/>
        <c:crosses val="autoZero"/>
        <c:crossBetween val="midCat"/>
        <c:minorUnit val="1"/>
      </c:valAx>
      <c:spPr>
        <a:noFill/>
        <a:ln>
          <a:noFill/>
        </a:ln>
        <a:effectLst/>
      </c:spPr>
    </c:plotArea>
    <c:legend>
      <c:legendPos val="r"/>
      <c:layout>
        <c:manualLayout>
          <c:xMode val="edge"/>
          <c:yMode val="edge"/>
          <c:x val="0.66477997543750222"/>
          <c:y val="0.19592526191260229"/>
          <c:w val="0.27410766540639325"/>
          <c:h val="0.6184159352356637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400">
          <a:solidFill>
            <a:sysClr val="windowText" lastClr="000000"/>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72610401408916"/>
          <c:y val="5.1342580621152864E-2"/>
          <c:w val="0.76580096237970241"/>
          <c:h val="0.82530074365704287"/>
        </c:manualLayout>
      </c:layout>
      <c:lineChart>
        <c:grouping val="standard"/>
        <c:varyColors val="0"/>
        <c:ser>
          <c:idx val="2"/>
          <c:order val="0"/>
          <c:tx>
            <c:strRef>
              <c:f>Lidar!$I$18</c:f>
              <c:strCache>
                <c:ptCount val="1"/>
                <c:pt idx="0">
                  <c:v>2010 Vegetation (R2 = 0.29)</c:v>
                </c:pt>
              </c:strCache>
            </c:strRef>
          </c:tx>
          <c:spPr>
            <a:ln w="28575" cap="rnd">
              <a:solidFill>
                <a:srgbClr val="40CC4D"/>
              </a:solidFill>
              <a:round/>
            </a:ln>
            <a:effectLst/>
          </c:spPr>
          <c:marker>
            <c:symbol val="none"/>
          </c:marker>
          <c:val>
            <c:numRef>
              <c:f>Lidar!$C$18:$C$28</c:f>
              <c:numCache>
                <c:formatCode>General</c:formatCode>
                <c:ptCount val="11"/>
                <c:pt idx="0">
                  <c:v>3.13</c:v>
                </c:pt>
                <c:pt idx="1">
                  <c:v>2.33</c:v>
                </c:pt>
                <c:pt idx="2">
                  <c:v>1.5299999999999998</c:v>
                </c:pt>
                <c:pt idx="3">
                  <c:v>0.73</c:v>
                </c:pt>
                <c:pt idx="4">
                  <c:v>-7.0000000000000284E-2</c:v>
                </c:pt>
                <c:pt idx="5">
                  <c:v>-0.87000000000000011</c:v>
                </c:pt>
                <c:pt idx="6">
                  <c:v>-1.67</c:v>
                </c:pt>
                <c:pt idx="7">
                  <c:v>-2.4700000000000006</c:v>
                </c:pt>
                <c:pt idx="8">
                  <c:v>-3.2700000000000005</c:v>
                </c:pt>
                <c:pt idx="9">
                  <c:v>-4.07</c:v>
                </c:pt>
                <c:pt idx="10">
                  <c:v>-4.87</c:v>
                </c:pt>
              </c:numCache>
            </c:numRef>
          </c:val>
          <c:smooth val="0"/>
          <c:extLst>
            <c:ext xmlns:c16="http://schemas.microsoft.com/office/drawing/2014/chart" uri="{C3380CC4-5D6E-409C-BE32-E72D297353CC}">
              <c16:uniqueId val="{00000000-E485-49C2-B44B-D5E8E3406FD1}"/>
            </c:ext>
          </c:extLst>
        </c:ser>
        <c:ser>
          <c:idx val="0"/>
          <c:order val="1"/>
          <c:tx>
            <c:strRef>
              <c:f>Lidar!$J$2</c:f>
              <c:strCache>
                <c:ptCount val="1"/>
                <c:pt idx="0">
                  <c:v>2017 Vegetation (R2 = 0.29)</c:v>
                </c:pt>
              </c:strCache>
            </c:strRef>
          </c:tx>
          <c:spPr>
            <a:ln w="38100" cap="rnd">
              <a:solidFill>
                <a:schemeClr val="accent6">
                  <a:lumMod val="50000"/>
                </a:schemeClr>
              </a:solidFill>
              <a:round/>
            </a:ln>
            <a:effectLst/>
          </c:spPr>
          <c:marker>
            <c:symbol val="none"/>
          </c:marker>
          <c:cat>
            <c:numRef>
              <c:f>Lidar!$A$3:$A$13</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Lidar!$C$3:$C$13</c:f>
              <c:numCache>
                <c:formatCode>General</c:formatCode>
                <c:ptCount val="11"/>
                <c:pt idx="0">
                  <c:v>3.1273</c:v>
                </c:pt>
                <c:pt idx="1">
                  <c:v>2.3412999999999999</c:v>
                </c:pt>
                <c:pt idx="2">
                  <c:v>1.5552999999999999</c:v>
                </c:pt>
                <c:pt idx="3">
                  <c:v>0.76929999999999987</c:v>
                </c:pt>
                <c:pt idx="4">
                  <c:v>-1.6700000000000159E-2</c:v>
                </c:pt>
                <c:pt idx="5">
                  <c:v>-0.80270000000000019</c:v>
                </c:pt>
                <c:pt idx="6">
                  <c:v>-1.5887000000000002</c:v>
                </c:pt>
                <c:pt idx="7">
                  <c:v>-2.3747000000000007</c:v>
                </c:pt>
                <c:pt idx="8">
                  <c:v>-3.1607000000000003</c:v>
                </c:pt>
                <c:pt idx="9">
                  <c:v>-3.9466999999999999</c:v>
                </c:pt>
                <c:pt idx="10">
                  <c:v>-4.7327000000000004</c:v>
                </c:pt>
              </c:numCache>
            </c:numRef>
          </c:val>
          <c:smooth val="0"/>
          <c:extLst>
            <c:ext xmlns:c16="http://schemas.microsoft.com/office/drawing/2014/chart" uri="{C3380CC4-5D6E-409C-BE32-E72D297353CC}">
              <c16:uniqueId val="{00000001-E485-49C2-B44B-D5E8E3406FD1}"/>
            </c:ext>
          </c:extLst>
        </c:ser>
        <c:ser>
          <c:idx val="3"/>
          <c:order val="2"/>
          <c:tx>
            <c:strRef>
              <c:f>Lidar!$I$20</c:f>
              <c:strCache>
                <c:ptCount val="1"/>
                <c:pt idx="0">
                  <c:v>2010 Impervious Cover (R2 = 0.52)</c:v>
                </c:pt>
              </c:strCache>
            </c:strRef>
          </c:tx>
          <c:spPr>
            <a:ln w="28575" cap="rnd">
              <a:solidFill>
                <a:srgbClr val="FEAB06"/>
              </a:solidFill>
              <a:round/>
            </a:ln>
            <a:effectLst/>
          </c:spPr>
          <c:marker>
            <c:symbol val="none"/>
          </c:marker>
          <c:val>
            <c:numRef>
              <c:f>Lidar!$D$18:$D$28</c:f>
              <c:numCache>
                <c:formatCode>General</c:formatCode>
                <c:ptCount val="11"/>
                <c:pt idx="0">
                  <c:v>-7.59</c:v>
                </c:pt>
                <c:pt idx="1">
                  <c:v>-6.39</c:v>
                </c:pt>
                <c:pt idx="2">
                  <c:v>-5.1899999999999995</c:v>
                </c:pt>
                <c:pt idx="3">
                  <c:v>-3.99</c:v>
                </c:pt>
                <c:pt idx="4">
                  <c:v>-2.79</c:v>
                </c:pt>
                <c:pt idx="5">
                  <c:v>-1.5899999999999999</c:v>
                </c:pt>
                <c:pt idx="6">
                  <c:v>-0.39000000000000057</c:v>
                </c:pt>
                <c:pt idx="7">
                  <c:v>0.8100000000000005</c:v>
                </c:pt>
                <c:pt idx="8">
                  <c:v>2.0099999999999998</c:v>
                </c:pt>
                <c:pt idx="9">
                  <c:v>3.2099999999999991</c:v>
                </c:pt>
                <c:pt idx="10">
                  <c:v>4.41</c:v>
                </c:pt>
              </c:numCache>
            </c:numRef>
          </c:val>
          <c:smooth val="0"/>
          <c:extLst>
            <c:ext xmlns:c16="http://schemas.microsoft.com/office/drawing/2014/chart" uri="{C3380CC4-5D6E-409C-BE32-E72D297353CC}">
              <c16:uniqueId val="{00000002-E485-49C2-B44B-D5E8E3406FD1}"/>
            </c:ext>
          </c:extLst>
        </c:ser>
        <c:ser>
          <c:idx val="1"/>
          <c:order val="3"/>
          <c:tx>
            <c:strRef>
              <c:f>Lidar!$J$4</c:f>
              <c:strCache>
                <c:ptCount val="1"/>
                <c:pt idx="0">
                  <c:v>2017 Impervious Cover (R2 = 0.39)</c:v>
                </c:pt>
              </c:strCache>
            </c:strRef>
          </c:tx>
          <c:spPr>
            <a:ln w="38100" cap="rnd">
              <a:solidFill>
                <a:srgbClr val="C00000"/>
              </a:solidFill>
              <a:round/>
            </a:ln>
            <a:effectLst/>
          </c:spPr>
          <c:marker>
            <c:symbol val="none"/>
          </c:marker>
          <c:val>
            <c:numRef>
              <c:f>Lidar!$D$3:$D$13</c:f>
              <c:numCache>
                <c:formatCode>General</c:formatCode>
                <c:ptCount val="11"/>
                <c:pt idx="0">
                  <c:v>-4.8868</c:v>
                </c:pt>
                <c:pt idx="1">
                  <c:v>-4.0208000000000004</c:v>
                </c:pt>
                <c:pt idx="2">
                  <c:v>-3.1547999999999998</c:v>
                </c:pt>
                <c:pt idx="3">
                  <c:v>-2.2888000000000002</c:v>
                </c:pt>
                <c:pt idx="4">
                  <c:v>-1.4228000000000001</c:v>
                </c:pt>
                <c:pt idx="5">
                  <c:v>-0.55679999999999996</c:v>
                </c:pt>
                <c:pt idx="6">
                  <c:v>0.3091999999999997</c:v>
                </c:pt>
                <c:pt idx="7">
                  <c:v>1.1751999999999994</c:v>
                </c:pt>
                <c:pt idx="8">
                  <c:v>2.0411999999999999</c:v>
                </c:pt>
                <c:pt idx="9">
                  <c:v>2.9071999999999996</c:v>
                </c:pt>
                <c:pt idx="10">
                  <c:v>3.7732000000000001</c:v>
                </c:pt>
              </c:numCache>
            </c:numRef>
          </c:val>
          <c:smooth val="0"/>
          <c:extLst>
            <c:ext xmlns:c16="http://schemas.microsoft.com/office/drawing/2014/chart" uri="{C3380CC4-5D6E-409C-BE32-E72D297353CC}">
              <c16:uniqueId val="{00000003-E485-49C2-B44B-D5E8E3406FD1}"/>
            </c:ext>
          </c:extLst>
        </c:ser>
        <c:dLbls>
          <c:showLegendKey val="0"/>
          <c:showVal val="0"/>
          <c:showCatName val="0"/>
          <c:showSerName val="0"/>
          <c:showPercent val="0"/>
          <c:showBubbleSize val="0"/>
        </c:dLbls>
        <c:smooth val="0"/>
        <c:axId val="405197256"/>
        <c:axId val="405194632"/>
      </c:lineChart>
      <c:catAx>
        <c:axId val="405197256"/>
        <c:scaling>
          <c:orientation val="minMax"/>
        </c:scaling>
        <c:delete val="0"/>
        <c:axPos val="b"/>
        <c:title>
          <c:tx>
            <c:rich>
              <a:bodyPr rot="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r>
                  <a:rPr lang="en-US" sz="1800" b="1"/>
                  <a:t>Percent Land Cover (%)</a:t>
                </a:r>
              </a:p>
            </c:rich>
          </c:tx>
          <c:layout>
            <c:manualLayout>
              <c:xMode val="edge"/>
              <c:yMode val="edge"/>
              <c:x val="0.33174694381523484"/>
              <c:y val="5.897671568627443E-4"/>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crossAx val="405194632"/>
        <c:crosses val="autoZero"/>
        <c:auto val="1"/>
        <c:lblAlgn val="ctr"/>
        <c:lblOffset val="100"/>
        <c:noMultiLvlLbl val="0"/>
      </c:catAx>
      <c:valAx>
        <c:axId val="405194632"/>
        <c:scaling>
          <c:orientation val="minMax"/>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r>
                  <a:rPr lang="en-US" sz="1200"/>
                  <a:t>Difference from Mean Surface Temperature (°F)</a:t>
                </a:r>
              </a:p>
            </c:rich>
          </c:tx>
          <c:layout>
            <c:manualLayout>
              <c:xMode val="edge"/>
              <c:yMode val="edge"/>
              <c:x val="3.1057894638479626E-2"/>
              <c:y val="7.4982979302832251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crossAx val="405197256"/>
        <c:crosses val="autoZero"/>
        <c:crossBetween val="between"/>
        <c:minorUnit val="0.5"/>
      </c:valAx>
      <c:spPr>
        <a:noFill/>
        <a:ln>
          <a:noFill/>
        </a:ln>
        <a:effectLst/>
      </c:spPr>
    </c:plotArea>
    <c:legend>
      <c:legendPos val="r"/>
      <c:layout>
        <c:manualLayout>
          <c:xMode val="edge"/>
          <c:yMode val="edge"/>
          <c:x val="0.39326326379278287"/>
          <c:y val="0.62990217354302824"/>
          <c:w val="0.4508457347719752"/>
          <c:h val="0.26576818661492374"/>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100">
          <a:solidFill>
            <a:sysClr val="windowText" lastClr="000000"/>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1.nyc.gov/assets/orr/pdf/Cool_Neighborhoods_NYC_Report_FINAL.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Luis:</a:t>
            </a:r>
            <a:r>
              <a:rPr lang="en-US" baseline="0" dirty="0" smtClean="0"/>
              <a:t> </a:t>
            </a:r>
            <a:r>
              <a:rPr lang="en-US" dirty="0" smtClean="0"/>
              <a:t>Hello Everyone, I am Luis</a:t>
            </a:r>
            <a:r>
              <a:rPr lang="en-US" baseline="0" dirty="0" smtClean="0"/>
              <a:t> and I am with the New York Urban Development Team. Next to me is my team, Scott, </a:t>
            </a:r>
            <a:r>
              <a:rPr lang="en-US" baseline="0" dirty="0" err="1" smtClean="0"/>
              <a:t>Josi</a:t>
            </a:r>
            <a:r>
              <a:rPr lang="en-US" baseline="0" dirty="0" smtClean="0"/>
              <a:t> and Breezy. Our goal for this project was to map Urban Hotspots using Earth Information to aid the Mayor’s Office of Resiliency of New York City in creating future green initiatives.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074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This is an overview of the </a:t>
            </a:r>
            <a:r>
              <a:rPr lang="en-US" sz="1200" b="0" i="0" u="none" strike="noStrike" cap="none" dirty="0" err="1" smtClean="0">
                <a:solidFill>
                  <a:schemeClr val="dk1"/>
                </a:solidFill>
                <a:effectLst/>
                <a:latin typeface="Calibri"/>
                <a:ea typeface="Calibri"/>
                <a:cs typeface="Calibri"/>
                <a:sym typeface="Calibri"/>
              </a:rPr>
              <a:t>ArcPro</a:t>
            </a:r>
            <a:r>
              <a:rPr lang="en-US" sz="1200" b="0" i="0" u="none" strike="noStrike" cap="none" dirty="0" smtClean="0">
                <a:solidFill>
                  <a:schemeClr val="dk1"/>
                </a:solidFill>
                <a:effectLst/>
                <a:latin typeface="Calibri"/>
                <a:ea typeface="Calibri"/>
                <a:cs typeface="Calibri"/>
                <a:sym typeface="Calibri"/>
              </a:rPr>
              <a:t> Model Builder workflow we created. This model takes cloud masked USGS provisional Temperature product images and outputs “difference from the mean” land surface temperature (LST) raster Images. LST is the temperature you would feel if you placed your hand on the ground surface.  We choose to use a “difference from the mean” analysis because LST raster maps alone can be confusing due to the very high LST readings vs. ambient air temperature. The outputs from this model are either positive or negative values corresponding to above or below mean LST. </a:t>
            </a:r>
          </a:p>
          <a:p>
            <a:pPr marL="0" lvl="0" indent="0" algn="l" rtl="0">
              <a:spcBef>
                <a:spcPts val="0"/>
              </a:spcBef>
              <a:spcAft>
                <a:spcPts val="0"/>
              </a:spcAft>
              <a:buNone/>
            </a:pPr>
            <a:endParaRPr dirty="0"/>
          </a:p>
        </p:txBody>
      </p:sp>
      <p:sp>
        <p:nvSpPr>
          <p:cNvPr id="378" name="Google Shape;3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The first step in the model is to load masked USGS LST raster’s. The model then clips the </a:t>
            </a:r>
            <a:r>
              <a:rPr lang="en-US" sz="1200" b="0" i="0" u="none" strike="noStrike" cap="none" dirty="0" err="1" smtClean="0">
                <a:solidFill>
                  <a:schemeClr val="dk1"/>
                </a:solidFill>
                <a:effectLst/>
                <a:latin typeface="Calibri"/>
                <a:ea typeface="Calibri"/>
                <a:cs typeface="Calibri"/>
                <a:sym typeface="Calibri"/>
              </a:rPr>
              <a:t>rasters</a:t>
            </a:r>
            <a:r>
              <a:rPr lang="en-US" sz="1200" b="0" i="0" u="none" strike="noStrike" cap="none" dirty="0" smtClean="0">
                <a:solidFill>
                  <a:schemeClr val="dk1"/>
                </a:solidFill>
                <a:effectLst/>
                <a:latin typeface="Calibri"/>
                <a:ea typeface="Calibri"/>
                <a:cs typeface="Calibri"/>
                <a:sym typeface="Calibri"/>
              </a:rPr>
              <a:t> to the NYC study extent and converts the values from Kelvin to Fahrenheit. This step also sets up the raster iterator, which will run all of the inputted raster through the model in sequence. </a:t>
            </a:r>
            <a:endParaRPr lang="en-US" sz="1200" b="0" i="0" u="none" strike="noStrike" cap="none" dirty="0">
              <a:solidFill>
                <a:schemeClr val="dk1"/>
              </a:solidFill>
              <a:effectLst/>
              <a:latin typeface="Calibri"/>
              <a:ea typeface="Calibri"/>
              <a:cs typeface="Calibri"/>
              <a:sym typeface="Calibri"/>
            </a:endParaRPr>
          </a:p>
        </p:txBody>
      </p:sp>
      <p:sp>
        <p:nvSpPr>
          <p:cNvPr id="384" name="Google Shape;3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02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smtClean="0">
                <a:solidFill>
                  <a:schemeClr val="dk1"/>
                </a:solidFill>
                <a:effectLst/>
                <a:latin typeface="Calibri"/>
                <a:ea typeface="Calibri"/>
                <a:cs typeface="Calibri"/>
                <a:sym typeface="Calibri"/>
              </a:rPr>
              <a:t>This second portion of the model is primarily raster math. The overall mean of each raster is calculated, this is not the pixel by pixel raster mean! This is one number for the whole raster. This mean is then subtracted from the raster it was calculated from creating a difference from mean image. The model then goes back to the very beginning and repeats the process with the next raster in sequence. Hypothetically you can load as many images as desired. </a:t>
            </a:r>
          </a:p>
          <a:p>
            <a:pPr marL="0" lvl="0" indent="0" algn="l" rtl="0">
              <a:spcBef>
                <a:spcPts val="0"/>
              </a:spcBef>
              <a:spcAft>
                <a:spcPts val="0"/>
              </a:spcAft>
              <a:buNone/>
            </a:pPr>
            <a:endParaRPr dirty="0"/>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557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The last step is to sum all of the individual “difference from mean” </a:t>
            </a:r>
            <a:r>
              <a:rPr lang="en-US" sz="1200" b="0" i="0" u="none" strike="noStrike" cap="none" dirty="0" err="1" smtClean="0">
                <a:solidFill>
                  <a:schemeClr val="dk1"/>
                </a:solidFill>
                <a:effectLst/>
                <a:latin typeface="Calibri"/>
                <a:ea typeface="Calibri"/>
                <a:cs typeface="Calibri"/>
                <a:sym typeface="Calibri"/>
              </a:rPr>
              <a:t>rasters</a:t>
            </a:r>
            <a:r>
              <a:rPr lang="en-US" sz="1200" b="0" i="0" u="none" strike="noStrike" cap="none" dirty="0" smtClean="0">
                <a:solidFill>
                  <a:schemeClr val="dk1"/>
                </a:solidFill>
                <a:effectLst/>
                <a:latin typeface="Calibri"/>
                <a:ea typeface="Calibri"/>
                <a:cs typeface="Calibri"/>
                <a:sym typeface="Calibri"/>
              </a:rPr>
              <a:t> to get an average difference from mean raster. This raster will be binned by whatever year images are initially inputted into the model.  We choose 4-5 year bins</a:t>
            </a:r>
            <a:r>
              <a:rPr lang="en-US" sz="1200" b="0" i="0" u="none" strike="noStrike" cap="none" baseline="0" dirty="0" smtClean="0">
                <a:solidFill>
                  <a:schemeClr val="dk1"/>
                </a:solidFill>
                <a:effectLst/>
                <a:latin typeface="Calibri"/>
                <a:ea typeface="Calibri"/>
                <a:cs typeface="Calibri"/>
                <a:sym typeface="Calibri"/>
              </a:rPr>
              <a:t> to ensure a robust ~30+ images batch for each bin. </a:t>
            </a: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99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Landsat imagery captures land surface temperature values (LST) and</a:t>
            </a:r>
            <a:r>
              <a:rPr lang="en-US" baseline="0" dirty="0" smtClean="0"/>
              <a:t> it was these temperatures that we conducted the all of our analyses on. However, land surface temperatures can be different from the air temperatures that we actually feel. Anybody who has walked outside on a hot summer day will now that the concrete touching your feet typically much hotter than the air above it.</a:t>
            </a:r>
          </a:p>
          <a:p>
            <a:pPr marL="0" marR="0" lvl="0" indent="0" algn="l" rtl="0">
              <a:lnSpc>
                <a:spcPct val="100000"/>
              </a:lnSpc>
              <a:spcBef>
                <a:spcPts val="0"/>
              </a:spcBef>
              <a:spcAft>
                <a:spcPts val="0"/>
              </a:spcAft>
              <a:buClr>
                <a:schemeClr val="dk1"/>
              </a:buClr>
              <a:buSzPts val="1200"/>
              <a:buFont typeface="Calibri"/>
              <a:buNone/>
            </a:pPr>
            <a:r>
              <a:rPr lang="en-US" baseline="0" dirty="0" smtClean="0"/>
              <a:t>So in order to understand the relationship between actual air temperature to our LSTs we gathered air temperature data from 6 different weather stations throughout our study area and matched recorded air temperatures at the times Landsat was passing over. We matched these values with the LST values and as you can see from the graph they have a pretty strong positive correlation; higher land surface temperatures correlate to high ambient air temperatures. </a:t>
            </a:r>
          </a:p>
        </p:txBody>
      </p:sp>
      <p:sp>
        <p:nvSpPr>
          <p:cNvPr id="428" name="Google Shape;4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Example</a:t>
            </a:r>
            <a:r>
              <a:rPr lang="en-US" baseline="0" dirty="0" smtClean="0"/>
              <a:t> images from the start </a:t>
            </a:r>
            <a:r>
              <a:rPr lang="en-US" dirty="0" smtClean="0"/>
              <a:t>(1990-1995), middle (2000-2004), and end (2015-2019)</a:t>
            </a:r>
            <a:r>
              <a:rPr lang="en-US" baseline="0" dirty="0" smtClean="0"/>
              <a:t> of period of study.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This series of images are the final LST “difference from mean” hotspot maps. Although it appears the city is getting cooler this is not actually the case, the overall mean is increasing giving the appearance of cooling. </a:t>
            </a:r>
          </a:p>
          <a:p>
            <a:pPr marL="0" lvl="0" indent="0" algn="l" rtl="0">
              <a:spcBef>
                <a:spcPts val="0"/>
              </a:spcBef>
              <a:spcAft>
                <a:spcPts val="0"/>
              </a:spcAft>
              <a:buNone/>
            </a:pPr>
            <a:endParaRPr lang="en-US" dirty="0" smtClean="0"/>
          </a:p>
        </p:txBody>
      </p:sp>
      <p:sp>
        <p:nvSpPr>
          <p:cNvPr id="406" name="Google Shape;40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The “difference from mean” LST hotspot maps were also analyzed in conjunction with NYC zoning data. The majority of hotspots were found in areas zoned for manufacturing. The plot on this slide illustrates this. Also, the plot on this slide is city wide, the manufacturing zoning LST is actually being deflated by undeveloped land on Staten Island zoned for manufacturing.  For most locations zoning subcategories were less important than major zoning categories. For example, an area zoned as high intensity manufacturing was not necessarily warmer than one zoned for low intensity manufacturing. This is because the intensity designation by the city is more a measure of the type of manufacturing happening and not a direct relation to impervious surface which largely control LST.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0013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One of the major interests of this project was examining</a:t>
            </a:r>
            <a:r>
              <a:rPr lang="en-US" baseline="0" dirty="0" smtClean="0"/>
              <a:t> the influence and relationship of land cover to LST.  Land cover datasets were take from the National Land Cover Database for 5 years throughout our study period. From these data sets we clipped images to our study area as well as merged all vegetation subcategory classifications into a single vegetation classification.</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NLCD data was then paired with the corresponding LST years that it fell into (see table) and the average temperature differences between land cover classes were found for each year as well as the over all average LSTs for each land class across the entire study period. </a:t>
            </a:r>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Figure</a:t>
            </a:r>
            <a:r>
              <a:rPr lang="en-US" baseline="0" dirty="0" smtClean="0"/>
              <a:t> is a 95% confidence interval plot that shows the average difference from the mean LST for each of our land cover classes. Notice how the two most intensely developed classes (those with the greatest amount of impervious surfaces) have the hottest temperature differences.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Contrastingly, land cover classes such as water and vegetation contain the coolest temperature differences. </a:t>
            </a:r>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259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An</a:t>
            </a:r>
            <a:r>
              <a:rPr lang="en-US" baseline="0" dirty="0" smtClean="0"/>
              <a:t> additional interest of our project was to look at and compare the resulting LST change in areas were land cover type changed. </a:t>
            </a:r>
          </a:p>
          <a:p>
            <a:pPr marL="0" lvl="0" indent="0" algn="l" rtl="0">
              <a:spcBef>
                <a:spcPts val="0"/>
              </a:spcBef>
              <a:spcAft>
                <a:spcPts val="0"/>
              </a:spcAft>
              <a:buNone/>
            </a:pPr>
            <a:r>
              <a:rPr lang="en-US" baseline="0" dirty="0" smtClean="0"/>
              <a:t>We were interested in two main land cover changes 1) land that changed from primarily vegetation to some sort of developed land (20-100% impervious surface cover) and 2) land that increased in developed intensity (&lt; 20% to 80-100% impervious surface cover). </a:t>
            </a:r>
          </a:p>
          <a:p>
            <a:pPr marL="0" lvl="0" indent="0" algn="l" rtl="0">
              <a:spcBef>
                <a:spcPts val="0"/>
              </a:spcBef>
              <a:spcAft>
                <a:spcPts val="0"/>
              </a:spcAft>
              <a:buNone/>
            </a:pPr>
            <a:r>
              <a:rPr lang="en-US" baseline="0" dirty="0" smtClean="0"/>
              <a:t>Overall, land that used to be primarily vegetation saw a significant average of about 5 degrees F after being converted to more developed type of land cover. </a:t>
            </a:r>
          </a:p>
          <a:p>
            <a:pPr marL="0" lvl="0" indent="0" algn="l" rtl="0">
              <a:spcBef>
                <a:spcPts val="0"/>
              </a:spcBef>
              <a:spcAft>
                <a:spcPts val="0"/>
              </a:spcAft>
              <a:buNone/>
            </a:pPr>
            <a:r>
              <a:rPr lang="en-US" baseline="0" dirty="0" smtClean="0"/>
              <a:t>Similarly as land was converted to more intensely developed categories saw a corresponding increase of almost 2F. </a:t>
            </a:r>
          </a:p>
          <a:p>
            <a:pPr marL="0" lvl="0" indent="0" algn="l" rtl="0">
              <a:spcBef>
                <a:spcPts val="0"/>
              </a:spcBef>
              <a:spcAft>
                <a:spcPts val="0"/>
              </a:spcAft>
              <a:buNone/>
            </a:pPr>
            <a:r>
              <a:rPr lang="en-US" baseline="0" dirty="0" smtClean="0"/>
              <a:t>Overall, this information shows that changes in land cover do relate to a change in corresponding temperature.</a:t>
            </a:r>
            <a:endParaRPr dirty="0"/>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817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Our study are</a:t>
            </a:r>
            <a:r>
              <a:rPr lang="en-US" baseline="0" dirty="0" smtClean="0"/>
              <a:t>a is New York City, and our study period uses imagery from the months of May-October, between years 1990-2019.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We chose to use months May-October since these can be considered summer months when New York City experiences higher heat levels.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Luis: Our Study Area was the City of New York looking at summer months from 1990 to 2019 to analyze for thermal hotspot locations and land use/land change over time. </a:t>
            </a:r>
            <a:endParaRPr dirty="0"/>
          </a:p>
        </p:txBody>
      </p:sp>
      <p:sp>
        <p:nvSpPr>
          <p:cNvPr id="186" name="Google Shape;1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Utilized 2017 NYC LiDAR (6” spatial resolution) to calculate percent cover of land classes. Coarsen 6” to 30 m.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Match up to Landsat raster and compare percent vegetation and percent impervious surface to land surface temperatures (2015-2019)</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smtClean="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smtClean="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9049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Tree canopy and building</a:t>
            </a:r>
            <a:r>
              <a:rPr lang="en-US" sz="1200" baseline="0" dirty="0" smtClean="0">
                <a:solidFill>
                  <a:srgbClr val="3F3F3F"/>
                </a:solidFill>
                <a:latin typeface="Century Gothic"/>
                <a:ea typeface="Century Gothic"/>
                <a:cs typeface="Century Gothic"/>
                <a:sym typeface="Century Gothic"/>
              </a:rPr>
              <a:t> </a:t>
            </a:r>
            <a:r>
              <a:rPr lang="en-US" sz="1200" dirty="0" smtClean="0">
                <a:solidFill>
                  <a:srgbClr val="3F3F3F"/>
                </a:solidFill>
                <a:latin typeface="Century Gothic"/>
                <a:ea typeface="Century Gothic"/>
                <a:cs typeface="Century Gothic"/>
                <a:sym typeface="Century Gothic"/>
              </a:rPr>
              <a:t>were the greatest single predictors</a:t>
            </a:r>
            <a:r>
              <a:rPr lang="en-US" sz="1200" baseline="0" dirty="0" smtClean="0">
                <a:solidFill>
                  <a:srgbClr val="3F3F3F"/>
                </a:solidFill>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aseline="0" dirty="0" smtClean="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aseline="0" dirty="0" smtClean="0">
                <a:solidFill>
                  <a:srgbClr val="3F3F3F"/>
                </a:solidFill>
                <a:latin typeface="Century Gothic"/>
                <a:ea typeface="Century Gothic"/>
                <a:cs typeface="Century Gothic"/>
                <a:sym typeface="Century Gothic"/>
              </a:rPr>
              <a:t>BUT combining individual classes in to similar classes (vegetation and impervious surfaces) yielded much higher correlation values.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smtClean="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As</a:t>
            </a:r>
            <a:r>
              <a:rPr lang="en-US" sz="1200" baseline="0" dirty="0" smtClean="0">
                <a:solidFill>
                  <a:srgbClr val="3F3F3F"/>
                </a:solidFill>
                <a:latin typeface="Century Gothic"/>
                <a:ea typeface="Century Gothic"/>
                <a:cs typeface="Century Gothic"/>
                <a:sym typeface="Century Gothic"/>
              </a:rPr>
              <a:t> you might expect, i</a:t>
            </a:r>
            <a:r>
              <a:rPr lang="en-US" sz="1200" dirty="0" smtClean="0">
                <a:solidFill>
                  <a:srgbClr val="3F3F3F"/>
                </a:solidFill>
                <a:latin typeface="Century Gothic"/>
                <a:ea typeface="Century Gothic"/>
                <a:cs typeface="Century Gothic"/>
                <a:sym typeface="Century Gothic"/>
              </a:rPr>
              <a:t>mpervious surfaces had a positive correlation to land surface temperature</a:t>
            </a:r>
            <a:r>
              <a:rPr lang="en-US" sz="1200" baseline="0" dirty="0" smtClean="0">
                <a:solidFill>
                  <a:srgbClr val="3F3F3F"/>
                </a:solidFill>
                <a:latin typeface="Century Gothic"/>
                <a:ea typeface="Century Gothic"/>
                <a:cs typeface="Century Gothic"/>
                <a:sym typeface="Century Gothic"/>
              </a:rPr>
              <a:t> while vegetation had a negative correlation.</a:t>
            </a:r>
            <a:endParaRPr lang="en-US" sz="1200" dirty="0" smtClean="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41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We</a:t>
            </a:r>
            <a:r>
              <a:rPr lang="en-US" sz="1200" baseline="0" dirty="0" smtClean="0">
                <a:solidFill>
                  <a:srgbClr val="3F3F3F"/>
                </a:solidFill>
                <a:latin typeface="Century Gothic"/>
                <a:ea typeface="Century Gothic"/>
                <a:cs typeface="Century Gothic"/>
                <a:sym typeface="Century Gothic"/>
              </a:rPr>
              <a:t> rand linear regression analysis between both LST and % vegetation cover and LST vs. % impervious surface cover.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aseline="0" dirty="0" smtClean="0">
              <a:solidFill>
                <a:srgbClr val="3F3F3F"/>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rgbClr val="3F3F3F"/>
                </a:solidFill>
                <a:latin typeface="Century Gothic"/>
                <a:ea typeface="Century Gothic"/>
                <a:cs typeface="Century Gothic"/>
                <a:sym typeface="Century Gothic"/>
              </a:rPr>
              <a:t>Linear</a:t>
            </a:r>
            <a:r>
              <a:rPr lang="en-US" sz="1200" baseline="0" dirty="0" smtClean="0">
                <a:solidFill>
                  <a:srgbClr val="3F3F3F"/>
                </a:solidFill>
                <a:latin typeface="Century Gothic"/>
                <a:ea typeface="Century Gothic"/>
                <a:cs typeface="Century Gothic"/>
                <a:sym typeface="Century Gothic"/>
              </a:rPr>
              <a:t> regression analysis showed </a:t>
            </a:r>
            <a:r>
              <a:rPr lang="en-US" sz="1200" b="0" i="0" u="none" strike="noStrike" cap="none" dirty="0" smtClean="0">
                <a:solidFill>
                  <a:schemeClr val="dk1"/>
                </a:solidFill>
                <a:effectLst/>
                <a:latin typeface="Calibri"/>
                <a:ea typeface="Calibri"/>
                <a:cs typeface="Calibri"/>
                <a:sym typeface="Calibri"/>
              </a:rPr>
              <a:t>that for 2010 every 1.0% increase in vegetation cover, difference from mean surface temperature decreases 0.08°F and for every 1.0% increase in impervious cover, difference from mean surface temperature increases about 0.12°F. </a:t>
            </a:r>
          </a:p>
          <a:p>
            <a:pPr marL="0" lvl="0" indent="0" algn="l" rtl="0">
              <a:spcBef>
                <a:spcPts val="0"/>
              </a:spcBef>
              <a:spcAft>
                <a:spcPts val="0"/>
              </a:spcAft>
              <a:buNone/>
            </a:pP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smtClean="0">
                <a:solidFill>
                  <a:schemeClr val="dk1"/>
                </a:solidFill>
                <a:effectLst/>
                <a:latin typeface="Calibri"/>
                <a:ea typeface="Calibri"/>
                <a:cs typeface="Calibri"/>
                <a:sym typeface="Calibri"/>
              </a:rPr>
              <a:t>For 2017, every 1.0% increase in vegetation cover, difference from mean surface temperature decreases 0.07°F and a 1.0% increase in impervious cover, difference from mean surface temperature increases about 0.08°F.</a:t>
            </a:r>
            <a:endParaRPr dirty="0"/>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600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We also ran regression analysis to compare</a:t>
            </a:r>
            <a:r>
              <a:rPr lang="en-US" baseline="0" dirty="0" smtClean="0"/>
              <a:t> Land surface temperature values to the Euclidian distance from major roads and transportation corridors. </a:t>
            </a:r>
          </a:p>
          <a:p>
            <a:pPr marL="0" lvl="0" indent="0" algn="l" rtl="0">
              <a:spcBef>
                <a:spcPts val="0"/>
              </a:spcBef>
              <a:spcAft>
                <a:spcPts val="0"/>
              </a:spcAft>
              <a:buNone/>
            </a:pPr>
            <a:r>
              <a:rPr lang="en-US" baseline="0" dirty="0" smtClean="0"/>
              <a:t>Regression results showed a significant relations ship, but if you look at the actual correlation value, it’s exceedingly low.</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Part of the reason we may not have been able to tease out any major differences is that the resolution of our LST data is 30m which maybe too large to pick up temperature differences caused by the skinnier roads. </a:t>
            </a:r>
          </a:p>
          <a:p>
            <a:pPr marL="0" lvl="0" indent="0" algn="l" rtl="0">
              <a:spcBef>
                <a:spcPts val="0"/>
              </a:spcBef>
              <a:spcAft>
                <a:spcPts val="0"/>
              </a:spcAft>
              <a:buNone/>
            </a:pPr>
            <a:r>
              <a:rPr lang="en-US" baseline="0" dirty="0" smtClean="0"/>
              <a:t>Additionally, NYC is literally covered in roads and the great variation between them (i.e. Parkways or avenues lined with trees) is likely further confounding our results. </a:t>
            </a:r>
            <a:endParaRPr dirty="0"/>
          </a:p>
        </p:txBody>
      </p:sp>
      <p:sp>
        <p:nvSpPr>
          <p:cNvPr id="420" name="Google Shape;4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382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The number</a:t>
            </a:r>
            <a:r>
              <a:rPr lang="en-US" sz="1200" baseline="0" dirty="0" smtClean="0">
                <a:solidFill>
                  <a:schemeClr val="dk1"/>
                </a:solidFill>
                <a:latin typeface="Calibri"/>
                <a:ea typeface="Calibri"/>
                <a:cs typeface="Calibri"/>
                <a:sym typeface="Calibri"/>
              </a:rPr>
              <a:t> of USGS Provisional Temperature images increases though the years. For example we have around 30 images for the fist bin and 60+ for the last few bins.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The cloud making range factor cannot be accurately estimated for all images due to different cloud types on different days. Some images my include slightly colder cloud shadows and some may cut out more data than is necessary.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The exact contents of the NLCD data is not know, this present uncertainty when preforming statistics with this data.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There could be uncertainties in the emissivity calculations the USGS used.</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We had issues getting the 2019 Landsat 8 data to run in our model, however this is a small amount of data. We still have Landsat 7 data from 2019 and 50+ images total for the 2015-19 bin.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447" name="Google Shape;44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https://commons.wikimedia.org/wiki/Central_Park#/media/File:Central_Park-from_Rock_Center2.jpg</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a:t>
            </a:r>
            <a:r>
              <a:rPr lang="en-US" baseline="0" dirty="0" smtClean="0"/>
              <a:t> same methodology can be used for future studies with different cities or urban centers.</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smtClean="0"/>
              <a:t>The Model can be used to process new Landsat data uploaded from USGS. </a:t>
            </a:r>
          </a:p>
        </p:txBody>
      </p:sp>
      <p:sp>
        <p:nvSpPr>
          <p:cNvPr id="453" name="Google Shape;4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600"/>
              </a:spcBef>
              <a:spcAft>
                <a:spcPts val="0"/>
              </a:spcAft>
              <a:buNone/>
            </a:pPr>
            <a:r>
              <a:rPr lang="en-US" dirty="0" smtClean="0"/>
              <a:t>The</a:t>
            </a:r>
            <a:r>
              <a:rPr lang="en-US" baseline="0" dirty="0" smtClean="0"/>
              <a:t> Urban Heat Island Effect occurs as heat is trapped in a city, making the urban area much hotter than surrounding areas. This effect can be caused by impervious surface material on buildings, roads, etc. absorbing heat, as well as transportation emissions, and more. </a:t>
            </a:r>
          </a:p>
          <a:p>
            <a:pPr marL="0" lvl="0" indent="0" algn="l" rtl="0">
              <a:spcBef>
                <a:spcPts val="600"/>
              </a:spcBef>
              <a:spcAft>
                <a:spcPts val="0"/>
              </a:spcAft>
              <a:buNone/>
            </a:pPr>
            <a:endParaRPr lang="en-US" baseline="0" dirty="0" smtClean="0"/>
          </a:p>
          <a:p>
            <a:pPr marL="0" lvl="0" indent="0" algn="l" rtl="0">
              <a:spcBef>
                <a:spcPts val="600"/>
              </a:spcBef>
              <a:spcAft>
                <a:spcPts val="0"/>
              </a:spcAft>
              <a:buNone/>
            </a:pPr>
            <a:r>
              <a:rPr lang="en-US" baseline="0" dirty="0" smtClean="0"/>
              <a:t>Hotspots are spots within the city that have excessive amounts of heat compared to the surrounding urban area. </a:t>
            </a:r>
          </a:p>
          <a:p>
            <a:pPr marL="0" lvl="0" indent="0" algn="l" rtl="0">
              <a:spcBef>
                <a:spcPts val="600"/>
              </a:spcBef>
              <a:spcAft>
                <a:spcPts val="0"/>
              </a:spcAft>
              <a:buNone/>
            </a:pPr>
            <a:endParaRPr lang="en-US" baseline="0" dirty="0" smtClean="0"/>
          </a:p>
          <a:p>
            <a:pPr marL="0" lvl="0" indent="0" algn="l" rtl="0">
              <a:spcBef>
                <a:spcPts val="600"/>
              </a:spcBef>
              <a:spcAft>
                <a:spcPts val="0"/>
              </a:spcAft>
              <a:buNone/>
            </a:pPr>
            <a:r>
              <a:rPr lang="en-US" baseline="0" dirty="0" smtClean="0"/>
              <a:t>Luis: How do Thermal Hotspots occur? They are a result of the larger Urban Heat Island effect wherein cities are much hotter than there surrounding rural or suburban areas. Which is caused by the many types of surface materials that absorb heat. Hotspots form within these cities, in areas with higher amounts of these impervious surfaces and experience relatively higher temperatures than other parts of the city. </a:t>
            </a:r>
            <a:endParaRPr dirty="0"/>
          </a:p>
        </p:txBody>
      </p:sp>
      <p:sp>
        <p:nvSpPr>
          <p:cNvPr id="194" name="Google Shape;1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New York City is the</a:t>
            </a:r>
            <a:r>
              <a:rPr lang="en-US" sz="1200" baseline="0" dirty="0" smtClean="0">
                <a:solidFill>
                  <a:schemeClr val="dk1"/>
                </a:solidFill>
                <a:latin typeface="Calibri"/>
                <a:ea typeface="Calibri"/>
                <a:cs typeface="Calibri"/>
                <a:sym typeface="Calibri"/>
              </a:rPr>
              <a:t> most densely populated city in the United States. Every year there are 128 deaths due to high heat.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With nine million inhabitants projected to live in NYC by 2050 and an estimated warming of 5.7 degrees Fahrenheit, the incidence of heat related illness is sure to rise.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As you can see, the graph demonstrated on the right shows that heat related fatalities were higher than any other hazards between the years on 2006-2015.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dirty="0" smtClean="0">
                <a:hlinkClick r:id="rId3"/>
              </a:rPr>
              <a:t>https://www1.nyc.gov/assets/orr/pdf/Cool_Neighborhoods_NYC_Report_FINAL.pdf</a:t>
            </a:r>
            <a:endParaRPr lang="en-US" dirty="0" smtClean="0"/>
          </a:p>
          <a:p>
            <a:pPr marL="0" lvl="0" indent="0" algn="l" rtl="0">
              <a:spcBef>
                <a:spcPts val="0"/>
              </a:spcBef>
              <a:spcAft>
                <a:spcPts val="0"/>
              </a:spcAft>
              <a:buNone/>
            </a:pPr>
            <a:endParaRPr lang="en-US" sz="120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Luis:</a:t>
            </a:r>
            <a:r>
              <a:rPr lang="en-US" sz="1200" baseline="0" dirty="0" smtClean="0">
                <a:solidFill>
                  <a:schemeClr val="dk1"/>
                </a:solidFill>
                <a:latin typeface="Calibri"/>
                <a:ea typeface="Calibri"/>
                <a:cs typeface="Calibri"/>
                <a:sym typeface="Calibri"/>
              </a:rPr>
              <a:t> Why is it important to identify these hotspots? Because, high temperatures can lead to heat related illnesses. Which over 600 New Yorkers encounter every year with an estimated 130 deaths. Likewise, these hotspots will only continue to become hotter as temperatures are estimated to rise by 5.7 degrees by 2050. </a:t>
            </a:r>
            <a:endParaRPr sz="1200" dirty="0">
              <a:solidFill>
                <a:schemeClr val="dk1"/>
              </a:solidFill>
              <a:latin typeface="Calibri"/>
              <a:ea typeface="Calibri"/>
              <a:cs typeface="Calibri"/>
              <a:sym typeface="Calibri"/>
            </a:endParaRPr>
          </a:p>
        </p:txBody>
      </p:sp>
      <p:sp>
        <p:nvSpPr>
          <p:cNvPr id="259" name="Google Shape;2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is the</a:t>
            </a:r>
            <a:r>
              <a:rPr lang="en-US" baseline="0" dirty="0" smtClean="0"/>
              <a:t> Heat Vulnerability Index created by Columbia University and the New York City Department of Health – measuring vulnerability of communities most at risk for heat related illness, this can be based off of environmental factors, which includes, </a:t>
            </a:r>
            <a:r>
              <a:rPr lang="en-US" dirty="0" smtClean="0"/>
              <a:t>daytime summer surface temperature and green space, such as tree, shrub and grass cover. The HVI also accounts</a:t>
            </a:r>
            <a:r>
              <a:rPr lang="en-US" baseline="0" dirty="0" smtClean="0"/>
              <a:t> for social factors which includes, poverty, race, and age. </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Luis: Columbia University and the NYC Department of Health have taken steps towards identifying at risk communities in the city. They have created a Heat Vulnerability Index map for the city that takes into account environmental and social factors to identify neighborhoods most at risk for heat related illnesses. </a:t>
            </a:r>
            <a:r>
              <a:rPr lang="en-US" sz="1200" dirty="0" smtClean="0">
                <a:solidFill>
                  <a:schemeClr val="dk1"/>
                </a:solidFill>
                <a:latin typeface="Calibri"/>
                <a:ea typeface="Calibri"/>
                <a:cs typeface="Calibri"/>
                <a:sym typeface="Calibri"/>
              </a:rPr>
              <a:t>With this Heat Vulnerability</a:t>
            </a:r>
            <a:r>
              <a:rPr lang="en-US" sz="1200" baseline="0" dirty="0" smtClean="0">
                <a:solidFill>
                  <a:schemeClr val="dk1"/>
                </a:solidFill>
                <a:latin typeface="Calibri"/>
                <a:ea typeface="Calibri"/>
                <a:cs typeface="Calibri"/>
                <a:sym typeface="Calibri"/>
              </a:rPr>
              <a:t> Index we will be able to compare it to land surface temperature maps that identify thermal hotspots to verify which communities are most in need of green initiatives.</a:t>
            </a:r>
            <a:endParaRPr lang="en-US" sz="1200" dirty="0" smtClean="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69" name="Google Shape;2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Luis:</a:t>
            </a:r>
            <a:r>
              <a:rPr lang="en-US" sz="1200" baseline="0" dirty="0" smtClean="0">
                <a:solidFill>
                  <a:schemeClr val="dk1"/>
                </a:solidFill>
                <a:latin typeface="Calibri"/>
                <a:ea typeface="Calibri"/>
                <a:cs typeface="Calibri"/>
                <a:sym typeface="Calibri"/>
              </a:rPr>
              <a:t> The objectives for this project where to visualize and map thermal hotspots in the city of New York as well as examine correlations between transportation corridors and land use change over time with the hotspots. Along, with creating an ArcGIS Model to be used by the Mayor’s Office of Resiliency to create future hotspot maps with new data. </a:t>
            </a:r>
            <a:endParaRPr sz="1200" dirty="0">
              <a:solidFill>
                <a:schemeClr val="dk1"/>
              </a:solidFill>
              <a:latin typeface="Calibri"/>
              <a:ea typeface="Calibri"/>
              <a:cs typeface="Calibri"/>
              <a:sym typeface="Calibri"/>
            </a:endParaRPr>
          </a:p>
        </p:txBody>
      </p:sp>
      <p:sp>
        <p:nvSpPr>
          <p:cNvPr id="291" name="Google Shape;2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The</a:t>
            </a:r>
            <a:r>
              <a:rPr lang="en-US" sz="1200" baseline="0" dirty="0" smtClean="0">
                <a:solidFill>
                  <a:schemeClr val="dk1"/>
                </a:solidFill>
                <a:latin typeface="Calibri"/>
                <a:ea typeface="Calibri"/>
                <a:cs typeface="Calibri"/>
                <a:sym typeface="Calibri"/>
              </a:rPr>
              <a:t> imagery utilized within our project was from Landsat satellites, including that of Landsat 8 with Operational Land Imagery and Thermal Infrared Sensors, Landsat 7 with Enhanced Thematic Mapper Plus sensor, and Landsat 4&amp;5 with the thematic mapper sensor.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NOTE: For every image on the slide include an image source in the speaker notes (ex. URL; Name, Affiliation, etc.). ALL images need to be created by a </a:t>
            </a:r>
            <a:r>
              <a:rPr lang="en-US" sz="1200" dirty="0" err="1">
                <a:solidFill>
                  <a:schemeClr val="dk1"/>
                </a:solidFill>
                <a:latin typeface="Calibri"/>
                <a:ea typeface="Calibri"/>
                <a:cs typeface="Calibri"/>
                <a:sym typeface="Calibri"/>
              </a:rPr>
              <a:t>DEVELOPer</a:t>
            </a:r>
            <a:r>
              <a:rPr lang="en-US" sz="1200" dirty="0">
                <a:solidFill>
                  <a:schemeClr val="dk1"/>
                </a:solidFill>
                <a:latin typeface="Calibri"/>
                <a:ea typeface="Calibri"/>
                <a:cs typeface="Calibri"/>
                <a:sym typeface="Calibri"/>
              </a:rPr>
              <a:t>, in the public domain (federal agency), or published under a creative commons license (if attributed correctly). See an example citation below:</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------------------------------Image Information Below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•Image Credit: Claude Monet</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•Image Source: http://commons.wikimedia.org/wiki/File:Claude_Monet_-_The_Magpie_-_Google_Art_Project.jpg (insert here whether this image is provided by a </a:t>
            </a:r>
            <a:r>
              <a:rPr lang="en-US" sz="1200" dirty="0" err="1">
                <a:solidFill>
                  <a:schemeClr val="dk1"/>
                </a:solidFill>
                <a:latin typeface="Calibri"/>
                <a:ea typeface="Calibri"/>
                <a:cs typeface="Calibri"/>
                <a:sym typeface="Calibri"/>
              </a:rPr>
              <a:t>DEVELOPer</a:t>
            </a:r>
            <a:r>
              <a:rPr lang="en-US" sz="1200" dirty="0">
                <a:solidFill>
                  <a:schemeClr val="dk1"/>
                </a:solidFill>
                <a:latin typeface="Calibri"/>
                <a:ea typeface="Calibri"/>
                <a:cs typeface="Calibri"/>
                <a:sym typeface="Calibri"/>
              </a:rPr>
              <a:t>/partner, public domain, or the type of creative commons license the image was published under – e.g. CC BY-SA)</a:t>
            </a:r>
            <a:endParaRPr dirty="0"/>
          </a:p>
        </p:txBody>
      </p:sp>
      <p:sp>
        <p:nvSpPr>
          <p:cNvPr id="299" name="Google Shape;29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Our project used provisional land surface</a:t>
            </a:r>
            <a:r>
              <a:rPr lang="en-US" sz="1200" baseline="0" dirty="0" smtClean="0">
                <a:solidFill>
                  <a:schemeClr val="dk1"/>
                </a:solidFill>
                <a:latin typeface="Calibri"/>
                <a:ea typeface="Calibri"/>
                <a:cs typeface="Calibri"/>
                <a:sym typeface="Calibri"/>
              </a:rPr>
              <a:t> temperature data collected by the USGS </a:t>
            </a:r>
            <a:r>
              <a:rPr lang="en-US" sz="1200" dirty="0" smtClean="0">
                <a:solidFill>
                  <a:schemeClr val="dk1"/>
                </a:solidFill>
                <a:latin typeface="Calibri"/>
                <a:ea typeface="Calibri"/>
                <a:cs typeface="Calibri"/>
                <a:sym typeface="Calibri"/>
              </a:rPr>
              <a:t>available</a:t>
            </a:r>
            <a:r>
              <a:rPr lang="en-US" sz="1200" baseline="0" dirty="0" smtClean="0">
                <a:solidFill>
                  <a:schemeClr val="dk1"/>
                </a:solidFill>
                <a:latin typeface="Calibri"/>
                <a:ea typeface="Calibri"/>
                <a:cs typeface="Calibri"/>
                <a:sym typeface="Calibri"/>
              </a:rPr>
              <a:t> through Earth Explorer, which contains Landsat data starting from years 1983 to today.  </a:t>
            </a:r>
          </a:p>
          <a:p>
            <a:pPr marL="0" lvl="0" indent="0" algn="l" rtl="0">
              <a:spcBef>
                <a:spcPts val="0"/>
              </a:spcBef>
              <a:spcAft>
                <a:spcPts val="0"/>
              </a:spcAft>
              <a:buNone/>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baseline="0" dirty="0" smtClean="0">
                <a:solidFill>
                  <a:schemeClr val="dk1"/>
                </a:solidFill>
                <a:latin typeface="Calibri"/>
                <a:ea typeface="Calibri"/>
                <a:cs typeface="Calibri"/>
                <a:sym typeface="Calibri"/>
              </a:rPr>
              <a:t>Our project used imagery starting from 1990 going until 2019. Additionally, we were only concerned with images taken during the warmer months (May-October) as this would be the time of the year hotspots would most impact human health.</a:t>
            </a:r>
            <a:endParaRPr sz="1200" dirty="0">
              <a:solidFill>
                <a:schemeClr val="dk1"/>
              </a:solidFill>
              <a:latin typeface="Calibri"/>
              <a:ea typeface="Calibri"/>
              <a:cs typeface="Calibri"/>
              <a:sym typeface="Calibri"/>
            </a:endParaRPr>
          </a:p>
        </p:txBody>
      </p:sp>
      <p:sp>
        <p:nvSpPr>
          <p:cNvPr id="334" name="Google Shape;33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Using R-Studio</a:t>
            </a:r>
            <a:r>
              <a:rPr lang="en-US" baseline="0" dirty="0" smtClean="0"/>
              <a:t> scripting, we were able to crop the Landsat images to our study area </a:t>
            </a:r>
            <a:r>
              <a:rPr lang="en-US" baseline="0" dirty="0" err="1" smtClean="0"/>
              <a:t>shapefile</a:t>
            </a:r>
            <a:r>
              <a:rPr lang="en-US" baseline="0" dirty="0" smtClean="0"/>
              <a:t>.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Then, using R-Studio again, we can “take out” clouds and water, that was disrupting our data so we can retrieve more accurate results. </a:t>
            </a:r>
            <a:endParaRPr dirty="0"/>
          </a:p>
        </p:txBody>
      </p:sp>
      <p:sp>
        <p:nvSpPr>
          <p:cNvPr id="368" name="Google Shape;3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9" name="Google Shape;8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2" name="Google Shape;102;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0" name="Google Shape;120;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1" name="Google Shape;12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7" name="Google Shape;127;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8"/>
        <p:cNvGrpSpPr/>
        <p:nvPr/>
      </p:nvGrpSpPr>
      <p:grpSpPr>
        <a:xfrm>
          <a:off x="0" y="0"/>
          <a:ext cx="0" cy="0"/>
          <a:chOff x="0" y="0"/>
          <a:chExt cx="0" cy="0"/>
        </a:xfrm>
      </p:grpSpPr>
      <p:sp>
        <p:nvSpPr>
          <p:cNvPr id="19" name="Google Shape;19;p3"/>
          <p:cNvSpPr/>
          <p:nvPr/>
        </p:nvSpPr>
        <p:spPr>
          <a:xfrm>
            <a:off x="0" y="6591300"/>
            <a:ext cx="12192000" cy="2667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3"/>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3"/>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alibri"/>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43"/>
        <p:cNvGrpSpPr/>
        <p:nvPr/>
      </p:nvGrpSpPr>
      <p:grpSpPr>
        <a:xfrm>
          <a:off x="0" y="0"/>
          <a:ext cx="0" cy="0"/>
          <a:chOff x="0" y="0"/>
          <a:chExt cx="0" cy="0"/>
        </a:xfrm>
      </p:grpSpPr>
      <p:sp>
        <p:nvSpPr>
          <p:cNvPr id="144" name="Google Shape;144;p21"/>
          <p:cNvSpPr/>
          <p:nvPr/>
        </p:nvSpPr>
        <p:spPr>
          <a:xfrm>
            <a:off x="0" y="428625"/>
            <a:ext cx="12192000" cy="600075"/>
          </a:xfrm>
          <a:prstGeom prst="rect">
            <a:avLst/>
          </a:prstGeom>
          <a:solidFill>
            <a:srgbClr val="1B57AF"/>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21"/>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21"/>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1"/>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1"/>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1"/>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1"/>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151"/>
        <p:cNvGrpSpPr/>
        <p:nvPr/>
      </p:nvGrpSpPr>
      <p:grpSpPr>
        <a:xfrm>
          <a:off x="0" y="0"/>
          <a:ext cx="0" cy="0"/>
          <a:chOff x="0" y="0"/>
          <a:chExt cx="0" cy="0"/>
        </a:xfrm>
      </p:grpSpPr>
      <p:sp>
        <p:nvSpPr>
          <p:cNvPr id="152" name="Google Shape;152;p22"/>
          <p:cNvSpPr/>
          <p:nvPr/>
        </p:nvSpPr>
        <p:spPr>
          <a:xfrm flipH="1">
            <a:off x="-2" y="6484538"/>
            <a:ext cx="12192003" cy="265176"/>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22"/>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entury Gothic"/>
              <a:buNone/>
              <a:defRPr b="1">
                <a:solidFill>
                  <a:srgbClr val="1B57A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2"/>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2"/>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156"/>
        <p:cNvGrpSpPr/>
        <p:nvPr/>
      </p:nvGrpSpPr>
      <p:grpSpPr>
        <a:xfrm>
          <a:off x="0" y="0"/>
          <a:ext cx="0" cy="0"/>
          <a:chOff x="0" y="0"/>
          <a:chExt cx="0" cy="0"/>
        </a:xfrm>
      </p:grpSpPr>
      <p:sp>
        <p:nvSpPr>
          <p:cNvPr id="157" name="Google Shape;157;p23"/>
          <p:cNvSpPr/>
          <p:nvPr/>
        </p:nvSpPr>
        <p:spPr>
          <a:xfrm flipH="1">
            <a:off x="-4" y="0"/>
            <a:ext cx="12192003" cy="1905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23"/>
          <p:cNvSpPr/>
          <p:nvPr/>
        </p:nvSpPr>
        <p:spPr>
          <a:xfrm flipH="1">
            <a:off x="-1" y="6593264"/>
            <a:ext cx="12192003" cy="2667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23"/>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23"/>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entury Gothic"/>
              <a:buNone/>
              <a:defRPr b="1">
                <a:solidFill>
                  <a:srgbClr val="1B57A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3"/>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3"/>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3"/>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alibri"/>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24"/>
          <p:cNvSpPr/>
          <p:nvPr/>
        </p:nvSpPr>
        <p:spPr>
          <a:xfrm>
            <a:off x="9465270" y="5257798"/>
            <a:ext cx="1839440" cy="1600202"/>
          </a:xfrm>
          <a:prstGeom prst="hexagon">
            <a:avLst>
              <a:gd name="adj" fmla="val 28832"/>
              <a:gd name="vf" fmla="val 115470"/>
            </a:avLst>
          </a:prstGeom>
          <a:solidFill>
            <a:srgbClr val="1B57A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24"/>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24"/>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24"/>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24"/>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4"/>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4"/>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24"/>
        <p:cNvGrpSpPr/>
        <p:nvPr/>
      </p:nvGrpSpPr>
      <p:grpSpPr>
        <a:xfrm>
          <a:off x="0" y="0"/>
          <a:ext cx="0" cy="0"/>
          <a:chOff x="0" y="0"/>
          <a:chExt cx="0" cy="0"/>
        </a:xfrm>
      </p:grpSpPr>
      <p:sp>
        <p:nvSpPr>
          <p:cNvPr id="25" name="Google Shape;25;p4"/>
          <p:cNvSpPr/>
          <p:nvPr/>
        </p:nvSpPr>
        <p:spPr>
          <a:xfrm flipH="1">
            <a:off x="-4" y="0"/>
            <a:ext cx="12192003" cy="190500"/>
          </a:xfrm>
          <a:prstGeom prst="rect">
            <a:avLst/>
          </a:pr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4"/>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alibri"/>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30"/>
        <p:cNvGrpSpPr/>
        <p:nvPr/>
      </p:nvGrpSpPr>
      <p:grpSpPr>
        <a:xfrm>
          <a:off x="0" y="0"/>
          <a:ext cx="0" cy="0"/>
          <a:chOff x="0" y="0"/>
          <a:chExt cx="0" cy="0"/>
        </a:xfrm>
      </p:grpSpPr>
      <p:sp>
        <p:nvSpPr>
          <p:cNvPr id="31" name="Google Shape;31;p5"/>
          <p:cNvSpPr/>
          <p:nvPr/>
        </p:nvSpPr>
        <p:spPr>
          <a:xfrm>
            <a:off x="0" y="6172200"/>
            <a:ext cx="12192000" cy="6858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5"/>
          <p:cNvSpPr/>
          <p:nvPr/>
        </p:nvSpPr>
        <p:spPr>
          <a:xfrm>
            <a:off x="0" y="1186372"/>
            <a:ext cx="11696700" cy="114553"/>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alibri"/>
              <a:ea typeface="Calibri"/>
              <a:cs typeface="Calibri"/>
              <a:sym typeface="Calibri"/>
            </a:endParaRPr>
          </a:p>
        </p:txBody>
      </p:sp>
      <p:sp>
        <p:nvSpPr>
          <p:cNvPr id="33" name="Google Shape;33;p5"/>
          <p:cNvSpPr/>
          <p:nvPr/>
        </p:nvSpPr>
        <p:spPr>
          <a:xfrm rot="10800000">
            <a:off x="9969288" y="-21558"/>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5"/>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alibri"/>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39"/>
        <p:cNvGrpSpPr/>
        <p:nvPr/>
      </p:nvGrpSpPr>
      <p:grpSpPr>
        <a:xfrm>
          <a:off x="0" y="0"/>
          <a:ext cx="0" cy="0"/>
          <a:chOff x="0" y="0"/>
          <a:chExt cx="0" cy="0"/>
        </a:xfrm>
      </p:grpSpPr>
      <p:sp>
        <p:nvSpPr>
          <p:cNvPr id="40" name="Google Shape;40;p6"/>
          <p:cNvSpPr/>
          <p:nvPr/>
        </p:nvSpPr>
        <p:spPr>
          <a:xfrm rot="7200000">
            <a:off x="277328" y="-2758"/>
            <a:ext cx="564654" cy="491214"/>
          </a:xfrm>
          <a:prstGeom prst="hexagon">
            <a:avLst>
              <a:gd name="adj" fmla="val 28832"/>
              <a:gd name="vf" fmla="val 115470"/>
            </a:avLst>
          </a:prstGeom>
          <a:solidFill>
            <a:srgbClr val="1B57A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9465270" y="5257798"/>
            <a:ext cx="1839440" cy="1600202"/>
          </a:xfrm>
          <a:prstGeom prst="hexagon">
            <a:avLst>
              <a:gd name="adj" fmla="val 28832"/>
              <a:gd name="vf" fmla="val 115470"/>
            </a:avLst>
          </a:prstGeom>
          <a:solidFill>
            <a:srgbClr val="1B57A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6"/>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6"/>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6"/>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6"/>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rgbClr val="7EB761"/>
              </a:solidFill>
              <a:latin typeface="Calibri"/>
              <a:ea typeface="Calibri"/>
              <a:cs typeface="Calibri"/>
              <a:sym typeface="Calibri"/>
            </a:endParaRPr>
          </a:p>
        </p:txBody>
      </p:sp>
      <p:sp>
        <p:nvSpPr>
          <p:cNvPr id="47" name="Google Shape;47;p6"/>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alibri"/>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51"/>
        <p:cNvGrpSpPr/>
        <p:nvPr/>
      </p:nvGrpSpPr>
      <p:grpSpPr>
        <a:xfrm>
          <a:off x="0" y="0"/>
          <a:ext cx="0" cy="0"/>
          <a:chOff x="0" y="0"/>
          <a:chExt cx="0" cy="0"/>
        </a:xfrm>
      </p:grpSpPr>
      <p:sp>
        <p:nvSpPr>
          <p:cNvPr id="52" name="Google Shape;52;p7"/>
          <p:cNvSpPr/>
          <p:nvPr/>
        </p:nvSpPr>
        <p:spPr>
          <a:xfrm flipH="1">
            <a:off x="-4" y="428625"/>
            <a:ext cx="12192003" cy="628650"/>
          </a:xfrm>
          <a:prstGeom prst="rect">
            <a:avLst/>
          </a:prstGeom>
          <a:solidFill>
            <a:srgbClr val="1B57AF"/>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a:solidFill>
                <a:schemeClr val="lt1"/>
              </a:solidFill>
              <a:latin typeface="Calibri"/>
              <a:ea typeface="Calibri"/>
              <a:cs typeface="Calibri"/>
              <a:sym typeface="Calibri"/>
            </a:endParaRPr>
          </a:p>
        </p:txBody>
      </p:sp>
      <p:sp>
        <p:nvSpPr>
          <p:cNvPr id="54" name="Google Shape;54;p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58"/>
        <p:cNvGrpSpPr/>
        <p:nvPr/>
      </p:nvGrpSpPr>
      <p:grpSpPr>
        <a:xfrm>
          <a:off x="0" y="0"/>
          <a:ext cx="0" cy="0"/>
          <a:chOff x="0" y="0"/>
          <a:chExt cx="0" cy="0"/>
        </a:xfrm>
      </p:grpSpPr>
      <p:sp>
        <p:nvSpPr>
          <p:cNvPr id="59" name="Google Shape;59;p8"/>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25000" sy="25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8"/>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8"/>
          <p:cNvSpPr/>
          <p:nvPr/>
        </p:nvSpPr>
        <p:spPr>
          <a:xfrm rot="7200000">
            <a:off x="342880" y="292874"/>
            <a:ext cx="678058" cy="589869"/>
          </a:xfrm>
          <a:prstGeom prst="hexagon">
            <a:avLst>
              <a:gd name="adj" fmla="val 28832"/>
              <a:gd name="vf" fmla="val 115470"/>
            </a:avLst>
          </a:prstGeom>
          <a:solidFill>
            <a:srgbClr val="1B57A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8"/>
          <p:cNvSpPr/>
          <p:nvPr/>
        </p:nvSpPr>
        <p:spPr>
          <a:xfrm>
            <a:off x="0" y="6172200"/>
            <a:ext cx="12192000" cy="337387"/>
          </a:xfrm>
          <a:prstGeom prst="rect">
            <a:avLst/>
          </a:prstGeom>
          <a:solidFill>
            <a:srgbClr val="1B57AF"/>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8"/>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B57AF"/>
              </a:buClr>
              <a:buSzPts val="4400"/>
              <a:buFont typeface="Calibri"/>
              <a:buNone/>
              <a:defRPr b="1">
                <a:solidFill>
                  <a:srgbClr val="1B57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8"/>
        <p:cNvGrpSpPr/>
        <p:nvPr/>
      </p:nvGrpSpPr>
      <p:grpSpPr>
        <a:xfrm>
          <a:off x="0" y="0"/>
          <a:ext cx="0" cy="0"/>
          <a:chOff x="0" y="0"/>
          <a:chExt cx="0" cy="0"/>
        </a:xfrm>
      </p:grpSpPr>
      <p:sp>
        <p:nvSpPr>
          <p:cNvPr id="69" name="Google Shape;69;p9"/>
          <p:cNvSpPr/>
          <p:nvPr/>
        </p:nvSpPr>
        <p:spPr>
          <a:xfrm>
            <a:off x="0" y="6591300"/>
            <a:ext cx="12192000" cy="266700"/>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9"/>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9"/>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a:solidFill>
                  <a:srgbClr val="1B57AF"/>
                </a:solidFill>
                <a:latin typeface="Century Gothic"/>
                <a:ea typeface="Century Gothic"/>
                <a:cs typeface="Century Gothic"/>
                <a:sym typeface="Century Gothic"/>
              </a:rPr>
              <a:t>ACKNOWLEDGEMENTS</a:t>
            </a:r>
            <a:endParaRPr/>
          </a:p>
        </p:txBody>
      </p:sp>
      <p:sp>
        <p:nvSpPr>
          <p:cNvPr id="72" name="Google Shape;72;p9"/>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alibri"/>
              <a:buNone/>
            </a:pPr>
            <a:r>
              <a:rPr lang="en-US" sz="800" i="1">
                <a:solidFill>
                  <a:srgbClr val="757070"/>
                </a:solidFill>
                <a:latin typeface="Calibri"/>
                <a:ea typeface="Calibri"/>
                <a:cs typeface="Calibri"/>
                <a:sym typeface="Calibri"/>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800" i="1">
              <a:solidFill>
                <a:srgbClr val="757070"/>
              </a:solidFill>
              <a:latin typeface="Arial"/>
              <a:ea typeface="Arial"/>
              <a:cs typeface="Arial"/>
              <a:sym typeface="Arial"/>
            </a:endParaRPr>
          </a:p>
        </p:txBody>
      </p:sp>
      <p:pic>
        <p:nvPicPr>
          <p:cNvPr id="73" name="Google Shape;73;p9"/>
          <p:cNvPicPr preferRelativeResize="0"/>
          <p:nvPr/>
        </p:nvPicPr>
        <p:blipFill rotWithShape="1">
          <a:blip r:embed="rId3">
            <a:alphaModFix/>
          </a:blip>
          <a:srcRect/>
          <a:stretch/>
        </p:blipFill>
        <p:spPr>
          <a:xfrm>
            <a:off x="9584435" y="386363"/>
            <a:ext cx="2112264" cy="425769"/>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01" r="22503" b="6666"/>
          <a:stretch/>
        </p:blipFill>
        <p:spPr>
          <a:xfrm>
            <a:off x="0" y="0"/>
            <a:ext cx="7250545" cy="6858000"/>
          </a:xfrm>
          <a:prstGeom prst="rect">
            <a:avLst/>
          </a:prstGeom>
          <a:ln>
            <a:noFill/>
          </a:ln>
          <a:effectLst>
            <a:outerShdw blurRad="190500" algn="tl" rotWithShape="0">
              <a:srgbClr val="000000">
                <a:alpha val="70000"/>
              </a:srgbClr>
            </a:outerShdw>
          </a:effectLst>
        </p:spPr>
      </p:pic>
      <p:grpSp>
        <p:nvGrpSpPr>
          <p:cNvPr id="14" name="Group 13"/>
          <p:cNvGrpSpPr/>
          <p:nvPr/>
        </p:nvGrpSpPr>
        <p:grpSpPr>
          <a:xfrm>
            <a:off x="7814761" y="4115906"/>
            <a:ext cx="1905405" cy="1628504"/>
            <a:chOff x="8025208" y="3531159"/>
            <a:chExt cx="1905405"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Scott Harrison</a:t>
              </a:r>
              <a:endPar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6" name="Rectangle 15"/>
            <p:cNvSpPr/>
            <p:nvPr userDrawn="1"/>
          </p:nvSpPr>
          <p:spPr>
            <a:xfrm>
              <a:off x="8032640" y="3966272"/>
              <a:ext cx="151355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n-ea"/>
                  <a:cs typeface="+mn-cs"/>
                </a:rPr>
                <a:t>Josi</a:t>
              </a:r>
              <a:r>
                <a:rPr kumimoji="0" lang="en-US" sz="15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Robertson</a:t>
              </a:r>
              <a:endPar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7" name="Rectangle 16"/>
            <p:cNvSpPr/>
            <p:nvPr userDrawn="1"/>
          </p:nvSpPr>
          <p:spPr>
            <a:xfrm>
              <a:off x="8046764" y="4836498"/>
              <a:ext cx="188384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Brianna </a:t>
              </a:r>
              <a:r>
                <a:rPr kumimoji="0" lang="en-US" sz="1500" b="0"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n-ea"/>
                  <a:cs typeface="+mn-cs"/>
                </a:rPr>
                <a:t>McCardle</a:t>
              </a:r>
              <a:endPar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8" name="Rectangle 17"/>
            <p:cNvSpPr/>
            <p:nvPr userDrawn="1"/>
          </p:nvSpPr>
          <p:spPr>
            <a:xfrm>
              <a:off x="8036885" y="4401385"/>
              <a:ext cx="1893467"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Luis Garcia Falcon</a:t>
              </a:r>
              <a:endPar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grpSp>
      <p:sp>
        <p:nvSpPr>
          <p:cNvPr id="37" name="Title 1"/>
          <p:cNvSpPr txBox="1">
            <a:spLocks/>
          </p:cNvSpPr>
          <p:nvPr/>
        </p:nvSpPr>
        <p:spPr>
          <a:xfrm>
            <a:off x="7794625" y="1417552"/>
            <a:ext cx="3895726" cy="1076466"/>
          </a:xfrm>
          <a:prstGeom prst="rect">
            <a:avLst/>
          </a:prstGeom>
        </p:spPr>
        <p:txBody>
          <a:bodyPr anchor="ctr">
            <a:normAutofit fontScale="925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lvl="0" algn="l">
              <a:buClrTx/>
              <a:defRPr/>
            </a:pPr>
            <a:r>
              <a:rPr lang="en-US" sz="3200" spc="0" dirty="0">
                <a:solidFill>
                  <a:srgbClr val="1B57AF"/>
                </a:solidFill>
              </a:rPr>
              <a:t>NEW YORK CITY URBAN DEVELOPMENT</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buClrTx/>
              <a:defRPr/>
            </a:pPr>
            <a:r>
              <a:rPr lang="en-US" sz="1600" dirty="0">
                <a:solidFill>
                  <a:prstClr val="black">
                    <a:lumMod val="75000"/>
                    <a:lumOff val="25000"/>
                  </a:prstClr>
                </a:solidFill>
              </a:rPr>
              <a:t>Mapping Urban Hotspots using NASA Earth Observations to Inform Future Green Initiatives in New York City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Virginia </a:t>
            </a: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1800" b="0" i="0" u="none" strike="noStrike" kern="1200" cap="none" spc="0" normalizeH="0" baseline="0" noProof="0" dirty="0" smtClean="0">
                <a:ln>
                  <a:noFill/>
                </a:ln>
                <a:solidFill>
                  <a:prstClr val="white"/>
                </a:solidFill>
                <a:effectLst/>
                <a:uLnTx/>
                <a:uFillTx/>
                <a:latin typeface="Century Gothic" panose="020F0302020204030204"/>
                <a:ea typeface="+mn-ea"/>
                <a:cs typeface="+mn-cs"/>
              </a:rPr>
              <a:t>Langley| Fall </a:t>
            </a: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2019</a:t>
            </a:r>
          </a:p>
        </p:txBody>
      </p:sp>
    </p:spTree>
    <p:extLst>
      <p:ext uri="{BB962C8B-B14F-4D97-AF65-F5344CB8AC3E}">
        <p14:creationId xmlns:p14="http://schemas.microsoft.com/office/powerpoint/2010/main" val="132373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5"/>
          <p:cNvSpPr txBox="1"/>
          <p:nvPr/>
        </p:nvSpPr>
        <p:spPr>
          <a:xfrm>
            <a:off x="1133704" y="249199"/>
            <a:ext cx="10233148" cy="661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ArcGIS Model </a:t>
            </a:r>
            <a:r>
              <a:rPr lang="en-US" sz="4400" b="1" dirty="0" smtClean="0">
                <a:solidFill>
                  <a:srgbClr val="1B57AF"/>
                </a:solidFill>
                <a:latin typeface="Century Gothic"/>
                <a:ea typeface="Century Gothic"/>
                <a:cs typeface="Century Gothic"/>
                <a:sym typeface="Century Gothic"/>
              </a:rPr>
              <a:t>Overview</a:t>
            </a:r>
            <a:endParaRPr sz="4400" b="1" dirty="0">
              <a:solidFill>
                <a:srgbClr val="1B57AF"/>
              </a:solidFill>
              <a:latin typeface="Century Gothic"/>
              <a:ea typeface="Century Gothic"/>
              <a:cs typeface="Century Gothic"/>
              <a:sym typeface="Century Gothic"/>
            </a:endParaRPr>
          </a:p>
        </p:txBody>
      </p:sp>
      <p:sp>
        <p:nvSpPr>
          <p:cNvPr id="21" name="Rectangle 20"/>
          <p:cNvSpPr/>
          <p:nvPr/>
        </p:nvSpPr>
        <p:spPr>
          <a:xfrm>
            <a:off x="5581725" y="3244786"/>
            <a:ext cx="2013857" cy="331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entury Gothic" panose="020B0502020202020204" pitchFamily="34" charset="0"/>
              </a:rPr>
              <a:t>Raster Iterator</a:t>
            </a:r>
          </a:p>
        </p:txBody>
      </p:sp>
      <p:grpSp>
        <p:nvGrpSpPr>
          <p:cNvPr id="24" name="Group 23"/>
          <p:cNvGrpSpPr/>
          <p:nvPr/>
        </p:nvGrpSpPr>
        <p:grpSpPr>
          <a:xfrm>
            <a:off x="886750" y="1169318"/>
            <a:ext cx="9902367" cy="4887452"/>
            <a:chOff x="231842" y="1016896"/>
            <a:chExt cx="9902367" cy="4887452"/>
          </a:xfrm>
        </p:grpSpPr>
        <p:sp>
          <p:nvSpPr>
            <p:cNvPr id="3" name="Oval 2"/>
            <p:cNvSpPr/>
            <p:nvPr/>
          </p:nvSpPr>
          <p:spPr>
            <a:xfrm>
              <a:off x="2746356" y="1016896"/>
              <a:ext cx="2180461" cy="1976871"/>
            </a:xfrm>
            <a:prstGeom prst="ellipse">
              <a:avLst/>
            </a:prstGeom>
            <a:solidFill>
              <a:srgbClr val="1B57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1842" y="1388583"/>
              <a:ext cx="1784759" cy="1264012"/>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File of Processed Landsat Images</a:t>
              </a:r>
              <a:endParaRPr lang="en-US" sz="2000" dirty="0">
                <a:latin typeface="Century Gothic" panose="020B0502020202020204" pitchFamily="34" charset="0"/>
              </a:endParaRPr>
            </a:p>
          </p:txBody>
        </p:sp>
        <p:sp>
          <p:nvSpPr>
            <p:cNvPr id="7" name="Rectangle 6"/>
            <p:cNvSpPr/>
            <p:nvPr/>
          </p:nvSpPr>
          <p:spPr>
            <a:xfrm>
              <a:off x="5621281" y="1430461"/>
              <a:ext cx="1505840" cy="1055985"/>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Processed </a:t>
              </a:r>
              <a:r>
                <a:rPr lang="en-US" sz="2000" dirty="0" err="1" smtClean="0">
                  <a:latin typeface="Century Gothic" panose="020B0502020202020204" pitchFamily="34" charset="0"/>
                </a:rPr>
                <a:t>Rasters</a:t>
              </a:r>
              <a:endParaRPr lang="en-US" sz="2000" dirty="0">
                <a:latin typeface="Century Gothic" panose="020B0502020202020204" pitchFamily="34" charset="0"/>
              </a:endParaRPr>
            </a:p>
          </p:txBody>
        </p:sp>
        <p:sp>
          <p:nvSpPr>
            <p:cNvPr id="11" name="Rectangle 10"/>
            <p:cNvSpPr/>
            <p:nvPr/>
          </p:nvSpPr>
          <p:spPr>
            <a:xfrm>
              <a:off x="1405272" y="4020239"/>
              <a:ext cx="2415695" cy="1685871"/>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Raster of Avg. Difference from Mean Surface Temperature</a:t>
              </a:r>
              <a:endParaRPr lang="en-US" sz="2000" dirty="0">
                <a:latin typeface="Century Gothic" panose="020B0502020202020204" pitchFamily="34" charset="0"/>
              </a:endParaRPr>
            </a:p>
          </p:txBody>
        </p:sp>
        <p:sp>
          <p:nvSpPr>
            <p:cNvPr id="12" name="Right Arrow 11"/>
            <p:cNvSpPr/>
            <p:nvPr/>
          </p:nvSpPr>
          <p:spPr>
            <a:xfrm>
              <a:off x="2051892" y="1823703"/>
              <a:ext cx="801008"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95820" y="1782173"/>
              <a:ext cx="801008"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71039" y="1254679"/>
              <a:ext cx="2138916" cy="1349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Clip to Study Area</a:t>
              </a:r>
            </a:p>
            <a:p>
              <a:pPr algn="ctr"/>
              <a:r>
                <a:rPr lang="en-US" sz="2000" dirty="0" smtClean="0">
                  <a:latin typeface="Century Gothic" panose="020B0502020202020204" pitchFamily="34" charset="0"/>
                </a:rPr>
                <a:t>&amp;</a:t>
              </a:r>
            </a:p>
            <a:p>
              <a:pPr algn="ctr"/>
              <a:r>
                <a:rPr lang="en-US" sz="2000" baseline="30000" dirty="0" smtClean="0">
                  <a:latin typeface="Times New Roman" panose="02020603050405020304" pitchFamily="18" charset="0"/>
                  <a:cs typeface="Times New Roman" panose="02020603050405020304" pitchFamily="18" charset="0"/>
                </a:rPr>
                <a:t>°</a:t>
              </a:r>
              <a:r>
                <a:rPr lang="en-US" sz="2000" dirty="0" smtClean="0">
                  <a:latin typeface="Century Gothic" panose="020B0502020202020204" pitchFamily="34" charset="0"/>
                </a:rPr>
                <a:t>F  Conversion</a:t>
              </a:r>
              <a:endParaRPr lang="en-US" sz="2000" dirty="0">
                <a:latin typeface="Century Gothic" panose="020B0502020202020204" pitchFamily="34" charset="0"/>
              </a:endParaRPr>
            </a:p>
          </p:txBody>
        </p:sp>
        <p:grpSp>
          <p:nvGrpSpPr>
            <p:cNvPr id="20" name="Group 19"/>
            <p:cNvGrpSpPr/>
            <p:nvPr/>
          </p:nvGrpSpPr>
          <p:grpSpPr>
            <a:xfrm>
              <a:off x="7871830" y="1061960"/>
              <a:ext cx="2186768" cy="2002172"/>
              <a:chOff x="8158634" y="931477"/>
              <a:chExt cx="2186768" cy="2002172"/>
            </a:xfrm>
          </p:grpSpPr>
          <p:sp>
            <p:nvSpPr>
              <p:cNvPr id="22" name="Oval 21"/>
              <p:cNvSpPr/>
              <p:nvPr/>
            </p:nvSpPr>
            <p:spPr>
              <a:xfrm>
                <a:off x="8158634" y="931477"/>
                <a:ext cx="2186768" cy="2002172"/>
              </a:xfrm>
              <a:prstGeom prst="ellipse">
                <a:avLst/>
              </a:prstGeom>
              <a:solidFill>
                <a:srgbClr val="1B57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41935" y="1205653"/>
                <a:ext cx="2013857" cy="1349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Calculate Mean Temperature of Image</a:t>
                </a:r>
                <a:endParaRPr lang="en-US" sz="2000" dirty="0">
                  <a:latin typeface="Century Gothic" panose="020B0502020202020204" pitchFamily="34" charset="0"/>
                </a:endParaRPr>
              </a:p>
            </p:txBody>
          </p:sp>
        </p:grpSp>
        <p:grpSp>
          <p:nvGrpSpPr>
            <p:cNvPr id="19" name="Group 18"/>
            <p:cNvGrpSpPr/>
            <p:nvPr/>
          </p:nvGrpSpPr>
          <p:grpSpPr>
            <a:xfrm>
              <a:off x="7796221" y="3703831"/>
              <a:ext cx="2337988" cy="2160560"/>
              <a:chOff x="6631272" y="3126275"/>
              <a:chExt cx="2367984" cy="2294605"/>
            </a:xfrm>
          </p:grpSpPr>
          <p:sp>
            <p:nvSpPr>
              <p:cNvPr id="23" name="Oval 22"/>
              <p:cNvSpPr/>
              <p:nvPr/>
            </p:nvSpPr>
            <p:spPr>
              <a:xfrm>
                <a:off x="6631272" y="3126275"/>
                <a:ext cx="2367984" cy="2294605"/>
              </a:xfrm>
              <a:prstGeom prst="ellipse">
                <a:avLst/>
              </a:prstGeom>
              <a:solidFill>
                <a:srgbClr val="1B57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43635" y="3257276"/>
                <a:ext cx="2013857" cy="1349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Calculate Distance From Mean Temperature</a:t>
                </a:r>
                <a:endParaRPr lang="en-US" sz="2000" dirty="0">
                  <a:latin typeface="Century Gothic" panose="020B0502020202020204" pitchFamily="34" charset="0"/>
                </a:endParaRPr>
              </a:p>
            </p:txBody>
          </p:sp>
        </p:grpSp>
        <p:sp>
          <p:nvSpPr>
            <p:cNvPr id="14" name="Right Arrow 13"/>
            <p:cNvSpPr/>
            <p:nvPr/>
          </p:nvSpPr>
          <p:spPr>
            <a:xfrm>
              <a:off x="7185497" y="1797431"/>
              <a:ext cx="727983"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8617568" y="3185430"/>
              <a:ext cx="695293"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639600" y="3743788"/>
              <a:ext cx="2337988" cy="2160560"/>
              <a:chOff x="6507141" y="3224922"/>
              <a:chExt cx="2367984" cy="2294605"/>
            </a:xfrm>
          </p:grpSpPr>
          <p:sp>
            <p:nvSpPr>
              <p:cNvPr id="27" name="Oval 26"/>
              <p:cNvSpPr/>
              <p:nvPr/>
            </p:nvSpPr>
            <p:spPr>
              <a:xfrm>
                <a:off x="6507141" y="3224922"/>
                <a:ext cx="2367984" cy="2294605"/>
              </a:xfrm>
              <a:prstGeom prst="ellipse">
                <a:avLst/>
              </a:prstGeom>
              <a:solidFill>
                <a:srgbClr val="1B57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727230" y="3417896"/>
                <a:ext cx="2013857" cy="1691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Calculate Average Distance From Mean over study period</a:t>
                </a:r>
                <a:endParaRPr lang="en-US" sz="2000" dirty="0">
                  <a:latin typeface="Century Gothic" panose="020B0502020202020204" pitchFamily="34" charset="0"/>
                </a:endParaRPr>
              </a:p>
            </p:txBody>
          </p:sp>
        </p:grpSp>
        <p:sp>
          <p:nvSpPr>
            <p:cNvPr id="17" name="Right Arrow 16"/>
            <p:cNvSpPr/>
            <p:nvPr/>
          </p:nvSpPr>
          <p:spPr>
            <a:xfrm rot="10800000">
              <a:off x="3859727" y="4600910"/>
              <a:ext cx="801008"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6950085" y="4651838"/>
              <a:ext cx="894774"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Elbow Connector 28"/>
          <p:cNvCxnSpPr>
            <a:stCxn id="23" idx="1"/>
            <a:endCxn id="3" idx="4"/>
          </p:cNvCxnSpPr>
          <p:nvPr/>
        </p:nvCxnSpPr>
        <p:spPr>
          <a:xfrm rot="16200000" flipV="1">
            <a:off x="6129272" y="1508413"/>
            <a:ext cx="1026471" cy="4302024"/>
          </a:xfrm>
          <a:prstGeom prst="bentConnector3">
            <a:avLst>
              <a:gd name="adj1" fmla="val 50000"/>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6"/>
          <p:cNvSpPr txBox="1"/>
          <p:nvPr/>
        </p:nvSpPr>
        <p:spPr>
          <a:xfrm>
            <a:off x="1133704" y="249199"/>
            <a:ext cx="10233148" cy="661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DATA PROCESSING – Model Workflow </a:t>
            </a:r>
            <a:endParaRPr sz="4400" b="1" dirty="0">
              <a:solidFill>
                <a:srgbClr val="1B57AF"/>
              </a:solidFill>
              <a:latin typeface="Century Gothic"/>
              <a:ea typeface="Century Gothic"/>
              <a:cs typeface="Century Gothic"/>
              <a:sym typeface="Century Gothic"/>
            </a:endParaRPr>
          </a:p>
        </p:txBody>
      </p:sp>
      <p:sp>
        <p:nvSpPr>
          <p:cNvPr id="387" name="Google Shape;387;p36"/>
          <p:cNvSpPr txBox="1"/>
          <p:nvPr/>
        </p:nvSpPr>
        <p:spPr>
          <a:xfrm>
            <a:off x="313556" y="1576063"/>
            <a:ext cx="4526839" cy="42141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B57AF"/>
              </a:buClr>
              <a:buSzPts val="1600"/>
              <a:buFont typeface="Arial"/>
              <a:buNone/>
            </a:pPr>
            <a:endParaRPr sz="1600" dirty="0">
              <a:solidFill>
                <a:srgbClr val="3F3F3F"/>
              </a:solidFill>
              <a:latin typeface="Century Gothic"/>
              <a:ea typeface="Century Gothic"/>
              <a:cs typeface="Century Gothic"/>
              <a:sym typeface="Century Gothic"/>
            </a:endParaRPr>
          </a:p>
          <a:p>
            <a:pPr marL="457200" marR="0" lvl="0" indent="-457200" algn="l" rtl="0">
              <a:lnSpc>
                <a:spcPct val="100000"/>
              </a:lnSpc>
              <a:spcBef>
                <a:spcPts val="1600"/>
              </a:spcBef>
              <a:spcAft>
                <a:spcPts val="0"/>
              </a:spcAft>
              <a:buClr>
                <a:srgbClr val="1B57AF"/>
              </a:buClr>
              <a:buSzPts val="2400"/>
              <a:buFont typeface="Arial"/>
              <a:buAutoNum type="arabicPeriod"/>
            </a:pPr>
            <a:r>
              <a:rPr lang="en-US" sz="2400" b="1" dirty="0">
                <a:solidFill>
                  <a:srgbClr val="3F3F3F"/>
                </a:solidFill>
                <a:latin typeface="Century Gothic"/>
                <a:ea typeface="Century Gothic"/>
                <a:cs typeface="Century Gothic"/>
                <a:sym typeface="Century Gothic"/>
              </a:rPr>
              <a:t>Batch Raster Setup </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Raster Iteration </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chemeClr val="dk1"/>
                </a:solidFill>
                <a:latin typeface="Century Gothic"/>
                <a:ea typeface="Century Gothic"/>
                <a:cs typeface="Century Gothic"/>
                <a:sym typeface="Century Gothic"/>
              </a:rPr>
              <a:t>Clipping to Extent</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chemeClr val="accent5"/>
                </a:solidFill>
                <a:latin typeface="Century Gothic"/>
                <a:ea typeface="Century Gothic"/>
                <a:cs typeface="Century Gothic"/>
                <a:sym typeface="Century Gothic"/>
              </a:rPr>
              <a:t> </a:t>
            </a:r>
            <a:r>
              <a:rPr lang="en-US" sz="2400" dirty="0">
                <a:solidFill>
                  <a:schemeClr val="dk1"/>
                </a:solidFill>
                <a:latin typeface="Century Gothic"/>
                <a:ea typeface="Century Gothic"/>
                <a:cs typeface="Century Gothic"/>
                <a:sym typeface="Century Gothic"/>
              </a:rPr>
              <a:t>Temperature Conversion</a:t>
            </a:r>
            <a:endParaRPr sz="8000" dirty="0">
              <a:solidFill>
                <a:schemeClr val="dk1"/>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1B57AF"/>
              </a:buClr>
              <a:buSzPts val="8000"/>
              <a:buFont typeface="Arial"/>
              <a:buNone/>
            </a:pPr>
            <a:r>
              <a:rPr lang="en-US" sz="8000" dirty="0">
                <a:solidFill>
                  <a:srgbClr val="3F3F3F"/>
                </a:solidFill>
                <a:latin typeface="Century Gothic"/>
                <a:ea typeface="Century Gothic"/>
                <a:cs typeface="Century Gothic"/>
                <a:sym typeface="Century Gothic"/>
              </a:rPr>
              <a:t> </a:t>
            </a:r>
            <a:endParaRPr dirty="0"/>
          </a:p>
          <a:p>
            <a:pPr marL="0" marR="0" lvl="0" indent="0" algn="l" rtl="0">
              <a:lnSpc>
                <a:spcPct val="100000"/>
              </a:lnSpc>
              <a:spcBef>
                <a:spcPts val="1600"/>
              </a:spcBef>
              <a:spcAft>
                <a:spcPts val="0"/>
              </a:spcAft>
              <a:buClr>
                <a:srgbClr val="7EB761"/>
              </a:buClr>
              <a:buSzPts val="2800"/>
              <a:buFont typeface="Arial"/>
              <a:buNone/>
            </a:pPr>
            <a:endParaRPr sz="2800" dirty="0">
              <a:solidFill>
                <a:srgbClr val="3F3F3F"/>
              </a:solidFill>
              <a:latin typeface="Calibri"/>
              <a:ea typeface="Calibri"/>
              <a:cs typeface="Calibri"/>
              <a:sym typeface="Calibri"/>
            </a:endParaRPr>
          </a:p>
        </p:txBody>
      </p:sp>
      <p:grpSp>
        <p:nvGrpSpPr>
          <p:cNvPr id="5" name="Group 4"/>
          <p:cNvGrpSpPr/>
          <p:nvPr/>
        </p:nvGrpSpPr>
        <p:grpSpPr>
          <a:xfrm>
            <a:off x="4554763" y="1799929"/>
            <a:ext cx="6672943" cy="1360714"/>
            <a:chOff x="472621" y="1763487"/>
            <a:chExt cx="6672943" cy="1360714"/>
          </a:xfrm>
        </p:grpSpPr>
        <p:sp>
          <p:nvSpPr>
            <p:cNvPr id="6" name="Rectangle 5"/>
            <p:cNvSpPr/>
            <p:nvPr/>
          </p:nvSpPr>
          <p:spPr>
            <a:xfrm>
              <a:off x="472621" y="1774373"/>
              <a:ext cx="2107293"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Load Processed Landsat Data</a:t>
              </a:r>
              <a:endParaRPr lang="en-US" sz="2000" dirty="0">
                <a:latin typeface="Century Gothic" panose="020B0502020202020204" pitchFamily="34" charset="0"/>
              </a:endParaRPr>
            </a:p>
          </p:txBody>
        </p:sp>
        <p:sp>
          <p:nvSpPr>
            <p:cNvPr id="7" name="Rectangle 6"/>
            <p:cNvSpPr/>
            <p:nvPr/>
          </p:nvSpPr>
          <p:spPr>
            <a:xfrm>
              <a:off x="2802164" y="1763487"/>
              <a:ext cx="2013857"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Raster Iteration</a:t>
              </a:r>
              <a:endParaRPr lang="en-US" sz="2000" dirty="0">
                <a:latin typeface="Century Gothic" panose="020B0502020202020204" pitchFamily="34" charset="0"/>
              </a:endParaRPr>
            </a:p>
          </p:txBody>
        </p:sp>
        <p:sp>
          <p:nvSpPr>
            <p:cNvPr id="8" name="Rectangle 7"/>
            <p:cNvSpPr/>
            <p:nvPr/>
          </p:nvSpPr>
          <p:spPr>
            <a:xfrm>
              <a:off x="5131707" y="1774373"/>
              <a:ext cx="2013857"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Clip to Study Extent &amp; Convert to ˚F</a:t>
              </a:r>
              <a:endParaRPr lang="en-US" sz="2000" dirty="0">
                <a:latin typeface="Century Gothic" panose="020B0502020202020204" pitchFamily="34" charset="0"/>
              </a:endParaRPr>
            </a:p>
          </p:txBody>
        </p:sp>
        <p:sp>
          <p:nvSpPr>
            <p:cNvPr id="13" name="Right Arrow 12"/>
            <p:cNvSpPr/>
            <p:nvPr/>
          </p:nvSpPr>
          <p:spPr>
            <a:xfrm>
              <a:off x="2337253" y="2215243"/>
              <a:ext cx="801008"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573359" y="2226128"/>
              <a:ext cx="896271"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1644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7"/>
          <p:cNvSpPr txBox="1"/>
          <p:nvPr/>
        </p:nvSpPr>
        <p:spPr>
          <a:xfrm>
            <a:off x="1117375" y="107606"/>
            <a:ext cx="10233148" cy="127635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smtClean="0">
                <a:solidFill>
                  <a:srgbClr val="1B57AF"/>
                </a:solidFill>
                <a:latin typeface="Century Gothic"/>
                <a:ea typeface="Century Gothic"/>
                <a:cs typeface="Century Gothic"/>
                <a:sym typeface="Century Gothic"/>
              </a:rPr>
              <a:t>RASTER CALCULATIONS </a:t>
            </a:r>
            <a:r>
              <a:rPr lang="en-US" sz="4400" b="1" dirty="0">
                <a:solidFill>
                  <a:srgbClr val="1B57AF"/>
                </a:solidFill>
                <a:latin typeface="Century Gothic"/>
                <a:ea typeface="Century Gothic"/>
                <a:cs typeface="Century Gothic"/>
                <a:sym typeface="Century Gothic"/>
              </a:rPr>
              <a:t>– Distance </a:t>
            </a:r>
            <a:r>
              <a:rPr lang="en-US" sz="4400" b="1" dirty="0" smtClean="0">
                <a:solidFill>
                  <a:srgbClr val="1B57AF"/>
                </a:solidFill>
                <a:latin typeface="Century Gothic"/>
                <a:ea typeface="Century Gothic"/>
                <a:cs typeface="Century Gothic"/>
                <a:sym typeface="Century Gothic"/>
              </a:rPr>
              <a:t>from Mean</a:t>
            </a:r>
            <a:endParaRPr sz="4400" b="1" dirty="0">
              <a:solidFill>
                <a:srgbClr val="1B57AF"/>
              </a:solidFill>
              <a:latin typeface="Century Gothic"/>
              <a:ea typeface="Century Gothic"/>
              <a:cs typeface="Century Gothic"/>
              <a:sym typeface="Century Gothic"/>
            </a:endParaRPr>
          </a:p>
        </p:txBody>
      </p:sp>
      <p:sp>
        <p:nvSpPr>
          <p:cNvPr id="394" name="Google Shape;394;p37"/>
          <p:cNvSpPr txBox="1"/>
          <p:nvPr/>
        </p:nvSpPr>
        <p:spPr>
          <a:xfrm>
            <a:off x="476566" y="1843958"/>
            <a:ext cx="4085908" cy="42141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B57AF"/>
              </a:buClr>
              <a:buSzPts val="2400"/>
              <a:buFont typeface="Arial"/>
              <a:buNone/>
            </a:pPr>
            <a:endParaRPr sz="2400" dirty="0">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1B57AF"/>
              </a:buClr>
              <a:buSzPts val="2400"/>
              <a:buFont typeface="Arial"/>
              <a:buNone/>
            </a:pPr>
            <a:r>
              <a:rPr lang="en-US" sz="2400" b="1" dirty="0">
                <a:solidFill>
                  <a:schemeClr val="accent5"/>
                </a:solidFill>
                <a:latin typeface="Century Gothic"/>
                <a:ea typeface="Century Gothic"/>
                <a:cs typeface="Century Gothic"/>
                <a:sym typeface="Century Gothic"/>
              </a:rPr>
              <a:t>2. </a:t>
            </a:r>
            <a:r>
              <a:rPr lang="en-US" sz="2400" b="1" dirty="0">
                <a:solidFill>
                  <a:srgbClr val="3F3F3F"/>
                </a:solidFill>
                <a:latin typeface="Century Gothic"/>
                <a:ea typeface="Century Gothic"/>
                <a:cs typeface="Century Gothic"/>
                <a:sym typeface="Century Gothic"/>
              </a:rPr>
              <a:t>Raster Math  </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 Masking</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Zonal Statistics</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Mean Subtraction</a:t>
            </a:r>
            <a:endParaRPr dirty="0"/>
          </a:p>
          <a:p>
            <a:pPr marL="0" marR="0" lvl="0" indent="0" algn="l" rtl="0">
              <a:lnSpc>
                <a:spcPct val="100000"/>
              </a:lnSpc>
              <a:spcBef>
                <a:spcPts val="1600"/>
              </a:spcBef>
              <a:spcAft>
                <a:spcPts val="0"/>
              </a:spcAft>
              <a:buClr>
                <a:srgbClr val="7EB761"/>
              </a:buClr>
              <a:buSzPts val="2800"/>
              <a:buFont typeface="Arial"/>
              <a:buNone/>
            </a:pPr>
            <a:endParaRPr sz="2800" dirty="0">
              <a:solidFill>
                <a:srgbClr val="3F3F3F"/>
              </a:solidFill>
              <a:latin typeface="Calibri"/>
              <a:ea typeface="Calibri"/>
              <a:cs typeface="Calibri"/>
              <a:sym typeface="Calibri"/>
            </a:endParaRPr>
          </a:p>
        </p:txBody>
      </p:sp>
      <p:grpSp>
        <p:nvGrpSpPr>
          <p:cNvPr id="5" name="Group 4"/>
          <p:cNvGrpSpPr/>
          <p:nvPr/>
        </p:nvGrpSpPr>
        <p:grpSpPr>
          <a:xfrm>
            <a:off x="4467678" y="2005353"/>
            <a:ext cx="6672943" cy="2962310"/>
            <a:chOff x="5131707" y="1763487"/>
            <a:chExt cx="6672943" cy="2962310"/>
          </a:xfrm>
        </p:grpSpPr>
        <p:sp>
          <p:nvSpPr>
            <p:cNvPr id="8" name="Rectangle 7"/>
            <p:cNvSpPr/>
            <p:nvPr/>
          </p:nvSpPr>
          <p:spPr>
            <a:xfrm>
              <a:off x="5131707" y="1774373"/>
              <a:ext cx="2013857"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Clipped &amp; Converted Raster</a:t>
              </a:r>
              <a:endParaRPr lang="en-US" sz="2000" dirty="0">
                <a:latin typeface="Century Gothic" panose="020B0502020202020204" pitchFamily="34" charset="0"/>
              </a:endParaRPr>
            </a:p>
          </p:txBody>
        </p:sp>
        <p:sp>
          <p:nvSpPr>
            <p:cNvPr id="9" name="Rectangle 8"/>
            <p:cNvSpPr/>
            <p:nvPr/>
          </p:nvSpPr>
          <p:spPr>
            <a:xfrm>
              <a:off x="7461250" y="1763487"/>
              <a:ext cx="2013857"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Calculate Each Image Raster Mean</a:t>
              </a:r>
              <a:endParaRPr lang="en-US" sz="2000" dirty="0">
                <a:latin typeface="Century Gothic" panose="020B0502020202020204" pitchFamily="34" charset="0"/>
              </a:endParaRPr>
            </a:p>
          </p:txBody>
        </p:sp>
        <p:sp>
          <p:nvSpPr>
            <p:cNvPr id="10" name="Rectangle 9"/>
            <p:cNvSpPr/>
            <p:nvPr/>
          </p:nvSpPr>
          <p:spPr>
            <a:xfrm>
              <a:off x="9790793" y="1763487"/>
              <a:ext cx="2013857"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Subtract Mean From Original Raster</a:t>
              </a:r>
              <a:endParaRPr lang="en-US" sz="2000" dirty="0">
                <a:latin typeface="Century Gothic" panose="020B0502020202020204" pitchFamily="34" charset="0"/>
              </a:endParaRPr>
            </a:p>
          </p:txBody>
        </p:sp>
        <p:sp>
          <p:nvSpPr>
            <p:cNvPr id="11" name="Rectangle 10"/>
            <p:cNvSpPr/>
            <p:nvPr/>
          </p:nvSpPr>
          <p:spPr>
            <a:xfrm>
              <a:off x="9790793" y="3375969"/>
              <a:ext cx="2013857" cy="1349828"/>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Distance From Mean Raster</a:t>
              </a:r>
              <a:endParaRPr lang="en-US" sz="2000" dirty="0">
                <a:latin typeface="Century Gothic" panose="020B0502020202020204" pitchFamily="34" charset="0"/>
              </a:endParaRPr>
            </a:p>
          </p:txBody>
        </p:sp>
        <p:sp>
          <p:nvSpPr>
            <p:cNvPr id="15" name="Right Arrow 14"/>
            <p:cNvSpPr/>
            <p:nvPr/>
          </p:nvSpPr>
          <p:spPr>
            <a:xfrm>
              <a:off x="6902903" y="2226128"/>
              <a:ext cx="792121"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9307286" y="2226128"/>
              <a:ext cx="729343"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400000">
              <a:off x="10487783" y="3080349"/>
              <a:ext cx="619872" cy="446315"/>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86421" y="3709188"/>
              <a:ext cx="2226224" cy="400110"/>
            </a:xfrm>
            <a:prstGeom prst="rect">
              <a:avLst/>
            </a:prstGeom>
            <a:noFill/>
          </p:spPr>
          <p:txBody>
            <a:bodyPr wrap="square" rtlCol="0">
              <a:spAutoFit/>
            </a:bodyPr>
            <a:lstStyle/>
            <a:p>
              <a:r>
                <a:rPr lang="en-US" sz="2000" b="1" dirty="0" smtClean="0">
                  <a:solidFill>
                    <a:srgbClr val="1B57AF"/>
                  </a:solidFill>
                  <a:latin typeface="Century Gothic" panose="020B0502020202020204" pitchFamily="34" charset="0"/>
                </a:rPr>
                <a:t>Iteration </a:t>
              </a:r>
              <a:endParaRPr lang="en-US" sz="2000" b="1" dirty="0">
                <a:solidFill>
                  <a:srgbClr val="1B57AF"/>
                </a:solidFill>
                <a:latin typeface="Century Gothic" panose="020B0502020202020204" pitchFamily="34" charset="0"/>
              </a:endParaRPr>
            </a:p>
          </p:txBody>
        </p:sp>
      </p:grpSp>
      <p:sp>
        <p:nvSpPr>
          <p:cNvPr id="20" name="Bent-Up Arrow 19"/>
          <p:cNvSpPr/>
          <p:nvPr/>
        </p:nvSpPr>
        <p:spPr>
          <a:xfrm>
            <a:off x="4792889" y="3394000"/>
            <a:ext cx="4347935" cy="1362831"/>
          </a:xfrm>
          <a:prstGeom prst="bentUpArrow">
            <a:avLst>
              <a:gd name="adj1" fmla="val 17811"/>
              <a:gd name="adj2" fmla="val 25000"/>
              <a:gd name="adj3" fmla="val 30863"/>
            </a:avLst>
          </a:prstGeom>
          <a:solidFill>
            <a:srgbClr val="FF0000"/>
          </a:solidFill>
          <a:ln>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964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8"/>
          <p:cNvSpPr txBox="1"/>
          <p:nvPr/>
        </p:nvSpPr>
        <p:spPr>
          <a:xfrm>
            <a:off x="1108990" y="80671"/>
            <a:ext cx="10233148" cy="12034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DATA </a:t>
            </a:r>
            <a:r>
              <a:rPr lang="en-US" sz="4400" b="1" dirty="0" smtClean="0">
                <a:solidFill>
                  <a:srgbClr val="1B57AF"/>
                </a:solidFill>
                <a:latin typeface="Century Gothic"/>
                <a:ea typeface="Century Gothic"/>
                <a:cs typeface="Century Gothic"/>
                <a:sym typeface="Century Gothic"/>
              </a:rPr>
              <a:t>CALCULATION – Average </a:t>
            </a:r>
            <a:r>
              <a:rPr lang="en-US" sz="4400" b="1" dirty="0">
                <a:solidFill>
                  <a:srgbClr val="1B57AF"/>
                </a:solidFill>
                <a:latin typeface="Century Gothic"/>
                <a:ea typeface="Century Gothic"/>
                <a:cs typeface="Century Gothic"/>
                <a:sym typeface="Century Gothic"/>
              </a:rPr>
              <a:t>over </a:t>
            </a:r>
            <a:r>
              <a:rPr lang="en-US" sz="4400" b="1" dirty="0" smtClean="0">
                <a:solidFill>
                  <a:srgbClr val="1B57AF"/>
                </a:solidFill>
                <a:latin typeface="Century Gothic"/>
                <a:ea typeface="Century Gothic"/>
                <a:cs typeface="Century Gothic"/>
                <a:sym typeface="Century Gothic"/>
              </a:rPr>
              <a:t>Years Intervals</a:t>
            </a:r>
            <a:endParaRPr sz="4400" b="1" dirty="0">
              <a:solidFill>
                <a:srgbClr val="1B57AF"/>
              </a:solidFill>
              <a:latin typeface="Century Gothic"/>
              <a:ea typeface="Century Gothic"/>
              <a:cs typeface="Century Gothic"/>
              <a:sym typeface="Century Gothic"/>
            </a:endParaRPr>
          </a:p>
        </p:txBody>
      </p:sp>
      <p:sp>
        <p:nvSpPr>
          <p:cNvPr id="401" name="Google Shape;401;p38"/>
          <p:cNvSpPr txBox="1"/>
          <p:nvPr/>
        </p:nvSpPr>
        <p:spPr>
          <a:xfrm>
            <a:off x="374944" y="1203450"/>
            <a:ext cx="4358309" cy="42141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B57AF"/>
              </a:buClr>
              <a:buSzPts val="2400"/>
              <a:buFont typeface="Arial"/>
              <a:buNone/>
            </a:pPr>
            <a:endParaRPr sz="2400" dirty="0">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1B57AF"/>
              </a:buClr>
              <a:buSzPts val="2400"/>
              <a:buFont typeface="Arial"/>
              <a:buNone/>
            </a:pPr>
            <a:r>
              <a:rPr lang="en-US" sz="2400" b="1" dirty="0">
                <a:solidFill>
                  <a:schemeClr val="accent5"/>
                </a:solidFill>
                <a:latin typeface="Century Gothic"/>
                <a:ea typeface="Century Gothic"/>
                <a:cs typeface="Century Gothic"/>
                <a:sym typeface="Century Gothic"/>
              </a:rPr>
              <a:t>3</a:t>
            </a:r>
            <a:r>
              <a:rPr lang="en-US" sz="2400" b="1" dirty="0">
                <a:solidFill>
                  <a:srgbClr val="3F3F3F"/>
                </a:solidFill>
                <a:latin typeface="Century Gothic"/>
                <a:ea typeface="Century Gothic"/>
                <a:cs typeface="Century Gothic"/>
                <a:sym typeface="Century Gothic"/>
              </a:rPr>
              <a:t>. </a:t>
            </a:r>
            <a:r>
              <a:rPr lang="en-US" sz="2400" b="1" dirty="0" smtClean="0">
                <a:solidFill>
                  <a:srgbClr val="3F3F3F"/>
                </a:solidFill>
                <a:latin typeface="Century Gothic"/>
                <a:ea typeface="Century Gothic"/>
                <a:cs typeface="Century Gothic"/>
                <a:sym typeface="Century Gothic"/>
              </a:rPr>
              <a:t>Create</a:t>
            </a:r>
            <a:r>
              <a:rPr lang="en-US" sz="2400" dirty="0" smtClean="0">
                <a:solidFill>
                  <a:srgbClr val="3F3F3F"/>
                </a:solidFill>
                <a:latin typeface="Century Gothic"/>
                <a:ea typeface="Century Gothic"/>
                <a:cs typeface="Century Gothic"/>
                <a:sym typeface="Century Gothic"/>
              </a:rPr>
              <a:t> </a:t>
            </a:r>
            <a:r>
              <a:rPr lang="en-US" sz="2400" b="1" dirty="0" smtClean="0">
                <a:solidFill>
                  <a:srgbClr val="3F3F3F"/>
                </a:solidFill>
                <a:latin typeface="Century Gothic"/>
                <a:ea typeface="Century Gothic"/>
                <a:cs typeface="Century Gothic"/>
                <a:sym typeface="Century Gothic"/>
              </a:rPr>
              <a:t>5 </a:t>
            </a:r>
            <a:r>
              <a:rPr lang="en-US" sz="2400" b="1" dirty="0">
                <a:solidFill>
                  <a:srgbClr val="3F3F3F"/>
                </a:solidFill>
                <a:latin typeface="Century Gothic"/>
                <a:ea typeface="Century Gothic"/>
                <a:cs typeface="Century Gothic"/>
                <a:sym typeface="Century Gothic"/>
              </a:rPr>
              <a:t>year Bins</a:t>
            </a:r>
            <a:endParaRPr dirty="0"/>
          </a:p>
          <a:p>
            <a:pPr marL="342900" marR="0" lvl="0" indent="-342900" algn="l" rtl="0">
              <a:lnSpc>
                <a:spcPct val="100000"/>
              </a:lnSpc>
              <a:spcBef>
                <a:spcPts val="1600"/>
              </a:spcBef>
              <a:spcAft>
                <a:spcPts val="0"/>
              </a:spcAft>
              <a:buClr>
                <a:srgbClr val="1B57AF"/>
              </a:buClr>
              <a:buSzPts val="2400"/>
              <a:buFont typeface="Webdings" panose="05030102010509060703" pitchFamily="18" charset="2"/>
              <a:buChar char="4"/>
            </a:pPr>
            <a:r>
              <a:rPr lang="en-US" sz="2400" dirty="0">
                <a:solidFill>
                  <a:srgbClr val="3F3F3F"/>
                </a:solidFill>
                <a:latin typeface="Century Gothic"/>
                <a:ea typeface="Century Gothic"/>
                <a:cs typeface="Century Gothic"/>
                <a:sym typeface="Century Gothic"/>
              </a:rPr>
              <a:t>Simple cell stats for raster mean</a:t>
            </a:r>
            <a:endParaRPr dirty="0"/>
          </a:p>
          <a:p>
            <a:pPr marL="228600" marR="0" lvl="0" indent="-76200" algn="l" rtl="0">
              <a:lnSpc>
                <a:spcPct val="100000"/>
              </a:lnSpc>
              <a:spcBef>
                <a:spcPts val="1600"/>
              </a:spcBef>
              <a:spcAft>
                <a:spcPts val="0"/>
              </a:spcAft>
              <a:buClr>
                <a:srgbClr val="1B57AF"/>
              </a:buClr>
              <a:buSzPts val="2400"/>
              <a:buFont typeface="Arial"/>
              <a:buNone/>
            </a:pPr>
            <a:endParaRPr sz="2400" b="1" dirty="0">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7EB761"/>
              </a:buClr>
              <a:buSzPts val="2800"/>
              <a:buFont typeface="Arial"/>
              <a:buNone/>
            </a:pPr>
            <a:endParaRPr sz="2800" dirty="0">
              <a:solidFill>
                <a:srgbClr val="3F3F3F"/>
              </a:solidFill>
              <a:latin typeface="Calibri"/>
              <a:ea typeface="Calibri"/>
              <a:cs typeface="Calibri"/>
              <a:sym typeface="Calibri"/>
            </a:endParaRPr>
          </a:p>
        </p:txBody>
      </p:sp>
      <p:sp>
        <p:nvSpPr>
          <p:cNvPr id="12" name="Rectangle 11"/>
          <p:cNvSpPr/>
          <p:nvPr/>
        </p:nvSpPr>
        <p:spPr>
          <a:xfrm>
            <a:off x="9555911" y="3056338"/>
            <a:ext cx="2188028" cy="1743122"/>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Average Temperature Difference Raster Image (2000-2004)</a:t>
            </a:r>
            <a:endParaRPr lang="en-US" sz="2000" dirty="0">
              <a:latin typeface="Century Gothic" panose="020B0502020202020204" pitchFamily="34" charset="0"/>
            </a:endParaRPr>
          </a:p>
        </p:txBody>
      </p:sp>
      <p:grpSp>
        <p:nvGrpSpPr>
          <p:cNvPr id="2" name="Group 1"/>
          <p:cNvGrpSpPr/>
          <p:nvPr/>
        </p:nvGrpSpPr>
        <p:grpSpPr>
          <a:xfrm>
            <a:off x="6016975" y="2405281"/>
            <a:ext cx="828858" cy="3152087"/>
            <a:chOff x="5725007" y="1540364"/>
            <a:chExt cx="828858" cy="3152087"/>
          </a:xfrm>
        </p:grpSpPr>
        <p:sp>
          <p:nvSpPr>
            <p:cNvPr id="10" name="Rectangle 9"/>
            <p:cNvSpPr/>
            <p:nvPr/>
          </p:nvSpPr>
          <p:spPr>
            <a:xfrm>
              <a:off x="5725007" y="4117384"/>
              <a:ext cx="828858" cy="575067"/>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2004</a:t>
              </a:r>
              <a:endParaRPr lang="en-US" sz="2000" dirty="0">
                <a:latin typeface="Century Gothic" panose="020B0502020202020204" pitchFamily="34" charset="0"/>
              </a:endParaRPr>
            </a:p>
          </p:txBody>
        </p:sp>
        <p:sp>
          <p:nvSpPr>
            <p:cNvPr id="20" name="Rectangle 19"/>
            <p:cNvSpPr/>
            <p:nvPr/>
          </p:nvSpPr>
          <p:spPr>
            <a:xfrm>
              <a:off x="5725007" y="3473129"/>
              <a:ext cx="828858" cy="575067"/>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2003</a:t>
              </a:r>
              <a:endParaRPr lang="en-US" sz="2000" dirty="0">
                <a:latin typeface="Century Gothic" panose="020B0502020202020204" pitchFamily="34" charset="0"/>
              </a:endParaRPr>
            </a:p>
          </p:txBody>
        </p:sp>
        <p:sp>
          <p:nvSpPr>
            <p:cNvPr id="21" name="Rectangle 20"/>
            <p:cNvSpPr/>
            <p:nvPr/>
          </p:nvSpPr>
          <p:spPr>
            <a:xfrm>
              <a:off x="5725007" y="2828874"/>
              <a:ext cx="828858" cy="575067"/>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2002</a:t>
              </a:r>
              <a:endParaRPr lang="en-US" sz="2000" dirty="0">
                <a:latin typeface="Century Gothic" panose="020B0502020202020204" pitchFamily="34" charset="0"/>
              </a:endParaRPr>
            </a:p>
          </p:txBody>
        </p:sp>
        <p:sp>
          <p:nvSpPr>
            <p:cNvPr id="22" name="Rectangle 21"/>
            <p:cNvSpPr/>
            <p:nvPr/>
          </p:nvSpPr>
          <p:spPr>
            <a:xfrm>
              <a:off x="5725007" y="2184619"/>
              <a:ext cx="828858" cy="575067"/>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2001</a:t>
              </a:r>
              <a:endParaRPr lang="en-US" sz="2000" dirty="0">
                <a:latin typeface="Century Gothic" panose="020B0502020202020204" pitchFamily="34" charset="0"/>
              </a:endParaRPr>
            </a:p>
          </p:txBody>
        </p:sp>
        <p:sp>
          <p:nvSpPr>
            <p:cNvPr id="23" name="Rectangle 22"/>
            <p:cNvSpPr/>
            <p:nvPr/>
          </p:nvSpPr>
          <p:spPr>
            <a:xfrm>
              <a:off x="5725007" y="1540364"/>
              <a:ext cx="828858" cy="575067"/>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entury Gothic" panose="020B0502020202020204" pitchFamily="34" charset="0"/>
                </a:rPr>
                <a:t>2000</a:t>
              </a:r>
              <a:endParaRPr lang="en-US" sz="2000" dirty="0">
                <a:latin typeface="Century Gothic" panose="020B0502020202020204" pitchFamily="34" charset="0"/>
              </a:endParaRPr>
            </a:p>
          </p:txBody>
        </p:sp>
      </p:grpSp>
      <p:sp>
        <p:nvSpPr>
          <p:cNvPr id="24" name="TextBox 23"/>
          <p:cNvSpPr txBox="1"/>
          <p:nvPr/>
        </p:nvSpPr>
        <p:spPr>
          <a:xfrm>
            <a:off x="4965335" y="1598102"/>
            <a:ext cx="3760996" cy="707886"/>
          </a:xfrm>
          <a:prstGeom prst="rect">
            <a:avLst/>
          </a:prstGeom>
          <a:noFill/>
        </p:spPr>
        <p:txBody>
          <a:bodyPr wrap="square" rtlCol="0">
            <a:spAutoFit/>
          </a:bodyPr>
          <a:lstStyle/>
          <a:p>
            <a:pPr algn="ctr"/>
            <a:r>
              <a:rPr lang="en-US" sz="2000" b="1" dirty="0" smtClean="0">
                <a:solidFill>
                  <a:schemeClr val="tx1"/>
                </a:solidFill>
                <a:latin typeface="Century Gothic" panose="020B0502020202020204" pitchFamily="34" charset="0"/>
              </a:rPr>
              <a:t>Daily Difference from Mean Temperature Images</a:t>
            </a:r>
            <a:endParaRPr lang="en-US" sz="2000" b="1" dirty="0">
              <a:solidFill>
                <a:schemeClr val="tx1"/>
              </a:solidFill>
              <a:latin typeface="Century Gothic" panose="020B0502020202020204" pitchFamily="34" charset="0"/>
            </a:endParaRPr>
          </a:p>
        </p:txBody>
      </p:sp>
      <p:grpSp>
        <p:nvGrpSpPr>
          <p:cNvPr id="31" name="Group 30"/>
          <p:cNvGrpSpPr/>
          <p:nvPr/>
        </p:nvGrpSpPr>
        <p:grpSpPr>
          <a:xfrm>
            <a:off x="6929064" y="2405281"/>
            <a:ext cx="2400981" cy="3045237"/>
            <a:chOff x="7326751" y="2405281"/>
            <a:chExt cx="2400981" cy="3045237"/>
          </a:xfrm>
        </p:grpSpPr>
        <p:sp>
          <p:nvSpPr>
            <p:cNvPr id="3" name="Right Brace 2"/>
            <p:cNvSpPr/>
            <p:nvPr/>
          </p:nvSpPr>
          <p:spPr>
            <a:xfrm>
              <a:off x="7326751" y="2405281"/>
              <a:ext cx="2128490" cy="3045237"/>
            </a:xfrm>
            <a:prstGeom prst="rightBrace">
              <a:avLst>
                <a:gd name="adj1" fmla="val 8333"/>
                <a:gd name="adj2" fmla="val 4892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a:off x="9119603" y="3892378"/>
              <a:ext cx="608129" cy="264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337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p:nvPr/>
        </p:nvSpPr>
        <p:spPr>
          <a:xfrm>
            <a:off x="1172758" y="244967"/>
            <a:ext cx="10233148" cy="67575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SURFACE VS. AIR </a:t>
            </a:r>
            <a:r>
              <a:rPr lang="en-US" sz="4400" b="1" dirty="0" smtClean="0">
                <a:solidFill>
                  <a:srgbClr val="1B57AF"/>
                </a:solidFill>
                <a:latin typeface="Century Gothic"/>
                <a:ea typeface="Century Gothic"/>
                <a:cs typeface="Century Gothic"/>
                <a:sym typeface="Century Gothic"/>
              </a:rPr>
              <a:t>TEMPERATURE</a:t>
            </a:r>
            <a:endParaRPr sz="4400" b="1" dirty="0">
              <a:solidFill>
                <a:srgbClr val="1B57AF"/>
              </a:solidFill>
              <a:latin typeface="Century Gothic"/>
              <a:ea typeface="Century Gothic"/>
              <a:cs typeface="Century Gothic"/>
              <a:sym typeface="Century Gothic"/>
            </a:endParaRPr>
          </a:p>
        </p:txBody>
      </p:sp>
      <p:sp>
        <p:nvSpPr>
          <p:cNvPr id="431" name="Google Shape;431;p41"/>
          <p:cNvSpPr/>
          <p:nvPr/>
        </p:nvSpPr>
        <p:spPr>
          <a:xfrm>
            <a:off x="468136" y="1455013"/>
            <a:ext cx="4056239" cy="4574312"/>
          </a:xfrm>
          <a:prstGeom prst="rect">
            <a:avLst/>
          </a:prstGeom>
          <a:noFill/>
          <a:ln>
            <a:noFill/>
          </a:ln>
        </p:spPr>
        <p:txBody>
          <a:bodyPr spcFirstLastPara="1" wrap="square" lIns="91425" tIns="45700" rIns="91425" bIns="45700" anchor="t" anchorCtr="0">
            <a:noAutofit/>
          </a:bodyPr>
          <a:lstStyle/>
          <a:p>
            <a:pPr marR="0" lvl="0" rtl="0">
              <a:lnSpc>
                <a:spcPct val="100000"/>
              </a:lnSpc>
              <a:spcBef>
                <a:spcPts val="0"/>
              </a:spcBef>
              <a:spcAft>
                <a:spcPts val="0"/>
              </a:spcAft>
              <a:buClr>
                <a:srgbClr val="1B57AF"/>
              </a:buClr>
              <a:buSzPts val="2000"/>
            </a:pPr>
            <a:r>
              <a:rPr lang="en-US" sz="2000" dirty="0" smtClean="0">
                <a:solidFill>
                  <a:srgbClr val="3F3F3F"/>
                </a:solidFill>
                <a:latin typeface="Century Gothic"/>
                <a:ea typeface="Century Gothic"/>
                <a:cs typeface="Century Gothic"/>
                <a:sym typeface="Century Gothic"/>
              </a:rPr>
              <a:t> </a:t>
            </a:r>
          </a:p>
          <a:p>
            <a:pPr marL="342900" marR="0" lvl="0" indent="-342900"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a:sym typeface="Century Gothic"/>
              </a:rPr>
              <a:t>Positive correlation between measured land surface temperature (LST) and ambient air temperature</a:t>
            </a:r>
            <a:endParaRPr dirty="0"/>
          </a:p>
        </p:txBody>
      </p:sp>
      <p:graphicFrame>
        <p:nvGraphicFramePr>
          <p:cNvPr id="16" name="Chart 15"/>
          <p:cNvGraphicFramePr>
            <a:graphicFrameLocks/>
          </p:cNvGraphicFramePr>
          <p:nvPr>
            <p:extLst>
              <p:ext uri="{D42A27DB-BD31-4B8C-83A1-F6EECF244321}">
                <p14:modId xmlns:p14="http://schemas.microsoft.com/office/powerpoint/2010/main" val="2919487969"/>
              </p:ext>
            </p:extLst>
          </p:nvPr>
        </p:nvGraphicFramePr>
        <p:xfrm>
          <a:off x="4630821" y="1653670"/>
          <a:ext cx="7058025" cy="387656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574582" y="3425492"/>
            <a:ext cx="3111591" cy="1987106"/>
            <a:chOff x="8566058" y="781714"/>
            <a:chExt cx="2959192" cy="1659436"/>
          </a:xfrm>
        </p:grpSpPr>
        <p:sp>
          <p:nvSpPr>
            <p:cNvPr id="437" name="Google Shape;437;p41"/>
            <p:cNvSpPr txBox="1"/>
            <p:nvPr/>
          </p:nvSpPr>
          <p:spPr>
            <a:xfrm>
              <a:off x="8566058" y="781714"/>
              <a:ext cx="2959192" cy="165943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r>
                <a:rPr lang="en-US" sz="1200" dirty="0" smtClean="0">
                  <a:solidFill>
                    <a:schemeClr val="tx1">
                      <a:lumMod val="75000"/>
                      <a:lumOff val="25000"/>
                    </a:schemeClr>
                  </a:solidFill>
                  <a:latin typeface="Century Gothic"/>
                  <a:ea typeface="Century Gothic"/>
                  <a:cs typeface="Century Gothic"/>
                  <a:sym typeface="Century Gothic"/>
                </a:rPr>
                <a:t>        </a:t>
              </a:r>
              <a:r>
                <a:rPr lang="en-US" b="1" dirty="0" smtClean="0">
                  <a:solidFill>
                    <a:schemeClr val="tx1">
                      <a:lumMod val="75000"/>
                      <a:lumOff val="25000"/>
                    </a:schemeClr>
                  </a:solidFill>
                  <a:latin typeface="Century Gothic"/>
                  <a:ea typeface="Century Gothic"/>
                  <a:cs typeface="Century Gothic"/>
                  <a:sym typeface="Century Gothic"/>
                </a:rPr>
                <a:t>Overall Regression (R</a:t>
              </a:r>
              <a:r>
                <a:rPr lang="en-US" b="1" baseline="30000" dirty="0" smtClean="0">
                  <a:solidFill>
                    <a:schemeClr val="tx1">
                      <a:lumMod val="75000"/>
                      <a:lumOff val="25000"/>
                    </a:schemeClr>
                  </a:solidFill>
                  <a:latin typeface="Century Gothic"/>
                  <a:ea typeface="Century Gothic"/>
                  <a:cs typeface="Century Gothic"/>
                  <a:sym typeface="Century Gothic"/>
                </a:rPr>
                <a:t>2</a:t>
              </a:r>
              <a:r>
                <a:rPr lang="en-US" b="1" dirty="0" smtClean="0">
                  <a:solidFill>
                    <a:schemeClr val="tx1">
                      <a:lumMod val="75000"/>
                      <a:lumOff val="25000"/>
                    </a:schemeClr>
                  </a:solidFill>
                  <a:latin typeface="Century Gothic"/>
                  <a:ea typeface="Century Gothic"/>
                  <a:cs typeface="Century Gothic"/>
                  <a:sym typeface="Century Gothic"/>
                </a:rPr>
                <a:t>=0.51</a:t>
              </a:r>
              <a:r>
                <a:rPr lang="en-US" dirty="0" smtClean="0">
                  <a:solidFill>
                    <a:schemeClr val="tx1">
                      <a:lumMod val="75000"/>
                      <a:lumOff val="25000"/>
                    </a:schemeClr>
                  </a:solidFill>
                  <a:latin typeface="Century Gothic"/>
                  <a:ea typeface="Century Gothic"/>
                  <a:cs typeface="Century Gothic"/>
                  <a:sym typeface="Century Gothic"/>
                </a:rPr>
                <a:t>)</a:t>
              </a:r>
            </a:p>
            <a:p>
              <a:endParaRPr lang="en-US" dirty="0" smtClean="0">
                <a:solidFill>
                  <a:schemeClr val="tx1">
                    <a:lumMod val="75000"/>
                    <a:lumOff val="25000"/>
                  </a:schemeClr>
                </a:solidFill>
                <a:latin typeface="Century Gothic"/>
                <a:ea typeface="Century Gothic"/>
                <a:cs typeface="Century Gothic"/>
                <a:sym typeface="Century Gothic"/>
              </a:endParaRPr>
            </a:p>
            <a:p>
              <a:r>
                <a:rPr lang="en-US" u="sng" dirty="0" smtClean="0">
                  <a:solidFill>
                    <a:schemeClr val="tx1">
                      <a:lumMod val="75000"/>
                      <a:lumOff val="25000"/>
                    </a:schemeClr>
                  </a:solidFill>
                  <a:latin typeface="Century Gothic"/>
                  <a:ea typeface="Century Gothic"/>
                  <a:cs typeface="Century Gothic"/>
                  <a:sym typeface="Century Gothic"/>
                </a:rPr>
                <a:t>Ambient Air Temperature Stations</a:t>
              </a:r>
            </a:p>
            <a:p>
              <a:pPr marL="0" marR="0" lvl="0" indent="0" algn="l" rtl="0">
                <a:spcBef>
                  <a:spcPts val="0"/>
                </a:spcBef>
                <a:spcAft>
                  <a:spcPts val="0"/>
                </a:spcAft>
                <a:buNone/>
              </a:pPr>
              <a:r>
                <a:rPr lang="en-US" dirty="0" smtClean="0">
                  <a:solidFill>
                    <a:schemeClr val="tx1">
                      <a:lumMod val="75000"/>
                      <a:lumOff val="25000"/>
                    </a:schemeClr>
                  </a:solidFill>
                  <a:latin typeface="Century Gothic"/>
                  <a:ea typeface="Century Gothic"/>
                  <a:cs typeface="Century Gothic"/>
                  <a:sym typeface="Century Gothic"/>
                </a:rPr>
                <a:t>       Staten Island (n=26)</a:t>
              </a:r>
              <a:endParaRPr dirty="0" smtClean="0">
                <a:solidFill>
                  <a:schemeClr val="tx1">
                    <a:lumMod val="75000"/>
                    <a:lumOff val="25000"/>
                  </a:schemeClr>
                </a:solidFill>
              </a:endParaRPr>
            </a:p>
            <a:p>
              <a:pPr marL="0" marR="0" lvl="0" indent="0" algn="l" rtl="0">
                <a:spcBef>
                  <a:spcPts val="0"/>
                </a:spcBef>
                <a:spcAft>
                  <a:spcPts val="0"/>
                </a:spcAft>
                <a:buNone/>
              </a:pPr>
              <a:r>
                <a:rPr lang="en-US" dirty="0" smtClean="0">
                  <a:solidFill>
                    <a:schemeClr val="tx1">
                      <a:lumMod val="75000"/>
                      <a:lumOff val="25000"/>
                    </a:schemeClr>
                  </a:solidFill>
                  <a:latin typeface="Century Gothic"/>
                  <a:ea typeface="Century Gothic"/>
                  <a:cs typeface="Century Gothic"/>
                  <a:sym typeface="Century Gothic"/>
                </a:rPr>
                <a:t>       Brooklyn </a:t>
              </a:r>
              <a:r>
                <a:rPr lang="en-US" dirty="0">
                  <a:solidFill>
                    <a:schemeClr val="tx1">
                      <a:lumMod val="75000"/>
                      <a:lumOff val="25000"/>
                    </a:schemeClr>
                  </a:solidFill>
                  <a:latin typeface="Century Gothic"/>
                  <a:ea typeface="Century Gothic"/>
                  <a:cs typeface="Century Gothic"/>
                  <a:sym typeface="Century Gothic"/>
                </a:rPr>
                <a:t>W </a:t>
              </a:r>
              <a:r>
                <a:rPr lang="en-US" dirty="0" smtClean="0">
                  <a:solidFill>
                    <a:schemeClr val="tx1">
                      <a:lumMod val="75000"/>
                      <a:lumOff val="25000"/>
                    </a:schemeClr>
                  </a:solidFill>
                  <a:latin typeface="Century Gothic"/>
                  <a:ea typeface="Century Gothic"/>
                  <a:cs typeface="Century Gothic"/>
                  <a:sym typeface="Century Gothic"/>
                </a:rPr>
                <a:t>(n=31)</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t>
              </a:r>
              <a:r>
                <a:rPr lang="en-US" dirty="0" smtClean="0">
                  <a:solidFill>
                    <a:schemeClr val="tx1">
                      <a:lumMod val="75000"/>
                      <a:lumOff val="25000"/>
                    </a:schemeClr>
                  </a:solidFill>
                  <a:latin typeface="Century Gothic"/>
                  <a:ea typeface="Century Gothic"/>
                  <a:cs typeface="Century Gothic"/>
                  <a:sym typeface="Century Gothic"/>
                </a:rPr>
                <a:t>      Brooklyn </a:t>
              </a:r>
              <a:r>
                <a:rPr lang="en-US" dirty="0">
                  <a:solidFill>
                    <a:schemeClr val="tx1">
                      <a:lumMod val="75000"/>
                      <a:lumOff val="25000"/>
                    </a:schemeClr>
                  </a:solidFill>
                  <a:latin typeface="Century Gothic"/>
                  <a:ea typeface="Century Gothic"/>
                  <a:cs typeface="Century Gothic"/>
                  <a:sym typeface="Century Gothic"/>
                </a:rPr>
                <a:t>S </a:t>
              </a:r>
              <a:r>
                <a:rPr lang="en-US" dirty="0" smtClean="0">
                  <a:solidFill>
                    <a:schemeClr val="tx1">
                      <a:lumMod val="75000"/>
                      <a:lumOff val="25000"/>
                    </a:schemeClr>
                  </a:solidFill>
                  <a:latin typeface="Century Gothic"/>
                  <a:ea typeface="Century Gothic"/>
                  <a:cs typeface="Century Gothic"/>
                  <a:sym typeface="Century Gothic"/>
                </a:rPr>
                <a:t>(n=20)</a:t>
              </a:r>
              <a:endParaRPr dirty="0">
                <a:solidFill>
                  <a:schemeClr val="tx1">
                    <a:lumMod val="75000"/>
                    <a:lumOff val="25000"/>
                  </a:schemeClr>
                </a:solidFill>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t>
              </a:r>
              <a:r>
                <a:rPr lang="en-US" dirty="0" smtClean="0">
                  <a:solidFill>
                    <a:schemeClr val="tx1">
                      <a:lumMod val="75000"/>
                      <a:lumOff val="25000"/>
                    </a:schemeClr>
                  </a:solidFill>
                  <a:latin typeface="Century Gothic"/>
                  <a:ea typeface="Century Gothic"/>
                  <a:cs typeface="Century Gothic"/>
                  <a:sym typeface="Century Gothic"/>
                </a:rPr>
                <a:t>      East </a:t>
              </a:r>
              <a:r>
                <a:rPr lang="en-US" dirty="0">
                  <a:solidFill>
                    <a:schemeClr val="tx1">
                      <a:lumMod val="75000"/>
                      <a:lumOff val="25000"/>
                    </a:schemeClr>
                  </a:solidFill>
                  <a:latin typeface="Century Gothic"/>
                  <a:ea typeface="Century Gothic"/>
                  <a:cs typeface="Century Gothic"/>
                  <a:sym typeface="Century Gothic"/>
                </a:rPr>
                <a:t>Village </a:t>
              </a:r>
              <a:r>
                <a:rPr lang="en-US" dirty="0" smtClean="0">
                  <a:solidFill>
                    <a:schemeClr val="tx1">
                      <a:lumMod val="75000"/>
                      <a:lumOff val="25000"/>
                    </a:schemeClr>
                  </a:solidFill>
                  <a:latin typeface="Century Gothic"/>
                  <a:ea typeface="Century Gothic"/>
                  <a:cs typeface="Century Gothic"/>
                  <a:sym typeface="Century Gothic"/>
                </a:rPr>
                <a:t>(n=20)</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t>
              </a:r>
              <a:r>
                <a:rPr lang="en-US" dirty="0" smtClean="0">
                  <a:solidFill>
                    <a:schemeClr val="tx1">
                      <a:lumMod val="75000"/>
                      <a:lumOff val="25000"/>
                    </a:schemeClr>
                  </a:solidFill>
                  <a:latin typeface="Century Gothic"/>
                  <a:ea typeface="Century Gothic"/>
                  <a:cs typeface="Century Gothic"/>
                  <a:sym typeface="Century Gothic"/>
                </a:rPr>
                <a:t>      LaGuardia (n=45)</a:t>
              </a:r>
              <a:endParaRPr dirty="0">
                <a:solidFill>
                  <a:schemeClr val="tx1">
                    <a:lumMod val="75000"/>
                    <a:lumOff val="25000"/>
                  </a:schemeClr>
                </a:solidFill>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t>
              </a:r>
              <a:r>
                <a:rPr lang="en-US" dirty="0" smtClean="0">
                  <a:solidFill>
                    <a:schemeClr val="tx1">
                      <a:lumMod val="75000"/>
                      <a:lumOff val="25000"/>
                    </a:schemeClr>
                  </a:solidFill>
                  <a:latin typeface="Century Gothic"/>
                  <a:ea typeface="Century Gothic"/>
                  <a:cs typeface="Century Gothic"/>
                  <a:sym typeface="Century Gothic"/>
                </a:rPr>
                <a:t>     JFK (n=32)</a:t>
              </a:r>
              <a:endParaRPr dirty="0">
                <a:solidFill>
                  <a:schemeClr val="tx1">
                    <a:lumMod val="75000"/>
                    <a:lumOff val="25000"/>
                  </a:schemeClr>
                </a:solidFill>
                <a:latin typeface="Century Gothic"/>
                <a:ea typeface="Century Gothic"/>
                <a:cs typeface="Century Gothic"/>
                <a:sym typeface="Century Gothic"/>
              </a:endParaRPr>
            </a:p>
          </p:txBody>
        </p:sp>
        <p:grpSp>
          <p:nvGrpSpPr>
            <p:cNvPr id="3" name="Group 2"/>
            <p:cNvGrpSpPr/>
            <p:nvPr/>
          </p:nvGrpSpPr>
          <p:grpSpPr>
            <a:xfrm>
              <a:off x="8722313" y="1403111"/>
              <a:ext cx="108300" cy="945250"/>
              <a:chOff x="9294888" y="5398509"/>
              <a:chExt cx="108300" cy="945250"/>
            </a:xfrm>
          </p:grpSpPr>
          <p:sp>
            <p:nvSpPr>
              <p:cNvPr id="438" name="Google Shape;438;p41"/>
              <p:cNvSpPr/>
              <p:nvPr/>
            </p:nvSpPr>
            <p:spPr>
              <a:xfrm>
                <a:off x="9294888" y="5398509"/>
                <a:ext cx="108300" cy="85903"/>
              </a:xfrm>
              <a:prstGeom prst="ellipse">
                <a:avLst/>
              </a:prstGeom>
              <a:solidFill>
                <a:srgbClr val="7030A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lumMod val="75000"/>
                      <a:lumOff val="25000"/>
                    </a:schemeClr>
                  </a:solidFill>
                  <a:latin typeface="Calibri"/>
                  <a:ea typeface="Calibri"/>
                  <a:cs typeface="Calibri"/>
                  <a:sym typeface="Calibri"/>
                </a:endParaRPr>
              </a:p>
            </p:txBody>
          </p:sp>
          <p:sp>
            <p:nvSpPr>
              <p:cNvPr id="439" name="Google Shape;439;p41"/>
              <p:cNvSpPr/>
              <p:nvPr/>
            </p:nvSpPr>
            <p:spPr>
              <a:xfrm>
                <a:off x="9294888" y="5552308"/>
                <a:ext cx="108300" cy="85903"/>
              </a:xfrm>
              <a:prstGeom prst="ellipse">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lumMod val="75000"/>
                      <a:lumOff val="25000"/>
                    </a:schemeClr>
                  </a:solidFill>
                  <a:latin typeface="Calibri"/>
                  <a:ea typeface="Calibri"/>
                  <a:cs typeface="Calibri"/>
                  <a:sym typeface="Calibri"/>
                </a:endParaRPr>
              </a:p>
            </p:txBody>
          </p:sp>
          <p:sp>
            <p:nvSpPr>
              <p:cNvPr id="440" name="Google Shape;440;p41"/>
              <p:cNvSpPr/>
              <p:nvPr/>
            </p:nvSpPr>
            <p:spPr>
              <a:xfrm>
                <a:off x="9294888" y="5732611"/>
                <a:ext cx="108300" cy="85903"/>
              </a:xfrm>
              <a:prstGeom prst="ellipse">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lumMod val="75000"/>
                      <a:lumOff val="25000"/>
                    </a:schemeClr>
                  </a:solidFill>
                  <a:latin typeface="Calibri"/>
                  <a:ea typeface="Calibri"/>
                  <a:cs typeface="Calibri"/>
                  <a:sym typeface="Calibri"/>
                </a:endParaRPr>
              </a:p>
            </p:txBody>
          </p:sp>
          <p:sp>
            <p:nvSpPr>
              <p:cNvPr id="441" name="Google Shape;441;p41"/>
              <p:cNvSpPr/>
              <p:nvPr/>
            </p:nvSpPr>
            <p:spPr>
              <a:xfrm>
                <a:off x="9294888" y="5921413"/>
                <a:ext cx="108300" cy="85903"/>
              </a:xfrm>
              <a:prstGeom prst="ellipse">
                <a:avLst/>
              </a:prstGeom>
              <a:solidFill>
                <a:srgbClr val="FFC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lumMod val="75000"/>
                      <a:lumOff val="25000"/>
                    </a:schemeClr>
                  </a:solidFill>
                  <a:latin typeface="Calibri"/>
                  <a:ea typeface="Calibri"/>
                  <a:cs typeface="Calibri"/>
                  <a:sym typeface="Calibri"/>
                </a:endParaRPr>
              </a:p>
            </p:txBody>
          </p:sp>
          <p:sp>
            <p:nvSpPr>
              <p:cNvPr id="442" name="Google Shape;442;p41"/>
              <p:cNvSpPr/>
              <p:nvPr/>
            </p:nvSpPr>
            <p:spPr>
              <a:xfrm>
                <a:off x="9294888" y="6110214"/>
                <a:ext cx="108300" cy="85903"/>
              </a:xfrm>
              <a:prstGeom prst="ellipse">
                <a:avLst/>
              </a:prstGeom>
              <a:solidFill>
                <a:srgbClr val="2E75B5"/>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lumMod val="75000"/>
                      <a:lumOff val="25000"/>
                    </a:schemeClr>
                  </a:solidFill>
                  <a:latin typeface="Calibri"/>
                  <a:ea typeface="Calibri"/>
                  <a:cs typeface="Calibri"/>
                  <a:sym typeface="Calibri"/>
                </a:endParaRPr>
              </a:p>
            </p:txBody>
          </p:sp>
          <p:sp>
            <p:nvSpPr>
              <p:cNvPr id="443" name="Google Shape;443;p41"/>
              <p:cNvSpPr/>
              <p:nvPr/>
            </p:nvSpPr>
            <p:spPr>
              <a:xfrm>
                <a:off x="9294888" y="6257856"/>
                <a:ext cx="108300" cy="85903"/>
              </a:xfrm>
              <a:prstGeom prst="ellipse">
                <a:avLst/>
              </a:prstGeom>
              <a:solidFill>
                <a:srgbClr val="548135"/>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lumMod val="75000"/>
                      <a:lumOff val="25000"/>
                    </a:schemeClr>
                  </a:solidFill>
                  <a:latin typeface="Calibri"/>
                  <a:ea typeface="Calibri"/>
                  <a:cs typeface="Calibri"/>
                  <a:sym typeface="Calibri"/>
                </a:endParaRPr>
              </a:p>
            </p:txBody>
          </p:sp>
        </p:grpSp>
        <p:cxnSp>
          <p:nvCxnSpPr>
            <p:cNvPr id="5" name="Straight Connector 4"/>
            <p:cNvCxnSpPr/>
            <p:nvPr/>
          </p:nvCxnSpPr>
          <p:spPr>
            <a:xfrm>
              <a:off x="8620125" y="920726"/>
              <a:ext cx="33587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39"/>
          <p:cNvSpPr txBox="1"/>
          <p:nvPr/>
        </p:nvSpPr>
        <p:spPr>
          <a:xfrm>
            <a:off x="1" y="394636"/>
            <a:ext cx="6323798" cy="52360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HOTSPOT LOCATIONS OVER TIME</a:t>
            </a:r>
            <a:endParaRPr sz="4400" b="1" dirty="0">
              <a:solidFill>
                <a:srgbClr val="1B57AF"/>
              </a:solidFill>
              <a:latin typeface="Century Gothic"/>
              <a:ea typeface="Century Gothic"/>
              <a:cs typeface="Century Gothic"/>
              <a:sym typeface="Century Gothic"/>
            </a:endParaRPr>
          </a:p>
        </p:txBody>
      </p:sp>
      <p:sp>
        <p:nvSpPr>
          <p:cNvPr id="411" name="Google Shape;411;p39"/>
          <p:cNvSpPr txBox="1"/>
          <p:nvPr/>
        </p:nvSpPr>
        <p:spPr>
          <a:xfrm>
            <a:off x="4273337" y="4503713"/>
            <a:ext cx="932995" cy="10916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Cooler</a:t>
            </a:r>
            <a:endParaRPr dirty="0"/>
          </a:p>
          <a:p>
            <a:pPr marL="0" marR="0" lvl="0" indent="0" algn="l" rtl="0">
              <a:spcBef>
                <a:spcPts val="0"/>
              </a:spcBef>
              <a:spcAft>
                <a:spcPts val="0"/>
              </a:spcAft>
              <a:buNone/>
            </a:pPr>
            <a:endParaRPr sz="12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4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Warmer</a:t>
            </a:r>
            <a:endParaRPr sz="1400" dirty="0">
              <a:solidFill>
                <a:schemeClr val="lt1"/>
              </a:solidFill>
              <a:latin typeface="Century Gothic"/>
              <a:ea typeface="Century Gothic"/>
              <a:cs typeface="Century Gothic"/>
              <a:sym typeface="Century Gothic"/>
            </a:endParaRPr>
          </a:p>
        </p:txBody>
      </p:sp>
      <p:sp>
        <p:nvSpPr>
          <p:cNvPr id="412" name="Google Shape;412;p39"/>
          <p:cNvSpPr txBox="1"/>
          <p:nvPr/>
        </p:nvSpPr>
        <p:spPr>
          <a:xfrm>
            <a:off x="199119" y="1548017"/>
            <a:ext cx="202156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smtClean="0">
                <a:solidFill>
                  <a:schemeClr val="lt1"/>
                </a:solidFill>
                <a:latin typeface="Century Gothic"/>
                <a:ea typeface="Century Gothic"/>
                <a:cs typeface="Century Gothic"/>
                <a:sym typeface="Century Gothic"/>
              </a:rPr>
              <a:t>1990-1994</a:t>
            </a:r>
            <a:endParaRPr sz="1400" dirty="0">
              <a:solidFill>
                <a:schemeClr val="lt1"/>
              </a:solidFill>
              <a:latin typeface="Century Gothic"/>
              <a:ea typeface="Century Gothic"/>
              <a:cs typeface="Century Gothic"/>
              <a:sym typeface="Century Gothic"/>
            </a:endParaRPr>
          </a:p>
        </p:txBody>
      </p:sp>
      <p:sp>
        <p:nvSpPr>
          <p:cNvPr id="413" name="Google Shape;413;p39"/>
          <p:cNvSpPr txBox="1"/>
          <p:nvPr/>
        </p:nvSpPr>
        <p:spPr>
          <a:xfrm>
            <a:off x="4278870" y="1548017"/>
            <a:ext cx="129322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Century Gothic"/>
                <a:ea typeface="Century Gothic"/>
                <a:cs typeface="Century Gothic"/>
                <a:sym typeface="Century Gothic"/>
              </a:rPr>
              <a:t>2000 - 2004</a:t>
            </a:r>
            <a:endParaRPr sz="1400">
              <a:solidFill>
                <a:schemeClr val="lt1"/>
              </a:solidFill>
              <a:latin typeface="Century Gothic"/>
              <a:ea typeface="Century Gothic"/>
              <a:cs typeface="Century Gothic"/>
              <a:sym typeface="Century Gothic"/>
            </a:endParaRPr>
          </a:p>
        </p:txBody>
      </p:sp>
      <p:sp>
        <p:nvSpPr>
          <p:cNvPr id="415" name="Google Shape;415;p39"/>
          <p:cNvSpPr txBox="1"/>
          <p:nvPr/>
        </p:nvSpPr>
        <p:spPr>
          <a:xfrm>
            <a:off x="8252543" y="1548017"/>
            <a:ext cx="117565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smtClean="0">
                <a:solidFill>
                  <a:schemeClr val="lt1"/>
                </a:solidFill>
                <a:latin typeface="Century Gothic"/>
                <a:ea typeface="Century Gothic"/>
                <a:cs typeface="Century Gothic"/>
                <a:sym typeface="Century Gothic"/>
              </a:rPr>
              <a:t>2015 - 2019</a:t>
            </a:r>
            <a:endParaRPr sz="1400" dirty="0">
              <a:solidFill>
                <a:schemeClr val="lt1"/>
              </a:solidFill>
              <a:latin typeface="Century Gothic"/>
              <a:ea typeface="Century Gothic"/>
              <a:cs typeface="Century Gothic"/>
              <a:sym typeface="Century Gothic"/>
            </a:endParaRPr>
          </a:p>
        </p:txBody>
      </p:sp>
      <p:sp>
        <p:nvSpPr>
          <p:cNvPr id="416" name="Google Shape;416;p39"/>
          <p:cNvSpPr txBox="1"/>
          <p:nvPr/>
        </p:nvSpPr>
        <p:spPr>
          <a:xfrm>
            <a:off x="4278870" y="1763460"/>
            <a:ext cx="927462"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Cooler</a:t>
            </a:r>
            <a:endParaRPr dirty="0"/>
          </a:p>
          <a:p>
            <a:pPr marL="0" marR="0" lvl="0" indent="0" algn="l" rtl="0">
              <a:spcBef>
                <a:spcPts val="0"/>
              </a:spcBef>
              <a:spcAft>
                <a:spcPts val="0"/>
              </a:spcAft>
              <a:buNone/>
            </a:pPr>
            <a:endParaRPr sz="12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4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Warmer</a:t>
            </a:r>
            <a:endParaRPr sz="1400" dirty="0">
              <a:solidFill>
                <a:schemeClr val="lt1"/>
              </a:solidFill>
              <a:latin typeface="Century Gothic"/>
              <a:ea typeface="Century Gothic"/>
              <a:cs typeface="Century Gothic"/>
              <a:sym typeface="Century Gothic"/>
            </a:endParaRPr>
          </a:p>
        </p:txBody>
      </p:sp>
      <p:sp>
        <p:nvSpPr>
          <p:cNvPr id="417" name="Google Shape;417;p39"/>
          <p:cNvSpPr txBox="1"/>
          <p:nvPr/>
        </p:nvSpPr>
        <p:spPr>
          <a:xfrm>
            <a:off x="8259948" y="1763460"/>
            <a:ext cx="927462"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Cooler</a:t>
            </a:r>
            <a:endParaRPr dirty="0"/>
          </a:p>
          <a:p>
            <a:pPr marL="0" marR="0" lvl="0" indent="0" algn="l" rtl="0">
              <a:spcBef>
                <a:spcPts val="0"/>
              </a:spcBef>
              <a:spcAft>
                <a:spcPts val="0"/>
              </a:spcAft>
              <a:buNone/>
            </a:pPr>
            <a:endParaRPr sz="12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4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400" dirty="0">
                <a:solidFill>
                  <a:schemeClr val="lt1"/>
                </a:solidFill>
                <a:latin typeface="Century Gothic"/>
                <a:ea typeface="Century Gothic"/>
                <a:cs typeface="Century Gothic"/>
                <a:sym typeface="Century Gothic"/>
              </a:rPr>
              <a:t>Warmer</a:t>
            </a:r>
            <a:endParaRPr sz="1400" dirty="0">
              <a:solidFill>
                <a:schemeClr val="lt1"/>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49" y="105878"/>
            <a:ext cx="5148812" cy="665895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99119" y="2459504"/>
            <a:ext cx="5366886" cy="2554545"/>
          </a:xfrm>
          <a:prstGeom prst="rect">
            <a:avLst/>
          </a:prstGeom>
          <a:noFill/>
        </p:spPr>
        <p:txBody>
          <a:bodyPr wrap="square" rtlCol="0">
            <a:spAutoFit/>
          </a:bodyPr>
          <a:lstStyle/>
          <a:p>
            <a:pPr marL="285750" indent="-285750">
              <a:buClr>
                <a:srgbClr val="0070C0"/>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Land Surface Temperature Hotspot locations from 1990-2019 </a:t>
            </a:r>
          </a:p>
          <a:p>
            <a:pPr>
              <a:buClr>
                <a:srgbClr val="0070C0"/>
              </a:buClr>
            </a:pPr>
            <a:endParaRPr lang="en-US" sz="2000" dirty="0" smtClean="0">
              <a:solidFill>
                <a:schemeClr val="tx1">
                  <a:lumMod val="75000"/>
                  <a:lumOff val="25000"/>
                </a:schemeClr>
              </a:solidFill>
              <a:latin typeface="Century Gothic" panose="020B0502020202020204" pitchFamily="34" charset="0"/>
            </a:endParaRPr>
          </a:p>
          <a:p>
            <a:pPr marL="285750" indent="-285750">
              <a:buClr>
                <a:srgbClr val="0070C0"/>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a:t>
            </a:r>
            <a:r>
              <a:rPr lang="en-US" sz="2000" dirty="0" smtClean="0">
                <a:solidFill>
                  <a:schemeClr val="tx1">
                    <a:lumMod val="75000"/>
                    <a:lumOff val="25000"/>
                  </a:schemeClr>
                </a:solidFill>
                <a:latin typeface="Century Gothic" panose="020B0502020202020204" pitchFamily="34" charset="0"/>
              </a:rPr>
              <a:t>verage mean has increased throughout time</a:t>
            </a:r>
          </a:p>
          <a:p>
            <a:pPr marL="285750" indent="-285750">
              <a:buClr>
                <a:srgbClr val="0070C0"/>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285750" indent="-285750">
              <a:buClr>
                <a:srgbClr val="0070C0"/>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Because of increased mean LSTs over time, hotspots </a:t>
            </a:r>
            <a:r>
              <a:rPr lang="en-US" sz="2000" dirty="0" err="1" smtClean="0">
                <a:solidFill>
                  <a:schemeClr val="tx1">
                    <a:lumMod val="75000"/>
                    <a:lumOff val="25000"/>
                  </a:schemeClr>
                </a:solidFill>
                <a:latin typeface="Century Gothic" panose="020B0502020202020204" pitchFamily="34" charset="0"/>
              </a:rPr>
              <a:t>appeare</a:t>
            </a:r>
            <a:r>
              <a:rPr lang="en-US" sz="2000" dirty="0" smtClean="0">
                <a:solidFill>
                  <a:schemeClr val="tx1">
                    <a:lumMod val="75000"/>
                    <a:lumOff val="25000"/>
                  </a:schemeClr>
                </a:solidFill>
                <a:latin typeface="Century Gothic" panose="020B0502020202020204" pitchFamily="34" charset="0"/>
              </a:rPr>
              <a:t> reduced</a:t>
            </a:r>
            <a:endParaRPr lang="en-US" sz="2000" dirty="0">
              <a:solidFill>
                <a:schemeClr val="tx1">
                  <a:lumMod val="75000"/>
                  <a:lumOff val="25000"/>
                </a:schemeClr>
              </a:solidFill>
              <a:latin typeface="Century Gothic" panose="020B0502020202020204" pitchFamily="34" charset="0"/>
            </a:endParaRPr>
          </a:p>
        </p:txBody>
      </p:sp>
      <p:sp>
        <p:nvSpPr>
          <p:cNvPr id="4" name="TextBox 3"/>
          <p:cNvSpPr txBox="1"/>
          <p:nvPr/>
        </p:nvSpPr>
        <p:spPr>
          <a:xfrm>
            <a:off x="7799991" y="1240240"/>
            <a:ext cx="905104" cy="276999"/>
          </a:xfrm>
          <a:prstGeom prst="rect">
            <a:avLst/>
          </a:prstGeom>
          <a:solidFill>
            <a:schemeClr val="bg1"/>
          </a:solidFill>
        </p:spPr>
        <p:txBody>
          <a:bodyPr wrap="squar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Warmer</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7983940" y="1701905"/>
            <a:ext cx="856431" cy="307777"/>
          </a:xfrm>
          <a:prstGeom prst="rect">
            <a:avLst/>
          </a:prstGeom>
          <a:noFill/>
        </p:spPr>
        <p:txBody>
          <a:bodyPr wrap="square" rtlCol="0">
            <a:spAutoFit/>
          </a:bodyPr>
          <a:lstStyle/>
          <a:p>
            <a:endParaRPr lang="en-US" dirty="0"/>
          </a:p>
        </p:txBody>
      </p:sp>
      <p:sp>
        <p:nvSpPr>
          <p:cNvPr id="6" name="TextBox 5"/>
          <p:cNvSpPr txBox="1"/>
          <p:nvPr/>
        </p:nvSpPr>
        <p:spPr>
          <a:xfrm>
            <a:off x="7783497" y="1624097"/>
            <a:ext cx="786933" cy="276999"/>
          </a:xfrm>
          <a:prstGeom prst="rect">
            <a:avLst/>
          </a:prstGeom>
          <a:solidFill>
            <a:schemeClr val="bg1"/>
          </a:solidFill>
        </p:spPr>
        <p:txBody>
          <a:bodyPr wrap="square" rtlCol="0">
            <a:spAutoFit/>
          </a:bodyPr>
          <a:lstStyle/>
          <a:p>
            <a:r>
              <a:rPr lang="en-US" sz="1200" dirty="0" smtClean="0">
                <a:latin typeface="Tahoma" panose="020B0604030504040204" pitchFamily="34" charset="0"/>
                <a:ea typeface="Tahoma" panose="020B0604030504040204" pitchFamily="34" charset="0"/>
                <a:cs typeface="Tahoma" panose="020B0604030504040204" pitchFamily="34" charset="0"/>
              </a:rPr>
              <a:t>Colder</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040" y="945919"/>
            <a:ext cx="4137302" cy="5241324"/>
          </a:xfrm>
          <a:prstGeom prst="rect">
            <a:avLst/>
          </a:prstGeom>
        </p:spPr>
      </p:pic>
      <p:sp>
        <p:nvSpPr>
          <p:cNvPr id="2" name="Title 1"/>
          <p:cNvSpPr>
            <a:spLocks noGrp="1"/>
          </p:cNvSpPr>
          <p:nvPr>
            <p:ph type="title"/>
          </p:nvPr>
        </p:nvSpPr>
        <p:spPr/>
        <p:txBody>
          <a:bodyPr/>
          <a:lstStyle/>
          <a:p>
            <a:r>
              <a:rPr lang="en-US" dirty="0" smtClean="0">
                <a:latin typeface="Century Gothic" panose="020B0502020202020204" pitchFamily="34" charset="0"/>
              </a:rPr>
              <a:t>NYC ZONING CLASSIFICATION VS. LST</a:t>
            </a:r>
            <a:endParaRPr lang="en-US" dirty="0">
              <a:latin typeface="Century Gothic" panose="020B0502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929807000"/>
              </p:ext>
            </p:extLst>
          </p:nvPr>
        </p:nvGraphicFramePr>
        <p:xfrm>
          <a:off x="226746" y="2956536"/>
          <a:ext cx="6687179" cy="3076703"/>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oup 13"/>
          <p:cNvGrpSpPr/>
          <p:nvPr/>
        </p:nvGrpSpPr>
        <p:grpSpPr>
          <a:xfrm>
            <a:off x="7148040" y="945919"/>
            <a:ext cx="4137302" cy="1826157"/>
            <a:chOff x="7148040" y="945919"/>
            <a:chExt cx="4137302" cy="1826157"/>
          </a:xfrm>
        </p:grpSpPr>
        <p:sp>
          <p:nvSpPr>
            <p:cNvPr id="4" name="TextBox 3"/>
            <p:cNvSpPr txBox="1"/>
            <p:nvPr/>
          </p:nvSpPr>
          <p:spPr>
            <a:xfrm>
              <a:off x="7148040" y="945919"/>
              <a:ext cx="4137302" cy="400110"/>
            </a:xfrm>
            <a:prstGeom prst="rect">
              <a:avLst/>
            </a:prstGeom>
            <a:solidFill>
              <a:srgbClr val="FFFFFF">
                <a:alpha val="60000"/>
              </a:srgbClr>
            </a:solidFill>
            <a:ln>
              <a:solidFill>
                <a:schemeClr val="tx1"/>
              </a:solidFill>
            </a:ln>
          </p:spPr>
          <p:txBody>
            <a:bodyPr wrap="square" rtlCol="0">
              <a:spAutoFit/>
            </a:bodyPr>
            <a:lstStyle/>
            <a:p>
              <a:r>
                <a:rPr lang="en-US" sz="2000" dirty="0" smtClean="0">
                  <a:latin typeface="Century Gothic" panose="020B0502020202020204" pitchFamily="34" charset="0"/>
                </a:rPr>
                <a:t>Distance to Mean LST 2015-2019</a:t>
              </a:r>
              <a:endParaRPr lang="en-US" sz="2000" dirty="0">
                <a:latin typeface="Century Gothic" panose="020B0502020202020204" pitchFamily="34" charset="0"/>
              </a:endParaRPr>
            </a:p>
          </p:txBody>
        </p:sp>
        <p:sp>
          <p:nvSpPr>
            <p:cNvPr id="10" name="Rectangle 9"/>
            <p:cNvSpPr/>
            <p:nvPr/>
          </p:nvSpPr>
          <p:spPr>
            <a:xfrm>
              <a:off x="7286324" y="1533783"/>
              <a:ext cx="1414914" cy="1238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7363144" y="1959863"/>
              <a:ext cx="323850" cy="699358"/>
            </a:xfrm>
            <a:prstGeom prst="rect">
              <a:avLst/>
            </a:prstGeom>
          </p:spPr>
        </p:pic>
        <p:sp>
          <p:nvSpPr>
            <p:cNvPr id="11" name="Rectangle 10"/>
            <p:cNvSpPr/>
            <p:nvPr/>
          </p:nvSpPr>
          <p:spPr>
            <a:xfrm>
              <a:off x="7363144" y="1669879"/>
              <a:ext cx="301949" cy="153888"/>
            </a:xfrm>
            <a:prstGeom prst="rect">
              <a:avLst/>
            </a:prstGeom>
            <a:solidFill>
              <a:srgbClr val="767171">
                <a:alpha val="6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44755" y="1546768"/>
              <a:ext cx="1133303" cy="400110"/>
            </a:xfrm>
            <a:prstGeom prst="rect">
              <a:avLst/>
            </a:prstGeom>
            <a:noFill/>
          </p:spPr>
          <p:txBody>
            <a:bodyPr wrap="square" rtlCol="0">
              <a:spAutoFit/>
            </a:bodyPr>
            <a:lstStyle/>
            <a:p>
              <a:r>
                <a:rPr lang="en-US" sz="1000" dirty="0" smtClean="0">
                  <a:latin typeface="Century Gothic" panose="020B0502020202020204" pitchFamily="34" charset="0"/>
                </a:rPr>
                <a:t>Zoned for Manufacturing </a:t>
              </a:r>
              <a:endParaRPr lang="en-US" sz="1000" dirty="0">
                <a:latin typeface="Century Gothic" panose="020B0502020202020204" pitchFamily="34" charset="0"/>
              </a:endParaRPr>
            </a:p>
          </p:txBody>
        </p:sp>
        <p:sp>
          <p:nvSpPr>
            <p:cNvPr id="12" name="TextBox 11"/>
            <p:cNvSpPr txBox="1"/>
            <p:nvPr/>
          </p:nvSpPr>
          <p:spPr>
            <a:xfrm>
              <a:off x="7673447" y="1888080"/>
              <a:ext cx="567891" cy="246221"/>
            </a:xfrm>
            <a:prstGeom prst="rect">
              <a:avLst/>
            </a:prstGeom>
            <a:noFill/>
          </p:spPr>
          <p:txBody>
            <a:bodyPr wrap="square" rtlCol="0">
              <a:spAutoFit/>
            </a:bodyPr>
            <a:lstStyle/>
            <a:p>
              <a:r>
                <a:rPr lang="en-US" sz="1000" dirty="0" smtClean="0">
                  <a:latin typeface="Century Gothic" panose="020B0502020202020204" pitchFamily="34" charset="0"/>
                </a:rPr>
                <a:t>High</a:t>
              </a:r>
              <a:endParaRPr lang="en-US" sz="1000" dirty="0">
                <a:latin typeface="Century Gothic" panose="020B0502020202020204" pitchFamily="34" charset="0"/>
              </a:endParaRPr>
            </a:p>
          </p:txBody>
        </p:sp>
        <p:sp>
          <p:nvSpPr>
            <p:cNvPr id="13" name="TextBox 12"/>
            <p:cNvSpPr txBox="1"/>
            <p:nvPr/>
          </p:nvSpPr>
          <p:spPr>
            <a:xfrm>
              <a:off x="7686994" y="2409237"/>
              <a:ext cx="567891" cy="246221"/>
            </a:xfrm>
            <a:prstGeom prst="rect">
              <a:avLst/>
            </a:prstGeom>
            <a:noFill/>
          </p:spPr>
          <p:txBody>
            <a:bodyPr wrap="square" rtlCol="0">
              <a:spAutoFit/>
            </a:bodyPr>
            <a:lstStyle/>
            <a:p>
              <a:r>
                <a:rPr lang="en-US" sz="1000" dirty="0" smtClean="0">
                  <a:latin typeface="Century Gothic" panose="020B0502020202020204" pitchFamily="34" charset="0"/>
                </a:rPr>
                <a:t>Low</a:t>
              </a:r>
              <a:endParaRPr lang="en-US" sz="1000" dirty="0">
                <a:latin typeface="Century Gothic" panose="020B0502020202020204" pitchFamily="34" charset="0"/>
              </a:endParaRPr>
            </a:p>
          </p:txBody>
        </p:sp>
      </p:grpSp>
      <p:sp>
        <p:nvSpPr>
          <p:cNvPr id="15" name="TextBox 14"/>
          <p:cNvSpPr txBox="1"/>
          <p:nvPr/>
        </p:nvSpPr>
        <p:spPr>
          <a:xfrm>
            <a:off x="261205" y="980138"/>
            <a:ext cx="6831558" cy="2062103"/>
          </a:xfrm>
          <a:prstGeom prst="rect">
            <a:avLst/>
          </a:prstGeom>
          <a:noFill/>
        </p:spPr>
        <p:txBody>
          <a:bodyPr wrap="square" rtlCol="0">
            <a:spAutoFit/>
          </a:bodyPr>
          <a:lstStyle/>
          <a:p>
            <a:pPr marL="342900" indent="-342900">
              <a:buClr>
                <a:schemeClr val="accent5"/>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New York City Major Zoning Classes:</a:t>
            </a:r>
          </a:p>
          <a:p>
            <a:r>
              <a:rPr lang="en-US" sz="2000" dirty="0">
                <a:solidFill>
                  <a:schemeClr val="tx1">
                    <a:lumMod val="75000"/>
                    <a:lumOff val="25000"/>
                  </a:schemeClr>
                </a:solidFill>
                <a:latin typeface="Century Gothic" panose="020B0502020202020204" pitchFamily="34" charset="0"/>
              </a:rPr>
              <a:t>	</a:t>
            </a:r>
            <a:r>
              <a:rPr lang="en-US" sz="2000" dirty="0" smtClean="0">
                <a:solidFill>
                  <a:schemeClr val="tx1">
                    <a:lumMod val="75000"/>
                    <a:lumOff val="25000"/>
                  </a:schemeClr>
                </a:solidFill>
                <a:latin typeface="Century Gothic" panose="020B0502020202020204" pitchFamily="34" charset="0"/>
              </a:rPr>
              <a:t>-Parks</a:t>
            </a:r>
          </a:p>
          <a:p>
            <a:r>
              <a:rPr lang="en-US" sz="2000" dirty="0">
                <a:solidFill>
                  <a:schemeClr val="tx1">
                    <a:lumMod val="75000"/>
                    <a:lumOff val="25000"/>
                  </a:schemeClr>
                </a:solidFill>
                <a:latin typeface="Century Gothic" panose="020B0502020202020204" pitchFamily="34" charset="0"/>
              </a:rPr>
              <a:t>	</a:t>
            </a:r>
            <a:r>
              <a:rPr lang="en-US" sz="2000" dirty="0" smtClean="0">
                <a:solidFill>
                  <a:schemeClr val="tx1">
                    <a:lumMod val="75000"/>
                    <a:lumOff val="25000"/>
                  </a:schemeClr>
                </a:solidFill>
                <a:latin typeface="Century Gothic" panose="020B0502020202020204" pitchFamily="34" charset="0"/>
              </a:rPr>
              <a:t>-Manufacturing</a:t>
            </a:r>
          </a:p>
          <a:p>
            <a:r>
              <a:rPr lang="en-US" sz="2000" dirty="0">
                <a:solidFill>
                  <a:schemeClr val="tx1">
                    <a:lumMod val="75000"/>
                    <a:lumOff val="25000"/>
                  </a:schemeClr>
                </a:solidFill>
                <a:latin typeface="Century Gothic" panose="020B0502020202020204" pitchFamily="34" charset="0"/>
              </a:rPr>
              <a:t>	</a:t>
            </a:r>
            <a:r>
              <a:rPr lang="en-US" sz="2000" dirty="0" smtClean="0">
                <a:solidFill>
                  <a:schemeClr val="tx1">
                    <a:lumMod val="75000"/>
                    <a:lumOff val="25000"/>
                  </a:schemeClr>
                </a:solidFill>
                <a:latin typeface="Century Gothic" panose="020B0502020202020204" pitchFamily="34" charset="0"/>
              </a:rPr>
              <a:t>-Residential </a:t>
            </a:r>
          </a:p>
          <a:p>
            <a:r>
              <a:rPr lang="en-US" sz="2000" dirty="0">
                <a:solidFill>
                  <a:schemeClr val="tx1">
                    <a:lumMod val="75000"/>
                    <a:lumOff val="25000"/>
                  </a:schemeClr>
                </a:solidFill>
                <a:latin typeface="Century Gothic" panose="020B0502020202020204" pitchFamily="34" charset="0"/>
              </a:rPr>
              <a:t>	</a:t>
            </a:r>
            <a:r>
              <a:rPr lang="en-US" sz="2000" dirty="0" smtClean="0">
                <a:solidFill>
                  <a:schemeClr val="tx1">
                    <a:lumMod val="75000"/>
                    <a:lumOff val="25000"/>
                  </a:schemeClr>
                </a:solidFill>
                <a:latin typeface="Century Gothic" panose="020B0502020202020204" pitchFamily="34" charset="0"/>
              </a:rPr>
              <a:t>-Commercial </a:t>
            </a:r>
          </a:p>
          <a:p>
            <a:endParaRPr lang="en-US" dirty="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 </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42357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0"/>
          <p:cNvSpPr txBox="1"/>
          <p:nvPr/>
        </p:nvSpPr>
        <p:spPr>
          <a:xfrm>
            <a:off x="1121088" y="-43963"/>
            <a:ext cx="10846307" cy="10490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LAND </a:t>
            </a:r>
            <a:r>
              <a:rPr lang="en-US" sz="4400" b="1" dirty="0" smtClean="0">
                <a:solidFill>
                  <a:srgbClr val="1B57AF"/>
                </a:solidFill>
                <a:latin typeface="Century Gothic"/>
                <a:ea typeface="Century Gothic"/>
                <a:cs typeface="Century Gothic"/>
                <a:sym typeface="Century Gothic"/>
              </a:rPr>
              <a:t>COVER AND TEMPERATURE</a:t>
            </a:r>
            <a:endParaRPr sz="4400" b="1" dirty="0">
              <a:solidFill>
                <a:srgbClr val="1B57AF"/>
              </a:solidFill>
              <a:latin typeface="Century Gothic"/>
              <a:ea typeface="Century Gothic"/>
              <a:cs typeface="Century Gothic"/>
              <a:sym typeface="Century Gothic"/>
            </a:endParaRPr>
          </a:p>
        </p:txBody>
      </p:sp>
      <p:sp>
        <p:nvSpPr>
          <p:cNvPr id="423" name="Google Shape;423;p40"/>
          <p:cNvSpPr/>
          <p:nvPr/>
        </p:nvSpPr>
        <p:spPr>
          <a:xfrm>
            <a:off x="310445" y="1630936"/>
            <a:ext cx="3978585" cy="43915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National Land Cover / Land Classifications: 1996, 2001, 2006, 2011, 2016</a:t>
            </a:r>
          </a:p>
          <a:p>
            <a:pPr marR="0" lvl="0" algn="l" rtl="0">
              <a:lnSpc>
                <a:spcPct val="100000"/>
              </a:lnSpc>
              <a:spcBef>
                <a:spcPts val="0"/>
              </a:spcBef>
              <a:spcAft>
                <a:spcPts val="0"/>
              </a:spcAft>
              <a:buClr>
                <a:srgbClr val="1B57AF"/>
              </a:buClr>
              <a:buSzPts val="2000"/>
            </a:pPr>
            <a:endParaRPr lang="en-US" sz="2000" dirty="0" smtClean="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Used </a:t>
            </a:r>
            <a:r>
              <a:rPr lang="en-US" sz="2000" dirty="0" smtClean="0">
                <a:solidFill>
                  <a:srgbClr val="3F3F3F"/>
                </a:solidFill>
                <a:latin typeface="Century Gothic"/>
                <a:ea typeface="Century Gothic"/>
                <a:cs typeface="Century Gothic"/>
                <a:sym typeface="Century Gothic"/>
              </a:rPr>
              <a:t>model outputs to find average LST differences for each land cover class</a:t>
            </a:r>
            <a:endParaRPr lang="en-US" sz="2000"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078" y="1000125"/>
            <a:ext cx="3923353" cy="5077280"/>
          </a:xfrm>
          <a:prstGeom prst="rect">
            <a:avLst/>
          </a:prstGeom>
        </p:spPr>
      </p:pic>
      <p:grpSp>
        <p:nvGrpSpPr>
          <p:cNvPr id="6" name="Group 5"/>
          <p:cNvGrpSpPr/>
          <p:nvPr/>
        </p:nvGrpSpPr>
        <p:grpSpPr>
          <a:xfrm>
            <a:off x="4901609" y="1200152"/>
            <a:ext cx="2873470" cy="2091088"/>
            <a:chOff x="18241411" y="12217367"/>
            <a:chExt cx="2237682" cy="2001156"/>
          </a:xfrm>
        </p:grpSpPr>
        <p:grpSp>
          <p:nvGrpSpPr>
            <p:cNvPr id="7" name="Group 6"/>
            <p:cNvGrpSpPr/>
            <p:nvPr/>
          </p:nvGrpSpPr>
          <p:grpSpPr>
            <a:xfrm>
              <a:off x="18370153" y="12451284"/>
              <a:ext cx="2108940" cy="1767239"/>
              <a:chOff x="18465723" y="12336554"/>
              <a:chExt cx="2108940" cy="1767239"/>
            </a:xfrm>
          </p:grpSpPr>
          <p:sp>
            <p:nvSpPr>
              <p:cNvPr id="9" name="TextBox 8"/>
              <p:cNvSpPr txBox="1"/>
              <p:nvPr/>
            </p:nvSpPr>
            <p:spPr>
              <a:xfrm>
                <a:off x="18775932" y="12336554"/>
                <a:ext cx="1798731" cy="1767239"/>
              </a:xfrm>
              <a:prstGeom prst="rect">
                <a:avLst/>
              </a:prstGeom>
              <a:noFill/>
            </p:spPr>
            <p:txBody>
              <a:bodyPr wrap="square" rtlCol="0">
                <a:spAutoFit/>
              </a:bodyPr>
              <a:lstStyle/>
              <a:p>
                <a:pPr>
                  <a:spcBef>
                    <a:spcPts val="600"/>
                  </a:spcBef>
                </a:pPr>
                <a:r>
                  <a:rPr lang="en-US" sz="1050" b="1" dirty="0" smtClean="0">
                    <a:latin typeface="Century Gothic" panose="020B0502020202020204" pitchFamily="34" charset="0"/>
                  </a:rPr>
                  <a:t>High Intensity Developed</a:t>
                </a:r>
              </a:p>
              <a:p>
                <a:pPr>
                  <a:spcBef>
                    <a:spcPts val="600"/>
                  </a:spcBef>
                </a:pPr>
                <a:r>
                  <a:rPr lang="en-US" sz="1050" b="1" dirty="0" smtClean="0">
                    <a:latin typeface="Century Gothic" panose="020B0502020202020204" pitchFamily="34" charset="0"/>
                  </a:rPr>
                  <a:t>Medium Intensity Developed</a:t>
                </a:r>
              </a:p>
              <a:p>
                <a:pPr>
                  <a:spcBef>
                    <a:spcPts val="600"/>
                  </a:spcBef>
                </a:pPr>
                <a:r>
                  <a:rPr lang="en-US" sz="1050" b="1" dirty="0" smtClean="0">
                    <a:latin typeface="Century Gothic" panose="020B0502020202020204" pitchFamily="34" charset="0"/>
                  </a:rPr>
                  <a:t>Low Intensity Developed</a:t>
                </a:r>
              </a:p>
              <a:p>
                <a:pPr>
                  <a:spcBef>
                    <a:spcPts val="600"/>
                  </a:spcBef>
                </a:pPr>
                <a:r>
                  <a:rPr lang="en-US" sz="1050" b="1" dirty="0" smtClean="0">
                    <a:latin typeface="Century Gothic" panose="020B0502020202020204" pitchFamily="34" charset="0"/>
                  </a:rPr>
                  <a:t>Open Developed Space</a:t>
                </a:r>
              </a:p>
              <a:p>
                <a:pPr>
                  <a:spcBef>
                    <a:spcPts val="600"/>
                  </a:spcBef>
                </a:pPr>
                <a:r>
                  <a:rPr lang="en-US" sz="1050" b="1" dirty="0" smtClean="0">
                    <a:latin typeface="Century Gothic" panose="020B0502020202020204" pitchFamily="34" charset="0"/>
                  </a:rPr>
                  <a:t>Vegetation</a:t>
                </a:r>
              </a:p>
              <a:p>
                <a:pPr>
                  <a:spcBef>
                    <a:spcPts val="600"/>
                  </a:spcBef>
                </a:pPr>
                <a:r>
                  <a:rPr lang="en-US" sz="1050" b="1" dirty="0" smtClean="0">
                    <a:latin typeface="Century Gothic" panose="020B0502020202020204" pitchFamily="34" charset="0"/>
                  </a:rPr>
                  <a:t>Bare Land</a:t>
                </a:r>
              </a:p>
              <a:p>
                <a:pPr>
                  <a:spcBef>
                    <a:spcPts val="600"/>
                  </a:spcBef>
                </a:pPr>
                <a:r>
                  <a:rPr lang="en-US" sz="1050" b="1" dirty="0" smtClean="0">
                    <a:latin typeface="Century Gothic" panose="020B0502020202020204" pitchFamily="34" charset="0"/>
                  </a:rPr>
                  <a:t>Water</a:t>
                </a:r>
                <a:endParaRPr lang="en-US" sz="1050" b="1" dirty="0">
                  <a:latin typeface="Century Gothic" panose="020B0502020202020204" pitchFamily="34" charset="0"/>
                </a:endParaRPr>
              </a:p>
            </p:txBody>
          </p:sp>
          <p:sp>
            <p:nvSpPr>
              <p:cNvPr id="10" name="Rectangle 9"/>
              <p:cNvSpPr/>
              <p:nvPr/>
            </p:nvSpPr>
            <p:spPr>
              <a:xfrm>
                <a:off x="18474501" y="12384974"/>
                <a:ext cx="243331" cy="12992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Rectangle 10"/>
              <p:cNvSpPr/>
              <p:nvPr/>
            </p:nvSpPr>
            <p:spPr>
              <a:xfrm>
                <a:off x="18469433" y="12590226"/>
                <a:ext cx="244215" cy="143751"/>
              </a:xfrm>
              <a:prstGeom prst="rect">
                <a:avLst/>
              </a:prstGeom>
              <a:solidFill>
                <a:srgbClr val="E978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Rectangle 11"/>
              <p:cNvSpPr/>
              <p:nvPr/>
            </p:nvSpPr>
            <p:spPr>
              <a:xfrm>
                <a:off x="18469433" y="12818639"/>
                <a:ext cx="244118" cy="1445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p:cNvSpPr/>
              <p:nvPr/>
            </p:nvSpPr>
            <p:spPr>
              <a:xfrm>
                <a:off x="18476688" y="13056032"/>
                <a:ext cx="236863" cy="1340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Rectangle 13"/>
              <p:cNvSpPr/>
              <p:nvPr/>
            </p:nvSpPr>
            <p:spPr>
              <a:xfrm>
                <a:off x="18465723" y="13283022"/>
                <a:ext cx="247828" cy="14179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Rectangle 14"/>
              <p:cNvSpPr/>
              <p:nvPr/>
            </p:nvSpPr>
            <p:spPr>
              <a:xfrm>
                <a:off x="18470316" y="13502103"/>
                <a:ext cx="237522" cy="12868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Rectangle 15"/>
              <p:cNvSpPr/>
              <p:nvPr/>
            </p:nvSpPr>
            <p:spPr>
              <a:xfrm>
                <a:off x="18471980" y="13739174"/>
                <a:ext cx="234194" cy="134691"/>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8" name="Text Placeholder 16"/>
            <p:cNvSpPr txBox="1">
              <a:spLocks/>
            </p:cNvSpPr>
            <p:nvPr/>
          </p:nvSpPr>
          <p:spPr>
            <a:xfrm>
              <a:off x="18241411" y="12217367"/>
              <a:ext cx="2237682" cy="3215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400" b="1" u="sng" dirty="0" smtClean="0">
                  <a:latin typeface="Century Gothic" panose="020B0502020202020204" pitchFamily="34" charset="0"/>
                </a:rPr>
                <a:t>Land Cover Classifications</a:t>
              </a:r>
              <a:endParaRPr lang="en-US" sz="1400" b="1" u="sng" dirty="0">
                <a:latin typeface="Century Gothic" panose="020B0502020202020204" pitchFamily="34" charset="0"/>
              </a:endParaRPr>
            </a:p>
          </p:txBody>
        </p:sp>
      </p:grpSp>
      <p:graphicFrame>
        <p:nvGraphicFramePr>
          <p:cNvPr id="17" name="Table 16"/>
          <p:cNvGraphicFramePr>
            <a:graphicFrameLocks noGrp="1"/>
          </p:cNvGraphicFramePr>
          <p:nvPr>
            <p:extLst>
              <p:ext uri="{D42A27DB-BD31-4B8C-83A1-F6EECF244321}">
                <p14:modId xmlns:p14="http://schemas.microsoft.com/office/powerpoint/2010/main" val="231977933"/>
              </p:ext>
            </p:extLst>
          </p:nvPr>
        </p:nvGraphicFramePr>
        <p:xfrm>
          <a:off x="4501094" y="3634316"/>
          <a:ext cx="3149600" cy="2372360"/>
        </p:xfrm>
        <a:graphic>
          <a:graphicData uri="http://schemas.openxmlformats.org/drawingml/2006/table">
            <a:tbl>
              <a:tblPr firstRow="1" bandRow="1">
                <a:tableStyleId>{5C22544A-7EE6-4342-B048-85BDC9FD1C3A}</a:tableStyleId>
              </a:tblPr>
              <a:tblGrid>
                <a:gridCol w="968374">
                  <a:extLst>
                    <a:ext uri="{9D8B030D-6E8A-4147-A177-3AD203B41FA5}">
                      <a16:colId xmlns:a16="http://schemas.microsoft.com/office/drawing/2014/main" val="2463528563"/>
                    </a:ext>
                  </a:extLst>
                </a:gridCol>
                <a:gridCol w="2181226">
                  <a:extLst>
                    <a:ext uri="{9D8B030D-6E8A-4147-A177-3AD203B41FA5}">
                      <a16:colId xmlns:a16="http://schemas.microsoft.com/office/drawing/2014/main" val="2526329850"/>
                    </a:ext>
                  </a:extLst>
                </a:gridCol>
              </a:tblGrid>
              <a:tr h="370840">
                <a:tc>
                  <a:txBody>
                    <a:bodyPr/>
                    <a:lstStyle/>
                    <a:p>
                      <a:pPr algn="ctr"/>
                      <a:r>
                        <a:rPr lang="en-US" dirty="0" smtClean="0">
                          <a:latin typeface="Century Gothic" panose="020B0502020202020204" pitchFamily="34" charset="0"/>
                        </a:rPr>
                        <a:t>NLCD Year</a:t>
                      </a: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baseline="0" dirty="0" smtClean="0">
                          <a:latin typeface="Century Gothic" panose="020B0502020202020204" pitchFamily="34" charset="0"/>
                        </a:rPr>
                        <a:t>Land Surface Temperature Years</a:t>
                      </a:r>
                      <a:endParaRPr lang="en-US"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3317992"/>
                  </a:ext>
                </a:extLst>
              </a:tr>
              <a:tr h="370840">
                <a:tc>
                  <a:txBody>
                    <a:bodyPr/>
                    <a:lstStyle/>
                    <a:p>
                      <a:pPr algn="ctr"/>
                      <a:r>
                        <a:rPr lang="en-US" dirty="0" smtClean="0">
                          <a:latin typeface="Century Gothic" panose="020B0502020202020204" pitchFamily="34" charset="0"/>
                        </a:rPr>
                        <a:t>1996</a:t>
                      </a: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Century Gothic" panose="020B0502020202020204" pitchFamily="34" charset="0"/>
                        </a:rPr>
                        <a:t>1995-1999</a:t>
                      </a:r>
                      <a:endParaRPr lang="en-US"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8999983"/>
                  </a:ext>
                </a:extLst>
              </a:tr>
              <a:tr h="370840">
                <a:tc>
                  <a:txBody>
                    <a:bodyPr/>
                    <a:lstStyle/>
                    <a:p>
                      <a:pPr algn="ctr"/>
                      <a:r>
                        <a:rPr lang="en-US" dirty="0" smtClean="0">
                          <a:latin typeface="Century Gothic" panose="020B0502020202020204" pitchFamily="34" charset="0"/>
                        </a:rPr>
                        <a:t>2001</a:t>
                      </a: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Century Gothic" panose="020B0502020202020204" pitchFamily="34" charset="0"/>
                        </a:rPr>
                        <a:t>2000-2004</a:t>
                      </a:r>
                      <a:endParaRPr lang="en-US"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444593"/>
                  </a:ext>
                </a:extLst>
              </a:tr>
              <a:tr h="370840">
                <a:tc>
                  <a:txBody>
                    <a:bodyPr/>
                    <a:lstStyle/>
                    <a:p>
                      <a:pPr algn="ctr"/>
                      <a:r>
                        <a:rPr lang="en-US" dirty="0" smtClean="0">
                          <a:latin typeface="Century Gothic" panose="020B0502020202020204" pitchFamily="34" charset="0"/>
                        </a:rPr>
                        <a:t>2006</a:t>
                      </a: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Century Gothic" panose="020B0502020202020204" pitchFamily="34" charset="0"/>
                        </a:rPr>
                        <a:t>2005-2009</a:t>
                      </a:r>
                      <a:endParaRPr lang="en-US"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35250590"/>
                  </a:ext>
                </a:extLst>
              </a:tr>
              <a:tr h="370840">
                <a:tc>
                  <a:txBody>
                    <a:bodyPr/>
                    <a:lstStyle/>
                    <a:p>
                      <a:pPr algn="ctr"/>
                      <a:r>
                        <a:rPr lang="en-US" dirty="0" smtClean="0">
                          <a:latin typeface="Century Gothic" panose="020B0502020202020204" pitchFamily="34" charset="0"/>
                        </a:rPr>
                        <a:t>2011</a:t>
                      </a: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Century Gothic" panose="020B0502020202020204" pitchFamily="34" charset="0"/>
                        </a:rPr>
                        <a:t>2010-2014</a:t>
                      </a:r>
                      <a:endParaRPr lang="en-US"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47352722"/>
                  </a:ext>
                </a:extLst>
              </a:tr>
              <a:tr h="370840">
                <a:tc>
                  <a:txBody>
                    <a:bodyPr/>
                    <a:lstStyle/>
                    <a:p>
                      <a:pPr algn="ctr"/>
                      <a:r>
                        <a:rPr lang="en-US" dirty="0" smtClean="0">
                          <a:latin typeface="Century Gothic" panose="020B0502020202020204" pitchFamily="34" charset="0"/>
                        </a:rPr>
                        <a:t>2016</a:t>
                      </a: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smtClean="0">
                          <a:latin typeface="Century Gothic" panose="020B0502020202020204" pitchFamily="34" charset="0"/>
                        </a:rPr>
                        <a:t>2015-2019</a:t>
                      </a:r>
                      <a:endParaRPr lang="en-US"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3348955"/>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0"/>
          <p:cNvSpPr txBox="1"/>
          <p:nvPr/>
        </p:nvSpPr>
        <p:spPr>
          <a:xfrm>
            <a:off x="1050217" y="52278"/>
            <a:ext cx="10846307" cy="1346473"/>
          </a:xfrm>
          <a:prstGeom prst="rect">
            <a:avLst/>
          </a:prstGeom>
          <a:noFill/>
          <a:ln>
            <a:noFill/>
          </a:ln>
        </p:spPr>
        <p:txBody>
          <a:bodyPr spcFirstLastPara="1" wrap="square" lIns="91425" tIns="45700" rIns="91425" bIns="45700" anchor="ctr" anchorCtr="0">
            <a:noAutofit/>
          </a:bodyPr>
          <a:lstStyle/>
          <a:p>
            <a:pPr lvl="0" algn="ctr">
              <a:lnSpc>
                <a:spcPct val="90000"/>
              </a:lnSpc>
              <a:buClr>
                <a:srgbClr val="1B57AF"/>
              </a:buClr>
              <a:buSzPts val="4400"/>
            </a:pPr>
            <a:r>
              <a:rPr lang="en-US" sz="4000" b="1" dirty="0" smtClean="0">
                <a:solidFill>
                  <a:srgbClr val="1B57AF"/>
                </a:solidFill>
                <a:latin typeface="Century Gothic" panose="020B0502020202020204" pitchFamily="34" charset="0"/>
                <a:ea typeface="Century Gothic"/>
                <a:cs typeface="Century Gothic"/>
                <a:sym typeface="Century Gothic"/>
              </a:rPr>
              <a:t>AVERAGE LAND SURFACE TEMPERATURE (</a:t>
            </a:r>
            <a:r>
              <a:rPr lang="en-US" sz="4000" b="1" baseline="30000" dirty="0" err="1">
                <a:solidFill>
                  <a:srgbClr val="1B57AF"/>
                </a:solidFill>
                <a:latin typeface="Century Gothic" panose="020B0502020202020204" pitchFamily="34" charset="0"/>
              </a:rPr>
              <a:t>o</a:t>
            </a:r>
            <a:r>
              <a:rPr lang="en-US" sz="4000" b="1" dirty="0" err="1" smtClean="0">
                <a:solidFill>
                  <a:srgbClr val="1B57AF"/>
                </a:solidFill>
                <a:latin typeface="Century Gothic" panose="020B0502020202020204" pitchFamily="34" charset="0"/>
                <a:ea typeface="Century Gothic"/>
                <a:cs typeface="Century Gothic"/>
                <a:sym typeface="Century Gothic"/>
              </a:rPr>
              <a:t>F</a:t>
            </a:r>
            <a:r>
              <a:rPr lang="en-US" sz="4000" b="1" dirty="0" smtClean="0">
                <a:solidFill>
                  <a:srgbClr val="1B57AF"/>
                </a:solidFill>
                <a:latin typeface="Century Gothic" panose="020B0502020202020204" pitchFamily="34" charset="0"/>
                <a:ea typeface="Century Gothic"/>
                <a:cs typeface="Century Gothic"/>
                <a:sym typeface="Century Gothic"/>
              </a:rPr>
              <a:t>) DIFFERENCE (1996-2019)</a:t>
            </a:r>
            <a:endParaRPr sz="4000" b="1" dirty="0">
              <a:solidFill>
                <a:srgbClr val="1B57AF"/>
              </a:solidFill>
              <a:latin typeface="Century Gothic" panose="020B0502020202020204" pitchFamily="34" charset="0"/>
              <a:ea typeface="Century Gothic"/>
              <a:cs typeface="Century Gothic"/>
              <a:sym typeface="Century Gothic"/>
            </a:endParaRPr>
          </a:p>
        </p:txBody>
      </p:sp>
      <p:grpSp>
        <p:nvGrpSpPr>
          <p:cNvPr id="6" name="Group 5"/>
          <p:cNvGrpSpPr/>
          <p:nvPr/>
        </p:nvGrpSpPr>
        <p:grpSpPr>
          <a:xfrm>
            <a:off x="8580474" y="2132554"/>
            <a:ext cx="2856029" cy="2311877"/>
            <a:chOff x="18296943" y="12182799"/>
            <a:chExt cx="2431210" cy="2212450"/>
          </a:xfrm>
        </p:grpSpPr>
        <p:grpSp>
          <p:nvGrpSpPr>
            <p:cNvPr id="7" name="Group 6"/>
            <p:cNvGrpSpPr/>
            <p:nvPr/>
          </p:nvGrpSpPr>
          <p:grpSpPr>
            <a:xfrm>
              <a:off x="18377717" y="12451285"/>
              <a:ext cx="2350436" cy="1943964"/>
              <a:chOff x="18473287" y="12336555"/>
              <a:chExt cx="2350436" cy="1943964"/>
            </a:xfrm>
          </p:grpSpPr>
          <p:sp>
            <p:nvSpPr>
              <p:cNvPr id="9" name="TextBox 8"/>
              <p:cNvSpPr txBox="1"/>
              <p:nvPr/>
            </p:nvSpPr>
            <p:spPr>
              <a:xfrm>
                <a:off x="18775932" y="12336555"/>
                <a:ext cx="2047791" cy="1943964"/>
              </a:xfrm>
              <a:prstGeom prst="rect">
                <a:avLst/>
              </a:prstGeom>
              <a:noFill/>
            </p:spPr>
            <p:txBody>
              <a:bodyPr wrap="square" rtlCol="0">
                <a:spAutoFit/>
              </a:bodyPr>
              <a:lstStyle/>
              <a:p>
                <a:pPr>
                  <a:spcBef>
                    <a:spcPts val="600"/>
                  </a:spcBef>
                </a:pPr>
                <a:r>
                  <a:rPr lang="en-US" sz="1200" b="1" dirty="0" smtClean="0">
                    <a:latin typeface="Century Gothic" panose="020B0502020202020204" pitchFamily="34" charset="0"/>
                  </a:rPr>
                  <a:t>High Intensity Developed</a:t>
                </a:r>
              </a:p>
              <a:p>
                <a:pPr>
                  <a:spcBef>
                    <a:spcPts val="600"/>
                  </a:spcBef>
                </a:pPr>
                <a:r>
                  <a:rPr lang="en-US" sz="1200" b="1" dirty="0" smtClean="0">
                    <a:latin typeface="Century Gothic" panose="020B0502020202020204" pitchFamily="34" charset="0"/>
                  </a:rPr>
                  <a:t>Medium Intensity Developed</a:t>
                </a:r>
              </a:p>
              <a:p>
                <a:pPr>
                  <a:spcBef>
                    <a:spcPts val="600"/>
                  </a:spcBef>
                </a:pPr>
                <a:r>
                  <a:rPr lang="en-US" sz="1200" b="1" dirty="0" smtClean="0">
                    <a:latin typeface="Century Gothic" panose="020B0502020202020204" pitchFamily="34" charset="0"/>
                  </a:rPr>
                  <a:t>Low Intensity Developed</a:t>
                </a:r>
              </a:p>
              <a:p>
                <a:pPr>
                  <a:spcBef>
                    <a:spcPts val="600"/>
                  </a:spcBef>
                </a:pPr>
                <a:r>
                  <a:rPr lang="en-US" sz="1200" b="1" dirty="0" smtClean="0">
                    <a:latin typeface="Century Gothic" panose="020B0502020202020204" pitchFamily="34" charset="0"/>
                  </a:rPr>
                  <a:t>Open Developed Space</a:t>
                </a:r>
              </a:p>
              <a:p>
                <a:pPr>
                  <a:spcBef>
                    <a:spcPts val="600"/>
                  </a:spcBef>
                </a:pPr>
                <a:r>
                  <a:rPr lang="en-US" sz="1200" b="1" dirty="0" smtClean="0">
                    <a:latin typeface="Century Gothic" panose="020B0502020202020204" pitchFamily="34" charset="0"/>
                  </a:rPr>
                  <a:t>Vegetation</a:t>
                </a:r>
              </a:p>
              <a:p>
                <a:pPr>
                  <a:spcBef>
                    <a:spcPts val="600"/>
                  </a:spcBef>
                </a:pPr>
                <a:r>
                  <a:rPr lang="en-US" sz="1200" b="1" dirty="0" smtClean="0">
                    <a:latin typeface="Century Gothic" panose="020B0502020202020204" pitchFamily="34" charset="0"/>
                  </a:rPr>
                  <a:t>Bare Land</a:t>
                </a:r>
              </a:p>
              <a:p>
                <a:pPr>
                  <a:spcBef>
                    <a:spcPts val="600"/>
                  </a:spcBef>
                </a:pPr>
                <a:r>
                  <a:rPr lang="en-US" sz="1200" b="1" dirty="0" smtClean="0">
                    <a:latin typeface="Century Gothic" panose="020B0502020202020204" pitchFamily="34" charset="0"/>
                  </a:rPr>
                  <a:t>Water</a:t>
                </a:r>
                <a:endParaRPr lang="en-US" sz="1200" b="1" dirty="0">
                  <a:latin typeface="Century Gothic" panose="020B0502020202020204" pitchFamily="34" charset="0"/>
                </a:endParaRPr>
              </a:p>
            </p:txBody>
          </p:sp>
          <p:sp>
            <p:nvSpPr>
              <p:cNvPr id="10" name="Rectangle 9"/>
              <p:cNvSpPr/>
              <p:nvPr/>
            </p:nvSpPr>
            <p:spPr>
              <a:xfrm>
                <a:off x="18474501" y="12384974"/>
                <a:ext cx="243331" cy="12992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Rectangle 10"/>
              <p:cNvSpPr/>
              <p:nvPr/>
            </p:nvSpPr>
            <p:spPr>
              <a:xfrm>
                <a:off x="18475385" y="12655376"/>
                <a:ext cx="244215" cy="143751"/>
              </a:xfrm>
              <a:prstGeom prst="rect">
                <a:avLst/>
              </a:prstGeom>
              <a:solidFill>
                <a:srgbClr val="E978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Rectangle 11"/>
              <p:cNvSpPr/>
              <p:nvPr/>
            </p:nvSpPr>
            <p:spPr>
              <a:xfrm>
                <a:off x="18475521" y="12902168"/>
                <a:ext cx="244118" cy="1445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p:cNvSpPr/>
              <p:nvPr/>
            </p:nvSpPr>
            <p:spPr>
              <a:xfrm>
                <a:off x="18476400" y="13153124"/>
                <a:ext cx="236863" cy="13409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Rectangle 13"/>
              <p:cNvSpPr/>
              <p:nvPr/>
            </p:nvSpPr>
            <p:spPr>
              <a:xfrm>
                <a:off x="18474501" y="13390746"/>
                <a:ext cx="247828" cy="14179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Rectangle 14"/>
              <p:cNvSpPr/>
              <p:nvPr/>
            </p:nvSpPr>
            <p:spPr>
              <a:xfrm>
                <a:off x="18474501" y="13653098"/>
                <a:ext cx="237522" cy="12868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Rectangle 15"/>
              <p:cNvSpPr/>
              <p:nvPr/>
            </p:nvSpPr>
            <p:spPr>
              <a:xfrm>
                <a:off x="18473287" y="13855173"/>
                <a:ext cx="234194" cy="134691"/>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8" name="Text Placeholder 16"/>
            <p:cNvSpPr txBox="1">
              <a:spLocks/>
            </p:cNvSpPr>
            <p:nvPr/>
          </p:nvSpPr>
          <p:spPr>
            <a:xfrm>
              <a:off x="18296943" y="12182799"/>
              <a:ext cx="2237682" cy="3215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400" b="1" u="sng" dirty="0" smtClean="0">
                  <a:latin typeface="Century Gothic" panose="020B0502020202020204" pitchFamily="34" charset="0"/>
                </a:rPr>
                <a:t>Land Cover Classifications</a:t>
              </a:r>
              <a:endParaRPr lang="en-US" sz="1400" b="1" u="sng" dirty="0">
                <a:latin typeface="Century Gothic" panose="020B0502020202020204" pitchFamily="34" charset="0"/>
              </a:endParaRPr>
            </a:p>
          </p:txBody>
        </p:sp>
      </p:grpSp>
      <p:graphicFrame>
        <p:nvGraphicFramePr>
          <p:cNvPr id="17" name="Chart 16"/>
          <p:cNvGraphicFramePr>
            <a:graphicFrameLocks noGrp="1"/>
          </p:cNvGraphicFramePr>
          <p:nvPr>
            <p:extLst>
              <p:ext uri="{D42A27DB-BD31-4B8C-83A1-F6EECF244321}">
                <p14:modId xmlns:p14="http://schemas.microsoft.com/office/powerpoint/2010/main" val="902354097"/>
              </p:ext>
            </p:extLst>
          </p:nvPr>
        </p:nvGraphicFramePr>
        <p:xfrm>
          <a:off x="227290" y="1349330"/>
          <a:ext cx="8154710" cy="4832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874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0"/>
          <p:cNvSpPr txBox="1"/>
          <p:nvPr/>
        </p:nvSpPr>
        <p:spPr>
          <a:xfrm>
            <a:off x="1069467" y="151069"/>
            <a:ext cx="10846307" cy="10490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smtClean="0">
                <a:solidFill>
                  <a:srgbClr val="1B57AF"/>
                </a:solidFill>
                <a:latin typeface="Century Gothic"/>
                <a:ea typeface="Century Gothic"/>
                <a:cs typeface="Century Gothic"/>
                <a:sym typeface="Century Gothic"/>
              </a:rPr>
              <a:t>Influence of Land Cover Change on LST</a:t>
            </a:r>
            <a:endParaRPr sz="4400" b="1" dirty="0">
              <a:solidFill>
                <a:srgbClr val="1B57AF"/>
              </a:solidFill>
              <a:latin typeface="Century Gothic"/>
              <a:ea typeface="Century Gothic"/>
              <a:cs typeface="Century Gothic"/>
              <a:sym typeface="Century Gothic"/>
            </a:endParaRPr>
          </a:p>
        </p:txBody>
      </p:sp>
      <p:sp>
        <p:nvSpPr>
          <p:cNvPr id="423" name="Google Shape;423;p40"/>
          <p:cNvSpPr/>
          <p:nvPr/>
        </p:nvSpPr>
        <p:spPr>
          <a:xfrm>
            <a:off x="379076" y="1743075"/>
            <a:ext cx="5330608" cy="373796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Found land cover changes between years </a:t>
            </a: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Calculated average temperature differences between changed land classes</a:t>
            </a:r>
          </a:p>
          <a:p>
            <a:pPr lvl="2" indent="742950">
              <a:buClr>
                <a:srgbClr val="1B57AF"/>
              </a:buClr>
              <a:buSzPts val="2000"/>
            </a:pPr>
            <a:r>
              <a:rPr lang="en-US" sz="1800" dirty="0" smtClean="0">
                <a:solidFill>
                  <a:schemeClr val="tx1">
                    <a:lumMod val="75000"/>
                    <a:lumOff val="25000"/>
                  </a:schemeClr>
                </a:solidFill>
                <a:latin typeface="Century Gothic"/>
                <a:ea typeface="Century Gothic"/>
                <a:cs typeface="Century Gothic"/>
                <a:sym typeface="Century Gothic"/>
              </a:rPr>
              <a:t>- Vegetation to Developed (20-100% 	impervious surface cover)</a:t>
            </a:r>
          </a:p>
          <a:p>
            <a:pPr marL="854075" lvl="2" indent="-111125">
              <a:buClr>
                <a:srgbClr val="1B57AF"/>
              </a:buClr>
              <a:buSzPts val="2000"/>
            </a:pPr>
            <a:r>
              <a:rPr lang="en-US" sz="1800" dirty="0" smtClean="0">
                <a:solidFill>
                  <a:schemeClr val="tx1">
                    <a:lumMod val="75000"/>
                    <a:lumOff val="25000"/>
                  </a:schemeClr>
                </a:solidFill>
                <a:latin typeface="Century Gothic"/>
                <a:ea typeface="Century Gothic"/>
                <a:cs typeface="Century Gothic"/>
                <a:sym typeface="Century Gothic"/>
              </a:rPr>
              <a:t>- Developed open space (&lt; 20%) to High Developed (80-100% impervious surface cover)</a:t>
            </a:r>
          </a:p>
        </p:txBody>
      </p:sp>
      <p:graphicFrame>
        <p:nvGraphicFramePr>
          <p:cNvPr id="6" name="Chart 5"/>
          <p:cNvGraphicFramePr>
            <a:graphicFrameLocks/>
          </p:cNvGraphicFramePr>
          <p:nvPr>
            <p:extLst>
              <p:ext uri="{D42A27DB-BD31-4B8C-83A1-F6EECF244321}">
                <p14:modId xmlns:p14="http://schemas.microsoft.com/office/powerpoint/2010/main" val="3619102297"/>
              </p:ext>
            </p:extLst>
          </p:nvPr>
        </p:nvGraphicFramePr>
        <p:xfrm>
          <a:off x="5630778" y="1376412"/>
          <a:ext cx="6561222" cy="44276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3463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514293" y="2147663"/>
            <a:ext cx="4741200" cy="25444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3959"/>
              <a:buFont typeface="Century Gothic"/>
              <a:buNone/>
            </a:pPr>
            <a:r>
              <a:rPr lang="en-US" sz="3959" dirty="0">
                <a:latin typeface="Century Gothic"/>
                <a:ea typeface="Century Gothic"/>
                <a:cs typeface="Century Gothic"/>
                <a:sym typeface="Century Gothic"/>
              </a:rPr>
              <a:t>STUDY </a:t>
            </a:r>
            <a:r>
              <a:rPr lang="en-US" sz="3959" dirty="0" smtClean="0">
                <a:latin typeface="Century Gothic"/>
                <a:ea typeface="Century Gothic"/>
                <a:cs typeface="Century Gothic"/>
                <a:sym typeface="Century Gothic"/>
              </a:rPr>
              <a:t>AREA</a:t>
            </a:r>
            <a:br>
              <a:rPr lang="en-US" sz="3959" dirty="0" smtClean="0">
                <a:latin typeface="Century Gothic"/>
                <a:ea typeface="Century Gothic"/>
                <a:cs typeface="Century Gothic"/>
                <a:sym typeface="Century Gothic"/>
              </a:rPr>
            </a:br>
            <a:r>
              <a:rPr lang="en-US" sz="2400" dirty="0" smtClean="0">
                <a:latin typeface="Century Gothic"/>
                <a:ea typeface="Century Gothic"/>
                <a:cs typeface="Century Gothic"/>
                <a:sym typeface="Century Gothic"/>
              </a:rPr>
              <a:t>New York City, New York, USA</a:t>
            </a:r>
            <a:endParaRPr sz="2400" dirty="0">
              <a:latin typeface="Century Gothic"/>
              <a:ea typeface="Century Gothic"/>
              <a:cs typeface="Century Gothic"/>
              <a:sym typeface="Century Gothic"/>
            </a:endParaRPr>
          </a:p>
          <a:p>
            <a:pPr marL="0" lvl="0" indent="0" algn="l" rtl="0">
              <a:lnSpc>
                <a:spcPct val="90000"/>
              </a:lnSpc>
              <a:spcBef>
                <a:spcPts val="0"/>
              </a:spcBef>
              <a:spcAft>
                <a:spcPts val="0"/>
              </a:spcAft>
              <a:buClr>
                <a:srgbClr val="1B57AF"/>
              </a:buClr>
              <a:buSzPts val="3959"/>
              <a:buFont typeface="Century Gothic"/>
              <a:buNone/>
            </a:pPr>
            <a:endParaRPr sz="3959" dirty="0">
              <a:solidFill>
                <a:schemeClr val="tx1">
                  <a:lumMod val="75000"/>
                  <a:lumOff val="25000"/>
                </a:schemeClr>
              </a:solidFill>
              <a:latin typeface="Century Gothic"/>
              <a:ea typeface="Century Gothic"/>
              <a:cs typeface="Century Gothic"/>
              <a:sym typeface="Century Gothic"/>
            </a:endParaRPr>
          </a:p>
          <a:p>
            <a:pPr marL="0" lvl="0" indent="0" algn="l" rtl="0">
              <a:lnSpc>
                <a:spcPct val="90000"/>
              </a:lnSpc>
              <a:spcBef>
                <a:spcPts val="0"/>
              </a:spcBef>
              <a:spcAft>
                <a:spcPts val="0"/>
              </a:spcAft>
              <a:buClr>
                <a:srgbClr val="1B57AF"/>
              </a:buClr>
              <a:buSzPts val="3959"/>
              <a:buFont typeface="Century Gothic"/>
              <a:buNone/>
            </a:pPr>
            <a:r>
              <a:rPr lang="en-US" sz="2400" dirty="0">
                <a:solidFill>
                  <a:schemeClr val="tx1">
                    <a:lumMod val="75000"/>
                    <a:lumOff val="25000"/>
                  </a:schemeClr>
                </a:solidFill>
                <a:latin typeface="Century Gothic"/>
                <a:ea typeface="Century Gothic"/>
                <a:cs typeface="Century Gothic"/>
                <a:sym typeface="Century Gothic"/>
              </a:rPr>
              <a:t>S</a:t>
            </a:r>
            <a:r>
              <a:rPr lang="en-US" sz="2400" dirty="0" smtClean="0">
                <a:solidFill>
                  <a:schemeClr val="tx1">
                    <a:lumMod val="75000"/>
                    <a:lumOff val="25000"/>
                  </a:schemeClr>
                </a:solidFill>
                <a:latin typeface="Century Gothic"/>
                <a:ea typeface="Century Gothic"/>
                <a:cs typeface="Century Gothic"/>
                <a:sym typeface="Century Gothic"/>
              </a:rPr>
              <a:t>tudy period </a:t>
            </a:r>
            <a:endParaRPr sz="2400" dirty="0">
              <a:solidFill>
                <a:schemeClr val="tx1">
                  <a:lumMod val="75000"/>
                  <a:lumOff val="25000"/>
                </a:schemeClr>
              </a:solidFill>
              <a:latin typeface="Century Gothic"/>
              <a:ea typeface="Century Gothic"/>
              <a:cs typeface="Century Gothic"/>
              <a:sym typeface="Century Gothic"/>
            </a:endParaRPr>
          </a:p>
          <a:p>
            <a:pPr marL="342900" lvl="0" indent="-342900" algn="l" rtl="0">
              <a:lnSpc>
                <a:spcPct val="90000"/>
              </a:lnSpc>
              <a:spcBef>
                <a:spcPts val="0"/>
              </a:spcBef>
              <a:spcAft>
                <a:spcPts val="0"/>
              </a:spcAft>
              <a:buClr>
                <a:srgbClr val="1B57AF"/>
              </a:buClr>
              <a:buSzPct val="100000"/>
              <a:buFont typeface="Webdings" panose="05030102010509060703" pitchFamily="18" charset="2"/>
              <a:buChar char="4"/>
            </a:pPr>
            <a:r>
              <a:rPr lang="en-US" sz="2400" b="0" dirty="0" smtClean="0">
                <a:solidFill>
                  <a:schemeClr val="tx1">
                    <a:lumMod val="75000"/>
                    <a:lumOff val="25000"/>
                  </a:schemeClr>
                </a:solidFill>
                <a:latin typeface="Century Gothic"/>
                <a:ea typeface="Century Gothic"/>
                <a:cs typeface="Century Gothic"/>
                <a:sym typeface="Century Gothic"/>
              </a:rPr>
              <a:t>Months: May-October</a:t>
            </a:r>
            <a:endParaRPr sz="2400" b="0" dirty="0">
              <a:solidFill>
                <a:schemeClr val="tx1">
                  <a:lumMod val="75000"/>
                  <a:lumOff val="25000"/>
                </a:schemeClr>
              </a:solidFill>
              <a:latin typeface="Century Gothic"/>
              <a:ea typeface="Century Gothic"/>
              <a:cs typeface="Century Gothic"/>
              <a:sym typeface="Century Gothic"/>
            </a:endParaRPr>
          </a:p>
          <a:p>
            <a:pPr marL="342900" lvl="0" indent="-342900" algn="l" rtl="0">
              <a:lnSpc>
                <a:spcPct val="90000"/>
              </a:lnSpc>
              <a:spcBef>
                <a:spcPts val="0"/>
              </a:spcBef>
              <a:spcAft>
                <a:spcPts val="0"/>
              </a:spcAft>
              <a:buClr>
                <a:srgbClr val="1B57AF"/>
              </a:buClr>
              <a:buSzPct val="100000"/>
              <a:buFont typeface="Webdings" panose="05030102010509060703" pitchFamily="18" charset="2"/>
              <a:buChar char="4"/>
            </a:pPr>
            <a:r>
              <a:rPr lang="en-US" sz="2400" b="0" dirty="0" smtClean="0">
                <a:solidFill>
                  <a:schemeClr val="tx1">
                    <a:lumMod val="75000"/>
                    <a:lumOff val="25000"/>
                  </a:schemeClr>
                </a:solidFill>
                <a:latin typeface="Century Gothic"/>
                <a:ea typeface="Century Gothic"/>
                <a:cs typeface="Century Gothic"/>
                <a:sym typeface="Century Gothic"/>
              </a:rPr>
              <a:t>Years: </a:t>
            </a:r>
            <a:r>
              <a:rPr lang="en-US" sz="2400" b="0" dirty="0">
                <a:solidFill>
                  <a:schemeClr val="tx1">
                    <a:lumMod val="75000"/>
                    <a:lumOff val="25000"/>
                  </a:schemeClr>
                </a:solidFill>
                <a:latin typeface="Century Gothic"/>
                <a:ea typeface="Century Gothic"/>
                <a:cs typeface="Century Gothic"/>
                <a:sym typeface="Century Gothic"/>
              </a:rPr>
              <a:t>1990-2019 </a:t>
            </a:r>
            <a:endParaRPr sz="2400" b="0" dirty="0">
              <a:solidFill>
                <a:schemeClr val="tx1">
                  <a:lumMod val="75000"/>
                  <a:lumOff val="25000"/>
                </a:schemeClr>
              </a:solidFill>
              <a:latin typeface="Century Gothic"/>
              <a:ea typeface="Century Gothic"/>
              <a:cs typeface="Century Gothic"/>
              <a:sym typeface="Century Gothic"/>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88" t="2111" r="1840" b="769"/>
          <a:stretch/>
        </p:blipFill>
        <p:spPr>
          <a:xfrm>
            <a:off x="6845644" y="27909"/>
            <a:ext cx="5346356" cy="6558675"/>
          </a:xfrm>
          <a:prstGeom prst="rect">
            <a:avLst/>
          </a:prstGeom>
          <a:ln w="31750">
            <a:solidFill>
              <a:schemeClr val="tx1"/>
            </a:solidFill>
          </a:ln>
        </p:spPr>
      </p:pic>
      <p:sp>
        <p:nvSpPr>
          <p:cNvPr id="190" name="Google Shape;190;p26"/>
          <p:cNvSpPr txBox="1"/>
          <p:nvPr/>
        </p:nvSpPr>
        <p:spPr>
          <a:xfrm>
            <a:off x="6845643" y="1644122"/>
            <a:ext cx="1767017" cy="1618062"/>
          </a:xfrm>
          <a:prstGeom prst="rect">
            <a:avLst/>
          </a:prstGeom>
          <a:solidFill>
            <a:srgbClr val="AEABAB"/>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u="sng" strike="noStrike" cap="none" dirty="0">
                <a:solidFill>
                  <a:schemeClr val="dk1"/>
                </a:solidFill>
                <a:latin typeface="Century Gothic" panose="020B0502020202020204" pitchFamily="34" charset="0"/>
                <a:ea typeface="Century Gothic"/>
                <a:cs typeface="Century Gothic"/>
                <a:sym typeface="Century Gothic"/>
              </a:rPr>
              <a:t>NYC Boroughs</a:t>
            </a:r>
            <a:endParaRPr sz="1200" dirty="0">
              <a:latin typeface="Century Gothic" panose="020B0502020202020204" pitchFamily="34" charset="0"/>
            </a:endParaRPr>
          </a:p>
          <a:p>
            <a:pPr marL="0" marR="0" lvl="0" indent="0" algn="l" rtl="0">
              <a:spcBef>
                <a:spcPts val="0"/>
              </a:spcBef>
              <a:spcAft>
                <a:spcPts val="0"/>
              </a:spcAft>
              <a:buNone/>
            </a:pPr>
            <a:r>
              <a:rPr lang="en-US" sz="1600" dirty="0">
                <a:solidFill>
                  <a:srgbClr val="FF0000"/>
                </a:solidFill>
                <a:latin typeface="Century Gothic" panose="020B0502020202020204" pitchFamily="34" charset="0"/>
                <a:ea typeface="Century Gothic"/>
                <a:cs typeface="Century Gothic"/>
                <a:sym typeface="Century Gothic"/>
              </a:rPr>
              <a:t>Manhattan </a:t>
            </a:r>
            <a:endParaRPr sz="1200" dirty="0">
              <a:latin typeface="Century Gothic" panose="020B0502020202020204" pitchFamily="34" charset="0"/>
            </a:endParaRPr>
          </a:p>
          <a:p>
            <a:pPr marL="0" marR="0" lvl="0" indent="0" algn="l" rtl="0">
              <a:spcBef>
                <a:spcPts val="0"/>
              </a:spcBef>
              <a:spcAft>
                <a:spcPts val="0"/>
              </a:spcAft>
              <a:buNone/>
            </a:pPr>
            <a:r>
              <a:rPr lang="en-US" sz="1600" dirty="0">
                <a:solidFill>
                  <a:srgbClr val="FFFF00"/>
                </a:solidFill>
                <a:latin typeface="Century Gothic" panose="020B0502020202020204" pitchFamily="34" charset="0"/>
                <a:ea typeface="Century Gothic"/>
                <a:cs typeface="Century Gothic"/>
                <a:sym typeface="Century Gothic"/>
              </a:rPr>
              <a:t>The Bronx </a:t>
            </a:r>
            <a:endParaRPr sz="1200" dirty="0">
              <a:latin typeface="Century Gothic" panose="020B0502020202020204" pitchFamily="34" charset="0"/>
            </a:endParaRPr>
          </a:p>
          <a:p>
            <a:pPr marL="0" marR="0" lvl="0" indent="0" algn="l" rtl="0">
              <a:spcBef>
                <a:spcPts val="0"/>
              </a:spcBef>
              <a:spcAft>
                <a:spcPts val="0"/>
              </a:spcAft>
              <a:buNone/>
            </a:pPr>
            <a:r>
              <a:rPr lang="en-US" sz="1600" dirty="0">
                <a:solidFill>
                  <a:srgbClr val="66FF33"/>
                </a:solidFill>
                <a:latin typeface="Century Gothic" panose="020B0502020202020204" pitchFamily="34" charset="0"/>
                <a:ea typeface="Century Gothic"/>
                <a:cs typeface="Century Gothic"/>
                <a:sym typeface="Century Gothic"/>
              </a:rPr>
              <a:t>Brooklyn</a:t>
            </a:r>
            <a:endParaRPr sz="1200" dirty="0">
              <a:solidFill>
                <a:srgbClr val="66FF33"/>
              </a:solidFill>
              <a:latin typeface="Century Gothic" panose="020B0502020202020204" pitchFamily="34" charset="0"/>
            </a:endParaRPr>
          </a:p>
          <a:p>
            <a:pPr marL="0" marR="0" lvl="0" indent="0" algn="l" rtl="0">
              <a:spcBef>
                <a:spcPts val="0"/>
              </a:spcBef>
              <a:spcAft>
                <a:spcPts val="0"/>
              </a:spcAft>
              <a:buNone/>
            </a:pPr>
            <a:r>
              <a:rPr lang="en-US" sz="1600" dirty="0">
                <a:solidFill>
                  <a:schemeClr val="lt1"/>
                </a:solidFill>
                <a:latin typeface="Century Gothic" panose="020B0502020202020204" pitchFamily="34" charset="0"/>
                <a:ea typeface="Century Gothic"/>
                <a:cs typeface="Century Gothic"/>
                <a:sym typeface="Century Gothic"/>
              </a:rPr>
              <a:t>Queens</a:t>
            </a:r>
            <a:endParaRPr sz="1200" dirty="0">
              <a:latin typeface="Century Gothic" panose="020B0502020202020204" pitchFamily="34" charset="0"/>
            </a:endParaRPr>
          </a:p>
          <a:p>
            <a:pPr marL="0" marR="0" lvl="0" indent="0" algn="l" rtl="0">
              <a:spcBef>
                <a:spcPts val="0"/>
              </a:spcBef>
              <a:spcAft>
                <a:spcPts val="0"/>
              </a:spcAft>
              <a:buNone/>
            </a:pPr>
            <a:r>
              <a:rPr lang="en-US" sz="1600" dirty="0">
                <a:solidFill>
                  <a:srgbClr val="0070C0"/>
                </a:solidFill>
                <a:latin typeface="Century Gothic" panose="020B0502020202020204" pitchFamily="34" charset="0"/>
                <a:ea typeface="Century Gothic"/>
                <a:cs typeface="Century Gothic"/>
                <a:sym typeface="Century Gothic"/>
              </a:rPr>
              <a:t>Staten Island</a:t>
            </a:r>
            <a:endParaRPr sz="1600" dirty="0">
              <a:solidFill>
                <a:srgbClr val="0070C0"/>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723" y="1802849"/>
            <a:ext cx="2832549" cy="3270405"/>
          </a:xfrm>
          <a:prstGeom prst="rect">
            <a:avLst/>
          </a:prstGeom>
        </p:spPr>
      </p:pic>
      <p:sp>
        <p:nvSpPr>
          <p:cNvPr id="422" name="Google Shape;422;p40"/>
          <p:cNvSpPr txBox="1"/>
          <p:nvPr/>
        </p:nvSpPr>
        <p:spPr>
          <a:xfrm>
            <a:off x="1221867" y="50389"/>
            <a:ext cx="10846307" cy="10490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smtClean="0">
                <a:solidFill>
                  <a:srgbClr val="1B57AF"/>
                </a:solidFill>
                <a:latin typeface="Century Gothic"/>
                <a:ea typeface="Century Gothic"/>
                <a:cs typeface="Century Gothic"/>
                <a:sym typeface="Century Gothic"/>
              </a:rPr>
              <a:t>Land Cover – LiDAR 2010 and 2017</a:t>
            </a:r>
            <a:endParaRPr sz="4400" b="1" dirty="0">
              <a:solidFill>
                <a:srgbClr val="1B57AF"/>
              </a:solidFill>
              <a:latin typeface="Century Gothic"/>
              <a:ea typeface="Century Gothic"/>
              <a:cs typeface="Century Gothic"/>
              <a:sym typeface="Century Gothic"/>
            </a:endParaRPr>
          </a:p>
        </p:txBody>
      </p:sp>
      <p:sp>
        <p:nvSpPr>
          <p:cNvPr id="423" name="Google Shape;423;p40"/>
          <p:cNvSpPr/>
          <p:nvPr/>
        </p:nvSpPr>
        <p:spPr>
          <a:xfrm>
            <a:off x="121347" y="1621024"/>
            <a:ext cx="4809122" cy="41284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Utilized 2010 &amp; 2017 NYC LiDAR to calculate percent cover of land classes</a:t>
            </a: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Coarsen 6” to 30 m x 30 m spatial resolution</a:t>
            </a: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C</a:t>
            </a:r>
            <a:r>
              <a:rPr lang="en-US" sz="2000" dirty="0" smtClean="0">
                <a:solidFill>
                  <a:srgbClr val="3F3F3F"/>
                </a:solidFill>
                <a:latin typeface="Century Gothic"/>
                <a:ea typeface="Century Gothic"/>
                <a:cs typeface="Century Gothic"/>
                <a:sym typeface="Century Gothic"/>
              </a:rPr>
              <a:t>ompare land cover types to LST data from years 2010-2014 and 2015-2019</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293" y="1825156"/>
            <a:ext cx="3171836" cy="3146420"/>
          </a:xfrm>
          <a:prstGeom prst="rect">
            <a:avLst/>
          </a:prstGeom>
        </p:spPr>
      </p:pic>
      <p:sp>
        <p:nvSpPr>
          <p:cNvPr id="5" name="TextBox 4"/>
          <p:cNvSpPr txBox="1"/>
          <p:nvPr/>
        </p:nvSpPr>
        <p:spPr>
          <a:xfrm>
            <a:off x="6561642" y="1420969"/>
            <a:ext cx="1862486" cy="400110"/>
          </a:xfrm>
          <a:prstGeom prst="rect">
            <a:avLst/>
          </a:prstGeom>
          <a:noFill/>
        </p:spPr>
        <p:txBody>
          <a:bodyPr wrap="square" rtlCol="0">
            <a:spAutoFit/>
          </a:bodyPr>
          <a:lstStyle/>
          <a:p>
            <a:pPr algn="ctr"/>
            <a:r>
              <a:rPr lang="en-US" sz="2000" dirty="0" smtClean="0">
                <a:latin typeface="Century Gothic" panose="020B0502020202020204" pitchFamily="34" charset="0"/>
              </a:rPr>
              <a:t>2010</a:t>
            </a:r>
            <a:endParaRPr lang="en-US" sz="2000" dirty="0">
              <a:latin typeface="Century Gothic" panose="020B0502020202020204" pitchFamily="34" charset="0"/>
            </a:endParaRPr>
          </a:p>
        </p:txBody>
      </p:sp>
      <p:sp>
        <p:nvSpPr>
          <p:cNvPr id="8" name="TextBox 7"/>
          <p:cNvSpPr txBox="1"/>
          <p:nvPr/>
        </p:nvSpPr>
        <p:spPr>
          <a:xfrm>
            <a:off x="10175786" y="1402739"/>
            <a:ext cx="1892388" cy="400110"/>
          </a:xfrm>
          <a:prstGeom prst="rect">
            <a:avLst/>
          </a:prstGeom>
          <a:noFill/>
        </p:spPr>
        <p:txBody>
          <a:bodyPr wrap="square" rtlCol="0">
            <a:spAutoFit/>
          </a:bodyPr>
          <a:lstStyle/>
          <a:p>
            <a:pPr algn="ctr"/>
            <a:r>
              <a:rPr lang="en-US" sz="2000" dirty="0" smtClean="0">
                <a:latin typeface="Century Gothic" panose="020B0502020202020204" pitchFamily="34" charset="0"/>
              </a:rPr>
              <a:t>2017</a:t>
            </a:r>
            <a:endParaRPr lang="en-US" sz="2000" dirty="0">
              <a:latin typeface="Century Gothic" panose="020B0502020202020204" pitchFamily="34" charset="0"/>
            </a:endParaRPr>
          </a:p>
        </p:txBody>
      </p:sp>
      <p:pic>
        <p:nvPicPr>
          <p:cNvPr id="2" name="Picture 1"/>
          <p:cNvPicPr>
            <a:picLocks noChangeAspect="1"/>
          </p:cNvPicPr>
          <p:nvPr/>
        </p:nvPicPr>
        <p:blipFill>
          <a:blip r:embed="rId5"/>
          <a:stretch>
            <a:fillRect/>
          </a:stretch>
        </p:blipFill>
        <p:spPr>
          <a:xfrm>
            <a:off x="8637820" y="1602794"/>
            <a:ext cx="195211" cy="1366477"/>
          </a:xfrm>
          <a:prstGeom prst="rect">
            <a:avLst/>
          </a:prstGeom>
        </p:spPr>
      </p:pic>
      <p:sp>
        <p:nvSpPr>
          <p:cNvPr id="6" name="TextBox 5"/>
          <p:cNvSpPr txBox="1"/>
          <p:nvPr/>
        </p:nvSpPr>
        <p:spPr>
          <a:xfrm>
            <a:off x="8793818" y="1562757"/>
            <a:ext cx="1381968" cy="1446550"/>
          </a:xfrm>
          <a:prstGeom prst="rect">
            <a:avLst/>
          </a:prstGeom>
          <a:noFill/>
        </p:spPr>
        <p:txBody>
          <a:bodyPr wrap="square" rtlCol="0">
            <a:spAutoFit/>
          </a:bodyPr>
          <a:lstStyle/>
          <a:p>
            <a:r>
              <a:rPr lang="en-US" sz="1100" dirty="0" smtClean="0">
                <a:latin typeface="Century Gothic" panose="020B0502020202020204" pitchFamily="34" charset="0"/>
              </a:rPr>
              <a:t>Tree Canopy</a:t>
            </a:r>
          </a:p>
          <a:p>
            <a:r>
              <a:rPr lang="en-US" sz="1100" dirty="0" smtClean="0">
                <a:latin typeface="Century Gothic" panose="020B0502020202020204" pitchFamily="34" charset="0"/>
              </a:rPr>
              <a:t>Grass/Shrubs</a:t>
            </a:r>
          </a:p>
          <a:p>
            <a:r>
              <a:rPr lang="en-US" sz="1100" dirty="0" smtClean="0">
                <a:latin typeface="Century Gothic" panose="020B0502020202020204" pitchFamily="34" charset="0"/>
              </a:rPr>
              <a:t>Bare Soil</a:t>
            </a:r>
          </a:p>
          <a:p>
            <a:r>
              <a:rPr lang="en-US" sz="1100" dirty="0" smtClean="0">
                <a:latin typeface="Century Gothic" panose="020B0502020202020204" pitchFamily="34" charset="0"/>
              </a:rPr>
              <a:t>Water</a:t>
            </a:r>
          </a:p>
          <a:p>
            <a:r>
              <a:rPr lang="en-US" sz="1100" dirty="0" smtClean="0">
                <a:latin typeface="Century Gothic" panose="020B0502020202020204" pitchFamily="34" charset="0"/>
              </a:rPr>
              <a:t>Buildings</a:t>
            </a:r>
          </a:p>
          <a:p>
            <a:r>
              <a:rPr lang="en-US" sz="1100" dirty="0" smtClean="0">
                <a:latin typeface="Century Gothic" panose="020B0502020202020204" pitchFamily="34" charset="0"/>
              </a:rPr>
              <a:t>Roads</a:t>
            </a:r>
          </a:p>
          <a:p>
            <a:r>
              <a:rPr lang="en-US" sz="1100" dirty="0" smtClean="0">
                <a:latin typeface="Century Gothic" panose="020B0502020202020204" pitchFamily="34" charset="0"/>
              </a:rPr>
              <a:t>Other Impervious</a:t>
            </a:r>
          </a:p>
          <a:p>
            <a:r>
              <a:rPr lang="en-US" sz="1100" dirty="0" smtClean="0">
                <a:latin typeface="Century Gothic" panose="020B0502020202020204" pitchFamily="34" charset="0"/>
              </a:rPr>
              <a:t>Railroads</a:t>
            </a:r>
            <a:endParaRPr lang="en-US" sz="1100" dirty="0">
              <a:latin typeface="Century Gothic" panose="020B0502020202020204" pitchFamily="34" charset="0"/>
            </a:endParaRPr>
          </a:p>
        </p:txBody>
      </p:sp>
      <p:grpSp>
        <p:nvGrpSpPr>
          <p:cNvPr id="9" name="Group 8"/>
          <p:cNvGrpSpPr/>
          <p:nvPr/>
        </p:nvGrpSpPr>
        <p:grpSpPr>
          <a:xfrm>
            <a:off x="5010228" y="1621024"/>
            <a:ext cx="1566041" cy="1277274"/>
            <a:chOff x="5010383" y="1647395"/>
            <a:chExt cx="1566041" cy="1277274"/>
          </a:xfrm>
        </p:grpSpPr>
        <p:pic>
          <p:nvPicPr>
            <p:cNvPr id="7" name="Picture 6"/>
            <p:cNvPicPr>
              <a:picLocks noChangeAspect="1"/>
            </p:cNvPicPr>
            <p:nvPr/>
          </p:nvPicPr>
          <p:blipFill>
            <a:blip r:embed="rId6"/>
            <a:stretch>
              <a:fillRect/>
            </a:stretch>
          </p:blipFill>
          <p:spPr>
            <a:xfrm>
              <a:off x="5010383" y="1677549"/>
              <a:ext cx="187068" cy="1247120"/>
            </a:xfrm>
            <a:prstGeom prst="rect">
              <a:avLst/>
            </a:prstGeom>
          </p:spPr>
        </p:pic>
        <p:sp>
          <p:nvSpPr>
            <p:cNvPr id="11" name="TextBox 10"/>
            <p:cNvSpPr txBox="1"/>
            <p:nvPr/>
          </p:nvSpPr>
          <p:spPr>
            <a:xfrm>
              <a:off x="5237511" y="1647395"/>
              <a:ext cx="1338913" cy="1277273"/>
            </a:xfrm>
            <a:prstGeom prst="rect">
              <a:avLst/>
            </a:prstGeom>
            <a:solidFill>
              <a:srgbClr val="FFFFFF"/>
            </a:solidFill>
          </p:spPr>
          <p:txBody>
            <a:bodyPr wrap="square" rtlCol="0">
              <a:spAutoFit/>
            </a:bodyPr>
            <a:lstStyle/>
            <a:p>
              <a:r>
                <a:rPr lang="en-US" sz="1100" dirty="0" smtClean="0">
                  <a:latin typeface="Century Gothic" panose="020B0502020202020204" pitchFamily="34" charset="0"/>
                </a:rPr>
                <a:t>Tree Canopy</a:t>
              </a:r>
            </a:p>
            <a:p>
              <a:r>
                <a:rPr lang="en-US" sz="1100" dirty="0" smtClean="0">
                  <a:latin typeface="Century Gothic" panose="020B0502020202020204" pitchFamily="34" charset="0"/>
                </a:rPr>
                <a:t>Grass/Shrubs</a:t>
              </a:r>
            </a:p>
            <a:p>
              <a:r>
                <a:rPr lang="en-US" sz="1100" dirty="0" smtClean="0">
                  <a:latin typeface="Century Gothic" panose="020B0502020202020204" pitchFamily="34" charset="0"/>
                </a:rPr>
                <a:t>Bare Soil</a:t>
              </a:r>
            </a:p>
            <a:p>
              <a:r>
                <a:rPr lang="en-US" sz="1100" dirty="0" smtClean="0">
                  <a:latin typeface="Century Gothic" panose="020B0502020202020204" pitchFamily="34" charset="0"/>
                </a:rPr>
                <a:t>Water</a:t>
              </a:r>
            </a:p>
            <a:p>
              <a:r>
                <a:rPr lang="en-US" sz="1100" dirty="0" smtClean="0">
                  <a:latin typeface="Century Gothic" panose="020B0502020202020204" pitchFamily="34" charset="0"/>
                </a:rPr>
                <a:t>Buildings</a:t>
              </a:r>
            </a:p>
            <a:p>
              <a:r>
                <a:rPr lang="en-US" sz="1100" dirty="0" smtClean="0">
                  <a:latin typeface="Century Gothic" panose="020B0502020202020204" pitchFamily="34" charset="0"/>
                </a:rPr>
                <a:t>Roads</a:t>
              </a:r>
            </a:p>
            <a:p>
              <a:r>
                <a:rPr lang="en-US" sz="1100" dirty="0" smtClean="0">
                  <a:latin typeface="Century Gothic" panose="020B0502020202020204" pitchFamily="34" charset="0"/>
                </a:rPr>
                <a:t>Other surfaces</a:t>
              </a:r>
            </a:p>
          </p:txBody>
        </p:sp>
      </p:grpSp>
    </p:spTree>
    <p:extLst>
      <p:ext uri="{BB962C8B-B14F-4D97-AF65-F5344CB8AC3E}">
        <p14:creationId xmlns:p14="http://schemas.microsoft.com/office/powerpoint/2010/main" val="558073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0"/>
          <p:cNvSpPr txBox="1"/>
          <p:nvPr/>
        </p:nvSpPr>
        <p:spPr>
          <a:xfrm>
            <a:off x="1221867" y="50389"/>
            <a:ext cx="10846307" cy="10490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smtClean="0">
                <a:solidFill>
                  <a:srgbClr val="1B57AF"/>
                </a:solidFill>
                <a:latin typeface="Century Gothic"/>
                <a:ea typeface="Century Gothic"/>
                <a:cs typeface="Century Gothic"/>
                <a:sym typeface="Century Gothic"/>
              </a:rPr>
              <a:t>LiDAR RESULTS</a:t>
            </a:r>
            <a:endParaRPr sz="4400" b="1" dirty="0">
              <a:solidFill>
                <a:srgbClr val="1B57AF"/>
              </a:solidFill>
              <a:latin typeface="Century Gothic"/>
              <a:ea typeface="Century Gothic"/>
              <a:cs typeface="Century Gothic"/>
              <a:sym typeface="Century Gothic"/>
            </a:endParaRPr>
          </a:p>
        </p:txBody>
      </p:sp>
      <p:sp>
        <p:nvSpPr>
          <p:cNvPr id="423" name="Google Shape;423;p40"/>
          <p:cNvSpPr/>
          <p:nvPr/>
        </p:nvSpPr>
        <p:spPr>
          <a:xfrm>
            <a:off x="83127" y="1740401"/>
            <a:ext cx="5726545" cy="3660274"/>
          </a:xfrm>
          <a:prstGeom prst="rect">
            <a:avLst/>
          </a:prstGeom>
          <a:noFill/>
          <a:ln>
            <a:noFill/>
          </a:ln>
        </p:spPr>
        <p:txBody>
          <a:bodyPr spcFirstLastPara="1" wrap="square" lIns="91425" tIns="45700" rIns="91425" bIns="45700" anchor="t" anchorCtr="0">
            <a:noAutofit/>
          </a:bodyPr>
          <a:lstStyle/>
          <a:p>
            <a:pPr marL="342900" lvl="0" indent="-342900">
              <a:buClr>
                <a:srgbClr val="1B57AF"/>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Combined vegetation and impervious surface classes: </a:t>
            </a:r>
          </a:p>
          <a:p>
            <a:pPr lvl="1">
              <a:buClr>
                <a:srgbClr val="1B57AF"/>
              </a:buClr>
              <a:buSzPts val="2000"/>
            </a:pPr>
            <a:r>
              <a:rPr lang="en-US" sz="1800" dirty="0">
                <a:solidFill>
                  <a:srgbClr val="3F3F3F"/>
                </a:solidFill>
                <a:latin typeface="Century Gothic"/>
                <a:ea typeface="Century Gothic"/>
                <a:cs typeface="Century Gothic"/>
                <a:sym typeface="Century Gothic"/>
              </a:rPr>
              <a:t>	</a:t>
            </a:r>
            <a:r>
              <a:rPr lang="en-US" sz="1800" b="1" dirty="0">
                <a:solidFill>
                  <a:srgbClr val="3F3F3F"/>
                </a:solidFill>
                <a:latin typeface="Century Gothic"/>
                <a:ea typeface="Century Gothic"/>
                <a:cs typeface="Century Gothic"/>
                <a:sym typeface="Century Gothic"/>
              </a:rPr>
              <a:t>Vegetation Group</a:t>
            </a:r>
            <a:r>
              <a:rPr lang="en-US" sz="1800" dirty="0">
                <a:solidFill>
                  <a:srgbClr val="3F3F3F"/>
                </a:solidFill>
                <a:latin typeface="Century Gothic"/>
                <a:ea typeface="Century Gothic"/>
                <a:cs typeface="Century Gothic"/>
                <a:sym typeface="Century Gothic"/>
              </a:rPr>
              <a:t>: Tree Canopy + Grass</a:t>
            </a:r>
          </a:p>
          <a:p>
            <a:pPr lvl="1">
              <a:buClr>
                <a:srgbClr val="1B57AF"/>
              </a:buClr>
              <a:buSzPts val="2000"/>
            </a:pPr>
            <a:r>
              <a:rPr lang="en-US" sz="1800" dirty="0">
                <a:solidFill>
                  <a:srgbClr val="3F3F3F"/>
                </a:solidFill>
                <a:latin typeface="Century Gothic"/>
                <a:ea typeface="Century Gothic"/>
                <a:cs typeface="Century Gothic"/>
                <a:sym typeface="Century Gothic"/>
              </a:rPr>
              <a:t>	</a:t>
            </a:r>
            <a:r>
              <a:rPr lang="en-US" sz="1800" b="1" dirty="0">
                <a:solidFill>
                  <a:srgbClr val="3F3F3F"/>
                </a:solidFill>
                <a:latin typeface="Century Gothic"/>
                <a:ea typeface="Century Gothic"/>
                <a:cs typeface="Century Gothic"/>
                <a:sym typeface="Century Gothic"/>
              </a:rPr>
              <a:t>Impervious Cover Group</a:t>
            </a:r>
            <a:r>
              <a:rPr lang="en-US" sz="1800" dirty="0">
                <a:solidFill>
                  <a:srgbClr val="3F3F3F"/>
                </a:solidFill>
                <a:latin typeface="Century Gothic"/>
                <a:ea typeface="Century Gothic"/>
                <a:cs typeface="Century Gothic"/>
                <a:sym typeface="Century Gothic"/>
              </a:rPr>
              <a:t>: Buildings + 		  Roads + Other impervious surfaces</a:t>
            </a:r>
          </a:p>
          <a:p>
            <a:pPr lvl="0">
              <a:buClr>
                <a:srgbClr val="1B57AF"/>
              </a:buClr>
              <a:buSzPts val="2000"/>
            </a:pPr>
            <a:endParaRPr lang="en-US" sz="2000" dirty="0" smtClean="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 Vegetation = negative correlation</a:t>
            </a:r>
          </a:p>
          <a:p>
            <a:pPr lvl="0">
              <a:buClr>
                <a:srgbClr val="1B57AF"/>
              </a:buClr>
              <a:buSzPts val="2000"/>
            </a:pPr>
            <a:endParaRPr lang="en-US" sz="2000" dirty="0" smtClean="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 Impervious Surfaces = positive correlation</a:t>
            </a:r>
          </a:p>
          <a:p>
            <a:pPr lvl="0">
              <a:buClr>
                <a:srgbClr val="1B57AF"/>
              </a:buClr>
              <a:buSzPts val="2000"/>
            </a:pPr>
            <a:endParaRPr lang="en-US" sz="2000" dirty="0" smtClean="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endParaRPr lang="en-US" sz="2000"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p:txBody>
      </p:sp>
      <p:graphicFrame>
        <p:nvGraphicFramePr>
          <p:cNvPr id="2" name="Table 1"/>
          <p:cNvGraphicFramePr>
            <a:graphicFrameLocks noGrp="1"/>
          </p:cNvGraphicFramePr>
          <p:nvPr>
            <p:extLst>
              <p:ext uri="{D42A27DB-BD31-4B8C-83A1-F6EECF244321}">
                <p14:modId xmlns:p14="http://schemas.microsoft.com/office/powerpoint/2010/main" val="1020281272"/>
              </p:ext>
            </p:extLst>
          </p:nvPr>
        </p:nvGraphicFramePr>
        <p:xfrm>
          <a:off x="6052238" y="1588848"/>
          <a:ext cx="5851800" cy="3569978"/>
        </p:xfrm>
        <a:graphic>
          <a:graphicData uri="http://schemas.openxmlformats.org/drawingml/2006/table">
            <a:tbl>
              <a:tblPr/>
              <a:tblGrid>
                <a:gridCol w="1950600">
                  <a:extLst>
                    <a:ext uri="{9D8B030D-6E8A-4147-A177-3AD203B41FA5}">
                      <a16:colId xmlns:a16="http://schemas.microsoft.com/office/drawing/2014/main" val="1577468115"/>
                    </a:ext>
                  </a:extLst>
                </a:gridCol>
                <a:gridCol w="1950600">
                  <a:extLst>
                    <a:ext uri="{9D8B030D-6E8A-4147-A177-3AD203B41FA5}">
                      <a16:colId xmlns:a16="http://schemas.microsoft.com/office/drawing/2014/main" val="3151138966"/>
                    </a:ext>
                  </a:extLst>
                </a:gridCol>
                <a:gridCol w="1950600">
                  <a:extLst>
                    <a:ext uri="{9D8B030D-6E8A-4147-A177-3AD203B41FA5}">
                      <a16:colId xmlns:a16="http://schemas.microsoft.com/office/drawing/2014/main" val="1577617900"/>
                    </a:ext>
                  </a:extLst>
                </a:gridCol>
              </a:tblGrid>
              <a:tr h="463432">
                <a:tc>
                  <a:txBody>
                    <a:bodyPr/>
                    <a:lstStyle/>
                    <a:p>
                      <a:pPr algn="ctr" rtl="0" fontAlgn="t">
                        <a:spcBef>
                          <a:spcPts val="0"/>
                        </a:spcBef>
                        <a:spcAft>
                          <a:spcPts val="0"/>
                        </a:spcAft>
                      </a:pPr>
                      <a:r>
                        <a:rPr lang="en-US" sz="1200" b="0" i="0" u="none" strike="noStrike" dirty="0">
                          <a:solidFill>
                            <a:schemeClr val="bg1"/>
                          </a:solidFill>
                          <a:effectLst/>
                          <a:latin typeface="Century Gothic" panose="020B0502020202020204" pitchFamily="34" charset="0"/>
                        </a:rPr>
                        <a:t>Land Cover Classification</a:t>
                      </a:r>
                      <a:endParaRPr lang="en-US" sz="1200" dirty="0">
                        <a:solidFill>
                          <a:schemeClr val="bg1"/>
                        </a:solidFill>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57AF"/>
                    </a:solidFill>
                  </a:tcPr>
                </a:tc>
                <a:tc>
                  <a:txBody>
                    <a:bodyPr/>
                    <a:lstStyle/>
                    <a:p>
                      <a:pPr algn="ctr" rtl="0" fontAlgn="t">
                        <a:spcBef>
                          <a:spcPts val="0"/>
                        </a:spcBef>
                        <a:spcAft>
                          <a:spcPts val="0"/>
                        </a:spcAft>
                      </a:pPr>
                      <a:r>
                        <a:rPr lang="pt-BR" sz="1200" b="0" i="0" u="none" strike="noStrike" dirty="0">
                          <a:solidFill>
                            <a:schemeClr val="bg1"/>
                          </a:solidFill>
                          <a:effectLst/>
                          <a:latin typeface="Century Gothic" panose="020B0502020202020204" pitchFamily="34" charset="0"/>
                        </a:rPr>
                        <a:t>LiDAR 2010</a:t>
                      </a:r>
                      <a:endParaRPr lang="pt-BR" sz="1200" dirty="0">
                        <a:solidFill>
                          <a:schemeClr val="bg1"/>
                        </a:solidFill>
                        <a:effectLst/>
                        <a:latin typeface="Century Gothic" panose="020B0502020202020204" pitchFamily="34" charset="0"/>
                      </a:endParaRPr>
                    </a:p>
                    <a:p>
                      <a:pPr algn="ctr" rtl="0" fontAlgn="t">
                        <a:spcBef>
                          <a:spcPts val="0"/>
                        </a:spcBef>
                        <a:spcAft>
                          <a:spcPts val="0"/>
                        </a:spcAft>
                      </a:pPr>
                      <a:r>
                        <a:rPr lang="pt-BR" sz="1200" b="0" i="0" u="none" strike="noStrike" dirty="0">
                          <a:solidFill>
                            <a:schemeClr val="bg1"/>
                          </a:solidFill>
                          <a:effectLst/>
                          <a:latin typeface="Century Gothic" panose="020B0502020202020204" pitchFamily="34" charset="0"/>
                        </a:rPr>
                        <a:t>(regression coeff., R</a:t>
                      </a:r>
                      <a:r>
                        <a:rPr lang="pt-BR" sz="1200" b="0" i="0" u="none" strike="noStrike" baseline="30000" dirty="0">
                          <a:solidFill>
                            <a:schemeClr val="bg1"/>
                          </a:solidFill>
                          <a:effectLst/>
                          <a:latin typeface="Century Gothic" panose="020B0502020202020204" pitchFamily="34" charset="0"/>
                        </a:rPr>
                        <a:t>2</a:t>
                      </a:r>
                      <a:r>
                        <a:rPr lang="pt-BR" sz="1200" b="0" i="0" u="none" strike="noStrike" dirty="0">
                          <a:solidFill>
                            <a:schemeClr val="bg1"/>
                          </a:solidFill>
                          <a:effectLst/>
                          <a:latin typeface="Century Gothic" panose="020B0502020202020204" pitchFamily="34" charset="0"/>
                        </a:rPr>
                        <a:t>)</a:t>
                      </a:r>
                      <a:endParaRPr lang="pt-BR" sz="1200" dirty="0">
                        <a:solidFill>
                          <a:schemeClr val="bg1"/>
                        </a:solidFill>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57AF"/>
                    </a:solidFill>
                  </a:tcPr>
                </a:tc>
                <a:tc>
                  <a:txBody>
                    <a:bodyPr/>
                    <a:lstStyle/>
                    <a:p>
                      <a:pPr algn="ctr" rtl="0" fontAlgn="t">
                        <a:spcBef>
                          <a:spcPts val="0"/>
                        </a:spcBef>
                        <a:spcAft>
                          <a:spcPts val="0"/>
                        </a:spcAft>
                      </a:pPr>
                      <a:r>
                        <a:rPr lang="pt-BR" sz="1200" b="0" i="0" u="none" strike="noStrike" dirty="0">
                          <a:solidFill>
                            <a:schemeClr val="bg1"/>
                          </a:solidFill>
                          <a:effectLst/>
                          <a:latin typeface="Century Gothic" panose="020B0502020202020204" pitchFamily="34" charset="0"/>
                        </a:rPr>
                        <a:t>LiDAR 2017</a:t>
                      </a:r>
                      <a:endParaRPr lang="pt-BR" sz="1200" dirty="0">
                        <a:solidFill>
                          <a:schemeClr val="bg1"/>
                        </a:solidFill>
                        <a:effectLst/>
                        <a:latin typeface="Century Gothic" panose="020B0502020202020204" pitchFamily="34" charset="0"/>
                      </a:endParaRPr>
                    </a:p>
                    <a:p>
                      <a:pPr algn="ctr" rtl="0" fontAlgn="t">
                        <a:spcBef>
                          <a:spcPts val="0"/>
                        </a:spcBef>
                        <a:spcAft>
                          <a:spcPts val="0"/>
                        </a:spcAft>
                      </a:pPr>
                      <a:r>
                        <a:rPr lang="pt-BR" sz="1200" b="0" i="0" u="none" strike="noStrike" dirty="0">
                          <a:solidFill>
                            <a:schemeClr val="bg1"/>
                          </a:solidFill>
                          <a:effectLst/>
                          <a:latin typeface="Century Gothic" panose="020B0502020202020204" pitchFamily="34" charset="0"/>
                        </a:rPr>
                        <a:t>(regression coeff, R</a:t>
                      </a:r>
                      <a:r>
                        <a:rPr lang="pt-BR" sz="1200" b="0" i="0" u="none" strike="noStrike" baseline="30000" dirty="0">
                          <a:solidFill>
                            <a:schemeClr val="bg1"/>
                          </a:solidFill>
                          <a:effectLst/>
                          <a:latin typeface="Century Gothic" panose="020B0502020202020204" pitchFamily="34" charset="0"/>
                        </a:rPr>
                        <a:t>2</a:t>
                      </a:r>
                      <a:r>
                        <a:rPr lang="pt-BR" sz="1200" b="0" i="0" u="none" strike="noStrike" dirty="0">
                          <a:solidFill>
                            <a:schemeClr val="bg1"/>
                          </a:solidFill>
                          <a:effectLst/>
                          <a:latin typeface="Century Gothic" panose="020B0502020202020204" pitchFamily="34" charset="0"/>
                        </a:rPr>
                        <a:t>)</a:t>
                      </a:r>
                      <a:endParaRPr lang="pt-BR" sz="1200" dirty="0">
                        <a:solidFill>
                          <a:schemeClr val="bg1"/>
                        </a:solidFill>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57AF"/>
                    </a:solidFill>
                  </a:tcPr>
                </a:tc>
                <a:extLst>
                  <a:ext uri="{0D108BD9-81ED-4DB2-BD59-A6C34878D82A}">
                    <a16:rowId xmlns:a16="http://schemas.microsoft.com/office/drawing/2014/main" val="1863619045"/>
                  </a:ext>
                </a:extLst>
              </a:tr>
              <a:tr h="290089">
                <a:tc>
                  <a:txBody>
                    <a:bodyPr/>
                    <a:lstStyle/>
                    <a:p>
                      <a:pPr rtl="0" fontAlgn="t">
                        <a:spcBef>
                          <a:spcPts val="0"/>
                        </a:spcBef>
                        <a:spcAft>
                          <a:spcPts val="0"/>
                        </a:spcAft>
                      </a:pPr>
                      <a:r>
                        <a:rPr lang="en-US" sz="1200" b="0" i="0" u="none" strike="noStrike">
                          <a:solidFill>
                            <a:srgbClr val="000000"/>
                          </a:solidFill>
                          <a:effectLst/>
                          <a:latin typeface="Century Gothic" panose="020B0502020202020204" pitchFamily="34" charset="0"/>
                        </a:rPr>
                        <a:t>% Tree Canopy</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-0.09, 0.17</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-0.08, 0.18</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594235"/>
                  </a:ext>
                </a:extLst>
              </a:tr>
              <a:tr h="290089">
                <a:tc>
                  <a:txBody>
                    <a:bodyPr/>
                    <a:lstStyle/>
                    <a:p>
                      <a:pPr rtl="0" fontAlgn="t">
                        <a:spcBef>
                          <a:spcPts val="0"/>
                        </a:spcBef>
                        <a:spcAft>
                          <a:spcPts val="0"/>
                        </a:spcAft>
                      </a:pPr>
                      <a:r>
                        <a:rPr lang="en-US" sz="1200" b="0" i="0" u="none" strike="noStrike">
                          <a:solidFill>
                            <a:srgbClr val="000000"/>
                          </a:solidFill>
                          <a:effectLst/>
                          <a:latin typeface="Century Gothic" panose="020B0502020202020204" pitchFamily="34" charset="0"/>
                        </a:rPr>
                        <a:t>% Grass/Shrubs </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ase">
                        <a:spcBef>
                          <a:spcPts val="1200"/>
                        </a:spcBef>
                        <a:spcAft>
                          <a:spcPts val="1200"/>
                        </a:spcAft>
                      </a:pPr>
                      <a:r>
                        <a:rPr lang="en-US" sz="1200" b="0" i="0" u="none" strike="noStrike">
                          <a:solidFill>
                            <a:srgbClr val="000000"/>
                          </a:solidFill>
                          <a:effectLst/>
                          <a:latin typeface="Century Gothic" panose="020B0502020202020204" pitchFamily="34" charset="0"/>
                        </a:rPr>
                        <a:t>-0.07, 0.01</a:t>
                      </a: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-0.05, 0.08</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764949"/>
                  </a:ext>
                </a:extLst>
              </a:tr>
              <a:tr h="290089">
                <a:tc>
                  <a:txBody>
                    <a:bodyPr/>
                    <a:lstStyle/>
                    <a:p>
                      <a:pPr rtl="0" fontAlgn="t">
                        <a:spcBef>
                          <a:spcPts val="0"/>
                        </a:spcBef>
                        <a:spcAft>
                          <a:spcPts val="0"/>
                        </a:spcAft>
                      </a:pPr>
                      <a:r>
                        <a:rPr lang="en-US" sz="1200" b="0" i="0" u="none" strike="noStrike">
                          <a:solidFill>
                            <a:srgbClr val="000000"/>
                          </a:solidFill>
                          <a:effectLst/>
                          <a:latin typeface="Century Gothic" panose="020B0502020202020204" pitchFamily="34" charset="0"/>
                        </a:rPr>
                        <a:t>% Buildings</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0.06, 0.10</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Century Gothic" panose="020B0502020202020204" pitchFamily="34" charset="0"/>
                        </a:rPr>
                        <a:t>0.06, 0.09</a:t>
                      </a: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923865"/>
                  </a:ext>
                </a:extLst>
              </a:tr>
              <a:tr h="290089">
                <a:tc>
                  <a:txBody>
                    <a:bodyPr/>
                    <a:lstStyle/>
                    <a:p>
                      <a:pPr rtl="0" fontAlgn="t">
                        <a:spcBef>
                          <a:spcPts val="0"/>
                        </a:spcBef>
                        <a:spcAft>
                          <a:spcPts val="0"/>
                        </a:spcAft>
                      </a:pPr>
                      <a:r>
                        <a:rPr lang="en-US" sz="1200" b="0" i="0" u="none" strike="noStrike" dirty="0">
                          <a:solidFill>
                            <a:srgbClr val="000000"/>
                          </a:solidFill>
                          <a:effectLst/>
                          <a:latin typeface="Century Gothic" panose="020B0502020202020204" pitchFamily="34" charset="0"/>
                        </a:rPr>
                        <a:t>% Roads</a:t>
                      </a: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Century Gothic" panose="020B0502020202020204" pitchFamily="34" charset="0"/>
                        </a:rPr>
                        <a:t>0.10, 0.09</a:t>
                      </a: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0.05, 0.05</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37151"/>
                  </a:ext>
                </a:extLst>
              </a:tr>
              <a:tr h="290089">
                <a:tc>
                  <a:txBody>
                    <a:bodyPr/>
                    <a:lstStyle/>
                    <a:p>
                      <a:pPr rtl="0" fontAlgn="t">
                        <a:spcBef>
                          <a:spcPts val="0"/>
                        </a:spcBef>
                        <a:spcAft>
                          <a:spcPts val="0"/>
                        </a:spcAft>
                      </a:pPr>
                      <a:r>
                        <a:rPr lang="en-US" sz="1200" b="0" i="0" u="none" strike="noStrike">
                          <a:solidFill>
                            <a:srgbClr val="000000"/>
                          </a:solidFill>
                          <a:effectLst/>
                          <a:latin typeface="Century Gothic" panose="020B0502020202020204" pitchFamily="34" charset="0"/>
                        </a:rPr>
                        <a:t>% Water</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-0.16, 0.08</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-0.16, 0.10</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62669"/>
                  </a:ext>
                </a:extLst>
              </a:tr>
              <a:tr h="290089">
                <a:tc>
                  <a:txBody>
                    <a:bodyPr/>
                    <a:lstStyle/>
                    <a:p>
                      <a:pPr rtl="0" fontAlgn="t">
                        <a:spcBef>
                          <a:spcPts val="0"/>
                        </a:spcBef>
                        <a:spcAft>
                          <a:spcPts val="0"/>
                        </a:spcAft>
                      </a:pPr>
                      <a:r>
                        <a:rPr lang="en-US" sz="1200" b="0" i="0" u="none" strike="noStrike">
                          <a:solidFill>
                            <a:srgbClr val="000000"/>
                          </a:solidFill>
                          <a:effectLst/>
                          <a:latin typeface="Century Gothic" panose="020B0502020202020204" pitchFamily="34" charset="0"/>
                        </a:rPr>
                        <a:t>% Soil</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Century Gothic" panose="020B0502020202020204" pitchFamily="34" charset="0"/>
                        </a:rPr>
                        <a:t>0.01, </a:t>
                      </a:r>
                      <a:r>
                        <a:rPr lang="en-US" sz="1200" b="0" i="0" u="none" strike="noStrike" dirty="0" smtClean="0">
                          <a:solidFill>
                            <a:srgbClr val="000000"/>
                          </a:solidFill>
                          <a:effectLst/>
                          <a:latin typeface="Century Gothic" panose="020B0502020202020204" pitchFamily="34" charset="0"/>
                        </a:rPr>
                        <a:t>&lt; 0.01</a:t>
                      </a: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Century Gothic" panose="020B0502020202020204" pitchFamily="34" charset="0"/>
                        </a:rPr>
                        <a:t>-0.03, </a:t>
                      </a:r>
                      <a:r>
                        <a:rPr lang="en-US" sz="1200" b="0" i="0" u="none" strike="noStrike" dirty="0" smtClean="0">
                          <a:solidFill>
                            <a:srgbClr val="000000"/>
                          </a:solidFill>
                          <a:effectLst/>
                          <a:latin typeface="Century Gothic" panose="020B0502020202020204" pitchFamily="34" charset="0"/>
                        </a:rPr>
                        <a:t>&lt; 0.01</a:t>
                      </a: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976647"/>
                  </a:ext>
                </a:extLst>
              </a:tr>
              <a:tr h="290089">
                <a:tc>
                  <a:txBody>
                    <a:bodyPr/>
                    <a:lstStyle/>
                    <a:p>
                      <a:pPr rtl="0" fontAlgn="t">
                        <a:spcBef>
                          <a:spcPts val="0"/>
                        </a:spcBef>
                        <a:spcAft>
                          <a:spcPts val="0"/>
                        </a:spcAft>
                      </a:pPr>
                      <a:r>
                        <a:rPr lang="en-US" sz="1200" b="0" i="0" u="none" strike="noStrike">
                          <a:solidFill>
                            <a:srgbClr val="000000"/>
                          </a:solidFill>
                          <a:effectLst/>
                          <a:latin typeface="Century Gothic" panose="020B0502020202020204" pitchFamily="34" charset="0"/>
                        </a:rPr>
                        <a:t>% Other Surfaces</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a:solidFill>
                            <a:srgbClr val="000000"/>
                          </a:solidFill>
                          <a:effectLst/>
                          <a:latin typeface="Century Gothic" panose="020B0502020202020204" pitchFamily="34" charset="0"/>
                        </a:rPr>
                        <a:t>0.16, 0.31</a:t>
                      </a:r>
                      <a:endParaRPr lang="en-US" sz="120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0" i="0" u="none" strike="noStrike" dirty="0">
                          <a:solidFill>
                            <a:srgbClr val="000000"/>
                          </a:solidFill>
                          <a:effectLst/>
                          <a:latin typeface="Century Gothic" panose="020B0502020202020204" pitchFamily="34" charset="0"/>
                        </a:rPr>
                        <a:t>0.09, </a:t>
                      </a:r>
                      <a:r>
                        <a:rPr lang="en-US" sz="1200" b="0" i="0" u="none" strike="noStrike" dirty="0" smtClean="0">
                          <a:solidFill>
                            <a:srgbClr val="000000"/>
                          </a:solidFill>
                          <a:effectLst/>
                          <a:latin typeface="Century Gothic" panose="020B0502020202020204" pitchFamily="34" charset="0"/>
                        </a:rPr>
                        <a:t>&lt; 0.01</a:t>
                      </a: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867596"/>
                  </a:ext>
                </a:extLst>
              </a:tr>
              <a:tr h="290089">
                <a:tc>
                  <a:txBody>
                    <a:bodyPr/>
                    <a:lstStyle/>
                    <a:p>
                      <a:pPr algn="ctr" rtl="0" fontAlgn="t">
                        <a:spcBef>
                          <a:spcPts val="0"/>
                        </a:spcBef>
                        <a:spcAft>
                          <a:spcPts val="0"/>
                        </a:spcAft>
                      </a:pPr>
                      <a:r>
                        <a:rPr lang="en-US" sz="1200" dirty="0" smtClean="0">
                          <a:solidFill>
                            <a:schemeClr val="bg1"/>
                          </a:solidFill>
                          <a:effectLst/>
                          <a:latin typeface="Century Gothic" panose="020B0502020202020204" pitchFamily="34" charset="0"/>
                        </a:rPr>
                        <a:t>Grouped Classifications</a:t>
                      </a:r>
                      <a:endParaRPr lang="en-US" sz="1200" dirty="0">
                        <a:solidFill>
                          <a:schemeClr val="bg1"/>
                        </a:solidFill>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57AF"/>
                    </a:solidFill>
                  </a:tcPr>
                </a:tc>
                <a:tc>
                  <a:txBody>
                    <a:bodyPr/>
                    <a:lstStyle/>
                    <a:p>
                      <a:pPr algn="ctr" rtl="0" fontAlgn="t">
                        <a:spcBef>
                          <a:spcPts val="0"/>
                        </a:spcBef>
                        <a:spcAft>
                          <a:spcPts val="0"/>
                        </a:spcAft>
                      </a:pP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57AF"/>
                    </a:solidFill>
                  </a:tcPr>
                </a:tc>
                <a:tc>
                  <a:txBody>
                    <a:bodyPr/>
                    <a:lstStyle/>
                    <a:p>
                      <a:pPr algn="ctr" rtl="0" fontAlgn="t">
                        <a:spcBef>
                          <a:spcPts val="0"/>
                        </a:spcBef>
                        <a:spcAft>
                          <a:spcPts val="0"/>
                        </a:spcAft>
                      </a:pPr>
                      <a:endParaRPr lang="en-US" sz="1200"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57AF"/>
                    </a:solidFill>
                  </a:tcPr>
                </a:tc>
                <a:extLst>
                  <a:ext uri="{0D108BD9-81ED-4DB2-BD59-A6C34878D82A}">
                    <a16:rowId xmlns:a16="http://schemas.microsoft.com/office/drawing/2014/main" val="936917115"/>
                  </a:ext>
                </a:extLst>
              </a:tr>
              <a:tr h="290089">
                <a:tc>
                  <a:txBody>
                    <a:bodyPr/>
                    <a:lstStyle/>
                    <a:p>
                      <a:pPr rtl="0" fontAlgn="t">
                        <a:spcBef>
                          <a:spcPts val="0"/>
                        </a:spcBef>
                        <a:spcAft>
                          <a:spcPts val="0"/>
                        </a:spcAft>
                      </a:pPr>
                      <a:r>
                        <a:rPr lang="en-US" sz="1200" b="1" i="0" u="none" strike="noStrike" dirty="0">
                          <a:solidFill>
                            <a:srgbClr val="000000"/>
                          </a:solidFill>
                          <a:effectLst/>
                          <a:latin typeface="Century Gothic" panose="020B0502020202020204" pitchFamily="34" charset="0"/>
                        </a:rPr>
                        <a:t>% Vegetation</a:t>
                      </a:r>
                      <a:endParaRPr lang="en-US" sz="1200" b="1"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Century Gothic" panose="020B0502020202020204" pitchFamily="34" charset="0"/>
                        </a:rPr>
                        <a:t>-0.08, </a:t>
                      </a:r>
                      <a:r>
                        <a:rPr lang="en-US" sz="1200" b="1" i="0" u="none" strike="noStrike" dirty="0" smtClean="0">
                          <a:solidFill>
                            <a:srgbClr val="000000"/>
                          </a:solidFill>
                          <a:effectLst/>
                          <a:latin typeface="Century Gothic" panose="020B0502020202020204" pitchFamily="34" charset="0"/>
                        </a:rPr>
                        <a:t>0.29</a:t>
                      </a:r>
                      <a:endParaRPr lang="en-US" sz="1200" b="1"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Century Gothic" panose="020B0502020202020204" pitchFamily="34" charset="0"/>
                        </a:rPr>
                        <a:t>-0.07, 0.29</a:t>
                      </a:r>
                      <a:endParaRPr lang="en-US" sz="1200" b="1"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57742"/>
                  </a:ext>
                </a:extLst>
              </a:tr>
              <a:tr h="290089">
                <a:tc>
                  <a:txBody>
                    <a:bodyPr/>
                    <a:lstStyle/>
                    <a:p>
                      <a:pPr rtl="0" fontAlgn="t">
                        <a:spcBef>
                          <a:spcPts val="0"/>
                        </a:spcBef>
                        <a:spcAft>
                          <a:spcPts val="0"/>
                        </a:spcAft>
                      </a:pPr>
                      <a:r>
                        <a:rPr lang="en-US" sz="1200" b="1" i="0" u="none" strike="noStrike">
                          <a:solidFill>
                            <a:srgbClr val="000000"/>
                          </a:solidFill>
                          <a:effectLst/>
                          <a:latin typeface="Century Gothic" panose="020B0502020202020204" pitchFamily="34" charset="0"/>
                        </a:rPr>
                        <a:t>% Impervious Surfaces</a:t>
                      </a:r>
                      <a:endParaRPr lang="en-US" sz="1200" b="1">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Century Gothic" panose="020B0502020202020204" pitchFamily="34" charset="0"/>
                        </a:rPr>
                        <a:t>0.12, </a:t>
                      </a:r>
                      <a:r>
                        <a:rPr lang="en-US" sz="1200" b="1" i="0" u="none" strike="noStrike" dirty="0" smtClean="0">
                          <a:solidFill>
                            <a:srgbClr val="000000"/>
                          </a:solidFill>
                          <a:effectLst/>
                          <a:latin typeface="Century Gothic" panose="020B0502020202020204" pitchFamily="34" charset="0"/>
                        </a:rPr>
                        <a:t>0.52</a:t>
                      </a:r>
                      <a:endParaRPr lang="en-US" sz="1200" b="1"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200" b="1" i="0" u="none" strike="noStrike" dirty="0">
                          <a:solidFill>
                            <a:srgbClr val="000000"/>
                          </a:solidFill>
                          <a:effectLst/>
                          <a:latin typeface="Century Gothic" panose="020B0502020202020204" pitchFamily="34" charset="0"/>
                        </a:rPr>
                        <a:t>0.08, 0.39</a:t>
                      </a:r>
                      <a:endParaRPr lang="en-US" sz="1200" b="1" dirty="0">
                        <a:effectLst/>
                        <a:latin typeface="Century Gothic" panose="020B0502020202020204" pitchFamily="34" charset="0"/>
                      </a:endParaRPr>
                    </a:p>
                  </a:txBody>
                  <a:tcPr marL="62519" marR="62519" marT="62519" marB="62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278142"/>
                  </a:ext>
                </a:extLst>
              </a:tr>
            </a:tbl>
          </a:graphicData>
        </a:graphic>
      </p:graphicFrame>
      <p:sp>
        <p:nvSpPr>
          <p:cNvPr id="3" name="Rectangle 2"/>
          <p:cNvSpPr/>
          <p:nvPr/>
        </p:nvSpPr>
        <p:spPr>
          <a:xfrm>
            <a:off x="6052237" y="4220307"/>
            <a:ext cx="5851801" cy="938519"/>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680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0"/>
          <p:cNvSpPr txBox="1"/>
          <p:nvPr/>
        </p:nvSpPr>
        <p:spPr>
          <a:xfrm>
            <a:off x="1000194" y="181805"/>
            <a:ext cx="10846307" cy="104908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smtClean="0">
                <a:solidFill>
                  <a:srgbClr val="1B57AF"/>
                </a:solidFill>
                <a:latin typeface="Century Gothic"/>
                <a:ea typeface="Century Gothic"/>
                <a:cs typeface="Century Gothic"/>
                <a:sym typeface="Century Gothic"/>
              </a:rPr>
              <a:t>LiDAR 2010 &amp; 2017 RESULTS</a:t>
            </a:r>
            <a:endParaRPr sz="4400" b="1" dirty="0">
              <a:solidFill>
                <a:srgbClr val="1B57AF"/>
              </a:solidFill>
              <a:latin typeface="Century Gothic"/>
              <a:ea typeface="Century Gothic"/>
              <a:cs typeface="Century Gothic"/>
              <a:sym typeface="Century Gothic"/>
            </a:endParaRPr>
          </a:p>
        </p:txBody>
      </p:sp>
      <p:sp>
        <p:nvSpPr>
          <p:cNvPr id="423" name="Google Shape;423;p40"/>
          <p:cNvSpPr/>
          <p:nvPr/>
        </p:nvSpPr>
        <p:spPr>
          <a:xfrm>
            <a:off x="387927" y="1465983"/>
            <a:ext cx="6151418" cy="4229967"/>
          </a:xfrm>
          <a:prstGeom prst="rect">
            <a:avLst/>
          </a:prstGeom>
          <a:noFill/>
          <a:ln>
            <a:noFill/>
          </a:ln>
        </p:spPr>
        <p:txBody>
          <a:bodyPr spcFirstLastPara="1" wrap="square" lIns="91425" tIns="45700" rIns="91425" bIns="45700" anchor="t" anchorCtr="0">
            <a:noAutofit/>
          </a:bodyPr>
          <a:lstStyle/>
          <a:p>
            <a:pPr lvl="0">
              <a:buClr>
                <a:srgbClr val="1B57AF"/>
              </a:buClr>
              <a:buSzPts val="2000"/>
            </a:pPr>
            <a:r>
              <a:rPr lang="en-US" sz="2000" b="1" dirty="0" smtClean="0">
                <a:solidFill>
                  <a:srgbClr val="3F3F3F"/>
                </a:solidFill>
                <a:latin typeface="Century Gothic"/>
                <a:ea typeface="Century Gothic"/>
                <a:cs typeface="Century Gothic"/>
                <a:sym typeface="Century Gothic"/>
              </a:rPr>
              <a:t>2010 </a:t>
            </a:r>
          </a:p>
          <a:p>
            <a:pPr marL="342900" lvl="0" indent="-342900">
              <a:buClr>
                <a:srgbClr val="1B57AF"/>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1</a:t>
            </a:r>
            <a:r>
              <a:rPr lang="en-US" sz="2000" dirty="0" smtClean="0">
                <a:solidFill>
                  <a:srgbClr val="3F3F3F"/>
                </a:solidFill>
                <a:latin typeface="Century Gothic"/>
                <a:ea typeface="Century Gothic"/>
                <a:cs typeface="Century Gothic"/>
                <a:sym typeface="Century Gothic"/>
              </a:rPr>
              <a:t>% </a:t>
            </a:r>
            <a:r>
              <a:rPr lang="en-US" sz="2000" b="1" dirty="0">
                <a:solidFill>
                  <a:srgbClr val="3F3F3F"/>
                </a:solidFill>
                <a:latin typeface="Century Gothic"/>
                <a:ea typeface="Century Gothic"/>
                <a:cs typeface="Century Gothic"/>
                <a:sym typeface="Century Gothic"/>
              </a:rPr>
              <a:t>increase</a:t>
            </a:r>
            <a:r>
              <a:rPr lang="en-US" sz="2000" dirty="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in </a:t>
            </a:r>
            <a:r>
              <a:rPr lang="en-US" sz="2000" b="1" dirty="0" smtClean="0">
                <a:solidFill>
                  <a:srgbClr val="3F3F3F"/>
                </a:solidFill>
                <a:latin typeface="Century Gothic"/>
                <a:ea typeface="Century Gothic"/>
                <a:cs typeface="Century Gothic"/>
                <a:sym typeface="Century Gothic"/>
              </a:rPr>
              <a:t>vegetation</a:t>
            </a:r>
            <a:r>
              <a:rPr lang="en-US" sz="2000" dirty="0" smtClean="0">
                <a:solidFill>
                  <a:srgbClr val="3F3F3F"/>
                </a:solidFill>
                <a:latin typeface="Century Gothic"/>
                <a:ea typeface="Century Gothic"/>
                <a:cs typeface="Century Gothic"/>
                <a:sym typeface="Century Gothic"/>
              </a:rPr>
              <a:t> cover </a:t>
            </a:r>
          </a:p>
          <a:p>
            <a:pPr lvl="0">
              <a:buClr>
                <a:srgbClr val="1B57AF"/>
              </a:buClr>
              <a:buSzPts val="2000"/>
            </a:pPr>
            <a:r>
              <a:rPr lang="en-US" sz="2000" dirty="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    = </a:t>
            </a:r>
            <a:r>
              <a:rPr lang="en-US" sz="2000" b="1" dirty="0" smtClean="0">
                <a:solidFill>
                  <a:schemeClr val="accent6">
                    <a:lumMod val="50000"/>
                  </a:schemeClr>
                </a:solidFill>
                <a:latin typeface="Century Gothic"/>
                <a:ea typeface="Century Gothic"/>
                <a:cs typeface="Century Gothic"/>
                <a:sym typeface="Century Gothic"/>
              </a:rPr>
              <a:t>decreased temperature </a:t>
            </a:r>
            <a:r>
              <a:rPr lang="en-US" sz="2000" dirty="0" smtClean="0">
                <a:solidFill>
                  <a:srgbClr val="3F3F3F"/>
                </a:solidFill>
                <a:latin typeface="Century Gothic"/>
                <a:ea typeface="Century Gothic"/>
                <a:cs typeface="Century Gothic"/>
                <a:sym typeface="Century Gothic"/>
              </a:rPr>
              <a:t>~0.08°F </a:t>
            </a:r>
          </a:p>
          <a:p>
            <a:pPr lvl="0">
              <a:buClr>
                <a:srgbClr val="1B57AF"/>
              </a:buClr>
              <a:buSzPts val="2000"/>
            </a:pPr>
            <a:endParaRPr lang="en-US" sz="2000" dirty="0" smtClean="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r>
              <a:rPr lang="en-US" sz="2000" dirty="0">
                <a:solidFill>
                  <a:srgbClr val="3F3F3F"/>
                </a:solidFill>
                <a:latin typeface="Century Gothic"/>
                <a:ea typeface="Century Gothic"/>
                <a:cs typeface="Century Gothic"/>
                <a:sym typeface="Century Gothic"/>
              </a:rPr>
              <a:t>1</a:t>
            </a:r>
            <a:r>
              <a:rPr lang="en-US" sz="2000" dirty="0" smtClean="0">
                <a:solidFill>
                  <a:srgbClr val="3F3F3F"/>
                </a:solidFill>
                <a:latin typeface="Century Gothic"/>
                <a:ea typeface="Century Gothic"/>
                <a:cs typeface="Century Gothic"/>
                <a:sym typeface="Century Gothic"/>
              </a:rPr>
              <a:t>% </a:t>
            </a:r>
            <a:r>
              <a:rPr lang="en-US" sz="2000" b="1" dirty="0">
                <a:solidFill>
                  <a:srgbClr val="3F3F3F"/>
                </a:solidFill>
                <a:latin typeface="Century Gothic"/>
                <a:ea typeface="Century Gothic"/>
                <a:cs typeface="Century Gothic"/>
                <a:sym typeface="Century Gothic"/>
              </a:rPr>
              <a:t>increase</a:t>
            </a:r>
            <a:r>
              <a:rPr lang="en-US" sz="2000" dirty="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in </a:t>
            </a:r>
            <a:r>
              <a:rPr lang="en-US" sz="2000" b="1" dirty="0" smtClean="0">
                <a:solidFill>
                  <a:srgbClr val="3F3F3F"/>
                </a:solidFill>
                <a:latin typeface="Century Gothic"/>
                <a:ea typeface="Century Gothic"/>
                <a:cs typeface="Century Gothic"/>
                <a:sym typeface="Century Gothic"/>
              </a:rPr>
              <a:t>impervious</a:t>
            </a:r>
            <a:r>
              <a:rPr lang="en-US" sz="2000" dirty="0" smtClean="0">
                <a:solidFill>
                  <a:srgbClr val="3F3F3F"/>
                </a:solidFill>
                <a:latin typeface="Century Gothic"/>
                <a:ea typeface="Century Gothic"/>
                <a:cs typeface="Century Gothic"/>
                <a:sym typeface="Century Gothic"/>
              </a:rPr>
              <a:t> cover </a:t>
            </a:r>
          </a:p>
          <a:p>
            <a:pPr lvl="0">
              <a:buClr>
                <a:srgbClr val="1B57AF"/>
              </a:buClr>
              <a:buSzPts val="2000"/>
            </a:pPr>
            <a:r>
              <a:rPr lang="en-US" sz="2000" dirty="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    = </a:t>
            </a:r>
            <a:r>
              <a:rPr lang="en-US" sz="2000" b="1" dirty="0">
                <a:solidFill>
                  <a:srgbClr val="FFC000"/>
                </a:solidFill>
                <a:latin typeface="Century Gothic"/>
                <a:ea typeface="Century Gothic"/>
                <a:cs typeface="Century Gothic"/>
                <a:sym typeface="Century Gothic"/>
              </a:rPr>
              <a:t>increased </a:t>
            </a:r>
            <a:r>
              <a:rPr lang="en-US" sz="2000" b="1" dirty="0" smtClean="0">
                <a:solidFill>
                  <a:srgbClr val="FFC000"/>
                </a:solidFill>
                <a:latin typeface="Century Gothic"/>
                <a:ea typeface="Century Gothic"/>
                <a:cs typeface="Century Gothic"/>
                <a:sym typeface="Century Gothic"/>
              </a:rPr>
              <a:t>temperature </a:t>
            </a:r>
            <a:r>
              <a:rPr lang="en-US" sz="2000" dirty="0" smtClean="0">
                <a:solidFill>
                  <a:srgbClr val="3F3F3F"/>
                </a:solidFill>
                <a:latin typeface="Century Gothic"/>
                <a:ea typeface="Century Gothic"/>
                <a:cs typeface="Century Gothic"/>
                <a:sym typeface="Century Gothic"/>
              </a:rPr>
              <a:t>~0.12°F</a:t>
            </a:r>
          </a:p>
          <a:p>
            <a:pPr lvl="0">
              <a:buClr>
                <a:srgbClr val="1B57AF"/>
              </a:buClr>
              <a:buSzPts val="2000"/>
            </a:pPr>
            <a:endParaRPr lang="en-US" sz="2000" dirty="0" smtClean="0">
              <a:solidFill>
                <a:srgbClr val="3F3F3F"/>
              </a:solidFill>
              <a:latin typeface="Century Gothic"/>
              <a:ea typeface="Century Gothic"/>
              <a:cs typeface="Century Gothic"/>
              <a:sym typeface="Century Gothic"/>
            </a:endParaRPr>
          </a:p>
          <a:p>
            <a:pPr lvl="0">
              <a:buClr>
                <a:srgbClr val="1B57AF"/>
              </a:buClr>
              <a:buSzPts val="2000"/>
            </a:pPr>
            <a:r>
              <a:rPr lang="en-US" sz="2000" b="1" dirty="0" smtClean="0">
                <a:solidFill>
                  <a:srgbClr val="3F3F3F"/>
                </a:solidFill>
                <a:latin typeface="Century Gothic"/>
                <a:ea typeface="Century Gothic"/>
                <a:cs typeface="Century Gothic"/>
                <a:sym typeface="Century Gothic"/>
              </a:rPr>
              <a:t>2017</a:t>
            </a:r>
          </a:p>
          <a:p>
            <a:pPr marL="342900" lvl="0" indent="-342900">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1% </a:t>
            </a:r>
            <a:r>
              <a:rPr lang="en-US" sz="2000" b="1" dirty="0">
                <a:solidFill>
                  <a:srgbClr val="3F3F3F"/>
                </a:solidFill>
                <a:latin typeface="Century Gothic"/>
                <a:ea typeface="Century Gothic"/>
                <a:cs typeface="Century Gothic"/>
                <a:sym typeface="Century Gothic"/>
              </a:rPr>
              <a:t>increase</a:t>
            </a:r>
            <a:r>
              <a:rPr lang="en-US" sz="2000" dirty="0">
                <a:solidFill>
                  <a:srgbClr val="3F3F3F"/>
                </a:solidFill>
                <a:latin typeface="Century Gothic"/>
                <a:ea typeface="Century Gothic"/>
                <a:cs typeface="Century Gothic"/>
                <a:sym typeface="Century Gothic"/>
              </a:rPr>
              <a:t> in </a:t>
            </a:r>
            <a:r>
              <a:rPr lang="en-US" sz="2000" b="1" dirty="0" smtClean="0">
                <a:solidFill>
                  <a:srgbClr val="3F3F3F"/>
                </a:solidFill>
                <a:latin typeface="Century Gothic"/>
                <a:ea typeface="Century Gothic"/>
                <a:cs typeface="Century Gothic"/>
                <a:sym typeface="Century Gothic"/>
              </a:rPr>
              <a:t>vegetation</a:t>
            </a:r>
            <a:r>
              <a:rPr lang="en-US" sz="2000" dirty="0" smtClean="0">
                <a:solidFill>
                  <a:srgbClr val="3F3F3F"/>
                </a:solidFill>
                <a:latin typeface="Century Gothic"/>
                <a:ea typeface="Century Gothic"/>
                <a:cs typeface="Century Gothic"/>
                <a:sym typeface="Century Gothic"/>
              </a:rPr>
              <a:t> cover </a:t>
            </a:r>
          </a:p>
          <a:p>
            <a:pPr lvl="0">
              <a:buClr>
                <a:srgbClr val="1B57AF"/>
              </a:buClr>
              <a:buSzPts val="2000"/>
            </a:pPr>
            <a:r>
              <a:rPr lang="en-US" sz="2000" dirty="0" smtClean="0">
                <a:solidFill>
                  <a:srgbClr val="3F3F3F"/>
                </a:solidFill>
                <a:latin typeface="Century Gothic"/>
                <a:ea typeface="Century Gothic"/>
                <a:cs typeface="Century Gothic"/>
                <a:sym typeface="Century Gothic"/>
              </a:rPr>
              <a:t>     = </a:t>
            </a:r>
            <a:r>
              <a:rPr lang="en-US" sz="2000" b="1" dirty="0" smtClean="0">
                <a:solidFill>
                  <a:schemeClr val="accent6">
                    <a:lumMod val="50000"/>
                  </a:schemeClr>
                </a:solidFill>
                <a:latin typeface="Century Gothic"/>
                <a:ea typeface="Century Gothic"/>
                <a:cs typeface="Century Gothic"/>
                <a:sym typeface="Century Gothic"/>
              </a:rPr>
              <a:t>decreased </a:t>
            </a:r>
            <a:r>
              <a:rPr lang="en-US" sz="2000" b="1" dirty="0">
                <a:solidFill>
                  <a:schemeClr val="accent6">
                    <a:lumMod val="50000"/>
                  </a:schemeClr>
                </a:solidFill>
                <a:latin typeface="Century Gothic"/>
                <a:ea typeface="Century Gothic"/>
                <a:cs typeface="Century Gothic"/>
                <a:sym typeface="Century Gothic"/>
              </a:rPr>
              <a:t>temperature </a:t>
            </a:r>
            <a:r>
              <a:rPr lang="en-US" sz="2000" dirty="0" smtClean="0">
                <a:solidFill>
                  <a:srgbClr val="3F3F3F"/>
                </a:solidFill>
                <a:latin typeface="Century Gothic"/>
                <a:ea typeface="Century Gothic"/>
                <a:cs typeface="Century Gothic"/>
                <a:sym typeface="Century Gothic"/>
              </a:rPr>
              <a:t>~0.07°F</a:t>
            </a:r>
          </a:p>
          <a:p>
            <a:pPr lvl="0">
              <a:buClr>
                <a:srgbClr val="1B57AF"/>
              </a:buClr>
              <a:buSzPts val="2000"/>
            </a:pPr>
            <a:endParaRPr lang="en-US" sz="2000" dirty="0" smtClean="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r>
              <a:rPr lang="en-US" sz="2000" dirty="0" smtClean="0">
                <a:solidFill>
                  <a:srgbClr val="3F3F3F"/>
                </a:solidFill>
                <a:latin typeface="Century Gothic"/>
                <a:ea typeface="Century Gothic"/>
                <a:cs typeface="Century Gothic"/>
                <a:sym typeface="Century Gothic"/>
              </a:rPr>
              <a:t>1</a:t>
            </a:r>
            <a:r>
              <a:rPr lang="en-US" sz="2000" dirty="0">
                <a:solidFill>
                  <a:srgbClr val="3F3F3F"/>
                </a:solidFill>
                <a:latin typeface="Century Gothic"/>
                <a:ea typeface="Century Gothic"/>
                <a:cs typeface="Century Gothic"/>
                <a:sym typeface="Century Gothic"/>
              </a:rPr>
              <a:t>% </a:t>
            </a:r>
            <a:r>
              <a:rPr lang="en-US" sz="2000" b="1" dirty="0">
                <a:solidFill>
                  <a:srgbClr val="3F3F3F"/>
                </a:solidFill>
                <a:latin typeface="Century Gothic"/>
                <a:ea typeface="Century Gothic"/>
                <a:cs typeface="Century Gothic"/>
                <a:sym typeface="Century Gothic"/>
              </a:rPr>
              <a:t>increase</a:t>
            </a:r>
            <a:r>
              <a:rPr lang="en-US" sz="2000" dirty="0">
                <a:solidFill>
                  <a:srgbClr val="3F3F3F"/>
                </a:solidFill>
                <a:latin typeface="Century Gothic"/>
                <a:ea typeface="Century Gothic"/>
                <a:cs typeface="Century Gothic"/>
                <a:sym typeface="Century Gothic"/>
              </a:rPr>
              <a:t> in </a:t>
            </a:r>
            <a:r>
              <a:rPr lang="en-US" sz="2000" b="1" dirty="0" smtClean="0">
                <a:solidFill>
                  <a:srgbClr val="3F3F3F"/>
                </a:solidFill>
                <a:latin typeface="Century Gothic"/>
                <a:ea typeface="Century Gothic"/>
                <a:cs typeface="Century Gothic"/>
                <a:sym typeface="Century Gothic"/>
              </a:rPr>
              <a:t>impervious</a:t>
            </a:r>
            <a:r>
              <a:rPr lang="en-US" sz="2000" dirty="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cover </a:t>
            </a:r>
          </a:p>
          <a:p>
            <a:pPr lvl="0">
              <a:buClr>
                <a:srgbClr val="1B57AF"/>
              </a:buClr>
              <a:buSzPts val="2000"/>
            </a:pPr>
            <a:r>
              <a:rPr lang="en-US" sz="2000" dirty="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    = </a:t>
            </a:r>
            <a:r>
              <a:rPr lang="en-US" sz="2000" b="1" dirty="0">
                <a:solidFill>
                  <a:srgbClr val="C00000"/>
                </a:solidFill>
                <a:latin typeface="Century Gothic"/>
                <a:ea typeface="Century Gothic"/>
                <a:cs typeface="Century Gothic"/>
                <a:sym typeface="Century Gothic"/>
              </a:rPr>
              <a:t>increased </a:t>
            </a:r>
            <a:r>
              <a:rPr lang="en-US" sz="2000" b="1" dirty="0" smtClean="0">
                <a:solidFill>
                  <a:srgbClr val="C00000"/>
                </a:solidFill>
                <a:latin typeface="Century Gothic"/>
                <a:ea typeface="Century Gothic"/>
                <a:cs typeface="Century Gothic"/>
                <a:sym typeface="Century Gothic"/>
              </a:rPr>
              <a:t>temperature</a:t>
            </a:r>
            <a:r>
              <a:rPr lang="en-US" sz="2000" b="1" dirty="0" smtClean="0">
                <a:solidFill>
                  <a:srgbClr val="3F3F3F"/>
                </a:solidFill>
                <a:latin typeface="Century Gothic"/>
                <a:ea typeface="Century Gothic"/>
                <a:cs typeface="Century Gothic"/>
                <a:sym typeface="Century Gothic"/>
              </a:rPr>
              <a:t> </a:t>
            </a:r>
            <a:r>
              <a:rPr lang="en-US" sz="2000" dirty="0" smtClean="0">
                <a:solidFill>
                  <a:srgbClr val="3F3F3F"/>
                </a:solidFill>
                <a:latin typeface="Century Gothic"/>
                <a:ea typeface="Century Gothic"/>
                <a:cs typeface="Century Gothic"/>
                <a:sym typeface="Century Gothic"/>
              </a:rPr>
              <a:t>~0.08°F</a:t>
            </a:r>
            <a:endParaRPr lang="en-US" sz="2000" dirty="0">
              <a:solidFill>
                <a:srgbClr val="3F3F3F"/>
              </a:solidFill>
              <a:latin typeface="Century Gothic"/>
              <a:ea typeface="Century Gothic"/>
              <a:cs typeface="Century Gothic"/>
              <a:sym typeface="Century Gothic"/>
            </a:endParaRPr>
          </a:p>
          <a:p>
            <a:pPr marL="342900" lvl="0" indent="-342900">
              <a:buClr>
                <a:srgbClr val="1B57AF"/>
              </a:buClr>
              <a:buSzPts val="2000"/>
              <a:buFont typeface="Webdings" panose="05030102010509060703" pitchFamily="18" charset="2"/>
              <a:buChar char="4"/>
            </a:pPr>
            <a:endParaRPr lang="en-US" sz="2000"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p:txBody>
      </p:sp>
      <p:graphicFrame>
        <p:nvGraphicFramePr>
          <p:cNvPr id="8" name="Chart 7"/>
          <p:cNvGraphicFramePr>
            <a:graphicFrameLocks noGrp="1"/>
          </p:cNvGraphicFramePr>
          <p:nvPr>
            <p:extLst>
              <p:ext uri="{D42A27DB-BD31-4B8C-83A1-F6EECF244321}">
                <p14:modId xmlns:p14="http://schemas.microsoft.com/office/powerpoint/2010/main" val="1877659086"/>
              </p:ext>
            </p:extLst>
          </p:nvPr>
        </p:nvGraphicFramePr>
        <p:xfrm>
          <a:off x="5394614" y="1230887"/>
          <a:ext cx="6313918" cy="4700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2405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1683" y="1445413"/>
            <a:ext cx="4350317" cy="5412587"/>
          </a:xfrm>
          <a:prstGeom prst="rect">
            <a:avLst/>
          </a:prstGeom>
        </p:spPr>
      </p:pic>
      <p:sp>
        <p:nvSpPr>
          <p:cNvPr id="423" name="Google Shape;423;p40"/>
          <p:cNvSpPr/>
          <p:nvPr/>
        </p:nvSpPr>
        <p:spPr>
          <a:xfrm>
            <a:off x="388600" y="1438274"/>
            <a:ext cx="6041075" cy="412849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endParaRPr lang="en-US" sz="2000" dirty="0" smtClean="0">
              <a:solidFill>
                <a:srgbClr val="3F3F3F"/>
              </a:solidFill>
              <a:latin typeface="Century Gothic"/>
              <a:ea typeface="Century Gothic"/>
              <a:cs typeface="Century Gothic"/>
              <a:sym typeface="Century Gothic"/>
            </a:endParaRPr>
          </a:p>
          <a:p>
            <a:pPr marL="342900" lvl="2" indent="-342900">
              <a:spcBef>
                <a:spcPts val="800"/>
              </a:spcBef>
              <a:buClr>
                <a:srgbClr val="1B57AF"/>
              </a:buClr>
              <a:buSzPts val="20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Correlation </a:t>
            </a:r>
            <a:r>
              <a:rPr lang="en-US" sz="2000" dirty="0">
                <a:solidFill>
                  <a:schemeClr val="tx1">
                    <a:lumMod val="75000"/>
                    <a:lumOff val="25000"/>
                  </a:schemeClr>
                </a:solidFill>
                <a:latin typeface="Century Gothic" panose="020B0502020202020204" pitchFamily="34" charset="0"/>
              </a:rPr>
              <a:t>between </a:t>
            </a:r>
            <a:r>
              <a:rPr lang="en-US" sz="2000" dirty="0" smtClean="0">
                <a:solidFill>
                  <a:schemeClr val="tx1">
                    <a:lumMod val="75000"/>
                    <a:lumOff val="25000"/>
                  </a:schemeClr>
                </a:solidFill>
                <a:latin typeface="Century Gothic" panose="020B0502020202020204" pitchFamily="34" charset="0"/>
              </a:rPr>
              <a:t>LST and distance from roads </a:t>
            </a:r>
            <a:r>
              <a:rPr lang="en-US" sz="2000" dirty="0">
                <a:solidFill>
                  <a:schemeClr val="tx1">
                    <a:lumMod val="75000"/>
                    <a:lumOff val="25000"/>
                  </a:schemeClr>
                </a:solidFill>
                <a:latin typeface="Century Gothic" panose="020B0502020202020204" pitchFamily="34" charset="0"/>
              </a:rPr>
              <a:t>is low (R</a:t>
            </a:r>
            <a:r>
              <a:rPr lang="en-US" sz="2000" baseline="30000" dirty="0">
                <a:solidFill>
                  <a:schemeClr val="tx1">
                    <a:lumMod val="75000"/>
                    <a:lumOff val="25000"/>
                  </a:schemeClr>
                </a:solidFill>
                <a:latin typeface="Century Gothic" panose="020B0502020202020204" pitchFamily="34" charset="0"/>
              </a:rPr>
              <a:t>2</a:t>
            </a:r>
            <a:r>
              <a:rPr lang="en-US" sz="2000" dirty="0">
                <a:solidFill>
                  <a:schemeClr val="tx1">
                    <a:lumMod val="75000"/>
                    <a:lumOff val="25000"/>
                  </a:schemeClr>
                </a:solidFill>
                <a:latin typeface="Century Gothic" panose="020B0502020202020204" pitchFamily="34" charset="0"/>
              </a:rPr>
              <a:t> = </a:t>
            </a:r>
            <a:r>
              <a:rPr lang="en-US" sz="2000" dirty="0" smtClean="0">
                <a:solidFill>
                  <a:schemeClr val="tx1">
                    <a:lumMod val="75000"/>
                    <a:lumOff val="25000"/>
                  </a:schemeClr>
                </a:solidFill>
                <a:latin typeface="Century Gothic" panose="020B0502020202020204" pitchFamily="34" charset="0"/>
              </a:rPr>
              <a:t>0.02)</a:t>
            </a:r>
          </a:p>
          <a:p>
            <a:pPr marL="342900" lvl="2" indent="-342900">
              <a:spcBef>
                <a:spcPts val="800"/>
              </a:spcBef>
              <a:buClr>
                <a:srgbClr val="1B57AF"/>
              </a:buClr>
              <a:buSzPts val="2000"/>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lvl="2" indent="-342900">
              <a:spcBef>
                <a:spcPts val="800"/>
              </a:spcBef>
              <a:buClr>
                <a:srgbClr val="1B57AF"/>
              </a:buClr>
              <a:buSzPts val="20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Low correlation likely due to resolution of the data and variety of road types</a:t>
            </a:r>
          </a:p>
          <a:p>
            <a:pPr marL="342900" lvl="2" indent="-342900">
              <a:spcBef>
                <a:spcPts val="800"/>
              </a:spcBef>
              <a:buClr>
                <a:srgbClr val="1B57AF"/>
              </a:buClr>
              <a:buSzPts val="2000"/>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lvl="2" indent="-342900">
              <a:spcBef>
                <a:spcPts val="800"/>
              </a:spcBef>
              <a:buClr>
                <a:srgbClr val="1B57AF"/>
              </a:buClr>
              <a:buSzPts val="20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Regression does </a:t>
            </a:r>
            <a:r>
              <a:rPr lang="en-US" sz="2000" dirty="0">
                <a:solidFill>
                  <a:schemeClr val="tx1">
                    <a:lumMod val="75000"/>
                    <a:lumOff val="25000"/>
                  </a:schemeClr>
                </a:solidFill>
                <a:latin typeface="Century Gothic" panose="020B0502020202020204" pitchFamily="34" charset="0"/>
              </a:rPr>
              <a:t>show significance </a:t>
            </a:r>
            <a:r>
              <a:rPr lang="en-US" sz="2000" dirty="0" smtClean="0">
                <a:solidFill>
                  <a:schemeClr val="tx1">
                    <a:lumMod val="75000"/>
                    <a:lumOff val="25000"/>
                  </a:schemeClr>
                </a:solidFill>
                <a:latin typeface="Century Gothic" panose="020B0502020202020204" pitchFamily="34" charset="0"/>
              </a:rPr>
              <a:t>but </a:t>
            </a:r>
            <a:r>
              <a:rPr lang="en-US" sz="2000" dirty="0">
                <a:solidFill>
                  <a:schemeClr val="tx1">
                    <a:lumMod val="75000"/>
                    <a:lumOff val="25000"/>
                  </a:schemeClr>
                </a:solidFill>
                <a:latin typeface="Century Gothic" panose="020B0502020202020204" pitchFamily="34" charset="0"/>
              </a:rPr>
              <a:t>this is likely due to </a:t>
            </a:r>
            <a:r>
              <a:rPr lang="en-US" sz="2000" dirty="0" smtClean="0">
                <a:solidFill>
                  <a:schemeClr val="tx1">
                    <a:lumMod val="75000"/>
                    <a:lumOff val="25000"/>
                  </a:schemeClr>
                </a:solidFill>
                <a:latin typeface="Century Gothic" panose="020B0502020202020204" pitchFamily="34" charset="0"/>
              </a:rPr>
              <a:t>large sample size (n=855,697)</a:t>
            </a:r>
          </a:p>
          <a:p>
            <a:pPr lvl="2">
              <a:buClr>
                <a:srgbClr val="1B57AF"/>
              </a:buClr>
              <a:buSzPts val="2000"/>
            </a:pPr>
            <a:endParaRPr lang="en-US" sz="2000" dirty="0" smtClean="0">
              <a:solidFill>
                <a:srgbClr val="3F3F3F"/>
              </a:solidFill>
              <a:latin typeface="Century Gothic"/>
              <a:ea typeface="Century Gothic"/>
              <a:cs typeface="Century Gothic"/>
              <a:sym typeface="Century Gothic"/>
            </a:endParaRPr>
          </a:p>
        </p:txBody>
      </p:sp>
      <p:cxnSp>
        <p:nvCxnSpPr>
          <p:cNvPr id="5" name="Straight Connector 4"/>
          <p:cNvCxnSpPr/>
          <p:nvPr/>
        </p:nvCxnSpPr>
        <p:spPr>
          <a:xfrm>
            <a:off x="7360842" y="2953075"/>
            <a:ext cx="4620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822855" y="2767991"/>
            <a:ext cx="1405288" cy="307777"/>
          </a:xfrm>
          <a:prstGeom prst="rect">
            <a:avLst/>
          </a:prstGeom>
          <a:noFill/>
        </p:spPr>
        <p:txBody>
          <a:bodyPr wrap="square" rtlCol="0">
            <a:spAutoFit/>
          </a:bodyPr>
          <a:lstStyle/>
          <a:p>
            <a:r>
              <a:rPr lang="en-US" dirty="0" smtClean="0">
                <a:latin typeface="Century Gothic" panose="020B0502020202020204" pitchFamily="34" charset="0"/>
              </a:rPr>
              <a:t>Major Roads</a:t>
            </a:r>
            <a:endParaRPr lang="en-US" dirty="0">
              <a:latin typeface="Century Gothic" panose="020B0502020202020204" pitchFamily="34" charset="0"/>
            </a:endParaRPr>
          </a:p>
        </p:txBody>
      </p:sp>
      <p:sp>
        <p:nvSpPr>
          <p:cNvPr id="7" name="Title 6"/>
          <p:cNvSpPr>
            <a:spLocks noGrp="1"/>
          </p:cNvSpPr>
          <p:nvPr>
            <p:ph type="title"/>
          </p:nvPr>
        </p:nvSpPr>
        <p:spPr>
          <a:xfrm>
            <a:off x="388600" y="379860"/>
            <a:ext cx="10515600" cy="784870"/>
          </a:xfrm>
        </p:spPr>
        <p:txBody>
          <a:bodyPr/>
          <a:lstStyle/>
          <a:p>
            <a:r>
              <a:rPr lang="en-US" dirty="0" smtClean="0">
                <a:solidFill>
                  <a:schemeClr val="bg1"/>
                </a:solidFill>
                <a:latin typeface="Century Gothic"/>
                <a:ea typeface="Century Gothic"/>
                <a:cs typeface="Century Gothic"/>
                <a:sym typeface="Century Gothic"/>
              </a:rPr>
              <a:t>LST and Transportation Corridors</a:t>
            </a:r>
            <a:endParaRPr lang="en-US" dirty="0"/>
          </a:p>
        </p:txBody>
      </p:sp>
      <p:sp>
        <p:nvSpPr>
          <p:cNvPr id="11" name="TextBox 10"/>
          <p:cNvSpPr txBox="1"/>
          <p:nvPr/>
        </p:nvSpPr>
        <p:spPr>
          <a:xfrm>
            <a:off x="7118554" y="1287422"/>
            <a:ext cx="5073445" cy="400110"/>
          </a:xfrm>
          <a:prstGeom prst="rect">
            <a:avLst/>
          </a:prstGeom>
          <a:solidFill>
            <a:schemeClr val="bg1"/>
          </a:solidFill>
        </p:spPr>
        <p:txBody>
          <a:bodyPr wrap="square" rtlCol="0">
            <a:spAutoFit/>
          </a:bodyPr>
          <a:lstStyle/>
          <a:p>
            <a:pPr algn="ctr"/>
            <a:r>
              <a:rPr lang="en-US" sz="2000" dirty="0" smtClean="0">
                <a:latin typeface="Century Gothic" panose="020B0502020202020204" pitchFamily="34" charset="0"/>
              </a:rPr>
              <a:t>Major Roads in New York City</a:t>
            </a:r>
            <a:endParaRPr lang="en-US" sz="2000" dirty="0">
              <a:latin typeface="Century Gothic" panose="020B0502020202020204" pitchFamily="34" charset="0"/>
            </a:endParaRPr>
          </a:p>
        </p:txBody>
      </p:sp>
    </p:spTree>
    <p:extLst>
      <p:ext uri="{BB962C8B-B14F-4D97-AF65-F5344CB8AC3E}">
        <p14:creationId xmlns:p14="http://schemas.microsoft.com/office/powerpoint/2010/main" val="1925575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2"/>
          <p:cNvSpPr txBox="1"/>
          <p:nvPr/>
        </p:nvSpPr>
        <p:spPr>
          <a:xfrm>
            <a:off x="370608" y="429491"/>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ERRORS &amp; UNCERTAINTIES</a:t>
            </a:r>
            <a:endParaRPr/>
          </a:p>
        </p:txBody>
      </p:sp>
      <p:sp>
        <p:nvSpPr>
          <p:cNvPr id="450" name="Google Shape;450;p42"/>
          <p:cNvSpPr txBox="1"/>
          <p:nvPr/>
        </p:nvSpPr>
        <p:spPr>
          <a:xfrm>
            <a:off x="370608" y="1933574"/>
            <a:ext cx="6496917" cy="44606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Did not have uniform amounts of data points throughout various </a:t>
            </a:r>
            <a:r>
              <a:rPr lang="en-US" sz="2000" dirty="0" smtClean="0">
                <a:solidFill>
                  <a:schemeClr val="tx1">
                    <a:lumMod val="75000"/>
                    <a:lumOff val="25000"/>
                  </a:schemeClr>
                </a:solidFill>
                <a:latin typeface="Century Gothic"/>
                <a:ea typeface="Century Gothic"/>
                <a:cs typeface="Century Gothic"/>
                <a:sym typeface="Century Gothic"/>
              </a:rPr>
              <a:t>years</a:t>
            </a:r>
          </a:p>
          <a:p>
            <a:pPr marR="0" lvl="0" algn="l" rtl="0">
              <a:spcBef>
                <a:spcPts val="0"/>
              </a:spcBef>
              <a:spcAft>
                <a:spcPts val="0"/>
              </a:spcAft>
              <a:buClr>
                <a:srgbClr val="0070C0"/>
              </a:buClr>
              <a:buSzPts val="2000"/>
            </a:pPr>
            <a:endParaRPr lang="en-US" sz="2000" dirty="0" smtClean="0">
              <a:solidFill>
                <a:schemeClr val="tx1">
                  <a:lumMod val="75000"/>
                  <a:lumOff val="25000"/>
                </a:schemeClr>
              </a:solidFill>
              <a:latin typeface="Century Gothic"/>
              <a:sym typeface="Century Gothic"/>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smtClean="0">
                <a:solidFill>
                  <a:schemeClr val="tx1">
                    <a:lumMod val="75000"/>
                    <a:lumOff val="25000"/>
                  </a:schemeClr>
                </a:solidFill>
                <a:latin typeface="Century Gothic"/>
                <a:sym typeface="Century Gothic"/>
              </a:rPr>
              <a:t>Cloud masking buffer</a:t>
            </a:r>
          </a:p>
          <a:p>
            <a:pPr marR="0" lvl="0" algn="l" rtl="0">
              <a:spcBef>
                <a:spcPts val="0"/>
              </a:spcBef>
              <a:spcAft>
                <a:spcPts val="0"/>
              </a:spcAft>
              <a:buClr>
                <a:srgbClr val="0070C0"/>
              </a:buClr>
              <a:buSzPts val="2000"/>
            </a:pPr>
            <a:endParaRPr lang="en-US" sz="2000" dirty="0" smtClean="0">
              <a:solidFill>
                <a:schemeClr val="tx1">
                  <a:lumMod val="75000"/>
                  <a:lumOff val="25000"/>
                </a:schemeClr>
              </a:solidFill>
              <a:latin typeface="Century Gothic"/>
              <a:sym typeface="Century Gothic"/>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smtClean="0">
                <a:solidFill>
                  <a:schemeClr val="tx1">
                    <a:lumMod val="75000"/>
                    <a:lumOff val="25000"/>
                  </a:schemeClr>
                </a:solidFill>
                <a:latin typeface="Century Gothic"/>
                <a:sym typeface="Century Gothic"/>
              </a:rPr>
              <a:t>NLCD spatial resolution</a:t>
            </a:r>
          </a:p>
          <a:p>
            <a:pPr marL="342900" marR="0" lvl="0" indent="-342900" algn="l" rtl="0">
              <a:spcBef>
                <a:spcPts val="0"/>
              </a:spcBef>
              <a:spcAft>
                <a:spcPts val="0"/>
              </a:spcAft>
              <a:buClr>
                <a:srgbClr val="0070C0"/>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sym typeface="Century Gothic"/>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smtClean="0">
                <a:solidFill>
                  <a:schemeClr val="tx1">
                    <a:lumMod val="75000"/>
                    <a:lumOff val="25000"/>
                  </a:schemeClr>
                </a:solidFill>
                <a:latin typeface="Century Gothic"/>
                <a:sym typeface="Century Gothic"/>
              </a:rPr>
              <a:t>Newness of provisional surface temperature data</a:t>
            </a:r>
          </a:p>
          <a:p>
            <a:pPr marR="0" lvl="0" algn="l" rtl="0">
              <a:spcBef>
                <a:spcPts val="0"/>
              </a:spcBef>
              <a:spcAft>
                <a:spcPts val="0"/>
              </a:spcAft>
              <a:buClr>
                <a:srgbClr val="0070C0"/>
              </a:buClr>
              <a:buSzPts val="2000"/>
            </a:pPr>
            <a:endParaRPr lang="en-US" sz="2000" dirty="0" smtClean="0">
              <a:solidFill>
                <a:schemeClr val="tx1">
                  <a:lumMod val="75000"/>
                  <a:lumOff val="25000"/>
                </a:schemeClr>
              </a:solidFill>
              <a:latin typeface="Century Gothic"/>
              <a:sym typeface="Century Gothic"/>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dirty="0" smtClean="0">
                <a:solidFill>
                  <a:schemeClr val="tx1">
                    <a:lumMod val="75000"/>
                    <a:lumOff val="25000"/>
                  </a:schemeClr>
                </a:solidFill>
                <a:latin typeface="Century Gothic"/>
                <a:sym typeface="Century Gothic"/>
              </a:rPr>
              <a:t>2019 Landsat 8 dataset in Model Builder </a:t>
            </a:r>
          </a:p>
          <a:p>
            <a:pPr marL="342900" marR="0" lvl="0" indent="-342900" algn="l" rtl="0">
              <a:spcBef>
                <a:spcPts val="0"/>
              </a:spcBef>
              <a:spcAft>
                <a:spcPts val="0"/>
              </a:spcAft>
              <a:buClr>
                <a:srgbClr val="0070C0"/>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sym typeface="Century Gothic"/>
            </a:endParaRPr>
          </a:p>
          <a:p>
            <a:pPr marL="342900" marR="0" lvl="0" indent="-342900" algn="l" rtl="0">
              <a:spcBef>
                <a:spcPts val="0"/>
              </a:spcBef>
              <a:spcAft>
                <a:spcPts val="0"/>
              </a:spcAft>
              <a:buClr>
                <a:srgbClr val="0070C0"/>
              </a:buClr>
              <a:buSzPts val="2000"/>
              <a:buFont typeface="Webdings" panose="05030102010509060703" pitchFamily="18" charset="2"/>
              <a:buChar char="4"/>
            </a:pPr>
            <a:endParaRPr dirty="0">
              <a:solidFill>
                <a:schemeClr val="tx1">
                  <a:lumMod val="75000"/>
                  <a:lumOff val="25000"/>
                </a:schemeClr>
              </a:solidFill>
            </a:endParaRPr>
          </a:p>
        </p:txBody>
      </p:sp>
      <p:pic>
        <p:nvPicPr>
          <p:cNvPr id="2" name="Picture 1"/>
          <p:cNvPicPr>
            <a:picLocks noChangeAspect="1"/>
          </p:cNvPicPr>
          <p:nvPr/>
        </p:nvPicPr>
        <p:blipFill>
          <a:blip r:embed="rId3"/>
          <a:stretch>
            <a:fillRect/>
          </a:stretch>
        </p:blipFill>
        <p:spPr>
          <a:xfrm>
            <a:off x="7524749" y="1201015"/>
            <a:ext cx="4138353" cy="540367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3"/>
          <p:cNvSpPr txBox="1"/>
          <p:nvPr/>
        </p:nvSpPr>
        <p:spPr>
          <a:xfrm>
            <a:off x="1133704" y="249199"/>
            <a:ext cx="10233148" cy="661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a:solidFill>
                  <a:srgbClr val="1B57AF"/>
                </a:solidFill>
                <a:latin typeface="Century Gothic"/>
                <a:ea typeface="Century Gothic"/>
                <a:cs typeface="Century Gothic"/>
                <a:sym typeface="Century Gothic"/>
              </a:rPr>
              <a:t>FUTURE USES  </a:t>
            </a:r>
            <a:endParaRPr sz="4400" b="1">
              <a:solidFill>
                <a:srgbClr val="1B57AF"/>
              </a:solidFill>
              <a:latin typeface="Century Gothic"/>
              <a:ea typeface="Century Gothic"/>
              <a:cs typeface="Century Gothic"/>
              <a:sym typeface="Century Gothic"/>
            </a:endParaRPr>
          </a:p>
        </p:txBody>
      </p:sp>
      <p:sp>
        <p:nvSpPr>
          <p:cNvPr id="456" name="Google Shape;456;p43"/>
          <p:cNvSpPr txBox="1"/>
          <p:nvPr/>
        </p:nvSpPr>
        <p:spPr>
          <a:xfrm>
            <a:off x="331518" y="2517914"/>
            <a:ext cx="4358309" cy="426388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5"/>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Methodology applicable </a:t>
            </a:r>
            <a:r>
              <a:rPr lang="en-US" sz="2000" dirty="0">
                <a:solidFill>
                  <a:schemeClr val="tx1">
                    <a:lumMod val="75000"/>
                    <a:lumOff val="25000"/>
                  </a:schemeClr>
                </a:solidFill>
                <a:latin typeface="Century Gothic"/>
                <a:ea typeface="Century Gothic"/>
                <a:cs typeface="Century Gothic"/>
                <a:sym typeface="Century Gothic"/>
              </a:rPr>
              <a:t>to future urban heat studies</a:t>
            </a:r>
            <a:endParaRPr dirty="0">
              <a:solidFill>
                <a:schemeClr val="tx1">
                  <a:lumMod val="75000"/>
                  <a:lumOff val="25000"/>
                </a:schemeClr>
              </a:solidFill>
            </a:endParaRPr>
          </a:p>
          <a:p>
            <a:pPr marL="342900" marR="0" lvl="0" indent="-342900" algn="l" rtl="0">
              <a:lnSpc>
                <a:spcPct val="100000"/>
              </a:lnSpc>
              <a:spcBef>
                <a:spcPts val="1600"/>
              </a:spcBef>
              <a:spcAft>
                <a:spcPts val="0"/>
              </a:spcAft>
              <a:buClr>
                <a:schemeClr val="accent5"/>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Arc Model can be used to </a:t>
            </a:r>
            <a:r>
              <a:rPr lang="en-US" sz="2000" dirty="0" smtClean="0">
                <a:solidFill>
                  <a:schemeClr val="tx1">
                    <a:lumMod val="75000"/>
                    <a:lumOff val="25000"/>
                  </a:schemeClr>
                </a:solidFill>
                <a:latin typeface="Century Gothic"/>
                <a:ea typeface="Century Gothic"/>
                <a:cs typeface="Century Gothic"/>
                <a:sym typeface="Century Gothic"/>
              </a:rPr>
              <a:t>track </a:t>
            </a:r>
            <a:r>
              <a:rPr lang="en-US" sz="2000" dirty="0">
                <a:solidFill>
                  <a:schemeClr val="tx1">
                    <a:lumMod val="75000"/>
                    <a:lumOff val="25000"/>
                  </a:schemeClr>
                </a:solidFill>
                <a:latin typeface="Century Gothic"/>
                <a:ea typeface="Century Gothic"/>
                <a:cs typeface="Century Gothic"/>
                <a:sym typeface="Century Gothic"/>
              </a:rPr>
              <a:t>future </a:t>
            </a:r>
            <a:r>
              <a:rPr lang="en-US" sz="2000" dirty="0" smtClean="0">
                <a:solidFill>
                  <a:schemeClr val="tx1">
                    <a:lumMod val="75000"/>
                    <a:lumOff val="25000"/>
                  </a:schemeClr>
                </a:solidFill>
                <a:latin typeface="Century Gothic"/>
                <a:ea typeface="Century Gothic"/>
                <a:cs typeface="Century Gothic"/>
                <a:sym typeface="Century Gothic"/>
              </a:rPr>
              <a:t>hotspot changes with new Landsat data </a:t>
            </a:r>
          </a:p>
          <a:p>
            <a:pPr marL="342900" marR="0" lvl="0" indent="-342900" algn="l" rtl="0">
              <a:lnSpc>
                <a:spcPct val="100000"/>
              </a:lnSpc>
              <a:spcBef>
                <a:spcPts val="1600"/>
              </a:spcBef>
              <a:spcAft>
                <a:spcPts val="0"/>
              </a:spcAft>
              <a:buClr>
                <a:schemeClr val="accent5"/>
              </a:buClr>
              <a:buSzPts val="2000"/>
              <a:buFont typeface="Webdings" panose="05030102010509060703" pitchFamily="18" charset="2"/>
              <a:buChar char="4"/>
            </a:pPr>
            <a:endParaRPr lang="en-US" sz="2000" dirty="0" smtClean="0">
              <a:solidFill>
                <a:schemeClr val="tx1">
                  <a:lumMod val="75000"/>
                  <a:lumOff val="25000"/>
                </a:schemeClr>
              </a:solidFill>
              <a:latin typeface="Century Gothic"/>
              <a:ea typeface="Century Gothic"/>
              <a:cs typeface="Century Gothic"/>
              <a:sym typeface="Century Gothic"/>
            </a:endParaRPr>
          </a:p>
          <a:p>
            <a:pPr marR="0" lvl="0" algn="l" rtl="0">
              <a:lnSpc>
                <a:spcPct val="100000"/>
              </a:lnSpc>
              <a:spcBef>
                <a:spcPts val="1600"/>
              </a:spcBef>
              <a:spcAft>
                <a:spcPts val="0"/>
              </a:spcAft>
              <a:buClr>
                <a:schemeClr val="accent5"/>
              </a:buClr>
              <a:buSzPts val="2000"/>
            </a:pPr>
            <a:endParaRPr sz="2000" dirty="0">
              <a:solidFill>
                <a:schemeClr val="tx1">
                  <a:lumMod val="75000"/>
                  <a:lumOff val="25000"/>
                </a:schemeClr>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064" y="571101"/>
            <a:ext cx="7183898" cy="5387924"/>
          </a:xfrm>
          <a:prstGeom prst="rect">
            <a:avLst/>
          </a:prstGeom>
        </p:spPr>
      </p:pic>
      <p:sp>
        <p:nvSpPr>
          <p:cNvPr id="3" name="TextBox 2"/>
          <p:cNvSpPr txBox="1"/>
          <p:nvPr/>
        </p:nvSpPr>
        <p:spPr>
          <a:xfrm>
            <a:off x="10276606" y="5682026"/>
            <a:ext cx="1828800" cy="461665"/>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Source: Piotr </a:t>
            </a:r>
            <a:r>
              <a:rPr lang="en-US" sz="1200" dirty="0" err="1">
                <a:solidFill>
                  <a:schemeClr val="bg1"/>
                </a:solidFill>
                <a:latin typeface="Century Gothic" panose="020B0502020202020204" pitchFamily="34" charset="0"/>
              </a:rPr>
              <a:t>Kruczek</a:t>
            </a:r>
            <a:endParaRPr lang="en-US" sz="1200"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4"/>
          <p:cNvSpPr txBox="1"/>
          <p:nvPr/>
        </p:nvSpPr>
        <p:spPr>
          <a:xfrm>
            <a:off x="652818" y="1421793"/>
            <a:ext cx="10897498" cy="4539631"/>
          </a:xfrm>
          <a:prstGeom prst="rect">
            <a:avLst/>
          </a:prstGeom>
          <a:noFill/>
          <a:ln>
            <a:noFill/>
          </a:ln>
        </p:spPr>
        <p:txBody>
          <a:bodyPr spcFirstLastPara="1" wrap="square" lIns="91425" tIns="45700" rIns="91425" bIns="45700" anchor="t" anchorCtr="0">
            <a:noAutofit/>
          </a:bodyPr>
          <a:lstStyle/>
          <a:p>
            <a:pPr lvl="0">
              <a:spcBef>
                <a:spcPts val="600"/>
              </a:spcBef>
              <a:buClr>
                <a:srgbClr val="1B57AF"/>
              </a:buClr>
              <a:buSzPts val="2000"/>
            </a:pPr>
            <a:r>
              <a:rPr lang="en-US" sz="2000" b="1" dirty="0">
                <a:solidFill>
                  <a:schemeClr val="tx1">
                    <a:lumMod val="75000"/>
                    <a:lumOff val="25000"/>
                  </a:schemeClr>
                </a:solidFill>
                <a:latin typeface="Century Gothic"/>
                <a:ea typeface="Century Gothic"/>
                <a:cs typeface="Century Gothic"/>
                <a:sym typeface="Century Gothic"/>
              </a:rPr>
              <a:t>Dr. Kenton Ross: </a:t>
            </a:r>
            <a:r>
              <a:rPr lang="en-US" sz="2000" b="1" dirty="0">
                <a:solidFill>
                  <a:schemeClr val="tx1">
                    <a:lumMod val="75000"/>
                    <a:lumOff val="25000"/>
                  </a:schemeClr>
                </a:solidFill>
                <a:latin typeface="Century Gothic" panose="020B0502020202020204" pitchFamily="34" charset="0"/>
              </a:rPr>
              <a:t>NASA Langley Research Center (Science Advisor)</a:t>
            </a:r>
          </a:p>
          <a:p>
            <a:pPr lvl="0">
              <a:spcBef>
                <a:spcPts val="600"/>
              </a:spcBef>
              <a:buClr>
                <a:srgbClr val="1B57AF"/>
              </a:buClr>
              <a:buSzPts val="2000"/>
            </a:pPr>
            <a:endParaRPr lang="en-US" sz="2000" b="1" dirty="0">
              <a:solidFill>
                <a:schemeClr val="tx1">
                  <a:lumMod val="75000"/>
                  <a:lumOff val="25000"/>
                </a:schemeClr>
              </a:solidFill>
              <a:latin typeface="Century Gothic" panose="020B0502020202020204" pitchFamily="34" charset="0"/>
            </a:endParaRPr>
          </a:p>
          <a:p>
            <a:pPr>
              <a:spcBef>
                <a:spcPts val="600"/>
              </a:spcBef>
              <a:buClr>
                <a:srgbClr val="1B57AF"/>
              </a:buClr>
              <a:buSzPts val="2000"/>
            </a:pPr>
            <a:r>
              <a:rPr lang="en-US" sz="2000" b="1" dirty="0">
                <a:solidFill>
                  <a:schemeClr val="tx1">
                    <a:lumMod val="75000"/>
                    <a:lumOff val="25000"/>
                  </a:schemeClr>
                </a:solidFill>
                <a:latin typeface="Century Gothic"/>
                <a:ea typeface="Century Gothic"/>
                <a:cs typeface="Century Gothic"/>
                <a:sym typeface="Century Gothic"/>
              </a:rPr>
              <a:t>Sydney </a:t>
            </a:r>
            <a:r>
              <a:rPr lang="en-US" sz="2000" b="1" dirty="0" err="1">
                <a:solidFill>
                  <a:schemeClr val="tx1">
                    <a:lumMod val="75000"/>
                    <a:lumOff val="25000"/>
                  </a:schemeClr>
                </a:solidFill>
                <a:latin typeface="Century Gothic"/>
                <a:ea typeface="Century Gothic"/>
                <a:cs typeface="Century Gothic"/>
                <a:sym typeface="Century Gothic"/>
              </a:rPr>
              <a:t>Neugebauer</a:t>
            </a:r>
            <a:r>
              <a:rPr lang="en-US" sz="2000" b="1" dirty="0">
                <a:solidFill>
                  <a:schemeClr val="tx1">
                    <a:lumMod val="75000"/>
                    <a:lumOff val="25000"/>
                  </a:schemeClr>
                </a:solidFill>
                <a:latin typeface="Century Gothic"/>
                <a:ea typeface="Century Gothic"/>
                <a:cs typeface="Century Gothic"/>
                <a:sym typeface="Century Gothic"/>
              </a:rPr>
              <a:t>: </a:t>
            </a:r>
            <a:r>
              <a:rPr lang="en-US" sz="2000" b="1" dirty="0">
                <a:solidFill>
                  <a:schemeClr val="tx1">
                    <a:lumMod val="75000"/>
                    <a:lumOff val="25000"/>
                  </a:schemeClr>
                </a:solidFill>
                <a:latin typeface="Century Gothic" panose="020B0502020202020204" pitchFamily="34" charset="0"/>
              </a:rPr>
              <a:t>NASA Langley Research Center (DEVELOP Fellow</a:t>
            </a:r>
            <a:r>
              <a:rPr lang="en-US" sz="2000" dirty="0">
                <a:solidFill>
                  <a:schemeClr val="tx1">
                    <a:lumMod val="75000"/>
                    <a:lumOff val="25000"/>
                  </a:schemeClr>
                </a:solidFill>
                <a:latin typeface="Century Gothic" panose="020B0502020202020204" pitchFamily="34" charset="0"/>
              </a:rPr>
              <a:t>)</a:t>
            </a: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lvl="0">
              <a:spcBef>
                <a:spcPts val="600"/>
              </a:spcBef>
              <a:buClr>
                <a:srgbClr val="1B57AF"/>
              </a:buClr>
              <a:buSzPts val="2000"/>
            </a:pPr>
            <a:endParaRPr lang="en-US" sz="2000" dirty="0">
              <a:solidFill>
                <a:schemeClr val="tx1">
                  <a:lumMod val="75000"/>
                  <a:lumOff val="25000"/>
                </a:schemeClr>
              </a:solidFill>
              <a:latin typeface="Century Gothic"/>
              <a:ea typeface="Century Gothic"/>
              <a:cs typeface="Century Gothic"/>
              <a:sym typeface="Century Gothic"/>
            </a:endParaRPr>
          </a:p>
          <a:p>
            <a:pPr lvl="0">
              <a:spcBef>
                <a:spcPts val="600"/>
              </a:spcBef>
              <a:buClr>
                <a:srgbClr val="1B57AF"/>
              </a:buClr>
              <a:buSzPts val="2000"/>
            </a:pPr>
            <a:r>
              <a:rPr lang="en-US" sz="2000" u="sng" dirty="0">
                <a:solidFill>
                  <a:schemeClr val="tx1">
                    <a:lumMod val="75000"/>
                    <a:lumOff val="25000"/>
                  </a:schemeClr>
                </a:solidFill>
                <a:latin typeface="Century Gothic"/>
                <a:ea typeface="Century Gothic"/>
                <a:cs typeface="Century Gothic"/>
                <a:sym typeface="Century Gothic"/>
              </a:rPr>
              <a:t>Partners and Contributors</a:t>
            </a:r>
            <a:r>
              <a:rPr lang="en-US" sz="2000" dirty="0">
                <a:solidFill>
                  <a:schemeClr val="tx1">
                    <a:lumMod val="75000"/>
                    <a:lumOff val="25000"/>
                  </a:schemeClr>
                </a:solidFill>
                <a:latin typeface="Century Gothic"/>
                <a:ea typeface="Century Gothic"/>
                <a:cs typeface="Century Gothic"/>
                <a:sym typeface="Century Gothic"/>
              </a:rPr>
              <a:t>: </a:t>
            </a:r>
            <a:endParaRPr lang="en-US" sz="2000" dirty="0">
              <a:solidFill>
                <a:srgbClr val="3F3F3F"/>
              </a:solidFill>
              <a:latin typeface="Century Gothic"/>
              <a:ea typeface="Century Gothic"/>
              <a:cs typeface="Century Gothic"/>
              <a:sym typeface="Century Gothic"/>
            </a:endParaRPr>
          </a:p>
          <a:p>
            <a:pPr lvl="0">
              <a:spcBef>
                <a:spcPts val="600"/>
              </a:spcBef>
              <a:buClr>
                <a:srgbClr val="1B57AF"/>
              </a:buClr>
              <a:buSzPts val="2000"/>
            </a:pPr>
            <a:r>
              <a:rPr lang="en-US" sz="2000" b="1" dirty="0">
                <a:solidFill>
                  <a:srgbClr val="3F3F3F"/>
                </a:solidFill>
                <a:latin typeface="Century Gothic"/>
                <a:ea typeface="Century Gothic"/>
                <a:cs typeface="Century Gothic"/>
                <a:sym typeface="Century Gothic"/>
              </a:rPr>
              <a:t>New York City Mayor’s Office of </a:t>
            </a:r>
            <a:r>
              <a:rPr lang="en-US" sz="2000" b="1" dirty="0" smtClean="0">
                <a:solidFill>
                  <a:srgbClr val="3F3F3F"/>
                </a:solidFill>
                <a:latin typeface="Century Gothic"/>
                <a:ea typeface="Century Gothic"/>
                <a:cs typeface="Century Gothic"/>
                <a:sym typeface="Century Gothic"/>
              </a:rPr>
              <a:t>Resiliency</a:t>
            </a:r>
            <a:endParaRPr lang="en-US" sz="2000" b="1" dirty="0" smtClean="0">
              <a:solidFill>
                <a:srgbClr val="3F3F3F"/>
              </a:solidFill>
              <a:latin typeface="Century Gothic"/>
              <a:ea typeface="Century Gothic"/>
              <a:cs typeface="Century Gothic"/>
              <a:sym typeface="Century Gothic"/>
            </a:endParaRPr>
          </a:p>
          <a:p>
            <a:pPr lvl="0">
              <a:spcBef>
                <a:spcPts val="600"/>
              </a:spcBef>
              <a:buClr>
                <a:srgbClr val="1B57AF"/>
              </a:buClr>
              <a:buSzPts val="2000"/>
            </a:pPr>
            <a:r>
              <a:rPr lang="en-US" sz="2000" b="1" dirty="0">
                <a:solidFill>
                  <a:srgbClr val="3F3F3F"/>
                </a:solidFill>
                <a:latin typeface="Century Gothic"/>
                <a:sym typeface="Century Gothic"/>
              </a:rPr>
              <a:t>	</a:t>
            </a:r>
            <a:r>
              <a:rPr lang="en-US" sz="2000" b="1" dirty="0" smtClean="0">
                <a:solidFill>
                  <a:srgbClr val="0070C0"/>
                </a:solidFill>
                <a:latin typeface="Century Gothic"/>
                <a:sym typeface="Century Gothic"/>
              </a:rPr>
              <a:t>Daphne </a:t>
            </a:r>
            <a:r>
              <a:rPr lang="en-US" sz="2000" b="1" dirty="0" err="1" smtClean="0">
                <a:solidFill>
                  <a:srgbClr val="0070C0"/>
                </a:solidFill>
                <a:latin typeface="Century Gothic"/>
                <a:sym typeface="Century Gothic"/>
              </a:rPr>
              <a:t>Lundi</a:t>
            </a:r>
            <a:r>
              <a:rPr lang="en-US" sz="2000" b="1" dirty="0" smtClean="0">
                <a:solidFill>
                  <a:srgbClr val="0070C0"/>
                </a:solidFill>
                <a:latin typeface="Century Gothic"/>
                <a:sym typeface="Century Gothic"/>
              </a:rPr>
              <a:t>, Kizzy Guzman</a:t>
            </a:r>
            <a:r>
              <a:rPr lang="en-US" sz="2000" b="1" dirty="0" smtClean="0">
                <a:solidFill>
                  <a:srgbClr val="3F3F3F"/>
                </a:solidFill>
                <a:latin typeface="Century Gothic"/>
                <a:sym typeface="Century Gothic"/>
              </a:rPr>
              <a:t>	</a:t>
            </a:r>
            <a:endParaRPr lang="en-US" sz="2000" b="1" dirty="0"/>
          </a:p>
          <a:p>
            <a:pPr lvl="0">
              <a:spcBef>
                <a:spcPts val="600"/>
              </a:spcBef>
              <a:buClr>
                <a:srgbClr val="1B57AF"/>
              </a:buClr>
              <a:buSzPts val="2000"/>
            </a:pPr>
            <a:r>
              <a:rPr lang="en-US" sz="2000" b="1" dirty="0" smtClean="0">
                <a:solidFill>
                  <a:srgbClr val="3F3F3F"/>
                </a:solidFill>
                <a:latin typeface="Century Gothic"/>
                <a:ea typeface="Century Gothic"/>
                <a:cs typeface="Century Gothic"/>
                <a:sym typeface="Century Gothic"/>
              </a:rPr>
              <a:t>New </a:t>
            </a:r>
            <a:r>
              <a:rPr lang="en-US" sz="2000" b="1" dirty="0">
                <a:solidFill>
                  <a:srgbClr val="3F3F3F"/>
                </a:solidFill>
                <a:latin typeface="Century Gothic"/>
                <a:ea typeface="Century Gothic"/>
                <a:cs typeface="Century Gothic"/>
                <a:sym typeface="Century Gothic"/>
              </a:rPr>
              <a:t>York City Department of Health and Mental </a:t>
            </a:r>
            <a:r>
              <a:rPr lang="en-US" sz="2000" b="1" dirty="0" smtClean="0">
                <a:solidFill>
                  <a:srgbClr val="3F3F3F"/>
                </a:solidFill>
                <a:latin typeface="Century Gothic"/>
                <a:ea typeface="Century Gothic"/>
                <a:cs typeface="Century Gothic"/>
                <a:sym typeface="Century Gothic"/>
              </a:rPr>
              <a:t>Hygiene</a:t>
            </a:r>
            <a:endParaRPr lang="en-US" sz="2000" b="1" dirty="0" smtClean="0">
              <a:solidFill>
                <a:srgbClr val="3F3F3F"/>
              </a:solidFill>
              <a:latin typeface="Century Gothic"/>
              <a:ea typeface="Century Gothic"/>
              <a:cs typeface="Century Gothic"/>
              <a:sym typeface="Century Gothic"/>
            </a:endParaRPr>
          </a:p>
          <a:p>
            <a:pPr lvl="0">
              <a:spcBef>
                <a:spcPts val="600"/>
              </a:spcBef>
              <a:buClr>
                <a:srgbClr val="1B57AF"/>
              </a:buClr>
              <a:buSzPts val="2000"/>
            </a:pPr>
            <a:r>
              <a:rPr lang="en-US" sz="2000" b="1" dirty="0" smtClean="0">
                <a:solidFill>
                  <a:srgbClr val="3F3F3F"/>
                </a:solidFill>
                <a:latin typeface="Century Gothic"/>
                <a:ea typeface="Century Gothic"/>
                <a:cs typeface="Century Gothic"/>
                <a:sym typeface="Century Gothic"/>
              </a:rPr>
              <a:t>	</a:t>
            </a:r>
            <a:r>
              <a:rPr lang="en-US" sz="2000" b="1" dirty="0" smtClean="0">
                <a:solidFill>
                  <a:schemeClr val="accent1">
                    <a:lumMod val="75000"/>
                  </a:schemeClr>
                </a:solidFill>
                <a:latin typeface="Century Gothic"/>
                <a:ea typeface="Century Gothic"/>
                <a:cs typeface="Century Gothic"/>
                <a:sym typeface="Century Gothic"/>
              </a:rPr>
              <a:t>Sarah Johnson</a:t>
            </a:r>
          </a:p>
          <a:p>
            <a:pPr lvl="0">
              <a:spcBef>
                <a:spcPts val="600"/>
              </a:spcBef>
              <a:buClr>
                <a:srgbClr val="1B57AF"/>
              </a:buClr>
              <a:buSzPts val="2000"/>
            </a:pPr>
            <a:r>
              <a:rPr lang="en-US" sz="2000" b="1" dirty="0" smtClean="0">
                <a:solidFill>
                  <a:srgbClr val="3F3F3F"/>
                </a:solidFill>
                <a:latin typeface="Century Gothic"/>
                <a:ea typeface="Century Gothic"/>
                <a:cs typeface="Century Gothic"/>
                <a:sym typeface="Century Gothic"/>
              </a:rPr>
              <a:t>Goddard Institute of Space </a:t>
            </a:r>
            <a:r>
              <a:rPr lang="en-US" sz="2000" b="1" dirty="0" smtClean="0">
                <a:solidFill>
                  <a:srgbClr val="3F3F3F"/>
                </a:solidFill>
                <a:latin typeface="Century Gothic"/>
                <a:ea typeface="Century Gothic"/>
                <a:cs typeface="Century Gothic"/>
                <a:sym typeface="Century Gothic"/>
              </a:rPr>
              <a:t>Studies</a:t>
            </a:r>
            <a:endParaRPr lang="en-US" sz="2000" b="1" dirty="0" smtClean="0">
              <a:solidFill>
                <a:srgbClr val="3F3F3F"/>
              </a:solidFill>
              <a:latin typeface="Century Gothic"/>
              <a:ea typeface="Century Gothic"/>
              <a:cs typeface="Century Gothic"/>
              <a:sym typeface="Century Gothic"/>
            </a:endParaRPr>
          </a:p>
          <a:p>
            <a:pPr lvl="0">
              <a:spcBef>
                <a:spcPts val="600"/>
              </a:spcBef>
              <a:buClr>
                <a:srgbClr val="1B57AF"/>
              </a:buClr>
              <a:buSzPts val="2000"/>
            </a:pPr>
            <a:r>
              <a:rPr lang="en-US" sz="2400" b="1" dirty="0" smtClean="0">
                <a:solidFill>
                  <a:srgbClr val="3F3F3F"/>
                </a:solidFill>
                <a:latin typeface="Century Gothic"/>
                <a:ea typeface="Century Gothic"/>
                <a:cs typeface="Century Gothic"/>
                <a:sym typeface="Century Gothic"/>
              </a:rPr>
              <a:t>	</a:t>
            </a:r>
            <a:r>
              <a:rPr lang="en-US" sz="2000" b="1" dirty="0" smtClean="0">
                <a:solidFill>
                  <a:schemeClr val="accent1">
                    <a:lumMod val="75000"/>
                  </a:schemeClr>
                </a:solidFill>
                <a:latin typeface="Century Gothic"/>
                <a:ea typeface="Century Gothic"/>
                <a:cs typeface="Century Gothic"/>
                <a:sym typeface="Century Gothic"/>
              </a:rPr>
              <a:t>Dr. Christian </a:t>
            </a:r>
            <a:r>
              <a:rPr lang="en-US" sz="2000" b="1" dirty="0" err="1" smtClean="0">
                <a:solidFill>
                  <a:schemeClr val="accent1">
                    <a:lumMod val="75000"/>
                  </a:schemeClr>
                </a:solidFill>
                <a:latin typeface="Century Gothic"/>
                <a:ea typeface="Century Gothic"/>
                <a:cs typeface="Century Gothic"/>
                <a:sym typeface="Century Gothic"/>
              </a:rPr>
              <a:t>Braneon</a:t>
            </a:r>
            <a:r>
              <a:rPr lang="en-US" sz="2000" b="1" dirty="0" smtClean="0">
                <a:solidFill>
                  <a:schemeClr val="accent1">
                    <a:lumMod val="75000"/>
                  </a:schemeClr>
                </a:solidFill>
                <a:latin typeface="Century Gothic"/>
                <a:ea typeface="Century Gothic"/>
                <a:cs typeface="Century Gothic"/>
                <a:sym typeface="Century Gothic"/>
              </a:rPr>
              <a:t> </a:t>
            </a:r>
            <a:endParaRPr lang="en-US" sz="2000" b="1" dirty="0">
              <a:solidFill>
                <a:schemeClr val="accent1">
                  <a:lumMod val="75000"/>
                </a:schemeClr>
              </a:solidFill>
              <a:latin typeface="Century Gothic"/>
              <a:ea typeface="Century Gothic"/>
              <a:cs typeface="Century Gothic"/>
              <a:sym typeface="Century Gothic"/>
            </a:endParaRPr>
          </a:p>
          <a:p>
            <a:pPr marL="342900" marR="0" lvl="0" indent="-203200" algn="l" rtl="0">
              <a:lnSpc>
                <a:spcPct val="100000"/>
              </a:lnSpc>
              <a:spcBef>
                <a:spcPts val="600"/>
              </a:spcBef>
              <a:spcAft>
                <a:spcPts val="0"/>
              </a:spcAft>
              <a:buClr>
                <a:srgbClr val="1B57AF"/>
              </a:buClr>
              <a:buSzPts val="2200"/>
              <a:buFont typeface="Arimo"/>
              <a:buNone/>
            </a:pPr>
            <a:endParaRPr sz="2200"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24" name="Google Shape;224;p27"/>
          <p:cNvSpPr txBox="1"/>
          <p:nvPr/>
        </p:nvSpPr>
        <p:spPr>
          <a:xfrm>
            <a:off x="439157" y="355758"/>
            <a:ext cx="104394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B57AF"/>
                </a:solidFill>
                <a:latin typeface="Century Gothic"/>
                <a:ea typeface="Century Gothic"/>
                <a:cs typeface="Century Gothic"/>
                <a:sym typeface="Century Gothic"/>
              </a:rPr>
              <a:t>BACKGROUND</a:t>
            </a:r>
            <a:endParaRPr sz="4400" b="1" dirty="0">
              <a:solidFill>
                <a:srgbClr val="1B57AF"/>
              </a:solidFill>
              <a:latin typeface="Century Gothic"/>
              <a:ea typeface="Century Gothic"/>
              <a:cs typeface="Century Gothic"/>
              <a:sym typeface="Century Gothic"/>
            </a:endParaRPr>
          </a:p>
        </p:txBody>
      </p:sp>
      <p:sp>
        <p:nvSpPr>
          <p:cNvPr id="225" name="Google Shape;225;p27"/>
          <p:cNvSpPr txBox="1"/>
          <p:nvPr/>
        </p:nvSpPr>
        <p:spPr>
          <a:xfrm>
            <a:off x="260928" y="1526893"/>
            <a:ext cx="5899683" cy="136308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2559A8"/>
              </a:buClr>
              <a:buSzPts val="2000"/>
              <a:buFont typeface="Webdings" panose="05030102010509060703" pitchFamily="18" charset="2"/>
              <a:buChar char="4"/>
            </a:pPr>
            <a:r>
              <a:rPr lang="en-US" sz="2400" b="1" dirty="0">
                <a:solidFill>
                  <a:schemeClr val="tx1">
                    <a:lumMod val="75000"/>
                    <a:lumOff val="25000"/>
                  </a:schemeClr>
                </a:solidFill>
                <a:latin typeface="Century Gothic" panose="020B0502020202020204" pitchFamily="34" charset="0"/>
                <a:ea typeface="Century Gothic"/>
                <a:cs typeface="Century Gothic"/>
                <a:sym typeface="Century Gothic"/>
              </a:rPr>
              <a:t>The urban heat island (UHI) effect</a:t>
            </a:r>
            <a:endParaRPr sz="2400" dirty="0">
              <a:solidFill>
                <a:schemeClr val="tx1">
                  <a:lumMod val="75000"/>
                  <a:lumOff val="25000"/>
                </a:schemeClr>
              </a:solidFill>
              <a:latin typeface="Century Gothic" panose="020B0502020202020204" pitchFamily="34" charset="0"/>
            </a:endParaRPr>
          </a:p>
          <a:p>
            <a:pPr marL="342900" marR="0" lvl="0" indent="-342900" algn="l" rtl="0">
              <a:spcBef>
                <a:spcPts val="0"/>
              </a:spcBef>
              <a:spcAft>
                <a:spcPts val="0"/>
              </a:spcAft>
              <a:buFont typeface="Webdings" panose="05030102010509060703" pitchFamily="18" charset="2"/>
              <a:buChar char="4"/>
            </a:pPr>
            <a:endParaRPr sz="24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400" b="1" dirty="0" smtClean="0">
                <a:solidFill>
                  <a:schemeClr val="tx1">
                    <a:lumMod val="75000"/>
                    <a:lumOff val="25000"/>
                  </a:schemeClr>
                </a:solidFill>
                <a:latin typeface="Century Gothic" panose="020B0502020202020204" pitchFamily="34" charset="0"/>
                <a:ea typeface="Century Gothic"/>
                <a:cs typeface="Century Gothic"/>
                <a:sym typeface="Century Gothic"/>
              </a:rPr>
              <a:t>Thermal hotspots</a:t>
            </a:r>
            <a:endParaRPr sz="2400" b="1"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2" name="Picture 1"/>
          <p:cNvPicPr>
            <a:picLocks noChangeAspect="1"/>
          </p:cNvPicPr>
          <p:nvPr/>
        </p:nvPicPr>
        <p:blipFill>
          <a:blip r:embed="rId3"/>
          <a:stretch>
            <a:fillRect/>
          </a:stretch>
        </p:blipFill>
        <p:spPr>
          <a:xfrm>
            <a:off x="4562627" y="2128891"/>
            <a:ext cx="7509924" cy="4618086"/>
          </a:xfrm>
          <a:prstGeom prst="rect">
            <a:avLst/>
          </a:prstGeom>
        </p:spPr>
      </p:pic>
      <p:sp>
        <p:nvSpPr>
          <p:cNvPr id="12" name="Rectangle 11"/>
          <p:cNvSpPr/>
          <p:nvPr/>
        </p:nvSpPr>
        <p:spPr>
          <a:xfrm>
            <a:off x="9436885" y="2705308"/>
            <a:ext cx="2169485" cy="369332"/>
          </a:xfrm>
          <a:prstGeom prst="rect">
            <a:avLst/>
          </a:prstGeom>
        </p:spPr>
        <p:txBody>
          <a:bodyPr wrap="square">
            <a:spAutoFit/>
          </a:bodyPr>
          <a:lstStyle/>
          <a:p>
            <a:r>
              <a:rPr lang="en-US" sz="1800" b="1" dirty="0">
                <a:solidFill>
                  <a:schemeClr val="tx1">
                    <a:lumMod val="75000"/>
                    <a:lumOff val="25000"/>
                  </a:schemeClr>
                </a:solidFill>
                <a:latin typeface="Century Gothic" panose="020B0502020202020204" pitchFamily="34" charset="0"/>
              </a:rPr>
              <a:t>Sun heats up city</a:t>
            </a:r>
          </a:p>
        </p:txBody>
      </p:sp>
      <p:sp>
        <p:nvSpPr>
          <p:cNvPr id="13" name="Rectangle 12"/>
          <p:cNvSpPr/>
          <p:nvPr/>
        </p:nvSpPr>
        <p:spPr>
          <a:xfrm>
            <a:off x="439158" y="3971837"/>
            <a:ext cx="3362772" cy="923330"/>
          </a:xfrm>
          <a:prstGeom prst="rect">
            <a:avLst/>
          </a:prstGeom>
        </p:spPr>
        <p:txBody>
          <a:bodyPr wrap="square">
            <a:spAutoFit/>
          </a:bodyPr>
          <a:lstStyle/>
          <a:p>
            <a:r>
              <a:rPr lang="en-US" sz="1800" dirty="0">
                <a:solidFill>
                  <a:schemeClr val="tx1">
                    <a:lumMod val="75000"/>
                    <a:lumOff val="25000"/>
                  </a:schemeClr>
                </a:solidFill>
                <a:latin typeface="Century Gothic" panose="020B0502020202020204" pitchFamily="34" charset="0"/>
              </a:rPr>
              <a:t>Urban </a:t>
            </a:r>
            <a:r>
              <a:rPr lang="en-US" sz="1800" dirty="0" smtClean="0">
                <a:solidFill>
                  <a:schemeClr val="tx1">
                    <a:lumMod val="75000"/>
                    <a:lumOff val="25000"/>
                  </a:schemeClr>
                </a:solidFill>
                <a:latin typeface="Century Gothic" panose="020B0502020202020204" pitchFamily="34" charset="0"/>
              </a:rPr>
              <a:t>areas experience </a:t>
            </a:r>
            <a:r>
              <a:rPr lang="en-US" sz="1800" dirty="0">
                <a:solidFill>
                  <a:schemeClr val="tx1">
                    <a:lumMod val="75000"/>
                    <a:lumOff val="25000"/>
                  </a:schemeClr>
                </a:solidFill>
                <a:latin typeface="Century Gothic" panose="020B0502020202020204" pitchFamily="34" charset="0"/>
              </a:rPr>
              <a:t>higher </a:t>
            </a:r>
            <a:r>
              <a:rPr lang="en-US" sz="1800" dirty="0" smtClean="0">
                <a:solidFill>
                  <a:schemeClr val="tx1">
                    <a:lumMod val="75000"/>
                    <a:lumOff val="25000"/>
                  </a:schemeClr>
                </a:solidFill>
                <a:latin typeface="Century Gothic" panose="020B0502020202020204" pitchFamily="34" charset="0"/>
              </a:rPr>
              <a:t>temperatures </a:t>
            </a:r>
            <a:r>
              <a:rPr lang="en-US" sz="1800" dirty="0">
                <a:solidFill>
                  <a:schemeClr val="tx1">
                    <a:lumMod val="75000"/>
                    <a:lumOff val="25000"/>
                  </a:schemeClr>
                </a:solidFill>
                <a:latin typeface="Century Gothic" panose="020B0502020202020204" pitchFamily="34" charset="0"/>
              </a:rPr>
              <a:t>than surrounding </a:t>
            </a:r>
            <a:r>
              <a:rPr lang="en-US" sz="1800" dirty="0" smtClean="0">
                <a:solidFill>
                  <a:schemeClr val="tx1">
                    <a:lumMod val="75000"/>
                    <a:lumOff val="25000"/>
                  </a:schemeClr>
                </a:solidFill>
                <a:latin typeface="Century Gothic" panose="020B0502020202020204" pitchFamily="34" charset="0"/>
              </a:rPr>
              <a:t>land</a:t>
            </a:r>
            <a:endParaRPr lang="en-US" sz="1800" dirty="0">
              <a:solidFill>
                <a:schemeClr val="tx1">
                  <a:lumMod val="75000"/>
                  <a:lumOff val="25000"/>
                </a:schemeClr>
              </a:solidFill>
              <a:latin typeface="Century Gothic" panose="020B0502020202020204" pitchFamily="34" charset="0"/>
            </a:endParaRPr>
          </a:p>
        </p:txBody>
      </p:sp>
      <p:sp>
        <p:nvSpPr>
          <p:cNvPr id="6" name="Left Brace 5"/>
          <p:cNvSpPr/>
          <p:nvPr/>
        </p:nvSpPr>
        <p:spPr>
          <a:xfrm>
            <a:off x="3537202" y="2330280"/>
            <a:ext cx="871152" cy="4206444"/>
          </a:xfrm>
          <a:prstGeom prst="leftBrace">
            <a:avLst>
              <a:gd name="adj1" fmla="val 8333"/>
              <a:gd name="adj2" fmla="val 4941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6997553" y="3648671"/>
            <a:ext cx="2387788" cy="646331"/>
          </a:xfrm>
          <a:prstGeom prst="rect">
            <a:avLst/>
          </a:prstGeom>
        </p:spPr>
        <p:txBody>
          <a:bodyPr wrap="square">
            <a:spAutoFit/>
          </a:bodyPr>
          <a:lstStyle/>
          <a:p>
            <a:r>
              <a:rPr lang="en-US" sz="1800" b="1" dirty="0" smtClean="0">
                <a:solidFill>
                  <a:schemeClr val="tx1">
                    <a:lumMod val="75000"/>
                    <a:lumOff val="25000"/>
                  </a:schemeClr>
                </a:solidFill>
                <a:latin typeface="Century Gothic" panose="020B0502020202020204" pitchFamily="34" charset="0"/>
              </a:rPr>
              <a:t>Impervious surfaces retain heat</a:t>
            </a:r>
            <a:endParaRPr lang="en-US" sz="1800" b="1" dirty="0">
              <a:solidFill>
                <a:schemeClr val="tx1">
                  <a:lumMod val="75000"/>
                  <a:lumOff val="25000"/>
                </a:schemeClr>
              </a:solidFill>
              <a:latin typeface="Century Gothic" panose="020B0502020202020204" pitchFamily="34" charset="0"/>
            </a:endParaRPr>
          </a:p>
        </p:txBody>
      </p:sp>
      <p:sp>
        <p:nvSpPr>
          <p:cNvPr id="16" name="Rectangle 15"/>
          <p:cNvSpPr/>
          <p:nvPr/>
        </p:nvSpPr>
        <p:spPr>
          <a:xfrm>
            <a:off x="4726599" y="5468793"/>
            <a:ext cx="1864517" cy="923330"/>
          </a:xfrm>
          <a:prstGeom prst="rect">
            <a:avLst/>
          </a:prstGeom>
          <a:solidFill>
            <a:schemeClr val="accent6"/>
          </a:solidFill>
        </p:spPr>
        <p:txBody>
          <a:bodyPr wrap="square">
            <a:spAutoFit/>
          </a:bodyPr>
          <a:lstStyle/>
          <a:p>
            <a:r>
              <a:rPr lang="en-US" sz="1800" b="1" dirty="0" smtClean="0">
                <a:solidFill>
                  <a:schemeClr val="tx1">
                    <a:lumMod val="75000"/>
                    <a:lumOff val="25000"/>
                  </a:schemeClr>
                </a:solidFill>
                <a:latin typeface="Century Gothic" panose="020B0502020202020204" pitchFamily="34" charset="0"/>
              </a:rPr>
              <a:t>Vegetation, water, and soil dissipate heat</a:t>
            </a:r>
            <a:endParaRPr lang="en-US" sz="1800" b="1" dirty="0">
              <a:solidFill>
                <a:schemeClr val="tx1">
                  <a:lumMod val="75000"/>
                  <a:lumOff val="25000"/>
                </a:schemeClr>
              </a:solidFill>
              <a:latin typeface="Century Gothic" panose="020B0502020202020204" pitchFamily="34" charset="0"/>
            </a:endParaRPr>
          </a:p>
        </p:txBody>
      </p:sp>
      <p:sp>
        <p:nvSpPr>
          <p:cNvPr id="8" name="Freeform 7"/>
          <p:cNvSpPr/>
          <p:nvPr/>
        </p:nvSpPr>
        <p:spPr>
          <a:xfrm>
            <a:off x="9696700" y="6010006"/>
            <a:ext cx="416129" cy="382117"/>
          </a:xfrm>
          <a:custGeom>
            <a:avLst/>
            <a:gdLst>
              <a:gd name="connsiteX0" fmla="*/ 133101 w 416129"/>
              <a:gd name="connsiteY0" fmla="*/ 12002 h 382117"/>
              <a:gd name="connsiteX1" fmla="*/ 133101 w 416129"/>
              <a:gd name="connsiteY1" fmla="*/ 12002 h 382117"/>
              <a:gd name="connsiteX2" fmla="*/ 361701 w 416129"/>
              <a:gd name="connsiteY2" fmla="*/ 12002 h 382117"/>
              <a:gd name="connsiteX3" fmla="*/ 383472 w 416129"/>
              <a:gd name="connsiteY3" fmla="*/ 33774 h 382117"/>
              <a:gd name="connsiteX4" fmla="*/ 416129 w 416129"/>
              <a:gd name="connsiteY4" fmla="*/ 99088 h 382117"/>
              <a:gd name="connsiteX5" fmla="*/ 394358 w 416129"/>
              <a:gd name="connsiteY5" fmla="*/ 120860 h 382117"/>
              <a:gd name="connsiteX6" fmla="*/ 329043 w 416129"/>
              <a:gd name="connsiteY6" fmla="*/ 164402 h 382117"/>
              <a:gd name="connsiteX7" fmla="*/ 318158 w 416129"/>
              <a:gd name="connsiteY7" fmla="*/ 197060 h 382117"/>
              <a:gd name="connsiteX8" fmla="*/ 383472 w 416129"/>
              <a:gd name="connsiteY8" fmla="*/ 240602 h 382117"/>
              <a:gd name="connsiteX9" fmla="*/ 405243 w 416129"/>
              <a:gd name="connsiteY9" fmla="*/ 262374 h 382117"/>
              <a:gd name="connsiteX10" fmla="*/ 383472 w 416129"/>
              <a:gd name="connsiteY10" fmla="*/ 338574 h 382117"/>
              <a:gd name="connsiteX11" fmla="*/ 361701 w 416129"/>
              <a:gd name="connsiteY11" fmla="*/ 371231 h 382117"/>
              <a:gd name="connsiteX12" fmla="*/ 329043 w 416129"/>
              <a:gd name="connsiteY12" fmla="*/ 382117 h 382117"/>
              <a:gd name="connsiteX13" fmla="*/ 165758 w 416129"/>
              <a:gd name="connsiteY13" fmla="*/ 371231 h 382117"/>
              <a:gd name="connsiteX14" fmla="*/ 100443 w 416129"/>
              <a:gd name="connsiteY14" fmla="*/ 338574 h 382117"/>
              <a:gd name="connsiteX15" fmla="*/ 67786 w 416129"/>
              <a:gd name="connsiteY15" fmla="*/ 327688 h 382117"/>
              <a:gd name="connsiteX16" fmla="*/ 13358 w 416129"/>
              <a:gd name="connsiteY16" fmla="*/ 284145 h 382117"/>
              <a:gd name="connsiteX17" fmla="*/ 13358 w 416129"/>
              <a:gd name="connsiteY17" fmla="*/ 175288 h 382117"/>
              <a:gd name="connsiteX18" fmla="*/ 35129 w 416129"/>
              <a:gd name="connsiteY18" fmla="*/ 142631 h 382117"/>
              <a:gd name="connsiteX19" fmla="*/ 46015 w 416129"/>
              <a:gd name="connsiteY19" fmla="*/ 109974 h 382117"/>
              <a:gd name="connsiteX20" fmla="*/ 67786 w 416129"/>
              <a:gd name="connsiteY20" fmla="*/ 88202 h 382117"/>
              <a:gd name="connsiteX21" fmla="*/ 133101 w 416129"/>
              <a:gd name="connsiteY21" fmla="*/ 12002 h 38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6129" h="382117">
                <a:moveTo>
                  <a:pt x="133101" y="12002"/>
                </a:moveTo>
                <a:lnTo>
                  <a:pt x="133101" y="12002"/>
                </a:lnTo>
                <a:cubicBezTo>
                  <a:pt x="225053" y="1786"/>
                  <a:pt x="264079" y="-8917"/>
                  <a:pt x="361701" y="12002"/>
                </a:cubicBezTo>
                <a:cubicBezTo>
                  <a:pt x="371736" y="14152"/>
                  <a:pt x="377061" y="25760"/>
                  <a:pt x="383472" y="33774"/>
                </a:cubicBezTo>
                <a:cubicBezTo>
                  <a:pt x="407588" y="63920"/>
                  <a:pt x="404631" y="64595"/>
                  <a:pt x="416129" y="99088"/>
                </a:cubicBezTo>
                <a:cubicBezTo>
                  <a:pt x="408872" y="106345"/>
                  <a:pt x="402569" y="114702"/>
                  <a:pt x="394358" y="120860"/>
                </a:cubicBezTo>
                <a:cubicBezTo>
                  <a:pt x="373425" y="136560"/>
                  <a:pt x="329043" y="164402"/>
                  <a:pt x="329043" y="164402"/>
                </a:cubicBezTo>
                <a:cubicBezTo>
                  <a:pt x="325415" y="175288"/>
                  <a:pt x="311488" y="187723"/>
                  <a:pt x="318158" y="197060"/>
                </a:cubicBezTo>
                <a:cubicBezTo>
                  <a:pt x="333367" y="218352"/>
                  <a:pt x="364970" y="222100"/>
                  <a:pt x="383472" y="240602"/>
                </a:cubicBezTo>
                <a:lnTo>
                  <a:pt x="405243" y="262374"/>
                </a:lnTo>
                <a:cubicBezTo>
                  <a:pt x="401754" y="276331"/>
                  <a:pt x="391282" y="322953"/>
                  <a:pt x="383472" y="338574"/>
                </a:cubicBezTo>
                <a:cubicBezTo>
                  <a:pt x="377621" y="350276"/>
                  <a:pt x="371917" y="363058"/>
                  <a:pt x="361701" y="371231"/>
                </a:cubicBezTo>
                <a:cubicBezTo>
                  <a:pt x="352741" y="378399"/>
                  <a:pt x="339929" y="378488"/>
                  <a:pt x="329043" y="382117"/>
                </a:cubicBezTo>
                <a:cubicBezTo>
                  <a:pt x="274615" y="378488"/>
                  <a:pt x="219974" y="377255"/>
                  <a:pt x="165758" y="371231"/>
                </a:cubicBezTo>
                <a:cubicBezTo>
                  <a:pt x="130582" y="367322"/>
                  <a:pt x="131369" y="354037"/>
                  <a:pt x="100443" y="338574"/>
                </a:cubicBezTo>
                <a:cubicBezTo>
                  <a:pt x="90180" y="333442"/>
                  <a:pt x="78049" y="332820"/>
                  <a:pt x="67786" y="327688"/>
                </a:cubicBezTo>
                <a:cubicBezTo>
                  <a:pt x="40320" y="313955"/>
                  <a:pt x="33609" y="304397"/>
                  <a:pt x="13358" y="284145"/>
                </a:cubicBezTo>
                <a:cubicBezTo>
                  <a:pt x="-2403" y="236862"/>
                  <a:pt x="-6392" y="241123"/>
                  <a:pt x="13358" y="175288"/>
                </a:cubicBezTo>
                <a:cubicBezTo>
                  <a:pt x="17117" y="162757"/>
                  <a:pt x="29278" y="154333"/>
                  <a:pt x="35129" y="142631"/>
                </a:cubicBezTo>
                <a:cubicBezTo>
                  <a:pt x="40261" y="132368"/>
                  <a:pt x="40111" y="119813"/>
                  <a:pt x="46015" y="109974"/>
                </a:cubicBezTo>
                <a:cubicBezTo>
                  <a:pt x="51295" y="101173"/>
                  <a:pt x="61628" y="96413"/>
                  <a:pt x="67786" y="88202"/>
                </a:cubicBezTo>
                <a:cubicBezTo>
                  <a:pt x="83485" y="67269"/>
                  <a:pt x="122215" y="24702"/>
                  <a:pt x="133101" y="1200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8"/>
          <p:cNvSpPr txBox="1"/>
          <p:nvPr/>
        </p:nvSpPr>
        <p:spPr>
          <a:xfrm>
            <a:off x="370608" y="429491"/>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en-US" sz="4400" b="1">
                <a:solidFill>
                  <a:schemeClr val="lt1"/>
                </a:solidFill>
                <a:latin typeface="Calibri"/>
                <a:ea typeface="Calibri"/>
                <a:cs typeface="Calibri"/>
                <a:sym typeface="Calibri"/>
              </a:rPr>
              <a:t>COMMUNITY CONCERN</a:t>
            </a:r>
            <a:endParaRPr sz="4400" b="1">
              <a:solidFill>
                <a:schemeClr val="lt1"/>
              </a:solidFill>
              <a:latin typeface="Calibri"/>
              <a:ea typeface="Calibri"/>
              <a:cs typeface="Calibri"/>
              <a:sym typeface="Calibri"/>
            </a:endParaRPr>
          </a:p>
        </p:txBody>
      </p:sp>
      <p:sp>
        <p:nvSpPr>
          <p:cNvPr id="262" name="Google Shape;262;p28"/>
          <p:cNvSpPr txBox="1"/>
          <p:nvPr/>
        </p:nvSpPr>
        <p:spPr>
          <a:xfrm>
            <a:off x="495300" y="2098798"/>
            <a:ext cx="5572318" cy="24468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NYC is the </a:t>
            </a:r>
            <a:r>
              <a:rPr lang="en-US" sz="2000" b="1" dirty="0">
                <a:solidFill>
                  <a:schemeClr val="tx1">
                    <a:lumMod val="75000"/>
                    <a:lumOff val="25000"/>
                  </a:schemeClr>
                </a:solidFill>
                <a:latin typeface="Century Gothic"/>
                <a:ea typeface="Century Gothic"/>
                <a:cs typeface="Century Gothic"/>
                <a:sym typeface="Century Gothic"/>
              </a:rPr>
              <a:t>most densely </a:t>
            </a:r>
            <a:r>
              <a:rPr lang="en-US" sz="2000" dirty="0">
                <a:solidFill>
                  <a:schemeClr val="tx1">
                    <a:lumMod val="75000"/>
                    <a:lumOff val="25000"/>
                  </a:schemeClr>
                </a:solidFill>
                <a:latin typeface="Century Gothic"/>
                <a:ea typeface="Century Gothic"/>
                <a:cs typeface="Century Gothic"/>
                <a:sym typeface="Century Gothic"/>
              </a:rPr>
              <a:t>populated city in the United States</a:t>
            </a: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90000"/>
              </a:lnSpc>
              <a:spcBef>
                <a:spcPts val="180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Every year, </a:t>
            </a:r>
            <a:r>
              <a:rPr lang="en-US" sz="2000" dirty="0" smtClean="0">
                <a:solidFill>
                  <a:schemeClr val="tx1">
                    <a:lumMod val="75000"/>
                    <a:lumOff val="25000"/>
                  </a:schemeClr>
                </a:solidFill>
                <a:latin typeface="Century Gothic"/>
                <a:ea typeface="Century Gothic"/>
                <a:cs typeface="Century Gothic"/>
                <a:sym typeface="Century Gothic"/>
              </a:rPr>
              <a:t>~</a:t>
            </a:r>
            <a:r>
              <a:rPr lang="en-US" sz="2000" b="1" dirty="0" smtClean="0">
                <a:solidFill>
                  <a:schemeClr val="tx1">
                    <a:lumMod val="75000"/>
                    <a:lumOff val="25000"/>
                  </a:schemeClr>
                </a:solidFill>
                <a:latin typeface="Century Gothic"/>
                <a:ea typeface="Century Gothic"/>
                <a:cs typeface="Century Gothic"/>
                <a:sym typeface="Century Gothic"/>
              </a:rPr>
              <a:t>600</a:t>
            </a:r>
            <a:r>
              <a:rPr lang="en-US" sz="2000" dirty="0" smtClean="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New Yorkers encounter heat-related illness with  </a:t>
            </a:r>
            <a:r>
              <a:rPr lang="en-US" sz="2000" dirty="0" smtClean="0">
                <a:solidFill>
                  <a:schemeClr val="tx1">
                    <a:lumMod val="75000"/>
                    <a:lumOff val="25000"/>
                  </a:schemeClr>
                </a:solidFill>
                <a:latin typeface="Century Gothic"/>
                <a:ea typeface="Century Gothic"/>
                <a:cs typeface="Century Gothic"/>
                <a:sym typeface="Century Gothic"/>
              </a:rPr>
              <a:t>~</a:t>
            </a:r>
            <a:r>
              <a:rPr lang="en-US" sz="2000" b="1" dirty="0" smtClean="0">
                <a:solidFill>
                  <a:schemeClr val="tx1">
                    <a:lumMod val="75000"/>
                    <a:lumOff val="25000"/>
                  </a:schemeClr>
                </a:solidFill>
                <a:latin typeface="Century Gothic"/>
                <a:ea typeface="Century Gothic"/>
                <a:cs typeface="Century Gothic"/>
                <a:sym typeface="Century Gothic"/>
              </a:rPr>
              <a:t>128 </a:t>
            </a:r>
            <a:r>
              <a:rPr lang="en-US" sz="2000" b="1" dirty="0">
                <a:solidFill>
                  <a:schemeClr val="tx1">
                    <a:lumMod val="75000"/>
                    <a:lumOff val="25000"/>
                  </a:schemeClr>
                </a:solidFill>
                <a:latin typeface="Century Gothic"/>
                <a:ea typeface="Century Gothic"/>
                <a:cs typeface="Century Gothic"/>
                <a:sym typeface="Century Gothic"/>
              </a:rPr>
              <a:t>deaths</a:t>
            </a: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90000"/>
              </a:lnSpc>
              <a:spcBef>
                <a:spcPts val="180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Nine million inhabitants </a:t>
            </a:r>
            <a:r>
              <a:rPr lang="en-US" sz="2000" dirty="0" smtClean="0">
                <a:solidFill>
                  <a:schemeClr val="tx1">
                    <a:lumMod val="75000"/>
                    <a:lumOff val="25000"/>
                  </a:schemeClr>
                </a:solidFill>
                <a:latin typeface="Century Gothic"/>
                <a:ea typeface="Century Gothic"/>
                <a:cs typeface="Century Gothic"/>
                <a:sym typeface="Century Gothic"/>
              </a:rPr>
              <a:t>in NYC by </a:t>
            </a:r>
            <a:r>
              <a:rPr lang="en-US" sz="2000" b="1" dirty="0">
                <a:solidFill>
                  <a:schemeClr val="tx1">
                    <a:lumMod val="75000"/>
                    <a:lumOff val="25000"/>
                  </a:schemeClr>
                </a:solidFill>
                <a:latin typeface="Century Gothic"/>
                <a:ea typeface="Century Gothic"/>
                <a:cs typeface="Century Gothic"/>
                <a:sym typeface="Century Gothic"/>
              </a:rPr>
              <a:t>2050</a:t>
            </a: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90000"/>
              </a:lnSpc>
              <a:spcBef>
                <a:spcPts val="180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Estimated warming of </a:t>
            </a:r>
            <a:r>
              <a:rPr lang="en-US" sz="2000" dirty="0" smtClean="0">
                <a:solidFill>
                  <a:schemeClr val="tx1">
                    <a:lumMod val="75000"/>
                    <a:lumOff val="25000"/>
                  </a:schemeClr>
                </a:solidFill>
                <a:latin typeface="Century Gothic"/>
                <a:ea typeface="Century Gothic"/>
                <a:cs typeface="Century Gothic"/>
                <a:sym typeface="Century Gothic"/>
              </a:rPr>
              <a:t>+</a:t>
            </a:r>
            <a:r>
              <a:rPr lang="en-US" sz="2000" b="1" dirty="0" smtClean="0">
                <a:solidFill>
                  <a:schemeClr val="tx1">
                    <a:lumMod val="75000"/>
                    <a:lumOff val="25000"/>
                  </a:schemeClr>
                </a:solidFill>
                <a:latin typeface="Century Gothic"/>
                <a:ea typeface="Century Gothic"/>
                <a:cs typeface="Century Gothic"/>
                <a:sym typeface="Century Gothic"/>
              </a:rPr>
              <a:t>5.7</a:t>
            </a:r>
            <a:r>
              <a:rPr lang="en-US" sz="2000" b="1" baseline="30000" dirty="0" smtClean="0">
                <a:solidFill>
                  <a:schemeClr val="tx1">
                    <a:lumMod val="75000"/>
                    <a:lumOff val="25000"/>
                  </a:schemeClr>
                </a:solidFill>
                <a:latin typeface="Century Gothic"/>
                <a:ea typeface="Century Gothic"/>
                <a:cs typeface="Century Gothic"/>
                <a:sym typeface="Century Gothic"/>
              </a:rPr>
              <a:t>૦</a:t>
            </a:r>
            <a:r>
              <a:rPr lang="en-US" sz="2000" b="1" dirty="0" smtClean="0">
                <a:solidFill>
                  <a:schemeClr val="tx1">
                    <a:lumMod val="75000"/>
                    <a:lumOff val="25000"/>
                  </a:schemeClr>
                </a:solidFill>
                <a:latin typeface="Century Gothic"/>
                <a:ea typeface="Century Gothic"/>
                <a:cs typeface="Century Gothic"/>
                <a:sym typeface="Century Gothic"/>
              </a:rPr>
              <a:t>F </a:t>
            </a:r>
            <a:r>
              <a:rPr lang="en-US" sz="2000" dirty="0">
                <a:solidFill>
                  <a:schemeClr val="tx1">
                    <a:lumMod val="75000"/>
                    <a:lumOff val="25000"/>
                  </a:schemeClr>
                </a:solidFill>
                <a:latin typeface="Century Gothic"/>
                <a:ea typeface="Century Gothic"/>
                <a:cs typeface="Century Gothic"/>
                <a:sym typeface="Century Gothic"/>
              </a:rPr>
              <a:t>by</a:t>
            </a:r>
            <a:r>
              <a:rPr lang="en-US" sz="2000" b="1" dirty="0">
                <a:solidFill>
                  <a:schemeClr val="tx1">
                    <a:lumMod val="75000"/>
                    <a:lumOff val="25000"/>
                  </a:schemeClr>
                </a:solidFill>
                <a:latin typeface="Century Gothic"/>
                <a:ea typeface="Century Gothic"/>
                <a:cs typeface="Century Gothic"/>
                <a:sym typeface="Century Gothic"/>
              </a:rPr>
              <a:t> 2050</a:t>
            </a:r>
            <a:endParaRPr sz="2000" dirty="0">
              <a:solidFill>
                <a:schemeClr val="tx1">
                  <a:lumMod val="75000"/>
                  <a:lumOff val="25000"/>
                </a:schemeClr>
              </a:solidFill>
              <a:latin typeface="Century Gothic"/>
              <a:ea typeface="Century Gothic"/>
              <a:cs typeface="Century Gothic"/>
              <a:sym typeface="Century Gothic"/>
            </a:endParaRPr>
          </a:p>
        </p:txBody>
      </p:sp>
      <p:sp>
        <p:nvSpPr>
          <p:cNvPr id="263" name="Google Shape;263;p28"/>
          <p:cNvSpPr txBox="1"/>
          <p:nvPr/>
        </p:nvSpPr>
        <p:spPr>
          <a:xfrm>
            <a:off x="495300" y="5092943"/>
            <a:ext cx="6711043" cy="64633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B57AF"/>
              </a:buClr>
              <a:buSzPts val="2000"/>
              <a:buFont typeface="Arial"/>
              <a:buNone/>
            </a:pPr>
            <a:r>
              <a:rPr lang="en-US" sz="2000" b="1" dirty="0">
                <a:solidFill>
                  <a:srgbClr val="3F3F3F"/>
                </a:solidFill>
                <a:latin typeface="Century Gothic"/>
                <a:ea typeface="Century Gothic"/>
                <a:cs typeface="Century Gothic"/>
                <a:sym typeface="Century Gothic"/>
              </a:rPr>
              <a:t>The </a:t>
            </a:r>
            <a:r>
              <a:rPr lang="en-US" sz="2000" b="1" dirty="0" smtClean="0">
                <a:solidFill>
                  <a:srgbClr val="3F3F3F"/>
                </a:solidFill>
                <a:latin typeface="Century Gothic"/>
                <a:ea typeface="Century Gothic"/>
                <a:cs typeface="Century Gothic"/>
                <a:sym typeface="Century Gothic"/>
              </a:rPr>
              <a:t>incidences </a:t>
            </a:r>
            <a:r>
              <a:rPr lang="en-US" sz="2000" b="1" dirty="0">
                <a:solidFill>
                  <a:srgbClr val="3F3F3F"/>
                </a:solidFill>
                <a:latin typeface="Century Gothic"/>
                <a:ea typeface="Century Gothic"/>
                <a:cs typeface="Century Gothic"/>
                <a:sym typeface="Century Gothic"/>
              </a:rPr>
              <a:t>of heat related illness </a:t>
            </a:r>
            <a:r>
              <a:rPr lang="en-US" sz="2000" b="1" dirty="0" smtClean="0">
                <a:solidFill>
                  <a:srgbClr val="3F3F3F"/>
                </a:solidFill>
                <a:latin typeface="Century Gothic"/>
                <a:ea typeface="Century Gothic"/>
                <a:cs typeface="Century Gothic"/>
                <a:sym typeface="Century Gothic"/>
              </a:rPr>
              <a:t>are </a:t>
            </a:r>
            <a:r>
              <a:rPr lang="en-US" sz="2000" b="1" dirty="0">
                <a:solidFill>
                  <a:srgbClr val="3F3F3F"/>
                </a:solidFill>
                <a:latin typeface="Century Gothic"/>
                <a:ea typeface="Century Gothic"/>
                <a:cs typeface="Century Gothic"/>
                <a:sym typeface="Century Gothic"/>
              </a:rPr>
              <a:t>sure to rise. </a:t>
            </a:r>
            <a:endParaRPr sz="2000" b="1" dirty="0">
              <a:solidFill>
                <a:srgbClr val="3F3F3F"/>
              </a:solidFill>
              <a:latin typeface="Century Gothic"/>
              <a:ea typeface="Century Gothic"/>
              <a:cs typeface="Century Gothic"/>
              <a:sym typeface="Century Gothic"/>
            </a:endParaRPr>
          </a:p>
        </p:txBody>
      </p:sp>
      <p:sp>
        <p:nvSpPr>
          <p:cNvPr id="264" name="Google Shape;264;p28"/>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57AF"/>
              </a:buClr>
              <a:buSzPts val="4400"/>
              <a:buFont typeface="Century Gothic"/>
              <a:buNone/>
            </a:pPr>
            <a:r>
              <a:rPr lang="en-US" dirty="0">
                <a:latin typeface="Century Gothic"/>
                <a:ea typeface="Century Gothic"/>
                <a:cs typeface="Century Gothic"/>
                <a:sym typeface="Century Gothic"/>
              </a:rPr>
              <a:t>COMMUNITY CONCERN</a:t>
            </a:r>
            <a:endParaRPr dirty="0">
              <a:latin typeface="Century Gothic"/>
              <a:ea typeface="Century Gothic"/>
              <a:cs typeface="Century Gothic"/>
              <a:sym typeface="Century Gothic"/>
            </a:endParaRPr>
          </a:p>
        </p:txBody>
      </p:sp>
      <p:pic>
        <p:nvPicPr>
          <p:cNvPr id="265" name="Google Shape;265;p28"/>
          <p:cNvPicPr preferRelativeResize="0"/>
          <p:nvPr/>
        </p:nvPicPr>
        <p:blipFill rotWithShape="1">
          <a:blip r:embed="rId3">
            <a:alphaModFix/>
          </a:blip>
          <a:srcRect l="2829" t="9023" r="4347" b="14288"/>
          <a:stretch/>
        </p:blipFill>
        <p:spPr>
          <a:xfrm>
            <a:off x="6324600" y="2024743"/>
            <a:ext cx="5715000" cy="2405743"/>
          </a:xfrm>
          <a:prstGeom prst="rect">
            <a:avLst/>
          </a:prstGeom>
          <a:noFill/>
          <a:ln w="25400">
            <a:solidFill>
              <a:schemeClr val="tx1"/>
            </a:solidFill>
          </a:ln>
        </p:spPr>
      </p:pic>
      <p:sp>
        <p:nvSpPr>
          <p:cNvPr id="266" name="Google Shape;266;p28"/>
          <p:cNvSpPr txBox="1"/>
          <p:nvPr/>
        </p:nvSpPr>
        <p:spPr>
          <a:xfrm>
            <a:off x="6230986" y="4424481"/>
            <a:ext cx="455212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entury Gothic"/>
                <a:ea typeface="Century Gothic"/>
                <a:cs typeface="Century Gothic"/>
                <a:sym typeface="Century Gothic"/>
              </a:rPr>
              <a:t>Source: NOAA National Weather Service, 2016.</a:t>
            </a:r>
            <a:endParaRPr sz="1200" dirty="0">
              <a:solidFill>
                <a:schemeClr val="dk1"/>
              </a:solidFill>
              <a:latin typeface="Century Gothic"/>
              <a:ea typeface="Century Gothic"/>
              <a:cs typeface="Century Gothic"/>
              <a:sym typeface="Century Gothic"/>
            </a:endParaRPr>
          </a:p>
        </p:txBody>
      </p:sp>
      <p:sp>
        <p:nvSpPr>
          <p:cNvPr id="8" name="Google Shape;266;p28"/>
          <p:cNvSpPr txBox="1"/>
          <p:nvPr/>
        </p:nvSpPr>
        <p:spPr>
          <a:xfrm>
            <a:off x="7744460" y="2098798"/>
            <a:ext cx="429514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smtClean="0">
                <a:solidFill>
                  <a:schemeClr val="dk1"/>
                </a:solidFill>
                <a:latin typeface="Century Gothic"/>
                <a:ea typeface="Century Gothic"/>
                <a:cs typeface="Century Gothic"/>
                <a:sym typeface="Century Gothic"/>
              </a:rPr>
              <a:t>U.S. Fatalities by Weather Hazzard (2006-2015)</a:t>
            </a:r>
            <a:endParaRPr b="1"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 name="Picture 1"/>
          <p:cNvPicPr>
            <a:picLocks noChangeAspect="1"/>
          </p:cNvPicPr>
          <p:nvPr/>
        </p:nvPicPr>
        <p:blipFill rotWithShape="1">
          <a:blip r:embed="rId3"/>
          <a:srcRect r="1323" b="2202"/>
          <a:stretch/>
        </p:blipFill>
        <p:spPr>
          <a:xfrm>
            <a:off x="6400800" y="1322682"/>
            <a:ext cx="5682343" cy="4834978"/>
          </a:xfrm>
          <a:prstGeom prst="rect">
            <a:avLst/>
          </a:prstGeom>
        </p:spPr>
      </p:pic>
      <p:sp>
        <p:nvSpPr>
          <p:cNvPr id="271" name="Google Shape;271;p29"/>
          <p:cNvSpPr txBox="1"/>
          <p:nvPr/>
        </p:nvSpPr>
        <p:spPr>
          <a:xfrm>
            <a:off x="154017" y="272379"/>
            <a:ext cx="10770227" cy="6434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NYC HEAT VULNERABILTY INDEX (HVI)</a:t>
            </a:r>
            <a:endParaRPr sz="4400" b="1" dirty="0">
              <a:solidFill>
                <a:srgbClr val="1B57AF"/>
              </a:solidFill>
              <a:latin typeface="Century Gothic"/>
              <a:ea typeface="Century Gothic"/>
              <a:cs typeface="Century Gothic"/>
              <a:sym typeface="Century Gothic"/>
            </a:endParaRPr>
          </a:p>
        </p:txBody>
      </p:sp>
      <p:sp>
        <p:nvSpPr>
          <p:cNvPr id="272" name="Google Shape;272;p29"/>
          <p:cNvSpPr txBox="1"/>
          <p:nvPr/>
        </p:nvSpPr>
        <p:spPr>
          <a:xfrm>
            <a:off x="458856" y="1590135"/>
            <a:ext cx="4358309" cy="43000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a:solidFill>
                  <a:srgbClr val="3F3F3F"/>
                </a:solidFill>
                <a:latin typeface="Century Gothic" panose="020B0502020202020204" pitchFamily="34" charset="0"/>
                <a:ea typeface="Century Gothic"/>
                <a:cs typeface="Century Gothic"/>
                <a:sym typeface="Century Gothic"/>
              </a:rPr>
              <a:t>Index created by Columbia University and NYC Department of </a:t>
            </a:r>
            <a:r>
              <a:rPr lang="en-US" sz="2000" dirty="0" smtClean="0">
                <a:solidFill>
                  <a:srgbClr val="3F3F3F"/>
                </a:solidFill>
                <a:latin typeface="Century Gothic" panose="020B0502020202020204" pitchFamily="34" charset="0"/>
                <a:ea typeface="Century Gothic"/>
                <a:cs typeface="Century Gothic"/>
                <a:sym typeface="Century Gothic"/>
              </a:rPr>
              <a:t>Health</a:t>
            </a:r>
          </a:p>
          <a:p>
            <a:pPr marR="0" lvl="0" algn="l" rtl="0">
              <a:lnSpc>
                <a:spcPct val="100000"/>
              </a:lnSpc>
              <a:spcBef>
                <a:spcPts val="0"/>
              </a:spcBef>
              <a:spcAft>
                <a:spcPts val="0"/>
              </a:spcAft>
              <a:buClr>
                <a:srgbClr val="1B57AF"/>
              </a:buClr>
              <a:buSzPts val="2000"/>
            </a:pPr>
            <a:endParaRPr lang="en-US" sz="2000" dirty="0" smtClean="0">
              <a:solidFill>
                <a:srgbClr val="3F3F3F"/>
              </a:solidFill>
              <a:latin typeface="Century Gothic" panose="020B0502020202020204" pitchFamily="34" charset="0"/>
              <a:ea typeface="Century Gothic"/>
              <a:cs typeface="Century Gothic"/>
              <a:sym typeface="Century Gothic"/>
            </a:endParaRPr>
          </a:p>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smtClean="0">
                <a:solidFill>
                  <a:srgbClr val="3F3F3F"/>
                </a:solidFill>
                <a:latin typeface="Century Gothic" panose="020B0502020202020204" pitchFamily="34" charset="0"/>
                <a:ea typeface="Century Gothic"/>
                <a:cs typeface="Century Gothic"/>
                <a:sym typeface="Century Gothic"/>
              </a:rPr>
              <a:t>Measures </a:t>
            </a:r>
            <a:r>
              <a:rPr lang="en-US" sz="2000" dirty="0">
                <a:solidFill>
                  <a:srgbClr val="3F3F3F"/>
                </a:solidFill>
                <a:latin typeface="Century Gothic" panose="020B0502020202020204" pitchFamily="34" charset="0"/>
                <a:ea typeface="Century Gothic"/>
                <a:cs typeface="Century Gothic"/>
                <a:sym typeface="Century Gothic"/>
              </a:rPr>
              <a:t>relative vulnerability of neighborhood to heat related health risks</a:t>
            </a:r>
            <a:endParaRPr dirty="0">
              <a:latin typeface="Century Gothic" panose="020B0502020202020204" pitchFamily="34" charset="0"/>
            </a:endParaRPr>
          </a:p>
          <a:p>
            <a:pPr marL="800100" marR="0" lvl="1" indent="-342900" algn="l" rtl="0">
              <a:lnSpc>
                <a:spcPct val="100000"/>
              </a:lnSpc>
              <a:spcBef>
                <a:spcPts val="1100"/>
              </a:spcBef>
              <a:spcAft>
                <a:spcPts val="0"/>
              </a:spcAft>
              <a:buClr>
                <a:srgbClr val="1B57AF"/>
              </a:buClr>
              <a:buSzPts val="1600"/>
              <a:buFont typeface="Webdings" panose="05030102010509060703" pitchFamily="18" charset="2"/>
              <a:buChar char="4"/>
            </a:pPr>
            <a:r>
              <a:rPr lang="en-US" sz="1600" dirty="0" smtClean="0">
                <a:solidFill>
                  <a:srgbClr val="3F3F3F"/>
                </a:solidFill>
                <a:latin typeface="Century Gothic" panose="020B0502020202020204" pitchFamily="34" charset="0"/>
                <a:ea typeface="Calibri"/>
                <a:cs typeface="Calibri"/>
                <a:sym typeface="Century Gothic"/>
              </a:rPr>
              <a:t>Environmental factors</a:t>
            </a:r>
            <a:endParaRPr sz="2400" b="0" i="0" u="none" strike="noStrike" cap="none" dirty="0">
              <a:solidFill>
                <a:srgbClr val="3F3F3F"/>
              </a:solidFill>
              <a:latin typeface="Century Gothic" panose="020B0502020202020204" pitchFamily="34" charset="0"/>
              <a:ea typeface="Calibri"/>
              <a:cs typeface="Calibri"/>
              <a:sym typeface="Calibri"/>
            </a:endParaRPr>
          </a:p>
          <a:p>
            <a:pPr marL="800100" marR="0" lvl="1" indent="-342900" algn="l" rtl="0">
              <a:lnSpc>
                <a:spcPct val="100000"/>
              </a:lnSpc>
              <a:spcBef>
                <a:spcPts val="1100"/>
              </a:spcBef>
              <a:spcAft>
                <a:spcPts val="0"/>
              </a:spcAft>
              <a:buClr>
                <a:srgbClr val="1B57AF"/>
              </a:buClr>
              <a:buSzPts val="1600"/>
              <a:buFont typeface="Webdings" panose="05030102010509060703" pitchFamily="18" charset="2"/>
              <a:buChar char="4"/>
            </a:pPr>
            <a:r>
              <a:rPr lang="en-US" sz="1600" dirty="0" smtClean="0">
                <a:solidFill>
                  <a:srgbClr val="3F3F3F"/>
                </a:solidFill>
                <a:latin typeface="Century Gothic" panose="020B0502020202020204" pitchFamily="34" charset="0"/>
                <a:sym typeface="Century Gothic"/>
              </a:rPr>
              <a:t>Social factors</a:t>
            </a:r>
            <a:endParaRPr dirty="0">
              <a:latin typeface="Century Gothic" panose="020B0502020202020204" pitchFamily="34" charset="0"/>
            </a:endParaRPr>
          </a:p>
          <a:p>
            <a:pPr marL="457200" marR="0" lvl="1" indent="0" algn="l" rtl="0">
              <a:lnSpc>
                <a:spcPct val="100000"/>
              </a:lnSpc>
              <a:spcBef>
                <a:spcPts val="1100"/>
              </a:spcBef>
              <a:spcAft>
                <a:spcPts val="0"/>
              </a:spcAft>
              <a:buClr>
                <a:srgbClr val="1B57AF"/>
              </a:buClr>
              <a:buSzPts val="16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sp>
        <p:nvSpPr>
          <p:cNvPr id="275" name="Google Shape;275;p29"/>
          <p:cNvSpPr txBox="1"/>
          <p:nvPr/>
        </p:nvSpPr>
        <p:spPr>
          <a:xfrm>
            <a:off x="6709621" y="1752600"/>
            <a:ext cx="1649897" cy="1251857"/>
          </a:xfrm>
          <a:prstGeom prst="rect">
            <a:avLst/>
          </a:prstGeom>
          <a:solidFill>
            <a:schemeClr val="lt1"/>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latin typeface="Century Gothic"/>
                <a:ea typeface="Century Gothic"/>
                <a:cs typeface="Century Gothic"/>
                <a:sym typeface="Century Gothic"/>
              </a:rPr>
              <a:t>NYC HVI </a:t>
            </a:r>
            <a:r>
              <a:rPr lang="en-US" sz="1600" b="1" dirty="0" smtClean="0">
                <a:solidFill>
                  <a:schemeClr val="dk1"/>
                </a:solidFill>
                <a:latin typeface="Century Gothic"/>
                <a:ea typeface="Century Gothic"/>
                <a:cs typeface="Century Gothic"/>
                <a:sym typeface="Century Gothic"/>
              </a:rPr>
              <a:t>Index</a:t>
            </a:r>
            <a:endParaRPr dirty="0"/>
          </a:p>
          <a:p>
            <a:pPr marL="0" marR="0" lvl="0" indent="0" algn="l" rtl="0">
              <a:spcBef>
                <a:spcPts val="0"/>
              </a:spcBef>
              <a:spcAft>
                <a:spcPts val="0"/>
              </a:spcAft>
              <a:buNone/>
            </a:pPr>
            <a:r>
              <a:rPr lang="en-US" dirty="0">
                <a:solidFill>
                  <a:schemeClr val="dk1"/>
                </a:solidFill>
                <a:latin typeface="Century Gothic"/>
                <a:ea typeface="Century Gothic"/>
                <a:cs typeface="Century Gothic"/>
                <a:sym typeface="Century Gothic"/>
              </a:rPr>
              <a:t> </a:t>
            </a:r>
            <a:r>
              <a:rPr lang="en-US" dirty="0" smtClean="0">
                <a:solidFill>
                  <a:schemeClr val="dk1"/>
                </a:solidFill>
                <a:latin typeface="Century Gothic"/>
                <a:ea typeface="Century Gothic"/>
                <a:cs typeface="Century Gothic"/>
                <a:sym typeface="Century Gothic"/>
              </a:rPr>
              <a:t>            </a:t>
            </a:r>
            <a:r>
              <a:rPr lang="en-US" sz="1400" dirty="0" smtClean="0">
                <a:solidFill>
                  <a:schemeClr val="dk1"/>
                </a:solidFill>
                <a:latin typeface="Century Gothic"/>
                <a:ea typeface="Century Gothic"/>
                <a:cs typeface="Century Gothic"/>
                <a:sym typeface="Century Gothic"/>
              </a:rPr>
              <a:t>High</a:t>
            </a:r>
            <a:endParaRPr dirty="0"/>
          </a:p>
          <a:p>
            <a:pPr marL="0" marR="0" lvl="0" indent="0" algn="l" rtl="0">
              <a:spcBef>
                <a:spcPts val="0"/>
              </a:spcBef>
              <a:spcAft>
                <a:spcPts val="0"/>
              </a:spcAft>
              <a:buNone/>
            </a:pPr>
            <a:endParaRPr sz="14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400" dirty="0">
                <a:solidFill>
                  <a:schemeClr val="dk1"/>
                </a:solidFill>
                <a:latin typeface="Century Gothic"/>
                <a:ea typeface="Century Gothic"/>
                <a:cs typeface="Century Gothic"/>
                <a:sym typeface="Century Gothic"/>
              </a:rPr>
              <a:t>	</a:t>
            </a:r>
            <a:endParaRPr lang="en-US" sz="1400" dirty="0" smtClean="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dirty="0" smtClean="0">
                <a:solidFill>
                  <a:schemeClr val="dk1"/>
                </a:solidFill>
                <a:latin typeface="Century Gothic"/>
                <a:ea typeface="Century Gothic"/>
                <a:cs typeface="Century Gothic"/>
                <a:sym typeface="Century Gothic"/>
              </a:rPr>
              <a:t>             </a:t>
            </a:r>
            <a:r>
              <a:rPr lang="en-US" sz="1400" dirty="0" smtClean="0">
                <a:solidFill>
                  <a:schemeClr val="dk1"/>
                </a:solidFill>
                <a:latin typeface="Century Gothic"/>
                <a:ea typeface="Century Gothic"/>
                <a:cs typeface="Century Gothic"/>
                <a:sym typeface="Century Gothic"/>
              </a:rPr>
              <a:t>Low</a:t>
            </a:r>
            <a:endParaRPr sz="1400" dirty="0">
              <a:solidFill>
                <a:schemeClr val="dk1"/>
              </a:solidFill>
              <a:latin typeface="Century Gothic"/>
              <a:ea typeface="Century Gothic"/>
              <a:cs typeface="Century Gothic"/>
              <a:sym typeface="Century Gothic"/>
            </a:endParaRPr>
          </a:p>
        </p:txBody>
      </p:sp>
      <p:pic>
        <p:nvPicPr>
          <p:cNvPr id="3" name="Picture 2"/>
          <p:cNvPicPr>
            <a:picLocks noChangeAspect="1"/>
          </p:cNvPicPr>
          <p:nvPr/>
        </p:nvPicPr>
        <p:blipFill>
          <a:blip r:embed="rId4"/>
          <a:stretch>
            <a:fillRect/>
          </a:stretch>
        </p:blipFill>
        <p:spPr>
          <a:xfrm flipV="1">
            <a:off x="7129255" y="2083440"/>
            <a:ext cx="194319" cy="78537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1"/>
          <p:cNvSpPr txBox="1"/>
          <p:nvPr/>
        </p:nvSpPr>
        <p:spPr>
          <a:xfrm>
            <a:off x="1128461" y="284305"/>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a:solidFill>
                  <a:srgbClr val="1B57AF"/>
                </a:solidFill>
                <a:latin typeface="Century Gothic"/>
                <a:ea typeface="Century Gothic"/>
                <a:cs typeface="Century Gothic"/>
                <a:sym typeface="Century Gothic"/>
              </a:rPr>
              <a:t>PROJECT OBJECTIVES</a:t>
            </a:r>
            <a:endParaRPr sz="4400" b="1">
              <a:solidFill>
                <a:srgbClr val="1B57AF"/>
              </a:solidFill>
              <a:latin typeface="Century Gothic"/>
              <a:ea typeface="Century Gothic"/>
              <a:cs typeface="Century Gothic"/>
              <a:sym typeface="Century Gothic"/>
            </a:endParaRPr>
          </a:p>
        </p:txBody>
      </p:sp>
      <p:sp>
        <p:nvSpPr>
          <p:cNvPr id="294" name="Google Shape;294;p31"/>
          <p:cNvSpPr txBox="1"/>
          <p:nvPr/>
        </p:nvSpPr>
        <p:spPr>
          <a:xfrm>
            <a:off x="505777" y="1639738"/>
            <a:ext cx="5447762" cy="3477875"/>
          </a:xfrm>
          <a:prstGeom prst="rect">
            <a:avLst/>
          </a:prstGeom>
          <a:solidFill>
            <a:schemeClr val="lt1"/>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Analyze temporal and spatial changes in</a:t>
            </a:r>
            <a:r>
              <a:rPr lang="en-US" sz="2000" b="1" dirty="0">
                <a:solidFill>
                  <a:schemeClr val="tx1">
                    <a:lumMod val="75000"/>
                    <a:lumOff val="25000"/>
                  </a:schemeClr>
                </a:solidFill>
                <a:latin typeface="Century Gothic"/>
                <a:ea typeface="Century Gothic"/>
                <a:cs typeface="Century Gothic"/>
                <a:sym typeface="Century Gothic"/>
              </a:rPr>
              <a:t> NYC urban hotspots </a:t>
            </a:r>
            <a:endParaRPr dirty="0">
              <a:solidFill>
                <a:schemeClr val="tx1">
                  <a:lumMod val="75000"/>
                  <a:lumOff val="25000"/>
                </a:schemeClr>
              </a:solidFill>
            </a:endParaRPr>
          </a:p>
          <a:p>
            <a:pPr marL="469900" marR="0" lvl="0" indent="-342900" algn="l" rtl="0">
              <a:lnSpc>
                <a:spcPct val="100000"/>
              </a:lnSpc>
              <a:spcBef>
                <a:spcPts val="600"/>
              </a:spcBef>
              <a:spcAft>
                <a:spcPts val="0"/>
              </a:spcAft>
              <a:buClr>
                <a:srgbClr val="1B57AF"/>
              </a:buClr>
              <a:buSzPts val="2000"/>
              <a:buFont typeface="Webdings" panose="05030102010509060703" pitchFamily="18" charset="2"/>
              <a:buChar char="4"/>
            </a:pP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Examine the correlation </a:t>
            </a:r>
            <a:r>
              <a:rPr lang="en-US" sz="2000" b="1" dirty="0">
                <a:solidFill>
                  <a:schemeClr val="tx1">
                    <a:lumMod val="75000"/>
                    <a:lumOff val="25000"/>
                  </a:schemeClr>
                </a:solidFill>
                <a:latin typeface="Century Gothic"/>
                <a:ea typeface="Century Gothic"/>
                <a:cs typeface="Century Gothic"/>
                <a:sym typeface="Century Gothic"/>
              </a:rPr>
              <a:t>of land-use change and major transportation corridors to hotspot locations</a:t>
            </a:r>
            <a:endParaRPr dirty="0">
              <a:solidFill>
                <a:schemeClr val="tx1">
                  <a:lumMod val="75000"/>
                  <a:lumOff val="25000"/>
                </a:schemeClr>
              </a:solidFill>
            </a:endParaRPr>
          </a:p>
          <a:p>
            <a:pPr marL="469900" marR="0" lvl="0" indent="-342900" algn="l" rtl="0">
              <a:lnSpc>
                <a:spcPct val="100000"/>
              </a:lnSpc>
              <a:spcBef>
                <a:spcPts val="600"/>
              </a:spcBef>
              <a:spcAft>
                <a:spcPts val="0"/>
              </a:spcAft>
              <a:buClr>
                <a:srgbClr val="1B57AF"/>
              </a:buClr>
              <a:buSzPts val="2000"/>
              <a:buFont typeface="Webdings" panose="05030102010509060703" pitchFamily="18" charset="2"/>
              <a:buChar char="4"/>
            </a:pP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1B57AF"/>
              </a:buClr>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Compare Hotspots </a:t>
            </a:r>
            <a:r>
              <a:rPr lang="en-US" sz="2000" dirty="0">
                <a:solidFill>
                  <a:schemeClr val="tx1">
                    <a:lumMod val="75000"/>
                    <a:lumOff val="25000"/>
                  </a:schemeClr>
                </a:solidFill>
                <a:latin typeface="Century Gothic"/>
                <a:ea typeface="Century Gothic"/>
                <a:cs typeface="Century Gothic"/>
                <a:sym typeface="Century Gothic"/>
              </a:rPr>
              <a:t>in NYC </a:t>
            </a:r>
            <a:r>
              <a:rPr lang="en-US" sz="2000" dirty="0" smtClean="0">
                <a:solidFill>
                  <a:schemeClr val="tx1">
                    <a:lumMod val="75000"/>
                    <a:lumOff val="25000"/>
                  </a:schemeClr>
                </a:solidFill>
                <a:latin typeface="Century Gothic"/>
                <a:ea typeface="Century Gothic"/>
                <a:cs typeface="Century Gothic"/>
                <a:sym typeface="Century Gothic"/>
              </a:rPr>
              <a:t>to the</a:t>
            </a:r>
            <a:r>
              <a:rPr lang="en-US" sz="2000" b="1" dirty="0" smtClean="0">
                <a:solidFill>
                  <a:schemeClr val="tx1">
                    <a:lumMod val="75000"/>
                    <a:lumOff val="25000"/>
                  </a:schemeClr>
                </a:solidFill>
                <a:latin typeface="Century Gothic"/>
                <a:ea typeface="Century Gothic"/>
                <a:cs typeface="Century Gothic"/>
                <a:sym typeface="Century Gothic"/>
              </a:rPr>
              <a:t> </a:t>
            </a:r>
            <a:r>
              <a:rPr lang="en-US" sz="2000" b="1" dirty="0">
                <a:solidFill>
                  <a:schemeClr val="tx1">
                    <a:lumMod val="75000"/>
                    <a:lumOff val="25000"/>
                  </a:schemeClr>
                </a:solidFill>
                <a:latin typeface="Century Gothic"/>
                <a:ea typeface="Century Gothic"/>
                <a:cs typeface="Century Gothic"/>
                <a:sym typeface="Century Gothic"/>
              </a:rPr>
              <a:t>Heat Vulnerability Index </a:t>
            </a:r>
            <a:r>
              <a:rPr lang="en-US" sz="2000" dirty="0">
                <a:solidFill>
                  <a:schemeClr val="tx1">
                    <a:lumMod val="75000"/>
                    <a:lumOff val="25000"/>
                  </a:schemeClr>
                </a:solidFill>
                <a:latin typeface="Century Gothic"/>
                <a:ea typeface="Century Gothic"/>
                <a:cs typeface="Century Gothic"/>
                <a:sym typeface="Century Gothic"/>
              </a:rPr>
              <a:t>to identify vulnerable communities</a:t>
            </a:r>
            <a:endParaRPr dirty="0">
              <a:solidFill>
                <a:schemeClr val="tx1">
                  <a:lumMod val="75000"/>
                  <a:lumOff val="25000"/>
                </a:schemeClr>
              </a:solidFill>
            </a:endParaRPr>
          </a:p>
        </p:txBody>
      </p:sp>
      <p:sp>
        <p:nvSpPr>
          <p:cNvPr id="295" name="Google Shape;295;p31"/>
          <p:cNvSpPr txBox="1"/>
          <p:nvPr/>
        </p:nvSpPr>
        <p:spPr>
          <a:xfrm>
            <a:off x="5953539" y="1639738"/>
            <a:ext cx="5447762" cy="31700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Generate a </a:t>
            </a:r>
            <a:r>
              <a:rPr lang="en-US" sz="2000" b="1" dirty="0">
                <a:solidFill>
                  <a:schemeClr val="tx1">
                    <a:lumMod val="75000"/>
                    <a:lumOff val="25000"/>
                  </a:schemeClr>
                </a:solidFill>
                <a:latin typeface="Century Gothic"/>
                <a:ea typeface="Century Gothic"/>
                <a:cs typeface="Century Gothic"/>
                <a:sym typeface="Century Gothic"/>
              </a:rPr>
              <a:t>geodatabase of hotspot and land-use changes</a:t>
            </a:r>
            <a:endParaRPr dirty="0">
              <a:solidFill>
                <a:schemeClr val="tx1">
                  <a:lumMod val="75000"/>
                  <a:lumOff val="25000"/>
                </a:schemeClr>
              </a:solidFill>
            </a:endParaRPr>
          </a:p>
          <a:p>
            <a:pPr marL="469900" marR="0" lvl="0" indent="-342900" algn="l" rtl="0">
              <a:lnSpc>
                <a:spcPct val="100000"/>
              </a:lnSpc>
              <a:spcBef>
                <a:spcPts val="600"/>
              </a:spcBef>
              <a:spcAft>
                <a:spcPts val="0"/>
              </a:spcAft>
              <a:buClr>
                <a:srgbClr val="1B57AF"/>
              </a:buClr>
              <a:buSzPts val="2000"/>
              <a:buFont typeface="Webdings" panose="05030102010509060703" pitchFamily="18" charset="2"/>
              <a:buChar char="4"/>
            </a:pP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Create a </a:t>
            </a:r>
            <a:r>
              <a:rPr lang="en-US" sz="2000" b="1" dirty="0">
                <a:solidFill>
                  <a:schemeClr val="tx1">
                    <a:lumMod val="75000"/>
                    <a:lumOff val="25000"/>
                  </a:schemeClr>
                </a:solidFill>
                <a:latin typeface="Century Gothic"/>
                <a:ea typeface="Century Gothic"/>
                <a:cs typeface="Century Gothic"/>
                <a:sym typeface="Century Gothic"/>
              </a:rPr>
              <a:t>script for an ArcGIS model </a:t>
            </a:r>
            <a:r>
              <a:rPr lang="en-US" sz="2000" dirty="0">
                <a:solidFill>
                  <a:schemeClr val="tx1">
                    <a:lumMod val="75000"/>
                    <a:lumOff val="25000"/>
                  </a:schemeClr>
                </a:solidFill>
                <a:latin typeface="Century Gothic"/>
                <a:ea typeface="Century Gothic"/>
                <a:cs typeface="Century Gothic"/>
                <a:sym typeface="Century Gothic"/>
              </a:rPr>
              <a:t>to produce updated layers for future datasets</a:t>
            </a:r>
            <a:endParaRPr sz="2000" dirty="0">
              <a:solidFill>
                <a:schemeClr val="tx1">
                  <a:lumMod val="75000"/>
                  <a:lumOff val="25000"/>
                </a:schemeClr>
              </a:solidFill>
              <a:latin typeface="Century Gothic"/>
              <a:ea typeface="Century Gothic"/>
              <a:cs typeface="Century Gothic"/>
              <a:sym typeface="Century Gothic"/>
            </a:endParaRPr>
          </a:p>
          <a:p>
            <a:pPr marL="469900" marR="0" lvl="0" indent="-342900" algn="l" rtl="0">
              <a:lnSpc>
                <a:spcPct val="100000"/>
              </a:lnSpc>
              <a:spcBef>
                <a:spcPts val="600"/>
              </a:spcBef>
              <a:spcAft>
                <a:spcPts val="0"/>
              </a:spcAft>
              <a:buClr>
                <a:srgbClr val="1B57AF"/>
              </a:buClr>
              <a:buSzPts val="2000"/>
              <a:buFont typeface="Webdings" panose="05030102010509060703" pitchFamily="18" charset="2"/>
              <a:buChar char="4"/>
            </a:pP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600"/>
              </a:spcBef>
              <a:spcAft>
                <a:spcPts val="0"/>
              </a:spcAft>
              <a:buClr>
                <a:srgbClr val="1B57AF"/>
              </a:buClr>
              <a:buSzPts val="20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Develop an </a:t>
            </a:r>
            <a:r>
              <a:rPr lang="en-US" sz="2000" b="1" dirty="0">
                <a:solidFill>
                  <a:schemeClr val="tx1">
                    <a:lumMod val="75000"/>
                    <a:lumOff val="25000"/>
                  </a:schemeClr>
                </a:solidFill>
                <a:latin typeface="Century Gothic"/>
                <a:ea typeface="Century Gothic"/>
                <a:cs typeface="Century Gothic"/>
                <a:sym typeface="Century Gothic"/>
              </a:rPr>
              <a:t>ArcGIS </a:t>
            </a:r>
            <a:r>
              <a:rPr lang="en-US" sz="2000" b="1" dirty="0" err="1" smtClean="0">
                <a:solidFill>
                  <a:schemeClr val="tx1">
                    <a:lumMod val="75000"/>
                    <a:lumOff val="25000"/>
                  </a:schemeClr>
                </a:solidFill>
                <a:latin typeface="Century Gothic"/>
                <a:ea typeface="Century Gothic"/>
                <a:cs typeface="Century Gothic"/>
                <a:sym typeface="Century Gothic"/>
              </a:rPr>
              <a:t>StoryMap</a:t>
            </a:r>
            <a:r>
              <a:rPr lang="en-US" sz="2000" b="1" dirty="0" smtClean="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to convey findings to end users</a:t>
            </a:r>
            <a:endParaRPr sz="1800" dirty="0">
              <a:solidFill>
                <a:schemeClr val="tx1">
                  <a:lumMod val="75000"/>
                  <a:lumOff val="25000"/>
                </a:schemeClr>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2"/>
          <p:cNvSpPr txBox="1"/>
          <p:nvPr/>
        </p:nvSpPr>
        <p:spPr>
          <a:xfrm>
            <a:off x="370608" y="429491"/>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SATELLITES &amp; SENSORS</a:t>
            </a:r>
            <a:endParaRPr sz="4400" b="1">
              <a:solidFill>
                <a:schemeClr val="lt1"/>
              </a:solidFill>
              <a:latin typeface="Century Gothic"/>
              <a:ea typeface="Century Gothic"/>
              <a:cs typeface="Century Gothic"/>
              <a:sym typeface="Century Gothic"/>
            </a:endParaRPr>
          </a:p>
        </p:txBody>
      </p:sp>
      <p:sp>
        <p:nvSpPr>
          <p:cNvPr id="302" name="Google Shape;302;p32"/>
          <p:cNvSpPr txBox="1"/>
          <p:nvPr/>
        </p:nvSpPr>
        <p:spPr>
          <a:xfrm>
            <a:off x="8010925" y="1399888"/>
            <a:ext cx="136608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Landsat 7</a:t>
            </a:r>
            <a:endParaRPr dirty="0">
              <a:solidFill>
                <a:schemeClr val="tx1">
                  <a:lumMod val="75000"/>
                  <a:lumOff val="25000"/>
                </a:schemeClr>
              </a:solidFill>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b="1" dirty="0">
                <a:solidFill>
                  <a:schemeClr val="tx1">
                    <a:lumMod val="75000"/>
                    <a:lumOff val="25000"/>
                  </a:schemeClr>
                </a:solidFill>
                <a:latin typeface="Century Gothic"/>
                <a:ea typeface="Century Gothic"/>
                <a:cs typeface="Century Gothic"/>
                <a:sym typeface="Century Gothic"/>
              </a:rPr>
              <a:t>ETM</a:t>
            </a:r>
            <a:endParaRPr dirty="0">
              <a:solidFill>
                <a:schemeClr val="tx1">
                  <a:lumMod val="75000"/>
                  <a:lumOff val="25000"/>
                </a:schemeClr>
              </a:solidFill>
            </a:endParaRPr>
          </a:p>
        </p:txBody>
      </p:sp>
      <p:grpSp>
        <p:nvGrpSpPr>
          <p:cNvPr id="2" name="Group 1"/>
          <p:cNvGrpSpPr/>
          <p:nvPr/>
        </p:nvGrpSpPr>
        <p:grpSpPr>
          <a:xfrm>
            <a:off x="4073552" y="2047238"/>
            <a:ext cx="3956558" cy="3709188"/>
            <a:chOff x="4512366" y="2560983"/>
            <a:chExt cx="3265078" cy="3083412"/>
          </a:xfrm>
        </p:grpSpPr>
        <p:sp>
          <p:nvSpPr>
            <p:cNvPr id="303" name="Google Shape;303;p32"/>
            <p:cNvSpPr/>
            <p:nvPr/>
          </p:nvSpPr>
          <p:spPr>
            <a:xfrm>
              <a:off x="4512366" y="2560983"/>
              <a:ext cx="3089628" cy="3076459"/>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32"/>
            <p:cNvSpPr/>
            <p:nvPr/>
          </p:nvSpPr>
          <p:spPr>
            <a:xfrm>
              <a:off x="4568742" y="2717971"/>
              <a:ext cx="1558957" cy="847358"/>
            </a:xfrm>
            <a:prstGeom prst="cloud">
              <a:avLst/>
            </a:prstGeom>
            <a:solidFill>
              <a:srgbClr val="FFFFFF">
                <a:alpha val="8000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32"/>
            <p:cNvSpPr/>
            <p:nvPr/>
          </p:nvSpPr>
          <p:spPr>
            <a:xfrm>
              <a:off x="4659472" y="4622529"/>
              <a:ext cx="1519377" cy="551236"/>
            </a:xfrm>
            <a:prstGeom prst="cloud">
              <a:avLst/>
            </a:prstGeom>
            <a:solidFill>
              <a:srgbClr val="FFFFFF">
                <a:alpha val="8000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32"/>
            <p:cNvSpPr/>
            <p:nvPr/>
          </p:nvSpPr>
          <p:spPr>
            <a:xfrm>
              <a:off x="4518652" y="3666065"/>
              <a:ext cx="467151" cy="936757"/>
            </a:xfrm>
            <a:custGeom>
              <a:avLst/>
              <a:gdLst/>
              <a:ahLst/>
              <a:cxnLst/>
              <a:rect l="l" t="t" r="r" b="b"/>
              <a:pathLst>
                <a:path w="467151" h="936757" extrusionOk="0">
                  <a:moveTo>
                    <a:pt x="1977" y="638807"/>
                  </a:moveTo>
                  <a:cubicBezTo>
                    <a:pt x="264" y="558326"/>
                    <a:pt x="-1448" y="477845"/>
                    <a:pt x="1977" y="412775"/>
                  </a:cubicBezTo>
                  <a:cubicBezTo>
                    <a:pt x="5402" y="347705"/>
                    <a:pt x="15677" y="301472"/>
                    <a:pt x="22526" y="248389"/>
                  </a:cubicBezTo>
                  <a:cubicBezTo>
                    <a:pt x="29375" y="195306"/>
                    <a:pt x="13964" y="135374"/>
                    <a:pt x="43074" y="94277"/>
                  </a:cubicBezTo>
                  <a:cubicBezTo>
                    <a:pt x="72184" y="53180"/>
                    <a:pt x="132116" y="6946"/>
                    <a:pt x="197186" y="1809"/>
                  </a:cubicBezTo>
                  <a:cubicBezTo>
                    <a:pt x="262256" y="-3328"/>
                    <a:pt x="402669" y="-1616"/>
                    <a:pt x="433492" y="63454"/>
                  </a:cubicBezTo>
                  <a:cubicBezTo>
                    <a:pt x="464315" y="128524"/>
                    <a:pt x="376984" y="289485"/>
                    <a:pt x="382121" y="392227"/>
                  </a:cubicBezTo>
                  <a:cubicBezTo>
                    <a:pt x="387258" y="494969"/>
                    <a:pt x="484862" y="599423"/>
                    <a:pt x="464314" y="679904"/>
                  </a:cubicBezTo>
                  <a:cubicBezTo>
                    <a:pt x="443766" y="760385"/>
                    <a:pt x="322188" y="832304"/>
                    <a:pt x="258831" y="875113"/>
                  </a:cubicBezTo>
                  <a:cubicBezTo>
                    <a:pt x="195474" y="917922"/>
                    <a:pt x="139822" y="927339"/>
                    <a:pt x="84170" y="936757"/>
                  </a:cubicBezTo>
                </a:path>
              </a:pathLst>
            </a:custGeom>
            <a:solidFill>
              <a:srgbClr val="70AD47">
                <a:alpha val="89803"/>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32"/>
            <p:cNvSpPr/>
            <p:nvPr/>
          </p:nvSpPr>
          <p:spPr>
            <a:xfrm>
              <a:off x="6050489" y="2736009"/>
              <a:ext cx="1161804" cy="1450354"/>
            </a:xfrm>
            <a:custGeom>
              <a:avLst/>
              <a:gdLst/>
              <a:ahLst/>
              <a:cxnLst/>
              <a:rect l="l" t="t" r="r" b="b"/>
              <a:pathLst>
                <a:path w="1161804" h="1450354" extrusionOk="0">
                  <a:moveTo>
                    <a:pt x="334527" y="462508"/>
                  </a:moveTo>
                  <a:cubicBezTo>
                    <a:pt x="288293" y="505317"/>
                    <a:pt x="279732" y="495043"/>
                    <a:pt x="231786" y="534427"/>
                  </a:cubicBezTo>
                  <a:cubicBezTo>
                    <a:pt x="183840" y="573811"/>
                    <a:pt x="82811" y="623469"/>
                    <a:pt x="46851" y="698813"/>
                  </a:cubicBezTo>
                  <a:cubicBezTo>
                    <a:pt x="10891" y="774157"/>
                    <a:pt x="-19931" y="911146"/>
                    <a:pt x="16028" y="986490"/>
                  </a:cubicBezTo>
                  <a:cubicBezTo>
                    <a:pt x="51987" y="1061834"/>
                    <a:pt x="247197" y="1096081"/>
                    <a:pt x="262608" y="1150876"/>
                  </a:cubicBezTo>
                  <a:cubicBezTo>
                    <a:pt x="278019" y="1205671"/>
                    <a:pt x="87948" y="1265605"/>
                    <a:pt x="108496" y="1315263"/>
                  </a:cubicBezTo>
                  <a:cubicBezTo>
                    <a:pt x="129044" y="1364922"/>
                    <a:pt x="228361" y="1441978"/>
                    <a:pt x="385898" y="1448827"/>
                  </a:cubicBezTo>
                  <a:cubicBezTo>
                    <a:pt x="543435" y="1455676"/>
                    <a:pt x="927003" y="1441977"/>
                    <a:pt x="1053718" y="1356359"/>
                  </a:cubicBezTo>
                  <a:cubicBezTo>
                    <a:pt x="1180433" y="1270741"/>
                    <a:pt x="1171871" y="1106355"/>
                    <a:pt x="1146186" y="935119"/>
                  </a:cubicBezTo>
                  <a:cubicBezTo>
                    <a:pt x="1120501" y="763883"/>
                    <a:pt x="921867" y="441960"/>
                    <a:pt x="899606" y="328944"/>
                  </a:cubicBezTo>
                  <a:cubicBezTo>
                    <a:pt x="877345" y="215928"/>
                    <a:pt x="1016047" y="289559"/>
                    <a:pt x="1012622" y="257024"/>
                  </a:cubicBezTo>
                  <a:cubicBezTo>
                    <a:pt x="1009197" y="224489"/>
                    <a:pt x="925292" y="166270"/>
                    <a:pt x="879058" y="133735"/>
                  </a:cubicBezTo>
                  <a:cubicBezTo>
                    <a:pt x="832824" y="101200"/>
                    <a:pt x="772891" y="82363"/>
                    <a:pt x="735219" y="61815"/>
                  </a:cubicBezTo>
                  <a:cubicBezTo>
                    <a:pt x="697547" y="41267"/>
                    <a:pt x="690698" y="-25515"/>
                    <a:pt x="653026" y="10445"/>
                  </a:cubicBezTo>
                  <a:cubicBezTo>
                    <a:pt x="615354" y="46405"/>
                    <a:pt x="563983" y="203942"/>
                    <a:pt x="509188" y="277573"/>
                  </a:cubicBezTo>
                  <a:cubicBezTo>
                    <a:pt x="454393" y="351204"/>
                    <a:pt x="380761" y="419699"/>
                    <a:pt x="334527" y="462508"/>
                  </a:cubicBezTo>
                  <a:close/>
                </a:path>
              </a:pathLst>
            </a:custGeom>
            <a:solidFill>
              <a:schemeClr val="accent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2"/>
            <p:cNvSpPr/>
            <p:nvPr/>
          </p:nvSpPr>
          <p:spPr>
            <a:xfrm>
              <a:off x="4982966" y="3864496"/>
              <a:ext cx="1869055" cy="655982"/>
            </a:xfrm>
            <a:prstGeom prst="cloud">
              <a:avLst/>
            </a:prstGeom>
            <a:solidFill>
              <a:srgbClr val="FFFFFF">
                <a:alpha val="8000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32"/>
            <p:cNvSpPr/>
            <p:nvPr/>
          </p:nvSpPr>
          <p:spPr>
            <a:xfrm>
              <a:off x="6127699" y="3201385"/>
              <a:ext cx="1649745" cy="655982"/>
            </a:xfrm>
            <a:prstGeom prst="cloud">
              <a:avLst/>
            </a:prstGeom>
            <a:solidFill>
              <a:srgbClr val="FFFFFF">
                <a:alpha val="8000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32"/>
            <p:cNvSpPr/>
            <p:nvPr/>
          </p:nvSpPr>
          <p:spPr>
            <a:xfrm>
              <a:off x="5938463" y="5352836"/>
              <a:ext cx="835485" cy="291559"/>
            </a:xfrm>
            <a:custGeom>
              <a:avLst/>
              <a:gdLst/>
              <a:ahLst/>
              <a:cxnLst/>
              <a:rect l="l" t="t" r="r" b="b"/>
              <a:pathLst>
                <a:path w="835485" h="291559" extrusionOk="0">
                  <a:moveTo>
                    <a:pt x="0" y="277402"/>
                  </a:moveTo>
                  <a:cubicBezTo>
                    <a:pt x="23973" y="213189"/>
                    <a:pt x="47946" y="148976"/>
                    <a:pt x="143838" y="102742"/>
                  </a:cubicBezTo>
                  <a:cubicBezTo>
                    <a:pt x="239730" y="56508"/>
                    <a:pt x="460625" y="0"/>
                    <a:pt x="575353" y="0"/>
                  </a:cubicBezTo>
                  <a:cubicBezTo>
                    <a:pt x="690081" y="0"/>
                    <a:pt x="861317" y="58221"/>
                    <a:pt x="832207" y="102742"/>
                  </a:cubicBezTo>
                  <a:cubicBezTo>
                    <a:pt x="803097" y="147263"/>
                    <a:pt x="529119" y="236306"/>
                    <a:pt x="400692" y="267128"/>
                  </a:cubicBezTo>
                  <a:cubicBezTo>
                    <a:pt x="272265" y="297950"/>
                    <a:pt x="166955" y="292813"/>
                    <a:pt x="61645" y="287676"/>
                  </a:cubicBezTo>
                </a:path>
              </a:pathLst>
            </a:cu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32"/>
            <p:cNvSpPr/>
            <p:nvPr/>
          </p:nvSpPr>
          <p:spPr>
            <a:xfrm>
              <a:off x="5780951" y="2563756"/>
              <a:ext cx="552458" cy="84138"/>
            </a:xfrm>
            <a:custGeom>
              <a:avLst/>
              <a:gdLst/>
              <a:ahLst/>
              <a:cxnLst/>
              <a:rect l="l" t="t" r="r" b="b"/>
              <a:pathLst>
                <a:path w="552458" h="84138" extrusionOk="0">
                  <a:moveTo>
                    <a:pt x="2961" y="22450"/>
                  </a:moveTo>
                  <a:cubicBezTo>
                    <a:pt x="30359" y="36149"/>
                    <a:pt x="302624" y="85807"/>
                    <a:pt x="393379" y="84095"/>
                  </a:cubicBezTo>
                  <a:cubicBezTo>
                    <a:pt x="484134" y="82383"/>
                    <a:pt x="574889" y="25875"/>
                    <a:pt x="547491" y="12176"/>
                  </a:cubicBezTo>
                  <a:cubicBezTo>
                    <a:pt x="520093" y="-1523"/>
                    <a:pt x="312898" y="-1523"/>
                    <a:pt x="228993" y="1902"/>
                  </a:cubicBezTo>
                  <a:cubicBezTo>
                    <a:pt x="145088" y="5327"/>
                    <a:pt x="-24437" y="8751"/>
                    <a:pt x="2961" y="22450"/>
                  </a:cubicBezTo>
                  <a:close/>
                </a:path>
              </a:pathLst>
            </a:cu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32"/>
            <p:cNvSpPr/>
            <p:nvPr/>
          </p:nvSpPr>
          <p:spPr>
            <a:xfrm>
              <a:off x="6818358" y="4569283"/>
              <a:ext cx="673047" cy="639952"/>
            </a:xfrm>
            <a:custGeom>
              <a:avLst/>
              <a:gdLst/>
              <a:ahLst/>
              <a:cxnLst/>
              <a:rect l="l" t="t" r="r" b="b"/>
              <a:pathLst>
                <a:path w="673047" h="639952" extrusionOk="0">
                  <a:moveTo>
                    <a:pt x="301633" y="639715"/>
                  </a:moveTo>
                  <a:cubicBezTo>
                    <a:pt x="241700" y="636290"/>
                    <a:pt x="31080" y="602042"/>
                    <a:pt x="3682" y="557521"/>
                  </a:cubicBezTo>
                  <a:cubicBezTo>
                    <a:pt x="-23716" y="513000"/>
                    <a:pt x="109848" y="430807"/>
                    <a:pt x="137246" y="372587"/>
                  </a:cubicBezTo>
                  <a:cubicBezTo>
                    <a:pt x="164644" y="314367"/>
                    <a:pt x="121835" y="269845"/>
                    <a:pt x="168069" y="208200"/>
                  </a:cubicBezTo>
                  <a:cubicBezTo>
                    <a:pt x="214303" y="146555"/>
                    <a:pt x="335881" y="23265"/>
                    <a:pt x="414649" y="2717"/>
                  </a:cubicBezTo>
                  <a:cubicBezTo>
                    <a:pt x="493417" y="-17831"/>
                    <a:pt x="640680" y="84910"/>
                    <a:pt x="640680" y="84910"/>
                  </a:cubicBezTo>
                  <a:cubicBezTo>
                    <a:pt x="683489" y="105458"/>
                    <a:pt x="671503" y="107171"/>
                    <a:pt x="671503" y="126007"/>
                  </a:cubicBezTo>
                  <a:cubicBezTo>
                    <a:pt x="671503" y="144843"/>
                    <a:pt x="650954" y="175665"/>
                    <a:pt x="640680" y="197926"/>
                  </a:cubicBezTo>
                  <a:cubicBezTo>
                    <a:pt x="630406" y="220187"/>
                    <a:pt x="628694" y="230461"/>
                    <a:pt x="609858" y="259571"/>
                  </a:cubicBezTo>
                  <a:cubicBezTo>
                    <a:pt x="591022" y="288681"/>
                    <a:pt x="551637" y="336628"/>
                    <a:pt x="527664" y="372587"/>
                  </a:cubicBezTo>
                  <a:cubicBezTo>
                    <a:pt x="503691" y="408546"/>
                    <a:pt x="493418" y="441081"/>
                    <a:pt x="466020" y="475328"/>
                  </a:cubicBezTo>
                  <a:cubicBezTo>
                    <a:pt x="438622" y="509575"/>
                    <a:pt x="390676" y="547248"/>
                    <a:pt x="363278" y="578070"/>
                  </a:cubicBezTo>
                  <a:cubicBezTo>
                    <a:pt x="335880" y="608892"/>
                    <a:pt x="361566" y="643140"/>
                    <a:pt x="301633" y="639715"/>
                  </a:cubicBezTo>
                  <a:close/>
                </a:path>
              </a:pathLst>
            </a:custGeom>
            <a:solidFill>
              <a:schemeClr val="accent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2"/>
            <p:cNvSpPr/>
            <p:nvPr/>
          </p:nvSpPr>
          <p:spPr>
            <a:xfrm>
              <a:off x="6422037" y="4704331"/>
              <a:ext cx="1243822" cy="655982"/>
            </a:xfrm>
            <a:prstGeom prst="cloud">
              <a:avLst/>
            </a:prstGeom>
            <a:solidFill>
              <a:srgbClr val="FFFFFF">
                <a:alpha val="80000"/>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14" name="Google Shape;314;p32"/>
          <p:cNvSpPr txBox="1"/>
          <p:nvPr/>
        </p:nvSpPr>
        <p:spPr>
          <a:xfrm>
            <a:off x="854357" y="3575666"/>
            <a:ext cx="1659693"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tx1">
                    <a:lumMod val="75000"/>
                    <a:lumOff val="25000"/>
                  </a:schemeClr>
                </a:solidFill>
                <a:latin typeface="Century Gothic"/>
                <a:ea typeface="Century Gothic"/>
                <a:cs typeface="Century Gothic"/>
                <a:sym typeface="Century Gothic"/>
              </a:rPr>
              <a:t>Landsat 8</a:t>
            </a:r>
            <a:endParaRPr dirty="0">
              <a:solidFill>
                <a:schemeClr val="tx1">
                  <a:lumMod val="75000"/>
                  <a:lumOff val="25000"/>
                </a:schemeClr>
              </a:solidFill>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000" b="1" dirty="0">
                <a:solidFill>
                  <a:schemeClr val="tx1">
                    <a:lumMod val="75000"/>
                    <a:lumOff val="25000"/>
                  </a:schemeClr>
                </a:solidFill>
                <a:latin typeface="Century Gothic"/>
                <a:ea typeface="Century Gothic"/>
                <a:cs typeface="Century Gothic"/>
                <a:sym typeface="Century Gothic"/>
              </a:rPr>
              <a:t>OLI</a:t>
            </a:r>
            <a:endParaRPr dirty="0">
              <a:solidFill>
                <a:schemeClr val="tx1">
                  <a:lumMod val="75000"/>
                  <a:lumOff val="25000"/>
                </a:schemeClr>
              </a:solidFill>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000" b="1" dirty="0">
                <a:solidFill>
                  <a:schemeClr val="tx1">
                    <a:lumMod val="75000"/>
                    <a:lumOff val="25000"/>
                  </a:schemeClr>
                </a:solidFill>
                <a:latin typeface="Century Gothic"/>
                <a:ea typeface="Century Gothic"/>
                <a:cs typeface="Century Gothic"/>
                <a:sym typeface="Century Gothic"/>
              </a:rPr>
              <a:t>TIRS</a:t>
            </a:r>
            <a:endParaRPr dirty="0">
              <a:solidFill>
                <a:schemeClr val="tx1">
                  <a:lumMod val="75000"/>
                  <a:lumOff val="25000"/>
                </a:schemeClr>
              </a:solidFill>
            </a:endParaRPr>
          </a:p>
        </p:txBody>
      </p:sp>
      <p:sp>
        <p:nvSpPr>
          <p:cNvPr id="315" name="Google Shape;315;p32"/>
          <p:cNvSpPr txBox="1"/>
          <p:nvPr/>
        </p:nvSpPr>
        <p:spPr>
          <a:xfrm>
            <a:off x="9763775" y="4808192"/>
            <a:ext cx="1628972" cy="101566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US" sz="2000" b="1" dirty="0">
                <a:solidFill>
                  <a:schemeClr val="tx1">
                    <a:lumMod val="75000"/>
                    <a:lumOff val="25000"/>
                  </a:schemeClr>
                </a:solidFill>
                <a:latin typeface="Century Gothic"/>
                <a:ea typeface="Century Gothic"/>
                <a:cs typeface="Century Gothic"/>
                <a:sym typeface="Century Gothic"/>
              </a:rPr>
              <a:t>Landsat 4/5</a:t>
            </a:r>
            <a:endParaRPr dirty="0">
              <a:solidFill>
                <a:schemeClr val="tx1">
                  <a:lumMod val="75000"/>
                  <a:lumOff val="25000"/>
                </a:schemeClr>
              </a:solidFill>
            </a:endParaRPr>
          </a:p>
          <a:p>
            <a:pPr marL="342900" marR="0" lvl="0" indent="-342900" algn="l" rtl="0">
              <a:spcBef>
                <a:spcPts val="0"/>
              </a:spcBef>
              <a:spcAft>
                <a:spcPts val="0"/>
              </a:spcAft>
              <a:buClr>
                <a:srgbClr val="0070C0"/>
              </a:buClr>
              <a:buSzPts val="2000"/>
              <a:buFont typeface="Webdings" panose="05030102010509060703" pitchFamily="18" charset="2"/>
              <a:buChar char="4"/>
            </a:pPr>
            <a:r>
              <a:rPr lang="en-US" sz="2000" b="1" dirty="0">
                <a:solidFill>
                  <a:schemeClr val="tx1">
                    <a:lumMod val="75000"/>
                    <a:lumOff val="25000"/>
                  </a:schemeClr>
                </a:solidFill>
                <a:latin typeface="Century Gothic"/>
                <a:ea typeface="Century Gothic"/>
                <a:cs typeface="Century Gothic"/>
                <a:sym typeface="Century Gothic"/>
              </a:rPr>
              <a:t>TM</a:t>
            </a:r>
            <a:endParaRPr dirty="0">
              <a:solidFill>
                <a:schemeClr val="tx1">
                  <a:lumMod val="75000"/>
                  <a:lumOff val="25000"/>
                </a:schemeClr>
              </a:solidFill>
            </a:endParaRPr>
          </a:p>
          <a:p>
            <a:pPr marL="457200" marR="0" lvl="1" indent="0" algn="l" rtl="0">
              <a:spcBef>
                <a:spcPts val="0"/>
              </a:spcBef>
              <a:spcAft>
                <a:spcPts val="0"/>
              </a:spcAft>
              <a:buNone/>
            </a:pPr>
            <a:endParaRPr sz="2000" b="0" i="0" u="none" strike="noStrike" cap="none" dirty="0">
              <a:solidFill>
                <a:schemeClr val="dk1"/>
              </a:solidFill>
              <a:latin typeface="Century Gothic"/>
              <a:ea typeface="Century Gothic"/>
              <a:cs typeface="Century Gothic"/>
              <a:sym typeface="Century Gothic"/>
            </a:endParaRPr>
          </a:p>
        </p:txBody>
      </p:sp>
      <p:pic>
        <p:nvPicPr>
          <p:cNvPr id="328" name="Google Shape;328;p32"/>
          <p:cNvPicPr preferRelativeResize="0"/>
          <p:nvPr/>
        </p:nvPicPr>
        <p:blipFill rotWithShape="1">
          <a:blip r:embed="rId3">
            <a:alphaModFix/>
          </a:blip>
          <a:srcRect/>
          <a:stretch/>
        </p:blipFill>
        <p:spPr>
          <a:xfrm>
            <a:off x="1644516" y="1598112"/>
            <a:ext cx="2646895" cy="2189748"/>
          </a:xfrm>
          <a:prstGeom prst="rect">
            <a:avLst/>
          </a:prstGeom>
          <a:noFill/>
          <a:ln>
            <a:noFill/>
          </a:ln>
        </p:spPr>
      </p:pic>
      <p:pic>
        <p:nvPicPr>
          <p:cNvPr id="329" name="Google Shape;329;p32"/>
          <p:cNvPicPr preferRelativeResize="0"/>
          <p:nvPr/>
        </p:nvPicPr>
        <p:blipFill rotWithShape="1">
          <a:blip r:embed="rId4">
            <a:alphaModFix/>
          </a:blip>
          <a:srcRect/>
          <a:stretch/>
        </p:blipFill>
        <p:spPr>
          <a:xfrm>
            <a:off x="8030110" y="1986890"/>
            <a:ext cx="3362637" cy="1381517"/>
          </a:xfrm>
          <a:prstGeom prst="rect">
            <a:avLst/>
          </a:prstGeom>
          <a:noFill/>
          <a:ln>
            <a:noFill/>
          </a:ln>
        </p:spPr>
      </p:pic>
      <p:pic>
        <p:nvPicPr>
          <p:cNvPr id="330" name="Google Shape;330;p32"/>
          <p:cNvPicPr preferRelativeResize="0"/>
          <p:nvPr/>
        </p:nvPicPr>
        <p:blipFill rotWithShape="1">
          <a:blip r:embed="rId5">
            <a:alphaModFix/>
          </a:blip>
          <a:srcRect/>
          <a:stretch/>
        </p:blipFill>
        <p:spPr>
          <a:xfrm>
            <a:off x="7647908" y="4155964"/>
            <a:ext cx="2685419" cy="259443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grpSp>
        <p:nvGrpSpPr>
          <p:cNvPr id="336" name="Google Shape;336;p33"/>
          <p:cNvGrpSpPr/>
          <p:nvPr/>
        </p:nvGrpSpPr>
        <p:grpSpPr>
          <a:xfrm>
            <a:off x="2462886" y="1316802"/>
            <a:ext cx="6517235" cy="2603024"/>
            <a:chOff x="79170" y="547274"/>
            <a:chExt cx="6517235" cy="2603024"/>
          </a:xfrm>
        </p:grpSpPr>
        <p:sp>
          <p:nvSpPr>
            <p:cNvPr id="337" name="Google Shape;337;p33"/>
            <p:cNvSpPr/>
            <p:nvPr/>
          </p:nvSpPr>
          <p:spPr>
            <a:xfrm>
              <a:off x="79170" y="547612"/>
              <a:ext cx="2168905" cy="2602686"/>
            </a:xfrm>
            <a:prstGeom prst="roundRect">
              <a:avLst>
                <a:gd name="adj" fmla="val 5000"/>
              </a:avLst>
            </a:prstGeom>
            <a:solidFill>
              <a:srgbClr val="1B57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txBox="1"/>
            <p:nvPr/>
          </p:nvSpPr>
          <p:spPr>
            <a:xfrm rot="-5400000">
              <a:off x="-771040" y="1397823"/>
              <a:ext cx="2134203" cy="433781"/>
            </a:xfrm>
            <a:prstGeom prst="rect">
              <a:avLst/>
            </a:prstGeom>
            <a:noFill/>
            <a:ln>
              <a:noFill/>
            </a:ln>
          </p:spPr>
          <p:txBody>
            <a:bodyPr spcFirstLastPara="1" wrap="square" lIns="0" tIns="68575" rIns="88900" bIns="0" anchor="t" anchorCtr="0">
              <a:noAutofit/>
            </a:bodyPr>
            <a:lstStyle/>
            <a:p>
              <a:pPr marL="0" marR="0" lvl="0" indent="0" algn="r" rtl="0">
                <a:lnSpc>
                  <a:spcPct val="90000"/>
                </a:lnSpc>
                <a:spcBef>
                  <a:spcPts val="0"/>
                </a:spcBef>
                <a:spcAft>
                  <a:spcPts val="0"/>
                </a:spcAft>
                <a:buNone/>
              </a:pPr>
              <a:r>
                <a:rPr lang="en-US" sz="2000">
                  <a:solidFill>
                    <a:schemeClr val="lt1"/>
                  </a:solidFill>
                  <a:latin typeface="Century Gothic"/>
                  <a:ea typeface="Century Gothic"/>
                  <a:cs typeface="Century Gothic"/>
                  <a:sym typeface="Century Gothic"/>
                </a:rPr>
                <a:t>Landsat 4/5 </a:t>
              </a:r>
              <a:endParaRPr sz="2000">
                <a:solidFill>
                  <a:schemeClr val="lt1"/>
                </a:solidFill>
                <a:latin typeface="Century Gothic"/>
                <a:ea typeface="Century Gothic"/>
                <a:cs typeface="Century Gothic"/>
                <a:sym typeface="Century Gothic"/>
              </a:endParaRPr>
            </a:p>
          </p:txBody>
        </p:sp>
        <p:sp>
          <p:nvSpPr>
            <p:cNvPr id="339" name="Google Shape;339;p33"/>
            <p:cNvSpPr/>
            <p:nvPr/>
          </p:nvSpPr>
          <p:spPr>
            <a:xfrm>
              <a:off x="2245321" y="547274"/>
              <a:ext cx="2168905" cy="2602686"/>
            </a:xfrm>
            <a:prstGeom prst="roundRect">
              <a:avLst>
                <a:gd name="adj" fmla="val 5000"/>
              </a:avLst>
            </a:prstGeom>
            <a:solidFill>
              <a:srgbClr val="2259A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txBox="1"/>
            <p:nvPr/>
          </p:nvSpPr>
          <p:spPr>
            <a:xfrm rot="-5400000">
              <a:off x="1395110" y="1397485"/>
              <a:ext cx="2134203" cy="433781"/>
            </a:xfrm>
            <a:prstGeom prst="rect">
              <a:avLst/>
            </a:prstGeom>
            <a:noFill/>
            <a:ln>
              <a:noFill/>
            </a:ln>
          </p:spPr>
          <p:txBody>
            <a:bodyPr spcFirstLastPara="1" wrap="square" lIns="0" tIns="68575" rIns="88900" bIns="0" anchor="t" anchorCtr="0">
              <a:noAutofit/>
            </a:bodyPr>
            <a:lstStyle/>
            <a:p>
              <a:pPr marL="0" marR="0" lvl="0" indent="0" algn="r" rtl="0">
                <a:lnSpc>
                  <a:spcPct val="90000"/>
                </a:lnSpc>
                <a:spcBef>
                  <a:spcPts val="0"/>
                </a:spcBef>
                <a:spcAft>
                  <a:spcPts val="0"/>
                </a:spcAft>
                <a:buNone/>
              </a:pPr>
              <a:r>
                <a:rPr lang="en-US" sz="2000">
                  <a:solidFill>
                    <a:schemeClr val="lt1"/>
                  </a:solidFill>
                  <a:latin typeface="Century Gothic"/>
                  <a:ea typeface="Century Gothic"/>
                  <a:cs typeface="Century Gothic"/>
                  <a:sym typeface="Century Gothic"/>
                </a:rPr>
                <a:t>Landsat 7</a:t>
              </a:r>
              <a:endParaRPr sz="2000">
                <a:solidFill>
                  <a:schemeClr val="lt1"/>
                </a:solidFill>
                <a:latin typeface="Century Gothic"/>
                <a:ea typeface="Century Gothic"/>
                <a:cs typeface="Century Gothic"/>
                <a:sym typeface="Century Gothic"/>
              </a:endParaRPr>
            </a:p>
          </p:txBody>
        </p:sp>
        <p:sp>
          <p:nvSpPr>
            <p:cNvPr id="341" name="Google Shape;341;p33"/>
            <p:cNvSpPr/>
            <p:nvPr/>
          </p:nvSpPr>
          <p:spPr>
            <a:xfrm rot="5400000">
              <a:off x="2064873" y="2616345"/>
              <a:ext cx="382583" cy="325335"/>
            </a:xfrm>
            <a:prstGeom prst="flowChartExtract">
              <a:avLst/>
            </a:prstGeom>
            <a:solidFill>
              <a:schemeClr val="lt1"/>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4427500" y="547612"/>
              <a:ext cx="2168905" cy="2602686"/>
            </a:xfrm>
            <a:prstGeom prst="roundRect">
              <a:avLst>
                <a:gd name="adj" fmla="val 5000"/>
              </a:avLst>
            </a:prstGeom>
            <a:solidFill>
              <a:srgbClr val="2559A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txBox="1"/>
            <p:nvPr/>
          </p:nvSpPr>
          <p:spPr>
            <a:xfrm rot="-5400000">
              <a:off x="3577289" y="1397823"/>
              <a:ext cx="2134203" cy="433781"/>
            </a:xfrm>
            <a:prstGeom prst="rect">
              <a:avLst/>
            </a:prstGeom>
            <a:noFill/>
            <a:ln>
              <a:noFill/>
            </a:ln>
          </p:spPr>
          <p:txBody>
            <a:bodyPr spcFirstLastPara="1" wrap="square" lIns="0" tIns="68575" rIns="88900" bIns="0" anchor="t" anchorCtr="0">
              <a:noAutofit/>
            </a:bodyPr>
            <a:lstStyle/>
            <a:p>
              <a:pPr marL="0" marR="0" lvl="0" indent="0" algn="r" rtl="0">
                <a:lnSpc>
                  <a:spcPct val="90000"/>
                </a:lnSpc>
                <a:spcBef>
                  <a:spcPts val="0"/>
                </a:spcBef>
                <a:spcAft>
                  <a:spcPts val="0"/>
                </a:spcAft>
                <a:buNone/>
              </a:pPr>
              <a:r>
                <a:rPr lang="en-US" sz="2000">
                  <a:solidFill>
                    <a:schemeClr val="lt1"/>
                  </a:solidFill>
                  <a:latin typeface="Century Gothic"/>
                  <a:ea typeface="Century Gothic"/>
                  <a:cs typeface="Century Gothic"/>
                  <a:sym typeface="Century Gothic"/>
                </a:rPr>
                <a:t>Landsat 8</a:t>
              </a:r>
              <a:endParaRPr sz="2000">
                <a:solidFill>
                  <a:schemeClr val="lt1"/>
                </a:solidFill>
                <a:latin typeface="Century Gothic"/>
                <a:ea typeface="Century Gothic"/>
                <a:cs typeface="Century Gothic"/>
                <a:sym typeface="Century Gothic"/>
              </a:endParaRPr>
            </a:p>
          </p:txBody>
        </p:sp>
        <p:sp>
          <p:nvSpPr>
            <p:cNvPr id="344" name="Google Shape;344;p33"/>
            <p:cNvSpPr/>
            <p:nvPr/>
          </p:nvSpPr>
          <p:spPr>
            <a:xfrm rot="5400000">
              <a:off x="4309691" y="2616345"/>
              <a:ext cx="382583" cy="325335"/>
            </a:xfrm>
            <a:prstGeom prst="flowChartExtract">
              <a:avLst/>
            </a:prstGeom>
            <a:solidFill>
              <a:schemeClr val="lt1"/>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33"/>
          <p:cNvSpPr txBox="1"/>
          <p:nvPr/>
        </p:nvSpPr>
        <p:spPr>
          <a:xfrm>
            <a:off x="370608" y="429491"/>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USGS PRODUCT</a:t>
            </a:r>
            <a:endParaRPr sz="4400" b="1">
              <a:solidFill>
                <a:schemeClr val="lt1"/>
              </a:solidFill>
              <a:latin typeface="Century Gothic"/>
              <a:ea typeface="Century Gothic"/>
              <a:cs typeface="Century Gothic"/>
              <a:sym typeface="Century Gothic"/>
            </a:endParaRPr>
          </a:p>
        </p:txBody>
      </p:sp>
      <p:cxnSp>
        <p:nvCxnSpPr>
          <p:cNvPr id="346" name="Google Shape;346;p33"/>
          <p:cNvCxnSpPr/>
          <p:nvPr/>
        </p:nvCxnSpPr>
        <p:spPr>
          <a:xfrm>
            <a:off x="0" y="5168348"/>
            <a:ext cx="12192000" cy="0"/>
          </a:xfrm>
          <a:prstGeom prst="straightConnector1">
            <a:avLst/>
          </a:prstGeom>
          <a:noFill/>
          <a:ln w="292100" cap="flat" cmpd="sng">
            <a:solidFill>
              <a:srgbClr val="7F7F7F"/>
            </a:solidFill>
            <a:prstDash val="solid"/>
            <a:miter lim="800000"/>
            <a:headEnd type="none" w="sm" len="sm"/>
            <a:tailEnd type="none" w="sm" len="sm"/>
          </a:ln>
        </p:spPr>
      </p:cxnSp>
      <p:cxnSp>
        <p:nvCxnSpPr>
          <p:cNvPr id="347" name="Google Shape;347;p33"/>
          <p:cNvCxnSpPr/>
          <p:nvPr/>
        </p:nvCxnSpPr>
        <p:spPr>
          <a:xfrm>
            <a:off x="2383716" y="4962228"/>
            <a:ext cx="11614" cy="403931"/>
          </a:xfrm>
          <a:prstGeom prst="straightConnector1">
            <a:avLst/>
          </a:prstGeom>
          <a:noFill/>
          <a:ln w="76200" cap="flat" cmpd="sng">
            <a:solidFill>
              <a:srgbClr val="7F7F7F"/>
            </a:solidFill>
            <a:prstDash val="solid"/>
            <a:miter lim="800000"/>
            <a:headEnd type="none" w="sm" len="sm"/>
            <a:tailEnd type="none" w="sm" len="sm"/>
          </a:ln>
        </p:spPr>
      </p:cxnSp>
      <p:cxnSp>
        <p:nvCxnSpPr>
          <p:cNvPr id="348" name="Google Shape;348;p33"/>
          <p:cNvCxnSpPr/>
          <p:nvPr/>
        </p:nvCxnSpPr>
        <p:spPr>
          <a:xfrm>
            <a:off x="3555209" y="4929237"/>
            <a:ext cx="11614" cy="403931"/>
          </a:xfrm>
          <a:prstGeom prst="straightConnector1">
            <a:avLst/>
          </a:prstGeom>
          <a:noFill/>
          <a:ln w="76200" cap="flat" cmpd="sng">
            <a:solidFill>
              <a:srgbClr val="7F7F7F"/>
            </a:solidFill>
            <a:prstDash val="solid"/>
            <a:miter lim="800000"/>
            <a:headEnd type="none" w="sm" len="sm"/>
            <a:tailEnd type="none" w="sm" len="sm"/>
          </a:ln>
        </p:spPr>
      </p:cxnSp>
      <p:sp>
        <p:nvSpPr>
          <p:cNvPr id="349" name="Google Shape;349;p33"/>
          <p:cNvSpPr txBox="1"/>
          <p:nvPr/>
        </p:nvSpPr>
        <p:spPr>
          <a:xfrm>
            <a:off x="1182757" y="4325736"/>
            <a:ext cx="2604052" cy="6001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B57AF"/>
              </a:buClr>
              <a:buSzPts val="1400"/>
              <a:buFont typeface="Arial"/>
              <a:buNone/>
            </a:pPr>
            <a:r>
              <a:rPr lang="en-US" sz="1400" b="1">
                <a:solidFill>
                  <a:schemeClr val="tx1">
                    <a:lumMod val="75000"/>
                    <a:lumOff val="25000"/>
                  </a:schemeClr>
                </a:solidFill>
                <a:latin typeface="Century Gothic"/>
                <a:ea typeface="Century Gothic"/>
                <a:cs typeface="Century Gothic"/>
                <a:sym typeface="Century Gothic"/>
              </a:rPr>
              <a:t>1982</a:t>
            </a:r>
            <a:r>
              <a:rPr lang="en-US" sz="1400">
                <a:solidFill>
                  <a:schemeClr val="tx1">
                    <a:lumMod val="75000"/>
                    <a:lumOff val="25000"/>
                  </a:schemeClr>
                </a:solidFill>
                <a:latin typeface="Century Gothic"/>
                <a:ea typeface="Century Gothic"/>
                <a:cs typeface="Century Gothic"/>
                <a:sym typeface="Century Gothic"/>
              </a:rPr>
              <a:t> </a:t>
            </a:r>
            <a:endParaRPr>
              <a:solidFill>
                <a:schemeClr val="tx1">
                  <a:lumMod val="75000"/>
                  <a:lumOff val="25000"/>
                </a:schemeClr>
              </a:solidFill>
            </a:endParaRPr>
          </a:p>
          <a:p>
            <a:pPr marL="0" marR="0" lvl="0" indent="0" algn="ctr" rtl="0">
              <a:lnSpc>
                <a:spcPct val="100000"/>
              </a:lnSpc>
              <a:spcBef>
                <a:spcPts val="600"/>
              </a:spcBef>
              <a:spcAft>
                <a:spcPts val="0"/>
              </a:spcAft>
              <a:buClr>
                <a:srgbClr val="1B57AF"/>
              </a:buClr>
              <a:buSzPts val="1400"/>
              <a:buFont typeface="Arial"/>
              <a:buNone/>
            </a:pPr>
            <a:r>
              <a:rPr lang="en-US" sz="1400">
                <a:solidFill>
                  <a:schemeClr val="tx1">
                    <a:lumMod val="75000"/>
                    <a:lumOff val="25000"/>
                  </a:schemeClr>
                </a:solidFill>
                <a:latin typeface="Century Gothic"/>
                <a:ea typeface="Century Gothic"/>
                <a:cs typeface="Century Gothic"/>
                <a:sym typeface="Century Gothic"/>
              </a:rPr>
              <a:t>Landsat 4 launches</a:t>
            </a:r>
            <a:endParaRPr>
              <a:solidFill>
                <a:schemeClr val="tx1">
                  <a:lumMod val="75000"/>
                  <a:lumOff val="25000"/>
                </a:schemeClr>
              </a:solidFill>
            </a:endParaRPr>
          </a:p>
        </p:txBody>
      </p:sp>
      <p:sp>
        <p:nvSpPr>
          <p:cNvPr id="350" name="Google Shape;350;p33"/>
          <p:cNvSpPr txBox="1"/>
          <p:nvPr/>
        </p:nvSpPr>
        <p:spPr>
          <a:xfrm>
            <a:off x="2264797" y="5457599"/>
            <a:ext cx="2604052" cy="12464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B57AF"/>
              </a:buClr>
              <a:buSzPts val="1400"/>
              <a:buFont typeface="Arial"/>
              <a:buNone/>
            </a:pPr>
            <a:r>
              <a:rPr lang="en-US" sz="1400" b="1" dirty="0">
                <a:solidFill>
                  <a:schemeClr val="tx1">
                    <a:lumMod val="75000"/>
                    <a:lumOff val="25000"/>
                  </a:schemeClr>
                </a:solidFill>
                <a:latin typeface="Century Gothic"/>
                <a:ea typeface="Century Gothic"/>
                <a:cs typeface="Century Gothic"/>
                <a:sym typeface="Century Gothic"/>
              </a:rPr>
              <a:t>1983</a:t>
            </a:r>
            <a:r>
              <a:rPr lang="en-US" sz="1400"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endParaRPr>
          </a:p>
          <a:p>
            <a:pPr lvl="0" algn="ctr">
              <a:spcBef>
                <a:spcPts val="600"/>
              </a:spcBef>
              <a:buClr>
                <a:srgbClr val="1B57AF"/>
              </a:buClr>
              <a:buSzPts val="1400"/>
            </a:pPr>
            <a:r>
              <a:rPr lang="en-US" dirty="0" smtClean="0">
                <a:solidFill>
                  <a:schemeClr val="tx1">
                    <a:lumMod val="75000"/>
                    <a:lumOff val="25000"/>
                  </a:schemeClr>
                </a:solidFill>
                <a:latin typeface="Century Gothic"/>
                <a:ea typeface="Century Gothic"/>
                <a:cs typeface="Century Gothic"/>
                <a:sym typeface="Century Gothic"/>
              </a:rPr>
              <a:t>B</a:t>
            </a:r>
            <a:r>
              <a:rPr lang="en-US" sz="1400" dirty="0" smtClean="0">
                <a:solidFill>
                  <a:schemeClr val="tx1">
                    <a:lumMod val="75000"/>
                    <a:lumOff val="25000"/>
                  </a:schemeClr>
                </a:solidFill>
                <a:latin typeface="Century Gothic"/>
                <a:ea typeface="Century Gothic"/>
                <a:cs typeface="Century Gothic"/>
                <a:sym typeface="Century Gothic"/>
              </a:rPr>
              <a:t>eginning </a:t>
            </a:r>
            <a:r>
              <a:rPr lang="en-US" dirty="0" smtClean="0">
                <a:solidFill>
                  <a:schemeClr val="tx1">
                    <a:lumMod val="75000"/>
                    <a:lumOff val="25000"/>
                  </a:schemeClr>
                </a:solidFill>
                <a:latin typeface="Century Gothic"/>
                <a:ea typeface="Century Gothic"/>
                <a:cs typeface="Century Gothic"/>
                <a:sym typeface="Century Gothic"/>
              </a:rPr>
              <a:t>USGS provisional </a:t>
            </a:r>
            <a:r>
              <a:rPr lang="en-US" sz="1400" dirty="0">
                <a:solidFill>
                  <a:schemeClr val="tx1">
                    <a:lumMod val="75000"/>
                    <a:lumOff val="25000"/>
                  </a:schemeClr>
                </a:solidFill>
                <a:latin typeface="Century Gothic"/>
                <a:ea typeface="Century Gothic"/>
                <a:cs typeface="Century Gothic"/>
                <a:sym typeface="Century Gothic"/>
              </a:rPr>
              <a:t>land-surface </a:t>
            </a:r>
            <a:r>
              <a:rPr lang="en-US" sz="1400" dirty="0" smtClean="0">
                <a:solidFill>
                  <a:schemeClr val="tx1">
                    <a:lumMod val="75000"/>
                    <a:lumOff val="25000"/>
                  </a:schemeClr>
                </a:solidFill>
                <a:latin typeface="Century Gothic"/>
                <a:ea typeface="Century Gothic"/>
                <a:cs typeface="Century Gothic"/>
                <a:sym typeface="Century Gothic"/>
              </a:rPr>
              <a:t>temperature product</a:t>
            </a:r>
            <a:endParaRPr dirty="0">
              <a:solidFill>
                <a:schemeClr val="tx1">
                  <a:lumMod val="75000"/>
                  <a:lumOff val="25000"/>
                </a:schemeClr>
              </a:solidFill>
            </a:endParaRPr>
          </a:p>
        </p:txBody>
      </p:sp>
      <p:cxnSp>
        <p:nvCxnSpPr>
          <p:cNvPr id="351" name="Google Shape;351;p33"/>
          <p:cNvCxnSpPr/>
          <p:nvPr/>
        </p:nvCxnSpPr>
        <p:spPr>
          <a:xfrm>
            <a:off x="4621882" y="4945404"/>
            <a:ext cx="11614" cy="403931"/>
          </a:xfrm>
          <a:prstGeom prst="straightConnector1">
            <a:avLst/>
          </a:prstGeom>
          <a:noFill/>
          <a:ln w="76200" cap="flat" cmpd="sng">
            <a:solidFill>
              <a:srgbClr val="7F7F7F"/>
            </a:solidFill>
            <a:prstDash val="solid"/>
            <a:miter lim="800000"/>
            <a:headEnd type="none" w="sm" len="sm"/>
            <a:tailEnd type="none" w="sm" len="sm"/>
          </a:ln>
        </p:spPr>
      </p:cxnSp>
      <p:cxnSp>
        <p:nvCxnSpPr>
          <p:cNvPr id="352" name="Google Shape;352;p33"/>
          <p:cNvCxnSpPr/>
          <p:nvPr/>
        </p:nvCxnSpPr>
        <p:spPr>
          <a:xfrm>
            <a:off x="6673650" y="4945403"/>
            <a:ext cx="11614" cy="403931"/>
          </a:xfrm>
          <a:prstGeom prst="straightConnector1">
            <a:avLst/>
          </a:prstGeom>
          <a:noFill/>
          <a:ln w="76200" cap="flat" cmpd="sng">
            <a:solidFill>
              <a:srgbClr val="7F7F7F"/>
            </a:solidFill>
            <a:prstDash val="solid"/>
            <a:miter lim="800000"/>
            <a:headEnd type="none" w="sm" len="sm"/>
            <a:tailEnd type="none" w="sm" len="sm"/>
          </a:ln>
        </p:spPr>
      </p:cxnSp>
      <p:sp>
        <p:nvSpPr>
          <p:cNvPr id="353" name="Google Shape;353;p33"/>
          <p:cNvSpPr txBox="1"/>
          <p:nvPr/>
        </p:nvSpPr>
        <p:spPr>
          <a:xfrm>
            <a:off x="3740702" y="4364208"/>
            <a:ext cx="18630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1984</a:t>
            </a:r>
            <a:endParaRPr>
              <a:solidFill>
                <a:schemeClr val="tx1">
                  <a:lumMod val="75000"/>
                  <a:lumOff val="25000"/>
                </a:schemeClr>
              </a:solidFill>
            </a:endParaRPr>
          </a:p>
          <a:p>
            <a:pPr marL="0" marR="0" lvl="0" indent="0" algn="l"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Landsat 5 launches</a:t>
            </a:r>
            <a:endParaRPr sz="1400">
              <a:solidFill>
                <a:schemeClr val="tx1">
                  <a:lumMod val="75000"/>
                  <a:lumOff val="25000"/>
                </a:schemeClr>
              </a:solidFill>
              <a:latin typeface="Century Gothic"/>
              <a:ea typeface="Century Gothic"/>
              <a:cs typeface="Century Gothic"/>
              <a:sym typeface="Century Gothic"/>
            </a:endParaRPr>
          </a:p>
        </p:txBody>
      </p:sp>
      <p:sp>
        <p:nvSpPr>
          <p:cNvPr id="354" name="Google Shape;354;p33"/>
          <p:cNvSpPr txBox="1"/>
          <p:nvPr/>
        </p:nvSpPr>
        <p:spPr>
          <a:xfrm>
            <a:off x="5742144" y="4360648"/>
            <a:ext cx="18630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1999</a:t>
            </a:r>
            <a:endParaRPr>
              <a:solidFill>
                <a:schemeClr val="tx1">
                  <a:lumMod val="75000"/>
                  <a:lumOff val="25000"/>
                </a:schemeClr>
              </a:solidFill>
            </a:endParaRPr>
          </a:p>
          <a:p>
            <a:pPr marL="0" marR="0" lvl="0" indent="0" algn="l"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Landsat 7 launches</a:t>
            </a:r>
            <a:endParaRPr sz="1400">
              <a:solidFill>
                <a:schemeClr val="tx1">
                  <a:lumMod val="75000"/>
                  <a:lumOff val="25000"/>
                </a:schemeClr>
              </a:solidFill>
              <a:latin typeface="Century Gothic"/>
              <a:ea typeface="Century Gothic"/>
              <a:cs typeface="Century Gothic"/>
              <a:sym typeface="Century Gothic"/>
            </a:endParaRPr>
          </a:p>
        </p:txBody>
      </p:sp>
      <p:sp>
        <p:nvSpPr>
          <p:cNvPr id="355" name="Google Shape;355;p33"/>
          <p:cNvSpPr txBox="1"/>
          <p:nvPr/>
        </p:nvSpPr>
        <p:spPr>
          <a:xfrm>
            <a:off x="7608453" y="4355161"/>
            <a:ext cx="18630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2013</a:t>
            </a:r>
            <a:endParaRPr>
              <a:solidFill>
                <a:schemeClr val="tx1">
                  <a:lumMod val="75000"/>
                  <a:lumOff val="25000"/>
                </a:schemeClr>
              </a:solidFill>
            </a:endParaRPr>
          </a:p>
          <a:p>
            <a:pPr marL="0" marR="0" lvl="0" indent="0" algn="l"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Landsat 8 launches</a:t>
            </a:r>
            <a:endParaRPr sz="1400">
              <a:solidFill>
                <a:schemeClr val="tx1">
                  <a:lumMod val="75000"/>
                  <a:lumOff val="25000"/>
                </a:schemeClr>
              </a:solidFill>
              <a:latin typeface="Century Gothic"/>
              <a:ea typeface="Century Gothic"/>
              <a:cs typeface="Century Gothic"/>
              <a:sym typeface="Century Gothic"/>
            </a:endParaRPr>
          </a:p>
        </p:txBody>
      </p:sp>
      <p:cxnSp>
        <p:nvCxnSpPr>
          <p:cNvPr id="356" name="Google Shape;356;p33"/>
          <p:cNvCxnSpPr/>
          <p:nvPr/>
        </p:nvCxnSpPr>
        <p:spPr>
          <a:xfrm>
            <a:off x="8606638" y="4925900"/>
            <a:ext cx="11614" cy="403931"/>
          </a:xfrm>
          <a:prstGeom prst="straightConnector1">
            <a:avLst/>
          </a:prstGeom>
          <a:noFill/>
          <a:ln w="76200" cap="flat" cmpd="sng">
            <a:solidFill>
              <a:srgbClr val="7F7F7F"/>
            </a:solidFill>
            <a:prstDash val="solid"/>
            <a:miter lim="800000"/>
            <a:headEnd type="none" w="sm" len="sm"/>
            <a:tailEnd type="none" w="sm" len="sm"/>
          </a:ln>
        </p:spPr>
      </p:cxnSp>
      <p:cxnSp>
        <p:nvCxnSpPr>
          <p:cNvPr id="357" name="Google Shape;357;p33"/>
          <p:cNvCxnSpPr/>
          <p:nvPr/>
        </p:nvCxnSpPr>
        <p:spPr>
          <a:xfrm>
            <a:off x="5793375" y="4945404"/>
            <a:ext cx="11614" cy="403931"/>
          </a:xfrm>
          <a:prstGeom prst="straightConnector1">
            <a:avLst/>
          </a:prstGeom>
          <a:noFill/>
          <a:ln w="76200" cap="flat" cmpd="sng">
            <a:solidFill>
              <a:srgbClr val="7F7F7F"/>
            </a:solidFill>
            <a:prstDash val="solid"/>
            <a:miter lim="800000"/>
            <a:headEnd type="none" w="sm" len="sm"/>
            <a:tailEnd type="none" w="sm" len="sm"/>
          </a:ln>
        </p:spPr>
      </p:cxnSp>
      <p:sp>
        <p:nvSpPr>
          <p:cNvPr id="358" name="Google Shape;358;p33"/>
          <p:cNvSpPr txBox="1"/>
          <p:nvPr/>
        </p:nvSpPr>
        <p:spPr>
          <a:xfrm>
            <a:off x="4913099" y="5479356"/>
            <a:ext cx="1760551"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smtClean="0">
                <a:solidFill>
                  <a:schemeClr val="tx1">
                    <a:lumMod val="75000"/>
                    <a:lumOff val="25000"/>
                  </a:schemeClr>
                </a:solidFill>
                <a:latin typeface="Century Gothic"/>
                <a:ea typeface="Century Gothic"/>
                <a:cs typeface="Century Gothic"/>
                <a:sym typeface="Century Gothic"/>
              </a:rPr>
              <a:t>1990</a:t>
            </a:r>
          </a:p>
          <a:p>
            <a:pPr marL="0" marR="0" lvl="0" indent="0" algn="ctr" rtl="0">
              <a:spcBef>
                <a:spcPts val="0"/>
              </a:spcBef>
              <a:spcAft>
                <a:spcPts val="0"/>
              </a:spcAft>
              <a:buNone/>
            </a:pPr>
            <a:r>
              <a:rPr lang="en-US" sz="1400" dirty="0" smtClean="0">
                <a:solidFill>
                  <a:schemeClr val="tx1">
                    <a:lumMod val="75000"/>
                    <a:lumOff val="25000"/>
                  </a:schemeClr>
                </a:solidFill>
                <a:latin typeface="Century Gothic"/>
                <a:ea typeface="Century Gothic"/>
                <a:cs typeface="Century Gothic"/>
                <a:sym typeface="Century Gothic"/>
              </a:rPr>
              <a:t>Study period begins </a:t>
            </a:r>
            <a:endParaRPr dirty="0">
              <a:solidFill>
                <a:schemeClr val="tx1">
                  <a:lumMod val="75000"/>
                  <a:lumOff val="25000"/>
                </a:schemeClr>
              </a:solidFill>
            </a:endParaRPr>
          </a:p>
        </p:txBody>
      </p:sp>
      <p:cxnSp>
        <p:nvCxnSpPr>
          <p:cNvPr id="359" name="Google Shape;359;p33"/>
          <p:cNvCxnSpPr/>
          <p:nvPr/>
        </p:nvCxnSpPr>
        <p:spPr>
          <a:xfrm>
            <a:off x="3555209" y="5147370"/>
            <a:ext cx="8636791" cy="20978"/>
          </a:xfrm>
          <a:prstGeom prst="straightConnector1">
            <a:avLst/>
          </a:prstGeom>
          <a:noFill/>
          <a:ln w="228600" cap="flat" cmpd="sng">
            <a:solidFill>
              <a:srgbClr val="00B0F0"/>
            </a:solidFill>
            <a:prstDash val="solid"/>
            <a:miter lim="800000"/>
            <a:headEnd type="none" w="sm" len="sm"/>
            <a:tailEnd type="none" w="sm" len="sm"/>
          </a:ln>
        </p:spPr>
      </p:cxnSp>
      <p:cxnSp>
        <p:nvCxnSpPr>
          <p:cNvPr id="360" name="Google Shape;360;p33"/>
          <p:cNvCxnSpPr/>
          <p:nvPr/>
        </p:nvCxnSpPr>
        <p:spPr>
          <a:xfrm>
            <a:off x="5804989" y="5164193"/>
            <a:ext cx="6398626" cy="20980"/>
          </a:xfrm>
          <a:prstGeom prst="straightConnector1">
            <a:avLst/>
          </a:prstGeom>
          <a:noFill/>
          <a:ln w="190500" cap="flat" cmpd="sng">
            <a:solidFill>
              <a:srgbClr val="0000FF"/>
            </a:solidFill>
            <a:prstDash val="solid"/>
            <a:miter lim="800000"/>
            <a:headEnd type="none" w="sm" len="sm"/>
            <a:tailEnd type="none" w="sm" len="sm"/>
          </a:ln>
        </p:spPr>
      </p:cxnSp>
      <p:cxnSp>
        <p:nvCxnSpPr>
          <p:cNvPr id="361" name="Google Shape;361;p33"/>
          <p:cNvCxnSpPr/>
          <p:nvPr/>
        </p:nvCxnSpPr>
        <p:spPr>
          <a:xfrm flipH="1" flipV="1">
            <a:off x="5816601" y="5167253"/>
            <a:ext cx="2" cy="182081"/>
          </a:xfrm>
          <a:prstGeom prst="straightConnector1">
            <a:avLst/>
          </a:prstGeom>
          <a:noFill/>
          <a:ln w="25400" cap="flat" cmpd="sng">
            <a:solidFill>
              <a:srgbClr val="0000FF"/>
            </a:solidFill>
            <a:prstDash val="solid"/>
            <a:miter lim="800000"/>
            <a:headEnd type="none" w="sm" len="sm"/>
            <a:tailEnd type="none" w="sm" len="sm"/>
          </a:ln>
        </p:spPr>
      </p:cxnSp>
      <p:cxnSp>
        <p:nvCxnSpPr>
          <p:cNvPr id="362" name="Google Shape;362;p33"/>
          <p:cNvCxnSpPr/>
          <p:nvPr/>
        </p:nvCxnSpPr>
        <p:spPr>
          <a:xfrm flipV="1">
            <a:off x="3570052" y="5118161"/>
            <a:ext cx="5947" cy="211670"/>
          </a:xfrm>
          <a:prstGeom prst="straightConnector1">
            <a:avLst/>
          </a:prstGeom>
          <a:noFill/>
          <a:ln w="25400" cap="flat" cmpd="sng">
            <a:solidFill>
              <a:srgbClr val="00B0F0"/>
            </a:solidFill>
            <a:prstDash val="solid"/>
            <a:miter lim="800000"/>
            <a:headEnd type="none" w="sm" len="sm"/>
            <a:tailEnd type="none" w="sm" len="sm"/>
          </a:ln>
        </p:spPr>
      </p:cxnSp>
      <p:pic>
        <p:nvPicPr>
          <p:cNvPr id="363" name="Google Shape;363;p33"/>
          <p:cNvPicPr preferRelativeResize="0"/>
          <p:nvPr/>
        </p:nvPicPr>
        <p:blipFill rotWithShape="1">
          <a:blip r:embed="rId3">
            <a:alphaModFix/>
          </a:blip>
          <a:srcRect/>
          <a:stretch/>
        </p:blipFill>
        <p:spPr>
          <a:xfrm>
            <a:off x="2775711" y="1683275"/>
            <a:ext cx="1677899" cy="1621051"/>
          </a:xfrm>
          <a:prstGeom prst="rect">
            <a:avLst/>
          </a:prstGeom>
          <a:noFill/>
          <a:ln>
            <a:noFill/>
          </a:ln>
        </p:spPr>
      </p:pic>
      <p:pic>
        <p:nvPicPr>
          <p:cNvPr id="364" name="Google Shape;364;p33"/>
          <p:cNvPicPr preferRelativeResize="0"/>
          <p:nvPr/>
        </p:nvPicPr>
        <p:blipFill rotWithShape="1">
          <a:blip r:embed="rId4">
            <a:alphaModFix/>
          </a:blip>
          <a:srcRect/>
          <a:stretch/>
        </p:blipFill>
        <p:spPr>
          <a:xfrm>
            <a:off x="4749929" y="2533424"/>
            <a:ext cx="1895662" cy="770902"/>
          </a:xfrm>
          <a:prstGeom prst="rect">
            <a:avLst/>
          </a:prstGeom>
          <a:noFill/>
          <a:ln>
            <a:noFill/>
          </a:ln>
        </p:spPr>
      </p:pic>
      <p:pic>
        <p:nvPicPr>
          <p:cNvPr id="365" name="Google Shape;365;p33"/>
          <p:cNvPicPr preferRelativeResize="0"/>
          <p:nvPr/>
        </p:nvPicPr>
        <p:blipFill rotWithShape="1">
          <a:blip r:embed="rId5">
            <a:alphaModFix/>
          </a:blip>
          <a:srcRect/>
          <a:stretch/>
        </p:blipFill>
        <p:spPr>
          <a:xfrm>
            <a:off x="7238229" y="2244094"/>
            <a:ext cx="1651248" cy="134956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4"/>
          <p:cNvSpPr txBox="1"/>
          <p:nvPr/>
        </p:nvSpPr>
        <p:spPr>
          <a:xfrm>
            <a:off x="1133704" y="249199"/>
            <a:ext cx="10233148" cy="6617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400"/>
              <a:buFont typeface="Century Gothic"/>
              <a:buNone/>
            </a:pPr>
            <a:r>
              <a:rPr lang="en-US" sz="4400" b="1" dirty="0">
                <a:solidFill>
                  <a:srgbClr val="1B57AF"/>
                </a:solidFill>
                <a:latin typeface="Century Gothic"/>
                <a:ea typeface="Century Gothic"/>
                <a:cs typeface="Century Gothic"/>
                <a:sym typeface="Century Gothic"/>
              </a:rPr>
              <a:t>DATA PROCESSING </a:t>
            </a:r>
            <a:endParaRPr sz="4400" b="1" dirty="0">
              <a:solidFill>
                <a:srgbClr val="1B57AF"/>
              </a:solidFill>
              <a:latin typeface="Century Gothic"/>
              <a:ea typeface="Century Gothic"/>
              <a:cs typeface="Century Gothic"/>
              <a:sym typeface="Century Gothic"/>
            </a:endParaRPr>
          </a:p>
        </p:txBody>
      </p:sp>
      <p:sp>
        <p:nvSpPr>
          <p:cNvPr id="371" name="Google Shape;371;p34"/>
          <p:cNvSpPr txBox="1"/>
          <p:nvPr/>
        </p:nvSpPr>
        <p:spPr>
          <a:xfrm>
            <a:off x="270013" y="1447611"/>
            <a:ext cx="4358309" cy="1923422"/>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1B57AF"/>
              </a:buClr>
              <a:buSzPts val="2000"/>
            </a:pPr>
            <a:r>
              <a:rPr lang="en-US" sz="2000" dirty="0">
                <a:solidFill>
                  <a:srgbClr val="3F3F3F"/>
                </a:solidFill>
                <a:latin typeface="Century Gothic"/>
                <a:ea typeface="Century Gothic"/>
                <a:cs typeface="Century Gothic"/>
                <a:sym typeface="Century Gothic"/>
              </a:rPr>
              <a:t>Using R-Studio, create code to:</a:t>
            </a:r>
            <a:endParaRPr dirty="0"/>
          </a:p>
          <a:p>
            <a:pPr marL="800100" marR="0" lvl="1" indent="-342900" algn="l" rtl="0">
              <a:lnSpc>
                <a:spcPct val="100000"/>
              </a:lnSpc>
              <a:spcBef>
                <a:spcPts val="1100"/>
              </a:spcBef>
              <a:spcAft>
                <a:spcPts val="0"/>
              </a:spcAft>
              <a:buClr>
                <a:srgbClr val="1B57AF"/>
              </a:buClr>
              <a:buSzPts val="2000"/>
              <a:buFont typeface="Webdings" panose="05030102010509060703" pitchFamily="18" charset="2"/>
              <a:buChar char="4"/>
            </a:pPr>
            <a:r>
              <a:rPr lang="en-US" sz="2000" b="0" i="0" u="none" strike="noStrike" cap="none" dirty="0">
                <a:solidFill>
                  <a:schemeClr val="tx1">
                    <a:lumMod val="75000"/>
                    <a:lumOff val="25000"/>
                  </a:schemeClr>
                </a:solidFill>
                <a:latin typeface="Century Gothic"/>
                <a:ea typeface="Century Gothic"/>
                <a:cs typeface="Century Gothic"/>
                <a:sym typeface="Century Gothic"/>
              </a:rPr>
              <a:t>Crop</a:t>
            </a:r>
            <a:r>
              <a:rPr lang="en-US" sz="2000" b="0" i="0" u="none" strike="noStrike" cap="none" dirty="0">
                <a:solidFill>
                  <a:srgbClr val="3F3F3F"/>
                </a:solidFill>
                <a:latin typeface="Century Gothic"/>
                <a:ea typeface="Century Gothic"/>
                <a:cs typeface="Century Gothic"/>
                <a:sym typeface="Century Gothic"/>
              </a:rPr>
              <a:t> images</a:t>
            </a:r>
            <a:endParaRPr dirty="0"/>
          </a:p>
          <a:p>
            <a:pPr marL="800100" marR="0" lvl="1" indent="-342900" algn="l" rtl="0">
              <a:lnSpc>
                <a:spcPct val="100000"/>
              </a:lnSpc>
              <a:spcBef>
                <a:spcPts val="1100"/>
              </a:spcBef>
              <a:spcAft>
                <a:spcPts val="0"/>
              </a:spcAft>
              <a:buClr>
                <a:srgbClr val="1B57AF"/>
              </a:buClr>
              <a:buSzPts val="2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Cloud </a:t>
            </a:r>
            <a:r>
              <a:rPr lang="en-US" sz="2000" b="0" i="0" u="none" strike="noStrike" cap="none" dirty="0" smtClean="0">
                <a:solidFill>
                  <a:srgbClr val="3F3F3F"/>
                </a:solidFill>
                <a:latin typeface="Century Gothic"/>
                <a:ea typeface="Century Gothic"/>
                <a:cs typeface="Century Gothic"/>
                <a:sym typeface="Century Gothic"/>
              </a:rPr>
              <a:t>mask images</a:t>
            </a:r>
            <a:endParaRPr dirty="0"/>
          </a:p>
          <a:p>
            <a:pPr marL="800100" marR="0" lvl="1" indent="-342900" algn="l" rtl="0">
              <a:lnSpc>
                <a:spcPct val="100000"/>
              </a:lnSpc>
              <a:spcBef>
                <a:spcPts val="1100"/>
              </a:spcBef>
              <a:spcAft>
                <a:spcPts val="0"/>
              </a:spcAft>
              <a:buClr>
                <a:srgbClr val="1B57AF"/>
              </a:buClr>
              <a:buSzPts val="2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Water </a:t>
            </a:r>
            <a:r>
              <a:rPr lang="en-US" sz="2000" b="0" i="0" u="none" strike="noStrike" cap="none" dirty="0" smtClean="0">
                <a:solidFill>
                  <a:srgbClr val="3F3F3F"/>
                </a:solidFill>
                <a:latin typeface="Century Gothic"/>
                <a:ea typeface="Century Gothic"/>
                <a:cs typeface="Century Gothic"/>
                <a:sym typeface="Century Gothic"/>
              </a:rPr>
              <a:t>mask images</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7EB761"/>
              </a:buClr>
              <a:buSzPts val="2800"/>
              <a:buFont typeface="Arial"/>
              <a:buNone/>
            </a:pPr>
            <a:endParaRPr sz="2800" dirty="0">
              <a:solidFill>
                <a:srgbClr val="3F3F3F"/>
              </a:solidFill>
              <a:latin typeface="Calibri"/>
              <a:ea typeface="Calibri"/>
              <a:cs typeface="Calibri"/>
              <a:sym typeface="Calibri"/>
            </a:endParaRPr>
          </a:p>
        </p:txBody>
      </p:sp>
      <p:pic>
        <p:nvPicPr>
          <p:cNvPr id="372" name="Google Shape;372;p34"/>
          <p:cNvPicPr preferRelativeResize="0"/>
          <p:nvPr/>
        </p:nvPicPr>
        <p:blipFill rotWithShape="1">
          <a:blip r:embed="rId3">
            <a:alphaModFix/>
          </a:blip>
          <a:srcRect l="10926" t="7681" r="10488" b="12753"/>
          <a:stretch/>
        </p:blipFill>
        <p:spPr>
          <a:xfrm>
            <a:off x="5139169" y="1447611"/>
            <a:ext cx="3348847" cy="4387869"/>
          </a:xfrm>
          <a:prstGeom prst="rect">
            <a:avLst/>
          </a:prstGeom>
          <a:noFill/>
          <a:ln w="9525" cap="flat" cmpd="sng">
            <a:solidFill>
              <a:schemeClr val="dk1"/>
            </a:solidFill>
            <a:prstDash val="solid"/>
            <a:round/>
            <a:headEnd type="none" w="sm" len="sm"/>
            <a:tailEnd type="none" w="sm" len="sm"/>
          </a:ln>
        </p:spPr>
      </p:pic>
      <p:pic>
        <p:nvPicPr>
          <p:cNvPr id="373" name="Google Shape;373;p34"/>
          <p:cNvPicPr preferRelativeResize="0"/>
          <p:nvPr/>
        </p:nvPicPr>
        <p:blipFill rotWithShape="1">
          <a:blip r:embed="rId4">
            <a:alphaModFix/>
          </a:blip>
          <a:srcRect l="10924" t="7536" r="10302" b="12899"/>
          <a:stretch/>
        </p:blipFill>
        <p:spPr>
          <a:xfrm>
            <a:off x="8706675" y="1434617"/>
            <a:ext cx="3364855" cy="4398345"/>
          </a:xfrm>
          <a:prstGeom prst="rect">
            <a:avLst/>
          </a:prstGeom>
          <a:noFill/>
          <a:ln w="9525" cap="flat" cmpd="sng">
            <a:solidFill>
              <a:schemeClr val="dk1"/>
            </a:solidFill>
            <a:prstDash val="solid"/>
            <a:round/>
            <a:headEnd type="none" w="sm" len="sm"/>
            <a:tailEnd type="none" w="sm" len="sm"/>
          </a:ln>
        </p:spPr>
      </p:pic>
      <p:sp>
        <p:nvSpPr>
          <p:cNvPr id="374" name="Google Shape;374;p34"/>
          <p:cNvSpPr txBox="1"/>
          <p:nvPr/>
        </p:nvSpPr>
        <p:spPr>
          <a:xfrm>
            <a:off x="5538898" y="947025"/>
            <a:ext cx="2549388" cy="5040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EB761"/>
              </a:buClr>
              <a:buSzPts val="2400"/>
              <a:buFont typeface="Arial"/>
              <a:buNone/>
            </a:pPr>
            <a:r>
              <a:rPr lang="en-US" sz="2400" dirty="0">
                <a:solidFill>
                  <a:srgbClr val="3F3F3F"/>
                </a:solidFill>
                <a:latin typeface="Century Gothic"/>
                <a:ea typeface="Century Gothic"/>
                <a:cs typeface="Century Gothic"/>
                <a:sym typeface="Century Gothic"/>
              </a:rPr>
              <a:t>Before Masking</a:t>
            </a:r>
            <a:endParaRPr sz="2400" dirty="0">
              <a:solidFill>
                <a:srgbClr val="3F3F3F"/>
              </a:solidFill>
              <a:latin typeface="Century Gothic"/>
              <a:ea typeface="Century Gothic"/>
              <a:cs typeface="Century Gothic"/>
              <a:sym typeface="Century Gothic"/>
            </a:endParaRPr>
          </a:p>
        </p:txBody>
      </p:sp>
      <p:sp>
        <p:nvSpPr>
          <p:cNvPr id="375" name="Google Shape;375;p34"/>
          <p:cNvSpPr txBox="1"/>
          <p:nvPr/>
        </p:nvSpPr>
        <p:spPr>
          <a:xfrm>
            <a:off x="9223738" y="943594"/>
            <a:ext cx="2330727" cy="5040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EB761"/>
              </a:buClr>
              <a:buSzPts val="2400"/>
              <a:buFont typeface="Arial"/>
              <a:buNone/>
            </a:pPr>
            <a:r>
              <a:rPr lang="en-US" sz="2400" dirty="0">
                <a:solidFill>
                  <a:srgbClr val="3F3F3F"/>
                </a:solidFill>
                <a:latin typeface="Century Gothic"/>
                <a:ea typeface="Century Gothic"/>
                <a:cs typeface="Century Gothic"/>
                <a:sym typeface="Century Gothic"/>
              </a:rPr>
              <a:t>After </a:t>
            </a:r>
            <a:r>
              <a:rPr lang="en-US" sz="2400" dirty="0" smtClean="0">
                <a:solidFill>
                  <a:srgbClr val="3F3F3F"/>
                </a:solidFill>
                <a:latin typeface="Century Gothic"/>
                <a:ea typeface="Century Gothic"/>
                <a:cs typeface="Century Gothic"/>
                <a:sym typeface="Century Gothic"/>
              </a:rPr>
              <a:t>Masking</a:t>
            </a:r>
            <a:endParaRPr sz="2400"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3577</Words>
  <Application>Microsoft Office PowerPoint</Application>
  <PresentationFormat>Widescreen</PresentationFormat>
  <Paragraphs>449</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Century Gothic</vt:lpstr>
      <vt:lpstr>Arimo</vt:lpstr>
      <vt:lpstr>Calibri</vt:lpstr>
      <vt:lpstr>Times New Roman</vt:lpstr>
      <vt:lpstr>Tahoma</vt:lpstr>
      <vt:lpstr>Webdings</vt:lpstr>
      <vt:lpstr>Office Theme</vt:lpstr>
      <vt:lpstr>PowerPoint Presentation</vt:lpstr>
      <vt:lpstr>STUDY AREA New York City, New York, USA  Study period  Months: May-October Years: 1990-2019 </vt:lpstr>
      <vt:lpstr>PowerPoint Presentation</vt:lpstr>
      <vt:lpstr>COMMUNITY CONCERN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NYC ZONING CLASSIFICATION VS. LST</vt:lpstr>
      <vt:lpstr>PowerPoint Presentation</vt:lpstr>
      <vt:lpstr>PowerPoint Presentation</vt:lpstr>
      <vt:lpstr>PowerPoint Presentation</vt:lpstr>
      <vt:lpstr>PowerPoint Presentation</vt:lpstr>
      <vt:lpstr>PowerPoint Presentation</vt:lpstr>
      <vt:lpstr>PowerPoint Presentation</vt:lpstr>
      <vt:lpstr>LST and Transportation Corridors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McCardle, Brianna C. (LARC-E3)[SSAI DEVELOP]</dc:creator>
  <cp:lastModifiedBy>Clayton, Amanda L. (LARC-E3)[SSAI DEVELOP]</cp:lastModifiedBy>
  <cp:revision>137</cp:revision>
  <dcterms:modified xsi:type="dcterms:W3CDTF">2019-11-16T22:09:49Z</dcterms:modified>
</cp:coreProperties>
</file>