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Questrial" panose="020B0604020202020204" charset="0"/>
      <p:regular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74" y="-27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365451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9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1" i="0" u="none" strike="noStrike" cap="none">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extreme heat intervention and preparedness activities in Maricopa, Co. Arizona with NASA Earth observations</a:t>
            </a:r>
          </a:p>
          <a:p>
            <a:pPr marL="0" marR="0" lvl="0" indent="0" algn="ctr" rtl="0">
              <a:lnSpc>
                <a:spcPct val="90000"/>
              </a:lnSpc>
              <a:spcBef>
                <a:spcPts val="0"/>
              </a:spcBef>
              <a:buClr>
                <a:schemeClr val="dk1"/>
              </a:buClr>
              <a:buSzPct val="25000"/>
              <a:buFont typeface="Arial"/>
              <a:buNone/>
            </a:pPr>
            <a:r>
              <a:rPr lang="en-US" dirty="0"/>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and Air Quality II</a:t>
            </a:r>
          </a:p>
        </p:txBody>
      </p:sp>
      <p:sp>
        <p:nvSpPr>
          <p:cNvPr id="22" name="Shape 22"/>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Century Gothic" panose="020B0502020202020204" pitchFamily="34" charset="0"/>
                <a:ea typeface="Garamond"/>
                <a:cs typeface="Garamond"/>
                <a:sym typeface="Garamond"/>
              </a:rPr>
              <a:t>Daniel </a:t>
            </a:r>
            <a:r>
              <a:rPr lang="en-US" sz="2700" dirty="0" err="1">
                <a:solidFill>
                  <a:schemeClr val="dk1"/>
                </a:solidFill>
                <a:latin typeface="Century Gothic" panose="020B0502020202020204" pitchFamily="34" charset="0"/>
                <a:ea typeface="Garamond"/>
                <a:cs typeface="Garamond"/>
                <a:sym typeface="Garamond"/>
              </a:rPr>
              <a:t>Finnell</a:t>
            </a:r>
            <a:r>
              <a:rPr lang="en-US" sz="2700" dirty="0">
                <a:solidFill>
                  <a:schemeClr val="dk1"/>
                </a:solidFill>
                <a:latin typeface="Century Gothic" panose="020B0502020202020204" pitchFamily="34" charset="0"/>
                <a:ea typeface="Garamond"/>
                <a:cs typeface="Garamond"/>
                <a:sym typeface="Garamond"/>
              </a:rPr>
              <a:t> (Project lead), Teresa Fenn, Ashley Brodie, Richard Muench </a:t>
            </a:r>
          </a:p>
        </p:txBody>
      </p:sp>
      <p:sp>
        <p:nvSpPr>
          <p:cNvPr id="23" name="Shape 23"/>
          <p:cNvSpPr txBox="1"/>
          <p:nvPr/>
        </p:nvSpPr>
        <p:spPr>
          <a:xfrm>
            <a:off x="9601200" y="28630478"/>
            <a:ext cx="8229600" cy="576072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Arizona Department of Health Services (ADHS)</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Phoenix Heat Relief Network</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National Weather Service Phoenix Forecast Office</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Environmental Remote Sensing and Informatics Lab (ERSL) at Arizona State University</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Center for Policy Informatics (CPI) at Arizona State University</a:t>
            </a:r>
          </a:p>
        </p:txBody>
      </p:sp>
      <p:sp>
        <p:nvSpPr>
          <p:cNvPr id="24" name="Shape 2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like to thank the Arizona Health &amp; Air Quality Term 1 team: including Amy Stuyvesant, </a:t>
            </a:r>
            <a:r>
              <a:rPr lang="en-US" sz="2400" dirty="0" err="1">
                <a:solidFill>
                  <a:schemeClr val="dk1"/>
                </a:solidFill>
                <a:latin typeface="Century Gothic" panose="020B0502020202020204" pitchFamily="34" charset="0"/>
                <a:ea typeface="Garamond"/>
                <a:cs typeface="Garamond"/>
                <a:sym typeface="Garamond"/>
              </a:rPr>
              <a:t>Geordi</a:t>
            </a:r>
            <a:r>
              <a:rPr lang="en-US" sz="2400" dirty="0">
                <a:solidFill>
                  <a:schemeClr val="dk1"/>
                </a:solidFill>
                <a:latin typeface="Century Gothic" panose="020B0502020202020204" pitchFamily="34" charset="0"/>
                <a:ea typeface="Garamond"/>
                <a:cs typeface="Garamond"/>
                <a:sym typeface="Garamond"/>
              </a:rPr>
              <a:t> </a:t>
            </a:r>
            <a:r>
              <a:rPr lang="en-US" sz="2400" dirty="0" err="1">
                <a:solidFill>
                  <a:schemeClr val="dk1"/>
                </a:solidFill>
                <a:latin typeface="Century Gothic" panose="020B0502020202020204" pitchFamily="34" charset="0"/>
                <a:ea typeface="Garamond"/>
                <a:cs typeface="Garamond"/>
                <a:sym typeface="Garamond"/>
              </a:rPr>
              <a:t>Alm</a:t>
            </a:r>
            <a:r>
              <a:rPr lang="en-US" sz="2400" dirty="0">
                <a:solidFill>
                  <a:schemeClr val="dk1"/>
                </a:solidFill>
                <a:latin typeface="Century Gothic" panose="020B0502020202020204" pitchFamily="34" charset="0"/>
                <a:ea typeface="Garamond"/>
                <a:cs typeface="Garamond"/>
                <a:sym typeface="Garamond"/>
              </a:rPr>
              <a:t>, Rocky Garcia, Emma </a:t>
            </a:r>
            <a:r>
              <a:rPr lang="en-US" sz="2400" dirty="0" err="1">
                <a:solidFill>
                  <a:schemeClr val="dk1"/>
                </a:solidFill>
                <a:latin typeface="Century Gothic" panose="020B0502020202020204" pitchFamily="34" charset="0"/>
                <a:ea typeface="Garamond"/>
                <a:cs typeface="Garamond"/>
                <a:sym typeface="Garamond"/>
              </a:rPr>
              <a:t>Baghel</a:t>
            </a:r>
            <a:r>
              <a:rPr lang="en-US" sz="2400" dirty="0">
                <a:solidFill>
                  <a:schemeClr val="dk1"/>
                </a:solidFill>
                <a:latin typeface="Century Gothic" panose="020B0502020202020204" pitchFamily="34" charset="0"/>
                <a:ea typeface="Garamond"/>
                <a:cs typeface="Garamond"/>
                <a:sym typeface="Garamond"/>
              </a:rPr>
              <a:t>, April </a:t>
            </a:r>
            <a:r>
              <a:rPr lang="en-US" sz="2400" dirty="0" err="1">
                <a:solidFill>
                  <a:schemeClr val="dk1"/>
                </a:solidFill>
                <a:latin typeface="Century Gothic" panose="020B0502020202020204" pitchFamily="34" charset="0"/>
                <a:ea typeface="Garamond"/>
                <a:cs typeface="Garamond"/>
                <a:sym typeface="Garamond"/>
              </a:rPr>
              <a:t>Rascon</a:t>
            </a:r>
            <a:r>
              <a:rPr lang="en-US" sz="2400" dirty="0">
                <a:solidFill>
                  <a:schemeClr val="dk1"/>
                </a:solidFill>
                <a:latin typeface="Century Gothic" panose="020B0502020202020204" pitchFamily="34" charset="0"/>
                <a:ea typeface="Garamond"/>
                <a:cs typeface="Garamond"/>
                <a:sym typeface="Garamond"/>
              </a:rPr>
              <a:t>, Bernardo </a:t>
            </a:r>
            <a:r>
              <a:rPr lang="en-US" sz="2400" dirty="0" err="1">
                <a:solidFill>
                  <a:schemeClr val="dk1"/>
                </a:solidFill>
                <a:latin typeface="Century Gothic" panose="020B0502020202020204" pitchFamily="34" charset="0"/>
                <a:ea typeface="Garamond"/>
                <a:cs typeface="Garamond"/>
                <a:sym typeface="Garamond"/>
              </a:rPr>
              <a:t>Gracia</a:t>
            </a:r>
            <a:r>
              <a:rPr lang="en-US" sz="2400" dirty="0">
                <a:solidFill>
                  <a:schemeClr val="dk1"/>
                </a:solidFill>
                <a:latin typeface="Century Gothic" panose="020B0502020202020204" pitchFamily="34"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also like to thank Brian and Matt Tisdale from the ASDC for assisting us with </a:t>
            </a:r>
            <a:r>
              <a:rPr lang="en-US" sz="2400" dirty="0" err="1">
                <a:solidFill>
                  <a:schemeClr val="dk1"/>
                </a:solidFill>
                <a:latin typeface="Century Gothic" panose="020B0502020202020204" pitchFamily="34" charset="0"/>
                <a:ea typeface="Garamond"/>
                <a:cs typeface="Garamond"/>
                <a:sym typeface="Garamond"/>
              </a:rPr>
              <a:t>OPeNDAP</a:t>
            </a:r>
            <a:r>
              <a:rPr lang="en-US" sz="2400" dirty="0">
                <a:solidFill>
                  <a:schemeClr val="dk1"/>
                </a:solidFill>
                <a:latin typeface="Century Gothic" panose="020B0502020202020204" pitchFamily="34" charset="0"/>
                <a:ea typeface="Garamond"/>
                <a:cs typeface="Garamond"/>
                <a:sym typeface="Garamond"/>
              </a:rPr>
              <a:t>.</a:t>
            </a:r>
          </a:p>
        </p:txBody>
      </p:sp>
      <p:sp>
        <p:nvSpPr>
          <p:cNvPr id="25" name="Shape 25"/>
          <p:cNvSpPr txBox="1"/>
          <p:nvPr/>
        </p:nvSpPr>
        <p:spPr>
          <a:xfrm>
            <a:off x="914400"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No bullets.</a:t>
            </a:r>
          </a:p>
        </p:txBody>
      </p:sp>
      <p:sp>
        <p:nvSpPr>
          <p:cNvPr id="26" name="Shape 2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bullets.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complete sentences with periods.</a:t>
            </a:r>
          </a:p>
        </p:txBody>
      </p:sp>
      <p:sp>
        <p:nvSpPr>
          <p:cNvPr id="27" name="Shape 27"/>
          <p:cNvSpPr txBox="1"/>
          <p:nvPr/>
        </p:nvSpPr>
        <p:spPr>
          <a:xfrm>
            <a:off x="18576425" y="17805975"/>
            <a:ext cx="2213999" cy="4877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a:solidFill>
                  <a:schemeClr val="dk1"/>
                </a:solidFill>
                <a:latin typeface="Garamond"/>
                <a:ea typeface="Garamond"/>
                <a:cs typeface="Garamond"/>
                <a:sym typeface="Garamond"/>
              </a:rPr>
              <a:t>Aqua MODIS</a:t>
            </a:r>
            <a:r>
              <a:rPr lang="en-US" sz="1800">
                <a:solidFill>
                  <a:schemeClr val="dk1"/>
                </a:solidFill>
                <a:latin typeface="Garamond"/>
                <a:ea typeface="Garamond"/>
                <a:cs typeface="Garamond"/>
                <a:sym typeface="Garamond"/>
              </a:rPr>
              <a:t> </a:t>
            </a:r>
          </a:p>
          <a:p>
            <a:pPr lvl="0" rtl="0">
              <a:spcBef>
                <a:spcPts val="0"/>
              </a:spcBef>
              <a:buClr>
                <a:srgbClr val="000000"/>
              </a:buClr>
              <a:buFont typeface="Arial"/>
              <a:buNone/>
            </a:pPr>
            <a:endParaRPr sz="1800">
              <a:solidFill>
                <a:schemeClr val="dk1"/>
              </a:solidFill>
              <a:latin typeface="Garamond"/>
              <a:ea typeface="Garamond"/>
              <a:cs typeface="Garamond"/>
              <a:sym typeface="Garamond"/>
            </a:endParaRPr>
          </a:p>
          <a:p>
            <a:pPr lvl="0" rtl="0">
              <a:spcBef>
                <a:spcPts val="0"/>
              </a:spcBef>
              <a:buClr>
                <a:srgbClr val="000000"/>
              </a:buClr>
              <a:buFont typeface="Arial"/>
              <a:buNone/>
            </a:pPr>
            <a:endParaRPr sz="180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2700">
              <a:solidFill>
                <a:schemeClr val="dk1"/>
              </a:solidFill>
              <a:latin typeface="Garamond"/>
              <a:ea typeface="Garamond"/>
              <a:cs typeface="Garamond"/>
              <a:sym typeface="Garamond"/>
            </a:endParaRPr>
          </a:p>
        </p:txBody>
      </p:sp>
      <p:sp>
        <p:nvSpPr>
          <p:cNvPr id="28" name="Shape 28"/>
          <p:cNvSpPr txBox="1"/>
          <p:nvPr/>
        </p:nvSpPr>
        <p:spPr>
          <a:xfrm>
            <a:off x="914400" y="62434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Feel free to rename, move, and resize sections as needed</a:t>
            </a:r>
            <a:r>
              <a:rPr lang="en-US" sz="2700" b="0" i="0" u="none" strike="noStrike" cap="none" dirty="0">
                <a:solidFill>
                  <a:schemeClr val="dk1"/>
                </a:solidFill>
                <a:latin typeface="Garamond"/>
                <a:ea typeface="Garamond"/>
                <a:cs typeface="Garamond"/>
                <a:sym typeface="Garamond"/>
              </a:rPr>
              <a:t>.</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9" name="Shape 29"/>
          <p:cNvSpPr txBox="1"/>
          <p:nvPr/>
        </p:nvSpPr>
        <p:spPr>
          <a:xfrm>
            <a:off x="18287999" y="6294981"/>
            <a:ext cx="8229600" cy="2819999"/>
          </a:xfrm>
          <a:prstGeom prst="rect">
            <a:avLst/>
          </a:prstGeom>
          <a:noFill/>
          <a:ln>
            <a:noFill/>
          </a:ln>
        </p:spPr>
        <p:txBody>
          <a:bodyPr lIns="91425" tIns="45700" rIns="91425" bIns="45700" anchor="t" anchorCtr="0">
            <a:noAutofit/>
          </a:bodyPr>
          <a:lstStyle/>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Automate</a:t>
            </a:r>
            <a:r>
              <a:rPr lang="en-US" sz="2400" dirty="0">
                <a:solidFill>
                  <a:schemeClr val="accent1"/>
                </a:solidFill>
                <a:latin typeface="Century Gothic" panose="020B0502020202020204" pitchFamily="34" charset="0"/>
              </a:rPr>
              <a:t> </a:t>
            </a:r>
            <a:r>
              <a:rPr lang="en-US" sz="2400" dirty="0">
                <a:solidFill>
                  <a:schemeClr val="dk1"/>
                </a:solidFill>
                <a:latin typeface="Century Gothic" panose="020B0502020202020204" pitchFamily="34" charset="0"/>
              </a:rPr>
              <a:t>the creation of heat vulnerability maps in Maricopa County, AZ</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Create </a:t>
            </a:r>
            <a:r>
              <a:rPr lang="en-US" sz="2400" dirty="0">
                <a:solidFill>
                  <a:schemeClr val="dk1"/>
                </a:solidFill>
                <a:latin typeface="Century Gothic" panose="020B0502020202020204" pitchFamily="34" charset="0"/>
              </a:rPr>
              <a:t>a tool to monitor heat severity</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Connect</a:t>
            </a:r>
            <a:r>
              <a:rPr lang="en-US" sz="2400" dirty="0">
                <a:solidFill>
                  <a:schemeClr val="dk1"/>
                </a:solidFill>
                <a:latin typeface="Century Gothic" panose="020B0502020202020204" pitchFamily="34" charset="0"/>
              </a:rPr>
              <a:t> to </a:t>
            </a:r>
            <a:r>
              <a:rPr lang="en-US" sz="2400" dirty="0" err="1">
                <a:solidFill>
                  <a:schemeClr val="dk1"/>
                </a:solidFill>
                <a:latin typeface="Century Gothic" panose="020B0502020202020204" pitchFamily="34" charset="0"/>
              </a:rPr>
              <a:t>OPeNDAP</a:t>
            </a:r>
            <a:r>
              <a:rPr lang="en-US" sz="2400" dirty="0">
                <a:solidFill>
                  <a:schemeClr val="dk1"/>
                </a:solidFill>
                <a:latin typeface="Century Gothic" panose="020B0502020202020204" pitchFamily="34" charset="0"/>
              </a:rPr>
              <a:t> for access to near real-time data</a:t>
            </a:r>
          </a:p>
        </p:txBody>
      </p:sp>
      <p:sp>
        <p:nvSpPr>
          <p:cNvPr id="30" name="Shape 30"/>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1" name="Shape 3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2" name="Shape 32"/>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3" name="Shape 33"/>
          <p:cNvSpPr txBox="1"/>
          <p:nvPr/>
        </p:nvSpPr>
        <p:spPr>
          <a:xfrm>
            <a:off x="18141973" y="862951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 </a:t>
            </a:r>
            <a:r>
              <a:rPr lang="en-US" sz="1800" dirty="0">
                <a:latin typeface="Century Gothic" panose="020B0502020202020204" pitchFamily="34" charset="0"/>
                <a:ea typeface="Questrial"/>
                <a:cs typeface="Questrial"/>
                <a:sym typeface="Questrial"/>
              </a:rPr>
              <a:t>Temporary map, Will be made editable </a:t>
            </a:r>
          </a:p>
        </p:txBody>
      </p:sp>
      <p:sp>
        <p:nvSpPr>
          <p:cNvPr id="34" name="Shape 34"/>
          <p:cNvSpPr txBox="1"/>
          <p:nvPr/>
        </p:nvSpPr>
        <p:spPr>
          <a:xfrm>
            <a:off x="18288000" y="1523326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Observations</a:t>
            </a:r>
          </a:p>
        </p:txBody>
      </p:sp>
      <p:sp>
        <p:nvSpPr>
          <p:cNvPr id="35" name="Shape 35"/>
          <p:cNvSpPr txBox="1"/>
          <p:nvPr/>
        </p:nvSpPr>
        <p:spPr>
          <a:xfrm>
            <a:off x="770000" y="20836175"/>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Project Partners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39" name="Shape 3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Members</a:t>
            </a:r>
          </a:p>
        </p:txBody>
      </p:sp>
      <p:sp>
        <p:nvSpPr>
          <p:cNvPr id="40" name="Shape 40"/>
          <p:cNvSpPr txBox="1"/>
          <p:nvPr/>
        </p:nvSpPr>
        <p:spPr>
          <a:xfrm>
            <a:off x="914400" y="4186849"/>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Century Gothic" panose="020B0502020202020204" pitchFamily="34" charset="0"/>
                <a:ea typeface="Garamond"/>
                <a:cs typeface="Garamond"/>
                <a:sym typeface="Garamond"/>
              </a:rPr>
              <a:t>Daniel </a:t>
            </a:r>
            <a:r>
              <a:rPr lang="en-US" sz="3200" dirty="0" err="1">
                <a:solidFill>
                  <a:schemeClr val="dk1"/>
                </a:solidFill>
                <a:latin typeface="Century Gothic" panose="020B0502020202020204" pitchFamily="34" charset="0"/>
                <a:ea typeface="Garamond"/>
                <a:cs typeface="Garamond"/>
                <a:sym typeface="Garamond"/>
              </a:rPr>
              <a:t>Finnell</a:t>
            </a:r>
            <a:r>
              <a:rPr lang="en-US" sz="3200" b="0" u="none" dirty="0">
                <a:solidFill>
                  <a:schemeClr val="dk1"/>
                </a:solidFill>
                <a:latin typeface="Century Gothic" panose="020B0502020202020204" pitchFamily="34" charset="0"/>
                <a:ea typeface="Garamond"/>
                <a:cs typeface="Garamond"/>
                <a:sym typeface="Garamond"/>
              </a:rPr>
              <a:t> (Project Lead), </a:t>
            </a:r>
            <a:r>
              <a:rPr lang="en-US" sz="3200" dirty="0">
                <a:solidFill>
                  <a:schemeClr val="dk1"/>
                </a:solidFill>
                <a:latin typeface="Century Gothic" panose="020B0502020202020204" pitchFamily="34" charset="0"/>
                <a:ea typeface="Garamond"/>
                <a:cs typeface="Garamond"/>
                <a:sym typeface="Garamond"/>
              </a:rPr>
              <a:t>Teresa Fenn</a:t>
            </a:r>
            <a:r>
              <a:rPr lang="en-US" sz="3200" b="0" u="none" dirty="0">
                <a:solidFill>
                  <a:schemeClr val="dk1"/>
                </a:solidFill>
                <a:latin typeface="Century Gothic" panose="020B0502020202020204" pitchFamily="34" charset="0"/>
                <a:ea typeface="Garamond"/>
                <a:cs typeface="Garamond"/>
                <a:sym typeface="Garamond"/>
              </a:rPr>
              <a:t>,</a:t>
            </a:r>
            <a:r>
              <a:rPr lang="en-US" sz="3200" dirty="0">
                <a:solidFill>
                  <a:schemeClr val="dk1"/>
                </a:solidFill>
                <a:latin typeface="Century Gothic" panose="020B0502020202020204" pitchFamily="34" charset="0"/>
                <a:ea typeface="Garamond"/>
                <a:cs typeface="Garamond"/>
                <a:sym typeface="Garamond"/>
              </a:rPr>
              <a:t> Ashley Brodie, Richard Muench</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DEVELOP National Program at NASA Langley Research Center</a:t>
            </a:r>
          </a:p>
        </p:txBody>
      </p:sp>
      <p:pic>
        <p:nvPicPr>
          <p:cNvPr id="41" name="Shape 41"/>
          <p:cNvPicPr preferRelativeResize="0"/>
          <p:nvPr/>
        </p:nvPicPr>
        <p:blipFill>
          <a:blip r:embed="rId3">
            <a:alphaModFix/>
          </a:blip>
          <a:stretch>
            <a:fillRect/>
          </a:stretch>
        </p:blipFill>
        <p:spPr>
          <a:xfrm>
            <a:off x="18288000" y="16101175"/>
            <a:ext cx="3254156" cy="1704800"/>
          </a:xfrm>
          <a:prstGeom prst="rect">
            <a:avLst/>
          </a:prstGeom>
          <a:noFill/>
          <a:ln>
            <a:noFill/>
          </a:ln>
        </p:spPr>
      </p:pic>
      <p:sp>
        <p:nvSpPr>
          <p:cNvPr id="42" name="Shape 42"/>
          <p:cNvSpPr txBox="1"/>
          <p:nvPr/>
        </p:nvSpPr>
        <p:spPr>
          <a:xfrm>
            <a:off x="22131475" y="18658162"/>
            <a:ext cx="2453700" cy="487799"/>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latin typeface="Garamond"/>
                <a:ea typeface="Garamond"/>
                <a:cs typeface="Garamond"/>
                <a:sym typeface="Garamond"/>
              </a:rPr>
              <a:t>Landsat 8 OLI</a:t>
            </a:r>
            <a:r>
              <a:rPr lang="en-US" sz="1800">
                <a:solidFill>
                  <a:schemeClr val="dk1"/>
                </a:solidFill>
                <a:latin typeface="Garamond"/>
                <a:ea typeface="Garamond"/>
                <a:cs typeface="Garamond"/>
                <a:sym typeface="Garamond"/>
              </a:rPr>
              <a:t> </a:t>
            </a:r>
          </a:p>
          <a:p>
            <a:pPr lvl="0" rtl="0">
              <a:spcBef>
                <a:spcPts val="0"/>
              </a:spcBef>
              <a:buNone/>
            </a:pPr>
            <a:endParaRPr/>
          </a:p>
        </p:txBody>
      </p:sp>
      <p:pic>
        <p:nvPicPr>
          <p:cNvPr id="43" name="Shape 43"/>
          <p:cNvPicPr preferRelativeResize="0"/>
          <p:nvPr/>
        </p:nvPicPr>
        <p:blipFill>
          <a:blip r:embed="rId4">
            <a:alphaModFix/>
          </a:blip>
          <a:stretch>
            <a:fillRect/>
          </a:stretch>
        </p:blipFill>
        <p:spPr>
          <a:xfrm>
            <a:off x="21780632" y="16426925"/>
            <a:ext cx="2624494" cy="1975623"/>
          </a:xfrm>
          <a:prstGeom prst="rect">
            <a:avLst/>
          </a:prstGeom>
          <a:noFill/>
          <a:ln>
            <a:noFill/>
          </a:ln>
        </p:spPr>
      </p:pic>
      <p:sp>
        <p:nvSpPr>
          <p:cNvPr id="44" name="Shape 44"/>
          <p:cNvSpPr txBox="1"/>
          <p:nvPr/>
        </p:nvSpPr>
        <p:spPr>
          <a:xfrm>
            <a:off x="22131479" y="15961975"/>
            <a:ext cx="2213999" cy="594300"/>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latin typeface="Garamond"/>
                <a:ea typeface="Garamond"/>
                <a:cs typeface="Garamond"/>
                <a:sym typeface="Garamond"/>
              </a:rPr>
              <a:t>Terra ASTER </a:t>
            </a:r>
          </a:p>
        </p:txBody>
      </p:sp>
      <p:pic>
        <p:nvPicPr>
          <p:cNvPr id="45" name="Shape 45"/>
          <p:cNvPicPr preferRelativeResize="0"/>
          <p:nvPr/>
        </p:nvPicPr>
        <p:blipFill>
          <a:blip r:embed="rId5">
            <a:alphaModFix/>
          </a:blip>
          <a:stretch>
            <a:fillRect/>
          </a:stretch>
        </p:blipFill>
        <p:spPr>
          <a:xfrm>
            <a:off x="18345729" y="18772104"/>
            <a:ext cx="2930998" cy="1809077"/>
          </a:xfrm>
          <a:prstGeom prst="rect">
            <a:avLst/>
          </a:prstGeom>
          <a:noFill/>
          <a:ln>
            <a:noFill/>
          </a:ln>
        </p:spPr>
      </p:pic>
      <p:sp>
        <p:nvSpPr>
          <p:cNvPr id="46" name="Shape 46"/>
          <p:cNvSpPr txBox="1"/>
          <p:nvPr/>
        </p:nvSpPr>
        <p:spPr>
          <a:xfrm>
            <a:off x="18657050" y="20391325"/>
            <a:ext cx="2885100" cy="487799"/>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dk1"/>
                </a:solidFill>
                <a:latin typeface="Garamond"/>
                <a:ea typeface="Garamond"/>
                <a:cs typeface="Garamond"/>
                <a:sym typeface="Garamond"/>
              </a:rPr>
              <a:t>Suomi NPP VIIRS</a:t>
            </a:r>
          </a:p>
        </p:txBody>
      </p:sp>
      <p:pic>
        <p:nvPicPr>
          <p:cNvPr id="47" name="Shape 47"/>
          <p:cNvPicPr preferRelativeResize="0"/>
          <p:nvPr/>
        </p:nvPicPr>
        <p:blipFill>
          <a:blip r:embed="rId6">
            <a:alphaModFix/>
          </a:blip>
          <a:stretch>
            <a:fillRect/>
          </a:stretch>
        </p:blipFill>
        <p:spPr>
          <a:xfrm>
            <a:off x="21939798" y="19231879"/>
            <a:ext cx="2306163" cy="1884823"/>
          </a:xfrm>
          <a:prstGeom prst="rect">
            <a:avLst/>
          </a:prstGeom>
          <a:noFill/>
          <a:ln>
            <a:noFill/>
          </a:ln>
        </p:spPr>
      </p:pic>
      <p:sp>
        <p:nvSpPr>
          <p:cNvPr id="48" name="Shape 48"/>
          <p:cNvSpPr/>
          <p:nvPr/>
        </p:nvSpPr>
        <p:spPr>
          <a:xfrm>
            <a:off x="761000" y="137695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p:nvPr/>
        </p:nvSpPr>
        <p:spPr>
          <a:xfrm>
            <a:off x="844250" y="13852750"/>
            <a:ext cx="3662400" cy="7695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err="1">
                <a:latin typeface="Century Gothic" panose="020B0502020202020204" pitchFamily="34" charset="0"/>
                <a:ea typeface="Garamond"/>
                <a:cs typeface="Garamond"/>
                <a:sym typeface="Garamond"/>
              </a:rPr>
              <a:t>Mesowest</a:t>
            </a:r>
            <a:r>
              <a:rPr lang="en-US" sz="1800" dirty="0">
                <a:latin typeface="Century Gothic" panose="020B0502020202020204" pitchFamily="34" charset="0"/>
                <a:ea typeface="Garamond"/>
                <a:cs typeface="Garamond"/>
                <a:sym typeface="Garamond"/>
              </a:rPr>
              <a:t> &amp; Synoptic Labs</a:t>
            </a:r>
          </a:p>
        </p:txBody>
      </p:sp>
      <p:sp>
        <p:nvSpPr>
          <p:cNvPr id="50" name="Shape 50"/>
          <p:cNvSpPr/>
          <p:nvPr/>
        </p:nvSpPr>
        <p:spPr>
          <a:xfrm>
            <a:off x="770000" y="1549825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txBox="1"/>
          <p:nvPr/>
        </p:nvSpPr>
        <p:spPr>
          <a:xfrm>
            <a:off x="761000" y="1550812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err="1">
                <a:latin typeface="Century Gothic" panose="020B0502020202020204" pitchFamily="34" charset="0"/>
                <a:ea typeface="Garamond"/>
                <a:cs typeface="Garamond"/>
                <a:sym typeface="Garamond"/>
              </a:rPr>
              <a:t>Earthdata</a:t>
            </a:r>
            <a:r>
              <a:rPr lang="en-US" sz="1800" dirty="0">
                <a:latin typeface="Century Gothic" panose="020B0502020202020204" pitchFamily="34" charset="0"/>
                <a:ea typeface="Garamond"/>
                <a:cs typeface="Garamond"/>
                <a:sym typeface="Garamond"/>
              </a:rPr>
              <a:t> Search manual data collection</a:t>
            </a:r>
          </a:p>
          <a:p>
            <a:pPr lvl="0">
              <a:spcBef>
                <a:spcPts val="0"/>
              </a:spcBef>
              <a:buNone/>
            </a:pPr>
            <a:endParaRPr dirty="0"/>
          </a:p>
        </p:txBody>
      </p:sp>
      <p:sp>
        <p:nvSpPr>
          <p:cNvPr id="52" name="Shape 52"/>
          <p:cNvSpPr txBox="1"/>
          <p:nvPr/>
        </p:nvSpPr>
        <p:spPr>
          <a:xfrm>
            <a:off x="1105725" y="13147550"/>
            <a:ext cx="3068099" cy="567900"/>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Data Sources</a:t>
            </a:r>
          </a:p>
        </p:txBody>
      </p:sp>
      <p:sp>
        <p:nvSpPr>
          <p:cNvPr id="53" name="Shape 53"/>
          <p:cNvSpPr txBox="1"/>
          <p:nvPr/>
        </p:nvSpPr>
        <p:spPr>
          <a:xfrm>
            <a:off x="10235025" y="13147550"/>
            <a:ext cx="2930999" cy="487799"/>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Processing </a:t>
            </a:r>
          </a:p>
        </p:txBody>
      </p:sp>
      <p:sp>
        <p:nvSpPr>
          <p:cNvPr id="54" name="Shape 54"/>
          <p:cNvSpPr txBox="1"/>
          <p:nvPr/>
        </p:nvSpPr>
        <p:spPr>
          <a:xfrm>
            <a:off x="5189000" y="13101150"/>
            <a:ext cx="3068099" cy="487799"/>
          </a:xfrm>
          <a:prstGeom prst="rect">
            <a:avLst/>
          </a:prstGeom>
          <a:noFill/>
          <a:ln>
            <a:noFill/>
          </a:ln>
        </p:spPr>
        <p:txBody>
          <a:bodyPr lIns="91425" tIns="91425" rIns="91425" bIns="91425" anchor="t" anchorCtr="0">
            <a:noAutofit/>
          </a:bodyPr>
          <a:lstStyle/>
          <a:p>
            <a:pPr lvl="0" algn="ctr" rtl="0">
              <a:spcBef>
                <a:spcPts val="0"/>
              </a:spcBef>
              <a:buNone/>
            </a:pPr>
            <a:r>
              <a:rPr lang="en-US" sz="2400" dirty="0">
                <a:latin typeface="Century Gothic" panose="020B0502020202020204" pitchFamily="34" charset="0"/>
                <a:ea typeface="Garamond"/>
                <a:cs typeface="Garamond"/>
                <a:sym typeface="Garamond"/>
              </a:rPr>
              <a:t>Data Products</a:t>
            </a:r>
          </a:p>
        </p:txBody>
      </p:sp>
      <p:sp>
        <p:nvSpPr>
          <p:cNvPr id="55" name="Shape 55"/>
          <p:cNvSpPr/>
          <p:nvPr/>
        </p:nvSpPr>
        <p:spPr>
          <a:xfrm>
            <a:off x="5496200" y="13718650"/>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y Gothic" panose="020B0502020202020204" pitchFamily="34" charset="0"/>
              </a:rPr>
              <a:t>Weather Station:</a:t>
            </a:r>
          </a:p>
          <a:p>
            <a:pPr lvl="0" algn="ctr">
              <a:spcBef>
                <a:spcPts val="0"/>
              </a:spcBef>
              <a:buNone/>
            </a:pPr>
            <a:r>
              <a:rPr lang="en-US" dirty="0">
                <a:latin typeface="Century Gothic" panose="020B0502020202020204" pitchFamily="34" charset="0"/>
              </a:rPr>
              <a:t>Daily High, Daily Low, Pressure, Humidity</a:t>
            </a:r>
          </a:p>
        </p:txBody>
      </p:sp>
      <p:sp>
        <p:nvSpPr>
          <p:cNvPr id="56" name="Shape 56"/>
          <p:cNvSpPr/>
          <p:nvPr/>
        </p:nvSpPr>
        <p:spPr>
          <a:xfrm>
            <a:off x="5496200" y="14686087"/>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ty gothic"/>
              </a:rPr>
              <a:t>Aqua MODIS:</a:t>
            </a:r>
            <a:r>
              <a:rPr lang="en-US" dirty="0">
                <a:latin typeface="Centurty gothic"/>
              </a:rPr>
              <a:t> </a:t>
            </a:r>
          </a:p>
          <a:p>
            <a:pPr lvl="0" algn="ctr">
              <a:spcBef>
                <a:spcPts val="0"/>
              </a:spcBef>
              <a:buNone/>
            </a:pPr>
            <a:r>
              <a:rPr lang="en-US" dirty="0">
                <a:latin typeface="Centurty gothic"/>
              </a:rPr>
              <a:t>Land Surface Temperature</a:t>
            </a:r>
          </a:p>
        </p:txBody>
      </p:sp>
      <p:sp>
        <p:nvSpPr>
          <p:cNvPr id="57" name="Shape 57"/>
          <p:cNvSpPr/>
          <p:nvPr/>
        </p:nvSpPr>
        <p:spPr>
          <a:xfrm>
            <a:off x="5496200" y="15653550"/>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ty gothic"/>
              </a:rPr>
              <a:t>Terra ASTER:</a:t>
            </a:r>
            <a:r>
              <a:rPr lang="en-US" dirty="0">
                <a:latin typeface="Centurty gothic"/>
              </a:rPr>
              <a:t> </a:t>
            </a:r>
          </a:p>
          <a:p>
            <a:pPr lvl="0" algn="ctr">
              <a:spcBef>
                <a:spcPts val="0"/>
              </a:spcBef>
              <a:buNone/>
            </a:pPr>
            <a:r>
              <a:rPr lang="en-US" dirty="0">
                <a:latin typeface="Centurty gothic"/>
              </a:rPr>
              <a:t>Elevation</a:t>
            </a:r>
          </a:p>
        </p:txBody>
      </p:sp>
      <p:sp>
        <p:nvSpPr>
          <p:cNvPr id="58" name="Shape 58"/>
          <p:cNvSpPr/>
          <p:nvPr/>
        </p:nvSpPr>
        <p:spPr>
          <a:xfrm>
            <a:off x="5496200" y="16624675"/>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b="1" dirty="0">
                <a:latin typeface="Century Gothic" panose="020B0502020202020204" pitchFamily="34" charset="0"/>
              </a:rPr>
              <a:t>Suomi NPP VIIRS: </a:t>
            </a:r>
            <a:r>
              <a:rPr lang="en-US" dirty="0">
                <a:latin typeface="Century Gothic" panose="020B0502020202020204" pitchFamily="34" charset="0"/>
              </a:rPr>
              <a:t>Population</a:t>
            </a:r>
          </a:p>
        </p:txBody>
      </p:sp>
      <p:sp>
        <p:nvSpPr>
          <p:cNvPr id="59" name="Shape 59"/>
          <p:cNvSpPr/>
          <p:nvPr/>
        </p:nvSpPr>
        <p:spPr>
          <a:xfrm>
            <a:off x="5496200" y="17632975"/>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y Gothic" panose="020B0502020202020204" pitchFamily="34" charset="0"/>
              </a:rPr>
              <a:t>Landsat 8 OLI:</a:t>
            </a:r>
            <a:r>
              <a:rPr lang="en-US" dirty="0">
                <a:latin typeface="Century Gothic" panose="020B0502020202020204" pitchFamily="34" charset="0"/>
              </a:rPr>
              <a:t> </a:t>
            </a:r>
          </a:p>
          <a:p>
            <a:pPr lvl="0" algn="ctr">
              <a:spcBef>
                <a:spcPts val="0"/>
              </a:spcBef>
              <a:buNone/>
            </a:pPr>
            <a:r>
              <a:rPr lang="en-US" dirty="0">
                <a:latin typeface="Century Gothic" panose="020B0502020202020204" pitchFamily="34" charset="0"/>
              </a:rPr>
              <a:t>Land Surface Temperature</a:t>
            </a:r>
          </a:p>
        </p:txBody>
      </p:sp>
      <p:sp>
        <p:nvSpPr>
          <p:cNvPr id="60" name="Shape 60"/>
          <p:cNvSpPr/>
          <p:nvPr/>
        </p:nvSpPr>
        <p:spPr>
          <a:xfrm>
            <a:off x="761000" y="187721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844250" y="18862850"/>
            <a:ext cx="3662400" cy="769500"/>
          </a:xfrm>
          <a:prstGeom prst="rect">
            <a:avLst/>
          </a:prstGeom>
          <a:noFill/>
          <a:ln>
            <a:noFill/>
          </a:ln>
        </p:spPr>
        <p:txBody>
          <a:bodyPr lIns="91425" tIns="91425" rIns="91425" bIns="91425" anchor="t" anchorCtr="0">
            <a:noAutofit/>
          </a:bodyPr>
          <a:lstStyle/>
          <a:p>
            <a:pPr lvl="0">
              <a:spcBef>
                <a:spcPts val="0"/>
              </a:spcBef>
              <a:buNone/>
            </a:pPr>
            <a:r>
              <a:rPr lang="en-US" sz="1800" dirty="0" smtClean="0">
                <a:latin typeface="Century Gothic" panose="020B0502020202020204" pitchFamily="34" charset="0"/>
              </a:rPr>
              <a:t>Survey Results; CASPER</a:t>
            </a:r>
            <a:endParaRPr lang="en-US" sz="1800" dirty="0">
              <a:latin typeface="Century Gothic" panose="020B0502020202020204" pitchFamily="34" charset="0"/>
            </a:endParaRPr>
          </a:p>
        </p:txBody>
      </p:sp>
      <p:pic>
        <p:nvPicPr>
          <p:cNvPr id="62" name="Shape 62"/>
          <p:cNvPicPr preferRelativeResize="0"/>
          <p:nvPr/>
        </p:nvPicPr>
        <p:blipFill rotWithShape="1">
          <a:blip r:embed="rId7">
            <a:alphaModFix/>
          </a:blip>
          <a:srcRect l="7351" t="5435" r="7171" b="37290"/>
          <a:stretch/>
        </p:blipFill>
        <p:spPr>
          <a:xfrm>
            <a:off x="19771573" y="9684037"/>
            <a:ext cx="6071070" cy="5264199"/>
          </a:xfrm>
          <a:prstGeom prst="rect">
            <a:avLst/>
          </a:prstGeom>
          <a:noFill/>
          <a:ln>
            <a:noFill/>
          </a:ln>
        </p:spPr>
      </p:pic>
      <p:sp>
        <p:nvSpPr>
          <p:cNvPr id="63" name="Shape 63"/>
          <p:cNvSpPr txBox="1"/>
          <p:nvPr/>
        </p:nvSpPr>
        <p:spPr>
          <a:xfrm>
            <a:off x="20595962" y="9200898"/>
            <a:ext cx="4422299" cy="487799"/>
          </a:xfrm>
          <a:prstGeom prst="rect">
            <a:avLst/>
          </a:prstGeom>
          <a:noFill/>
          <a:ln>
            <a:noFill/>
          </a:ln>
        </p:spPr>
        <p:txBody>
          <a:bodyPr lIns="91425" tIns="91425" rIns="91425" bIns="91425" anchor="t" anchorCtr="0">
            <a:noAutofit/>
          </a:bodyPr>
          <a:lstStyle/>
          <a:p>
            <a:pPr lvl="0">
              <a:spcBef>
                <a:spcPts val="0"/>
              </a:spcBef>
              <a:buNone/>
            </a:pPr>
            <a:r>
              <a:rPr lang="en-US" sz="3000" dirty="0">
                <a:latin typeface="Century Gothic" panose="020B0502020202020204" pitchFamily="34" charset="0"/>
              </a:rPr>
              <a:t>Maricopa Co., Arizona </a:t>
            </a:r>
          </a:p>
        </p:txBody>
      </p:sp>
      <p:sp>
        <p:nvSpPr>
          <p:cNvPr id="64" name="Shape 64"/>
          <p:cNvSpPr/>
          <p:nvPr/>
        </p:nvSpPr>
        <p:spPr>
          <a:xfrm>
            <a:off x="9795075" y="137620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latin typeface="Century Gothic" panose="020B0502020202020204" pitchFamily="34" charset="0"/>
              </a:rPr>
              <a:t>Python Scripts from Term 1</a:t>
            </a:r>
          </a:p>
        </p:txBody>
      </p:sp>
      <p:sp>
        <p:nvSpPr>
          <p:cNvPr id="65" name="Shape 65"/>
          <p:cNvSpPr/>
          <p:nvPr/>
        </p:nvSpPr>
        <p:spPr>
          <a:xfrm>
            <a:off x="9795075" y="15142512"/>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latin typeface="Century Gothic" panose="020B0502020202020204" pitchFamily="34" charset="0"/>
              </a:rPr>
              <a:t>Compiling and automation of </a:t>
            </a:r>
            <a:r>
              <a:rPr lang="en-US" dirty="0" err="1">
                <a:latin typeface="Century Gothic" panose="020B0502020202020204" pitchFamily="34" charset="0"/>
              </a:rPr>
              <a:t>scipts</a:t>
            </a:r>
            <a:r>
              <a:rPr lang="en-US" dirty="0">
                <a:latin typeface="Century Gothic" panose="020B0502020202020204" pitchFamily="34" charset="0"/>
              </a:rPr>
              <a:t>  </a:t>
            </a:r>
          </a:p>
        </p:txBody>
      </p:sp>
      <p:sp>
        <p:nvSpPr>
          <p:cNvPr id="66" name="Shape 66"/>
          <p:cNvSpPr txBox="1"/>
          <p:nvPr/>
        </p:nvSpPr>
        <p:spPr>
          <a:xfrm>
            <a:off x="734325" y="17190450"/>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a:latin typeface="Garamond"/>
                <a:ea typeface="Garamond"/>
                <a:cs typeface="Garamond"/>
                <a:sym typeface="Garamond"/>
              </a:rPr>
              <a:t>Connection to </a:t>
            </a:r>
            <a:r>
              <a:rPr lang="en-US" sz="1800" dirty="0" err="1">
                <a:latin typeface="Garamond"/>
                <a:ea typeface="Garamond"/>
                <a:cs typeface="Garamond"/>
                <a:sym typeface="Garamond"/>
              </a:rPr>
              <a:t>OPeNDAP</a:t>
            </a:r>
            <a:r>
              <a:rPr lang="en-US" sz="1800" dirty="0">
                <a:latin typeface="Garamond"/>
                <a:ea typeface="Garamond"/>
                <a:cs typeface="Garamond"/>
                <a:sym typeface="Garamond"/>
              </a:rPr>
              <a:t> servers</a:t>
            </a:r>
          </a:p>
          <a:p>
            <a:pPr lvl="0" rtl="0">
              <a:spcBef>
                <a:spcPts val="0"/>
              </a:spcBef>
              <a:buNone/>
            </a:pPr>
            <a:endParaRPr dirty="0"/>
          </a:p>
          <a:p>
            <a:pPr lvl="0" rtl="0">
              <a:spcBef>
                <a:spcPts val="0"/>
              </a:spcBef>
              <a:buNone/>
            </a:pPr>
            <a:endParaRPr sz="1800" dirty="0">
              <a:latin typeface="Garamond"/>
              <a:ea typeface="Garamond"/>
              <a:cs typeface="Garamond"/>
              <a:sym typeface="Garamond"/>
            </a:endParaRPr>
          </a:p>
          <a:p>
            <a:pPr lvl="0" rtl="0">
              <a:spcBef>
                <a:spcPts val="0"/>
              </a:spcBef>
              <a:buNone/>
            </a:pPr>
            <a:endParaRPr dirty="0"/>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361</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Webdings</vt:lpstr>
      <vt:lpstr>Garamond</vt:lpstr>
      <vt:lpstr>Centurty gothic</vt:lpstr>
      <vt:lpstr>Questrial</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Finnell, Daniel R. (LARC-E3)[SSAI DEVELOP]</cp:lastModifiedBy>
  <cp:revision>7</cp:revision>
  <dcterms:modified xsi:type="dcterms:W3CDTF">2016-02-22T21:34:18Z</dcterms:modified>
</cp:coreProperties>
</file>