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notesSlides/notesSlide3.xml" ContentType="application/vnd.openxmlformats-officedocument.presentationml.notesSlide+xml"/>
  <Override PartName="/ppt/comments/comment8.xml" ContentType="application/vnd.openxmlformats-officedocument.presentationml.comments+xml"/>
  <Override PartName="/ppt/notesSlides/notesSlide4.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85" r:id="rId3"/>
    <p:sldId id="286" r:id="rId4"/>
    <p:sldId id="287" r:id="rId5"/>
    <p:sldId id="288" r:id="rId6"/>
    <p:sldId id="289" r:id="rId7"/>
    <p:sldId id="300" r:id="rId8"/>
    <p:sldId id="297" r:id="rId9"/>
    <p:sldId id="301" r:id="rId10"/>
    <p:sldId id="292" r:id="rId11"/>
    <p:sldId id="291" r:id="rId12"/>
    <p:sldId id="294" r:id="rId13"/>
    <p:sldId id="293" r:id="rId14"/>
    <p:sldId id="295"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1" clrIdx="0"/>
  <p:cmAuthor id="1" name="Lance Watkins" initials="LW" lastIdx="8" clrIdx="1"/>
  <p:cmAuthor id="2" name="clr" initials="clr" lastIdx="23" clrIdx="2"/>
  <p:cmAuthor id="3" name="Orne, Tiffani N. (LARC-E3)[SSAI DEVELOP]" initials="OTN(D" lastIdx="13"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4901A"/>
    <a:srgbClr val="FFFFFF"/>
    <a:srgbClr val="E9A149"/>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06" d="100"/>
          <a:sy n="106" d="100"/>
        </p:scale>
        <p:origin x="822" y="11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7-07T10:06:57.993" idx="2">
    <p:pos x="3421" y="3375"/>
    <p:text>Identify who is project lead. See template.</p:text>
  </p:cm>
</p:cmLst>
</file>

<file path=ppt/comments/comment10.xml><?xml version="1.0" encoding="utf-8"?>
<p:cmLst xmlns:a="http://schemas.openxmlformats.org/drawingml/2006/main" xmlns:r="http://schemas.openxmlformats.org/officeDocument/2006/relationships" xmlns:p="http://schemas.openxmlformats.org/presentationml/2006/main">
  <p:cm authorId="3" dt="2015-07-15T13:29:53.588" idx="9">
    <p:pos x="5502" y="1330"/>
    <p:text>For the final, please import each part of this seperately (including the legends)</p:text>
    <p:extLst>
      <p:ext uri="{C676402C-5697-4E1C-873F-D02D1690AC5C}">
        <p15:threadingInfo xmlns:p15="http://schemas.microsoft.com/office/powerpoint/2012/main" timeZoneBias="240"/>
      </p:ext>
    </p:extLst>
  </p:cm>
  <p:cm authorId="3" dt="2015-07-15T13:30:17.199" idx="10">
    <p:pos x="5502" y="1426"/>
    <p:text>Also, please make sure the caption is editable</p:text>
    <p:extLst>
      <p:ext uri="{C676402C-5697-4E1C-873F-D02D1690AC5C}">
        <p15:threadingInfo xmlns:p15="http://schemas.microsoft.com/office/powerpoint/2012/main" timeZoneBias="240">
          <p15:parentCm authorId="3" idx="9"/>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15-07-15T13:30:40.584" idx="11">
    <p:pos x="5193" y="1244"/>
    <p:text>For the final, please import each part of this seperately</p:text>
    <p:extLst>
      <p:ext uri="{C676402C-5697-4E1C-873F-D02D1690AC5C}">
        <p15:threadingInfo xmlns:p15="http://schemas.microsoft.com/office/powerpoint/2012/main" timeZoneBias="240"/>
      </p:ext>
    </p:extLst>
  </p:cm>
  <p:cm authorId="3" dt="2015-07-15T13:31:05.522" idx="12">
    <p:pos x="5193" y="1340"/>
    <p:text>Also, please make sure the caption is editable</p:text>
    <p:extLst>
      <p:ext uri="{C676402C-5697-4E1C-873F-D02D1690AC5C}">
        <p15:threadingInfo xmlns:p15="http://schemas.microsoft.com/office/powerpoint/2012/main" timeZoneBias="240">
          <p15:parentCm authorId="3" idx="11"/>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15-07-15T13:33:14.131" idx="13">
    <p:pos x="5841" y="682"/>
    <p:text>Please delete if not used on the slide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5-07-15T13:23:57.071" idx="5">
    <p:pos x="422" y="1283"/>
    <p:text>Please use the triangle bullets from the template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07-07T11:24:00.051" idx="3">
    <p:pos x="1372" y="204"/>
    <p:text>Unfortunately, according to the website, this series of images does not have a creative commons license, and cannot be used. </p:text>
  </p:cm>
  <p:cm authorId="2" dt="2015-07-07T11:26:51.032" idx="4">
    <p:pos x="2234" y="3991"/>
    <p:text>When crediting images, unless otherwise stipulated in the license, give the name of the provider or agency, and put the complete url in the speaker notes. In this case, it should have been http://www.bom.gov.au/climate/about/?bookmark=enso
However, since you cannot use these images, you might want to consider the ones on the Wikipedia page, which are in the public domain.</p:text>
  </p:cm>
  <p:cm authorId="2" dt="2015-07-07T11:45:52.534" idx="5">
    <p:pos x="2610" y="251"/>
    <p:text>For a slide like this, where you want to show a succession of related images, place a single image on each slide and use a succession of slides. It is okay to use several slides for something like this because you will only be talking about each one for a brief time. When you try to crowd all of the images on one slide, it ends up overwhelming the viewer, who will probably not be listening to the speaker, because they are trying to make out the small text in the images. </p:text>
  </p:cm>
  <p:cm authorId="2" dt="2015-07-07T11:47:07.478" idx="6">
    <p:pos x="3447" y="1268"/>
    <p:text>If you end up using several slides, you could bold only the text that belongs to the particular image on each slide. That will make it visually interesting and clear. </p:text>
  </p:cm>
  <p:cm authorId="2" dt="2015-07-07T11:53:30.506" idx="11">
    <p:pos x="5184" y="4059"/>
    <p:text>Make sure that every slide has speaker notes that are detailed enough for someone unfamiliar with the project to give the presentation. </p:text>
  </p:cm>
  <p:cm authorId="3" dt="2015-07-15T13:24:25.172" idx="6">
    <p:pos x="3148" y="1585"/>
    <p:text>bullet style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7-07T11:49:22.153" idx="8">
    <p:pos x="5561" y="572"/>
    <p:text>What is NPS? Please place associated url in the speaker notes. </p:text>
  </p:cm>
  <p:cm authorId="2" dt="2015-07-07T11:51:00.063" idx="9">
    <p:pos x="454" y="2125"/>
    <p:text>Make this image larger so that the text on the billboard is readable.</p:text>
  </p:cm>
  <p:cm authorId="3" dt="2015-07-15T13:20:36.337" idx="2">
    <p:pos x="454" y="2221"/>
    <p:text>I made this change</p:text>
    <p:extLst>
      <p:ext uri="{C676402C-5697-4E1C-873F-D02D1690AC5C}">
        <p15:threadingInfo xmlns:p15="http://schemas.microsoft.com/office/powerpoint/2012/main" timeZoneBias="240">
          <p15:parentCm authorId="2" idx="9"/>
        </p15:threadingInfo>
      </p:ext>
    </p:extLst>
  </p:cm>
  <p:cm authorId="2" dt="2015-07-07T11:52:19.575" idx="10">
    <p:pos x="5375" y="2034"/>
    <p:text>Text should be no smaller than 20 point font.</p:text>
  </p:cm>
  <p:cm authorId="3" dt="2015-07-15T13:22:48.137" idx="3">
    <p:pos x="5375" y="2130"/>
    <p:text>I made this change</p:text>
    <p:extLst>
      <p:ext uri="{C676402C-5697-4E1C-873F-D02D1690AC5C}">
        <p15:threadingInfo xmlns:p15="http://schemas.microsoft.com/office/powerpoint/2012/main" timeZoneBias="240">
          <p15:parentCm authorId="2" idx="10"/>
        </p15:threadingInfo>
      </p:ext>
    </p:extLst>
  </p:cm>
  <p:cm authorId="2" dt="2015-07-07T11:54:35.452" idx="12">
    <p:pos x="38" y="928"/>
    <p:text>Eliminate this white space to make room for enlarging the photo and text below.</p:text>
  </p:cm>
  <p:cm authorId="3" dt="2015-07-15T13:17:21.109" idx="1">
    <p:pos x="38" y="1024"/>
    <p:text>I made these changes</p:text>
    <p:extLst>
      <p:ext uri="{C676402C-5697-4E1C-873F-D02D1690AC5C}">
        <p15:threadingInfo xmlns:p15="http://schemas.microsoft.com/office/powerpoint/2012/main" timeZoneBias="240">
          <p15:parentCm authorId="2" idx="12"/>
        </p15:threadingInfo>
      </p:ext>
    </p:extLst>
  </p:cm>
  <p:cm authorId="3" dt="2015-07-15T13:23:26.692" idx="4">
    <p:pos x="3176" y="1084"/>
    <p:text>bullet style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5-07-07T11:55:35.973" idx="13">
    <p:pos x="940" y="1031"/>
    <p:text>Center this image.</p:text>
  </p:cm>
  <p:cm authorId="3" dt="2015-07-15T13:25:41.539" idx="7">
    <p:pos x="2661" y="1051"/>
    <p:text>For the final, please import the legend seperately.</p:text>
    <p:extLst>
      <p:ext uri="{C676402C-5697-4E1C-873F-D02D1690AC5C}">
        <p15:threadingInfo xmlns:p15="http://schemas.microsoft.com/office/powerpoint/2012/main" timeZoneBias="240"/>
      </p:ext>
    </p:extLst>
  </p:cm>
  <p:cm authorId="3" dt="2015-07-15T13:26:09.134" idx="8">
    <p:pos x="2661" y="1147"/>
    <p:text>You may also want to use bolder outlines</p:text>
    <p:extLst>
      <p:ext uri="{C676402C-5697-4E1C-873F-D02D1690AC5C}">
        <p15:threadingInfo xmlns:p15="http://schemas.microsoft.com/office/powerpoint/2012/main" timeZoneBias="240">
          <p15:parentCm authorId="3" idx="7"/>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5-07-07T11:56:31.467" idx="14">
    <p:pos x="5126" y="641"/>
    <p:text>Minimum font size is 20.</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07-07T14:12:06.674" idx="15">
    <p:pos x="155" y="110"/>
    <p:text>Since this slide is so crowded, consider giving PRESIANN CDR its own slide. It is an unusual dataset (within DEVELOP) so it deserves its own explanation. This will make it easier for anyone who is not associated with the project to give this presentation, and will free up room for the methodology. If you were to present to people who are already familiar with PERSIANN, you could skip it.</p:text>
  </p:cm>
  <p:cm authorId="2" dt="2015-07-07T14:12:32.196" idx="16">
    <p:pos x="1596" y="2117"/>
    <p:text>Font size should be at least 20.</p:text>
  </p:cm>
  <p:cm authorId="2" dt="2015-07-07T14:17:51.280" idx="22">
    <p:pos x="1192" y="182"/>
    <p:text>In this style of presentation, the minimum heading size should be 40. You may need to reorganize the title material to meet this criterion.</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5-07-07T14:14:58.877" idx="18">
    <p:pos x="10" y="10"/>
    <p:text>clr	7/7/2015
Rather than animating this, consider using three different slides that have additional information as they progress. In the previous slide, it did not matter, but in this slide it looks like some material might be covered by the incoming graph. In such a case, it is better to make the slides separate, in case someone is reviewing the presentation without playing the animation, so that they can see each item in full.</p:text>
  </p:cm>
  <p:cm authorId="2" dt="2015-07-07T14:15:21.071" idx="19">
    <p:pos x="1269" y="763"/>
    <p:text>Font size should be at least 20.</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5-07-07T14:15:39.663" idx="20">
    <p:pos x="242" y="755"/>
    <p:text>Font size should be at least 20.</p:text>
  </p:cm>
  <p:cm authorId="2" dt="2015-07-07T14:16:28.487" idx="21">
    <p:pos x="5488" y="437"/>
    <p:text>in situ data</p:text>
  </p:cm>
  <p:cm authorId="2" dt="2015-07-07T14:20:15.968" idx="23">
    <p:pos x="1277" y="1894"/>
    <p:text>All image sources must be briefly cited on the slide (see sample presentation on DEVELOPedia for example), and properly cited (with a URL if applicable) in the speaker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48003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a:t>
            </a:r>
            <a:r>
              <a:rPr lang="en-US" baseline="0" dirty="0" smtClean="0"/>
              <a:t> be animated so that the satellite info, satellite, and steps will come in separately.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92476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will</a:t>
            </a:r>
            <a:r>
              <a:rPr lang="en-US" baseline="0" dirty="0" smtClean="0"/>
              <a:t> be animated so that the satellite info, satellite, and steps will come in separately.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9247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924760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comments" Target="../comments/comment1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omments" Target="../comments/commen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omments" Target="../comments/commen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omments" Target="../comments/comment9.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6000" dirty="0" smtClean="0"/>
              <a:t>Pacific Water Resources</a:t>
            </a:r>
            <a:endParaRPr lang="en-US" sz="6000" dirty="0"/>
          </a:p>
        </p:txBody>
      </p:sp>
      <p:sp>
        <p:nvSpPr>
          <p:cNvPr id="3" name="Text Placeholder 2"/>
          <p:cNvSpPr>
            <a:spLocks noGrp="1"/>
          </p:cNvSpPr>
          <p:nvPr>
            <p:ph type="body" sz="quarter" idx="11"/>
          </p:nvPr>
        </p:nvSpPr>
        <p:spPr/>
        <p:txBody>
          <a:bodyPr/>
          <a:lstStyle/>
          <a:p>
            <a:r>
              <a:rPr lang="en-US" dirty="0" smtClean="0"/>
              <a:t>Jessica Sutton</a:t>
            </a:r>
            <a:endParaRPr lang="en-US" dirty="0"/>
          </a:p>
        </p:txBody>
      </p:sp>
      <p:sp>
        <p:nvSpPr>
          <p:cNvPr id="4" name="Text Placeholder 3"/>
          <p:cNvSpPr>
            <a:spLocks noGrp="1"/>
          </p:cNvSpPr>
          <p:nvPr>
            <p:ph type="body" sz="quarter" idx="12"/>
          </p:nvPr>
        </p:nvSpPr>
        <p:spPr/>
        <p:txBody>
          <a:bodyPr/>
          <a:lstStyle/>
          <a:p>
            <a:r>
              <a:rPr lang="en-US" dirty="0" smtClean="0"/>
              <a:t>Nicholas </a:t>
            </a:r>
            <a:r>
              <a:rPr lang="en-US" dirty="0" err="1" smtClean="0"/>
              <a:t>Luchetti</a:t>
            </a:r>
            <a:endParaRPr lang="en-US" dirty="0"/>
          </a:p>
        </p:txBody>
      </p:sp>
      <p:sp>
        <p:nvSpPr>
          <p:cNvPr id="5" name="Text Placeholder 4"/>
          <p:cNvSpPr>
            <a:spLocks noGrp="1"/>
          </p:cNvSpPr>
          <p:nvPr>
            <p:ph type="body" sz="quarter" idx="13"/>
          </p:nvPr>
        </p:nvSpPr>
        <p:spPr/>
        <p:txBody>
          <a:bodyPr/>
          <a:lstStyle/>
          <a:p>
            <a:r>
              <a:rPr lang="en-US" dirty="0" smtClean="0"/>
              <a:t>Ethan Wright</a:t>
            </a:r>
            <a:endParaRPr lang="en-US" dirty="0"/>
          </a:p>
        </p:txBody>
      </p:sp>
      <p:sp>
        <p:nvSpPr>
          <p:cNvPr id="6" name="Text Placeholder 5"/>
          <p:cNvSpPr>
            <a:spLocks noGrp="1"/>
          </p:cNvSpPr>
          <p:nvPr>
            <p:ph type="body" sz="quarter" idx="14"/>
          </p:nvPr>
        </p:nvSpPr>
        <p:spPr/>
        <p:txBody>
          <a:bodyPr/>
          <a:lstStyle/>
          <a:p>
            <a:r>
              <a:rPr lang="en-US" dirty="0" smtClean="0"/>
              <a:t>Michael Kruk</a:t>
            </a:r>
            <a:endParaRPr lang="en-US" dirty="0"/>
          </a:p>
        </p:txBody>
      </p:sp>
      <p:sp>
        <p:nvSpPr>
          <p:cNvPr id="7" name="Text Placeholder 6"/>
          <p:cNvSpPr>
            <a:spLocks noGrp="1"/>
          </p:cNvSpPr>
          <p:nvPr>
            <p:ph type="body" sz="quarter" idx="15"/>
          </p:nvPr>
        </p:nvSpPr>
        <p:spPr/>
        <p:txBody>
          <a:bodyPr/>
          <a:lstStyle/>
          <a:p>
            <a:r>
              <a:rPr lang="en-US" dirty="0" smtClean="0"/>
              <a:t>John </a:t>
            </a:r>
            <a:r>
              <a:rPr lang="en-US" dirty="0" err="1" smtClean="0"/>
              <a:t>Marra</a:t>
            </a:r>
            <a:endParaRPr lang="en-US" dirty="0"/>
          </a:p>
        </p:txBody>
      </p:sp>
      <p:sp>
        <p:nvSpPr>
          <p:cNvPr id="9" name="Text Placeholder 8"/>
          <p:cNvSpPr>
            <a:spLocks noGrp="1"/>
          </p:cNvSpPr>
          <p:nvPr>
            <p:ph type="body" sz="quarter" idx="17"/>
          </p:nvPr>
        </p:nvSpPr>
        <p:spPr/>
        <p:txBody>
          <a:bodyPr>
            <a:noAutofit/>
          </a:bodyPr>
          <a:lstStyle/>
          <a:p>
            <a:pPr>
              <a:lnSpc>
                <a:spcPct val="120000"/>
              </a:lnSpc>
            </a:pPr>
            <a:r>
              <a:rPr lang="en-US" sz="1600" dirty="0"/>
              <a:t>Using NOAA CDRs and Satellite Data to Connect Phases of the El Niño Southern Oscillation (ENSO) with Precipitation across Hawaii and the U.S. Affiliated Pacific Islands (USAPI)</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81" y="1804079"/>
            <a:ext cx="866812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393" y="1241264"/>
            <a:ext cx="8450036" cy="369332"/>
          </a:xfrm>
          <a:prstGeom prst="rect">
            <a:avLst/>
          </a:prstGeom>
          <a:noFill/>
        </p:spPr>
        <p:txBody>
          <a:bodyPr wrap="square" rtlCol="0">
            <a:spAutoFit/>
          </a:bodyPr>
          <a:lstStyle/>
          <a:p>
            <a:r>
              <a:rPr lang="en-US" dirty="0" smtClean="0">
                <a:solidFill>
                  <a:srgbClr val="C00000"/>
                </a:solidFill>
              </a:rPr>
              <a:t>Place holder for animation showing seasonal means and time series graph </a:t>
            </a:r>
            <a:endParaRPr lang="en-US" dirty="0">
              <a:solidFill>
                <a:srgbClr val="C00000"/>
              </a:solidFill>
            </a:endParaRPr>
          </a:p>
        </p:txBody>
      </p:sp>
    </p:spTree>
    <p:extLst>
      <p:ext uri="{BB962C8B-B14F-4D97-AF65-F5344CB8AC3E}">
        <p14:creationId xmlns:p14="http://schemas.microsoft.com/office/powerpoint/2010/main" val="2769020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94" y="1757318"/>
            <a:ext cx="8671416" cy="332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7393" y="1241264"/>
            <a:ext cx="8450036" cy="369332"/>
          </a:xfrm>
          <a:prstGeom prst="rect">
            <a:avLst/>
          </a:prstGeom>
          <a:noFill/>
        </p:spPr>
        <p:txBody>
          <a:bodyPr wrap="square" rtlCol="0">
            <a:spAutoFit/>
          </a:bodyPr>
          <a:lstStyle/>
          <a:p>
            <a:r>
              <a:rPr lang="en-US" dirty="0" smtClean="0">
                <a:solidFill>
                  <a:srgbClr val="C00000"/>
                </a:solidFill>
              </a:rPr>
              <a:t>Place holder for animation showing seasonal anomalies </a:t>
            </a:r>
            <a:endParaRPr lang="en-US" dirty="0">
              <a:solidFill>
                <a:srgbClr val="C00000"/>
              </a:solidFill>
            </a:endParaRPr>
          </a:p>
        </p:txBody>
      </p:sp>
    </p:spTree>
    <p:extLst>
      <p:ext uri="{BB962C8B-B14F-4D97-AF65-F5344CB8AC3E}">
        <p14:creationId xmlns:p14="http://schemas.microsoft.com/office/powerpoint/2010/main" val="540696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4969" y="432707"/>
            <a:ext cx="3566160" cy="659674"/>
          </a:xfrm>
        </p:spPr>
        <p:txBody>
          <a:bodyPr/>
          <a:lstStyle/>
          <a:p>
            <a:r>
              <a:rPr lang="en-US" dirty="0" smtClean="0"/>
              <a:t>Results</a:t>
            </a:r>
            <a:endParaRPr lang="en-US" dirty="0"/>
          </a:p>
        </p:txBody>
      </p:sp>
      <p:sp>
        <p:nvSpPr>
          <p:cNvPr id="13" name="TextBox 12"/>
          <p:cNvSpPr txBox="1"/>
          <p:nvPr/>
        </p:nvSpPr>
        <p:spPr>
          <a:xfrm>
            <a:off x="318406" y="1241264"/>
            <a:ext cx="8450036" cy="369332"/>
          </a:xfrm>
          <a:prstGeom prst="rect">
            <a:avLst/>
          </a:prstGeom>
          <a:noFill/>
        </p:spPr>
        <p:txBody>
          <a:bodyPr wrap="square" rtlCol="0">
            <a:spAutoFit/>
          </a:bodyPr>
          <a:lstStyle/>
          <a:p>
            <a:r>
              <a:rPr lang="en-US" dirty="0" smtClean="0">
                <a:solidFill>
                  <a:srgbClr val="C00000"/>
                </a:solidFill>
              </a:rPr>
              <a:t>Place holder for maps of ENSO phases </a:t>
            </a:r>
            <a:endParaRPr lang="en-US" dirty="0">
              <a:solidFill>
                <a:srgbClr val="C00000"/>
              </a:solidFill>
            </a:endParaRPr>
          </a:p>
        </p:txBody>
      </p:sp>
    </p:spTree>
    <p:extLst>
      <p:ext uri="{BB962C8B-B14F-4D97-AF65-F5344CB8AC3E}">
        <p14:creationId xmlns:p14="http://schemas.microsoft.com/office/powerpoint/2010/main" val="1037476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TBD</a:t>
            </a:r>
            <a:endParaRPr lang="en-US" dirty="0">
              <a:solidFill>
                <a:srgbClr val="FF0000"/>
              </a:solidFill>
            </a:endParaRPr>
          </a:p>
        </p:txBody>
      </p:sp>
      <p:sp>
        <p:nvSpPr>
          <p:cNvPr id="3" name="Text Placeholder 2"/>
          <p:cNvSpPr>
            <a:spLocks noGrp="1"/>
          </p:cNvSpPr>
          <p:nvPr>
            <p:ph type="body" sz="quarter" idx="10"/>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636813" y="2196484"/>
            <a:ext cx="3363687" cy="646331"/>
          </a:xfrm>
          <a:prstGeom prst="rect">
            <a:avLst/>
          </a:prstGeom>
          <a:noFill/>
        </p:spPr>
        <p:txBody>
          <a:bodyPr wrap="square" rtlCol="0">
            <a:spAutoFit/>
          </a:bodyPr>
          <a:lstStyle/>
          <a:p>
            <a:r>
              <a:rPr lang="en-US" dirty="0" smtClean="0">
                <a:solidFill>
                  <a:srgbClr val="C00000"/>
                </a:solidFill>
              </a:rPr>
              <a:t>Place holder for images from islands</a:t>
            </a:r>
            <a:endParaRPr lang="en-US" dirty="0">
              <a:solidFill>
                <a:srgbClr val="C00000"/>
              </a:solidFill>
            </a:endParaRPr>
          </a:p>
        </p:txBody>
      </p:sp>
    </p:spTree>
    <p:extLst>
      <p:ext uri="{BB962C8B-B14F-4D97-AF65-F5344CB8AC3E}">
        <p14:creationId xmlns:p14="http://schemas.microsoft.com/office/powerpoint/2010/main" val="142428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Compare CMORPH, TRMM, and PERSIANN precipitation data</a:t>
            </a:r>
          </a:p>
          <a:p>
            <a:pPr marL="342900" indent="-342900">
              <a:buFont typeface="Arial" panose="020B0604020202020204" pitchFamily="34" charset="0"/>
              <a:buChar char="•"/>
            </a:pPr>
            <a:r>
              <a:rPr lang="en-US" dirty="0" smtClean="0">
                <a:solidFill>
                  <a:srgbClr val="FF0000"/>
                </a:solidFill>
              </a:rPr>
              <a:t>More to come</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sz="4000" dirty="0" smtClean="0"/>
              <a:t>Future Research</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318406" y="871932"/>
            <a:ext cx="8450036" cy="369332"/>
          </a:xfrm>
          <a:prstGeom prst="rect">
            <a:avLst/>
          </a:prstGeom>
          <a:noFill/>
        </p:spPr>
        <p:txBody>
          <a:bodyPr wrap="square" rtlCol="0">
            <a:spAutoFit/>
          </a:bodyPr>
          <a:lstStyle/>
          <a:p>
            <a:pPr algn="ctr"/>
            <a:r>
              <a:rPr lang="en-US" dirty="0" smtClean="0">
                <a:solidFill>
                  <a:srgbClr val="C00000"/>
                </a:solidFill>
              </a:rPr>
              <a:t>Place holder for images of island and climate maps </a:t>
            </a:r>
            <a:endParaRPr lang="en-US" dirty="0">
              <a:solidFill>
                <a:srgbClr val="C00000"/>
              </a:solidFill>
            </a:endParaRPr>
          </a:p>
        </p:txBody>
      </p:sp>
    </p:spTree>
    <p:extLst>
      <p:ext uri="{BB962C8B-B14F-4D97-AF65-F5344CB8AC3E}">
        <p14:creationId xmlns:p14="http://schemas.microsoft.com/office/powerpoint/2010/main" val="2005030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Michael Kruk, </a:t>
            </a:r>
            <a:r>
              <a:rPr lang="en-US" dirty="0" smtClean="0"/>
              <a:t>Pacific </a:t>
            </a:r>
            <a:r>
              <a:rPr lang="en-US" dirty="0"/>
              <a:t>Water Resources Product </a:t>
            </a:r>
            <a:r>
              <a:rPr lang="en-US" dirty="0" smtClean="0"/>
              <a:t>Development</a:t>
            </a:r>
          </a:p>
          <a:p>
            <a:r>
              <a:rPr lang="en-US" dirty="0" smtClean="0"/>
              <a:t>John </a:t>
            </a:r>
            <a:r>
              <a:rPr lang="en-US" dirty="0" err="1" smtClean="0"/>
              <a:t>Marra</a:t>
            </a:r>
            <a:r>
              <a:rPr lang="en-US" dirty="0"/>
              <a:t>, </a:t>
            </a:r>
            <a:r>
              <a:rPr lang="en-US" dirty="0" smtClean="0"/>
              <a:t>NOAA </a:t>
            </a:r>
            <a:r>
              <a:rPr lang="en-US" dirty="0"/>
              <a:t>Region Climate Services </a:t>
            </a:r>
          </a:p>
        </p:txBody>
      </p:sp>
      <p:sp>
        <p:nvSpPr>
          <p:cNvPr id="3" name="Text Placeholder 2"/>
          <p:cNvSpPr>
            <a:spLocks noGrp="1"/>
          </p:cNvSpPr>
          <p:nvPr>
            <p:ph type="body" sz="quarter" idx="11"/>
          </p:nvPr>
        </p:nvSpPr>
        <p:spPr/>
        <p:txBody>
          <a:bodyPr/>
          <a:lstStyle/>
          <a:p>
            <a:r>
              <a:rPr lang="en-US" dirty="0" smtClean="0"/>
              <a:t>John </a:t>
            </a:r>
            <a:r>
              <a:rPr lang="en-US" dirty="0" err="1" smtClean="0"/>
              <a:t>Marra</a:t>
            </a:r>
            <a:r>
              <a:rPr lang="en-US" dirty="0" smtClean="0"/>
              <a:t>, </a:t>
            </a:r>
            <a:r>
              <a:rPr lang="en-US" dirty="0"/>
              <a:t>NOAA Region Climate Services </a:t>
            </a:r>
          </a:p>
          <a:p>
            <a:endParaRPr lang="en-US" dirty="0"/>
          </a:p>
        </p:txBody>
      </p:sp>
      <p:sp>
        <p:nvSpPr>
          <p:cNvPr id="4" name="Text Placeholder 3"/>
          <p:cNvSpPr>
            <a:spLocks noGrp="1"/>
          </p:cNvSpPr>
          <p:nvPr>
            <p:ph type="body" sz="quarter" idx="12"/>
          </p:nvPr>
        </p:nvSpPr>
        <p:spPr/>
        <p:txBody>
          <a:bodyPr/>
          <a:lstStyle/>
          <a:p>
            <a:r>
              <a:rPr lang="en-US" dirty="0" smtClean="0">
                <a:solidFill>
                  <a:srgbClr val="FF0000"/>
                </a:solidFill>
              </a:rPr>
              <a:t>Need to finish</a:t>
            </a:r>
            <a:endParaRPr lang="en-US" dirty="0">
              <a:solidFill>
                <a:srgbClr val="FF0000"/>
              </a:solidFill>
            </a:endParaRP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grpSp>
        <p:nvGrpSpPr>
          <p:cNvPr id="8" name="Group 7"/>
          <p:cNvGrpSpPr/>
          <p:nvPr/>
        </p:nvGrpSpPr>
        <p:grpSpPr>
          <a:xfrm>
            <a:off x="9454465" y="1330785"/>
            <a:ext cx="10511158" cy="2824178"/>
            <a:chOff x="-5854327" y="5119538"/>
            <a:chExt cx="16517805" cy="8623643"/>
          </a:xfrm>
        </p:grpSpPr>
        <p:grpSp>
          <p:nvGrpSpPr>
            <p:cNvPr id="9" name="Group 8"/>
            <p:cNvGrpSpPr/>
            <p:nvPr/>
          </p:nvGrpSpPr>
          <p:grpSpPr>
            <a:xfrm>
              <a:off x="-5733584" y="8697302"/>
              <a:ext cx="16276320" cy="3291553"/>
              <a:chOff x="-5994353" y="8668853"/>
              <a:chExt cx="16459200" cy="3291553"/>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353" y="8668853"/>
                <a:ext cx="16459200" cy="329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644767" y="9827632"/>
                <a:ext cx="266375" cy="1176582"/>
              </a:xfrm>
              <a:prstGeom prst="rect">
                <a:avLst/>
              </a:prstGeom>
              <a:noFill/>
              <a:ln w="25400" cap="flat" cmpd="sng" algn="ctr">
                <a:solidFill>
                  <a:srgbClr val="060606"/>
                </a:solidFill>
                <a:prstDash val="solid"/>
                <a:miter lim="800000"/>
              </a:ln>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smtClean="0">
                  <a:ln>
                    <a:noFill/>
                  </a:ln>
                  <a:solidFill>
                    <a:srgbClr val="FFFFFF"/>
                  </a:solidFill>
                  <a:effectLst/>
                  <a:uLnTx/>
                  <a:uFillTx/>
                  <a:latin typeface="Garamond"/>
                  <a:ea typeface="+mn-ea"/>
                  <a:cs typeface="+mn-cs"/>
                </a:endParaRPr>
              </a:p>
            </p:txBody>
          </p:sp>
        </p:grpSp>
        <p:sp>
          <p:nvSpPr>
            <p:cNvPr id="10" name="TextBox 9"/>
            <p:cNvSpPr txBox="1"/>
            <p:nvPr/>
          </p:nvSpPr>
          <p:spPr>
            <a:xfrm>
              <a:off x="-5854327" y="11988856"/>
              <a:ext cx="16517805" cy="1754325"/>
            </a:xfrm>
            <a:prstGeom prst="rect">
              <a:avLst/>
            </a:prstGeom>
            <a:noFill/>
          </p:spPr>
          <p:txBody>
            <a:bodyPr wrap="square" rtlCol="0">
              <a:spAutoFit/>
            </a:bodyPr>
            <a:lstStyle/>
            <a:p>
              <a:pPr marL="0" marR="0" lvl="0" indent="0" defTabSz="307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767171"/>
                  </a:solidFill>
                  <a:effectLst/>
                  <a:uLnTx/>
                  <a:uFillTx/>
                </a:rPr>
                <a:t>Figure 2. Mean PERSIANN precipitation for mean DJF for the eight moderate to strong La Niña years (88/89, 95/96, 98/99, 99,00, 00/01, 07/08, 10/11, 11/12) (top left), 30 year normal (1985-2014)(top middle), and for the eight moderate to strong El </a:t>
              </a:r>
              <a:r>
                <a:rPr kumimoji="0" lang="en-US" sz="1800" b="0" i="0" u="none" strike="noStrike" kern="0" cap="none" spc="0" normalizeH="0" baseline="0" noProof="0" dirty="0" err="1" smtClean="0">
                  <a:ln>
                    <a:noFill/>
                  </a:ln>
                  <a:solidFill>
                    <a:srgbClr val="767171"/>
                  </a:solidFill>
                  <a:effectLst/>
                  <a:uLnTx/>
                  <a:uFillTx/>
                </a:rPr>
                <a:t>Niños</a:t>
              </a:r>
              <a:r>
                <a:rPr kumimoji="0" lang="en-US" sz="1800" b="0" i="0" u="none" strike="noStrike" kern="0" cap="none" spc="0" normalizeH="0" baseline="0" noProof="0" dirty="0" smtClean="0">
                  <a:ln>
                    <a:noFill/>
                  </a:ln>
                  <a:solidFill>
                    <a:srgbClr val="767171"/>
                  </a:solidFill>
                  <a:effectLst/>
                  <a:uLnTx/>
                  <a:uFillTx/>
                </a:rPr>
                <a:t> (86/87, 87/89, 91/92, 94/95, 97/98, 02/03, 04/05,09/10)(top right). The Exclusive Economic Zones are shown outlined in black and the </a:t>
              </a:r>
              <a:r>
                <a:rPr kumimoji="0" lang="en-US" sz="1800" b="0" i="0" u="none" strike="noStrike" kern="0" cap="none" spc="0" normalizeH="0" baseline="0" noProof="0" dirty="0" err="1" smtClean="0">
                  <a:ln>
                    <a:noFill/>
                  </a:ln>
                  <a:solidFill>
                    <a:srgbClr val="767171"/>
                  </a:solidFill>
                  <a:effectLst/>
                  <a:uLnTx/>
                  <a:uFillTx/>
                </a:rPr>
                <a:t>Chuuk</a:t>
              </a:r>
              <a:r>
                <a:rPr kumimoji="0" lang="en-US" sz="1800" b="0" i="0" u="none" strike="noStrike" kern="0" cap="none" spc="0" normalizeH="0" baseline="0" noProof="0" dirty="0" smtClean="0">
                  <a:ln>
                    <a:noFill/>
                  </a:ln>
                  <a:solidFill>
                    <a:srgbClr val="767171"/>
                  </a:solidFill>
                  <a:effectLst/>
                  <a:uLnTx/>
                  <a:uFillTx/>
                </a:rPr>
                <a:t> NOAA station is highlighted using a colored circle which corresponds to the time series figure (bottom). The time series plot showing mean PERSIANN precipitation in </a:t>
              </a:r>
              <a:r>
                <a:rPr kumimoji="0" lang="en-US" sz="1800" b="0" i="0" u="none" strike="noStrike" kern="0" cap="none" spc="0" normalizeH="0" baseline="0" noProof="0" dirty="0" err="1" smtClean="0">
                  <a:ln>
                    <a:noFill/>
                  </a:ln>
                  <a:solidFill>
                    <a:srgbClr val="767171"/>
                  </a:solidFill>
                  <a:effectLst/>
                  <a:uLnTx/>
                  <a:uFillTx/>
                </a:rPr>
                <a:t>Chuuk</a:t>
              </a:r>
              <a:r>
                <a:rPr kumimoji="0" lang="en-US" sz="1800" b="0" i="0" u="none" strike="noStrike" kern="0" cap="none" spc="0" normalizeH="0" baseline="0" noProof="0" dirty="0" smtClean="0">
                  <a:ln>
                    <a:noFill/>
                  </a:ln>
                  <a:solidFill>
                    <a:srgbClr val="767171"/>
                  </a:solidFill>
                  <a:effectLst/>
                  <a:uLnTx/>
                  <a:uFillTx/>
                </a:rPr>
                <a:t> for each three month season for the eight moderate to strong El Niño years (red) and La Niña years (blue). The 30 year mean precipitation for each three month season is also shown (black). </a:t>
              </a:r>
            </a:p>
          </p:txBody>
        </p:sp>
        <p:grpSp>
          <p:nvGrpSpPr>
            <p:cNvPr id="11" name="Group 10"/>
            <p:cNvGrpSpPr/>
            <p:nvPr/>
          </p:nvGrpSpPr>
          <p:grpSpPr>
            <a:xfrm>
              <a:off x="-5787331" y="5119538"/>
              <a:ext cx="16349769" cy="3639313"/>
              <a:chOff x="-5787331" y="5119538"/>
              <a:chExt cx="16349769" cy="3639313"/>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9293" r="19128" b="7309"/>
              <a:stretch/>
            </p:blipFill>
            <p:spPr>
              <a:xfrm>
                <a:off x="-5787331" y="5119538"/>
                <a:ext cx="5486398" cy="3600408"/>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210" t="9293" r="19441" b="7309"/>
              <a:stretch/>
            </p:blipFill>
            <p:spPr>
              <a:xfrm>
                <a:off x="-300933" y="5119541"/>
                <a:ext cx="4908158" cy="3600405"/>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7722" t="9635" r="4416" b="5990"/>
              <a:stretch/>
            </p:blipFill>
            <p:spPr>
              <a:xfrm>
                <a:off x="4607225" y="5119538"/>
                <a:ext cx="5955213" cy="3639313"/>
              </a:xfrm>
              <a:prstGeom prst="rect">
                <a:avLst/>
              </a:prstGeom>
            </p:spPr>
          </p:pic>
        </p:grpSp>
      </p:grpSp>
    </p:spTree>
    <p:extLst>
      <p:ext uri="{BB962C8B-B14F-4D97-AF65-F5344CB8AC3E}">
        <p14:creationId xmlns:p14="http://schemas.microsoft.com/office/powerpoint/2010/main" val="162605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buFont typeface="Arial" panose="020B0604020202020204" pitchFamily="34" charset="0"/>
              <a:buChar char="•"/>
            </a:pPr>
            <a:r>
              <a:rPr lang="en-US" dirty="0" smtClean="0"/>
              <a:t>Understanding ENSO</a:t>
            </a:r>
          </a:p>
          <a:p>
            <a:pPr marL="342900" indent="-342900">
              <a:buFont typeface="Arial" panose="020B0604020202020204" pitchFamily="34" charset="0"/>
              <a:buChar char="•"/>
            </a:pPr>
            <a:r>
              <a:rPr lang="en-US" dirty="0" smtClean="0"/>
              <a:t>Effects of ENSO</a:t>
            </a:r>
          </a:p>
          <a:p>
            <a:pPr marL="342900" indent="-342900">
              <a:buFont typeface="Arial" panose="020B0604020202020204" pitchFamily="34" charset="0"/>
              <a:buChar char="•"/>
            </a:pPr>
            <a:r>
              <a:rPr lang="en-US" dirty="0" smtClean="0"/>
              <a:t>Study Area </a:t>
            </a:r>
          </a:p>
          <a:p>
            <a:pPr marL="342900" indent="-342900">
              <a:buFont typeface="Arial" panose="020B0604020202020204" pitchFamily="34" charset="0"/>
              <a:buChar char="•"/>
            </a:pPr>
            <a:r>
              <a:rPr lang="en-US" dirty="0" smtClean="0"/>
              <a:t>Research Objectives </a:t>
            </a:r>
          </a:p>
          <a:p>
            <a:pPr marL="342900" indent="-342900">
              <a:buFont typeface="Arial" panose="020B0604020202020204" pitchFamily="34" charset="0"/>
              <a:buChar char="•"/>
            </a:pPr>
            <a:r>
              <a:rPr lang="en-US" dirty="0" smtClean="0"/>
              <a:t>Methodology</a:t>
            </a:r>
          </a:p>
          <a:p>
            <a:pPr marL="342900" indent="-342900">
              <a:buFont typeface="Arial" panose="020B0604020202020204" pitchFamily="34" charset="0"/>
              <a:buChar char="•"/>
            </a:pPr>
            <a:r>
              <a:rPr lang="en-US" dirty="0" smtClean="0"/>
              <a:t>Results </a:t>
            </a:r>
          </a:p>
          <a:p>
            <a:pPr marL="342900" indent="-342900">
              <a:buFont typeface="Arial" panose="020B0604020202020204" pitchFamily="34" charset="0"/>
              <a:buChar char="•"/>
            </a:pPr>
            <a:r>
              <a:rPr lang="en-US" dirty="0" smtClean="0"/>
              <a:t>Conclusions </a:t>
            </a:r>
          </a:p>
          <a:p>
            <a:pPr marL="342900" indent="-342900">
              <a:buFont typeface="Arial" panose="020B0604020202020204" pitchFamily="34" charset="0"/>
              <a:buChar char="•"/>
            </a:pPr>
            <a:r>
              <a:rPr lang="en-US" dirty="0" smtClean="0"/>
              <a:t>Future Research</a:t>
            </a:r>
            <a:endParaRPr lang="en-US" dirty="0"/>
          </a:p>
        </p:txBody>
      </p:sp>
      <p:sp>
        <p:nvSpPr>
          <p:cNvPr id="3" name="Text Placeholder 2"/>
          <p:cNvSpPr>
            <a:spLocks noGrp="1"/>
          </p:cNvSpPr>
          <p:nvPr>
            <p:ph type="body" sz="quarter" idx="10"/>
          </p:nvPr>
        </p:nvSpPr>
        <p:spPr/>
        <p:txBody>
          <a:bodyPr/>
          <a:lstStyle/>
          <a:p>
            <a:r>
              <a:rPr lang="en-US" dirty="0" smtClean="0"/>
              <a:t>Outline</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5584371" y="1918607"/>
            <a:ext cx="2563586" cy="646331"/>
          </a:xfrm>
          <a:prstGeom prst="rect">
            <a:avLst/>
          </a:prstGeom>
          <a:noFill/>
        </p:spPr>
        <p:txBody>
          <a:bodyPr wrap="square" rtlCol="0">
            <a:spAutoFit/>
          </a:bodyPr>
          <a:lstStyle/>
          <a:p>
            <a:pPr algn="ctr"/>
            <a:r>
              <a:rPr lang="en-US" dirty="0" smtClean="0">
                <a:solidFill>
                  <a:srgbClr val="FF0000"/>
                </a:solidFill>
              </a:rPr>
              <a:t>Place holder for imagery from islands</a:t>
            </a:r>
            <a:endParaRPr lang="en-US" dirty="0">
              <a:solidFill>
                <a:srgbClr val="FF0000"/>
              </a:solidFill>
            </a:endParaRPr>
          </a:p>
        </p:txBody>
      </p:sp>
    </p:spTree>
    <p:extLst>
      <p:ext uri="{BB962C8B-B14F-4D97-AF65-F5344CB8AC3E}">
        <p14:creationId xmlns:p14="http://schemas.microsoft.com/office/powerpoint/2010/main" val="401889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33257" y="2223544"/>
            <a:ext cx="3862687" cy="4485074"/>
          </a:xfrm>
        </p:spPr>
        <p:txBody>
          <a:bodyPr>
            <a:normAutofit/>
          </a:bodyPr>
          <a:lstStyle/>
          <a:p>
            <a:pPr marL="571500" indent="-571500">
              <a:buFont typeface="Arial" panose="020B0604020202020204" pitchFamily="34" charset="0"/>
              <a:buChar char="•"/>
            </a:pPr>
            <a:r>
              <a:rPr lang="en-US" sz="2400" dirty="0" smtClean="0"/>
              <a:t>Interaction between the ocean and the atmosphere </a:t>
            </a:r>
          </a:p>
          <a:p>
            <a:pPr marL="571500" indent="-571500">
              <a:buFont typeface="Arial" panose="020B0604020202020204" pitchFamily="34" charset="0"/>
              <a:buChar char="•"/>
            </a:pPr>
            <a:r>
              <a:rPr lang="en-US" sz="2400" dirty="0" smtClean="0"/>
              <a:t>ENSO influences global climate but strongest in Pacific</a:t>
            </a:r>
          </a:p>
          <a:p>
            <a:pPr marL="571500" indent="-571500">
              <a:buFont typeface="Arial" panose="020B0604020202020204" pitchFamily="34" charset="0"/>
              <a:buChar char="•"/>
            </a:pPr>
            <a:r>
              <a:rPr lang="en-US" sz="2400" dirty="0" smtClean="0"/>
              <a:t>El Niño – cooler and drier in western Pacific </a:t>
            </a:r>
          </a:p>
          <a:p>
            <a:pPr marL="571500" indent="-571500">
              <a:buFont typeface="Arial" panose="020B0604020202020204" pitchFamily="34" charset="0"/>
              <a:buChar char="•"/>
            </a:pPr>
            <a:r>
              <a:rPr lang="en-US" sz="2400" dirty="0" smtClean="0"/>
              <a:t>La Niña -  warmer and wetter in western </a:t>
            </a:r>
            <a:r>
              <a:rPr lang="en-US" sz="2400" dirty="0" smtClean="0"/>
              <a:t>Pacific</a:t>
            </a:r>
            <a:endParaRPr lang="en-US" sz="2400" dirty="0" smtClean="0"/>
          </a:p>
        </p:txBody>
      </p:sp>
      <p:sp>
        <p:nvSpPr>
          <p:cNvPr id="2" name="Text Placeholder 1"/>
          <p:cNvSpPr>
            <a:spLocks noGrp="1"/>
          </p:cNvSpPr>
          <p:nvPr>
            <p:ph type="body" sz="quarter" idx="10"/>
          </p:nvPr>
        </p:nvSpPr>
        <p:spPr>
          <a:xfrm>
            <a:off x="4841421" y="640080"/>
            <a:ext cx="3827091" cy="1325880"/>
          </a:xfrm>
        </p:spPr>
        <p:txBody>
          <a:bodyPr>
            <a:normAutofit/>
          </a:bodyPr>
          <a:lstStyle/>
          <a:p>
            <a:pPr algn="ctr"/>
            <a:r>
              <a:rPr lang="en-US" dirty="0" smtClean="0"/>
              <a:t>Understanding </a:t>
            </a:r>
          </a:p>
          <a:p>
            <a:pPr algn="ctr"/>
            <a:r>
              <a:rPr lang="en-US" dirty="0" smtClean="0"/>
              <a:t>ENSO</a:t>
            </a:r>
            <a:endParaRPr lang="en-US" dirty="0"/>
          </a:p>
        </p:txBody>
      </p:sp>
      <p:sp>
        <p:nvSpPr>
          <p:cNvPr id="8" name="Text Placeholder 7"/>
          <p:cNvSpPr>
            <a:spLocks noGrp="1"/>
          </p:cNvSpPr>
          <p:nvPr>
            <p:ph type="body" sz="quarter" idx="13"/>
          </p:nvPr>
        </p:nvSpPr>
        <p:spPr>
          <a:xfrm>
            <a:off x="2261507" y="6583680"/>
            <a:ext cx="2310493" cy="274320"/>
          </a:xfrm>
        </p:spPr>
        <p:txBody>
          <a:bodyPr>
            <a:normAutofit fontScale="85000" lnSpcReduction="10000"/>
          </a:bodyPr>
          <a:lstStyle/>
          <a:p>
            <a:r>
              <a:rPr lang="en-US" dirty="0" smtClean="0"/>
              <a:t>Credit</a:t>
            </a:r>
            <a:r>
              <a:rPr lang="en-US" dirty="0"/>
              <a:t>: http://www.bom.gov.au/</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7" y="120424"/>
            <a:ext cx="3403107"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66" y="2349274"/>
            <a:ext cx="3403108"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66" y="4452394"/>
            <a:ext cx="3403107"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0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51827" y="1502812"/>
            <a:ext cx="3965424" cy="5269117"/>
          </a:xfrm>
        </p:spPr>
        <p:txBody>
          <a:bodyPr>
            <a:normAutofit fontScale="92500" lnSpcReduction="10000"/>
          </a:bodyPr>
          <a:lstStyle/>
          <a:p>
            <a:pPr marL="342900" indent="-342900">
              <a:buFont typeface="Arial" panose="020B0604020202020204" pitchFamily="34" charset="0"/>
              <a:buChar char="•"/>
            </a:pPr>
            <a:r>
              <a:rPr lang="en-US" sz="2400" dirty="0" smtClean="0"/>
              <a:t>Varies across the USAPI</a:t>
            </a:r>
          </a:p>
          <a:p>
            <a:pPr marL="342900" indent="-342900">
              <a:buFont typeface="Arial" panose="020B0604020202020204" pitchFamily="34" charset="0"/>
              <a:buChar char="•"/>
            </a:pPr>
            <a:r>
              <a:rPr lang="en-US" sz="2400" dirty="0" smtClean="0"/>
              <a:t>El Niño</a:t>
            </a:r>
          </a:p>
          <a:p>
            <a:pPr marL="1028700" lvl="1" indent="-342900"/>
            <a:r>
              <a:rPr lang="en-US" sz="2000" dirty="0"/>
              <a:t>Crop </a:t>
            </a:r>
            <a:r>
              <a:rPr lang="en-US" sz="2000" dirty="0" smtClean="0"/>
              <a:t>losses</a:t>
            </a:r>
            <a:endParaRPr lang="en-US" sz="2000" dirty="0"/>
          </a:p>
          <a:p>
            <a:pPr marL="1028700" lvl="1" indent="-342900"/>
            <a:r>
              <a:rPr lang="en-US" sz="2000" dirty="0"/>
              <a:t>Water rationing</a:t>
            </a:r>
          </a:p>
          <a:p>
            <a:pPr marL="1028700" lvl="1" indent="-342900"/>
            <a:r>
              <a:rPr lang="en-US" sz="2000" dirty="0" smtClean="0"/>
              <a:t>Wildfires</a:t>
            </a:r>
            <a:endParaRPr lang="en-US" sz="2000" dirty="0"/>
          </a:p>
          <a:p>
            <a:pPr marL="1028700" lvl="1" indent="-342900"/>
            <a:r>
              <a:rPr lang="en-US" sz="2000" dirty="0"/>
              <a:t>Loss of livestock </a:t>
            </a:r>
            <a:endParaRPr lang="en-US" sz="2000" dirty="0" smtClean="0"/>
          </a:p>
          <a:p>
            <a:pPr marL="1028700" lvl="1" indent="-342900"/>
            <a:r>
              <a:rPr lang="en-US" sz="2000" dirty="0" smtClean="0"/>
              <a:t>Changes in tropical cyclone tracks and frequency.</a:t>
            </a:r>
            <a:endParaRPr lang="en-US" sz="2000" dirty="0"/>
          </a:p>
          <a:p>
            <a:pPr marL="342900" indent="-342900">
              <a:buFont typeface="Arial" panose="020B0604020202020204" pitchFamily="34" charset="0"/>
              <a:buChar char="•"/>
            </a:pPr>
            <a:r>
              <a:rPr lang="en-US" sz="2400" dirty="0" smtClean="0"/>
              <a:t>La </a:t>
            </a:r>
            <a:r>
              <a:rPr lang="en-US" sz="2400" dirty="0" smtClean="0"/>
              <a:t>Niña</a:t>
            </a:r>
            <a:endParaRPr lang="en-US" sz="2400" dirty="0" smtClean="0"/>
          </a:p>
          <a:p>
            <a:pPr marL="1028700" lvl="1" indent="-342900"/>
            <a:r>
              <a:rPr lang="en-US" sz="2200" dirty="0" smtClean="0"/>
              <a:t>Large surf and high tides </a:t>
            </a:r>
            <a:r>
              <a:rPr lang="en-US" sz="2200" dirty="0" smtClean="0">
                <a:sym typeface="Wingdings" panose="05000000000000000000" pitchFamily="2" charset="2"/>
              </a:rPr>
              <a:t>influence surface and ground water.</a:t>
            </a:r>
          </a:p>
          <a:p>
            <a:pPr marL="1028700" lvl="1" indent="-342900"/>
            <a:r>
              <a:rPr lang="en-US" sz="2200" dirty="0" smtClean="0">
                <a:sym typeface="Wingdings" panose="05000000000000000000" pitchFamily="2" charset="2"/>
              </a:rPr>
              <a:t>Changes in precipitation patterns affect water resources</a:t>
            </a:r>
            <a:r>
              <a:rPr lang="en-US" sz="2200" dirty="0" smtClean="0">
                <a:sym typeface="Wingdings" panose="05000000000000000000" pitchFamily="2" charset="2"/>
              </a:rPr>
              <a:t>.</a:t>
            </a:r>
            <a:endParaRPr lang="en-US" sz="2200" dirty="0" smtClean="0">
              <a:sym typeface="Wingdings" panose="05000000000000000000" pitchFamily="2" charset="2"/>
            </a:endParaRPr>
          </a:p>
        </p:txBody>
      </p:sp>
      <p:sp>
        <p:nvSpPr>
          <p:cNvPr id="3" name="Text Placeholder 2"/>
          <p:cNvSpPr>
            <a:spLocks noGrp="1"/>
          </p:cNvSpPr>
          <p:nvPr>
            <p:ph type="body" sz="quarter" idx="14"/>
          </p:nvPr>
        </p:nvSpPr>
        <p:spPr>
          <a:xfrm>
            <a:off x="818412" y="1854160"/>
            <a:ext cx="3108960" cy="1377085"/>
          </a:xfrm>
        </p:spPr>
        <p:txBody>
          <a:bodyPr/>
          <a:lstStyle/>
          <a:p>
            <a:pPr algn="ctr"/>
            <a:r>
              <a:rPr lang="en-US" sz="4000" dirty="0" smtClean="0"/>
              <a:t>Effects of ENSO</a:t>
            </a:r>
            <a:endParaRPr lang="en-US" sz="4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 y="3675706"/>
            <a:ext cx="4764134" cy="318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64392" y="3675706"/>
            <a:ext cx="2579618" cy="461665"/>
          </a:xfrm>
          <a:prstGeom prst="rect">
            <a:avLst/>
          </a:prstGeom>
        </p:spPr>
        <p:txBody>
          <a:bodyPr wrap="square">
            <a:spAutoFit/>
          </a:bodyPr>
          <a:lstStyle/>
          <a:p>
            <a:pPr algn="r"/>
            <a:r>
              <a:rPr lang="en-US" sz="1200" dirty="0" smtClean="0"/>
              <a:t>Credit</a:t>
            </a:r>
            <a:r>
              <a:rPr lang="en-US" sz="1200" dirty="0" smtClean="0"/>
              <a:t>: </a:t>
            </a:r>
            <a:r>
              <a:rPr lang="en-US" sz="1200" dirty="0"/>
              <a:t>NOAA National Weather </a:t>
            </a:r>
            <a:r>
              <a:rPr lang="en-US" sz="1200" dirty="0" smtClean="0"/>
              <a:t>Service Pacific Region</a:t>
            </a:r>
            <a:endParaRPr lang="en-US" sz="1200" dirty="0"/>
          </a:p>
        </p:txBody>
      </p:sp>
      <p:sp>
        <p:nvSpPr>
          <p:cNvPr id="5" name="Text Placeholder 4"/>
          <p:cNvSpPr>
            <a:spLocks noGrp="1"/>
          </p:cNvSpPr>
          <p:nvPr>
            <p:ph type="body" sz="quarter" idx="13"/>
          </p:nvPr>
        </p:nvSpPr>
        <p:spPr>
          <a:xfrm>
            <a:off x="6848856" y="1135380"/>
            <a:ext cx="2295144" cy="274320"/>
          </a:xfrm>
        </p:spPr>
        <p:txBody>
          <a:bodyPr/>
          <a:lstStyle/>
          <a:p>
            <a:r>
              <a:rPr lang="en-US" dirty="0" smtClean="0"/>
              <a:t>Credit</a:t>
            </a:r>
            <a:r>
              <a:rPr lang="en-US" dirty="0" smtClean="0"/>
              <a:t>: NPS</a:t>
            </a:r>
            <a:endParaRPr lang="en-US" dirty="0"/>
          </a:p>
        </p:txBody>
      </p:sp>
    </p:spTree>
    <p:extLst>
      <p:ext uri="{BB962C8B-B14F-4D97-AF65-F5344CB8AC3E}">
        <p14:creationId xmlns:p14="http://schemas.microsoft.com/office/powerpoint/2010/main" val="3482667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973" y="971552"/>
            <a:ext cx="7459274" cy="5763985"/>
          </a:xfrm>
          <a:prstGeom prst="rect">
            <a:avLst/>
          </a:prstGeom>
        </p:spPr>
      </p:pic>
      <p:sp>
        <p:nvSpPr>
          <p:cNvPr id="3" name="Text Placeholder 2"/>
          <p:cNvSpPr>
            <a:spLocks noGrp="1"/>
          </p:cNvSpPr>
          <p:nvPr>
            <p:ph type="body" sz="quarter" idx="10"/>
          </p:nvPr>
        </p:nvSpPr>
        <p:spPr>
          <a:xfrm>
            <a:off x="287383" y="320038"/>
            <a:ext cx="3566160" cy="880110"/>
          </a:xfrm>
        </p:spPr>
        <p:txBody>
          <a:bodyPr/>
          <a:lstStyle/>
          <a:p>
            <a:r>
              <a:rPr lang="en-US" dirty="0" smtClean="0"/>
              <a:t>Study Area</a:t>
            </a:r>
            <a:endParaRPr lang="en-US" dirty="0"/>
          </a:p>
        </p:txBody>
      </p:sp>
      <p:sp>
        <p:nvSpPr>
          <p:cNvPr id="5" name="Text Placeholder 4"/>
          <p:cNvSpPr>
            <a:spLocks noGrp="1"/>
          </p:cNvSpPr>
          <p:nvPr>
            <p:ph type="body" sz="quarter" idx="13"/>
          </p:nvPr>
        </p:nvSpPr>
        <p:spPr>
          <a:xfrm>
            <a:off x="5739493" y="6461217"/>
            <a:ext cx="2662863" cy="274320"/>
          </a:xfrm>
        </p:spPr>
        <p:txBody>
          <a:bodyPr>
            <a:normAutofit fontScale="85000" lnSpcReduction="10000"/>
          </a:bodyPr>
          <a:lstStyle/>
          <a:p>
            <a:pPr algn="r"/>
            <a:r>
              <a:rPr lang="en-US" dirty="0" smtClean="0"/>
              <a:t>Credit</a:t>
            </a:r>
            <a:r>
              <a:rPr lang="en-US" dirty="0" smtClean="0"/>
              <a:t>: Made in ArcGIS using </a:t>
            </a:r>
            <a:r>
              <a:rPr lang="en-US" dirty="0" err="1" smtClean="0"/>
              <a:t>basemap</a:t>
            </a:r>
            <a:r>
              <a:rPr lang="en-US" dirty="0" smtClean="0"/>
              <a:t>. </a:t>
            </a:r>
            <a:endParaRPr lang="en-US" dirty="0"/>
          </a:p>
        </p:txBody>
      </p:sp>
    </p:spTree>
    <p:extLst>
      <p:ext uri="{BB962C8B-B14F-4D97-AF65-F5344CB8AC3E}">
        <p14:creationId xmlns:p14="http://schemas.microsoft.com/office/powerpoint/2010/main" val="498147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139293" y="351064"/>
            <a:ext cx="4727122" cy="2628900"/>
          </a:xfrm>
        </p:spPr>
        <p:txBody>
          <a:bodyPr>
            <a:noAutofit/>
          </a:bodyPr>
          <a:lstStyle/>
          <a:p>
            <a:pPr marL="342900" indent="-342900">
              <a:buFont typeface="Arial" panose="020B0604020202020204" pitchFamily="34" charset="0"/>
              <a:buChar char="•"/>
            </a:pPr>
            <a:r>
              <a:rPr lang="en-US" sz="1400" dirty="0"/>
              <a:t>Provide an updated ENSO based climatology (1985-2014) of long-term precipitation patterns for each USAPI using the NOAA PERSIANN Climate Data Record (CDR) </a:t>
            </a:r>
          </a:p>
          <a:p>
            <a:pPr marL="342900" indent="-342900">
              <a:buFont typeface="Arial" panose="020B0604020202020204" pitchFamily="34" charset="0"/>
              <a:buChar char="•"/>
            </a:pPr>
            <a:r>
              <a:rPr lang="en-US" sz="1400" dirty="0"/>
              <a:t>Conduct verification analyses with </a:t>
            </a:r>
            <a:r>
              <a:rPr lang="en-US" sz="1400" i="1" dirty="0"/>
              <a:t>in situ </a:t>
            </a:r>
            <a:r>
              <a:rPr lang="en-US" sz="1400" dirty="0"/>
              <a:t>precipitation data</a:t>
            </a:r>
          </a:p>
          <a:p>
            <a:pPr marL="342900" indent="-342900">
              <a:buFont typeface="Arial" panose="020B0604020202020204" pitchFamily="34" charset="0"/>
              <a:buChar char="•"/>
            </a:pPr>
            <a:r>
              <a:rPr lang="en-US" sz="1400" dirty="0"/>
              <a:t>Determine the relationship between PERSIANN CDR precipitation and the seven ENSO phases</a:t>
            </a:r>
          </a:p>
          <a:p>
            <a:pPr marL="342900" indent="-342900">
              <a:buFont typeface="Arial" panose="020B0604020202020204" pitchFamily="34" charset="0"/>
              <a:buChar char="•"/>
            </a:pPr>
            <a:r>
              <a:rPr lang="en-US" sz="1400" dirty="0"/>
              <a:t>Determine precipitation ranges for each USAPI Exclusive Economic Zone (EEZ) during the seven ENSO phases</a:t>
            </a:r>
          </a:p>
          <a:p>
            <a:endParaRPr lang="en-US" sz="14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quarter" idx="14"/>
          </p:nvPr>
        </p:nvSpPr>
        <p:spPr/>
        <p:txBody>
          <a:bodyPr/>
          <a:lstStyle/>
          <a:p>
            <a:r>
              <a:rPr lang="en-US" sz="4000" dirty="0" smtClean="0"/>
              <a:t>Research Objectives</a:t>
            </a:r>
            <a:endParaRPr lang="en-US" sz="4000" dirty="0"/>
          </a:p>
        </p:txBody>
      </p:sp>
      <p:sp>
        <p:nvSpPr>
          <p:cNvPr id="9" name="TextBox 8"/>
          <p:cNvSpPr txBox="1"/>
          <p:nvPr/>
        </p:nvSpPr>
        <p:spPr>
          <a:xfrm>
            <a:off x="3339192" y="4188278"/>
            <a:ext cx="2563586" cy="646331"/>
          </a:xfrm>
          <a:prstGeom prst="rect">
            <a:avLst/>
          </a:prstGeom>
          <a:noFill/>
        </p:spPr>
        <p:txBody>
          <a:bodyPr wrap="square" rtlCol="0">
            <a:spAutoFit/>
          </a:bodyPr>
          <a:lstStyle/>
          <a:p>
            <a:pPr algn="ctr"/>
            <a:r>
              <a:rPr lang="en-US" dirty="0" smtClean="0">
                <a:solidFill>
                  <a:srgbClr val="FF0000"/>
                </a:solidFill>
              </a:rPr>
              <a:t>Place holder for imagery from islands</a:t>
            </a:r>
            <a:endParaRPr lang="en-US" dirty="0">
              <a:solidFill>
                <a:srgbClr val="FF0000"/>
              </a:solidFill>
            </a:endParaRPr>
          </a:p>
        </p:txBody>
      </p:sp>
    </p:spTree>
    <p:extLst>
      <p:ext uri="{BB962C8B-B14F-4D97-AF65-F5344CB8AC3E}">
        <p14:creationId xmlns:p14="http://schemas.microsoft.com/office/powerpoint/2010/main" val="83996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96193" y="1485899"/>
            <a:ext cx="6745704" cy="2318657"/>
          </a:xfrm>
        </p:spPr>
        <p:txBody>
          <a:bodyPr numCol="2">
            <a:noAutofit/>
          </a:bodyPr>
          <a:lstStyle/>
          <a:p>
            <a:pPr marL="342900" indent="-342900">
              <a:lnSpc>
                <a:spcPct val="100000"/>
              </a:lnSpc>
              <a:buFont typeface="Arial" panose="020B0604020202020204" pitchFamily="34" charset="0"/>
              <a:buChar char="•"/>
            </a:pPr>
            <a:r>
              <a:rPr lang="en-US" sz="1800" dirty="0" smtClean="0"/>
              <a:t>PERSIANN specifications</a:t>
            </a:r>
          </a:p>
          <a:p>
            <a:pPr marL="1028700" lvl="1" indent="-342900">
              <a:lnSpc>
                <a:spcPct val="100000"/>
              </a:lnSpc>
            </a:pPr>
            <a:r>
              <a:rPr lang="en-US" sz="1600" dirty="0"/>
              <a:t>0.25° resolution</a:t>
            </a:r>
          </a:p>
          <a:p>
            <a:pPr marL="1028700" lvl="1" indent="-342900">
              <a:lnSpc>
                <a:spcPct val="100000"/>
              </a:lnSpc>
            </a:pPr>
            <a:r>
              <a:rPr lang="en-US" sz="1600" dirty="0"/>
              <a:t>Global</a:t>
            </a:r>
          </a:p>
          <a:p>
            <a:pPr marL="1028700" lvl="1" indent="-342900">
              <a:lnSpc>
                <a:spcPct val="100000"/>
              </a:lnSpc>
            </a:pPr>
            <a:r>
              <a:rPr lang="en-US" sz="1600" dirty="0"/>
              <a:t>Daily </a:t>
            </a:r>
            <a:endParaRPr lang="en-US" sz="1600" dirty="0" smtClean="0"/>
          </a:p>
          <a:p>
            <a:pPr marL="342900" indent="-342900">
              <a:lnSpc>
                <a:spcPct val="100000"/>
              </a:lnSpc>
              <a:buFont typeface="Arial" panose="020B0604020202020204" pitchFamily="34" charset="0"/>
              <a:buChar char="•"/>
            </a:pPr>
            <a:endParaRPr lang="en-US" sz="1800" dirty="0" smtClean="0"/>
          </a:p>
          <a:p>
            <a:pPr marL="342900" indent="-342900">
              <a:lnSpc>
                <a:spcPct val="100000"/>
              </a:lnSpc>
              <a:buFont typeface="Arial" panose="020B0604020202020204" pitchFamily="34" charset="0"/>
              <a:buChar char="•"/>
            </a:pPr>
            <a:endParaRPr lang="en-US" sz="1800" dirty="0" smtClean="0"/>
          </a:p>
          <a:p>
            <a:pPr>
              <a:lnSpc>
                <a:spcPct val="100000"/>
              </a:lnSpc>
            </a:pPr>
            <a:endParaRPr lang="en-US" sz="1800" dirty="0"/>
          </a:p>
        </p:txBody>
      </p:sp>
      <p:sp>
        <p:nvSpPr>
          <p:cNvPr id="5" name="Text Placeholder 4"/>
          <p:cNvSpPr>
            <a:spLocks noGrp="1"/>
          </p:cNvSpPr>
          <p:nvPr>
            <p:ph type="body" sz="quarter" idx="13"/>
          </p:nvPr>
        </p:nvSpPr>
        <p:spPr>
          <a:xfrm>
            <a:off x="0" y="6465916"/>
            <a:ext cx="2596243" cy="392084"/>
          </a:xfrm>
        </p:spPr>
        <p:txBody>
          <a:bodyPr>
            <a:normAutofit/>
          </a:bodyPr>
          <a:lstStyle/>
          <a:p>
            <a:r>
              <a:rPr lang="en-US" sz="800" dirty="0" smtClean="0"/>
              <a:t>Satellite Image </a:t>
            </a:r>
            <a:r>
              <a:rPr lang="en-US" sz="800" dirty="0"/>
              <a:t>Credit: http://www.goes-r.gov/</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6" y="3467957"/>
            <a:ext cx="4511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26618" y="5572551"/>
            <a:ext cx="4359730" cy="369332"/>
          </a:xfrm>
          <a:prstGeom prst="rect">
            <a:avLst/>
          </a:prstGeom>
          <a:noFill/>
        </p:spPr>
        <p:txBody>
          <a:bodyPr wrap="square" rtlCol="0">
            <a:spAutoFit/>
          </a:bodyPr>
          <a:lstStyle/>
          <a:p>
            <a:pPr algn="ctr"/>
            <a:r>
              <a:rPr lang="en-US" dirty="0" smtClean="0">
                <a:latin typeface="+mj-lt"/>
              </a:rPr>
              <a:t>GLOBAL PERSIANN PRECIPITATION </a:t>
            </a:r>
            <a:endParaRPr lang="en-US" dirty="0">
              <a:latin typeface="+mj-lt"/>
            </a:endParaRPr>
          </a:p>
        </p:txBody>
      </p:sp>
      <p:pic>
        <p:nvPicPr>
          <p:cNvPr id="7"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285150" y="1276618"/>
            <a:ext cx="2952434" cy="195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5470065" y="4199681"/>
            <a:ext cx="3543300" cy="2552177"/>
            <a:chOff x="5306785" y="4052729"/>
            <a:chExt cx="3543300" cy="2552177"/>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6785" y="4052729"/>
              <a:ext cx="3543300" cy="255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935436" y="4584255"/>
              <a:ext cx="2830965" cy="1569660"/>
            </a:xfrm>
            <a:prstGeom prst="rect">
              <a:avLst/>
            </a:prstGeom>
            <a:noFill/>
          </p:spPr>
          <p:txBody>
            <a:bodyPr wrap="square" rtlCol="0">
              <a:spAutoFit/>
            </a:bodyPr>
            <a:lstStyle/>
            <a:p>
              <a:r>
                <a:rPr lang="en-US" sz="1600" b="1" dirty="0" smtClean="0">
                  <a:solidFill>
                    <a:schemeClr val="tx1">
                      <a:lumMod val="50000"/>
                    </a:schemeClr>
                  </a:solidFill>
                  <a:latin typeface="+mj-lt"/>
                </a:rPr>
                <a:t>  </a:t>
              </a:r>
            </a:p>
            <a:p>
              <a:r>
                <a:rPr lang="en-US" sz="1600" b="1" dirty="0" smtClean="0">
                  <a:solidFill>
                    <a:schemeClr val="tx1">
                      <a:lumMod val="50000"/>
                    </a:schemeClr>
                  </a:solidFill>
                  <a:latin typeface="+mj-lt"/>
                </a:rPr>
                <a:t>MONTHLY</a:t>
              </a:r>
            </a:p>
            <a:p>
              <a:endParaRPr lang="en-US" sz="1600" b="1" dirty="0" smtClean="0">
                <a:solidFill>
                  <a:schemeClr val="tx1">
                    <a:lumMod val="50000"/>
                  </a:schemeClr>
                </a:solidFill>
                <a:latin typeface="+mj-lt"/>
              </a:endParaRPr>
            </a:p>
            <a:p>
              <a:r>
                <a:rPr lang="en-US" sz="1600" b="1" dirty="0" smtClean="0">
                  <a:solidFill>
                    <a:schemeClr val="tx1">
                      <a:lumMod val="50000"/>
                    </a:schemeClr>
                  </a:solidFill>
                  <a:latin typeface="+mj-lt"/>
                </a:rPr>
                <a:t>            SEASONAL </a:t>
              </a:r>
            </a:p>
            <a:p>
              <a:endParaRPr lang="en-US" sz="1600" b="1" dirty="0" smtClean="0">
                <a:solidFill>
                  <a:schemeClr val="tx1">
                    <a:lumMod val="50000"/>
                  </a:schemeClr>
                </a:solidFill>
                <a:latin typeface="+mj-lt"/>
              </a:endParaRPr>
            </a:p>
            <a:p>
              <a:r>
                <a:rPr lang="en-US" sz="1600" b="1" dirty="0" smtClean="0">
                  <a:solidFill>
                    <a:schemeClr val="tx1">
                      <a:lumMod val="50000"/>
                    </a:schemeClr>
                  </a:solidFill>
                  <a:latin typeface="+mj-lt"/>
                </a:rPr>
                <a:t>                                YEARLY</a:t>
              </a:r>
              <a:endParaRPr lang="en-US" sz="1600" b="1" dirty="0">
                <a:solidFill>
                  <a:schemeClr val="tx1">
                    <a:lumMod val="50000"/>
                  </a:schemeClr>
                </a:solidFill>
                <a:latin typeface="+mj-lt"/>
              </a:endParaRPr>
            </a:p>
          </p:txBody>
        </p:sp>
      </p:gr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6328" y="1378199"/>
            <a:ext cx="2456916" cy="242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rot="1494841">
            <a:off x="4904811" y="5558045"/>
            <a:ext cx="1164171" cy="398343"/>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60606"/>
                </a:solidFill>
                <a:latin typeface="+mj-lt"/>
              </a:rPr>
              <a:t>Clip and sum</a:t>
            </a:r>
            <a:endParaRPr lang="en-US" sz="1000" dirty="0">
              <a:solidFill>
                <a:srgbClr val="060606"/>
              </a:solidFill>
              <a:latin typeface="+mj-lt"/>
            </a:endParaRPr>
          </a:p>
        </p:txBody>
      </p:sp>
      <p:sp>
        <p:nvSpPr>
          <p:cNvPr id="13" name="Left Arrow 12"/>
          <p:cNvSpPr/>
          <p:nvPr/>
        </p:nvSpPr>
        <p:spPr>
          <a:xfrm rot="20540840">
            <a:off x="4478490" y="3256488"/>
            <a:ext cx="1490959" cy="325325"/>
          </a:xfrm>
          <a:prstGeom prst="leftArrow">
            <a:avLst/>
          </a:prstGeom>
          <a:solidFill>
            <a:schemeClr val="bg1"/>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lumMod val="50000"/>
                  </a:schemeClr>
                </a:solidFill>
              </a:rPr>
              <a:t>NetCDF</a:t>
            </a:r>
            <a:r>
              <a:rPr lang="en-US" sz="1000" dirty="0" smtClean="0">
                <a:solidFill>
                  <a:schemeClr val="tx1">
                    <a:lumMod val="50000"/>
                  </a:schemeClr>
                </a:solidFill>
              </a:rPr>
              <a:t> to Raster</a:t>
            </a:r>
            <a:endParaRPr lang="en-US" sz="1000" dirty="0">
              <a:solidFill>
                <a:schemeClr val="tx1">
                  <a:lumMod val="50000"/>
                </a:schemeClr>
              </a:solidFill>
            </a:endParaRPr>
          </a:p>
        </p:txBody>
      </p:sp>
      <p:sp>
        <p:nvSpPr>
          <p:cNvPr id="14" name="TextBox 13"/>
          <p:cNvSpPr txBox="1"/>
          <p:nvPr/>
        </p:nvSpPr>
        <p:spPr>
          <a:xfrm>
            <a:off x="6016329" y="1101200"/>
            <a:ext cx="2456916" cy="276999"/>
          </a:xfrm>
          <a:prstGeom prst="rect">
            <a:avLst/>
          </a:prstGeom>
          <a:noFill/>
        </p:spPr>
        <p:txBody>
          <a:bodyPr wrap="square" rtlCol="0">
            <a:spAutoFit/>
          </a:bodyPr>
          <a:lstStyle/>
          <a:p>
            <a:pPr algn="ctr"/>
            <a:r>
              <a:rPr lang="en-US" sz="1200" dirty="0" smtClean="0"/>
              <a:t>1. Download PERSIANN via ftp</a:t>
            </a:r>
            <a:endParaRPr lang="en-US" sz="1200" dirty="0"/>
          </a:p>
        </p:txBody>
      </p:sp>
      <p:sp>
        <p:nvSpPr>
          <p:cNvPr id="21" name="TextBox 20"/>
          <p:cNvSpPr txBox="1"/>
          <p:nvPr/>
        </p:nvSpPr>
        <p:spPr>
          <a:xfrm>
            <a:off x="5249637" y="3867269"/>
            <a:ext cx="3763728" cy="461665"/>
          </a:xfrm>
          <a:prstGeom prst="rect">
            <a:avLst/>
          </a:prstGeom>
          <a:noFill/>
        </p:spPr>
        <p:txBody>
          <a:bodyPr wrap="square" rtlCol="0">
            <a:spAutoFit/>
          </a:bodyPr>
          <a:lstStyle/>
          <a:p>
            <a:pPr algn="ctr"/>
            <a:r>
              <a:rPr lang="en-US" sz="1200" dirty="0"/>
              <a:t>3</a:t>
            </a:r>
            <a:r>
              <a:rPr lang="en-US" sz="1200" dirty="0" smtClean="0"/>
              <a:t>. Clip </a:t>
            </a:r>
            <a:r>
              <a:rPr lang="en-US" sz="1200" dirty="0" err="1" smtClean="0"/>
              <a:t>rasters</a:t>
            </a:r>
            <a:r>
              <a:rPr lang="en-US" sz="1200" dirty="0" smtClean="0"/>
              <a:t> to study region and sum daily </a:t>
            </a:r>
            <a:r>
              <a:rPr lang="en-US" sz="1200" dirty="0" err="1" smtClean="0"/>
              <a:t>rasters</a:t>
            </a:r>
            <a:r>
              <a:rPr lang="en-US" sz="1200" dirty="0" smtClean="0"/>
              <a:t> to months then to seasons, and years</a:t>
            </a:r>
            <a:endParaRPr lang="en-US" sz="1200" dirty="0"/>
          </a:p>
        </p:txBody>
      </p:sp>
      <p:sp>
        <p:nvSpPr>
          <p:cNvPr id="22" name="TextBox 21"/>
          <p:cNvSpPr txBox="1"/>
          <p:nvPr/>
        </p:nvSpPr>
        <p:spPr>
          <a:xfrm>
            <a:off x="726618" y="3329457"/>
            <a:ext cx="4359730" cy="276999"/>
          </a:xfrm>
          <a:prstGeom prst="rect">
            <a:avLst/>
          </a:prstGeom>
          <a:noFill/>
        </p:spPr>
        <p:txBody>
          <a:bodyPr wrap="square" rtlCol="0">
            <a:spAutoFit/>
          </a:bodyPr>
          <a:lstStyle/>
          <a:p>
            <a:pPr algn="ctr"/>
            <a:r>
              <a:rPr lang="en-US" sz="1200" dirty="0"/>
              <a:t>2</a:t>
            </a:r>
            <a:r>
              <a:rPr lang="en-US" sz="1200" dirty="0" smtClean="0"/>
              <a:t>. Convert </a:t>
            </a:r>
            <a:r>
              <a:rPr lang="en-US" sz="1200" dirty="0" err="1" smtClean="0"/>
              <a:t>NetCDF</a:t>
            </a:r>
            <a:r>
              <a:rPr lang="en-US" sz="1200" dirty="0" smtClean="0"/>
              <a:t> to raster using R</a:t>
            </a:r>
            <a:endParaRPr lang="en-US" sz="1200" dirty="0"/>
          </a:p>
        </p:txBody>
      </p:sp>
      <p:sp>
        <p:nvSpPr>
          <p:cNvPr id="17" name="Text Placeholder 2"/>
          <p:cNvSpPr txBox="1">
            <a:spLocks/>
          </p:cNvSpPr>
          <p:nvPr/>
        </p:nvSpPr>
        <p:spPr>
          <a:xfrm>
            <a:off x="0" y="497043"/>
            <a:ext cx="9144000" cy="604157"/>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6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smtClean="0"/>
              <a:t>METHODOLOGY: </a:t>
            </a:r>
            <a:r>
              <a:rPr lang="en-US" sz="3200" dirty="0" smtClean="0">
                <a:solidFill>
                  <a:schemeClr val="tx1"/>
                </a:solidFill>
              </a:rPr>
              <a:t>data </a:t>
            </a:r>
            <a:r>
              <a:rPr lang="en-US" sz="3200" dirty="0">
                <a:solidFill>
                  <a:schemeClr val="tx1"/>
                </a:solidFill>
              </a:rPr>
              <a:t>prep &amp; analysis</a:t>
            </a:r>
          </a:p>
          <a:p>
            <a:pPr algn="ctr"/>
            <a:endParaRPr lang="en-US" sz="3600" dirty="0"/>
          </a:p>
        </p:txBody>
      </p:sp>
    </p:spTree>
    <p:extLst>
      <p:ext uri="{BB962C8B-B14F-4D97-AF65-F5344CB8AC3E}">
        <p14:creationId xmlns:p14="http://schemas.microsoft.com/office/powerpoint/2010/main" val="33073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txBox="1">
            <a:spLocks/>
          </p:cNvSpPr>
          <p:nvPr/>
        </p:nvSpPr>
        <p:spPr>
          <a:xfrm>
            <a:off x="0" y="497043"/>
            <a:ext cx="9144000" cy="604157"/>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6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smtClean="0"/>
              <a:t>METHODOLOGY: </a:t>
            </a:r>
            <a:r>
              <a:rPr lang="en-US" sz="3200" dirty="0" smtClean="0">
                <a:solidFill>
                  <a:schemeClr val="tx1"/>
                </a:solidFill>
              </a:rPr>
              <a:t>sub-setting by ONI</a:t>
            </a:r>
            <a:endParaRPr lang="en-US" sz="3200" dirty="0">
              <a:solidFill>
                <a:schemeClr val="tx1"/>
              </a:solidFill>
            </a:endParaRPr>
          </a:p>
          <a:p>
            <a:pPr algn="ctr"/>
            <a:endParaRPr lang="en-US" sz="3600" dirty="0"/>
          </a:p>
        </p:txBody>
      </p:sp>
      <p:grpSp>
        <p:nvGrpSpPr>
          <p:cNvPr id="31" name="Group 30"/>
          <p:cNvGrpSpPr/>
          <p:nvPr/>
        </p:nvGrpSpPr>
        <p:grpSpPr>
          <a:xfrm>
            <a:off x="228800" y="1272644"/>
            <a:ext cx="3665556" cy="1832778"/>
            <a:chOff x="10437569" y="10024406"/>
            <a:chExt cx="3665556" cy="1832778"/>
          </a:xfrm>
        </p:grpSpPr>
        <p:pic>
          <p:nvPicPr>
            <p:cNvPr id="4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569" y="10024406"/>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0612443" y="11172759"/>
              <a:ext cx="3396552" cy="338554"/>
            </a:xfrm>
            <a:prstGeom prst="rect">
              <a:avLst/>
            </a:prstGeom>
            <a:noFill/>
          </p:spPr>
          <p:txBody>
            <a:bodyPr wrap="square" rtlCol="0">
              <a:spAutoFit/>
            </a:bodyPr>
            <a:lstStyle/>
            <a:p>
              <a:pPr algn="ctr"/>
              <a:r>
                <a:rPr lang="en-US" sz="1600" b="1" dirty="0" smtClean="0">
                  <a:latin typeface="+mj-lt"/>
                </a:rPr>
                <a:t>Oceanic Niño Index (ONI)</a:t>
              </a:r>
              <a:endParaRPr lang="en-US" sz="1600" b="1" dirty="0">
                <a:latin typeface="+mj-lt"/>
              </a:endParaRPr>
            </a:p>
          </p:txBody>
        </p:sp>
      </p:grpSp>
      <p:sp>
        <p:nvSpPr>
          <p:cNvPr id="21" name="TextBox 20"/>
          <p:cNvSpPr txBox="1"/>
          <p:nvPr/>
        </p:nvSpPr>
        <p:spPr>
          <a:xfrm>
            <a:off x="228801" y="1175518"/>
            <a:ext cx="3665556" cy="276999"/>
          </a:xfrm>
          <a:prstGeom prst="rect">
            <a:avLst/>
          </a:prstGeom>
          <a:noFill/>
        </p:spPr>
        <p:txBody>
          <a:bodyPr wrap="square" rtlCol="0">
            <a:spAutoFit/>
          </a:bodyPr>
          <a:lstStyle/>
          <a:p>
            <a:pPr algn="ctr"/>
            <a:r>
              <a:rPr lang="en-US" sz="1200" dirty="0" smtClean="0"/>
              <a:t>1. Use the ONI to divide by 5 phases</a:t>
            </a:r>
            <a:endParaRPr lang="en-US" sz="1200" dirty="0"/>
          </a:p>
        </p:txBody>
      </p:sp>
      <p:graphicFrame>
        <p:nvGraphicFramePr>
          <p:cNvPr id="19" name="Table 18"/>
          <p:cNvGraphicFramePr>
            <a:graphicFrameLocks noGrp="1"/>
          </p:cNvGraphicFramePr>
          <p:nvPr>
            <p:extLst>
              <p:ext uri="{D42A27DB-BD31-4B8C-83A1-F6EECF244321}">
                <p14:modId xmlns:p14="http://schemas.microsoft.com/office/powerpoint/2010/main" val="2835749987"/>
              </p:ext>
            </p:extLst>
          </p:nvPr>
        </p:nvGraphicFramePr>
        <p:xfrm>
          <a:off x="3894356" y="1957282"/>
          <a:ext cx="5090336" cy="2987040"/>
        </p:xfrm>
        <a:graphic>
          <a:graphicData uri="http://schemas.openxmlformats.org/drawingml/2006/table">
            <a:tbl>
              <a:tblPr firstRow="1" bandRow="1">
                <a:tableStyleId>{5940675A-B579-460E-94D1-54222C63F5DA}</a:tableStyleId>
              </a:tblPr>
              <a:tblGrid>
                <a:gridCol w="1122493"/>
                <a:gridCol w="898072"/>
                <a:gridCol w="898071"/>
                <a:gridCol w="1036865"/>
                <a:gridCol w="1134835"/>
              </a:tblGrid>
              <a:tr h="0">
                <a:tc>
                  <a:txBody>
                    <a:bodyPr/>
                    <a:lstStyle/>
                    <a:p>
                      <a:pPr algn="ctr"/>
                      <a:r>
                        <a:rPr lang="en-US" sz="1000" b="1" dirty="0" smtClean="0"/>
                        <a:t>Neutral</a:t>
                      </a:r>
                    </a:p>
                    <a:p>
                      <a:pPr algn="ctr"/>
                      <a:r>
                        <a:rPr lang="en-US" sz="1000" b="1" dirty="0" smtClean="0"/>
                        <a:t>-0.5</a:t>
                      </a:r>
                      <a:r>
                        <a:rPr lang="en-US" sz="1000" b="1" baseline="0" dirty="0" smtClean="0"/>
                        <a:t> &lt; ONI &lt; 0.5 </a:t>
                      </a:r>
                      <a:endParaRPr lang="en-US" sz="1000" b="1" dirty="0" smtClean="0"/>
                    </a:p>
                  </a:txBody>
                  <a:tcPr anchor="ctr"/>
                </a:tc>
                <a:tc>
                  <a:txBody>
                    <a:bodyPr/>
                    <a:lstStyle/>
                    <a:p>
                      <a:pPr algn="ctr"/>
                      <a:r>
                        <a:rPr lang="en-US" sz="1000" b="1" dirty="0" smtClean="0">
                          <a:solidFill>
                            <a:srgbClr val="FF0000"/>
                          </a:solidFill>
                        </a:rPr>
                        <a:t>Mod-strong El</a:t>
                      </a:r>
                      <a:r>
                        <a:rPr lang="en-US" sz="1000" b="1" baseline="0" dirty="0" smtClean="0">
                          <a:solidFill>
                            <a:srgbClr val="FF0000"/>
                          </a:solidFill>
                        </a:rPr>
                        <a:t> Niño</a:t>
                      </a:r>
                    </a:p>
                    <a:p>
                      <a:pPr algn="ctr"/>
                      <a:r>
                        <a:rPr lang="en-US" sz="1000" b="1" baseline="0" dirty="0" smtClean="0">
                          <a:solidFill>
                            <a:srgbClr val="FF0000"/>
                          </a:solidFill>
                        </a:rPr>
                        <a:t>ONI ≥ 1.0</a:t>
                      </a:r>
                      <a:endParaRPr lang="en-US" sz="1000" b="1" dirty="0">
                        <a:solidFill>
                          <a:srgbClr val="FF0000"/>
                        </a:solidFill>
                      </a:endParaRPr>
                    </a:p>
                  </a:txBody>
                  <a:tcPr anchor="ctr"/>
                </a:tc>
                <a:tc>
                  <a:txBody>
                    <a:bodyPr/>
                    <a:lstStyle/>
                    <a:p>
                      <a:pPr algn="ctr"/>
                      <a:r>
                        <a:rPr lang="en-US" sz="1000" b="1" dirty="0" smtClean="0">
                          <a:solidFill>
                            <a:srgbClr val="0070C0"/>
                          </a:solidFill>
                        </a:rPr>
                        <a:t>Mod-strong</a:t>
                      </a:r>
                      <a:r>
                        <a:rPr lang="en-US" sz="1000" b="1" baseline="0" dirty="0" smtClean="0">
                          <a:solidFill>
                            <a:srgbClr val="0070C0"/>
                          </a:solidFill>
                        </a:rPr>
                        <a:t> </a:t>
                      </a:r>
                    </a:p>
                    <a:p>
                      <a:pPr algn="ctr"/>
                      <a:r>
                        <a:rPr lang="en-US" sz="1000" b="1" baseline="0" dirty="0" smtClean="0">
                          <a:solidFill>
                            <a:srgbClr val="0070C0"/>
                          </a:solidFill>
                        </a:rPr>
                        <a:t>La Niña</a:t>
                      </a:r>
                    </a:p>
                    <a:p>
                      <a:pPr algn="ctr"/>
                      <a:r>
                        <a:rPr lang="en-US" sz="1000" b="1" baseline="0" dirty="0" smtClean="0">
                          <a:solidFill>
                            <a:srgbClr val="0070C0"/>
                          </a:solidFill>
                        </a:rPr>
                        <a:t>ONI ≤ -1.0</a:t>
                      </a:r>
                      <a:endParaRPr lang="en-US" sz="1000" b="1" dirty="0">
                        <a:solidFill>
                          <a:srgbClr val="0070C0"/>
                        </a:solidFill>
                      </a:endParaRPr>
                    </a:p>
                  </a:txBody>
                  <a:tcPr anchor="ctr"/>
                </a:tc>
                <a:tc>
                  <a:txBody>
                    <a:bodyPr/>
                    <a:lstStyle/>
                    <a:p>
                      <a:pPr algn="ctr"/>
                      <a:r>
                        <a:rPr lang="en-US" sz="1000" b="1" dirty="0" smtClean="0">
                          <a:solidFill>
                            <a:srgbClr val="F4901A"/>
                          </a:solidFill>
                        </a:rPr>
                        <a:t>Weak</a:t>
                      </a:r>
                      <a:r>
                        <a:rPr lang="en-US" sz="1000" b="1" baseline="0" dirty="0" smtClean="0">
                          <a:solidFill>
                            <a:srgbClr val="F4901A"/>
                          </a:solidFill>
                        </a:rPr>
                        <a:t> El Niño</a:t>
                      </a:r>
                    </a:p>
                    <a:p>
                      <a:pPr algn="ctr"/>
                      <a:r>
                        <a:rPr lang="en-US" sz="1000" b="1" dirty="0" smtClean="0">
                          <a:solidFill>
                            <a:srgbClr val="F4901A"/>
                          </a:solidFill>
                        </a:rPr>
                        <a:t>0.5</a:t>
                      </a:r>
                      <a:r>
                        <a:rPr lang="en-US" sz="1000" b="1" baseline="0" dirty="0" smtClean="0">
                          <a:solidFill>
                            <a:srgbClr val="F4901A"/>
                          </a:solidFill>
                        </a:rPr>
                        <a:t> ≤ </a:t>
                      </a:r>
                      <a:r>
                        <a:rPr lang="en-US" sz="1000" b="1" dirty="0" smtClean="0">
                          <a:solidFill>
                            <a:srgbClr val="F4901A"/>
                          </a:solidFill>
                        </a:rPr>
                        <a:t>ONI &lt;1.0</a:t>
                      </a:r>
                      <a:endParaRPr lang="en-US" sz="1000" b="1" dirty="0">
                        <a:solidFill>
                          <a:srgbClr val="F4901A"/>
                        </a:solidFill>
                      </a:endParaRPr>
                    </a:p>
                  </a:txBody>
                  <a:tcPr anchor="ctr"/>
                </a:tc>
                <a:tc>
                  <a:txBody>
                    <a:bodyPr/>
                    <a:lstStyle/>
                    <a:p>
                      <a:pPr algn="ctr"/>
                      <a:r>
                        <a:rPr lang="en-US" sz="1000" b="1" dirty="0" smtClean="0">
                          <a:solidFill>
                            <a:srgbClr val="00B0F0"/>
                          </a:solidFill>
                        </a:rPr>
                        <a:t>Weak La Niña</a:t>
                      </a:r>
                    </a:p>
                    <a:p>
                      <a:pPr algn="ctr"/>
                      <a:r>
                        <a:rPr lang="en-US" sz="1000" b="1" dirty="0" smtClean="0">
                          <a:solidFill>
                            <a:srgbClr val="00B0F0"/>
                          </a:solidFill>
                        </a:rPr>
                        <a:t>- 1.0 &lt; ONI ≤-0.5</a:t>
                      </a:r>
                    </a:p>
                  </a:txBody>
                  <a:tcPr anchor="ctr"/>
                </a:tc>
              </a:tr>
              <a:tr h="194931">
                <a:tc>
                  <a:txBody>
                    <a:bodyPr/>
                    <a:lstStyle/>
                    <a:p>
                      <a:pPr algn="ctr"/>
                      <a:r>
                        <a:rPr lang="en-US" sz="1000" dirty="0" smtClean="0"/>
                        <a:t>85/86</a:t>
                      </a:r>
                    </a:p>
                  </a:txBody>
                  <a:tcPr anchor="ctr"/>
                </a:tc>
                <a:tc>
                  <a:txBody>
                    <a:bodyPr/>
                    <a:lstStyle/>
                    <a:p>
                      <a:pPr algn="ctr"/>
                      <a:r>
                        <a:rPr lang="en-US" sz="1000" dirty="0" smtClean="0">
                          <a:solidFill>
                            <a:srgbClr val="FF0000"/>
                          </a:solidFill>
                        </a:rPr>
                        <a:t>86/87</a:t>
                      </a:r>
                      <a:endParaRPr lang="en-US" sz="1000" dirty="0">
                        <a:solidFill>
                          <a:srgbClr val="FF0000"/>
                        </a:solidFill>
                      </a:endParaRPr>
                    </a:p>
                  </a:txBody>
                  <a:tcPr anchor="ctr"/>
                </a:tc>
                <a:tc>
                  <a:txBody>
                    <a:bodyPr/>
                    <a:lstStyle/>
                    <a:p>
                      <a:pPr algn="ctr"/>
                      <a:r>
                        <a:rPr lang="en-US" sz="1000" dirty="0" smtClean="0">
                          <a:solidFill>
                            <a:srgbClr val="0070C0"/>
                          </a:solidFill>
                        </a:rPr>
                        <a:t>88/89</a:t>
                      </a:r>
                      <a:endParaRPr lang="en-US" sz="1000" dirty="0">
                        <a:solidFill>
                          <a:srgbClr val="0070C0"/>
                        </a:solidFill>
                      </a:endParaRPr>
                    </a:p>
                  </a:txBody>
                  <a:tcPr anchor="ctr"/>
                </a:tc>
                <a:tc>
                  <a:txBody>
                    <a:bodyPr/>
                    <a:lstStyle/>
                    <a:p>
                      <a:pPr algn="ctr"/>
                      <a:r>
                        <a:rPr lang="en-US" sz="1000" dirty="0" smtClean="0">
                          <a:solidFill>
                            <a:srgbClr val="F4901A"/>
                          </a:solidFill>
                        </a:rPr>
                        <a:t>94/95</a:t>
                      </a:r>
                      <a:endParaRPr lang="en-US" sz="1000" dirty="0">
                        <a:solidFill>
                          <a:srgbClr val="F4901A"/>
                        </a:solidFill>
                      </a:endParaRPr>
                    </a:p>
                  </a:txBody>
                  <a:tcPr anchor="ctr"/>
                </a:tc>
                <a:tc>
                  <a:txBody>
                    <a:bodyPr/>
                    <a:lstStyle/>
                    <a:p>
                      <a:pPr algn="ctr"/>
                      <a:r>
                        <a:rPr lang="en-US" sz="1000" dirty="0" smtClean="0">
                          <a:solidFill>
                            <a:srgbClr val="00B0F0"/>
                          </a:solidFill>
                        </a:rPr>
                        <a:t>84/85</a:t>
                      </a:r>
                      <a:endParaRPr lang="en-US" sz="1000" dirty="0">
                        <a:solidFill>
                          <a:srgbClr val="00B0F0"/>
                        </a:solidFill>
                      </a:endParaRPr>
                    </a:p>
                  </a:txBody>
                  <a:tcPr anchor="ctr"/>
                </a:tc>
              </a:tr>
              <a:tr h="0">
                <a:tc>
                  <a:txBody>
                    <a:bodyPr/>
                    <a:lstStyle/>
                    <a:p>
                      <a:pPr algn="ctr"/>
                      <a:r>
                        <a:rPr lang="en-US" sz="1000" dirty="0" smtClean="0"/>
                        <a:t>89/90</a:t>
                      </a:r>
                      <a:endParaRPr lang="en-US" sz="1000" dirty="0"/>
                    </a:p>
                  </a:txBody>
                  <a:tcPr anchor="ctr"/>
                </a:tc>
                <a:tc>
                  <a:txBody>
                    <a:bodyPr/>
                    <a:lstStyle/>
                    <a:p>
                      <a:pPr algn="ctr"/>
                      <a:r>
                        <a:rPr lang="en-US" sz="1000" dirty="0" smtClean="0">
                          <a:solidFill>
                            <a:srgbClr val="FF0000"/>
                          </a:solidFill>
                        </a:rPr>
                        <a:t>87/88</a:t>
                      </a:r>
                      <a:endParaRPr lang="en-US" sz="1000" dirty="0">
                        <a:solidFill>
                          <a:srgbClr val="FF0000"/>
                        </a:solidFill>
                      </a:endParaRPr>
                    </a:p>
                  </a:txBody>
                  <a:tcPr anchor="ctr"/>
                </a:tc>
                <a:tc>
                  <a:txBody>
                    <a:bodyPr/>
                    <a:lstStyle/>
                    <a:p>
                      <a:pPr algn="ctr"/>
                      <a:r>
                        <a:rPr lang="en-US" sz="1000" dirty="0" smtClean="0">
                          <a:solidFill>
                            <a:srgbClr val="0070C0"/>
                          </a:solidFill>
                        </a:rPr>
                        <a:t>98/99</a:t>
                      </a:r>
                      <a:endParaRPr lang="en-US" sz="1000" dirty="0">
                        <a:solidFill>
                          <a:srgbClr val="0070C0"/>
                        </a:solidFill>
                      </a:endParaRPr>
                    </a:p>
                  </a:txBody>
                  <a:tcPr anchor="ctr"/>
                </a:tc>
                <a:tc>
                  <a:txBody>
                    <a:bodyPr/>
                    <a:lstStyle/>
                    <a:p>
                      <a:pPr algn="ctr"/>
                      <a:r>
                        <a:rPr lang="en-US" sz="1000" dirty="0" smtClean="0">
                          <a:solidFill>
                            <a:srgbClr val="F4901A"/>
                          </a:solidFill>
                        </a:rPr>
                        <a:t>04/05</a:t>
                      </a:r>
                      <a:endParaRPr lang="en-US" sz="1000" dirty="0">
                        <a:solidFill>
                          <a:srgbClr val="F4901A"/>
                        </a:solidFill>
                      </a:endParaRPr>
                    </a:p>
                  </a:txBody>
                  <a:tcPr anchor="ctr"/>
                </a:tc>
                <a:tc>
                  <a:txBody>
                    <a:bodyPr/>
                    <a:lstStyle/>
                    <a:p>
                      <a:pPr algn="ctr"/>
                      <a:r>
                        <a:rPr lang="en-US" sz="1000" dirty="0" smtClean="0">
                          <a:solidFill>
                            <a:srgbClr val="00B0F0"/>
                          </a:solidFill>
                        </a:rPr>
                        <a:t>95/96</a:t>
                      </a:r>
                      <a:endParaRPr lang="en-US" sz="1000" dirty="0">
                        <a:solidFill>
                          <a:srgbClr val="00B0F0"/>
                        </a:solidFill>
                      </a:endParaRPr>
                    </a:p>
                  </a:txBody>
                  <a:tcPr anchor="ctr"/>
                </a:tc>
              </a:tr>
              <a:tr h="0">
                <a:tc>
                  <a:txBody>
                    <a:bodyPr/>
                    <a:lstStyle/>
                    <a:p>
                      <a:pPr algn="ctr"/>
                      <a:r>
                        <a:rPr lang="en-US" sz="1000" dirty="0" smtClean="0"/>
                        <a:t>90/91</a:t>
                      </a:r>
                      <a:endParaRPr lang="en-US" sz="1000" dirty="0"/>
                    </a:p>
                  </a:txBody>
                  <a:tcPr anchor="ctr"/>
                </a:tc>
                <a:tc>
                  <a:txBody>
                    <a:bodyPr/>
                    <a:lstStyle/>
                    <a:p>
                      <a:pPr algn="ctr"/>
                      <a:r>
                        <a:rPr lang="en-US" sz="1000" dirty="0" smtClean="0">
                          <a:solidFill>
                            <a:srgbClr val="FF0000"/>
                          </a:solidFill>
                        </a:rPr>
                        <a:t>91/92</a:t>
                      </a:r>
                      <a:endParaRPr lang="en-US" sz="1000" dirty="0">
                        <a:solidFill>
                          <a:srgbClr val="FF0000"/>
                        </a:solidFill>
                      </a:endParaRPr>
                    </a:p>
                  </a:txBody>
                  <a:tcPr anchor="ctr"/>
                </a:tc>
                <a:tc>
                  <a:txBody>
                    <a:bodyPr/>
                    <a:lstStyle/>
                    <a:p>
                      <a:pPr algn="ctr"/>
                      <a:r>
                        <a:rPr lang="en-US" sz="1000" dirty="0" smtClean="0">
                          <a:solidFill>
                            <a:srgbClr val="0070C0"/>
                          </a:solidFill>
                        </a:rPr>
                        <a:t>99/00</a:t>
                      </a:r>
                      <a:endParaRPr lang="en-US" sz="1000" dirty="0">
                        <a:solidFill>
                          <a:srgbClr val="0070C0"/>
                        </a:solidFill>
                      </a:endParaRPr>
                    </a:p>
                  </a:txBody>
                  <a:tcPr anchor="ctr"/>
                </a:tc>
                <a:tc>
                  <a:txBody>
                    <a:bodyPr/>
                    <a:lstStyle/>
                    <a:p>
                      <a:pPr algn="ctr"/>
                      <a:r>
                        <a:rPr lang="en-US" sz="1000" dirty="0" smtClean="0">
                          <a:solidFill>
                            <a:srgbClr val="F4901A"/>
                          </a:solidFill>
                        </a:rPr>
                        <a:t>06/07</a:t>
                      </a:r>
                      <a:endParaRPr lang="en-US" sz="1000" dirty="0">
                        <a:solidFill>
                          <a:srgbClr val="F4901A"/>
                        </a:solidFill>
                      </a:endParaRPr>
                    </a:p>
                  </a:txBody>
                  <a:tcPr anchor="ctr"/>
                </a:tc>
                <a:tc>
                  <a:txBody>
                    <a:bodyPr/>
                    <a:lstStyle/>
                    <a:p>
                      <a:pPr algn="ctr"/>
                      <a:r>
                        <a:rPr lang="en-US" sz="1000" dirty="0" smtClean="0">
                          <a:solidFill>
                            <a:srgbClr val="00B0F0"/>
                          </a:solidFill>
                        </a:rPr>
                        <a:t>00/01</a:t>
                      </a:r>
                      <a:endParaRPr lang="en-US" sz="1000" dirty="0">
                        <a:solidFill>
                          <a:srgbClr val="00B0F0"/>
                        </a:solidFill>
                      </a:endParaRPr>
                    </a:p>
                  </a:txBody>
                  <a:tcPr anchor="ctr"/>
                </a:tc>
              </a:tr>
              <a:tr h="0">
                <a:tc>
                  <a:txBody>
                    <a:bodyPr/>
                    <a:lstStyle/>
                    <a:p>
                      <a:pPr algn="ctr"/>
                      <a:r>
                        <a:rPr lang="en-US" sz="1000" dirty="0" smtClean="0"/>
                        <a:t>92/93</a:t>
                      </a:r>
                      <a:endParaRPr lang="en-US" sz="1000" dirty="0"/>
                    </a:p>
                  </a:txBody>
                  <a:tcPr anchor="ctr"/>
                </a:tc>
                <a:tc>
                  <a:txBody>
                    <a:bodyPr/>
                    <a:lstStyle/>
                    <a:p>
                      <a:pPr algn="ctr"/>
                      <a:r>
                        <a:rPr lang="en-US" sz="1000" dirty="0" smtClean="0">
                          <a:solidFill>
                            <a:srgbClr val="FF0000"/>
                          </a:solidFill>
                        </a:rPr>
                        <a:t>97/98</a:t>
                      </a:r>
                      <a:endParaRPr lang="en-US" sz="1000" dirty="0">
                        <a:solidFill>
                          <a:srgbClr val="FF0000"/>
                        </a:solidFill>
                      </a:endParaRPr>
                    </a:p>
                  </a:txBody>
                  <a:tcPr anchor="ctr"/>
                </a:tc>
                <a:tc>
                  <a:txBody>
                    <a:bodyPr/>
                    <a:lstStyle/>
                    <a:p>
                      <a:pPr algn="ctr"/>
                      <a:r>
                        <a:rPr lang="en-US" sz="1000" dirty="0" smtClean="0">
                          <a:solidFill>
                            <a:srgbClr val="0070C0"/>
                          </a:solidFill>
                        </a:rPr>
                        <a:t>07/08</a:t>
                      </a:r>
                      <a:endParaRPr lang="en-US" sz="1000" dirty="0">
                        <a:solidFill>
                          <a:srgbClr val="0070C0"/>
                        </a:solidFill>
                      </a:endParaRPr>
                    </a:p>
                  </a:txBody>
                  <a:tcPr anchor="ctr"/>
                </a:tc>
                <a:tc>
                  <a:txBody>
                    <a:bodyPr/>
                    <a:lstStyle/>
                    <a:p>
                      <a:pPr algn="ctr"/>
                      <a:endParaRPr lang="en-US" sz="1000" dirty="0"/>
                    </a:p>
                  </a:txBody>
                  <a:tcPr anchor="ctr"/>
                </a:tc>
                <a:tc>
                  <a:txBody>
                    <a:bodyPr/>
                    <a:lstStyle/>
                    <a:p>
                      <a:pPr algn="ctr"/>
                      <a:r>
                        <a:rPr lang="en-US" sz="1000" dirty="0" smtClean="0">
                          <a:solidFill>
                            <a:srgbClr val="00B0F0"/>
                          </a:solidFill>
                        </a:rPr>
                        <a:t>05/06</a:t>
                      </a:r>
                      <a:endParaRPr lang="en-US" sz="1000" dirty="0">
                        <a:solidFill>
                          <a:srgbClr val="00B0F0"/>
                        </a:solidFill>
                      </a:endParaRPr>
                    </a:p>
                  </a:txBody>
                  <a:tcPr anchor="ctr"/>
                </a:tc>
              </a:tr>
              <a:tr h="0">
                <a:tc>
                  <a:txBody>
                    <a:bodyPr/>
                    <a:lstStyle/>
                    <a:p>
                      <a:pPr algn="ctr"/>
                      <a:r>
                        <a:rPr lang="en-US" sz="1000" dirty="0" smtClean="0"/>
                        <a:t>93/94</a:t>
                      </a:r>
                      <a:endParaRPr lang="en-US" sz="1000" dirty="0"/>
                    </a:p>
                  </a:txBody>
                  <a:tcPr anchor="ctr"/>
                </a:tc>
                <a:tc>
                  <a:txBody>
                    <a:bodyPr/>
                    <a:lstStyle/>
                    <a:p>
                      <a:pPr algn="ctr"/>
                      <a:r>
                        <a:rPr lang="en-US" sz="1000" dirty="0" smtClean="0">
                          <a:solidFill>
                            <a:srgbClr val="FF0000"/>
                          </a:solidFill>
                        </a:rPr>
                        <a:t>02/03</a:t>
                      </a:r>
                      <a:endParaRPr lang="en-US" sz="1000" dirty="0">
                        <a:solidFill>
                          <a:srgbClr val="FF0000"/>
                        </a:solidFill>
                      </a:endParaRPr>
                    </a:p>
                  </a:txBody>
                  <a:tcPr anchor="ctr"/>
                </a:tc>
                <a:tc>
                  <a:txBody>
                    <a:bodyPr/>
                    <a:lstStyle/>
                    <a:p>
                      <a:pPr algn="ctr"/>
                      <a:r>
                        <a:rPr lang="en-US" sz="1000" dirty="0" smtClean="0">
                          <a:solidFill>
                            <a:srgbClr val="0070C0"/>
                          </a:solidFill>
                        </a:rPr>
                        <a:t>10/11</a:t>
                      </a:r>
                      <a:endParaRPr lang="en-US" sz="1000" dirty="0">
                        <a:solidFill>
                          <a:srgbClr val="0070C0"/>
                        </a:solidFill>
                      </a:endParaRPr>
                    </a:p>
                  </a:txBody>
                  <a:tcPr anchor="ctr"/>
                </a:tc>
                <a:tc>
                  <a:txBody>
                    <a:bodyPr/>
                    <a:lstStyle/>
                    <a:p>
                      <a:pPr algn="ctr"/>
                      <a:endParaRPr lang="en-US" sz="1000" dirty="0"/>
                    </a:p>
                  </a:txBody>
                  <a:tcPr anchor="ctr"/>
                </a:tc>
                <a:tc>
                  <a:txBody>
                    <a:bodyPr/>
                    <a:lstStyle/>
                    <a:p>
                      <a:pPr algn="ctr"/>
                      <a:r>
                        <a:rPr lang="en-US" sz="1000" dirty="0" smtClean="0">
                          <a:solidFill>
                            <a:srgbClr val="00B0F0"/>
                          </a:solidFill>
                        </a:rPr>
                        <a:t>08/09</a:t>
                      </a:r>
                      <a:endParaRPr lang="en-US" sz="1000" dirty="0">
                        <a:solidFill>
                          <a:srgbClr val="00B0F0"/>
                        </a:solidFill>
                      </a:endParaRPr>
                    </a:p>
                  </a:txBody>
                  <a:tcPr anchor="ctr"/>
                </a:tc>
              </a:tr>
              <a:tr h="0">
                <a:tc>
                  <a:txBody>
                    <a:bodyPr/>
                    <a:lstStyle/>
                    <a:p>
                      <a:pPr algn="ctr"/>
                      <a:r>
                        <a:rPr lang="en-US" sz="1000" dirty="0" smtClean="0"/>
                        <a:t>96/97</a:t>
                      </a:r>
                      <a:endParaRPr lang="en-US" sz="1000" dirty="0"/>
                    </a:p>
                  </a:txBody>
                  <a:tcPr anchor="ctr"/>
                </a:tc>
                <a:tc>
                  <a:txBody>
                    <a:bodyPr/>
                    <a:lstStyle/>
                    <a:p>
                      <a:pPr algn="ctr"/>
                      <a:r>
                        <a:rPr lang="en-US" sz="1000" dirty="0" smtClean="0">
                          <a:solidFill>
                            <a:srgbClr val="FF0000"/>
                          </a:solidFill>
                        </a:rPr>
                        <a:t>09/10</a:t>
                      </a:r>
                      <a:endParaRPr lang="en-US" sz="1000" dirty="0">
                        <a:solidFill>
                          <a:srgbClr val="FF0000"/>
                        </a:solidFill>
                      </a:endParaRP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r>
                        <a:rPr lang="en-US" sz="1000" dirty="0" smtClean="0">
                          <a:solidFill>
                            <a:srgbClr val="00B0F0"/>
                          </a:solidFill>
                        </a:rPr>
                        <a:t>11/12</a:t>
                      </a:r>
                      <a:endParaRPr lang="en-US" sz="1000" dirty="0">
                        <a:solidFill>
                          <a:srgbClr val="00B0F0"/>
                        </a:solidFill>
                      </a:endParaRPr>
                    </a:p>
                  </a:txBody>
                  <a:tcPr anchor="ctr"/>
                </a:tc>
              </a:tr>
              <a:tr h="0">
                <a:tc>
                  <a:txBody>
                    <a:bodyPr/>
                    <a:lstStyle/>
                    <a:p>
                      <a:pPr algn="ctr"/>
                      <a:r>
                        <a:rPr lang="en-US" sz="1000" dirty="0" smtClean="0"/>
                        <a:t>01/02</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r h="0">
                <a:tc>
                  <a:txBody>
                    <a:bodyPr/>
                    <a:lstStyle/>
                    <a:p>
                      <a:pPr algn="ctr"/>
                      <a:r>
                        <a:rPr lang="en-US" sz="1000" dirty="0" smtClean="0"/>
                        <a:t>03/04</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r h="0">
                <a:tc>
                  <a:txBody>
                    <a:bodyPr/>
                    <a:lstStyle/>
                    <a:p>
                      <a:pPr algn="ctr"/>
                      <a:r>
                        <a:rPr lang="en-US" sz="1000" dirty="0" smtClean="0"/>
                        <a:t>12/13</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r h="0">
                <a:tc>
                  <a:txBody>
                    <a:bodyPr/>
                    <a:lstStyle/>
                    <a:p>
                      <a:pPr algn="ctr"/>
                      <a:r>
                        <a:rPr lang="en-US" sz="1000" dirty="0" smtClean="0"/>
                        <a:t>13/14</a:t>
                      </a: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r>
            </a:tbl>
          </a:graphicData>
        </a:graphic>
      </p:graphicFrame>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597" y="4131129"/>
            <a:ext cx="6593975" cy="248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0" y="3854130"/>
            <a:ext cx="6717572" cy="276999"/>
          </a:xfrm>
          <a:prstGeom prst="rect">
            <a:avLst/>
          </a:prstGeom>
          <a:solidFill>
            <a:schemeClr val="bg1"/>
          </a:solidFill>
        </p:spPr>
        <p:txBody>
          <a:bodyPr wrap="square" rtlCol="0">
            <a:spAutoFit/>
          </a:bodyPr>
          <a:lstStyle/>
          <a:p>
            <a:pPr algn="ctr"/>
            <a:r>
              <a:rPr lang="en-US" sz="1200" dirty="0" smtClean="0"/>
              <a:t>2. Average every 3 month season for each phase (see example figure below)  </a:t>
            </a:r>
            <a:endParaRPr lang="en-US" sz="1200" dirty="0"/>
          </a:p>
        </p:txBody>
      </p:sp>
      <p:sp>
        <p:nvSpPr>
          <p:cNvPr id="26" name="Bent Arrow 25"/>
          <p:cNvSpPr/>
          <p:nvPr/>
        </p:nvSpPr>
        <p:spPr>
          <a:xfrm rot="5400000">
            <a:off x="3861432" y="978572"/>
            <a:ext cx="482244" cy="1085849"/>
          </a:xfrm>
          <a:prstGeom prst="bentArrow">
            <a:avLst>
              <a:gd name="adj1" fmla="val 20918"/>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231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txBox="1">
            <a:spLocks/>
          </p:cNvSpPr>
          <p:nvPr/>
        </p:nvSpPr>
        <p:spPr>
          <a:xfrm>
            <a:off x="0" y="497043"/>
            <a:ext cx="9144000" cy="604157"/>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6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smtClean="0"/>
              <a:t>METHODOLOGY: </a:t>
            </a:r>
            <a:r>
              <a:rPr lang="en-US" sz="3200" dirty="0" smtClean="0">
                <a:solidFill>
                  <a:schemeClr val="tx1"/>
                </a:solidFill>
              </a:rPr>
              <a:t>verification using </a:t>
            </a:r>
            <a:r>
              <a:rPr lang="en-US" sz="3200" i="1" dirty="0" smtClean="0">
                <a:solidFill>
                  <a:schemeClr val="tx1"/>
                </a:solidFill>
              </a:rPr>
              <a:t>in situ</a:t>
            </a:r>
            <a:endParaRPr lang="en-US" sz="3200" dirty="0">
              <a:solidFill>
                <a:schemeClr val="tx1"/>
              </a:solidFill>
            </a:endParaRPr>
          </a:p>
          <a:p>
            <a:pPr algn="ctr"/>
            <a:endParaRPr lang="en-US" sz="3600"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5916" t="56298" r="54512" b="8853"/>
          <a:stretch/>
        </p:blipFill>
        <p:spPr>
          <a:xfrm>
            <a:off x="679431" y="1529999"/>
            <a:ext cx="3378218" cy="2231216"/>
          </a:xfrm>
          <a:prstGeom prst="rect">
            <a:avLst/>
          </a:prstGeom>
        </p:spPr>
      </p:pic>
      <p:pic>
        <p:nvPicPr>
          <p:cNvPr id="2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855" y="1657541"/>
            <a:ext cx="2698498" cy="2698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2500" y="3951516"/>
            <a:ext cx="4258999" cy="24533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65" y="3006790"/>
            <a:ext cx="1622425" cy="1639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80687" y="1869711"/>
            <a:ext cx="3175706" cy="707886"/>
          </a:xfrm>
          <a:prstGeom prst="rect">
            <a:avLst/>
          </a:prstGeom>
          <a:noFill/>
        </p:spPr>
        <p:txBody>
          <a:bodyPr wrap="square" rtlCol="0">
            <a:spAutoFit/>
          </a:bodyPr>
          <a:lstStyle/>
          <a:p>
            <a:pPr algn="ctr"/>
            <a:r>
              <a:rPr lang="en-US" sz="2000" b="1" dirty="0" smtClean="0">
                <a:solidFill>
                  <a:schemeClr val="tx2"/>
                </a:solidFill>
                <a:latin typeface="+mj-lt"/>
              </a:rPr>
              <a:t>  NOAA STATIONS </a:t>
            </a:r>
          </a:p>
          <a:p>
            <a:pPr algn="ctr"/>
            <a:r>
              <a:rPr lang="en-US" sz="2000" b="1" dirty="0" smtClean="0">
                <a:solidFill>
                  <a:schemeClr val="tx2"/>
                </a:solidFill>
                <a:latin typeface="+mj-lt"/>
              </a:rPr>
              <a:t>LOCATIONS</a:t>
            </a:r>
            <a:endParaRPr lang="en-US" sz="2000" b="1" dirty="0">
              <a:solidFill>
                <a:schemeClr val="tx2"/>
              </a:solidFill>
              <a:latin typeface="+mj-lt"/>
            </a:endParaRPr>
          </a:p>
        </p:txBody>
      </p:sp>
      <p:sp>
        <p:nvSpPr>
          <p:cNvPr id="26" name="TextBox 25"/>
          <p:cNvSpPr txBox="1"/>
          <p:nvPr/>
        </p:nvSpPr>
        <p:spPr>
          <a:xfrm>
            <a:off x="405265" y="1158896"/>
            <a:ext cx="3551128" cy="461665"/>
          </a:xfrm>
          <a:prstGeom prst="rect">
            <a:avLst/>
          </a:prstGeom>
          <a:noFill/>
        </p:spPr>
        <p:txBody>
          <a:bodyPr wrap="square" rtlCol="0">
            <a:spAutoFit/>
          </a:bodyPr>
          <a:lstStyle/>
          <a:p>
            <a:pPr algn="ctr"/>
            <a:r>
              <a:rPr lang="en-US" sz="1200" dirty="0" smtClean="0"/>
              <a:t>1. Extract </a:t>
            </a:r>
            <a:r>
              <a:rPr lang="en-US" sz="1200" i="1" dirty="0" smtClean="0"/>
              <a:t>in situ </a:t>
            </a:r>
            <a:r>
              <a:rPr lang="en-US" sz="1200" dirty="0" smtClean="0"/>
              <a:t>NOAA</a:t>
            </a:r>
            <a:r>
              <a:rPr lang="en-US" sz="1200" i="1" dirty="0" smtClean="0"/>
              <a:t> </a:t>
            </a:r>
            <a:r>
              <a:rPr lang="en-US" sz="1200" dirty="0" smtClean="0"/>
              <a:t>precipitation data for our study area</a:t>
            </a:r>
            <a:endParaRPr lang="en-US" sz="1200" dirty="0"/>
          </a:p>
        </p:txBody>
      </p:sp>
      <p:sp>
        <p:nvSpPr>
          <p:cNvPr id="27" name="TextBox 26"/>
          <p:cNvSpPr txBox="1"/>
          <p:nvPr/>
        </p:nvSpPr>
        <p:spPr>
          <a:xfrm>
            <a:off x="4411750" y="1158896"/>
            <a:ext cx="4397603" cy="461665"/>
          </a:xfrm>
          <a:prstGeom prst="rect">
            <a:avLst/>
          </a:prstGeom>
          <a:noFill/>
        </p:spPr>
        <p:txBody>
          <a:bodyPr wrap="square" rtlCol="0">
            <a:spAutoFit/>
          </a:bodyPr>
          <a:lstStyle/>
          <a:p>
            <a:pPr algn="ctr"/>
            <a:r>
              <a:rPr lang="en-US" sz="1200" dirty="0" smtClean="0"/>
              <a:t>2. Average by month, season, and year to compare to PERSIANN precipitation</a:t>
            </a:r>
            <a:endParaRPr lang="en-US" sz="1200" dirty="0"/>
          </a:p>
        </p:txBody>
      </p:sp>
    </p:spTree>
    <p:extLst>
      <p:ext uri="{BB962C8B-B14F-4D97-AF65-F5344CB8AC3E}">
        <p14:creationId xmlns:p14="http://schemas.microsoft.com/office/powerpoint/2010/main" val="185753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3127</TotalTime>
  <Words>742</Words>
  <Application>Microsoft Office PowerPoint</Application>
  <PresentationFormat>On-screen Show (4:3)</PresentationFormat>
  <Paragraphs>141</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Garamond</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151</cp:revision>
  <dcterms:created xsi:type="dcterms:W3CDTF">2015-05-18T13:26:09Z</dcterms:created>
  <dcterms:modified xsi:type="dcterms:W3CDTF">2015-07-15T17:35:06Z</dcterms:modified>
</cp:coreProperties>
</file>