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12" clrIdx="0">
    <p:extLst>
      <p:ext uri="{19B8F6BF-5375-455C-9EA6-DF929625EA0E}">
        <p15:presenceInfo xmlns:p15="http://schemas.microsoft.com/office/powerpoint/2012/main" userId="S-1-5-21-330711430-3775241029-4075259233-641894" providerId="AD"/>
      </p:ext>
    </p:extLst>
  </p:cmAuthor>
  <p:cmAuthor id="2" name="Wozniak, Daniel A. (LARC-E3)[SSAI DEVELOP]" initials="WDA(D" lastIdx="2" clrIdx="1">
    <p:extLst>
      <p:ext uri="{19B8F6BF-5375-455C-9EA6-DF929625EA0E}">
        <p15:presenceInfo xmlns:p15="http://schemas.microsoft.com/office/powerpoint/2012/main" userId="S-1-5-21-330711430-3775241029-4075259233-653906" providerId="AD"/>
      </p:ext>
    </p:extLst>
  </p:cmAuthor>
  <p:cmAuthor id="3" name="Gregory, Bradley W. (LARC-E3)[DEVELOP]" initials="GBW(" lastIdx="5" clrIdx="2">
    <p:extLst>
      <p:ext uri="{19B8F6BF-5375-455C-9EA6-DF929625EA0E}">
        <p15:presenceInfo xmlns:p15="http://schemas.microsoft.com/office/powerpoint/2012/main" userId="S-1-5-21-330711430-3775241029-4075259233-667964" providerId="AD"/>
      </p:ext>
    </p:extLst>
  </p:cmAuthor>
  <p:cmAuthor id="4" name="peter hawman" initials="ph" lastIdx="5" clrIdx="3">
    <p:extLst>
      <p:ext uri="{19B8F6BF-5375-455C-9EA6-DF929625EA0E}">
        <p15:presenceInfo xmlns:p15="http://schemas.microsoft.com/office/powerpoint/2012/main" userId="52dc934910af067e" providerId="Windows Live"/>
      </p:ext>
    </p:extLst>
  </p:cmAuthor>
  <p:cmAuthor id="5" name="Orne, Tiffani N. (LARC-E3)[SSAI DEVELOP]" initials="OTN(D" lastIdx="10" clrIdx="4">
    <p:extLst>
      <p:ext uri="{19B8F6BF-5375-455C-9EA6-DF929625EA0E}">
        <p15:presenceInfo xmlns:p15="http://schemas.microsoft.com/office/powerpoint/2012/main" userId="S-1-5-21-330711430-3775241029-4075259233-5556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13" autoAdjust="0"/>
    <p:restoredTop sz="94660"/>
  </p:normalViewPr>
  <p:slideViewPr>
    <p:cSldViewPr snapToGrid="0">
      <p:cViewPr varScale="1">
        <p:scale>
          <a:sx n="22" d="100"/>
          <a:sy n="22" d="100"/>
        </p:scale>
        <p:origin x="354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1.jp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9.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NASA Langley Research Center</a:t>
            </a:r>
            <a:endParaRPr lang="en-US" dirty="0"/>
          </a:p>
        </p:txBody>
      </p:sp>
      <p:sp>
        <p:nvSpPr>
          <p:cNvPr id="4" name="Text Placeholder 3"/>
          <p:cNvSpPr>
            <a:spLocks noGrp="1"/>
          </p:cNvSpPr>
          <p:nvPr>
            <p:ph type="body" sz="quarter" idx="11"/>
          </p:nvPr>
        </p:nvSpPr>
        <p:spPr/>
        <p:txBody>
          <a:bodyPr/>
          <a:lstStyle/>
          <a:p>
            <a:r>
              <a:rPr lang="en-US" dirty="0"/>
              <a:t>Evaluating the Application of NASA Earth Observations to </a:t>
            </a:r>
            <a:r>
              <a:rPr lang="en-US" dirty="0" smtClean="0"/>
              <a:t>Monitoring Wetland Health in the Albemarle-Pamlico Watershed</a:t>
            </a:r>
            <a:endParaRPr lang="en-US" dirty="0"/>
          </a:p>
        </p:txBody>
      </p:sp>
      <p:sp>
        <p:nvSpPr>
          <p:cNvPr id="5" name="Text Placeholder 4"/>
          <p:cNvSpPr>
            <a:spLocks noGrp="1"/>
          </p:cNvSpPr>
          <p:nvPr>
            <p:ph type="body" sz="quarter" idx="10"/>
          </p:nvPr>
        </p:nvSpPr>
        <p:spPr/>
        <p:txBody>
          <a:bodyPr/>
          <a:lstStyle/>
          <a:p>
            <a:r>
              <a:rPr lang="en-US" sz="6300" dirty="0" smtClean="0"/>
              <a:t>NORTH CAROLINA ECOLOGICAL FORECASTING</a:t>
            </a:r>
            <a:endParaRPr lang="en-US" sz="6300" dirty="0"/>
          </a:p>
        </p:txBody>
      </p:sp>
      <p:sp>
        <p:nvSpPr>
          <p:cNvPr id="11" name="Text Placeholder 16"/>
          <p:cNvSpPr txBox="1">
            <a:spLocks/>
          </p:cNvSpPr>
          <p:nvPr/>
        </p:nvSpPr>
        <p:spPr>
          <a:xfrm>
            <a:off x="18115167" y="31820184"/>
            <a:ext cx="8229600" cy="281602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pPr>
            <a:r>
              <a:rPr lang="en-US" b="1" dirty="0" smtClean="0"/>
              <a:t>Dr. Kenton Ross</a:t>
            </a:r>
          </a:p>
          <a:p>
            <a:pPr>
              <a:lnSpc>
                <a:spcPct val="100000"/>
              </a:lnSpc>
              <a:spcBef>
                <a:spcPts val="0"/>
              </a:spcBef>
            </a:pPr>
            <a:r>
              <a:rPr lang="en-US" dirty="0" smtClean="0"/>
              <a:t>NASA DEVELOP National Program Science Advisor</a:t>
            </a:r>
          </a:p>
          <a:p>
            <a:pPr>
              <a:lnSpc>
                <a:spcPct val="100000"/>
              </a:lnSpc>
              <a:spcBef>
                <a:spcPts val="0"/>
              </a:spcBef>
            </a:pPr>
            <a:endParaRPr lang="en-US" b="1" dirty="0" smtClean="0"/>
          </a:p>
          <a:p>
            <a:pPr>
              <a:lnSpc>
                <a:spcPct val="100000"/>
              </a:lnSpc>
              <a:spcBef>
                <a:spcPts val="0"/>
              </a:spcBef>
            </a:pPr>
            <a:r>
              <a:rPr lang="en-US" b="1" dirty="0" smtClean="0"/>
              <a:t>Jeff Ely</a:t>
            </a:r>
          </a:p>
          <a:p>
            <a:pPr>
              <a:lnSpc>
                <a:spcPct val="100000"/>
              </a:lnSpc>
              <a:spcBef>
                <a:spcPts val="0"/>
              </a:spcBef>
            </a:pPr>
            <a:r>
              <a:rPr lang="en-US" dirty="0" smtClean="0"/>
              <a:t>NASA DEVELOP National Program</a:t>
            </a:r>
          </a:p>
          <a:p>
            <a:pPr algn="ctr"/>
            <a:endParaRPr lang="en-US" dirty="0" smtClean="0"/>
          </a:p>
        </p:txBody>
      </p:sp>
      <p:sp>
        <p:nvSpPr>
          <p:cNvPr id="8" name="Text Placeholder 16"/>
          <p:cNvSpPr txBox="1">
            <a:spLocks/>
          </p:cNvSpPr>
          <p:nvPr/>
        </p:nvSpPr>
        <p:spPr>
          <a:xfrm>
            <a:off x="914400" y="21547304"/>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2" name="Text Placeholder 16"/>
          <p:cNvSpPr txBox="1">
            <a:spLocks/>
          </p:cNvSpPr>
          <p:nvPr/>
        </p:nvSpPr>
        <p:spPr>
          <a:xfrm>
            <a:off x="18288000" y="25963293"/>
            <a:ext cx="8229600" cy="450369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3400" dirty="0" smtClean="0"/>
              <a:t>From 2000 – 2010 there was minimal change in wetland extent (approximately 30 mi</a:t>
            </a:r>
            <a:r>
              <a:rPr lang="en-US" sz="3400" baseline="30000" dirty="0" smtClean="0"/>
              <a:t>2 </a:t>
            </a:r>
            <a:r>
              <a:rPr lang="en-US" sz="3400" dirty="0" smtClean="0"/>
              <a:t>)</a:t>
            </a:r>
          </a:p>
          <a:p>
            <a:pPr marL="347663" indent="-347663"/>
            <a:r>
              <a:rPr lang="en-US" sz="3400" dirty="0" smtClean="0"/>
              <a:t>Noticeable decrease in the overall wetland health detected from health index (NDPI)</a:t>
            </a:r>
          </a:p>
          <a:p>
            <a:pPr marL="347663" indent="-347663"/>
            <a:r>
              <a:rPr lang="en-US" sz="3400" dirty="0" smtClean="0"/>
              <a:t>According to C-CAP for 2000-2010 wetland area will remain relatively consistent in future years, our assessment predicts wetland health will continue to decrease  </a:t>
            </a:r>
          </a:p>
        </p:txBody>
      </p:sp>
      <p:sp>
        <p:nvSpPr>
          <p:cNvPr id="13" name="Text Placeholder 16"/>
          <p:cNvSpPr txBox="1">
            <a:spLocks/>
          </p:cNvSpPr>
          <p:nvPr/>
        </p:nvSpPr>
        <p:spPr>
          <a:xfrm>
            <a:off x="18288000" y="13251150"/>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914400" y="6243411"/>
            <a:ext cx="16441204" cy="4320045"/>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As a result of their sensitivity to sea level rise, wetlands are one of the most vulnerable ecosystems to climate change. In addition, wetland extents have diminished over time due to population increases and associated land change patterns. This project, partnered with the Albemarle-Pamlico National Estuary Partnership (APNEP), sought to delineate wetland extent within the Albemarle-Pamlico watershed from 2000 to 2015 using NASA’s Landsat 5 Thematic mapper(TM), Landsat 7 Enhanced Thematic Mapper Plus (ETM+), and Landsat 8 Operational Land Imager (OLI). Four images (representing spring, summer, fall, and winter) were collected for each year from 2000 to 2015. Multiple images were used for each year to account for tidal changes and to minimize the noise produced by clouds.  After pre-processing the images, indices that measure water extent and wetland health were calculated for each image. A Normalized Difference Water Index was used to delineate shoreline. A wetland health index that ratios the near infrared and short wave infrared bands, and a Normalized Difference Pigment Index were used to assess wetland health. From these indices, wetland extent and relative health were measured more rapidly than contemporary classification methods. A tutorial was provided to APNEP to support the organization in implementing policies toward wetland monitoring, protection, and restoration.</a:t>
            </a:r>
          </a:p>
        </p:txBody>
      </p:sp>
      <p:sp>
        <p:nvSpPr>
          <p:cNvPr id="15" name="Text Placeholder 16"/>
          <p:cNvSpPr txBox="1">
            <a:spLocks/>
          </p:cNvSpPr>
          <p:nvPr/>
        </p:nvSpPr>
        <p:spPr>
          <a:xfrm>
            <a:off x="18288000" y="6243411"/>
            <a:ext cx="8229600" cy="350353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Determine shoreline extent in the Albemarle-Pamlico watershed for 2000-2015</a:t>
            </a:r>
          </a:p>
          <a:p>
            <a:pPr marL="347663" indent="-347663"/>
            <a:r>
              <a:rPr lang="en-US" dirty="0" smtClean="0"/>
              <a:t>Assess relative wetland health by measuring carotenoid/chlorophyll-a ratios</a:t>
            </a:r>
          </a:p>
          <a:p>
            <a:pPr marL="347663" indent="-347663"/>
            <a:r>
              <a:rPr lang="en-US" dirty="0" smtClean="0"/>
              <a:t>Reference NOAA C-CAP data to determine specific areas of wetland loss/gain</a:t>
            </a:r>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5" name="TextBox 24"/>
          <p:cNvSpPr txBox="1"/>
          <p:nvPr/>
        </p:nvSpPr>
        <p:spPr>
          <a:xfrm>
            <a:off x="18192117" y="983231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8000" y="1935769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617642" y="19355067"/>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2503175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115167" y="3110874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10079418" y="3110736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886449" y="3110446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Zand Bakhtiari (Project Lead), Stephen Zimmerman, Kayla Patel, Brad Gregory</a:t>
            </a:r>
          </a:p>
          <a:p>
            <a:r>
              <a:rPr lang="en-US" sz="2800" dirty="0" smtClean="0"/>
              <a:t>NASA DEVELOP National Program at NASA Langley Research Center </a:t>
            </a:r>
          </a:p>
          <a:p>
            <a:endParaRPr lang="en-US" sz="2400" dirty="0"/>
          </a:p>
        </p:txBody>
      </p:sp>
      <p:grpSp>
        <p:nvGrpSpPr>
          <p:cNvPr id="3" name="Group 2"/>
          <p:cNvGrpSpPr/>
          <p:nvPr/>
        </p:nvGrpSpPr>
        <p:grpSpPr>
          <a:xfrm>
            <a:off x="17898415" y="20529689"/>
            <a:ext cx="2432418" cy="3069969"/>
            <a:chOff x="17898415" y="20529690"/>
            <a:chExt cx="2237803" cy="2667416"/>
          </a:xfrm>
        </p:grpSpPr>
        <p:sp>
          <p:nvSpPr>
            <p:cNvPr id="14" name="Text Placeholder 16"/>
            <p:cNvSpPr txBox="1">
              <a:spLocks/>
            </p:cNvSpPr>
            <p:nvPr/>
          </p:nvSpPr>
          <p:spPr>
            <a:xfrm>
              <a:off x="17898415" y="22691675"/>
              <a:ext cx="2237803" cy="50543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Landsat 5 TM	</a:t>
              </a:r>
            </a:p>
          </p:txBody>
        </p:sp>
        <p:pic>
          <p:nvPicPr>
            <p:cNvPr id="1026" name="Picture 2" descr="http://www.devpedia.developexchange.com/dv/images/6/69/01_Landsat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98415" y="20529690"/>
              <a:ext cx="2237803" cy="21619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20872448" y="20610780"/>
            <a:ext cx="3073401" cy="2833219"/>
            <a:chOff x="21055228" y="20838580"/>
            <a:chExt cx="2695144" cy="1761422"/>
          </a:xfrm>
        </p:grpSpPr>
        <p:pic>
          <p:nvPicPr>
            <p:cNvPr id="1030" name="Picture 6" descr="http://www.devpedia.developexchange.com/dv/images/3/39/02_Landsat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55228" y="21587543"/>
              <a:ext cx="2489654" cy="101245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21055228" y="20838580"/>
              <a:ext cx="2695144" cy="707886"/>
            </a:xfrm>
            <a:prstGeom prst="rect">
              <a:avLst/>
            </a:prstGeom>
            <a:noFill/>
          </p:spPr>
          <p:txBody>
            <a:bodyPr wrap="square" rtlCol="0">
              <a:spAutoFit/>
            </a:bodyPr>
            <a:lstStyle/>
            <a:p>
              <a:r>
                <a:rPr lang="en-US" sz="2700" dirty="0" smtClean="0"/>
                <a:t>Landsat</a:t>
              </a:r>
              <a:r>
                <a:rPr lang="en-US" sz="4000" dirty="0" smtClean="0"/>
                <a:t> </a:t>
              </a:r>
              <a:r>
                <a:rPr lang="en-US" sz="2700" dirty="0" smtClean="0"/>
                <a:t>7 ETM+</a:t>
              </a:r>
              <a:endParaRPr lang="en-US" sz="2700" dirty="0"/>
            </a:p>
          </p:txBody>
        </p:sp>
      </p:grpSp>
      <p:grpSp>
        <p:nvGrpSpPr>
          <p:cNvPr id="9" name="Group 8"/>
          <p:cNvGrpSpPr/>
          <p:nvPr/>
        </p:nvGrpSpPr>
        <p:grpSpPr>
          <a:xfrm>
            <a:off x="24253134" y="20634500"/>
            <a:ext cx="2962727" cy="2965159"/>
            <a:chOff x="24303824" y="20845570"/>
            <a:chExt cx="2382253" cy="2393597"/>
          </a:xfrm>
        </p:grpSpPr>
        <p:pic>
          <p:nvPicPr>
            <p:cNvPr id="1032" name="Picture 8" descr="http://www.devpedia.developexchange.com/dv/images/c/c2/03_Landsat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03824" y="20845570"/>
              <a:ext cx="2314638" cy="189175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4371439" y="22731336"/>
              <a:ext cx="2314638" cy="507831"/>
            </a:xfrm>
            <a:prstGeom prst="rect">
              <a:avLst/>
            </a:prstGeom>
            <a:noFill/>
          </p:spPr>
          <p:txBody>
            <a:bodyPr wrap="square" rtlCol="0">
              <a:spAutoFit/>
            </a:bodyPr>
            <a:lstStyle/>
            <a:p>
              <a:r>
                <a:rPr lang="en-US" sz="2700" dirty="0" smtClean="0"/>
                <a:t>Landsat 8 OLI</a:t>
              </a:r>
              <a:endParaRPr lang="en-US" sz="2700" dirty="0"/>
            </a:p>
          </p:txBody>
        </p:sp>
      </p:grpSp>
      <p:sp>
        <p:nvSpPr>
          <p:cNvPr id="24" name="TextBox 23"/>
          <p:cNvSpPr txBox="1"/>
          <p:nvPr/>
        </p:nvSpPr>
        <p:spPr>
          <a:xfrm>
            <a:off x="914400" y="11571162"/>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grpSp>
        <p:nvGrpSpPr>
          <p:cNvPr id="34" name="Group 33"/>
          <p:cNvGrpSpPr/>
          <p:nvPr/>
        </p:nvGrpSpPr>
        <p:grpSpPr>
          <a:xfrm>
            <a:off x="148545" y="12866559"/>
            <a:ext cx="3849629" cy="3833353"/>
            <a:chOff x="148545" y="13780952"/>
            <a:chExt cx="3849629" cy="3833353"/>
          </a:xfrm>
        </p:grpSpPr>
        <p:pic>
          <p:nvPicPr>
            <p:cNvPr id="53" name="Picture 52" descr="フリーイラスト素材] クリップアート, 人工衛星 ..."/>
            <p:cNvPicPr>
              <a:picLocks noChangeAspect="1"/>
            </p:cNvPicPr>
            <p:nvPr/>
          </p:nvPicPr>
          <p:blipFill>
            <a:blip r:embed="rId5"/>
            <a:stretch>
              <a:fillRect/>
            </a:stretch>
          </p:blipFill>
          <p:spPr>
            <a:xfrm>
              <a:off x="1131174" y="14405764"/>
              <a:ext cx="2052430" cy="2052430"/>
            </a:xfrm>
            <a:prstGeom prst="rect">
              <a:avLst/>
            </a:prstGeom>
          </p:spPr>
        </p:pic>
        <p:sp>
          <p:nvSpPr>
            <p:cNvPr id="35" name="Down Arrow 34"/>
            <p:cNvSpPr/>
            <p:nvPr/>
          </p:nvSpPr>
          <p:spPr>
            <a:xfrm>
              <a:off x="148545" y="13780952"/>
              <a:ext cx="3849629" cy="3833353"/>
            </a:xfrm>
            <a:prstGeom prst="downArrow">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5755833" y="12704084"/>
            <a:ext cx="3915551" cy="3919521"/>
            <a:chOff x="5755833" y="13618477"/>
            <a:chExt cx="3915551" cy="3919521"/>
          </a:xfrm>
        </p:grpSpPr>
        <p:sp>
          <p:nvSpPr>
            <p:cNvPr id="36" name="Sun 35"/>
            <p:cNvSpPr/>
            <p:nvPr/>
          </p:nvSpPr>
          <p:spPr>
            <a:xfrm>
              <a:off x="5965592" y="15859520"/>
              <a:ext cx="1427666" cy="1454616"/>
            </a:xfrm>
            <a:prstGeom prst="sun">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Cloud 36"/>
            <p:cNvSpPr/>
            <p:nvPr/>
          </p:nvSpPr>
          <p:spPr>
            <a:xfrm>
              <a:off x="5949844" y="14040936"/>
              <a:ext cx="1345051" cy="1148805"/>
            </a:xfrm>
            <a:prstGeom prst="cloud">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p:nvGrpSpPr>
          <p:grpSpPr>
            <a:xfrm>
              <a:off x="8185844" y="13974761"/>
              <a:ext cx="1092805" cy="1135533"/>
              <a:chOff x="4162425" y="1085850"/>
              <a:chExt cx="457200" cy="476250"/>
            </a:xfrm>
          </p:grpSpPr>
          <p:sp>
            <p:nvSpPr>
              <p:cNvPr id="38" name="Teardrop 37"/>
              <p:cNvSpPr/>
              <p:nvPr/>
            </p:nvSpPr>
            <p:spPr>
              <a:xfrm>
                <a:off x="4210050" y="1085850"/>
                <a:ext cx="266700" cy="276225"/>
              </a:xfrm>
              <a:prstGeom prst="teardrop">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ardrop 38"/>
              <p:cNvSpPr/>
              <p:nvPr/>
            </p:nvSpPr>
            <p:spPr>
              <a:xfrm>
                <a:off x="4352925" y="1228725"/>
                <a:ext cx="266700" cy="276225"/>
              </a:xfrm>
              <a:prstGeom prst="teardrop">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ardrop 39"/>
              <p:cNvSpPr/>
              <p:nvPr/>
            </p:nvSpPr>
            <p:spPr>
              <a:xfrm>
                <a:off x="4162425" y="1285875"/>
                <a:ext cx="266700" cy="276225"/>
              </a:xfrm>
              <a:prstGeom prst="teardrop">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p:cNvGrpSpPr/>
            <p:nvPr/>
          </p:nvGrpSpPr>
          <p:grpSpPr>
            <a:xfrm>
              <a:off x="5755833" y="13618477"/>
              <a:ext cx="3915551" cy="3919521"/>
              <a:chOff x="5220202" y="10001394"/>
              <a:chExt cx="1933575" cy="1943100"/>
            </a:xfrm>
          </p:grpSpPr>
          <p:cxnSp>
            <p:nvCxnSpPr>
              <p:cNvPr id="41" name="Straight Arrow Connector 40"/>
              <p:cNvCxnSpPr/>
              <p:nvPr/>
            </p:nvCxnSpPr>
            <p:spPr>
              <a:xfrm>
                <a:off x="6191751" y="10001394"/>
                <a:ext cx="9525" cy="1943100"/>
              </a:xfrm>
              <a:prstGeom prst="straightConnector1">
                <a:avLst/>
              </a:prstGeom>
              <a:ln w="28575">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Arrow Connector 41"/>
              <p:cNvCxnSpPr/>
              <p:nvPr/>
            </p:nvCxnSpPr>
            <p:spPr>
              <a:xfrm flipH="1">
                <a:off x="5220202" y="10953894"/>
                <a:ext cx="1933575" cy="19050"/>
              </a:xfrm>
              <a:prstGeom prst="straightConnector1">
                <a:avLst/>
              </a:prstGeom>
              <a:ln w="28575">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cxnSp>
        </p:grpSp>
        <p:grpSp>
          <p:nvGrpSpPr>
            <p:cNvPr id="52" name="Group 51"/>
            <p:cNvGrpSpPr/>
            <p:nvPr/>
          </p:nvGrpSpPr>
          <p:grpSpPr>
            <a:xfrm>
              <a:off x="7794310" y="16060144"/>
              <a:ext cx="1709579" cy="1002829"/>
              <a:chOff x="7794310" y="16060144"/>
              <a:chExt cx="1709579" cy="1002829"/>
            </a:xfrm>
          </p:grpSpPr>
          <p:sp>
            <p:nvSpPr>
              <p:cNvPr id="43" name="Isosceles Triangle 42"/>
              <p:cNvSpPr/>
              <p:nvPr/>
            </p:nvSpPr>
            <p:spPr>
              <a:xfrm rot="2400000">
                <a:off x="8611953" y="16060144"/>
                <a:ext cx="891936" cy="739548"/>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Arc 43"/>
              <p:cNvSpPr/>
              <p:nvPr/>
            </p:nvSpPr>
            <p:spPr>
              <a:xfrm flipV="1">
                <a:off x="7794310" y="16281872"/>
                <a:ext cx="998841" cy="781101"/>
              </a:xfrm>
              <a:prstGeom prst="arc">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48" name="Group 47"/>
              <p:cNvGrpSpPr/>
              <p:nvPr/>
            </p:nvGrpSpPr>
            <p:grpSpPr>
              <a:xfrm>
                <a:off x="8774307" y="16364096"/>
                <a:ext cx="414611" cy="323871"/>
                <a:chOff x="4400551" y="2085975"/>
                <a:chExt cx="209549" cy="161925"/>
              </a:xfrm>
            </p:grpSpPr>
            <p:cxnSp>
              <p:nvCxnSpPr>
                <p:cNvPr id="49" name="Straight Arrow Connector 48"/>
                <p:cNvCxnSpPr/>
                <p:nvPr/>
              </p:nvCxnSpPr>
              <p:spPr>
                <a:xfrm flipH="1">
                  <a:off x="4400551" y="2095500"/>
                  <a:ext cx="152400" cy="152400"/>
                </a:xfrm>
                <a:prstGeom prst="straightConnector1">
                  <a:avLst/>
                </a:prstGeom>
                <a:ln>
                  <a:solidFill>
                    <a:schemeClr val="accent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Arrow Connector 49"/>
                <p:cNvCxnSpPr/>
                <p:nvPr/>
              </p:nvCxnSpPr>
              <p:spPr>
                <a:xfrm>
                  <a:off x="4457700" y="2085975"/>
                  <a:ext cx="0" cy="114300"/>
                </a:xfrm>
                <a:prstGeom prst="straightConnector1">
                  <a:avLst/>
                </a:prstGeom>
                <a:ln>
                  <a:solidFill>
                    <a:schemeClr val="accent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Arrow Connector 50"/>
                <p:cNvCxnSpPr/>
                <p:nvPr/>
              </p:nvCxnSpPr>
              <p:spPr>
                <a:xfrm flipH="1">
                  <a:off x="4495800" y="2133600"/>
                  <a:ext cx="114300" cy="19050"/>
                </a:xfrm>
                <a:prstGeom prst="straightConnector1">
                  <a:avLst/>
                </a:prstGeom>
                <a:ln>
                  <a:solidFill>
                    <a:schemeClr val="accent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grpSp>
        </p:grpSp>
      </p:grpSp>
      <p:sp>
        <p:nvSpPr>
          <p:cNvPr id="56" name="Curved Down Arrow 55"/>
          <p:cNvSpPr/>
          <p:nvPr/>
        </p:nvSpPr>
        <p:spPr>
          <a:xfrm>
            <a:off x="3688182" y="12455778"/>
            <a:ext cx="2313146" cy="58074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p:cNvSpPr/>
          <p:nvPr/>
        </p:nvSpPr>
        <p:spPr>
          <a:xfrm>
            <a:off x="883123" y="17418291"/>
            <a:ext cx="16797567" cy="1815882"/>
          </a:xfrm>
          <a:prstGeom prst="rect">
            <a:avLst/>
          </a:prstGeom>
        </p:spPr>
        <p:txBody>
          <a:bodyPr wrap="square">
            <a:spAutoFit/>
          </a:bodyPr>
          <a:lstStyle/>
          <a:p>
            <a:pPr marL="342900" indent="-342900">
              <a:buFont typeface="Arial" panose="020B0604020202020204" pitchFamily="34" charset="0"/>
              <a:buChar char="•"/>
            </a:pPr>
            <a:r>
              <a:rPr lang="en-US" sz="2800" dirty="0" smtClean="0"/>
              <a:t>56 Landsat (5 TM, 7 ETM+, 8 OLI) scenes were collected form 2000 - 2015</a:t>
            </a:r>
          </a:p>
          <a:p>
            <a:pPr marL="342900" indent="-342900">
              <a:buFont typeface="Arial" panose="020B0604020202020204" pitchFamily="34" charset="0"/>
              <a:buChar char="•"/>
            </a:pPr>
            <a:r>
              <a:rPr lang="en-US" sz="2800" dirty="0" smtClean="0"/>
              <a:t>Four scenes per year were acquired in order </a:t>
            </a:r>
            <a:r>
              <a:rPr lang="en-US" sz="2800" dirty="0"/>
              <a:t>t</a:t>
            </a:r>
            <a:r>
              <a:rPr lang="en-US" sz="2800" dirty="0" smtClean="0"/>
              <a:t>o account for seasonal variations in vegetation phenology and also in tidal patterns to determine shoreline extent</a:t>
            </a:r>
          </a:p>
          <a:p>
            <a:pPr marL="342900" indent="-342900">
              <a:buFont typeface="Arial" panose="020B0604020202020204" pitchFamily="34" charset="0"/>
              <a:buChar char="•"/>
            </a:pPr>
            <a:r>
              <a:rPr lang="en-US" sz="2800" dirty="0" smtClean="0"/>
              <a:t>Python was used to automate image pre-processing, for image analysis, and compiling results into graphics</a:t>
            </a:r>
            <a:endParaRPr lang="en-US" sz="2800" dirty="0"/>
          </a:p>
        </p:txBody>
      </p:sp>
      <p:pic>
        <p:nvPicPr>
          <p:cNvPr id="61" name="Picture 6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85267" y="31842646"/>
            <a:ext cx="1939864" cy="2623394"/>
          </a:xfrm>
          <a:prstGeom prst="rect">
            <a:avLst/>
          </a:prstGeom>
        </p:spPr>
      </p:pic>
      <p:pic>
        <p:nvPicPr>
          <p:cNvPr id="60" name="Picture 5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680690" y="10881474"/>
            <a:ext cx="9579241" cy="7402141"/>
          </a:xfrm>
          <a:prstGeom prst="rect">
            <a:avLst/>
          </a:prstGeom>
        </p:spPr>
      </p:pic>
      <p:sp>
        <p:nvSpPr>
          <p:cNvPr id="64" name="Curved Up Arrow 63"/>
          <p:cNvSpPr/>
          <p:nvPr/>
        </p:nvSpPr>
        <p:spPr>
          <a:xfrm>
            <a:off x="9671384" y="16110258"/>
            <a:ext cx="2627025" cy="64161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5" name="Group 64"/>
          <p:cNvGrpSpPr/>
          <p:nvPr/>
        </p:nvGrpSpPr>
        <p:grpSpPr>
          <a:xfrm>
            <a:off x="10639751" y="12746150"/>
            <a:ext cx="6096862" cy="2852352"/>
            <a:chOff x="7399447" y="2558826"/>
            <a:chExt cx="6096862" cy="2852352"/>
          </a:xfrm>
        </p:grpSpPr>
        <mc:AlternateContent xmlns:mc="http://schemas.openxmlformats.org/markup-compatibility/2006" xmlns:a14="http://schemas.microsoft.com/office/drawing/2010/main">
          <mc:Choice Requires="a14">
            <p:sp>
              <p:nvSpPr>
                <p:cNvPr id="66" name="TextBox 65"/>
                <p:cNvSpPr txBox="1"/>
                <p:nvPr/>
              </p:nvSpPr>
              <p:spPr>
                <a:xfrm>
                  <a:off x="8615261" y="2558826"/>
                  <a:ext cx="3876820" cy="784510"/>
                </a:xfrm>
                <a:prstGeom prst="rect">
                  <a:avLst/>
                </a:prstGeom>
                <a:noFill/>
              </p:spPr>
              <p:txBody>
                <a:bodyPr wrap="square" lIns="0" tIns="0" rIns="0" bIns="0" rtlCol="0">
                  <a:spAutoFit/>
                </a:bodyPr>
                <a:lstStyle/>
                <a:p>
                  <a:r>
                    <a:rPr lang="en-US" sz="3200" dirty="0" smtClean="0">
                      <a:latin typeface="Cambria Math" panose="02040503050406030204" pitchFamily="18" charset="0"/>
                      <a:ea typeface="Cambria Math" panose="02040503050406030204" pitchFamily="18" charset="0"/>
                    </a:rPr>
                    <a:t>NDWI </a:t>
                  </a:r>
                  <a14:m>
                    <m:oMath xmlns:m="http://schemas.openxmlformats.org/officeDocument/2006/math">
                      <m:r>
                        <a:rPr lang="en-US" sz="3200" i="1" smtClean="0">
                          <a:latin typeface="Cambria Math" panose="02040503050406030204" pitchFamily="18" charset="0"/>
                        </a:rPr>
                        <m:t>=</m:t>
                      </m:r>
                      <m:f>
                        <m:fPr>
                          <m:ctrlPr>
                            <a:rPr lang="en-US" sz="3200" i="1" smtClean="0">
                              <a:latin typeface="Cambria Math" panose="02040503050406030204" pitchFamily="18" charset="0"/>
                              <a:ea typeface="Cambria Math" panose="02040503050406030204" pitchFamily="18" charset="0"/>
                            </a:rPr>
                          </m:ctrlPr>
                        </m:fPr>
                        <m:num>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𝐺𝑟𝑒𝑒𝑛</m:t>
                          </m:r>
                          <m:r>
                            <a:rPr lang="en-US" sz="3200" b="0" i="1" smtClean="0">
                              <a:latin typeface="Cambria Math" panose="02040503050406030204" pitchFamily="18" charset="0"/>
                              <a:ea typeface="Cambria Math" panose="02040503050406030204" pitchFamily="18" charset="0"/>
                            </a:rPr>
                            <m:t> − </m:t>
                          </m:r>
                          <m:r>
                            <a:rPr lang="en-US" sz="3200" b="0" i="1" smtClean="0">
                              <a:latin typeface="Cambria Math" panose="02040503050406030204" pitchFamily="18" charset="0"/>
                              <a:ea typeface="Cambria Math" panose="02040503050406030204" pitchFamily="18" charset="0"/>
                            </a:rPr>
                            <m:t>𝑁𝐼𝑅</m:t>
                          </m:r>
                          <m:r>
                            <a:rPr lang="en-US" sz="3200" b="0" i="1" smtClean="0">
                              <a:latin typeface="Cambria Math" panose="02040503050406030204" pitchFamily="18" charset="0"/>
                              <a:ea typeface="Cambria Math" panose="02040503050406030204" pitchFamily="18" charset="0"/>
                            </a:rPr>
                            <m:t>)</m:t>
                          </m:r>
                        </m:num>
                        <m:den>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𝐺𝑟𝑒𝑒𝑛</m:t>
                          </m:r>
                          <m:r>
                            <a:rPr lang="en-US" sz="3200" b="0" i="1" smtClean="0">
                              <a:latin typeface="Cambria Math" panose="02040503050406030204" pitchFamily="18" charset="0"/>
                              <a:ea typeface="Cambria Math" panose="02040503050406030204" pitchFamily="18" charset="0"/>
                            </a:rPr>
                            <m:t> + </m:t>
                          </m:r>
                          <m:r>
                            <a:rPr lang="en-US" sz="3200" b="0" i="1" smtClean="0">
                              <a:latin typeface="Cambria Math" panose="02040503050406030204" pitchFamily="18" charset="0"/>
                              <a:ea typeface="Cambria Math" panose="02040503050406030204" pitchFamily="18" charset="0"/>
                            </a:rPr>
                            <m:t>𝑁𝐼𝑅</m:t>
                          </m:r>
                          <m:r>
                            <a:rPr lang="en-US" sz="3200" b="0" i="1" smtClean="0">
                              <a:latin typeface="Cambria Math" panose="02040503050406030204" pitchFamily="18" charset="0"/>
                              <a:ea typeface="Cambria Math" panose="02040503050406030204" pitchFamily="18" charset="0"/>
                            </a:rPr>
                            <m:t>)</m:t>
                          </m:r>
                        </m:den>
                      </m:f>
                    </m:oMath>
                  </a14:m>
                  <a:endParaRPr lang="en-US" sz="3200" dirty="0">
                    <a:latin typeface="Cambria Math" panose="02040503050406030204" pitchFamily="18" charset="0"/>
                    <a:ea typeface="Cambria Math" panose="02040503050406030204" pitchFamily="18" charset="0"/>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8615261" y="2558826"/>
                  <a:ext cx="3876820" cy="784510"/>
                </a:xfrm>
                <a:prstGeom prst="rect">
                  <a:avLst/>
                </a:prstGeom>
                <a:blipFill rotWithShape="0">
                  <a:blip r:embed="rId8"/>
                  <a:stretch>
                    <a:fillRect l="-6447" t="-2326"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7399447" y="4626668"/>
                  <a:ext cx="6096862" cy="784510"/>
                </a:xfrm>
                <a:prstGeom prst="rect">
                  <a:avLst/>
                </a:prstGeom>
                <a:noFill/>
              </p:spPr>
              <p:txBody>
                <a:bodyPr wrap="none" lIns="0" tIns="0" rIns="0" bIns="0" rtlCol="0">
                  <a:spAutoFit/>
                </a:bodyPr>
                <a:lstStyle/>
                <a:p>
                  <a:pPr algn="ctr"/>
                  <a:r>
                    <a:rPr lang="en-US" sz="3200" dirty="0" smtClean="0">
                      <a:latin typeface="Cambria Math" panose="02040503050406030204" pitchFamily="18" charset="0"/>
                      <a:ea typeface="Cambria Math" panose="02040503050406030204" pitchFamily="18" charset="0"/>
                    </a:rPr>
                    <a:t>Wetland Health Index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f>
                        <m:fPr>
                          <m:ctrlPr>
                            <a:rPr lang="en-US" sz="3200" i="1" smtClean="0">
                              <a:latin typeface="Cambria Math" panose="02040503050406030204" pitchFamily="18" charset="0"/>
                              <a:ea typeface="Cambria Math" panose="02040503050406030204" pitchFamily="18" charset="0"/>
                            </a:rPr>
                          </m:ctrlPr>
                        </m:fPr>
                        <m:num>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𝑁𝐼𝑅</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𝑆𝑊𝐼𝑅</m:t>
                          </m:r>
                          <m:r>
                            <a:rPr lang="en-US" sz="3200" b="0" i="1" smtClean="0">
                              <a:latin typeface="Cambria Math" panose="02040503050406030204" pitchFamily="18" charset="0"/>
                              <a:ea typeface="Cambria Math" panose="02040503050406030204" pitchFamily="18" charset="0"/>
                            </a:rPr>
                            <m:t>)</m:t>
                          </m:r>
                        </m:num>
                        <m:den>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𝑁𝐼𝑅</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𝑆𝑊𝐼𝑅</m:t>
                          </m:r>
                          <m:r>
                            <a:rPr lang="en-US" sz="3200" b="0" i="1" smtClean="0">
                              <a:latin typeface="Cambria Math" panose="02040503050406030204" pitchFamily="18" charset="0"/>
                              <a:ea typeface="Cambria Math" panose="02040503050406030204" pitchFamily="18" charset="0"/>
                            </a:rPr>
                            <m:t>)</m:t>
                          </m:r>
                        </m:den>
                      </m:f>
                    </m:oMath>
                  </a14:m>
                  <a:endParaRPr lang="en-US" sz="3200" dirty="0">
                    <a:latin typeface="Cambria Math" panose="02040503050406030204" pitchFamily="18" charset="0"/>
                    <a:ea typeface="Cambria Math" panose="02040503050406030204" pitchFamily="18" charset="0"/>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7399447" y="4626668"/>
                  <a:ext cx="6096862" cy="784510"/>
                </a:xfrm>
                <a:prstGeom prst="rect">
                  <a:avLst/>
                </a:prstGeom>
                <a:blipFill rotWithShape="0">
                  <a:blip r:embed="rId9"/>
                  <a:stretch>
                    <a:fillRect l="-3596" t="-1550" b="-77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8465559" y="3510592"/>
                  <a:ext cx="4032771" cy="10253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3200" b="0" i="0" smtClean="0">
                            <a:latin typeface="Cambria Math" panose="02040503050406030204" pitchFamily="18" charset="0"/>
                          </a:rPr>
                          <m:t>NDPI</m:t>
                        </m:r>
                        <m:r>
                          <a:rPr lang="en-US" sz="3200" i="1" smtClean="0">
                            <a:latin typeface="Cambria Math" panose="02040503050406030204" pitchFamily="18" charset="0"/>
                          </a:rPr>
                          <m:t>=</m:t>
                        </m:r>
                        <m:f>
                          <m:fPr>
                            <m:ctrlPr>
                              <a:rPr lang="en-US" sz="3200" i="1" smtClean="0">
                                <a:latin typeface="Cambria Math" panose="02040503050406030204" pitchFamily="18" charset="0"/>
                              </a:rPr>
                            </m:ctrlPr>
                          </m:fPr>
                          <m:num>
                            <m:r>
                              <a:rPr lang="en-US" sz="3200" b="0" i="1" smtClean="0">
                                <a:latin typeface="Cambria Math" panose="02040503050406030204" pitchFamily="18" charset="0"/>
                              </a:rPr>
                              <m:t>(</m:t>
                            </m:r>
                            <m:r>
                              <a:rPr lang="en-US" sz="3200" b="0" i="1" smtClean="0">
                                <a:latin typeface="Cambria Math" panose="02040503050406030204" pitchFamily="18" charset="0"/>
                              </a:rPr>
                              <m:t>𝑅𝑒𝑑</m:t>
                            </m:r>
                            <m:r>
                              <a:rPr lang="en-US" sz="3200" b="0" i="1" smtClean="0">
                                <a:latin typeface="Cambria Math" panose="02040503050406030204" pitchFamily="18" charset="0"/>
                              </a:rPr>
                              <m:t> −</m:t>
                            </m:r>
                            <m:r>
                              <a:rPr lang="en-US" sz="3200" b="0" i="1" smtClean="0">
                                <a:latin typeface="Cambria Math" panose="02040503050406030204" pitchFamily="18" charset="0"/>
                              </a:rPr>
                              <m:t>𝐵𝑙𝑢𝑒</m:t>
                            </m:r>
                            <m:r>
                              <a:rPr lang="en-US" sz="3200" b="0" i="1" smtClean="0">
                                <a:latin typeface="Cambria Math" panose="02040503050406030204" pitchFamily="18" charset="0"/>
                              </a:rPr>
                              <m:t>)</m:t>
                            </m:r>
                          </m:num>
                          <m:den>
                            <m:r>
                              <a:rPr lang="en-US" sz="3200" b="0" i="1" smtClean="0">
                                <a:latin typeface="Cambria Math" panose="02040503050406030204" pitchFamily="18" charset="0"/>
                              </a:rPr>
                              <m:t>(</m:t>
                            </m:r>
                            <m:r>
                              <a:rPr lang="en-US" sz="3200" b="0" i="1" smtClean="0">
                                <a:latin typeface="Cambria Math" panose="02040503050406030204" pitchFamily="18" charset="0"/>
                              </a:rPr>
                              <m:t>𝑅𝑒𝑑</m:t>
                            </m:r>
                            <m:r>
                              <a:rPr lang="en-US" sz="3200" b="0" i="1" smtClean="0">
                                <a:latin typeface="Cambria Math" panose="02040503050406030204" pitchFamily="18" charset="0"/>
                              </a:rPr>
                              <m:t>+</m:t>
                            </m:r>
                            <m:r>
                              <a:rPr lang="en-US" sz="3200" b="0" i="1" smtClean="0">
                                <a:latin typeface="Cambria Math" panose="02040503050406030204" pitchFamily="18" charset="0"/>
                              </a:rPr>
                              <m:t>𝐵𝑙𝑢𝑒</m:t>
                            </m:r>
                            <m:r>
                              <a:rPr lang="en-US" sz="3200" b="0" i="1" smtClean="0">
                                <a:latin typeface="Cambria Math" panose="02040503050406030204" pitchFamily="18" charset="0"/>
                              </a:rPr>
                              <m:t>)</m:t>
                            </m:r>
                          </m:den>
                        </m:f>
                      </m:oMath>
                    </m:oMathPara>
                  </a14:m>
                  <a:endParaRPr lang="en-US" sz="2800" dirty="0"/>
                </a:p>
              </p:txBody>
            </p:sp>
          </mc:Choice>
          <mc:Fallback xmlns="">
            <p:sp>
              <p:nvSpPr>
                <p:cNvPr id="68" name="TextBox 67"/>
                <p:cNvSpPr txBox="1">
                  <a:spLocks noRot="1" noChangeAspect="1" noMove="1" noResize="1" noEditPoints="1" noAdjustHandles="1" noChangeArrowheads="1" noChangeShapeType="1" noTextEdit="1"/>
                </p:cNvSpPr>
                <p:nvPr/>
              </p:nvSpPr>
              <p:spPr>
                <a:xfrm>
                  <a:off x="8465559" y="3510592"/>
                  <a:ext cx="4032771" cy="1025345"/>
                </a:xfrm>
                <a:prstGeom prst="rect">
                  <a:avLst/>
                </a:prstGeom>
                <a:blipFill rotWithShape="0">
                  <a:blip r:embed="rId10"/>
                  <a:stretch>
                    <a:fillRect/>
                  </a:stretch>
                </a:blipFill>
              </p:spPr>
              <p:txBody>
                <a:bodyPr/>
                <a:lstStyle/>
                <a:p>
                  <a:r>
                    <a:rPr lang="en-US">
                      <a:noFill/>
                    </a:rPr>
                    <a:t> </a:t>
                  </a:r>
                </a:p>
              </p:txBody>
            </p:sp>
          </mc:Fallback>
        </mc:AlternateContent>
      </p:grpSp>
      <p:sp>
        <p:nvSpPr>
          <p:cNvPr id="20" name="Rectangle 19"/>
          <p:cNvSpPr/>
          <p:nvPr/>
        </p:nvSpPr>
        <p:spPr>
          <a:xfrm>
            <a:off x="9278649" y="34431881"/>
            <a:ext cx="5753100" cy="369332"/>
          </a:xfrm>
          <a:prstGeom prst="rect">
            <a:avLst/>
          </a:prstGeom>
        </p:spPr>
        <p:txBody>
          <a:bodyPr wrap="square">
            <a:spAutoFit/>
          </a:bodyPr>
          <a:lstStyle/>
          <a:p>
            <a:r>
              <a:rPr lang="en-US" sz="1800" dirty="0"/>
              <a:t>Albemarle-Pamlico National Estuary Partnership (</a:t>
            </a:r>
            <a:r>
              <a:rPr lang="en-US" sz="1800" dirty="0" smtClean="0"/>
              <a:t>APNEP)</a:t>
            </a:r>
            <a:endParaRPr lang="en-US" sz="1800" dirty="0"/>
          </a:p>
        </p:txBody>
      </p:sp>
      <p:grpSp>
        <p:nvGrpSpPr>
          <p:cNvPr id="47" name="Group 46"/>
          <p:cNvGrpSpPr/>
          <p:nvPr/>
        </p:nvGrpSpPr>
        <p:grpSpPr>
          <a:xfrm>
            <a:off x="76026" y="19978635"/>
            <a:ext cx="17458013" cy="11125831"/>
            <a:chOff x="288695" y="20078928"/>
            <a:chExt cx="16837254" cy="10745962"/>
          </a:xfrm>
        </p:grpSpPr>
        <p:grpSp>
          <p:nvGrpSpPr>
            <p:cNvPr id="17" name="Group 16"/>
            <p:cNvGrpSpPr/>
            <p:nvPr/>
          </p:nvGrpSpPr>
          <p:grpSpPr>
            <a:xfrm>
              <a:off x="8641178" y="20124508"/>
              <a:ext cx="8484771" cy="10700382"/>
              <a:chOff x="8641179" y="20124508"/>
              <a:chExt cx="7991916" cy="10342481"/>
            </a:xfrm>
          </p:grpSpPr>
          <p:pic>
            <p:nvPicPr>
              <p:cNvPr id="69" name="Picture 6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641179" y="20124508"/>
                <a:ext cx="7991916" cy="10342481"/>
              </a:xfrm>
              <a:prstGeom prst="rect">
                <a:avLst/>
              </a:prstGeom>
            </p:spPr>
          </p:pic>
          <p:sp>
            <p:nvSpPr>
              <p:cNvPr id="70" name="TextBox 69"/>
              <p:cNvSpPr txBox="1"/>
              <p:nvPr/>
            </p:nvSpPr>
            <p:spPr>
              <a:xfrm>
                <a:off x="10080790" y="29416394"/>
                <a:ext cx="6110184" cy="1005638"/>
              </a:xfrm>
              <a:prstGeom prst="rect">
                <a:avLst/>
              </a:prstGeom>
              <a:noFill/>
            </p:spPr>
            <p:txBody>
              <a:bodyPr wrap="square" rtlCol="0">
                <a:spAutoFit/>
              </a:bodyPr>
              <a:lstStyle/>
              <a:p>
                <a:r>
                  <a:rPr lang="en-US" sz="1600" b="1" dirty="0" smtClean="0"/>
                  <a:t>Top Image</a:t>
                </a:r>
                <a:r>
                  <a:rPr lang="en-US" sz="1600" dirty="0" smtClean="0"/>
                  <a:t>: C-CAP data shows changes in land use that were previously wetlands.</a:t>
                </a:r>
              </a:p>
              <a:p>
                <a:r>
                  <a:rPr lang="en-US" sz="1600" b="1" dirty="0" smtClean="0"/>
                  <a:t>Bottom Images</a:t>
                </a:r>
                <a:r>
                  <a:rPr lang="en-US" sz="1600" dirty="0" smtClean="0"/>
                  <a:t>:  Wetland health index (NDPI), low values represent healthy vegetation while high values are unhealthy.  This is a clear example of direct human drainage and urbanization of wetlands.</a:t>
                </a:r>
              </a:p>
            </p:txBody>
          </p:sp>
        </p:grpSp>
        <p:grpSp>
          <p:nvGrpSpPr>
            <p:cNvPr id="46" name="Group 45"/>
            <p:cNvGrpSpPr/>
            <p:nvPr/>
          </p:nvGrpSpPr>
          <p:grpSpPr>
            <a:xfrm>
              <a:off x="288695" y="20078928"/>
              <a:ext cx="8284868" cy="10745961"/>
              <a:chOff x="288695" y="20078929"/>
              <a:chExt cx="8010983" cy="10367154"/>
            </a:xfrm>
          </p:grpSpPr>
          <p:pic>
            <p:nvPicPr>
              <p:cNvPr id="62" name="Picture 6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88695" y="20078929"/>
                <a:ext cx="8010983" cy="10367154"/>
              </a:xfrm>
              <a:prstGeom prst="rect">
                <a:avLst/>
              </a:prstGeom>
            </p:spPr>
          </p:pic>
          <p:sp>
            <p:nvSpPr>
              <p:cNvPr id="74" name="TextBox 73"/>
              <p:cNvSpPr txBox="1"/>
              <p:nvPr/>
            </p:nvSpPr>
            <p:spPr>
              <a:xfrm>
                <a:off x="1808093" y="29427092"/>
                <a:ext cx="5915158" cy="1003762"/>
              </a:xfrm>
              <a:prstGeom prst="rect">
                <a:avLst/>
              </a:prstGeom>
              <a:noFill/>
            </p:spPr>
            <p:txBody>
              <a:bodyPr wrap="square" rtlCol="0">
                <a:spAutoFit/>
              </a:bodyPr>
              <a:lstStyle/>
              <a:p>
                <a:r>
                  <a:rPr lang="en-US" sz="1600" b="1" dirty="0" smtClean="0"/>
                  <a:t>Top Image</a:t>
                </a:r>
                <a:r>
                  <a:rPr lang="en-US" sz="1600" dirty="0" smtClean="0"/>
                  <a:t>: C-CAP data shows no change in wetland extent.</a:t>
                </a:r>
              </a:p>
              <a:p>
                <a:r>
                  <a:rPr lang="en-US" sz="1600" b="1" dirty="0" smtClean="0"/>
                  <a:t>Bottom Images</a:t>
                </a:r>
                <a:r>
                  <a:rPr lang="en-US" sz="1600" dirty="0" smtClean="0"/>
                  <a:t>:  Wetland health index (NDPI), low values represent healthy vegetation while high values are unhealthy.  Wetland heath is decreasing the reason for the decrease is beyond the scope of this project. </a:t>
                </a:r>
              </a:p>
            </p:txBody>
          </p:sp>
        </p:grpSp>
      </p:grpSp>
      <p:pic>
        <p:nvPicPr>
          <p:cNvPr id="54" name="Picture 5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83123" y="31898243"/>
            <a:ext cx="5030290" cy="2827942"/>
          </a:xfrm>
          <a:prstGeom prst="rect">
            <a:avLst/>
          </a:prstGeom>
        </p:spPr>
      </p:pic>
      <p:sp>
        <p:nvSpPr>
          <p:cNvPr id="55" name="TextBox 54"/>
          <p:cNvSpPr txBox="1"/>
          <p:nvPr/>
        </p:nvSpPr>
        <p:spPr>
          <a:xfrm>
            <a:off x="914400" y="34662714"/>
            <a:ext cx="5067300" cy="276999"/>
          </a:xfrm>
          <a:prstGeom prst="rect">
            <a:avLst/>
          </a:prstGeom>
          <a:noFill/>
        </p:spPr>
        <p:txBody>
          <a:bodyPr wrap="square" rtlCol="0">
            <a:spAutoFit/>
          </a:bodyPr>
          <a:lstStyle/>
          <a:p>
            <a:r>
              <a:rPr lang="en-US" sz="1200" b="1" dirty="0" smtClean="0"/>
              <a:t>Team members left to right:  </a:t>
            </a:r>
            <a:r>
              <a:rPr lang="en-US" sz="1200" dirty="0" smtClean="0"/>
              <a:t>Zand Bakhtiari, Kayla Patel, Stephen Zimmerman</a:t>
            </a:r>
            <a:endParaRPr lang="en-US" sz="1200" dirty="0"/>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2451</TotalTime>
  <Words>630</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Cambria Math</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Zimmerman, Stephen M. (LARC-E3)[SSAI DEVELOP]</cp:lastModifiedBy>
  <cp:revision>132</cp:revision>
  <dcterms:created xsi:type="dcterms:W3CDTF">2015-06-02T14:58:58Z</dcterms:created>
  <dcterms:modified xsi:type="dcterms:W3CDTF">2015-07-23T13:03:22Z</dcterms:modified>
</cp:coreProperties>
</file>