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Lst>
  <p:sldSz cx="27432000" cy="36576000"/>
  <p:notesSz cx="6858000" cy="9144000"/>
  <p:defaultTex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1520">
          <p15:clr>
            <a:srgbClr val="A4A3A4"/>
          </p15:clr>
        </p15:guide>
        <p15:guide id="2" pos="86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ams, Emily C. (LARC-E3)[SSAI DEVELOP]" initials="AEC(D" lastIdx="3" clrIdx="0">
    <p:extLst/>
  </p:cmAuthor>
  <p:cmAuthor id="2" name="DEVELOPE1" initials="D" lastIdx="6"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B4367"/>
    <a:srgbClr val="183C5C"/>
    <a:srgbClr val="000000"/>
    <a:srgbClr val="8BB1D8"/>
    <a:srgbClr val="8BBB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113" autoAdjust="0"/>
    <p:restoredTop sz="99728" autoAdjust="0"/>
  </p:normalViewPr>
  <p:slideViewPr>
    <p:cSldViewPr snapToGrid="0">
      <p:cViewPr>
        <p:scale>
          <a:sx n="35" d="100"/>
          <a:sy n="35" d="100"/>
        </p:scale>
        <p:origin x="-930" y="924"/>
      </p:cViewPr>
      <p:guideLst>
        <p:guide orient="horz" pos="11520"/>
        <p:guide pos="86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D08B4A-C92C-4F67-8676-8711B7BE22CE}" type="doc">
      <dgm:prSet loTypeId="urn:microsoft.com/office/officeart/2005/8/layout/chevron2" loCatId="list" qsTypeId="urn:microsoft.com/office/officeart/2005/8/quickstyle/simple1" qsCatId="simple" csTypeId="urn:microsoft.com/office/officeart/2005/8/colors/accent1_3" csCatId="accent1" phldr="1"/>
      <dgm:spPr/>
      <dgm:t>
        <a:bodyPr/>
        <a:lstStyle/>
        <a:p>
          <a:endParaRPr lang="en-US"/>
        </a:p>
      </dgm:t>
    </dgm:pt>
    <dgm:pt modelId="{3885F2B2-72B4-4A31-A5E8-23937A166312}">
      <dgm:prSet phldrT="[Text]"/>
      <dgm:spPr>
        <a:xfrm rot="5400000">
          <a:off x="-222646" y="222654"/>
          <a:ext cx="1484312" cy="1039018"/>
        </a:xfrm>
        <a:prstGeom prst="chevron">
          <a:avLst/>
        </a:prstGeom>
        <a:solidFill>
          <a:srgbClr val="1B4367">
            <a:alpha val="80000"/>
          </a:srgbClr>
        </a:solidFill>
        <a:ln w="25400" cap="flat" cmpd="sng" algn="ctr">
          <a:solidFill>
            <a:srgbClr val="75AADB">
              <a:shade val="80000"/>
              <a:hueOff val="0"/>
              <a:satOff val="0"/>
              <a:lumOff val="0"/>
              <a:alphaOff val="0"/>
            </a:srgbClr>
          </a:solidFill>
          <a:prstDash val="solid"/>
        </a:ln>
        <a:effectLst/>
      </dgm:spPr>
      <dgm:t>
        <a:bodyPr/>
        <a:lstStyle/>
        <a:p>
          <a:r>
            <a:rPr lang="en-US" b="1" dirty="0" smtClean="0">
              <a:solidFill>
                <a:srgbClr val="FFFFFF"/>
              </a:solidFill>
              <a:latin typeface="Garamond" panose="02020404030301010803" pitchFamily="18" charset="0"/>
              <a:ea typeface="+mn-ea"/>
              <a:cs typeface="+mn-cs"/>
            </a:rPr>
            <a:t>Acquisition</a:t>
          </a:r>
          <a:r>
            <a:rPr lang="en-US" dirty="0" smtClean="0">
              <a:solidFill>
                <a:srgbClr val="FFFFFF"/>
              </a:solidFill>
              <a:latin typeface="Arial"/>
              <a:ea typeface="+mn-ea"/>
              <a:cs typeface="+mn-cs"/>
            </a:rPr>
            <a:t> </a:t>
          </a:r>
          <a:endParaRPr lang="en-US" dirty="0">
            <a:solidFill>
              <a:srgbClr val="FFFFFF"/>
            </a:solidFill>
            <a:latin typeface="Arial"/>
            <a:ea typeface="+mn-ea"/>
            <a:cs typeface="+mn-cs"/>
          </a:endParaRPr>
        </a:p>
      </dgm:t>
    </dgm:pt>
    <dgm:pt modelId="{F25D401A-783C-4674-97F5-32C2D0982E0F}" type="parTrans" cxnId="{11540450-190F-40A4-9500-8584066BDDC4}">
      <dgm:prSet/>
      <dgm:spPr/>
      <dgm:t>
        <a:bodyPr/>
        <a:lstStyle/>
        <a:p>
          <a:endParaRPr lang="en-US"/>
        </a:p>
      </dgm:t>
    </dgm:pt>
    <dgm:pt modelId="{B4C7B4D5-8971-413D-B727-1704AE47F3EA}" type="sibTrans" cxnId="{11540450-190F-40A4-9500-8584066BDDC4}">
      <dgm:prSet/>
      <dgm:spPr/>
      <dgm:t>
        <a:bodyPr/>
        <a:lstStyle/>
        <a:p>
          <a:endParaRPr lang="en-US"/>
        </a:p>
      </dgm:t>
    </dgm:pt>
    <dgm:pt modelId="{B10A3D5E-A5F5-4DDC-872F-01D2F97F26D4}">
      <dgm:prSet phldrT="[Text]"/>
      <dgm:spPr>
        <a:xfrm rot="5400000">
          <a:off x="3085107" y="-2046086"/>
          <a:ext cx="964803" cy="5056981"/>
        </a:xfrm>
        <a:prstGeom prst="round2SameRect">
          <a:avLst/>
        </a:prstGeom>
        <a:solidFill>
          <a:srgbClr val="FFFFFF">
            <a:alpha val="90000"/>
            <a:hueOff val="0"/>
            <a:satOff val="0"/>
            <a:lumOff val="0"/>
            <a:alphaOff val="0"/>
          </a:srgbClr>
        </a:solidFill>
        <a:ln w="25400" cap="flat" cmpd="sng" algn="ctr">
          <a:solidFill>
            <a:srgbClr val="75AADB">
              <a:shade val="80000"/>
              <a:hueOff val="0"/>
              <a:satOff val="0"/>
              <a:lumOff val="0"/>
              <a:alphaOff val="0"/>
            </a:srgbClr>
          </a:solidFill>
          <a:prstDash val="solid"/>
        </a:ln>
        <a:effectLst/>
      </dgm:spPr>
      <dgm:t>
        <a:bodyPr/>
        <a:lstStyle/>
        <a:p>
          <a:pPr algn="l"/>
          <a:r>
            <a:rPr lang="en-US" dirty="0" smtClean="0">
              <a:solidFill>
                <a:srgbClr val="767171">
                  <a:hueOff val="0"/>
                  <a:satOff val="0"/>
                  <a:lumOff val="0"/>
                  <a:alphaOff val="0"/>
                </a:srgbClr>
              </a:solidFill>
              <a:latin typeface="Garamond" panose="02020404030301010803" pitchFamily="18" charset="0"/>
              <a:ea typeface="+mn-ea"/>
              <a:cs typeface="+mn-cs"/>
            </a:rPr>
            <a:t>Landsat 8 OLI surface reflectance </a:t>
          </a:r>
          <a:endParaRPr lang="en-US" dirty="0">
            <a:solidFill>
              <a:srgbClr val="767171">
                <a:hueOff val="0"/>
                <a:satOff val="0"/>
                <a:lumOff val="0"/>
                <a:alphaOff val="0"/>
              </a:srgbClr>
            </a:solidFill>
            <a:latin typeface="Garamond" panose="02020404030301010803" pitchFamily="18" charset="0"/>
            <a:ea typeface="+mn-ea"/>
            <a:cs typeface="+mn-cs"/>
          </a:endParaRPr>
        </a:p>
      </dgm:t>
    </dgm:pt>
    <dgm:pt modelId="{37548767-589B-47D2-9A9A-6C5E3D2067F9}" type="parTrans" cxnId="{E5CB9F59-997E-47F5-BE27-2095083B26E0}">
      <dgm:prSet/>
      <dgm:spPr/>
      <dgm:t>
        <a:bodyPr/>
        <a:lstStyle/>
        <a:p>
          <a:endParaRPr lang="en-US"/>
        </a:p>
      </dgm:t>
    </dgm:pt>
    <dgm:pt modelId="{5F03BA4E-4FE7-4D6A-AA00-486C2AC9ED46}" type="sibTrans" cxnId="{E5CB9F59-997E-47F5-BE27-2095083B26E0}">
      <dgm:prSet/>
      <dgm:spPr/>
      <dgm:t>
        <a:bodyPr/>
        <a:lstStyle/>
        <a:p>
          <a:endParaRPr lang="en-US"/>
        </a:p>
      </dgm:t>
    </dgm:pt>
    <dgm:pt modelId="{C8A29392-584C-47D7-8BF6-15BC6B6BAC20}">
      <dgm:prSet phldrT="[Text]"/>
      <dgm:spPr>
        <a:xfrm rot="5400000">
          <a:off x="3085107" y="-2046086"/>
          <a:ext cx="964803" cy="5056981"/>
        </a:xfrm>
        <a:prstGeom prst="round2SameRect">
          <a:avLst/>
        </a:prstGeom>
        <a:solidFill>
          <a:srgbClr val="FFFFFF">
            <a:alpha val="90000"/>
            <a:hueOff val="0"/>
            <a:satOff val="0"/>
            <a:lumOff val="0"/>
            <a:alphaOff val="0"/>
          </a:srgbClr>
        </a:solidFill>
        <a:ln w="25400" cap="flat" cmpd="sng" algn="ctr">
          <a:solidFill>
            <a:srgbClr val="75AADB">
              <a:shade val="80000"/>
              <a:hueOff val="0"/>
              <a:satOff val="0"/>
              <a:lumOff val="0"/>
              <a:alphaOff val="0"/>
            </a:srgbClr>
          </a:solidFill>
          <a:prstDash val="solid"/>
        </a:ln>
        <a:effectLst/>
      </dgm:spPr>
      <dgm:t>
        <a:bodyPr/>
        <a:lstStyle/>
        <a:p>
          <a:pPr algn="l"/>
          <a:r>
            <a:rPr lang="en-US" dirty="0" smtClean="0">
              <a:solidFill>
                <a:srgbClr val="767171">
                  <a:hueOff val="0"/>
                  <a:satOff val="0"/>
                  <a:lumOff val="0"/>
                  <a:alphaOff val="0"/>
                </a:srgbClr>
              </a:solidFill>
              <a:latin typeface="Garamond" panose="02020404030301010803" pitchFamily="18" charset="0"/>
              <a:ea typeface="+mn-ea"/>
              <a:cs typeface="+mn-cs"/>
            </a:rPr>
            <a:t>VECOS </a:t>
          </a:r>
          <a:r>
            <a:rPr lang="en-US" i="1" dirty="0" smtClean="0">
              <a:solidFill>
                <a:srgbClr val="767171">
                  <a:hueOff val="0"/>
                  <a:satOff val="0"/>
                  <a:lumOff val="0"/>
                  <a:alphaOff val="0"/>
                </a:srgbClr>
              </a:solidFill>
              <a:latin typeface="Garamond" panose="02020404030301010803" pitchFamily="18" charset="0"/>
              <a:ea typeface="+mn-ea"/>
              <a:cs typeface="+mn-cs"/>
            </a:rPr>
            <a:t>in situ </a:t>
          </a:r>
          <a:r>
            <a:rPr lang="en-US" dirty="0" smtClean="0">
              <a:solidFill>
                <a:srgbClr val="767171">
                  <a:hueOff val="0"/>
                  <a:satOff val="0"/>
                  <a:lumOff val="0"/>
                  <a:alphaOff val="0"/>
                </a:srgbClr>
              </a:solidFill>
              <a:latin typeface="Garamond" panose="02020404030301010803" pitchFamily="18" charset="0"/>
              <a:ea typeface="+mn-ea"/>
              <a:cs typeface="+mn-cs"/>
            </a:rPr>
            <a:t>water quality data</a:t>
          </a:r>
          <a:endParaRPr lang="en-US" dirty="0">
            <a:solidFill>
              <a:srgbClr val="767171">
                <a:hueOff val="0"/>
                <a:satOff val="0"/>
                <a:lumOff val="0"/>
                <a:alphaOff val="0"/>
              </a:srgbClr>
            </a:solidFill>
            <a:latin typeface="Garamond" panose="02020404030301010803" pitchFamily="18" charset="0"/>
            <a:ea typeface="+mn-ea"/>
            <a:cs typeface="+mn-cs"/>
          </a:endParaRPr>
        </a:p>
      </dgm:t>
    </dgm:pt>
    <dgm:pt modelId="{AA81F13D-2BF1-4055-B988-ED0165CC1EF6}" type="parTrans" cxnId="{F3815339-EBB1-437F-A16E-3B0D5B450554}">
      <dgm:prSet/>
      <dgm:spPr/>
      <dgm:t>
        <a:bodyPr/>
        <a:lstStyle/>
        <a:p>
          <a:endParaRPr lang="en-US"/>
        </a:p>
      </dgm:t>
    </dgm:pt>
    <dgm:pt modelId="{48342E1D-62AD-4538-B4FC-1542B6BC1D8D}" type="sibTrans" cxnId="{F3815339-EBB1-437F-A16E-3B0D5B450554}">
      <dgm:prSet/>
      <dgm:spPr/>
      <dgm:t>
        <a:bodyPr/>
        <a:lstStyle/>
        <a:p>
          <a:endParaRPr lang="en-US"/>
        </a:p>
      </dgm:t>
    </dgm:pt>
    <dgm:pt modelId="{534A8AF9-42DF-4B8D-9041-A5DF365EC86B}">
      <dgm:prSet phldrT="[Text]"/>
      <dgm:spPr>
        <a:xfrm rot="5400000">
          <a:off x="-222646" y="1512490"/>
          <a:ext cx="1484312" cy="1039018"/>
        </a:xfrm>
        <a:prstGeom prst="chevron">
          <a:avLst/>
        </a:prstGeom>
        <a:solidFill>
          <a:schemeClr val="accent1">
            <a:lumMod val="50000"/>
            <a:alpha val="93000"/>
          </a:schemeClr>
        </a:solidFill>
        <a:ln w="25400" cap="flat" cmpd="sng" algn="ctr">
          <a:solidFill>
            <a:srgbClr val="75AADB">
              <a:shade val="80000"/>
              <a:hueOff val="93483"/>
              <a:satOff val="4266"/>
              <a:lumOff val="9916"/>
              <a:alphaOff val="0"/>
            </a:srgbClr>
          </a:solidFill>
          <a:prstDash val="solid"/>
        </a:ln>
        <a:effectLst/>
      </dgm:spPr>
      <dgm:t>
        <a:bodyPr/>
        <a:lstStyle/>
        <a:p>
          <a:r>
            <a:rPr lang="en-US" b="1" dirty="0" smtClean="0">
              <a:solidFill>
                <a:srgbClr val="FFFFFF"/>
              </a:solidFill>
              <a:latin typeface="Garamond" panose="02020404030301010803" pitchFamily="18" charset="0"/>
              <a:ea typeface="+mn-ea"/>
              <a:cs typeface="+mn-cs"/>
            </a:rPr>
            <a:t>ArcGIS</a:t>
          </a:r>
          <a:endParaRPr lang="en-US" b="1" dirty="0">
            <a:solidFill>
              <a:srgbClr val="FFFFFF"/>
            </a:solidFill>
            <a:latin typeface="Garamond" panose="02020404030301010803" pitchFamily="18" charset="0"/>
            <a:ea typeface="+mn-ea"/>
            <a:cs typeface="+mn-cs"/>
          </a:endParaRPr>
        </a:p>
      </dgm:t>
    </dgm:pt>
    <dgm:pt modelId="{95A023FC-9681-4597-8823-26CE41F020B3}" type="parTrans" cxnId="{F688537C-DE5A-4841-B636-691BE45C2D46}">
      <dgm:prSet/>
      <dgm:spPr/>
      <dgm:t>
        <a:bodyPr/>
        <a:lstStyle/>
        <a:p>
          <a:endParaRPr lang="en-US"/>
        </a:p>
      </dgm:t>
    </dgm:pt>
    <dgm:pt modelId="{5FA43B16-BCE1-4679-9B04-C21AB12C614E}" type="sibTrans" cxnId="{F688537C-DE5A-4841-B636-691BE45C2D46}">
      <dgm:prSet/>
      <dgm:spPr/>
      <dgm:t>
        <a:bodyPr/>
        <a:lstStyle/>
        <a:p>
          <a:endParaRPr lang="en-US"/>
        </a:p>
      </dgm:t>
    </dgm:pt>
    <dgm:pt modelId="{6A7CBCE6-292C-4166-9C62-B709E0644E9E}">
      <dgm:prSet phldrT="[Text]"/>
      <dgm:spPr>
        <a:xfrm rot="5400000">
          <a:off x="3085107" y="-756245"/>
          <a:ext cx="964803" cy="5056981"/>
        </a:xfrm>
        <a:prstGeom prst="round2SameRect">
          <a:avLst/>
        </a:prstGeom>
        <a:solidFill>
          <a:srgbClr val="FFFFFF">
            <a:alpha val="90000"/>
            <a:hueOff val="0"/>
            <a:satOff val="0"/>
            <a:lumOff val="0"/>
            <a:alphaOff val="0"/>
          </a:srgbClr>
        </a:solidFill>
        <a:ln w="25400" cap="flat" cmpd="sng" algn="ctr">
          <a:solidFill>
            <a:srgbClr val="75AADB">
              <a:shade val="80000"/>
              <a:hueOff val="93483"/>
              <a:satOff val="4266"/>
              <a:lumOff val="9916"/>
              <a:alphaOff val="0"/>
            </a:srgbClr>
          </a:solidFill>
          <a:prstDash val="solid"/>
        </a:ln>
        <a:effectLst/>
      </dgm:spPr>
      <dgm:t>
        <a:bodyPr/>
        <a:lstStyle/>
        <a:p>
          <a:r>
            <a:rPr lang="en-US" dirty="0" smtClean="0">
              <a:solidFill>
                <a:srgbClr val="767171">
                  <a:hueOff val="0"/>
                  <a:satOff val="0"/>
                  <a:lumOff val="0"/>
                  <a:alphaOff val="0"/>
                </a:srgbClr>
              </a:solidFill>
              <a:latin typeface="Garamond" panose="02020404030301010803" pitchFamily="18" charset="0"/>
              <a:ea typeface="+mn-ea"/>
              <a:cs typeface="+mn-cs"/>
            </a:rPr>
            <a:t>Masks were created to remove land and clouds</a:t>
          </a:r>
          <a:endParaRPr lang="en-US" dirty="0">
            <a:solidFill>
              <a:srgbClr val="767171">
                <a:hueOff val="0"/>
                <a:satOff val="0"/>
                <a:lumOff val="0"/>
                <a:alphaOff val="0"/>
              </a:srgbClr>
            </a:solidFill>
            <a:latin typeface="Garamond" panose="02020404030301010803" pitchFamily="18" charset="0"/>
            <a:ea typeface="+mn-ea"/>
            <a:cs typeface="+mn-cs"/>
          </a:endParaRPr>
        </a:p>
      </dgm:t>
    </dgm:pt>
    <dgm:pt modelId="{D68DF7A6-9240-45EE-8C7A-A57246A115F7}" type="parTrans" cxnId="{A302369A-3364-4999-9603-9FFCFC33AA69}">
      <dgm:prSet/>
      <dgm:spPr/>
      <dgm:t>
        <a:bodyPr/>
        <a:lstStyle/>
        <a:p>
          <a:endParaRPr lang="en-US"/>
        </a:p>
      </dgm:t>
    </dgm:pt>
    <dgm:pt modelId="{3857A5CB-DCA1-4498-B36B-8826197983C4}" type="sibTrans" cxnId="{A302369A-3364-4999-9603-9FFCFC33AA69}">
      <dgm:prSet/>
      <dgm:spPr/>
      <dgm:t>
        <a:bodyPr/>
        <a:lstStyle/>
        <a:p>
          <a:endParaRPr lang="en-US"/>
        </a:p>
      </dgm:t>
    </dgm:pt>
    <dgm:pt modelId="{176578D4-B88D-4A79-9E6B-C0D25B729FD4}">
      <dgm:prSet phldrT="[Text]"/>
      <dgm:spPr>
        <a:xfrm rot="5400000">
          <a:off x="-222646" y="2802326"/>
          <a:ext cx="1484312" cy="1039018"/>
        </a:xfrm>
        <a:prstGeom prst="chevron">
          <a:avLst/>
        </a:prstGeom>
        <a:solidFill>
          <a:schemeClr val="accent1">
            <a:lumMod val="75000"/>
            <a:alpha val="84000"/>
          </a:schemeClr>
        </a:solidFill>
        <a:ln w="25400" cap="flat" cmpd="sng" algn="ctr">
          <a:solidFill>
            <a:srgbClr val="8BB1D8"/>
          </a:solidFill>
          <a:prstDash val="solid"/>
        </a:ln>
        <a:effectLst/>
      </dgm:spPr>
      <dgm:t>
        <a:bodyPr/>
        <a:lstStyle/>
        <a:p>
          <a:r>
            <a:rPr lang="en-US" b="1" dirty="0" smtClean="0">
              <a:solidFill>
                <a:srgbClr val="FFFFFF"/>
              </a:solidFill>
              <a:latin typeface="Garamond" panose="02020404030301010803" pitchFamily="18" charset="0"/>
              <a:ea typeface="+mn-ea"/>
              <a:cs typeface="+mn-cs"/>
            </a:rPr>
            <a:t>R</a:t>
          </a:r>
          <a:r>
            <a:rPr lang="en-US" dirty="0" smtClean="0">
              <a:solidFill>
                <a:srgbClr val="FFFFFF"/>
              </a:solidFill>
              <a:latin typeface="Arial"/>
              <a:ea typeface="+mn-ea"/>
              <a:cs typeface="+mn-cs"/>
            </a:rPr>
            <a:t> </a:t>
          </a:r>
          <a:endParaRPr lang="en-US" dirty="0">
            <a:solidFill>
              <a:srgbClr val="FFFFFF"/>
            </a:solidFill>
            <a:latin typeface="Arial"/>
            <a:ea typeface="+mn-ea"/>
            <a:cs typeface="+mn-cs"/>
          </a:endParaRPr>
        </a:p>
      </dgm:t>
    </dgm:pt>
    <dgm:pt modelId="{A7E06293-2F1A-4167-A11F-11DE33D362E0}" type="parTrans" cxnId="{547D4415-BB63-42EA-9923-6B0065070F87}">
      <dgm:prSet/>
      <dgm:spPr/>
      <dgm:t>
        <a:bodyPr/>
        <a:lstStyle/>
        <a:p>
          <a:endParaRPr lang="en-US"/>
        </a:p>
      </dgm:t>
    </dgm:pt>
    <dgm:pt modelId="{ABFD11A1-F04F-4EAA-AD07-CEA21F14556D}" type="sibTrans" cxnId="{547D4415-BB63-42EA-9923-6B0065070F87}">
      <dgm:prSet/>
      <dgm:spPr/>
      <dgm:t>
        <a:bodyPr/>
        <a:lstStyle/>
        <a:p>
          <a:endParaRPr lang="en-US"/>
        </a:p>
      </dgm:t>
    </dgm:pt>
    <dgm:pt modelId="{5E96DB1E-0582-4233-8DA5-0FFBBFD62A3B}">
      <dgm:prSet phldrT="[Text]"/>
      <dgm:spPr>
        <a:xfrm rot="5400000">
          <a:off x="3085107" y="532418"/>
          <a:ext cx="964803" cy="5056981"/>
        </a:xfrm>
        <a:prstGeom prst="round2SameRect">
          <a:avLst/>
        </a:prstGeom>
        <a:solidFill>
          <a:srgbClr val="FFFFFF">
            <a:alpha val="90000"/>
            <a:hueOff val="0"/>
            <a:satOff val="0"/>
            <a:lumOff val="0"/>
            <a:alphaOff val="0"/>
          </a:srgbClr>
        </a:solidFill>
        <a:ln w="25400" cap="flat" cmpd="sng" algn="ctr">
          <a:solidFill>
            <a:srgbClr val="75AADB">
              <a:shade val="80000"/>
              <a:hueOff val="186966"/>
              <a:satOff val="8531"/>
              <a:lumOff val="19831"/>
              <a:alphaOff val="0"/>
            </a:srgbClr>
          </a:solidFill>
          <a:prstDash val="solid"/>
        </a:ln>
        <a:effectLst/>
      </dgm:spPr>
      <dgm:t>
        <a:bodyPr/>
        <a:lstStyle/>
        <a:p>
          <a:r>
            <a:rPr lang="en-US" dirty="0" smtClean="0">
              <a:solidFill>
                <a:srgbClr val="767171">
                  <a:hueOff val="0"/>
                  <a:satOff val="0"/>
                  <a:lumOff val="0"/>
                  <a:alphaOff val="0"/>
                </a:srgbClr>
              </a:solidFill>
              <a:latin typeface="Garamond" panose="02020404030301010803" pitchFamily="18" charset="0"/>
              <a:ea typeface="+mn-ea"/>
              <a:cs typeface="+mn-cs"/>
            </a:rPr>
            <a:t>Ran linear and nonlinear regression models</a:t>
          </a:r>
          <a:endParaRPr lang="en-US" dirty="0">
            <a:solidFill>
              <a:srgbClr val="767171">
                <a:hueOff val="0"/>
                <a:satOff val="0"/>
                <a:lumOff val="0"/>
                <a:alphaOff val="0"/>
              </a:srgbClr>
            </a:solidFill>
            <a:latin typeface="Garamond" panose="02020404030301010803" pitchFamily="18" charset="0"/>
            <a:ea typeface="+mn-ea"/>
            <a:cs typeface="+mn-cs"/>
          </a:endParaRPr>
        </a:p>
      </dgm:t>
    </dgm:pt>
    <dgm:pt modelId="{246F96D1-FDB1-4BD8-9304-C2A6DEACE5F9}" type="parTrans" cxnId="{5BA54FBE-5B59-4718-8DBF-DE77EF18BE46}">
      <dgm:prSet/>
      <dgm:spPr/>
      <dgm:t>
        <a:bodyPr/>
        <a:lstStyle/>
        <a:p>
          <a:endParaRPr lang="en-US"/>
        </a:p>
      </dgm:t>
    </dgm:pt>
    <dgm:pt modelId="{E569A0D2-9E87-4D32-8446-A9E928AE05DB}" type="sibTrans" cxnId="{5BA54FBE-5B59-4718-8DBF-DE77EF18BE46}">
      <dgm:prSet/>
      <dgm:spPr/>
      <dgm:t>
        <a:bodyPr/>
        <a:lstStyle/>
        <a:p>
          <a:endParaRPr lang="en-US"/>
        </a:p>
      </dgm:t>
    </dgm:pt>
    <dgm:pt modelId="{ED663275-E1EF-48A9-927B-433D3F59C4C1}">
      <dgm:prSet phldrT="[Text]"/>
      <dgm:spPr>
        <a:xfrm rot="5400000">
          <a:off x="3085107" y="-2046086"/>
          <a:ext cx="964803" cy="5056981"/>
        </a:xfrm>
        <a:prstGeom prst="round2SameRect">
          <a:avLst/>
        </a:prstGeom>
        <a:solidFill>
          <a:srgbClr val="FFFFFF">
            <a:alpha val="90000"/>
            <a:hueOff val="0"/>
            <a:satOff val="0"/>
            <a:lumOff val="0"/>
            <a:alphaOff val="0"/>
          </a:srgbClr>
        </a:solidFill>
        <a:ln w="25400" cap="flat" cmpd="sng" algn="ctr">
          <a:solidFill>
            <a:srgbClr val="75AADB">
              <a:shade val="80000"/>
              <a:hueOff val="0"/>
              <a:satOff val="0"/>
              <a:lumOff val="0"/>
              <a:alphaOff val="0"/>
            </a:srgbClr>
          </a:solidFill>
          <a:prstDash val="solid"/>
        </a:ln>
        <a:effectLst/>
      </dgm:spPr>
      <dgm:t>
        <a:bodyPr/>
        <a:lstStyle/>
        <a:p>
          <a:pPr algn="l"/>
          <a:r>
            <a:rPr lang="en-US" dirty="0" smtClean="0">
              <a:solidFill>
                <a:srgbClr val="767171">
                  <a:hueOff val="0"/>
                  <a:satOff val="0"/>
                  <a:lumOff val="0"/>
                  <a:alphaOff val="0"/>
                </a:srgbClr>
              </a:solidFill>
              <a:latin typeface="Garamond" panose="02020404030301010803" pitchFamily="18" charset="0"/>
              <a:ea typeface="+mn-ea"/>
              <a:cs typeface="+mn-cs"/>
            </a:rPr>
            <a:t>Aqua MODIS chlorophyll a</a:t>
          </a:r>
          <a:endParaRPr lang="en-US" dirty="0">
            <a:solidFill>
              <a:srgbClr val="767171">
                <a:hueOff val="0"/>
                <a:satOff val="0"/>
                <a:lumOff val="0"/>
                <a:alphaOff val="0"/>
              </a:srgbClr>
            </a:solidFill>
            <a:latin typeface="Garamond" panose="02020404030301010803" pitchFamily="18" charset="0"/>
            <a:ea typeface="+mn-ea"/>
            <a:cs typeface="+mn-cs"/>
          </a:endParaRPr>
        </a:p>
      </dgm:t>
    </dgm:pt>
    <dgm:pt modelId="{E9404D9A-505C-4AFC-93BF-7A30D68B6CAD}" type="parTrans" cxnId="{AF24B1E9-34FC-4B31-AA61-057FD2F365A4}">
      <dgm:prSet/>
      <dgm:spPr/>
      <dgm:t>
        <a:bodyPr/>
        <a:lstStyle/>
        <a:p>
          <a:endParaRPr lang="en-US"/>
        </a:p>
      </dgm:t>
    </dgm:pt>
    <dgm:pt modelId="{969BA78A-D363-4659-941D-F52E092DB75F}" type="sibTrans" cxnId="{AF24B1E9-34FC-4B31-AA61-057FD2F365A4}">
      <dgm:prSet/>
      <dgm:spPr/>
      <dgm:t>
        <a:bodyPr/>
        <a:lstStyle/>
        <a:p>
          <a:endParaRPr lang="en-US"/>
        </a:p>
      </dgm:t>
    </dgm:pt>
    <dgm:pt modelId="{516AA71A-618E-4E47-9969-DAE7DF6E8E42}">
      <dgm:prSet phldrT="[Text]"/>
      <dgm:spPr>
        <a:xfrm rot="5400000">
          <a:off x="3085107" y="-756245"/>
          <a:ext cx="964803" cy="5056981"/>
        </a:xfrm>
        <a:prstGeom prst="round2SameRect">
          <a:avLst/>
        </a:prstGeom>
        <a:solidFill>
          <a:srgbClr val="FFFFFF">
            <a:alpha val="90000"/>
            <a:hueOff val="0"/>
            <a:satOff val="0"/>
            <a:lumOff val="0"/>
            <a:alphaOff val="0"/>
          </a:srgbClr>
        </a:solidFill>
        <a:ln w="25400" cap="flat" cmpd="sng" algn="ctr">
          <a:solidFill>
            <a:srgbClr val="75AADB">
              <a:shade val="80000"/>
              <a:hueOff val="93483"/>
              <a:satOff val="4266"/>
              <a:lumOff val="9916"/>
              <a:alphaOff val="0"/>
            </a:srgbClr>
          </a:solidFill>
          <a:prstDash val="solid"/>
        </a:ln>
        <a:effectLst/>
      </dgm:spPr>
      <dgm:t>
        <a:bodyPr/>
        <a:lstStyle/>
        <a:p>
          <a:r>
            <a:rPr lang="en-US" dirty="0" smtClean="0">
              <a:solidFill>
                <a:srgbClr val="767171">
                  <a:hueOff val="0"/>
                  <a:satOff val="0"/>
                  <a:lumOff val="0"/>
                  <a:alphaOff val="0"/>
                </a:srgbClr>
              </a:solidFill>
              <a:latin typeface="Garamond" panose="02020404030301010803" pitchFamily="18" charset="0"/>
              <a:ea typeface="+mn-ea"/>
              <a:cs typeface="+mn-cs"/>
            </a:rPr>
            <a:t>Matched Landsat, MODIS, and bathymetry pixels</a:t>
          </a:r>
          <a:endParaRPr lang="en-US" dirty="0">
            <a:solidFill>
              <a:srgbClr val="767171">
                <a:hueOff val="0"/>
                <a:satOff val="0"/>
                <a:lumOff val="0"/>
                <a:alphaOff val="0"/>
              </a:srgbClr>
            </a:solidFill>
            <a:latin typeface="Garamond" panose="02020404030301010803" pitchFamily="18" charset="0"/>
            <a:ea typeface="+mn-ea"/>
            <a:cs typeface="+mn-cs"/>
          </a:endParaRPr>
        </a:p>
      </dgm:t>
    </dgm:pt>
    <dgm:pt modelId="{B9DC7A41-EE73-4DA4-81E2-54DAAE519218}" type="parTrans" cxnId="{000555F2-1CA3-4A7A-8A9B-547DDE99E007}">
      <dgm:prSet/>
      <dgm:spPr/>
      <dgm:t>
        <a:bodyPr/>
        <a:lstStyle/>
        <a:p>
          <a:endParaRPr lang="en-US"/>
        </a:p>
      </dgm:t>
    </dgm:pt>
    <dgm:pt modelId="{C33C48F0-811D-481F-B4D8-00842F1A54FD}" type="sibTrans" cxnId="{000555F2-1CA3-4A7A-8A9B-547DDE99E007}">
      <dgm:prSet/>
      <dgm:spPr/>
      <dgm:t>
        <a:bodyPr/>
        <a:lstStyle/>
        <a:p>
          <a:endParaRPr lang="en-US"/>
        </a:p>
      </dgm:t>
    </dgm:pt>
    <dgm:pt modelId="{D0C0006A-1CEB-46CF-9C49-A7C700429370}">
      <dgm:prSet phldrT="[Text]"/>
      <dgm:spPr>
        <a:xfrm rot="5400000">
          <a:off x="3085107" y="-2046086"/>
          <a:ext cx="964803" cy="5056981"/>
        </a:xfrm>
        <a:prstGeom prst="round2SameRect">
          <a:avLst/>
        </a:prstGeom>
        <a:solidFill>
          <a:srgbClr val="FFFFFF">
            <a:alpha val="90000"/>
            <a:hueOff val="0"/>
            <a:satOff val="0"/>
            <a:lumOff val="0"/>
            <a:alphaOff val="0"/>
          </a:srgbClr>
        </a:solidFill>
        <a:ln w="25400" cap="flat" cmpd="sng" algn="ctr">
          <a:solidFill>
            <a:srgbClr val="75AADB">
              <a:shade val="80000"/>
              <a:hueOff val="0"/>
              <a:satOff val="0"/>
              <a:lumOff val="0"/>
              <a:alphaOff val="0"/>
            </a:srgbClr>
          </a:solidFill>
          <a:prstDash val="solid"/>
        </a:ln>
        <a:effectLst/>
      </dgm:spPr>
      <dgm:t>
        <a:bodyPr/>
        <a:lstStyle/>
        <a:p>
          <a:pPr algn="l"/>
          <a:r>
            <a:rPr lang="en-US" dirty="0" smtClean="0">
              <a:solidFill>
                <a:srgbClr val="767171">
                  <a:hueOff val="0"/>
                  <a:satOff val="0"/>
                  <a:lumOff val="0"/>
                  <a:alphaOff val="0"/>
                </a:srgbClr>
              </a:solidFill>
              <a:latin typeface="Garamond" panose="02020404030301010803" pitchFamily="18" charset="0"/>
              <a:ea typeface="+mn-ea"/>
              <a:cs typeface="+mn-cs"/>
            </a:rPr>
            <a:t>NOAA Bathymetry data</a:t>
          </a:r>
          <a:endParaRPr lang="en-US" dirty="0">
            <a:solidFill>
              <a:srgbClr val="767171">
                <a:hueOff val="0"/>
                <a:satOff val="0"/>
                <a:lumOff val="0"/>
                <a:alphaOff val="0"/>
              </a:srgbClr>
            </a:solidFill>
            <a:latin typeface="Garamond" panose="02020404030301010803" pitchFamily="18" charset="0"/>
            <a:ea typeface="+mn-ea"/>
            <a:cs typeface="+mn-cs"/>
          </a:endParaRPr>
        </a:p>
      </dgm:t>
    </dgm:pt>
    <dgm:pt modelId="{08E90D11-DFCA-48A4-B295-AF4A48A1540D}" type="parTrans" cxnId="{6F23FB2D-6DBB-4F1F-B975-8F5EA2AA6020}">
      <dgm:prSet/>
      <dgm:spPr/>
      <dgm:t>
        <a:bodyPr/>
        <a:lstStyle/>
        <a:p>
          <a:endParaRPr lang="en-US"/>
        </a:p>
      </dgm:t>
    </dgm:pt>
    <dgm:pt modelId="{359F94DF-B4CE-407E-86FA-35337FFA461B}" type="sibTrans" cxnId="{6F23FB2D-6DBB-4F1F-B975-8F5EA2AA6020}">
      <dgm:prSet/>
      <dgm:spPr/>
      <dgm:t>
        <a:bodyPr/>
        <a:lstStyle/>
        <a:p>
          <a:endParaRPr lang="en-US"/>
        </a:p>
      </dgm:t>
    </dgm:pt>
    <dgm:pt modelId="{E6CD3DC0-3D6B-4631-AC2B-E445C9085B88}">
      <dgm:prSet phldrT="[Text]"/>
      <dgm:spPr>
        <a:xfrm rot="5400000">
          <a:off x="3085107" y="-756245"/>
          <a:ext cx="964803" cy="5056981"/>
        </a:xfrm>
        <a:prstGeom prst="round2SameRect">
          <a:avLst/>
        </a:prstGeom>
        <a:solidFill>
          <a:srgbClr val="FFFFFF">
            <a:alpha val="90000"/>
            <a:hueOff val="0"/>
            <a:satOff val="0"/>
            <a:lumOff val="0"/>
            <a:alphaOff val="0"/>
          </a:srgbClr>
        </a:solidFill>
        <a:ln w="25400" cap="flat" cmpd="sng" algn="ctr">
          <a:solidFill>
            <a:srgbClr val="75AADB">
              <a:shade val="80000"/>
              <a:hueOff val="93483"/>
              <a:satOff val="4266"/>
              <a:lumOff val="9916"/>
              <a:alphaOff val="0"/>
            </a:srgbClr>
          </a:solidFill>
          <a:prstDash val="solid"/>
        </a:ln>
        <a:effectLst/>
      </dgm:spPr>
      <dgm:t>
        <a:bodyPr/>
        <a:lstStyle/>
        <a:p>
          <a:r>
            <a:rPr lang="en-US" dirty="0" smtClean="0">
              <a:solidFill>
                <a:srgbClr val="767171">
                  <a:hueOff val="0"/>
                  <a:satOff val="0"/>
                  <a:lumOff val="0"/>
                  <a:alphaOff val="0"/>
                </a:srgbClr>
              </a:solidFill>
              <a:latin typeface="Garamond" panose="02020404030301010803" pitchFamily="18" charset="0"/>
              <a:ea typeface="+mn-ea"/>
              <a:cs typeface="+mn-cs"/>
            </a:rPr>
            <a:t>Created true color </a:t>
          </a:r>
          <a:r>
            <a:rPr lang="en-US" smtClean="0">
              <a:solidFill>
                <a:srgbClr val="767171">
                  <a:hueOff val="0"/>
                  <a:satOff val="0"/>
                  <a:lumOff val="0"/>
                  <a:alphaOff val="0"/>
                </a:srgbClr>
              </a:solidFill>
              <a:latin typeface="Garamond" panose="02020404030301010803" pitchFamily="18" charset="0"/>
              <a:ea typeface="+mn-ea"/>
              <a:cs typeface="+mn-cs"/>
            </a:rPr>
            <a:t>reflectance images for Landsat 8 </a:t>
          </a:r>
          <a:r>
            <a:rPr lang="en-US" dirty="0" smtClean="0">
              <a:solidFill>
                <a:srgbClr val="767171">
                  <a:hueOff val="0"/>
                  <a:satOff val="0"/>
                  <a:lumOff val="0"/>
                  <a:alphaOff val="0"/>
                </a:srgbClr>
              </a:solidFill>
              <a:latin typeface="Garamond" panose="02020404030301010803" pitchFamily="18" charset="0"/>
              <a:ea typeface="+mn-ea"/>
              <a:cs typeface="+mn-cs"/>
            </a:rPr>
            <a:t>bands 1-5 </a:t>
          </a:r>
          <a:endParaRPr lang="en-US" dirty="0">
            <a:solidFill>
              <a:srgbClr val="767171">
                <a:hueOff val="0"/>
                <a:satOff val="0"/>
                <a:lumOff val="0"/>
                <a:alphaOff val="0"/>
              </a:srgbClr>
            </a:solidFill>
            <a:latin typeface="Garamond" panose="02020404030301010803" pitchFamily="18" charset="0"/>
            <a:ea typeface="+mn-ea"/>
            <a:cs typeface="+mn-cs"/>
          </a:endParaRPr>
        </a:p>
      </dgm:t>
    </dgm:pt>
    <dgm:pt modelId="{FBC4F9D7-2913-49F1-AB94-6E64F8E6EB2E}" type="parTrans" cxnId="{2FC5C76B-8786-4F68-9EC7-69B6DB6D5C6E}">
      <dgm:prSet/>
      <dgm:spPr/>
      <dgm:t>
        <a:bodyPr/>
        <a:lstStyle/>
        <a:p>
          <a:endParaRPr lang="en-US"/>
        </a:p>
      </dgm:t>
    </dgm:pt>
    <dgm:pt modelId="{82506B69-BA6E-4252-BAC8-251C4BB024B7}" type="sibTrans" cxnId="{2FC5C76B-8786-4F68-9EC7-69B6DB6D5C6E}">
      <dgm:prSet/>
      <dgm:spPr/>
      <dgm:t>
        <a:bodyPr/>
        <a:lstStyle/>
        <a:p>
          <a:endParaRPr lang="en-US"/>
        </a:p>
      </dgm:t>
    </dgm:pt>
    <dgm:pt modelId="{9A0ADA2B-03EE-42BE-AE71-56CAD0033A19}">
      <dgm:prSet phldrT="[Text]"/>
      <dgm:spPr>
        <a:xfrm rot="5400000">
          <a:off x="3085107" y="-756245"/>
          <a:ext cx="964803" cy="5056981"/>
        </a:xfrm>
        <a:prstGeom prst="round2SameRect">
          <a:avLst/>
        </a:prstGeom>
        <a:solidFill>
          <a:srgbClr val="FFFFFF">
            <a:alpha val="90000"/>
            <a:hueOff val="0"/>
            <a:satOff val="0"/>
            <a:lumOff val="0"/>
            <a:alphaOff val="0"/>
          </a:srgbClr>
        </a:solidFill>
        <a:ln w="25400" cap="flat" cmpd="sng" algn="ctr">
          <a:solidFill>
            <a:srgbClr val="75AADB">
              <a:shade val="80000"/>
              <a:hueOff val="93483"/>
              <a:satOff val="4266"/>
              <a:lumOff val="9916"/>
              <a:alphaOff val="0"/>
            </a:srgbClr>
          </a:solidFill>
          <a:prstDash val="solid"/>
        </a:ln>
        <a:effectLst/>
      </dgm:spPr>
      <dgm:t>
        <a:bodyPr/>
        <a:lstStyle/>
        <a:p>
          <a:r>
            <a:rPr lang="en-US" dirty="0" smtClean="0">
              <a:solidFill>
                <a:srgbClr val="767171">
                  <a:hueOff val="0"/>
                  <a:satOff val="0"/>
                  <a:lumOff val="0"/>
                  <a:alphaOff val="0"/>
                </a:srgbClr>
              </a:solidFill>
              <a:latin typeface="Garamond" panose="02020404030301010803" pitchFamily="18" charset="0"/>
              <a:ea typeface="+mn-ea"/>
              <a:cs typeface="+mn-cs"/>
            </a:rPr>
            <a:t>Combined layers into data table  </a:t>
          </a:r>
          <a:endParaRPr lang="en-US" dirty="0">
            <a:solidFill>
              <a:srgbClr val="767171">
                <a:hueOff val="0"/>
                <a:satOff val="0"/>
                <a:lumOff val="0"/>
                <a:alphaOff val="0"/>
              </a:srgbClr>
            </a:solidFill>
            <a:latin typeface="Garamond" panose="02020404030301010803" pitchFamily="18" charset="0"/>
            <a:ea typeface="+mn-ea"/>
            <a:cs typeface="+mn-cs"/>
          </a:endParaRPr>
        </a:p>
      </dgm:t>
    </dgm:pt>
    <dgm:pt modelId="{91B38FCE-5888-4C94-9C87-104D87AF7863}" type="parTrans" cxnId="{A24D33DE-EFEB-4776-BDCE-22E15F563D8D}">
      <dgm:prSet/>
      <dgm:spPr/>
      <dgm:t>
        <a:bodyPr/>
        <a:lstStyle/>
        <a:p>
          <a:endParaRPr lang="en-US"/>
        </a:p>
      </dgm:t>
    </dgm:pt>
    <dgm:pt modelId="{F33BD66F-CBD2-4AD7-9A5F-924F224AD947}" type="sibTrans" cxnId="{A24D33DE-EFEB-4776-BDCE-22E15F563D8D}">
      <dgm:prSet/>
      <dgm:spPr/>
      <dgm:t>
        <a:bodyPr/>
        <a:lstStyle/>
        <a:p>
          <a:endParaRPr lang="en-US"/>
        </a:p>
      </dgm:t>
    </dgm:pt>
    <dgm:pt modelId="{2D2A8B5F-5459-4315-8D5A-ECE5F0B7259A}">
      <dgm:prSet phldrT="[Text]"/>
      <dgm:spPr>
        <a:xfrm rot="5400000">
          <a:off x="3085107" y="532418"/>
          <a:ext cx="964803" cy="5056981"/>
        </a:xfrm>
        <a:prstGeom prst="round2SameRect">
          <a:avLst/>
        </a:prstGeom>
        <a:solidFill>
          <a:srgbClr val="FFFFFF">
            <a:alpha val="90000"/>
            <a:hueOff val="0"/>
            <a:satOff val="0"/>
            <a:lumOff val="0"/>
            <a:alphaOff val="0"/>
          </a:srgbClr>
        </a:solidFill>
        <a:ln w="25400" cap="flat" cmpd="sng" algn="ctr">
          <a:solidFill>
            <a:srgbClr val="75AADB">
              <a:shade val="80000"/>
              <a:hueOff val="186966"/>
              <a:satOff val="8531"/>
              <a:lumOff val="19831"/>
              <a:alphaOff val="0"/>
            </a:srgbClr>
          </a:solidFill>
          <a:prstDash val="solid"/>
        </a:ln>
        <a:effectLst/>
      </dgm:spPr>
      <dgm:t>
        <a:bodyPr/>
        <a:lstStyle/>
        <a:p>
          <a:r>
            <a:rPr lang="en-US" dirty="0" smtClean="0">
              <a:solidFill>
                <a:srgbClr val="767171">
                  <a:hueOff val="0"/>
                  <a:satOff val="0"/>
                  <a:lumOff val="0"/>
                  <a:alphaOff val="0"/>
                </a:srgbClr>
              </a:solidFill>
              <a:latin typeface="Garamond" panose="02020404030301010803" pitchFamily="18" charset="0"/>
              <a:ea typeface="+mn-ea"/>
              <a:cs typeface="+mn-cs"/>
            </a:rPr>
            <a:t>Plotted data on scatter plot </a:t>
          </a:r>
          <a:endParaRPr lang="en-US" dirty="0">
            <a:solidFill>
              <a:srgbClr val="767171">
                <a:hueOff val="0"/>
                <a:satOff val="0"/>
                <a:lumOff val="0"/>
                <a:alphaOff val="0"/>
              </a:srgbClr>
            </a:solidFill>
            <a:latin typeface="Garamond" panose="02020404030301010803" pitchFamily="18" charset="0"/>
            <a:ea typeface="+mn-ea"/>
            <a:cs typeface="+mn-cs"/>
          </a:endParaRPr>
        </a:p>
      </dgm:t>
    </dgm:pt>
    <dgm:pt modelId="{C2110CC9-5C69-4B94-BBC5-84FFCB5BFC34}" type="parTrans" cxnId="{6DE34113-22BE-483A-94AD-65BA49C5876A}">
      <dgm:prSet/>
      <dgm:spPr/>
      <dgm:t>
        <a:bodyPr/>
        <a:lstStyle/>
        <a:p>
          <a:endParaRPr lang="en-US"/>
        </a:p>
      </dgm:t>
    </dgm:pt>
    <dgm:pt modelId="{B29DB735-EF7D-47FE-8EB4-68C7BCDFA876}" type="sibTrans" cxnId="{6DE34113-22BE-483A-94AD-65BA49C5876A}">
      <dgm:prSet/>
      <dgm:spPr/>
      <dgm:t>
        <a:bodyPr/>
        <a:lstStyle/>
        <a:p>
          <a:endParaRPr lang="en-US"/>
        </a:p>
      </dgm:t>
    </dgm:pt>
    <dgm:pt modelId="{17209239-B65A-459A-B307-E8EF5ECC556D}">
      <dgm:prSet phldrT="[Text]"/>
      <dgm:spPr>
        <a:xfrm rot="5400000">
          <a:off x="3085107" y="532418"/>
          <a:ext cx="964803" cy="5056981"/>
        </a:xfrm>
        <a:prstGeom prst="round2SameRect">
          <a:avLst/>
        </a:prstGeom>
        <a:solidFill>
          <a:srgbClr val="FFFFFF">
            <a:alpha val="90000"/>
            <a:hueOff val="0"/>
            <a:satOff val="0"/>
            <a:lumOff val="0"/>
            <a:alphaOff val="0"/>
          </a:srgbClr>
        </a:solidFill>
        <a:ln w="25400" cap="flat" cmpd="sng" algn="ctr">
          <a:solidFill>
            <a:srgbClr val="75AADB">
              <a:shade val="80000"/>
              <a:hueOff val="186966"/>
              <a:satOff val="8531"/>
              <a:lumOff val="19831"/>
              <a:alphaOff val="0"/>
            </a:srgbClr>
          </a:solidFill>
          <a:prstDash val="solid"/>
        </a:ln>
        <a:effectLst/>
      </dgm:spPr>
      <dgm:t>
        <a:bodyPr/>
        <a:lstStyle/>
        <a:p>
          <a:r>
            <a:rPr lang="en-US" dirty="0" smtClean="0">
              <a:solidFill>
                <a:srgbClr val="767171">
                  <a:hueOff val="0"/>
                  <a:satOff val="0"/>
                  <a:lumOff val="0"/>
                  <a:alphaOff val="0"/>
                </a:srgbClr>
              </a:solidFill>
              <a:latin typeface="Garamond" panose="02020404030301010803" pitchFamily="18" charset="0"/>
              <a:ea typeface="+mn-ea"/>
              <a:cs typeface="+mn-cs"/>
            </a:rPr>
            <a:t>Used best fit relationship as predictive model</a:t>
          </a:r>
          <a:endParaRPr lang="en-US" dirty="0">
            <a:solidFill>
              <a:srgbClr val="767171">
                <a:hueOff val="0"/>
                <a:satOff val="0"/>
                <a:lumOff val="0"/>
                <a:alphaOff val="0"/>
              </a:srgbClr>
            </a:solidFill>
            <a:latin typeface="Garamond" panose="02020404030301010803" pitchFamily="18" charset="0"/>
            <a:ea typeface="+mn-ea"/>
            <a:cs typeface="+mn-cs"/>
          </a:endParaRPr>
        </a:p>
      </dgm:t>
    </dgm:pt>
    <dgm:pt modelId="{9AE7B948-79A6-43BE-807C-D177AB73A6C6}" type="parTrans" cxnId="{8BA9C311-CB28-4C07-9AAA-113A674E8193}">
      <dgm:prSet/>
      <dgm:spPr/>
      <dgm:t>
        <a:bodyPr/>
        <a:lstStyle/>
        <a:p>
          <a:endParaRPr lang="en-US"/>
        </a:p>
      </dgm:t>
    </dgm:pt>
    <dgm:pt modelId="{972DF16C-690B-4F57-83D9-DB69702D9858}" type="sibTrans" cxnId="{8BA9C311-CB28-4C07-9AAA-113A674E8193}">
      <dgm:prSet/>
      <dgm:spPr/>
      <dgm:t>
        <a:bodyPr/>
        <a:lstStyle/>
        <a:p>
          <a:endParaRPr lang="en-US"/>
        </a:p>
      </dgm:t>
    </dgm:pt>
    <dgm:pt modelId="{799313B0-DA8E-4B13-9555-6FD5711F6D80}" type="pres">
      <dgm:prSet presAssocID="{F9D08B4A-C92C-4F67-8676-8711B7BE22CE}" presName="linearFlow" presStyleCnt="0">
        <dgm:presLayoutVars>
          <dgm:dir/>
          <dgm:animLvl val="lvl"/>
          <dgm:resizeHandles val="exact"/>
        </dgm:presLayoutVars>
      </dgm:prSet>
      <dgm:spPr/>
      <dgm:t>
        <a:bodyPr/>
        <a:lstStyle/>
        <a:p>
          <a:endParaRPr lang="en-US"/>
        </a:p>
      </dgm:t>
    </dgm:pt>
    <dgm:pt modelId="{ECD0984F-C636-4981-80A9-4A9464E1CD8D}" type="pres">
      <dgm:prSet presAssocID="{3885F2B2-72B4-4A31-A5E8-23937A166312}" presName="composite" presStyleCnt="0"/>
      <dgm:spPr/>
    </dgm:pt>
    <dgm:pt modelId="{C38089AE-CE67-4837-A983-F27C98881290}" type="pres">
      <dgm:prSet presAssocID="{3885F2B2-72B4-4A31-A5E8-23937A166312}" presName="parentText" presStyleLbl="alignNode1" presStyleIdx="0" presStyleCnt="3" custLinFactNeighborX="0" custLinFactNeighborY="-79">
        <dgm:presLayoutVars>
          <dgm:chMax val="1"/>
          <dgm:bulletEnabled val="1"/>
        </dgm:presLayoutVars>
      </dgm:prSet>
      <dgm:spPr/>
      <dgm:t>
        <a:bodyPr/>
        <a:lstStyle/>
        <a:p>
          <a:endParaRPr lang="en-US"/>
        </a:p>
      </dgm:t>
    </dgm:pt>
    <dgm:pt modelId="{C439B9C3-82C1-46CB-886E-1C04F982E75E}" type="pres">
      <dgm:prSet presAssocID="{3885F2B2-72B4-4A31-A5E8-23937A166312}" presName="descendantText" presStyleLbl="alignAcc1" presStyleIdx="0" presStyleCnt="3" custScaleY="100000" custLinFactNeighborX="0" custLinFactNeighborY="-122">
        <dgm:presLayoutVars>
          <dgm:bulletEnabled val="1"/>
        </dgm:presLayoutVars>
      </dgm:prSet>
      <dgm:spPr/>
      <dgm:t>
        <a:bodyPr/>
        <a:lstStyle/>
        <a:p>
          <a:endParaRPr lang="en-US"/>
        </a:p>
      </dgm:t>
    </dgm:pt>
    <dgm:pt modelId="{759956AA-9F1B-4400-8199-37617A0CCA1C}" type="pres">
      <dgm:prSet presAssocID="{B4C7B4D5-8971-413D-B727-1704AE47F3EA}" presName="sp" presStyleCnt="0"/>
      <dgm:spPr/>
    </dgm:pt>
    <dgm:pt modelId="{D49DF315-A72B-4AE0-89B0-9E24AF16037E}" type="pres">
      <dgm:prSet presAssocID="{534A8AF9-42DF-4B8D-9041-A5DF365EC86B}" presName="composite" presStyleCnt="0"/>
      <dgm:spPr/>
    </dgm:pt>
    <dgm:pt modelId="{C65351A9-8CA0-4278-B93F-2CF29F62F050}" type="pres">
      <dgm:prSet presAssocID="{534A8AF9-42DF-4B8D-9041-A5DF365EC86B}" presName="parentText" presStyleLbl="alignNode1" presStyleIdx="1" presStyleCnt="3">
        <dgm:presLayoutVars>
          <dgm:chMax val="1"/>
          <dgm:bulletEnabled val="1"/>
        </dgm:presLayoutVars>
      </dgm:prSet>
      <dgm:spPr/>
      <dgm:t>
        <a:bodyPr/>
        <a:lstStyle/>
        <a:p>
          <a:endParaRPr lang="en-US"/>
        </a:p>
      </dgm:t>
    </dgm:pt>
    <dgm:pt modelId="{B3729847-DFBD-46A2-BEF2-BC5766BC817C}" type="pres">
      <dgm:prSet presAssocID="{534A8AF9-42DF-4B8D-9041-A5DF365EC86B}" presName="descendantText" presStyleLbl="alignAcc1" presStyleIdx="1" presStyleCnt="3">
        <dgm:presLayoutVars>
          <dgm:bulletEnabled val="1"/>
        </dgm:presLayoutVars>
      </dgm:prSet>
      <dgm:spPr/>
      <dgm:t>
        <a:bodyPr/>
        <a:lstStyle/>
        <a:p>
          <a:endParaRPr lang="en-US"/>
        </a:p>
      </dgm:t>
    </dgm:pt>
    <dgm:pt modelId="{2CBA39B7-35AB-42DA-A33F-BCA3202B9D3C}" type="pres">
      <dgm:prSet presAssocID="{5FA43B16-BCE1-4679-9B04-C21AB12C614E}" presName="sp" presStyleCnt="0"/>
      <dgm:spPr/>
    </dgm:pt>
    <dgm:pt modelId="{2BB30D68-CB98-41D5-94C0-B6C93801A55F}" type="pres">
      <dgm:prSet presAssocID="{176578D4-B88D-4A79-9E6B-C0D25B729FD4}" presName="composite" presStyleCnt="0"/>
      <dgm:spPr/>
    </dgm:pt>
    <dgm:pt modelId="{E28FA2C4-812F-42B9-8F42-C0565E5706EB}" type="pres">
      <dgm:prSet presAssocID="{176578D4-B88D-4A79-9E6B-C0D25B729FD4}" presName="parentText" presStyleLbl="alignNode1" presStyleIdx="2" presStyleCnt="3" custLinFactNeighborX="0" custLinFactNeighborY="79">
        <dgm:presLayoutVars>
          <dgm:chMax val="1"/>
          <dgm:bulletEnabled val="1"/>
        </dgm:presLayoutVars>
      </dgm:prSet>
      <dgm:spPr/>
      <dgm:t>
        <a:bodyPr/>
        <a:lstStyle/>
        <a:p>
          <a:endParaRPr lang="en-US"/>
        </a:p>
      </dgm:t>
    </dgm:pt>
    <dgm:pt modelId="{BD8DA0CE-DB9D-40E6-AECE-1CE1870E03F0}" type="pres">
      <dgm:prSet presAssocID="{176578D4-B88D-4A79-9E6B-C0D25B729FD4}" presName="descendantText" presStyleLbl="alignAcc1" presStyleIdx="2" presStyleCnt="3">
        <dgm:presLayoutVars>
          <dgm:bulletEnabled val="1"/>
        </dgm:presLayoutVars>
      </dgm:prSet>
      <dgm:spPr/>
      <dgm:t>
        <a:bodyPr/>
        <a:lstStyle/>
        <a:p>
          <a:endParaRPr lang="en-US"/>
        </a:p>
      </dgm:t>
    </dgm:pt>
  </dgm:ptLst>
  <dgm:cxnLst>
    <dgm:cxn modelId="{47EB615E-A7CC-47E2-8D8C-09A92A57D653}" type="presOf" srcId="{D0C0006A-1CEB-46CF-9C49-A7C700429370}" destId="{C439B9C3-82C1-46CB-886E-1C04F982E75E}" srcOrd="0" destOrd="3" presId="urn:microsoft.com/office/officeart/2005/8/layout/chevron2"/>
    <dgm:cxn modelId="{2803E7A4-5E50-46F2-9A51-C3F9E8BB8DAF}" type="presOf" srcId="{9A0ADA2B-03EE-42BE-AE71-56CAD0033A19}" destId="{B3729847-DFBD-46A2-BEF2-BC5766BC817C}" srcOrd="0" destOrd="3" presId="urn:microsoft.com/office/officeart/2005/8/layout/chevron2"/>
    <dgm:cxn modelId="{8BA9C311-CB28-4C07-9AAA-113A674E8193}" srcId="{176578D4-B88D-4A79-9E6B-C0D25B729FD4}" destId="{17209239-B65A-459A-B307-E8EF5ECC556D}" srcOrd="2" destOrd="0" parTransId="{9AE7B948-79A6-43BE-807C-D177AB73A6C6}" sibTransId="{972DF16C-690B-4F57-83D9-DB69702D9858}"/>
    <dgm:cxn modelId="{F3815339-EBB1-437F-A16E-3B0D5B450554}" srcId="{3885F2B2-72B4-4A31-A5E8-23937A166312}" destId="{C8A29392-584C-47D7-8BF6-15BC6B6BAC20}" srcOrd="2" destOrd="0" parTransId="{AA81F13D-2BF1-4055-B988-ED0165CC1EF6}" sibTransId="{48342E1D-62AD-4538-B4FC-1542B6BC1D8D}"/>
    <dgm:cxn modelId="{000555F2-1CA3-4A7A-8A9B-547DDE99E007}" srcId="{534A8AF9-42DF-4B8D-9041-A5DF365EC86B}" destId="{516AA71A-618E-4E47-9969-DAE7DF6E8E42}" srcOrd="2" destOrd="0" parTransId="{B9DC7A41-EE73-4DA4-81E2-54DAAE519218}" sibTransId="{C33C48F0-811D-481F-B4D8-00842F1A54FD}"/>
    <dgm:cxn modelId="{5F29D8D1-C80E-4831-9551-D6ACABFB035D}" type="presOf" srcId="{C8A29392-584C-47D7-8BF6-15BC6B6BAC20}" destId="{C439B9C3-82C1-46CB-886E-1C04F982E75E}" srcOrd="0" destOrd="2" presId="urn:microsoft.com/office/officeart/2005/8/layout/chevron2"/>
    <dgm:cxn modelId="{90EFF39D-D7E2-4E31-913C-D2C40326ED81}" type="presOf" srcId="{F9D08B4A-C92C-4F67-8676-8711B7BE22CE}" destId="{799313B0-DA8E-4B13-9555-6FD5711F6D80}" srcOrd="0" destOrd="0" presId="urn:microsoft.com/office/officeart/2005/8/layout/chevron2"/>
    <dgm:cxn modelId="{A302369A-3364-4999-9603-9FFCFC33AA69}" srcId="{534A8AF9-42DF-4B8D-9041-A5DF365EC86B}" destId="{6A7CBCE6-292C-4166-9C62-B709E0644E9E}" srcOrd="1" destOrd="0" parTransId="{D68DF7A6-9240-45EE-8C7A-A57246A115F7}" sibTransId="{3857A5CB-DCA1-4498-B36B-8826197983C4}"/>
    <dgm:cxn modelId="{E5CB9F59-997E-47F5-BE27-2095083B26E0}" srcId="{3885F2B2-72B4-4A31-A5E8-23937A166312}" destId="{B10A3D5E-A5F5-4DDC-872F-01D2F97F26D4}" srcOrd="0" destOrd="0" parTransId="{37548767-589B-47D2-9A9A-6C5E3D2067F9}" sibTransId="{5F03BA4E-4FE7-4D6A-AA00-486C2AC9ED46}"/>
    <dgm:cxn modelId="{6DE34113-22BE-483A-94AD-65BA49C5876A}" srcId="{176578D4-B88D-4A79-9E6B-C0D25B729FD4}" destId="{2D2A8B5F-5459-4315-8D5A-ECE5F0B7259A}" srcOrd="0" destOrd="0" parTransId="{C2110CC9-5C69-4B94-BBC5-84FFCB5BFC34}" sibTransId="{B29DB735-EF7D-47FE-8EB4-68C7BCDFA876}"/>
    <dgm:cxn modelId="{7B6E10B1-491D-4134-8290-87D3737D0F50}" type="presOf" srcId="{516AA71A-618E-4E47-9969-DAE7DF6E8E42}" destId="{B3729847-DFBD-46A2-BEF2-BC5766BC817C}" srcOrd="0" destOrd="2" presId="urn:microsoft.com/office/officeart/2005/8/layout/chevron2"/>
    <dgm:cxn modelId="{EA8B5BE4-9A37-4855-B9CC-78676CF48DD0}" type="presOf" srcId="{E6CD3DC0-3D6B-4631-AC2B-E445C9085B88}" destId="{B3729847-DFBD-46A2-BEF2-BC5766BC817C}" srcOrd="0" destOrd="0" presId="urn:microsoft.com/office/officeart/2005/8/layout/chevron2"/>
    <dgm:cxn modelId="{4131ABBA-7BCC-4D98-94B0-B46EB1D5AFB0}" type="presOf" srcId="{17209239-B65A-459A-B307-E8EF5ECC556D}" destId="{BD8DA0CE-DB9D-40E6-AECE-1CE1870E03F0}" srcOrd="0" destOrd="2" presId="urn:microsoft.com/office/officeart/2005/8/layout/chevron2"/>
    <dgm:cxn modelId="{547D4415-BB63-42EA-9923-6B0065070F87}" srcId="{F9D08B4A-C92C-4F67-8676-8711B7BE22CE}" destId="{176578D4-B88D-4A79-9E6B-C0D25B729FD4}" srcOrd="2" destOrd="0" parTransId="{A7E06293-2F1A-4167-A11F-11DE33D362E0}" sibTransId="{ABFD11A1-F04F-4EAA-AD07-CEA21F14556D}"/>
    <dgm:cxn modelId="{8AF88221-0F7B-4364-A4C7-2B4C19D70637}" type="presOf" srcId="{5E96DB1E-0582-4233-8DA5-0FFBBFD62A3B}" destId="{BD8DA0CE-DB9D-40E6-AECE-1CE1870E03F0}" srcOrd="0" destOrd="1" presId="urn:microsoft.com/office/officeart/2005/8/layout/chevron2"/>
    <dgm:cxn modelId="{38D59E8E-95E8-4D32-A43A-E1E3ABCA10EF}" type="presOf" srcId="{534A8AF9-42DF-4B8D-9041-A5DF365EC86B}" destId="{C65351A9-8CA0-4278-B93F-2CF29F62F050}" srcOrd="0" destOrd="0" presId="urn:microsoft.com/office/officeart/2005/8/layout/chevron2"/>
    <dgm:cxn modelId="{1E2582BF-D630-435E-90A3-3D31A9A73490}" type="presOf" srcId="{6A7CBCE6-292C-4166-9C62-B709E0644E9E}" destId="{B3729847-DFBD-46A2-BEF2-BC5766BC817C}" srcOrd="0" destOrd="1" presId="urn:microsoft.com/office/officeart/2005/8/layout/chevron2"/>
    <dgm:cxn modelId="{3D3E9C76-24DF-40E6-8E90-77751DAA1101}" type="presOf" srcId="{B10A3D5E-A5F5-4DDC-872F-01D2F97F26D4}" destId="{C439B9C3-82C1-46CB-886E-1C04F982E75E}" srcOrd="0" destOrd="0" presId="urn:microsoft.com/office/officeart/2005/8/layout/chevron2"/>
    <dgm:cxn modelId="{A24D33DE-EFEB-4776-BDCE-22E15F563D8D}" srcId="{534A8AF9-42DF-4B8D-9041-A5DF365EC86B}" destId="{9A0ADA2B-03EE-42BE-AE71-56CAD0033A19}" srcOrd="3" destOrd="0" parTransId="{91B38FCE-5888-4C94-9C87-104D87AF7863}" sibTransId="{F33BD66F-CBD2-4AD7-9A5F-924F224AD947}"/>
    <dgm:cxn modelId="{F0685D41-588F-4DE7-843A-7576A9F37365}" type="presOf" srcId="{2D2A8B5F-5459-4315-8D5A-ECE5F0B7259A}" destId="{BD8DA0CE-DB9D-40E6-AECE-1CE1870E03F0}" srcOrd="0" destOrd="0" presId="urn:microsoft.com/office/officeart/2005/8/layout/chevron2"/>
    <dgm:cxn modelId="{F688537C-DE5A-4841-B636-691BE45C2D46}" srcId="{F9D08B4A-C92C-4F67-8676-8711B7BE22CE}" destId="{534A8AF9-42DF-4B8D-9041-A5DF365EC86B}" srcOrd="1" destOrd="0" parTransId="{95A023FC-9681-4597-8823-26CE41F020B3}" sibTransId="{5FA43B16-BCE1-4679-9B04-C21AB12C614E}"/>
    <dgm:cxn modelId="{2FC5C76B-8786-4F68-9EC7-69B6DB6D5C6E}" srcId="{534A8AF9-42DF-4B8D-9041-A5DF365EC86B}" destId="{E6CD3DC0-3D6B-4631-AC2B-E445C9085B88}" srcOrd="0" destOrd="0" parTransId="{FBC4F9D7-2913-49F1-AB94-6E64F8E6EB2E}" sibTransId="{82506B69-BA6E-4252-BAC8-251C4BB024B7}"/>
    <dgm:cxn modelId="{A5CFCB15-AE4A-42CC-A032-9D3DE049793E}" type="presOf" srcId="{ED663275-E1EF-48A9-927B-433D3F59C4C1}" destId="{C439B9C3-82C1-46CB-886E-1C04F982E75E}" srcOrd="0" destOrd="1" presId="urn:microsoft.com/office/officeart/2005/8/layout/chevron2"/>
    <dgm:cxn modelId="{6F23FB2D-6DBB-4F1F-B975-8F5EA2AA6020}" srcId="{3885F2B2-72B4-4A31-A5E8-23937A166312}" destId="{D0C0006A-1CEB-46CF-9C49-A7C700429370}" srcOrd="3" destOrd="0" parTransId="{08E90D11-DFCA-48A4-B295-AF4A48A1540D}" sibTransId="{359F94DF-B4CE-407E-86FA-35337FFA461B}"/>
    <dgm:cxn modelId="{5BA54FBE-5B59-4718-8DBF-DE77EF18BE46}" srcId="{176578D4-B88D-4A79-9E6B-C0D25B729FD4}" destId="{5E96DB1E-0582-4233-8DA5-0FFBBFD62A3B}" srcOrd="1" destOrd="0" parTransId="{246F96D1-FDB1-4BD8-9304-C2A6DEACE5F9}" sibTransId="{E569A0D2-9E87-4D32-8446-A9E928AE05DB}"/>
    <dgm:cxn modelId="{4A91F0D3-D2A1-414F-B869-EBB71671C899}" type="presOf" srcId="{3885F2B2-72B4-4A31-A5E8-23937A166312}" destId="{C38089AE-CE67-4837-A983-F27C98881290}" srcOrd="0" destOrd="0" presId="urn:microsoft.com/office/officeart/2005/8/layout/chevron2"/>
    <dgm:cxn modelId="{E81D28D1-CEC4-42FE-AB4C-9A08A4039261}" type="presOf" srcId="{176578D4-B88D-4A79-9E6B-C0D25B729FD4}" destId="{E28FA2C4-812F-42B9-8F42-C0565E5706EB}" srcOrd="0" destOrd="0" presId="urn:microsoft.com/office/officeart/2005/8/layout/chevron2"/>
    <dgm:cxn modelId="{AF24B1E9-34FC-4B31-AA61-057FD2F365A4}" srcId="{3885F2B2-72B4-4A31-A5E8-23937A166312}" destId="{ED663275-E1EF-48A9-927B-433D3F59C4C1}" srcOrd="1" destOrd="0" parTransId="{E9404D9A-505C-4AFC-93BF-7A30D68B6CAD}" sibTransId="{969BA78A-D363-4659-941D-F52E092DB75F}"/>
    <dgm:cxn modelId="{11540450-190F-40A4-9500-8584066BDDC4}" srcId="{F9D08B4A-C92C-4F67-8676-8711B7BE22CE}" destId="{3885F2B2-72B4-4A31-A5E8-23937A166312}" srcOrd="0" destOrd="0" parTransId="{F25D401A-783C-4674-97F5-32C2D0982E0F}" sibTransId="{B4C7B4D5-8971-413D-B727-1704AE47F3EA}"/>
    <dgm:cxn modelId="{DB7068B6-07C2-40FD-A746-79BD4E7C2264}" type="presParOf" srcId="{799313B0-DA8E-4B13-9555-6FD5711F6D80}" destId="{ECD0984F-C636-4981-80A9-4A9464E1CD8D}" srcOrd="0" destOrd="0" presId="urn:microsoft.com/office/officeart/2005/8/layout/chevron2"/>
    <dgm:cxn modelId="{9C11E642-895C-4499-948C-45D6D9426B4E}" type="presParOf" srcId="{ECD0984F-C636-4981-80A9-4A9464E1CD8D}" destId="{C38089AE-CE67-4837-A983-F27C98881290}" srcOrd="0" destOrd="0" presId="urn:microsoft.com/office/officeart/2005/8/layout/chevron2"/>
    <dgm:cxn modelId="{211E49D6-8FB4-4906-9E82-466DED77E03C}" type="presParOf" srcId="{ECD0984F-C636-4981-80A9-4A9464E1CD8D}" destId="{C439B9C3-82C1-46CB-886E-1C04F982E75E}" srcOrd="1" destOrd="0" presId="urn:microsoft.com/office/officeart/2005/8/layout/chevron2"/>
    <dgm:cxn modelId="{27E4D6DA-5344-4E92-910E-5BDC63A74FD9}" type="presParOf" srcId="{799313B0-DA8E-4B13-9555-6FD5711F6D80}" destId="{759956AA-9F1B-4400-8199-37617A0CCA1C}" srcOrd="1" destOrd="0" presId="urn:microsoft.com/office/officeart/2005/8/layout/chevron2"/>
    <dgm:cxn modelId="{A728C7D1-D571-4A70-AFB3-BD3DD37D7F83}" type="presParOf" srcId="{799313B0-DA8E-4B13-9555-6FD5711F6D80}" destId="{D49DF315-A72B-4AE0-89B0-9E24AF16037E}" srcOrd="2" destOrd="0" presId="urn:microsoft.com/office/officeart/2005/8/layout/chevron2"/>
    <dgm:cxn modelId="{27992069-C4FF-4947-9B8D-9A736626287D}" type="presParOf" srcId="{D49DF315-A72B-4AE0-89B0-9E24AF16037E}" destId="{C65351A9-8CA0-4278-B93F-2CF29F62F050}" srcOrd="0" destOrd="0" presId="urn:microsoft.com/office/officeart/2005/8/layout/chevron2"/>
    <dgm:cxn modelId="{C2837E7B-7CDD-41B8-AE06-20016CCFE077}" type="presParOf" srcId="{D49DF315-A72B-4AE0-89B0-9E24AF16037E}" destId="{B3729847-DFBD-46A2-BEF2-BC5766BC817C}" srcOrd="1" destOrd="0" presId="urn:microsoft.com/office/officeart/2005/8/layout/chevron2"/>
    <dgm:cxn modelId="{A2B9274B-890A-4B33-8620-136629E5C898}" type="presParOf" srcId="{799313B0-DA8E-4B13-9555-6FD5711F6D80}" destId="{2CBA39B7-35AB-42DA-A33F-BCA3202B9D3C}" srcOrd="3" destOrd="0" presId="urn:microsoft.com/office/officeart/2005/8/layout/chevron2"/>
    <dgm:cxn modelId="{CFC44789-CFEE-4E76-AD8F-D533C0437872}" type="presParOf" srcId="{799313B0-DA8E-4B13-9555-6FD5711F6D80}" destId="{2BB30D68-CB98-41D5-94C0-B6C93801A55F}" srcOrd="4" destOrd="0" presId="urn:microsoft.com/office/officeart/2005/8/layout/chevron2"/>
    <dgm:cxn modelId="{A3D3F125-EC9F-4615-9C7D-396BA79398AB}" type="presParOf" srcId="{2BB30D68-CB98-41D5-94C0-B6C93801A55F}" destId="{E28FA2C4-812F-42B9-8F42-C0565E5706EB}" srcOrd="0" destOrd="0" presId="urn:microsoft.com/office/officeart/2005/8/layout/chevron2"/>
    <dgm:cxn modelId="{9565CA8F-071B-4B74-AFFC-ED093FEAEE9B}" type="presParOf" srcId="{2BB30D68-CB98-41D5-94C0-B6C93801A55F}" destId="{BD8DA0CE-DB9D-40E6-AECE-1CE1870E03F0}" srcOrd="1" destOrd="0" presId="urn:microsoft.com/office/officeart/2005/8/layout/chevron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8089AE-CE67-4837-A983-F27C98881290}">
      <dsp:nvSpPr>
        <dsp:cNvPr id="0" name=""/>
        <dsp:cNvSpPr/>
      </dsp:nvSpPr>
      <dsp:spPr>
        <a:xfrm rot="5400000">
          <a:off x="-430079" y="431338"/>
          <a:ext cx="2867197" cy="2007038"/>
        </a:xfrm>
        <a:prstGeom prst="chevron">
          <a:avLst/>
        </a:prstGeom>
        <a:solidFill>
          <a:srgbClr val="1B4367">
            <a:alpha val="80000"/>
          </a:srgbClr>
        </a:solidFill>
        <a:ln w="25400" cap="flat" cmpd="sng" algn="ctr">
          <a:solidFill>
            <a:srgbClr val="75AADB">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en-US" sz="3100" b="1" kern="1200" dirty="0" smtClean="0">
              <a:solidFill>
                <a:srgbClr val="FFFFFF"/>
              </a:solidFill>
              <a:latin typeface="Garamond" panose="02020404030301010803" pitchFamily="18" charset="0"/>
              <a:ea typeface="+mn-ea"/>
              <a:cs typeface="+mn-cs"/>
            </a:rPr>
            <a:t>Acquisition</a:t>
          </a:r>
          <a:r>
            <a:rPr lang="en-US" sz="3100" kern="1200" dirty="0" smtClean="0">
              <a:solidFill>
                <a:srgbClr val="FFFFFF"/>
              </a:solidFill>
              <a:latin typeface="Arial"/>
              <a:ea typeface="+mn-ea"/>
              <a:cs typeface="+mn-cs"/>
            </a:rPr>
            <a:t> </a:t>
          </a:r>
          <a:endParaRPr lang="en-US" sz="3100" kern="1200" dirty="0">
            <a:solidFill>
              <a:srgbClr val="FFFFFF"/>
            </a:solidFill>
            <a:latin typeface="Arial"/>
            <a:ea typeface="+mn-ea"/>
            <a:cs typeface="+mn-cs"/>
          </a:endParaRPr>
        </a:p>
      </dsp:txBody>
      <dsp:txXfrm rot="-5400000">
        <a:off x="1" y="1004777"/>
        <a:ext cx="2007038" cy="860159"/>
      </dsp:txXfrm>
    </dsp:sp>
    <dsp:sp modelId="{C439B9C3-82C1-46CB-886E-1C04F982E75E}">
      <dsp:nvSpPr>
        <dsp:cNvPr id="0" name=""/>
        <dsp:cNvSpPr/>
      </dsp:nvSpPr>
      <dsp:spPr>
        <a:xfrm rot="5400000">
          <a:off x="6135594" y="-4127306"/>
          <a:ext cx="1863678" cy="10120791"/>
        </a:xfrm>
        <a:prstGeom prst="round2SameRect">
          <a:avLst/>
        </a:prstGeom>
        <a:solidFill>
          <a:srgbClr val="FFFFFF">
            <a:alpha val="90000"/>
            <a:hueOff val="0"/>
            <a:satOff val="0"/>
            <a:lumOff val="0"/>
            <a:alphaOff val="0"/>
          </a:srgbClr>
        </a:solidFill>
        <a:ln w="25400" cap="flat" cmpd="sng" algn="ctr">
          <a:solidFill>
            <a:srgbClr val="75AADB">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smtClean="0">
              <a:solidFill>
                <a:srgbClr val="767171">
                  <a:hueOff val="0"/>
                  <a:satOff val="0"/>
                  <a:lumOff val="0"/>
                  <a:alphaOff val="0"/>
                </a:srgbClr>
              </a:solidFill>
              <a:latin typeface="Garamond" panose="02020404030301010803" pitchFamily="18" charset="0"/>
              <a:ea typeface="+mn-ea"/>
              <a:cs typeface="+mn-cs"/>
            </a:rPr>
            <a:t>Landsat 8 OLI surface reflectance </a:t>
          </a:r>
          <a:endParaRPr lang="en-US" sz="2800" kern="1200" dirty="0">
            <a:solidFill>
              <a:srgbClr val="767171">
                <a:hueOff val="0"/>
                <a:satOff val="0"/>
                <a:lumOff val="0"/>
                <a:alphaOff val="0"/>
              </a:srgbClr>
            </a:solidFill>
            <a:latin typeface="Garamond" panose="02020404030301010803" pitchFamily="18" charset="0"/>
            <a:ea typeface="+mn-ea"/>
            <a:cs typeface="+mn-cs"/>
          </a:endParaRPr>
        </a:p>
        <a:p>
          <a:pPr marL="285750" lvl="1" indent="-285750" algn="l" defTabSz="1244600">
            <a:lnSpc>
              <a:spcPct val="90000"/>
            </a:lnSpc>
            <a:spcBef>
              <a:spcPct val="0"/>
            </a:spcBef>
            <a:spcAft>
              <a:spcPct val="15000"/>
            </a:spcAft>
            <a:buChar char="••"/>
          </a:pPr>
          <a:r>
            <a:rPr lang="en-US" sz="2800" kern="1200" dirty="0" smtClean="0">
              <a:solidFill>
                <a:srgbClr val="767171">
                  <a:hueOff val="0"/>
                  <a:satOff val="0"/>
                  <a:lumOff val="0"/>
                  <a:alphaOff val="0"/>
                </a:srgbClr>
              </a:solidFill>
              <a:latin typeface="Garamond" panose="02020404030301010803" pitchFamily="18" charset="0"/>
              <a:ea typeface="+mn-ea"/>
              <a:cs typeface="+mn-cs"/>
            </a:rPr>
            <a:t>Aqua MODIS chlorophyll a</a:t>
          </a:r>
          <a:endParaRPr lang="en-US" sz="2800" kern="1200" dirty="0">
            <a:solidFill>
              <a:srgbClr val="767171">
                <a:hueOff val="0"/>
                <a:satOff val="0"/>
                <a:lumOff val="0"/>
                <a:alphaOff val="0"/>
              </a:srgbClr>
            </a:solidFill>
            <a:latin typeface="Garamond" panose="02020404030301010803" pitchFamily="18" charset="0"/>
            <a:ea typeface="+mn-ea"/>
            <a:cs typeface="+mn-cs"/>
          </a:endParaRPr>
        </a:p>
        <a:p>
          <a:pPr marL="285750" lvl="1" indent="-285750" algn="l" defTabSz="1244600">
            <a:lnSpc>
              <a:spcPct val="90000"/>
            </a:lnSpc>
            <a:spcBef>
              <a:spcPct val="0"/>
            </a:spcBef>
            <a:spcAft>
              <a:spcPct val="15000"/>
            </a:spcAft>
            <a:buChar char="••"/>
          </a:pPr>
          <a:r>
            <a:rPr lang="en-US" sz="2800" kern="1200" dirty="0" smtClean="0">
              <a:solidFill>
                <a:srgbClr val="767171">
                  <a:hueOff val="0"/>
                  <a:satOff val="0"/>
                  <a:lumOff val="0"/>
                  <a:alphaOff val="0"/>
                </a:srgbClr>
              </a:solidFill>
              <a:latin typeface="Garamond" panose="02020404030301010803" pitchFamily="18" charset="0"/>
              <a:ea typeface="+mn-ea"/>
              <a:cs typeface="+mn-cs"/>
            </a:rPr>
            <a:t>VECOS </a:t>
          </a:r>
          <a:r>
            <a:rPr lang="en-US" sz="2800" i="1" kern="1200" dirty="0" smtClean="0">
              <a:solidFill>
                <a:srgbClr val="767171">
                  <a:hueOff val="0"/>
                  <a:satOff val="0"/>
                  <a:lumOff val="0"/>
                  <a:alphaOff val="0"/>
                </a:srgbClr>
              </a:solidFill>
              <a:latin typeface="Garamond" panose="02020404030301010803" pitchFamily="18" charset="0"/>
              <a:ea typeface="+mn-ea"/>
              <a:cs typeface="+mn-cs"/>
            </a:rPr>
            <a:t>in situ </a:t>
          </a:r>
          <a:r>
            <a:rPr lang="en-US" sz="2800" kern="1200" dirty="0" smtClean="0">
              <a:solidFill>
                <a:srgbClr val="767171">
                  <a:hueOff val="0"/>
                  <a:satOff val="0"/>
                  <a:lumOff val="0"/>
                  <a:alphaOff val="0"/>
                </a:srgbClr>
              </a:solidFill>
              <a:latin typeface="Garamond" panose="02020404030301010803" pitchFamily="18" charset="0"/>
              <a:ea typeface="+mn-ea"/>
              <a:cs typeface="+mn-cs"/>
            </a:rPr>
            <a:t>water quality data</a:t>
          </a:r>
          <a:endParaRPr lang="en-US" sz="2800" kern="1200" dirty="0">
            <a:solidFill>
              <a:srgbClr val="767171">
                <a:hueOff val="0"/>
                <a:satOff val="0"/>
                <a:lumOff val="0"/>
                <a:alphaOff val="0"/>
              </a:srgbClr>
            </a:solidFill>
            <a:latin typeface="Garamond" panose="02020404030301010803" pitchFamily="18" charset="0"/>
            <a:ea typeface="+mn-ea"/>
            <a:cs typeface="+mn-cs"/>
          </a:endParaRPr>
        </a:p>
        <a:p>
          <a:pPr marL="285750" lvl="1" indent="-285750" algn="l" defTabSz="1244600">
            <a:lnSpc>
              <a:spcPct val="90000"/>
            </a:lnSpc>
            <a:spcBef>
              <a:spcPct val="0"/>
            </a:spcBef>
            <a:spcAft>
              <a:spcPct val="15000"/>
            </a:spcAft>
            <a:buChar char="••"/>
          </a:pPr>
          <a:r>
            <a:rPr lang="en-US" sz="2800" kern="1200" dirty="0" smtClean="0">
              <a:solidFill>
                <a:srgbClr val="767171">
                  <a:hueOff val="0"/>
                  <a:satOff val="0"/>
                  <a:lumOff val="0"/>
                  <a:alphaOff val="0"/>
                </a:srgbClr>
              </a:solidFill>
              <a:latin typeface="Garamond" panose="02020404030301010803" pitchFamily="18" charset="0"/>
              <a:ea typeface="+mn-ea"/>
              <a:cs typeface="+mn-cs"/>
            </a:rPr>
            <a:t>NOAA Bathymetry data</a:t>
          </a:r>
          <a:endParaRPr lang="en-US" sz="2800" kern="1200" dirty="0">
            <a:solidFill>
              <a:srgbClr val="767171">
                <a:hueOff val="0"/>
                <a:satOff val="0"/>
                <a:lumOff val="0"/>
                <a:alphaOff val="0"/>
              </a:srgbClr>
            </a:solidFill>
            <a:latin typeface="Garamond" panose="02020404030301010803" pitchFamily="18" charset="0"/>
            <a:ea typeface="+mn-ea"/>
            <a:cs typeface="+mn-cs"/>
          </a:endParaRPr>
        </a:p>
      </dsp:txBody>
      <dsp:txXfrm rot="-5400000">
        <a:off x="2007038" y="92227"/>
        <a:ext cx="10029814" cy="1681724"/>
      </dsp:txXfrm>
    </dsp:sp>
    <dsp:sp modelId="{C65351A9-8CA0-4278-B93F-2CF29F62F050}">
      <dsp:nvSpPr>
        <dsp:cNvPr id="0" name=""/>
        <dsp:cNvSpPr/>
      </dsp:nvSpPr>
      <dsp:spPr>
        <a:xfrm rot="5400000">
          <a:off x="-430079" y="3114307"/>
          <a:ext cx="2867197" cy="2007038"/>
        </a:xfrm>
        <a:prstGeom prst="chevron">
          <a:avLst/>
        </a:prstGeom>
        <a:solidFill>
          <a:schemeClr val="accent1">
            <a:lumMod val="50000"/>
            <a:alpha val="93000"/>
          </a:schemeClr>
        </a:solidFill>
        <a:ln w="25400" cap="flat" cmpd="sng" algn="ctr">
          <a:solidFill>
            <a:srgbClr val="75AADB">
              <a:shade val="80000"/>
              <a:hueOff val="93483"/>
              <a:satOff val="4266"/>
              <a:lumOff val="9916"/>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en-US" sz="3100" b="1" kern="1200" dirty="0" smtClean="0">
              <a:solidFill>
                <a:srgbClr val="FFFFFF"/>
              </a:solidFill>
              <a:latin typeface="Garamond" panose="02020404030301010803" pitchFamily="18" charset="0"/>
              <a:ea typeface="+mn-ea"/>
              <a:cs typeface="+mn-cs"/>
            </a:rPr>
            <a:t>ArcGIS</a:t>
          </a:r>
          <a:endParaRPr lang="en-US" sz="3100" b="1" kern="1200" dirty="0">
            <a:solidFill>
              <a:srgbClr val="FFFFFF"/>
            </a:solidFill>
            <a:latin typeface="Garamond" panose="02020404030301010803" pitchFamily="18" charset="0"/>
            <a:ea typeface="+mn-ea"/>
            <a:cs typeface="+mn-cs"/>
          </a:endParaRPr>
        </a:p>
      </dsp:txBody>
      <dsp:txXfrm rot="-5400000">
        <a:off x="1" y="3687746"/>
        <a:ext cx="2007038" cy="860159"/>
      </dsp:txXfrm>
    </dsp:sp>
    <dsp:sp modelId="{B3729847-DFBD-46A2-BEF2-BC5766BC817C}">
      <dsp:nvSpPr>
        <dsp:cNvPr id="0" name=""/>
        <dsp:cNvSpPr/>
      </dsp:nvSpPr>
      <dsp:spPr>
        <a:xfrm rot="5400000">
          <a:off x="6135594" y="-1444328"/>
          <a:ext cx="1863678" cy="10120791"/>
        </a:xfrm>
        <a:prstGeom prst="round2SameRect">
          <a:avLst/>
        </a:prstGeom>
        <a:solidFill>
          <a:srgbClr val="FFFFFF">
            <a:alpha val="90000"/>
            <a:hueOff val="0"/>
            <a:satOff val="0"/>
            <a:lumOff val="0"/>
            <a:alphaOff val="0"/>
          </a:srgbClr>
        </a:solidFill>
        <a:ln w="25400" cap="flat" cmpd="sng" algn="ctr">
          <a:solidFill>
            <a:srgbClr val="75AADB">
              <a:shade val="80000"/>
              <a:hueOff val="93483"/>
              <a:satOff val="4266"/>
              <a:lumOff val="9916"/>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smtClean="0">
              <a:solidFill>
                <a:srgbClr val="767171">
                  <a:hueOff val="0"/>
                  <a:satOff val="0"/>
                  <a:lumOff val="0"/>
                  <a:alphaOff val="0"/>
                </a:srgbClr>
              </a:solidFill>
              <a:latin typeface="Garamond" panose="02020404030301010803" pitchFamily="18" charset="0"/>
              <a:ea typeface="+mn-ea"/>
              <a:cs typeface="+mn-cs"/>
            </a:rPr>
            <a:t>Created true color </a:t>
          </a:r>
          <a:r>
            <a:rPr lang="en-US" sz="2800" kern="1200" smtClean="0">
              <a:solidFill>
                <a:srgbClr val="767171">
                  <a:hueOff val="0"/>
                  <a:satOff val="0"/>
                  <a:lumOff val="0"/>
                  <a:alphaOff val="0"/>
                </a:srgbClr>
              </a:solidFill>
              <a:latin typeface="Garamond" panose="02020404030301010803" pitchFamily="18" charset="0"/>
              <a:ea typeface="+mn-ea"/>
              <a:cs typeface="+mn-cs"/>
            </a:rPr>
            <a:t>reflectance images for Landsat 8 </a:t>
          </a:r>
          <a:r>
            <a:rPr lang="en-US" sz="2800" kern="1200" dirty="0" smtClean="0">
              <a:solidFill>
                <a:srgbClr val="767171">
                  <a:hueOff val="0"/>
                  <a:satOff val="0"/>
                  <a:lumOff val="0"/>
                  <a:alphaOff val="0"/>
                </a:srgbClr>
              </a:solidFill>
              <a:latin typeface="Garamond" panose="02020404030301010803" pitchFamily="18" charset="0"/>
              <a:ea typeface="+mn-ea"/>
              <a:cs typeface="+mn-cs"/>
            </a:rPr>
            <a:t>bands 1-5 </a:t>
          </a:r>
          <a:endParaRPr lang="en-US" sz="2800" kern="1200" dirty="0">
            <a:solidFill>
              <a:srgbClr val="767171">
                <a:hueOff val="0"/>
                <a:satOff val="0"/>
                <a:lumOff val="0"/>
                <a:alphaOff val="0"/>
              </a:srgbClr>
            </a:solidFill>
            <a:latin typeface="Garamond" panose="02020404030301010803" pitchFamily="18" charset="0"/>
            <a:ea typeface="+mn-ea"/>
            <a:cs typeface="+mn-cs"/>
          </a:endParaRPr>
        </a:p>
        <a:p>
          <a:pPr marL="285750" lvl="1" indent="-285750" algn="l" defTabSz="1244600">
            <a:lnSpc>
              <a:spcPct val="90000"/>
            </a:lnSpc>
            <a:spcBef>
              <a:spcPct val="0"/>
            </a:spcBef>
            <a:spcAft>
              <a:spcPct val="15000"/>
            </a:spcAft>
            <a:buChar char="••"/>
          </a:pPr>
          <a:r>
            <a:rPr lang="en-US" sz="2800" kern="1200" dirty="0" smtClean="0">
              <a:solidFill>
                <a:srgbClr val="767171">
                  <a:hueOff val="0"/>
                  <a:satOff val="0"/>
                  <a:lumOff val="0"/>
                  <a:alphaOff val="0"/>
                </a:srgbClr>
              </a:solidFill>
              <a:latin typeface="Garamond" panose="02020404030301010803" pitchFamily="18" charset="0"/>
              <a:ea typeface="+mn-ea"/>
              <a:cs typeface="+mn-cs"/>
            </a:rPr>
            <a:t>Masks were created to remove land and clouds</a:t>
          </a:r>
          <a:endParaRPr lang="en-US" sz="2800" kern="1200" dirty="0">
            <a:solidFill>
              <a:srgbClr val="767171">
                <a:hueOff val="0"/>
                <a:satOff val="0"/>
                <a:lumOff val="0"/>
                <a:alphaOff val="0"/>
              </a:srgbClr>
            </a:solidFill>
            <a:latin typeface="Garamond" panose="02020404030301010803" pitchFamily="18" charset="0"/>
            <a:ea typeface="+mn-ea"/>
            <a:cs typeface="+mn-cs"/>
          </a:endParaRPr>
        </a:p>
        <a:p>
          <a:pPr marL="285750" lvl="1" indent="-285750" algn="l" defTabSz="1244600">
            <a:lnSpc>
              <a:spcPct val="90000"/>
            </a:lnSpc>
            <a:spcBef>
              <a:spcPct val="0"/>
            </a:spcBef>
            <a:spcAft>
              <a:spcPct val="15000"/>
            </a:spcAft>
            <a:buChar char="••"/>
          </a:pPr>
          <a:r>
            <a:rPr lang="en-US" sz="2800" kern="1200" dirty="0" smtClean="0">
              <a:solidFill>
                <a:srgbClr val="767171">
                  <a:hueOff val="0"/>
                  <a:satOff val="0"/>
                  <a:lumOff val="0"/>
                  <a:alphaOff val="0"/>
                </a:srgbClr>
              </a:solidFill>
              <a:latin typeface="Garamond" panose="02020404030301010803" pitchFamily="18" charset="0"/>
              <a:ea typeface="+mn-ea"/>
              <a:cs typeface="+mn-cs"/>
            </a:rPr>
            <a:t>Matched Landsat, MODIS, and bathymetry pixels</a:t>
          </a:r>
          <a:endParaRPr lang="en-US" sz="2800" kern="1200" dirty="0">
            <a:solidFill>
              <a:srgbClr val="767171">
                <a:hueOff val="0"/>
                <a:satOff val="0"/>
                <a:lumOff val="0"/>
                <a:alphaOff val="0"/>
              </a:srgbClr>
            </a:solidFill>
            <a:latin typeface="Garamond" panose="02020404030301010803" pitchFamily="18" charset="0"/>
            <a:ea typeface="+mn-ea"/>
            <a:cs typeface="+mn-cs"/>
          </a:endParaRPr>
        </a:p>
        <a:p>
          <a:pPr marL="285750" lvl="1" indent="-285750" algn="l" defTabSz="1244600">
            <a:lnSpc>
              <a:spcPct val="90000"/>
            </a:lnSpc>
            <a:spcBef>
              <a:spcPct val="0"/>
            </a:spcBef>
            <a:spcAft>
              <a:spcPct val="15000"/>
            </a:spcAft>
            <a:buChar char="••"/>
          </a:pPr>
          <a:r>
            <a:rPr lang="en-US" sz="2800" kern="1200" dirty="0" smtClean="0">
              <a:solidFill>
                <a:srgbClr val="767171">
                  <a:hueOff val="0"/>
                  <a:satOff val="0"/>
                  <a:lumOff val="0"/>
                  <a:alphaOff val="0"/>
                </a:srgbClr>
              </a:solidFill>
              <a:latin typeface="Garamond" panose="02020404030301010803" pitchFamily="18" charset="0"/>
              <a:ea typeface="+mn-ea"/>
              <a:cs typeface="+mn-cs"/>
            </a:rPr>
            <a:t>Combined layers into data table  </a:t>
          </a:r>
          <a:endParaRPr lang="en-US" sz="2800" kern="1200" dirty="0">
            <a:solidFill>
              <a:srgbClr val="767171">
                <a:hueOff val="0"/>
                <a:satOff val="0"/>
                <a:lumOff val="0"/>
                <a:alphaOff val="0"/>
              </a:srgbClr>
            </a:solidFill>
            <a:latin typeface="Garamond" panose="02020404030301010803" pitchFamily="18" charset="0"/>
            <a:ea typeface="+mn-ea"/>
            <a:cs typeface="+mn-cs"/>
          </a:endParaRPr>
        </a:p>
      </dsp:txBody>
      <dsp:txXfrm rot="-5400000">
        <a:off x="2007038" y="2775205"/>
        <a:ext cx="10029814" cy="1681724"/>
      </dsp:txXfrm>
    </dsp:sp>
    <dsp:sp modelId="{E28FA2C4-812F-42B9-8F42-C0565E5706EB}">
      <dsp:nvSpPr>
        <dsp:cNvPr id="0" name=""/>
        <dsp:cNvSpPr/>
      </dsp:nvSpPr>
      <dsp:spPr>
        <a:xfrm rot="5400000">
          <a:off x="-430079" y="5797275"/>
          <a:ext cx="2867197" cy="2007038"/>
        </a:xfrm>
        <a:prstGeom prst="chevron">
          <a:avLst/>
        </a:prstGeom>
        <a:solidFill>
          <a:schemeClr val="accent1">
            <a:lumMod val="75000"/>
            <a:alpha val="84000"/>
          </a:schemeClr>
        </a:solidFill>
        <a:ln w="25400" cap="flat" cmpd="sng" algn="ctr">
          <a:solidFill>
            <a:srgbClr val="8BB1D8"/>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en-US" sz="3100" b="1" kern="1200" dirty="0" smtClean="0">
              <a:solidFill>
                <a:srgbClr val="FFFFFF"/>
              </a:solidFill>
              <a:latin typeface="Garamond" panose="02020404030301010803" pitchFamily="18" charset="0"/>
              <a:ea typeface="+mn-ea"/>
              <a:cs typeface="+mn-cs"/>
            </a:rPr>
            <a:t>R</a:t>
          </a:r>
          <a:r>
            <a:rPr lang="en-US" sz="3100" kern="1200" dirty="0" smtClean="0">
              <a:solidFill>
                <a:srgbClr val="FFFFFF"/>
              </a:solidFill>
              <a:latin typeface="Arial"/>
              <a:ea typeface="+mn-ea"/>
              <a:cs typeface="+mn-cs"/>
            </a:rPr>
            <a:t> </a:t>
          </a:r>
          <a:endParaRPr lang="en-US" sz="3100" kern="1200" dirty="0">
            <a:solidFill>
              <a:srgbClr val="FFFFFF"/>
            </a:solidFill>
            <a:latin typeface="Arial"/>
            <a:ea typeface="+mn-ea"/>
            <a:cs typeface="+mn-cs"/>
          </a:endParaRPr>
        </a:p>
      </dsp:txBody>
      <dsp:txXfrm rot="-5400000">
        <a:off x="1" y="6370714"/>
        <a:ext cx="2007038" cy="860159"/>
      </dsp:txXfrm>
    </dsp:sp>
    <dsp:sp modelId="{BD8DA0CE-DB9D-40E6-AECE-1CE1870E03F0}">
      <dsp:nvSpPr>
        <dsp:cNvPr id="0" name=""/>
        <dsp:cNvSpPr/>
      </dsp:nvSpPr>
      <dsp:spPr>
        <a:xfrm rot="5400000">
          <a:off x="6135594" y="1236374"/>
          <a:ext cx="1863678" cy="10120791"/>
        </a:xfrm>
        <a:prstGeom prst="round2SameRect">
          <a:avLst/>
        </a:prstGeom>
        <a:solidFill>
          <a:srgbClr val="FFFFFF">
            <a:alpha val="90000"/>
            <a:hueOff val="0"/>
            <a:satOff val="0"/>
            <a:lumOff val="0"/>
            <a:alphaOff val="0"/>
          </a:srgbClr>
        </a:solidFill>
        <a:ln w="25400" cap="flat" cmpd="sng" algn="ctr">
          <a:solidFill>
            <a:srgbClr val="75AADB">
              <a:shade val="80000"/>
              <a:hueOff val="186966"/>
              <a:satOff val="8531"/>
              <a:lumOff val="19831"/>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smtClean="0">
              <a:solidFill>
                <a:srgbClr val="767171">
                  <a:hueOff val="0"/>
                  <a:satOff val="0"/>
                  <a:lumOff val="0"/>
                  <a:alphaOff val="0"/>
                </a:srgbClr>
              </a:solidFill>
              <a:latin typeface="Garamond" panose="02020404030301010803" pitchFamily="18" charset="0"/>
              <a:ea typeface="+mn-ea"/>
              <a:cs typeface="+mn-cs"/>
            </a:rPr>
            <a:t>Plotted data on scatter plot </a:t>
          </a:r>
          <a:endParaRPr lang="en-US" sz="2800" kern="1200" dirty="0">
            <a:solidFill>
              <a:srgbClr val="767171">
                <a:hueOff val="0"/>
                <a:satOff val="0"/>
                <a:lumOff val="0"/>
                <a:alphaOff val="0"/>
              </a:srgbClr>
            </a:solidFill>
            <a:latin typeface="Garamond" panose="02020404030301010803" pitchFamily="18" charset="0"/>
            <a:ea typeface="+mn-ea"/>
            <a:cs typeface="+mn-cs"/>
          </a:endParaRPr>
        </a:p>
        <a:p>
          <a:pPr marL="285750" lvl="1" indent="-285750" algn="l" defTabSz="1244600">
            <a:lnSpc>
              <a:spcPct val="90000"/>
            </a:lnSpc>
            <a:spcBef>
              <a:spcPct val="0"/>
            </a:spcBef>
            <a:spcAft>
              <a:spcPct val="15000"/>
            </a:spcAft>
            <a:buChar char="••"/>
          </a:pPr>
          <a:r>
            <a:rPr lang="en-US" sz="2800" kern="1200" dirty="0" smtClean="0">
              <a:solidFill>
                <a:srgbClr val="767171">
                  <a:hueOff val="0"/>
                  <a:satOff val="0"/>
                  <a:lumOff val="0"/>
                  <a:alphaOff val="0"/>
                </a:srgbClr>
              </a:solidFill>
              <a:latin typeface="Garamond" panose="02020404030301010803" pitchFamily="18" charset="0"/>
              <a:ea typeface="+mn-ea"/>
              <a:cs typeface="+mn-cs"/>
            </a:rPr>
            <a:t>Ran linear and nonlinear regression models</a:t>
          </a:r>
          <a:endParaRPr lang="en-US" sz="2800" kern="1200" dirty="0">
            <a:solidFill>
              <a:srgbClr val="767171">
                <a:hueOff val="0"/>
                <a:satOff val="0"/>
                <a:lumOff val="0"/>
                <a:alphaOff val="0"/>
              </a:srgbClr>
            </a:solidFill>
            <a:latin typeface="Garamond" panose="02020404030301010803" pitchFamily="18" charset="0"/>
            <a:ea typeface="+mn-ea"/>
            <a:cs typeface="+mn-cs"/>
          </a:endParaRPr>
        </a:p>
        <a:p>
          <a:pPr marL="285750" lvl="1" indent="-285750" algn="l" defTabSz="1244600">
            <a:lnSpc>
              <a:spcPct val="90000"/>
            </a:lnSpc>
            <a:spcBef>
              <a:spcPct val="0"/>
            </a:spcBef>
            <a:spcAft>
              <a:spcPct val="15000"/>
            </a:spcAft>
            <a:buChar char="••"/>
          </a:pPr>
          <a:r>
            <a:rPr lang="en-US" sz="2800" kern="1200" dirty="0" smtClean="0">
              <a:solidFill>
                <a:srgbClr val="767171">
                  <a:hueOff val="0"/>
                  <a:satOff val="0"/>
                  <a:lumOff val="0"/>
                  <a:alphaOff val="0"/>
                </a:srgbClr>
              </a:solidFill>
              <a:latin typeface="Garamond" panose="02020404030301010803" pitchFamily="18" charset="0"/>
              <a:ea typeface="+mn-ea"/>
              <a:cs typeface="+mn-cs"/>
            </a:rPr>
            <a:t>Used best fit relationship as predictive model</a:t>
          </a:r>
          <a:endParaRPr lang="en-US" sz="2800" kern="1200" dirty="0">
            <a:solidFill>
              <a:srgbClr val="767171">
                <a:hueOff val="0"/>
                <a:satOff val="0"/>
                <a:lumOff val="0"/>
                <a:alphaOff val="0"/>
              </a:srgbClr>
            </a:solidFill>
            <a:latin typeface="Garamond" panose="02020404030301010803" pitchFamily="18" charset="0"/>
            <a:ea typeface="+mn-ea"/>
            <a:cs typeface="+mn-cs"/>
          </a:endParaRPr>
        </a:p>
      </dsp:txBody>
      <dsp:txXfrm rot="-5400000">
        <a:off x="2007038" y="5455908"/>
        <a:ext cx="10029814" cy="1681724"/>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Node Location"/>
          <p:cNvSpPr>
            <a:spLocks noGrp="1"/>
          </p:cNvSpPr>
          <p:nvPr>
            <p:ph type="body" sz="quarter" idx="13" hasCustomPrompt="1"/>
          </p:nvPr>
        </p:nvSpPr>
        <p:spPr>
          <a:xfrm>
            <a:off x="685800" y="35350704"/>
            <a:ext cx="26060400" cy="594360"/>
          </a:xfrm>
          <a:prstGeom prst="rect">
            <a:avLst/>
          </a:prstGeom>
        </p:spPr>
        <p:txBody>
          <a:bodyPr/>
          <a:lstStyle>
            <a:lvl1pPr marL="0" indent="0">
              <a:buNone/>
              <a:defRPr sz="3600" b="1" baseline="0">
                <a:latin typeface="+mj-lt"/>
              </a:defRPr>
            </a:lvl1pPr>
            <a:lvl2pPr>
              <a:defRPr b="1">
                <a:latin typeface="+mj-lt"/>
              </a:defRPr>
            </a:lvl2pPr>
            <a:lvl3pPr>
              <a:defRPr b="1">
                <a:latin typeface="+mj-lt"/>
              </a:defRPr>
            </a:lvl3pPr>
            <a:lvl4pPr>
              <a:defRPr b="1">
                <a:latin typeface="+mj-lt"/>
              </a:defRPr>
            </a:lvl4pPr>
            <a:lvl5pPr>
              <a:defRPr b="1">
                <a:latin typeface="+mj-lt"/>
              </a:defRPr>
            </a:lvl5pPr>
          </a:lstStyle>
          <a:p>
            <a:pPr lvl="0"/>
            <a:r>
              <a:rPr lang="en-US" dirty="0" smtClean="0"/>
              <a:t>DEVELOP Node Location</a:t>
            </a:r>
            <a:endParaRPr lang="en-US" dirty="0"/>
          </a:p>
        </p:txBody>
      </p:sp>
      <p:sp>
        <p:nvSpPr>
          <p:cNvPr id="10" name="Subtitle"/>
          <p:cNvSpPr>
            <a:spLocks noGrp="1"/>
          </p:cNvSpPr>
          <p:nvPr>
            <p:ph type="body" sz="quarter" idx="11" hasCustomPrompt="1"/>
          </p:nvPr>
        </p:nvSpPr>
        <p:spPr>
          <a:xfrm>
            <a:off x="4014216" y="2176272"/>
            <a:ext cx="19412712" cy="1216152"/>
          </a:xfrm>
          <a:prstGeom prst="rect">
            <a:avLst/>
          </a:prstGeom>
        </p:spPr>
        <p:txBody>
          <a:bodyPr/>
          <a:lstStyle>
            <a:lvl1pPr marL="0" indent="0" algn="ctr">
              <a:buNone/>
              <a:defRPr sz="3600" baseline="0">
                <a:latin typeface="+mj-lt"/>
              </a:defRPr>
            </a:lvl1pPr>
            <a:lvl2pPr>
              <a:defRPr sz="4800"/>
            </a:lvl2pPr>
            <a:lvl3pPr>
              <a:defRPr sz="4000"/>
            </a:lvl3pPr>
            <a:lvl4pPr>
              <a:defRPr sz="3600"/>
            </a:lvl4pPr>
            <a:lvl5pPr>
              <a:defRPr sz="3600"/>
            </a:lvl5pPr>
          </a:lstStyle>
          <a:p>
            <a:pPr lvl="0"/>
            <a:r>
              <a:rPr lang="en-US" dirty="0" smtClean="0"/>
              <a:t>Project subtitle [use sentence case]</a:t>
            </a:r>
            <a:endParaRPr lang="en-US" dirty="0"/>
          </a:p>
        </p:txBody>
      </p:sp>
      <p:sp>
        <p:nvSpPr>
          <p:cNvPr id="8" name="Main Title"/>
          <p:cNvSpPr>
            <a:spLocks noGrp="1"/>
          </p:cNvSpPr>
          <p:nvPr>
            <p:ph type="body" sz="quarter" idx="10" hasCustomPrompt="1"/>
          </p:nvPr>
        </p:nvSpPr>
        <p:spPr>
          <a:xfrm>
            <a:off x="4572000" y="914400"/>
            <a:ext cx="18288000" cy="1152144"/>
          </a:xfrm>
          <a:prstGeom prst="rect">
            <a:avLst/>
          </a:prstGeom>
        </p:spPr>
        <p:txBody>
          <a:bodyPr/>
          <a:lstStyle>
            <a:lvl1pPr marL="0" indent="0" algn="ctr">
              <a:buNone/>
              <a:defRPr sz="8400" b="1" baseline="0">
                <a:solidFill>
                  <a:schemeClr val="accent1"/>
                </a:solidFill>
                <a:latin typeface="+mj-lt"/>
              </a:defRPr>
            </a:lvl1pPr>
          </a:lstStyle>
          <a:p>
            <a:pPr lvl="0"/>
            <a:r>
              <a:rPr lang="en-US" dirty="0" smtClean="0"/>
              <a:t>Project Title [Use Title Case]</a:t>
            </a:r>
            <a:endParaRPr lang="en-US" dirty="0"/>
          </a:p>
        </p:txBody>
      </p:sp>
    </p:spTree>
    <p:extLst>
      <p:ext uri="{BB962C8B-B14F-4D97-AF65-F5344CB8AC3E}">
        <p14:creationId xmlns:p14="http://schemas.microsoft.com/office/powerpoint/2010/main" val="341177245"/>
      </p:ext>
    </p:extLst>
  </p:cSld>
  <p:clrMapOvr>
    <a:masterClrMapping/>
  </p:clrMapOvr>
  <p:extLst mod="1">
    <p:ext uri="{DCECCB84-F9BA-43D5-87BE-67443E8EF086}">
      <p15:sldGuideLst xmlns=""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10" name="footer boundary line"/>
          <p:cNvCxnSpPr/>
          <p:nvPr userDrawn="1"/>
        </p:nvCxnSpPr>
        <p:spPr>
          <a:xfrm>
            <a:off x="685800" y="34978415"/>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9" name="header boundary line"/>
          <p:cNvCxnSpPr/>
          <p:nvPr userDrawn="1"/>
        </p:nvCxnSpPr>
        <p:spPr>
          <a:xfrm>
            <a:off x="685800" y="3918857"/>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pic>
        <p:nvPicPr>
          <p:cNvPr id="7" name="nasa logo" descr="BnW.psd"/>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4138370" y="948900"/>
            <a:ext cx="2329895" cy="193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develop logo"/>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44495" y="661797"/>
            <a:ext cx="2158130" cy="2592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contract info"/>
          <p:cNvSpPr/>
          <p:nvPr userDrawn="1"/>
        </p:nvSpPr>
        <p:spPr>
          <a:xfrm>
            <a:off x="16780042" y="35271802"/>
            <a:ext cx="9966158" cy="738664"/>
          </a:xfrm>
          <a:prstGeom prst="rect">
            <a:avLst/>
          </a:prstGeom>
        </p:spPr>
        <p:txBody>
          <a:bodyPr wrap="square">
            <a:spAutoFit/>
          </a:bodyPr>
          <a:ls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a:lstStyle>
          <a:p>
            <a:pPr lvl="0" algn="r">
              <a:buClr>
                <a:schemeClr val="dk1"/>
              </a:buClr>
              <a:buSzPct val="25000"/>
            </a:pPr>
            <a:r>
              <a:rPr lang="en-US" sz="1400" i="1" baseline="0" dirty="0" smtClean="0">
                <a:solidFill>
                  <a:schemeClr val="bg2">
                    <a:lumMod val="50000"/>
                  </a:schemeClr>
                </a:solidFill>
                <a:latin typeface="Arial" panose="020B0604020202020204" pitchFamily="34" charset="0"/>
                <a:ea typeface="Questrial"/>
                <a:cs typeface="Arial" panose="020B0604020202020204" pitchFamily="34" charset="0"/>
                <a:sym typeface="Questrial"/>
              </a:rPr>
              <a:t>Any opinions, findings, and conclusions or recommendations expressed in this material are those of the author(s) and do not necessarily reflect the views of the National Aeronautics and Space Administration. This material is based upon work supported by NASA through contract NNL11AA00B and cooperative agreement NNX14AB60A.</a:t>
            </a:r>
            <a:endParaRPr lang="en-US" sz="1400" i="1" baseline="0" dirty="0">
              <a:solidFill>
                <a:schemeClr val="bg2">
                  <a:lumMod val="50000"/>
                </a:schemeClr>
              </a:solidFill>
              <a:latin typeface="Arial" panose="020B0604020202020204" pitchFamily="34" charset="0"/>
              <a:ea typeface="Questrial"/>
              <a:cs typeface="Arial" panose="020B0604020202020204" pitchFamily="34" charset="0"/>
              <a:sym typeface="Questrial"/>
            </a:endParaRPr>
          </a:p>
        </p:txBody>
      </p:sp>
    </p:spTree>
    <p:extLst>
      <p:ext uri="{BB962C8B-B14F-4D97-AF65-F5344CB8AC3E}">
        <p14:creationId xmlns:p14="http://schemas.microsoft.com/office/powerpoint/2010/main" val="557721729"/>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pos="8640" userDrawn="1">
          <p15:clr>
            <a:srgbClr val="F26B43"/>
          </p15:clr>
        </p15:guide>
        <p15:guide id="2" orient="horz" pos="11520" userDrawn="1">
          <p15:clr>
            <a:srgbClr val="F26B43"/>
          </p15:clr>
        </p15:guide>
        <p15:guide id="3" pos="576" userDrawn="1">
          <p15:clr>
            <a:srgbClr val="F26B43"/>
          </p15:clr>
        </p15:guide>
        <p15:guide id="4" pos="16704" userDrawn="1">
          <p15:clr>
            <a:srgbClr val="F26B43"/>
          </p15:clr>
        </p15:guide>
        <p15:guide id="5" orient="horz" pos="21888" userDrawn="1">
          <p15:clr>
            <a:srgbClr val="F26B43"/>
          </p15:clr>
        </p15:guide>
        <p15:guide id="6" orient="horz" pos="3456" userDrawn="1">
          <p15:clr>
            <a:srgbClr val="F26B43"/>
          </p15:clr>
        </p15:guide>
        <p15:guide id="7" pos="5760" userDrawn="1">
          <p15:clr>
            <a:srgbClr val="A4A3A4"/>
          </p15:clr>
        </p15:guide>
        <p15:guide id="8" pos="6048" userDrawn="1">
          <p15:clr>
            <a:srgbClr val="A4A3A4"/>
          </p15:clr>
        </p15:guide>
        <p15:guide id="9" pos="11520" userDrawn="1">
          <p15:clr>
            <a:srgbClr val="A4A3A4"/>
          </p15:clr>
        </p15:guide>
        <p15:guide id="10" pos="11232" userDrawn="1">
          <p15:clr>
            <a:srgbClr val="A4A3A4"/>
          </p15:clr>
        </p15:guide>
      </p15:sldGuideLst>
    </p:ext>
  </p:extLst>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4.png"/><Relationship Id="rId7" Type="http://schemas.openxmlformats.org/officeDocument/2006/relationships/diagramColors" Target="../diagrams/colors1.xml"/><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diagramQuickStyle" Target="../diagrams/quickStyle1.xml"/><Relationship Id="rId11" Type="http://schemas.openxmlformats.org/officeDocument/2006/relationships/image" Target="../media/image7.jpg"/><Relationship Id="rId5" Type="http://schemas.openxmlformats.org/officeDocument/2006/relationships/diagramLayout" Target="../diagrams/layout1.xml"/><Relationship Id="rId10" Type="http://schemas.openxmlformats.org/officeDocument/2006/relationships/image" Target="../media/image6.png"/><Relationship Id="rId4" Type="http://schemas.openxmlformats.org/officeDocument/2006/relationships/diagramData" Target="../diagrams/data1.xml"/><Relationship Id="rId9" Type="http://schemas.openxmlformats.org/officeDocument/2006/relationships/image" Target="../media/image5.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smtClean="0"/>
              <a:t>Wise County Clerk of Court’s Office and NASA Langley Research Center</a:t>
            </a:r>
            <a:endParaRPr lang="en-US" dirty="0"/>
          </a:p>
        </p:txBody>
      </p:sp>
      <p:sp>
        <p:nvSpPr>
          <p:cNvPr id="4" name="Text Placeholder 3"/>
          <p:cNvSpPr>
            <a:spLocks noGrp="1"/>
          </p:cNvSpPr>
          <p:nvPr>
            <p:ph type="body" sz="quarter" idx="11"/>
          </p:nvPr>
        </p:nvSpPr>
        <p:spPr/>
        <p:txBody>
          <a:bodyPr/>
          <a:lstStyle/>
          <a:p>
            <a:r>
              <a:rPr lang="en-US" dirty="0" smtClean="0"/>
              <a:t>Utilizing NASA Earth Observations to monitor the extent of harmful </a:t>
            </a:r>
            <a:r>
              <a:rPr lang="en-US" dirty="0"/>
              <a:t>a</a:t>
            </a:r>
            <a:r>
              <a:rPr lang="en-US" dirty="0" smtClean="0"/>
              <a:t>lgal blooms in the lower Chesapeake Bay Watershed</a:t>
            </a:r>
            <a:endParaRPr lang="en-US" dirty="0"/>
          </a:p>
        </p:txBody>
      </p:sp>
      <p:sp>
        <p:nvSpPr>
          <p:cNvPr id="5" name="Text Placeholder 4"/>
          <p:cNvSpPr>
            <a:spLocks noGrp="1"/>
          </p:cNvSpPr>
          <p:nvPr>
            <p:ph type="body" sz="quarter" idx="10"/>
          </p:nvPr>
        </p:nvSpPr>
        <p:spPr/>
        <p:txBody>
          <a:bodyPr/>
          <a:lstStyle/>
          <a:p>
            <a:r>
              <a:rPr lang="en-US" dirty="0" smtClean="0"/>
              <a:t>Virginia Water Resources II</a:t>
            </a:r>
            <a:endParaRPr lang="en-US" dirty="0"/>
          </a:p>
        </p:txBody>
      </p:sp>
      <p:sp>
        <p:nvSpPr>
          <p:cNvPr id="9" name="Text Placeholder 16"/>
          <p:cNvSpPr txBox="1">
            <a:spLocks/>
          </p:cNvSpPr>
          <p:nvPr/>
        </p:nvSpPr>
        <p:spPr>
          <a:xfrm>
            <a:off x="9144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spcBef>
                <a:spcPts val="0"/>
              </a:spcBef>
            </a:pPr>
            <a:r>
              <a:rPr lang="en-US" dirty="0" err="1" smtClean="0"/>
              <a:t>Arika</a:t>
            </a:r>
            <a:r>
              <a:rPr lang="en-US" dirty="0" smtClean="0"/>
              <a:t> Egan, Jakub </a:t>
            </a:r>
            <a:r>
              <a:rPr lang="en-US" dirty="0" err="1" smtClean="0"/>
              <a:t>Blach</a:t>
            </a:r>
            <a:r>
              <a:rPr lang="en-US" dirty="0" smtClean="0"/>
              <a:t>, &amp; Zachary Tate</a:t>
            </a:r>
          </a:p>
          <a:p>
            <a:pPr>
              <a:spcBef>
                <a:spcPts val="0"/>
              </a:spcBef>
            </a:pPr>
            <a:r>
              <a:rPr lang="en-US" dirty="0" smtClean="0"/>
              <a:t>Wise County Clerk of Court</a:t>
            </a:r>
          </a:p>
          <a:p>
            <a:pPr>
              <a:spcBef>
                <a:spcPts val="0"/>
              </a:spcBef>
            </a:pPr>
            <a:endParaRPr lang="en-US" dirty="0" smtClean="0"/>
          </a:p>
          <a:p>
            <a:pPr>
              <a:spcBef>
                <a:spcPts val="0"/>
              </a:spcBef>
            </a:pPr>
            <a:r>
              <a:rPr lang="en-US" dirty="0" smtClean="0"/>
              <a:t>Jessica Jozwik &amp; Tyler Rhodes</a:t>
            </a:r>
          </a:p>
          <a:p>
            <a:pPr>
              <a:spcBef>
                <a:spcPts val="0"/>
              </a:spcBef>
            </a:pPr>
            <a:r>
              <a:rPr lang="en-US" dirty="0" smtClean="0"/>
              <a:t>Langley Research Center</a:t>
            </a:r>
          </a:p>
        </p:txBody>
      </p:sp>
      <p:sp>
        <p:nvSpPr>
          <p:cNvPr id="10" name="Text Placeholder 16"/>
          <p:cNvSpPr txBox="1">
            <a:spLocks/>
          </p:cNvSpPr>
          <p:nvPr/>
        </p:nvSpPr>
        <p:spPr>
          <a:xfrm>
            <a:off x="96012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spcBef>
                <a:spcPts val="0"/>
              </a:spcBef>
            </a:pPr>
            <a:r>
              <a:rPr lang="en-US" dirty="0" smtClean="0"/>
              <a:t>Dr. Kim Reece, Virginia Institute of Marine Science</a:t>
            </a:r>
          </a:p>
          <a:p>
            <a:pPr>
              <a:spcBef>
                <a:spcPts val="0"/>
              </a:spcBef>
            </a:pPr>
            <a:endParaRPr lang="en-US" dirty="0" smtClean="0"/>
          </a:p>
          <a:p>
            <a:pPr>
              <a:spcBef>
                <a:spcPts val="0"/>
              </a:spcBef>
            </a:pPr>
            <a:r>
              <a:rPr lang="en-US" dirty="0" smtClean="0"/>
              <a:t>Russ Baxter, Virginia Deputy Secretary of Natural Resources for the Chesapeake Bay</a:t>
            </a:r>
          </a:p>
          <a:p>
            <a:pPr>
              <a:spcBef>
                <a:spcPts val="0"/>
              </a:spcBef>
            </a:pPr>
            <a:endParaRPr lang="en-US" dirty="0" smtClean="0"/>
          </a:p>
          <a:p>
            <a:pPr>
              <a:spcBef>
                <a:spcPts val="0"/>
              </a:spcBef>
            </a:pPr>
            <a:r>
              <a:rPr lang="en-US" dirty="0" smtClean="0"/>
              <a:t>Will </a:t>
            </a:r>
            <a:r>
              <a:rPr lang="en-US" dirty="0" err="1" smtClean="0"/>
              <a:t>Hunley</a:t>
            </a:r>
            <a:r>
              <a:rPr lang="en-US" dirty="0" smtClean="0"/>
              <a:t>, Hampton Roads Sanitation Department</a:t>
            </a:r>
          </a:p>
          <a:p>
            <a:pPr>
              <a:spcBef>
                <a:spcPts val="0"/>
              </a:spcBef>
            </a:pPr>
            <a:endParaRPr lang="en-US" dirty="0" smtClean="0"/>
          </a:p>
          <a:p>
            <a:pPr>
              <a:spcBef>
                <a:spcPts val="0"/>
              </a:spcBef>
            </a:pPr>
            <a:r>
              <a:rPr lang="en-US" dirty="0" smtClean="0"/>
              <a:t>Todd Egerton, Department of Biological Sciences, Old Dominion University</a:t>
            </a:r>
          </a:p>
        </p:txBody>
      </p:sp>
      <p:sp>
        <p:nvSpPr>
          <p:cNvPr id="11" name="Text Placeholder 16"/>
          <p:cNvSpPr txBox="1">
            <a:spLocks/>
          </p:cNvSpPr>
          <p:nvPr/>
        </p:nvSpPr>
        <p:spPr>
          <a:xfrm>
            <a:off x="182880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spcBef>
                <a:spcPts val="0"/>
              </a:spcBef>
            </a:pPr>
            <a:r>
              <a:rPr lang="en-US" b="1" dirty="0" smtClean="0"/>
              <a:t>Advisors</a:t>
            </a:r>
          </a:p>
          <a:p>
            <a:pPr>
              <a:spcBef>
                <a:spcPts val="0"/>
              </a:spcBef>
            </a:pPr>
            <a:endParaRPr lang="en-US" b="1" dirty="0" smtClean="0"/>
          </a:p>
          <a:p>
            <a:pPr>
              <a:spcBef>
                <a:spcPts val="0"/>
              </a:spcBef>
            </a:pPr>
            <a:r>
              <a:rPr lang="en-US" dirty="0" smtClean="0"/>
              <a:t>Dr. Kenton Ross, NASA DEVELOP National Science Advisor</a:t>
            </a:r>
          </a:p>
          <a:p>
            <a:pPr>
              <a:spcBef>
                <a:spcPts val="0"/>
              </a:spcBef>
            </a:pPr>
            <a:endParaRPr lang="en-US" dirty="0" smtClean="0"/>
          </a:p>
          <a:p>
            <a:pPr>
              <a:spcBef>
                <a:spcPts val="0"/>
              </a:spcBef>
            </a:pPr>
            <a:r>
              <a:rPr lang="en-US" dirty="0" smtClean="0"/>
              <a:t>Bob </a:t>
            </a:r>
            <a:r>
              <a:rPr lang="en-US" dirty="0" err="1" smtClean="0"/>
              <a:t>VanGundy</a:t>
            </a:r>
            <a:r>
              <a:rPr lang="en-US" dirty="0" smtClean="0"/>
              <a:t>, University of Virginia’s College at Wise</a:t>
            </a:r>
          </a:p>
          <a:p>
            <a:pPr>
              <a:spcBef>
                <a:spcPts val="0"/>
              </a:spcBef>
            </a:pPr>
            <a:endParaRPr lang="en-US" dirty="0" smtClean="0"/>
          </a:p>
          <a:p>
            <a:pPr>
              <a:spcBef>
                <a:spcPts val="0"/>
              </a:spcBef>
            </a:pPr>
            <a:r>
              <a:rPr lang="en-US" dirty="0" smtClean="0"/>
              <a:t>Dr. DeWayne Cecil, Global Science and Technology Inc.</a:t>
            </a:r>
          </a:p>
          <a:p>
            <a:pPr>
              <a:spcBef>
                <a:spcPts val="0"/>
              </a:spcBef>
            </a:pPr>
            <a:endParaRPr lang="en-US" dirty="0"/>
          </a:p>
          <a:p>
            <a:pPr>
              <a:spcBef>
                <a:spcPts val="0"/>
              </a:spcBef>
            </a:pPr>
            <a:r>
              <a:rPr lang="en-US" dirty="0" smtClean="0"/>
              <a:t>Melanie </a:t>
            </a:r>
            <a:r>
              <a:rPr lang="en-US" dirty="0" err="1" smtClean="0"/>
              <a:t>Salyer</a:t>
            </a:r>
            <a:r>
              <a:rPr lang="en-US" dirty="0" smtClean="0"/>
              <a:t>, Mentor at Wise County Clerk of Court’s Office </a:t>
            </a:r>
          </a:p>
          <a:p>
            <a:pPr>
              <a:spcBef>
                <a:spcPts val="0"/>
              </a:spcBef>
            </a:pPr>
            <a:endParaRPr lang="en-US" dirty="0" smtClean="0"/>
          </a:p>
          <a:p>
            <a:pPr>
              <a:spcBef>
                <a:spcPts val="0"/>
              </a:spcBef>
            </a:pPr>
            <a:r>
              <a:rPr lang="en-US" b="1" dirty="0" smtClean="0"/>
              <a:t>Previous Contributors</a:t>
            </a:r>
          </a:p>
          <a:p>
            <a:pPr>
              <a:spcBef>
                <a:spcPts val="0"/>
              </a:spcBef>
            </a:pPr>
            <a:endParaRPr lang="en-US" b="1" dirty="0" smtClean="0"/>
          </a:p>
          <a:p>
            <a:pPr>
              <a:spcBef>
                <a:spcPts val="0"/>
              </a:spcBef>
            </a:pPr>
            <a:r>
              <a:rPr lang="en-US" dirty="0" smtClean="0"/>
              <a:t>Dr. Sara </a:t>
            </a:r>
            <a:r>
              <a:rPr lang="en-US" dirty="0" err="1" smtClean="0"/>
              <a:t>Lubkin</a:t>
            </a:r>
            <a:r>
              <a:rPr lang="en-US" dirty="0" smtClean="0"/>
              <a:t> and Cassandra Morgan</a:t>
            </a:r>
          </a:p>
          <a:p>
            <a:pPr algn="ctr"/>
            <a:endParaRPr lang="en-US" dirty="0" smtClean="0"/>
          </a:p>
        </p:txBody>
      </p:sp>
      <p:sp>
        <p:nvSpPr>
          <p:cNvPr id="8" name="Text Placeholder 16"/>
          <p:cNvSpPr txBox="1">
            <a:spLocks/>
          </p:cNvSpPr>
          <p:nvPr/>
        </p:nvSpPr>
        <p:spPr>
          <a:xfrm>
            <a:off x="914400" y="21547304"/>
            <a:ext cx="169164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Use images.</a:t>
            </a:r>
          </a:p>
          <a:p>
            <a:r>
              <a:rPr lang="en-US" dirty="0" smtClean="0"/>
              <a:t>Make sure that it has some sort of flow, that it makes sense.  Show your results in a logical order.</a:t>
            </a:r>
          </a:p>
          <a:p>
            <a:r>
              <a:rPr lang="en-US" dirty="0" smtClean="0"/>
              <a:t>No bullets.</a:t>
            </a:r>
          </a:p>
        </p:txBody>
      </p:sp>
      <p:sp>
        <p:nvSpPr>
          <p:cNvPr id="12" name="Text Placeholder 16"/>
          <p:cNvSpPr txBox="1">
            <a:spLocks/>
          </p:cNvSpPr>
          <p:nvPr/>
        </p:nvSpPr>
        <p:spPr>
          <a:xfrm>
            <a:off x="18288000" y="21547304"/>
            <a:ext cx="8229600" cy="576072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r>
              <a:rPr lang="en-US" dirty="0" smtClean="0"/>
              <a:t>Use bullets.</a:t>
            </a:r>
          </a:p>
          <a:p>
            <a:pPr marL="347663" indent="-347663"/>
            <a:r>
              <a:rPr lang="en-US" dirty="0" smtClean="0"/>
              <a:t>Use complete sentences with periods.</a:t>
            </a:r>
          </a:p>
        </p:txBody>
      </p:sp>
      <p:sp>
        <p:nvSpPr>
          <p:cNvPr id="13" name="Text Placeholder 16"/>
          <p:cNvSpPr txBox="1">
            <a:spLocks/>
          </p:cNvSpPr>
          <p:nvPr/>
        </p:nvSpPr>
        <p:spPr>
          <a:xfrm>
            <a:off x="18288000" y="13251150"/>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endParaRPr lang="en-US" dirty="0" smtClean="0"/>
          </a:p>
        </p:txBody>
      </p:sp>
      <p:sp>
        <p:nvSpPr>
          <p:cNvPr id="14" name="Text Placeholder 16"/>
          <p:cNvSpPr txBox="1">
            <a:spLocks/>
          </p:cNvSpPr>
          <p:nvPr/>
        </p:nvSpPr>
        <p:spPr>
          <a:xfrm>
            <a:off x="36080699" y="3616040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Landsat 8 OLI</a:t>
            </a:r>
          </a:p>
        </p:txBody>
      </p:sp>
      <p:sp>
        <p:nvSpPr>
          <p:cNvPr id="6" name="Text Placeholder 16"/>
          <p:cNvSpPr txBox="1">
            <a:spLocks/>
          </p:cNvSpPr>
          <p:nvPr/>
        </p:nvSpPr>
        <p:spPr>
          <a:xfrm>
            <a:off x="914400" y="6243411"/>
            <a:ext cx="16916400" cy="5760720"/>
          </a:xfrm>
          <a:prstGeom prst="rect">
            <a:avLst/>
          </a:prstGeom>
        </p:spPr>
        <p:txBody>
          <a:bodyPr numCol="2"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Keep this blank for now.</a:t>
            </a:r>
          </a:p>
          <a:p>
            <a:r>
              <a:rPr lang="en-US" dirty="0" smtClean="0"/>
              <a:t>Body text point size should be at least 24.</a:t>
            </a:r>
          </a:p>
          <a:p>
            <a:r>
              <a:rPr lang="en-US" dirty="0" smtClean="0"/>
              <a:t>Caption text point size should be at least 16.</a:t>
            </a:r>
          </a:p>
          <a:p>
            <a:r>
              <a:rPr lang="en-US" dirty="0" smtClean="0"/>
              <a:t>Feel free to rename, move, and resize sections as needed.</a:t>
            </a:r>
          </a:p>
        </p:txBody>
      </p:sp>
      <p:sp>
        <p:nvSpPr>
          <p:cNvPr id="15" name="Text Placeholder 16"/>
          <p:cNvSpPr txBox="1">
            <a:spLocks/>
          </p:cNvSpPr>
          <p:nvPr/>
        </p:nvSpPr>
        <p:spPr>
          <a:xfrm>
            <a:off x="18287999" y="6243411"/>
            <a:ext cx="8229601" cy="4125734"/>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r>
              <a:rPr lang="en-US" dirty="0" smtClean="0"/>
              <a:t>Create a python tool to estimate chlorophyll-</a:t>
            </a:r>
            <a:r>
              <a:rPr lang="en-US" i="1" dirty="0" smtClean="0"/>
              <a:t>a</a:t>
            </a:r>
            <a:r>
              <a:rPr lang="en-US" dirty="0" smtClean="0"/>
              <a:t> concentrations for the Chesapeake Bay Watershed, using data from Landsat 8 OLI</a:t>
            </a:r>
          </a:p>
          <a:p>
            <a:pPr marL="347663" indent="-347663"/>
            <a:r>
              <a:rPr lang="en-US" dirty="0"/>
              <a:t>Cultivate a better understanding of the causes and impacts of Harmful Algal Blooms to better inform policies that combat pollution of the Chesapeake Bay. </a:t>
            </a:r>
          </a:p>
          <a:p>
            <a:pPr marL="347663" indent="-347663"/>
            <a:r>
              <a:rPr lang="en-US" dirty="0" smtClean="0"/>
              <a:t>Improve routine and emergency assessment of Harmful Algal Blooms in the Chesapeake Bay</a:t>
            </a:r>
          </a:p>
        </p:txBody>
      </p:sp>
      <p:sp>
        <p:nvSpPr>
          <p:cNvPr id="16" name="TextBox 15"/>
          <p:cNvSpPr txBox="1"/>
          <p:nvPr/>
        </p:nvSpPr>
        <p:spPr>
          <a:xfrm>
            <a:off x="914400" y="5510709"/>
            <a:ext cx="16916399"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Abstract</a:t>
            </a:r>
          </a:p>
        </p:txBody>
      </p:sp>
      <p:sp>
        <p:nvSpPr>
          <p:cNvPr id="23" name="TextBox 22"/>
          <p:cNvSpPr txBox="1"/>
          <p:nvPr/>
        </p:nvSpPr>
        <p:spPr>
          <a:xfrm>
            <a:off x="18288000" y="5504988"/>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Objectives</a:t>
            </a:r>
          </a:p>
        </p:txBody>
      </p:sp>
      <p:sp>
        <p:nvSpPr>
          <p:cNvPr id="24" name="TextBox 23"/>
          <p:cNvSpPr txBox="1"/>
          <p:nvPr/>
        </p:nvSpPr>
        <p:spPr>
          <a:xfrm>
            <a:off x="914399" y="8967336"/>
            <a:ext cx="169164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Methodology</a:t>
            </a:r>
          </a:p>
        </p:txBody>
      </p:sp>
      <p:sp>
        <p:nvSpPr>
          <p:cNvPr id="25" name="TextBox 24"/>
          <p:cNvSpPr txBox="1"/>
          <p:nvPr/>
        </p:nvSpPr>
        <p:spPr>
          <a:xfrm>
            <a:off x="18287998" y="9724503"/>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Study Area</a:t>
            </a:r>
          </a:p>
        </p:txBody>
      </p:sp>
      <p:sp>
        <p:nvSpPr>
          <p:cNvPr id="26" name="TextBox 25"/>
          <p:cNvSpPr txBox="1"/>
          <p:nvPr/>
        </p:nvSpPr>
        <p:spPr>
          <a:xfrm>
            <a:off x="18288000" y="16729798"/>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Earth Observations</a:t>
            </a:r>
          </a:p>
        </p:txBody>
      </p:sp>
      <p:sp>
        <p:nvSpPr>
          <p:cNvPr id="27" name="TextBox 26"/>
          <p:cNvSpPr txBox="1"/>
          <p:nvPr/>
        </p:nvSpPr>
        <p:spPr>
          <a:xfrm>
            <a:off x="914401" y="20830504"/>
            <a:ext cx="16916398"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Results</a:t>
            </a:r>
          </a:p>
        </p:txBody>
      </p:sp>
      <p:sp>
        <p:nvSpPr>
          <p:cNvPr id="28" name="TextBox 27"/>
          <p:cNvSpPr txBox="1"/>
          <p:nvPr/>
        </p:nvSpPr>
        <p:spPr>
          <a:xfrm>
            <a:off x="18288000" y="20824783"/>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Conclusions</a:t>
            </a:r>
          </a:p>
        </p:txBody>
      </p:sp>
      <p:sp>
        <p:nvSpPr>
          <p:cNvPr id="29" name="TextBox 28"/>
          <p:cNvSpPr txBox="1"/>
          <p:nvPr/>
        </p:nvSpPr>
        <p:spPr>
          <a:xfrm>
            <a:off x="182880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Acknowledgements</a:t>
            </a:r>
          </a:p>
        </p:txBody>
      </p:sp>
      <p:sp>
        <p:nvSpPr>
          <p:cNvPr id="30" name="TextBox 29"/>
          <p:cNvSpPr txBox="1"/>
          <p:nvPr/>
        </p:nvSpPr>
        <p:spPr>
          <a:xfrm>
            <a:off x="96012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Project Partners</a:t>
            </a:r>
          </a:p>
        </p:txBody>
      </p:sp>
      <p:sp>
        <p:nvSpPr>
          <p:cNvPr id="31" name="TextBox 30"/>
          <p:cNvSpPr txBox="1"/>
          <p:nvPr/>
        </p:nvSpPr>
        <p:spPr>
          <a:xfrm>
            <a:off x="9144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Team Members</a:t>
            </a:r>
          </a:p>
        </p:txBody>
      </p:sp>
      <p:sp>
        <p:nvSpPr>
          <p:cNvPr id="32" name="Team Members"/>
          <p:cNvSpPr txBox="1">
            <a:spLocks/>
          </p:cNvSpPr>
          <p:nvPr/>
        </p:nvSpPr>
        <p:spPr>
          <a:xfrm>
            <a:off x="914400" y="4148884"/>
            <a:ext cx="25603200" cy="950976"/>
          </a:xfrm>
          <a:prstGeom prst="rect">
            <a:avLst/>
          </a:prstGeom>
        </p:spPr>
        <p:txBody>
          <a:bodyPr anchor="t"/>
          <a:lstStyle>
            <a:lvl1pPr marL="0" indent="0" algn="ctr" defTabSz="2743200" rtl="0" eaLnBrk="1" latinLnBrk="0" hangingPunct="1">
              <a:lnSpc>
                <a:spcPct val="90000"/>
              </a:lnSpc>
              <a:spcBef>
                <a:spcPts val="0"/>
              </a:spcBef>
              <a:buFont typeface="Arial" panose="020B0604020202020204" pitchFamily="34" charset="0"/>
              <a:buNone/>
              <a:defRPr sz="32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err="1" smtClean="0"/>
              <a:t>Arika</a:t>
            </a:r>
            <a:r>
              <a:rPr lang="en-US" dirty="0" smtClean="0"/>
              <a:t> Egan (Project Lead), Zachary Tate, Jakub </a:t>
            </a:r>
            <a:r>
              <a:rPr lang="en-US" dirty="0" err="1" smtClean="0"/>
              <a:t>Blach</a:t>
            </a:r>
            <a:r>
              <a:rPr lang="en-US" dirty="0" smtClean="0"/>
              <a:t>, Jessica Jozwik, Tyler Rhodes</a:t>
            </a:r>
          </a:p>
          <a:p>
            <a:r>
              <a:rPr lang="en-US" sz="2400" dirty="0" smtClean="0"/>
              <a:t>DEVELOP National Program at Wise County and Langley Research Center</a:t>
            </a:r>
            <a:endParaRPr lang="en-US" sz="2400" dirty="0"/>
          </a:p>
        </p:txBody>
      </p:sp>
      <p:pic>
        <p:nvPicPr>
          <p:cNvPr id="1028" name="Picture 4" descr="06 Aqua.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836253" y="17851049"/>
            <a:ext cx="3638550" cy="19050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03 Landsat8.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7999" y="17846180"/>
            <a:ext cx="2333625" cy="1905000"/>
          </a:xfrm>
          <a:prstGeom prst="rect">
            <a:avLst/>
          </a:prstGeom>
          <a:noFill/>
          <a:extLst>
            <a:ext uri="{909E8E84-426E-40DD-AFC4-6F175D3DCCD1}">
              <a14:hiddenFill xmlns:a14="http://schemas.microsoft.com/office/drawing/2010/main">
                <a:solidFill>
                  <a:srgbClr val="FFFFFF"/>
                </a:solidFill>
              </a14:hiddenFill>
            </a:ext>
          </a:extLst>
        </p:spPr>
      </p:pic>
      <p:sp>
        <p:nvSpPr>
          <p:cNvPr id="18" name="TextBox 17"/>
          <p:cNvSpPr txBox="1"/>
          <p:nvPr/>
        </p:nvSpPr>
        <p:spPr>
          <a:xfrm>
            <a:off x="18287999" y="19842768"/>
            <a:ext cx="2876551" cy="507831"/>
          </a:xfrm>
          <a:prstGeom prst="rect">
            <a:avLst/>
          </a:prstGeom>
          <a:noFill/>
        </p:spPr>
        <p:txBody>
          <a:bodyPr wrap="square" rtlCol="0">
            <a:spAutoFit/>
          </a:bodyPr>
          <a:lstStyle/>
          <a:p>
            <a:r>
              <a:rPr lang="en-US" sz="2700" dirty="0" smtClean="0"/>
              <a:t>Landsat 8 OLI</a:t>
            </a:r>
            <a:endParaRPr lang="en-US" sz="2700" dirty="0"/>
          </a:p>
        </p:txBody>
      </p:sp>
      <p:sp>
        <p:nvSpPr>
          <p:cNvPr id="19" name="TextBox 18"/>
          <p:cNvSpPr txBox="1"/>
          <p:nvPr/>
        </p:nvSpPr>
        <p:spPr>
          <a:xfrm>
            <a:off x="22402799" y="19842768"/>
            <a:ext cx="3467100" cy="507831"/>
          </a:xfrm>
          <a:prstGeom prst="rect">
            <a:avLst/>
          </a:prstGeom>
          <a:noFill/>
        </p:spPr>
        <p:txBody>
          <a:bodyPr wrap="square" rtlCol="0">
            <a:spAutoFit/>
          </a:bodyPr>
          <a:lstStyle/>
          <a:p>
            <a:r>
              <a:rPr lang="en-US" sz="2700" dirty="0" smtClean="0"/>
              <a:t>Aqua MODIS</a:t>
            </a:r>
            <a:endParaRPr lang="en-US" sz="2700" dirty="0"/>
          </a:p>
        </p:txBody>
      </p:sp>
      <p:sp>
        <p:nvSpPr>
          <p:cNvPr id="20" name="TextBox 19"/>
          <p:cNvSpPr txBox="1"/>
          <p:nvPr/>
        </p:nvSpPr>
        <p:spPr>
          <a:xfrm>
            <a:off x="18288000" y="10551155"/>
            <a:ext cx="6135333" cy="507831"/>
          </a:xfrm>
          <a:prstGeom prst="rect">
            <a:avLst/>
          </a:prstGeom>
          <a:noFill/>
        </p:spPr>
        <p:txBody>
          <a:bodyPr wrap="square" rtlCol="0">
            <a:spAutoFit/>
          </a:bodyPr>
          <a:lstStyle/>
          <a:p>
            <a:r>
              <a:rPr lang="en-US" sz="2700" dirty="0" smtClean="0"/>
              <a:t>Study Period: May 2011 - October 2015</a:t>
            </a:r>
            <a:endParaRPr lang="en-US" sz="2700" dirty="0"/>
          </a:p>
        </p:txBody>
      </p:sp>
      <p:grpSp>
        <p:nvGrpSpPr>
          <p:cNvPr id="3" name="Group 2"/>
          <p:cNvGrpSpPr/>
          <p:nvPr/>
        </p:nvGrpSpPr>
        <p:grpSpPr>
          <a:xfrm>
            <a:off x="1320155" y="10369145"/>
            <a:ext cx="12127832" cy="10240009"/>
            <a:chOff x="914399" y="13336247"/>
            <a:chExt cx="6096001" cy="5053078"/>
          </a:xfrm>
        </p:grpSpPr>
        <p:sp>
          <p:nvSpPr>
            <p:cNvPr id="33" name="Rounded Rectangle 32"/>
            <p:cNvSpPr/>
            <p:nvPr/>
          </p:nvSpPr>
          <p:spPr>
            <a:xfrm>
              <a:off x="2252546" y="17479287"/>
              <a:ext cx="4757854" cy="910038"/>
            </a:xfrm>
            <a:prstGeom prst="roundRect">
              <a:avLst/>
            </a:prstGeom>
            <a:solidFill>
              <a:srgbClr val="FFFFFF"/>
            </a:solidFill>
            <a:ln w="25400" cap="flat" cmpd="sng" algn="ctr">
              <a:solidFill>
                <a:srgbClr val="699AC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smtClean="0">
                <a:ln>
                  <a:noFill/>
                </a:ln>
                <a:solidFill>
                  <a:srgbClr val="FFFFFF"/>
                </a:solidFill>
                <a:effectLst/>
                <a:uLnTx/>
                <a:uFillTx/>
                <a:latin typeface="Arial"/>
                <a:ea typeface="+mn-ea"/>
                <a:cs typeface="+mn-cs"/>
                <a:sym typeface="Arial"/>
              </a:endParaRPr>
            </a:p>
          </p:txBody>
        </p:sp>
        <p:graphicFrame>
          <p:nvGraphicFramePr>
            <p:cNvPr id="34" name="Diagram 33"/>
            <p:cNvGraphicFramePr/>
            <p:nvPr>
              <p:extLst>
                <p:ext uri="{D42A27DB-BD31-4B8C-83A1-F6EECF244321}">
                  <p14:modId xmlns:p14="http://schemas.microsoft.com/office/powerpoint/2010/main" val="1087939155"/>
                </p:ext>
              </p:extLst>
            </p:nvPr>
          </p:nvGraphicFramePr>
          <p:xfrm>
            <a:off x="914400" y="13336247"/>
            <a:ext cx="60960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5" name="TextBox 34"/>
            <p:cNvSpPr txBox="1"/>
            <p:nvPr/>
          </p:nvSpPr>
          <p:spPr>
            <a:xfrm>
              <a:off x="2252545" y="17540842"/>
              <a:ext cx="4757855" cy="653070"/>
            </a:xfrm>
            <a:prstGeom prst="rect">
              <a:avLst/>
            </a:prstGeom>
            <a:noFill/>
          </p:spPr>
          <p:txBody>
            <a:bodyPr wrap="square" rtlCol="0">
              <a:spAutoFit/>
            </a:bodyPr>
            <a:lstStyle/>
            <a:p>
              <a:pPr algn="ctr" defTabSz="914400"/>
              <a:r>
                <a:rPr lang="en-US" sz="4000" b="1" kern="0" dirty="0" smtClean="0">
                  <a:solidFill>
                    <a:srgbClr val="767171"/>
                  </a:solidFill>
                  <a:cs typeface="Arial"/>
                  <a:sym typeface="Arial"/>
                </a:rPr>
                <a:t>Chesapeake Bay Chlorophyll Hotspot Identifier   </a:t>
              </a:r>
              <a:endParaRPr lang="en-US" sz="4000" b="1" kern="0" dirty="0">
                <a:solidFill>
                  <a:srgbClr val="767171"/>
                </a:solidFill>
                <a:cs typeface="Arial"/>
                <a:sym typeface="Arial"/>
              </a:endParaRPr>
            </a:p>
          </p:txBody>
        </p:sp>
        <p:sp>
          <p:nvSpPr>
            <p:cNvPr id="36" name="Chevron 35"/>
            <p:cNvSpPr/>
            <p:nvPr/>
          </p:nvSpPr>
          <p:spPr>
            <a:xfrm>
              <a:off x="914399" y="17479287"/>
              <a:ext cx="1338146" cy="910037"/>
            </a:xfrm>
            <a:prstGeom prst="chevron">
              <a:avLst/>
            </a:prstGeom>
            <a:solidFill>
              <a:schemeClr val="accent1">
                <a:alpha val="90000"/>
              </a:schemeClr>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smtClean="0">
                <a:ln>
                  <a:noFill/>
                </a:ln>
                <a:solidFill>
                  <a:srgbClr val="767171"/>
                </a:solidFill>
                <a:effectLst/>
                <a:uLnTx/>
                <a:uFillTx/>
                <a:latin typeface="Arial"/>
                <a:ea typeface="+mn-ea"/>
                <a:cs typeface="+mn-cs"/>
                <a:sym typeface="Arial"/>
              </a:endParaRPr>
            </a:p>
          </p:txBody>
        </p:sp>
        <p:sp>
          <p:nvSpPr>
            <p:cNvPr id="37" name="TextBox 36"/>
            <p:cNvSpPr txBox="1"/>
            <p:nvPr/>
          </p:nvSpPr>
          <p:spPr>
            <a:xfrm>
              <a:off x="1434789" y="17770467"/>
              <a:ext cx="817755" cy="280972"/>
            </a:xfrm>
            <a:prstGeom prst="rect">
              <a:avLst/>
            </a:prstGeom>
            <a:noFill/>
          </p:spPr>
          <p:txBody>
            <a:bodyPr wrap="square" rtlCol="0">
              <a:spAutoFit/>
            </a:bodyPr>
            <a:lstStyle/>
            <a:p>
              <a:pPr defTabSz="914400"/>
              <a:r>
                <a:rPr lang="en-US" sz="3100" b="1" kern="0" dirty="0" smtClean="0">
                  <a:solidFill>
                    <a:srgbClr val="FFFFFF"/>
                  </a:solidFill>
                  <a:cs typeface="Arial"/>
                  <a:sym typeface="Arial"/>
                </a:rPr>
                <a:t>Python</a:t>
              </a:r>
              <a:endParaRPr lang="en-US" sz="3100" b="1" kern="0" dirty="0">
                <a:solidFill>
                  <a:srgbClr val="FFFFFF"/>
                </a:solidFill>
                <a:cs typeface="Arial"/>
                <a:sym typeface="Arial"/>
              </a:endParaRPr>
            </a:p>
          </p:txBody>
        </p:sp>
      </p:grpSp>
      <p:pic>
        <p:nvPicPr>
          <p:cNvPr id="1026" name="Picture 2" descr="C:\Users\DEVELOP4\Desktop\usa01.gif"/>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8430205" y="11256735"/>
            <a:ext cx="2283921" cy="1419838"/>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DEVELOP4\Desktop\chesapeakebayzoom.pn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8847594" y="13337476"/>
            <a:ext cx="1924299" cy="3263720"/>
          </a:xfrm>
          <a:prstGeom prst="rect">
            <a:avLst/>
          </a:prstGeom>
          <a:noFill/>
          <a:ln w="28575">
            <a:solidFill>
              <a:srgbClr val="000000"/>
            </a:solidFill>
          </a:ln>
          <a:extLst>
            <a:ext uri="{909E8E84-426E-40DD-AFC4-6F175D3DCCD1}">
              <a14:hiddenFill xmlns:a14="http://schemas.microsoft.com/office/drawing/2010/main">
                <a:solidFill>
                  <a:srgbClr val="FFFFFF"/>
                </a:solidFill>
              </a14:hiddenFill>
            </a:ext>
          </a:extLst>
        </p:spPr>
      </p:pic>
      <p:sp>
        <p:nvSpPr>
          <p:cNvPr id="21" name="Rectangle 20"/>
          <p:cNvSpPr/>
          <p:nvPr/>
        </p:nvSpPr>
        <p:spPr>
          <a:xfrm>
            <a:off x="20378057" y="11768447"/>
            <a:ext cx="118753" cy="279070"/>
          </a:xfrm>
          <a:prstGeom prst="rect">
            <a:avLst/>
          </a:prstGeom>
          <a:noFill/>
          <a:ln w="2857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8" name="Straight Connector 37"/>
          <p:cNvCxnSpPr/>
          <p:nvPr/>
        </p:nvCxnSpPr>
        <p:spPr>
          <a:xfrm flipH="1">
            <a:off x="18824130" y="12047517"/>
            <a:ext cx="1553928" cy="128996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20492813" y="12031593"/>
            <a:ext cx="279080" cy="1305883"/>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pic>
        <p:nvPicPr>
          <p:cNvPr id="22" name="Picture 21"/>
          <p:cNvPicPr>
            <a:picLocks noChangeAspect="1"/>
          </p:cNvPicPr>
          <p:nvPr/>
        </p:nvPicPr>
        <p:blipFill rotWithShape="1">
          <a:blip r:embed="rId11">
            <a:extLst>
              <a:ext uri="{28A0092B-C50C-407E-A947-70E740481C1C}">
                <a14:useLocalDpi xmlns:a14="http://schemas.microsoft.com/office/drawing/2010/main" val="0"/>
              </a:ext>
            </a:extLst>
          </a:blip>
          <a:srcRect l="13411" t="9135" r="8139" b="8074"/>
          <a:stretch/>
        </p:blipFill>
        <p:spPr>
          <a:xfrm>
            <a:off x="21355666" y="11267715"/>
            <a:ext cx="3879044" cy="5297838"/>
          </a:xfrm>
          <a:prstGeom prst="rect">
            <a:avLst/>
          </a:prstGeom>
          <a:ln w="28575">
            <a:solidFill>
              <a:srgbClr val="000000"/>
            </a:solidFill>
          </a:ln>
        </p:spPr>
      </p:pic>
      <p:sp>
        <p:nvSpPr>
          <p:cNvPr id="17" name="Rectangle 16"/>
          <p:cNvSpPr/>
          <p:nvPr/>
        </p:nvSpPr>
        <p:spPr>
          <a:xfrm>
            <a:off x="19454811" y="15708573"/>
            <a:ext cx="423153" cy="634620"/>
          </a:xfrm>
          <a:prstGeom prst="rect">
            <a:avLst/>
          </a:prstGeom>
          <a:noFill/>
          <a:ln w="2857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4" name="Straight Connector 43"/>
          <p:cNvCxnSpPr/>
          <p:nvPr/>
        </p:nvCxnSpPr>
        <p:spPr>
          <a:xfrm flipH="1">
            <a:off x="19877964" y="11256735"/>
            <a:ext cx="1477702" cy="4451838"/>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flipH="1" flipV="1">
            <a:off x="19877965" y="16343272"/>
            <a:ext cx="1477701" cy="222281"/>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76509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Water 15">
      <a:dk1>
        <a:srgbClr val="767171"/>
      </a:dk1>
      <a:lt1>
        <a:srgbClr val="FFFFFF"/>
      </a:lt1>
      <a:dk2>
        <a:srgbClr val="767171"/>
      </a:dk2>
      <a:lt2>
        <a:srgbClr val="FFFFFF"/>
      </a:lt2>
      <a:accent1>
        <a:srgbClr val="75AADB"/>
      </a:accent1>
      <a:accent2>
        <a:srgbClr val="8992C8"/>
      </a:accent2>
      <a:accent3>
        <a:srgbClr val="9879B7"/>
      </a:accent3>
      <a:accent4>
        <a:srgbClr val="FFE07F"/>
      </a:accent4>
      <a:accent5>
        <a:srgbClr val="FDC760"/>
      </a:accent5>
      <a:accent6>
        <a:srgbClr val="FBAE40"/>
      </a:accent6>
      <a:hlink>
        <a:srgbClr val="75AADB"/>
      </a:hlink>
      <a:folHlink>
        <a:srgbClr val="75AADB"/>
      </a:folHlink>
    </a:clrScheme>
    <a:fontScheme name="DEVELOP_poster">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1718</TotalTime>
  <Words>415</Words>
  <Application>Microsoft Office PowerPoint</Application>
  <PresentationFormat>Custom</PresentationFormat>
  <Paragraphs>72</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HPES ACES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McKeel, Christopher A. (LARC-E3)[SSAI DEVELOP]</dc:creator>
  <cp:lastModifiedBy>DEVELOP4</cp:lastModifiedBy>
  <cp:revision>130</cp:revision>
  <dcterms:created xsi:type="dcterms:W3CDTF">2015-06-02T14:58:58Z</dcterms:created>
  <dcterms:modified xsi:type="dcterms:W3CDTF">2015-10-15T19:42:19Z</dcterms:modified>
</cp:coreProperties>
</file>