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8376" userDrawn="1">
          <p15:clr>
            <a:srgbClr val="A4A3A4"/>
          </p15:clr>
        </p15:guide>
        <p15:guide id="2" orient="horz" pos="214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555"/>
    <a:srgbClr val="287300"/>
    <a:srgbClr val="FFEABE"/>
    <a:srgbClr val="247500"/>
    <a:srgbClr val="0873CA"/>
    <a:srgbClr val="866B43"/>
    <a:srgbClr val="FB0000"/>
    <a:srgbClr val="9018BC"/>
    <a:srgbClr val="FF8F13"/>
    <a:srgbClr val="2EA2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441" autoAdjust="0"/>
    <p:restoredTop sz="94660"/>
  </p:normalViewPr>
  <p:slideViewPr>
    <p:cSldViewPr snapToGrid="0">
      <p:cViewPr>
        <p:scale>
          <a:sx n="24" d="100"/>
          <a:sy n="24" d="100"/>
        </p:scale>
        <p:origin x="2532" y="114"/>
      </p:cViewPr>
      <p:guideLst>
        <p:guide pos="8376"/>
        <p:guide orient="horz" pos="214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E9E7A6-554A-4CEC-86AC-4454B364AC3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3BE0A13-E866-4F22-A327-B22270A2FF9E}">
      <dgm:prSet phldrT="[Text]"/>
      <dgm:spPr>
        <a:solidFill>
          <a:srgbClr val="218754"/>
        </a:solidFill>
        <a:ln>
          <a:noFill/>
        </a:ln>
      </dgm:spPr>
      <dgm:t>
        <a:bodyPr/>
        <a:lstStyle/>
        <a:p>
          <a:r>
            <a:rPr lang="en-US" dirty="0" smtClean="0"/>
            <a:t>Data Acquisition</a:t>
          </a:r>
          <a:endParaRPr lang="en-US" dirty="0"/>
        </a:p>
      </dgm:t>
    </dgm:pt>
    <dgm:pt modelId="{F5F8C3A1-9819-419D-9440-D655CE3F4ADB}" type="parTrans" cxnId="{EC9D5673-99F0-4C1D-A8B2-1B137ACA72E9}">
      <dgm:prSet/>
      <dgm:spPr/>
      <dgm:t>
        <a:bodyPr/>
        <a:lstStyle/>
        <a:p>
          <a:endParaRPr lang="en-US"/>
        </a:p>
      </dgm:t>
    </dgm:pt>
    <dgm:pt modelId="{F2057BF4-E89D-4271-9CD5-9F1AE9449F45}" type="sibTrans" cxnId="{EC9D5673-99F0-4C1D-A8B2-1B137ACA72E9}">
      <dgm:prSet/>
      <dgm:spPr/>
      <dgm:t>
        <a:bodyPr/>
        <a:lstStyle/>
        <a:p>
          <a:endParaRPr lang="en-US"/>
        </a:p>
      </dgm:t>
    </dgm:pt>
    <dgm:pt modelId="{A54A22D8-E08A-4A43-8456-5F62F234159A}">
      <dgm:prSet phldrT="[Text]" custT="1"/>
      <dgm:spPr>
        <a:noFill/>
        <a:ln>
          <a:solidFill>
            <a:srgbClr val="218754"/>
          </a:solidFill>
        </a:ln>
      </dgm:spPr>
      <dgm:t>
        <a:bodyPr/>
        <a:lstStyle/>
        <a:p>
          <a:pPr algn="just"/>
          <a:endParaRPr lang="en-US" sz="2400" dirty="0"/>
        </a:p>
      </dgm:t>
    </dgm:pt>
    <dgm:pt modelId="{2680863E-73B2-4808-A84E-0DF3FC023757}" type="parTrans" cxnId="{5D300C12-5C51-4FEB-8FAC-15229761F2B6}">
      <dgm:prSet/>
      <dgm:spPr/>
      <dgm:t>
        <a:bodyPr/>
        <a:lstStyle/>
        <a:p>
          <a:endParaRPr lang="en-US"/>
        </a:p>
      </dgm:t>
    </dgm:pt>
    <dgm:pt modelId="{D31D9312-B02B-4CC7-8899-413AA6523375}" type="sibTrans" cxnId="{5D300C12-5C51-4FEB-8FAC-15229761F2B6}">
      <dgm:prSet/>
      <dgm:spPr/>
      <dgm:t>
        <a:bodyPr/>
        <a:lstStyle/>
        <a:p>
          <a:endParaRPr lang="en-US"/>
        </a:p>
      </dgm:t>
    </dgm:pt>
    <dgm:pt modelId="{335B582C-5A40-46B6-A3C1-D50A06BDF841}">
      <dgm:prSet phldrT="[Text]"/>
      <dgm:spPr>
        <a:solidFill>
          <a:srgbClr val="218754"/>
        </a:solidFill>
        <a:ln>
          <a:noFill/>
        </a:ln>
      </dgm:spPr>
      <dgm:t>
        <a:bodyPr/>
        <a:lstStyle/>
        <a:p>
          <a:r>
            <a:rPr lang="en-US" dirty="0" smtClean="0"/>
            <a:t>Data Processing</a:t>
          </a:r>
          <a:endParaRPr lang="en-US" dirty="0"/>
        </a:p>
      </dgm:t>
    </dgm:pt>
    <dgm:pt modelId="{66E82663-EB77-4B5E-A963-F968E0A5373C}" type="parTrans" cxnId="{721E3A31-736A-49E9-A06C-DB2FA2A10561}">
      <dgm:prSet/>
      <dgm:spPr/>
      <dgm:t>
        <a:bodyPr/>
        <a:lstStyle/>
        <a:p>
          <a:endParaRPr lang="en-US"/>
        </a:p>
      </dgm:t>
    </dgm:pt>
    <dgm:pt modelId="{7FF400D0-7096-415E-877D-2946C488B1E3}" type="sibTrans" cxnId="{721E3A31-736A-49E9-A06C-DB2FA2A10561}">
      <dgm:prSet/>
      <dgm:spPr/>
      <dgm:t>
        <a:bodyPr/>
        <a:lstStyle/>
        <a:p>
          <a:endParaRPr lang="en-US"/>
        </a:p>
      </dgm:t>
    </dgm:pt>
    <dgm:pt modelId="{5838A866-DA10-4388-9740-DBE1A3B837CB}">
      <dgm:prSet phldrT="[Text]"/>
      <dgm:spPr>
        <a:solidFill>
          <a:srgbClr val="218754"/>
        </a:solidFill>
        <a:ln>
          <a:noFill/>
        </a:ln>
      </dgm:spPr>
      <dgm:t>
        <a:bodyPr/>
        <a:lstStyle/>
        <a:p>
          <a:r>
            <a:rPr lang="en-US" dirty="0" smtClean="0"/>
            <a:t>Data Analysis</a:t>
          </a:r>
          <a:endParaRPr lang="en-US" dirty="0"/>
        </a:p>
      </dgm:t>
    </dgm:pt>
    <dgm:pt modelId="{7CDF879D-F819-41CB-9744-1296CFD9D16C}" type="parTrans" cxnId="{35B9697D-FFF5-4E26-B953-19B55B14D2D3}">
      <dgm:prSet/>
      <dgm:spPr/>
      <dgm:t>
        <a:bodyPr/>
        <a:lstStyle/>
        <a:p>
          <a:endParaRPr lang="en-US"/>
        </a:p>
      </dgm:t>
    </dgm:pt>
    <dgm:pt modelId="{03698BDD-BE92-4929-A0A2-0B07F0DA9524}" type="sibTrans" cxnId="{35B9697D-FFF5-4E26-B953-19B55B14D2D3}">
      <dgm:prSet/>
      <dgm:spPr/>
      <dgm:t>
        <a:bodyPr/>
        <a:lstStyle/>
        <a:p>
          <a:endParaRPr lang="en-US"/>
        </a:p>
      </dgm:t>
    </dgm:pt>
    <dgm:pt modelId="{54578306-34EC-49CA-8B4A-7DC852057A93}">
      <dgm:prSet phldrT="[Text]"/>
      <dgm:spPr>
        <a:ln>
          <a:solidFill>
            <a:srgbClr val="218754"/>
          </a:solidFill>
        </a:ln>
      </dgm:spPr>
      <dgm:t>
        <a:bodyPr/>
        <a:lstStyle/>
        <a:p>
          <a:endParaRPr lang="en-US" dirty="0"/>
        </a:p>
      </dgm:t>
    </dgm:pt>
    <dgm:pt modelId="{58BB7161-55EF-4A4B-9C22-A33735098493}" type="parTrans" cxnId="{A88BA91C-2D79-4204-B6D5-0EC32E3AEC63}">
      <dgm:prSet/>
      <dgm:spPr/>
      <dgm:t>
        <a:bodyPr/>
        <a:lstStyle/>
        <a:p>
          <a:endParaRPr lang="en-US"/>
        </a:p>
      </dgm:t>
    </dgm:pt>
    <dgm:pt modelId="{0BE47F8E-7CFA-49D9-984D-21921059EE10}" type="sibTrans" cxnId="{A88BA91C-2D79-4204-B6D5-0EC32E3AEC63}">
      <dgm:prSet/>
      <dgm:spPr/>
      <dgm:t>
        <a:bodyPr/>
        <a:lstStyle/>
        <a:p>
          <a:endParaRPr lang="en-US"/>
        </a:p>
      </dgm:t>
    </dgm:pt>
    <dgm:pt modelId="{E039DDAD-B0FA-4D12-AA40-394B36DB55FF}">
      <dgm:prSet phldrT="[Text]" custT="1"/>
      <dgm:spPr>
        <a:ln>
          <a:solidFill>
            <a:srgbClr val="218754"/>
          </a:solidFill>
        </a:ln>
      </dgm:spPr>
      <dgm:t>
        <a:bodyPr/>
        <a:lstStyle/>
        <a:p>
          <a:endParaRPr lang="en-US" sz="2400" dirty="0">
            <a:latin typeface="Garamond" panose="02020404030301010803" pitchFamily="18" charset="0"/>
          </a:endParaRPr>
        </a:p>
      </dgm:t>
    </dgm:pt>
    <dgm:pt modelId="{145E9298-AE9B-4DA8-87DC-5F48CE4BEC0C}" type="sibTrans" cxnId="{6A5CAE07-A4E3-4CF6-BA2F-CAEF46F6E381}">
      <dgm:prSet/>
      <dgm:spPr/>
      <dgm:t>
        <a:bodyPr/>
        <a:lstStyle/>
        <a:p>
          <a:endParaRPr lang="en-US"/>
        </a:p>
      </dgm:t>
    </dgm:pt>
    <dgm:pt modelId="{79C33552-7710-43FF-BE4E-A54C67714748}" type="parTrans" cxnId="{6A5CAE07-A4E3-4CF6-BA2F-CAEF46F6E381}">
      <dgm:prSet/>
      <dgm:spPr/>
      <dgm:t>
        <a:bodyPr/>
        <a:lstStyle/>
        <a:p>
          <a:endParaRPr lang="en-US"/>
        </a:p>
      </dgm:t>
    </dgm:pt>
    <dgm:pt modelId="{2BC01DC9-9979-4BE8-89BD-D94AB527F764}" type="pres">
      <dgm:prSet presAssocID="{8BE9E7A6-554A-4CEC-86AC-4454B364AC30}" presName="linearFlow" presStyleCnt="0">
        <dgm:presLayoutVars>
          <dgm:dir/>
          <dgm:animLvl val="lvl"/>
          <dgm:resizeHandles val="exact"/>
        </dgm:presLayoutVars>
      </dgm:prSet>
      <dgm:spPr/>
      <dgm:t>
        <a:bodyPr/>
        <a:lstStyle/>
        <a:p>
          <a:endParaRPr lang="en-US"/>
        </a:p>
      </dgm:t>
    </dgm:pt>
    <dgm:pt modelId="{54F23D4E-3CE3-417A-A1B4-B88618D6067A}" type="pres">
      <dgm:prSet presAssocID="{83BE0A13-E866-4F22-A327-B22270A2FF9E}" presName="composite" presStyleCnt="0"/>
      <dgm:spPr/>
    </dgm:pt>
    <dgm:pt modelId="{A8E1615D-4593-4EA2-8B7F-1E368B746F60}" type="pres">
      <dgm:prSet presAssocID="{83BE0A13-E866-4F22-A327-B22270A2FF9E}" presName="parentText" presStyleLbl="alignNode1" presStyleIdx="0" presStyleCnt="3">
        <dgm:presLayoutVars>
          <dgm:chMax val="1"/>
          <dgm:bulletEnabled val="1"/>
        </dgm:presLayoutVars>
      </dgm:prSet>
      <dgm:spPr/>
      <dgm:t>
        <a:bodyPr/>
        <a:lstStyle/>
        <a:p>
          <a:endParaRPr lang="en-US"/>
        </a:p>
      </dgm:t>
    </dgm:pt>
    <dgm:pt modelId="{58215E57-EEB4-4015-97E5-1F18E2D0B0D1}" type="pres">
      <dgm:prSet presAssocID="{83BE0A13-E866-4F22-A327-B22270A2FF9E}" presName="descendantText" presStyleLbl="alignAcc1" presStyleIdx="0" presStyleCnt="3" custScaleY="100000">
        <dgm:presLayoutVars>
          <dgm:bulletEnabled val="1"/>
        </dgm:presLayoutVars>
      </dgm:prSet>
      <dgm:spPr/>
      <dgm:t>
        <a:bodyPr/>
        <a:lstStyle/>
        <a:p>
          <a:endParaRPr lang="en-US"/>
        </a:p>
      </dgm:t>
    </dgm:pt>
    <dgm:pt modelId="{0E2AC942-709D-4A87-AD4F-36A467F1D163}" type="pres">
      <dgm:prSet presAssocID="{F2057BF4-E89D-4271-9CD5-9F1AE9449F45}" presName="sp" presStyleCnt="0"/>
      <dgm:spPr/>
    </dgm:pt>
    <dgm:pt modelId="{886759F9-7678-4F9B-99C4-E28D7A2993B5}" type="pres">
      <dgm:prSet presAssocID="{335B582C-5A40-46B6-A3C1-D50A06BDF841}" presName="composite" presStyleCnt="0"/>
      <dgm:spPr/>
    </dgm:pt>
    <dgm:pt modelId="{23AE42B9-FD95-4DC0-BAAE-21962E168C7B}" type="pres">
      <dgm:prSet presAssocID="{335B582C-5A40-46B6-A3C1-D50A06BDF841}" presName="parentText" presStyleLbl="alignNode1" presStyleIdx="1" presStyleCnt="3">
        <dgm:presLayoutVars>
          <dgm:chMax val="1"/>
          <dgm:bulletEnabled val="1"/>
        </dgm:presLayoutVars>
      </dgm:prSet>
      <dgm:spPr/>
      <dgm:t>
        <a:bodyPr/>
        <a:lstStyle/>
        <a:p>
          <a:endParaRPr lang="en-US"/>
        </a:p>
      </dgm:t>
    </dgm:pt>
    <dgm:pt modelId="{8EB5B6E0-CE73-417C-8013-DE94534BD780}" type="pres">
      <dgm:prSet presAssocID="{335B582C-5A40-46B6-A3C1-D50A06BDF841}" presName="descendantText" presStyleLbl="alignAcc1" presStyleIdx="1" presStyleCnt="3" custScaleY="124059">
        <dgm:presLayoutVars>
          <dgm:bulletEnabled val="1"/>
        </dgm:presLayoutVars>
      </dgm:prSet>
      <dgm:spPr/>
      <dgm:t>
        <a:bodyPr/>
        <a:lstStyle/>
        <a:p>
          <a:endParaRPr lang="en-US"/>
        </a:p>
      </dgm:t>
    </dgm:pt>
    <dgm:pt modelId="{A1AD7CCE-0A59-4144-A76E-21F898125A07}" type="pres">
      <dgm:prSet presAssocID="{7FF400D0-7096-415E-877D-2946C488B1E3}" presName="sp" presStyleCnt="0"/>
      <dgm:spPr/>
    </dgm:pt>
    <dgm:pt modelId="{1314B134-C7CE-4BFE-8854-91C1767E75B3}" type="pres">
      <dgm:prSet presAssocID="{5838A866-DA10-4388-9740-DBE1A3B837CB}" presName="composite" presStyleCnt="0"/>
      <dgm:spPr/>
    </dgm:pt>
    <dgm:pt modelId="{66F7669E-8D17-4EFC-A7DA-4720C1482FFD}" type="pres">
      <dgm:prSet presAssocID="{5838A866-DA10-4388-9740-DBE1A3B837CB}" presName="parentText" presStyleLbl="alignNode1" presStyleIdx="2" presStyleCnt="3">
        <dgm:presLayoutVars>
          <dgm:chMax val="1"/>
          <dgm:bulletEnabled val="1"/>
        </dgm:presLayoutVars>
      </dgm:prSet>
      <dgm:spPr/>
      <dgm:t>
        <a:bodyPr/>
        <a:lstStyle/>
        <a:p>
          <a:endParaRPr lang="en-US"/>
        </a:p>
      </dgm:t>
    </dgm:pt>
    <dgm:pt modelId="{3B26D4E7-912E-47FE-A996-72632E9AA666}" type="pres">
      <dgm:prSet presAssocID="{5838A866-DA10-4388-9740-DBE1A3B837CB}" presName="descendantText" presStyleLbl="alignAcc1" presStyleIdx="2" presStyleCnt="3" custScaleY="182411" custLinFactNeighborY="0">
        <dgm:presLayoutVars>
          <dgm:bulletEnabled val="1"/>
        </dgm:presLayoutVars>
      </dgm:prSet>
      <dgm:spPr/>
      <dgm:t>
        <a:bodyPr/>
        <a:lstStyle/>
        <a:p>
          <a:endParaRPr lang="en-US"/>
        </a:p>
      </dgm:t>
    </dgm:pt>
  </dgm:ptLst>
  <dgm:cxnLst>
    <dgm:cxn modelId="{1FE8B8A3-DF6A-46A2-B7D8-47DE2931F451}" type="presOf" srcId="{8BE9E7A6-554A-4CEC-86AC-4454B364AC30}" destId="{2BC01DC9-9979-4BE8-89BD-D94AB527F764}" srcOrd="0" destOrd="0" presId="urn:microsoft.com/office/officeart/2005/8/layout/chevron2"/>
    <dgm:cxn modelId="{B87743EE-AF3A-479B-AC9A-097B10BFED01}" type="presOf" srcId="{335B582C-5A40-46B6-A3C1-D50A06BDF841}" destId="{23AE42B9-FD95-4DC0-BAAE-21962E168C7B}" srcOrd="0" destOrd="0" presId="urn:microsoft.com/office/officeart/2005/8/layout/chevron2"/>
    <dgm:cxn modelId="{9492DCD7-26B2-4CDB-8FE9-51A0055FFD37}" type="presOf" srcId="{A54A22D8-E08A-4A43-8456-5F62F234159A}" destId="{58215E57-EEB4-4015-97E5-1F18E2D0B0D1}" srcOrd="0" destOrd="0" presId="urn:microsoft.com/office/officeart/2005/8/layout/chevron2"/>
    <dgm:cxn modelId="{6A5CAE07-A4E3-4CF6-BA2F-CAEF46F6E381}" srcId="{335B582C-5A40-46B6-A3C1-D50A06BDF841}" destId="{E039DDAD-B0FA-4D12-AA40-394B36DB55FF}" srcOrd="0" destOrd="0" parTransId="{79C33552-7710-43FF-BE4E-A54C67714748}" sibTransId="{145E9298-AE9B-4DA8-87DC-5F48CE4BEC0C}"/>
    <dgm:cxn modelId="{BF951648-2F7B-46F1-827C-C7B0F9D98F03}" type="presOf" srcId="{83BE0A13-E866-4F22-A327-B22270A2FF9E}" destId="{A8E1615D-4593-4EA2-8B7F-1E368B746F60}" srcOrd="0" destOrd="0" presId="urn:microsoft.com/office/officeart/2005/8/layout/chevron2"/>
    <dgm:cxn modelId="{35B9697D-FFF5-4E26-B953-19B55B14D2D3}" srcId="{8BE9E7A6-554A-4CEC-86AC-4454B364AC30}" destId="{5838A866-DA10-4388-9740-DBE1A3B837CB}" srcOrd="2" destOrd="0" parTransId="{7CDF879D-F819-41CB-9744-1296CFD9D16C}" sibTransId="{03698BDD-BE92-4929-A0A2-0B07F0DA9524}"/>
    <dgm:cxn modelId="{EC9D5673-99F0-4C1D-A8B2-1B137ACA72E9}" srcId="{8BE9E7A6-554A-4CEC-86AC-4454B364AC30}" destId="{83BE0A13-E866-4F22-A327-B22270A2FF9E}" srcOrd="0" destOrd="0" parTransId="{F5F8C3A1-9819-419D-9440-D655CE3F4ADB}" sibTransId="{F2057BF4-E89D-4271-9CD5-9F1AE9449F45}"/>
    <dgm:cxn modelId="{5D300C12-5C51-4FEB-8FAC-15229761F2B6}" srcId="{83BE0A13-E866-4F22-A327-B22270A2FF9E}" destId="{A54A22D8-E08A-4A43-8456-5F62F234159A}" srcOrd="0" destOrd="0" parTransId="{2680863E-73B2-4808-A84E-0DF3FC023757}" sibTransId="{D31D9312-B02B-4CC7-8899-413AA6523375}"/>
    <dgm:cxn modelId="{A88BA91C-2D79-4204-B6D5-0EC32E3AEC63}" srcId="{5838A866-DA10-4388-9740-DBE1A3B837CB}" destId="{54578306-34EC-49CA-8B4A-7DC852057A93}" srcOrd="0" destOrd="0" parTransId="{58BB7161-55EF-4A4B-9C22-A33735098493}" sibTransId="{0BE47F8E-7CFA-49D9-984D-21921059EE10}"/>
    <dgm:cxn modelId="{EE796DF9-40E3-47E9-99BD-570E33543B7E}" type="presOf" srcId="{54578306-34EC-49CA-8B4A-7DC852057A93}" destId="{3B26D4E7-912E-47FE-A996-72632E9AA666}" srcOrd="0" destOrd="0" presId="urn:microsoft.com/office/officeart/2005/8/layout/chevron2"/>
    <dgm:cxn modelId="{23BA8ECD-A802-423D-9222-BE0D5604B72F}" type="presOf" srcId="{E039DDAD-B0FA-4D12-AA40-394B36DB55FF}" destId="{8EB5B6E0-CE73-417C-8013-DE94534BD780}" srcOrd="0" destOrd="0" presId="urn:microsoft.com/office/officeart/2005/8/layout/chevron2"/>
    <dgm:cxn modelId="{721E3A31-736A-49E9-A06C-DB2FA2A10561}" srcId="{8BE9E7A6-554A-4CEC-86AC-4454B364AC30}" destId="{335B582C-5A40-46B6-A3C1-D50A06BDF841}" srcOrd="1" destOrd="0" parTransId="{66E82663-EB77-4B5E-A963-F968E0A5373C}" sibTransId="{7FF400D0-7096-415E-877D-2946C488B1E3}"/>
    <dgm:cxn modelId="{B7091458-AECB-41B0-8F62-4DA3E873CDA1}" type="presOf" srcId="{5838A866-DA10-4388-9740-DBE1A3B837CB}" destId="{66F7669E-8D17-4EFC-A7DA-4720C1482FFD}" srcOrd="0" destOrd="0" presId="urn:microsoft.com/office/officeart/2005/8/layout/chevron2"/>
    <dgm:cxn modelId="{691215F7-5E78-480A-865A-A9662E6C68B5}" type="presParOf" srcId="{2BC01DC9-9979-4BE8-89BD-D94AB527F764}" destId="{54F23D4E-3CE3-417A-A1B4-B88618D6067A}" srcOrd="0" destOrd="0" presId="urn:microsoft.com/office/officeart/2005/8/layout/chevron2"/>
    <dgm:cxn modelId="{D227B3D2-09D0-4C37-82C5-4A8D9515BE5C}" type="presParOf" srcId="{54F23D4E-3CE3-417A-A1B4-B88618D6067A}" destId="{A8E1615D-4593-4EA2-8B7F-1E368B746F60}" srcOrd="0" destOrd="0" presId="urn:microsoft.com/office/officeart/2005/8/layout/chevron2"/>
    <dgm:cxn modelId="{63383294-A3D4-4C42-A734-AC0AAF1579E8}" type="presParOf" srcId="{54F23D4E-3CE3-417A-A1B4-B88618D6067A}" destId="{58215E57-EEB4-4015-97E5-1F18E2D0B0D1}" srcOrd="1" destOrd="0" presId="urn:microsoft.com/office/officeart/2005/8/layout/chevron2"/>
    <dgm:cxn modelId="{8D7B5BBD-CA48-4700-AB52-72E3E1FD4EF3}" type="presParOf" srcId="{2BC01DC9-9979-4BE8-89BD-D94AB527F764}" destId="{0E2AC942-709D-4A87-AD4F-36A467F1D163}" srcOrd="1" destOrd="0" presId="urn:microsoft.com/office/officeart/2005/8/layout/chevron2"/>
    <dgm:cxn modelId="{E970A6AE-82B9-42EB-A0A6-7671A17F355A}" type="presParOf" srcId="{2BC01DC9-9979-4BE8-89BD-D94AB527F764}" destId="{886759F9-7678-4F9B-99C4-E28D7A2993B5}" srcOrd="2" destOrd="0" presId="urn:microsoft.com/office/officeart/2005/8/layout/chevron2"/>
    <dgm:cxn modelId="{97AB08E2-D6E9-4929-B9B6-76E2E3BB29FB}" type="presParOf" srcId="{886759F9-7678-4F9B-99C4-E28D7A2993B5}" destId="{23AE42B9-FD95-4DC0-BAAE-21962E168C7B}" srcOrd="0" destOrd="0" presId="urn:microsoft.com/office/officeart/2005/8/layout/chevron2"/>
    <dgm:cxn modelId="{978CCB09-FD91-48C2-8668-820E6BA0DB07}" type="presParOf" srcId="{886759F9-7678-4F9B-99C4-E28D7A2993B5}" destId="{8EB5B6E0-CE73-417C-8013-DE94534BD780}" srcOrd="1" destOrd="0" presId="urn:microsoft.com/office/officeart/2005/8/layout/chevron2"/>
    <dgm:cxn modelId="{A34E1B4A-9B7A-49C9-A8E4-61A6E9BB2D73}" type="presParOf" srcId="{2BC01DC9-9979-4BE8-89BD-D94AB527F764}" destId="{A1AD7CCE-0A59-4144-A76E-21F898125A07}" srcOrd="3" destOrd="0" presId="urn:microsoft.com/office/officeart/2005/8/layout/chevron2"/>
    <dgm:cxn modelId="{90131423-051B-46C1-A916-63B061DF92B9}" type="presParOf" srcId="{2BC01DC9-9979-4BE8-89BD-D94AB527F764}" destId="{1314B134-C7CE-4BFE-8854-91C1767E75B3}" srcOrd="4" destOrd="0" presId="urn:microsoft.com/office/officeart/2005/8/layout/chevron2"/>
    <dgm:cxn modelId="{8035CE57-1554-4C3B-8F23-620FACA45DE4}" type="presParOf" srcId="{1314B134-C7CE-4BFE-8854-91C1767E75B3}" destId="{66F7669E-8D17-4EFC-A7DA-4720C1482FFD}" srcOrd="0" destOrd="0" presId="urn:microsoft.com/office/officeart/2005/8/layout/chevron2"/>
    <dgm:cxn modelId="{F8672ADB-F957-4B63-A877-E61CC8CB433C}" type="presParOf" srcId="{1314B134-C7CE-4BFE-8854-91C1767E75B3}" destId="{3B26D4E7-912E-47FE-A996-72632E9AA666}"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1615D-4593-4EA2-8B7F-1E368B746F60}">
      <dsp:nvSpPr>
        <dsp:cNvPr id="0" name=""/>
        <dsp:cNvSpPr/>
      </dsp:nvSpPr>
      <dsp:spPr>
        <a:xfrm rot="5400000">
          <a:off x="-349072" y="380226"/>
          <a:ext cx="2327148" cy="1629003"/>
        </a:xfrm>
        <a:prstGeom prst="chevron">
          <a:avLst/>
        </a:prstGeom>
        <a:solidFill>
          <a:srgbClr val="21875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Data Acquisition</a:t>
          </a:r>
          <a:endParaRPr lang="en-US" sz="2500" kern="1200" dirty="0"/>
        </a:p>
      </dsp:txBody>
      <dsp:txXfrm rot="-5400000">
        <a:off x="1" y="845656"/>
        <a:ext cx="1629003" cy="698145"/>
      </dsp:txXfrm>
    </dsp:sp>
    <dsp:sp modelId="{58215E57-EEB4-4015-97E5-1F18E2D0B0D1}">
      <dsp:nvSpPr>
        <dsp:cNvPr id="0" name=""/>
        <dsp:cNvSpPr/>
      </dsp:nvSpPr>
      <dsp:spPr>
        <a:xfrm rot="5400000">
          <a:off x="5711527" y="-4051369"/>
          <a:ext cx="1512646" cy="9677693"/>
        </a:xfrm>
        <a:prstGeom prst="round2SameRect">
          <a:avLst/>
        </a:prstGeom>
        <a:noFill/>
        <a:ln w="12700" cap="flat" cmpd="sng" algn="ctr">
          <a:solidFill>
            <a:srgbClr val="21875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endParaRPr lang="en-US" sz="2400" kern="1200" dirty="0"/>
        </a:p>
      </dsp:txBody>
      <dsp:txXfrm rot="-5400000">
        <a:off x="1629004" y="104995"/>
        <a:ext cx="9603852" cy="1364964"/>
      </dsp:txXfrm>
    </dsp:sp>
    <dsp:sp modelId="{23AE42B9-FD95-4DC0-BAAE-21962E168C7B}">
      <dsp:nvSpPr>
        <dsp:cNvPr id="0" name=""/>
        <dsp:cNvSpPr/>
      </dsp:nvSpPr>
      <dsp:spPr>
        <a:xfrm rot="5400000">
          <a:off x="-349072" y="2723507"/>
          <a:ext cx="2327148" cy="1629003"/>
        </a:xfrm>
        <a:prstGeom prst="chevron">
          <a:avLst/>
        </a:prstGeom>
        <a:solidFill>
          <a:srgbClr val="21875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Data Processing</a:t>
          </a:r>
          <a:endParaRPr lang="en-US" sz="2500" kern="1200" dirty="0"/>
        </a:p>
      </dsp:txBody>
      <dsp:txXfrm rot="-5400000">
        <a:off x="1" y="3188937"/>
        <a:ext cx="1629003" cy="698145"/>
      </dsp:txXfrm>
    </dsp:sp>
    <dsp:sp modelId="{8EB5B6E0-CE73-417C-8013-DE94534BD780}">
      <dsp:nvSpPr>
        <dsp:cNvPr id="0" name=""/>
        <dsp:cNvSpPr/>
      </dsp:nvSpPr>
      <dsp:spPr>
        <a:xfrm rot="5400000">
          <a:off x="5529563" y="-1708087"/>
          <a:ext cx="1876573" cy="9677693"/>
        </a:xfrm>
        <a:prstGeom prst="round2SameRect">
          <a:avLst/>
        </a:prstGeom>
        <a:solidFill>
          <a:schemeClr val="lt1">
            <a:alpha val="90000"/>
            <a:hueOff val="0"/>
            <a:satOff val="0"/>
            <a:lumOff val="0"/>
            <a:alphaOff val="0"/>
          </a:schemeClr>
        </a:solidFill>
        <a:ln w="12700" cap="flat" cmpd="sng" algn="ctr">
          <a:solidFill>
            <a:srgbClr val="21875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latin typeface="Garamond" panose="02020404030301010803" pitchFamily="18" charset="0"/>
          </a:endParaRPr>
        </a:p>
      </dsp:txBody>
      <dsp:txXfrm rot="-5400000">
        <a:off x="1629004" y="2284079"/>
        <a:ext cx="9586086" cy="1693359"/>
      </dsp:txXfrm>
    </dsp:sp>
    <dsp:sp modelId="{66F7669E-8D17-4EFC-A7DA-4720C1482FFD}">
      <dsp:nvSpPr>
        <dsp:cNvPr id="0" name=""/>
        <dsp:cNvSpPr/>
      </dsp:nvSpPr>
      <dsp:spPr>
        <a:xfrm rot="5400000">
          <a:off x="-349072" y="5508118"/>
          <a:ext cx="2327148" cy="1629003"/>
        </a:xfrm>
        <a:prstGeom prst="chevron">
          <a:avLst/>
        </a:prstGeom>
        <a:solidFill>
          <a:srgbClr val="21875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Data Analysis</a:t>
          </a:r>
          <a:endParaRPr lang="en-US" sz="2500" kern="1200" dirty="0"/>
        </a:p>
      </dsp:txBody>
      <dsp:txXfrm rot="-5400000">
        <a:off x="1" y="5973548"/>
        <a:ext cx="1629003" cy="698145"/>
      </dsp:txXfrm>
    </dsp:sp>
    <dsp:sp modelId="{3B26D4E7-912E-47FE-A996-72632E9AA666}">
      <dsp:nvSpPr>
        <dsp:cNvPr id="0" name=""/>
        <dsp:cNvSpPr/>
      </dsp:nvSpPr>
      <dsp:spPr>
        <a:xfrm rot="5400000">
          <a:off x="5088233" y="1076522"/>
          <a:ext cx="2759233" cy="9677693"/>
        </a:xfrm>
        <a:prstGeom prst="round2SameRect">
          <a:avLst/>
        </a:prstGeom>
        <a:solidFill>
          <a:schemeClr val="lt1">
            <a:alpha val="90000"/>
            <a:hueOff val="0"/>
            <a:satOff val="0"/>
            <a:lumOff val="0"/>
            <a:alphaOff val="0"/>
          </a:schemeClr>
        </a:solidFill>
        <a:ln w="12700" cap="flat" cmpd="sng" algn="ctr">
          <a:solidFill>
            <a:srgbClr val="21875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629004" y="4670447"/>
        <a:ext cx="9542998" cy="24898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41410" y="768424"/>
            <a:ext cx="2858534" cy="2367430"/>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9.jpeg"/><Relationship Id="rId18" Type="http://schemas.openxmlformats.org/officeDocument/2006/relationships/image" Target="../media/image34.jpeg"/><Relationship Id="rId26" Type="http://schemas.openxmlformats.org/officeDocument/2006/relationships/image" Target="../media/image40.jpeg"/><Relationship Id="rId3" Type="http://schemas.openxmlformats.org/officeDocument/2006/relationships/image" Target="../media/image24.png"/><Relationship Id="rId21" Type="http://schemas.openxmlformats.org/officeDocument/2006/relationships/image" Target="../media/image37.png"/><Relationship Id="rId7" Type="http://schemas.openxmlformats.org/officeDocument/2006/relationships/diagramData" Target="../diagrams/data1.xml"/><Relationship Id="rId12" Type="http://schemas.openxmlformats.org/officeDocument/2006/relationships/image" Target="../media/image28.jpeg"/><Relationship Id="rId17" Type="http://schemas.openxmlformats.org/officeDocument/2006/relationships/image" Target="../media/image33.jpeg"/><Relationship Id="rId25" Type="http://schemas.microsoft.com/office/2007/relationships/hdphoto" Target="../media/hdphoto2.wdp"/><Relationship Id="rId2" Type="http://schemas.openxmlformats.org/officeDocument/2006/relationships/image" Target="../media/image23.jpeg"/><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7.png"/><Relationship Id="rId11" Type="http://schemas.microsoft.com/office/2007/relationships/diagramDrawing" Target="../diagrams/drawing1.xml"/><Relationship Id="rId24"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image" Target="../media/image31.png"/><Relationship Id="rId23" Type="http://schemas.microsoft.com/office/2007/relationships/hdphoto" Target="../media/hdphoto1.wdp"/><Relationship Id="rId28" Type="http://schemas.openxmlformats.org/officeDocument/2006/relationships/image" Target="../media/image42.png"/><Relationship Id="rId10" Type="http://schemas.openxmlformats.org/officeDocument/2006/relationships/diagramColors" Target="../diagrams/colors1.xml"/><Relationship Id="rId19" Type="http://schemas.openxmlformats.org/officeDocument/2006/relationships/image" Target="../media/image35.jpeg"/><Relationship Id="rId4" Type="http://schemas.openxmlformats.org/officeDocument/2006/relationships/image" Target="../media/image25.png"/><Relationship Id="rId9" Type="http://schemas.openxmlformats.org/officeDocument/2006/relationships/diagramQuickStyle" Target="../diagrams/quickStyle1.xml"/><Relationship Id="rId14" Type="http://schemas.openxmlformats.org/officeDocument/2006/relationships/image" Target="../media/image30.jpeg"/><Relationship Id="rId22" Type="http://schemas.openxmlformats.org/officeDocument/2006/relationships/image" Target="../media/image38.png"/><Relationship Id="rId27"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txBox="1"/>
          <p:nvPr/>
        </p:nvSpPr>
        <p:spPr>
          <a:xfrm>
            <a:off x="12839701" y="31029879"/>
            <a:ext cx="11125081" cy="2648329"/>
          </a:xfrm>
          <a:prstGeom prst="rect">
            <a:avLst/>
          </a:prstGeom>
          <a:noFill/>
          <a:ln>
            <a:noFill/>
          </a:ln>
        </p:spPr>
        <p:txBody>
          <a:bodyPr lIns="91425" tIns="45700" rIns="91425" bIns="45700" anchor="t" anchorCtr="0">
            <a:noAutofit/>
          </a:bodyPr>
          <a:lstStyle/>
          <a:p>
            <a:pPr defTabSz="914400">
              <a:lnSpc>
                <a:spcPts val="3700"/>
              </a:lnSpc>
              <a:buClr>
                <a:srgbClr val="585454"/>
              </a:buClr>
              <a:buSzPct val="25000"/>
              <a:buFont typeface="Arial"/>
              <a:buNone/>
            </a:pPr>
            <a:r>
              <a:rPr lang="en-US" sz="2700" b="1" kern="0" dirty="0" smtClean="0">
                <a:solidFill>
                  <a:srgbClr val="595555"/>
                </a:solidFill>
                <a:ea typeface="Garamond"/>
                <a:cs typeface="Garamond"/>
                <a:sym typeface="Garamond"/>
              </a:rPr>
              <a:t>Dr. Kenton Ross </a:t>
            </a:r>
            <a:r>
              <a:rPr lang="en-US" sz="2700" kern="0" dirty="0" smtClean="0">
                <a:solidFill>
                  <a:srgbClr val="595555"/>
                </a:solidFill>
                <a:ea typeface="Garamond"/>
                <a:cs typeface="Garamond"/>
                <a:sym typeface="Garamond"/>
              </a:rPr>
              <a:t>NASA DEVELOP National Program Science Advisor</a:t>
            </a:r>
          </a:p>
          <a:p>
            <a:pPr defTabSz="914400">
              <a:lnSpc>
                <a:spcPts val="3700"/>
              </a:lnSpc>
              <a:buClr>
                <a:srgbClr val="585454"/>
              </a:buClr>
              <a:buSzPct val="25000"/>
              <a:buFont typeface="Arial"/>
              <a:buNone/>
            </a:pPr>
            <a:r>
              <a:rPr lang="en-US" sz="2700" b="1" kern="0" dirty="0" smtClean="0">
                <a:solidFill>
                  <a:srgbClr val="595555"/>
                </a:solidFill>
                <a:ea typeface="Garamond"/>
                <a:cs typeface="Garamond"/>
                <a:sym typeface="Garamond"/>
              </a:rPr>
              <a:t>Emily Gotschalk</a:t>
            </a:r>
            <a:r>
              <a:rPr lang="en-US" sz="2700" b="1" kern="0" dirty="0">
                <a:solidFill>
                  <a:srgbClr val="595555"/>
                </a:solidFill>
                <a:ea typeface="Garamond"/>
                <a:cs typeface="Garamond"/>
                <a:sym typeface="Garamond"/>
              </a:rPr>
              <a:t> </a:t>
            </a:r>
            <a:r>
              <a:rPr lang="en-US" sz="2700" kern="0" dirty="0" smtClean="0">
                <a:solidFill>
                  <a:srgbClr val="595555"/>
                </a:solidFill>
                <a:ea typeface="Garamond"/>
                <a:cs typeface="Garamond"/>
                <a:sym typeface="Garamond"/>
              </a:rPr>
              <a:t>NASA DEVELOP Langley Center Lead</a:t>
            </a:r>
          </a:p>
          <a:p>
            <a:pPr defTabSz="914400">
              <a:lnSpc>
                <a:spcPts val="3700"/>
              </a:lnSpc>
              <a:buClr>
                <a:srgbClr val="585454"/>
              </a:buClr>
              <a:buSzPct val="25000"/>
              <a:buFont typeface="Arial"/>
              <a:buNone/>
            </a:pPr>
            <a:r>
              <a:rPr lang="en-US" sz="2700" b="1" kern="0" dirty="0" smtClean="0">
                <a:solidFill>
                  <a:srgbClr val="595555"/>
                </a:solidFill>
                <a:ea typeface="Garamond"/>
                <a:cs typeface="Garamond"/>
                <a:sym typeface="Garamond"/>
              </a:rPr>
              <a:t>Tyler Rhodes </a:t>
            </a:r>
            <a:r>
              <a:rPr lang="en-US" sz="2700" kern="0" dirty="0" smtClean="0">
                <a:solidFill>
                  <a:srgbClr val="595555"/>
                </a:solidFill>
                <a:ea typeface="Garamond"/>
                <a:cs typeface="Garamond"/>
                <a:sym typeface="Garamond"/>
              </a:rPr>
              <a:t>NASA DEVELOP Langley Center Lead</a:t>
            </a:r>
          </a:p>
          <a:p>
            <a:pPr defTabSz="914400">
              <a:lnSpc>
                <a:spcPts val="3700"/>
              </a:lnSpc>
              <a:buClr>
                <a:srgbClr val="585454"/>
              </a:buClr>
              <a:buSzPct val="25000"/>
              <a:buFont typeface="Arial"/>
              <a:buNone/>
            </a:pPr>
            <a:r>
              <a:rPr lang="en-US" sz="2700" b="1" kern="0" dirty="0" smtClean="0">
                <a:solidFill>
                  <a:srgbClr val="595555"/>
                </a:solidFill>
                <a:ea typeface="Garamond"/>
                <a:cs typeface="Garamond"/>
                <a:sym typeface="Garamond"/>
              </a:rPr>
              <a:t>Dr. </a:t>
            </a:r>
            <a:r>
              <a:rPr lang="en-US" sz="2700" b="1" kern="0" dirty="0" smtClean="0">
                <a:solidFill>
                  <a:srgbClr val="595555"/>
                </a:solidFill>
                <a:ea typeface="Garamond"/>
                <a:cs typeface="Garamond"/>
                <a:sym typeface="Garamond"/>
              </a:rPr>
              <a:t>Kathleen </a:t>
            </a:r>
            <a:r>
              <a:rPr lang="en-US" sz="2700" b="1" kern="0" dirty="0" smtClean="0">
                <a:solidFill>
                  <a:srgbClr val="595555"/>
                </a:solidFill>
                <a:ea typeface="Garamond"/>
                <a:cs typeface="Garamond"/>
                <a:sym typeface="Garamond"/>
              </a:rPr>
              <a:t>Moore </a:t>
            </a:r>
            <a:r>
              <a:rPr lang="en-US" sz="2700" kern="0" dirty="0" smtClean="0">
                <a:solidFill>
                  <a:srgbClr val="595555"/>
                </a:solidFill>
                <a:ea typeface="Garamond"/>
                <a:cs typeface="Garamond"/>
                <a:sym typeface="Garamond"/>
              </a:rPr>
              <a:t>NASA DEVELOP Langley Assistant Center </a:t>
            </a:r>
            <a:r>
              <a:rPr lang="en-US" sz="2700" kern="0" dirty="0" smtClean="0">
                <a:solidFill>
                  <a:srgbClr val="595555"/>
                </a:solidFill>
                <a:ea typeface="Garamond"/>
                <a:cs typeface="Garamond"/>
                <a:sym typeface="Garamond"/>
              </a:rPr>
              <a:t>Lead</a:t>
            </a:r>
          </a:p>
          <a:p>
            <a:pPr defTabSz="914400">
              <a:lnSpc>
                <a:spcPts val="3700"/>
              </a:lnSpc>
              <a:buClr>
                <a:srgbClr val="585454"/>
              </a:buClr>
              <a:buSzPct val="25000"/>
              <a:buFont typeface="Arial"/>
              <a:buNone/>
            </a:pPr>
            <a:r>
              <a:rPr lang="en-US" sz="2700" b="1" kern="0" dirty="0" smtClean="0">
                <a:solidFill>
                  <a:srgbClr val="595555"/>
                </a:solidFill>
                <a:ea typeface="Garamond"/>
                <a:cs typeface="Garamond"/>
                <a:sym typeface="Garamond"/>
              </a:rPr>
              <a:t>Carrie Kelley </a:t>
            </a:r>
            <a:r>
              <a:rPr lang="en-US" sz="2700" kern="0" dirty="0" smtClean="0">
                <a:solidFill>
                  <a:srgbClr val="595555"/>
                </a:solidFill>
                <a:ea typeface="Garamond"/>
                <a:cs typeface="Garamond"/>
                <a:sym typeface="Garamond"/>
              </a:rPr>
              <a:t>NASA DEVELOP Langley Assistant Center Lead</a:t>
            </a:r>
            <a:endParaRPr lang="en-US" sz="2700" kern="0" dirty="0" smtClean="0">
              <a:solidFill>
                <a:srgbClr val="595555"/>
              </a:solidFill>
              <a:ea typeface="Garamond"/>
              <a:cs typeface="Garamond"/>
              <a:sym typeface="Garamond"/>
            </a:endParaRPr>
          </a:p>
          <a:p>
            <a:pPr defTabSz="914400">
              <a:lnSpc>
                <a:spcPct val="90000"/>
              </a:lnSpc>
              <a:spcBef>
                <a:spcPts val="1800"/>
              </a:spcBef>
              <a:buClr>
                <a:srgbClr val="585454"/>
              </a:buClr>
              <a:buSzPct val="25000"/>
            </a:pPr>
            <a:r>
              <a:rPr lang="en-US" sz="1400" i="1" kern="0" dirty="0">
                <a:solidFill>
                  <a:srgbClr val="595555"/>
                </a:solidFill>
                <a:cs typeface="Arial"/>
                <a:sym typeface="Arial"/>
              </a:rPr>
              <a:t>Any opinions,  findings, and conclusions or recommendations expressed in this material are those of the author(s) and do not necessarily reflect the views of the National Aeronautics and Space Administration.</a:t>
            </a:r>
            <a:r>
              <a:rPr lang="en-US" sz="1400" i="1" kern="0" dirty="0">
                <a:solidFill>
                  <a:srgbClr val="595555"/>
                </a:solidFill>
                <a:cs typeface="Arial" panose="020B0604020202020204" pitchFamily="34" charset="0"/>
                <a:sym typeface="Questrial"/>
              </a:rPr>
              <a:t> </a:t>
            </a:r>
            <a:r>
              <a:rPr lang="en-US" sz="1400" i="1" kern="0" dirty="0">
                <a:solidFill>
                  <a:srgbClr val="595555"/>
                </a:solidFill>
                <a:ea typeface="Garamond"/>
                <a:cs typeface="Garamond"/>
                <a:sym typeface="Garamond"/>
              </a:rPr>
              <a:t>This material is based upon work supported by NASA through contract NNL11AA00B and cooperative agreement NNX14AB60A.</a:t>
            </a:r>
          </a:p>
          <a:p>
            <a:pPr algn="ctr" defTabSz="914400">
              <a:lnSpc>
                <a:spcPct val="90000"/>
              </a:lnSpc>
              <a:spcBef>
                <a:spcPts val="1800"/>
              </a:spcBef>
              <a:buClr>
                <a:srgbClr val="767171"/>
              </a:buClr>
              <a:buFont typeface="Arial"/>
              <a:buNone/>
            </a:pPr>
            <a:endParaRPr sz="2700" kern="0" dirty="0">
              <a:solidFill>
                <a:srgbClr val="595555"/>
              </a:solidFill>
              <a:ea typeface="Garamond"/>
              <a:cs typeface="Garamond"/>
              <a:sym typeface="Garamond"/>
            </a:endParaRPr>
          </a:p>
        </p:txBody>
      </p:sp>
      <p:sp>
        <p:nvSpPr>
          <p:cNvPr id="5" name="Text Placeholder 4"/>
          <p:cNvSpPr>
            <a:spLocks noGrp="1"/>
          </p:cNvSpPr>
          <p:nvPr>
            <p:ph type="body" sz="quarter" idx="10"/>
          </p:nvPr>
        </p:nvSpPr>
        <p:spPr>
          <a:xfrm rot="16200000">
            <a:off x="10782657" y="18113686"/>
            <a:ext cx="29551741" cy="2314074"/>
          </a:xfrm>
        </p:spPr>
        <p:txBody>
          <a:bodyPr anchor="ctr"/>
          <a:lstStyle/>
          <a:p>
            <a:r>
              <a:rPr lang="en-US" sz="13000" b="1" dirty="0" smtClean="0"/>
              <a:t>Southwest US </a:t>
            </a:r>
            <a:r>
              <a:rPr lang="en-US" sz="13000" dirty="0" smtClean="0"/>
              <a:t>Ecological Forecasting</a:t>
            </a:r>
            <a:endParaRPr lang="en-US" sz="13000" dirty="0"/>
          </a:p>
        </p:txBody>
      </p:sp>
      <p:sp>
        <p:nvSpPr>
          <p:cNvPr id="12" name="Text Placeholder 16"/>
          <p:cNvSpPr txBox="1">
            <a:spLocks/>
          </p:cNvSpPr>
          <p:nvPr/>
        </p:nvSpPr>
        <p:spPr>
          <a:xfrm>
            <a:off x="12839699" y="21194233"/>
            <a:ext cx="11348929" cy="480435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2"/>
              </a:buClr>
            </a:pPr>
            <a:r>
              <a:rPr lang="en-US" dirty="0" smtClean="0">
                <a:solidFill>
                  <a:srgbClr val="595555"/>
                </a:solidFill>
              </a:rPr>
              <a:t>Although the grasslands within Valles Caldera did not drastically change between the two years, the forested areas surrounding it did, and having more field observations in 2016 improved classification of potentially invaded grasslands.</a:t>
            </a:r>
          </a:p>
          <a:p>
            <a:pPr marL="347663" indent="-347663">
              <a:buClr>
                <a:srgbClr val="2E8652"/>
              </a:buClr>
            </a:pPr>
            <a:r>
              <a:rPr lang="en-US" dirty="0" smtClean="0">
                <a:solidFill>
                  <a:srgbClr val="595555"/>
                </a:solidFill>
              </a:rPr>
              <a:t>Because </a:t>
            </a:r>
            <a:r>
              <a:rPr lang="en-US" dirty="0" err="1" smtClean="0">
                <a:solidFill>
                  <a:srgbClr val="595555"/>
                </a:solidFill>
              </a:rPr>
              <a:t>cheatgrass</a:t>
            </a:r>
            <a:r>
              <a:rPr lang="en-US" dirty="0" smtClean="0">
                <a:solidFill>
                  <a:srgbClr val="595555"/>
                </a:solidFill>
              </a:rPr>
              <a:t> proved difficult to classify with significant certainty it was problematic to forecast its future distribution. </a:t>
            </a:r>
          </a:p>
          <a:p>
            <a:pPr marL="347663" indent="-347663">
              <a:buClr>
                <a:srgbClr val="2E8652"/>
              </a:buClr>
            </a:pPr>
            <a:r>
              <a:rPr lang="en-US" dirty="0" smtClean="0">
                <a:solidFill>
                  <a:srgbClr val="595555"/>
                </a:solidFill>
              </a:rPr>
              <a:t>Landsat’s 30m pixels are at too large of a resolution to classify giant reed along the Rio Grande; all tested supervised classifications using Landsat bands did not map open water in this area accurately. </a:t>
            </a:r>
          </a:p>
          <a:p>
            <a:pPr marL="347663" indent="-347663">
              <a:buClr>
                <a:srgbClr val="2E8652"/>
              </a:buClr>
            </a:pPr>
            <a:r>
              <a:rPr lang="en-US" dirty="0" smtClean="0">
                <a:solidFill>
                  <a:srgbClr val="595555"/>
                </a:solidFill>
              </a:rPr>
              <a:t>Due to the lack of field observations for Glen Canyon, </a:t>
            </a:r>
            <a:r>
              <a:rPr lang="en-US" dirty="0" err="1" smtClean="0">
                <a:solidFill>
                  <a:srgbClr val="595555"/>
                </a:solidFill>
              </a:rPr>
              <a:t>ravenna</a:t>
            </a:r>
            <a:r>
              <a:rPr lang="en-US" dirty="0" smtClean="0">
                <a:solidFill>
                  <a:srgbClr val="595555"/>
                </a:solidFill>
              </a:rPr>
              <a:t> grass was unable to be accurately modeled or predicted.</a:t>
            </a:r>
          </a:p>
          <a:p>
            <a:pPr marL="0" indent="0">
              <a:buClr>
                <a:srgbClr val="2E8652"/>
              </a:buClr>
              <a:buNone/>
            </a:pPr>
            <a:endParaRPr lang="en-US" dirty="0" smtClean="0">
              <a:solidFill>
                <a:srgbClr val="595555"/>
              </a:solidFill>
            </a:endParaRPr>
          </a:p>
          <a:p>
            <a:pPr marL="347663" indent="-347663">
              <a:buClr>
                <a:srgbClr val="2E8652"/>
              </a:buClr>
            </a:pPr>
            <a:endParaRPr lang="en-US" dirty="0" smtClean="0">
              <a:solidFill>
                <a:srgbClr val="595555"/>
              </a:solidFill>
            </a:endParaRPr>
          </a:p>
        </p:txBody>
      </p:sp>
      <p:sp>
        <p:nvSpPr>
          <p:cNvPr id="6" name="Text Placeholder 16"/>
          <p:cNvSpPr txBox="1">
            <a:spLocks/>
          </p:cNvSpPr>
          <p:nvPr/>
        </p:nvSpPr>
        <p:spPr>
          <a:xfrm>
            <a:off x="914631" y="5286581"/>
            <a:ext cx="11878815" cy="60887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rgbClr val="595555"/>
                </a:solidFill>
              </a:rPr>
              <a:t>The southwestern United States spans six states, over 55 national parks, and a wide range of ecosystems, historical landmarks, and culturally significant landscapes. Of these parks, Bandelier National Monument (NM), Big Bend National Park (TX), Glen Canyon National Recreation Area (AZ, UT), and Valles Caldera National Preserve (NM) are threatened by three particularly problematic invasive plant species: </a:t>
            </a:r>
            <a:r>
              <a:rPr lang="en-US" dirty="0" err="1">
                <a:solidFill>
                  <a:srgbClr val="595555"/>
                </a:solidFill>
              </a:rPr>
              <a:t>cheatgrass</a:t>
            </a:r>
            <a:r>
              <a:rPr lang="en-US" dirty="0">
                <a:solidFill>
                  <a:srgbClr val="595555"/>
                </a:solidFill>
              </a:rPr>
              <a:t> (</a:t>
            </a:r>
            <a:r>
              <a:rPr lang="en-US" i="1" dirty="0" err="1">
                <a:solidFill>
                  <a:srgbClr val="595555"/>
                </a:solidFill>
              </a:rPr>
              <a:t>Bromus</a:t>
            </a:r>
            <a:r>
              <a:rPr lang="en-US" i="1" dirty="0">
                <a:solidFill>
                  <a:srgbClr val="595555"/>
                </a:solidFill>
              </a:rPr>
              <a:t> </a:t>
            </a:r>
            <a:r>
              <a:rPr lang="en-US" i="1" dirty="0" err="1">
                <a:solidFill>
                  <a:srgbClr val="595555"/>
                </a:solidFill>
              </a:rPr>
              <a:t>tectorum</a:t>
            </a:r>
            <a:r>
              <a:rPr lang="en-US" dirty="0">
                <a:solidFill>
                  <a:srgbClr val="595555"/>
                </a:solidFill>
              </a:rPr>
              <a:t>), </a:t>
            </a:r>
            <a:r>
              <a:rPr lang="en-US" dirty="0" err="1">
                <a:solidFill>
                  <a:srgbClr val="595555"/>
                </a:solidFill>
              </a:rPr>
              <a:t>ravenna</a:t>
            </a:r>
            <a:r>
              <a:rPr lang="en-US" dirty="0">
                <a:solidFill>
                  <a:srgbClr val="595555"/>
                </a:solidFill>
              </a:rPr>
              <a:t> grass (</a:t>
            </a:r>
            <a:r>
              <a:rPr lang="en-US" i="1" dirty="0" err="1">
                <a:solidFill>
                  <a:srgbClr val="595555"/>
                </a:solidFill>
              </a:rPr>
              <a:t>Saccharum</a:t>
            </a:r>
            <a:r>
              <a:rPr lang="en-US" i="1" dirty="0">
                <a:solidFill>
                  <a:srgbClr val="595555"/>
                </a:solidFill>
              </a:rPr>
              <a:t> </a:t>
            </a:r>
            <a:r>
              <a:rPr lang="en-US" i="1" dirty="0" err="1">
                <a:solidFill>
                  <a:srgbClr val="595555"/>
                </a:solidFill>
              </a:rPr>
              <a:t>ravennae</a:t>
            </a:r>
            <a:r>
              <a:rPr lang="en-US" dirty="0">
                <a:solidFill>
                  <a:srgbClr val="595555"/>
                </a:solidFill>
              </a:rPr>
              <a:t>), and giant reed (</a:t>
            </a:r>
            <a:r>
              <a:rPr lang="en-US" i="1" dirty="0" err="1">
                <a:solidFill>
                  <a:srgbClr val="595555"/>
                </a:solidFill>
              </a:rPr>
              <a:t>Arundo</a:t>
            </a:r>
            <a:r>
              <a:rPr lang="en-US" i="1" dirty="0">
                <a:solidFill>
                  <a:srgbClr val="595555"/>
                </a:solidFill>
              </a:rPr>
              <a:t> </a:t>
            </a:r>
            <a:r>
              <a:rPr lang="en-US" i="1" dirty="0" err="1">
                <a:solidFill>
                  <a:srgbClr val="595555"/>
                </a:solidFill>
              </a:rPr>
              <a:t>donax</a:t>
            </a:r>
            <a:r>
              <a:rPr lang="en-US" dirty="0">
                <a:solidFill>
                  <a:srgbClr val="595555"/>
                </a:solidFill>
              </a:rPr>
              <a:t>). Currently, park management uses field observations to monitor these species, which requires a significant investment in time, effort, and money by the National Park Service (NPS). The NPS is interested in mapping and predicting the presence of these </a:t>
            </a:r>
            <a:r>
              <a:rPr lang="en-US" dirty="0" smtClean="0">
                <a:solidFill>
                  <a:srgbClr val="595555"/>
                </a:solidFill>
              </a:rPr>
              <a:t>invasive species </a:t>
            </a:r>
            <a:r>
              <a:rPr lang="en-US" dirty="0">
                <a:solidFill>
                  <a:srgbClr val="595555"/>
                </a:solidFill>
              </a:rPr>
              <a:t>using NASA’s Earth observations. To this end, the Southwest US Ecological Forecasting team created classified species distribution maps using Moderate Resolution Imaging </a:t>
            </a:r>
            <a:r>
              <a:rPr lang="en-US" dirty="0" err="1">
                <a:solidFill>
                  <a:srgbClr val="595555"/>
                </a:solidFill>
              </a:rPr>
              <a:t>Spectroradiometer</a:t>
            </a:r>
            <a:r>
              <a:rPr lang="en-US" dirty="0">
                <a:solidFill>
                  <a:srgbClr val="595555"/>
                </a:solidFill>
              </a:rPr>
              <a:t> (MODIS) </a:t>
            </a:r>
            <a:r>
              <a:rPr lang="en-US" dirty="0" smtClean="0">
                <a:solidFill>
                  <a:srgbClr val="595555"/>
                </a:solidFill>
              </a:rPr>
              <a:t>data, </a:t>
            </a:r>
            <a:r>
              <a:rPr lang="en-US" dirty="0">
                <a:solidFill>
                  <a:srgbClr val="595555"/>
                </a:solidFill>
              </a:rPr>
              <a:t>and Landsat  5 and 8, Operational Land Imager (OLI) data for the years </a:t>
            </a:r>
            <a:r>
              <a:rPr lang="en-US" dirty="0" smtClean="0">
                <a:solidFill>
                  <a:srgbClr val="595555"/>
                </a:solidFill>
              </a:rPr>
              <a:t>2002 </a:t>
            </a:r>
            <a:r>
              <a:rPr lang="en-US" dirty="0">
                <a:solidFill>
                  <a:srgbClr val="595555"/>
                </a:solidFill>
              </a:rPr>
              <a:t>and 2016. This project also </a:t>
            </a:r>
            <a:r>
              <a:rPr lang="en-US" dirty="0" smtClean="0">
                <a:solidFill>
                  <a:srgbClr val="595555"/>
                </a:solidFill>
              </a:rPr>
              <a:t>used </a:t>
            </a:r>
            <a:r>
              <a:rPr lang="en-US" dirty="0">
                <a:solidFill>
                  <a:srgbClr val="595555"/>
                </a:solidFill>
              </a:rPr>
              <a:t>vegetation and topographic indices as well as field data to predict invasive species presence using a Species Distribution Model (SDM) for each national park area and generated likelihood maps of species presence/absence</a:t>
            </a:r>
            <a:r>
              <a:rPr lang="en-US" dirty="0" smtClean="0">
                <a:solidFill>
                  <a:srgbClr val="595555"/>
                </a:solidFill>
              </a:rPr>
              <a:t>. </a:t>
            </a:r>
            <a:endParaRPr lang="en-US" dirty="0">
              <a:solidFill>
                <a:srgbClr val="595555"/>
              </a:solidFill>
            </a:endParaRPr>
          </a:p>
        </p:txBody>
      </p:sp>
      <p:sp>
        <p:nvSpPr>
          <p:cNvPr id="15" name="Text Placeholder 16"/>
          <p:cNvSpPr txBox="1">
            <a:spLocks/>
          </p:cNvSpPr>
          <p:nvPr/>
        </p:nvSpPr>
        <p:spPr>
          <a:xfrm>
            <a:off x="12935819" y="5198060"/>
            <a:ext cx="11028963" cy="39314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218754"/>
              </a:buClr>
              <a:buSzPct val="100000"/>
              <a:buFont typeface="Webdings" panose="05030102010509060703" pitchFamily="18" charset="2"/>
              <a:buChar char=""/>
            </a:pPr>
            <a:r>
              <a:rPr lang="en-US" b="1" dirty="0">
                <a:solidFill>
                  <a:srgbClr val="218754"/>
                </a:solidFill>
                <a:ea typeface="Garamond"/>
                <a:cs typeface="Garamond"/>
                <a:sym typeface="Garamond"/>
              </a:rPr>
              <a:t>Map</a:t>
            </a:r>
            <a:r>
              <a:rPr lang="en-US" dirty="0">
                <a:solidFill>
                  <a:srgbClr val="585454"/>
                </a:solidFill>
                <a:ea typeface="Garamond"/>
                <a:cs typeface="Garamond"/>
                <a:sym typeface="Garamond"/>
              </a:rPr>
              <a:t> the current distribution of </a:t>
            </a:r>
            <a:r>
              <a:rPr lang="en-US" dirty="0" err="1">
                <a:solidFill>
                  <a:srgbClr val="585454"/>
                </a:solidFill>
                <a:ea typeface="Garamond"/>
                <a:cs typeface="Garamond"/>
                <a:sym typeface="Garamond"/>
              </a:rPr>
              <a:t>cheatgrass</a:t>
            </a:r>
            <a:r>
              <a:rPr lang="en-US" dirty="0">
                <a:solidFill>
                  <a:srgbClr val="585454"/>
                </a:solidFill>
                <a:ea typeface="Garamond"/>
                <a:cs typeface="Garamond"/>
                <a:sym typeface="Garamond"/>
              </a:rPr>
              <a:t>, giant reed, and </a:t>
            </a:r>
            <a:r>
              <a:rPr lang="en-US" dirty="0" err="1">
                <a:solidFill>
                  <a:srgbClr val="585454"/>
                </a:solidFill>
                <a:ea typeface="Garamond"/>
                <a:cs typeface="Garamond"/>
                <a:sym typeface="Garamond"/>
              </a:rPr>
              <a:t>ravenna</a:t>
            </a:r>
            <a:r>
              <a:rPr lang="en-US" dirty="0">
                <a:solidFill>
                  <a:srgbClr val="585454"/>
                </a:solidFill>
                <a:ea typeface="Garamond"/>
                <a:cs typeface="Garamond"/>
                <a:sym typeface="Garamond"/>
              </a:rPr>
              <a:t> grass in the </a:t>
            </a:r>
            <a:r>
              <a:rPr lang="en-US" dirty="0" smtClean="0">
                <a:solidFill>
                  <a:srgbClr val="585454"/>
                </a:solidFill>
                <a:ea typeface="Garamond"/>
                <a:cs typeface="Garamond"/>
                <a:sym typeface="Garamond"/>
              </a:rPr>
              <a:t>Southwest U.S. National </a:t>
            </a:r>
            <a:r>
              <a:rPr lang="en-US" dirty="0">
                <a:solidFill>
                  <a:srgbClr val="585454"/>
                </a:solidFill>
                <a:ea typeface="Garamond"/>
                <a:cs typeface="Garamond"/>
                <a:sym typeface="Garamond"/>
              </a:rPr>
              <a:t>Park </a:t>
            </a:r>
            <a:r>
              <a:rPr lang="en-US" dirty="0" smtClean="0">
                <a:solidFill>
                  <a:srgbClr val="585454"/>
                </a:solidFill>
                <a:ea typeface="Garamond"/>
                <a:cs typeface="Garamond"/>
                <a:sym typeface="Garamond"/>
              </a:rPr>
              <a:t>areas</a:t>
            </a:r>
          </a:p>
          <a:p>
            <a:pPr marL="0" lvl="0" indent="0">
              <a:spcBef>
                <a:spcPts val="0"/>
              </a:spcBef>
              <a:buClr>
                <a:srgbClr val="218754"/>
              </a:buClr>
              <a:buSzPct val="100000"/>
              <a:buNone/>
            </a:pPr>
            <a:endParaRPr lang="en-US" dirty="0" smtClean="0">
              <a:solidFill>
                <a:srgbClr val="585454"/>
              </a:solidFill>
              <a:ea typeface="Garamond"/>
              <a:cs typeface="Garamond"/>
              <a:sym typeface="Garamond"/>
            </a:endParaRPr>
          </a:p>
          <a:p>
            <a:pPr>
              <a:spcBef>
                <a:spcPts val="0"/>
              </a:spcBef>
              <a:buClr>
                <a:srgbClr val="218754"/>
              </a:buClr>
              <a:buSzPct val="100000"/>
              <a:buFont typeface="Webdings" panose="05030102010509060703" pitchFamily="18" charset="2"/>
              <a:buChar char=""/>
            </a:pPr>
            <a:r>
              <a:rPr lang="en-US" b="1" dirty="0">
                <a:solidFill>
                  <a:srgbClr val="218754"/>
                </a:solidFill>
                <a:ea typeface="Garamond"/>
                <a:cs typeface="Garamond"/>
                <a:sym typeface="Garamond"/>
              </a:rPr>
              <a:t>Forecast</a:t>
            </a:r>
            <a:r>
              <a:rPr lang="en-US" dirty="0">
                <a:solidFill>
                  <a:srgbClr val="585454"/>
                </a:solidFill>
                <a:ea typeface="Garamond"/>
                <a:cs typeface="Garamond"/>
                <a:sym typeface="Garamond"/>
              </a:rPr>
              <a:t> where these invasive species may spread to in the </a:t>
            </a:r>
            <a:r>
              <a:rPr lang="en-US" dirty="0" smtClean="0">
                <a:solidFill>
                  <a:srgbClr val="585454"/>
                </a:solidFill>
                <a:ea typeface="Garamond"/>
                <a:cs typeface="Garamond"/>
                <a:sym typeface="Garamond"/>
              </a:rPr>
              <a:t>future</a:t>
            </a:r>
            <a:endParaRPr lang="en-US" dirty="0">
              <a:solidFill>
                <a:srgbClr val="585454"/>
              </a:solidFill>
              <a:ea typeface="Garamond"/>
              <a:cs typeface="Garamond"/>
              <a:sym typeface="Garamond"/>
            </a:endParaRPr>
          </a:p>
          <a:p>
            <a:pPr marL="0" lvl="0" indent="0">
              <a:spcBef>
                <a:spcPts val="0"/>
              </a:spcBef>
              <a:buClr>
                <a:srgbClr val="218754"/>
              </a:buClr>
              <a:buSzPct val="100000"/>
              <a:buNone/>
            </a:pPr>
            <a:endParaRPr lang="en-US" dirty="0">
              <a:solidFill>
                <a:srgbClr val="585454"/>
              </a:solidFill>
              <a:ea typeface="Garamond"/>
              <a:cs typeface="Garamond"/>
              <a:sym typeface="Garamond"/>
            </a:endParaRPr>
          </a:p>
          <a:p>
            <a:pPr lvl="0">
              <a:spcBef>
                <a:spcPts val="0"/>
              </a:spcBef>
              <a:buClr>
                <a:srgbClr val="218754"/>
              </a:buClr>
              <a:buSzPct val="100000"/>
              <a:buFont typeface="Webdings" panose="05030102010509060703" pitchFamily="18" charset="2"/>
              <a:buChar char=""/>
            </a:pPr>
            <a:r>
              <a:rPr lang="en-US" b="1" dirty="0">
                <a:solidFill>
                  <a:srgbClr val="218754"/>
                </a:solidFill>
                <a:ea typeface="Garamond"/>
                <a:cs typeface="Garamond"/>
                <a:sym typeface="Garamond"/>
              </a:rPr>
              <a:t>Model</a:t>
            </a:r>
            <a:r>
              <a:rPr lang="en-US" dirty="0">
                <a:solidFill>
                  <a:srgbClr val="585454"/>
                </a:solidFill>
                <a:ea typeface="Garamond"/>
                <a:cs typeface="Garamond"/>
                <a:sym typeface="Garamond"/>
              </a:rPr>
              <a:t> the habitats of the invasive species in order to predict their distribution</a:t>
            </a:r>
          </a:p>
          <a:p>
            <a:pPr lvl="0">
              <a:spcBef>
                <a:spcPts val="0"/>
              </a:spcBef>
              <a:buClr>
                <a:srgbClr val="218754"/>
              </a:buClr>
              <a:buSzPct val="100000"/>
              <a:buFont typeface="Webdings" panose="05030102010509060703" pitchFamily="18" charset="2"/>
              <a:buChar char=""/>
            </a:pPr>
            <a:endParaRPr lang="en-US" dirty="0">
              <a:solidFill>
                <a:srgbClr val="585454"/>
              </a:solidFill>
              <a:ea typeface="Garamond"/>
              <a:cs typeface="Garamond"/>
              <a:sym typeface="Garamond"/>
            </a:endParaRPr>
          </a:p>
          <a:p>
            <a:pPr lvl="0">
              <a:spcBef>
                <a:spcPts val="0"/>
              </a:spcBef>
              <a:buClr>
                <a:srgbClr val="218754"/>
              </a:buClr>
              <a:buSzPct val="100000"/>
              <a:buFont typeface="Webdings" panose="05030102010509060703" pitchFamily="18" charset="2"/>
              <a:buChar char=""/>
            </a:pPr>
            <a:r>
              <a:rPr lang="en-US" b="1" dirty="0">
                <a:solidFill>
                  <a:srgbClr val="218754"/>
                </a:solidFill>
                <a:ea typeface="Garamond"/>
                <a:cs typeface="Garamond"/>
                <a:sym typeface="Garamond"/>
              </a:rPr>
              <a:t>Provide</a:t>
            </a:r>
            <a:r>
              <a:rPr lang="en-US" dirty="0">
                <a:solidFill>
                  <a:srgbClr val="585454"/>
                </a:solidFill>
                <a:ea typeface="Garamond"/>
                <a:cs typeface="Garamond"/>
                <a:sym typeface="Garamond"/>
              </a:rPr>
              <a:t> the National Park Service with an alternative method of management by utilizing NASA Earth observations</a:t>
            </a:r>
          </a:p>
        </p:txBody>
      </p:sp>
      <p:sp>
        <p:nvSpPr>
          <p:cNvPr id="16" name="TextBox 15"/>
          <p:cNvSpPr txBox="1"/>
          <p:nvPr/>
        </p:nvSpPr>
        <p:spPr>
          <a:xfrm>
            <a:off x="887514" y="4493747"/>
            <a:ext cx="11516347"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Abstract</a:t>
            </a:r>
          </a:p>
        </p:txBody>
      </p:sp>
      <p:sp>
        <p:nvSpPr>
          <p:cNvPr id="23" name="TextBox 22"/>
          <p:cNvSpPr txBox="1"/>
          <p:nvPr/>
        </p:nvSpPr>
        <p:spPr>
          <a:xfrm>
            <a:off x="12832222" y="4452607"/>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Objectives</a:t>
            </a:r>
          </a:p>
        </p:txBody>
      </p:sp>
      <p:sp>
        <p:nvSpPr>
          <p:cNvPr id="24" name="TextBox 23"/>
          <p:cNvSpPr txBox="1"/>
          <p:nvPr/>
        </p:nvSpPr>
        <p:spPr>
          <a:xfrm>
            <a:off x="895286" y="11541950"/>
            <a:ext cx="11407715"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Methodology</a:t>
            </a:r>
          </a:p>
        </p:txBody>
      </p:sp>
      <p:sp>
        <p:nvSpPr>
          <p:cNvPr id="25" name="TextBox 24"/>
          <p:cNvSpPr txBox="1"/>
          <p:nvPr/>
        </p:nvSpPr>
        <p:spPr>
          <a:xfrm>
            <a:off x="12839700" y="9094626"/>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Study Area</a:t>
            </a:r>
          </a:p>
        </p:txBody>
      </p:sp>
      <p:sp>
        <p:nvSpPr>
          <p:cNvPr id="27" name="TextBox 26"/>
          <p:cNvSpPr txBox="1"/>
          <p:nvPr/>
        </p:nvSpPr>
        <p:spPr>
          <a:xfrm>
            <a:off x="909656" y="20106688"/>
            <a:ext cx="11550315"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Results</a:t>
            </a:r>
          </a:p>
        </p:txBody>
      </p:sp>
      <p:sp>
        <p:nvSpPr>
          <p:cNvPr id="28" name="TextBox 27"/>
          <p:cNvSpPr txBox="1"/>
          <p:nvPr/>
        </p:nvSpPr>
        <p:spPr>
          <a:xfrm>
            <a:off x="12857162" y="20460814"/>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Conclusions</a:t>
            </a:r>
          </a:p>
        </p:txBody>
      </p:sp>
      <p:sp>
        <p:nvSpPr>
          <p:cNvPr id="29" name="TextBox 28"/>
          <p:cNvSpPr txBox="1"/>
          <p:nvPr/>
        </p:nvSpPr>
        <p:spPr>
          <a:xfrm>
            <a:off x="12839700" y="29923135"/>
            <a:ext cx="10954934"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Acknowledgements</a:t>
            </a:r>
          </a:p>
        </p:txBody>
      </p:sp>
      <p:sp>
        <p:nvSpPr>
          <p:cNvPr id="30" name="TextBox 29"/>
          <p:cNvSpPr txBox="1"/>
          <p:nvPr/>
        </p:nvSpPr>
        <p:spPr>
          <a:xfrm>
            <a:off x="12839700" y="26176126"/>
            <a:ext cx="10995212"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Project Partners</a:t>
            </a:r>
          </a:p>
        </p:txBody>
      </p:sp>
      <p:sp>
        <p:nvSpPr>
          <p:cNvPr id="31" name="TextBox 30"/>
          <p:cNvSpPr txBox="1"/>
          <p:nvPr/>
        </p:nvSpPr>
        <p:spPr>
          <a:xfrm>
            <a:off x="895286" y="30192281"/>
            <a:ext cx="4542503"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Team Members</a:t>
            </a:r>
          </a:p>
        </p:txBody>
      </p:sp>
      <p:sp>
        <p:nvSpPr>
          <p:cNvPr id="38" name="TextBox 37"/>
          <p:cNvSpPr txBox="1"/>
          <p:nvPr/>
        </p:nvSpPr>
        <p:spPr>
          <a:xfrm>
            <a:off x="843099" y="34702977"/>
            <a:ext cx="18035451" cy="862779"/>
          </a:xfrm>
          <a:prstGeom prst="rect">
            <a:avLst/>
          </a:prstGeom>
          <a:noFill/>
        </p:spPr>
        <p:txBody>
          <a:bodyPr wrap="square" rtlCol="0">
            <a:noAutofit/>
          </a:bodyPr>
          <a:lstStyle/>
          <a:p>
            <a:r>
              <a:rPr lang="en-US" sz="4800" dirty="0" smtClean="0">
                <a:solidFill>
                  <a:schemeClr val="bg1"/>
                </a:solidFill>
                <a:latin typeface="+mj-lt"/>
              </a:rPr>
              <a:t>NASA Langley Research Center – Summer 2016</a:t>
            </a:r>
            <a:endParaRPr lang="en-US" sz="4800" dirty="0">
              <a:solidFill>
                <a:schemeClr val="bg1"/>
              </a:solidFill>
              <a:latin typeface="+mj-lt"/>
            </a:endParaRPr>
          </a:p>
        </p:txBody>
      </p:sp>
      <p:sp>
        <p:nvSpPr>
          <p:cNvPr id="33" name="Shape 62"/>
          <p:cNvSpPr txBox="1">
            <a:spLocks noGrp="1"/>
          </p:cNvSpPr>
          <p:nvPr>
            <p:ph type="body" sz="quarter" idx="11"/>
          </p:nvPr>
        </p:nvSpPr>
        <p:spPr>
          <a:xfrm>
            <a:off x="4009644" y="883652"/>
            <a:ext cx="19015518" cy="2069432"/>
          </a:xfrm>
          <a:prstGeom prst="rect">
            <a:avLst/>
          </a:prstGeom>
          <a:noFill/>
          <a:ln>
            <a:noFill/>
          </a:ln>
        </p:spPr>
        <p:txBody>
          <a:bodyPr lIns="91425" tIns="45700" rIns="91425" bIns="45700" anchor="t" anchorCtr="0">
            <a:noAutofit/>
          </a:bodyPr>
          <a:lstStyle/>
          <a:p>
            <a:pPr>
              <a:spcBef>
                <a:spcPts val="0"/>
              </a:spcBef>
              <a:buClr>
                <a:srgbClr val="7DB862"/>
              </a:buClr>
              <a:buSzPct val="25000"/>
            </a:pPr>
            <a:r>
              <a:rPr lang="en-US" sz="6600" dirty="0" smtClean="0"/>
              <a:t>Mapping </a:t>
            </a:r>
            <a:r>
              <a:rPr lang="en-US" sz="6600" dirty="0"/>
              <a:t>Invasive </a:t>
            </a:r>
            <a:r>
              <a:rPr lang="en-US" sz="6600" dirty="0" smtClean="0"/>
              <a:t>Species to </a:t>
            </a:r>
            <a:r>
              <a:rPr lang="en-US" sz="6600" dirty="0"/>
              <a:t>Efficiently </a:t>
            </a:r>
            <a:r>
              <a:rPr lang="en-US" sz="6600" dirty="0" smtClean="0"/>
              <a:t>Monitor Southwestern </a:t>
            </a:r>
            <a:r>
              <a:rPr lang="en-US" sz="6600" dirty="0"/>
              <a:t>National Park </a:t>
            </a:r>
            <a:r>
              <a:rPr lang="en-US" sz="6600" dirty="0" smtClean="0"/>
              <a:t>Areas</a:t>
            </a:r>
            <a:endParaRPr lang="en-US" sz="6600" dirty="0"/>
          </a:p>
        </p:txBody>
      </p:sp>
      <p:sp>
        <p:nvSpPr>
          <p:cNvPr id="65" name="Shape 65"/>
          <p:cNvSpPr txBox="1"/>
          <p:nvPr/>
        </p:nvSpPr>
        <p:spPr>
          <a:xfrm>
            <a:off x="15685768" y="27261426"/>
            <a:ext cx="8320593" cy="2348016"/>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3200" b="1" dirty="0">
                <a:solidFill>
                  <a:srgbClr val="595555"/>
                </a:solidFill>
                <a:ea typeface="Garamond"/>
                <a:cs typeface="Garamond"/>
                <a:sym typeface="Garamond"/>
              </a:rPr>
              <a:t>National Park Service</a:t>
            </a:r>
            <a:endParaRPr lang="en-US" sz="3200" b="1" dirty="0" smtClean="0">
              <a:solidFill>
                <a:srgbClr val="595555"/>
              </a:solidFill>
              <a:latin typeface="Garamond"/>
              <a:ea typeface="Garamond"/>
              <a:cs typeface="Garamond"/>
              <a:sym typeface="Garamond"/>
            </a:endParaRPr>
          </a:p>
          <a:p>
            <a:pPr>
              <a:lnSpc>
                <a:spcPct val="90000"/>
              </a:lnSpc>
              <a:buClr>
                <a:srgbClr val="585454"/>
              </a:buClr>
              <a:buSzPct val="25000"/>
            </a:pPr>
            <a:r>
              <a:rPr lang="en-US" sz="2700" b="1" dirty="0" smtClean="0">
                <a:solidFill>
                  <a:srgbClr val="595555"/>
                </a:solidFill>
                <a:latin typeface="Garamond"/>
                <a:ea typeface="Garamond"/>
                <a:cs typeface="Garamond"/>
                <a:sym typeface="Garamond"/>
              </a:rPr>
              <a:t>Charles </a:t>
            </a:r>
            <a:r>
              <a:rPr lang="en-US" sz="2700" b="1" dirty="0" err="1" smtClean="0">
                <a:solidFill>
                  <a:srgbClr val="595555"/>
                </a:solidFill>
                <a:latin typeface="Garamond"/>
                <a:ea typeface="Garamond"/>
                <a:cs typeface="Garamond"/>
                <a:sym typeface="Garamond"/>
              </a:rPr>
              <a:t>Schelz</a:t>
            </a:r>
            <a:r>
              <a:rPr lang="en-US" sz="2700" dirty="0">
                <a:solidFill>
                  <a:srgbClr val="595555"/>
                </a:solidFill>
                <a:ea typeface="Garamond"/>
                <a:cs typeface="Garamond"/>
                <a:sym typeface="Garamond"/>
              </a:rPr>
              <a:t>, </a:t>
            </a:r>
            <a:r>
              <a:rPr lang="en-US" sz="2700" dirty="0" smtClean="0">
                <a:solidFill>
                  <a:srgbClr val="595555"/>
                </a:solidFill>
                <a:ea typeface="Garamond"/>
                <a:cs typeface="Garamond"/>
                <a:sym typeface="Garamond"/>
              </a:rPr>
              <a:t>Program Manager/Ecologist</a:t>
            </a:r>
            <a:endParaRPr lang="en-US" sz="2700" dirty="0" smtClean="0">
              <a:solidFill>
                <a:srgbClr val="595555"/>
              </a:solidFill>
              <a:latin typeface="Garamond"/>
              <a:ea typeface="Garamond"/>
              <a:cs typeface="Garamond"/>
              <a:sym typeface="Garamond"/>
            </a:endParaRPr>
          </a:p>
          <a:p>
            <a:pPr lvl="0">
              <a:lnSpc>
                <a:spcPct val="90000"/>
              </a:lnSpc>
              <a:buClr>
                <a:srgbClr val="585454"/>
              </a:buClr>
              <a:buSzPct val="25000"/>
            </a:pPr>
            <a:r>
              <a:rPr lang="en-US" sz="2800" dirty="0" smtClean="0">
                <a:solidFill>
                  <a:srgbClr val="595555"/>
                </a:solidFill>
              </a:rPr>
              <a:t>Southwest </a:t>
            </a:r>
            <a:r>
              <a:rPr lang="en-US" sz="2800" dirty="0">
                <a:solidFill>
                  <a:srgbClr val="595555"/>
                </a:solidFill>
              </a:rPr>
              <a:t>Exotic Plant Management Team (EPMT</a:t>
            </a:r>
            <a:r>
              <a:rPr lang="en-US" sz="2800" dirty="0" smtClean="0">
                <a:solidFill>
                  <a:srgbClr val="595555"/>
                </a:solidFill>
              </a:rPr>
              <a:t>) </a:t>
            </a:r>
          </a:p>
          <a:p>
            <a:pPr lvl="0">
              <a:lnSpc>
                <a:spcPct val="90000"/>
              </a:lnSpc>
              <a:buClr>
                <a:srgbClr val="585454"/>
              </a:buClr>
              <a:buSzPct val="25000"/>
            </a:pPr>
            <a:r>
              <a:rPr lang="en-US" sz="2700" b="1" i="0" u="none" strike="noStrike" cap="none" dirty="0" smtClean="0">
                <a:solidFill>
                  <a:srgbClr val="595555"/>
                </a:solidFill>
                <a:latin typeface="Garamond"/>
                <a:ea typeface="Garamond"/>
                <a:cs typeface="Garamond"/>
                <a:sym typeface="Garamond"/>
              </a:rPr>
              <a:t>Todd Chaudhry</a:t>
            </a:r>
            <a:r>
              <a:rPr lang="en-US" sz="2700" i="0" u="none" strike="noStrike" cap="none" dirty="0" smtClean="0">
                <a:solidFill>
                  <a:srgbClr val="595555"/>
                </a:solidFill>
                <a:latin typeface="Garamond"/>
                <a:ea typeface="Garamond"/>
                <a:cs typeface="Garamond"/>
                <a:sym typeface="Garamond"/>
              </a:rPr>
              <a:t>,</a:t>
            </a:r>
            <a:r>
              <a:rPr lang="en-US" sz="2700" b="1" i="0" u="none" strike="noStrike" cap="none" dirty="0" smtClean="0">
                <a:solidFill>
                  <a:srgbClr val="595555"/>
                </a:solidFill>
                <a:latin typeface="Garamond"/>
                <a:ea typeface="Garamond"/>
                <a:cs typeface="Garamond"/>
                <a:sym typeface="Garamond"/>
              </a:rPr>
              <a:t> </a:t>
            </a:r>
            <a:r>
              <a:rPr lang="en-US" sz="2700" dirty="0" smtClean="0">
                <a:solidFill>
                  <a:srgbClr val="595555"/>
                </a:solidFill>
                <a:latin typeface="Garamond"/>
                <a:ea typeface="Garamond"/>
                <a:cs typeface="Garamond"/>
                <a:sym typeface="Garamond"/>
              </a:rPr>
              <a:t>Research Coordinator </a:t>
            </a:r>
          </a:p>
          <a:p>
            <a:pPr lvl="0">
              <a:lnSpc>
                <a:spcPct val="90000"/>
              </a:lnSpc>
              <a:buClr>
                <a:srgbClr val="585454"/>
              </a:buClr>
              <a:buSzPct val="25000"/>
            </a:pPr>
            <a:r>
              <a:rPr lang="en-US" sz="2700" dirty="0" smtClean="0">
                <a:solidFill>
                  <a:srgbClr val="595555"/>
                </a:solidFill>
                <a:latin typeface="Garamond"/>
                <a:ea typeface="Garamond"/>
                <a:cs typeface="Garamond"/>
                <a:sym typeface="Garamond"/>
              </a:rPr>
              <a:t>Colorado Plateau Cooperative Ecosystem Studies Unit</a:t>
            </a:r>
          </a:p>
          <a:p>
            <a:pPr>
              <a:lnSpc>
                <a:spcPct val="90000"/>
              </a:lnSpc>
              <a:buClr>
                <a:srgbClr val="585454"/>
              </a:buClr>
              <a:buSzPct val="25000"/>
            </a:pPr>
            <a:r>
              <a:rPr lang="en-US" sz="2700" b="1" i="0" u="none" strike="noStrike" cap="none" dirty="0" smtClean="0">
                <a:solidFill>
                  <a:srgbClr val="595555"/>
                </a:solidFill>
                <a:latin typeface="Garamond"/>
                <a:ea typeface="Garamond"/>
                <a:cs typeface="Garamond"/>
                <a:sym typeface="Garamond"/>
              </a:rPr>
              <a:t>Steven Buckley</a:t>
            </a:r>
            <a:r>
              <a:rPr lang="en-US" sz="2700" i="0" u="none" strike="noStrike" cap="none" dirty="0" smtClean="0">
                <a:solidFill>
                  <a:srgbClr val="595555"/>
                </a:solidFill>
                <a:latin typeface="Garamond"/>
                <a:ea typeface="Garamond"/>
                <a:cs typeface="Garamond"/>
                <a:sym typeface="Garamond"/>
              </a:rPr>
              <a:t>, </a:t>
            </a:r>
            <a:r>
              <a:rPr lang="en-US" sz="2700" dirty="0" smtClean="0">
                <a:solidFill>
                  <a:srgbClr val="595555"/>
                </a:solidFill>
                <a:ea typeface="Garamond"/>
                <a:cs typeface="Garamond"/>
                <a:sym typeface="Garamond"/>
              </a:rPr>
              <a:t>Ecologist</a:t>
            </a:r>
            <a:endParaRPr lang="en-US" sz="2700" b="1" i="0" u="none" strike="noStrike" cap="none" dirty="0" smtClean="0">
              <a:solidFill>
                <a:srgbClr val="595555"/>
              </a:solidFill>
              <a:latin typeface="Garamond"/>
              <a:ea typeface="Garamond"/>
              <a:cs typeface="Garamond"/>
              <a:sym typeface="Garamond"/>
            </a:endParaRPr>
          </a:p>
        </p:txBody>
      </p:sp>
      <p:pic>
        <p:nvPicPr>
          <p:cNvPr id="68" name="Picture 67"/>
          <p:cNvPicPr>
            <a:picLocks noChangeAspect="1"/>
          </p:cNvPicPr>
          <p:nvPr/>
        </p:nvPicPr>
        <p:blipFill rotWithShape="1">
          <a:blip r:embed="rId2" cstate="print">
            <a:extLst>
              <a:ext uri="{28A0092B-C50C-407E-A947-70E740481C1C}">
                <a14:useLocalDpi xmlns:a14="http://schemas.microsoft.com/office/drawing/2010/main" val="0"/>
              </a:ext>
            </a:extLst>
          </a:blip>
          <a:srcRect l="5303" t="7598" r="10416" b="3922"/>
          <a:stretch/>
        </p:blipFill>
        <p:spPr>
          <a:xfrm>
            <a:off x="13716000" y="10359803"/>
            <a:ext cx="8243266" cy="6687234"/>
          </a:xfrm>
          <a:prstGeom prst="rect">
            <a:avLst/>
          </a:prstGeom>
        </p:spPr>
      </p:pic>
      <p:cxnSp>
        <p:nvCxnSpPr>
          <p:cNvPr id="69" name="Straight Connector 68"/>
          <p:cNvCxnSpPr/>
          <p:nvPr/>
        </p:nvCxnSpPr>
        <p:spPr>
          <a:xfrm flipV="1">
            <a:off x="18204565" y="12855541"/>
            <a:ext cx="1880049" cy="2964256"/>
          </a:xfrm>
          <a:prstGeom prst="line">
            <a:avLst/>
          </a:prstGeom>
          <a:ln>
            <a:solidFill>
              <a:srgbClr val="218754"/>
            </a:solidFill>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16623143" y="12581157"/>
            <a:ext cx="764815" cy="1808609"/>
          </a:xfrm>
          <a:prstGeom prst="line">
            <a:avLst/>
          </a:prstGeom>
          <a:ln>
            <a:solidFill>
              <a:srgbClr val="218754"/>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H="1" flipV="1">
            <a:off x="18549367" y="16242697"/>
            <a:ext cx="4613287" cy="185293"/>
          </a:xfrm>
          <a:prstGeom prst="line">
            <a:avLst/>
          </a:prstGeom>
          <a:ln>
            <a:solidFill>
              <a:srgbClr val="218754"/>
            </a:solidFill>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17574994" y="13232318"/>
            <a:ext cx="1752097" cy="1226303"/>
          </a:xfrm>
          <a:prstGeom prst="line">
            <a:avLst/>
          </a:prstGeom>
          <a:ln>
            <a:solidFill>
              <a:srgbClr val="21875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16098592" y="10894481"/>
            <a:ext cx="594490" cy="2964580"/>
          </a:xfrm>
          <a:prstGeom prst="line">
            <a:avLst/>
          </a:prstGeom>
          <a:ln>
            <a:solidFill>
              <a:srgbClr val="218754"/>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rotWithShape="1">
          <a:blip r:embed="rId3" cstate="print">
            <a:extLst>
              <a:ext uri="{28A0092B-C50C-407E-A947-70E740481C1C}">
                <a14:useLocalDpi xmlns:a14="http://schemas.microsoft.com/office/drawing/2010/main" val="0"/>
              </a:ext>
            </a:extLst>
          </a:blip>
          <a:srcRect l="23768" t="10531" r="25079" b="16735"/>
          <a:stretch/>
        </p:blipFill>
        <p:spPr>
          <a:xfrm>
            <a:off x="16551796" y="9705200"/>
            <a:ext cx="3556863" cy="3583210"/>
          </a:xfrm>
          <a:prstGeom prst="rect">
            <a:avLst/>
          </a:prstGeom>
        </p:spPr>
      </p:pic>
      <p:cxnSp>
        <p:nvCxnSpPr>
          <p:cNvPr id="77" name="Straight Connector 76"/>
          <p:cNvCxnSpPr/>
          <p:nvPr/>
        </p:nvCxnSpPr>
        <p:spPr>
          <a:xfrm flipH="1" flipV="1">
            <a:off x="13014030" y="13613656"/>
            <a:ext cx="3538592" cy="344276"/>
          </a:xfrm>
          <a:prstGeom prst="line">
            <a:avLst/>
          </a:prstGeom>
          <a:ln>
            <a:solidFill>
              <a:srgbClr val="218754"/>
            </a:solidFill>
          </a:ln>
        </p:spPr>
        <p:style>
          <a:lnRef idx="1">
            <a:schemeClr val="accent1"/>
          </a:lnRef>
          <a:fillRef idx="0">
            <a:schemeClr val="accent1"/>
          </a:fillRef>
          <a:effectRef idx="0">
            <a:schemeClr val="accent1"/>
          </a:effectRef>
          <a:fontRef idx="minor">
            <a:schemeClr val="tx1"/>
          </a:fontRef>
        </p:style>
      </p:cxnSp>
      <p:pic>
        <p:nvPicPr>
          <p:cNvPr id="80" name="Shape 131"/>
          <p:cNvPicPr preferRelativeResize="0"/>
          <p:nvPr/>
        </p:nvPicPr>
        <p:blipFill rotWithShape="1">
          <a:blip r:embed="rId4">
            <a:alphaModFix/>
          </a:blip>
          <a:srcRect/>
          <a:stretch/>
        </p:blipFill>
        <p:spPr>
          <a:xfrm>
            <a:off x="15998020" y="18330322"/>
            <a:ext cx="2008935" cy="1455235"/>
          </a:xfrm>
          <a:prstGeom prst="rect">
            <a:avLst/>
          </a:prstGeom>
          <a:noFill/>
          <a:ln>
            <a:noFill/>
          </a:ln>
        </p:spPr>
      </p:pic>
      <p:pic>
        <p:nvPicPr>
          <p:cNvPr id="79" name="Picture 78"/>
          <p:cNvPicPr>
            <a:picLocks noChangeAspect="1"/>
          </p:cNvPicPr>
          <p:nvPr/>
        </p:nvPicPr>
        <p:blipFill>
          <a:blip r:embed="rId5"/>
          <a:stretch>
            <a:fillRect/>
          </a:stretch>
        </p:blipFill>
        <p:spPr>
          <a:xfrm>
            <a:off x="13444722" y="17846398"/>
            <a:ext cx="1834156" cy="1775929"/>
          </a:xfrm>
          <a:prstGeom prst="rect">
            <a:avLst/>
          </a:prstGeom>
        </p:spPr>
      </p:pic>
      <p:pic>
        <p:nvPicPr>
          <p:cNvPr id="81" name="Picture 80"/>
          <p:cNvPicPr>
            <a:picLocks noChangeAspect="1"/>
          </p:cNvPicPr>
          <p:nvPr/>
        </p:nvPicPr>
        <p:blipFill>
          <a:blip r:embed="rId6"/>
          <a:stretch>
            <a:fillRect/>
          </a:stretch>
        </p:blipFill>
        <p:spPr>
          <a:xfrm>
            <a:off x="18833010" y="18030524"/>
            <a:ext cx="1859441" cy="1396105"/>
          </a:xfrm>
          <a:prstGeom prst="rect">
            <a:avLst/>
          </a:prstGeom>
        </p:spPr>
      </p:pic>
      <p:sp>
        <p:nvSpPr>
          <p:cNvPr id="82" name="TextBox 81"/>
          <p:cNvSpPr txBox="1"/>
          <p:nvPr/>
        </p:nvSpPr>
        <p:spPr>
          <a:xfrm>
            <a:off x="13434122" y="19836960"/>
            <a:ext cx="2367824" cy="461665"/>
          </a:xfrm>
          <a:prstGeom prst="rect">
            <a:avLst/>
          </a:prstGeom>
          <a:noFill/>
        </p:spPr>
        <p:txBody>
          <a:bodyPr wrap="square" rtlCol="0">
            <a:spAutoFit/>
          </a:bodyPr>
          <a:lstStyle/>
          <a:p>
            <a:r>
              <a:rPr lang="en-US" sz="2400" dirty="0" smtClean="0">
                <a:solidFill>
                  <a:srgbClr val="595555"/>
                </a:solidFill>
                <a:latin typeface="Garamond" panose="02020404030301010803" pitchFamily="18" charset="0"/>
                <a:cs typeface="Arabic Typesetting" panose="03020402040406030203" pitchFamily="66" charset="-78"/>
              </a:rPr>
              <a:t>Landsat 5 TM</a:t>
            </a:r>
            <a:endParaRPr lang="en-US" sz="2400" dirty="0">
              <a:solidFill>
                <a:srgbClr val="595555"/>
              </a:solidFill>
              <a:latin typeface="Garamond" panose="02020404030301010803" pitchFamily="18" charset="0"/>
              <a:cs typeface="Arabic Typesetting" panose="03020402040406030203" pitchFamily="66" charset="-78"/>
            </a:endParaRPr>
          </a:p>
        </p:txBody>
      </p:sp>
      <p:sp>
        <p:nvSpPr>
          <p:cNvPr id="83" name="TextBox 82"/>
          <p:cNvSpPr txBox="1"/>
          <p:nvPr/>
        </p:nvSpPr>
        <p:spPr>
          <a:xfrm>
            <a:off x="16158581" y="19836960"/>
            <a:ext cx="2397418" cy="461665"/>
          </a:xfrm>
          <a:prstGeom prst="rect">
            <a:avLst/>
          </a:prstGeom>
          <a:noFill/>
        </p:spPr>
        <p:txBody>
          <a:bodyPr wrap="square" rtlCol="0">
            <a:spAutoFit/>
          </a:bodyPr>
          <a:lstStyle/>
          <a:p>
            <a:r>
              <a:rPr lang="en-US" sz="2400" dirty="0" smtClean="0">
                <a:solidFill>
                  <a:srgbClr val="595555"/>
                </a:solidFill>
                <a:latin typeface="Garamond" panose="02020404030301010803" pitchFamily="18" charset="0"/>
              </a:rPr>
              <a:t>Landsat 8 OLI</a:t>
            </a:r>
            <a:endParaRPr lang="en-US" sz="2400" dirty="0">
              <a:solidFill>
                <a:srgbClr val="595555"/>
              </a:solidFill>
              <a:latin typeface="Garamond" panose="02020404030301010803" pitchFamily="18" charset="0"/>
            </a:endParaRPr>
          </a:p>
        </p:txBody>
      </p:sp>
      <p:sp>
        <p:nvSpPr>
          <p:cNvPr id="84" name="TextBox 83"/>
          <p:cNvSpPr txBox="1"/>
          <p:nvPr/>
        </p:nvSpPr>
        <p:spPr>
          <a:xfrm>
            <a:off x="18787968" y="19836960"/>
            <a:ext cx="2464080" cy="461665"/>
          </a:xfrm>
          <a:prstGeom prst="rect">
            <a:avLst/>
          </a:prstGeom>
          <a:noFill/>
        </p:spPr>
        <p:txBody>
          <a:bodyPr wrap="square" rtlCol="0">
            <a:spAutoFit/>
          </a:bodyPr>
          <a:lstStyle/>
          <a:p>
            <a:r>
              <a:rPr lang="en-US" sz="2400" dirty="0" smtClean="0">
                <a:solidFill>
                  <a:srgbClr val="595555"/>
                </a:solidFill>
                <a:latin typeface="Garamond" panose="02020404030301010803" pitchFamily="18" charset="0"/>
              </a:rPr>
              <a:t>Terra MODIS</a:t>
            </a:r>
            <a:endParaRPr lang="en-US" sz="2400" dirty="0">
              <a:solidFill>
                <a:srgbClr val="595555"/>
              </a:solidFill>
              <a:latin typeface="Garamond" panose="02020404030301010803" pitchFamily="18" charset="0"/>
            </a:endParaRPr>
          </a:p>
        </p:txBody>
      </p:sp>
      <p:graphicFrame>
        <p:nvGraphicFramePr>
          <p:cNvPr id="56" name="Diagram 55"/>
          <p:cNvGraphicFramePr/>
          <p:nvPr>
            <p:extLst>
              <p:ext uri="{D42A27DB-BD31-4B8C-83A1-F6EECF244321}">
                <p14:modId xmlns:p14="http://schemas.microsoft.com/office/powerpoint/2010/main" val="4037125099"/>
              </p:ext>
            </p:extLst>
          </p:nvPr>
        </p:nvGraphicFramePr>
        <p:xfrm>
          <a:off x="978009" y="12448253"/>
          <a:ext cx="11306697" cy="75173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7" name="TextBox 56"/>
          <p:cNvSpPr txBox="1"/>
          <p:nvPr/>
        </p:nvSpPr>
        <p:spPr>
          <a:xfrm>
            <a:off x="2574165" y="12487354"/>
            <a:ext cx="8229002" cy="1754326"/>
          </a:xfrm>
          <a:prstGeom prst="rect">
            <a:avLst/>
          </a:prstGeom>
          <a:noFill/>
        </p:spPr>
        <p:txBody>
          <a:bodyPr wrap="square" numCol="2" rtlCol="0">
            <a:spAutoFit/>
          </a:bodyPr>
          <a:lstStyle/>
          <a:p>
            <a:pPr marL="342900" lvl="0" indent="-342900" algn="just">
              <a:buClr>
                <a:srgbClr val="218754"/>
              </a:buClr>
              <a:buFont typeface="Webdings" panose="05030102010509060703" pitchFamily="18" charset="2"/>
              <a:buChar char=""/>
            </a:pPr>
            <a:r>
              <a:rPr lang="en-US" sz="2700" dirty="0">
                <a:solidFill>
                  <a:srgbClr val="595555"/>
                </a:solidFill>
                <a:latin typeface="Garamond" panose="02020404030301010803" pitchFamily="18" charset="0"/>
              </a:rPr>
              <a:t>Landsat 5/7/8</a:t>
            </a:r>
          </a:p>
          <a:p>
            <a:pPr marL="342900" lvl="0" indent="-342900" algn="just">
              <a:buClr>
                <a:srgbClr val="218754"/>
              </a:buClr>
              <a:buFont typeface="Webdings" panose="05030102010509060703" pitchFamily="18" charset="2"/>
              <a:buChar char=""/>
            </a:pPr>
            <a:r>
              <a:rPr lang="en-US" sz="2700" dirty="0" err="1">
                <a:solidFill>
                  <a:srgbClr val="595555"/>
                </a:solidFill>
                <a:latin typeface="Garamond" panose="02020404030301010803" pitchFamily="18" charset="0"/>
              </a:rPr>
              <a:t>ForWarn</a:t>
            </a:r>
            <a:r>
              <a:rPr lang="en-US" sz="2700" dirty="0">
                <a:solidFill>
                  <a:srgbClr val="595555"/>
                </a:solidFill>
                <a:latin typeface="Garamond" panose="02020404030301010803" pitchFamily="18" charset="0"/>
              </a:rPr>
              <a:t> MODIS</a:t>
            </a:r>
          </a:p>
          <a:p>
            <a:pPr marL="342900" lvl="0" indent="-342900" algn="just">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Sentinel-2A</a:t>
            </a:r>
            <a:endParaRPr lang="en-US" sz="2700" dirty="0">
              <a:solidFill>
                <a:srgbClr val="595555"/>
              </a:solidFill>
              <a:latin typeface="Garamond" panose="02020404030301010803" pitchFamily="18" charset="0"/>
            </a:endParaRPr>
          </a:p>
          <a:p>
            <a:pPr marL="342900" lvl="0" indent="-342900" algn="just">
              <a:buClr>
                <a:srgbClr val="218754"/>
              </a:buClr>
              <a:buFont typeface="Webdings" panose="05030102010509060703" pitchFamily="18" charset="2"/>
              <a:buChar char=""/>
            </a:pPr>
            <a:endParaRPr lang="en-US" sz="2700" dirty="0" smtClean="0">
              <a:solidFill>
                <a:srgbClr val="595555"/>
              </a:solidFill>
              <a:latin typeface="Garamond" panose="02020404030301010803" pitchFamily="18" charset="0"/>
            </a:endParaRPr>
          </a:p>
          <a:p>
            <a:pPr marL="342900" lvl="0" indent="-342900" algn="just">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Elevation (</a:t>
            </a:r>
            <a:r>
              <a:rPr lang="en-US" sz="2700" smtClean="0">
                <a:solidFill>
                  <a:srgbClr val="595555"/>
                </a:solidFill>
                <a:latin typeface="Garamond" panose="02020404030301010803" pitchFamily="18" charset="0"/>
              </a:rPr>
              <a:t>NED</a:t>
            </a:r>
            <a:r>
              <a:rPr lang="en-US" sz="2700" smtClean="0">
                <a:solidFill>
                  <a:srgbClr val="595555"/>
                </a:solidFill>
                <a:latin typeface="Garamond" panose="02020404030301010803" pitchFamily="18" charset="0"/>
              </a:rPr>
              <a:t>)</a:t>
            </a:r>
            <a:endParaRPr lang="en-US" sz="2700" dirty="0">
              <a:solidFill>
                <a:srgbClr val="595555"/>
              </a:solidFill>
              <a:latin typeface="Garamond" panose="02020404030301010803" pitchFamily="18" charset="0"/>
            </a:endParaRPr>
          </a:p>
          <a:p>
            <a:pPr marL="342900" lvl="0" indent="-342900" algn="just">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Field observations</a:t>
            </a:r>
            <a:endParaRPr lang="en-US" sz="2700" dirty="0">
              <a:solidFill>
                <a:srgbClr val="595555"/>
              </a:solidFill>
              <a:latin typeface="Garamond" panose="02020404030301010803" pitchFamily="18" charset="0"/>
            </a:endParaRPr>
          </a:p>
        </p:txBody>
      </p:sp>
      <p:sp>
        <p:nvSpPr>
          <p:cNvPr id="58" name="TextBox 57"/>
          <p:cNvSpPr txBox="1"/>
          <p:nvPr/>
        </p:nvSpPr>
        <p:spPr>
          <a:xfrm>
            <a:off x="2604185" y="14668658"/>
            <a:ext cx="9720514" cy="2169825"/>
          </a:xfrm>
          <a:prstGeom prst="rect">
            <a:avLst/>
          </a:prstGeom>
          <a:noFill/>
        </p:spPr>
        <p:txBody>
          <a:bodyPr wrap="square" rtlCol="0">
            <a:spAutoFit/>
          </a:bodyPr>
          <a:lstStyle/>
          <a:p>
            <a:pPr marL="342900" lvl="0" indent="-342900">
              <a:buClr>
                <a:srgbClr val="218754"/>
              </a:buClr>
              <a:buFont typeface="Webdings" panose="05030102010509060703" pitchFamily="18" charset="2"/>
              <a:buChar char=""/>
            </a:pPr>
            <a:r>
              <a:rPr lang="en-US" sz="2700" dirty="0">
                <a:solidFill>
                  <a:srgbClr val="595555"/>
                </a:solidFill>
                <a:latin typeface="Garamond" panose="02020404030301010803" pitchFamily="18" charset="0"/>
              </a:rPr>
              <a:t>Computed NDVI </a:t>
            </a:r>
            <a:r>
              <a:rPr lang="en-US" sz="2700" dirty="0" smtClean="0">
                <a:solidFill>
                  <a:srgbClr val="595555"/>
                </a:solidFill>
                <a:latin typeface="Garamond" panose="02020404030301010803" pitchFamily="18" charset="0"/>
              </a:rPr>
              <a:t>difference images </a:t>
            </a:r>
            <a:r>
              <a:rPr lang="en-US" sz="2700" dirty="0">
                <a:solidFill>
                  <a:srgbClr val="595555"/>
                </a:solidFill>
                <a:latin typeface="Garamond" panose="02020404030301010803" pitchFamily="18" charset="0"/>
              </a:rPr>
              <a:t>from Landsat </a:t>
            </a:r>
            <a:r>
              <a:rPr lang="en-US" sz="2700" dirty="0" smtClean="0">
                <a:solidFill>
                  <a:srgbClr val="595555"/>
                </a:solidFill>
                <a:latin typeface="Garamond" panose="02020404030301010803" pitchFamily="18" charset="0"/>
              </a:rPr>
              <a:t>bands</a:t>
            </a:r>
          </a:p>
          <a:p>
            <a:pPr marL="342900" lvl="0" indent="-342900">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Derived aspect and slope from NED elevation data</a:t>
            </a:r>
          </a:p>
          <a:p>
            <a:pPr marL="342900" indent="-342900">
              <a:buClr>
                <a:srgbClr val="218754"/>
              </a:buClr>
              <a:buFont typeface="Webdings" panose="05030102010509060703" pitchFamily="18" charset="2"/>
              <a:buChar char=""/>
            </a:pPr>
            <a:r>
              <a:rPr lang="en-US" sz="2700" dirty="0">
                <a:solidFill>
                  <a:srgbClr val="595555"/>
                </a:solidFill>
                <a:latin typeface="Garamond" panose="02020404030301010803" pitchFamily="18" charset="0"/>
              </a:rPr>
              <a:t>Graphed seasonal variation using the </a:t>
            </a:r>
            <a:r>
              <a:rPr lang="en-US" sz="2700" dirty="0" err="1">
                <a:solidFill>
                  <a:srgbClr val="595555"/>
                </a:solidFill>
                <a:latin typeface="Garamond" panose="02020404030301010803" pitchFamily="18" charset="0"/>
              </a:rPr>
              <a:t>ForWarn</a:t>
            </a:r>
            <a:r>
              <a:rPr lang="en-US" sz="2700" dirty="0">
                <a:solidFill>
                  <a:srgbClr val="595555"/>
                </a:solidFill>
                <a:latin typeface="Garamond" panose="02020404030301010803" pitchFamily="18" charset="0"/>
              </a:rPr>
              <a:t> data and derived indices to use in tuning classification models</a:t>
            </a:r>
          </a:p>
          <a:p>
            <a:pPr lvl="0">
              <a:buClr>
                <a:srgbClr val="218754"/>
              </a:buClr>
            </a:pPr>
            <a:endParaRPr lang="en-US" sz="2700" dirty="0">
              <a:solidFill>
                <a:srgbClr val="595555"/>
              </a:solidFill>
              <a:latin typeface="Garamond" panose="02020404030301010803" pitchFamily="18" charset="0"/>
            </a:endParaRPr>
          </a:p>
        </p:txBody>
      </p:sp>
      <p:sp>
        <p:nvSpPr>
          <p:cNvPr id="59" name="TextBox 58"/>
          <p:cNvSpPr txBox="1"/>
          <p:nvPr/>
        </p:nvSpPr>
        <p:spPr>
          <a:xfrm>
            <a:off x="2614558" y="16985290"/>
            <a:ext cx="9720515" cy="3000821"/>
          </a:xfrm>
          <a:prstGeom prst="rect">
            <a:avLst/>
          </a:prstGeom>
          <a:noFill/>
        </p:spPr>
        <p:txBody>
          <a:bodyPr wrap="square" rtlCol="0">
            <a:spAutoFit/>
          </a:bodyPr>
          <a:lstStyle/>
          <a:p>
            <a:pPr marL="342900" lvl="0" indent="-342900">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Used unsupervised classification to model </a:t>
            </a:r>
            <a:r>
              <a:rPr lang="en-US" sz="2700" dirty="0" err="1" smtClean="0">
                <a:solidFill>
                  <a:srgbClr val="595555"/>
                </a:solidFill>
                <a:latin typeface="Garamond" panose="02020404030301010803" pitchFamily="18" charset="0"/>
              </a:rPr>
              <a:t>cheatgrass</a:t>
            </a:r>
            <a:r>
              <a:rPr lang="en-US" sz="2700" dirty="0" smtClean="0">
                <a:solidFill>
                  <a:srgbClr val="595555"/>
                </a:solidFill>
                <a:latin typeface="Garamond" panose="02020404030301010803" pitchFamily="18" charset="0"/>
              </a:rPr>
              <a:t> presence in Bandelier and Valles Caldera </a:t>
            </a:r>
          </a:p>
          <a:p>
            <a:pPr marL="1879092" lvl="1" indent="-342900">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Variables included Landsat bands and </a:t>
            </a:r>
            <a:r>
              <a:rPr lang="en-US" sz="2700" dirty="0" err="1" smtClean="0">
                <a:solidFill>
                  <a:srgbClr val="595555"/>
                </a:solidFill>
                <a:latin typeface="Garamond" panose="02020404030301010803" pitchFamily="18" charset="0"/>
              </a:rPr>
              <a:t>ForWarn</a:t>
            </a:r>
            <a:endParaRPr lang="en-US" sz="2700" dirty="0" smtClean="0">
              <a:solidFill>
                <a:srgbClr val="595555"/>
              </a:solidFill>
              <a:latin typeface="Garamond" panose="02020404030301010803" pitchFamily="18" charset="0"/>
            </a:endParaRPr>
          </a:p>
          <a:p>
            <a:pPr marL="342900" lvl="0" indent="-342900">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Used supervised classification to model giant reed around the Rio Grande in Big Bend National Park</a:t>
            </a:r>
          </a:p>
          <a:p>
            <a:pPr marL="1879092" lvl="1" indent="-342900">
              <a:buClr>
                <a:srgbClr val="218754"/>
              </a:buClr>
              <a:buFont typeface="Webdings" panose="05030102010509060703" pitchFamily="18" charset="2"/>
              <a:buChar char=""/>
            </a:pPr>
            <a:r>
              <a:rPr lang="en-US" sz="2700" dirty="0" smtClean="0">
                <a:solidFill>
                  <a:srgbClr val="595555"/>
                </a:solidFill>
                <a:latin typeface="Garamond" panose="02020404030301010803" pitchFamily="18" charset="0"/>
              </a:rPr>
              <a:t>Variables included Landsat bands and Sentinel-2 bands</a:t>
            </a:r>
          </a:p>
          <a:p>
            <a:pPr marL="342900" lvl="0" indent="-342900">
              <a:buClr>
                <a:srgbClr val="218754"/>
              </a:buClr>
              <a:buFont typeface="Webdings" panose="05030102010509060703" pitchFamily="18" charset="2"/>
              <a:buChar char=""/>
            </a:pPr>
            <a:endParaRPr lang="en-US" sz="2700" dirty="0">
              <a:solidFill>
                <a:srgbClr val="595555"/>
              </a:solidFill>
              <a:latin typeface="Garamond" panose="02020404030301010803" pitchFamily="18" charset="0"/>
            </a:endParaRPr>
          </a:p>
        </p:txBody>
      </p:sp>
      <p:sp>
        <p:nvSpPr>
          <p:cNvPr id="60" name="TextBox 59"/>
          <p:cNvSpPr txBox="1"/>
          <p:nvPr/>
        </p:nvSpPr>
        <p:spPr>
          <a:xfrm>
            <a:off x="19754833" y="9576134"/>
            <a:ext cx="3270329" cy="1015663"/>
          </a:xfrm>
          <a:prstGeom prst="rect">
            <a:avLst/>
          </a:prstGeom>
          <a:noFill/>
        </p:spPr>
        <p:txBody>
          <a:bodyPr wrap="square" rtlCol="0">
            <a:spAutoFit/>
          </a:bodyPr>
          <a:lstStyle/>
          <a:p>
            <a:pPr algn="ctr"/>
            <a:r>
              <a:rPr lang="en-US" sz="2000" dirty="0" smtClean="0">
                <a:solidFill>
                  <a:srgbClr val="595555"/>
                </a:solidFill>
                <a:latin typeface="Garamond" panose="02020404030301010803" pitchFamily="18" charset="0"/>
              </a:rPr>
              <a:t>Valles Caldera National Preserve and Bandelier National Monument</a:t>
            </a:r>
            <a:endParaRPr lang="en-US" sz="2000" dirty="0">
              <a:solidFill>
                <a:srgbClr val="595555"/>
              </a:solidFill>
              <a:latin typeface="Garamond" panose="02020404030301010803" pitchFamily="18" charset="0"/>
            </a:endParaRPr>
          </a:p>
        </p:txBody>
      </p:sp>
      <p:sp>
        <p:nvSpPr>
          <p:cNvPr id="61" name="TextBox 60"/>
          <p:cNvSpPr txBox="1"/>
          <p:nvPr/>
        </p:nvSpPr>
        <p:spPr>
          <a:xfrm>
            <a:off x="20890852" y="12531721"/>
            <a:ext cx="2541209" cy="400110"/>
          </a:xfrm>
          <a:prstGeom prst="rect">
            <a:avLst/>
          </a:prstGeom>
          <a:noFill/>
        </p:spPr>
        <p:txBody>
          <a:bodyPr wrap="square" rtlCol="0">
            <a:spAutoFit/>
          </a:bodyPr>
          <a:lstStyle/>
          <a:p>
            <a:r>
              <a:rPr lang="en-US" sz="2000" dirty="0" smtClean="0">
                <a:solidFill>
                  <a:srgbClr val="595555"/>
                </a:solidFill>
                <a:latin typeface="Garamond" panose="02020404030301010803" pitchFamily="18" charset="0"/>
              </a:rPr>
              <a:t>Big Bend National Park</a:t>
            </a:r>
            <a:endParaRPr lang="en-US" sz="2000" dirty="0">
              <a:solidFill>
                <a:srgbClr val="595555"/>
              </a:solidFill>
              <a:latin typeface="Garamond" panose="02020404030301010803" pitchFamily="18" charset="0"/>
            </a:endParaRPr>
          </a:p>
        </p:txBody>
      </p:sp>
      <p:sp>
        <p:nvSpPr>
          <p:cNvPr id="62" name="TextBox 61"/>
          <p:cNvSpPr txBox="1"/>
          <p:nvPr/>
        </p:nvSpPr>
        <p:spPr>
          <a:xfrm>
            <a:off x="13966023" y="9832632"/>
            <a:ext cx="2890030" cy="707886"/>
          </a:xfrm>
          <a:prstGeom prst="rect">
            <a:avLst/>
          </a:prstGeom>
          <a:noFill/>
        </p:spPr>
        <p:txBody>
          <a:bodyPr wrap="square" rtlCol="0">
            <a:spAutoFit/>
          </a:bodyPr>
          <a:lstStyle/>
          <a:p>
            <a:pPr algn="ctr"/>
            <a:r>
              <a:rPr lang="en-US" sz="2000" dirty="0" smtClean="0">
                <a:solidFill>
                  <a:srgbClr val="595555"/>
                </a:solidFill>
                <a:latin typeface="Garamond" panose="02020404030301010803" pitchFamily="18" charset="0"/>
              </a:rPr>
              <a:t>Glen Canyon National Recreation Area</a:t>
            </a:r>
            <a:endParaRPr lang="en-US" sz="2000" dirty="0">
              <a:solidFill>
                <a:srgbClr val="595555"/>
              </a:solidFill>
              <a:latin typeface="Garamond" panose="02020404030301010803" pitchFamily="18" charset="0"/>
            </a:endParaRPr>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7365" y="20157278"/>
            <a:ext cx="4444999" cy="3352826"/>
          </a:xfrm>
          <a:prstGeom prst="rect">
            <a:avLst/>
          </a:prstGeom>
        </p:spPr>
      </p:pic>
      <p:grpSp>
        <p:nvGrpSpPr>
          <p:cNvPr id="3" name="Group 2"/>
          <p:cNvGrpSpPr/>
          <p:nvPr/>
        </p:nvGrpSpPr>
        <p:grpSpPr>
          <a:xfrm>
            <a:off x="926966" y="20967919"/>
            <a:ext cx="5386301" cy="4062843"/>
            <a:chOff x="987499" y="22572942"/>
            <a:chExt cx="5386301" cy="4062843"/>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499" y="22572942"/>
              <a:ext cx="5386301" cy="4062843"/>
            </a:xfrm>
            <a:prstGeom prst="rect">
              <a:avLst/>
            </a:prstGeom>
          </p:spPr>
        </p:pic>
        <p:sp>
          <p:nvSpPr>
            <p:cNvPr id="10" name="Rectangle 9"/>
            <p:cNvSpPr/>
            <p:nvPr/>
          </p:nvSpPr>
          <p:spPr>
            <a:xfrm>
              <a:off x="2985496" y="24008984"/>
              <a:ext cx="1092200" cy="86437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V="1">
            <a:off x="2924963" y="20146702"/>
            <a:ext cx="4799344" cy="2273336"/>
          </a:xfrm>
          <a:prstGeom prst="line">
            <a:avLst/>
          </a:prstGeom>
          <a:ln>
            <a:solidFill>
              <a:srgbClr val="21875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24963" y="23284664"/>
            <a:ext cx="4796434" cy="195580"/>
          </a:xfrm>
          <a:prstGeom prst="line">
            <a:avLst/>
          </a:prstGeom>
          <a:ln>
            <a:solidFill>
              <a:srgbClr val="218754"/>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836570" y="24397430"/>
            <a:ext cx="459061" cy="275572"/>
          </a:xfrm>
          <a:prstGeom prst="rect">
            <a:avLst/>
          </a:prstGeom>
          <a:solidFill>
            <a:srgbClr val="FFFF7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836570" y="23922046"/>
            <a:ext cx="459061" cy="275572"/>
          </a:xfrm>
          <a:prstGeom prst="rect">
            <a:avLst/>
          </a:prstGeom>
          <a:solidFill>
            <a:srgbClr val="C0181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28226" y="23828999"/>
            <a:ext cx="3953343" cy="461665"/>
          </a:xfrm>
          <a:prstGeom prst="rect">
            <a:avLst/>
          </a:prstGeom>
          <a:noFill/>
        </p:spPr>
        <p:txBody>
          <a:bodyPr wrap="square" rtlCol="0">
            <a:spAutoFit/>
          </a:bodyPr>
          <a:lstStyle/>
          <a:p>
            <a:r>
              <a:rPr lang="en-US" sz="2400" dirty="0" smtClean="0">
                <a:solidFill>
                  <a:srgbClr val="595555"/>
                </a:solidFill>
              </a:rPr>
              <a:t>2002 potential </a:t>
            </a:r>
            <a:r>
              <a:rPr lang="en-US" sz="2400" dirty="0" err="1" smtClean="0">
                <a:solidFill>
                  <a:srgbClr val="595555"/>
                </a:solidFill>
              </a:rPr>
              <a:t>cheatgrass</a:t>
            </a:r>
            <a:r>
              <a:rPr lang="en-US" sz="2400" dirty="0" smtClean="0">
                <a:solidFill>
                  <a:srgbClr val="595555"/>
                </a:solidFill>
              </a:rPr>
              <a:t> areas</a:t>
            </a:r>
            <a:endParaRPr lang="en-US" sz="2400" dirty="0">
              <a:solidFill>
                <a:srgbClr val="595555"/>
              </a:solidFill>
            </a:endParaRPr>
          </a:p>
        </p:txBody>
      </p:sp>
      <p:sp>
        <p:nvSpPr>
          <p:cNvPr id="87" name="TextBox 86"/>
          <p:cNvSpPr txBox="1"/>
          <p:nvPr/>
        </p:nvSpPr>
        <p:spPr>
          <a:xfrm>
            <a:off x="8351291" y="24304383"/>
            <a:ext cx="3921783" cy="461665"/>
          </a:xfrm>
          <a:prstGeom prst="rect">
            <a:avLst/>
          </a:prstGeom>
          <a:noFill/>
        </p:spPr>
        <p:txBody>
          <a:bodyPr wrap="square" rtlCol="0">
            <a:spAutoFit/>
          </a:bodyPr>
          <a:lstStyle/>
          <a:p>
            <a:r>
              <a:rPr lang="en-US" sz="2400" dirty="0" smtClean="0">
                <a:solidFill>
                  <a:srgbClr val="595555"/>
                </a:solidFill>
              </a:rPr>
              <a:t>2016 potential </a:t>
            </a:r>
            <a:r>
              <a:rPr lang="en-US" sz="2400" dirty="0" err="1" smtClean="0">
                <a:solidFill>
                  <a:srgbClr val="595555"/>
                </a:solidFill>
              </a:rPr>
              <a:t>cheatgrass</a:t>
            </a:r>
            <a:r>
              <a:rPr lang="en-US" sz="2400" dirty="0" smtClean="0">
                <a:solidFill>
                  <a:srgbClr val="595555"/>
                </a:solidFill>
              </a:rPr>
              <a:t> areas</a:t>
            </a:r>
            <a:endParaRPr lang="en-US" sz="2400" dirty="0">
              <a:solidFill>
                <a:srgbClr val="595555"/>
              </a:solidFill>
            </a:endParaRPr>
          </a:p>
        </p:txBody>
      </p:sp>
      <p:sp>
        <p:nvSpPr>
          <p:cNvPr id="106" name="TextBox 105"/>
          <p:cNvSpPr txBox="1"/>
          <p:nvPr/>
        </p:nvSpPr>
        <p:spPr>
          <a:xfrm>
            <a:off x="1310653" y="25149899"/>
            <a:ext cx="7234602" cy="461665"/>
          </a:xfrm>
          <a:prstGeom prst="rect">
            <a:avLst/>
          </a:prstGeom>
          <a:noFill/>
        </p:spPr>
        <p:txBody>
          <a:bodyPr wrap="square" rtlCol="0">
            <a:spAutoFit/>
          </a:bodyPr>
          <a:lstStyle/>
          <a:p>
            <a:r>
              <a:rPr lang="en-US" sz="2400" dirty="0" smtClean="0">
                <a:solidFill>
                  <a:srgbClr val="595555"/>
                </a:solidFill>
              </a:rPr>
              <a:t>Unsupervised classification of Valles Caldera and Bandelier</a:t>
            </a:r>
            <a:endParaRPr lang="en-US" sz="2400" dirty="0">
              <a:solidFill>
                <a:srgbClr val="595555"/>
              </a:solidFill>
            </a:endParaRPr>
          </a:p>
        </p:txBody>
      </p:sp>
      <p:sp>
        <p:nvSpPr>
          <p:cNvPr id="26" name="TextBox 25"/>
          <p:cNvSpPr txBox="1"/>
          <p:nvPr/>
        </p:nvSpPr>
        <p:spPr>
          <a:xfrm>
            <a:off x="12838527" y="16779980"/>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Earth Observations</a:t>
            </a:r>
          </a:p>
        </p:txBody>
      </p:sp>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37359" y="25889588"/>
            <a:ext cx="4583555" cy="3596248"/>
          </a:xfrm>
          <a:prstGeom prst="rect">
            <a:avLst/>
          </a:prstGeom>
        </p:spPr>
      </p:pic>
      <p:sp>
        <p:nvSpPr>
          <p:cNvPr id="17" name="TextBox 16"/>
          <p:cNvSpPr txBox="1"/>
          <p:nvPr/>
        </p:nvSpPr>
        <p:spPr>
          <a:xfrm>
            <a:off x="1310653" y="29623722"/>
            <a:ext cx="10005228" cy="461665"/>
          </a:xfrm>
          <a:prstGeom prst="rect">
            <a:avLst/>
          </a:prstGeom>
          <a:noFill/>
        </p:spPr>
        <p:txBody>
          <a:bodyPr wrap="square" rtlCol="0">
            <a:spAutoFit/>
          </a:bodyPr>
          <a:lstStyle/>
          <a:p>
            <a:r>
              <a:rPr lang="en-US" sz="2400" dirty="0" smtClean="0">
                <a:solidFill>
                  <a:srgbClr val="595555"/>
                </a:solidFill>
              </a:rPr>
              <a:t>Supervised Classification with Landsat 8 bands (left) and Sentinel-2 Bands (right)</a:t>
            </a:r>
            <a:endParaRPr lang="en-US" sz="2400" dirty="0">
              <a:solidFill>
                <a:srgbClr val="595555"/>
              </a:solidFill>
            </a:endParaRPr>
          </a:p>
        </p:txBody>
      </p:sp>
      <p:sp>
        <p:nvSpPr>
          <p:cNvPr id="42" name="Shape 88"/>
          <p:cNvSpPr txBox="1"/>
          <p:nvPr/>
        </p:nvSpPr>
        <p:spPr>
          <a:xfrm>
            <a:off x="3323790" y="33249547"/>
            <a:ext cx="2001401" cy="88842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95555"/>
                </a:solidFill>
                <a:latin typeface="Garamond"/>
                <a:ea typeface="Garamond"/>
                <a:cs typeface="Garamond"/>
                <a:sym typeface="Garamond"/>
              </a:rPr>
              <a:t>Katherine </a:t>
            </a:r>
            <a:endParaRPr lang="en-US" sz="2700" dirty="0" smtClean="0">
              <a:solidFill>
                <a:srgbClr val="595555"/>
              </a:solidFill>
              <a:latin typeface="Garamond"/>
              <a:ea typeface="Garamond"/>
              <a:cs typeface="Garamond"/>
              <a:sym typeface="Garamond"/>
            </a:endParaRPr>
          </a:p>
          <a:p>
            <a:pPr marL="0" marR="0" lvl="0" indent="0" algn="ctr" rtl="0">
              <a:lnSpc>
                <a:spcPct val="100000"/>
              </a:lnSpc>
              <a:spcBef>
                <a:spcPts val="0"/>
              </a:spcBef>
              <a:buClr>
                <a:srgbClr val="585454"/>
              </a:buClr>
              <a:buSzPct val="25000"/>
              <a:buFont typeface="Arial"/>
              <a:buNone/>
            </a:pPr>
            <a:r>
              <a:rPr lang="en-US" sz="2700" dirty="0" err="1" smtClean="0">
                <a:solidFill>
                  <a:srgbClr val="595555"/>
                </a:solidFill>
                <a:latin typeface="Garamond"/>
                <a:ea typeface="Garamond"/>
                <a:cs typeface="Garamond"/>
                <a:sym typeface="Garamond"/>
              </a:rPr>
              <a:t>Landesman</a:t>
            </a:r>
            <a:endParaRPr lang="en-US" sz="2700" dirty="0">
              <a:solidFill>
                <a:srgbClr val="595555"/>
              </a:solidFill>
              <a:latin typeface="Garamond"/>
              <a:ea typeface="Garamond"/>
              <a:cs typeface="Garamond"/>
              <a:sym typeface="Garamond"/>
            </a:endParaRPr>
          </a:p>
        </p:txBody>
      </p:sp>
      <p:grpSp>
        <p:nvGrpSpPr>
          <p:cNvPr id="19" name="Group 18"/>
          <p:cNvGrpSpPr/>
          <p:nvPr/>
        </p:nvGrpSpPr>
        <p:grpSpPr>
          <a:xfrm>
            <a:off x="3330065" y="31073277"/>
            <a:ext cx="2057403" cy="2081787"/>
            <a:chOff x="3299121" y="31067895"/>
            <a:chExt cx="2057403" cy="2081787"/>
          </a:xfrm>
        </p:grpSpPr>
        <p:pic>
          <p:nvPicPr>
            <p:cNvPr id="44" name="Shape 279"/>
            <p:cNvPicPr preferRelativeResize="0"/>
            <p:nvPr/>
          </p:nvPicPr>
          <p:blipFill rotWithShape="1">
            <a:blip r:embed="rId15">
              <a:alphaModFix/>
            </a:blip>
            <a:srcRect/>
            <a:stretch/>
          </p:blipFill>
          <p:spPr>
            <a:xfrm>
              <a:off x="3299121" y="31067895"/>
              <a:ext cx="2057403" cy="2081787"/>
            </a:xfrm>
            <a:prstGeom prst="rect">
              <a:avLst/>
            </a:prstGeom>
            <a:noFill/>
            <a:ln>
              <a:noFill/>
            </a:ln>
          </p:spPr>
        </p:pic>
        <p:pic>
          <p:nvPicPr>
            <p:cNvPr id="48" name="Picture 47"/>
            <p:cNvPicPr>
              <a:picLocks noChangeAspect="1"/>
            </p:cNvPicPr>
            <p:nvPr/>
          </p:nvPicPr>
          <p:blipFill rotWithShape="1">
            <a:blip r:embed="rId16" cstate="print">
              <a:extLst>
                <a:ext uri="{28A0092B-C50C-407E-A947-70E740481C1C}">
                  <a14:useLocalDpi xmlns:a14="http://schemas.microsoft.com/office/drawing/2010/main" val="0"/>
                </a:ext>
              </a:extLst>
            </a:blip>
            <a:srcRect l="5427" t="9627" r="-551" b="26703"/>
            <a:stretch/>
          </p:blipFill>
          <p:spPr>
            <a:xfrm>
              <a:off x="3508264" y="31285828"/>
              <a:ext cx="1639117" cy="1645920"/>
            </a:xfrm>
            <a:prstGeom prst="ellipse">
              <a:avLst/>
            </a:prstGeom>
          </p:spPr>
        </p:pic>
      </p:grpSp>
      <p:sp>
        <p:nvSpPr>
          <p:cNvPr id="40" name="Shape 64"/>
          <p:cNvSpPr txBox="1"/>
          <p:nvPr/>
        </p:nvSpPr>
        <p:spPr>
          <a:xfrm>
            <a:off x="939160" y="33209125"/>
            <a:ext cx="2239640" cy="96163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dirty="0">
                <a:solidFill>
                  <a:srgbClr val="595555"/>
                </a:solidFill>
                <a:latin typeface="Garamond"/>
                <a:ea typeface="Garamond"/>
                <a:cs typeface="Garamond"/>
                <a:sym typeface="Garamond"/>
              </a:rPr>
              <a:t>Ryan Avery</a:t>
            </a:r>
          </a:p>
          <a:p>
            <a:pPr marL="0" marR="0" lvl="0" indent="0" algn="ctr" rtl="0">
              <a:lnSpc>
                <a:spcPct val="100000"/>
              </a:lnSpc>
              <a:spcBef>
                <a:spcPts val="0"/>
              </a:spcBef>
              <a:buClr>
                <a:srgbClr val="585454"/>
              </a:buClr>
              <a:buSzPct val="25000"/>
              <a:buFont typeface="Arial"/>
              <a:buNone/>
            </a:pPr>
            <a:r>
              <a:rPr lang="en-US" sz="2700" i="1" dirty="0" smtClean="0">
                <a:solidFill>
                  <a:srgbClr val="595555"/>
                </a:solidFill>
                <a:latin typeface="Garamond"/>
                <a:ea typeface="Garamond"/>
                <a:cs typeface="Garamond"/>
                <a:sym typeface="Garamond"/>
              </a:rPr>
              <a:t>Project</a:t>
            </a:r>
            <a:r>
              <a:rPr lang="en-US" sz="2700" b="0" i="1" u="none" strike="noStrike" cap="none" dirty="0" smtClean="0">
                <a:solidFill>
                  <a:srgbClr val="595555"/>
                </a:solidFill>
                <a:latin typeface="Garamond"/>
                <a:ea typeface="Garamond"/>
                <a:cs typeface="Garamond"/>
                <a:sym typeface="Garamond"/>
              </a:rPr>
              <a:t> </a:t>
            </a:r>
            <a:r>
              <a:rPr lang="en-US" sz="2700" b="0" i="1" u="none" strike="noStrike" cap="none" dirty="0">
                <a:solidFill>
                  <a:srgbClr val="595555"/>
                </a:solidFill>
                <a:latin typeface="Garamond"/>
                <a:ea typeface="Garamond"/>
                <a:cs typeface="Garamond"/>
                <a:sym typeface="Garamond"/>
              </a:rPr>
              <a:t>Lead</a:t>
            </a:r>
          </a:p>
        </p:txBody>
      </p:sp>
      <p:grpSp>
        <p:nvGrpSpPr>
          <p:cNvPr id="18" name="Group 17"/>
          <p:cNvGrpSpPr/>
          <p:nvPr/>
        </p:nvGrpSpPr>
        <p:grpSpPr>
          <a:xfrm>
            <a:off x="1035938" y="31073277"/>
            <a:ext cx="2057403" cy="2081787"/>
            <a:chOff x="1035938" y="31052900"/>
            <a:chExt cx="2057403" cy="2081787"/>
          </a:xfrm>
        </p:grpSpPr>
        <p:pic>
          <p:nvPicPr>
            <p:cNvPr id="46" name="Shape 279"/>
            <p:cNvPicPr preferRelativeResize="0"/>
            <p:nvPr/>
          </p:nvPicPr>
          <p:blipFill rotWithShape="1">
            <a:blip r:embed="rId15">
              <a:alphaModFix/>
            </a:blip>
            <a:srcRect/>
            <a:stretch/>
          </p:blipFill>
          <p:spPr>
            <a:xfrm>
              <a:off x="1035938" y="31052900"/>
              <a:ext cx="2057403" cy="2081787"/>
            </a:xfrm>
            <a:prstGeom prst="rect">
              <a:avLst/>
            </a:prstGeom>
            <a:noFill/>
            <a:ln>
              <a:noFill/>
            </a:ln>
          </p:spPr>
        </p:pic>
        <p:pic>
          <p:nvPicPr>
            <p:cNvPr id="49" name="Picture 48"/>
            <p:cNvPicPr>
              <a:picLocks noChangeAspect="1"/>
            </p:cNvPicPr>
            <p:nvPr/>
          </p:nvPicPr>
          <p:blipFill rotWithShape="1">
            <a:blip r:embed="rId17" cstate="print">
              <a:extLst>
                <a:ext uri="{28A0092B-C50C-407E-A947-70E740481C1C}">
                  <a14:useLocalDpi xmlns:a14="http://schemas.microsoft.com/office/drawing/2010/main" val="0"/>
                </a:ext>
              </a:extLst>
            </a:blip>
            <a:srcRect l="4369" t="11268" r="4763" b="27108"/>
            <a:stretch/>
          </p:blipFill>
          <p:spPr>
            <a:xfrm>
              <a:off x="1255557" y="31270833"/>
              <a:ext cx="1618165" cy="1645920"/>
            </a:xfrm>
            <a:prstGeom prst="ellipse">
              <a:avLst/>
            </a:prstGeom>
          </p:spPr>
        </p:pic>
      </p:grpSp>
      <p:sp>
        <p:nvSpPr>
          <p:cNvPr id="41" name="Shape 86"/>
          <p:cNvSpPr txBox="1"/>
          <p:nvPr/>
        </p:nvSpPr>
        <p:spPr>
          <a:xfrm>
            <a:off x="5908219" y="33249547"/>
            <a:ext cx="1601919" cy="8025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err="1">
                <a:solidFill>
                  <a:srgbClr val="595555"/>
                </a:solidFill>
                <a:latin typeface="Garamond"/>
                <a:ea typeface="Garamond"/>
                <a:cs typeface="Garamond"/>
                <a:sym typeface="Garamond"/>
              </a:rPr>
              <a:t>Timmera</a:t>
            </a:r>
            <a:r>
              <a:rPr lang="en-US" sz="2700" dirty="0">
                <a:solidFill>
                  <a:srgbClr val="595555"/>
                </a:solidFill>
                <a:latin typeface="Garamond"/>
                <a:ea typeface="Garamond"/>
                <a:cs typeface="Garamond"/>
                <a:sym typeface="Garamond"/>
              </a:rPr>
              <a:t> </a:t>
            </a:r>
            <a:endParaRPr lang="en-US" sz="2700" dirty="0" smtClean="0">
              <a:solidFill>
                <a:srgbClr val="595555"/>
              </a:solidFill>
              <a:latin typeface="Garamond"/>
              <a:ea typeface="Garamond"/>
              <a:cs typeface="Garamond"/>
              <a:sym typeface="Garamond"/>
            </a:endParaRPr>
          </a:p>
          <a:p>
            <a:pPr marL="0" marR="0" lvl="0" indent="0" algn="ctr" rtl="0">
              <a:lnSpc>
                <a:spcPct val="100000"/>
              </a:lnSpc>
              <a:spcBef>
                <a:spcPts val="0"/>
              </a:spcBef>
              <a:buClr>
                <a:srgbClr val="585454"/>
              </a:buClr>
              <a:buSzPct val="25000"/>
              <a:buFont typeface="Arial"/>
              <a:buNone/>
            </a:pPr>
            <a:r>
              <a:rPr lang="en-US" sz="2700" dirty="0" smtClean="0">
                <a:solidFill>
                  <a:srgbClr val="595555"/>
                </a:solidFill>
                <a:latin typeface="Garamond"/>
                <a:ea typeface="Garamond"/>
                <a:cs typeface="Garamond"/>
                <a:sym typeface="Garamond"/>
              </a:rPr>
              <a:t>Whaley</a:t>
            </a:r>
            <a:endParaRPr lang="en-US" sz="2700" dirty="0">
              <a:solidFill>
                <a:srgbClr val="595555"/>
              </a:solidFill>
              <a:latin typeface="Garamond"/>
              <a:ea typeface="Garamond"/>
              <a:cs typeface="Garamond"/>
              <a:sym typeface="Garamond"/>
            </a:endParaRPr>
          </a:p>
        </p:txBody>
      </p:sp>
      <p:grpSp>
        <p:nvGrpSpPr>
          <p:cNvPr id="20" name="Group 19"/>
          <p:cNvGrpSpPr/>
          <p:nvPr/>
        </p:nvGrpSpPr>
        <p:grpSpPr>
          <a:xfrm>
            <a:off x="5624192" y="31073277"/>
            <a:ext cx="2057403" cy="2081787"/>
            <a:chOff x="5654806" y="31052900"/>
            <a:chExt cx="2057403" cy="2081787"/>
          </a:xfrm>
        </p:grpSpPr>
        <p:pic>
          <p:nvPicPr>
            <p:cNvPr id="102" name="Shape 279"/>
            <p:cNvPicPr preferRelativeResize="0"/>
            <p:nvPr/>
          </p:nvPicPr>
          <p:blipFill rotWithShape="1">
            <a:blip r:embed="rId15">
              <a:alphaModFix/>
            </a:blip>
            <a:srcRect/>
            <a:stretch/>
          </p:blipFill>
          <p:spPr>
            <a:xfrm>
              <a:off x="5654806" y="31052900"/>
              <a:ext cx="2057403" cy="2081787"/>
            </a:xfrm>
            <a:prstGeom prst="rect">
              <a:avLst/>
            </a:prstGeom>
            <a:noFill/>
            <a:ln>
              <a:noFill/>
            </a:ln>
          </p:spPr>
        </p:pic>
        <p:pic>
          <p:nvPicPr>
            <p:cNvPr id="51" name="Picture 50"/>
            <p:cNvPicPr>
              <a:picLocks noChangeAspect="1"/>
            </p:cNvPicPr>
            <p:nvPr/>
          </p:nvPicPr>
          <p:blipFill rotWithShape="1">
            <a:blip r:embed="rId18" cstate="print">
              <a:extLst>
                <a:ext uri="{28A0092B-C50C-407E-A947-70E740481C1C}">
                  <a14:useLocalDpi xmlns:a14="http://schemas.microsoft.com/office/drawing/2010/main" val="0"/>
                </a:ext>
              </a:extLst>
            </a:blip>
            <a:srcRect l="2430" t="8279" r="4558" b="30347"/>
            <a:stretch/>
          </p:blipFill>
          <p:spPr>
            <a:xfrm>
              <a:off x="5851950" y="31270833"/>
              <a:ext cx="1663115" cy="1645920"/>
            </a:xfrm>
            <a:prstGeom prst="ellipse">
              <a:avLst/>
            </a:prstGeom>
          </p:spPr>
        </p:pic>
      </p:grpSp>
      <p:grpSp>
        <p:nvGrpSpPr>
          <p:cNvPr id="32" name="Group 31"/>
          <p:cNvGrpSpPr/>
          <p:nvPr/>
        </p:nvGrpSpPr>
        <p:grpSpPr>
          <a:xfrm>
            <a:off x="7918319" y="31073277"/>
            <a:ext cx="2057403" cy="2081787"/>
            <a:chOff x="7909146" y="31093653"/>
            <a:chExt cx="2057403" cy="2081787"/>
          </a:xfrm>
        </p:grpSpPr>
        <p:pic>
          <p:nvPicPr>
            <p:cNvPr id="45" name="Shape 279"/>
            <p:cNvPicPr preferRelativeResize="0"/>
            <p:nvPr/>
          </p:nvPicPr>
          <p:blipFill rotWithShape="1">
            <a:blip r:embed="rId15">
              <a:alphaModFix/>
            </a:blip>
            <a:srcRect/>
            <a:stretch/>
          </p:blipFill>
          <p:spPr>
            <a:xfrm>
              <a:off x="7909146" y="31093653"/>
              <a:ext cx="2057403" cy="2081787"/>
            </a:xfrm>
            <a:prstGeom prst="rect">
              <a:avLst/>
            </a:prstGeom>
            <a:noFill/>
            <a:ln>
              <a:noFill/>
            </a:ln>
          </p:spPr>
        </p:pic>
        <p:pic>
          <p:nvPicPr>
            <p:cNvPr id="50" name="Picture 49"/>
            <p:cNvPicPr>
              <a:picLocks noChangeAspect="1"/>
            </p:cNvPicPr>
            <p:nvPr/>
          </p:nvPicPr>
          <p:blipFill rotWithShape="1">
            <a:blip r:embed="rId19" cstate="print">
              <a:extLst>
                <a:ext uri="{28A0092B-C50C-407E-A947-70E740481C1C}">
                  <a14:useLocalDpi xmlns:a14="http://schemas.microsoft.com/office/drawing/2010/main" val="0"/>
                </a:ext>
              </a:extLst>
            </a:blip>
            <a:srcRect l="4038" t="2379" r="2634" b="36217"/>
            <a:stretch/>
          </p:blipFill>
          <p:spPr>
            <a:xfrm>
              <a:off x="8103980" y="31311586"/>
              <a:ext cx="1667734" cy="1645920"/>
            </a:xfrm>
            <a:prstGeom prst="ellipse">
              <a:avLst/>
            </a:prstGeom>
          </p:spPr>
        </p:pic>
      </p:grpSp>
      <p:sp>
        <p:nvSpPr>
          <p:cNvPr id="52" name="Shape 86"/>
          <p:cNvSpPr txBox="1"/>
          <p:nvPr/>
        </p:nvSpPr>
        <p:spPr>
          <a:xfrm>
            <a:off x="8181496" y="33249547"/>
            <a:ext cx="1508391" cy="81245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smtClean="0">
                <a:solidFill>
                  <a:srgbClr val="585454"/>
                </a:solidFill>
                <a:latin typeface="Garamond"/>
                <a:ea typeface="Garamond"/>
                <a:cs typeface="Garamond"/>
                <a:sym typeface="Garamond"/>
              </a:rPr>
              <a:t>Jordan </a:t>
            </a:r>
          </a:p>
          <a:p>
            <a:pPr marL="0" marR="0" lvl="0" indent="0" algn="ctr" rtl="0">
              <a:lnSpc>
                <a:spcPct val="100000"/>
              </a:lnSpc>
              <a:spcBef>
                <a:spcPts val="0"/>
              </a:spcBef>
              <a:buClr>
                <a:srgbClr val="585454"/>
              </a:buClr>
              <a:buSzPct val="25000"/>
              <a:buFont typeface="Arial"/>
              <a:buNone/>
            </a:pPr>
            <a:r>
              <a:rPr lang="en-US" sz="2700" dirty="0" err="1" smtClean="0">
                <a:solidFill>
                  <a:srgbClr val="595555"/>
                </a:solidFill>
                <a:latin typeface="Garamond"/>
                <a:ea typeface="Garamond"/>
                <a:cs typeface="Garamond"/>
                <a:sym typeface="Garamond"/>
              </a:rPr>
              <a:t>Vaa</a:t>
            </a:r>
            <a:endParaRPr lang="en-US" sz="2700" dirty="0">
              <a:solidFill>
                <a:srgbClr val="595555"/>
              </a:solidFill>
              <a:latin typeface="Garamond"/>
              <a:ea typeface="Garamond"/>
              <a:cs typeface="Garamond"/>
              <a:sym typeface="Garamond"/>
            </a:endParaRPr>
          </a:p>
        </p:txBody>
      </p:sp>
      <p:sp>
        <p:nvSpPr>
          <p:cNvPr id="53" name="Shape 86"/>
          <p:cNvSpPr txBox="1"/>
          <p:nvPr/>
        </p:nvSpPr>
        <p:spPr>
          <a:xfrm>
            <a:off x="10280486" y="33249547"/>
            <a:ext cx="1904278" cy="86140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err="1" smtClean="0">
                <a:solidFill>
                  <a:srgbClr val="595555"/>
                </a:solidFill>
                <a:latin typeface="Garamond"/>
                <a:ea typeface="Garamond"/>
                <a:cs typeface="Garamond"/>
                <a:sym typeface="Garamond"/>
              </a:rPr>
              <a:t>Dakoyta</a:t>
            </a:r>
            <a:r>
              <a:rPr lang="en-US" sz="2700" dirty="0" smtClean="0">
                <a:solidFill>
                  <a:srgbClr val="595555"/>
                </a:solidFill>
                <a:latin typeface="Garamond"/>
                <a:ea typeface="Garamond"/>
                <a:cs typeface="Garamond"/>
                <a:sym typeface="Garamond"/>
              </a:rPr>
              <a:t> </a:t>
            </a:r>
          </a:p>
          <a:p>
            <a:pPr marL="0" marR="0" lvl="0" indent="0" algn="ctr" rtl="0">
              <a:lnSpc>
                <a:spcPct val="100000"/>
              </a:lnSpc>
              <a:spcBef>
                <a:spcPts val="0"/>
              </a:spcBef>
              <a:buClr>
                <a:srgbClr val="585454"/>
              </a:buClr>
              <a:buSzPct val="25000"/>
              <a:buFont typeface="Arial"/>
              <a:buNone/>
            </a:pPr>
            <a:r>
              <a:rPr lang="en-US" sz="2700" dirty="0" err="1" smtClean="0">
                <a:solidFill>
                  <a:srgbClr val="595555"/>
                </a:solidFill>
                <a:latin typeface="Garamond"/>
                <a:ea typeface="Garamond"/>
                <a:cs typeface="Garamond"/>
                <a:sym typeface="Garamond"/>
              </a:rPr>
              <a:t>Greenman</a:t>
            </a:r>
            <a:endParaRPr lang="en-US" sz="2700" dirty="0">
              <a:solidFill>
                <a:srgbClr val="595555"/>
              </a:solidFill>
              <a:latin typeface="Garamond"/>
              <a:ea typeface="Garamond"/>
              <a:cs typeface="Garamond"/>
              <a:sym typeface="Garamond"/>
            </a:endParaRPr>
          </a:p>
        </p:txBody>
      </p:sp>
      <p:grpSp>
        <p:nvGrpSpPr>
          <p:cNvPr id="34" name="Group 33"/>
          <p:cNvGrpSpPr/>
          <p:nvPr/>
        </p:nvGrpSpPr>
        <p:grpSpPr>
          <a:xfrm>
            <a:off x="10212447" y="31071664"/>
            <a:ext cx="2060627" cy="2085013"/>
            <a:chOff x="10212447" y="31090427"/>
            <a:chExt cx="2060627" cy="2085013"/>
          </a:xfrm>
        </p:grpSpPr>
        <p:grpSp>
          <p:nvGrpSpPr>
            <p:cNvPr id="118" name="Group 117"/>
            <p:cNvGrpSpPr/>
            <p:nvPr/>
          </p:nvGrpSpPr>
          <p:grpSpPr>
            <a:xfrm>
              <a:off x="10212447" y="31090427"/>
              <a:ext cx="2060627" cy="2085013"/>
              <a:chOff x="9600724" y="3437581"/>
              <a:chExt cx="2060627" cy="2085013"/>
            </a:xfrm>
          </p:grpSpPr>
          <p:pic>
            <p:nvPicPr>
              <p:cNvPr id="120" name="Picture 119"/>
              <p:cNvPicPr>
                <a:picLocks noChangeAspect="1"/>
              </p:cNvPicPr>
              <p:nvPr/>
            </p:nvPicPr>
            <p:blipFill>
              <a:blip r:embed="rId20"/>
              <a:stretch>
                <a:fillRect/>
              </a:stretch>
            </p:blipFill>
            <p:spPr>
              <a:xfrm>
                <a:off x="9600724" y="3437581"/>
                <a:ext cx="2060627" cy="2085013"/>
              </a:xfrm>
              <a:prstGeom prst="rect">
                <a:avLst/>
              </a:prstGeom>
            </p:spPr>
          </p:pic>
          <p:sp>
            <p:nvSpPr>
              <p:cNvPr id="121" name="Oval 120"/>
              <p:cNvSpPr/>
              <p:nvPr/>
            </p:nvSpPr>
            <p:spPr>
              <a:xfrm>
                <a:off x="9807711" y="3613486"/>
                <a:ext cx="1674677" cy="1723854"/>
              </a:xfrm>
              <a:prstGeom prst="ellipse">
                <a:avLst/>
              </a:prstGeom>
              <a:solidFill>
                <a:srgbClr val="FA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9" name="Picture 118"/>
            <p:cNvPicPr>
              <a:picLocks noChangeAspect="1"/>
            </p:cNvPicPr>
            <p:nvPr/>
          </p:nvPicPr>
          <p:blipFill rotWithShape="1">
            <a:blip r:embed="rId21" cstate="print">
              <a:extLst>
                <a:ext uri="{28A0092B-C50C-407E-A947-70E740481C1C}">
                  <a14:useLocalDpi xmlns:a14="http://schemas.microsoft.com/office/drawing/2010/main" val="0"/>
                </a:ext>
              </a:extLst>
            </a:blip>
            <a:srcRect l="1840" t="8360" b="17054"/>
            <a:stretch/>
          </p:blipFill>
          <p:spPr>
            <a:xfrm>
              <a:off x="10430461" y="31309973"/>
              <a:ext cx="1624598" cy="1645920"/>
            </a:xfrm>
            <a:prstGeom prst="ellipse">
              <a:avLst/>
            </a:prstGeom>
          </p:spPr>
        </p:pic>
      </p:grpSp>
      <p:sp>
        <p:nvSpPr>
          <p:cNvPr id="95" name="TextBox 94"/>
          <p:cNvSpPr txBox="1"/>
          <p:nvPr/>
        </p:nvSpPr>
        <p:spPr>
          <a:xfrm>
            <a:off x="11210925" y="28246216"/>
            <a:ext cx="3264926" cy="679161"/>
          </a:xfrm>
          <a:prstGeom prst="rect">
            <a:avLst/>
          </a:prstGeom>
          <a:noFill/>
        </p:spPr>
        <p:txBody>
          <a:bodyPr wrap="square" rtlCol="0">
            <a:spAutoFit/>
          </a:bodyPr>
          <a:lstStyle/>
          <a:p>
            <a:r>
              <a:rPr lang="en-US" sz="2400" dirty="0" smtClean="0"/>
              <a:t>Bare Soil</a:t>
            </a:r>
            <a:endParaRPr lang="en-US" sz="2400" dirty="0"/>
          </a:p>
        </p:txBody>
      </p:sp>
      <p:sp>
        <p:nvSpPr>
          <p:cNvPr id="97" name="Rectangle 96"/>
          <p:cNvSpPr/>
          <p:nvPr/>
        </p:nvSpPr>
        <p:spPr>
          <a:xfrm>
            <a:off x="10482327" y="25904353"/>
            <a:ext cx="675330" cy="405397"/>
          </a:xfrm>
          <a:prstGeom prst="rect">
            <a:avLst/>
          </a:prstGeom>
          <a:solidFill>
            <a:srgbClr val="FB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0495651" y="28270608"/>
            <a:ext cx="675330" cy="405397"/>
          </a:xfrm>
          <a:prstGeom prst="rect">
            <a:avLst/>
          </a:prstGeom>
          <a:solidFill>
            <a:srgbClr val="866B4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0495651" y="29086195"/>
            <a:ext cx="675330" cy="405397"/>
          </a:xfrm>
          <a:prstGeom prst="rect">
            <a:avLst/>
          </a:prstGeom>
          <a:solidFill>
            <a:srgbClr val="0873CA"/>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0482328" y="26685650"/>
            <a:ext cx="675330" cy="405397"/>
          </a:xfrm>
          <a:prstGeom prst="rect">
            <a:avLst/>
          </a:prstGeom>
          <a:solidFill>
            <a:srgbClr val="2873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10495652" y="27474697"/>
            <a:ext cx="675330" cy="405397"/>
          </a:xfrm>
          <a:prstGeom prst="rect">
            <a:avLst/>
          </a:prstGeom>
          <a:solidFill>
            <a:srgbClr val="FFEAB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1182689" y="25780353"/>
            <a:ext cx="3264926" cy="733534"/>
          </a:xfrm>
          <a:prstGeom prst="rect">
            <a:avLst/>
          </a:prstGeom>
          <a:noFill/>
        </p:spPr>
        <p:txBody>
          <a:bodyPr wrap="square" rtlCol="0">
            <a:spAutoFit/>
          </a:bodyPr>
          <a:lstStyle/>
          <a:p>
            <a:pPr>
              <a:lnSpc>
                <a:spcPts val="2500"/>
              </a:lnSpc>
            </a:pPr>
            <a:r>
              <a:rPr lang="en-US" sz="2400" dirty="0" smtClean="0"/>
              <a:t>Giant </a:t>
            </a:r>
          </a:p>
          <a:p>
            <a:pPr>
              <a:lnSpc>
                <a:spcPts val="2500"/>
              </a:lnSpc>
            </a:pPr>
            <a:r>
              <a:rPr lang="en-US" sz="2400" dirty="0" smtClean="0"/>
              <a:t>Reed</a:t>
            </a:r>
            <a:endParaRPr lang="en-US" sz="2400" dirty="0"/>
          </a:p>
        </p:txBody>
      </p:sp>
      <p:sp>
        <p:nvSpPr>
          <p:cNvPr id="93" name="TextBox 92"/>
          <p:cNvSpPr txBox="1"/>
          <p:nvPr/>
        </p:nvSpPr>
        <p:spPr>
          <a:xfrm>
            <a:off x="11182691" y="26560307"/>
            <a:ext cx="4169076" cy="733534"/>
          </a:xfrm>
          <a:prstGeom prst="rect">
            <a:avLst/>
          </a:prstGeom>
          <a:noFill/>
        </p:spPr>
        <p:txBody>
          <a:bodyPr wrap="square" rtlCol="0">
            <a:spAutoFit/>
          </a:bodyPr>
          <a:lstStyle/>
          <a:p>
            <a:pPr>
              <a:lnSpc>
                <a:spcPts val="2500"/>
              </a:lnSpc>
            </a:pPr>
            <a:r>
              <a:rPr lang="en-US" sz="2400" dirty="0" smtClean="0"/>
              <a:t>Other </a:t>
            </a:r>
          </a:p>
          <a:p>
            <a:pPr>
              <a:lnSpc>
                <a:spcPts val="2500"/>
              </a:lnSpc>
            </a:pPr>
            <a:r>
              <a:rPr lang="en-US" sz="2400" dirty="0" smtClean="0"/>
              <a:t>Vegetation</a:t>
            </a:r>
            <a:endParaRPr lang="en-US" sz="2400" dirty="0"/>
          </a:p>
        </p:txBody>
      </p:sp>
      <p:sp>
        <p:nvSpPr>
          <p:cNvPr id="94" name="TextBox 93"/>
          <p:cNvSpPr txBox="1"/>
          <p:nvPr/>
        </p:nvSpPr>
        <p:spPr>
          <a:xfrm>
            <a:off x="11222635" y="27445508"/>
            <a:ext cx="3264926" cy="679161"/>
          </a:xfrm>
          <a:prstGeom prst="rect">
            <a:avLst/>
          </a:prstGeom>
          <a:noFill/>
        </p:spPr>
        <p:txBody>
          <a:bodyPr wrap="square" rtlCol="0">
            <a:spAutoFit/>
          </a:bodyPr>
          <a:lstStyle/>
          <a:p>
            <a:r>
              <a:rPr lang="en-US" sz="2400" dirty="0" err="1" smtClean="0"/>
              <a:t>Shrubland</a:t>
            </a:r>
            <a:endParaRPr lang="en-US" sz="2400" dirty="0"/>
          </a:p>
        </p:txBody>
      </p:sp>
      <p:sp>
        <p:nvSpPr>
          <p:cNvPr id="96" name="TextBox 95"/>
          <p:cNvSpPr txBox="1"/>
          <p:nvPr/>
        </p:nvSpPr>
        <p:spPr>
          <a:xfrm>
            <a:off x="11199759" y="29085874"/>
            <a:ext cx="3264926" cy="679161"/>
          </a:xfrm>
          <a:prstGeom prst="rect">
            <a:avLst/>
          </a:prstGeom>
          <a:noFill/>
        </p:spPr>
        <p:txBody>
          <a:bodyPr wrap="square" rtlCol="0">
            <a:spAutoFit/>
          </a:bodyPr>
          <a:lstStyle/>
          <a:p>
            <a:r>
              <a:rPr lang="en-US" sz="2400" dirty="0" smtClean="0"/>
              <a:t>Water</a:t>
            </a:r>
            <a:endParaRPr lang="en-US" sz="2400" dirty="0"/>
          </a:p>
        </p:txBody>
      </p:sp>
      <p:pic>
        <p:nvPicPr>
          <p:cNvPr id="36" name="Picture 35"/>
          <p:cNvPicPr>
            <a:picLocks noChangeAspect="1"/>
          </p:cNvPicPr>
          <p:nvPr/>
        </p:nvPicPr>
        <p:blipFill>
          <a:blip r:embed="rId22" cstate="print">
            <a:extLst>
              <a:ext uri="{BEBA8EAE-BF5A-486C-A8C5-ECC9F3942E4B}">
                <a14:imgProps xmlns:a14="http://schemas.microsoft.com/office/drawing/2010/main">
                  <a14:imgLayer r:embed="rId23">
                    <a14:imgEffect>
                      <a14:backgroundRemoval t="9990" b="92483" l="9970" r="89992">
                        <a14:foregroundMark x1="17237" y1="10718" x2="17237" y2="10718"/>
                        <a14:foregroundMark x1="16134" y1="92483" x2="16134" y2="92483"/>
                        <a14:foregroundMark x1="88889" y1="91853" x2="88889" y2="91853"/>
                        <a14:foregroundMark x1="88014" y1="10524" x2="88014" y2="10524"/>
                      </a14:backgroundRemoval>
                    </a14:imgEffect>
                  </a14:imgLayer>
                </a14:imgProps>
              </a:ext>
              <a:ext uri="{28A0092B-C50C-407E-A947-70E740481C1C}">
                <a14:useLocalDpi xmlns:a14="http://schemas.microsoft.com/office/drawing/2010/main" val="0"/>
              </a:ext>
            </a:extLst>
          </a:blip>
          <a:stretch>
            <a:fillRect/>
          </a:stretch>
        </p:blipFill>
        <p:spPr>
          <a:xfrm>
            <a:off x="12344202" y="10520249"/>
            <a:ext cx="4243146" cy="3329164"/>
          </a:xfrm>
          <a:prstGeom prst="rect">
            <a:avLst/>
          </a:prstGeom>
        </p:spPr>
      </p:pic>
      <p:pic>
        <p:nvPicPr>
          <p:cNvPr id="37" name="Picture 36"/>
          <p:cNvPicPr>
            <a:picLocks noChangeAspect="1"/>
          </p:cNvPicPr>
          <p:nvPr/>
        </p:nvPicPr>
        <p:blipFill>
          <a:blip r:embed="rId24" cstate="print">
            <a:extLst>
              <a:ext uri="{BEBA8EAE-BF5A-486C-A8C5-ECC9F3942E4B}">
                <a14:imgProps xmlns:a14="http://schemas.microsoft.com/office/drawing/2010/main">
                  <a14:imgLayer r:embed="rId25">
                    <a14:imgEffect>
                      <a14:backgroundRemoval t="1843" b="96169" l="7458" r="95586">
                        <a14:foregroundMark x1="19482" y1="1891" x2="19482" y2="1891"/>
                        <a14:foregroundMark x1="7534" y1="76237" x2="7534" y2="76237"/>
                        <a14:foregroundMark x1="83524" y1="96169" x2="83524" y2="96169"/>
                        <a14:foregroundMark x1="95586" y1="22017" x2="95586" y2="22017"/>
                      </a14:backgroundRemoval>
                    </a14:imgEffect>
                  </a14:imgLayer>
                </a14:imgProps>
              </a:ext>
              <a:ext uri="{28A0092B-C50C-407E-A947-70E740481C1C}">
                <a14:useLocalDpi xmlns:a14="http://schemas.microsoft.com/office/drawing/2010/main" val="0"/>
              </a:ext>
            </a:extLst>
          </a:blip>
          <a:stretch>
            <a:fillRect/>
          </a:stretch>
        </p:blipFill>
        <p:spPr>
          <a:xfrm>
            <a:off x="19143247" y="12783550"/>
            <a:ext cx="4821535" cy="3782967"/>
          </a:xfrm>
          <a:prstGeom prst="rect">
            <a:avLst/>
          </a:prstGeom>
        </p:spPr>
      </p:pic>
      <p:pic>
        <p:nvPicPr>
          <p:cNvPr id="8" name="Picture 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26966" y="25889586"/>
            <a:ext cx="4561158" cy="3596250"/>
          </a:xfrm>
          <a:prstGeom prst="rect">
            <a:avLst/>
          </a:prstGeom>
        </p:spPr>
      </p:pic>
      <p:pic>
        <p:nvPicPr>
          <p:cNvPr id="88" name="Picture 8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431388" y="17947302"/>
            <a:ext cx="2363246" cy="1766426"/>
          </a:xfrm>
          <a:prstGeom prst="rect">
            <a:avLst/>
          </a:prstGeom>
          <a:ln>
            <a:noFill/>
          </a:ln>
        </p:spPr>
      </p:pic>
      <p:sp>
        <p:nvSpPr>
          <p:cNvPr id="89" name="Rectangle 88"/>
          <p:cNvSpPr/>
          <p:nvPr/>
        </p:nvSpPr>
        <p:spPr>
          <a:xfrm rot="10800000" flipH="1" flipV="1">
            <a:off x="21709514" y="19836960"/>
            <a:ext cx="2315922" cy="477054"/>
          </a:xfrm>
          <a:prstGeom prst="rect">
            <a:avLst/>
          </a:prstGeom>
        </p:spPr>
        <p:txBody>
          <a:bodyPr wrap="square">
            <a:spAutoFit/>
          </a:bodyPr>
          <a:lstStyle/>
          <a:p>
            <a:r>
              <a:rPr lang="en-US" sz="2500" dirty="0" smtClean="0">
                <a:solidFill>
                  <a:srgbClr val="595555"/>
                </a:solidFill>
              </a:rPr>
              <a:t>Sentinel – 2A</a:t>
            </a:r>
            <a:endParaRPr lang="en-US" sz="2500" dirty="0">
              <a:solidFill>
                <a:srgbClr val="595555"/>
              </a:solidFill>
            </a:endParaRPr>
          </a:p>
        </p:txBody>
      </p:sp>
      <p:pic>
        <p:nvPicPr>
          <p:cNvPr id="91" name="Shape 240"/>
          <p:cNvPicPr preferRelativeResize="0">
            <a:picLocks noChangeAspect="1"/>
          </p:cNvPicPr>
          <p:nvPr/>
        </p:nvPicPr>
        <p:blipFill>
          <a:blip r:embed="rId28">
            <a:alphaModFix/>
          </a:blip>
          <a:stretch>
            <a:fillRect/>
          </a:stretch>
        </p:blipFill>
        <p:spPr>
          <a:xfrm>
            <a:off x="13480893" y="27302975"/>
            <a:ext cx="1739592" cy="2264917"/>
          </a:xfrm>
          <a:prstGeom prst="rect">
            <a:avLst/>
          </a:prstGeom>
          <a:noFill/>
          <a:ln>
            <a:noFill/>
          </a:ln>
        </p:spPr>
      </p:pic>
    </p:spTree>
    <p:extLst>
      <p:ext uri="{BB962C8B-B14F-4D97-AF65-F5344CB8AC3E}">
        <p14:creationId xmlns:p14="http://schemas.microsoft.com/office/powerpoint/2010/main" val="384327087"/>
      </p:ext>
    </p:extLst>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3305</TotalTime>
  <Words>620</Words>
  <Application>Microsoft Office PowerPoint</Application>
  <PresentationFormat>Custom</PresentationFormat>
  <Paragraphs>81</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Arabic Typesetting</vt: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Kelley, Carrie L. (LARC-E3)[SSAI DEVELOP]</cp:lastModifiedBy>
  <cp:revision>205</cp:revision>
  <dcterms:created xsi:type="dcterms:W3CDTF">2015-06-02T14:58:58Z</dcterms:created>
  <dcterms:modified xsi:type="dcterms:W3CDTF">2016-08-03T19:56:24Z</dcterms:modified>
</cp:coreProperties>
</file>