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comments/comment6.xml" ContentType="application/vnd.openxmlformats-officedocument.presentationml.comments+xml"/>
  <Override PartName="/ppt/notesSlides/notesSlide10.xml" ContentType="application/vnd.openxmlformats-officedocument.presentationml.notesSlide+xml"/>
  <Override PartName="/ppt/comments/comment7.xml" ContentType="application/vnd.openxmlformats-officedocument.presentationml.comments+xml"/>
  <Override PartName="/ppt/notesSlides/notesSlide11.xml" ContentType="application/vnd.openxmlformats-officedocument.presentationml.notesSlide+xml"/>
  <Override PartName="/ppt/comments/comment8.xml" ContentType="application/vnd.openxmlformats-officedocument.presentationml.comments+xml"/>
  <Override PartName="/ppt/notesSlides/notesSlide12.xml" ContentType="application/vnd.openxmlformats-officedocument.presentationml.notesSlide+xml"/>
  <Override PartName="/ppt/comments/comment9.xml" ContentType="application/vnd.openxmlformats-officedocument.presentationml.comments+xml"/>
  <Override PartName="/ppt/notesSlides/notesSlide13.xml" ContentType="application/vnd.openxmlformats-officedocument.presentationml.notesSlide+xml"/>
  <Override PartName="/ppt/comments/comment10.xml" ContentType="application/vnd.openxmlformats-officedocument.presentationml.comments+xml"/>
  <Override PartName="/ppt/notesSlides/notesSlide14.xml" ContentType="application/vnd.openxmlformats-officedocument.presentationml.notesSlide+xml"/>
  <Override PartName="/ppt/comments/comment11.xml" ContentType="application/vnd.openxmlformats-officedocument.presentationml.comments+xml"/>
  <Override PartName="/ppt/notesSlides/notesSlide15.xml" ContentType="application/vnd.openxmlformats-officedocument.presentationml.notesSlide+xml"/>
  <Override PartName="/ppt/comments/comment12.xml" ContentType="application/vnd.openxmlformats-officedocument.presentationml.comments+xml"/>
  <Override PartName="/ppt/notesSlides/notesSlide16.xml" ContentType="application/vnd.openxmlformats-officedocument.presentationml.notesSlide+xml"/>
  <Override PartName="/ppt/comments/comment13.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4.xml" ContentType="application/vnd.openxmlformats-officedocument.presentationml.comments+xml"/>
  <Override PartName="/ppt/notesSlides/notesSlide19.xml" ContentType="application/vnd.openxmlformats-officedocument.presentationml.notesSlide+xml"/>
  <Override PartName="/ppt/comments/comment15.xml" ContentType="application/vnd.openxmlformats-officedocument.presentationml.comments+xml"/>
  <Override PartName="/ppt/comments/comment1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285" r:id="rId3"/>
    <p:sldId id="286" r:id="rId4"/>
    <p:sldId id="280" r:id="rId5"/>
    <p:sldId id="306" r:id="rId6"/>
    <p:sldId id="287" r:id="rId7"/>
    <p:sldId id="288" r:id="rId8"/>
    <p:sldId id="302" r:id="rId9"/>
    <p:sldId id="293" r:id="rId10"/>
    <p:sldId id="294" r:id="rId11"/>
    <p:sldId id="296" r:id="rId12"/>
    <p:sldId id="299" r:id="rId13"/>
    <p:sldId id="297" r:id="rId14"/>
    <p:sldId id="303" r:id="rId15"/>
    <p:sldId id="289" r:id="rId16"/>
    <p:sldId id="304" r:id="rId17"/>
    <p:sldId id="290" r:id="rId18"/>
    <p:sldId id="291" r:id="rId19"/>
    <p:sldId id="292"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Singh Baghel" initials="ESB" lastIdx="5" clrIdx="0">
    <p:extLst>
      <p:ext uri="{19B8F6BF-5375-455C-9EA6-DF929625EA0E}">
        <p15:presenceInfo xmlns:p15="http://schemas.microsoft.com/office/powerpoint/2012/main" userId="80fecb9e210f85d6" providerId="Windows Live"/>
      </p:ext>
    </p:extLst>
  </p:cmAuthor>
  <p:cmAuthor id="2" name="Arya, Vishal (LARC)[DEVELOP]" initials="AV(" lastIdx="30" clrIdx="1">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88151" autoAdjust="0"/>
  </p:normalViewPr>
  <p:slideViewPr>
    <p:cSldViewPr snapToGrid="0">
      <p:cViewPr varScale="1">
        <p:scale>
          <a:sx n="96" d="100"/>
          <a:sy n="96" d="100"/>
        </p:scale>
        <p:origin x="798" y="7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09T12:12:52.754" idx="1">
    <p:pos x="1520" y="2365"/>
    <p:text>Just a suggestion: consider placing the image credit on the photo somewhere so it becomes a bit more subtle. Also, just curious but why is this image credit an image rather than a text box?</p:text>
    <p:extLst>
      <p:ext uri="{C676402C-5697-4E1C-873F-D02D1690AC5C}">
        <p15:threadingInfo xmlns:p15="http://schemas.microsoft.com/office/powerpoint/2012/main" timeZoneBias="300"/>
      </p:ext>
    </p:extLst>
  </p:cm>
  <p:cm authorId="2" dt="2016-03-09T12:13:30.597" idx="2">
    <p:pos x="4834" y="1240"/>
    <p:text>Thank you for abiding by the image requirement rules! This looks really good!</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16-03-09T12:31:31.346" idx="21">
    <p:pos x="260" y="1087"/>
    <p:text>same comment as in previous slide regarding the overlap of names and layers</p:text>
    <p:extLst>
      <p:ext uri="{C676402C-5697-4E1C-873F-D02D1690AC5C}">
        <p15:threadingInfo xmlns:p15="http://schemas.microsoft.com/office/powerpoint/2012/main" timeZoneBias="300"/>
      </p:ext>
    </p:extLst>
  </p:cm>
  <p:cm authorId="2" dt="2016-03-09T12:31:42.742" idx="22">
    <p:pos x="3673" y="1112"/>
    <p:text>same comment as in previous slide regarding text-heavy slide/ moving goal into speaker notes.</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16-03-09T12:32:27.099" idx="23">
    <p:pos x="361" y="611"/>
    <p:text>See if you can increase font size to at least 20.</p:text>
    <p:extLst>
      <p:ext uri="{C676402C-5697-4E1C-873F-D02D1690AC5C}">
        <p15:threadingInfo xmlns:p15="http://schemas.microsoft.com/office/powerpoint/2012/main" timeZoneBias="3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16-03-09T12:33:06.432" idx="24">
    <p:pos x="952" y="707"/>
    <p:text>Please try to keep font size consistent throughout the presentation. Body text font size has been 20 previously but here it is 21. Please revise.</p:text>
    <p:extLst>
      <p:ext uri="{C676402C-5697-4E1C-873F-D02D1690AC5C}">
        <p15:threadingInfo xmlns:p15="http://schemas.microsoft.com/office/powerpoint/2012/main" timeZoneBias="300"/>
      </p:ext>
    </p:extLst>
  </p:cm>
  <p:cm authorId="2" dt="2016-03-09T12:34:04.949" idx="26">
    <p:pos x="4871" y="2273"/>
    <p:text>Do you plan to use this image in your FD? If so, please provide the image URL in the speaker notes.</p:text>
    <p:extLst>
      <p:ext uri="{C676402C-5697-4E1C-873F-D02D1690AC5C}">
        <p15:threadingInfo xmlns:p15="http://schemas.microsoft.com/office/powerpoint/2012/main" timeZoneBias="30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2" dt="2016-03-09T12:33:44.887" idx="25">
    <p:pos x="1064" y="707"/>
    <p:text>font size consistency</p:text>
    <p:extLst>
      <p:ext uri="{C676402C-5697-4E1C-873F-D02D1690AC5C}">
        <p15:threadingInfo xmlns:p15="http://schemas.microsoft.com/office/powerpoint/2012/main" timeZoneBias="300"/>
      </p:ext>
    </p:extLst>
  </p:cm>
  <p:cm authorId="2" dt="2016-03-09T12:34:24.451" idx="27">
    <p:pos x="4971" y="2444"/>
    <p:text>same comment as previous slide about image credit</p:text>
    <p:extLst>
      <p:ext uri="{C676402C-5697-4E1C-873F-D02D1690AC5C}">
        <p15:threadingInfo xmlns:p15="http://schemas.microsoft.com/office/powerpoint/2012/main" timeZoneBias="30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2" dt="2016-03-09T12:34:48.475" idx="28">
    <p:pos x="1346" y="908"/>
    <p:text>text size</p:text>
    <p:extLst>
      <p:ext uri="{C676402C-5697-4E1C-873F-D02D1690AC5C}">
        <p15:threadingInfo xmlns:p15="http://schemas.microsoft.com/office/powerpoint/2012/main" timeZoneBias="30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2" dt="2016-03-09T12:35:06.929" idx="29">
    <p:pos x="1152" y="908"/>
    <p:text>text size</p:text>
    <p:extLst>
      <p:ext uri="{C676402C-5697-4E1C-873F-D02D1690AC5C}">
        <p15:threadingInfo xmlns:p15="http://schemas.microsoft.com/office/powerpoint/2012/main" timeZoneBias="30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2" dt="2016-03-09T12:35:22.392" idx="30">
    <p:pos x="2811" y="3087"/>
    <p:text>edited text here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3-07T19:28:28.780" idx="1">
    <p:pos x="10" y="10"/>
    <p:text>if possible, try to make these into bullet points rather than sentences</p:text>
    <p:extLst>
      <p:ext uri="{C676402C-5697-4E1C-873F-D02D1690AC5C}">
        <p15:threadingInfo xmlns:p15="http://schemas.microsoft.com/office/powerpoint/2012/main" timeZoneBias="300"/>
      </p:ext>
    </p:extLst>
  </p:cm>
  <p:cm authorId="2" dt="2016-03-09T12:16:28.425" idx="4">
    <p:pos x="10" y="106"/>
    <p:text>Yeah, this is a bit text heavy. Try to minimize text on the slide by only having the most important info displayed. The rest of the info should be moved into the speaker notes section so it is still discussed</p:text>
    <p:extLst>
      <p:ext uri="{C676402C-5697-4E1C-873F-D02D1690AC5C}">
        <p15:threadingInfo xmlns:p15="http://schemas.microsoft.com/office/powerpoint/2012/main" timeZoneBias="300">
          <p15:parentCm authorId="1" idx="1"/>
        </p15:threadingInfo>
      </p:ext>
    </p:extLst>
  </p:cm>
  <p:cm authorId="2" dt="2016-03-09T12:17:23.653" idx="5">
    <p:pos x="10" y="202"/>
    <p:text>The first bullet could be, for example:
Increasing costs of municipal water management
whereas the second bullet could be something like:
Impervious suface cover is excerbating stormwater management problems</p:text>
    <p:extLst>
      <p:ext uri="{C676402C-5697-4E1C-873F-D02D1690AC5C}">
        <p15:threadingInfo xmlns:p15="http://schemas.microsoft.com/office/powerpoint/2012/main" timeZoneBias="300">
          <p15:parentCm authorId="1"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3-07T19:29:06.480" idx="2">
    <p:pos x="10" y="10"/>
    <p:text>This is much too wordy. I like how you spaced it out, but it still is a bit much so try to include main/key words, but leave the text for the speaker notes</p:text>
    <p:extLst>
      <p:ext uri="{C676402C-5697-4E1C-873F-D02D1690AC5C}">
        <p15:threadingInfo xmlns:p15="http://schemas.microsoft.com/office/powerpoint/2012/main" timeZoneBias="300"/>
      </p:ext>
    </p:extLst>
  </p:cm>
  <p:cm authorId="2" dt="2016-03-09T12:18:59.191" idx="6">
    <p:pos x="10" y="106"/>
    <p:text>I agree. Perhaps remove the second and thrid bullet from this list and move it into the speaker notes section. That is one way of making this a less text-heavy slide</p:text>
    <p:extLst>
      <p:ext uri="{C676402C-5697-4E1C-873F-D02D1690AC5C}">
        <p15:threadingInfo xmlns:p15="http://schemas.microsoft.com/office/powerpoint/2012/main" timeZoneBias="300">
          <p15:parentCm authorId="1" idx="2"/>
        </p15:threadingInfo>
      </p:ext>
    </p:extLst>
  </p:cm>
  <p:cm authorId="2" dt="2016-03-09T12:19:26.816" idx="7">
    <p:pos x="2586" y="4126"/>
    <p:text>If this image was acquired from a website, please list the website URL in the speaker notes.</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3-07T19:30:31.585" idx="3">
    <p:pos x="10" y="10"/>
    <p:text>I like this presentation/design. Just wished the images were a bit larger.</p:text>
    <p:extLst>
      <p:ext uri="{C676402C-5697-4E1C-873F-D02D1690AC5C}">
        <p15:threadingInfo xmlns:p15="http://schemas.microsoft.com/office/powerpoint/2012/main" timeZoneBias="300"/>
      </p:ext>
    </p:extLst>
  </p:cm>
  <p:cm authorId="2" dt="2016-03-09T12:20:32.569" idx="8">
    <p:pos x="1314" y="833"/>
    <p:text>See if you can increase the text size to be at least 20.</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6-03-09T12:22:08.114" idx="9">
    <p:pos x="3046" y="635"/>
    <p:text>try to have text be minimum of 20</p:text>
    <p:extLst>
      <p:ext uri="{C676402C-5697-4E1C-873F-D02D1690AC5C}">
        <p15:threadingInfo xmlns:p15="http://schemas.microsoft.com/office/powerpoint/2012/main" timeZoneBias="300"/>
      </p:ext>
    </p:extLst>
  </p:cm>
  <p:cm authorId="2" dt="2016-03-09T12:22:27.866" idx="10">
    <p:pos x="5277" y="2583"/>
    <p:text>please make sure this scale is accurate. Scale can be part of the image itself to help ensure scale is correct.</p:text>
    <p:extLst>
      <p:ext uri="{C676402C-5697-4E1C-873F-D02D1690AC5C}">
        <p15:threadingInfo xmlns:p15="http://schemas.microsoft.com/office/powerpoint/2012/main" timeZoneBias="300"/>
      </p:ext>
    </p:extLst>
  </p:cm>
  <p:cm authorId="2" dt="2016-03-09T12:22:49.864" idx="11">
    <p:pos x="4232" y="3030"/>
    <p:text>no need to cite team here.</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3-07T19:32:02.243" idx="4">
    <p:pos x="1565" y="860"/>
    <p:text>is there a reason you chose to show the acronym for the title this way (squished to one side)?</p:text>
    <p:extLst>
      <p:ext uri="{C676402C-5697-4E1C-873F-D02D1690AC5C}">
        <p15:threadingInfo xmlns:p15="http://schemas.microsoft.com/office/powerpoint/2012/main" timeZoneBias="300"/>
      </p:ext>
    </p:extLst>
  </p:cm>
  <p:cm authorId="2" dt="2016-03-09T12:24:13.306" idx="13">
    <p:pos x="1565" y="956"/>
    <p:text>Yeah, it seems odd to me as well. There is now a lot of white space in the top right of the slide that, as is, messes the balance of the slide. Perhpas you are planning to put an image there? If that is the case, please disregard my comment.</p:text>
    <p:extLst>
      <p:ext uri="{C676402C-5697-4E1C-873F-D02D1690AC5C}">
        <p15:threadingInfo xmlns:p15="http://schemas.microsoft.com/office/powerpoint/2012/main" timeZoneBias="300">
          <p15:parentCm authorId="1" idx="4"/>
        </p15:threadingInfo>
      </p:ext>
    </p:extLst>
  </p:cm>
  <p:cm authorId="2" dt="2016-03-09T12:24:31.267" idx="14">
    <p:pos x="1077" y="2191"/>
    <p:text>slightly a text-heavy slide. Reduce text in the bullets and bold keywords. Be sure to move all info that is truncated into the speaker notes section so that it is still mentioned.</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3-07T19:33:08.874" idx="5">
    <p:pos x="10" y="10"/>
    <p:text>unless you plan to use an image in the large white space, i would think it cleaner to extend the title (even though it is an acronym) and/or find a different creative way to show it without wasting too much space</p:text>
    <p:extLst>
      <p:ext uri="{C676402C-5697-4E1C-873F-D02D1690AC5C}">
        <p15:threadingInfo xmlns:p15="http://schemas.microsoft.com/office/powerpoint/2012/main" timeZoneBias="300"/>
      </p:ext>
    </p:extLst>
  </p:cm>
  <p:cm authorId="2" dt="2016-03-09T12:25:52.876" idx="15">
    <p:pos x="3305" y="2773"/>
    <p:text>This is getting close to a text-heavy slide. I suggest taking some of the previous comments into account here to minimize the text on the slide.</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6-03-09T12:26:52.202" idx="16">
    <p:pos x="4208" y="1014"/>
    <p:text>Text-heavy slide. I suggest removing the goal from the slide and moving it into the speaker notes.</p:text>
    <p:extLst>
      <p:ext uri="{C676402C-5697-4E1C-873F-D02D1690AC5C}">
        <p15:threadingInfo xmlns:p15="http://schemas.microsoft.com/office/powerpoint/2012/main" timeZoneBias="300"/>
      </p:ext>
    </p:extLst>
  </p:cm>
  <p:cm authorId="2" dt="2016-03-09T12:29:09.007" idx="18">
    <p:pos x="235" y="1181"/>
    <p:text>See if you can include the names of the data layers without having them overlap the actual data layers</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6-03-09T12:29:41.653" idx="19">
    <p:pos x="285" y="1350"/>
    <p:text>Same comment as previous slide about names of data layers overlapping the data layer</p:text>
    <p:extLst>
      <p:ext uri="{C676402C-5697-4E1C-873F-D02D1690AC5C}">
        <p15:threadingInfo xmlns:p15="http://schemas.microsoft.com/office/powerpoint/2012/main" timeZoneBias="300"/>
      </p:ext>
    </p:extLst>
  </p:cm>
  <p:cm authorId="2" dt="2016-03-09T12:31:09.296" idx="20">
    <p:pos x="3249" y="1509"/>
    <p:text>I suggest removing the goal text and moving it into the speaker notes.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 term of a 2-term project with The</a:t>
            </a:r>
            <a:r>
              <a:rPr lang="en-US" baseline="0" dirty="0" smtClean="0"/>
              <a:t> Nature Conservancy of Georgia and the UGA DEVELOP Node.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764494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767171"/>
                </a:solidFill>
              </a:rPr>
              <a:t>LUCIS was</a:t>
            </a:r>
            <a:r>
              <a:rPr lang="en-US" b="0" baseline="0" dirty="0" smtClean="0">
                <a:solidFill>
                  <a:srgbClr val="767171"/>
                </a:solidFill>
              </a:rPr>
              <a:t> developed by Carr and </a:t>
            </a:r>
            <a:r>
              <a:rPr lang="en-US" b="0" baseline="0" dirty="0" err="1" smtClean="0">
                <a:solidFill>
                  <a:srgbClr val="767171"/>
                </a:solidFill>
              </a:rPr>
              <a:t>Zwick</a:t>
            </a:r>
            <a:r>
              <a:rPr lang="en-US" b="0" baseline="0" dirty="0" smtClean="0">
                <a:solidFill>
                  <a:srgbClr val="767171"/>
                </a:solidFill>
              </a:rPr>
              <a:t> at the University of Florida. It was previously used in the UGA DEVELOP Miami Ecological Forecasting project (2014). LUCIS is a flexible model that can account for variations in stakeholder and local interest groups as it relates to land use allocation. </a:t>
            </a:r>
            <a:endParaRPr lang="en-US" b="0" dirty="0" smtClean="0">
              <a:solidFill>
                <a:srgbClr val="767171"/>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5139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 reasoning: </a:t>
            </a:r>
          </a:p>
          <a:p>
            <a:endParaRPr lang="en-US" dirty="0" smtClean="0"/>
          </a:p>
          <a:p>
            <a:pPr marL="228600" indent="-228600" rtl="0" fontAlgn="base">
              <a:buAutoNum type="arabicPeriod"/>
            </a:pPr>
            <a:r>
              <a:rPr lang="en-US" sz="1200" b="0" i="0" u="none" strike="noStrike" kern="1200" dirty="0" smtClean="0">
                <a:solidFill>
                  <a:schemeClr val="tx1"/>
                </a:solidFill>
                <a:effectLst/>
                <a:latin typeface="+mn-lt"/>
                <a:ea typeface="+mn-ea"/>
                <a:cs typeface="+mn-cs"/>
              </a:rPr>
              <a:t>Higher compliance per watershed is preferred for retention ponds.  Residential and commercial property owners can reduce impact fees by as much as 50% by demonstrating compliance. Easements granted to the city for future sanitary outfalls shall be executed by the landowner (less outfalls equals more access to city sewer for developers and less cost)</a:t>
            </a:r>
          </a:p>
          <a:p>
            <a:pPr marL="228600" indent="-228600" rtl="0" fontAlgn="base">
              <a:buAutoNum type="arabicPeriod"/>
            </a:pPr>
            <a:endParaRPr lang="en-US" sz="1200" b="0" i="0" u="none" strike="noStrike" kern="1200" dirty="0" smtClean="0">
              <a:solidFill>
                <a:schemeClr val="tx1"/>
              </a:solidFill>
              <a:effectLst/>
              <a:latin typeface="+mn-lt"/>
              <a:ea typeface="+mn-ea"/>
              <a:cs typeface="+mn-cs"/>
            </a:endParaRPr>
          </a:p>
          <a:p>
            <a:pPr marL="228600" indent="-228600" rtl="0" fontAlgn="base">
              <a:spcBef>
                <a:spcPts val="0"/>
              </a:spcBef>
              <a:spcAft>
                <a:spcPts val="0"/>
              </a:spcAft>
              <a:buFont typeface="+mj-lt"/>
              <a:buAutoNum type="arabicPeriod"/>
            </a:pPr>
            <a:r>
              <a:rPr lang="en-US" b="0" i="0" u="none" strike="noStrike" dirty="0" smtClean="0">
                <a:solidFill>
                  <a:srgbClr val="000000"/>
                </a:solidFill>
                <a:effectLst/>
                <a:latin typeface="Century Gothic" panose="020B0502020202020204" pitchFamily="34" charset="0"/>
              </a:rPr>
              <a:t>The City of Atlanta has managed several programs and initiatives aimed at identifying, assessing and remediating brownfield sites throughout the city.  Brownfields is a real property whose expansion, redevelopment, or reuse may be complicated by the presences of potential hazardous substance, pollutant, or contaminant.</a:t>
            </a:r>
            <a:r>
              <a:rPr lang="en-US" b="0" i="0" u="none" strike="noStrike" baseline="0" dirty="0" smtClean="0">
                <a:solidFill>
                  <a:srgbClr val="000000"/>
                </a:solidFill>
                <a:effectLst/>
                <a:latin typeface="Century Gothic" panose="020B0502020202020204" pitchFamily="34" charset="0"/>
              </a:rPr>
              <a:t> </a:t>
            </a:r>
            <a:r>
              <a:rPr lang="en-US" b="0" i="0" u="none" strike="noStrike" dirty="0" smtClean="0">
                <a:solidFill>
                  <a:srgbClr val="000000"/>
                </a:solidFill>
                <a:effectLst/>
                <a:latin typeface="Century Gothic" panose="020B0502020202020204" pitchFamily="34" charset="0"/>
              </a:rPr>
              <a:t>Abandoned subdivision land is one large contiguous piece of property which make it more suitable than older neighborhoods to construct new development.  Developers would prefer such property because of reduced purchasing cost and construction cost.  Newer neighborhoods are preferred over older neighborhoods because the property is more “elastic”.  Elastic meaning that it lacks the same repetitive patterns of older neighborhoods, which are more “static”.</a:t>
            </a:r>
          </a:p>
          <a:p>
            <a:pPr marL="228600" indent="-228600" rtl="0" fontAlgn="base">
              <a:buAutoNum type="arabicPeriod"/>
            </a:pPr>
            <a:endParaRPr lang="en-US" sz="1200" b="0" i="0" u="none" strike="noStrike" kern="1200" dirty="0" smtClean="0">
              <a:solidFill>
                <a:schemeClr val="tx1"/>
              </a:solidFill>
              <a:effectLst/>
              <a:latin typeface="+mn-lt"/>
              <a:ea typeface="+mn-ea"/>
              <a:cs typeface="+mn-cs"/>
            </a:endParaRPr>
          </a:p>
          <a:p>
            <a:pPr marL="228600" indent="-228600" rtl="0" fontAlgn="base">
              <a:buFont typeface="+mj-lt"/>
              <a:buAutoNum type="arabicPeriod"/>
            </a:pPr>
            <a:r>
              <a:rPr lang="en-US" sz="1200" b="0" i="0" u="none" strike="noStrike" kern="1200" dirty="0" smtClean="0">
                <a:solidFill>
                  <a:schemeClr val="tx1"/>
                </a:solidFill>
                <a:effectLst/>
                <a:latin typeface="+mn-lt"/>
                <a:ea typeface="+mn-ea"/>
                <a:cs typeface="+mn-cs"/>
              </a:rPr>
              <a:t>The City Areas with lower property values can be of higher interest for development, as well as conservation.  The reduced property value serves as an incentive for purchasing certain areas for development, but this is not always the case with a number of factors contributing to buyer preference.  These lands are also of value for conservation and reforestation.  Areas of lower property values and limited vegetation provides a unique opportunity for creating an equitable environment for people and to utilize under value land. Floodplain protection. The commissioner shall not authorize the approval of any permit authorizing the placement of fill or stored materials, or the construction of any building or other structure within the floodplain.</a:t>
            </a:r>
          </a:p>
          <a:p>
            <a:pPr marL="228600" indent="-228600" rtl="0" fontAlgn="base">
              <a:buFont typeface="+mj-lt"/>
              <a:buAutoNum type="arabicPeriod"/>
            </a:pPr>
            <a:endParaRPr lang="en-US" sz="1200" b="0" i="0" u="none" strike="noStrike" kern="1200" dirty="0" smtClean="0">
              <a:solidFill>
                <a:schemeClr val="tx1"/>
              </a:solidFill>
              <a:effectLst/>
              <a:latin typeface="+mn-lt"/>
              <a:ea typeface="+mn-ea"/>
              <a:cs typeface="+mn-cs"/>
            </a:endParaRPr>
          </a:p>
          <a:p>
            <a:pPr marL="228600" indent="-228600" rtl="0" fontAlgn="base">
              <a:buAutoNum type="arabicPeriod"/>
            </a:pPr>
            <a:endParaRPr lang="en-US" sz="1200" b="0" i="0" u="none" strike="noStrike" kern="1200" dirty="0" smtClean="0">
              <a:solidFill>
                <a:schemeClr val="tx1"/>
              </a:solidFill>
              <a:effectLst/>
              <a:latin typeface="+mn-lt"/>
              <a:ea typeface="+mn-ea"/>
              <a:cs typeface="+mn-cs"/>
            </a:endParaRPr>
          </a:p>
          <a:p>
            <a:pPr marL="228600" indent="-228600" rtl="0" fontAlgn="base">
              <a:buAutoNum type="arabicPeriod"/>
            </a:pP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04783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Reasoning for Objectives:</a:t>
            </a:r>
          </a:p>
          <a:p>
            <a:pPr marL="228600" indent="-228600" rtl="0">
              <a:buAutoNum type="arabicPeriod"/>
            </a:pPr>
            <a:r>
              <a:rPr lang="en-US" sz="1200" b="0" i="0" u="none" strike="noStrike" kern="1200" dirty="0" smtClean="0">
                <a:solidFill>
                  <a:schemeClr val="tx1"/>
                </a:solidFill>
                <a:effectLst/>
                <a:latin typeface="+mn-lt"/>
                <a:ea typeface="+mn-ea"/>
                <a:cs typeface="+mn-cs"/>
              </a:rPr>
              <a:t>Agricultural lands that are in a close proximity to streams and other waterbodies, have a higher risk of introducing organic nutrients, pesticides, and eroded sediment to these waterways during precipitation events.</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2.  Agricultural lands that have a higher slope will increase the amount of surficial runoff during a precipitation event. It is a hydrologic principle that water will always travel from  </a:t>
            </a:r>
          </a:p>
          <a:p>
            <a:pPr rtl="0"/>
            <a:r>
              <a:rPr lang="en-US" sz="1200" b="0" i="0" u="none" strike="noStrike" kern="1200" dirty="0" smtClean="0">
                <a:solidFill>
                  <a:schemeClr val="tx1"/>
                </a:solidFill>
                <a:effectLst/>
                <a:latin typeface="+mn-lt"/>
                <a:ea typeface="+mn-ea"/>
                <a:cs typeface="+mn-cs"/>
              </a:rPr>
              <a:t>     a higher elevation to a lower elevation.</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3. Low permeability soils, such as soils with high clay content, have low infiltration rates during precipitation events. Low infiltration rates increase surficial ponding and surficial  </a:t>
            </a:r>
          </a:p>
          <a:p>
            <a:pPr rtl="0"/>
            <a:r>
              <a:rPr lang="en-US" sz="1200" b="0" i="0" u="none" strike="noStrike" kern="1200" dirty="0" smtClean="0">
                <a:solidFill>
                  <a:schemeClr val="tx1"/>
                </a:solidFill>
                <a:effectLst/>
                <a:latin typeface="+mn-lt"/>
                <a:ea typeface="+mn-ea"/>
                <a:cs typeface="+mn-cs"/>
              </a:rPr>
              <a:t>    runoff.  Agricultural lands that have these types of soil have a higher risk of introducing higher volumes of surficial runoff and agricultural related nutrients to surrounding </a:t>
            </a:r>
          </a:p>
          <a:p>
            <a:pPr rtl="0"/>
            <a:r>
              <a:rPr lang="en-US" sz="1200" b="0" i="0" u="none" strike="noStrike" kern="120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waterways. </a:t>
            </a:r>
            <a:endParaRPr lang="en-US" b="0" dirty="0" smtClean="0">
              <a:effectLst/>
            </a:endParaRPr>
          </a:p>
          <a:p>
            <a:r>
              <a:rPr lang="en-US" b="0" dirty="0" smtClean="0">
                <a:effectLst/>
              </a:rPr>
              <a:t/>
            </a:r>
            <a:br>
              <a:rPr lang="en-US" b="0" dirty="0" smtClean="0">
                <a:effectLst/>
              </a:rPr>
            </a:b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89552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Objective</a:t>
            </a:r>
            <a:r>
              <a:rPr lang="en-US" b="0" baseline="0" dirty="0" smtClean="0">
                <a:effectLst/>
              </a:rPr>
              <a:t> Reasoning: </a:t>
            </a:r>
          </a:p>
          <a:p>
            <a:endParaRPr lang="en-US" b="0" baseline="0" dirty="0" smtClean="0">
              <a:effectLst/>
            </a:endParaRPr>
          </a:p>
          <a:p>
            <a:pPr marL="228600" indent="-228600">
              <a:buFont typeface="+mj-lt"/>
              <a:buAutoNum type="arabicPeriod"/>
            </a:pPr>
            <a:r>
              <a:rPr lang="en-US" b="0" baseline="0" dirty="0" smtClean="0">
                <a:effectLst/>
              </a:rPr>
              <a:t>Locating areas near existing protected lands or green spaces could facilitate expansion of conservation management locally and provide existing conditions for reforestation plots. </a:t>
            </a:r>
          </a:p>
          <a:p>
            <a:pPr marL="228600" indent="-228600">
              <a:buFont typeface="+mj-lt"/>
              <a:buAutoNum type="arabicPeriod"/>
            </a:pPr>
            <a:endParaRPr lang="en-US" b="0" baseline="0" dirty="0" smtClean="0">
              <a:effectLst/>
            </a:endParaRPr>
          </a:p>
          <a:p>
            <a:pPr marL="228600" indent="-228600">
              <a:buFont typeface="+mj-lt"/>
              <a:buAutoNum type="arabicPeriod"/>
            </a:pPr>
            <a:r>
              <a:rPr lang="en-US" b="0" baseline="0" dirty="0" smtClean="0">
                <a:effectLst/>
              </a:rPr>
              <a:t>Composition of existing vegetation communities could affect decisions related to reforestation – such as what types of trees to plant</a:t>
            </a:r>
          </a:p>
          <a:p>
            <a:pPr marL="228600" indent="-228600">
              <a:buFont typeface="+mj-lt"/>
              <a:buAutoNum type="arabicPeriod"/>
            </a:pPr>
            <a:endParaRPr lang="en-US" b="0" baseline="0" dirty="0" smtClean="0">
              <a:effectLst/>
            </a:endParaRPr>
          </a:p>
          <a:p>
            <a:pPr marL="228600" indent="-228600">
              <a:buFont typeface="+mj-lt"/>
              <a:buAutoNum type="arabicPeriod"/>
            </a:pPr>
            <a:r>
              <a:rPr lang="en-US" b="0" baseline="0" dirty="0" smtClean="0">
                <a:effectLst/>
              </a:rPr>
              <a:t>Significant changes in adjacent land cover could affect the suitability (particularly soils and pollution) for forestation</a:t>
            </a:r>
          </a:p>
          <a:p>
            <a:pPr marL="228600" indent="-228600">
              <a:buFont typeface="+mj-lt"/>
              <a:buAutoNum type="arabicPeriod"/>
            </a:pPr>
            <a:endParaRPr lang="en-US" b="0" baseline="0" dirty="0" smtClean="0">
              <a:effectLst/>
            </a:endParaRPr>
          </a:p>
          <a:p>
            <a:pPr marL="228600" indent="-228600">
              <a:buFont typeface="+mj-lt"/>
              <a:buAutoNum type="arabicPeriod"/>
            </a:pPr>
            <a:r>
              <a:rPr lang="en-US" b="0" baseline="0" dirty="0" smtClean="0">
                <a:effectLst/>
              </a:rPr>
              <a:t>Self </a:t>
            </a:r>
            <a:r>
              <a:rPr lang="en-US" b="0" baseline="0" dirty="0" err="1" smtClean="0">
                <a:effectLst/>
              </a:rPr>
              <a:t>explanitory</a:t>
            </a:r>
            <a:r>
              <a:rPr lang="en-US" b="0" baseline="0" dirty="0" smtClean="0">
                <a:effectLst/>
              </a:rPr>
              <a:t> </a:t>
            </a:r>
            <a:endParaRPr lang="en-US" b="0" dirty="0" smtClean="0">
              <a:effectLst/>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35977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Kappa measures the strength of classification on a 0 to 1 scale-</a:t>
            </a:r>
            <a:r>
              <a:rPr lang="en-US" baseline="0" dirty="0" smtClean="0"/>
              <a:t> a 0.75 value is considered substantially accurate. </a:t>
            </a:r>
          </a:p>
          <a:p>
            <a:endParaRPr lang="en-US" baseline="0" dirty="0" smtClean="0"/>
          </a:p>
          <a:p>
            <a:r>
              <a:rPr lang="en-US" baseline="0" dirty="0" smtClean="0"/>
              <a:t>The majority of misclassification came from the bare land class. This is likely due to the low number of accuracy assessment points (total of 3) compared to the other classes.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9545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of the LUCIS model analysis will provide project partners with an understanding of potential land use conflicts</a:t>
            </a:r>
            <a:r>
              <a:rPr lang="en-US" baseline="0" dirty="0" smtClean="0"/>
              <a:t> from a spatial and stakeholder perspective. Additionally, these results will allow The Nature Conservancy to identify lands for future conservation efforts relating to reforestation.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40550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SWAT results will assess how land use is affecting the MNGWPD watersheds</a:t>
            </a:r>
            <a:r>
              <a:rPr lang="en-US" baseline="0" dirty="0" smtClean="0"/>
              <a:t> in addition to identifying how contaminants flow through the system from various pollution sources.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90396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16757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48793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5964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area focuses on the Metropolitan North Georgia Water Planning District,</a:t>
            </a:r>
            <a:r>
              <a:rPr lang="en-US" baseline="0" dirty="0" smtClean="0"/>
              <a:t> which is composed of  the following 15 counties in GA: </a:t>
            </a:r>
            <a:r>
              <a:rPr lang="en-US" sz="1200" kern="1200" dirty="0" smtClean="0">
                <a:solidFill>
                  <a:schemeClr val="tx1"/>
                </a:solidFill>
                <a:effectLst/>
                <a:latin typeface="+mn-lt"/>
                <a:ea typeface="+mn-ea"/>
                <a:cs typeface="+mn-cs"/>
              </a:rPr>
              <a:t>Bartow, Cherokee, Clayton, Cobb, Coweta, DeKalb, Douglas, Fayette, Forsyth, Fulton, Gwinnett, Hall, Henry, Paulding, and Rockdale.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Atlanta is one of the largest and most populated cities in the USA</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9 major watersheds that cross/are contained in the MNGWPD are: Upper Chattahoochee, Middle, Chattahoochee, Upper Ocmulgee, Flint, Upper Tallapoosa, Etowah, Upper Oconee, </a:t>
            </a:r>
            <a:r>
              <a:rPr lang="en-US" sz="1200" kern="1200" baseline="0" dirty="0" err="1" smtClean="0">
                <a:solidFill>
                  <a:schemeClr val="tx1"/>
                </a:solidFill>
                <a:effectLst/>
                <a:latin typeface="+mn-lt"/>
                <a:ea typeface="+mn-ea"/>
                <a:cs typeface="+mn-cs"/>
              </a:rPr>
              <a:t>Coosawattee</a:t>
            </a:r>
            <a:r>
              <a:rPr lang="en-US" sz="1200" kern="1200" baseline="0" dirty="0" smtClean="0">
                <a:solidFill>
                  <a:schemeClr val="tx1"/>
                </a:solidFill>
                <a:effectLst/>
                <a:latin typeface="+mn-lt"/>
                <a:ea typeface="+mn-ea"/>
                <a:cs typeface="+mn-cs"/>
              </a:rPr>
              <a:t>, and Oostanaula.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73414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objectives of this project were designed to assist The</a:t>
            </a:r>
            <a:r>
              <a:rPr lang="en-US" baseline="0" dirty="0" smtClean="0"/>
              <a:t> Nature Conservancy in their on-going work in the Atlanta region and to provide a spatial analysis for their proposed reforestation efforts.  The goal of this term of the project is to identify areas within the MNGWPS for further investigation as a reforestation site. Additionally, this project term attempted to produce a hydrologic characterizations of the MNGWPD watersheds to identify at-risk/vulnerable areas.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5513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Atlanta is one of the fastest growing</a:t>
            </a:r>
            <a:r>
              <a:rPr lang="en-US" baseline="0" dirty="0" smtClean="0"/>
              <a:t> cities in the nation. As the largest city in GA, key player in regional water resource use discussions, primarily due to the fact that the Chattahoochee river  flowing through the heart of the city. .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a:t>
            </a:r>
            <a:r>
              <a:rPr lang="en-US" baseline="0" dirty="0" smtClean="0"/>
              <a:t> infrastructure has a variety of direct and indirect benefits for local communities. Additionally, reforestation efforts are being pursued in Atlanta specifically due to on-going decision and policy regarding the construction of spaces such as the Atlanta Greenway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54594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obtained cloud-free Landsat 8 OLI images from</a:t>
            </a:r>
            <a:r>
              <a:rPr lang="en-US" baseline="0" dirty="0" smtClean="0"/>
              <a:t> October, 2015. Images were obtained for 2 Landsat scenes corresponding to the coverage of the MNGWPD by path-row.  </a:t>
            </a:r>
          </a:p>
          <a:p>
            <a:endParaRPr lang="en-US" baseline="0" dirty="0" smtClean="0"/>
          </a:p>
          <a:p>
            <a:r>
              <a:rPr lang="en-US" baseline="0" dirty="0" smtClean="0"/>
              <a:t>30m ASTER DEMs were used for elevation data</a:t>
            </a:r>
          </a:p>
          <a:p>
            <a:endParaRPr lang="en-US" baseline="0" dirty="0" smtClean="0"/>
          </a:p>
          <a:p>
            <a:r>
              <a:rPr lang="en-US" baseline="0" dirty="0" smtClean="0"/>
              <a:t>Both datasets were acquired through the USGS </a:t>
            </a:r>
            <a:r>
              <a:rPr lang="en-US" baseline="0" dirty="0" err="1" smtClean="0"/>
              <a:t>EarthExplorer</a:t>
            </a:r>
            <a:r>
              <a:rPr lang="en-US" baseline="0" dirty="0" smtClean="0"/>
              <a:t> website.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69545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general methodology of the Atlanta Water Resources team is to</a:t>
            </a:r>
            <a:r>
              <a:rPr lang="en-US" baseline="0" dirty="0" smtClean="0"/>
              <a:t> integrate NASA EO datasets into both the LUCIS and SWAT models as necessary to produce suitability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2793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supervised land cover classification was performed in</a:t>
            </a:r>
            <a:r>
              <a:rPr lang="en-US" baseline="0" dirty="0" smtClean="0"/>
              <a:t> ENVI on our Landsat 8 images. This classification scheme is meant to reflect the major land use allocations in LUCIS. The accuracy assessment was done by generating 150 random points and interpreting them using NAIP imagery.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007653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SWAT</a:t>
            </a:r>
            <a:r>
              <a:rPr lang="en-US" baseline="0" dirty="0" smtClean="0"/>
              <a:t> is a widely used model created by Texas A&amp;M for the USDA. In this project, we used SWAT for watershed characterization and contaminant mapping.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1069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05846"/>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9641"/>
            <a:ext cx="8613648"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43000" y="1294865"/>
            <a:ext cx="7699248" cy="920132"/>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t="38509" b="30135"/>
          <a:stretch/>
        </p:blipFill>
        <p:spPr>
          <a:xfrm>
            <a:off x="0" y="4612943"/>
            <a:ext cx="9144000" cy="2238233"/>
          </a:xfrm>
          <a:prstGeom prst="rect">
            <a:avLst/>
          </a:prstGeom>
        </p:spPr>
      </p:pic>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omments" Target="../comments/commen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omments" Target="../comments/comment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omments" Target="../comments/comment10.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omments" Target="../comments/commen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omments" Target="../comments/commen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omments" Target="../comments/commen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omments" Target="../comments/commen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omments" Target="../comments/commen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comments" Target="../comments/comment3.xml"/><Relationship Id="rId5" Type="http://schemas.openxmlformats.org/officeDocument/2006/relationships/image" Target="../media/image5.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comments" Target="../comments/comment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comments" Target="../comments/comment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JPG"/><Relationship Id="rId5" Type="http://schemas.openxmlformats.org/officeDocument/2006/relationships/image" Target="../media/image19.JP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Atlanta Water Resources</a:t>
            </a:r>
            <a:endParaRPr lang="en-US" dirty="0"/>
          </a:p>
        </p:txBody>
      </p:sp>
      <p:sp>
        <p:nvSpPr>
          <p:cNvPr id="9" name="Text Placeholder 8"/>
          <p:cNvSpPr>
            <a:spLocks noGrp="1"/>
          </p:cNvSpPr>
          <p:nvPr>
            <p:ph type="body" sz="quarter" idx="17"/>
          </p:nvPr>
        </p:nvSpPr>
        <p:spPr>
          <a:xfrm>
            <a:off x="228600" y="2279641"/>
            <a:ext cx="8613648" cy="653340"/>
          </a:xfrm>
        </p:spPr>
        <p:txBody>
          <a:bodyPr>
            <a:normAutofit fontScale="70000" lnSpcReduction="20000"/>
          </a:bodyPr>
          <a:lstStyle/>
          <a:p>
            <a:r>
              <a:rPr lang="en-US" dirty="0" smtClean="0"/>
              <a:t>Identifying Key Urban Areas to Reduce </a:t>
            </a:r>
            <a:r>
              <a:rPr lang="en-US" dirty="0" err="1" smtClean="0"/>
              <a:t>Stormwater</a:t>
            </a:r>
            <a:r>
              <a:rPr lang="en-US" dirty="0" smtClean="0"/>
              <a:t> Runoff and </a:t>
            </a:r>
          </a:p>
          <a:p>
            <a:r>
              <a:rPr lang="en-US" dirty="0" smtClean="0"/>
              <a:t>Maximize Conservation Efforts in Metropolitan Atlanta</a:t>
            </a:r>
            <a:endParaRPr lang="en-US" dirty="0"/>
          </a:p>
        </p:txBody>
      </p:sp>
      <p:sp>
        <p:nvSpPr>
          <p:cNvPr id="10" name="Text Placeholder 2"/>
          <p:cNvSpPr txBox="1">
            <a:spLocks/>
          </p:cNvSpPr>
          <p:nvPr/>
        </p:nvSpPr>
        <p:spPr>
          <a:xfrm>
            <a:off x="228599"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Christopher Cameron (Project Lead)</a:t>
            </a:r>
            <a:endParaRPr lang="en-US" sz="1600" dirty="0"/>
          </a:p>
        </p:txBody>
      </p:sp>
      <p:sp>
        <p:nvSpPr>
          <p:cNvPr id="12" name="Text Placeholder 2"/>
          <p:cNvSpPr txBox="1">
            <a:spLocks/>
          </p:cNvSpPr>
          <p:nvPr/>
        </p:nvSpPr>
        <p:spPr>
          <a:xfrm>
            <a:off x="228600" y="3647635"/>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Beatriz Avila</a:t>
            </a:r>
            <a:endParaRPr lang="en-US" sz="1600" dirty="0"/>
          </a:p>
        </p:txBody>
      </p:sp>
      <p:sp>
        <p:nvSpPr>
          <p:cNvPr id="13" name="Text Placeholder 2"/>
          <p:cNvSpPr txBox="1">
            <a:spLocks/>
          </p:cNvSpPr>
          <p:nvPr/>
        </p:nvSpPr>
        <p:spPr>
          <a:xfrm>
            <a:off x="228600" y="4036822"/>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Veronica Fay</a:t>
            </a:r>
            <a:endParaRPr lang="en-US" sz="1600" dirty="0"/>
          </a:p>
        </p:txBody>
      </p:sp>
      <p:sp>
        <p:nvSpPr>
          <p:cNvPr id="14" name="Text Placeholder 2"/>
          <p:cNvSpPr txBox="1">
            <a:spLocks/>
          </p:cNvSpPr>
          <p:nvPr/>
        </p:nvSpPr>
        <p:spPr>
          <a:xfrm>
            <a:off x="4665612" y="3260212"/>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Jason Reynolds           </a:t>
            </a:r>
            <a:r>
              <a:rPr lang="en-US" sz="1600" dirty="0" err="1" smtClean="0"/>
              <a:t>Wenjing</a:t>
            </a:r>
            <a:r>
              <a:rPr lang="en-US" sz="1600" dirty="0" smtClean="0"/>
              <a:t> Xu</a:t>
            </a:r>
            <a:endParaRPr lang="en-US" sz="1600" dirty="0"/>
          </a:p>
        </p:txBody>
      </p:sp>
      <p:sp>
        <p:nvSpPr>
          <p:cNvPr id="15" name="Text Placeholder 2"/>
          <p:cNvSpPr txBox="1">
            <a:spLocks/>
          </p:cNvSpPr>
          <p:nvPr/>
        </p:nvSpPr>
        <p:spPr>
          <a:xfrm>
            <a:off x="4665612" y="3649399"/>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Alex Smith</a:t>
            </a:r>
            <a:endParaRPr lang="en-US" sz="1600" dirty="0"/>
          </a:p>
        </p:txBody>
      </p:sp>
      <p:sp>
        <p:nvSpPr>
          <p:cNvPr id="16" name="Text Placeholder 2"/>
          <p:cNvSpPr txBox="1">
            <a:spLocks/>
          </p:cNvSpPr>
          <p:nvPr/>
        </p:nvSpPr>
        <p:spPr>
          <a:xfrm>
            <a:off x="4665612" y="4038586"/>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Jacob Spaulding</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03001"/>
            <a:ext cx="4102100" cy="3368964"/>
          </a:xfrm>
        </p:spPr>
        <p:txBody>
          <a:bodyPr/>
          <a:lstStyle/>
          <a:p>
            <a:r>
              <a:rPr lang="en-US" dirty="0" smtClean="0"/>
              <a:t>Land</a:t>
            </a:r>
          </a:p>
          <a:p>
            <a:r>
              <a:rPr lang="en-US" dirty="0" smtClean="0"/>
              <a:t>Use</a:t>
            </a:r>
          </a:p>
          <a:p>
            <a:r>
              <a:rPr lang="en-US" dirty="0" smtClean="0"/>
              <a:t>Conflict </a:t>
            </a:r>
          </a:p>
          <a:p>
            <a:r>
              <a:rPr lang="en-US" dirty="0" smtClean="0"/>
              <a:t>Identification </a:t>
            </a:r>
          </a:p>
          <a:p>
            <a:r>
              <a:rPr lang="en-US" dirty="0" smtClean="0"/>
              <a:t>Strategy (LUCIS)</a:t>
            </a:r>
            <a:endParaRPr lang="en-US" dirty="0"/>
          </a:p>
        </p:txBody>
      </p:sp>
      <p:sp>
        <p:nvSpPr>
          <p:cNvPr id="8" name="Text Placeholder 1"/>
          <p:cNvSpPr txBox="1">
            <a:spLocks/>
          </p:cNvSpPr>
          <p:nvPr/>
        </p:nvSpPr>
        <p:spPr>
          <a:xfrm>
            <a:off x="0" y="3471964"/>
            <a:ext cx="9144000" cy="33003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b="1" dirty="0"/>
              <a:t>Integrates</a:t>
            </a:r>
            <a:r>
              <a:rPr lang="en-US" dirty="0"/>
              <a:t> a broad range of input datasets to create suitability data layers based on defined goals and objectives for primary land use categories (urban, agriculture, and conservation)</a:t>
            </a:r>
          </a:p>
          <a:p>
            <a:pPr marL="342900" indent="-342900">
              <a:spcBef>
                <a:spcPts val="200"/>
              </a:spcBef>
              <a:buClr>
                <a:schemeClr val="accent1"/>
              </a:buClr>
              <a:buFont typeface="Webdings" panose="05030102010509060703" pitchFamily="18" charset="2"/>
              <a:buChar char="4"/>
            </a:pPr>
            <a:endParaRPr lang="en-US" b="1" dirty="0"/>
          </a:p>
          <a:p>
            <a:pPr marL="342900" lvl="0" indent="-342900">
              <a:spcBef>
                <a:spcPts val="200"/>
              </a:spcBef>
              <a:buClr>
                <a:schemeClr val="accent1"/>
              </a:buClr>
              <a:buFont typeface="Webdings" panose="05030102010509060703" pitchFamily="18" charset="2"/>
              <a:buChar char="4"/>
            </a:pPr>
            <a:r>
              <a:rPr lang="en-US" b="1" dirty="0" smtClean="0">
                <a:solidFill>
                  <a:srgbClr val="767171"/>
                </a:solidFill>
              </a:rPr>
              <a:t>Locates</a:t>
            </a:r>
            <a:r>
              <a:rPr lang="en-US" dirty="0" smtClean="0">
                <a:solidFill>
                  <a:srgbClr val="767171"/>
                </a:solidFill>
              </a:rPr>
              <a:t> </a:t>
            </a:r>
            <a:r>
              <a:rPr lang="en-US" dirty="0">
                <a:solidFill>
                  <a:srgbClr val="767171"/>
                </a:solidFill>
              </a:rPr>
              <a:t>areas of </a:t>
            </a:r>
            <a:r>
              <a:rPr lang="en-US" dirty="0" smtClean="0">
                <a:solidFill>
                  <a:srgbClr val="767171"/>
                </a:solidFill>
              </a:rPr>
              <a:t>potential </a:t>
            </a:r>
            <a:r>
              <a:rPr lang="en-US" dirty="0">
                <a:solidFill>
                  <a:srgbClr val="767171"/>
                </a:solidFill>
              </a:rPr>
              <a:t>land use </a:t>
            </a:r>
            <a:r>
              <a:rPr lang="en-US" dirty="0" smtClean="0">
                <a:solidFill>
                  <a:srgbClr val="767171"/>
                </a:solidFill>
              </a:rPr>
              <a:t>conflict based </a:t>
            </a:r>
            <a:r>
              <a:rPr lang="en-US" dirty="0">
                <a:solidFill>
                  <a:srgbClr val="767171"/>
                </a:solidFill>
              </a:rPr>
              <a:t>on suitability </a:t>
            </a:r>
            <a:r>
              <a:rPr lang="en-US" dirty="0" smtClean="0">
                <a:solidFill>
                  <a:srgbClr val="767171"/>
                </a:solidFill>
              </a:rPr>
              <a:t>prioritization and ranking </a:t>
            </a:r>
          </a:p>
          <a:p>
            <a:pPr marL="342900" lvl="0" indent="-342900">
              <a:spcBef>
                <a:spcPts val="200"/>
              </a:spcBef>
              <a:buClr>
                <a:schemeClr val="accent1"/>
              </a:buClr>
              <a:buFont typeface="Webdings" panose="05030102010509060703" pitchFamily="18" charset="2"/>
              <a:buChar char="4"/>
            </a:pPr>
            <a:endParaRPr lang="en-US" dirty="0">
              <a:solidFill>
                <a:srgbClr val="767171"/>
              </a:solidFill>
            </a:endParaRPr>
          </a:p>
          <a:p>
            <a:pPr marL="342900" indent="-342900">
              <a:spcBef>
                <a:spcPts val="200"/>
              </a:spcBef>
              <a:buClr>
                <a:schemeClr val="accent1"/>
              </a:buClr>
              <a:buFont typeface="Webdings" panose="05030102010509060703" pitchFamily="18" charset="2"/>
              <a:buChar char="4"/>
            </a:pPr>
            <a:r>
              <a:rPr lang="en-US" b="1" dirty="0"/>
              <a:t>Produces</a:t>
            </a:r>
            <a:r>
              <a:rPr lang="en-US" dirty="0"/>
              <a:t> </a:t>
            </a:r>
            <a:r>
              <a:rPr lang="en-US" dirty="0" smtClean="0"/>
              <a:t>flexible land </a:t>
            </a:r>
            <a:r>
              <a:rPr lang="en-US" dirty="0"/>
              <a:t>use allocation scenarios based on goals and objectives </a:t>
            </a:r>
            <a:r>
              <a:rPr lang="en-US" dirty="0" smtClean="0"/>
              <a:t>that can be adapted to </a:t>
            </a:r>
            <a:r>
              <a:rPr lang="en-US" dirty="0">
                <a:solidFill>
                  <a:srgbClr val="767171"/>
                </a:solidFill>
              </a:rPr>
              <a:t>a range of stakeholder and community preferences </a:t>
            </a:r>
            <a:endParaRPr lang="en-US" dirty="0" smtClean="0"/>
          </a:p>
        </p:txBody>
      </p:sp>
    </p:spTree>
    <p:extLst>
      <p:ext uri="{BB962C8B-B14F-4D97-AF65-F5344CB8AC3E}">
        <p14:creationId xmlns:p14="http://schemas.microsoft.com/office/powerpoint/2010/main" val="99032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298535" y="1677625"/>
            <a:ext cx="4666003" cy="4774450"/>
          </a:xfrm>
        </p:spPr>
        <p:txBody>
          <a:bodyPr>
            <a:normAutofit lnSpcReduction="10000"/>
          </a:bodyPr>
          <a:lstStyle/>
          <a:p>
            <a:r>
              <a:rPr lang="en-US" b="1" dirty="0" smtClean="0"/>
              <a:t>Goal</a:t>
            </a:r>
            <a:r>
              <a:rPr lang="en-US" dirty="0" smtClean="0"/>
              <a:t>: </a:t>
            </a:r>
          </a:p>
          <a:p>
            <a:r>
              <a:rPr lang="en-US" dirty="0" smtClean="0"/>
              <a:t>Minimize </a:t>
            </a:r>
            <a:r>
              <a:rPr lang="en-US" dirty="0"/>
              <a:t>u</a:t>
            </a:r>
            <a:r>
              <a:rPr lang="en-US" dirty="0" smtClean="0"/>
              <a:t>ntreated </a:t>
            </a:r>
            <a:r>
              <a:rPr lang="en-US" dirty="0" err="1"/>
              <a:t>s</a:t>
            </a:r>
            <a:r>
              <a:rPr lang="en-US" dirty="0" err="1" smtClean="0"/>
              <a:t>tormwater</a:t>
            </a:r>
            <a:r>
              <a:rPr lang="en-US" dirty="0" smtClean="0"/>
              <a:t> flow </a:t>
            </a:r>
            <a:r>
              <a:rPr lang="en-US" dirty="0"/>
              <a:t>into </a:t>
            </a:r>
            <a:r>
              <a:rPr lang="en-US" dirty="0" smtClean="0"/>
              <a:t>the Chattahoochee </a:t>
            </a:r>
            <a:r>
              <a:rPr lang="en-US" dirty="0"/>
              <a:t>from </a:t>
            </a:r>
            <a:r>
              <a:rPr lang="en-US" dirty="0" smtClean="0"/>
              <a:t>impervious surfaces</a:t>
            </a:r>
            <a:endParaRPr lang="en-US" dirty="0"/>
          </a:p>
          <a:p>
            <a:endParaRPr lang="en-US" b="1" dirty="0" smtClean="0"/>
          </a:p>
          <a:p>
            <a:r>
              <a:rPr lang="en-US" b="1" dirty="0" smtClean="0"/>
              <a:t>Objectives: </a:t>
            </a:r>
          </a:p>
          <a:p>
            <a:pPr marL="457200" indent="-457200">
              <a:buAutoNum type="arabicPeriod"/>
            </a:pPr>
            <a:r>
              <a:rPr lang="en-US" dirty="0"/>
              <a:t>Identify location of </a:t>
            </a:r>
            <a:r>
              <a:rPr lang="en-US" dirty="0" err="1"/>
              <a:t>stormwater</a:t>
            </a:r>
            <a:r>
              <a:rPr lang="en-US" dirty="0"/>
              <a:t> retention ponds and outfalls (into the river</a:t>
            </a:r>
            <a:r>
              <a:rPr lang="en-US" dirty="0" smtClean="0"/>
              <a:t>)</a:t>
            </a:r>
          </a:p>
          <a:p>
            <a:pPr marL="457200" indent="-457200">
              <a:buAutoNum type="arabicPeriod"/>
            </a:pPr>
            <a:r>
              <a:rPr lang="en-US" dirty="0"/>
              <a:t>Identify Location of Brownfields, Abandoned Construction sites and open bare </a:t>
            </a:r>
            <a:r>
              <a:rPr lang="en-US" dirty="0" smtClean="0"/>
              <a:t>land</a:t>
            </a:r>
          </a:p>
          <a:p>
            <a:pPr marL="457200" indent="-457200">
              <a:buAutoNum type="arabicPeriod"/>
            </a:pPr>
            <a:r>
              <a:rPr lang="en-US" dirty="0"/>
              <a:t>Identify areas or locations of greater preference or suitability for construction (property zone values)</a:t>
            </a:r>
            <a:endParaRPr lang="en-US" dirty="0" smtClean="0"/>
          </a:p>
          <a:p>
            <a:endParaRPr lang="en-US" dirty="0"/>
          </a:p>
          <a:p>
            <a:endParaRPr lang="en-US" dirty="0" smtClean="0"/>
          </a:p>
          <a:p>
            <a:endParaRPr lang="en-US" dirty="0"/>
          </a:p>
        </p:txBody>
      </p:sp>
      <p:sp>
        <p:nvSpPr>
          <p:cNvPr id="3" name="Text Placeholder 2"/>
          <p:cNvSpPr>
            <a:spLocks noGrp="1"/>
          </p:cNvSpPr>
          <p:nvPr>
            <p:ph type="body" sz="quarter" idx="10"/>
          </p:nvPr>
        </p:nvSpPr>
        <p:spPr>
          <a:xfrm>
            <a:off x="4589091" y="104325"/>
            <a:ext cx="4084889" cy="1351091"/>
          </a:xfrm>
        </p:spPr>
        <p:txBody>
          <a:bodyPr>
            <a:normAutofit/>
          </a:bodyPr>
          <a:lstStyle/>
          <a:p>
            <a:pPr algn="ctr"/>
            <a:r>
              <a:rPr lang="en-US" dirty="0" smtClean="0"/>
              <a:t>Suitability: Urban </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5823" t="5282" r="32644" b="10813"/>
          <a:stretch/>
        </p:blipFill>
        <p:spPr>
          <a:xfrm>
            <a:off x="500890" y="2281881"/>
            <a:ext cx="3797644" cy="4170194"/>
          </a:xfrm>
          <a:prstGeom prst="rect">
            <a:avLst/>
          </a:prstGeom>
        </p:spPr>
      </p:pic>
      <p:sp>
        <p:nvSpPr>
          <p:cNvPr id="10" name="TextBox 9"/>
          <p:cNvSpPr txBox="1"/>
          <p:nvPr/>
        </p:nvSpPr>
        <p:spPr>
          <a:xfrm>
            <a:off x="-1" y="2144346"/>
            <a:ext cx="1003997" cy="646331"/>
          </a:xfrm>
          <a:prstGeom prst="rect">
            <a:avLst/>
          </a:prstGeom>
          <a:noFill/>
        </p:spPr>
        <p:txBody>
          <a:bodyPr wrap="square" rtlCol="0">
            <a:spAutoFit/>
          </a:bodyPr>
          <a:lstStyle/>
          <a:p>
            <a:pPr algn="r"/>
            <a:r>
              <a:rPr lang="en-US" i="1" dirty="0" smtClean="0">
                <a:solidFill>
                  <a:schemeClr val="tx1">
                    <a:lumMod val="50000"/>
                  </a:schemeClr>
                </a:solidFill>
              </a:rPr>
              <a:t>NPDES </a:t>
            </a:r>
          </a:p>
          <a:p>
            <a:pPr algn="r"/>
            <a:r>
              <a:rPr lang="en-US" i="1" dirty="0" smtClean="0">
                <a:solidFill>
                  <a:schemeClr val="tx1">
                    <a:lumMod val="50000"/>
                  </a:schemeClr>
                </a:solidFill>
              </a:rPr>
              <a:t>sites</a:t>
            </a:r>
          </a:p>
        </p:txBody>
      </p:sp>
      <p:sp>
        <p:nvSpPr>
          <p:cNvPr id="11" name="TextBox 10"/>
          <p:cNvSpPr txBox="1"/>
          <p:nvPr/>
        </p:nvSpPr>
        <p:spPr>
          <a:xfrm>
            <a:off x="-304320" y="3062003"/>
            <a:ext cx="1580703" cy="646331"/>
          </a:xfrm>
          <a:prstGeom prst="rect">
            <a:avLst/>
          </a:prstGeom>
          <a:noFill/>
        </p:spPr>
        <p:txBody>
          <a:bodyPr wrap="square" rtlCol="0">
            <a:spAutoFit/>
          </a:bodyPr>
          <a:lstStyle/>
          <a:p>
            <a:pPr algn="r"/>
            <a:r>
              <a:rPr lang="en-US" i="1" dirty="0" smtClean="0">
                <a:solidFill>
                  <a:schemeClr val="tx1">
                    <a:lumMod val="50000"/>
                  </a:schemeClr>
                </a:solidFill>
              </a:rPr>
              <a:t>Superfund </a:t>
            </a:r>
          </a:p>
          <a:p>
            <a:pPr algn="r"/>
            <a:r>
              <a:rPr lang="en-US" i="1" dirty="0" smtClean="0">
                <a:solidFill>
                  <a:schemeClr val="tx1">
                    <a:lumMod val="50000"/>
                  </a:schemeClr>
                </a:solidFill>
              </a:rPr>
              <a:t>sites</a:t>
            </a:r>
          </a:p>
        </p:txBody>
      </p:sp>
      <p:sp>
        <p:nvSpPr>
          <p:cNvPr id="12" name="TextBox 11"/>
          <p:cNvSpPr txBox="1"/>
          <p:nvPr/>
        </p:nvSpPr>
        <p:spPr>
          <a:xfrm>
            <a:off x="-1158" y="3922348"/>
            <a:ext cx="2584795" cy="646331"/>
          </a:xfrm>
          <a:prstGeom prst="rect">
            <a:avLst/>
          </a:prstGeom>
          <a:noFill/>
        </p:spPr>
        <p:txBody>
          <a:bodyPr wrap="square" rtlCol="0">
            <a:spAutoFit/>
          </a:bodyPr>
          <a:lstStyle/>
          <a:p>
            <a:r>
              <a:rPr lang="en-US" i="1" dirty="0" smtClean="0">
                <a:solidFill>
                  <a:schemeClr val="tx1">
                    <a:lumMod val="50000"/>
                  </a:schemeClr>
                </a:solidFill>
              </a:rPr>
              <a:t>Old vs. New Neighborhoods</a:t>
            </a:r>
            <a:endParaRPr lang="en-US" i="1" dirty="0">
              <a:solidFill>
                <a:schemeClr val="tx1">
                  <a:lumMod val="50000"/>
                </a:schemeClr>
              </a:solidFill>
            </a:endParaRPr>
          </a:p>
        </p:txBody>
      </p:sp>
      <p:sp>
        <p:nvSpPr>
          <p:cNvPr id="13" name="TextBox 12"/>
          <p:cNvSpPr txBox="1"/>
          <p:nvPr/>
        </p:nvSpPr>
        <p:spPr>
          <a:xfrm>
            <a:off x="-1" y="4757039"/>
            <a:ext cx="2584795" cy="646331"/>
          </a:xfrm>
          <a:prstGeom prst="rect">
            <a:avLst/>
          </a:prstGeom>
          <a:noFill/>
        </p:spPr>
        <p:txBody>
          <a:bodyPr wrap="square" rtlCol="0">
            <a:spAutoFit/>
          </a:bodyPr>
          <a:lstStyle/>
          <a:p>
            <a:r>
              <a:rPr lang="en-US" i="1" dirty="0" smtClean="0">
                <a:solidFill>
                  <a:schemeClr val="tx1">
                    <a:lumMod val="50000"/>
                  </a:schemeClr>
                </a:solidFill>
              </a:rPr>
              <a:t>Floodplain </a:t>
            </a:r>
          </a:p>
          <a:p>
            <a:r>
              <a:rPr lang="en-US" i="1" dirty="0" smtClean="0">
                <a:solidFill>
                  <a:schemeClr val="tx1">
                    <a:lumMod val="50000"/>
                  </a:schemeClr>
                </a:solidFill>
              </a:rPr>
              <a:t>Zoning </a:t>
            </a:r>
          </a:p>
        </p:txBody>
      </p:sp>
      <p:sp>
        <p:nvSpPr>
          <p:cNvPr id="14" name="TextBox 13"/>
          <p:cNvSpPr txBox="1"/>
          <p:nvPr/>
        </p:nvSpPr>
        <p:spPr>
          <a:xfrm>
            <a:off x="0" y="5558390"/>
            <a:ext cx="972065" cy="923330"/>
          </a:xfrm>
          <a:prstGeom prst="rect">
            <a:avLst/>
          </a:prstGeom>
          <a:noFill/>
        </p:spPr>
        <p:txBody>
          <a:bodyPr wrap="square" rtlCol="0">
            <a:spAutoFit/>
          </a:bodyPr>
          <a:lstStyle/>
          <a:p>
            <a:r>
              <a:rPr lang="en-US" i="1" dirty="0" smtClean="0">
                <a:solidFill>
                  <a:schemeClr val="tx1">
                    <a:lumMod val="50000"/>
                  </a:schemeClr>
                </a:solidFill>
              </a:rPr>
              <a:t>Urban </a:t>
            </a:r>
          </a:p>
          <a:p>
            <a:r>
              <a:rPr lang="en-US" i="1" dirty="0" smtClean="0">
                <a:solidFill>
                  <a:schemeClr val="tx1">
                    <a:lumMod val="50000"/>
                  </a:schemeClr>
                </a:solidFill>
              </a:rPr>
              <a:t>Land </a:t>
            </a:r>
          </a:p>
          <a:p>
            <a:r>
              <a:rPr lang="en-US" i="1" dirty="0" smtClean="0">
                <a:solidFill>
                  <a:schemeClr val="tx1">
                    <a:lumMod val="50000"/>
                  </a:schemeClr>
                </a:solidFill>
              </a:rPr>
              <a:t>Cover</a:t>
            </a:r>
            <a:endParaRPr lang="en-US" i="1" dirty="0">
              <a:solidFill>
                <a:schemeClr val="tx1">
                  <a:lumMod val="50000"/>
                </a:schemeClr>
              </a:solidFill>
            </a:endParaRPr>
          </a:p>
        </p:txBody>
      </p:sp>
    </p:spTree>
    <p:extLst>
      <p:ext uri="{BB962C8B-B14F-4D97-AF65-F5344CB8AC3E}">
        <p14:creationId xmlns:p14="http://schemas.microsoft.com/office/powerpoint/2010/main" val="1212913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298535" y="1677624"/>
            <a:ext cx="4666003" cy="4989875"/>
          </a:xfrm>
        </p:spPr>
        <p:txBody>
          <a:bodyPr/>
          <a:lstStyle/>
          <a:p>
            <a:endParaRPr lang="en-US" b="1" dirty="0" smtClean="0"/>
          </a:p>
          <a:p>
            <a:r>
              <a:rPr lang="en-US" b="1" dirty="0" smtClean="0"/>
              <a:t>Goal</a:t>
            </a:r>
            <a:r>
              <a:rPr lang="en-US" dirty="0" smtClean="0"/>
              <a:t>: </a:t>
            </a:r>
            <a:r>
              <a:rPr lang="en-US" dirty="0"/>
              <a:t>Identify agricultural lands with a high potential to impact local water quality and </a:t>
            </a:r>
            <a:r>
              <a:rPr lang="en-US" dirty="0" err="1"/>
              <a:t>stormwater</a:t>
            </a:r>
            <a:r>
              <a:rPr lang="en-US" dirty="0"/>
              <a:t> </a:t>
            </a:r>
            <a:r>
              <a:rPr lang="en-US" dirty="0" smtClean="0"/>
              <a:t>runoff</a:t>
            </a:r>
          </a:p>
          <a:p>
            <a:endParaRPr lang="en-US" b="1" dirty="0" smtClean="0"/>
          </a:p>
          <a:p>
            <a:r>
              <a:rPr lang="en-US" b="1" dirty="0" smtClean="0"/>
              <a:t>Objectives: </a:t>
            </a:r>
          </a:p>
          <a:p>
            <a:pPr marL="457200" indent="-457200">
              <a:buAutoNum type="arabicPeriod"/>
            </a:pPr>
            <a:r>
              <a:rPr lang="en-US" dirty="0" smtClean="0"/>
              <a:t>Identify regions in close proximity to streams &amp; other waterways</a:t>
            </a:r>
          </a:p>
          <a:p>
            <a:pPr marL="457200" indent="-457200">
              <a:buAutoNum type="arabicPeriod"/>
            </a:pPr>
            <a:r>
              <a:rPr lang="en-US" dirty="0" smtClean="0"/>
              <a:t>Identify regions with high topographic gradients</a:t>
            </a:r>
          </a:p>
          <a:p>
            <a:pPr marL="457200" indent="-457200">
              <a:buAutoNum type="arabicPeriod"/>
            </a:pPr>
            <a:r>
              <a:rPr lang="en-US" dirty="0" smtClean="0"/>
              <a:t>Identify </a:t>
            </a:r>
            <a:r>
              <a:rPr lang="en-US" dirty="0"/>
              <a:t>r</a:t>
            </a:r>
            <a:r>
              <a:rPr lang="en-US" dirty="0" smtClean="0"/>
              <a:t>egions with highly permeable soils</a:t>
            </a:r>
          </a:p>
          <a:p>
            <a:pPr marL="457200" indent="-457200">
              <a:buAutoNum type="arabicPeriod"/>
            </a:pPr>
            <a:endParaRPr lang="en-US" dirty="0"/>
          </a:p>
          <a:p>
            <a:endParaRPr lang="en-US" dirty="0" smtClean="0"/>
          </a:p>
          <a:p>
            <a:endParaRPr lang="en-US" dirty="0"/>
          </a:p>
          <a:p>
            <a:endParaRPr lang="en-US" dirty="0" smtClean="0"/>
          </a:p>
          <a:p>
            <a:endParaRPr lang="en-US" dirty="0"/>
          </a:p>
        </p:txBody>
      </p:sp>
      <p:sp>
        <p:nvSpPr>
          <p:cNvPr id="3" name="Text Placeholder 2"/>
          <p:cNvSpPr>
            <a:spLocks noGrp="1"/>
          </p:cNvSpPr>
          <p:nvPr>
            <p:ph type="body" sz="quarter" idx="10"/>
          </p:nvPr>
        </p:nvSpPr>
        <p:spPr>
          <a:xfrm>
            <a:off x="4589091" y="98253"/>
            <a:ext cx="4084889" cy="1351091"/>
          </a:xfrm>
        </p:spPr>
        <p:txBody>
          <a:bodyPr>
            <a:normAutofit/>
          </a:bodyPr>
          <a:lstStyle/>
          <a:p>
            <a:pPr algn="ctr"/>
            <a:r>
              <a:rPr lang="en-US" dirty="0" smtClean="0"/>
              <a:t>Suitability: Agriculture</a:t>
            </a:r>
            <a:endParaRPr lang="en-US"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991" t="28005" r="21671" b="5488"/>
          <a:stretch/>
        </p:blipFill>
        <p:spPr>
          <a:xfrm>
            <a:off x="0" y="2563744"/>
            <a:ext cx="4154879" cy="2932082"/>
          </a:xfrm>
          <a:prstGeom prst="rect">
            <a:avLst/>
          </a:prstGeom>
        </p:spPr>
      </p:pic>
      <p:sp>
        <p:nvSpPr>
          <p:cNvPr id="13" name="TextBox 12"/>
          <p:cNvSpPr txBox="1"/>
          <p:nvPr/>
        </p:nvSpPr>
        <p:spPr>
          <a:xfrm>
            <a:off x="159506" y="2280515"/>
            <a:ext cx="1569283" cy="646331"/>
          </a:xfrm>
          <a:prstGeom prst="rect">
            <a:avLst/>
          </a:prstGeom>
          <a:noFill/>
        </p:spPr>
        <p:txBody>
          <a:bodyPr wrap="square" rtlCol="0">
            <a:spAutoFit/>
          </a:bodyPr>
          <a:lstStyle/>
          <a:p>
            <a:r>
              <a:rPr lang="en-US" i="1" dirty="0" smtClean="0">
                <a:solidFill>
                  <a:schemeClr val="tx1">
                    <a:lumMod val="50000"/>
                  </a:schemeClr>
                </a:solidFill>
              </a:rPr>
              <a:t>Agricultural Land Cover</a:t>
            </a:r>
          </a:p>
        </p:txBody>
      </p:sp>
      <p:sp>
        <p:nvSpPr>
          <p:cNvPr id="14" name="TextBox 13"/>
          <p:cNvSpPr txBox="1"/>
          <p:nvPr/>
        </p:nvSpPr>
        <p:spPr>
          <a:xfrm>
            <a:off x="-11420" y="3450698"/>
            <a:ext cx="1580703" cy="369332"/>
          </a:xfrm>
          <a:prstGeom prst="rect">
            <a:avLst/>
          </a:prstGeom>
          <a:noFill/>
        </p:spPr>
        <p:txBody>
          <a:bodyPr wrap="square" rtlCol="0">
            <a:spAutoFit/>
          </a:bodyPr>
          <a:lstStyle/>
          <a:p>
            <a:pPr algn="r"/>
            <a:r>
              <a:rPr lang="en-US" i="1" dirty="0" smtClean="0">
                <a:solidFill>
                  <a:schemeClr val="tx1">
                    <a:lumMod val="50000"/>
                  </a:schemeClr>
                </a:solidFill>
              </a:rPr>
              <a:t>Waterways</a:t>
            </a:r>
          </a:p>
        </p:txBody>
      </p:sp>
      <p:sp>
        <p:nvSpPr>
          <p:cNvPr id="15" name="TextBox 14"/>
          <p:cNvSpPr txBox="1"/>
          <p:nvPr/>
        </p:nvSpPr>
        <p:spPr>
          <a:xfrm>
            <a:off x="159506" y="4018580"/>
            <a:ext cx="2584795" cy="369332"/>
          </a:xfrm>
          <a:prstGeom prst="rect">
            <a:avLst/>
          </a:prstGeom>
          <a:noFill/>
        </p:spPr>
        <p:txBody>
          <a:bodyPr wrap="square" rtlCol="0">
            <a:spAutoFit/>
          </a:bodyPr>
          <a:lstStyle/>
          <a:p>
            <a:r>
              <a:rPr lang="en-US" i="1" dirty="0" smtClean="0">
                <a:solidFill>
                  <a:schemeClr val="tx1">
                    <a:lumMod val="50000"/>
                  </a:schemeClr>
                </a:solidFill>
              </a:rPr>
              <a:t>Soil Permeability</a:t>
            </a:r>
            <a:endParaRPr lang="en-US" i="1" dirty="0">
              <a:solidFill>
                <a:schemeClr val="tx1">
                  <a:lumMod val="50000"/>
                </a:schemeClr>
              </a:solidFill>
            </a:endParaRPr>
          </a:p>
        </p:txBody>
      </p:sp>
      <p:sp>
        <p:nvSpPr>
          <p:cNvPr id="16" name="TextBox 15"/>
          <p:cNvSpPr txBox="1"/>
          <p:nvPr/>
        </p:nvSpPr>
        <p:spPr>
          <a:xfrm>
            <a:off x="159506" y="4586462"/>
            <a:ext cx="918494" cy="369332"/>
          </a:xfrm>
          <a:prstGeom prst="rect">
            <a:avLst/>
          </a:prstGeom>
          <a:noFill/>
        </p:spPr>
        <p:txBody>
          <a:bodyPr wrap="square" rtlCol="0">
            <a:spAutoFit/>
          </a:bodyPr>
          <a:lstStyle/>
          <a:p>
            <a:r>
              <a:rPr lang="en-US" i="1" dirty="0" smtClean="0">
                <a:solidFill>
                  <a:schemeClr val="tx1">
                    <a:lumMod val="50000"/>
                  </a:schemeClr>
                </a:solidFill>
              </a:rPr>
              <a:t>Slope</a:t>
            </a:r>
          </a:p>
        </p:txBody>
      </p:sp>
    </p:spTree>
    <p:extLst>
      <p:ext uri="{BB962C8B-B14F-4D97-AF65-F5344CB8AC3E}">
        <p14:creationId xmlns:p14="http://schemas.microsoft.com/office/powerpoint/2010/main" val="1998357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89091" y="1462043"/>
            <a:ext cx="4375445" cy="5253081"/>
          </a:xfrm>
        </p:spPr>
        <p:txBody>
          <a:bodyPr>
            <a:noAutofit/>
          </a:bodyPr>
          <a:lstStyle/>
          <a:p>
            <a:endParaRPr lang="en-US" b="1" dirty="0" smtClean="0"/>
          </a:p>
          <a:p>
            <a:r>
              <a:rPr lang="en-US" b="1" dirty="0" smtClean="0"/>
              <a:t>Goal</a:t>
            </a:r>
            <a:r>
              <a:rPr lang="en-US" dirty="0" smtClean="0"/>
              <a:t>: </a:t>
            </a:r>
            <a:r>
              <a:rPr lang="en-US" dirty="0"/>
              <a:t>Protect existing green infrastructure and identify opportunities to </a:t>
            </a:r>
            <a:r>
              <a:rPr lang="en-US" dirty="0" smtClean="0"/>
              <a:t>increase or expand </a:t>
            </a:r>
            <a:r>
              <a:rPr lang="en-US" dirty="0"/>
              <a:t>green </a:t>
            </a:r>
            <a:r>
              <a:rPr lang="en-US" dirty="0" smtClean="0"/>
              <a:t>spaces</a:t>
            </a:r>
          </a:p>
          <a:p>
            <a:endParaRPr lang="en-US" b="1" dirty="0"/>
          </a:p>
          <a:p>
            <a:r>
              <a:rPr lang="en-US" b="1" dirty="0" smtClean="0"/>
              <a:t>Objectives: </a:t>
            </a:r>
          </a:p>
          <a:p>
            <a:pPr marL="457200" indent="-457200">
              <a:buAutoNum type="arabicPeriod"/>
            </a:pPr>
            <a:r>
              <a:rPr lang="en-US" dirty="0"/>
              <a:t>Identify existing protected areas/green </a:t>
            </a:r>
            <a:r>
              <a:rPr lang="en-US" dirty="0" smtClean="0"/>
              <a:t>spaces</a:t>
            </a:r>
          </a:p>
          <a:p>
            <a:pPr marL="457200" indent="-457200">
              <a:buAutoNum type="arabicPeriod"/>
            </a:pPr>
            <a:r>
              <a:rPr lang="en-US" dirty="0"/>
              <a:t>Analyze existing proportions of local vegetation and </a:t>
            </a:r>
            <a:r>
              <a:rPr lang="en-US" dirty="0" smtClean="0"/>
              <a:t>forests</a:t>
            </a:r>
          </a:p>
          <a:p>
            <a:pPr marL="457200" indent="-457200">
              <a:buAutoNum type="arabicPeriod"/>
            </a:pPr>
            <a:r>
              <a:rPr lang="en-US" dirty="0"/>
              <a:t>Identify associated land cover types for potential reforestation </a:t>
            </a:r>
            <a:r>
              <a:rPr lang="en-US" dirty="0" smtClean="0"/>
              <a:t>areas</a:t>
            </a:r>
          </a:p>
          <a:p>
            <a:pPr marL="457200" indent="-457200">
              <a:buAutoNum type="arabicPeriod"/>
            </a:pPr>
            <a:r>
              <a:rPr lang="en-US" dirty="0"/>
              <a:t>Prioritize reforestation </a:t>
            </a:r>
            <a:r>
              <a:rPr lang="en-US" dirty="0" smtClean="0"/>
              <a:t>targets</a:t>
            </a:r>
          </a:p>
          <a:p>
            <a:endParaRPr lang="en-US" dirty="0"/>
          </a:p>
        </p:txBody>
      </p:sp>
      <p:sp>
        <p:nvSpPr>
          <p:cNvPr id="3" name="Text Placeholder 2"/>
          <p:cNvSpPr>
            <a:spLocks noGrp="1"/>
          </p:cNvSpPr>
          <p:nvPr>
            <p:ph type="body" sz="quarter" idx="10"/>
          </p:nvPr>
        </p:nvSpPr>
        <p:spPr>
          <a:xfrm>
            <a:off x="4589091" y="110953"/>
            <a:ext cx="4084889" cy="1351091"/>
          </a:xfrm>
        </p:spPr>
        <p:txBody>
          <a:bodyPr>
            <a:normAutofit/>
          </a:bodyPr>
          <a:lstStyle/>
          <a:p>
            <a:pPr algn="ctr"/>
            <a:r>
              <a:rPr lang="en-US" dirty="0" smtClean="0"/>
              <a:t>Suitability: Conservation </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1983" t="6050" r="33540" b="33653"/>
          <a:stretch/>
        </p:blipFill>
        <p:spPr>
          <a:xfrm>
            <a:off x="358888" y="1952367"/>
            <a:ext cx="4118920" cy="4079016"/>
          </a:xfrm>
          <a:prstGeom prst="rect">
            <a:avLst/>
          </a:prstGeom>
        </p:spPr>
      </p:pic>
      <p:sp>
        <p:nvSpPr>
          <p:cNvPr id="11" name="TextBox 10"/>
          <p:cNvSpPr txBox="1"/>
          <p:nvPr/>
        </p:nvSpPr>
        <p:spPr>
          <a:xfrm>
            <a:off x="120466" y="1790607"/>
            <a:ext cx="1619401" cy="923330"/>
          </a:xfrm>
          <a:prstGeom prst="rect">
            <a:avLst/>
          </a:prstGeom>
          <a:noFill/>
        </p:spPr>
        <p:txBody>
          <a:bodyPr wrap="square" rtlCol="0">
            <a:spAutoFit/>
          </a:bodyPr>
          <a:lstStyle/>
          <a:p>
            <a:r>
              <a:rPr lang="en-US" i="1" dirty="0" smtClean="0">
                <a:solidFill>
                  <a:schemeClr val="tx1">
                    <a:lumMod val="50000"/>
                  </a:schemeClr>
                </a:solidFill>
              </a:rPr>
              <a:t>Forested Land </a:t>
            </a:r>
          </a:p>
          <a:p>
            <a:r>
              <a:rPr lang="en-US" i="1" dirty="0" smtClean="0">
                <a:solidFill>
                  <a:schemeClr val="tx1">
                    <a:lumMod val="50000"/>
                  </a:schemeClr>
                </a:solidFill>
              </a:rPr>
              <a:t>Cover</a:t>
            </a:r>
          </a:p>
        </p:txBody>
      </p:sp>
      <p:sp>
        <p:nvSpPr>
          <p:cNvPr id="12" name="TextBox 11"/>
          <p:cNvSpPr txBox="1"/>
          <p:nvPr/>
        </p:nvSpPr>
        <p:spPr>
          <a:xfrm>
            <a:off x="120466" y="3198507"/>
            <a:ext cx="1733583" cy="646331"/>
          </a:xfrm>
          <a:prstGeom prst="rect">
            <a:avLst/>
          </a:prstGeom>
          <a:noFill/>
        </p:spPr>
        <p:txBody>
          <a:bodyPr wrap="square" rtlCol="0">
            <a:spAutoFit/>
          </a:bodyPr>
          <a:lstStyle/>
          <a:p>
            <a:pPr algn="r"/>
            <a:r>
              <a:rPr lang="en-US" i="1" dirty="0" smtClean="0">
                <a:solidFill>
                  <a:schemeClr val="tx1">
                    <a:lumMod val="50000"/>
                  </a:schemeClr>
                </a:solidFill>
              </a:rPr>
              <a:t>Development Density</a:t>
            </a:r>
          </a:p>
        </p:txBody>
      </p:sp>
      <p:sp>
        <p:nvSpPr>
          <p:cNvPr id="13" name="TextBox 12"/>
          <p:cNvSpPr txBox="1"/>
          <p:nvPr/>
        </p:nvSpPr>
        <p:spPr>
          <a:xfrm>
            <a:off x="123802" y="3844838"/>
            <a:ext cx="2584795" cy="646331"/>
          </a:xfrm>
          <a:prstGeom prst="rect">
            <a:avLst/>
          </a:prstGeom>
          <a:noFill/>
        </p:spPr>
        <p:txBody>
          <a:bodyPr wrap="square" rtlCol="0">
            <a:spAutoFit/>
          </a:bodyPr>
          <a:lstStyle/>
          <a:p>
            <a:r>
              <a:rPr lang="en-US" i="1" dirty="0" smtClean="0">
                <a:solidFill>
                  <a:schemeClr val="tx1">
                    <a:lumMod val="50000"/>
                  </a:schemeClr>
                </a:solidFill>
              </a:rPr>
              <a:t>Distance to </a:t>
            </a:r>
          </a:p>
          <a:p>
            <a:r>
              <a:rPr lang="en-US" i="1" dirty="0" smtClean="0">
                <a:solidFill>
                  <a:schemeClr val="tx1">
                    <a:lumMod val="50000"/>
                  </a:schemeClr>
                </a:solidFill>
              </a:rPr>
              <a:t>Water Bodies</a:t>
            </a:r>
            <a:endParaRPr lang="en-US" i="1" dirty="0">
              <a:solidFill>
                <a:schemeClr val="tx1">
                  <a:lumMod val="50000"/>
                </a:schemeClr>
              </a:solidFill>
            </a:endParaRPr>
          </a:p>
        </p:txBody>
      </p:sp>
      <p:sp>
        <p:nvSpPr>
          <p:cNvPr id="14" name="TextBox 13"/>
          <p:cNvSpPr txBox="1"/>
          <p:nvPr/>
        </p:nvSpPr>
        <p:spPr>
          <a:xfrm>
            <a:off x="123802" y="4629669"/>
            <a:ext cx="2584795" cy="369332"/>
          </a:xfrm>
          <a:prstGeom prst="rect">
            <a:avLst/>
          </a:prstGeom>
          <a:noFill/>
        </p:spPr>
        <p:txBody>
          <a:bodyPr wrap="square" rtlCol="0">
            <a:spAutoFit/>
          </a:bodyPr>
          <a:lstStyle/>
          <a:p>
            <a:r>
              <a:rPr lang="en-US" i="1" dirty="0" smtClean="0">
                <a:solidFill>
                  <a:schemeClr val="tx1">
                    <a:lumMod val="50000"/>
                  </a:schemeClr>
                </a:solidFill>
              </a:rPr>
              <a:t>Protection Status</a:t>
            </a:r>
          </a:p>
        </p:txBody>
      </p:sp>
      <p:sp>
        <p:nvSpPr>
          <p:cNvPr id="15" name="TextBox 14"/>
          <p:cNvSpPr txBox="1"/>
          <p:nvPr/>
        </p:nvSpPr>
        <p:spPr>
          <a:xfrm>
            <a:off x="111999" y="5069410"/>
            <a:ext cx="972065" cy="369332"/>
          </a:xfrm>
          <a:prstGeom prst="rect">
            <a:avLst/>
          </a:prstGeom>
          <a:noFill/>
        </p:spPr>
        <p:txBody>
          <a:bodyPr wrap="square" rtlCol="0">
            <a:spAutoFit/>
          </a:bodyPr>
          <a:lstStyle/>
          <a:p>
            <a:r>
              <a:rPr lang="en-US" i="1" dirty="0" smtClean="0">
                <a:solidFill>
                  <a:schemeClr val="tx1">
                    <a:lumMod val="50000"/>
                  </a:schemeClr>
                </a:solidFill>
              </a:rPr>
              <a:t>Slope</a:t>
            </a:r>
            <a:endParaRPr lang="en-US" i="1" dirty="0">
              <a:solidFill>
                <a:schemeClr val="tx1">
                  <a:lumMod val="50000"/>
                </a:schemeClr>
              </a:solidFill>
            </a:endParaRPr>
          </a:p>
        </p:txBody>
      </p:sp>
    </p:spTree>
    <p:extLst>
      <p:ext uri="{BB962C8B-B14F-4D97-AF65-F5344CB8AC3E}">
        <p14:creationId xmlns:p14="http://schemas.microsoft.com/office/powerpoint/2010/main" val="4251058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2995986792"/>
              </p:ext>
            </p:extLst>
          </p:nvPr>
        </p:nvGraphicFramePr>
        <p:xfrm>
          <a:off x="312055" y="1295322"/>
          <a:ext cx="8447313" cy="2635196"/>
        </p:xfrm>
        <a:graphic>
          <a:graphicData uri="http://schemas.openxmlformats.org/drawingml/2006/table">
            <a:tbl>
              <a:tblPr firstRow="1" firstCol="1" bandRow="1">
                <a:tableStyleId>{5C22544A-7EE6-4342-B048-85BDC9FD1C3A}</a:tableStyleId>
              </a:tblPr>
              <a:tblGrid>
                <a:gridCol w="1206759"/>
                <a:gridCol w="1206759"/>
                <a:gridCol w="1206759"/>
                <a:gridCol w="1206759"/>
                <a:gridCol w="1206759"/>
                <a:gridCol w="1206759"/>
                <a:gridCol w="1206759"/>
              </a:tblGrid>
              <a:tr h="325203">
                <a:tc>
                  <a:txBody>
                    <a:bodyPr/>
                    <a:lstStyle/>
                    <a:p>
                      <a:pPr>
                        <a:lnSpc>
                          <a:spcPct val="107000"/>
                        </a:lnSpc>
                      </a:pPr>
                      <a:endParaRPr lang="en-US" sz="1100" dirty="0">
                        <a:effectLst/>
                        <a:latin typeface="Calibri" panose="020F050202020403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Urban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Agriculture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Water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Vegetation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Bare Land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smtClean="0">
                          <a:effectLst/>
                        </a:rPr>
                        <a:t>User Accuracy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5203">
                <a:tc>
                  <a:txBody>
                    <a:bodyPr/>
                    <a:lstStyle/>
                    <a:p>
                      <a:pPr marL="0" marR="0" algn="ctr">
                        <a:lnSpc>
                          <a:spcPct val="107000"/>
                        </a:lnSpc>
                        <a:spcBef>
                          <a:spcPts val="0"/>
                        </a:spcBef>
                        <a:spcAft>
                          <a:spcPts val="0"/>
                        </a:spcAft>
                      </a:pPr>
                      <a:r>
                        <a:rPr lang="en-US" sz="1100" dirty="0">
                          <a:effectLst/>
                        </a:rPr>
                        <a:t>Urban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b="1" dirty="0">
                          <a:effectLst/>
                        </a:rPr>
                        <a:t>25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5203">
                <a:tc>
                  <a:txBody>
                    <a:bodyPr/>
                    <a:lstStyle/>
                    <a:p>
                      <a:pPr marL="0" marR="0" algn="ctr">
                        <a:lnSpc>
                          <a:spcPct val="107000"/>
                        </a:lnSpc>
                        <a:spcBef>
                          <a:spcPts val="0"/>
                        </a:spcBef>
                        <a:spcAft>
                          <a:spcPts val="0"/>
                        </a:spcAft>
                      </a:pPr>
                      <a:r>
                        <a:rPr lang="en-US" sz="1100" dirty="0">
                          <a:effectLst/>
                        </a:rPr>
                        <a:t>Agriculture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b="1" dirty="0">
                          <a:effectLst/>
                        </a:rPr>
                        <a:t>31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5203">
                <a:tc>
                  <a:txBody>
                    <a:bodyPr/>
                    <a:lstStyle/>
                    <a:p>
                      <a:pPr marL="0" marR="0" algn="ctr">
                        <a:lnSpc>
                          <a:spcPct val="107000"/>
                        </a:lnSpc>
                        <a:spcBef>
                          <a:spcPts val="0"/>
                        </a:spcBef>
                        <a:spcAft>
                          <a:spcPts val="0"/>
                        </a:spcAft>
                      </a:pPr>
                      <a:r>
                        <a:rPr lang="en-US" sz="1100" dirty="0">
                          <a:effectLst/>
                        </a:rPr>
                        <a:t>Water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b="1" dirty="0">
                          <a:effectLst/>
                        </a:rPr>
                        <a:t>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b="0" dirty="0">
                          <a:effectLst/>
                        </a:rPr>
                        <a:t>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5203">
                <a:tc>
                  <a:txBody>
                    <a:bodyPr/>
                    <a:lstStyle/>
                    <a:p>
                      <a:pPr marL="0" marR="0" algn="ctr">
                        <a:lnSpc>
                          <a:spcPct val="107000"/>
                        </a:lnSpc>
                        <a:spcBef>
                          <a:spcPts val="0"/>
                        </a:spcBef>
                        <a:spcAft>
                          <a:spcPts val="0"/>
                        </a:spcAft>
                      </a:pPr>
                      <a:r>
                        <a:rPr lang="en-US" sz="1100" dirty="0">
                          <a:effectLst/>
                        </a:rPr>
                        <a:t>Vegetation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b="1" dirty="0">
                          <a:effectLst/>
                        </a:rPr>
                        <a:t>57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b="0" dirty="0">
                          <a:effectLst/>
                        </a:rPr>
                        <a:t>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5203">
                <a:tc>
                  <a:txBody>
                    <a:bodyPr/>
                    <a:lstStyle/>
                    <a:p>
                      <a:pPr marL="0" marR="0" algn="ctr">
                        <a:lnSpc>
                          <a:spcPct val="107000"/>
                        </a:lnSpc>
                        <a:spcBef>
                          <a:spcPts val="0"/>
                        </a:spcBef>
                        <a:spcAft>
                          <a:spcPts val="0"/>
                        </a:spcAft>
                      </a:pPr>
                      <a:r>
                        <a:rPr lang="en-US" sz="1100" dirty="0">
                          <a:effectLst/>
                        </a:rPr>
                        <a:t>Bare Land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b="1" dirty="0">
                          <a:effectLst/>
                        </a:rPr>
                        <a:t>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5203">
                <a:tc>
                  <a:txBody>
                    <a:bodyPr/>
                    <a:lstStyle/>
                    <a:p>
                      <a:pPr marL="0" marR="0" algn="ctr">
                        <a:lnSpc>
                          <a:spcPct val="107000"/>
                        </a:lnSpc>
                        <a:spcBef>
                          <a:spcPts val="0"/>
                        </a:spcBef>
                        <a:spcAft>
                          <a:spcPts val="0"/>
                        </a:spcAft>
                      </a:pPr>
                      <a:r>
                        <a:rPr lang="en-US" sz="1100" dirty="0" smtClean="0">
                          <a:effectLst/>
                        </a:rPr>
                        <a:t>Producer Accuracy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smtClean="0">
                          <a:effectLst/>
                        </a:rPr>
                        <a:t>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smtClean="0">
                          <a:effectLst/>
                        </a:rPr>
                        <a:t>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smtClean="0">
                          <a:effectLst/>
                        </a:rPr>
                        <a:t>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smtClean="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b="1" dirty="0">
                          <a:effectLst/>
                        </a:rPr>
                        <a:t>81%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5203">
                <a:tc>
                  <a:txBody>
                    <a:bodyPr/>
                    <a:lstStyle/>
                    <a:p>
                      <a:pPr marL="0" marR="0" algn="ctr">
                        <a:lnSpc>
                          <a:spcPct val="107000"/>
                        </a:lnSpc>
                        <a:spcBef>
                          <a:spcPts val="0"/>
                        </a:spcBef>
                        <a:spcAft>
                          <a:spcPts val="0"/>
                        </a:spcAft>
                      </a:pPr>
                      <a:r>
                        <a:rPr lang="en-US" sz="1100" dirty="0">
                          <a:effectLst/>
                        </a:rPr>
                        <a:t>Kappa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dirty="0">
                        <a:effectLst/>
                        <a:latin typeface="Calibri" panose="020F0502020204030204" pitchFamily="34" charset="0"/>
                      </a:endParaRPr>
                    </a:p>
                  </a:txBody>
                  <a:tcPr marL="68580" marR="68580" marT="0" marB="0" anchor="ctr"/>
                </a:tc>
                <a:tc>
                  <a:txBody>
                    <a:bodyPr/>
                    <a:lstStyle/>
                    <a:p>
                      <a:pPr>
                        <a:lnSpc>
                          <a:spcPct val="107000"/>
                        </a:lnSpc>
                      </a:pPr>
                      <a:endParaRPr lang="en-US" sz="1100" dirty="0">
                        <a:effectLst/>
                        <a:latin typeface="Calibri" panose="020F0502020204030204" pitchFamily="34" charset="0"/>
                      </a:endParaRPr>
                    </a:p>
                  </a:txBody>
                  <a:tcPr marL="68580" marR="68580" marT="0" marB="0" anchor="ctr"/>
                </a:tc>
                <a:tc>
                  <a:txBody>
                    <a:bodyPr/>
                    <a:lstStyle/>
                    <a:p>
                      <a:pPr marL="0" marR="0" algn="r">
                        <a:lnSpc>
                          <a:spcPct val="107000"/>
                        </a:lnSpc>
                        <a:spcBef>
                          <a:spcPts val="0"/>
                        </a:spcBef>
                        <a:spcAft>
                          <a:spcPts val="0"/>
                        </a:spcAft>
                      </a:pPr>
                      <a:r>
                        <a:rPr lang="en-US" sz="1200" b="1" dirty="0">
                          <a:effectLst/>
                        </a:rPr>
                        <a:t>0.75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21" name="Rectangle 20"/>
          <p:cNvSpPr/>
          <p:nvPr/>
        </p:nvSpPr>
        <p:spPr>
          <a:xfrm>
            <a:off x="0" y="43616"/>
            <a:ext cx="9144000" cy="707886"/>
          </a:xfrm>
          <a:prstGeom prst="rect">
            <a:avLst/>
          </a:prstGeom>
        </p:spPr>
        <p:txBody>
          <a:bodyPr wrap="square">
            <a:spAutoFit/>
          </a:bodyPr>
          <a:lstStyle/>
          <a:p>
            <a:r>
              <a:rPr lang="en-US" sz="4000" b="1" dirty="0" smtClean="0">
                <a:solidFill>
                  <a:srgbClr val="75AADB"/>
                </a:solidFill>
              </a:rPr>
              <a:t>Results: Land Cover Classification</a:t>
            </a:r>
            <a:endParaRPr lang="en-US" sz="4000" b="1" dirty="0">
              <a:solidFill>
                <a:srgbClr val="75AADB"/>
              </a:solidFill>
            </a:endParaRPr>
          </a:p>
        </p:txBody>
      </p:sp>
    </p:spTree>
    <p:extLst>
      <p:ext uri="{BB962C8B-B14F-4D97-AF65-F5344CB8AC3E}">
        <p14:creationId xmlns:p14="http://schemas.microsoft.com/office/powerpoint/2010/main" val="121912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96733"/>
            <a:ext cx="7982712" cy="704088"/>
          </a:xfrm>
        </p:spPr>
        <p:txBody>
          <a:bodyPr/>
          <a:lstStyle/>
          <a:p>
            <a:r>
              <a:rPr lang="en-US" dirty="0" smtClean="0"/>
              <a:t>Results: LUCIS </a:t>
            </a:r>
            <a:endParaRPr lang="en-US" dirty="0"/>
          </a:p>
        </p:txBody>
      </p:sp>
      <p:sp>
        <p:nvSpPr>
          <p:cNvPr id="5" name="Text Placeholder 4"/>
          <p:cNvSpPr>
            <a:spLocks noGrp="1"/>
          </p:cNvSpPr>
          <p:nvPr>
            <p:ph type="body" sz="quarter" idx="13"/>
          </p:nvPr>
        </p:nvSpPr>
        <p:spPr>
          <a:xfrm>
            <a:off x="5151120" y="3566160"/>
            <a:ext cx="333451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
        <p:nvSpPr>
          <p:cNvPr id="7" name="Text Placeholder 1"/>
          <p:cNvSpPr txBox="1">
            <a:spLocks/>
          </p:cNvSpPr>
          <p:nvPr/>
        </p:nvSpPr>
        <p:spPr>
          <a:xfrm>
            <a:off x="0" y="1080058"/>
            <a:ext cx="9144000" cy="20524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Conflict Identification Maps</a:t>
            </a:r>
          </a:p>
          <a:p>
            <a:pPr marL="342900" indent="-342900">
              <a:spcBef>
                <a:spcPts val="200"/>
              </a:spcBef>
              <a:buClr>
                <a:srgbClr val="75AADB"/>
              </a:buClr>
              <a:buFont typeface="Webdings" panose="05030102010509060703" pitchFamily="18" charset="2"/>
              <a:buChar char="4"/>
            </a:pPr>
            <a:endParaRPr lang="en-US" sz="2100" dirty="0" smtClean="0">
              <a:solidFill>
                <a:srgbClr val="767171"/>
              </a:solidFill>
            </a:endParaRPr>
          </a:p>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Multiple allocation scenarios empathizing each of the major land use categories</a:t>
            </a:r>
          </a:p>
          <a:p>
            <a:pPr marL="342900" indent="-342900">
              <a:spcBef>
                <a:spcPts val="200"/>
              </a:spcBef>
              <a:buClr>
                <a:srgbClr val="75AADB"/>
              </a:buClr>
              <a:buFont typeface="Webdings" panose="05030102010509060703" pitchFamily="18" charset="2"/>
              <a:buChar char="4"/>
            </a:pPr>
            <a:endParaRPr lang="en-US" sz="2100" dirty="0">
              <a:solidFill>
                <a:srgbClr val="767171"/>
              </a:solidFill>
            </a:endParaRPr>
          </a:p>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Reforestation suitability </a:t>
            </a:r>
          </a:p>
          <a:p>
            <a:pPr marL="342900" indent="-342900">
              <a:spcBef>
                <a:spcPts val="200"/>
              </a:spcBef>
              <a:buClr>
                <a:srgbClr val="75AADB"/>
              </a:buClr>
              <a:buFont typeface="Webdings" panose="05030102010509060703" pitchFamily="18" charset="2"/>
              <a:buChar char="4"/>
            </a:pPr>
            <a:endParaRPr lang="en-US" sz="2100" dirty="0" smtClean="0">
              <a:solidFill>
                <a:srgbClr val="767171"/>
              </a:solidFill>
            </a:endParaRPr>
          </a:p>
        </p:txBody>
      </p:sp>
    </p:spTree>
    <p:extLst>
      <p:ext uri="{BB962C8B-B14F-4D97-AF65-F5344CB8AC3E}">
        <p14:creationId xmlns:p14="http://schemas.microsoft.com/office/powerpoint/2010/main" val="4143210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96733"/>
            <a:ext cx="7982712" cy="704088"/>
          </a:xfrm>
        </p:spPr>
        <p:txBody>
          <a:bodyPr/>
          <a:lstStyle/>
          <a:p>
            <a:r>
              <a:rPr lang="en-US" dirty="0" smtClean="0"/>
              <a:t>Results: SWAT </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
        <p:nvSpPr>
          <p:cNvPr id="7" name="Text Placeholder 1"/>
          <p:cNvSpPr txBox="1">
            <a:spLocks/>
          </p:cNvSpPr>
          <p:nvPr/>
        </p:nvSpPr>
        <p:spPr>
          <a:xfrm>
            <a:off x="0" y="1080058"/>
            <a:ext cx="9144000" cy="20524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Pollution source mapping</a:t>
            </a:r>
          </a:p>
          <a:p>
            <a:pPr marL="342900" indent="-342900">
              <a:spcBef>
                <a:spcPts val="200"/>
              </a:spcBef>
              <a:buClr>
                <a:srgbClr val="75AADB"/>
              </a:buClr>
              <a:buFont typeface="Webdings" panose="05030102010509060703" pitchFamily="18" charset="2"/>
              <a:buChar char="4"/>
            </a:pPr>
            <a:endParaRPr lang="en-US" sz="2100" dirty="0">
              <a:solidFill>
                <a:srgbClr val="767171"/>
              </a:solidFill>
            </a:endParaRPr>
          </a:p>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Hydrologic processes</a:t>
            </a:r>
          </a:p>
          <a:p>
            <a:pPr marL="342900" indent="-342900">
              <a:spcBef>
                <a:spcPts val="200"/>
              </a:spcBef>
              <a:buClr>
                <a:srgbClr val="75AADB"/>
              </a:buClr>
              <a:buFont typeface="Webdings" panose="05030102010509060703" pitchFamily="18" charset="2"/>
              <a:buChar char="4"/>
            </a:pPr>
            <a:endParaRPr lang="en-US" sz="2100" dirty="0">
              <a:solidFill>
                <a:srgbClr val="767171"/>
              </a:solidFill>
            </a:endParaRPr>
          </a:p>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Impacted </a:t>
            </a:r>
            <a:r>
              <a:rPr lang="en-US" sz="2100" dirty="0">
                <a:solidFill>
                  <a:srgbClr val="767171"/>
                </a:solidFill>
              </a:rPr>
              <a:t>a</a:t>
            </a:r>
            <a:r>
              <a:rPr lang="en-US" sz="2100" dirty="0" smtClean="0">
                <a:solidFill>
                  <a:srgbClr val="767171"/>
                </a:solidFill>
              </a:rPr>
              <a:t>reas </a:t>
            </a:r>
          </a:p>
        </p:txBody>
      </p:sp>
    </p:spTree>
    <p:extLst>
      <p:ext uri="{BB962C8B-B14F-4D97-AF65-F5344CB8AC3E}">
        <p14:creationId xmlns:p14="http://schemas.microsoft.com/office/powerpoint/2010/main" val="1937298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30281"/>
            <a:ext cx="7982712" cy="704088"/>
          </a:xfrm>
        </p:spPr>
        <p:txBody>
          <a:bodyPr/>
          <a:lstStyle/>
          <a:p>
            <a:r>
              <a:rPr lang="en-US" dirty="0" smtClean="0"/>
              <a:t>Conclusions</a:t>
            </a:r>
            <a:endParaRPr lang="en-US" dirty="0"/>
          </a:p>
        </p:txBody>
      </p:sp>
      <p:sp>
        <p:nvSpPr>
          <p:cNvPr id="5" name="Text Placeholder 4"/>
          <p:cNvSpPr>
            <a:spLocks noGrp="1"/>
          </p:cNvSpPr>
          <p:nvPr>
            <p:ph type="body" sz="quarter" idx="13"/>
          </p:nvPr>
        </p:nvSpPr>
        <p:spPr>
          <a:xfrm>
            <a:off x="5151120" y="3566160"/>
            <a:ext cx="333451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
        <p:nvSpPr>
          <p:cNvPr id="7" name="Text Placeholder 1"/>
          <p:cNvSpPr txBox="1">
            <a:spLocks/>
          </p:cNvSpPr>
          <p:nvPr/>
        </p:nvSpPr>
        <p:spPr>
          <a:xfrm>
            <a:off x="484631" y="1398442"/>
            <a:ext cx="8116443" cy="20524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Coming soon! </a:t>
            </a:r>
          </a:p>
        </p:txBody>
      </p:sp>
    </p:spTree>
    <p:extLst>
      <p:ext uri="{BB962C8B-B14F-4D97-AF65-F5344CB8AC3E}">
        <p14:creationId xmlns:p14="http://schemas.microsoft.com/office/powerpoint/2010/main" val="2504969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30281"/>
            <a:ext cx="7982712" cy="704088"/>
          </a:xfrm>
        </p:spPr>
        <p:txBody>
          <a:bodyPr/>
          <a:lstStyle/>
          <a:p>
            <a:r>
              <a:rPr lang="en-US" dirty="0" smtClean="0"/>
              <a:t>Errors and Uncertainties</a:t>
            </a:r>
            <a:endParaRPr lang="en-US" dirty="0"/>
          </a:p>
        </p:txBody>
      </p:sp>
      <p:sp>
        <p:nvSpPr>
          <p:cNvPr id="5" name="Text Placeholder 4"/>
          <p:cNvSpPr>
            <a:spLocks noGrp="1"/>
          </p:cNvSpPr>
          <p:nvPr>
            <p:ph type="body" sz="quarter" idx="13"/>
          </p:nvPr>
        </p:nvSpPr>
        <p:spPr>
          <a:xfrm>
            <a:off x="5151120" y="3566160"/>
            <a:ext cx="333451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
        <p:nvSpPr>
          <p:cNvPr id="7" name="Text Placeholder 1"/>
          <p:cNvSpPr txBox="1">
            <a:spLocks/>
          </p:cNvSpPr>
          <p:nvPr/>
        </p:nvSpPr>
        <p:spPr>
          <a:xfrm>
            <a:off x="484631" y="1398442"/>
            <a:ext cx="8116443" cy="20524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Land cover classification? </a:t>
            </a:r>
          </a:p>
          <a:p>
            <a:pPr marL="342900" indent="-342900">
              <a:spcBef>
                <a:spcPts val="200"/>
              </a:spcBef>
              <a:buClr>
                <a:srgbClr val="75AADB"/>
              </a:buClr>
              <a:buFont typeface="Webdings" panose="05030102010509060703" pitchFamily="18" charset="2"/>
              <a:buChar char="4"/>
            </a:pPr>
            <a:endParaRPr lang="en-US" sz="2100" dirty="0">
              <a:solidFill>
                <a:srgbClr val="767171"/>
              </a:solidFill>
            </a:endParaRPr>
          </a:p>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LUCIS weights? </a:t>
            </a:r>
          </a:p>
          <a:p>
            <a:pPr marL="342900" indent="-342900">
              <a:spcBef>
                <a:spcPts val="200"/>
              </a:spcBef>
              <a:buClr>
                <a:srgbClr val="75AADB"/>
              </a:buClr>
              <a:buFont typeface="Webdings" panose="05030102010509060703" pitchFamily="18" charset="2"/>
              <a:buChar char="4"/>
            </a:pPr>
            <a:endParaRPr lang="en-US" sz="2100" dirty="0">
              <a:solidFill>
                <a:srgbClr val="767171"/>
              </a:solidFill>
            </a:endParaRPr>
          </a:p>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SWAT outputs? </a:t>
            </a:r>
          </a:p>
        </p:txBody>
      </p:sp>
    </p:spTree>
    <p:extLst>
      <p:ext uri="{BB962C8B-B14F-4D97-AF65-F5344CB8AC3E}">
        <p14:creationId xmlns:p14="http://schemas.microsoft.com/office/powerpoint/2010/main" val="3723896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30281"/>
            <a:ext cx="7982712" cy="704088"/>
          </a:xfrm>
        </p:spPr>
        <p:txBody>
          <a:bodyPr/>
          <a:lstStyle/>
          <a:p>
            <a:r>
              <a:rPr lang="en-US" dirty="0" smtClean="0"/>
              <a:t>Future Work</a:t>
            </a:r>
            <a:endParaRPr lang="en-US" dirty="0"/>
          </a:p>
        </p:txBody>
      </p:sp>
      <p:sp>
        <p:nvSpPr>
          <p:cNvPr id="5" name="Text Placeholder 4"/>
          <p:cNvSpPr>
            <a:spLocks noGrp="1"/>
          </p:cNvSpPr>
          <p:nvPr>
            <p:ph type="body" sz="quarter" idx="13"/>
          </p:nvPr>
        </p:nvSpPr>
        <p:spPr>
          <a:xfrm>
            <a:off x="5151120" y="3566160"/>
            <a:ext cx="333451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
        <p:nvSpPr>
          <p:cNvPr id="7" name="Text Placeholder 1"/>
          <p:cNvSpPr txBox="1">
            <a:spLocks/>
          </p:cNvSpPr>
          <p:nvPr/>
        </p:nvSpPr>
        <p:spPr>
          <a:xfrm>
            <a:off x="484631" y="1398442"/>
            <a:ext cx="8116443" cy="20524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rgbClr val="75AADB"/>
              </a:buClr>
              <a:buFont typeface="Webdings" panose="05030102010509060703" pitchFamily="18" charset="2"/>
              <a:buChar char="4"/>
            </a:pPr>
            <a:r>
              <a:rPr lang="en-US" sz="2100" dirty="0" smtClean="0">
                <a:solidFill>
                  <a:srgbClr val="767171"/>
                </a:solidFill>
              </a:rPr>
              <a:t>Term 2 is scheduled for summer 2016</a:t>
            </a:r>
          </a:p>
        </p:txBody>
      </p:sp>
    </p:spTree>
    <p:extLst>
      <p:ext uri="{BB962C8B-B14F-4D97-AF65-F5344CB8AC3E}">
        <p14:creationId xmlns:p14="http://schemas.microsoft.com/office/powerpoint/2010/main" val="3653238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13231"/>
            <a:ext cx="5156199" cy="585269"/>
          </a:xfrm>
        </p:spPr>
        <p:txBody>
          <a:bodyPr anchor="t">
            <a:normAutofit lnSpcReduction="10000"/>
          </a:bodyPr>
          <a:lstStyle/>
          <a:p>
            <a:pPr algn="ctr"/>
            <a:r>
              <a:rPr lang="en-US" dirty="0" smtClean="0"/>
              <a:t>Study Area &amp; Period</a:t>
            </a:r>
            <a:endParaRPr lang="en-US" dirty="0"/>
          </a:p>
        </p:txBody>
      </p:sp>
      <p:sp>
        <p:nvSpPr>
          <p:cNvPr id="7" name="Text Placeholder 1"/>
          <p:cNvSpPr txBox="1">
            <a:spLocks/>
          </p:cNvSpPr>
          <p:nvPr/>
        </p:nvSpPr>
        <p:spPr>
          <a:xfrm>
            <a:off x="0" y="1135117"/>
            <a:ext cx="5156199" cy="26186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b="1" dirty="0" smtClean="0"/>
              <a:t>Metropolitan North Georgia Water Planning District </a:t>
            </a:r>
            <a:r>
              <a:rPr lang="en-US" dirty="0" smtClean="0"/>
              <a:t>(MNGWPD) </a:t>
            </a:r>
          </a:p>
          <a:p>
            <a:pPr marL="1028700" lvl="1" indent="-342900">
              <a:spcBef>
                <a:spcPts val="200"/>
              </a:spcBef>
              <a:buClr>
                <a:schemeClr val="accent1"/>
              </a:buClr>
              <a:buFont typeface="Webdings" panose="05030102010509060703" pitchFamily="18" charset="2"/>
              <a:buChar char="4"/>
            </a:pPr>
            <a:r>
              <a:rPr lang="en-US" sz="2000" b="1" dirty="0" smtClean="0"/>
              <a:t>15 counties</a:t>
            </a:r>
          </a:p>
          <a:p>
            <a:pPr marL="1028700" lvl="1" indent="-342900">
              <a:spcBef>
                <a:spcPts val="200"/>
              </a:spcBef>
              <a:buClr>
                <a:schemeClr val="accent1"/>
              </a:buClr>
              <a:buFont typeface="Webdings" panose="05030102010509060703" pitchFamily="18" charset="2"/>
              <a:buChar char="4"/>
            </a:pPr>
            <a:r>
              <a:rPr lang="en-US" sz="2000" b="1" dirty="0" smtClean="0"/>
              <a:t>9 </a:t>
            </a:r>
            <a:r>
              <a:rPr lang="en-US" sz="2000" b="1" dirty="0"/>
              <a:t>major </a:t>
            </a:r>
            <a:r>
              <a:rPr lang="en-US" sz="2000" b="1" dirty="0" smtClean="0"/>
              <a:t>watersheds</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Contains the greater Atlanta area</a:t>
            </a:r>
          </a:p>
          <a:p>
            <a:pPr marL="1028700" lvl="1" indent="-342900">
              <a:spcBef>
                <a:spcPts val="200"/>
              </a:spcBef>
              <a:buClr>
                <a:schemeClr val="accent1"/>
              </a:buClr>
              <a:buFont typeface="Webdings" panose="05030102010509060703" pitchFamily="18" charset="2"/>
              <a:buChar char="4"/>
            </a:pPr>
            <a:r>
              <a:rPr lang="en-US" sz="2000" dirty="0"/>
              <a:t>P</a:t>
            </a:r>
            <a:r>
              <a:rPr lang="en-US" sz="2000" dirty="0" smtClean="0"/>
              <a:t>opulation of approximately  5.2 million (U.S. Census, 2010) </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693" b="30595"/>
          <a:stretch/>
        </p:blipFill>
        <p:spPr>
          <a:xfrm>
            <a:off x="190500" y="3753803"/>
            <a:ext cx="4967629" cy="2685012"/>
          </a:xfrm>
          <a:prstGeom prst="rect">
            <a:avLst/>
          </a:prstGeom>
          <a:ln w="6350">
            <a:solidFill>
              <a:schemeClr val="bg2">
                <a:lumMod val="50000"/>
              </a:schemeClr>
            </a:solidFill>
          </a:ln>
        </p:spPr>
      </p:pic>
      <p:pic>
        <p:nvPicPr>
          <p:cNvPr id="16" name="Picture 15"/>
          <p:cNvPicPr>
            <a:picLocks noChangeAspect="1"/>
          </p:cNvPicPr>
          <p:nvPr/>
        </p:nvPicPr>
        <p:blipFill>
          <a:blip r:embed="rId4"/>
          <a:stretch>
            <a:fillRect/>
          </a:stretch>
        </p:blipFill>
        <p:spPr>
          <a:xfrm>
            <a:off x="-1031540" y="3753803"/>
            <a:ext cx="3444539" cy="32921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6699" y="607209"/>
            <a:ext cx="1892943" cy="1971050"/>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10320" t="5917" r="7206" b="3877"/>
          <a:stretch/>
        </p:blipFill>
        <p:spPr>
          <a:xfrm>
            <a:off x="5346699" y="3036623"/>
            <a:ext cx="3371356" cy="3731405"/>
          </a:xfrm>
          <a:prstGeom prst="rect">
            <a:avLst/>
          </a:prstGeom>
        </p:spPr>
      </p:pic>
      <p:sp>
        <p:nvSpPr>
          <p:cNvPr id="20" name="TextBox 19"/>
          <p:cNvSpPr txBox="1"/>
          <p:nvPr/>
        </p:nvSpPr>
        <p:spPr>
          <a:xfrm>
            <a:off x="6857015" y="5222709"/>
            <a:ext cx="1122423" cy="307777"/>
          </a:xfrm>
          <a:prstGeom prst="rect">
            <a:avLst/>
          </a:prstGeom>
          <a:noFill/>
        </p:spPr>
        <p:txBody>
          <a:bodyPr wrap="none" rtlCol="0">
            <a:spAutoFit/>
          </a:bodyPr>
          <a:lstStyle/>
          <a:p>
            <a:r>
              <a:rPr lang="en-US" sz="1400" dirty="0" smtClean="0">
                <a:solidFill>
                  <a:srgbClr val="FFFF00"/>
                </a:solidFill>
              </a:rPr>
              <a:t>Ocmulgee</a:t>
            </a:r>
            <a:endParaRPr lang="en-US" sz="1400" dirty="0">
              <a:solidFill>
                <a:srgbClr val="FFFF00"/>
              </a:solidFill>
            </a:endParaRPr>
          </a:p>
        </p:txBody>
      </p:sp>
      <p:sp>
        <p:nvSpPr>
          <p:cNvPr id="21" name="TextBox 20"/>
          <p:cNvSpPr txBox="1"/>
          <p:nvPr/>
        </p:nvSpPr>
        <p:spPr>
          <a:xfrm>
            <a:off x="5801083" y="4206585"/>
            <a:ext cx="840295" cy="307777"/>
          </a:xfrm>
          <a:prstGeom prst="rect">
            <a:avLst/>
          </a:prstGeom>
          <a:noFill/>
        </p:spPr>
        <p:txBody>
          <a:bodyPr wrap="none" rtlCol="0">
            <a:spAutoFit/>
          </a:bodyPr>
          <a:lstStyle/>
          <a:p>
            <a:r>
              <a:rPr lang="en-US" sz="1400" dirty="0" smtClean="0">
                <a:solidFill>
                  <a:srgbClr val="FFFF00"/>
                </a:solidFill>
              </a:rPr>
              <a:t>Etowah</a:t>
            </a:r>
            <a:endParaRPr lang="en-US" sz="1400" dirty="0">
              <a:solidFill>
                <a:srgbClr val="FFFF00"/>
              </a:solidFill>
            </a:endParaRPr>
          </a:p>
        </p:txBody>
      </p:sp>
      <p:sp>
        <p:nvSpPr>
          <p:cNvPr id="22" name="TextBox 21"/>
          <p:cNvSpPr txBox="1"/>
          <p:nvPr/>
        </p:nvSpPr>
        <p:spPr>
          <a:xfrm>
            <a:off x="6385538" y="5841479"/>
            <a:ext cx="511679" cy="307777"/>
          </a:xfrm>
          <a:prstGeom prst="rect">
            <a:avLst/>
          </a:prstGeom>
          <a:noFill/>
        </p:spPr>
        <p:txBody>
          <a:bodyPr wrap="none" rtlCol="0">
            <a:spAutoFit/>
          </a:bodyPr>
          <a:lstStyle/>
          <a:p>
            <a:r>
              <a:rPr lang="en-US" sz="1400" dirty="0" smtClean="0">
                <a:solidFill>
                  <a:srgbClr val="FFFF00"/>
                </a:solidFill>
              </a:rPr>
              <a:t>Flint</a:t>
            </a:r>
            <a:endParaRPr lang="en-US" sz="1400" dirty="0">
              <a:solidFill>
                <a:srgbClr val="FFFF00"/>
              </a:solidFill>
            </a:endParaRPr>
          </a:p>
        </p:txBody>
      </p:sp>
      <p:sp>
        <p:nvSpPr>
          <p:cNvPr id="23" name="TextBox 22"/>
          <p:cNvSpPr txBox="1"/>
          <p:nvPr/>
        </p:nvSpPr>
        <p:spPr>
          <a:xfrm rot="18900000">
            <a:off x="6504813" y="3878335"/>
            <a:ext cx="2191626" cy="307777"/>
          </a:xfrm>
          <a:prstGeom prst="rect">
            <a:avLst/>
          </a:prstGeom>
          <a:noFill/>
        </p:spPr>
        <p:txBody>
          <a:bodyPr wrap="none" rtlCol="0">
            <a:spAutoFit/>
          </a:bodyPr>
          <a:lstStyle/>
          <a:p>
            <a:r>
              <a:rPr lang="en-US" sz="1400" dirty="0" smtClean="0">
                <a:solidFill>
                  <a:srgbClr val="FFFF00"/>
                </a:solidFill>
              </a:rPr>
              <a:t>Upper Chattahoochee</a:t>
            </a:r>
            <a:endParaRPr lang="en-US" sz="1400" dirty="0">
              <a:solidFill>
                <a:srgbClr val="FFFF00"/>
              </a:solidFill>
            </a:endParaRPr>
          </a:p>
        </p:txBody>
      </p:sp>
      <p:sp>
        <p:nvSpPr>
          <p:cNvPr id="24" name="TextBox 23"/>
          <p:cNvSpPr txBox="1"/>
          <p:nvPr/>
        </p:nvSpPr>
        <p:spPr>
          <a:xfrm rot="18900000">
            <a:off x="5416362" y="5268875"/>
            <a:ext cx="1609736" cy="523220"/>
          </a:xfrm>
          <a:prstGeom prst="rect">
            <a:avLst/>
          </a:prstGeom>
          <a:noFill/>
        </p:spPr>
        <p:txBody>
          <a:bodyPr wrap="none" rtlCol="0">
            <a:spAutoFit/>
          </a:bodyPr>
          <a:lstStyle/>
          <a:p>
            <a:pPr algn="r"/>
            <a:r>
              <a:rPr lang="en-US" sz="1400" dirty="0" smtClean="0">
                <a:solidFill>
                  <a:srgbClr val="FFFF00"/>
                </a:solidFill>
              </a:rPr>
              <a:t>Middle </a:t>
            </a:r>
          </a:p>
          <a:p>
            <a:r>
              <a:rPr lang="en-US" sz="1400" dirty="0" smtClean="0">
                <a:solidFill>
                  <a:srgbClr val="FFFF00"/>
                </a:solidFill>
              </a:rPr>
              <a:t>Chattahoochee</a:t>
            </a:r>
            <a:endParaRPr lang="en-US" sz="1400" dirty="0">
              <a:solidFill>
                <a:srgbClr val="FFFF00"/>
              </a:solidFill>
            </a:endParaRPr>
          </a:p>
        </p:txBody>
      </p:sp>
      <p:cxnSp>
        <p:nvCxnSpPr>
          <p:cNvPr id="26" name="Straight Connector 25"/>
          <p:cNvCxnSpPr/>
          <p:nvPr/>
        </p:nvCxnSpPr>
        <p:spPr>
          <a:xfrm>
            <a:off x="5864225" y="1167633"/>
            <a:ext cx="2620074" cy="1967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536407" y="1167633"/>
            <a:ext cx="327818" cy="2239611"/>
          </a:xfrm>
          <a:prstGeom prst="line">
            <a:avLst/>
          </a:prstGeom>
        </p:spPr>
        <p:style>
          <a:lnRef idx="1">
            <a:schemeClr val="accent1"/>
          </a:lnRef>
          <a:fillRef idx="0">
            <a:schemeClr val="accent1"/>
          </a:fillRef>
          <a:effectRef idx="0">
            <a:schemeClr val="accent1"/>
          </a:effectRef>
          <a:fontRef idx="minor">
            <a:schemeClr val="tx1"/>
          </a:fontRef>
        </p:style>
      </p:cxnSp>
      <p:sp>
        <p:nvSpPr>
          <p:cNvPr id="35" name="5-Point Star 34"/>
          <p:cNvSpPr/>
          <p:nvPr/>
        </p:nvSpPr>
        <p:spPr>
          <a:xfrm>
            <a:off x="5798253" y="1088849"/>
            <a:ext cx="131943" cy="130410"/>
          </a:xfrm>
          <a:prstGeom prst="star5">
            <a:avLst/>
          </a:prstGeom>
          <a:solidFill>
            <a:srgbClr val="FF0000"/>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930196" y="1060689"/>
            <a:ext cx="733910" cy="276999"/>
          </a:xfrm>
          <a:prstGeom prst="rect">
            <a:avLst/>
          </a:prstGeom>
          <a:noFill/>
        </p:spPr>
        <p:txBody>
          <a:bodyPr wrap="square" rtlCol="0">
            <a:spAutoFit/>
          </a:bodyPr>
          <a:lstStyle/>
          <a:p>
            <a:r>
              <a:rPr lang="en-US" sz="1200" i="1" dirty="0" smtClean="0">
                <a:solidFill>
                  <a:schemeClr val="tx1">
                    <a:lumMod val="75000"/>
                  </a:schemeClr>
                </a:solidFill>
              </a:rPr>
              <a:t>Atlanta</a:t>
            </a:r>
            <a:endParaRPr lang="en-US" sz="1200" i="1" dirty="0">
              <a:solidFill>
                <a:schemeClr val="tx1">
                  <a:lumMod val="75000"/>
                </a:schemeClr>
              </a:solidFill>
            </a:endParaRPr>
          </a:p>
        </p:txBody>
      </p:sp>
    </p:spTree>
    <p:extLst>
      <p:ext uri="{BB962C8B-B14F-4D97-AF65-F5344CB8AC3E}">
        <p14:creationId xmlns:p14="http://schemas.microsoft.com/office/powerpoint/2010/main" val="891190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dirty="0" smtClean="0"/>
              <a:t>Dr. Marguerite Madden, UGA Center for Geospatial Research</a:t>
            </a:r>
          </a:p>
          <a:p>
            <a:r>
              <a:rPr lang="en-US" dirty="0"/>
              <a:t>Dr. Rosanna </a:t>
            </a:r>
            <a:r>
              <a:rPr lang="en-US" dirty="0" err="1"/>
              <a:t>Rivero</a:t>
            </a:r>
            <a:r>
              <a:rPr lang="en-US" dirty="0"/>
              <a:t>, UGA College of Environment and Design</a:t>
            </a:r>
          </a:p>
          <a:p>
            <a:endParaRPr lang="en-US" dirty="0"/>
          </a:p>
        </p:txBody>
      </p:sp>
      <p:sp>
        <p:nvSpPr>
          <p:cNvPr id="3" name="Text Placeholder 2"/>
          <p:cNvSpPr>
            <a:spLocks noGrp="1"/>
          </p:cNvSpPr>
          <p:nvPr>
            <p:ph type="body" sz="quarter" idx="11"/>
          </p:nvPr>
        </p:nvSpPr>
        <p:spPr/>
        <p:txBody>
          <a:bodyPr>
            <a:noAutofit/>
          </a:bodyPr>
          <a:lstStyle/>
          <a:p>
            <a:r>
              <a:rPr lang="en-US" dirty="0" err="1" smtClean="0"/>
              <a:t>Myriam</a:t>
            </a:r>
            <a:r>
              <a:rPr lang="en-US" dirty="0" smtClean="0"/>
              <a:t> Dormer, The Nature Conservancy</a:t>
            </a:r>
          </a:p>
          <a:p>
            <a:r>
              <a:rPr lang="en-US" dirty="0"/>
              <a:t>Sara Gottlieb, The Nature Conservancy</a:t>
            </a:r>
          </a:p>
          <a:p>
            <a:endParaRPr lang="en-US" dirty="0"/>
          </a:p>
        </p:txBody>
      </p:sp>
      <p:sp>
        <p:nvSpPr>
          <p:cNvPr id="4" name="Text Placeholder 3"/>
          <p:cNvSpPr>
            <a:spLocks noGrp="1"/>
          </p:cNvSpPr>
          <p:nvPr>
            <p:ph type="body" sz="quarter" idx="12"/>
          </p:nvPr>
        </p:nvSpPr>
        <p:spPr>
          <a:xfrm>
            <a:off x="571208" y="4628567"/>
            <a:ext cx="8572792" cy="704088"/>
          </a:xfrm>
        </p:spPr>
        <p:txBody>
          <a:bodyPr>
            <a:normAutofit fontScale="92500" lnSpcReduction="10000"/>
          </a:bodyPr>
          <a:lstStyle/>
          <a:p>
            <a:r>
              <a:rPr lang="en-US" dirty="0" smtClean="0"/>
              <a:t>David </a:t>
            </a:r>
            <a:r>
              <a:rPr lang="en-US" dirty="0" err="1" smtClean="0"/>
              <a:t>Cotten</a:t>
            </a:r>
            <a:r>
              <a:rPr lang="en-US" dirty="0" smtClean="0"/>
              <a:t>, UGA Center for Geospatial Research </a:t>
            </a:r>
          </a:p>
          <a:p>
            <a:r>
              <a:rPr lang="en-US" dirty="0" smtClean="0"/>
              <a:t>Caren Remillard, NASA </a:t>
            </a:r>
            <a:r>
              <a:rPr lang="en-US" dirty="0" smtClean="0"/>
              <a:t>DEVELOP</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 y="109220"/>
            <a:ext cx="7982712" cy="704088"/>
          </a:xfrm>
        </p:spPr>
        <p:txBody>
          <a:bodyPr/>
          <a:lstStyle/>
          <a:p>
            <a:r>
              <a:rPr lang="en-US" dirty="0" smtClean="0"/>
              <a:t>Objectives</a:t>
            </a:r>
            <a:endParaRPr lang="en-US" dirty="0"/>
          </a:p>
        </p:txBody>
      </p:sp>
      <p:sp>
        <p:nvSpPr>
          <p:cNvPr id="7" name="Text Placeholder 1"/>
          <p:cNvSpPr txBox="1">
            <a:spLocks/>
          </p:cNvSpPr>
          <p:nvPr/>
        </p:nvSpPr>
        <p:spPr>
          <a:xfrm>
            <a:off x="1" y="824611"/>
            <a:ext cx="9144000" cy="26909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b="1" dirty="0" smtClean="0"/>
              <a:t>Identify</a:t>
            </a:r>
            <a:r>
              <a:rPr lang="en-US" dirty="0" smtClean="0"/>
              <a:t> reforestation targets to help reduce harmful </a:t>
            </a:r>
            <a:r>
              <a:rPr lang="en-US" dirty="0" err="1" smtClean="0"/>
              <a:t>stormwater</a:t>
            </a:r>
            <a:r>
              <a:rPr lang="en-US" dirty="0" smtClean="0"/>
              <a:t> runoff  </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b="1" dirty="0" smtClean="0"/>
              <a:t>Analyze</a:t>
            </a:r>
            <a:r>
              <a:rPr lang="en-US" dirty="0" smtClean="0"/>
              <a:t> watershed processes using the Soil Water Assessment Tool (SWAT)</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b="1" dirty="0" smtClean="0"/>
              <a:t>Model </a:t>
            </a:r>
            <a:r>
              <a:rPr lang="en-US" dirty="0" smtClean="0"/>
              <a:t>multiple land allocation scenarios for reforestation purposes using the Land Use Conflict Identification Strategy (LUCIS)</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8976" b="41970"/>
          <a:stretch/>
        </p:blipFill>
        <p:spPr>
          <a:xfrm>
            <a:off x="196315" y="3291841"/>
            <a:ext cx="8741041" cy="3223259"/>
          </a:xfrm>
          <a:prstGeom prst="rect">
            <a:avLst/>
          </a:prstGeom>
          <a:ln w="6350">
            <a:solidFill>
              <a:schemeClr val="bg2">
                <a:lumMod val="50000"/>
              </a:schemeClr>
            </a:solidFill>
          </a:ln>
        </p:spPr>
      </p:pic>
      <p:sp>
        <p:nvSpPr>
          <p:cNvPr id="16" name="Text Placeholder 4"/>
          <p:cNvSpPr>
            <a:spLocks noGrp="1"/>
          </p:cNvSpPr>
          <p:nvPr>
            <p:ph type="body" sz="quarter" idx="13"/>
          </p:nvPr>
        </p:nvSpPr>
        <p:spPr>
          <a:xfrm>
            <a:off x="5492354" y="6515100"/>
            <a:ext cx="3445002" cy="274320"/>
          </a:xfrm>
        </p:spPr>
        <p:txBody>
          <a:bodyPr>
            <a:normAutofit/>
          </a:bodyPr>
          <a:lstStyle/>
          <a:p>
            <a:pPr algn="r"/>
            <a:r>
              <a:rPr lang="en-US" dirty="0" smtClean="0"/>
              <a:t>Image Credit: David </a:t>
            </a:r>
            <a:r>
              <a:rPr lang="en-US" dirty="0" err="1" smtClean="0"/>
              <a:t>Cotten</a:t>
            </a:r>
            <a:endParaRPr lang="en-US" dirty="0"/>
          </a:p>
        </p:txBody>
      </p:sp>
    </p:spTree>
    <p:extLst>
      <p:ext uri="{BB962C8B-B14F-4D97-AF65-F5344CB8AC3E}">
        <p14:creationId xmlns:p14="http://schemas.microsoft.com/office/powerpoint/2010/main" val="9931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3954780"/>
            <a:ext cx="7982712" cy="704088"/>
          </a:xfrm>
        </p:spPr>
        <p:txBody>
          <a:bodyPr/>
          <a:lstStyle/>
          <a:p>
            <a:r>
              <a:rPr lang="en-US" dirty="0" smtClean="0"/>
              <a:t>Community Concerns</a:t>
            </a:r>
            <a:endParaRPr lang="en-US" dirty="0"/>
          </a:p>
        </p:txBody>
      </p:sp>
      <p:sp>
        <p:nvSpPr>
          <p:cNvPr id="5" name="Text Placeholder 4"/>
          <p:cNvSpPr>
            <a:spLocks noGrp="1"/>
          </p:cNvSpPr>
          <p:nvPr>
            <p:ph type="body" sz="quarter" idx="13"/>
          </p:nvPr>
        </p:nvSpPr>
        <p:spPr>
          <a:xfrm>
            <a:off x="5553269" y="3755274"/>
            <a:ext cx="3445002" cy="274320"/>
          </a:xfrm>
        </p:spPr>
        <p:txBody>
          <a:bodyPr>
            <a:normAutofit/>
          </a:bodyPr>
          <a:lstStyle/>
          <a:p>
            <a:r>
              <a:rPr lang="en-US" dirty="0" smtClean="0"/>
              <a:t>Image Credits: David </a:t>
            </a:r>
            <a:r>
              <a:rPr lang="en-US" dirty="0" err="1" smtClean="0"/>
              <a:t>Cotten</a:t>
            </a:r>
            <a:endParaRPr lang="en-US" dirty="0"/>
          </a:p>
        </p:txBody>
      </p:sp>
      <p:sp>
        <p:nvSpPr>
          <p:cNvPr id="7" name="Text Placeholder 1"/>
          <p:cNvSpPr txBox="1">
            <a:spLocks/>
          </p:cNvSpPr>
          <p:nvPr/>
        </p:nvSpPr>
        <p:spPr>
          <a:xfrm>
            <a:off x="0" y="4658868"/>
            <a:ext cx="9144000" cy="205248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smtClean="0"/>
              <a:t>Costs of municipal water management in the metropolitan Atlanta area are rising due to an increased demand of infrastructure required to handle </a:t>
            </a:r>
            <a:r>
              <a:rPr lang="en-US" dirty="0" err="1" smtClean="0"/>
              <a:t>stormwater</a:t>
            </a:r>
            <a:r>
              <a:rPr lang="en-US" dirty="0" smtClean="0"/>
              <a:t> runoff</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Rapid, continued development in the city of Atlanta and its suburbs will expand areas of impervious surface cover, exacerbating </a:t>
            </a:r>
            <a:r>
              <a:rPr lang="en-US" dirty="0" err="1" smtClean="0"/>
              <a:t>stormwater</a:t>
            </a:r>
            <a:r>
              <a:rPr lang="en-US" dirty="0" smtClean="0"/>
              <a:t> management problems</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12361"/>
          <a:stretch/>
        </p:blipFill>
        <p:spPr>
          <a:xfrm>
            <a:off x="190403" y="324348"/>
            <a:ext cx="4029075" cy="3448012"/>
          </a:xfrm>
          <a:prstGeom prst="rect">
            <a:avLst/>
          </a:prstGeom>
          <a:ln w="6350">
            <a:solidFill>
              <a:schemeClr val="bg2">
                <a:lumMod val="50000"/>
              </a:schemeClr>
            </a:solidFill>
          </a:ln>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685" r="-1" b="6140"/>
          <a:stretch/>
        </p:blipFill>
        <p:spPr>
          <a:xfrm>
            <a:off x="4950146" y="324348"/>
            <a:ext cx="4048125" cy="3448012"/>
          </a:xfrm>
          <a:prstGeom prst="rect">
            <a:avLst/>
          </a:prstGeom>
          <a:ln w="6350">
            <a:solidFill>
              <a:schemeClr val="bg2">
                <a:lumMod val="50000"/>
              </a:schemeClr>
            </a:solidFill>
          </a:ln>
        </p:spPr>
      </p:pic>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09968"/>
            <a:ext cx="9144000" cy="704088"/>
          </a:xfrm>
        </p:spPr>
        <p:txBody>
          <a:bodyPr/>
          <a:lstStyle/>
          <a:p>
            <a:r>
              <a:rPr lang="en-US" dirty="0" smtClean="0"/>
              <a:t>Green Infrastructure &amp; Reforestation</a:t>
            </a:r>
            <a:endParaRPr lang="en-US" dirty="0"/>
          </a:p>
        </p:txBody>
      </p:sp>
      <p:sp>
        <p:nvSpPr>
          <p:cNvPr id="7" name="Text Placeholder 1"/>
          <p:cNvSpPr txBox="1">
            <a:spLocks/>
          </p:cNvSpPr>
          <p:nvPr/>
        </p:nvSpPr>
        <p:spPr>
          <a:xfrm>
            <a:off x="1" y="814056"/>
            <a:ext cx="9144000" cy="33102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b="1" dirty="0" smtClean="0"/>
              <a:t>Green </a:t>
            </a:r>
            <a:r>
              <a:rPr lang="en-US" b="1" dirty="0"/>
              <a:t>infrastructure </a:t>
            </a:r>
            <a:r>
              <a:rPr lang="en-US" dirty="0"/>
              <a:t>refers to a network </a:t>
            </a:r>
            <a:r>
              <a:rPr lang="en-US" dirty="0" smtClean="0"/>
              <a:t>of </a:t>
            </a:r>
            <a:r>
              <a:rPr lang="en-US" dirty="0"/>
              <a:t>forests, wildlife </a:t>
            </a:r>
            <a:r>
              <a:rPr lang="en-US" dirty="0" smtClean="0"/>
              <a:t>habitats, parks, and natural </a:t>
            </a:r>
            <a:r>
              <a:rPr lang="en-US" dirty="0"/>
              <a:t>areas within urban </a:t>
            </a:r>
            <a:r>
              <a:rPr lang="en-US" dirty="0" smtClean="0"/>
              <a:t>landscapes (McMahon</a:t>
            </a:r>
            <a:r>
              <a:rPr lang="en-US" dirty="0"/>
              <a:t>, 2000</a:t>
            </a:r>
            <a:r>
              <a:rPr lang="en-US" dirty="0" smtClean="0"/>
              <a:t>)</a:t>
            </a:r>
            <a:endParaRPr lang="en-US" dirty="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a:t>Green spaces enrich the quality of life for local residents, provide recreational use, and enhance biodiversity (McMahon, 2000) </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By </a:t>
            </a:r>
            <a:r>
              <a:rPr lang="en-US" dirty="0"/>
              <a:t>decreasing pollution in </a:t>
            </a:r>
            <a:r>
              <a:rPr lang="en-US" dirty="0" smtClean="0"/>
              <a:t>waterways, green infrastructure is an effective </a:t>
            </a:r>
            <a:r>
              <a:rPr lang="en-US" dirty="0"/>
              <a:t>tool </a:t>
            </a:r>
            <a:r>
              <a:rPr lang="en-US" dirty="0" smtClean="0"/>
              <a:t>for managing water quality in cities (</a:t>
            </a:r>
            <a:r>
              <a:rPr lang="en-US" dirty="0" err="1" smtClean="0"/>
              <a:t>Livesly</a:t>
            </a:r>
            <a:r>
              <a:rPr lang="en-US" dirty="0" smtClean="0"/>
              <a:t> </a:t>
            </a:r>
            <a:r>
              <a:rPr lang="en-US" dirty="0"/>
              <a:t>et. al., 2011</a:t>
            </a:r>
            <a:r>
              <a:rPr lang="en-US" dirty="0" smtClean="0"/>
              <a:t>)</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b="1" dirty="0" smtClean="0"/>
              <a:t>Urban </a:t>
            </a:r>
            <a:r>
              <a:rPr lang="en-US" b="1" dirty="0"/>
              <a:t>forests </a:t>
            </a:r>
            <a:r>
              <a:rPr lang="en-US" dirty="0" smtClean="0"/>
              <a:t>are known </a:t>
            </a:r>
            <a:r>
              <a:rPr lang="en-US" dirty="0"/>
              <a:t>to decrease </a:t>
            </a:r>
            <a:r>
              <a:rPr lang="en-US" dirty="0" err="1"/>
              <a:t>stormwater</a:t>
            </a:r>
            <a:r>
              <a:rPr lang="en-US" dirty="0"/>
              <a:t> runoff by allowing water </a:t>
            </a:r>
            <a:r>
              <a:rPr lang="en-US" dirty="0" smtClean="0"/>
              <a:t>to infiltrate </a:t>
            </a:r>
            <a:r>
              <a:rPr lang="en-US" dirty="0"/>
              <a:t>and </a:t>
            </a:r>
            <a:r>
              <a:rPr lang="en-US" dirty="0" smtClean="0"/>
              <a:t>soil </a:t>
            </a:r>
            <a:r>
              <a:rPr lang="en-US" dirty="0"/>
              <a:t>to absorb particles and </a:t>
            </a:r>
            <a:r>
              <a:rPr lang="en-US" dirty="0" smtClean="0"/>
              <a:t>contaminants</a:t>
            </a:r>
            <a:endParaRPr lang="en-US" dirty="0"/>
          </a:p>
          <a:p>
            <a:pPr marL="342900" indent="-342900">
              <a:spcBef>
                <a:spcPts val="200"/>
              </a:spcBef>
              <a:buClr>
                <a:schemeClr val="accent1"/>
              </a:buClr>
              <a:buFont typeface="Webdings" panose="05030102010509060703" pitchFamily="18" charset="2"/>
              <a:buChar char="4"/>
            </a:pPr>
            <a:endParaRPr lang="en-US" dirty="0" smtClean="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611" b="18693"/>
          <a:stretch/>
        </p:blipFill>
        <p:spPr>
          <a:xfrm>
            <a:off x="198293" y="4152899"/>
            <a:ext cx="4002232" cy="2362200"/>
          </a:xfrm>
          <a:prstGeom prst="rect">
            <a:avLst/>
          </a:prstGeom>
          <a:ln w="6350">
            <a:solidFill>
              <a:schemeClr val="bg2">
                <a:lumMod val="50000"/>
              </a:schemeClr>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6563" b="4741"/>
          <a:stretch/>
        </p:blipFill>
        <p:spPr>
          <a:xfrm>
            <a:off x="4939217" y="4152900"/>
            <a:ext cx="4002232" cy="2362200"/>
          </a:xfrm>
          <a:prstGeom prst="rect">
            <a:avLst/>
          </a:prstGeom>
          <a:ln w="6350">
            <a:solidFill>
              <a:schemeClr val="bg2">
                <a:lumMod val="50000"/>
              </a:schemeClr>
            </a:solidFill>
          </a:ln>
        </p:spPr>
      </p:pic>
      <p:sp>
        <p:nvSpPr>
          <p:cNvPr id="10" name="Text Placeholder 4"/>
          <p:cNvSpPr>
            <a:spLocks noGrp="1"/>
          </p:cNvSpPr>
          <p:nvPr>
            <p:ph type="body" sz="quarter" idx="13"/>
          </p:nvPr>
        </p:nvSpPr>
        <p:spPr>
          <a:xfrm>
            <a:off x="866013" y="6515099"/>
            <a:ext cx="3334512" cy="274320"/>
          </a:xfrm>
        </p:spPr>
        <p:txBody>
          <a:bodyPr>
            <a:normAutofit/>
          </a:bodyPr>
          <a:lstStyle/>
          <a:p>
            <a:r>
              <a:rPr lang="en-US" dirty="0" smtClean="0"/>
              <a:t>Image Credit: Hillary </a:t>
            </a:r>
            <a:r>
              <a:rPr lang="en-US" dirty="0" err="1" smtClean="0"/>
              <a:t>Essig</a:t>
            </a:r>
            <a:endParaRPr lang="en-US" dirty="0"/>
          </a:p>
        </p:txBody>
      </p:sp>
      <p:pic>
        <p:nvPicPr>
          <p:cNvPr id="11" name="Picture 10"/>
          <p:cNvPicPr>
            <a:picLocks noChangeAspect="1"/>
          </p:cNvPicPr>
          <p:nvPr/>
        </p:nvPicPr>
        <p:blipFill>
          <a:blip r:embed="rId5"/>
          <a:stretch>
            <a:fillRect/>
          </a:stretch>
        </p:blipFill>
        <p:spPr>
          <a:xfrm>
            <a:off x="5496910" y="6528787"/>
            <a:ext cx="3444539" cy="329213"/>
          </a:xfrm>
          <a:prstGeom prst="rect">
            <a:avLst/>
          </a:prstGeom>
        </p:spPr>
      </p:pic>
    </p:spTree>
    <p:extLst>
      <p:ext uri="{BB962C8B-B14F-4D97-AF65-F5344CB8AC3E}">
        <p14:creationId xmlns:p14="http://schemas.microsoft.com/office/powerpoint/2010/main" val="3706717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05156" y="4110228"/>
            <a:ext cx="7982712" cy="704088"/>
          </a:xfrm>
        </p:spPr>
        <p:txBody>
          <a:bodyPr/>
          <a:lstStyle/>
          <a:p>
            <a:r>
              <a:rPr lang="en-US" dirty="0" smtClean="0"/>
              <a:t>NASA Earth Observing Systems </a:t>
            </a:r>
            <a:endParaRPr lang="en-US" dirty="0"/>
          </a:p>
        </p:txBody>
      </p:sp>
      <p:sp>
        <p:nvSpPr>
          <p:cNvPr id="5" name="Text Placeholder 4"/>
          <p:cNvSpPr>
            <a:spLocks noGrp="1"/>
          </p:cNvSpPr>
          <p:nvPr>
            <p:ph type="body" sz="quarter" idx="13"/>
          </p:nvPr>
        </p:nvSpPr>
        <p:spPr>
          <a:xfrm>
            <a:off x="576072" y="3543739"/>
            <a:ext cx="2295144" cy="274320"/>
          </a:xfrm>
        </p:spPr>
        <p:txBody>
          <a:bodyPr/>
          <a:lstStyle/>
          <a:p>
            <a:r>
              <a:rPr lang="en-US" b="1" dirty="0" smtClean="0"/>
              <a:t>Landsat 8</a:t>
            </a:r>
            <a:r>
              <a:rPr lang="en-US" dirty="0" smtClean="0"/>
              <a:t>, OLI</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7493" y="660390"/>
            <a:ext cx="3831291" cy="2884111"/>
          </a:xfrm>
          <a:prstGeom prst="rect">
            <a:avLst/>
          </a:prstGeom>
        </p:spPr>
      </p:pic>
      <p:pic>
        <p:nvPicPr>
          <p:cNvPr id="7" name="Picture 6"/>
          <p:cNvPicPr>
            <a:picLocks noChangeAspect="1"/>
          </p:cNvPicPr>
          <p:nvPr/>
        </p:nvPicPr>
        <p:blipFill>
          <a:blip r:embed="rId4"/>
          <a:stretch>
            <a:fillRect/>
          </a:stretch>
        </p:blipFill>
        <p:spPr>
          <a:xfrm>
            <a:off x="707079" y="660390"/>
            <a:ext cx="3537117" cy="2884111"/>
          </a:xfrm>
          <a:prstGeom prst="rect">
            <a:avLst/>
          </a:prstGeom>
        </p:spPr>
      </p:pic>
      <p:sp>
        <p:nvSpPr>
          <p:cNvPr id="8" name="Text Placeholder 7"/>
          <p:cNvSpPr>
            <a:spLocks noGrp="1"/>
          </p:cNvSpPr>
          <p:nvPr>
            <p:ph type="body" sz="quarter" idx="11"/>
          </p:nvPr>
        </p:nvSpPr>
        <p:spPr/>
        <p:txBody>
          <a:bodyPr/>
          <a:lstStyle/>
          <a:p>
            <a:r>
              <a:rPr lang="en-US" b="1" dirty="0" smtClean="0"/>
              <a:t>Landsat 8</a:t>
            </a:r>
            <a:r>
              <a:rPr lang="en-US" dirty="0" smtClean="0"/>
              <a:t> and </a:t>
            </a:r>
            <a:r>
              <a:rPr lang="en-US" b="1" dirty="0" smtClean="0"/>
              <a:t>Terra</a:t>
            </a:r>
            <a:r>
              <a:rPr lang="en-US" dirty="0" smtClean="0"/>
              <a:t> satellites were utilized in this project to produce land cover and topographic datasets</a:t>
            </a:r>
            <a:endParaRPr lang="en-US" dirty="0"/>
          </a:p>
        </p:txBody>
      </p:sp>
      <p:sp>
        <p:nvSpPr>
          <p:cNvPr id="9" name="Text Placeholder 4"/>
          <p:cNvSpPr txBox="1">
            <a:spLocks/>
          </p:cNvSpPr>
          <p:nvPr/>
        </p:nvSpPr>
        <p:spPr>
          <a:xfrm>
            <a:off x="3697352" y="3542599"/>
            <a:ext cx="2295144" cy="274320"/>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Terra</a:t>
            </a:r>
            <a:r>
              <a:rPr lang="en-US" dirty="0" smtClean="0"/>
              <a:t>, ASTER</a:t>
            </a:r>
            <a:endParaRPr lang="en-US" dirty="0"/>
          </a:p>
        </p:txBody>
      </p:sp>
    </p:spTree>
    <p:extLst>
      <p:ext uri="{BB962C8B-B14F-4D97-AF65-F5344CB8AC3E}">
        <p14:creationId xmlns:p14="http://schemas.microsoft.com/office/powerpoint/2010/main" val="69597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93559"/>
            <a:ext cx="7982712" cy="704088"/>
          </a:xfrm>
        </p:spPr>
        <p:txBody>
          <a:bodyPr/>
          <a:lstStyle/>
          <a:p>
            <a:r>
              <a:rPr lang="en-US" dirty="0" smtClean="0"/>
              <a:t>Methodology</a:t>
            </a:r>
            <a:endParaRPr lang="en-US" dirty="0"/>
          </a:p>
        </p:txBody>
      </p:sp>
      <p:grpSp>
        <p:nvGrpSpPr>
          <p:cNvPr id="8" name="Group 7"/>
          <p:cNvGrpSpPr/>
          <p:nvPr/>
        </p:nvGrpSpPr>
        <p:grpSpPr>
          <a:xfrm>
            <a:off x="116114" y="1283209"/>
            <a:ext cx="8853715" cy="5306278"/>
            <a:chOff x="914399" y="13372907"/>
            <a:chExt cx="16549916" cy="7032552"/>
          </a:xfrm>
        </p:grpSpPr>
        <p:grpSp>
          <p:nvGrpSpPr>
            <p:cNvPr id="9" name="Group 8"/>
            <p:cNvGrpSpPr/>
            <p:nvPr/>
          </p:nvGrpSpPr>
          <p:grpSpPr>
            <a:xfrm>
              <a:off x="914399" y="13372907"/>
              <a:ext cx="16549916" cy="7032552"/>
              <a:chOff x="914399" y="13372907"/>
              <a:chExt cx="16549916" cy="7032552"/>
            </a:xfrm>
          </p:grpSpPr>
          <p:sp>
            <p:nvSpPr>
              <p:cNvPr id="12" name="Rounded Rectangle 11"/>
              <p:cNvSpPr/>
              <p:nvPr/>
            </p:nvSpPr>
            <p:spPr>
              <a:xfrm>
                <a:off x="930390" y="13382254"/>
                <a:ext cx="3146096" cy="7023205"/>
              </a:xfrm>
              <a:prstGeom prst="roundRect">
                <a:avLst/>
              </a:prstGeom>
              <a:solidFill>
                <a:srgbClr val="5B9BD5">
                  <a:lumMod val="40000"/>
                  <a:lumOff val="60000"/>
                </a:srgbClr>
              </a:solidFill>
              <a:ln w="12700" cap="flat" cmpd="sng" algn="ctr">
                <a:solidFill>
                  <a:srgbClr val="4472C4"/>
                </a:solidFill>
                <a:prstDash val="solid"/>
                <a:miter lim="800000"/>
              </a:ln>
              <a:effectLst/>
            </p:spPr>
            <p:txBody>
              <a:bodyPr rtlCol="0" anchor="ctr"/>
              <a:lstStyle/>
              <a:p>
                <a:pPr algn="ctr">
                  <a:defRPr/>
                </a:pPr>
                <a:endParaRPr lang="en-US" kern="0" dirty="0" smtClean="0">
                  <a:solidFill>
                    <a:prstClr val="white"/>
                  </a:solidFill>
                  <a:latin typeface="Calibri" panose="020F0502020204030204"/>
                </a:endParaRPr>
              </a:p>
            </p:txBody>
          </p:sp>
          <p:sp>
            <p:nvSpPr>
              <p:cNvPr id="13" name="Rounded Rectangle 12"/>
              <p:cNvSpPr/>
              <p:nvPr/>
            </p:nvSpPr>
            <p:spPr>
              <a:xfrm>
                <a:off x="5307357" y="13382254"/>
                <a:ext cx="5134521" cy="6961052"/>
              </a:xfrm>
              <a:prstGeom prst="roundRect">
                <a:avLst>
                  <a:gd name="adj" fmla="val 10000"/>
                </a:avLst>
              </a:prstGeom>
              <a:solidFill>
                <a:srgbClr val="5B9BD5">
                  <a:lumMod val="40000"/>
                  <a:lumOff val="60000"/>
                </a:srgbClr>
              </a:solidFill>
              <a:ln w="12700" cap="flat" cmpd="sng" algn="ctr">
                <a:solidFill>
                  <a:srgbClr val="4472C4"/>
                </a:solidFill>
                <a:prstDash val="solid"/>
                <a:miter lim="800000"/>
              </a:ln>
              <a:effectLst/>
            </p:spPr>
          </p:sp>
          <p:sp>
            <p:nvSpPr>
              <p:cNvPr id="14" name="Rounded Rectangle 13"/>
              <p:cNvSpPr/>
              <p:nvPr/>
            </p:nvSpPr>
            <p:spPr>
              <a:xfrm>
                <a:off x="11691462" y="13372907"/>
                <a:ext cx="5772853" cy="6961052"/>
              </a:xfrm>
              <a:prstGeom prst="roundRect">
                <a:avLst>
                  <a:gd name="adj" fmla="val 10000"/>
                </a:avLst>
              </a:prstGeom>
              <a:solidFill>
                <a:srgbClr val="5B9BD5">
                  <a:lumMod val="40000"/>
                  <a:lumOff val="60000"/>
                </a:srgbClr>
              </a:solidFill>
              <a:ln w="12700" cap="flat" cmpd="sng" algn="ctr">
                <a:solidFill>
                  <a:srgbClr val="4472C4"/>
                </a:solidFill>
                <a:prstDash val="solid"/>
                <a:miter lim="800000"/>
              </a:ln>
              <a:effectLst/>
            </p:spPr>
          </p:sp>
          <p:sp>
            <p:nvSpPr>
              <p:cNvPr id="15" name="Rectangle 14"/>
              <p:cNvSpPr/>
              <p:nvPr/>
            </p:nvSpPr>
            <p:spPr>
              <a:xfrm>
                <a:off x="930390" y="13849280"/>
                <a:ext cx="3146096" cy="526389"/>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16" name="TextBox 15"/>
              <p:cNvSpPr txBox="1"/>
              <p:nvPr/>
            </p:nvSpPr>
            <p:spPr>
              <a:xfrm>
                <a:off x="914399" y="13878173"/>
                <a:ext cx="3178077" cy="407905"/>
              </a:xfrm>
              <a:prstGeom prst="rect">
                <a:avLst/>
              </a:prstGeom>
              <a:noFill/>
            </p:spPr>
            <p:txBody>
              <a:bodyPr wrap="square" rtlCol="0">
                <a:spAutoFit/>
              </a:bodyPr>
              <a:lstStyle/>
              <a:p>
                <a:pPr algn="ctr">
                  <a:defRPr/>
                </a:pPr>
                <a:r>
                  <a:rPr lang="en-US" sz="1400" b="1" kern="0" dirty="0" smtClean="0">
                    <a:solidFill>
                      <a:prstClr val="black"/>
                    </a:solidFill>
                    <a:latin typeface="Century Gothic" panose="020B0502020202020204" pitchFamily="34" charset="0"/>
                  </a:rPr>
                  <a:t>Data Acquisition</a:t>
                </a:r>
              </a:p>
            </p:txBody>
          </p:sp>
          <p:sp>
            <p:nvSpPr>
              <p:cNvPr id="17" name="Rectangle 16"/>
              <p:cNvSpPr/>
              <p:nvPr/>
            </p:nvSpPr>
            <p:spPr>
              <a:xfrm>
                <a:off x="5307357" y="13849280"/>
                <a:ext cx="5134521" cy="526389"/>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18" name="TextBox 17"/>
              <p:cNvSpPr txBox="1"/>
              <p:nvPr/>
            </p:nvSpPr>
            <p:spPr>
              <a:xfrm>
                <a:off x="5683248" y="13878173"/>
                <a:ext cx="4382740" cy="407905"/>
              </a:xfrm>
              <a:prstGeom prst="rect">
                <a:avLst/>
              </a:prstGeom>
              <a:noFill/>
            </p:spPr>
            <p:txBody>
              <a:bodyPr wrap="square" rtlCol="0">
                <a:spAutoFit/>
              </a:bodyPr>
              <a:lstStyle/>
              <a:p>
                <a:pPr algn="ctr">
                  <a:defRPr/>
                </a:pPr>
                <a:r>
                  <a:rPr lang="en-US" sz="1400" b="1" kern="0" dirty="0" smtClean="0">
                    <a:solidFill>
                      <a:prstClr val="black"/>
                    </a:solidFill>
                    <a:latin typeface="Century Gothic" panose="020B0502020202020204" pitchFamily="34" charset="0"/>
                  </a:rPr>
                  <a:t>Processing and Analysis </a:t>
                </a:r>
              </a:p>
            </p:txBody>
          </p:sp>
          <p:sp>
            <p:nvSpPr>
              <p:cNvPr id="19" name="Rectangle 18"/>
              <p:cNvSpPr/>
              <p:nvPr/>
            </p:nvSpPr>
            <p:spPr>
              <a:xfrm>
                <a:off x="11691462" y="13849280"/>
                <a:ext cx="5772853" cy="526389"/>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20" name="TextBox 19"/>
              <p:cNvSpPr txBox="1"/>
              <p:nvPr/>
            </p:nvSpPr>
            <p:spPr>
              <a:xfrm>
                <a:off x="13231339" y="13878173"/>
                <a:ext cx="2693100" cy="407905"/>
              </a:xfrm>
              <a:prstGeom prst="rect">
                <a:avLst/>
              </a:prstGeom>
              <a:noFill/>
            </p:spPr>
            <p:txBody>
              <a:bodyPr wrap="square" rtlCol="0">
                <a:spAutoFit/>
              </a:bodyPr>
              <a:lstStyle/>
              <a:p>
                <a:pPr algn="ctr">
                  <a:defRPr/>
                </a:pPr>
                <a:r>
                  <a:rPr lang="en-US" sz="1400" b="1" kern="0" dirty="0" smtClean="0">
                    <a:solidFill>
                      <a:prstClr val="black"/>
                    </a:solidFill>
                    <a:latin typeface="Century Gothic" panose="020B0502020202020204" pitchFamily="34" charset="0"/>
                  </a:rPr>
                  <a:t>End Products</a:t>
                </a:r>
              </a:p>
            </p:txBody>
          </p:sp>
          <p:grpSp>
            <p:nvGrpSpPr>
              <p:cNvPr id="21" name="Group 20"/>
              <p:cNvGrpSpPr/>
              <p:nvPr/>
            </p:nvGrpSpPr>
            <p:grpSpPr>
              <a:xfrm>
                <a:off x="1016793" y="14669433"/>
                <a:ext cx="2973281" cy="693436"/>
                <a:chOff x="-2887189" y="-290977"/>
                <a:chExt cx="2091171" cy="637627"/>
              </a:xfrm>
            </p:grpSpPr>
            <p:sp>
              <p:nvSpPr>
                <p:cNvPr id="54" name="Rounded Rectangle 53"/>
                <p:cNvSpPr/>
                <p:nvPr/>
              </p:nvSpPr>
              <p:spPr>
                <a:xfrm>
                  <a:off x="-2845407" y="-269233"/>
                  <a:ext cx="2007606" cy="55403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55" name="TextBox 54"/>
                <p:cNvSpPr txBox="1"/>
                <p:nvPr/>
              </p:nvSpPr>
              <p:spPr>
                <a:xfrm>
                  <a:off x="-2887189" y="-290977"/>
                  <a:ext cx="2091171" cy="637627"/>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Landsat 8 Images</a:t>
                  </a:r>
                </a:p>
              </p:txBody>
            </p:sp>
          </p:grpSp>
          <p:grpSp>
            <p:nvGrpSpPr>
              <p:cNvPr id="22" name="Group 21"/>
              <p:cNvGrpSpPr/>
              <p:nvPr/>
            </p:nvGrpSpPr>
            <p:grpSpPr>
              <a:xfrm>
                <a:off x="1016792" y="16988064"/>
                <a:ext cx="2973281" cy="602530"/>
                <a:chOff x="-3245949" y="-541422"/>
                <a:chExt cx="2091171" cy="554036"/>
              </a:xfrm>
            </p:grpSpPr>
            <p:sp>
              <p:nvSpPr>
                <p:cNvPr id="52" name="Rounded Rectangle 51"/>
                <p:cNvSpPr/>
                <p:nvPr/>
              </p:nvSpPr>
              <p:spPr>
                <a:xfrm>
                  <a:off x="-3204167" y="-541422"/>
                  <a:ext cx="2007606" cy="55403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53" name="TextBox 52"/>
                <p:cNvSpPr txBox="1"/>
                <p:nvPr/>
              </p:nvSpPr>
              <p:spPr>
                <a:xfrm>
                  <a:off x="-3245949" y="-479847"/>
                  <a:ext cx="2091171" cy="375075"/>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ASTER DEMs</a:t>
                  </a:r>
                </a:p>
              </p:txBody>
            </p:sp>
          </p:grpSp>
          <p:grpSp>
            <p:nvGrpSpPr>
              <p:cNvPr id="23" name="Group 22"/>
              <p:cNvGrpSpPr/>
              <p:nvPr/>
            </p:nvGrpSpPr>
            <p:grpSpPr>
              <a:xfrm>
                <a:off x="1076199" y="19253977"/>
                <a:ext cx="2854467" cy="693437"/>
                <a:chOff x="-3204167" y="14180"/>
                <a:chExt cx="2007606" cy="1062558"/>
              </a:xfrm>
            </p:grpSpPr>
            <p:sp>
              <p:nvSpPr>
                <p:cNvPr id="50" name="Rounded Rectangle 49"/>
                <p:cNvSpPr/>
                <p:nvPr/>
              </p:nvSpPr>
              <p:spPr>
                <a:xfrm>
                  <a:off x="-3204167" y="138707"/>
                  <a:ext cx="2007606" cy="92326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51" name="TextBox 50"/>
                <p:cNvSpPr txBox="1"/>
                <p:nvPr/>
              </p:nvSpPr>
              <p:spPr>
                <a:xfrm>
                  <a:off x="-3204167" y="14180"/>
                  <a:ext cx="1961735" cy="1062558"/>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Ancillary Datasets</a:t>
                  </a:r>
                </a:p>
              </p:txBody>
            </p:sp>
          </p:grpSp>
          <p:grpSp>
            <p:nvGrpSpPr>
              <p:cNvPr id="24" name="Group 23"/>
              <p:cNvGrpSpPr/>
              <p:nvPr/>
            </p:nvGrpSpPr>
            <p:grpSpPr>
              <a:xfrm>
                <a:off x="5683248" y="15923047"/>
                <a:ext cx="4379883" cy="693436"/>
                <a:chOff x="3641040" y="2625263"/>
                <a:chExt cx="3080463" cy="637627"/>
              </a:xfrm>
            </p:grpSpPr>
            <p:sp>
              <p:nvSpPr>
                <p:cNvPr id="48" name="Rounded Rectangle 47"/>
                <p:cNvSpPr/>
                <p:nvPr/>
              </p:nvSpPr>
              <p:spPr>
                <a:xfrm>
                  <a:off x="3712532" y="2636592"/>
                  <a:ext cx="2937480" cy="55403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49" name="TextBox 48"/>
                <p:cNvSpPr txBox="1"/>
                <p:nvPr/>
              </p:nvSpPr>
              <p:spPr>
                <a:xfrm>
                  <a:off x="3641040" y="2625263"/>
                  <a:ext cx="3080463" cy="637627"/>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Land Cover Classification</a:t>
                  </a:r>
                </a:p>
              </p:txBody>
            </p:sp>
          </p:grpSp>
          <p:grpSp>
            <p:nvGrpSpPr>
              <p:cNvPr id="25" name="Group 24"/>
              <p:cNvGrpSpPr/>
              <p:nvPr/>
            </p:nvGrpSpPr>
            <p:grpSpPr>
              <a:xfrm>
                <a:off x="5784897" y="16988067"/>
                <a:ext cx="1384250" cy="602530"/>
                <a:chOff x="3641039" y="5588168"/>
                <a:chExt cx="973572" cy="554036"/>
              </a:xfrm>
            </p:grpSpPr>
            <p:sp>
              <p:nvSpPr>
                <p:cNvPr id="46" name="Rounded Rectangle 45"/>
                <p:cNvSpPr/>
                <p:nvPr/>
              </p:nvSpPr>
              <p:spPr>
                <a:xfrm>
                  <a:off x="3641039" y="5588168"/>
                  <a:ext cx="973571" cy="55403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47" name="TextBox 46"/>
                <p:cNvSpPr txBox="1"/>
                <p:nvPr/>
              </p:nvSpPr>
              <p:spPr>
                <a:xfrm>
                  <a:off x="3641040" y="5670570"/>
                  <a:ext cx="973571" cy="375075"/>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SWAT</a:t>
                  </a:r>
                </a:p>
              </p:txBody>
            </p:sp>
          </p:grpSp>
          <p:grpSp>
            <p:nvGrpSpPr>
              <p:cNvPr id="26" name="Group 25"/>
              <p:cNvGrpSpPr/>
              <p:nvPr/>
            </p:nvGrpSpPr>
            <p:grpSpPr>
              <a:xfrm>
                <a:off x="8577234" y="16994874"/>
                <a:ext cx="1384249" cy="602530"/>
                <a:chOff x="2813884" y="-2628770"/>
                <a:chExt cx="973571" cy="554036"/>
              </a:xfrm>
            </p:grpSpPr>
            <p:sp>
              <p:nvSpPr>
                <p:cNvPr id="44" name="Rounded Rectangle 43"/>
                <p:cNvSpPr/>
                <p:nvPr/>
              </p:nvSpPr>
              <p:spPr>
                <a:xfrm>
                  <a:off x="2813884" y="-2628770"/>
                  <a:ext cx="973571" cy="55403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45" name="TextBox 44"/>
                <p:cNvSpPr txBox="1"/>
                <p:nvPr/>
              </p:nvSpPr>
              <p:spPr>
                <a:xfrm>
                  <a:off x="2813884" y="-2546367"/>
                  <a:ext cx="973571" cy="375075"/>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LUCIS</a:t>
                  </a:r>
                </a:p>
              </p:txBody>
            </p:sp>
          </p:grpSp>
          <p:grpSp>
            <p:nvGrpSpPr>
              <p:cNvPr id="27" name="Group 26"/>
              <p:cNvGrpSpPr/>
              <p:nvPr/>
            </p:nvGrpSpPr>
            <p:grpSpPr>
              <a:xfrm>
                <a:off x="11975623" y="14649686"/>
                <a:ext cx="5067916" cy="693437"/>
                <a:chOff x="11076047" y="-1908365"/>
                <a:chExt cx="3564371" cy="964217"/>
              </a:xfrm>
            </p:grpSpPr>
            <p:sp>
              <p:nvSpPr>
                <p:cNvPr id="42" name="Rounded Rectangle 41"/>
                <p:cNvSpPr/>
                <p:nvPr/>
              </p:nvSpPr>
              <p:spPr>
                <a:xfrm>
                  <a:off x="11219543" y="-1841229"/>
                  <a:ext cx="3410857" cy="831015"/>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43" name="TextBox 42"/>
                <p:cNvSpPr txBox="1"/>
                <p:nvPr/>
              </p:nvSpPr>
              <p:spPr>
                <a:xfrm>
                  <a:off x="11076047" y="-1908365"/>
                  <a:ext cx="3564371" cy="964217"/>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Supervised Land Cover Classification</a:t>
                  </a:r>
                </a:p>
              </p:txBody>
            </p:sp>
          </p:grpSp>
          <p:grpSp>
            <p:nvGrpSpPr>
              <p:cNvPr id="28" name="Group 27"/>
              <p:cNvGrpSpPr/>
              <p:nvPr/>
            </p:nvGrpSpPr>
            <p:grpSpPr>
              <a:xfrm>
                <a:off x="12195399" y="17026609"/>
                <a:ext cx="4764980" cy="696326"/>
                <a:chOff x="4547097" y="-1533427"/>
                <a:chExt cx="3351310" cy="640285"/>
              </a:xfrm>
            </p:grpSpPr>
            <p:sp>
              <p:nvSpPr>
                <p:cNvPr id="40" name="Rounded Rectangle 39"/>
                <p:cNvSpPr/>
                <p:nvPr/>
              </p:nvSpPr>
              <p:spPr>
                <a:xfrm>
                  <a:off x="4566354" y="-1533427"/>
                  <a:ext cx="3300389" cy="55403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41" name="TextBox 40"/>
                <p:cNvSpPr txBox="1"/>
                <p:nvPr/>
              </p:nvSpPr>
              <p:spPr>
                <a:xfrm>
                  <a:off x="4547097" y="-1530769"/>
                  <a:ext cx="3351310" cy="637627"/>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Hydrologic Processes Model</a:t>
                  </a:r>
                </a:p>
              </p:txBody>
            </p:sp>
          </p:grpSp>
          <p:grpSp>
            <p:nvGrpSpPr>
              <p:cNvPr id="29" name="Group 28"/>
              <p:cNvGrpSpPr/>
              <p:nvPr/>
            </p:nvGrpSpPr>
            <p:grpSpPr>
              <a:xfrm>
                <a:off x="12530182" y="19335243"/>
                <a:ext cx="3930314" cy="602530"/>
                <a:chOff x="12805769" y="846527"/>
                <a:chExt cx="2764272" cy="554036"/>
              </a:xfrm>
            </p:grpSpPr>
            <p:sp>
              <p:nvSpPr>
                <p:cNvPr id="38" name="Rounded Rectangle 37"/>
                <p:cNvSpPr/>
                <p:nvPr/>
              </p:nvSpPr>
              <p:spPr>
                <a:xfrm>
                  <a:off x="12805770" y="846527"/>
                  <a:ext cx="2764271" cy="55403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39" name="TextBox 38"/>
                <p:cNvSpPr txBox="1"/>
                <p:nvPr/>
              </p:nvSpPr>
              <p:spPr>
                <a:xfrm>
                  <a:off x="12805769" y="908102"/>
                  <a:ext cx="2764271" cy="375076"/>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LUCIS Suitability Maps</a:t>
                  </a:r>
                </a:p>
              </p:txBody>
            </p:sp>
          </p:grpSp>
          <p:sp>
            <p:nvSpPr>
              <p:cNvPr id="30" name="Chevron 29"/>
              <p:cNvSpPr/>
              <p:nvPr/>
            </p:nvSpPr>
            <p:spPr>
              <a:xfrm>
                <a:off x="4358050" y="13863726"/>
                <a:ext cx="555259" cy="497494"/>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black"/>
                  </a:solidFill>
                  <a:latin typeface="Calibri" panose="020F0502020204030204"/>
                </a:endParaRPr>
              </a:p>
            </p:txBody>
          </p:sp>
          <p:sp>
            <p:nvSpPr>
              <p:cNvPr id="31" name="Chevron 30"/>
              <p:cNvSpPr/>
              <p:nvPr/>
            </p:nvSpPr>
            <p:spPr>
              <a:xfrm>
                <a:off x="10789041" y="13878175"/>
                <a:ext cx="555259" cy="497494"/>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black"/>
                  </a:solidFill>
                  <a:latin typeface="Calibri" panose="020F0502020204030204"/>
                </a:endParaRPr>
              </a:p>
            </p:txBody>
          </p:sp>
          <p:cxnSp>
            <p:nvCxnSpPr>
              <p:cNvPr id="32" name="Straight Arrow Connector 31"/>
              <p:cNvCxnSpPr/>
              <p:nvPr/>
            </p:nvCxnSpPr>
            <p:spPr>
              <a:xfrm>
                <a:off x="7873188" y="15300983"/>
                <a:ext cx="0" cy="629507"/>
              </a:xfrm>
              <a:prstGeom prst="straightConnector1">
                <a:avLst/>
              </a:prstGeom>
              <a:noFill/>
              <a:ln w="19050" cap="flat" cmpd="sng" algn="ctr">
                <a:solidFill>
                  <a:srgbClr val="41719C"/>
                </a:solidFill>
                <a:prstDash val="solid"/>
                <a:miter lim="800000"/>
                <a:tailEnd type="triangle"/>
              </a:ln>
              <a:effectLst/>
            </p:spPr>
          </p:cxnSp>
          <p:grpSp>
            <p:nvGrpSpPr>
              <p:cNvPr id="33" name="Group 32"/>
              <p:cNvGrpSpPr/>
              <p:nvPr/>
            </p:nvGrpSpPr>
            <p:grpSpPr>
              <a:xfrm>
                <a:off x="5683248" y="14697967"/>
                <a:ext cx="4543003" cy="602530"/>
                <a:chOff x="-1162811" y="-1279309"/>
                <a:chExt cx="3043671" cy="554036"/>
              </a:xfrm>
            </p:grpSpPr>
            <p:sp>
              <p:nvSpPr>
                <p:cNvPr id="36" name="Rounded Rectangle 35"/>
                <p:cNvSpPr/>
                <p:nvPr/>
              </p:nvSpPr>
              <p:spPr>
                <a:xfrm>
                  <a:off x="-1068778" y="-1279309"/>
                  <a:ext cx="2783277" cy="554036"/>
                </a:xfrm>
                <a:prstGeom prst="roundRect">
                  <a:avLst/>
                </a:prstGeom>
                <a:solidFill>
                  <a:srgbClr val="5B9BD5"/>
                </a:solidFill>
                <a:ln w="12700" cap="flat" cmpd="sng" algn="ctr">
                  <a:solidFill>
                    <a:srgbClr val="41719C"/>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37" name="TextBox 36"/>
                <p:cNvSpPr txBox="1"/>
                <p:nvPr/>
              </p:nvSpPr>
              <p:spPr>
                <a:xfrm>
                  <a:off x="-1162811" y="-1222227"/>
                  <a:ext cx="3043671" cy="375075"/>
                </a:xfrm>
                <a:prstGeom prst="rect">
                  <a:avLst/>
                </a:prstGeom>
                <a:noFill/>
                <a:ln>
                  <a:noFill/>
                </a:ln>
              </p:spPr>
              <p:txBody>
                <a:bodyPr wrap="square" rtlCol="0">
                  <a:spAutoFit/>
                </a:bodyPr>
                <a:lstStyle/>
                <a:p>
                  <a:pPr algn="ctr">
                    <a:defRPr/>
                  </a:pPr>
                  <a:r>
                    <a:rPr lang="en-US" sz="1400" kern="0" dirty="0" smtClean="0">
                      <a:solidFill>
                        <a:prstClr val="white"/>
                      </a:solidFill>
                      <a:latin typeface="Century Gothic" panose="020B0502020202020204" pitchFamily="34" charset="0"/>
                    </a:rPr>
                    <a:t>Atmospheric Correction</a:t>
                  </a:r>
                </a:p>
              </p:txBody>
            </p:sp>
          </p:grpSp>
          <p:cxnSp>
            <p:nvCxnSpPr>
              <p:cNvPr id="34" name="Elbow Connector 33"/>
              <p:cNvCxnSpPr>
                <a:stCxn id="48" idx="2"/>
                <a:endCxn id="46" idx="0"/>
              </p:cNvCxnSpPr>
              <p:nvPr/>
            </p:nvCxnSpPr>
            <p:spPr>
              <a:xfrm rot="5400000">
                <a:off x="6950028" y="16064901"/>
                <a:ext cx="450157" cy="1396168"/>
              </a:xfrm>
              <a:prstGeom prst="bentConnector3">
                <a:avLst/>
              </a:prstGeom>
              <a:noFill/>
              <a:ln w="19050" cap="flat" cmpd="sng" algn="ctr">
                <a:solidFill>
                  <a:srgbClr val="41719C"/>
                </a:solidFill>
                <a:prstDash val="solid"/>
                <a:miter lim="800000"/>
                <a:tailEnd type="triangle"/>
              </a:ln>
              <a:effectLst/>
            </p:spPr>
          </p:cxnSp>
          <p:cxnSp>
            <p:nvCxnSpPr>
              <p:cNvPr id="35" name="Elbow Connector 34"/>
              <p:cNvCxnSpPr>
                <a:endCxn id="44" idx="0"/>
              </p:cNvCxnSpPr>
              <p:nvPr/>
            </p:nvCxnSpPr>
            <p:spPr>
              <a:xfrm>
                <a:off x="7873188" y="16762985"/>
                <a:ext cx="1396171" cy="231888"/>
              </a:xfrm>
              <a:prstGeom prst="bentConnector2">
                <a:avLst/>
              </a:prstGeom>
              <a:noFill/>
              <a:ln w="19050" cap="flat" cmpd="sng" algn="ctr">
                <a:solidFill>
                  <a:srgbClr val="41719C"/>
                </a:solidFill>
                <a:prstDash val="solid"/>
                <a:miter lim="800000"/>
                <a:tailEnd type="triangle"/>
              </a:ln>
              <a:effectLst/>
            </p:spPr>
          </p:cxn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688" y="15337302"/>
              <a:ext cx="2364809" cy="151594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688" y="17697142"/>
              <a:ext cx="2364809" cy="1554568"/>
            </a:xfrm>
            <a:prstGeom prst="rect">
              <a:avLst/>
            </a:prstGeom>
          </p:spPr>
        </p:pic>
      </p:grpSp>
      <p:pic>
        <p:nvPicPr>
          <p:cNvPr id="149" name="Content Placeholder 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8798" b="85878" l="10000" r="88889"/>
                    </a14:imgEffect>
                  </a14:imgLayer>
                </a14:imgProps>
              </a:ext>
              <a:ext uri="{28A0092B-C50C-407E-A947-70E740481C1C}">
                <a14:useLocalDpi xmlns:a14="http://schemas.microsoft.com/office/drawing/2010/main" val="0"/>
              </a:ext>
            </a:extLst>
          </a:blip>
          <a:srcRect l="9725" t="18670" r="10600" b="14618"/>
          <a:stretch/>
        </p:blipFill>
        <p:spPr>
          <a:xfrm>
            <a:off x="6794321" y="2758476"/>
            <a:ext cx="1291151" cy="1263425"/>
          </a:xfrm>
          <a:prstGeom prst="rect">
            <a:avLst/>
          </a:prstGeom>
        </p:spPr>
      </p:pic>
    </p:spTree>
    <p:extLst>
      <p:ext uri="{BB962C8B-B14F-4D97-AF65-F5344CB8AC3E}">
        <p14:creationId xmlns:p14="http://schemas.microsoft.com/office/powerpoint/2010/main" val="2298790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7" y="43616"/>
            <a:ext cx="8832323" cy="707886"/>
          </a:xfrm>
          <a:prstGeom prst="rect">
            <a:avLst/>
          </a:prstGeom>
        </p:spPr>
        <p:txBody>
          <a:bodyPr wrap="square">
            <a:spAutoFit/>
          </a:bodyPr>
          <a:lstStyle/>
          <a:p>
            <a:r>
              <a:rPr lang="en-US" sz="4000" b="1" dirty="0">
                <a:solidFill>
                  <a:srgbClr val="75AADB"/>
                </a:solidFill>
              </a:rPr>
              <a:t>Land Cover </a:t>
            </a:r>
            <a:r>
              <a:rPr lang="en-US" sz="4000" b="1" dirty="0" smtClean="0">
                <a:solidFill>
                  <a:srgbClr val="75AADB"/>
                </a:solidFill>
              </a:rPr>
              <a:t>Classification</a:t>
            </a:r>
            <a:endParaRPr lang="en-US" sz="4000" b="1" dirty="0">
              <a:solidFill>
                <a:srgbClr val="75AADB"/>
              </a:solidFill>
            </a:endParaRPr>
          </a:p>
        </p:txBody>
      </p:sp>
      <p:grpSp>
        <p:nvGrpSpPr>
          <p:cNvPr id="77" name="Group 76"/>
          <p:cNvGrpSpPr/>
          <p:nvPr/>
        </p:nvGrpSpPr>
        <p:grpSpPr>
          <a:xfrm>
            <a:off x="518274" y="859543"/>
            <a:ext cx="4036573" cy="5657371"/>
            <a:chOff x="9654027" y="1861029"/>
            <a:chExt cx="4036573" cy="5367787"/>
          </a:xfrm>
        </p:grpSpPr>
        <p:grpSp>
          <p:nvGrpSpPr>
            <p:cNvPr id="73" name="Group 72"/>
            <p:cNvGrpSpPr/>
            <p:nvPr/>
          </p:nvGrpSpPr>
          <p:grpSpPr>
            <a:xfrm>
              <a:off x="9678292" y="1861029"/>
              <a:ext cx="4012308" cy="1243041"/>
              <a:chOff x="9487792" y="822797"/>
              <a:chExt cx="4012308" cy="1243041"/>
            </a:xfrm>
          </p:grpSpPr>
          <p:sp>
            <p:nvSpPr>
              <p:cNvPr id="41" name="Rounded Rectangle 40"/>
              <p:cNvSpPr/>
              <p:nvPr/>
            </p:nvSpPr>
            <p:spPr>
              <a:xfrm>
                <a:off x="9487826" y="822797"/>
                <a:ext cx="4012274" cy="1243041"/>
              </a:xfrm>
              <a:prstGeom prst="roundRect">
                <a:avLst>
                  <a:gd name="adj" fmla="val 10000"/>
                </a:avLst>
              </a:prstGeom>
              <a:solidFill>
                <a:srgbClr val="5B9BD5">
                  <a:lumMod val="40000"/>
                  <a:lumOff val="60000"/>
                </a:srgbClr>
              </a:solidFill>
              <a:ln w="12700" cap="flat" cmpd="sng" algn="ctr">
                <a:solidFill>
                  <a:srgbClr val="4472C4"/>
                </a:solidFill>
                <a:prstDash val="solid"/>
                <a:miter lim="800000"/>
              </a:ln>
              <a:effectLst/>
            </p:spPr>
          </p:sp>
          <p:sp>
            <p:nvSpPr>
              <p:cNvPr id="42" name="Rectangle 41"/>
              <p:cNvSpPr/>
              <p:nvPr/>
            </p:nvSpPr>
            <p:spPr>
              <a:xfrm>
                <a:off x="9487792" y="949188"/>
                <a:ext cx="4012274" cy="397177"/>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43" name="TextBox 42"/>
              <p:cNvSpPr txBox="1"/>
              <p:nvPr/>
            </p:nvSpPr>
            <p:spPr>
              <a:xfrm>
                <a:off x="10773564" y="963534"/>
                <a:ext cx="1440729" cy="321224"/>
              </a:xfrm>
              <a:prstGeom prst="rect">
                <a:avLst/>
              </a:prstGeom>
              <a:noFill/>
            </p:spPr>
            <p:txBody>
              <a:bodyPr wrap="square" rtlCol="0">
                <a:spAutoFit/>
              </a:bodyPr>
              <a:lstStyle/>
              <a:p>
                <a:pPr algn="ctr">
                  <a:defRPr/>
                </a:pPr>
                <a:r>
                  <a:rPr lang="en-US" sz="1600" b="1" kern="0" dirty="0" smtClean="0">
                    <a:solidFill>
                      <a:prstClr val="black"/>
                    </a:solidFill>
                    <a:latin typeface="Century Gothic" panose="020B0502020202020204" pitchFamily="34" charset="0"/>
                  </a:rPr>
                  <a:t>Processing</a:t>
                </a:r>
              </a:p>
            </p:txBody>
          </p:sp>
          <p:sp>
            <p:nvSpPr>
              <p:cNvPr id="51" name="Rounded Rectangle 50"/>
              <p:cNvSpPr/>
              <p:nvPr/>
            </p:nvSpPr>
            <p:spPr>
              <a:xfrm>
                <a:off x="9635058" y="1472756"/>
                <a:ext cx="943628" cy="45462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52" name="TextBox 51"/>
              <p:cNvSpPr txBox="1"/>
              <p:nvPr/>
            </p:nvSpPr>
            <p:spPr>
              <a:xfrm>
                <a:off x="9635059" y="1515767"/>
                <a:ext cx="943627" cy="292023"/>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Mosaic</a:t>
                </a:r>
              </a:p>
            </p:txBody>
          </p:sp>
          <p:sp>
            <p:nvSpPr>
              <p:cNvPr id="53" name="Rounded Rectangle 52"/>
              <p:cNvSpPr/>
              <p:nvPr/>
            </p:nvSpPr>
            <p:spPr>
              <a:xfrm>
                <a:off x="11259301" y="1472756"/>
                <a:ext cx="2102601" cy="45462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54" name="TextBox 53"/>
              <p:cNvSpPr txBox="1"/>
              <p:nvPr/>
            </p:nvSpPr>
            <p:spPr>
              <a:xfrm>
                <a:off x="11259301" y="1467113"/>
                <a:ext cx="2102601" cy="496438"/>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Atmospheric Correction</a:t>
                </a:r>
              </a:p>
            </p:txBody>
          </p:sp>
        </p:grpSp>
        <p:grpSp>
          <p:nvGrpSpPr>
            <p:cNvPr id="74" name="Group 73"/>
            <p:cNvGrpSpPr/>
            <p:nvPr/>
          </p:nvGrpSpPr>
          <p:grpSpPr>
            <a:xfrm>
              <a:off x="9659588" y="3272363"/>
              <a:ext cx="4023160" cy="1243041"/>
              <a:chOff x="9659588" y="3272363"/>
              <a:chExt cx="4023160" cy="1243041"/>
            </a:xfrm>
          </p:grpSpPr>
          <p:sp>
            <p:nvSpPr>
              <p:cNvPr id="48" name="Rounded Rectangle 47"/>
              <p:cNvSpPr/>
              <p:nvPr/>
            </p:nvSpPr>
            <p:spPr>
              <a:xfrm>
                <a:off x="9680803" y="3272363"/>
                <a:ext cx="4001945" cy="1243041"/>
              </a:xfrm>
              <a:prstGeom prst="roundRect">
                <a:avLst>
                  <a:gd name="adj" fmla="val 10000"/>
                </a:avLst>
              </a:prstGeom>
              <a:solidFill>
                <a:srgbClr val="5B9BD5">
                  <a:lumMod val="40000"/>
                  <a:lumOff val="60000"/>
                </a:srgbClr>
              </a:solidFill>
              <a:ln w="12700" cap="flat" cmpd="sng" algn="ctr">
                <a:solidFill>
                  <a:srgbClr val="4472C4"/>
                </a:solidFill>
                <a:prstDash val="solid"/>
                <a:miter lim="800000"/>
              </a:ln>
              <a:effectLst/>
            </p:spPr>
          </p:sp>
          <p:sp>
            <p:nvSpPr>
              <p:cNvPr id="57" name="Rectangle 56"/>
              <p:cNvSpPr/>
              <p:nvPr/>
            </p:nvSpPr>
            <p:spPr>
              <a:xfrm>
                <a:off x="9681468" y="3420806"/>
                <a:ext cx="4000886" cy="397177"/>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58" name="TextBox 57"/>
              <p:cNvSpPr txBox="1"/>
              <p:nvPr/>
            </p:nvSpPr>
            <p:spPr>
              <a:xfrm>
                <a:off x="10769186" y="3431067"/>
                <a:ext cx="1820154" cy="321224"/>
              </a:xfrm>
              <a:prstGeom prst="rect">
                <a:avLst/>
              </a:prstGeom>
              <a:noFill/>
            </p:spPr>
            <p:txBody>
              <a:bodyPr wrap="square" rtlCol="0">
                <a:spAutoFit/>
              </a:bodyPr>
              <a:lstStyle/>
              <a:p>
                <a:pPr algn="ctr">
                  <a:defRPr/>
                </a:pPr>
                <a:r>
                  <a:rPr lang="en-US" sz="1600" b="1" kern="0" dirty="0" smtClean="0">
                    <a:solidFill>
                      <a:prstClr val="black"/>
                    </a:solidFill>
                    <a:latin typeface="Century Gothic" panose="020B0502020202020204" pitchFamily="34" charset="0"/>
                  </a:rPr>
                  <a:t>Classification</a:t>
                </a:r>
              </a:p>
            </p:txBody>
          </p:sp>
          <p:sp>
            <p:nvSpPr>
              <p:cNvPr id="63" name="Rounded Rectangle 62"/>
              <p:cNvSpPr/>
              <p:nvPr/>
            </p:nvSpPr>
            <p:spPr>
              <a:xfrm>
                <a:off x="9825559" y="3924467"/>
                <a:ext cx="1190172" cy="45462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64" name="TextBox 63"/>
              <p:cNvSpPr txBox="1"/>
              <p:nvPr/>
            </p:nvSpPr>
            <p:spPr>
              <a:xfrm>
                <a:off x="9659588" y="3974994"/>
                <a:ext cx="1505399" cy="292023"/>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Training Sets</a:t>
                </a:r>
              </a:p>
            </p:txBody>
          </p:sp>
          <p:sp>
            <p:nvSpPr>
              <p:cNvPr id="65" name="Rounded Rectangle 64"/>
              <p:cNvSpPr/>
              <p:nvPr/>
            </p:nvSpPr>
            <p:spPr>
              <a:xfrm>
                <a:off x="11449801" y="3907405"/>
                <a:ext cx="2102601" cy="45462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66" name="TextBox 65"/>
              <p:cNvSpPr txBox="1"/>
              <p:nvPr/>
            </p:nvSpPr>
            <p:spPr>
              <a:xfrm>
                <a:off x="11514993" y="3900534"/>
                <a:ext cx="1967005" cy="496438"/>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Maximum Likelihood Classification</a:t>
                </a:r>
              </a:p>
            </p:txBody>
          </p:sp>
        </p:grpSp>
        <p:grpSp>
          <p:nvGrpSpPr>
            <p:cNvPr id="75" name="Group 74"/>
            <p:cNvGrpSpPr/>
            <p:nvPr/>
          </p:nvGrpSpPr>
          <p:grpSpPr>
            <a:xfrm>
              <a:off x="9655735" y="4634482"/>
              <a:ext cx="4027013" cy="1240913"/>
              <a:chOff x="9655735" y="4634482"/>
              <a:chExt cx="4027013" cy="1240913"/>
            </a:xfrm>
          </p:grpSpPr>
          <p:sp>
            <p:nvSpPr>
              <p:cNvPr id="49" name="Rounded Rectangle 48"/>
              <p:cNvSpPr/>
              <p:nvPr/>
            </p:nvSpPr>
            <p:spPr>
              <a:xfrm>
                <a:off x="9655735" y="4634482"/>
                <a:ext cx="4027013" cy="1240913"/>
              </a:xfrm>
              <a:prstGeom prst="roundRect">
                <a:avLst>
                  <a:gd name="adj" fmla="val 10000"/>
                </a:avLst>
              </a:prstGeom>
              <a:solidFill>
                <a:srgbClr val="5B9BD5">
                  <a:lumMod val="40000"/>
                  <a:lumOff val="60000"/>
                </a:srgbClr>
              </a:solidFill>
              <a:ln w="12700" cap="flat" cmpd="sng" algn="ctr">
                <a:solidFill>
                  <a:srgbClr val="4472C4"/>
                </a:solidFill>
                <a:prstDash val="solid"/>
                <a:miter lim="800000"/>
              </a:ln>
              <a:effectLst/>
            </p:spPr>
          </p:sp>
          <p:sp>
            <p:nvSpPr>
              <p:cNvPr id="59" name="Rectangle 58"/>
              <p:cNvSpPr/>
              <p:nvPr/>
            </p:nvSpPr>
            <p:spPr>
              <a:xfrm>
                <a:off x="9655735" y="4757759"/>
                <a:ext cx="4025305" cy="397177"/>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60" name="TextBox 59"/>
              <p:cNvSpPr txBox="1"/>
              <p:nvPr/>
            </p:nvSpPr>
            <p:spPr>
              <a:xfrm>
                <a:off x="10964064" y="4787070"/>
                <a:ext cx="1440729" cy="321225"/>
              </a:xfrm>
              <a:prstGeom prst="rect">
                <a:avLst/>
              </a:prstGeom>
              <a:noFill/>
            </p:spPr>
            <p:txBody>
              <a:bodyPr wrap="square" rtlCol="0">
                <a:spAutoFit/>
              </a:bodyPr>
              <a:lstStyle/>
              <a:p>
                <a:pPr algn="ctr">
                  <a:defRPr/>
                </a:pPr>
                <a:r>
                  <a:rPr lang="en-US" sz="1600" b="1" kern="0" dirty="0" smtClean="0">
                    <a:solidFill>
                      <a:prstClr val="black"/>
                    </a:solidFill>
                    <a:latin typeface="Century Gothic" panose="020B0502020202020204" pitchFamily="34" charset="0"/>
                  </a:rPr>
                  <a:t>Validation</a:t>
                </a:r>
              </a:p>
            </p:txBody>
          </p:sp>
          <p:sp>
            <p:nvSpPr>
              <p:cNvPr id="67" name="Rounded Rectangle 66"/>
              <p:cNvSpPr/>
              <p:nvPr/>
            </p:nvSpPr>
            <p:spPr>
              <a:xfrm>
                <a:off x="9825560" y="5251835"/>
                <a:ext cx="1899716" cy="45462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68" name="TextBox 67"/>
              <p:cNvSpPr txBox="1"/>
              <p:nvPr/>
            </p:nvSpPr>
            <p:spPr>
              <a:xfrm>
                <a:off x="9825558" y="5237494"/>
                <a:ext cx="1899717" cy="496438"/>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Accuracy Assessment</a:t>
                </a:r>
              </a:p>
            </p:txBody>
          </p:sp>
          <p:sp>
            <p:nvSpPr>
              <p:cNvPr id="69" name="Rounded Rectangle 68"/>
              <p:cNvSpPr/>
              <p:nvPr/>
            </p:nvSpPr>
            <p:spPr>
              <a:xfrm>
                <a:off x="11967637" y="5244702"/>
                <a:ext cx="1584766" cy="45462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70" name="TextBox 69"/>
              <p:cNvSpPr txBox="1"/>
              <p:nvPr/>
            </p:nvSpPr>
            <p:spPr>
              <a:xfrm>
                <a:off x="11967638" y="5246578"/>
                <a:ext cx="1584764" cy="496438"/>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Confusion Matrix</a:t>
                </a:r>
              </a:p>
            </p:txBody>
          </p:sp>
        </p:grpSp>
        <p:sp>
          <p:nvSpPr>
            <p:cNvPr id="76" name="Rounded Rectangle 75"/>
            <p:cNvSpPr/>
            <p:nvPr/>
          </p:nvSpPr>
          <p:spPr>
            <a:xfrm>
              <a:off x="9654027" y="5974176"/>
              <a:ext cx="4027013" cy="1254640"/>
            </a:xfrm>
            <a:prstGeom prst="roundRect">
              <a:avLst>
                <a:gd name="adj" fmla="val 10000"/>
              </a:avLst>
            </a:prstGeom>
            <a:solidFill>
              <a:srgbClr val="5B9BD5">
                <a:lumMod val="40000"/>
                <a:lumOff val="60000"/>
              </a:srgbClr>
            </a:solidFill>
            <a:ln w="12700" cap="flat" cmpd="sng" algn="ctr">
              <a:solidFill>
                <a:srgbClr val="4472C4"/>
              </a:solidFill>
              <a:prstDash val="solid"/>
              <a:miter lim="800000"/>
            </a:ln>
            <a:effectLst/>
          </p:spPr>
        </p:sp>
        <p:sp>
          <p:nvSpPr>
            <p:cNvPr id="61" name="Rectangle 60"/>
            <p:cNvSpPr/>
            <p:nvPr/>
          </p:nvSpPr>
          <p:spPr>
            <a:xfrm>
              <a:off x="9655734" y="6090266"/>
              <a:ext cx="4027013" cy="397177"/>
            </a:xfrm>
            <a:prstGeom prst="rect">
              <a:avLst/>
            </a:prstGeom>
            <a:solidFill>
              <a:sysClr val="window" lastClr="FFFFFF"/>
            </a:solidFill>
            <a:ln w="12700" cap="flat" cmpd="sng" algn="ctr">
              <a:solidFill>
                <a:srgbClr val="4472C4"/>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62" name="TextBox 61"/>
            <p:cNvSpPr txBox="1"/>
            <p:nvPr/>
          </p:nvSpPr>
          <p:spPr>
            <a:xfrm>
              <a:off x="10964064" y="6132025"/>
              <a:ext cx="1440729" cy="321224"/>
            </a:xfrm>
            <a:prstGeom prst="rect">
              <a:avLst/>
            </a:prstGeom>
            <a:noFill/>
          </p:spPr>
          <p:txBody>
            <a:bodyPr wrap="square" rtlCol="0">
              <a:spAutoFit/>
            </a:bodyPr>
            <a:lstStyle/>
            <a:p>
              <a:pPr algn="ctr">
                <a:defRPr/>
              </a:pPr>
              <a:r>
                <a:rPr lang="en-US" sz="1600" b="1" kern="0" dirty="0" smtClean="0">
                  <a:solidFill>
                    <a:prstClr val="black"/>
                  </a:solidFill>
                  <a:latin typeface="Century Gothic" panose="020B0502020202020204" pitchFamily="34" charset="0"/>
                </a:rPr>
                <a:t>End-Product</a:t>
              </a:r>
            </a:p>
          </p:txBody>
        </p:sp>
        <p:sp>
          <p:nvSpPr>
            <p:cNvPr id="71" name="Rounded Rectangle 70"/>
            <p:cNvSpPr/>
            <p:nvPr/>
          </p:nvSpPr>
          <p:spPr>
            <a:xfrm>
              <a:off x="10527992" y="6585959"/>
              <a:ext cx="2102601" cy="45462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en-US" kern="0" smtClean="0">
                <a:solidFill>
                  <a:prstClr val="white"/>
                </a:solidFill>
                <a:latin typeface="Calibri" panose="020F0502020204030204"/>
              </a:endParaRPr>
            </a:p>
          </p:txBody>
        </p:sp>
        <p:sp>
          <p:nvSpPr>
            <p:cNvPr id="72" name="TextBox 71"/>
            <p:cNvSpPr txBox="1"/>
            <p:nvPr/>
          </p:nvSpPr>
          <p:spPr>
            <a:xfrm>
              <a:off x="10527992" y="6566246"/>
              <a:ext cx="2102601" cy="496438"/>
            </a:xfrm>
            <a:prstGeom prst="rect">
              <a:avLst/>
            </a:prstGeom>
            <a:noFill/>
          </p:spPr>
          <p:txBody>
            <a:bodyPr wrap="square" rtlCol="0">
              <a:spAutoFit/>
            </a:bodyPr>
            <a:lstStyle/>
            <a:p>
              <a:pPr algn="ctr">
                <a:defRPr/>
              </a:pPr>
              <a:r>
                <a:rPr lang="en-US" sz="1400" kern="0" dirty="0" smtClean="0">
                  <a:solidFill>
                    <a:prstClr val="white"/>
                  </a:solidFill>
                  <a:latin typeface="Century Gothic" panose="020B0502020202020204" pitchFamily="34" charset="0"/>
                </a:rPr>
                <a:t>Supervised 2015 Land Cover Classification</a:t>
              </a:r>
            </a:p>
          </p:txBody>
        </p:sp>
      </p:grpSp>
      <p:pic>
        <p:nvPicPr>
          <p:cNvPr id="78" name="Content Placeholder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8798" b="85878" l="10000" r="88889"/>
                    </a14:imgEffect>
                  </a14:imgLayer>
                </a14:imgProps>
              </a:ext>
              <a:ext uri="{28A0092B-C50C-407E-A947-70E740481C1C}">
                <a14:useLocalDpi xmlns:a14="http://schemas.microsoft.com/office/drawing/2010/main" val="0"/>
              </a:ext>
            </a:extLst>
          </a:blip>
          <a:srcRect l="9725" t="18670" r="10600" b="14618"/>
          <a:stretch/>
        </p:blipFill>
        <p:spPr>
          <a:xfrm>
            <a:off x="5035387" y="1865921"/>
            <a:ext cx="2917371" cy="2902857"/>
          </a:xfrm>
          <a:prstGeom prst="rect">
            <a:avLst/>
          </a:prstGeom>
        </p:spPr>
      </p:pic>
      <p:grpSp>
        <p:nvGrpSpPr>
          <p:cNvPr id="79" name="Group 78"/>
          <p:cNvGrpSpPr/>
          <p:nvPr/>
        </p:nvGrpSpPr>
        <p:grpSpPr>
          <a:xfrm>
            <a:off x="7672008" y="2642261"/>
            <a:ext cx="1377701" cy="931862"/>
            <a:chOff x="2324266" y="4597399"/>
            <a:chExt cx="1377701" cy="931862"/>
          </a:xfrm>
        </p:grpSpPr>
        <p:pic>
          <p:nvPicPr>
            <p:cNvPr id="80"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4266" y="4597399"/>
              <a:ext cx="385067" cy="931862"/>
            </a:xfrm>
            <a:prstGeom prst="rect">
              <a:avLst/>
            </a:prstGeom>
          </p:spPr>
        </p:pic>
        <p:sp>
          <p:nvSpPr>
            <p:cNvPr id="81" name="TextBox 80"/>
            <p:cNvSpPr txBox="1"/>
            <p:nvPr/>
          </p:nvSpPr>
          <p:spPr>
            <a:xfrm>
              <a:off x="2709333" y="4597399"/>
              <a:ext cx="840234" cy="261610"/>
            </a:xfrm>
            <a:prstGeom prst="rect">
              <a:avLst/>
            </a:prstGeom>
            <a:noFill/>
          </p:spPr>
          <p:txBody>
            <a:bodyPr wrap="square" rtlCol="0">
              <a:spAutoFit/>
            </a:bodyPr>
            <a:lstStyle/>
            <a:p>
              <a:r>
                <a:rPr lang="en-US" sz="1100" dirty="0" smtClean="0">
                  <a:solidFill>
                    <a:srgbClr val="767171"/>
                  </a:solidFill>
                </a:rPr>
                <a:t>Urban</a:t>
              </a:r>
              <a:endParaRPr lang="en-US" sz="1100" dirty="0">
                <a:solidFill>
                  <a:srgbClr val="767171"/>
                </a:solidFill>
              </a:endParaRPr>
            </a:p>
          </p:txBody>
        </p:sp>
        <p:sp>
          <p:nvSpPr>
            <p:cNvPr id="82" name="TextBox 81"/>
            <p:cNvSpPr txBox="1"/>
            <p:nvPr/>
          </p:nvSpPr>
          <p:spPr>
            <a:xfrm>
              <a:off x="2709333" y="4763829"/>
              <a:ext cx="992634" cy="261610"/>
            </a:xfrm>
            <a:prstGeom prst="rect">
              <a:avLst/>
            </a:prstGeom>
            <a:noFill/>
          </p:spPr>
          <p:txBody>
            <a:bodyPr wrap="square" rtlCol="0">
              <a:spAutoFit/>
            </a:bodyPr>
            <a:lstStyle/>
            <a:p>
              <a:r>
                <a:rPr lang="en-US" sz="1100" dirty="0" smtClean="0">
                  <a:solidFill>
                    <a:srgbClr val="767171"/>
                  </a:solidFill>
                </a:rPr>
                <a:t>Agriculture</a:t>
              </a:r>
              <a:endParaRPr lang="en-US" sz="1100" dirty="0">
                <a:solidFill>
                  <a:srgbClr val="767171"/>
                </a:solidFill>
              </a:endParaRPr>
            </a:p>
          </p:txBody>
        </p:sp>
        <p:sp>
          <p:nvSpPr>
            <p:cNvPr id="83" name="TextBox 82"/>
            <p:cNvSpPr txBox="1"/>
            <p:nvPr/>
          </p:nvSpPr>
          <p:spPr>
            <a:xfrm>
              <a:off x="2709333" y="4932525"/>
              <a:ext cx="840234" cy="261610"/>
            </a:xfrm>
            <a:prstGeom prst="rect">
              <a:avLst/>
            </a:prstGeom>
            <a:noFill/>
          </p:spPr>
          <p:txBody>
            <a:bodyPr wrap="square" rtlCol="0">
              <a:spAutoFit/>
            </a:bodyPr>
            <a:lstStyle/>
            <a:p>
              <a:r>
                <a:rPr lang="en-US" sz="1100" dirty="0" smtClean="0">
                  <a:solidFill>
                    <a:srgbClr val="767171"/>
                  </a:solidFill>
                </a:rPr>
                <a:t>Water</a:t>
              </a:r>
            </a:p>
          </p:txBody>
        </p:sp>
        <p:sp>
          <p:nvSpPr>
            <p:cNvPr id="84" name="TextBox 83"/>
            <p:cNvSpPr txBox="1"/>
            <p:nvPr/>
          </p:nvSpPr>
          <p:spPr>
            <a:xfrm>
              <a:off x="2709333" y="5099022"/>
              <a:ext cx="840234" cy="261610"/>
            </a:xfrm>
            <a:prstGeom prst="rect">
              <a:avLst/>
            </a:prstGeom>
            <a:noFill/>
          </p:spPr>
          <p:txBody>
            <a:bodyPr wrap="square" rtlCol="0">
              <a:spAutoFit/>
            </a:bodyPr>
            <a:lstStyle/>
            <a:p>
              <a:r>
                <a:rPr lang="en-US" sz="1100" dirty="0" smtClean="0">
                  <a:solidFill>
                    <a:srgbClr val="767171"/>
                  </a:solidFill>
                </a:rPr>
                <a:t>Forest</a:t>
              </a:r>
              <a:endParaRPr lang="en-US" sz="1100" dirty="0">
                <a:solidFill>
                  <a:srgbClr val="767171"/>
                </a:solidFill>
              </a:endParaRPr>
            </a:p>
          </p:txBody>
        </p:sp>
        <p:sp>
          <p:nvSpPr>
            <p:cNvPr id="85" name="TextBox 84"/>
            <p:cNvSpPr txBox="1"/>
            <p:nvPr/>
          </p:nvSpPr>
          <p:spPr>
            <a:xfrm>
              <a:off x="2709333" y="5265783"/>
              <a:ext cx="840234" cy="261610"/>
            </a:xfrm>
            <a:prstGeom prst="rect">
              <a:avLst/>
            </a:prstGeom>
            <a:noFill/>
          </p:spPr>
          <p:txBody>
            <a:bodyPr wrap="square" rtlCol="0">
              <a:spAutoFit/>
            </a:bodyPr>
            <a:lstStyle/>
            <a:p>
              <a:r>
                <a:rPr lang="en-US" sz="1100" dirty="0" smtClean="0">
                  <a:solidFill>
                    <a:srgbClr val="767171"/>
                  </a:solidFill>
                </a:rPr>
                <a:t>Bare</a:t>
              </a:r>
              <a:endParaRPr lang="en-US" sz="1100" dirty="0">
                <a:solidFill>
                  <a:srgbClr val="767171"/>
                </a:solidFill>
              </a:endParaRPr>
            </a:p>
          </p:txBody>
        </p:sp>
      </p:grpSp>
      <p:grpSp>
        <p:nvGrpSpPr>
          <p:cNvPr id="86" name="Group 85"/>
          <p:cNvGrpSpPr/>
          <p:nvPr/>
        </p:nvGrpSpPr>
        <p:grpSpPr>
          <a:xfrm>
            <a:off x="7541644" y="3848790"/>
            <a:ext cx="1291166" cy="529500"/>
            <a:chOff x="757767" y="4646201"/>
            <a:chExt cx="1291166" cy="529500"/>
          </a:xfrm>
        </p:grpSpPr>
        <p:pic>
          <p:nvPicPr>
            <p:cNvPr id="87" name="Picture 8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713" y="4842197"/>
              <a:ext cx="920221" cy="90328"/>
            </a:xfrm>
            <a:prstGeom prst="rect">
              <a:avLst/>
            </a:prstGeom>
          </p:spPr>
        </p:pic>
        <p:sp>
          <p:nvSpPr>
            <p:cNvPr id="88" name="TextBox 87"/>
            <p:cNvSpPr txBox="1"/>
            <p:nvPr/>
          </p:nvSpPr>
          <p:spPr>
            <a:xfrm>
              <a:off x="757767" y="4646202"/>
              <a:ext cx="601134" cy="276999"/>
            </a:xfrm>
            <a:prstGeom prst="rect">
              <a:avLst/>
            </a:prstGeom>
            <a:noFill/>
          </p:spPr>
          <p:txBody>
            <a:bodyPr wrap="square" rtlCol="0">
              <a:spAutoFit/>
            </a:bodyPr>
            <a:lstStyle/>
            <a:p>
              <a:r>
                <a:rPr lang="en-US" sz="1200" dirty="0" smtClean="0">
                  <a:solidFill>
                    <a:srgbClr val="767171"/>
                  </a:solidFill>
                </a:rPr>
                <a:t>0</a:t>
              </a:r>
              <a:endParaRPr lang="en-US" sz="1200" dirty="0">
                <a:solidFill>
                  <a:srgbClr val="767171"/>
                </a:solidFill>
              </a:endParaRPr>
            </a:p>
          </p:txBody>
        </p:sp>
        <p:sp>
          <p:nvSpPr>
            <p:cNvPr id="89" name="TextBox 88"/>
            <p:cNvSpPr txBox="1"/>
            <p:nvPr/>
          </p:nvSpPr>
          <p:spPr>
            <a:xfrm>
              <a:off x="1651000" y="4646201"/>
              <a:ext cx="397933" cy="276999"/>
            </a:xfrm>
            <a:prstGeom prst="rect">
              <a:avLst/>
            </a:prstGeom>
            <a:noFill/>
          </p:spPr>
          <p:txBody>
            <a:bodyPr wrap="square" rtlCol="0">
              <a:spAutoFit/>
            </a:bodyPr>
            <a:lstStyle/>
            <a:p>
              <a:r>
                <a:rPr lang="en-US" sz="1200" dirty="0" smtClean="0">
                  <a:solidFill>
                    <a:srgbClr val="767171"/>
                  </a:solidFill>
                </a:rPr>
                <a:t>40</a:t>
              </a:r>
              <a:endParaRPr lang="en-US" sz="1200" dirty="0">
                <a:solidFill>
                  <a:srgbClr val="767171"/>
                </a:solidFill>
              </a:endParaRPr>
            </a:p>
          </p:txBody>
        </p:sp>
        <p:sp>
          <p:nvSpPr>
            <p:cNvPr id="90" name="TextBox 89"/>
            <p:cNvSpPr txBox="1"/>
            <p:nvPr/>
          </p:nvSpPr>
          <p:spPr>
            <a:xfrm>
              <a:off x="1123951" y="4898702"/>
              <a:ext cx="469899" cy="276999"/>
            </a:xfrm>
            <a:prstGeom prst="rect">
              <a:avLst/>
            </a:prstGeom>
            <a:noFill/>
          </p:spPr>
          <p:txBody>
            <a:bodyPr wrap="square" rtlCol="0">
              <a:spAutoFit/>
            </a:bodyPr>
            <a:lstStyle/>
            <a:p>
              <a:r>
                <a:rPr lang="en-US" sz="1200" dirty="0" smtClean="0">
                  <a:solidFill>
                    <a:srgbClr val="767171"/>
                  </a:solidFill>
                </a:rPr>
                <a:t>Km</a:t>
              </a:r>
              <a:endParaRPr lang="en-US" sz="1200" dirty="0">
                <a:solidFill>
                  <a:srgbClr val="767171"/>
                </a:solidFill>
              </a:endParaRPr>
            </a:p>
          </p:txBody>
        </p:sp>
      </p:grpSp>
      <p:sp>
        <p:nvSpPr>
          <p:cNvPr id="92" name="Text Placeholder 4"/>
          <p:cNvSpPr>
            <a:spLocks noGrp="1"/>
          </p:cNvSpPr>
          <p:nvPr>
            <p:ph type="body" sz="quarter" idx="13"/>
          </p:nvPr>
        </p:nvSpPr>
        <p:spPr>
          <a:xfrm>
            <a:off x="5390945" y="4775272"/>
            <a:ext cx="3334512" cy="274320"/>
          </a:xfrm>
        </p:spPr>
        <p:txBody>
          <a:bodyPr>
            <a:normAutofit fontScale="92500"/>
          </a:bodyPr>
          <a:lstStyle/>
          <a:p>
            <a:r>
              <a:rPr lang="en-US" dirty="0" smtClean="0"/>
              <a:t>Image Credit: Atlanta Water Resources Team</a:t>
            </a:r>
            <a:endParaRPr lang="en-US" dirty="0"/>
          </a:p>
        </p:txBody>
      </p:sp>
    </p:spTree>
    <p:extLst>
      <p:ext uri="{BB962C8B-B14F-4D97-AF65-F5344CB8AC3E}">
        <p14:creationId xmlns:p14="http://schemas.microsoft.com/office/powerpoint/2010/main" val="240179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90300"/>
            <a:ext cx="3606800" cy="2741800"/>
          </a:xfrm>
        </p:spPr>
        <p:txBody>
          <a:bodyPr/>
          <a:lstStyle/>
          <a:p>
            <a:r>
              <a:rPr lang="en-US" dirty="0" smtClean="0"/>
              <a:t>Soil and </a:t>
            </a:r>
          </a:p>
          <a:p>
            <a:r>
              <a:rPr lang="en-US" dirty="0" smtClean="0"/>
              <a:t>Water </a:t>
            </a:r>
          </a:p>
          <a:p>
            <a:r>
              <a:rPr lang="en-US" dirty="0" smtClean="0"/>
              <a:t>Assessment </a:t>
            </a:r>
          </a:p>
          <a:p>
            <a:r>
              <a:rPr lang="en-US" dirty="0" smtClean="0"/>
              <a:t>Tool (SWAT) </a:t>
            </a:r>
            <a:endParaRPr lang="en-US" dirty="0"/>
          </a:p>
        </p:txBody>
      </p:sp>
      <p:sp>
        <p:nvSpPr>
          <p:cNvPr id="7" name="Text Placeholder 1"/>
          <p:cNvSpPr txBox="1">
            <a:spLocks/>
          </p:cNvSpPr>
          <p:nvPr/>
        </p:nvSpPr>
        <p:spPr>
          <a:xfrm>
            <a:off x="0" y="2832099"/>
            <a:ext cx="9144000" cy="32067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ts val="200"/>
              </a:spcBef>
              <a:buClr>
                <a:srgbClr val="75AADB"/>
              </a:buClr>
              <a:buFont typeface="Webdings" panose="05030102010509060703" pitchFamily="18" charset="2"/>
              <a:buChar char="4"/>
            </a:pPr>
            <a:r>
              <a:rPr lang="en-US" b="1" dirty="0" smtClean="0">
                <a:solidFill>
                  <a:srgbClr val="767171"/>
                </a:solidFill>
              </a:rPr>
              <a:t>Combines</a:t>
            </a:r>
            <a:r>
              <a:rPr lang="en-US" dirty="0" smtClean="0">
                <a:solidFill>
                  <a:srgbClr val="767171"/>
                </a:solidFill>
              </a:rPr>
              <a:t> weather, surface runoff, evapotranspiration, water storage, groundwater flow, and agricultural data to characterize hydrologic processes</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b="1" dirty="0" smtClean="0"/>
              <a:t>Predicts</a:t>
            </a:r>
            <a:r>
              <a:rPr lang="en-US" dirty="0" smtClean="0"/>
              <a:t> long term impacts of land use in river basins and can be used to evaluate best management practices</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b="1" dirty="0" smtClean="0"/>
              <a:t>Assesses</a:t>
            </a:r>
            <a:r>
              <a:rPr lang="en-US" dirty="0" smtClean="0"/>
              <a:t> the effects of pollution sources and contaminant inputs to local watersheds </a:t>
            </a:r>
          </a:p>
        </p:txBody>
      </p:sp>
    </p:spTree>
    <p:extLst>
      <p:ext uri="{BB962C8B-B14F-4D97-AF65-F5344CB8AC3E}">
        <p14:creationId xmlns:p14="http://schemas.microsoft.com/office/powerpoint/2010/main" val="1660163216"/>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3349</TotalTime>
  <Words>1728</Words>
  <Application>Microsoft Office PowerPoint</Application>
  <PresentationFormat>On-screen Show (4:3)</PresentationFormat>
  <Paragraphs>312</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Helvetica Neue</vt:lpstr>
      <vt:lpstr>Questrial</vt:lpstr>
      <vt:lpstr>Times New Roman</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Arya, Vishal (LARC)[DEVELOP]</cp:lastModifiedBy>
  <cp:revision>338</cp:revision>
  <dcterms:created xsi:type="dcterms:W3CDTF">2015-05-18T13:26:09Z</dcterms:created>
  <dcterms:modified xsi:type="dcterms:W3CDTF">2016-03-09T17:35:29Z</dcterms:modified>
</cp:coreProperties>
</file>