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4"/>
  </p:sldMasterIdLst>
  <p:notesMasterIdLst>
    <p:notesMasterId r:id="rId8"/>
  </p:notes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1" d="100"/>
          <a:sy n="61" d="100"/>
        </p:scale>
        <p:origin x="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11356-44F1-47FE-99E7-1A336F71F629}" type="datetimeFigureOut"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B670-FBCC-40B8-9AEE-39FDEC3583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Laramie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B8E88-8D13-42E6-A518-136F3BED2F3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9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Laramie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B8E88-8D13-42E6-A518-136F3BED2F3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8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5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0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6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6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6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7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43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0" r:id="rId6"/>
    <p:sldLayoutId id="2147483776" r:id="rId7"/>
    <p:sldLayoutId id="2147483777" r:id="rId8"/>
    <p:sldLayoutId id="2147483778" r:id="rId9"/>
    <p:sldLayoutId id="2147483779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1700F20-9339-B183-AA60-50D05D8CE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2889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5C40E5-F075-3F06-926C-FD4B34655DE0}"/>
              </a:ext>
            </a:extLst>
          </p:cNvPr>
          <p:cNvSpPr txBox="1">
            <a:spLocks/>
          </p:cNvSpPr>
          <p:nvPr/>
        </p:nvSpPr>
        <p:spPr>
          <a:xfrm>
            <a:off x="312047" y="2486959"/>
            <a:ext cx="5230090" cy="2968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Century Gothic"/>
                <a:ea typeface="Batang"/>
              </a:rPr>
              <a:t>Project Coordination presents:</a:t>
            </a:r>
            <a:endParaRPr lang="en-US" dirty="0">
              <a:latin typeface="Sitka Subheading"/>
              <a:ea typeface="Batang"/>
            </a:endParaRPr>
          </a:p>
          <a:p>
            <a:pPr algn="ctr"/>
            <a:br>
              <a:rPr lang="en-US" sz="3700" b="1" dirty="0">
                <a:latin typeface="Century Gothic"/>
                <a:ea typeface="Batang"/>
              </a:rPr>
            </a:br>
            <a:r>
              <a:rPr lang="en-US" sz="5800" b="1" dirty="0">
                <a:latin typeface="Century Gothic"/>
                <a:ea typeface="Batang"/>
              </a:rPr>
              <a:t>2023 Summer Deliverable Calendar</a:t>
            </a:r>
            <a:endParaRPr lang="en-US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A6FABD3-09DD-8A5A-38AB-41394E46A1EF}"/>
              </a:ext>
            </a:extLst>
          </p:cNvPr>
          <p:cNvCxnSpPr/>
          <p:nvPr/>
        </p:nvCxnSpPr>
        <p:spPr>
          <a:xfrm flipV="1">
            <a:off x="522514" y="2995550"/>
            <a:ext cx="4734296" cy="3562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16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06C45-DD8F-B666-C1B3-76C793D2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92364"/>
            <a:ext cx="10668000" cy="1524000"/>
          </a:xfrm>
        </p:spPr>
        <p:txBody>
          <a:bodyPr/>
          <a:lstStyle/>
          <a:p>
            <a:pPr algn="ctr"/>
            <a:r>
              <a:rPr lang="en-US" dirty="0"/>
              <a:t>Summer Calendar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6A9D3E-F337-DD92-8863-10046FA742F3}"/>
              </a:ext>
            </a:extLst>
          </p:cNvPr>
          <p:cNvSpPr/>
          <p:nvPr/>
        </p:nvSpPr>
        <p:spPr>
          <a:xfrm>
            <a:off x="644113" y="1094549"/>
            <a:ext cx="11164454" cy="52993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D5F36B-E956-9127-97D0-CC4F8F4034D0}"/>
              </a:ext>
            </a:extLst>
          </p:cNvPr>
          <p:cNvSpPr/>
          <p:nvPr/>
        </p:nvSpPr>
        <p:spPr>
          <a:xfrm>
            <a:off x="1005040" y="1426302"/>
            <a:ext cx="10338660" cy="457630"/>
          </a:xfrm>
          <a:prstGeom prst="roundRect">
            <a:avLst/>
          </a:prstGeom>
          <a:noFill/>
          <a:ln w="9525">
            <a:solidFill>
              <a:srgbClr val="266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18">
            <a:extLst>
              <a:ext uri="{FF2B5EF4-FFF2-40B4-BE49-F238E27FC236}">
                <a16:creationId xmlns:a16="http://schemas.microsoft.com/office/drawing/2014/main" id="{E2176B1A-E78F-22AA-99C7-0625FA716897}"/>
              </a:ext>
            </a:extLst>
          </p:cNvPr>
          <p:cNvSpPr txBox="1">
            <a:spLocks/>
          </p:cNvSpPr>
          <p:nvPr/>
        </p:nvSpPr>
        <p:spPr>
          <a:xfrm>
            <a:off x="1143585" y="1483754"/>
            <a:ext cx="918911" cy="45337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0"/>
              </a:spcAft>
              <a:buNone/>
            </a:pPr>
            <a:r>
              <a:rPr lang="en-US" b="1">
                <a:solidFill>
                  <a:schemeClr val="bg1"/>
                </a:solidFill>
              </a:rPr>
              <a:t>Week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D123E756-E749-66D0-878E-08AFCB82F4DD}"/>
              </a:ext>
            </a:extLst>
          </p:cNvPr>
          <p:cNvSpPr txBox="1">
            <a:spLocks/>
          </p:cNvSpPr>
          <p:nvPr/>
        </p:nvSpPr>
        <p:spPr>
          <a:xfrm>
            <a:off x="2392300" y="1481040"/>
            <a:ext cx="9848481" cy="333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800"/>
              </a:spcAft>
            </a:pPr>
            <a:r>
              <a:rPr lang="en-US" sz="1400" b="1">
                <a:solidFill>
                  <a:srgbClr val="000000"/>
                </a:solidFill>
              </a:rPr>
              <a:t>  1                   2                 3                  4                  5                 6                 7                   8                   9               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29D9E2-A6F0-E4B8-3848-F38797C62EB1}"/>
              </a:ext>
            </a:extLst>
          </p:cNvPr>
          <p:cNvSpPr txBox="1"/>
          <p:nvPr/>
        </p:nvSpPr>
        <p:spPr>
          <a:xfrm rot="19380000">
            <a:off x="439303" y="2974687"/>
            <a:ext cx="190326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</a:rPr>
              <a:t>Deliverables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929EDF-0B68-4F3E-5ABE-33362A6FFD26}"/>
              </a:ext>
            </a:extLst>
          </p:cNvPr>
          <p:cNvSpPr txBox="1"/>
          <p:nvPr/>
        </p:nvSpPr>
        <p:spPr>
          <a:xfrm rot="19140000">
            <a:off x="587745" y="5255737"/>
            <a:ext cx="190326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Checkpoints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09E935-F519-9041-30DC-D3761D096AA8}"/>
              </a:ext>
            </a:extLst>
          </p:cNvPr>
          <p:cNvCxnSpPr/>
          <p:nvPr/>
        </p:nvCxnSpPr>
        <p:spPr>
          <a:xfrm>
            <a:off x="728066" y="4965246"/>
            <a:ext cx="10670307" cy="231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3C1DB5-9267-BE28-3A7B-32D0B6A402CC}"/>
              </a:ext>
            </a:extLst>
          </p:cNvPr>
          <p:cNvCxnSpPr>
            <a:cxnSpLocks/>
          </p:cNvCxnSpPr>
          <p:nvPr/>
        </p:nvCxnSpPr>
        <p:spPr>
          <a:xfrm flipH="1">
            <a:off x="2112529" y="2214127"/>
            <a:ext cx="32329" cy="3627582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ED8C56-F739-FFC7-0ECA-7C69CBAD00F9}"/>
              </a:ext>
            </a:extLst>
          </p:cNvPr>
          <p:cNvSpPr txBox="1"/>
          <p:nvPr/>
        </p:nvSpPr>
        <p:spPr>
          <a:xfrm rot="20280000">
            <a:off x="2795256" y="2154747"/>
            <a:ext cx="154535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Shapefile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8E4D37-96C2-01B7-0302-A95D78487F8E}"/>
              </a:ext>
            </a:extLst>
          </p:cNvPr>
          <p:cNvSpPr txBox="1"/>
          <p:nvPr/>
        </p:nvSpPr>
        <p:spPr>
          <a:xfrm rot="20280000">
            <a:off x="7144001" y="3395722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Web 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BC4CE8-D72A-8BE2-97DC-85E7D7ED4592}"/>
              </a:ext>
            </a:extLst>
          </p:cNvPr>
          <p:cNvSpPr txBox="1"/>
          <p:nvPr/>
        </p:nvSpPr>
        <p:spPr>
          <a:xfrm rot="20280000">
            <a:off x="8071266" y="2730863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Poster (PO)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A62C1C-8683-1EDD-71C6-16EFF7271AF2}"/>
              </a:ext>
            </a:extLst>
          </p:cNvPr>
          <p:cNvSpPr txBox="1"/>
          <p:nvPr/>
        </p:nvSpPr>
        <p:spPr>
          <a:xfrm rot="20400000">
            <a:off x="8960729" y="2973447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Project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21890-E7EF-D53A-D1B5-FA5ACFD1AD62}"/>
              </a:ext>
            </a:extLst>
          </p:cNvPr>
          <p:cNvSpPr txBox="1"/>
          <p:nvPr/>
        </p:nvSpPr>
        <p:spPr>
          <a:xfrm rot="20340000">
            <a:off x="9970004" y="4364874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Final Forms˚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A0B6B3-43D4-D6BC-04D9-887E10EA7839}"/>
              </a:ext>
            </a:extLst>
          </p:cNvPr>
          <p:cNvSpPr txBox="1"/>
          <p:nvPr/>
        </p:nvSpPr>
        <p:spPr>
          <a:xfrm rot="20340000">
            <a:off x="9253654" y="2050483"/>
            <a:ext cx="145299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CC FD*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E852D4-36C0-C4E2-90FD-49649BEFD3EB}"/>
              </a:ext>
            </a:extLst>
          </p:cNvPr>
          <p:cNvSpPr txBox="1"/>
          <p:nvPr/>
        </p:nvSpPr>
        <p:spPr>
          <a:xfrm rot="20400000">
            <a:off x="7069015" y="2496324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CC Video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 RD*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18FC2-A442-7419-2146-A49C0AD2C3BA}"/>
              </a:ext>
            </a:extLst>
          </p:cNvPr>
          <p:cNvSpPr txBox="1"/>
          <p:nvPr/>
        </p:nvSpPr>
        <p:spPr>
          <a:xfrm rot="20280000">
            <a:off x="3579461" y="5017075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TP #1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15DAE-10DE-1CA4-CE84-D74D428F9FB2}"/>
              </a:ext>
            </a:extLst>
          </p:cNvPr>
          <p:cNvSpPr txBox="1"/>
          <p:nvPr/>
        </p:nvSpPr>
        <p:spPr>
          <a:xfrm rot="20280000">
            <a:off x="5332721" y="5053361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TP #2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05ECC-72FA-5270-F319-3BC6F7B4E9BC}"/>
              </a:ext>
            </a:extLst>
          </p:cNvPr>
          <p:cNvSpPr txBox="1"/>
          <p:nvPr/>
        </p:nvSpPr>
        <p:spPr>
          <a:xfrm rot="20280000">
            <a:off x="6221720" y="4995633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TP #3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A68FF4-D8D2-7C29-4DAE-7679063CF3C2}"/>
              </a:ext>
            </a:extLst>
          </p:cNvPr>
          <p:cNvSpPr txBox="1"/>
          <p:nvPr/>
        </p:nvSpPr>
        <p:spPr>
          <a:xfrm rot="20040000">
            <a:off x="8090859" y="4985043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TP #4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BC6FB3-5D8C-BD16-C700-99176A6B3D5E}"/>
              </a:ext>
            </a:extLst>
          </p:cNvPr>
          <p:cNvSpPr txBox="1"/>
          <p:nvPr/>
        </p:nvSpPr>
        <p:spPr>
          <a:xfrm rot="20280000">
            <a:off x="7603322" y="5071383"/>
            <a:ext cx="89881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 #3*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9A7151-69CA-969E-1C20-41850147D4B7}"/>
              </a:ext>
            </a:extLst>
          </p:cNvPr>
          <p:cNvSpPr txBox="1"/>
          <p:nvPr/>
        </p:nvSpPr>
        <p:spPr>
          <a:xfrm rot="20280000">
            <a:off x="6225122" y="5333478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 #2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6754D1-58A4-1401-E37C-66AECF2B80F0}"/>
              </a:ext>
            </a:extLst>
          </p:cNvPr>
          <p:cNvSpPr txBox="1"/>
          <p:nvPr/>
        </p:nvSpPr>
        <p:spPr>
          <a:xfrm rot="20280000">
            <a:off x="3760752" y="5468041"/>
            <a:ext cx="138372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 #1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ADC6787-99BE-6E45-0440-D13A0E6BD603}"/>
              </a:ext>
            </a:extLst>
          </p:cNvPr>
          <p:cNvCxnSpPr>
            <a:cxnSpLocks/>
          </p:cNvCxnSpPr>
          <p:nvPr/>
        </p:nvCxnSpPr>
        <p:spPr>
          <a:xfrm flipH="1">
            <a:off x="2607981" y="1904073"/>
            <a:ext cx="38871" cy="2353424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9DB626B-77F5-86A1-3C1A-3AD1C8D1F8A5}"/>
              </a:ext>
            </a:extLst>
          </p:cNvPr>
          <p:cNvCxnSpPr>
            <a:cxnSpLocks/>
          </p:cNvCxnSpPr>
          <p:nvPr/>
        </p:nvCxnSpPr>
        <p:spPr>
          <a:xfrm>
            <a:off x="4430858" y="1880958"/>
            <a:ext cx="2308" cy="3726544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2F35A0-901B-6C68-3458-4B1DCDA79850}"/>
              </a:ext>
            </a:extLst>
          </p:cNvPr>
          <p:cNvCxnSpPr>
            <a:cxnSpLocks/>
          </p:cNvCxnSpPr>
          <p:nvPr/>
        </p:nvCxnSpPr>
        <p:spPr>
          <a:xfrm flipH="1">
            <a:off x="6235180" y="1879308"/>
            <a:ext cx="33055" cy="3792554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172B829-6B1D-DFD7-B1B4-ECB1C2DB47E4}"/>
              </a:ext>
            </a:extLst>
          </p:cNvPr>
          <p:cNvCxnSpPr>
            <a:cxnSpLocks/>
          </p:cNvCxnSpPr>
          <p:nvPr/>
        </p:nvCxnSpPr>
        <p:spPr>
          <a:xfrm>
            <a:off x="7179334" y="1904073"/>
            <a:ext cx="2185" cy="3872815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D22D75F-F7D5-2152-4810-5D14A265A216}"/>
              </a:ext>
            </a:extLst>
          </p:cNvPr>
          <p:cNvCxnSpPr>
            <a:cxnSpLocks/>
          </p:cNvCxnSpPr>
          <p:nvPr/>
        </p:nvCxnSpPr>
        <p:spPr>
          <a:xfrm>
            <a:off x="8021494" y="1880957"/>
            <a:ext cx="5261" cy="3812347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AE4FA84-5200-F70B-97C7-2FDB9342BC26}"/>
              </a:ext>
            </a:extLst>
          </p:cNvPr>
          <p:cNvCxnSpPr>
            <a:cxnSpLocks/>
          </p:cNvCxnSpPr>
          <p:nvPr/>
        </p:nvCxnSpPr>
        <p:spPr>
          <a:xfrm>
            <a:off x="9002857" y="1879308"/>
            <a:ext cx="25398" cy="4023426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4D822F7-7A6C-53CC-DE46-6A67155D60F6}"/>
              </a:ext>
            </a:extLst>
          </p:cNvPr>
          <p:cNvCxnSpPr>
            <a:cxnSpLocks/>
          </p:cNvCxnSpPr>
          <p:nvPr/>
        </p:nvCxnSpPr>
        <p:spPr>
          <a:xfrm>
            <a:off x="9957744" y="1904073"/>
            <a:ext cx="32880" cy="2463152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CD55-32A4-B584-AED8-F0DA1FB111C0}"/>
              </a:ext>
            </a:extLst>
          </p:cNvPr>
          <p:cNvCxnSpPr>
            <a:cxnSpLocks/>
          </p:cNvCxnSpPr>
          <p:nvPr/>
        </p:nvCxnSpPr>
        <p:spPr>
          <a:xfrm>
            <a:off x="10843866" y="1871365"/>
            <a:ext cx="13851" cy="2677554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8EC9384-5696-9964-2931-9A7A9FCDC867}"/>
              </a:ext>
            </a:extLst>
          </p:cNvPr>
          <p:cNvSpPr txBox="1"/>
          <p:nvPr/>
        </p:nvSpPr>
        <p:spPr>
          <a:xfrm rot="20400000">
            <a:off x="4455265" y="2257712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CC Form*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9F2785-4762-2386-ACA1-9B73D9D1E86D}"/>
              </a:ext>
            </a:extLst>
          </p:cNvPr>
          <p:cNvSpPr txBox="1"/>
          <p:nvPr/>
        </p:nvSpPr>
        <p:spPr>
          <a:xfrm rot="20400000">
            <a:off x="8133682" y="5683636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CC #1*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6939E5-2FA1-D84E-BA8A-0D4D6A224713}"/>
              </a:ext>
            </a:extLst>
          </p:cNvPr>
          <p:cNvSpPr txBox="1"/>
          <p:nvPr/>
        </p:nvSpPr>
        <p:spPr>
          <a:xfrm rot="20340000">
            <a:off x="10014989" y="3182543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GitLab Code 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FD* (GL)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151545-E8BE-A7DE-279F-19580908F6A6}"/>
              </a:ext>
            </a:extLst>
          </p:cNvPr>
          <p:cNvSpPr txBox="1"/>
          <p:nvPr/>
        </p:nvSpPr>
        <p:spPr>
          <a:xfrm rot="20280000">
            <a:off x="6247204" y="5669175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 #1*˚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DB140B-AF5A-3C8A-85DE-CD18349CBBEE}"/>
              </a:ext>
            </a:extLst>
          </p:cNvPr>
          <p:cNvSpPr txBox="1"/>
          <p:nvPr/>
        </p:nvSpPr>
        <p:spPr>
          <a:xfrm rot="20400000">
            <a:off x="7139046" y="5447092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GL#1*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11F5CF6-D6BE-8B12-6FA4-985DDE93E832}"/>
              </a:ext>
            </a:extLst>
          </p:cNvPr>
          <p:cNvCxnSpPr>
            <a:cxnSpLocks/>
          </p:cNvCxnSpPr>
          <p:nvPr/>
        </p:nvCxnSpPr>
        <p:spPr>
          <a:xfrm flipH="1">
            <a:off x="5383191" y="1885906"/>
            <a:ext cx="7588" cy="515259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80984F8-A264-45FD-80C2-24E646B397B8}"/>
              </a:ext>
            </a:extLst>
          </p:cNvPr>
          <p:cNvSpPr txBox="1"/>
          <p:nvPr/>
        </p:nvSpPr>
        <p:spPr>
          <a:xfrm rot="20340000">
            <a:off x="1817731" y="4086137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Entrance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PGA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699CEA-8A82-6D9A-D52C-4850DC18DA05}"/>
              </a:ext>
            </a:extLst>
          </p:cNvPr>
          <p:cNvSpPr txBox="1"/>
          <p:nvPr/>
        </p:nvSpPr>
        <p:spPr>
          <a:xfrm rot="20220000">
            <a:off x="2028937" y="2766892"/>
            <a:ext cx="154535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Personal </a:t>
            </a:r>
            <a:r>
              <a:rPr lang="en-US" sz="1600" dirty="0" err="1">
                <a:solidFill>
                  <a:schemeClr val="bg1"/>
                </a:solidFill>
              </a:rPr>
              <a:t>DEVELOPedia</a:t>
            </a:r>
            <a:r>
              <a:rPr lang="en-US" sz="1600" dirty="0">
                <a:solidFill>
                  <a:schemeClr val="bg1"/>
                </a:solidFill>
              </a:rPr>
              <a:t> Page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6A376B-8624-E6C4-6837-1EB975B5396F}"/>
              </a:ext>
            </a:extLst>
          </p:cNvPr>
          <p:cNvSpPr txBox="1"/>
          <p:nvPr/>
        </p:nvSpPr>
        <p:spPr>
          <a:xfrm rot="20280000">
            <a:off x="8093734" y="1926785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Presentation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(P)</a:t>
            </a:r>
            <a:r>
              <a:rPr lang="en-US" sz="1600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ED9D52-5FBD-04EB-53A2-014B28472EEA}"/>
              </a:ext>
            </a:extLst>
          </p:cNvPr>
          <p:cNvSpPr txBox="1"/>
          <p:nvPr/>
        </p:nvSpPr>
        <p:spPr>
          <a:xfrm rot="20280000">
            <a:off x="9959168" y="1924008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Tech Paper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(TP)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4988A3-C85B-EC88-F089-028F93E8713F}"/>
              </a:ext>
            </a:extLst>
          </p:cNvPr>
          <p:cNvSpPr txBox="1"/>
          <p:nvPr/>
        </p:nvSpPr>
        <p:spPr>
          <a:xfrm rot="20340000">
            <a:off x="10000502" y="2563923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Tutorial FD*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(T)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F51201-9987-CDA1-EBC0-18800D0EF1E2}"/>
              </a:ext>
            </a:extLst>
          </p:cNvPr>
          <p:cNvSpPr txBox="1"/>
          <p:nvPr/>
        </p:nvSpPr>
        <p:spPr>
          <a:xfrm rot="20220000">
            <a:off x="9156068" y="3906624"/>
            <a:ext cx="154535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Project </a:t>
            </a:r>
            <a:r>
              <a:rPr lang="en-US" sz="1600" dirty="0" err="1">
                <a:solidFill>
                  <a:schemeClr val="bg1"/>
                </a:solidFill>
              </a:rPr>
              <a:t>DEVELOPedia</a:t>
            </a:r>
            <a:r>
              <a:rPr lang="en-US" sz="1600" dirty="0">
                <a:solidFill>
                  <a:schemeClr val="bg1"/>
                </a:solidFill>
              </a:rPr>
              <a:t> Page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7D2777B-C73B-4467-9EFC-212ACEE0D8BA}"/>
              </a:ext>
            </a:extLst>
          </p:cNvPr>
          <p:cNvCxnSpPr>
            <a:cxnSpLocks/>
          </p:cNvCxnSpPr>
          <p:nvPr/>
        </p:nvCxnSpPr>
        <p:spPr>
          <a:xfrm flipH="1">
            <a:off x="3576329" y="1886167"/>
            <a:ext cx="2889" cy="454141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11545BB-795C-4DC4-A548-3E501DF85A30}"/>
              </a:ext>
            </a:extLst>
          </p:cNvPr>
          <p:cNvSpPr txBox="1"/>
          <p:nvPr/>
        </p:nvSpPr>
        <p:spPr>
          <a:xfrm rot="20280000">
            <a:off x="5658390" y="5464600"/>
            <a:ext cx="138372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PO #1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D9C2BF-84B8-4246-B4D7-C45C9811EAB9}"/>
              </a:ext>
            </a:extLst>
          </p:cNvPr>
          <p:cNvSpPr txBox="1"/>
          <p:nvPr/>
        </p:nvSpPr>
        <p:spPr>
          <a:xfrm rot="20280000">
            <a:off x="8073503" y="3390494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HQ Flash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 Talk*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3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6A9D3E-F337-DD92-8863-10046FA742F3}"/>
              </a:ext>
            </a:extLst>
          </p:cNvPr>
          <p:cNvSpPr/>
          <p:nvPr/>
        </p:nvSpPr>
        <p:spPr>
          <a:xfrm>
            <a:off x="598055" y="536895"/>
            <a:ext cx="11164454" cy="5869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6497EEBA-5805-4DB1-9276-81D5E42B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82" y="293530"/>
            <a:ext cx="10668000" cy="11325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Calendar Notes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3321ED-B2DE-4F10-90AF-5A41D0169114}"/>
              </a:ext>
            </a:extLst>
          </p:cNvPr>
          <p:cNvSpPr txBox="1"/>
          <p:nvPr/>
        </p:nvSpPr>
        <p:spPr>
          <a:xfrm>
            <a:off x="846282" y="1084805"/>
            <a:ext cx="1039496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Checkpoints and Deliverables are due on Thursday unless otherwise stated.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Deliverables in Bold</a:t>
            </a:r>
            <a:r>
              <a:rPr lang="en-US" dirty="0">
                <a:solidFill>
                  <a:schemeClr val="bg1"/>
                </a:solidFill>
              </a:rPr>
              <a:t> have at least one prior checkpoint.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Deliverables and their respective Checkpoints with an * are </a:t>
            </a:r>
            <a:r>
              <a:rPr lang="en-US" b="1" i="1" dirty="0">
                <a:solidFill>
                  <a:schemeClr val="bg1"/>
                </a:solidFill>
              </a:rPr>
              <a:t>optional.</a:t>
            </a:r>
          </a:p>
          <a:p>
            <a:endParaRPr lang="en-US" b="1" i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Tech and Innovation Projects are </a:t>
            </a:r>
            <a:r>
              <a:rPr lang="en-US" b="1" i="1" dirty="0">
                <a:solidFill>
                  <a:schemeClr val="bg1"/>
                </a:solidFill>
              </a:rPr>
              <a:t>not required </a:t>
            </a:r>
            <a:r>
              <a:rPr lang="en-US" dirty="0">
                <a:solidFill>
                  <a:schemeClr val="bg1"/>
                </a:solidFill>
              </a:rPr>
              <a:t>to due the shapefile but </a:t>
            </a:r>
            <a:r>
              <a:rPr lang="en-US" b="1" i="1" dirty="0">
                <a:solidFill>
                  <a:schemeClr val="bg1"/>
                </a:solidFill>
              </a:rPr>
              <a:t>are required </a:t>
            </a:r>
            <a:r>
              <a:rPr lang="en-US" dirty="0">
                <a:solidFill>
                  <a:schemeClr val="bg1"/>
                </a:solidFill>
              </a:rPr>
              <a:t>to do the tutorial.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Poster and Presentation are due on </a:t>
            </a:r>
            <a:r>
              <a:rPr lang="en-US" b="1" i="1" u="sng" dirty="0">
                <a:solidFill>
                  <a:schemeClr val="bg1"/>
                </a:solidFill>
              </a:rPr>
              <a:t>Tuesday</a:t>
            </a:r>
            <a:r>
              <a:rPr lang="en-US" dirty="0">
                <a:solidFill>
                  <a:schemeClr val="bg1"/>
                </a:solidFill>
              </a:rPr>
              <a:t> of week 8.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˚</a:t>
            </a:r>
            <a:r>
              <a:rPr lang="en-US" dirty="0">
                <a:solidFill>
                  <a:schemeClr val="bg1"/>
                </a:solidFill>
              </a:rPr>
              <a:t>Tutorial Checkpoint #1 (T#1) is only for Code tutorials. It is </a:t>
            </a:r>
            <a:r>
              <a:rPr lang="en-US" b="1" i="1" dirty="0">
                <a:solidFill>
                  <a:schemeClr val="bg1"/>
                </a:solidFill>
              </a:rPr>
              <a:t>not required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for GIS tutorials.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˚</a:t>
            </a:r>
            <a:r>
              <a:rPr lang="en-US" dirty="0">
                <a:solidFill>
                  <a:schemeClr val="bg1"/>
                </a:solidFill>
              </a:rPr>
              <a:t>Final Forms include The Exit Personal Growth Assessment (Exit PGA), the Anonymous Program Feedback Form, &amp; the Project Feedback Form (done as a team while the others are </a:t>
            </a:r>
            <a:r>
              <a:rPr lang="en-US" dirty="0" err="1">
                <a:solidFill>
                  <a:schemeClr val="bg1"/>
                </a:solidFill>
              </a:rPr>
              <a:t>indidividual</a:t>
            </a:r>
            <a:r>
              <a:rPr lang="en-US" dirty="0">
                <a:solidFill>
                  <a:schemeClr val="bg1"/>
                </a:solidFill>
              </a:rPr>
              <a:t>). These are due on Monday of week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08629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137B7158B5884495B75C774E6EAA67" ma:contentTypeVersion="16" ma:contentTypeDescription="Create a new document." ma:contentTypeScope="" ma:versionID="4a5797a334359570fc9499252fed9eaf">
  <xsd:schema xmlns:xsd="http://www.w3.org/2001/XMLSchema" xmlns:xs="http://www.w3.org/2001/XMLSchema" xmlns:p="http://schemas.microsoft.com/office/2006/metadata/properties" xmlns:ns2="21e6a8e8-1dff-48a6-ab9b-8d556c6946c0" xmlns:ns3="7df78d0b-135a-4de7-9166-7c181cd87fb4" targetNamespace="http://schemas.microsoft.com/office/2006/metadata/properties" ma:root="true" ma:fieldsID="6e7ded5fec3b507a4b2b2be55d5d28a9" ns2:_="" ns3:_="">
    <xsd:import namespace="21e6a8e8-1dff-48a6-ab9b-8d556c6946c0"/>
    <xsd:import namespace="7df78d0b-135a-4de7-9166-7c181cd87f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6a8e8-1dff-48a6-ab9b-8d556c694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12c5d1-1fdc-4b92-8d04-0f37a99e2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78d0b-135a-4de7-9166-7c181cd87f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9ae0d73-79f8-420d-b8e8-564e224fd1a4}" ma:internalName="TaxCatchAll" ma:showField="CatchAllData" ma:web="7df78d0b-135a-4de7-9166-7c181cd87f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e6a8e8-1dff-48a6-ab9b-8d556c6946c0">
      <Terms xmlns="http://schemas.microsoft.com/office/infopath/2007/PartnerControls"/>
    </lcf76f155ced4ddcb4097134ff3c332f>
    <TaxCatchAll xmlns="7df78d0b-135a-4de7-9166-7c181cd87fb4" xsi:nil="true"/>
  </documentManagement>
</p:properties>
</file>

<file path=customXml/itemProps1.xml><?xml version="1.0" encoding="utf-8"?>
<ds:datastoreItem xmlns:ds="http://schemas.openxmlformats.org/officeDocument/2006/customXml" ds:itemID="{9BBF2173-FC30-423E-94DA-50ED5F7666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A33FD5-8455-45C1-8F53-2E42B7684A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e6a8e8-1dff-48a6-ab9b-8d556c6946c0"/>
    <ds:schemaRef ds:uri="7df78d0b-135a-4de7-9166-7c181cd87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A4EE81-099D-4274-9235-E07DEF15CBC4}">
  <ds:schemaRefs>
    <ds:schemaRef ds:uri="http://schemas.microsoft.com/office/2006/metadata/properties"/>
    <ds:schemaRef ds:uri="http://schemas.microsoft.com/office/infopath/2007/PartnerControls"/>
    <ds:schemaRef ds:uri="21e6a8e8-1dff-48a6-ab9b-8d556c6946c0"/>
    <ds:schemaRef ds:uri="7df78d0b-135a-4de7-9166-7c181cd87f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13576</TotalTime>
  <Words>263</Words>
  <Application>Microsoft Office PowerPoint</Application>
  <PresentationFormat>Widescreen</PresentationFormat>
  <Paragraphs>61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Avenir Next LT Pro</vt:lpstr>
      <vt:lpstr>Avenir Next LT Pro Light</vt:lpstr>
      <vt:lpstr>Calibri</vt:lpstr>
      <vt:lpstr>Century Gothic</vt:lpstr>
      <vt:lpstr>Sitka Subheading</vt:lpstr>
      <vt:lpstr>PebbleVTI</vt:lpstr>
      <vt:lpstr>PowerPoint Presentation</vt:lpstr>
      <vt:lpstr>Summer Calendar</vt:lpstr>
      <vt:lpstr>Calendar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Plott, Laramie D. (LARC-E3)[SSAI DEVELOP]</cp:lastModifiedBy>
  <cp:revision>109</cp:revision>
  <dcterms:created xsi:type="dcterms:W3CDTF">2023-01-18T15:32:38Z</dcterms:created>
  <dcterms:modified xsi:type="dcterms:W3CDTF">2023-05-18T19:16:58Z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0x010100AA137B7158B5884495B75C774E6EAA67</vt:lpwstr>
  </property>
  <property fmtid="{D5CDD505-2E9C-101B-9397-08002B2CF9AE}" pid="3" name="MediaServiceImageTags">
    <vt:lpwstr/>
  </property>
</Properties>
</file>