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8"/>
  </p:notesMasterIdLst>
  <p:handoutMasterIdLst>
    <p:handoutMasterId r:id="rId19"/>
  </p:handoutMasterIdLst>
  <p:sldIdLst>
    <p:sldId id="319" r:id="rId5"/>
    <p:sldId id="342" r:id="rId6"/>
    <p:sldId id="326" r:id="rId7"/>
    <p:sldId id="344" r:id="rId8"/>
    <p:sldId id="343" r:id="rId9"/>
    <p:sldId id="345" r:id="rId10"/>
    <p:sldId id="346" r:id="rId11"/>
    <p:sldId id="347" r:id="rId12"/>
    <p:sldId id="348" r:id="rId13"/>
    <p:sldId id="351" r:id="rId14"/>
    <p:sldId id="349" r:id="rId15"/>
    <p:sldId id="352" r:id="rId16"/>
    <p:sldId id="34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7278"/>
    <a:srgbClr val="5496AD"/>
    <a:srgbClr val="53B4B9"/>
    <a:srgbClr val="CCEDFF"/>
    <a:srgbClr val="BFF57E"/>
    <a:srgbClr val="B03060"/>
    <a:srgbClr val="0000FF"/>
    <a:srgbClr val="00CD00"/>
    <a:srgbClr val="00FFFF"/>
    <a:srgbClr val="9DB3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92" autoAdjust="0"/>
    <p:restoredTop sz="75778" autoAdjust="0"/>
  </p:normalViewPr>
  <p:slideViewPr>
    <p:cSldViewPr snapToGrid="0">
      <p:cViewPr varScale="1">
        <p:scale>
          <a:sx n="50" d="100"/>
          <a:sy n="50" d="100"/>
        </p:scale>
        <p:origin x="640" y="56"/>
      </p:cViewPr>
      <p:guideLst/>
    </p:cSldViewPr>
  </p:slideViewPr>
  <p:notesTextViewPr>
    <p:cViewPr>
      <p:scale>
        <a:sx n="20" d="100"/>
        <a:sy n="20" d="100"/>
      </p:scale>
      <p:origin x="0" y="0"/>
    </p:cViewPr>
  </p:notesTextViewPr>
  <p:sorterViewPr>
    <p:cViewPr>
      <p:scale>
        <a:sx n="66" d="100"/>
        <a:sy n="66" d="100"/>
      </p:scale>
      <p:origin x="0" y="0"/>
    </p:cViewPr>
  </p:sorterViewPr>
  <p:notesViewPr>
    <p:cSldViewPr snapToGrid="0">
      <p:cViewPr varScale="1">
        <p:scale>
          <a:sx n="92" d="100"/>
          <a:sy n="92" d="100"/>
        </p:scale>
        <p:origin x="442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0C4FE7-1012-9242-BD37-850A8FA790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8ADC06-85FD-0E46-8BC9-71D54B0DB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F8075-15A9-9142-858E-40AD3F9FDF81}" type="datetimeFigureOut">
              <a:rPr lang="en-US" smtClean="0"/>
              <a:t>6/6/2022</a:t>
            </a:fld>
            <a:endParaRPr lang="en-US"/>
          </a:p>
        </p:txBody>
      </p:sp>
      <p:sp>
        <p:nvSpPr>
          <p:cNvPr id="4" name="Footer Placeholder 3">
            <a:extLst>
              <a:ext uri="{FF2B5EF4-FFF2-40B4-BE49-F238E27FC236}">
                <a16:creationId xmlns:a16="http://schemas.microsoft.com/office/drawing/2014/main" id="{3F550DBA-7553-1848-81D8-BC40AE61DB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6CD59C-EFA0-A74D-90F2-33D0DD3CB3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E874A-46F9-6C4B-B2EE-6F499D6A8911}" type="slidenum">
              <a:rPr lang="en-US" smtClean="0"/>
              <a:t>‹#›</a:t>
            </a:fld>
            <a:endParaRPr lang="en-US"/>
          </a:p>
        </p:txBody>
      </p:sp>
    </p:spTree>
    <p:extLst>
      <p:ext uri="{BB962C8B-B14F-4D97-AF65-F5344CB8AC3E}">
        <p14:creationId xmlns:p14="http://schemas.microsoft.com/office/powerpoint/2010/main" val="522366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1B9C7-83AA-4953-9AA2-D5817B86C500}" type="datetimeFigureOut">
              <a:rPr lang="en-US" smtClean="0"/>
              <a:t>6/6/2022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CC44A-F6C6-4EE8-BA41-5D57D00742E9}" type="slidenum">
              <a:rPr lang="en-US" smtClean="0"/>
              <a:t>‹#›</a:t>
            </a:fld>
            <a:endParaRPr lang="en-US" dirty="0"/>
          </a:p>
        </p:txBody>
      </p:sp>
    </p:spTree>
    <p:extLst>
      <p:ext uri="{BB962C8B-B14F-4D97-AF65-F5344CB8AC3E}">
        <p14:creationId xmlns:p14="http://schemas.microsoft.com/office/powerpoint/2010/main" val="3758741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3</a:t>
            </a:fld>
            <a:endParaRPr lang="en-US" dirty="0"/>
          </a:p>
        </p:txBody>
      </p:sp>
    </p:spTree>
    <p:extLst>
      <p:ext uri="{BB962C8B-B14F-4D97-AF65-F5344CB8AC3E}">
        <p14:creationId xmlns:p14="http://schemas.microsoft.com/office/powerpoint/2010/main" val="798540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4</a:t>
            </a:fld>
            <a:endParaRPr lang="en-US" dirty="0"/>
          </a:p>
        </p:txBody>
      </p:sp>
    </p:spTree>
    <p:extLst>
      <p:ext uri="{BB962C8B-B14F-4D97-AF65-F5344CB8AC3E}">
        <p14:creationId xmlns:p14="http://schemas.microsoft.com/office/powerpoint/2010/main" val="3895300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6</a:t>
            </a:fld>
            <a:endParaRPr lang="en-US" dirty="0"/>
          </a:p>
        </p:txBody>
      </p:sp>
    </p:spTree>
    <p:extLst>
      <p:ext uri="{BB962C8B-B14F-4D97-AF65-F5344CB8AC3E}">
        <p14:creationId xmlns:p14="http://schemas.microsoft.com/office/powerpoint/2010/main" val="72860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7</a:t>
            </a:fld>
            <a:endParaRPr lang="en-US" dirty="0"/>
          </a:p>
        </p:txBody>
      </p:sp>
    </p:spTree>
    <p:extLst>
      <p:ext uri="{BB962C8B-B14F-4D97-AF65-F5344CB8AC3E}">
        <p14:creationId xmlns:p14="http://schemas.microsoft.com/office/powerpoint/2010/main" val="3070676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8</a:t>
            </a:fld>
            <a:endParaRPr lang="en-US" dirty="0"/>
          </a:p>
        </p:txBody>
      </p:sp>
    </p:spTree>
    <p:extLst>
      <p:ext uri="{BB962C8B-B14F-4D97-AF65-F5344CB8AC3E}">
        <p14:creationId xmlns:p14="http://schemas.microsoft.com/office/powerpoint/2010/main" val="1306681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9</a:t>
            </a:fld>
            <a:endParaRPr lang="en-US" dirty="0"/>
          </a:p>
        </p:txBody>
      </p:sp>
    </p:spTree>
    <p:extLst>
      <p:ext uri="{BB962C8B-B14F-4D97-AF65-F5344CB8AC3E}">
        <p14:creationId xmlns:p14="http://schemas.microsoft.com/office/powerpoint/2010/main" val="2989353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10</a:t>
            </a:fld>
            <a:endParaRPr lang="en-US" dirty="0"/>
          </a:p>
        </p:txBody>
      </p:sp>
    </p:spTree>
    <p:extLst>
      <p:ext uri="{BB962C8B-B14F-4D97-AF65-F5344CB8AC3E}">
        <p14:creationId xmlns:p14="http://schemas.microsoft.com/office/powerpoint/2010/main" val="3532455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11</a:t>
            </a:fld>
            <a:endParaRPr lang="en-US" dirty="0"/>
          </a:p>
        </p:txBody>
      </p:sp>
    </p:spTree>
    <p:extLst>
      <p:ext uri="{BB962C8B-B14F-4D97-AF65-F5344CB8AC3E}">
        <p14:creationId xmlns:p14="http://schemas.microsoft.com/office/powerpoint/2010/main" val="1629974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12</a:t>
            </a:fld>
            <a:endParaRPr lang="en-US" dirty="0"/>
          </a:p>
        </p:txBody>
      </p:sp>
    </p:spTree>
    <p:extLst>
      <p:ext uri="{BB962C8B-B14F-4D97-AF65-F5344CB8AC3E}">
        <p14:creationId xmlns:p14="http://schemas.microsoft.com/office/powerpoint/2010/main" val="3654876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5" name="Picture Placeholder 35">
            <a:extLst>
              <a:ext uri="{FF2B5EF4-FFF2-40B4-BE49-F238E27FC236}">
                <a16:creationId xmlns:a16="http://schemas.microsoft.com/office/drawing/2014/main" id="{BE0208B1-265D-3F4E-B18E-33538948FDB6}"/>
              </a:ext>
            </a:extLst>
          </p:cNvPr>
          <p:cNvSpPr>
            <a:spLocks noGrp="1"/>
          </p:cNvSpPr>
          <p:nvPr>
            <p:ph type="pic" sz="quarter" idx="14"/>
          </p:nvPr>
        </p:nvSpPr>
        <p:spPr>
          <a:xfrm>
            <a:off x="6276975" y="0"/>
            <a:ext cx="5915025" cy="6870700"/>
          </a:xfrm>
        </p:spPr>
        <p:txBody>
          <a:bodyPr/>
          <a:lstStyle/>
          <a:p>
            <a:endParaRPr lang="en-US" dirty="0"/>
          </a:p>
        </p:txBody>
      </p:sp>
      <p:sp>
        <p:nvSpPr>
          <p:cNvPr id="26" name="Picture Placeholder 37">
            <a:extLst>
              <a:ext uri="{FF2B5EF4-FFF2-40B4-BE49-F238E27FC236}">
                <a16:creationId xmlns:a16="http://schemas.microsoft.com/office/drawing/2014/main" id="{FD9A1EF5-E5D1-4646-9575-4E97313BF9FF}"/>
              </a:ext>
            </a:extLst>
          </p:cNvPr>
          <p:cNvSpPr>
            <a:spLocks noGrp="1"/>
          </p:cNvSpPr>
          <p:nvPr>
            <p:ph type="pic" sz="quarter" idx="15"/>
          </p:nvPr>
        </p:nvSpPr>
        <p:spPr>
          <a:xfrm>
            <a:off x="6276975" y="3005138"/>
            <a:ext cx="1916113" cy="1916112"/>
          </a:xfrm>
        </p:spPr>
        <p:txBody>
          <a:bodyPr/>
          <a:lstStyle/>
          <a:p>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EB6A4905-E47A-6E44-BC98-5044A29301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218" y="-184222"/>
            <a:ext cx="6625078" cy="4147127"/>
          </a:xfrm>
          <a:prstGeom prst="rect">
            <a:avLst/>
          </a:prstGeom>
        </p:spPr>
      </p:pic>
      <p:sp>
        <p:nvSpPr>
          <p:cNvPr id="24" name="Picture Placeholder 33">
            <a:extLst>
              <a:ext uri="{FF2B5EF4-FFF2-40B4-BE49-F238E27FC236}">
                <a16:creationId xmlns:a16="http://schemas.microsoft.com/office/drawing/2014/main" id="{5C3C042C-6AE2-C14A-B902-D2F6A5AB0CF0}"/>
              </a:ext>
            </a:extLst>
          </p:cNvPr>
          <p:cNvSpPr>
            <a:spLocks noGrp="1"/>
          </p:cNvSpPr>
          <p:nvPr>
            <p:ph type="pic" sz="quarter" idx="13"/>
          </p:nvPr>
        </p:nvSpPr>
        <p:spPr>
          <a:xfrm>
            <a:off x="3271838" y="0"/>
            <a:ext cx="3005137" cy="3005138"/>
          </a:xfrm>
        </p:spPr>
        <p:txBody>
          <a:bodyPr/>
          <a:lstStyle/>
          <a:p>
            <a:endParaRPr lang="en-US" dirty="0"/>
          </a:p>
        </p:txBody>
      </p:sp>
      <p:sp>
        <p:nvSpPr>
          <p:cNvPr id="12" name="Text Placeholder 11">
            <a:extLst>
              <a:ext uri="{FF2B5EF4-FFF2-40B4-BE49-F238E27FC236}">
                <a16:creationId xmlns:a16="http://schemas.microsoft.com/office/drawing/2014/main" id="{5D9C3BB4-0211-4C4B-B527-8E4D6EF1F9B4}"/>
              </a:ext>
            </a:extLst>
          </p:cNvPr>
          <p:cNvSpPr>
            <a:spLocks noGrp="1"/>
          </p:cNvSpPr>
          <p:nvPr>
            <p:ph type="body" sz="quarter" idx="11"/>
          </p:nvPr>
        </p:nvSpPr>
        <p:spPr>
          <a:xfrm>
            <a:off x="577607" y="4235187"/>
            <a:ext cx="5337703" cy="1372283"/>
          </a:xfrm>
        </p:spPr>
        <p:txBody>
          <a:bodyPr>
            <a:normAutofit/>
          </a:bodyPr>
          <a:lstStyle>
            <a:lvl1pPr marL="0" indent="0">
              <a:buNone/>
              <a:defRPr sz="4400" b="1">
                <a:solidFill>
                  <a:srgbClr val="244D60"/>
                </a:solidFill>
              </a:defRPr>
            </a:lvl1pPr>
          </a:lstStyle>
          <a:p>
            <a:pPr lvl="0"/>
            <a:endParaRPr lang="en-US" dirty="0"/>
          </a:p>
        </p:txBody>
      </p:sp>
    </p:spTree>
    <p:extLst>
      <p:ext uri="{BB962C8B-B14F-4D97-AF65-F5344CB8AC3E}">
        <p14:creationId xmlns:p14="http://schemas.microsoft.com/office/powerpoint/2010/main" val="167916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75B708-B6E6-D84F-B80D-64C2EBC50B01}"/>
              </a:ext>
            </a:extLst>
          </p:cNvPr>
          <p:cNvSpPr/>
          <p:nvPr userDrawn="1"/>
        </p:nvSpPr>
        <p:spPr>
          <a:xfrm>
            <a:off x="0" y="0"/>
            <a:ext cx="9029700" cy="6858000"/>
          </a:xfrm>
          <a:prstGeom prst="rect">
            <a:avLst/>
          </a:prstGeom>
          <a:solidFill>
            <a:srgbClr val="53585D"/>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an, black, photo, player&#10;&#10;Description automatically generated">
            <a:extLst>
              <a:ext uri="{FF2B5EF4-FFF2-40B4-BE49-F238E27FC236}">
                <a16:creationId xmlns:a16="http://schemas.microsoft.com/office/drawing/2014/main" id="{66C45073-E5F9-FD49-834C-5AB98672CB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0" y="0"/>
            <a:ext cx="9779000" cy="6121400"/>
          </a:xfrm>
          <a:prstGeom prst="rect">
            <a:avLst/>
          </a:prstGeom>
        </p:spPr>
      </p:pic>
      <p:pic>
        <p:nvPicPr>
          <p:cNvPr id="16" name="Picture 15">
            <a:extLst>
              <a:ext uri="{FF2B5EF4-FFF2-40B4-BE49-F238E27FC236}">
                <a16:creationId xmlns:a16="http://schemas.microsoft.com/office/drawing/2014/main" id="{15655B2F-D905-674A-864A-0506674070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6142" y="5993792"/>
            <a:ext cx="2138508" cy="556958"/>
          </a:xfrm>
          <a:prstGeom prst="rect">
            <a:avLst/>
          </a:prstGeom>
        </p:spPr>
      </p:pic>
      <p:sp>
        <p:nvSpPr>
          <p:cNvPr id="17" name="Text Placeholder 11">
            <a:extLst>
              <a:ext uri="{FF2B5EF4-FFF2-40B4-BE49-F238E27FC236}">
                <a16:creationId xmlns:a16="http://schemas.microsoft.com/office/drawing/2014/main" id="{7F51F50F-2536-724B-8DB7-CB0E696E42FA}"/>
              </a:ext>
            </a:extLst>
          </p:cNvPr>
          <p:cNvSpPr>
            <a:spLocks noGrp="1"/>
          </p:cNvSpPr>
          <p:nvPr>
            <p:ph type="body" sz="quarter" idx="11"/>
          </p:nvPr>
        </p:nvSpPr>
        <p:spPr>
          <a:xfrm>
            <a:off x="577607" y="4145660"/>
            <a:ext cx="5337703" cy="1372283"/>
          </a:xfrm>
        </p:spPr>
        <p:txBody>
          <a:bodyPr>
            <a:normAutofit/>
          </a:bodyPr>
          <a:lstStyle>
            <a:lvl1pPr marL="0" indent="0">
              <a:buNone/>
              <a:defRPr sz="4400" b="1">
                <a:solidFill>
                  <a:schemeClr val="bg1"/>
                </a:solidFill>
              </a:defRPr>
            </a:lvl1pPr>
          </a:lstStyle>
          <a:p>
            <a:pPr lvl="0"/>
            <a:endParaRPr lang="en-US" dirty="0"/>
          </a:p>
        </p:txBody>
      </p:sp>
      <p:sp>
        <p:nvSpPr>
          <p:cNvPr id="18" name="Text Placeholder 13">
            <a:extLst>
              <a:ext uri="{FF2B5EF4-FFF2-40B4-BE49-F238E27FC236}">
                <a16:creationId xmlns:a16="http://schemas.microsoft.com/office/drawing/2014/main" id="{0E5C2E71-44AF-094E-B24B-6F88BE3C4BB4}"/>
              </a:ext>
            </a:extLst>
          </p:cNvPr>
          <p:cNvSpPr>
            <a:spLocks noGrp="1"/>
          </p:cNvSpPr>
          <p:nvPr>
            <p:ph type="body" sz="quarter" idx="12"/>
          </p:nvPr>
        </p:nvSpPr>
        <p:spPr>
          <a:xfrm>
            <a:off x="577607" y="5517944"/>
            <a:ext cx="5337703" cy="717550"/>
          </a:xfrm>
        </p:spPr>
        <p:txBody>
          <a:bodyPr/>
          <a:lstStyle>
            <a:lvl1pPr marL="0" indent="0">
              <a:buNone/>
              <a:defRPr>
                <a:solidFill>
                  <a:srgbClr val="5595AC"/>
                </a:solidFill>
              </a:defRPr>
            </a:lvl1pPr>
          </a:lstStyle>
          <a:p>
            <a:pPr lvl="0"/>
            <a:endParaRPr lang="en-US" dirty="0"/>
          </a:p>
        </p:txBody>
      </p:sp>
    </p:spTree>
    <p:extLst>
      <p:ext uri="{BB962C8B-B14F-4D97-AF65-F5344CB8AC3E}">
        <p14:creationId xmlns:p14="http://schemas.microsoft.com/office/powerpoint/2010/main" val="14359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8EEC9-4E56-AD43-9ABD-0EF7C06118A3}"/>
              </a:ext>
            </a:extLst>
          </p:cNvPr>
          <p:cNvSpPr>
            <a:spLocks noGrp="1"/>
          </p:cNvSpPr>
          <p:nvPr>
            <p:ph type="sldNum" sz="quarter" idx="10"/>
          </p:nvPr>
        </p:nvSpPr>
        <p:spPr/>
        <p:txBody>
          <a:bodyPr/>
          <a:lstStyle/>
          <a:p>
            <a:fld id="{170862A5-B9BF-49AD-B48A-0A94CACC0B01}" type="slidenum">
              <a:rPr lang="en-US" smtClean="0"/>
              <a:t>‹#›</a:t>
            </a:fld>
            <a:endParaRPr lang="en-US" dirty="0"/>
          </a:p>
        </p:txBody>
      </p:sp>
      <p:sp>
        <p:nvSpPr>
          <p:cNvPr id="7" name="Title Placeholder 1">
            <a:extLst>
              <a:ext uri="{FF2B5EF4-FFF2-40B4-BE49-F238E27FC236}">
                <a16:creationId xmlns:a16="http://schemas.microsoft.com/office/drawing/2014/main" id="{A864187F-0EF2-F04A-B5CB-FB635B8737A6}"/>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8" name="Text Placeholder 2">
            <a:extLst>
              <a:ext uri="{FF2B5EF4-FFF2-40B4-BE49-F238E27FC236}">
                <a16:creationId xmlns:a16="http://schemas.microsoft.com/office/drawing/2014/main" id="{442F5FE6-3095-084A-83B6-986F6A3E47D6}"/>
              </a:ext>
            </a:extLst>
          </p:cNvPr>
          <p:cNvSpPr>
            <a:spLocks noGrp="1"/>
          </p:cNvSpPr>
          <p:nvPr>
            <p:ph idx="1" hasCustomPrompt="1"/>
          </p:nvPr>
        </p:nvSpPr>
        <p:spPr>
          <a:xfrm>
            <a:off x="824846" y="1147023"/>
            <a:ext cx="4346378" cy="4726651"/>
          </a:xfrm>
          <a:prstGeom prst="rect">
            <a:avLst/>
          </a:prstGeom>
        </p:spPr>
        <p:txBody>
          <a:bodyPr vert="horz" lIns="91440" tIns="45720" rIns="91440" bIns="45720" rtlCol="0">
            <a:normAutofit/>
          </a:bodyPr>
          <a:lstStyle>
            <a:lvl1pPr marL="0" indent="0">
              <a:lnSpc>
                <a:spcPct val="100000"/>
              </a:lnSpc>
              <a:buNone/>
              <a:defRPr/>
            </a:lvl1pPr>
            <a:lvl2pPr marL="457200" indent="0">
              <a:buNone/>
              <a:defRPr/>
            </a:lvl2pPr>
          </a:lstStyle>
          <a:p>
            <a:pPr lvl="0"/>
            <a:r>
              <a:rPr lang="en-US" dirty="0"/>
              <a:t>Click to edit Master text styles</a:t>
            </a:r>
          </a:p>
        </p:txBody>
      </p:sp>
      <p:sp>
        <p:nvSpPr>
          <p:cNvPr id="9" name="Text Placeholder 2">
            <a:extLst>
              <a:ext uri="{FF2B5EF4-FFF2-40B4-BE49-F238E27FC236}">
                <a16:creationId xmlns:a16="http://schemas.microsoft.com/office/drawing/2014/main" id="{122C73DE-2B98-1E43-9745-F92A04E47B3F}"/>
              </a:ext>
            </a:extLst>
          </p:cNvPr>
          <p:cNvSpPr>
            <a:spLocks noGrp="1"/>
          </p:cNvSpPr>
          <p:nvPr>
            <p:ph idx="11" hasCustomPrompt="1"/>
          </p:nvPr>
        </p:nvSpPr>
        <p:spPr>
          <a:xfrm>
            <a:off x="5728136" y="1147023"/>
            <a:ext cx="5625663" cy="4726650"/>
          </a:xfrm>
          <a:prstGeom prst="rect">
            <a:avLst/>
          </a:prstGeom>
        </p:spPr>
        <p:txBody>
          <a:bodyPr vert="horz" lIns="91440" tIns="45720" rIns="91440" bIns="45720" rtlCol="0">
            <a:normAutofit/>
          </a:bodyPr>
          <a:lstStyle>
            <a:lvl1pPr marL="0" indent="0">
              <a:lnSpc>
                <a:spcPct val="120000"/>
              </a:lnSpc>
              <a:buFont typeface="Arial" panose="020B0604020202020204" pitchFamily="34" charset="0"/>
              <a:buNone/>
              <a:defRPr sz="1600">
                <a:solidFill>
                  <a:srgbClr val="6A7278"/>
                </a:solidFill>
              </a:defRPr>
            </a:lvl1pPr>
            <a:lvl2pPr>
              <a:defRPr sz="1800">
                <a:solidFill>
                  <a:srgbClr val="6A7278"/>
                </a:solidFill>
              </a:defRPr>
            </a:lvl2pPr>
            <a:lvl3pPr>
              <a:defRPr sz="1800">
                <a:solidFill>
                  <a:srgbClr val="6A7278"/>
                </a:solidFill>
              </a:defRPr>
            </a:lvl3pPr>
            <a:lvl4pPr>
              <a:defRPr sz="1800">
                <a:solidFill>
                  <a:srgbClr val="6A7278"/>
                </a:solidFill>
              </a:defRPr>
            </a:lvl4pPr>
            <a:lvl5pPr>
              <a:defRPr sz="1800">
                <a:solidFill>
                  <a:srgbClr val="6A7278"/>
                </a:solidFill>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8006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5" name="Text Placeholder 4">
            <a:extLst>
              <a:ext uri="{FF2B5EF4-FFF2-40B4-BE49-F238E27FC236}">
                <a16:creationId xmlns:a16="http://schemas.microsoft.com/office/drawing/2014/main" id="{144644FA-7648-0A43-A345-7A5EA5DA2C3C}"/>
              </a:ext>
            </a:extLst>
          </p:cNvPr>
          <p:cNvSpPr>
            <a:spLocks noGrp="1"/>
          </p:cNvSpPr>
          <p:nvPr>
            <p:ph type="body" sz="quarter" idx="13"/>
          </p:nvPr>
        </p:nvSpPr>
        <p:spPr>
          <a:xfrm>
            <a:off x="838200" y="1057522"/>
            <a:ext cx="5741275" cy="1733179"/>
          </a:xfrm>
        </p:spPr>
        <p:txBody>
          <a:bodyPr>
            <a:normAutofit/>
          </a:bodyPr>
          <a:lstStyle>
            <a:lvl1pPr marL="0" indent="0">
              <a:lnSpc>
                <a:spcPct val="100000"/>
              </a:lnSpc>
              <a:buNone/>
              <a:defRPr sz="2000">
                <a:solidFill>
                  <a:srgbClr val="5595AC"/>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p:txBody>
      </p:sp>
      <p:sp>
        <p:nvSpPr>
          <p:cNvPr id="16" name="Text Placeholder 4">
            <a:extLst>
              <a:ext uri="{FF2B5EF4-FFF2-40B4-BE49-F238E27FC236}">
                <a16:creationId xmlns:a16="http://schemas.microsoft.com/office/drawing/2014/main" id="{3FB4D0CD-B341-D548-9B4D-961A92CD42C0}"/>
              </a:ext>
            </a:extLst>
          </p:cNvPr>
          <p:cNvSpPr>
            <a:spLocks noGrp="1"/>
          </p:cNvSpPr>
          <p:nvPr>
            <p:ph type="body" sz="quarter" idx="16"/>
          </p:nvPr>
        </p:nvSpPr>
        <p:spPr>
          <a:xfrm>
            <a:off x="838200" y="2913042"/>
            <a:ext cx="5741275" cy="3072124"/>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FB8D763E-D6E0-774D-AF19-B140909726E4}"/>
              </a:ext>
            </a:extLst>
          </p:cNvPr>
          <p:cNvSpPr>
            <a:spLocks noGrp="1"/>
          </p:cNvSpPr>
          <p:nvPr>
            <p:ph type="pic" sz="quarter" idx="17"/>
          </p:nvPr>
        </p:nvSpPr>
        <p:spPr>
          <a:xfrm>
            <a:off x="7010400" y="1057522"/>
            <a:ext cx="4800600" cy="2371478"/>
          </a:xfrm>
        </p:spPr>
        <p:txBody>
          <a:bodyPr/>
          <a:lstStyle/>
          <a:p>
            <a:endParaRPr lang="en-US"/>
          </a:p>
        </p:txBody>
      </p:sp>
      <p:sp>
        <p:nvSpPr>
          <p:cNvPr id="17" name="Picture Placeholder 6">
            <a:extLst>
              <a:ext uri="{FF2B5EF4-FFF2-40B4-BE49-F238E27FC236}">
                <a16:creationId xmlns:a16="http://schemas.microsoft.com/office/drawing/2014/main" id="{40D73DB1-CCC9-CC44-99C6-DEA8015D8013}"/>
              </a:ext>
            </a:extLst>
          </p:cNvPr>
          <p:cNvSpPr>
            <a:spLocks noGrp="1"/>
          </p:cNvSpPr>
          <p:nvPr>
            <p:ph type="pic" sz="quarter" idx="18"/>
          </p:nvPr>
        </p:nvSpPr>
        <p:spPr>
          <a:xfrm>
            <a:off x="7010400" y="3613688"/>
            <a:ext cx="4800600" cy="2371478"/>
          </a:xfrm>
        </p:spPr>
        <p:txBody>
          <a:bodyPr/>
          <a:lstStyle/>
          <a:p>
            <a:endParaRPr lang="en-US"/>
          </a:p>
        </p:txBody>
      </p:sp>
    </p:spTree>
    <p:extLst>
      <p:ext uri="{BB962C8B-B14F-4D97-AF65-F5344CB8AC3E}">
        <p14:creationId xmlns:p14="http://schemas.microsoft.com/office/powerpoint/2010/main" val="21236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4" name="Picture Placeholder 3">
            <a:extLst>
              <a:ext uri="{FF2B5EF4-FFF2-40B4-BE49-F238E27FC236}">
                <a16:creationId xmlns:a16="http://schemas.microsoft.com/office/drawing/2014/main" id="{0E7DED79-22D7-D84F-90B3-9DFB203CEF1D}"/>
              </a:ext>
            </a:extLst>
          </p:cNvPr>
          <p:cNvSpPr>
            <a:spLocks noGrp="1"/>
          </p:cNvSpPr>
          <p:nvPr>
            <p:ph type="pic" sz="quarter" idx="11"/>
          </p:nvPr>
        </p:nvSpPr>
        <p:spPr>
          <a:xfrm>
            <a:off x="0" y="1181100"/>
            <a:ext cx="12192000" cy="5676900"/>
          </a:xfrm>
        </p:spPr>
        <p:txBody>
          <a:bodyPr/>
          <a:lstStyle/>
          <a:p>
            <a:endParaRPr lang="en-US"/>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Tree>
    <p:extLst>
      <p:ext uri="{BB962C8B-B14F-4D97-AF65-F5344CB8AC3E}">
        <p14:creationId xmlns:p14="http://schemas.microsoft.com/office/powerpoint/2010/main" val="183300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Blu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15B4E5AE-096A-064B-870D-E50A40B4907D}"/>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2" name="Text Placeholder 4">
            <a:extLst>
              <a:ext uri="{FF2B5EF4-FFF2-40B4-BE49-F238E27FC236}">
                <a16:creationId xmlns:a16="http://schemas.microsoft.com/office/drawing/2014/main" id="{191B24EB-CE46-A340-BA32-23749E8CCB9E}"/>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762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lacehol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AAF1D2-79BC-294B-BCF7-80E46F303888}"/>
              </a:ext>
            </a:extLst>
          </p:cNvPr>
          <p:cNvSpPr/>
          <p:nvPr userDrawn="1"/>
        </p:nvSpPr>
        <p:spPr>
          <a:xfrm>
            <a:off x="7010400" y="0"/>
            <a:ext cx="5181600" cy="6858000"/>
          </a:xfrm>
          <a:prstGeom prst="rect">
            <a:avLst/>
          </a:prstGeom>
          <a:solidFill>
            <a:srgbClr val="5595AC"/>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91972B05-1D0F-F74E-BD9A-4731354560E6}"/>
              </a:ext>
            </a:extLst>
          </p:cNvPr>
          <p:cNvSpPr>
            <a:spLocks noGrp="1"/>
          </p:cNvSpPr>
          <p:nvPr>
            <p:ph idx="1" hasCustomPrompt="1"/>
          </p:nvPr>
        </p:nvSpPr>
        <p:spPr>
          <a:xfrm>
            <a:off x="7445408" y="935182"/>
            <a:ext cx="4123672" cy="4970766"/>
          </a:xfrm>
          <a:prstGeom prst="rect">
            <a:avLst/>
          </a:prstGeom>
        </p:spPr>
        <p:txBody>
          <a:bodyPr vert="horz" lIns="91440" tIns="45720" rIns="91440" bIns="45720" rtlCol="0">
            <a:normAutofit/>
          </a:bodyPr>
          <a:lstStyle>
            <a:lvl1pPr marL="0" indent="0">
              <a:lnSpc>
                <a:spcPct val="110000"/>
              </a:lnSpc>
              <a:buNone/>
              <a:defRPr sz="2400">
                <a:solidFill>
                  <a:schemeClr val="bg1"/>
                </a:solidFill>
                <a:latin typeface="Georgia" panose="02040502050405020303" pitchFamily="18" charset="0"/>
              </a:defRPr>
            </a:lvl1pPr>
            <a:lvl2pPr marL="457200" indent="0">
              <a:buNone/>
              <a:defRPr/>
            </a:lvl2pPr>
          </a:lstStyle>
          <a:p>
            <a:pPr lvl="0"/>
            <a:r>
              <a:rPr lang="en-US" dirty="0"/>
              <a:t>Click to edit Master text styles</a:t>
            </a:r>
          </a:p>
        </p:txBody>
      </p:sp>
      <p:sp>
        <p:nvSpPr>
          <p:cNvPr id="3" name="Slide Number Placeholder 2">
            <a:extLst>
              <a:ext uri="{FF2B5EF4-FFF2-40B4-BE49-F238E27FC236}">
                <a16:creationId xmlns:a16="http://schemas.microsoft.com/office/drawing/2014/main" id="{52CF3811-6341-0840-8BB2-76F02D9FE31E}"/>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3" name="Title Placeholder 1">
            <a:extLst>
              <a:ext uri="{FF2B5EF4-FFF2-40B4-BE49-F238E27FC236}">
                <a16:creationId xmlns:a16="http://schemas.microsoft.com/office/drawing/2014/main" id="{3589BC40-3C89-364B-815C-9DCBAA3B8162}"/>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4" name="Text Placeholder 4">
            <a:extLst>
              <a:ext uri="{FF2B5EF4-FFF2-40B4-BE49-F238E27FC236}">
                <a16:creationId xmlns:a16="http://schemas.microsoft.com/office/drawing/2014/main" id="{697144B4-FDBF-344C-B88E-9BAB1FDCC4E5}"/>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02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Picture Placeholder 33">
            <a:extLst>
              <a:ext uri="{FF2B5EF4-FFF2-40B4-BE49-F238E27FC236}">
                <a16:creationId xmlns:a16="http://schemas.microsoft.com/office/drawing/2014/main" id="{A0FCFC10-9D9A-AE4B-8815-525F14896C46}"/>
              </a:ext>
            </a:extLst>
          </p:cNvPr>
          <p:cNvSpPr>
            <a:spLocks noGrp="1"/>
          </p:cNvSpPr>
          <p:nvPr>
            <p:ph type="pic" sz="quarter" idx="13"/>
          </p:nvPr>
        </p:nvSpPr>
        <p:spPr>
          <a:xfrm>
            <a:off x="6276689" y="-6025"/>
            <a:ext cx="5915311" cy="6851607"/>
          </a:xfrm>
        </p:spPr>
        <p:txBody>
          <a:bodyPr/>
          <a:lstStyle/>
          <a:p>
            <a:endParaRPr lang="en-US" dirty="0"/>
          </a:p>
        </p:txBody>
      </p:sp>
      <p:sp>
        <p:nvSpPr>
          <p:cNvPr id="6" name="Rectangle 5">
            <a:extLst>
              <a:ext uri="{FF2B5EF4-FFF2-40B4-BE49-F238E27FC236}">
                <a16:creationId xmlns:a16="http://schemas.microsoft.com/office/drawing/2014/main" id="{0F101D92-2E8A-3E47-8A47-F4061B4D227D}"/>
              </a:ext>
            </a:extLst>
          </p:cNvPr>
          <p:cNvSpPr/>
          <p:nvPr userDrawn="1"/>
        </p:nvSpPr>
        <p:spPr>
          <a:xfrm>
            <a:off x="0" y="1828800"/>
            <a:ext cx="7366000" cy="3263900"/>
          </a:xfrm>
          <a:prstGeom prst="rect">
            <a:avLst/>
          </a:prstGeom>
          <a:solidFill>
            <a:schemeClr val="bg1"/>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43DF6B86-5239-2340-ABE1-8DB7A96BE0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6194" y="88900"/>
            <a:ext cx="5707216" cy="2222500"/>
          </a:xfrm>
          <a:prstGeom prst="rect">
            <a:avLst/>
          </a:prstGeom>
        </p:spPr>
      </p:pic>
      <p:pic>
        <p:nvPicPr>
          <p:cNvPr id="21" name="Picture 20">
            <a:extLst>
              <a:ext uri="{FF2B5EF4-FFF2-40B4-BE49-F238E27FC236}">
                <a16:creationId xmlns:a16="http://schemas.microsoft.com/office/drawing/2014/main" id="{2481820D-9068-8D4C-97F2-A2BEEA596E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1248" y="5930303"/>
            <a:ext cx="2138508" cy="556958"/>
          </a:xfrm>
          <a:prstGeom prst="rect">
            <a:avLst/>
          </a:prstGeom>
        </p:spPr>
      </p:pic>
    </p:spTree>
    <p:extLst>
      <p:ext uri="{BB962C8B-B14F-4D97-AF65-F5344CB8AC3E}">
        <p14:creationId xmlns:p14="http://schemas.microsoft.com/office/powerpoint/2010/main" val="307517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067800" y="6356350"/>
            <a:ext cx="2743200" cy="365125"/>
          </a:xfrm>
          <a:prstGeom prst="rect">
            <a:avLst/>
          </a:prstGeom>
        </p:spPr>
        <p:txBody>
          <a:bodyPr/>
          <a:lstStyle>
            <a:lvl1pPr algn="r">
              <a:defRPr sz="1200">
                <a:solidFill>
                  <a:srgbClr val="6A7278"/>
                </a:solidFill>
                <a:latin typeface="Arial" panose="020B0604020202020204" pitchFamily="34" charset="0"/>
                <a:cs typeface="Arial" panose="020B0604020202020204" pitchFamily="34" charset="0"/>
              </a:defRPr>
            </a:lvl1pPr>
          </a:lstStyle>
          <a:p>
            <a:fld id="{170862A5-B9BF-49AD-B48A-0A94CACC0B01}" type="slidenum">
              <a:rPr lang="en-US" smtClean="0"/>
              <a:pPr/>
              <a:t>‹#›</a:t>
            </a:fld>
            <a:endParaRPr lang="en-US" dirty="0"/>
          </a:p>
        </p:txBody>
      </p:sp>
      <p:sp>
        <p:nvSpPr>
          <p:cNvPr id="7" name="Title Placeholder 1">
            <a:extLst>
              <a:ext uri="{FF2B5EF4-FFF2-40B4-BE49-F238E27FC236}">
                <a16:creationId xmlns:a16="http://schemas.microsoft.com/office/drawing/2014/main" id="{2CD91EEC-B729-894E-9069-D1575E1B3C84}"/>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17865578"/>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73" r:id="rId3"/>
    <p:sldLayoutId id="2147483680" r:id="rId4"/>
    <p:sldLayoutId id="2147483696" r:id="rId5"/>
    <p:sldLayoutId id="2147483678" r:id="rId6"/>
    <p:sldLayoutId id="2147483674" r:id="rId7"/>
    <p:sldLayoutId id="214748369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1200" b="1" i="0" kern="1200">
          <a:solidFill>
            <a:srgbClr val="6A7278"/>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11.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12.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4.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2.png"/><Relationship Id="rId3" Type="http://schemas.openxmlformats.org/officeDocument/2006/relationships/image" Target="../media/image14.jpeg"/><Relationship Id="rId7" Type="http://schemas.openxmlformats.org/officeDocument/2006/relationships/image" Target="../media/image6.wmf"/><Relationship Id="rId12" Type="http://schemas.openxmlformats.org/officeDocument/2006/relationships/image" Target="../media/image11.wm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wmf"/><Relationship Id="rId11" Type="http://schemas.openxmlformats.org/officeDocument/2006/relationships/image" Target="../media/image10.wmf"/><Relationship Id="rId5" Type="http://schemas.openxmlformats.org/officeDocument/2006/relationships/image" Target="../media/image16.jpeg"/><Relationship Id="rId10" Type="http://schemas.openxmlformats.org/officeDocument/2006/relationships/image" Target="../media/image9.wmf"/><Relationship Id="rId4" Type="http://schemas.openxmlformats.org/officeDocument/2006/relationships/image" Target="../media/image15.jpeg"/><Relationship Id="rId9" Type="http://schemas.openxmlformats.org/officeDocument/2006/relationships/image" Target="../media/image8.wmf"/><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17.jpeg"/><Relationship Id="rId7" Type="http://schemas.openxmlformats.org/officeDocument/2006/relationships/image" Target="../media/image8.wmf"/><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wmf"/><Relationship Id="rId11" Type="http://schemas.openxmlformats.org/officeDocument/2006/relationships/image" Target="../media/image12.png"/><Relationship Id="rId5" Type="http://schemas.openxmlformats.org/officeDocument/2006/relationships/image" Target="../media/image6.wmf"/><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image" Target="../media/image10.wmf"/></Relationships>
</file>

<file path=ppt/slides/_rels/slide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18.jpeg"/><Relationship Id="rId7" Type="http://schemas.openxmlformats.org/officeDocument/2006/relationships/image" Target="../media/image8.wmf"/><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wmf"/><Relationship Id="rId11" Type="http://schemas.openxmlformats.org/officeDocument/2006/relationships/image" Target="../media/image12.png"/><Relationship Id="rId5" Type="http://schemas.openxmlformats.org/officeDocument/2006/relationships/image" Target="../media/image6.wmf"/><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image" Target="../media/image10.wmf"/></Relationships>
</file>

<file path=ppt/slides/_rels/slide8.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9.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600" dirty="0">
                <a:solidFill>
                  <a:schemeClr val="tx1">
                    <a:lumMod val="65000"/>
                    <a:lumOff val="35000"/>
                  </a:schemeClr>
                </a:solidFill>
              </a:rPr>
              <a:t>DEVELOP National Orientation (2022)</a:t>
            </a:r>
          </a:p>
          <a:p>
            <a:r>
              <a:rPr lang="en-US" sz="2800" b="0" dirty="0">
                <a:solidFill>
                  <a:schemeClr val="tx1">
                    <a:lumMod val="65000"/>
                    <a:lumOff val="35000"/>
                  </a:schemeClr>
                </a:solidFill>
              </a:rPr>
              <a:t>Module 6. Partners</a:t>
            </a:r>
            <a:endParaRPr lang="en-US" sz="3600" b="0" dirty="0">
              <a:solidFill>
                <a:schemeClr val="tx1">
                  <a:lumMod val="65000"/>
                  <a:lumOff val="35000"/>
                </a:schemeClr>
              </a:solidFill>
            </a:endParaRPr>
          </a:p>
        </p:txBody>
      </p:sp>
      <p:pic>
        <p:nvPicPr>
          <p:cNvPr id="15" name="Picture 14">
            <a:extLst>
              <a:ext uri="{FF2B5EF4-FFF2-40B4-BE49-F238E27FC236}">
                <a16:creationId xmlns:a16="http://schemas.microsoft.com/office/drawing/2014/main" id="{0BBF13CA-D323-884F-9BC9-4213352EF1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607" y="5855346"/>
            <a:ext cx="2138508" cy="556958"/>
          </a:xfrm>
          <a:prstGeom prst="rect">
            <a:avLst/>
          </a:prstGeom>
        </p:spPr>
      </p:pic>
      <p:pic>
        <p:nvPicPr>
          <p:cNvPr id="7" name="Picture Placeholder 6">
            <a:extLst>
              <a:ext uri="{FF2B5EF4-FFF2-40B4-BE49-F238E27FC236}">
                <a16:creationId xmlns:a16="http://schemas.microsoft.com/office/drawing/2014/main" id="{6AAC3441-6123-47F1-AFFA-8859654C5452}"/>
              </a:ext>
            </a:extLst>
          </p:cNvPr>
          <p:cNvPicPr>
            <a:picLocks noChangeAspect="1"/>
          </p:cNvPicPr>
          <p:nvPr/>
        </p:nvPicPr>
        <p:blipFill>
          <a:blip r:embed="rId3">
            <a:extLst>
              <a:ext uri="{28A0092B-C50C-407E-A947-70E740481C1C}">
                <a14:useLocalDpi xmlns:a14="http://schemas.microsoft.com/office/drawing/2010/main" val="0"/>
              </a:ext>
            </a:extLst>
          </a:blip>
          <a:srcRect l="14083" r="14083"/>
          <a:stretch/>
        </p:blipFill>
        <p:spPr>
          <a:xfrm>
            <a:off x="6276689" y="-6025"/>
            <a:ext cx="5915311" cy="6864025"/>
          </a:xfrm>
          <a:prstGeom prst="rect">
            <a:avLst/>
          </a:prstGeom>
        </p:spPr>
      </p:pic>
    </p:spTree>
    <p:extLst>
      <p:ext uri="{BB962C8B-B14F-4D97-AF65-F5344CB8AC3E}">
        <p14:creationId xmlns:p14="http://schemas.microsoft.com/office/powerpoint/2010/main" val="260352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607275" y="297271"/>
            <a:ext cx="10712117" cy="820004"/>
          </a:xfrm>
        </p:spPr>
        <p:txBody>
          <a:bodyPr anchor="ctr">
            <a:normAutofit/>
          </a:bodyPr>
          <a:lstStyle/>
          <a:p>
            <a:r>
              <a:rPr lang="en-US" altLang="en-US" sz="3200" dirty="0"/>
              <a:t>International Partners</a:t>
            </a:r>
            <a:endParaRPr lang="en-US" sz="3200" dirty="0"/>
          </a:p>
        </p:txBody>
      </p:sp>
      <p:sp>
        <p:nvSpPr>
          <p:cNvPr id="27" name="Text Placeholder 5">
            <a:extLst>
              <a:ext uri="{FF2B5EF4-FFF2-40B4-BE49-F238E27FC236}">
                <a16:creationId xmlns:a16="http://schemas.microsoft.com/office/drawing/2014/main" id="{D69E6223-C2E8-4F4C-8B34-82C02A9EF4EE}"/>
              </a:ext>
            </a:extLst>
          </p:cNvPr>
          <p:cNvSpPr txBox="1">
            <a:spLocks/>
          </p:cNvSpPr>
          <p:nvPr/>
        </p:nvSpPr>
        <p:spPr>
          <a:xfrm>
            <a:off x="341942" y="1258478"/>
            <a:ext cx="9859893" cy="55462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900" dirty="0">
                <a:solidFill>
                  <a:schemeClr val="bg2">
                    <a:lumMod val="50000"/>
                  </a:schemeClr>
                </a:solidFill>
                <a:latin typeface="+mj-lt"/>
              </a:rPr>
              <a:t>When working with international partners, care must be taken than appropriate approvals and communication lines are followed.</a:t>
            </a:r>
          </a:p>
          <a:p>
            <a:pPr marL="285750" indent="-285750">
              <a:spcBef>
                <a:spcPts val="0"/>
              </a:spcBef>
              <a:spcAft>
                <a:spcPts val="600"/>
              </a:spcAft>
              <a:buClr>
                <a:srgbClr val="EF282F"/>
              </a:buClr>
              <a:buFont typeface="Webdings" panose="05030102010509060703" pitchFamily="18" charset="2"/>
              <a:buChar char="4"/>
            </a:pPr>
            <a:r>
              <a:rPr lang="en-US" sz="1900" dirty="0">
                <a:solidFill>
                  <a:schemeClr val="bg2">
                    <a:lumMod val="50000"/>
                  </a:schemeClr>
                </a:solidFill>
                <a:latin typeface="+mj-lt"/>
              </a:rPr>
              <a:t>If a potential end user sits in a designated country (see next slide), NO direct communication can happen between the DEVELOP team and that organization/individual. A DEVELOP project will never have an end user located in a designated country. </a:t>
            </a:r>
            <a:r>
              <a:rPr lang="en-US" sz="1600" dirty="0">
                <a:solidFill>
                  <a:schemeClr val="bg2">
                    <a:lumMod val="50000"/>
                  </a:schemeClr>
                </a:solidFill>
                <a:latin typeface="+mj-lt"/>
              </a:rPr>
              <a:t>(</a:t>
            </a:r>
            <a:r>
              <a:rPr lang="en-US" sz="1600" i="1" dirty="0">
                <a:solidFill>
                  <a:schemeClr val="bg2">
                    <a:lumMod val="50000"/>
                  </a:schemeClr>
                </a:solidFill>
                <a:latin typeface="+mj-lt"/>
              </a:rPr>
              <a:t>Exception: Bhutan projects</a:t>
            </a:r>
            <a:r>
              <a:rPr lang="en-US" sz="1600" dirty="0">
                <a:solidFill>
                  <a:schemeClr val="bg2">
                    <a:lumMod val="50000"/>
                  </a:schemeClr>
                </a:solidFill>
                <a:latin typeface="+mj-lt"/>
              </a:rPr>
              <a:t>) </a:t>
            </a:r>
          </a:p>
          <a:p>
            <a:pPr marL="285750" indent="-285750">
              <a:spcBef>
                <a:spcPts val="0"/>
              </a:spcBef>
              <a:spcAft>
                <a:spcPts val="600"/>
              </a:spcAft>
              <a:buClr>
                <a:srgbClr val="EF282F"/>
              </a:buClr>
              <a:buFont typeface="Webdings" panose="05030102010509060703" pitchFamily="18" charset="2"/>
              <a:buChar char="4"/>
            </a:pPr>
            <a:r>
              <a:rPr lang="en-US" sz="1900" dirty="0">
                <a:solidFill>
                  <a:schemeClr val="bg2">
                    <a:lumMod val="50000"/>
                  </a:schemeClr>
                </a:solidFill>
                <a:latin typeface="+mj-lt"/>
              </a:rPr>
              <a:t>For projects with international study areas, if a partner organization sits in the US or a non-designated country, the team can have direct communication with the partner, but NPO and advisors must be included in all email and telecon correspondence. </a:t>
            </a:r>
          </a:p>
          <a:p>
            <a:pPr marL="285750" indent="-285750">
              <a:spcBef>
                <a:spcPts val="0"/>
              </a:spcBef>
              <a:spcAft>
                <a:spcPts val="600"/>
              </a:spcAft>
              <a:buClr>
                <a:srgbClr val="EF282F"/>
              </a:buClr>
              <a:buFont typeface="Webdings" panose="05030102010509060703" pitchFamily="18" charset="2"/>
              <a:buChar char="4"/>
            </a:pPr>
            <a:r>
              <a:rPr lang="en-US" sz="1900" dirty="0">
                <a:solidFill>
                  <a:schemeClr val="bg2">
                    <a:lumMod val="50000"/>
                  </a:schemeClr>
                </a:solidFill>
                <a:latin typeface="+mj-lt"/>
              </a:rPr>
              <a:t>NASA’s Office of International and Interagency Relations (OIIR) supports DEVELOP when interacting with international organizations and must be included and aware of all international engagement. </a:t>
            </a:r>
          </a:p>
          <a:p>
            <a:pPr marL="285750" indent="-285750">
              <a:spcBef>
                <a:spcPts val="0"/>
              </a:spcBef>
              <a:spcAft>
                <a:spcPts val="600"/>
              </a:spcAft>
              <a:buClr>
                <a:srgbClr val="EF282F"/>
              </a:buClr>
              <a:buFont typeface="Webdings" panose="05030102010509060703" pitchFamily="18" charset="2"/>
              <a:buChar char="4"/>
            </a:pPr>
            <a:r>
              <a:rPr lang="en-US" sz="1900" dirty="0">
                <a:solidFill>
                  <a:schemeClr val="bg2">
                    <a:lumMod val="50000"/>
                  </a:schemeClr>
                </a:solidFill>
                <a:latin typeface="+mj-lt"/>
              </a:rPr>
              <a:t>NPO coordinates with and involves OIIR reps when needed. This is primarily (although not exclusively) when embassies and foreign government officials are involved.</a:t>
            </a:r>
          </a:p>
        </p:txBody>
      </p:sp>
      <p:grpSp>
        <p:nvGrpSpPr>
          <p:cNvPr id="13" name="Group 12">
            <a:extLst>
              <a:ext uri="{FF2B5EF4-FFF2-40B4-BE49-F238E27FC236}">
                <a16:creationId xmlns:a16="http://schemas.microsoft.com/office/drawing/2014/main" id="{3075849B-3FC4-4D22-AA5A-9464AC30A897}"/>
              </a:ext>
            </a:extLst>
          </p:cNvPr>
          <p:cNvGrpSpPr/>
          <p:nvPr/>
        </p:nvGrpSpPr>
        <p:grpSpPr>
          <a:xfrm>
            <a:off x="600635" y="5683625"/>
            <a:ext cx="9117105" cy="1004046"/>
            <a:chOff x="635586" y="5073557"/>
            <a:chExt cx="3693400" cy="1273903"/>
          </a:xfrm>
        </p:grpSpPr>
        <p:sp>
          <p:nvSpPr>
            <p:cNvPr id="17" name="Text Placeholder 5">
              <a:extLst>
                <a:ext uri="{FF2B5EF4-FFF2-40B4-BE49-F238E27FC236}">
                  <a16:creationId xmlns:a16="http://schemas.microsoft.com/office/drawing/2014/main" id="{2CF82E18-C42F-4995-A16E-0082741A3EE7}"/>
                </a:ext>
              </a:extLst>
            </p:cNvPr>
            <p:cNvSpPr txBox="1">
              <a:spLocks/>
            </p:cNvSpPr>
            <p:nvPr/>
          </p:nvSpPr>
          <p:spPr>
            <a:xfrm>
              <a:off x="635586" y="5078344"/>
              <a:ext cx="3693400" cy="12691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0061AA"/>
                  </a:solidFill>
                </a:rPr>
                <a:t>By The Way</a:t>
              </a:r>
            </a:p>
            <a:p>
              <a:pPr algn="ctr">
                <a:spcBef>
                  <a:spcPts val="0"/>
                </a:spcBef>
                <a:spcAft>
                  <a:spcPts val="1800"/>
                </a:spcAft>
                <a:buClr>
                  <a:srgbClr val="EF282F"/>
                </a:buClr>
              </a:pPr>
              <a:r>
                <a:rPr lang="en-US" sz="1600" dirty="0"/>
                <a:t>DEVELOP projects often include international participants who may have contacts in a foreign country where the study area lies. Be mindful that any communication with others outside the US relating to the project involves your Fellow and NPO.</a:t>
              </a:r>
            </a:p>
          </p:txBody>
        </p:sp>
        <p:sp>
          <p:nvSpPr>
            <p:cNvPr id="19" name="Rounded Rectangle 41">
              <a:extLst>
                <a:ext uri="{FF2B5EF4-FFF2-40B4-BE49-F238E27FC236}">
                  <a16:creationId xmlns:a16="http://schemas.microsoft.com/office/drawing/2014/main" id="{750A9523-1B7E-4C41-90F5-D630FCD63A02}"/>
                </a:ext>
              </a:extLst>
            </p:cNvPr>
            <p:cNvSpPr/>
            <p:nvPr/>
          </p:nvSpPr>
          <p:spPr>
            <a:xfrm>
              <a:off x="637003" y="5073557"/>
              <a:ext cx="3691983" cy="1273903"/>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A396C34C-1C84-427A-A07E-382598433E98}"/>
              </a:ext>
            </a:extLst>
          </p:cNvPr>
          <p:cNvGrpSpPr/>
          <p:nvPr/>
        </p:nvGrpSpPr>
        <p:grpSpPr>
          <a:xfrm>
            <a:off x="10775708" y="22674"/>
            <a:ext cx="717868" cy="6821483"/>
            <a:chOff x="10775708" y="22674"/>
            <a:chExt cx="717868" cy="6821483"/>
          </a:xfrm>
        </p:grpSpPr>
        <p:pic>
          <p:nvPicPr>
            <p:cNvPr id="21" name="Picture 20">
              <a:extLst>
                <a:ext uri="{FF2B5EF4-FFF2-40B4-BE49-F238E27FC236}">
                  <a16:creationId xmlns:a16="http://schemas.microsoft.com/office/drawing/2014/main" id="{6E99EBB1-EE63-4CF7-BA06-0E1CA131FAC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2" name="Picture 21">
              <a:extLst>
                <a:ext uri="{FF2B5EF4-FFF2-40B4-BE49-F238E27FC236}">
                  <a16:creationId xmlns:a16="http://schemas.microsoft.com/office/drawing/2014/main" id="{18AA8666-42F6-4630-80F0-7C33038F44A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3" name="Picture 22">
              <a:extLst>
                <a:ext uri="{FF2B5EF4-FFF2-40B4-BE49-F238E27FC236}">
                  <a16:creationId xmlns:a16="http://schemas.microsoft.com/office/drawing/2014/main" id="{908DE488-D4FE-4811-80A6-75CC27DC01F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4" name="Picture 23">
              <a:extLst>
                <a:ext uri="{FF2B5EF4-FFF2-40B4-BE49-F238E27FC236}">
                  <a16:creationId xmlns:a16="http://schemas.microsoft.com/office/drawing/2014/main" id="{16454B57-EE63-4BA2-85BD-6E7F2243201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5" name="Picture 24">
              <a:extLst>
                <a:ext uri="{FF2B5EF4-FFF2-40B4-BE49-F238E27FC236}">
                  <a16:creationId xmlns:a16="http://schemas.microsoft.com/office/drawing/2014/main" id="{4E900847-A74F-4EA1-8681-55592CC0D65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6" name="Picture 25">
              <a:extLst>
                <a:ext uri="{FF2B5EF4-FFF2-40B4-BE49-F238E27FC236}">
                  <a16:creationId xmlns:a16="http://schemas.microsoft.com/office/drawing/2014/main" id="{FFDD8F5F-5F30-498D-AC69-EA6435EE216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8" name="Picture 27">
              <a:extLst>
                <a:ext uri="{FF2B5EF4-FFF2-40B4-BE49-F238E27FC236}">
                  <a16:creationId xmlns:a16="http://schemas.microsoft.com/office/drawing/2014/main" id="{0E189836-C9F5-46E0-88D4-FAC33C61C95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9" name="Picture 28">
              <a:extLst>
                <a:ext uri="{FF2B5EF4-FFF2-40B4-BE49-F238E27FC236}">
                  <a16:creationId xmlns:a16="http://schemas.microsoft.com/office/drawing/2014/main" id="{F25DF71A-5F1B-45BB-B170-6314A22702D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0" name="Picture 29">
              <a:extLst>
                <a:ext uri="{FF2B5EF4-FFF2-40B4-BE49-F238E27FC236}">
                  <a16:creationId xmlns:a16="http://schemas.microsoft.com/office/drawing/2014/main" id="{4129788A-4928-4BC5-B4A4-458B025F670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172849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607275" y="297271"/>
            <a:ext cx="10712117" cy="820004"/>
          </a:xfrm>
        </p:spPr>
        <p:txBody>
          <a:bodyPr anchor="ctr">
            <a:normAutofit/>
          </a:bodyPr>
          <a:lstStyle/>
          <a:p>
            <a:r>
              <a:rPr lang="en-US" altLang="en-US" sz="3200" dirty="0"/>
              <a:t>Designated Countries</a:t>
            </a:r>
            <a:endParaRPr lang="en-US" sz="3200" dirty="0"/>
          </a:p>
        </p:txBody>
      </p:sp>
      <p:sp>
        <p:nvSpPr>
          <p:cNvPr id="27" name="Text Placeholder 5">
            <a:extLst>
              <a:ext uri="{FF2B5EF4-FFF2-40B4-BE49-F238E27FC236}">
                <a16:creationId xmlns:a16="http://schemas.microsoft.com/office/drawing/2014/main" id="{D69E6223-C2E8-4F4C-8B34-82C02A9EF4EE}"/>
              </a:ext>
            </a:extLst>
          </p:cNvPr>
          <p:cNvSpPr txBox="1">
            <a:spLocks/>
          </p:cNvSpPr>
          <p:nvPr/>
        </p:nvSpPr>
        <p:spPr>
          <a:xfrm>
            <a:off x="341942" y="1258478"/>
            <a:ext cx="9859893" cy="55462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latin typeface="+mj-lt"/>
              </a:rPr>
              <a:t>What is a ‘Designated Country’? </a:t>
            </a:r>
            <a:r>
              <a:rPr lang="en-US" sz="1800" dirty="0">
                <a:solidFill>
                  <a:srgbClr val="6A7278"/>
                </a:solidFill>
                <a:latin typeface="+mj-lt"/>
              </a:rPr>
              <a:t>This list of “Designated Countries” is a compilation of 35 countries with which the United States has no diplomatic relations, countries determined by Department of State to support terrorism, countries under Sanction or Embargo by the United States, and/or countries of Missile Technology Concern.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latin typeface="+mj-lt"/>
              </a:rPr>
              <a:t>What does this mean to me? </a:t>
            </a:r>
            <a:r>
              <a:rPr lang="en-US" sz="1800" dirty="0">
                <a:solidFill>
                  <a:srgbClr val="6A7278"/>
                </a:solidFill>
                <a:latin typeface="+mj-lt"/>
              </a:rPr>
              <a:t>It means that for any project deliverables, products, decision support tools, etc. to be transferred to any partner (domestic or international), a review must take place first. The NPO ensures that DEVELOP works within NASA Export Control guidelines. The NPO must be made aware of any presentations, publications, or information transfer that take place before they occur. A “transfer” includes an email, publication, presentation, telecon, webinar, etc. Communication with partners in designated countries is restricted, so coordinate with NPO ahead of opening communication lines with any foreign nationals.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latin typeface="+mj-lt"/>
              </a:rPr>
              <a:t>But my partner is domestic/not in a designated country? </a:t>
            </a:r>
            <a:r>
              <a:rPr lang="en-US" sz="1800" dirty="0">
                <a:solidFill>
                  <a:srgbClr val="6A7278"/>
                </a:solidFill>
                <a:latin typeface="+mj-lt"/>
              </a:rPr>
              <a:t>While your project partner may be in the United States or not on the designated country list, the assumption is that anything that leaves the Agency/DEVELOP could be in turn transferred to any individual or organization anywhere, and thus, we must ensure that all material is appropriate for a global audience. </a:t>
            </a:r>
          </a:p>
          <a:p>
            <a:pPr marL="285750" indent="-285750">
              <a:spcBef>
                <a:spcPts val="0"/>
              </a:spcBef>
              <a:spcAft>
                <a:spcPts val="1800"/>
              </a:spcAft>
              <a:buClr>
                <a:srgbClr val="EF282F"/>
              </a:buClr>
              <a:buFont typeface="Webdings" panose="05030102010509060703" pitchFamily="18" charset="2"/>
              <a:buChar char="4"/>
            </a:pPr>
            <a:endParaRPr lang="en-US" sz="1600" dirty="0"/>
          </a:p>
          <a:p>
            <a:pPr marL="285750" indent="-285750">
              <a:spcBef>
                <a:spcPts val="0"/>
              </a:spcBef>
              <a:spcAft>
                <a:spcPts val="1800"/>
              </a:spcAft>
              <a:buClr>
                <a:srgbClr val="EF282F"/>
              </a:buClr>
              <a:buFont typeface="Webdings" panose="05030102010509060703" pitchFamily="18" charset="2"/>
              <a:buChar char="4"/>
            </a:pPr>
            <a:endParaRPr lang="en-US" sz="1800" dirty="0"/>
          </a:p>
        </p:txBody>
      </p:sp>
      <p:grpSp>
        <p:nvGrpSpPr>
          <p:cNvPr id="13" name="Group 12">
            <a:extLst>
              <a:ext uri="{FF2B5EF4-FFF2-40B4-BE49-F238E27FC236}">
                <a16:creationId xmlns:a16="http://schemas.microsoft.com/office/drawing/2014/main" id="{29FBE457-C918-4C67-8F3E-4DF0E84CCC96}"/>
              </a:ext>
            </a:extLst>
          </p:cNvPr>
          <p:cNvGrpSpPr/>
          <p:nvPr/>
        </p:nvGrpSpPr>
        <p:grpSpPr>
          <a:xfrm>
            <a:off x="10775708" y="22674"/>
            <a:ext cx="717868" cy="6821483"/>
            <a:chOff x="10775708" y="22674"/>
            <a:chExt cx="717868" cy="6821483"/>
          </a:xfrm>
        </p:grpSpPr>
        <p:pic>
          <p:nvPicPr>
            <p:cNvPr id="17" name="Picture 16">
              <a:extLst>
                <a:ext uri="{FF2B5EF4-FFF2-40B4-BE49-F238E27FC236}">
                  <a16:creationId xmlns:a16="http://schemas.microsoft.com/office/drawing/2014/main" id="{813F9D2C-D4F0-43E6-AC27-6C57CF37446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19" name="Picture 18">
              <a:extLst>
                <a:ext uri="{FF2B5EF4-FFF2-40B4-BE49-F238E27FC236}">
                  <a16:creationId xmlns:a16="http://schemas.microsoft.com/office/drawing/2014/main" id="{44E0C239-2868-44BB-9E8D-1ED45C93B06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0" name="Picture 19">
              <a:extLst>
                <a:ext uri="{FF2B5EF4-FFF2-40B4-BE49-F238E27FC236}">
                  <a16:creationId xmlns:a16="http://schemas.microsoft.com/office/drawing/2014/main" id="{2AE04193-B22C-4D04-9813-5DE011EA7FC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1" name="Picture 20">
              <a:extLst>
                <a:ext uri="{FF2B5EF4-FFF2-40B4-BE49-F238E27FC236}">
                  <a16:creationId xmlns:a16="http://schemas.microsoft.com/office/drawing/2014/main" id="{4A03EAE8-569C-4B71-9D26-111E44E31D9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2" name="Picture 21">
              <a:extLst>
                <a:ext uri="{FF2B5EF4-FFF2-40B4-BE49-F238E27FC236}">
                  <a16:creationId xmlns:a16="http://schemas.microsoft.com/office/drawing/2014/main" id="{0A60CC61-B6C2-4F76-B817-7779980D8AC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3" name="Picture 22">
              <a:extLst>
                <a:ext uri="{FF2B5EF4-FFF2-40B4-BE49-F238E27FC236}">
                  <a16:creationId xmlns:a16="http://schemas.microsoft.com/office/drawing/2014/main" id="{C757756C-2DE6-4A90-A930-CCF7BDDD32F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4" name="Picture 23">
              <a:extLst>
                <a:ext uri="{FF2B5EF4-FFF2-40B4-BE49-F238E27FC236}">
                  <a16:creationId xmlns:a16="http://schemas.microsoft.com/office/drawing/2014/main" id="{36A9DF0A-E426-4A54-AA7C-9B13C20A8EB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5" name="Picture 24">
              <a:extLst>
                <a:ext uri="{FF2B5EF4-FFF2-40B4-BE49-F238E27FC236}">
                  <a16:creationId xmlns:a16="http://schemas.microsoft.com/office/drawing/2014/main" id="{525C497B-7F96-4A01-9E84-6F5E9AC0752F}"/>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6" name="Picture 25">
              <a:extLst>
                <a:ext uri="{FF2B5EF4-FFF2-40B4-BE49-F238E27FC236}">
                  <a16:creationId xmlns:a16="http://schemas.microsoft.com/office/drawing/2014/main" id="{129F9719-B3D9-4428-9869-C0671B0261A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126819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607275" y="297271"/>
            <a:ext cx="10712117" cy="820004"/>
          </a:xfrm>
        </p:spPr>
        <p:txBody>
          <a:bodyPr anchor="ctr">
            <a:normAutofit/>
          </a:bodyPr>
          <a:lstStyle/>
          <a:p>
            <a:r>
              <a:rPr lang="en-US" altLang="en-US" sz="3200" dirty="0"/>
              <a:t>Quiz Time</a:t>
            </a:r>
            <a:endParaRPr lang="en-US" sz="3200" dirty="0"/>
          </a:p>
        </p:txBody>
      </p:sp>
      <p:sp>
        <p:nvSpPr>
          <p:cNvPr id="27" name="Text Placeholder 5">
            <a:extLst>
              <a:ext uri="{FF2B5EF4-FFF2-40B4-BE49-F238E27FC236}">
                <a16:creationId xmlns:a16="http://schemas.microsoft.com/office/drawing/2014/main" id="{D69E6223-C2E8-4F4C-8B34-82C02A9EF4EE}"/>
              </a:ext>
            </a:extLst>
          </p:cNvPr>
          <p:cNvSpPr txBox="1">
            <a:spLocks/>
          </p:cNvSpPr>
          <p:nvPr/>
        </p:nvSpPr>
        <p:spPr>
          <a:xfrm>
            <a:off x="341942" y="1258478"/>
            <a:ext cx="9859893" cy="233511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solidFill>
                  <a:srgbClr val="6A7278"/>
                </a:solidFill>
                <a:latin typeface="+mn-lt"/>
              </a:rPr>
              <a:t>How many partner types are there?</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6A7278"/>
                </a:solidFill>
                <a:latin typeface="+mn-lt"/>
              </a:rPr>
              <a:t>What is a good cadence for tag ups with partners?</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6A7278"/>
                </a:solidFill>
                <a:latin typeface="+mn-lt"/>
              </a:rPr>
              <a:t>Ahead of your first meeting with your partner(s), you should do what?</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6A7278"/>
                </a:solidFill>
                <a:latin typeface="+mn-lt"/>
              </a:rPr>
              <a:t>If you have international partners, what NASA organization needs to be involved in communications?</a:t>
            </a:r>
          </a:p>
        </p:txBody>
      </p:sp>
      <p:grpSp>
        <p:nvGrpSpPr>
          <p:cNvPr id="13" name="Group 12">
            <a:extLst>
              <a:ext uri="{FF2B5EF4-FFF2-40B4-BE49-F238E27FC236}">
                <a16:creationId xmlns:a16="http://schemas.microsoft.com/office/drawing/2014/main" id="{A4273B65-C21B-4E41-B8B8-DF4E2AF43DBC}"/>
              </a:ext>
            </a:extLst>
          </p:cNvPr>
          <p:cNvGrpSpPr/>
          <p:nvPr/>
        </p:nvGrpSpPr>
        <p:grpSpPr>
          <a:xfrm>
            <a:off x="10775708" y="22674"/>
            <a:ext cx="717868" cy="6821483"/>
            <a:chOff x="10775708" y="22674"/>
            <a:chExt cx="717868" cy="6821483"/>
          </a:xfrm>
        </p:grpSpPr>
        <p:pic>
          <p:nvPicPr>
            <p:cNvPr id="17" name="Picture 16">
              <a:extLst>
                <a:ext uri="{FF2B5EF4-FFF2-40B4-BE49-F238E27FC236}">
                  <a16:creationId xmlns:a16="http://schemas.microsoft.com/office/drawing/2014/main" id="{11FCD469-4880-46FA-9BFC-0171C725F69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19" name="Picture 18">
              <a:extLst>
                <a:ext uri="{FF2B5EF4-FFF2-40B4-BE49-F238E27FC236}">
                  <a16:creationId xmlns:a16="http://schemas.microsoft.com/office/drawing/2014/main" id="{69509782-E164-424F-8F7E-6C8F63CDF83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0" name="Picture 19">
              <a:extLst>
                <a:ext uri="{FF2B5EF4-FFF2-40B4-BE49-F238E27FC236}">
                  <a16:creationId xmlns:a16="http://schemas.microsoft.com/office/drawing/2014/main" id="{1EE8A8BD-0B3B-4829-98C3-36F4D0B4E69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1" name="Picture 20">
              <a:extLst>
                <a:ext uri="{FF2B5EF4-FFF2-40B4-BE49-F238E27FC236}">
                  <a16:creationId xmlns:a16="http://schemas.microsoft.com/office/drawing/2014/main" id="{8B6BFF80-F00E-42EA-9FEC-B009CE8A08B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2" name="Picture 21">
              <a:extLst>
                <a:ext uri="{FF2B5EF4-FFF2-40B4-BE49-F238E27FC236}">
                  <a16:creationId xmlns:a16="http://schemas.microsoft.com/office/drawing/2014/main" id="{9A29A96E-9162-4C8B-86F9-C9EE1BEB3FA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3" name="Picture 22">
              <a:extLst>
                <a:ext uri="{FF2B5EF4-FFF2-40B4-BE49-F238E27FC236}">
                  <a16:creationId xmlns:a16="http://schemas.microsoft.com/office/drawing/2014/main" id="{79B6A194-0795-4AF6-9337-3E81255B085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4" name="Picture 23">
              <a:extLst>
                <a:ext uri="{FF2B5EF4-FFF2-40B4-BE49-F238E27FC236}">
                  <a16:creationId xmlns:a16="http://schemas.microsoft.com/office/drawing/2014/main" id="{E850004E-4F5A-4B25-B5B6-29F586357AB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5" name="Picture 24">
              <a:extLst>
                <a:ext uri="{FF2B5EF4-FFF2-40B4-BE49-F238E27FC236}">
                  <a16:creationId xmlns:a16="http://schemas.microsoft.com/office/drawing/2014/main" id="{D20C4FD5-459C-46D3-9F08-55F36F25B132}"/>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6" name="Picture 25">
              <a:extLst>
                <a:ext uri="{FF2B5EF4-FFF2-40B4-BE49-F238E27FC236}">
                  <a16:creationId xmlns:a16="http://schemas.microsoft.com/office/drawing/2014/main" id="{3246FB55-C0B5-4787-824D-D1F3EEB97BA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365688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B607B8-5D53-4253-A88D-16A3A255CEC0}"/>
              </a:ext>
            </a:extLst>
          </p:cNvPr>
          <p:cNvSpPr txBox="1"/>
          <p:nvPr/>
        </p:nvSpPr>
        <p:spPr>
          <a:xfrm>
            <a:off x="671248" y="2403120"/>
            <a:ext cx="5337703" cy="769441"/>
          </a:xfrm>
          <a:prstGeom prst="rect">
            <a:avLst/>
          </a:prstGeom>
          <a:noFill/>
        </p:spPr>
        <p:txBody>
          <a:bodyPr wrap="square" rtlCol="0">
            <a:spAutoFit/>
          </a:bodyPr>
          <a:lstStyle/>
          <a:p>
            <a:r>
              <a:rPr lang="en-US" sz="4400" b="1" dirty="0">
                <a:solidFill>
                  <a:srgbClr val="244D60"/>
                </a:solidFill>
                <a:latin typeface="Georgia" panose="02040502050405020303" pitchFamily="18" charset="0"/>
              </a:rPr>
              <a:t>Thank You.</a:t>
            </a:r>
          </a:p>
        </p:txBody>
      </p:sp>
      <p:sp>
        <p:nvSpPr>
          <p:cNvPr id="6" name="Text Placeholder 5">
            <a:extLst>
              <a:ext uri="{FF2B5EF4-FFF2-40B4-BE49-F238E27FC236}">
                <a16:creationId xmlns:a16="http://schemas.microsoft.com/office/drawing/2014/main" id="{1DEE7746-370D-4073-A375-1912F702D52B}"/>
              </a:ext>
            </a:extLst>
          </p:cNvPr>
          <p:cNvSpPr txBox="1">
            <a:spLocks/>
          </p:cNvSpPr>
          <p:nvPr/>
        </p:nvSpPr>
        <p:spPr>
          <a:xfrm>
            <a:off x="671247" y="3419778"/>
            <a:ext cx="5057749" cy="168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75000"/>
                    <a:lumOff val="25000"/>
                  </a:schemeClr>
                </a:solidFill>
                <a:latin typeface="+mn-lt"/>
              </a:rPr>
              <a:t>Joining the DEVELOP family means being part of NASA’s Legacy.</a:t>
            </a:r>
          </a:p>
          <a:p>
            <a:pPr marL="0" indent="0">
              <a:buNone/>
            </a:pPr>
            <a:r>
              <a:rPr lang="en-US" dirty="0">
                <a:solidFill>
                  <a:schemeClr val="tx1">
                    <a:lumMod val="75000"/>
                    <a:lumOff val="25000"/>
                  </a:schemeClr>
                </a:solidFill>
                <a:latin typeface="+mn-lt"/>
              </a:rPr>
              <a:t>Learn it. Know it. Live it. </a:t>
            </a:r>
          </a:p>
        </p:txBody>
      </p:sp>
      <p:pic>
        <p:nvPicPr>
          <p:cNvPr id="24" name="Picture Placeholder 23" descr="Map&#10;&#10;Description automatically generated">
            <a:extLst>
              <a:ext uri="{FF2B5EF4-FFF2-40B4-BE49-F238E27FC236}">
                <a16:creationId xmlns:a16="http://schemas.microsoft.com/office/drawing/2014/main" id="{C0F25A48-E929-4250-9E81-5EC06222F3D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4020" r="14020"/>
          <a:stretch>
            <a:fillRect/>
          </a:stretch>
        </p:blipFill>
        <p:spPr/>
      </p:pic>
    </p:spTree>
    <p:extLst>
      <p:ext uri="{BB962C8B-B14F-4D97-AF65-F5344CB8AC3E}">
        <p14:creationId xmlns:p14="http://schemas.microsoft.com/office/powerpoint/2010/main" val="332695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660F8105-B195-49F1-8E5F-257A973F7CF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4120" r="14120"/>
          <a:stretch/>
        </p:blipFill>
        <p:spPr>
          <a:xfrm>
            <a:off x="6276975" y="0"/>
            <a:ext cx="5915025" cy="6870700"/>
          </a:xfrm>
          <a:prstGeom prst="rect">
            <a:avLst/>
          </a:prstGeom>
        </p:spPr>
      </p:pic>
      <p:sp>
        <p:nvSpPr>
          <p:cNvPr id="5" name="Text Placeholder 4">
            <a:extLst>
              <a:ext uri="{FF2B5EF4-FFF2-40B4-BE49-F238E27FC236}">
                <a16:creationId xmlns:a16="http://schemas.microsoft.com/office/drawing/2014/main" id="{70D9937A-21B5-4F01-B822-3DC7FAA4A3A4}"/>
              </a:ext>
            </a:extLst>
          </p:cNvPr>
          <p:cNvSpPr>
            <a:spLocks noGrp="1"/>
          </p:cNvSpPr>
          <p:nvPr>
            <p:ph type="body" sz="quarter" idx="11"/>
          </p:nvPr>
        </p:nvSpPr>
        <p:spPr/>
        <p:txBody>
          <a:bodyPr/>
          <a:lstStyle/>
          <a:p>
            <a:r>
              <a:rPr lang="en-US" dirty="0"/>
              <a:t>Partner Types</a:t>
            </a:r>
          </a:p>
        </p:txBody>
      </p:sp>
    </p:spTree>
    <p:extLst>
      <p:ext uri="{BB962C8B-B14F-4D97-AF65-F5344CB8AC3E}">
        <p14:creationId xmlns:p14="http://schemas.microsoft.com/office/powerpoint/2010/main" val="32013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633406" y="292148"/>
            <a:ext cx="10712117" cy="820004"/>
          </a:xfrm>
        </p:spPr>
        <p:txBody>
          <a:bodyPr anchor="ctr">
            <a:normAutofit/>
          </a:bodyPr>
          <a:lstStyle/>
          <a:p>
            <a:r>
              <a:rPr lang="en-US" altLang="en-US" sz="3200" dirty="0"/>
              <a:t>Partner Types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633408" y="1239240"/>
            <a:ext cx="9771221"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b="1" dirty="0">
                <a:solidFill>
                  <a:srgbClr val="0061AA"/>
                </a:solidFill>
              </a:rPr>
              <a:t>Partner</a:t>
            </a:r>
            <a:r>
              <a:rPr lang="en-US" sz="1800" dirty="0">
                <a:solidFill>
                  <a:srgbClr val="0061AA"/>
                </a:solidFill>
              </a:rPr>
              <a:t>: </a:t>
            </a:r>
            <a:r>
              <a:rPr lang="en-US" sz="1800" dirty="0"/>
              <a:t>Umbrella term for any outside organization DEVELOP engages with through projects, nodes, or other activities</a:t>
            </a:r>
          </a:p>
          <a:p>
            <a:pPr marL="285750" indent="-285750">
              <a:spcBef>
                <a:spcPts val="0"/>
              </a:spcBef>
              <a:spcAft>
                <a:spcPts val="600"/>
              </a:spcAft>
              <a:buClr>
                <a:srgbClr val="EF282F"/>
              </a:buClr>
              <a:buFont typeface="Webdings" panose="05030102010509060703" pitchFamily="18" charset="2"/>
              <a:buChar char="4"/>
            </a:pPr>
            <a:r>
              <a:rPr lang="en-US" sz="1800" dirty="0"/>
              <a:t>Two </a:t>
            </a:r>
            <a:r>
              <a:rPr lang="en-US" sz="1800" i="1" dirty="0"/>
              <a:t>distinct </a:t>
            </a:r>
            <a:r>
              <a:rPr lang="en-US" sz="1800" dirty="0"/>
              <a:t>types of partners:</a:t>
            </a:r>
          </a:p>
          <a:p>
            <a:pPr marL="742950" lvl="1" indent="-285750">
              <a:spcBef>
                <a:spcPts val="0"/>
              </a:spcBef>
              <a:spcAft>
                <a:spcPts val="600"/>
              </a:spcAft>
              <a:buClr>
                <a:srgbClr val="EF282F"/>
              </a:buClr>
              <a:buFont typeface="Arial" panose="020B0604020202020204" pitchFamily="34" charset="0"/>
              <a:buChar char="•"/>
            </a:pPr>
            <a:r>
              <a:rPr lang="en-US" sz="1800" b="1" dirty="0">
                <a:solidFill>
                  <a:srgbClr val="0061AA"/>
                </a:solidFill>
              </a:rPr>
              <a:t>End User</a:t>
            </a:r>
            <a:r>
              <a:rPr lang="en-US" sz="1600" b="1" dirty="0">
                <a:solidFill>
                  <a:srgbClr val="0061AA"/>
                </a:solidFill>
              </a:rPr>
              <a:t>: </a:t>
            </a:r>
            <a:r>
              <a:rPr lang="en-US" sz="1600" dirty="0"/>
              <a:t>Organization that </a:t>
            </a:r>
            <a:r>
              <a:rPr lang="en-US" sz="1600" b="1" dirty="0"/>
              <a:t>receives results and methodologies from DEVELOP </a:t>
            </a:r>
            <a:r>
              <a:rPr lang="en-US" sz="1600" dirty="0"/>
              <a:t>(either directly from a DEVELOP project team or through a collaborator/boundary organization) and can use the project’s products or methodologies to </a:t>
            </a:r>
            <a:r>
              <a:rPr lang="en-US" sz="1600" b="1" dirty="0"/>
              <a:t>make a decision or policy</a:t>
            </a:r>
            <a:r>
              <a:rPr lang="en-US" sz="1600" dirty="0"/>
              <a:t>; they may also provide some kind of resources (advising, data, model, software, funding, etc.), but it is not required</a:t>
            </a:r>
          </a:p>
          <a:p>
            <a:pPr marL="1657350" lvl="3" indent="-285750">
              <a:spcBef>
                <a:spcPts val="0"/>
              </a:spcBef>
              <a:spcAft>
                <a:spcPts val="600"/>
              </a:spcAft>
              <a:buClr>
                <a:srgbClr val="EF282F"/>
              </a:buClr>
              <a:buFont typeface="Wingdings" panose="05000000000000000000" pitchFamily="2" charset="2"/>
              <a:buChar char="§"/>
            </a:pPr>
            <a:r>
              <a:rPr lang="en-US" sz="1400" dirty="0"/>
              <a:t>Ex. The Texas Forest Service’s Predictive Services that can use the products/methodologies from the DEVELOP project in their risk mapping creation</a:t>
            </a:r>
          </a:p>
          <a:p>
            <a:pPr marL="742950" lvl="1" indent="-285750">
              <a:spcBef>
                <a:spcPts val="0"/>
              </a:spcBef>
              <a:spcAft>
                <a:spcPts val="600"/>
              </a:spcAft>
              <a:buClr>
                <a:srgbClr val="EF282F"/>
              </a:buClr>
              <a:buFont typeface="Arial" panose="020B0604020202020204" pitchFamily="34" charset="0"/>
              <a:buChar char="•"/>
            </a:pPr>
            <a:r>
              <a:rPr lang="en-US" sz="1800" b="1" dirty="0">
                <a:solidFill>
                  <a:srgbClr val="0061AA"/>
                </a:solidFill>
              </a:rPr>
              <a:t>Collaborator</a:t>
            </a:r>
            <a:r>
              <a:rPr lang="en-US" sz="1600" b="1" dirty="0">
                <a:solidFill>
                  <a:srgbClr val="0061AA"/>
                </a:solidFill>
              </a:rPr>
              <a:t>: </a:t>
            </a:r>
            <a:r>
              <a:rPr lang="en-US" sz="1600" dirty="0"/>
              <a:t>Organization or individual that works directly with a DEVELOP project team and </a:t>
            </a:r>
            <a:r>
              <a:rPr lang="en-US" sz="1600" b="1" dirty="0"/>
              <a:t>provides some kind of leveraged resource </a:t>
            </a:r>
            <a:r>
              <a:rPr lang="en-US" sz="1600" dirty="0"/>
              <a:t>(advising, data, model, software, funding, etc.), but are </a:t>
            </a:r>
            <a:r>
              <a:rPr lang="en-US" sz="1600" b="1" dirty="0"/>
              <a:t>not</a:t>
            </a:r>
            <a:r>
              <a:rPr lang="en-US" sz="1600" dirty="0"/>
              <a:t> actually using the project’s products or methodologies to </a:t>
            </a:r>
            <a:r>
              <a:rPr lang="en-US" sz="1600" b="1" dirty="0"/>
              <a:t>make a decision or policy </a:t>
            </a:r>
          </a:p>
          <a:p>
            <a:pPr marL="1657350" lvl="3" indent="-285750">
              <a:spcBef>
                <a:spcPts val="0"/>
              </a:spcBef>
              <a:spcAft>
                <a:spcPts val="600"/>
              </a:spcAft>
              <a:buClr>
                <a:srgbClr val="EF282F"/>
              </a:buClr>
              <a:buFont typeface="Wingdings" panose="05000000000000000000" pitchFamily="2" charset="2"/>
              <a:buChar char="§"/>
            </a:pPr>
            <a:r>
              <a:rPr lang="en-US" sz="1400" dirty="0"/>
              <a:t>Ex. A researcher from a university who provides a team with an ancillary dataset to validate their results</a:t>
            </a:r>
          </a:p>
          <a:p>
            <a:pPr marL="285750" indent="-225425">
              <a:buFont typeface="Arial" panose="020B0604020202020204" pitchFamily="34" charset="0"/>
              <a:buChar char="•"/>
            </a:pPr>
            <a:endParaRPr lang="en-US" dirty="0"/>
          </a:p>
        </p:txBody>
      </p:sp>
      <p:grpSp>
        <p:nvGrpSpPr>
          <p:cNvPr id="5" name="Group 4">
            <a:extLst>
              <a:ext uri="{FF2B5EF4-FFF2-40B4-BE49-F238E27FC236}">
                <a16:creationId xmlns:a16="http://schemas.microsoft.com/office/drawing/2014/main" id="{89919C4B-DF60-4D58-BF9C-D65AF1E43ACE}"/>
              </a:ext>
            </a:extLst>
          </p:cNvPr>
          <p:cNvGrpSpPr/>
          <p:nvPr/>
        </p:nvGrpSpPr>
        <p:grpSpPr>
          <a:xfrm>
            <a:off x="633406" y="5850559"/>
            <a:ext cx="9478947" cy="715293"/>
            <a:chOff x="635586" y="5073557"/>
            <a:chExt cx="3693400" cy="1273903"/>
          </a:xfrm>
        </p:grpSpPr>
        <p:sp>
          <p:nvSpPr>
            <p:cNvPr id="6" name="Text Placeholder 5">
              <a:extLst>
                <a:ext uri="{FF2B5EF4-FFF2-40B4-BE49-F238E27FC236}">
                  <a16:creationId xmlns:a16="http://schemas.microsoft.com/office/drawing/2014/main" id="{CC359595-691A-4D07-B9F1-3DB42A7AA46F}"/>
                </a:ext>
              </a:extLst>
            </p:cNvPr>
            <p:cNvSpPr txBox="1">
              <a:spLocks/>
            </p:cNvSpPr>
            <p:nvPr/>
          </p:nvSpPr>
          <p:spPr>
            <a:xfrm>
              <a:off x="635586" y="5078344"/>
              <a:ext cx="3693400" cy="9497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0061AA"/>
                  </a:solidFill>
                </a:rPr>
                <a:t>By The Way</a:t>
              </a:r>
            </a:p>
            <a:p>
              <a:pPr algn="ctr">
                <a:spcBef>
                  <a:spcPts val="0"/>
                </a:spcBef>
                <a:buClr>
                  <a:srgbClr val="0078C1"/>
                </a:buClr>
              </a:pPr>
              <a:r>
                <a:rPr lang="en-US" sz="1600" dirty="0"/>
                <a:t>All partners are either end users (using the results/products to make a decision) </a:t>
              </a:r>
              <a:r>
                <a:rPr lang="en-US" sz="1600" b="1" u="sng" dirty="0"/>
                <a:t>OR</a:t>
              </a:r>
              <a:r>
                <a:rPr lang="en-US" sz="1600" dirty="0"/>
                <a:t> collaborators (not using the results or products to make a decision)</a:t>
              </a:r>
            </a:p>
          </p:txBody>
        </p:sp>
        <p:sp>
          <p:nvSpPr>
            <p:cNvPr id="7" name="Rounded Rectangle 42">
              <a:extLst>
                <a:ext uri="{FF2B5EF4-FFF2-40B4-BE49-F238E27FC236}">
                  <a16:creationId xmlns:a16="http://schemas.microsoft.com/office/drawing/2014/main" id="{B252707B-5841-4323-8FFD-28D2A8DBE4E9}"/>
                </a:ext>
              </a:extLst>
            </p:cNvPr>
            <p:cNvSpPr/>
            <p:nvPr/>
          </p:nvSpPr>
          <p:spPr>
            <a:xfrm>
              <a:off x="637003" y="5073557"/>
              <a:ext cx="3691983" cy="1273903"/>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D326E895-2689-4F2A-B87C-23FFF92EB650}"/>
              </a:ext>
            </a:extLst>
          </p:cNvPr>
          <p:cNvGrpSpPr/>
          <p:nvPr/>
        </p:nvGrpSpPr>
        <p:grpSpPr>
          <a:xfrm>
            <a:off x="10775708" y="22674"/>
            <a:ext cx="717868" cy="6821483"/>
            <a:chOff x="10775708" y="22674"/>
            <a:chExt cx="717868" cy="6821483"/>
          </a:xfrm>
        </p:grpSpPr>
        <p:pic>
          <p:nvPicPr>
            <p:cNvPr id="19" name="Picture 18">
              <a:extLst>
                <a:ext uri="{FF2B5EF4-FFF2-40B4-BE49-F238E27FC236}">
                  <a16:creationId xmlns:a16="http://schemas.microsoft.com/office/drawing/2014/main" id="{FB1C1041-759B-4245-AD88-F30D4C7B76D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0" name="Picture 19">
              <a:extLst>
                <a:ext uri="{FF2B5EF4-FFF2-40B4-BE49-F238E27FC236}">
                  <a16:creationId xmlns:a16="http://schemas.microsoft.com/office/drawing/2014/main" id="{64BF585D-BE45-45BF-94D2-3623667473E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1" name="Picture 20">
              <a:extLst>
                <a:ext uri="{FF2B5EF4-FFF2-40B4-BE49-F238E27FC236}">
                  <a16:creationId xmlns:a16="http://schemas.microsoft.com/office/drawing/2014/main" id="{14C29C03-E374-455B-8FE2-702EDF1E84C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2" name="Picture 21">
              <a:extLst>
                <a:ext uri="{FF2B5EF4-FFF2-40B4-BE49-F238E27FC236}">
                  <a16:creationId xmlns:a16="http://schemas.microsoft.com/office/drawing/2014/main" id="{B91E64CC-911B-472A-B6F8-3789A05214C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3" name="Picture 22">
              <a:extLst>
                <a:ext uri="{FF2B5EF4-FFF2-40B4-BE49-F238E27FC236}">
                  <a16:creationId xmlns:a16="http://schemas.microsoft.com/office/drawing/2014/main" id="{D163FEAB-28F9-4A53-8820-BF97077DB27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4" name="Picture 23">
              <a:extLst>
                <a:ext uri="{FF2B5EF4-FFF2-40B4-BE49-F238E27FC236}">
                  <a16:creationId xmlns:a16="http://schemas.microsoft.com/office/drawing/2014/main" id="{F2BA582D-3DB2-41F8-A375-4D867E51F0A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5" name="Picture 24">
              <a:extLst>
                <a:ext uri="{FF2B5EF4-FFF2-40B4-BE49-F238E27FC236}">
                  <a16:creationId xmlns:a16="http://schemas.microsoft.com/office/drawing/2014/main" id="{AB938288-BF61-41FB-BCA7-5542C1AA66B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6" name="Picture 25">
              <a:extLst>
                <a:ext uri="{FF2B5EF4-FFF2-40B4-BE49-F238E27FC236}">
                  <a16:creationId xmlns:a16="http://schemas.microsoft.com/office/drawing/2014/main" id="{E3F67ED5-3866-49CA-A1CA-04F9A039050B}"/>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27" name="Picture 26">
              <a:extLst>
                <a:ext uri="{FF2B5EF4-FFF2-40B4-BE49-F238E27FC236}">
                  <a16:creationId xmlns:a16="http://schemas.microsoft.com/office/drawing/2014/main" id="{62FDBC0C-DD02-47D5-B317-CC02891A219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42936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607275" y="297271"/>
            <a:ext cx="10712117" cy="820004"/>
          </a:xfrm>
        </p:spPr>
        <p:txBody>
          <a:bodyPr anchor="ctr">
            <a:normAutofit/>
          </a:bodyPr>
          <a:lstStyle/>
          <a:p>
            <a:r>
              <a:rPr lang="en-US" altLang="en-US" sz="3200" dirty="0"/>
              <a:t>Partner Types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3314686" y="1191874"/>
            <a:ext cx="6958867" cy="4446589"/>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dirty="0"/>
              <a:t>There is a third, additional classifier that can be attributed to both types: a “boundary organization”</a:t>
            </a:r>
          </a:p>
          <a:p>
            <a:pPr>
              <a:spcBef>
                <a:spcPts val="0"/>
              </a:spcBef>
              <a:spcAft>
                <a:spcPts val="600"/>
              </a:spcAft>
              <a:buClr>
                <a:srgbClr val="EF282F"/>
              </a:buClr>
            </a:pPr>
            <a:endParaRPr lang="en-US" sz="1800" dirty="0"/>
          </a:p>
          <a:p>
            <a:pPr marL="285750" indent="-285750">
              <a:spcBef>
                <a:spcPts val="0"/>
              </a:spcBef>
              <a:spcAft>
                <a:spcPts val="600"/>
              </a:spcAft>
              <a:buClr>
                <a:srgbClr val="EF282F"/>
              </a:buClr>
              <a:buFont typeface="Webdings" panose="05030102010509060703" pitchFamily="18" charset="2"/>
              <a:buChar char="4"/>
            </a:pPr>
            <a:r>
              <a:rPr lang="en-US" sz="2000" b="1" dirty="0">
                <a:solidFill>
                  <a:srgbClr val="5496AD"/>
                </a:solidFill>
              </a:rPr>
              <a:t>Boundary Organization</a:t>
            </a:r>
            <a:r>
              <a:rPr lang="en-US" sz="2000" dirty="0">
                <a:solidFill>
                  <a:srgbClr val="5496AD"/>
                </a:solidFill>
              </a:rPr>
              <a:t>: </a:t>
            </a:r>
            <a:r>
              <a:rPr lang="en-US" sz="2000" dirty="0"/>
              <a:t>Organization or individual that disseminates the project’s results to other end users, decision-makers, policy-makers, etc.</a:t>
            </a:r>
          </a:p>
          <a:p>
            <a:pPr marL="285750" indent="-285750">
              <a:spcBef>
                <a:spcPts val="0"/>
              </a:spcBef>
              <a:spcAft>
                <a:spcPts val="600"/>
              </a:spcAft>
              <a:buClr>
                <a:srgbClr val="EF282F"/>
              </a:buClr>
              <a:buFont typeface="Webdings" panose="05030102010509060703" pitchFamily="18" charset="2"/>
              <a:buChar char="4"/>
            </a:pPr>
            <a:endParaRPr lang="en-US" sz="1800" dirty="0"/>
          </a:p>
          <a:p>
            <a:pPr marL="285750" indent="-285750">
              <a:spcBef>
                <a:spcPts val="0"/>
              </a:spcBef>
              <a:spcAft>
                <a:spcPts val="600"/>
              </a:spcAft>
              <a:buClr>
                <a:srgbClr val="EF282F"/>
              </a:buClr>
              <a:buFont typeface="Webdings" panose="05030102010509060703" pitchFamily="18" charset="2"/>
              <a:buChar char="4"/>
            </a:pPr>
            <a:r>
              <a:rPr lang="en-US" sz="1600" dirty="0"/>
              <a:t>Ex. The Smithsonian Conservation Biology Institute works with local groups in Myanmar and helped DEVELOP disseminate results from the Myanmar Ecological Forecasting project to those in-country groups.</a:t>
            </a:r>
          </a:p>
        </p:txBody>
      </p:sp>
      <p:sp>
        <p:nvSpPr>
          <p:cNvPr id="17" name="Rectangle 16">
            <a:extLst>
              <a:ext uri="{FF2B5EF4-FFF2-40B4-BE49-F238E27FC236}">
                <a16:creationId xmlns:a16="http://schemas.microsoft.com/office/drawing/2014/main" id="{B895AC08-A23D-4A5E-B8F3-C488CD6BBA26}"/>
              </a:ext>
            </a:extLst>
          </p:cNvPr>
          <p:cNvSpPr/>
          <p:nvPr/>
        </p:nvSpPr>
        <p:spPr>
          <a:xfrm>
            <a:off x="3738644" y="5467583"/>
            <a:ext cx="5867400" cy="1188720"/>
          </a:xfrm>
          <a:prstGeom prst="rect">
            <a:avLst/>
          </a:prstGeom>
          <a:solidFill>
            <a:srgbClr val="5496AD"/>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1AA"/>
              </a:solidFill>
            </a:endParaRPr>
          </a:p>
        </p:txBody>
      </p:sp>
      <p:sp>
        <p:nvSpPr>
          <p:cNvPr id="19" name="TextBox 18">
            <a:extLst>
              <a:ext uri="{FF2B5EF4-FFF2-40B4-BE49-F238E27FC236}">
                <a16:creationId xmlns:a16="http://schemas.microsoft.com/office/drawing/2014/main" id="{9F002276-E801-424C-A774-F3E297DBBF1F}"/>
              </a:ext>
            </a:extLst>
          </p:cNvPr>
          <p:cNvSpPr txBox="1"/>
          <p:nvPr/>
        </p:nvSpPr>
        <p:spPr>
          <a:xfrm>
            <a:off x="5955217" y="5127227"/>
            <a:ext cx="1409700" cy="369332"/>
          </a:xfrm>
          <a:prstGeom prst="rect">
            <a:avLst/>
          </a:prstGeom>
          <a:noFill/>
        </p:spPr>
        <p:txBody>
          <a:bodyPr wrap="square" rtlCol="0">
            <a:spAutoFit/>
          </a:bodyPr>
          <a:lstStyle/>
          <a:p>
            <a:pPr algn="ctr"/>
            <a:r>
              <a:rPr lang="en-US" dirty="0">
                <a:solidFill>
                  <a:schemeClr val="tx1">
                    <a:lumMod val="75000"/>
                    <a:lumOff val="25000"/>
                  </a:schemeClr>
                </a:solidFill>
                <a:latin typeface="Century Gothic" charset="0"/>
                <a:ea typeface="Century Gothic" charset="0"/>
                <a:cs typeface="Century Gothic" charset="0"/>
              </a:rPr>
              <a:t>All Partners</a:t>
            </a:r>
          </a:p>
        </p:txBody>
      </p:sp>
      <p:sp>
        <p:nvSpPr>
          <p:cNvPr id="20" name="TextBox 19">
            <a:extLst>
              <a:ext uri="{FF2B5EF4-FFF2-40B4-BE49-F238E27FC236}">
                <a16:creationId xmlns:a16="http://schemas.microsoft.com/office/drawing/2014/main" id="{FD38C745-05CE-4551-BBA1-B0FEE0382DB8}"/>
              </a:ext>
            </a:extLst>
          </p:cNvPr>
          <p:cNvSpPr txBox="1"/>
          <p:nvPr/>
        </p:nvSpPr>
        <p:spPr>
          <a:xfrm>
            <a:off x="3731871" y="5502111"/>
            <a:ext cx="2933700" cy="369332"/>
          </a:xfrm>
          <a:prstGeom prst="rect">
            <a:avLst/>
          </a:prstGeom>
          <a:noFill/>
        </p:spPr>
        <p:txBody>
          <a:bodyPr wrap="square" rtlCol="0">
            <a:spAutoFit/>
          </a:bodyPr>
          <a:lstStyle/>
          <a:p>
            <a:pPr algn="ctr"/>
            <a:r>
              <a:rPr lang="en-US" dirty="0">
                <a:solidFill>
                  <a:schemeClr val="bg1"/>
                </a:solidFill>
                <a:latin typeface="Century Gothic" charset="0"/>
                <a:ea typeface="Century Gothic" charset="0"/>
                <a:cs typeface="Century Gothic" charset="0"/>
              </a:rPr>
              <a:t>Collaborators</a:t>
            </a:r>
          </a:p>
        </p:txBody>
      </p:sp>
      <p:sp>
        <p:nvSpPr>
          <p:cNvPr id="21" name="TextBox 20">
            <a:extLst>
              <a:ext uri="{FF2B5EF4-FFF2-40B4-BE49-F238E27FC236}">
                <a16:creationId xmlns:a16="http://schemas.microsoft.com/office/drawing/2014/main" id="{9470AB3D-2805-44B3-9BB9-39977D876580}"/>
              </a:ext>
            </a:extLst>
          </p:cNvPr>
          <p:cNvSpPr txBox="1"/>
          <p:nvPr/>
        </p:nvSpPr>
        <p:spPr>
          <a:xfrm>
            <a:off x="6674034" y="5502111"/>
            <a:ext cx="2925237" cy="369332"/>
          </a:xfrm>
          <a:prstGeom prst="rect">
            <a:avLst/>
          </a:prstGeom>
          <a:noFill/>
        </p:spPr>
        <p:txBody>
          <a:bodyPr wrap="square" rtlCol="0">
            <a:spAutoFit/>
          </a:bodyPr>
          <a:lstStyle/>
          <a:p>
            <a:pPr algn="ctr"/>
            <a:r>
              <a:rPr lang="en-US" dirty="0">
                <a:solidFill>
                  <a:schemeClr val="bg1"/>
                </a:solidFill>
                <a:latin typeface="Century Gothic" charset="0"/>
                <a:ea typeface="Century Gothic" charset="0"/>
                <a:cs typeface="Century Gothic" charset="0"/>
              </a:rPr>
              <a:t>End Users</a:t>
            </a:r>
          </a:p>
        </p:txBody>
      </p:sp>
      <p:cxnSp>
        <p:nvCxnSpPr>
          <p:cNvPr id="22" name="Straight Connector 21">
            <a:extLst>
              <a:ext uri="{FF2B5EF4-FFF2-40B4-BE49-F238E27FC236}">
                <a16:creationId xmlns:a16="http://schemas.microsoft.com/office/drawing/2014/main" id="{7E3E4646-EAE0-4757-9576-E651F68D4BE0}"/>
              </a:ext>
            </a:extLst>
          </p:cNvPr>
          <p:cNvCxnSpPr/>
          <p:nvPr/>
        </p:nvCxnSpPr>
        <p:spPr>
          <a:xfrm>
            <a:off x="6660067" y="5485129"/>
            <a:ext cx="0" cy="115974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991278D8-CC7E-41EC-A25B-CC3E998E82F3}"/>
              </a:ext>
            </a:extLst>
          </p:cNvPr>
          <p:cNvSpPr/>
          <p:nvPr/>
        </p:nvSpPr>
        <p:spPr>
          <a:xfrm>
            <a:off x="5141571" y="6020642"/>
            <a:ext cx="3048000" cy="460401"/>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charset="0"/>
                <a:ea typeface="Century Gothic" charset="0"/>
                <a:cs typeface="Century Gothic" charset="0"/>
              </a:rPr>
              <a:t>Boundary Organizations</a:t>
            </a:r>
          </a:p>
        </p:txBody>
      </p:sp>
      <p:pic>
        <p:nvPicPr>
          <p:cNvPr id="24" name="Picture 23" descr="https://scontent-lga1-1.xx.fbcdn.net/hphotos-xpa1/t31.0-8/10924220_842773212448910_5215081429846032086_o.jpg">
            <a:extLst>
              <a:ext uri="{FF2B5EF4-FFF2-40B4-BE49-F238E27FC236}">
                <a16:creationId xmlns:a16="http://schemas.microsoft.com/office/drawing/2014/main" id="{755DDC44-5693-4C69-A5F6-1DC6C428C7D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22121" y="3404734"/>
            <a:ext cx="2743200" cy="10598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5" name="Picture 24" descr="https://scontent-lga1-1.xx.fbcdn.net/hphotos-xap1/l/t31.0-8/1421263_614840858575481_919237336_o.jpg">
            <a:extLst>
              <a:ext uri="{FF2B5EF4-FFF2-40B4-BE49-F238E27FC236}">
                <a16:creationId xmlns:a16="http://schemas.microsoft.com/office/drawing/2014/main" id="{056E9764-2F53-4684-A2EE-7C115D68F7B8}"/>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22121" y="4757066"/>
            <a:ext cx="2743200" cy="13103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6" name="Picture 8" descr="https://scontent-lga1-1.xx.fbcdn.net/hphotos-prn2/t31.0-8/859612_495198550539713_784376390_o.jpg">
            <a:extLst>
              <a:ext uri="{FF2B5EF4-FFF2-40B4-BE49-F238E27FC236}">
                <a16:creationId xmlns:a16="http://schemas.microsoft.com/office/drawing/2014/main" id="{5945D726-8E31-4833-97D4-A6F769AE667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22121" y="1635169"/>
            <a:ext cx="2743200" cy="14771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E439D955-3831-45AA-A1A2-A09B5CA9D744}"/>
              </a:ext>
            </a:extLst>
          </p:cNvPr>
          <p:cNvGrpSpPr/>
          <p:nvPr/>
        </p:nvGrpSpPr>
        <p:grpSpPr>
          <a:xfrm>
            <a:off x="10775708" y="22674"/>
            <a:ext cx="717868" cy="6821483"/>
            <a:chOff x="10775708" y="22674"/>
            <a:chExt cx="717868" cy="6821483"/>
          </a:xfrm>
        </p:grpSpPr>
        <p:pic>
          <p:nvPicPr>
            <p:cNvPr id="28" name="Picture 27">
              <a:extLst>
                <a:ext uri="{FF2B5EF4-FFF2-40B4-BE49-F238E27FC236}">
                  <a16:creationId xmlns:a16="http://schemas.microsoft.com/office/drawing/2014/main" id="{3E3F90D9-FEC4-4799-9F81-CC874C359D7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9" name="Picture 28">
              <a:extLst>
                <a:ext uri="{FF2B5EF4-FFF2-40B4-BE49-F238E27FC236}">
                  <a16:creationId xmlns:a16="http://schemas.microsoft.com/office/drawing/2014/main" id="{B23A46E3-003C-4BB6-934A-373509326A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30" name="Picture 29">
              <a:extLst>
                <a:ext uri="{FF2B5EF4-FFF2-40B4-BE49-F238E27FC236}">
                  <a16:creationId xmlns:a16="http://schemas.microsoft.com/office/drawing/2014/main" id="{B1039504-2840-489C-85C8-C7D8A1A90EE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31" name="Picture 30">
              <a:extLst>
                <a:ext uri="{FF2B5EF4-FFF2-40B4-BE49-F238E27FC236}">
                  <a16:creationId xmlns:a16="http://schemas.microsoft.com/office/drawing/2014/main" id="{D19FE199-4F0B-4174-AE33-A3A0DF5960F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32" name="Picture 31">
              <a:extLst>
                <a:ext uri="{FF2B5EF4-FFF2-40B4-BE49-F238E27FC236}">
                  <a16:creationId xmlns:a16="http://schemas.microsoft.com/office/drawing/2014/main" id="{DBF77F4D-FF38-4DE0-B694-5735FF1397B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33" name="Picture 32">
              <a:extLst>
                <a:ext uri="{FF2B5EF4-FFF2-40B4-BE49-F238E27FC236}">
                  <a16:creationId xmlns:a16="http://schemas.microsoft.com/office/drawing/2014/main" id="{F750E644-E7AB-43B3-8657-88A14E9E5149}"/>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34" name="Picture 33">
              <a:extLst>
                <a:ext uri="{FF2B5EF4-FFF2-40B4-BE49-F238E27FC236}">
                  <a16:creationId xmlns:a16="http://schemas.microsoft.com/office/drawing/2014/main" id="{070078D7-03BE-4D6E-8842-610CE6D0B123}"/>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35" name="Picture 34">
              <a:extLst>
                <a:ext uri="{FF2B5EF4-FFF2-40B4-BE49-F238E27FC236}">
                  <a16:creationId xmlns:a16="http://schemas.microsoft.com/office/drawing/2014/main" id="{54219BE1-DA0C-40EA-9A8F-0334774DEF60}"/>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6" name="Picture 35">
              <a:extLst>
                <a:ext uri="{FF2B5EF4-FFF2-40B4-BE49-F238E27FC236}">
                  <a16:creationId xmlns:a16="http://schemas.microsoft.com/office/drawing/2014/main" id="{31C4CA22-E194-4863-84CC-961F71BABCFF}"/>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395766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660F8105-B195-49F1-8E5F-257A973F7CF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4120" r="14120"/>
          <a:stretch/>
        </p:blipFill>
        <p:spPr>
          <a:xfrm>
            <a:off x="6276975" y="0"/>
            <a:ext cx="5915025" cy="6870700"/>
          </a:xfrm>
          <a:prstGeom prst="rect">
            <a:avLst/>
          </a:prstGeom>
        </p:spPr>
      </p:pic>
      <p:sp>
        <p:nvSpPr>
          <p:cNvPr id="5" name="Text Placeholder 4">
            <a:extLst>
              <a:ext uri="{FF2B5EF4-FFF2-40B4-BE49-F238E27FC236}">
                <a16:creationId xmlns:a16="http://schemas.microsoft.com/office/drawing/2014/main" id="{70D9937A-21B5-4F01-B822-3DC7FAA4A3A4}"/>
              </a:ext>
            </a:extLst>
          </p:cNvPr>
          <p:cNvSpPr>
            <a:spLocks noGrp="1"/>
          </p:cNvSpPr>
          <p:nvPr>
            <p:ph type="body" sz="quarter" idx="11"/>
          </p:nvPr>
        </p:nvSpPr>
        <p:spPr/>
        <p:txBody>
          <a:bodyPr/>
          <a:lstStyle/>
          <a:p>
            <a:r>
              <a:rPr lang="en-US" dirty="0"/>
              <a:t>Communicating with Partners</a:t>
            </a:r>
          </a:p>
        </p:txBody>
      </p:sp>
    </p:spTree>
    <p:extLst>
      <p:ext uri="{BB962C8B-B14F-4D97-AF65-F5344CB8AC3E}">
        <p14:creationId xmlns:p14="http://schemas.microsoft.com/office/powerpoint/2010/main" val="3904543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607275" y="297271"/>
            <a:ext cx="10712117" cy="820004"/>
          </a:xfrm>
        </p:spPr>
        <p:txBody>
          <a:bodyPr anchor="ctr">
            <a:normAutofit/>
          </a:bodyPr>
          <a:lstStyle/>
          <a:p>
            <a:r>
              <a:rPr lang="en-US" altLang="en-US" sz="3200" dirty="0"/>
              <a:t>Partner Engagement &amp; Communication</a:t>
            </a:r>
            <a:endParaRPr lang="en-US" sz="3200" dirty="0"/>
          </a:p>
        </p:txBody>
      </p:sp>
      <p:sp>
        <p:nvSpPr>
          <p:cNvPr id="27" name="Text Placeholder 5">
            <a:extLst>
              <a:ext uri="{FF2B5EF4-FFF2-40B4-BE49-F238E27FC236}">
                <a16:creationId xmlns:a16="http://schemas.microsoft.com/office/drawing/2014/main" id="{D69E6223-C2E8-4F4C-8B34-82C02A9EF4EE}"/>
              </a:ext>
            </a:extLst>
          </p:cNvPr>
          <p:cNvSpPr txBox="1">
            <a:spLocks/>
          </p:cNvSpPr>
          <p:nvPr/>
        </p:nvSpPr>
        <p:spPr>
          <a:xfrm>
            <a:off x="341942" y="1258478"/>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dirty="0">
                <a:solidFill>
                  <a:srgbClr val="6A7278"/>
                </a:solidFill>
                <a:latin typeface="+mj-lt"/>
              </a:rPr>
              <a:t>A cornerstone of DEVELOP projects is the engagement of management and policy makers who can benefit from the integration of NASA Earth observations in their decision-making process. All DEVELOP projects strive to engage at least one decision-making organization to hand off project results and methodologies to.</a:t>
            </a:r>
          </a:p>
          <a:p>
            <a:pPr marL="285750" indent="-285750">
              <a:spcBef>
                <a:spcPts val="0"/>
              </a:spcBef>
              <a:spcAft>
                <a:spcPts val="1800"/>
              </a:spcAft>
              <a:buClr>
                <a:srgbClr val="EF282F"/>
              </a:buClr>
              <a:buFont typeface="Webdings" panose="05030102010509060703" pitchFamily="18" charset="2"/>
              <a:buChar char="4"/>
            </a:pPr>
            <a:r>
              <a:rPr lang="en-US" dirty="0">
                <a:solidFill>
                  <a:srgbClr val="6A7278"/>
                </a:solidFill>
                <a:latin typeface="+mj-lt"/>
              </a:rPr>
              <a:t>Communication strategies commonly employed</a:t>
            </a:r>
          </a:p>
          <a:p>
            <a:pPr marL="742950" lvl="1" indent="-285750">
              <a:spcBef>
                <a:spcPts val="0"/>
              </a:spcBef>
              <a:spcAft>
                <a:spcPts val="1800"/>
              </a:spcAft>
              <a:buClr>
                <a:srgbClr val="EF282F"/>
              </a:buClr>
              <a:buFont typeface="Arial" panose="020B0604020202020204" pitchFamily="34" charset="0"/>
              <a:buChar char="•"/>
            </a:pPr>
            <a:r>
              <a:rPr lang="en-US" sz="1600" dirty="0">
                <a:solidFill>
                  <a:srgbClr val="6A7278"/>
                </a:solidFill>
                <a:latin typeface="+mj-lt"/>
              </a:rPr>
              <a:t>Team-partner greeting telecon during the first or second week</a:t>
            </a:r>
          </a:p>
          <a:p>
            <a:pPr marL="742950" lvl="1" indent="-285750">
              <a:spcBef>
                <a:spcPts val="0"/>
              </a:spcBef>
              <a:spcAft>
                <a:spcPts val="1800"/>
              </a:spcAft>
              <a:buClr>
                <a:srgbClr val="EF282F"/>
              </a:buClr>
              <a:buFont typeface="Arial" panose="020B0604020202020204" pitchFamily="34" charset="0"/>
              <a:buChar char="•"/>
            </a:pPr>
            <a:r>
              <a:rPr lang="en-US" sz="1600" dirty="0">
                <a:solidFill>
                  <a:srgbClr val="6A7278"/>
                </a:solidFill>
                <a:latin typeface="+mj-lt"/>
              </a:rPr>
              <a:t>Weekly or bi-weekly telecons &amp; emails with status updates</a:t>
            </a:r>
          </a:p>
          <a:p>
            <a:pPr marL="742950" lvl="1" indent="-285750">
              <a:spcBef>
                <a:spcPts val="0"/>
              </a:spcBef>
              <a:spcAft>
                <a:spcPts val="1800"/>
              </a:spcAft>
              <a:buClr>
                <a:srgbClr val="EF282F"/>
              </a:buClr>
              <a:buFont typeface="Arial" panose="020B0604020202020204" pitchFamily="34" charset="0"/>
              <a:buChar char="•"/>
            </a:pPr>
            <a:r>
              <a:rPr lang="en-US" sz="1600" dirty="0">
                <a:solidFill>
                  <a:srgbClr val="6A7278"/>
                </a:solidFill>
                <a:latin typeface="+mj-lt"/>
              </a:rPr>
              <a:t>Hand-off event at the end of the term</a:t>
            </a:r>
          </a:p>
          <a:p>
            <a:pPr marL="285750" indent="-285750">
              <a:spcBef>
                <a:spcPts val="0"/>
              </a:spcBef>
              <a:spcAft>
                <a:spcPts val="1800"/>
              </a:spcAft>
              <a:buClr>
                <a:srgbClr val="EF282F"/>
              </a:buClr>
              <a:buFont typeface="Webdings" panose="05030102010509060703" pitchFamily="18" charset="2"/>
              <a:buChar char="4"/>
            </a:pPr>
            <a:endParaRPr lang="en-US" sz="1800" dirty="0">
              <a:solidFill>
                <a:srgbClr val="6A7278"/>
              </a:solidFill>
            </a:endParaRPr>
          </a:p>
          <a:p>
            <a:pPr marL="285750" indent="-285750">
              <a:spcBef>
                <a:spcPts val="0"/>
              </a:spcBef>
              <a:spcAft>
                <a:spcPts val="1800"/>
              </a:spcAft>
              <a:buClr>
                <a:srgbClr val="EF282F"/>
              </a:buClr>
              <a:buFont typeface="Webdings" panose="05030102010509060703" pitchFamily="18" charset="2"/>
              <a:buChar char="4"/>
            </a:pPr>
            <a:endParaRPr lang="en-US" sz="1800" dirty="0">
              <a:solidFill>
                <a:srgbClr val="6A7278"/>
              </a:solidFill>
            </a:endParaRPr>
          </a:p>
        </p:txBody>
      </p:sp>
      <p:grpSp>
        <p:nvGrpSpPr>
          <p:cNvPr id="28" name="Group 27">
            <a:extLst>
              <a:ext uri="{FF2B5EF4-FFF2-40B4-BE49-F238E27FC236}">
                <a16:creationId xmlns:a16="http://schemas.microsoft.com/office/drawing/2014/main" id="{6E2550F5-B955-408B-A132-5E97EDDC5F89}"/>
              </a:ext>
            </a:extLst>
          </p:cNvPr>
          <p:cNvGrpSpPr/>
          <p:nvPr/>
        </p:nvGrpSpPr>
        <p:grpSpPr>
          <a:xfrm>
            <a:off x="814990" y="4930194"/>
            <a:ext cx="4401832" cy="1374973"/>
            <a:chOff x="635586" y="5073557"/>
            <a:chExt cx="3693400" cy="1273903"/>
          </a:xfrm>
        </p:grpSpPr>
        <p:sp>
          <p:nvSpPr>
            <p:cNvPr id="29" name="Text Placeholder 5">
              <a:extLst>
                <a:ext uri="{FF2B5EF4-FFF2-40B4-BE49-F238E27FC236}">
                  <a16:creationId xmlns:a16="http://schemas.microsoft.com/office/drawing/2014/main" id="{C776060D-CF85-4BB9-BA26-F9AD430A5F67}"/>
                </a:ext>
              </a:extLst>
            </p:cNvPr>
            <p:cNvSpPr txBox="1">
              <a:spLocks/>
            </p:cNvSpPr>
            <p:nvPr/>
          </p:nvSpPr>
          <p:spPr>
            <a:xfrm>
              <a:off x="635586" y="5078344"/>
              <a:ext cx="3693400" cy="12691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0061AA"/>
                  </a:solidFill>
                </a:rPr>
                <a:t>By The Way</a:t>
              </a:r>
            </a:p>
            <a:p>
              <a:pPr algn="ctr">
                <a:spcBef>
                  <a:spcPts val="0"/>
                </a:spcBef>
                <a:spcAft>
                  <a:spcPts val="1800"/>
                </a:spcAft>
                <a:buClr>
                  <a:srgbClr val="EF282F"/>
                </a:buClr>
              </a:pPr>
              <a:r>
                <a:rPr lang="en-US" sz="1600" dirty="0"/>
                <a:t>As participants, YOU are the face of DEVELOP to our partners, so professionalism and open communication are of the utmost importance!</a:t>
              </a:r>
            </a:p>
          </p:txBody>
        </p:sp>
        <p:sp>
          <p:nvSpPr>
            <p:cNvPr id="30" name="Rounded Rectangle 41">
              <a:extLst>
                <a:ext uri="{FF2B5EF4-FFF2-40B4-BE49-F238E27FC236}">
                  <a16:creationId xmlns:a16="http://schemas.microsoft.com/office/drawing/2014/main" id="{51AAD25C-B161-42A7-A660-C19EB54D7495}"/>
                </a:ext>
              </a:extLst>
            </p:cNvPr>
            <p:cNvSpPr/>
            <p:nvPr/>
          </p:nvSpPr>
          <p:spPr>
            <a:xfrm>
              <a:off x="637003" y="5073557"/>
              <a:ext cx="3691983" cy="1273903"/>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descr="4193452818_decbf9b6da.jpg">
            <a:extLst>
              <a:ext uri="{FF2B5EF4-FFF2-40B4-BE49-F238E27FC236}">
                <a16:creationId xmlns:a16="http://schemas.microsoft.com/office/drawing/2014/main" id="{529EA6D2-0C9F-46E8-B4EF-BC0020CBA874}"/>
              </a:ext>
            </a:extLst>
          </p:cNvPr>
          <p:cNvPicPr>
            <a:picLocks noChangeAspect="1"/>
          </p:cNvPicPr>
          <p:nvPr/>
        </p:nvPicPr>
        <p:blipFill>
          <a:blip r:embed="rId3" cstate="print"/>
          <a:stretch>
            <a:fillRect/>
          </a:stretch>
        </p:blipFill>
        <p:spPr>
          <a:xfrm>
            <a:off x="6453110" y="4194888"/>
            <a:ext cx="3964515" cy="2545697"/>
          </a:xfrm>
          <a:prstGeom prst="rect">
            <a:avLst/>
          </a:prstGeom>
          <a:effectLst>
            <a:outerShdw blurRad="50800" dist="38100" dir="2700000" algn="tl" rotWithShape="0">
              <a:prstClr val="black">
                <a:alpha val="40000"/>
              </a:prstClr>
            </a:outerShdw>
          </a:effectLst>
        </p:spPr>
      </p:pic>
      <p:grpSp>
        <p:nvGrpSpPr>
          <p:cNvPr id="17" name="Group 16">
            <a:extLst>
              <a:ext uri="{FF2B5EF4-FFF2-40B4-BE49-F238E27FC236}">
                <a16:creationId xmlns:a16="http://schemas.microsoft.com/office/drawing/2014/main" id="{C5738A37-EBDB-4080-9B72-FFE64D69AF6A}"/>
              </a:ext>
            </a:extLst>
          </p:cNvPr>
          <p:cNvGrpSpPr/>
          <p:nvPr/>
        </p:nvGrpSpPr>
        <p:grpSpPr>
          <a:xfrm>
            <a:off x="10775708" y="22674"/>
            <a:ext cx="717868" cy="6821483"/>
            <a:chOff x="10775708" y="22674"/>
            <a:chExt cx="717868" cy="6821483"/>
          </a:xfrm>
        </p:grpSpPr>
        <p:pic>
          <p:nvPicPr>
            <p:cNvPr id="19" name="Picture 18">
              <a:extLst>
                <a:ext uri="{FF2B5EF4-FFF2-40B4-BE49-F238E27FC236}">
                  <a16:creationId xmlns:a16="http://schemas.microsoft.com/office/drawing/2014/main" id="{8F7A4FED-AF51-4549-BCF7-74BCE08355D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0" name="Picture 19">
              <a:extLst>
                <a:ext uri="{FF2B5EF4-FFF2-40B4-BE49-F238E27FC236}">
                  <a16:creationId xmlns:a16="http://schemas.microsoft.com/office/drawing/2014/main" id="{0AA68E71-971E-4C61-BCBA-456A18284F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21" name="Picture 20">
              <a:extLst>
                <a:ext uri="{FF2B5EF4-FFF2-40B4-BE49-F238E27FC236}">
                  <a16:creationId xmlns:a16="http://schemas.microsoft.com/office/drawing/2014/main" id="{C2F6A501-A5A1-4B8D-AF1D-DC711A41D7F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2" name="Picture 21">
              <a:extLst>
                <a:ext uri="{FF2B5EF4-FFF2-40B4-BE49-F238E27FC236}">
                  <a16:creationId xmlns:a16="http://schemas.microsoft.com/office/drawing/2014/main" id="{C98BA11F-37BA-4305-88EE-930AB27AE75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3" name="Picture 22">
              <a:extLst>
                <a:ext uri="{FF2B5EF4-FFF2-40B4-BE49-F238E27FC236}">
                  <a16:creationId xmlns:a16="http://schemas.microsoft.com/office/drawing/2014/main" id="{317DF239-6BC8-4EA8-B1AE-588FD536EEA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4" name="Picture 23">
              <a:extLst>
                <a:ext uri="{FF2B5EF4-FFF2-40B4-BE49-F238E27FC236}">
                  <a16:creationId xmlns:a16="http://schemas.microsoft.com/office/drawing/2014/main" id="{5645C9F7-80D1-4C6E-8D84-FF7ED482E034}"/>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25" name="Picture 24">
              <a:extLst>
                <a:ext uri="{FF2B5EF4-FFF2-40B4-BE49-F238E27FC236}">
                  <a16:creationId xmlns:a16="http://schemas.microsoft.com/office/drawing/2014/main" id="{A901C7BA-2D5A-409C-BB69-09A20046E23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26" name="Picture 25">
              <a:extLst>
                <a:ext uri="{FF2B5EF4-FFF2-40B4-BE49-F238E27FC236}">
                  <a16:creationId xmlns:a16="http://schemas.microsoft.com/office/drawing/2014/main" id="{9CDF3245-AF7A-42C3-B285-E4FEC5851763}"/>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2" name="Picture 31">
              <a:extLst>
                <a:ext uri="{FF2B5EF4-FFF2-40B4-BE49-F238E27FC236}">
                  <a16:creationId xmlns:a16="http://schemas.microsoft.com/office/drawing/2014/main" id="{5605992B-C549-475B-8AA3-1E2C40A6E1B0}"/>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233993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1738848" y="117415"/>
            <a:ext cx="10712117" cy="820004"/>
          </a:xfrm>
        </p:spPr>
        <p:txBody>
          <a:bodyPr anchor="ctr">
            <a:normAutofit/>
          </a:bodyPr>
          <a:lstStyle/>
          <a:p>
            <a:r>
              <a:rPr lang="en-US" altLang="en-US" sz="3200" dirty="0"/>
              <a:t>Comm Best Practices</a:t>
            </a:r>
            <a:endParaRPr lang="en-US" sz="3200" dirty="0"/>
          </a:p>
        </p:txBody>
      </p:sp>
      <p:sp>
        <p:nvSpPr>
          <p:cNvPr id="27" name="Text Placeholder 5">
            <a:extLst>
              <a:ext uri="{FF2B5EF4-FFF2-40B4-BE49-F238E27FC236}">
                <a16:creationId xmlns:a16="http://schemas.microsoft.com/office/drawing/2014/main" id="{D69E6223-C2E8-4F4C-8B34-82C02A9EF4EE}"/>
              </a:ext>
            </a:extLst>
          </p:cNvPr>
          <p:cNvSpPr txBox="1">
            <a:spLocks/>
          </p:cNvSpPr>
          <p:nvPr/>
        </p:nvSpPr>
        <p:spPr>
          <a:xfrm>
            <a:off x="1661763" y="937188"/>
            <a:ext cx="10005981"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1800"/>
              </a:spcAft>
              <a:buClr>
                <a:srgbClr val="EF282F"/>
              </a:buClr>
              <a:buSzTx/>
              <a:buFont typeface="Webdings" panose="05030102010509060703" pitchFamily="18" charset="2"/>
              <a:buChar char="4"/>
              <a:tabLst/>
              <a:defRPr/>
            </a:pPr>
            <a:r>
              <a:rPr kumimoji="0" lang="en-US" sz="2400" b="1" i="0" u="none" strike="noStrike" kern="1200" cap="none" spc="0" normalizeH="0" baseline="0" noProof="0" dirty="0">
                <a:ln>
                  <a:noFill/>
                </a:ln>
                <a:solidFill>
                  <a:srgbClr val="5496AD"/>
                </a:solidFill>
                <a:effectLst/>
                <a:uLnTx/>
                <a:uFillTx/>
                <a:latin typeface="+mj-lt"/>
                <a:ea typeface="+mn-ea"/>
                <a:cs typeface="+mn-cs"/>
              </a:rPr>
              <a:t>Dependability</a:t>
            </a:r>
            <a:r>
              <a:rPr kumimoji="0" lang="en-US" sz="1800" b="0" i="0" u="none" strike="noStrike" kern="1200" cap="none" spc="0" normalizeH="0" baseline="0" noProof="0" dirty="0">
                <a:ln>
                  <a:noFill/>
                </a:ln>
                <a:solidFill>
                  <a:prstClr val="black"/>
                </a:solidFill>
                <a:effectLst/>
                <a:uLnTx/>
                <a:uFillTx/>
                <a:latin typeface="+mj-lt"/>
                <a:ea typeface="+mn-ea"/>
                <a:cs typeface="+mn-cs"/>
              </a:rPr>
              <a:t> </a:t>
            </a:r>
            <a:r>
              <a:rPr kumimoji="0" lang="en-US" sz="1800" b="0" i="0" u="none" strike="noStrike" kern="1200" cap="none" spc="0" normalizeH="0" baseline="0" noProof="0" dirty="0">
                <a:ln>
                  <a:noFill/>
                </a:ln>
                <a:solidFill>
                  <a:srgbClr val="6A7278"/>
                </a:solidFill>
                <a:effectLst/>
                <a:uLnTx/>
                <a:uFillTx/>
                <a:latin typeface="+mj-lt"/>
                <a:ea typeface="+mn-ea"/>
                <a:cs typeface="+mn-cs"/>
              </a:rPr>
              <a:t>– If you say you are going to call partners Thursday at 1 PM, then be sure to call them at 1 PM on Thursday. If you say you are going to find them a piece of information, then be sure to find it and send it to them.</a:t>
            </a:r>
          </a:p>
          <a:p>
            <a:pPr marL="285750" marR="0" lvl="0" indent="-285750" algn="l" defTabSz="914400" rtl="0" eaLnBrk="1" fontAlgn="auto" latinLnBrk="0" hangingPunct="1">
              <a:lnSpc>
                <a:spcPct val="100000"/>
              </a:lnSpc>
              <a:spcBef>
                <a:spcPts val="0"/>
              </a:spcBef>
              <a:spcAft>
                <a:spcPts val="1800"/>
              </a:spcAft>
              <a:buClr>
                <a:srgbClr val="EF282F"/>
              </a:buClr>
              <a:buSzTx/>
              <a:buFont typeface="Webdings" panose="05030102010509060703" pitchFamily="18" charset="2"/>
              <a:buChar char="4"/>
              <a:tabLst/>
              <a:defRPr/>
            </a:pPr>
            <a:r>
              <a:rPr kumimoji="0" lang="en-US" sz="2400" b="1" i="0" u="none" strike="noStrike" kern="1200" cap="none" spc="0" normalizeH="0" baseline="0" noProof="0" dirty="0">
                <a:ln>
                  <a:noFill/>
                </a:ln>
                <a:solidFill>
                  <a:srgbClr val="5496AD"/>
                </a:solidFill>
                <a:effectLst/>
                <a:uLnTx/>
                <a:uFillTx/>
                <a:latin typeface="+mj-lt"/>
                <a:ea typeface="+mn-ea"/>
                <a:cs typeface="+mn-cs"/>
              </a:rPr>
              <a:t>Honesty</a:t>
            </a:r>
            <a:r>
              <a:rPr kumimoji="0" lang="en-US" sz="1800" b="0" i="0" u="none" strike="noStrike" kern="1200" cap="none" spc="0" normalizeH="0" baseline="0" noProof="0" dirty="0">
                <a:ln>
                  <a:noFill/>
                </a:ln>
                <a:solidFill>
                  <a:prstClr val="black"/>
                </a:solidFill>
                <a:effectLst/>
                <a:uLnTx/>
                <a:uFillTx/>
                <a:latin typeface="+mj-lt"/>
                <a:ea typeface="+mn-ea"/>
                <a:cs typeface="+mn-cs"/>
              </a:rPr>
              <a:t> </a:t>
            </a:r>
            <a:r>
              <a:rPr kumimoji="0" lang="en-US" sz="1800" b="0" i="0" u="none" strike="noStrike" kern="1200" cap="none" spc="0" normalizeH="0" baseline="0" noProof="0" dirty="0">
                <a:ln>
                  <a:noFill/>
                </a:ln>
                <a:solidFill>
                  <a:srgbClr val="6A7278"/>
                </a:solidFill>
                <a:effectLst/>
                <a:uLnTx/>
                <a:uFillTx/>
                <a:latin typeface="+mj-lt"/>
                <a:ea typeface="+mn-ea"/>
                <a:cs typeface="+mn-cs"/>
              </a:rPr>
              <a:t>– Being candid with your partner is critical to gaining their trust. We all like sharing good news, but bad news is also important in a partnership. Don’t omit information just because you feel that it won’t please the partner. Don’t mask the truth just to paint the picture that you think they want to see.</a:t>
            </a:r>
          </a:p>
          <a:p>
            <a:pPr marL="285750" marR="0" lvl="0" indent="-285750" algn="l" defTabSz="914400" rtl="0" eaLnBrk="1" fontAlgn="auto" latinLnBrk="0" hangingPunct="1">
              <a:lnSpc>
                <a:spcPct val="100000"/>
              </a:lnSpc>
              <a:spcBef>
                <a:spcPts val="0"/>
              </a:spcBef>
              <a:spcAft>
                <a:spcPts val="1800"/>
              </a:spcAft>
              <a:buClr>
                <a:srgbClr val="EF282F"/>
              </a:buClr>
              <a:buSzTx/>
              <a:buFont typeface="Webdings" panose="05030102010509060703" pitchFamily="18" charset="2"/>
              <a:buChar char="4"/>
              <a:tabLst/>
              <a:defRPr/>
            </a:pPr>
            <a:r>
              <a:rPr kumimoji="0" lang="en-US" sz="2400" b="1" i="0" u="none" strike="noStrike" kern="1200" cap="none" spc="0" normalizeH="0" baseline="0" noProof="0" dirty="0">
                <a:ln>
                  <a:noFill/>
                </a:ln>
                <a:solidFill>
                  <a:srgbClr val="5496AD"/>
                </a:solidFill>
                <a:effectLst/>
                <a:uLnTx/>
                <a:uFillTx/>
                <a:latin typeface="+mj-lt"/>
                <a:ea typeface="+mn-ea"/>
                <a:cs typeface="+mn-cs"/>
              </a:rPr>
              <a:t>Passion</a:t>
            </a:r>
            <a:r>
              <a:rPr kumimoji="0" lang="en-US" sz="1800" b="0" i="0" u="none" strike="noStrike" kern="1200" cap="none" spc="0" normalizeH="0" baseline="0" noProof="0" dirty="0">
                <a:ln>
                  <a:noFill/>
                </a:ln>
                <a:solidFill>
                  <a:prstClr val="black"/>
                </a:solidFill>
                <a:effectLst/>
                <a:uLnTx/>
                <a:uFillTx/>
                <a:latin typeface="+mj-lt"/>
                <a:ea typeface="+mn-ea"/>
                <a:cs typeface="+mn-cs"/>
              </a:rPr>
              <a:t> </a:t>
            </a:r>
            <a:r>
              <a:rPr kumimoji="0" lang="en-US" sz="1800" b="0" i="0" u="none" strike="noStrike" kern="1200" cap="none" spc="0" normalizeH="0" baseline="0" noProof="0" dirty="0">
                <a:ln>
                  <a:noFill/>
                </a:ln>
                <a:solidFill>
                  <a:srgbClr val="6A7278"/>
                </a:solidFill>
                <a:effectLst/>
                <a:uLnTx/>
                <a:uFillTx/>
                <a:latin typeface="+mj-lt"/>
                <a:ea typeface="+mn-ea"/>
                <a:cs typeface="+mn-cs"/>
              </a:rPr>
              <a:t>– Show your enthusiasm for your work and their partnership. If they believe you are personally invested in the project and them as a partner, then they are much more likely to put their trust in you. </a:t>
            </a:r>
          </a:p>
          <a:p>
            <a:pPr marL="285750" indent="-285750">
              <a:spcBef>
                <a:spcPts val="0"/>
              </a:spcBef>
              <a:spcAft>
                <a:spcPts val="1800"/>
              </a:spcAft>
              <a:buClr>
                <a:srgbClr val="EF282F"/>
              </a:buClr>
              <a:buFont typeface="Webdings" panose="05030102010509060703" pitchFamily="18" charset="2"/>
              <a:buChar char="4"/>
            </a:pPr>
            <a:endParaRPr lang="en-US" sz="1800" dirty="0"/>
          </a:p>
          <a:p>
            <a:pPr marL="285750" indent="-285750">
              <a:spcBef>
                <a:spcPts val="0"/>
              </a:spcBef>
              <a:spcAft>
                <a:spcPts val="1800"/>
              </a:spcAft>
              <a:buClr>
                <a:srgbClr val="EF282F"/>
              </a:buClr>
              <a:buFont typeface="Webdings" panose="05030102010509060703" pitchFamily="18" charset="2"/>
              <a:buChar char="4"/>
            </a:pPr>
            <a:endParaRPr lang="en-US" sz="1800" dirty="0"/>
          </a:p>
        </p:txBody>
      </p:sp>
      <p:pic>
        <p:nvPicPr>
          <p:cNvPr id="26" name="Picture 25" descr="IMG_0020.JPG">
            <a:extLst>
              <a:ext uri="{FF2B5EF4-FFF2-40B4-BE49-F238E27FC236}">
                <a16:creationId xmlns:a16="http://schemas.microsoft.com/office/drawing/2014/main" id="{53865DD0-F5C0-475E-875F-E09AE1442B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48408" y="4585689"/>
            <a:ext cx="3650652" cy="2044799"/>
          </a:xfrm>
          <a:prstGeom prst="rect">
            <a:avLst/>
          </a:prstGeom>
          <a:ln>
            <a:solidFill>
              <a:schemeClr val="bg1"/>
            </a:solidFill>
          </a:ln>
          <a:effectLst>
            <a:outerShdw blurRad="50800" dist="38100" dir="2700000" algn="tl" rotWithShape="0">
              <a:prstClr val="black">
                <a:alpha val="40000"/>
              </a:prstClr>
            </a:outerShdw>
          </a:effectLst>
        </p:spPr>
      </p:pic>
      <p:grpSp>
        <p:nvGrpSpPr>
          <p:cNvPr id="32" name="Group 31">
            <a:extLst>
              <a:ext uri="{FF2B5EF4-FFF2-40B4-BE49-F238E27FC236}">
                <a16:creationId xmlns:a16="http://schemas.microsoft.com/office/drawing/2014/main" id="{7F0692E8-8563-464A-834B-8FDADF1ADF26}"/>
              </a:ext>
            </a:extLst>
          </p:cNvPr>
          <p:cNvGrpSpPr/>
          <p:nvPr/>
        </p:nvGrpSpPr>
        <p:grpSpPr>
          <a:xfrm>
            <a:off x="7468476" y="4587020"/>
            <a:ext cx="3025903" cy="1951004"/>
            <a:chOff x="635586" y="5068932"/>
            <a:chExt cx="3693400" cy="1278528"/>
          </a:xfrm>
        </p:grpSpPr>
        <p:sp>
          <p:nvSpPr>
            <p:cNvPr id="33" name="Text Placeholder 5">
              <a:extLst>
                <a:ext uri="{FF2B5EF4-FFF2-40B4-BE49-F238E27FC236}">
                  <a16:creationId xmlns:a16="http://schemas.microsoft.com/office/drawing/2014/main" id="{395DFEAB-C932-4DA6-968B-BC3B0A035943}"/>
                </a:ext>
              </a:extLst>
            </p:cNvPr>
            <p:cNvSpPr txBox="1">
              <a:spLocks/>
            </p:cNvSpPr>
            <p:nvPr/>
          </p:nvSpPr>
          <p:spPr>
            <a:xfrm>
              <a:off x="635586" y="5068932"/>
              <a:ext cx="3693400" cy="12691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0061AA"/>
                  </a:solidFill>
                </a:rPr>
                <a:t>By The Way</a:t>
              </a:r>
            </a:p>
            <a:p>
              <a:pPr algn="ctr">
                <a:spcBef>
                  <a:spcPts val="0"/>
                </a:spcBef>
                <a:spcAft>
                  <a:spcPts val="1800"/>
                </a:spcAft>
                <a:buClr>
                  <a:srgbClr val="EF282F"/>
                </a:buClr>
              </a:pPr>
              <a:r>
                <a:rPr lang="en-US" sz="1600" dirty="0"/>
                <a:t>It’s a best practice to have one representative from the project serve as the primary liaison for communication with partners – to schedule meetings, calls, share data, schedule hand-offs, etc. </a:t>
              </a:r>
            </a:p>
          </p:txBody>
        </p:sp>
        <p:sp>
          <p:nvSpPr>
            <p:cNvPr id="34" name="Rounded Rectangle 25">
              <a:extLst>
                <a:ext uri="{FF2B5EF4-FFF2-40B4-BE49-F238E27FC236}">
                  <a16:creationId xmlns:a16="http://schemas.microsoft.com/office/drawing/2014/main" id="{126550F2-C06E-4EB4-91F4-1180042FF621}"/>
                </a:ext>
              </a:extLst>
            </p:cNvPr>
            <p:cNvSpPr/>
            <p:nvPr/>
          </p:nvSpPr>
          <p:spPr>
            <a:xfrm>
              <a:off x="637003" y="5073557"/>
              <a:ext cx="3691983" cy="1273903"/>
            </a:xfrm>
            <a:prstGeom prst="roundRect">
              <a:avLst/>
            </a:prstGeom>
            <a:noFill/>
            <a:ln>
              <a:solidFill>
                <a:srgbClr val="EF2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B83B07BB-10DC-4298-901A-FB0D70E75C46}"/>
              </a:ext>
            </a:extLst>
          </p:cNvPr>
          <p:cNvGrpSpPr/>
          <p:nvPr/>
        </p:nvGrpSpPr>
        <p:grpSpPr>
          <a:xfrm>
            <a:off x="717541" y="32274"/>
            <a:ext cx="717868" cy="6821483"/>
            <a:chOff x="10775708" y="22674"/>
            <a:chExt cx="717868" cy="6821483"/>
          </a:xfrm>
        </p:grpSpPr>
        <p:pic>
          <p:nvPicPr>
            <p:cNvPr id="28" name="Picture 27">
              <a:extLst>
                <a:ext uri="{FF2B5EF4-FFF2-40B4-BE49-F238E27FC236}">
                  <a16:creationId xmlns:a16="http://schemas.microsoft.com/office/drawing/2014/main" id="{DE4EE49D-C004-4246-B43E-F911AF1CA7D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29" name="Picture 28">
              <a:extLst>
                <a:ext uri="{FF2B5EF4-FFF2-40B4-BE49-F238E27FC236}">
                  <a16:creationId xmlns:a16="http://schemas.microsoft.com/office/drawing/2014/main" id="{47F58D57-461E-4975-92A6-2EBADF5C3EB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30" name="Picture 29">
              <a:extLst>
                <a:ext uri="{FF2B5EF4-FFF2-40B4-BE49-F238E27FC236}">
                  <a16:creationId xmlns:a16="http://schemas.microsoft.com/office/drawing/2014/main" id="{1A0992CA-1EA2-4B8D-8053-D79EB8E19EE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31" name="Picture 30">
              <a:extLst>
                <a:ext uri="{FF2B5EF4-FFF2-40B4-BE49-F238E27FC236}">
                  <a16:creationId xmlns:a16="http://schemas.microsoft.com/office/drawing/2014/main" id="{C392AF0B-7F81-42CC-A214-D376F30A60B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35" name="Picture 34">
              <a:extLst>
                <a:ext uri="{FF2B5EF4-FFF2-40B4-BE49-F238E27FC236}">
                  <a16:creationId xmlns:a16="http://schemas.microsoft.com/office/drawing/2014/main" id="{7C8802C4-B5A2-4158-8B7B-5C71F201366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36" name="Picture 35">
              <a:extLst>
                <a:ext uri="{FF2B5EF4-FFF2-40B4-BE49-F238E27FC236}">
                  <a16:creationId xmlns:a16="http://schemas.microsoft.com/office/drawing/2014/main" id="{6135DFB1-620E-4C32-AD19-9FD2FE0B281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37" name="Picture 36">
              <a:extLst>
                <a:ext uri="{FF2B5EF4-FFF2-40B4-BE49-F238E27FC236}">
                  <a16:creationId xmlns:a16="http://schemas.microsoft.com/office/drawing/2014/main" id="{0E7E7E13-0601-4088-A9CE-7AB4A4246535}"/>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38" name="Picture 37">
              <a:extLst>
                <a:ext uri="{FF2B5EF4-FFF2-40B4-BE49-F238E27FC236}">
                  <a16:creationId xmlns:a16="http://schemas.microsoft.com/office/drawing/2014/main" id="{DA8F84D0-06FD-4ECB-B40E-A44880F71E5B}"/>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9" name="Picture 38">
              <a:extLst>
                <a:ext uri="{FF2B5EF4-FFF2-40B4-BE49-F238E27FC236}">
                  <a16:creationId xmlns:a16="http://schemas.microsoft.com/office/drawing/2014/main" id="{5699BDF3-8124-497F-B82C-5E8287CDEBD7}"/>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344834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607275" y="297271"/>
            <a:ext cx="10712117" cy="820004"/>
          </a:xfrm>
        </p:spPr>
        <p:txBody>
          <a:bodyPr anchor="ctr">
            <a:normAutofit/>
          </a:bodyPr>
          <a:lstStyle/>
          <a:p>
            <a:r>
              <a:rPr lang="en-US" altLang="en-US" sz="3200" dirty="0"/>
              <a:t>Checklist: Working with Partners</a:t>
            </a:r>
            <a:endParaRPr lang="en-US" sz="3200" dirty="0"/>
          </a:p>
        </p:txBody>
      </p:sp>
      <p:sp>
        <p:nvSpPr>
          <p:cNvPr id="27" name="Text Placeholder 5">
            <a:extLst>
              <a:ext uri="{FF2B5EF4-FFF2-40B4-BE49-F238E27FC236}">
                <a16:creationId xmlns:a16="http://schemas.microsoft.com/office/drawing/2014/main" id="{D69E6223-C2E8-4F4C-8B34-82C02A9EF4EE}"/>
              </a:ext>
            </a:extLst>
          </p:cNvPr>
          <p:cNvSpPr txBox="1">
            <a:spLocks/>
          </p:cNvSpPr>
          <p:nvPr/>
        </p:nvSpPr>
        <p:spPr>
          <a:xfrm>
            <a:off x="341942" y="1258478"/>
            <a:ext cx="9859893" cy="53022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ingdings" panose="05000000000000000000" pitchFamily="2" charset="2"/>
              <a:buChar char=""/>
            </a:pPr>
            <a:r>
              <a:rPr lang="en-US" sz="1800" dirty="0">
                <a:solidFill>
                  <a:schemeClr val="bg2">
                    <a:lumMod val="50000"/>
                  </a:schemeClr>
                </a:solidFill>
                <a:latin typeface="+mn-lt"/>
              </a:rPr>
              <a:t>Ensure professionalism in all interactions - you are representing yourself, your team, your advisors, your node, DEVELOP, Applied Sciences, and NASA!</a:t>
            </a:r>
          </a:p>
          <a:p>
            <a:pPr marL="285750" indent="-285750">
              <a:spcBef>
                <a:spcPts val="0"/>
              </a:spcBef>
              <a:spcAft>
                <a:spcPts val="600"/>
              </a:spcAft>
              <a:buClr>
                <a:srgbClr val="EF282F"/>
              </a:buClr>
              <a:buFont typeface="Wingdings" panose="05000000000000000000" pitchFamily="2" charset="2"/>
              <a:buChar char=""/>
            </a:pPr>
            <a:r>
              <a:rPr lang="en-US" sz="1800" dirty="0">
                <a:solidFill>
                  <a:schemeClr val="bg2">
                    <a:lumMod val="50000"/>
                  </a:schemeClr>
                </a:solidFill>
                <a:latin typeface="+mn-lt"/>
              </a:rPr>
              <a:t>Have a plan and schedule.</a:t>
            </a:r>
          </a:p>
          <a:p>
            <a:pPr marL="285750" indent="-285750">
              <a:spcBef>
                <a:spcPts val="0"/>
              </a:spcBef>
              <a:spcAft>
                <a:spcPts val="600"/>
              </a:spcAft>
              <a:buClr>
                <a:srgbClr val="EF282F"/>
              </a:buClr>
              <a:buFont typeface="Wingdings" panose="05000000000000000000" pitchFamily="2" charset="2"/>
              <a:buChar char=""/>
            </a:pPr>
            <a:r>
              <a:rPr lang="en-US" sz="1800" dirty="0">
                <a:solidFill>
                  <a:schemeClr val="bg2">
                    <a:lumMod val="50000"/>
                  </a:schemeClr>
                </a:solidFill>
                <a:latin typeface="+mn-lt"/>
              </a:rPr>
              <a:t>Be realistic in what you promise and the expectations of the partner. In fact, don’t “promise” anything, but ensure the plan you are working towards is clear and that there is a healthy understanding of challenges and potential obstacles/risks.</a:t>
            </a:r>
          </a:p>
          <a:p>
            <a:pPr marL="285750" indent="-285750">
              <a:spcBef>
                <a:spcPts val="0"/>
              </a:spcBef>
              <a:spcAft>
                <a:spcPts val="600"/>
              </a:spcAft>
              <a:buClr>
                <a:srgbClr val="EF282F"/>
              </a:buClr>
              <a:buFont typeface="Wingdings" panose="05000000000000000000" pitchFamily="2" charset="2"/>
              <a:buChar char=""/>
            </a:pPr>
            <a:r>
              <a:rPr lang="en-US" sz="1800" dirty="0">
                <a:solidFill>
                  <a:schemeClr val="bg2">
                    <a:lumMod val="50000"/>
                  </a:schemeClr>
                </a:solidFill>
                <a:latin typeface="+mn-lt"/>
              </a:rPr>
              <a:t>Keep in mind the limitations of resolution (spatial and temporal) of NASA data and work within them.</a:t>
            </a:r>
          </a:p>
          <a:p>
            <a:pPr marL="285750" indent="-285750">
              <a:spcBef>
                <a:spcPts val="0"/>
              </a:spcBef>
              <a:spcAft>
                <a:spcPts val="600"/>
              </a:spcAft>
              <a:buClr>
                <a:srgbClr val="EF282F"/>
              </a:buClr>
              <a:buFont typeface="Wingdings" panose="05000000000000000000" pitchFamily="2" charset="2"/>
              <a:buChar char=""/>
            </a:pPr>
            <a:r>
              <a:rPr lang="en-US" sz="1800" dirty="0">
                <a:solidFill>
                  <a:schemeClr val="bg2">
                    <a:lumMod val="50000"/>
                  </a:schemeClr>
                </a:solidFill>
                <a:latin typeface="+mn-lt"/>
              </a:rPr>
              <a:t>Understand the partner’s needs – what kind of data/tools are useful, what software do they have access to, what tutorials or products would be helpful? The proposal should identify this for the team.</a:t>
            </a:r>
          </a:p>
          <a:p>
            <a:pPr marL="285750" indent="-285750">
              <a:spcBef>
                <a:spcPts val="0"/>
              </a:spcBef>
              <a:spcAft>
                <a:spcPts val="600"/>
              </a:spcAft>
              <a:buClr>
                <a:srgbClr val="EF282F"/>
              </a:buClr>
              <a:buFont typeface="Wingdings" panose="05000000000000000000" pitchFamily="2" charset="2"/>
              <a:buChar char=""/>
            </a:pPr>
            <a:r>
              <a:rPr lang="en-US" sz="1800" dirty="0">
                <a:solidFill>
                  <a:schemeClr val="bg2">
                    <a:lumMod val="50000"/>
                  </a:schemeClr>
                </a:solidFill>
                <a:latin typeface="+mn-lt"/>
              </a:rPr>
              <a:t>Keep communication lines open and ensure the team follows through. Generally speaking, the Project Lead should be the POC for communicating with a partner unless it is specifically delegated to another team member.</a:t>
            </a:r>
          </a:p>
          <a:p>
            <a:pPr marL="285750" indent="-285750">
              <a:spcBef>
                <a:spcPts val="0"/>
              </a:spcBef>
              <a:spcAft>
                <a:spcPts val="600"/>
              </a:spcAft>
              <a:buClr>
                <a:srgbClr val="EF282F"/>
              </a:buClr>
              <a:buFont typeface="Wingdings" panose="05000000000000000000" pitchFamily="2" charset="2"/>
              <a:buChar char=""/>
            </a:pPr>
            <a:r>
              <a:rPr lang="en-US" sz="1800" dirty="0">
                <a:solidFill>
                  <a:schemeClr val="bg2">
                    <a:lumMod val="50000"/>
                  </a:schemeClr>
                </a:solidFill>
                <a:latin typeface="+mn-lt"/>
              </a:rPr>
              <a:t>All emails to partners should be approved by your node Lead, and you should always CC the Lead.</a:t>
            </a:r>
          </a:p>
          <a:p>
            <a:pPr marL="285750" indent="-285750">
              <a:spcBef>
                <a:spcPts val="0"/>
              </a:spcBef>
              <a:spcAft>
                <a:spcPts val="600"/>
              </a:spcAft>
              <a:buClr>
                <a:srgbClr val="EF282F"/>
              </a:buClr>
              <a:buFont typeface="Wingdings" panose="05000000000000000000" pitchFamily="2" charset="2"/>
              <a:buChar char=""/>
            </a:pPr>
            <a:r>
              <a:rPr lang="en-US" sz="1800" dirty="0">
                <a:solidFill>
                  <a:schemeClr val="bg2">
                    <a:lumMod val="50000"/>
                  </a:schemeClr>
                </a:solidFill>
                <a:latin typeface="+mn-lt"/>
              </a:rPr>
              <a:t>Include your project’s Science Advisor in partner communication as much as is possible, per your advisor’s availability.</a:t>
            </a:r>
            <a:endParaRPr lang="en-US" sz="1600" dirty="0">
              <a:solidFill>
                <a:schemeClr val="bg2">
                  <a:lumMod val="50000"/>
                </a:schemeClr>
              </a:solidFill>
            </a:endParaRPr>
          </a:p>
          <a:p>
            <a:pPr marL="285750" indent="-285750">
              <a:spcBef>
                <a:spcPts val="0"/>
              </a:spcBef>
              <a:spcAft>
                <a:spcPts val="1800"/>
              </a:spcAft>
              <a:buClr>
                <a:srgbClr val="EF282F"/>
              </a:buClr>
              <a:buFont typeface="Webdings" panose="05030102010509060703" pitchFamily="18" charset="2"/>
              <a:buChar char="4"/>
            </a:pPr>
            <a:endParaRPr lang="en-US" sz="1800" dirty="0">
              <a:solidFill>
                <a:schemeClr val="bg2">
                  <a:lumMod val="50000"/>
                </a:schemeClr>
              </a:solidFill>
            </a:endParaRPr>
          </a:p>
        </p:txBody>
      </p:sp>
      <p:grpSp>
        <p:nvGrpSpPr>
          <p:cNvPr id="28" name="Group 27">
            <a:extLst>
              <a:ext uri="{FF2B5EF4-FFF2-40B4-BE49-F238E27FC236}">
                <a16:creationId xmlns:a16="http://schemas.microsoft.com/office/drawing/2014/main" id="{AA778CEE-1DCE-4275-B714-DC0EBC46BB0E}"/>
              </a:ext>
            </a:extLst>
          </p:cNvPr>
          <p:cNvGrpSpPr/>
          <p:nvPr/>
        </p:nvGrpSpPr>
        <p:grpSpPr>
          <a:xfrm>
            <a:off x="10775708" y="22674"/>
            <a:ext cx="717868" cy="6821483"/>
            <a:chOff x="10775708" y="22674"/>
            <a:chExt cx="717868" cy="6821483"/>
          </a:xfrm>
        </p:grpSpPr>
        <p:pic>
          <p:nvPicPr>
            <p:cNvPr id="29" name="Picture 28">
              <a:extLst>
                <a:ext uri="{FF2B5EF4-FFF2-40B4-BE49-F238E27FC236}">
                  <a16:creationId xmlns:a16="http://schemas.microsoft.com/office/drawing/2014/main" id="{03948948-01B8-4DA7-B0E8-80EF7DEDCC9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30" name="Picture 29">
              <a:extLst>
                <a:ext uri="{FF2B5EF4-FFF2-40B4-BE49-F238E27FC236}">
                  <a16:creationId xmlns:a16="http://schemas.microsoft.com/office/drawing/2014/main" id="{3EFAD3BE-0901-4071-A9FC-CB33A193267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31" name="Picture 30">
              <a:extLst>
                <a:ext uri="{FF2B5EF4-FFF2-40B4-BE49-F238E27FC236}">
                  <a16:creationId xmlns:a16="http://schemas.microsoft.com/office/drawing/2014/main" id="{CFB280FF-7633-4E06-BD89-A8A0196E3DC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32" name="Picture 31">
              <a:extLst>
                <a:ext uri="{FF2B5EF4-FFF2-40B4-BE49-F238E27FC236}">
                  <a16:creationId xmlns:a16="http://schemas.microsoft.com/office/drawing/2014/main" id="{4DCBC3A3-9FD8-48EA-A3DE-F1630AF04E3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33" name="Picture 32">
              <a:extLst>
                <a:ext uri="{FF2B5EF4-FFF2-40B4-BE49-F238E27FC236}">
                  <a16:creationId xmlns:a16="http://schemas.microsoft.com/office/drawing/2014/main" id="{9BE83438-882D-4227-B3E2-E351B282875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34" name="Picture 33">
              <a:extLst>
                <a:ext uri="{FF2B5EF4-FFF2-40B4-BE49-F238E27FC236}">
                  <a16:creationId xmlns:a16="http://schemas.microsoft.com/office/drawing/2014/main" id="{1B89A117-4DFC-4774-995A-81720F9D5C1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35" name="Picture 34">
              <a:extLst>
                <a:ext uri="{FF2B5EF4-FFF2-40B4-BE49-F238E27FC236}">
                  <a16:creationId xmlns:a16="http://schemas.microsoft.com/office/drawing/2014/main" id="{70E708B9-F583-4964-9D89-0AE188F31FD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36" name="Picture 35">
              <a:extLst>
                <a:ext uri="{FF2B5EF4-FFF2-40B4-BE49-F238E27FC236}">
                  <a16:creationId xmlns:a16="http://schemas.microsoft.com/office/drawing/2014/main" id="{466B3416-7936-4DEC-9566-4FACB13C883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7" name="Picture 36">
              <a:extLst>
                <a:ext uri="{FF2B5EF4-FFF2-40B4-BE49-F238E27FC236}">
                  <a16:creationId xmlns:a16="http://schemas.microsoft.com/office/drawing/2014/main" id="{A43B56DB-D086-41D5-8975-895E6C934AE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210769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1738848" y="117415"/>
            <a:ext cx="10712117" cy="820004"/>
          </a:xfrm>
        </p:spPr>
        <p:txBody>
          <a:bodyPr anchor="ctr">
            <a:normAutofit/>
          </a:bodyPr>
          <a:lstStyle/>
          <a:p>
            <a:r>
              <a:rPr lang="en-US" altLang="en-US" sz="3600" dirty="0"/>
              <a:t>Meeting with Partners</a:t>
            </a:r>
            <a:endParaRPr lang="en-US" sz="3600" dirty="0"/>
          </a:p>
        </p:txBody>
      </p:sp>
      <p:sp>
        <p:nvSpPr>
          <p:cNvPr id="27" name="Text Placeholder 5">
            <a:extLst>
              <a:ext uri="{FF2B5EF4-FFF2-40B4-BE49-F238E27FC236}">
                <a16:creationId xmlns:a16="http://schemas.microsoft.com/office/drawing/2014/main" id="{D69E6223-C2E8-4F4C-8B34-82C02A9EF4EE}"/>
              </a:ext>
            </a:extLst>
          </p:cNvPr>
          <p:cNvSpPr txBox="1">
            <a:spLocks/>
          </p:cNvSpPr>
          <p:nvPr/>
        </p:nvSpPr>
        <p:spPr>
          <a:xfrm>
            <a:off x="1733479" y="937188"/>
            <a:ext cx="10076634"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dirty="0">
                <a:solidFill>
                  <a:schemeClr val="bg2">
                    <a:lumMod val="50000"/>
                  </a:schemeClr>
                </a:solidFill>
                <a:latin typeface="+mj-lt"/>
              </a:rPr>
              <a:t>To prepare for your first team communication with your partner:</a:t>
            </a:r>
          </a:p>
          <a:p>
            <a:pPr marL="742950" lvl="1" indent="-285750">
              <a:spcBef>
                <a:spcPts val="0"/>
              </a:spcBef>
              <a:spcAft>
                <a:spcPts val="600"/>
              </a:spcAft>
              <a:buClr>
                <a:srgbClr val="EF282F"/>
              </a:buClr>
              <a:buFont typeface="Arial" panose="020B0604020202020204" pitchFamily="34" charset="0"/>
              <a:buChar char="•"/>
            </a:pPr>
            <a:r>
              <a:rPr lang="en-US" sz="1600" dirty="0">
                <a:solidFill>
                  <a:schemeClr val="bg2">
                    <a:lumMod val="50000"/>
                  </a:schemeClr>
                </a:solidFill>
                <a:latin typeface="+mj-lt"/>
              </a:rPr>
              <a:t>Discuss previous comms with your Fellow</a:t>
            </a:r>
          </a:p>
          <a:p>
            <a:pPr marL="742950" lvl="1" indent="-285750">
              <a:spcBef>
                <a:spcPts val="0"/>
              </a:spcBef>
              <a:spcAft>
                <a:spcPts val="600"/>
              </a:spcAft>
              <a:buClr>
                <a:srgbClr val="EF282F"/>
              </a:buClr>
              <a:buFont typeface="Arial" panose="020B0604020202020204" pitchFamily="34" charset="0"/>
              <a:buChar char="•"/>
            </a:pPr>
            <a:r>
              <a:rPr lang="en-US" sz="1600" dirty="0">
                <a:solidFill>
                  <a:schemeClr val="bg2">
                    <a:lumMod val="50000"/>
                  </a:schemeClr>
                </a:solidFill>
                <a:latin typeface="+mj-lt"/>
              </a:rPr>
              <a:t>Look at responses to the pre-project form (if submitted)</a:t>
            </a:r>
          </a:p>
          <a:p>
            <a:pPr marL="742950" lvl="1" indent="-285750">
              <a:spcBef>
                <a:spcPts val="0"/>
              </a:spcBef>
              <a:spcAft>
                <a:spcPts val="600"/>
              </a:spcAft>
              <a:buClr>
                <a:srgbClr val="EF282F"/>
              </a:buClr>
              <a:buFont typeface="Arial" panose="020B0604020202020204" pitchFamily="34" charset="0"/>
              <a:buChar char="•"/>
            </a:pPr>
            <a:r>
              <a:rPr lang="en-US" sz="1600" dirty="0">
                <a:solidFill>
                  <a:schemeClr val="bg2">
                    <a:lumMod val="50000"/>
                  </a:schemeClr>
                </a:solidFill>
                <a:latin typeface="+mj-lt"/>
              </a:rPr>
              <a:t>Read the full proposal</a:t>
            </a:r>
          </a:p>
          <a:p>
            <a:pPr marL="742950" lvl="1" indent="-285750">
              <a:spcBef>
                <a:spcPts val="0"/>
              </a:spcBef>
              <a:spcAft>
                <a:spcPts val="600"/>
              </a:spcAft>
              <a:buClr>
                <a:srgbClr val="EF282F"/>
              </a:buClr>
              <a:buFont typeface="Arial" panose="020B0604020202020204" pitchFamily="34" charset="0"/>
              <a:buChar char="•"/>
            </a:pPr>
            <a:r>
              <a:rPr lang="en-US" sz="1600" dirty="0">
                <a:solidFill>
                  <a:schemeClr val="bg2">
                    <a:lumMod val="50000"/>
                  </a:schemeClr>
                </a:solidFill>
                <a:latin typeface="+mj-lt"/>
              </a:rPr>
              <a:t>Compile questions</a:t>
            </a:r>
          </a:p>
          <a:p>
            <a:pPr marL="285750" indent="-285750">
              <a:spcBef>
                <a:spcPts val="0"/>
              </a:spcBef>
              <a:spcAft>
                <a:spcPts val="1800"/>
              </a:spcAft>
              <a:buClr>
                <a:srgbClr val="EF282F"/>
              </a:buClr>
              <a:buFont typeface="Webdings" panose="05030102010509060703" pitchFamily="18" charset="2"/>
              <a:buChar char="4"/>
            </a:pPr>
            <a:endParaRPr lang="en-US" dirty="0">
              <a:latin typeface="+mj-lt"/>
            </a:endParaRPr>
          </a:p>
          <a:p>
            <a:pPr marL="285750" indent="-285750">
              <a:spcBef>
                <a:spcPts val="0"/>
              </a:spcBef>
              <a:spcAft>
                <a:spcPts val="1800"/>
              </a:spcAft>
              <a:buClr>
                <a:srgbClr val="EF282F"/>
              </a:buClr>
              <a:buFont typeface="Webdings" panose="05030102010509060703" pitchFamily="18" charset="2"/>
              <a:buChar char="4"/>
            </a:pPr>
            <a:endParaRPr lang="en-US" dirty="0">
              <a:latin typeface="+mj-lt"/>
            </a:endParaRPr>
          </a:p>
        </p:txBody>
      </p:sp>
      <p:sp>
        <p:nvSpPr>
          <p:cNvPr id="2" name="TextBox 1">
            <a:extLst>
              <a:ext uri="{FF2B5EF4-FFF2-40B4-BE49-F238E27FC236}">
                <a16:creationId xmlns:a16="http://schemas.microsoft.com/office/drawing/2014/main" id="{C56F190C-5665-4574-9ABB-8C958B3357B9}"/>
              </a:ext>
            </a:extLst>
          </p:cNvPr>
          <p:cNvSpPr txBox="1"/>
          <p:nvPr/>
        </p:nvSpPr>
        <p:spPr>
          <a:xfrm>
            <a:off x="1744251" y="2739676"/>
            <a:ext cx="9477374" cy="4001095"/>
          </a:xfrm>
          <a:prstGeom prst="rect">
            <a:avLst/>
          </a:prstGeom>
          <a:noFill/>
        </p:spPr>
        <p:txBody>
          <a:bodyPr wrap="square" rtlCol="0">
            <a:spAutoFit/>
          </a:bodyPr>
          <a:lstStyle/>
          <a:p>
            <a:r>
              <a:rPr lang="en-US" b="1" dirty="0">
                <a:solidFill>
                  <a:srgbClr val="5496AD"/>
                </a:solidFill>
              </a:rPr>
              <a:t>General questions to help you prepare &amp; understand your partner’s needs: </a:t>
            </a:r>
          </a:p>
          <a:p>
            <a:pPr marL="742950" lvl="1" indent="-285750">
              <a:spcBef>
                <a:spcPts val="0"/>
              </a:spcBef>
              <a:spcAft>
                <a:spcPts val="600"/>
              </a:spcAft>
              <a:buClr>
                <a:srgbClr val="EF282F"/>
              </a:buClr>
              <a:buFont typeface="Arial" panose="020B0604020202020204" pitchFamily="34" charset="0"/>
              <a:buChar char="•"/>
            </a:pPr>
            <a:r>
              <a:rPr lang="en-US" sz="1400" dirty="0">
                <a:solidFill>
                  <a:schemeClr val="bg2">
                    <a:lumMod val="50000"/>
                  </a:schemeClr>
                </a:solidFill>
              </a:rPr>
              <a:t>We’ve read the proposal, but can you talk us through the issue at hand and your decision-making process?</a:t>
            </a:r>
          </a:p>
          <a:p>
            <a:pPr marL="742950" lvl="1" indent="-285750">
              <a:spcBef>
                <a:spcPts val="0"/>
              </a:spcBef>
              <a:spcAft>
                <a:spcPts val="600"/>
              </a:spcAft>
              <a:buClr>
                <a:srgbClr val="EF282F"/>
              </a:buClr>
              <a:buFont typeface="Arial" panose="020B0604020202020204" pitchFamily="34" charset="0"/>
              <a:buChar char="•"/>
            </a:pPr>
            <a:r>
              <a:rPr lang="en-US" sz="1400" dirty="0">
                <a:solidFill>
                  <a:schemeClr val="bg2">
                    <a:lumMod val="50000"/>
                  </a:schemeClr>
                </a:solidFill>
              </a:rPr>
              <a:t>What is the economic impact of the issue you are facing? (ex. cost of fighting a wildfire or drought impacts to crops in a region)</a:t>
            </a:r>
          </a:p>
          <a:p>
            <a:pPr marL="742950" lvl="1" indent="-285750">
              <a:spcBef>
                <a:spcPts val="0"/>
              </a:spcBef>
              <a:spcAft>
                <a:spcPts val="600"/>
              </a:spcAft>
              <a:buClr>
                <a:srgbClr val="EF282F"/>
              </a:buClr>
              <a:buFont typeface="Arial" panose="020B0604020202020204" pitchFamily="34" charset="0"/>
              <a:buChar char="•"/>
            </a:pPr>
            <a:r>
              <a:rPr lang="en-US" sz="1400" dirty="0">
                <a:solidFill>
                  <a:schemeClr val="bg2">
                    <a:lumMod val="50000"/>
                  </a:schemeClr>
                </a:solidFill>
              </a:rPr>
              <a:t>Does your organization currently use GIS or any spatial analysis? </a:t>
            </a:r>
          </a:p>
          <a:p>
            <a:pPr marL="742950" lvl="1" indent="-285750">
              <a:spcBef>
                <a:spcPts val="0"/>
              </a:spcBef>
              <a:spcAft>
                <a:spcPts val="600"/>
              </a:spcAft>
              <a:buClr>
                <a:srgbClr val="EF282F"/>
              </a:buClr>
              <a:buFont typeface="Arial" panose="020B0604020202020204" pitchFamily="34" charset="0"/>
              <a:buChar char="•"/>
            </a:pPr>
            <a:r>
              <a:rPr lang="en-US" sz="1400" dirty="0">
                <a:solidFill>
                  <a:schemeClr val="bg2">
                    <a:lumMod val="50000"/>
                  </a:schemeClr>
                </a:solidFill>
              </a:rPr>
              <a:t>What software programs do you typically use?</a:t>
            </a:r>
          </a:p>
          <a:p>
            <a:pPr marL="742950" lvl="1" indent="-285750">
              <a:spcBef>
                <a:spcPts val="0"/>
              </a:spcBef>
              <a:spcAft>
                <a:spcPts val="600"/>
              </a:spcAft>
              <a:buClr>
                <a:srgbClr val="EF282F"/>
              </a:buClr>
              <a:buFont typeface="Arial" panose="020B0604020202020204" pitchFamily="34" charset="0"/>
              <a:buChar char="•"/>
            </a:pPr>
            <a:r>
              <a:rPr lang="en-US" sz="1400" dirty="0">
                <a:solidFill>
                  <a:schemeClr val="bg2">
                    <a:lumMod val="50000"/>
                  </a:schemeClr>
                </a:solidFill>
              </a:rPr>
              <a:t>What types of data do you currently work with?</a:t>
            </a:r>
          </a:p>
          <a:p>
            <a:pPr marL="742950" lvl="1" indent="-285750">
              <a:spcBef>
                <a:spcPts val="0"/>
              </a:spcBef>
              <a:spcAft>
                <a:spcPts val="600"/>
              </a:spcAft>
              <a:buClr>
                <a:srgbClr val="EF282F"/>
              </a:buClr>
              <a:buFont typeface="Arial" panose="020B0604020202020204" pitchFamily="34" charset="0"/>
              <a:buChar char="•"/>
            </a:pPr>
            <a:r>
              <a:rPr lang="en-US" sz="1400" dirty="0">
                <a:solidFill>
                  <a:schemeClr val="bg2">
                    <a:lumMod val="50000"/>
                  </a:schemeClr>
                </a:solidFill>
              </a:rPr>
              <a:t>What organizations do you partner with (if any) to combat this issue?</a:t>
            </a:r>
          </a:p>
          <a:p>
            <a:pPr marL="742950" lvl="1" indent="-285750">
              <a:spcBef>
                <a:spcPts val="0"/>
              </a:spcBef>
              <a:spcAft>
                <a:spcPts val="600"/>
              </a:spcAft>
              <a:buClr>
                <a:srgbClr val="EF282F"/>
              </a:buClr>
              <a:buFont typeface="Arial" panose="020B0604020202020204" pitchFamily="34" charset="0"/>
              <a:buChar char="•"/>
            </a:pPr>
            <a:r>
              <a:rPr lang="en-US" sz="1400" dirty="0">
                <a:solidFill>
                  <a:schemeClr val="bg2">
                    <a:lumMod val="50000"/>
                  </a:schemeClr>
                </a:solidFill>
              </a:rPr>
              <a:t>What are your expectations of our project?</a:t>
            </a:r>
          </a:p>
          <a:p>
            <a:pPr marL="742950" lvl="1" indent="-285750">
              <a:spcBef>
                <a:spcPts val="0"/>
              </a:spcBef>
              <a:spcAft>
                <a:spcPts val="600"/>
              </a:spcAft>
              <a:buClr>
                <a:srgbClr val="EF282F"/>
              </a:buClr>
              <a:buFont typeface="Arial" panose="020B0604020202020204" pitchFamily="34" charset="0"/>
              <a:buChar char="•"/>
            </a:pPr>
            <a:r>
              <a:rPr lang="en-US" sz="1400" dirty="0">
                <a:solidFill>
                  <a:schemeClr val="bg2">
                    <a:lumMod val="50000"/>
                  </a:schemeClr>
                </a:solidFill>
              </a:rPr>
              <a:t>What products could our team create that would be the most useful to you?</a:t>
            </a:r>
          </a:p>
          <a:p>
            <a:pPr marL="742950" lvl="1" indent="-285750">
              <a:spcBef>
                <a:spcPts val="0"/>
              </a:spcBef>
              <a:spcAft>
                <a:spcPts val="600"/>
              </a:spcAft>
              <a:buClr>
                <a:srgbClr val="EF282F"/>
              </a:buClr>
              <a:buFont typeface="Arial" panose="020B0604020202020204" pitchFamily="34" charset="0"/>
              <a:buChar char="•"/>
            </a:pPr>
            <a:r>
              <a:rPr lang="en-US" sz="1400" dirty="0">
                <a:solidFill>
                  <a:schemeClr val="bg2">
                    <a:lumMod val="50000"/>
                  </a:schemeClr>
                </a:solidFill>
              </a:rPr>
              <a:t>What format should end products be in to be useful?</a:t>
            </a:r>
          </a:p>
          <a:p>
            <a:pPr marL="742950" lvl="1" indent="-285750">
              <a:spcBef>
                <a:spcPts val="0"/>
              </a:spcBef>
              <a:spcAft>
                <a:spcPts val="600"/>
              </a:spcAft>
              <a:buClr>
                <a:srgbClr val="EF282F"/>
              </a:buClr>
              <a:buFont typeface="Arial" panose="020B0604020202020204" pitchFamily="34" charset="0"/>
              <a:buChar char="•"/>
            </a:pPr>
            <a:r>
              <a:rPr lang="en-US" sz="1400" dirty="0">
                <a:solidFill>
                  <a:schemeClr val="bg2">
                    <a:lumMod val="50000"/>
                  </a:schemeClr>
                </a:solidFill>
              </a:rPr>
              <a:t>What is the best transition approach? Email, telecon, Videocon. Will you be able to meet with us weekly or biweekly so we can share updates and get feedback throughout the term?</a:t>
            </a:r>
          </a:p>
          <a:p>
            <a:endParaRPr lang="en-US" dirty="0"/>
          </a:p>
        </p:txBody>
      </p:sp>
      <p:grpSp>
        <p:nvGrpSpPr>
          <p:cNvPr id="13" name="Group 12">
            <a:extLst>
              <a:ext uri="{FF2B5EF4-FFF2-40B4-BE49-F238E27FC236}">
                <a16:creationId xmlns:a16="http://schemas.microsoft.com/office/drawing/2014/main" id="{20A06511-89F8-4DD2-9E00-F9852532C880}"/>
              </a:ext>
            </a:extLst>
          </p:cNvPr>
          <p:cNvGrpSpPr/>
          <p:nvPr/>
        </p:nvGrpSpPr>
        <p:grpSpPr>
          <a:xfrm>
            <a:off x="632957" y="36517"/>
            <a:ext cx="717868" cy="6821483"/>
            <a:chOff x="10775708" y="22674"/>
            <a:chExt cx="717868" cy="6821483"/>
          </a:xfrm>
        </p:grpSpPr>
        <p:pic>
          <p:nvPicPr>
            <p:cNvPr id="14" name="Picture 13">
              <a:extLst>
                <a:ext uri="{FF2B5EF4-FFF2-40B4-BE49-F238E27FC236}">
                  <a16:creationId xmlns:a16="http://schemas.microsoft.com/office/drawing/2014/main" id="{223F43A3-A4AF-46AD-BD36-AA56834B9FB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9805" y="1553656"/>
              <a:ext cx="709675" cy="713232"/>
            </a:xfrm>
            <a:prstGeom prst="rect">
              <a:avLst/>
            </a:prstGeom>
          </p:spPr>
        </p:pic>
        <p:pic>
          <p:nvPicPr>
            <p:cNvPr id="15" name="Picture 14">
              <a:extLst>
                <a:ext uri="{FF2B5EF4-FFF2-40B4-BE49-F238E27FC236}">
                  <a16:creationId xmlns:a16="http://schemas.microsoft.com/office/drawing/2014/main" id="{62027365-EE05-43B2-BF6A-C6CCE418FAA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9805" y="22674"/>
              <a:ext cx="709675" cy="713232"/>
            </a:xfrm>
            <a:prstGeom prst="rect">
              <a:avLst/>
            </a:prstGeom>
          </p:spPr>
        </p:pic>
        <p:pic>
          <p:nvPicPr>
            <p:cNvPr id="16" name="Picture 15">
              <a:extLst>
                <a:ext uri="{FF2B5EF4-FFF2-40B4-BE49-F238E27FC236}">
                  <a16:creationId xmlns:a16="http://schemas.microsoft.com/office/drawing/2014/main" id="{4A89ABEF-7E4E-464E-B489-A1CEB6BDD34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9810" y="3850129"/>
              <a:ext cx="709665" cy="713232"/>
            </a:xfrm>
            <a:prstGeom prst="rect">
              <a:avLst/>
            </a:prstGeom>
          </p:spPr>
        </p:pic>
        <p:pic>
          <p:nvPicPr>
            <p:cNvPr id="26" name="Picture 25">
              <a:extLst>
                <a:ext uri="{FF2B5EF4-FFF2-40B4-BE49-F238E27FC236}">
                  <a16:creationId xmlns:a16="http://schemas.microsoft.com/office/drawing/2014/main" id="{E50EA987-FA8C-4C1A-8F61-282064A0FBB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0538" y="2319147"/>
              <a:ext cx="708209" cy="713232"/>
            </a:xfrm>
            <a:prstGeom prst="rect">
              <a:avLst/>
            </a:prstGeom>
          </p:spPr>
        </p:pic>
        <p:pic>
          <p:nvPicPr>
            <p:cNvPr id="28" name="Picture 27">
              <a:extLst>
                <a:ext uri="{FF2B5EF4-FFF2-40B4-BE49-F238E27FC236}">
                  <a16:creationId xmlns:a16="http://schemas.microsoft.com/office/drawing/2014/main" id="{E98D4B22-361F-4AB0-9E19-11C7E8213C5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9802" y="3084638"/>
              <a:ext cx="709681" cy="713232"/>
            </a:xfrm>
            <a:prstGeom prst="rect">
              <a:avLst/>
            </a:prstGeom>
          </p:spPr>
        </p:pic>
        <p:pic>
          <p:nvPicPr>
            <p:cNvPr id="29" name="Picture 28">
              <a:extLst>
                <a:ext uri="{FF2B5EF4-FFF2-40B4-BE49-F238E27FC236}">
                  <a16:creationId xmlns:a16="http://schemas.microsoft.com/office/drawing/2014/main" id="{56AA7C68-C89A-48CD-A9EF-F43340ABE66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805" y="788165"/>
              <a:ext cx="709675" cy="713232"/>
            </a:xfrm>
            <a:prstGeom prst="rect">
              <a:avLst/>
            </a:prstGeom>
          </p:spPr>
        </p:pic>
        <p:pic>
          <p:nvPicPr>
            <p:cNvPr id="30" name="Picture 29">
              <a:extLst>
                <a:ext uri="{FF2B5EF4-FFF2-40B4-BE49-F238E27FC236}">
                  <a16:creationId xmlns:a16="http://schemas.microsoft.com/office/drawing/2014/main" id="{5EC3BF0F-28D1-483B-9832-CB0618E80D3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810" y="4615620"/>
              <a:ext cx="709665" cy="713232"/>
            </a:xfrm>
            <a:prstGeom prst="rect">
              <a:avLst/>
            </a:prstGeom>
          </p:spPr>
        </p:pic>
        <p:pic>
          <p:nvPicPr>
            <p:cNvPr id="31" name="Picture 30">
              <a:extLst>
                <a:ext uri="{FF2B5EF4-FFF2-40B4-BE49-F238E27FC236}">
                  <a16:creationId xmlns:a16="http://schemas.microsoft.com/office/drawing/2014/main" id="{41E6FF07-A6FF-4686-A657-A7ABF009CF2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8026" y="5381111"/>
              <a:ext cx="713232" cy="713232"/>
            </a:xfrm>
            <a:prstGeom prst="rect">
              <a:avLst/>
            </a:prstGeom>
          </p:spPr>
        </p:pic>
        <p:pic>
          <p:nvPicPr>
            <p:cNvPr id="32" name="Picture 31">
              <a:extLst>
                <a:ext uri="{FF2B5EF4-FFF2-40B4-BE49-F238E27FC236}">
                  <a16:creationId xmlns:a16="http://schemas.microsoft.com/office/drawing/2014/main" id="{C8D8F67D-58A5-4867-9B7E-D2801CFA2FE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948" t="2359" r="1188" b="2741"/>
            <a:stretch/>
          </p:blipFill>
          <p:spPr>
            <a:xfrm>
              <a:off x="10775708" y="6130925"/>
              <a:ext cx="717868" cy="713232"/>
            </a:xfrm>
            <a:prstGeom prst="rect">
              <a:avLst/>
            </a:prstGeom>
          </p:spPr>
        </p:pic>
      </p:grpSp>
    </p:spTree>
    <p:extLst>
      <p:ext uri="{BB962C8B-B14F-4D97-AF65-F5344CB8AC3E}">
        <p14:creationId xmlns:p14="http://schemas.microsoft.com/office/powerpoint/2010/main" val="163701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ervir Highlights_20191028" id="{A7FD4D31-B20B-B74B-82AF-C8AC2278C00A}" vid="{03EC6B61-F944-B646-B827-3DC62659C5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12" ma:contentTypeDescription="Create a new document." ma:contentTypeScope="" ma:versionID="5e7b20921abae08b3fd7932cda7a1f89">
  <xsd:schema xmlns:xsd="http://www.w3.org/2001/XMLSchema" xmlns:xs="http://www.w3.org/2001/XMLSchema" xmlns:p="http://schemas.microsoft.com/office/2006/metadata/properties" xmlns:ns2="21e6a8e8-1dff-48a6-ab9b-8d556c6946c0" xmlns:ns3="7df78d0b-135a-4de7-9166-7c181cd87fb4" targetNamespace="http://schemas.microsoft.com/office/2006/metadata/properties" ma:root="true" ma:fieldsID="b867505f7651fa3182d86d8975d876a8" ns2:_="" ns3:_="">
    <xsd:import namespace="21e6a8e8-1dff-48a6-ab9b-8d556c6946c0"/>
    <xsd:import namespace="7df78d0b-135a-4de7-9166-7c181cd8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f78d0b-135a-4de7-9166-7c181cd87f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EF2A9D-51B3-4BF4-8976-03228A882C66}">
  <ds:schemaRefs>
    <ds:schemaRef ds:uri="http://schemas.microsoft.com/sharepoint/v3/contenttype/forms"/>
  </ds:schemaRefs>
</ds:datastoreItem>
</file>

<file path=customXml/itemProps2.xml><?xml version="1.0" encoding="utf-8"?>
<ds:datastoreItem xmlns:ds="http://schemas.openxmlformats.org/officeDocument/2006/customXml" ds:itemID="{F5A1C1F4-5343-4683-A92C-14F77EBB410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D17CB6B-AC98-4173-8673-AC93DCE0ED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6a8e8-1dff-48a6-ab9b-8d556c6946c0"/>
    <ds:schemaRef ds:uri="7df78d0b-135a-4de7-9166-7c181cd87f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1_Theme2</Template>
  <TotalTime>8988</TotalTime>
  <Words>1599</Words>
  <Application>Microsoft Office PowerPoint</Application>
  <PresentationFormat>Widescreen</PresentationFormat>
  <Paragraphs>92</Paragraphs>
  <Slides>13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Century Gothic</vt:lpstr>
      <vt:lpstr>Georgia</vt:lpstr>
      <vt:lpstr>Webdings</vt:lpstr>
      <vt:lpstr>Wingdings</vt:lpstr>
      <vt:lpstr>1_Theme2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Rosenblatt</dc:creator>
  <cp:lastModifiedBy>Sophia Skoglund</cp:lastModifiedBy>
  <cp:revision>215</cp:revision>
  <dcterms:created xsi:type="dcterms:W3CDTF">2019-10-30T16:09:36Z</dcterms:created>
  <dcterms:modified xsi:type="dcterms:W3CDTF">2022-06-06T15:34:32Z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ies>
</file>