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299" r:id="rId2"/>
    <p:sldId id="307" r:id="rId3"/>
    <p:sldId id="329" r:id="rId4"/>
    <p:sldId id="311" r:id="rId5"/>
    <p:sldId id="312" r:id="rId6"/>
    <p:sldId id="314" r:id="rId7"/>
    <p:sldId id="315" r:id="rId8"/>
    <p:sldId id="341" r:id="rId9"/>
    <p:sldId id="324" r:id="rId10"/>
    <p:sldId id="317" r:id="rId11"/>
    <p:sldId id="326" r:id="rId12"/>
    <p:sldId id="335" r:id="rId13"/>
    <p:sldId id="319" r:id="rId14"/>
    <p:sldId id="331" r:id="rId15"/>
    <p:sldId id="339" r:id="rId16"/>
    <p:sldId id="332" r:id="rId17"/>
    <p:sldId id="327" r:id="rId18"/>
    <p:sldId id="333" r:id="rId19"/>
    <p:sldId id="340" r:id="rId20"/>
    <p:sldId id="337" r:id="rId21"/>
    <p:sldId id="338" r:id="rId22"/>
    <p:sldId id="321" r:id="rId23"/>
    <p:sldId id="29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80"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edericks, Margaret M. (LARC-E3)[SSAI DEVELOP]" initials="FMM(D" lastIdx="4" clrIdx="0">
    <p:extLst>
      <p:ext uri="{19B8F6BF-5375-455C-9EA6-DF929625EA0E}">
        <p15:presenceInfo xmlns:p15="http://schemas.microsoft.com/office/powerpoint/2012/main" userId="S-1-5-21-330711430-3775241029-4075259233-841290" providerId="AD"/>
      </p:ext>
    </p:extLst>
  </p:cmAuthor>
  <p:cmAuthor id="2" name="Rousseau, Nick J (329D-Affiliate)" initials="RNJ(" lastIdx="7" clrIdx="1">
    <p:extLst>
      <p:ext uri="{19B8F6BF-5375-455C-9EA6-DF929625EA0E}">
        <p15:presenceInfo xmlns:p15="http://schemas.microsoft.com/office/powerpoint/2012/main" userId="S-1-5-21-1608413684-1126320247-1535859923-128904" providerId="AD"/>
      </p:ext>
    </p:extLst>
  </p:cmAuthor>
  <p:cmAuthor id="3" name="Clayton, Amanda L. (LARC-E3)[SSAI DEVELOP]" initials="CAL(D" lastIdx="13" clrIdx="2">
    <p:extLst>
      <p:ext uri="{19B8F6BF-5375-455C-9EA6-DF929625EA0E}">
        <p15:presenceInfo xmlns:p15="http://schemas.microsoft.com/office/powerpoint/2012/main" userId="S-1-5-21-330711430-3775241029-4075259233-682401" providerId="AD"/>
      </p:ext>
    </p:extLst>
  </p:cmAuthor>
  <p:cmAuthor id="4" name="O'Brien, Jonathan M. (LARC-E3)[SSAI DEVELOP]" initials="OJM(D" lastIdx="7" clrIdx="3">
    <p:extLst>
      <p:ext uri="{19B8F6BF-5375-455C-9EA6-DF929625EA0E}">
        <p15:presenceInfo xmlns:p15="http://schemas.microsoft.com/office/powerpoint/2012/main" userId="S-1-5-21-330711430-3775241029-4075259233-801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1A7"/>
    <a:srgbClr val="CC5748"/>
    <a:srgbClr val="7F5853"/>
    <a:srgbClr val="FF6D5A"/>
    <a:srgbClr val="964035"/>
    <a:srgbClr val="E5C8C5"/>
    <a:srgbClr val="C4857E"/>
    <a:srgbClr val="A1534A"/>
    <a:srgbClr val="BF5441"/>
    <a:srgbClr val="4193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1" autoAdjust="0"/>
    <p:restoredTop sz="76720" autoAdjust="0"/>
  </p:normalViewPr>
  <p:slideViewPr>
    <p:cSldViewPr snapToGrid="0">
      <p:cViewPr>
        <p:scale>
          <a:sx n="77" d="100"/>
          <a:sy n="77" d="100"/>
        </p:scale>
        <p:origin x="1230" y="450"/>
      </p:cViewPr>
      <p:guideLst>
        <p:guide orient="horz" pos="2160"/>
        <p:guide pos="3840"/>
        <p:guide orient="horz" pos="408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Introductions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And</a:t>
            </a:r>
            <a:r>
              <a:rPr lang="en-US" sz="1200" baseline="0" dirty="0" smtClean="0">
                <a:solidFill>
                  <a:srgbClr val="FF0000"/>
                </a:solidFill>
              </a:rPr>
              <a:t> we’ll be talking to you today about our project concerning the urban heat island effect in Richmond, Virginia.</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291337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t>
            </a:r>
          </a:p>
          <a:p>
            <a:endParaRPr lang="en-US" dirty="0" smtClean="0"/>
          </a:p>
          <a:p>
            <a:r>
              <a:rPr lang="en-US" dirty="0" smtClean="0"/>
              <a:t>As Patricia mentioned,</a:t>
            </a:r>
            <a:r>
              <a:rPr lang="en-US" baseline="0" dirty="0" smtClean="0"/>
              <a:t> we used the thermal, near-infrared, and red bands of our Landsat imagery to calculate LST. First, thermal bands were pre-processed to remove low levels of cloud cover using a python script. From there, we performed a series of calculations, including top-of-atmosphere radiance, reflectance, brightness temperature, NDVI, percent vegetation, and estimated emissivity. This resulted in a time series of land surface temperature maps.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4290818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 included in final presentation</a:t>
            </a:r>
            <a:r>
              <a:rPr lang="en-US" b="1" baseline="0" dirty="0" smtClean="0"/>
              <a:t> but will be included for partners.</a:t>
            </a:r>
            <a:endParaRPr lang="en-US" b="1"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415859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Josh</a:t>
            </a:r>
          </a:p>
          <a:p>
            <a:endParaRPr lang="en-US" dirty="0" smtClean="0"/>
          </a:p>
          <a:p>
            <a:r>
              <a:rPr lang="en-US" dirty="0" smtClean="0"/>
              <a:t>Script:</a:t>
            </a:r>
          </a:p>
          <a:p>
            <a:r>
              <a:rPr lang="en-US" dirty="0" smtClean="0"/>
              <a:t>To</a:t>
            </a:r>
            <a:r>
              <a:rPr lang="en-US" baseline="0" dirty="0" smtClean="0"/>
              <a:t> classify land cover, we downloaded 2003 and 2016 1 meter resolution NAIP imagery.</a:t>
            </a:r>
          </a:p>
          <a:p>
            <a:r>
              <a:rPr lang="en-US" baseline="0" dirty="0" smtClean="0"/>
              <a:t>We then simplified the data with segment mean shift based off of maximum likelihood, grouping similar spectral pixels into objects.</a:t>
            </a:r>
          </a:p>
          <a:p>
            <a:r>
              <a:rPr lang="en-US" baseline="0" dirty="0" smtClean="0"/>
              <a:t>We used the output to assign training sites for all 6 classes and ran the supervised classifications.</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2269790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Patricia</a:t>
            </a:r>
          </a:p>
          <a:p>
            <a:endParaRPr lang="en-US" dirty="0" smtClean="0"/>
          </a:p>
          <a:p>
            <a:r>
              <a:rPr lang="en-US" dirty="0" smtClean="0"/>
              <a:t>Script:</a:t>
            </a:r>
          </a:p>
          <a:p>
            <a:r>
              <a:rPr lang="en-US" dirty="0" smtClean="0"/>
              <a:t>To calculate the</a:t>
            </a:r>
            <a:r>
              <a:rPr lang="en-US" baseline="0" dirty="0" smtClean="0"/>
              <a:t> Heat Vulnerability</a:t>
            </a:r>
            <a:r>
              <a:rPr lang="en-US" dirty="0" smtClean="0"/>
              <a:t> Index, we selected</a:t>
            </a:r>
            <a:r>
              <a:rPr lang="en-US" baseline="0" dirty="0" smtClean="0"/>
              <a:t> 35 variables indicative of vulnerability to extreme heat, based on literature review and discussion with the partners. </a:t>
            </a:r>
          </a:p>
          <a:p>
            <a:r>
              <a:rPr lang="en-US" baseline="0" dirty="0" smtClean="0"/>
              <a:t>These variables were grouped into four themes: Age, Minority Status, Socioeconomic Status, and Health.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data were</a:t>
            </a:r>
            <a:r>
              <a:rPr lang="en-US" sz="1200" kern="1200" dirty="0" smtClean="0">
                <a:solidFill>
                  <a:schemeClr val="tx1"/>
                </a:solidFill>
                <a:effectLst/>
                <a:latin typeface="+mn-lt"/>
                <a:ea typeface="+mn-ea"/>
                <a:cs typeface="+mn-cs"/>
              </a:rPr>
              <a:t> partitioned by census tracts, and each census tract was assigned a rank based on the severity of each variable, with rankings being reversed for variables where higher values indicate lower vulnerability (income, employment, education, etc.).</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829451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Patricia</a:t>
            </a:r>
          </a:p>
          <a:p>
            <a:endParaRPr lang="en-US" dirty="0" smtClean="0"/>
          </a:p>
          <a:p>
            <a:r>
              <a:rPr lang="en-US" dirty="0" smtClean="0"/>
              <a:t>Script:</a:t>
            </a:r>
          </a:p>
          <a:p>
            <a:r>
              <a:rPr lang="en-US" sz="1200" kern="1200" dirty="0" smtClean="0">
                <a:solidFill>
                  <a:schemeClr val="tx1"/>
                </a:solidFill>
                <a:effectLst/>
                <a:latin typeface="+mn-lt"/>
                <a:ea typeface="+mn-ea"/>
                <a:cs typeface="+mn-cs"/>
              </a:rPr>
              <a:t>Percentile values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were then calculated for each census tract over each of the variables using this formula. Each</a:t>
            </a:r>
            <a:r>
              <a:rPr lang="en-US" sz="1200" kern="1200" baseline="0" dirty="0" smtClean="0">
                <a:solidFill>
                  <a:schemeClr val="tx1"/>
                </a:solidFill>
                <a:effectLst/>
                <a:latin typeface="+mn-lt"/>
                <a:ea typeface="+mn-ea"/>
                <a:cs typeface="+mn-cs"/>
              </a:rPr>
              <a:t> theme also received a cumulative score by aggregating the percentiles of each variable in a similar process, with aggregated ranks being flipped so that higher percentile values would correspond with higher vulnerability. Overall vulnerability was calculated using the same method.</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2171900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t>
            </a:r>
            <a:r>
              <a:rPr lang="en-US" baseline="0" dirty="0" smtClean="0"/>
              <a:t> Now, we’ll go over some of our results.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402382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t>
            </a:r>
          </a:p>
          <a:p>
            <a:r>
              <a:rPr lang="en-US" dirty="0" smtClean="0"/>
              <a:t>As I mentioned, the</a:t>
            </a:r>
            <a:r>
              <a:rPr lang="en-US" baseline="0" dirty="0" smtClean="0"/>
              <a:t> central task of our project was generating a time series of Land Surface Temperature Maps. This animation shows how the urban heat profile of Richmond has grown and intensified over time throughout the last 20 years.</a:t>
            </a:r>
          </a:p>
          <a:p>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48853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Josh:</a:t>
            </a:r>
            <a:r>
              <a:rPr lang="en-US" baseline="0" dirty="0" smtClean="0"/>
              <a:t> These are the results of our land cover classifications for the years 2003 and 2016. We were mostly concerned with the spatial extent of tree cover, and impervious surfaces, which are represented in the darkest green and black, respectively. These layers were used for further analysis in comparison with land surface temperatures.</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1638104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Patricia</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Script:</a:t>
            </a:r>
          </a:p>
          <a:p>
            <a:pPr marL="0" indent="0">
              <a:buFont typeface="Arial" panose="020B0604020202020204" pitchFamily="34" charset="0"/>
              <a:buNone/>
            </a:pPr>
            <a:r>
              <a:rPr lang="en-US" baseline="0" dirty="0" smtClean="0"/>
              <a:t>These are the results of our Heat Vulnerability Index, represented on a scale from 0 – 1 for each theme. </a:t>
            </a:r>
          </a:p>
          <a:p>
            <a:pPr marL="0" indent="0">
              <a:buFont typeface="Arial" panose="020B0604020202020204" pitchFamily="34" charset="0"/>
              <a:buNone/>
            </a:pPr>
            <a:r>
              <a:rPr lang="en-US" baseline="0" dirty="0" smtClean="0"/>
              <a:t>These results show the differing levels of vulnerability in each census tract by theme, along with the overall most vulnerable census tracts. </a:t>
            </a:r>
          </a:p>
          <a:p>
            <a:pPr marL="0" indent="0">
              <a:buFont typeface="Arial" panose="020B0604020202020204" pitchFamily="34" charset="0"/>
              <a:buNone/>
            </a:pPr>
            <a:r>
              <a:rPr lang="en-US" baseline="0" dirty="0" smtClean="0"/>
              <a:t>The areas in darker red depict higher vulnerability.</a:t>
            </a: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3228516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lastly,</a:t>
            </a:r>
            <a:r>
              <a:rPr lang="en-US" baseline="0" dirty="0" smtClean="0"/>
              <a:t> we’ll go over some of our maps created for analysis.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1355309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t>
            </a:r>
          </a:p>
          <a:p>
            <a:endParaRPr lang="en-US" dirty="0" smtClean="0"/>
          </a:p>
          <a:p>
            <a:r>
              <a:rPr lang="en-US" dirty="0" smtClean="0"/>
              <a:t>Just</a:t>
            </a:r>
            <a:r>
              <a:rPr lang="en-US" baseline="0" dirty="0" smtClean="0"/>
              <a:t> for a quick background, t</a:t>
            </a:r>
            <a:r>
              <a:rPr lang="en-US" dirty="0" smtClean="0"/>
              <a:t>he</a:t>
            </a:r>
            <a:r>
              <a:rPr lang="en-US" baseline="0" dirty="0" smtClean="0"/>
              <a:t> city of Richmond is the state capitol of Virginia, and among the oldest cities in the United States. </a:t>
            </a:r>
            <a:br>
              <a:rPr lang="en-US" baseline="0" dirty="0" smtClean="0"/>
            </a:br>
            <a:r>
              <a:rPr lang="en-US" baseline="0" dirty="0" smtClean="0"/>
              <a:t>It is the fourth most populous city in the state, and growing quickly – which is driving rapid urbanization and development.</a:t>
            </a:r>
          </a:p>
          <a:p>
            <a:r>
              <a:rPr lang="en-US" baseline="0" dirty="0" smtClean="0"/>
              <a:t>For the context of our project, it’s worthwhile to mention that Richmond, along with its history, is notable for its inequalities with regards to income level, as well as access to healthcare.</a:t>
            </a:r>
          </a:p>
          <a:p>
            <a:endParaRPr lang="en-US" dirty="0" smtClean="0"/>
          </a:p>
          <a:p>
            <a:r>
              <a:rPr lang="en-US" dirty="0" smtClean="0"/>
              <a:t>Image Source: https://pixabay.com/en/water-bridge-travel-architecture-3314160/</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272308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Josh</a:t>
            </a:r>
          </a:p>
          <a:p>
            <a:endParaRPr lang="en-US" dirty="0" smtClean="0"/>
          </a:p>
          <a:p>
            <a:r>
              <a:rPr lang="en-US" dirty="0" smtClean="0"/>
              <a:t>Using</a:t>
            </a:r>
            <a:r>
              <a:rPr lang="en-US" baseline="0" dirty="0" smtClean="0"/>
              <a:t> our land cover classifications, we were able to create change maps for both tree cover and impervious surfaces. </a:t>
            </a:r>
            <a:r>
              <a:rPr lang="en-US" sz="1200" b="0" i="0" u="none" strike="noStrike" kern="1200" dirty="0" smtClean="0">
                <a:solidFill>
                  <a:schemeClr val="tx1"/>
                </a:solidFill>
                <a:effectLst/>
                <a:latin typeface="+mn-lt"/>
                <a:ea typeface="+mn-ea"/>
                <a:cs typeface="+mn-cs"/>
              </a:rPr>
              <a:t>These maps indicate that between 2003 and 2016, tree loss occurred in some of the hottest regions of the city, while impervious surface cover increased in these same areas.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610733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Meg</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When we combined our heat vulnerability index with our land surface temperature data, we were able to create a heat vulnerability assessment for 2017 on an index from 0 – 2. Our overall heat vulnerability assessment provides insight into where populations most impacted by extreme heat reside, as well as how that coincides with the measured land surface temperatures across the city. The areas shown in the darkest red are the areas of the city where the most vulnerable populations are experiencing the highest temperatures.</a:t>
            </a:r>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25573003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t>
            </a:r>
          </a:p>
          <a:p>
            <a:r>
              <a:rPr lang="en-US" dirty="0" smtClean="0"/>
              <a:t>Based</a:t>
            </a:r>
            <a:r>
              <a:rPr lang="en-US" baseline="0" dirty="0" smtClean="0"/>
              <a:t> on our results and analysis, we were able to draw several conclusions about patterns of heat and vulnerability in Richmond in the last 20 years. Firstly, </a:t>
            </a:r>
            <a:r>
              <a:rPr lang="en-US" sz="2000" baseline="0" dirty="0" smtClean="0"/>
              <a:t>i</a:t>
            </a:r>
            <a:r>
              <a:rPr lang="en-US" sz="2000" dirty="0" smtClean="0"/>
              <a:t>ncreased urbanization has correlated</a:t>
            </a:r>
            <a:r>
              <a:rPr lang="en-US" sz="2000" baseline="0" dirty="0" smtClean="0"/>
              <a:t> with a </a:t>
            </a:r>
            <a:r>
              <a:rPr lang="en-US" sz="2000" dirty="0" smtClean="0"/>
              <a:t>higher prevalence of impervious surfaces and lesser</a:t>
            </a:r>
            <a:r>
              <a:rPr lang="en-US" sz="2000" baseline="0" dirty="0" smtClean="0"/>
              <a:t> prevalence of tree cover</a:t>
            </a:r>
            <a:r>
              <a:rPr lang="en-US" sz="2000" dirty="0" smtClean="0"/>
              <a:t> in the city.</a:t>
            </a:r>
            <a:r>
              <a:rPr lang="en-US" sz="2000" baseline="0" dirty="0" smtClean="0"/>
              <a:t> </a:t>
            </a:r>
            <a:r>
              <a:rPr lang="en-US" sz="2000" dirty="0" smtClean="0"/>
              <a:t>Concurrently, summer heat intensity has also increased measurably in this region over time; particularly in areas with high impervious surface cover.</a:t>
            </a:r>
            <a:r>
              <a:rPr lang="en-US" sz="2000" baseline="0" dirty="0" smtClean="0"/>
              <a:t> Lastly, areas exposed to the highest</a:t>
            </a:r>
            <a:r>
              <a:rPr lang="en-US" sz="2000" dirty="0" smtClean="0"/>
              <a:t> summer temperatures often coincide with census tracts that are home to some of Richmond’s most vulnerable populations. These areas</a:t>
            </a:r>
            <a:r>
              <a:rPr lang="en-US" sz="2000" baseline="0" dirty="0" smtClean="0"/>
              <a:t> will be key priorities for cooling interventions in the future.</a:t>
            </a:r>
            <a:endParaRPr lang="en-US" sz="2000"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119895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Patricia: We’d like to acknowledge all </a:t>
            </a:r>
            <a:r>
              <a:rPr lang="en-US" smtClean="0"/>
              <a:t>of our </a:t>
            </a:r>
            <a:r>
              <a:rPr lang="en-US" dirty="0" smtClean="0"/>
              <a:t>team members, including Simeon, who is not here today, as well as our</a:t>
            </a:r>
            <a:r>
              <a:rPr lang="en-US" baseline="0" dirty="0" smtClean="0"/>
              <a:t> partners and collaborators from Groundwork RVA and the Science Museum of Virginia, and our advisors at DEVELOP.</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1012764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t>
            </a:r>
          </a:p>
          <a:p>
            <a:endParaRPr lang="en-US" dirty="0" smtClean="0"/>
          </a:p>
          <a:p>
            <a:r>
              <a:rPr lang="en-US" dirty="0" smtClean="0"/>
              <a:t>Our project was</a:t>
            </a:r>
            <a:r>
              <a:rPr lang="en-US" baseline="0" dirty="0" smtClean="0"/>
              <a:t> partnered with Groundwork RVA, a local trust of the national organization Groundwork USA. They’re an environmental nonprofit focused on youth involvement, and they’re particularly concerned with the urban heat island effect.</a:t>
            </a:r>
          </a:p>
          <a:p>
            <a:r>
              <a:rPr lang="en-US" baseline="0" dirty="0" smtClean="0"/>
              <a:t>Last year, they conducted a city-wide project in collaboration with the Science Museum of Virginia to assess variation in temperatures across the city.  This project, called “Throwing Shade in RVA,” will continue to address the impacts of extreme heat in new ways in the next few years.</a:t>
            </a:r>
          </a:p>
          <a:p>
            <a:r>
              <a:rPr lang="en-US" baseline="0" dirty="0" smtClean="0"/>
              <a:t>Our results will help Groundwork RVA prioritize regions of the city for green infrastructure installation, as well as give them new insights in conversations with the Richmond Planning and Development Office for large-scale, long-term interventions.</a:t>
            </a:r>
            <a:endParaRPr lang="en-US" dirty="0" smtClean="0"/>
          </a:p>
          <a:p>
            <a:endParaRPr lang="en-US" dirty="0" smtClean="0"/>
          </a:p>
          <a:p>
            <a:r>
              <a:rPr lang="en-US" dirty="0" smtClean="0"/>
              <a:t>Image credit:</a:t>
            </a:r>
            <a:r>
              <a:rPr lang="en-US" baseline="0" dirty="0" smtClean="0"/>
              <a:t> </a:t>
            </a:r>
            <a:r>
              <a:rPr lang="en-US" dirty="0" smtClean="0"/>
              <a:t>https://groundworkusa.org/network/groundwork-richmond-va/</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77970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Meg</a:t>
            </a:r>
          </a:p>
          <a:p>
            <a:endParaRPr lang="en-US" dirty="0" smtClean="0"/>
          </a:p>
          <a:p>
            <a:r>
              <a:rPr lang="en-US" dirty="0" smtClean="0"/>
              <a:t>The urban heat island effect</a:t>
            </a:r>
            <a:r>
              <a:rPr lang="en-US" baseline="0" dirty="0" smtClean="0"/>
              <a:t> </a:t>
            </a:r>
            <a:r>
              <a:rPr lang="en-US" dirty="0" smtClean="0"/>
              <a:t>refers to the entrapment of heat radiation in cities due to the disproportionate amount of urban structures and impervious surfaces</a:t>
            </a:r>
            <a:r>
              <a:rPr lang="en-US" baseline="0" dirty="0" smtClean="0"/>
              <a:t> like asphalt and concrete. Conversely, urban tree cover and green space retain less heat and have a cooling effect on urban spaces. Our project looked at the intersection of the hottest areas of the city, and areas where populations most vulnerable to extreme heat reside.</a:t>
            </a:r>
            <a:endParaRPr lang="en-US" dirty="0" smtClean="0"/>
          </a:p>
          <a:p>
            <a:endParaRPr lang="en-US" dirty="0" smtClean="0"/>
          </a:p>
          <a:p>
            <a:r>
              <a:rPr lang="en-US" dirty="0" smtClean="0"/>
              <a:t>Image</a:t>
            </a:r>
            <a:r>
              <a:rPr lang="en-US" baseline="0" dirty="0" smtClean="0"/>
              <a:t> Source: Personal photo by DEVELOP participant</a:t>
            </a:r>
          </a:p>
          <a:p>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4113420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Patricia</a:t>
            </a:r>
          </a:p>
          <a:p>
            <a:r>
              <a:rPr lang="en-US" dirty="0" smtClean="0"/>
              <a:t>Script:</a:t>
            </a:r>
          </a:p>
          <a:p>
            <a:r>
              <a:rPr lang="en-US" dirty="0" smtClean="0"/>
              <a:t>This is a map of our study area – Richmond, VA. Our study period was from 1994 – 2017, based on availability of data. We picked years based on the quality of the imagery, and which</a:t>
            </a:r>
            <a:r>
              <a:rPr lang="en-US" baseline="0" dirty="0" smtClean="0"/>
              <a:t> years were the hottest within our timeframe (because we wanted to see how maximum summer temperatures have changed over the decades).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4177818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Patricia</a:t>
            </a:r>
          </a:p>
          <a:p>
            <a:r>
              <a:rPr lang="en-US" dirty="0" smtClean="0"/>
              <a:t>Script:</a:t>
            </a:r>
          </a:p>
          <a:p>
            <a:r>
              <a:rPr lang="en-US" dirty="0" smtClean="0"/>
              <a:t>Our objectives were to acquire the Satellite data from Earth Explorer, utilize a cloud</a:t>
            </a:r>
            <a:r>
              <a:rPr lang="en-US" baseline="0" dirty="0" smtClean="0"/>
              <a:t> mask to remove significant amounts of cloud cover, determine land surface temperatures and classify urban land cover.</a:t>
            </a:r>
          </a:p>
          <a:p>
            <a:r>
              <a:rPr lang="en-US" baseline="0" dirty="0" smtClean="0"/>
              <a:t>This allowed us to observe the change in intensity of summer heat and create a heat vulnerability index to identify how different populations experience extreme heat events.</a:t>
            </a:r>
          </a:p>
          <a:p>
            <a:r>
              <a:rPr lang="en-US" baseline="0" dirty="0" smtClean="0"/>
              <a:t>We then compiled the results to assess the impact of the UHI effect on different groups of Richmond residents.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Not included in final presentation</a:t>
            </a:r>
            <a:r>
              <a:rPr lang="en-US" b="1" baseline="0" dirty="0" smtClean="0"/>
              <a:t> but will be included for partners.</a:t>
            </a:r>
            <a:endParaRPr lang="en-US" b="1"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4286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Patricia</a:t>
            </a:r>
          </a:p>
          <a:p>
            <a:endParaRPr lang="en-US" dirty="0" smtClean="0"/>
          </a:p>
          <a:p>
            <a:r>
              <a:rPr lang="en-US" dirty="0" smtClean="0"/>
              <a:t>We downloaded the thermal, near infrared, and red bands of </a:t>
            </a:r>
            <a:r>
              <a:rPr lang="en-US" dirty="0" err="1" smtClean="0"/>
              <a:t>landsat</a:t>
            </a:r>
            <a:r>
              <a:rPr lang="en-US" dirty="0" smtClean="0"/>
              <a:t> 5 and </a:t>
            </a:r>
            <a:r>
              <a:rPr lang="en-US" dirty="0" err="1" smtClean="0"/>
              <a:t>landsat</a:t>
            </a:r>
            <a:r>
              <a:rPr lang="en-US" dirty="0" smtClean="0"/>
              <a:t> 8 imagery for our 10 selected</a:t>
            </a:r>
            <a:r>
              <a:rPr lang="en-US" baseline="0" dirty="0" smtClean="0"/>
              <a:t> years</a:t>
            </a:r>
            <a:r>
              <a:rPr lang="en-US" dirty="0" smtClean="0"/>
              <a:t> and clipped them to our study area. </a:t>
            </a:r>
            <a:r>
              <a:rPr lang="en-US" baseline="0" dirty="0" smtClean="0"/>
              <a:t>Ultimately, </a:t>
            </a:r>
            <a:r>
              <a:rPr lang="en-US" dirty="0" smtClean="0"/>
              <a:t>we selected 39 images from which to create 10 yearly composites, and calculated land surface temperature using those images. We used ASTER</a:t>
            </a:r>
            <a:r>
              <a:rPr lang="en-US" baseline="0" dirty="0" smtClean="0"/>
              <a:t> imagery to validate our findings by comparing our calculated images to observed land surface temperatures and emissivity.</a:t>
            </a:r>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0841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Patricia:</a:t>
            </a:r>
            <a:r>
              <a:rPr lang="en-US" baseline="0" dirty="0" smtClean="0"/>
              <a:t> Now we’ll take a look at an outline of our methodology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638130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Patricia</a:t>
            </a:r>
          </a:p>
          <a:p>
            <a:endParaRPr lang="en-US" dirty="0" smtClean="0"/>
          </a:p>
          <a:p>
            <a:r>
              <a:rPr lang="en-US" dirty="0" smtClean="0"/>
              <a:t>This is a brief</a:t>
            </a:r>
            <a:r>
              <a:rPr lang="en-US" baseline="0" dirty="0" smtClean="0"/>
              <a:t> outline of our methodology, organized into three workflows: one for each data type and output. </a:t>
            </a:r>
          </a:p>
          <a:p>
            <a:r>
              <a:rPr lang="en-US" baseline="0" dirty="0" smtClean="0"/>
              <a:t>We used NAIP (national agriculture imagery program) imagery to classify land cover, Landsat imagery to calculate land surface temperatures, and designed a heat vulnerability index based on data from the CDC and the US Census Bureau.</a:t>
            </a:r>
          </a:p>
          <a:p>
            <a:r>
              <a:rPr lang="en-US" dirty="0" smtClean="0"/>
              <a:t>Finally,</a:t>
            </a:r>
            <a:r>
              <a:rPr lang="en-US" baseline="0" dirty="0" smtClean="0"/>
              <a:t> o</a:t>
            </a:r>
            <a:r>
              <a:rPr lang="en-US" dirty="0" smtClean="0"/>
              <a:t>ur</a:t>
            </a:r>
            <a:r>
              <a:rPr lang="en-US" baseline="0" dirty="0" smtClean="0"/>
              <a:t> Land Surface Temperature data and Heat Vulnerability Index were synthesized to create a heat vulnerability assessment.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4762539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3649"/>
          <a:stretch/>
        </p:blipFill>
        <p:spPr>
          <a:xfrm>
            <a:off x="0" y="0"/>
            <a:ext cx="10527957"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716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101"/>
          <a:stretch/>
        </p:blipFill>
        <p:spPr>
          <a:xfrm>
            <a:off x="0" y="0"/>
            <a:ext cx="10960443"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5"/>
          <a:stretch/>
        </p:blipFill>
        <p:spPr>
          <a:xfrm>
            <a:off x="0" y="0"/>
            <a:ext cx="1083687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64035"/>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411"/>
          <a:stretch/>
        </p:blipFill>
        <p:spPr>
          <a:xfrm>
            <a:off x="0" y="0"/>
            <a:ext cx="10922696"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notesSlide" Target="../notesSlides/notesSlide16.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microsoft.com/office/2007/relationships/hdphoto" Target="../media/hdphoto9.wdp"/><Relationship Id="rId12"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10.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5.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6.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34.png"/><Relationship Id="rId3" Type="http://schemas.openxmlformats.org/officeDocument/2006/relationships/image" Target="../media/image47.png"/><Relationship Id="rId7" Type="http://schemas.openxmlformats.org/officeDocument/2006/relationships/image" Target="../media/image48.png"/><Relationship Id="rId12" Type="http://schemas.microsoft.com/office/2007/relationships/hdphoto" Target="../media/hdphoto16.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5.wdp"/><Relationship Id="rId11" Type="http://schemas.openxmlformats.org/officeDocument/2006/relationships/image" Target="../media/image51.png"/><Relationship Id="rId5" Type="http://schemas.openxmlformats.org/officeDocument/2006/relationships/image" Target="../media/image33.png"/><Relationship Id="rId10" Type="http://schemas.openxmlformats.org/officeDocument/2006/relationships/image" Target="../media/image50.png"/><Relationship Id="rId4" Type="http://schemas.microsoft.com/office/2007/relationships/hdphoto" Target="../media/hdphoto14.wdp"/><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 Id="rId9" Type="http://schemas.microsoft.com/office/2007/relationships/hdphoto" Target="../media/hdphoto17.wdp"/></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8166" r="29891"/>
          <a:stretch/>
        </p:blipFill>
        <p:spPr>
          <a:xfrm>
            <a:off x="0" y="0"/>
            <a:ext cx="6143348" cy="665262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99" y="-13933"/>
            <a:ext cx="12204700" cy="6865581"/>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rPr>
              <a:t>Simeon Brown</a:t>
            </a:r>
            <a:endParaRPr lang="en-US" sz="1400" dirty="0">
              <a:solidFill>
                <a:schemeClr val="tx1">
                  <a:lumMod val="75000"/>
                  <a:lumOff val="25000"/>
                </a:schemeClr>
              </a:solidFill>
            </a:endParaRPr>
          </a:p>
        </p:txBody>
      </p:sp>
      <p:sp>
        <p:nvSpPr>
          <p:cNvPr id="16"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rPr>
              <a:t>Meg Fredericks</a:t>
            </a:r>
            <a:endParaRPr lang="en-US" sz="1400" dirty="0">
              <a:solidFill>
                <a:schemeClr val="tx1">
                  <a:lumMod val="75000"/>
                  <a:lumOff val="25000"/>
                </a:schemeClr>
              </a:solidFill>
            </a:endParaRPr>
          </a:p>
        </p:txBody>
      </p:sp>
      <p:sp>
        <p:nvSpPr>
          <p:cNvPr id="17" name="Text Placeholder 17"/>
          <p:cNvSpPr txBox="1">
            <a:spLocks/>
          </p:cNvSpPr>
          <p:nvPr/>
        </p:nvSpPr>
        <p:spPr>
          <a:xfrm>
            <a:off x="9511862" y="5478994"/>
            <a:ext cx="2198373"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rPr>
              <a:t>Patricia Abduragimova</a:t>
            </a:r>
            <a:endParaRPr lang="en-US" sz="1400" dirty="0">
              <a:solidFill>
                <a:schemeClr val="tx1">
                  <a:lumMod val="75000"/>
                  <a:lumOff val="25000"/>
                </a:schemeClr>
              </a:solidFill>
            </a:endParaRPr>
          </a:p>
        </p:txBody>
      </p:sp>
      <p:sp>
        <p:nvSpPr>
          <p:cNvPr id="19" name="Title 1"/>
          <p:cNvSpPr txBox="1">
            <a:spLocks/>
          </p:cNvSpPr>
          <p:nvPr/>
        </p:nvSpPr>
        <p:spPr>
          <a:xfrm>
            <a:off x="6062470" y="1887629"/>
            <a:ext cx="5647765" cy="1235240"/>
          </a:xfrm>
          <a:prstGeom prst="rect">
            <a:avLst/>
          </a:prstGeom>
        </p:spPr>
        <p:txBody>
          <a:bodyPr anchor="ctr">
            <a:normAutofit fontScale="925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964035"/>
                </a:solidFill>
              </a:rPr>
              <a:t>RICHMOND HEALTH &amp; AIR QUALITY</a:t>
            </a:r>
            <a:endParaRPr lang="en-US" sz="4400" dirty="0">
              <a:solidFill>
                <a:srgbClr val="964035"/>
              </a:solidFill>
            </a:endParaRPr>
          </a:p>
        </p:txBody>
      </p:sp>
      <p:sp>
        <p:nvSpPr>
          <p:cNvPr id="20"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schemeClr val="tx1">
                    <a:lumMod val="75000"/>
                    <a:lumOff val="25000"/>
                  </a:schemeClr>
                </a:solidFill>
              </a:rPr>
              <a:t>Synthesizing </a:t>
            </a:r>
            <a:r>
              <a:rPr lang="en-US" sz="1800" dirty="0">
                <a:solidFill>
                  <a:schemeClr val="tx1">
                    <a:lumMod val="75000"/>
                    <a:lumOff val="25000"/>
                  </a:schemeClr>
                </a:solidFill>
              </a:rPr>
              <a:t>Temperature, Reflectance, and Socioeconomic Data to Provide Spatial and Temporal Temperature Analyses in Richmond, </a:t>
            </a:r>
            <a:r>
              <a:rPr lang="en-US" sz="1800" dirty="0" smtClean="0">
                <a:solidFill>
                  <a:schemeClr val="tx1">
                    <a:lumMod val="75000"/>
                    <a:lumOff val="25000"/>
                  </a:schemeClr>
                </a:solidFill>
              </a:rPr>
              <a:t>Virginia</a:t>
            </a:r>
            <a:endParaRPr lang="en-US" sz="1800" dirty="0">
              <a:solidFill>
                <a:schemeClr val="tx1">
                  <a:lumMod val="75000"/>
                  <a:lumOff val="25000"/>
                </a:schemeClr>
              </a:solidFill>
            </a:endParaRPr>
          </a:p>
          <a:p>
            <a:pPr algn="r"/>
            <a:endParaRPr lang="en-US" sz="1800" dirty="0" smtClean="0">
              <a:solidFill>
                <a:schemeClr val="tx1">
                  <a:lumMod val="75000"/>
                  <a:lumOff val="25000"/>
                </a:schemeClr>
              </a:solidFill>
            </a:endParaRPr>
          </a:p>
        </p:txBody>
      </p:sp>
      <p:sp>
        <p:nvSpPr>
          <p:cNvPr id="21"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400" dirty="0">
              <a:solidFill>
                <a:prstClr val="black">
                  <a:lumMod val="75000"/>
                  <a:lumOff val="25000"/>
                </a:prstClr>
              </a:solidFill>
            </a:endParaRPr>
          </a:p>
        </p:txBody>
      </p:sp>
      <p:sp>
        <p:nvSpPr>
          <p:cNvPr id="22"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schemeClr val="tx1">
                    <a:lumMod val="75000"/>
                    <a:lumOff val="25000"/>
                  </a:schemeClr>
                </a:solidFill>
              </a:rPr>
              <a:t>Josh Turner</a:t>
            </a:r>
            <a:endParaRPr lang="en-US" sz="1400" dirty="0">
              <a:solidFill>
                <a:schemeClr val="tx1">
                  <a:lumMod val="75000"/>
                  <a:lumOff val="25000"/>
                </a:schemeClr>
              </a:solidFill>
            </a:endParaRPr>
          </a:p>
        </p:txBody>
      </p:sp>
      <p:sp>
        <p:nvSpPr>
          <p:cNvPr id="23" name="Rectangle 22"/>
          <p:cNvSpPr/>
          <p:nvPr/>
        </p:nvSpPr>
        <p:spPr>
          <a:xfrm>
            <a:off x="6624354" y="1546163"/>
            <a:ext cx="5085881" cy="307777"/>
          </a:xfrm>
          <a:prstGeom prst="rect">
            <a:avLst/>
          </a:prstGeom>
        </p:spPr>
        <p:txBody>
          <a:bodyPr wrap="square">
            <a:spAutoFit/>
          </a:bodyPr>
          <a:lstStyle/>
          <a:p>
            <a:pPr algn="r"/>
            <a:r>
              <a:rPr lang="en-US" sz="1400" i="1" dirty="0" smtClean="0">
                <a:solidFill>
                  <a:schemeClr val="tx1">
                    <a:lumMod val="75000"/>
                    <a:lumOff val="25000"/>
                  </a:schemeClr>
                </a:solidFill>
              </a:rPr>
              <a:t>2018 Summer | Virginia – Langley</a:t>
            </a:r>
            <a:endParaRPr lang="en-US" sz="1400" i="1" dirty="0">
              <a:solidFill>
                <a:schemeClr val="tx1">
                  <a:lumMod val="75000"/>
                  <a:lumOff val="25000"/>
                </a:schemeClr>
              </a:solidFill>
            </a:endParaRPr>
          </a:p>
        </p:txBody>
      </p:sp>
    </p:spTree>
    <p:extLst>
      <p:ext uri="{BB962C8B-B14F-4D97-AF65-F5344CB8AC3E}">
        <p14:creationId xmlns:p14="http://schemas.microsoft.com/office/powerpoint/2010/main" val="3778051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599" b="95431" l="4385" r="87129"/>
                    </a14:imgEffect>
                  </a14:imgLayer>
                </a14:imgProps>
              </a:ext>
              <a:ext uri="{28A0092B-C50C-407E-A947-70E740481C1C}">
                <a14:useLocalDpi xmlns:a14="http://schemas.microsoft.com/office/drawing/2010/main" val="0"/>
              </a:ext>
            </a:extLst>
          </a:blip>
          <a:srcRect l="11362" t="7643" r="17522" b="6323"/>
          <a:stretch/>
        </p:blipFill>
        <p:spPr>
          <a:xfrm>
            <a:off x="5455135" y="995905"/>
            <a:ext cx="3445727" cy="313757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877" t="5231" r="29953" b="9607"/>
          <a:stretch/>
        </p:blipFill>
        <p:spPr>
          <a:xfrm>
            <a:off x="57782" y="995906"/>
            <a:ext cx="3338561" cy="305840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2019" t="6069" r="18209" b="4948"/>
          <a:stretch/>
        </p:blipFill>
        <p:spPr>
          <a:xfrm>
            <a:off x="2837222" y="3333246"/>
            <a:ext cx="3288478" cy="3063240"/>
          </a:xfrm>
          <a:prstGeom prst="rect">
            <a:avLst/>
          </a:prstGeom>
        </p:spPr>
      </p:pic>
      <p:sp>
        <p:nvSpPr>
          <p:cNvPr id="9" name="Title 8"/>
          <p:cNvSpPr>
            <a:spLocks noGrp="1"/>
          </p:cNvSpPr>
          <p:nvPr>
            <p:ph type="title"/>
          </p:nvPr>
        </p:nvSpPr>
        <p:spPr>
          <a:xfrm>
            <a:off x="1000125" y="365124"/>
            <a:ext cx="10811771" cy="479425"/>
          </a:xfrm>
        </p:spPr>
        <p:txBody>
          <a:bodyPr/>
          <a:lstStyle/>
          <a:p>
            <a:r>
              <a:rPr lang="en-US" sz="4400" dirty="0" smtClean="0"/>
              <a:t>Calculating Land Surface Temperature</a:t>
            </a:r>
            <a:endParaRPr lang="en-US" sz="4400" dirty="0"/>
          </a:p>
        </p:txBody>
      </p:sp>
      <p:sp>
        <p:nvSpPr>
          <p:cNvPr id="10" name="Text Placeholder 9"/>
          <p:cNvSpPr>
            <a:spLocks noGrp="1"/>
          </p:cNvSpPr>
          <p:nvPr>
            <p:ph type="body" sz="half" idx="2"/>
          </p:nvPr>
        </p:nvSpPr>
        <p:spPr>
          <a:xfrm flipH="1">
            <a:off x="2947729" y="6361561"/>
            <a:ext cx="3478927" cy="460576"/>
          </a:xfrm>
        </p:spPr>
        <p:txBody>
          <a:bodyPr>
            <a:noAutofit/>
          </a:bodyPr>
          <a:lstStyle/>
          <a:p>
            <a:pPr algn="ctr">
              <a:buClr>
                <a:srgbClr val="964035"/>
              </a:buClr>
            </a:pPr>
            <a:r>
              <a:rPr lang="en-US" dirty="0" smtClean="0"/>
              <a:t>Cloud Detection/Removal</a:t>
            </a:r>
            <a:endParaRPr lang="en-US" dirty="0"/>
          </a:p>
        </p:txBody>
      </p:sp>
      <p:sp>
        <p:nvSpPr>
          <p:cNvPr id="13" name="TextBox 12"/>
          <p:cNvSpPr txBox="1"/>
          <p:nvPr/>
        </p:nvSpPr>
        <p:spPr>
          <a:xfrm>
            <a:off x="385201" y="3908021"/>
            <a:ext cx="2667985" cy="400110"/>
          </a:xfrm>
          <a:prstGeom prst="rect">
            <a:avLst/>
          </a:prstGeom>
          <a:noFill/>
        </p:spPr>
        <p:txBody>
          <a:bodyPr wrap="square" rtlCol="0">
            <a:spAutoFit/>
          </a:bodyPr>
          <a:lstStyle/>
          <a:p>
            <a:pPr algn="ctr"/>
            <a:r>
              <a:rPr lang="en-US" sz="2000" dirty="0" smtClean="0">
                <a:solidFill>
                  <a:schemeClr val="tx1">
                    <a:lumMod val="75000"/>
                    <a:lumOff val="25000"/>
                  </a:schemeClr>
                </a:solidFill>
              </a:rPr>
              <a:t>Thermal Band Clip</a:t>
            </a:r>
          </a:p>
        </p:txBody>
      </p:sp>
      <p:cxnSp>
        <p:nvCxnSpPr>
          <p:cNvPr id="15" name="Straight Arrow Connector 14"/>
          <p:cNvCxnSpPr/>
          <p:nvPr/>
        </p:nvCxnSpPr>
        <p:spPr>
          <a:xfrm>
            <a:off x="3396343" y="2868593"/>
            <a:ext cx="595267" cy="74930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16" name="TextBox 15"/>
          <p:cNvSpPr txBox="1"/>
          <p:nvPr/>
        </p:nvSpPr>
        <p:spPr>
          <a:xfrm>
            <a:off x="6670831" y="3904240"/>
            <a:ext cx="839171" cy="400110"/>
          </a:xfrm>
          <a:prstGeom prst="rect">
            <a:avLst/>
          </a:prstGeom>
          <a:noFill/>
        </p:spPr>
        <p:txBody>
          <a:bodyPr wrap="square" rtlCol="0">
            <a:spAutoFit/>
          </a:bodyPr>
          <a:lstStyle/>
          <a:p>
            <a:pPr algn="ctr"/>
            <a:r>
              <a:rPr lang="en-US" sz="2000" dirty="0" smtClean="0">
                <a:solidFill>
                  <a:schemeClr val="tx1">
                    <a:lumMod val="75000"/>
                    <a:lumOff val="25000"/>
                  </a:schemeClr>
                </a:solidFill>
              </a:rPr>
              <a:t>NDVI</a:t>
            </a:r>
          </a:p>
        </p:txBody>
      </p:sp>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96454"/>
                    </a14:imgEffect>
                  </a14:imgLayer>
                </a14:imgProps>
              </a:ext>
              <a:ext uri="{28A0092B-C50C-407E-A947-70E740481C1C}">
                <a14:useLocalDpi xmlns:a14="http://schemas.microsoft.com/office/drawing/2010/main" val="0"/>
              </a:ext>
            </a:extLst>
          </a:blip>
          <a:stretch>
            <a:fillRect/>
          </a:stretch>
        </p:blipFill>
        <p:spPr>
          <a:xfrm>
            <a:off x="8303582" y="3254964"/>
            <a:ext cx="4099811" cy="3168037"/>
          </a:xfrm>
          <a:prstGeom prst="rect">
            <a:avLst/>
          </a:prstGeom>
        </p:spPr>
      </p:pic>
      <p:sp>
        <p:nvSpPr>
          <p:cNvPr id="19" name="Text Placeholder 9"/>
          <p:cNvSpPr txBox="1">
            <a:spLocks/>
          </p:cNvSpPr>
          <p:nvPr/>
        </p:nvSpPr>
        <p:spPr>
          <a:xfrm flipH="1">
            <a:off x="8578510" y="6361561"/>
            <a:ext cx="3478927" cy="4605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buClr>
                <a:srgbClr val="964035"/>
              </a:buClr>
            </a:pPr>
            <a:r>
              <a:rPr lang="en-US" dirty="0" smtClean="0"/>
              <a:t>Land Surface Temperature</a:t>
            </a:r>
            <a:endParaRPr lang="en-US" dirty="0"/>
          </a:p>
        </p:txBody>
      </p:sp>
      <p:cxnSp>
        <p:nvCxnSpPr>
          <p:cNvPr id="21" name="Straight Arrow Connector 20"/>
          <p:cNvCxnSpPr/>
          <p:nvPr/>
        </p:nvCxnSpPr>
        <p:spPr>
          <a:xfrm>
            <a:off x="8767732" y="2868593"/>
            <a:ext cx="575051" cy="74930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flipV="1">
            <a:off x="5659548" y="2868593"/>
            <a:ext cx="529217" cy="749300"/>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483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ight Arrow 21"/>
          <p:cNvSpPr/>
          <p:nvPr/>
        </p:nvSpPr>
        <p:spPr>
          <a:xfrm>
            <a:off x="2246932" y="5017235"/>
            <a:ext cx="484235" cy="45719"/>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title"/>
          </p:nvPr>
        </p:nvSpPr>
        <p:spPr>
          <a:xfrm>
            <a:off x="1000125" y="365124"/>
            <a:ext cx="10899107" cy="479425"/>
          </a:xfrm>
        </p:spPr>
        <p:txBody>
          <a:bodyPr/>
          <a:lstStyle/>
          <a:p>
            <a:r>
              <a:rPr lang="en-US" sz="4400" dirty="0"/>
              <a:t>Calculating Land Surface Temperature</a:t>
            </a:r>
          </a:p>
        </p:txBody>
      </p:sp>
      <p:sp>
        <p:nvSpPr>
          <p:cNvPr id="6" name="Rectangle 5"/>
          <p:cNvSpPr/>
          <p:nvPr/>
        </p:nvSpPr>
        <p:spPr>
          <a:xfrm>
            <a:off x="648236" y="1731911"/>
            <a:ext cx="1598698" cy="986591"/>
          </a:xfrm>
          <a:prstGeom prst="rect">
            <a:avLst/>
          </a:prstGeom>
          <a:solidFill>
            <a:srgbClr val="96403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Landsat Thermal Band</a:t>
            </a:r>
            <a:endParaRPr lang="en-US" dirty="0"/>
          </a:p>
        </p:txBody>
      </p:sp>
      <p:grpSp>
        <p:nvGrpSpPr>
          <p:cNvPr id="16" name="Group 15"/>
          <p:cNvGrpSpPr/>
          <p:nvPr/>
        </p:nvGrpSpPr>
        <p:grpSpPr>
          <a:xfrm>
            <a:off x="2569163" y="1617612"/>
            <a:ext cx="4311816" cy="1215189"/>
            <a:chOff x="2362737" y="1683163"/>
            <a:chExt cx="4311816" cy="1215189"/>
          </a:xfrm>
        </p:grpSpPr>
        <p:sp>
          <p:nvSpPr>
            <p:cNvPr id="5" name="Rectangle 4"/>
            <p:cNvSpPr/>
            <p:nvPr/>
          </p:nvSpPr>
          <p:spPr>
            <a:xfrm>
              <a:off x="4738973" y="1683163"/>
              <a:ext cx="1935580" cy="121518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Brightness Temperature</a:t>
              </a:r>
              <a:endParaRPr lang="en-US" dirty="0"/>
            </a:p>
          </p:txBody>
        </p:sp>
        <p:sp>
          <p:nvSpPr>
            <p:cNvPr id="7" name="Rectangle 6"/>
            <p:cNvSpPr/>
            <p:nvPr/>
          </p:nvSpPr>
          <p:spPr>
            <a:xfrm>
              <a:off x="2362737" y="1683163"/>
              <a:ext cx="1935580" cy="121518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Top-of-Atmosphere Radiance</a:t>
              </a:r>
              <a:endParaRPr lang="en-US" dirty="0"/>
            </a:p>
          </p:txBody>
        </p:sp>
      </p:grpSp>
      <p:grpSp>
        <p:nvGrpSpPr>
          <p:cNvPr id="15" name="Group 14"/>
          <p:cNvGrpSpPr/>
          <p:nvPr/>
        </p:nvGrpSpPr>
        <p:grpSpPr>
          <a:xfrm>
            <a:off x="648236" y="3477125"/>
            <a:ext cx="1598698" cy="2358190"/>
            <a:chOff x="323384" y="3561346"/>
            <a:chExt cx="1598698" cy="2358190"/>
          </a:xfrm>
        </p:grpSpPr>
        <p:sp>
          <p:nvSpPr>
            <p:cNvPr id="9" name="Rectangle 8"/>
            <p:cNvSpPr/>
            <p:nvPr/>
          </p:nvSpPr>
          <p:spPr>
            <a:xfrm>
              <a:off x="323384" y="3561346"/>
              <a:ext cx="1598698" cy="986591"/>
            </a:xfrm>
            <a:prstGeom prst="rect">
              <a:avLst/>
            </a:prstGeom>
            <a:solidFill>
              <a:srgbClr val="96403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Landsat NIR Band</a:t>
              </a:r>
              <a:endParaRPr lang="en-US" dirty="0"/>
            </a:p>
          </p:txBody>
        </p:sp>
        <p:sp>
          <p:nvSpPr>
            <p:cNvPr id="10" name="Rectangle 9"/>
            <p:cNvSpPr/>
            <p:nvPr/>
          </p:nvSpPr>
          <p:spPr>
            <a:xfrm>
              <a:off x="323384" y="4932945"/>
              <a:ext cx="1598698" cy="986591"/>
            </a:xfrm>
            <a:prstGeom prst="rect">
              <a:avLst/>
            </a:prstGeom>
            <a:solidFill>
              <a:srgbClr val="96403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Landsat Red Band</a:t>
              </a:r>
              <a:endParaRPr lang="en-US" dirty="0"/>
            </a:p>
          </p:txBody>
        </p:sp>
      </p:grpSp>
      <p:grpSp>
        <p:nvGrpSpPr>
          <p:cNvPr id="17" name="Group 16"/>
          <p:cNvGrpSpPr/>
          <p:nvPr/>
        </p:nvGrpSpPr>
        <p:grpSpPr>
          <a:xfrm>
            <a:off x="2569163" y="4048626"/>
            <a:ext cx="8709008" cy="1215189"/>
            <a:chOff x="2244311" y="4132847"/>
            <a:chExt cx="8709008" cy="1215189"/>
          </a:xfrm>
        </p:grpSpPr>
        <p:sp>
          <p:nvSpPr>
            <p:cNvPr id="8" name="Rectangle 7"/>
            <p:cNvSpPr/>
            <p:nvPr/>
          </p:nvSpPr>
          <p:spPr>
            <a:xfrm>
              <a:off x="2244311" y="4132847"/>
              <a:ext cx="1935580" cy="121518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Top-of-Atmosphere Reflectance</a:t>
              </a:r>
              <a:endParaRPr lang="en-US" dirty="0"/>
            </a:p>
          </p:txBody>
        </p:sp>
        <p:sp>
          <p:nvSpPr>
            <p:cNvPr id="11" name="Rectangle 10"/>
            <p:cNvSpPr/>
            <p:nvPr/>
          </p:nvSpPr>
          <p:spPr>
            <a:xfrm>
              <a:off x="4502120" y="4132847"/>
              <a:ext cx="1935580" cy="121518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NDVI</a:t>
              </a:r>
              <a:endParaRPr lang="en-US" dirty="0"/>
            </a:p>
          </p:txBody>
        </p:sp>
        <p:sp>
          <p:nvSpPr>
            <p:cNvPr id="12" name="Rectangle 11"/>
            <p:cNvSpPr/>
            <p:nvPr/>
          </p:nvSpPr>
          <p:spPr>
            <a:xfrm>
              <a:off x="6759929" y="4132847"/>
              <a:ext cx="1935580" cy="121518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Percent Vegetation</a:t>
              </a:r>
              <a:endParaRPr lang="en-US" dirty="0"/>
            </a:p>
          </p:txBody>
        </p:sp>
        <p:sp>
          <p:nvSpPr>
            <p:cNvPr id="13" name="Rectangle 12"/>
            <p:cNvSpPr/>
            <p:nvPr/>
          </p:nvSpPr>
          <p:spPr>
            <a:xfrm>
              <a:off x="9017739" y="4132847"/>
              <a:ext cx="1935580" cy="121518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Emissivity</a:t>
              </a:r>
              <a:endParaRPr lang="en-US" dirty="0"/>
            </a:p>
          </p:txBody>
        </p:sp>
      </p:grpSp>
      <p:sp>
        <p:nvSpPr>
          <p:cNvPr id="14" name="Rectangle 13"/>
          <p:cNvSpPr/>
          <p:nvPr/>
        </p:nvSpPr>
        <p:spPr>
          <a:xfrm>
            <a:off x="7224209" y="1394398"/>
            <a:ext cx="4053961" cy="1661616"/>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t>Land Surface Temperature</a:t>
            </a:r>
            <a:endParaRPr lang="en-US" sz="2400" dirty="0"/>
          </a:p>
        </p:txBody>
      </p:sp>
      <p:sp>
        <p:nvSpPr>
          <p:cNvPr id="18" name="Right Arrow 17"/>
          <p:cNvSpPr/>
          <p:nvPr/>
        </p:nvSpPr>
        <p:spPr>
          <a:xfrm>
            <a:off x="2246934" y="2213811"/>
            <a:ext cx="322229" cy="45719"/>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ight Arrow 18"/>
          <p:cNvSpPr/>
          <p:nvPr/>
        </p:nvSpPr>
        <p:spPr>
          <a:xfrm>
            <a:off x="4504743" y="2202346"/>
            <a:ext cx="461657" cy="45719"/>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ight Arrow 20"/>
          <p:cNvSpPr/>
          <p:nvPr/>
        </p:nvSpPr>
        <p:spPr>
          <a:xfrm>
            <a:off x="2246933" y="4286284"/>
            <a:ext cx="484235" cy="45719"/>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ight Arrow 22"/>
          <p:cNvSpPr/>
          <p:nvPr/>
        </p:nvSpPr>
        <p:spPr>
          <a:xfrm>
            <a:off x="4437604" y="4644187"/>
            <a:ext cx="528796" cy="45719"/>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ight Arrow 23"/>
          <p:cNvSpPr/>
          <p:nvPr/>
        </p:nvSpPr>
        <p:spPr>
          <a:xfrm>
            <a:off x="6762552" y="4655901"/>
            <a:ext cx="461657" cy="45719"/>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ight Arrow 24"/>
          <p:cNvSpPr/>
          <p:nvPr/>
        </p:nvSpPr>
        <p:spPr>
          <a:xfrm>
            <a:off x="9020361" y="4643939"/>
            <a:ext cx="472554" cy="45967"/>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 name="Straight Arrow Connector 29"/>
          <p:cNvCxnSpPr>
            <a:stCxn id="5" idx="3"/>
            <a:endCxn id="14" idx="1"/>
          </p:cNvCxnSpPr>
          <p:nvPr/>
        </p:nvCxnSpPr>
        <p:spPr>
          <a:xfrm flipV="1">
            <a:off x="6880979" y="2225206"/>
            <a:ext cx="343230" cy="1"/>
          </a:xfrm>
          <a:prstGeom prst="straightConnector1">
            <a:avLst/>
          </a:prstGeom>
          <a:ln w="38100">
            <a:solidFill>
              <a:srgbClr val="964035"/>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13" idx="0"/>
          </p:cNvCxnSpPr>
          <p:nvPr/>
        </p:nvCxnSpPr>
        <p:spPr>
          <a:xfrm flipV="1">
            <a:off x="10310381" y="3056014"/>
            <a:ext cx="0" cy="992612"/>
          </a:xfrm>
          <a:prstGeom prst="straightConnector1">
            <a:avLst/>
          </a:prstGeom>
          <a:ln w="38100">
            <a:solidFill>
              <a:srgbClr val="964035"/>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53346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Cover Classification</a:t>
            </a:r>
            <a:endParaRPr lang="en-US" dirty="0"/>
          </a:p>
        </p:txBody>
      </p:sp>
      <p:sp>
        <p:nvSpPr>
          <p:cNvPr id="42" name="Rectangle 41"/>
          <p:cNvSpPr/>
          <p:nvPr/>
        </p:nvSpPr>
        <p:spPr>
          <a:xfrm>
            <a:off x="5002524" y="1334398"/>
            <a:ext cx="6363686" cy="4585871"/>
          </a:xfrm>
          <a:prstGeom prst="rect">
            <a:avLst/>
          </a:prstGeom>
        </p:spPr>
        <p:txBody>
          <a:bodyPr wrap="square">
            <a:spAutoFit/>
          </a:bodyPr>
          <a:lstStyle/>
          <a:p>
            <a:pPr marL="742950" lvl="1" indent="-285750">
              <a:spcAft>
                <a:spcPts val="1200"/>
              </a:spcAft>
              <a:buClr>
                <a:srgbClr val="964035"/>
              </a:buClr>
              <a:buFont typeface="Wingdings 3" panose="05040102010807070707" pitchFamily="18" charset="2"/>
              <a:buChar char="}"/>
            </a:pPr>
            <a:r>
              <a:rPr lang="en-US" sz="2100" b="1" dirty="0">
                <a:solidFill>
                  <a:srgbClr val="964035"/>
                </a:solidFill>
              </a:rPr>
              <a:t>Virginia GIS Clearinghouse </a:t>
            </a:r>
            <a:r>
              <a:rPr lang="en-US" sz="2100" dirty="0">
                <a:solidFill>
                  <a:schemeClr val="tx1">
                    <a:lumMod val="75000"/>
                    <a:lumOff val="25000"/>
                  </a:schemeClr>
                </a:solidFill>
              </a:rPr>
              <a:t>and</a:t>
            </a:r>
            <a:r>
              <a:rPr lang="en-US" sz="2100" dirty="0"/>
              <a:t> </a:t>
            </a:r>
            <a:r>
              <a:rPr lang="en-US" sz="2100" b="1" dirty="0">
                <a:solidFill>
                  <a:srgbClr val="964035"/>
                </a:solidFill>
              </a:rPr>
              <a:t>National Agriculture Imagery Program </a:t>
            </a:r>
            <a:r>
              <a:rPr lang="en-US" sz="2100" dirty="0">
                <a:solidFill>
                  <a:schemeClr val="tx1">
                    <a:lumMod val="75000"/>
                    <a:lumOff val="25000"/>
                  </a:schemeClr>
                </a:solidFill>
              </a:rPr>
              <a:t>data </a:t>
            </a:r>
            <a:r>
              <a:rPr lang="en-US" sz="2100" dirty="0" smtClean="0">
                <a:solidFill>
                  <a:schemeClr val="tx1">
                    <a:lumMod val="75000"/>
                    <a:lumOff val="25000"/>
                  </a:schemeClr>
                </a:solidFill>
              </a:rPr>
              <a:t>were </a:t>
            </a:r>
            <a:r>
              <a:rPr lang="en-US" sz="2100" dirty="0">
                <a:solidFill>
                  <a:schemeClr val="tx1">
                    <a:lumMod val="75000"/>
                    <a:lumOff val="25000"/>
                  </a:schemeClr>
                </a:solidFill>
              </a:rPr>
              <a:t>used for classification in </a:t>
            </a:r>
            <a:r>
              <a:rPr lang="en-US" sz="2100" dirty="0" smtClean="0">
                <a:solidFill>
                  <a:schemeClr val="tx1">
                    <a:lumMod val="75000"/>
                    <a:lumOff val="25000"/>
                  </a:schemeClr>
                </a:solidFill>
              </a:rPr>
              <a:t>2003 and 2016.</a:t>
            </a:r>
          </a:p>
          <a:p>
            <a:pPr marL="742950" lvl="1" indent="-285750">
              <a:spcAft>
                <a:spcPts val="1200"/>
              </a:spcAft>
              <a:buClr>
                <a:srgbClr val="964035"/>
              </a:buClr>
              <a:buFont typeface="Wingdings 3" panose="05040102010807070707" pitchFamily="18" charset="2"/>
              <a:buChar char="}"/>
            </a:pPr>
            <a:r>
              <a:rPr lang="en-US" sz="2100" b="1" dirty="0" smtClean="0">
                <a:solidFill>
                  <a:srgbClr val="964035"/>
                </a:solidFill>
              </a:rPr>
              <a:t>Mosaicked</a:t>
            </a:r>
            <a:r>
              <a:rPr lang="en-US" sz="2100" dirty="0" smtClean="0"/>
              <a:t> </a:t>
            </a:r>
            <a:r>
              <a:rPr lang="en-US" sz="2100" dirty="0" smtClean="0">
                <a:solidFill>
                  <a:schemeClr val="tx1">
                    <a:lumMod val="75000"/>
                    <a:lumOff val="25000"/>
                  </a:schemeClr>
                </a:solidFill>
              </a:rPr>
              <a:t>and</a:t>
            </a:r>
            <a:r>
              <a:rPr lang="en-US" sz="2100" dirty="0" smtClean="0"/>
              <a:t> </a:t>
            </a:r>
            <a:r>
              <a:rPr lang="en-US" sz="2100" b="1" dirty="0" smtClean="0">
                <a:solidFill>
                  <a:srgbClr val="964035"/>
                </a:solidFill>
              </a:rPr>
              <a:t>Clipped</a:t>
            </a:r>
            <a:r>
              <a:rPr lang="en-US" sz="2100" dirty="0" smtClean="0"/>
              <a:t> </a:t>
            </a:r>
            <a:r>
              <a:rPr lang="en-US" sz="2100" dirty="0" smtClean="0">
                <a:solidFill>
                  <a:schemeClr val="tx1">
                    <a:lumMod val="75000"/>
                    <a:lumOff val="25000"/>
                  </a:schemeClr>
                </a:solidFill>
              </a:rPr>
              <a:t>tiles to study area</a:t>
            </a:r>
          </a:p>
          <a:p>
            <a:pPr marL="742950" lvl="1" indent="-285750">
              <a:spcAft>
                <a:spcPts val="1200"/>
              </a:spcAft>
              <a:buClr>
                <a:srgbClr val="964035"/>
              </a:buClr>
              <a:buFont typeface="Wingdings 3" panose="05040102010807070707" pitchFamily="18" charset="2"/>
              <a:buChar char="}"/>
            </a:pPr>
            <a:r>
              <a:rPr lang="en-US" sz="2100" b="1" dirty="0" smtClean="0">
                <a:solidFill>
                  <a:srgbClr val="964035"/>
                </a:solidFill>
              </a:rPr>
              <a:t>Segment Mean Shift</a:t>
            </a:r>
            <a:r>
              <a:rPr lang="en-US" sz="2100" b="1" dirty="0" smtClean="0">
                <a:solidFill>
                  <a:schemeClr val="tx1">
                    <a:lumMod val="75000"/>
                    <a:lumOff val="25000"/>
                  </a:schemeClr>
                </a:solidFill>
              </a:rPr>
              <a:t> </a:t>
            </a:r>
            <a:r>
              <a:rPr lang="en-US" sz="2100" dirty="0" smtClean="0">
                <a:solidFill>
                  <a:schemeClr val="tx1">
                    <a:lumMod val="75000"/>
                    <a:lumOff val="25000"/>
                  </a:schemeClr>
                </a:solidFill>
              </a:rPr>
              <a:t>to group similar pixels into objects</a:t>
            </a:r>
          </a:p>
          <a:p>
            <a:pPr marL="742950" lvl="1" indent="-285750">
              <a:spcAft>
                <a:spcPts val="1200"/>
              </a:spcAft>
              <a:buClr>
                <a:srgbClr val="964035"/>
              </a:buClr>
              <a:buFont typeface="Wingdings 3" panose="05040102010807070707" pitchFamily="18" charset="2"/>
              <a:buChar char="}"/>
            </a:pPr>
            <a:r>
              <a:rPr lang="en-US" sz="2100" dirty="0" smtClean="0">
                <a:solidFill>
                  <a:schemeClr val="tx1">
                    <a:lumMod val="75000"/>
                    <a:lumOff val="25000"/>
                  </a:schemeClr>
                </a:solidFill>
              </a:rPr>
              <a:t>15-25</a:t>
            </a:r>
            <a:r>
              <a:rPr lang="en-US" sz="2100" dirty="0" smtClean="0"/>
              <a:t> </a:t>
            </a:r>
            <a:r>
              <a:rPr lang="en-US" sz="2100" b="1" dirty="0">
                <a:solidFill>
                  <a:srgbClr val="964035"/>
                </a:solidFill>
              </a:rPr>
              <a:t>T</a:t>
            </a:r>
            <a:r>
              <a:rPr lang="en-US" sz="2100" b="1" dirty="0" smtClean="0">
                <a:solidFill>
                  <a:srgbClr val="964035"/>
                </a:solidFill>
              </a:rPr>
              <a:t>raining Sites</a:t>
            </a:r>
            <a:r>
              <a:rPr lang="en-US" sz="2100" dirty="0"/>
              <a:t> </a:t>
            </a:r>
            <a:r>
              <a:rPr lang="en-US" sz="2100" dirty="0" smtClean="0">
                <a:solidFill>
                  <a:schemeClr val="tx1">
                    <a:lumMod val="75000"/>
                    <a:lumOff val="25000"/>
                  </a:schemeClr>
                </a:solidFill>
              </a:rPr>
              <a:t>for each of 6 classes</a:t>
            </a:r>
          </a:p>
          <a:p>
            <a:pPr marL="1200150" lvl="2" indent="-285750">
              <a:spcAft>
                <a:spcPts val="1200"/>
              </a:spcAft>
              <a:buClr>
                <a:srgbClr val="964035"/>
              </a:buClr>
              <a:buFont typeface="Wingdings 3" panose="05040102010807070707" pitchFamily="18" charset="2"/>
              <a:buChar char="}"/>
            </a:pPr>
            <a:r>
              <a:rPr lang="en-US" sz="1600" dirty="0" smtClean="0">
                <a:solidFill>
                  <a:schemeClr val="tx1">
                    <a:lumMod val="75000"/>
                    <a:lumOff val="25000"/>
                  </a:schemeClr>
                </a:solidFill>
              </a:rPr>
              <a:t>Open water, extracted impervious, barren, forest, scrub/shrub, turf/grass</a:t>
            </a:r>
          </a:p>
          <a:p>
            <a:pPr marL="742950" lvl="1" indent="-285750">
              <a:spcAft>
                <a:spcPts val="1200"/>
              </a:spcAft>
              <a:buClr>
                <a:srgbClr val="964035"/>
              </a:buClr>
              <a:buFont typeface="Wingdings 3" panose="05040102010807070707" pitchFamily="18" charset="2"/>
              <a:buChar char="}"/>
            </a:pPr>
            <a:r>
              <a:rPr lang="en-US" sz="2100" b="1" dirty="0" smtClean="0">
                <a:solidFill>
                  <a:srgbClr val="964035"/>
                </a:solidFill>
              </a:rPr>
              <a:t>Maximum Likelihood </a:t>
            </a:r>
            <a:r>
              <a:rPr lang="en-US" sz="2100" dirty="0" smtClean="0">
                <a:solidFill>
                  <a:schemeClr val="tx1">
                    <a:lumMod val="75000"/>
                    <a:lumOff val="25000"/>
                  </a:schemeClr>
                </a:solidFill>
              </a:rPr>
              <a:t>algorithm for supervised classification</a:t>
            </a:r>
          </a:p>
        </p:txBody>
      </p:sp>
      <p:grpSp>
        <p:nvGrpSpPr>
          <p:cNvPr id="50" name="Group 49"/>
          <p:cNvGrpSpPr/>
          <p:nvPr/>
        </p:nvGrpSpPr>
        <p:grpSpPr>
          <a:xfrm>
            <a:off x="1000125" y="1334398"/>
            <a:ext cx="4000985" cy="5005258"/>
            <a:chOff x="837609" y="1100478"/>
            <a:chExt cx="4000985" cy="5005258"/>
          </a:xfrm>
        </p:grpSpPr>
        <p:grpSp>
          <p:nvGrpSpPr>
            <p:cNvPr id="24" name="Group 23"/>
            <p:cNvGrpSpPr/>
            <p:nvPr/>
          </p:nvGrpSpPr>
          <p:grpSpPr>
            <a:xfrm>
              <a:off x="938472" y="1100478"/>
              <a:ext cx="1489166" cy="1005840"/>
              <a:chOff x="1763487" y="1256299"/>
              <a:chExt cx="1489166" cy="1005840"/>
            </a:xfrm>
          </p:grpSpPr>
          <p:sp>
            <p:nvSpPr>
              <p:cNvPr id="9" name="TextBox 8"/>
              <p:cNvSpPr txBox="1"/>
              <p:nvPr/>
            </p:nvSpPr>
            <p:spPr>
              <a:xfrm>
                <a:off x="1763487" y="1256299"/>
                <a:ext cx="1489166" cy="1005840"/>
              </a:xfrm>
              <a:prstGeom prst="rect">
                <a:avLst/>
              </a:prstGeom>
              <a:solidFill>
                <a:srgbClr val="964035"/>
              </a:solidFill>
              <a:ln>
                <a:solidFill>
                  <a:srgbClr val="964035"/>
                </a:solidFill>
              </a:ln>
            </p:spPr>
            <p:txBody>
              <a:bodyPr wrap="square" rtlCol="0">
                <a:spAutoFit/>
              </a:bodyPr>
              <a:lstStyle/>
              <a:p>
                <a:endParaRPr lang="en-US" dirty="0" smtClean="0">
                  <a:solidFill>
                    <a:schemeClr val="tx1">
                      <a:lumMod val="75000"/>
                      <a:lumOff val="25000"/>
                    </a:schemeClr>
                  </a:solidFill>
                </a:endParaRPr>
              </a:p>
            </p:txBody>
          </p:sp>
          <p:sp>
            <p:nvSpPr>
              <p:cNvPr id="4" name="TextBox 3"/>
              <p:cNvSpPr txBox="1"/>
              <p:nvPr/>
            </p:nvSpPr>
            <p:spPr>
              <a:xfrm>
                <a:off x="1763487" y="1304282"/>
                <a:ext cx="1489166" cy="923330"/>
              </a:xfrm>
              <a:prstGeom prst="rect">
                <a:avLst/>
              </a:prstGeom>
              <a:noFill/>
            </p:spPr>
            <p:txBody>
              <a:bodyPr wrap="square" rtlCol="0">
                <a:spAutoFit/>
              </a:bodyPr>
              <a:lstStyle/>
              <a:p>
                <a:pPr algn="ctr"/>
                <a:r>
                  <a:rPr lang="en-US" dirty="0" smtClean="0">
                    <a:solidFill>
                      <a:schemeClr val="bg1"/>
                    </a:solidFill>
                  </a:rPr>
                  <a:t>2003 &amp; 2016 NAIP Imagery</a:t>
                </a:r>
              </a:p>
            </p:txBody>
          </p:sp>
        </p:grpSp>
        <p:grpSp>
          <p:nvGrpSpPr>
            <p:cNvPr id="23" name="Group 22"/>
            <p:cNvGrpSpPr/>
            <p:nvPr/>
          </p:nvGrpSpPr>
          <p:grpSpPr>
            <a:xfrm>
              <a:off x="3349428" y="1767048"/>
              <a:ext cx="1489166" cy="1005840"/>
              <a:chOff x="888275" y="2561596"/>
              <a:chExt cx="1489166" cy="1005840"/>
            </a:xfrm>
          </p:grpSpPr>
          <p:sp>
            <p:nvSpPr>
              <p:cNvPr id="10" name="TextBox 9"/>
              <p:cNvSpPr txBox="1"/>
              <p:nvPr/>
            </p:nvSpPr>
            <p:spPr>
              <a:xfrm>
                <a:off x="888275" y="2561596"/>
                <a:ext cx="1489166" cy="1005840"/>
              </a:xfrm>
              <a:prstGeom prst="rect">
                <a:avLst/>
              </a:prstGeom>
              <a:solidFill>
                <a:srgbClr val="964035"/>
              </a:solidFill>
              <a:ln>
                <a:solidFill>
                  <a:srgbClr val="964035"/>
                </a:solidFill>
              </a:ln>
            </p:spPr>
            <p:txBody>
              <a:bodyPr wrap="square" rtlCol="0">
                <a:spAutoFit/>
              </a:bodyPr>
              <a:lstStyle/>
              <a:p>
                <a:endParaRPr lang="en-US" dirty="0" smtClean="0">
                  <a:solidFill>
                    <a:schemeClr val="tx1">
                      <a:lumMod val="75000"/>
                      <a:lumOff val="25000"/>
                    </a:schemeClr>
                  </a:solidFill>
                </a:endParaRPr>
              </a:p>
            </p:txBody>
          </p:sp>
          <p:sp>
            <p:nvSpPr>
              <p:cNvPr id="5" name="TextBox 4"/>
              <p:cNvSpPr txBox="1"/>
              <p:nvPr/>
            </p:nvSpPr>
            <p:spPr>
              <a:xfrm>
                <a:off x="1010758" y="2737687"/>
                <a:ext cx="1229728" cy="646331"/>
              </a:xfrm>
              <a:prstGeom prst="rect">
                <a:avLst/>
              </a:prstGeom>
              <a:noFill/>
            </p:spPr>
            <p:txBody>
              <a:bodyPr wrap="square" rtlCol="0">
                <a:spAutoFit/>
              </a:bodyPr>
              <a:lstStyle/>
              <a:p>
                <a:pPr algn="ctr"/>
                <a:r>
                  <a:rPr lang="en-US" dirty="0" smtClean="0">
                    <a:solidFill>
                      <a:schemeClr val="bg1"/>
                    </a:solidFill>
                  </a:rPr>
                  <a:t>Mosaic Tiles</a:t>
                </a:r>
              </a:p>
            </p:txBody>
          </p:sp>
        </p:grpSp>
        <p:grpSp>
          <p:nvGrpSpPr>
            <p:cNvPr id="22" name="Group 21"/>
            <p:cNvGrpSpPr/>
            <p:nvPr/>
          </p:nvGrpSpPr>
          <p:grpSpPr>
            <a:xfrm>
              <a:off x="937695" y="2433618"/>
              <a:ext cx="1489166" cy="1005840"/>
              <a:chOff x="888275" y="4038967"/>
              <a:chExt cx="1489166" cy="1005840"/>
            </a:xfrm>
          </p:grpSpPr>
          <p:sp>
            <p:nvSpPr>
              <p:cNvPr id="13" name="TextBox 12"/>
              <p:cNvSpPr txBox="1"/>
              <p:nvPr/>
            </p:nvSpPr>
            <p:spPr>
              <a:xfrm>
                <a:off x="888275" y="4038967"/>
                <a:ext cx="1489166" cy="1005840"/>
              </a:xfrm>
              <a:prstGeom prst="rect">
                <a:avLst/>
              </a:prstGeom>
              <a:solidFill>
                <a:srgbClr val="964035"/>
              </a:solidFill>
              <a:ln>
                <a:solidFill>
                  <a:srgbClr val="964035"/>
                </a:solidFill>
              </a:ln>
            </p:spPr>
            <p:txBody>
              <a:bodyPr wrap="square" rtlCol="0">
                <a:spAutoFit/>
              </a:bodyPr>
              <a:lstStyle/>
              <a:p>
                <a:endParaRPr lang="en-US" dirty="0" smtClean="0">
                  <a:solidFill>
                    <a:schemeClr val="tx1">
                      <a:lumMod val="75000"/>
                      <a:lumOff val="25000"/>
                    </a:schemeClr>
                  </a:solidFill>
                </a:endParaRPr>
              </a:p>
            </p:txBody>
          </p:sp>
          <p:sp>
            <p:nvSpPr>
              <p:cNvPr id="6" name="TextBox 5"/>
              <p:cNvSpPr txBox="1"/>
              <p:nvPr/>
            </p:nvSpPr>
            <p:spPr>
              <a:xfrm>
                <a:off x="978859" y="4100211"/>
                <a:ext cx="1341578" cy="923330"/>
              </a:xfrm>
              <a:prstGeom prst="rect">
                <a:avLst/>
              </a:prstGeom>
              <a:noFill/>
            </p:spPr>
            <p:txBody>
              <a:bodyPr wrap="square" rtlCol="0">
                <a:spAutoFit/>
              </a:bodyPr>
              <a:lstStyle/>
              <a:p>
                <a:pPr algn="ctr"/>
                <a:r>
                  <a:rPr lang="en-US" dirty="0" smtClean="0">
                    <a:solidFill>
                      <a:schemeClr val="bg1"/>
                    </a:solidFill>
                  </a:rPr>
                  <a:t>Clip to Richmond </a:t>
                </a:r>
                <a:r>
                  <a:rPr lang="en-US" dirty="0" err="1" smtClean="0">
                    <a:solidFill>
                      <a:schemeClr val="bg1"/>
                    </a:solidFill>
                  </a:rPr>
                  <a:t>Shapefile</a:t>
                </a:r>
                <a:endParaRPr lang="en-US" dirty="0" smtClean="0">
                  <a:solidFill>
                    <a:schemeClr val="bg1"/>
                  </a:solidFill>
                </a:endParaRPr>
              </a:p>
            </p:txBody>
          </p:sp>
        </p:grpSp>
        <p:grpSp>
          <p:nvGrpSpPr>
            <p:cNvPr id="21" name="Group 20"/>
            <p:cNvGrpSpPr/>
            <p:nvPr/>
          </p:nvGrpSpPr>
          <p:grpSpPr>
            <a:xfrm>
              <a:off x="3349428" y="3100188"/>
              <a:ext cx="1489166" cy="1005840"/>
              <a:chOff x="888275" y="5516338"/>
              <a:chExt cx="1489166" cy="1005840"/>
            </a:xfrm>
          </p:grpSpPr>
          <p:sp>
            <p:nvSpPr>
              <p:cNvPr id="15" name="TextBox 14"/>
              <p:cNvSpPr txBox="1"/>
              <p:nvPr/>
            </p:nvSpPr>
            <p:spPr>
              <a:xfrm>
                <a:off x="888275" y="5516338"/>
                <a:ext cx="1489166" cy="1005840"/>
              </a:xfrm>
              <a:prstGeom prst="rect">
                <a:avLst/>
              </a:prstGeom>
              <a:solidFill>
                <a:srgbClr val="964035"/>
              </a:solidFill>
              <a:ln>
                <a:solidFill>
                  <a:srgbClr val="964035"/>
                </a:solidFill>
              </a:ln>
            </p:spPr>
            <p:txBody>
              <a:bodyPr wrap="square" rtlCol="0">
                <a:spAutoFit/>
              </a:bodyPr>
              <a:lstStyle/>
              <a:p>
                <a:endParaRPr lang="en-US" dirty="0" smtClean="0">
                  <a:solidFill>
                    <a:schemeClr val="tx1">
                      <a:lumMod val="75000"/>
                      <a:lumOff val="25000"/>
                    </a:schemeClr>
                  </a:solidFill>
                </a:endParaRPr>
              </a:p>
            </p:txBody>
          </p:sp>
          <p:sp>
            <p:nvSpPr>
              <p:cNvPr id="7" name="TextBox 6"/>
              <p:cNvSpPr txBox="1"/>
              <p:nvPr/>
            </p:nvSpPr>
            <p:spPr>
              <a:xfrm>
                <a:off x="951114" y="5548237"/>
                <a:ext cx="1341578" cy="923330"/>
              </a:xfrm>
              <a:prstGeom prst="rect">
                <a:avLst/>
              </a:prstGeom>
              <a:noFill/>
            </p:spPr>
            <p:txBody>
              <a:bodyPr wrap="square" rtlCol="0">
                <a:spAutoFit/>
              </a:bodyPr>
              <a:lstStyle/>
              <a:p>
                <a:pPr algn="ctr"/>
                <a:r>
                  <a:rPr lang="en-US" dirty="0" smtClean="0">
                    <a:solidFill>
                      <a:schemeClr val="bg1"/>
                    </a:solidFill>
                  </a:rPr>
                  <a:t>Segment Mean Shift</a:t>
                </a:r>
              </a:p>
            </p:txBody>
          </p:sp>
        </p:grpSp>
        <p:grpSp>
          <p:nvGrpSpPr>
            <p:cNvPr id="18" name="Group 17"/>
            <p:cNvGrpSpPr/>
            <p:nvPr/>
          </p:nvGrpSpPr>
          <p:grpSpPr>
            <a:xfrm>
              <a:off x="937695" y="3766758"/>
              <a:ext cx="1489166" cy="1005840"/>
              <a:chOff x="2599510" y="2561596"/>
              <a:chExt cx="1489166" cy="1005840"/>
            </a:xfrm>
          </p:grpSpPr>
          <p:sp>
            <p:nvSpPr>
              <p:cNvPr id="11" name="TextBox 10"/>
              <p:cNvSpPr txBox="1"/>
              <p:nvPr/>
            </p:nvSpPr>
            <p:spPr>
              <a:xfrm>
                <a:off x="2599510" y="2561596"/>
                <a:ext cx="1489166" cy="1005840"/>
              </a:xfrm>
              <a:prstGeom prst="rect">
                <a:avLst/>
              </a:prstGeom>
              <a:solidFill>
                <a:srgbClr val="964035"/>
              </a:solidFill>
              <a:ln>
                <a:solidFill>
                  <a:srgbClr val="964035"/>
                </a:solidFill>
              </a:ln>
            </p:spPr>
            <p:txBody>
              <a:bodyPr wrap="square" rtlCol="0">
                <a:spAutoFit/>
              </a:bodyPr>
              <a:lstStyle/>
              <a:p>
                <a:endParaRPr lang="en-US" dirty="0" smtClean="0">
                  <a:solidFill>
                    <a:schemeClr val="tx1">
                      <a:lumMod val="75000"/>
                      <a:lumOff val="25000"/>
                    </a:schemeClr>
                  </a:solidFill>
                </a:endParaRPr>
              </a:p>
            </p:txBody>
          </p:sp>
          <p:sp>
            <p:nvSpPr>
              <p:cNvPr id="8" name="TextBox 7"/>
              <p:cNvSpPr txBox="1"/>
              <p:nvPr/>
            </p:nvSpPr>
            <p:spPr>
              <a:xfrm>
                <a:off x="2599510" y="2634638"/>
                <a:ext cx="1489166" cy="923330"/>
              </a:xfrm>
              <a:prstGeom prst="rect">
                <a:avLst/>
              </a:prstGeom>
              <a:noFill/>
            </p:spPr>
            <p:txBody>
              <a:bodyPr wrap="square" rtlCol="0">
                <a:spAutoFit/>
              </a:bodyPr>
              <a:lstStyle/>
              <a:p>
                <a:pPr algn="ctr"/>
                <a:r>
                  <a:rPr lang="en-US" dirty="0" smtClean="0">
                    <a:solidFill>
                      <a:schemeClr val="bg1"/>
                    </a:solidFill>
                  </a:rPr>
                  <a:t>Assign Training</a:t>
                </a:r>
                <a:r>
                  <a:rPr lang="en-US" dirty="0" smtClean="0">
                    <a:solidFill>
                      <a:schemeClr val="tx1">
                        <a:lumMod val="75000"/>
                        <a:lumOff val="25000"/>
                      </a:schemeClr>
                    </a:solidFill>
                  </a:rPr>
                  <a:t> </a:t>
                </a:r>
                <a:r>
                  <a:rPr lang="en-US" dirty="0" smtClean="0">
                    <a:solidFill>
                      <a:schemeClr val="bg1"/>
                    </a:solidFill>
                  </a:rPr>
                  <a:t>Sites</a:t>
                </a:r>
              </a:p>
            </p:txBody>
          </p:sp>
        </p:grpSp>
        <p:grpSp>
          <p:nvGrpSpPr>
            <p:cNvPr id="19" name="Group 18"/>
            <p:cNvGrpSpPr/>
            <p:nvPr/>
          </p:nvGrpSpPr>
          <p:grpSpPr>
            <a:xfrm>
              <a:off x="3349428" y="4433328"/>
              <a:ext cx="1489166" cy="1005840"/>
              <a:chOff x="2599510" y="4038967"/>
              <a:chExt cx="1489166" cy="1005840"/>
            </a:xfrm>
          </p:grpSpPr>
          <p:sp>
            <p:nvSpPr>
              <p:cNvPr id="14" name="TextBox 13"/>
              <p:cNvSpPr txBox="1"/>
              <p:nvPr/>
            </p:nvSpPr>
            <p:spPr>
              <a:xfrm>
                <a:off x="2599510" y="4038967"/>
                <a:ext cx="1489166" cy="1005840"/>
              </a:xfrm>
              <a:prstGeom prst="rect">
                <a:avLst/>
              </a:prstGeom>
              <a:solidFill>
                <a:srgbClr val="964035"/>
              </a:solidFill>
              <a:ln>
                <a:solidFill>
                  <a:srgbClr val="964035"/>
                </a:solidFill>
              </a:ln>
            </p:spPr>
            <p:txBody>
              <a:bodyPr wrap="square" rtlCol="0">
                <a:spAutoFit/>
              </a:bodyPr>
              <a:lstStyle/>
              <a:p>
                <a:endParaRPr lang="en-US" dirty="0" smtClean="0">
                  <a:solidFill>
                    <a:schemeClr val="tx1">
                      <a:lumMod val="75000"/>
                      <a:lumOff val="25000"/>
                    </a:schemeClr>
                  </a:solidFill>
                </a:endParaRPr>
              </a:p>
            </p:txBody>
          </p:sp>
          <p:sp>
            <p:nvSpPr>
              <p:cNvPr id="12" name="TextBox 11"/>
              <p:cNvSpPr txBox="1"/>
              <p:nvPr/>
            </p:nvSpPr>
            <p:spPr>
              <a:xfrm>
                <a:off x="2599510" y="4089578"/>
                <a:ext cx="1489166" cy="923330"/>
              </a:xfrm>
              <a:prstGeom prst="rect">
                <a:avLst/>
              </a:prstGeom>
              <a:noFill/>
            </p:spPr>
            <p:txBody>
              <a:bodyPr wrap="square" rtlCol="0">
                <a:spAutoFit/>
              </a:bodyPr>
              <a:lstStyle/>
              <a:p>
                <a:pPr algn="ctr"/>
                <a:r>
                  <a:rPr lang="en-US" dirty="0" smtClean="0">
                    <a:solidFill>
                      <a:schemeClr val="bg1"/>
                    </a:solidFill>
                  </a:rPr>
                  <a:t>Maximum Likelihood </a:t>
                </a:r>
                <a:r>
                  <a:rPr lang="en-US" dirty="0">
                    <a:solidFill>
                      <a:schemeClr val="bg1"/>
                    </a:solidFill>
                  </a:rPr>
                  <a:t>A</a:t>
                </a:r>
                <a:r>
                  <a:rPr lang="en-US" dirty="0" smtClean="0">
                    <a:solidFill>
                      <a:schemeClr val="bg1"/>
                    </a:solidFill>
                  </a:rPr>
                  <a:t>lgorithm</a:t>
                </a:r>
              </a:p>
            </p:txBody>
          </p:sp>
        </p:grpSp>
        <p:grpSp>
          <p:nvGrpSpPr>
            <p:cNvPr id="20" name="Group 19"/>
            <p:cNvGrpSpPr/>
            <p:nvPr/>
          </p:nvGrpSpPr>
          <p:grpSpPr>
            <a:xfrm>
              <a:off x="837609" y="5099896"/>
              <a:ext cx="1651740" cy="1005840"/>
              <a:chOff x="2518223" y="5516338"/>
              <a:chExt cx="1651740" cy="1005840"/>
            </a:xfrm>
          </p:grpSpPr>
          <p:sp>
            <p:nvSpPr>
              <p:cNvPr id="16" name="TextBox 15"/>
              <p:cNvSpPr txBox="1"/>
              <p:nvPr/>
            </p:nvSpPr>
            <p:spPr>
              <a:xfrm>
                <a:off x="2599510" y="5516338"/>
                <a:ext cx="1489166" cy="1005840"/>
              </a:xfrm>
              <a:prstGeom prst="rect">
                <a:avLst/>
              </a:prstGeom>
              <a:solidFill>
                <a:srgbClr val="964035"/>
              </a:solidFill>
              <a:ln>
                <a:solidFill>
                  <a:srgbClr val="964035"/>
                </a:solidFill>
              </a:ln>
            </p:spPr>
            <p:txBody>
              <a:bodyPr wrap="square" rtlCol="0">
                <a:spAutoFit/>
              </a:bodyPr>
              <a:lstStyle/>
              <a:p>
                <a:endParaRPr lang="en-US" dirty="0" smtClean="0">
                  <a:solidFill>
                    <a:schemeClr val="tx1">
                      <a:lumMod val="75000"/>
                      <a:lumOff val="25000"/>
                    </a:schemeClr>
                  </a:solidFill>
                </a:endParaRPr>
              </a:p>
            </p:txBody>
          </p:sp>
          <p:sp>
            <p:nvSpPr>
              <p:cNvPr id="17" name="TextBox 16"/>
              <p:cNvSpPr txBox="1"/>
              <p:nvPr/>
            </p:nvSpPr>
            <p:spPr>
              <a:xfrm>
                <a:off x="2518223" y="5696092"/>
                <a:ext cx="1651740" cy="646331"/>
              </a:xfrm>
              <a:prstGeom prst="rect">
                <a:avLst/>
              </a:prstGeom>
              <a:noFill/>
            </p:spPr>
            <p:txBody>
              <a:bodyPr wrap="square" rtlCol="0">
                <a:spAutoFit/>
              </a:bodyPr>
              <a:lstStyle/>
              <a:p>
                <a:pPr algn="ctr"/>
                <a:r>
                  <a:rPr lang="en-US" dirty="0" smtClean="0">
                    <a:solidFill>
                      <a:schemeClr val="bg1"/>
                    </a:solidFill>
                  </a:rPr>
                  <a:t>Supervised Classification</a:t>
                </a:r>
              </a:p>
            </p:txBody>
          </p:sp>
        </p:grpSp>
        <p:cxnSp>
          <p:nvCxnSpPr>
            <p:cNvPr id="26" name="Straight Arrow Connector 25"/>
            <p:cNvCxnSpPr>
              <a:stCxn id="4" idx="3"/>
              <a:endCxn id="10" idx="1"/>
            </p:cNvCxnSpPr>
            <p:nvPr/>
          </p:nvCxnSpPr>
          <p:spPr>
            <a:xfrm>
              <a:off x="2427638" y="1610126"/>
              <a:ext cx="921790" cy="659842"/>
            </a:xfrm>
            <a:prstGeom prst="straightConnector1">
              <a:avLst/>
            </a:prstGeom>
            <a:ln w="28575">
              <a:solidFill>
                <a:srgbClr val="96403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3" idx="3"/>
              <a:endCxn id="15" idx="1"/>
            </p:cNvCxnSpPr>
            <p:nvPr/>
          </p:nvCxnSpPr>
          <p:spPr>
            <a:xfrm>
              <a:off x="2426861" y="2936538"/>
              <a:ext cx="922567" cy="666570"/>
            </a:xfrm>
            <a:prstGeom prst="straightConnector1">
              <a:avLst/>
            </a:prstGeom>
            <a:ln w="28575">
              <a:solidFill>
                <a:srgbClr val="96403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8" idx="3"/>
              <a:endCxn id="12" idx="1"/>
            </p:cNvCxnSpPr>
            <p:nvPr/>
          </p:nvCxnSpPr>
          <p:spPr>
            <a:xfrm>
              <a:off x="2426861" y="4301465"/>
              <a:ext cx="922567" cy="644139"/>
            </a:xfrm>
            <a:prstGeom prst="straightConnector1">
              <a:avLst/>
            </a:prstGeom>
            <a:ln w="28575">
              <a:solidFill>
                <a:srgbClr val="96403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0" idx="1"/>
              <a:endCxn id="13" idx="3"/>
            </p:cNvCxnSpPr>
            <p:nvPr/>
          </p:nvCxnSpPr>
          <p:spPr>
            <a:xfrm flipH="1">
              <a:off x="2426861" y="2269968"/>
              <a:ext cx="922567" cy="666570"/>
            </a:xfrm>
            <a:prstGeom prst="straightConnector1">
              <a:avLst/>
            </a:prstGeom>
            <a:ln w="28575">
              <a:solidFill>
                <a:srgbClr val="964035"/>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15" idx="1"/>
              <a:endCxn id="11" idx="3"/>
            </p:cNvCxnSpPr>
            <p:nvPr/>
          </p:nvCxnSpPr>
          <p:spPr>
            <a:xfrm flipH="1">
              <a:off x="2426861" y="3603108"/>
              <a:ext cx="922567" cy="666570"/>
            </a:xfrm>
            <a:prstGeom prst="straightConnector1">
              <a:avLst/>
            </a:prstGeom>
            <a:ln w="28575">
              <a:solidFill>
                <a:srgbClr val="964035"/>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2" idx="1"/>
            </p:cNvCxnSpPr>
            <p:nvPr/>
          </p:nvCxnSpPr>
          <p:spPr>
            <a:xfrm flipH="1">
              <a:off x="2408062" y="4945604"/>
              <a:ext cx="941366" cy="788963"/>
            </a:xfrm>
            <a:prstGeom prst="straightConnector1">
              <a:avLst/>
            </a:prstGeom>
            <a:ln w="28575">
              <a:solidFill>
                <a:srgbClr val="96403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83238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Vulnerability Index</a:t>
            </a:r>
            <a:endParaRPr lang="en-US" dirty="0"/>
          </a:p>
        </p:txBody>
      </p:sp>
      <p:sp>
        <p:nvSpPr>
          <p:cNvPr id="7" name="TextBox 6"/>
          <p:cNvSpPr txBox="1"/>
          <p:nvPr/>
        </p:nvSpPr>
        <p:spPr>
          <a:xfrm>
            <a:off x="5438273" y="5256144"/>
            <a:ext cx="6039852" cy="461665"/>
          </a:xfrm>
          <a:prstGeom prst="rect">
            <a:avLst/>
          </a:prstGeom>
          <a:noFill/>
        </p:spPr>
        <p:txBody>
          <a:bodyPr wrap="square" rtlCol="0">
            <a:spAutoFit/>
          </a:bodyPr>
          <a:lstStyle/>
          <a:p>
            <a:pPr algn="ctr"/>
            <a:r>
              <a:rPr lang="en-US" sz="2400" b="1" dirty="0" smtClean="0">
                <a:solidFill>
                  <a:srgbClr val="964035"/>
                </a:solidFill>
              </a:rPr>
              <a:t>Stroke Prevalence</a:t>
            </a:r>
          </a:p>
        </p:txBody>
      </p:sp>
      <p:graphicFrame>
        <p:nvGraphicFramePr>
          <p:cNvPr id="9" name="Table 8"/>
          <p:cNvGraphicFramePr>
            <a:graphicFrameLocks noGrp="1"/>
          </p:cNvGraphicFramePr>
          <p:nvPr>
            <p:extLst>
              <p:ext uri="{D42A27DB-BD31-4B8C-83A1-F6EECF244321}">
                <p14:modId xmlns:p14="http://schemas.microsoft.com/office/powerpoint/2010/main" val="1982677270"/>
              </p:ext>
            </p:extLst>
          </p:nvPr>
        </p:nvGraphicFramePr>
        <p:xfrm>
          <a:off x="5245768" y="1448938"/>
          <a:ext cx="6424863" cy="3735255"/>
        </p:xfrm>
        <a:graphic>
          <a:graphicData uri="http://schemas.openxmlformats.org/drawingml/2006/table">
            <a:tbl>
              <a:tblPr firstRow="1" bandRow="1">
                <a:tableStyleId>{5C22544A-7EE6-4342-B048-85BDC9FD1C3A}</a:tableStyleId>
              </a:tblPr>
              <a:tblGrid>
                <a:gridCol w="2141621">
                  <a:extLst>
                    <a:ext uri="{9D8B030D-6E8A-4147-A177-3AD203B41FA5}">
                      <a16:colId xmlns:a16="http://schemas.microsoft.com/office/drawing/2014/main" val="3610405163"/>
                    </a:ext>
                  </a:extLst>
                </a:gridCol>
                <a:gridCol w="2141621">
                  <a:extLst>
                    <a:ext uri="{9D8B030D-6E8A-4147-A177-3AD203B41FA5}">
                      <a16:colId xmlns:a16="http://schemas.microsoft.com/office/drawing/2014/main" val="2518721992"/>
                    </a:ext>
                  </a:extLst>
                </a:gridCol>
                <a:gridCol w="2141621">
                  <a:extLst>
                    <a:ext uri="{9D8B030D-6E8A-4147-A177-3AD203B41FA5}">
                      <a16:colId xmlns:a16="http://schemas.microsoft.com/office/drawing/2014/main" val="1950511027"/>
                    </a:ext>
                  </a:extLst>
                </a:gridCol>
              </a:tblGrid>
              <a:tr h="681520">
                <a:tc>
                  <a:txBody>
                    <a:bodyPr/>
                    <a:lstStyle/>
                    <a:p>
                      <a:pPr algn="ctr" fontAlgn="b"/>
                      <a:r>
                        <a:rPr lang="en-US" sz="2000" b="1" u="none" strike="noStrike" dirty="0" smtClean="0">
                          <a:solidFill>
                            <a:schemeClr val="bg1"/>
                          </a:solidFill>
                          <a:effectLst/>
                        </a:rPr>
                        <a:t>Stroke</a:t>
                      </a:r>
                      <a:endParaRPr lang="en-US" sz="2000" b="1" i="0" u="none" strike="noStrike" dirty="0">
                        <a:solidFill>
                          <a:schemeClr val="bg1"/>
                        </a:solidFill>
                        <a:effectLst/>
                        <a:latin typeface="Calibri" panose="020F0502020204030204" pitchFamily="34" charset="0"/>
                      </a:endParaRPr>
                    </a:p>
                  </a:txBody>
                  <a:tcPr marL="45720" marR="45720" anchor="b">
                    <a:solidFill>
                      <a:srgbClr val="964035">
                        <a:alpha val="85000"/>
                      </a:srgbClr>
                    </a:solidFill>
                  </a:tcPr>
                </a:tc>
                <a:tc>
                  <a:txBody>
                    <a:bodyPr/>
                    <a:lstStyle/>
                    <a:p>
                      <a:pPr algn="ctr" fontAlgn="b"/>
                      <a:r>
                        <a:rPr lang="en-US" sz="2000" b="1" u="none" strike="noStrike" dirty="0" smtClean="0">
                          <a:solidFill>
                            <a:schemeClr val="bg1"/>
                          </a:solidFill>
                          <a:effectLst/>
                        </a:rPr>
                        <a:t>Stroke</a:t>
                      </a:r>
                      <a:r>
                        <a:rPr lang="en-US" sz="2000" b="1" u="none" strike="noStrike" baseline="0" dirty="0" smtClean="0">
                          <a:solidFill>
                            <a:schemeClr val="bg1"/>
                          </a:solidFill>
                          <a:effectLst/>
                        </a:rPr>
                        <a:t> </a:t>
                      </a:r>
                      <a:r>
                        <a:rPr lang="en-US" sz="2000" b="1" u="none" strike="noStrike" dirty="0" smtClean="0">
                          <a:solidFill>
                            <a:schemeClr val="bg1"/>
                          </a:solidFill>
                          <a:effectLst/>
                        </a:rPr>
                        <a:t>Rank</a:t>
                      </a:r>
                      <a:endParaRPr lang="en-US" sz="2000" b="1" i="0" u="none" strike="noStrike" dirty="0">
                        <a:solidFill>
                          <a:schemeClr val="bg1"/>
                        </a:solidFill>
                        <a:effectLst/>
                        <a:latin typeface="Calibri" panose="020F0502020204030204" pitchFamily="34" charset="0"/>
                      </a:endParaRPr>
                    </a:p>
                  </a:txBody>
                  <a:tcPr marL="45720" marR="45720" anchor="b">
                    <a:solidFill>
                      <a:srgbClr val="964035">
                        <a:alpha val="85000"/>
                      </a:srgbClr>
                    </a:solidFill>
                  </a:tcPr>
                </a:tc>
                <a:tc>
                  <a:txBody>
                    <a:bodyPr/>
                    <a:lstStyle/>
                    <a:p>
                      <a:pPr algn="ctr" fontAlgn="b"/>
                      <a:r>
                        <a:rPr lang="en-US" sz="2000" b="1" u="none" strike="noStrike" dirty="0" smtClean="0">
                          <a:solidFill>
                            <a:schemeClr val="bg1"/>
                          </a:solidFill>
                          <a:effectLst/>
                        </a:rPr>
                        <a:t>Percentile Rank</a:t>
                      </a:r>
                      <a:endParaRPr lang="en-US" sz="2000" b="1" i="0" u="none" strike="noStrike" dirty="0">
                        <a:solidFill>
                          <a:schemeClr val="bg1"/>
                        </a:solidFill>
                        <a:effectLst/>
                        <a:latin typeface="Calibri" panose="020F0502020204030204" pitchFamily="34" charset="0"/>
                      </a:endParaRPr>
                    </a:p>
                  </a:txBody>
                  <a:tcPr marL="45720" marR="45720" anchor="b">
                    <a:solidFill>
                      <a:srgbClr val="964035">
                        <a:alpha val="85000"/>
                      </a:srgbClr>
                    </a:solidFill>
                  </a:tcPr>
                </a:tc>
                <a:extLst>
                  <a:ext uri="{0D108BD9-81ED-4DB2-BD59-A6C34878D82A}">
                    <a16:rowId xmlns:a16="http://schemas.microsoft.com/office/drawing/2014/main" val="1482973350"/>
                  </a:ext>
                </a:extLst>
              </a:tr>
              <a:tr h="610747">
                <a:tc>
                  <a:txBody>
                    <a:bodyPr/>
                    <a:lstStyle/>
                    <a:p>
                      <a:pPr algn="ctr" fontAlgn="b"/>
                      <a:r>
                        <a:rPr lang="en-US" sz="1800" u="none" strike="noStrike" dirty="0">
                          <a:solidFill>
                            <a:schemeClr val="bg1"/>
                          </a:solidFill>
                          <a:effectLst/>
                        </a:rPr>
                        <a:t>4.2</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30</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0.45</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extLst>
                  <a:ext uri="{0D108BD9-81ED-4DB2-BD59-A6C34878D82A}">
                    <a16:rowId xmlns:a16="http://schemas.microsoft.com/office/drawing/2014/main" val="915679304"/>
                  </a:ext>
                </a:extLst>
              </a:tr>
              <a:tr h="610747">
                <a:tc>
                  <a:txBody>
                    <a:bodyPr/>
                    <a:lstStyle/>
                    <a:p>
                      <a:pPr algn="ctr" fontAlgn="b"/>
                      <a:r>
                        <a:rPr lang="en-US" sz="1800" u="none" strike="noStrike" dirty="0">
                          <a:solidFill>
                            <a:schemeClr val="bg1"/>
                          </a:solidFill>
                          <a:effectLst/>
                        </a:rPr>
                        <a:t>6.7</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9</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0.12</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extLst>
                  <a:ext uri="{0D108BD9-81ED-4DB2-BD59-A6C34878D82A}">
                    <a16:rowId xmlns:a16="http://schemas.microsoft.com/office/drawing/2014/main" val="38772126"/>
                  </a:ext>
                </a:extLst>
              </a:tr>
              <a:tr h="610747">
                <a:tc>
                  <a:txBody>
                    <a:bodyPr/>
                    <a:lstStyle/>
                    <a:p>
                      <a:pPr algn="ctr" fontAlgn="b"/>
                      <a:r>
                        <a:rPr lang="en-US" sz="1800" u="none" strike="noStrike" dirty="0">
                          <a:solidFill>
                            <a:schemeClr val="bg1"/>
                          </a:solidFill>
                          <a:effectLst/>
                        </a:rPr>
                        <a:t>2.6</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42</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0.63</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extLst>
                  <a:ext uri="{0D108BD9-81ED-4DB2-BD59-A6C34878D82A}">
                    <a16:rowId xmlns:a16="http://schemas.microsoft.com/office/drawing/2014/main" val="3704817950"/>
                  </a:ext>
                </a:extLst>
              </a:tr>
              <a:tr h="610747">
                <a:tc>
                  <a:txBody>
                    <a:bodyPr/>
                    <a:lstStyle/>
                    <a:p>
                      <a:pPr algn="ctr" fontAlgn="b"/>
                      <a:r>
                        <a:rPr lang="en-US" sz="1800" u="none" strike="noStrike" dirty="0">
                          <a:solidFill>
                            <a:schemeClr val="bg1"/>
                          </a:solidFill>
                          <a:effectLst/>
                        </a:rPr>
                        <a:t>3.5</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36</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0.54</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extLst>
                  <a:ext uri="{0D108BD9-81ED-4DB2-BD59-A6C34878D82A}">
                    <a16:rowId xmlns:a16="http://schemas.microsoft.com/office/drawing/2014/main" val="860520281"/>
                  </a:ext>
                </a:extLst>
              </a:tr>
              <a:tr h="610747">
                <a:tc>
                  <a:txBody>
                    <a:bodyPr/>
                    <a:lstStyle/>
                    <a:p>
                      <a:pPr algn="ctr" fontAlgn="b"/>
                      <a:r>
                        <a:rPr lang="en-US" sz="1800" u="none" strike="noStrike" dirty="0">
                          <a:solidFill>
                            <a:schemeClr val="bg1"/>
                          </a:solidFill>
                          <a:effectLst/>
                        </a:rPr>
                        <a:t>4.5</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24</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tc>
                  <a:txBody>
                    <a:bodyPr/>
                    <a:lstStyle/>
                    <a:p>
                      <a:pPr algn="ctr" fontAlgn="b"/>
                      <a:r>
                        <a:rPr lang="en-US" sz="1800" u="none" strike="noStrike" dirty="0">
                          <a:solidFill>
                            <a:schemeClr val="bg1"/>
                          </a:solidFill>
                          <a:effectLst/>
                        </a:rPr>
                        <a:t>0.35</a:t>
                      </a:r>
                      <a:endParaRPr lang="en-US" sz="1800" b="0" i="0" u="none" strike="noStrike" dirty="0">
                        <a:solidFill>
                          <a:schemeClr val="bg1"/>
                        </a:solidFill>
                        <a:effectLst/>
                        <a:latin typeface="Calibri" panose="020F0502020204030204" pitchFamily="34" charset="0"/>
                      </a:endParaRPr>
                    </a:p>
                  </a:txBody>
                  <a:tcPr marL="45720" marR="45720" anchor="ctr" anchorCtr="1">
                    <a:solidFill>
                      <a:srgbClr val="964035">
                        <a:alpha val="85000"/>
                      </a:srgbClr>
                    </a:solidFill>
                  </a:tcPr>
                </a:tc>
                <a:extLst>
                  <a:ext uri="{0D108BD9-81ED-4DB2-BD59-A6C34878D82A}">
                    <a16:rowId xmlns:a16="http://schemas.microsoft.com/office/drawing/2014/main" val="257912614"/>
                  </a:ext>
                </a:extLst>
              </a:tr>
            </a:tbl>
          </a:graphicData>
        </a:graphic>
      </p:graphicFrame>
      <p:sp>
        <p:nvSpPr>
          <p:cNvPr id="10" name="Text Placeholder 3"/>
          <p:cNvSpPr txBox="1">
            <a:spLocks/>
          </p:cNvSpPr>
          <p:nvPr/>
        </p:nvSpPr>
        <p:spPr>
          <a:xfrm>
            <a:off x="182880" y="1233783"/>
            <a:ext cx="4678586" cy="5145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buClr>
                <a:srgbClr val="964035"/>
              </a:buClr>
            </a:pPr>
            <a:r>
              <a:rPr lang="en-US" sz="2200" b="1" dirty="0" smtClean="0"/>
              <a:t>Themes:</a:t>
            </a:r>
          </a:p>
          <a:p>
            <a:pPr marL="800100" lvl="1" indent="-342900">
              <a:lnSpc>
                <a:spcPct val="100000"/>
              </a:lnSpc>
              <a:buClr>
                <a:srgbClr val="964035"/>
              </a:buClr>
              <a:buFont typeface="Wingdings 3" panose="05040102010807070707" pitchFamily="18" charset="2"/>
              <a:buChar char="}"/>
            </a:pPr>
            <a:r>
              <a:rPr lang="en-US" sz="2000" b="1" dirty="0" smtClean="0"/>
              <a:t>Age</a:t>
            </a:r>
            <a:br>
              <a:rPr lang="en-US" sz="2000" b="1" dirty="0" smtClean="0"/>
            </a:br>
            <a:r>
              <a:rPr lang="en-US" sz="1600" dirty="0" smtClean="0"/>
              <a:t>5-14 years old, &gt; 65 Years old</a:t>
            </a:r>
          </a:p>
          <a:p>
            <a:pPr lvl="2">
              <a:lnSpc>
                <a:spcPct val="100000"/>
              </a:lnSpc>
              <a:buClr>
                <a:srgbClr val="964035"/>
              </a:buClr>
            </a:pPr>
            <a:endParaRPr lang="en-US" sz="1600" dirty="0" smtClean="0"/>
          </a:p>
          <a:p>
            <a:pPr marL="800100" lvl="1" indent="-342900">
              <a:lnSpc>
                <a:spcPct val="100000"/>
              </a:lnSpc>
              <a:buClr>
                <a:srgbClr val="964035"/>
              </a:buClr>
              <a:buFont typeface="Wingdings 3" panose="05040102010807070707" pitchFamily="18" charset="2"/>
              <a:buChar char="}"/>
            </a:pPr>
            <a:r>
              <a:rPr lang="en-US" sz="2000" b="1" dirty="0" smtClean="0"/>
              <a:t>Minority Status</a:t>
            </a:r>
            <a:br>
              <a:rPr lang="en-US" sz="2000" b="1" dirty="0" smtClean="0"/>
            </a:br>
            <a:r>
              <a:rPr lang="en-US" sz="1600" dirty="0" smtClean="0"/>
              <a:t>Language Proficiency, Race</a:t>
            </a:r>
          </a:p>
          <a:p>
            <a:pPr lvl="2">
              <a:lnSpc>
                <a:spcPct val="100000"/>
              </a:lnSpc>
              <a:buClr>
                <a:srgbClr val="964035"/>
              </a:buClr>
            </a:pPr>
            <a:endParaRPr lang="en-US" sz="1600" dirty="0" smtClean="0"/>
          </a:p>
          <a:p>
            <a:pPr marL="800100" lvl="1" indent="-342900">
              <a:lnSpc>
                <a:spcPct val="100000"/>
              </a:lnSpc>
              <a:buClr>
                <a:srgbClr val="964035"/>
              </a:buClr>
              <a:buFont typeface="Wingdings 3" panose="05040102010807070707" pitchFamily="18" charset="2"/>
              <a:buChar char="}"/>
            </a:pPr>
            <a:r>
              <a:rPr lang="en-US" sz="2000" b="1" dirty="0" smtClean="0"/>
              <a:t>Socioeconomic Status</a:t>
            </a:r>
            <a:br>
              <a:rPr lang="en-US" sz="2000" b="1" dirty="0" smtClean="0"/>
            </a:br>
            <a:r>
              <a:rPr lang="en-US" sz="1600" dirty="0" smtClean="0"/>
              <a:t>Income, Education, Poverty, Transportation, Unemployment</a:t>
            </a:r>
          </a:p>
          <a:p>
            <a:pPr lvl="2">
              <a:lnSpc>
                <a:spcPct val="100000"/>
              </a:lnSpc>
              <a:buClr>
                <a:srgbClr val="964035"/>
              </a:buClr>
            </a:pPr>
            <a:endParaRPr lang="en-US" sz="1600" dirty="0" smtClean="0"/>
          </a:p>
          <a:p>
            <a:pPr marL="800100" lvl="1" indent="-342900">
              <a:lnSpc>
                <a:spcPct val="100000"/>
              </a:lnSpc>
              <a:buClr>
                <a:srgbClr val="964035"/>
              </a:buClr>
              <a:buFont typeface="Wingdings 3" panose="05040102010807070707" pitchFamily="18" charset="2"/>
              <a:buChar char="}"/>
            </a:pPr>
            <a:r>
              <a:rPr lang="en-US" sz="2000" b="1" dirty="0" smtClean="0"/>
              <a:t>Health</a:t>
            </a:r>
            <a:br>
              <a:rPr lang="en-US" sz="2000" b="1" dirty="0" smtClean="0"/>
            </a:br>
            <a:r>
              <a:rPr lang="en-US" sz="1600" dirty="0" smtClean="0"/>
              <a:t>Insurance, Arthritis, High Blood Pressure, Asthma, CHD, Diabetes, High Cholesterol, Mental Health, Obesity, Stroke</a:t>
            </a:r>
          </a:p>
          <a:p>
            <a:endParaRPr lang="en-US" dirty="0"/>
          </a:p>
        </p:txBody>
      </p:sp>
    </p:spTree>
    <p:extLst>
      <p:ext uri="{BB962C8B-B14F-4D97-AF65-F5344CB8AC3E}">
        <p14:creationId xmlns:p14="http://schemas.microsoft.com/office/powerpoint/2010/main" val="30422234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Heat Vulnerability Index</a:t>
            </a:r>
            <a:endParaRPr lang="en-US" dirty="0"/>
          </a:p>
        </p:txBody>
      </p:sp>
      <p:sp>
        <p:nvSpPr>
          <p:cNvPr id="7" name="TextBox 6"/>
          <p:cNvSpPr txBox="1"/>
          <p:nvPr/>
        </p:nvSpPr>
        <p:spPr>
          <a:xfrm>
            <a:off x="5438273" y="5256144"/>
            <a:ext cx="6039852" cy="461665"/>
          </a:xfrm>
          <a:prstGeom prst="rect">
            <a:avLst/>
          </a:prstGeom>
          <a:noFill/>
        </p:spPr>
        <p:txBody>
          <a:bodyPr wrap="square" rtlCol="0">
            <a:spAutoFit/>
          </a:bodyPr>
          <a:lstStyle/>
          <a:p>
            <a:pPr algn="ctr"/>
            <a:r>
              <a:rPr lang="en-US" sz="2400" b="1" dirty="0">
                <a:solidFill>
                  <a:srgbClr val="964035"/>
                </a:solidFill>
              </a:rPr>
              <a:t>Theme 4: Health</a:t>
            </a:r>
          </a:p>
        </p:txBody>
      </p:sp>
      <p:graphicFrame>
        <p:nvGraphicFramePr>
          <p:cNvPr id="9" name="Table 8"/>
          <p:cNvGraphicFramePr>
            <a:graphicFrameLocks noGrp="1"/>
          </p:cNvGraphicFramePr>
          <p:nvPr>
            <p:extLst>
              <p:ext uri="{D42A27DB-BD31-4B8C-83A1-F6EECF244321}">
                <p14:modId xmlns:p14="http://schemas.microsoft.com/office/powerpoint/2010/main" val="1054934897"/>
              </p:ext>
            </p:extLst>
          </p:nvPr>
        </p:nvGraphicFramePr>
        <p:xfrm>
          <a:off x="5245768" y="1448938"/>
          <a:ext cx="6424863" cy="3754775"/>
        </p:xfrm>
        <a:graphic>
          <a:graphicData uri="http://schemas.openxmlformats.org/drawingml/2006/table">
            <a:tbl>
              <a:tblPr firstRow="1" bandRow="1">
                <a:tableStyleId>{5C22544A-7EE6-4342-B048-85BDC9FD1C3A}</a:tableStyleId>
              </a:tblPr>
              <a:tblGrid>
                <a:gridCol w="2141621">
                  <a:extLst>
                    <a:ext uri="{9D8B030D-6E8A-4147-A177-3AD203B41FA5}">
                      <a16:colId xmlns:a16="http://schemas.microsoft.com/office/drawing/2014/main" val="3610405163"/>
                    </a:ext>
                  </a:extLst>
                </a:gridCol>
                <a:gridCol w="2141621">
                  <a:extLst>
                    <a:ext uri="{9D8B030D-6E8A-4147-A177-3AD203B41FA5}">
                      <a16:colId xmlns:a16="http://schemas.microsoft.com/office/drawing/2014/main" val="2518721992"/>
                    </a:ext>
                  </a:extLst>
                </a:gridCol>
                <a:gridCol w="2141621">
                  <a:extLst>
                    <a:ext uri="{9D8B030D-6E8A-4147-A177-3AD203B41FA5}">
                      <a16:colId xmlns:a16="http://schemas.microsoft.com/office/drawing/2014/main" val="1950511027"/>
                    </a:ext>
                  </a:extLst>
                </a:gridCol>
              </a:tblGrid>
              <a:tr h="610747">
                <a:tc>
                  <a:txBody>
                    <a:bodyPr/>
                    <a:lstStyle/>
                    <a:p>
                      <a:pPr algn="ctr" fontAlgn="b"/>
                      <a:r>
                        <a:rPr lang="en-US" sz="2000" b="1" i="0" u="none" strike="noStrike" dirty="0" smtClean="0">
                          <a:solidFill>
                            <a:schemeClr val="bg1"/>
                          </a:solidFill>
                          <a:effectLst/>
                          <a:latin typeface="+mj-lt"/>
                        </a:rPr>
                        <a:t>Theme Sum</a:t>
                      </a:r>
                      <a:endParaRPr lang="en-US" sz="2000" b="1" i="0" u="none" strike="noStrike" dirty="0">
                        <a:solidFill>
                          <a:schemeClr val="bg1"/>
                        </a:solidFill>
                        <a:effectLst/>
                        <a:latin typeface="+mj-lt"/>
                      </a:endParaRPr>
                    </a:p>
                  </a:txBody>
                  <a:tcPr marL="45720" marR="45720" anchor="b">
                    <a:solidFill>
                      <a:srgbClr val="964035">
                        <a:alpha val="85000"/>
                      </a:srgbClr>
                    </a:solidFill>
                  </a:tcPr>
                </a:tc>
                <a:tc>
                  <a:txBody>
                    <a:bodyPr/>
                    <a:lstStyle/>
                    <a:p>
                      <a:pPr algn="ctr" fontAlgn="b"/>
                      <a:r>
                        <a:rPr lang="en-US" sz="2000" b="1" i="0" u="none" strike="noStrike" dirty="0" smtClean="0">
                          <a:solidFill>
                            <a:schemeClr val="bg1"/>
                          </a:solidFill>
                          <a:effectLst/>
                          <a:latin typeface="+mj-lt"/>
                        </a:rPr>
                        <a:t>Ranked Sums</a:t>
                      </a:r>
                      <a:endParaRPr lang="en-US" sz="2000" b="1" i="0" u="none" strike="noStrike" dirty="0">
                        <a:solidFill>
                          <a:schemeClr val="bg1"/>
                        </a:solidFill>
                        <a:effectLst/>
                        <a:latin typeface="+mj-lt"/>
                      </a:endParaRPr>
                    </a:p>
                  </a:txBody>
                  <a:tcPr marL="45720" marR="45720" anchor="b">
                    <a:solidFill>
                      <a:srgbClr val="964035">
                        <a:alpha val="85000"/>
                      </a:srgbClr>
                    </a:solidFill>
                  </a:tcPr>
                </a:tc>
                <a:tc>
                  <a:txBody>
                    <a:bodyPr/>
                    <a:lstStyle/>
                    <a:p>
                      <a:pPr algn="ctr" fontAlgn="b"/>
                      <a:r>
                        <a:rPr lang="en-US" sz="2000" b="1" i="0" u="none" strike="noStrike" dirty="0" smtClean="0">
                          <a:solidFill>
                            <a:schemeClr val="bg1"/>
                          </a:solidFill>
                          <a:effectLst/>
                          <a:latin typeface="+mj-lt"/>
                        </a:rPr>
                        <a:t>Theme Percentile Rank</a:t>
                      </a:r>
                      <a:endParaRPr lang="en-US" sz="2000" b="1" i="0" u="none" strike="noStrike" dirty="0">
                        <a:solidFill>
                          <a:schemeClr val="bg1"/>
                        </a:solidFill>
                        <a:effectLst/>
                        <a:latin typeface="+mj-lt"/>
                      </a:endParaRPr>
                    </a:p>
                  </a:txBody>
                  <a:tcPr marL="45720" marR="45720" anchor="b">
                    <a:solidFill>
                      <a:srgbClr val="964035">
                        <a:alpha val="85000"/>
                      </a:srgbClr>
                    </a:solidFill>
                  </a:tcPr>
                </a:tc>
                <a:extLst>
                  <a:ext uri="{0D108BD9-81ED-4DB2-BD59-A6C34878D82A}">
                    <a16:rowId xmlns:a16="http://schemas.microsoft.com/office/drawing/2014/main" val="1482973350"/>
                  </a:ext>
                </a:extLst>
              </a:tr>
              <a:tr h="610747">
                <a:tc>
                  <a:txBody>
                    <a:bodyPr/>
                    <a:lstStyle/>
                    <a:p>
                      <a:pPr algn="ctr" fontAlgn="b"/>
                      <a:r>
                        <a:rPr lang="en-US" sz="1800" b="0" i="0" u="none" strike="noStrike" dirty="0">
                          <a:solidFill>
                            <a:schemeClr val="bg1"/>
                          </a:solidFill>
                          <a:effectLst/>
                          <a:latin typeface="+mj-lt"/>
                        </a:rPr>
                        <a:t>6.42</a:t>
                      </a:r>
                    </a:p>
                  </a:txBody>
                  <a:tcPr marL="45720" marR="45720" anchor="ctr" anchorCtr="1">
                    <a:solidFill>
                      <a:srgbClr val="964035">
                        <a:alpha val="85000"/>
                      </a:srgbClr>
                    </a:solidFill>
                  </a:tcPr>
                </a:tc>
                <a:tc>
                  <a:txBody>
                    <a:bodyPr/>
                    <a:lstStyle/>
                    <a:p>
                      <a:pPr algn="ctr" fontAlgn="b"/>
                      <a:r>
                        <a:rPr lang="en-US" sz="1800" b="0" i="0" u="none" strike="noStrike" dirty="0">
                          <a:solidFill>
                            <a:schemeClr val="bg1"/>
                          </a:solidFill>
                          <a:effectLst/>
                          <a:latin typeface="+mj-lt"/>
                        </a:rPr>
                        <a:t>33</a:t>
                      </a:r>
                    </a:p>
                  </a:txBody>
                  <a:tcPr marL="45720" marR="45720" anchor="ctr" anchorCtr="1">
                    <a:solidFill>
                      <a:srgbClr val="964035">
                        <a:alpha val="85000"/>
                      </a:srgbClr>
                    </a:solidFill>
                  </a:tcPr>
                </a:tc>
                <a:tc>
                  <a:txBody>
                    <a:bodyPr/>
                    <a:lstStyle/>
                    <a:p>
                      <a:pPr algn="ctr" fontAlgn="b"/>
                      <a:r>
                        <a:rPr lang="en-US" sz="1800" b="0" i="0" u="none" strike="noStrike">
                          <a:solidFill>
                            <a:schemeClr val="bg1"/>
                          </a:solidFill>
                          <a:effectLst/>
                          <a:latin typeface="+mj-lt"/>
                        </a:rPr>
                        <a:t>0.49</a:t>
                      </a:r>
                    </a:p>
                  </a:txBody>
                  <a:tcPr marL="45720" marR="45720" anchor="ctr" anchorCtr="1">
                    <a:solidFill>
                      <a:srgbClr val="964035">
                        <a:alpha val="85000"/>
                      </a:srgbClr>
                    </a:solidFill>
                  </a:tcPr>
                </a:tc>
                <a:extLst>
                  <a:ext uri="{0D108BD9-81ED-4DB2-BD59-A6C34878D82A}">
                    <a16:rowId xmlns:a16="http://schemas.microsoft.com/office/drawing/2014/main" val="915679304"/>
                  </a:ext>
                </a:extLst>
              </a:tr>
              <a:tr h="610747">
                <a:tc>
                  <a:txBody>
                    <a:bodyPr/>
                    <a:lstStyle/>
                    <a:p>
                      <a:pPr algn="ctr" fontAlgn="b"/>
                      <a:r>
                        <a:rPr lang="en-US" sz="1800" b="0" i="0" u="none" strike="noStrike" dirty="0">
                          <a:solidFill>
                            <a:schemeClr val="bg1"/>
                          </a:solidFill>
                          <a:effectLst/>
                          <a:latin typeface="+mj-lt"/>
                        </a:rPr>
                        <a:t>2</a:t>
                      </a:r>
                    </a:p>
                  </a:txBody>
                  <a:tcPr marL="45720" marR="45720" anchor="ctr" anchorCtr="1">
                    <a:solidFill>
                      <a:srgbClr val="964035">
                        <a:alpha val="85000"/>
                      </a:srgbClr>
                    </a:solidFill>
                  </a:tcPr>
                </a:tc>
                <a:tc>
                  <a:txBody>
                    <a:bodyPr/>
                    <a:lstStyle/>
                    <a:p>
                      <a:pPr algn="ctr" fontAlgn="b"/>
                      <a:r>
                        <a:rPr lang="en-US" sz="1800" b="0" i="0" u="none" strike="noStrike" dirty="0">
                          <a:solidFill>
                            <a:schemeClr val="bg1"/>
                          </a:solidFill>
                          <a:effectLst/>
                          <a:latin typeface="+mj-lt"/>
                        </a:rPr>
                        <a:t>57</a:t>
                      </a:r>
                    </a:p>
                  </a:txBody>
                  <a:tcPr marL="45720" marR="45720" anchor="ctr" anchorCtr="1">
                    <a:solidFill>
                      <a:srgbClr val="964035">
                        <a:alpha val="85000"/>
                      </a:srgbClr>
                    </a:solidFill>
                  </a:tcPr>
                </a:tc>
                <a:tc>
                  <a:txBody>
                    <a:bodyPr/>
                    <a:lstStyle/>
                    <a:p>
                      <a:pPr algn="ctr" fontAlgn="b"/>
                      <a:r>
                        <a:rPr lang="en-US" sz="1800" b="0" i="0" u="none" strike="noStrike" dirty="0">
                          <a:solidFill>
                            <a:schemeClr val="bg1"/>
                          </a:solidFill>
                          <a:effectLst/>
                          <a:latin typeface="+mj-lt"/>
                        </a:rPr>
                        <a:t>0.86</a:t>
                      </a:r>
                    </a:p>
                  </a:txBody>
                  <a:tcPr marL="45720" marR="45720" anchor="ctr" anchorCtr="1">
                    <a:solidFill>
                      <a:srgbClr val="964035">
                        <a:alpha val="85000"/>
                      </a:srgbClr>
                    </a:solidFill>
                  </a:tcPr>
                </a:tc>
                <a:extLst>
                  <a:ext uri="{0D108BD9-81ED-4DB2-BD59-A6C34878D82A}">
                    <a16:rowId xmlns:a16="http://schemas.microsoft.com/office/drawing/2014/main" val="38772126"/>
                  </a:ext>
                </a:extLst>
              </a:tr>
              <a:tr h="610747">
                <a:tc>
                  <a:txBody>
                    <a:bodyPr/>
                    <a:lstStyle/>
                    <a:p>
                      <a:pPr algn="ctr" fontAlgn="b"/>
                      <a:r>
                        <a:rPr lang="en-US" sz="1800" b="0" i="0" u="none" strike="noStrike" dirty="0">
                          <a:solidFill>
                            <a:schemeClr val="bg1"/>
                          </a:solidFill>
                          <a:effectLst/>
                          <a:latin typeface="+mj-lt"/>
                        </a:rPr>
                        <a:t>7.2</a:t>
                      </a:r>
                    </a:p>
                  </a:txBody>
                  <a:tcPr marL="45720" marR="45720" anchor="ctr" anchorCtr="1">
                    <a:solidFill>
                      <a:srgbClr val="964035">
                        <a:alpha val="85000"/>
                      </a:srgbClr>
                    </a:solidFill>
                  </a:tcPr>
                </a:tc>
                <a:tc>
                  <a:txBody>
                    <a:bodyPr/>
                    <a:lstStyle/>
                    <a:p>
                      <a:pPr algn="ctr" fontAlgn="b"/>
                      <a:r>
                        <a:rPr lang="en-US" sz="1800" b="0" i="0" u="none" strike="noStrike" dirty="0">
                          <a:solidFill>
                            <a:schemeClr val="bg1"/>
                          </a:solidFill>
                          <a:effectLst/>
                          <a:latin typeface="+mj-lt"/>
                        </a:rPr>
                        <a:t>27</a:t>
                      </a:r>
                    </a:p>
                  </a:txBody>
                  <a:tcPr marL="45720" marR="45720" anchor="ctr" anchorCtr="1">
                    <a:solidFill>
                      <a:srgbClr val="964035">
                        <a:alpha val="85000"/>
                      </a:srgbClr>
                    </a:solidFill>
                  </a:tcPr>
                </a:tc>
                <a:tc>
                  <a:txBody>
                    <a:bodyPr/>
                    <a:lstStyle/>
                    <a:p>
                      <a:pPr algn="ctr" fontAlgn="b"/>
                      <a:r>
                        <a:rPr lang="en-US" sz="1800" b="0" i="0" u="none" strike="noStrike" dirty="0">
                          <a:solidFill>
                            <a:schemeClr val="bg1"/>
                          </a:solidFill>
                          <a:effectLst/>
                          <a:latin typeface="+mj-lt"/>
                        </a:rPr>
                        <a:t>0.4</a:t>
                      </a:r>
                    </a:p>
                  </a:txBody>
                  <a:tcPr marL="45720" marR="45720" anchor="ctr" anchorCtr="1">
                    <a:solidFill>
                      <a:srgbClr val="964035">
                        <a:alpha val="85000"/>
                      </a:srgbClr>
                    </a:solidFill>
                  </a:tcPr>
                </a:tc>
                <a:extLst>
                  <a:ext uri="{0D108BD9-81ED-4DB2-BD59-A6C34878D82A}">
                    <a16:rowId xmlns:a16="http://schemas.microsoft.com/office/drawing/2014/main" val="3704817950"/>
                  </a:ext>
                </a:extLst>
              </a:tr>
              <a:tr h="610747">
                <a:tc>
                  <a:txBody>
                    <a:bodyPr/>
                    <a:lstStyle/>
                    <a:p>
                      <a:pPr algn="ctr" fontAlgn="b"/>
                      <a:r>
                        <a:rPr lang="en-US" sz="1800" b="0" i="0" u="none" strike="noStrike">
                          <a:solidFill>
                            <a:schemeClr val="bg1"/>
                          </a:solidFill>
                          <a:effectLst/>
                          <a:latin typeface="+mj-lt"/>
                        </a:rPr>
                        <a:t>6.83</a:t>
                      </a:r>
                    </a:p>
                  </a:txBody>
                  <a:tcPr marL="45720" marR="45720" anchor="ctr" anchorCtr="1">
                    <a:solidFill>
                      <a:srgbClr val="964035">
                        <a:alpha val="85000"/>
                      </a:srgbClr>
                    </a:solidFill>
                  </a:tcPr>
                </a:tc>
                <a:tc>
                  <a:txBody>
                    <a:bodyPr/>
                    <a:lstStyle/>
                    <a:p>
                      <a:pPr algn="ctr" fontAlgn="b"/>
                      <a:r>
                        <a:rPr lang="en-US" sz="1800" b="0" i="0" u="none" strike="noStrike" dirty="0">
                          <a:solidFill>
                            <a:schemeClr val="bg1"/>
                          </a:solidFill>
                          <a:effectLst/>
                          <a:latin typeface="+mj-lt"/>
                        </a:rPr>
                        <a:t>29</a:t>
                      </a:r>
                    </a:p>
                  </a:txBody>
                  <a:tcPr marL="45720" marR="45720" anchor="ctr" anchorCtr="1">
                    <a:solidFill>
                      <a:srgbClr val="964035">
                        <a:alpha val="85000"/>
                      </a:srgbClr>
                    </a:solidFill>
                  </a:tcPr>
                </a:tc>
                <a:tc>
                  <a:txBody>
                    <a:bodyPr/>
                    <a:lstStyle/>
                    <a:p>
                      <a:pPr algn="ctr" fontAlgn="b"/>
                      <a:r>
                        <a:rPr lang="en-US" sz="1800" b="0" i="0" u="none" strike="noStrike" dirty="0">
                          <a:solidFill>
                            <a:schemeClr val="bg1"/>
                          </a:solidFill>
                          <a:effectLst/>
                          <a:latin typeface="+mj-lt"/>
                        </a:rPr>
                        <a:t>0.43</a:t>
                      </a:r>
                    </a:p>
                  </a:txBody>
                  <a:tcPr marL="45720" marR="45720" anchor="ctr" anchorCtr="1">
                    <a:solidFill>
                      <a:srgbClr val="964035">
                        <a:alpha val="85000"/>
                      </a:srgbClr>
                    </a:solidFill>
                  </a:tcPr>
                </a:tc>
                <a:extLst>
                  <a:ext uri="{0D108BD9-81ED-4DB2-BD59-A6C34878D82A}">
                    <a16:rowId xmlns:a16="http://schemas.microsoft.com/office/drawing/2014/main" val="860520281"/>
                  </a:ext>
                </a:extLst>
              </a:tr>
              <a:tr h="610747">
                <a:tc>
                  <a:txBody>
                    <a:bodyPr/>
                    <a:lstStyle/>
                    <a:p>
                      <a:pPr algn="ctr" fontAlgn="b"/>
                      <a:r>
                        <a:rPr lang="en-US" sz="1800" b="0" i="0" u="none" strike="noStrike" dirty="0">
                          <a:solidFill>
                            <a:schemeClr val="bg1"/>
                          </a:solidFill>
                          <a:effectLst/>
                          <a:latin typeface="+mj-lt"/>
                        </a:rPr>
                        <a:t>5.49</a:t>
                      </a:r>
                    </a:p>
                  </a:txBody>
                  <a:tcPr marL="45720" marR="45720" anchor="ctr" anchorCtr="1">
                    <a:solidFill>
                      <a:srgbClr val="964035">
                        <a:alpha val="85000"/>
                      </a:srgbClr>
                    </a:solidFill>
                  </a:tcPr>
                </a:tc>
                <a:tc>
                  <a:txBody>
                    <a:bodyPr/>
                    <a:lstStyle/>
                    <a:p>
                      <a:pPr algn="ctr" fontAlgn="b"/>
                      <a:r>
                        <a:rPr lang="en-US" sz="1800" b="0" i="0" u="none" strike="noStrike" dirty="0">
                          <a:solidFill>
                            <a:schemeClr val="bg1"/>
                          </a:solidFill>
                          <a:effectLst/>
                          <a:latin typeface="+mj-lt"/>
                        </a:rPr>
                        <a:t>36</a:t>
                      </a:r>
                    </a:p>
                  </a:txBody>
                  <a:tcPr marL="45720" marR="45720" anchor="ctr" anchorCtr="1">
                    <a:solidFill>
                      <a:srgbClr val="964035">
                        <a:alpha val="85000"/>
                      </a:srgbClr>
                    </a:solidFill>
                  </a:tcPr>
                </a:tc>
                <a:tc>
                  <a:txBody>
                    <a:bodyPr/>
                    <a:lstStyle/>
                    <a:p>
                      <a:pPr algn="ctr" fontAlgn="b"/>
                      <a:r>
                        <a:rPr lang="en-US" sz="1800" b="0" i="0" u="none" strike="noStrike" dirty="0">
                          <a:solidFill>
                            <a:schemeClr val="bg1"/>
                          </a:solidFill>
                          <a:effectLst/>
                          <a:latin typeface="+mj-lt"/>
                        </a:rPr>
                        <a:t>0.54</a:t>
                      </a:r>
                    </a:p>
                  </a:txBody>
                  <a:tcPr marL="45720" marR="45720" anchor="ctr" anchorCtr="1">
                    <a:solidFill>
                      <a:srgbClr val="964035">
                        <a:alpha val="85000"/>
                      </a:srgbClr>
                    </a:solidFill>
                  </a:tcPr>
                </a:tc>
                <a:extLst>
                  <a:ext uri="{0D108BD9-81ED-4DB2-BD59-A6C34878D82A}">
                    <a16:rowId xmlns:a16="http://schemas.microsoft.com/office/drawing/2014/main" val="257912614"/>
                  </a:ext>
                </a:extLst>
              </a:tr>
            </a:tbl>
          </a:graphicData>
        </a:graphic>
      </p:graphicFrame>
      <p:sp>
        <p:nvSpPr>
          <p:cNvPr id="6" name="Text Placeholder 3"/>
          <p:cNvSpPr>
            <a:spLocks noGrp="1"/>
          </p:cNvSpPr>
          <p:nvPr>
            <p:ph type="body" sz="half" idx="2"/>
          </p:nvPr>
        </p:nvSpPr>
        <p:spPr>
          <a:xfrm>
            <a:off x="661584" y="1502125"/>
            <a:ext cx="4197517" cy="2092845"/>
          </a:xfrm>
        </p:spPr>
        <p:txBody>
          <a:bodyPr>
            <a:noAutofit/>
          </a:bodyPr>
          <a:lstStyle/>
          <a:p>
            <a:pPr marL="342900" indent="-342900">
              <a:lnSpc>
                <a:spcPct val="100000"/>
              </a:lnSpc>
              <a:buClr>
                <a:srgbClr val="964035"/>
              </a:buClr>
              <a:buFont typeface="Wingdings 3" panose="05040102010807070707" pitchFamily="18" charset="2"/>
              <a:buChar char="}"/>
            </a:pPr>
            <a:r>
              <a:rPr lang="en-US" sz="2400" dirty="0" smtClean="0"/>
              <a:t>We used </a:t>
            </a:r>
            <a:r>
              <a:rPr lang="en-US" sz="2400" dirty="0"/>
              <a:t>a percentile </a:t>
            </a:r>
            <a:r>
              <a:rPr lang="en-US" sz="2400" dirty="0" smtClean="0"/>
              <a:t>rank on a scale of 0-1 </a:t>
            </a:r>
            <a:r>
              <a:rPr lang="en-US" sz="2400" dirty="0"/>
              <a:t>to calculate heat vulnerability scores per census </a:t>
            </a:r>
            <a:r>
              <a:rPr lang="en-US" sz="2400" dirty="0" smtClean="0"/>
              <a:t>tract</a:t>
            </a:r>
            <a:r>
              <a:rPr lang="en-US" sz="2400" dirty="0"/>
              <a:t>.</a:t>
            </a:r>
            <a:endParaRPr lang="en-US" sz="2400" dirty="0" smtClean="0"/>
          </a:p>
          <a:p>
            <a:pPr marL="342900" indent="-342900">
              <a:lnSpc>
                <a:spcPct val="100000"/>
              </a:lnSpc>
              <a:buClr>
                <a:srgbClr val="964035"/>
              </a:buClr>
              <a:buFont typeface="Wingdings 3" panose="05040102010807070707" pitchFamily="18" charset="2"/>
              <a:buChar char="}"/>
            </a:pPr>
            <a:endParaRPr lang="en-US" sz="2400" dirty="0" smtClean="0"/>
          </a:p>
          <a:p>
            <a:pPr>
              <a:lnSpc>
                <a:spcPct val="100000"/>
              </a:lnSpc>
              <a:buClr>
                <a:srgbClr val="964035"/>
              </a:buClr>
            </a:pPr>
            <a:endParaRPr lang="en-US" sz="2400" dirty="0" smtClean="0"/>
          </a:p>
          <a:p>
            <a:pPr>
              <a:lnSpc>
                <a:spcPct val="100000"/>
              </a:lnSpc>
              <a:buClr>
                <a:srgbClr val="964035"/>
              </a:buClr>
            </a:pPr>
            <a:endParaRPr lang="en-US" dirty="0" smtClean="0"/>
          </a:p>
          <a:p>
            <a:pPr>
              <a:lnSpc>
                <a:spcPct val="100000"/>
              </a:lnSpc>
              <a:buClr>
                <a:srgbClr val="964035"/>
              </a:buClr>
            </a:pPr>
            <a:endParaRPr lang="en-US" sz="2400" dirty="0" smtClean="0"/>
          </a:p>
          <a:p>
            <a:pPr>
              <a:lnSpc>
                <a:spcPct val="100000"/>
              </a:lnSpc>
              <a:buClr>
                <a:srgbClr val="964035"/>
              </a:buClr>
            </a:pPr>
            <a:endParaRPr lang="en-US" sz="2400" dirty="0" smtClean="0"/>
          </a:p>
        </p:txBody>
      </p:sp>
      <mc:AlternateContent xmlns:mc="http://schemas.openxmlformats.org/markup-compatibility/2006" xmlns:a14="http://schemas.microsoft.com/office/drawing/2010/main">
        <mc:Choice Requires="a14">
          <p:sp>
            <p:nvSpPr>
              <p:cNvPr id="8" name="TextBox 7"/>
              <p:cNvSpPr txBox="1"/>
              <p:nvPr/>
            </p:nvSpPr>
            <p:spPr>
              <a:xfrm>
                <a:off x="589752" y="3854065"/>
                <a:ext cx="4341180" cy="1585883"/>
              </a:xfrm>
              <a:prstGeom prst="rect">
                <a:avLst/>
              </a:prstGeom>
              <a:noFill/>
            </p:spPr>
            <p:txBody>
              <a:bodyPr wrap="square" rtlCol="0">
                <a:spAutoFit/>
              </a:bodyPr>
              <a:lstStyle/>
              <a:p>
                <a:pPr algn="ctr"/>
                <a:r>
                  <a:rPr lang="en-US" sz="3600" dirty="0" smtClean="0">
                    <a:solidFill>
                      <a:schemeClr val="tx1">
                        <a:lumMod val="75000"/>
                        <a:lumOff val="25000"/>
                      </a:schemeClr>
                    </a:solidFill>
                  </a:rPr>
                  <a:t>Percentile Rank </a:t>
                </a:r>
                <a14:m>
                  <m:oMath xmlns:m="http://schemas.openxmlformats.org/officeDocument/2006/math">
                    <m:r>
                      <m:rPr>
                        <m:nor/>
                      </m:rPr>
                      <a:rPr lang="en-US" sz="3600" b="1" i="0" smtClean="0">
                        <a:solidFill>
                          <a:schemeClr val="tx1">
                            <a:lumMod val="75000"/>
                            <a:lumOff val="25000"/>
                          </a:schemeClr>
                        </a:solidFill>
                      </a:rPr>
                      <m:t>= </m:t>
                    </m:r>
                    <m:f>
                      <m:fPr>
                        <m:ctrlPr>
                          <a:rPr lang="en-US" sz="3600" b="1" i="1" smtClean="0">
                            <a:solidFill>
                              <a:schemeClr val="tx1">
                                <a:lumMod val="75000"/>
                                <a:lumOff val="25000"/>
                              </a:schemeClr>
                            </a:solidFill>
                            <a:latin typeface="Cambria Math" panose="02040503050406030204" pitchFamily="18" charset="0"/>
                          </a:rPr>
                        </m:ctrlPr>
                      </m:fPr>
                      <m:num>
                        <m:r>
                          <m:rPr>
                            <m:nor/>
                          </m:rPr>
                          <a:rPr lang="en-US" sz="3600" b="1" i="0" smtClean="0">
                            <a:solidFill>
                              <a:schemeClr val="tx1">
                                <a:lumMod val="75000"/>
                                <a:lumOff val="25000"/>
                              </a:schemeClr>
                            </a:solidFill>
                          </a:rPr>
                          <m:t>Rank</m:t>
                        </m:r>
                        <m:r>
                          <m:rPr>
                            <m:nor/>
                          </m:rPr>
                          <a:rPr lang="en-US" sz="3600" b="1" i="0" smtClean="0">
                            <a:solidFill>
                              <a:schemeClr val="tx1">
                                <a:lumMod val="75000"/>
                                <a:lumOff val="25000"/>
                              </a:schemeClr>
                            </a:solidFill>
                          </a:rPr>
                          <m:t> −1</m:t>
                        </m:r>
                      </m:num>
                      <m:den>
                        <m:r>
                          <m:rPr>
                            <m:nor/>
                          </m:rPr>
                          <a:rPr lang="en-US" sz="3600" b="1" i="0" smtClean="0">
                            <a:solidFill>
                              <a:schemeClr val="tx1">
                                <a:lumMod val="75000"/>
                                <a:lumOff val="25000"/>
                              </a:schemeClr>
                            </a:solidFill>
                          </a:rPr>
                          <m:t>66−1</m:t>
                        </m:r>
                      </m:den>
                    </m:f>
                  </m:oMath>
                </a14:m>
                <a:endParaRPr lang="en-US" sz="3600" b="1" dirty="0" smtClean="0">
                  <a:solidFill>
                    <a:schemeClr val="tx1">
                      <a:lumMod val="75000"/>
                      <a:lumOff val="25000"/>
                    </a:schemeClr>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89752" y="3854065"/>
                <a:ext cx="4341180" cy="1585883"/>
              </a:xfrm>
              <a:prstGeom prst="rect">
                <a:avLst/>
              </a:prstGeom>
              <a:blipFill>
                <a:blip r:embed="rId3"/>
                <a:stretch>
                  <a:fillRect l="-2247" t="-5769"/>
                </a:stretch>
              </a:blipFill>
            </p:spPr>
            <p:txBody>
              <a:bodyPr/>
              <a:lstStyle/>
              <a:p>
                <a:r>
                  <a:rPr lang="en-US">
                    <a:noFill/>
                  </a:rPr>
                  <a:t> </a:t>
                </a:r>
              </a:p>
            </p:txBody>
          </p:sp>
        </mc:Fallback>
      </mc:AlternateContent>
    </p:spTree>
    <p:extLst>
      <p:ext uri="{BB962C8B-B14F-4D97-AF65-F5344CB8AC3E}">
        <p14:creationId xmlns:p14="http://schemas.microsoft.com/office/powerpoint/2010/main" val="11609443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45347" y="2896497"/>
            <a:ext cx="4501306" cy="1065007"/>
          </a:xfrm>
        </p:spPr>
        <p:txBody>
          <a:bodyPr/>
          <a:lstStyle/>
          <a:p>
            <a:pPr algn="ctr"/>
            <a:r>
              <a:rPr lang="en-US" sz="9600" dirty="0" smtClean="0"/>
              <a:t>Results</a:t>
            </a:r>
            <a:endParaRPr lang="en-US" sz="9600" dirty="0"/>
          </a:p>
        </p:txBody>
      </p:sp>
    </p:spTree>
    <p:extLst>
      <p:ext uri="{BB962C8B-B14F-4D97-AF65-F5344CB8AC3E}">
        <p14:creationId xmlns:p14="http://schemas.microsoft.com/office/powerpoint/2010/main" val="31436315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165180" cy="479425"/>
          </a:xfrm>
        </p:spPr>
        <p:txBody>
          <a:bodyPr/>
          <a:lstStyle/>
          <a:p>
            <a:r>
              <a:rPr lang="en-US" sz="4400" dirty="0" smtClean="0"/>
              <a:t>Results: Land Surface Temperature</a:t>
            </a:r>
            <a:endParaRPr lang="en-US" sz="4400" dirty="0"/>
          </a:p>
        </p:txBody>
      </p:sp>
      <p:pic>
        <p:nvPicPr>
          <p:cNvPr id="5" name="output_vnUY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201" r="13240"/>
          <a:stretch/>
        </p:blipFill>
        <p:spPr>
          <a:xfrm>
            <a:off x="2954957" y="972126"/>
            <a:ext cx="5852160" cy="5808872"/>
          </a:xfrm>
          <a:prstGeom prst="rect">
            <a:avLst/>
          </a:prstGeom>
        </p:spPr>
      </p:pic>
      <p:grpSp>
        <p:nvGrpSpPr>
          <p:cNvPr id="39" name="Group 38"/>
          <p:cNvGrpSpPr/>
          <p:nvPr/>
        </p:nvGrpSpPr>
        <p:grpSpPr>
          <a:xfrm>
            <a:off x="1401734" y="3516742"/>
            <a:ext cx="1632617" cy="2822038"/>
            <a:chOff x="2364264" y="3011058"/>
            <a:chExt cx="1632617" cy="2822038"/>
          </a:xfrm>
        </p:grpSpPr>
        <p:sp>
          <p:nvSpPr>
            <p:cNvPr id="3" name="TextBox 2"/>
            <p:cNvSpPr txBox="1"/>
            <p:nvPr/>
          </p:nvSpPr>
          <p:spPr>
            <a:xfrm>
              <a:off x="2364264" y="3011058"/>
              <a:ext cx="1632617" cy="523220"/>
            </a:xfrm>
            <a:prstGeom prst="rect">
              <a:avLst/>
            </a:prstGeom>
            <a:noFill/>
          </p:spPr>
          <p:txBody>
            <a:bodyPr wrap="square" rtlCol="0">
              <a:spAutoFit/>
            </a:bodyPr>
            <a:lstStyle/>
            <a:p>
              <a:r>
                <a:rPr lang="en-US" sz="1400" b="1" dirty="0" smtClean="0">
                  <a:solidFill>
                    <a:schemeClr val="tx1">
                      <a:lumMod val="75000"/>
                      <a:lumOff val="25000"/>
                    </a:schemeClr>
                  </a:solidFill>
                </a:rPr>
                <a:t>Land Surface Temperature (</a:t>
              </a:r>
              <a:r>
                <a:rPr lang="en-US" sz="1400" b="1" dirty="0" smtClean="0"/>
                <a:t>°F)</a:t>
              </a:r>
              <a:endParaRPr lang="en-US" sz="1400" b="1" dirty="0" smtClean="0">
                <a:solidFill>
                  <a:schemeClr val="tx1">
                    <a:lumMod val="75000"/>
                    <a:lumOff val="25000"/>
                  </a:schemeClr>
                </a:solidFill>
              </a:endParaRPr>
            </a:p>
          </p:txBody>
        </p:sp>
        <p:grpSp>
          <p:nvGrpSpPr>
            <p:cNvPr id="89" name="Group 88"/>
            <p:cNvGrpSpPr/>
            <p:nvPr/>
          </p:nvGrpSpPr>
          <p:grpSpPr>
            <a:xfrm>
              <a:off x="2442838" y="3583422"/>
              <a:ext cx="1554043" cy="2249674"/>
              <a:chOff x="171933" y="4483568"/>
              <a:chExt cx="1554043" cy="2249674"/>
            </a:xfrm>
          </p:grpSpPr>
          <p:grpSp>
            <p:nvGrpSpPr>
              <p:cNvPr id="35" name="Group 34"/>
              <p:cNvGrpSpPr/>
              <p:nvPr/>
            </p:nvGrpSpPr>
            <p:grpSpPr>
              <a:xfrm>
                <a:off x="171934" y="6456243"/>
                <a:ext cx="1201184" cy="276999"/>
                <a:chOff x="171934" y="6371787"/>
                <a:chExt cx="1201184" cy="276999"/>
              </a:xfrm>
            </p:grpSpPr>
            <p:sp>
              <p:nvSpPr>
                <p:cNvPr id="78" name="TextBox 77"/>
                <p:cNvSpPr txBox="1"/>
                <p:nvPr/>
              </p:nvSpPr>
              <p:spPr>
                <a:xfrm>
                  <a:off x="468675" y="6371787"/>
                  <a:ext cx="904443" cy="276999"/>
                </a:xfrm>
                <a:prstGeom prst="rect">
                  <a:avLst/>
                </a:prstGeom>
                <a:noFill/>
              </p:spPr>
              <p:txBody>
                <a:bodyPr wrap="square" rtlCol="0">
                  <a:spAutoFit/>
                </a:bodyPr>
                <a:lstStyle/>
                <a:p>
                  <a:r>
                    <a:rPr lang="en-US" sz="1200" dirty="0" smtClean="0">
                      <a:solidFill>
                        <a:schemeClr val="tx1">
                          <a:lumMod val="75000"/>
                          <a:lumOff val="25000"/>
                        </a:schemeClr>
                      </a:solidFill>
                    </a:rPr>
                    <a:t>97 – 104</a:t>
                  </a:r>
                </a:p>
              </p:txBody>
            </p:sp>
            <p:pic>
              <p:nvPicPr>
                <p:cNvPr id="81" name="Picture 80"/>
                <p:cNvPicPr>
                  <a:picLocks noChangeAspect="1"/>
                </p:cNvPicPr>
                <p:nvPr/>
              </p:nvPicPr>
              <p:blipFill rotWithShape="1">
                <a:blip r:embed="rId6" cstate="print">
                  <a:extLst>
                    <a:ext uri="{28A0092B-C50C-407E-A947-70E740481C1C}">
                      <a14:useLocalDpi xmlns:a14="http://schemas.microsoft.com/office/drawing/2010/main" val="0"/>
                    </a:ext>
                  </a:extLst>
                </a:blip>
                <a:srcRect l="3272" t="92362" r="92196" b="4372"/>
                <a:stretch/>
              </p:blipFill>
              <p:spPr>
                <a:xfrm>
                  <a:off x="171934" y="6408448"/>
                  <a:ext cx="365760" cy="203676"/>
                </a:xfrm>
                <a:prstGeom prst="rect">
                  <a:avLst/>
                </a:prstGeom>
              </p:spPr>
            </p:pic>
          </p:grpSp>
          <p:grpSp>
            <p:nvGrpSpPr>
              <p:cNvPr id="88" name="Group 87"/>
              <p:cNvGrpSpPr/>
              <p:nvPr/>
            </p:nvGrpSpPr>
            <p:grpSpPr>
              <a:xfrm>
                <a:off x="171933" y="4483568"/>
                <a:ext cx="1554043" cy="2032119"/>
                <a:chOff x="171933" y="4483568"/>
                <a:chExt cx="1554043" cy="2032119"/>
              </a:xfrm>
            </p:grpSpPr>
            <p:grpSp>
              <p:nvGrpSpPr>
                <p:cNvPr id="10" name="Group 9"/>
                <p:cNvGrpSpPr/>
                <p:nvPr/>
              </p:nvGrpSpPr>
              <p:grpSpPr>
                <a:xfrm>
                  <a:off x="171934" y="4483568"/>
                  <a:ext cx="1554042" cy="276999"/>
                  <a:chOff x="171934" y="4483568"/>
                  <a:chExt cx="1554042" cy="276999"/>
                </a:xfrm>
              </p:grpSpPr>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3272" t="62094" r="92196" b="34305"/>
                  <a:stretch/>
                </p:blipFill>
                <p:spPr>
                  <a:xfrm>
                    <a:off x="171934" y="4509775"/>
                    <a:ext cx="365760" cy="224584"/>
                  </a:xfrm>
                  <a:prstGeom prst="rect">
                    <a:avLst/>
                  </a:prstGeom>
                </p:spPr>
              </p:pic>
              <p:sp>
                <p:nvSpPr>
                  <p:cNvPr id="6" name="TextBox 5"/>
                  <p:cNvSpPr txBox="1"/>
                  <p:nvPr/>
                </p:nvSpPr>
                <p:spPr>
                  <a:xfrm>
                    <a:off x="468676" y="4483568"/>
                    <a:ext cx="1257300" cy="276999"/>
                  </a:xfrm>
                  <a:prstGeom prst="rect">
                    <a:avLst/>
                  </a:prstGeom>
                  <a:noFill/>
                </p:spPr>
                <p:txBody>
                  <a:bodyPr wrap="square" rtlCol="0">
                    <a:spAutoFit/>
                  </a:bodyPr>
                  <a:lstStyle/>
                  <a:p>
                    <a:r>
                      <a:rPr lang="en-US" sz="1200" dirty="0" smtClean="0">
                        <a:solidFill>
                          <a:schemeClr val="tx1">
                            <a:lumMod val="75000"/>
                            <a:lumOff val="25000"/>
                          </a:schemeClr>
                        </a:solidFill>
                      </a:rPr>
                      <a:t>75 and under</a:t>
                    </a:r>
                  </a:p>
                </p:txBody>
              </p:sp>
            </p:grpSp>
            <p:grpSp>
              <p:nvGrpSpPr>
                <p:cNvPr id="9" name="Group 8"/>
                <p:cNvGrpSpPr/>
                <p:nvPr/>
              </p:nvGrpSpPr>
              <p:grpSpPr>
                <a:xfrm>
                  <a:off x="171934" y="4701122"/>
                  <a:ext cx="1201185" cy="276999"/>
                  <a:chOff x="171934" y="4699093"/>
                  <a:chExt cx="1201185" cy="276999"/>
                </a:xfrm>
              </p:grpSpPr>
              <p:sp>
                <p:nvSpPr>
                  <p:cNvPr id="48" name="TextBox 47"/>
                  <p:cNvSpPr txBox="1"/>
                  <p:nvPr/>
                </p:nvSpPr>
                <p:spPr>
                  <a:xfrm>
                    <a:off x="468676" y="4699093"/>
                    <a:ext cx="904443" cy="276999"/>
                  </a:xfrm>
                  <a:prstGeom prst="rect">
                    <a:avLst/>
                  </a:prstGeom>
                  <a:noFill/>
                </p:spPr>
                <p:txBody>
                  <a:bodyPr wrap="square" rtlCol="0">
                    <a:spAutoFit/>
                  </a:bodyPr>
                  <a:lstStyle/>
                  <a:p>
                    <a:r>
                      <a:rPr lang="en-US" sz="1200" dirty="0" smtClean="0">
                        <a:solidFill>
                          <a:schemeClr val="tx1">
                            <a:lumMod val="75000"/>
                            <a:lumOff val="25000"/>
                          </a:schemeClr>
                        </a:solidFill>
                      </a:rPr>
                      <a:t>75 - 77</a:t>
                    </a:r>
                  </a:p>
                </p:txBody>
              </p:sp>
              <p:pic>
                <p:nvPicPr>
                  <p:cNvPr id="79" name="Picture 78"/>
                  <p:cNvPicPr>
                    <a:picLocks noChangeAspect="1"/>
                  </p:cNvPicPr>
                  <p:nvPr/>
                </p:nvPicPr>
                <p:blipFill rotWithShape="1">
                  <a:blip r:embed="rId6" cstate="print">
                    <a:extLst>
                      <a:ext uri="{28A0092B-C50C-407E-A947-70E740481C1C}">
                        <a14:useLocalDpi xmlns:a14="http://schemas.microsoft.com/office/drawing/2010/main" val="0"/>
                      </a:ext>
                    </a:extLst>
                  </a:blip>
                  <a:srcRect l="3272" t="65798" r="92196" b="30963"/>
                  <a:stretch/>
                </p:blipFill>
                <p:spPr>
                  <a:xfrm>
                    <a:off x="171934" y="4736604"/>
                    <a:ext cx="365760" cy="201976"/>
                  </a:xfrm>
                  <a:prstGeom prst="rect">
                    <a:avLst/>
                  </a:prstGeom>
                </p:spPr>
              </p:pic>
            </p:grpSp>
            <p:grpSp>
              <p:nvGrpSpPr>
                <p:cNvPr id="8" name="Group 7"/>
                <p:cNvGrpSpPr/>
                <p:nvPr/>
              </p:nvGrpSpPr>
              <p:grpSpPr>
                <a:xfrm>
                  <a:off x="171934" y="4918676"/>
                  <a:ext cx="1201185" cy="276999"/>
                  <a:chOff x="171934" y="4923299"/>
                  <a:chExt cx="1201185" cy="276999"/>
                </a:xfrm>
              </p:grpSpPr>
              <p:sp>
                <p:nvSpPr>
                  <p:cNvPr id="72" name="TextBox 71"/>
                  <p:cNvSpPr txBox="1"/>
                  <p:nvPr/>
                </p:nvSpPr>
                <p:spPr>
                  <a:xfrm>
                    <a:off x="468676" y="4923299"/>
                    <a:ext cx="904443" cy="276999"/>
                  </a:xfrm>
                  <a:prstGeom prst="rect">
                    <a:avLst/>
                  </a:prstGeom>
                  <a:noFill/>
                </p:spPr>
                <p:txBody>
                  <a:bodyPr wrap="square" rtlCol="0">
                    <a:spAutoFit/>
                  </a:bodyPr>
                  <a:lstStyle/>
                  <a:p>
                    <a:r>
                      <a:rPr lang="en-US" sz="1200" dirty="0" smtClean="0">
                        <a:solidFill>
                          <a:schemeClr val="tx1">
                            <a:lumMod val="75000"/>
                            <a:lumOff val="25000"/>
                          </a:schemeClr>
                        </a:solidFill>
                      </a:rPr>
                      <a:t>77 – 79</a:t>
                    </a:r>
                  </a:p>
                </p:txBody>
              </p:sp>
              <p:pic>
                <p:nvPicPr>
                  <p:cNvPr id="80" name="Picture 79"/>
                  <p:cNvPicPr>
                    <a:picLocks noChangeAspect="1"/>
                  </p:cNvPicPr>
                  <p:nvPr/>
                </p:nvPicPr>
                <p:blipFill rotWithShape="1">
                  <a:blip r:embed="rId6" cstate="print">
                    <a:extLst>
                      <a:ext uri="{28A0092B-C50C-407E-A947-70E740481C1C}">
                        <a14:useLocalDpi xmlns:a14="http://schemas.microsoft.com/office/drawing/2010/main" val="0"/>
                      </a:ext>
                    </a:extLst>
                  </a:blip>
                  <a:srcRect l="3272" t="69054" r="92196" b="27530"/>
                  <a:stretch/>
                </p:blipFill>
                <p:spPr>
                  <a:xfrm>
                    <a:off x="171934" y="4955302"/>
                    <a:ext cx="365760" cy="212992"/>
                  </a:xfrm>
                  <a:prstGeom prst="rect">
                    <a:avLst/>
                  </a:prstGeom>
                </p:spPr>
              </p:pic>
            </p:grpSp>
            <p:grpSp>
              <p:nvGrpSpPr>
                <p:cNvPr id="7" name="Group 6"/>
                <p:cNvGrpSpPr/>
                <p:nvPr/>
              </p:nvGrpSpPr>
              <p:grpSpPr>
                <a:xfrm>
                  <a:off x="171934" y="5136230"/>
                  <a:ext cx="1270846" cy="276999"/>
                  <a:chOff x="171934" y="5119732"/>
                  <a:chExt cx="1270846" cy="276999"/>
                </a:xfrm>
              </p:grpSpPr>
              <p:sp>
                <p:nvSpPr>
                  <p:cNvPr id="49" name="TextBox 48"/>
                  <p:cNvSpPr txBox="1"/>
                  <p:nvPr/>
                </p:nvSpPr>
                <p:spPr>
                  <a:xfrm>
                    <a:off x="468676" y="5119732"/>
                    <a:ext cx="974104" cy="276999"/>
                  </a:xfrm>
                  <a:prstGeom prst="rect">
                    <a:avLst/>
                  </a:prstGeom>
                  <a:noFill/>
                </p:spPr>
                <p:txBody>
                  <a:bodyPr wrap="square" rtlCol="0">
                    <a:spAutoFit/>
                  </a:bodyPr>
                  <a:lstStyle/>
                  <a:p>
                    <a:r>
                      <a:rPr lang="en-US" sz="1200" dirty="0" smtClean="0">
                        <a:solidFill>
                          <a:schemeClr val="tx1">
                            <a:lumMod val="75000"/>
                            <a:lumOff val="25000"/>
                          </a:schemeClr>
                        </a:solidFill>
                      </a:rPr>
                      <a:t>79 – 81</a:t>
                    </a:r>
                  </a:p>
                </p:txBody>
              </p:sp>
              <p:pic>
                <p:nvPicPr>
                  <p:cNvPr id="82" name="Picture 81"/>
                  <p:cNvPicPr>
                    <a:picLocks noChangeAspect="1"/>
                  </p:cNvPicPr>
                  <p:nvPr/>
                </p:nvPicPr>
                <p:blipFill rotWithShape="1">
                  <a:blip r:embed="rId6" cstate="print">
                    <a:extLst>
                      <a:ext uri="{28A0092B-C50C-407E-A947-70E740481C1C}">
                        <a14:useLocalDpi xmlns:a14="http://schemas.microsoft.com/office/drawing/2010/main" val="0"/>
                      </a:ext>
                    </a:extLst>
                  </a:blip>
                  <a:srcRect l="3272" t="72218" r="92196" b="24249"/>
                  <a:stretch/>
                </p:blipFill>
                <p:spPr>
                  <a:xfrm>
                    <a:off x="171934" y="5148063"/>
                    <a:ext cx="365760" cy="220337"/>
                  </a:xfrm>
                  <a:prstGeom prst="rect">
                    <a:avLst/>
                  </a:prstGeom>
                </p:spPr>
              </p:pic>
            </p:grpSp>
            <p:grpSp>
              <p:nvGrpSpPr>
                <p:cNvPr id="11" name="Group 10"/>
                <p:cNvGrpSpPr/>
                <p:nvPr/>
              </p:nvGrpSpPr>
              <p:grpSpPr>
                <a:xfrm>
                  <a:off x="171934" y="5353784"/>
                  <a:ext cx="1257603" cy="276999"/>
                  <a:chOff x="171934" y="5336206"/>
                  <a:chExt cx="1257603" cy="276999"/>
                </a:xfrm>
              </p:grpSpPr>
              <p:sp>
                <p:nvSpPr>
                  <p:cNvPr id="73" name="TextBox 72"/>
                  <p:cNvSpPr txBox="1"/>
                  <p:nvPr/>
                </p:nvSpPr>
                <p:spPr>
                  <a:xfrm>
                    <a:off x="468676" y="5336206"/>
                    <a:ext cx="960861" cy="276999"/>
                  </a:xfrm>
                  <a:prstGeom prst="rect">
                    <a:avLst/>
                  </a:prstGeom>
                  <a:noFill/>
                </p:spPr>
                <p:txBody>
                  <a:bodyPr wrap="square" rtlCol="0">
                    <a:spAutoFit/>
                  </a:bodyPr>
                  <a:lstStyle/>
                  <a:p>
                    <a:r>
                      <a:rPr lang="en-US" sz="1200" dirty="0" smtClean="0">
                        <a:solidFill>
                          <a:schemeClr val="tx1">
                            <a:lumMod val="75000"/>
                            <a:lumOff val="25000"/>
                          </a:schemeClr>
                        </a:solidFill>
                      </a:rPr>
                      <a:t>81 – 82</a:t>
                    </a:r>
                  </a:p>
                </p:txBody>
              </p:sp>
              <p:pic>
                <p:nvPicPr>
                  <p:cNvPr id="83" name="Picture 82"/>
                  <p:cNvPicPr>
                    <a:picLocks noChangeAspect="1"/>
                  </p:cNvPicPr>
                  <p:nvPr/>
                </p:nvPicPr>
                <p:blipFill rotWithShape="1">
                  <a:blip r:embed="rId6" cstate="print">
                    <a:extLst>
                      <a:ext uri="{28A0092B-C50C-407E-A947-70E740481C1C}">
                        <a14:useLocalDpi xmlns:a14="http://schemas.microsoft.com/office/drawing/2010/main" val="0"/>
                      </a:ext>
                    </a:extLst>
                  </a:blip>
                  <a:srcRect l="3272" t="75633" r="92196" b="21128"/>
                  <a:stretch/>
                </p:blipFill>
                <p:spPr>
                  <a:xfrm>
                    <a:off x="171934" y="5373717"/>
                    <a:ext cx="365760" cy="201977"/>
                  </a:xfrm>
                  <a:prstGeom prst="rect">
                    <a:avLst/>
                  </a:prstGeom>
                </p:spPr>
              </p:pic>
            </p:grpSp>
            <p:grpSp>
              <p:nvGrpSpPr>
                <p:cNvPr id="12" name="Group 11"/>
                <p:cNvGrpSpPr/>
                <p:nvPr/>
              </p:nvGrpSpPr>
              <p:grpSpPr>
                <a:xfrm>
                  <a:off x="171933" y="5571338"/>
                  <a:ext cx="1270847" cy="276999"/>
                  <a:chOff x="171934" y="5531879"/>
                  <a:chExt cx="1228046" cy="276999"/>
                </a:xfrm>
              </p:grpSpPr>
              <p:sp>
                <p:nvSpPr>
                  <p:cNvPr id="75" name="TextBox 74"/>
                  <p:cNvSpPr txBox="1"/>
                  <p:nvPr/>
                </p:nvSpPr>
                <p:spPr>
                  <a:xfrm>
                    <a:off x="468676" y="5531879"/>
                    <a:ext cx="931304" cy="276999"/>
                  </a:xfrm>
                  <a:prstGeom prst="rect">
                    <a:avLst/>
                  </a:prstGeom>
                  <a:noFill/>
                </p:spPr>
                <p:txBody>
                  <a:bodyPr wrap="square" rtlCol="0">
                    <a:spAutoFit/>
                  </a:bodyPr>
                  <a:lstStyle/>
                  <a:p>
                    <a:r>
                      <a:rPr lang="en-US" sz="1200" dirty="0" smtClean="0">
                        <a:solidFill>
                          <a:schemeClr val="tx1">
                            <a:lumMod val="75000"/>
                            <a:lumOff val="25000"/>
                          </a:schemeClr>
                        </a:solidFill>
                      </a:rPr>
                      <a:t>82 – 84</a:t>
                    </a:r>
                  </a:p>
                </p:txBody>
              </p:sp>
              <p:pic>
                <p:nvPicPr>
                  <p:cNvPr id="84" name="Picture 83"/>
                  <p:cNvPicPr>
                    <a:picLocks noChangeAspect="1"/>
                  </p:cNvPicPr>
                  <p:nvPr/>
                </p:nvPicPr>
                <p:blipFill rotWithShape="1">
                  <a:blip r:embed="rId6" cstate="print">
                    <a:extLst>
                      <a:ext uri="{28A0092B-C50C-407E-A947-70E740481C1C}">
                        <a14:useLocalDpi xmlns:a14="http://schemas.microsoft.com/office/drawing/2010/main" val="0"/>
                      </a:ext>
                    </a:extLst>
                  </a:blip>
                  <a:srcRect l="3272" t="78872" r="92196" b="17889"/>
                  <a:stretch/>
                </p:blipFill>
                <p:spPr>
                  <a:xfrm>
                    <a:off x="171934" y="5569390"/>
                    <a:ext cx="353442" cy="201976"/>
                  </a:xfrm>
                  <a:prstGeom prst="rect">
                    <a:avLst/>
                  </a:prstGeom>
                </p:spPr>
              </p:pic>
            </p:grpSp>
            <p:grpSp>
              <p:nvGrpSpPr>
                <p:cNvPr id="23" name="Group 22"/>
                <p:cNvGrpSpPr/>
                <p:nvPr/>
              </p:nvGrpSpPr>
              <p:grpSpPr>
                <a:xfrm>
                  <a:off x="171934" y="5803580"/>
                  <a:ext cx="1147828" cy="276999"/>
                  <a:chOff x="171934" y="5728514"/>
                  <a:chExt cx="1147828" cy="276999"/>
                </a:xfrm>
              </p:grpSpPr>
              <p:sp>
                <p:nvSpPr>
                  <p:cNvPr id="74" name="TextBox 73"/>
                  <p:cNvSpPr txBox="1"/>
                  <p:nvPr/>
                </p:nvSpPr>
                <p:spPr>
                  <a:xfrm>
                    <a:off x="468676" y="5728514"/>
                    <a:ext cx="851086" cy="276999"/>
                  </a:xfrm>
                  <a:prstGeom prst="rect">
                    <a:avLst/>
                  </a:prstGeom>
                  <a:noFill/>
                </p:spPr>
                <p:txBody>
                  <a:bodyPr wrap="square" rtlCol="0">
                    <a:spAutoFit/>
                  </a:bodyPr>
                  <a:lstStyle/>
                  <a:p>
                    <a:r>
                      <a:rPr lang="en-US" sz="1200" dirty="0" smtClean="0">
                        <a:solidFill>
                          <a:schemeClr val="tx1">
                            <a:lumMod val="75000"/>
                            <a:lumOff val="25000"/>
                          </a:schemeClr>
                        </a:solidFill>
                      </a:rPr>
                      <a:t>84 - 86</a:t>
                    </a:r>
                  </a:p>
                </p:txBody>
              </p:sp>
              <p:pic>
                <p:nvPicPr>
                  <p:cNvPr id="85" name="Picture 84"/>
                  <p:cNvPicPr>
                    <a:picLocks noChangeAspect="1"/>
                  </p:cNvPicPr>
                  <p:nvPr/>
                </p:nvPicPr>
                <p:blipFill rotWithShape="1">
                  <a:blip r:embed="rId6" cstate="print">
                    <a:extLst>
                      <a:ext uri="{28A0092B-C50C-407E-A947-70E740481C1C}">
                        <a14:useLocalDpi xmlns:a14="http://schemas.microsoft.com/office/drawing/2010/main" val="0"/>
                      </a:ext>
                    </a:extLst>
                  </a:blip>
                  <a:srcRect l="3272" t="82464" r="92196" b="14356"/>
                  <a:stretch/>
                </p:blipFill>
                <p:spPr>
                  <a:xfrm>
                    <a:off x="171934" y="5767861"/>
                    <a:ext cx="365760" cy="198304"/>
                  </a:xfrm>
                  <a:prstGeom prst="rect">
                    <a:avLst/>
                  </a:prstGeom>
                </p:spPr>
              </p:pic>
            </p:grpSp>
            <p:grpSp>
              <p:nvGrpSpPr>
                <p:cNvPr id="24" name="Group 23"/>
                <p:cNvGrpSpPr/>
                <p:nvPr/>
              </p:nvGrpSpPr>
              <p:grpSpPr>
                <a:xfrm>
                  <a:off x="171934" y="6021134"/>
                  <a:ext cx="1147828" cy="276999"/>
                  <a:chOff x="171934" y="5938444"/>
                  <a:chExt cx="1147828" cy="276999"/>
                </a:xfrm>
              </p:grpSpPr>
              <p:sp>
                <p:nvSpPr>
                  <p:cNvPr id="76" name="TextBox 75"/>
                  <p:cNvSpPr txBox="1"/>
                  <p:nvPr/>
                </p:nvSpPr>
                <p:spPr>
                  <a:xfrm>
                    <a:off x="468676" y="5938444"/>
                    <a:ext cx="851086" cy="276999"/>
                  </a:xfrm>
                  <a:prstGeom prst="rect">
                    <a:avLst/>
                  </a:prstGeom>
                  <a:noFill/>
                </p:spPr>
                <p:txBody>
                  <a:bodyPr wrap="square" rtlCol="0">
                    <a:spAutoFit/>
                  </a:bodyPr>
                  <a:lstStyle/>
                  <a:p>
                    <a:r>
                      <a:rPr lang="en-US" sz="1200" dirty="0" smtClean="0">
                        <a:solidFill>
                          <a:schemeClr val="tx1">
                            <a:lumMod val="75000"/>
                            <a:lumOff val="25000"/>
                          </a:schemeClr>
                        </a:solidFill>
                      </a:rPr>
                      <a:t>86 – 90</a:t>
                    </a:r>
                  </a:p>
                </p:txBody>
              </p:sp>
              <p:pic>
                <p:nvPicPr>
                  <p:cNvPr id="86" name="Picture 85"/>
                  <p:cNvPicPr>
                    <a:picLocks noChangeAspect="1"/>
                  </p:cNvPicPr>
                  <p:nvPr/>
                </p:nvPicPr>
                <p:blipFill rotWithShape="1">
                  <a:blip r:embed="rId6" cstate="print">
                    <a:extLst>
                      <a:ext uri="{28A0092B-C50C-407E-A947-70E740481C1C}">
                        <a14:useLocalDpi xmlns:a14="http://schemas.microsoft.com/office/drawing/2010/main" val="0"/>
                      </a:ext>
                    </a:extLst>
                  </a:blip>
                  <a:srcRect l="3272" t="85644" r="92196" b="10999"/>
                  <a:stretch/>
                </p:blipFill>
                <p:spPr>
                  <a:xfrm>
                    <a:off x="171934" y="5972283"/>
                    <a:ext cx="365760" cy="209321"/>
                  </a:xfrm>
                  <a:prstGeom prst="rect">
                    <a:avLst/>
                  </a:prstGeom>
                </p:spPr>
              </p:pic>
            </p:grpSp>
            <p:grpSp>
              <p:nvGrpSpPr>
                <p:cNvPr id="26" name="Group 25"/>
                <p:cNvGrpSpPr/>
                <p:nvPr/>
              </p:nvGrpSpPr>
              <p:grpSpPr>
                <a:xfrm>
                  <a:off x="171934" y="6238688"/>
                  <a:ext cx="1300654" cy="276999"/>
                  <a:chOff x="171934" y="6171270"/>
                  <a:chExt cx="1300654" cy="276999"/>
                </a:xfrm>
              </p:grpSpPr>
              <p:sp>
                <p:nvSpPr>
                  <p:cNvPr id="77" name="TextBox 76"/>
                  <p:cNvSpPr txBox="1"/>
                  <p:nvPr/>
                </p:nvSpPr>
                <p:spPr>
                  <a:xfrm>
                    <a:off x="468676" y="6171270"/>
                    <a:ext cx="1003912" cy="276999"/>
                  </a:xfrm>
                  <a:prstGeom prst="rect">
                    <a:avLst/>
                  </a:prstGeom>
                  <a:noFill/>
                </p:spPr>
                <p:txBody>
                  <a:bodyPr wrap="square" rtlCol="0">
                    <a:spAutoFit/>
                  </a:bodyPr>
                  <a:lstStyle/>
                  <a:p>
                    <a:r>
                      <a:rPr lang="en-US" sz="1200" dirty="0" smtClean="0">
                        <a:solidFill>
                          <a:schemeClr val="tx1">
                            <a:lumMod val="75000"/>
                            <a:lumOff val="25000"/>
                          </a:schemeClr>
                        </a:solidFill>
                      </a:rPr>
                      <a:t>90 – 97</a:t>
                    </a:r>
                  </a:p>
                </p:txBody>
              </p:sp>
              <p:pic>
                <p:nvPicPr>
                  <p:cNvPr id="87" name="Picture 86"/>
                  <p:cNvPicPr>
                    <a:picLocks noChangeAspect="1"/>
                  </p:cNvPicPr>
                  <p:nvPr/>
                </p:nvPicPr>
                <p:blipFill rotWithShape="1">
                  <a:blip r:embed="rId6" cstate="print">
                    <a:extLst>
                      <a:ext uri="{28A0092B-C50C-407E-A947-70E740481C1C}">
                        <a14:useLocalDpi xmlns:a14="http://schemas.microsoft.com/office/drawing/2010/main" val="0"/>
                      </a:ext>
                    </a:extLst>
                  </a:blip>
                  <a:srcRect l="3272" t="88883" r="92196" b="7643"/>
                  <a:stretch/>
                </p:blipFill>
                <p:spPr>
                  <a:xfrm>
                    <a:off x="171934" y="6201437"/>
                    <a:ext cx="365760" cy="216665"/>
                  </a:xfrm>
                  <a:prstGeom prst="rect">
                    <a:avLst/>
                  </a:prstGeom>
                </p:spPr>
              </p:pic>
            </p:grpSp>
          </p:grpSp>
        </p:grpSp>
      </p:grpSp>
      <p:grpSp>
        <p:nvGrpSpPr>
          <p:cNvPr id="38" name="Group 37"/>
          <p:cNvGrpSpPr/>
          <p:nvPr/>
        </p:nvGrpSpPr>
        <p:grpSpPr>
          <a:xfrm>
            <a:off x="1383904" y="6350165"/>
            <a:ext cx="2699215" cy="326766"/>
            <a:chOff x="6603101" y="6220424"/>
            <a:chExt cx="2825837" cy="448729"/>
          </a:xfrm>
        </p:grpSpPr>
        <p:pic>
          <p:nvPicPr>
            <p:cNvPr id="40" name="Picture 39"/>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59339" t="89314" r="19953" b="9476"/>
            <a:stretch/>
          </p:blipFill>
          <p:spPr>
            <a:xfrm>
              <a:off x="6681295" y="6491128"/>
              <a:ext cx="2354782" cy="178025"/>
            </a:xfrm>
            <a:prstGeom prst="rect">
              <a:avLst/>
            </a:prstGeom>
          </p:spPr>
        </p:pic>
        <p:sp>
          <p:nvSpPr>
            <p:cNvPr id="41" name="TextBox 40"/>
            <p:cNvSpPr txBox="1"/>
            <p:nvPr/>
          </p:nvSpPr>
          <p:spPr>
            <a:xfrm>
              <a:off x="6603101" y="6220425"/>
              <a:ext cx="255198" cy="246221"/>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0</a:t>
              </a:r>
              <a:endParaRPr lang="en-US" sz="1000" dirty="0">
                <a:solidFill>
                  <a:schemeClr val="tx1">
                    <a:lumMod val="75000"/>
                    <a:lumOff val="25000"/>
                  </a:schemeClr>
                </a:solidFill>
                <a:latin typeface="Century Gothic" panose="020B0502020202020204" pitchFamily="34" charset="0"/>
              </a:endParaRPr>
            </a:p>
          </p:txBody>
        </p:sp>
        <p:sp>
          <p:nvSpPr>
            <p:cNvPr id="42" name="TextBox 41"/>
            <p:cNvSpPr txBox="1"/>
            <p:nvPr/>
          </p:nvSpPr>
          <p:spPr>
            <a:xfrm>
              <a:off x="7732835" y="6220427"/>
              <a:ext cx="255198" cy="246220"/>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2</a:t>
              </a:r>
              <a:endParaRPr lang="en-US" sz="1000" dirty="0">
                <a:solidFill>
                  <a:schemeClr val="tx1">
                    <a:lumMod val="75000"/>
                    <a:lumOff val="25000"/>
                  </a:schemeClr>
                </a:solidFill>
                <a:latin typeface="Century Gothic" panose="020B0502020202020204" pitchFamily="34" charset="0"/>
              </a:endParaRPr>
            </a:p>
          </p:txBody>
        </p:sp>
        <p:sp>
          <p:nvSpPr>
            <p:cNvPr id="43" name="TextBox 42"/>
            <p:cNvSpPr txBox="1"/>
            <p:nvPr/>
          </p:nvSpPr>
          <p:spPr>
            <a:xfrm>
              <a:off x="8859073" y="6220424"/>
              <a:ext cx="255198" cy="246222"/>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4</a:t>
              </a:r>
              <a:endParaRPr lang="en-US" sz="1000" dirty="0">
                <a:solidFill>
                  <a:schemeClr val="tx1">
                    <a:lumMod val="75000"/>
                    <a:lumOff val="25000"/>
                  </a:schemeClr>
                </a:solidFill>
                <a:latin typeface="Century Gothic" panose="020B0502020202020204" pitchFamily="34" charset="0"/>
              </a:endParaRPr>
            </a:p>
          </p:txBody>
        </p:sp>
        <p:sp>
          <p:nvSpPr>
            <p:cNvPr id="44" name="TextBox 43"/>
            <p:cNvSpPr txBox="1"/>
            <p:nvPr/>
          </p:nvSpPr>
          <p:spPr>
            <a:xfrm>
              <a:off x="8941304" y="6410438"/>
              <a:ext cx="487634" cy="246221"/>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Miles</a:t>
              </a:r>
              <a:endParaRPr lang="en-US" sz="1000" dirty="0">
                <a:solidFill>
                  <a:schemeClr val="tx1">
                    <a:lumMod val="75000"/>
                    <a:lumOff val="25000"/>
                  </a:schemeClr>
                </a:solidFill>
                <a:latin typeface="Century Gothic" panose="020B0502020202020204" pitchFamily="34" charset="0"/>
              </a:endParaRPr>
            </a:p>
          </p:txBody>
        </p:sp>
      </p:grpSp>
      <p:pic>
        <p:nvPicPr>
          <p:cNvPr id="45" name="Picture 44"/>
          <p:cNvPicPr>
            <a:picLocks noChangeAspect="1"/>
          </p:cNvPicPr>
          <p:nvPr/>
        </p:nvPicPr>
        <p:blipFill rotWithShape="1">
          <a:blip r:embed="rId9" cstate="print">
            <a:extLst>
              <a:ext uri="{28A0092B-C50C-407E-A947-70E740481C1C}">
                <a14:useLocalDpi xmlns:a14="http://schemas.microsoft.com/office/drawing/2010/main" val="0"/>
              </a:ext>
            </a:extLst>
          </a:blip>
          <a:srcRect l="83746" t="84074" r="12397" b="9338"/>
          <a:stretch/>
        </p:blipFill>
        <p:spPr>
          <a:xfrm>
            <a:off x="97931" y="6283114"/>
            <a:ext cx="204395" cy="451841"/>
          </a:xfrm>
          <a:prstGeom prst="rect">
            <a:avLst/>
          </a:prstGeom>
        </p:spPr>
      </p:pic>
    </p:spTree>
    <p:extLst>
      <p:ext uri="{BB962C8B-B14F-4D97-AF65-F5344CB8AC3E}">
        <p14:creationId xmlns:p14="http://schemas.microsoft.com/office/powerpoint/2010/main" val="258645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594" b="91246" l="10000" r="90000"/>
                    </a14:imgEffect>
                  </a14:imgLayer>
                </a14:imgProps>
              </a:ext>
              <a:ext uri="{28A0092B-C50C-407E-A947-70E740481C1C}">
                <a14:useLocalDpi xmlns:a14="http://schemas.microsoft.com/office/drawing/2010/main" val="0"/>
              </a:ext>
            </a:extLst>
          </a:blip>
          <a:srcRect l="10262" t="4224" r="14239" b="8472"/>
          <a:stretch/>
        </p:blipFill>
        <p:spPr>
          <a:xfrm>
            <a:off x="70336" y="954536"/>
            <a:ext cx="6066073" cy="5439782"/>
          </a:xfrm>
          <a:prstGeom prst="rect">
            <a:avLst/>
          </a:prstGeom>
        </p:spPr>
      </p:pic>
      <p:sp>
        <p:nvSpPr>
          <p:cNvPr id="30" name="TextBox 29"/>
          <p:cNvSpPr txBox="1"/>
          <p:nvPr/>
        </p:nvSpPr>
        <p:spPr>
          <a:xfrm>
            <a:off x="586395" y="1163281"/>
            <a:ext cx="1280222" cy="584775"/>
          </a:xfrm>
          <a:prstGeom prst="rect">
            <a:avLst/>
          </a:prstGeom>
          <a:noFill/>
        </p:spPr>
        <p:txBody>
          <a:bodyPr wrap="square" rtlCol="0">
            <a:spAutoFit/>
          </a:bodyPr>
          <a:lstStyle/>
          <a:p>
            <a:r>
              <a:rPr lang="en-US" sz="3200" dirty="0" smtClean="0">
                <a:solidFill>
                  <a:schemeClr val="tx1">
                    <a:lumMod val="75000"/>
                    <a:lumOff val="25000"/>
                  </a:schemeClr>
                </a:solidFill>
              </a:rPr>
              <a:t>2003</a:t>
            </a:r>
          </a:p>
        </p:txBody>
      </p:sp>
      <p:sp>
        <p:nvSpPr>
          <p:cNvPr id="2" name="Title 1"/>
          <p:cNvSpPr>
            <a:spLocks noGrp="1"/>
          </p:cNvSpPr>
          <p:nvPr>
            <p:ph type="title"/>
          </p:nvPr>
        </p:nvSpPr>
        <p:spPr/>
        <p:txBody>
          <a:bodyPr/>
          <a:lstStyle/>
          <a:p>
            <a:r>
              <a:rPr lang="en-US" dirty="0" smtClean="0"/>
              <a:t>Results: Land Cover Overlay</a:t>
            </a:r>
            <a:endParaRPr lang="en-US" dirty="0"/>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56813" t="90820" r="38062" b="2869"/>
          <a:stretch/>
        </p:blipFill>
        <p:spPr>
          <a:xfrm>
            <a:off x="264690" y="6220777"/>
            <a:ext cx="271604" cy="432857"/>
          </a:xfrm>
          <a:prstGeom prst="rect">
            <a:avLst/>
          </a:prstGeom>
        </p:spPr>
      </p:pic>
      <p:grpSp>
        <p:nvGrpSpPr>
          <p:cNvPr id="7" name="Group 6"/>
          <p:cNvGrpSpPr/>
          <p:nvPr/>
        </p:nvGrpSpPr>
        <p:grpSpPr>
          <a:xfrm>
            <a:off x="206732" y="4327724"/>
            <a:ext cx="1663557" cy="1840628"/>
            <a:chOff x="4366051" y="4389699"/>
            <a:chExt cx="1663557" cy="1840628"/>
          </a:xfrm>
        </p:grpSpPr>
        <p:sp>
          <p:nvSpPr>
            <p:cNvPr id="8" name="Rectangle 7"/>
            <p:cNvSpPr/>
            <p:nvPr/>
          </p:nvSpPr>
          <p:spPr>
            <a:xfrm>
              <a:off x="4366051" y="4425892"/>
              <a:ext cx="379665" cy="235390"/>
            </a:xfrm>
            <a:prstGeom prst="rect">
              <a:avLst/>
            </a:prstGeom>
            <a:solidFill>
              <a:srgbClr val="ABD9E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p:cNvSpPr/>
            <p:nvPr/>
          </p:nvSpPr>
          <p:spPr>
            <a:xfrm>
              <a:off x="4366051" y="4726781"/>
              <a:ext cx="379665" cy="235390"/>
            </a:xfrm>
            <a:prstGeom prst="rect">
              <a:avLst/>
            </a:prstGeom>
            <a:solidFill>
              <a:srgbClr val="0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4366051" y="5033349"/>
              <a:ext cx="379665" cy="235390"/>
            </a:xfrm>
            <a:prstGeom prst="rect">
              <a:avLst/>
            </a:prstGeom>
            <a:solidFill>
              <a:srgbClr val="4E4E4E"/>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p:cNvSpPr/>
            <p:nvPr/>
          </p:nvSpPr>
          <p:spPr>
            <a:xfrm>
              <a:off x="4366051" y="5332989"/>
              <a:ext cx="379665" cy="235390"/>
            </a:xfrm>
            <a:prstGeom prst="rect">
              <a:avLst/>
            </a:prstGeom>
            <a:solidFill>
              <a:srgbClr val="00441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4366051" y="5643664"/>
              <a:ext cx="379665" cy="235390"/>
            </a:xfrm>
            <a:prstGeom prst="rect">
              <a:avLst/>
            </a:prstGeom>
            <a:solidFill>
              <a:srgbClr val="74B87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4366051" y="5958743"/>
              <a:ext cx="379665" cy="235390"/>
            </a:xfrm>
            <a:prstGeom prst="rect">
              <a:avLst/>
            </a:prstGeom>
            <a:solidFill>
              <a:srgbClr val="41937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4745716" y="4389699"/>
              <a:ext cx="763753" cy="307777"/>
            </a:xfrm>
            <a:prstGeom prst="rect">
              <a:avLst/>
            </a:prstGeom>
            <a:noFill/>
          </p:spPr>
          <p:txBody>
            <a:bodyPr wrap="square" rtlCol="0">
              <a:spAutoFit/>
            </a:bodyPr>
            <a:lstStyle/>
            <a:p>
              <a:r>
                <a:rPr lang="en-US" sz="1400" dirty="0" smtClean="0">
                  <a:solidFill>
                    <a:schemeClr val="tx1">
                      <a:lumMod val="75000"/>
                      <a:lumOff val="25000"/>
                    </a:schemeClr>
                  </a:solidFill>
                </a:rPr>
                <a:t>Water</a:t>
              </a:r>
            </a:p>
          </p:txBody>
        </p:sp>
        <p:sp>
          <p:nvSpPr>
            <p:cNvPr id="15" name="TextBox 14"/>
            <p:cNvSpPr txBox="1"/>
            <p:nvPr/>
          </p:nvSpPr>
          <p:spPr>
            <a:xfrm>
              <a:off x="4745716" y="4690588"/>
              <a:ext cx="1132569" cy="307777"/>
            </a:xfrm>
            <a:prstGeom prst="rect">
              <a:avLst/>
            </a:prstGeom>
            <a:noFill/>
          </p:spPr>
          <p:txBody>
            <a:bodyPr wrap="square" rtlCol="0">
              <a:spAutoFit/>
            </a:bodyPr>
            <a:lstStyle/>
            <a:p>
              <a:r>
                <a:rPr lang="en-US" sz="1400" dirty="0" smtClean="0">
                  <a:solidFill>
                    <a:schemeClr val="tx1">
                      <a:lumMod val="75000"/>
                      <a:lumOff val="25000"/>
                    </a:schemeClr>
                  </a:solidFill>
                </a:rPr>
                <a:t>Impervious</a:t>
              </a:r>
            </a:p>
          </p:txBody>
        </p:sp>
        <p:sp>
          <p:nvSpPr>
            <p:cNvPr id="16" name="TextBox 15"/>
            <p:cNvSpPr txBox="1"/>
            <p:nvPr/>
          </p:nvSpPr>
          <p:spPr>
            <a:xfrm>
              <a:off x="4745716" y="4997156"/>
              <a:ext cx="763753" cy="307777"/>
            </a:xfrm>
            <a:prstGeom prst="rect">
              <a:avLst/>
            </a:prstGeom>
            <a:noFill/>
          </p:spPr>
          <p:txBody>
            <a:bodyPr wrap="square" rtlCol="0">
              <a:spAutoFit/>
            </a:bodyPr>
            <a:lstStyle/>
            <a:p>
              <a:r>
                <a:rPr lang="en-US" sz="1400" dirty="0" smtClean="0">
                  <a:solidFill>
                    <a:schemeClr val="tx1">
                      <a:lumMod val="75000"/>
                      <a:lumOff val="25000"/>
                    </a:schemeClr>
                  </a:solidFill>
                </a:rPr>
                <a:t>Barren</a:t>
              </a:r>
            </a:p>
          </p:txBody>
        </p:sp>
        <p:sp>
          <p:nvSpPr>
            <p:cNvPr id="17" name="TextBox 16"/>
            <p:cNvSpPr txBox="1"/>
            <p:nvPr/>
          </p:nvSpPr>
          <p:spPr>
            <a:xfrm>
              <a:off x="4745715" y="5296796"/>
              <a:ext cx="1132569" cy="307777"/>
            </a:xfrm>
            <a:prstGeom prst="rect">
              <a:avLst/>
            </a:prstGeom>
            <a:noFill/>
          </p:spPr>
          <p:txBody>
            <a:bodyPr wrap="square" rtlCol="0">
              <a:spAutoFit/>
            </a:bodyPr>
            <a:lstStyle/>
            <a:p>
              <a:r>
                <a:rPr lang="en-US" sz="1400" dirty="0" smtClean="0">
                  <a:solidFill>
                    <a:schemeClr val="tx1">
                      <a:lumMod val="75000"/>
                      <a:lumOff val="25000"/>
                    </a:schemeClr>
                  </a:solidFill>
                </a:rPr>
                <a:t>Forest</a:t>
              </a:r>
            </a:p>
          </p:txBody>
        </p:sp>
        <p:sp>
          <p:nvSpPr>
            <p:cNvPr id="18" name="TextBox 17"/>
            <p:cNvSpPr txBox="1"/>
            <p:nvPr/>
          </p:nvSpPr>
          <p:spPr>
            <a:xfrm>
              <a:off x="4745714" y="5607471"/>
              <a:ext cx="1283894" cy="307777"/>
            </a:xfrm>
            <a:prstGeom prst="rect">
              <a:avLst/>
            </a:prstGeom>
            <a:noFill/>
          </p:spPr>
          <p:txBody>
            <a:bodyPr wrap="square" rtlCol="0">
              <a:spAutoFit/>
            </a:bodyPr>
            <a:lstStyle/>
            <a:p>
              <a:r>
                <a:rPr lang="en-US" sz="1400" dirty="0" smtClean="0">
                  <a:solidFill>
                    <a:schemeClr val="tx1">
                      <a:lumMod val="75000"/>
                      <a:lumOff val="25000"/>
                    </a:schemeClr>
                  </a:solidFill>
                </a:rPr>
                <a:t>Scrub/Shrub</a:t>
              </a:r>
            </a:p>
          </p:txBody>
        </p:sp>
        <p:sp>
          <p:nvSpPr>
            <p:cNvPr id="19" name="TextBox 18"/>
            <p:cNvSpPr txBox="1"/>
            <p:nvPr/>
          </p:nvSpPr>
          <p:spPr>
            <a:xfrm>
              <a:off x="4745714" y="5922550"/>
              <a:ext cx="1039450" cy="307777"/>
            </a:xfrm>
            <a:prstGeom prst="rect">
              <a:avLst/>
            </a:prstGeom>
            <a:noFill/>
          </p:spPr>
          <p:txBody>
            <a:bodyPr wrap="square" rtlCol="0">
              <a:spAutoFit/>
            </a:bodyPr>
            <a:lstStyle/>
            <a:p>
              <a:r>
                <a:rPr lang="en-US" sz="1400" dirty="0" smtClean="0">
                  <a:solidFill>
                    <a:schemeClr val="tx1">
                      <a:lumMod val="75000"/>
                      <a:lumOff val="25000"/>
                    </a:schemeClr>
                  </a:solidFill>
                </a:rPr>
                <a:t>Turf/Grass</a:t>
              </a:r>
            </a:p>
          </p:txBody>
        </p:sp>
      </p:grpSp>
      <p:grpSp>
        <p:nvGrpSpPr>
          <p:cNvPr id="20" name="Group 19"/>
          <p:cNvGrpSpPr/>
          <p:nvPr/>
        </p:nvGrpSpPr>
        <p:grpSpPr>
          <a:xfrm>
            <a:off x="651157" y="6308015"/>
            <a:ext cx="2801262" cy="347913"/>
            <a:chOff x="5313594" y="6192050"/>
            <a:chExt cx="2801262" cy="347913"/>
          </a:xfrm>
        </p:grpSpPr>
        <p:grpSp>
          <p:nvGrpSpPr>
            <p:cNvPr id="21" name="Group 20"/>
            <p:cNvGrpSpPr/>
            <p:nvPr/>
          </p:nvGrpSpPr>
          <p:grpSpPr>
            <a:xfrm>
              <a:off x="5313594" y="6192050"/>
              <a:ext cx="2290552" cy="296260"/>
              <a:chOff x="4874984" y="3663895"/>
              <a:chExt cx="2290552" cy="296260"/>
            </a:xfrm>
          </p:grpSpPr>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62839" t="94988" r="8554" b="3842"/>
              <a:stretch/>
            </p:blipFill>
            <p:spPr>
              <a:xfrm>
                <a:off x="4945168" y="3842676"/>
                <a:ext cx="2220368" cy="117479"/>
              </a:xfrm>
              <a:prstGeom prst="rect">
                <a:avLst/>
              </a:prstGeom>
            </p:spPr>
          </p:pic>
          <p:sp>
            <p:nvSpPr>
              <p:cNvPr id="24" name="TextBox 23"/>
              <p:cNvSpPr txBox="1"/>
              <p:nvPr/>
            </p:nvSpPr>
            <p:spPr>
              <a:xfrm>
                <a:off x="4874984" y="3663895"/>
                <a:ext cx="140368" cy="246221"/>
              </a:xfrm>
              <a:prstGeom prst="rect">
                <a:avLst/>
              </a:prstGeom>
              <a:noFill/>
            </p:spPr>
            <p:txBody>
              <a:bodyPr wrap="square" rtlCol="0">
                <a:spAutoFit/>
              </a:bodyPr>
              <a:lstStyle/>
              <a:p>
                <a:r>
                  <a:rPr lang="en-US" sz="1000" dirty="0" smtClean="0">
                    <a:solidFill>
                      <a:schemeClr val="tx1">
                        <a:lumMod val="75000"/>
                        <a:lumOff val="25000"/>
                      </a:schemeClr>
                    </a:solidFill>
                  </a:rPr>
                  <a:t>0</a:t>
                </a:r>
              </a:p>
            </p:txBody>
          </p:sp>
          <p:sp>
            <p:nvSpPr>
              <p:cNvPr id="25" name="TextBox 24"/>
              <p:cNvSpPr txBox="1"/>
              <p:nvPr/>
            </p:nvSpPr>
            <p:spPr>
              <a:xfrm>
                <a:off x="5950076" y="3663895"/>
                <a:ext cx="140368" cy="246221"/>
              </a:xfrm>
              <a:prstGeom prst="rect">
                <a:avLst/>
              </a:prstGeom>
              <a:noFill/>
            </p:spPr>
            <p:txBody>
              <a:bodyPr wrap="square" rtlCol="0">
                <a:spAutoFit/>
              </a:bodyPr>
              <a:lstStyle/>
              <a:p>
                <a:r>
                  <a:rPr lang="en-US" sz="1000" dirty="0" smtClean="0">
                    <a:solidFill>
                      <a:schemeClr val="tx1">
                        <a:lumMod val="75000"/>
                        <a:lumOff val="25000"/>
                      </a:schemeClr>
                    </a:solidFill>
                  </a:rPr>
                  <a:t>2</a:t>
                </a:r>
              </a:p>
            </p:txBody>
          </p:sp>
          <p:sp>
            <p:nvSpPr>
              <p:cNvPr id="26" name="TextBox 25"/>
              <p:cNvSpPr txBox="1"/>
              <p:nvPr/>
            </p:nvSpPr>
            <p:spPr>
              <a:xfrm>
                <a:off x="7025168" y="3663895"/>
                <a:ext cx="140368" cy="246221"/>
              </a:xfrm>
              <a:prstGeom prst="rect">
                <a:avLst/>
              </a:prstGeom>
              <a:noFill/>
            </p:spPr>
            <p:txBody>
              <a:bodyPr wrap="square" rtlCol="0">
                <a:spAutoFit/>
              </a:bodyPr>
              <a:lstStyle/>
              <a:p>
                <a:r>
                  <a:rPr lang="en-US" sz="1000" dirty="0" smtClean="0">
                    <a:solidFill>
                      <a:schemeClr val="tx1">
                        <a:lumMod val="75000"/>
                        <a:lumOff val="25000"/>
                      </a:schemeClr>
                    </a:solidFill>
                  </a:rPr>
                  <a:t>4</a:t>
                </a:r>
              </a:p>
            </p:txBody>
          </p:sp>
        </p:grpSp>
        <p:sp>
          <p:nvSpPr>
            <p:cNvPr id="22" name="TextBox 21"/>
            <p:cNvSpPr txBox="1"/>
            <p:nvPr/>
          </p:nvSpPr>
          <p:spPr>
            <a:xfrm>
              <a:off x="7561230" y="6278353"/>
              <a:ext cx="553626" cy="261610"/>
            </a:xfrm>
            <a:prstGeom prst="rect">
              <a:avLst/>
            </a:prstGeom>
            <a:noFill/>
          </p:spPr>
          <p:txBody>
            <a:bodyPr wrap="square" rtlCol="0">
              <a:spAutoFit/>
            </a:bodyPr>
            <a:lstStyle/>
            <a:p>
              <a:r>
                <a:rPr lang="en-US" sz="1100" dirty="0" smtClean="0">
                  <a:solidFill>
                    <a:schemeClr val="tx1">
                      <a:lumMod val="75000"/>
                      <a:lumOff val="25000"/>
                    </a:schemeClr>
                  </a:solidFill>
                </a:rPr>
                <a:t>Miles</a:t>
              </a:r>
            </a:p>
          </p:txBody>
        </p:sp>
      </p:grpSp>
      <p:pic>
        <p:nvPicPr>
          <p:cNvPr id="33" name="Picture 3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8731" b="81424" l="6272" r="91847"/>
                    </a14:imgEffect>
                  </a14:imgLayer>
                </a14:imgProps>
              </a:ext>
              <a:ext uri="{28A0092B-C50C-407E-A947-70E740481C1C}">
                <a14:useLocalDpi xmlns:a14="http://schemas.microsoft.com/office/drawing/2010/main" val="0"/>
              </a:ext>
            </a:extLst>
          </a:blip>
          <a:srcRect l="5609" t="18139" r="7194" b="20658"/>
          <a:stretch/>
        </p:blipFill>
        <p:spPr>
          <a:xfrm>
            <a:off x="5976766" y="862058"/>
            <a:ext cx="5995551" cy="5445957"/>
          </a:xfrm>
          <a:prstGeom prst="rect">
            <a:avLst/>
          </a:prstGeom>
        </p:spPr>
      </p:pic>
      <p:sp>
        <p:nvSpPr>
          <p:cNvPr id="31" name="TextBox 30"/>
          <p:cNvSpPr txBox="1"/>
          <p:nvPr/>
        </p:nvSpPr>
        <p:spPr>
          <a:xfrm>
            <a:off x="6275925" y="1163281"/>
            <a:ext cx="1255154" cy="584775"/>
          </a:xfrm>
          <a:prstGeom prst="rect">
            <a:avLst/>
          </a:prstGeom>
          <a:noFill/>
        </p:spPr>
        <p:txBody>
          <a:bodyPr wrap="square" rtlCol="0">
            <a:spAutoFit/>
          </a:bodyPr>
          <a:lstStyle/>
          <a:p>
            <a:r>
              <a:rPr lang="en-US" sz="3200" dirty="0" smtClean="0">
                <a:solidFill>
                  <a:schemeClr val="tx1">
                    <a:lumMod val="75000"/>
                    <a:lumOff val="25000"/>
                  </a:schemeClr>
                </a:solidFill>
              </a:rPr>
              <a:t>2016</a:t>
            </a:r>
          </a:p>
        </p:txBody>
      </p:sp>
    </p:spTree>
    <p:extLst>
      <p:ext uri="{BB962C8B-B14F-4D97-AF65-F5344CB8AC3E}">
        <p14:creationId xmlns:p14="http://schemas.microsoft.com/office/powerpoint/2010/main" val="33011684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27" t="4814" r="22102" b="3979"/>
          <a:stretch/>
        </p:blipFill>
        <p:spPr>
          <a:xfrm>
            <a:off x="694965" y="1364300"/>
            <a:ext cx="5489888" cy="4983440"/>
          </a:xfrm>
          <a:prstGeom prst="rect">
            <a:avLst/>
          </a:prstGeom>
        </p:spPr>
      </p:pic>
      <p:sp>
        <p:nvSpPr>
          <p:cNvPr id="2" name="Title 1"/>
          <p:cNvSpPr>
            <a:spLocks noGrp="1"/>
          </p:cNvSpPr>
          <p:nvPr>
            <p:ph type="title"/>
          </p:nvPr>
        </p:nvSpPr>
        <p:spPr>
          <a:xfrm>
            <a:off x="1000125" y="365124"/>
            <a:ext cx="11191875" cy="479425"/>
          </a:xfrm>
        </p:spPr>
        <p:txBody>
          <a:bodyPr/>
          <a:lstStyle/>
          <a:p>
            <a:r>
              <a:rPr lang="en-US" sz="4600" dirty="0" smtClean="0"/>
              <a:t>Results: Heat Vulnerability Assessment</a:t>
            </a:r>
            <a:endParaRPr lang="en-US" sz="4600" dirty="0"/>
          </a:p>
        </p:txBody>
      </p:sp>
      <p:pic>
        <p:nvPicPr>
          <p:cNvPr id="57" name="Picture 5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6741" b="83148" l="20750" r="78611"/>
                    </a14:imgEffect>
                  </a14:imgLayer>
                </a14:imgProps>
              </a:ext>
              <a:ext uri="{28A0092B-C50C-407E-A947-70E740481C1C}">
                <a14:useLocalDpi xmlns:a14="http://schemas.microsoft.com/office/drawing/2010/main" val="0"/>
              </a:ext>
            </a:extLst>
          </a:blip>
          <a:srcRect l="18694" t="18339" r="20964" b="17252"/>
          <a:stretch/>
        </p:blipFill>
        <p:spPr>
          <a:xfrm>
            <a:off x="6338877" y="4223240"/>
            <a:ext cx="2953953" cy="2364803"/>
          </a:xfrm>
          <a:prstGeom prst="rect">
            <a:avLst/>
          </a:prstGeom>
        </p:spPr>
      </p:pic>
      <p:sp>
        <p:nvSpPr>
          <p:cNvPr id="58" name="TextBox 57"/>
          <p:cNvSpPr txBox="1"/>
          <p:nvPr/>
        </p:nvSpPr>
        <p:spPr>
          <a:xfrm>
            <a:off x="7213488" y="3973762"/>
            <a:ext cx="680137" cy="369332"/>
          </a:xfrm>
          <a:prstGeom prst="rect">
            <a:avLst/>
          </a:prstGeom>
          <a:noFill/>
        </p:spPr>
        <p:txBody>
          <a:bodyPr wrap="square" rtlCol="0">
            <a:spAutoFit/>
          </a:bodyPr>
          <a:lstStyle/>
          <a:p>
            <a:r>
              <a:rPr lang="en-US" dirty="0" smtClean="0">
                <a:latin typeface="Century Gothic" panose="020B0502020202020204" pitchFamily="34" charset="0"/>
              </a:rPr>
              <a:t>Age</a:t>
            </a:r>
            <a:endParaRPr lang="en-US" dirty="0">
              <a:latin typeface="Century Gothic" panose="020B0502020202020204" pitchFamily="34" charset="0"/>
            </a:endParaRPr>
          </a:p>
        </p:txBody>
      </p:sp>
      <p:grpSp>
        <p:nvGrpSpPr>
          <p:cNvPr id="59" name="Group 58"/>
          <p:cNvGrpSpPr>
            <a:grpSpLocks noChangeAspect="1"/>
          </p:cNvGrpSpPr>
          <p:nvPr/>
        </p:nvGrpSpPr>
        <p:grpSpPr>
          <a:xfrm>
            <a:off x="6316669" y="1220335"/>
            <a:ext cx="2976161" cy="2549469"/>
            <a:chOff x="2829334" y="426356"/>
            <a:chExt cx="4027780" cy="3450317"/>
          </a:xfrm>
        </p:grpSpPr>
        <p:pic>
          <p:nvPicPr>
            <p:cNvPr id="60" name="Picture 5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225" b="95591" l="14972" r="80037"/>
                      </a14:imgEffect>
                    </a14:imgLayer>
                  </a14:imgProps>
                </a:ext>
                <a:ext uri="{28A0092B-C50C-407E-A947-70E740481C1C}">
                  <a14:useLocalDpi xmlns:a14="http://schemas.microsoft.com/office/drawing/2010/main" val="0"/>
                </a:ext>
              </a:extLst>
            </a:blip>
            <a:srcRect l="18646" t="18491" r="20937" b="17500"/>
            <a:stretch/>
          </p:blipFill>
          <p:spPr>
            <a:xfrm>
              <a:off x="2829334" y="676273"/>
              <a:ext cx="4027780" cy="3200400"/>
            </a:xfrm>
            <a:prstGeom prst="rect">
              <a:avLst/>
            </a:prstGeom>
          </p:spPr>
        </p:pic>
        <p:sp>
          <p:nvSpPr>
            <p:cNvPr id="61" name="TextBox 60"/>
            <p:cNvSpPr txBox="1"/>
            <p:nvPr/>
          </p:nvSpPr>
          <p:spPr>
            <a:xfrm>
              <a:off x="3246230" y="426356"/>
              <a:ext cx="1523834" cy="499835"/>
            </a:xfrm>
            <a:prstGeom prst="rect">
              <a:avLst/>
            </a:prstGeom>
            <a:noFill/>
          </p:spPr>
          <p:txBody>
            <a:bodyPr wrap="square" rtlCol="0">
              <a:spAutoFit/>
            </a:bodyPr>
            <a:lstStyle/>
            <a:p>
              <a:r>
                <a:rPr lang="en-US" dirty="0" smtClean="0">
                  <a:latin typeface="Century Gothic" panose="020B0502020202020204" pitchFamily="34" charset="0"/>
                </a:rPr>
                <a:t>Health</a:t>
              </a:r>
              <a:endParaRPr lang="en-US" dirty="0">
                <a:latin typeface="Century Gothic" panose="020B0502020202020204" pitchFamily="34" charset="0"/>
              </a:endParaRPr>
            </a:p>
          </p:txBody>
        </p:sp>
      </p:grpSp>
      <p:sp>
        <p:nvSpPr>
          <p:cNvPr id="63" name="TextBox 62"/>
          <p:cNvSpPr txBox="1"/>
          <p:nvPr/>
        </p:nvSpPr>
        <p:spPr>
          <a:xfrm>
            <a:off x="8860760" y="3835263"/>
            <a:ext cx="2292320" cy="646331"/>
          </a:xfrm>
          <a:prstGeom prst="rect">
            <a:avLst/>
          </a:prstGeom>
          <a:noFill/>
        </p:spPr>
        <p:txBody>
          <a:bodyPr wrap="square" rtlCol="0">
            <a:spAutoFit/>
          </a:bodyPr>
          <a:lstStyle/>
          <a:p>
            <a:pPr algn="ctr"/>
            <a:r>
              <a:rPr lang="en-US" dirty="0" smtClean="0">
                <a:latin typeface="Century Gothic" panose="020B0502020202020204" pitchFamily="34" charset="0"/>
              </a:rPr>
              <a:t>Socioeconomic Status</a:t>
            </a:r>
            <a:endParaRPr lang="en-US" dirty="0">
              <a:latin typeface="Century Gothic" panose="020B0502020202020204" pitchFamily="34" charset="0"/>
            </a:endParaRPr>
          </a:p>
        </p:txBody>
      </p:sp>
      <p:pic>
        <p:nvPicPr>
          <p:cNvPr id="64" name="Picture 63"/>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9032" b="80885" l="11459" r="77145"/>
                    </a14:imgEffect>
                  </a14:imgLayer>
                </a14:imgProps>
              </a:ext>
              <a:ext uri="{28A0092B-C50C-407E-A947-70E740481C1C}">
                <a14:useLocalDpi xmlns:a14="http://schemas.microsoft.com/office/drawing/2010/main" val="0"/>
              </a:ext>
            </a:extLst>
          </a:blip>
          <a:srcRect l="18646" t="17639" r="20937" b="18056"/>
          <a:stretch/>
        </p:blipFill>
        <p:spPr>
          <a:xfrm>
            <a:off x="9157828" y="4093411"/>
            <a:ext cx="2962387" cy="2364803"/>
          </a:xfrm>
          <a:prstGeom prst="rect">
            <a:avLst/>
          </a:prstGeom>
        </p:spPr>
      </p:pic>
      <p:grpSp>
        <p:nvGrpSpPr>
          <p:cNvPr id="65" name="Group 64"/>
          <p:cNvGrpSpPr>
            <a:grpSpLocks noChangeAspect="1"/>
          </p:cNvGrpSpPr>
          <p:nvPr/>
        </p:nvGrpSpPr>
        <p:grpSpPr>
          <a:xfrm>
            <a:off x="8860760" y="1226285"/>
            <a:ext cx="3165619" cy="2529109"/>
            <a:chOff x="7732102" y="453909"/>
            <a:chExt cx="4284183" cy="3422764"/>
          </a:xfrm>
        </p:grpSpPr>
        <p:pic>
          <p:nvPicPr>
            <p:cNvPr id="66" name="Picture 6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9083" b="82250" l="12375" r="79125"/>
                      </a14:imgEffect>
                    </a14:imgLayer>
                  </a14:imgProps>
                </a:ext>
                <a:ext uri="{28A0092B-C50C-407E-A947-70E740481C1C}">
                  <a14:useLocalDpi xmlns:a14="http://schemas.microsoft.com/office/drawing/2010/main" val="0"/>
                </a:ext>
              </a:extLst>
            </a:blip>
            <a:srcRect l="18749" t="17778" r="21146" b="18055"/>
            <a:stretch/>
          </p:blipFill>
          <p:spPr>
            <a:xfrm>
              <a:off x="8019249" y="676273"/>
              <a:ext cx="3997036" cy="3200400"/>
            </a:xfrm>
            <a:prstGeom prst="rect">
              <a:avLst/>
            </a:prstGeom>
          </p:spPr>
        </p:pic>
        <p:sp>
          <p:nvSpPr>
            <p:cNvPr id="67" name="TextBox 66"/>
            <p:cNvSpPr txBox="1"/>
            <p:nvPr/>
          </p:nvSpPr>
          <p:spPr>
            <a:xfrm>
              <a:off x="7732102" y="453909"/>
              <a:ext cx="2525235" cy="499835"/>
            </a:xfrm>
            <a:prstGeom prst="rect">
              <a:avLst/>
            </a:prstGeom>
            <a:noFill/>
          </p:spPr>
          <p:txBody>
            <a:bodyPr wrap="square" rtlCol="0">
              <a:spAutoFit/>
            </a:bodyPr>
            <a:lstStyle/>
            <a:p>
              <a:r>
                <a:rPr lang="en-US" dirty="0" smtClean="0">
                  <a:latin typeface="Century Gothic" panose="020B0502020202020204" pitchFamily="34" charset="0"/>
                </a:rPr>
                <a:t>Minority Status</a:t>
              </a:r>
              <a:endParaRPr lang="en-US" dirty="0">
                <a:latin typeface="Century Gothic" panose="020B0502020202020204" pitchFamily="34" charset="0"/>
              </a:endParaRPr>
            </a:p>
          </p:txBody>
        </p:sp>
      </p:grpSp>
      <p:grpSp>
        <p:nvGrpSpPr>
          <p:cNvPr id="68" name="Group 67"/>
          <p:cNvGrpSpPr>
            <a:grpSpLocks noChangeAspect="1"/>
          </p:cNvGrpSpPr>
          <p:nvPr/>
        </p:nvGrpSpPr>
        <p:grpSpPr>
          <a:xfrm>
            <a:off x="228855" y="4427215"/>
            <a:ext cx="1776626" cy="2011921"/>
            <a:chOff x="9806135" y="4349308"/>
            <a:chExt cx="1936602" cy="2193085"/>
          </a:xfrm>
        </p:grpSpPr>
        <p:sp>
          <p:nvSpPr>
            <p:cNvPr id="69" name="TextBox 68"/>
            <p:cNvSpPr txBox="1"/>
            <p:nvPr/>
          </p:nvSpPr>
          <p:spPr>
            <a:xfrm>
              <a:off x="10408145" y="4714030"/>
              <a:ext cx="843514" cy="307776"/>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0</a:t>
              </a:r>
              <a:r>
                <a:rPr lang="en-US" sz="1200" dirty="0" smtClean="0">
                  <a:solidFill>
                    <a:schemeClr val="tx1">
                      <a:lumMod val="75000"/>
                      <a:lumOff val="25000"/>
                    </a:schemeClr>
                  </a:solidFill>
                  <a:latin typeface="Century Gothic" panose="020B0502020202020204" pitchFamily="34" charset="0"/>
                </a:rPr>
                <a:t> – 0.18</a:t>
              </a:r>
            </a:p>
          </p:txBody>
        </p:sp>
        <p:sp>
          <p:nvSpPr>
            <p:cNvPr id="70" name="TextBox 69"/>
            <p:cNvSpPr txBox="1"/>
            <p:nvPr/>
          </p:nvSpPr>
          <p:spPr>
            <a:xfrm>
              <a:off x="10408145" y="5021801"/>
              <a:ext cx="1118532" cy="307776"/>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0.18 – 0.38</a:t>
              </a:r>
            </a:p>
          </p:txBody>
        </p:sp>
        <p:sp>
          <p:nvSpPr>
            <p:cNvPr id="71" name="TextBox 70"/>
            <p:cNvSpPr txBox="1"/>
            <p:nvPr/>
          </p:nvSpPr>
          <p:spPr>
            <a:xfrm>
              <a:off x="10408145" y="5320047"/>
              <a:ext cx="1118532" cy="307776"/>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0.38 – 0.58</a:t>
              </a:r>
            </a:p>
          </p:txBody>
        </p:sp>
        <p:sp>
          <p:nvSpPr>
            <p:cNvPr id="72" name="TextBox 71"/>
            <p:cNvSpPr txBox="1"/>
            <p:nvPr/>
          </p:nvSpPr>
          <p:spPr>
            <a:xfrm>
              <a:off x="10408145" y="5626706"/>
              <a:ext cx="1118532" cy="307776"/>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0.58 – 0.78</a:t>
              </a:r>
            </a:p>
          </p:txBody>
        </p:sp>
        <p:sp>
          <p:nvSpPr>
            <p:cNvPr id="73" name="TextBox 72"/>
            <p:cNvSpPr txBox="1"/>
            <p:nvPr/>
          </p:nvSpPr>
          <p:spPr>
            <a:xfrm>
              <a:off x="10408145" y="5934385"/>
              <a:ext cx="798038" cy="307776"/>
            </a:xfrm>
            <a:prstGeom prst="rect">
              <a:avLst/>
            </a:prstGeom>
            <a:noFill/>
          </p:spPr>
          <p:txBody>
            <a:bodyPr wrap="square" rtlCol="0">
              <a:spAutoFit/>
            </a:bodyPr>
            <a:lstStyle/>
            <a:p>
              <a:r>
                <a:rPr lang="en-US" sz="1200" dirty="0" smtClean="0">
                  <a:solidFill>
                    <a:schemeClr val="tx1">
                      <a:lumMod val="75000"/>
                      <a:lumOff val="25000"/>
                    </a:schemeClr>
                  </a:solidFill>
                  <a:latin typeface="Century Gothic" panose="020B0502020202020204" pitchFamily="34" charset="0"/>
                </a:rPr>
                <a:t>0.78 - 1</a:t>
              </a:r>
            </a:p>
          </p:txBody>
        </p:sp>
        <p:sp>
          <p:nvSpPr>
            <p:cNvPr id="74" name="TextBox 73"/>
            <p:cNvSpPr txBox="1"/>
            <p:nvPr/>
          </p:nvSpPr>
          <p:spPr>
            <a:xfrm>
              <a:off x="9806135" y="4349308"/>
              <a:ext cx="1936602" cy="342223"/>
            </a:xfrm>
            <a:prstGeom prst="rect">
              <a:avLst/>
            </a:prstGeom>
          </p:spPr>
          <p:txBody>
            <a:bodyPr wrap="square" numCol="1" spcCol="640080" rtlCol="0">
              <a:spAutoFit/>
            </a:bodyPr>
            <a:lstStyle/>
            <a:p>
              <a:pPr algn="just"/>
              <a:r>
                <a:rPr lang="en-US" sz="1400" dirty="0" smtClean="0">
                  <a:solidFill>
                    <a:schemeClr val="tx1">
                      <a:lumMod val="75000"/>
                      <a:lumOff val="25000"/>
                    </a:schemeClr>
                  </a:solidFill>
                  <a:latin typeface="Century Gothic" panose="020B0502020202020204" pitchFamily="34" charset="0"/>
                </a:rPr>
                <a:t>Low Vulnerability</a:t>
              </a:r>
            </a:p>
          </p:txBody>
        </p:sp>
        <p:sp>
          <p:nvSpPr>
            <p:cNvPr id="75" name="TextBox 74"/>
            <p:cNvSpPr txBox="1"/>
            <p:nvPr/>
          </p:nvSpPr>
          <p:spPr>
            <a:xfrm>
              <a:off x="9806135" y="6203839"/>
              <a:ext cx="1936602" cy="338554"/>
            </a:xfrm>
            <a:prstGeom prst="rect">
              <a:avLst/>
            </a:prstGeom>
          </p:spPr>
          <p:txBody>
            <a:bodyPr wrap="square" numCol="1" spcCol="640080" rtlCol="0">
              <a:spAutoFit/>
            </a:bodyPr>
            <a:lstStyle/>
            <a:p>
              <a:pPr algn="just"/>
              <a:r>
                <a:rPr lang="en-US" sz="1400" dirty="0" smtClean="0">
                  <a:solidFill>
                    <a:schemeClr val="tx1">
                      <a:lumMod val="75000"/>
                      <a:lumOff val="25000"/>
                    </a:schemeClr>
                  </a:solidFill>
                  <a:latin typeface="Century Gothic" panose="020B0502020202020204" pitchFamily="34" charset="0"/>
                </a:rPr>
                <a:t>High Vulnerability</a:t>
              </a:r>
            </a:p>
          </p:txBody>
        </p:sp>
        <p:pic>
          <p:nvPicPr>
            <p:cNvPr id="76" name="Picture 75"/>
            <p:cNvPicPr>
              <a:picLocks noChangeAspect="1"/>
            </p:cNvPicPr>
            <p:nvPr/>
          </p:nvPicPr>
          <p:blipFill rotWithShape="1">
            <a:blip r:embed="rId12" cstate="print">
              <a:extLst>
                <a:ext uri="{28A0092B-C50C-407E-A947-70E740481C1C}">
                  <a14:useLocalDpi xmlns:a14="http://schemas.microsoft.com/office/drawing/2010/main" val="0"/>
                </a:ext>
              </a:extLst>
            </a:blip>
            <a:srcRect l="18789" t="66478" r="76596" b="17111"/>
            <a:stretch/>
          </p:blipFill>
          <p:spPr>
            <a:xfrm>
              <a:off x="9806135" y="4648007"/>
              <a:ext cx="591307" cy="1576817"/>
            </a:xfrm>
            <a:prstGeom prst="rect">
              <a:avLst/>
            </a:prstGeom>
          </p:spPr>
        </p:pic>
      </p:grpSp>
      <p:sp>
        <p:nvSpPr>
          <p:cNvPr id="26" name="TextBox 25"/>
          <p:cNvSpPr txBox="1"/>
          <p:nvPr/>
        </p:nvSpPr>
        <p:spPr>
          <a:xfrm>
            <a:off x="626806" y="1214158"/>
            <a:ext cx="3221388" cy="369332"/>
          </a:xfrm>
          <a:prstGeom prst="rect">
            <a:avLst/>
          </a:prstGeom>
          <a:noFill/>
        </p:spPr>
        <p:txBody>
          <a:bodyPr wrap="square" rtlCol="0">
            <a:spAutoFit/>
          </a:bodyPr>
          <a:lstStyle/>
          <a:p>
            <a:r>
              <a:rPr lang="en-US" b="1" dirty="0" smtClean="0">
                <a:solidFill>
                  <a:schemeClr val="tx1">
                    <a:lumMod val="75000"/>
                    <a:lumOff val="25000"/>
                  </a:schemeClr>
                </a:solidFill>
                <a:latin typeface="Century Gothic" panose="020B0502020202020204" pitchFamily="34" charset="0"/>
              </a:rPr>
              <a:t>Overall Heat Vulnerability</a:t>
            </a:r>
            <a:endParaRPr lang="en-US" b="1"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148602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37174" y="2896497"/>
            <a:ext cx="4917653" cy="1065007"/>
          </a:xfrm>
        </p:spPr>
        <p:txBody>
          <a:bodyPr/>
          <a:lstStyle/>
          <a:p>
            <a:pPr algn="ctr"/>
            <a:r>
              <a:rPr lang="en-US" sz="9600" dirty="0" smtClean="0"/>
              <a:t>Analysis</a:t>
            </a:r>
            <a:endParaRPr lang="en-US" sz="9600" dirty="0"/>
          </a:p>
        </p:txBody>
      </p:sp>
    </p:spTree>
    <p:extLst>
      <p:ext uri="{BB962C8B-B14F-4D97-AF65-F5344CB8AC3E}">
        <p14:creationId xmlns:p14="http://schemas.microsoft.com/office/powerpoint/2010/main" val="3126816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85571" y="1147636"/>
            <a:ext cx="7775761" cy="5398750"/>
          </a:xfrm>
          <a:prstGeom prst="rect">
            <a:avLst/>
          </a:prstGeom>
        </p:spPr>
      </p:pic>
      <p:sp>
        <p:nvSpPr>
          <p:cNvPr id="2" name="Title 1"/>
          <p:cNvSpPr>
            <a:spLocks noGrp="1"/>
          </p:cNvSpPr>
          <p:nvPr>
            <p:ph type="title"/>
          </p:nvPr>
        </p:nvSpPr>
        <p:spPr/>
        <p:txBody>
          <a:bodyPr/>
          <a:lstStyle/>
          <a:p>
            <a:r>
              <a:rPr lang="en-US" dirty="0" smtClean="0"/>
              <a:t>Background</a:t>
            </a:r>
            <a:endParaRPr lang="en-US" dirty="0"/>
          </a:p>
        </p:txBody>
      </p:sp>
      <p:sp>
        <p:nvSpPr>
          <p:cNvPr id="4" name="Text Placeholder 3"/>
          <p:cNvSpPr>
            <a:spLocks noGrp="1"/>
          </p:cNvSpPr>
          <p:nvPr>
            <p:ph type="body" sz="half" idx="2"/>
          </p:nvPr>
        </p:nvSpPr>
        <p:spPr>
          <a:xfrm>
            <a:off x="7615646" y="1130287"/>
            <a:ext cx="4310743" cy="5398750"/>
          </a:xfrm>
        </p:spPr>
        <p:txBody>
          <a:bodyPr>
            <a:normAutofit/>
          </a:bodyPr>
          <a:lstStyle/>
          <a:p>
            <a:pPr marL="742950" lvl="1" indent="-285750">
              <a:buClr>
                <a:srgbClr val="964035"/>
              </a:buClr>
              <a:buFont typeface="Wingdings 3" panose="05040102010807070707" pitchFamily="18" charset="2"/>
              <a:buChar char="}"/>
            </a:pPr>
            <a:r>
              <a:rPr lang="en-US" sz="2400" dirty="0" smtClean="0"/>
              <a:t>Richmond, Virginia</a:t>
            </a:r>
          </a:p>
          <a:p>
            <a:pPr marL="1257300" lvl="2" indent="-342900">
              <a:buClr>
                <a:srgbClr val="964035"/>
              </a:buClr>
              <a:buFont typeface="Courier New" panose="02070309020205020404" pitchFamily="49" charset="0"/>
              <a:buChar char="o"/>
            </a:pPr>
            <a:r>
              <a:rPr lang="en-US" sz="2000" dirty="0" smtClean="0"/>
              <a:t>Fourth most populous city in VA: </a:t>
            </a:r>
            <a:r>
              <a:rPr lang="en-US" sz="2000" b="1" dirty="0" smtClean="0"/>
              <a:t>223,170</a:t>
            </a:r>
            <a:r>
              <a:rPr lang="en-US" sz="2000" dirty="0" smtClean="0"/>
              <a:t> (2016)</a:t>
            </a:r>
          </a:p>
          <a:p>
            <a:pPr marL="1257300" lvl="2" indent="-342900">
              <a:buClr>
                <a:srgbClr val="964035"/>
              </a:buClr>
              <a:buFont typeface="Courier New" panose="02070309020205020404" pitchFamily="49" charset="0"/>
              <a:buChar char="o"/>
            </a:pPr>
            <a:r>
              <a:rPr lang="en-US" sz="2000" dirty="0" smtClean="0"/>
              <a:t>Population increased by about 11% </a:t>
            </a:r>
            <a:r>
              <a:rPr lang="en-US" sz="2000" dirty="0"/>
              <a:t> </a:t>
            </a:r>
            <a:r>
              <a:rPr lang="en-US" sz="2000" dirty="0" smtClean="0"/>
              <a:t>from 2010 - 2017</a:t>
            </a:r>
          </a:p>
          <a:p>
            <a:pPr marL="742950" lvl="1" indent="-285750">
              <a:buClr>
                <a:srgbClr val="964035"/>
              </a:buClr>
              <a:buFont typeface="Wingdings 3" panose="05040102010807070707" pitchFamily="18" charset="2"/>
              <a:buChar char="}"/>
            </a:pPr>
            <a:r>
              <a:rPr lang="en-US" sz="2400" dirty="0" smtClean="0">
                <a:solidFill>
                  <a:prstClr val="black">
                    <a:lumMod val="75000"/>
                    <a:lumOff val="25000"/>
                  </a:prstClr>
                </a:solidFill>
              </a:rPr>
              <a:t>Inequality</a:t>
            </a:r>
          </a:p>
          <a:p>
            <a:pPr marL="1257300" lvl="2" indent="-342900">
              <a:buClr>
                <a:srgbClr val="964035"/>
              </a:buClr>
              <a:buFont typeface="Courier New" panose="02070309020205020404" pitchFamily="49" charset="0"/>
              <a:buChar char="o"/>
            </a:pPr>
            <a:r>
              <a:rPr lang="en-US" sz="2200" dirty="0" smtClean="0">
                <a:solidFill>
                  <a:prstClr val="black">
                    <a:lumMod val="75000"/>
                    <a:lumOff val="25000"/>
                  </a:prstClr>
                </a:solidFill>
              </a:rPr>
              <a:t>25% of families below poverty line</a:t>
            </a:r>
          </a:p>
          <a:p>
            <a:pPr marL="1257300" lvl="2" indent="-342900">
              <a:buClr>
                <a:srgbClr val="964035"/>
              </a:buClr>
              <a:buFont typeface="Courier New" panose="02070309020205020404" pitchFamily="49" charset="0"/>
              <a:buChar char="o"/>
            </a:pPr>
            <a:r>
              <a:rPr lang="en-US" sz="2200" dirty="0" smtClean="0">
                <a:solidFill>
                  <a:prstClr val="black">
                    <a:lumMod val="75000"/>
                    <a:lumOff val="25000"/>
                  </a:prstClr>
                </a:solidFill>
              </a:rPr>
              <a:t>14.1% experience extreme poverty</a:t>
            </a:r>
          </a:p>
          <a:p>
            <a:pPr marL="1257300" lvl="2" indent="-342900">
              <a:buClr>
                <a:srgbClr val="964035"/>
              </a:buClr>
              <a:buFont typeface="Courier New" panose="02070309020205020404" pitchFamily="49" charset="0"/>
              <a:buChar char="o"/>
            </a:pPr>
            <a:r>
              <a:rPr lang="en-US" sz="2200" dirty="0" smtClean="0">
                <a:solidFill>
                  <a:prstClr val="black">
                    <a:lumMod val="75000"/>
                    <a:lumOff val="25000"/>
                  </a:prstClr>
                </a:solidFill>
              </a:rPr>
              <a:t>Discrepancies in healthcare access</a:t>
            </a:r>
            <a:endParaRPr lang="en-US" sz="2000" dirty="0" smtClean="0"/>
          </a:p>
          <a:p>
            <a:pPr lvl="1">
              <a:buClr>
                <a:srgbClr val="964035"/>
              </a:buClr>
            </a:pPr>
            <a:endParaRPr lang="en-US" sz="2000" dirty="0" smtClean="0"/>
          </a:p>
        </p:txBody>
      </p:sp>
      <p:sp>
        <p:nvSpPr>
          <p:cNvPr id="7" name="TextBox 6"/>
          <p:cNvSpPr txBox="1"/>
          <p:nvPr/>
        </p:nvSpPr>
        <p:spPr>
          <a:xfrm>
            <a:off x="2000637" y="2978332"/>
            <a:ext cx="1334814" cy="369332"/>
          </a:xfrm>
          <a:prstGeom prst="rect">
            <a:avLst/>
          </a:prstGeom>
          <a:noFill/>
        </p:spPr>
        <p:txBody>
          <a:bodyPr wrap="square" rtlCol="0">
            <a:spAutoFit/>
          </a:bodyPr>
          <a:lstStyle/>
          <a:p>
            <a:pPr>
              <a:buClr>
                <a:srgbClr val="964035"/>
              </a:buClr>
            </a:pPr>
            <a:endParaRPr lang="en-US" dirty="0" smtClean="0">
              <a:solidFill>
                <a:schemeClr val="tx1">
                  <a:lumMod val="75000"/>
                  <a:lumOff val="25000"/>
                </a:schemeClr>
              </a:solidFill>
            </a:endParaRPr>
          </a:p>
        </p:txBody>
      </p:sp>
      <p:sp>
        <p:nvSpPr>
          <p:cNvPr id="8" name="TextBox 7"/>
          <p:cNvSpPr txBox="1"/>
          <p:nvPr/>
        </p:nvSpPr>
        <p:spPr>
          <a:xfrm>
            <a:off x="228609" y="6269387"/>
            <a:ext cx="1543031" cy="276999"/>
          </a:xfrm>
          <a:prstGeom prst="rect">
            <a:avLst/>
          </a:prstGeom>
          <a:noFill/>
        </p:spPr>
        <p:txBody>
          <a:bodyPr wrap="square" rtlCol="0">
            <a:spAutoFit/>
          </a:bodyPr>
          <a:lstStyle/>
          <a:p>
            <a:pPr lvl="0"/>
            <a:r>
              <a:rPr lang="en-US" sz="1200" dirty="0" smtClean="0">
                <a:solidFill>
                  <a:prstClr val="white"/>
                </a:solidFill>
              </a:rPr>
              <a:t>CC0: Pixabay</a:t>
            </a:r>
            <a:endParaRPr lang="en-US" sz="1200" dirty="0">
              <a:solidFill>
                <a:prstClr val="white"/>
              </a:solidFill>
            </a:endParaRPr>
          </a:p>
        </p:txBody>
      </p:sp>
    </p:spTree>
    <p:extLst>
      <p:ext uri="{BB962C8B-B14F-4D97-AF65-F5344CB8AC3E}">
        <p14:creationId xmlns:p14="http://schemas.microsoft.com/office/powerpoint/2010/main" val="11938741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a:t>
            </a:r>
            <a:r>
              <a:rPr lang="en-US" dirty="0"/>
              <a:t>Land Cover </a:t>
            </a:r>
            <a:r>
              <a:rPr lang="en-US" dirty="0" smtClean="0"/>
              <a:t>Change</a:t>
            </a:r>
            <a:endParaRPr lang="en-US" dirty="0"/>
          </a:p>
        </p:txBody>
      </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3333" b="97158" l="5106" r="93611"/>
                    </a14:imgEffect>
                  </a14:imgLayer>
                </a14:imgProps>
              </a:ext>
              <a:ext uri="{28A0092B-C50C-407E-A947-70E740481C1C}">
                <a14:useLocalDpi xmlns:a14="http://schemas.microsoft.com/office/drawing/2010/main" val="0"/>
              </a:ext>
            </a:extLst>
          </a:blip>
          <a:stretch>
            <a:fillRect/>
          </a:stretch>
        </p:blipFill>
        <p:spPr>
          <a:xfrm>
            <a:off x="-362196" y="748352"/>
            <a:ext cx="7686670" cy="5855923"/>
          </a:xfrm>
          <a:prstGeom prst="rect">
            <a:avLst/>
          </a:prstGeom>
        </p:spPr>
      </p:pic>
      <p:grpSp>
        <p:nvGrpSpPr>
          <p:cNvPr id="47" name="Group 46"/>
          <p:cNvGrpSpPr/>
          <p:nvPr/>
        </p:nvGrpSpPr>
        <p:grpSpPr>
          <a:xfrm>
            <a:off x="253958" y="4931516"/>
            <a:ext cx="1897035" cy="1186019"/>
            <a:chOff x="221684" y="4944520"/>
            <a:chExt cx="1897035" cy="1186019"/>
          </a:xfrm>
        </p:grpSpPr>
        <p:grpSp>
          <p:nvGrpSpPr>
            <p:cNvPr id="43" name="Group 42"/>
            <p:cNvGrpSpPr/>
            <p:nvPr/>
          </p:nvGrpSpPr>
          <p:grpSpPr>
            <a:xfrm>
              <a:off x="221684" y="4944520"/>
              <a:ext cx="1897035" cy="276999"/>
              <a:chOff x="221684" y="4944520"/>
              <a:chExt cx="1897035" cy="276999"/>
            </a:xfrm>
          </p:grpSpPr>
          <p:sp>
            <p:nvSpPr>
              <p:cNvPr id="11" name="Rectangle 10"/>
              <p:cNvSpPr/>
              <p:nvPr/>
            </p:nvSpPr>
            <p:spPr>
              <a:xfrm>
                <a:off x="221684" y="4975743"/>
                <a:ext cx="332761" cy="214552"/>
              </a:xfrm>
              <a:prstGeom prst="rect">
                <a:avLst/>
              </a:prstGeom>
              <a:solidFill>
                <a:srgbClr val="74B87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35764" y="4944520"/>
                <a:ext cx="1582955" cy="276999"/>
              </a:xfrm>
              <a:prstGeom prst="rect">
                <a:avLst/>
              </a:prstGeom>
              <a:noFill/>
            </p:spPr>
            <p:txBody>
              <a:bodyPr wrap="square" rtlCol="0">
                <a:spAutoFit/>
              </a:bodyPr>
              <a:lstStyle/>
              <a:p>
                <a:r>
                  <a:rPr lang="en-US" sz="1200" dirty="0">
                    <a:latin typeface="Century Gothic" panose="020B0502020202020204" pitchFamily="34" charset="0"/>
                  </a:rPr>
                  <a:t>Tree Cover (</a:t>
                </a:r>
                <a:r>
                  <a:rPr lang="en-US" sz="1200" dirty="0" smtClean="0">
                    <a:latin typeface="Century Gothic" panose="020B0502020202020204" pitchFamily="34" charset="0"/>
                  </a:rPr>
                  <a:t>2003)</a:t>
                </a:r>
                <a:endParaRPr lang="en-US" sz="1200" dirty="0">
                  <a:latin typeface="Century Gothic" panose="020B0502020202020204" pitchFamily="34" charset="0"/>
                </a:endParaRPr>
              </a:p>
            </p:txBody>
          </p:sp>
        </p:grpSp>
        <p:grpSp>
          <p:nvGrpSpPr>
            <p:cNvPr id="44" name="Group 43"/>
            <p:cNvGrpSpPr/>
            <p:nvPr/>
          </p:nvGrpSpPr>
          <p:grpSpPr>
            <a:xfrm>
              <a:off x="221684" y="5247527"/>
              <a:ext cx="1219840" cy="276999"/>
              <a:chOff x="221684" y="5247527"/>
              <a:chExt cx="1219840" cy="276999"/>
            </a:xfrm>
          </p:grpSpPr>
          <p:sp>
            <p:nvSpPr>
              <p:cNvPr id="8" name="Rectangle 7"/>
              <p:cNvSpPr/>
              <p:nvPr/>
            </p:nvSpPr>
            <p:spPr>
              <a:xfrm>
                <a:off x="221684" y="5267209"/>
                <a:ext cx="332761" cy="214552"/>
              </a:xfrm>
              <a:prstGeom prst="rect">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35764" y="5247527"/>
                <a:ext cx="905760" cy="276999"/>
              </a:xfrm>
              <a:prstGeom prst="rect">
                <a:avLst/>
              </a:prstGeom>
              <a:noFill/>
            </p:spPr>
            <p:txBody>
              <a:bodyPr wrap="square" rtlCol="0">
                <a:spAutoFit/>
              </a:bodyPr>
              <a:lstStyle/>
              <a:p>
                <a:r>
                  <a:rPr lang="en-US" sz="1200" dirty="0" smtClean="0">
                    <a:latin typeface="Century Gothic" panose="020B0502020202020204" pitchFamily="34" charset="0"/>
                  </a:rPr>
                  <a:t>Tree Loss</a:t>
                </a:r>
                <a:endParaRPr lang="en-US" sz="1200" dirty="0">
                  <a:latin typeface="Century Gothic" panose="020B0502020202020204" pitchFamily="34" charset="0"/>
                </a:endParaRPr>
              </a:p>
            </p:txBody>
          </p:sp>
        </p:grpSp>
        <p:grpSp>
          <p:nvGrpSpPr>
            <p:cNvPr id="45" name="Group 44"/>
            <p:cNvGrpSpPr/>
            <p:nvPr/>
          </p:nvGrpSpPr>
          <p:grpSpPr>
            <a:xfrm>
              <a:off x="221684" y="5550534"/>
              <a:ext cx="1219840" cy="276999"/>
              <a:chOff x="221684" y="5550533"/>
              <a:chExt cx="1219840" cy="276999"/>
            </a:xfrm>
          </p:grpSpPr>
          <p:sp>
            <p:nvSpPr>
              <p:cNvPr id="9" name="Rectangle 8"/>
              <p:cNvSpPr/>
              <p:nvPr/>
            </p:nvSpPr>
            <p:spPr>
              <a:xfrm>
                <a:off x="221684" y="5570215"/>
                <a:ext cx="332761" cy="214552"/>
              </a:xfrm>
              <a:prstGeom prst="rect">
                <a:avLst/>
              </a:prstGeom>
              <a:solidFill>
                <a:srgbClr val="00441B"/>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a:spLocks noChangeAspect="1"/>
              </p:cNvSpPr>
              <p:nvPr/>
            </p:nvSpPr>
            <p:spPr>
              <a:xfrm>
                <a:off x="535764" y="5550533"/>
                <a:ext cx="905760" cy="276999"/>
              </a:xfrm>
              <a:prstGeom prst="rect">
                <a:avLst/>
              </a:prstGeom>
              <a:noFill/>
            </p:spPr>
            <p:txBody>
              <a:bodyPr wrap="square" rtlCol="0">
                <a:spAutoFit/>
              </a:bodyPr>
              <a:lstStyle/>
              <a:p>
                <a:r>
                  <a:rPr lang="en-US" sz="1200" dirty="0" smtClean="0">
                    <a:latin typeface="Century Gothic" panose="020B0502020202020204" pitchFamily="34" charset="0"/>
                  </a:rPr>
                  <a:t>Tree Gain</a:t>
                </a:r>
                <a:endParaRPr lang="en-US" sz="1200" dirty="0">
                  <a:latin typeface="Century Gothic" panose="020B0502020202020204" pitchFamily="34" charset="0"/>
                </a:endParaRPr>
              </a:p>
            </p:txBody>
          </p:sp>
        </p:grpSp>
        <p:grpSp>
          <p:nvGrpSpPr>
            <p:cNvPr id="46" name="Group 45"/>
            <p:cNvGrpSpPr/>
            <p:nvPr/>
          </p:nvGrpSpPr>
          <p:grpSpPr>
            <a:xfrm>
              <a:off x="221684" y="5853540"/>
              <a:ext cx="1394617" cy="276999"/>
              <a:chOff x="221684" y="5853540"/>
              <a:chExt cx="1394617" cy="276999"/>
            </a:xfrm>
          </p:grpSpPr>
          <p:sp>
            <p:nvSpPr>
              <p:cNvPr id="10" name="Rectangle 9"/>
              <p:cNvSpPr/>
              <p:nvPr/>
            </p:nvSpPr>
            <p:spPr>
              <a:xfrm>
                <a:off x="221684" y="5873222"/>
                <a:ext cx="332761" cy="214552"/>
              </a:xfrm>
              <a:prstGeom prst="rect">
                <a:avLst/>
              </a:prstGeom>
              <a:solidFill>
                <a:srgbClr val="ABD9E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35764" y="5853540"/>
                <a:ext cx="1080537" cy="276999"/>
              </a:xfrm>
              <a:prstGeom prst="rect">
                <a:avLst/>
              </a:prstGeom>
              <a:noFill/>
            </p:spPr>
            <p:txBody>
              <a:bodyPr wrap="square" rtlCol="0">
                <a:spAutoFit/>
              </a:bodyPr>
              <a:lstStyle/>
              <a:p>
                <a:r>
                  <a:rPr lang="en-US" sz="1200" dirty="0" smtClean="0">
                    <a:latin typeface="Century Gothic" panose="020B0502020202020204" pitchFamily="34" charset="0"/>
                  </a:rPr>
                  <a:t>James River</a:t>
                </a:r>
                <a:endParaRPr lang="en-US" sz="1200" dirty="0">
                  <a:latin typeface="Century Gothic" panose="020B0502020202020204" pitchFamily="34" charset="0"/>
                </a:endParaRPr>
              </a:p>
            </p:txBody>
          </p:sp>
        </p:grpSp>
      </p:grpSp>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backgroundRemoval t="4842" b="97965" l="4117" r="98904"/>
                    </a14:imgEffect>
                  </a14:imgLayer>
                </a14:imgProps>
              </a:ext>
              <a:ext uri="{28A0092B-C50C-407E-A947-70E740481C1C}">
                <a14:useLocalDpi xmlns:a14="http://schemas.microsoft.com/office/drawing/2010/main" val="0"/>
              </a:ext>
            </a:extLst>
          </a:blip>
          <a:stretch>
            <a:fillRect/>
          </a:stretch>
        </p:blipFill>
        <p:spPr>
          <a:xfrm>
            <a:off x="5579094" y="558173"/>
            <a:ext cx="7936304" cy="6046102"/>
          </a:xfrm>
          <a:prstGeom prst="rect">
            <a:avLst/>
          </a:prstGeom>
        </p:spPr>
      </p:pic>
      <p:grpSp>
        <p:nvGrpSpPr>
          <p:cNvPr id="18" name="Group 17"/>
          <p:cNvGrpSpPr/>
          <p:nvPr/>
        </p:nvGrpSpPr>
        <p:grpSpPr>
          <a:xfrm>
            <a:off x="6246985" y="4856108"/>
            <a:ext cx="2066346" cy="1336835"/>
            <a:chOff x="5441943" y="4687188"/>
            <a:chExt cx="1983509" cy="1336835"/>
          </a:xfrm>
        </p:grpSpPr>
        <p:grpSp>
          <p:nvGrpSpPr>
            <p:cNvPr id="19" name="Group 18"/>
            <p:cNvGrpSpPr/>
            <p:nvPr/>
          </p:nvGrpSpPr>
          <p:grpSpPr>
            <a:xfrm>
              <a:off x="5441943" y="4687188"/>
              <a:ext cx="1983509" cy="461665"/>
              <a:chOff x="5441943" y="4687188"/>
              <a:chExt cx="1983509" cy="461665"/>
            </a:xfrm>
          </p:grpSpPr>
          <p:sp>
            <p:nvSpPr>
              <p:cNvPr id="29" name="Rectangle 28"/>
              <p:cNvSpPr/>
              <p:nvPr/>
            </p:nvSpPr>
            <p:spPr>
              <a:xfrm>
                <a:off x="5441943" y="4735648"/>
                <a:ext cx="332761" cy="214552"/>
              </a:xfrm>
              <a:prstGeom prst="rect">
                <a:avLst/>
              </a:prstGeom>
              <a:solidFill>
                <a:srgbClr val="73737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755822" y="4687188"/>
                <a:ext cx="1669630" cy="461665"/>
              </a:xfrm>
              <a:prstGeom prst="rect">
                <a:avLst/>
              </a:prstGeom>
              <a:noFill/>
            </p:spPr>
            <p:txBody>
              <a:bodyPr wrap="square" rtlCol="0">
                <a:spAutoFit/>
              </a:bodyPr>
              <a:lstStyle/>
              <a:p>
                <a:r>
                  <a:rPr lang="en-US" sz="1200" dirty="0">
                    <a:latin typeface="Century Gothic" panose="020B0502020202020204" pitchFamily="34" charset="0"/>
                  </a:rPr>
                  <a:t>Impervious Surfaces</a:t>
                </a:r>
                <a:br>
                  <a:rPr lang="en-US" sz="1200" dirty="0">
                    <a:latin typeface="Century Gothic" panose="020B0502020202020204" pitchFamily="34" charset="0"/>
                  </a:rPr>
                </a:br>
                <a:r>
                  <a:rPr lang="en-US" sz="1200" dirty="0" smtClean="0">
                    <a:latin typeface="Century Gothic" panose="020B0502020202020204" pitchFamily="34" charset="0"/>
                  </a:rPr>
                  <a:t>(2003)</a:t>
                </a:r>
                <a:endParaRPr lang="en-US" sz="1200" dirty="0">
                  <a:latin typeface="Century Gothic" panose="020B0502020202020204" pitchFamily="34" charset="0"/>
                </a:endParaRPr>
              </a:p>
            </p:txBody>
          </p:sp>
        </p:grpSp>
        <p:grpSp>
          <p:nvGrpSpPr>
            <p:cNvPr id="20" name="Group 19"/>
            <p:cNvGrpSpPr/>
            <p:nvPr/>
          </p:nvGrpSpPr>
          <p:grpSpPr>
            <a:xfrm>
              <a:off x="5441943" y="5135029"/>
              <a:ext cx="1664412" cy="276999"/>
              <a:chOff x="5441943" y="5108737"/>
              <a:chExt cx="1664412" cy="276999"/>
            </a:xfrm>
          </p:grpSpPr>
          <p:sp>
            <p:nvSpPr>
              <p:cNvPr id="27" name="Rectangle 26"/>
              <p:cNvSpPr/>
              <p:nvPr/>
            </p:nvSpPr>
            <p:spPr>
              <a:xfrm>
                <a:off x="5441943" y="5139960"/>
                <a:ext cx="332761" cy="214552"/>
              </a:xfrm>
              <a:prstGeom prst="rect">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766780" y="5108737"/>
                <a:ext cx="1339575" cy="276999"/>
              </a:xfrm>
              <a:prstGeom prst="rect">
                <a:avLst/>
              </a:prstGeom>
              <a:noFill/>
            </p:spPr>
            <p:txBody>
              <a:bodyPr wrap="square" rtlCol="0">
                <a:spAutoFit/>
              </a:bodyPr>
              <a:lstStyle/>
              <a:p>
                <a:r>
                  <a:rPr lang="en-US" sz="1200" dirty="0" smtClean="0">
                    <a:latin typeface="Century Gothic" panose="020B0502020202020204" pitchFamily="34" charset="0"/>
                  </a:rPr>
                  <a:t>Impervious Loss</a:t>
                </a:r>
                <a:endParaRPr lang="en-US" sz="1200" dirty="0">
                  <a:latin typeface="Century Gothic" panose="020B0502020202020204" pitchFamily="34" charset="0"/>
                </a:endParaRPr>
              </a:p>
            </p:txBody>
          </p:sp>
        </p:grpSp>
        <p:grpSp>
          <p:nvGrpSpPr>
            <p:cNvPr id="21" name="Group 20"/>
            <p:cNvGrpSpPr/>
            <p:nvPr/>
          </p:nvGrpSpPr>
          <p:grpSpPr>
            <a:xfrm>
              <a:off x="5441943" y="5441026"/>
              <a:ext cx="1734751" cy="276999"/>
              <a:chOff x="5441943" y="5444017"/>
              <a:chExt cx="1734751" cy="276999"/>
            </a:xfrm>
          </p:grpSpPr>
          <p:sp>
            <p:nvSpPr>
              <p:cNvPr id="25" name="Rectangle 24"/>
              <p:cNvSpPr/>
              <p:nvPr/>
            </p:nvSpPr>
            <p:spPr>
              <a:xfrm>
                <a:off x="5441943" y="5463699"/>
                <a:ext cx="332761" cy="214552"/>
              </a:xfrm>
              <a:prstGeom prst="rect">
                <a:avLst/>
              </a:prstGeom>
              <a:solidFill>
                <a:srgbClr val="00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a:spLocks noChangeAspect="1"/>
              </p:cNvSpPr>
              <p:nvPr/>
            </p:nvSpPr>
            <p:spPr>
              <a:xfrm>
                <a:off x="5766779" y="5444017"/>
                <a:ext cx="1409915" cy="276999"/>
              </a:xfrm>
              <a:prstGeom prst="rect">
                <a:avLst/>
              </a:prstGeom>
              <a:noFill/>
            </p:spPr>
            <p:txBody>
              <a:bodyPr wrap="square" rtlCol="0">
                <a:spAutoFit/>
              </a:bodyPr>
              <a:lstStyle/>
              <a:p>
                <a:r>
                  <a:rPr lang="en-US" sz="1200" dirty="0" smtClean="0">
                    <a:latin typeface="Century Gothic" panose="020B0502020202020204" pitchFamily="34" charset="0"/>
                  </a:rPr>
                  <a:t>Impervious Gain</a:t>
                </a:r>
                <a:endParaRPr lang="en-US" sz="1200" dirty="0">
                  <a:latin typeface="Century Gothic" panose="020B0502020202020204" pitchFamily="34" charset="0"/>
                </a:endParaRPr>
              </a:p>
            </p:txBody>
          </p:sp>
        </p:grpSp>
        <p:grpSp>
          <p:nvGrpSpPr>
            <p:cNvPr id="22" name="Group 21"/>
            <p:cNvGrpSpPr/>
            <p:nvPr/>
          </p:nvGrpSpPr>
          <p:grpSpPr>
            <a:xfrm>
              <a:off x="5441943" y="5747024"/>
              <a:ext cx="1481090" cy="276999"/>
              <a:chOff x="5441943" y="5747024"/>
              <a:chExt cx="1481090" cy="276999"/>
            </a:xfrm>
          </p:grpSpPr>
          <p:sp>
            <p:nvSpPr>
              <p:cNvPr id="23" name="Rectangle 22"/>
              <p:cNvSpPr/>
              <p:nvPr/>
            </p:nvSpPr>
            <p:spPr>
              <a:xfrm>
                <a:off x="5441943" y="5778247"/>
                <a:ext cx="332761" cy="214552"/>
              </a:xfrm>
              <a:prstGeom prst="rect">
                <a:avLst/>
              </a:prstGeom>
              <a:solidFill>
                <a:srgbClr val="ABD9E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766780" y="5747024"/>
                <a:ext cx="1156253" cy="276999"/>
              </a:xfrm>
              <a:prstGeom prst="rect">
                <a:avLst/>
              </a:prstGeom>
              <a:noFill/>
            </p:spPr>
            <p:txBody>
              <a:bodyPr wrap="square" rtlCol="0">
                <a:spAutoFit/>
              </a:bodyPr>
              <a:lstStyle/>
              <a:p>
                <a:r>
                  <a:rPr lang="en-US" sz="1200" dirty="0" smtClean="0">
                    <a:latin typeface="Century Gothic" panose="020B0502020202020204" pitchFamily="34" charset="0"/>
                  </a:rPr>
                  <a:t>James River</a:t>
                </a:r>
                <a:endParaRPr lang="en-US" sz="1200" dirty="0">
                  <a:latin typeface="Century Gothic" panose="020B0502020202020204" pitchFamily="34" charset="0"/>
                </a:endParaRPr>
              </a:p>
            </p:txBody>
          </p:sp>
        </p:grpSp>
      </p:grpSp>
      <p:sp>
        <p:nvSpPr>
          <p:cNvPr id="32" name="TextBox 31"/>
          <p:cNvSpPr txBox="1"/>
          <p:nvPr/>
        </p:nvSpPr>
        <p:spPr>
          <a:xfrm>
            <a:off x="253958" y="1315802"/>
            <a:ext cx="1426866" cy="646331"/>
          </a:xfrm>
          <a:prstGeom prst="rect">
            <a:avLst/>
          </a:prstGeom>
          <a:noFill/>
        </p:spPr>
        <p:txBody>
          <a:bodyPr wrap="square" rtlCol="0">
            <a:spAutoFit/>
          </a:bodyPr>
          <a:lstStyle/>
          <a:p>
            <a:r>
              <a:rPr lang="en-US" b="1" dirty="0" smtClean="0">
                <a:solidFill>
                  <a:schemeClr val="tx1">
                    <a:lumMod val="75000"/>
                    <a:lumOff val="25000"/>
                  </a:schemeClr>
                </a:solidFill>
              </a:rPr>
              <a:t>Tree Cover Change</a:t>
            </a:r>
          </a:p>
        </p:txBody>
      </p:sp>
      <p:sp>
        <p:nvSpPr>
          <p:cNvPr id="33" name="TextBox 32"/>
          <p:cNvSpPr txBox="1"/>
          <p:nvPr/>
        </p:nvSpPr>
        <p:spPr>
          <a:xfrm>
            <a:off x="6246985" y="1315802"/>
            <a:ext cx="1426866" cy="923330"/>
          </a:xfrm>
          <a:prstGeom prst="rect">
            <a:avLst/>
          </a:prstGeom>
          <a:noFill/>
        </p:spPr>
        <p:txBody>
          <a:bodyPr wrap="square" rtlCol="0">
            <a:spAutoFit/>
          </a:bodyPr>
          <a:lstStyle/>
          <a:p>
            <a:r>
              <a:rPr lang="en-US" b="1" dirty="0" smtClean="0">
                <a:solidFill>
                  <a:schemeClr val="tx1">
                    <a:lumMod val="75000"/>
                    <a:lumOff val="25000"/>
                  </a:schemeClr>
                </a:solidFill>
              </a:rPr>
              <a:t>Impervious Surface Change</a:t>
            </a:r>
          </a:p>
        </p:txBody>
      </p:sp>
      <p:pic>
        <p:nvPicPr>
          <p:cNvPr id="34" name="Picture 33"/>
          <p:cNvPicPr>
            <a:picLocks noChangeAspect="1"/>
          </p:cNvPicPr>
          <p:nvPr/>
        </p:nvPicPr>
        <p:blipFill rotWithShape="1">
          <a:blip r:embed="rId7" cstate="print">
            <a:extLst>
              <a:ext uri="{28A0092B-C50C-407E-A947-70E740481C1C}">
                <a14:useLocalDpi xmlns:a14="http://schemas.microsoft.com/office/drawing/2010/main" val="0"/>
              </a:ext>
            </a:extLst>
          </a:blip>
          <a:srcRect l="56813" t="90820" r="38062" b="2869"/>
          <a:stretch/>
        </p:blipFill>
        <p:spPr>
          <a:xfrm>
            <a:off x="234546" y="6240873"/>
            <a:ext cx="271604" cy="432857"/>
          </a:xfrm>
          <a:prstGeom prst="rect">
            <a:avLst/>
          </a:prstGeom>
        </p:spPr>
      </p:pic>
      <p:grpSp>
        <p:nvGrpSpPr>
          <p:cNvPr id="35" name="Group 34"/>
          <p:cNvGrpSpPr/>
          <p:nvPr/>
        </p:nvGrpSpPr>
        <p:grpSpPr>
          <a:xfrm>
            <a:off x="621013" y="6328111"/>
            <a:ext cx="2801262" cy="347913"/>
            <a:chOff x="5313594" y="6192050"/>
            <a:chExt cx="2801262" cy="347913"/>
          </a:xfrm>
        </p:grpSpPr>
        <p:grpSp>
          <p:nvGrpSpPr>
            <p:cNvPr id="36" name="Group 35"/>
            <p:cNvGrpSpPr/>
            <p:nvPr/>
          </p:nvGrpSpPr>
          <p:grpSpPr>
            <a:xfrm>
              <a:off x="5313594" y="6192050"/>
              <a:ext cx="2290552" cy="296260"/>
              <a:chOff x="4874984" y="3663895"/>
              <a:chExt cx="2290552" cy="296260"/>
            </a:xfrm>
          </p:grpSpPr>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62839" t="94988" r="8554" b="3842"/>
              <a:stretch/>
            </p:blipFill>
            <p:spPr>
              <a:xfrm>
                <a:off x="4945168" y="3842676"/>
                <a:ext cx="2220368" cy="117479"/>
              </a:xfrm>
              <a:prstGeom prst="rect">
                <a:avLst/>
              </a:prstGeom>
            </p:spPr>
          </p:pic>
          <p:sp>
            <p:nvSpPr>
              <p:cNvPr id="39" name="TextBox 38"/>
              <p:cNvSpPr txBox="1"/>
              <p:nvPr/>
            </p:nvSpPr>
            <p:spPr>
              <a:xfrm>
                <a:off x="4874984" y="3663895"/>
                <a:ext cx="140368" cy="246221"/>
              </a:xfrm>
              <a:prstGeom prst="rect">
                <a:avLst/>
              </a:prstGeom>
              <a:noFill/>
            </p:spPr>
            <p:txBody>
              <a:bodyPr wrap="square" rtlCol="0">
                <a:spAutoFit/>
              </a:bodyPr>
              <a:lstStyle/>
              <a:p>
                <a:r>
                  <a:rPr lang="en-US" sz="1000" dirty="0" smtClean="0">
                    <a:solidFill>
                      <a:schemeClr val="tx1">
                        <a:lumMod val="75000"/>
                        <a:lumOff val="25000"/>
                      </a:schemeClr>
                    </a:solidFill>
                  </a:rPr>
                  <a:t>0</a:t>
                </a:r>
              </a:p>
            </p:txBody>
          </p:sp>
          <p:sp>
            <p:nvSpPr>
              <p:cNvPr id="40" name="TextBox 39"/>
              <p:cNvSpPr txBox="1"/>
              <p:nvPr/>
            </p:nvSpPr>
            <p:spPr>
              <a:xfrm>
                <a:off x="5950076" y="3663895"/>
                <a:ext cx="140368" cy="246221"/>
              </a:xfrm>
              <a:prstGeom prst="rect">
                <a:avLst/>
              </a:prstGeom>
              <a:noFill/>
            </p:spPr>
            <p:txBody>
              <a:bodyPr wrap="square" rtlCol="0">
                <a:spAutoFit/>
              </a:bodyPr>
              <a:lstStyle/>
              <a:p>
                <a:r>
                  <a:rPr lang="en-US" sz="1000" dirty="0" smtClean="0">
                    <a:solidFill>
                      <a:schemeClr val="tx1">
                        <a:lumMod val="75000"/>
                        <a:lumOff val="25000"/>
                      </a:schemeClr>
                    </a:solidFill>
                  </a:rPr>
                  <a:t>2</a:t>
                </a:r>
              </a:p>
            </p:txBody>
          </p:sp>
          <p:sp>
            <p:nvSpPr>
              <p:cNvPr id="41" name="TextBox 40"/>
              <p:cNvSpPr txBox="1"/>
              <p:nvPr/>
            </p:nvSpPr>
            <p:spPr>
              <a:xfrm>
                <a:off x="7025168" y="3663895"/>
                <a:ext cx="140368" cy="246221"/>
              </a:xfrm>
              <a:prstGeom prst="rect">
                <a:avLst/>
              </a:prstGeom>
              <a:noFill/>
            </p:spPr>
            <p:txBody>
              <a:bodyPr wrap="square" rtlCol="0">
                <a:spAutoFit/>
              </a:bodyPr>
              <a:lstStyle/>
              <a:p>
                <a:r>
                  <a:rPr lang="en-US" sz="1000" dirty="0" smtClean="0">
                    <a:solidFill>
                      <a:schemeClr val="tx1">
                        <a:lumMod val="75000"/>
                        <a:lumOff val="25000"/>
                      </a:schemeClr>
                    </a:solidFill>
                  </a:rPr>
                  <a:t>4</a:t>
                </a:r>
              </a:p>
            </p:txBody>
          </p:sp>
        </p:grpSp>
        <p:sp>
          <p:nvSpPr>
            <p:cNvPr id="37" name="TextBox 36"/>
            <p:cNvSpPr txBox="1"/>
            <p:nvPr/>
          </p:nvSpPr>
          <p:spPr>
            <a:xfrm>
              <a:off x="7561230" y="6278353"/>
              <a:ext cx="553626" cy="261610"/>
            </a:xfrm>
            <a:prstGeom prst="rect">
              <a:avLst/>
            </a:prstGeom>
            <a:noFill/>
          </p:spPr>
          <p:txBody>
            <a:bodyPr wrap="square" rtlCol="0">
              <a:spAutoFit/>
            </a:bodyPr>
            <a:lstStyle/>
            <a:p>
              <a:r>
                <a:rPr lang="en-US" sz="1100" dirty="0" smtClean="0">
                  <a:solidFill>
                    <a:schemeClr val="tx1">
                      <a:lumMod val="75000"/>
                      <a:lumOff val="25000"/>
                    </a:schemeClr>
                  </a:solidFill>
                </a:rPr>
                <a:t>Miles</a:t>
              </a:r>
            </a:p>
          </p:txBody>
        </p:sp>
      </p:grpSp>
    </p:spTree>
    <p:extLst>
      <p:ext uri="{BB962C8B-B14F-4D97-AF65-F5344CB8AC3E}">
        <p14:creationId xmlns:p14="http://schemas.microsoft.com/office/powerpoint/2010/main" val="29266502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42206"/>
            <a:ext cx="11191875" cy="479425"/>
          </a:xfrm>
        </p:spPr>
        <p:txBody>
          <a:bodyPr/>
          <a:lstStyle/>
          <a:p>
            <a:r>
              <a:rPr lang="en-US" sz="4400" dirty="0" smtClean="0"/>
              <a:t>Analysis: Heat Vulnerability Assessment</a:t>
            </a:r>
            <a:endParaRPr lang="en-US" sz="4400" dirty="0"/>
          </a:p>
        </p:txBody>
      </p:sp>
      <p:pic>
        <p:nvPicPr>
          <p:cNvPr id="27" name="Picture 2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02" b="97053" l="6202" r="92302"/>
                    </a14:imgEffect>
                  </a14:imgLayer>
                </a14:imgProps>
              </a:ext>
              <a:ext uri="{28A0092B-C50C-407E-A947-70E740481C1C}">
                <a14:useLocalDpi xmlns:a14="http://schemas.microsoft.com/office/drawing/2010/main" val="0"/>
              </a:ext>
            </a:extLst>
          </a:blip>
          <a:srcRect l="7229" t="3028" r="16238" b="4329"/>
          <a:stretch/>
        </p:blipFill>
        <p:spPr>
          <a:xfrm>
            <a:off x="323808" y="826441"/>
            <a:ext cx="6315197" cy="5823854"/>
          </a:xfrm>
          <a:prstGeom prst="rect">
            <a:avLst/>
          </a:prstGeom>
        </p:spPr>
      </p:pic>
      <p:grpSp>
        <p:nvGrpSpPr>
          <p:cNvPr id="5" name="Group 4"/>
          <p:cNvGrpSpPr>
            <a:grpSpLocks noChangeAspect="1"/>
          </p:cNvGrpSpPr>
          <p:nvPr/>
        </p:nvGrpSpPr>
        <p:grpSpPr>
          <a:xfrm>
            <a:off x="395226" y="3568183"/>
            <a:ext cx="1148083" cy="2674013"/>
            <a:chOff x="4987506" y="3516686"/>
            <a:chExt cx="1277072" cy="2974442"/>
          </a:xfrm>
        </p:grpSpPr>
        <p:grpSp>
          <p:nvGrpSpPr>
            <p:cNvPr id="28" name="Group 27"/>
            <p:cNvGrpSpPr/>
            <p:nvPr/>
          </p:nvGrpSpPr>
          <p:grpSpPr>
            <a:xfrm>
              <a:off x="4987506" y="3516686"/>
              <a:ext cx="1277072" cy="2558486"/>
              <a:chOff x="2463587" y="3433729"/>
              <a:chExt cx="1277072" cy="2558486"/>
            </a:xfrm>
          </p:grpSpPr>
          <p:sp>
            <p:nvSpPr>
              <p:cNvPr id="29" name="Rectangle 28"/>
              <p:cNvSpPr/>
              <p:nvPr/>
            </p:nvSpPr>
            <p:spPr>
              <a:xfrm>
                <a:off x="2463590" y="3477492"/>
                <a:ext cx="287167" cy="158697"/>
              </a:xfrm>
              <a:prstGeom prst="rect">
                <a:avLst/>
              </a:prstGeom>
              <a:solidFill>
                <a:srgbClr val="31369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463589" y="3734157"/>
                <a:ext cx="287167" cy="158697"/>
              </a:xfrm>
              <a:prstGeom prst="rect">
                <a:avLst/>
              </a:prstGeom>
              <a:solidFill>
                <a:srgbClr val="4575B4"/>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463589" y="3991327"/>
                <a:ext cx="287167" cy="158697"/>
              </a:xfrm>
              <a:prstGeom prst="rect">
                <a:avLst/>
              </a:prstGeom>
              <a:solidFill>
                <a:srgbClr val="74ADD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463588" y="4248245"/>
                <a:ext cx="287167" cy="158697"/>
              </a:xfrm>
              <a:prstGeom prst="rect">
                <a:avLst/>
              </a:prstGeom>
              <a:solidFill>
                <a:srgbClr val="ABD9E9"/>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463587" y="4505163"/>
                <a:ext cx="287167" cy="158697"/>
              </a:xfrm>
              <a:prstGeom prst="rect">
                <a:avLst/>
              </a:prstGeom>
              <a:solidFill>
                <a:srgbClr val="E0F3F8"/>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463587" y="4762081"/>
                <a:ext cx="287167" cy="158697"/>
              </a:xfrm>
              <a:prstGeom prst="rect">
                <a:avLst/>
              </a:prstGeom>
              <a:solidFill>
                <a:srgbClr val="FEE09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463587" y="5018999"/>
                <a:ext cx="287167" cy="158697"/>
              </a:xfrm>
              <a:prstGeom prst="rect">
                <a:avLst/>
              </a:prstGeom>
              <a:solidFill>
                <a:srgbClr val="FDAE6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463587" y="5275917"/>
                <a:ext cx="287167" cy="158697"/>
              </a:xfrm>
              <a:prstGeom prst="rect">
                <a:avLst/>
              </a:prstGeom>
              <a:solidFill>
                <a:srgbClr val="F46D43"/>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463587" y="5532835"/>
                <a:ext cx="287167" cy="158697"/>
              </a:xfrm>
              <a:prstGeom prst="rect">
                <a:avLst/>
              </a:prstGeom>
              <a:solidFill>
                <a:srgbClr val="D73027"/>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463587" y="5789756"/>
                <a:ext cx="287167" cy="158697"/>
              </a:xfrm>
              <a:prstGeom prst="rect">
                <a:avLst/>
              </a:prstGeom>
              <a:solidFill>
                <a:srgbClr val="A5002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717622" y="3433729"/>
                <a:ext cx="1023037" cy="246221"/>
              </a:xfrm>
              <a:prstGeom prst="rect">
                <a:avLst/>
              </a:prstGeom>
              <a:noFill/>
            </p:spPr>
            <p:txBody>
              <a:bodyPr wrap="none" rtlCol="0">
                <a:spAutoFit/>
              </a:bodyPr>
              <a:lstStyle/>
              <a:p>
                <a:r>
                  <a:rPr lang="en-US" sz="1000" dirty="0" smtClean="0">
                    <a:latin typeface="Century Gothic" panose="020B0502020202020204" pitchFamily="34" charset="0"/>
                  </a:rPr>
                  <a:t>0.6 and lower</a:t>
                </a:r>
                <a:endParaRPr lang="en-US" sz="1000" dirty="0">
                  <a:latin typeface="Century Gothic" panose="020B0502020202020204" pitchFamily="34" charset="0"/>
                </a:endParaRPr>
              </a:p>
            </p:txBody>
          </p:sp>
          <p:sp>
            <p:nvSpPr>
              <p:cNvPr id="40" name="TextBox 39"/>
              <p:cNvSpPr txBox="1"/>
              <p:nvPr/>
            </p:nvSpPr>
            <p:spPr>
              <a:xfrm>
                <a:off x="2717622" y="3690647"/>
                <a:ext cx="671979" cy="246221"/>
              </a:xfrm>
              <a:prstGeom prst="rect">
                <a:avLst/>
              </a:prstGeom>
              <a:noFill/>
            </p:spPr>
            <p:txBody>
              <a:bodyPr wrap="none" rtlCol="0">
                <a:spAutoFit/>
              </a:bodyPr>
              <a:lstStyle/>
              <a:p>
                <a:r>
                  <a:rPr lang="en-US" sz="1000" dirty="0" smtClean="0">
                    <a:latin typeface="Century Gothic" panose="020B0502020202020204" pitchFamily="34" charset="0"/>
                  </a:rPr>
                  <a:t>0.6 – 0.7</a:t>
                </a:r>
                <a:endParaRPr lang="en-US" sz="1000" dirty="0">
                  <a:latin typeface="Century Gothic" panose="020B0502020202020204" pitchFamily="34" charset="0"/>
                </a:endParaRPr>
              </a:p>
            </p:txBody>
          </p:sp>
          <p:sp>
            <p:nvSpPr>
              <p:cNvPr id="41" name="TextBox 40"/>
              <p:cNvSpPr txBox="1"/>
              <p:nvPr/>
            </p:nvSpPr>
            <p:spPr>
              <a:xfrm>
                <a:off x="2717622" y="3947565"/>
                <a:ext cx="671979" cy="246221"/>
              </a:xfrm>
              <a:prstGeom prst="rect">
                <a:avLst/>
              </a:prstGeom>
              <a:noFill/>
            </p:spPr>
            <p:txBody>
              <a:bodyPr wrap="none" rtlCol="0">
                <a:spAutoFit/>
              </a:bodyPr>
              <a:lstStyle/>
              <a:p>
                <a:r>
                  <a:rPr lang="en-US" sz="1000" dirty="0" smtClean="0">
                    <a:latin typeface="Century Gothic" panose="020B0502020202020204" pitchFamily="34" charset="0"/>
                  </a:rPr>
                  <a:t>0.7 – 0.8</a:t>
                </a:r>
                <a:endParaRPr lang="en-US" sz="1000" dirty="0">
                  <a:latin typeface="Century Gothic" panose="020B0502020202020204" pitchFamily="34" charset="0"/>
                </a:endParaRPr>
              </a:p>
            </p:txBody>
          </p:sp>
          <p:sp>
            <p:nvSpPr>
              <p:cNvPr id="42" name="TextBox 41"/>
              <p:cNvSpPr txBox="1"/>
              <p:nvPr/>
            </p:nvSpPr>
            <p:spPr>
              <a:xfrm>
                <a:off x="2717622" y="4204483"/>
                <a:ext cx="671979" cy="246221"/>
              </a:xfrm>
              <a:prstGeom prst="rect">
                <a:avLst/>
              </a:prstGeom>
              <a:noFill/>
            </p:spPr>
            <p:txBody>
              <a:bodyPr wrap="none" rtlCol="0">
                <a:spAutoFit/>
              </a:bodyPr>
              <a:lstStyle/>
              <a:p>
                <a:r>
                  <a:rPr lang="en-US" sz="1000" dirty="0" smtClean="0">
                    <a:latin typeface="Century Gothic" panose="020B0502020202020204" pitchFamily="34" charset="0"/>
                  </a:rPr>
                  <a:t>0.8 – 0.9</a:t>
                </a:r>
                <a:endParaRPr lang="en-US" sz="1000" dirty="0">
                  <a:latin typeface="Century Gothic" panose="020B0502020202020204" pitchFamily="34" charset="0"/>
                </a:endParaRPr>
              </a:p>
            </p:txBody>
          </p:sp>
          <p:sp>
            <p:nvSpPr>
              <p:cNvPr id="43" name="TextBox 42"/>
              <p:cNvSpPr txBox="1"/>
              <p:nvPr/>
            </p:nvSpPr>
            <p:spPr>
              <a:xfrm>
                <a:off x="2717622" y="4461401"/>
                <a:ext cx="566181" cy="246221"/>
              </a:xfrm>
              <a:prstGeom prst="rect">
                <a:avLst/>
              </a:prstGeom>
              <a:noFill/>
            </p:spPr>
            <p:txBody>
              <a:bodyPr wrap="none" rtlCol="0">
                <a:spAutoFit/>
              </a:bodyPr>
              <a:lstStyle/>
              <a:p>
                <a:r>
                  <a:rPr lang="en-US" sz="1000" dirty="0" smtClean="0">
                    <a:latin typeface="Century Gothic" panose="020B0502020202020204" pitchFamily="34" charset="0"/>
                  </a:rPr>
                  <a:t>0.9 – 1</a:t>
                </a:r>
                <a:endParaRPr lang="en-US" sz="1000" dirty="0">
                  <a:latin typeface="Century Gothic" panose="020B0502020202020204" pitchFamily="34" charset="0"/>
                </a:endParaRPr>
              </a:p>
            </p:txBody>
          </p:sp>
          <p:sp>
            <p:nvSpPr>
              <p:cNvPr id="44" name="TextBox 43"/>
              <p:cNvSpPr txBox="1"/>
              <p:nvPr/>
            </p:nvSpPr>
            <p:spPr>
              <a:xfrm>
                <a:off x="2717622" y="4718319"/>
                <a:ext cx="566181" cy="246221"/>
              </a:xfrm>
              <a:prstGeom prst="rect">
                <a:avLst/>
              </a:prstGeom>
              <a:noFill/>
            </p:spPr>
            <p:txBody>
              <a:bodyPr wrap="none" rtlCol="0">
                <a:spAutoFit/>
              </a:bodyPr>
              <a:lstStyle/>
              <a:p>
                <a:r>
                  <a:rPr lang="en-US" sz="1000" dirty="0">
                    <a:latin typeface="Century Gothic" panose="020B0502020202020204" pitchFamily="34" charset="0"/>
                  </a:rPr>
                  <a:t>1</a:t>
                </a:r>
                <a:r>
                  <a:rPr lang="en-US" sz="1000" dirty="0" smtClean="0">
                    <a:latin typeface="Century Gothic" panose="020B0502020202020204" pitchFamily="34" charset="0"/>
                  </a:rPr>
                  <a:t> – 1.2</a:t>
                </a:r>
                <a:endParaRPr lang="en-US" sz="1000" dirty="0">
                  <a:latin typeface="Century Gothic" panose="020B0502020202020204" pitchFamily="34" charset="0"/>
                </a:endParaRPr>
              </a:p>
            </p:txBody>
          </p:sp>
          <p:sp>
            <p:nvSpPr>
              <p:cNvPr id="45" name="TextBox 44"/>
              <p:cNvSpPr txBox="1"/>
              <p:nvPr/>
            </p:nvSpPr>
            <p:spPr>
              <a:xfrm>
                <a:off x="2717622" y="4975237"/>
                <a:ext cx="742511" cy="246221"/>
              </a:xfrm>
              <a:prstGeom prst="rect">
                <a:avLst/>
              </a:prstGeom>
              <a:noFill/>
            </p:spPr>
            <p:txBody>
              <a:bodyPr wrap="none" rtlCol="0">
                <a:spAutoFit/>
              </a:bodyPr>
              <a:lstStyle/>
              <a:p>
                <a:r>
                  <a:rPr lang="en-US" sz="1000" dirty="0" smtClean="0">
                    <a:latin typeface="Century Gothic" panose="020B0502020202020204" pitchFamily="34" charset="0"/>
                  </a:rPr>
                  <a:t>1.2 – 1.35</a:t>
                </a:r>
                <a:endParaRPr lang="en-US" sz="1000" dirty="0">
                  <a:latin typeface="Century Gothic" panose="020B0502020202020204" pitchFamily="34" charset="0"/>
                </a:endParaRPr>
              </a:p>
            </p:txBody>
          </p:sp>
          <p:sp>
            <p:nvSpPr>
              <p:cNvPr id="46" name="TextBox 45"/>
              <p:cNvSpPr txBox="1"/>
              <p:nvPr/>
            </p:nvSpPr>
            <p:spPr>
              <a:xfrm>
                <a:off x="2717622" y="5232155"/>
                <a:ext cx="742511" cy="246221"/>
              </a:xfrm>
              <a:prstGeom prst="rect">
                <a:avLst/>
              </a:prstGeom>
              <a:noFill/>
            </p:spPr>
            <p:txBody>
              <a:bodyPr wrap="none" rtlCol="0">
                <a:spAutoFit/>
              </a:bodyPr>
              <a:lstStyle/>
              <a:p>
                <a:r>
                  <a:rPr lang="en-US" sz="1000" dirty="0" smtClean="0">
                    <a:latin typeface="Century Gothic" panose="020B0502020202020204" pitchFamily="34" charset="0"/>
                  </a:rPr>
                  <a:t>1.35 – 1.5</a:t>
                </a:r>
                <a:endParaRPr lang="en-US" sz="1000" dirty="0">
                  <a:latin typeface="Century Gothic" panose="020B0502020202020204" pitchFamily="34" charset="0"/>
                </a:endParaRPr>
              </a:p>
            </p:txBody>
          </p:sp>
          <p:sp>
            <p:nvSpPr>
              <p:cNvPr id="47" name="TextBox 46"/>
              <p:cNvSpPr txBox="1"/>
              <p:nvPr/>
            </p:nvSpPr>
            <p:spPr>
              <a:xfrm>
                <a:off x="2717622" y="5489073"/>
                <a:ext cx="671979" cy="246221"/>
              </a:xfrm>
              <a:prstGeom prst="rect">
                <a:avLst/>
              </a:prstGeom>
              <a:noFill/>
            </p:spPr>
            <p:txBody>
              <a:bodyPr wrap="none" rtlCol="0">
                <a:spAutoFit/>
              </a:bodyPr>
              <a:lstStyle/>
              <a:p>
                <a:r>
                  <a:rPr lang="en-US" sz="1000" dirty="0" smtClean="0">
                    <a:latin typeface="Century Gothic" panose="020B0502020202020204" pitchFamily="34" charset="0"/>
                  </a:rPr>
                  <a:t>1.5 – 1.6</a:t>
                </a:r>
                <a:endParaRPr lang="en-US" sz="1000" dirty="0">
                  <a:latin typeface="Century Gothic" panose="020B0502020202020204" pitchFamily="34" charset="0"/>
                </a:endParaRPr>
              </a:p>
            </p:txBody>
          </p:sp>
          <p:sp>
            <p:nvSpPr>
              <p:cNvPr id="48" name="TextBox 47"/>
              <p:cNvSpPr txBox="1"/>
              <p:nvPr/>
            </p:nvSpPr>
            <p:spPr>
              <a:xfrm>
                <a:off x="2717622" y="5745994"/>
                <a:ext cx="601447" cy="246221"/>
              </a:xfrm>
              <a:prstGeom prst="rect">
                <a:avLst/>
              </a:prstGeom>
              <a:noFill/>
            </p:spPr>
            <p:txBody>
              <a:bodyPr wrap="none" rtlCol="0">
                <a:spAutoFit/>
              </a:bodyPr>
              <a:lstStyle/>
              <a:p>
                <a:r>
                  <a:rPr lang="en-US" sz="1000" dirty="0" smtClean="0">
                    <a:latin typeface="Century Gothic" panose="020B0502020202020204" pitchFamily="34" charset="0"/>
                  </a:rPr>
                  <a:t>1.5 – 2 </a:t>
                </a:r>
                <a:endParaRPr lang="en-US" sz="1000" dirty="0">
                  <a:latin typeface="Century Gothic" panose="020B0502020202020204" pitchFamily="34" charset="0"/>
                </a:endParaRPr>
              </a:p>
            </p:txBody>
          </p:sp>
        </p:grpSp>
        <p:sp>
          <p:nvSpPr>
            <p:cNvPr id="49" name="Rectangle 48"/>
            <p:cNvSpPr/>
            <p:nvPr/>
          </p:nvSpPr>
          <p:spPr>
            <a:xfrm>
              <a:off x="4987506" y="6288670"/>
              <a:ext cx="287167" cy="158697"/>
            </a:xfrm>
            <a:prstGeom prst="rect">
              <a:avLst/>
            </a:prstGeom>
            <a:solidFill>
              <a:srgbClr val="31369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5274673" y="6244907"/>
              <a:ext cx="920445" cy="246221"/>
            </a:xfrm>
            <a:prstGeom prst="rect">
              <a:avLst/>
            </a:prstGeom>
            <a:noFill/>
          </p:spPr>
          <p:txBody>
            <a:bodyPr wrap="none" rtlCol="0">
              <a:spAutoFit/>
            </a:bodyPr>
            <a:lstStyle/>
            <a:p>
              <a:r>
                <a:rPr lang="en-US" sz="1000" dirty="0" smtClean="0">
                  <a:latin typeface="Century Gothic" panose="020B0502020202020204" pitchFamily="34" charset="0"/>
                </a:rPr>
                <a:t>James River</a:t>
              </a:r>
              <a:endParaRPr lang="en-US" sz="1000" dirty="0">
                <a:latin typeface="Century Gothic" panose="020B0502020202020204" pitchFamily="34" charset="0"/>
              </a:endParaRPr>
            </a:p>
          </p:txBody>
        </p:sp>
      </p:grpSp>
      <p:grpSp>
        <p:nvGrpSpPr>
          <p:cNvPr id="51" name="Group 50"/>
          <p:cNvGrpSpPr/>
          <p:nvPr/>
        </p:nvGrpSpPr>
        <p:grpSpPr>
          <a:xfrm>
            <a:off x="323808" y="6298992"/>
            <a:ext cx="2699215" cy="326766"/>
            <a:chOff x="6603101" y="6220424"/>
            <a:chExt cx="2825837" cy="448729"/>
          </a:xfrm>
        </p:grpSpPr>
        <p:pic>
          <p:nvPicPr>
            <p:cNvPr id="52" name="Picture 51"/>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59339" t="89314" r="19953" b="9476"/>
            <a:stretch/>
          </p:blipFill>
          <p:spPr>
            <a:xfrm>
              <a:off x="6681295" y="6491128"/>
              <a:ext cx="2354782" cy="178025"/>
            </a:xfrm>
            <a:prstGeom prst="rect">
              <a:avLst/>
            </a:prstGeom>
          </p:spPr>
        </p:pic>
        <p:sp>
          <p:nvSpPr>
            <p:cNvPr id="53" name="TextBox 52"/>
            <p:cNvSpPr txBox="1"/>
            <p:nvPr/>
          </p:nvSpPr>
          <p:spPr>
            <a:xfrm>
              <a:off x="6603101" y="6220425"/>
              <a:ext cx="255198" cy="246221"/>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0</a:t>
              </a:r>
              <a:endParaRPr lang="en-US" sz="1000" dirty="0">
                <a:solidFill>
                  <a:schemeClr val="tx1">
                    <a:lumMod val="75000"/>
                    <a:lumOff val="25000"/>
                  </a:schemeClr>
                </a:solidFill>
                <a:latin typeface="Century Gothic" panose="020B0502020202020204" pitchFamily="34" charset="0"/>
              </a:endParaRPr>
            </a:p>
          </p:txBody>
        </p:sp>
        <p:sp>
          <p:nvSpPr>
            <p:cNvPr id="54" name="TextBox 53"/>
            <p:cNvSpPr txBox="1"/>
            <p:nvPr/>
          </p:nvSpPr>
          <p:spPr>
            <a:xfrm>
              <a:off x="7732835" y="6220427"/>
              <a:ext cx="255198" cy="246220"/>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2</a:t>
              </a:r>
              <a:endParaRPr lang="en-US" sz="1000" dirty="0">
                <a:solidFill>
                  <a:schemeClr val="tx1">
                    <a:lumMod val="75000"/>
                    <a:lumOff val="25000"/>
                  </a:schemeClr>
                </a:solidFill>
                <a:latin typeface="Century Gothic" panose="020B0502020202020204" pitchFamily="34" charset="0"/>
              </a:endParaRPr>
            </a:p>
          </p:txBody>
        </p:sp>
        <p:sp>
          <p:nvSpPr>
            <p:cNvPr id="55" name="TextBox 54"/>
            <p:cNvSpPr txBox="1"/>
            <p:nvPr/>
          </p:nvSpPr>
          <p:spPr>
            <a:xfrm>
              <a:off x="8859073" y="6220424"/>
              <a:ext cx="255198" cy="246222"/>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4</a:t>
              </a:r>
              <a:endParaRPr lang="en-US" sz="1000" dirty="0">
                <a:solidFill>
                  <a:schemeClr val="tx1">
                    <a:lumMod val="75000"/>
                    <a:lumOff val="25000"/>
                  </a:schemeClr>
                </a:solidFill>
                <a:latin typeface="Century Gothic" panose="020B0502020202020204" pitchFamily="34" charset="0"/>
              </a:endParaRPr>
            </a:p>
          </p:txBody>
        </p:sp>
        <p:sp>
          <p:nvSpPr>
            <p:cNvPr id="77" name="TextBox 76"/>
            <p:cNvSpPr txBox="1"/>
            <p:nvPr/>
          </p:nvSpPr>
          <p:spPr>
            <a:xfrm>
              <a:off x="8941304" y="6410438"/>
              <a:ext cx="487634" cy="246221"/>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Miles</a:t>
              </a:r>
              <a:endParaRPr lang="en-US" sz="1000" dirty="0">
                <a:solidFill>
                  <a:schemeClr val="tx1">
                    <a:lumMod val="75000"/>
                    <a:lumOff val="25000"/>
                  </a:schemeClr>
                </a:solidFill>
                <a:latin typeface="Century Gothic" panose="020B0502020202020204" pitchFamily="34" charset="0"/>
              </a:endParaRPr>
            </a:p>
          </p:txBody>
        </p:sp>
      </p:grpSp>
      <p:grpSp>
        <p:nvGrpSpPr>
          <p:cNvPr id="11" name="Group 10"/>
          <p:cNvGrpSpPr/>
          <p:nvPr/>
        </p:nvGrpSpPr>
        <p:grpSpPr>
          <a:xfrm>
            <a:off x="6423297" y="1120724"/>
            <a:ext cx="2984695" cy="2469652"/>
            <a:chOff x="6423297" y="1120724"/>
            <a:chExt cx="2984695" cy="2469652"/>
          </a:xfrm>
        </p:grpSpPr>
        <p:pic>
          <p:nvPicPr>
            <p:cNvPr id="6" name="Picture 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23297" y="1120724"/>
              <a:ext cx="2984695" cy="2273825"/>
            </a:xfrm>
            <a:prstGeom prst="rect">
              <a:avLst/>
            </a:prstGeom>
          </p:spPr>
        </p:pic>
        <p:sp>
          <p:nvSpPr>
            <p:cNvPr id="7" name="TextBox 6"/>
            <p:cNvSpPr txBox="1"/>
            <p:nvPr/>
          </p:nvSpPr>
          <p:spPr>
            <a:xfrm>
              <a:off x="7224243" y="3221044"/>
              <a:ext cx="662361" cy="369332"/>
            </a:xfrm>
            <a:prstGeom prst="rect">
              <a:avLst/>
            </a:prstGeom>
            <a:noFill/>
          </p:spPr>
          <p:txBody>
            <a:bodyPr wrap="none" rtlCol="0">
              <a:spAutoFit/>
            </a:bodyPr>
            <a:lstStyle/>
            <a:p>
              <a:r>
                <a:rPr lang="en-US" dirty="0" smtClean="0">
                  <a:solidFill>
                    <a:schemeClr val="tx1">
                      <a:lumMod val="75000"/>
                      <a:lumOff val="25000"/>
                    </a:schemeClr>
                  </a:solidFill>
                </a:rPr>
                <a:t>Age</a:t>
              </a:r>
            </a:p>
          </p:txBody>
        </p:sp>
      </p:grpSp>
      <p:grpSp>
        <p:nvGrpSpPr>
          <p:cNvPr id="3" name="Group 2"/>
          <p:cNvGrpSpPr/>
          <p:nvPr/>
        </p:nvGrpSpPr>
        <p:grpSpPr>
          <a:xfrm>
            <a:off x="9038888" y="1120724"/>
            <a:ext cx="3039360" cy="2487791"/>
            <a:chOff x="8859270" y="1120724"/>
            <a:chExt cx="3039360" cy="2487791"/>
          </a:xfrm>
        </p:grpSpPr>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9270" y="1120724"/>
              <a:ext cx="3039360" cy="2315470"/>
            </a:xfrm>
            <a:prstGeom prst="rect">
              <a:avLst/>
            </a:prstGeom>
          </p:spPr>
        </p:pic>
        <p:sp>
          <p:nvSpPr>
            <p:cNvPr id="79" name="TextBox 78"/>
            <p:cNvSpPr txBox="1"/>
            <p:nvPr/>
          </p:nvSpPr>
          <p:spPr>
            <a:xfrm>
              <a:off x="9057258" y="3239183"/>
              <a:ext cx="1776448" cy="369332"/>
            </a:xfrm>
            <a:prstGeom prst="rect">
              <a:avLst/>
            </a:prstGeom>
            <a:noFill/>
          </p:spPr>
          <p:txBody>
            <a:bodyPr wrap="none" rtlCol="0">
              <a:spAutoFit/>
            </a:bodyPr>
            <a:lstStyle/>
            <a:p>
              <a:r>
                <a:rPr lang="en-US" dirty="0" smtClean="0">
                  <a:solidFill>
                    <a:schemeClr val="tx1">
                      <a:lumMod val="75000"/>
                      <a:lumOff val="25000"/>
                    </a:schemeClr>
                  </a:solidFill>
                </a:rPr>
                <a:t>Minority Status</a:t>
              </a:r>
            </a:p>
          </p:txBody>
        </p:sp>
      </p:grpSp>
      <p:grpSp>
        <p:nvGrpSpPr>
          <p:cNvPr id="9" name="Group 8"/>
          <p:cNvGrpSpPr/>
          <p:nvPr/>
        </p:nvGrpSpPr>
        <p:grpSpPr>
          <a:xfrm>
            <a:off x="6217557" y="3712568"/>
            <a:ext cx="3307367" cy="2562090"/>
            <a:chOff x="6217557" y="3712568"/>
            <a:chExt cx="3307367" cy="2562090"/>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23297" y="3712568"/>
              <a:ext cx="3101627" cy="2362908"/>
            </a:xfrm>
            <a:prstGeom prst="rect">
              <a:avLst/>
            </a:prstGeom>
          </p:spPr>
        </p:pic>
        <p:sp>
          <p:nvSpPr>
            <p:cNvPr id="80" name="TextBox 79"/>
            <p:cNvSpPr txBox="1"/>
            <p:nvPr/>
          </p:nvSpPr>
          <p:spPr>
            <a:xfrm>
              <a:off x="6217557" y="5905326"/>
              <a:ext cx="2675732" cy="369332"/>
            </a:xfrm>
            <a:prstGeom prst="rect">
              <a:avLst/>
            </a:prstGeom>
            <a:noFill/>
          </p:spPr>
          <p:txBody>
            <a:bodyPr wrap="none" rtlCol="0">
              <a:spAutoFit/>
            </a:bodyPr>
            <a:lstStyle/>
            <a:p>
              <a:r>
                <a:rPr lang="en-US" dirty="0" smtClean="0">
                  <a:solidFill>
                    <a:schemeClr val="tx1">
                      <a:lumMod val="75000"/>
                      <a:lumOff val="25000"/>
                    </a:schemeClr>
                  </a:solidFill>
                </a:rPr>
                <a:t>Socioeconomic Status</a:t>
              </a:r>
            </a:p>
          </p:txBody>
        </p:sp>
      </p:grpSp>
      <p:grpSp>
        <p:nvGrpSpPr>
          <p:cNvPr id="4" name="Group 3"/>
          <p:cNvGrpSpPr/>
          <p:nvPr/>
        </p:nvGrpSpPr>
        <p:grpSpPr>
          <a:xfrm>
            <a:off x="9053210" y="3712568"/>
            <a:ext cx="3186796" cy="2562090"/>
            <a:chOff x="8873592" y="3712568"/>
            <a:chExt cx="3186796" cy="2562090"/>
          </a:xfrm>
        </p:grpSpPr>
        <p:sp>
          <p:nvSpPr>
            <p:cNvPr id="78" name="TextBox 77"/>
            <p:cNvSpPr txBox="1"/>
            <p:nvPr/>
          </p:nvSpPr>
          <p:spPr>
            <a:xfrm>
              <a:off x="9487665" y="5905326"/>
              <a:ext cx="915635" cy="369332"/>
            </a:xfrm>
            <a:prstGeom prst="rect">
              <a:avLst/>
            </a:prstGeom>
            <a:noFill/>
          </p:spPr>
          <p:txBody>
            <a:bodyPr wrap="none" rtlCol="0">
              <a:spAutoFit/>
            </a:bodyPr>
            <a:lstStyle/>
            <a:p>
              <a:r>
                <a:rPr lang="en-US" dirty="0" smtClean="0">
                  <a:solidFill>
                    <a:schemeClr val="tx1">
                      <a:lumMod val="75000"/>
                      <a:lumOff val="25000"/>
                    </a:schemeClr>
                  </a:solidFill>
                </a:rPr>
                <a:t>Health</a:t>
              </a:r>
            </a:p>
          </p:txBody>
        </p:sp>
        <p:pic>
          <p:nvPicPr>
            <p:cNvPr id="8" name="Picture 7"/>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873592" y="3712568"/>
              <a:ext cx="3186796" cy="2427792"/>
            </a:xfrm>
            <a:prstGeom prst="rect">
              <a:avLst/>
            </a:prstGeom>
          </p:spPr>
        </p:pic>
      </p:grpSp>
      <p:grpSp>
        <p:nvGrpSpPr>
          <p:cNvPr id="81" name="Group 80"/>
          <p:cNvGrpSpPr/>
          <p:nvPr/>
        </p:nvGrpSpPr>
        <p:grpSpPr>
          <a:xfrm>
            <a:off x="10141198" y="6323544"/>
            <a:ext cx="1747841" cy="302214"/>
            <a:chOff x="6565461" y="6220425"/>
            <a:chExt cx="2863477" cy="448728"/>
          </a:xfrm>
        </p:grpSpPr>
        <p:pic>
          <p:nvPicPr>
            <p:cNvPr id="82" name="Picture 81"/>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59339" t="89314" r="19953" b="9476"/>
            <a:stretch/>
          </p:blipFill>
          <p:spPr>
            <a:xfrm>
              <a:off x="6681295" y="6491128"/>
              <a:ext cx="2354782" cy="178025"/>
            </a:xfrm>
            <a:prstGeom prst="rect">
              <a:avLst/>
            </a:prstGeom>
          </p:spPr>
        </p:pic>
        <p:sp>
          <p:nvSpPr>
            <p:cNvPr id="83" name="TextBox 82"/>
            <p:cNvSpPr txBox="1"/>
            <p:nvPr/>
          </p:nvSpPr>
          <p:spPr>
            <a:xfrm>
              <a:off x="6565461" y="6220425"/>
              <a:ext cx="255199" cy="246222"/>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0</a:t>
              </a:r>
              <a:endParaRPr lang="en-US" sz="1000" dirty="0">
                <a:solidFill>
                  <a:schemeClr val="tx1">
                    <a:lumMod val="75000"/>
                    <a:lumOff val="25000"/>
                  </a:schemeClr>
                </a:solidFill>
                <a:latin typeface="Century Gothic" panose="020B0502020202020204" pitchFamily="34" charset="0"/>
              </a:endParaRPr>
            </a:p>
          </p:txBody>
        </p:sp>
        <p:sp>
          <p:nvSpPr>
            <p:cNvPr id="84" name="TextBox 83"/>
            <p:cNvSpPr txBox="1"/>
            <p:nvPr/>
          </p:nvSpPr>
          <p:spPr>
            <a:xfrm>
              <a:off x="7731086" y="6220427"/>
              <a:ext cx="255199" cy="246220"/>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2</a:t>
              </a:r>
              <a:endParaRPr lang="en-US" sz="1000" dirty="0">
                <a:solidFill>
                  <a:schemeClr val="tx1">
                    <a:lumMod val="75000"/>
                    <a:lumOff val="25000"/>
                  </a:schemeClr>
                </a:solidFill>
                <a:latin typeface="Century Gothic" panose="020B0502020202020204" pitchFamily="34" charset="0"/>
              </a:endParaRPr>
            </a:p>
          </p:txBody>
        </p:sp>
        <p:sp>
          <p:nvSpPr>
            <p:cNvPr id="85" name="TextBox 84"/>
            <p:cNvSpPr txBox="1"/>
            <p:nvPr/>
          </p:nvSpPr>
          <p:spPr>
            <a:xfrm>
              <a:off x="8768737" y="6220425"/>
              <a:ext cx="255199" cy="246222"/>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4</a:t>
              </a:r>
              <a:endParaRPr lang="en-US" sz="1000" dirty="0">
                <a:solidFill>
                  <a:schemeClr val="tx1">
                    <a:lumMod val="75000"/>
                    <a:lumOff val="25000"/>
                  </a:schemeClr>
                </a:solidFill>
                <a:latin typeface="Century Gothic" panose="020B0502020202020204" pitchFamily="34" charset="0"/>
              </a:endParaRPr>
            </a:p>
          </p:txBody>
        </p:sp>
        <p:sp>
          <p:nvSpPr>
            <p:cNvPr id="86" name="TextBox 85"/>
            <p:cNvSpPr txBox="1"/>
            <p:nvPr/>
          </p:nvSpPr>
          <p:spPr>
            <a:xfrm>
              <a:off x="8941304" y="6410438"/>
              <a:ext cx="487634" cy="246221"/>
            </a:xfrm>
            <a:prstGeom prst="rect">
              <a:avLst/>
            </a:prstGeom>
            <a:noFill/>
          </p:spPr>
          <p:txBody>
            <a:bodyPr wrap="none" rtlCol="0">
              <a:spAutoFit/>
            </a:bodyPr>
            <a:lstStyle/>
            <a:p>
              <a:r>
                <a:rPr lang="en-US" sz="1000" dirty="0" smtClean="0">
                  <a:solidFill>
                    <a:schemeClr val="tx1">
                      <a:lumMod val="75000"/>
                      <a:lumOff val="25000"/>
                    </a:schemeClr>
                  </a:solidFill>
                  <a:latin typeface="Century Gothic" panose="020B0502020202020204" pitchFamily="34" charset="0"/>
                </a:rPr>
                <a:t>Miles</a:t>
              </a:r>
              <a:endParaRPr lang="en-US" sz="1000" dirty="0">
                <a:solidFill>
                  <a:schemeClr val="tx1">
                    <a:lumMod val="75000"/>
                    <a:lumOff val="25000"/>
                  </a:schemeClr>
                </a:solidFill>
                <a:latin typeface="Century Gothic" panose="020B0502020202020204" pitchFamily="34" charset="0"/>
              </a:endParaRPr>
            </a:p>
          </p:txBody>
        </p:sp>
      </p:grpSp>
      <p:sp>
        <p:nvSpPr>
          <p:cNvPr id="87" name="TextBox 86"/>
          <p:cNvSpPr txBox="1"/>
          <p:nvPr/>
        </p:nvSpPr>
        <p:spPr>
          <a:xfrm>
            <a:off x="395226" y="1493306"/>
            <a:ext cx="1576072" cy="646331"/>
          </a:xfrm>
          <a:prstGeom prst="rect">
            <a:avLst/>
          </a:prstGeom>
          <a:noFill/>
        </p:spPr>
        <p:txBody>
          <a:bodyPr wrap="none" rtlCol="0">
            <a:spAutoFit/>
          </a:bodyPr>
          <a:lstStyle/>
          <a:p>
            <a:r>
              <a:rPr lang="en-US" b="1" dirty="0" smtClean="0">
                <a:solidFill>
                  <a:schemeClr val="tx1">
                    <a:lumMod val="75000"/>
                    <a:lumOff val="25000"/>
                  </a:schemeClr>
                </a:solidFill>
              </a:rPr>
              <a:t>Overall</a:t>
            </a:r>
          </a:p>
          <a:p>
            <a:r>
              <a:rPr lang="en-US" b="1" dirty="0" smtClean="0">
                <a:solidFill>
                  <a:schemeClr val="tx1">
                    <a:lumMod val="75000"/>
                    <a:lumOff val="25000"/>
                  </a:schemeClr>
                </a:solidFill>
              </a:rPr>
              <a:t>Vulnerability</a:t>
            </a:r>
          </a:p>
        </p:txBody>
      </p:sp>
      <p:pic>
        <p:nvPicPr>
          <p:cNvPr id="88" name="Picture 87"/>
          <p:cNvPicPr>
            <a:picLocks noChangeAspect="1"/>
          </p:cNvPicPr>
          <p:nvPr/>
        </p:nvPicPr>
        <p:blipFill rotWithShape="1">
          <a:blip r:embed="rId13" cstate="print">
            <a:extLst>
              <a:ext uri="{28A0092B-C50C-407E-A947-70E740481C1C}">
                <a14:useLocalDpi xmlns:a14="http://schemas.microsoft.com/office/drawing/2010/main" val="0"/>
              </a:ext>
            </a:extLst>
          </a:blip>
          <a:srcRect l="83746" t="84074" r="12397" b="9338"/>
          <a:stretch/>
        </p:blipFill>
        <p:spPr>
          <a:xfrm>
            <a:off x="119413" y="6211440"/>
            <a:ext cx="204395" cy="451841"/>
          </a:xfrm>
          <a:prstGeom prst="rect">
            <a:avLst/>
          </a:prstGeom>
        </p:spPr>
      </p:pic>
    </p:spTree>
    <p:extLst>
      <p:ext uri="{BB962C8B-B14F-4D97-AF65-F5344CB8AC3E}">
        <p14:creationId xmlns:p14="http://schemas.microsoft.com/office/powerpoint/2010/main" val="10412622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6" y="365124"/>
            <a:ext cx="3743998" cy="479425"/>
          </a:xfrm>
        </p:spPr>
        <p:txBody>
          <a:bodyPr/>
          <a:lstStyle/>
          <a:p>
            <a:r>
              <a:rPr lang="en-US" dirty="0" smtClean="0"/>
              <a:t>Conclusions</a:t>
            </a:r>
            <a:endParaRPr lang="en-US" dirty="0"/>
          </a:p>
        </p:txBody>
      </p:sp>
      <p:sp>
        <p:nvSpPr>
          <p:cNvPr id="9" name="Picture Placeholder 8"/>
          <p:cNvSpPr>
            <a:spLocks noGrp="1"/>
          </p:cNvSpPr>
          <p:nvPr>
            <p:ph type="pic" idx="10"/>
          </p:nvPr>
        </p:nvSpPr>
        <p:spPr/>
      </p:sp>
      <p:sp>
        <p:nvSpPr>
          <p:cNvPr id="4" name="Text Placeholder 3"/>
          <p:cNvSpPr>
            <a:spLocks noGrp="1"/>
          </p:cNvSpPr>
          <p:nvPr>
            <p:ph type="body" sz="half" idx="2"/>
          </p:nvPr>
        </p:nvSpPr>
        <p:spPr>
          <a:xfrm>
            <a:off x="558700" y="1137027"/>
            <a:ext cx="4185424" cy="5101089"/>
          </a:xfrm>
        </p:spPr>
        <p:txBody>
          <a:bodyPr>
            <a:normAutofit fontScale="92500" lnSpcReduction="10000"/>
          </a:bodyPr>
          <a:lstStyle/>
          <a:p>
            <a:pPr marL="800100" lvl="1" indent="-342900">
              <a:lnSpc>
                <a:spcPct val="100000"/>
              </a:lnSpc>
              <a:buClr>
                <a:srgbClr val="964035"/>
              </a:buClr>
              <a:buFont typeface="Wingdings 3" panose="05040102010807070707" pitchFamily="18" charset="2"/>
              <a:buChar char="}"/>
            </a:pPr>
            <a:r>
              <a:rPr lang="en-US" sz="2200" dirty="0" smtClean="0"/>
              <a:t>Along </a:t>
            </a:r>
            <a:r>
              <a:rPr lang="en-US" sz="2200" dirty="0"/>
              <a:t>w</a:t>
            </a:r>
            <a:r>
              <a:rPr lang="en-US" sz="2200" dirty="0" smtClean="0"/>
              <a:t>ith increasing urbanization, Richmond has:</a:t>
            </a:r>
          </a:p>
          <a:p>
            <a:pPr marL="1257300" lvl="2" indent="-342900">
              <a:lnSpc>
                <a:spcPct val="100000"/>
              </a:lnSpc>
              <a:buClr>
                <a:srgbClr val="964035"/>
              </a:buClr>
              <a:buFont typeface="Courier New" panose="02070309020205020404" pitchFamily="49" charset="0"/>
              <a:buChar char="o"/>
            </a:pPr>
            <a:r>
              <a:rPr lang="en-US" sz="2200" dirty="0" smtClean="0"/>
              <a:t>Experienced changes in the extent of certain types of land cover</a:t>
            </a:r>
          </a:p>
          <a:p>
            <a:pPr marL="1257300" lvl="2" indent="-342900">
              <a:lnSpc>
                <a:spcPct val="100000"/>
              </a:lnSpc>
              <a:buClr>
                <a:srgbClr val="964035"/>
              </a:buClr>
              <a:buFont typeface="Courier New" panose="02070309020205020404" pitchFamily="49" charset="0"/>
              <a:buChar char="o"/>
            </a:pPr>
            <a:r>
              <a:rPr lang="en-US" sz="2200" dirty="0" smtClean="0"/>
              <a:t>An increase in summer temperatures, especially in areas with high impervious surface cover </a:t>
            </a:r>
          </a:p>
          <a:p>
            <a:pPr marL="1257300" lvl="2" indent="-342900">
              <a:lnSpc>
                <a:spcPct val="100000"/>
              </a:lnSpc>
              <a:buClr>
                <a:srgbClr val="964035"/>
              </a:buClr>
              <a:buFont typeface="Courier New" panose="02070309020205020404" pitchFamily="49" charset="0"/>
              <a:buChar char="o"/>
            </a:pPr>
            <a:r>
              <a:rPr lang="en-US" sz="2200" dirty="0" smtClean="0"/>
              <a:t>Correlation between vulnerable census tracts and extreme urban heat</a:t>
            </a:r>
            <a:endParaRPr lang="en-US" sz="2200" dirty="0"/>
          </a:p>
        </p:txBody>
      </p:sp>
      <p:grpSp>
        <p:nvGrpSpPr>
          <p:cNvPr id="5" name="Group 4"/>
          <p:cNvGrpSpPr/>
          <p:nvPr/>
        </p:nvGrpSpPr>
        <p:grpSpPr>
          <a:xfrm>
            <a:off x="4928838" y="-100361"/>
            <a:ext cx="7515923" cy="7081023"/>
            <a:chOff x="5171561" y="2082349"/>
            <a:chExt cx="6830506" cy="3318049"/>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 t="-1376" r="-3341" b="-1"/>
            <a:stretch/>
          </p:blipFill>
          <p:spPr>
            <a:xfrm>
              <a:off x="5171561" y="2082349"/>
              <a:ext cx="6830506" cy="3238262"/>
            </a:xfrm>
            <a:prstGeom prst="rect">
              <a:avLst/>
            </a:prstGeom>
          </p:spPr>
        </p:pic>
        <p:sp>
          <p:nvSpPr>
            <p:cNvPr id="7" name="TextBox 6"/>
            <p:cNvSpPr txBox="1"/>
            <p:nvPr/>
          </p:nvSpPr>
          <p:spPr>
            <a:xfrm>
              <a:off x="5171561" y="5147035"/>
              <a:ext cx="3799840" cy="253363"/>
            </a:xfrm>
            <a:prstGeom prst="rect">
              <a:avLst/>
            </a:prstGeom>
            <a:noFill/>
          </p:spPr>
          <p:txBody>
            <a:bodyPr wrap="square" rtlCol="0">
              <a:spAutoFit/>
            </a:bodyPr>
            <a:lstStyle/>
            <a:p>
              <a:r>
                <a:rPr lang="en-US" sz="1200" dirty="0" smtClean="0">
                  <a:solidFill>
                    <a:schemeClr val="bg1"/>
                  </a:solidFill>
                </a:rPr>
                <a:t>CC0: </a:t>
              </a:r>
              <a:r>
                <a:rPr lang="en-US" sz="1200" dirty="0">
                  <a:solidFill>
                    <a:schemeClr val="bg1"/>
                  </a:solidFill>
                </a:rPr>
                <a:t>Photo by STEPHEN POORE on </a:t>
              </a:r>
              <a:r>
                <a:rPr lang="en-US" sz="1200" dirty="0" err="1" smtClean="0">
                  <a:solidFill>
                    <a:schemeClr val="bg1"/>
                  </a:solidFill>
                </a:rPr>
                <a:t>UnSplash</a:t>
              </a:r>
              <a:endParaRPr lang="en-US" sz="1200" dirty="0" smtClean="0">
                <a:solidFill>
                  <a:schemeClr val="bg1"/>
                </a:solidFill>
              </a:endParaRPr>
            </a:p>
          </p:txBody>
        </p:sp>
      </p:grpSp>
    </p:spTree>
    <p:extLst>
      <p:ext uri="{BB962C8B-B14F-4D97-AF65-F5344CB8AC3E}">
        <p14:creationId xmlns:p14="http://schemas.microsoft.com/office/powerpoint/2010/main" val="2211827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a:xfrm>
            <a:off x="1183343" y="1143001"/>
            <a:ext cx="9851193" cy="2913518"/>
          </a:xfrm>
        </p:spPr>
        <p:txBody>
          <a:bodyPr>
            <a:normAutofit/>
          </a:bodyPr>
          <a:lstStyle/>
          <a:p>
            <a:r>
              <a:rPr lang="en-US" b="1" dirty="0" smtClean="0"/>
              <a:t>Giles </a:t>
            </a:r>
            <a:r>
              <a:rPr lang="en-US" b="1" dirty="0" err="1" smtClean="0"/>
              <a:t>Harnsberger</a:t>
            </a:r>
            <a:r>
              <a:rPr lang="en-US" dirty="0"/>
              <a:t>, </a:t>
            </a:r>
            <a:r>
              <a:rPr lang="en-US" dirty="0" smtClean="0"/>
              <a:t>Executive Director – Groundwork RVA</a:t>
            </a:r>
          </a:p>
          <a:p>
            <a:r>
              <a:rPr lang="en-US" b="1" dirty="0" smtClean="0"/>
              <a:t>Jeremy S. Hoffman, Ph.D.</a:t>
            </a:r>
            <a:r>
              <a:rPr lang="en-US" dirty="0" smtClean="0"/>
              <a:t>, </a:t>
            </a:r>
            <a:r>
              <a:rPr lang="en-US" dirty="0"/>
              <a:t>Climate &amp; Earth Science </a:t>
            </a:r>
            <a:r>
              <a:rPr lang="en-US" dirty="0" smtClean="0"/>
              <a:t>Specialist – Science Museum of Virginia</a:t>
            </a:r>
          </a:p>
          <a:p>
            <a:r>
              <a:rPr lang="en-US" b="1" dirty="0" smtClean="0"/>
              <a:t>Kenton Ross, Ph.D.</a:t>
            </a:r>
            <a:r>
              <a:rPr lang="en-US" dirty="0" smtClean="0"/>
              <a:t>, Lead Science Advisor – NASA DEVELOP (LARC)</a:t>
            </a:r>
            <a:endParaRPr lang="en-US" b="1" dirty="0" smtClean="0"/>
          </a:p>
          <a:p>
            <a:r>
              <a:rPr lang="en-US" b="1" dirty="0"/>
              <a:t>Jonathan </a:t>
            </a:r>
            <a:r>
              <a:rPr lang="en-US" b="1" dirty="0" smtClean="0"/>
              <a:t>O’Brien</a:t>
            </a:r>
            <a:r>
              <a:rPr lang="en-US" dirty="0" smtClean="0"/>
              <a:t>, Center Lead – </a:t>
            </a:r>
            <a:r>
              <a:rPr lang="en-US" dirty="0"/>
              <a:t>NASA DEVELOP (</a:t>
            </a:r>
            <a:r>
              <a:rPr lang="en-US" dirty="0" smtClean="0"/>
              <a:t>LARC)</a:t>
            </a:r>
          </a:p>
          <a:p>
            <a:r>
              <a:rPr lang="en-US" b="1" dirty="0" smtClean="0"/>
              <a:t>Summer 2018 Washoe </a:t>
            </a:r>
            <a:r>
              <a:rPr lang="en-US" b="1" dirty="0"/>
              <a:t>County Urban Development Team</a:t>
            </a:r>
            <a:r>
              <a:rPr lang="en-US" dirty="0"/>
              <a:t> – </a:t>
            </a:r>
            <a:r>
              <a:rPr lang="en-US" dirty="0" smtClean="0"/>
              <a:t>NASA </a:t>
            </a:r>
            <a:r>
              <a:rPr lang="en-US" dirty="0"/>
              <a:t>DEVELOP </a:t>
            </a:r>
            <a:r>
              <a:rPr lang="en-US" dirty="0" smtClean="0"/>
              <a:t>(AZ) </a:t>
            </a:r>
            <a:endParaRPr lang="en-US" dirty="0"/>
          </a:p>
          <a:p>
            <a:r>
              <a:rPr lang="en-US" sz="3600" dirty="0">
                <a:solidFill>
                  <a:srgbClr val="964035"/>
                </a:solidFill>
              </a:rPr>
              <a:t>Team Members</a:t>
            </a:r>
            <a:endParaRPr lang="en-US" sz="3600" dirty="0"/>
          </a:p>
        </p:txBody>
      </p:sp>
      <p:pic>
        <p:nvPicPr>
          <p:cNvPr id="1026" name="Picture 2" descr="https://lh3.googleusercontent.com/9ZCPKyhhmBrPaH7Ub1pEvUDhRdXLlZaSdN6jIsAMLJkSI9W4QhQkYr_caZTOxPICPq3bR6KE_rbXLAEHl7UqTasdkao7rzD6l8VUL4IzHUSBQ0icyncfzDyh3VT4VAPxmIuBFvIS8JH8H3sOb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6270" y="4029673"/>
            <a:ext cx="1402543" cy="14086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378700" y="4027571"/>
            <a:ext cx="1402469" cy="1410778"/>
          </a:xfrm>
          <a:prstGeom prst="rect">
            <a:avLst/>
          </a:prstGeom>
        </p:spPr>
      </p:pic>
      <p:pic>
        <p:nvPicPr>
          <p:cNvPr id="5" name="Picture 4"/>
          <p:cNvPicPr>
            <a:picLocks noChangeAspect="1"/>
          </p:cNvPicPr>
          <p:nvPr/>
        </p:nvPicPr>
        <p:blipFill>
          <a:blip r:embed="rId4"/>
          <a:stretch>
            <a:fillRect/>
          </a:stretch>
        </p:blipFill>
        <p:spPr>
          <a:xfrm>
            <a:off x="6311231" y="4029673"/>
            <a:ext cx="1402469" cy="1410778"/>
          </a:xfrm>
          <a:prstGeom prst="rect">
            <a:avLst/>
          </a:prstGeom>
        </p:spPr>
      </p:pic>
      <p:pic>
        <p:nvPicPr>
          <p:cNvPr id="6" name="Picture 5"/>
          <p:cNvPicPr>
            <a:picLocks noChangeAspect="1"/>
          </p:cNvPicPr>
          <p:nvPr/>
        </p:nvPicPr>
        <p:blipFill>
          <a:blip r:embed="rId4"/>
          <a:stretch>
            <a:fillRect/>
          </a:stretch>
        </p:blipFill>
        <p:spPr>
          <a:xfrm>
            <a:off x="8316935" y="4027571"/>
            <a:ext cx="1402469" cy="1410778"/>
          </a:xfrm>
          <a:prstGeom prst="rect">
            <a:avLst/>
          </a:prstGeom>
        </p:spPr>
      </p:pic>
      <p:sp>
        <p:nvSpPr>
          <p:cNvPr id="8" name="Oval 7"/>
          <p:cNvSpPr/>
          <p:nvPr/>
        </p:nvSpPr>
        <p:spPr>
          <a:xfrm>
            <a:off x="2396449" y="4155873"/>
            <a:ext cx="1142184" cy="1154173"/>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Oval 8"/>
          <p:cNvSpPr/>
          <p:nvPr/>
        </p:nvSpPr>
        <p:spPr>
          <a:xfrm>
            <a:off x="4477477" y="4155873"/>
            <a:ext cx="1142184" cy="1154173"/>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p:cNvSpPr/>
          <p:nvPr/>
        </p:nvSpPr>
        <p:spPr>
          <a:xfrm>
            <a:off x="8447077" y="4155873"/>
            <a:ext cx="1142184" cy="1154173"/>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p:cNvSpPr/>
          <p:nvPr/>
        </p:nvSpPr>
        <p:spPr>
          <a:xfrm>
            <a:off x="1639773" y="5436247"/>
            <a:ext cx="2655537" cy="679843"/>
          </a:xfrm>
          <a:prstGeom prst="rect">
            <a:avLst/>
          </a:prstGeom>
        </p:spPr>
        <p:txBody>
          <a:bodyPr wrap="square">
            <a:spAutoFit/>
          </a:bodyPr>
          <a:lstStyle/>
          <a:p>
            <a:pPr algn="ctr">
              <a:lnSpc>
                <a:spcPct val="100000"/>
              </a:lnSpc>
              <a:spcBef>
                <a:spcPts val="0"/>
              </a:spcBef>
            </a:pPr>
            <a:r>
              <a:rPr lang="en-US" b="1" dirty="0">
                <a:solidFill>
                  <a:schemeClr val="tx1">
                    <a:lumMod val="75000"/>
                    <a:lumOff val="25000"/>
                  </a:schemeClr>
                </a:solidFill>
              </a:rPr>
              <a:t>Meg Fredericks</a:t>
            </a:r>
          </a:p>
          <a:p>
            <a:pPr algn="ctr">
              <a:lnSpc>
                <a:spcPct val="100000"/>
              </a:lnSpc>
              <a:spcBef>
                <a:spcPts val="0"/>
              </a:spcBef>
            </a:pPr>
            <a:r>
              <a:rPr lang="en-US" dirty="0">
                <a:solidFill>
                  <a:schemeClr val="tx1">
                    <a:lumMod val="75000"/>
                    <a:lumOff val="25000"/>
                  </a:schemeClr>
                </a:solidFill>
              </a:rPr>
              <a:t>Project Lead</a:t>
            </a:r>
          </a:p>
        </p:txBody>
      </p:sp>
      <p:sp>
        <p:nvSpPr>
          <p:cNvPr id="12" name="Rectangle 11"/>
          <p:cNvSpPr/>
          <p:nvPr/>
        </p:nvSpPr>
        <p:spPr>
          <a:xfrm>
            <a:off x="4134843" y="5409984"/>
            <a:ext cx="1827453" cy="388482"/>
          </a:xfrm>
          <a:prstGeom prst="rect">
            <a:avLst/>
          </a:prstGeom>
        </p:spPr>
        <p:txBody>
          <a:bodyPr wrap="none">
            <a:spAutoFit/>
          </a:bodyPr>
          <a:lstStyle/>
          <a:p>
            <a:pPr algn="ctr">
              <a:lnSpc>
                <a:spcPct val="100000"/>
              </a:lnSpc>
            </a:pPr>
            <a:r>
              <a:rPr lang="en-US" b="1" dirty="0">
                <a:solidFill>
                  <a:schemeClr val="tx1">
                    <a:lumMod val="75000"/>
                    <a:lumOff val="25000"/>
                  </a:schemeClr>
                </a:solidFill>
              </a:rPr>
              <a:t>Simeon Brown</a:t>
            </a:r>
          </a:p>
        </p:txBody>
      </p:sp>
      <p:sp>
        <p:nvSpPr>
          <p:cNvPr id="13" name="Rectangle 12"/>
          <p:cNvSpPr/>
          <p:nvPr/>
        </p:nvSpPr>
        <p:spPr>
          <a:xfrm>
            <a:off x="5962296" y="5409984"/>
            <a:ext cx="2100339" cy="679843"/>
          </a:xfrm>
          <a:prstGeom prst="rect">
            <a:avLst/>
          </a:prstGeom>
        </p:spPr>
        <p:txBody>
          <a:bodyPr wrap="square">
            <a:spAutoFit/>
          </a:bodyPr>
          <a:lstStyle/>
          <a:p>
            <a:pPr algn="ctr">
              <a:lnSpc>
                <a:spcPct val="100000"/>
              </a:lnSpc>
            </a:pPr>
            <a:r>
              <a:rPr lang="en-US" b="1" dirty="0">
                <a:solidFill>
                  <a:schemeClr val="tx1">
                    <a:lumMod val="75000"/>
                    <a:lumOff val="25000"/>
                  </a:schemeClr>
                </a:solidFill>
              </a:rPr>
              <a:t>Patricia </a:t>
            </a:r>
            <a:r>
              <a:rPr lang="en-US" b="1" dirty="0" err="1">
                <a:solidFill>
                  <a:schemeClr val="tx1">
                    <a:lumMod val="75000"/>
                    <a:lumOff val="25000"/>
                  </a:schemeClr>
                </a:solidFill>
              </a:rPr>
              <a:t>Abduragimova</a:t>
            </a:r>
            <a:endParaRPr lang="en-US" b="1" dirty="0">
              <a:solidFill>
                <a:schemeClr val="tx1">
                  <a:lumMod val="75000"/>
                  <a:lumOff val="25000"/>
                </a:schemeClr>
              </a:solidFill>
            </a:endParaRPr>
          </a:p>
        </p:txBody>
      </p:sp>
      <p:sp>
        <p:nvSpPr>
          <p:cNvPr id="14" name="Rectangle 13"/>
          <p:cNvSpPr/>
          <p:nvPr/>
        </p:nvSpPr>
        <p:spPr>
          <a:xfrm>
            <a:off x="8284652" y="5409984"/>
            <a:ext cx="1467035" cy="388482"/>
          </a:xfrm>
          <a:prstGeom prst="rect">
            <a:avLst/>
          </a:prstGeom>
        </p:spPr>
        <p:txBody>
          <a:bodyPr wrap="none">
            <a:spAutoFit/>
          </a:bodyPr>
          <a:lstStyle/>
          <a:p>
            <a:pPr algn="ctr">
              <a:lnSpc>
                <a:spcPct val="100000"/>
              </a:lnSpc>
            </a:pPr>
            <a:r>
              <a:rPr lang="en-US" b="1" dirty="0">
                <a:solidFill>
                  <a:schemeClr val="tx1">
                    <a:lumMod val="75000"/>
                    <a:lumOff val="25000"/>
                  </a:schemeClr>
                </a:solidFill>
              </a:rPr>
              <a:t>Josh Turner</a:t>
            </a:r>
          </a:p>
        </p:txBody>
      </p:sp>
      <p:sp>
        <p:nvSpPr>
          <p:cNvPr id="17" name="Oval 16"/>
          <p:cNvSpPr/>
          <p:nvPr/>
        </p:nvSpPr>
        <p:spPr>
          <a:xfrm>
            <a:off x="6440965" y="4161751"/>
            <a:ext cx="1143000" cy="1143000"/>
          </a:xfrm>
          <a:prstGeom prst="ellipse">
            <a:avLst/>
          </a:prstGeom>
          <a:blipFill dpi="0" rotWithShape="1">
            <a:blip r:embed="rId8">
              <a:extLst>
                <a:ext uri="{BEBA8EAE-BF5A-486C-A8C5-ECC9F3942E4B}">
                  <a14:imgProps xmlns:a14="http://schemas.microsoft.com/office/drawing/2010/main">
                    <a14:imgLayer r:embed="rId9">
                      <a14:imgEffect>
                        <a14:sharpenSoften amount="82000"/>
                      </a14:imgEffect>
                      <a14:imgEffect>
                        <a14:colorTemperature colorTemp="5844"/>
                      </a14:imgEffect>
                      <a14:imgEffect>
                        <a14:saturation sat="99000"/>
                      </a14:imgEffect>
                      <a14:imgEffect>
                        <a14:brightnessContrast bright="-28000" contrast="-11000"/>
                      </a14:imgEffect>
                    </a14:imgLayer>
                  </a14:imgProps>
                </a:ext>
                <a:ext uri="{28A0092B-C50C-407E-A947-70E740481C1C}">
                  <a14:useLocalDpi xmlns:a14="http://schemas.microsoft.com/office/drawing/2010/main" val="0"/>
                </a:ext>
              </a:extLst>
            </a:blip>
            <a:srcRect/>
            <a:stretch>
              <a:fillRect/>
            </a:stretch>
          </a:blipFill>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439400" cy="479425"/>
          </a:xfrm>
        </p:spPr>
        <p:txBody>
          <a:bodyPr/>
          <a:lstStyle/>
          <a:p>
            <a:r>
              <a:rPr lang="en-US" dirty="0" smtClean="0"/>
              <a:t>Project Partner: Groundwork RVA</a:t>
            </a:r>
            <a:endParaRPr lang="en-US" dirty="0"/>
          </a:p>
        </p:txBody>
      </p:sp>
      <p:sp>
        <p:nvSpPr>
          <p:cNvPr id="4" name="Text Placeholder 3"/>
          <p:cNvSpPr>
            <a:spLocks noGrp="1"/>
          </p:cNvSpPr>
          <p:nvPr>
            <p:ph type="body" sz="half" idx="2"/>
          </p:nvPr>
        </p:nvSpPr>
        <p:spPr>
          <a:xfrm>
            <a:off x="656093" y="1209812"/>
            <a:ext cx="4699678" cy="2519537"/>
          </a:xfrm>
        </p:spPr>
        <p:txBody>
          <a:bodyPr>
            <a:normAutofit fontScale="92500"/>
          </a:bodyPr>
          <a:lstStyle/>
          <a:p>
            <a:pPr marL="342900" lvl="0" indent="-342900">
              <a:buClr>
                <a:srgbClr val="964035"/>
              </a:buClr>
              <a:buFont typeface="Wingdings 3" panose="05040102010807070707" pitchFamily="18" charset="2"/>
              <a:buChar char="}"/>
            </a:pPr>
            <a:r>
              <a:rPr lang="en-US" sz="2400" dirty="0" smtClean="0">
                <a:solidFill>
                  <a:prstClr val="black">
                    <a:lumMod val="75000"/>
                    <a:lumOff val="25000"/>
                  </a:prstClr>
                </a:solidFill>
              </a:rPr>
              <a:t>Projects involving environmental, economic, and social well-being</a:t>
            </a:r>
          </a:p>
          <a:p>
            <a:pPr marL="342900" lvl="0" indent="-342900">
              <a:buClr>
                <a:srgbClr val="964035"/>
              </a:buClr>
              <a:buFont typeface="Wingdings 3" panose="05040102010807070707" pitchFamily="18" charset="2"/>
              <a:buChar char="}"/>
            </a:pPr>
            <a:r>
              <a:rPr lang="en-US" sz="2400" dirty="0" smtClean="0"/>
              <a:t>Focused on youth involvement</a:t>
            </a:r>
          </a:p>
          <a:p>
            <a:pPr marL="342900" lvl="0" indent="-342900">
              <a:buClr>
                <a:srgbClr val="964035"/>
              </a:buClr>
              <a:buFont typeface="Wingdings 3" panose="05040102010807070707" pitchFamily="18" charset="2"/>
              <a:buChar char="}"/>
            </a:pPr>
            <a:r>
              <a:rPr lang="en-US" sz="2400" dirty="0" smtClean="0">
                <a:solidFill>
                  <a:prstClr val="black">
                    <a:lumMod val="75000"/>
                    <a:lumOff val="25000"/>
                  </a:prstClr>
                </a:solidFill>
              </a:rPr>
              <a:t>Concerned with the Urban Heat Island Effect</a:t>
            </a:r>
            <a:r>
              <a:rPr lang="en-US" sz="2600" dirty="0" smtClean="0">
                <a:solidFill>
                  <a:prstClr val="black">
                    <a:lumMod val="75000"/>
                    <a:lumOff val="25000"/>
                  </a:prstClr>
                </a:solidFill>
              </a:rPr>
              <a:t/>
            </a:r>
            <a:br>
              <a:rPr lang="en-US" sz="2600" dirty="0" smtClean="0">
                <a:solidFill>
                  <a:prstClr val="black">
                    <a:lumMod val="75000"/>
                    <a:lumOff val="25000"/>
                  </a:prstClr>
                </a:solidFill>
              </a:rPr>
            </a:br>
            <a:endParaRPr lang="en-US" sz="2400" b="1" dirty="0" smtClean="0"/>
          </a:p>
          <a:p>
            <a:pPr>
              <a:buClr>
                <a:srgbClr val="964035"/>
              </a:buClr>
            </a:pPr>
            <a:endParaRPr lang="en-US" sz="2400" dirty="0"/>
          </a:p>
        </p:txBody>
      </p:sp>
      <p:sp>
        <p:nvSpPr>
          <p:cNvPr id="11" name="TextBox 10"/>
          <p:cNvSpPr txBox="1"/>
          <p:nvPr/>
        </p:nvSpPr>
        <p:spPr>
          <a:xfrm>
            <a:off x="9998826" y="5916304"/>
            <a:ext cx="2545772" cy="276999"/>
          </a:xfrm>
          <a:prstGeom prst="rect">
            <a:avLst/>
          </a:prstGeom>
          <a:noFill/>
        </p:spPr>
        <p:txBody>
          <a:bodyPr wrap="square" rtlCol="0">
            <a:spAutoFit/>
          </a:bodyPr>
          <a:lstStyle/>
          <a:p>
            <a:pPr lvl="0"/>
            <a:r>
              <a:rPr lang="en-US" sz="1200" dirty="0" smtClean="0">
                <a:solidFill>
                  <a:prstClr val="white"/>
                </a:solidFill>
              </a:rPr>
              <a:t>Groundwork USA</a:t>
            </a:r>
            <a:endParaRPr lang="en-US" sz="1200" dirty="0">
              <a:solidFill>
                <a:prstClr val="white"/>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5589" y="1268498"/>
            <a:ext cx="6466342" cy="5211505"/>
          </a:xfrm>
          <a:prstGeom prst="rect">
            <a:avLst/>
          </a:prstGeom>
        </p:spPr>
      </p:pic>
      <p:sp>
        <p:nvSpPr>
          <p:cNvPr id="5" name="TextBox 4"/>
          <p:cNvSpPr txBox="1"/>
          <p:nvPr/>
        </p:nvSpPr>
        <p:spPr>
          <a:xfrm>
            <a:off x="9998826" y="6082712"/>
            <a:ext cx="2014171" cy="338554"/>
          </a:xfrm>
          <a:prstGeom prst="rect">
            <a:avLst/>
          </a:prstGeom>
          <a:noFill/>
        </p:spPr>
        <p:txBody>
          <a:bodyPr wrap="square" rtlCol="0">
            <a:spAutoFit/>
          </a:bodyPr>
          <a:lstStyle/>
          <a:p>
            <a:r>
              <a:rPr lang="en-US" sz="1600" dirty="0" smtClean="0">
                <a:solidFill>
                  <a:schemeClr val="bg1"/>
                </a:solidFill>
              </a:rPr>
              <a:t>Groundwork RVA</a:t>
            </a:r>
          </a:p>
        </p:txBody>
      </p:sp>
      <p:sp>
        <p:nvSpPr>
          <p:cNvPr id="6" name="TextBox 5"/>
          <p:cNvSpPr txBox="1"/>
          <p:nvPr/>
        </p:nvSpPr>
        <p:spPr>
          <a:xfrm>
            <a:off x="656093" y="3534013"/>
            <a:ext cx="4699678" cy="3323987"/>
          </a:xfrm>
          <a:prstGeom prst="rect">
            <a:avLst/>
          </a:prstGeom>
          <a:noFill/>
        </p:spPr>
        <p:txBody>
          <a:bodyPr wrap="square" rtlCol="0">
            <a:spAutoFit/>
          </a:bodyPr>
          <a:lstStyle/>
          <a:p>
            <a:pPr>
              <a:spcAft>
                <a:spcPts val="600"/>
              </a:spcAft>
              <a:buClr>
                <a:srgbClr val="964035"/>
              </a:buClr>
            </a:pPr>
            <a:r>
              <a:rPr lang="en-US" sz="2400" b="1" dirty="0">
                <a:solidFill>
                  <a:srgbClr val="964035"/>
                </a:solidFill>
              </a:rPr>
              <a:t>Throwing Shade in </a:t>
            </a:r>
            <a:r>
              <a:rPr lang="en-US" sz="2400" b="1" dirty="0" smtClean="0">
                <a:solidFill>
                  <a:srgbClr val="964035"/>
                </a:solidFill>
              </a:rPr>
              <a:t>RVA</a:t>
            </a:r>
            <a:endParaRPr lang="en-US" sz="2400" b="1" dirty="0">
              <a:solidFill>
                <a:srgbClr val="964035"/>
              </a:solidFill>
            </a:endParaRPr>
          </a:p>
          <a:p>
            <a:pPr marL="342900" indent="-342900">
              <a:spcAft>
                <a:spcPts val="600"/>
              </a:spcAft>
              <a:buClr>
                <a:srgbClr val="964035"/>
              </a:buClr>
              <a:buFont typeface="Wingdings 3" panose="05040102010807070707" pitchFamily="18" charset="2"/>
              <a:buChar char="}"/>
            </a:pPr>
            <a:r>
              <a:rPr lang="en-US" sz="2200" dirty="0">
                <a:solidFill>
                  <a:schemeClr val="tx1">
                    <a:lumMod val="75000"/>
                    <a:lumOff val="25000"/>
                  </a:schemeClr>
                </a:solidFill>
              </a:rPr>
              <a:t>Collaboration with the Science Museum </a:t>
            </a:r>
            <a:r>
              <a:rPr lang="en-US" sz="2200" dirty="0" smtClean="0">
                <a:solidFill>
                  <a:schemeClr val="tx1">
                    <a:lumMod val="75000"/>
                    <a:lumOff val="25000"/>
                  </a:schemeClr>
                </a:solidFill>
              </a:rPr>
              <a:t>of </a:t>
            </a:r>
            <a:r>
              <a:rPr lang="en-US" sz="2200" dirty="0">
                <a:solidFill>
                  <a:schemeClr val="tx1">
                    <a:lumMod val="75000"/>
                    <a:lumOff val="25000"/>
                  </a:schemeClr>
                </a:solidFill>
              </a:rPr>
              <a:t>Virginia</a:t>
            </a:r>
          </a:p>
          <a:p>
            <a:pPr marL="342900" indent="-342900">
              <a:spcAft>
                <a:spcPts val="600"/>
              </a:spcAft>
              <a:buClr>
                <a:srgbClr val="964035"/>
              </a:buClr>
              <a:buFont typeface="Wingdings 3" panose="05040102010807070707" pitchFamily="18" charset="2"/>
              <a:buChar char="}"/>
            </a:pPr>
            <a:r>
              <a:rPr lang="en-US" sz="2200" dirty="0" smtClean="0">
                <a:solidFill>
                  <a:schemeClr val="tx1">
                    <a:lumMod val="75000"/>
                    <a:lumOff val="25000"/>
                  </a:schemeClr>
                </a:solidFill>
              </a:rPr>
              <a:t>City-wide Heat </a:t>
            </a:r>
            <a:r>
              <a:rPr lang="en-US" sz="2200" dirty="0">
                <a:solidFill>
                  <a:schemeClr val="tx1">
                    <a:lumMod val="75000"/>
                    <a:lumOff val="25000"/>
                  </a:schemeClr>
                </a:solidFill>
              </a:rPr>
              <a:t>Mapping </a:t>
            </a:r>
          </a:p>
          <a:p>
            <a:pPr marL="342900" indent="-342900">
              <a:spcAft>
                <a:spcPts val="600"/>
              </a:spcAft>
              <a:buClr>
                <a:srgbClr val="964035"/>
              </a:buClr>
              <a:buFont typeface="Wingdings 3" panose="05040102010807070707" pitchFamily="18" charset="2"/>
              <a:buChar char="}"/>
            </a:pPr>
            <a:r>
              <a:rPr lang="en-US" sz="2200" dirty="0" smtClean="0">
                <a:solidFill>
                  <a:schemeClr val="tx1">
                    <a:lumMod val="75000"/>
                    <a:lumOff val="25000"/>
                  </a:schemeClr>
                </a:solidFill>
              </a:rPr>
              <a:t>Next </a:t>
            </a:r>
            <a:r>
              <a:rPr lang="en-US" sz="2200" dirty="0">
                <a:solidFill>
                  <a:schemeClr val="tx1">
                    <a:lumMod val="75000"/>
                    <a:lumOff val="25000"/>
                  </a:schemeClr>
                </a:solidFill>
              </a:rPr>
              <a:t>Steps: Working with Bike Walk </a:t>
            </a:r>
            <a:r>
              <a:rPr lang="en-US" sz="2200" dirty="0" smtClean="0">
                <a:solidFill>
                  <a:schemeClr val="tx1">
                    <a:lumMod val="75000"/>
                    <a:lumOff val="25000"/>
                  </a:schemeClr>
                </a:solidFill>
              </a:rPr>
              <a:t>RVA to </a:t>
            </a:r>
            <a:r>
              <a:rPr lang="en-US" sz="2200" dirty="0">
                <a:solidFill>
                  <a:schemeClr val="tx1">
                    <a:lumMod val="75000"/>
                    <a:lumOff val="25000"/>
                  </a:schemeClr>
                </a:solidFill>
              </a:rPr>
              <a:t>cool down Richmond’s hottest </a:t>
            </a:r>
            <a:r>
              <a:rPr lang="en-US" sz="2200" dirty="0" smtClean="0">
                <a:solidFill>
                  <a:schemeClr val="tx1">
                    <a:lumMod val="75000"/>
                    <a:lumOff val="25000"/>
                  </a:schemeClr>
                </a:solidFill>
              </a:rPr>
              <a:t>bike </a:t>
            </a:r>
            <a:r>
              <a:rPr lang="en-US" sz="2200" dirty="0">
                <a:solidFill>
                  <a:schemeClr val="tx1">
                    <a:lumMod val="75000"/>
                    <a:lumOff val="25000"/>
                  </a:schemeClr>
                </a:solidFill>
              </a:rPr>
              <a:t>lanes</a:t>
            </a:r>
          </a:p>
          <a:p>
            <a:pPr>
              <a:buClr>
                <a:srgbClr val="964035"/>
              </a:buClr>
            </a:pPr>
            <a:endParaRPr lang="en-US" sz="1600" dirty="0"/>
          </a:p>
          <a:p>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33165552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Community Concerns</a:t>
            </a:r>
            <a:endParaRPr lang="en-US" dirty="0"/>
          </a:p>
        </p:txBody>
      </p:sp>
      <p:sp>
        <p:nvSpPr>
          <p:cNvPr id="6" name="Text Placeholder 5"/>
          <p:cNvSpPr>
            <a:spLocks noGrp="1"/>
          </p:cNvSpPr>
          <p:nvPr>
            <p:ph type="body" sz="half" idx="2"/>
          </p:nvPr>
        </p:nvSpPr>
        <p:spPr>
          <a:xfrm>
            <a:off x="7145384" y="1092818"/>
            <a:ext cx="4846320" cy="5969993"/>
          </a:xfrm>
        </p:spPr>
        <p:txBody>
          <a:bodyPr>
            <a:normAutofit/>
          </a:bodyPr>
          <a:lstStyle/>
          <a:p>
            <a:pPr marL="742950" lvl="1" indent="-285750">
              <a:buClr>
                <a:srgbClr val="964035"/>
              </a:buClr>
              <a:buFont typeface="Wingdings 3" panose="05040102010807070707" pitchFamily="18" charset="2"/>
              <a:buChar char="}"/>
            </a:pPr>
            <a:r>
              <a:rPr lang="en-US" sz="2400" dirty="0" smtClean="0">
                <a:solidFill>
                  <a:prstClr val="black">
                    <a:lumMod val="75000"/>
                    <a:lumOff val="25000"/>
                  </a:prstClr>
                </a:solidFill>
              </a:rPr>
              <a:t>The </a:t>
            </a:r>
            <a:r>
              <a:rPr lang="en-US" sz="2400" b="1" dirty="0" smtClean="0">
                <a:solidFill>
                  <a:srgbClr val="964035"/>
                </a:solidFill>
              </a:rPr>
              <a:t>Urban Heat Island Effect</a:t>
            </a:r>
            <a:r>
              <a:rPr lang="en-US" sz="2400" dirty="0" smtClean="0">
                <a:solidFill>
                  <a:prstClr val="black">
                    <a:lumMod val="75000"/>
                    <a:lumOff val="25000"/>
                  </a:prstClr>
                </a:solidFill>
              </a:rPr>
              <a:t>:</a:t>
            </a:r>
          </a:p>
          <a:p>
            <a:pPr marL="1257300" lvl="2" indent="-342900">
              <a:buClr>
                <a:srgbClr val="964035"/>
              </a:buClr>
              <a:buFont typeface="Courier New" panose="02070309020205020404" pitchFamily="49" charset="0"/>
              <a:buChar char="o"/>
            </a:pPr>
            <a:r>
              <a:rPr lang="en-US" sz="2000" dirty="0" smtClean="0">
                <a:solidFill>
                  <a:prstClr val="black">
                    <a:lumMod val="75000"/>
                    <a:lumOff val="25000"/>
                  </a:prstClr>
                </a:solidFill>
              </a:rPr>
              <a:t>Correlates </a:t>
            </a:r>
            <a:r>
              <a:rPr lang="en-US" sz="2000" dirty="0">
                <a:solidFill>
                  <a:prstClr val="black">
                    <a:lumMod val="75000"/>
                    <a:lumOff val="25000"/>
                  </a:prstClr>
                </a:solidFill>
              </a:rPr>
              <a:t>with </a:t>
            </a:r>
            <a:r>
              <a:rPr lang="en-US" sz="2000" dirty="0" smtClean="0">
                <a:solidFill>
                  <a:prstClr val="black">
                    <a:lumMod val="75000"/>
                    <a:lumOff val="25000"/>
                  </a:prstClr>
                </a:solidFill>
              </a:rPr>
              <a:t>urbanization and development</a:t>
            </a:r>
          </a:p>
          <a:p>
            <a:pPr marL="1257300" lvl="2" indent="-342900">
              <a:buClr>
                <a:srgbClr val="964035"/>
              </a:buClr>
              <a:buFont typeface="Courier New" panose="02070309020205020404" pitchFamily="49" charset="0"/>
              <a:buChar char="o"/>
            </a:pPr>
            <a:r>
              <a:rPr lang="en-US" sz="2000" dirty="0" smtClean="0">
                <a:solidFill>
                  <a:prstClr val="black">
                    <a:lumMod val="75000"/>
                    <a:lumOff val="25000"/>
                  </a:prstClr>
                </a:solidFill>
              </a:rPr>
              <a:t>Is directly related to prevalence of impervious surfaces</a:t>
            </a:r>
          </a:p>
          <a:p>
            <a:pPr marL="1257300" lvl="2" indent="-342900">
              <a:buClr>
                <a:srgbClr val="964035"/>
              </a:buClr>
              <a:buFont typeface="Courier New" panose="02070309020205020404" pitchFamily="49" charset="0"/>
              <a:buChar char="o"/>
            </a:pPr>
            <a:r>
              <a:rPr lang="en-US" sz="2000" dirty="0" smtClean="0">
                <a:solidFill>
                  <a:prstClr val="black">
                    <a:lumMod val="75000"/>
                    <a:lumOff val="25000"/>
                  </a:prstClr>
                </a:solidFill>
              </a:rPr>
              <a:t>Is mitigated by the cooling effect of the urban canopy</a:t>
            </a:r>
          </a:p>
          <a:p>
            <a:pPr lvl="2">
              <a:buClr>
                <a:srgbClr val="964035"/>
              </a:buClr>
            </a:pPr>
            <a:endParaRPr lang="en-US" sz="2000" dirty="0">
              <a:solidFill>
                <a:prstClr val="black">
                  <a:lumMod val="75000"/>
                  <a:lumOff val="25000"/>
                </a:prstClr>
              </a:solidFill>
            </a:endParaRPr>
          </a:p>
          <a:p>
            <a:pPr marL="742950" lvl="1" indent="-285750">
              <a:buClr>
                <a:srgbClr val="964035"/>
              </a:buClr>
              <a:buFont typeface="Wingdings 3" panose="05040102010807070707" pitchFamily="18" charset="2"/>
              <a:buChar char="}"/>
            </a:pPr>
            <a:r>
              <a:rPr lang="en-US" sz="2400" dirty="0" smtClean="0">
                <a:solidFill>
                  <a:prstClr val="black">
                    <a:lumMod val="75000"/>
                    <a:lumOff val="25000"/>
                  </a:prstClr>
                </a:solidFill>
              </a:rPr>
              <a:t>Uneven spatial distribution of land cover type means that Richmond residents experience urban heat differently.</a:t>
            </a:r>
            <a:endParaRPr lang="en-US" sz="2400" dirty="0">
              <a:solidFill>
                <a:prstClr val="black">
                  <a:lumMod val="75000"/>
                  <a:lumOff val="25000"/>
                </a:prstClr>
              </a:solidFill>
            </a:endParaRPr>
          </a:p>
          <a:p>
            <a:endParaRPr lang="en-US" dirty="0"/>
          </a:p>
        </p:txBody>
      </p:sp>
      <p:pic>
        <p:nvPicPr>
          <p:cNvPr id="1026" name="Picture 2" descr="https://attachment.outlook.office.net/owa/mmfredericks@wisc.edu/service.svc/s/GetFileAttachment?id=AQMkAGY5MWY4NWQ0LWNmOTItNDc5Mi1iMzYzLTJmYWM1MDE1YTdiNABGAAADTH3jyTa9GkCgPR04goktXwcA1QE7lWqY1k%2B8CD91BgKFCgAAAgENAAAA1QE7lWqY1k%2B8CD91BgKFCgAEASmTUwAAAAESABAAZRBmzZjXRUG2MpJACXeTLw%3D%3D&amp;X-OWA-CANARY=TwyGBv4urUetbJ6RA84PmoD0Qacw89UYSZSn2_5pdt_393Y0ruEN9cS0jtrgUqQB7oGMvd0JGb0.&amp;token=eyJhbGciOiJSUzI1NiIsImtpZCI6IjA2MDBGOUY2NzQ2MjA3MzdFNzM0MDRFMjg3QzQ1QTgxOENCN0NFQjgiLCJ4NXQiOiJCZ0Q1OW5SaUJ6Zm5OQVRpaDhSYWdZeTN6cmciLCJ0eXAiOiJKV1QifQ.eyJ2ZXIiOiJFeGNoYW5nZS5DYWxsYmFjay5WMSIsImFwcGN0eHNlbmRlciI6Ik93YURvd25sb2FkQDJjYTY4MzIxLTBlZGEtNDkwOC04OGIyLTQyNGE4Y2I0YjBmOSIsImFwcGN0eCI6IntcIm1zZXhjaHByb3RcIjpcIm93YVwiLFwicHJpbWFyeXNpZFwiOlwiUy0xLTUtMjEtNTgwNzkxMDAyLTkzMjkxMTI5NS0zMDEyNjMxMTEwLTQ1MTk4MjRcIixcInB1aWRcIjpcIjExNTM3NjU5MzE4NDQwNzI4NDhcIixcIm9pZFwiOlwiNzJmNWNjMTktNWU0NC00OGU5LTkwYzEtY2U1OTA4YWQ2MmNmXCIsXCJzY29wZVwiOlwiT3dhRG93bmxvYWRcIn0iLCJuYmYiOjE1MzI2MzQzMTQsImV4cCI6MTUzMjYzNDkxNCwiaXNzIjoiMDAwMDAwMDItMDAwMC0wZmYxLWNlMDAtMDAwMDAwMDAwMDAwQDJjYTY4MzIxLTBlZGEtNDkwOC04OGIyLTQyNGE4Y2I0YjBmOSIsImF1ZCI6IjAwMDAwMDAyLTAwMDAtMGZmMS1jZTAwLTAwMDAwMDAwMDAwMC9hdHRhY2htZW50Lm91dGxvb2sub2ZmaWNlLm5ldEAyY2E2ODMyMS0wZWRhLTQ5MDgtODhiMi00MjRhOGNiNGIwZjkifQ.cdhKQvlx1MBtBEUpKyknyHjTG_aP--wjUZhFYljYtSmWDupUFXjJ7Tozs8HNrsGQZF1VVK1IcJ4b4W_MxSeQizhv9_qXQ_Y1GBnKmVFRq7te_9aI2b6dkp9CkGMHfkK7xgwB1clA3XHnJIl1KZfXg9CROZOn2vf7F7gKjQWwYRGZt4g2aJQeabvldhCTVrtDeQtDIL2inLa-9a3ZWZ1eZNeboBjxCki99QhphyX3Ws3HfsStXAerccix8nQ9ev7Xzk0Lvk4cG-mJzHTVYOzMQNQiTLKVbJJBSm-1wWTAym3b5sDlM5ViFLiLPmRQ9SRDXSMKwp3MvSZ64BRzW4XjcQ&amp;owa=outlook.office.com&amp;isImagePreview=Tru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5000"/>
                    </a14:imgEffect>
                    <a14:imgEffect>
                      <a14:saturation sat="111000"/>
                    </a14:imgEffect>
                    <a14:imgEffect>
                      <a14:brightnessContrast contrast="13000"/>
                    </a14:imgEffect>
                  </a14:imgLayer>
                </a14:imgProps>
              </a:ext>
              <a:ext uri="{28A0092B-C50C-407E-A947-70E740481C1C}">
                <a14:useLocalDpi xmlns:a14="http://schemas.microsoft.com/office/drawing/2010/main" val="0"/>
              </a:ext>
            </a:extLst>
          </a:blip>
          <a:srcRect t="4526"/>
          <a:stretch/>
        </p:blipFill>
        <p:spPr bwMode="auto">
          <a:xfrm>
            <a:off x="255542" y="1092818"/>
            <a:ext cx="7101388" cy="543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844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Study Area and Period</a:t>
            </a:r>
            <a:endParaRPr lang="en-US" dirty="0"/>
          </a:p>
        </p:txBody>
      </p:sp>
      <p:sp>
        <p:nvSpPr>
          <p:cNvPr id="6" name="Text Placeholder 5"/>
          <p:cNvSpPr>
            <a:spLocks noGrp="1"/>
          </p:cNvSpPr>
          <p:nvPr>
            <p:ph type="body" sz="half" idx="2"/>
          </p:nvPr>
        </p:nvSpPr>
        <p:spPr>
          <a:xfrm>
            <a:off x="392909" y="1192220"/>
            <a:ext cx="2399818" cy="3680957"/>
          </a:xfrm>
          <a:noFill/>
        </p:spPr>
        <p:txBody>
          <a:bodyPr>
            <a:normAutofit/>
          </a:bodyPr>
          <a:lstStyle/>
          <a:p>
            <a:endParaRPr lang="en-US" dirty="0" smtClean="0">
              <a:solidFill>
                <a:srgbClr val="964035"/>
              </a:solidFill>
              <a:sym typeface="Wingdings 3" panose="05040102010807070707" pitchFamily="18" charset="2"/>
            </a:endParaRPr>
          </a:p>
          <a:p>
            <a:pPr marL="342900" indent="-342900">
              <a:buClr>
                <a:srgbClr val="964035"/>
              </a:buClr>
              <a:buFont typeface="Wingdings 3" panose="05040102010807070707" pitchFamily="18" charset="2"/>
              <a:buChar char="}"/>
            </a:pPr>
            <a:r>
              <a:rPr lang="en-US" dirty="0" smtClean="0">
                <a:sym typeface="Wingdings 3" panose="05040102010807070707" pitchFamily="18" charset="2"/>
              </a:rPr>
              <a:t>Study Period: </a:t>
            </a:r>
            <a:r>
              <a:rPr lang="en-US" b="1" dirty="0" smtClean="0">
                <a:sym typeface="Wingdings 3" panose="05040102010807070707" pitchFamily="18" charset="2"/>
              </a:rPr>
              <a:t>1994 to 2017,</a:t>
            </a:r>
            <a:r>
              <a:rPr lang="en-US" b="1" dirty="0" smtClean="0">
                <a:solidFill>
                  <a:srgbClr val="FF0000"/>
                </a:solidFill>
                <a:sym typeface="Wingdings 3" panose="05040102010807070707" pitchFamily="18" charset="2"/>
              </a:rPr>
              <a:t> </a:t>
            </a:r>
            <a:r>
              <a:rPr lang="en-US" b="1" dirty="0" smtClean="0">
                <a:sym typeface="Wingdings 3" panose="05040102010807070707" pitchFamily="18" charset="2"/>
              </a:rPr>
              <a:t>May -September. </a:t>
            </a:r>
          </a:p>
          <a:p>
            <a:pPr marL="342900" indent="-342900">
              <a:buClr>
                <a:srgbClr val="964035"/>
              </a:buClr>
              <a:buFont typeface="Wingdings 3" panose="05040102010807070707" pitchFamily="18" charset="2"/>
              <a:buChar char="}"/>
            </a:pPr>
            <a:r>
              <a:rPr lang="en-US" b="1" dirty="0" smtClean="0">
                <a:sym typeface="Wingdings 3" panose="05040102010807070707" pitchFamily="18" charset="2"/>
              </a:rPr>
              <a:t>Specific years </a:t>
            </a:r>
            <a:r>
              <a:rPr lang="en-US" dirty="0" smtClean="0">
                <a:sym typeface="Wingdings 3" panose="05040102010807070707" pitchFamily="18" charset="2"/>
              </a:rPr>
              <a:t>are based on peak temperatures and data quality.</a:t>
            </a:r>
            <a:endParaRPr lang="en-US" dirty="0">
              <a:sym typeface="Wingdings 3" panose="05040102010807070707" pitchFamily="18" charset="2"/>
            </a:endParaRPr>
          </a:p>
        </p:txBody>
      </p:sp>
      <p:grpSp>
        <p:nvGrpSpPr>
          <p:cNvPr id="7" name="Group 6"/>
          <p:cNvGrpSpPr/>
          <p:nvPr/>
        </p:nvGrpSpPr>
        <p:grpSpPr>
          <a:xfrm>
            <a:off x="1446699" y="5606966"/>
            <a:ext cx="9298602" cy="1131229"/>
            <a:chOff x="1161224" y="5606966"/>
            <a:chExt cx="9298602" cy="1131229"/>
          </a:xfrm>
        </p:grpSpPr>
        <p:sp>
          <p:nvSpPr>
            <p:cNvPr id="22" name="TextBox 21"/>
            <p:cNvSpPr txBox="1"/>
            <p:nvPr/>
          </p:nvSpPr>
          <p:spPr>
            <a:xfrm>
              <a:off x="9768119" y="5998413"/>
              <a:ext cx="691707" cy="338554"/>
            </a:xfrm>
            <a:prstGeom prst="rect">
              <a:avLst/>
            </a:prstGeom>
            <a:noFill/>
          </p:spPr>
          <p:txBody>
            <a:bodyPr wrap="square" rtlCol="0">
              <a:spAutoFit/>
            </a:bodyPr>
            <a:lstStyle/>
            <a:p>
              <a:r>
                <a:rPr lang="en-US" sz="1600" b="1" dirty="0" smtClean="0">
                  <a:solidFill>
                    <a:schemeClr val="tx1">
                      <a:lumMod val="75000"/>
                      <a:lumOff val="25000"/>
                    </a:schemeClr>
                  </a:solidFill>
                </a:rPr>
                <a:t>2017</a:t>
              </a:r>
            </a:p>
          </p:txBody>
        </p:sp>
        <p:pic>
          <p:nvPicPr>
            <p:cNvPr id="18" name="Picture 17"/>
            <p:cNvPicPr>
              <a:picLocks/>
            </p:cNvPicPr>
            <p:nvPr/>
          </p:nvPicPr>
          <p:blipFill>
            <a:blip r:embed="rId3"/>
            <a:stretch>
              <a:fillRect/>
            </a:stretch>
          </p:blipFill>
          <p:spPr>
            <a:xfrm rot="5400000">
              <a:off x="9627246" y="6156673"/>
              <a:ext cx="274320" cy="36576"/>
            </a:xfrm>
            <a:prstGeom prst="rect">
              <a:avLst/>
            </a:prstGeom>
          </p:spPr>
        </p:pic>
        <p:cxnSp>
          <p:nvCxnSpPr>
            <p:cNvPr id="8" name="Straight Connector 7"/>
            <p:cNvCxnSpPr>
              <a:stCxn id="13" idx="3"/>
              <a:endCxn id="18" idx="0"/>
            </p:cNvCxnSpPr>
            <p:nvPr/>
          </p:nvCxnSpPr>
          <p:spPr>
            <a:xfrm flipV="1">
              <a:off x="1795394" y="6174961"/>
              <a:ext cx="7987300" cy="12"/>
            </a:xfrm>
            <a:prstGeom prst="line">
              <a:avLst/>
            </a:prstGeom>
            <a:ln w="317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61224" y="5998413"/>
              <a:ext cx="640250" cy="338554"/>
            </a:xfrm>
            <a:prstGeom prst="rect">
              <a:avLst/>
            </a:prstGeom>
            <a:noFill/>
          </p:spPr>
          <p:txBody>
            <a:bodyPr wrap="square" rtlCol="0">
              <a:spAutoFit/>
            </a:bodyPr>
            <a:lstStyle/>
            <a:p>
              <a:r>
                <a:rPr lang="en-US" sz="1600" b="1" dirty="0" smtClean="0">
                  <a:solidFill>
                    <a:schemeClr val="tx1">
                      <a:lumMod val="75000"/>
                      <a:lumOff val="25000"/>
                    </a:schemeClr>
                  </a:solidFill>
                </a:rPr>
                <a:t>1994</a:t>
              </a:r>
            </a:p>
          </p:txBody>
        </p:sp>
        <p:grpSp>
          <p:nvGrpSpPr>
            <p:cNvPr id="27" name="Group 26"/>
            <p:cNvGrpSpPr/>
            <p:nvPr/>
          </p:nvGrpSpPr>
          <p:grpSpPr>
            <a:xfrm>
              <a:off x="2369983" y="5618117"/>
              <a:ext cx="648665" cy="567223"/>
              <a:chOff x="1556433" y="5595815"/>
              <a:chExt cx="648665" cy="567223"/>
            </a:xfrm>
          </p:grpSpPr>
          <p:cxnSp>
            <p:nvCxnSpPr>
              <p:cNvPr id="11" name="Straight Connector 10"/>
              <p:cNvCxnSpPr/>
              <p:nvPr/>
            </p:nvCxnSpPr>
            <p:spPr>
              <a:xfrm flipV="1">
                <a:off x="1880765" y="5888718"/>
                <a:ext cx="0" cy="274320"/>
              </a:xfrm>
              <a:prstGeom prst="line">
                <a:avLst/>
              </a:prstGeom>
              <a:ln/>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1556433" y="5595815"/>
                <a:ext cx="648665" cy="338554"/>
              </a:xfrm>
              <a:prstGeom prst="rect">
                <a:avLst/>
              </a:prstGeom>
              <a:noFill/>
            </p:spPr>
            <p:txBody>
              <a:bodyPr wrap="square" rtlCol="0">
                <a:spAutoFit/>
              </a:bodyPr>
              <a:lstStyle/>
              <a:p>
                <a:r>
                  <a:rPr lang="en-US" sz="1600" b="1" dirty="0" smtClean="0">
                    <a:solidFill>
                      <a:schemeClr val="tx1">
                        <a:lumMod val="75000"/>
                        <a:lumOff val="25000"/>
                      </a:schemeClr>
                    </a:solidFill>
                  </a:rPr>
                  <a:t>1997</a:t>
                </a:r>
              </a:p>
            </p:txBody>
          </p:sp>
        </p:grpSp>
        <p:pic>
          <p:nvPicPr>
            <p:cNvPr id="13" name="Picture 12"/>
            <p:cNvPicPr>
              <a:picLocks noChangeAspect="1"/>
            </p:cNvPicPr>
            <p:nvPr/>
          </p:nvPicPr>
          <p:blipFill>
            <a:blip r:embed="rId4"/>
            <a:stretch>
              <a:fillRect/>
            </a:stretch>
          </p:blipFill>
          <p:spPr>
            <a:xfrm>
              <a:off x="1758815" y="6037801"/>
              <a:ext cx="36579" cy="274344"/>
            </a:xfrm>
            <a:prstGeom prst="rect">
              <a:avLst/>
            </a:prstGeom>
          </p:spPr>
        </p:pic>
        <p:grpSp>
          <p:nvGrpSpPr>
            <p:cNvPr id="43" name="Group 42"/>
            <p:cNvGrpSpPr/>
            <p:nvPr/>
          </p:nvGrpSpPr>
          <p:grpSpPr>
            <a:xfrm>
              <a:off x="3594709" y="5606966"/>
              <a:ext cx="669282" cy="580242"/>
              <a:chOff x="3082241" y="5584664"/>
              <a:chExt cx="669282" cy="580242"/>
            </a:xfrm>
          </p:grpSpPr>
          <p:sp>
            <p:nvSpPr>
              <p:cNvPr id="24" name="TextBox 23"/>
              <p:cNvSpPr txBox="1"/>
              <p:nvPr/>
            </p:nvSpPr>
            <p:spPr>
              <a:xfrm>
                <a:off x="3082241" y="5584664"/>
                <a:ext cx="669282" cy="338554"/>
              </a:xfrm>
              <a:prstGeom prst="rect">
                <a:avLst/>
              </a:prstGeom>
              <a:noFill/>
            </p:spPr>
            <p:txBody>
              <a:bodyPr wrap="square" rtlCol="0">
                <a:spAutoFit/>
              </a:bodyPr>
              <a:lstStyle/>
              <a:p>
                <a:r>
                  <a:rPr lang="en-US" sz="1600" b="1" dirty="0" smtClean="0">
                    <a:solidFill>
                      <a:schemeClr val="tx1">
                        <a:lumMod val="75000"/>
                        <a:lumOff val="25000"/>
                      </a:schemeClr>
                    </a:solidFill>
                  </a:rPr>
                  <a:t>2001</a:t>
                </a:r>
              </a:p>
            </p:txBody>
          </p:sp>
          <p:cxnSp>
            <p:nvCxnSpPr>
              <p:cNvPr id="30" name="Straight Connector 29"/>
              <p:cNvCxnSpPr/>
              <p:nvPr/>
            </p:nvCxnSpPr>
            <p:spPr>
              <a:xfrm flipV="1">
                <a:off x="3416882" y="5890586"/>
                <a:ext cx="0" cy="274320"/>
              </a:xfrm>
              <a:prstGeom prst="line">
                <a:avLst/>
              </a:prstGeom>
              <a:ln/>
            </p:spPr>
            <p:style>
              <a:lnRef idx="3">
                <a:schemeClr val="dk1"/>
              </a:lnRef>
              <a:fillRef idx="0">
                <a:schemeClr val="dk1"/>
              </a:fillRef>
              <a:effectRef idx="2">
                <a:schemeClr val="dk1"/>
              </a:effectRef>
              <a:fontRef idx="minor">
                <a:schemeClr val="tx1"/>
              </a:fontRef>
            </p:style>
          </p:cxnSp>
        </p:grpSp>
        <p:grpSp>
          <p:nvGrpSpPr>
            <p:cNvPr id="15" name="Group 14"/>
            <p:cNvGrpSpPr/>
            <p:nvPr/>
          </p:nvGrpSpPr>
          <p:grpSpPr>
            <a:xfrm>
              <a:off x="4813439" y="5606966"/>
              <a:ext cx="663715" cy="580242"/>
              <a:chOff x="4800383" y="5584664"/>
              <a:chExt cx="663715" cy="580242"/>
            </a:xfrm>
          </p:grpSpPr>
          <p:sp>
            <p:nvSpPr>
              <p:cNvPr id="28" name="TextBox 27"/>
              <p:cNvSpPr txBox="1"/>
              <p:nvPr/>
            </p:nvSpPr>
            <p:spPr>
              <a:xfrm>
                <a:off x="4800383" y="5584664"/>
                <a:ext cx="663715" cy="338554"/>
              </a:xfrm>
              <a:prstGeom prst="rect">
                <a:avLst/>
              </a:prstGeom>
              <a:noFill/>
            </p:spPr>
            <p:txBody>
              <a:bodyPr wrap="square" rtlCol="0">
                <a:spAutoFit/>
              </a:bodyPr>
              <a:lstStyle/>
              <a:p>
                <a:r>
                  <a:rPr lang="en-US" sz="1600" b="1" dirty="0" smtClean="0">
                    <a:solidFill>
                      <a:schemeClr val="tx1">
                        <a:lumMod val="75000"/>
                        <a:lumOff val="25000"/>
                      </a:schemeClr>
                    </a:solidFill>
                  </a:rPr>
                  <a:t>2005</a:t>
                </a:r>
              </a:p>
            </p:txBody>
          </p:sp>
          <p:cxnSp>
            <p:nvCxnSpPr>
              <p:cNvPr id="33" name="Straight Connector 32"/>
              <p:cNvCxnSpPr/>
              <p:nvPr/>
            </p:nvCxnSpPr>
            <p:spPr>
              <a:xfrm flipV="1">
                <a:off x="5118629" y="5890586"/>
                <a:ext cx="0" cy="274320"/>
              </a:xfrm>
              <a:prstGeom prst="line">
                <a:avLst/>
              </a:prstGeom>
              <a:ln/>
            </p:spPr>
            <p:style>
              <a:lnRef idx="3">
                <a:schemeClr val="dk1"/>
              </a:lnRef>
              <a:fillRef idx="0">
                <a:schemeClr val="dk1"/>
              </a:fillRef>
              <a:effectRef idx="2">
                <a:schemeClr val="dk1"/>
              </a:effectRef>
              <a:fontRef idx="minor">
                <a:schemeClr val="tx1"/>
              </a:fontRef>
            </p:style>
          </p:cxnSp>
        </p:grpSp>
        <p:grpSp>
          <p:nvGrpSpPr>
            <p:cNvPr id="19" name="Group 18"/>
            <p:cNvGrpSpPr/>
            <p:nvPr/>
          </p:nvGrpSpPr>
          <p:grpSpPr>
            <a:xfrm>
              <a:off x="5727650" y="5613405"/>
              <a:ext cx="656636" cy="552484"/>
              <a:chOff x="5995773" y="5584664"/>
              <a:chExt cx="656636" cy="552484"/>
            </a:xfrm>
          </p:grpSpPr>
          <p:sp>
            <p:nvSpPr>
              <p:cNvPr id="31" name="TextBox 30"/>
              <p:cNvSpPr txBox="1"/>
              <p:nvPr/>
            </p:nvSpPr>
            <p:spPr>
              <a:xfrm>
                <a:off x="5995773" y="5584664"/>
                <a:ext cx="656636" cy="338554"/>
              </a:xfrm>
              <a:prstGeom prst="rect">
                <a:avLst/>
              </a:prstGeom>
              <a:noFill/>
            </p:spPr>
            <p:txBody>
              <a:bodyPr wrap="square" rtlCol="0">
                <a:spAutoFit/>
              </a:bodyPr>
              <a:lstStyle/>
              <a:p>
                <a:r>
                  <a:rPr lang="en-US" sz="1600" b="1" dirty="0" smtClean="0">
                    <a:solidFill>
                      <a:schemeClr val="tx1">
                        <a:lumMod val="75000"/>
                        <a:lumOff val="25000"/>
                      </a:schemeClr>
                    </a:solidFill>
                  </a:rPr>
                  <a:t>2008</a:t>
                </a:r>
              </a:p>
            </p:txBody>
          </p:sp>
          <p:cxnSp>
            <p:nvCxnSpPr>
              <p:cNvPr id="34" name="Straight Connector 33"/>
              <p:cNvCxnSpPr/>
              <p:nvPr/>
            </p:nvCxnSpPr>
            <p:spPr>
              <a:xfrm flipV="1">
                <a:off x="6330209" y="5862828"/>
                <a:ext cx="0" cy="274320"/>
              </a:xfrm>
              <a:prstGeom prst="line">
                <a:avLst/>
              </a:prstGeom>
              <a:ln/>
            </p:spPr>
            <p:style>
              <a:lnRef idx="3">
                <a:schemeClr val="dk1"/>
              </a:lnRef>
              <a:fillRef idx="0">
                <a:schemeClr val="dk1"/>
              </a:fillRef>
              <a:effectRef idx="2">
                <a:schemeClr val="dk1"/>
              </a:effectRef>
              <a:fontRef idx="minor">
                <a:schemeClr val="tx1"/>
              </a:fontRef>
            </p:style>
          </p:cxnSp>
        </p:grpSp>
        <p:grpSp>
          <p:nvGrpSpPr>
            <p:cNvPr id="45" name="Group 44"/>
            <p:cNvGrpSpPr/>
            <p:nvPr/>
          </p:nvGrpSpPr>
          <p:grpSpPr>
            <a:xfrm>
              <a:off x="8476128" y="5606966"/>
              <a:ext cx="670343" cy="552484"/>
              <a:chOff x="9034184" y="5584664"/>
              <a:chExt cx="670343" cy="552484"/>
            </a:xfrm>
          </p:grpSpPr>
          <p:sp>
            <p:nvSpPr>
              <p:cNvPr id="38" name="TextBox 37"/>
              <p:cNvSpPr txBox="1"/>
              <p:nvPr/>
            </p:nvSpPr>
            <p:spPr>
              <a:xfrm>
                <a:off x="9034184" y="5584664"/>
                <a:ext cx="670343" cy="338554"/>
              </a:xfrm>
              <a:prstGeom prst="rect">
                <a:avLst/>
              </a:prstGeom>
              <a:noFill/>
            </p:spPr>
            <p:txBody>
              <a:bodyPr wrap="square" rtlCol="0">
                <a:spAutoFit/>
              </a:bodyPr>
              <a:lstStyle/>
              <a:p>
                <a:r>
                  <a:rPr lang="en-US" sz="1600" b="1" dirty="0" smtClean="0">
                    <a:solidFill>
                      <a:schemeClr val="tx1">
                        <a:lumMod val="75000"/>
                        <a:lumOff val="25000"/>
                      </a:schemeClr>
                    </a:solidFill>
                  </a:rPr>
                  <a:t>2014</a:t>
                </a:r>
              </a:p>
            </p:txBody>
          </p:sp>
          <p:cxnSp>
            <p:nvCxnSpPr>
              <p:cNvPr id="35" name="Straight Connector 34"/>
              <p:cNvCxnSpPr/>
              <p:nvPr/>
            </p:nvCxnSpPr>
            <p:spPr>
              <a:xfrm flipV="1">
                <a:off x="9369355" y="5862828"/>
                <a:ext cx="0" cy="274320"/>
              </a:xfrm>
              <a:prstGeom prst="line">
                <a:avLst/>
              </a:prstGeom>
              <a:ln/>
            </p:spPr>
            <p:style>
              <a:lnRef idx="3">
                <a:schemeClr val="dk1"/>
              </a:lnRef>
              <a:fillRef idx="0">
                <a:schemeClr val="dk1"/>
              </a:fillRef>
              <a:effectRef idx="2">
                <a:schemeClr val="dk1"/>
              </a:effectRef>
              <a:fontRef idx="minor">
                <a:schemeClr val="tx1"/>
              </a:fontRef>
            </p:style>
          </p:cxnSp>
        </p:grpSp>
        <p:grpSp>
          <p:nvGrpSpPr>
            <p:cNvPr id="20" name="Group 19"/>
            <p:cNvGrpSpPr/>
            <p:nvPr/>
          </p:nvGrpSpPr>
          <p:grpSpPr>
            <a:xfrm>
              <a:off x="2949913" y="6183653"/>
              <a:ext cx="713531" cy="554542"/>
              <a:chOff x="2298504" y="6161351"/>
              <a:chExt cx="713531" cy="554542"/>
            </a:xfrm>
          </p:grpSpPr>
          <p:sp>
            <p:nvSpPr>
              <p:cNvPr id="23" name="TextBox 22"/>
              <p:cNvSpPr txBox="1"/>
              <p:nvPr/>
            </p:nvSpPr>
            <p:spPr>
              <a:xfrm>
                <a:off x="2298504" y="6377339"/>
                <a:ext cx="713531" cy="338554"/>
              </a:xfrm>
              <a:prstGeom prst="rect">
                <a:avLst/>
              </a:prstGeom>
              <a:noFill/>
            </p:spPr>
            <p:txBody>
              <a:bodyPr wrap="square" rtlCol="0">
                <a:spAutoFit/>
              </a:bodyPr>
              <a:lstStyle/>
              <a:p>
                <a:r>
                  <a:rPr lang="en-US" sz="1600" b="1" dirty="0" smtClean="0">
                    <a:solidFill>
                      <a:schemeClr val="tx1">
                        <a:lumMod val="75000"/>
                        <a:lumOff val="25000"/>
                      </a:schemeClr>
                    </a:solidFill>
                  </a:rPr>
                  <a:t>1999</a:t>
                </a:r>
              </a:p>
            </p:txBody>
          </p:sp>
          <p:cxnSp>
            <p:nvCxnSpPr>
              <p:cNvPr id="36" name="Straight Connector 35"/>
              <p:cNvCxnSpPr/>
              <p:nvPr/>
            </p:nvCxnSpPr>
            <p:spPr>
              <a:xfrm flipV="1">
                <a:off x="2655269" y="6161351"/>
                <a:ext cx="0" cy="274320"/>
              </a:xfrm>
              <a:prstGeom prst="line">
                <a:avLst/>
              </a:prstGeom>
              <a:ln/>
            </p:spPr>
            <p:style>
              <a:lnRef idx="3">
                <a:schemeClr val="dk1"/>
              </a:lnRef>
              <a:fillRef idx="0">
                <a:schemeClr val="dk1"/>
              </a:fillRef>
              <a:effectRef idx="2">
                <a:schemeClr val="dk1"/>
              </a:effectRef>
              <a:fontRef idx="minor">
                <a:schemeClr val="tx1"/>
              </a:fontRef>
            </p:style>
          </p:cxnSp>
        </p:grpSp>
        <p:grpSp>
          <p:nvGrpSpPr>
            <p:cNvPr id="10" name="Group 9"/>
            <p:cNvGrpSpPr/>
            <p:nvPr/>
          </p:nvGrpSpPr>
          <p:grpSpPr>
            <a:xfrm>
              <a:off x="4505684" y="6183043"/>
              <a:ext cx="659488" cy="555152"/>
              <a:chOff x="4283161" y="6160741"/>
              <a:chExt cx="659488" cy="555152"/>
            </a:xfrm>
          </p:grpSpPr>
          <p:sp>
            <p:nvSpPr>
              <p:cNvPr id="25" name="TextBox 24"/>
              <p:cNvSpPr txBox="1"/>
              <p:nvPr/>
            </p:nvSpPr>
            <p:spPr>
              <a:xfrm>
                <a:off x="4283161" y="6377339"/>
                <a:ext cx="659488" cy="338554"/>
              </a:xfrm>
              <a:prstGeom prst="rect">
                <a:avLst/>
              </a:prstGeom>
              <a:noFill/>
            </p:spPr>
            <p:txBody>
              <a:bodyPr wrap="square" rtlCol="0">
                <a:spAutoFit/>
              </a:bodyPr>
              <a:lstStyle/>
              <a:p>
                <a:r>
                  <a:rPr lang="en-US" sz="1600" b="1" dirty="0" smtClean="0">
                    <a:solidFill>
                      <a:schemeClr val="tx1">
                        <a:lumMod val="75000"/>
                        <a:lumOff val="25000"/>
                      </a:schemeClr>
                    </a:solidFill>
                  </a:rPr>
                  <a:t>2004</a:t>
                </a:r>
              </a:p>
            </p:txBody>
          </p:sp>
          <p:cxnSp>
            <p:nvCxnSpPr>
              <p:cNvPr id="37" name="Straight Connector 36"/>
              <p:cNvCxnSpPr/>
              <p:nvPr/>
            </p:nvCxnSpPr>
            <p:spPr>
              <a:xfrm flipV="1">
                <a:off x="4602431" y="6160741"/>
                <a:ext cx="0" cy="274320"/>
              </a:xfrm>
              <a:prstGeom prst="line">
                <a:avLst/>
              </a:prstGeom>
              <a:ln/>
            </p:spPr>
            <p:style>
              <a:lnRef idx="3">
                <a:schemeClr val="dk1"/>
              </a:lnRef>
              <a:fillRef idx="0">
                <a:schemeClr val="dk1"/>
              </a:fillRef>
              <a:effectRef idx="2">
                <a:schemeClr val="dk1"/>
              </a:effectRef>
              <a:fontRef idx="minor">
                <a:schemeClr val="tx1"/>
              </a:fontRef>
            </p:style>
          </p:cxnSp>
        </p:grpSp>
        <p:grpSp>
          <p:nvGrpSpPr>
            <p:cNvPr id="16" name="Group 15"/>
            <p:cNvGrpSpPr/>
            <p:nvPr/>
          </p:nvGrpSpPr>
          <p:grpSpPr>
            <a:xfrm>
              <a:off x="5125422" y="6190769"/>
              <a:ext cx="657988" cy="547426"/>
              <a:chOff x="5293184" y="6168467"/>
              <a:chExt cx="657988" cy="547426"/>
            </a:xfrm>
          </p:grpSpPr>
          <p:sp>
            <p:nvSpPr>
              <p:cNvPr id="29" name="TextBox 28"/>
              <p:cNvSpPr txBox="1"/>
              <p:nvPr/>
            </p:nvSpPr>
            <p:spPr>
              <a:xfrm>
                <a:off x="5293184" y="6377339"/>
                <a:ext cx="657988" cy="338554"/>
              </a:xfrm>
              <a:prstGeom prst="rect">
                <a:avLst/>
              </a:prstGeom>
              <a:noFill/>
            </p:spPr>
            <p:txBody>
              <a:bodyPr wrap="square" rtlCol="0">
                <a:spAutoFit/>
              </a:bodyPr>
              <a:lstStyle/>
              <a:p>
                <a:r>
                  <a:rPr lang="en-US" sz="1600" b="1" dirty="0" smtClean="0">
                    <a:solidFill>
                      <a:schemeClr val="tx1">
                        <a:lumMod val="75000"/>
                        <a:lumOff val="25000"/>
                      </a:schemeClr>
                    </a:solidFill>
                  </a:rPr>
                  <a:t>2006</a:t>
                </a:r>
              </a:p>
            </p:txBody>
          </p:sp>
          <p:cxnSp>
            <p:nvCxnSpPr>
              <p:cNvPr id="40" name="Straight Connector 39"/>
              <p:cNvCxnSpPr/>
              <p:nvPr/>
            </p:nvCxnSpPr>
            <p:spPr>
              <a:xfrm flipV="1">
                <a:off x="5631215" y="6168467"/>
                <a:ext cx="0" cy="274320"/>
              </a:xfrm>
              <a:prstGeom prst="line">
                <a:avLst/>
              </a:prstGeom>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328526" y="6172223"/>
              <a:ext cx="640490" cy="565972"/>
              <a:chOff x="6652409" y="6149921"/>
              <a:chExt cx="640490" cy="565972"/>
            </a:xfrm>
          </p:grpSpPr>
          <p:sp>
            <p:nvSpPr>
              <p:cNvPr id="32" name="TextBox 31"/>
              <p:cNvSpPr txBox="1"/>
              <p:nvPr/>
            </p:nvSpPr>
            <p:spPr>
              <a:xfrm>
                <a:off x="6652409" y="6377339"/>
                <a:ext cx="640490" cy="338554"/>
              </a:xfrm>
              <a:prstGeom prst="rect">
                <a:avLst/>
              </a:prstGeom>
              <a:noFill/>
            </p:spPr>
            <p:txBody>
              <a:bodyPr wrap="square" rtlCol="0">
                <a:spAutoFit/>
              </a:bodyPr>
              <a:lstStyle/>
              <a:p>
                <a:r>
                  <a:rPr lang="en-US" sz="1600" b="1" dirty="0" smtClean="0">
                    <a:solidFill>
                      <a:schemeClr val="tx1">
                        <a:lumMod val="75000"/>
                        <a:lumOff val="25000"/>
                      </a:schemeClr>
                    </a:solidFill>
                  </a:rPr>
                  <a:t>2010</a:t>
                </a:r>
              </a:p>
            </p:txBody>
          </p:sp>
          <p:cxnSp>
            <p:nvCxnSpPr>
              <p:cNvPr id="41" name="Straight Connector 40"/>
              <p:cNvCxnSpPr/>
              <p:nvPr/>
            </p:nvCxnSpPr>
            <p:spPr>
              <a:xfrm flipV="1">
                <a:off x="6979955" y="6149921"/>
                <a:ext cx="0" cy="274320"/>
              </a:xfrm>
              <a:prstGeom prst="line">
                <a:avLst/>
              </a:prstGeom>
              <a:ln/>
            </p:spPr>
            <p:style>
              <a:lnRef idx="3">
                <a:schemeClr val="dk1"/>
              </a:lnRef>
              <a:fillRef idx="0">
                <a:schemeClr val="dk1"/>
              </a:fillRef>
              <a:effectRef idx="2">
                <a:schemeClr val="dk1"/>
              </a:effectRef>
              <a:fontRef idx="minor">
                <a:schemeClr val="tx1"/>
              </a:fontRef>
            </p:style>
          </p:cxnSp>
        </p:grpSp>
        <p:grpSp>
          <p:nvGrpSpPr>
            <p:cNvPr id="46" name="Group 45"/>
            <p:cNvGrpSpPr/>
            <p:nvPr/>
          </p:nvGrpSpPr>
          <p:grpSpPr>
            <a:xfrm>
              <a:off x="8782441" y="6193072"/>
              <a:ext cx="650994" cy="545123"/>
              <a:chOff x="9507768" y="6170770"/>
              <a:chExt cx="650994" cy="545123"/>
            </a:xfrm>
          </p:grpSpPr>
          <p:sp>
            <p:nvSpPr>
              <p:cNvPr id="39" name="TextBox 38"/>
              <p:cNvSpPr txBox="1"/>
              <p:nvPr/>
            </p:nvSpPr>
            <p:spPr>
              <a:xfrm>
                <a:off x="9507768" y="6377339"/>
                <a:ext cx="650994" cy="338554"/>
              </a:xfrm>
              <a:prstGeom prst="rect">
                <a:avLst/>
              </a:prstGeom>
              <a:noFill/>
            </p:spPr>
            <p:txBody>
              <a:bodyPr wrap="square" rtlCol="0">
                <a:spAutoFit/>
              </a:bodyPr>
              <a:lstStyle/>
              <a:p>
                <a:r>
                  <a:rPr lang="en-US" sz="1600" b="1" dirty="0" smtClean="0">
                    <a:solidFill>
                      <a:schemeClr val="tx1">
                        <a:lumMod val="75000"/>
                        <a:lumOff val="25000"/>
                      </a:schemeClr>
                    </a:solidFill>
                  </a:rPr>
                  <a:t>2015</a:t>
                </a:r>
              </a:p>
            </p:txBody>
          </p:sp>
          <p:cxnSp>
            <p:nvCxnSpPr>
              <p:cNvPr id="42" name="Straight Connector 41"/>
              <p:cNvCxnSpPr/>
              <p:nvPr/>
            </p:nvCxnSpPr>
            <p:spPr>
              <a:xfrm flipV="1">
                <a:off x="9833265" y="6170770"/>
                <a:ext cx="0" cy="274320"/>
              </a:xfrm>
              <a:prstGeom prst="line">
                <a:avLst/>
              </a:prstGeom>
              <a:ln/>
            </p:spPr>
            <p:style>
              <a:lnRef idx="3">
                <a:schemeClr val="dk1"/>
              </a:lnRef>
              <a:fillRef idx="0">
                <a:schemeClr val="dk1"/>
              </a:fillRef>
              <a:effectRef idx="2">
                <a:schemeClr val="dk1"/>
              </a:effectRef>
              <a:fontRef idx="minor">
                <a:schemeClr val="tx1"/>
              </a:fontRef>
            </p:style>
          </p:cxnSp>
        </p:grpSp>
      </p:grpSp>
      <p:grpSp>
        <p:nvGrpSpPr>
          <p:cNvPr id="2" name="Group 1"/>
          <p:cNvGrpSpPr>
            <a:grpSpLocks noChangeAspect="1"/>
          </p:cNvGrpSpPr>
          <p:nvPr/>
        </p:nvGrpSpPr>
        <p:grpSpPr>
          <a:xfrm>
            <a:off x="2857629" y="825948"/>
            <a:ext cx="9155196" cy="4718438"/>
            <a:chOff x="3359122" y="918106"/>
            <a:chExt cx="8796845" cy="4533750"/>
          </a:xfrm>
        </p:grpSpPr>
        <p:grpSp>
          <p:nvGrpSpPr>
            <p:cNvPr id="26" name="Group 25"/>
            <p:cNvGrpSpPr/>
            <p:nvPr/>
          </p:nvGrpSpPr>
          <p:grpSpPr>
            <a:xfrm>
              <a:off x="3359122" y="1955131"/>
              <a:ext cx="3198101" cy="2350888"/>
              <a:chOff x="3359122" y="2643254"/>
              <a:chExt cx="3198101" cy="2350888"/>
            </a:xfrm>
          </p:grpSpPr>
          <p:pic>
            <p:nvPicPr>
              <p:cNvPr id="66" name="Picture 65"/>
              <p:cNvPicPr>
                <a:picLocks noChangeAspect="1"/>
              </p:cNvPicPr>
              <p:nvPr/>
            </p:nvPicPr>
            <p:blipFill rotWithShape="1">
              <a:blip r:embed="rId5" cstate="print">
                <a:extLst>
                  <a:ext uri="{28A0092B-C50C-407E-A947-70E740481C1C}">
                    <a14:useLocalDpi xmlns:a14="http://schemas.microsoft.com/office/drawing/2010/main" val="0"/>
                  </a:ext>
                </a:extLst>
              </a:blip>
              <a:srcRect l="12036" t="47710" r="57215" b="25785"/>
              <a:stretch/>
            </p:blipFill>
            <p:spPr>
              <a:xfrm>
                <a:off x="3392308" y="2643254"/>
                <a:ext cx="3164915" cy="2350888"/>
              </a:xfrm>
              <a:prstGeom prst="rect">
                <a:avLst/>
              </a:prstGeom>
              <a:ln w="3175">
                <a:solidFill>
                  <a:schemeClr val="tx1">
                    <a:lumMod val="75000"/>
                    <a:lumOff val="25000"/>
                  </a:schemeClr>
                </a:solidFill>
              </a:ln>
            </p:spPr>
          </p:pic>
          <p:grpSp>
            <p:nvGrpSpPr>
              <p:cNvPr id="14" name="Group 13"/>
              <p:cNvGrpSpPr/>
              <p:nvPr/>
            </p:nvGrpSpPr>
            <p:grpSpPr>
              <a:xfrm>
                <a:off x="3359122" y="4688953"/>
                <a:ext cx="1068781" cy="269658"/>
                <a:chOff x="3958115" y="4656713"/>
                <a:chExt cx="1011322" cy="257196"/>
              </a:xfrm>
            </p:grpSpPr>
            <p:pic>
              <p:nvPicPr>
                <p:cNvPr id="68" name="Picture 67"/>
                <p:cNvPicPr>
                  <a:picLocks noChangeAspect="1"/>
                </p:cNvPicPr>
                <p:nvPr/>
              </p:nvPicPr>
              <p:blipFill rotWithShape="1">
                <a:blip r:embed="rId6" cstate="print">
                  <a:extLst>
                    <a:ext uri="{28A0092B-C50C-407E-A947-70E740481C1C}">
                      <a14:useLocalDpi xmlns:a14="http://schemas.microsoft.com/office/drawing/2010/main" val="0"/>
                    </a:ext>
                  </a:extLst>
                </a:blip>
                <a:srcRect l="12438" t="72952" r="80805" b="25598"/>
                <a:stretch/>
              </p:blipFill>
              <p:spPr>
                <a:xfrm>
                  <a:off x="4035954" y="4779909"/>
                  <a:ext cx="719362" cy="134000"/>
                </a:xfrm>
                <a:prstGeom prst="rect">
                  <a:avLst/>
                </a:prstGeom>
              </p:spPr>
            </p:pic>
            <p:sp>
              <p:nvSpPr>
                <p:cNvPr id="69" name="TextBox 68"/>
                <p:cNvSpPr txBox="1"/>
                <p:nvPr/>
              </p:nvSpPr>
              <p:spPr>
                <a:xfrm>
                  <a:off x="3958115" y="4656713"/>
                  <a:ext cx="164651" cy="150076"/>
                </a:xfrm>
                <a:prstGeom prst="rect">
                  <a:avLst/>
                </a:prstGeom>
              </p:spPr>
              <p:txBody>
                <a:bodyPr wrap="none" numCol="1" spcCol="640080" rtlCol="0">
                  <a:spAutoFit/>
                </a:bodyPr>
                <a:lstStyle/>
                <a:p>
                  <a:pPr algn="just"/>
                  <a:r>
                    <a:rPr lang="en-US" sz="700" dirty="0" smtClean="0">
                      <a:solidFill>
                        <a:schemeClr val="tx1">
                          <a:lumMod val="85000"/>
                          <a:lumOff val="15000"/>
                        </a:schemeClr>
                      </a:solidFill>
                      <a:latin typeface="+mj-lt"/>
                    </a:rPr>
                    <a:t>0</a:t>
                  </a:r>
                </a:p>
              </p:txBody>
            </p:sp>
            <p:sp>
              <p:nvSpPr>
                <p:cNvPr id="70" name="TextBox 69"/>
                <p:cNvSpPr txBox="1"/>
                <p:nvPr/>
              </p:nvSpPr>
              <p:spPr>
                <a:xfrm>
                  <a:off x="4252649" y="4656713"/>
                  <a:ext cx="199562" cy="150076"/>
                </a:xfrm>
                <a:prstGeom prst="rect">
                  <a:avLst/>
                </a:prstGeom>
              </p:spPr>
              <p:txBody>
                <a:bodyPr wrap="none" numCol="1" spcCol="640080" rtlCol="0">
                  <a:spAutoFit/>
                </a:bodyPr>
                <a:lstStyle/>
                <a:p>
                  <a:pPr algn="just"/>
                  <a:r>
                    <a:rPr lang="en-US" sz="700" dirty="0" smtClean="0">
                      <a:solidFill>
                        <a:schemeClr val="tx1">
                          <a:lumMod val="85000"/>
                          <a:lumOff val="15000"/>
                        </a:schemeClr>
                      </a:solidFill>
                      <a:latin typeface="+mj-lt"/>
                    </a:rPr>
                    <a:t>50</a:t>
                  </a:r>
                </a:p>
              </p:txBody>
            </p:sp>
            <p:sp>
              <p:nvSpPr>
                <p:cNvPr id="71" name="TextBox 70"/>
                <p:cNvSpPr txBox="1"/>
                <p:nvPr/>
              </p:nvSpPr>
              <p:spPr>
                <a:xfrm>
                  <a:off x="4536371" y="4656713"/>
                  <a:ext cx="234474" cy="150076"/>
                </a:xfrm>
                <a:prstGeom prst="rect">
                  <a:avLst/>
                </a:prstGeom>
              </p:spPr>
              <p:txBody>
                <a:bodyPr wrap="none" numCol="1" spcCol="640080" rtlCol="0">
                  <a:spAutoFit/>
                </a:bodyPr>
                <a:lstStyle/>
                <a:p>
                  <a:pPr algn="just"/>
                  <a:r>
                    <a:rPr lang="en-US" sz="700" dirty="0" smtClean="0">
                      <a:solidFill>
                        <a:schemeClr val="tx1">
                          <a:lumMod val="85000"/>
                          <a:lumOff val="15000"/>
                        </a:schemeClr>
                      </a:solidFill>
                      <a:latin typeface="+mj-lt"/>
                    </a:rPr>
                    <a:t>100</a:t>
                  </a:r>
                </a:p>
              </p:txBody>
            </p:sp>
            <p:sp>
              <p:nvSpPr>
                <p:cNvPr id="72" name="TextBox 71"/>
                <p:cNvSpPr txBox="1"/>
                <p:nvPr/>
              </p:nvSpPr>
              <p:spPr>
                <a:xfrm>
                  <a:off x="4692166" y="4731751"/>
                  <a:ext cx="277271" cy="150076"/>
                </a:xfrm>
                <a:prstGeom prst="rect">
                  <a:avLst/>
                </a:prstGeom>
              </p:spPr>
              <p:txBody>
                <a:bodyPr wrap="none" numCol="1" spcCol="640080" rtlCol="0">
                  <a:spAutoFit/>
                </a:bodyPr>
                <a:lstStyle/>
                <a:p>
                  <a:pPr algn="just"/>
                  <a:r>
                    <a:rPr lang="en-US" sz="700" dirty="0" smtClean="0">
                      <a:solidFill>
                        <a:schemeClr val="tx1">
                          <a:lumMod val="85000"/>
                          <a:lumOff val="15000"/>
                        </a:schemeClr>
                      </a:solidFill>
                      <a:latin typeface="+mj-lt"/>
                    </a:rPr>
                    <a:t>Miles</a:t>
                  </a:r>
                </a:p>
              </p:txBody>
            </p:sp>
          </p:grpSp>
        </p:grpSp>
        <p:grpSp>
          <p:nvGrpSpPr>
            <p:cNvPr id="47" name="Group 46"/>
            <p:cNvGrpSpPr/>
            <p:nvPr/>
          </p:nvGrpSpPr>
          <p:grpSpPr>
            <a:xfrm>
              <a:off x="10279642" y="4065436"/>
              <a:ext cx="1607845" cy="741484"/>
              <a:chOff x="11120584" y="22028263"/>
              <a:chExt cx="2165533" cy="942731"/>
            </a:xfrm>
          </p:grpSpPr>
          <p:pic>
            <p:nvPicPr>
              <p:cNvPr id="73" name="Picture 72"/>
              <p:cNvPicPr>
                <a:picLocks noChangeAspect="1"/>
              </p:cNvPicPr>
              <p:nvPr/>
            </p:nvPicPr>
            <p:blipFill rotWithShape="1">
              <a:blip r:embed="rId6" cstate="print">
                <a:extLst>
                  <a:ext uri="{28A0092B-C50C-407E-A947-70E740481C1C}">
                    <a14:useLocalDpi xmlns:a14="http://schemas.microsoft.com/office/drawing/2010/main" val="0"/>
                  </a:ext>
                </a:extLst>
              </a:blip>
              <a:srcRect l="11792" t="16194" r="84628" b="81280"/>
              <a:stretch/>
            </p:blipFill>
            <p:spPr>
              <a:xfrm>
                <a:off x="12929536" y="22035500"/>
                <a:ext cx="356581" cy="190647"/>
              </a:xfrm>
              <a:prstGeom prst="rect">
                <a:avLst/>
              </a:prstGeom>
              <a:ln>
                <a:noFill/>
              </a:ln>
            </p:spPr>
          </p:pic>
          <p:sp>
            <p:nvSpPr>
              <p:cNvPr id="74" name="TextBox 73"/>
              <p:cNvSpPr txBox="1"/>
              <p:nvPr/>
            </p:nvSpPr>
            <p:spPr>
              <a:xfrm>
                <a:off x="12069311" y="22028263"/>
                <a:ext cx="890375" cy="273544"/>
              </a:xfrm>
              <a:prstGeom prst="rect">
                <a:avLst/>
              </a:prstGeom>
              <a:ln>
                <a:noFill/>
              </a:ln>
            </p:spPr>
            <p:txBody>
              <a:bodyPr wrap="square" numCol="1" spcCol="640080" rtlCol="0">
                <a:spAutoFit/>
              </a:bodyPr>
              <a:lstStyle/>
              <a:p>
                <a:pPr algn="r"/>
                <a:r>
                  <a:rPr lang="en-US" sz="900" dirty="0" smtClean="0">
                    <a:solidFill>
                      <a:schemeClr val="tx1">
                        <a:lumMod val="75000"/>
                        <a:lumOff val="25000"/>
                      </a:schemeClr>
                    </a:solidFill>
                    <a:latin typeface="+mj-lt"/>
                  </a:rPr>
                  <a:t>Water</a:t>
                </a:r>
              </a:p>
            </p:txBody>
          </p:sp>
          <p:pic>
            <p:nvPicPr>
              <p:cNvPr id="75" name="Picture 74"/>
              <p:cNvPicPr>
                <a:picLocks noChangeAspect="1"/>
              </p:cNvPicPr>
              <p:nvPr/>
            </p:nvPicPr>
            <p:blipFill rotWithShape="1">
              <a:blip r:embed="rId6" cstate="print">
                <a:extLst>
                  <a:ext uri="{28A0092B-C50C-407E-A947-70E740481C1C}">
                    <a14:useLocalDpi xmlns:a14="http://schemas.microsoft.com/office/drawing/2010/main" val="0"/>
                  </a:ext>
                </a:extLst>
              </a:blip>
              <a:srcRect l="11868" t="19198" r="84588" b="78368"/>
              <a:stretch/>
            </p:blipFill>
            <p:spPr>
              <a:xfrm>
                <a:off x="12929536" y="22259709"/>
                <a:ext cx="356581" cy="183585"/>
              </a:xfrm>
              <a:prstGeom prst="rect">
                <a:avLst/>
              </a:prstGeom>
              <a:ln>
                <a:noFill/>
              </a:ln>
            </p:spPr>
          </p:pic>
          <p:sp>
            <p:nvSpPr>
              <p:cNvPr id="76" name="TextBox 75"/>
              <p:cNvSpPr txBox="1"/>
              <p:nvPr/>
            </p:nvSpPr>
            <p:spPr>
              <a:xfrm>
                <a:off x="11120584" y="22264946"/>
                <a:ext cx="1839100" cy="273544"/>
              </a:xfrm>
              <a:prstGeom prst="rect">
                <a:avLst/>
              </a:prstGeom>
              <a:ln>
                <a:noFill/>
              </a:ln>
            </p:spPr>
            <p:txBody>
              <a:bodyPr wrap="square" numCol="1" spcCol="640080" rtlCol="0">
                <a:spAutoFit/>
              </a:bodyPr>
              <a:lstStyle/>
              <a:p>
                <a:pPr algn="r"/>
                <a:r>
                  <a:rPr lang="en-US" sz="900" dirty="0" smtClean="0">
                    <a:solidFill>
                      <a:schemeClr val="tx1">
                        <a:lumMod val="75000"/>
                        <a:lumOff val="25000"/>
                      </a:schemeClr>
                    </a:solidFill>
                    <a:latin typeface="+mj-lt"/>
                  </a:rPr>
                  <a:t>Impervious Surface</a:t>
                </a:r>
              </a:p>
            </p:txBody>
          </p:sp>
          <p:pic>
            <p:nvPicPr>
              <p:cNvPr id="77" name="Picture 76"/>
              <p:cNvPicPr>
                <a:picLocks noChangeAspect="1"/>
              </p:cNvPicPr>
              <p:nvPr/>
            </p:nvPicPr>
            <p:blipFill rotWithShape="1">
              <a:blip r:embed="rId6" cstate="print">
                <a:extLst>
                  <a:ext uri="{28A0092B-C50C-407E-A947-70E740481C1C}">
                    <a14:useLocalDpi xmlns:a14="http://schemas.microsoft.com/office/drawing/2010/main" val="0"/>
                  </a:ext>
                </a:extLst>
              </a:blip>
              <a:srcRect l="11769" t="22153" r="84512" b="75367"/>
              <a:stretch/>
            </p:blipFill>
            <p:spPr>
              <a:xfrm>
                <a:off x="12929536" y="22481006"/>
                <a:ext cx="356581" cy="187117"/>
              </a:xfrm>
              <a:prstGeom prst="rect">
                <a:avLst/>
              </a:prstGeom>
              <a:ln>
                <a:noFill/>
              </a:ln>
            </p:spPr>
          </p:pic>
          <p:sp>
            <p:nvSpPr>
              <p:cNvPr id="78" name="TextBox 77"/>
              <p:cNvSpPr txBox="1"/>
              <p:nvPr/>
            </p:nvSpPr>
            <p:spPr>
              <a:xfrm>
                <a:off x="11120584" y="22474387"/>
                <a:ext cx="1839100" cy="273544"/>
              </a:xfrm>
              <a:prstGeom prst="rect">
                <a:avLst/>
              </a:prstGeom>
              <a:ln>
                <a:noFill/>
              </a:ln>
            </p:spPr>
            <p:txBody>
              <a:bodyPr wrap="square" numCol="1" spcCol="640080" rtlCol="0">
                <a:spAutoFit/>
              </a:bodyPr>
              <a:lstStyle/>
              <a:p>
                <a:pPr algn="r"/>
                <a:r>
                  <a:rPr lang="en-US" sz="900" dirty="0" smtClean="0">
                    <a:solidFill>
                      <a:schemeClr val="tx1">
                        <a:lumMod val="75000"/>
                        <a:lumOff val="25000"/>
                      </a:schemeClr>
                    </a:solidFill>
                    <a:latin typeface="+mj-lt"/>
                  </a:rPr>
                  <a:t>Tree Cover</a:t>
                </a:r>
              </a:p>
            </p:txBody>
          </p:sp>
          <p:pic>
            <p:nvPicPr>
              <p:cNvPr id="79" name="Picture 78"/>
              <p:cNvPicPr>
                <a:picLocks noChangeAspect="1"/>
              </p:cNvPicPr>
              <p:nvPr/>
            </p:nvPicPr>
            <p:blipFill rotWithShape="1">
              <a:blip r:embed="rId6" cstate="print">
                <a:extLst>
                  <a:ext uri="{28A0092B-C50C-407E-A947-70E740481C1C}">
                    <a14:useLocalDpi xmlns:a14="http://schemas.microsoft.com/office/drawing/2010/main" val="0"/>
                  </a:ext>
                </a:extLst>
              </a:blip>
              <a:srcRect l="11739" t="25202" r="84611" b="72223"/>
              <a:stretch/>
            </p:blipFill>
            <p:spPr>
              <a:xfrm>
                <a:off x="12929536" y="22700537"/>
                <a:ext cx="356581" cy="194179"/>
              </a:xfrm>
              <a:prstGeom prst="rect">
                <a:avLst/>
              </a:prstGeom>
              <a:ln>
                <a:noFill/>
              </a:ln>
            </p:spPr>
          </p:pic>
          <p:sp>
            <p:nvSpPr>
              <p:cNvPr id="80" name="TextBox 79"/>
              <p:cNvSpPr txBox="1"/>
              <p:nvPr/>
            </p:nvSpPr>
            <p:spPr>
              <a:xfrm>
                <a:off x="11120584" y="22697450"/>
                <a:ext cx="1839100" cy="273544"/>
              </a:xfrm>
              <a:prstGeom prst="rect">
                <a:avLst/>
              </a:prstGeom>
              <a:ln>
                <a:noFill/>
              </a:ln>
            </p:spPr>
            <p:txBody>
              <a:bodyPr wrap="square" numCol="1" spcCol="640080" rtlCol="0">
                <a:spAutoFit/>
              </a:bodyPr>
              <a:lstStyle/>
              <a:p>
                <a:pPr algn="r"/>
                <a:r>
                  <a:rPr lang="en-US" sz="900" dirty="0" smtClean="0">
                    <a:solidFill>
                      <a:schemeClr val="tx1">
                        <a:lumMod val="75000"/>
                        <a:lumOff val="25000"/>
                      </a:schemeClr>
                    </a:solidFill>
                    <a:latin typeface="+mj-lt"/>
                  </a:rPr>
                  <a:t>Turf/Grass/Shrub</a:t>
                </a:r>
              </a:p>
            </p:txBody>
          </p:sp>
        </p:grpSp>
        <p:pic>
          <p:nvPicPr>
            <p:cNvPr id="56" name="Picture 5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259" b="74519" l="34333" r="85306"/>
                      </a14:imgEffect>
                    </a14:imgLayer>
                  </a14:imgProps>
                </a:ext>
                <a:ext uri="{28A0092B-C50C-407E-A947-70E740481C1C}">
                  <a14:useLocalDpi xmlns:a14="http://schemas.microsoft.com/office/drawing/2010/main" val="0"/>
                </a:ext>
              </a:extLst>
            </a:blip>
            <a:srcRect l="33985" t="12117" r="13288" b="24852"/>
            <a:stretch/>
          </p:blipFill>
          <p:spPr>
            <a:xfrm>
              <a:off x="6762315" y="918106"/>
              <a:ext cx="4639834" cy="4326418"/>
            </a:xfrm>
            <a:prstGeom prst="rect">
              <a:avLst/>
            </a:prstGeom>
          </p:spPr>
        </p:pic>
        <p:pic>
          <p:nvPicPr>
            <p:cNvPr id="57" name="Picture 56"/>
            <p:cNvPicPr>
              <a:picLocks noChangeAspect="1"/>
            </p:cNvPicPr>
            <p:nvPr/>
          </p:nvPicPr>
          <p:blipFill rotWithShape="1">
            <a:blip r:embed="rId9" cstate="print">
              <a:extLst>
                <a:ext uri="{28A0092B-C50C-407E-A947-70E740481C1C}">
                  <a14:useLocalDpi xmlns:a14="http://schemas.microsoft.com/office/drawing/2010/main" val="0"/>
                </a:ext>
              </a:extLst>
            </a:blip>
            <a:srcRect l="40691" t="56892" r="52768" b="32169"/>
            <a:stretch/>
          </p:blipFill>
          <p:spPr>
            <a:xfrm>
              <a:off x="11600968" y="3620639"/>
              <a:ext cx="283690" cy="376928"/>
            </a:xfrm>
            <a:prstGeom prst="rect">
              <a:avLst/>
            </a:prstGeom>
          </p:spPr>
        </p:pic>
        <p:grpSp>
          <p:nvGrpSpPr>
            <p:cNvPr id="17" name="Group 16"/>
            <p:cNvGrpSpPr/>
            <p:nvPr/>
          </p:nvGrpSpPr>
          <p:grpSpPr>
            <a:xfrm>
              <a:off x="9812120" y="5053360"/>
              <a:ext cx="2343847" cy="398496"/>
              <a:chOff x="8540166" y="4836798"/>
              <a:chExt cx="1783068" cy="331388"/>
            </a:xfrm>
          </p:grpSpPr>
          <p:sp>
            <p:nvSpPr>
              <p:cNvPr id="61" name="TextBox 60"/>
              <p:cNvSpPr txBox="1"/>
              <p:nvPr/>
            </p:nvSpPr>
            <p:spPr>
              <a:xfrm>
                <a:off x="8540166" y="4836798"/>
                <a:ext cx="177773" cy="173165"/>
              </a:xfrm>
              <a:prstGeom prst="rect">
                <a:avLst/>
              </a:prstGeom>
            </p:spPr>
            <p:txBody>
              <a:bodyPr wrap="square" numCol="1" spcCol="640080" rtlCol="0">
                <a:spAutoFit/>
              </a:bodyPr>
              <a:lstStyle/>
              <a:p>
                <a:pPr algn="just"/>
                <a:r>
                  <a:rPr lang="en-US" sz="900" dirty="0" smtClean="0">
                    <a:solidFill>
                      <a:schemeClr val="tx1">
                        <a:lumMod val="75000"/>
                        <a:lumOff val="25000"/>
                      </a:schemeClr>
                    </a:solidFill>
                    <a:latin typeface="+mj-lt"/>
                  </a:rPr>
                  <a:t>0</a:t>
                </a:r>
              </a:p>
            </p:txBody>
          </p:sp>
          <p:sp>
            <p:nvSpPr>
              <p:cNvPr id="62" name="TextBox 61"/>
              <p:cNvSpPr txBox="1"/>
              <p:nvPr/>
            </p:nvSpPr>
            <p:spPr>
              <a:xfrm>
                <a:off x="9148820" y="4836798"/>
                <a:ext cx="177773" cy="173165"/>
              </a:xfrm>
              <a:prstGeom prst="rect">
                <a:avLst/>
              </a:prstGeom>
            </p:spPr>
            <p:txBody>
              <a:bodyPr wrap="square" numCol="1" spcCol="640080" rtlCol="0">
                <a:spAutoFit/>
              </a:bodyPr>
              <a:lstStyle/>
              <a:p>
                <a:pPr algn="just"/>
                <a:r>
                  <a:rPr lang="en-US" sz="900" dirty="0">
                    <a:solidFill>
                      <a:schemeClr val="tx1">
                        <a:lumMod val="75000"/>
                        <a:lumOff val="25000"/>
                      </a:schemeClr>
                    </a:solidFill>
                    <a:latin typeface="+mj-lt"/>
                  </a:rPr>
                  <a:t>2</a:t>
                </a:r>
                <a:endParaRPr lang="en-US" sz="900" dirty="0" smtClean="0">
                  <a:solidFill>
                    <a:schemeClr val="tx1">
                      <a:lumMod val="75000"/>
                      <a:lumOff val="25000"/>
                    </a:schemeClr>
                  </a:solidFill>
                  <a:latin typeface="+mj-lt"/>
                </a:endParaRPr>
              </a:p>
            </p:txBody>
          </p:sp>
          <p:sp>
            <p:nvSpPr>
              <p:cNvPr id="63" name="TextBox 62"/>
              <p:cNvSpPr txBox="1"/>
              <p:nvPr/>
            </p:nvSpPr>
            <p:spPr>
              <a:xfrm>
                <a:off x="9757475" y="4836798"/>
                <a:ext cx="177773" cy="173165"/>
              </a:xfrm>
              <a:prstGeom prst="rect">
                <a:avLst/>
              </a:prstGeom>
            </p:spPr>
            <p:txBody>
              <a:bodyPr wrap="square" numCol="1" spcCol="640080" rtlCol="0">
                <a:spAutoFit/>
              </a:bodyPr>
              <a:lstStyle/>
              <a:p>
                <a:pPr algn="just"/>
                <a:r>
                  <a:rPr lang="en-US" sz="900" dirty="0" smtClean="0">
                    <a:solidFill>
                      <a:schemeClr val="tx1">
                        <a:lumMod val="75000"/>
                        <a:lumOff val="25000"/>
                      </a:schemeClr>
                    </a:solidFill>
                    <a:latin typeface="+mj-lt"/>
                  </a:rPr>
                  <a:t>4</a:t>
                </a:r>
              </a:p>
            </p:txBody>
          </p:sp>
          <p:sp>
            <p:nvSpPr>
              <p:cNvPr id="64" name="TextBox 63"/>
              <p:cNvSpPr txBox="1"/>
              <p:nvPr/>
            </p:nvSpPr>
            <p:spPr>
              <a:xfrm>
                <a:off x="9856845" y="4937354"/>
                <a:ext cx="466389" cy="230832"/>
              </a:xfrm>
              <a:prstGeom prst="rect">
                <a:avLst/>
              </a:prstGeom>
            </p:spPr>
            <p:txBody>
              <a:bodyPr wrap="square" numCol="1" spcCol="640080" rtlCol="0">
                <a:spAutoFit/>
              </a:bodyPr>
              <a:lstStyle/>
              <a:p>
                <a:pPr algn="just"/>
                <a:r>
                  <a:rPr lang="en-US" sz="900" dirty="0" smtClean="0">
                    <a:solidFill>
                      <a:schemeClr val="tx1">
                        <a:lumMod val="75000"/>
                        <a:lumOff val="25000"/>
                      </a:schemeClr>
                    </a:solidFill>
                    <a:latin typeface="+mj-lt"/>
                  </a:rPr>
                  <a:t>Miles</a:t>
                </a:r>
              </a:p>
            </p:txBody>
          </p:sp>
          <p:pic>
            <p:nvPicPr>
              <p:cNvPr id="65" name="Picture 64"/>
              <p:cNvPicPr>
                <a:picLocks noChangeAspect="1"/>
              </p:cNvPicPr>
              <p:nvPr/>
            </p:nvPicPr>
            <p:blipFill rotWithShape="1">
              <a:blip r:embed="rId10" cstate="print">
                <a:extLst>
                  <a:ext uri="{28A0092B-C50C-407E-A947-70E740481C1C}">
                    <a14:useLocalDpi xmlns:a14="http://schemas.microsoft.com/office/drawing/2010/main" val="0"/>
                  </a:ext>
                </a:extLst>
              </a:blip>
              <a:srcRect l="33447" t="70795" r="48925" b="26397"/>
              <a:stretch/>
            </p:blipFill>
            <p:spPr>
              <a:xfrm>
                <a:off x="8635944" y="4993735"/>
                <a:ext cx="1245660" cy="158942"/>
              </a:xfrm>
              <a:prstGeom prst="rect">
                <a:avLst/>
              </a:prstGeom>
            </p:spPr>
          </p:pic>
        </p:grpSp>
        <p:cxnSp>
          <p:nvCxnSpPr>
            <p:cNvPr id="59" name="Straight Connector 58"/>
            <p:cNvCxnSpPr/>
            <p:nvPr/>
          </p:nvCxnSpPr>
          <p:spPr>
            <a:xfrm flipV="1">
              <a:off x="5706763" y="2141604"/>
              <a:ext cx="1202037" cy="1051398"/>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5706763" y="3272901"/>
              <a:ext cx="3081637" cy="1391770"/>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30708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2323653" y="262466"/>
            <a:ext cx="7562625" cy="1065007"/>
          </a:xfrm>
        </p:spPr>
        <p:txBody>
          <a:bodyPr/>
          <a:lstStyle/>
          <a:p>
            <a:pPr algn="ctr"/>
            <a:r>
              <a:rPr lang="en-US" dirty="0" smtClean="0"/>
              <a:t>Objectives </a:t>
            </a:r>
            <a:endParaRPr lang="en-US" dirty="0"/>
          </a:p>
        </p:txBody>
      </p:sp>
      <p:sp>
        <p:nvSpPr>
          <p:cNvPr id="6" name="Text Placeholder 5"/>
          <p:cNvSpPr>
            <a:spLocks noGrp="1"/>
          </p:cNvSpPr>
          <p:nvPr>
            <p:ph type="body" sz="half" idx="2"/>
          </p:nvPr>
        </p:nvSpPr>
        <p:spPr>
          <a:xfrm>
            <a:off x="1990165" y="1508343"/>
            <a:ext cx="7863839" cy="4777740"/>
          </a:xfrm>
        </p:spPr>
        <p:txBody>
          <a:bodyPr>
            <a:normAutofit fontScale="70000" lnSpcReduction="20000"/>
          </a:bodyPr>
          <a:lstStyle/>
          <a:p>
            <a:pPr marL="742950" lvl="1" indent="-285750">
              <a:lnSpc>
                <a:spcPct val="120000"/>
              </a:lnSpc>
              <a:spcAft>
                <a:spcPts val="1200"/>
              </a:spcAft>
              <a:buClr>
                <a:srgbClr val="964035"/>
              </a:buClr>
              <a:buFont typeface="Wingdings 3" panose="05040102010807070707" pitchFamily="18" charset="2"/>
              <a:buChar char="}"/>
            </a:pPr>
            <a:r>
              <a:rPr lang="en-US" sz="2600" b="1" dirty="0">
                <a:solidFill>
                  <a:srgbClr val="964035"/>
                </a:solidFill>
              </a:rPr>
              <a:t>Acquire</a:t>
            </a:r>
            <a:r>
              <a:rPr lang="en-US" sz="2600" b="1" dirty="0"/>
              <a:t> </a:t>
            </a:r>
            <a:r>
              <a:rPr lang="en-US" sz="2600" dirty="0"/>
              <a:t>Landsat 5 (TM) &amp; Landsat 8 (</a:t>
            </a:r>
            <a:r>
              <a:rPr lang="en-US" sz="2600" dirty="0" smtClean="0"/>
              <a:t>OLI/TIRS) </a:t>
            </a:r>
            <a:r>
              <a:rPr lang="en-US" sz="2600" dirty="0"/>
              <a:t>imagery from USGS Earth Explorer portal</a:t>
            </a:r>
          </a:p>
          <a:p>
            <a:pPr marL="742950" lvl="1" indent="-285750">
              <a:lnSpc>
                <a:spcPct val="120000"/>
              </a:lnSpc>
              <a:spcAft>
                <a:spcPts val="1200"/>
              </a:spcAft>
              <a:buClr>
                <a:srgbClr val="964035"/>
              </a:buClr>
              <a:buFont typeface="Wingdings 3" panose="05040102010807070707" pitchFamily="18" charset="2"/>
              <a:buChar char="}"/>
            </a:pPr>
            <a:r>
              <a:rPr lang="en-US" sz="2600" b="1" dirty="0">
                <a:solidFill>
                  <a:srgbClr val="964035"/>
                </a:solidFill>
              </a:rPr>
              <a:t>Utilize </a:t>
            </a:r>
            <a:r>
              <a:rPr lang="en-US" sz="2600" dirty="0"/>
              <a:t>a cloud mask to </a:t>
            </a:r>
            <a:r>
              <a:rPr lang="en-US" sz="2600" dirty="0" smtClean="0"/>
              <a:t>pre-process </a:t>
            </a:r>
            <a:r>
              <a:rPr lang="en-US" sz="2600" dirty="0"/>
              <a:t>images containing significant amounts of cloud cover</a:t>
            </a:r>
          </a:p>
          <a:p>
            <a:pPr marL="742950" lvl="1" indent="-285750">
              <a:lnSpc>
                <a:spcPct val="120000"/>
              </a:lnSpc>
              <a:spcAft>
                <a:spcPts val="1200"/>
              </a:spcAft>
              <a:buClr>
                <a:srgbClr val="964035"/>
              </a:buClr>
              <a:buFont typeface="Wingdings 3" panose="05040102010807070707" pitchFamily="18" charset="2"/>
              <a:buChar char="}"/>
            </a:pPr>
            <a:r>
              <a:rPr lang="en-US" sz="2600" b="1" dirty="0">
                <a:solidFill>
                  <a:srgbClr val="964035"/>
                </a:solidFill>
              </a:rPr>
              <a:t>Determine </a:t>
            </a:r>
            <a:r>
              <a:rPr lang="en-US" sz="2600" dirty="0"/>
              <a:t>Land Surface Temperature and classify urban land </a:t>
            </a:r>
            <a:r>
              <a:rPr lang="en-US" sz="2600" dirty="0" smtClean="0"/>
              <a:t>cover</a:t>
            </a:r>
            <a:endParaRPr lang="en-US" sz="2600" dirty="0"/>
          </a:p>
          <a:p>
            <a:pPr marL="742950" lvl="1" indent="-285750">
              <a:lnSpc>
                <a:spcPct val="120000"/>
              </a:lnSpc>
              <a:spcAft>
                <a:spcPts val="1200"/>
              </a:spcAft>
              <a:buClr>
                <a:srgbClr val="964035"/>
              </a:buClr>
              <a:buFont typeface="Wingdings 3" panose="05040102010807070707" pitchFamily="18" charset="2"/>
              <a:buChar char="}"/>
            </a:pPr>
            <a:r>
              <a:rPr lang="en-US" sz="2600" b="1" dirty="0">
                <a:solidFill>
                  <a:srgbClr val="964035"/>
                </a:solidFill>
              </a:rPr>
              <a:t>Observe</a:t>
            </a:r>
            <a:r>
              <a:rPr lang="en-US" sz="2600" dirty="0">
                <a:solidFill>
                  <a:srgbClr val="964035"/>
                </a:solidFill>
              </a:rPr>
              <a:t> </a:t>
            </a:r>
            <a:r>
              <a:rPr lang="en-US" sz="2600" dirty="0"/>
              <a:t>change in intensity of summer heat in Richmond over the past two decades</a:t>
            </a:r>
          </a:p>
          <a:p>
            <a:pPr marL="742950" lvl="1" indent="-285750">
              <a:lnSpc>
                <a:spcPct val="120000"/>
              </a:lnSpc>
              <a:spcAft>
                <a:spcPts val="1200"/>
              </a:spcAft>
              <a:buClr>
                <a:srgbClr val="964035"/>
              </a:buClr>
              <a:buFont typeface="Wingdings 3" panose="05040102010807070707" pitchFamily="18" charset="2"/>
              <a:buChar char="}"/>
            </a:pPr>
            <a:r>
              <a:rPr lang="en-US" sz="2600" b="1" dirty="0" smtClean="0">
                <a:solidFill>
                  <a:srgbClr val="964035"/>
                </a:solidFill>
              </a:rPr>
              <a:t>Create </a:t>
            </a:r>
            <a:r>
              <a:rPr lang="en-US" sz="2600" dirty="0"/>
              <a:t>a </a:t>
            </a:r>
            <a:r>
              <a:rPr lang="en-US" sz="2600" dirty="0" smtClean="0"/>
              <a:t>Heat </a:t>
            </a:r>
            <a:r>
              <a:rPr lang="en-US" sz="2600" dirty="0"/>
              <a:t>Vulnerability Index to identify the </a:t>
            </a:r>
            <a:r>
              <a:rPr lang="en-US" sz="2600" dirty="0" smtClean="0"/>
              <a:t>populations </a:t>
            </a:r>
            <a:r>
              <a:rPr lang="en-US" sz="2600" dirty="0"/>
              <a:t>most affected by increased urbanization and heat</a:t>
            </a:r>
          </a:p>
          <a:p>
            <a:pPr marL="742950" lvl="1" indent="-285750">
              <a:lnSpc>
                <a:spcPct val="120000"/>
              </a:lnSpc>
              <a:spcAft>
                <a:spcPts val="1200"/>
              </a:spcAft>
              <a:buClr>
                <a:srgbClr val="964035"/>
              </a:buClr>
              <a:buFont typeface="Wingdings 3" panose="05040102010807070707" pitchFamily="18" charset="2"/>
              <a:buChar char="}"/>
            </a:pPr>
            <a:r>
              <a:rPr lang="en-US" sz="2600" b="1" dirty="0" smtClean="0">
                <a:solidFill>
                  <a:srgbClr val="964035"/>
                </a:solidFill>
              </a:rPr>
              <a:t>Compile </a:t>
            </a:r>
            <a:r>
              <a:rPr lang="en-US" sz="2600" dirty="0" smtClean="0"/>
              <a:t>an assessment of the extent and impacts of the UHI on different groups of Richmond residents</a:t>
            </a:r>
            <a:endParaRPr lang="en-US" sz="2600" dirty="0"/>
          </a:p>
          <a:p>
            <a:pPr lvl="1">
              <a:lnSpc>
                <a:spcPct val="120000"/>
              </a:lnSpc>
              <a:spcAft>
                <a:spcPts val="1200"/>
              </a:spcAft>
              <a:buClr>
                <a:srgbClr val="964035"/>
              </a:buClr>
            </a:pPr>
            <a:endParaRPr lang="en-US" sz="2400" dirty="0" smtClean="0">
              <a:solidFill>
                <a:prstClr val="black">
                  <a:lumMod val="75000"/>
                  <a:lumOff val="25000"/>
                </a:prstClr>
              </a:solidFill>
            </a:endParaRPr>
          </a:p>
          <a:p>
            <a:pPr marL="742950" lvl="1" indent="-285750">
              <a:lnSpc>
                <a:spcPct val="120000"/>
              </a:lnSpc>
              <a:spcAft>
                <a:spcPts val="1200"/>
              </a:spcAft>
              <a:buClr>
                <a:srgbClr val="964035"/>
              </a:buClr>
              <a:buFont typeface="Wingdings 3" panose="05040102010807070707" pitchFamily="18" charset="2"/>
              <a:buChar char="}"/>
            </a:pPr>
            <a:endParaRPr lang="en-US" sz="2000" dirty="0">
              <a:solidFill>
                <a:prstClr val="black">
                  <a:lumMod val="75000"/>
                  <a:lumOff val="25000"/>
                </a:prstClr>
              </a:solidFill>
            </a:endParaRPr>
          </a:p>
          <a:p>
            <a:pPr>
              <a:lnSpc>
                <a:spcPct val="120000"/>
              </a:lnSpc>
              <a:spcAft>
                <a:spcPts val="1200"/>
              </a:spcAft>
            </a:pPr>
            <a:endParaRPr lang="en-US" dirty="0"/>
          </a:p>
        </p:txBody>
      </p:sp>
      <p:sp>
        <p:nvSpPr>
          <p:cNvPr id="7" name="Rectangle 6"/>
          <p:cNvSpPr/>
          <p:nvPr/>
        </p:nvSpPr>
        <p:spPr>
          <a:xfrm>
            <a:off x="5971607" y="3244334"/>
            <a:ext cx="24878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209012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5175013" y="3108210"/>
            <a:ext cx="4919281" cy="3567283"/>
          </a:xfrm>
          <a:prstGeom prst="ellipse">
            <a:avLst/>
          </a:prstGeom>
          <a:solidFill>
            <a:srgbClr val="E5C8C5">
              <a:alpha val="41961"/>
            </a:srgbClr>
          </a:solidFill>
          <a:ln>
            <a:solidFill>
              <a:srgbClr val="C4857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Oval 1"/>
          <p:cNvSpPr/>
          <p:nvPr/>
        </p:nvSpPr>
        <p:spPr>
          <a:xfrm>
            <a:off x="2116518" y="3108210"/>
            <a:ext cx="4919281" cy="3567283"/>
          </a:xfrm>
          <a:prstGeom prst="ellipse">
            <a:avLst/>
          </a:prstGeom>
          <a:solidFill>
            <a:srgbClr val="E5C8C5">
              <a:alpha val="41961"/>
            </a:srgbClr>
          </a:solidFill>
          <a:ln>
            <a:solidFill>
              <a:srgbClr val="C4857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p:cNvSpPr/>
          <p:nvPr/>
        </p:nvSpPr>
        <p:spPr>
          <a:xfrm>
            <a:off x="3507896" y="1014884"/>
            <a:ext cx="5195020" cy="3566096"/>
          </a:xfrm>
          <a:prstGeom prst="ellipse">
            <a:avLst/>
          </a:prstGeom>
          <a:solidFill>
            <a:srgbClr val="E5C8C5">
              <a:alpha val="41961"/>
            </a:srgbClr>
          </a:solidFill>
          <a:ln>
            <a:solidFill>
              <a:srgbClr val="C4857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itle 7"/>
          <p:cNvSpPr>
            <a:spLocks noGrp="1"/>
          </p:cNvSpPr>
          <p:nvPr>
            <p:ph type="title"/>
          </p:nvPr>
        </p:nvSpPr>
        <p:spPr>
          <a:xfrm>
            <a:off x="1000124" y="327024"/>
            <a:ext cx="10981667" cy="479425"/>
          </a:xfrm>
        </p:spPr>
        <p:txBody>
          <a:bodyPr/>
          <a:lstStyle/>
          <a:p>
            <a:r>
              <a:rPr lang="en-US" dirty="0" smtClean="0"/>
              <a:t>Data Acquisition: Earth Observations</a:t>
            </a:r>
            <a:endParaRPr lang="en-US" dirty="0"/>
          </a:p>
        </p:txBody>
      </p:sp>
      <p:sp>
        <p:nvSpPr>
          <p:cNvPr id="10" name="Text Placeholder 9"/>
          <p:cNvSpPr>
            <a:spLocks noGrp="1"/>
          </p:cNvSpPr>
          <p:nvPr>
            <p:ph type="body" sz="quarter" idx="15"/>
          </p:nvPr>
        </p:nvSpPr>
        <p:spPr>
          <a:xfrm>
            <a:off x="2394204" y="4357917"/>
            <a:ext cx="2147523" cy="444574"/>
          </a:xfrm>
        </p:spPr>
        <p:txBody>
          <a:bodyPr>
            <a:normAutofit/>
          </a:bodyPr>
          <a:lstStyle/>
          <a:p>
            <a:r>
              <a:rPr lang="en-US" sz="2400" b="1" dirty="0" smtClean="0"/>
              <a:t>Landsat 5 TM</a:t>
            </a:r>
          </a:p>
        </p:txBody>
      </p:sp>
      <p:sp>
        <p:nvSpPr>
          <p:cNvPr id="11" name="Text Placeholder 10"/>
          <p:cNvSpPr>
            <a:spLocks noGrp="1"/>
          </p:cNvSpPr>
          <p:nvPr>
            <p:ph type="body" sz="quarter" idx="16"/>
          </p:nvPr>
        </p:nvSpPr>
        <p:spPr>
          <a:xfrm>
            <a:off x="2394204" y="4800668"/>
            <a:ext cx="2668347" cy="1039361"/>
          </a:xfrm>
        </p:spPr>
        <p:txBody>
          <a:bodyPr>
            <a:noAutofit/>
          </a:bodyPr>
          <a:lstStyle/>
          <a:p>
            <a:pPr>
              <a:buClr>
                <a:srgbClr val="964035"/>
              </a:buClr>
            </a:pPr>
            <a:r>
              <a:rPr lang="en-US" sz="1800" b="1" dirty="0" smtClean="0">
                <a:solidFill>
                  <a:srgbClr val="964035"/>
                </a:solidFill>
              </a:rPr>
              <a:t>Active </a:t>
            </a:r>
            <a:r>
              <a:rPr lang="en-US" sz="1800" dirty="0" smtClean="0"/>
              <a:t>1984 – 2011</a:t>
            </a:r>
            <a:r>
              <a:rPr lang="en-US" sz="1800" b="1" dirty="0">
                <a:solidFill>
                  <a:srgbClr val="964035"/>
                </a:solidFill>
              </a:rPr>
              <a:t/>
            </a:r>
            <a:br>
              <a:rPr lang="en-US" sz="1800" b="1" dirty="0">
                <a:solidFill>
                  <a:srgbClr val="964035"/>
                </a:solidFill>
              </a:rPr>
            </a:br>
            <a:r>
              <a:rPr lang="en-US" sz="1800" b="1" dirty="0" smtClean="0">
                <a:solidFill>
                  <a:srgbClr val="964035"/>
                </a:solidFill>
              </a:rPr>
              <a:t>Data </a:t>
            </a:r>
            <a:r>
              <a:rPr lang="en-US" sz="1800" b="1" dirty="0">
                <a:solidFill>
                  <a:srgbClr val="964035"/>
                </a:solidFill>
              </a:rPr>
              <a:t>Used: </a:t>
            </a:r>
            <a:r>
              <a:rPr lang="en-US" sz="1800" dirty="0"/>
              <a:t>Thematic Mapper (TM</a:t>
            </a:r>
            <a:r>
              <a:rPr lang="en-US" sz="1800" dirty="0" smtClean="0"/>
              <a:t>)</a:t>
            </a:r>
            <a:endParaRPr lang="en-US" sz="1800" dirty="0"/>
          </a:p>
        </p:txBody>
      </p:sp>
      <p:sp>
        <p:nvSpPr>
          <p:cNvPr id="13" name="Text Placeholder 12"/>
          <p:cNvSpPr>
            <a:spLocks noGrp="1"/>
          </p:cNvSpPr>
          <p:nvPr>
            <p:ph type="body" sz="quarter" idx="18"/>
          </p:nvPr>
        </p:nvSpPr>
        <p:spPr>
          <a:xfrm>
            <a:off x="7043738" y="4305904"/>
            <a:ext cx="3052258" cy="496587"/>
          </a:xfrm>
        </p:spPr>
        <p:txBody>
          <a:bodyPr>
            <a:noAutofit/>
          </a:bodyPr>
          <a:lstStyle/>
          <a:p>
            <a:r>
              <a:rPr lang="en-US" sz="2400" b="1" dirty="0" smtClean="0"/>
              <a:t>Landsat 8 OLI/TIRS</a:t>
            </a:r>
            <a:endParaRPr lang="en-US" sz="2400" b="1" dirty="0"/>
          </a:p>
        </p:txBody>
      </p:sp>
      <p:sp>
        <p:nvSpPr>
          <p:cNvPr id="14" name="Text Placeholder 13"/>
          <p:cNvSpPr>
            <a:spLocks noGrp="1"/>
          </p:cNvSpPr>
          <p:nvPr>
            <p:ph type="body" sz="quarter" idx="19"/>
          </p:nvPr>
        </p:nvSpPr>
        <p:spPr>
          <a:xfrm>
            <a:off x="7051383" y="4800668"/>
            <a:ext cx="2575217" cy="1444992"/>
          </a:xfrm>
        </p:spPr>
        <p:txBody>
          <a:bodyPr>
            <a:noAutofit/>
          </a:bodyPr>
          <a:lstStyle/>
          <a:p>
            <a:pPr lvl="0">
              <a:lnSpc>
                <a:spcPct val="100000"/>
              </a:lnSpc>
              <a:buClr>
                <a:srgbClr val="964035"/>
              </a:buClr>
            </a:pPr>
            <a:r>
              <a:rPr lang="en-US" sz="1800" b="1" dirty="0" smtClean="0">
                <a:solidFill>
                  <a:srgbClr val="964035"/>
                </a:solidFill>
              </a:rPr>
              <a:t>Active </a:t>
            </a:r>
            <a:r>
              <a:rPr lang="en-US" sz="1800" dirty="0" smtClean="0"/>
              <a:t>2013 – Present</a:t>
            </a:r>
            <a:r>
              <a:rPr lang="en-US" sz="1800" b="1" dirty="0">
                <a:solidFill>
                  <a:srgbClr val="964035"/>
                </a:solidFill>
              </a:rPr>
              <a:t/>
            </a:r>
            <a:br>
              <a:rPr lang="en-US" sz="1800" b="1" dirty="0">
                <a:solidFill>
                  <a:srgbClr val="964035"/>
                </a:solidFill>
              </a:rPr>
            </a:br>
            <a:r>
              <a:rPr lang="en-US" sz="1800" b="1" dirty="0" smtClean="0">
                <a:solidFill>
                  <a:srgbClr val="964035"/>
                </a:solidFill>
              </a:rPr>
              <a:t>Data </a:t>
            </a:r>
            <a:r>
              <a:rPr lang="en-US" sz="1800" b="1" dirty="0">
                <a:solidFill>
                  <a:srgbClr val="964035"/>
                </a:solidFill>
              </a:rPr>
              <a:t>Used:</a:t>
            </a:r>
            <a:r>
              <a:rPr lang="en-US" sz="1800" b="1" dirty="0"/>
              <a:t> </a:t>
            </a:r>
            <a:r>
              <a:rPr lang="en-US" sz="1800" dirty="0" smtClean="0"/>
              <a:t>Operational Land Imager (OLI) </a:t>
            </a:r>
            <a:r>
              <a:rPr lang="en-US" sz="1800" dirty="0"/>
              <a:t>and </a:t>
            </a:r>
            <a:r>
              <a:rPr lang="en-US" sz="1800" dirty="0" smtClean="0"/>
              <a:t>Thermal Infrared Sensor (TIRS)</a:t>
            </a:r>
            <a:endParaRPr lang="en-US" sz="1800" dirty="0"/>
          </a:p>
        </p:txBody>
      </p:sp>
      <p:sp>
        <p:nvSpPr>
          <p:cNvPr id="7" name="Rectangle 6"/>
          <p:cNvSpPr/>
          <p:nvPr/>
        </p:nvSpPr>
        <p:spPr>
          <a:xfrm>
            <a:off x="5971607" y="3244334"/>
            <a:ext cx="248786" cy="369332"/>
          </a:xfrm>
          <a:prstGeom prst="rect">
            <a:avLst/>
          </a:prstGeom>
        </p:spPr>
        <p:txBody>
          <a:bodyPr wrap="none">
            <a:spAutoFit/>
          </a:bodyPr>
          <a:lstStyle/>
          <a:p>
            <a:r>
              <a:rPr lang="en-US" dirty="0"/>
              <a:t> </a:t>
            </a:r>
          </a:p>
        </p:txBody>
      </p:sp>
      <p:pic>
        <p:nvPicPr>
          <p:cNvPr id="1030" name="Picture 6" descr="https://lh6.googleusercontent.com/1kcroBjRXDlPt2h16l4_vZsC4nVjftdqDT2IjfIyFtk7R_HtXGK9C9re0r9iqkUe68eVvlTOpWVtR9ZzgWk1TnqY-X82yPJmhzhOek8HwC0xMzeGyigX07W1z4hTnQ1eWK_qiJQQvNghZ1oPJ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501" y="2425402"/>
            <a:ext cx="1952865" cy="188745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KLhwJAtk7EAxFmb8EgLyutd-Ts1Hs9YaxYN8QAq8MArGamsze629tHXbgW-YSoYEGNHtQAVQs7EDCDiA7XrmHwuhhlrjDET7Ky3_n0uUh6yKF1ZAyMDr_lKXAd_8TlDVtPlojolZkqz90KnW4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1910" y="2755431"/>
            <a:ext cx="1910124" cy="156152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206039" y="4679112"/>
            <a:ext cx="1885991" cy="923330"/>
          </a:xfrm>
          <a:prstGeom prst="rect">
            <a:avLst/>
          </a:prstGeom>
          <a:noFill/>
        </p:spPr>
        <p:txBody>
          <a:bodyPr wrap="square" rtlCol="0">
            <a:spAutoFit/>
          </a:bodyPr>
          <a:lstStyle/>
          <a:p>
            <a:pPr algn="ctr"/>
            <a:r>
              <a:rPr lang="en-US" dirty="0" smtClean="0">
                <a:solidFill>
                  <a:schemeClr val="tx1">
                    <a:lumMod val="75000"/>
                    <a:lumOff val="25000"/>
                  </a:schemeClr>
                </a:solidFill>
              </a:rPr>
              <a:t>TOA, </a:t>
            </a:r>
          </a:p>
          <a:p>
            <a:pPr algn="ctr"/>
            <a:r>
              <a:rPr lang="en-US" dirty="0" smtClean="0">
                <a:solidFill>
                  <a:schemeClr val="tx1">
                    <a:lumMod val="75000"/>
                    <a:lumOff val="25000"/>
                  </a:schemeClr>
                </a:solidFill>
              </a:rPr>
              <a:t>Radiance,</a:t>
            </a:r>
          </a:p>
          <a:p>
            <a:pPr algn="ctr"/>
            <a:r>
              <a:rPr lang="en-US" dirty="0" smtClean="0">
                <a:solidFill>
                  <a:schemeClr val="tx1">
                    <a:lumMod val="75000"/>
                    <a:lumOff val="25000"/>
                  </a:schemeClr>
                </a:solidFill>
              </a:rPr>
              <a:t>Reflectance</a:t>
            </a:r>
          </a:p>
        </p:txBody>
      </p:sp>
      <p:pic>
        <p:nvPicPr>
          <p:cNvPr id="1026" name="Picture 2" descr="http://www.devpedia.developexchange.com/dp/images/9/91/05_Terr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2068" y="836979"/>
            <a:ext cx="1828525" cy="137647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241807" y="3623066"/>
            <a:ext cx="1727199" cy="923330"/>
          </a:xfrm>
          <a:prstGeom prst="rect">
            <a:avLst/>
          </a:prstGeom>
          <a:noFill/>
        </p:spPr>
        <p:txBody>
          <a:bodyPr wrap="square" rtlCol="0">
            <a:spAutoFit/>
          </a:bodyPr>
          <a:lstStyle/>
          <a:p>
            <a:pPr algn="ctr"/>
            <a:r>
              <a:rPr lang="en-US" dirty="0" smtClean="0">
                <a:solidFill>
                  <a:schemeClr val="tx1">
                    <a:lumMod val="75000"/>
                    <a:lumOff val="25000"/>
                  </a:schemeClr>
                </a:solidFill>
              </a:rPr>
              <a:t>Land</a:t>
            </a:r>
          </a:p>
          <a:p>
            <a:pPr algn="ctr"/>
            <a:r>
              <a:rPr lang="en-US" dirty="0" smtClean="0">
                <a:solidFill>
                  <a:schemeClr val="tx1">
                    <a:lumMod val="75000"/>
                    <a:lumOff val="25000"/>
                  </a:schemeClr>
                </a:solidFill>
              </a:rPr>
              <a:t> Surface </a:t>
            </a:r>
          </a:p>
          <a:p>
            <a:pPr algn="ctr"/>
            <a:r>
              <a:rPr lang="en-US" dirty="0" smtClean="0">
                <a:solidFill>
                  <a:schemeClr val="tx1">
                    <a:lumMod val="75000"/>
                    <a:lumOff val="25000"/>
                  </a:schemeClr>
                </a:solidFill>
              </a:rPr>
              <a:t>Temperature</a:t>
            </a:r>
            <a:endParaRPr lang="en-US" dirty="0">
              <a:solidFill>
                <a:schemeClr val="tx1">
                  <a:lumMod val="75000"/>
                  <a:lumOff val="25000"/>
                </a:schemeClr>
              </a:solidFill>
            </a:endParaRPr>
          </a:p>
        </p:txBody>
      </p:sp>
      <p:sp>
        <p:nvSpPr>
          <p:cNvPr id="22" name="Text Placeholder 9"/>
          <p:cNvSpPr>
            <a:spLocks noGrp="1"/>
          </p:cNvSpPr>
          <p:nvPr>
            <p:ph type="body" sz="quarter" idx="15"/>
          </p:nvPr>
        </p:nvSpPr>
        <p:spPr>
          <a:xfrm>
            <a:off x="5164369" y="1175089"/>
            <a:ext cx="1863262" cy="489367"/>
          </a:xfrm>
        </p:spPr>
        <p:txBody>
          <a:bodyPr>
            <a:normAutofit/>
          </a:bodyPr>
          <a:lstStyle/>
          <a:p>
            <a:r>
              <a:rPr lang="en-US" sz="2400" b="1" dirty="0" smtClean="0"/>
              <a:t>Terra ASTER</a:t>
            </a:r>
          </a:p>
        </p:txBody>
      </p:sp>
      <p:sp>
        <p:nvSpPr>
          <p:cNvPr id="5" name="Rectangle 4"/>
          <p:cNvSpPr/>
          <p:nvPr/>
        </p:nvSpPr>
        <p:spPr>
          <a:xfrm>
            <a:off x="3886104" y="1808705"/>
            <a:ext cx="4866311" cy="1200329"/>
          </a:xfrm>
          <a:prstGeom prst="rect">
            <a:avLst/>
          </a:prstGeom>
        </p:spPr>
        <p:txBody>
          <a:bodyPr wrap="square">
            <a:spAutoFit/>
          </a:bodyPr>
          <a:lstStyle/>
          <a:p>
            <a:pPr>
              <a:buClr>
                <a:srgbClr val="964035"/>
              </a:buClr>
            </a:pPr>
            <a:r>
              <a:rPr lang="en-US" b="1" dirty="0" smtClean="0">
                <a:solidFill>
                  <a:srgbClr val="964035"/>
                </a:solidFill>
              </a:rPr>
              <a:t>Active </a:t>
            </a:r>
            <a:r>
              <a:rPr lang="en-US" dirty="0" smtClean="0">
                <a:solidFill>
                  <a:schemeClr val="tx1">
                    <a:lumMod val="75000"/>
                    <a:lumOff val="25000"/>
                  </a:schemeClr>
                </a:solidFill>
              </a:rPr>
              <a:t>1999 - Present </a:t>
            </a:r>
          </a:p>
          <a:p>
            <a:pPr>
              <a:buClr>
                <a:srgbClr val="964035"/>
              </a:buClr>
            </a:pPr>
            <a:r>
              <a:rPr lang="en-US" b="1" dirty="0" smtClean="0">
                <a:solidFill>
                  <a:srgbClr val="964035"/>
                </a:solidFill>
              </a:rPr>
              <a:t>Data Used: </a:t>
            </a:r>
            <a:r>
              <a:rPr lang="en-US" dirty="0">
                <a:solidFill>
                  <a:schemeClr val="tx1">
                    <a:lumMod val="75000"/>
                    <a:lumOff val="25000"/>
                  </a:schemeClr>
                </a:solidFill>
              </a:rPr>
              <a:t>Terra Advanced Spaceborne Thermal Emission and Reflection </a:t>
            </a:r>
            <a:r>
              <a:rPr lang="en-US" dirty="0" smtClean="0">
                <a:solidFill>
                  <a:schemeClr val="tx1">
                    <a:lumMod val="75000"/>
                    <a:lumOff val="25000"/>
                  </a:schemeClr>
                </a:solidFill>
              </a:rPr>
              <a:t>Radiometer</a:t>
            </a:r>
            <a:endParaRPr lang="en-US" dirty="0"/>
          </a:p>
        </p:txBody>
      </p:sp>
      <p:sp>
        <p:nvSpPr>
          <p:cNvPr id="24" name="TextBox 23"/>
          <p:cNvSpPr txBox="1"/>
          <p:nvPr/>
        </p:nvSpPr>
        <p:spPr>
          <a:xfrm rot="-1800000">
            <a:off x="6593007" y="3573908"/>
            <a:ext cx="1727199" cy="369332"/>
          </a:xfrm>
          <a:prstGeom prst="rect">
            <a:avLst/>
          </a:prstGeom>
          <a:noFill/>
        </p:spPr>
        <p:txBody>
          <a:bodyPr wrap="square" rtlCol="0">
            <a:spAutoFit/>
          </a:bodyPr>
          <a:lstStyle/>
          <a:p>
            <a:pPr algn="ctr"/>
            <a:r>
              <a:rPr lang="en-US" dirty="0" smtClean="0">
                <a:solidFill>
                  <a:schemeClr val="tx1">
                    <a:lumMod val="75000"/>
                    <a:lumOff val="25000"/>
                  </a:schemeClr>
                </a:solidFill>
              </a:rPr>
              <a:t>Emissivity</a:t>
            </a:r>
            <a:endParaRPr lang="en-US" dirty="0">
              <a:solidFill>
                <a:schemeClr val="tx1">
                  <a:lumMod val="75000"/>
                  <a:lumOff val="25000"/>
                </a:schemeClr>
              </a:solidFill>
            </a:endParaRPr>
          </a:p>
        </p:txBody>
      </p:sp>
      <p:sp>
        <p:nvSpPr>
          <p:cNvPr id="25" name="TextBox 24"/>
          <p:cNvSpPr txBox="1"/>
          <p:nvPr/>
        </p:nvSpPr>
        <p:spPr>
          <a:xfrm rot="1800000">
            <a:off x="3889583" y="3573908"/>
            <a:ext cx="1727199" cy="369332"/>
          </a:xfrm>
          <a:prstGeom prst="rect">
            <a:avLst/>
          </a:prstGeom>
          <a:noFill/>
        </p:spPr>
        <p:txBody>
          <a:bodyPr wrap="square" rtlCol="0">
            <a:spAutoFit/>
          </a:bodyPr>
          <a:lstStyle/>
          <a:p>
            <a:pPr algn="ctr"/>
            <a:r>
              <a:rPr lang="en-US" dirty="0" smtClean="0">
                <a:solidFill>
                  <a:schemeClr val="tx1">
                    <a:lumMod val="75000"/>
                    <a:lumOff val="25000"/>
                  </a:schemeClr>
                </a:solidFill>
              </a:rPr>
              <a:t>Emissivity</a:t>
            </a:r>
            <a:endParaRPr lang="en-US" dirty="0">
              <a:solidFill>
                <a:schemeClr val="tx1">
                  <a:lumMod val="75000"/>
                  <a:lumOff val="25000"/>
                </a:schemeClr>
              </a:solidFill>
            </a:endParaRPr>
          </a:p>
        </p:txBody>
      </p:sp>
    </p:spTree>
    <p:extLst>
      <p:ext uri="{BB962C8B-B14F-4D97-AF65-F5344CB8AC3E}">
        <p14:creationId xmlns:p14="http://schemas.microsoft.com/office/powerpoint/2010/main" val="527524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4193" y="2896497"/>
            <a:ext cx="9323614" cy="1065007"/>
          </a:xfrm>
        </p:spPr>
        <p:txBody>
          <a:bodyPr/>
          <a:lstStyle/>
          <a:p>
            <a:pPr algn="ctr"/>
            <a:r>
              <a:rPr lang="en-US" sz="9600" dirty="0" smtClean="0"/>
              <a:t>Methodology</a:t>
            </a:r>
            <a:endParaRPr lang="en-US" sz="9600" dirty="0"/>
          </a:p>
        </p:txBody>
      </p:sp>
    </p:spTree>
    <p:extLst>
      <p:ext uri="{BB962C8B-B14F-4D97-AF65-F5344CB8AC3E}">
        <p14:creationId xmlns:p14="http://schemas.microsoft.com/office/powerpoint/2010/main" val="2070406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42" name="Rectangle 41"/>
          <p:cNvSpPr/>
          <p:nvPr/>
        </p:nvSpPr>
        <p:spPr>
          <a:xfrm>
            <a:off x="9676270" y="3211258"/>
            <a:ext cx="1587711" cy="1201228"/>
          </a:xfrm>
          <a:prstGeom prst="rect">
            <a:avLst/>
          </a:prstGeom>
          <a:solidFill>
            <a:srgbClr val="964035"/>
          </a:solidFill>
          <a:ln w="12700">
            <a:solidFill>
              <a:srgbClr val="C4857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Aggregated Heat Vulnerability Assessment</a:t>
            </a:r>
            <a:endParaRPr lang="en-US" sz="1600" dirty="0"/>
          </a:p>
        </p:txBody>
      </p:sp>
      <p:grpSp>
        <p:nvGrpSpPr>
          <p:cNvPr id="110" name="Group 109"/>
          <p:cNvGrpSpPr/>
          <p:nvPr/>
        </p:nvGrpSpPr>
        <p:grpSpPr>
          <a:xfrm>
            <a:off x="415645" y="1338300"/>
            <a:ext cx="7653725" cy="1201989"/>
            <a:chOff x="415645" y="1338300"/>
            <a:chExt cx="7653725" cy="1201989"/>
          </a:xfrm>
        </p:grpSpPr>
        <p:cxnSp>
          <p:nvCxnSpPr>
            <p:cNvPr id="31" name="Straight Arrow Connector 30"/>
            <p:cNvCxnSpPr>
              <a:stCxn id="38" idx="3"/>
              <a:endCxn id="40" idx="1"/>
            </p:cNvCxnSpPr>
            <p:nvPr/>
          </p:nvCxnSpPr>
          <p:spPr>
            <a:xfrm flipV="1">
              <a:off x="1999002" y="1938914"/>
              <a:ext cx="435745" cy="381"/>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40" idx="3"/>
              <a:endCxn id="41" idx="1"/>
            </p:cNvCxnSpPr>
            <p:nvPr/>
          </p:nvCxnSpPr>
          <p:spPr>
            <a:xfrm>
              <a:off x="4022458" y="1938914"/>
              <a:ext cx="435745" cy="0"/>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15645" y="1338300"/>
              <a:ext cx="1583357" cy="1201989"/>
            </a:xfrm>
            <a:prstGeom prst="rect">
              <a:avLst/>
            </a:prstGeom>
            <a:solidFill>
              <a:srgbClr val="CC57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solidFill>
                    <a:schemeClr val="bg1"/>
                  </a:solidFill>
                </a:rPr>
                <a:t>Landsat Imagery</a:t>
              </a:r>
              <a:endParaRPr lang="en-US" sz="1600" dirty="0">
                <a:solidFill>
                  <a:schemeClr val="bg1"/>
                </a:solidFill>
              </a:endParaRPr>
            </a:p>
            <a:p>
              <a:pPr algn="ctr"/>
              <a:r>
                <a:rPr lang="en-US" sz="1600" dirty="0">
                  <a:solidFill>
                    <a:schemeClr val="bg1"/>
                  </a:solidFill>
                </a:rPr>
                <a:t>(1994 – 2017)</a:t>
              </a:r>
            </a:p>
          </p:txBody>
        </p:sp>
        <p:sp>
          <p:nvSpPr>
            <p:cNvPr id="39" name="Rectangle 38"/>
            <p:cNvSpPr/>
            <p:nvPr/>
          </p:nvSpPr>
          <p:spPr>
            <a:xfrm>
              <a:off x="6481659" y="1338300"/>
              <a:ext cx="1587711" cy="1201228"/>
            </a:xfrm>
            <a:prstGeom prst="rect">
              <a:avLst/>
            </a:prstGeom>
            <a:solidFill>
              <a:srgbClr val="CC57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Land Surface Temperature</a:t>
              </a:r>
            </a:p>
            <a:p>
              <a:pPr algn="ctr"/>
              <a:r>
                <a:rPr lang="en-US" sz="1600" dirty="0" smtClean="0"/>
                <a:t>Time Series</a:t>
              </a:r>
              <a:endParaRPr lang="en-US" sz="1600" dirty="0"/>
            </a:p>
          </p:txBody>
        </p:sp>
        <p:sp>
          <p:nvSpPr>
            <p:cNvPr id="40" name="Rectangle 39"/>
            <p:cNvSpPr/>
            <p:nvPr/>
          </p:nvSpPr>
          <p:spPr>
            <a:xfrm>
              <a:off x="2434747" y="1338300"/>
              <a:ext cx="1587711" cy="1201228"/>
            </a:xfrm>
            <a:prstGeom prst="rect">
              <a:avLst/>
            </a:prstGeom>
            <a:solidFill>
              <a:srgbClr val="CC57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Brightness Temperature</a:t>
              </a:r>
            </a:p>
          </p:txBody>
        </p:sp>
        <p:sp>
          <p:nvSpPr>
            <p:cNvPr id="41" name="Rectangle 40"/>
            <p:cNvSpPr/>
            <p:nvPr/>
          </p:nvSpPr>
          <p:spPr>
            <a:xfrm>
              <a:off x="4458203" y="1338300"/>
              <a:ext cx="1587711" cy="1201228"/>
            </a:xfrm>
            <a:prstGeom prst="rect">
              <a:avLst/>
            </a:prstGeom>
            <a:solidFill>
              <a:srgbClr val="CC574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NDVI Calculation</a:t>
              </a:r>
              <a:endParaRPr lang="en-US" sz="1600" dirty="0"/>
            </a:p>
          </p:txBody>
        </p:sp>
        <p:cxnSp>
          <p:nvCxnSpPr>
            <p:cNvPr id="57" name="Straight Arrow Connector 56"/>
            <p:cNvCxnSpPr>
              <a:stCxn id="41" idx="3"/>
              <a:endCxn id="39" idx="1"/>
            </p:cNvCxnSpPr>
            <p:nvPr/>
          </p:nvCxnSpPr>
          <p:spPr>
            <a:xfrm>
              <a:off x="6045914" y="1938914"/>
              <a:ext cx="435745" cy="0"/>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a:stCxn id="39" idx="3"/>
            <a:endCxn id="42" idx="1"/>
          </p:cNvCxnSpPr>
          <p:nvPr/>
        </p:nvCxnSpPr>
        <p:spPr>
          <a:xfrm>
            <a:off x="8069370" y="1938914"/>
            <a:ext cx="1606900" cy="1872958"/>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grpSp>
        <p:nvGrpSpPr>
          <p:cNvPr id="109" name="Group 108"/>
          <p:cNvGrpSpPr/>
          <p:nvPr/>
        </p:nvGrpSpPr>
        <p:grpSpPr>
          <a:xfrm>
            <a:off x="872843" y="3211258"/>
            <a:ext cx="7901922" cy="1201990"/>
            <a:chOff x="872843" y="3211258"/>
            <a:chExt cx="7901922" cy="1201990"/>
          </a:xfrm>
        </p:grpSpPr>
        <p:cxnSp>
          <p:nvCxnSpPr>
            <p:cNvPr id="33" name="Straight Arrow Connector 32"/>
            <p:cNvCxnSpPr>
              <a:stCxn id="53" idx="3"/>
              <a:endCxn id="59" idx="1"/>
            </p:cNvCxnSpPr>
            <p:nvPr/>
          </p:nvCxnSpPr>
          <p:spPr>
            <a:xfrm flipV="1">
              <a:off x="6668576" y="3811872"/>
              <a:ext cx="518478" cy="762"/>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54" idx="3"/>
              <a:endCxn id="55" idx="1"/>
            </p:cNvCxnSpPr>
            <p:nvPr/>
          </p:nvCxnSpPr>
          <p:spPr>
            <a:xfrm>
              <a:off x="2456200" y="3812634"/>
              <a:ext cx="518477" cy="0"/>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5" idx="3"/>
              <a:endCxn id="53" idx="1"/>
            </p:cNvCxnSpPr>
            <p:nvPr/>
          </p:nvCxnSpPr>
          <p:spPr>
            <a:xfrm>
              <a:off x="4562388" y="3812634"/>
              <a:ext cx="518477" cy="0"/>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5080865" y="3212020"/>
              <a:ext cx="1587711" cy="1201228"/>
            </a:xfrm>
            <a:prstGeom prst="rect">
              <a:avLst/>
            </a:prstGeom>
            <a:solidFill>
              <a:srgbClr val="7F58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Land Cover Classification</a:t>
              </a:r>
              <a:endParaRPr lang="en-US" sz="1600" dirty="0"/>
            </a:p>
          </p:txBody>
        </p:sp>
        <p:sp>
          <p:nvSpPr>
            <p:cNvPr id="54" name="Rectangle 53"/>
            <p:cNvSpPr/>
            <p:nvPr/>
          </p:nvSpPr>
          <p:spPr>
            <a:xfrm>
              <a:off x="872843" y="3212020"/>
              <a:ext cx="1583357" cy="1201228"/>
            </a:xfrm>
            <a:prstGeom prst="rect">
              <a:avLst/>
            </a:prstGeom>
            <a:solidFill>
              <a:srgbClr val="7F58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NAIP Imagery (2016)</a:t>
              </a:r>
              <a:endParaRPr lang="en-US" sz="1600" dirty="0"/>
            </a:p>
          </p:txBody>
        </p:sp>
        <p:sp>
          <p:nvSpPr>
            <p:cNvPr id="55" name="Rectangle 54"/>
            <p:cNvSpPr/>
            <p:nvPr/>
          </p:nvSpPr>
          <p:spPr>
            <a:xfrm>
              <a:off x="2974677" y="3212020"/>
              <a:ext cx="1587711" cy="1201228"/>
            </a:xfrm>
            <a:prstGeom prst="rect">
              <a:avLst/>
            </a:prstGeom>
            <a:solidFill>
              <a:srgbClr val="7F58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False Color Composite</a:t>
              </a:r>
              <a:endParaRPr lang="en-US" sz="1600" dirty="0"/>
            </a:p>
          </p:txBody>
        </p:sp>
        <p:sp>
          <p:nvSpPr>
            <p:cNvPr id="59" name="Rectangle 58"/>
            <p:cNvSpPr/>
            <p:nvPr/>
          </p:nvSpPr>
          <p:spPr>
            <a:xfrm>
              <a:off x="7187054" y="3211258"/>
              <a:ext cx="1587711" cy="1201228"/>
            </a:xfrm>
            <a:prstGeom prst="rect">
              <a:avLst/>
            </a:prstGeom>
            <a:solidFill>
              <a:srgbClr val="7F58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Land Cover Change Maps</a:t>
              </a:r>
              <a:endParaRPr lang="en-US" sz="1600" dirty="0"/>
            </a:p>
          </p:txBody>
        </p:sp>
      </p:grpSp>
      <p:grpSp>
        <p:nvGrpSpPr>
          <p:cNvPr id="108" name="Group 107"/>
          <p:cNvGrpSpPr/>
          <p:nvPr/>
        </p:nvGrpSpPr>
        <p:grpSpPr>
          <a:xfrm>
            <a:off x="415645" y="5077877"/>
            <a:ext cx="7653725" cy="1201991"/>
            <a:chOff x="415645" y="5077877"/>
            <a:chExt cx="7653725" cy="1201991"/>
          </a:xfrm>
        </p:grpSpPr>
        <p:cxnSp>
          <p:nvCxnSpPr>
            <p:cNvPr id="34" name="Straight Arrow Connector 33"/>
            <p:cNvCxnSpPr>
              <a:stCxn id="49" idx="3"/>
              <a:endCxn id="60" idx="1"/>
            </p:cNvCxnSpPr>
            <p:nvPr/>
          </p:nvCxnSpPr>
          <p:spPr>
            <a:xfrm flipV="1">
              <a:off x="6045914" y="5678491"/>
              <a:ext cx="435745" cy="763"/>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8" idx="3"/>
              <a:endCxn id="49" idx="1"/>
            </p:cNvCxnSpPr>
            <p:nvPr/>
          </p:nvCxnSpPr>
          <p:spPr>
            <a:xfrm>
              <a:off x="4022458" y="5679254"/>
              <a:ext cx="435745" cy="0"/>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7" idx="3"/>
              <a:endCxn id="48" idx="1"/>
            </p:cNvCxnSpPr>
            <p:nvPr/>
          </p:nvCxnSpPr>
          <p:spPr>
            <a:xfrm>
              <a:off x="1999002" y="5679254"/>
              <a:ext cx="435745" cy="0"/>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15645" y="5078640"/>
              <a:ext cx="1583357" cy="1201228"/>
            </a:xfrm>
            <a:prstGeom prst="rect">
              <a:avLst/>
            </a:prstGeom>
            <a:solidFill>
              <a:srgbClr val="96403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Identify Social Variables </a:t>
              </a:r>
            </a:p>
          </p:txBody>
        </p:sp>
        <p:sp>
          <p:nvSpPr>
            <p:cNvPr id="48" name="Rectangle 47"/>
            <p:cNvSpPr/>
            <p:nvPr/>
          </p:nvSpPr>
          <p:spPr>
            <a:xfrm>
              <a:off x="2434747" y="5078640"/>
              <a:ext cx="1587711" cy="1201228"/>
            </a:xfrm>
            <a:prstGeom prst="rect">
              <a:avLst/>
            </a:prstGeom>
            <a:solidFill>
              <a:srgbClr val="96403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t>Data from CDC and US Census </a:t>
              </a:r>
              <a:r>
                <a:rPr lang="en-US" sz="1600" dirty="0" smtClean="0"/>
                <a:t>Bureau (2016)</a:t>
              </a:r>
              <a:endParaRPr lang="en-US" sz="1600" dirty="0"/>
            </a:p>
          </p:txBody>
        </p:sp>
        <p:sp>
          <p:nvSpPr>
            <p:cNvPr id="49" name="Rectangle 48"/>
            <p:cNvSpPr/>
            <p:nvPr/>
          </p:nvSpPr>
          <p:spPr>
            <a:xfrm>
              <a:off x="4458203" y="5078640"/>
              <a:ext cx="1587711" cy="1201228"/>
            </a:xfrm>
            <a:prstGeom prst="rect">
              <a:avLst/>
            </a:prstGeom>
            <a:solidFill>
              <a:srgbClr val="96403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Percentile Rank Data to Create Index</a:t>
              </a:r>
              <a:endParaRPr lang="en-US" sz="1600" dirty="0"/>
            </a:p>
          </p:txBody>
        </p:sp>
        <p:sp>
          <p:nvSpPr>
            <p:cNvPr id="60" name="Rectangle 59"/>
            <p:cNvSpPr/>
            <p:nvPr/>
          </p:nvSpPr>
          <p:spPr>
            <a:xfrm>
              <a:off x="6481659" y="5077877"/>
              <a:ext cx="1587711" cy="1201228"/>
            </a:xfrm>
            <a:prstGeom prst="rect">
              <a:avLst/>
            </a:prstGeom>
            <a:solidFill>
              <a:srgbClr val="96403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t>Vulnerability Maps by Theme</a:t>
              </a:r>
              <a:endParaRPr lang="en-US" sz="1600" dirty="0"/>
            </a:p>
          </p:txBody>
        </p:sp>
      </p:grpSp>
      <p:cxnSp>
        <p:nvCxnSpPr>
          <p:cNvPr id="69" name="Straight Arrow Connector 68"/>
          <p:cNvCxnSpPr>
            <a:stCxn id="60" idx="3"/>
            <a:endCxn id="42" idx="1"/>
          </p:cNvCxnSpPr>
          <p:nvPr/>
        </p:nvCxnSpPr>
        <p:spPr>
          <a:xfrm flipV="1">
            <a:off x="8069370" y="3811872"/>
            <a:ext cx="1606900" cy="1866619"/>
          </a:xfrm>
          <a:prstGeom prst="straightConnector1">
            <a:avLst/>
          </a:prstGeom>
          <a:ln w="38100">
            <a:solidFill>
              <a:srgbClr val="BF544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22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6403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5631</TotalTime>
  <Words>2384</Words>
  <Application>Microsoft Office PowerPoint</Application>
  <PresentationFormat>Widescreen</PresentationFormat>
  <Paragraphs>392</Paragraphs>
  <Slides>23</Slides>
  <Notes>23</Notes>
  <HiddenSlides>2</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Cambria Math</vt:lpstr>
      <vt:lpstr>Century Gothic</vt:lpstr>
      <vt:lpstr>Courier New</vt:lpstr>
      <vt:lpstr>Wingdings 3</vt:lpstr>
      <vt:lpstr>Office Theme</vt:lpstr>
      <vt:lpstr>PowerPoint Presentation</vt:lpstr>
      <vt:lpstr>Background</vt:lpstr>
      <vt:lpstr>Project Partner: Groundwork RVA</vt:lpstr>
      <vt:lpstr>Community Concerns</vt:lpstr>
      <vt:lpstr>Study Area and Period</vt:lpstr>
      <vt:lpstr>Objectives </vt:lpstr>
      <vt:lpstr>Data Acquisition: Earth Observations</vt:lpstr>
      <vt:lpstr>Methodology</vt:lpstr>
      <vt:lpstr>Methodology</vt:lpstr>
      <vt:lpstr>Calculating Land Surface Temperature</vt:lpstr>
      <vt:lpstr>Calculating Land Surface Temperature</vt:lpstr>
      <vt:lpstr>Land Cover Classification</vt:lpstr>
      <vt:lpstr>Heat Vulnerability Index</vt:lpstr>
      <vt:lpstr>Heat Vulnerability Index</vt:lpstr>
      <vt:lpstr>Results</vt:lpstr>
      <vt:lpstr>Results: Land Surface Temperature</vt:lpstr>
      <vt:lpstr>Results: Land Cover Overlay</vt:lpstr>
      <vt:lpstr>Results: Heat Vulnerability Assessment</vt:lpstr>
      <vt:lpstr>Analysis</vt:lpstr>
      <vt:lpstr>Analysis: Land Cover Change</vt:lpstr>
      <vt:lpstr>Analysis: Heat Vulnerability Assessment</vt:lpstr>
      <vt:lpstr>Conclusions</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Fredericks, Margaret M. (LARC-E3)[SSAI DEVELOP]</cp:lastModifiedBy>
  <cp:revision>399</cp:revision>
  <dcterms:created xsi:type="dcterms:W3CDTF">2017-05-15T13:42:39Z</dcterms:created>
  <dcterms:modified xsi:type="dcterms:W3CDTF">2018-08-07T13:34:17Z</dcterms:modified>
</cp:coreProperties>
</file>