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entury Gothic" panose="020B0502020202020204" pitchFamily="34" charset="0"/>
      <p:regular r:id="rId24"/>
      <p:bold r:id="rId25"/>
      <p:italic r:id="rId26"/>
      <p:boldItalic r:id="rId27"/>
    </p:embeddedFont>
    <p:embeddedFont>
      <p:font typeface="Questrial" panose="020B0604020202020204" charset="0"/>
      <p:regular r:id="rId28"/>
    </p:embeddedFont>
    <p:embeddedFont>
      <p:font typeface="Webdings" panose="05030102010509060703" pitchFamily="18" charset="2"/>
      <p:regular r:id="rId29"/>
    </p:embeddedFont>
    <p:embeddedFont>
      <p:font typeface="Garamond" panose="02020404030301010803" pitchFamily="18" charset="0"/>
      <p:regular r:id="rId30"/>
      <p:bold r:id="rId31"/>
      <p:italic r:id="rId32"/>
    </p:embeddedFont>
    <p:embeddedFont>
      <p:font typeface="Ubuntu"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ley Ritger" initials="" lastIdx="13" clrIdx="0"/>
  <p:cmAuthor id="1" name="Mercedes Bartkovich" initials="MB" lastIdx="6" clrIdx="1">
    <p:extLst>
      <p:ext uri="{19B8F6BF-5375-455C-9EA6-DF929625EA0E}">
        <p15:presenceInfo xmlns:p15="http://schemas.microsoft.com/office/powerpoint/2012/main" userId="Mercedes Bartkovi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p:restoredTop sz="82447" autoAdjust="0"/>
  </p:normalViewPr>
  <p:slideViewPr>
    <p:cSldViewPr>
      <p:cViewPr varScale="1">
        <p:scale>
          <a:sx n="92" d="100"/>
          <a:sy n="92" d="100"/>
        </p:scale>
        <p:origin x="504" y="9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3-28T12:40:59.308" idx="6">
    <p:pos x="7557" y="2747"/>
    <p:text>Is this logo allowed?</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54402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qgis.osgeo.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qgis.osgeo.or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qgis.osgeo.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qgis.osgeo.or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qgis.osgeo.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s.fed.us/foresthealth/applied-sciences/mapping-reporting/gis-spatial-analysis/spb-hazard-rating-maps.shtml"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srs.fs.usda.gov/pubs/gtr/gtr_srs140/gtr_srs140.pdf"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s.fed.us/foresthealth/applied-sciences/mapping-reporting/gis-spatial-analysis/spb-hazard-rating-maps.shtm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usda.gov/media/blog/2017/12/21/forest-crews-mississippi-implement-aggressive-restoration-strategy-beetl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devpedia.developexchange.com/dp/images/c/c2/03_Landsat8.png"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www.devpedia.developexchange.com/dp/images/9/91/05_Terra.png" TargetMode="External"/><Relationship Id="rId4" Type="http://schemas.openxmlformats.org/officeDocument/2006/relationships/hyperlink" Target="http://www.devpedia.developexchange.com/dp/images/b/bf/06_Aqua.png"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qgis.osgeo.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Shape 9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alibri"/>
              <a:buNone/>
            </a:pPr>
            <a:r>
              <a:rPr lang="en-US">
                <a:solidFill>
                  <a:srgbClr val="000000"/>
                </a:solidFill>
              </a:rPr>
              <a:t>Map image created by the DEVELOP Southeastern US Disasters Team using Arc Pro 2.0</a:t>
            </a:r>
            <a:endParaRPr>
              <a:solidFill>
                <a:srgbClr val="000000"/>
              </a:solidFill>
            </a:endParaRPr>
          </a:p>
          <a:p>
            <a:pPr marL="0" marR="0" lvl="0" indent="0" algn="l" rtl="0">
              <a:lnSpc>
                <a:spcPct val="100000"/>
              </a:lnSpc>
              <a:spcBef>
                <a:spcPts val="0"/>
              </a:spcBef>
              <a:spcAft>
                <a:spcPts val="0"/>
              </a:spcAft>
              <a:buClr>
                <a:srgbClr val="FF0000"/>
              </a:buClr>
              <a:buSzPts val="1200"/>
              <a:buFont typeface="Calibri"/>
              <a:buNone/>
            </a:pPr>
            <a:r>
              <a:rPr lang="en-US">
                <a:highlight>
                  <a:srgbClr val="FFFFFF"/>
                </a:highlight>
              </a:rPr>
              <a:t>Service Layer Credits: Esri, DigitalGlobe, GeoEye, Earthstar Geographics, CNES/Airbus DS, USDA, USGS, AeroGRID, IGN, and the GIS User Community</a:t>
            </a:r>
            <a:endParaRPr>
              <a:solidFill>
                <a:srgbClr val="000000"/>
              </a:solidFill>
            </a:endParaRPr>
          </a:p>
        </p:txBody>
      </p:sp>
      <p:sp>
        <p:nvSpPr>
          <p:cNvPr id="94" name="Shape 9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4855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a:t>The three indices we examined in this project are the Normalized Difference Vegetation Index,  or NDVI; the Normalized Difference Moisture Index, or NDMI; and the Inverted Red Edge Chlorophyll Index, or IREC. These indices are all various ways of assessing vegetation health status. To maximize their utility in this project, we calculated the change in the indices between dates of interest to see if certain parts of the evergreen forest had become more unhealthy, indicated by a negative change in the index for that time period. </a:t>
            </a:r>
            <a:endParaRPr/>
          </a:p>
        </p:txBody>
      </p:sp>
      <p:sp>
        <p:nvSpPr>
          <p:cNvPr id="213" name="Shape 213"/>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pPr marL="0" lvl="0" indent="0">
                <a:spcBef>
                  <a:spcPts val="0"/>
                </a:spcBef>
                <a:spcAft>
                  <a:spcPts val="0"/>
                </a:spcAft>
                <a:buClr>
                  <a:srgbClr val="000000"/>
                </a:buClr>
                <a:buSzPts val="1200"/>
                <a:buFont typeface="Arial"/>
                <a:buNone/>
              </a:pPr>
              <a:t>10</a:t>
            </a:fld>
            <a:endParaRPr/>
          </a:p>
        </p:txBody>
      </p:sp>
    </p:spTree>
    <p:extLst>
      <p:ext uri="{BB962C8B-B14F-4D97-AF65-F5344CB8AC3E}">
        <p14:creationId xmlns:p14="http://schemas.microsoft.com/office/powerpoint/2010/main" val="1848515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Shape 23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a:t>To visualize the detected changes in indices in a comparable way across all maps produced and with </a:t>
            </a:r>
            <a:r>
              <a:rPr lang="en-US" i="1"/>
              <a:t>ForWarn</a:t>
            </a:r>
            <a:r>
              <a:rPr lang="en-US"/>
              <a:t>, we created a standard color table in the </a:t>
            </a:r>
            <a:r>
              <a:rPr lang="en-US" i="1"/>
              <a:t>ForWarn</a:t>
            </a:r>
            <a:r>
              <a:rPr lang="en-US"/>
              <a:t> color scheme that shows the relative magnitude of the changes. Negative changes are depicted in a scale from green to yellow to red, while no change or positive change appear in shades of blue. We identified areas of the map with clusters of pixels depicting negative change and as indicative of bark-beetle related disturbance.</a:t>
            </a:r>
            <a:endParaRPr/>
          </a:p>
          <a:p>
            <a:pPr marL="0" lvl="0" indent="0">
              <a:spcBef>
                <a:spcPts val="0"/>
              </a:spcBef>
              <a:spcAft>
                <a:spcPts val="0"/>
              </a:spcAft>
              <a:buClr>
                <a:schemeClr val="dk1"/>
              </a:buClr>
              <a:buSzPts val="1100"/>
              <a:buFont typeface="Arial"/>
              <a:buNone/>
            </a:pPr>
            <a:endParaRPr/>
          </a:p>
          <a:p>
            <a:pPr marL="0" lvl="0" indent="0">
              <a:spcBef>
                <a:spcPts val="0"/>
              </a:spcBef>
              <a:spcAft>
                <a:spcPts val="0"/>
              </a:spcAft>
              <a:buClr>
                <a:schemeClr val="dk1"/>
              </a:buClr>
              <a:buSzPts val="1400"/>
              <a:buFont typeface="Arial"/>
              <a:buNone/>
            </a:pPr>
            <a:r>
              <a:rPr lang="en-US"/>
              <a:t>Map images created by the DEVELOP Southeastern US Disasters Team using QGIS 2.18 and data provided by USDA Forest Service and the Georgia Forestry Commission.</a:t>
            </a:r>
            <a:endParaRPr/>
          </a:p>
          <a:p>
            <a:pPr marL="0" lvl="0" indent="0">
              <a:spcBef>
                <a:spcPts val="0"/>
              </a:spcBef>
              <a:spcAft>
                <a:spcPts val="0"/>
              </a:spcAft>
              <a:buClr>
                <a:schemeClr val="dk1"/>
              </a:buClr>
              <a:buSzPts val="1100"/>
              <a:buFont typeface="Arial"/>
              <a:buNone/>
            </a:pPr>
            <a:r>
              <a:rPr lang="en-US" sz="1100">
                <a:solidFill>
                  <a:srgbClr val="333333"/>
                </a:solidFill>
                <a:latin typeface="Ubuntu"/>
                <a:ea typeface="Ubuntu"/>
                <a:cs typeface="Ubuntu"/>
                <a:sym typeface="Ubuntu"/>
              </a:rPr>
              <a:t>Service Layer Credits: QGIS Development Team (2018). QGIS Geographic Information System. Open Source Geospatial Foundation Project. </a:t>
            </a:r>
            <a:r>
              <a:rPr lang="en-US" sz="1000" u="sng">
                <a:solidFill>
                  <a:srgbClr val="1155CC"/>
                </a:solidFill>
                <a:latin typeface="Arial"/>
                <a:ea typeface="Arial"/>
                <a:cs typeface="Arial"/>
                <a:sym typeface="Arial"/>
                <a:hlinkClick r:id="rId3"/>
              </a:rPr>
              <a:t>http://qgis.osgeo.org</a:t>
            </a:r>
            <a:endParaRPr sz="1000" u="sng">
              <a:solidFill>
                <a:srgbClr val="1155CC"/>
              </a:solidFill>
              <a:latin typeface="Arial"/>
              <a:ea typeface="Arial"/>
              <a:cs typeface="Arial"/>
              <a:sym typeface="Arial"/>
              <a:hlinkClick r:id="rId3"/>
            </a:endParaRPr>
          </a:p>
          <a:p>
            <a:pPr marL="0" lvl="0" indent="0" rtl="0">
              <a:spcBef>
                <a:spcPts val="0"/>
              </a:spcBef>
              <a:spcAft>
                <a:spcPts val="0"/>
              </a:spcAft>
              <a:buClr>
                <a:schemeClr val="dk1"/>
              </a:buClr>
              <a:buSzPts val="1100"/>
              <a:buFont typeface="Arial"/>
              <a:buNone/>
            </a:pPr>
            <a:endParaRPr>
              <a:highlight>
                <a:srgbClr val="FFFF00"/>
              </a:highlight>
            </a:endParaRPr>
          </a:p>
        </p:txBody>
      </p:sp>
      <p:sp>
        <p:nvSpPr>
          <p:cNvPr id="234" name="Shape 23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11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9385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Shape 26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2400"/>
              <a:buFont typeface="Arial"/>
              <a:buNone/>
            </a:pPr>
            <a:r>
              <a:rPr lang="en-US"/>
              <a:t>To assess the accuracy of our derived change maps, we randomly selected damage points from our ancillary datasets and checked for agreement with areas of negative change in our maps for each index. We also checked these areas against a true color composite map derived from Sentinel-2 imagery to make sure the area of negative change detected by the index was not a clearcut, man-made structure, water body, or other potentially misleading geological oddity.</a:t>
            </a:r>
            <a:endParaRPr/>
          </a:p>
          <a:p>
            <a:pPr marL="0" lvl="0" indent="0">
              <a:spcBef>
                <a:spcPts val="0"/>
              </a:spcBef>
              <a:spcAft>
                <a:spcPts val="0"/>
              </a:spcAft>
              <a:buClr>
                <a:schemeClr val="dk1"/>
              </a:buClr>
              <a:buSzPts val="2400"/>
              <a:buFont typeface="Arial"/>
              <a:buNone/>
            </a:pPr>
            <a:endParaRPr/>
          </a:p>
          <a:p>
            <a:pPr marL="0" lvl="0" indent="0">
              <a:spcBef>
                <a:spcPts val="0"/>
              </a:spcBef>
              <a:spcAft>
                <a:spcPts val="0"/>
              </a:spcAft>
              <a:buClr>
                <a:schemeClr val="dk1"/>
              </a:buClr>
              <a:buSzPts val="1400"/>
              <a:buFont typeface="Arial"/>
              <a:buNone/>
            </a:pPr>
            <a:r>
              <a:rPr lang="en-US"/>
              <a:t>Map images created by the DEVELOP Southeastern US Disasters Team using QGIS 2.18 and data provided by USDA Forest Service and the Georgia Forestry Commission.</a:t>
            </a:r>
            <a:endParaRPr/>
          </a:p>
          <a:p>
            <a:pPr marL="0" lvl="0" indent="0">
              <a:spcBef>
                <a:spcPts val="0"/>
              </a:spcBef>
              <a:spcAft>
                <a:spcPts val="0"/>
              </a:spcAft>
              <a:buClr>
                <a:schemeClr val="dk1"/>
              </a:buClr>
              <a:buSzPts val="1100"/>
              <a:buFont typeface="Arial"/>
              <a:buNone/>
            </a:pPr>
            <a:r>
              <a:rPr lang="en-US" sz="1100">
                <a:solidFill>
                  <a:srgbClr val="333333"/>
                </a:solidFill>
                <a:latin typeface="Ubuntu"/>
                <a:ea typeface="Ubuntu"/>
                <a:cs typeface="Ubuntu"/>
                <a:sym typeface="Ubuntu"/>
              </a:rPr>
              <a:t>Service Layer Credits: QGIS Development Team (2018). QGIS Geographic Information System. Open Source Geospatial Foundation Project. </a:t>
            </a:r>
            <a:r>
              <a:rPr lang="en-US" sz="1000" u="sng">
                <a:solidFill>
                  <a:srgbClr val="1155CC"/>
                </a:solidFill>
                <a:latin typeface="Arial"/>
                <a:ea typeface="Arial"/>
                <a:cs typeface="Arial"/>
                <a:sym typeface="Arial"/>
                <a:hlinkClick r:id="rId3"/>
              </a:rPr>
              <a:t>http://qgis.osgeo.org</a:t>
            </a:r>
            <a:endParaRPr sz="1000" u="sng">
              <a:solidFill>
                <a:srgbClr val="1155CC"/>
              </a:solidFill>
              <a:latin typeface="Arial"/>
              <a:ea typeface="Arial"/>
              <a:cs typeface="Arial"/>
              <a:sym typeface="Arial"/>
              <a:hlinkClick r:id="rId3"/>
            </a:endParaRPr>
          </a:p>
          <a:p>
            <a:pPr marL="0" lvl="0" indent="0" rtl="0">
              <a:spcBef>
                <a:spcPts val="0"/>
              </a:spcBef>
              <a:spcAft>
                <a:spcPts val="0"/>
              </a:spcAft>
              <a:buClr>
                <a:schemeClr val="dk1"/>
              </a:buClr>
              <a:buSzPts val="2400"/>
              <a:buFont typeface="Arial"/>
              <a:buNone/>
            </a:pPr>
            <a:endParaRPr>
              <a:highlight>
                <a:srgbClr val="FFFF00"/>
              </a:highlight>
            </a:endParaRPr>
          </a:p>
        </p:txBody>
      </p:sp>
      <p:sp>
        <p:nvSpPr>
          <p:cNvPr id="264" name="Shape 26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07936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Shape 29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a:t>After creating and validating all of our change maps, we were able to conduct side-by-side comparisons to contrast the differences in resolution as well as the effectiveness and sensitivity of the various indices. Here you can see all the maps we created for detecting the changes from May 2016 to May 2017 alongside the </a:t>
            </a:r>
            <a:r>
              <a:rPr lang="en-US" i="1"/>
              <a:t>ForWarn</a:t>
            </a:r>
            <a:r>
              <a:rPr lang="en-US"/>
              <a:t> map product currently available to managers.</a:t>
            </a:r>
            <a:endParaRPr/>
          </a:p>
          <a:p>
            <a:pPr marL="0" lvl="0" indent="0">
              <a:spcBef>
                <a:spcPts val="0"/>
              </a:spcBef>
              <a:spcAft>
                <a:spcPts val="0"/>
              </a:spcAft>
              <a:buClr>
                <a:schemeClr val="dk1"/>
              </a:buClr>
              <a:buSzPts val="1100"/>
              <a:buFont typeface="Arial"/>
              <a:buNone/>
            </a:pPr>
            <a:endParaRPr/>
          </a:p>
          <a:p>
            <a:pPr marL="0" lvl="0" indent="0">
              <a:spcBef>
                <a:spcPts val="0"/>
              </a:spcBef>
              <a:spcAft>
                <a:spcPts val="0"/>
              </a:spcAft>
              <a:buClr>
                <a:schemeClr val="dk1"/>
              </a:buClr>
              <a:buSzPts val="1400"/>
              <a:buFont typeface="Arial"/>
              <a:buNone/>
            </a:pPr>
            <a:r>
              <a:rPr lang="en-US"/>
              <a:t>Map images created by the DEVELOP Southeastern US Disasters Team using QGIS 2.18.</a:t>
            </a:r>
            <a:endParaRPr/>
          </a:p>
          <a:p>
            <a:pPr marL="0" lvl="0" indent="0" rtl="0">
              <a:spcBef>
                <a:spcPts val="0"/>
              </a:spcBef>
              <a:spcAft>
                <a:spcPts val="0"/>
              </a:spcAft>
              <a:buClr>
                <a:schemeClr val="dk1"/>
              </a:buClr>
              <a:buSzPts val="1400"/>
              <a:buFont typeface="Arial"/>
              <a:buNone/>
            </a:pPr>
            <a:r>
              <a:rPr lang="en-US" sz="1100">
                <a:solidFill>
                  <a:srgbClr val="333333"/>
                </a:solidFill>
                <a:latin typeface="Ubuntu"/>
                <a:ea typeface="Ubuntu"/>
                <a:cs typeface="Ubuntu"/>
                <a:sym typeface="Ubuntu"/>
              </a:rPr>
              <a:t>Service Layer Credits: QGIS Development Team (2018). QGIS Geographic Information System. Open Source Geospatial Foundation Project. </a:t>
            </a:r>
            <a:r>
              <a:rPr lang="en-US" sz="1000" u="sng">
                <a:solidFill>
                  <a:srgbClr val="1155CC"/>
                </a:solidFill>
                <a:latin typeface="Arial"/>
                <a:ea typeface="Arial"/>
                <a:cs typeface="Arial"/>
                <a:sym typeface="Arial"/>
                <a:hlinkClick r:id="rId3"/>
              </a:rPr>
              <a:t>http://qgis.osgeo.org</a:t>
            </a:r>
            <a:endParaRPr/>
          </a:p>
        </p:txBody>
      </p:sp>
      <p:sp>
        <p:nvSpPr>
          <p:cNvPr id="294" name="Shape 29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93303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Shape 41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All of the change maps we produced and tested averaged about 70% agreement with the available </a:t>
            </a:r>
            <a:r>
              <a:rPr lang="en-US" i="1"/>
              <a:t>in situ</a:t>
            </a:r>
            <a:r>
              <a:rPr lang="en-US"/>
              <a:t> survey data. It is important to note that damage locations are approximated from a moving plane and are not ground-truthed, so take that result with a grain of salt. Higher resolution imagery from Landsat 8 OLI and Sentinel-2 MSI improve precision in locating smaller patches of disturbed forest. Some of the indices we calculated, like NDMI and IREC, are more sensitive to changes in forest condition, but all indices appear useful.</a:t>
            </a:r>
            <a:endParaRPr/>
          </a:p>
          <a:p>
            <a:pPr marL="0" marR="0" lvl="0" indent="0" algn="l" rtl="0">
              <a:lnSpc>
                <a:spcPct val="100000"/>
              </a:lnSpc>
              <a:spcBef>
                <a:spcPts val="0"/>
              </a:spcBef>
              <a:spcAft>
                <a:spcPts val="0"/>
              </a:spcAft>
              <a:buClr>
                <a:srgbClr val="000000"/>
              </a:buClr>
              <a:buSzPts val="1400"/>
              <a:buFont typeface="Arial"/>
              <a:buNone/>
            </a:pPr>
            <a:endParaRPr/>
          </a:p>
          <a:p>
            <a:pPr marL="0" lvl="0" indent="0" rtl="0">
              <a:spcBef>
                <a:spcPts val="0"/>
              </a:spcBef>
              <a:spcAft>
                <a:spcPts val="0"/>
              </a:spcAft>
              <a:buClr>
                <a:schemeClr val="dk1"/>
              </a:buClr>
              <a:buSzPts val="1400"/>
              <a:buFont typeface="Arial"/>
              <a:buNone/>
            </a:pPr>
            <a:r>
              <a:rPr lang="en-US"/>
              <a:t>Map images created by the DEVELOP Southeastern US Disasters Team using QGIS 2.18.</a:t>
            </a:r>
            <a:endParaRPr/>
          </a:p>
          <a:p>
            <a:pPr marL="0" lvl="0" indent="0" rtl="0">
              <a:spcBef>
                <a:spcPts val="0"/>
              </a:spcBef>
              <a:spcAft>
                <a:spcPts val="0"/>
              </a:spcAft>
              <a:buClr>
                <a:schemeClr val="dk1"/>
              </a:buClr>
              <a:buSzPts val="1400"/>
              <a:buFont typeface="Arial"/>
              <a:buNone/>
            </a:pPr>
            <a:r>
              <a:rPr lang="en-US" sz="1100">
                <a:solidFill>
                  <a:srgbClr val="333333"/>
                </a:solidFill>
                <a:latin typeface="Ubuntu"/>
                <a:ea typeface="Ubuntu"/>
                <a:cs typeface="Ubuntu"/>
                <a:sym typeface="Ubuntu"/>
              </a:rPr>
              <a:t>Service Layer Credits: QGIS Development Team (2018). QGIS Geographic Information System. Open Source Geospatial Foundation Project. </a:t>
            </a:r>
            <a:r>
              <a:rPr lang="en-US" sz="1000" u="sng">
                <a:solidFill>
                  <a:srgbClr val="1155CC"/>
                </a:solidFill>
                <a:latin typeface="Arial"/>
                <a:ea typeface="Arial"/>
                <a:cs typeface="Arial"/>
                <a:sym typeface="Arial"/>
                <a:hlinkClick r:id="rId3"/>
              </a:rPr>
              <a:t>http://qgis.osgeo.org</a:t>
            </a:r>
            <a:endParaRPr/>
          </a:p>
        </p:txBody>
      </p:sp>
      <p:sp>
        <p:nvSpPr>
          <p:cNvPr id="413" name="Shape 41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14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8537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Shape 44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just" rtl="0">
              <a:lnSpc>
                <a:spcPct val="90000"/>
              </a:lnSpc>
              <a:spcBef>
                <a:spcPts val="0"/>
              </a:spcBef>
              <a:spcAft>
                <a:spcPts val="0"/>
              </a:spcAft>
              <a:buNone/>
            </a:pPr>
            <a:r>
              <a:rPr lang="en-US"/>
              <a:t>Negative NDVI, NDMI, and IREC changes are correlated with known bark beetle activity and drought impacts. Landsat 8 OLI and Sentinel-2 MSI data products offer a higher spatial resolution view of bark beetle activity compared to MODIS NDVI products used by </a:t>
            </a:r>
            <a:r>
              <a:rPr lang="en-US" i="1"/>
              <a:t>ForWarn</a:t>
            </a:r>
            <a:r>
              <a:rPr lang="en-US"/>
              <a:t>. Sentinel-2 IREC index change maps appeared to show greater potential for identifying early indications of disturbance by bark beetles compared to non-red edge NDVI and NDMI change maps.</a:t>
            </a:r>
            <a:endParaRPr/>
          </a:p>
          <a:p>
            <a:pPr marL="0" lvl="0" indent="0" rtl="0">
              <a:spcBef>
                <a:spcPts val="0"/>
              </a:spcBef>
              <a:spcAft>
                <a:spcPts val="0"/>
              </a:spcAft>
              <a:buClr>
                <a:schemeClr val="dk1"/>
              </a:buClr>
              <a:buSzPts val="1400"/>
              <a:buFont typeface="Arial"/>
              <a:buNone/>
            </a:pPr>
            <a:endParaRPr/>
          </a:p>
          <a:p>
            <a:pPr marL="0" lvl="0" indent="0" rtl="0">
              <a:spcBef>
                <a:spcPts val="0"/>
              </a:spcBef>
              <a:spcAft>
                <a:spcPts val="0"/>
              </a:spcAft>
              <a:buClr>
                <a:schemeClr val="dk1"/>
              </a:buClr>
              <a:buSzPts val="1400"/>
              <a:buFont typeface="Arial"/>
              <a:buNone/>
            </a:pPr>
            <a:r>
              <a:rPr lang="en-US"/>
              <a:t>Map images created by the DEVELOP Southeastern US Disasters Team using QGIS 2.18.</a:t>
            </a:r>
            <a:endParaRPr/>
          </a:p>
          <a:p>
            <a:pPr marL="0" lvl="0" indent="0" rtl="0">
              <a:spcBef>
                <a:spcPts val="0"/>
              </a:spcBef>
              <a:spcAft>
                <a:spcPts val="0"/>
              </a:spcAft>
              <a:buClr>
                <a:schemeClr val="dk1"/>
              </a:buClr>
              <a:buSzPts val="1400"/>
              <a:buFont typeface="Arial"/>
              <a:buNone/>
            </a:pPr>
            <a:r>
              <a:rPr lang="en-US" sz="1100">
                <a:solidFill>
                  <a:srgbClr val="333333"/>
                </a:solidFill>
                <a:latin typeface="Ubuntu"/>
                <a:ea typeface="Ubuntu"/>
                <a:cs typeface="Ubuntu"/>
                <a:sym typeface="Ubuntu"/>
              </a:rPr>
              <a:t>Service Layer Credits: QGIS Development Team (2018). QGIS Geographic Information System. Open Source Geospatial Foundation Project. </a:t>
            </a:r>
            <a:r>
              <a:rPr lang="en-US" sz="1000" u="sng">
                <a:solidFill>
                  <a:srgbClr val="1155CC"/>
                </a:solidFill>
                <a:latin typeface="Arial"/>
                <a:ea typeface="Arial"/>
                <a:cs typeface="Arial"/>
                <a:sym typeface="Arial"/>
                <a:hlinkClick r:id="rId3"/>
              </a:rPr>
              <a:t>http://qgis.osgeo.org</a:t>
            </a:r>
            <a:endParaRPr/>
          </a:p>
        </p:txBody>
      </p:sp>
      <p:sp>
        <p:nvSpPr>
          <p:cNvPr id="441" name="Shape 44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15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07139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Thank you to our mentor, science advisors, partners, and our center leadership--we could not have done this project without your support and guidance.</a:t>
            </a:r>
            <a:endParaRPr sz="1200" b="0" i="0" u="none" strike="noStrike" cap="none">
              <a:solidFill>
                <a:schemeClr val="dk1"/>
              </a:solidFill>
              <a:latin typeface="Calibri"/>
              <a:ea typeface="Calibri"/>
              <a:cs typeface="Calibri"/>
              <a:sym typeface="Calibri"/>
            </a:endParaRPr>
          </a:p>
        </p:txBody>
      </p:sp>
      <p:sp>
        <p:nvSpPr>
          <p:cNvPr id="449" name="Shape 4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5092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8" name="Shape 45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59" name="Shape 459"/>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pPr marL="0" lvl="0" indent="0">
                <a:spcBef>
                  <a:spcPts val="0"/>
                </a:spcBef>
                <a:spcAft>
                  <a:spcPts val="0"/>
                </a:spcAft>
                <a:buClr>
                  <a:srgbClr val="000000"/>
                </a:buClr>
                <a:buSzPts val="1200"/>
                <a:buFont typeface="Arial"/>
                <a:buNone/>
              </a:pPr>
              <a:t>17</a:t>
            </a:fld>
            <a:endParaRPr/>
          </a:p>
        </p:txBody>
      </p:sp>
    </p:spTree>
    <p:extLst>
      <p:ext uri="{BB962C8B-B14F-4D97-AF65-F5344CB8AC3E}">
        <p14:creationId xmlns:p14="http://schemas.microsoft.com/office/powerpoint/2010/main" val="1475140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Shape 10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dirty="0"/>
              <a:t>Bark beetles in the Southeastern US, especially </a:t>
            </a:r>
            <a:r>
              <a:rPr lang="en-US" i="1" dirty="0" err="1"/>
              <a:t>Ips</a:t>
            </a:r>
            <a:r>
              <a:rPr lang="en-US" i="1" dirty="0"/>
              <a:t> </a:t>
            </a:r>
            <a:r>
              <a:rPr lang="en-US" dirty="0"/>
              <a:t>and Southern Pine Beetle species, can cause extensive damage to important forest resources. Forests provide ecosystem services such as water filtration, wildlife habitat, timber and recreational opportunities. But bark beetle outbreaks can kill large patches of forests and have detrimental effects. In the U.S., insects and pathogens impact 45 times more forest area than wildfire. Bark beetle-induced forest mortality in the Southeast is estimated to cost $43 million annually while also increasing fuel, and therefore risk, for wildfires. For effective intervention to protect our important Southeastern forest resources, managers need to be able to detect bark beetle outbreaks in the early stages.</a:t>
            </a:r>
            <a:endParaRPr sz="1200" b="0"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Sources: Kenny Frick, USDA Forest Service; </a:t>
            </a:r>
            <a:r>
              <a:rPr lang="en-US" u="sng" dirty="0">
                <a:solidFill>
                  <a:schemeClr val="hlink"/>
                </a:solidFill>
                <a:hlinkClick r:id="rId3"/>
              </a:rPr>
              <a:t>https://www.fs.fed.us/foresthealth/applied-sciences/mapping-reporting/gis-spatial-analysis/spb-hazard-rating-maps.shtml</a:t>
            </a:r>
            <a:r>
              <a:rPr lang="en-US"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References: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Logan, J. A., </a:t>
            </a:r>
            <a:r>
              <a:rPr lang="en-US" sz="1200" b="0" i="0" u="none" strike="noStrike" cap="none" dirty="0" err="1">
                <a:solidFill>
                  <a:schemeClr val="dk1"/>
                </a:solidFill>
                <a:latin typeface="Calibri"/>
                <a:ea typeface="Calibri"/>
                <a:cs typeface="Calibri"/>
                <a:sym typeface="Calibri"/>
              </a:rPr>
              <a:t>Regniere</a:t>
            </a:r>
            <a:r>
              <a:rPr lang="en-US" sz="1200" b="0" i="0" u="none" strike="noStrike" cap="none" dirty="0">
                <a:solidFill>
                  <a:schemeClr val="dk1"/>
                </a:solidFill>
                <a:latin typeface="Calibri"/>
                <a:ea typeface="Calibri"/>
                <a:cs typeface="Calibri"/>
                <a:sym typeface="Calibri"/>
              </a:rPr>
              <a:t>, J., &amp; Powell, J. A. (2003). Assessing the impacts of global warming on forest pest dynamics. </a:t>
            </a:r>
            <a:r>
              <a:rPr lang="en-US" sz="1200" b="0" i="1" u="none" strike="noStrike" cap="none" dirty="0">
                <a:solidFill>
                  <a:schemeClr val="dk1"/>
                </a:solidFill>
                <a:latin typeface="Calibri"/>
                <a:ea typeface="Calibri"/>
                <a:cs typeface="Calibri"/>
                <a:sym typeface="Calibri"/>
              </a:rPr>
              <a:t>Frontiers in Ecology and the Environment</a:t>
            </a:r>
            <a:r>
              <a:rPr lang="en-US" sz="1200" b="0" i="0" u="none" strike="noStrike" cap="none" dirty="0">
                <a:solidFill>
                  <a:schemeClr val="dk1"/>
                </a:solidFill>
                <a:latin typeface="Calibri"/>
                <a:ea typeface="Calibri"/>
                <a:cs typeface="Calibri"/>
                <a:sym typeface="Calibri"/>
              </a:rPr>
              <a:t>, </a:t>
            </a:r>
            <a:r>
              <a:rPr lang="en-US" sz="1200" b="0" i="1" u="none" strike="noStrike" cap="none" dirty="0">
                <a:solidFill>
                  <a:schemeClr val="dk1"/>
                </a:solidFill>
                <a:latin typeface="Calibri"/>
                <a:ea typeface="Calibri"/>
                <a:cs typeface="Calibri"/>
                <a:sym typeface="Calibri"/>
              </a:rPr>
              <a:t>1</a:t>
            </a:r>
            <a:r>
              <a:rPr lang="en-US" sz="1200" b="0" i="0" u="none" strike="noStrike" cap="none" dirty="0">
                <a:solidFill>
                  <a:schemeClr val="dk1"/>
                </a:solidFill>
                <a:latin typeface="Calibri"/>
                <a:ea typeface="Calibri"/>
                <a:cs typeface="Calibri"/>
                <a:sym typeface="Calibri"/>
              </a:rPr>
              <a:t>(3), 130-137.</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err="1">
                <a:solidFill>
                  <a:schemeClr val="dk1"/>
                </a:solidFill>
                <a:latin typeface="Calibri"/>
                <a:ea typeface="Calibri"/>
                <a:cs typeface="Calibri"/>
                <a:sym typeface="Calibri"/>
              </a:rPr>
              <a:t>Pye</a:t>
            </a:r>
            <a:r>
              <a:rPr lang="en-US" sz="1200" b="0" i="0" u="none" strike="noStrike" cap="none" dirty="0">
                <a:solidFill>
                  <a:schemeClr val="dk1"/>
                </a:solidFill>
                <a:latin typeface="Calibri"/>
                <a:ea typeface="Calibri"/>
                <a:cs typeface="Calibri"/>
                <a:sym typeface="Calibri"/>
              </a:rPr>
              <a:t>, J. M., Holmes, T. P., </a:t>
            </a:r>
            <a:r>
              <a:rPr lang="en-US" sz="1200" b="0" i="0" u="none" strike="noStrike" cap="none" dirty="0" err="1">
                <a:solidFill>
                  <a:schemeClr val="dk1"/>
                </a:solidFill>
                <a:latin typeface="Calibri"/>
                <a:ea typeface="Calibri"/>
                <a:cs typeface="Calibri"/>
                <a:sym typeface="Calibri"/>
              </a:rPr>
              <a:t>Prestemon</a:t>
            </a:r>
            <a:r>
              <a:rPr lang="en-US" sz="1200" b="0" i="0" u="none" strike="noStrike" cap="none" dirty="0">
                <a:solidFill>
                  <a:schemeClr val="dk1"/>
                </a:solidFill>
                <a:latin typeface="Calibri"/>
                <a:ea typeface="Calibri"/>
                <a:cs typeface="Calibri"/>
                <a:sym typeface="Calibri"/>
              </a:rPr>
              <a:t>, J. P., &amp; Wear, D. N. (2011). Economic impacts of the southern pine beetle. </a:t>
            </a:r>
            <a:r>
              <a:rPr lang="en-US" sz="1200" b="0" i="1" u="none" strike="noStrike" cap="none" dirty="0">
                <a:solidFill>
                  <a:schemeClr val="dk1"/>
                </a:solidFill>
                <a:latin typeface="Calibri"/>
                <a:ea typeface="Calibri"/>
                <a:cs typeface="Calibri"/>
                <a:sym typeface="Calibri"/>
              </a:rPr>
              <a:t>Southern pine beetle II</a:t>
            </a:r>
            <a:r>
              <a:rPr lang="en-US" sz="1200" b="0" i="0" u="none" strike="noStrike" cap="none" dirty="0">
                <a:solidFill>
                  <a:schemeClr val="dk1"/>
                </a:solidFill>
                <a:latin typeface="Calibri"/>
                <a:ea typeface="Calibri"/>
                <a:cs typeface="Calibri"/>
                <a:sym typeface="Calibri"/>
              </a:rPr>
              <a:t>, 213-222. </a:t>
            </a:r>
            <a:r>
              <a:rPr lang="en-US" sz="1200" b="0" i="1" u="none" strike="noStrike" cap="none" dirty="0">
                <a:solidFill>
                  <a:schemeClr val="dk1"/>
                </a:solidFill>
                <a:latin typeface="Calibri"/>
                <a:ea typeface="Calibri"/>
                <a:cs typeface="Calibri"/>
                <a:sym typeface="Calibri"/>
              </a:rPr>
              <a:t>Retrieved from </a:t>
            </a:r>
            <a:r>
              <a:rPr lang="en-US" sz="1200" b="0" i="0" u="sng" strike="noStrike" cap="none" dirty="0">
                <a:solidFill>
                  <a:schemeClr val="hlink"/>
                </a:solidFill>
                <a:latin typeface="Calibri"/>
                <a:ea typeface="Calibri"/>
                <a:cs typeface="Calibri"/>
                <a:sym typeface="Calibri"/>
                <a:hlinkClick r:id="rId4"/>
              </a:rPr>
              <a:t>https://www.srs.fs.usda.gov/pubs/gtr/gtr_srs140/gtr_srs140.pdf</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110" name="Shape 11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1514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Shape 12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a:t>Bark beetles, smaller than grains of rice</a:t>
            </a:r>
            <a:r>
              <a:rPr lang="en-US" sz="1400">
                <a:latin typeface="Questrial"/>
                <a:ea typeface="Questrial"/>
                <a:cs typeface="Questrial"/>
                <a:sym typeface="Questrial"/>
              </a:rPr>
              <a:t>, </a:t>
            </a:r>
            <a:r>
              <a:rPr lang="en-US"/>
              <a:t>are native insects that typically attack stressed or weakened trees. The beetles bore into the bark to reproduce and the larvae feed on phloem, disrupting the flow of water and nutrients and killing the tree. As trees start to die, their needles fade and eventually turn red. This color change is detectable through remotely sensed multispectral imagery. When conditions are favorable for bark beetles, such as after prolonged drought and with many stressed trees on the landscape, their populations can grow quickly. As populations build, they use aggregation pheromones to mass attack healthy trees and create a “spot” of impacted trees in the forest. Once about 30 trees have been attacked by either Southern Pine Beetle or </a:t>
            </a:r>
            <a:r>
              <a:rPr lang="en-US" i="1"/>
              <a:t>Ips</a:t>
            </a:r>
            <a:r>
              <a:rPr lang="en-US"/>
              <a:t>, the outbreak is considered a threat and managers need to act by cutting infested trees plus a buffer zone to stop the spread.</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Image Sources: </a:t>
            </a:r>
            <a:r>
              <a:rPr lang="en-US" sz="1200" b="0" i="0" u="sng" strike="noStrike" cap="none">
                <a:solidFill>
                  <a:schemeClr val="hlink"/>
                </a:solidFill>
                <a:latin typeface="Calibri"/>
                <a:ea typeface="Calibri"/>
                <a:cs typeface="Calibri"/>
                <a:sym typeface="Calibri"/>
                <a:hlinkClick r:id="rId3"/>
              </a:rPr>
              <a:t>https://www.fs.fed.us/foresthealth/applied-sciences/mapping-reporting/gis-spatial-analysis/spb-hazard-rating-maps.shtml</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hlink"/>
                </a:solidFill>
                <a:latin typeface="Calibri"/>
                <a:ea typeface="Calibri"/>
                <a:cs typeface="Calibri"/>
                <a:sym typeface="Calibri"/>
                <a:hlinkClick r:id="rId4"/>
              </a:rPr>
              <a:t>https://www.usda.gov/media/blog/2017/12/21/forest-crews-mississippi-implement-aggressive-restoration-strategy-beetle</a:t>
            </a:r>
            <a:r>
              <a:rPr lang="en-US" sz="1200" b="0" i="0" u="none" strike="noStrike" cap="none">
                <a:solidFill>
                  <a:schemeClr val="dk1"/>
                </a:solidFill>
                <a:latin typeface="Calibri"/>
                <a:ea typeface="Calibri"/>
                <a:cs typeface="Calibri"/>
                <a:sym typeface="Calibri"/>
              </a:rPr>
              <a:t>; </a:t>
            </a:r>
            <a:r>
              <a:rPr lang="en-US"/>
              <a:t>https://www.insectimages.org/browse/detail.cfm?imgnum=5432882#collapseseven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22" name="Shape 12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92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Shape 13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a:solidFill>
                  <a:srgbClr val="3F3F3F"/>
                </a:solidFill>
              </a:rPr>
              <a:t>NASA DEVELOP partnered with scientists from the Forest Service’s Eastern Forest Environmental Threat Assessment Center to develop a tool that would allow for earlier identification of bark beetle spots.  Currently, the Center utilizes a forest disturbance </a:t>
            </a:r>
            <a:r>
              <a:rPr lang="en-US"/>
              <a:t>detection</a:t>
            </a:r>
            <a:r>
              <a:rPr lang="en-US">
                <a:solidFill>
                  <a:srgbClr val="3F3F3F"/>
                </a:solidFill>
              </a:rPr>
              <a:t> tool called </a:t>
            </a:r>
            <a:r>
              <a:rPr lang="en-US" i="1">
                <a:solidFill>
                  <a:srgbClr val="3F3F3F"/>
                </a:solidFill>
              </a:rPr>
              <a:t>ForWarn</a:t>
            </a:r>
            <a:r>
              <a:rPr lang="en-US">
                <a:solidFill>
                  <a:srgbClr val="3F3F3F"/>
                </a:solidFill>
              </a:rPr>
              <a:t>.  This system uses MODIS observations to calculate vegetation index changes over time that indicate forest disturbances such as wildfire, weather and insects. Unfortunately, the pixel size of MODIS imagery is 250m, which contains a lot of trees. This means that once enough tree crowns are red for detection at the scale of </a:t>
            </a:r>
            <a:r>
              <a:rPr lang="en-US" i="1">
                <a:solidFill>
                  <a:srgbClr val="3F3F3F"/>
                </a:solidFill>
              </a:rPr>
              <a:t>ForWarn</a:t>
            </a:r>
            <a:r>
              <a:rPr lang="en-US">
                <a:solidFill>
                  <a:srgbClr val="3F3F3F"/>
                </a:solidFill>
              </a:rPr>
              <a:t> maps</a:t>
            </a:r>
            <a:r>
              <a:rPr lang="en-US"/>
              <a:t>, </a:t>
            </a:r>
            <a:r>
              <a:rPr lang="en-US">
                <a:solidFill>
                  <a:srgbClr val="3F3F3F"/>
                </a:solidFill>
              </a:rPr>
              <a:t>widespread mortality has already occurred.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Image Source: https://forwarn.forestthreats.org/fcav2/</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35" name="Shape 135"/>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5270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Our objectives as the NASA DEVELOP Southeastern US Disasters team were: to assess </a:t>
            </a:r>
            <a:r>
              <a:rPr lang="en-US">
                <a:solidFill>
                  <a:srgbClr val="3F3F3F"/>
                </a:solidFill>
              </a:rPr>
              <a:t>satellite data processing algorithms to detect early </a:t>
            </a:r>
            <a:r>
              <a:rPr lang="en-US" i="1">
                <a:solidFill>
                  <a:srgbClr val="3F3F3F"/>
                </a:solidFill>
              </a:rPr>
              <a:t>Ips</a:t>
            </a:r>
            <a:r>
              <a:rPr lang="en-US">
                <a:solidFill>
                  <a:srgbClr val="3F3F3F"/>
                </a:solidFill>
              </a:rPr>
              <a:t> and Southern Pine Beetle outbreaks in the Southeastern United States</a:t>
            </a:r>
            <a:r>
              <a:rPr lang="en-US"/>
              <a:t> </a:t>
            </a:r>
            <a:r>
              <a:rPr lang="en-US">
                <a:solidFill>
                  <a:srgbClr val="3F3F3F"/>
                </a:solidFill>
              </a:rPr>
              <a:t>using remotely sensed data from Landsat 8 OLI and Sentinel-2 MSI</a:t>
            </a:r>
            <a:r>
              <a:rPr lang="en-US"/>
              <a:t>; to compare </a:t>
            </a:r>
            <a:r>
              <a:rPr lang="en-US">
                <a:solidFill>
                  <a:srgbClr val="3F3F3F"/>
                </a:solidFill>
              </a:rPr>
              <a:t>Landsat 8 OLI and Sentinel-2 MSI data for improving detection of forest damage from bark beetles</a:t>
            </a:r>
            <a:r>
              <a:rPr lang="en-US"/>
              <a:t>; and to validate our results and methodology with available aerial, satellite, and </a:t>
            </a:r>
            <a:r>
              <a:rPr lang="en-US" i="1"/>
              <a:t>in situ </a:t>
            </a:r>
            <a:r>
              <a:rPr lang="en-US"/>
              <a:t>surveys data. </a:t>
            </a: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151" name="Shape 1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3749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Shape 15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dirty="0"/>
              <a:t>Our research focused on the Oconee National Forest in Georgia looking at high incidence bark beetle outbreaks occurring between 2016 and 2017.  The Oconee National Forest sits in the Piedmont region of the southeast and is a mixed pine-hardwood forest surrounded mainly by privately owned pine plantations. Modeled after </a:t>
            </a:r>
            <a:r>
              <a:rPr lang="en-US" i="1" dirty="0" err="1"/>
              <a:t>ForWarn</a:t>
            </a:r>
            <a:r>
              <a:rPr lang="en-US" dirty="0" err="1"/>
              <a:t>’s</a:t>
            </a:r>
            <a:r>
              <a:rPr lang="en-US" dirty="0"/>
              <a:t> current monitoring methods, three sets of dates were chosen for comparison.  We created an annual comparison looking at the change that occurred over the span of a year as well as two seasonal comparisons. This allowed us to investigate at what timescales changes in the vegetation indices indicated bark beetle outbreaks.</a:t>
            </a:r>
            <a:endParaRPr dirty="0"/>
          </a:p>
          <a:p>
            <a:pPr marL="0" lvl="0" indent="0">
              <a:spcBef>
                <a:spcPts val="0"/>
              </a:spcBef>
              <a:spcAft>
                <a:spcPts val="0"/>
              </a:spcAft>
              <a:buClr>
                <a:schemeClr val="dk1"/>
              </a:buClr>
              <a:buSzPts val="1100"/>
              <a:buFont typeface="Arial"/>
              <a:buNone/>
            </a:pPr>
            <a:endParaRPr dirty="0"/>
          </a:p>
          <a:p>
            <a:pPr marL="0" lvl="0" indent="0">
              <a:spcBef>
                <a:spcPts val="0"/>
              </a:spcBef>
              <a:spcAft>
                <a:spcPts val="0"/>
              </a:spcAft>
              <a:buClr>
                <a:srgbClr val="FF0000"/>
              </a:buClr>
              <a:buSzPts val="1200"/>
              <a:buFont typeface="Calibri"/>
              <a:buNone/>
            </a:pPr>
            <a:r>
              <a:rPr lang="en-US" dirty="0"/>
              <a:t>Map image created by the DEVELOP Southeastern US Disasters Team using Arc Pro 2.0</a:t>
            </a:r>
            <a:endParaRPr dirty="0"/>
          </a:p>
          <a:p>
            <a:pPr marL="0" lvl="0" indent="0">
              <a:spcBef>
                <a:spcPts val="0"/>
              </a:spcBef>
              <a:spcAft>
                <a:spcPts val="0"/>
              </a:spcAft>
              <a:buClr>
                <a:srgbClr val="FF0000"/>
              </a:buClr>
              <a:buSzPts val="1200"/>
              <a:buFont typeface="Calibri"/>
              <a:buNone/>
            </a:pPr>
            <a:r>
              <a:rPr lang="en-US" dirty="0">
                <a:highlight>
                  <a:srgbClr val="FFFFFF"/>
                </a:highlight>
              </a:rPr>
              <a:t>Service Layer Credits: </a:t>
            </a:r>
            <a:r>
              <a:rPr lang="en-US" dirty="0" err="1">
                <a:highlight>
                  <a:srgbClr val="FFFFFF"/>
                </a:highlight>
              </a:rPr>
              <a:t>Esri</a:t>
            </a:r>
            <a:r>
              <a:rPr lang="en-US" dirty="0">
                <a:highlight>
                  <a:srgbClr val="FFFFFF"/>
                </a:highlight>
              </a:rPr>
              <a:t>, </a:t>
            </a:r>
            <a:r>
              <a:rPr lang="en-US" dirty="0" err="1">
                <a:highlight>
                  <a:srgbClr val="FFFFFF"/>
                </a:highlight>
              </a:rPr>
              <a:t>DigitalGlobe</a:t>
            </a:r>
            <a:r>
              <a:rPr lang="en-US" dirty="0">
                <a:highlight>
                  <a:srgbClr val="FFFFFF"/>
                </a:highlight>
              </a:rPr>
              <a:t>, </a:t>
            </a:r>
            <a:r>
              <a:rPr lang="en-US" dirty="0" err="1">
                <a:highlight>
                  <a:srgbClr val="FFFFFF"/>
                </a:highlight>
              </a:rPr>
              <a:t>GeoEye</a:t>
            </a:r>
            <a:r>
              <a:rPr lang="en-US" dirty="0">
                <a:highlight>
                  <a:srgbClr val="FFFFFF"/>
                </a:highlight>
              </a:rPr>
              <a:t>, Earthstar </a:t>
            </a:r>
            <a:r>
              <a:rPr lang="en-US" dirty="0" err="1">
                <a:highlight>
                  <a:srgbClr val="FFFFFF"/>
                </a:highlight>
              </a:rPr>
              <a:t>Geographics</a:t>
            </a:r>
            <a:r>
              <a:rPr lang="en-US" dirty="0">
                <a:highlight>
                  <a:srgbClr val="FFFFFF"/>
                </a:highlight>
              </a:rPr>
              <a:t>, CNES/Airbus DS, USDA, USGS, </a:t>
            </a:r>
            <a:r>
              <a:rPr lang="en-US" dirty="0" err="1">
                <a:highlight>
                  <a:srgbClr val="FFFFFF"/>
                </a:highlight>
              </a:rPr>
              <a:t>AeroGRID</a:t>
            </a:r>
            <a:r>
              <a:rPr lang="en-US" dirty="0">
                <a:highlight>
                  <a:srgbClr val="FFFFFF"/>
                </a:highlight>
              </a:rPr>
              <a:t>, IGN, and the GIS User Community</a:t>
            </a:r>
            <a:endParaRPr dirty="0"/>
          </a:p>
          <a:p>
            <a:pPr marL="0" lvl="0" indent="0" rtl="0">
              <a:spcBef>
                <a:spcPts val="0"/>
              </a:spcBef>
              <a:spcAft>
                <a:spcPts val="0"/>
              </a:spcAft>
              <a:buClr>
                <a:schemeClr val="dk1"/>
              </a:buClr>
              <a:buSzPts val="1100"/>
              <a:buFont typeface="Arial"/>
              <a:buNone/>
            </a:pPr>
            <a:endParaRPr dirty="0">
              <a:highlight>
                <a:srgbClr val="FFFF00"/>
              </a:highlight>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rgbClr val="980000"/>
              </a:solidFill>
              <a:latin typeface="Calibri"/>
              <a:ea typeface="Calibri"/>
              <a:cs typeface="Calibri"/>
              <a:sym typeface="Calibri"/>
            </a:endParaRPr>
          </a:p>
        </p:txBody>
      </p:sp>
      <p:sp>
        <p:nvSpPr>
          <p:cNvPr id="158" name="Shape 15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03936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Shape 16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dirty="0"/>
              <a:t>We used imagery from Landsat 8 Operational Land Imager and Sentinel-2 </a:t>
            </a:r>
            <a:r>
              <a:rPr lang="en-US" dirty="0" err="1"/>
              <a:t>MultiSpectral</a:t>
            </a:r>
            <a:r>
              <a:rPr lang="en-US" dirty="0"/>
              <a:t> Instrument, selecting scenes from our study period that had 10% cloud coverage or less. Images were downloaded from USGS Earth Explorer and ESA Copernicus Open Access Hub with Level 2 processing - meaning the data were already processed for top of atmospheric reflectance. We also obtained MODIS 8-day NDVI products from our partner to create change maps comparable to what is available to managers accessing </a:t>
            </a:r>
            <a:r>
              <a:rPr lang="en-US" i="1" dirty="0" err="1"/>
              <a:t>ForWarn</a:t>
            </a:r>
            <a:r>
              <a:rPr lang="en-US" i="1" dirty="0"/>
              <a:t>.</a:t>
            </a:r>
            <a:endParaRPr dirty="0"/>
          </a:p>
          <a:p>
            <a:pPr marL="0" marR="0" lvl="0" indent="0" algn="l" rtl="0">
              <a:lnSpc>
                <a:spcPct val="115000"/>
              </a:lnSpc>
              <a:spcBef>
                <a:spcPts val="0"/>
              </a:spcBef>
              <a:spcAft>
                <a:spcPts val="0"/>
              </a:spcAft>
              <a:buClr>
                <a:schemeClr val="dk1"/>
              </a:buClr>
              <a:buSzPts val="1100"/>
              <a:buFont typeface="Arial"/>
              <a:buNone/>
            </a:pPr>
            <a:endParaRPr sz="1100" dirty="0">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1400"/>
              <a:buFont typeface="Arial"/>
              <a:buNone/>
            </a:pPr>
            <a:r>
              <a:rPr lang="en-US" dirty="0"/>
              <a:t>Image sources: </a:t>
            </a:r>
            <a:r>
              <a:rPr lang="en-US" u="sng" dirty="0">
                <a:solidFill>
                  <a:schemeClr val="hlink"/>
                </a:solidFill>
                <a:hlinkClick r:id="rId3"/>
              </a:rPr>
              <a:t>http://www.devpedia.developexchange.com/dp/images/c/c2/03_Landsat8.png</a:t>
            </a:r>
            <a:r>
              <a:rPr lang="en-US" dirty="0"/>
              <a:t>, http://www.devpedia.developexchange.com/dp/images/d/dd/24_Sentinel2.png, </a:t>
            </a:r>
            <a:r>
              <a:rPr lang="en-US" u="sng" dirty="0">
                <a:solidFill>
                  <a:schemeClr val="hlink"/>
                </a:solidFill>
                <a:hlinkClick r:id="rId4"/>
              </a:rPr>
              <a:t>http://www.devpedia.developexchange.com/dp/images/b/bf/06_Aqua.png</a:t>
            </a:r>
            <a:r>
              <a:rPr lang="en-US" dirty="0"/>
              <a:t>, </a:t>
            </a:r>
            <a:r>
              <a:rPr lang="en-US" u="sng" dirty="0">
                <a:solidFill>
                  <a:schemeClr val="hlink"/>
                </a:solidFill>
                <a:hlinkClick r:id="rId5"/>
              </a:rPr>
              <a:t>http://www.devpedia.developexchange.com/dp/images/9/91/05_Terra.png</a:t>
            </a:r>
            <a:endParaRPr sz="1200" b="0" i="0" u="none" strike="noStrike" cap="none" dirty="0">
              <a:solidFill>
                <a:schemeClr val="dk1"/>
              </a:solidFill>
              <a:latin typeface="Calibri"/>
              <a:ea typeface="Calibri"/>
              <a:cs typeface="Calibri"/>
              <a:sym typeface="Calibri"/>
            </a:endParaRPr>
          </a:p>
        </p:txBody>
      </p:sp>
      <p:sp>
        <p:nvSpPr>
          <p:cNvPr id="168" name="Shape 16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4172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a:t>Our partners provided us with ancillary datasets to use for validating our methods. Oblique aerial photography with geolocation tags identified beetle-induced mortality in September of 2016. 2017 beetle outbreak spots were provided as a shapefile of points from a Forest Service aerial survey and beetle damage locations recorded by the georgia Forestry Commission.</a:t>
            </a:r>
            <a:endParaRPr/>
          </a:p>
          <a:p>
            <a:pPr marL="0" lvl="0" indent="0">
              <a:spcBef>
                <a:spcPts val="0"/>
              </a:spcBef>
              <a:spcAft>
                <a:spcPts val="0"/>
              </a:spcAft>
              <a:buClr>
                <a:schemeClr val="dk1"/>
              </a:buClr>
              <a:buSzPts val="1100"/>
              <a:buFont typeface="Arial"/>
              <a:buNone/>
            </a:pPr>
            <a:endParaRPr/>
          </a:p>
          <a:p>
            <a:pPr marL="0" lvl="0" indent="0">
              <a:spcBef>
                <a:spcPts val="0"/>
              </a:spcBef>
              <a:spcAft>
                <a:spcPts val="0"/>
              </a:spcAft>
              <a:buClr>
                <a:schemeClr val="dk1"/>
              </a:buClr>
              <a:buSzPts val="1400"/>
              <a:buFont typeface="Arial"/>
              <a:buNone/>
            </a:pPr>
            <a:r>
              <a:rPr lang="en-US"/>
              <a:t>Image Sources: Kenny Frick, USDA Forest Service</a:t>
            </a:r>
            <a:endParaRPr/>
          </a:p>
          <a:p>
            <a:pPr marL="0" lvl="0" indent="0">
              <a:spcBef>
                <a:spcPts val="0"/>
              </a:spcBef>
              <a:spcAft>
                <a:spcPts val="0"/>
              </a:spcAft>
              <a:buClr>
                <a:schemeClr val="dk1"/>
              </a:buClr>
              <a:buSzPts val="1400"/>
              <a:buFont typeface="Arial"/>
              <a:buNone/>
            </a:pPr>
            <a:r>
              <a:rPr lang="en-US"/>
              <a:t>Map image created by the DEVELOP Southeastern US Disasters Team using QGIS 2.18 and data provided by USDA Forest Service and the Georgia Forestry Commission.</a:t>
            </a:r>
            <a:endParaRPr/>
          </a:p>
          <a:p>
            <a:pPr marL="0" lvl="0" indent="0">
              <a:spcBef>
                <a:spcPts val="0"/>
              </a:spcBef>
              <a:spcAft>
                <a:spcPts val="0"/>
              </a:spcAft>
              <a:buClr>
                <a:schemeClr val="dk1"/>
              </a:buClr>
              <a:buSzPts val="1100"/>
              <a:buFont typeface="Arial"/>
              <a:buNone/>
            </a:pPr>
            <a:r>
              <a:rPr lang="en-US" sz="1100">
                <a:solidFill>
                  <a:srgbClr val="333333"/>
                </a:solidFill>
                <a:latin typeface="Ubuntu"/>
                <a:ea typeface="Ubuntu"/>
                <a:cs typeface="Ubuntu"/>
                <a:sym typeface="Ubuntu"/>
              </a:rPr>
              <a:t>Service Layer Credits: QGIS Development Team (2018). QGIS Geographic Information System. Open Source Geospatial Foundation Project. </a:t>
            </a:r>
            <a:r>
              <a:rPr lang="en-US" sz="1000" u="sng">
                <a:solidFill>
                  <a:srgbClr val="1155CC"/>
                </a:solidFill>
                <a:latin typeface="Arial"/>
                <a:ea typeface="Arial"/>
                <a:cs typeface="Arial"/>
                <a:sym typeface="Arial"/>
                <a:hlinkClick r:id="rId3"/>
              </a:rPr>
              <a:t>http://qgis.osgeo.org</a:t>
            </a:r>
            <a:endParaRPr sz="1000" u="sng">
              <a:solidFill>
                <a:srgbClr val="1155CC"/>
              </a:solidFill>
              <a:latin typeface="Arial"/>
              <a:ea typeface="Arial"/>
              <a:cs typeface="Arial"/>
              <a:sym typeface="Arial"/>
              <a:hlinkClick r:id="rId3"/>
            </a:endParaRPr>
          </a:p>
          <a:p>
            <a:pPr marL="0" lvl="0" indent="0">
              <a:spcBef>
                <a:spcPts val="0"/>
              </a:spcBef>
              <a:spcAft>
                <a:spcPts val="0"/>
              </a:spcAft>
              <a:buClr>
                <a:schemeClr val="dk1"/>
              </a:buClr>
              <a:buSzPts val="1100"/>
              <a:buFont typeface="Arial"/>
              <a:buNone/>
            </a:pPr>
            <a:endParaRPr sz="1000" u="sng">
              <a:solidFill>
                <a:srgbClr val="1155CC"/>
              </a:solidFill>
              <a:latin typeface="Arial"/>
              <a:ea typeface="Arial"/>
              <a:cs typeface="Arial"/>
              <a:sym typeface="Arial"/>
              <a:hlinkClick r:id="rId3"/>
            </a:endParaRPr>
          </a:p>
          <a:p>
            <a:pPr marL="0" lvl="0" indent="0">
              <a:spcBef>
                <a:spcPts val="0"/>
              </a:spcBef>
              <a:spcAft>
                <a:spcPts val="0"/>
              </a:spcAft>
              <a:buClr>
                <a:schemeClr val="dk1"/>
              </a:buClr>
              <a:buSzPts val="1400"/>
              <a:buFont typeface="Arial"/>
              <a:buNone/>
            </a:pPr>
            <a:endParaRPr>
              <a:highlight>
                <a:srgbClr val="FFFF00"/>
              </a:highlight>
            </a:endParaRPr>
          </a:p>
        </p:txBody>
      </p:sp>
      <p:sp>
        <p:nvSpPr>
          <p:cNvPr id="187" name="Shape 187"/>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pPr marL="0" lvl="0" indent="0">
                <a:spcBef>
                  <a:spcPts val="0"/>
                </a:spcBef>
                <a:spcAft>
                  <a:spcPts val="0"/>
                </a:spcAft>
                <a:buClr>
                  <a:srgbClr val="000000"/>
                </a:buClr>
                <a:buSzPts val="1200"/>
                <a:buFont typeface="Arial"/>
                <a:buNone/>
              </a:pPr>
              <a:t>8</a:t>
            </a:fld>
            <a:endParaRPr/>
          </a:p>
        </p:txBody>
      </p:sp>
    </p:spTree>
    <p:extLst>
      <p:ext uri="{BB962C8B-B14F-4D97-AF65-F5344CB8AC3E}">
        <p14:creationId xmlns:p14="http://schemas.microsoft.com/office/powerpoint/2010/main" val="406999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Shape 19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a:t>Our methods required several data processing steps to create comparable map products for meeting our objectives. We used ArcPro 2.0, ArcMap 10.5, and QGIS 2.18 for image processing and data analysis throughout the project. After acquiring images of interest, the next step was to create a map layer to identify where host trees for bark beetles are within our study area. We created this evergreen forest mask using unsupervised classification so that when evaluating our vegetation change indices we focused only on areas relevant to our goals of identifying bark beetle outbreaks using remotely sensed imagery.</a:t>
            </a:r>
            <a:endParaRPr/>
          </a:p>
          <a:p>
            <a:pPr marL="0" lvl="0" indent="0">
              <a:spcBef>
                <a:spcPts val="0"/>
              </a:spcBef>
              <a:spcAft>
                <a:spcPts val="0"/>
              </a:spcAft>
              <a:buClr>
                <a:schemeClr val="dk1"/>
              </a:buClr>
              <a:buSzPts val="1100"/>
              <a:buFont typeface="Arial"/>
              <a:buNone/>
            </a:pPr>
            <a:endParaRPr/>
          </a:p>
          <a:p>
            <a:pPr marL="0" lvl="0" indent="0" rtl="0">
              <a:spcBef>
                <a:spcPts val="0"/>
              </a:spcBef>
              <a:spcAft>
                <a:spcPts val="0"/>
              </a:spcAft>
              <a:buClr>
                <a:schemeClr val="dk1"/>
              </a:buClr>
              <a:buSzPts val="1100"/>
              <a:buFont typeface="Arial"/>
              <a:buNone/>
            </a:pPr>
            <a:r>
              <a:rPr lang="en-US"/>
              <a:t>Image Source: NASA DEVELOP Southeastern US Disasters Team</a:t>
            </a:r>
            <a:endParaRPr/>
          </a:p>
        </p:txBody>
      </p:sp>
      <p:sp>
        <p:nvSpPr>
          <p:cNvPr id="198" name="Shape 19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10841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4" name="Shape 14"/>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National Aeronautics and</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Shape 15"/>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r="11519"/>
          <a:stretch/>
        </p:blipFill>
        <p:spPr>
          <a:xfrm>
            <a:off x="0" y="0"/>
            <a:ext cx="10787449" cy="6857999"/>
          </a:xfrm>
          <a:prstGeom prst="rect">
            <a:avLst/>
          </a:prstGeom>
          <a:noFill/>
          <a:ln>
            <a:noFill/>
          </a:ln>
        </p:spPr>
      </p:pic>
      <p:sp>
        <p:nvSpPr>
          <p:cNvPr id="18" name="Shape 18"/>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Shape 19"/>
          <p:cNvSpPr>
            <a:spLocks noGrp="1"/>
          </p:cNvSpPr>
          <p:nvPr>
            <p:ph type="pic" idx="2"/>
          </p:nvPr>
        </p:nvSpPr>
        <p:spPr>
          <a:xfrm>
            <a:off x="0" y="931498"/>
            <a:ext cx="7008813" cy="5880479"/>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0" name="Shape 20"/>
          <p:cNvSpPr txBox="1">
            <a:spLocks noGrp="1"/>
          </p:cNvSpPr>
          <p:nvPr>
            <p:ph type="body" idx="1"/>
          </p:nvPr>
        </p:nvSpPr>
        <p:spPr>
          <a:xfrm>
            <a:off x="7436065" y="931499"/>
            <a:ext cx="3797208" cy="588047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p:nvPr/>
        </p:nvSpPr>
        <p:spPr>
          <a:xfrm>
            <a:off x="0" y="6820367"/>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22" name="Shape 22"/>
          <p:cNvPicPr preferRelativeResize="0"/>
          <p:nvPr/>
        </p:nvPicPr>
        <p:blipFill rotWithShape="1">
          <a:blip r:embed="rId3">
            <a:alphaModFix/>
          </a:blip>
          <a:srcRect/>
          <a:stretch/>
        </p:blipFill>
        <p:spPr>
          <a:xfrm>
            <a:off x="124280" y="133044"/>
            <a:ext cx="382562" cy="382562"/>
          </a:xfrm>
          <a:prstGeom prst="rect">
            <a:avLst/>
          </a:prstGeom>
          <a:noFill/>
          <a:ln>
            <a:noFill/>
          </a:ln>
        </p:spPr>
      </p:pic>
      <p:pic>
        <p:nvPicPr>
          <p:cNvPr id="23" name="Shape 23"/>
          <p:cNvPicPr preferRelativeResize="0"/>
          <p:nvPr/>
        </p:nvPicPr>
        <p:blipFill rotWithShape="1">
          <a:blip r:embed="rId4">
            <a:alphaModFix/>
          </a:blip>
          <a:srcRect/>
          <a:stretch/>
        </p:blipFill>
        <p:spPr>
          <a:xfrm>
            <a:off x="162" y="0"/>
            <a:ext cx="1000735" cy="84025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24"/>
        <p:cNvGrpSpPr/>
        <p:nvPr/>
      </p:nvGrpSpPr>
      <p:grpSpPr>
        <a:xfrm>
          <a:off x="0" y="0"/>
          <a:ext cx="0" cy="0"/>
          <a:chOff x="0" y="0"/>
          <a:chExt cx="0" cy="0"/>
        </a:xfrm>
      </p:grpSpPr>
      <p:pic>
        <p:nvPicPr>
          <p:cNvPr id="25" name="Shape 25"/>
          <p:cNvPicPr preferRelativeResize="0"/>
          <p:nvPr/>
        </p:nvPicPr>
        <p:blipFill rotWithShape="1">
          <a:blip r:embed="rId2">
            <a:alphaModFix/>
          </a:blip>
          <a:srcRect r="11216"/>
          <a:stretch/>
        </p:blipFill>
        <p:spPr>
          <a:xfrm>
            <a:off x="0" y="3437552"/>
            <a:ext cx="10824519" cy="6857999"/>
          </a:xfrm>
          <a:prstGeom prst="rect">
            <a:avLst/>
          </a:prstGeom>
          <a:noFill/>
          <a:ln>
            <a:noFill/>
          </a:ln>
        </p:spPr>
      </p:pic>
      <p:sp>
        <p:nvSpPr>
          <p:cNvPr id="26" name="Shape 26"/>
          <p:cNvSpPr txBox="1">
            <a:spLocks noGrp="1"/>
          </p:cNvSpPr>
          <p:nvPr>
            <p:ph type="title"/>
          </p:nvPr>
        </p:nvSpPr>
        <p:spPr>
          <a:xfrm>
            <a:off x="1000125" y="3794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 name="Shape 27"/>
          <p:cNvSpPr>
            <a:spLocks noGrp="1"/>
          </p:cNvSpPr>
          <p:nvPr>
            <p:ph type="pic" idx="2"/>
          </p:nvPr>
        </p:nvSpPr>
        <p:spPr>
          <a:xfrm>
            <a:off x="0" y="46648"/>
            <a:ext cx="12192000" cy="3390904"/>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txBox="1">
            <a:spLocks noGrp="1"/>
          </p:cNvSpPr>
          <p:nvPr>
            <p:ph type="body" idx="1"/>
          </p:nvPr>
        </p:nvSpPr>
        <p:spPr>
          <a:xfrm>
            <a:off x="1000125" y="4432151"/>
            <a:ext cx="10233148" cy="219456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p:nvPr/>
        </p:nvSpPr>
        <p:spPr>
          <a:xfrm>
            <a:off x="0" y="0"/>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30" name="Shape 30"/>
          <p:cNvPicPr preferRelativeResize="0"/>
          <p:nvPr/>
        </p:nvPicPr>
        <p:blipFill rotWithShape="1">
          <a:blip r:embed="rId3">
            <a:alphaModFix/>
          </a:blip>
          <a:srcRect/>
          <a:stretch/>
        </p:blipFill>
        <p:spPr>
          <a:xfrm>
            <a:off x="124280" y="3568223"/>
            <a:ext cx="382562" cy="382562"/>
          </a:xfrm>
          <a:prstGeom prst="rect">
            <a:avLst/>
          </a:prstGeom>
          <a:noFill/>
          <a:ln>
            <a:noFill/>
          </a:ln>
        </p:spPr>
      </p:pic>
      <p:pic>
        <p:nvPicPr>
          <p:cNvPr id="31" name="Shape 31"/>
          <p:cNvPicPr preferRelativeResize="0"/>
          <p:nvPr/>
        </p:nvPicPr>
        <p:blipFill rotWithShape="1">
          <a:blip r:embed="rId4">
            <a:alphaModFix/>
          </a:blip>
          <a:srcRect/>
          <a:stretch/>
        </p:blipFill>
        <p:spPr>
          <a:xfrm>
            <a:off x="0" y="3487120"/>
            <a:ext cx="1000735" cy="84025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32"/>
        <p:cNvGrpSpPr/>
        <p:nvPr/>
      </p:nvGrpSpPr>
      <p:grpSpPr>
        <a:xfrm>
          <a:off x="0" y="0"/>
          <a:ext cx="0" cy="0"/>
          <a:chOff x="0" y="0"/>
          <a:chExt cx="0" cy="0"/>
        </a:xfrm>
      </p:grpSpPr>
      <p:pic>
        <p:nvPicPr>
          <p:cNvPr id="33" name="Shape 33"/>
          <p:cNvPicPr preferRelativeResize="0"/>
          <p:nvPr/>
        </p:nvPicPr>
        <p:blipFill rotWithShape="1">
          <a:blip r:embed="rId2">
            <a:alphaModFix/>
          </a:blip>
          <a:srcRect r="10000"/>
          <a:stretch/>
        </p:blipFill>
        <p:spPr>
          <a:xfrm>
            <a:off x="0" y="0"/>
            <a:ext cx="10972800" cy="6857999"/>
          </a:xfrm>
          <a:prstGeom prst="rect">
            <a:avLst/>
          </a:prstGeom>
          <a:noFill/>
          <a:ln>
            <a:noFill/>
          </a:ln>
        </p:spPr>
      </p:pic>
      <p:sp>
        <p:nvSpPr>
          <p:cNvPr id="34" name="Shape 34"/>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Shape 35"/>
          <p:cNvSpPr>
            <a:spLocks noGrp="1"/>
          </p:cNvSpPr>
          <p:nvPr>
            <p:ph type="pic" idx="2"/>
          </p:nvPr>
        </p:nvSpPr>
        <p:spPr>
          <a:xfrm>
            <a:off x="0" y="3456417"/>
            <a:ext cx="12192000" cy="3354936"/>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6" name="Shape 36"/>
          <p:cNvSpPr txBox="1">
            <a:spLocks noGrp="1"/>
          </p:cNvSpPr>
          <p:nvPr>
            <p:ph type="body" idx="1"/>
          </p:nvPr>
        </p:nvSpPr>
        <p:spPr>
          <a:xfrm>
            <a:off x="1000125" y="993665"/>
            <a:ext cx="10233148" cy="218605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7" name="Shape 37"/>
          <p:cNvSpPr/>
          <p:nvPr/>
        </p:nvSpPr>
        <p:spPr>
          <a:xfrm>
            <a:off x="0" y="6818138"/>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38" name="Shape 38"/>
          <p:cNvPicPr preferRelativeResize="0"/>
          <p:nvPr/>
        </p:nvPicPr>
        <p:blipFill rotWithShape="1">
          <a:blip r:embed="rId3">
            <a:alphaModFix/>
          </a:blip>
          <a:srcRect/>
          <a:stretch/>
        </p:blipFill>
        <p:spPr>
          <a:xfrm>
            <a:off x="124280" y="133044"/>
            <a:ext cx="382562" cy="382562"/>
          </a:xfrm>
          <a:prstGeom prst="rect">
            <a:avLst/>
          </a:prstGeom>
          <a:noFill/>
          <a:ln>
            <a:noFill/>
          </a:ln>
        </p:spPr>
      </p:pic>
      <p:pic>
        <p:nvPicPr>
          <p:cNvPr id="39" name="Shape 39"/>
          <p:cNvPicPr preferRelativeResize="0"/>
          <p:nvPr/>
        </p:nvPicPr>
        <p:blipFill rotWithShape="1">
          <a:blip r:embed="rId4">
            <a:alphaModFix/>
          </a:blip>
          <a:srcRect/>
          <a:stretch/>
        </p:blipFill>
        <p:spPr>
          <a:xfrm>
            <a:off x="162" y="0"/>
            <a:ext cx="1000735" cy="84025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alphaModFix/>
          </a:blip>
          <a:srcRect/>
          <a:stretch/>
        </p:blipFill>
        <p:spPr>
          <a:xfrm>
            <a:off x="0" y="0"/>
            <a:ext cx="12192000" cy="6857999"/>
          </a:xfrm>
          <a:prstGeom prst="rect">
            <a:avLst/>
          </a:prstGeom>
          <a:noFill/>
          <a:ln>
            <a:noFill/>
          </a:ln>
        </p:spPr>
      </p:pic>
      <p:pic>
        <p:nvPicPr>
          <p:cNvPr id="42" name="Shape 42"/>
          <p:cNvPicPr preferRelativeResize="0"/>
          <p:nvPr/>
        </p:nvPicPr>
        <p:blipFill rotWithShape="1">
          <a:blip r:embed="rId3">
            <a:alphaModFix/>
          </a:blip>
          <a:srcRect/>
          <a:stretch/>
        </p:blipFill>
        <p:spPr>
          <a:xfrm>
            <a:off x="179744" y="657113"/>
            <a:ext cx="903642" cy="903642"/>
          </a:xfrm>
          <a:prstGeom prst="rect">
            <a:avLst/>
          </a:prstGeom>
          <a:noFill/>
          <a:ln>
            <a:noFill/>
          </a:ln>
        </p:spPr>
      </p:pic>
      <p:sp>
        <p:nvSpPr>
          <p:cNvPr id="43" name="Shape 43"/>
          <p:cNvSpPr txBox="1">
            <a:spLocks noGrp="1"/>
          </p:cNvSpPr>
          <p:nvPr>
            <p:ph type="title"/>
          </p:nvPr>
        </p:nvSpPr>
        <p:spPr>
          <a:xfrm>
            <a:off x="2291379" y="1129553"/>
            <a:ext cx="7562625" cy="1065007"/>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4" name="Shape 44"/>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45" name="Shape 45"/>
          <p:cNvSpPr txBox="1">
            <a:spLocks noGrp="1"/>
          </p:cNvSpPr>
          <p:nvPr>
            <p:ph type="body" idx="1"/>
          </p:nvPr>
        </p:nvSpPr>
        <p:spPr>
          <a:xfrm>
            <a:off x="2291379" y="2302136"/>
            <a:ext cx="7562625" cy="405563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46" name="Shape 46"/>
          <p:cNvSpPr/>
          <p:nvPr/>
        </p:nvSpPr>
        <p:spPr>
          <a:xfrm>
            <a:off x="0" y="6812673"/>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47" name="Shape 47"/>
          <p:cNvPicPr preferRelativeResize="0"/>
          <p:nvPr/>
        </p:nvPicPr>
        <p:blipFill rotWithShape="1">
          <a:blip r:embed="rId5">
            <a:alphaModFix/>
          </a:blip>
          <a:srcRect/>
          <a:stretch/>
        </p:blipFill>
        <p:spPr>
          <a:xfrm>
            <a:off x="162" y="0"/>
            <a:ext cx="12191675"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48"/>
        <p:cNvGrpSpPr/>
        <p:nvPr/>
      </p:nvGrpSpPr>
      <p:grpSpPr>
        <a:xfrm>
          <a:off x="0" y="0"/>
          <a:ext cx="0" cy="0"/>
          <a:chOff x="0" y="0"/>
          <a:chExt cx="0" cy="0"/>
        </a:xfrm>
      </p:grpSpPr>
      <p:pic>
        <p:nvPicPr>
          <p:cNvPr id="49" name="Shape 49"/>
          <p:cNvPicPr preferRelativeResize="0"/>
          <p:nvPr/>
        </p:nvPicPr>
        <p:blipFill rotWithShape="1">
          <a:blip r:embed="rId2">
            <a:alphaModFix/>
          </a:blip>
          <a:srcRect r="9594"/>
          <a:stretch/>
        </p:blipFill>
        <p:spPr>
          <a:xfrm>
            <a:off x="0" y="0"/>
            <a:ext cx="11022227" cy="6857999"/>
          </a:xfrm>
          <a:prstGeom prst="rect">
            <a:avLst/>
          </a:prstGeom>
          <a:noFill/>
          <a:ln>
            <a:noFill/>
          </a:ln>
        </p:spPr>
      </p:pic>
      <p:sp>
        <p:nvSpPr>
          <p:cNvPr id="50" name="Shape 50"/>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Shape 51"/>
          <p:cNvSpPr txBox="1">
            <a:spLocks noGrp="1"/>
          </p:cNvSpPr>
          <p:nvPr>
            <p:ph type="body" idx="1"/>
          </p:nvPr>
        </p:nvSpPr>
        <p:spPr>
          <a:xfrm>
            <a:off x="8261871" y="2383475"/>
            <a:ext cx="2961573" cy="442173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Shape 52"/>
          <p:cNvSpPr txBox="1">
            <a:spLocks noGrp="1"/>
          </p:cNvSpPr>
          <p:nvPr>
            <p:ph type="body" idx="2"/>
          </p:nvPr>
        </p:nvSpPr>
        <p:spPr>
          <a:xfrm>
            <a:off x="1000126" y="1102299"/>
            <a:ext cx="2958688"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3E4268"/>
              </a:buClr>
              <a:buSzPts val="3600"/>
              <a:buFont typeface="Arial"/>
              <a:buNone/>
              <a:defRPr sz="3600" b="0" i="0" u="none" strike="noStrike" cap="none">
                <a:solidFill>
                  <a:srgbClr val="3E426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 name="Shape 53"/>
          <p:cNvSpPr txBox="1">
            <a:spLocks noGrp="1"/>
          </p:cNvSpPr>
          <p:nvPr>
            <p:ph type="body" idx="3"/>
          </p:nvPr>
        </p:nvSpPr>
        <p:spPr>
          <a:xfrm>
            <a:off x="1000125" y="2376662"/>
            <a:ext cx="2958689"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Shape 54"/>
          <p:cNvSpPr txBox="1">
            <a:spLocks noGrp="1"/>
          </p:cNvSpPr>
          <p:nvPr>
            <p:ph type="body" idx="4"/>
          </p:nvPr>
        </p:nvSpPr>
        <p:spPr>
          <a:xfrm>
            <a:off x="8261871" y="1097604"/>
            <a:ext cx="2961573"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3E4268"/>
              </a:buClr>
              <a:buSzPts val="3600"/>
              <a:buFont typeface="Arial"/>
              <a:buNone/>
              <a:defRPr sz="3600" b="0" i="0" u="none" strike="noStrike" cap="none">
                <a:solidFill>
                  <a:srgbClr val="3E426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 name="Shape 55"/>
          <p:cNvSpPr txBox="1">
            <a:spLocks noGrp="1"/>
          </p:cNvSpPr>
          <p:nvPr>
            <p:ph type="body" idx="5"/>
          </p:nvPr>
        </p:nvSpPr>
        <p:spPr>
          <a:xfrm>
            <a:off x="4496695" y="1097605"/>
            <a:ext cx="3227295"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3E4268"/>
              </a:buClr>
              <a:buSzPts val="3600"/>
              <a:buFont typeface="Arial"/>
              <a:buNone/>
              <a:defRPr sz="3600" b="0" i="0" u="none" strike="noStrike" cap="none">
                <a:solidFill>
                  <a:srgbClr val="3E426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6" name="Shape 56"/>
          <p:cNvSpPr txBox="1">
            <a:spLocks noGrp="1"/>
          </p:cNvSpPr>
          <p:nvPr>
            <p:ph type="body" idx="6"/>
          </p:nvPr>
        </p:nvSpPr>
        <p:spPr>
          <a:xfrm>
            <a:off x="4496695" y="2376662"/>
            <a:ext cx="3227295"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7" name="Shape 57"/>
          <p:cNvSpPr/>
          <p:nvPr/>
        </p:nvSpPr>
        <p:spPr>
          <a:xfrm>
            <a:off x="0" y="6818138"/>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58" name="Shape 58"/>
          <p:cNvPicPr preferRelativeResize="0"/>
          <p:nvPr/>
        </p:nvPicPr>
        <p:blipFill rotWithShape="1">
          <a:blip r:embed="rId3">
            <a:alphaModFix/>
          </a:blip>
          <a:srcRect/>
          <a:stretch/>
        </p:blipFill>
        <p:spPr>
          <a:xfrm>
            <a:off x="124280" y="133044"/>
            <a:ext cx="382562" cy="382562"/>
          </a:xfrm>
          <a:prstGeom prst="rect">
            <a:avLst/>
          </a:prstGeom>
          <a:noFill/>
          <a:ln>
            <a:noFill/>
          </a:ln>
        </p:spPr>
      </p:pic>
      <p:pic>
        <p:nvPicPr>
          <p:cNvPr id="59" name="Shape 59"/>
          <p:cNvPicPr preferRelativeResize="0"/>
          <p:nvPr/>
        </p:nvPicPr>
        <p:blipFill rotWithShape="1">
          <a:blip r:embed="rId4">
            <a:alphaModFix/>
          </a:blip>
          <a:srcRect/>
          <a:stretch/>
        </p:blipFill>
        <p:spPr>
          <a:xfrm>
            <a:off x="162" y="0"/>
            <a:ext cx="1000735" cy="84025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0"/>
        <p:cNvGrpSpPr/>
        <p:nvPr/>
      </p:nvGrpSpPr>
      <p:grpSpPr>
        <a:xfrm>
          <a:off x="0" y="0"/>
          <a:ext cx="0" cy="0"/>
          <a:chOff x="0" y="0"/>
          <a:chExt cx="0" cy="0"/>
        </a:xfrm>
      </p:grpSpPr>
      <p:pic>
        <p:nvPicPr>
          <p:cNvPr id="61" name="Shape 61"/>
          <p:cNvPicPr preferRelativeResize="0"/>
          <p:nvPr/>
        </p:nvPicPr>
        <p:blipFill rotWithShape="1">
          <a:blip r:embed="rId2">
            <a:alphaModFix/>
          </a:blip>
          <a:srcRect r="15067"/>
          <a:stretch/>
        </p:blipFill>
        <p:spPr>
          <a:xfrm>
            <a:off x="0" y="0"/>
            <a:ext cx="10354962" cy="6857999"/>
          </a:xfrm>
          <a:prstGeom prst="rect">
            <a:avLst/>
          </a:prstGeom>
          <a:noFill/>
          <a:ln>
            <a:noFill/>
          </a:ln>
        </p:spPr>
      </p:pic>
      <p:pic>
        <p:nvPicPr>
          <p:cNvPr id="62" name="Shape 62"/>
          <p:cNvPicPr preferRelativeResize="0"/>
          <p:nvPr/>
        </p:nvPicPr>
        <p:blipFill rotWithShape="1">
          <a:blip r:embed="rId3">
            <a:alphaModFix/>
          </a:blip>
          <a:srcRect/>
          <a:stretch/>
        </p:blipFill>
        <p:spPr>
          <a:xfrm>
            <a:off x="124280" y="133044"/>
            <a:ext cx="382562" cy="382562"/>
          </a:xfrm>
          <a:prstGeom prst="rect">
            <a:avLst/>
          </a:prstGeom>
          <a:noFill/>
          <a:ln>
            <a:noFill/>
          </a:ln>
        </p:spPr>
      </p:pic>
      <p:sp>
        <p:nvSpPr>
          <p:cNvPr id="63" name="Shape 63"/>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Shape 64"/>
          <p:cNvSpPr>
            <a:spLocks noGrp="1"/>
          </p:cNvSpPr>
          <p:nvPr>
            <p:ph type="pic" idx="2"/>
          </p:nvPr>
        </p:nvSpPr>
        <p:spPr>
          <a:xfrm>
            <a:off x="5183187" y="931498"/>
            <a:ext cx="7008813" cy="5880783"/>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5" name="Shape 65"/>
          <p:cNvSpPr txBox="1">
            <a:spLocks noGrp="1"/>
          </p:cNvSpPr>
          <p:nvPr>
            <p:ph type="body" idx="1"/>
          </p:nvPr>
        </p:nvSpPr>
        <p:spPr>
          <a:xfrm>
            <a:off x="1000125" y="931498"/>
            <a:ext cx="3743997" cy="588078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66" name="Shape 66"/>
          <p:cNvSpPr/>
          <p:nvPr/>
        </p:nvSpPr>
        <p:spPr>
          <a:xfrm>
            <a:off x="0" y="6812281"/>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67" name="Shape 67"/>
          <p:cNvPicPr preferRelativeResize="0"/>
          <p:nvPr/>
        </p:nvPicPr>
        <p:blipFill rotWithShape="1">
          <a:blip r:embed="rId4">
            <a:alphaModFix/>
          </a:blip>
          <a:srcRect/>
          <a:stretch/>
        </p:blipFill>
        <p:spPr>
          <a:xfrm>
            <a:off x="162" y="0"/>
            <a:ext cx="1000735" cy="84025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68"/>
        <p:cNvGrpSpPr/>
        <p:nvPr/>
      </p:nvGrpSpPr>
      <p:grpSpPr>
        <a:xfrm>
          <a:off x="0" y="0"/>
          <a:ext cx="0" cy="0"/>
          <a:chOff x="0" y="0"/>
          <a:chExt cx="0" cy="0"/>
        </a:xfrm>
      </p:grpSpPr>
      <p:pic>
        <p:nvPicPr>
          <p:cNvPr id="69" name="Shape 69"/>
          <p:cNvPicPr preferRelativeResize="0"/>
          <p:nvPr/>
        </p:nvPicPr>
        <p:blipFill/>
        <p:spPr>
          <a:xfrm>
            <a:off x="0" y="0"/>
            <a:ext cx="10948086" cy="6857999"/>
          </a:xfrm>
          <a:prstGeom prst="rect">
            <a:avLst/>
          </a:prstGeom>
          <a:solidFill>
            <a:srgbClr val="FFFFFF"/>
          </a:solidFill>
          <a:ln>
            <a:noFill/>
          </a:ln>
        </p:spPr>
      </p:pic>
      <p:sp>
        <p:nvSpPr>
          <p:cNvPr id="70" name="Shape 70"/>
          <p:cNvSpPr txBox="1">
            <a:spLocks noGrp="1"/>
          </p:cNvSpPr>
          <p:nvPr>
            <p:ph type="body" idx="1"/>
          </p:nvPr>
        </p:nvSpPr>
        <p:spPr>
          <a:xfrm>
            <a:off x="4833257" y="5695688"/>
            <a:ext cx="6400015" cy="111421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1" name="Shape 71"/>
          <p:cNvSpPr txBox="1">
            <a:spLocks noGrp="1"/>
          </p:cNvSpPr>
          <p:nvPr>
            <p:ph type="body" idx="2"/>
          </p:nvPr>
        </p:nvSpPr>
        <p:spPr>
          <a:xfrm>
            <a:off x="1000125" y="1165799"/>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3E4268"/>
              </a:buClr>
              <a:buSzPts val="3600"/>
              <a:buFont typeface="Arial"/>
              <a:buNone/>
              <a:defRPr sz="3600" b="0" i="0" u="none" strike="noStrike" cap="none">
                <a:solidFill>
                  <a:srgbClr val="3E426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Shape 72"/>
          <p:cNvSpPr txBox="1">
            <a:spLocks noGrp="1"/>
          </p:cNvSpPr>
          <p:nvPr>
            <p:ph type="body" idx="3"/>
          </p:nvPr>
        </p:nvSpPr>
        <p:spPr>
          <a:xfrm>
            <a:off x="4833257" y="1805049"/>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txBox="1">
            <a:spLocks noGrp="1"/>
          </p:cNvSpPr>
          <p:nvPr>
            <p:ph type="body" idx="4"/>
          </p:nvPr>
        </p:nvSpPr>
        <p:spPr>
          <a:xfrm>
            <a:off x="1000125" y="5058581"/>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3E4268"/>
              </a:buClr>
              <a:buSzPts val="3600"/>
              <a:buFont typeface="Arial"/>
              <a:buNone/>
              <a:defRPr sz="3600" b="0" i="0" u="none" strike="noStrike" cap="none">
                <a:solidFill>
                  <a:srgbClr val="3E426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4" name="Shape 74"/>
          <p:cNvSpPr txBox="1">
            <a:spLocks noGrp="1"/>
          </p:cNvSpPr>
          <p:nvPr>
            <p:ph type="body" idx="5"/>
          </p:nvPr>
        </p:nvSpPr>
        <p:spPr>
          <a:xfrm>
            <a:off x="1000125" y="3063682"/>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3E4268"/>
              </a:buClr>
              <a:buSzPts val="3600"/>
              <a:buFont typeface="Arial"/>
              <a:buNone/>
              <a:defRPr sz="3600" b="0" i="0" u="none" strike="noStrike" cap="none">
                <a:solidFill>
                  <a:srgbClr val="3E426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5" name="Shape 75"/>
          <p:cNvSpPr txBox="1">
            <a:spLocks noGrp="1"/>
          </p:cNvSpPr>
          <p:nvPr>
            <p:ph type="body" idx="6"/>
          </p:nvPr>
        </p:nvSpPr>
        <p:spPr>
          <a:xfrm>
            <a:off x="4833257" y="3732286"/>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6" name="Shape 76"/>
          <p:cNvSpPr/>
          <p:nvPr/>
        </p:nvSpPr>
        <p:spPr>
          <a:xfrm>
            <a:off x="0" y="6818138"/>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Shape 77"/>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8" name="Shape 78"/>
          <p:cNvPicPr preferRelativeResize="0"/>
          <p:nvPr/>
        </p:nvPicPr>
        <p:blipFill rotWithShape="1">
          <a:blip r:embed="rId2">
            <a:alphaModFix/>
          </a:blip>
          <a:srcRect/>
          <a:stretch/>
        </p:blipFill>
        <p:spPr>
          <a:xfrm>
            <a:off x="124280" y="133044"/>
            <a:ext cx="382562" cy="382562"/>
          </a:xfrm>
          <a:prstGeom prst="rect">
            <a:avLst/>
          </a:prstGeom>
          <a:noFill/>
          <a:ln>
            <a:noFill/>
          </a:ln>
        </p:spPr>
      </p:pic>
      <p:pic>
        <p:nvPicPr>
          <p:cNvPr id="79" name="Shape 79"/>
          <p:cNvPicPr preferRelativeResize="0"/>
          <p:nvPr/>
        </p:nvPicPr>
        <p:blipFill rotWithShape="1">
          <a:blip r:embed="rId3">
            <a:alphaModFix/>
          </a:blip>
          <a:srcRect/>
          <a:stretch/>
        </p:blipFill>
        <p:spPr>
          <a:xfrm>
            <a:off x="162" y="0"/>
            <a:ext cx="1000735" cy="84025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80"/>
        <p:cNvGrpSpPr/>
        <p:nvPr/>
      </p:nvGrpSpPr>
      <p:grpSpPr>
        <a:xfrm>
          <a:off x="0" y="0"/>
          <a:ext cx="0" cy="0"/>
          <a:chOff x="0" y="0"/>
          <a:chExt cx="0" cy="0"/>
        </a:xfrm>
      </p:grpSpPr>
      <p:pic>
        <p:nvPicPr>
          <p:cNvPr id="81" name="Shape 81"/>
          <p:cNvPicPr preferRelativeResize="0"/>
          <p:nvPr/>
        </p:nvPicPr>
        <p:blipFill rotWithShape="1">
          <a:blip r:embed="rId2">
            <a:alphaModFix/>
          </a:blip>
          <a:srcRect/>
          <a:stretch/>
        </p:blipFill>
        <p:spPr>
          <a:xfrm>
            <a:off x="162" y="0"/>
            <a:ext cx="12191675" cy="6858000"/>
          </a:xfrm>
          <a:prstGeom prst="rect">
            <a:avLst/>
          </a:prstGeom>
          <a:noFill/>
          <a:ln>
            <a:noFill/>
          </a:ln>
        </p:spPr>
      </p:pic>
      <p:pic>
        <p:nvPicPr>
          <p:cNvPr id="82" name="Shape 82"/>
          <p:cNvPicPr preferRelativeResize="0"/>
          <p:nvPr/>
        </p:nvPicPr>
        <p:blipFill rotWithShape="1">
          <a:blip r:embed="rId3">
            <a:alphaModFix/>
          </a:blip>
          <a:srcRect r="11010"/>
          <a:stretch/>
        </p:blipFill>
        <p:spPr>
          <a:xfrm>
            <a:off x="0" y="0"/>
            <a:ext cx="10849232" cy="6857999"/>
          </a:xfrm>
          <a:prstGeom prst="rect">
            <a:avLst/>
          </a:prstGeom>
          <a:noFill/>
          <a:ln>
            <a:noFill/>
          </a:ln>
        </p:spPr>
      </p:pic>
      <p:sp>
        <p:nvSpPr>
          <p:cNvPr id="83" name="Shape 83"/>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4" name="Shape 84"/>
          <p:cNvSpPr/>
          <p:nvPr/>
        </p:nvSpPr>
        <p:spPr>
          <a:xfrm>
            <a:off x="0" y="6818138"/>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5" name="Shape 85"/>
          <p:cNvSpPr txBox="1">
            <a:spLocks noGrp="1"/>
          </p:cNvSpPr>
          <p:nvPr>
            <p:ph type="body" idx="1"/>
          </p:nvPr>
        </p:nvSpPr>
        <p:spPr>
          <a:xfrm>
            <a:off x="1172583" y="1697389"/>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6" name="Shape 86"/>
          <p:cNvSpPr txBox="1">
            <a:spLocks noGrp="1"/>
          </p:cNvSpPr>
          <p:nvPr>
            <p:ph type="body" idx="2"/>
          </p:nvPr>
        </p:nvSpPr>
        <p:spPr>
          <a:xfrm>
            <a:off x="1172582" y="3287942"/>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Shape 87"/>
          <p:cNvSpPr txBox="1">
            <a:spLocks noGrp="1"/>
          </p:cNvSpPr>
          <p:nvPr>
            <p:ph type="body" idx="3"/>
          </p:nvPr>
        </p:nvSpPr>
        <p:spPr>
          <a:xfrm>
            <a:off x="1172584" y="4904822"/>
            <a:ext cx="9818920"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8" name="Shape 88"/>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endParaRPr sz="600" b="0" i="1" u="none" strike="noStrike" cap="none">
              <a:solidFill>
                <a:srgbClr val="757070"/>
              </a:solidFill>
              <a:latin typeface="Arial"/>
              <a:ea typeface="Arial"/>
              <a:cs typeface="Arial"/>
              <a:sym typeface="Arial"/>
            </a:endParaRPr>
          </a:p>
        </p:txBody>
      </p:sp>
      <p:pic>
        <p:nvPicPr>
          <p:cNvPr id="89" name="Shape 89"/>
          <p:cNvPicPr preferRelativeResize="0"/>
          <p:nvPr/>
        </p:nvPicPr>
        <p:blipFill rotWithShape="1">
          <a:blip r:embed="rId4">
            <a:alphaModFix/>
          </a:blip>
          <a:srcRect/>
          <a:stretch/>
        </p:blipFill>
        <p:spPr>
          <a:xfrm>
            <a:off x="124280" y="133044"/>
            <a:ext cx="382562" cy="382562"/>
          </a:xfrm>
          <a:prstGeom prst="rect">
            <a:avLst/>
          </a:prstGeom>
          <a:noFill/>
          <a:ln>
            <a:noFill/>
          </a:ln>
        </p:spPr>
      </p:pic>
      <p:pic>
        <p:nvPicPr>
          <p:cNvPr id="90" name="Shape 90"/>
          <p:cNvPicPr preferRelativeResize="0"/>
          <p:nvPr/>
        </p:nvPicPr>
        <p:blipFill rotWithShape="1">
          <a:blip r:embed="rId5">
            <a:alphaModFix/>
          </a:blip>
          <a:srcRect/>
          <a:stretch/>
        </p:blipFill>
        <p:spPr>
          <a:xfrm>
            <a:off x="162" y="0"/>
            <a:ext cx="1000735" cy="84025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Shape 96"/>
          <p:cNvPicPr preferRelativeResize="0"/>
          <p:nvPr/>
        </p:nvPicPr>
        <p:blipFill rotWithShape="1">
          <a:blip r:embed="rId3">
            <a:alphaModFix/>
          </a:blip>
          <a:srcRect r="51392"/>
          <a:stretch/>
        </p:blipFill>
        <p:spPr>
          <a:xfrm>
            <a:off x="4922" y="0"/>
            <a:ext cx="5921576" cy="6858000"/>
          </a:xfrm>
          <a:prstGeom prst="rect">
            <a:avLst/>
          </a:prstGeom>
          <a:noFill/>
          <a:ln>
            <a:noFill/>
          </a:ln>
        </p:spPr>
      </p:pic>
      <p:pic>
        <p:nvPicPr>
          <p:cNvPr id="97" name="Shape 97"/>
          <p:cNvPicPr preferRelativeResize="0"/>
          <p:nvPr/>
        </p:nvPicPr>
        <p:blipFill rotWithShape="1">
          <a:blip r:embed="rId4">
            <a:alphaModFix/>
          </a:blip>
          <a:srcRect/>
          <a:stretch/>
        </p:blipFill>
        <p:spPr>
          <a:xfrm>
            <a:off x="5275" y="1"/>
            <a:ext cx="12181456" cy="7065971"/>
          </a:xfrm>
          <a:prstGeom prst="rect">
            <a:avLst/>
          </a:prstGeom>
          <a:noFill/>
          <a:ln>
            <a:noFill/>
          </a:ln>
        </p:spPr>
      </p:pic>
      <p:sp>
        <p:nvSpPr>
          <p:cNvPr id="98" name="Shape 98"/>
          <p:cNvSpPr txBox="1"/>
          <p:nvPr/>
        </p:nvSpPr>
        <p:spPr>
          <a:xfrm>
            <a:off x="9665473" y="4904725"/>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Dionne Blanks</a:t>
            </a:r>
            <a:endParaRPr sz="1400" b="0" i="0" u="none" strike="noStrike" cap="none">
              <a:solidFill>
                <a:srgbClr val="000000"/>
              </a:solidFill>
              <a:latin typeface="Arial"/>
              <a:ea typeface="Arial"/>
              <a:cs typeface="Arial"/>
              <a:sym typeface="Arial"/>
            </a:endParaRPr>
          </a:p>
        </p:txBody>
      </p:sp>
      <p:sp>
        <p:nvSpPr>
          <p:cNvPr id="99" name="Shape 99"/>
          <p:cNvSpPr txBox="1"/>
          <p:nvPr/>
        </p:nvSpPr>
        <p:spPr>
          <a:xfrm>
            <a:off x="9665473" y="4559058"/>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Jacob Armistead</a:t>
            </a:r>
            <a:endParaRPr sz="1400" b="0" i="0" u="none" strike="noStrike" cap="none">
              <a:solidFill>
                <a:srgbClr val="000000"/>
              </a:solidFill>
              <a:latin typeface="Arial"/>
              <a:ea typeface="Arial"/>
              <a:cs typeface="Arial"/>
              <a:sym typeface="Arial"/>
            </a:endParaRPr>
          </a:p>
        </p:txBody>
      </p:sp>
      <p:sp>
        <p:nvSpPr>
          <p:cNvPr id="100" name="Shape 100"/>
          <p:cNvSpPr txBox="1"/>
          <p:nvPr/>
        </p:nvSpPr>
        <p:spPr>
          <a:xfrm>
            <a:off x="9665473" y="5250392"/>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Madison Murphy</a:t>
            </a:r>
            <a:endParaRPr sz="1400" b="0" i="0" u="none" strike="noStrike" cap="none">
              <a:solidFill>
                <a:srgbClr val="000000"/>
              </a:solidFill>
              <a:latin typeface="Arial"/>
              <a:ea typeface="Arial"/>
              <a:cs typeface="Arial"/>
              <a:sym typeface="Arial"/>
            </a:endParaRPr>
          </a:p>
        </p:txBody>
      </p:sp>
      <p:sp>
        <p:nvSpPr>
          <p:cNvPr id="101" name="Shape 101"/>
          <p:cNvSpPr txBox="1"/>
          <p:nvPr/>
        </p:nvSpPr>
        <p:spPr>
          <a:xfrm>
            <a:off x="6155096" y="1457309"/>
            <a:ext cx="5647765" cy="1436914"/>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E4268"/>
              </a:buClr>
              <a:buSzPts val="4800"/>
              <a:buFont typeface="Century Gothic"/>
              <a:buNone/>
            </a:pPr>
            <a:r>
              <a:rPr lang="en-US" sz="4800" b="1" i="0" u="none" strike="noStrike" cap="none">
                <a:solidFill>
                  <a:srgbClr val="3E4268"/>
                </a:solidFill>
                <a:latin typeface="Century Gothic"/>
                <a:ea typeface="Century Gothic"/>
                <a:cs typeface="Century Gothic"/>
                <a:sym typeface="Century Gothic"/>
              </a:rPr>
              <a:t>SOUTHEASTERN US DISASTERS</a:t>
            </a:r>
            <a:endParaRPr sz="1400" b="0" i="0" u="none" strike="noStrike" cap="none">
              <a:solidFill>
                <a:srgbClr val="000000"/>
              </a:solidFill>
              <a:latin typeface="Arial"/>
              <a:ea typeface="Arial"/>
              <a:cs typeface="Arial"/>
              <a:sym typeface="Arial"/>
            </a:endParaRPr>
          </a:p>
        </p:txBody>
      </p:sp>
      <p:sp>
        <p:nvSpPr>
          <p:cNvPr id="102" name="Shape 102"/>
          <p:cNvSpPr txBox="1"/>
          <p:nvPr/>
        </p:nvSpPr>
        <p:spPr>
          <a:xfrm>
            <a:off x="6705600" y="2927920"/>
            <a:ext cx="5097261" cy="1418107"/>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2000"/>
              <a:buFont typeface="Arial"/>
              <a:buNone/>
            </a:pPr>
            <a:r>
              <a:rPr lang="en-US" sz="2000" b="0" i="0" u="none" strike="noStrike" cap="none">
                <a:solidFill>
                  <a:srgbClr val="3F3F3F"/>
                </a:solidFill>
                <a:latin typeface="Century Gothic"/>
                <a:ea typeface="Century Gothic"/>
                <a:cs typeface="Century Gothic"/>
                <a:sym typeface="Century Gothic"/>
              </a:rPr>
              <a:t>Early Detection of Bark Beetle Outbreaks in the Southeastern United States Using Earth Observations</a:t>
            </a:r>
            <a:endParaRPr sz="2000" b="0" i="0" u="none" strike="noStrike" cap="none">
              <a:solidFill>
                <a:srgbClr val="3F3F3F"/>
              </a:solidFill>
              <a:latin typeface="Century Gothic"/>
              <a:ea typeface="Century Gothic"/>
              <a:cs typeface="Century Gothic"/>
              <a:sym typeface="Century Gothic"/>
            </a:endParaRPr>
          </a:p>
        </p:txBody>
      </p:sp>
      <p:sp>
        <p:nvSpPr>
          <p:cNvPr id="103" name="Shape 103"/>
          <p:cNvSpPr txBox="1"/>
          <p:nvPr/>
        </p:nvSpPr>
        <p:spPr>
          <a:xfrm>
            <a:off x="9665473" y="5941726"/>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Haley Ritger</a:t>
            </a:r>
            <a:endParaRPr sz="1400" b="0" i="0" u="none" strike="noStrike" cap="none">
              <a:solidFill>
                <a:srgbClr val="000000"/>
              </a:solidFill>
              <a:latin typeface="Arial"/>
              <a:ea typeface="Arial"/>
              <a:cs typeface="Arial"/>
              <a:sym typeface="Arial"/>
            </a:endParaRPr>
          </a:p>
        </p:txBody>
      </p:sp>
      <p:sp>
        <p:nvSpPr>
          <p:cNvPr id="104" name="Shape 104"/>
          <p:cNvSpPr txBox="1"/>
          <p:nvPr/>
        </p:nvSpPr>
        <p:spPr>
          <a:xfrm>
            <a:off x="9665473" y="5596059"/>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Danielle Quick</a:t>
            </a:r>
            <a:endParaRPr sz="1400" b="0" i="0" u="none" strike="noStrike" cap="none">
              <a:solidFill>
                <a:srgbClr val="000000"/>
              </a:solidFill>
              <a:latin typeface="Arial"/>
              <a:ea typeface="Arial"/>
              <a:cs typeface="Arial"/>
              <a:sym typeface="Arial"/>
            </a:endParaRPr>
          </a:p>
        </p:txBody>
      </p:sp>
      <p:sp>
        <p:nvSpPr>
          <p:cNvPr id="105" name="Shape 105"/>
          <p:cNvSpPr txBox="1"/>
          <p:nvPr/>
        </p:nvSpPr>
        <p:spPr>
          <a:xfrm>
            <a:off x="9665473" y="6287392"/>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Larissa Robinov</a:t>
            </a:r>
            <a:endParaRPr sz="1400" b="0" i="0" u="none" strike="noStrike" cap="none">
              <a:solidFill>
                <a:srgbClr val="000000"/>
              </a:solidFill>
              <a:latin typeface="Arial"/>
              <a:ea typeface="Arial"/>
              <a:cs typeface="Arial"/>
              <a:sym typeface="Arial"/>
            </a:endParaRPr>
          </a:p>
        </p:txBody>
      </p:sp>
      <p:pic>
        <p:nvPicPr>
          <p:cNvPr id="106" name="Shape 106"/>
          <p:cNvPicPr preferRelativeResize="0"/>
          <p:nvPr/>
        </p:nvPicPr>
        <p:blipFill rotWithShape="1">
          <a:blip r:embed="rId5">
            <a:alphaModFix/>
          </a:blip>
          <a:srcRect/>
          <a:stretch/>
        </p:blipFill>
        <p:spPr>
          <a:xfrm>
            <a:off x="416380" y="5737058"/>
            <a:ext cx="678581" cy="7315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1000125" y="365124"/>
            <a:ext cx="102330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Methods</a:t>
            </a:r>
            <a:endParaRPr/>
          </a:p>
        </p:txBody>
      </p:sp>
      <p:sp>
        <p:nvSpPr>
          <p:cNvPr id="216" name="Shape 216"/>
          <p:cNvSpPr txBox="1">
            <a:spLocks noGrp="1"/>
          </p:cNvSpPr>
          <p:nvPr>
            <p:ph type="body" idx="1"/>
          </p:nvPr>
        </p:nvSpPr>
        <p:spPr>
          <a:xfrm>
            <a:off x="8262071" y="2149800"/>
            <a:ext cx="2961600" cy="4421700"/>
          </a:xfrm>
          <a:prstGeom prst="rect">
            <a:avLst/>
          </a:prstGeom>
        </p:spPr>
        <p:txBody>
          <a:bodyPr spcFirstLastPara="1" wrap="square" lIns="91425" tIns="91425" rIns="91425" bIns="91425" anchor="t" anchorCtr="0">
            <a:noAutofit/>
          </a:bodyPr>
          <a:lstStyle/>
          <a:p>
            <a:pPr marL="457200" lvl="0" indent="-355600" rtl="0">
              <a:spcBef>
                <a:spcPts val="1000"/>
              </a:spcBef>
              <a:spcAft>
                <a:spcPts val="0"/>
              </a:spcAft>
              <a:buClr>
                <a:schemeClr val="accent5">
                  <a:lumMod val="50000"/>
                </a:schemeClr>
              </a:buClr>
              <a:buSzPts val="2000"/>
              <a:buFont typeface="Webdings" pitchFamily="18" charset="2"/>
              <a:buChar char="4"/>
            </a:pPr>
            <a:r>
              <a:rPr lang="en-US" dirty="0"/>
              <a:t>Inverted Red Edge Chlorophyll</a:t>
            </a:r>
            <a:endParaRPr dirty="0"/>
          </a:p>
          <a:p>
            <a:pPr marL="457200" lvl="0" indent="-355600" rtl="0">
              <a:spcBef>
                <a:spcPts val="0"/>
              </a:spcBef>
              <a:spcAft>
                <a:spcPts val="0"/>
              </a:spcAft>
              <a:buClr>
                <a:schemeClr val="accent5">
                  <a:lumMod val="50000"/>
                </a:schemeClr>
              </a:buClr>
              <a:buSzPts val="2000"/>
              <a:buFont typeface="Webdings" pitchFamily="18" charset="2"/>
              <a:buChar char="4"/>
            </a:pPr>
            <a:r>
              <a:rPr lang="en-US" dirty="0"/>
              <a:t>Used with Sentinel-2 MSI</a:t>
            </a:r>
            <a:endParaRPr dirty="0"/>
          </a:p>
          <a:p>
            <a:pPr marL="457200" lvl="0" indent="-355600" rtl="0">
              <a:spcBef>
                <a:spcPts val="0"/>
              </a:spcBef>
              <a:spcAft>
                <a:spcPts val="0"/>
              </a:spcAft>
              <a:buClr>
                <a:schemeClr val="accent5">
                  <a:lumMod val="50000"/>
                </a:schemeClr>
              </a:buClr>
              <a:buSzPts val="2000"/>
              <a:buFont typeface="Webdings" pitchFamily="18" charset="2"/>
              <a:buChar char="4"/>
            </a:pPr>
            <a:r>
              <a:rPr lang="en-US" dirty="0"/>
              <a:t>Utilizes</a:t>
            </a:r>
            <a:r>
              <a:rPr lang="en-US" dirty="0" smtClean="0"/>
              <a:t>:</a:t>
            </a:r>
          </a:p>
          <a:p>
            <a:pPr lvl="1" indent="-355600">
              <a:spcBef>
                <a:spcPts val="0"/>
              </a:spcBef>
              <a:buClr>
                <a:schemeClr val="accent5">
                  <a:lumMod val="50000"/>
                </a:schemeClr>
              </a:buClr>
              <a:buSzPts val="2000"/>
              <a:buFont typeface="Webdings" pitchFamily="18" charset="2"/>
              <a:buChar char="4"/>
            </a:pPr>
            <a:r>
              <a:rPr lang="en-US" sz="2000" dirty="0" smtClean="0"/>
              <a:t>red </a:t>
            </a:r>
            <a:r>
              <a:rPr lang="en-US" sz="2000" dirty="0"/>
              <a:t>edge </a:t>
            </a:r>
            <a:r>
              <a:rPr lang="en-US" sz="2000" dirty="0" smtClean="0"/>
              <a:t>bands</a:t>
            </a:r>
          </a:p>
          <a:p>
            <a:pPr lvl="1" indent="-355600">
              <a:spcBef>
                <a:spcPts val="0"/>
              </a:spcBef>
              <a:buClr>
                <a:schemeClr val="accent5">
                  <a:lumMod val="50000"/>
                </a:schemeClr>
              </a:buClr>
              <a:buSzPts val="2000"/>
              <a:buFont typeface="Webdings" pitchFamily="18" charset="2"/>
              <a:buChar char="4"/>
            </a:pPr>
            <a:r>
              <a:rPr lang="en-US" sz="2000" dirty="0" smtClean="0"/>
              <a:t>red </a:t>
            </a:r>
            <a:r>
              <a:rPr lang="en-US" sz="2000" dirty="0"/>
              <a:t>band</a:t>
            </a:r>
            <a:endParaRPr sz="2000" dirty="0"/>
          </a:p>
          <a:p>
            <a:pPr marL="0" lvl="0" indent="0" algn="ctr" rtl="0">
              <a:spcBef>
                <a:spcPts val="1000"/>
              </a:spcBef>
              <a:spcAft>
                <a:spcPts val="0"/>
              </a:spcAft>
              <a:buClr>
                <a:schemeClr val="dk1"/>
              </a:buClr>
              <a:buSzPts val="1100"/>
              <a:buFont typeface="Arial"/>
              <a:buNone/>
            </a:pPr>
            <a:endParaRPr i="1" dirty="0"/>
          </a:p>
          <a:p>
            <a:pPr marL="0" lvl="0" indent="0">
              <a:spcBef>
                <a:spcPts val="1000"/>
              </a:spcBef>
              <a:spcAft>
                <a:spcPts val="0"/>
              </a:spcAft>
              <a:buNone/>
            </a:pPr>
            <a:endParaRPr dirty="0"/>
          </a:p>
        </p:txBody>
      </p:sp>
      <p:sp>
        <p:nvSpPr>
          <p:cNvPr id="217" name="Shape 217"/>
          <p:cNvSpPr txBox="1">
            <a:spLocks noGrp="1"/>
          </p:cNvSpPr>
          <p:nvPr>
            <p:ph type="body" idx="2"/>
          </p:nvPr>
        </p:nvSpPr>
        <p:spPr>
          <a:xfrm>
            <a:off x="422951" y="1326199"/>
            <a:ext cx="2958600" cy="1042800"/>
          </a:xfrm>
          <a:prstGeom prst="rect">
            <a:avLst/>
          </a:prstGeom>
        </p:spPr>
        <p:txBody>
          <a:bodyPr spcFirstLastPara="1" wrap="square" lIns="91425" tIns="91425" rIns="91425" bIns="91425" anchor="b" anchorCtr="0">
            <a:noAutofit/>
          </a:bodyPr>
          <a:lstStyle/>
          <a:p>
            <a:pPr marL="0" lvl="0" indent="0">
              <a:spcBef>
                <a:spcPts val="1000"/>
              </a:spcBef>
              <a:spcAft>
                <a:spcPts val="0"/>
              </a:spcAft>
              <a:buNone/>
            </a:pPr>
            <a:r>
              <a:rPr lang="en-US"/>
              <a:t>NDVI</a:t>
            </a:r>
            <a:endParaRPr/>
          </a:p>
        </p:txBody>
      </p:sp>
      <p:sp>
        <p:nvSpPr>
          <p:cNvPr id="218" name="Shape 218"/>
          <p:cNvSpPr txBox="1">
            <a:spLocks noGrp="1"/>
          </p:cNvSpPr>
          <p:nvPr>
            <p:ph type="body" idx="3"/>
          </p:nvPr>
        </p:nvSpPr>
        <p:spPr>
          <a:xfrm>
            <a:off x="422938" y="2146350"/>
            <a:ext cx="3804300" cy="4045500"/>
          </a:xfrm>
          <a:prstGeom prst="rect">
            <a:avLst/>
          </a:prstGeom>
        </p:spPr>
        <p:txBody>
          <a:bodyPr spcFirstLastPara="1" wrap="square" lIns="91425" tIns="91425" rIns="91425" bIns="91425" anchor="t" anchorCtr="0">
            <a:noAutofit/>
          </a:bodyPr>
          <a:lstStyle/>
          <a:p>
            <a:pPr marL="457200" lvl="0" indent="-355600">
              <a:spcBef>
                <a:spcPts val="1000"/>
              </a:spcBef>
              <a:spcAft>
                <a:spcPts val="0"/>
              </a:spcAft>
              <a:buClr>
                <a:schemeClr val="accent5">
                  <a:lumMod val="50000"/>
                </a:schemeClr>
              </a:buClr>
              <a:buSzPts val="2000"/>
              <a:buFont typeface="Webdings" pitchFamily="18" charset="2"/>
              <a:buChar char="4"/>
            </a:pPr>
            <a:r>
              <a:rPr lang="en-US" dirty="0"/>
              <a:t>Normalized Difference Vegetation Index</a:t>
            </a:r>
            <a:endParaRPr dirty="0"/>
          </a:p>
          <a:p>
            <a:pPr marL="457200" lvl="0" indent="-355600">
              <a:spcBef>
                <a:spcPts val="0"/>
              </a:spcBef>
              <a:spcAft>
                <a:spcPts val="0"/>
              </a:spcAft>
              <a:buClr>
                <a:schemeClr val="accent5">
                  <a:lumMod val="50000"/>
                </a:schemeClr>
              </a:buClr>
              <a:buSzPts val="2000"/>
              <a:buFont typeface="Webdings" pitchFamily="18" charset="2"/>
              <a:buChar char="4"/>
            </a:pPr>
            <a:r>
              <a:rPr lang="en-US" dirty="0"/>
              <a:t>Currently used by </a:t>
            </a:r>
            <a:r>
              <a:rPr lang="en-US" i="1" dirty="0" err="1"/>
              <a:t>ForWarn</a:t>
            </a:r>
            <a:r>
              <a:rPr lang="en-US" i="1" dirty="0"/>
              <a:t> </a:t>
            </a:r>
            <a:r>
              <a:rPr lang="en-US" dirty="0"/>
              <a:t>to detect forest disturbance</a:t>
            </a:r>
            <a:endParaRPr dirty="0"/>
          </a:p>
          <a:p>
            <a:pPr marL="457200" lvl="0" indent="-355600" rtl="0">
              <a:spcBef>
                <a:spcPts val="0"/>
              </a:spcBef>
              <a:spcAft>
                <a:spcPts val="0"/>
              </a:spcAft>
              <a:buClr>
                <a:schemeClr val="accent5">
                  <a:lumMod val="50000"/>
                </a:schemeClr>
              </a:buClr>
              <a:buSzPts val="2000"/>
              <a:buFont typeface="Webdings" pitchFamily="18" charset="2"/>
              <a:buChar char="4"/>
            </a:pPr>
            <a:r>
              <a:rPr lang="en-US" dirty="0"/>
              <a:t>Utilizes</a:t>
            </a:r>
            <a:r>
              <a:rPr lang="en-US" dirty="0" smtClean="0"/>
              <a:t>:</a:t>
            </a:r>
          </a:p>
          <a:p>
            <a:pPr lvl="1" indent="-355600">
              <a:spcBef>
                <a:spcPts val="0"/>
              </a:spcBef>
              <a:buClr>
                <a:schemeClr val="accent5">
                  <a:lumMod val="50000"/>
                </a:schemeClr>
              </a:buClr>
              <a:buSzPts val="2000"/>
              <a:buFont typeface="Webdings" pitchFamily="18" charset="2"/>
              <a:buChar char="4"/>
            </a:pPr>
            <a:r>
              <a:rPr lang="en-US" sz="2000" dirty="0" smtClean="0"/>
              <a:t>red band</a:t>
            </a:r>
          </a:p>
          <a:p>
            <a:pPr lvl="1" indent="-355600">
              <a:spcBef>
                <a:spcPts val="0"/>
              </a:spcBef>
              <a:buClr>
                <a:schemeClr val="accent5">
                  <a:lumMod val="50000"/>
                </a:schemeClr>
              </a:buClr>
              <a:buSzPts val="2000"/>
              <a:buFont typeface="Webdings" pitchFamily="18" charset="2"/>
              <a:buChar char="4"/>
            </a:pPr>
            <a:r>
              <a:rPr lang="en-US" sz="2000" dirty="0" smtClean="0"/>
              <a:t>infrared </a:t>
            </a:r>
            <a:r>
              <a:rPr lang="en-US" sz="2000" dirty="0"/>
              <a:t>band </a:t>
            </a:r>
            <a:endParaRPr sz="2000" dirty="0"/>
          </a:p>
          <a:p>
            <a:pPr marL="0" lvl="0" indent="0" rtl="0">
              <a:spcBef>
                <a:spcPts val="1000"/>
              </a:spcBef>
              <a:spcAft>
                <a:spcPts val="0"/>
              </a:spcAft>
              <a:buNone/>
            </a:pPr>
            <a:endParaRPr dirty="0"/>
          </a:p>
          <a:p>
            <a:pPr marL="0" lvl="0" indent="0">
              <a:spcBef>
                <a:spcPts val="1000"/>
              </a:spcBef>
              <a:spcAft>
                <a:spcPts val="0"/>
              </a:spcAft>
              <a:buNone/>
            </a:pPr>
            <a:endParaRPr dirty="0"/>
          </a:p>
          <a:p>
            <a:pPr marL="0" lvl="0" indent="0" algn="ctr" rtl="0">
              <a:spcBef>
                <a:spcPts val="1000"/>
              </a:spcBef>
              <a:spcAft>
                <a:spcPts val="0"/>
              </a:spcAft>
              <a:buClr>
                <a:srgbClr val="000000"/>
              </a:buClr>
              <a:buSzPts val="1100"/>
              <a:buFont typeface="Arial"/>
              <a:buNone/>
            </a:pPr>
            <a:endParaRPr i="1" dirty="0"/>
          </a:p>
          <a:p>
            <a:pPr marL="0" lvl="0" indent="0">
              <a:spcBef>
                <a:spcPts val="1000"/>
              </a:spcBef>
              <a:spcAft>
                <a:spcPts val="0"/>
              </a:spcAft>
              <a:buNone/>
            </a:pPr>
            <a:endParaRPr dirty="0"/>
          </a:p>
        </p:txBody>
      </p:sp>
      <p:sp>
        <p:nvSpPr>
          <p:cNvPr id="219" name="Shape 219"/>
          <p:cNvSpPr txBox="1">
            <a:spLocks noGrp="1"/>
          </p:cNvSpPr>
          <p:nvPr>
            <p:ph type="body" idx="4"/>
          </p:nvPr>
        </p:nvSpPr>
        <p:spPr>
          <a:xfrm>
            <a:off x="8261871" y="1326204"/>
            <a:ext cx="2961600" cy="1042800"/>
          </a:xfrm>
          <a:prstGeom prst="rect">
            <a:avLst/>
          </a:prstGeom>
        </p:spPr>
        <p:txBody>
          <a:bodyPr spcFirstLastPara="1" wrap="square" lIns="91425" tIns="91425" rIns="91425" bIns="91425" anchor="b" anchorCtr="0">
            <a:noAutofit/>
          </a:bodyPr>
          <a:lstStyle/>
          <a:p>
            <a:pPr marL="0" lvl="0" indent="0">
              <a:spcBef>
                <a:spcPts val="1000"/>
              </a:spcBef>
              <a:spcAft>
                <a:spcPts val="0"/>
              </a:spcAft>
              <a:buNone/>
            </a:pPr>
            <a:r>
              <a:rPr lang="en-US"/>
              <a:t>IREC</a:t>
            </a:r>
            <a:endParaRPr/>
          </a:p>
        </p:txBody>
      </p:sp>
      <p:sp>
        <p:nvSpPr>
          <p:cNvPr id="220" name="Shape 220"/>
          <p:cNvSpPr txBox="1">
            <a:spLocks noGrp="1"/>
          </p:cNvSpPr>
          <p:nvPr>
            <p:ph type="body" idx="5"/>
          </p:nvPr>
        </p:nvSpPr>
        <p:spPr>
          <a:xfrm>
            <a:off x="4496695" y="1326205"/>
            <a:ext cx="3227400" cy="1042800"/>
          </a:xfrm>
          <a:prstGeom prst="rect">
            <a:avLst/>
          </a:prstGeom>
        </p:spPr>
        <p:txBody>
          <a:bodyPr spcFirstLastPara="1" wrap="square" lIns="91425" tIns="91425" rIns="91425" bIns="91425" anchor="b" anchorCtr="0">
            <a:noAutofit/>
          </a:bodyPr>
          <a:lstStyle/>
          <a:p>
            <a:pPr marL="0" lvl="0" indent="0">
              <a:spcBef>
                <a:spcPts val="1000"/>
              </a:spcBef>
              <a:spcAft>
                <a:spcPts val="0"/>
              </a:spcAft>
              <a:buNone/>
            </a:pPr>
            <a:r>
              <a:rPr lang="en-US"/>
              <a:t>NDMI</a:t>
            </a:r>
            <a:endParaRPr/>
          </a:p>
        </p:txBody>
      </p:sp>
      <p:sp>
        <p:nvSpPr>
          <p:cNvPr id="221" name="Shape 221"/>
          <p:cNvSpPr txBox="1">
            <a:spLocks noGrp="1"/>
          </p:cNvSpPr>
          <p:nvPr>
            <p:ph type="body" idx="6"/>
          </p:nvPr>
        </p:nvSpPr>
        <p:spPr>
          <a:xfrm>
            <a:off x="4496607" y="2146362"/>
            <a:ext cx="3227400" cy="4428600"/>
          </a:xfrm>
          <a:prstGeom prst="rect">
            <a:avLst/>
          </a:prstGeom>
        </p:spPr>
        <p:txBody>
          <a:bodyPr spcFirstLastPara="1" wrap="square" lIns="91425" tIns="91425" rIns="91425" bIns="91425" anchor="t" anchorCtr="0">
            <a:noAutofit/>
          </a:bodyPr>
          <a:lstStyle/>
          <a:p>
            <a:pPr marL="457200" lvl="0" indent="-355600" rtl="0">
              <a:spcBef>
                <a:spcPts val="1000"/>
              </a:spcBef>
              <a:spcAft>
                <a:spcPts val="0"/>
              </a:spcAft>
              <a:buClr>
                <a:schemeClr val="accent5">
                  <a:lumMod val="50000"/>
                </a:schemeClr>
              </a:buClr>
              <a:buSzPts val="2000"/>
              <a:buFont typeface="Webdings" pitchFamily="18" charset="2"/>
              <a:buChar char="4"/>
            </a:pPr>
            <a:r>
              <a:rPr lang="en-US" dirty="0"/>
              <a:t>Normalized Difference Moisture Index</a:t>
            </a:r>
            <a:endParaRPr dirty="0"/>
          </a:p>
          <a:p>
            <a:pPr marL="457200" lvl="0" indent="-355600" rtl="0">
              <a:spcBef>
                <a:spcPts val="0"/>
              </a:spcBef>
              <a:spcAft>
                <a:spcPts val="0"/>
              </a:spcAft>
              <a:buClr>
                <a:schemeClr val="accent5">
                  <a:lumMod val="50000"/>
                </a:schemeClr>
              </a:buClr>
              <a:buSzPts val="2000"/>
              <a:buFont typeface="Webdings" pitchFamily="18" charset="2"/>
              <a:buChar char="4"/>
            </a:pPr>
            <a:r>
              <a:rPr lang="en-US" dirty="0"/>
              <a:t>Utilizes</a:t>
            </a:r>
            <a:r>
              <a:rPr lang="en-US" dirty="0" smtClean="0"/>
              <a:t>:</a:t>
            </a:r>
          </a:p>
          <a:p>
            <a:pPr lvl="1" indent="-355600">
              <a:spcBef>
                <a:spcPts val="0"/>
              </a:spcBef>
              <a:buClr>
                <a:schemeClr val="accent5">
                  <a:lumMod val="50000"/>
                </a:schemeClr>
              </a:buClr>
              <a:buSzPts val="2000"/>
              <a:buFont typeface="Webdings" pitchFamily="18" charset="2"/>
              <a:buChar char="4"/>
            </a:pPr>
            <a:r>
              <a:rPr lang="en-US" sz="2000" dirty="0" smtClean="0"/>
              <a:t>near </a:t>
            </a:r>
            <a:r>
              <a:rPr lang="en-US" sz="2000" dirty="0"/>
              <a:t>infrared band </a:t>
            </a:r>
            <a:endParaRPr lang="en-US" sz="2000" dirty="0" smtClean="0"/>
          </a:p>
          <a:p>
            <a:pPr lvl="1" indent="-355600">
              <a:spcBef>
                <a:spcPts val="0"/>
              </a:spcBef>
              <a:buClr>
                <a:schemeClr val="accent5">
                  <a:lumMod val="50000"/>
                </a:schemeClr>
              </a:buClr>
              <a:buSzPts val="2000"/>
              <a:buFont typeface="Webdings" pitchFamily="18" charset="2"/>
              <a:buChar char="4"/>
            </a:pPr>
            <a:r>
              <a:rPr lang="en-US" sz="2000" dirty="0" smtClean="0"/>
              <a:t>shortwave </a:t>
            </a:r>
            <a:r>
              <a:rPr lang="en-US" sz="2000" dirty="0"/>
              <a:t>infrared band </a:t>
            </a:r>
            <a:endParaRPr sz="2000" dirty="0"/>
          </a:p>
          <a:p>
            <a:pPr marL="0" lvl="0" indent="0" algn="ctr" rtl="0">
              <a:spcBef>
                <a:spcPts val="1000"/>
              </a:spcBef>
              <a:spcAft>
                <a:spcPts val="0"/>
              </a:spcAft>
              <a:buClr>
                <a:schemeClr val="dk1"/>
              </a:buClr>
              <a:buSzPts val="1100"/>
              <a:buFont typeface="Arial"/>
              <a:buNone/>
            </a:pPr>
            <a:endParaRPr i="1" dirty="0"/>
          </a:p>
          <a:p>
            <a:pPr marL="0" lvl="0" indent="0">
              <a:spcBef>
                <a:spcPts val="1000"/>
              </a:spcBef>
              <a:spcAft>
                <a:spcPts val="0"/>
              </a:spcAft>
              <a:buNone/>
            </a:pPr>
            <a:endParaRPr dirty="0"/>
          </a:p>
        </p:txBody>
      </p:sp>
      <p:grpSp>
        <p:nvGrpSpPr>
          <p:cNvPr id="222" name="Shape 222"/>
          <p:cNvGrpSpPr/>
          <p:nvPr/>
        </p:nvGrpSpPr>
        <p:grpSpPr>
          <a:xfrm>
            <a:off x="3860265" y="62231"/>
            <a:ext cx="8255540" cy="1258549"/>
            <a:chOff x="2724551" y="13825166"/>
            <a:chExt cx="10056694" cy="2236228"/>
          </a:xfrm>
        </p:grpSpPr>
        <p:sp>
          <p:nvSpPr>
            <p:cNvPr id="223" name="Shape 223"/>
            <p:cNvSpPr/>
            <p:nvPr/>
          </p:nvSpPr>
          <p:spPr>
            <a:xfrm>
              <a:off x="2724551" y="13825186"/>
              <a:ext cx="20370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Classify evergreen forest to create a host map</a:t>
              </a:r>
              <a:endParaRPr b="1" i="0" u="none" strike="noStrike" cap="none">
                <a:solidFill>
                  <a:srgbClr val="FFFFFF"/>
                </a:solidFill>
                <a:latin typeface="Century Gothic"/>
                <a:ea typeface="Century Gothic"/>
                <a:cs typeface="Century Gothic"/>
                <a:sym typeface="Century Gothic"/>
              </a:endParaRPr>
            </a:p>
          </p:txBody>
        </p:sp>
        <p:sp>
          <p:nvSpPr>
            <p:cNvPr id="224" name="Shape 224"/>
            <p:cNvSpPr/>
            <p:nvPr/>
          </p:nvSpPr>
          <p:spPr>
            <a:xfrm>
              <a:off x="4568180" y="13825186"/>
              <a:ext cx="2254500" cy="2236200"/>
            </a:xfrm>
            <a:prstGeom prst="chevron">
              <a:avLst>
                <a:gd name="adj" fmla="val 17888"/>
              </a:avLst>
            </a:prstGeom>
            <a:solidFill>
              <a:srgbClr val="274E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Calculate:</a:t>
              </a:r>
              <a:endParaRPr b="1">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ΔNDVI</a:t>
              </a:r>
              <a:endParaRPr b="1">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b="1">
                  <a:solidFill>
                    <a:schemeClr val="lt1"/>
                  </a:solidFill>
                  <a:latin typeface="Century Gothic"/>
                  <a:ea typeface="Century Gothic"/>
                  <a:cs typeface="Century Gothic"/>
                  <a:sym typeface="Century Gothic"/>
                </a:rPr>
                <a:t>Δ</a:t>
              </a:r>
              <a:r>
                <a:rPr lang="en-US" b="1">
                  <a:solidFill>
                    <a:srgbClr val="FFFFFF"/>
                  </a:solidFill>
                  <a:latin typeface="Century Gothic"/>
                  <a:ea typeface="Century Gothic"/>
                  <a:cs typeface="Century Gothic"/>
                  <a:sym typeface="Century Gothic"/>
                </a:rPr>
                <a:t>NDMI</a:t>
              </a:r>
              <a:endParaRPr b="1">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b="1">
                  <a:solidFill>
                    <a:schemeClr val="lt1"/>
                  </a:solidFill>
                  <a:latin typeface="Century Gothic"/>
                  <a:ea typeface="Century Gothic"/>
                  <a:cs typeface="Century Gothic"/>
                  <a:sym typeface="Century Gothic"/>
                </a:rPr>
                <a:t>Δ</a:t>
              </a:r>
              <a:r>
                <a:rPr lang="en-US" b="1">
                  <a:solidFill>
                    <a:srgbClr val="FFFFFF"/>
                  </a:solidFill>
                  <a:latin typeface="Century Gothic"/>
                  <a:ea typeface="Century Gothic"/>
                  <a:cs typeface="Century Gothic"/>
                  <a:sym typeface="Century Gothic"/>
                </a:rPr>
                <a:t>IREC</a:t>
              </a:r>
              <a:endParaRPr b="1">
                <a:solidFill>
                  <a:srgbClr val="FFFFFF"/>
                </a:solidFill>
                <a:latin typeface="Century Gothic"/>
                <a:ea typeface="Century Gothic"/>
                <a:cs typeface="Century Gothic"/>
                <a:sym typeface="Century Gothic"/>
              </a:endParaRPr>
            </a:p>
          </p:txBody>
        </p:sp>
        <p:sp>
          <p:nvSpPr>
            <p:cNvPr id="225" name="Shape 225"/>
            <p:cNvSpPr/>
            <p:nvPr/>
          </p:nvSpPr>
          <p:spPr>
            <a:xfrm>
              <a:off x="6629622" y="13825166"/>
              <a:ext cx="21021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I</a:t>
              </a:r>
              <a:r>
                <a:rPr lang="en-US" b="1" i="0" u="none" strike="noStrike" cap="none">
                  <a:solidFill>
                    <a:srgbClr val="FFFFFF"/>
                  </a:solidFill>
                  <a:latin typeface="Century Gothic"/>
                  <a:ea typeface="Century Gothic"/>
                  <a:cs typeface="Century Gothic"/>
                  <a:sym typeface="Century Gothic"/>
                </a:rPr>
                <a:t>dentify outbreak </a:t>
              </a:r>
              <a:r>
                <a:rPr lang="en-US" b="1">
                  <a:solidFill>
                    <a:srgbClr val="FFFFFF"/>
                  </a:solidFill>
                  <a:latin typeface="Century Gothic"/>
                  <a:ea typeface="Century Gothic"/>
                  <a:cs typeface="Century Gothic"/>
                  <a:sym typeface="Century Gothic"/>
                </a:rPr>
                <a:t>areas on maps</a:t>
              </a:r>
              <a:endParaRPr b="1" i="0" u="none" strike="noStrike" cap="none">
                <a:solidFill>
                  <a:srgbClr val="FFFFFF"/>
                </a:solidFill>
                <a:latin typeface="Century Gothic"/>
                <a:ea typeface="Century Gothic"/>
                <a:cs typeface="Century Gothic"/>
                <a:sym typeface="Century Gothic"/>
              </a:endParaRPr>
            </a:p>
          </p:txBody>
        </p:sp>
        <p:sp>
          <p:nvSpPr>
            <p:cNvPr id="226" name="Shape 226"/>
            <p:cNvSpPr/>
            <p:nvPr/>
          </p:nvSpPr>
          <p:spPr>
            <a:xfrm>
              <a:off x="8536276" y="13825186"/>
              <a:ext cx="21957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lvl="0" indent="0" rtl="0">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Assess accuracy</a:t>
              </a:r>
              <a:r>
                <a:rPr lang="en-US" sz="1800" b="1">
                  <a:solidFill>
                    <a:srgbClr val="FFFFFF"/>
                  </a:solidFill>
                  <a:latin typeface="Century Gothic"/>
                  <a:ea typeface="Century Gothic"/>
                  <a:cs typeface="Century Gothic"/>
                  <a:sym typeface="Century Gothic"/>
                </a:rPr>
                <a:t> </a:t>
              </a:r>
              <a:endParaRPr sz="1800" b="1" i="0" u="none" strike="noStrike" cap="none">
                <a:solidFill>
                  <a:srgbClr val="FFFFFF"/>
                </a:solidFill>
                <a:latin typeface="Century Gothic"/>
                <a:ea typeface="Century Gothic"/>
                <a:cs typeface="Century Gothic"/>
                <a:sym typeface="Century Gothic"/>
              </a:endParaRPr>
            </a:p>
          </p:txBody>
        </p:sp>
        <p:sp>
          <p:nvSpPr>
            <p:cNvPr id="227" name="Shape 227"/>
            <p:cNvSpPr/>
            <p:nvPr/>
          </p:nvSpPr>
          <p:spPr>
            <a:xfrm>
              <a:off x="10526744" y="13825194"/>
              <a:ext cx="22545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Compare utility of map products</a:t>
              </a:r>
              <a:endParaRPr b="1" i="0" u="none" strike="noStrike" cap="none">
                <a:solidFill>
                  <a:srgbClr val="FFFFFF"/>
                </a:solidFill>
                <a:latin typeface="Century Gothic"/>
                <a:ea typeface="Century Gothic"/>
                <a:cs typeface="Century Gothic"/>
                <a:sym typeface="Century Gothic"/>
              </a:endParaRPr>
            </a:p>
          </p:txBody>
        </p:sp>
      </p:grpSp>
      <p:pic>
        <p:nvPicPr>
          <p:cNvPr id="228" name="Shape 228"/>
          <p:cNvPicPr preferRelativeResize="0"/>
          <p:nvPr/>
        </p:nvPicPr>
        <p:blipFill>
          <a:blip r:embed="rId3">
            <a:alphaModFix/>
          </a:blip>
          <a:stretch>
            <a:fillRect/>
          </a:stretch>
        </p:blipFill>
        <p:spPr>
          <a:xfrm>
            <a:off x="4590125" y="4944063"/>
            <a:ext cx="2514600" cy="638175"/>
          </a:xfrm>
          <a:prstGeom prst="rect">
            <a:avLst/>
          </a:prstGeom>
          <a:noFill/>
          <a:ln>
            <a:noFill/>
          </a:ln>
        </p:spPr>
      </p:pic>
      <p:pic>
        <p:nvPicPr>
          <p:cNvPr id="229" name="Shape 229"/>
          <p:cNvPicPr preferRelativeResize="0"/>
          <p:nvPr/>
        </p:nvPicPr>
        <p:blipFill>
          <a:blip r:embed="rId4">
            <a:alphaModFix/>
          </a:blip>
          <a:stretch>
            <a:fillRect/>
          </a:stretch>
        </p:blipFill>
        <p:spPr>
          <a:xfrm>
            <a:off x="7953375" y="4900075"/>
            <a:ext cx="4125500" cy="919700"/>
          </a:xfrm>
          <a:prstGeom prst="rect">
            <a:avLst/>
          </a:prstGeom>
          <a:noFill/>
          <a:ln>
            <a:noFill/>
          </a:ln>
        </p:spPr>
      </p:pic>
      <p:pic>
        <p:nvPicPr>
          <p:cNvPr id="230" name="Shape 230"/>
          <p:cNvPicPr preferRelativeResize="0"/>
          <p:nvPr/>
        </p:nvPicPr>
        <p:blipFill>
          <a:blip r:embed="rId5">
            <a:alphaModFix/>
          </a:blip>
          <a:stretch>
            <a:fillRect/>
          </a:stretch>
        </p:blipFill>
        <p:spPr>
          <a:xfrm>
            <a:off x="848000" y="5131800"/>
            <a:ext cx="1987950" cy="581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10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1000125" y="365124"/>
            <a:ext cx="94134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a:solidFill>
                  <a:srgbClr val="3E4268"/>
                </a:solidFill>
                <a:latin typeface="Century Gothic"/>
                <a:ea typeface="Century Gothic"/>
                <a:cs typeface="Century Gothic"/>
                <a:sym typeface="Century Gothic"/>
              </a:rPr>
              <a:t>Methods</a:t>
            </a:r>
            <a:endParaRPr sz="4800" b="0" i="0" u="none" strike="noStrike" cap="none">
              <a:solidFill>
                <a:srgbClr val="3E4268"/>
              </a:solidFill>
              <a:latin typeface="Century Gothic"/>
              <a:ea typeface="Century Gothic"/>
              <a:cs typeface="Century Gothic"/>
              <a:sym typeface="Century Gothic"/>
            </a:endParaRPr>
          </a:p>
        </p:txBody>
      </p:sp>
      <p:grpSp>
        <p:nvGrpSpPr>
          <p:cNvPr id="237" name="Shape 237"/>
          <p:cNvGrpSpPr/>
          <p:nvPr/>
        </p:nvGrpSpPr>
        <p:grpSpPr>
          <a:xfrm>
            <a:off x="3824590" y="62231"/>
            <a:ext cx="8291215" cy="1258549"/>
            <a:chOff x="2681092" y="13825166"/>
            <a:chExt cx="10100152" cy="2236228"/>
          </a:xfrm>
        </p:grpSpPr>
        <p:sp>
          <p:nvSpPr>
            <p:cNvPr id="238" name="Shape 238"/>
            <p:cNvSpPr/>
            <p:nvPr/>
          </p:nvSpPr>
          <p:spPr>
            <a:xfrm>
              <a:off x="2681092" y="13825186"/>
              <a:ext cx="20370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Classify evergreen forest to create a host map</a:t>
              </a:r>
              <a:endParaRPr b="1" i="0" u="none" strike="noStrike" cap="none">
                <a:solidFill>
                  <a:srgbClr val="FFFFFF"/>
                </a:solidFill>
                <a:latin typeface="Century Gothic"/>
                <a:ea typeface="Century Gothic"/>
                <a:cs typeface="Century Gothic"/>
                <a:sym typeface="Century Gothic"/>
              </a:endParaRPr>
            </a:p>
          </p:txBody>
        </p:sp>
        <p:sp>
          <p:nvSpPr>
            <p:cNvPr id="239" name="Shape 239"/>
            <p:cNvSpPr/>
            <p:nvPr/>
          </p:nvSpPr>
          <p:spPr>
            <a:xfrm>
              <a:off x="4568180" y="13825186"/>
              <a:ext cx="22545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Calculate:</a:t>
              </a:r>
              <a:endParaRPr b="1">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ΔNDVI</a:t>
              </a:r>
              <a:endParaRPr b="1">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b="1">
                  <a:solidFill>
                    <a:schemeClr val="lt1"/>
                  </a:solidFill>
                  <a:latin typeface="Century Gothic"/>
                  <a:ea typeface="Century Gothic"/>
                  <a:cs typeface="Century Gothic"/>
                  <a:sym typeface="Century Gothic"/>
                </a:rPr>
                <a:t>Δ</a:t>
              </a:r>
              <a:r>
                <a:rPr lang="en-US" b="1">
                  <a:solidFill>
                    <a:srgbClr val="FFFFFF"/>
                  </a:solidFill>
                  <a:latin typeface="Century Gothic"/>
                  <a:ea typeface="Century Gothic"/>
                  <a:cs typeface="Century Gothic"/>
                  <a:sym typeface="Century Gothic"/>
                </a:rPr>
                <a:t>NDMI</a:t>
              </a:r>
              <a:endParaRPr b="1">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b="1">
                  <a:solidFill>
                    <a:schemeClr val="lt1"/>
                  </a:solidFill>
                  <a:latin typeface="Century Gothic"/>
                  <a:ea typeface="Century Gothic"/>
                  <a:cs typeface="Century Gothic"/>
                  <a:sym typeface="Century Gothic"/>
                </a:rPr>
                <a:t>Δ</a:t>
              </a:r>
              <a:r>
                <a:rPr lang="en-US" b="1">
                  <a:solidFill>
                    <a:srgbClr val="FFFFFF"/>
                  </a:solidFill>
                  <a:latin typeface="Century Gothic"/>
                  <a:ea typeface="Century Gothic"/>
                  <a:cs typeface="Century Gothic"/>
                  <a:sym typeface="Century Gothic"/>
                </a:rPr>
                <a:t>IREC</a:t>
              </a:r>
              <a:endParaRPr b="1">
                <a:solidFill>
                  <a:srgbClr val="FFFFFF"/>
                </a:solidFill>
                <a:latin typeface="Century Gothic"/>
                <a:ea typeface="Century Gothic"/>
                <a:cs typeface="Century Gothic"/>
                <a:sym typeface="Century Gothic"/>
              </a:endParaRPr>
            </a:p>
          </p:txBody>
        </p:sp>
        <p:sp>
          <p:nvSpPr>
            <p:cNvPr id="240" name="Shape 240"/>
            <p:cNvSpPr/>
            <p:nvPr/>
          </p:nvSpPr>
          <p:spPr>
            <a:xfrm>
              <a:off x="6629622" y="13825166"/>
              <a:ext cx="2102100" cy="2236200"/>
            </a:xfrm>
            <a:prstGeom prst="chevron">
              <a:avLst>
                <a:gd name="adj" fmla="val 17888"/>
              </a:avLst>
            </a:prstGeom>
            <a:solidFill>
              <a:srgbClr val="274E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I</a:t>
              </a:r>
              <a:r>
                <a:rPr lang="en-US" b="1" i="0" u="none" strike="noStrike" cap="none">
                  <a:solidFill>
                    <a:srgbClr val="FFFFFF"/>
                  </a:solidFill>
                  <a:latin typeface="Century Gothic"/>
                  <a:ea typeface="Century Gothic"/>
                  <a:cs typeface="Century Gothic"/>
                  <a:sym typeface="Century Gothic"/>
                </a:rPr>
                <a:t>dentify outbreak </a:t>
              </a:r>
              <a:r>
                <a:rPr lang="en-US" b="1">
                  <a:solidFill>
                    <a:srgbClr val="FFFFFF"/>
                  </a:solidFill>
                  <a:latin typeface="Century Gothic"/>
                  <a:ea typeface="Century Gothic"/>
                  <a:cs typeface="Century Gothic"/>
                  <a:sym typeface="Century Gothic"/>
                </a:rPr>
                <a:t>areas on maps</a:t>
              </a:r>
              <a:endParaRPr b="1" i="0" u="none" strike="noStrike" cap="none">
                <a:solidFill>
                  <a:srgbClr val="FFFFFF"/>
                </a:solidFill>
                <a:latin typeface="Century Gothic"/>
                <a:ea typeface="Century Gothic"/>
                <a:cs typeface="Century Gothic"/>
                <a:sym typeface="Century Gothic"/>
              </a:endParaRPr>
            </a:p>
          </p:txBody>
        </p:sp>
        <p:sp>
          <p:nvSpPr>
            <p:cNvPr id="241" name="Shape 241"/>
            <p:cNvSpPr/>
            <p:nvPr/>
          </p:nvSpPr>
          <p:spPr>
            <a:xfrm>
              <a:off x="8536276" y="13825186"/>
              <a:ext cx="21957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lvl="0" indent="0" rtl="0">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Assess accuracy</a:t>
              </a:r>
              <a:r>
                <a:rPr lang="en-US" sz="1800" b="1">
                  <a:solidFill>
                    <a:srgbClr val="FFFFFF"/>
                  </a:solidFill>
                  <a:latin typeface="Century Gothic"/>
                  <a:ea typeface="Century Gothic"/>
                  <a:cs typeface="Century Gothic"/>
                  <a:sym typeface="Century Gothic"/>
                </a:rPr>
                <a:t> </a:t>
              </a:r>
              <a:endParaRPr sz="1800" b="1" i="0" u="none" strike="noStrike" cap="none">
                <a:solidFill>
                  <a:srgbClr val="FFFFFF"/>
                </a:solidFill>
                <a:latin typeface="Century Gothic"/>
                <a:ea typeface="Century Gothic"/>
                <a:cs typeface="Century Gothic"/>
                <a:sym typeface="Century Gothic"/>
              </a:endParaRPr>
            </a:p>
          </p:txBody>
        </p:sp>
        <p:sp>
          <p:nvSpPr>
            <p:cNvPr id="242" name="Shape 242"/>
            <p:cNvSpPr/>
            <p:nvPr/>
          </p:nvSpPr>
          <p:spPr>
            <a:xfrm>
              <a:off x="10526744" y="13825194"/>
              <a:ext cx="22545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Compare utility of map products</a:t>
              </a:r>
              <a:endParaRPr b="1" i="0" u="none" strike="noStrike" cap="none">
                <a:solidFill>
                  <a:srgbClr val="FFFFFF"/>
                </a:solidFill>
                <a:latin typeface="Century Gothic"/>
                <a:ea typeface="Century Gothic"/>
                <a:cs typeface="Century Gothic"/>
                <a:sym typeface="Century Gothic"/>
              </a:endParaRPr>
            </a:p>
          </p:txBody>
        </p:sp>
      </p:grpSp>
      <p:grpSp>
        <p:nvGrpSpPr>
          <p:cNvPr id="243" name="Shape 243"/>
          <p:cNvGrpSpPr/>
          <p:nvPr/>
        </p:nvGrpSpPr>
        <p:grpSpPr>
          <a:xfrm>
            <a:off x="180498" y="1701037"/>
            <a:ext cx="601975" cy="4285951"/>
            <a:chOff x="6428675" y="703009"/>
            <a:chExt cx="311323" cy="1312535"/>
          </a:xfrm>
        </p:grpSpPr>
        <p:sp>
          <p:nvSpPr>
            <p:cNvPr id="244" name="Shape 244"/>
            <p:cNvSpPr/>
            <p:nvPr/>
          </p:nvSpPr>
          <p:spPr>
            <a:xfrm>
              <a:off x="6428675" y="703009"/>
              <a:ext cx="247800" cy="157500"/>
            </a:xfrm>
            <a:prstGeom prst="rect">
              <a:avLst/>
            </a:prstGeom>
            <a:solidFill>
              <a:srgbClr val="4F2128"/>
            </a:solidFill>
            <a:ln w="9525" cap="flat" cmpd="sng">
              <a:solidFill>
                <a:srgbClr val="4F212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5" name="Shape 245"/>
            <p:cNvSpPr/>
            <p:nvPr/>
          </p:nvSpPr>
          <p:spPr>
            <a:xfrm>
              <a:off x="6428675" y="891543"/>
              <a:ext cx="247800" cy="1575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6" name="Shape 246"/>
            <p:cNvSpPr/>
            <p:nvPr/>
          </p:nvSpPr>
          <p:spPr>
            <a:xfrm>
              <a:off x="6428675" y="1080077"/>
              <a:ext cx="247800" cy="1575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7" name="Shape 247"/>
            <p:cNvSpPr/>
            <p:nvPr/>
          </p:nvSpPr>
          <p:spPr>
            <a:xfrm>
              <a:off x="6428675" y="1268611"/>
              <a:ext cx="247800" cy="157500"/>
            </a:xfrm>
            <a:prstGeom prst="rect">
              <a:avLst/>
            </a:prstGeom>
            <a:solidFill>
              <a:srgbClr val="A9FF2C"/>
            </a:solidFill>
            <a:ln w="9525" cap="flat" cmpd="sng">
              <a:solidFill>
                <a:srgbClr val="A9FF2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8" name="Shape 248"/>
            <p:cNvSpPr/>
            <p:nvPr/>
          </p:nvSpPr>
          <p:spPr>
            <a:xfrm>
              <a:off x="6428675" y="1457145"/>
              <a:ext cx="247800" cy="157500"/>
            </a:xfrm>
            <a:prstGeom prst="rect">
              <a:avLst/>
            </a:prstGeom>
            <a:solidFill>
              <a:srgbClr val="0A7DFF"/>
            </a:solidFill>
            <a:ln w="9525" cap="flat" cmpd="sng">
              <a:solidFill>
                <a:srgbClr val="0A7D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9" name="Shape 249"/>
            <p:cNvSpPr/>
            <p:nvPr/>
          </p:nvSpPr>
          <p:spPr>
            <a:xfrm>
              <a:off x="6428675" y="1645679"/>
              <a:ext cx="247800" cy="157500"/>
            </a:xfrm>
            <a:prstGeom prst="rect">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0" name="Shape 250"/>
            <p:cNvSpPr/>
            <p:nvPr/>
          </p:nvSpPr>
          <p:spPr>
            <a:xfrm>
              <a:off x="6428675" y="1834213"/>
              <a:ext cx="247800" cy="157500"/>
            </a:xfrm>
            <a:prstGeom prst="rect">
              <a:avLst/>
            </a:prstGeom>
            <a:solidFill>
              <a:srgbClr val="000053"/>
            </a:solidFill>
            <a:ln w="9525" cap="flat" cmpd="sng">
              <a:solidFill>
                <a:srgbClr val="000053"/>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251" name="Shape 251"/>
            <p:cNvCxnSpPr/>
            <p:nvPr/>
          </p:nvCxnSpPr>
          <p:spPr>
            <a:xfrm rot="10800000">
              <a:off x="6728807" y="704925"/>
              <a:ext cx="9600" cy="714300"/>
            </a:xfrm>
            <a:prstGeom prst="straightConnector1">
              <a:avLst/>
            </a:prstGeom>
            <a:noFill/>
            <a:ln w="38100" cap="flat" cmpd="sng">
              <a:solidFill>
                <a:srgbClr val="000000"/>
              </a:solidFill>
              <a:prstDash val="solid"/>
              <a:round/>
              <a:headEnd type="none" w="med" len="med"/>
              <a:tailEnd type="triangle" w="med" len="med"/>
            </a:ln>
          </p:spPr>
        </p:cxnSp>
        <p:cxnSp>
          <p:nvCxnSpPr>
            <p:cNvPr id="252" name="Shape 252"/>
            <p:cNvCxnSpPr/>
            <p:nvPr/>
          </p:nvCxnSpPr>
          <p:spPr>
            <a:xfrm flipH="1">
              <a:off x="6736998" y="1648044"/>
              <a:ext cx="3000" cy="367500"/>
            </a:xfrm>
            <a:prstGeom prst="straightConnector1">
              <a:avLst/>
            </a:prstGeom>
            <a:noFill/>
            <a:ln w="38100" cap="flat" cmpd="sng">
              <a:solidFill>
                <a:srgbClr val="000000"/>
              </a:solidFill>
              <a:prstDash val="solid"/>
              <a:round/>
              <a:headEnd type="none" w="med" len="med"/>
              <a:tailEnd type="triangle" w="med" len="med"/>
            </a:ln>
          </p:spPr>
        </p:cxnSp>
      </p:grpSp>
      <p:pic>
        <p:nvPicPr>
          <p:cNvPr id="253" name="Shape 253"/>
          <p:cNvPicPr preferRelativeResize="0"/>
          <p:nvPr/>
        </p:nvPicPr>
        <p:blipFill rotWithShape="1">
          <a:blip r:embed="rId3">
            <a:alphaModFix/>
          </a:blip>
          <a:srcRect l="16112" t="7293" r="11601" b="3873"/>
          <a:stretch/>
        </p:blipFill>
        <p:spPr>
          <a:xfrm>
            <a:off x="1438500" y="2243725"/>
            <a:ext cx="3877146" cy="3369173"/>
          </a:xfrm>
          <a:prstGeom prst="rect">
            <a:avLst/>
          </a:prstGeom>
          <a:noFill/>
          <a:ln>
            <a:noFill/>
          </a:ln>
        </p:spPr>
      </p:pic>
      <p:sp>
        <p:nvSpPr>
          <p:cNvPr id="254" name="Shape 254"/>
          <p:cNvSpPr txBox="1"/>
          <p:nvPr/>
        </p:nvSpPr>
        <p:spPr>
          <a:xfrm>
            <a:off x="1406700" y="1910850"/>
            <a:ext cx="3064500" cy="124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800">
                <a:latin typeface="Century Gothic"/>
                <a:ea typeface="Century Gothic"/>
                <a:cs typeface="Century Gothic"/>
                <a:sym typeface="Century Gothic"/>
              </a:rPr>
              <a:t>Δ</a:t>
            </a:r>
            <a:r>
              <a:rPr lang="en-US" sz="1800" i="0" u="none" strike="noStrike" cap="none">
                <a:solidFill>
                  <a:srgbClr val="000000"/>
                </a:solidFill>
                <a:latin typeface="Century Gothic"/>
                <a:ea typeface="Century Gothic"/>
                <a:cs typeface="Century Gothic"/>
                <a:sym typeface="Century Gothic"/>
              </a:rPr>
              <a:t>NDVI</a:t>
            </a:r>
            <a:endParaRPr sz="180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a:solidFill>
                  <a:srgbClr val="000000"/>
                </a:solidFill>
                <a:latin typeface="Century Gothic"/>
                <a:ea typeface="Century Gothic"/>
                <a:cs typeface="Century Gothic"/>
                <a:sym typeface="Century Gothic"/>
              </a:rPr>
              <a:t>May 2016 to May 2017</a:t>
            </a:r>
            <a:endParaRPr sz="180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r>
              <a:rPr lang="en-US" sz="1800">
                <a:latin typeface="Century Gothic"/>
                <a:ea typeface="Century Gothic"/>
                <a:cs typeface="Century Gothic"/>
                <a:sym typeface="Century Gothic"/>
              </a:rPr>
              <a:t>Sentinel-2 MSI</a:t>
            </a:r>
            <a:endParaRPr sz="1800">
              <a:latin typeface="Century Gothic"/>
              <a:ea typeface="Century Gothic"/>
              <a:cs typeface="Century Gothic"/>
              <a:sym typeface="Century Gothic"/>
            </a:endParaRPr>
          </a:p>
        </p:txBody>
      </p:sp>
      <p:pic>
        <p:nvPicPr>
          <p:cNvPr id="255" name="Shape 255"/>
          <p:cNvPicPr preferRelativeResize="0"/>
          <p:nvPr/>
        </p:nvPicPr>
        <p:blipFill rotWithShape="1">
          <a:blip r:embed="rId4">
            <a:alphaModFix/>
          </a:blip>
          <a:srcRect l="23896" t="9706" r="26599" b="20309"/>
          <a:stretch/>
        </p:blipFill>
        <p:spPr>
          <a:xfrm>
            <a:off x="4931300" y="2167525"/>
            <a:ext cx="3446978" cy="3445923"/>
          </a:xfrm>
          <a:prstGeom prst="rect">
            <a:avLst/>
          </a:prstGeom>
          <a:noFill/>
          <a:ln>
            <a:noFill/>
          </a:ln>
        </p:spPr>
      </p:pic>
      <p:pic>
        <p:nvPicPr>
          <p:cNvPr id="256" name="Shape 256"/>
          <p:cNvPicPr preferRelativeResize="0"/>
          <p:nvPr/>
        </p:nvPicPr>
        <p:blipFill rotWithShape="1">
          <a:blip r:embed="rId5">
            <a:alphaModFix/>
          </a:blip>
          <a:srcRect l="22494" t="10626" r="27036" b="20096"/>
          <a:stretch/>
        </p:blipFill>
        <p:spPr>
          <a:xfrm>
            <a:off x="8451800" y="2308870"/>
            <a:ext cx="3446978" cy="3346053"/>
          </a:xfrm>
          <a:prstGeom prst="rect">
            <a:avLst/>
          </a:prstGeom>
          <a:noFill/>
          <a:ln>
            <a:noFill/>
          </a:ln>
        </p:spPr>
      </p:pic>
      <p:sp>
        <p:nvSpPr>
          <p:cNvPr id="257" name="Shape 257"/>
          <p:cNvSpPr txBox="1"/>
          <p:nvPr/>
        </p:nvSpPr>
        <p:spPr>
          <a:xfrm>
            <a:off x="5064300" y="1910850"/>
            <a:ext cx="3064500" cy="124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800">
                <a:latin typeface="Century Gothic"/>
                <a:ea typeface="Century Gothic"/>
                <a:cs typeface="Century Gothic"/>
                <a:sym typeface="Century Gothic"/>
              </a:rPr>
              <a:t>Beetle Damage Spot</a:t>
            </a:r>
            <a:endParaRPr sz="1800">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r>
              <a:rPr lang="en-US" sz="1800">
                <a:latin typeface="Century Gothic"/>
                <a:ea typeface="Century Gothic"/>
                <a:cs typeface="Century Gothic"/>
                <a:sym typeface="Century Gothic"/>
              </a:rPr>
              <a:t>Locations</a:t>
            </a:r>
            <a:endParaRPr sz="1800">
              <a:latin typeface="Century Gothic"/>
              <a:ea typeface="Century Gothic"/>
              <a:cs typeface="Century Gothic"/>
              <a:sym typeface="Century Gothic"/>
            </a:endParaRPr>
          </a:p>
        </p:txBody>
      </p:sp>
      <p:sp>
        <p:nvSpPr>
          <p:cNvPr id="258" name="Shape 258"/>
          <p:cNvSpPr txBox="1"/>
          <p:nvPr/>
        </p:nvSpPr>
        <p:spPr>
          <a:xfrm>
            <a:off x="8569500" y="1910850"/>
            <a:ext cx="3064500" cy="124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800">
                <a:latin typeface="Century Gothic"/>
                <a:ea typeface="Century Gothic"/>
                <a:cs typeface="Century Gothic"/>
                <a:sym typeface="Century Gothic"/>
              </a:rPr>
              <a:t>True Color Composite</a:t>
            </a:r>
            <a:endParaRPr sz="180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r>
              <a:rPr lang="en-US" sz="1800">
                <a:latin typeface="Century Gothic"/>
                <a:ea typeface="Century Gothic"/>
                <a:cs typeface="Century Gothic"/>
                <a:sym typeface="Century Gothic"/>
              </a:rPr>
              <a:t>Sentinel-2 MSI</a:t>
            </a:r>
            <a:endParaRPr sz="1800">
              <a:latin typeface="Century Gothic"/>
              <a:ea typeface="Century Gothic"/>
              <a:cs typeface="Century Gothic"/>
              <a:sym typeface="Century Gothic"/>
            </a:endParaRPr>
          </a:p>
        </p:txBody>
      </p:sp>
      <p:sp>
        <p:nvSpPr>
          <p:cNvPr id="259" name="Shape 259"/>
          <p:cNvSpPr txBox="1"/>
          <p:nvPr/>
        </p:nvSpPr>
        <p:spPr>
          <a:xfrm rot="-5400000">
            <a:off x="685800" y="2673325"/>
            <a:ext cx="602100" cy="566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dirty="0">
                <a:solidFill>
                  <a:schemeClr val="dk1"/>
                </a:solidFill>
                <a:latin typeface="Century Gothic"/>
                <a:ea typeface="Century Gothic"/>
                <a:cs typeface="Century Gothic"/>
                <a:sym typeface="Century Gothic"/>
              </a:rPr>
              <a:t>+Δ</a:t>
            </a:r>
            <a:endParaRPr dirty="0"/>
          </a:p>
        </p:txBody>
      </p:sp>
      <p:sp>
        <p:nvSpPr>
          <p:cNvPr id="260" name="Shape 260"/>
          <p:cNvSpPr txBox="1"/>
          <p:nvPr/>
        </p:nvSpPr>
        <p:spPr>
          <a:xfrm rot="-5400000">
            <a:off x="685800" y="5111725"/>
            <a:ext cx="602100" cy="566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dirty="0">
                <a:solidFill>
                  <a:schemeClr val="dk1"/>
                </a:solidFill>
                <a:latin typeface="Century Gothic"/>
                <a:ea typeface="Century Gothic"/>
                <a:cs typeface="Century Gothic"/>
                <a:sym typeface="Century Gothic"/>
              </a:rPr>
              <a:t>–Δ</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1000125" y="365124"/>
            <a:ext cx="94134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a:solidFill>
                  <a:srgbClr val="3E4268"/>
                </a:solidFill>
                <a:latin typeface="Century Gothic"/>
                <a:ea typeface="Century Gothic"/>
                <a:cs typeface="Century Gothic"/>
                <a:sym typeface="Century Gothic"/>
              </a:rPr>
              <a:t>Methods</a:t>
            </a:r>
            <a:endParaRPr sz="4800" b="0" i="0" u="none" strike="noStrike" cap="none">
              <a:solidFill>
                <a:srgbClr val="3E4268"/>
              </a:solidFill>
              <a:latin typeface="Century Gothic"/>
              <a:ea typeface="Century Gothic"/>
              <a:cs typeface="Century Gothic"/>
              <a:sym typeface="Century Gothic"/>
            </a:endParaRPr>
          </a:p>
        </p:txBody>
      </p:sp>
      <p:grpSp>
        <p:nvGrpSpPr>
          <p:cNvPr id="267" name="Shape 267"/>
          <p:cNvGrpSpPr/>
          <p:nvPr/>
        </p:nvGrpSpPr>
        <p:grpSpPr>
          <a:xfrm>
            <a:off x="3824590" y="62231"/>
            <a:ext cx="8291215" cy="1258549"/>
            <a:chOff x="2681092" y="13825166"/>
            <a:chExt cx="10100152" cy="2236228"/>
          </a:xfrm>
        </p:grpSpPr>
        <p:sp>
          <p:nvSpPr>
            <p:cNvPr id="268" name="Shape 268"/>
            <p:cNvSpPr/>
            <p:nvPr/>
          </p:nvSpPr>
          <p:spPr>
            <a:xfrm>
              <a:off x="2681092" y="13825186"/>
              <a:ext cx="20370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Classify evergreen forest to create a host map</a:t>
              </a:r>
              <a:endParaRPr b="1" i="0" u="none" strike="noStrike" cap="none">
                <a:solidFill>
                  <a:srgbClr val="FFFFFF"/>
                </a:solidFill>
                <a:latin typeface="Century Gothic"/>
                <a:ea typeface="Century Gothic"/>
                <a:cs typeface="Century Gothic"/>
                <a:sym typeface="Century Gothic"/>
              </a:endParaRPr>
            </a:p>
          </p:txBody>
        </p:sp>
        <p:sp>
          <p:nvSpPr>
            <p:cNvPr id="269" name="Shape 269"/>
            <p:cNvSpPr/>
            <p:nvPr/>
          </p:nvSpPr>
          <p:spPr>
            <a:xfrm>
              <a:off x="4568180" y="13825186"/>
              <a:ext cx="22545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Calculate:</a:t>
              </a:r>
              <a:endParaRPr b="1">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ΔNDVI</a:t>
              </a:r>
              <a:endParaRPr b="1">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b="1">
                  <a:solidFill>
                    <a:schemeClr val="lt1"/>
                  </a:solidFill>
                  <a:latin typeface="Century Gothic"/>
                  <a:ea typeface="Century Gothic"/>
                  <a:cs typeface="Century Gothic"/>
                  <a:sym typeface="Century Gothic"/>
                </a:rPr>
                <a:t>Δ</a:t>
              </a:r>
              <a:r>
                <a:rPr lang="en-US" b="1">
                  <a:solidFill>
                    <a:srgbClr val="FFFFFF"/>
                  </a:solidFill>
                  <a:latin typeface="Century Gothic"/>
                  <a:ea typeface="Century Gothic"/>
                  <a:cs typeface="Century Gothic"/>
                  <a:sym typeface="Century Gothic"/>
                </a:rPr>
                <a:t>NDMI</a:t>
              </a:r>
              <a:endParaRPr b="1">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b="1">
                  <a:solidFill>
                    <a:schemeClr val="lt1"/>
                  </a:solidFill>
                  <a:latin typeface="Century Gothic"/>
                  <a:ea typeface="Century Gothic"/>
                  <a:cs typeface="Century Gothic"/>
                  <a:sym typeface="Century Gothic"/>
                </a:rPr>
                <a:t>Δ</a:t>
              </a:r>
              <a:r>
                <a:rPr lang="en-US" b="1">
                  <a:solidFill>
                    <a:srgbClr val="FFFFFF"/>
                  </a:solidFill>
                  <a:latin typeface="Century Gothic"/>
                  <a:ea typeface="Century Gothic"/>
                  <a:cs typeface="Century Gothic"/>
                  <a:sym typeface="Century Gothic"/>
                </a:rPr>
                <a:t>IREC</a:t>
              </a:r>
              <a:endParaRPr b="1">
                <a:solidFill>
                  <a:srgbClr val="FFFFFF"/>
                </a:solidFill>
                <a:latin typeface="Century Gothic"/>
                <a:ea typeface="Century Gothic"/>
                <a:cs typeface="Century Gothic"/>
                <a:sym typeface="Century Gothic"/>
              </a:endParaRPr>
            </a:p>
          </p:txBody>
        </p:sp>
        <p:sp>
          <p:nvSpPr>
            <p:cNvPr id="270" name="Shape 270"/>
            <p:cNvSpPr/>
            <p:nvPr/>
          </p:nvSpPr>
          <p:spPr>
            <a:xfrm>
              <a:off x="6629622" y="13825166"/>
              <a:ext cx="21021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I</a:t>
              </a:r>
              <a:r>
                <a:rPr lang="en-US" b="1" i="0" u="none" strike="noStrike" cap="none">
                  <a:solidFill>
                    <a:srgbClr val="FFFFFF"/>
                  </a:solidFill>
                  <a:latin typeface="Century Gothic"/>
                  <a:ea typeface="Century Gothic"/>
                  <a:cs typeface="Century Gothic"/>
                  <a:sym typeface="Century Gothic"/>
                </a:rPr>
                <a:t>dentify outbreak </a:t>
              </a:r>
              <a:r>
                <a:rPr lang="en-US" b="1">
                  <a:solidFill>
                    <a:srgbClr val="FFFFFF"/>
                  </a:solidFill>
                  <a:latin typeface="Century Gothic"/>
                  <a:ea typeface="Century Gothic"/>
                  <a:cs typeface="Century Gothic"/>
                  <a:sym typeface="Century Gothic"/>
                </a:rPr>
                <a:t>areas on maps</a:t>
              </a:r>
              <a:endParaRPr b="1" i="0" u="none" strike="noStrike" cap="none">
                <a:solidFill>
                  <a:srgbClr val="FFFFFF"/>
                </a:solidFill>
                <a:latin typeface="Century Gothic"/>
                <a:ea typeface="Century Gothic"/>
                <a:cs typeface="Century Gothic"/>
                <a:sym typeface="Century Gothic"/>
              </a:endParaRPr>
            </a:p>
          </p:txBody>
        </p:sp>
        <p:sp>
          <p:nvSpPr>
            <p:cNvPr id="271" name="Shape 271"/>
            <p:cNvSpPr/>
            <p:nvPr/>
          </p:nvSpPr>
          <p:spPr>
            <a:xfrm>
              <a:off x="8536276" y="13825186"/>
              <a:ext cx="2195700" cy="2236200"/>
            </a:xfrm>
            <a:prstGeom prst="chevron">
              <a:avLst>
                <a:gd name="adj" fmla="val 17888"/>
              </a:avLst>
            </a:prstGeom>
            <a:solidFill>
              <a:srgbClr val="274E13"/>
            </a:solidFill>
            <a:ln>
              <a:noFill/>
            </a:ln>
          </p:spPr>
          <p:txBody>
            <a:bodyPr spcFirstLastPara="1" wrap="square" lIns="91425" tIns="91425" rIns="91425" bIns="91425" anchor="ctr" anchorCtr="0">
              <a:noAutofit/>
            </a:bodyPr>
            <a:lstStyle/>
            <a:p>
              <a:pPr marL="0" lvl="0" indent="0" rtl="0">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Assess accuracy</a:t>
              </a:r>
              <a:r>
                <a:rPr lang="en-US" sz="1800" b="1">
                  <a:solidFill>
                    <a:srgbClr val="FFFFFF"/>
                  </a:solidFill>
                  <a:latin typeface="Century Gothic"/>
                  <a:ea typeface="Century Gothic"/>
                  <a:cs typeface="Century Gothic"/>
                  <a:sym typeface="Century Gothic"/>
                </a:rPr>
                <a:t> </a:t>
              </a:r>
              <a:endParaRPr sz="1800" b="1" i="0" u="none" strike="noStrike" cap="none">
                <a:solidFill>
                  <a:srgbClr val="FFFFFF"/>
                </a:solidFill>
                <a:latin typeface="Century Gothic"/>
                <a:ea typeface="Century Gothic"/>
                <a:cs typeface="Century Gothic"/>
                <a:sym typeface="Century Gothic"/>
              </a:endParaRPr>
            </a:p>
          </p:txBody>
        </p:sp>
        <p:sp>
          <p:nvSpPr>
            <p:cNvPr id="272" name="Shape 272"/>
            <p:cNvSpPr/>
            <p:nvPr/>
          </p:nvSpPr>
          <p:spPr>
            <a:xfrm>
              <a:off x="10526744" y="13825194"/>
              <a:ext cx="22545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Compare utility of map products</a:t>
              </a:r>
              <a:endParaRPr b="1" i="0" u="none" strike="noStrike" cap="none">
                <a:solidFill>
                  <a:srgbClr val="FFFFFF"/>
                </a:solidFill>
                <a:latin typeface="Century Gothic"/>
                <a:ea typeface="Century Gothic"/>
                <a:cs typeface="Century Gothic"/>
                <a:sym typeface="Century Gothic"/>
              </a:endParaRPr>
            </a:p>
          </p:txBody>
        </p:sp>
      </p:grpSp>
      <p:grpSp>
        <p:nvGrpSpPr>
          <p:cNvPr id="273" name="Shape 273"/>
          <p:cNvGrpSpPr/>
          <p:nvPr/>
        </p:nvGrpSpPr>
        <p:grpSpPr>
          <a:xfrm>
            <a:off x="180498" y="1701037"/>
            <a:ext cx="601975" cy="4285951"/>
            <a:chOff x="6428675" y="703009"/>
            <a:chExt cx="311323" cy="1312535"/>
          </a:xfrm>
        </p:grpSpPr>
        <p:sp>
          <p:nvSpPr>
            <p:cNvPr id="274" name="Shape 274"/>
            <p:cNvSpPr/>
            <p:nvPr/>
          </p:nvSpPr>
          <p:spPr>
            <a:xfrm>
              <a:off x="6428675" y="703009"/>
              <a:ext cx="247800" cy="157500"/>
            </a:xfrm>
            <a:prstGeom prst="rect">
              <a:avLst/>
            </a:prstGeom>
            <a:solidFill>
              <a:srgbClr val="4F2128"/>
            </a:solidFill>
            <a:ln w="9525" cap="flat" cmpd="sng">
              <a:solidFill>
                <a:srgbClr val="4F212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5" name="Shape 275"/>
            <p:cNvSpPr/>
            <p:nvPr/>
          </p:nvSpPr>
          <p:spPr>
            <a:xfrm>
              <a:off x="6428675" y="891543"/>
              <a:ext cx="247800" cy="1575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6" name="Shape 276"/>
            <p:cNvSpPr/>
            <p:nvPr/>
          </p:nvSpPr>
          <p:spPr>
            <a:xfrm>
              <a:off x="6428675" y="1080077"/>
              <a:ext cx="247800" cy="1575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7" name="Shape 277"/>
            <p:cNvSpPr/>
            <p:nvPr/>
          </p:nvSpPr>
          <p:spPr>
            <a:xfrm>
              <a:off x="6428675" y="1268611"/>
              <a:ext cx="247800" cy="157500"/>
            </a:xfrm>
            <a:prstGeom prst="rect">
              <a:avLst/>
            </a:prstGeom>
            <a:solidFill>
              <a:srgbClr val="A9FF2C"/>
            </a:solidFill>
            <a:ln w="9525" cap="flat" cmpd="sng">
              <a:solidFill>
                <a:srgbClr val="A9FF2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8" name="Shape 278"/>
            <p:cNvSpPr/>
            <p:nvPr/>
          </p:nvSpPr>
          <p:spPr>
            <a:xfrm>
              <a:off x="6428675" y="1457145"/>
              <a:ext cx="247800" cy="157500"/>
            </a:xfrm>
            <a:prstGeom prst="rect">
              <a:avLst/>
            </a:prstGeom>
            <a:solidFill>
              <a:srgbClr val="0A7DFF"/>
            </a:solidFill>
            <a:ln w="9525" cap="flat" cmpd="sng">
              <a:solidFill>
                <a:srgbClr val="0A7D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9" name="Shape 279"/>
            <p:cNvSpPr/>
            <p:nvPr/>
          </p:nvSpPr>
          <p:spPr>
            <a:xfrm>
              <a:off x="6428675" y="1645679"/>
              <a:ext cx="247800" cy="157500"/>
            </a:xfrm>
            <a:prstGeom prst="rect">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0" name="Shape 280"/>
            <p:cNvSpPr/>
            <p:nvPr/>
          </p:nvSpPr>
          <p:spPr>
            <a:xfrm>
              <a:off x="6428675" y="1834213"/>
              <a:ext cx="247800" cy="157500"/>
            </a:xfrm>
            <a:prstGeom prst="rect">
              <a:avLst/>
            </a:prstGeom>
            <a:solidFill>
              <a:srgbClr val="000053"/>
            </a:solidFill>
            <a:ln w="9525" cap="flat" cmpd="sng">
              <a:solidFill>
                <a:srgbClr val="000053"/>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281" name="Shape 281"/>
            <p:cNvCxnSpPr/>
            <p:nvPr/>
          </p:nvCxnSpPr>
          <p:spPr>
            <a:xfrm rot="10800000">
              <a:off x="6728807" y="704925"/>
              <a:ext cx="9600" cy="714300"/>
            </a:xfrm>
            <a:prstGeom prst="straightConnector1">
              <a:avLst/>
            </a:prstGeom>
            <a:noFill/>
            <a:ln w="38100" cap="flat" cmpd="sng">
              <a:solidFill>
                <a:srgbClr val="000000"/>
              </a:solidFill>
              <a:prstDash val="solid"/>
              <a:round/>
              <a:headEnd type="none" w="med" len="med"/>
              <a:tailEnd type="triangle" w="med" len="med"/>
            </a:ln>
          </p:spPr>
        </p:cxnSp>
        <p:cxnSp>
          <p:nvCxnSpPr>
            <p:cNvPr id="282" name="Shape 282"/>
            <p:cNvCxnSpPr/>
            <p:nvPr/>
          </p:nvCxnSpPr>
          <p:spPr>
            <a:xfrm flipH="1">
              <a:off x="6736998" y="1648044"/>
              <a:ext cx="3000" cy="367500"/>
            </a:xfrm>
            <a:prstGeom prst="straightConnector1">
              <a:avLst/>
            </a:prstGeom>
            <a:noFill/>
            <a:ln w="38100" cap="flat" cmpd="sng">
              <a:solidFill>
                <a:srgbClr val="000000"/>
              </a:solidFill>
              <a:prstDash val="solid"/>
              <a:round/>
              <a:headEnd type="none" w="med" len="med"/>
              <a:tailEnd type="triangle" w="med" len="med"/>
            </a:ln>
          </p:spPr>
        </p:cxnSp>
      </p:grpSp>
      <p:pic>
        <p:nvPicPr>
          <p:cNvPr id="283" name="Shape 283"/>
          <p:cNvPicPr preferRelativeResize="0"/>
          <p:nvPr/>
        </p:nvPicPr>
        <p:blipFill rotWithShape="1">
          <a:blip r:embed="rId3">
            <a:alphaModFix/>
          </a:blip>
          <a:srcRect l="16112" t="7293" r="11601" b="3873"/>
          <a:stretch/>
        </p:blipFill>
        <p:spPr>
          <a:xfrm>
            <a:off x="1438500" y="2243725"/>
            <a:ext cx="3877146" cy="3369173"/>
          </a:xfrm>
          <a:prstGeom prst="rect">
            <a:avLst/>
          </a:prstGeom>
          <a:noFill/>
          <a:ln>
            <a:noFill/>
          </a:ln>
        </p:spPr>
      </p:pic>
      <p:sp>
        <p:nvSpPr>
          <p:cNvPr id="284" name="Shape 284"/>
          <p:cNvSpPr txBox="1"/>
          <p:nvPr/>
        </p:nvSpPr>
        <p:spPr>
          <a:xfrm>
            <a:off x="1406700" y="1910850"/>
            <a:ext cx="3064500" cy="124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800">
                <a:latin typeface="Century Gothic"/>
                <a:ea typeface="Century Gothic"/>
                <a:cs typeface="Century Gothic"/>
                <a:sym typeface="Century Gothic"/>
              </a:rPr>
              <a:t>Δ</a:t>
            </a:r>
            <a:r>
              <a:rPr lang="en-US" sz="1800" i="0" u="none" strike="noStrike" cap="none">
                <a:solidFill>
                  <a:srgbClr val="000000"/>
                </a:solidFill>
                <a:latin typeface="Century Gothic"/>
                <a:ea typeface="Century Gothic"/>
                <a:cs typeface="Century Gothic"/>
                <a:sym typeface="Century Gothic"/>
              </a:rPr>
              <a:t>NDVI</a:t>
            </a:r>
            <a:endParaRPr sz="180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r>
              <a:rPr lang="en-US" sz="1800" i="0" u="none" strike="noStrike" cap="none">
                <a:solidFill>
                  <a:srgbClr val="000000"/>
                </a:solidFill>
                <a:latin typeface="Century Gothic"/>
                <a:ea typeface="Century Gothic"/>
                <a:cs typeface="Century Gothic"/>
                <a:sym typeface="Century Gothic"/>
              </a:rPr>
              <a:t>May 2016 to May 2017</a:t>
            </a:r>
            <a:endParaRPr sz="180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r>
              <a:rPr lang="en-US" sz="1800">
                <a:latin typeface="Century Gothic"/>
                <a:ea typeface="Century Gothic"/>
                <a:cs typeface="Century Gothic"/>
                <a:sym typeface="Century Gothic"/>
              </a:rPr>
              <a:t>Sentinel-2 MSI</a:t>
            </a:r>
            <a:endParaRPr sz="1800">
              <a:latin typeface="Century Gothic"/>
              <a:ea typeface="Century Gothic"/>
              <a:cs typeface="Century Gothic"/>
              <a:sym typeface="Century Gothic"/>
            </a:endParaRPr>
          </a:p>
        </p:txBody>
      </p:sp>
      <p:pic>
        <p:nvPicPr>
          <p:cNvPr id="285" name="Shape 285"/>
          <p:cNvPicPr preferRelativeResize="0"/>
          <p:nvPr/>
        </p:nvPicPr>
        <p:blipFill rotWithShape="1">
          <a:blip r:embed="rId4">
            <a:alphaModFix/>
          </a:blip>
          <a:srcRect l="23896" t="9706" r="26599" b="20309"/>
          <a:stretch/>
        </p:blipFill>
        <p:spPr>
          <a:xfrm>
            <a:off x="4931300" y="2167525"/>
            <a:ext cx="3446978" cy="3445923"/>
          </a:xfrm>
          <a:prstGeom prst="rect">
            <a:avLst/>
          </a:prstGeom>
          <a:noFill/>
          <a:ln>
            <a:noFill/>
          </a:ln>
        </p:spPr>
      </p:pic>
      <p:pic>
        <p:nvPicPr>
          <p:cNvPr id="286" name="Shape 286"/>
          <p:cNvPicPr preferRelativeResize="0"/>
          <p:nvPr/>
        </p:nvPicPr>
        <p:blipFill rotWithShape="1">
          <a:blip r:embed="rId5">
            <a:alphaModFix/>
          </a:blip>
          <a:srcRect l="22494" t="10626" r="27036" b="20096"/>
          <a:stretch/>
        </p:blipFill>
        <p:spPr>
          <a:xfrm>
            <a:off x="8451800" y="2308870"/>
            <a:ext cx="3446978" cy="3346053"/>
          </a:xfrm>
          <a:prstGeom prst="rect">
            <a:avLst/>
          </a:prstGeom>
          <a:noFill/>
          <a:ln>
            <a:noFill/>
          </a:ln>
        </p:spPr>
      </p:pic>
      <p:sp>
        <p:nvSpPr>
          <p:cNvPr id="287" name="Shape 287"/>
          <p:cNvSpPr txBox="1"/>
          <p:nvPr/>
        </p:nvSpPr>
        <p:spPr>
          <a:xfrm>
            <a:off x="5064300" y="1910850"/>
            <a:ext cx="3064500" cy="124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800">
                <a:latin typeface="Century Gothic"/>
                <a:ea typeface="Century Gothic"/>
                <a:cs typeface="Century Gothic"/>
                <a:sym typeface="Century Gothic"/>
              </a:rPr>
              <a:t>Beetle Damage Spot</a:t>
            </a:r>
            <a:endParaRPr sz="1800">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r>
              <a:rPr lang="en-US" sz="1800">
                <a:latin typeface="Century Gothic"/>
                <a:ea typeface="Century Gothic"/>
                <a:cs typeface="Century Gothic"/>
                <a:sym typeface="Century Gothic"/>
              </a:rPr>
              <a:t>Locations</a:t>
            </a:r>
            <a:endParaRPr sz="1800">
              <a:latin typeface="Century Gothic"/>
              <a:ea typeface="Century Gothic"/>
              <a:cs typeface="Century Gothic"/>
              <a:sym typeface="Century Gothic"/>
            </a:endParaRPr>
          </a:p>
        </p:txBody>
      </p:sp>
      <p:sp>
        <p:nvSpPr>
          <p:cNvPr id="288" name="Shape 288"/>
          <p:cNvSpPr txBox="1"/>
          <p:nvPr/>
        </p:nvSpPr>
        <p:spPr>
          <a:xfrm>
            <a:off x="8569500" y="1910850"/>
            <a:ext cx="3064500" cy="124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800">
                <a:latin typeface="Century Gothic"/>
                <a:ea typeface="Century Gothic"/>
                <a:cs typeface="Century Gothic"/>
                <a:sym typeface="Century Gothic"/>
              </a:rPr>
              <a:t>True Color Composite</a:t>
            </a:r>
            <a:endParaRPr sz="180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r>
              <a:rPr lang="en-US" sz="1800">
                <a:latin typeface="Century Gothic"/>
                <a:ea typeface="Century Gothic"/>
                <a:cs typeface="Century Gothic"/>
                <a:sym typeface="Century Gothic"/>
              </a:rPr>
              <a:t>Sentinel-2 MSI</a:t>
            </a:r>
            <a:endParaRPr sz="1800">
              <a:latin typeface="Century Gothic"/>
              <a:ea typeface="Century Gothic"/>
              <a:cs typeface="Century Gothic"/>
              <a:sym typeface="Century Gothic"/>
            </a:endParaRPr>
          </a:p>
        </p:txBody>
      </p:sp>
      <p:sp>
        <p:nvSpPr>
          <p:cNvPr id="27" name="Shape 259"/>
          <p:cNvSpPr txBox="1"/>
          <p:nvPr/>
        </p:nvSpPr>
        <p:spPr>
          <a:xfrm rot="-5400000">
            <a:off x="667950" y="2608650"/>
            <a:ext cx="602100" cy="566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dirty="0">
                <a:solidFill>
                  <a:schemeClr val="dk1"/>
                </a:solidFill>
                <a:latin typeface="Century Gothic"/>
                <a:ea typeface="Century Gothic"/>
                <a:cs typeface="Century Gothic"/>
                <a:sym typeface="Century Gothic"/>
              </a:rPr>
              <a:t>+Δ</a:t>
            </a:r>
            <a:endParaRPr dirty="0"/>
          </a:p>
        </p:txBody>
      </p:sp>
      <p:sp>
        <p:nvSpPr>
          <p:cNvPr id="28" name="Shape 260"/>
          <p:cNvSpPr txBox="1"/>
          <p:nvPr/>
        </p:nvSpPr>
        <p:spPr>
          <a:xfrm rot="-5400000">
            <a:off x="667950" y="5047050"/>
            <a:ext cx="602100" cy="566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dirty="0">
                <a:solidFill>
                  <a:schemeClr val="dk1"/>
                </a:solidFill>
                <a:latin typeface="Century Gothic"/>
                <a:ea typeface="Century Gothic"/>
                <a:cs typeface="Century Gothic"/>
                <a:sym typeface="Century Gothic"/>
              </a:rPr>
              <a:t>–Δ</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000125" y="365124"/>
            <a:ext cx="94134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a:solidFill>
                  <a:srgbClr val="3E4268"/>
                </a:solidFill>
                <a:latin typeface="Century Gothic"/>
                <a:ea typeface="Century Gothic"/>
                <a:cs typeface="Century Gothic"/>
                <a:sym typeface="Century Gothic"/>
              </a:rPr>
              <a:t>Methods</a:t>
            </a:r>
            <a:endParaRPr sz="4800" b="0" i="0" u="none" strike="noStrike" cap="none">
              <a:solidFill>
                <a:srgbClr val="3E4268"/>
              </a:solidFill>
              <a:latin typeface="Century Gothic"/>
              <a:ea typeface="Century Gothic"/>
              <a:cs typeface="Century Gothic"/>
              <a:sym typeface="Century Gothic"/>
            </a:endParaRPr>
          </a:p>
        </p:txBody>
      </p:sp>
      <p:grpSp>
        <p:nvGrpSpPr>
          <p:cNvPr id="297" name="Shape 297"/>
          <p:cNvGrpSpPr/>
          <p:nvPr/>
        </p:nvGrpSpPr>
        <p:grpSpPr>
          <a:xfrm>
            <a:off x="3824590" y="62231"/>
            <a:ext cx="8291215" cy="1258549"/>
            <a:chOff x="2681092" y="13825166"/>
            <a:chExt cx="10100152" cy="2236228"/>
          </a:xfrm>
        </p:grpSpPr>
        <p:sp>
          <p:nvSpPr>
            <p:cNvPr id="298" name="Shape 298"/>
            <p:cNvSpPr/>
            <p:nvPr/>
          </p:nvSpPr>
          <p:spPr>
            <a:xfrm>
              <a:off x="2681092" y="13825186"/>
              <a:ext cx="20370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Classify evergreen forest to create a host map</a:t>
              </a:r>
              <a:endParaRPr b="1" i="0" u="none" strike="noStrike" cap="none">
                <a:solidFill>
                  <a:srgbClr val="FFFFFF"/>
                </a:solidFill>
                <a:latin typeface="Century Gothic"/>
                <a:ea typeface="Century Gothic"/>
                <a:cs typeface="Century Gothic"/>
                <a:sym typeface="Century Gothic"/>
              </a:endParaRPr>
            </a:p>
          </p:txBody>
        </p:sp>
        <p:sp>
          <p:nvSpPr>
            <p:cNvPr id="299" name="Shape 299"/>
            <p:cNvSpPr/>
            <p:nvPr/>
          </p:nvSpPr>
          <p:spPr>
            <a:xfrm>
              <a:off x="4568180" y="13825186"/>
              <a:ext cx="22545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Calculate:</a:t>
              </a:r>
              <a:endParaRPr b="1">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ΔNDVI</a:t>
              </a:r>
              <a:endParaRPr b="1">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b="1">
                  <a:solidFill>
                    <a:schemeClr val="lt1"/>
                  </a:solidFill>
                  <a:latin typeface="Century Gothic"/>
                  <a:ea typeface="Century Gothic"/>
                  <a:cs typeface="Century Gothic"/>
                  <a:sym typeface="Century Gothic"/>
                </a:rPr>
                <a:t>Δ</a:t>
              </a:r>
              <a:r>
                <a:rPr lang="en-US" b="1">
                  <a:solidFill>
                    <a:srgbClr val="FFFFFF"/>
                  </a:solidFill>
                  <a:latin typeface="Century Gothic"/>
                  <a:ea typeface="Century Gothic"/>
                  <a:cs typeface="Century Gothic"/>
                  <a:sym typeface="Century Gothic"/>
                </a:rPr>
                <a:t>NDMI</a:t>
              </a:r>
              <a:endParaRPr b="1">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b="1">
                  <a:solidFill>
                    <a:schemeClr val="lt1"/>
                  </a:solidFill>
                  <a:latin typeface="Century Gothic"/>
                  <a:ea typeface="Century Gothic"/>
                  <a:cs typeface="Century Gothic"/>
                  <a:sym typeface="Century Gothic"/>
                </a:rPr>
                <a:t>Δ</a:t>
              </a:r>
              <a:r>
                <a:rPr lang="en-US" b="1">
                  <a:solidFill>
                    <a:srgbClr val="FFFFFF"/>
                  </a:solidFill>
                  <a:latin typeface="Century Gothic"/>
                  <a:ea typeface="Century Gothic"/>
                  <a:cs typeface="Century Gothic"/>
                  <a:sym typeface="Century Gothic"/>
                </a:rPr>
                <a:t>IREC</a:t>
              </a:r>
              <a:endParaRPr b="1">
                <a:solidFill>
                  <a:srgbClr val="FFFFFF"/>
                </a:solidFill>
                <a:latin typeface="Century Gothic"/>
                <a:ea typeface="Century Gothic"/>
                <a:cs typeface="Century Gothic"/>
                <a:sym typeface="Century Gothic"/>
              </a:endParaRPr>
            </a:p>
          </p:txBody>
        </p:sp>
        <p:sp>
          <p:nvSpPr>
            <p:cNvPr id="300" name="Shape 300"/>
            <p:cNvSpPr/>
            <p:nvPr/>
          </p:nvSpPr>
          <p:spPr>
            <a:xfrm>
              <a:off x="6629622" y="13825166"/>
              <a:ext cx="21021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I</a:t>
              </a:r>
              <a:r>
                <a:rPr lang="en-US" b="1" i="0" u="none" strike="noStrike" cap="none">
                  <a:solidFill>
                    <a:srgbClr val="FFFFFF"/>
                  </a:solidFill>
                  <a:latin typeface="Century Gothic"/>
                  <a:ea typeface="Century Gothic"/>
                  <a:cs typeface="Century Gothic"/>
                  <a:sym typeface="Century Gothic"/>
                </a:rPr>
                <a:t>dentify outbreak </a:t>
              </a:r>
              <a:r>
                <a:rPr lang="en-US" b="1">
                  <a:solidFill>
                    <a:srgbClr val="FFFFFF"/>
                  </a:solidFill>
                  <a:latin typeface="Century Gothic"/>
                  <a:ea typeface="Century Gothic"/>
                  <a:cs typeface="Century Gothic"/>
                  <a:sym typeface="Century Gothic"/>
                </a:rPr>
                <a:t>areas on maps</a:t>
              </a:r>
              <a:endParaRPr b="1" i="0" u="none" strike="noStrike" cap="none">
                <a:solidFill>
                  <a:srgbClr val="FFFFFF"/>
                </a:solidFill>
                <a:latin typeface="Century Gothic"/>
                <a:ea typeface="Century Gothic"/>
                <a:cs typeface="Century Gothic"/>
                <a:sym typeface="Century Gothic"/>
              </a:endParaRPr>
            </a:p>
          </p:txBody>
        </p:sp>
        <p:sp>
          <p:nvSpPr>
            <p:cNvPr id="301" name="Shape 301"/>
            <p:cNvSpPr/>
            <p:nvPr/>
          </p:nvSpPr>
          <p:spPr>
            <a:xfrm>
              <a:off x="8536276" y="13825186"/>
              <a:ext cx="21957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lvl="0" indent="0" rtl="0">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Assess accuracy</a:t>
              </a:r>
              <a:r>
                <a:rPr lang="en-US" sz="1800" b="1">
                  <a:solidFill>
                    <a:srgbClr val="FFFFFF"/>
                  </a:solidFill>
                  <a:latin typeface="Century Gothic"/>
                  <a:ea typeface="Century Gothic"/>
                  <a:cs typeface="Century Gothic"/>
                  <a:sym typeface="Century Gothic"/>
                </a:rPr>
                <a:t> </a:t>
              </a:r>
              <a:endParaRPr sz="1800" b="1" i="0" u="none" strike="noStrike" cap="none">
                <a:solidFill>
                  <a:srgbClr val="FFFFFF"/>
                </a:solidFill>
                <a:latin typeface="Century Gothic"/>
                <a:ea typeface="Century Gothic"/>
                <a:cs typeface="Century Gothic"/>
                <a:sym typeface="Century Gothic"/>
              </a:endParaRPr>
            </a:p>
          </p:txBody>
        </p:sp>
        <p:sp>
          <p:nvSpPr>
            <p:cNvPr id="302" name="Shape 302"/>
            <p:cNvSpPr/>
            <p:nvPr/>
          </p:nvSpPr>
          <p:spPr>
            <a:xfrm>
              <a:off x="10526744" y="13825194"/>
              <a:ext cx="2254500" cy="2236200"/>
            </a:xfrm>
            <a:prstGeom prst="chevron">
              <a:avLst>
                <a:gd name="adj" fmla="val 17888"/>
              </a:avLst>
            </a:prstGeom>
            <a:solidFill>
              <a:srgbClr val="274E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Compare utility of map products</a:t>
              </a:r>
              <a:endParaRPr b="1" i="0" u="none" strike="noStrike" cap="none">
                <a:solidFill>
                  <a:srgbClr val="FFFFFF"/>
                </a:solidFill>
                <a:latin typeface="Century Gothic"/>
                <a:ea typeface="Century Gothic"/>
                <a:cs typeface="Century Gothic"/>
                <a:sym typeface="Century Gothic"/>
              </a:endParaRPr>
            </a:p>
          </p:txBody>
        </p:sp>
      </p:grpSp>
      <p:grpSp>
        <p:nvGrpSpPr>
          <p:cNvPr id="303" name="Shape 303"/>
          <p:cNvGrpSpPr/>
          <p:nvPr/>
        </p:nvGrpSpPr>
        <p:grpSpPr>
          <a:xfrm>
            <a:off x="1886971" y="1417980"/>
            <a:ext cx="9160505" cy="5309972"/>
            <a:chOff x="-3100" y="0"/>
            <a:chExt cx="8668974" cy="5051824"/>
          </a:xfrm>
        </p:grpSpPr>
        <p:sp>
          <p:nvSpPr>
            <p:cNvPr id="304" name="Shape 304"/>
            <p:cNvSpPr txBox="1"/>
            <p:nvPr/>
          </p:nvSpPr>
          <p:spPr>
            <a:xfrm>
              <a:off x="3912150" y="1835500"/>
              <a:ext cx="1132200" cy="522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grpSp>
          <p:nvGrpSpPr>
            <p:cNvPr id="305" name="Shape 305"/>
            <p:cNvGrpSpPr/>
            <p:nvPr/>
          </p:nvGrpSpPr>
          <p:grpSpPr>
            <a:xfrm>
              <a:off x="2778375" y="28475"/>
              <a:ext cx="2965918" cy="2557302"/>
              <a:chOff x="35175" y="28475"/>
              <a:chExt cx="2965918" cy="2557302"/>
            </a:xfrm>
          </p:grpSpPr>
          <p:pic>
            <p:nvPicPr>
              <p:cNvPr id="306" name="Shape 306"/>
              <p:cNvPicPr preferRelativeResize="0"/>
              <p:nvPr/>
            </p:nvPicPr>
            <p:blipFill rotWithShape="1">
              <a:blip r:embed="rId3">
                <a:alphaModFix/>
              </a:blip>
              <a:srcRect l="14447" r="15759" b="9616"/>
              <a:stretch/>
            </p:blipFill>
            <p:spPr>
              <a:xfrm>
                <a:off x="35175" y="28475"/>
                <a:ext cx="2905883" cy="2557302"/>
              </a:xfrm>
              <a:prstGeom prst="rect">
                <a:avLst/>
              </a:prstGeom>
              <a:noFill/>
              <a:ln>
                <a:noFill/>
              </a:ln>
            </p:spPr>
          </p:pic>
          <p:sp>
            <p:nvSpPr>
              <p:cNvPr id="307" name="Shape 307"/>
              <p:cNvSpPr txBox="1"/>
              <p:nvPr/>
            </p:nvSpPr>
            <p:spPr>
              <a:xfrm>
                <a:off x="35175" y="28475"/>
                <a:ext cx="2312100" cy="407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atin typeface="Century Gothic"/>
                    <a:ea typeface="Century Gothic"/>
                    <a:cs typeface="Century Gothic"/>
                    <a:sym typeface="Century Gothic"/>
                  </a:rPr>
                  <a:t>Landsat 8 OLI NDVI Change</a:t>
                </a:r>
                <a:endParaRPr>
                  <a:latin typeface="Century Gothic"/>
                  <a:ea typeface="Century Gothic"/>
                  <a:cs typeface="Century Gothic"/>
                  <a:sym typeface="Century Gothic"/>
                </a:endParaRPr>
              </a:p>
            </p:txBody>
          </p:sp>
          <p:grpSp>
            <p:nvGrpSpPr>
              <p:cNvPr id="308" name="Shape 308"/>
              <p:cNvGrpSpPr/>
              <p:nvPr/>
            </p:nvGrpSpPr>
            <p:grpSpPr>
              <a:xfrm>
                <a:off x="2407528" y="1393555"/>
                <a:ext cx="593565" cy="1034781"/>
                <a:chOff x="3416425" y="1689802"/>
                <a:chExt cx="785139" cy="1262698"/>
              </a:xfrm>
            </p:grpSpPr>
            <p:sp>
              <p:nvSpPr>
                <p:cNvPr id="309" name="Shape 309"/>
                <p:cNvSpPr/>
                <p:nvPr/>
              </p:nvSpPr>
              <p:spPr>
                <a:xfrm>
                  <a:off x="3416425" y="1800350"/>
                  <a:ext cx="187500" cy="127200"/>
                </a:xfrm>
                <a:prstGeom prst="rect">
                  <a:avLst/>
                </a:prstGeom>
                <a:solidFill>
                  <a:srgbClr val="4F2128"/>
                </a:solidFill>
                <a:ln w="9525" cap="flat" cmpd="sng">
                  <a:solidFill>
                    <a:srgbClr val="4F212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0" name="Shape 310"/>
                <p:cNvSpPr txBox="1"/>
                <p:nvPr/>
              </p:nvSpPr>
              <p:spPr>
                <a:xfrm>
                  <a:off x="3536164" y="1689802"/>
                  <a:ext cx="6654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-100%</a:t>
                  </a:r>
                  <a:endParaRPr sz="700">
                    <a:latin typeface="Garamond"/>
                    <a:ea typeface="Garamond"/>
                    <a:cs typeface="Garamond"/>
                    <a:sym typeface="Garamond"/>
                  </a:endParaRPr>
                </a:p>
              </p:txBody>
            </p:sp>
            <p:sp>
              <p:nvSpPr>
                <p:cNvPr id="311" name="Shape 311"/>
                <p:cNvSpPr/>
                <p:nvPr/>
              </p:nvSpPr>
              <p:spPr>
                <a:xfrm>
                  <a:off x="3416425" y="1952750"/>
                  <a:ext cx="187500" cy="1272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2" name="Shape 312"/>
                <p:cNvSpPr txBox="1"/>
                <p:nvPr/>
              </p:nvSpPr>
              <p:spPr>
                <a:xfrm>
                  <a:off x="3536175" y="18422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-20%</a:t>
                  </a:r>
                  <a:endParaRPr sz="700">
                    <a:latin typeface="Garamond"/>
                    <a:ea typeface="Garamond"/>
                    <a:cs typeface="Garamond"/>
                    <a:sym typeface="Garamond"/>
                  </a:endParaRPr>
                </a:p>
              </p:txBody>
            </p:sp>
            <p:sp>
              <p:nvSpPr>
                <p:cNvPr id="313" name="Shape 313"/>
                <p:cNvSpPr/>
                <p:nvPr/>
              </p:nvSpPr>
              <p:spPr>
                <a:xfrm>
                  <a:off x="3416425" y="2105150"/>
                  <a:ext cx="187500" cy="1272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4" name="Shape 314"/>
                <p:cNvSpPr txBox="1"/>
                <p:nvPr/>
              </p:nvSpPr>
              <p:spPr>
                <a:xfrm>
                  <a:off x="3536175" y="19946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-10%</a:t>
                  </a:r>
                  <a:endParaRPr sz="700">
                    <a:latin typeface="Garamond"/>
                    <a:ea typeface="Garamond"/>
                    <a:cs typeface="Garamond"/>
                    <a:sym typeface="Garamond"/>
                  </a:endParaRPr>
                </a:p>
              </p:txBody>
            </p:sp>
            <p:sp>
              <p:nvSpPr>
                <p:cNvPr id="315" name="Shape 315"/>
                <p:cNvSpPr/>
                <p:nvPr/>
              </p:nvSpPr>
              <p:spPr>
                <a:xfrm>
                  <a:off x="3416425" y="2257550"/>
                  <a:ext cx="187500" cy="127200"/>
                </a:xfrm>
                <a:prstGeom prst="rect">
                  <a:avLst/>
                </a:prstGeom>
                <a:solidFill>
                  <a:srgbClr val="A9FF2C"/>
                </a:solidFill>
                <a:ln w="9525" cap="flat" cmpd="sng">
                  <a:solidFill>
                    <a:srgbClr val="A9FF2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6" name="Shape 316"/>
                <p:cNvSpPr txBox="1"/>
                <p:nvPr/>
              </p:nvSpPr>
              <p:spPr>
                <a:xfrm>
                  <a:off x="3536175" y="21470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-5%</a:t>
                  </a:r>
                  <a:endParaRPr sz="700">
                    <a:latin typeface="Garamond"/>
                    <a:ea typeface="Garamond"/>
                    <a:cs typeface="Garamond"/>
                    <a:sym typeface="Garamond"/>
                  </a:endParaRPr>
                </a:p>
              </p:txBody>
            </p:sp>
            <p:sp>
              <p:nvSpPr>
                <p:cNvPr id="317" name="Shape 317"/>
                <p:cNvSpPr/>
                <p:nvPr/>
              </p:nvSpPr>
              <p:spPr>
                <a:xfrm>
                  <a:off x="3416425" y="2409950"/>
                  <a:ext cx="187500" cy="127200"/>
                </a:xfrm>
                <a:prstGeom prst="rect">
                  <a:avLst/>
                </a:prstGeom>
                <a:solidFill>
                  <a:srgbClr val="0A7DFF"/>
                </a:solidFill>
                <a:ln w="9525" cap="flat" cmpd="sng">
                  <a:solidFill>
                    <a:srgbClr val="0A7D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8" name="Shape 318"/>
                <p:cNvSpPr txBox="1"/>
                <p:nvPr/>
              </p:nvSpPr>
              <p:spPr>
                <a:xfrm>
                  <a:off x="3536175" y="22994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0%</a:t>
                  </a:r>
                  <a:endParaRPr sz="700">
                    <a:latin typeface="Garamond"/>
                    <a:ea typeface="Garamond"/>
                    <a:cs typeface="Garamond"/>
                    <a:sym typeface="Garamond"/>
                  </a:endParaRPr>
                </a:p>
              </p:txBody>
            </p:sp>
            <p:sp>
              <p:nvSpPr>
                <p:cNvPr id="319" name="Shape 319"/>
                <p:cNvSpPr/>
                <p:nvPr/>
              </p:nvSpPr>
              <p:spPr>
                <a:xfrm>
                  <a:off x="3416425" y="2562350"/>
                  <a:ext cx="187500" cy="127200"/>
                </a:xfrm>
                <a:prstGeom prst="rect">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0" name="Shape 320"/>
                <p:cNvSpPr txBox="1"/>
                <p:nvPr/>
              </p:nvSpPr>
              <p:spPr>
                <a:xfrm>
                  <a:off x="3536175" y="24518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20%</a:t>
                  </a:r>
                  <a:endParaRPr sz="700">
                    <a:latin typeface="Garamond"/>
                    <a:ea typeface="Garamond"/>
                    <a:cs typeface="Garamond"/>
                    <a:sym typeface="Garamond"/>
                  </a:endParaRPr>
                </a:p>
              </p:txBody>
            </p:sp>
            <p:sp>
              <p:nvSpPr>
                <p:cNvPr id="321" name="Shape 321"/>
                <p:cNvSpPr/>
                <p:nvPr/>
              </p:nvSpPr>
              <p:spPr>
                <a:xfrm>
                  <a:off x="3416425" y="2714750"/>
                  <a:ext cx="187500" cy="127200"/>
                </a:xfrm>
                <a:prstGeom prst="rect">
                  <a:avLst/>
                </a:prstGeom>
                <a:solidFill>
                  <a:srgbClr val="000053"/>
                </a:solidFill>
                <a:ln w="9525" cap="flat" cmpd="sng">
                  <a:solidFill>
                    <a:srgbClr val="000053"/>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2" name="Shape 322"/>
                <p:cNvSpPr txBox="1"/>
                <p:nvPr/>
              </p:nvSpPr>
              <p:spPr>
                <a:xfrm>
                  <a:off x="3536175" y="26042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100%</a:t>
                  </a:r>
                  <a:endParaRPr sz="700">
                    <a:latin typeface="Garamond"/>
                    <a:ea typeface="Garamond"/>
                    <a:cs typeface="Garamond"/>
                    <a:sym typeface="Garamond"/>
                  </a:endParaRPr>
                </a:p>
              </p:txBody>
            </p:sp>
          </p:grpSp>
        </p:grpSp>
        <p:grpSp>
          <p:nvGrpSpPr>
            <p:cNvPr id="323" name="Shape 323"/>
            <p:cNvGrpSpPr/>
            <p:nvPr/>
          </p:nvGrpSpPr>
          <p:grpSpPr>
            <a:xfrm>
              <a:off x="35175" y="28475"/>
              <a:ext cx="2889718" cy="2476048"/>
              <a:chOff x="2854575" y="28475"/>
              <a:chExt cx="2889718" cy="2476048"/>
            </a:xfrm>
          </p:grpSpPr>
          <p:pic>
            <p:nvPicPr>
              <p:cNvPr id="324" name="Shape 324"/>
              <p:cNvPicPr preferRelativeResize="0"/>
              <p:nvPr/>
            </p:nvPicPr>
            <p:blipFill rotWithShape="1">
              <a:blip r:embed="rId4">
                <a:alphaModFix/>
              </a:blip>
              <a:srcRect l="16112" t="7293" r="11601" b="3873"/>
              <a:stretch/>
            </p:blipFill>
            <p:spPr>
              <a:xfrm>
                <a:off x="2854575" y="54500"/>
                <a:ext cx="2819400" cy="2450023"/>
              </a:xfrm>
              <a:prstGeom prst="rect">
                <a:avLst/>
              </a:prstGeom>
              <a:noFill/>
              <a:ln>
                <a:noFill/>
              </a:ln>
            </p:spPr>
          </p:pic>
          <p:sp>
            <p:nvSpPr>
              <p:cNvPr id="325" name="Shape 325"/>
              <p:cNvSpPr txBox="1"/>
              <p:nvPr/>
            </p:nvSpPr>
            <p:spPr>
              <a:xfrm>
                <a:off x="2854575" y="28475"/>
                <a:ext cx="2312100" cy="407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atin typeface="Century Gothic"/>
                    <a:ea typeface="Century Gothic"/>
                    <a:cs typeface="Century Gothic"/>
                    <a:sym typeface="Century Gothic"/>
                  </a:rPr>
                  <a:t>Sentinel-2 MSI NDVI Change</a:t>
                </a:r>
                <a:endParaRPr>
                  <a:latin typeface="Century Gothic"/>
                  <a:ea typeface="Century Gothic"/>
                  <a:cs typeface="Century Gothic"/>
                  <a:sym typeface="Century Gothic"/>
                </a:endParaRPr>
              </a:p>
            </p:txBody>
          </p:sp>
          <p:grpSp>
            <p:nvGrpSpPr>
              <p:cNvPr id="326" name="Shape 326"/>
              <p:cNvGrpSpPr/>
              <p:nvPr/>
            </p:nvGrpSpPr>
            <p:grpSpPr>
              <a:xfrm>
                <a:off x="5150728" y="1393555"/>
                <a:ext cx="593565" cy="1034781"/>
                <a:chOff x="3416425" y="1689802"/>
                <a:chExt cx="785139" cy="1262698"/>
              </a:xfrm>
            </p:grpSpPr>
            <p:sp>
              <p:nvSpPr>
                <p:cNvPr id="327" name="Shape 327"/>
                <p:cNvSpPr/>
                <p:nvPr/>
              </p:nvSpPr>
              <p:spPr>
                <a:xfrm>
                  <a:off x="3416425" y="1800350"/>
                  <a:ext cx="187500" cy="127200"/>
                </a:xfrm>
                <a:prstGeom prst="rect">
                  <a:avLst/>
                </a:prstGeom>
                <a:solidFill>
                  <a:srgbClr val="4F2128"/>
                </a:solidFill>
                <a:ln w="9525" cap="flat" cmpd="sng">
                  <a:solidFill>
                    <a:srgbClr val="4F212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8" name="Shape 328"/>
                <p:cNvSpPr txBox="1"/>
                <p:nvPr/>
              </p:nvSpPr>
              <p:spPr>
                <a:xfrm>
                  <a:off x="3536164" y="1689802"/>
                  <a:ext cx="6654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-100%</a:t>
                  </a:r>
                  <a:endParaRPr sz="700">
                    <a:latin typeface="Garamond"/>
                    <a:ea typeface="Garamond"/>
                    <a:cs typeface="Garamond"/>
                    <a:sym typeface="Garamond"/>
                  </a:endParaRPr>
                </a:p>
              </p:txBody>
            </p:sp>
            <p:sp>
              <p:nvSpPr>
                <p:cNvPr id="329" name="Shape 329"/>
                <p:cNvSpPr/>
                <p:nvPr/>
              </p:nvSpPr>
              <p:spPr>
                <a:xfrm>
                  <a:off x="3416425" y="1952750"/>
                  <a:ext cx="187500" cy="1272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0" name="Shape 330"/>
                <p:cNvSpPr txBox="1"/>
                <p:nvPr/>
              </p:nvSpPr>
              <p:spPr>
                <a:xfrm>
                  <a:off x="3536175" y="18422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-20%</a:t>
                  </a:r>
                  <a:endParaRPr sz="700">
                    <a:latin typeface="Garamond"/>
                    <a:ea typeface="Garamond"/>
                    <a:cs typeface="Garamond"/>
                    <a:sym typeface="Garamond"/>
                  </a:endParaRPr>
                </a:p>
              </p:txBody>
            </p:sp>
            <p:sp>
              <p:nvSpPr>
                <p:cNvPr id="331" name="Shape 331"/>
                <p:cNvSpPr/>
                <p:nvPr/>
              </p:nvSpPr>
              <p:spPr>
                <a:xfrm>
                  <a:off x="3416425" y="2105150"/>
                  <a:ext cx="187500" cy="1272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2" name="Shape 332"/>
                <p:cNvSpPr txBox="1"/>
                <p:nvPr/>
              </p:nvSpPr>
              <p:spPr>
                <a:xfrm>
                  <a:off x="3536175" y="19946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dirty="0">
                      <a:latin typeface="Garamond"/>
                      <a:ea typeface="Garamond"/>
                      <a:cs typeface="Garamond"/>
                      <a:sym typeface="Garamond"/>
                    </a:rPr>
                    <a:t> -10%</a:t>
                  </a:r>
                  <a:endParaRPr sz="700" dirty="0">
                    <a:latin typeface="Garamond"/>
                    <a:ea typeface="Garamond"/>
                    <a:cs typeface="Garamond"/>
                    <a:sym typeface="Garamond"/>
                  </a:endParaRPr>
                </a:p>
              </p:txBody>
            </p:sp>
            <p:sp>
              <p:nvSpPr>
                <p:cNvPr id="333" name="Shape 333"/>
                <p:cNvSpPr/>
                <p:nvPr/>
              </p:nvSpPr>
              <p:spPr>
                <a:xfrm>
                  <a:off x="3416425" y="2257550"/>
                  <a:ext cx="187500" cy="127200"/>
                </a:xfrm>
                <a:prstGeom prst="rect">
                  <a:avLst/>
                </a:prstGeom>
                <a:solidFill>
                  <a:srgbClr val="A9FF2C"/>
                </a:solidFill>
                <a:ln w="9525" cap="flat" cmpd="sng">
                  <a:solidFill>
                    <a:srgbClr val="A9FF2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4" name="Shape 334"/>
                <p:cNvSpPr txBox="1"/>
                <p:nvPr/>
              </p:nvSpPr>
              <p:spPr>
                <a:xfrm>
                  <a:off x="3536175" y="21470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-5%</a:t>
                  </a:r>
                  <a:endParaRPr sz="700">
                    <a:latin typeface="Garamond"/>
                    <a:ea typeface="Garamond"/>
                    <a:cs typeface="Garamond"/>
                    <a:sym typeface="Garamond"/>
                  </a:endParaRPr>
                </a:p>
              </p:txBody>
            </p:sp>
            <p:sp>
              <p:nvSpPr>
                <p:cNvPr id="335" name="Shape 335"/>
                <p:cNvSpPr/>
                <p:nvPr/>
              </p:nvSpPr>
              <p:spPr>
                <a:xfrm>
                  <a:off x="3416425" y="2409950"/>
                  <a:ext cx="187500" cy="127200"/>
                </a:xfrm>
                <a:prstGeom prst="rect">
                  <a:avLst/>
                </a:prstGeom>
                <a:solidFill>
                  <a:srgbClr val="0A7DFF"/>
                </a:solidFill>
                <a:ln w="9525" cap="flat" cmpd="sng">
                  <a:solidFill>
                    <a:srgbClr val="0A7D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6" name="Shape 336"/>
                <p:cNvSpPr txBox="1"/>
                <p:nvPr/>
              </p:nvSpPr>
              <p:spPr>
                <a:xfrm>
                  <a:off x="3536175" y="22994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0%</a:t>
                  </a:r>
                  <a:endParaRPr sz="700">
                    <a:latin typeface="Garamond"/>
                    <a:ea typeface="Garamond"/>
                    <a:cs typeface="Garamond"/>
                    <a:sym typeface="Garamond"/>
                  </a:endParaRPr>
                </a:p>
              </p:txBody>
            </p:sp>
            <p:sp>
              <p:nvSpPr>
                <p:cNvPr id="337" name="Shape 337"/>
                <p:cNvSpPr/>
                <p:nvPr/>
              </p:nvSpPr>
              <p:spPr>
                <a:xfrm>
                  <a:off x="3416425" y="2562350"/>
                  <a:ext cx="187500" cy="127200"/>
                </a:xfrm>
                <a:prstGeom prst="rect">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8" name="Shape 338"/>
                <p:cNvSpPr txBox="1"/>
                <p:nvPr/>
              </p:nvSpPr>
              <p:spPr>
                <a:xfrm>
                  <a:off x="3536175" y="24518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20%</a:t>
                  </a:r>
                  <a:endParaRPr sz="700">
                    <a:latin typeface="Garamond"/>
                    <a:ea typeface="Garamond"/>
                    <a:cs typeface="Garamond"/>
                    <a:sym typeface="Garamond"/>
                  </a:endParaRPr>
                </a:p>
              </p:txBody>
            </p:sp>
            <p:sp>
              <p:nvSpPr>
                <p:cNvPr id="339" name="Shape 339"/>
                <p:cNvSpPr/>
                <p:nvPr/>
              </p:nvSpPr>
              <p:spPr>
                <a:xfrm>
                  <a:off x="3416425" y="2714750"/>
                  <a:ext cx="187500" cy="127200"/>
                </a:xfrm>
                <a:prstGeom prst="rect">
                  <a:avLst/>
                </a:prstGeom>
                <a:solidFill>
                  <a:srgbClr val="000053"/>
                </a:solidFill>
                <a:ln w="9525" cap="flat" cmpd="sng">
                  <a:solidFill>
                    <a:srgbClr val="000053"/>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0" name="Shape 340"/>
                <p:cNvSpPr txBox="1"/>
                <p:nvPr/>
              </p:nvSpPr>
              <p:spPr>
                <a:xfrm>
                  <a:off x="3536175" y="26042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100%</a:t>
                  </a:r>
                  <a:endParaRPr sz="700">
                    <a:latin typeface="Garamond"/>
                    <a:ea typeface="Garamond"/>
                    <a:cs typeface="Garamond"/>
                    <a:sym typeface="Garamond"/>
                  </a:endParaRPr>
                </a:p>
              </p:txBody>
            </p:sp>
          </p:grpSp>
        </p:grpSp>
        <p:pic>
          <p:nvPicPr>
            <p:cNvPr id="341" name="Shape 341"/>
            <p:cNvPicPr preferRelativeResize="0"/>
            <p:nvPr/>
          </p:nvPicPr>
          <p:blipFill rotWithShape="1">
            <a:blip r:embed="rId5">
              <a:alphaModFix/>
            </a:blip>
            <a:srcRect l="15395" t="2040" r="11118" b="10370"/>
            <a:stretch/>
          </p:blipFill>
          <p:spPr>
            <a:xfrm>
              <a:off x="5597775" y="0"/>
              <a:ext cx="3068099" cy="2585772"/>
            </a:xfrm>
            <a:prstGeom prst="rect">
              <a:avLst/>
            </a:prstGeom>
            <a:noFill/>
            <a:ln>
              <a:noFill/>
            </a:ln>
          </p:spPr>
        </p:pic>
        <p:grpSp>
          <p:nvGrpSpPr>
            <p:cNvPr id="342" name="Shape 342"/>
            <p:cNvGrpSpPr/>
            <p:nvPr/>
          </p:nvGrpSpPr>
          <p:grpSpPr>
            <a:xfrm>
              <a:off x="7970128" y="1393555"/>
              <a:ext cx="593565" cy="1034781"/>
              <a:chOff x="3416425" y="1689802"/>
              <a:chExt cx="785139" cy="1262698"/>
            </a:xfrm>
          </p:grpSpPr>
          <p:sp>
            <p:nvSpPr>
              <p:cNvPr id="343" name="Shape 343"/>
              <p:cNvSpPr/>
              <p:nvPr/>
            </p:nvSpPr>
            <p:spPr>
              <a:xfrm>
                <a:off x="3416425" y="1800350"/>
                <a:ext cx="187500" cy="127200"/>
              </a:xfrm>
              <a:prstGeom prst="rect">
                <a:avLst/>
              </a:prstGeom>
              <a:solidFill>
                <a:srgbClr val="4F2128"/>
              </a:solidFill>
              <a:ln w="9525" cap="flat" cmpd="sng">
                <a:solidFill>
                  <a:srgbClr val="4F212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4" name="Shape 344"/>
              <p:cNvSpPr txBox="1"/>
              <p:nvPr/>
            </p:nvSpPr>
            <p:spPr>
              <a:xfrm>
                <a:off x="3536164" y="1689802"/>
                <a:ext cx="6654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-100%</a:t>
                </a:r>
                <a:endParaRPr sz="700">
                  <a:latin typeface="Garamond"/>
                  <a:ea typeface="Garamond"/>
                  <a:cs typeface="Garamond"/>
                  <a:sym typeface="Garamond"/>
                </a:endParaRPr>
              </a:p>
            </p:txBody>
          </p:sp>
          <p:sp>
            <p:nvSpPr>
              <p:cNvPr id="345" name="Shape 345"/>
              <p:cNvSpPr/>
              <p:nvPr/>
            </p:nvSpPr>
            <p:spPr>
              <a:xfrm>
                <a:off x="3416425" y="1952750"/>
                <a:ext cx="187500" cy="1272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6" name="Shape 346"/>
              <p:cNvSpPr txBox="1"/>
              <p:nvPr/>
            </p:nvSpPr>
            <p:spPr>
              <a:xfrm>
                <a:off x="3536175" y="18422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-20%</a:t>
                </a:r>
                <a:endParaRPr sz="700">
                  <a:latin typeface="Garamond"/>
                  <a:ea typeface="Garamond"/>
                  <a:cs typeface="Garamond"/>
                  <a:sym typeface="Garamond"/>
                </a:endParaRPr>
              </a:p>
            </p:txBody>
          </p:sp>
          <p:sp>
            <p:nvSpPr>
              <p:cNvPr id="347" name="Shape 347"/>
              <p:cNvSpPr/>
              <p:nvPr/>
            </p:nvSpPr>
            <p:spPr>
              <a:xfrm>
                <a:off x="3416425" y="2105150"/>
                <a:ext cx="187500" cy="1272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8" name="Shape 348"/>
              <p:cNvSpPr txBox="1"/>
              <p:nvPr/>
            </p:nvSpPr>
            <p:spPr>
              <a:xfrm>
                <a:off x="3536175" y="19946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-10%</a:t>
                </a:r>
                <a:endParaRPr sz="700">
                  <a:latin typeface="Garamond"/>
                  <a:ea typeface="Garamond"/>
                  <a:cs typeface="Garamond"/>
                  <a:sym typeface="Garamond"/>
                </a:endParaRPr>
              </a:p>
            </p:txBody>
          </p:sp>
          <p:sp>
            <p:nvSpPr>
              <p:cNvPr id="349" name="Shape 349"/>
              <p:cNvSpPr/>
              <p:nvPr/>
            </p:nvSpPr>
            <p:spPr>
              <a:xfrm>
                <a:off x="3416425" y="2257550"/>
                <a:ext cx="187500" cy="127200"/>
              </a:xfrm>
              <a:prstGeom prst="rect">
                <a:avLst/>
              </a:prstGeom>
              <a:solidFill>
                <a:srgbClr val="A9FF2C"/>
              </a:solidFill>
              <a:ln w="9525" cap="flat" cmpd="sng">
                <a:solidFill>
                  <a:srgbClr val="A9FF2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0" name="Shape 350"/>
              <p:cNvSpPr txBox="1"/>
              <p:nvPr/>
            </p:nvSpPr>
            <p:spPr>
              <a:xfrm>
                <a:off x="3536175" y="21470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-5%</a:t>
                </a:r>
                <a:endParaRPr sz="700">
                  <a:latin typeface="Garamond"/>
                  <a:ea typeface="Garamond"/>
                  <a:cs typeface="Garamond"/>
                  <a:sym typeface="Garamond"/>
                </a:endParaRPr>
              </a:p>
            </p:txBody>
          </p:sp>
          <p:sp>
            <p:nvSpPr>
              <p:cNvPr id="351" name="Shape 351"/>
              <p:cNvSpPr/>
              <p:nvPr/>
            </p:nvSpPr>
            <p:spPr>
              <a:xfrm>
                <a:off x="3416425" y="2409950"/>
                <a:ext cx="187500" cy="127200"/>
              </a:xfrm>
              <a:prstGeom prst="rect">
                <a:avLst/>
              </a:prstGeom>
              <a:solidFill>
                <a:srgbClr val="0A7DFF"/>
              </a:solidFill>
              <a:ln w="9525" cap="flat" cmpd="sng">
                <a:solidFill>
                  <a:srgbClr val="0A7D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2" name="Shape 352"/>
              <p:cNvSpPr txBox="1"/>
              <p:nvPr/>
            </p:nvSpPr>
            <p:spPr>
              <a:xfrm>
                <a:off x="3536175" y="22994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0%</a:t>
                </a:r>
                <a:endParaRPr sz="700">
                  <a:latin typeface="Garamond"/>
                  <a:ea typeface="Garamond"/>
                  <a:cs typeface="Garamond"/>
                  <a:sym typeface="Garamond"/>
                </a:endParaRPr>
              </a:p>
            </p:txBody>
          </p:sp>
          <p:sp>
            <p:nvSpPr>
              <p:cNvPr id="353" name="Shape 353"/>
              <p:cNvSpPr/>
              <p:nvPr/>
            </p:nvSpPr>
            <p:spPr>
              <a:xfrm>
                <a:off x="3416425" y="2562350"/>
                <a:ext cx="187500" cy="127200"/>
              </a:xfrm>
              <a:prstGeom prst="rect">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4" name="Shape 354"/>
              <p:cNvSpPr txBox="1"/>
              <p:nvPr/>
            </p:nvSpPr>
            <p:spPr>
              <a:xfrm>
                <a:off x="3536175" y="24518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20%</a:t>
                </a:r>
                <a:endParaRPr sz="700">
                  <a:latin typeface="Garamond"/>
                  <a:ea typeface="Garamond"/>
                  <a:cs typeface="Garamond"/>
                  <a:sym typeface="Garamond"/>
                </a:endParaRPr>
              </a:p>
            </p:txBody>
          </p:sp>
          <p:sp>
            <p:nvSpPr>
              <p:cNvPr id="355" name="Shape 355"/>
              <p:cNvSpPr/>
              <p:nvPr/>
            </p:nvSpPr>
            <p:spPr>
              <a:xfrm>
                <a:off x="3416425" y="2714750"/>
                <a:ext cx="187500" cy="127200"/>
              </a:xfrm>
              <a:prstGeom prst="rect">
                <a:avLst/>
              </a:prstGeom>
              <a:solidFill>
                <a:srgbClr val="000053"/>
              </a:solidFill>
              <a:ln w="9525" cap="flat" cmpd="sng">
                <a:solidFill>
                  <a:srgbClr val="000053"/>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6" name="Shape 356"/>
              <p:cNvSpPr txBox="1"/>
              <p:nvPr/>
            </p:nvSpPr>
            <p:spPr>
              <a:xfrm>
                <a:off x="3536175" y="26042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100%</a:t>
                </a:r>
                <a:endParaRPr sz="700">
                  <a:latin typeface="Garamond"/>
                  <a:ea typeface="Garamond"/>
                  <a:cs typeface="Garamond"/>
                  <a:sym typeface="Garamond"/>
                </a:endParaRPr>
              </a:p>
            </p:txBody>
          </p:sp>
        </p:grpSp>
        <p:sp>
          <p:nvSpPr>
            <p:cNvPr id="357" name="Shape 357"/>
            <p:cNvSpPr txBox="1"/>
            <p:nvPr/>
          </p:nvSpPr>
          <p:spPr>
            <a:xfrm>
              <a:off x="5597775" y="28475"/>
              <a:ext cx="2312100" cy="407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i="1">
                  <a:latin typeface="Century Gothic"/>
                  <a:ea typeface="Century Gothic"/>
                  <a:cs typeface="Century Gothic"/>
                  <a:sym typeface="Century Gothic"/>
                </a:rPr>
                <a:t>ForWarn</a:t>
              </a:r>
              <a:r>
                <a:rPr lang="en-US">
                  <a:latin typeface="Century Gothic"/>
                  <a:ea typeface="Century Gothic"/>
                  <a:cs typeface="Century Gothic"/>
                  <a:sym typeface="Century Gothic"/>
                </a:rPr>
                <a:t> NDVI Change</a:t>
              </a:r>
              <a:endParaRPr>
                <a:latin typeface="Century Gothic"/>
                <a:ea typeface="Century Gothic"/>
                <a:cs typeface="Century Gothic"/>
                <a:sym typeface="Century Gothic"/>
              </a:endParaRPr>
            </a:p>
          </p:txBody>
        </p:sp>
        <p:pic>
          <p:nvPicPr>
            <p:cNvPr id="358" name="Shape 358"/>
            <p:cNvPicPr preferRelativeResize="0"/>
            <p:nvPr/>
          </p:nvPicPr>
          <p:blipFill rotWithShape="1">
            <a:blip r:embed="rId6">
              <a:alphaModFix/>
            </a:blip>
            <a:srcRect l="15192" t="6760" r="15276" b="4049"/>
            <a:stretch/>
          </p:blipFill>
          <p:spPr>
            <a:xfrm>
              <a:off x="2813750" y="2461357"/>
              <a:ext cx="2784023" cy="2525217"/>
            </a:xfrm>
            <a:prstGeom prst="rect">
              <a:avLst/>
            </a:prstGeom>
            <a:noFill/>
            <a:ln>
              <a:noFill/>
            </a:ln>
          </p:spPr>
        </p:pic>
        <p:pic>
          <p:nvPicPr>
            <p:cNvPr id="359" name="Shape 359"/>
            <p:cNvPicPr preferRelativeResize="0"/>
            <p:nvPr/>
          </p:nvPicPr>
          <p:blipFill rotWithShape="1">
            <a:blip r:embed="rId7">
              <a:alphaModFix/>
            </a:blip>
            <a:srcRect l="15346" t="8478" r="18847" b="5963"/>
            <a:stretch/>
          </p:blipFill>
          <p:spPr>
            <a:xfrm>
              <a:off x="-3100" y="2482900"/>
              <a:ext cx="2664794" cy="2450023"/>
            </a:xfrm>
            <a:prstGeom prst="rect">
              <a:avLst/>
            </a:prstGeom>
            <a:noFill/>
            <a:ln>
              <a:noFill/>
            </a:ln>
          </p:spPr>
        </p:pic>
        <p:sp>
          <p:nvSpPr>
            <p:cNvPr id="360" name="Shape 360"/>
            <p:cNvSpPr txBox="1"/>
            <p:nvPr/>
          </p:nvSpPr>
          <p:spPr>
            <a:xfrm>
              <a:off x="35175" y="2463170"/>
              <a:ext cx="2312100" cy="407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atin typeface="Century Gothic"/>
                  <a:ea typeface="Century Gothic"/>
                  <a:cs typeface="Century Gothic"/>
                  <a:sym typeface="Century Gothic"/>
                </a:rPr>
                <a:t>Sentinel-2 MSI NDMI Change</a:t>
              </a:r>
              <a:endParaRPr>
                <a:latin typeface="Century Gothic"/>
                <a:ea typeface="Century Gothic"/>
                <a:cs typeface="Century Gothic"/>
                <a:sym typeface="Century Gothic"/>
              </a:endParaRPr>
            </a:p>
          </p:txBody>
        </p:sp>
        <p:grpSp>
          <p:nvGrpSpPr>
            <p:cNvPr id="361" name="Shape 361"/>
            <p:cNvGrpSpPr/>
            <p:nvPr/>
          </p:nvGrpSpPr>
          <p:grpSpPr>
            <a:xfrm>
              <a:off x="2331328" y="3984359"/>
              <a:ext cx="593565" cy="1034777"/>
              <a:chOff x="3416425" y="1689802"/>
              <a:chExt cx="785139" cy="1262693"/>
            </a:xfrm>
          </p:grpSpPr>
          <p:sp>
            <p:nvSpPr>
              <p:cNvPr id="362" name="Shape 362"/>
              <p:cNvSpPr/>
              <p:nvPr/>
            </p:nvSpPr>
            <p:spPr>
              <a:xfrm>
                <a:off x="3416425" y="1800350"/>
                <a:ext cx="187500" cy="127200"/>
              </a:xfrm>
              <a:prstGeom prst="rect">
                <a:avLst/>
              </a:prstGeom>
              <a:solidFill>
                <a:srgbClr val="4F2128"/>
              </a:solidFill>
              <a:ln w="9525" cap="flat" cmpd="sng">
                <a:solidFill>
                  <a:srgbClr val="4F212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3" name="Shape 363"/>
              <p:cNvSpPr txBox="1"/>
              <p:nvPr/>
            </p:nvSpPr>
            <p:spPr>
              <a:xfrm>
                <a:off x="3536164" y="1689802"/>
                <a:ext cx="6654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-2000%</a:t>
                </a:r>
                <a:endParaRPr sz="700">
                  <a:latin typeface="Garamond"/>
                  <a:ea typeface="Garamond"/>
                  <a:cs typeface="Garamond"/>
                  <a:sym typeface="Garamond"/>
                </a:endParaRPr>
              </a:p>
            </p:txBody>
          </p:sp>
          <p:sp>
            <p:nvSpPr>
              <p:cNvPr id="364" name="Shape 364"/>
              <p:cNvSpPr/>
              <p:nvPr/>
            </p:nvSpPr>
            <p:spPr>
              <a:xfrm>
                <a:off x="3416425" y="1952750"/>
                <a:ext cx="187500" cy="1272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5" name="Shape 365"/>
              <p:cNvSpPr txBox="1"/>
              <p:nvPr/>
            </p:nvSpPr>
            <p:spPr>
              <a:xfrm>
                <a:off x="3536175" y="18422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-100%</a:t>
                </a:r>
                <a:endParaRPr sz="700">
                  <a:latin typeface="Garamond"/>
                  <a:ea typeface="Garamond"/>
                  <a:cs typeface="Garamond"/>
                  <a:sym typeface="Garamond"/>
                </a:endParaRPr>
              </a:p>
            </p:txBody>
          </p:sp>
          <p:sp>
            <p:nvSpPr>
              <p:cNvPr id="366" name="Shape 366"/>
              <p:cNvSpPr/>
              <p:nvPr/>
            </p:nvSpPr>
            <p:spPr>
              <a:xfrm>
                <a:off x="3416425" y="2105150"/>
                <a:ext cx="187500" cy="1272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7" name="Shape 367"/>
              <p:cNvSpPr txBox="1"/>
              <p:nvPr/>
            </p:nvSpPr>
            <p:spPr>
              <a:xfrm>
                <a:off x="3536175" y="19946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-50%</a:t>
                </a:r>
                <a:endParaRPr sz="700">
                  <a:latin typeface="Garamond"/>
                  <a:ea typeface="Garamond"/>
                  <a:cs typeface="Garamond"/>
                  <a:sym typeface="Garamond"/>
                </a:endParaRPr>
              </a:p>
            </p:txBody>
          </p:sp>
          <p:sp>
            <p:nvSpPr>
              <p:cNvPr id="368" name="Shape 368"/>
              <p:cNvSpPr/>
              <p:nvPr/>
            </p:nvSpPr>
            <p:spPr>
              <a:xfrm>
                <a:off x="3416425" y="2257550"/>
                <a:ext cx="187500" cy="127200"/>
              </a:xfrm>
              <a:prstGeom prst="rect">
                <a:avLst/>
              </a:prstGeom>
              <a:solidFill>
                <a:srgbClr val="A9FF2C"/>
              </a:solidFill>
              <a:ln w="9525" cap="flat" cmpd="sng">
                <a:solidFill>
                  <a:srgbClr val="A9FF2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9" name="Shape 369"/>
              <p:cNvSpPr txBox="1"/>
              <p:nvPr/>
            </p:nvSpPr>
            <p:spPr>
              <a:xfrm>
                <a:off x="3536175" y="21470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-25%</a:t>
                </a:r>
                <a:endParaRPr sz="700">
                  <a:latin typeface="Garamond"/>
                  <a:ea typeface="Garamond"/>
                  <a:cs typeface="Garamond"/>
                  <a:sym typeface="Garamond"/>
                </a:endParaRPr>
              </a:p>
            </p:txBody>
          </p:sp>
          <p:sp>
            <p:nvSpPr>
              <p:cNvPr id="370" name="Shape 370"/>
              <p:cNvSpPr/>
              <p:nvPr/>
            </p:nvSpPr>
            <p:spPr>
              <a:xfrm>
                <a:off x="3416425" y="2409950"/>
                <a:ext cx="187500" cy="127200"/>
              </a:xfrm>
              <a:prstGeom prst="rect">
                <a:avLst/>
              </a:prstGeom>
              <a:solidFill>
                <a:srgbClr val="0A7DFF"/>
              </a:solidFill>
              <a:ln w="9525" cap="flat" cmpd="sng">
                <a:solidFill>
                  <a:srgbClr val="0A7D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1" name="Shape 371"/>
              <p:cNvSpPr txBox="1"/>
              <p:nvPr/>
            </p:nvSpPr>
            <p:spPr>
              <a:xfrm>
                <a:off x="3536175" y="22994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0%</a:t>
                </a:r>
                <a:endParaRPr sz="700">
                  <a:latin typeface="Garamond"/>
                  <a:ea typeface="Garamond"/>
                  <a:cs typeface="Garamond"/>
                  <a:sym typeface="Garamond"/>
                </a:endParaRPr>
              </a:p>
            </p:txBody>
          </p:sp>
          <p:sp>
            <p:nvSpPr>
              <p:cNvPr id="372" name="Shape 372"/>
              <p:cNvSpPr/>
              <p:nvPr/>
            </p:nvSpPr>
            <p:spPr>
              <a:xfrm>
                <a:off x="3416425" y="2562350"/>
                <a:ext cx="187500" cy="127200"/>
              </a:xfrm>
              <a:prstGeom prst="rect">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3" name="Shape 373"/>
              <p:cNvSpPr txBox="1"/>
              <p:nvPr/>
            </p:nvSpPr>
            <p:spPr>
              <a:xfrm>
                <a:off x="3536175" y="24518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100%</a:t>
                </a:r>
                <a:endParaRPr sz="700">
                  <a:latin typeface="Garamond"/>
                  <a:ea typeface="Garamond"/>
                  <a:cs typeface="Garamond"/>
                  <a:sym typeface="Garamond"/>
                </a:endParaRPr>
              </a:p>
            </p:txBody>
          </p:sp>
          <p:sp>
            <p:nvSpPr>
              <p:cNvPr id="374" name="Shape 374"/>
              <p:cNvSpPr/>
              <p:nvPr/>
            </p:nvSpPr>
            <p:spPr>
              <a:xfrm>
                <a:off x="3416425" y="2714750"/>
                <a:ext cx="187500" cy="127200"/>
              </a:xfrm>
              <a:prstGeom prst="rect">
                <a:avLst/>
              </a:prstGeom>
              <a:solidFill>
                <a:srgbClr val="000053"/>
              </a:solidFill>
              <a:ln w="9525" cap="flat" cmpd="sng">
                <a:solidFill>
                  <a:srgbClr val="000053"/>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5" name="Shape 375"/>
              <p:cNvSpPr txBox="1"/>
              <p:nvPr/>
            </p:nvSpPr>
            <p:spPr>
              <a:xfrm>
                <a:off x="3536162" y="2604195"/>
                <a:ext cx="6243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2000%</a:t>
                </a:r>
                <a:endParaRPr sz="700">
                  <a:latin typeface="Garamond"/>
                  <a:ea typeface="Garamond"/>
                  <a:cs typeface="Garamond"/>
                  <a:sym typeface="Garamond"/>
                </a:endParaRPr>
              </a:p>
            </p:txBody>
          </p:sp>
        </p:grpSp>
        <p:grpSp>
          <p:nvGrpSpPr>
            <p:cNvPr id="376" name="Shape 376"/>
            <p:cNvGrpSpPr/>
            <p:nvPr/>
          </p:nvGrpSpPr>
          <p:grpSpPr>
            <a:xfrm>
              <a:off x="5150728" y="3984359"/>
              <a:ext cx="593565" cy="1034777"/>
              <a:chOff x="3416425" y="1689802"/>
              <a:chExt cx="785139" cy="1262693"/>
            </a:xfrm>
          </p:grpSpPr>
          <p:sp>
            <p:nvSpPr>
              <p:cNvPr id="377" name="Shape 377"/>
              <p:cNvSpPr/>
              <p:nvPr/>
            </p:nvSpPr>
            <p:spPr>
              <a:xfrm>
                <a:off x="3416425" y="1800350"/>
                <a:ext cx="187500" cy="127200"/>
              </a:xfrm>
              <a:prstGeom prst="rect">
                <a:avLst/>
              </a:prstGeom>
              <a:solidFill>
                <a:srgbClr val="4F2128"/>
              </a:solidFill>
              <a:ln w="9525" cap="flat" cmpd="sng">
                <a:solidFill>
                  <a:srgbClr val="4F212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8" name="Shape 378"/>
              <p:cNvSpPr txBox="1"/>
              <p:nvPr/>
            </p:nvSpPr>
            <p:spPr>
              <a:xfrm>
                <a:off x="3536164" y="1689802"/>
                <a:ext cx="6654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-2000%</a:t>
                </a:r>
                <a:endParaRPr sz="700">
                  <a:latin typeface="Garamond"/>
                  <a:ea typeface="Garamond"/>
                  <a:cs typeface="Garamond"/>
                  <a:sym typeface="Garamond"/>
                </a:endParaRPr>
              </a:p>
            </p:txBody>
          </p:sp>
          <p:sp>
            <p:nvSpPr>
              <p:cNvPr id="379" name="Shape 379"/>
              <p:cNvSpPr/>
              <p:nvPr/>
            </p:nvSpPr>
            <p:spPr>
              <a:xfrm>
                <a:off x="3416425" y="1952750"/>
                <a:ext cx="187500" cy="1272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0" name="Shape 380"/>
              <p:cNvSpPr txBox="1"/>
              <p:nvPr/>
            </p:nvSpPr>
            <p:spPr>
              <a:xfrm>
                <a:off x="3536175" y="18422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-100%</a:t>
                </a:r>
                <a:endParaRPr sz="700">
                  <a:latin typeface="Garamond"/>
                  <a:ea typeface="Garamond"/>
                  <a:cs typeface="Garamond"/>
                  <a:sym typeface="Garamond"/>
                </a:endParaRPr>
              </a:p>
            </p:txBody>
          </p:sp>
          <p:sp>
            <p:nvSpPr>
              <p:cNvPr id="381" name="Shape 381"/>
              <p:cNvSpPr/>
              <p:nvPr/>
            </p:nvSpPr>
            <p:spPr>
              <a:xfrm>
                <a:off x="3416425" y="2105150"/>
                <a:ext cx="187500" cy="1272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2" name="Shape 382"/>
              <p:cNvSpPr txBox="1"/>
              <p:nvPr/>
            </p:nvSpPr>
            <p:spPr>
              <a:xfrm>
                <a:off x="3536175" y="19946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-50%</a:t>
                </a:r>
                <a:endParaRPr sz="700">
                  <a:latin typeface="Garamond"/>
                  <a:ea typeface="Garamond"/>
                  <a:cs typeface="Garamond"/>
                  <a:sym typeface="Garamond"/>
                </a:endParaRPr>
              </a:p>
            </p:txBody>
          </p:sp>
          <p:sp>
            <p:nvSpPr>
              <p:cNvPr id="383" name="Shape 383"/>
              <p:cNvSpPr/>
              <p:nvPr/>
            </p:nvSpPr>
            <p:spPr>
              <a:xfrm>
                <a:off x="3416425" y="2257550"/>
                <a:ext cx="187500" cy="127200"/>
              </a:xfrm>
              <a:prstGeom prst="rect">
                <a:avLst/>
              </a:prstGeom>
              <a:solidFill>
                <a:srgbClr val="A9FF2C"/>
              </a:solidFill>
              <a:ln w="9525" cap="flat" cmpd="sng">
                <a:solidFill>
                  <a:srgbClr val="A9FF2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4" name="Shape 384"/>
              <p:cNvSpPr txBox="1"/>
              <p:nvPr/>
            </p:nvSpPr>
            <p:spPr>
              <a:xfrm>
                <a:off x="3536175" y="21470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-25%</a:t>
                </a:r>
                <a:endParaRPr sz="700">
                  <a:latin typeface="Garamond"/>
                  <a:ea typeface="Garamond"/>
                  <a:cs typeface="Garamond"/>
                  <a:sym typeface="Garamond"/>
                </a:endParaRPr>
              </a:p>
            </p:txBody>
          </p:sp>
          <p:sp>
            <p:nvSpPr>
              <p:cNvPr id="385" name="Shape 385"/>
              <p:cNvSpPr/>
              <p:nvPr/>
            </p:nvSpPr>
            <p:spPr>
              <a:xfrm>
                <a:off x="3416425" y="2409950"/>
                <a:ext cx="187500" cy="127200"/>
              </a:xfrm>
              <a:prstGeom prst="rect">
                <a:avLst/>
              </a:prstGeom>
              <a:solidFill>
                <a:srgbClr val="0A7DFF"/>
              </a:solidFill>
              <a:ln w="9525" cap="flat" cmpd="sng">
                <a:solidFill>
                  <a:srgbClr val="0A7D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6" name="Shape 386"/>
              <p:cNvSpPr txBox="1"/>
              <p:nvPr/>
            </p:nvSpPr>
            <p:spPr>
              <a:xfrm>
                <a:off x="3536175" y="22994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0%</a:t>
                </a:r>
                <a:endParaRPr sz="700">
                  <a:latin typeface="Garamond"/>
                  <a:ea typeface="Garamond"/>
                  <a:cs typeface="Garamond"/>
                  <a:sym typeface="Garamond"/>
                </a:endParaRPr>
              </a:p>
            </p:txBody>
          </p:sp>
          <p:sp>
            <p:nvSpPr>
              <p:cNvPr id="387" name="Shape 387"/>
              <p:cNvSpPr/>
              <p:nvPr/>
            </p:nvSpPr>
            <p:spPr>
              <a:xfrm>
                <a:off x="3416425" y="2562350"/>
                <a:ext cx="187500" cy="127200"/>
              </a:xfrm>
              <a:prstGeom prst="rect">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8" name="Shape 388"/>
              <p:cNvSpPr txBox="1"/>
              <p:nvPr/>
            </p:nvSpPr>
            <p:spPr>
              <a:xfrm>
                <a:off x="3536175" y="24518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100%</a:t>
                </a:r>
                <a:endParaRPr sz="700">
                  <a:latin typeface="Garamond"/>
                  <a:ea typeface="Garamond"/>
                  <a:cs typeface="Garamond"/>
                  <a:sym typeface="Garamond"/>
                </a:endParaRPr>
              </a:p>
            </p:txBody>
          </p:sp>
          <p:sp>
            <p:nvSpPr>
              <p:cNvPr id="389" name="Shape 389"/>
              <p:cNvSpPr/>
              <p:nvPr/>
            </p:nvSpPr>
            <p:spPr>
              <a:xfrm>
                <a:off x="3416425" y="2714750"/>
                <a:ext cx="187500" cy="127200"/>
              </a:xfrm>
              <a:prstGeom prst="rect">
                <a:avLst/>
              </a:prstGeom>
              <a:solidFill>
                <a:srgbClr val="000053"/>
              </a:solidFill>
              <a:ln w="9525" cap="flat" cmpd="sng">
                <a:solidFill>
                  <a:srgbClr val="000053"/>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0" name="Shape 390"/>
              <p:cNvSpPr txBox="1"/>
              <p:nvPr/>
            </p:nvSpPr>
            <p:spPr>
              <a:xfrm>
                <a:off x="3536162" y="2604195"/>
                <a:ext cx="6243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2000%</a:t>
                </a:r>
                <a:endParaRPr sz="700">
                  <a:latin typeface="Garamond"/>
                  <a:ea typeface="Garamond"/>
                  <a:cs typeface="Garamond"/>
                  <a:sym typeface="Garamond"/>
                </a:endParaRPr>
              </a:p>
            </p:txBody>
          </p:sp>
        </p:grpSp>
        <p:sp>
          <p:nvSpPr>
            <p:cNvPr id="391" name="Shape 391"/>
            <p:cNvSpPr txBox="1"/>
            <p:nvPr/>
          </p:nvSpPr>
          <p:spPr>
            <a:xfrm>
              <a:off x="2854575" y="2463170"/>
              <a:ext cx="2312100" cy="407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atin typeface="Century Gothic"/>
                  <a:ea typeface="Century Gothic"/>
                  <a:cs typeface="Century Gothic"/>
                  <a:sym typeface="Century Gothic"/>
                </a:rPr>
                <a:t>Landsat 8 OLI NDMI Change</a:t>
              </a:r>
              <a:endParaRPr>
                <a:latin typeface="Century Gothic"/>
                <a:ea typeface="Century Gothic"/>
                <a:cs typeface="Century Gothic"/>
                <a:sym typeface="Century Gothic"/>
              </a:endParaRPr>
            </a:p>
          </p:txBody>
        </p:sp>
        <p:pic>
          <p:nvPicPr>
            <p:cNvPr id="392" name="Shape 392"/>
            <p:cNvPicPr preferRelativeResize="0"/>
            <p:nvPr/>
          </p:nvPicPr>
          <p:blipFill rotWithShape="1">
            <a:blip r:embed="rId8">
              <a:alphaModFix/>
            </a:blip>
            <a:srcRect l="18394" t="15545" r="27230" b="9643"/>
            <a:stretch/>
          </p:blipFill>
          <p:spPr>
            <a:xfrm>
              <a:off x="5654550" y="2798075"/>
              <a:ext cx="2384712" cy="2253749"/>
            </a:xfrm>
            <a:prstGeom prst="rect">
              <a:avLst/>
            </a:prstGeom>
            <a:noFill/>
            <a:ln>
              <a:noFill/>
            </a:ln>
          </p:spPr>
        </p:pic>
        <p:sp>
          <p:nvSpPr>
            <p:cNvPr id="393" name="Shape 393"/>
            <p:cNvSpPr txBox="1"/>
            <p:nvPr/>
          </p:nvSpPr>
          <p:spPr>
            <a:xfrm>
              <a:off x="5578375" y="2436495"/>
              <a:ext cx="2664900" cy="51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i="0" u="none" strike="noStrike" cap="none">
                  <a:solidFill>
                    <a:srgbClr val="000000"/>
                  </a:solidFill>
                  <a:latin typeface="Century Gothic"/>
                  <a:ea typeface="Century Gothic"/>
                  <a:cs typeface="Century Gothic"/>
                  <a:sym typeface="Century Gothic"/>
                </a:rPr>
                <a:t>Inverted Red Edge Chlorophyll Change</a:t>
              </a:r>
              <a:endParaRPr i="0" u="none" strike="noStrike" cap="none">
                <a:solidFill>
                  <a:srgbClr val="000000"/>
                </a:solidFill>
                <a:latin typeface="Century Gothic"/>
                <a:ea typeface="Century Gothic"/>
                <a:cs typeface="Century Gothic"/>
                <a:sym typeface="Century Gothic"/>
              </a:endParaRPr>
            </a:p>
          </p:txBody>
        </p:sp>
        <p:grpSp>
          <p:nvGrpSpPr>
            <p:cNvPr id="394" name="Shape 394"/>
            <p:cNvGrpSpPr/>
            <p:nvPr/>
          </p:nvGrpSpPr>
          <p:grpSpPr>
            <a:xfrm>
              <a:off x="7970128" y="3984355"/>
              <a:ext cx="593565" cy="1034781"/>
              <a:chOff x="3416425" y="1689802"/>
              <a:chExt cx="785139" cy="1262698"/>
            </a:xfrm>
          </p:grpSpPr>
          <p:sp>
            <p:nvSpPr>
              <p:cNvPr id="395" name="Shape 395"/>
              <p:cNvSpPr/>
              <p:nvPr/>
            </p:nvSpPr>
            <p:spPr>
              <a:xfrm>
                <a:off x="3416425" y="1800350"/>
                <a:ext cx="187500" cy="127200"/>
              </a:xfrm>
              <a:prstGeom prst="rect">
                <a:avLst/>
              </a:prstGeom>
              <a:solidFill>
                <a:srgbClr val="4F2128"/>
              </a:solidFill>
              <a:ln w="9525" cap="flat" cmpd="sng">
                <a:solidFill>
                  <a:srgbClr val="4F212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6" name="Shape 396"/>
              <p:cNvSpPr txBox="1"/>
              <p:nvPr/>
            </p:nvSpPr>
            <p:spPr>
              <a:xfrm>
                <a:off x="3536164" y="1689802"/>
                <a:ext cx="6654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-100%</a:t>
                </a:r>
                <a:endParaRPr sz="700">
                  <a:latin typeface="Garamond"/>
                  <a:ea typeface="Garamond"/>
                  <a:cs typeface="Garamond"/>
                  <a:sym typeface="Garamond"/>
                </a:endParaRPr>
              </a:p>
            </p:txBody>
          </p:sp>
          <p:sp>
            <p:nvSpPr>
              <p:cNvPr id="397" name="Shape 397"/>
              <p:cNvSpPr/>
              <p:nvPr/>
            </p:nvSpPr>
            <p:spPr>
              <a:xfrm>
                <a:off x="3416425" y="1952750"/>
                <a:ext cx="187500" cy="1272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8" name="Shape 398"/>
              <p:cNvSpPr txBox="1"/>
              <p:nvPr/>
            </p:nvSpPr>
            <p:spPr>
              <a:xfrm>
                <a:off x="3536175" y="18422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-20%</a:t>
                </a:r>
                <a:endParaRPr sz="700">
                  <a:latin typeface="Garamond"/>
                  <a:ea typeface="Garamond"/>
                  <a:cs typeface="Garamond"/>
                  <a:sym typeface="Garamond"/>
                </a:endParaRPr>
              </a:p>
            </p:txBody>
          </p:sp>
          <p:sp>
            <p:nvSpPr>
              <p:cNvPr id="399" name="Shape 399"/>
              <p:cNvSpPr/>
              <p:nvPr/>
            </p:nvSpPr>
            <p:spPr>
              <a:xfrm>
                <a:off x="3416425" y="2105150"/>
                <a:ext cx="187500" cy="1272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0" name="Shape 400"/>
              <p:cNvSpPr txBox="1"/>
              <p:nvPr/>
            </p:nvSpPr>
            <p:spPr>
              <a:xfrm>
                <a:off x="3536175" y="19946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-10%</a:t>
                </a:r>
                <a:endParaRPr sz="700">
                  <a:latin typeface="Garamond"/>
                  <a:ea typeface="Garamond"/>
                  <a:cs typeface="Garamond"/>
                  <a:sym typeface="Garamond"/>
                </a:endParaRPr>
              </a:p>
            </p:txBody>
          </p:sp>
          <p:sp>
            <p:nvSpPr>
              <p:cNvPr id="401" name="Shape 401"/>
              <p:cNvSpPr/>
              <p:nvPr/>
            </p:nvSpPr>
            <p:spPr>
              <a:xfrm>
                <a:off x="3416425" y="2257550"/>
                <a:ext cx="187500" cy="127200"/>
              </a:xfrm>
              <a:prstGeom prst="rect">
                <a:avLst/>
              </a:prstGeom>
              <a:solidFill>
                <a:srgbClr val="A9FF2C"/>
              </a:solidFill>
              <a:ln w="9525" cap="flat" cmpd="sng">
                <a:solidFill>
                  <a:srgbClr val="A9FF2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2" name="Shape 402"/>
              <p:cNvSpPr txBox="1"/>
              <p:nvPr/>
            </p:nvSpPr>
            <p:spPr>
              <a:xfrm>
                <a:off x="3536175" y="21470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-5%</a:t>
                </a:r>
                <a:endParaRPr sz="700">
                  <a:latin typeface="Garamond"/>
                  <a:ea typeface="Garamond"/>
                  <a:cs typeface="Garamond"/>
                  <a:sym typeface="Garamond"/>
                </a:endParaRPr>
              </a:p>
            </p:txBody>
          </p:sp>
          <p:sp>
            <p:nvSpPr>
              <p:cNvPr id="403" name="Shape 403"/>
              <p:cNvSpPr/>
              <p:nvPr/>
            </p:nvSpPr>
            <p:spPr>
              <a:xfrm>
                <a:off x="3416425" y="2409950"/>
                <a:ext cx="187500" cy="127200"/>
              </a:xfrm>
              <a:prstGeom prst="rect">
                <a:avLst/>
              </a:prstGeom>
              <a:solidFill>
                <a:srgbClr val="0A7DFF"/>
              </a:solidFill>
              <a:ln w="9525" cap="flat" cmpd="sng">
                <a:solidFill>
                  <a:srgbClr val="0A7D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4" name="Shape 404"/>
              <p:cNvSpPr txBox="1"/>
              <p:nvPr/>
            </p:nvSpPr>
            <p:spPr>
              <a:xfrm>
                <a:off x="3536175" y="22994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0%</a:t>
                </a:r>
                <a:endParaRPr sz="700">
                  <a:latin typeface="Garamond"/>
                  <a:ea typeface="Garamond"/>
                  <a:cs typeface="Garamond"/>
                  <a:sym typeface="Garamond"/>
                </a:endParaRPr>
              </a:p>
            </p:txBody>
          </p:sp>
          <p:sp>
            <p:nvSpPr>
              <p:cNvPr id="405" name="Shape 405"/>
              <p:cNvSpPr/>
              <p:nvPr/>
            </p:nvSpPr>
            <p:spPr>
              <a:xfrm>
                <a:off x="3416425" y="2562350"/>
                <a:ext cx="187500" cy="127200"/>
              </a:xfrm>
              <a:prstGeom prst="rect">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6" name="Shape 406"/>
              <p:cNvSpPr txBox="1"/>
              <p:nvPr/>
            </p:nvSpPr>
            <p:spPr>
              <a:xfrm>
                <a:off x="3536175" y="24518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20%</a:t>
                </a:r>
                <a:endParaRPr sz="700">
                  <a:latin typeface="Garamond"/>
                  <a:ea typeface="Garamond"/>
                  <a:cs typeface="Garamond"/>
                  <a:sym typeface="Garamond"/>
                </a:endParaRPr>
              </a:p>
            </p:txBody>
          </p:sp>
          <p:sp>
            <p:nvSpPr>
              <p:cNvPr id="407" name="Shape 407"/>
              <p:cNvSpPr/>
              <p:nvPr/>
            </p:nvSpPr>
            <p:spPr>
              <a:xfrm>
                <a:off x="3416425" y="2714750"/>
                <a:ext cx="187500" cy="127200"/>
              </a:xfrm>
              <a:prstGeom prst="rect">
                <a:avLst/>
              </a:prstGeom>
              <a:solidFill>
                <a:srgbClr val="000053"/>
              </a:solidFill>
              <a:ln w="9525" cap="flat" cmpd="sng">
                <a:solidFill>
                  <a:srgbClr val="000053"/>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8" name="Shape 408"/>
              <p:cNvSpPr txBox="1"/>
              <p:nvPr/>
            </p:nvSpPr>
            <p:spPr>
              <a:xfrm>
                <a:off x="3536175" y="26042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00">
                    <a:latin typeface="Garamond"/>
                    <a:ea typeface="Garamond"/>
                    <a:cs typeface="Garamond"/>
                    <a:sym typeface="Garamond"/>
                  </a:rPr>
                  <a:t> 100%</a:t>
                </a:r>
                <a:endParaRPr sz="700">
                  <a:latin typeface="Garamond"/>
                  <a:ea typeface="Garamond"/>
                  <a:cs typeface="Garamond"/>
                  <a:sym typeface="Garamond"/>
                </a:endParaRPr>
              </a:p>
            </p:txBody>
          </p:sp>
        </p:grpSp>
      </p:grpSp>
      <p:sp>
        <p:nvSpPr>
          <p:cNvPr id="409" name="Shape 409"/>
          <p:cNvSpPr txBox="1"/>
          <p:nvPr/>
        </p:nvSpPr>
        <p:spPr>
          <a:xfrm rot="-5400000">
            <a:off x="-1125126" y="3655425"/>
            <a:ext cx="5279400" cy="740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3600" b="1">
                <a:latin typeface="Century Gothic"/>
                <a:ea typeface="Century Gothic"/>
                <a:cs typeface="Century Gothic"/>
                <a:sym typeface="Century Gothic"/>
              </a:rPr>
              <a:t>May 2016 to May 2017</a:t>
            </a:r>
            <a:endParaRPr sz="3600" b="1">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1000125" y="365124"/>
            <a:ext cx="102330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a:solidFill>
                  <a:srgbClr val="3E4268"/>
                </a:solidFill>
                <a:latin typeface="Century Gothic"/>
                <a:ea typeface="Century Gothic"/>
                <a:cs typeface="Century Gothic"/>
                <a:sym typeface="Century Gothic"/>
              </a:rPr>
              <a:t>Results</a:t>
            </a:r>
            <a:endParaRPr sz="4800" b="0" i="0" u="none" strike="noStrike" cap="none">
              <a:solidFill>
                <a:srgbClr val="3E4268"/>
              </a:solidFill>
              <a:latin typeface="Century Gothic"/>
              <a:ea typeface="Century Gothic"/>
              <a:cs typeface="Century Gothic"/>
              <a:sym typeface="Century Gothic"/>
            </a:endParaRPr>
          </a:p>
        </p:txBody>
      </p:sp>
      <p:grpSp>
        <p:nvGrpSpPr>
          <p:cNvPr id="416" name="Shape 416"/>
          <p:cNvGrpSpPr/>
          <p:nvPr/>
        </p:nvGrpSpPr>
        <p:grpSpPr>
          <a:xfrm>
            <a:off x="6501870" y="414169"/>
            <a:ext cx="5466878" cy="6019155"/>
            <a:chOff x="8179150" y="529750"/>
            <a:chExt cx="5014104" cy="4987699"/>
          </a:xfrm>
        </p:grpSpPr>
        <p:grpSp>
          <p:nvGrpSpPr>
            <p:cNvPr id="417" name="Shape 417"/>
            <p:cNvGrpSpPr/>
            <p:nvPr/>
          </p:nvGrpSpPr>
          <p:grpSpPr>
            <a:xfrm>
              <a:off x="10730550" y="2206150"/>
              <a:ext cx="2462563" cy="1634894"/>
              <a:chOff x="11025038" y="2206150"/>
              <a:chExt cx="2462563" cy="1634894"/>
            </a:xfrm>
          </p:grpSpPr>
          <p:pic>
            <p:nvPicPr>
              <p:cNvPr id="418" name="Shape 418"/>
              <p:cNvPicPr preferRelativeResize="0"/>
              <p:nvPr/>
            </p:nvPicPr>
            <p:blipFill rotWithShape="1">
              <a:blip r:embed="rId3">
                <a:alphaModFix/>
              </a:blip>
              <a:srcRect/>
              <a:stretch/>
            </p:blipFill>
            <p:spPr>
              <a:xfrm>
                <a:off x="11025038" y="2206150"/>
                <a:ext cx="2461625" cy="1634894"/>
              </a:xfrm>
              <a:prstGeom prst="rect">
                <a:avLst/>
              </a:prstGeom>
              <a:noFill/>
              <a:ln>
                <a:noFill/>
              </a:ln>
            </p:spPr>
          </p:pic>
          <p:sp>
            <p:nvSpPr>
              <p:cNvPr id="419" name="Shape 419"/>
              <p:cNvSpPr txBox="1"/>
              <p:nvPr/>
            </p:nvSpPr>
            <p:spPr>
              <a:xfrm flipH="1">
                <a:off x="11025200" y="2206150"/>
                <a:ext cx="2462400" cy="420000"/>
              </a:xfrm>
              <a:prstGeom prst="rect">
                <a:avLst/>
              </a:prstGeom>
              <a:solidFill>
                <a:srgbClr val="0A7D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FFFFFF"/>
                    </a:solidFill>
                    <a:latin typeface="Century Gothic"/>
                    <a:ea typeface="Century Gothic"/>
                    <a:cs typeface="Century Gothic"/>
                    <a:sym typeface="Century Gothic"/>
                  </a:rPr>
                  <a:t>Sentinel-2 MSI ΔNDMI</a:t>
                </a:r>
                <a:endParaRPr b="1">
                  <a:solidFill>
                    <a:srgbClr val="FFFFFF"/>
                  </a:solidFill>
                  <a:latin typeface="Century Gothic"/>
                  <a:ea typeface="Century Gothic"/>
                  <a:cs typeface="Century Gothic"/>
                  <a:sym typeface="Century Gothic"/>
                </a:endParaRPr>
              </a:p>
            </p:txBody>
          </p:sp>
        </p:grpSp>
        <p:grpSp>
          <p:nvGrpSpPr>
            <p:cNvPr id="420" name="Shape 420"/>
            <p:cNvGrpSpPr/>
            <p:nvPr/>
          </p:nvGrpSpPr>
          <p:grpSpPr>
            <a:xfrm>
              <a:off x="8179150" y="529750"/>
              <a:ext cx="5014104" cy="4987699"/>
              <a:chOff x="8179150" y="529750"/>
              <a:chExt cx="5014104" cy="4987699"/>
            </a:xfrm>
          </p:grpSpPr>
          <p:grpSp>
            <p:nvGrpSpPr>
              <p:cNvPr id="421" name="Shape 421"/>
              <p:cNvGrpSpPr/>
              <p:nvPr/>
            </p:nvGrpSpPr>
            <p:grpSpPr>
              <a:xfrm>
                <a:off x="8179150" y="533400"/>
                <a:ext cx="2462551" cy="4984049"/>
                <a:chOff x="8102950" y="533400"/>
                <a:chExt cx="2462551" cy="4984049"/>
              </a:xfrm>
            </p:grpSpPr>
            <p:grpSp>
              <p:nvGrpSpPr>
                <p:cNvPr id="422" name="Shape 422"/>
                <p:cNvGrpSpPr/>
                <p:nvPr/>
              </p:nvGrpSpPr>
              <p:grpSpPr>
                <a:xfrm>
                  <a:off x="8102950" y="533400"/>
                  <a:ext cx="2462551" cy="1634899"/>
                  <a:chOff x="8153400" y="533400"/>
                  <a:chExt cx="2462551" cy="1634899"/>
                </a:xfrm>
              </p:grpSpPr>
              <p:pic>
                <p:nvPicPr>
                  <p:cNvPr id="423" name="Shape 423"/>
                  <p:cNvPicPr preferRelativeResize="0"/>
                  <p:nvPr/>
                </p:nvPicPr>
                <p:blipFill rotWithShape="1">
                  <a:blip r:embed="rId4">
                    <a:alphaModFix/>
                  </a:blip>
                  <a:srcRect t="1085" b="1085"/>
                  <a:stretch/>
                </p:blipFill>
                <p:spPr>
                  <a:xfrm>
                    <a:off x="8153400" y="533400"/>
                    <a:ext cx="2462551" cy="1634899"/>
                  </a:xfrm>
                  <a:prstGeom prst="rect">
                    <a:avLst/>
                  </a:prstGeom>
                  <a:noFill/>
                  <a:ln>
                    <a:noFill/>
                  </a:ln>
                </p:spPr>
              </p:pic>
              <p:sp>
                <p:nvSpPr>
                  <p:cNvPr id="424" name="Shape 424"/>
                  <p:cNvSpPr txBox="1"/>
                  <p:nvPr/>
                </p:nvSpPr>
                <p:spPr>
                  <a:xfrm flipH="1">
                    <a:off x="8153400" y="533400"/>
                    <a:ext cx="2462400" cy="420000"/>
                  </a:xfrm>
                  <a:prstGeom prst="rect">
                    <a:avLst/>
                  </a:prstGeom>
                  <a:solidFill>
                    <a:srgbClr val="0A7D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FFFFFF"/>
                        </a:solidFill>
                        <a:latin typeface="Century Gothic"/>
                        <a:ea typeface="Century Gothic"/>
                        <a:cs typeface="Century Gothic"/>
                        <a:sym typeface="Century Gothic"/>
                      </a:rPr>
                      <a:t>ForWarn ΔNDVI</a:t>
                    </a:r>
                    <a:endParaRPr b="1">
                      <a:solidFill>
                        <a:srgbClr val="FFFFFF"/>
                      </a:solidFill>
                      <a:latin typeface="Century Gothic"/>
                      <a:ea typeface="Century Gothic"/>
                      <a:cs typeface="Century Gothic"/>
                      <a:sym typeface="Century Gothic"/>
                    </a:endParaRPr>
                  </a:p>
                </p:txBody>
              </p:sp>
            </p:grpSp>
            <p:grpSp>
              <p:nvGrpSpPr>
                <p:cNvPr id="425" name="Shape 425"/>
                <p:cNvGrpSpPr/>
                <p:nvPr/>
              </p:nvGrpSpPr>
              <p:grpSpPr>
                <a:xfrm>
                  <a:off x="8102950" y="2206150"/>
                  <a:ext cx="2461625" cy="1634890"/>
                  <a:chOff x="8129438" y="2206150"/>
                  <a:chExt cx="2461625" cy="1634890"/>
                </a:xfrm>
              </p:grpSpPr>
              <p:pic>
                <p:nvPicPr>
                  <p:cNvPr id="426" name="Shape 426"/>
                  <p:cNvPicPr preferRelativeResize="0"/>
                  <p:nvPr/>
                </p:nvPicPr>
                <p:blipFill rotWithShape="1">
                  <a:blip r:embed="rId5">
                    <a:alphaModFix/>
                  </a:blip>
                  <a:srcRect/>
                  <a:stretch/>
                </p:blipFill>
                <p:spPr>
                  <a:xfrm>
                    <a:off x="8129438" y="2206150"/>
                    <a:ext cx="2461625" cy="1634890"/>
                  </a:xfrm>
                  <a:prstGeom prst="rect">
                    <a:avLst/>
                  </a:prstGeom>
                  <a:noFill/>
                  <a:ln>
                    <a:noFill/>
                  </a:ln>
                </p:spPr>
              </p:pic>
              <p:sp>
                <p:nvSpPr>
                  <p:cNvPr id="427" name="Shape 427"/>
                  <p:cNvSpPr txBox="1"/>
                  <p:nvPr/>
                </p:nvSpPr>
                <p:spPr>
                  <a:xfrm flipH="1">
                    <a:off x="8129438" y="2206150"/>
                    <a:ext cx="2461500" cy="420000"/>
                  </a:xfrm>
                  <a:prstGeom prst="rect">
                    <a:avLst/>
                  </a:prstGeom>
                  <a:solidFill>
                    <a:srgbClr val="0A7D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FFFFFF"/>
                        </a:solidFill>
                        <a:latin typeface="Century Gothic"/>
                        <a:ea typeface="Century Gothic"/>
                        <a:cs typeface="Century Gothic"/>
                        <a:sym typeface="Century Gothic"/>
                      </a:rPr>
                      <a:t>Landsat 8 OLI ΔNDVI</a:t>
                    </a:r>
                    <a:endParaRPr b="1">
                      <a:solidFill>
                        <a:srgbClr val="FFFFFF"/>
                      </a:solidFill>
                      <a:latin typeface="Century Gothic"/>
                      <a:ea typeface="Century Gothic"/>
                      <a:cs typeface="Century Gothic"/>
                      <a:sym typeface="Century Gothic"/>
                    </a:endParaRPr>
                  </a:p>
                </p:txBody>
              </p:sp>
            </p:grpSp>
            <p:grpSp>
              <p:nvGrpSpPr>
                <p:cNvPr id="428" name="Shape 428"/>
                <p:cNvGrpSpPr/>
                <p:nvPr/>
              </p:nvGrpSpPr>
              <p:grpSpPr>
                <a:xfrm>
                  <a:off x="8102950" y="3882550"/>
                  <a:ext cx="2462550" cy="1634899"/>
                  <a:chOff x="8102950" y="3882550"/>
                  <a:chExt cx="2462550" cy="1634899"/>
                </a:xfrm>
              </p:grpSpPr>
              <p:pic>
                <p:nvPicPr>
                  <p:cNvPr id="429" name="Shape 429"/>
                  <p:cNvPicPr preferRelativeResize="0"/>
                  <p:nvPr/>
                </p:nvPicPr>
                <p:blipFill rotWithShape="1">
                  <a:blip r:embed="rId6">
                    <a:alphaModFix/>
                  </a:blip>
                  <a:srcRect/>
                  <a:stretch/>
                </p:blipFill>
                <p:spPr>
                  <a:xfrm>
                    <a:off x="8102950" y="3882550"/>
                    <a:ext cx="2461628" cy="1634899"/>
                  </a:xfrm>
                  <a:prstGeom prst="rect">
                    <a:avLst/>
                  </a:prstGeom>
                  <a:noFill/>
                  <a:ln>
                    <a:noFill/>
                  </a:ln>
                </p:spPr>
              </p:pic>
              <p:sp>
                <p:nvSpPr>
                  <p:cNvPr id="430" name="Shape 430"/>
                  <p:cNvSpPr txBox="1"/>
                  <p:nvPr/>
                </p:nvSpPr>
                <p:spPr>
                  <a:xfrm flipH="1">
                    <a:off x="8103100" y="3882550"/>
                    <a:ext cx="2462400" cy="420000"/>
                  </a:xfrm>
                  <a:prstGeom prst="rect">
                    <a:avLst/>
                  </a:prstGeom>
                  <a:solidFill>
                    <a:srgbClr val="0A7D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FFFFFF"/>
                        </a:solidFill>
                        <a:latin typeface="Century Gothic"/>
                        <a:ea typeface="Century Gothic"/>
                        <a:cs typeface="Century Gothic"/>
                        <a:sym typeface="Century Gothic"/>
                      </a:rPr>
                      <a:t>Sentinel-2 MSI ΔNDVI</a:t>
                    </a:r>
                    <a:endParaRPr b="1">
                      <a:solidFill>
                        <a:srgbClr val="FFFFFF"/>
                      </a:solidFill>
                      <a:latin typeface="Century Gothic"/>
                      <a:ea typeface="Century Gothic"/>
                      <a:cs typeface="Century Gothic"/>
                      <a:sym typeface="Century Gothic"/>
                    </a:endParaRPr>
                  </a:p>
                </p:txBody>
              </p:sp>
            </p:grpSp>
          </p:grpSp>
          <p:grpSp>
            <p:nvGrpSpPr>
              <p:cNvPr id="431" name="Shape 431"/>
              <p:cNvGrpSpPr/>
              <p:nvPr/>
            </p:nvGrpSpPr>
            <p:grpSpPr>
              <a:xfrm>
                <a:off x="10730550" y="529750"/>
                <a:ext cx="2462704" cy="1635083"/>
                <a:chOff x="10974250" y="529750"/>
                <a:chExt cx="2462704" cy="1635083"/>
              </a:xfrm>
            </p:grpSpPr>
            <p:pic>
              <p:nvPicPr>
                <p:cNvPr id="432" name="Shape 432"/>
                <p:cNvPicPr preferRelativeResize="0"/>
                <p:nvPr/>
              </p:nvPicPr>
              <p:blipFill rotWithShape="1">
                <a:blip r:embed="rId7">
                  <a:alphaModFix/>
                </a:blip>
                <a:srcRect t="9" b="19"/>
                <a:stretch/>
              </p:blipFill>
              <p:spPr>
                <a:xfrm>
                  <a:off x="10974407" y="529750"/>
                  <a:ext cx="2462548" cy="1635083"/>
                </a:xfrm>
                <a:prstGeom prst="rect">
                  <a:avLst/>
                </a:prstGeom>
                <a:noFill/>
                <a:ln>
                  <a:noFill/>
                </a:ln>
              </p:spPr>
            </p:pic>
            <p:sp>
              <p:nvSpPr>
                <p:cNvPr id="433" name="Shape 433"/>
                <p:cNvSpPr txBox="1"/>
                <p:nvPr/>
              </p:nvSpPr>
              <p:spPr>
                <a:xfrm flipH="1">
                  <a:off x="10974250" y="529750"/>
                  <a:ext cx="2462700" cy="420000"/>
                </a:xfrm>
                <a:prstGeom prst="rect">
                  <a:avLst/>
                </a:prstGeom>
                <a:solidFill>
                  <a:srgbClr val="0A7D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FFFFFF"/>
                      </a:solidFill>
                      <a:latin typeface="Century Gothic"/>
                      <a:ea typeface="Century Gothic"/>
                      <a:cs typeface="Century Gothic"/>
                      <a:sym typeface="Century Gothic"/>
                    </a:rPr>
                    <a:t>Landsat 8 OLI ΔNDMI</a:t>
                  </a:r>
                  <a:endParaRPr b="1">
                    <a:solidFill>
                      <a:srgbClr val="FFFFFF"/>
                    </a:solidFill>
                    <a:latin typeface="Century Gothic"/>
                    <a:ea typeface="Century Gothic"/>
                    <a:cs typeface="Century Gothic"/>
                    <a:sym typeface="Century Gothic"/>
                  </a:endParaRPr>
                </a:p>
              </p:txBody>
            </p:sp>
          </p:grpSp>
          <p:grpSp>
            <p:nvGrpSpPr>
              <p:cNvPr id="434" name="Shape 434"/>
              <p:cNvGrpSpPr/>
              <p:nvPr/>
            </p:nvGrpSpPr>
            <p:grpSpPr>
              <a:xfrm>
                <a:off x="10730550" y="3882550"/>
                <a:ext cx="2461628" cy="1634899"/>
                <a:chOff x="10959150" y="3882550"/>
                <a:chExt cx="2461628" cy="1634899"/>
              </a:xfrm>
            </p:grpSpPr>
            <p:pic>
              <p:nvPicPr>
                <p:cNvPr id="435" name="Shape 435"/>
                <p:cNvPicPr preferRelativeResize="0"/>
                <p:nvPr/>
              </p:nvPicPr>
              <p:blipFill rotWithShape="1">
                <a:blip r:embed="rId8">
                  <a:alphaModFix/>
                </a:blip>
                <a:srcRect/>
                <a:stretch/>
              </p:blipFill>
              <p:spPr>
                <a:xfrm>
                  <a:off x="10959150" y="3882550"/>
                  <a:ext cx="2461628" cy="1634899"/>
                </a:xfrm>
                <a:prstGeom prst="rect">
                  <a:avLst/>
                </a:prstGeom>
                <a:noFill/>
                <a:ln>
                  <a:noFill/>
                </a:ln>
              </p:spPr>
            </p:pic>
            <p:sp>
              <p:nvSpPr>
                <p:cNvPr id="436" name="Shape 436"/>
                <p:cNvSpPr txBox="1"/>
                <p:nvPr/>
              </p:nvSpPr>
              <p:spPr>
                <a:xfrm flipH="1">
                  <a:off x="10959150" y="3882550"/>
                  <a:ext cx="2461500" cy="420000"/>
                </a:xfrm>
                <a:prstGeom prst="rect">
                  <a:avLst/>
                </a:prstGeom>
                <a:solidFill>
                  <a:srgbClr val="0A7D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FFFFFF"/>
                      </a:solidFill>
                      <a:latin typeface="Century Gothic"/>
                      <a:ea typeface="Century Gothic"/>
                      <a:cs typeface="Century Gothic"/>
                      <a:sym typeface="Century Gothic"/>
                    </a:rPr>
                    <a:t>Sentinel-2 MSI ΔIREC</a:t>
                  </a:r>
                  <a:endParaRPr b="1">
                    <a:solidFill>
                      <a:srgbClr val="FFFFFF"/>
                    </a:solidFill>
                    <a:latin typeface="Century Gothic"/>
                    <a:ea typeface="Century Gothic"/>
                    <a:cs typeface="Century Gothic"/>
                    <a:sym typeface="Century Gothic"/>
                  </a:endParaRPr>
                </a:p>
              </p:txBody>
            </p:sp>
          </p:grpSp>
        </p:grpSp>
      </p:grpSp>
      <p:sp>
        <p:nvSpPr>
          <p:cNvPr id="437" name="Shape 437"/>
          <p:cNvSpPr txBox="1">
            <a:spLocks noGrp="1"/>
          </p:cNvSpPr>
          <p:nvPr>
            <p:ph type="body" idx="3"/>
          </p:nvPr>
        </p:nvSpPr>
        <p:spPr>
          <a:xfrm>
            <a:off x="422950" y="1088374"/>
            <a:ext cx="5673050" cy="5541025"/>
          </a:xfrm>
          <a:prstGeom prst="rect">
            <a:avLst/>
          </a:prstGeom>
        </p:spPr>
        <p:txBody>
          <a:bodyPr spcFirstLastPara="1" wrap="square" lIns="91425" tIns="91425" rIns="91425" bIns="91425" anchor="t" anchorCtr="0">
            <a:noAutofit/>
          </a:bodyPr>
          <a:lstStyle/>
          <a:p>
            <a:pPr marL="457200" lvl="0" indent="-368300" rtl="0">
              <a:lnSpc>
                <a:spcPct val="100000"/>
              </a:lnSpc>
              <a:spcBef>
                <a:spcPts val="0"/>
              </a:spcBef>
              <a:spcAft>
                <a:spcPts val="600"/>
              </a:spcAft>
              <a:buClr>
                <a:schemeClr val="accent5">
                  <a:lumMod val="50000"/>
                </a:schemeClr>
              </a:buClr>
              <a:buSzPts val="2200"/>
              <a:buFont typeface="Webdings" pitchFamily="18" charset="2"/>
              <a:buChar char="4"/>
            </a:pPr>
            <a:r>
              <a:rPr lang="en-US" sz="2200" dirty="0"/>
              <a:t>All change maps produced averaged about </a:t>
            </a:r>
            <a:r>
              <a:rPr lang="en-US" sz="2200" b="1" dirty="0"/>
              <a:t>70% agreement </a:t>
            </a:r>
            <a:r>
              <a:rPr lang="en-US" sz="2200" dirty="0"/>
              <a:t>with </a:t>
            </a:r>
            <a:r>
              <a:rPr lang="en-US" sz="2200" i="1" dirty="0"/>
              <a:t>in situ</a:t>
            </a:r>
            <a:r>
              <a:rPr lang="en-US" sz="2200" dirty="0"/>
              <a:t> </a:t>
            </a:r>
            <a:r>
              <a:rPr lang="en-US" sz="2200" dirty="0" smtClean="0"/>
              <a:t>data</a:t>
            </a:r>
          </a:p>
          <a:p>
            <a:pPr lvl="1" indent="-368300">
              <a:lnSpc>
                <a:spcPct val="100000"/>
              </a:lnSpc>
              <a:spcBef>
                <a:spcPts val="0"/>
              </a:spcBef>
              <a:spcAft>
                <a:spcPts val="1200"/>
              </a:spcAft>
              <a:buClr>
                <a:schemeClr val="accent5">
                  <a:lumMod val="50000"/>
                </a:schemeClr>
              </a:buClr>
              <a:buSzPts val="2200"/>
              <a:buFont typeface="Webdings" pitchFamily="18" charset="2"/>
              <a:buChar char="4"/>
            </a:pPr>
            <a:r>
              <a:rPr lang="en-US" sz="2000" dirty="0" smtClean="0"/>
              <a:t>However</a:t>
            </a:r>
            <a:r>
              <a:rPr lang="en-US" sz="2000" dirty="0"/>
              <a:t>, </a:t>
            </a:r>
            <a:r>
              <a:rPr lang="en-US" sz="2000" i="1" dirty="0"/>
              <a:t>in situ</a:t>
            </a:r>
            <a:r>
              <a:rPr lang="en-US" sz="2000" dirty="0"/>
              <a:t> survey data are not highly precise and may include location errors</a:t>
            </a:r>
            <a:endParaRPr sz="2000" dirty="0"/>
          </a:p>
          <a:p>
            <a:pPr marL="457200" lvl="0" indent="-368300" rtl="0">
              <a:lnSpc>
                <a:spcPct val="100000"/>
              </a:lnSpc>
              <a:spcBef>
                <a:spcPts val="0"/>
              </a:spcBef>
              <a:spcAft>
                <a:spcPts val="1200"/>
              </a:spcAft>
              <a:buClr>
                <a:schemeClr val="accent5">
                  <a:lumMod val="50000"/>
                </a:schemeClr>
              </a:buClr>
              <a:buSzPts val="2200"/>
              <a:buFont typeface="Webdings" pitchFamily="18" charset="2"/>
              <a:buChar char="4"/>
            </a:pPr>
            <a:r>
              <a:rPr lang="en-US" sz="2200" dirty="0"/>
              <a:t>Higher spatial resolution change maps derived from Landsat 8 OLI and Sentinel-2 MSI provided more </a:t>
            </a:r>
            <a:r>
              <a:rPr lang="en-US" sz="2200" b="1" dirty="0"/>
              <a:t>precision</a:t>
            </a:r>
            <a:r>
              <a:rPr lang="en-US" sz="2200" dirty="0"/>
              <a:t> in disturbance location detection</a:t>
            </a:r>
            <a:endParaRPr sz="2200" dirty="0"/>
          </a:p>
          <a:p>
            <a:pPr marL="457200" marR="0" lvl="0" indent="-368300" algn="l" rtl="0">
              <a:lnSpc>
                <a:spcPct val="100000"/>
              </a:lnSpc>
              <a:spcBef>
                <a:spcPts val="0"/>
              </a:spcBef>
              <a:spcAft>
                <a:spcPts val="1200"/>
              </a:spcAft>
              <a:buClr>
                <a:schemeClr val="accent5">
                  <a:lumMod val="50000"/>
                </a:schemeClr>
              </a:buClr>
              <a:buSzPts val="2200"/>
              <a:buFont typeface="Webdings" pitchFamily="18" charset="2"/>
              <a:buChar char="4"/>
            </a:pPr>
            <a:r>
              <a:rPr lang="en-US" sz="2200" dirty="0"/>
              <a:t>Some indices are </a:t>
            </a:r>
            <a:r>
              <a:rPr lang="en-US" sz="2200" b="1" dirty="0"/>
              <a:t>more </a:t>
            </a:r>
            <a:r>
              <a:rPr lang="en-US" sz="2200" b="1" dirty="0" smtClean="0"/>
              <a:t>sensitiv</a:t>
            </a:r>
            <a:r>
              <a:rPr lang="en-US" sz="2200" b="1" dirty="0" smtClean="0">
                <a:solidFill>
                  <a:schemeClr val="tx1"/>
                </a:solidFill>
              </a:rPr>
              <a:t>e</a:t>
            </a:r>
            <a:r>
              <a:rPr lang="en-US" sz="2200" b="1" dirty="0" smtClean="0"/>
              <a:t> </a:t>
            </a:r>
            <a:r>
              <a:rPr lang="en-US" sz="2200" dirty="0"/>
              <a:t>to forest canopy color changes, but all assessed indices provide some disturbance detection capability</a:t>
            </a:r>
            <a:endParaRPr sz="2200" dirty="0"/>
          </a:p>
          <a:p>
            <a:pPr marL="0" lvl="0" indent="0" rtl="0">
              <a:spcBef>
                <a:spcPts val="1000"/>
              </a:spcBef>
              <a:spcAft>
                <a:spcPts val="0"/>
              </a:spcAft>
              <a:buNone/>
            </a:pPr>
            <a:endParaRPr dirty="0"/>
          </a:p>
          <a:p>
            <a:pPr marL="0" lvl="0" indent="0" rtl="0">
              <a:spcBef>
                <a:spcPts val="1000"/>
              </a:spcBef>
              <a:spcAft>
                <a:spcPts val="0"/>
              </a:spcAft>
              <a:buNone/>
            </a:pPr>
            <a:endParaRPr dirty="0"/>
          </a:p>
          <a:p>
            <a:pPr marL="0" lvl="0" indent="0" algn="ctr" rtl="0">
              <a:spcBef>
                <a:spcPts val="1000"/>
              </a:spcBef>
              <a:spcAft>
                <a:spcPts val="0"/>
              </a:spcAft>
              <a:buNone/>
            </a:pPr>
            <a:endParaRPr i="1" dirty="0"/>
          </a:p>
          <a:p>
            <a:pPr marL="0" lvl="0" indent="0" rtl="0">
              <a:spcBef>
                <a:spcPts val="1000"/>
              </a:spcBef>
              <a:spcAft>
                <a:spcPts val="0"/>
              </a:spcAft>
              <a:buNone/>
            </a:pPr>
            <a:endParaRP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000125" y="3794124"/>
            <a:ext cx="102330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a:solidFill>
                  <a:srgbClr val="3E4268"/>
                </a:solidFill>
                <a:latin typeface="Century Gothic"/>
                <a:ea typeface="Century Gothic"/>
                <a:cs typeface="Century Gothic"/>
                <a:sym typeface="Century Gothic"/>
              </a:rPr>
              <a:t>Conclusions</a:t>
            </a:r>
            <a:endParaRPr sz="4800" b="0" i="0" u="none" strike="noStrike" cap="none">
              <a:solidFill>
                <a:srgbClr val="3E4268"/>
              </a:solidFill>
              <a:latin typeface="Century Gothic"/>
              <a:ea typeface="Century Gothic"/>
              <a:cs typeface="Century Gothic"/>
              <a:sym typeface="Century Gothic"/>
            </a:endParaRPr>
          </a:p>
        </p:txBody>
      </p:sp>
      <p:sp>
        <p:nvSpPr>
          <p:cNvPr id="444" name="Shape 444"/>
          <p:cNvSpPr>
            <a:spLocks noGrp="1"/>
          </p:cNvSpPr>
          <p:nvPr>
            <p:ph type="pic" idx="2"/>
          </p:nvPr>
        </p:nvSpPr>
        <p:spPr>
          <a:xfrm>
            <a:off x="0" y="46648"/>
            <a:ext cx="12192000" cy="33909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1000"/>
              </a:spcBef>
              <a:spcAft>
                <a:spcPts val="0"/>
              </a:spcAft>
              <a:buClr>
                <a:srgbClr val="A5A5A5"/>
              </a:buClr>
              <a:buSzPts val="5400"/>
              <a:buFont typeface="Arial"/>
              <a:buNone/>
            </a:pPr>
            <a:endParaRPr sz="5400" b="1" i="0" u="none" strike="noStrike" cap="none">
              <a:solidFill>
                <a:srgbClr val="A5A5A5"/>
              </a:solidFill>
              <a:latin typeface="Century Gothic"/>
              <a:ea typeface="Century Gothic"/>
              <a:cs typeface="Century Gothic"/>
              <a:sym typeface="Century Gothic"/>
            </a:endParaRPr>
          </a:p>
        </p:txBody>
      </p:sp>
      <p:sp>
        <p:nvSpPr>
          <p:cNvPr id="445" name="Shape 445"/>
          <p:cNvSpPr txBox="1">
            <a:spLocks noGrp="1"/>
          </p:cNvSpPr>
          <p:nvPr>
            <p:ph type="body" idx="1"/>
          </p:nvPr>
        </p:nvSpPr>
        <p:spPr>
          <a:xfrm>
            <a:off x="1000125" y="4432151"/>
            <a:ext cx="10233000" cy="2194500"/>
          </a:xfrm>
          <a:prstGeom prst="rect">
            <a:avLst/>
          </a:prstGeom>
          <a:noFill/>
          <a:ln>
            <a:noFill/>
          </a:ln>
        </p:spPr>
        <p:txBody>
          <a:bodyPr spcFirstLastPara="1" wrap="square" lIns="91425" tIns="91425" rIns="91425" bIns="91425" anchor="t" anchorCtr="0">
            <a:noAutofit/>
          </a:bodyPr>
          <a:lstStyle/>
          <a:p>
            <a:pPr marL="457200" lvl="0" indent="-342900" algn="just" rtl="0">
              <a:spcBef>
                <a:spcPts val="0"/>
              </a:spcBef>
              <a:spcAft>
                <a:spcPts val="1200"/>
              </a:spcAft>
              <a:buClr>
                <a:schemeClr val="accent5">
                  <a:lumMod val="50000"/>
                </a:schemeClr>
              </a:buClr>
              <a:buSzPts val="1800"/>
              <a:buFont typeface="Webdings" pitchFamily="18" charset="2"/>
              <a:buChar char="4"/>
            </a:pPr>
            <a:r>
              <a:rPr lang="en-US" sz="1800" dirty="0">
                <a:solidFill>
                  <a:srgbClr val="000000"/>
                </a:solidFill>
              </a:rPr>
              <a:t>Negative NDVI, NDMI, and IREC changes are </a:t>
            </a:r>
            <a:r>
              <a:rPr lang="en-US" sz="1800" b="1" dirty="0">
                <a:solidFill>
                  <a:srgbClr val="000000"/>
                </a:solidFill>
              </a:rPr>
              <a:t>correlated</a:t>
            </a:r>
            <a:r>
              <a:rPr lang="en-US" sz="1800" dirty="0">
                <a:solidFill>
                  <a:srgbClr val="000000"/>
                </a:solidFill>
              </a:rPr>
              <a:t> with known bark beetle activity and drought impacts. </a:t>
            </a:r>
            <a:endParaRPr sz="1800" dirty="0">
              <a:solidFill>
                <a:srgbClr val="000000"/>
              </a:solidFill>
            </a:endParaRPr>
          </a:p>
          <a:p>
            <a:pPr marL="457200" lvl="0" indent="-342900" algn="just" rtl="0">
              <a:spcBef>
                <a:spcPts val="0"/>
              </a:spcBef>
              <a:spcAft>
                <a:spcPts val="1200"/>
              </a:spcAft>
              <a:buClr>
                <a:schemeClr val="accent5">
                  <a:lumMod val="50000"/>
                </a:schemeClr>
              </a:buClr>
              <a:buSzPts val="1800"/>
              <a:buFont typeface="Webdings" pitchFamily="18" charset="2"/>
              <a:buChar char="4"/>
            </a:pPr>
            <a:r>
              <a:rPr lang="en-US" sz="1800" dirty="0">
                <a:solidFill>
                  <a:srgbClr val="000000"/>
                </a:solidFill>
              </a:rPr>
              <a:t>Landsat 8 OLI and Sentinel-2 MSI data products offer a </a:t>
            </a:r>
            <a:r>
              <a:rPr lang="en-US" sz="1800" b="1" dirty="0">
                <a:solidFill>
                  <a:srgbClr val="000000"/>
                </a:solidFill>
              </a:rPr>
              <a:t>higher spatial resolution </a:t>
            </a:r>
            <a:r>
              <a:rPr lang="en-US" sz="1800" dirty="0">
                <a:solidFill>
                  <a:srgbClr val="000000"/>
                </a:solidFill>
              </a:rPr>
              <a:t>view of bark beetle activity compared to MODIS NDVI products used by </a:t>
            </a:r>
            <a:r>
              <a:rPr lang="en-US" sz="1800" i="1" dirty="0" err="1">
                <a:solidFill>
                  <a:srgbClr val="000000"/>
                </a:solidFill>
              </a:rPr>
              <a:t>ForWarn</a:t>
            </a:r>
            <a:r>
              <a:rPr lang="en-US" sz="1800" dirty="0">
                <a:solidFill>
                  <a:srgbClr val="000000"/>
                </a:solidFill>
              </a:rPr>
              <a:t>.</a:t>
            </a:r>
            <a:endParaRPr sz="1800" dirty="0">
              <a:solidFill>
                <a:srgbClr val="000000"/>
              </a:solidFill>
            </a:endParaRPr>
          </a:p>
          <a:p>
            <a:pPr marL="457200" lvl="0" indent="-342900" algn="just" rtl="0">
              <a:spcBef>
                <a:spcPts val="0"/>
              </a:spcBef>
              <a:spcAft>
                <a:spcPts val="1200"/>
              </a:spcAft>
              <a:buClr>
                <a:schemeClr val="accent5">
                  <a:lumMod val="50000"/>
                </a:schemeClr>
              </a:buClr>
              <a:buSzPts val="1800"/>
              <a:buFont typeface="Webdings" pitchFamily="18" charset="2"/>
              <a:buChar char="4"/>
            </a:pPr>
            <a:r>
              <a:rPr lang="en-US" sz="1800" dirty="0">
                <a:solidFill>
                  <a:srgbClr val="000000"/>
                </a:solidFill>
              </a:rPr>
              <a:t>Sentinel-2 IREC index change maps appeared to show </a:t>
            </a:r>
            <a:r>
              <a:rPr lang="en-US" sz="1800" b="1" dirty="0">
                <a:solidFill>
                  <a:srgbClr val="000000"/>
                </a:solidFill>
              </a:rPr>
              <a:t>greater potential </a:t>
            </a:r>
            <a:r>
              <a:rPr lang="en-US" sz="1800" dirty="0">
                <a:solidFill>
                  <a:srgbClr val="000000"/>
                </a:solidFill>
              </a:rPr>
              <a:t>for identifying early indications of disturbance by bark beetles compared to non-red edge NDVI and NDMI change maps.</a:t>
            </a:r>
            <a:endParaRPr sz="1800" dirty="0">
              <a:solidFill>
                <a:srgbClr val="000000"/>
              </a:solidFill>
            </a:endParaRPr>
          </a:p>
        </p:txBody>
      </p:sp>
      <p:pic>
        <p:nvPicPr>
          <p:cNvPr id="446" name="Shape 446"/>
          <p:cNvPicPr preferRelativeResize="0"/>
          <p:nvPr/>
        </p:nvPicPr>
        <p:blipFill rotWithShape="1">
          <a:blip r:embed="rId3">
            <a:alphaModFix/>
          </a:blip>
          <a:srcRect t="31468" b="26657"/>
          <a:stretch/>
        </p:blipFill>
        <p:spPr>
          <a:xfrm>
            <a:off x="0" y="46650"/>
            <a:ext cx="12191999" cy="33908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Shape 451"/>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320"/>
              <a:buFont typeface="Century Gothic"/>
              <a:buNone/>
            </a:pPr>
            <a:r>
              <a:rPr lang="en-US" sz="4320" b="0" i="0" u="none" strike="noStrike" cap="none">
                <a:solidFill>
                  <a:srgbClr val="3E4268"/>
                </a:solidFill>
                <a:latin typeface="Century Gothic"/>
                <a:ea typeface="Century Gothic"/>
                <a:cs typeface="Century Gothic"/>
                <a:sym typeface="Century Gothic"/>
              </a:rPr>
              <a:t>Acknowledgements</a:t>
            </a:r>
            <a:endParaRPr sz="4800" b="0" i="0" u="none" strike="noStrike" cap="none">
              <a:solidFill>
                <a:srgbClr val="3E4268"/>
              </a:solidFill>
              <a:latin typeface="Century Gothic"/>
              <a:ea typeface="Century Gothic"/>
              <a:cs typeface="Century Gothic"/>
              <a:sym typeface="Century Gothic"/>
            </a:endParaRPr>
          </a:p>
        </p:txBody>
      </p:sp>
      <p:sp>
        <p:nvSpPr>
          <p:cNvPr id="452" name="Shape 452"/>
          <p:cNvSpPr txBox="1">
            <a:spLocks noGrp="1"/>
          </p:cNvSpPr>
          <p:nvPr>
            <p:ph type="body" idx="1"/>
          </p:nvPr>
        </p:nvSpPr>
        <p:spPr>
          <a:xfrm>
            <a:off x="560724" y="935400"/>
            <a:ext cx="11127900" cy="1198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000"/>
              <a:buFont typeface="Arial"/>
              <a:buNone/>
            </a:pPr>
            <a:r>
              <a:rPr lang="en-US" sz="1600" b="1" i="0" u="none" strike="noStrike" cap="none" dirty="0">
                <a:solidFill>
                  <a:srgbClr val="3F3F3F"/>
                </a:solidFill>
                <a:latin typeface="Century Gothic"/>
                <a:ea typeface="Century Gothic"/>
                <a:cs typeface="Century Gothic"/>
                <a:sym typeface="Century Gothic"/>
              </a:rPr>
              <a:t>Mentors/Science Advisors:</a:t>
            </a:r>
            <a:endParaRPr sz="1600" b="1" i="0" u="none" strike="noStrike" cap="none" dirty="0">
              <a:solidFill>
                <a:srgbClr val="3F3F3F"/>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chemeClr val="accent5">
                  <a:lumMod val="50000"/>
                </a:schemeClr>
              </a:buClr>
              <a:buSzPts val="1600"/>
              <a:buFont typeface="Webdings" pitchFamily="18" charset="2"/>
              <a:buChar char="4"/>
            </a:pPr>
            <a:r>
              <a:rPr lang="en-US" sz="1600" b="0" i="0" u="none" strike="noStrike" cap="none" dirty="0">
                <a:solidFill>
                  <a:srgbClr val="3F3F3F"/>
                </a:solidFill>
                <a:latin typeface="Century Gothic"/>
                <a:ea typeface="Century Gothic"/>
                <a:cs typeface="Century Gothic"/>
                <a:sym typeface="Century Gothic"/>
              </a:rPr>
              <a:t>Bernard H. </a:t>
            </a:r>
            <a:r>
              <a:rPr lang="en-US" sz="1600" b="0" i="0" u="none" strike="noStrike" cap="none" dirty="0" err="1">
                <a:solidFill>
                  <a:srgbClr val="3F3F3F"/>
                </a:solidFill>
                <a:latin typeface="Century Gothic"/>
                <a:ea typeface="Century Gothic"/>
                <a:cs typeface="Century Gothic"/>
                <a:sym typeface="Century Gothic"/>
              </a:rPr>
              <a:t>Eichold</a:t>
            </a:r>
            <a:r>
              <a:rPr lang="en-US" sz="1600" b="0" i="0" u="none" strike="noStrike" cap="none" dirty="0">
                <a:solidFill>
                  <a:srgbClr val="3F3F3F"/>
                </a:solidFill>
                <a:latin typeface="Century Gothic"/>
                <a:ea typeface="Century Gothic"/>
                <a:cs typeface="Century Gothic"/>
                <a:sym typeface="Century Gothic"/>
              </a:rPr>
              <a:t> II, M.D., </a:t>
            </a:r>
            <a:r>
              <a:rPr lang="en-US" sz="1600" b="0" i="0" u="none" strike="noStrike" cap="none" dirty="0" err="1">
                <a:solidFill>
                  <a:srgbClr val="3F3F3F"/>
                </a:solidFill>
                <a:latin typeface="Century Gothic"/>
                <a:ea typeface="Century Gothic"/>
                <a:cs typeface="Century Gothic"/>
                <a:sym typeface="Century Gothic"/>
              </a:rPr>
              <a:t>Dr.P.H</a:t>
            </a:r>
            <a:r>
              <a:rPr lang="en-US" sz="1600" b="0" i="0" u="none" strike="noStrike" cap="none" dirty="0">
                <a:solidFill>
                  <a:srgbClr val="3F3F3F"/>
                </a:solidFill>
                <a:latin typeface="Century Gothic"/>
                <a:ea typeface="Century Gothic"/>
                <a:cs typeface="Century Gothic"/>
                <a:sym typeface="Century Gothic"/>
              </a:rPr>
              <a:t>. (Mobile County Health Department)</a:t>
            </a:r>
            <a:endParaRPr sz="1600" b="0" i="0" u="none" strike="noStrike" cap="none" dirty="0">
              <a:solidFill>
                <a:srgbClr val="3F3F3F"/>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chemeClr val="accent5">
                  <a:lumMod val="50000"/>
                </a:schemeClr>
              </a:buClr>
              <a:buSzPts val="1600"/>
              <a:buFont typeface="Webdings" pitchFamily="18" charset="2"/>
              <a:buChar char="4"/>
            </a:pPr>
            <a:r>
              <a:rPr lang="en-US" sz="1600" b="0" i="0" u="none" strike="noStrike" cap="none" dirty="0">
                <a:solidFill>
                  <a:srgbClr val="3F3F3F"/>
                </a:solidFill>
                <a:latin typeface="Century Gothic"/>
                <a:ea typeface="Century Gothic"/>
                <a:cs typeface="Century Gothic"/>
                <a:sym typeface="Century Gothic"/>
              </a:rPr>
              <a:t>Joe Spruce (Science Systems &amp; Applications, Inc)</a:t>
            </a:r>
            <a:endParaRPr sz="1600" b="0" i="0" u="none" strike="noStrike" cap="none" dirty="0">
              <a:solidFill>
                <a:srgbClr val="3F3F3F"/>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chemeClr val="accent5">
                  <a:lumMod val="50000"/>
                </a:schemeClr>
              </a:buClr>
              <a:buSzPts val="1600"/>
              <a:buFont typeface="Webdings" pitchFamily="18" charset="2"/>
              <a:buChar char="4"/>
            </a:pPr>
            <a:r>
              <a:rPr lang="en-US" sz="1600" b="0" i="0" u="none" strike="noStrike" cap="none" dirty="0">
                <a:solidFill>
                  <a:srgbClr val="3F3F3F"/>
                </a:solidFill>
                <a:latin typeface="Century Gothic"/>
                <a:ea typeface="Century Gothic"/>
                <a:cs typeface="Century Gothic"/>
                <a:sym typeface="Century Gothic"/>
              </a:rPr>
              <a:t>Dr. Kenton Ross (NASA Langley Research Center)</a:t>
            </a:r>
            <a:endParaRPr sz="1600" b="0" i="0" u="none" strike="noStrike" cap="none" dirty="0">
              <a:solidFill>
                <a:schemeClr val="dk1"/>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3F3F3F"/>
              </a:buClr>
              <a:buSzPts val="2000"/>
              <a:buFont typeface="Arial"/>
              <a:buNone/>
            </a:pPr>
            <a:endParaRPr sz="1600" b="0" i="0" u="none" strike="noStrike" cap="none" dirty="0">
              <a:solidFill>
                <a:srgbClr val="3F3F3F"/>
              </a:solidFill>
              <a:latin typeface="Century Gothic"/>
              <a:ea typeface="Century Gothic"/>
              <a:cs typeface="Century Gothic"/>
              <a:sym typeface="Century Gothic"/>
            </a:endParaRPr>
          </a:p>
        </p:txBody>
      </p:sp>
      <p:sp>
        <p:nvSpPr>
          <p:cNvPr id="453" name="Shape 453"/>
          <p:cNvSpPr txBox="1">
            <a:spLocks noGrp="1"/>
          </p:cNvSpPr>
          <p:nvPr>
            <p:ph type="body" idx="2"/>
          </p:nvPr>
        </p:nvSpPr>
        <p:spPr>
          <a:xfrm>
            <a:off x="560725" y="2144950"/>
            <a:ext cx="8561700" cy="1198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000"/>
              <a:buFont typeface="Arial"/>
              <a:buNone/>
            </a:pPr>
            <a:r>
              <a:rPr lang="en-US" sz="1600" b="1" i="0" u="none" strike="noStrike" cap="none" dirty="0">
                <a:solidFill>
                  <a:srgbClr val="3F3F3F"/>
                </a:solidFill>
                <a:latin typeface="Century Gothic"/>
                <a:ea typeface="Century Gothic"/>
                <a:cs typeface="Century Gothic"/>
                <a:sym typeface="Century Gothic"/>
              </a:rPr>
              <a:t>Partners:</a:t>
            </a:r>
            <a:endParaRPr sz="1600" b="1" i="0" u="none" strike="noStrike" cap="none" dirty="0">
              <a:solidFill>
                <a:srgbClr val="3F3F3F"/>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chemeClr val="accent5">
                  <a:lumMod val="50000"/>
                </a:schemeClr>
              </a:buClr>
              <a:buSzPts val="1600"/>
              <a:buFont typeface="Webdings" pitchFamily="18" charset="2"/>
              <a:buChar char="4"/>
            </a:pPr>
            <a:r>
              <a:rPr lang="en-US" sz="1600" b="0" i="0" u="none" strike="noStrike" cap="none" dirty="0">
                <a:solidFill>
                  <a:srgbClr val="3F3F3F"/>
                </a:solidFill>
                <a:latin typeface="Century Gothic"/>
                <a:ea typeface="Century Gothic"/>
                <a:cs typeface="Century Gothic"/>
                <a:sym typeface="Century Gothic"/>
              </a:rPr>
              <a:t>Dr. William “Bill” Hargrove (USDA, US Forest Service, Eastern Forest Environmental Threat Assessment Center)</a:t>
            </a:r>
            <a:endParaRPr sz="1600" b="0" i="0" u="none" strike="noStrike" cap="none" dirty="0">
              <a:solidFill>
                <a:srgbClr val="3F3F3F"/>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chemeClr val="accent5">
                  <a:lumMod val="50000"/>
                </a:schemeClr>
              </a:buClr>
              <a:buSzPts val="1600"/>
              <a:buFont typeface="Webdings" pitchFamily="18" charset="2"/>
              <a:buChar char="4"/>
            </a:pPr>
            <a:r>
              <a:rPr lang="en-US" sz="1600" b="0" i="0" u="none" strike="noStrike" cap="none" dirty="0">
                <a:solidFill>
                  <a:srgbClr val="3F3F3F"/>
                </a:solidFill>
                <a:latin typeface="Century Gothic"/>
                <a:ea typeface="Century Gothic"/>
                <a:cs typeface="Century Gothic"/>
                <a:sym typeface="Century Gothic"/>
              </a:rPr>
              <a:t>William “Bill” Christie (USDA, US Forest Service, Eastern Forest Environmental Threat Assessment Center)</a:t>
            </a:r>
            <a:endParaRPr sz="1600" b="0" i="0" u="none" strike="noStrike" cap="none" dirty="0">
              <a:solidFill>
                <a:srgbClr val="3F3F3F"/>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chemeClr val="accent5">
                  <a:lumMod val="50000"/>
                </a:schemeClr>
              </a:buClr>
              <a:buSzPts val="1600"/>
              <a:buFont typeface="Webdings" pitchFamily="18" charset="2"/>
              <a:buChar char="4"/>
            </a:pPr>
            <a:r>
              <a:rPr lang="en-US" sz="1600" b="0" i="0" u="none" strike="noStrike" cap="none" dirty="0">
                <a:solidFill>
                  <a:srgbClr val="3F3F3F"/>
                </a:solidFill>
                <a:latin typeface="Century Gothic"/>
                <a:ea typeface="Century Gothic"/>
                <a:cs typeface="Century Gothic"/>
                <a:sym typeface="Century Gothic"/>
              </a:rPr>
              <a:t>Dr. Steven P. Norman (USDA, US Forest Service, Eastern Forest Environmental Threat Assessment Center)</a:t>
            </a:r>
            <a:endParaRPr sz="1600" b="0" i="0" u="none" strike="noStrike" cap="none" dirty="0">
              <a:solidFill>
                <a:schemeClr val="dk1"/>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3F3F3F"/>
              </a:buClr>
              <a:buSzPts val="2000"/>
              <a:buFont typeface="Arial"/>
              <a:buNone/>
            </a:pPr>
            <a:endParaRPr sz="1600" b="0" i="0" u="none" strike="noStrike" cap="none" dirty="0">
              <a:solidFill>
                <a:srgbClr val="3F3F3F"/>
              </a:solidFill>
              <a:latin typeface="Century Gothic"/>
              <a:ea typeface="Century Gothic"/>
              <a:cs typeface="Century Gothic"/>
              <a:sym typeface="Century Gothic"/>
            </a:endParaRPr>
          </a:p>
        </p:txBody>
      </p:sp>
      <p:sp>
        <p:nvSpPr>
          <p:cNvPr id="454" name="Shape 454"/>
          <p:cNvSpPr txBox="1">
            <a:spLocks noGrp="1"/>
          </p:cNvSpPr>
          <p:nvPr>
            <p:ph type="body" idx="3"/>
          </p:nvPr>
        </p:nvSpPr>
        <p:spPr>
          <a:xfrm>
            <a:off x="560735" y="5362024"/>
            <a:ext cx="11127900" cy="1038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000"/>
              <a:buFont typeface="Arial"/>
              <a:buNone/>
            </a:pPr>
            <a:r>
              <a:rPr lang="en-US" sz="1600" b="1" i="0" u="none" strike="noStrike" cap="none" dirty="0">
                <a:solidFill>
                  <a:srgbClr val="3F3F3F"/>
                </a:solidFill>
                <a:latin typeface="Century Gothic"/>
                <a:ea typeface="Century Gothic"/>
                <a:cs typeface="Century Gothic"/>
                <a:sym typeface="Century Gothic"/>
              </a:rPr>
              <a:t>AL – Mobile Node:</a:t>
            </a:r>
            <a:endParaRPr sz="1600" b="0" i="0" u="none" strike="noStrike" cap="none" dirty="0">
              <a:solidFill>
                <a:srgbClr val="3F3F3F"/>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chemeClr val="accent5">
                  <a:lumMod val="50000"/>
                </a:schemeClr>
              </a:buClr>
              <a:buSzPts val="1600"/>
              <a:buFont typeface="Webdings" pitchFamily="18" charset="2"/>
              <a:buChar char="4"/>
            </a:pPr>
            <a:r>
              <a:rPr lang="en-US" sz="1600" b="0" i="0" u="none" strike="noStrike" cap="none" dirty="0" err="1">
                <a:solidFill>
                  <a:srgbClr val="3F3F3F"/>
                </a:solidFill>
                <a:latin typeface="Century Gothic"/>
                <a:ea typeface="Century Gothic"/>
                <a:cs typeface="Century Gothic"/>
                <a:sym typeface="Century Gothic"/>
              </a:rPr>
              <a:t>Farnaz</a:t>
            </a:r>
            <a:r>
              <a:rPr lang="en-US" sz="1600" b="0" i="0" u="none" strike="noStrike" cap="none" dirty="0">
                <a:solidFill>
                  <a:srgbClr val="3F3F3F"/>
                </a:solidFill>
                <a:latin typeface="Century Gothic"/>
                <a:ea typeface="Century Gothic"/>
                <a:cs typeface="Century Gothic"/>
                <a:sym typeface="Century Gothic"/>
              </a:rPr>
              <a:t> </a:t>
            </a:r>
            <a:r>
              <a:rPr lang="en-US" sz="1600" b="0" i="0" u="none" strike="noStrike" cap="none" dirty="0" err="1">
                <a:solidFill>
                  <a:srgbClr val="3F3F3F"/>
                </a:solidFill>
                <a:latin typeface="Century Gothic"/>
                <a:ea typeface="Century Gothic"/>
                <a:cs typeface="Century Gothic"/>
                <a:sym typeface="Century Gothic"/>
              </a:rPr>
              <a:t>Bayat</a:t>
            </a:r>
            <a:r>
              <a:rPr lang="en-US" sz="1600" b="0" i="0" u="none" strike="noStrike" cap="none" dirty="0">
                <a:solidFill>
                  <a:srgbClr val="3F3F3F"/>
                </a:solidFill>
                <a:latin typeface="Century Gothic"/>
                <a:ea typeface="Century Gothic"/>
                <a:cs typeface="Century Gothic"/>
                <a:sym typeface="Century Gothic"/>
              </a:rPr>
              <a:t>, Center Lead</a:t>
            </a:r>
            <a:endParaRPr sz="1600" b="0" i="0" u="none" strike="noStrike" cap="none" dirty="0">
              <a:solidFill>
                <a:srgbClr val="3F3F3F"/>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chemeClr val="accent5">
                  <a:lumMod val="50000"/>
                </a:schemeClr>
              </a:buClr>
              <a:buSzPts val="1600"/>
              <a:buFont typeface="Webdings" pitchFamily="18" charset="2"/>
              <a:buChar char="4"/>
            </a:pPr>
            <a:r>
              <a:rPr lang="en-US" sz="1600" b="0" i="0" u="none" strike="noStrike" cap="none" dirty="0">
                <a:solidFill>
                  <a:srgbClr val="3F3F3F"/>
                </a:solidFill>
                <a:latin typeface="Century Gothic"/>
                <a:ea typeface="Century Gothic"/>
                <a:cs typeface="Century Gothic"/>
                <a:sym typeface="Century Gothic"/>
              </a:rPr>
              <a:t>Danielle Quick, Assistant Center Lead, Impact Analysis Fellow</a:t>
            </a:r>
            <a:endParaRPr sz="1600" b="0" i="0" u="none" strike="noStrike" cap="none" dirty="0">
              <a:solidFill>
                <a:schemeClr val="dk1"/>
              </a:solidFill>
              <a:latin typeface="Times New Roman"/>
              <a:ea typeface="Times New Roman"/>
              <a:cs typeface="Times New Roman"/>
              <a:sym typeface="Times New Roman"/>
            </a:endParaRPr>
          </a:p>
          <a:p>
            <a:pPr marL="228600" marR="0" lvl="0" indent="0" algn="l" rtl="0">
              <a:lnSpc>
                <a:spcPct val="115000"/>
              </a:lnSpc>
              <a:spcBef>
                <a:spcPts val="0"/>
              </a:spcBef>
              <a:spcAft>
                <a:spcPts val="0"/>
              </a:spcAft>
              <a:buClr>
                <a:schemeClr val="dk1"/>
              </a:buClr>
              <a:buSzPts val="1100"/>
              <a:buFont typeface="Arial"/>
              <a:buNone/>
            </a:pPr>
            <a:endParaRPr sz="1600" b="0" i="0" u="none" strike="noStrike" cap="none" dirty="0">
              <a:solidFill>
                <a:srgbClr val="3F3F3F"/>
              </a:solidFill>
              <a:latin typeface="Century Gothic"/>
              <a:ea typeface="Century Gothic"/>
              <a:cs typeface="Century Gothic"/>
              <a:sym typeface="Century Gothic"/>
            </a:endParaRPr>
          </a:p>
          <a:p>
            <a:pPr marL="457200" marR="0" lvl="0" indent="-228600" algn="l" rtl="0">
              <a:lnSpc>
                <a:spcPct val="115000"/>
              </a:lnSpc>
              <a:spcBef>
                <a:spcPts val="0"/>
              </a:spcBef>
              <a:spcAft>
                <a:spcPts val="0"/>
              </a:spcAft>
              <a:buClr>
                <a:schemeClr val="dk1"/>
              </a:buClr>
              <a:buSzPts val="1100"/>
              <a:buFont typeface="Arial"/>
              <a:buNone/>
            </a:pPr>
            <a:endParaRPr sz="1600" b="0" i="0" u="none" strike="noStrike" cap="none" dirty="0">
              <a:solidFill>
                <a:schemeClr val="dk1"/>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3F3F3F"/>
              </a:buClr>
              <a:buSzPts val="2000"/>
              <a:buFont typeface="Arial"/>
              <a:buNone/>
            </a:pPr>
            <a:endParaRPr sz="1600" b="0" i="0" u="none" strike="noStrike" cap="none" dirty="0">
              <a:solidFill>
                <a:srgbClr val="3F3F3F"/>
              </a:solidFill>
              <a:latin typeface="Century Gothic"/>
              <a:ea typeface="Century Gothic"/>
              <a:cs typeface="Century Gothic"/>
              <a:sym typeface="Century Gothic"/>
            </a:endParaRPr>
          </a:p>
        </p:txBody>
      </p:sp>
      <p:sp>
        <p:nvSpPr>
          <p:cNvPr id="455" name="Shape 455"/>
          <p:cNvSpPr txBox="1">
            <a:spLocks noGrp="1"/>
          </p:cNvSpPr>
          <p:nvPr>
            <p:ph type="body" idx="3"/>
          </p:nvPr>
        </p:nvSpPr>
        <p:spPr>
          <a:xfrm>
            <a:off x="560735" y="4142824"/>
            <a:ext cx="11127900" cy="1038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000"/>
              <a:buFont typeface="Arial"/>
              <a:buNone/>
            </a:pPr>
            <a:r>
              <a:rPr lang="en-US" sz="1600" b="1" i="0" u="none" strike="noStrike" cap="none" dirty="0">
                <a:solidFill>
                  <a:srgbClr val="3F3F3F"/>
                </a:solidFill>
                <a:latin typeface="Century Gothic"/>
                <a:ea typeface="Century Gothic"/>
                <a:cs typeface="Century Gothic"/>
                <a:sym typeface="Century Gothic"/>
              </a:rPr>
              <a:t>A</a:t>
            </a:r>
            <a:r>
              <a:rPr lang="en-US" sz="1600" b="1" dirty="0"/>
              <a:t>ncillary Data Providers</a:t>
            </a:r>
            <a:r>
              <a:rPr lang="en-US" sz="1600" b="1" i="0" u="none" strike="noStrike" cap="none" dirty="0">
                <a:solidFill>
                  <a:srgbClr val="3F3F3F"/>
                </a:solidFill>
                <a:latin typeface="Century Gothic"/>
                <a:ea typeface="Century Gothic"/>
                <a:cs typeface="Century Gothic"/>
                <a:sym typeface="Century Gothic"/>
              </a:rPr>
              <a:t>:</a:t>
            </a:r>
            <a:endParaRPr sz="1600" b="0" i="0" u="none" strike="noStrike" cap="none" dirty="0">
              <a:solidFill>
                <a:srgbClr val="3F3F3F"/>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chemeClr val="accent5">
                  <a:lumMod val="50000"/>
                </a:schemeClr>
              </a:buClr>
              <a:buSzPts val="1600"/>
              <a:buFont typeface="Webdings" pitchFamily="18" charset="2"/>
              <a:buChar char="4"/>
            </a:pPr>
            <a:r>
              <a:rPr lang="en-US" sz="1600" dirty="0"/>
              <a:t>Michael </a:t>
            </a:r>
            <a:r>
              <a:rPr lang="en-US" sz="1600" dirty="0" err="1"/>
              <a:t>Torbett</a:t>
            </a:r>
            <a:r>
              <a:rPr lang="en-US" sz="1600" dirty="0"/>
              <a:t>, Georgia Forestry Commission</a:t>
            </a:r>
            <a:endParaRPr sz="1600" b="0" i="0" u="none" strike="noStrike" cap="none" dirty="0">
              <a:solidFill>
                <a:srgbClr val="3F3F3F"/>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chemeClr val="accent5">
                  <a:lumMod val="50000"/>
                </a:schemeClr>
              </a:buClr>
              <a:buSzPts val="1600"/>
              <a:buFont typeface="Webdings" pitchFamily="18" charset="2"/>
              <a:buChar char="4"/>
            </a:pPr>
            <a:r>
              <a:rPr lang="en-US" sz="1600" dirty="0"/>
              <a:t>Paul </a:t>
            </a:r>
            <a:r>
              <a:rPr lang="en-US" sz="1600" dirty="0" err="1"/>
              <a:t>Merten</a:t>
            </a:r>
            <a:r>
              <a:rPr lang="en-US" sz="1600" dirty="0"/>
              <a:t>, USDA, US Forest Service</a:t>
            </a:r>
            <a:endParaRPr sz="1600" dirty="0"/>
          </a:p>
          <a:p>
            <a:pPr marL="457200" marR="0" lvl="0" indent="-330200" algn="l" rtl="0">
              <a:lnSpc>
                <a:spcPct val="115000"/>
              </a:lnSpc>
              <a:spcBef>
                <a:spcPts val="0"/>
              </a:spcBef>
              <a:spcAft>
                <a:spcPts val="0"/>
              </a:spcAft>
              <a:buClr>
                <a:schemeClr val="accent5">
                  <a:lumMod val="50000"/>
                </a:schemeClr>
              </a:buClr>
              <a:buSzPts val="1600"/>
              <a:buFont typeface="Webdings" pitchFamily="18" charset="2"/>
              <a:buChar char="4"/>
            </a:pPr>
            <a:r>
              <a:rPr lang="en-US" sz="1600" dirty="0"/>
              <a:t>Kenny Frick, USDA, US Forest Service</a:t>
            </a:r>
            <a:endParaRPr sz="1600" dirty="0"/>
          </a:p>
          <a:p>
            <a:pPr marL="228600" marR="0" lvl="0" indent="0" algn="l" rtl="0">
              <a:lnSpc>
                <a:spcPct val="115000"/>
              </a:lnSpc>
              <a:spcBef>
                <a:spcPts val="0"/>
              </a:spcBef>
              <a:spcAft>
                <a:spcPts val="0"/>
              </a:spcAft>
              <a:buClr>
                <a:schemeClr val="dk1"/>
              </a:buClr>
              <a:buSzPts val="1100"/>
              <a:buFont typeface="Arial"/>
              <a:buNone/>
            </a:pPr>
            <a:endParaRPr sz="1600" b="0" i="0" u="none" strike="noStrike" cap="none" dirty="0">
              <a:solidFill>
                <a:srgbClr val="3F3F3F"/>
              </a:solidFill>
              <a:latin typeface="Century Gothic"/>
              <a:ea typeface="Century Gothic"/>
              <a:cs typeface="Century Gothic"/>
              <a:sym typeface="Century Gothic"/>
            </a:endParaRPr>
          </a:p>
          <a:p>
            <a:pPr marL="457200" marR="0" lvl="0" indent="-228600" algn="l" rtl="0">
              <a:lnSpc>
                <a:spcPct val="115000"/>
              </a:lnSpc>
              <a:spcBef>
                <a:spcPts val="0"/>
              </a:spcBef>
              <a:spcAft>
                <a:spcPts val="0"/>
              </a:spcAft>
              <a:buClr>
                <a:schemeClr val="dk1"/>
              </a:buClr>
              <a:buSzPts val="1100"/>
              <a:buFont typeface="Arial"/>
              <a:buNone/>
            </a:pPr>
            <a:endParaRPr sz="1600" b="0" i="0" u="none" strike="noStrike" cap="none" dirty="0">
              <a:solidFill>
                <a:schemeClr val="dk1"/>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3F3F3F"/>
              </a:buClr>
              <a:buSzPts val="2000"/>
              <a:buFont typeface="Arial"/>
              <a:buNone/>
            </a:pPr>
            <a:endParaRPr sz="16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1000125" y="365124"/>
            <a:ext cx="94134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Questions?</a:t>
            </a:r>
            <a:endParaRPr/>
          </a:p>
        </p:txBody>
      </p:sp>
      <p:pic>
        <p:nvPicPr>
          <p:cNvPr id="462" name="Shape 462"/>
          <p:cNvPicPr preferRelativeResize="0"/>
          <p:nvPr/>
        </p:nvPicPr>
        <p:blipFill>
          <a:blip r:embed="rId3">
            <a:alphaModFix/>
          </a:blip>
          <a:stretch>
            <a:fillRect/>
          </a:stretch>
        </p:blipFill>
        <p:spPr>
          <a:xfrm>
            <a:off x="225599" y="1037075"/>
            <a:ext cx="8329075" cy="5400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a:solidFill>
                  <a:srgbClr val="3E4268"/>
                </a:solidFill>
                <a:latin typeface="Century Gothic"/>
                <a:ea typeface="Century Gothic"/>
                <a:cs typeface="Century Gothic"/>
                <a:sym typeface="Century Gothic"/>
              </a:rPr>
              <a:t>Community Concerns</a:t>
            </a:r>
            <a:endParaRPr sz="4800" b="0" i="0" u="none" strike="noStrike" cap="none">
              <a:solidFill>
                <a:srgbClr val="3E4268"/>
              </a:solidFill>
              <a:latin typeface="Century Gothic"/>
              <a:ea typeface="Century Gothic"/>
              <a:cs typeface="Century Gothic"/>
              <a:sym typeface="Century Gothic"/>
            </a:endParaRPr>
          </a:p>
        </p:txBody>
      </p:sp>
      <p:pic>
        <p:nvPicPr>
          <p:cNvPr id="113" name="Shape 113"/>
          <p:cNvPicPr preferRelativeResize="0">
            <a:picLocks noGrp="1"/>
          </p:cNvPicPr>
          <p:nvPr>
            <p:ph type="pic" idx="2"/>
          </p:nvPr>
        </p:nvPicPr>
        <p:blipFill rotWithShape="1">
          <a:blip r:embed="rId3">
            <a:alphaModFix/>
          </a:blip>
          <a:srcRect/>
          <a:stretch/>
        </p:blipFill>
        <p:spPr>
          <a:xfrm>
            <a:off x="190125" y="1069325"/>
            <a:ext cx="7343700" cy="5569500"/>
          </a:xfrm>
          <a:prstGeom prst="rect">
            <a:avLst/>
          </a:prstGeom>
          <a:noFill/>
          <a:ln w="9525" cap="flat" cmpd="sng">
            <a:solidFill>
              <a:srgbClr val="000000"/>
            </a:solidFill>
            <a:prstDash val="solid"/>
            <a:round/>
            <a:headEnd type="none" w="sm" len="sm"/>
            <a:tailEnd type="none" w="sm" len="sm"/>
          </a:ln>
        </p:spPr>
      </p:pic>
      <p:sp>
        <p:nvSpPr>
          <p:cNvPr id="114" name="Shape 114"/>
          <p:cNvSpPr txBox="1">
            <a:spLocks noGrp="1"/>
          </p:cNvSpPr>
          <p:nvPr>
            <p:ph type="body" idx="1"/>
          </p:nvPr>
        </p:nvSpPr>
        <p:spPr>
          <a:xfrm>
            <a:off x="7602125" y="3143875"/>
            <a:ext cx="4526400" cy="3220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3F3F3F"/>
              </a:buClr>
              <a:buSzPts val="2000"/>
              <a:buFont typeface="Arial"/>
              <a:buNone/>
            </a:pPr>
            <a:r>
              <a:rPr lang="en-US" sz="2000" b="0" i="0" u="none" strike="noStrike" cap="none" dirty="0">
                <a:solidFill>
                  <a:srgbClr val="3F3F3F"/>
                </a:solidFill>
                <a:latin typeface="Century Gothic"/>
                <a:ea typeface="Century Gothic"/>
                <a:cs typeface="Century Gothic"/>
                <a:sym typeface="Century Gothic"/>
              </a:rPr>
              <a:t>Bark beetle-induced mortality:</a:t>
            </a:r>
            <a:endParaRPr sz="2000" b="0" i="0" u="none" strike="noStrike" cap="none" dirty="0">
              <a:solidFill>
                <a:srgbClr val="3F3F3F"/>
              </a:solidFill>
              <a:latin typeface="Century Gothic"/>
              <a:ea typeface="Century Gothic"/>
              <a:cs typeface="Century Gothic"/>
              <a:sym typeface="Century Gothic"/>
            </a:endParaRPr>
          </a:p>
          <a:p>
            <a:pPr marL="457200" marR="0" lvl="0" indent="-355600" algn="l" rtl="0">
              <a:lnSpc>
                <a:spcPct val="115000"/>
              </a:lnSpc>
              <a:spcBef>
                <a:spcPts val="0"/>
              </a:spcBef>
              <a:spcAft>
                <a:spcPts val="0"/>
              </a:spcAft>
              <a:buClr>
                <a:schemeClr val="accent5">
                  <a:lumMod val="50000"/>
                </a:schemeClr>
              </a:buClr>
              <a:buSzPts val="2000"/>
              <a:buFont typeface="Webdings" pitchFamily="18" charset="2"/>
              <a:buChar char="4"/>
            </a:pPr>
            <a:r>
              <a:rPr lang="en-US" dirty="0"/>
              <a:t>Causes e</a:t>
            </a:r>
            <a:r>
              <a:rPr lang="en-US" sz="2000" b="0" i="0" u="none" strike="noStrike" cap="none" dirty="0">
                <a:solidFill>
                  <a:srgbClr val="3F3F3F"/>
                </a:solidFill>
                <a:latin typeface="Century Gothic"/>
                <a:ea typeface="Century Gothic"/>
                <a:cs typeface="Century Gothic"/>
                <a:sym typeface="Century Gothic"/>
              </a:rPr>
              <a:t>stimated annual losses of $43 million</a:t>
            </a:r>
            <a:endParaRPr sz="2000" b="0" i="0" u="none" strike="noStrike" cap="none" dirty="0">
              <a:solidFill>
                <a:srgbClr val="3F3F3F"/>
              </a:solidFill>
              <a:latin typeface="Century Gothic"/>
              <a:ea typeface="Century Gothic"/>
              <a:cs typeface="Century Gothic"/>
              <a:sym typeface="Century Gothic"/>
            </a:endParaRPr>
          </a:p>
          <a:p>
            <a:pPr marL="457200" marR="0" lvl="0" indent="-355600" algn="l" rtl="0">
              <a:lnSpc>
                <a:spcPct val="115000"/>
              </a:lnSpc>
              <a:spcBef>
                <a:spcPts val="0"/>
              </a:spcBef>
              <a:spcAft>
                <a:spcPts val="0"/>
              </a:spcAft>
              <a:buClr>
                <a:schemeClr val="accent5">
                  <a:lumMod val="50000"/>
                </a:schemeClr>
              </a:buClr>
              <a:buSzPts val="2000"/>
              <a:buFont typeface="Webdings" pitchFamily="18" charset="2"/>
              <a:buChar char="4"/>
            </a:pPr>
            <a:r>
              <a:rPr lang="en-US" dirty="0"/>
              <a:t>Affects </a:t>
            </a:r>
            <a:r>
              <a:rPr lang="en-US" sz="2000" b="0" i="0" u="none" strike="noStrike" cap="none" dirty="0">
                <a:solidFill>
                  <a:srgbClr val="3F3F3F"/>
                </a:solidFill>
                <a:latin typeface="Century Gothic"/>
                <a:ea typeface="Century Gothic"/>
                <a:cs typeface="Century Gothic"/>
                <a:sym typeface="Century Gothic"/>
              </a:rPr>
              <a:t>45 times more forest area than wildfires</a:t>
            </a:r>
            <a:endParaRPr sz="2000" b="0" i="0" u="none" strike="noStrike" cap="none" dirty="0">
              <a:solidFill>
                <a:srgbClr val="3F3F3F"/>
              </a:solidFill>
              <a:latin typeface="Century Gothic"/>
              <a:ea typeface="Century Gothic"/>
              <a:cs typeface="Century Gothic"/>
              <a:sym typeface="Century Gothic"/>
            </a:endParaRPr>
          </a:p>
          <a:p>
            <a:pPr marL="457200" marR="0" lvl="0" indent="-355600" algn="l" rtl="0">
              <a:lnSpc>
                <a:spcPct val="115000"/>
              </a:lnSpc>
              <a:spcBef>
                <a:spcPts val="0"/>
              </a:spcBef>
              <a:spcAft>
                <a:spcPts val="0"/>
              </a:spcAft>
              <a:buClr>
                <a:schemeClr val="accent5">
                  <a:lumMod val="50000"/>
                </a:schemeClr>
              </a:buClr>
              <a:buSzPts val="2000"/>
              <a:buFont typeface="Webdings" pitchFamily="18" charset="2"/>
              <a:buChar char="4"/>
            </a:pPr>
            <a:r>
              <a:rPr lang="en-US" sz="2000" b="0" i="0" u="none" strike="noStrike" cap="none" dirty="0">
                <a:solidFill>
                  <a:srgbClr val="3F3F3F"/>
                </a:solidFill>
                <a:latin typeface="Century Gothic"/>
                <a:ea typeface="Century Gothic"/>
                <a:cs typeface="Century Gothic"/>
                <a:sym typeface="Century Gothic"/>
              </a:rPr>
              <a:t>Increase</a:t>
            </a:r>
            <a:r>
              <a:rPr lang="en-US" dirty="0"/>
              <a:t>s</a:t>
            </a:r>
            <a:r>
              <a:rPr lang="en-US" sz="2000" b="0" i="0" u="none" strike="noStrike" cap="none" dirty="0">
                <a:solidFill>
                  <a:srgbClr val="3F3F3F"/>
                </a:solidFill>
                <a:latin typeface="Century Gothic"/>
                <a:ea typeface="Century Gothic"/>
                <a:cs typeface="Century Gothic"/>
                <a:sym typeface="Century Gothic"/>
              </a:rPr>
              <a:t> fuel for wildfires</a:t>
            </a:r>
            <a:endParaRPr sz="2000"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3F3F3F"/>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3F3F3F"/>
              </a:buClr>
              <a:buSzPts val="2000"/>
              <a:buFont typeface="Arial"/>
              <a:buNone/>
            </a:pPr>
            <a:r>
              <a:rPr lang="en-US" sz="2000" b="0" i="0" u="none" strike="noStrike" cap="none" dirty="0">
                <a:solidFill>
                  <a:srgbClr val="3F3F3F"/>
                </a:solidFill>
                <a:latin typeface="Century Gothic"/>
                <a:ea typeface="Century Gothic"/>
                <a:cs typeface="Century Gothic"/>
                <a:sym typeface="Century Gothic"/>
              </a:rPr>
              <a:t>Effective intervention requires </a:t>
            </a:r>
            <a:r>
              <a:rPr lang="en-US" sz="2000" b="1" i="0" u="none" strike="noStrike" cap="none" dirty="0">
                <a:solidFill>
                  <a:srgbClr val="3F3F3F"/>
                </a:solidFill>
                <a:latin typeface="Century Gothic"/>
                <a:ea typeface="Century Gothic"/>
                <a:cs typeface="Century Gothic"/>
                <a:sym typeface="Century Gothic"/>
              </a:rPr>
              <a:t>early</a:t>
            </a:r>
            <a:r>
              <a:rPr lang="en-US" sz="2000" b="0" i="0" u="none" strike="noStrike" cap="none" dirty="0">
                <a:solidFill>
                  <a:srgbClr val="3F3F3F"/>
                </a:solidFill>
                <a:latin typeface="Century Gothic"/>
                <a:ea typeface="Century Gothic"/>
                <a:cs typeface="Century Gothic"/>
                <a:sym typeface="Century Gothic"/>
              </a:rPr>
              <a:t> detection that ca</a:t>
            </a:r>
            <a:r>
              <a:rPr lang="en-US" dirty="0"/>
              <a:t>n be aided by remote sensing</a:t>
            </a:r>
            <a:endParaRPr sz="2000" b="1" i="0" u="none" strike="noStrike" cap="none" dirty="0">
              <a:solidFill>
                <a:srgbClr val="3F3F3F"/>
              </a:solidFill>
              <a:latin typeface="Century Gothic"/>
              <a:ea typeface="Century Gothic"/>
              <a:cs typeface="Century Gothic"/>
              <a:sym typeface="Century Gothic"/>
            </a:endParaRPr>
          </a:p>
        </p:txBody>
      </p:sp>
      <p:sp>
        <p:nvSpPr>
          <p:cNvPr id="115" name="Shape 115"/>
          <p:cNvSpPr txBox="1"/>
          <p:nvPr/>
        </p:nvSpPr>
        <p:spPr>
          <a:xfrm>
            <a:off x="152400" y="6367600"/>
            <a:ext cx="37971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US" sz="1200" b="0" i="0" u="none" strike="noStrike" cap="none">
                <a:solidFill>
                  <a:srgbClr val="FFFFFF"/>
                </a:solidFill>
                <a:latin typeface="Century Gothic"/>
                <a:ea typeface="Century Gothic"/>
                <a:cs typeface="Century Gothic"/>
                <a:sym typeface="Century Gothic"/>
              </a:rPr>
              <a:t>Image Credit: Kenny Frick, USDA Forest Service</a:t>
            </a:r>
            <a:endParaRPr sz="1400" b="0" i="0" u="none" strike="noStrike" cap="none">
              <a:solidFill>
                <a:srgbClr val="FFFFFF"/>
              </a:solidFill>
              <a:latin typeface="Arial"/>
              <a:ea typeface="Arial"/>
              <a:cs typeface="Arial"/>
              <a:sym typeface="Arial"/>
            </a:endParaRPr>
          </a:p>
        </p:txBody>
      </p:sp>
      <p:sp>
        <p:nvSpPr>
          <p:cNvPr id="116" name="Shape 116"/>
          <p:cNvSpPr txBox="1"/>
          <p:nvPr/>
        </p:nvSpPr>
        <p:spPr>
          <a:xfrm>
            <a:off x="7696200" y="2633800"/>
            <a:ext cx="37971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US" sz="1200" b="0" i="0" u="none" strike="noStrike" cap="none">
                <a:solidFill>
                  <a:srgbClr val="FFFFFF"/>
                </a:solidFill>
                <a:latin typeface="Century Gothic"/>
                <a:ea typeface="Century Gothic"/>
                <a:cs typeface="Century Gothic"/>
                <a:sym typeface="Century Gothic"/>
              </a:rPr>
              <a:t>Image Credit: Kenny Frick, USDA Forest Service</a:t>
            </a:r>
            <a:endParaRPr sz="1400" b="0" i="0" u="none" strike="noStrike" cap="none">
              <a:solidFill>
                <a:srgbClr val="FFFFFF"/>
              </a:solidFill>
              <a:latin typeface="Arial"/>
              <a:ea typeface="Arial"/>
              <a:cs typeface="Arial"/>
              <a:sym typeface="Arial"/>
            </a:endParaRPr>
          </a:p>
        </p:txBody>
      </p:sp>
      <p:pic>
        <p:nvPicPr>
          <p:cNvPr id="117" name="Shape 117"/>
          <p:cNvPicPr preferRelativeResize="0"/>
          <p:nvPr/>
        </p:nvPicPr>
        <p:blipFill rotWithShape="1">
          <a:blip r:embed="rId4">
            <a:alphaModFix/>
          </a:blip>
          <a:srcRect l="49970" t="22750" r="923"/>
          <a:stretch/>
        </p:blipFill>
        <p:spPr>
          <a:xfrm>
            <a:off x="7846488" y="365113"/>
            <a:ext cx="4123774" cy="2619475"/>
          </a:xfrm>
          <a:prstGeom prst="rect">
            <a:avLst/>
          </a:prstGeom>
          <a:noFill/>
          <a:ln w="9525" cap="flat" cmpd="sng">
            <a:solidFill>
              <a:schemeClr val="dk2"/>
            </a:solidFill>
            <a:prstDash val="solid"/>
            <a:round/>
            <a:headEnd type="none" w="sm" len="sm"/>
            <a:tailEnd type="none" w="sm" len="sm"/>
          </a:ln>
        </p:spPr>
      </p:pic>
      <p:sp>
        <p:nvSpPr>
          <p:cNvPr id="118" name="Shape 118"/>
          <p:cNvSpPr txBox="1"/>
          <p:nvPr/>
        </p:nvSpPr>
        <p:spPr>
          <a:xfrm>
            <a:off x="7848600" y="2743200"/>
            <a:ext cx="29718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USDA Forest Service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000125" y="380682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320"/>
              <a:buFont typeface="Century Gothic"/>
              <a:buNone/>
            </a:pPr>
            <a:r>
              <a:rPr lang="en-US" sz="4320" b="0" i="0" u="none" strike="noStrike" cap="none">
                <a:solidFill>
                  <a:srgbClr val="3E4268"/>
                </a:solidFill>
                <a:latin typeface="Century Gothic"/>
                <a:ea typeface="Century Gothic"/>
                <a:cs typeface="Century Gothic"/>
                <a:sym typeface="Century Gothic"/>
              </a:rPr>
              <a:t>Bark Beetle Ecology &amp; Management</a:t>
            </a:r>
            <a:endParaRPr sz="4800" b="0" i="0" u="none" strike="noStrike" cap="none">
              <a:solidFill>
                <a:srgbClr val="3E4268"/>
              </a:solidFill>
              <a:latin typeface="Century Gothic"/>
              <a:ea typeface="Century Gothic"/>
              <a:cs typeface="Century Gothic"/>
              <a:sym typeface="Century Gothic"/>
            </a:endParaRPr>
          </a:p>
        </p:txBody>
      </p:sp>
      <p:sp>
        <p:nvSpPr>
          <p:cNvPr id="125" name="Shape 125"/>
          <p:cNvSpPr txBox="1">
            <a:spLocks noGrp="1"/>
          </p:cNvSpPr>
          <p:nvPr>
            <p:ph type="body" idx="1"/>
          </p:nvPr>
        </p:nvSpPr>
        <p:spPr>
          <a:xfrm>
            <a:off x="1050450" y="4426925"/>
            <a:ext cx="10619400" cy="21945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90000"/>
              </a:lnSpc>
              <a:spcBef>
                <a:spcPts val="0"/>
              </a:spcBef>
              <a:spcAft>
                <a:spcPts val="600"/>
              </a:spcAft>
              <a:buClr>
                <a:srgbClr val="002060"/>
              </a:buClr>
              <a:buSzPts val="2000"/>
              <a:buFont typeface="Webdings" pitchFamily="18" charset="2"/>
              <a:buChar char="4"/>
            </a:pPr>
            <a:r>
              <a:rPr lang="en-US" sz="2000" b="1" i="0" u="none" strike="noStrike" cap="none" dirty="0">
                <a:solidFill>
                  <a:srgbClr val="3F3F3F"/>
                </a:solidFill>
              </a:rPr>
              <a:t>Native bark beetles</a:t>
            </a:r>
            <a:r>
              <a:rPr lang="en-US" sz="2000" b="0" i="0" u="none" strike="noStrike" cap="none" dirty="0">
                <a:solidFill>
                  <a:srgbClr val="3F3F3F"/>
                </a:solidFill>
                <a:latin typeface="Century Gothic"/>
                <a:ea typeface="Century Gothic"/>
                <a:cs typeface="Century Gothic"/>
                <a:sym typeface="Century Gothic"/>
              </a:rPr>
              <a:t> attack weakened or stressed conifers</a:t>
            </a:r>
            <a:endParaRPr sz="2000" b="0" i="0" u="none" strike="noStrike" cap="none" dirty="0">
              <a:solidFill>
                <a:srgbClr val="3F3F3F"/>
              </a:solidFill>
              <a:latin typeface="Century Gothic"/>
              <a:ea typeface="Century Gothic"/>
              <a:cs typeface="Century Gothic"/>
              <a:sym typeface="Century Gothic"/>
            </a:endParaRPr>
          </a:p>
          <a:p>
            <a:pPr marL="457200" marR="0" lvl="0" indent="-355600" algn="l" rtl="0">
              <a:lnSpc>
                <a:spcPct val="90000"/>
              </a:lnSpc>
              <a:spcBef>
                <a:spcPts val="0"/>
              </a:spcBef>
              <a:spcAft>
                <a:spcPts val="600"/>
              </a:spcAft>
              <a:buClr>
                <a:srgbClr val="002060"/>
              </a:buClr>
              <a:buSzPts val="2000"/>
              <a:buFont typeface="Webdings" pitchFamily="18" charset="2"/>
              <a:buChar char="4"/>
            </a:pPr>
            <a:r>
              <a:rPr lang="en-US" sz="2000" b="0" i="0" u="none" strike="noStrike" cap="none" dirty="0">
                <a:solidFill>
                  <a:srgbClr val="3F3F3F"/>
                </a:solidFill>
                <a:latin typeface="Century Gothic"/>
                <a:ea typeface="Century Gothic"/>
                <a:cs typeface="Century Gothic"/>
                <a:sym typeface="Century Gothic"/>
              </a:rPr>
              <a:t>Use aggregation pheromones to </a:t>
            </a:r>
            <a:r>
              <a:rPr lang="en-US" sz="2000" b="1" i="0" u="none" strike="noStrike" cap="none" dirty="0">
                <a:solidFill>
                  <a:srgbClr val="3F3F3F"/>
                </a:solidFill>
              </a:rPr>
              <a:t>increase their population rapidly</a:t>
            </a:r>
            <a:r>
              <a:rPr lang="en-US" sz="2000" b="0" i="0" u="none" strike="noStrike" cap="none" dirty="0">
                <a:solidFill>
                  <a:srgbClr val="3F3F3F"/>
                </a:solidFill>
                <a:latin typeface="Century Gothic"/>
                <a:ea typeface="Century Gothic"/>
                <a:cs typeface="Century Gothic"/>
                <a:sym typeface="Century Gothic"/>
              </a:rPr>
              <a:t> and overwhelm defenses of healthy trees</a:t>
            </a:r>
            <a:endParaRPr sz="2000" b="0" i="0" u="none" strike="noStrike" cap="none" dirty="0">
              <a:solidFill>
                <a:srgbClr val="3F3F3F"/>
              </a:solidFill>
              <a:latin typeface="Century Gothic"/>
              <a:ea typeface="Century Gothic"/>
              <a:cs typeface="Century Gothic"/>
              <a:sym typeface="Century Gothic"/>
            </a:endParaRPr>
          </a:p>
          <a:p>
            <a:pPr marL="457200" lvl="0" indent="-355600" rtl="0">
              <a:spcBef>
                <a:spcPts val="0"/>
              </a:spcBef>
              <a:spcAft>
                <a:spcPts val="600"/>
              </a:spcAft>
              <a:buClr>
                <a:srgbClr val="002060"/>
              </a:buClr>
              <a:buSzPts val="2000"/>
              <a:buFont typeface="Webdings" pitchFamily="18" charset="2"/>
              <a:buChar char="4"/>
            </a:pPr>
            <a:r>
              <a:rPr lang="en-US" b="1" dirty="0"/>
              <a:t>Drought</a:t>
            </a:r>
            <a:r>
              <a:rPr lang="en-US" dirty="0"/>
              <a:t>, predicted to increase in frequency and severity in the southeast, can stress coniferous forests</a:t>
            </a:r>
            <a:endParaRPr dirty="0"/>
          </a:p>
          <a:p>
            <a:pPr marL="457200" marR="0" lvl="0" indent="-355600" algn="l" rtl="0">
              <a:lnSpc>
                <a:spcPct val="90000"/>
              </a:lnSpc>
              <a:spcBef>
                <a:spcPts val="0"/>
              </a:spcBef>
              <a:spcAft>
                <a:spcPts val="0"/>
              </a:spcAft>
              <a:buClr>
                <a:srgbClr val="002060"/>
              </a:buClr>
              <a:buSzPts val="2000"/>
              <a:buFont typeface="Webdings" pitchFamily="18" charset="2"/>
              <a:buChar char="4"/>
            </a:pPr>
            <a:r>
              <a:rPr lang="en-US" sz="2000" b="0" i="0" u="none" strike="noStrike" cap="none" dirty="0">
                <a:solidFill>
                  <a:srgbClr val="3F3F3F"/>
                </a:solidFill>
                <a:latin typeface="Century Gothic"/>
                <a:ea typeface="Century Gothic"/>
                <a:cs typeface="Century Gothic"/>
                <a:sym typeface="Century Gothic"/>
              </a:rPr>
              <a:t>≥ 30 bark beetle-infested </a:t>
            </a:r>
            <a:r>
              <a:rPr lang="en-US" sz="2000" b="0" i="0" u="none" strike="noStrike" cap="none" dirty="0" smtClean="0">
                <a:solidFill>
                  <a:srgbClr val="3F3F3F"/>
                </a:solidFill>
                <a:latin typeface="Century Gothic"/>
                <a:ea typeface="Century Gothic"/>
                <a:cs typeface="Century Gothic"/>
                <a:sym typeface="Century Gothic"/>
              </a:rPr>
              <a:t>trees </a:t>
            </a:r>
            <a:r>
              <a:rPr lang="en-US" sz="2000" b="1" i="0" u="none" strike="noStrike" cap="none" dirty="0" smtClean="0">
                <a:solidFill>
                  <a:srgbClr val="3F3F3F"/>
                </a:solidFill>
              </a:rPr>
              <a:t>require </a:t>
            </a:r>
            <a:r>
              <a:rPr lang="en-US" sz="2000" b="1" i="0" u="none" strike="noStrike" cap="none" dirty="0">
                <a:solidFill>
                  <a:srgbClr val="3F3F3F"/>
                </a:solidFill>
              </a:rPr>
              <a:t>mechanical intervention</a:t>
            </a:r>
            <a:r>
              <a:rPr lang="en-US" sz="2000" b="0" i="0" u="none" strike="noStrike" cap="none" dirty="0">
                <a:solidFill>
                  <a:srgbClr val="3F3F3F"/>
                </a:solidFill>
                <a:latin typeface="Century Gothic"/>
                <a:ea typeface="Century Gothic"/>
                <a:cs typeface="Century Gothic"/>
                <a:sym typeface="Century Gothic"/>
              </a:rPr>
              <a:t> </a:t>
            </a:r>
            <a:endParaRPr sz="2000" b="0" i="0" u="none" strike="noStrike" cap="none" dirty="0">
              <a:solidFill>
                <a:srgbClr val="3F3F3F"/>
              </a:solidFill>
              <a:latin typeface="Century Gothic"/>
              <a:ea typeface="Century Gothic"/>
              <a:cs typeface="Century Gothic"/>
              <a:sym typeface="Century Gothic"/>
            </a:endParaRPr>
          </a:p>
        </p:txBody>
      </p:sp>
      <p:sp>
        <p:nvSpPr>
          <p:cNvPr id="126" name="Shape 126"/>
          <p:cNvSpPr txBox="1"/>
          <p:nvPr/>
        </p:nvSpPr>
        <p:spPr>
          <a:xfrm>
            <a:off x="8746998" y="3163232"/>
            <a:ext cx="3445002" cy="27432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endParaRPr sz="1400" b="0" i="0" u="none" strike="noStrike" cap="none">
              <a:solidFill>
                <a:srgbClr val="000000"/>
              </a:solidFill>
              <a:latin typeface="Arial"/>
              <a:ea typeface="Arial"/>
              <a:cs typeface="Arial"/>
              <a:sym typeface="Arial"/>
            </a:endParaRPr>
          </a:p>
        </p:txBody>
      </p:sp>
      <p:pic>
        <p:nvPicPr>
          <p:cNvPr id="127" name="Shape 127"/>
          <p:cNvPicPr preferRelativeResize="0"/>
          <p:nvPr/>
        </p:nvPicPr>
        <p:blipFill rotWithShape="1">
          <a:blip r:embed="rId3">
            <a:alphaModFix/>
          </a:blip>
          <a:srcRect/>
          <a:stretch/>
        </p:blipFill>
        <p:spPr>
          <a:xfrm>
            <a:off x="3819625" y="46650"/>
            <a:ext cx="8397726" cy="3390900"/>
          </a:xfrm>
          <a:prstGeom prst="rect">
            <a:avLst/>
          </a:prstGeom>
          <a:noFill/>
          <a:ln w="9525" cap="flat" cmpd="sng">
            <a:solidFill>
              <a:schemeClr val="dk2"/>
            </a:solidFill>
            <a:prstDash val="solid"/>
            <a:round/>
            <a:headEnd type="none" w="sm" len="sm"/>
            <a:tailEnd type="none" w="sm" len="sm"/>
          </a:ln>
        </p:spPr>
      </p:pic>
      <p:pic>
        <p:nvPicPr>
          <p:cNvPr id="128" name="Shape 128"/>
          <p:cNvPicPr preferRelativeResize="0"/>
          <p:nvPr/>
        </p:nvPicPr>
        <p:blipFill rotWithShape="1">
          <a:blip r:embed="rId4">
            <a:alphaModFix/>
          </a:blip>
          <a:srcRect/>
          <a:stretch/>
        </p:blipFill>
        <p:spPr>
          <a:xfrm>
            <a:off x="-16200" y="46650"/>
            <a:ext cx="3866525" cy="3390900"/>
          </a:xfrm>
          <a:prstGeom prst="rect">
            <a:avLst/>
          </a:prstGeom>
          <a:noFill/>
          <a:ln w="9525" cap="flat" cmpd="sng">
            <a:solidFill>
              <a:schemeClr val="dk2"/>
            </a:solidFill>
            <a:prstDash val="solid"/>
            <a:round/>
            <a:headEnd type="none" w="sm" len="sm"/>
            <a:tailEnd type="none" w="sm" len="sm"/>
          </a:ln>
        </p:spPr>
      </p:pic>
      <p:sp>
        <p:nvSpPr>
          <p:cNvPr id="129" name="Shape 129"/>
          <p:cNvSpPr txBox="1"/>
          <p:nvPr/>
        </p:nvSpPr>
        <p:spPr>
          <a:xfrm>
            <a:off x="-16200" y="3200400"/>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USDA Forest Service</a:t>
            </a:r>
            <a:endParaRPr sz="1400" b="0" i="0" u="none" strike="noStrike" cap="none">
              <a:solidFill>
                <a:srgbClr val="000000"/>
              </a:solidFill>
              <a:latin typeface="Arial"/>
              <a:ea typeface="Arial"/>
              <a:cs typeface="Arial"/>
              <a:sym typeface="Arial"/>
            </a:endParaRPr>
          </a:p>
        </p:txBody>
      </p:sp>
      <p:pic>
        <p:nvPicPr>
          <p:cNvPr id="130" name="Shape 130"/>
          <p:cNvPicPr preferRelativeResize="0"/>
          <p:nvPr/>
        </p:nvPicPr>
        <p:blipFill rotWithShape="1">
          <a:blip r:embed="rId5">
            <a:alphaModFix/>
          </a:blip>
          <a:srcRect t="4190" b="5686"/>
          <a:stretch/>
        </p:blipFill>
        <p:spPr>
          <a:xfrm>
            <a:off x="7564450" y="324875"/>
            <a:ext cx="4482701" cy="2912450"/>
          </a:xfrm>
          <a:prstGeom prst="rect">
            <a:avLst/>
          </a:prstGeom>
          <a:noFill/>
          <a:ln w="9525" cap="flat" cmpd="sng">
            <a:solidFill>
              <a:schemeClr val="dk2"/>
            </a:solidFill>
            <a:prstDash val="solid"/>
            <a:round/>
            <a:headEnd type="none" w="sm" len="sm"/>
            <a:tailEnd type="none" w="sm" len="sm"/>
          </a:ln>
        </p:spPr>
      </p:pic>
      <p:sp>
        <p:nvSpPr>
          <p:cNvPr id="131" name="Shape 131"/>
          <p:cNvSpPr txBox="1"/>
          <p:nvPr/>
        </p:nvSpPr>
        <p:spPr>
          <a:xfrm>
            <a:off x="7543800" y="2810915"/>
            <a:ext cx="4330500" cy="40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US" sz="1200" b="0" i="0" u="none" strike="noStrike" cap="none">
                <a:solidFill>
                  <a:srgbClr val="FFFFFF"/>
                </a:solidFill>
                <a:latin typeface="Century Gothic"/>
                <a:ea typeface="Century Gothic"/>
                <a:cs typeface="Century Gothic"/>
                <a:sym typeface="Century Gothic"/>
              </a:rPr>
              <a:t>Image Credit: Erich G. Vallery, USDA Forest Service - SRS-4552, Bugwood.org</a:t>
            </a: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1000125" y="37147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320"/>
              <a:buFont typeface="Century Gothic"/>
              <a:buNone/>
            </a:pPr>
            <a:r>
              <a:rPr lang="en-US" sz="4320" b="0" i="0" u="none" strike="noStrike" cap="none">
                <a:solidFill>
                  <a:srgbClr val="3E4268"/>
                </a:solidFill>
                <a:latin typeface="Century Gothic"/>
                <a:ea typeface="Century Gothic"/>
                <a:cs typeface="Century Gothic"/>
                <a:sym typeface="Century Gothic"/>
              </a:rPr>
              <a:t>Partner</a:t>
            </a:r>
            <a:endParaRPr sz="4800" b="0" i="0" u="none" strike="noStrike" cap="none">
              <a:solidFill>
                <a:srgbClr val="3E4268"/>
              </a:solidFill>
              <a:latin typeface="Century Gothic"/>
              <a:ea typeface="Century Gothic"/>
              <a:cs typeface="Century Gothic"/>
              <a:sym typeface="Century Gothic"/>
            </a:endParaRPr>
          </a:p>
        </p:txBody>
      </p:sp>
      <p:sp>
        <p:nvSpPr>
          <p:cNvPr id="138" name="Shape 138"/>
          <p:cNvSpPr txBox="1">
            <a:spLocks noGrp="1"/>
          </p:cNvSpPr>
          <p:nvPr>
            <p:ph type="body" idx="1"/>
          </p:nvPr>
        </p:nvSpPr>
        <p:spPr>
          <a:xfrm>
            <a:off x="304800" y="1146075"/>
            <a:ext cx="4749975" cy="5096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000"/>
              <a:buFont typeface="Arial"/>
              <a:buNone/>
            </a:pPr>
            <a:r>
              <a:rPr lang="en-US" sz="2000" b="0" i="0" u="none" strike="noStrike" cap="none" dirty="0">
                <a:solidFill>
                  <a:srgbClr val="3F3F3F"/>
                </a:solidFill>
                <a:latin typeface="Century Gothic"/>
                <a:ea typeface="Century Gothic"/>
                <a:cs typeface="Century Gothic"/>
                <a:sym typeface="Century Gothic"/>
              </a:rPr>
              <a:t>EFETAC’s mission is </a:t>
            </a:r>
            <a:endParaRPr sz="2000" b="0" i="0" u="none" strike="noStrike" cap="none" dirty="0">
              <a:solidFill>
                <a:srgbClr val="3F3F3F"/>
              </a:solidFill>
              <a:latin typeface="Century Gothic"/>
              <a:ea typeface="Century Gothic"/>
              <a:cs typeface="Century Gothic"/>
              <a:sym typeface="Century Gothic"/>
            </a:endParaRPr>
          </a:p>
          <a:p>
            <a:pPr marL="457200" marR="0" lvl="0" indent="0" algn="l" rtl="0">
              <a:lnSpc>
                <a:spcPct val="90000"/>
              </a:lnSpc>
              <a:spcBef>
                <a:spcPts val="0"/>
              </a:spcBef>
              <a:spcAft>
                <a:spcPts val="0"/>
              </a:spcAft>
              <a:buClr>
                <a:srgbClr val="3F3F3F"/>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“to generate knowledge and tools needed to anticipate and respond to environmental threats”</a:t>
            </a:r>
            <a:endParaRPr sz="2000" b="1"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r>
              <a:rPr lang="en-US" sz="2000" b="0" i="0" u="none" strike="noStrike" cap="none" dirty="0">
                <a:solidFill>
                  <a:srgbClr val="3F3F3F"/>
                </a:solidFill>
                <a:latin typeface="Century Gothic"/>
                <a:ea typeface="Century Gothic"/>
                <a:cs typeface="Century Gothic"/>
                <a:sym typeface="Century Gothic"/>
              </a:rPr>
              <a:t/>
            </a:r>
            <a:br>
              <a:rPr lang="en-US" sz="2000" b="0" i="0" u="none" strike="noStrike" cap="none" dirty="0">
                <a:solidFill>
                  <a:srgbClr val="3F3F3F"/>
                </a:solidFill>
                <a:latin typeface="Century Gothic"/>
                <a:ea typeface="Century Gothic"/>
                <a:cs typeface="Century Gothic"/>
                <a:sym typeface="Century Gothic"/>
              </a:rPr>
            </a:br>
            <a:r>
              <a:rPr lang="en-US" sz="2000" b="0" i="1" u="none" strike="noStrike" cap="none" dirty="0" err="1">
                <a:solidFill>
                  <a:srgbClr val="3F3F3F"/>
                </a:solidFill>
                <a:latin typeface="Century Gothic"/>
                <a:ea typeface="Century Gothic"/>
                <a:cs typeface="Century Gothic"/>
                <a:sym typeface="Century Gothic"/>
              </a:rPr>
              <a:t>ForWarn</a:t>
            </a:r>
            <a:r>
              <a:rPr lang="en-US" sz="2000" b="0" i="1" u="none" strike="noStrike" cap="none" dirty="0">
                <a:solidFill>
                  <a:srgbClr val="3F3F3F"/>
                </a:solidFill>
                <a:latin typeface="Century Gothic"/>
                <a:ea typeface="Century Gothic"/>
                <a:cs typeface="Century Gothic"/>
                <a:sym typeface="Century Gothic"/>
              </a:rPr>
              <a:t> is</a:t>
            </a:r>
            <a:r>
              <a:rPr lang="en-US" sz="2000" b="0" i="0" u="none" strike="noStrike" cap="none" dirty="0">
                <a:solidFill>
                  <a:srgbClr val="3F3F3F"/>
                </a:solidFill>
                <a:latin typeface="Century Gothic"/>
                <a:ea typeface="Century Gothic"/>
                <a:cs typeface="Century Gothic"/>
                <a:sym typeface="Century Gothic"/>
              </a:rPr>
              <a:t> a </a:t>
            </a:r>
            <a:r>
              <a:rPr lang="en-US" dirty="0" err="1" smtClean="0"/>
              <a:t>counterminous</a:t>
            </a:r>
            <a:r>
              <a:rPr lang="en-US" dirty="0" smtClean="0"/>
              <a:t> </a:t>
            </a:r>
            <a:r>
              <a:rPr lang="en-US" dirty="0"/>
              <a:t>US </a:t>
            </a:r>
            <a:r>
              <a:rPr lang="en-US" sz="2000" b="0" i="0" u="none" strike="noStrike" cap="none" dirty="0">
                <a:solidFill>
                  <a:srgbClr val="3F3F3F"/>
                </a:solidFill>
                <a:latin typeface="Century Gothic"/>
                <a:ea typeface="Century Gothic"/>
                <a:cs typeface="Century Gothic"/>
                <a:sym typeface="Century Gothic"/>
              </a:rPr>
              <a:t>monitoring </a:t>
            </a:r>
            <a:r>
              <a:rPr lang="en-US" dirty="0"/>
              <a:t>system</a:t>
            </a:r>
            <a:r>
              <a:rPr lang="en-US" sz="2000" b="0" i="0" u="none" strike="noStrike" cap="none" dirty="0">
                <a:solidFill>
                  <a:srgbClr val="3F3F3F"/>
                </a:solidFill>
                <a:latin typeface="Century Gothic"/>
                <a:ea typeface="Century Gothic"/>
                <a:cs typeface="Century Gothic"/>
                <a:sym typeface="Century Gothic"/>
              </a:rPr>
              <a:t> based on MODIS NDVI data</a:t>
            </a:r>
            <a:endParaRPr sz="2000" b="0" i="0" u="none" strike="noStrike" cap="none" dirty="0">
              <a:solidFill>
                <a:srgbClr val="3F3F3F"/>
              </a:solidFill>
              <a:latin typeface="Century Gothic"/>
              <a:ea typeface="Century Gothic"/>
              <a:cs typeface="Century Gothic"/>
              <a:sym typeface="Century Gothic"/>
            </a:endParaRPr>
          </a:p>
          <a:p>
            <a:pPr marL="457200" lvl="0" indent="-342900" rtl="0">
              <a:spcBef>
                <a:spcPts val="1000"/>
              </a:spcBef>
              <a:spcAft>
                <a:spcPts val="0"/>
              </a:spcAft>
              <a:buClr>
                <a:schemeClr val="accent5">
                  <a:lumMod val="50000"/>
                </a:schemeClr>
              </a:buClr>
              <a:buSzPts val="1800"/>
              <a:buFont typeface="Webdings" pitchFamily="18" charset="2"/>
              <a:buChar char="4"/>
            </a:pPr>
            <a:r>
              <a:rPr lang="en-US" sz="1800" dirty="0">
                <a:solidFill>
                  <a:srgbClr val="000000"/>
                </a:solidFill>
              </a:rPr>
              <a:t>USFS uses MODIS NDVI data to monitor and assess biotic (e.g., bark beetle) and </a:t>
            </a:r>
            <a:r>
              <a:rPr lang="en-US" sz="1800" dirty="0" err="1">
                <a:solidFill>
                  <a:srgbClr val="000000"/>
                </a:solidFill>
              </a:rPr>
              <a:t>abiotic</a:t>
            </a:r>
            <a:r>
              <a:rPr lang="en-US" sz="1800" dirty="0">
                <a:solidFill>
                  <a:srgbClr val="000000"/>
                </a:solidFill>
              </a:rPr>
              <a:t> (e.g., drought) forest disturbances</a:t>
            </a:r>
            <a:endParaRPr sz="1800" dirty="0">
              <a:solidFill>
                <a:srgbClr val="000000"/>
              </a:solidFill>
            </a:endParaRPr>
          </a:p>
          <a:p>
            <a:pPr marL="457200" lvl="0" indent="-342900" rtl="0">
              <a:spcBef>
                <a:spcPts val="0"/>
              </a:spcBef>
              <a:spcAft>
                <a:spcPts val="0"/>
              </a:spcAft>
              <a:buClr>
                <a:schemeClr val="accent5">
                  <a:lumMod val="50000"/>
                </a:schemeClr>
              </a:buClr>
              <a:buSzPts val="1800"/>
              <a:buFont typeface="Webdings" pitchFamily="18" charset="2"/>
              <a:buChar char="4"/>
            </a:pPr>
            <a:r>
              <a:rPr lang="en-US" sz="1800" dirty="0">
                <a:solidFill>
                  <a:srgbClr val="000000"/>
                </a:solidFill>
              </a:rPr>
              <a:t>The 250m MODIS pixels are too coarse to detect bark beetle outbreaks in time for early treatment of affected forests</a:t>
            </a:r>
            <a:endParaRPr sz="1800" dirty="0">
              <a:solidFill>
                <a:srgbClr val="000000"/>
              </a:solidFill>
            </a:endParaRPr>
          </a:p>
          <a:p>
            <a:pPr marL="0" marR="0" lvl="0" indent="0" algn="l" rtl="0">
              <a:lnSpc>
                <a:spcPct val="90000"/>
              </a:lnSpc>
              <a:spcBef>
                <a:spcPts val="0"/>
              </a:spcBef>
              <a:spcAft>
                <a:spcPts val="0"/>
              </a:spcAft>
              <a:buNone/>
            </a:pPr>
            <a:endParaRPr dirty="0"/>
          </a:p>
          <a:p>
            <a:pPr marL="0" marR="0" lvl="0" indent="0" algn="l" rtl="0">
              <a:lnSpc>
                <a:spcPct val="90000"/>
              </a:lnSpc>
              <a:spcBef>
                <a:spcPts val="1000"/>
              </a:spcBef>
              <a:spcAft>
                <a:spcPts val="0"/>
              </a:spcAft>
              <a:buClr>
                <a:srgbClr val="3F3F3F"/>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p:txBody>
      </p:sp>
      <p:sp>
        <p:nvSpPr>
          <p:cNvPr id="139" name="Shape 139"/>
          <p:cNvSpPr txBox="1"/>
          <p:nvPr/>
        </p:nvSpPr>
        <p:spPr>
          <a:xfrm>
            <a:off x="8746998" y="3470024"/>
            <a:ext cx="3445002" cy="27432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endParaRPr sz="1400" b="0" i="0" u="none" strike="noStrike" cap="none">
              <a:solidFill>
                <a:srgbClr val="000000"/>
              </a:solidFill>
              <a:latin typeface="Arial"/>
              <a:ea typeface="Arial"/>
              <a:cs typeface="Arial"/>
              <a:sym typeface="Arial"/>
            </a:endParaRPr>
          </a:p>
        </p:txBody>
      </p:sp>
      <p:sp>
        <p:nvSpPr>
          <p:cNvPr id="140" name="Shape 140"/>
          <p:cNvSpPr/>
          <p:nvPr/>
        </p:nvSpPr>
        <p:spPr>
          <a:xfrm>
            <a:off x="5247600" y="3516900"/>
            <a:ext cx="6975300" cy="3341100"/>
          </a:xfrm>
          <a:prstGeom prst="rect">
            <a:avLst/>
          </a:prstGeom>
          <a:solidFill>
            <a:srgbClr val="3E426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1" name="Shape 141"/>
          <p:cNvPicPr preferRelativeResize="0"/>
          <p:nvPr/>
        </p:nvPicPr>
        <p:blipFill rotWithShape="1">
          <a:blip r:embed="rId3">
            <a:alphaModFix/>
          </a:blip>
          <a:srcRect/>
          <a:stretch/>
        </p:blipFill>
        <p:spPr>
          <a:xfrm>
            <a:off x="5247600" y="3"/>
            <a:ext cx="6975303" cy="3980162"/>
          </a:xfrm>
          <a:prstGeom prst="rect">
            <a:avLst/>
          </a:prstGeom>
          <a:noFill/>
          <a:ln w="9525" cap="flat" cmpd="sng">
            <a:solidFill>
              <a:schemeClr val="dk2"/>
            </a:solidFill>
            <a:prstDash val="solid"/>
            <a:round/>
            <a:headEnd type="none" w="sm" len="sm"/>
            <a:tailEnd type="none" w="sm" len="sm"/>
          </a:ln>
        </p:spPr>
      </p:pic>
      <p:sp>
        <p:nvSpPr>
          <p:cNvPr id="142" name="Shape 142"/>
          <p:cNvSpPr txBox="1"/>
          <p:nvPr/>
        </p:nvSpPr>
        <p:spPr>
          <a:xfrm>
            <a:off x="9372600" y="3657600"/>
            <a:ext cx="2895600" cy="274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USDA Forest Service</a:t>
            </a:r>
            <a:endParaRPr sz="1400" b="0" i="0" u="none" strike="noStrike" cap="none">
              <a:solidFill>
                <a:srgbClr val="000000"/>
              </a:solidFill>
              <a:latin typeface="Arial"/>
              <a:ea typeface="Arial"/>
              <a:cs typeface="Arial"/>
              <a:sym typeface="Arial"/>
            </a:endParaRPr>
          </a:p>
        </p:txBody>
      </p:sp>
      <p:pic>
        <p:nvPicPr>
          <p:cNvPr id="143" name="Shape 143"/>
          <p:cNvPicPr preferRelativeResize="0"/>
          <p:nvPr/>
        </p:nvPicPr>
        <p:blipFill>
          <a:blip r:embed="rId4">
            <a:alphaModFix/>
          </a:blip>
          <a:stretch>
            <a:fillRect/>
          </a:stretch>
        </p:blipFill>
        <p:spPr>
          <a:xfrm>
            <a:off x="8297625" y="4365975"/>
            <a:ext cx="1654650" cy="1841050"/>
          </a:xfrm>
          <a:prstGeom prst="rect">
            <a:avLst/>
          </a:prstGeom>
          <a:noFill/>
          <a:ln>
            <a:noFill/>
          </a:ln>
        </p:spPr>
      </p:pic>
      <p:sp>
        <p:nvSpPr>
          <p:cNvPr id="144" name="Shape 144"/>
          <p:cNvSpPr/>
          <p:nvPr/>
        </p:nvSpPr>
        <p:spPr>
          <a:xfrm>
            <a:off x="5368225" y="4365975"/>
            <a:ext cx="2742900" cy="1857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45" name="Shape 145"/>
          <p:cNvPicPr preferRelativeResize="0"/>
          <p:nvPr/>
        </p:nvPicPr>
        <p:blipFill>
          <a:blip r:embed="rId5">
            <a:alphaModFix/>
          </a:blip>
          <a:stretch>
            <a:fillRect/>
          </a:stretch>
        </p:blipFill>
        <p:spPr>
          <a:xfrm>
            <a:off x="5368375" y="4349625"/>
            <a:ext cx="2742826" cy="1892550"/>
          </a:xfrm>
          <a:prstGeom prst="rect">
            <a:avLst/>
          </a:prstGeom>
          <a:noFill/>
          <a:ln>
            <a:noFill/>
          </a:ln>
        </p:spPr>
      </p:pic>
      <p:sp>
        <p:nvSpPr>
          <p:cNvPr id="146" name="Shape 146"/>
          <p:cNvSpPr/>
          <p:nvPr/>
        </p:nvSpPr>
        <p:spPr>
          <a:xfrm>
            <a:off x="10138700" y="4365950"/>
            <a:ext cx="1857300" cy="184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47" name="Shape 147"/>
          <p:cNvPicPr preferRelativeResize="0"/>
          <p:nvPr/>
        </p:nvPicPr>
        <p:blipFill>
          <a:blip r:embed="rId6">
            <a:alphaModFix/>
          </a:blip>
          <a:stretch>
            <a:fillRect/>
          </a:stretch>
        </p:blipFill>
        <p:spPr>
          <a:xfrm>
            <a:off x="10138700" y="4360125"/>
            <a:ext cx="1857401" cy="1857401"/>
          </a:xfrm>
          <a:prstGeom prst="rect">
            <a:avLst/>
          </a:prstGeom>
          <a:noFill/>
          <a:ln>
            <a:noFill/>
          </a:ln>
        </p:spPr>
      </p:pic>
      <p:sp>
        <p:nvSpPr>
          <p:cNvPr id="148" name="Shape 148"/>
          <p:cNvSpPr txBox="1"/>
          <p:nvPr/>
        </p:nvSpPr>
        <p:spPr>
          <a:xfrm>
            <a:off x="5257800" y="6553200"/>
            <a:ext cx="2895600" cy="274200"/>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USDA Forest Service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2401379" y="1129553"/>
            <a:ext cx="7562700" cy="1065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a:solidFill>
                  <a:srgbClr val="3E4268"/>
                </a:solidFill>
                <a:latin typeface="Century Gothic"/>
                <a:ea typeface="Century Gothic"/>
                <a:cs typeface="Century Gothic"/>
                <a:sym typeface="Century Gothic"/>
              </a:rPr>
              <a:t>Objectives</a:t>
            </a:r>
            <a:endParaRPr sz="4800" b="0" i="0" u="none" strike="noStrike" cap="none">
              <a:solidFill>
                <a:srgbClr val="3E4268"/>
              </a:solidFill>
              <a:latin typeface="Century Gothic"/>
              <a:ea typeface="Century Gothic"/>
              <a:cs typeface="Century Gothic"/>
              <a:sym typeface="Century Gothic"/>
            </a:endParaRPr>
          </a:p>
        </p:txBody>
      </p:sp>
      <p:sp>
        <p:nvSpPr>
          <p:cNvPr id="154" name="Shape 154"/>
          <p:cNvSpPr txBox="1">
            <a:spLocks noGrp="1"/>
          </p:cNvSpPr>
          <p:nvPr>
            <p:ph type="body" idx="1"/>
          </p:nvPr>
        </p:nvSpPr>
        <p:spPr>
          <a:xfrm>
            <a:off x="2032825" y="2277500"/>
            <a:ext cx="7721400" cy="4055700"/>
          </a:xfrm>
          <a:prstGeom prst="rect">
            <a:avLst/>
          </a:prstGeom>
          <a:noFill/>
          <a:ln>
            <a:noFill/>
          </a:ln>
        </p:spPr>
        <p:txBody>
          <a:bodyPr spcFirstLastPara="1" wrap="square" lIns="91425" tIns="45700" rIns="91425" bIns="45700" anchor="t" anchorCtr="0">
            <a:noAutofit/>
          </a:bodyPr>
          <a:lstStyle/>
          <a:p>
            <a:pPr marL="457200" lvl="0" indent="-355600" algn="just" rtl="0">
              <a:lnSpc>
                <a:spcPct val="115000"/>
              </a:lnSpc>
              <a:spcBef>
                <a:spcPts val="0"/>
              </a:spcBef>
              <a:spcAft>
                <a:spcPts val="0"/>
              </a:spcAft>
              <a:buClr>
                <a:schemeClr val="accent5">
                  <a:lumMod val="50000"/>
                </a:schemeClr>
              </a:buClr>
              <a:buSzPts val="2000"/>
              <a:buFont typeface="Webdings" pitchFamily="18" charset="2"/>
              <a:buChar char="4"/>
            </a:pPr>
            <a:r>
              <a:rPr lang="en-US" b="1" dirty="0">
                <a:solidFill>
                  <a:srgbClr val="3E4268"/>
                </a:solidFill>
              </a:rPr>
              <a:t>Assess</a:t>
            </a:r>
            <a:r>
              <a:rPr lang="en-US" dirty="0">
                <a:solidFill>
                  <a:srgbClr val="7FB662"/>
                </a:solidFill>
              </a:rPr>
              <a:t> </a:t>
            </a:r>
            <a:r>
              <a:rPr lang="en-US" dirty="0">
                <a:solidFill>
                  <a:srgbClr val="3F3F3F"/>
                </a:solidFill>
              </a:rPr>
              <a:t>satellite data processing algorithms to detect early </a:t>
            </a:r>
            <a:r>
              <a:rPr lang="en-US" i="1" dirty="0" err="1">
                <a:solidFill>
                  <a:srgbClr val="3F3F3F"/>
                </a:solidFill>
              </a:rPr>
              <a:t>Ips</a:t>
            </a:r>
            <a:r>
              <a:rPr lang="en-US" dirty="0">
                <a:solidFill>
                  <a:srgbClr val="3F3F3F"/>
                </a:solidFill>
              </a:rPr>
              <a:t> and Southern </a:t>
            </a:r>
            <a:r>
              <a:rPr lang="en-US" dirty="0"/>
              <a:t>p</a:t>
            </a:r>
            <a:r>
              <a:rPr lang="en-US" dirty="0" smtClean="0">
                <a:solidFill>
                  <a:srgbClr val="3F3F3F"/>
                </a:solidFill>
              </a:rPr>
              <a:t>ine beetle </a:t>
            </a:r>
            <a:r>
              <a:rPr lang="en-US" dirty="0">
                <a:solidFill>
                  <a:srgbClr val="3F3F3F"/>
                </a:solidFill>
              </a:rPr>
              <a:t>outbreaks in the </a:t>
            </a:r>
            <a:r>
              <a:rPr lang="en-US" dirty="0" smtClean="0">
                <a:solidFill>
                  <a:srgbClr val="3F3F3F"/>
                </a:solidFill>
              </a:rPr>
              <a:t>southeastern </a:t>
            </a:r>
            <a:r>
              <a:rPr lang="en-US" dirty="0">
                <a:solidFill>
                  <a:srgbClr val="3F3F3F"/>
                </a:solidFill>
              </a:rPr>
              <a:t>United States</a:t>
            </a:r>
            <a:r>
              <a:rPr lang="en-US" dirty="0">
                <a:solidFill>
                  <a:schemeClr val="dk1"/>
                </a:solidFill>
              </a:rPr>
              <a:t> </a:t>
            </a:r>
            <a:r>
              <a:rPr lang="en-US" dirty="0">
                <a:solidFill>
                  <a:srgbClr val="3F3F3F"/>
                </a:solidFill>
              </a:rPr>
              <a:t>using remotely sensed data from Landsat 8 OLI and Sentinel-2 MSI</a:t>
            </a:r>
            <a:endParaRPr dirty="0">
              <a:solidFill>
                <a:srgbClr val="3F3F3F"/>
              </a:solidFill>
            </a:endParaRPr>
          </a:p>
          <a:p>
            <a:pPr marL="0" lvl="0" indent="0" algn="just" rtl="0">
              <a:lnSpc>
                <a:spcPct val="115000"/>
              </a:lnSpc>
              <a:spcBef>
                <a:spcPts val="0"/>
              </a:spcBef>
              <a:spcAft>
                <a:spcPts val="0"/>
              </a:spcAft>
              <a:buClr>
                <a:schemeClr val="accent5">
                  <a:lumMod val="50000"/>
                </a:schemeClr>
              </a:buClr>
              <a:buFont typeface="Webdings" pitchFamily="18" charset="2"/>
              <a:buChar char="4"/>
            </a:pPr>
            <a:endParaRPr dirty="0">
              <a:solidFill>
                <a:srgbClr val="3F3F3F"/>
              </a:solidFill>
            </a:endParaRPr>
          </a:p>
          <a:p>
            <a:pPr marL="457200" lvl="0" indent="-355600" algn="just" rtl="0">
              <a:lnSpc>
                <a:spcPct val="115000"/>
              </a:lnSpc>
              <a:spcBef>
                <a:spcPts val="0"/>
              </a:spcBef>
              <a:spcAft>
                <a:spcPts val="0"/>
              </a:spcAft>
              <a:buClr>
                <a:schemeClr val="accent5">
                  <a:lumMod val="50000"/>
                </a:schemeClr>
              </a:buClr>
              <a:buSzPts val="2000"/>
              <a:buFont typeface="Webdings" pitchFamily="18" charset="2"/>
              <a:buChar char="4"/>
            </a:pPr>
            <a:r>
              <a:rPr lang="en-US" b="1" dirty="0">
                <a:solidFill>
                  <a:srgbClr val="3E4268"/>
                </a:solidFill>
              </a:rPr>
              <a:t>Compare</a:t>
            </a:r>
            <a:r>
              <a:rPr lang="en-US" dirty="0">
                <a:solidFill>
                  <a:srgbClr val="7FB662"/>
                </a:solidFill>
              </a:rPr>
              <a:t> </a:t>
            </a:r>
            <a:r>
              <a:rPr lang="en-US" dirty="0">
                <a:solidFill>
                  <a:srgbClr val="3F3F3F"/>
                </a:solidFill>
              </a:rPr>
              <a:t>Landsat 8 OLI and Sentinel-2 MSI data for improving detection of forest damage from bark beetles</a:t>
            </a:r>
            <a:endParaRPr dirty="0">
              <a:solidFill>
                <a:srgbClr val="3F3F3F"/>
              </a:solidFill>
            </a:endParaRPr>
          </a:p>
          <a:p>
            <a:pPr marL="0" lvl="0" indent="0" algn="just" rtl="0">
              <a:lnSpc>
                <a:spcPct val="115000"/>
              </a:lnSpc>
              <a:spcBef>
                <a:spcPts val="0"/>
              </a:spcBef>
              <a:spcAft>
                <a:spcPts val="0"/>
              </a:spcAft>
              <a:buClr>
                <a:schemeClr val="accent5">
                  <a:lumMod val="50000"/>
                </a:schemeClr>
              </a:buClr>
              <a:buFont typeface="Webdings" pitchFamily="18" charset="2"/>
              <a:buChar char="4"/>
            </a:pPr>
            <a:endParaRPr dirty="0">
              <a:solidFill>
                <a:srgbClr val="3F3F3F"/>
              </a:solidFill>
            </a:endParaRPr>
          </a:p>
          <a:p>
            <a:pPr marL="457200" lvl="0" indent="-355600" algn="just" rtl="0">
              <a:lnSpc>
                <a:spcPct val="115000"/>
              </a:lnSpc>
              <a:spcBef>
                <a:spcPts val="0"/>
              </a:spcBef>
              <a:spcAft>
                <a:spcPts val="0"/>
              </a:spcAft>
              <a:buClr>
                <a:schemeClr val="accent5">
                  <a:lumMod val="50000"/>
                </a:schemeClr>
              </a:buClr>
              <a:buSzPts val="2000"/>
              <a:buFont typeface="Webdings" pitchFamily="18" charset="2"/>
              <a:buChar char="4"/>
            </a:pPr>
            <a:r>
              <a:rPr lang="en-US" b="1" dirty="0">
                <a:solidFill>
                  <a:srgbClr val="3E4268"/>
                </a:solidFill>
              </a:rPr>
              <a:t>Validate</a:t>
            </a:r>
            <a:r>
              <a:rPr lang="en-US" dirty="0">
                <a:solidFill>
                  <a:srgbClr val="7FB662"/>
                </a:solidFill>
              </a:rPr>
              <a:t> </a:t>
            </a:r>
            <a:r>
              <a:rPr lang="en-US" dirty="0">
                <a:solidFill>
                  <a:srgbClr val="3F3F3F"/>
                </a:solidFill>
              </a:rPr>
              <a:t>our results and methodology with available aerial, satellite, and </a:t>
            </a:r>
            <a:r>
              <a:rPr lang="en-US" i="1" dirty="0">
                <a:solidFill>
                  <a:srgbClr val="3F3F3F"/>
                </a:solidFill>
              </a:rPr>
              <a:t>in situ</a:t>
            </a:r>
            <a:r>
              <a:rPr lang="en-US" dirty="0">
                <a:solidFill>
                  <a:srgbClr val="3F3F3F"/>
                </a:solidFill>
              </a:rPr>
              <a:t> survey data</a:t>
            </a:r>
            <a:endParaRPr dirty="0">
              <a:solidFill>
                <a:srgbClr val="3F3F3F"/>
              </a:solidFill>
            </a:endParaRPr>
          </a:p>
          <a:p>
            <a:pPr marL="0" marR="0" lvl="0" indent="0" algn="l" rtl="0">
              <a:lnSpc>
                <a:spcPct val="90000"/>
              </a:lnSpc>
              <a:spcBef>
                <a:spcPts val="0"/>
              </a:spcBef>
              <a:spcAft>
                <a:spcPts val="0"/>
              </a:spcAft>
              <a:buClr>
                <a:srgbClr val="3F3F3F"/>
              </a:buClr>
              <a:buSzPts val="2000"/>
              <a:buFont typeface="Arial"/>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1000125" y="365124"/>
            <a:ext cx="102330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a:solidFill>
                  <a:srgbClr val="3E4268"/>
                </a:solidFill>
                <a:latin typeface="Century Gothic"/>
                <a:ea typeface="Century Gothic"/>
                <a:cs typeface="Century Gothic"/>
                <a:sym typeface="Century Gothic"/>
              </a:rPr>
              <a:t>Study Area &amp; Study Period</a:t>
            </a:r>
            <a:endParaRPr sz="4800" b="0" i="0" u="none" strike="noStrike" cap="none">
              <a:solidFill>
                <a:srgbClr val="3E4268"/>
              </a:solidFill>
              <a:latin typeface="Century Gothic"/>
              <a:ea typeface="Century Gothic"/>
              <a:cs typeface="Century Gothic"/>
              <a:sym typeface="Century Gothic"/>
            </a:endParaRPr>
          </a:p>
        </p:txBody>
      </p:sp>
      <p:sp>
        <p:nvSpPr>
          <p:cNvPr id="161" name="Shape 161"/>
          <p:cNvSpPr txBox="1">
            <a:spLocks noGrp="1"/>
          </p:cNvSpPr>
          <p:nvPr>
            <p:ph type="body" idx="1"/>
          </p:nvPr>
        </p:nvSpPr>
        <p:spPr>
          <a:xfrm>
            <a:off x="6754299" y="1068300"/>
            <a:ext cx="5361501" cy="53418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50000"/>
              </a:lnSpc>
              <a:spcBef>
                <a:spcPts val="0"/>
              </a:spcBef>
              <a:spcAft>
                <a:spcPts val="1200"/>
              </a:spcAft>
              <a:buClr>
                <a:schemeClr val="accent5">
                  <a:lumMod val="50000"/>
                </a:schemeClr>
              </a:buClr>
              <a:buSzPts val="2000"/>
              <a:buFont typeface="Webdings" pitchFamily="18" charset="2"/>
              <a:buChar char="4"/>
            </a:pPr>
            <a:r>
              <a:rPr lang="en-US" b="0" i="0" u="none" strike="noStrike" cap="none" dirty="0">
                <a:solidFill>
                  <a:srgbClr val="3F3F3F"/>
                </a:solidFill>
                <a:sym typeface="Century Gothic"/>
              </a:rPr>
              <a:t>Oconee National Forest, GA</a:t>
            </a:r>
            <a:endParaRPr dirty="0"/>
          </a:p>
          <a:p>
            <a:pPr marL="457200" marR="0" lvl="0" indent="-355600" algn="l" rtl="0">
              <a:lnSpc>
                <a:spcPct val="100000"/>
              </a:lnSpc>
              <a:spcBef>
                <a:spcPts val="0"/>
              </a:spcBef>
              <a:spcAft>
                <a:spcPts val="0"/>
              </a:spcAft>
              <a:buClr>
                <a:schemeClr val="accent5">
                  <a:lumMod val="50000"/>
                </a:schemeClr>
              </a:buClr>
              <a:buSzPts val="2000"/>
              <a:buFont typeface="Webdings" pitchFamily="18" charset="2"/>
              <a:buChar char="4"/>
            </a:pPr>
            <a:r>
              <a:rPr lang="en-US" b="0" i="0" u="none" strike="noStrike" cap="none" dirty="0">
                <a:solidFill>
                  <a:srgbClr val="3F3F3F"/>
                </a:solidFill>
                <a:sym typeface="Century Gothic"/>
              </a:rPr>
              <a:t>Forest type: Mixed oak-hickory-pine with surrounding pine </a:t>
            </a:r>
            <a:r>
              <a:rPr lang="en-US" b="0" i="0" u="none" strike="noStrike" cap="none" dirty="0" smtClean="0">
                <a:solidFill>
                  <a:srgbClr val="3F3F3F"/>
                </a:solidFill>
                <a:sym typeface="Century Gothic"/>
              </a:rPr>
              <a:t>plantations</a:t>
            </a:r>
          </a:p>
          <a:p>
            <a:pPr lvl="1" indent="-355600">
              <a:lnSpc>
                <a:spcPct val="100000"/>
              </a:lnSpc>
              <a:spcBef>
                <a:spcPts val="0"/>
              </a:spcBef>
              <a:buClr>
                <a:schemeClr val="accent5">
                  <a:lumMod val="50000"/>
                </a:schemeClr>
              </a:buClr>
              <a:buSzPts val="2000"/>
              <a:buFont typeface="Webdings" pitchFamily="18" charset="2"/>
              <a:buChar char="4"/>
            </a:pPr>
            <a:r>
              <a:rPr lang="en-US" sz="2000" dirty="0" smtClean="0"/>
              <a:t>Loblolly pine (</a:t>
            </a:r>
            <a:r>
              <a:rPr lang="en-US" sz="2000" i="1" dirty="0" err="1" smtClean="0"/>
              <a:t>Pinus</a:t>
            </a:r>
            <a:r>
              <a:rPr lang="en-US" sz="2000" i="1" dirty="0" smtClean="0"/>
              <a:t> </a:t>
            </a:r>
            <a:r>
              <a:rPr lang="en-US" sz="2000" i="1" dirty="0" err="1" smtClean="0"/>
              <a:t>taeda</a:t>
            </a:r>
            <a:r>
              <a:rPr lang="en-US" sz="2000" dirty="0" smtClean="0"/>
              <a:t>)</a:t>
            </a:r>
          </a:p>
          <a:p>
            <a:pPr lvl="1" indent="-355600">
              <a:lnSpc>
                <a:spcPct val="100000"/>
              </a:lnSpc>
              <a:spcBef>
                <a:spcPts val="0"/>
              </a:spcBef>
              <a:spcAft>
                <a:spcPts val="1200"/>
              </a:spcAft>
              <a:buClr>
                <a:schemeClr val="accent5">
                  <a:lumMod val="50000"/>
                </a:schemeClr>
              </a:buClr>
              <a:buSzPts val="2000"/>
              <a:buFont typeface="Webdings" pitchFamily="18" charset="2"/>
              <a:buChar char="4"/>
            </a:pPr>
            <a:r>
              <a:rPr lang="en-US" sz="2000" b="0" i="0" u="none" strike="noStrike" cap="none" dirty="0" smtClean="0">
                <a:solidFill>
                  <a:srgbClr val="3F3F3F"/>
                </a:solidFill>
                <a:sym typeface="Century Gothic"/>
              </a:rPr>
              <a:t>Shortleaf pine (</a:t>
            </a:r>
            <a:r>
              <a:rPr lang="en-US" sz="2000" b="0" i="1" u="none" strike="noStrike" cap="none" dirty="0" err="1" smtClean="0">
                <a:solidFill>
                  <a:srgbClr val="3F3F3F"/>
                </a:solidFill>
                <a:sym typeface="Century Gothic"/>
              </a:rPr>
              <a:t>Pinus</a:t>
            </a:r>
            <a:r>
              <a:rPr lang="en-US" sz="2000" b="0" i="1" u="none" strike="noStrike" cap="none" dirty="0" smtClean="0">
                <a:solidFill>
                  <a:srgbClr val="3F3F3F"/>
                </a:solidFill>
                <a:sym typeface="Century Gothic"/>
              </a:rPr>
              <a:t> </a:t>
            </a:r>
            <a:r>
              <a:rPr lang="en-US" sz="2000" b="0" i="1" u="none" strike="noStrike" cap="none" dirty="0" err="1" smtClean="0">
                <a:solidFill>
                  <a:srgbClr val="3F3F3F"/>
                </a:solidFill>
                <a:sym typeface="Century Gothic"/>
              </a:rPr>
              <a:t>echinata</a:t>
            </a:r>
            <a:r>
              <a:rPr lang="en-US" sz="2000" b="0" u="none" strike="noStrike" cap="none" dirty="0" smtClean="0">
                <a:solidFill>
                  <a:srgbClr val="3F3F3F"/>
                </a:solidFill>
                <a:sym typeface="Century Gothic"/>
              </a:rPr>
              <a:t>)</a:t>
            </a:r>
            <a:endParaRPr sz="2000" b="0" i="0" u="none" strike="noStrike" cap="none" dirty="0">
              <a:solidFill>
                <a:srgbClr val="3F3F3F"/>
              </a:solidFill>
              <a:sym typeface="Century Gothic"/>
            </a:endParaRPr>
          </a:p>
          <a:p>
            <a:pPr marL="457200" marR="0" lvl="0" indent="-355600" algn="l" rtl="0">
              <a:lnSpc>
                <a:spcPct val="100000"/>
              </a:lnSpc>
              <a:spcBef>
                <a:spcPts val="0"/>
              </a:spcBef>
              <a:spcAft>
                <a:spcPts val="0"/>
              </a:spcAft>
              <a:buClr>
                <a:schemeClr val="accent5">
                  <a:lumMod val="50000"/>
                </a:schemeClr>
              </a:buClr>
              <a:buSzPts val="2000"/>
              <a:buFont typeface="Webdings" pitchFamily="18" charset="2"/>
              <a:buChar char="4"/>
            </a:pPr>
            <a:r>
              <a:rPr lang="en-US" dirty="0" smtClean="0"/>
              <a:t>Analyzed</a:t>
            </a:r>
            <a:r>
              <a:rPr lang="en-US" sz="2000" b="0" i="0" u="none" strike="noStrike" cap="none" dirty="0" smtClean="0">
                <a:solidFill>
                  <a:srgbClr val="3F3F3F"/>
                </a:solidFill>
                <a:latin typeface="Century Gothic"/>
                <a:ea typeface="Century Gothic"/>
                <a:cs typeface="Century Gothic"/>
                <a:sym typeface="Century Gothic"/>
              </a:rPr>
              <a:t> </a:t>
            </a:r>
            <a:r>
              <a:rPr lang="en-US" sz="2000" b="0" i="0" u="none" strike="noStrike" cap="none" dirty="0">
                <a:solidFill>
                  <a:srgbClr val="3F3F3F"/>
                </a:solidFill>
                <a:latin typeface="Century Gothic"/>
                <a:ea typeface="Century Gothic"/>
                <a:cs typeface="Century Gothic"/>
                <a:sym typeface="Century Gothic"/>
              </a:rPr>
              <a:t>high incidence of bark beetle outbreaks </a:t>
            </a:r>
            <a:r>
              <a:rPr lang="en-US" dirty="0"/>
              <a:t>from </a:t>
            </a:r>
            <a:r>
              <a:rPr lang="en-US" sz="2000" b="0" i="0" u="none" strike="noStrike" cap="none" dirty="0">
                <a:solidFill>
                  <a:srgbClr val="3F3F3F"/>
                </a:solidFill>
                <a:latin typeface="Century Gothic"/>
                <a:ea typeface="Century Gothic"/>
                <a:cs typeface="Century Gothic"/>
                <a:sym typeface="Century Gothic"/>
              </a:rPr>
              <a:t>201</a:t>
            </a:r>
            <a:r>
              <a:rPr lang="en-US" dirty="0"/>
              <a:t>6 to </a:t>
            </a:r>
            <a:r>
              <a:rPr lang="en-US" sz="2000" b="0" i="0" u="none" strike="noStrike" cap="none" dirty="0">
                <a:solidFill>
                  <a:srgbClr val="3F3F3F"/>
                </a:solidFill>
                <a:latin typeface="Century Gothic"/>
                <a:ea typeface="Century Gothic"/>
                <a:cs typeface="Century Gothic"/>
                <a:sym typeface="Century Gothic"/>
              </a:rPr>
              <a:t>2017 by co</a:t>
            </a:r>
            <a:r>
              <a:rPr lang="en-US" dirty="0"/>
              <a:t>mparing</a:t>
            </a:r>
            <a:r>
              <a:rPr lang="en-US" dirty="0" smtClean="0"/>
              <a:t>:</a:t>
            </a:r>
          </a:p>
          <a:p>
            <a:pPr lvl="1" indent="-355600">
              <a:lnSpc>
                <a:spcPct val="100000"/>
              </a:lnSpc>
              <a:spcBef>
                <a:spcPts val="0"/>
              </a:spcBef>
              <a:buClr>
                <a:schemeClr val="accent5">
                  <a:lumMod val="50000"/>
                </a:schemeClr>
              </a:buClr>
              <a:buSzPts val="2000"/>
              <a:buFont typeface="Webdings" pitchFamily="18" charset="2"/>
              <a:buChar char="4"/>
            </a:pPr>
            <a:r>
              <a:rPr lang="en-US" sz="2000" dirty="0" smtClean="0"/>
              <a:t>Annual change </a:t>
            </a:r>
          </a:p>
          <a:p>
            <a:pPr lvl="2" indent="-355600">
              <a:lnSpc>
                <a:spcPct val="100000"/>
              </a:lnSpc>
              <a:spcBef>
                <a:spcPts val="0"/>
              </a:spcBef>
              <a:spcAft>
                <a:spcPts val="600"/>
              </a:spcAft>
              <a:buClr>
                <a:schemeClr val="accent5">
                  <a:lumMod val="50000"/>
                </a:schemeClr>
              </a:buClr>
              <a:buSzPts val="2000"/>
              <a:buFont typeface="Webdings" pitchFamily="18" charset="2"/>
              <a:buChar char="4"/>
            </a:pPr>
            <a:r>
              <a:rPr lang="en-US" sz="2000" dirty="0" smtClean="0"/>
              <a:t>April/May </a:t>
            </a:r>
            <a:r>
              <a:rPr lang="en-US" sz="2000" dirty="0"/>
              <a:t>2016 to May </a:t>
            </a:r>
            <a:r>
              <a:rPr lang="en-US" sz="2000" dirty="0" smtClean="0"/>
              <a:t>2017</a:t>
            </a:r>
          </a:p>
          <a:p>
            <a:pPr lvl="1" indent="-355600">
              <a:lnSpc>
                <a:spcPct val="100000"/>
              </a:lnSpc>
              <a:spcBef>
                <a:spcPts val="0"/>
              </a:spcBef>
              <a:buClr>
                <a:schemeClr val="accent5">
                  <a:lumMod val="50000"/>
                </a:schemeClr>
              </a:buClr>
              <a:buSzPts val="2000"/>
              <a:buFont typeface="Webdings" pitchFamily="18" charset="2"/>
              <a:buChar char="4"/>
            </a:pPr>
            <a:r>
              <a:rPr lang="en-US" sz="2000" dirty="0" smtClean="0"/>
              <a:t>Seasonal </a:t>
            </a:r>
            <a:r>
              <a:rPr lang="en-US" sz="2000" dirty="0"/>
              <a:t>change (winter</a:t>
            </a:r>
            <a:r>
              <a:rPr lang="en-US" sz="2000" dirty="0" smtClean="0"/>
              <a:t>) </a:t>
            </a:r>
          </a:p>
          <a:p>
            <a:pPr lvl="2" indent="-355600">
              <a:lnSpc>
                <a:spcPct val="100000"/>
              </a:lnSpc>
              <a:spcBef>
                <a:spcPts val="0"/>
              </a:spcBef>
              <a:spcAft>
                <a:spcPts val="600"/>
              </a:spcAft>
              <a:buClr>
                <a:schemeClr val="accent5">
                  <a:lumMod val="50000"/>
                </a:schemeClr>
              </a:buClr>
              <a:buSzPts val="2000"/>
              <a:buFont typeface="Webdings" pitchFamily="18" charset="2"/>
              <a:buChar char="4"/>
            </a:pPr>
            <a:r>
              <a:rPr lang="en-US" sz="2000" dirty="0" smtClean="0"/>
              <a:t>Dec </a:t>
            </a:r>
            <a:r>
              <a:rPr lang="en-US" sz="2000" dirty="0"/>
              <a:t>2016 to March </a:t>
            </a:r>
            <a:r>
              <a:rPr lang="en-US" sz="2000" dirty="0" smtClean="0"/>
              <a:t>2017</a:t>
            </a:r>
          </a:p>
          <a:p>
            <a:pPr lvl="1" indent="-355600">
              <a:lnSpc>
                <a:spcPct val="100000"/>
              </a:lnSpc>
              <a:spcBef>
                <a:spcPts val="0"/>
              </a:spcBef>
              <a:buClr>
                <a:schemeClr val="accent5">
                  <a:lumMod val="50000"/>
                </a:schemeClr>
              </a:buClr>
              <a:buSzPts val="2000"/>
              <a:buFont typeface="Webdings" pitchFamily="18" charset="2"/>
              <a:buChar char="4"/>
            </a:pPr>
            <a:r>
              <a:rPr lang="en-US" sz="2000" dirty="0" smtClean="0"/>
              <a:t>Seasonal </a:t>
            </a:r>
            <a:r>
              <a:rPr lang="en-US" sz="2000" dirty="0"/>
              <a:t>change (late spring/early summer</a:t>
            </a:r>
            <a:r>
              <a:rPr lang="en-US" sz="2000" dirty="0" smtClean="0"/>
              <a:t>) </a:t>
            </a:r>
          </a:p>
          <a:p>
            <a:pPr lvl="2" indent="-355600">
              <a:lnSpc>
                <a:spcPct val="100000"/>
              </a:lnSpc>
              <a:spcBef>
                <a:spcPts val="0"/>
              </a:spcBef>
              <a:buClr>
                <a:schemeClr val="accent5">
                  <a:lumMod val="50000"/>
                </a:schemeClr>
              </a:buClr>
              <a:buSzPts val="2000"/>
              <a:buFont typeface="Webdings" pitchFamily="18" charset="2"/>
              <a:buChar char="4"/>
            </a:pPr>
            <a:r>
              <a:rPr lang="en-US" sz="2000" dirty="0" smtClean="0"/>
              <a:t>April/May </a:t>
            </a:r>
            <a:r>
              <a:rPr lang="en-US" sz="2000" dirty="0"/>
              <a:t>2016 to June 2016 </a:t>
            </a:r>
            <a:endParaRPr sz="2000" dirty="0"/>
          </a:p>
          <a:p>
            <a:pPr marL="0" marR="0" lvl="0" indent="0" algn="l" rtl="0">
              <a:lnSpc>
                <a:spcPct val="90000"/>
              </a:lnSpc>
              <a:spcBef>
                <a:spcPts val="1000"/>
              </a:spcBef>
              <a:spcAft>
                <a:spcPts val="0"/>
              </a:spcAft>
              <a:buClr>
                <a:srgbClr val="3F3F3F"/>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p:txBody>
      </p:sp>
      <p:pic>
        <p:nvPicPr>
          <p:cNvPr id="162" name="Shape 162"/>
          <p:cNvPicPr preferRelativeResize="0"/>
          <p:nvPr/>
        </p:nvPicPr>
        <p:blipFill>
          <a:blip r:embed="rId3">
            <a:alphaModFix/>
          </a:blip>
          <a:stretch>
            <a:fillRect/>
          </a:stretch>
        </p:blipFill>
        <p:spPr>
          <a:xfrm>
            <a:off x="627400" y="1141925"/>
            <a:ext cx="6126899" cy="5268300"/>
          </a:xfrm>
          <a:prstGeom prst="rect">
            <a:avLst/>
          </a:prstGeom>
          <a:noFill/>
          <a:ln>
            <a:noFill/>
          </a:ln>
        </p:spPr>
      </p:pic>
      <p:pic>
        <p:nvPicPr>
          <p:cNvPr id="163" name="Shape 163"/>
          <p:cNvPicPr preferRelativeResize="0"/>
          <p:nvPr/>
        </p:nvPicPr>
        <p:blipFill>
          <a:blip r:embed="rId4">
            <a:alphaModFix/>
          </a:blip>
          <a:stretch>
            <a:fillRect/>
          </a:stretch>
        </p:blipFill>
        <p:spPr>
          <a:xfrm>
            <a:off x="4898975" y="4527900"/>
            <a:ext cx="1605500" cy="590575"/>
          </a:xfrm>
          <a:prstGeom prst="rect">
            <a:avLst/>
          </a:prstGeom>
          <a:noFill/>
          <a:ln>
            <a:noFill/>
          </a:ln>
        </p:spPr>
      </p:pic>
      <p:pic>
        <p:nvPicPr>
          <p:cNvPr id="164" name="Shape 164"/>
          <p:cNvPicPr preferRelativeResize="0"/>
          <p:nvPr/>
        </p:nvPicPr>
        <p:blipFill>
          <a:blip r:embed="rId5">
            <a:alphaModFix/>
          </a:blip>
          <a:stretch>
            <a:fillRect/>
          </a:stretch>
        </p:blipFill>
        <p:spPr>
          <a:xfrm>
            <a:off x="3234550" y="5770275"/>
            <a:ext cx="205860" cy="479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1000125" y="365124"/>
            <a:ext cx="102330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a:solidFill>
                  <a:srgbClr val="3E4268"/>
                </a:solidFill>
                <a:latin typeface="Century Gothic"/>
                <a:ea typeface="Century Gothic"/>
                <a:cs typeface="Century Gothic"/>
                <a:sym typeface="Century Gothic"/>
              </a:rPr>
              <a:t>Earth Observations</a:t>
            </a:r>
            <a:endParaRPr sz="4800" b="0" i="0" u="none" strike="noStrike" cap="none">
              <a:solidFill>
                <a:srgbClr val="3E4268"/>
              </a:solidFill>
              <a:latin typeface="Century Gothic"/>
              <a:ea typeface="Century Gothic"/>
              <a:cs typeface="Century Gothic"/>
              <a:sym typeface="Century Gothic"/>
            </a:endParaRPr>
          </a:p>
        </p:txBody>
      </p:sp>
      <p:sp>
        <p:nvSpPr>
          <p:cNvPr id="171" name="Shape 171"/>
          <p:cNvSpPr txBox="1">
            <a:spLocks noGrp="1"/>
          </p:cNvSpPr>
          <p:nvPr>
            <p:ph type="body" idx="3"/>
          </p:nvPr>
        </p:nvSpPr>
        <p:spPr>
          <a:xfrm>
            <a:off x="600975" y="4548800"/>
            <a:ext cx="1977300" cy="638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3F3F3F"/>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Landsat 8 OLI</a:t>
            </a:r>
            <a:br>
              <a:rPr lang="en-US" sz="2000" b="1" i="0" u="none" strike="noStrike" cap="none" dirty="0">
                <a:solidFill>
                  <a:srgbClr val="3F3F3F"/>
                </a:solidFill>
                <a:latin typeface="Century Gothic"/>
                <a:ea typeface="Century Gothic"/>
                <a:cs typeface="Century Gothic"/>
                <a:sym typeface="Century Gothic"/>
              </a:rPr>
            </a:br>
            <a:r>
              <a:rPr lang="en-US" sz="2000" b="1" i="0" u="none" strike="noStrike" cap="none" dirty="0">
                <a:solidFill>
                  <a:srgbClr val="3F3F3F"/>
                </a:solidFill>
                <a:latin typeface="Century Gothic"/>
                <a:ea typeface="Century Gothic"/>
                <a:cs typeface="Century Gothic"/>
                <a:sym typeface="Century Gothic"/>
              </a:rPr>
              <a:t/>
            </a:r>
            <a:br>
              <a:rPr lang="en-US" sz="2000" b="1" i="0" u="none" strike="noStrike" cap="none" dirty="0">
                <a:solidFill>
                  <a:srgbClr val="3F3F3F"/>
                </a:solidFill>
                <a:latin typeface="Century Gothic"/>
                <a:ea typeface="Century Gothic"/>
                <a:cs typeface="Century Gothic"/>
                <a:sym typeface="Century Gothic"/>
              </a:rPr>
            </a:br>
            <a:endParaRPr sz="1000" b="1" i="0" u="none" strike="noStrike" cap="none" dirty="0">
              <a:solidFill>
                <a:srgbClr val="7F7F7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000" b="1" i="0" u="none" strike="noStrike" cap="none" dirty="0">
              <a:solidFill>
                <a:srgbClr val="3F3F3F"/>
              </a:solidFill>
              <a:latin typeface="Century Gothic"/>
              <a:ea typeface="Century Gothic"/>
              <a:cs typeface="Century Gothic"/>
              <a:sym typeface="Century Gothic"/>
            </a:endParaRPr>
          </a:p>
        </p:txBody>
      </p:sp>
      <p:sp>
        <p:nvSpPr>
          <p:cNvPr id="172" name="Shape 172"/>
          <p:cNvSpPr txBox="1">
            <a:spLocks noGrp="1"/>
          </p:cNvSpPr>
          <p:nvPr>
            <p:ph type="body" idx="6"/>
          </p:nvPr>
        </p:nvSpPr>
        <p:spPr>
          <a:xfrm>
            <a:off x="4854950" y="4476075"/>
            <a:ext cx="1977300" cy="638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3F3F3F"/>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Sentinel-2 MSI</a:t>
            </a:r>
            <a:endParaRPr sz="1200" b="1"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1200" b="1" i="0" u="none" strike="noStrike" cap="none" dirty="0">
              <a:solidFill>
                <a:srgbClr val="3F3F3F"/>
              </a:solidFill>
              <a:latin typeface="Century Gothic"/>
              <a:ea typeface="Century Gothic"/>
              <a:cs typeface="Century Gothic"/>
              <a:sym typeface="Century Gothic"/>
            </a:endParaRPr>
          </a:p>
        </p:txBody>
      </p:sp>
      <p:pic>
        <p:nvPicPr>
          <p:cNvPr id="173" name="Shape 173"/>
          <p:cNvPicPr preferRelativeResize="0"/>
          <p:nvPr/>
        </p:nvPicPr>
        <p:blipFill rotWithShape="1">
          <a:blip r:embed="rId3">
            <a:alphaModFix/>
          </a:blip>
          <a:srcRect/>
          <a:stretch/>
        </p:blipFill>
        <p:spPr>
          <a:xfrm>
            <a:off x="11725" y="1642601"/>
            <a:ext cx="3555499" cy="2906199"/>
          </a:xfrm>
          <a:prstGeom prst="rect">
            <a:avLst/>
          </a:prstGeom>
          <a:noFill/>
          <a:ln>
            <a:noFill/>
          </a:ln>
        </p:spPr>
      </p:pic>
      <p:pic>
        <p:nvPicPr>
          <p:cNvPr id="174" name="Shape 174"/>
          <p:cNvPicPr preferRelativeResize="0"/>
          <p:nvPr/>
        </p:nvPicPr>
        <p:blipFill rotWithShape="1">
          <a:blip r:embed="rId4">
            <a:alphaModFix/>
          </a:blip>
          <a:srcRect/>
          <a:stretch/>
        </p:blipFill>
        <p:spPr>
          <a:xfrm>
            <a:off x="4052425" y="1739026"/>
            <a:ext cx="3677474" cy="2749101"/>
          </a:xfrm>
          <a:prstGeom prst="rect">
            <a:avLst/>
          </a:prstGeom>
          <a:noFill/>
          <a:ln>
            <a:noFill/>
          </a:ln>
        </p:spPr>
      </p:pic>
      <p:sp>
        <p:nvSpPr>
          <p:cNvPr id="175" name="Shape 175"/>
          <p:cNvSpPr txBox="1"/>
          <p:nvPr/>
        </p:nvSpPr>
        <p:spPr>
          <a:xfrm>
            <a:off x="-114909" y="4988910"/>
            <a:ext cx="4167334" cy="1008600"/>
          </a:xfrm>
          <a:prstGeom prst="rect">
            <a:avLst/>
          </a:prstGeom>
          <a:noFill/>
          <a:ln>
            <a:noFill/>
          </a:ln>
        </p:spPr>
        <p:txBody>
          <a:bodyPr spcFirstLastPara="1" wrap="square" lIns="91425" tIns="91425" rIns="91425" bIns="91425" anchor="t" anchorCtr="0">
            <a:noAutofit/>
          </a:bodyPr>
          <a:lstStyle/>
          <a:p>
            <a:pPr marL="457200" marR="0" lvl="0" indent="-317500" algn="l" rtl="0">
              <a:spcBef>
                <a:spcPts val="0"/>
              </a:spcBef>
              <a:spcAft>
                <a:spcPts val="0"/>
              </a:spcAft>
              <a:buClr>
                <a:schemeClr val="accent5">
                  <a:lumMod val="50000"/>
                </a:schemeClr>
              </a:buClr>
              <a:buSzPct val="100000"/>
              <a:buFont typeface="Webdings"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Temporal </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Res. </a:t>
            </a:r>
            <a:r>
              <a:rPr lang="en-US" sz="2000" b="0" i="0" u="none" strike="noStrike" cap="none" dirty="0">
                <a:solidFill>
                  <a:schemeClr val="tx1">
                    <a:lumMod val="75000"/>
                    <a:lumOff val="25000"/>
                  </a:schemeClr>
                </a:solidFill>
                <a:latin typeface="Century Gothic"/>
                <a:ea typeface="Century Gothic"/>
                <a:cs typeface="Century Gothic"/>
                <a:sym typeface="Century Gothic"/>
              </a:rPr>
              <a:t>- 16 days</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17500" algn="l" rtl="0">
              <a:spcBef>
                <a:spcPts val="0"/>
              </a:spcBef>
              <a:spcAft>
                <a:spcPts val="0"/>
              </a:spcAft>
              <a:buClr>
                <a:schemeClr val="accent5">
                  <a:lumMod val="50000"/>
                </a:schemeClr>
              </a:buClr>
              <a:buSzPct val="100000"/>
              <a:buFont typeface="Webdings"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Spatial </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Res. </a:t>
            </a:r>
            <a:r>
              <a:rPr lang="en-US" sz="2000" b="0" i="0" u="none" strike="noStrike" cap="none" dirty="0">
                <a:solidFill>
                  <a:schemeClr val="tx1">
                    <a:lumMod val="75000"/>
                    <a:lumOff val="25000"/>
                  </a:schemeClr>
                </a:solidFill>
                <a:latin typeface="Century Gothic"/>
                <a:ea typeface="Century Gothic"/>
                <a:cs typeface="Century Gothic"/>
                <a:sym typeface="Century Gothic"/>
              </a:rPr>
              <a:t>- 30 meters</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17500" algn="l" rtl="0">
              <a:spcBef>
                <a:spcPts val="0"/>
              </a:spcBef>
              <a:spcAft>
                <a:spcPts val="0"/>
              </a:spcAft>
              <a:buClr>
                <a:schemeClr val="accent5">
                  <a:lumMod val="50000"/>
                </a:schemeClr>
              </a:buClr>
              <a:buSzPct val="100000"/>
              <a:buFont typeface="Webdings"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NASA/USGS Mission</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76" name="Shape 176"/>
          <p:cNvSpPr txBox="1"/>
          <p:nvPr/>
        </p:nvSpPr>
        <p:spPr>
          <a:xfrm>
            <a:off x="3954537" y="4988910"/>
            <a:ext cx="3965362" cy="1770600"/>
          </a:xfrm>
          <a:prstGeom prst="rect">
            <a:avLst/>
          </a:prstGeom>
          <a:noFill/>
          <a:ln>
            <a:noFill/>
          </a:ln>
        </p:spPr>
        <p:txBody>
          <a:bodyPr spcFirstLastPara="1" wrap="square" lIns="91425" tIns="91425" rIns="91425" bIns="91425" anchor="t" anchorCtr="0">
            <a:noAutofit/>
          </a:bodyPr>
          <a:lstStyle/>
          <a:p>
            <a:pPr marL="457200" marR="0" lvl="0" indent="-317500" algn="l" rtl="0">
              <a:spcBef>
                <a:spcPts val="0"/>
              </a:spcBef>
              <a:spcAft>
                <a:spcPts val="0"/>
              </a:spcAft>
              <a:buClr>
                <a:schemeClr val="accent5">
                  <a:lumMod val="50000"/>
                </a:schemeClr>
              </a:buClr>
              <a:buSzPct val="100000"/>
              <a:buFont typeface="Webdings"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Temporal </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Res. </a:t>
            </a:r>
            <a:r>
              <a:rPr lang="en-US" sz="2000" b="0" i="0" u="none" strike="noStrike" cap="none" dirty="0">
                <a:solidFill>
                  <a:schemeClr val="tx1">
                    <a:lumMod val="75000"/>
                    <a:lumOff val="25000"/>
                  </a:schemeClr>
                </a:solidFill>
                <a:latin typeface="Century Gothic"/>
                <a:ea typeface="Century Gothic"/>
                <a:cs typeface="Century Gothic"/>
                <a:sym typeface="Century Gothic"/>
              </a:rPr>
              <a:t>- 5 days</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17500" algn="l" rtl="0">
              <a:spcBef>
                <a:spcPts val="0"/>
              </a:spcBef>
              <a:spcAft>
                <a:spcPts val="0"/>
              </a:spcAft>
              <a:buClr>
                <a:schemeClr val="accent5">
                  <a:lumMod val="50000"/>
                </a:schemeClr>
              </a:buClr>
              <a:buSzPct val="100000"/>
              <a:buFont typeface="Webdings"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Spatial </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Res. </a:t>
            </a:r>
            <a:r>
              <a:rPr lang="en-US" sz="2000" b="0" i="0" u="none" strike="noStrike" cap="none" dirty="0">
                <a:solidFill>
                  <a:schemeClr val="tx1">
                    <a:lumMod val="75000"/>
                    <a:lumOff val="25000"/>
                  </a:schemeClr>
                </a:solidFill>
                <a:latin typeface="Century Gothic"/>
                <a:ea typeface="Century Gothic"/>
                <a:cs typeface="Century Gothic"/>
                <a:sym typeface="Century Gothic"/>
              </a:rPr>
              <a:t>- 10 meters</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17500" algn="l" rtl="0">
              <a:spcBef>
                <a:spcPts val="0"/>
              </a:spcBef>
              <a:spcAft>
                <a:spcPts val="0"/>
              </a:spcAft>
              <a:buClr>
                <a:schemeClr val="accent5">
                  <a:lumMod val="50000"/>
                </a:schemeClr>
              </a:buClr>
              <a:buSzPct val="100000"/>
              <a:buFont typeface="Webdings"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European Space Agency Mission</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77" name="Shape 177"/>
          <p:cNvSpPr txBox="1"/>
          <p:nvPr/>
        </p:nvSpPr>
        <p:spPr>
          <a:xfrm>
            <a:off x="258150" y="6404975"/>
            <a:ext cx="1839900" cy="2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Image Credit: NASA</a:t>
            </a:r>
            <a:endParaRPr sz="1200" b="0" i="0" u="none" strike="noStrike" cap="none">
              <a:solidFill>
                <a:srgbClr val="000000"/>
              </a:solidFill>
              <a:latin typeface="Century Gothic"/>
              <a:ea typeface="Century Gothic"/>
              <a:cs typeface="Century Gothic"/>
              <a:sym typeface="Century Gothic"/>
            </a:endParaRPr>
          </a:p>
        </p:txBody>
      </p:sp>
      <p:pic>
        <p:nvPicPr>
          <p:cNvPr id="178" name="Shape 178"/>
          <p:cNvPicPr preferRelativeResize="0"/>
          <p:nvPr/>
        </p:nvPicPr>
        <p:blipFill>
          <a:blip r:embed="rId5">
            <a:alphaModFix/>
          </a:blip>
          <a:stretch>
            <a:fillRect/>
          </a:stretch>
        </p:blipFill>
        <p:spPr>
          <a:xfrm>
            <a:off x="9380350" y="2479225"/>
            <a:ext cx="2510824" cy="2008899"/>
          </a:xfrm>
          <a:prstGeom prst="rect">
            <a:avLst/>
          </a:prstGeom>
          <a:noFill/>
          <a:ln>
            <a:noFill/>
          </a:ln>
        </p:spPr>
      </p:pic>
      <p:sp>
        <p:nvSpPr>
          <p:cNvPr id="179" name="Shape 179"/>
          <p:cNvSpPr txBox="1">
            <a:spLocks noGrp="1"/>
          </p:cNvSpPr>
          <p:nvPr>
            <p:ph type="body" idx="6"/>
          </p:nvPr>
        </p:nvSpPr>
        <p:spPr>
          <a:xfrm>
            <a:off x="8588750" y="4476075"/>
            <a:ext cx="2664300" cy="638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3F3F3F"/>
              </a:buClr>
              <a:buSzPts val="2000"/>
              <a:buFont typeface="Arial"/>
              <a:buNone/>
            </a:pPr>
            <a:r>
              <a:rPr lang="en-US" b="1" dirty="0"/>
              <a:t>Aqua/Terra</a:t>
            </a:r>
            <a:r>
              <a:rPr lang="en-US" dirty="0"/>
              <a:t> </a:t>
            </a:r>
            <a:r>
              <a:rPr lang="en-US" b="1" dirty="0"/>
              <a:t>MODIS </a:t>
            </a:r>
            <a:endParaRPr sz="1200" b="1" i="0" u="none" strike="noStrike" cap="none" dirty="0">
              <a:solidFill>
                <a:srgbClr val="3F3F3F"/>
              </a:solidFill>
              <a:sym typeface="Century Gothic"/>
            </a:endParaRPr>
          </a:p>
          <a:p>
            <a:pPr marL="0" marR="0" lvl="0" indent="0" algn="l" rtl="0">
              <a:lnSpc>
                <a:spcPct val="90000"/>
              </a:lnSpc>
              <a:spcBef>
                <a:spcPts val="1000"/>
              </a:spcBef>
              <a:spcAft>
                <a:spcPts val="0"/>
              </a:spcAft>
              <a:buClr>
                <a:srgbClr val="3F3F3F"/>
              </a:buClr>
              <a:buSzPts val="2000"/>
              <a:buFont typeface="Arial"/>
              <a:buNone/>
            </a:pPr>
            <a:endParaRPr sz="1200" b="0" i="0" u="none" strike="noStrike" cap="none" dirty="0">
              <a:solidFill>
                <a:srgbClr val="3F3F3F"/>
              </a:solidFill>
              <a:latin typeface="Century Gothic"/>
              <a:ea typeface="Century Gothic"/>
              <a:cs typeface="Century Gothic"/>
              <a:sym typeface="Century Gothic"/>
            </a:endParaRPr>
          </a:p>
        </p:txBody>
      </p:sp>
      <p:sp>
        <p:nvSpPr>
          <p:cNvPr id="180" name="Shape 180"/>
          <p:cNvSpPr txBox="1"/>
          <p:nvPr/>
        </p:nvSpPr>
        <p:spPr>
          <a:xfrm>
            <a:off x="8091605" y="4993273"/>
            <a:ext cx="4004687" cy="1770600"/>
          </a:xfrm>
          <a:prstGeom prst="rect">
            <a:avLst/>
          </a:prstGeom>
          <a:noFill/>
          <a:ln>
            <a:noFill/>
          </a:ln>
        </p:spPr>
        <p:txBody>
          <a:bodyPr spcFirstLastPara="1" wrap="square" lIns="91425" tIns="91425" rIns="91425" bIns="91425" anchor="t" anchorCtr="0">
            <a:noAutofit/>
          </a:bodyPr>
          <a:lstStyle/>
          <a:p>
            <a:pPr marL="457200" marR="0" lvl="0" indent="-317500" algn="l" rtl="0">
              <a:spcBef>
                <a:spcPts val="0"/>
              </a:spcBef>
              <a:spcAft>
                <a:spcPts val="0"/>
              </a:spcAft>
              <a:buClr>
                <a:schemeClr val="accent5">
                  <a:lumMod val="50000"/>
                </a:schemeClr>
              </a:buClr>
              <a:buSzPct val="100000"/>
              <a:buFont typeface="Webdings"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Temporal </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Res. </a:t>
            </a:r>
            <a:r>
              <a:rPr lang="en-US" sz="2000" b="0" i="0" u="none" strike="noStrike" cap="none" dirty="0">
                <a:solidFill>
                  <a:schemeClr val="tx1">
                    <a:lumMod val="75000"/>
                    <a:lumOff val="25000"/>
                  </a:schemeClr>
                </a:solidFill>
                <a:latin typeface="Century Gothic"/>
                <a:ea typeface="Century Gothic"/>
                <a:cs typeface="Century Gothic"/>
                <a:sym typeface="Century Gothic"/>
              </a:rPr>
              <a:t>- </a:t>
            </a:r>
            <a:r>
              <a:rPr lang="en-US" sz="2000" dirty="0">
                <a:solidFill>
                  <a:schemeClr val="tx1">
                    <a:lumMod val="75000"/>
                    <a:lumOff val="25000"/>
                  </a:schemeClr>
                </a:solidFill>
                <a:latin typeface="Century Gothic"/>
                <a:ea typeface="Century Gothic"/>
                <a:cs typeface="Century Gothic"/>
                <a:sym typeface="Century Gothic"/>
              </a:rPr>
              <a:t>8</a:t>
            </a:r>
            <a:r>
              <a:rPr lang="en-US" sz="2000" b="0" i="0" u="none" strike="noStrike" cap="none" dirty="0">
                <a:solidFill>
                  <a:schemeClr val="tx1">
                    <a:lumMod val="75000"/>
                    <a:lumOff val="25000"/>
                  </a:schemeClr>
                </a:solidFill>
                <a:latin typeface="Century Gothic"/>
                <a:ea typeface="Century Gothic"/>
                <a:cs typeface="Century Gothic"/>
                <a:sym typeface="Century Gothic"/>
              </a:rPr>
              <a:t> days</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17500" algn="l" rtl="0">
              <a:spcBef>
                <a:spcPts val="0"/>
              </a:spcBef>
              <a:spcAft>
                <a:spcPts val="0"/>
              </a:spcAft>
              <a:buClr>
                <a:schemeClr val="accent5">
                  <a:lumMod val="50000"/>
                </a:schemeClr>
              </a:buClr>
              <a:buSzPct val="100000"/>
              <a:buFont typeface="Webdings"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Spatial </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Res. </a:t>
            </a:r>
            <a:r>
              <a:rPr lang="en-US" sz="2000" b="0" i="0" u="none" strike="noStrike" cap="none" dirty="0">
                <a:solidFill>
                  <a:schemeClr val="tx1">
                    <a:lumMod val="75000"/>
                    <a:lumOff val="25000"/>
                  </a:schemeClr>
                </a:solidFill>
                <a:latin typeface="Century Gothic"/>
                <a:ea typeface="Century Gothic"/>
                <a:cs typeface="Century Gothic"/>
                <a:sym typeface="Century Gothic"/>
              </a:rPr>
              <a:t>- </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250 </a:t>
            </a:r>
            <a:r>
              <a:rPr lang="en-US" sz="2000" b="0" i="0" u="none" strike="noStrike" cap="none" dirty="0">
                <a:solidFill>
                  <a:schemeClr val="tx1">
                    <a:lumMod val="75000"/>
                    <a:lumOff val="25000"/>
                  </a:schemeClr>
                </a:solidFill>
                <a:latin typeface="Century Gothic"/>
                <a:ea typeface="Century Gothic"/>
                <a:cs typeface="Century Gothic"/>
                <a:sym typeface="Century Gothic"/>
              </a:rPr>
              <a:t>meters</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17500" algn="l" rtl="0">
              <a:spcBef>
                <a:spcPts val="0"/>
              </a:spcBef>
              <a:spcAft>
                <a:spcPts val="0"/>
              </a:spcAft>
              <a:buClr>
                <a:schemeClr val="accent5">
                  <a:lumMod val="50000"/>
                </a:schemeClr>
              </a:buClr>
              <a:buSzPct val="100000"/>
              <a:buFont typeface="Webdings" pitchFamily="18" charset="2"/>
              <a:buChar char="4"/>
            </a:pPr>
            <a:r>
              <a:rPr lang="en-US" sz="2000" dirty="0">
                <a:solidFill>
                  <a:schemeClr val="tx1">
                    <a:lumMod val="75000"/>
                    <a:lumOff val="25000"/>
                  </a:schemeClr>
                </a:solidFill>
                <a:latin typeface="Century Gothic"/>
                <a:ea typeface="Century Gothic"/>
                <a:cs typeface="Century Gothic"/>
                <a:sym typeface="Century Gothic"/>
              </a:rPr>
              <a:t>NASA</a:t>
            </a:r>
            <a:r>
              <a:rPr lang="en-US" sz="2000" b="0" i="0" u="none" strike="noStrike" cap="none" dirty="0">
                <a:solidFill>
                  <a:schemeClr val="tx1">
                    <a:lumMod val="75000"/>
                    <a:lumOff val="25000"/>
                  </a:schemeClr>
                </a:solidFill>
                <a:latin typeface="Century Gothic"/>
                <a:ea typeface="Century Gothic"/>
                <a:cs typeface="Century Gothic"/>
                <a:sym typeface="Century Gothic"/>
              </a:rPr>
              <a:t> Mission</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181" name="Shape 181"/>
          <p:cNvPicPr preferRelativeResize="0"/>
          <p:nvPr/>
        </p:nvPicPr>
        <p:blipFill>
          <a:blip r:embed="rId6">
            <a:alphaModFix/>
          </a:blip>
          <a:stretch>
            <a:fillRect/>
          </a:stretch>
        </p:blipFill>
        <p:spPr>
          <a:xfrm>
            <a:off x="7919899" y="1642600"/>
            <a:ext cx="2754455" cy="1443026"/>
          </a:xfrm>
          <a:prstGeom prst="rect">
            <a:avLst/>
          </a:prstGeom>
          <a:noFill/>
          <a:ln>
            <a:noFill/>
          </a:ln>
        </p:spPr>
      </p:pic>
      <p:sp>
        <p:nvSpPr>
          <p:cNvPr id="182" name="Shape 182"/>
          <p:cNvSpPr txBox="1"/>
          <p:nvPr/>
        </p:nvSpPr>
        <p:spPr>
          <a:xfrm>
            <a:off x="8335350" y="6404975"/>
            <a:ext cx="1839900" cy="2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Image Credit: NASA</a:t>
            </a:r>
            <a:endParaRPr sz="1200" b="0" i="0" u="none" strike="noStrike" cap="none">
              <a:solidFill>
                <a:srgbClr val="000000"/>
              </a:solidFill>
              <a:latin typeface="Century Gothic"/>
              <a:ea typeface="Century Gothic"/>
              <a:cs typeface="Century Gothic"/>
              <a:sym typeface="Century Gothic"/>
            </a:endParaRPr>
          </a:p>
        </p:txBody>
      </p:sp>
      <p:sp>
        <p:nvSpPr>
          <p:cNvPr id="183" name="Shape 183"/>
          <p:cNvSpPr txBox="1"/>
          <p:nvPr/>
        </p:nvSpPr>
        <p:spPr>
          <a:xfrm>
            <a:off x="4220550" y="6404975"/>
            <a:ext cx="3286800" cy="2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Century Gothic"/>
                <a:ea typeface="Century Gothic"/>
                <a:cs typeface="Century Gothic"/>
                <a:sym typeface="Century Gothic"/>
              </a:rPr>
              <a:t>Image Credit: </a:t>
            </a:r>
            <a:r>
              <a:rPr lang="en-US" sz="1200" dirty="0">
                <a:latin typeface="Century Gothic"/>
                <a:ea typeface="Century Gothic"/>
                <a:cs typeface="Century Gothic"/>
                <a:sym typeface="Century Gothic"/>
              </a:rPr>
              <a:t>European Space Agency</a:t>
            </a:r>
            <a:endParaRPr sz="12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1000125" y="365124"/>
            <a:ext cx="102330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Ancillary Datasets</a:t>
            </a:r>
            <a:endParaRPr/>
          </a:p>
        </p:txBody>
      </p:sp>
      <p:sp>
        <p:nvSpPr>
          <p:cNvPr id="190" name="Shape 190"/>
          <p:cNvSpPr txBox="1">
            <a:spLocks noGrp="1"/>
          </p:cNvSpPr>
          <p:nvPr>
            <p:ph type="body" idx="2"/>
          </p:nvPr>
        </p:nvSpPr>
        <p:spPr>
          <a:xfrm>
            <a:off x="209725" y="974725"/>
            <a:ext cx="6999600" cy="744300"/>
          </a:xfrm>
          <a:prstGeom prst="rect">
            <a:avLst/>
          </a:prstGeom>
        </p:spPr>
        <p:txBody>
          <a:bodyPr spcFirstLastPara="1" wrap="square" lIns="91425" tIns="91425" rIns="91425" bIns="91425" anchor="b" anchorCtr="0">
            <a:noAutofit/>
          </a:bodyPr>
          <a:lstStyle/>
          <a:p>
            <a:pPr marL="0" lvl="0" indent="0" rtl="0">
              <a:lnSpc>
                <a:spcPct val="100000"/>
              </a:lnSpc>
              <a:spcBef>
                <a:spcPts val="0"/>
              </a:spcBef>
              <a:spcAft>
                <a:spcPts val="0"/>
              </a:spcAft>
              <a:buNone/>
            </a:pPr>
            <a:r>
              <a:rPr lang="en-US" sz="1800" dirty="0">
                <a:solidFill>
                  <a:schemeClr val="dk1"/>
                </a:solidFill>
              </a:rPr>
              <a:t>2016 Oconee National Forest Aerial Oblique Photography</a:t>
            </a:r>
            <a:endParaRPr sz="1800" dirty="0">
              <a:solidFill>
                <a:schemeClr val="dk1"/>
              </a:solidFill>
            </a:endParaRPr>
          </a:p>
          <a:p>
            <a:pPr marL="457200" lvl="0" indent="-342900" rtl="0">
              <a:lnSpc>
                <a:spcPct val="100000"/>
              </a:lnSpc>
              <a:spcBef>
                <a:spcPts val="0"/>
              </a:spcBef>
              <a:spcAft>
                <a:spcPts val="0"/>
              </a:spcAft>
              <a:buClr>
                <a:schemeClr val="accent5">
                  <a:lumMod val="50000"/>
                </a:schemeClr>
              </a:buClr>
              <a:buSzPts val="1800"/>
              <a:buFont typeface="Webdings" pitchFamily="18" charset="2"/>
              <a:buChar char="4"/>
            </a:pPr>
            <a:r>
              <a:rPr lang="en-US" sz="1800" dirty="0">
                <a:solidFill>
                  <a:schemeClr val="dk1"/>
                </a:solidFill>
              </a:rPr>
              <a:t>US Forest Service Southern Research Station </a:t>
            </a:r>
            <a:endParaRPr sz="1800" dirty="0">
              <a:solidFill>
                <a:schemeClr val="dk1"/>
              </a:solidFill>
            </a:endParaRPr>
          </a:p>
        </p:txBody>
      </p:sp>
      <p:sp>
        <p:nvSpPr>
          <p:cNvPr id="191" name="Shape 191"/>
          <p:cNvSpPr txBox="1">
            <a:spLocks noGrp="1"/>
          </p:cNvSpPr>
          <p:nvPr>
            <p:ph type="body" idx="5"/>
          </p:nvPr>
        </p:nvSpPr>
        <p:spPr>
          <a:xfrm>
            <a:off x="7528450" y="5100400"/>
            <a:ext cx="4406400" cy="1379700"/>
          </a:xfrm>
          <a:prstGeom prst="rect">
            <a:avLst/>
          </a:prstGeom>
        </p:spPr>
        <p:txBody>
          <a:bodyPr spcFirstLastPara="1" wrap="square" lIns="91425" tIns="91425" rIns="91425" bIns="91425" anchor="b" anchorCtr="0">
            <a:noAutofit/>
          </a:bodyPr>
          <a:lstStyle/>
          <a:p>
            <a:pPr marL="0" lvl="0" indent="0" rtl="0">
              <a:lnSpc>
                <a:spcPct val="100000"/>
              </a:lnSpc>
              <a:spcBef>
                <a:spcPts val="0"/>
              </a:spcBef>
              <a:spcAft>
                <a:spcPts val="0"/>
              </a:spcAft>
              <a:buNone/>
            </a:pPr>
            <a:r>
              <a:rPr lang="en-US" sz="1100" dirty="0">
                <a:solidFill>
                  <a:schemeClr val="dk1"/>
                </a:solidFill>
                <a:latin typeface="Garamond"/>
                <a:ea typeface="Garamond"/>
                <a:cs typeface="Garamond"/>
                <a:sym typeface="Garamond"/>
              </a:rPr>
              <a:t> </a:t>
            </a:r>
            <a:endParaRPr sz="1800" dirty="0">
              <a:solidFill>
                <a:schemeClr val="dk1"/>
              </a:solidFill>
              <a:latin typeface="Garamond"/>
              <a:ea typeface="Garamond"/>
              <a:cs typeface="Garamond"/>
              <a:sym typeface="Garamond"/>
            </a:endParaRPr>
          </a:p>
          <a:p>
            <a:pPr marL="0" lvl="0" indent="0" rtl="0">
              <a:lnSpc>
                <a:spcPct val="100000"/>
              </a:lnSpc>
              <a:spcBef>
                <a:spcPts val="0"/>
              </a:spcBef>
              <a:spcAft>
                <a:spcPts val="0"/>
              </a:spcAft>
              <a:buNone/>
            </a:pPr>
            <a:r>
              <a:rPr lang="en-US" sz="1800" dirty="0">
                <a:solidFill>
                  <a:schemeClr val="dk1"/>
                </a:solidFill>
              </a:rPr>
              <a:t>2017 beetle spot locations from:</a:t>
            </a:r>
            <a:endParaRPr sz="1800" dirty="0">
              <a:solidFill>
                <a:schemeClr val="dk1"/>
              </a:solidFill>
            </a:endParaRPr>
          </a:p>
          <a:p>
            <a:pPr marL="457200" lvl="0" indent="-342900" rtl="0">
              <a:lnSpc>
                <a:spcPct val="100000"/>
              </a:lnSpc>
              <a:spcBef>
                <a:spcPts val="0"/>
              </a:spcBef>
              <a:spcAft>
                <a:spcPts val="0"/>
              </a:spcAft>
              <a:buClr>
                <a:schemeClr val="accent5">
                  <a:lumMod val="50000"/>
                </a:schemeClr>
              </a:buClr>
              <a:buSzPts val="1800"/>
              <a:buFont typeface="Webdings" pitchFamily="18" charset="2"/>
              <a:buChar char="4"/>
            </a:pPr>
            <a:r>
              <a:rPr lang="en-US" sz="1800" dirty="0">
                <a:solidFill>
                  <a:schemeClr val="dk1"/>
                </a:solidFill>
              </a:rPr>
              <a:t>Georgia Forestry Commission </a:t>
            </a:r>
            <a:endParaRPr sz="1800" dirty="0">
              <a:solidFill>
                <a:schemeClr val="dk1"/>
              </a:solidFill>
            </a:endParaRPr>
          </a:p>
          <a:p>
            <a:pPr marL="457200" lvl="0" indent="-342900" rtl="0">
              <a:lnSpc>
                <a:spcPct val="100000"/>
              </a:lnSpc>
              <a:spcBef>
                <a:spcPts val="0"/>
              </a:spcBef>
              <a:spcAft>
                <a:spcPts val="0"/>
              </a:spcAft>
              <a:buClr>
                <a:schemeClr val="accent5">
                  <a:lumMod val="50000"/>
                </a:schemeClr>
              </a:buClr>
              <a:buSzPts val="1800"/>
              <a:buFont typeface="Webdings" pitchFamily="18" charset="2"/>
              <a:buChar char="4"/>
            </a:pPr>
            <a:r>
              <a:rPr lang="en-US" sz="1800" dirty="0">
                <a:solidFill>
                  <a:schemeClr val="dk1"/>
                </a:solidFill>
              </a:rPr>
              <a:t>US Forest Service Forest Health and Protection</a:t>
            </a:r>
            <a:endParaRPr sz="1800" dirty="0">
              <a:solidFill>
                <a:schemeClr val="dk1"/>
              </a:solidFill>
            </a:endParaRPr>
          </a:p>
          <a:p>
            <a:pPr marL="0" lvl="0" indent="0" rtl="0">
              <a:lnSpc>
                <a:spcPct val="100000"/>
              </a:lnSpc>
              <a:spcBef>
                <a:spcPts val="0"/>
              </a:spcBef>
              <a:spcAft>
                <a:spcPts val="0"/>
              </a:spcAft>
              <a:buClr>
                <a:schemeClr val="dk1"/>
              </a:buClr>
              <a:buSzPts val="1100"/>
              <a:buFont typeface="Arial"/>
              <a:buNone/>
            </a:pPr>
            <a:endParaRPr sz="1100" dirty="0">
              <a:solidFill>
                <a:schemeClr val="dk1"/>
              </a:solidFill>
              <a:latin typeface="Garamond"/>
              <a:ea typeface="Garamond"/>
              <a:cs typeface="Garamond"/>
              <a:sym typeface="Garamond"/>
            </a:endParaRPr>
          </a:p>
        </p:txBody>
      </p:sp>
      <p:pic>
        <p:nvPicPr>
          <p:cNvPr id="192" name="Shape 192"/>
          <p:cNvPicPr preferRelativeResize="0"/>
          <p:nvPr/>
        </p:nvPicPr>
        <p:blipFill>
          <a:blip r:embed="rId3">
            <a:alphaModFix/>
          </a:blip>
          <a:stretch>
            <a:fillRect/>
          </a:stretch>
        </p:blipFill>
        <p:spPr>
          <a:xfrm>
            <a:off x="7528450" y="898525"/>
            <a:ext cx="4442901" cy="3896900"/>
          </a:xfrm>
          <a:prstGeom prst="rect">
            <a:avLst/>
          </a:prstGeom>
          <a:noFill/>
          <a:ln>
            <a:noFill/>
          </a:ln>
        </p:spPr>
      </p:pic>
      <p:pic>
        <p:nvPicPr>
          <p:cNvPr id="193" name="Shape 193"/>
          <p:cNvPicPr preferRelativeResize="0"/>
          <p:nvPr/>
        </p:nvPicPr>
        <p:blipFill>
          <a:blip r:embed="rId4">
            <a:alphaModFix/>
          </a:blip>
          <a:stretch>
            <a:fillRect/>
          </a:stretch>
        </p:blipFill>
        <p:spPr>
          <a:xfrm>
            <a:off x="209725" y="1893850"/>
            <a:ext cx="7035928" cy="4281448"/>
          </a:xfrm>
          <a:prstGeom prst="rect">
            <a:avLst/>
          </a:prstGeom>
          <a:noFill/>
          <a:ln>
            <a:noFill/>
          </a:ln>
        </p:spPr>
      </p:pic>
      <p:sp>
        <p:nvSpPr>
          <p:cNvPr id="194" name="Shape 194"/>
          <p:cNvSpPr txBox="1"/>
          <p:nvPr/>
        </p:nvSpPr>
        <p:spPr>
          <a:xfrm>
            <a:off x="228600" y="5910400"/>
            <a:ext cx="37971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US" sz="1200" b="0" i="0" u="none" strike="noStrike" cap="none">
                <a:solidFill>
                  <a:srgbClr val="FFFFFF"/>
                </a:solidFill>
                <a:latin typeface="Century Gothic"/>
                <a:ea typeface="Century Gothic"/>
                <a:cs typeface="Century Gothic"/>
                <a:sym typeface="Century Gothic"/>
              </a:rPr>
              <a:t>Image Credit: Kenny Frick, USDA Forest Service</a:t>
            </a: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000125" y="365124"/>
            <a:ext cx="94134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a:solidFill>
                  <a:srgbClr val="3E4268"/>
                </a:solidFill>
                <a:latin typeface="Century Gothic"/>
                <a:ea typeface="Century Gothic"/>
                <a:cs typeface="Century Gothic"/>
                <a:sym typeface="Century Gothic"/>
              </a:rPr>
              <a:t>Methods</a:t>
            </a:r>
            <a:endParaRPr sz="4800" b="0" i="0" u="none" strike="noStrike" cap="none">
              <a:solidFill>
                <a:srgbClr val="3E4268"/>
              </a:solidFill>
              <a:latin typeface="Century Gothic"/>
              <a:ea typeface="Century Gothic"/>
              <a:cs typeface="Century Gothic"/>
              <a:sym typeface="Century Gothic"/>
            </a:endParaRPr>
          </a:p>
        </p:txBody>
      </p:sp>
      <p:grpSp>
        <p:nvGrpSpPr>
          <p:cNvPr id="201" name="Shape 201"/>
          <p:cNvGrpSpPr/>
          <p:nvPr/>
        </p:nvGrpSpPr>
        <p:grpSpPr>
          <a:xfrm>
            <a:off x="3856190" y="62231"/>
            <a:ext cx="8259615" cy="1258549"/>
            <a:chOff x="2719587" y="13825166"/>
            <a:chExt cx="10061658" cy="2236228"/>
          </a:xfrm>
        </p:grpSpPr>
        <p:sp>
          <p:nvSpPr>
            <p:cNvPr id="202" name="Shape 202"/>
            <p:cNvSpPr/>
            <p:nvPr/>
          </p:nvSpPr>
          <p:spPr>
            <a:xfrm>
              <a:off x="2719587" y="13825186"/>
              <a:ext cx="2037000" cy="2236200"/>
            </a:xfrm>
            <a:prstGeom prst="chevron">
              <a:avLst>
                <a:gd name="adj" fmla="val 17888"/>
              </a:avLst>
            </a:prstGeom>
            <a:solidFill>
              <a:srgbClr val="274E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Classify evergreen forest to create a host map</a:t>
              </a:r>
              <a:endParaRPr b="1" i="0" u="none" strike="noStrike" cap="none">
                <a:solidFill>
                  <a:srgbClr val="FFFFFF"/>
                </a:solidFill>
                <a:latin typeface="Century Gothic"/>
                <a:ea typeface="Century Gothic"/>
                <a:cs typeface="Century Gothic"/>
                <a:sym typeface="Century Gothic"/>
              </a:endParaRPr>
            </a:p>
          </p:txBody>
        </p:sp>
        <p:sp>
          <p:nvSpPr>
            <p:cNvPr id="203" name="Shape 203"/>
            <p:cNvSpPr/>
            <p:nvPr/>
          </p:nvSpPr>
          <p:spPr>
            <a:xfrm>
              <a:off x="4568180" y="13825186"/>
              <a:ext cx="22545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dirty="0">
                  <a:solidFill>
                    <a:srgbClr val="FFFFFF"/>
                  </a:solidFill>
                  <a:latin typeface="Century Gothic"/>
                  <a:ea typeface="Century Gothic"/>
                  <a:cs typeface="Century Gothic"/>
                  <a:sym typeface="Century Gothic"/>
                </a:rPr>
                <a:t>Calculate:</a:t>
              </a:r>
              <a:endParaRPr b="1"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b="1" dirty="0">
                  <a:solidFill>
                    <a:srgbClr val="FFFFFF"/>
                  </a:solidFill>
                  <a:latin typeface="Century Gothic"/>
                  <a:ea typeface="Century Gothic"/>
                  <a:cs typeface="Century Gothic"/>
                  <a:sym typeface="Century Gothic"/>
                </a:rPr>
                <a:t>ΔNDVI</a:t>
              </a:r>
              <a:endParaRPr b="1"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b="1" dirty="0">
                  <a:solidFill>
                    <a:schemeClr val="lt1"/>
                  </a:solidFill>
                  <a:latin typeface="Century Gothic"/>
                  <a:ea typeface="Century Gothic"/>
                  <a:cs typeface="Century Gothic"/>
                  <a:sym typeface="Century Gothic"/>
                </a:rPr>
                <a:t>Δ</a:t>
              </a:r>
              <a:r>
                <a:rPr lang="en-US" b="1" dirty="0">
                  <a:solidFill>
                    <a:srgbClr val="FFFFFF"/>
                  </a:solidFill>
                  <a:latin typeface="Century Gothic"/>
                  <a:ea typeface="Century Gothic"/>
                  <a:cs typeface="Century Gothic"/>
                  <a:sym typeface="Century Gothic"/>
                </a:rPr>
                <a:t>NDMI</a:t>
              </a:r>
              <a:endParaRPr b="1"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b="1" dirty="0">
                  <a:solidFill>
                    <a:schemeClr val="lt1"/>
                  </a:solidFill>
                  <a:latin typeface="Century Gothic"/>
                  <a:ea typeface="Century Gothic"/>
                  <a:cs typeface="Century Gothic"/>
                  <a:sym typeface="Century Gothic"/>
                </a:rPr>
                <a:t>Δ</a:t>
              </a:r>
              <a:r>
                <a:rPr lang="en-US" b="1" dirty="0">
                  <a:solidFill>
                    <a:srgbClr val="FFFFFF"/>
                  </a:solidFill>
                  <a:latin typeface="Century Gothic"/>
                  <a:ea typeface="Century Gothic"/>
                  <a:cs typeface="Century Gothic"/>
                  <a:sym typeface="Century Gothic"/>
                </a:rPr>
                <a:t>IREC</a:t>
              </a:r>
              <a:endParaRPr b="1" dirty="0">
                <a:solidFill>
                  <a:srgbClr val="FFFFFF"/>
                </a:solidFill>
                <a:latin typeface="Century Gothic"/>
                <a:ea typeface="Century Gothic"/>
                <a:cs typeface="Century Gothic"/>
                <a:sym typeface="Century Gothic"/>
              </a:endParaRPr>
            </a:p>
          </p:txBody>
        </p:sp>
        <p:sp>
          <p:nvSpPr>
            <p:cNvPr id="204" name="Shape 204"/>
            <p:cNvSpPr/>
            <p:nvPr/>
          </p:nvSpPr>
          <p:spPr>
            <a:xfrm>
              <a:off x="6629622" y="13825166"/>
              <a:ext cx="21021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I</a:t>
              </a:r>
              <a:r>
                <a:rPr lang="en-US" b="1" i="0" u="none" strike="noStrike" cap="none">
                  <a:solidFill>
                    <a:srgbClr val="FFFFFF"/>
                  </a:solidFill>
                  <a:latin typeface="Century Gothic"/>
                  <a:ea typeface="Century Gothic"/>
                  <a:cs typeface="Century Gothic"/>
                  <a:sym typeface="Century Gothic"/>
                </a:rPr>
                <a:t>dentify outbreak </a:t>
              </a:r>
              <a:r>
                <a:rPr lang="en-US" b="1">
                  <a:solidFill>
                    <a:srgbClr val="FFFFFF"/>
                  </a:solidFill>
                  <a:latin typeface="Century Gothic"/>
                  <a:ea typeface="Century Gothic"/>
                  <a:cs typeface="Century Gothic"/>
                  <a:sym typeface="Century Gothic"/>
                </a:rPr>
                <a:t>areas on maps</a:t>
              </a:r>
              <a:endParaRPr b="1" i="0" u="none" strike="noStrike" cap="none">
                <a:solidFill>
                  <a:srgbClr val="FFFFFF"/>
                </a:solidFill>
                <a:latin typeface="Century Gothic"/>
                <a:ea typeface="Century Gothic"/>
                <a:cs typeface="Century Gothic"/>
                <a:sym typeface="Century Gothic"/>
              </a:endParaRPr>
            </a:p>
          </p:txBody>
        </p:sp>
        <p:sp>
          <p:nvSpPr>
            <p:cNvPr id="205" name="Shape 205"/>
            <p:cNvSpPr/>
            <p:nvPr/>
          </p:nvSpPr>
          <p:spPr>
            <a:xfrm>
              <a:off x="8536276" y="13825186"/>
              <a:ext cx="21957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lvl="0" indent="0" rtl="0">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Assess accuracy</a:t>
              </a:r>
              <a:r>
                <a:rPr lang="en-US" sz="1800" b="1">
                  <a:solidFill>
                    <a:srgbClr val="FFFFFF"/>
                  </a:solidFill>
                  <a:latin typeface="Century Gothic"/>
                  <a:ea typeface="Century Gothic"/>
                  <a:cs typeface="Century Gothic"/>
                  <a:sym typeface="Century Gothic"/>
                </a:rPr>
                <a:t> </a:t>
              </a:r>
              <a:endParaRPr sz="1800" b="1" i="0" u="none" strike="noStrike" cap="none">
                <a:solidFill>
                  <a:srgbClr val="FFFFFF"/>
                </a:solidFill>
                <a:latin typeface="Century Gothic"/>
                <a:ea typeface="Century Gothic"/>
                <a:cs typeface="Century Gothic"/>
                <a:sym typeface="Century Gothic"/>
              </a:endParaRPr>
            </a:p>
          </p:txBody>
        </p:sp>
        <p:sp>
          <p:nvSpPr>
            <p:cNvPr id="206" name="Shape 206"/>
            <p:cNvSpPr/>
            <p:nvPr/>
          </p:nvSpPr>
          <p:spPr>
            <a:xfrm>
              <a:off x="10526744" y="13825194"/>
              <a:ext cx="2254500" cy="2236200"/>
            </a:xfrm>
            <a:prstGeom prst="chevron">
              <a:avLst>
                <a:gd name="adj" fmla="val 17888"/>
              </a:avLst>
            </a:prstGeom>
            <a:solidFill>
              <a:srgbClr val="70A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b="1">
                  <a:solidFill>
                    <a:srgbClr val="FFFFFF"/>
                  </a:solidFill>
                  <a:latin typeface="Century Gothic"/>
                  <a:ea typeface="Century Gothic"/>
                  <a:cs typeface="Century Gothic"/>
                  <a:sym typeface="Century Gothic"/>
                </a:rPr>
                <a:t>Compare utility of map products</a:t>
              </a:r>
              <a:endParaRPr b="1" i="0" u="none" strike="noStrike" cap="none">
                <a:solidFill>
                  <a:srgbClr val="FFFFFF"/>
                </a:solidFill>
                <a:latin typeface="Century Gothic"/>
                <a:ea typeface="Century Gothic"/>
                <a:cs typeface="Century Gothic"/>
                <a:sym typeface="Century Gothic"/>
              </a:endParaRPr>
            </a:p>
          </p:txBody>
        </p:sp>
      </p:grpSp>
      <p:pic>
        <p:nvPicPr>
          <p:cNvPr id="207" name="Shape 207"/>
          <p:cNvPicPr preferRelativeResize="0"/>
          <p:nvPr/>
        </p:nvPicPr>
        <p:blipFill rotWithShape="1">
          <a:blip r:embed="rId3">
            <a:alphaModFix/>
          </a:blip>
          <a:srcRect l="2678" r="10061" b="1526"/>
          <a:stretch/>
        </p:blipFill>
        <p:spPr>
          <a:xfrm>
            <a:off x="5880875" y="1729475"/>
            <a:ext cx="5925820" cy="4515600"/>
          </a:xfrm>
          <a:prstGeom prst="rect">
            <a:avLst/>
          </a:prstGeom>
          <a:noFill/>
          <a:ln>
            <a:noFill/>
          </a:ln>
        </p:spPr>
      </p:pic>
      <p:sp>
        <p:nvSpPr>
          <p:cNvPr id="208" name="Shape 208"/>
          <p:cNvSpPr txBox="1">
            <a:spLocks noGrp="1"/>
          </p:cNvSpPr>
          <p:nvPr>
            <p:ph type="body" idx="1"/>
          </p:nvPr>
        </p:nvSpPr>
        <p:spPr>
          <a:xfrm>
            <a:off x="614324" y="1729475"/>
            <a:ext cx="5024475" cy="49092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1000"/>
              </a:spcBef>
              <a:spcAft>
                <a:spcPts val="0"/>
              </a:spcAft>
              <a:buClr>
                <a:schemeClr val="accent5">
                  <a:lumMod val="50000"/>
                </a:schemeClr>
              </a:buClr>
              <a:buSzPts val="2000"/>
              <a:buFont typeface="Webdings" pitchFamily="18" charset="2"/>
              <a:buChar char="4"/>
            </a:pPr>
            <a:r>
              <a:rPr lang="en-US" dirty="0"/>
              <a:t>Image processing software</a:t>
            </a:r>
            <a:r>
              <a:rPr lang="en-US" dirty="0" smtClean="0"/>
              <a:t>:</a:t>
            </a:r>
          </a:p>
          <a:p>
            <a:pPr lvl="1" indent="-355600">
              <a:lnSpc>
                <a:spcPct val="100000"/>
              </a:lnSpc>
              <a:spcBef>
                <a:spcPts val="1000"/>
              </a:spcBef>
              <a:buClr>
                <a:schemeClr val="accent5">
                  <a:lumMod val="50000"/>
                </a:schemeClr>
              </a:buClr>
              <a:buSzPts val="2000"/>
              <a:buFont typeface="Webdings" pitchFamily="18" charset="2"/>
              <a:buChar char="4"/>
            </a:pPr>
            <a:r>
              <a:rPr lang="en-US" sz="2000" dirty="0" err="1" smtClean="0"/>
              <a:t>ArcPro</a:t>
            </a:r>
            <a:r>
              <a:rPr lang="en-US" sz="2000" dirty="0" smtClean="0"/>
              <a:t> 2.0</a:t>
            </a:r>
          </a:p>
          <a:p>
            <a:pPr lvl="1" indent="-355600">
              <a:lnSpc>
                <a:spcPct val="100000"/>
              </a:lnSpc>
              <a:spcBef>
                <a:spcPts val="1000"/>
              </a:spcBef>
              <a:buClr>
                <a:schemeClr val="accent5">
                  <a:lumMod val="50000"/>
                </a:schemeClr>
              </a:buClr>
              <a:buSzPts val="2000"/>
              <a:buFont typeface="Webdings" pitchFamily="18" charset="2"/>
              <a:buChar char="4"/>
            </a:pPr>
            <a:r>
              <a:rPr lang="en-US" sz="2000" dirty="0" smtClean="0"/>
              <a:t>ArcMap 10.5</a:t>
            </a:r>
          </a:p>
          <a:p>
            <a:pPr lvl="1" indent="-355600">
              <a:lnSpc>
                <a:spcPct val="100000"/>
              </a:lnSpc>
              <a:spcBef>
                <a:spcPts val="1000"/>
              </a:spcBef>
              <a:buClr>
                <a:schemeClr val="accent5">
                  <a:lumMod val="50000"/>
                </a:schemeClr>
              </a:buClr>
              <a:buSzPts val="2000"/>
              <a:buFont typeface="Webdings" pitchFamily="18" charset="2"/>
              <a:buChar char="4"/>
            </a:pPr>
            <a:r>
              <a:rPr lang="en-US" sz="2000" dirty="0" smtClean="0"/>
              <a:t>QGIS </a:t>
            </a:r>
            <a:r>
              <a:rPr lang="en-US" sz="2000" dirty="0"/>
              <a:t>2.18</a:t>
            </a:r>
            <a:endParaRPr sz="2000" dirty="0"/>
          </a:p>
          <a:p>
            <a:pPr marL="457200" marR="0" lvl="0" indent="-355600" algn="l" rtl="0">
              <a:lnSpc>
                <a:spcPct val="100000"/>
              </a:lnSpc>
              <a:spcBef>
                <a:spcPts val="1000"/>
              </a:spcBef>
              <a:spcAft>
                <a:spcPts val="0"/>
              </a:spcAft>
              <a:buClr>
                <a:schemeClr val="accent5">
                  <a:lumMod val="50000"/>
                </a:schemeClr>
              </a:buClr>
              <a:buSzPts val="2000"/>
              <a:buFont typeface="Webdings" pitchFamily="18" charset="2"/>
              <a:buChar char="4"/>
            </a:pPr>
            <a:r>
              <a:rPr lang="en-US" dirty="0"/>
              <a:t>Create a host </a:t>
            </a:r>
            <a:r>
              <a:rPr lang="en-US" dirty="0" smtClean="0"/>
              <a:t>map</a:t>
            </a:r>
          </a:p>
          <a:p>
            <a:pPr lvl="1" indent="-355600">
              <a:lnSpc>
                <a:spcPct val="100000"/>
              </a:lnSpc>
              <a:spcBef>
                <a:spcPts val="1000"/>
              </a:spcBef>
              <a:buClr>
                <a:schemeClr val="accent5">
                  <a:lumMod val="50000"/>
                </a:schemeClr>
              </a:buClr>
              <a:buSzPts val="2000"/>
              <a:buFont typeface="Webdings" pitchFamily="18" charset="2"/>
              <a:buChar char="4"/>
            </a:pPr>
            <a:r>
              <a:rPr lang="en-US" sz="2000" dirty="0" smtClean="0"/>
              <a:t>Unsupervised classification</a:t>
            </a:r>
          </a:p>
          <a:p>
            <a:pPr lvl="1" indent="-355600">
              <a:lnSpc>
                <a:spcPct val="100000"/>
              </a:lnSpc>
              <a:spcBef>
                <a:spcPts val="1000"/>
              </a:spcBef>
              <a:buClr>
                <a:schemeClr val="accent5">
                  <a:lumMod val="50000"/>
                </a:schemeClr>
              </a:buClr>
              <a:buSzPts val="2000"/>
              <a:buFont typeface="Webdings" pitchFamily="18" charset="2"/>
              <a:buChar char="4"/>
            </a:pPr>
            <a:r>
              <a:rPr lang="en-US" sz="2000" dirty="0" smtClean="0"/>
              <a:t>Sentinel-2 MSI image </a:t>
            </a:r>
            <a:r>
              <a:rPr lang="en-US" sz="2000" dirty="0"/>
              <a:t>from </a:t>
            </a:r>
            <a:r>
              <a:rPr lang="en-US" sz="2000" dirty="0" smtClean="0"/>
              <a:t>April 2016 (pre-outbreak)</a:t>
            </a:r>
          </a:p>
          <a:p>
            <a:pPr lvl="1" indent="-355600">
              <a:lnSpc>
                <a:spcPct val="100000"/>
              </a:lnSpc>
              <a:spcBef>
                <a:spcPts val="1000"/>
              </a:spcBef>
              <a:buClr>
                <a:schemeClr val="accent5">
                  <a:lumMod val="50000"/>
                </a:schemeClr>
              </a:buClr>
              <a:buSzPts val="2000"/>
              <a:buFont typeface="Webdings" pitchFamily="18" charset="2"/>
              <a:buChar char="4"/>
            </a:pPr>
            <a:r>
              <a:rPr lang="en-US" sz="2000" dirty="0" smtClean="0"/>
              <a:t>Isolate </a:t>
            </a:r>
            <a:r>
              <a:rPr lang="en-US" sz="2000" dirty="0"/>
              <a:t>areas of forest that could be affected by bark beetles</a:t>
            </a:r>
            <a:endParaRPr sz="2000" b="0" i="0" u="none" strike="noStrike" cap="none" dirty="0">
              <a:solidFill>
                <a:srgbClr val="3F3F3F"/>
              </a:solidFill>
              <a:latin typeface="Century Gothic"/>
              <a:ea typeface="Century Gothic"/>
              <a:cs typeface="Century Gothic"/>
              <a:sym typeface="Century Gothic"/>
            </a:endParaRPr>
          </a:p>
        </p:txBody>
      </p:sp>
      <p:sp>
        <p:nvSpPr>
          <p:cNvPr id="209" name="Shape 209"/>
          <p:cNvSpPr txBox="1"/>
          <p:nvPr/>
        </p:nvSpPr>
        <p:spPr>
          <a:xfrm>
            <a:off x="5867400" y="5986600"/>
            <a:ext cx="49593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US" sz="1200" b="0" i="0" u="none" strike="noStrike" cap="none">
                <a:solidFill>
                  <a:srgbClr val="FFFFFF"/>
                </a:solidFill>
                <a:latin typeface="Century Gothic"/>
                <a:ea typeface="Century Gothic"/>
                <a:cs typeface="Century Gothic"/>
                <a:sym typeface="Century Gothic"/>
              </a:rPr>
              <a:t>Image Credit: </a:t>
            </a:r>
            <a:r>
              <a:rPr lang="en-US" sz="1200">
                <a:solidFill>
                  <a:srgbClr val="FFFFFF"/>
                </a:solidFill>
                <a:latin typeface="Century Gothic"/>
                <a:ea typeface="Century Gothic"/>
                <a:cs typeface="Century Gothic"/>
                <a:sym typeface="Century Gothic"/>
              </a:rPr>
              <a:t>NASA DEVELOP Southeastern US Disasters Team</a:t>
            </a:r>
            <a:endParaRPr sz="1400" b="0" i="0" u="none" strike="noStrike" cap="none">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401</TotalTime>
  <Words>3078</Words>
  <Application>Microsoft Office PowerPoint</Application>
  <PresentationFormat>Widescreen</PresentationFormat>
  <Paragraphs>322</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Calibri</vt:lpstr>
      <vt:lpstr>Century Gothic</vt:lpstr>
      <vt:lpstr>Times New Roman</vt:lpstr>
      <vt:lpstr>Arial</vt:lpstr>
      <vt:lpstr>Questrial</vt:lpstr>
      <vt:lpstr>Webdings</vt:lpstr>
      <vt:lpstr>Garamond</vt:lpstr>
      <vt:lpstr>Ubuntu</vt:lpstr>
      <vt:lpstr>Office Theme</vt:lpstr>
      <vt:lpstr>PowerPoint Presentation</vt:lpstr>
      <vt:lpstr>Community Concerns</vt:lpstr>
      <vt:lpstr>Bark Beetle Ecology &amp; Management</vt:lpstr>
      <vt:lpstr>Partner</vt:lpstr>
      <vt:lpstr>Objectives</vt:lpstr>
      <vt:lpstr>Study Area &amp; Study Period</vt:lpstr>
      <vt:lpstr>Earth Observations</vt:lpstr>
      <vt:lpstr>Ancillary Datasets</vt:lpstr>
      <vt:lpstr>Methods</vt:lpstr>
      <vt:lpstr>Methods</vt:lpstr>
      <vt:lpstr>Methods</vt:lpstr>
      <vt:lpstr>Methods</vt:lpstr>
      <vt:lpstr>Methods</vt:lpstr>
      <vt:lpstr>Results</vt:lpstr>
      <vt:lpstr>Conclusions</vt:lpstr>
      <vt:lpstr>Acknowledgements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Mercedes Bartkovich</dc:creator>
  <cp:lastModifiedBy>Clayton, Amanda L. (LARC-E3)[SSAI DEVELOP]</cp:lastModifiedBy>
  <cp:revision>12</cp:revision>
  <dcterms:modified xsi:type="dcterms:W3CDTF">2018-04-23T17:35:49Z</dcterms:modified>
</cp:coreProperties>
</file>