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75" r:id="rId2"/>
    <p:sldId id="278" r:id="rId3"/>
    <p:sldId id="286" r:id="rId4"/>
    <p:sldId id="287" r:id="rId5"/>
    <p:sldId id="297" r:id="rId6"/>
    <p:sldId id="289" r:id="rId7"/>
    <p:sldId id="288" r:id="rId8"/>
    <p:sldId id="293" r:id="rId9"/>
    <p:sldId id="301" r:id="rId10"/>
    <p:sldId id="302" r:id="rId11"/>
    <p:sldId id="303" r:id="rId12"/>
    <p:sldId id="304" r:id="rId13"/>
    <p:sldId id="306" r:id="rId14"/>
    <p:sldId id="296" r:id="rId15"/>
    <p:sldId id="309" r:id="rId16"/>
    <p:sldId id="310" r:id="rId17"/>
    <p:sldId id="311" r:id="rId18"/>
    <p:sldId id="312" r:id="rId19"/>
    <p:sldId id="313" r:id="rId20"/>
    <p:sldId id="314" r:id="rId21"/>
    <p:sldId id="317" r:id="rId22"/>
    <p:sldId id="320" r:id="rId23"/>
    <p:sldId id="318" r:id="rId24"/>
    <p:sldId id="319" r:id="rId25"/>
    <p:sldId id="295" r:id="rId26"/>
    <p:sldId id="321" r:id="rId27"/>
    <p:sldId id="308" r:id="rId28"/>
    <p:sldId id="285"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Clayton" initials="AC [2]" lastIdx="1" clrIdx="0"/>
  <p:cmAuthor id="2" name="Miller, Tiffani N. (LARC-E3)[SSAI DEVELOP]" initials="MTN(D" lastIdx="5" clrIdx="1">
    <p:extLst>
      <p:ext uri="{19B8F6BF-5375-455C-9EA6-DF929625EA0E}">
        <p15:presenceInfo xmlns:p15="http://schemas.microsoft.com/office/powerpoint/2012/main" userId="S-1-5-21-330711430-3775241029-4075259233-555608" providerId="AD"/>
      </p:ext>
    </p:extLst>
  </p:cmAuthor>
  <p:cmAuthor id="3" name="Avery, Ryan B. (LARC-E3)[SSAI DEVELOP]" initials="ARB(D" lastIdx="20" clrIdx="2"/>
  <p:cmAuthor id="4" name="Zajic, Brittany N. (ARC-329B)[SSAI DEVELOP]" initials="ZBN(D" lastIdx="5" clrIdx="3">
    <p:extLst>
      <p:ext uri="{19B8F6BF-5375-455C-9EA6-DF929625EA0E}">
        <p15:presenceInfo xmlns:p15="http://schemas.microsoft.com/office/powerpoint/2012/main" userId="S-1-5-21-330711430-3775241029-4075259233-738217" providerId="AD"/>
      </p:ext>
    </p:extLst>
  </p:cmAuthor>
  <p:cmAuthor id="5" name="Williams, Jenna L. (ARC-SGE)[SSAI DEVELOP]" initials="WJL(D" lastIdx="4" clrIdx="4">
    <p:extLst>
      <p:ext uri="{19B8F6BF-5375-455C-9EA6-DF929625EA0E}">
        <p15:presenceInfo xmlns:p15="http://schemas.microsoft.com/office/powerpoint/2012/main" userId="S-1-5-21-330711430-3775241029-4075259233-7381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218754"/>
    <a:srgbClr val="EA7845"/>
    <a:srgbClr val="EAA24A"/>
    <a:srgbClr val="586991"/>
    <a:srgbClr val="7DB862"/>
    <a:srgbClr val="FFFFFF"/>
    <a:srgbClr val="E9A149"/>
    <a:srgbClr val="F4901A"/>
    <a:srgbClr val="FFFF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89860" autoAdjust="0"/>
  </p:normalViewPr>
  <p:slideViewPr>
    <p:cSldViewPr snapToGrid="0">
      <p:cViewPr varScale="1">
        <p:scale>
          <a:sx n="109" d="100"/>
          <a:sy n="109" d="100"/>
        </p:scale>
        <p:origin x="438" y="108"/>
      </p:cViewPr>
      <p:guideLst>
        <p:guide orient="horz"/>
        <p:guide pos="49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oleObject" Target="file:///C:\Users\hfriedri\Desktop\Veg_ElevationSort.xlsx" TargetMode="External"/><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hfriedri\Desktop\Veg_ElevationSort.xlsx" TargetMode="External"/><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oleObject" Target="file:///C:\Elkhorn%20Slough%20Ecological%20Forecasting%20II\term%20II\R\LEAN_10_26\MySite_model_data_v2.csv" TargetMode="External"/><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oleObject" Target="file:///C:\Users\hfriedri\Desktop\Veg_ElevationSort.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dirty="0">
                <a:latin typeface="Century Gothic" panose="020B0502020202020204" pitchFamily="34" charset="0"/>
              </a:rPr>
              <a:t>ENSO</a:t>
            </a:r>
            <a:r>
              <a:rPr lang="en-US" sz="1200" b="1" baseline="0" dirty="0">
                <a:latin typeface="Century Gothic" panose="020B0502020202020204" pitchFamily="34" charset="0"/>
              </a:rPr>
              <a:t> Index and NDVI Average                 in Lower Marsh</a:t>
            </a:r>
            <a:endParaRPr lang="en-US" sz="1200" b="1" dirty="0">
              <a:latin typeface="Century Gothic" panose="020B0502020202020204" pitchFamily="34" charset="0"/>
            </a:endParaRPr>
          </a:p>
        </c:rich>
      </c:tx>
      <c:layout/>
      <c:overlay val="0"/>
      <c:spPr>
        <a:noFill/>
        <a:ln>
          <a:noFill/>
        </a:ln>
        <a:effectLst/>
      </c:sp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dPt>
            <c:idx val="0"/>
            <c:marker>
              <c:spPr>
                <a:solidFill>
                  <a:srgbClr val="002060"/>
                </a:solidFill>
                <a:ln w="9525">
                  <a:solidFill>
                    <a:srgbClr val="002060"/>
                  </a:solidFill>
                </a:ln>
                <a:effectLst/>
              </c:spPr>
            </c:marker>
            <c:bubble3D val="0"/>
            <c:extLst xmlns:c16r2="http://schemas.microsoft.com/office/drawing/2015/06/chart">
              <c:ext xmlns:c16="http://schemas.microsoft.com/office/drawing/2014/chart" uri="{C3380CC4-5D6E-409C-BE32-E72D297353CC}">
                <c16:uniqueId val="{00000000-4B8C-4E40-A709-85271253FE55}"/>
              </c:ext>
            </c:extLst>
          </c:dPt>
          <c:dPt>
            <c:idx val="1"/>
            <c:marker>
              <c:spPr>
                <a:solidFill>
                  <a:srgbClr val="C00000"/>
                </a:solidFill>
                <a:ln w="9525">
                  <a:solidFill>
                    <a:srgbClr val="C00000"/>
                  </a:solidFill>
                </a:ln>
                <a:effectLst/>
              </c:spPr>
            </c:marker>
            <c:bubble3D val="0"/>
            <c:extLst xmlns:c16r2="http://schemas.microsoft.com/office/drawing/2015/06/chart">
              <c:ext xmlns:c16="http://schemas.microsoft.com/office/drawing/2014/chart" uri="{C3380CC4-5D6E-409C-BE32-E72D297353CC}">
                <c16:uniqueId val="{00000001-4B8C-4E40-A709-85271253FE55}"/>
              </c:ext>
            </c:extLst>
          </c:dPt>
          <c:dPt>
            <c:idx val="2"/>
            <c:marker>
              <c:spPr>
                <a:solidFill>
                  <a:schemeClr val="accent4">
                    <a:lumMod val="60000"/>
                    <a:lumOff val="40000"/>
                  </a:schemeClr>
                </a:solidFill>
                <a:ln w="9525">
                  <a:solidFill>
                    <a:schemeClr val="accent4">
                      <a:lumMod val="60000"/>
                      <a:lumOff val="40000"/>
                    </a:schemeClr>
                  </a:solidFill>
                </a:ln>
                <a:effectLst/>
              </c:spPr>
            </c:marker>
            <c:bubble3D val="0"/>
            <c:extLst xmlns:c16r2="http://schemas.microsoft.com/office/drawing/2015/06/chart">
              <c:ext xmlns:c16="http://schemas.microsoft.com/office/drawing/2014/chart" uri="{C3380CC4-5D6E-409C-BE32-E72D297353CC}">
                <c16:uniqueId val="{00000002-4B8C-4E40-A709-85271253FE55}"/>
              </c:ext>
            </c:extLst>
          </c:dPt>
          <c:dPt>
            <c:idx val="3"/>
            <c:marker>
              <c:spPr>
                <a:solidFill>
                  <a:schemeClr val="accent6">
                    <a:lumMod val="75000"/>
                  </a:schemeClr>
                </a:solidFill>
                <a:ln w="9525">
                  <a:solidFill>
                    <a:schemeClr val="accent6">
                      <a:lumMod val="75000"/>
                    </a:schemeClr>
                  </a:solidFill>
                </a:ln>
                <a:effectLst/>
              </c:spPr>
            </c:marker>
            <c:bubble3D val="0"/>
            <c:extLst xmlns:c16r2="http://schemas.microsoft.com/office/drawing/2015/06/chart">
              <c:ext xmlns:c16="http://schemas.microsoft.com/office/drawing/2014/chart" uri="{C3380CC4-5D6E-409C-BE32-E72D297353CC}">
                <c16:uniqueId val="{00000003-4B8C-4E40-A709-85271253FE55}"/>
              </c:ext>
            </c:extLst>
          </c:dPt>
          <c:dPt>
            <c:idx val="4"/>
            <c:marker>
              <c:spPr>
                <a:solidFill>
                  <a:schemeClr val="accent2">
                    <a:lumMod val="75000"/>
                  </a:schemeClr>
                </a:solidFill>
                <a:ln w="9525">
                  <a:solidFill>
                    <a:schemeClr val="accent2">
                      <a:lumMod val="75000"/>
                    </a:schemeClr>
                  </a:solidFill>
                </a:ln>
                <a:effectLst/>
              </c:spPr>
            </c:marker>
            <c:bubble3D val="0"/>
            <c:extLst xmlns:c16r2="http://schemas.microsoft.com/office/drawing/2015/06/chart">
              <c:ext xmlns:c16="http://schemas.microsoft.com/office/drawing/2014/chart" uri="{C3380CC4-5D6E-409C-BE32-E72D297353CC}">
                <c16:uniqueId val="{00000004-4B8C-4E40-A709-85271253FE55}"/>
              </c:ext>
            </c:extLst>
          </c:dPt>
          <c:dPt>
            <c:idx val="5"/>
            <c:marker>
              <c:spPr>
                <a:solidFill>
                  <a:schemeClr val="accent3">
                    <a:lumMod val="75000"/>
                  </a:schemeClr>
                </a:solidFill>
                <a:ln w="9525">
                  <a:solidFill>
                    <a:schemeClr val="accent3">
                      <a:lumMod val="75000"/>
                    </a:schemeClr>
                  </a:solidFill>
                </a:ln>
                <a:effectLst/>
              </c:spPr>
            </c:marker>
            <c:bubble3D val="0"/>
            <c:extLst xmlns:c16r2="http://schemas.microsoft.com/office/drawing/2015/06/chart">
              <c:ext xmlns:c16="http://schemas.microsoft.com/office/drawing/2014/chart" uri="{C3380CC4-5D6E-409C-BE32-E72D297353CC}">
                <c16:uniqueId val="{00000005-4B8C-4E40-A709-85271253FE55}"/>
              </c:ext>
            </c:extLst>
          </c:dPt>
          <c:dLbls>
            <c:dLbl>
              <c:idx val="0"/>
              <c:layout/>
              <c:tx>
                <c:rich>
                  <a:bodyPr/>
                  <a:lstStyle/>
                  <a:p>
                    <a:fld id="{C4F91191-2739-4A41-BD10-382FE7BDB3ED}" type="CELLREF">
                      <a:rPr lang="en-US"/>
                      <a:pPr/>
                      <a:t>[CELLREF]</a:t>
                    </a:fld>
                    <a:endParaRPr lang="en-US"/>
                  </a:p>
                </c:rich>
              </c:tx>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B8C-4E40-A709-85271253FE55}"/>
                </c:ext>
                <c:ext xmlns:c15="http://schemas.microsoft.com/office/drawing/2012/chart" uri="{CE6537A1-D6FC-4f65-9D91-7224C49458BB}">
                  <c15:layout/>
                  <c15:dlblFieldTable>
                    <c15:dlblFTEntry>
                      <c15:txfldGUID>{C4F91191-2739-4A41-BD10-382FE7BDB3ED}</c15:txfldGUID>
                      <c15:f>'[NDVI Regression Analysis.xlsx]Lower Marsh Correlation'!$A$2</c15:f>
                      <c15:dlblFieldTableCache>
                        <c:ptCount val="1"/>
                        <c:pt idx="0">
                          <c:v>1997</c:v>
                        </c:pt>
                      </c15:dlblFieldTableCache>
                    </c15:dlblFTEntry>
                  </c15:dlblFieldTable>
                  <c15:showDataLabelsRange val="0"/>
                </c:ext>
              </c:extLst>
            </c:dLbl>
            <c:dLbl>
              <c:idx val="1"/>
              <c:layout>
                <c:manualLayout>
                  <c:x val="-7.43815106220548E-3"/>
                  <c:y val="-4.4636559944092997E-2"/>
                </c:manualLayout>
              </c:layout>
              <c:tx>
                <c:rich>
                  <a:bodyPr/>
                  <a:lstStyle/>
                  <a:p>
                    <a:fld id="{4286F42A-946B-408D-B58E-E7EF08038D4D}" type="CELLREF">
                      <a:rPr lang="en-US"/>
                      <a:pPr/>
                      <a:t>[CELLREF]</a:t>
                    </a:fld>
                    <a:endParaRPr lang="en-US"/>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B8C-4E40-A709-85271253FE55}"/>
                </c:ext>
                <c:ext xmlns:c15="http://schemas.microsoft.com/office/drawing/2012/chart" uri="{CE6537A1-D6FC-4f65-9D91-7224C49458BB}">
                  <c15:layout/>
                  <c15:dlblFieldTable>
                    <c15:dlblFTEntry>
                      <c15:txfldGUID>{4286F42A-946B-408D-B58E-E7EF08038D4D}</c15:txfldGUID>
                      <c15:f>'[NDVI Regression Analysis.xlsx]Lower Marsh Correlation'!$A$3</c15:f>
                      <c15:dlblFieldTableCache>
                        <c:ptCount val="1"/>
                        <c:pt idx="0">
                          <c:v>1998</c:v>
                        </c:pt>
                      </c15:dlblFieldTableCache>
                    </c15:dlblFTEntry>
                  </c15:dlblFieldTable>
                  <c15:showDataLabelsRange val="0"/>
                </c:ext>
              </c:extLst>
            </c:dLbl>
            <c:dLbl>
              <c:idx val="2"/>
              <c:layout>
                <c:manualLayout>
                  <c:x val="-3.54304029881823E-2"/>
                  <c:y val="-5.80365958935413E-2"/>
                </c:manualLayout>
              </c:layout>
              <c:tx>
                <c:rich>
                  <a:bodyPr/>
                  <a:lstStyle/>
                  <a:p>
                    <a:fld id="{69D2F2D6-066B-4DA1-81EF-2B28692BD5C7}" type="CELLREF">
                      <a:rPr lang="en-US"/>
                      <a:pPr/>
                      <a:t>[CELLREF]</a:t>
                    </a:fld>
                    <a:endParaRPr lang="en-US"/>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4B8C-4E40-A709-85271253FE55}"/>
                </c:ext>
                <c:ext xmlns:c15="http://schemas.microsoft.com/office/drawing/2012/chart" uri="{CE6537A1-D6FC-4f65-9D91-7224C49458BB}">
                  <c15:layout/>
                  <c15:dlblFieldTable>
                    <c15:dlblFTEntry>
                      <c15:txfldGUID>{69D2F2D6-066B-4DA1-81EF-2B28692BD5C7}</c15:txfldGUID>
                      <c15:f>'[NDVI Regression Analysis.xlsx]Lower Marsh Correlation'!$A$4</c15:f>
                      <c15:dlblFieldTableCache>
                        <c:ptCount val="1"/>
                        <c:pt idx="0">
                          <c:v>2002</c:v>
                        </c:pt>
                      </c15:dlblFieldTableCache>
                    </c15:dlblFTEntry>
                  </c15:dlblFieldTable>
                  <c15:showDataLabelsRange val="0"/>
                </c:ext>
              </c:extLst>
            </c:dLbl>
            <c:dLbl>
              <c:idx val="3"/>
              <c:layout>
                <c:manualLayout>
                  <c:x val="-8.6712810191115E-2"/>
                  <c:y val="5.6006983543051898E-2"/>
                </c:manualLayout>
              </c:layout>
              <c:tx>
                <c:rich>
                  <a:bodyPr/>
                  <a:lstStyle/>
                  <a:p>
                    <a:fld id="{E72A84C5-7D3F-4171-9C3B-A92D09B94E54}" type="CELLREF">
                      <a:rPr lang="en-US"/>
                      <a:pPr/>
                      <a:t>[CELLREF]</a:t>
                    </a:fld>
                    <a:endParaRPr lang="en-US"/>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4B8C-4E40-A709-85271253FE55}"/>
                </c:ext>
                <c:ext xmlns:c15="http://schemas.microsoft.com/office/drawing/2012/chart" uri="{CE6537A1-D6FC-4f65-9D91-7224C49458BB}">
                  <c15:layout/>
                  <c15:dlblFieldTable>
                    <c15:dlblFTEntry>
                      <c15:txfldGUID>{E72A84C5-7D3F-4171-9C3B-A92D09B94E54}</c15:txfldGUID>
                      <c15:f>'[NDVI Regression Analysis.xlsx]Lower Marsh Correlation'!$A$5</c15:f>
                      <c15:dlblFieldTableCache>
                        <c:ptCount val="1"/>
                        <c:pt idx="0">
                          <c:v>2003</c:v>
                        </c:pt>
                      </c15:dlblFieldTableCache>
                    </c15:dlblFTEntry>
                  </c15:dlblFieldTable>
                  <c15:showDataLabelsRange val="0"/>
                </c:ext>
              </c:extLst>
            </c:dLbl>
            <c:dLbl>
              <c:idx val="4"/>
              <c:layout/>
              <c:tx>
                <c:rich>
                  <a:bodyPr/>
                  <a:lstStyle/>
                  <a:p>
                    <a:fld id="{B4FF4859-2F45-4048-BB36-C1C222E32ABB}" type="CELLREF">
                      <a:rPr lang="en-US"/>
                      <a:pPr/>
                      <a:t>[CELLREF]</a:t>
                    </a:fld>
                    <a:endParaRPr lang="en-US"/>
                  </a:p>
                </c:rich>
              </c:tx>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4B8C-4E40-A709-85271253FE55}"/>
                </c:ext>
                <c:ext xmlns:c15="http://schemas.microsoft.com/office/drawing/2012/chart" uri="{CE6537A1-D6FC-4f65-9D91-7224C49458BB}">
                  <c15:layout/>
                  <c15:dlblFieldTable>
                    <c15:dlblFTEntry>
                      <c15:txfldGUID>{B4FF4859-2F45-4048-BB36-C1C222E32ABB}</c15:txfldGUID>
                      <c15:f>'[NDVI Regression Analysis.xlsx]Lower Marsh Correlation'!$A$6</c15:f>
                      <c15:dlblFieldTableCache>
                        <c:ptCount val="1"/>
                        <c:pt idx="0">
                          <c:v>2009</c:v>
                        </c:pt>
                      </c15:dlblFieldTableCache>
                    </c15:dlblFTEntry>
                  </c15:dlblFieldTable>
                  <c15:showDataLabelsRange val="0"/>
                </c:ext>
              </c:extLst>
            </c:dLbl>
            <c:dLbl>
              <c:idx val="5"/>
              <c:layout>
                <c:manualLayout>
                  <c:x val="-5.46605170009654E-2"/>
                  <c:y val="6.3595460697016298E-2"/>
                </c:manualLayout>
              </c:layout>
              <c:tx>
                <c:rich>
                  <a:bodyPr/>
                  <a:lstStyle/>
                  <a:p>
                    <a:fld id="{A2549BD9-4AA7-49DD-A745-C811E6A54BAD}" type="CELLREF">
                      <a:rPr lang="en-US"/>
                      <a:pPr/>
                      <a:t>[CELLREF]</a:t>
                    </a:fld>
                    <a:endParaRPr lang="en-US"/>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4B8C-4E40-A709-85271253FE55}"/>
                </c:ext>
                <c:ext xmlns:c15="http://schemas.microsoft.com/office/drawing/2012/chart" uri="{CE6537A1-D6FC-4f65-9D91-7224C49458BB}">
                  <c15:layout/>
                  <c15:dlblFieldTable>
                    <c15:dlblFTEntry>
                      <c15:txfldGUID>{A2549BD9-4AA7-49DD-A745-C811E6A54BAD}</c15:txfldGUID>
                      <c15:f>'[NDVI Regression Analysis.xlsx]Lower Marsh Correlation'!$A$7</c15:f>
                      <c15:dlblFieldTableCache>
                        <c:ptCount val="1"/>
                        <c:pt idx="0">
                          <c:v>2010</c:v>
                        </c:pt>
                      </c15:dlblFieldTableCache>
                    </c15:dlblFTEntry>
                  </c15:dlblFieldTable>
                  <c15:showDataLabelsRange val="0"/>
                </c:ext>
              </c:extLst>
            </c:dLbl>
            <c:dLbl>
              <c:idx val="6"/>
              <c:layout/>
              <c:tx>
                <c:rich>
                  <a:bodyPr/>
                  <a:lstStyle/>
                  <a:p>
                    <a:fld id="{EE3CC432-2D32-4101-9B62-2C3AB489D8DF}" type="CELLREF">
                      <a:rPr lang="en-US"/>
                      <a:pPr/>
                      <a:t>[CELLREF]</a:t>
                    </a:fld>
                    <a:endParaRPr lang="en-US"/>
                  </a:p>
                </c:rich>
              </c:tx>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4B8C-4E40-A709-85271253FE55}"/>
                </c:ext>
                <c:ext xmlns:c15="http://schemas.microsoft.com/office/drawing/2012/chart" uri="{CE6537A1-D6FC-4f65-9D91-7224C49458BB}">
                  <c15:layout/>
                  <c15:dlblFieldTable>
                    <c15:dlblFTEntry>
                      <c15:txfldGUID>{EE3CC432-2D32-4101-9B62-2C3AB489D8DF}</c15:txfldGUID>
                      <c15:f>'[NDVI Regression Analysis.xlsx]Lower Marsh Correlation'!$A$8</c15:f>
                      <c15:dlblFieldTableCache>
                        <c:ptCount val="1"/>
                        <c:pt idx="0">
                          <c:v>2015</c:v>
                        </c:pt>
                      </c15:dlblFieldTableCache>
                    </c15:dlblFTEntry>
                  </c15:dlblFieldTable>
                  <c15:showDataLabelsRange val="0"/>
                </c:ext>
              </c:extLst>
            </c:dLbl>
            <c:spPr>
              <a:noFill/>
              <a:ln>
                <a:noFill/>
              </a:ln>
              <a:effectLst/>
            </c:spPr>
            <c:txPr>
              <a:bodyPr rot="0" spcFirstLastPara="1" vertOverflow="ellipsis" vert="horz" wrap="square" lIns="38100" tIns="19050" rIns="38100" bIns="19050" anchor="b" anchorCtr="0">
                <a:spAutoFit/>
              </a:bodyPr>
              <a:lstStyle/>
              <a:p>
                <a:pPr>
                  <a:defRPr sz="8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0.13595046206170999"/>
                  <c:y val="0.23573689517672899"/>
                </c:manualLayout>
              </c:layout>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Century Gothic" panose="020B0502020202020204" pitchFamily="34" charset="0"/>
                        <a:ea typeface="+mn-ea"/>
                        <a:cs typeface="+mn-cs"/>
                      </a:defRPr>
                    </a:pPr>
                    <a:r>
                      <a:rPr lang="en-US" baseline="0" dirty="0"/>
                      <a:t>y = -0.07x + 0.42</a:t>
                    </a:r>
                    <a:br>
                      <a:rPr lang="en-US" baseline="0" dirty="0"/>
                    </a:br>
                    <a:r>
                      <a:rPr lang="en-US" baseline="0" dirty="0"/>
                      <a:t>R² = 0.38</a:t>
                    </a:r>
                    <a:endParaRPr lang="en-US" dirty="0"/>
                  </a:p>
                </c:rich>
              </c:tx>
              <c:numFmt formatCode="General" sourceLinked="0"/>
              <c:spPr>
                <a:noFill/>
                <a:ln>
                  <a:noFill/>
                </a:ln>
                <a:effectLst/>
              </c:spPr>
            </c:trendlineLbl>
          </c:trendline>
          <c:xVal>
            <c:numRef>
              <c:f>'[NDVI Regression Analysis.xlsx]Lower Marsh Correlation'!$B$2:$B$8</c:f>
              <c:numCache>
                <c:formatCode>0.00</c:formatCode>
                <c:ptCount val="7"/>
                <c:pt idx="0">
                  <c:v>1.5779166666666671</c:v>
                </c:pt>
                <c:pt idx="1">
                  <c:v>0.90275000000000005</c:v>
                </c:pt>
                <c:pt idx="2">
                  <c:v>0.63524999999999998</c:v>
                </c:pt>
                <c:pt idx="3">
                  <c:v>0.49008333333333298</c:v>
                </c:pt>
                <c:pt idx="4">
                  <c:v>0.41741666666666699</c:v>
                </c:pt>
                <c:pt idx="5">
                  <c:v>-0.35725000000000001</c:v>
                </c:pt>
                <c:pt idx="6">
                  <c:v>1.6379999999999999</c:v>
                </c:pt>
              </c:numCache>
            </c:numRef>
          </c:xVal>
          <c:yVal>
            <c:numRef>
              <c:f>'[NDVI Regression Analysis.xlsx]Lower Marsh Correlation'!$C$2:$C$8</c:f>
              <c:numCache>
                <c:formatCode>0.00</c:formatCode>
                <c:ptCount val="7"/>
                <c:pt idx="0">
                  <c:v>0.17849107142857101</c:v>
                </c:pt>
                <c:pt idx="1">
                  <c:v>0.35937254901960802</c:v>
                </c:pt>
                <c:pt idx="2">
                  <c:v>0.37091428571428597</c:v>
                </c:pt>
                <c:pt idx="3">
                  <c:v>0.38241935483870998</c:v>
                </c:pt>
                <c:pt idx="4">
                  <c:v>0.434194174757282</c:v>
                </c:pt>
                <c:pt idx="5">
                  <c:v>0.41093859649122799</c:v>
                </c:pt>
                <c:pt idx="6">
                  <c:v>0.38364705882352901</c:v>
                </c:pt>
              </c:numCache>
            </c:numRef>
          </c:yVal>
          <c:smooth val="0"/>
          <c:extLst xmlns:c16r2="http://schemas.microsoft.com/office/drawing/2015/06/chart">
            <c:ext xmlns:c16="http://schemas.microsoft.com/office/drawing/2014/chart" uri="{C3380CC4-5D6E-409C-BE32-E72D297353CC}">
              <c16:uniqueId val="{00000009-4B8C-4E40-A709-85271253FE55}"/>
            </c:ext>
          </c:extLst>
        </c:ser>
        <c:dLbls>
          <c:dLblPos val="t"/>
          <c:showLegendKey val="0"/>
          <c:showVal val="1"/>
          <c:showCatName val="0"/>
          <c:showSerName val="0"/>
          <c:showPercent val="0"/>
          <c:showBubbleSize val="0"/>
        </c:dLbls>
        <c:axId val="492648272"/>
        <c:axId val="644177944"/>
      </c:scatterChart>
      <c:valAx>
        <c:axId val="4926482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latin typeface="Century Gothic" panose="020B0502020202020204" pitchFamily="34" charset="0"/>
                  </a:rPr>
                  <a:t>Annual</a:t>
                </a:r>
                <a:r>
                  <a:rPr lang="en-US" baseline="0">
                    <a:latin typeface="Century Gothic" panose="020B0502020202020204" pitchFamily="34" charset="0"/>
                  </a:rPr>
                  <a:t> </a:t>
                </a:r>
                <a:r>
                  <a:rPr lang="en-US">
                    <a:latin typeface="Century Gothic" panose="020B0502020202020204" pitchFamily="34" charset="0"/>
                  </a:rPr>
                  <a:t>ENSO</a:t>
                </a:r>
                <a:r>
                  <a:rPr lang="en-US" baseline="0">
                    <a:latin typeface="Century Gothic" panose="020B0502020202020204" pitchFamily="34" charset="0"/>
                  </a:rPr>
                  <a:t> Index Average</a:t>
                </a:r>
                <a:endParaRPr lang="en-US">
                  <a:latin typeface="Century Gothic" panose="020B0502020202020204" pitchFamily="34" charset="0"/>
                </a:endParaRPr>
              </a:p>
            </c:rich>
          </c:tx>
          <c:layout/>
          <c:overlay val="0"/>
          <c:spPr>
            <a:noFill/>
            <a:ln>
              <a:noFill/>
            </a:ln>
            <a:effectLst/>
          </c:sp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44177944"/>
        <c:crosses val="autoZero"/>
        <c:crossBetween val="midCat"/>
      </c:valAx>
      <c:valAx>
        <c:axId val="64417794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latin typeface="Century Gothic" panose="020B0502020202020204" pitchFamily="34" charset="0"/>
                  </a:rPr>
                  <a:t>Annual NDVI Average</a:t>
                </a:r>
              </a:p>
            </c:rich>
          </c:tx>
          <c:layout/>
          <c:overlay val="0"/>
          <c:spPr>
            <a:noFill/>
            <a:ln>
              <a:noFill/>
            </a:ln>
            <a:effectLst/>
          </c:sp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92648272"/>
        <c:crosses val="autoZero"/>
        <c:crossBetween val="midCat"/>
      </c:valAx>
      <c:spPr>
        <a:noFill/>
        <a:ln>
          <a:noFill/>
        </a:ln>
        <a:effectLst/>
      </c:spPr>
    </c:plotArea>
    <c:legend>
      <c:legendPos val="r"/>
      <c:layout>
        <c:manualLayout>
          <c:xMode val="edge"/>
          <c:yMode val="edge"/>
          <c:x val="0.89235520559930004"/>
          <c:y val="0.25387284922718001"/>
          <c:w val="9.0978127734033201E-2"/>
          <c:h val="0.50019429862933795"/>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1200" b="1" dirty="0">
                <a:solidFill>
                  <a:schemeClr val="accent6"/>
                </a:solidFill>
              </a:rPr>
              <a:t>Sentinel</a:t>
            </a:r>
            <a:r>
              <a:rPr lang="en-US" sz="1200" b="1" baseline="0" dirty="0">
                <a:solidFill>
                  <a:schemeClr val="accent6"/>
                </a:solidFill>
              </a:rPr>
              <a:t> 2A NDI45 </a:t>
            </a:r>
            <a:r>
              <a:rPr lang="en-US" sz="1200" baseline="0" dirty="0"/>
              <a:t>vs. </a:t>
            </a:r>
            <a:r>
              <a:rPr lang="en-US" sz="1200" baseline="0" dirty="0" err="1"/>
              <a:t>Pickleweed</a:t>
            </a:r>
            <a:r>
              <a:rPr lang="en-US" sz="1200" baseline="0" dirty="0"/>
              <a:t> Health Index for High Elevation Marsh</a:t>
            </a:r>
            <a:endParaRPr lang="en-US" sz="1200" dirty="0"/>
          </a:p>
        </c:rich>
      </c:tx>
      <c:layout>
        <c:manualLayout>
          <c:xMode val="edge"/>
          <c:yMode val="edge"/>
          <c:x val="0.18903625328084001"/>
          <c:y val="4.0509259259259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'High Elevation Marsh - PW only'!$AF$1</c:f>
              <c:strCache>
                <c:ptCount val="1"/>
                <c:pt idx="0">
                  <c:v>Senintel_NDI45</c:v>
                </c:pt>
              </c:strCache>
            </c:strRef>
          </c:tx>
          <c:spPr>
            <a:ln w="19050" cap="rnd">
              <a:noFill/>
              <a:round/>
            </a:ln>
            <a:effectLst/>
          </c:spPr>
          <c:marker>
            <c:symbol val="circle"/>
            <c:size val="5"/>
            <c:spPr>
              <a:solidFill>
                <a:schemeClr val="accent6"/>
              </a:solidFill>
              <a:ln w="9525">
                <a:solidFill>
                  <a:schemeClr val="accent6"/>
                </a:solidFill>
              </a:ln>
              <a:effectLst/>
            </c:spPr>
          </c:marker>
          <c:trendline>
            <c:spPr>
              <a:ln w="19050" cap="rnd">
                <a:solidFill>
                  <a:schemeClr val="accent6"/>
                </a:solidFill>
                <a:prstDash val="sysDot"/>
              </a:ln>
              <a:effectLst/>
            </c:spPr>
            <c:trendlineType val="linear"/>
            <c:dispRSqr val="0"/>
            <c:dispEq val="0"/>
          </c:trendline>
          <c:trendline>
            <c:spPr>
              <a:ln w="19050" cap="rnd">
                <a:solidFill>
                  <a:schemeClr val="accent6"/>
                </a:solidFill>
                <a:prstDash val="sysDot"/>
              </a:ln>
              <a:effectLst/>
            </c:spPr>
            <c:trendlineType val="linear"/>
            <c:dispRSqr val="0"/>
            <c:dispEq val="0"/>
          </c:trendline>
          <c:xVal>
            <c:numRef>
              <c:f>'High Elevation Marsh - PW only'!$J$2:$J$39</c:f>
              <c:numCache>
                <c:formatCode>General</c:formatCode>
                <c:ptCount val="38"/>
                <c:pt idx="0">
                  <c:v>209.75</c:v>
                </c:pt>
                <c:pt idx="1">
                  <c:v>229.08</c:v>
                </c:pt>
                <c:pt idx="2">
                  <c:v>206.75</c:v>
                </c:pt>
                <c:pt idx="3">
                  <c:v>173.41999999999899</c:v>
                </c:pt>
                <c:pt idx="4">
                  <c:v>190.16999999999899</c:v>
                </c:pt>
                <c:pt idx="5">
                  <c:v>200.5</c:v>
                </c:pt>
                <c:pt idx="6">
                  <c:v>184.58</c:v>
                </c:pt>
                <c:pt idx="7">
                  <c:v>136.91999999999899</c:v>
                </c:pt>
                <c:pt idx="8">
                  <c:v>184.66999999999899</c:v>
                </c:pt>
                <c:pt idx="9">
                  <c:v>164.83</c:v>
                </c:pt>
                <c:pt idx="10">
                  <c:v>156.25</c:v>
                </c:pt>
                <c:pt idx="11">
                  <c:v>198.16999999999899</c:v>
                </c:pt>
                <c:pt idx="12">
                  <c:v>194.75</c:v>
                </c:pt>
                <c:pt idx="13">
                  <c:v>200.41999999999899</c:v>
                </c:pt>
                <c:pt idx="14">
                  <c:v>187.25</c:v>
                </c:pt>
                <c:pt idx="15">
                  <c:v>147.08000000000001</c:v>
                </c:pt>
                <c:pt idx="16">
                  <c:v>181.75</c:v>
                </c:pt>
                <c:pt idx="17">
                  <c:v>175.08</c:v>
                </c:pt>
              </c:numCache>
            </c:numRef>
          </c:xVal>
          <c:yVal>
            <c:numRef>
              <c:f>'High Elevation Marsh - PW only'!$AF$2:$AF$39</c:f>
              <c:numCache>
                <c:formatCode>General</c:formatCode>
                <c:ptCount val="38"/>
                <c:pt idx="0">
                  <c:v>0.18560822308063499</c:v>
                </c:pt>
                <c:pt idx="1">
                  <c:v>0.186383932828903</c:v>
                </c:pt>
                <c:pt idx="2">
                  <c:v>0.18688525259494801</c:v>
                </c:pt>
                <c:pt idx="3">
                  <c:v>0.15289255976676899</c:v>
                </c:pt>
                <c:pt idx="4">
                  <c:v>0.19677790999412501</c:v>
                </c:pt>
                <c:pt idx="5">
                  <c:v>0.16293278336524999</c:v>
                </c:pt>
                <c:pt idx="6">
                  <c:v>0.16228571534156799</c:v>
                </c:pt>
                <c:pt idx="7">
                  <c:v>0.115284971892834</c:v>
                </c:pt>
                <c:pt idx="8">
                  <c:v>0.106176264584064</c:v>
                </c:pt>
                <c:pt idx="9">
                  <c:v>0.14106145501136799</c:v>
                </c:pt>
                <c:pt idx="10">
                  <c:v>0.150497511029243</c:v>
                </c:pt>
                <c:pt idx="11">
                  <c:v>0.114794351160526</c:v>
                </c:pt>
                <c:pt idx="12">
                  <c:v>0.14869177341461201</c:v>
                </c:pt>
                <c:pt idx="13">
                  <c:v>8.6436167359352001E-2</c:v>
                </c:pt>
                <c:pt idx="14">
                  <c:v>0.13953489065170299</c:v>
                </c:pt>
                <c:pt idx="15">
                  <c:v>0.13289473950862901</c:v>
                </c:pt>
                <c:pt idx="16">
                  <c:v>9.2529132962227006E-2</c:v>
                </c:pt>
                <c:pt idx="17">
                  <c:v>0.121333330869675</c:v>
                </c:pt>
              </c:numCache>
            </c:numRef>
          </c:yVal>
          <c:smooth val="0"/>
          <c:extLst xmlns:c16r2="http://schemas.microsoft.com/office/drawing/2015/06/chart">
            <c:ext xmlns:c16="http://schemas.microsoft.com/office/drawing/2014/chart" uri="{C3380CC4-5D6E-409C-BE32-E72D297353CC}">
              <c16:uniqueId val="{00000002-4823-4DAB-900E-8A40D683AE03}"/>
            </c:ext>
          </c:extLst>
        </c:ser>
        <c:dLbls>
          <c:showLegendKey val="0"/>
          <c:showVal val="0"/>
          <c:showCatName val="0"/>
          <c:showSerName val="0"/>
          <c:showPercent val="0"/>
          <c:showBubbleSize val="0"/>
        </c:dLbls>
        <c:axId val="499690176"/>
        <c:axId val="499690960"/>
      </c:scatterChart>
      <c:valAx>
        <c:axId val="4996901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Pickleweed Health Index - High Elevation Marsh (&gt;156 cm)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99690960"/>
        <c:crosses val="autoZero"/>
        <c:crossBetween val="midCat"/>
      </c:valAx>
      <c:valAx>
        <c:axId val="499690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Sentinel 2A Normalized Differece Index 45 (NDI45)</a:t>
                </a:r>
              </a:p>
            </c:rich>
          </c:tx>
          <c:layout>
            <c:manualLayout>
              <c:xMode val="edge"/>
              <c:yMode val="edge"/>
              <c:x val="3.3333333333333298E-2"/>
              <c:y val="6.0185185185185203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99690176"/>
        <c:crosses val="autoZero"/>
        <c:crossBetween val="midCat"/>
      </c:valAx>
      <c:spPr>
        <a:noFill/>
        <a:ln>
          <a:noFill/>
        </a:ln>
        <a:effectLst/>
      </c:spPr>
    </c:plotArea>
    <c:plotVisOnly val="1"/>
    <c:dispBlanksAs val="gap"/>
    <c:showDLblsOverMax val="0"/>
  </c:chart>
  <c:spPr>
    <a:noFill/>
    <a:ln>
      <a:solidFill>
        <a:schemeClr val="tx1"/>
      </a:solidFill>
    </a:ln>
    <a:effectLst/>
  </c:spPr>
  <c:txPr>
    <a:bodyPr/>
    <a:lstStyle/>
    <a:p>
      <a:pPr>
        <a:defRPr baseline="0">
          <a:latin typeface="Century Gothic" panose="020B0502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1200" b="1" dirty="0">
                <a:solidFill>
                  <a:schemeClr val="accent6"/>
                </a:solidFill>
              </a:rPr>
              <a:t>Sentinel 2A IRECI </a:t>
            </a:r>
            <a:r>
              <a:rPr lang="en-US" sz="1200" dirty="0"/>
              <a:t>vs. </a:t>
            </a:r>
            <a:r>
              <a:rPr lang="en-US" sz="1200" dirty="0" err="1"/>
              <a:t>Pickleweed</a:t>
            </a:r>
            <a:r>
              <a:rPr lang="en-US" sz="1200" dirty="0"/>
              <a:t> Health Index for High</a:t>
            </a:r>
            <a:r>
              <a:rPr lang="en-US" sz="1200" baseline="0" dirty="0"/>
              <a:t> Elevation Marsh</a:t>
            </a:r>
            <a:endParaRPr lang="en-US" sz="12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'High Elevation Marsh - PW only'!$AG$1</c:f>
              <c:strCache>
                <c:ptCount val="1"/>
                <c:pt idx="0">
                  <c:v>Sentinel_IRECI</c:v>
                </c:pt>
              </c:strCache>
            </c:strRef>
          </c:tx>
          <c:spPr>
            <a:ln w="19050" cap="rnd">
              <a:noFill/>
              <a:round/>
            </a:ln>
            <a:effectLst/>
          </c:spPr>
          <c:marker>
            <c:symbol val="circle"/>
            <c:size val="5"/>
            <c:spPr>
              <a:solidFill>
                <a:schemeClr val="accent6"/>
              </a:solidFill>
              <a:ln w="9525">
                <a:solidFill>
                  <a:schemeClr val="accent6"/>
                </a:solidFill>
              </a:ln>
              <a:effectLst/>
            </c:spPr>
          </c:marker>
          <c:trendline>
            <c:spPr>
              <a:ln w="19050" cap="rnd">
                <a:solidFill>
                  <a:schemeClr val="accent6"/>
                </a:solidFill>
                <a:prstDash val="sysDot"/>
              </a:ln>
              <a:effectLst/>
            </c:spPr>
            <c:trendlineType val="linear"/>
            <c:dispRSqr val="0"/>
            <c:dispEq val="0"/>
          </c:trendline>
          <c:trendline>
            <c:spPr>
              <a:ln w="19050" cap="rnd">
                <a:solidFill>
                  <a:schemeClr val="accent6"/>
                </a:solidFill>
                <a:prstDash val="sysDot"/>
              </a:ln>
              <a:effectLst/>
            </c:spPr>
            <c:trendlineType val="linear"/>
            <c:dispRSqr val="1"/>
            <c:dispEq val="0"/>
            <c:trendlineLbl>
              <c:layout>
                <c:manualLayout>
                  <c:x val="-0.404281714785652"/>
                  <c:y val="1.8626421697287801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rendlineLbl>
          </c:trendline>
          <c:xVal>
            <c:numRef>
              <c:f>'High Elevation Marsh - PW only'!$J$2:$J$39</c:f>
              <c:numCache>
                <c:formatCode>General</c:formatCode>
                <c:ptCount val="38"/>
                <c:pt idx="0">
                  <c:v>209.75</c:v>
                </c:pt>
                <c:pt idx="1">
                  <c:v>229.08</c:v>
                </c:pt>
                <c:pt idx="2">
                  <c:v>206.75</c:v>
                </c:pt>
                <c:pt idx="3">
                  <c:v>173.41999999999899</c:v>
                </c:pt>
                <c:pt idx="4">
                  <c:v>190.16999999999899</c:v>
                </c:pt>
                <c:pt idx="5">
                  <c:v>200.5</c:v>
                </c:pt>
                <c:pt idx="6">
                  <c:v>184.58</c:v>
                </c:pt>
                <c:pt idx="7">
                  <c:v>136.91999999999899</c:v>
                </c:pt>
                <c:pt idx="8">
                  <c:v>184.66999999999899</c:v>
                </c:pt>
                <c:pt idx="9">
                  <c:v>164.83</c:v>
                </c:pt>
                <c:pt idx="10">
                  <c:v>156.25</c:v>
                </c:pt>
                <c:pt idx="11">
                  <c:v>198.16999999999899</c:v>
                </c:pt>
                <c:pt idx="12">
                  <c:v>194.75</c:v>
                </c:pt>
                <c:pt idx="13">
                  <c:v>200.41999999999899</c:v>
                </c:pt>
                <c:pt idx="14">
                  <c:v>187.25</c:v>
                </c:pt>
                <c:pt idx="15">
                  <c:v>147.08000000000001</c:v>
                </c:pt>
                <c:pt idx="16">
                  <c:v>181.75</c:v>
                </c:pt>
                <c:pt idx="17">
                  <c:v>175.08</c:v>
                </c:pt>
              </c:numCache>
            </c:numRef>
          </c:xVal>
          <c:yVal>
            <c:numRef>
              <c:f>'High Elevation Marsh - PW only'!$AG$2:$AG$39</c:f>
              <c:numCache>
                <c:formatCode>General</c:formatCode>
                <c:ptCount val="38"/>
                <c:pt idx="0">
                  <c:v>2147.0771484375</c:v>
                </c:pt>
                <c:pt idx="1">
                  <c:v>2033.40539550781</c:v>
                </c:pt>
                <c:pt idx="2">
                  <c:v>2369.88940429687</c:v>
                </c:pt>
                <c:pt idx="3">
                  <c:v>1518.40856933593</c:v>
                </c:pt>
                <c:pt idx="4">
                  <c:v>1392.69995117187</c:v>
                </c:pt>
                <c:pt idx="5">
                  <c:v>1509.60327148437</c:v>
                </c:pt>
                <c:pt idx="6">
                  <c:v>1208.76306152343</c:v>
                </c:pt>
                <c:pt idx="7">
                  <c:v>686.14636230468705</c:v>
                </c:pt>
                <c:pt idx="8">
                  <c:v>498.36511230468687</c:v>
                </c:pt>
                <c:pt idx="9">
                  <c:v>510.60464477539</c:v>
                </c:pt>
                <c:pt idx="10">
                  <c:v>862.67028808593682</c:v>
                </c:pt>
                <c:pt idx="11">
                  <c:v>543.799560546875</c:v>
                </c:pt>
                <c:pt idx="12">
                  <c:v>922.36334228515602</c:v>
                </c:pt>
                <c:pt idx="13">
                  <c:v>535.187255859375</c:v>
                </c:pt>
                <c:pt idx="14">
                  <c:v>1126.98168945312</c:v>
                </c:pt>
                <c:pt idx="15">
                  <c:v>716.58538818359295</c:v>
                </c:pt>
                <c:pt idx="16">
                  <c:v>477.15808105468699</c:v>
                </c:pt>
                <c:pt idx="17">
                  <c:v>633.76934814453102</c:v>
                </c:pt>
              </c:numCache>
            </c:numRef>
          </c:yVal>
          <c:smooth val="0"/>
          <c:extLst xmlns:c16r2="http://schemas.microsoft.com/office/drawing/2015/06/chart">
            <c:ext xmlns:c16="http://schemas.microsoft.com/office/drawing/2014/chart" uri="{C3380CC4-5D6E-409C-BE32-E72D297353CC}">
              <c16:uniqueId val="{00000002-BFFA-47C9-ADD5-7FEBE7154B91}"/>
            </c:ext>
          </c:extLst>
        </c:ser>
        <c:dLbls>
          <c:showLegendKey val="0"/>
          <c:showVal val="0"/>
          <c:showCatName val="0"/>
          <c:showSerName val="0"/>
          <c:showPercent val="0"/>
          <c:showBubbleSize val="0"/>
        </c:dLbls>
        <c:axId val="499691352"/>
        <c:axId val="490467800"/>
      </c:scatterChart>
      <c:valAx>
        <c:axId val="4996913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Pickleweed Health Index - High Elevation Marsh (&gt;156 cm)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90467800"/>
        <c:crosses val="autoZero"/>
        <c:crossBetween val="midCat"/>
      </c:valAx>
      <c:valAx>
        <c:axId val="490467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Sentinel 2A Inverted Red Edge Chlorophyll Index (IRECI)</a:t>
                </a:r>
              </a:p>
            </c:rich>
          </c:tx>
          <c:layout>
            <c:manualLayout>
              <c:xMode val="edge"/>
              <c:yMode val="edge"/>
              <c:x val="2.4305555555555601E-2"/>
              <c:y val="0.1417537000583259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99691352"/>
        <c:crosses val="autoZero"/>
        <c:crossBetween val="midCat"/>
      </c:valAx>
      <c:spPr>
        <a:noFill/>
        <a:ln>
          <a:noFill/>
        </a:ln>
        <a:effectLst/>
      </c:spPr>
    </c:plotArea>
    <c:plotVisOnly val="1"/>
    <c:dispBlanksAs val="gap"/>
    <c:showDLblsOverMax val="0"/>
  </c:chart>
  <c:spPr>
    <a:noFill/>
    <a:ln>
      <a:solidFill>
        <a:schemeClr val="tx2"/>
      </a:solidFill>
    </a:ln>
    <a:effectLst/>
  </c:spPr>
  <c:txPr>
    <a:bodyPr/>
    <a:lstStyle/>
    <a:p>
      <a:pPr>
        <a:defRPr baseline="0">
          <a:latin typeface="Century Gothic" panose="020B0502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1853554542356"/>
          <c:y val="4.2458367620085702E-2"/>
          <c:w val="0.66651431031401598"/>
          <c:h val="0.76896614313086697"/>
        </c:manualLayout>
      </c:layout>
      <c:scatterChart>
        <c:scatterStyle val="lineMarker"/>
        <c:varyColors val="0"/>
        <c:ser>
          <c:idx val="0"/>
          <c:order val="0"/>
          <c:tx>
            <c:v>Corrected</c:v>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28415760777495702"/>
                  <c:y val="0.232957749135767"/>
                </c:manualLayout>
              </c:layout>
              <c:tx>
                <c:rich>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r>
                      <a:rPr lang="en-US" baseline="0" dirty="0"/>
                      <a:t>y = </a:t>
                    </a:r>
                    <a:r>
                      <a:rPr lang="en-US" baseline="0" dirty="0" smtClean="0"/>
                      <a:t>0.84x </a:t>
                    </a:r>
                    <a:r>
                      <a:rPr lang="en-US" baseline="0" dirty="0"/>
                      <a:t>+ </a:t>
                    </a:r>
                    <a:r>
                      <a:rPr lang="en-US" baseline="0" dirty="0" smtClean="0"/>
                      <a:t>0.24</a:t>
                    </a:r>
                    <a:r>
                      <a:rPr lang="en-US" baseline="0" dirty="0"/>
                      <a:t/>
                    </a:r>
                    <a:br>
                      <a:rPr lang="en-US" baseline="0" dirty="0"/>
                    </a:br>
                    <a:r>
                      <a:rPr lang="en-US" baseline="0" dirty="0"/>
                      <a:t>R² = </a:t>
                    </a:r>
                    <a:r>
                      <a:rPr lang="en-US" baseline="0" dirty="0" smtClean="0"/>
                      <a:t>0.84</a:t>
                    </a:r>
                    <a:endParaRPr lang="en-US" dirty="0"/>
                  </a:p>
                </c:rich>
              </c:tx>
              <c:numFmt formatCode="General" sourceLinked="0"/>
              <c:spPr>
                <a:solidFill>
                  <a:schemeClr val="lt1"/>
                </a:solidFill>
                <a:ln w="12700" cap="flat" cmpd="sng" algn="ctr">
                  <a:solidFill>
                    <a:schemeClr val="accent1"/>
                  </a:solidFill>
                  <a:prstDash val="solid"/>
                  <a:miter lim="800000"/>
                </a:ln>
                <a:effectLst/>
              </c:spPr>
              <c:txPr>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n-US"/>
                </a:p>
              </c:txPr>
            </c:trendlineLbl>
          </c:trendline>
          <c:xVal>
            <c:numRef>
              <c:f>MySite_model_data_v2!$D$2:$D$551</c:f>
              <c:numCache>
                <c:formatCode>General</c:formatCode>
                <c:ptCount val="550"/>
                <c:pt idx="0">
                  <c:v>1.6359999999999999</c:v>
                </c:pt>
                <c:pt idx="1">
                  <c:v>1.6380999999999999</c:v>
                </c:pt>
                <c:pt idx="2">
                  <c:v>1.6332</c:v>
                </c:pt>
                <c:pt idx="3">
                  <c:v>1.6435999999999999</c:v>
                </c:pt>
                <c:pt idx="4">
                  <c:v>1.6072</c:v>
                </c:pt>
                <c:pt idx="5">
                  <c:v>1.6121000000000001</c:v>
                </c:pt>
                <c:pt idx="6">
                  <c:v>1.6044</c:v>
                </c:pt>
                <c:pt idx="7">
                  <c:v>1.6047</c:v>
                </c:pt>
                <c:pt idx="8">
                  <c:v>1.5941000000000001</c:v>
                </c:pt>
                <c:pt idx="9">
                  <c:v>1.605</c:v>
                </c:pt>
                <c:pt idx="10">
                  <c:v>1.6020000000000001</c:v>
                </c:pt>
                <c:pt idx="11">
                  <c:v>1.5924</c:v>
                </c:pt>
                <c:pt idx="12">
                  <c:v>1.5771999999999999</c:v>
                </c:pt>
                <c:pt idx="13">
                  <c:v>1.5752999999999999</c:v>
                </c:pt>
                <c:pt idx="14">
                  <c:v>1.5783</c:v>
                </c:pt>
                <c:pt idx="15">
                  <c:v>1.5771999999999999</c:v>
                </c:pt>
                <c:pt idx="16">
                  <c:v>1.5728</c:v>
                </c:pt>
                <c:pt idx="17">
                  <c:v>1.5853999999999999</c:v>
                </c:pt>
                <c:pt idx="18">
                  <c:v>1.5854999999999999</c:v>
                </c:pt>
                <c:pt idx="19">
                  <c:v>1.5812999999999999</c:v>
                </c:pt>
                <c:pt idx="20">
                  <c:v>1.1415</c:v>
                </c:pt>
                <c:pt idx="21">
                  <c:v>1.3624000000000001</c:v>
                </c:pt>
                <c:pt idx="22">
                  <c:v>1.2559</c:v>
                </c:pt>
                <c:pt idx="23">
                  <c:v>1.1154999999999999</c:v>
                </c:pt>
                <c:pt idx="24">
                  <c:v>1.5945</c:v>
                </c:pt>
                <c:pt idx="25">
                  <c:v>1.5912999999999999</c:v>
                </c:pt>
                <c:pt idx="26">
                  <c:v>1.5878000000000001</c:v>
                </c:pt>
                <c:pt idx="27">
                  <c:v>1.5949</c:v>
                </c:pt>
                <c:pt idx="28">
                  <c:v>1.5686</c:v>
                </c:pt>
                <c:pt idx="29">
                  <c:v>1.5804</c:v>
                </c:pt>
                <c:pt idx="30">
                  <c:v>1.5709</c:v>
                </c:pt>
                <c:pt idx="31">
                  <c:v>1.5852999999999999</c:v>
                </c:pt>
                <c:pt idx="32">
                  <c:v>1.5186999999999999</c:v>
                </c:pt>
                <c:pt idx="33">
                  <c:v>1.2878000000000001</c:v>
                </c:pt>
                <c:pt idx="34">
                  <c:v>1.5072000000000001</c:v>
                </c:pt>
                <c:pt idx="35">
                  <c:v>1.4569000000000001</c:v>
                </c:pt>
                <c:pt idx="36">
                  <c:v>2.1349</c:v>
                </c:pt>
                <c:pt idx="37">
                  <c:v>2.1358000000000001</c:v>
                </c:pt>
                <c:pt idx="38">
                  <c:v>2.0626000000000002</c:v>
                </c:pt>
                <c:pt idx="39">
                  <c:v>2.1019000000000001</c:v>
                </c:pt>
                <c:pt idx="40">
                  <c:v>1.5859000000000001</c:v>
                </c:pt>
                <c:pt idx="41">
                  <c:v>1.5696000000000001</c:v>
                </c:pt>
                <c:pt idx="42">
                  <c:v>1.5880000000000001</c:v>
                </c:pt>
                <c:pt idx="43">
                  <c:v>1.5921000000000001</c:v>
                </c:pt>
                <c:pt idx="44">
                  <c:v>1.5346</c:v>
                </c:pt>
                <c:pt idx="45">
                  <c:v>1.5195000000000001</c:v>
                </c:pt>
                <c:pt idx="46">
                  <c:v>1.542</c:v>
                </c:pt>
                <c:pt idx="47">
                  <c:v>1.5455000000000001</c:v>
                </c:pt>
                <c:pt idx="48">
                  <c:v>1.2154</c:v>
                </c:pt>
                <c:pt idx="49">
                  <c:v>1.2103999999999999</c:v>
                </c:pt>
                <c:pt idx="50">
                  <c:v>1.2088000000000001</c:v>
                </c:pt>
                <c:pt idx="51">
                  <c:v>1.2325999999999999</c:v>
                </c:pt>
                <c:pt idx="52">
                  <c:v>1.4843999999999999</c:v>
                </c:pt>
                <c:pt idx="53">
                  <c:v>1.4595</c:v>
                </c:pt>
                <c:pt idx="54">
                  <c:v>1.5128999999999999</c:v>
                </c:pt>
                <c:pt idx="55">
                  <c:v>1.518</c:v>
                </c:pt>
                <c:pt idx="56">
                  <c:v>1.2727999999999999</c:v>
                </c:pt>
                <c:pt idx="57">
                  <c:v>1.2821</c:v>
                </c:pt>
                <c:pt idx="58">
                  <c:v>1.2658</c:v>
                </c:pt>
                <c:pt idx="59">
                  <c:v>1.2663</c:v>
                </c:pt>
                <c:pt idx="60">
                  <c:v>1.5351999999999999</c:v>
                </c:pt>
                <c:pt idx="61">
                  <c:v>1.5463</c:v>
                </c:pt>
                <c:pt idx="62">
                  <c:v>1.5407</c:v>
                </c:pt>
                <c:pt idx="63">
                  <c:v>1.5351999999999999</c:v>
                </c:pt>
                <c:pt idx="64">
                  <c:v>1.468</c:v>
                </c:pt>
                <c:pt idx="65">
                  <c:v>1.5047999999999999</c:v>
                </c:pt>
                <c:pt idx="66">
                  <c:v>1.4852000000000001</c:v>
                </c:pt>
                <c:pt idx="67">
                  <c:v>1.4322999999999999</c:v>
                </c:pt>
                <c:pt idx="68">
                  <c:v>1.409</c:v>
                </c:pt>
                <c:pt idx="69">
                  <c:v>1.3966000000000001</c:v>
                </c:pt>
                <c:pt idx="70">
                  <c:v>1.3994</c:v>
                </c:pt>
                <c:pt idx="71">
                  <c:v>1.4685999999999999</c:v>
                </c:pt>
                <c:pt idx="72">
                  <c:v>1.6711</c:v>
                </c:pt>
                <c:pt idx="73">
                  <c:v>1.5678000000000001</c:v>
                </c:pt>
                <c:pt idx="74">
                  <c:v>1.4193</c:v>
                </c:pt>
                <c:pt idx="75">
                  <c:v>1.6777</c:v>
                </c:pt>
                <c:pt idx="76">
                  <c:v>1.6415999999999999</c:v>
                </c:pt>
                <c:pt idx="77">
                  <c:v>1.5384</c:v>
                </c:pt>
                <c:pt idx="78">
                  <c:v>1.4289000000000001</c:v>
                </c:pt>
                <c:pt idx="79">
                  <c:v>1.3762000000000001</c:v>
                </c:pt>
                <c:pt idx="80">
                  <c:v>1.2899</c:v>
                </c:pt>
                <c:pt idx="81">
                  <c:v>1.419</c:v>
                </c:pt>
                <c:pt idx="82">
                  <c:v>1.4657</c:v>
                </c:pt>
                <c:pt idx="83">
                  <c:v>1.4694</c:v>
                </c:pt>
                <c:pt idx="84">
                  <c:v>1.5467</c:v>
                </c:pt>
                <c:pt idx="85">
                  <c:v>1.5161</c:v>
                </c:pt>
                <c:pt idx="86">
                  <c:v>1.5384</c:v>
                </c:pt>
                <c:pt idx="87">
                  <c:v>1.41</c:v>
                </c:pt>
                <c:pt idx="88">
                  <c:v>1.5217000000000001</c:v>
                </c:pt>
                <c:pt idx="89">
                  <c:v>1.5606</c:v>
                </c:pt>
                <c:pt idx="90">
                  <c:v>1.5257000000000001</c:v>
                </c:pt>
                <c:pt idx="91">
                  <c:v>1.5570999999999999</c:v>
                </c:pt>
                <c:pt idx="92">
                  <c:v>1.5186999999999999</c:v>
                </c:pt>
                <c:pt idx="93">
                  <c:v>1.5048999999999999</c:v>
                </c:pt>
                <c:pt idx="94">
                  <c:v>1.5013000000000001</c:v>
                </c:pt>
                <c:pt idx="95">
                  <c:v>1.4363999999999999</c:v>
                </c:pt>
                <c:pt idx="96">
                  <c:v>1.4523999999999999</c:v>
                </c:pt>
                <c:pt idx="97">
                  <c:v>1.4737</c:v>
                </c:pt>
                <c:pt idx="98">
                  <c:v>1.5427999999999999</c:v>
                </c:pt>
                <c:pt idx="99">
                  <c:v>1.5170999999999999</c:v>
                </c:pt>
                <c:pt idx="100">
                  <c:v>1.4583999999999999</c:v>
                </c:pt>
                <c:pt idx="101">
                  <c:v>1.369</c:v>
                </c:pt>
                <c:pt idx="102">
                  <c:v>1.3803000000000001</c:v>
                </c:pt>
                <c:pt idx="103">
                  <c:v>1.4654</c:v>
                </c:pt>
                <c:pt idx="104">
                  <c:v>1.5083</c:v>
                </c:pt>
                <c:pt idx="105">
                  <c:v>1.5407999999999999</c:v>
                </c:pt>
                <c:pt idx="106">
                  <c:v>1.4436</c:v>
                </c:pt>
                <c:pt idx="107">
                  <c:v>1.5358000000000001</c:v>
                </c:pt>
                <c:pt idx="108">
                  <c:v>1.5582</c:v>
                </c:pt>
                <c:pt idx="109">
                  <c:v>1.5587</c:v>
                </c:pt>
                <c:pt idx="110">
                  <c:v>1.6342000000000001</c:v>
                </c:pt>
                <c:pt idx="111">
                  <c:v>1.7676000000000001</c:v>
                </c:pt>
                <c:pt idx="112">
                  <c:v>1.9034</c:v>
                </c:pt>
                <c:pt idx="113">
                  <c:v>2.0333000000000001</c:v>
                </c:pt>
                <c:pt idx="114">
                  <c:v>1.7519</c:v>
                </c:pt>
                <c:pt idx="115">
                  <c:v>1.7719</c:v>
                </c:pt>
                <c:pt idx="116">
                  <c:v>1.7477</c:v>
                </c:pt>
                <c:pt idx="117">
                  <c:v>1.7573000000000001</c:v>
                </c:pt>
                <c:pt idx="118">
                  <c:v>1.7918000000000001</c:v>
                </c:pt>
                <c:pt idx="119">
                  <c:v>1.7802</c:v>
                </c:pt>
                <c:pt idx="120">
                  <c:v>1.7738</c:v>
                </c:pt>
                <c:pt idx="121">
                  <c:v>1.7753000000000001</c:v>
                </c:pt>
                <c:pt idx="122">
                  <c:v>1.8012999999999999</c:v>
                </c:pt>
                <c:pt idx="123">
                  <c:v>1.7939000000000001</c:v>
                </c:pt>
                <c:pt idx="124">
                  <c:v>1.7836000000000001</c:v>
                </c:pt>
                <c:pt idx="125">
                  <c:v>1.7896000000000001</c:v>
                </c:pt>
                <c:pt idx="126">
                  <c:v>1.6904999999999999</c:v>
                </c:pt>
                <c:pt idx="127">
                  <c:v>1.7048000000000001</c:v>
                </c:pt>
                <c:pt idx="128">
                  <c:v>1.6924999999999999</c:v>
                </c:pt>
                <c:pt idx="129">
                  <c:v>1.6911</c:v>
                </c:pt>
                <c:pt idx="130">
                  <c:v>1.7148000000000001</c:v>
                </c:pt>
                <c:pt idx="131">
                  <c:v>1.7295</c:v>
                </c:pt>
                <c:pt idx="132">
                  <c:v>1.7168000000000001</c:v>
                </c:pt>
                <c:pt idx="133">
                  <c:v>1.7229000000000001</c:v>
                </c:pt>
                <c:pt idx="134">
                  <c:v>1.6682999999999999</c:v>
                </c:pt>
                <c:pt idx="135">
                  <c:v>1.6526000000000001</c:v>
                </c:pt>
                <c:pt idx="136">
                  <c:v>1.6474</c:v>
                </c:pt>
                <c:pt idx="137">
                  <c:v>1.6458999999999999</c:v>
                </c:pt>
                <c:pt idx="138">
                  <c:v>1.6045</c:v>
                </c:pt>
                <c:pt idx="139">
                  <c:v>1.6133</c:v>
                </c:pt>
                <c:pt idx="140">
                  <c:v>1.6083000000000001</c:v>
                </c:pt>
                <c:pt idx="141">
                  <c:v>1.6113999999999999</c:v>
                </c:pt>
                <c:pt idx="142">
                  <c:v>1.5449999999999999</c:v>
                </c:pt>
                <c:pt idx="143">
                  <c:v>1.5344</c:v>
                </c:pt>
                <c:pt idx="144">
                  <c:v>1.5236000000000001</c:v>
                </c:pt>
                <c:pt idx="145">
                  <c:v>1.5405</c:v>
                </c:pt>
                <c:pt idx="146">
                  <c:v>1.4033</c:v>
                </c:pt>
                <c:pt idx="147">
                  <c:v>1.3979999999999999</c:v>
                </c:pt>
                <c:pt idx="148">
                  <c:v>1.3807</c:v>
                </c:pt>
                <c:pt idx="149">
                  <c:v>1.4096</c:v>
                </c:pt>
                <c:pt idx="150">
                  <c:v>1.4418</c:v>
                </c:pt>
                <c:pt idx="151">
                  <c:v>1.4538</c:v>
                </c:pt>
                <c:pt idx="152">
                  <c:v>1.4084000000000001</c:v>
                </c:pt>
                <c:pt idx="153">
                  <c:v>1.3751</c:v>
                </c:pt>
                <c:pt idx="154">
                  <c:v>1.3804000000000001</c:v>
                </c:pt>
                <c:pt idx="155">
                  <c:v>1.4234</c:v>
                </c:pt>
                <c:pt idx="156">
                  <c:v>1.3788</c:v>
                </c:pt>
                <c:pt idx="157">
                  <c:v>1.3278000000000001</c:v>
                </c:pt>
                <c:pt idx="158">
                  <c:v>1.3992</c:v>
                </c:pt>
                <c:pt idx="159">
                  <c:v>1.4461999999999999</c:v>
                </c:pt>
                <c:pt idx="160">
                  <c:v>1.4834000000000001</c:v>
                </c:pt>
                <c:pt idx="161">
                  <c:v>1.4478</c:v>
                </c:pt>
                <c:pt idx="162">
                  <c:v>1.522</c:v>
                </c:pt>
                <c:pt idx="163">
                  <c:v>1.5610999999999999</c:v>
                </c:pt>
                <c:pt idx="164">
                  <c:v>1.5927</c:v>
                </c:pt>
                <c:pt idx="165">
                  <c:v>1.6119000000000001</c:v>
                </c:pt>
                <c:pt idx="166">
                  <c:v>1.6363000000000001</c:v>
                </c:pt>
                <c:pt idx="167">
                  <c:v>1.6596</c:v>
                </c:pt>
                <c:pt idx="168">
                  <c:v>1.6766000000000001</c:v>
                </c:pt>
                <c:pt idx="169">
                  <c:v>1.6235999999999999</c:v>
                </c:pt>
                <c:pt idx="170">
                  <c:v>1.6127</c:v>
                </c:pt>
                <c:pt idx="171">
                  <c:v>1.6014999999999999</c:v>
                </c:pt>
                <c:pt idx="172">
                  <c:v>1.6584000000000001</c:v>
                </c:pt>
                <c:pt idx="173">
                  <c:v>1.6549</c:v>
                </c:pt>
                <c:pt idx="174">
                  <c:v>1.6879</c:v>
                </c:pt>
                <c:pt idx="175">
                  <c:v>1.6627000000000001</c:v>
                </c:pt>
                <c:pt idx="176">
                  <c:v>1.6188</c:v>
                </c:pt>
                <c:pt idx="177">
                  <c:v>1.6671</c:v>
                </c:pt>
                <c:pt idx="178">
                  <c:v>1.6929000000000001</c:v>
                </c:pt>
                <c:pt idx="179">
                  <c:v>1.6961999999999999</c:v>
                </c:pt>
                <c:pt idx="180">
                  <c:v>1.7128000000000001</c:v>
                </c:pt>
                <c:pt idx="181">
                  <c:v>1.7115</c:v>
                </c:pt>
                <c:pt idx="182">
                  <c:v>1.7210000000000001</c:v>
                </c:pt>
                <c:pt idx="183">
                  <c:v>1.7114</c:v>
                </c:pt>
                <c:pt idx="184">
                  <c:v>1.7121</c:v>
                </c:pt>
                <c:pt idx="185">
                  <c:v>1.7261</c:v>
                </c:pt>
                <c:pt idx="186">
                  <c:v>1.7001999999999999</c:v>
                </c:pt>
                <c:pt idx="187">
                  <c:v>1.7282999999999999</c:v>
                </c:pt>
                <c:pt idx="188">
                  <c:v>1.7481</c:v>
                </c:pt>
                <c:pt idx="189">
                  <c:v>1.7918000000000001</c:v>
                </c:pt>
                <c:pt idx="190">
                  <c:v>1.7808999999999999</c:v>
                </c:pt>
                <c:pt idx="191">
                  <c:v>1.8061</c:v>
                </c:pt>
                <c:pt idx="192">
                  <c:v>1.8033999999999999</c:v>
                </c:pt>
                <c:pt idx="193">
                  <c:v>1.8097000000000001</c:v>
                </c:pt>
                <c:pt idx="194">
                  <c:v>1.7805</c:v>
                </c:pt>
                <c:pt idx="195">
                  <c:v>1.7992999999999999</c:v>
                </c:pt>
                <c:pt idx="196">
                  <c:v>1.7758</c:v>
                </c:pt>
                <c:pt idx="197">
                  <c:v>1.7796000000000001</c:v>
                </c:pt>
                <c:pt idx="198">
                  <c:v>1.7930999999999999</c:v>
                </c:pt>
                <c:pt idx="199">
                  <c:v>1.7473000000000001</c:v>
                </c:pt>
                <c:pt idx="200">
                  <c:v>1.7589999999999999</c:v>
                </c:pt>
                <c:pt idx="201">
                  <c:v>1.7634000000000001</c:v>
                </c:pt>
                <c:pt idx="202">
                  <c:v>1.8255999999999999</c:v>
                </c:pt>
                <c:pt idx="203">
                  <c:v>1.9360999999999999</c:v>
                </c:pt>
                <c:pt idx="204">
                  <c:v>2.0931000000000002</c:v>
                </c:pt>
                <c:pt idx="205">
                  <c:v>1.5051000000000001</c:v>
                </c:pt>
                <c:pt idx="206">
                  <c:v>1.5117</c:v>
                </c:pt>
                <c:pt idx="207">
                  <c:v>1.5185999999999999</c:v>
                </c:pt>
                <c:pt idx="208">
                  <c:v>1.5177</c:v>
                </c:pt>
                <c:pt idx="209">
                  <c:v>1.5159</c:v>
                </c:pt>
                <c:pt idx="210">
                  <c:v>1.5168999999999999</c:v>
                </c:pt>
                <c:pt idx="211">
                  <c:v>1.5168999999999999</c:v>
                </c:pt>
                <c:pt idx="212">
                  <c:v>1.512</c:v>
                </c:pt>
                <c:pt idx="213">
                  <c:v>1.5351999999999999</c:v>
                </c:pt>
                <c:pt idx="214">
                  <c:v>1.5212000000000001</c:v>
                </c:pt>
                <c:pt idx="215">
                  <c:v>1.5047999999999999</c:v>
                </c:pt>
                <c:pt idx="216">
                  <c:v>1.5265</c:v>
                </c:pt>
                <c:pt idx="217">
                  <c:v>1.5733999999999999</c:v>
                </c:pt>
                <c:pt idx="218">
                  <c:v>1.5765</c:v>
                </c:pt>
                <c:pt idx="219">
                  <c:v>1.5851</c:v>
                </c:pt>
                <c:pt idx="220">
                  <c:v>1.5765</c:v>
                </c:pt>
                <c:pt idx="221">
                  <c:v>1.7397</c:v>
                </c:pt>
                <c:pt idx="222">
                  <c:v>1.7439</c:v>
                </c:pt>
                <c:pt idx="223">
                  <c:v>1.7293000000000001</c:v>
                </c:pt>
                <c:pt idx="224">
                  <c:v>1.7218</c:v>
                </c:pt>
                <c:pt idx="225">
                  <c:v>1.5336000000000001</c:v>
                </c:pt>
                <c:pt idx="226">
                  <c:v>1.5279</c:v>
                </c:pt>
                <c:pt idx="227">
                  <c:v>1.5273000000000001</c:v>
                </c:pt>
                <c:pt idx="228">
                  <c:v>1.5207999999999999</c:v>
                </c:pt>
                <c:pt idx="229">
                  <c:v>1.56</c:v>
                </c:pt>
                <c:pt idx="230">
                  <c:v>1.5645</c:v>
                </c:pt>
                <c:pt idx="231">
                  <c:v>1.5564</c:v>
                </c:pt>
                <c:pt idx="232">
                  <c:v>1.5502</c:v>
                </c:pt>
                <c:pt idx="233">
                  <c:v>1.5972999999999999</c:v>
                </c:pt>
                <c:pt idx="234">
                  <c:v>1.5817000000000001</c:v>
                </c:pt>
                <c:pt idx="235">
                  <c:v>1.5889</c:v>
                </c:pt>
                <c:pt idx="236">
                  <c:v>1.5153000000000001</c:v>
                </c:pt>
                <c:pt idx="237">
                  <c:v>1.5612999999999999</c:v>
                </c:pt>
                <c:pt idx="238">
                  <c:v>1.5634999999999999</c:v>
                </c:pt>
                <c:pt idx="239">
                  <c:v>1.5592999999999999</c:v>
                </c:pt>
                <c:pt idx="240">
                  <c:v>1.5620000000000001</c:v>
                </c:pt>
                <c:pt idx="241">
                  <c:v>1.5038</c:v>
                </c:pt>
                <c:pt idx="242">
                  <c:v>1.4764999999999999</c:v>
                </c:pt>
                <c:pt idx="243">
                  <c:v>1.4807999999999999</c:v>
                </c:pt>
                <c:pt idx="244">
                  <c:v>1.5112000000000001</c:v>
                </c:pt>
                <c:pt idx="245">
                  <c:v>2.2363</c:v>
                </c:pt>
                <c:pt idx="246">
                  <c:v>2.079699999999999</c:v>
                </c:pt>
                <c:pt idx="247">
                  <c:v>2.1871999999999998</c:v>
                </c:pt>
                <c:pt idx="248">
                  <c:v>2.2841</c:v>
                </c:pt>
                <c:pt idx="249">
                  <c:v>1.4198999999999991</c:v>
                </c:pt>
                <c:pt idx="250">
                  <c:v>1.4873000000000001</c:v>
                </c:pt>
                <c:pt idx="251">
                  <c:v>1.4133</c:v>
                </c:pt>
                <c:pt idx="252">
                  <c:v>1.4131</c:v>
                </c:pt>
                <c:pt idx="253">
                  <c:v>1.4669000000000001</c:v>
                </c:pt>
                <c:pt idx="254">
                  <c:v>1.4608000000000001</c:v>
                </c:pt>
                <c:pt idx="255">
                  <c:v>1.4440999999999999</c:v>
                </c:pt>
                <c:pt idx="256">
                  <c:v>1.4653</c:v>
                </c:pt>
                <c:pt idx="257">
                  <c:v>1.4878</c:v>
                </c:pt>
                <c:pt idx="258">
                  <c:v>1.4721</c:v>
                </c:pt>
                <c:pt idx="259">
                  <c:v>1.482</c:v>
                </c:pt>
                <c:pt idx="260">
                  <c:v>1.4973000000000001</c:v>
                </c:pt>
                <c:pt idx="261">
                  <c:v>1.4524999999999999</c:v>
                </c:pt>
                <c:pt idx="262">
                  <c:v>1.4434</c:v>
                </c:pt>
                <c:pt idx="263">
                  <c:v>1.4431</c:v>
                </c:pt>
                <c:pt idx="264">
                  <c:v>1.4564999999999999</c:v>
                </c:pt>
                <c:pt idx="265">
                  <c:v>1.3821000000000001</c:v>
                </c:pt>
                <c:pt idx="266">
                  <c:v>1.3929</c:v>
                </c:pt>
                <c:pt idx="267">
                  <c:v>1.3975</c:v>
                </c:pt>
                <c:pt idx="268">
                  <c:v>1.3849</c:v>
                </c:pt>
                <c:pt idx="269">
                  <c:v>1.3947000000000001</c:v>
                </c:pt>
                <c:pt idx="270">
                  <c:v>1.3959999999999999</c:v>
                </c:pt>
                <c:pt idx="271">
                  <c:v>1.3868</c:v>
                </c:pt>
                <c:pt idx="272">
                  <c:v>1.3906000000000001</c:v>
                </c:pt>
                <c:pt idx="273">
                  <c:v>1.4752000000000001</c:v>
                </c:pt>
                <c:pt idx="274">
                  <c:v>1.4776</c:v>
                </c:pt>
                <c:pt idx="275">
                  <c:v>1.4648000000000001</c:v>
                </c:pt>
                <c:pt idx="276">
                  <c:v>1.4742</c:v>
                </c:pt>
                <c:pt idx="277">
                  <c:v>1.4869000000000001</c:v>
                </c:pt>
                <c:pt idx="278">
                  <c:v>1.4964</c:v>
                </c:pt>
                <c:pt idx="279">
                  <c:v>1.4881</c:v>
                </c:pt>
                <c:pt idx="280">
                  <c:v>1.4864999999999999</c:v>
                </c:pt>
                <c:pt idx="281">
                  <c:v>1.5435000000000001</c:v>
                </c:pt>
                <c:pt idx="282">
                  <c:v>1.5142</c:v>
                </c:pt>
                <c:pt idx="283">
                  <c:v>1.3182</c:v>
                </c:pt>
                <c:pt idx="284">
                  <c:v>1.4892000000000001</c:v>
                </c:pt>
                <c:pt idx="285">
                  <c:v>1.7919</c:v>
                </c:pt>
                <c:pt idx="286">
                  <c:v>1.5467</c:v>
                </c:pt>
                <c:pt idx="287">
                  <c:v>1.2642</c:v>
                </c:pt>
                <c:pt idx="288">
                  <c:v>1.2437</c:v>
                </c:pt>
                <c:pt idx="289">
                  <c:v>1.4634</c:v>
                </c:pt>
                <c:pt idx="290">
                  <c:v>1.4867999999999999</c:v>
                </c:pt>
                <c:pt idx="291">
                  <c:v>1.4684999999999999</c:v>
                </c:pt>
                <c:pt idx="292">
                  <c:v>1.4701</c:v>
                </c:pt>
                <c:pt idx="293">
                  <c:v>1.4431</c:v>
                </c:pt>
                <c:pt idx="294">
                  <c:v>1.2259</c:v>
                </c:pt>
                <c:pt idx="295">
                  <c:v>1.4575</c:v>
                </c:pt>
                <c:pt idx="296">
                  <c:v>1.4391</c:v>
                </c:pt>
                <c:pt idx="297">
                  <c:v>1.3880999999999999</c:v>
                </c:pt>
                <c:pt idx="298">
                  <c:v>1.3744000000000001</c:v>
                </c:pt>
                <c:pt idx="299">
                  <c:v>1.4056999999999991</c:v>
                </c:pt>
                <c:pt idx="300">
                  <c:v>1.3813</c:v>
                </c:pt>
                <c:pt idx="301">
                  <c:v>1.4379999999999991</c:v>
                </c:pt>
                <c:pt idx="302">
                  <c:v>1.4641</c:v>
                </c:pt>
                <c:pt idx="303">
                  <c:v>1.4684999999999999</c:v>
                </c:pt>
                <c:pt idx="304">
                  <c:v>1.5102</c:v>
                </c:pt>
                <c:pt idx="305">
                  <c:v>1.5447</c:v>
                </c:pt>
                <c:pt idx="306">
                  <c:v>1.3079000000000001</c:v>
                </c:pt>
                <c:pt idx="307">
                  <c:v>2.1385000000000001</c:v>
                </c:pt>
                <c:pt idx="308">
                  <c:v>2.0916000000000001</c:v>
                </c:pt>
                <c:pt idx="309">
                  <c:v>2.0775999999999999</c:v>
                </c:pt>
                <c:pt idx="310">
                  <c:v>2.1160000000000001</c:v>
                </c:pt>
                <c:pt idx="311">
                  <c:v>1.7784</c:v>
                </c:pt>
                <c:pt idx="312">
                  <c:v>1.7762</c:v>
                </c:pt>
                <c:pt idx="313">
                  <c:v>1.7823</c:v>
                </c:pt>
                <c:pt idx="314">
                  <c:v>1.7784</c:v>
                </c:pt>
                <c:pt idx="315">
                  <c:v>1.6954</c:v>
                </c:pt>
                <c:pt idx="316">
                  <c:v>1.7223999999999999</c:v>
                </c:pt>
                <c:pt idx="317">
                  <c:v>1.7072000000000001</c:v>
                </c:pt>
                <c:pt idx="318">
                  <c:v>1.7095</c:v>
                </c:pt>
                <c:pt idx="319">
                  <c:v>1.6523000000000001</c:v>
                </c:pt>
                <c:pt idx="320">
                  <c:v>1.6443000000000001</c:v>
                </c:pt>
                <c:pt idx="321">
                  <c:v>1.6400999999999999</c:v>
                </c:pt>
                <c:pt idx="322">
                  <c:v>1.6379999999999999</c:v>
                </c:pt>
                <c:pt idx="323">
                  <c:v>1.6235999999999999</c:v>
                </c:pt>
                <c:pt idx="324">
                  <c:v>1.6183000000000001</c:v>
                </c:pt>
                <c:pt idx="325">
                  <c:v>1.6217999999999999</c:v>
                </c:pt>
                <c:pt idx="326">
                  <c:v>1.6204000000000001</c:v>
                </c:pt>
                <c:pt idx="327">
                  <c:v>1.5926</c:v>
                </c:pt>
                <c:pt idx="328">
                  <c:v>1.5931999999999999</c:v>
                </c:pt>
                <c:pt idx="329">
                  <c:v>1.5885</c:v>
                </c:pt>
                <c:pt idx="330">
                  <c:v>1.5975999999999999</c:v>
                </c:pt>
                <c:pt idx="331">
                  <c:v>1.5964</c:v>
                </c:pt>
                <c:pt idx="332">
                  <c:v>1.5998000000000001</c:v>
                </c:pt>
                <c:pt idx="333">
                  <c:v>1.5853999999999999</c:v>
                </c:pt>
                <c:pt idx="334">
                  <c:v>1.59</c:v>
                </c:pt>
                <c:pt idx="335">
                  <c:v>1.5228999999999999</c:v>
                </c:pt>
                <c:pt idx="336">
                  <c:v>1.5449999999999999</c:v>
                </c:pt>
                <c:pt idx="337">
                  <c:v>1.5559000000000001</c:v>
                </c:pt>
                <c:pt idx="338">
                  <c:v>1.5235000000000001</c:v>
                </c:pt>
                <c:pt idx="339">
                  <c:v>1.5640000000000001</c:v>
                </c:pt>
                <c:pt idx="340">
                  <c:v>1.554</c:v>
                </c:pt>
                <c:pt idx="341">
                  <c:v>1.5548</c:v>
                </c:pt>
                <c:pt idx="342">
                  <c:v>1.5640000000000001</c:v>
                </c:pt>
                <c:pt idx="343">
                  <c:v>1.2215</c:v>
                </c:pt>
                <c:pt idx="344">
                  <c:v>1.2210000000000001</c:v>
                </c:pt>
                <c:pt idx="345">
                  <c:v>1.2118</c:v>
                </c:pt>
                <c:pt idx="346">
                  <c:v>1.2249000000000001</c:v>
                </c:pt>
                <c:pt idx="347">
                  <c:v>1.8783000000000001</c:v>
                </c:pt>
                <c:pt idx="348">
                  <c:v>1.7912999999999999</c:v>
                </c:pt>
                <c:pt idx="349">
                  <c:v>1.8047</c:v>
                </c:pt>
                <c:pt idx="350">
                  <c:v>1.7717000000000001</c:v>
                </c:pt>
                <c:pt idx="351">
                  <c:v>1.6874</c:v>
                </c:pt>
                <c:pt idx="352">
                  <c:v>1.6919</c:v>
                </c:pt>
                <c:pt idx="353">
                  <c:v>1.7125999999999999</c:v>
                </c:pt>
                <c:pt idx="354">
                  <c:v>1.6679999999999999</c:v>
                </c:pt>
                <c:pt idx="355">
                  <c:v>1.6385000000000001</c:v>
                </c:pt>
                <c:pt idx="356">
                  <c:v>1.6434</c:v>
                </c:pt>
                <c:pt idx="357">
                  <c:v>1.6196999999999999</c:v>
                </c:pt>
                <c:pt idx="358">
                  <c:v>1.6146</c:v>
                </c:pt>
                <c:pt idx="359">
                  <c:v>1.6019000000000001</c:v>
                </c:pt>
                <c:pt idx="360">
                  <c:v>1.6031</c:v>
                </c:pt>
                <c:pt idx="361">
                  <c:v>1.6046</c:v>
                </c:pt>
                <c:pt idx="362">
                  <c:v>1.5835999999999999</c:v>
                </c:pt>
                <c:pt idx="363">
                  <c:v>1.5263</c:v>
                </c:pt>
                <c:pt idx="364">
                  <c:v>1.5527</c:v>
                </c:pt>
                <c:pt idx="365">
                  <c:v>1.4850000000000001</c:v>
                </c:pt>
                <c:pt idx="366">
                  <c:v>1.5607</c:v>
                </c:pt>
                <c:pt idx="367">
                  <c:v>1.5502</c:v>
                </c:pt>
                <c:pt idx="368">
                  <c:v>1.556</c:v>
                </c:pt>
                <c:pt idx="369">
                  <c:v>1.5595000000000001</c:v>
                </c:pt>
                <c:pt idx="370">
                  <c:v>1.4729000000000001</c:v>
                </c:pt>
                <c:pt idx="371">
                  <c:v>1.2231000000000001</c:v>
                </c:pt>
                <c:pt idx="372">
                  <c:v>2.3123</c:v>
                </c:pt>
                <c:pt idx="373">
                  <c:v>2.2703000000000002</c:v>
                </c:pt>
                <c:pt idx="374">
                  <c:v>1.6632</c:v>
                </c:pt>
                <c:pt idx="375">
                  <c:v>1.6558999999999999</c:v>
                </c:pt>
                <c:pt idx="376">
                  <c:v>1.6559999999999999</c:v>
                </c:pt>
                <c:pt idx="377">
                  <c:v>1.6718999999999999</c:v>
                </c:pt>
                <c:pt idx="378">
                  <c:v>1.5846</c:v>
                </c:pt>
                <c:pt idx="379">
                  <c:v>1.6022000000000001</c:v>
                </c:pt>
                <c:pt idx="380">
                  <c:v>1.5722</c:v>
                </c:pt>
                <c:pt idx="381">
                  <c:v>1.597</c:v>
                </c:pt>
                <c:pt idx="382">
                  <c:v>1.3836999999999999</c:v>
                </c:pt>
                <c:pt idx="383">
                  <c:v>1.3835</c:v>
                </c:pt>
                <c:pt idx="384">
                  <c:v>1.3825000000000001</c:v>
                </c:pt>
                <c:pt idx="385">
                  <c:v>1.3855</c:v>
                </c:pt>
                <c:pt idx="386">
                  <c:v>1.5550999999999999</c:v>
                </c:pt>
                <c:pt idx="387">
                  <c:v>1.5837000000000001</c:v>
                </c:pt>
                <c:pt idx="388">
                  <c:v>1.5762</c:v>
                </c:pt>
                <c:pt idx="389">
                  <c:v>1.5672999999999999</c:v>
                </c:pt>
                <c:pt idx="390">
                  <c:v>1.5277000000000001</c:v>
                </c:pt>
                <c:pt idx="391">
                  <c:v>1.5174000000000001</c:v>
                </c:pt>
                <c:pt idx="392">
                  <c:v>1.5617000000000001</c:v>
                </c:pt>
                <c:pt idx="393">
                  <c:v>1.5833999999999999</c:v>
                </c:pt>
                <c:pt idx="394">
                  <c:v>1.5491999999999999</c:v>
                </c:pt>
                <c:pt idx="395">
                  <c:v>1.5637000000000001</c:v>
                </c:pt>
                <c:pt idx="396">
                  <c:v>1.5277000000000001</c:v>
                </c:pt>
                <c:pt idx="397">
                  <c:v>1.5085999999999999</c:v>
                </c:pt>
                <c:pt idx="398">
                  <c:v>1.4934000000000001</c:v>
                </c:pt>
                <c:pt idx="399">
                  <c:v>1.4295</c:v>
                </c:pt>
                <c:pt idx="400">
                  <c:v>1.4789000000000001</c:v>
                </c:pt>
                <c:pt idx="401">
                  <c:v>1.4454</c:v>
                </c:pt>
                <c:pt idx="402">
                  <c:v>1.5961000000000001</c:v>
                </c:pt>
                <c:pt idx="403">
                  <c:v>1.5959000000000001</c:v>
                </c:pt>
                <c:pt idx="404">
                  <c:v>1.5841000000000001</c:v>
                </c:pt>
                <c:pt idx="405">
                  <c:v>1.5846</c:v>
                </c:pt>
                <c:pt idx="406">
                  <c:v>1.5194000000000001</c:v>
                </c:pt>
                <c:pt idx="407">
                  <c:v>1.3685</c:v>
                </c:pt>
                <c:pt idx="408">
                  <c:v>1.3983000000000001</c:v>
                </c:pt>
                <c:pt idx="409">
                  <c:v>1.5481</c:v>
                </c:pt>
                <c:pt idx="410">
                  <c:v>1.5798000000000001</c:v>
                </c:pt>
                <c:pt idx="411">
                  <c:v>1.4810000000000001</c:v>
                </c:pt>
                <c:pt idx="412">
                  <c:v>1.3869</c:v>
                </c:pt>
                <c:pt idx="413">
                  <c:v>1.3753</c:v>
                </c:pt>
                <c:pt idx="414">
                  <c:v>1.4896</c:v>
                </c:pt>
                <c:pt idx="415">
                  <c:v>1.4966999999999999</c:v>
                </c:pt>
                <c:pt idx="416">
                  <c:v>1.3007</c:v>
                </c:pt>
                <c:pt idx="417">
                  <c:v>1.0958000000000001</c:v>
                </c:pt>
                <c:pt idx="418">
                  <c:v>1.1113</c:v>
                </c:pt>
                <c:pt idx="419">
                  <c:v>1.3831</c:v>
                </c:pt>
                <c:pt idx="420">
                  <c:v>1.5607</c:v>
                </c:pt>
                <c:pt idx="421">
                  <c:v>1.5451999999999999</c:v>
                </c:pt>
                <c:pt idx="422">
                  <c:v>1.5993999999999999</c:v>
                </c:pt>
                <c:pt idx="423">
                  <c:v>1.5016</c:v>
                </c:pt>
                <c:pt idx="424">
                  <c:v>1.5387999999999999</c:v>
                </c:pt>
                <c:pt idx="425">
                  <c:v>1.5797000000000001</c:v>
                </c:pt>
                <c:pt idx="426">
                  <c:v>1.5889</c:v>
                </c:pt>
                <c:pt idx="427">
                  <c:v>1.4876</c:v>
                </c:pt>
                <c:pt idx="428">
                  <c:v>1.5475000000000001</c:v>
                </c:pt>
                <c:pt idx="429">
                  <c:v>1.5876999999999999</c:v>
                </c:pt>
                <c:pt idx="430">
                  <c:v>1.5843</c:v>
                </c:pt>
                <c:pt idx="431">
                  <c:v>1.5459000000000001</c:v>
                </c:pt>
                <c:pt idx="432">
                  <c:v>1.554</c:v>
                </c:pt>
                <c:pt idx="433">
                  <c:v>1.5293000000000001</c:v>
                </c:pt>
                <c:pt idx="434">
                  <c:v>1.3915</c:v>
                </c:pt>
                <c:pt idx="435">
                  <c:v>1.3855999999999999</c:v>
                </c:pt>
                <c:pt idx="436">
                  <c:v>1.3896999999999999</c:v>
                </c:pt>
                <c:pt idx="437">
                  <c:v>1.5078</c:v>
                </c:pt>
                <c:pt idx="438">
                  <c:v>1.5857000000000001</c:v>
                </c:pt>
                <c:pt idx="439">
                  <c:v>1.5969</c:v>
                </c:pt>
                <c:pt idx="440">
                  <c:v>1.5799000000000001</c:v>
                </c:pt>
                <c:pt idx="441">
                  <c:v>1.5808</c:v>
                </c:pt>
                <c:pt idx="442">
                  <c:v>1.6146</c:v>
                </c:pt>
                <c:pt idx="443">
                  <c:v>1.6362000000000001</c:v>
                </c:pt>
                <c:pt idx="444">
                  <c:v>1.6588000000000001</c:v>
                </c:pt>
                <c:pt idx="445">
                  <c:v>1.6761999999999999</c:v>
                </c:pt>
                <c:pt idx="446">
                  <c:v>1.7415</c:v>
                </c:pt>
                <c:pt idx="447">
                  <c:v>1.7974000000000001</c:v>
                </c:pt>
                <c:pt idx="448">
                  <c:v>1.9468000000000001</c:v>
                </c:pt>
                <c:pt idx="449">
                  <c:v>2.1964000000000001</c:v>
                </c:pt>
                <c:pt idx="450">
                  <c:v>1.5508999999999999</c:v>
                </c:pt>
                <c:pt idx="451">
                  <c:v>1.5347</c:v>
                </c:pt>
                <c:pt idx="452">
                  <c:v>1.5652999999999999</c:v>
                </c:pt>
                <c:pt idx="453">
                  <c:v>1.5802</c:v>
                </c:pt>
                <c:pt idx="454">
                  <c:v>1.5831999999999999</c:v>
                </c:pt>
                <c:pt idx="455">
                  <c:v>1.5996999999999999</c:v>
                </c:pt>
                <c:pt idx="456">
                  <c:v>1.5943000000000001</c:v>
                </c:pt>
                <c:pt idx="457">
                  <c:v>1.5813999999999999</c:v>
                </c:pt>
                <c:pt idx="458">
                  <c:v>1.5378000000000001</c:v>
                </c:pt>
                <c:pt idx="459">
                  <c:v>1.5481</c:v>
                </c:pt>
                <c:pt idx="460">
                  <c:v>1.3111999999999999</c:v>
                </c:pt>
                <c:pt idx="461">
                  <c:v>1.3067</c:v>
                </c:pt>
                <c:pt idx="462">
                  <c:v>1.3092999999999999</c:v>
                </c:pt>
                <c:pt idx="463">
                  <c:v>1.3055000000000001</c:v>
                </c:pt>
                <c:pt idx="464">
                  <c:v>1.4126000000000001</c:v>
                </c:pt>
                <c:pt idx="465">
                  <c:v>1.3948</c:v>
                </c:pt>
                <c:pt idx="466">
                  <c:v>1.3166</c:v>
                </c:pt>
                <c:pt idx="467">
                  <c:v>1.3224</c:v>
                </c:pt>
                <c:pt idx="468">
                  <c:v>1.4326000000000001</c:v>
                </c:pt>
                <c:pt idx="469">
                  <c:v>1.4235</c:v>
                </c:pt>
                <c:pt idx="470">
                  <c:v>1.3326</c:v>
                </c:pt>
                <c:pt idx="471">
                  <c:v>1.3752</c:v>
                </c:pt>
                <c:pt idx="472">
                  <c:v>1.2662</c:v>
                </c:pt>
                <c:pt idx="473">
                  <c:v>1.2663</c:v>
                </c:pt>
                <c:pt idx="474">
                  <c:v>1.3988</c:v>
                </c:pt>
                <c:pt idx="475">
                  <c:v>1.3667</c:v>
                </c:pt>
                <c:pt idx="476">
                  <c:v>1.4113</c:v>
                </c:pt>
                <c:pt idx="477">
                  <c:v>1.4447000000000001</c:v>
                </c:pt>
                <c:pt idx="478">
                  <c:v>1.2381</c:v>
                </c:pt>
                <c:pt idx="479">
                  <c:v>1.3039000000000001</c:v>
                </c:pt>
                <c:pt idx="480">
                  <c:v>1.3647</c:v>
                </c:pt>
                <c:pt idx="481">
                  <c:v>1.3585</c:v>
                </c:pt>
                <c:pt idx="482">
                  <c:v>1.3305</c:v>
                </c:pt>
                <c:pt idx="483">
                  <c:v>1.3184</c:v>
                </c:pt>
                <c:pt idx="484">
                  <c:v>1.2837000000000001</c:v>
                </c:pt>
                <c:pt idx="485">
                  <c:v>1.4701</c:v>
                </c:pt>
                <c:pt idx="486">
                  <c:v>1.5024999999999999</c:v>
                </c:pt>
                <c:pt idx="487">
                  <c:v>1.379</c:v>
                </c:pt>
                <c:pt idx="488">
                  <c:v>1.4396</c:v>
                </c:pt>
                <c:pt idx="489">
                  <c:v>1.5232000000000001</c:v>
                </c:pt>
                <c:pt idx="490">
                  <c:v>1.5073000000000001</c:v>
                </c:pt>
                <c:pt idx="491">
                  <c:v>1.4908999999999999</c:v>
                </c:pt>
                <c:pt idx="492">
                  <c:v>1.4635</c:v>
                </c:pt>
                <c:pt idx="493">
                  <c:v>1.4595</c:v>
                </c:pt>
                <c:pt idx="494">
                  <c:v>1.4389000000000001</c:v>
                </c:pt>
                <c:pt idx="495">
                  <c:v>1.5014000000000001</c:v>
                </c:pt>
                <c:pt idx="496">
                  <c:v>1.5350999999999999</c:v>
                </c:pt>
                <c:pt idx="497">
                  <c:v>1.494</c:v>
                </c:pt>
                <c:pt idx="498">
                  <c:v>1.5656000000000001</c:v>
                </c:pt>
                <c:pt idx="499">
                  <c:v>1.5136000000000001</c:v>
                </c:pt>
                <c:pt idx="500">
                  <c:v>1.5411999999999999</c:v>
                </c:pt>
                <c:pt idx="501">
                  <c:v>1.5781000000000001</c:v>
                </c:pt>
                <c:pt idx="502">
                  <c:v>1.5606</c:v>
                </c:pt>
                <c:pt idx="503">
                  <c:v>1.1749000000000001</c:v>
                </c:pt>
                <c:pt idx="504">
                  <c:v>1.0592999999999999</c:v>
                </c:pt>
                <c:pt idx="505">
                  <c:v>1.0780000000000001</c:v>
                </c:pt>
                <c:pt idx="506">
                  <c:v>1.357</c:v>
                </c:pt>
                <c:pt idx="507">
                  <c:v>1.5537000000000001</c:v>
                </c:pt>
                <c:pt idx="508">
                  <c:v>1.5503</c:v>
                </c:pt>
                <c:pt idx="509">
                  <c:v>1.516</c:v>
                </c:pt>
                <c:pt idx="510">
                  <c:v>1.5524</c:v>
                </c:pt>
                <c:pt idx="511">
                  <c:v>1.5403</c:v>
                </c:pt>
                <c:pt idx="512">
                  <c:v>1.5968</c:v>
                </c:pt>
                <c:pt idx="513">
                  <c:v>1.6503000000000001</c:v>
                </c:pt>
                <c:pt idx="514">
                  <c:v>1.5817000000000001</c:v>
                </c:pt>
                <c:pt idx="515">
                  <c:v>1.5882000000000001</c:v>
                </c:pt>
                <c:pt idx="516">
                  <c:v>1.5885</c:v>
                </c:pt>
                <c:pt idx="517">
                  <c:v>1.5579000000000001</c:v>
                </c:pt>
                <c:pt idx="518">
                  <c:v>1.57</c:v>
                </c:pt>
                <c:pt idx="519">
                  <c:v>1.5645</c:v>
                </c:pt>
                <c:pt idx="520">
                  <c:v>1.5507</c:v>
                </c:pt>
                <c:pt idx="521">
                  <c:v>1.5627</c:v>
                </c:pt>
                <c:pt idx="522">
                  <c:v>1.5653999999999999</c:v>
                </c:pt>
                <c:pt idx="523">
                  <c:v>1.593</c:v>
                </c:pt>
                <c:pt idx="524">
                  <c:v>1.5925</c:v>
                </c:pt>
                <c:pt idx="525">
                  <c:v>1.5881000000000001</c:v>
                </c:pt>
                <c:pt idx="526">
                  <c:v>1.5727</c:v>
                </c:pt>
                <c:pt idx="527">
                  <c:v>1.5402</c:v>
                </c:pt>
                <c:pt idx="528">
                  <c:v>1.5193000000000001</c:v>
                </c:pt>
                <c:pt idx="529">
                  <c:v>1.5693999999999999</c:v>
                </c:pt>
                <c:pt idx="530">
                  <c:v>1.4712000000000001</c:v>
                </c:pt>
                <c:pt idx="531">
                  <c:v>1.47</c:v>
                </c:pt>
                <c:pt idx="532">
                  <c:v>1.4751000000000001</c:v>
                </c:pt>
                <c:pt idx="533">
                  <c:v>1.4690000000000001</c:v>
                </c:pt>
                <c:pt idx="534">
                  <c:v>1.4742999999999999</c:v>
                </c:pt>
                <c:pt idx="535">
                  <c:v>1.4819</c:v>
                </c:pt>
                <c:pt idx="536">
                  <c:v>1.4656</c:v>
                </c:pt>
                <c:pt idx="537">
                  <c:v>1.5118</c:v>
                </c:pt>
                <c:pt idx="538">
                  <c:v>1.2662</c:v>
                </c:pt>
                <c:pt idx="539">
                  <c:v>1.3130999999999999</c:v>
                </c:pt>
                <c:pt idx="540">
                  <c:v>1.3393999999999999</c:v>
                </c:pt>
                <c:pt idx="541">
                  <c:v>1.3583000000000001</c:v>
                </c:pt>
                <c:pt idx="542">
                  <c:v>1.3120000000000001</c:v>
                </c:pt>
                <c:pt idx="543">
                  <c:v>1.3048</c:v>
                </c:pt>
                <c:pt idx="544">
                  <c:v>1.3502000000000001</c:v>
                </c:pt>
                <c:pt idx="545">
                  <c:v>1.3464</c:v>
                </c:pt>
                <c:pt idx="546">
                  <c:v>1.3126</c:v>
                </c:pt>
                <c:pt idx="547">
                  <c:v>1.1989000000000001</c:v>
                </c:pt>
                <c:pt idx="548">
                  <c:v>1.2785</c:v>
                </c:pt>
                <c:pt idx="549">
                  <c:v>1.3381000000000001</c:v>
                </c:pt>
              </c:numCache>
            </c:numRef>
          </c:xVal>
          <c:yVal>
            <c:numRef>
              <c:f>MySite_model_data_v2!$H$2:$H$551</c:f>
              <c:numCache>
                <c:formatCode>General</c:formatCode>
                <c:ptCount val="550"/>
                <c:pt idx="0">
                  <c:v>1.674826092</c:v>
                </c:pt>
                <c:pt idx="1">
                  <c:v>1.674826092</c:v>
                </c:pt>
                <c:pt idx="2">
                  <c:v>1.6498744009999999</c:v>
                </c:pt>
                <c:pt idx="3">
                  <c:v>1.6745212730000001</c:v>
                </c:pt>
                <c:pt idx="4">
                  <c:v>1.632571123</c:v>
                </c:pt>
                <c:pt idx="5">
                  <c:v>1.632571123</c:v>
                </c:pt>
                <c:pt idx="6">
                  <c:v>1.6495789890000001</c:v>
                </c:pt>
                <c:pt idx="7">
                  <c:v>1.6495789890000001</c:v>
                </c:pt>
                <c:pt idx="8">
                  <c:v>1.658381519</c:v>
                </c:pt>
                <c:pt idx="9">
                  <c:v>1.649637931</c:v>
                </c:pt>
                <c:pt idx="10">
                  <c:v>1.6583233749999999</c:v>
                </c:pt>
                <c:pt idx="11">
                  <c:v>1.6245576450000001</c:v>
                </c:pt>
                <c:pt idx="12">
                  <c:v>1.6161057210000001</c:v>
                </c:pt>
                <c:pt idx="13">
                  <c:v>1.6161057210000001</c:v>
                </c:pt>
                <c:pt idx="14">
                  <c:v>1.607890303</c:v>
                </c:pt>
                <c:pt idx="15">
                  <c:v>1.607890303</c:v>
                </c:pt>
                <c:pt idx="16">
                  <c:v>1.6488782230000001</c:v>
                </c:pt>
                <c:pt idx="17">
                  <c:v>1.665409672</c:v>
                </c:pt>
                <c:pt idx="18">
                  <c:v>1.657707861</c:v>
                </c:pt>
                <c:pt idx="19">
                  <c:v>1.6487895319999999</c:v>
                </c:pt>
                <c:pt idx="20">
                  <c:v>1.3024379189999999</c:v>
                </c:pt>
                <c:pt idx="21">
                  <c:v>1.3024379189999999</c:v>
                </c:pt>
                <c:pt idx="22">
                  <c:v>1.3024379189999999</c:v>
                </c:pt>
                <c:pt idx="23">
                  <c:v>1.2264868659999999</c:v>
                </c:pt>
                <c:pt idx="24">
                  <c:v>1.676253279</c:v>
                </c:pt>
                <c:pt idx="25">
                  <c:v>1.662678329</c:v>
                </c:pt>
                <c:pt idx="26">
                  <c:v>1.662678329</c:v>
                </c:pt>
                <c:pt idx="27">
                  <c:v>1.676253279</c:v>
                </c:pt>
                <c:pt idx="28">
                  <c:v>1.643897009</c:v>
                </c:pt>
                <c:pt idx="29">
                  <c:v>1.643897009</c:v>
                </c:pt>
                <c:pt idx="30">
                  <c:v>1.643897009</c:v>
                </c:pt>
                <c:pt idx="31">
                  <c:v>1.643897009</c:v>
                </c:pt>
                <c:pt idx="32">
                  <c:v>1.622744068</c:v>
                </c:pt>
                <c:pt idx="33">
                  <c:v>1.623208711</c:v>
                </c:pt>
                <c:pt idx="34">
                  <c:v>1.623208711</c:v>
                </c:pt>
                <c:pt idx="35">
                  <c:v>1.623208711</c:v>
                </c:pt>
                <c:pt idx="36">
                  <c:v>1.9120906150000001</c:v>
                </c:pt>
                <c:pt idx="37">
                  <c:v>1.9120906150000001</c:v>
                </c:pt>
                <c:pt idx="38">
                  <c:v>1.9267532460000001</c:v>
                </c:pt>
                <c:pt idx="39">
                  <c:v>1.9267532460000001</c:v>
                </c:pt>
                <c:pt idx="40">
                  <c:v>1.5586173809999999</c:v>
                </c:pt>
                <c:pt idx="41">
                  <c:v>1.485143844</c:v>
                </c:pt>
                <c:pt idx="42">
                  <c:v>1.485143844</c:v>
                </c:pt>
                <c:pt idx="43">
                  <c:v>1.5586173809999999</c:v>
                </c:pt>
                <c:pt idx="44">
                  <c:v>1.4865673349999999</c:v>
                </c:pt>
                <c:pt idx="45">
                  <c:v>1.5023690730000001</c:v>
                </c:pt>
                <c:pt idx="46">
                  <c:v>1.5023690730000001</c:v>
                </c:pt>
                <c:pt idx="47">
                  <c:v>1.4865673349999999</c:v>
                </c:pt>
                <c:pt idx="48">
                  <c:v>1.2766160259999999</c:v>
                </c:pt>
                <c:pt idx="49">
                  <c:v>1.2837532869999999</c:v>
                </c:pt>
                <c:pt idx="50">
                  <c:v>1.2766160259999999</c:v>
                </c:pt>
                <c:pt idx="51">
                  <c:v>1.2766160259999999</c:v>
                </c:pt>
                <c:pt idx="52">
                  <c:v>1.4682667540000001</c:v>
                </c:pt>
                <c:pt idx="53">
                  <c:v>1.4682667540000001</c:v>
                </c:pt>
                <c:pt idx="54">
                  <c:v>1.4682667540000001</c:v>
                </c:pt>
                <c:pt idx="55">
                  <c:v>1.4682667540000001</c:v>
                </c:pt>
                <c:pt idx="56">
                  <c:v>1.3012299919999999</c:v>
                </c:pt>
                <c:pt idx="57">
                  <c:v>1.3029237</c:v>
                </c:pt>
                <c:pt idx="58">
                  <c:v>1.2875532679999999</c:v>
                </c:pt>
                <c:pt idx="59">
                  <c:v>1.347716331</c:v>
                </c:pt>
                <c:pt idx="60">
                  <c:v>1.5247883099999999</c:v>
                </c:pt>
                <c:pt idx="61">
                  <c:v>1.5748510950000001</c:v>
                </c:pt>
                <c:pt idx="62">
                  <c:v>1.5176358320000001</c:v>
                </c:pt>
                <c:pt idx="63">
                  <c:v>1.516746693</c:v>
                </c:pt>
                <c:pt idx="64">
                  <c:v>1.425575265</c:v>
                </c:pt>
                <c:pt idx="65">
                  <c:v>1.425575265</c:v>
                </c:pt>
                <c:pt idx="66">
                  <c:v>1.425575265</c:v>
                </c:pt>
                <c:pt idx="67">
                  <c:v>1.425575265</c:v>
                </c:pt>
                <c:pt idx="68">
                  <c:v>1.3647106849999999</c:v>
                </c:pt>
                <c:pt idx="69">
                  <c:v>1.3647106849999999</c:v>
                </c:pt>
                <c:pt idx="70">
                  <c:v>1.3647106849999999</c:v>
                </c:pt>
                <c:pt idx="71">
                  <c:v>1.3647106849999999</c:v>
                </c:pt>
                <c:pt idx="72">
                  <c:v>1.5630192970000001</c:v>
                </c:pt>
                <c:pt idx="73">
                  <c:v>1.3645094360000001</c:v>
                </c:pt>
                <c:pt idx="74">
                  <c:v>1.456006516</c:v>
                </c:pt>
                <c:pt idx="75">
                  <c:v>1.5650087720000001</c:v>
                </c:pt>
                <c:pt idx="76">
                  <c:v>1.5650087720000001</c:v>
                </c:pt>
                <c:pt idx="77">
                  <c:v>1.5041402530000001</c:v>
                </c:pt>
                <c:pt idx="78">
                  <c:v>1.4602953590000001</c:v>
                </c:pt>
                <c:pt idx="79">
                  <c:v>1.4009490840000001</c:v>
                </c:pt>
                <c:pt idx="80">
                  <c:v>1.275829884</c:v>
                </c:pt>
                <c:pt idx="81">
                  <c:v>1.407780531</c:v>
                </c:pt>
                <c:pt idx="82">
                  <c:v>1.41233673</c:v>
                </c:pt>
                <c:pt idx="83">
                  <c:v>1.460261067</c:v>
                </c:pt>
                <c:pt idx="84">
                  <c:v>1.481645753</c:v>
                </c:pt>
                <c:pt idx="85">
                  <c:v>1.4639824859999999</c:v>
                </c:pt>
                <c:pt idx="86">
                  <c:v>1.457838312</c:v>
                </c:pt>
                <c:pt idx="87">
                  <c:v>1.3792491149999999</c:v>
                </c:pt>
                <c:pt idx="88">
                  <c:v>1.428197859</c:v>
                </c:pt>
                <c:pt idx="89">
                  <c:v>1.543109724</c:v>
                </c:pt>
                <c:pt idx="90">
                  <c:v>1.526707276</c:v>
                </c:pt>
                <c:pt idx="91">
                  <c:v>1.5748510950000001</c:v>
                </c:pt>
                <c:pt idx="92">
                  <c:v>1.516887812</c:v>
                </c:pt>
                <c:pt idx="93">
                  <c:v>1.5100775950000001</c:v>
                </c:pt>
                <c:pt idx="94">
                  <c:v>1.4326345410000001</c:v>
                </c:pt>
                <c:pt idx="95">
                  <c:v>1.345544131</c:v>
                </c:pt>
                <c:pt idx="96">
                  <c:v>1.401986793999999</c:v>
                </c:pt>
                <c:pt idx="97">
                  <c:v>1.414941666</c:v>
                </c:pt>
                <c:pt idx="98">
                  <c:v>1.4804312610000001</c:v>
                </c:pt>
                <c:pt idx="99">
                  <c:v>1.5106986309999999</c:v>
                </c:pt>
                <c:pt idx="100">
                  <c:v>1.5430392690000001</c:v>
                </c:pt>
                <c:pt idx="101">
                  <c:v>1.5352303810000001</c:v>
                </c:pt>
                <c:pt idx="102">
                  <c:v>1.456009788</c:v>
                </c:pt>
                <c:pt idx="103">
                  <c:v>1.4743312420000001</c:v>
                </c:pt>
                <c:pt idx="104">
                  <c:v>1.542975896</c:v>
                </c:pt>
                <c:pt idx="105">
                  <c:v>1.527242363</c:v>
                </c:pt>
                <c:pt idx="106">
                  <c:v>1.424470277</c:v>
                </c:pt>
                <c:pt idx="107">
                  <c:v>1.4813061160000001</c:v>
                </c:pt>
                <c:pt idx="108">
                  <c:v>1.465178533</c:v>
                </c:pt>
                <c:pt idx="109">
                  <c:v>1.485143844</c:v>
                </c:pt>
                <c:pt idx="110">
                  <c:v>1.6313205829999999</c:v>
                </c:pt>
                <c:pt idx="111">
                  <c:v>1.7053908529999999</c:v>
                </c:pt>
                <c:pt idx="112">
                  <c:v>1.7974769100000001</c:v>
                </c:pt>
                <c:pt idx="113">
                  <c:v>1.9335847450000001</c:v>
                </c:pt>
                <c:pt idx="114">
                  <c:v>1.771708984</c:v>
                </c:pt>
                <c:pt idx="115">
                  <c:v>1.7137487440000001</c:v>
                </c:pt>
                <c:pt idx="116">
                  <c:v>1.7137487440000001</c:v>
                </c:pt>
                <c:pt idx="117">
                  <c:v>1.771708984</c:v>
                </c:pt>
                <c:pt idx="118">
                  <c:v>1.78589168</c:v>
                </c:pt>
                <c:pt idx="119">
                  <c:v>1.7528354939999999</c:v>
                </c:pt>
                <c:pt idx="120">
                  <c:v>1.7629684940000001</c:v>
                </c:pt>
                <c:pt idx="121">
                  <c:v>1.7614036280000001</c:v>
                </c:pt>
                <c:pt idx="122">
                  <c:v>1.79347824</c:v>
                </c:pt>
                <c:pt idx="123">
                  <c:v>1.78052755</c:v>
                </c:pt>
                <c:pt idx="124">
                  <c:v>1.78052755</c:v>
                </c:pt>
                <c:pt idx="125">
                  <c:v>1.79347824</c:v>
                </c:pt>
                <c:pt idx="126">
                  <c:v>1.668855658</c:v>
                </c:pt>
                <c:pt idx="127">
                  <c:v>1.66622548</c:v>
                </c:pt>
                <c:pt idx="128">
                  <c:v>1.6577856230000001</c:v>
                </c:pt>
                <c:pt idx="129">
                  <c:v>1.6577856230000001</c:v>
                </c:pt>
                <c:pt idx="130">
                  <c:v>1.7016371960000001</c:v>
                </c:pt>
                <c:pt idx="131">
                  <c:v>1.7271395249999999</c:v>
                </c:pt>
                <c:pt idx="132">
                  <c:v>1.7271395249999999</c:v>
                </c:pt>
                <c:pt idx="133">
                  <c:v>1.7016371960000001</c:v>
                </c:pt>
                <c:pt idx="134">
                  <c:v>1.5511724849999999</c:v>
                </c:pt>
                <c:pt idx="135">
                  <c:v>1.576737531</c:v>
                </c:pt>
                <c:pt idx="136">
                  <c:v>1.576737531</c:v>
                </c:pt>
                <c:pt idx="137">
                  <c:v>1.5511724849999999</c:v>
                </c:pt>
                <c:pt idx="138">
                  <c:v>1.6770287749999999</c:v>
                </c:pt>
                <c:pt idx="139">
                  <c:v>1.674017423</c:v>
                </c:pt>
                <c:pt idx="140">
                  <c:v>1.674017423</c:v>
                </c:pt>
                <c:pt idx="141">
                  <c:v>1.6770287749999999</c:v>
                </c:pt>
                <c:pt idx="142">
                  <c:v>1.5733250729999999</c:v>
                </c:pt>
                <c:pt idx="143">
                  <c:v>1.5109406379999999</c:v>
                </c:pt>
                <c:pt idx="144">
                  <c:v>1.5109406379999999</c:v>
                </c:pt>
                <c:pt idx="145">
                  <c:v>1.5733250729999999</c:v>
                </c:pt>
                <c:pt idx="146">
                  <c:v>1.450955872</c:v>
                </c:pt>
                <c:pt idx="147">
                  <c:v>1.450955872</c:v>
                </c:pt>
                <c:pt idx="148">
                  <c:v>1.377925144</c:v>
                </c:pt>
                <c:pt idx="149">
                  <c:v>1.377925144</c:v>
                </c:pt>
                <c:pt idx="150">
                  <c:v>1.512055097</c:v>
                </c:pt>
                <c:pt idx="151">
                  <c:v>1.4604913930000001</c:v>
                </c:pt>
                <c:pt idx="152">
                  <c:v>1.3982399299999999</c:v>
                </c:pt>
                <c:pt idx="153">
                  <c:v>1.373039954</c:v>
                </c:pt>
                <c:pt idx="154">
                  <c:v>1.3739133960000001</c:v>
                </c:pt>
                <c:pt idx="155">
                  <c:v>1.4520367700000001</c:v>
                </c:pt>
                <c:pt idx="156">
                  <c:v>1.4425288979999991</c:v>
                </c:pt>
                <c:pt idx="157">
                  <c:v>1.3738233310000001</c:v>
                </c:pt>
                <c:pt idx="158">
                  <c:v>1.384391465</c:v>
                </c:pt>
                <c:pt idx="159">
                  <c:v>1.453458913</c:v>
                </c:pt>
                <c:pt idx="160">
                  <c:v>1.4940411600000001</c:v>
                </c:pt>
                <c:pt idx="161">
                  <c:v>1.4940411600000001</c:v>
                </c:pt>
                <c:pt idx="162">
                  <c:v>1.5109406379999999</c:v>
                </c:pt>
                <c:pt idx="163">
                  <c:v>1.5733250729999999</c:v>
                </c:pt>
                <c:pt idx="164">
                  <c:v>1.6033994519999999</c:v>
                </c:pt>
                <c:pt idx="165">
                  <c:v>1.629952589</c:v>
                </c:pt>
                <c:pt idx="166">
                  <c:v>1.6688574709999999</c:v>
                </c:pt>
                <c:pt idx="167">
                  <c:v>1.6137572579999999</c:v>
                </c:pt>
                <c:pt idx="168">
                  <c:v>1.6499716659999999</c:v>
                </c:pt>
                <c:pt idx="169">
                  <c:v>1.6504914319999999</c:v>
                </c:pt>
                <c:pt idx="170">
                  <c:v>1.6761260570000001</c:v>
                </c:pt>
                <c:pt idx="171">
                  <c:v>1.663620675</c:v>
                </c:pt>
                <c:pt idx="172">
                  <c:v>1.6555982490000001</c:v>
                </c:pt>
                <c:pt idx="173">
                  <c:v>1.5889806740000001</c:v>
                </c:pt>
                <c:pt idx="174">
                  <c:v>1.730390769</c:v>
                </c:pt>
                <c:pt idx="175">
                  <c:v>1.727814537</c:v>
                </c:pt>
                <c:pt idx="176">
                  <c:v>1.6474885050000001</c:v>
                </c:pt>
                <c:pt idx="177">
                  <c:v>1.6658724090000001</c:v>
                </c:pt>
                <c:pt idx="178">
                  <c:v>1.722744337</c:v>
                </c:pt>
                <c:pt idx="179">
                  <c:v>1.7220628979999999</c:v>
                </c:pt>
                <c:pt idx="180">
                  <c:v>1.7135479469999999</c:v>
                </c:pt>
                <c:pt idx="181">
                  <c:v>1.7010211159999999</c:v>
                </c:pt>
                <c:pt idx="182">
                  <c:v>1.7012497049999999</c:v>
                </c:pt>
                <c:pt idx="183">
                  <c:v>1.6539445749999999</c:v>
                </c:pt>
                <c:pt idx="184">
                  <c:v>1.684336278</c:v>
                </c:pt>
                <c:pt idx="185">
                  <c:v>1.660799905</c:v>
                </c:pt>
                <c:pt idx="186">
                  <c:v>1.6657107229999999</c:v>
                </c:pt>
                <c:pt idx="187">
                  <c:v>1.7243494349999999</c:v>
                </c:pt>
                <c:pt idx="188">
                  <c:v>1.740295562</c:v>
                </c:pt>
                <c:pt idx="189">
                  <c:v>1.8088634699999999</c:v>
                </c:pt>
                <c:pt idx="190">
                  <c:v>1.825947652</c:v>
                </c:pt>
                <c:pt idx="191">
                  <c:v>1.837255173</c:v>
                </c:pt>
                <c:pt idx="192">
                  <c:v>1.802443799</c:v>
                </c:pt>
                <c:pt idx="193">
                  <c:v>1.8192543249999999</c:v>
                </c:pt>
                <c:pt idx="194">
                  <c:v>1.793379499</c:v>
                </c:pt>
                <c:pt idx="195">
                  <c:v>1.765913388</c:v>
                </c:pt>
                <c:pt idx="196">
                  <c:v>1.778457948</c:v>
                </c:pt>
                <c:pt idx="197">
                  <c:v>1.7648510289999999</c:v>
                </c:pt>
                <c:pt idx="198">
                  <c:v>1.763854075</c:v>
                </c:pt>
                <c:pt idx="199">
                  <c:v>1.7745733669999999</c:v>
                </c:pt>
                <c:pt idx="200">
                  <c:v>1.7188598859999999</c:v>
                </c:pt>
                <c:pt idx="201">
                  <c:v>1.8265287400000001</c:v>
                </c:pt>
                <c:pt idx="202">
                  <c:v>1.8759697609999999</c:v>
                </c:pt>
                <c:pt idx="203">
                  <c:v>2.022123492</c:v>
                </c:pt>
                <c:pt idx="204">
                  <c:v>2.0665827640000001</c:v>
                </c:pt>
                <c:pt idx="205">
                  <c:v>1.5040167440000001</c:v>
                </c:pt>
                <c:pt idx="206">
                  <c:v>1.517972484</c:v>
                </c:pt>
                <c:pt idx="207">
                  <c:v>1.517972484</c:v>
                </c:pt>
                <c:pt idx="208">
                  <c:v>1.5040167440000001</c:v>
                </c:pt>
                <c:pt idx="209">
                  <c:v>1.5221766050000001</c:v>
                </c:pt>
                <c:pt idx="210">
                  <c:v>1.5221766050000001</c:v>
                </c:pt>
                <c:pt idx="211">
                  <c:v>1.5221766050000001</c:v>
                </c:pt>
                <c:pt idx="212">
                  <c:v>1.5221766050000001</c:v>
                </c:pt>
                <c:pt idx="213">
                  <c:v>1.515078135</c:v>
                </c:pt>
                <c:pt idx="214">
                  <c:v>1.521183739</c:v>
                </c:pt>
                <c:pt idx="215">
                  <c:v>1.5432279870000001</c:v>
                </c:pt>
                <c:pt idx="216">
                  <c:v>1.526255575</c:v>
                </c:pt>
                <c:pt idx="217">
                  <c:v>1.6032055810000001</c:v>
                </c:pt>
                <c:pt idx="218">
                  <c:v>1.6032055810000001</c:v>
                </c:pt>
                <c:pt idx="219">
                  <c:v>1.6032055810000001</c:v>
                </c:pt>
                <c:pt idx="220">
                  <c:v>1.6032055810000001</c:v>
                </c:pt>
                <c:pt idx="221">
                  <c:v>1.677114521</c:v>
                </c:pt>
                <c:pt idx="222">
                  <c:v>1.685897921</c:v>
                </c:pt>
                <c:pt idx="223">
                  <c:v>1.677114521</c:v>
                </c:pt>
                <c:pt idx="224">
                  <c:v>1.677114521</c:v>
                </c:pt>
                <c:pt idx="225">
                  <c:v>1.4837721859999999</c:v>
                </c:pt>
                <c:pt idx="226">
                  <c:v>1.4837721859999999</c:v>
                </c:pt>
                <c:pt idx="227">
                  <c:v>1.480437349</c:v>
                </c:pt>
                <c:pt idx="228">
                  <c:v>1.480437349</c:v>
                </c:pt>
                <c:pt idx="229">
                  <c:v>1.505362418</c:v>
                </c:pt>
                <c:pt idx="230">
                  <c:v>1.539023255</c:v>
                </c:pt>
                <c:pt idx="231">
                  <c:v>1.505362418</c:v>
                </c:pt>
                <c:pt idx="232">
                  <c:v>1.505362418</c:v>
                </c:pt>
                <c:pt idx="233">
                  <c:v>1.5278576800000001</c:v>
                </c:pt>
                <c:pt idx="234">
                  <c:v>1.5278576800000001</c:v>
                </c:pt>
                <c:pt idx="235">
                  <c:v>1.522412495</c:v>
                </c:pt>
                <c:pt idx="236">
                  <c:v>1.5278576800000001</c:v>
                </c:pt>
                <c:pt idx="237">
                  <c:v>1.5454123989999999</c:v>
                </c:pt>
                <c:pt idx="238">
                  <c:v>1.5454123989999999</c:v>
                </c:pt>
                <c:pt idx="239">
                  <c:v>1.5290334240000001</c:v>
                </c:pt>
                <c:pt idx="240">
                  <c:v>1.5290334240000001</c:v>
                </c:pt>
                <c:pt idx="241">
                  <c:v>1.6580770949999999</c:v>
                </c:pt>
                <c:pt idx="242">
                  <c:v>1.6580770949999999</c:v>
                </c:pt>
                <c:pt idx="243">
                  <c:v>1.605445767</c:v>
                </c:pt>
                <c:pt idx="244">
                  <c:v>1.605445767</c:v>
                </c:pt>
                <c:pt idx="245">
                  <c:v>2.1741250050000001</c:v>
                </c:pt>
                <c:pt idx="246">
                  <c:v>2.1741250050000001</c:v>
                </c:pt>
                <c:pt idx="247">
                  <c:v>2.1731475800000002</c:v>
                </c:pt>
                <c:pt idx="248">
                  <c:v>2.1731475800000002</c:v>
                </c:pt>
                <c:pt idx="249">
                  <c:v>1.519577336</c:v>
                </c:pt>
                <c:pt idx="250">
                  <c:v>1.519577336</c:v>
                </c:pt>
                <c:pt idx="251">
                  <c:v>1.519525926</c:v>
                </c:pt>
                <c:pt idx="252">
                  <c:v>1.519525926</c:v>
                </c:pt>
                <c:pt idx="253">
                  <c:v>1.444369343</c:v>
                </c:pt>
                <c:pt idx="254">
                  <c:v>1.470906888</c:v>
                </c:pt>
                <c:pt idx="255">
                  <c:v>1.4791732950000001</c:v>
                </c:pt>
                <c:pt idx="256">
                  <c:v>1.4513584960000001</c:v>
                </c:pt>
                <c:pt idx="257">
                  <c:v>1.509665262</c:v>
                </c:pt>
                <c:pt idx="258">
                  <c:v>1.4440728759999999</c:v>
                </c:pt>
                <c:pt idx="259">
                  <c:v>1.4440728759999999</c:v>
                </c:pt>
                <c:pt idx="260">
                  <c:v>1.509665262</c:v>
                </c:pt>
                <c:pt idx="261">
                  <c:v>1.466619396</c:v>
                </c:pt>
                <c:pt idx="262">
                  <c:v>1.466619396</c:v>
                </c:pt>
                <c:pt idx="263">
                  <c:v>1.466619396</c:v>
                </c:pt>
                <c:pt idx="264">
                  <c:v>1.466619396</c:v>
                </c:pt>
                <c:pt idx="265">
                  <c:v>1.394847822</c:v>
                </c:pt>
                <c:pt idx="266">
                  <c:v>1.394847822</c:v>
                </c:pt>
                <c:pt idx="267">
                  <c:v>1.394847822</c:v>
                </c:pt>
                <c:pt idx="268">
                  <c:v>1.38746597</c:v>
                </c:pt>
                <c:pt idx="269">
                  <c:v>1.388707498</c:v>
                </c:pt>
                <c:pt idx="270">
                  <c:v>1.39008511</c:v>
                </c:pt>
                <c:pt idx="271">
                  <c:v>1.4049634849999999</c:v>
                </c:pt>
                <c:pt idx="272">
                  <c:v>1.397244309</c:v>
                </c:pt>
                <c:pt idx="273">
                  <c:v>1.4781805370000001</c:v>
                </c:pt>
                <c:pt idx="274">
                  <c:v>1.440904551</c:v>
                </c:pt>
                <c:pt idx="275">
                  <c:v>1.440904551</c:v>
                </c:pt>
                <c:pt idx="276">
                  <c:v>1.4781805370000001</c:v>
                </c:pt>
                <c:pt idx="277">
                  <c:v>1.515883187</c:v>
                </c:pt>
                <c:pt idx="278">
                  <c:v>1.515883187</c:v>
                </c:pt>
                <c:pt idx="279">
                  <c:v>1.515883187</c:v>
                </c:pt>
                <c:pt idx="280">
                  <c:v>1.515883187</c:v>
                </c:pt>
                <c:pt idx="281">
                  <c:v>1.412660432</c:v>
                </c:pt>
                <c:pt idx="282">
                  <c:v>1.412660432</c:v>
                </c:pt>
                <c:pt idx="283">
                  <c:v>1.220443535</c:v>
                </c:pt>
                <c:pt idx="284">
                  <c:v>1.220443535</c:v>
                </c:pt>
                <c:pt idx="285">
                  <c:v>1.92513907</c:v>
                </c:pt>
                <c:pt idx="286">
                  <c:v>1.5973856850000001</c:v>
                </c:pt>
                <c:pt idx="287">
                  <c:v>1.2985611420000001</c:v>
                </c:pt>
                <c:pt idx="288">
                  <c:v>1.2972977859999999</c:v>
                </c:pt>
                <c:pt idx="289">
                  <c:v>1.5669162109999999</c:v>
                </c:pt>
                <c:pt idx="290">
                  <c:v>1.646904009</c:v>
                </c:pt>
                <c:pt idx="291">
                  <c:v>1.4400298949999999</c:v>
                </c:pt>
                <c:pt idx="292">
                  <c:v>1.486805207</c:v>
                </c:pt>
                <c:pt idx="293">
                  <c:v>1.40614365</c:v>
                </c:pt>
                <c:pt idx="294">
                  <c:v>1.4366461290000001</c:v>
                </c:pt>
                <c:pt idx="295">
                  <c:v>1.5231904279999999</c:v>
                </c:pt>
                <c:pt idx="296">
                  <c:v>1.434626819</c:v>
                </c:pt>
                <c:pt idx="297">
                  <c:v>1.372133901</c:v>
                </c:pt>
                <c:pt idx="298">
                  <c:v>1.3888642499999999</c:v>
                </c:pt>
                <c:pt idx="299">
                  <c:v>1.395813966</c:v>
                </c:pt>
                <c:pt idx="300">
                  <c:v>1.3960976620000001</c:v>
                </c:pt>
                <c:pt idx="301">
                  <c:v>1.4024006689999999</c:v>
                </c:pt>
                <c:pt idx="302">
                  <c:v>1.502600299</c:v>
                </c:pt>
                <c:pt idx="303">
                  <c:v>1.565424304</c:v>
                </c:pt>
                <c:pt idx="304">
                  <c:v>1.5678783350000001</c:v>
                </c:pt>
                <c:pt idx="305">
                  <c:v>1.5367980960000001</c:v>
                </c:pt>
                <c:pt idx="306">
                  <c:v>1.367220967</c:v>
                </c:pt>
                <c:pt idx="307">
                  <c:v>2.1651751560000001</c:v>
                </c:pt>
                <c:pt idx="308">
                  <c:v>1.836956926</c:v>
                </c:pt>
                <c:pt idx="309">
                  <c:v>1.836956926</c:v>
                </c:pt>
                <c:pt idx="310">
                  <c:v>2.1651751560000001</c:v>
                </c:pt>
                <c:pt idx="311">
                  <c:v>1.8464504509999999</c:v>
                </c:pt>
                <c:pt idx="312">
                  <c:v>1.824593959</c:v>
                </c:pt>
                <c:pt idx="313">
                  <c:v>1.834793439</c:v>
                </c:pt>
                <c:pt idx="314">
                  <c:v>1.834793439</c:v>
                </c:pt>
                <c:pt idx="315">
                  <c:v>1.672029</c:v>
                </c:pt>
                <c:pt idx="316">
                  <c:v>1.672029</c:v>
                </c:pt>
                <c:pt idx="317">
                  <c:v>1.672029</c:v>
                </c:pt>
                <c:pt idx="318">
                  <c:v>1.672029</c:v>
                </c:pt>
                <c:pt idx="319">
                  <c:v>1.6112167449999999</c:v>
                </c:pt>
                <c:pt idx="320">
                  <c:v>1.609047581</c:v>
                </c:pt>
                <c:pt idx="321">
                  <c:v>1.5837192069999999</c:v>
                </c:pt>
                <c:pt idx="322">
                  <c:v>1.6112167449999999</c:v>
                </c:pt>
                <c:pt idx="323">
                  <c:v>1.589671638</c:v>
                </c:pt>
                <c:pt idx="324">
                  <c:v>1.6543267159999999</c:v>
                </c:pt>
                <c:pt idx="325">
                  <c:v>1.6543267159999999</c:v>
                </c:pt>
                <c:pt idx="326">
                  <c:v>1.639294472</c:v>
                </c:pt>
                <c:pt idx="327">
                  <c:v>1.5944055800000001</c:v>
                </c:pt>
                <c:pt idx="328">
                  <c:v>1.6306184399999999</c:v>
                </c:pt>
                <c:pt idx="329">
                  <c:v>1.6306184399999999</c:v>
                </c:pt>
                <c:pt idx="330">
                  <c:v>1.6306184399999999</c:v>
                </c:pt>
                <c:pt idx="331">
                  <c:v>1.624382108</c:v>
                </c:pt>
                <c:pt idx="332">
                  <c:v>1.624382108</c:v>
                </c:pt>
                <c:pt idx="333">
                  <c:v>1.624382108</c:v>
                </c:pt>
                <c:pt idx="334">
                  <c:v>1.632489219</c:v>
                </c:pt>
                <c:pt idx="335">
                  <c:v>1.6155826129999999</c:v>
                </c:pt>
                <c:pt idx="336">
                  <c:v>1.643144516</c:v>
                </c:pt>
                <c:pt idx="337">
                  <c:v>1.6155826129999999</c:v>
                </c:pt>
                <c:pt idx="338">
                  <c:v>1.6155826129999999</c:v>
                </c:pt>
                <c:pt idx="339">
                  <c:v>1.659968836</c:v>
                </c:pt>
                <c:pt idx="340">
                  <c:v>1.659968836</c:v>
                </c:pt>
                <c:pt idx="341">
                  <c:v>1.66997559</c:v>
                </c:pt>
                <c:pt idx="342">
                  <c:v>1.659968836</c:v>
                </c:pt>
                <c:pt idx="343">
                  <c:v>1.3216781120000001</c:v>
                </c:pt>
                <c:pt idx="344">
                  <c:v>1.3216781120000001</c:v>
                </c:pt>
                <c:pt idx="345">
                  <c:v>1.3216781120000001</c:v>
                </c:pt>
                <c:pt idx="346">
                  <c:v>1.3216781120000001</c:v>
                </c:pt>
                <c:pt idx="347">
                  <c:v>1.9515545679999999</c:v>
                </c:pt>
                <c:pt idx="348">
                  <c:v>1.850151761</c:v>
                </c:pt>
                <c:pt idx="349">
                  <c:v>1.8263875409999999</c:v>
                </c:pt>
                <c:pt idx="350">
                  <c:v>1.7923409239999999</c:v>
                </c:pt>
                <c:pt idx="351">
                  <c:v>1.6875188539999999</c:v>
                </c:pt>
                <c:pt idx="352">
                  <c:v>1.669474251</c:v>
                </c:pt>
                <c:pt idx="353">
                  <c:v>1.7257385169999999</c:v>
                </c:pt>
                <c:pt idx="354">
                  <c:v>1.6978180190000001</c:v>
                </c:pt>
                <c:pt idx="355">
                  <c:v>1.6132440990000001</c:v>
                </c:pt>
                <c:pt idx="356">
                  <c:v>1.583021872</c:v>
                </c:pt>
                <c:pt idx="357">
                  <c:v>1.618510136</c:v>
                </c:pt>
                <c:pt idx="358">
                  <c:v>1.6522460000000001</c:v>
                </c:pt>
                <c:pt idx="359">
                  <c:v>1.6593995930000001</c:v>
                </c:pt>
                <c:pt idx="360">
                  <c:v>1.61479102</c:v>
                </c:pt>
                <c:pt idx="361">
                  <c:v>1.6425739930000001</c:v>
                </c:pt>
                <c:pt idx="362">
                  <c:v>1.612101963</c:v>
                </c:pt>
                <c:pt idx="363">
                  <c:v>1.626228075</c:v>
                </c:pt>
                <c:pt idx="364">
                  <c:v>1.6149046410000001</c:v>
                </c:pt>
                <c:pt idx="365">
                  <c:v>1.5877853420000001</c:v>
                </c:pt>
                <c:pt idx="366">
                  <c:v>1.540885235</c:v>
                </c:pt>
                <c:pt idx="367">
                  <c:v>1.6529478529999999</c:v>
                </c:pt>
                <c:pt idx="368">
                  <c:v>1.631038853</c:v>
                </c:pt>
                <c:pt idx="369">
                  <c:v>1.5958600439999999</c:v>
                </c:pt>
                <c:pt idx="370">
                  <c:v>1.436251253</c:v>
                </c:pt>
                <c:pt idx="371">
                  <c:v>1.3216781120000001</c:v>
                </c:pt>
                <c:pt idx="372">
                  <c:v>2.0876117330000001</c:v>
                </c:pt>
                <c:pt idx="373">
                  <c:v>2.0876117330000001</c:v>
                </c:pt>
                <c:pt idx="374">
                  <c:v>1.6076348840000001</c:v>
                </c:pt>
                <c:pt idx="375">
                  <c:v>1.5992436210000001</c:v>
                </c:pt>
                <c:pt idx="376">
                  <c:v>1.5992436210000001</c:v>
                </c:pt>
                <c:pt idx="377">
                  <c:v>1.6076348840000001</c:v>
                </c:pt>
                <c:pt idx="378">
                  <c:v>1.5488257540000001</c:v>
                </c:pt>
                <c:pt idx="379">
                  <c:v>1.5488257540000001</c:v>
                </c:pt>
                <c:pt idx="380">
                  <c:v>1.558159351</c:v>
                </c:pt>
                <c:pt idx="381">
                  <c:v>1.558159351</c:v>
                </c:pt>
                <c:pt idx="382">
                  <c:v>1.3236511339999999</c:v>
                </c:pt>
                <c:pt idx="383">
                  <c:v>1.3129364269999999</c:v>
                </c:pt>
                <c:pt idx="384">
                  <c:v>1.3129364269999999</c:v>
                </c:pt>
                <c:pt idx="385">
                  <c:v>1.3236511339999999</c:v>
                </c:pt>
                <c:pt idx="386">
                  <c:v>1.534463658</c:v>
                </c:pt>
                <c:pt idx="387">
                  <c:v>1.5266406699999999</c:v>
                </c:pt>
                <c:pt idx="388">
                  <c:v>1.5266406699999999</c:v>
                </c:pt>
                <c:pt idx="389">
                  <c:v>1.534463658</c:v>
                </c:pt>
                <c:pt idx="390">
                  <c:v>1.467857083</c:v>
                </c:pt>
                <c:pt idx="391">
                  <c:v>1.467857083</c:v>
                </c:pt>
                <c:pt idx="392">
                  <c:v>1.518206283</c:v>
                </c:pt>
                <c:pt idx="393">
                  <c:v>1.467857083</c:v>
                </c:pt>
                <c:pt idx="394">
                  <c:v>1.5509057660000001</c:v>
                </c:pt>
                <c:pt idx="395">
                  <c:v>1.566700363</c:v>
                </c:pt>
                <c:pt idx="396">
                  <c:v>1.566700363</c:v>
                </c:pt>
                <c:pt idx="397">
                  <c:v>1.5509057660000001</c:v>
                </c:pt>
                <c:pt idx="398">
                  <c:v>1.495846512</c:v>
                </c:pt>
                <c:pt idx="399">
                  <c:v>1.527409512</c:v>
                </c:pt>
                <c:pt idx="400">
                  <c:v>1.542123267</c:v>
                </c:pt>
                <c:pt idx="401">
                  <c:v>1.5270926250000001</c:v>
                </c:pt>
                <c:pt idx="402">
                  <c:v>1.53319943</c:v>
                </c:pt>
                <c:pt idx="403">
                  <c:v>1.53319943</c:v>
                </c:pt>
                <c:pt idx="404">
                  <c:v>1.5156566250000001</c:v>
                </c:pt>
                <c:pt idx="405">
                  <c:v>1.53319943</c:v>
                </c:pt>
                <c:pt idx="406">
                  <c:v>1.503649953</c:v>
                </c:pt>
                <c:pt idx="407">
                  <c:v>1.2592851899999999</c:v>
                </c:pt>
                <c:pt idx="408">
                  <c:v>1.2695043699999999</c:v>
                </c:pt>
                <c:pt idx="409">
                  <c:v>1.503649953</c:v>
                </c:pt>
                <c:pt idx="410">
                  <c:v>1.503649953</c:v>
                </c:pt>
                <c:pt idx="411">
                  <c:v>1.543117334</c:v>
                </c:pt>
                <c:pt idx="412">
                  <c:v>1.4050421070000001</c:v>
                </c:pt>
                <c:pt idx="413">
                  <c:v>1.3606197529999999</c:v>
                </c:pt>
                <c:pt idx="414">
                  <c:v>1.527409512</c:v>
                </c:pt>
                <c:pt idx="415">
                  <c:v>1.418920655</c:v>
                </c:pt>
                <c:pt idx="416">
                  <c:v>1.282917498</c:v>
                </c:pt>
                <c:pt idx="417">
                  <c:v>1.194687037</c:v>
                </c:pt>
                <c:pt idx="418">
                  <c:v>1.1975480140000001</c:v>
                </c:pt>
                <c:pt idx="419">
                  <c:v>1.3434060779999999</c:v>
                </c:pt>
                <c:pt idx="420">
                  <c:v>1.55871118</c:v>
                </c:pt>
                <c:pt idx="421">
                  <c:v>1.5581051969999999</c:v>
                </c:pt>
                <c:pt idx="422">
                  <c:v>1.550765253</c:v>
                </c:pt>
                <c:pt idx="423">
                  <c:v>1.5113724690000001</c:v>
                </c:pt>
                <c:pt idx="424">
                  <c:v>1.527015011</c:v>
                </c:pt>
                <c:pt idx="425">
                  <c:v>1.493921035999999</c:v>
                </c:pt>
                <c:pt idx="426">
                  <c:v>1.467857083</c:v>
                </c:pt>
                <c:pt idx="427">
                  <c:v>1.477227941</c:v>
                </c:pt>
                <c:pt idx="428">
                  <c:v>1.492390825</c:v>
                </c:pt>
                <c:pt idx="429">
                  <c:v>1.535266317999999</c:v>
                </c:pt>
                <c:pt idx="430">
                  <c:v>1.457104331</c:v>
                </c:pt>
                <c:pt idx="431">
                  <c:v>1.525512041</c:v>
                </c:pt>
                <c:pt idx="432">
                  <c:v>1.55014092</c:v>
                </c:pt>
                <c:pt idx="433">
                  <c:v>1.527386111</c:v>
                </c:pt>
                <c:pt idx="434">
                  <c:v>1.3590669950000001</c:v>
                </c:pt>
                <c:pt idx="435">
                  <c:v>1.324812514</c:v>
                </c:pt>
                <c:pt idx="436">
                  <c:v>1.3537326300000001</c:v>
                </c:pt>
                <c:pt idx="437">
                  <c:v>1.445734364</c:v>
                </c:pt>
                <c:pt idx="438">
                  <c:v>1.5169176230000001</c:v>
                </c:pt>
                <c:pt idx="439">
                  <c:v>1.517900928</c:v>
                </c:pt>
                <c:pt idx="440">
                  <c:v>1.5488257540000001</c:v>
                </c:pt>
                <c:pt idx="441">
                  <c:v>1.5312981779999999</c:v>
                </c:pt>
                <c:pt idx="442">
                  <c:v>1.4971039500000001</c:v>
                </c:pt>
                <c:pt idx="443">
                  <c:v>1.599632505</c:v>
                </c:pt>
                <c:pt idx="444">
                  <c:v>1.5992436210000001</c:v>
                </c:pt>
                <c:pt idx="445">
                  <c:v>1.5914036030000001</c:v>
                </c:pt>
                <c:pt idx="446">
                  <c:v>1.640343758</c:v>
                </c:pt>
                <c:pt idx="447">
                  <c:v>1.7253172459999999</c:v>
                </c:pt>
                <c:pt idx="448">
                  <c:v>1.9395403019999999</c:v>
                </c:pt>
                <c:pt idx="449">
                  <c:v>2.069619472999999</c:v>
                </c:pt>
                <c:pt idx="450">
                  <c:v>1.574359238</c:v>
                </c:pt>
                <c:pt idx="451">
                  <c:v>1.5823486929999999</c:v>
                </c:pt>
                <c:pt idx="452">
                  <c:v>1.5431327180000001</c:v>
                </c:pt>
                <c:pt idx="453">
                  <c:v>1.5274519360000001</c:v>
                </c:pt>
                <c:pt idx="454">
                  <c:v>1.550916838</c:v>
                </c:pt>
                <c:pt idx="455">
                  <c:v>1.5263973340000001</c:v>
                </c:pt>
                <c:pt idx="456">
                  <c:v>1.53319943</c:v>
                </c:pt>
                <c:pt idx="457">
                  <c:v>1.5245039380000001</c:v>
                </c:pt>
                <c:pt idx="458">
                  <c:v>1.481262925</c:v>
                </c:pt>
                <c:pt idx="459">
                  <c:v>1.5831827570000001</c:v>
                </c:pt>
                <c:pt idx="460">
                  <c:v>1.453443354</c:v>
                </c:pt>
                <c:pt idx="461">
                  <c:v>1.4218085359999999</c:v>
                </c:pt>
                <c:pt idx="462">
                  <c:v>1.4218085359999999</c:v>
                </c:pt>
                <c:pt idx="463">
                  <c:v>1.395914662</c:v>
                </c:pt>
                <c:pt idx="464">
                  <c:v>1.410835367</c:v>
                </c:pt>
                <c:pt idx="465">
                  <c:v>1.395914662</c:v>
                </c:pt>
                <c:pt idx="466">
                  <c:v>1.3070323370000001</c:v>
                </c:pt>
                <c:pt idx="467">
                  <c:v>1.3773568819999999</c:v>
                </c:pt>
                <c:pt idx="468">
                  <c:v>1.3778794700000001</c:v>
                </c:pt>
                <c:pt idx="469">
                  <c:v>1.356775329</c:v>
                </c:pt>
                <c:pt idx="470">
                  <c:v>1.348362984</c:v>
                </c:pt>
                <c:pt idx="471">
                  <c:v>1.2934306609999999</c:v>
                </c:pt>
                <c:pt idx="472">
                  <c:v>1.2438404240000001</c:v>
                </c:pt>
                <c:pt idx="473">
                  <c:v>1.423468221</c:v>
                </c:pt>
                <c:pt idx="474">
                  <c:v>1.26502549</c:v>
                </c:pt>
                <c:pt idx="475">
                  <c:v>1.3412259950000001</c:v>
                </c:pt>
                <c:pt idx="476">
                  <c:v>1.4146771090000001</c:v>
                </c:pt>
                <c:pt idx="477">
                  <c:v>1.412815605</c:v>
                </c:pt>
                <c:pt idx="478">
                  <c:v>1.3924943839999999</c:v>
                </c:pt>
                <c:pt idx="479">
                  <c:v>1.327814212999999</c:v>
                </c:pt>
                <c:pt idx="480">
                  <c:v>1.4602975410000001</c:v>
                </c:pt>
                <c:pt idx="481">
                  <c:v>1.408704382999999</c:v>
                </c:pt>
                <c:pt idx="482">
                  <c:v>1.3058811720000001</c:v>
                </c:pt>
                <c:pt idx="483">
                  <c:v>1.3336227350000001</c:v>
                </c:pt>
                <c:pt idx="484">
                  <c:v>1.2549156800000001</c:v>
                </c:pt>
                <c:pt idx="485">
                  <c:v>1.4893995710000001</c:v>
                </c:pt>
                <c:pt idx="486">
                  <c:v>1.458535642</c:v>
                </c:pt>
                <c:pt idx="487">
                  <c:v>1.4655986940000001</c:v>
                </c:pt>
                <c:pt idx="488">
                  <c:v>1.4405437350000001</c:v>
                </c:pt>
                <c:pt idx="489">
                  <c:v>1.4770085529999999</c:v>
                </c:pt>
                <c:pt idx="490">
                  <c:v>1.485006203</c:v>
                </c:pt>
                <c:pt idx="491">
                  <c:v>1.4927330519999999</c:v>
                </c:pt>
                <c:pt idx="492">
                  <c:v>1.4462566859999999</c:v>
                </c:pt>
                <c:pt idx="493">
                  <c:v>1.445908768</c:v>
                </c:pt>
                <c:pt idx="494">
                  <c:v>1.4232809719999999</c:v>
                </c:pt>
                <c:pt idx="495">
                  <c:v>1.4648531549999999</c:v>
                </c:pt>
                <c:pt idx="496">
                  <c:v>1.526938559</c:v>
                </c:pt>
                <c:pt idx="497">
                  <c:v>1.478945467</c:v>
                </c:pt>
                <c:pt idx="498">
                  <c:v>1.5431001360000001</c:v>
                </c:pt>
                <c:pt idx="499">
                  <c:v>1.511693623</c:v>
                </c:pt>
                <c:pt idx="500">
                  <c:v>1.5431144809999999</c:v>
                </c:pt>
                <c:pt idx="501">
                  <c:v>1.58311099</c:v>
                </c:pt>
                <c:pt idx="502">
                  <c:v>1.375354282</c:v>
                </c:pt>
                <c:pt idx="503">
                  <c:v>1.1264759470000001</c:v>
                </c:pt>
                <c:pt idx="504">
                  <c:v>1.181110146</c:v>
                </c:pt>
                <c:pt idx="505">
                  <c:v>1.3761296599999999</c:v>
                </c:pt>
                <c:pt idx="506">
                  <c:v>1.5348428730000001</c:v>
                </c:pt>
                <c:pt idx="507">
                  <c:v>1.5905477619999999</c:v>
                </c:pt>
                <c:pt idx="508">
                  <c:v>1.5659207040000001</c:v>
                </c:pt>
                <c:pt idx="509">
                  <c:v>1.5831827570000001</c:v>
                </c:pt>
                <c:pt idx="510">
                  <c:v>1.541739299999999</c:v>
                </c:pt>
                <c:pt idx="511">
                  <c:v>1.573940543</c:v>
                </c:pt>
                <c:pt idx="512">
                  <c:v>1.5734899449999999</c:v>
                </c:pt>
                <c:pt idx="513">
                  <c:v>1.589994275</c:v>
                </c:pt>
                <c:pt idx="514">
                  <c:v>1.6077710940000001</c:v>
                </c:pt>
                <c:pt idx="515">
                  <c:v>1.6077710940000001</c:v>
                </c:pt>
                <c:pt idx="516">
                  <c:v>1.6077710940000001</c:v>
                </c:pt>
                <c:pt idx="517">
                  <c:v>1.6077710940000001</c:v>
                </c:pt>
                <c:pt idx="518">
                  <c:v>1.5911881349999999</c:v>
                </c:pt>
                <c:pt idx="519">
                  <c:v>1.5659207040000001</c:v>
                </c:pt>
                <c:pt idx="520">
                  <c:v>1.5747782020000001</c:v>
                </c:pt>
                <c:pt idx="521">
                  <c:v>1.5747782020000001</c:v>
                </c:pt>
                <c:pt idx="522">
                  <c:v>1.375354282</c:v>
                </c:pt>
                <c:pt idx="523">
                  <c:v>1.375354282</c:v>
                </c:pt>
                <c:pt idx="524">
                  <c:v>1.5751110450000001</c:v>
                </c:pt>
                <c:pt idx="525">
                  <c:v>1.375354282</c:v>
                </c:pt>
                <c:pt idx="526">
                  <c:v>1.566700363</c:v>
                </c:pt>
                <c:pt idx="527">
                  <c:v>1.566529206</c:v>
                </c:pt>
                <c:pt idx="528">
                  <c:v>1.566529206</c:v>
                </c:pt>
                <c:pt idx="529">
                  <c:v>1.4710105179999999</c:v>
                </c:pt>
                <c:pt idx="530">
                  <c:v>1.445908768</c:v>
                </c:pt>
                <c:pt idx="531">
                  <c:v>1.4538733070000001</c:v>
                </c:pt>
                <c:pt idx="532">
                  <c:v>1.4380213449999999</c:v>
                </c:pt>
                <c:pt idx="533">
                  <c:v>1.445908768</c:v>
                </c:pt>
                <c:pt idx="534">
                  <c:v>1.458535642</c:v>
                </c:pt>
                <c:pt idx="535">
                  <c:v>1.519404843</c:v>
                </c:pt>
                <c:pt idx="536">
                  <c:v>1.519404843</c:v>
                </c:pt>
                <c:pt idx="537">
                  <c:v>1.519404843</c:v>
                </c:pt>
                <c:pt idx="538">
                  <c:v>1.3924943839999999</c:v>
                </c:pt>
                <c:pt idx="539">
                  <c:v>1.3007273939999999</c:v>
                </c:pt>
                <c:pt idx="540">
                  <c:v>1.4075057559999991</c:v>
                </c:pt>
                <c:pt idx="541">
                  <c:v>1.3924943839999999</c:v>
                </c:pt>
                <c:pt idx="542">
                  <c:v>1.356775329</c:v>
                </c:pt>
                <c:pt idx="543">
                  <c:v>1.3297968200000001</c:v>
                </c:pt>
                <c:pt idx="544">
                  <c:v>1.3297968200000001</c:v>
                </c:pt>
                <c:pt idx="545">
                  <c:v>1.3297968200000001</c:v>
                </c:pt>
                <c:pt idx="546">
                  <c:v>1.3947045600000001</c:v>
                </c:pt>
                <c:pt idx="547">
                  <c:v>1.3947045600000001</c:v>
                </c:pt>
                <c:pt idx="548">
                  <c:v>1.3947045600000001</c:v>
                </c:pt>
                <c:pt idx="549">
                  <c:v>1.3947045600000001</c:v>
                </c:pt>
              </c:numCache>
            </c:numRef>
          </c:yVal>
          <c:smooth val="0"/>
          <c:extLst xmlns:c16r2="http://schemas.microsoft.com/office/drawing/2015/06/chart">
            <c:ext xmlns:c16="http://schemas.microsoft.com/office/drawing/2014/chart" uri="{C3380CC4-5D6E-409C-BE32-E72D297353CC}">
              <c16:uniqueId val="{00000001-263E-48BE-955B-4CC57C71DEF2}"/>
            </c:ext>
          </c:extLst>
        </c:ser>
        <c:ser>
          <c:idx val="1"/>
          <c:order val="1"/>
          <c:tx>
            <c:v>Original</c:v>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1"/>
            <c:dispEq val="1"/>
            <c:trendlineLbl>
              <c:layout>
                <c:manualLayout>
                  <c:x val="-0.16934059816255601"/>
                  <c:y val="4.2874064538154302E-3"/>
                </c:manualLayout>
              </c:layout>
              <c:tx>
                <c:rich>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r>
                      <a:rPr lang="en-US" baseline="0" dirty="0"/>
                      <a:t>y = </a:t>
                    </a:r>
                    <a:r>
                      <a:rPr lang="en-US" baseline="0" dirty="0" smtClean="0"/>
                      <a:t>1.05x </a:t>
                    </a:r>
                    <a:r>
                      <a:rPr lang="en-US" baseline="0" dirty="0"/>
                      <a:t>+ </a:t>
                    </a:r>
                    <a:r>
                      <a:rPr lang="en-US" baseline="0" dirty="0" smtClean="0"/>
                      <a:t>0.08</a:t>
                    </a:r>
                    <a:r>
                      <a:rPr lang="en-US" baseline="0" dirty="0"/>
                      <a:t/>
                    </a:r>
                    <a:br>
                      <a:rPr lang="en-US" baseline="0" dirty="0"/>
                    </a:br>
                    <a:r>
                      <a:rPr lang="en-US" baseline="0" dirty="0"/>
                      <a:t>R² = </a:t>
                    </a:r>
                    <a:r>
                      <a:rPr lang="en-US" baseline="0" dirty="0" smtClean="0"/>
                      <a:t>0.83</a:t>
                    </a:r>
                    <a:endParaRPr lang="en-US" dirty="0"/>
                  </a:p>
                </c:rich>
              </c:tx>
              <c:numFmt formatCode="General" sourceLinked="0"/>
              <c:spPr>
                <a:solidFill>
                  <a:schemeClr val="lt1"/>
                </a:solidFill>
                <a:ln w="12700" cap="flat" cmpd="sng" algn="ctr">
                  <a:solidFill>
                    <a:schemeClr val="accent2"/>
                  </a:solidFill>
                  <a:prstDash val="solid"/>
                  <a:miter lim="800000"/>
                </a:ln>
                <a:effectLst/>
              </c:spPr>
              <c:txPr>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n-US"/>
                </a:p>
              </c:txPr>
            </c:trendlineLbl>
          </c:trendline>
          <c:xVal>
            <c:numRef>
              <c:f>MySite_model_data_v2!$D$2:$D$1048576</c:f>
              <c:numCache>
                <c:formatCode>General</c:formatCode>
                <c:ptCount val="1048575"/>
                <c:pt idx="0">
                  <c:v>1.6359999999999999</c:v>
                </c:pt>
                <c:pt idx="1">
                  <c:v>1.6380999999999999</c:v>
                </c:pt>
                <c:pt idx="2">
                  <c:v>1.6332</c:v>
                </c:pt>
                <c:pt idx="3">
                  <c:v>1.6435999999999999</c:v>
                </c:pt>
                <c:pt idx="4">
                  <c:v>1.6072</c:v>
                </c:pt>
                <c:pt idx="5">
                  <c:v>1.6121000000000001</c:v>
                </c:pt>
                <c:pt idx="6">
                  <c:v>1.6044</c:v>
                </c:pt>
                <c:pt idx="7">
                  <c:v>1.6047</c:v>
                </c:pt>
                <c:pt idx="8">
                  <c:v>1.5941000000000001</c:v>
                </c:pt>
                <c:pt idx="9">
                  <c:v>1.605</c:v>
                </c:pt>
                <c:pt idx="10">
                  <c:v>1.6020000000000001</c:v>
                </c:pt>
                <c:pt idx="11">
                  <c:v>1.5924</c:v>
                </c:pt>
                <c:pt idx="12">
                  <c:v>1.5771999999999999</c:v>
                </c:pt>
                <c:pt idx="13">
                  <c:v>1.5752999999999999</c:v>
                </c:pt>
                <c:pt idx="14">
                  <c:v>1.5783</c:v>
                </c:pt>
                <c:pt idx="15">
                  <c:v>1.5771999999999999</c:v>
                </c:pt>
                <c:pt idx="16">
                  <c:v>1.5728</c:v>
                </c:pt>
                <c:pt idx="17">
                  <c:v>1.5853999999999999</c:v>
                </c:pt>
                <c:pt idx="18">
                  <c:v>1.5854999999999999</c:v>
                </c:pt>
                <c:pt idx="19">
                  <c:v>1.5812999999999999</c:v>
                </c:pt>
                <c:pt idx="20">
                  <c:v>1.1415</c:v>
                </c:pt>
                <c:pt idx="21">
                  <c:v>1.3624000000000001</c:v>
                </c:pt>
                <c:pt idx="22">
                  <c:v>1.2559</c:v>
                </c:pt>
                <c:pt idx="23">
                  <c:v>1.1154999999999999</c:v>
                </c:pt>
                <c:pt idx="24">
                  <c:v>1.5945</c:v>
                </c:pt>
                <c:pt idx="25">
                  <c:v>1.5912999999999999</c:v>
                </c:pt>
                <c:pt idx="26">
                  <c:v>1.5878000000000001</c:v>
                </c:pt>
                <c:pt idx="27">
                  <c:v>1.5949</c:v>
                </c:pt>
                <c:pt idx="28">
                  <c:v>1.5686</c:v>
                </c:pt>
                <c:pt idx="29">
                  <c:v>1.5804</c:v>
                </c:pt>
                <c:pt idx="30">
                  <c:v>1.5709</c:v>
                </c:pt>
                <c:pt idx="31">
                  <c:v>1.5852999999999999</c:v>
                </c:pt>
                <c:pt idx="32">
                  <c:v>1.5186999999999999</c:v>
                </c:pt>
                <c:pt idx="33">
                  <c:v>1.2878000000000001</c:v>
                </c:pt>
                <c:pt idx="34">
                  <c:v>1.5072000000000001</c:v>
                </c:pt>
                <c:pt idx="35">
                  <c:v>1.4569000000000001</c:v>
                </c:pt>
                <c:pt idx="36">
                  <c:v>2.1349</c:v>
                </c:pt>
                <c:pt idx="37">
                  <c:v>2.1358000000000001</c:v>
                </c:pt>
                <c:pt idx="38">
                  <c:v>2.0626000000000002</c:v>
                </c:pt>
                <c:pt idx="39">
                  <c:v>2.1019000000000001</c:v>
                </c:pt>
                <c:pt idx="40">
                  <c:v>1.5859000000000001</c:v>
                </c:pt>
                <c:pt idx="41">
                  <c:v>1.5696000000000001</c:v>
                </c:pt>
                <c:pt idx="42">
                  <c:v>1.5880000000000001</c:v>
                </c:pt>
                <c:pt idx="43">
                  <c:v>1.5921000000000001</c:v>
                </c:pt>
                <c:pt idx="44">
                  <c:v>1.5346</c:v>
                </c:pt>
                <c:pt idx="45">
                  <c:v>1.5195000000000001</c:v>
                </c:pt>
                <c:pt idx="46">
                  <c:v>1.542</c:v>
                </c:pt>
                <c:pt idx="47">
                  <c:v>1.5455000000000001</c:v>
                </c:pt>
                <c:pt idx="48">
                  <c:v>1.2154</c:v>
                </c:pt>
                <c:pt idx="49">
                  <c:v>1.2103999999999999</c:v>
                </c:pt>
                <c:pt idx="50">
                  <c:v>1.2088000000000001</c:v>
                </c:pt>
                <c:pt idx="51">
                  <c:v>1.2325999999999999</c:v>
                </c:pt>
                <c:pt idx="52">
                  <c:v>1.4843999999999999</c:v>
                </c:pt>
                <c:pt idx="53">
                  <c:v>1.4595</c:v>
                </c:pt>
                <c:pt idx="54">
                  <c:v>1.5128999999999999</c:v>
                </c:pt>
                <c:pt idx="55">
                  <c:v>1.518</c:v>
                </c:pt>
                <c:pt idx="56">
                  <c:v>1.2727999999999999</c:v>
                </c:pt>
                <c:pt idx="57">
                  <c:v>1.2821</c:v>
                </c:pt>
                <c:pt idx="58">
                  <c:v>1.2658</c:v>
                </c:pt>
                <c:pt idx="59">
                  <c:v>1.2663</c:v>
                </c:pt>
                <c:pt idx="60">
                  <c:v>1.5351999999999999</c:v>
                </c:pt>
                <c:pt idx="61">
                  <c:v>1.5463</c:v>
                </c:pt>
                <c:pt idx="62">
                  <c:v>1.5407</c:v>
                </c:pt>
                <c:pt idx="63">
                  <c:v>1.5351999999999999</c:v>
                </c:pt>
                <c:pt idx="64">
                  <c:v>1.468</c:v>
                </c:pt>
                <c:pt idx="65">
                  <c:v>1.5047999999999999</c:v>
                </c:pt>
                <c:pt idx="66">
                  <c:v>1.4852000000000001</c:v>
                </c:pt>
                <c:pt idx="67">
                  <c:v>1.4322999999999999</c:v>
                </c:pt>
                <c:pt idx="68">
                  <c:v>1.409</c:v>
                </c:pt>
                <c:pt idx="69">
                  <c:v>1.3966000000000001</c:v>
                </c:pt>
                <c:pt idx="70">
                  <c:v>1.3994</c:v>
                </c:pt>
                <c:pt idx="71">
                  <c:v>1.4685999999999999</c:v>
                </c:pt>
                <c:pt idx="72">
                  <c:v>1.6711</c:v>
                </c:pt>
                <c:pt idx="73">
                  <c:v>1.5678000000000001</c:v>
                </c:pt>
                <c:pt idx="74">
                  <c:v>1.4193</c:v>
                </c:pt>
                <c:pt idx="75">
                  <c:v>1.6777</c:v>
                </c:pt>
                <c:pt idx="76">
                  <c:v>1.6415999999999999</c:v>
                </c:pt>
                <c:pt idx="77">
                  <c:v>1.5384</c:v>
                </c:pt>
                <c:pt idx="78">
                  <c:v>1.4289000000000001</c:v>
                </c:pt>
                <c:pt idx="79">
                  <c:v>1.3762000000000001</c:v>
                </c:pt>
                <c:pt idx="80">
                  <c:v>1.2899</c:v>
                </c:pt>
                <c:pt idx="81">
                  <c:v>1.419</c:v>
                </c:pt>
                <c:pt idx="82">
                  <c:v>1.4657</c:v>
                </c:pt>
                <c:pt idx="83">
                  <c:v>1.4694</c:v>
                </c:pt>
                <c:pt idx="84">
                  <c:v>1.5467</c:v>
                </c:pt>
                <c:pt idx="85">
                  <c:v>1.5161</c:v>
                </c:pt>
                <c:pt idx="86">
                  <c:v>1.5384</c:v>
                </c:pt>
                <c:pt idx="87">
                  <c:v>1.41</c:v>
                </c:pt>
                <c:pt idx="88">
                  <c:v>1.5217000000000001</c:v>
                </c:pt>
                <c:pt idx="89">
                  <c:v>1.5606</c:v>
                </c:pt>
                <c:pt idx="90">
                  <c:v>1.5257000000000001</c:v>
                </c:pt>
                <c:pt idx="91">
                  <c:v>1.5570999999999999</c:v>
                </c:pt>
                <c:pt idx="92">
                  <c:v>1.5186999999999999</c:v>
                </c:pt>
                <c:pt idx="93">
                  <c:v>1.5048999999999999</c:v>
                </c:pt>
                <c:pt idx="94">
                  <c:v>1.5013000000000001</c:v>
                </c:pt>
                <c:pt idx="95">
                  <c:v>1.4363999999999999</c:v>
                </c:pt>
                <c:pt idx="96">
                  <c:v>1.4523999999999999</c:v>
                </c:pt>
                <c:pt idx="97">
                  <c:v>1.4737</c:v>
                </c:pt>
                <c:pt idx="98">
                  <c:v>1.5427999999999999</c:v>
                </c:pt>
                <c:pt idx="99">
                  <c:v>1.5170999999999999</c:v>
                </c:pt>
                <c:pt idx="100">
                  <c:v>1.4583999999999999</c:v>
                </c:pt>
                <c:pt idx="101">
                  <c:v>1.369</c:v>
                </c:pt>
                <c:pt idx="102">
                  <c:v>1.3803000000000001</c:v>
                </c:pt>
                <c:pt idx="103">
                  <c:v>1.4654</c:v>
                </c:pt>
                <c:pt idx="104">
                  <c:v>1.5083</c:v>
                </c:pt>
                <c:pt idx="105">
                  <c:v>1.5407999999999999</c:v>
                </c:pt>
                <c:pt idx="106">
                  <c:v>1.4436</c:v>
                </c:pt>
                <c:pt idx="107">
                  <c:v>1.5358000000000001</c:v>
                </c:pt>
                <c:pt idx="108">
                  <c:v>1.5582</c:v>
                </c:pt>
                <c:pt idx="109">
                  <c:v>1.5587</c:v>
                </c:pt>
                <c:pt idx="110">
                  <c:v>1.6342000000000001</c:v>
                </c:pt>
                <c:pt idx="111">
                  <c:v>1.7676000000000001</c:v>
                </c:pt>
                <c:pt idx="112">
                  <c:v>1.9034</c:v>
                </c:pt>
                <c:pt idx="113">
                  <c:v>2.0333000000000001</c:v>
                </c:pt>
                <c:pt idx="114">
                  <c:v>1.7519</c:v>
                </c:pt>
                <c:pt idx="115">
                  <c:v>1.7719</c:v>
                </c:pt>
                <c:pt idx="116">
                  <c:v>1.7477</c:v>
                </c:pt>
                <c:pt idx="117">
                  <c:v>1.7573000000000001</c:v>
                </c:pt>
                <c:pt idx="118">
                  <c:v>1.7918000000000001</c:v>
                </c:pt>
                <c:pt idx="119">
                  <c:v>1.7802</c:v>
                </c:pt>
                <c:pt idx="120">
                  <c:v>1.7738</c:v>
                </c:pt>
                <c:pt idx="121">
                  <c:v>1.7753000000000001</c:v>
                </c:pt>
                <c:pt idx="122">
                  <c:v>1.8012999999999999</c:v>
                </c:pt>
                <c:pt idx="123">
                  <c:v>1.7939000000000001</c:v>
                </c:pt>
                <c:pt idx="124">
                  <c:v>1.7836000000000001</c:v>
                </c:pt>
                <c:pt idx="125">
                  <c:v>1.7896000000000001</c:v>
                </c:pt>
                <c:pt idx="126">
                  <c:v>1.6904999999999999</c:v>
                </c:pt>
                <c:pt idx="127">
                  <c:v>1.7048000000000001</c:v>
                </c:pt>
                <c:pt idx="128">
                  <c:v>1.6924999999999999</c:v>
                </c:pt>
                <c:pt idx="129">
                  <c:v>1.6911</c:v>
                </c:pt>
                <c:pt idx="130">
                  <c:v>1.7148000000000001</c:v>
                </c:pt>
                <c:pt idx="131">
                  <c:v>1.7295</c:v>
                </c:pt>
                <c:pt idx="132">
                  <c:v>1.7168000000000001</c:v>
                </c:pt>
                <c:pt idx="133">
                  <c:v>1.7229000000000001</c:v>
                </c:pt>
                <c:pt idx="134">
                  <c:v>1.6682999999999999</c:v>
                </c:pt>
                <c:pt idx="135">
                  <c:v>1.6526000000000001</c:v>
                </c:pt>
                <c:pt idx="136">
                  <c:v>1.6474</c:v>
                </c:pt>
                <c:pt idx="137">
                  <c:v>1.6458999999999999</c:v>
                </c:pt>
                <c:pt idx="138">
                  <c:v>1.6045</c:v>
                </c:pt>
                <c:pt idx="139">
                  <c:v>1.6133</c:v>
                </c:pt>
                <c:pt idx="140">
                  <c:v>1.6083000000000001</c:v>
                </c:pt>
                <c:pt idx="141">
                  <c:v>1.6113999999999999</c:v>
                </c:pt>
                <c:pt idx="142">
                  <c:v>1.5449999999999999</c:v>
                </c:pt>
                <c:pt idx="143">
                  <c:v>1.5344</c:v>
                </c:pt>
                <c:pt idx="144">
                  <c:v>1.5236000000000001</c:v>
                </c:pt>
                <c:pt idx="145">
                  <c:v>1.5405</c:v>
                </c:pt>
                <c:pt idx="146">
                  <c:v>1.4033</c:v>
                </c:pt>
                <c:pt idx="147">
                  <c:v>1.3979999999999999</c:v>
                </c:pt>
                <c:pt idx="148">
                  <c:v>1.3807</c:v>
                </c:pt>
                <c:pt idx="149">
                  <c:v>1.4096</c:v>
                </c:pt>
                <c:pt idx="150">
                  <c:v>1.4418</c:v>
                </c:pt>
                <c:pt idx="151">
                  <c:v>1.4538</c:v>
                </c:pt>
                <c:pt idx="152">
                  <c:v>1.4084000000000001</c:v>
                </c:pt>
                <c:pt idx="153">
                  <c:v>1.3751</c:v>
                </c:pt>
                <c:pt idx="154">
                  <c:v>1.3804000000000001</c:v>
                </c:pt>
                <c:pt idx="155">
                  <c:v>1.4234</c:v>
                </c:pt>
                <c:pt idx="156">
                  <c:v>1.3788</c:v>
                </c:pt>
                <c:pt idx="157">
                  <c:v>1.3278000000000001</c:v>
                </c:pt>
                <c:pt idx="158">
                  <c:v>1.3992</c:v>
                </c:pt>
                <c:pt idx="159">
                  <c:v>1.4461999999999999</c:v>
                </c:pt>
                <c:pt idx="160">
                  <c:v>1.4834000000000001</c:v>
                </c:pt>
                <c:pt idx="161">
                  <c:v>1.4478</c:v>
                </c:pt>
                <c:pt idx="162">
                  <c:v>1.522</c:v>
                </c:pt>
                <c:pt idx="163">
                  <c:v>1.5610999999999999</c:v>
                </c:pt>
                <c:pt idx="164">
                  <c:v>1.5927</c:v>
                </c:pt>
                <c:pt idx="165">
                  <c:v>1.6119000000000001</c:v>
                </c:pt>
                <c:pt idx="166">
                  <c:v>1.6363000000000001</c:v>
                </c:pt>
                <c:pt idx="167">
                  <c:v>1.6596</c:v>
                </c:pt>
                <c:pt idx="168">
                  <c:v>1.6766000000000001</c:v>
                </c:pt>
                <c:pt idx="169">
                  <c:v>1.6235999999999999</c:v>
                </c:pt>
                <c:pt idx="170">
                  <c:v>1.6127</c:v>
                </c:pt>
                <c:pt idx="171">
                  <c:v>1.6014999999999999</c:v>
                </c:pt>
                <c:pt idx="172">
                  <c:v>1.6584000000000001</c:v>
                </c:pt>
                <c:pt idx="173">
                  <c:v>1.6549</c:v>
                </c:pt>
                <c:pt idx="174">
                  <c:v>1.6879</c:v>
                </c:pt>
                <c:pt idx="175">
                  <c:v>1.6627000000000001</c:v>
                </c:pt>
                <c:pt idx="176">
                  <c:v>1.6188</c:v>
                </c:pt>
                <c:pt idx="177">
                  <c:v>1.6671</c:v>
                </c:pt>
                <c:pt idx="178">
                  <c:v>1.6929000000000001</c:v>
                </c:pt>
                <c:pt idx="179">
                  <c:v>1.6961999999999999</c:v>
                </c:pt>
                <c:pt idx="180">
                  <c:v>1.7128000000000001</c:v>
                </c:pt>
                <c:pt idx="181">
                  <c:v>1.7115</c:v>
                </c:pt>
                <c:pt idx="182">
                  <c:v>1.7210000000000001</c:v>
                </c:pt>
                <c:pt idx="183">
                  <c:v>1.7114</c:v>
                </c:pt>
                <c:pt idx="184">
                  <c:v>1.7121</c:v>
                </c:pt>
                <c:pt idx="185">
                  <c:v>1.7261</c:v>
                </c:pt>
                <c:pt idx="186">
                  <c:v>1.7001999999999999</c:v>
                </c:pt>
                <c:pt idx="187">
                  <c:v>1.7282999999999999</c:v>
                </c:pt>
                <c:pt idx="188">
                  <c:v>1.7481</c:v>
                </c:pt>
                <c:pt idx="189">
                  <c:v>1.7918000000000001</c:v>
                </c:pt>
                <c:pt idx="190">
                  <c:v>1.7808999999999999</c:v>
                </c:pt>
                <c:pt idx="191">
                  <c:v>1.8061</c:v>
                </c:pt>
                <c:pt idx="192">
                  <c:v>1.8033999999999999</c:v>
                </c:pt>
                <c:pt idx="193">
                  <c:v>1.8097000000000001</c:v>
                </c:pt>
                <c:pt idx="194">
                  <c:v>1.7805</c:v>
                </c:pt>
                <c:pt idx="195">
                  <c:v>1.7992999999999999</c:v>
                </c:pt>
                <c:pt idx="196">
                  <c:v>1.7758</c:v>
                </c:pt>
                <c:pt idx="197">
                  <c:v>1.7796000000000001</c:v>
                </c:pt>
                <c:pt idx="198">
                  <c:v>1.7930999999999999</c:v>
                </c:pt>
                <c:pt idx="199">
                  <c:v>1.7473000000000001</c:v>
                </c:pt>
                <c:pt idx="200">
                  <c:v>1.7589999999999999</c:v>
                </c:pt>
                <c:pt idx="201">
                  <c:v>1.7634000000000001</c:v>
                </c:pt>
                <c:pt idx="202">
                  <c:v>1.8255999999999999</c:v>
                </c:pt>
                <c:pt idx="203">
                  <c:v>1.9360999999999999</c:v>
                </c:pt>
                <c:pt idx="204">
                  <c:v>2.0931000000000002</c:v>
                </c:pt>
                <c:pt idx="205">
                  <c:v>1.5051000000000001</c:v>
                </c:pt>
                <c:pt idx="206">
                  <c:v>1.5117</c:v>
                </c:pt>
                <c:pt idx="207">
                  <c:v>1.5185999999999999</c:v>
                </c:pt>
                <c:pt idx="208">
                  <c:v>1.5177</c:v>
                </c:pt>
                <c:pt idx="209">
                  <c:v>1.5159</c:v>
                </c:pt>
                <c:pt idx="210">
                  <c:v>1.5168999999999999</c:v>
                </c:pt>
                <c:pt idx="211">
                  <c:v>1.5168999999999999</c:v>
                </c:pt>
                <c:pt idx="212">
                  <c:v>1.512</c:v>
                </c:pt>
                <c:pt idx="213">
                  <c:v>1.5351999999999999</c:v>
                </c:pt>
                <c:pt idx="214">
                  <c:v>1.5212000000000001</c:v>
                </c:pt>
                <c:pt idx="215">
                  <c:v>1.5047999999999999</c:v>
                </c:pt>
                <c:pt idx="216">
                  <c:v>1.5265</c:v>
                </c:pt>
                <c:pt idx="217">
                  <c:v>1.5733999999999999</c:v>
                </c:pt>
                <c:pt idx="218">
                  <c:v>1.5765</c:v>
                </c:pt>
                <c:pt idx="219">
                  <c:v>1.5851</c:v>
                </c:pt>
                <c:pt idx="220">
                  <c:v>1.5765</c:v>
                </c:pt>
                <c:pt idx="221">
                  <c:v>1.7397</c:v>
                </c:pt>
                <c:pt idx="222">
                  <c:v>1.7439</c:v>
                </c:pt>
                <c:pt idx="223">
                  <c:v>1.7293000000000001</c:v>
                </c:pt>
                <c:pt idx="224">
                  <c:v>1.7218</c:v>
                </c:pt>
                <c:pt idx="225">
                  <c:v>1.5336000000000001</c:v>
                </c:pt>
                <c:pt idx="226">
                  <c:v>1.5279</c:v>
                </c:pt>
                <c:pt idx="227">
                  <c:v>1.5273000000000001</c:v>
                </c:pt>
                <c:pt idx="228">
                  <c:v>1.5207999999999999</c:v>
                </c:pt>
                <c:pt idx="229">
                  <c:v>1.56</c:v>
                </c:pt>
                <c:pt idx="230">
                  <c:v>1.5645</c:v>
                </c:pt>
                <c:pt idx="231">
                  <c:v>1.5564</c:v>
                </c:pt>
                <c:pt idx="232">
                  <c:v>1.5502</c:v>
                </c:pt>
                <c:pt idx="233">
                  <c:v>1.5972999999999999</c:v>
                </c:pt>
                <c:pt idx="234">
                  <c:v>1.5817000000000001</c:v>
                </c:pt>
                <c:pt idx="235">
                  <c:v>1.5889</c:v>
                </c:pt>
                <c:pt idx="236">
                  <c:v>1.5153000000000001</c:v>
                </c:pt>
                <c:pt idx="237">
                  <c:v>1.5612999999999999</c:v>
                </c:pt>
                <c:pt idx="238">
                  <c:v>1.5634999999999999</c:v>
                </c:pt>
                <c:pt idx="239">
                  <c:v>1.5592999999999999</c:v>
                </c:pt>
                <c:pt idx="240">
                  <c:v>1.5620000000000001</c:v>
                </c:pt>
                <c:pt idx="241">
                  <c:v>1.5038</c:v>
                </c:pt>
                <c:pt idx="242">
                  <c:v>1.4764999999999999</c:v>
                </c:pt>
                <c:pt idx="243">
                  <c:v>1.4807999999999999</c:v>
                </c:pt>
                <c:pt idx="244">
                  <c:v>1.5112000000000001</c:v>
                </c:pt>
                <c:pt idx="245">
                  <c:v>2.2363</c:v>
                </c:pt>
                <c:pt idx="246">
                  <c:v>2.079699999999999</c:v>
                </c:pt>
                <c:pt idx="247">
                  <c:v>2.1871999999999998</c:v>
                </c:pt>
                <c:pt idx="248">
                  <c:v>2.2841</c:v>
                </c:pt>
                <c:pt idx="249">
                  <c:v>1.4198999999999991</c:v>
                </c:pt>
                <c:pt idx="250">
                  <c:v>1.4873000000000001</c:v>
                </c:pt>
                <c:pt idx="251">
                  <c:v>1.4133</c:v>
                </c:pt>
                <c:pt idx="252">
                  <c:v>1.4131</c:v>
                </c:pt>
                <c:pt idx="253">
                  <c:v>1.4669000000000001</c:v>
                </c:pt>
                <c:pt idx="254">
                  <c:v>1.4608000000000001</c:v>
                </c:pt>
                <c:pt idx="255">
                  <c:v>1.4440999999999999</c:v>
                </c:pt>
                <c:pt idx="256">
                  <c:v>1.4653</c:v>
                </c:pt>
                <c:pt idx="257">
                  <c:v>1.4878</c:v>
                </c:pt>
                <c:pt idx="258">
                  <c:v>1.4721</c:v>
                </c:pt>
                <c:pt idx="259">
                  <c:v>1.482</c:v>
                </c:pt>
                <c:pt idx="260">
                  <c:v>1.4973000000000001</c:v>
                </c:pt>
                <c:pt idx="261">
                  <c:v>1.4524999999999999</c:v>
                </c:pt>
                <c:pt idx="262">
                  <c:v>1.4434</c:v>
                </c:pt>
                <c:pt idx="263">
                  <c:v>1.4431</c:v>
                </c:pt>
                <c:pt idx="264">
                  <c:v>1.4564999999999999</c:v>
                </c:pt>
                <c:pt idx="265">
                  <c:v>1.3821000000000001</c:v>
                </c:pt>
                <c:pt idx="266">
                  <c:v>1.3929</c:v>
                </c:pt>
                <c:pt idx="267">
                  <c:v>1.3975</c:v>
                </c:pt>
                <c:pt idx="268">
                  <c:v>1.3849</c:v>
                </c:pt>
                <c:pt idx="269">
                  <c:v>1.3947000000000001</c:v>
                </c:pt>
                <c:pt idx="270">
                  <c:v>1.3959999999999999</c:v>
                </c:pt>
                <c:pt idx="271">
                  <c:v>1.3868</c:v>
                </c:pt>
                <c:pt idx="272">
                  <c:v>1.3906000000000001</c:v>
                </c:pt>
                <c:pt idx="273">
                  <c:v>1.4752000000000001</c:v>
                </c:pt>
                <c:pt idx="274">
                  <c:v>1.4776</c:v>
                </c:pt>
                <c:pt idx="275">
                  <c:v>1.4648000000000001</c:v>
                </c:pt>
                <c:pt idx="276">
                  <c:v>1.4742</c:v>
                </c:pt>
                <c:pt idx="277">
                  <c:v>1.4869000000000001</c:v>
                </c:pt>
                <c:pt idx="278">
                  <c:v>1.4964</c:v>
                </c:pt>
                <c:pt idx="279">
                  <c:v>1.4881</c:v>
                </c:pt>
                <c:pt idx="280">
                  <c:v>1.4864999999999999</c:v>
                </c:pt>
                <c:pt idx="281">
                  <c:v>1.5435000000000001</c:v>
                </c:pt>
                <c:pt idx="282">
                  <c:v>1.5142</c:v>
                </c:pt>
                <c:pt idx="283">
                  <c:v>1.3182</c:v>
                </c:pt>
                <c:pt idx="284">
                  <c:v>1.4892000000000001</c:v>
                </c:pt>
                <c:pt idx="285">
                  <c:v>1.7919</c:v>
                </c:pt>
                <c:pt idx="286">
                  <c:v>1.5467</c:v>
                </c:pt>
                <c:pt idx="287">
                  <c:v>1.2642</c:v>
                </c:pt>
                <c:pt idx="288">
                  <c:v>1.2437</c:v>
                </c:pt>
                <c:pt idx="289">
                  <c:v>1.4634</c:v>
                </c:pt>
                <c:pt idx="290">
                  <c:v>1.4867999999999999</c:v>
                </c:pt>
                <c:pt idx="291">
                  <c:v>1.4684999999999999</c:v>
                </c:pt>
                <c:pt idx="292">
                  <c:v>1.4701</c:v>
                </c:pt>
                <c:pt idx="293">
                  <c:v>1.4431</c:v>
                </c:pt>
                <c:pt idx="294">
                  <c:v>1.2259</c:v>
                </c:pt>
                <c:pt idx="295">
                  <c:v>1.4575</c:v>
                </c:pt>
                <c:pt idx="296">
                  <c:v>1.4391</c:v>
                </c:pt>
                <c:pt idx="297">
                  <c:v>1.3880999999999999</c:v>
                </c:pt>
                <c:pt idx="298">
                  <c:v>1.3744000000000001</c:v>
                </c:pt>
                <c:pt idx="299">
                  <c:v>1.4056999999999991</c:v>
                </c:pt>
                <c:pt idx="300">
                  <c:v>1.3813</c:v>
                </c:pt>
                <c:pt idx="301">
                  <c:v>1.4379999999999991</c:v>
                </c:pt>
                <c:pt idx="302">
                  <c:v>1.4641</c:v>
                </c:pt>
                <c:pt idx="303">
                  <c:v>1.4684999999999999</c:v>
                </c:pt>
                <c:pt idx="304">
                  <c:v>1.5102</c:v>
                </c:pt>
                <c:pt idx="305">
                  <c:v>1.5447</c:v>
                </c:pt>
                <c:pt idx="306">
                  <c:v>1.3079000000000001</c:v>
                </c:pt>
                <c:pt idx="307">
                  <c:v>2.1385000000000001</c:v>
                </c:pt>
                <c:pt idx="308">
                  <c:v>2.0916000000000001</c:v>
                </c:pt>
                <c:pt idx="309">
                  <c:v>2.0775999999999999</c:v>
                </c:pt>
                <c:pt idx="310">
                  <c:v>2.1160000000000001</c:v>
                </c:pt>
                <c:pt idx="311">
                  <c:v>1.7784</c:v>
                </c:pt>
                <c:pt idx="312">
                  <c:v>1.7762</c:v>
                </c:pt>
                <c:pt idx="313">
                  <c:v>1.7823</c:v>
                </c:pt>
                <c:pt idx="314">
                  <c:v>1.7784</c:v>
                </c:pt>
                <c:pt idx="315">
                  <c:v>1.6954</c:v>
                </c:pt>
                <c:pt idx="316">
                  <c:v>1.7223999999999999</c:v>
                </c:pt>
                <c:pt idx="317">
                  <c:v>1.7072000000000001</c:v>
                </c:pt>
                <c:pt idx="318">
                  <c:v>1.7095</c:v>
                </c:pt>
                <c:pt idx="319">
                  <c:v>1.6523000000000001</c:v>
                </c:pt>
                <c:pt idx="320">
                  <c:v>1.6443000000000001</c:v>
                </c:pt>
                <c:pt idx="321">
                  <c:v>1.6400999999999999</c:v>
                </c:pt>
                <c:pt idx="322">
                  <c:v>1.6379999999999999</c:v>
                </c:pt>
                <c:pt idx="323">
                  <c:v>1.6235999999999999</c:v>
                </c:pt>
                <c:pt idx="324">
                  <c:v>1.6183000000000001</c:v>
                </c:pt>
                <c:pt idx="325">
                  <c:v>1.6217999999999999</c:v>
                </c:pt>
                <c:pt idx="326">
                  <c:v>1.6204000000000001</c:v>
                </c:pt>
                <c:pt idx="327">
                  <c:v>1.5926</c:v>
                </c:pt>
                <c:pt idx="328">
                  <c:v>1.5931999999999999</c:v>
                </c:pt>
                <c:pt idx="329">
                  <c:v>1.5885</c:v>
                </c:pt>
                <c:pt idx="330">
                  <c:v>1.5975999999999999</c:v>
                </c:pt>
                <c:pt idx="331">
                  <c:v>1.5964</c:v>
                </c:pt>
                <c:pt idx="332">
                  <c:v>1.5998000000000001</c:v>
                </c:pt>
                <c:pt idx="333">
                  <c:v>1.5853999999999999</c:v>
                </c:pt>
                <c:pt idx="334">
                  <c:v>1.59</c:v>
                </c:pt>
                <c:pt idx="335">
                  <c:v>1.5228999999999999</c:v>
                </c:pt>
                <c:pt idx="336">
                  <c:v>1.5449999999999999</c:v>
                </c:pt>
                <c:pt idx="337">
                  <c:v>1.5559000000000001</c:v>
                </c:pt>
                <c:pt idx="338">
                  <c:v>1.5235000000000001</c:v>
                </c:pt>
                <c:pt idx="339">
                  <c:v>1.5640000000000001</c:v>
                </c:pt>
                <c:pt idx="340">
                  <c:v>1.554</c:v>
                </c:pt>
                <c:pt idx="341">
                  <c:v>1.5548</c:v>
                </c:pt>
                <c:pt idx="342">
                  <c:v>1.5640000000000001</c:v>
                </c:pt>
                <c:pt idx="343">
                  <c:v>1.2215</c:v>
                </c:pt>
                <c:pt idx="344">
                  <c:v>1.2210000000000001</c:v>
                </c:pt>
                <c:pt idx="345">
                  <c:v>1.2118</c:v>
                </c:pt>
                <c:pt idx="346">
                  <c:v>1.2249000000000001</c:v>
                </c:pt>
                <c:pt idx="347">
                  <c:v>1.8783000000000001</c:v>
                </c:pt>
                <c:pt idx="348">
                  <c:v>1.7912999999999999</c:v>
                </c:pt>
                <c:pt idx="349">
                  <c:v>1.8047</c:v>
                </c:pt>
                <c:pt idx="350">
                  <c:v>1.7717000000000001</c:v>
                </c:pt>
                <c:pt idx="351">
                  <c:v>1.6874</c:v>
                </c:pt>
                <c:pt idx="352">
                  <c:v>1.6919</c:v>
                </c:pt>
                <c:pt idx="353">
                  <c:v>1.7125999999999999</c:v>
                </c:pt>
                <c:pt idx="354">
                  <c:v>1.6679999999999999</c:v>
                </c:pt>
                <c:pt idx="355">
                  <c:v>1.6385000000000001</c:v>
                </c:pt>
                <c:pt idx="356">
                  <c:v>1.6434</c:v>
                </c:pt>
                <c:pt idx="357">
                  <c:v>1.6196999999999999</c:v>
                </c:pt>
                <c:pt idx="358">
                  <c:v>1.6146</c:v>
                </c:pt>
                <c:pt idx="359">
                  <c:v>1.6019000000000001</c:v>
                </c:pt>
                <c:pt idx="360">
                  <c:v>1.6031</c:v>
                </c:pt>
                <c:pt idx="361">
                  <c:v>1.6046</c:v>
                </c:pt>
                <c:pt idx="362">
                  <c:v>1.5835999999999999</c:v>
                </c:pt>
                <c:pt idx="363">
                  <c:v>1.5263</c:v>
                </c:pt>
                <c:pt idx="364">
                  <c:v>1.5527</c:v>
                </c:pt>
                <c:pt idx="365">
                  <c:v>1.4850000000000001</c:v>
                </c:pt>
                <c:pt idx="366">
                  <c:v>1.5607</c:v>
                </c:pt>
                <c:pt idx="367">
                  <c:v>1.5502</c:v>
                </c:pt>
                <c:pt idx="368">
                  <c:v>1.556</c:v>
                </c:pt>
                <c:pt idx="369">
                  <c:v>1.5595000000000001</c:v>
                </c:pt>
                <c:pt idx="370">
                  <c:v>1.4729000000000001</c:v>
                </c:pt>
                <c:pt idx="371">
                  <c:v>1.2231000000000001</c:v>
                </c:pt>
                <c:pt idx="372">
                  <c:v>2.3123</c:v>
                </c:pt>
                <c:pt idx="373">
                  <c:v>2.2703000000000002</c:v>
                </c:pt>
                <c:pt idx="374">
                  <c:v>1.6632</c:v>
                </c:pt>
                <c:pt idx="375">
                  <c:v>1.6558999999999999</c:v>
                </c:pt>
                <c:pt idx="376">
                  <c:v>1.6559999999999999</c:v>
                </c:pt>
                <c:pt idx="377">
                  <c:v>1.6718999999999999</c:v>
                </c:pt>
                <c:pt idx="378">
                  <c:v>1.5846</c:v>
                </c:pt>
                <c:pt idx="379">
                  <c:v>1.6022000000000001</c:v>
                </c:pt>
                <c:pt idx="380">
                  <c:v>1.5722</c:v>
                </c:pt>
                <c:pt idx="381">
                  <c:v>1.597</c:v>
                </c:pt>
                <c:pt idx="382">
                  <c:v>1.3836999999999999</c:v>
                </c:pt>
                <c:pt idx="383">
                  <c:v>1.3835</c:v>
                </c:pt>
                <c:pt idx="384">
                  <c:v>1.3825000000000001</c:v>
                </c:pt>
                <c:pt idx="385">
                  <c:v>1.3855</c:v>
                </c:pt>
                <c:pt idx="386">
                  <c:v>1.5550999999999999</c:v>
                </c:pt>
                <c:pt idx="387">
                  <c:v>1.5837000000000001</c:v>
                </c:pt>
                <c:pt idx="388">
                  <c:v>1.5762</c:v>
                </c:pt>
                <c:pt idx="389">
                  <c:v>1.5672999999999999</c:v>
                </c:pt>
                <c:pt idx="390">
                  <c:v>1.5277000000000001</c:v>
                </c:pt>
                <c:pt idx="391">
                  <c:v>1.5174000000000001</c:v>
                </c:pt>
                <c:pt idx="392">
                  <c:v>1.5617000000000001</c:v>
                </c:pt>
                <c:pt idx="393">
                  <c:v>1.5833999999999999</c:v>
                </c:pt>
                <c:pt idx="394">
                  <c:v>1.5491999999999999</c:v>
                </c:pt>
                <c:pt idx="395">
                  <c:v>1.5637000000000001</c:v>
                </c:pt>
                <c:pt idx="396">
                  <c:v>1.5277000000000001</c:v>
                </c:pt>
                <c:pt idx="397">
                  <c:v>1.5085999999999999</c:v>
                </c:pt>
                <c:pt idx="398">
                  <c:v>1.4934000000000001</c:v>
                </c:pt>
                <c:pt idx="399">
                  <c:v>1.4295</c:v>
                </c:pt>
                <c:pt idx="400">
                  <c:v>1.4789000000000001</c:v>
                </c:pt>
                <c:pt idx="401">
                  <c:v>1.4454</c:v>
                </c:pt>
                <c:pt idx="402">
                  <c:v>1.5961000000000001</c:v>
                </c:pt>
                <c:pt idx="403">
                  <c:v>1.5959000000000001</c:v>
                </c:pt>
                <c:pt idx="404">
                  <c:v>1.5841000000000001</c:v>
                </c:pt>
                <c:pt idx="405">
                  <c:v>1.5846</c:v>
                </c:pt>
                <c:pt idx="406">
                  <c:v>1.5194000000000001</c:v>
                </c:pt>
                <c:pt idx="407">
                  <c:v>1.3685</c:v>
                </c:pt>
                <c:pt idx="408">
                  <c:v>1.3983000000000001</c:v>
                </c:pt>
                <c:pt idx="409">
                  <c:v>1.5481</c:v>
                </c:pt>
                <c:pt idx="410">
                  <c:v>1.5798000000000001</c:v>
                </c:pt>
                <c:pt idx="411">
                  <c:v>1.4810000000000001</c:v>
                </c:pt>
                <c:pt idx="412">
                  <c:v>1.3869</c:v>
                </c:pt>
                <c:pt idx="413">
                  <c:v>1.3753</c:v>
                </c:pt>
                <c:pt idx="414">
                  <c:v>1.4896</c:v>
                </c:pt>
                <c:pt idx="415">
                  <c:v>1.4966999999999999</c:v>
                </c:pt>
                <c:pt idx="416">
                  <c:v>1.3007</c:v>
                </c:pt>
                <c:pt idx="417">
                  <c:v>1.0958000000000001</c:v>
                </c:pt>
                <c:pt idx="418">
                  <c:v>1.1113</c:v>
                </c:pt>
                <c:pt idx="419">
                  <c:v>1.3831</c:v>
                </c:pt>
                <c:pt idx="420">
                  <c:v>1.5607</c:v>
                </c:pt>
                <c:pt idx="421">
                  <c:v>1.5451999999999999</c:v>
                </c:pt>
                <c:pt idx="422">
                  <c:v>1.5993999999999999</c:v>
                </c:pt>
                <c:pt idx="423">
                  <c:v>1.5016</c:v>
                </c:pt>
                <c:pt idx="424">
                  <c:v>1.5387999999999999</c:v>
                </c:pt>
                <c:pt idx="425">
                  <c:v>1.5797000000000001</c:v>
                </c:pt>
                <c:pt idx="426">
                  <c:v>1.5889</c:v>
                </c:pt>
                <c:pt idx="427">
                  <c:v>1.4876</c:v>
                </c:pt>
                <c:pt idx="428">
                  <c:v>1.5475000000000001</c:v>
                </c:pt>
                <c:pt idx="429">
                  <c:v>1.5876999999999999</c:v>
                </c:pt>
                <c:pt idx="430">
                  <c:v>1.5843</c:v>
                </c:pt>
                <c:pt idx="431">
                  <c:v>1.5459000000000001</c:v>
                </c:pt>
                <c:pt idx="432">
                  <c:v>1.554</c:v>
                </c:pt>
                <c:pt idx="433">
                  <c:v>1.5293000000000001</c:v>
                </c:pt>
                <c:pt idx="434">
                  <c:v>1.3915</c:v>
                </c:pt>
                <c:pt idx="435">
                  <c:v>1.3855999999999999</c:v>
                </c:pt>
                <c:pt idx="436">
                  <c:v>1.3896999999999999</c:v>
                </c:pt>
                <c:pt idx="437">
                  <c:v>1.5078</c:v>
                </c:pt>
                <c:pt idx="438">
                  <c:v>1.5857000000000001</c:v>
                </c:pt>
                <c:pt idx="439">
                  <c:v>1.5969</c:v>
                </c:pt>
                <c:pt idx="440">
                  <c:v>1.5799000000000001</c:v>
                </c:pt>
                <c:pt idx="441">
                  <c:v>1.5808</c:v>
                </c:pt>
                <c:pt idx="442">
                  <c:v>1.6146</c:v>
                </c:pt>
                <c:pt idx="443">
                  <c:v>1.6362000000000001</c:v>
                </c:pt>
                <c:pt idx="444">
                  <c:v>1.6588000000000001</c:v>
                </c:pt>
                <c:pt idx="445">
                  <c:v>1.6761999999999999</c:v>
                </c:pt>
                <c:pt idx="446">
                  <c:v>1.7415</c:v>
                </c:pt>
                <c:pt idx="447">
                  <c:v>1.7974000000000001</c:v>
                </c:pt>
                <c:pt idx="448">
                  <c:v>1.9468000000000001</c:v>
                </c:pt>
                <c:pt idx="449">
                  <c:v>2.1964000000000001</c:v>
                </c:pt>
                <c:pt idx="450">
                  <c:v>1.5508999999999999</c:v>
                </c:pt>
                <c:pt idx="451">
                  <c:v>1.5347</c:v>
                </c:pt>
                <c:pt idx="452">
                  <c:v>1.5652999999999999</c:v>
                </c:pt>
                <c:pt idx="453">
                  <c:v>1.5802</c:v>
                </c:pt>
                <c:pt idx="454">
                  <c:v>1.5831999999999999</c:v>
                </c:pt>
                <c:pt idx="455">
                  <c:v>1.5996999999999999</c:v>
                </c:pt>
                <c:pt idx="456">
                  <c:v>1.5943000000000001</c:v>
                </c:pt>
                <c:pt idx="457">
                  <c:v>1.5813999999999999</c:v>
                </c:pt>
                <c:pt idx="458">
                  <c:v>1.5378000000000001</c:v>
                </c:pt>
                <c:pt idx="459">
                  <c:v>1.5481</c:v>
                </c:pt>
                <c:pt idx="460">
                  <c:v>1.3111999999999999</c:v>
                </c:pt>
                <c:pt idx="461">
                  <c:v>1.3067</c:v>
                </c:pt>
                <c:pt idx="462">
                  <c:v>1.3092999999999999</c:v>
                </c:pt>
                <c:pt idx="463">
                  <c:v>1.3055000000000001</c:v>
                </c:pt>
                <c:pt idx="464">
                  <c:v>1.4126000000000001</c:v>
                </c:pt>
                <c:pt idx="465">
                  <c:v>1.3948</c:v>
                </c:pt>
                <c:pt idx="466">
                  <c:v>1.3166</c:v>
                </c:pt>
                <c:pt idx="467">
                  <c:v>1.3224</c:v>
                </c:pt>
                <c:pt idx="468">
                  <c:v>1.4326000000000001</c:v>
                </c:pt>
                <c:pt idx="469">
                  <c:v>1.4235</c:v>
                </c:pt>
                <c:pt idx="470">
                  <c:v>1.3326</c:v>
                </c:pt>
                <c:pt idx="471">
                  <c:v>1.3752</c:v>
                </c:pt>
                <c:pt idx="472">
                  <c:v>1.2662</c:v>
                </c:pt>
                <c:pt idx="473">
                  <c:v>1.2663</c:v>
                </c:pt>
                <c:pt idx="474">
                  <c:v>1.3988</c:v>
                </c:pt>
                <c:pt idx="475">
                  <c:v>1.3667</c:v>
                </c:pt>
                <c:pt idx="476">
                  <c:v>1.4113</c:v>
                </c:pt>
                <c:pt idx="477">
                  <c:v>1.4447000000000001</c:v>
                </c:pt>
                <c:pt idx="478">
                  <c:v>1.2381</c:v>
                </c:pt>
                <c:pt idx="479">
                  <c:v>1.3039000000000001</c:v>
                </c:pt>
                <c:pt idx="480">
                  <c:v>1.3647</c:v>
                </c:pt>
                <c:pt idx="481">
                  <c:v>1.3585</c:v>
                </c:pt>
                <c:pt idx="482">
                  <c:v>1.3305</c:v>
                </c:pt>
                <c:pt idx="483">
                  <c:v>1.3184</c:v>
                </c:pt>
                <c:pt idx="484">
                  <c:v>1.2837000000000001</c:v>
                </c:pt>
                <c:pt idx="485">
                  <c:v>1.4701</c:v>
                </c:pt>
                <c:pt idx="486">
                  <c:v>1.5024999999999999</c:v>
                </c:pt>
                <c:pt idx="487">
                  <c:v>1.379</c:v>
                </c:pt>
                <c:pt idx="488">
                  <c:v>1.4396</c:v>
                </c:pt>
                <c:pt idx="489">
                  <c:v>1.5232000000000001</c:v>
                </c:pt>
                <c:pt idx="490">
                  <c:v>1.5073000000000001</c:v>
                </c:pt>
                <c:pt idx="491">
                  <c:v>1.4908999999999999</c:v>
                </c:pt>
                <c:pt idx="492">
                  <c:v>1.4635</c:v>
                </c:pt>
                <c:pt idx="493">
                  <c:v>1.4595</c:v>
                </c:pt>
                <c:pt idx="494">
                  <c:v>1.4389000000000001</c:v>
                </c:pt>
                <c:pt idx="495">
                  <c:v>1.5014000000000001</c:v>
                </c:pt>
                <c:pt idx="496">
                  <c:v>1.5350999999999999</c:v>
                </c:pt>
                <c:pt idx="497">
                  <c:v>1.494</c:v>
                </c:pt>
                <c:pt idx="498">
                  <c:v>1.5656000000000001</c:v>
                </c:pt>
                <c:pt idx="499">
                  <c:v>1.5136000000000001</c:v>
                </c:pt>
                <c:pt idx="500">
                  <c:v>1.5411999999999999</c:v>
                </c:pt>
                <c:pt idx="501">
                  <c:v>1.5781000000000001</c:v>
                </c:pt>
                <c:pt idx="502">
                  <c:v>1.5606</c:v>
                </c:pt>
                <c:pt idx="503">
                  <c:v>1.1749000000000001</c:v>
                </c:pt>
                <c:pt idx="504">
                  <c:v>1.0592999999999999</c:v>
                </c:pt>
                <c:pt idx="505">
                  <c:v>1.0780000000000001</c:v>
                </c:pt>
                <c:pt idx="506">
                  <c:v>1.357</c:v>
                </c:pt>
                <c:pt idx="507">
                  <c:v>1.5537000000000001</c:v>
                </c:pt>
                <c:pt idx="508">
                  <c:v>1.5503</c:v>
                </c:pt>
                <c:pt idx="509">
                  <c:v>1.516</c:v>
                </c:pt>
                <c:pt idx="510">
                  <c:v>1.5524</c:v>
                </c:pt>
                <c:pt idx="511">
                  <c:v>1.5403</c:v>
                </c:pt>
                <c:pt idx="512">
                  <c:v>1.5968</c:v>
                </c:pt>
                <c:pt idx="513">
                  <c:v>1.6503000000000001</c:v>
                </c:pt>
                <c:pt idx="514">
                  <c:v>1.5817000000000001</c:v>
                </c:pt>
                <c:pt idx="515">
                  <c:v>1.5882000000000001</c:v>
                </c:pt>
                <c:pt idx="516">
                  <c:v>1.5885</c:v>
                </c:pt>
                <c:pt idx="517">
                  <c:v>1.5579000000000001</c:v>
                </c:pt>
                <c:pt idx="518">
                  <c:v>1.57</c:v>
                </c:pt>
                <c:pt idx="519">
                  <c:v>1.5645</c:v>
                </c:pt>
                <c:pt idx="520">
                  <c:v>1.5507</c:v>
                </c:pt>
                <c:pt idx="521">
                  <c:v>1.5627</c:v>
                </c:pt>
                <c:pt idx="522">
                  <c:v>1.5653999999999999</c:v>
                </c:pt>
                <c:pt idx="523">
                  <c:v>1.593</c:v>
                </c:pt>
                <c:pt idx="524">
                  <c:v>1.5925</c:v>
                </c:pt>
                <c:pt idx="525">
                  <c:v>1.5881000000000001</c:v>
                </c:pt>
                <c:pt idx="526">
                  <c:v>1.5727</c:v>
                </c:pt>
                <c:pt idx="527">
                  <c:v>1.5402</c:v>
                </c:pt>
                <c:pt idx="528">
                  <c:v>1.5193000000000001</c:v>
                </c:pt>
                <c:pt idx="529">
                  <c:v>1.5693999999999999</c:v>
                </c:pt>
                <c:pt idx="530">
                  <c:v>1.4712000000000001</c:v>
                </c:pt>
                <c:pt idx="531">
                  <c:v>1.47</c:v>
                </c:pt>
                <c:pt idx="532">
                  <c:v>1.4751000000000001</c:v>
                </c:pt>
                <c:pt idx="533">
                  <c:v>1.4690000000000001</c:v>
                </c:pt>
                <c:pt idx="534">
                  <c:v>1.4742999999999999</c:v>
                </c:pt>
                <c:pt idx="535">
                  <c:v>1.4819</c:v>
                </c:pt>
                <c:pt idx="536">
                  <c:v>1.4656</c:v>
                </c:pt>
                <c:pt idx="537">
                  <c:v>1.5118</c:v>
                </c:pt>
                <c:pt idx="538">
                  <c:v>1.2662</c:v>
                </c:pt>
                <c:pt idx="539">
                  <c:v>1.3130999999999999</c:v>
                </c:pt>
                <c:pt idx="540">
                  <c:v>1.3393999999999999</c:v>
                </c:pt>
                <c:pt idx="541">
                  <c:v>1.3583000000000001</c:v>
                </c:pt>
                <c:pt idx="542">
                  <c:v>1.3120000000000001</c:v>
                </c:pt>
                <c:pt idx="543">
                  <c:v>1.3048</c:v>
                </c:pt>
                <c:pt idx="544">
                  <c:v>1.3502000000000001</c:v>
                </c:pt>
                <c:pt idx="545">
                  <c:v>1.3464</c:v>
                </c:pt>
                <c:pt idx="546">
                  <c:v>1.3126</c:v>
                </c:pt>
                <c:pt idx="547">
                  <c:v>1.1989000000000001</c:v>
                </c:pt>
                <c:pt idx="548">
                  <c:v>1.2785</c:v>
                </c:pt>
                <c:pt idx="549">
                  <c:v>1.3381000000000001</c:v>
                </c:pt>
              </c:numCache>
            </c:numRef>
          </c:xVal>
          <c:yVal>
            <c:numRef>
              <c:f>MySite_model_data_v2!$E$2:$E$1048576</c:f>
              <c:numCache>
                <c:formatCode>General</c:formatCode>
                <c:ptCount val="1048575"/>
                <c:pt idx="0">
                  <c:v>1.8600000139999999</c:v>
                </c:pt>
                <c:pt idx="1">
                  <c:v>1.8600000139999999</c:v>
                </c:pt>
                <c:pt idx="2">
                  <c:v>1.829999924</c:v>
                </c:pt>
                <c:pt idx="3">
                  <c:v>1.8600000139999999</c:v>
                </c:pt>
                <c:pt idx="4">
                  <c:v>1.809999943</c:v>
                </c:pt>
                <c:pt idx="5">
                  <c:v>1.809999943</c:v>
                </c:pt>
                <c:pt idx="6">
                  <c:v>1.829999924</c:v>
                </c:pt>
                <c:pt idx="7">
                  <c:v>1.829999924</c:v>
                </c:pt>
                <c:pt idx="8">
                  <c:v>1.8399999140000001</c:v>
                </c:pt>
                <c:pt idx="9">
                  <c:v>1.829999924</c:v>
                </c:pt>
                <c:pt idx="10">
                  <c:v>1.8399999140000001</c:v>
                </c:pt>
                <c:pt idx="11">
                  <c:v>1.7999999520000001</c:v>
                </c:pt>
                <c:pt idx="12">
                  <c:v>1.789999962</c:v>
                </c:pt>
                <c:pt idx="13">
                  <c:v>1.789999962</c:v>
                </c:pt>
                <c:pt idx="14">
                  <c:v>1.7799999710000001</c:v>
                </c:pt>
                <c:pt idx="15">
                  <c:v>1.7799999710000001</c:v>
                </c:pt>
                <c:pt idx="16">
                  <c:v>1.829999924</c:v>
                </c:pt>
                <c:pt idx="17">
                  <c:v>1.849999905</c:v>
                </c:pt>
                <c:pt idx="18">
                  <c:v>1.8399999140000001</c:v>
                </c:pt>
                <c:pt idx="19">
                  <c:v>1.829999924</c:v>
                </c:pt>
                <c:pt idx="20">
                  <c:v>1.3199999330000001</c:v>
                </c:pt>
                <c:pt idx="21">
                  <c:v>1.3199999330000001</c:v>
                </c:pt>
                <c:pt idx="22">
                  <c:v>1.3199999330000001</c:v>
                </c:pt>
                <c:pt idx="23">
                  <c:v>1.1699999569999999</c:v>
                </c:pt>
                <c:pt idx="24">
                  <c:v>1.8799999949999999</c:v>
                </c:pt>
                <c:pt idx="25">
                  <c:v>1.8600000139999999</c:v>
                </c:pt>
                <c:pt idx="26">
                  <c:v>1.8600000139999999</c:v>
                </c:pt>
                <c:pt idx="27">
                  <c:v>1.8799999949999999</c:v>
                </c:pt>
                <c:pt idx="28">
                  <c:v>1.829999924</c:v>
                </c:pt>
                <c:pt idx="29">
                  <c:v>1.829999924</c:v>
                </c:pt>
                <c:pt idx="30">
                  <c:v>1.829999924</c:v>
                </c:pt>
                <c:pt idx="31">
                  <c:v>1.829999924</c:v>
                </c:pt>
                <c:pt idx="32">
                  <c:v>1.8199999330000001</c:v>
                </c:pt>
                <c:pt idx="33">
                  <c:v>1.8199999330000001</c:v>
                </c:pt>
                <c:pt idx="34">
                  <c:v>1.8199999330000001</c:v>
                </c:pt>
                <c:pt idx="35">
                  <c:v>1.8199999330000001</c:v>
                </c:pt>
                <c:pt idx="36">
                  <c:v>2.1499998570000001</c:v>
                </c:pt>
                <c:pt idx="37">
                  <c:v>2.1499998570000001</c:v>
                </c:pt>
                <c:pt idx="38">
                  <c:v>2.1599998469999999</c:v>
                </c:pt>
                <c:pt idx="39">
                  <c:v>2.1599998469999999</c:v>
                </c:pt>
                <c:pt idx="40">
                  <c:v>1.719999909</c:v>
                </c:pt>
                <c:pt idx="41">
                  <c:v>1.6299999949999999</c:v>
                </c:pt>
                <c:pt idx="42">
                  <c:v>1.6299999949999999</c:v>
                </c:pt>
                <c:pt idx="43">
                  <c:v>1.719999909</c:v>
                </c:pt>
                <c:pt idx="44">
                  <c:v>1.6299999949999999</c:v>
                </c:pt>
                <c:pt idx="45">
                  <c:v>1.6499999759999999</c:v>
                </c:pt>
                <c:pt idx="46">
                  <c:v>1.6499999759999999</c:v>
                </c:pt>
                <c:pt idx="47">
                  <c:v>1.6299999949999999</c:v>
                </c:pt>
                <c:pt idx="48">
                  <c:v>1.2599999900000001</c:v>
                </c:pt>
                <c:pt idx="49">
                  <c:v>1.269999981</c:v>
                </c:pt>
                <c:pt idx="50">
                  <c:v>1.2599999900000001</c:v>
                </c:pt>
                <c:pt idx="51">
                  <c:v>1.2599999900000001</c:v>
                </c:pt>
                <c:pt idx="52">
                  <c:v>1.6100000139999999</c:v>
                </c:pt>
                <c:pt idx="53">
                  <c:v>1.6100000139999999</c:v>
                </c:pt>
                <c:pt idx="54">
                  <c:v>1.6100000139999999</c:v>
                </c:pt>
                <c:pt idx="55">
                  <c:v>1.6100000139999999</c:v>
                </c:pt>
                <c:pt idx="56">
                  <c:v>1.3399999140000001</c:v>
                </c:pt>
                <c:pt idx="57">
                  <c:v>1.3600000139999999</c:v>
                </c:pt>
                <c:pt idx="58">
                  <c:v>1.309999943</c:v>
                </c:pt>
                <c:pt idx="59">
                  <c:v>1.4099999670000001</c:v>
                </c:pt>
                <c:pt idx="60">
                  <c:v>1.6799999480000001</c:v>
                </c:pt>
                <c:pt idx="61">
                  <c:v>1.7400000099999999</c:v>
                </c:pt>
                <c:pt idx="62">
                  <c:v>1.6699999569999999</c:v>
                </c:pt>
                <c:pt idx="63">
                  <c:v>1.6699999569999999</c:v>
                </c:pt>
                <c:pt idx="64">
                  <c:v>1.5499999520000001</c:v>
                </c:pt>
                <c:pt idx="65">
                  <c:v>1.5499999520000001</c:v>
                </c:pt>
                <c:pt idx="66">
                  <c:v>1.5499999520000001</c:v>
                </c:pt>
                <c:pt idx="67">
                  <c:v>1.5499999520000001</c:v>
                </c:pt>
                <c:pt idx="68">
                  <c:v>1.449999928</c:v>
                </c:pt>
                <c:pt idx="69">
                  <c:v>1.449999928</c:v>
                </c:pt>
                <c:pt idx="70">
                  <c:v>1.449999928</c:v>
                </c:pt>
                <c:pt idx="71">
                  <c:v>1.449999928</c:v>
                </c:pt>
                <c:pt idx="72">
                  <c:v>1.829999924</c:v>
                </c:pt>
                <c:pt idx="73">
                  <c:v>1.449999928</c:v>
                </c:pt>
                <c:pt idx="74">
                  <c:v>1.75</c:v>
                </c:pt>
                <c:pt idx="75">
                  <c:v>1.809999943</c:v>
                </c:pt>
                <c:pt idx="76">
                  <c:v>1.809999943</c:v>
                </c:pt>
                <c:pt idx="77">
                  <c:v>1.6699999569999999</c:v>
                </c:pt>
                <c:pt idx="78">
                  <c:v>1.5899999140000001</c:v>
                </c:pt>
                <c:pt idx="79">
                  <c:v>1.5099999900000001</c:v>
                </c:pt>
                <c:pt idx="80">
                  <c:v>1.2999999520000001</c:v>
                </c:pt>
                <c:pt idx="81">
                  <c:v>1.5099999900000001</c:v>
                </c:pt>
                <c:pt idx="82">
                  <c:v>1.519999981</c:v>
                </c:pt>
                <c:pt idx="83">
                  <c:v>1.5899999140000001</c:v>
                </c:pt>
                <c:pt idx="84">
                  <c:v>1.6200000050000001</c:v>
                </c:pt>
                <c:pt idx="85">
                  <c:v>1.599999905</c:v>
                </c:pt>
                <c:pt idx="86">
                  <c:v>1.5899999140000001</c:v>
                </c:pt>
                <c:pt idx="87">
                  <c:v>1.4900000099999999</c:v>
                </c:pt>
                <c:pt idx="88">
                  <c:v>1.5499999520000001</c:v>
                </c:pt>
                <c:pt idx="89">
                  <c:v>1.699999928</c:v>
                </c:pt>
                <c:pt idx="90">
                  <c:v>1.6799999480000001</c:v>
                </c:pt>
                <c:pt idx="91">
                  <c:v>1.7400000099999999</c:v>
                </c:pt>
                <c:pt idx="92">
                  <c:v>1.6699999569999999</c:v>
                </c:pt>
                <c:pt idx="93">
                  <c:v>1.6599999670000001</c:v>
                </c:pt>
                <c:pt idx="94">
                  <c:v>1.559999943</c:v>
                </c:pt>
                <c:pt idx="95">
                  <c:v>1.4299999480000001</c:v>
                </c:pt>
                <c:pt idx="96">
                  <c:v>1.5</c:v>
                </c:pt>
                <c:pt idx="97">
                  <c:v>1.5299999710000001</c:v>
                </c:pt>
                <c:pt idx="98">
                  <c:v>1.6200000050000001</c:v>
                </c:pt>
                <c:pt idx="99">
                  <c:v>1.6599999670000001</c:v>
                </c:pt>
                <c:pt idx="100">
                  <c:v>1.699999928</c:v>
                </c:pt>
                <c:pt idx="101">
                  <c:v>1.6899999379999999</c:v>
                </c:pt>
                <c:pt idx="102">
                  <c:v>1.5899999140000001</c:v>
                </c:pt>
                <c:pt idx="103">
                  <c:v>1.6100000139999999</c:v>
                </c:pt>
                <c:pt idx="104">
                  <c:v>1.699999928</c:v>
                </c:pt>
                <c:pt idx="105">
                  <c:v>1.6799999480000001</c:v>
                </c:pt>
                <c:pt idx="106">
                  <c:v>1.5499999520000001</c:v>
                </c:pt>
                <c:pt idx="107">
                  <c:v>1.6200000050000001</c:v>
                </c:pt>
                <c:pt idx="108">
                  <c:v>1.599999905</c:v>
                </c:pt>
                <c:pt idx="109">
                  <c:v>1.6299999949999999</c:v>
                </c:pt>
                <c:pt idx="110">
                  <c:v>1.809999943</c:v>
                </c:pt>
                <c:pt idx="111">
                  <c:v>1.8999999759999999</c:v>
                </c:pt>
                <c:pt idx="112">
                  <c:v>2</c:v>
                </c:pt>
                <c:pt idx="113">
                  <c:v>2.1599998469999999</c:v>
                </c:pt>
                <c:pt idx="114">
                  <c:v>1.9900000099999999</c:v>
                </c:pt>
                <c:pt idx="115">
                  <c:v>1.919999956999999</c:v>
                </c:pt>
                <c:pt idx="116">
                  <c:v>1.919999956999999</c:v>
                </c:pt>
                <c:pt idx="117">
                  <c:v>1.9900000099999999</c:v>
                </c:pt>
                <c:pt idx="118">
                  <c:v>2</c:v>
                </c:pt>
                <c:pt idx="119">
                  <c:v>1.959999918999999</c:v>
                </c:pt>
                <c:pt idx="120">
                  <c:v>1.969999909</c:v>
                </c:pt>
                <c:pt idx="121">
                  <c:v>1.969999909</c:v>
                </c:pt>
                <c:pt idx="122">
                  <c:v>2</c:v>
                </c:pt>
                <c:pt idx="123">
                  <c:v>1.9900000099999999</c:v>
                </c:pt>
                <c:pt idx="124">
                  <c:v>1.9900000099999999</c:v>
                </c:pt>
                <c:pt idx="125">
                  <c:v>2</c:v>
                </c:pt>
                <c:pt idx="126">
                  <c:v>1.8600000139999999</c:v>
                </c:pt>
                <c:pt idx="127">
                  <c:v>1.8600000139999999</c:v>
                </c:pt>
                <c:pt idx="128">
                  <c:v>1.849999905</c:v>
                </c:pt>
                <c:pt idx="129">
                  <c:v>1.849999905</c:v>
                </c:pt>
                <c:pt idx="130">
                  <c:v>1.9099999670000001</c:v>
                </c:pt>
                <c:pt idx="131">
                  <c:v>1.939999937999999</c:v>
                </c:pt>
                <c:pt idx="132">
                  <c:v>1.939999937999999</c:v>
                </c:pt>
                <c:pt idx="133">
                  <c:v>1.9099999670000001</c:v>
                </c:pt>
                <c:pt idx="134">
                  <c:v>1.7400000099999999</c:v>
                </c:pt>
                <c:pt idx="135">
                  <c:v>1.769999981</c:v>
                </c:pt>
                <c:pt idx="136">
                  <c:v>1.769999981</c:v>
                </c:pt>
                <c:pt idx="137">
                  <c:v>1.7400000099999999</c:v>
                </c:pt>
                <c:pt idx="138">
                  <c:v>1.8700000050000001</c:v>
                </c:pt>
                <c:pt idx="139">
                  <c:v>1.8799999949999999</c:v>
                </c:pt>
                <c:pt idx="140">
                  <c:v>1.8799999949999999</c:v>
                </c:pt>
                <c:pt idx="141">
                  <c:v>1.8700000050000001</c:v>
                </c:pt>
                <c:pt idx="142">
                  <c:v>1.75</c:v>
                </c:pt>
                <c:pt idx="143">
                  <c:v>1.6599999670000001</c:v>
                </c:pt>
                <c:pt idx="144">
                  <c:v>1.6599999670000001</c:v>
                </c:pt>
                <c:pt idx="145">
                  <c:v>1.75</c:v>
                </c:pt>
                <c:pt idx="146">
                  <c:v>1.579999924</c:v>
                </c:pt>
                <c:pt idx="147">
                  <c:v>1.579999924</c:v>
                </c:pt>
                <c:pt idx="148">
                  <c:v>1.4900000099999999</c:v>
                </c:pt>
                <c:pt idx="149">
                  <c:v>1.4900000099999999</c:v>
                </c:pt>
                <c:pt idx="150">
                  <c:v>1.6599999670000001</c:v>
                </c:pt>
                <c:pt idx="151">
                  <c:v>1.5899999140000001</c:v>
                </c:pt>
                <c:pt idx="152">
                  <c:v>1.5</c:v>
                </c:pt>
                <c:pt idx="153">
                  <c:v>1.459999918999999</c:v>
                </c:pt>
                <c:pt idx="154">
                  <c:v>1.449999928</c:v>
                </c:pt>
                <c:pt idx="155">
                  <c:v>1.5899999140000001</c:v>
                </c:pt>
                <c:pt idx="156">
                  <c:v>1.5699999330000001</c:v>
                </c:pt>
                <c:pt idx="157">
                  <c:v>1.449999928</c:v>
                </c:pt>
                <c:pt idx="158">
                  <c:v>1.4900000099999999</c:v>
                </c:pt>
                <c:pt idx="159">
                  <c:v>1.579999924</c:v>
                </c:pt>
                <c:pt idx="160">
                  <c:v>1.6499999759999999</c:v>
                </c:pt>
                <c:pt idx="161">
                  <c:v>1.6499999759999999</c:v>
                </c:pt>
                <c:pt idx="162">
                  <c:v>1.6599999670000001</c:v>
                </c:pt>
                <c:pt idx="163">
                  <c:v>1.75</c:v>
                </c:pt>
                <c:pt idx="164">
                  <c:v>1.7799999710000001</c:v>
                </c:pt>
                <c:pt idx="165">
                  <c:v>1.809999943</c:v>
                </c:pt>
                <c:pt idx="166">
                  <c:v>1.8700000050000001</c:v>
                </c:pt>
                <c:pt idx="167">
                  <c:v>1.7999999520000001</c:v>
                </c:pt>
                <c:pt idx="168">
                  <c:v>1.849999905</c:v>
                </c:pt>
                <c:pt idx="169">
                  <c:v>1.849999905</c:v>
                </c:pt>
                <c:pt idx="170">
                  <c:v>1.8799999949999999</c:v>
                </c:pt>
                <c:pt idx="171">
                  <c:v>1.8600000139999999</c:v>
                </c:pt>
                <c:pt idx="172">
                  <c:v>1.8399999140000001</c:v>
                </c:pt>
                <c:pt idx="173">
                  <c:v>1.7599999900000001</c:v>
                </c:pt>
                <c:pt idx="174">
                  <c:v>1.9299999480000001</c:v>
                </c:pt>
                <c:pt idx="175">
                  <c:v>1.919999956999999</c:v>
                </c:pt>
                <c:pt idx="176">
                  <c:v>1.8399999140000001</c:v>
                </c:pt>
                <c:pt idx="177">
                  <c:v>1.849999905</c:v>
                </c:pt>
                <c:pt idx="178">
                  <c:v>1.919999956999999</c:v>
                </c:pt>
                <c:pt idx="179">
                  <c:v>1.919999956999999</c:v>
                </c:pt>
                <c:pt idx="180">
                  <c:v>1.919999956999999</c:v>
                </c:pt>
                <c:pt idx="181">
                  <c:v>1.9099999670000001</c:v>
                </c:pt>
                <c:pt idx="182">
                  <c:v>1.9099999670000001</c:v>
                </c:pt>
                <c:pt idx="183">
                  <c:v>1.849999905</c:v>
                </c:pt>
                <c:pt idx="184">
                  <c:v>1.8799999949999999</c:v>
                </c:pt>
                <c:pt idx="185">
                  <c:v>1.849999905</c:v>
                </c:pt>
                <c:pt idx="186">
                  <c:v>1.8600000139999999</c:v>
                </c:pt>
                <c:pt idx="187">
                  <c:v>1.919999956999999</c:v>
                </c:pt>
                <c:pt idx="188">
                  <c:v>1.939999937999999</c:v>
                </c:pt>
                <c:pt idx="189">
                  <c:v>2.0199999809999998</c:v>
                </c:pt>
                <c:pt idx="190">
                  <c:v>2.039999962</c:v>
                </c:pt>
                <c:pt idx="191">
                  <c:v>2.0499999519999998</c:v>
                </c:pt>
                <c:pt idx="192">
                  <c:v>2.0099999899999998</c:v>
                </c:pt>
                <c:pt idx="193">
                  <c:v>2.0299999710000001</c:v>
                </c:pt>
                <c:pt idx="194">
                  <c:v>2</c:v>
                </c:pt>
                <c:pt idx="195">
                  <c:v>1.979999899999999</c:v>
                </c:pt>
                <c:pt idx="196">
                  <c:v>1.9900000099999999</c:v>
                </c:pt>
                <c:pt idx="197">
                  <c:v>1.979999899999999</c:v>
                </c:pt>
                <c:pt idx="198">
                  <c:v>1.979999899999999</c:v>
                </c:pt>
                <c:pt idx="199">
                  <c:v>2</c:v>
                </c:pt>
                <c:pt idx="200">
                  <c:v>1.9299999480000001</c:v>
                </c:pt>
                <c:pt idx="201">
                  <c:v>2.039999962</c:v>
                </c:pt>
                <c:pt idx="202">
                  <c:v>2.079999924</c:v>
                </c:pt>
                <c:pt idx="203">
                  <c:v>2.2400000100000002</c:v>
                </c:pt>
                <c:pt idx="204">
                  <c:v>2.289999962</c:v>
                </c:pt>
                <c:pt idx="205">
                  <c:v>1.6799999480000001</c:v>
                </c:pt>
                <c:pt idx="206">
                  <c:v>1.699999928</c:v>
                </c:pt>
                <c:pt idx="207">
                  <c:v>1.699999928</c:v>
                </c:pt>
                <c:pt idx="208">
                  <c:v>1.6799999480000001</c:v>
                </c:pt>
                <c:pt idx="209">
                  <c:v>1.719999909</c:v>
                </c:pt>
                <c:pt idx="210">
                  <c:v>1.719999909</c:v>
                </c:pt>
                <c:pt idx="211">
                  <c:v>1.719999909</c:v>
                </c:pt>
                <c:pt idx="212">
                  <c:v>1.719999909</c:v>
                </c:pt>
                <c:pt idx="213">
                  <c:v>1.7099999189999999</c:v>
                </c:pt>
                <c:pt idx="214">
                  <c:v>1.7099999189999999</c:v>
                </c:pt>
                <c:pt idx="215">
                  <c:v>1.7400000099999999</c:v>
                </c:pt>
                <c:pt idx="216">
                  <c:v>1.7099999189999999</c:v>
                </c:pt>
                <c:pt idx="217">
                  <c:v>1.789999962</c:v>
                </c:pt>
                <c:pt idx="218">
                  <c:v>1.789999962</c:v>
                </c:pt>
                <c:pt idx="219">
                  <c:v>1.789999962</c:v>
                </c:pt>
                <c:pt idx="220">
                  <c:v>1.789999962</c:v>
                </c:pt>
                <c:pt idx="221">
                  <c:v>1.8700000050000001</c:v>
                </c:pt>
                <c:pt idx="222">
                  <c:v>1.8799999949999999</c:v>
                </c:pt>
                <c:pt idx="223">
                  <c:v>1.8700000050000001</c:v>
                </c:pt>
                <c:pt idx="224">
                  <c:v>1.8700000050000001</c:v>
                </c:pt>
                <c:pt idx="225">
                  <c:v>1.6799999480000001</c:v>
                </c:pt>
                <c:pt idx="226">
                  <c:v>1.6799999480000001</c:v>
                </c:pt>
                <c:pt idx="227">
                  <c:v>1.6799999480000001</c:v>
                </c:pt>
                <c:pt idx="228">
                  <c:v>1.6799999480000001</c:v>
                </c:pt>
                <c:pt idx="229">
                  <c:v>1.699999928</c:v>
                </c:pt>
                <c:pt idx="230">
                  <c:v>1.730000019</c:v>
                </c:pt>
                <c:pt idx="231">
                  <c:v>1.699999928</c:v>
                </c:pt>
                <c:pt idx="232">
                  <c:v>1.699999928</c:v>
                </c:pt>
                <c:pt idx="233">
                  <c:v>1.7099999189999999</c:v>
                </c:pt>
                <c:pt idx="234">
                  <c:v>1.7099999189999999</c:v>
                </c:pt>
                <c:pt idx="235">
                  <c:v>1.7099999189999999</c:v>
                </c:pt>
                <c:pt idx="236">
                  <c:v>1.7099999189999999</c:v>
                </c:pt>
                <c:pt idx="237">
                  <c:v>1.719999909</c:v>
                </c:pt>
                <c:pt idx="238">
                  <c:v>1.719999909</c:v>
                </c:pt>
                <c:pt idx="239">
                  <c:v>1.7099999189999999</c:v>
                </c:pt>
                <c:pt idx="240">
                  <c:v>1.7099999189999999</c:v>
                </c:pt>
                <c:pt idx="241">
                  <c:v>1.8399999140000001</c:v>
                </c:pt>
                <c:pt idx="242">
                  <c:v>1.8399999140000001</c:v>
                </c:pt>
                <c:pt idx="243">
                  <c:v>1.7799999710000001</c:v>
                </c:pt>
                <c:pt idx="244">
                  <c:v>1.7799999710000001</c:v>
                </c:pt>
                <c:pt idx="245">
                  <c:v>2.3899998660000001</c:v>
                </c:pt>
                <c:pt idx="246">
                  <c:v>2.3899998660000001</c:v>
                </c:pt>
                <c:pt idx="247">
                  <c:v>2.3899998660000001</c:v>
                </c:pt>
                <c:pt idx="248">
                  <c:v>2.3899998660000001</c:v>
                </c:pt>
                <c:pt idx="249">
                  <c:v>1.6699999569999999</c:v>
                </c:pt>
                <c:pt idx="250">
                  <c:v>1.6699999569999999</c:v>
                </c:pt>
                <c:pt idx="251">
                  <c:v>1.6699999569999999</c:v>
                </c:pt>
                <c:pt idx="252">
                  <c:v>1.6699999569999999</c:v>
                </c:pt>
                <c:pt idx="253">
                  <c:v>1.6100000139999999</c:v>
                </c:pt>
                <c:pt idx="254">
                  <c:v>1.6399999860000001</c:v>
                </c:pt>
                <c:pt idx="255">
                  <c:v>1.6499999759999999</c:v>
                </c:pt>
                <c:pt idx="256">
                  <c:v>1.6200000050000001</c:v>
                </c:pt>
                <c:pt idx="257">
                  <c:v>1.6899999379999999</c:v>
                </c:pt>
                <c:pt idx="258">
                  <c:v>1.6100000139999999</c:v>
                </c:pt>
                <c:pt idx="259">
                  <c:v>1.6100000139999999</c:v>
                </c:pt>
                <c:pt idx="260">
                  <c:v>1.6899999379999999</c:v>
                </c:pt>
                <c:pt idx="261">
                  <c:v>1.6399999860000001</c:v>
                </c:pt>
                <c:pt idx="262">
                  <c:v>1.6399999860000001</c:v>
                </c:pt>
                <c:pt idx="263">
                  <c:v>1.6399999860000001</c:v>
                </c:pt>
                <c:pt idx="264">
                  <c:v>1.6399999860000001</c:v>
                </c:pt>
                <c:pt idx="265">
                  <c:v>1.5</c:v>
                </c:pt>
                <c:pt idx="266">
                  <c:v>1.5</c:v>
                </c:pt>
                <c:pt idx="267">
                  <c:v>1.5</c:v>
                </c:pt>
                <c:pt idx="268">
                  <c:v>1.4900000099999999</c:v>
                </c:pt>
                <c:pt idx="269">
                  <c:v>1.4900000099999999</c:v>
                </c:pt>
                <c:pt idx="270">
                  <c:v>1.4900000099999999</c:v>
                </c:pt>
                <c:pt idx="271">
                  <c:v>1.5099999900000001</c:v>
                </c:pt>
                <c:pt idx="272">
                  <c:v>1.5</c:v>
                </c:pt>
                <c:pt idx="273">
                  <c:v>1.6200000050000001</c:v>
                </c:pt>
                <c:pt idx="274">
                  <c:v>1.5899999140000001</c:v>
                </c:pt>
                <c:pt idx="275">
                  <c:v>1.5899999140000001</c:v>
                </c:pt>
                <c:pt idx="276">
                  <c:v>1.6200000050000001</c:v>
                </c:pt>
                <c:pt idx="277">
                  <c:v>1.6899999379999999</c:v>
                </c:pt>
                <c:pt idx="278">
                  <c:v>1.6899999379999999</c:v>
                </c:pt>
                <c:pt idx="279">
                  <c:v>1.6899999379999999</c:v>
                </c:pt>
                <c:pt idx="280">
                  <c:v>1.6899999379999999</c:v>
                </c:pt>
                <c:pt idx="281">
                  <c:v>1.539999962</c:v>
                </c:pt>
                <c:pt idx="282">
                  <c:v>1.539999962</c:v>
                </c:pt>
                <c:pt idx="283">
                  <c:v>1.289999962</c:v>
                </c:pt>
                <c:pt idx="284">
                  <c:v>1.289999962</c:v>
                </c:pt>
                <c:pt idx="285">
                  <c:v>2.1299998759999998</c:v>
                </c:pt>
                <c:pt idx="286">
                  <c:v>1.7799999710000001</c:v>
                </c:pt>
                <c:pt idx="287">
                  <c:v>1.4299999480000001</c:v>
                </c:pt>
                <c:pt idx="288">
                  <c:v>1.3600000139999999</c:v>
                </c:pt>
                <c:pt idx="289">
                  <c:v>1.730000019</c:v>
                </c:pt>
                <c:pt idx="290">
                  <c:v>1.829999924</c:v>
                </c:pt>
                <c:pt idx="291">
                  <c:v>1.6100000139999999</c:v>
                </c:pt>
                <c:pt idx="292">
                  <c:v>1.6599999670000001</c:v>
                </c:pt>
                <c:pt idx="293">
                  <c:v>1.579999924</c:v>
                </c:pt>
                <c:pt idx="294">
                  <c:v>1.599999905</c:v>
                </c:pt>
                <c:pt idx="295">
                  <c:v>1.699999928</c:v>
                </c:pt>
                <c:pt idx="296">
                  <c:v>1.599999905</c:v>
                </c:pt>
                <c:pt idx="297">
                  <c:v>1.469999909</c:v>
                </c:pt>
                <c:pt idx="298">
                  <c:v>1.4900000099999999</c:v>
                </c:pt>
                <c:pt idx="299">
                  <c:v>1.5</c:v>
                </c:pt>
                <c:pt idx="300">
                  <c:v>1.5</c:v>
                </c:pt>
                <c:pt idx="301">
                  <c:v>1.5099999900000001</c:v>
                </c:pt>
                <c:pt idx="302">
                  <c:v>1.6699999569999999</c:v>
                </c:pt>
                <c:pt idx="303">
                  <c:v>1.7400000099999999</c:v>
                </c:pt>
                <c:pt idx="304">
                  <c:v>1.75</c:v>
                </c:pt>
                <c:pt idx="305">
                  <c:v>1.699999928</c:v>
                </c:pt>
                <c:pt idx="306">
                  <c:v>1.480000019</c:v>
                </c:pt>
                <c:pt idx="307">
                  <c:v>2.3599998950000001</c:v>
                </c:pt>
                <c:pt idx="308">
                  <c:v>2.0299999710000001</c:v>
                </c:pt>
                <c:pt idx="309">
                  <c:v>2.0299999710000001</c:v>
                </c:pt>
                <c:pt idx="310">
                  <c:v>2.3599998950000001</c:v>
                </c:pt>
                <c:pt idx="311">
                  <c:v>2.039999962</c:v>
                </c:pt>
                <c:pt idx="312">
                  <c:v>2.0199999809999998</c:v>
                </c:pt>
                <c:pt idx="313">
                  <c:v>2.0299999710000001</c:v>
                </c:pt>
                <c:pt idx="314">
                  <c:v>2.0299999710000001</c:v>
                </c:pt>
                <c:pt idx="315">
                  <c:v>1.8600000139999999</c:v>
                </c:pt>
                <c:pt idx="316">
                  <c:v>1.8600000139999999</c:v>
                </c:pt>
                <c:pt idx="317">
                  <c:v>1.8600000139999999</c:v>
                </c:pt>
                <c:pt idx="318">
                  <c:v>1.8600000139999999</c:v>
                </c:pt>
                <c:pt idx="319">
                  <c:v>1.7999999520000001</c:v>
                </c:pt>
                <c:pt idx="320">
                  <c:v>1.7999999520000001</c:v>
                </c:pt>
                <c:pt idx="321">
                  <c:v>1.769999981</c:v>
                </c:pt>
                <c:pt idx="322">
                  <c:v>1.7999999520000001</c:v>
                </c:pt>
                <c:pt idx="323">
                  <c:v>1.769999981</c:v>
                </c:pt>
                <c:pt idx="324">
                  <c:v>1.8399999140000001</c:v>
                </c:pt>
                <c:pt idx="325">
                  <c:v>1.8399999140000001</c:v>
                </c:pt>
                <c:pt idx="326">
                  <c:v>1.829999924</c:v>
                </c:pt>
                <c:pt idx="327">
                  <c:v>1.7799999710000001</c:v>
                </c:pt>
                <c:pt idx="328">
                  <c:v>1.8199999330000001</c:v>
                </c:pt>
                <c:pt idx="329">
                  <c:v>1.8199999330000001</c:v>
                </c:pt>
                <c:pt idx="330">
                  <c:v>1.8199999330000001</c:v>
                </c:pt>
                <c:pt idx="331">
                  <c:v>1.809999943</c:v>
                </c:pt>
                <c:pt idx="332">
                  <c:v>1.809999943</c:v>
                </c:pt>
                <c:pt idx="333">
                  <c:v>1.809999943</c:v>
                </c:pt>
                <c:pt idx="334">
                  <c:v>1.8199999330000001</c:v>
                </c:pt>
                <c:pt idx="335">
                  <c:v>1.7999999520000001</c:v>
                </c:pt>
                <c:pt idx="336">
                  <c:v>1.829999924</c:v>
                </c:pt>
                <c:pt idx="337">
                  <c:v>1.7999999520000001</c:v>
                </c:pt>
                <c:pt idx="338">
                  <c:v>1.7999999520000001</c:v>
                </c:pt>
                <c:pt idx="339">
                  <c:v>1.849999905</c:v>
                </c:pt>
                <c:pt idx="340">
                  <c:v>1.849999905</c:v>
                </c:pt>
                <c:pt idx="341">
                  <c:v>1.8600000139999999</c:v>
                </c:pt>
                <c:pt idx="342">
                  <c:v>1.849999905</c:v>
                </c:pt>
                <c:pt idx="343">
                  <c:v>1.480000019</c:v>
                </c:pt>
                <c:pt idx="344">
                  <c:v>1.480000019</c:v>
                </c:pt>
                <c:pt idx="345">
                  <c:v>1.480000019</c:v>
                </c:pt>
                <c:pt idx="346">
                  <c:v>1.480000019</c:v>
                </c:pt>
                <c:pt idx="347">
                  <c:v>2.1399998660000001</c:v>
                </c:pt>
                <c:pt idx="348">
                  <c:v>2.039999962</c:v>
                </c:pt>
                <c:pt idx="349">
                  <c:v>2.0199999809999998</c:v>
                </c:pt>
                <c:pt idx="350">
                  <c:v>1.9900000099999999</c:v>
                </c:pt>
                <c:pt idx="351">
                  <c:v>1.8799999949999999</c:v>
                </c:pt>
                <c:pt idx="352">
                  <c:v>1.8600000139999999</c:v>
                </c:pt>
                <c:pt idx="353">
                  <c:v>1.919999956999999</c:v>
                </c:pt>
                <c:pt idx="354">
                  <c:v>1.8899999860000001</c:v>
                </c:pt>
                <c:pt idx="355">
                  <c:v>1.7999999520000001</c:v>
                </c:pt>
                <c:pt idx="356">
                  <c:v>1.769999981</c:v>
                </c:pt>
                <c:pt idx="357">
                  <c:v>1.809999943</c:v>
                </c:pt>
                <c:pt idx="358">
                  <c:v>1.8399999140000001</c:v>
                </c:pt>
                <c:pt idx="359">
                  <c:v>1.849999905</c:v>
                </c:pt>
                <c:pt idx="360">
                  <c:v>1.7999999520000001</c:v>
                </c:pt>
                <c:pt idx="361">
                  <c:v>1.829999924</c:v>
                </c:pt>
                <c:pt idx="362">
                  <c:v>1.7999999520000001</c:v>
                </c:pt>
                <c:pt idx="363">
                  <c:v>1.809999943</c:v>
                </c:pt>
                <c:pt idx="364">
                  <c:v>1.7999999520000001</c:v>
                </c:pt>
                <c:pt idx="365">
                  <c:v>1.769999981</c:v>
                </c:pt>
                <c:pt idx="366">
                  <c:v>1.719999909</c:v>
                </c:pt>
                <c:pt idx="367">
                  <c:v>1.8399999140000001</c:v>
                </c:pt>
                <c:pt idx="368">
                  <c:v>1.8199999330000001</c:v>
                </c:pt>
                <c:pt idx="369">
                  <c:v>1.7799999710000001</c:v>
                </c:pt>
                <c:pt idx="370">
                  <c:v>1.6100000139999999</c:v>
                </c:pt>
                <c:pt idx="371">
                  <c:v>1.480000019</c:v>
                </c:pt>
                <c:pt idx="372">
                  <c:v>2.329999924</c:v>
                </c:pt>
                <c:pt idx="373">
                  <c:v>2.329999924</c:v>
                </c:pt>
                <c:pt idx="374">
                  <c:v>1.7799999710000001</c:v>
                </c:pt>
                <c:pt idx="375">
                  <c:v>1.769999981</c:v>
                </c:pt>
                <c:pt idx="376">
                  <c:v>1.769999981</c:v>
                </c:pt>
                <c:pt idx="377">
                  <c:v>1.7799999710000001</c:v>
                </c:pt>
                <c:pt idx="378">
                  <c:v>1.7099999189999999</c:v>
                </c:pt>
                <c:pt idx="379">
                  <c:v>1.7099999189999999</c:v>
                </c:pt>
                <c:pt idx="380">
                  <c:v>1.719999909</c:v>
                </c:pt>
                <c:pt idx="381">
                  <c:v>1.719999909</c:v>
                </c:pt>
                <c:pt idx="382">
                  <c:v>1.3700000050000001</c:v>
                </c:pt>
                <c:pt idx="383">
                  <c:v>1.3500000240000001</c:v>
                </c:pt>
                <c:pt idx="384">
                  <c:v>1.3500000240000001</c:v>
                </c:pt>
                <c:pt idx="385">
                  <c:v>1.3700000050000001</c:v>
                </c:pt>
                <c:pt idx="386">
                  <c:v>1.6899999379999999</c:v>
                </c:pt>
                <c:pt idx="387">
                  <c:v>1.6799999480000001</c:v>
                </c:pt>
                <c:pt idx="388">
                  <c:v>1.6799999480000001</c:v>
                </c:pt>
                <c:pt idx="389">
                  <c:v>1.6899999379999999</c:v>
                </c:pt>
                <c:pt idx="390">
                  <c:v>1.6100000139999999</c:v>
                </c:pt>
                <c:pt idx="391">
                  <c:v>1.6100000139999999</c:v>
                </c:pt>
                <c:pt idx="392">
                  <c:v>1.6699999569999999</c:v>
                </c:pt>
                <c:pt idx="393">
                  <c:v>1.6100000139999999</c:v>
                </c:pt>
                <c:pt idx="394">
                  <c:v>1.7099999189999999</c:v>
                </c:pt>
                <c:pt idx="395">
                  <c:v>1.730000019</c:v>
                </c:pt>
                <c:pt idx="396">
                  <c:v>1.730000019</c:v>
                </c:pt>
                <c:pt idx="397">
                  <c:v>1.7099999189999999</c:v>
                </c:pt>
                <c:pt idx="398">
                  <c:v>1.6399999860000001</c:v>
                </c:pt>
                <c:pt idx="399">
                  <c:v>1.6799999480000001</c:v>
                </c:pt>
                <c:pt idx="400">
                  <c:v>1.699999928</c:v>
                </c:pt>
                <c:pt idx="401">
                  <c:v>1.6799999480000001</c:v>
                </c:pt>
                <c:pt idx="402">
                  <c:v>1.6899999379999999</c:v>
                </c:pt>
                <c:pt idx="403">
                  <c:v>1.6899999379999999</c:v>
                </c:pt>
                <c:pt idx="404">
                  <c:v>1.6699999569999999</c:v>
                </c:pt>
                <c:pt idx="405">
                  <c:v>1.6899999379999999</c:v>
                </c:pt>
                <c:pt idx="406">
                  <c:v>1.6599999670000001</c:v>
                </c:pt>
                <c:pt idx="407">
                  <c:v>1.2599999900000001</c:v>
                </c:pt>
                <c:pt idx="408">
                  <c:v>1.2799999710000001</c:v>
                </c:pt>
                <c:pt idx="409">
                  <c:v>1.6599999670000001</c:v>
                </c:pt>
                <c:pt idx="410">
                  <c:v>1.6599999670000001</c:v>
                </c:pt>
                <c:pt idx="411">
                  <c:v>1.699999928</c:v>
                </c:pt>
                <c:pt idx="412">
                  <c:v>1.5099999900000001</c:v>
                </c:pt>
                <c:pt idx="413">
                  <c:v>1.449999928</c:v>
                </c:pt>
                <c:pt idx="414">
                  <c:v>1.6799999480000001</c:v>
                </c:pt>
                <c:pt idx="415">
                  <c:v>1.539999962</c:v>
                </c:pt>
                <c:pt idx="416">
                  <c:v>1.3500000240000001</c:v>
                </c:pt>
                <c:pt idx="417">
                  <c:v>1.1899999379999999</c:v>
                </c:pt>
                <c:pt idx="418">
                  <c:v>1.1799999480000001</c:v>
                </c:pt>
                <c:pt idx="419">
                  <c:v>1.3999999759999999</c:v>
                </c:pt>
                <c:pt idx="420">
                  <c:v>1.730000019</c:v>
                </c:pt>
                <c:pt idx="421">
                  <c:v>1.719999909</c:v>
                </c:pt>
                <c:pt idx="422">
                  <c:v>1.7099999189999999</c:v>
                </c:pt>
                <c:pt idx="423">
                  <c:v>1.6599999670000001</c:v>
                </c:pt>
                <c:pt idx="424">
                  <c:v>1.6799999480000001</c:v>
                </c:pt>
                <c:pt idx="425">
                  <c:v>1.6399999860000001</c:v>
                </c:pt>
                <c:pt idx="426">
                  <c:v>1.6100000139999999</c:v>
                </c:pt>
                <c:pt idx="427">
                  <c:v>1.6200000050000001</c:v>
                </c:pt>
                <c:pt idx="428">
                  <c:v>1.6399999860000001</c:v>
                </c:pt>
                <c:pt idx="429">
                  <c:v>1.6899999379999999</c:v>
                </c:pt>
                <c:pt idx="430">
                  <c:v>1.599999905</c:v>
                </c:pt>
                <c:pt idx="431">
                  <c:v>1.6799999480000001</c:v>
                </c:pt>
                <c:pt idx="432">
                  <c:v>1.7099999189999999</c:v>
                </c:pt>
                <c:pt idx="433">
                  <c:v>1.6799999480000001</c:v>
                </c:pt>
                <c:pt idx="434">
                  <c:v>1.4299999480000001</c:v>
                </c:pt>
                <c:pt idx="435">
                  <c:v>1.3700000050000001</c:v>
                </c:pt>
                <c:pt idx="436">
                  <c:v>1.419999956999999</c:v>
                </c:pt>
                <c:pt idx="437">
                  <c:v>1.5699999330000001</c:v>
                </c:pt>
                <c:pt idx="438">
                  <c:v>1.6699999569999999</c:v>
                </c:pt>
                <c:pt idx="439">
                  <c:v>1.6699999569999999</c:v>
                </c:pt>
                <c:pt idx="440">
                  <c:v>1.7099999189999999</c:v>
                </c:pt>
                <c:pt idx="441">
                  <c:v>1.6899999379999999</c:v>
                </c:pt>
                <c:pt idx="442">
                  <c:v>1.6499999759999999</c:v>
                </c:pt>
                <c:pt idx="443">
                  <c:v>1.769999981</c:v>
                </c:pt>
                <c:pt idx="444">
                  <c:v>1.769999981</c:v>
                </c:pt>
                <c:pt idx="445">
                  <c:v>1.7599999900000001</c:v>
                </c:pt>
                <c:pt idx="446">
                  <c:v>1.8199999330000001</c:v>
                </c:pt>
                <c:pt idx="447">
                  <c:v>1.919999956999999</c:v>
                </c:pt>
                <c:pt idx="448">
                  <c:v>2.1699998379999998</c:v>
                </c:pt>
                <c:pt idx="449">
                  <c:v>2.3099999430000002</c:v>
                </c:pt>
                <c:pt idx="450">
                  <c:v>1.75</c:v>
                </c:pt>
                <c:pt idx="451">
                  <c:v>1.769999981</c:v>
                </c:pt>
                <c:pt idx="452">
                  <c:v>1.699999928</c:v>
                </c:pt>
                <c:pt idx="453">
                  <c:v>1.6799999480000001</c:v>
                </c:pt>
                <c:pt idx="454">
                  <c:v>1.7099999189999999</c:v>
                </c:pt>
                <c:pt idx="455">
                  <c:v>1.6799999480000001</c:v>
                </c:pt>
                <c:pt idx="456">
                  <c:v>1.6899999379999999</c:v>
                </c:pt>
                <c:pt idx="457">
                  <c:v>1.6799999480000001</c:v>
                </c:pt>
                <c:pt idx="458">
                  <c:v>1.6299999949999999</c:v>
                </c:pt>
                <c:pt idx="459">
                  <c:v>1.75</c:v>
                </c:pt>
                <c:pt idx="460">
                  <c:v>1.579999924</c:v>
                </c:pt>
                <c:pt idx="461">
                  <c:v>1.539999962</c:v>
                </c:pt>
                <c:pt idx="462">
                  <c:v>1.539999962</c:v>
                </c:pt>
                <c:pt idx="463">
                  <c:v>1.5099999900000001</c:v>
                </c:pt>
                <c:pt idx="464">
                  <c:v>1.5299999710000001</c:v>
                </c:pt>
                <c:pt idx="465">
                  <c:v>1.5099999900000001</c:v>
                </c:pt>
                <c:pt idx="466">
                  <c:v>1.3999999759999999</c:v>
                </c:pt>
                <c:pt idx="467">
                  <c:v>1.4900000099999999</c:v>
                </c:pt>
                <c:pt idx="468">
                  <c:v>1.4900000099999999</c:v>
                </c:pt>
                <c:pt idx="469">
                  <c:v>1.469999909</c:v>
                </c:pt>
                <c:pt idx="470">
                  <c:v>1.459999918999999</c:v>
                </c:pt>
                <c:pt idx="471">
                  <c:v>1.3899999860000001</c:v>
                </c:pt>
                <c:pt idx="472">
                  <c:v>1.309999943</c:v>
                </c:pt>
                <c:pt idx="473">
                  <c:v>1.539999962</c:v>
                </c:pt>
                <c:pt idx="474">
                  <c:v>1.3199999330000001</c:v>
                </c:pt>
                <c:pt idx="475">
                  <c:v>1.4299999480000001</c:v>
                </c:pt>
                <c:pt idx="476">
                  <c:v>1.539999962</c:v>
                </c:pt>
                <c:pt idx="477">
                  <c:v>1.5299999710000001</c:v>
                </c:pt>
                <c:pt idx="478">
                  <c:v>1.5</c:v>
                </c:pt>
                <c:pt idx="479">
                  <c:v>1.3999999759999999</c:v>
                </c:pt>
                <c:pt idx="480">
                  <c:v>1.5899999140000001</c:v>
                </c:pt>
                <c:pt idx="481">
                  <c:v>1.539999962</c:v>
                </c:pt>
                <c:pt idx="482">
                  <c:v>1.419999956999999</c:v>
                </c:pt>
                <c:pt idx="483">
                  <c:v>1.439999937999999</c:v>
                </c:pt>
                <c:pt idx="484">
                  <c:v>1.329999924</c:v>
                </c:pt>
                <c:pt idx="485">
                  <c:v>1.6299999949999999</c:v>
                </c:pt>
                <c:pt idx="486">
                  <c:v>1.5899999140000001</c:v>
                </c:pt>
                <c:pt idx="487">
                  <c:v>1.599999905</c:v>
                </c:pt>
                <c:pt idx="488">
                  <c:v>1.5699999330000001</c:v>
                </c:pt>
                <c:pt idx="489">
                  <c:v>1.6200000050000001</c:v>
                </c:pt>
                <c:pt idx="490">
                  <c:v>1.6299999949999999</c:v>
                </c:pt>
                <c:pt idx="491">
                  <c:v>1.6399999860000001</c:v>
                </c:pt>
                <c:pt idx="492">
                  <c:v>1.579999924</c:v>
                </c:pt>
                <c:pt idx="493">
                  <c:v>1.579999924</c:v>
                </c:pt>
                <c:pt idx="494">
                  <c:v>1.5499999520000001</c:v>
                </c:pt>
                <c:pt idx="495">
                  <c:v>1.599999905</c:v>
                </c:pt>
                <c:pt idx="496">
                  <c:v>1.6799999480000001</c:v>
                </c:pt>
                <c:pt idx="497">
                  <c:v>1.6200000050000001</c:v>
                </c:pt>
                <c:pt idx="498">
                  <c:v>1.699999928</c:v>
                </c:pt>
                <c:pt idx="499">
                  <c:v>1.6599999670000001</c:v>
                </c:pt>
                <c:pt idx="500">
                  <c:v>1.699999928</c:v>
                </c:pt>
                <c:pt idx="501">
                  <c:v>1.75</c:v>
                </c:pt>
                <c:pt idx="502">
                  <c:v>1.480000019</c:v>
                </c:pt>
                <c:pt idx="503">
                  <c:v>1.1000000240000001</c:v>
                </c:pt>
                <c:pt idx="504">
                  <c:v>1.1699999569999999</c:v>
                </c:pt>
                <c:pt idx="505">
                  <c:v>1.469999909</c:v>
                </c:pt>
                <c:pt idx="506">
                  <c:v>1.6899999379999999</c:v>
                </c:pt>
                <c:pt idx="507">
                  <c:v>1.7599999900000001</c:v>
                </c:pt>
                <c:pt idx="508">
                  <c:v>1.730000019</c:v>
                </c:pt>
                <c:pt idx="509">
                  <c:v>1.75</c:v>
                </c:pt>
                <c:pt idx="510">
                  <c:v>1.699999928</c:v>
                </c:pt>
                <c:pt idx="511">
                  <c:v>1.7400000099999999</c:v>
                </c:pt>
                <c:pt idx="512">
                  <c:v>1.7400000099999999</c:v>
                </c:pt>
                <c:pt idx="513">
                  <c:v>1.7599999900000001</c:v>
                </c:pt>
                <c:pt idx="514">
                  <c:v>1.7799999710000001</c:v>
                </c:pt>
                <c:pt idx="515">
                  <c:v>1.7799999710000001</c:v>
                </c:pt>
                <c:pt idx="516">
                  <c:v>1.7799999710000001</c:v>
                </c:pt>
                <c:pt idx="517">
                  <c:v>1.7799999710000001</c:v>
                </c:pt>
                <c:pt idx="518">
                  <c:v>1.7599999900000001</c:v>
                </c:pt>
                <c:pt idx="519">
                  <c:v>1.730000019</c:v>
                </c:pt>
                <c:pt idx="520">
                  <c:v>1.7400000099999999</c:v>
                </c:pt>
                <c:pt idx="521">
                  <c:v>1.7400000099999999</c:v>
                </c:pt>
                <c:pt idx="522">
                  <c:v>1.480000019</c:v>
                </c:pt>
                <c:pt idx="523">
                  <c:v>1.480000019</c:v>
                </c:pt>
                <c:pt idx="524">
                  <c:v>1.7400000099999999</c:v>
                </c:pt>
                <c:pt idx="525">
                  <c:v>1.480000019</c:v>
                </c:pt>
                <c:pt idx="526">
                  <c:v>1.730000019</c:v>
                </c:pt>
                <c:pt idx="527">
                  <c:v>1.730000019</c:v>
                </c:pt>
                <c:pt idx="528">
                  <c:v>1.730000019</c:v>
                </c:pt>
                <c:pt idx="529">
                  <c:v>1.6100000139999999</c:v>
                </c:pt>
                <c:pt idx="530">
                  <c:v>1.579999924</c:v>
                </c:pt>
                <c:pt idx="531">
                  <c:v>1.5899999140000001</c:v>
                </c:pt>
                <c:pt idx="532">
                  <c:v>1.5699999330000001</c:v>
                </c:pt>
                <c:pt idx="533">
                  <c:v>1.579999924</c:v>
                </c:pt>
                <c:pt idx="534">
                  <c:v>1.5899999140000001</c:v>
                </c:pt>
                <c:pt idx="535">
                  <c:v>1.6699999569999999</c:v>
                </c:pt>
                <c:pt idx="536">
                  <c:v>1.6699999569999999</c:v>
                </c:pt>
                <c:pt idx="537">
                  <c:v>1.6699999569999999</c:v>
                </c:pt>
                <c:pt idx="538">
                  <c:v>1.5</c:v>
                </c:pt>
                <c:pt idx="539">
                  <c:v>1.3600000139999999</c:v>
                </c:pt>
                <c:pt idx="540">
                  <c:v>1.5299999710000001</c:v>
                </c:pt>
                <c:pt idx="541">
                  <c:v>1.5</c:v>
                </c:pt>
                <c:pt idx="542">
                  <c:v>1.469999909</c:v>
                </c:pt>
                <c:pt idx="543">
                  <c:v>1.4299999480000001</c:v>
                </c:pt>
                <c:pt idx="544">
                  <c:v>1.4299999480000001</c:v>
                </c:pt>
                <c:pt idx="545">
                  <c:v>1.4299999480000001</c:v>
                </c:pt>
                <c:pt idx="546">
                  <c:v>1.4900000099999999</c:v>
                </c:pt>
                <c:pt idx="547">
                  <c:v>1.4900000099999999</c:v>
                </c:pt>
                <c:pt idx="548">
                  <c:v>1.4900000099999999</c:v>
                </c:pt>
                <c:pt idx="549">
                  <c:v>1.4900000099999999</c:v>
                </c:pt>
              </c:numCache>
            </c:numRef>
          </c:yVal>
          <c:smooth val="0"/>
          <c:extLst xmlns:c16r2="http://schemas.microsoft.com/office/drawing/2015/06/chart">
            <c:ext xmlns:c16="http://schemas.microsoft.com/office/drawing/2014/chart" uri="{C3380CC4-5D6E-409C-BE32-E72D297353CC}">
              <c16:uniqueId val="{00000003-263E-48BE-955B-4CC57C71DEF2}"/>
            </c:ext>
          </c:extLst>
        </c:ser>
        <c:dLbls>
          <c:showLegendKey val="0"/>
          <c:showVal val="0"/>
          <c:showCatName val="0"/>
          <c:showSerName val="0"/>
          <c:showPercent val="0"/>
          <c:showBubbleSize val="0"/>
        </c:dLbls>
        <c:axId val="490470544"/>
        <c:axId val="490469760"/>
      </c:scatterChart>
      <c:valAx>
        <c:axId val="490470544"/>
        <c:scaling>
          <c:orientation val="minMax"/>
          <c:max val="2.6"/>
          <c:min val="1"/>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RTK Elevation (m)</a:t>
                </a:r>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90469760"/>
        <c:crosses val="autoZero"/>
        <c:crossBetween val="midCat"/>
      </c:valAx>
      <c:valAx>
        <c:axId val="490469760"/>
        <c:scaling>
          <c:orientation val="minMax"/>
          <c:min val="1"/>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Lidar</a:t>
                </a:r>
                <a:r>
                  <a:rPr lang="en-US" sz="1600" baseline="0"/>
                  <a:t> Elevation (m)</a:t>
                </a:r>
                <a:endParaRPr lang="en-US" sz="1600"/>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90470544"/>
        <c:crosses val="autoZero"/>
        <c:crossBetween val="midCat"/>
      </c:valAx>
      <c:spPr>
        <a:noFill/>
        <a:ln>
          <a:noFill/>
        </a:ln>
        <a:effectLst/>
      </c:spPr>
    </c:plotArea>
    <c:legend>
      <c:legendPos val="r"/>
      <c:layout>
        <c:manualLayout>
          <c:xMode val="edge"/>
          <c:yMode val="edge"/>
          <c:x val="0.67924961332738298"/>
          <c:y val="6.9546417808885E-2"/>
          <c:w val="0.28420635593858601"/>
          <c:h val="0.2222237775833580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200" b="1" i="0" baseline="0" dirty="0">
                <a:effectLst/>
                <a:latin typeface="Century Gothic" panose="020B0502020202020204" pitchFamily="34" charset="0"/>
              </a:rPr>
              <a:t>ENSO Index and NDVI Average                    in Middle Marsh</a:t>
            </a:r>
            <a:endParaRPr lang="en-US" sz="1200" b="1" dirty="0">
              <a:effectLst/>
              <a:latin typeface="Century Gothic" panose="020B0502020202020204" pitchFamily="34" charset="0"/>
            </a:endParaRPr>
          </a:p>
        </c:rich>
      </c:tx>
      <c:layout>
        <c:manualLayout>
          <c:xMode val="edge"/>
          <c:yMode val="edge"/>
          <c:x val="0.26906535675110199"/>
          <c:y val="4.1177836117266102E-2"/>
        </c:manualLayout>
      </c:layout>
      <c:overlay val="0"/>
      <c:spPr>
        <a:noFill/>
        <a:ln>
          <a:noFill/>
        </a:ln>
        <a:effectLst/>
      </c:sp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dPt>
            <c:idx val="0"/>
            <c:marker>
              <c:spPr>
                <a:solidFill>
                  <a:srgbClr val="002060"/>
                </a:solidFill>
                <a:ln w="9525">
                  <a:solidFill>
                    <a:srgbClr val="002060"/>
                  </a:solidFill>
                </a:ln>
                <a:effectLst/>
              </c:spPr>
            </c:marker>
            <c:bubble3D val="0"/>
            <c:extLst xmlns:c16r2="http://schemas.microsoft.com/office/drawing/2015/06/chart">
              <c:ext xmlns:c16="http://schemas.microsoft.com/office/drawing/2014/chart" uri="{C3380CC4-5D6E-409C-BE32-E72D297353CC}">
                <c16:uniqueId val="{00000000-C920-463B-B6AC-01128F4AEB27}"/>
              </c:ext>
            </c:extLst>
          </c:dPt>
          <c:dPt>
            <c:idx val="1"/>
            <c:marker>
              <c:spPr>
                <a:solidFill>
                  <a:srgbClr val="C00000"/>
                </a:solidFill>
                <a:ln w="9525">
                  <a:solidFill>
                    <a:srgbClr val="C00000"/>
                  </a:solidFill>
                </a:ln>
                <a:effectLst/>
              </c:spPr>
            </c:marker>
            <c:bubble3D val="0"/>
            <c:extLst xmlns:c16r2="http://schemas.microsoft.com/office/drawing/2015/06/chart">
              <c:ext xmlns:c16="http://schemas.microsoft.com/office/drawing/2014/chart" uri="{C3380CC4-5D6E-409C-BE32-E72D297353CC}">
                <c16:uniqueId val="{00000001-C920-463B-B6AC-01128F4AEB27}"/>
              </c:ext>
            </c:extLst>
          </c:dPt>
          <c:dPt>
            <c:idx val="2"/>
            <c:marker>
              <c:spPr>
                <a:solidFill>
                  <a:schemeClr val="accent4">
                    <a:lumMod val="60000"/>
                    <a:lumOff val="40000"/>
                  </a:schemeClr>
                </a:solidFill>
                <a:ln w="9525">
                  <a:solidFill>
                    <a:schemeClr val="accent4">
                      <a:lumMod val="60000"/>
                      <a:lumOff val="40000"/>
                    </a:schemeClr>
                  </a:solidFill>
                </a:ln>
                <a:effectLst/>
              </c:spPr>
            </c:marker>
            <c:bubble3D val="0"/>
            <c:extLst xmlns:c16r2="http://schemas.microsoft.com/office/drawing/2015/06/chart">
              <c:ext xmlns:c16="http://schemas.microsoft.com/office/drawing/2014/chart" uri="{C3380CC4-5D6E-409C-BE32-E72D297353CC}">
                <c16:uniqueId val="{00000002-C920-463B-B6AC-01128F4AEB27}"/>
              </c:ext>
            </c:extLst>
          </c:dPt>
          <c:dPt>
            <c:idx val="3"/>
            <c:marker>
              <c:spPr>
                <a:solidFill>
                  <a:schemeClr val="accent6">
                    <a:lumMod val="75000"/>
                  </a:schemeClr>
                </a:solidFill>
                <a:ln w="9525">
                  <a:solidFill>
                    <a:schemeClr val="accent6">
                      <a:lumMod val="75000"/>
                    </a:schemeClr>
                  </a:solidFill>
                </a:ln>
                <a:effectLst/>
              </c:spPr>
            </c:marker>
            <c:bubble3D val="0"/>
            <c:extLst xmlns:c16r2="http://schemas.microsoft.com/office/drawing/2015/06/chart">
              <c:ext xmlns:c16="http://schemas.microsoft.com/office/drawing/2014/chart" uri="{C3380CC4-5D6E-409C-BE32-E72D297353CC}">
                <c16:uniqueId val="{00000003-C920-463B-B6AC-01128F4AEB27}"/>
              </c:ext>
            </c:extLst>
          </c:dPt>
          <c:dPt>
            <c:idx val="4"/>
            <c:marker>
              <c:spPr>
                <a:solidFill>
                  <a:schemeClr val="accent2">
                    <a:lumMod val="75000"/>
                  </a:schemeClr>
                </a:solidFill>
                <a:ln w="9525">
                  <a:solidFill>
                    <a:schemeClr val="accent2">
                      <a:lumMod val="75000"/>
                    </a:schemeClr>
                  </a:solidFill>
                </a:ln>
                <a:effectLst/>
              </c:spPr>
            </c:marker>
            <c:bubble3D val="0"/>
            <c:extLst xmlns:c16r2="http://schemas.microsoft.com/office/drawing/2015/06/chart">
              <c:ext xmlns:c16="http://schemas.microsoft.com/office/drawing/2014/chart" uri="{C3380CC4-5D6E-409C-BE32-E72D297353CC}">
                <c16:uniqueId val="{00000004-C920-463B-B6AC-01128F4AEB27}"/>
              </c:ext>
            </c:extLst>
          </c:dPt>
          <c:dPt>
            <c:idx val="5"/>
            <c:marker>
              <c:spPr>
                <a:solidFill>
                  <a:schemeClr val="accent3">
                    <a:lumMod val="75000"/>
                  </a:schemeClr>
                </a:solidFill>
                <a:ln w="9525">
                  <a:solidFill>
                    <a:schemeClr val="accent3">
                      <a:lumMod val="75000"/>
                    </a:schemeClr>
                  </a:solidFill>
                </a:ln>
                <a:effectLst/>
              </c:spPr>
            </c:marker>
            <c:bubble3D val="0"/>
            <c:extLst xmlns:c16r2="http://schemas.microsoft.com/office/drawing/2015/06/chart">
              <c:ext xmlns:c16="http://schemas.microsoft.com/office/drawing/2014/chart" uri="{C3380CC4-5D6E-409C-BE32-E72D297353CC}">
                <c16:uniqueId val="{00000005-C920-463B-B6AC-01128F4AEB27}"/>
              </c:ext>
            </c:extLst>
          </c:dPt>
          <c:dLbls>
            <c:dLbl>
              <c:idx val="0"/>
              <c:layout/>
              <c:tx>
                <c:rich>
                  <a:bodyPr/>
                  <a:lstStyle/>
                  <a:p>
                    <a:fld id="{107CEBAC-A325-4028-A090-1E7473713EC8}" type="CELLREF">
                      <a:rPr lang="en-US"/>
                      <a:pPr/>
                      <a:t>[CELLREF]</a:t>
                    </a:fld>
                    <a:endParaRPr lang="en-US"/>
                  </a:p>
                </c:rich>
              </c:tx>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920-463B-B6AC-01128F4AEB27}"/>
                </c:ext>
                <c:ext xmlns:c15="http://schemas.microsoft.com/office/drawing/2012/chart" uri="{CE6537A1-D6FC-4f65-9D91-7224C49458BB}">
                  <c15:layout/>
                  <c15:dlblFieldTable>
                    <c15:dlblFTEntry>
                      <c15:txfldGUID>{107CEBAC-A325-4028-A090-1E7473713EC8}</c15:txfldGUID>
                      <c15:f>'[NDVI Regression Analysis.xlsx]Middle Marsh Correlation'!$A$2</c15:f>
                      <c15:dlblFieldTableCache>
                        <c:ptCount val="1"/>
                        <c:pt idx="0">
                          <c:v>1997</c:v>
                        </c:pt>
                      </c15:dlblFieldTableCache>
                    </c15:dlblFTEntry>
                  </c15:dlblFieldTable>
                  <c15:showDataLabelsRange val="0"/>
                </c:ext>
              </c:extLst>
            </c:dLbl>
            <c:dLbl>
              <c:idx val="1"/>
              <c:layout/>
              <c:tx>
                <c:rich>
                  <a:bodyPr/>
                  <a:lstStyle/>
                  <a:p>
                    <a:fld id="{70EA14A5-8AF7-4F66-89BC-118C056D8C38}" type="CELLREF">
                      <a:rPr lang="en-US"/>
                      <a:pPr/>
                      <a:t>[CELLREF]</a:t>
                    </a:fld>
                    <a:endParaRPr lang="en-US"/>
                  </a:p>
                </c:rich>
              </c:tx>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920-463B-B6AC-01128F4AEB27}"/>
                </c:ext>
                <c:ext xmlns:c15="http://schemas.microsoft.com/office/drawing/2012/chart" uri="{CE6537A1-D6FC-4f65-9D91-7224C49458BB}">
                  <c15:layout/>
                  <c15:dlblFieldTable>
                    <c15:dlblFTEntry>
                      <c15:txfldGUID>{70EA14A5-8AF7-4F66-89BC-118C056D8C38}</c15:txfldGUID>
                      <c15:f>'[NDVI Regression Analysis.xlsx]Middle Marsh Correlation'!$A$3</c15:f>
                      <c15:dlblFieldTableCache>
                        <c:ptCount val="1"/>
                        <c:pt idx="0">
                          <c:v>1998</c:v>
                        </c:pt>
                      </c15:dlblFieldTableCache>
                    </c15:dlblFTEntry>
                  </c15:dlblFieldTable>
                  <c15:showDataLabelsRange val="0"/>
                </c:ext>
              </c:extLst>
            </c:dLbl>
            <c:dLbl>
              <c:idx val="2"/>
              <c:layout>
                <c:manualLayout>
                  <c:x val="-3.9086140459195402E-2"/>
                  <c:y val="5.1377081501268303E-2"/>
                </c:manualLayout>
              </c:layout>
              <c:tx>
                <c:rich>
                  <a:bodyPr/>
                  <a:lstStyle/>
                  <a:p>
                    <a:fld id="{D0380322-0EDF-450B-BEB8-1A06076A9600}" type="CELLREF">
                      <a:rPr lang="en-US"/>
                      <a:pPr/>
                      <a:t>[CELLREF]</a:t>
                    </a:fld>
                    <a:endParaRPr lang="en-US"/>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C920-463B-B6AC-01128F4AEB27}"/>
                </c:ext>
                <c:ext xmlns:c15="http://schemas.microsoft.com/office/drawing/2012/chart" uri="{CE6537A1-D6FC-4f65-9D91-7224C49458BB}">
                  <c15:layout/>
                  <c15:dlblFieldTable>
                    <c15:dlblFTEntry>
                      <c15:txfldGUID>{D0380322-0EDF-450B-BEB8-1A06076A9600}</c15:txfldGUID>
                      <c15:f>'[NDVI Regression Analysis.xlsx]Middle Marsh Correlation'!$A$4</c15:f>
                      <c15:dlblFieldTableCache>
                        <c:ptCount val="1"/>
                        <c:pt idx="0">
                          <c:v>2002</c:v>
                        </c:pt>
                      </c15:dlblFieldTableCache>
                    </c15:dlblFTEntry>
                  </c15:dlblFieldTable>
                  <c15:showDataLabelsRange val="0"/>
                </c:ext>
              </c:extLst>
            </c:dLbl>
            <c:dLbl>
              <c:idx val="3"/>
              <c:layout>
                <c:manualLayout>
                  <c:x val="-7.1386016615584302E-2"/>
                  <c:y val="-6.0921418213796E-2"/>
                </c:manualLayout>
              </c:layout>
              <c:tx>
                <c:rich>
                  <a:bodyPr/>
                  <a:lstStyle/>
                  <a:p>
                    <a:fld id="{9373E6E5-01A8-4EF3-BE05-2200072B746D}" type="CELLREF">
                      <a:rPr lang="en-US"/>
                      <a:pPr/>
                      <a:t>[CELLREF]</a:t>
                    </a:fld>
                    <a:endParaRPr lang="en-US"/>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C920-463B-B6AC-01128F4AEB27}"/>
                </c:ext>
                <c:ext xmlns:c15="http://schemas.microsoft.com/office/drawing/2012/chart" uri="{CE6537A1-D6FC-4f65-9D91-7224C49458BB}">
                  <c15:layout/>
                  <c15:dlblFieldTable>
                    <c15:dlblFTEntry>
                      <c15:txfldGUID>{9373E6E5-01A8-4EF3-BE05-2200072B746D}</c15:txfldGUID>
                      <c15:f>'[NDVI Regression Analysis.xlsx]Middle Marsh Correlation'!$A$5</c15:f>
                      <c15:dlblFieldTableCache>
                        <c:ptCount val="1"/>
                        <c:pt idx="0">
                          <c:v>2003</c:v>
                        </c:pt>
                      </c15:dlblFieldTableCache>
                    </c15:dlblFTEntry>
                  </c15:dlblFieldTable>
                  <c15:showDataLabelsRange val="0"/>
                </c:ext>
              </c:extLst>
            </c:dLbl>
            <c:dLbl>
              <c:idx val="4"/>
              <c:layout/>
              <c:tx>
                <c:rich>
                  <a:bodyPr/>
                  <a:lstStyle/>
                  <a:p>
                    <a:fld id="{53B9C74E-F7D5-462B-ABB7-CA121D2B341F}" type="CELLREF">
                      <a:rPr lang="en-US"/>
                      <a:pPr/>
                      <a:t>[CELLREF]</a:t>
                    </a:fld>
                    <a:endParaRPr lang="en-US"/>
                  </a:p>
                </c:rich>
              </c:tx>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C920-463B-B6AC-01128F4AEB27}"/>
                </c:ext>
                <c:ext xmlns:c15="http://schemas.microsoft.com/office/drawing/2012/chart" uri="{CE6537A1-D6FC-4f65-9D91-7224C49458BB}">
                  <c15:layout/>
                  <c15:dlblFieldTable>
                    <c15:dlblFTEntry>
                      <c15:txfldGUID>{53B9C74E-F7D5-462B-ABB7-CA121D2B341F}</c15:txfldGUID>
                      <c15:f>'[NDVI Regression Analysis.xlsx]Middle Marsh Correlation'!$A$6</c15:f>
                      <c15:dlblFieldTableCache>
                        <c:ptCount val="1"/>
                        <c:pt idx="0">
                          <c:v>2009</c:v>
                        </c:pt>
                      </c15:dlblFieldTableCache>
                    </c15:dlblFTEntry>
                  </c15:dlblFieldTable>
                  <c15:showDataLabelsRange val="0"/>
                </c:ext>
              </c:extLst>
            </c:dLbl>
            <c:dLbl>
              <c:idx val="5"/>
              <c:layout>
                <c:manualLayout>
                  <c:x val="-6.3277855853155998E-2"/>
                  <c:y val="6.6990104229218903E-2"/>
                </c:manualLayout>
              </c:layout>
              <c:tx>
                <c:rich>
                  <a:bodyPr/>
                  <a:lstStyle/>
                  <a:p>
                    <a:fld id="{E4BC9C66-C820-4DCE-8D8C-20AED72DA9F0}" type="CELLREF">
                      <a:rPr lang="en-US"/>
                      <a:pPr/>
                      <a:t>[CELLREF]</a:t>
                    </a:fld>
                    <a:endParaRPr lang="en-US"/>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C920-463B-B6AC-01128F4AEB27}"/>
                </c:ext>
                <c:ext xmlns:c15="http://schemas.microsoft.com/office/drawing/2012/chart" uri="{CE6537A1-D6FC-4f65-9D91-7224C49458BB}">
                  <c15:layout/>
                  <c15:dlblFieldTable>
                    <c15:dlblFTEntry>
                      <c15:txfldGUID>{E4BC9C66-C820-4DCE-8D8C-20AED72DA9F0}</c15:txfldGUID>
                      <c15:f>'[NDVI Regression Analysis.xlsx]Middle Marsh Correlation'!$A$7</c15:f>
                      <c15:dlblFieldTableCache>
                        <c:ptCount val="1"/>
                        <c:pt idx="0">
                          <c:v>2010</c:v>
                        </c:pt>
                      </c15:dlblFieldTableCache>
                    </c15:dlblFTEntry>
                  </c15:dlblFieldTable>
                  <c15:showDataLabelsRange val="0"/>
                </c:ext>
              </c:extLst>
            </c:dLbl>
            <c:dLbl>
              <c:idx val="6"/>
              <c:layout/>
              <c:tx>
                <c:rich>
                  <a:bodyPr/>
                  <a:lstStyle/>
                  <a:p>
                    <a:fld id="{52B07239-8F82-438E-97B4-56A3B95BCC86}" type="CELLREF">
                      <a:rPr lang="en-US"/>
                      <a:pPr/>
                      <a:t>[CELLREF]</a:t>
                    </a:fld>
                    <a:endParaRPr lang="en-US"/>
                  </a:p>
                </c:rich>
              </c:tx>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C920-463B-B6AC-01128F4AEB27}"/>
                </c:ext>
                <c:ext xmlns:c15="http://schemas.microsoft.com/office/drawing/2012/chart" uri="{CE6537A1-D6FC-4f65-9D91-7224C49458BB}">
                  <c15:layout/>
                  <c15:dlblFieldTable>
                    <c15:dlblFTEntry>
                      <c15:txfldGUID>{52B07239-8F82-438E-97B4-56A3B95BCC86}</c15:txfldGUID>
                      <c15:f>'[NDVI Regression Analysis.xlsx]Middle Marsh Correlation'!$A$8</c15:f>
                      <c15:dlblFieldTableCache>
                        <c:ptCount val="1"/>
                        <c:pt idx="0">
                          <c:v>2015</c:v>
                        </c:pt>
                      </c15:dlblFieldTableCache>
                    </c15:dlblFTEntry>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0.13552068264599601"/>
                  <c:y val="0.15321114819797399"/>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800" baseline="0" dirty="0">
                        <a:latin typeface="Century Gothic" panose="020B0502020202020204" pitchFamily="34" charset="0"/>
                      </a:rPr>
                      <a:t>y = -0.70x + 2.02</a:t>
                    </a:r>
                    <a:br>
                      <a:rPr lang="en-US" sz="800" baseline="0" dirty="0">
                        <a:latin typeface="Century Gothic" panose="020B0502020202020204" pitchFamily="34" charset="0"/>
                      </a:rPr>
                    </a:br>
                    <a:r>
                      <a:rPr lang="en-US" sz="800" baseline="0" dirty="0">
                        <a:latin typeface="Century Gothic" panose="020B0502020202020204" pitchFamily="34" charset="0"/>
                      </a:rPr>
                      <a:t>R² = 0.43</a:t>
                    </a:r>
                    <a:endParaRPr lang="en-US" sz="800" dirty="0">
                      <a:latin typeface="Century Gothic" panose="020B0502020202020204" pitchFamily="34" charset="0"/>
                    </a:endParaRPr>
                  </a:p>
                </c:rich>
              </c:tx>
              <c:numFmt formatCode="General" sourceLinked="0"/>
              <c:spPr>
                <a:noFill/>
                <a:ln>
                  <a:noFill/>
                </a:ln>
                <a:effectLst/>
              </c:spPr>
            </c:trendlineLbl>
          </c:trendline>
          <c:xVal>
            <c:numRef>
              <c:f>'[NDVI Regression Analysis.xlsx]Middle Marsh Correlation'!$B$2:$B$8</c:f>
              <c:numCache>
                <c:formatCode>0.00</c:formatCode>
                <c:ptCount val="7"/>
                <c:pt idx="0">
                  <c:v>1.5779166666666671</c:v>
                </c:pt>
                <c:pt idx="1">
                  <c:v>0.90275000000000005</c:v>
                </c:pt>
                <c:pt idx="2">
                  <c:v>0.63524999999999998</c:v>
                </c:pt>
                <c:pt idx="3">
                  <c:v>0.49008333333333298</c:v>
                </c:pt>
                <c:pt idx="4">
                  <c:v>0.41741666666666699</c:v>
                </c:pt>
                <c:pt idx="5">
                  <c:v>-0.35725000000000001</c:v>
                </c:pt>
                <c:pt idx="6">
                  <c:v>1.6379999999999999</c:v>
                </c:pt>
              </c:numCache>
            </c:numRef>
          </c:xVal>
          <c:yVal>
            <c:numRef>
              <c:f>'[NDVI Regression Analysis.xlsx]Middle Marsh Correlation'!$C$2:$C$8</c:f>
              <c:numCache>
                <c:formatCode>0.00</c:formatCode>
                <c:ptCount val="7"/>
                <c:pt idx="0">
                  <c:v>0.95505357142857195</c:v>
                </c:pt>
                <c:pt idx="1">
                  <c:v>1.845378378378379</c:v>
                </c:pt>
                <c:pt idx="2">
                  <c:v>1.858725</c:v>
                </c:pt>
                <c:pt idx="3">
                  <c:v>1.1226491228070179</c:v>
                </c:pt>
                <c:pt idx="4">
                  <c:v>2.7186944444444441</c:v>
                </c:pt>
                <c:pt idx="5">
                  <c:v>2.5164873949579829</c:v>
                </c:pt>
                <c:pt idx="6">
                  <c:v>1.603891666666666</c:v>
                </c:pt>
              </c:numCache>
            </c:numRef>
          </c:yVal>
          <c:smooth val="0"/>
          <c:extLst xmlns:c16r2="http://schemas.microsoft.com/office/drawing/2015/06/chart">
            <c:ext xmlns:c16="http://schemas.microsoft.com/office/drawing/2014/chart" uri="{C3380CC4-5D6E-409C-BE32-E72D297353CC}">
              <c16:uniqueId val="{00000009-C920-463B-B6AC-01128F4AEB27}"/>
            </c:ext>
          </c:extLst>
        </c:ser>
        <c:dLbls>
          <c:dLblPos val="t"/>
          <c:showLegendKey val="0"/>
          <c:showVal val="1"/>
          <c:showCatName val="0"/>
          <c:showSerName val="0"/>
          <c:showPercent val="0"/>
          <c:showBubbleSize val="0"/>
        </c:dLbls>
        <c:axId val="112590000"/>
        <c:axId val="645408824"/>
      </c:scatterChart>
      <c:valAx>
        <c:axId val="1125900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atin typeface="Century Gothic" panose="020B0502020202020204" pitchFamily="34" charset="0"/>
                  </a:rPr>
                  <a:t>Annual</a:t>
                </a:r>
                <a:r>
                  <a:rPr lang="en-US" baseline="0">
                    <a:latin typeface="Century Gothic" panose="020B0502020202020204" pitchFamily="34" charset="0"/>
                  </a:rPr>
                  <a:t> ENSO Index Average</a:t>
                </a:r>
                <a:endParaRPr lang="en-US">
                  <a:latin typeface="Century Gothic" panose="020B0502020202020204" pitchFamily="34" charset="0"/>
                </a:endParaRPr>
              </a:p>
            </c:rich>
          </c:tx>
          <c:layout/>
          <c:overlay val="0"/>
          <c:spPr>
            <a:noFill/>
            <a:ln>
              <a:noFill/>
            </a:ln>
            <a:effectLst/>
          </c:sp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45408824"/>
        <c:crosses val="autoZero"/>
        <c:crossBetween val="midCat"/>
      </c:valAx>
      <c:valAx>
        <c:axId val="64540882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atin typeface="Century Gothic" panose="020B0502020202020204" pitchFamily="34" charset="0"/>
                  </a:rPr>
                  <a:t>Annual NDVI Average</a:t>
                </a:r>
              </a:p>
            </c:rich>
          </c:tx>
          <c:layout/>
          <c:overlay val="0"/>
          <c:spPr>
            <a:noFill/>
            <a:ln>
              <a:noFill/>
            </a:ln>
            <a:effectLst/>
          </c:sp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2590000"/>
        <c:crosses val="autoZero"/>
        <c:crossBetween val="midCat"/>
      </c:valAx>
      <c:spPr>
        <a:noFill/>
        <a:ln>
          <a:noFill/>
        </a:ln>
        <a:effectLst/>
      </c:spPr>
    </c:plotArea>
    <c:legend>
      <c:legendPos val="r"/>
      <c:layout>
        <c:manualLayout>
          <c:xMode val="edge"/>
          <c:yMode val="edge"/>
          <c:x val="0.87982000056652798"/>
          <c:y val="0.25531161159119797"/>
          <c:w val="0.101572504275817"/>
          <c:h val="0.55299803084075805"/>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dirty="0">
                <a:latin typeface="Century Gothic" panose="020B0502020202020204" pitchFamily="34" charset="0"/>
              </a:rPr>
              <a:t>ENSO</a:t>
            </a:r>
            <a:r>
              <a:rPr lang="en-US" sz="1200" b="1" baseline="0" dirty="0">
                <a:latin typeface="Century Gothic" panose="020B0502020202020204" pitchFamily="34" charset="0"/>
              </a:rPr>
              <a:t> Index Versus NDVI Average in Elkhorn Slough</a:t>
            </a:r>
            <a:endParaRPr lang="en-US" sz="1200" b="1" dirty="0">
              <a:latin typeface="Century Gothic" panose="020B0502020202020204" pitchFamily="34" charset="0"/>
            </a:endParaRPr>
          </a:p>
        </c:rich>
      </c:tx>
      <c:layout/>
      <c:overlay val="0"/>
      <c:spPr>
        <a:noFill/>
        <a:ln>
          <a:noFill/>
        </a:ln>
        <a:effectLst/>
      </c:sp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dPt>
            <c:idx val="0"/>
            <c:marker>
              <c:spPr>
                <a:solidFill>
                  <a:srgbClr val="002060"/>
                </a:solidFill>
                <a:ln w="9525">
                  <a:solidFill>
                    <a:srgbClr val="002060"/>
                  </a:solidFill>
                </a:ln>
                <a:effectLst/>
              </c:spPr>
            </c:marker>
            <c:bubble3D val="0"/>
            <c:extLst xmlns:c16r2="http://schemas.microsoft.com/office/drawing/2015/06/chart">
              <c:ext xmlns:c16="http://schemas.microsoft.com/office/drawing/2014/chart" uri="{C3380CC4-5D6E-409C-BE32-E72D297353CC}">
                <c16:uniqueId val="{00000000-C26A-4C51-B4A6-3BB1175C9AC3}"/>
              </c:ext>
            </c:extLst>
          </c:dPt>
          <c:dPt>
            <c:idx val="1"/>
            <c:marker>
              <c:spPr>
                <a:solidFill>
                  <a:srgbClr val="C00000"/>
                </a:solidFill>
                <a:ln w="9525">
                  <a:solidFill>
                    <a:srgbClr val="C00000"/>
                  </a:solidFill>
                </a:ln>
                <a:effectLst/>
              </c:spPr>
            </c:marker>
            <c:bubble3D val="0"/>
            <c:extLst xmlns:c16r2="http://schemas.microsoft.com/office/drawing/2015/06/chart">
              <c:ext xmlns:c16="http://schemas.microsoft.com/office/drawing/2014/chart" uri="{C3380CC4-5D6E-409C-BE32-E72D297353CC}">
                <c16:uniqueId val="{00000001-C26A-4C51-B4A6-3BB1175C9AC3}"/>
              </c:ext>
            </c:extLst>
          </c:dPt>
          <c:dPt>
            <c:idx val="2"/>
            <c:marker>
              <c:spPr>
                <a:solidFill>
                  <a:schemeClr val="accent4">
                    <a:lumMod val="60000"/>
                    <a:lumOff val="40000"/>
                  </a:schemeClr>
                </a:solidFill>
                <a:ln w="9525">
                  <a:solidFill>
                    <a:schemeClr val="accent4">
                      <a:lumMod val="60000"/>
                      <a:lumOff val="40000"/>
                    </a:schemeClr>
                  </a:solidFill>
                </a:ln>
                <a:effectLst/>
              </c:spPr>
            </c:marker>
            <c:bubble3D val="0"/>
            <c:extLst xmlns:c16r2="http://schemas.microsoft.com/office/drawing/2015/06/chart">
              <c:ext xmlns:c16="http://schemas.microsoft.com/office/drawing/2014/chart" uri="{C3380CC4-5D6E-409C-BE32-E72D297353CC}">
                <c16:uniqueId val="{00000002-C26A-4C51-B4A6-3BB1175C9AC3}"/>
              </c:ext>
            </c:extLst>
          </c:dPt>
          <c:dPt>
            <c:idx val="3"/>
            <c:marker>
              <c:spPr>
                <a:solidFill>
                  <a:schemeClr val="accent6">
                    <a:lumMod val="75000"/>
                  </a:schemeClr>
                </a:solidFill>
                <a:ln w="9525">
                  <a:solidFill>
                    <a:schemeClr val="accent6">
                      <a:lumMod val="75000"/>
                    </a:schemeClr>
                  </a:solidFill>
                </a:ln>
                <a:effectLst/>
              </c:spPr>
            </c:marker>
            <c:bubble3D val="0"/>
            <c:extLst xmlns:c16r2="http://schemas.microsoft.com/office/drawing/2015/06/chart">
              <c:ext xmlns:c16="http://schemas.microsoft.com/office/drawing/2014/chart" uri="{C3380CC4-5D6E-409C-BE32-E72D297353CC}">
                <c16:uniqueId val="{00000003-C26A-4C51-B4A6-3BB1175C9AC3}"/>
              </c:ext>
            </c:extLst>
          </c:dPt>
          <c:dPt>
            <c:idx val="4"/>
            <c:marker>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04-C26A-4C51-B4A6-3BB1175C9AC3}"/>
              </c:ext>
            </c:extLst>
          </c:dPt>
          <c:dPt>
            <c:idx val="5"/>
            <c:marker>
              <c:spPr>
                <a:solidFill>
                  <a:schemeClr val="accent3">
                    <a:lumMod val="75000"/>
                  </a:schemeClr>
                </a:solidFill>
                <a:ln w="9525">
                  <a:solidFill>
                    <a:schemeClr val="accent3">
                      <a:lumMod val="75000"/>
                    </a:schemeClr>
                  </a:solidFill>
                </a:ln>
                <a:effectLst/>
              </c:spPr>
            </c:marker>
            <c:bubble3D val="0"/>
            <c:extLst xmlns:c16r2="http://schemas.microsoft.com/office/drawing/2015/06/chart">
              <c:ext xmlns:c16="http://schemas.microsoft.com/office/drawing/2014/chart" uri="{C3380CC4-5D6E-409C-BE32-E72D297353CC}">
                <c16:uniqueId val="{00000005-C26A-4C51-B4A6-3BB1175C9AC3}"/>
              </c:ext>
            </c:extLst>
          </c:dPt>
          <c:dLbls>
            <c:dLbl>
              <c:idx val="0"/>
              <c:layout/>
              <c:tx>
                <c:rich>
                  <a:bodyPr/>
                  <a:lstStyle/>
                  <a:p>
                    <a:fld id="{0374DF3B-2E18-4B46-9A43-91600C2BB5B8}" type="CELLREF">
                      <a:rPr lang="en-US"/>
                      <a:pPr/>
                      <a:t>[CELLREF]</a:t>
                    </a:fld>
                    <a:endParaRPr lang="en-US"/>
                  </a:p>
                </c:rich>
              </c:tx>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26A-4C51-B4A6-3BB1175C9AC3}"/>
                </c:ext>
                <c:ext xmlns:c15="http://schemas.microsoft.com/office/drawing/2012/chart" uri="{CE6537A1-D6FC-4f65-9D91-7224C49458BB}">
                  <c15:layout/>
                  <c15:dlblFieldTable>
                    <c15:dlblFTEntry>
                      <c15:txfldGUID>{0374DF3B-2E18-4B46-9A43-91600C2BB5B8}</c15:txfldGUID>
                      <c15:f>'[NDVI Regression Analysis.xlsx]Study Area Correlation'!$A$22</c15:f>
                      <c15:dlblFieldTableCache>
                        <c:ptCount val="1"/>
                        <c:pt idx="0">
                          <c:v>1997</c:v>
                        </c:pt>
                      </c15:dlblFieldTableCache>
                    </c15:dlblFTEntry>
                  </c15:dlblFieldTable>
                  <c15:showDataLabelsRange val="0"/>
                </c:ext>
              </c:extLst>
            </c:dLbl>
            <c:dLbl>
              <c:idx val="1"/>
              <c:layout/>
              <c:tx>
                <c:rich>
                  <a:bodyPr/>
                  <a:lstStyle/>
                  <a:p>
                    <a:fld id="{BD286708-E853-4126-8F5D-AAF592D9C914}" type="CELLREF">
                      <a:rPr lang="en-US"/>
                      <a:pPr/>
                      <a:t>[CELLREF]</a:t>
                    </a:fld>
                    <a:endParaRPr lang="en-US"/>
                  </a:p>
                </c:rich>
              </c:tx>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26A-4C51-B4A6-3BB1175C9AC3}"/>
                </c:ext>
                <c:ext xmlns:c15="http://schemas.microsoft.com/office/drawing/2012/chart" uri="{CE6537A1-D6FC-4f65-9D91-7224C49458BB}">
                  <c15:layout/>
                  <c15:dlblFieldTable>
                    <c15:dlblFTEntry>
                      <c15:txfldGUID>{BD286708-E853-4126-8F5D-AAF592D9C914}</c15:txfldGUID>
                      <c15:f>'[NDVI Regression Analysis.xlsx]Study Area Correlation'!$A$23</c15:f>
                      <c15:dlblFieldTableCache>
                        <c:ptCount val="1"/>
                        <c:pt idx="0">
                          <c:v>1998</c:v>
                        </c:pt>
                      </c15:dlblFieldTableCache>
                    </c15:dlblFTEntry>
                  </c15:dlblFieldTable>
                  <c15:showDataLabelsRange val="0"/>
                </c:ext>
              </c:extLst>
            </c:dLbl>
            <c:dLbl>
              <c:idx val="2"/>
              <c:layout/>
              <c:tx>
                <c:rich>
                  <a:bodyPr/>
                  <a:lstStyle/>
                  <a:p>
                    <a:fld id="{F86ACC5D-7CB9-4202-B10F-57DE8F36934F}" type="CELLREF">
                      <a:rPr lang="en-US"/>
                      <a:pPr/>
                      <a:t>[CELLREF]</a:t>
                    </a:fld>
                    <a:endParaRPr lang="en-US"/>
                  </a:p>
                </c:rich>
              </c:tx>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C26A-4C51-B4A6-3BB1175C9AC3}"/>
                </c:ext>
                <c:ext xmlns:c15="http://schemas.microsoft.com/office/drawing/2012/chart" uri="{CE6537A1-D6FC-4f65-9D91-7224C49458BB}">
                  <c15:layout/>
                  <c15:dlblFieldTable>
                    <c15:dlblFTEntry>
                      <c15:txfldGUID>{F86ACC5D-7CB9-4202-B10F-57DE8F36934F}</c15:txfldGUID>
                      <c15:f>'[NDVI Regression Analysis.xlsx]Study Area Correlation'!$A$24</c15:f>
                      <c15:dlblFieldTableCache>
                        <c:ptCount val="1"/>
                        <c:pt idx="0">
                          <c:v>2002</c:v>
                        </c:pt>
                      </c15:dlblFieldTableCache>
                    </c15:dlblFTEntry>
                  </c15:dlblFieldTable>
                  <c15:showDataLabelsRange val="0"/>
                </c:ext>
              </c:extLst>
            </c:dLbl>
            <c:dLbl>
              <c:idx val="3"/>
              <c:layout>
                <c:manualLayout>
                  <c:x val="-4.0904856952761103E-2"/>
                  <c:y val="4.5254821721665103E-2"/>
                </c:manualLayout>
              </c:layout>
              <c:tx>
                <c:rich>
                  <a:bodyPr/>
                  <a:lstStyle/>
                  <a:p>
                    <a:fld id="{63DAD857-12CB-4ED7-BEC1-95F8AAF55267}" type="CELLREF">
                      <a:rPr lang="en-US"/>
                      <a:pPr/>
                      <a:t>[CELLREF]</a:t>
                    </a:fld>
                    <a:endParaRPr lang="en-US"/>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C26A-4C51-B4A6-3BB1175C9AC3}"/>
                </c:ext>
                <c:ext xmlns:c15="http://schemas.microsoft.com/office/drawing/2012/chart" uri="{CE6537A1-D6FC-4f65-9D91-7224C49458BB}">
                  <c15:layout/>
                  <c15:dlblFieldTable>
                    <c15:dlblFTEntry>
                      <c15:txfldGUID>{63DAD857-12CB-4ED7-BEC1-95F8AAF55267}</c15:txfldGUID>
                      <c15:f>'[NDVI Regression Analysis.xlsx]Study Area Correlation'!$A$25</c15:f>
                      <c15:dlblFieldTableCache>
                        <c:ptCount val="1"/>
                        <c:pt idx="0">
                          <c:v>2003</c:v>
                        </c:pt>
                      </c15:dlblFieldTableCache>
                    </c15:dlblFTEntry>
                  </c15:dlblFieldTable>
                  <c15:showDataLabelsRange val="0"/>
                </c:ext>
              </c:extLst>
            </c:dLbl>
            <c:dLbl>
              <c:idx val="4"/>
              <c:layout>
                <c:manualLayout>
                  <c:x val="-3.8243530598829199E-2"/>
                  <c:y val="-4.2041732191472003E-2"/>
                </c:manualLayout>
              </c:layout>
              <c:tx>
                <c:rich>
                  <a:bodyPr/>
                  <a:lstStyle/>
                  <a:p>
                    <a:fld id="{041F6AD1-E593-40FE-8807-FF20672A8610}" type="CELLREF">
                      <a:rPr lang="en-US"/>
                      <a:pPr/>
                      <a:t>[CELLREF]</a:t>
                    </a:fld>
                    <a:endParaRPr lang="en-US"/>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C26A-4C51-B4A6-3BB1175C9AC3}"/>
                </c:ext>
                <c:ext xmlns:c15="http://schemas.microsoft.com/office/drawing/2012/chart" uri="{CE6537A1-D6FC-4f65-9D91-7224C49458BB}">
                  <c15:layout/>
                  <c15:dlblFieldTable>
                    <c15:dlblFTEntry>
                      <c15:txfldGUID>{041F6AD1-E593-40FE-8807-FF20672A8610}</c15:txfldGUID>
                      <c15:f>'[NDVI Regression Analysis.xlsx]Study Area Correlation'!$A$26</c15:f>
                      <c15:dlblFieldTableCache>
                        <c:ptCount val="1"/>
                        <c:pt idx="0">
                          <c:v>2009</c:v>
                        </c:pt>
                      </c15:dlblFieldTableCache>
                    </c15:dlblFTEntry>
                  </c15:dlblFieldTable>
                  <c15:showDataLabelsRange val="0"/>
                </c:ext>
              </c:extLst>
            </c:dLbl>
            <c:dLbl>
              <c:idx val="5"/>
              <c:layout>
                <c:manualLayout>
                  <c:x val="-4.6227544910179601E-2"/>
                  <c:y val="4.5254821721665103E-2"/>
                </c:manualLayout>
              </c:layout>
              <c:tx>
                <c:rich>
                  <a:bodyPr/>
                  <a:lstStyle/>
                  <a:p>
                    <a:fld id="{8CCF26DD-843B-4D2F-BAC1-E260F0300F24}" type="CELLREF">
                      <a:rPr lang="en-US"/>
                      <a:pPr/>
                      <a:t>[CELLREF]</a:t>
                    </a:fld>
                    <a:endParaRPr lang="en-US"/>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C26A-4C51-B4A6-3BB1175C9AC3}"/>
                </c:ext>
                <c:ext xmlns:c15="http://schemas.microsoft.com/office/drawing/2012/chart" uri="{CE6537A1-D6FC-4f65-9D91-7224C49458BB}">
                  <c15:layout/>
                  <c15:dlblFieldTable>
                    <c15:dlblFTEntry>
                      <c15:txfldGUID>{8CCF26DD-843B-4D2F-BAC1-E260F0300F24}</c15:txfldGUID>
                      <c15:f>'[NDVI Regression Analysis.xlsx]Study Area Correlation'!$A$27</c15:f>
                      <c15:dlblFieldTableCache>
                        <c:ptCount val="1"/>
                        <c:pt idx="0">
                          <c:v>2010</c:v>
                        </c:pt>
                      </c15:dlblFieldTableCache>
                    </c15:dlblFTEntry>
                  </c15:dlblFieldTable>
                  <c15:showDataLabelsRange val="0"/>
                </c:ext>
              </c:extLst>
            </c:dLbl>
            <c:dLbl>
              <c:idx val="6"/>
              <c:layout>
                <c:manualLayout>
                  <c:x val="-3.8243512974051999E-2"/>
                  <c:y val="4.5254821721664999E-2"/>
                </c:manualLayout>
              </c:layout>
              <c:tx>
                <c:rich>
                  <a:bodyPr/>
                  <a:lstStyle/>
                  <a:p>
                    <a:fld id="{47CC791D-5655-4B31-96EE-3545EDB946ED}" type="CELLREF">
                      <a:rPr lang="en-US"/>
                      <a:pPr/>
                      <a:t>[CELLREF]</a:t>
                    </a:fld>
                    <a:endParaRPr lang="en-US"/>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C26A-4C51-B4A6-3BB1175C9AC3}"/>
                </c:ext>
                <c:ext xmlns:c15="http://schemas.microsoft.com/office/drawing/2012/chart" uri="{CE6537A1-D6FC-4f65-9D91-7224C49458BB}">
                  <c15:layout/>
                  <c15:dlblFieldTable>
                    <c15:dlblFTEntry>
                      <c15:txfldGUID>{47CC791D-5655-4B31-96EE-3545EDB946ED}</c15:txfldGUID>
                      <c15:f>'[NDVI Regression Analysis.xlsx]Study Area Correlation'!$A$28</c15:f>
                      <c15:dlblFieldTableCache>
                        <c:ptCount val="1"/>
                        <c:pt idx="0">
                          <c:v>2015</c:v>
                        </c:pt>
                      </c15:dlblFieldTableCache>
                    </c15:dlblFTEntry>
                  </c15:dlblFieldTable>
                  <c15:showDataLabelsRange val="0"/>
                </c:ext>
              </c:extLst>
            </c:dLbl>
            <c:spPr>
              <a:noFill/>
              <a:ln>
                <a:noFill/>
              </a:ln>
              <a:effectLst/>
            </c:spPr>
            <c:txPr>
              <a:bodyPr rot="0" spcFirstLastPara="1" vertOverflow="ellipsis" vert="horz" wrap="square" lIns="38100" tIns="19050" rIns="38100" bIns="19050" anchor="b" anchorCtr="0">
                <a:spAutoFit/>
              </a:bodyPr>
              <a:lstStyle/>
              <a:p>
                <a:pPr algn="r">
                  <a:defRPr sz="8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0.12354546528994"/>
                  <c:y val="0.24521807765979201"/>
                </c:manualLayout>
              </c:layout>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Century Gothic" panose="020B0502020202020204" pitchFamily="34" charset="0"/>
                        <a:ea typeface="+mn-ea"/>
                        <a:cs typeface="+mn-cs"/>
                      </a:defRPr>
                    </a:pPr>
                    <a:r>
                      <a:rPr lang="en-US" baseline="0"/>
                      <a:t>y = -0.57x + 3.35</a:t>
                    </a:r>
                    <a:br>
                      <a:rPr lang="en-US" baseline="0"/>
                    </a:br>
                    <a:r>
                      <a:rPr lang="en-US" baseline="0"/>
                      <a:t>R² = 0.58</a:t>
                    </a:r>
                    <a:endParaRPr lang="en-US"/>
                  </a:p>
                </c:rich>
              </c:tx>
              <c:numFmt formatCode="General" sourceLinked="0"/>
              <c:spPr>
                <a:noFill/>
                <a:ln>
                  <a:noFill/>
                </a:ln>
                <a:effectLst/>
              </c:spPr>
            </c:trendlineLbl>
          </c:trendline>
          <c:xVal>
            <c:numRef>
              <c:f>'[NDVI Regression Analysis.xlsx]Study Area Correlation'!$B$22:$B$28</c:f>
              <c:numCache>
                <c:formatCode>0.00</c:formatCode>
                <c:ptCount val="7"/>
                <c:pt idx="0">
                  <c:v>1.5779166666666671</c:v>
                </c:pt>
                <c:pt idx="1">
                  <c:v>0.90275000000000005</c:v>
                </c:pt>
                <c:pt idx="2">
                  <c:v>0.63524999999999998</c:v>
                </c:pt>
                <c:pt idx="3">
                  <c:v>0.49008333333333298</c:v>
                </c:pt>
                <c:pt idx="4">
                  <c:v>0.41741666666666699</c:v>
                </c:pt>
                <c:pt idx="5">
                  <c:v>-0.35725000000000001</c:v>
                </c:pt>
                <c:pt idx="6">
                  <c:v>1.6379999999999999</c:v>
                </c:pt>
              </c:numCache>
            </c:numRef>
          </c:xVal>
          <c:yVal>
            <c:numRef>
              <c:f>'[NDVI Regression Analysis.xlsx]Study Area Correlation'!$C$22:$C$28</c:f>
              <c:numCache>
                <c:formatCode>0.00</c:formatCode>
                <c:ptCount val="7"/>
                <c:pt idx="0">
                  <c:v>2.6506231884057958</c:v>
                </c:pt>
                <c:pt idx="1">
                  <c:v>2.6077531645569629</c:v>
                </c:pt>
                <c:pt idx="2">
                  <c:v>2.754719512195122</c:v>
                </c:pt>
                <c:pt idx="3">
                  <c:v>2.6151599999999982</c:v>
                </c:pt>
                <c:pt idx="4">
                  <c:v>3.6900653594771251</c:v>
                </c:pt>
                <c:pt idx="5">
                  <c:v>3.6485176470588239</c:v>
                </c:pt>
                <c:pt idx="6">
                  <c:v>2.423842424242423</c:v>
                </c:pt>
              </c:numCache>
            </c:numRef>
          </c:yVal>
          <c:smooth val="0"/>
          <c:extLst xmlns:c16r2="http://schemas.microsoft.com/office/drawing/2015/06/chart">
            <c:ext xmlns:c16="http://schemas.microsoft.com/office/drawing/2014/chart" uri="{C3380CC4-5D6E-409C-BE32-E72D297353CC}">
              <c16:uniqueId val="{00000009-C26A-4C51-B4A6-3BB1175C9AC3}"/>
            </c:ext>
          </c:extLst>
        </c:ser>
        <c:dLbls>
          <c:dLblPos val="t"/>
          <c:showLegendKey val="0"/>
          <c:showVal val="1"/>
          <c:showCatName val="0"/>
          <c:showSerName val="0"/>
          <c:showPercent val="0"/>
          <c:showBubbleSize val="0"/>
        </c:dLbls>
        <c:axId val="642481272"/>
        <c:axId val="660547688"/>
      </c:scatterChart>
      <c:valAx>
        <c:axId val="6424812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u="none" strike="noStrike" baseline="0">
                    <a:effectLst/>
                    <a:latin typeface="Century Gothic" panose="020B0502020202020204" pitchFamily="34" charset="0"/>
                  </a:rPr>
                  <a:t>Annual ENSO Index Average </a:t>
                </a:r>
                <a:endParaRPr lang="en-US">
                  <a:latin typeface="Century Gothic" panose="020B0502020202020204" pitchFamily="34" charset="0"/>
                </a:endParaRPr>
              </a:p>
            </c:rich>
          </c:tx>
          <c:layout/>
          <c:overlay val="0"/>
          <c:spPr>
            <a:noFill/>
            <a:ln>
              <a:noFill/>
            </a:ln>
            <a:effectLst/>
          </c:sp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60547688"/>
        <c:crosses val="autoZero"/>
        <c:crossBetween val="midCat"/>
      </c:valAx>
      <c:valAx>
        <c:axId val="66054768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atin typeface="Century Gothic" panose="020B0502020202020204" pitchFamily="34" charset="0"/>
                  </a:rPr>
                  <a:t>Annual</a:t>
                </a:r>
                <a:r>
                  <a:rPr lang="en-US" baseline="0">
                    <a:latin typeface="Century Gothic" panose="020B0502020202020204" pitchFamily="34" charset="0"/>
                  </a:rPr>
                  <a:t> </a:t>
                </a:r>
                <a:r>
                  <a:rPr lang="en-US">
                    <a:latin typeface="Century Gothic" panose="020B0502020202020204" pitchFamily="34" charset="0"/>
                  </a:rPr>
                  <a:t>NDVI</a:t>
                </a:r>
                <a:r>
                  <a:rPr lang="en-US" baseline="0">
                    <a:latin typeface="Century Gothic" panose="020B0502020202020204" pitchFamily="34" charset="0"/>
                  </a:rPr>
                  <a:t> </a:t>
                </a:r>
                <a:r>
                  <a:rPr lang="en-US">
                    <a:latin typeface="Century Gothic" panose="020B0502020202020204" pitchFamily="34" charset="0"/>
                  </a:rPr>
                  <a:t>Average</a:t>
                </a:r>
              </a:p>
            </c:rich>
          </c:tx>
          <c:layout/>
          <c:overlay val="0"/>
          <c:spPr>
            <a:noFill/>
            <a:ln>
              <a:noFill/>
            </a:ln>
            <a:effectLst/>
          </c:sp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42481272"/>
        <c:crosses val="autoZero"/>
        <c:crossBetween val="midCat"/>
      </c:valAx>
      <c:spPr>
        <a:noFill/>
        <a:ln>
          <a:noFill/>
        </a:ln>
        <a:effectLst/>
      </c:spPr>
    </c:plotArea>
    <c:legend>
      <c:legendPos val="r"/>
      <c:layout>
        <c:manualLayout>
          <c:xMode val="edge"/>
          <c:yMode val="edge"/>
          <c:x val="0.89686726284962903"/>
          <c:y val="0.29859508124926998"/>
          <c:w val="8.7164673278115695E-2"/>
          <c:h val="0.4842217930208950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i="0" baseline="0">
                <a:effectLst/>
                <a:latin typeface="Century Gothic" panose="020B0502020202020204" pitchFamily="34" charset="0"/>
              </a:rPr>
              <a:t>ENSO Index and NDVI Average in Upper Marsh</a:t>
            </a:r>
            <a:endParaRPr lang="en-US" sz="1200">
              <a:effectLst/>
              <a:latin typeface="Century Gothic" panose="020B0502020202020204" pitchFamily="34" charset="0"/>
            </a:endParaRPr>
          </a:p>
        </c:rich>
      </c:tx>
      <c:layout/>
      <c:overlay val="0"/>
      <c:spPr>
        <a:noFill/>
        <a:ln>
          <a:noFill/>
        </a:ln>
        <a:effectLst/>
      </c:sp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dPt>
            <c:idx val="0"/>
            <c:marker>
              <c:spPr>
                <a:solidFill>
                  <a:srgbClr val="002060"/>
                </a:solidFill>
                <a:ln w="9525">
                  <a:solidFill>
                    <a:srgbClr val="002060"/>
                  </a:solidFill>
                </a:ln>
                <a:effectLst/>
              </c:spPr>
            </c:marker>
            <c:bubble3D val="0"/>
            <c:extLst xmlns:c16r2="http://schemas.microsoft.com/office/drawing/2015/06/chart">
              <c:ext xmlns:c16="http://schemas.microsoft.com/office/drawing/2014/chart" uri="{C3380CC4-5D6E-409C-BE32-E72D297353CC}">
                <c16:uniqueId val="{00000000-8490-4872-8757-2415D54F4FF6}"/>
              </c:ext>
            </c:extLst>
          </c:dPt>
          <c:dPt>
            <c:idx val="1"/>
            <c:marker>
              <c:spPr>
                <a:solidFill>
                  <a:srgbClr val="C00000"/>
                </a:solidFill>
                <a:ln w="9525">
                  <a:solidFill>
                    <a:srgbClr val="C00000"/>
                  </a:solidFill>
                </a:ln>
                <a:effectLst/>
              </c:spPr>
            </c:marker>
            <c:bubble3D val="0"/>
            <c:extLst xmlns:c16r2="http://schemas.microsoft.com/office/drawing/2015/06/chart">
              <c:ext xmlns:c16="http://schemas.microsoft.com/office/drawing/2014/chart" uri="{C3380CC4-5D6E-409C-BE32-E72D297353CC}">
                <c16:uniqueId val="{00000001-8490-4872-8757-2415D54F4FF6}"/>
              </c:ext>
            </c:extLst>
          </c:dPt>
          <c:dPt>
            <c:idx val="2"/>
            <c:marker>
              <c:spPr>
                <a:solidFill>
                  <a:schemeClr val="accent4">
                    <a:lumMod val="60000"/>
                    <a:lumOff val="40000"/>
                  </a:schemeClr>
                </a:solidFill>
                <a:ln w="9525">
                  <a:solidFill>
                    <a:schemeClr val="accent4">
                      <a:lumMod val="60000"/>
                      <a:lumOff val="40000"/>
                    </a:schemeClr>
                  </a:solidFill>
                </a:ln>
                <a:effectLst/>
              </c:spPr>
            </c:marker>
            <c:bubble3D val="0"/>
            <c:extLst xmlns:c16r2="http://schemas.microsoft.com/office/drawing/2015/06/chart">
              <c:ext xmlns:c16="http://schemas.microsoft.com/office/drawing/2014/chart" uri="{C3380CC4-5D6E-409C-BE32-E72D297353CC}">
                <c16:uniqueId val="{00000002-8490-4872-8757-2415D54F4FF6}"/>
              </c:ext>
            </c:extLst>
          </c:dPt>
          <c:dPt>
            <c:idx val="3"/>
            <c:marker>
              <c:spPr>
                <a:solidFill>
                  <a:schemeClr val="accent6">
                    <a:lumMod val="75000"/>
                  </a:schemeClr>
                </a:solidFill>
                <a:ln w="9525">
                  <a:solidFill>
                    <a:schemeClr val="accent6">
                      <a:lumMod val="75000"/>
                    </a:schemeClr>
                  </a:solidFill>
                </a:ln>
                <a:effectLst/>
              </c:spPr>
            </c:marker>
            <c:bubble3D val="0"/>
            <c:extLst xmlns:c16r2="http://schemas.microsoft.com/office/drawing/2015/06/chart">
              <c:ext xmlns:c16="http://schemas.microsoft.com/office/drawing/2014/chart" uri="{C3380CC4-5D6E-409C-BE32-E72D297353CC}">
                <c16:uniqueId val="{00000003-8490-4872-8757-2415D54F4FF6}"/>
              </c:ext>
            </c:extLst>
          </c:dPt>
          <c:dPt>
            <c:idx val="4"/>
            <c:marker>
              <c:spPr>
                <a:solidFill>
                  <a:schemeClr val="accent2">
                    <a:lumMod val="75000"/>
                  </a:schemeClr>
                </a:solidFill>
                <a:ln w="9525">
                  <a:solidFill>
                    <a:schemeClr val="accent2">
                      <a:lumMod val="75000"/>
                    </a:schemeClr>
                  </a:solidFill>
                </a:ln>
                <a:effectLst/>
              </c:spPr>
            </c:marker>
            <c:bubble3D val="0"/>
            <c:extLst xmlns:c16r2="http://schemas.microsoft.com/office/drawing/2015/06/chart">
              <c:ext xmlns:c16="http://schemas.microsoft.com/office/drawing/2014/chart" uri="{C3380CC4-5D6E-409C-BE32-E72D297353CC}">
                <c16:uniqueId val="{00000004-8490-4872-8757-2415D54F4FF6}"/>
              </c:ext>
            </c:extLst>
          </c:dPt>
          <c:dPt>
            <c:idx val="5"/>
            <c:marker>
              <c:spPr>
                <a:solidFill>
                  <a:schemeClr val="accent3">
                    <a:lumMod val="75000"/>
                  </a:schemeClr>
                </a:solidFill>
                <a:ln w="9525">
                  <a:solidFill>
                    <a:schemeClr val="accent3">
                      <a:lumMod val="75000"/>
                    </a:schemeClr>
                  </a:solidFill>
                </a:ln>
                <a:effectLst/>
              </c:spPr>
            </c:marker>
            <c:bubble3D val="0"/>
            <c:extLst xmlns:c16r2="http://schemas.microsoft.com/office/drawing/2015/06/chart">
              <c:ext xmlns:c16="http://schemas.microsoft.com/office/drawing/2014/chart" uri="{C3380CC4-5D6E-409C-BE32-E72D297353CC}">
                <c16:uniqueId val="{00000005-8490-4872-8757-2415D54F4FF6}"/>
              </c:ext>
            </c:extLst>
          </c:dPt>
          <c:dLbls>
            <c:dLbl>
              <c:idx val="0"/>
              <c:layout/>
              <c:tx>
                <c:rich>
                  <a:bodyPr/>
                  <a:lstStyle/>
                  <a:p>
                    <a:fld id="{973C29F5-BCED-451D-A661-72E8E5FF04E5}" type="CELLREF">
                      <a:rPr lang="en-US"/>
                      <a:pPr/>
                      <a:t>[CELLREF]</a:t>
                    </a:fld>
                    <a:endParaRPr lang="en-US"/>
                  </a:p>
                </c:rich>
              </c:tx>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490-4872-8757-2415D54F4FF6}"/>
                </c:ext>
                <c:ext xmlns:c15="http://schemas.microsoft.com/office/drawing/2012/chart" uri="{CE6537A1-D6FC-4f65-9D91-7224C49458BB}">
                  <c15:layout/>
                  <c15:dlblFieldTable>
                    <c15:dlblFTEntry>
                      <c15:txfldGUID>{973C29F5-BCED-451D-A661-72E8E5FF04E5}</c15:txfldGUID>
                      <c15:f>'Upper Marsh Correlation'!$A$2</c15:f>
                      <c15:dlblFieldTableCache>
                        <c:ptCount val="1"/>
                        <c:pt idx="0">
                          <c:v>1997</c:v>
                        </c:pt>
                      </c15:dlblFieldTableCache>
                    </c15:dlblFTEntry>
                  </c15:dlblFieldTable>
                  <c15:showDataLabelsRange val="0"/>
                </c:ext>
              </c:extLst>
            </c:dLbl>
            <c:dLbl>
              <c:idx val="1"/>
              <c:layout>
                <c:manualLayout>
                  <c:x val="-3.7138888888888902E-2"/>
                  <c:y val="4.2117964421113999E-2"/>
                </c:manualLayout>
              </c:layout>
              <c:tx>
                <c:rich>
                  <a:bodyPr/>
                  <a:lstStyle/>
                  <a:p>
                    <a:fld id="{E0538DC1-432B-4F98-AD2A-9ACBAE56187C}" type="CELLREF">
                      <a:rPr lang="en-US"/>
                      <a:pPr/>
                      <a:t>[CELLREF]</a:t>
                    </a:fld>
                    <a:endParaRPr lang="en-US"/>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490-4872-8757-2415D54F4FF6}"/>
                </c:ext>
                <c:ext xmlns:c15="http://schemas.microsoft.com/office/drawing/2012/chart" uri="{CE6537A1-D6FC-4f65-9D91-7224C49458BB}">
                  <c15:layout/>
                  <c15:dlblFieldTable>
                    <c15:dlblFTEntry>
                      <c15:txfldGUID>{E0538DC1-432B-4F98-AD2A-9ACBAE56187C}</c15:txfldGUID>
                      <c15:f>'Upper Marsh Correlation'!$A$3</c15:f>
                      <c15:dlblFieldTableCache>
                        <c:ptCount val="1"/>
                        <c:pt idx="0">
                          <c:v>1998</c:v>
                        </c:pt>
                      </c15:dlblFieldTableCache>
                    </c15:dlblFTEntry>
                  </c15:dlblFieldTable>
                  <c15:showDataLabelsRange val="0"/>
                </c:ext>
              </c:extLst>
            </c:dLbl>
            <c:dLbl>
              <c:idx val="2"/>
              <c:layout>
                <c:manualLayout>
                  <c:x val="-3.9916666666666697E-2"/>
                  <c:y val="4.6747594050743697E-2"/>
                </c:manualLayout>
              </c:layout>
              <c:tx>
                <c:rich>
                  <a:bodyPr/>
                  <a:lstStyle/>
                  <a:p>
                    <a:fld id="{681ED98A-39A1-449B-9AC7-ABA3DE95E6DB}" type="CELLREF">
                      <a:rPr lang="en-US"/>
                      <a:pPr/>
                      <a:t>[CELLREF]</a:t>
                    </a:fld>
                    <a:endParaRPr lang="en-US"/>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8490-4872-8757-2415D54F4FF6}"/>
                </c:ext>
                <c:ext xmlns:c15="http://schemas.microsoft.com/office/drawing/2012/chart" uri="{CE6537A1-D6FC-4f65-9D91-7224C49458BB}">
                  <c15:layout/>
                  <c15:dlblFieldTable>
                    <c15:dlblFTEntry>
                      <c15:txfldGUID>{681ED98A-39A1-449B-9AC7-ABA3DE95E6DB}</c15:txfldGUID>
                      <c15:f>'Upper Marsh Correlation'!$A$4</c15:f>
                      <c15:dlblFieldTableCache>
                        <c:ptCount val="1"/>
                        <c:pt idx="0">
                          <c:v>2002</c:v>
                        </c:pt>
                      </c15:dlblFieldTableCache>
                    </c15:dlblFTEntry>
                  </c15:dlblFieldTable>
                  <c15:showDataLabelsRange val="0"/>
                </c:ext>
              </c:extLst>
            </c:dLbl>
            <c:dLbl>
              <c:idx val="3"/>
              <c:layout>
                <c:manualLayout>
                  <c:x val="-0.10375327305651399"/>
                  <c:y val="-9.70054846118917E-3"/>
                </c:manualLayout>
              </c:layout>
              <c:tx>
                <c:rich>
                  <a:bodyPr/>
                  <a:lstStyle/>
                  <a:p>
                    <a:fld id="{8910A277-5723-4170-8875-12298F2A7FCF}" type="CELLREF">
                      <a:rPr lang="en-US"/>
                      <a:pPr/>
                      <a:t>[CELLREF]</a:t>
                    </a:fld>
                    <a:endParaRPr lang="en-US"/>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490-4872-8757-2415D54F4FF6}"/>
                </c:ext>
                <c:ext xmlns:c15="http://schemas.microsoft.com/office/drawing/2012/chart" uri="{CE6537A1-D6FC-4f65-9D91-7224C49458BB}">
                  <c15:layout/>
                  <c15:dlblFieldTable>
                    <c15:dlblFTEntry>
                      <c15:txfldGUID>{8910A277-5723-4170-8875-12298F2A7FCF}</c15:txfldGUID>
                      <c15:f>'Upper Marsh Correlation'!$A$5</c15:f>
                      <c15:dlblFieldTableCache>
                        <c:ptCount val="1"/>
                        <c:pt idx="0">
                          <c:v>2003</c:v>
                        </c:pt>
                      </c15:dlblFieldTableCache>
                    </c15:dlblFTEntry>
                  </c15:dlblFieldTable>
                  <c15:showDataLabelsRange val="0"/>
                </c:ext>
              </c:extLst>
            </c:dLbl>
            <c:dLbl>
              <c:idx val="4"/>
              <c:layout/>
              <c:tx>
                <c:rich>
                  <a:bodyPr/>
                  <a:lstStyle/>
                  <a:p>
                    <a:fld id="{6E45B50A-E123-4BE5-A1B9-8DEDB78F52A6}" type="CELLREF">
                      <a:rPr lang="en-US"/>
                      <a:pPr/>
                      <a:t>[CELLREF]</a:t>
                    </a:fld>
                    <a:endParaRPr lang="en-US"/>
                  </a:p>
                </c:rich>
              </c:tx>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490-4872-8757-2415D54F4FF6}"/>
                </c:ext>
                <c:ext xmlns:c15="http://schemas.microsoft.com/office/drawing/2012/chart" uri="{CE6537A1-D6FC-4f65-9D91-7224C49458BB}">
                  <c15:layout/>
                  <c15:dlblFieldTable>
                    <c15:dlblFTEntry>
                      <c15:txfldGUID>{6E45B50A-E123-4BE5-A1B9-8DEDB78F52A6}</c15:txfldGUID>
                      <c15:f>'Upper Marsh Correlation'!$A$6</c15:f>
                      <c15:dlblFieldTableCache>
                        <c:ptCount val="1"/>
                        <c:pt idx="0">
                          <c:v>2009</c:v>
                        </c:pt>
                      </c15:dlblFieldTableCache>
                    </c15:dlblFTEntry>
                  </c15:dlblFieldTable>
                  <c15:showDataLabelsRange val="0"/>
                </c:ext>
              </c:extLst>
            </c:dLbl>
            <c:dLbl>
              <c:idx val="5"/>
              <c:layout/>
              <c:tx>
                <c:rich>
                  <a:bodyPr/>
                  <a:lstStyle/>
                  <a:p>
                    <a:fld id="{0B8BE5D1-36BC-4963-9EE5-45EF078E4213}" type="CELLREF">
                      <a:rPr lang="en-US"/>
                      <a:pPr/>
                      <a:t>[CELLREF]</a:t>
                    </a:fld>
                    <a:endParaRPr lang="en-US"/>
                  </a:p>
                </c:rich>
              </c:tx>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490-4872-8757-2415D54F4FF6}"/>
                </c:ext>
                <c:ext xmlns:c15="http://schemas.microsoft.com/office/drawing/2012/chart" uri="{CE6537A1-D6FC-4f65-9D91-7224C49458BB}">
                  <c15:layout/>
                  <c15:dlblFieldTable>
                    <c15:dlblFTEntry>
                      <c15:txfldGUID>{0B8BE5D1-36BC-4963-9EE5-45EF078E4213}</c15:txfldGUID>
                      <c15:f>'Upper Marsh Correlation'!$A$7</c15:f>
                      <c15:dlblFieldTableCache>
                        <c:ptCount val="1"/>
                        <c:pt idx="0">
                          <c:v>2010</c:v>
                        </c:pt>
                      </c15:dlblFieldTableCache>
                    </c15:dlblFTEntry>
                  </c15:dlblFieldTable>
                  <c15:showDataLabelsRange val="0"/>
                </c:ext>
              </c:extLst>
            </c:dLbl>
            <c:dLbl>
              <c:idx val="6"/>
              <c:layout>
                <c:manualLayout>
                  <c:x val="-1.02777777777778E-3"/>
                  <c:y val="-4.1783318751822699E-3"/>
                </c:manualLayout>
              </c:layout>
              <c:tx>
                <c:rich>
                  <a:bodyPr/>
                  <a:lstStyle/>
                  <a:p>
                    <a:fld id="{24750B5F-4150-4F2F-BE62-2DC05D68884E}" type="CELLREF">
                      <a:rPr lang="en-US"/>
                      <a:pPr/>
                      <a:t>[CELLREF]</a:t>
                    </a:fld>
                    <a:endParaRPr lang="en-US"/>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8490-4872-8757-2415D54F4FF6}"/>
                </c:ext>
                <c:ext xmlns:c15="http://schemas.microsoft.com/office/drawing/2012/chart" uri="{CE6537A1-D6FC-4f65-9D91-7224C49458BB}">
                  <c15:layout/>
                  <c15:dlblFieldTable>
                    <c15:dlblFTEntry>
                      <c15:txfldGUID>{24750B5F-4150-4F2F-BE62-2DC05D68884E}</c15:txfldGUID>
                      <c15:f>'Upper Marsh Correlation'!$A$8</c15:f>
                      <c15:dlblFieldTableCache>
                        <c:ptCount val="1"/>
                        <c:pt idx="0">
                          <c:v>2015</c:v>
                        </c:pt>
                      </c15:dlblFieldTableCache>
                    </c15:dlblFTEntry>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0.12988598721694"/>
                  <c:y val="0.181858986737927"/>
                </c:manualLayout>
              </c:layout>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Century Gothic" panose="020B0502020202020204" pitchFamily="34" charset="0"/>
                        <a:ea typeface="+mn-ea"/>
                        <a:cs typeface="+mn-cs"/>
                      </a:defRPr>
                    </a:pPr>
                    <a:r>
                      <a:rPr lang="en-US" baseline="0" dirty="0"/>
                      <a:t>y = -0.36x + 1.81</a:t>
                    </a:r>
                    <a:br>
                      <a:rPr lang="en-US" baseline="0" dirty="0"/>
                    </a:br>
                    <a:r>
                      <a:rPr lang="en-US" baseline="0" dirty="0"/>
                      <a:t>R² = 0.45</a:t>
                    </a:r>
                    <a:endParaRPr lang="en-US" dirty="0"/>
                  </a:p>
                </c:rich>
              </c:tx>
              <c:numFmt formatCode="General" sourceLinked="0"/>
              <c:spPr>
                <a:noFill/>
                <a:ln>
                  <a:noFill/>
                </a:ln>
                <a:effectLst/>
              </c:spPr>
            </c:trendlineLbl>
          </c:trendline>
          <c:xVal>
            <c:numRef>
              <c:f>'Upper Marsh Correlation'!$B$2:$B$8</c:f>
              <c:numCache>
                <c:formatCode>0.00</c:formatCode>
                <c:ptCount val="7"/>
                <c:pt idx="0">
                  <c:v>1.5779166666666671</c:v>
                </c:pt>
                <c:pt idx="1">
                  <c:v>0.90275000000000005</c:v>
                </c:pt>
                <c:pt idx="2">
                  <c:v>0.63524999999999998</c:v>
                </c:pt>
                <c:pt idx="3">
                  <c:v>0.49008333333333298</c:v>
                </c:pt>
                <c:pt idx="4">
                  <c:v>0.41741666666666699</c:v>
                </c:pt>
                <c:pt idx="5">
                  <c:v>-0.35725000000000001</c:v>
                </c:pt>
                <c:pt idx="6">
                  <c:v>1.6379999999999999</c:v>
                </c:pt>
              </c:numCache>
            </c:numRef>
          </c:xVal>
          <c:yVal>
            <c:numRef>
              <c:f>'Upper Marsh Correlation'!$C$2:$C$8</c:f>
              <c:numCache>
                <c:formatCode>0.00</c:formatCode>
                <c:ptCount val="7"/>
                <c:pt idx="0">
                  <c:v>1.594008547008547</c:v>
                </c:pt>
                <c:pt idx="1">
                  <c:v>1.272626865671642</c:v>
                </c:pt>
                <c:pt idx="2">
                  <c:v>1.405785185185185</c:v>
                </c:pt>
                <c:pt idx="3">
                  <c:v>1.2881093749999999</c:v>
                </c:pt>
                <c:pt idx="4">
                  <c:v>2.0021150442477889</c:v>
                </c:pt>
                <c:pt idx="5">
                  <c:v>2.1072230769230771</c:v>
                </c:pt>
                <c:pt idx="6">
                  <c:v>1.137398648648648</c:v>
                </c:pt>
              </c:numCache>
            </c:numRef>
          </c:yVal>
          <c:smooth val="0"/>
          <c:extLst xmlns:c16r2="http://schemas.microsoft.com/office/drawing/2015/06/chart">
            <c:ext xmlns:c16="http://schemas.microsoft.com/office/drawing/2014/chart" uri="{C3380CC4-5D6E-409C-BE32-E72D297353CC}">
              <c16:uniqueId val="{00000009-8490-4872-8757-2415D54F4FF6}"/>
            </c:ext>
          </c:extLst>
        </c:ser>
        <c:dLbls>
          <c:showLegendKey val="0"/>
          <c:showVal val="0"/>
          <c:showCatName val="0"/>
          <c:showSerName val="0"/>
          <c:showPercent val="0"/>
          <c:showBubbleSize val="0"/>
        </c:dLbls>
        <c:axId val="660548472"/>
        <c:axId val="660548864"/>
      </c:scatterChart>
      <c:valAx>
        <c:axId val="6605484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a:latin typeface="Century Gothic" panose="020B0502020202020204" pitchFamily="34" charset="0"/>
                  </a:rPr>
                  <a:t>Annual ENSO Index</a:t>
                </a:r>
                <a:r>
                  <a:rPr lang="en-US" sz="1000" baseline="0">
                    <a:latin typeface="Century Gothic" panose="020B0502020202020204" pitchFamily="34" charset="0"/>
                  </a:rPr>
                  <a:t> Average</a:t>
                </a:r>
                <a:endParaRPr lang="en-US" sz="1000">
                  <a:latin typeface="Century Gothic" panose="020B0502020202020204" pitchFamily="34" charset="0"/>
                </a:endParaRPr>
              </a:p>
            </c:rich>
          </c:tx>
          <c:layout/>
          <c:overlay val="0"/>
          <c:spPr>
            <a:noFill/>
            <a:ln>
              <a:noFill/>
            </a:ln>
            <a:effectLst/>
          </c:sp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60548864"/>
        <c:crosses val="autoZero"/>
        <c:crossBetween val="midCat"/>
      </c:valAx>
      <c:valAx>
        <c:axId val="66054886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a:latin typeface="Century Gothic" panose="020B0502020202020204" pitchFamily="34" charset="0"/>
                  </a:rPr>
                  <a:t>Annual</a:t>
                </a:r>
                <a:r>
                  <a:rPr lang="en-US" sz="1000" baseline="0">
                    <a:latin typeface="Century Gothic" panose="020B0502020202020204" pitchFamily="34" charset="0"/>
                  </a:rPr>
                  <a:t> NDVI Average</a:t>
                </a:r>
                <a:endParaRPr lang="en-US" sz="1000">
                  <a:latin typeface="Century Gothic" panose="020B0502020202020204" pitchFamily="34" charset="0"/>
                </a:endParaRPr>
              </a:p>
            </c:rich>
          </c:tx>
          <c:layout/>
          <c:overlay val="0"/>
          <c:spPr>
            <a:noFill/>
            <a:ln>
              <a:noFill/>
            </a:ln>
            <a:effectLst/>
          </c:sp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60548472"/>
        <c:crosses val="autoZero"/>
        <c:crossBetween val="midCat"/>
      </c:valAx>
      <c:spPr>
        <a:noFill/>
        <a:ln>
          <a:noFill/>
        </a:ln>
        <a:effectLst/>
      </c:spPr>
    </c:plotArea>
    <c:legend>
      <c:legendPos val="r"/>
      <c:layout>
        <c:manualLayout>
          <c:xMode val="edge"/>
          <c:yMode val="edge"/>
          <c:x val="0.85866926993695902"/>
          <c:y val="0.22225328741402001"/>
          <c:w val="9.6935618698894596E-2"/>
          <c:h val="0.51912066758802899"/>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Sentinel 2A NDI45</a:t>
            </a:r>
            <a:r>
              <a:rPr lang="en-US" baseline="0"/>
              <a:t> vs Picklweed Health Index for Study Area</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'Study Area'!$E$1</c:f>
              <c:strCache>
                <c:ptCount val="1"/>
                <c:pt idx="0">
                  <c:v>Senintel_NDI45</c:v>
                </c:pt>
              </c:strCache>
            </c:strRef>
          </c:tx>
          <c:spPr>
            <a:ln w="19050" cap="rnd">
              <a:noFill/>
              <a:round/>
            </a:ln>
            <a:effectLst/>
          </c:spPr>
          <c:marker>
            <c:symbol val="circle"/>
            <c:size val="5"/>
            <c:spPr>
              <a:solidFill>
                <a:schemeClr val="accent6"/>
              </a:solidFill>
              <a:ln w="9525">
                <a:solidFill>
                  <a:schemeClr val="accent6"/>
                </a:solidFill>
              </a:ln>
              <a:effectLst/>
            </c:spPr>
          </c:marker>
          <c:trendline>
            <c:spPr>
              <a:ln w="19050" cap="rnd">
                <a:solidFill>
                  <a:schemeClr val="accent6"/>
                </a:solidFill>
                <a:prstDash val="sysDot"/>
              </a:ln>
              <a:effectLst/>
            </c:spPr>
            <c:trendlineType val="linear"/>
            <c:dispRSqr val="1"/>
            <c:dispEq val="0"/>
            <c:trendlineLbl>
              <c:layout>
                <c:manualLayout>
                  <c:x val="7.0551181102362304E-2"/>
                  <c:y val="0.26580161854768197"/>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'Study Area'!$C$2:$C$49</c:f>
              <c:numCache>
                <c:formatCode>General</c:formatCode>
                <c:ptCount val="48"/>
                <c:pt idx="0">
                  <c:v>229.08</c:v>
                </c:pt>
                <c:pt idx="1">
                  <c:v>209.75</c:v>
                </c:pt>
                <c:pt idx="2">
                  <c:v>206.75</c:v>
                </c:pt>
                <c:pt idx="3">
                  <c:v>200.5</c:v>
                </c:pt>
                <c:pt idx="4">
                  <c:v>200.41999999999899</c:v>
                </c:pt>
                <c:pt idx="5">
                  <c:v>198.16999999999899</c:v>
                </c:pt>
                <c:pt idx="6">
                  <c:v>194.75</c:v>
                </c:pt>
                <c:pt idx="7">
                  <c:v>190.5</c:v>
                </c:pt>
                <c:pt idx="8">
                  <c:v>190.16999999999899</c:v>
                </c:pt>
                <c:pt idx="9">
                  <c:v>189.25</c:v>
                </c:pt>
                <c:pt idx="10">
                  <c:v>188.5</c:v>
                </c:pt>
                <c:pt idx="11">
                  <c:v>187.25</c:v>
                </c:pt>
                <c:pt idx="12">
                  <c:v>187</c:v>
                </c:pt>
                <c:pt idx="13">
                  <c:v>186.25</c:v>
                </c:pt>
                <c:pt idx="14">
                  <c:v>185.25</c:v>
                </c:pt>
                <c:pt idx="15">
                  <c:v>184.66999999999899</c:v>
                </c:pt>
                <c:pt idx="16">
                  <c:v>184.58</c:v>
                </c:pt>
                <c:pt idx="17">
                  <c:v>181.75</c:v>
                </c:pt>
                <c:pt idx="18">
                  <c:v>181.41999999999899</c:v>
                </c:pt>
                <c:pt idx="19">
                  <c:v>180.91999999999899</c:v>
                </c:pt>
                <c:pt idx="20">
                  <c:v>178.08</c:v>
                </c:pt>
                <c:pt idx="21">
                  <c:v>177.41999999999899</c:v>
                </c:pt>
                <c:pt idx="22">
                  <c:v>175.08</c:v>
                </c:pt>
                <c:pt idx="23">
                  <c:v>173.41999999999899</c:v>
                </c:pt>
                <c:pt idx="24">
                  <c:v>172.75</c:v>
                </c:pt>
                <c:pt idx="25">
                  <c:v>168.5</c:v>
                </c:pt>
                <c:pt idx="26">
                  <c:v>164.83</c:v>
                </c:pt>
                <c:pt idx="27">
                  <c:v>160.58000000000001</c:v>
                </c:pt>
                <c:pt idx="28">
                  <c:v>156.25</c:v>
                </c:pt>
                <c:pt idx="29">
                  <c:v>152.41999999999899</c:v>
                </c:pt>
                <c:pt idx="30">
                  <c:v>151.33000000000001</c:v>
                </c:pt>
                <c:pt idx="31">
                  <c:v>147.08000000000001</c:v>
                </c:pt>
                <c:pt idx="32">
                  <c:v>147.08000000000001</c:v>
                </c:pt>
                <c:pt idx="33">
                  <c:v>147.08000000000001</c:v>
                </c:pt>
                <c:pt idx="34">
                  <c:v>145.75</c:v>
                </c:pt>
                <c:pt idx="35">
                  <c:v>145.41999999999899</c:v>
                </c:pt>
                <c:pt idx="36">
                  <c:v>136.91999999999899</c:v>
                </c:pt>
                <c:pt idx="37">
                  <c:v>136.5</c:v>
                </c:pt>
                <c:pt idx="38">
                  <c:v>131.58000000000001</c:v>
                </c:pt>
                <c:pt idx="39">
                  <c:v>127.67</c:v>
                </c:pt>
                <c:pt idx="40">
                  <c:v>126.75</c:v>
                </c:pt>
                <c:pt idx="41">
                  <c:v>125.33</c:v>
                </c:pt>
                <c:pt idx="42">
                  <c:v>97.829999999999899</c:v>
                </c:pt>
                <c:pt idx="43">
                  <c:v>76.079999999999899</c:v>
                </c:pt>
                <c:pt idx="44">
                  <c:v>65.579999999999899</c:v>
                </c:pt>
                <c:pt idx="45">
                  <c:v>38.049999999999898</c:v>
                </c:pt>
                <c:pt idx="46">
                  <c:v>37.829999999999899</c:v>
                </c:pt>
                <c:pt idx="47">
                  <c:v>31.25</c:v>
                </c:pt>
              </c:numCache>
            </c:numRef>
          </c:xVal>
          <c:yVal>
            <c:numRef>
              <c:f>'Study Area'!$E$2:$E$49</c:f>
              <c:numCache>
                <c:formatCode>General</c:formatCode>
                <c:ptCount val="48"/>
                <c:pt idx="0">
                  <c:v>0.186383932828903</c:v>
                </c:pt>
                <c:pt idx="1">
                  <c:v>0.18560822308063499</c:v>
                </c:pt>
                <c:pt idx="2">
                  <c:v>0.18688525259494801</c:v>
                </c:pt>
                <c:pt idx="3">
                  <c:v>0.16293278336524999</c:v>
                </c:pt>
                <c:pt idx="4">
                  <c:v>8.6436167359352001E-2</c:v>
                </c:pt>
                <c:pt idx="5">
                  <c:v>0.114794351160526</c:v>
                </c:pt>
                <c:pt idx="6">
                  <c:v>0.14869177341461201</c:v>
                </c:pt>
                <c:pt idx="7">
                  <c:v>9.5771141350268998E-2</c:v>
                </c:pt>
                <c:pt idx="8">
                  <c:v>0.19677790999412501</c:v>
                </c:pt>
                <c:pt idx="9">
                  <c:v>0.17256885766982999</c:v>
                </c:pt>
                <c:pt idx="10">
                  <c:v>0.104422606527805</c:v>
                </c:pt>
                <c:pt idx="11">
                  <c:v>0.13953489065170299</c:v>
                </c:pt>
                <c:pt idx="12">
                  <c:v>0.115674197673798</c:v>
                </c:pt>
                <c:pt idx="13">
                  <c:v>8.3619698882102994E-2</c:v>
                </c:pt>
                <c:pt idx="14">
                  <c:v>0.118915587663651</c:v>
                </c:pt>
                <c:pt idx="15">
                  <c:v>0.106176264584064</c:v>
                </c:pt>
                <c:pt idx="16">
                  <c:v>0.16228571534156799</c:v>
                </c:pt>
                <c:pt idx="17">
                  <c:v>9.2529132962227006E-2</c:v>
                </c:pt>
                <c:pt idx="18">
                  <c:v>0.102803736925125</c:v>
                </c:pt>
                <c:pt idx="19">
                  <c:v>0.11135371029377</c:v>
                </c:pt>
                <c:pt idx="20">
                  <c:v>0.13340564072132099</c:v>
                </c:pt>
                <c:pt idx="21">
                  <c:v>0.15088178217411</c:v>
                </c:pt>
                <c:pt idx="22">
                  <c:v>0.121333330869675</c:v>
                </c:pt>
                <c:pt idx="23">
                  <c:v>0.15289255976676899</c:v>
                </c:pt>
                <c:pt idx="24">
                  <c:v>0.116625308990479</c:v>
                </c:pt>
                <c:pt idx="25">
                  <c:v>0.126684635877609</c:v>
                </c:pt>
                <c:pt idx="26">
                  <c:v>0.14106145501136799</c:v>
                </c:pt>
                <c:pt idx="27">
                  <c:v>0.11036036163568499</c:v>
                </c:pt>
                <c:pt idx="28">
                  <c:v>0.150497511029243</c:v>
                </c:pt>
                <c:pt idx="29">
                  <c:v>0.13854166865348799</c:v>
                </c:pt>
                <c:pt idx="30">
                  <c:v>8.5714288055896995E-2</c:v>
                </c:pt>
                <c:pt idx="31">
                  <c:v>7.0080861449241999E-2</c:v>
                </c:pt>
                <c:pt idx="32">
                  <c:v>9.1870456933974998E-2</c:v>
                </c:pt>
                <c:pt idx="33">
                  <c:v>0.13289473950862901</c:v>
                </c:pt>
                <c:pt idx="34">
                  <c:v>0.12565444409847301</c:v>
                </c:pt>
                <c:pt idx="35">
                  <c:v>9.3000002205371995E-2</c:v>
                </c:pt>
                <c:pt idx="36">
                  <c:v>0.115284971892834</c:v>
                </c:pt>
                <c:pt idx="37">
                  <c:v>6.9219440221785999E-2</c:v>
                </c:pt>
                <c:pt idx="38">
                  <c:v>0.125439628958702</c:v>
                </c:pt>
                <c:pt idx="39">
                  <c:v>0.105196453630924</c:v>
                </c:pt>
                <c:pt idx="40">
                  <c:v>8.6956523358821994E-2</c:v>
                </c:pt>
                <c:pt idx="41">
                  <c:v>9.3399748206138999E-2</c:v>
                </c:pt>
                <c:pt idx="42">
                  <c:v>-6.2421974726019997E-3</c:v>
                </c:pt>
                <c:pt idx="43">
                  <c:v>7.4646078050136996E-2</c:v>
                </c:pt>
                <c:pt idx="44">
                  <c:v>0.144372418522835</c:v>
                </c:pt>
                <c:pt idx="45">
                  <c:v>6.0913704335690003E-2</c:v>
                </c:pt>
                <c:pt idx="46">
                  <c:v>0.100336700677872</c:v>
                </c:pt>
                <c:pt idx="47">
                  <c:v>8.9319176971911995E-2</c:v>
                </c:pt>
              </c:numCache>
            </c:numRef>
          </c:yVal>
          <c:smooth val="0"/>
          <c:extLst xmlns:c16r2="http://schemas.microsoft.com/office/drawing/2015/06/chart">
            <c:ext xmlns:c16="http://schemas.microsoft.com/office/drawing/2014/chart" uri="{C3380CC4-5D6E-409C-BE32-E72D297353CC}">
              <c16:uniqueId val="{00000001-D869-411D-B365-F2500CB64705}"/>
            </c:ext>
          </c:extLst>
        </c:ser>
        <c:dLbls>
          <c:showLegendKey val="0"/>
          <c:showVal val="0"/>
          <c:showCatName val="0"/>
          <c:showSerName val="0"/>
          <c:showPercent val="0"/>
          <c:showBubbleSize val="0"/>
        </c:dLbls>
        <c:axId val="660551608"/>
        <c:axId val="660552000"/>
      </c:scatterChart>
      <c:valAx>
        <c:axId val="6605516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Picklweed</a:t>
                </a:r>
                <a:r>
                  <a:rPr lang="en-US" baseline="0"/>
                  <a:t> Health Index</a:t>
                </a:r>
                <a:endParaRPr lang="en-US"/>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0552000"/>
        <c:crosses val="autoZero"/>
        <c:crossBetween val="midCat"/>
      </c:valAx>
      <c:valAx>
        <c:axId val="660552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Sentinel</a:t>
                </a:r>
                <a:r>
                  <a:rPr lang="en-US" baseline="0" dirty="0"/>
                  <a:t> 2A Normalized Difference Index 45 (NDI45)</a:t>
                </a:r>
                <a:endParaRPr lang="en-US" dirty="0"/>
              </a:p>
            </c:rich>
          </c:tx>
          <c:layout>
            <c:manualLayout>
              <c:xMode val="edge"/>
              <c:yMode val="edge"/>
              <c:x val="2.2222222222222199E-2"/>
              <c:y val="0.15361111111111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05516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1200" dirty="0" err="1"/>
              <a:t>Pickleweed</a:t>
            </a:r>
            <a:r>
              <a:rPr lang="en-US" sz="1200" dirty="0"/>
              <a:t> Health Index vs. Sentinel 2A Normalized Difference Vegetation Index (NDVI)</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Final_NDVI!$G$1</c:f>
              <c:strCache>
                <c:ptCount val="1"/>
                <c:pt idx="0">
                  <c:v>High Elevation Marsh</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Final_NDVI!$C$2:$C$65</c:f>
              <c:numCache>
                <c:formatCode>General</c:formatCode>
                <c:ptCount val="64"/>
                <c:pt idx="0">
                  <c:v>229.08</c:v>
                </c:pt>
                <c:pt idx="1">
                  <c:v>209.75</c:v>
                </c:pt>
                <c:pt idx="2">
                  <c:v>206.75</c:v>
                </c:pt>
                <c:pt idx="3">
                  <c:v>200.5</c:v>
                </c:pt>
                <c:pt idx="4">
                  <c:v>200.41999999999899</c:v>
                </c:pt>
                <c:pt idx="5">
                  <c:v>198.16999999999899</c:v>
                </c:pt>
                <c:pt idx="6">
                  <c:v>194.75</c:v>
                </c:pt>
                <c:pt idx="7">
                  <c:v>190.5</c:v>
                </c:pt>
                <c:pt idx="8">
                  <c:v>190.16999999999899</c:v>
                </c:pt>
                <c:pt idx="9">
                  <c:v>189.25</c:v>
                </c:pt>
                <c:pt idx="10">
                  <c:v>188.5</c:v>
                </c:pt>
                <c:pt idx="11">
                  <c:v>187.25</c:v>
                </c:pt>
                <c:pt idx="12">
                  <c:v>187</c:v>
                </c:pt>
                <c:pt idx="13">
                  <c:v>186.25</c:v>
                </c:pt>
                <c:pt idx="14">
                  <c:v>185.25</c:v>
                </c:pt>
                <c:pt idx="15">
                  <c:v>184.66999999999899</c:v>
                </c:pt>
                <c:pt idx="16">
                  <c:v>184.58</c:v>
                </c:pt>
                <c:pt idx="17">
                  <c:v>181.75</c:v>
                </c:pt>
                <c:pt idx="18">
                  <c:v>181.41999999999899</c:v>
                </c:pt>
                <c:pt idx="19">
                  <c:v>180.91999999999899</c:v>
                </c:pt>
                <c:pt idx="20">
                  <c:v>178.08</c:v>
                </c:pt>
                <c:pt idx="21">
                  <c:v>177.41999999999899</c:v>
                </c:pt>
                <c:pt idx="22">
                  <c:v>175.08</c:v>
                </c:pt>
                <c:pt idx="23">
                  <c:v>173.41999999999899</c:v>
                </c:pt>
                <c:pt idx="24">
                  <c:v>172.75</c:v>
                </c:pt>
                <c:pt idx="25">
                  <c:v>168.5</c:v>
                </c:pt>
                <c:pt idx="26">
                  <c:v>164.83</c:v>
                </c:pt>
                <c:pt idx="27">
                  <c:v>160.58000000000001</c:v>
                </c:pt>
                <c:pt idx="28">
                  <c:v>156.25</c:v>
                </c:pt>
                <c:pt idx="29">
                  <c:v>152.41999999999899</c:v>
                </c:pt>
                <c:pt idx="30">
                  <c:v>151.33000000000001</c:v>
                </c:pt>
                <c:pt idx="31">
                  <c:v>147.08000000000001</c:v>
                </c:pt>
                <c:pt idx="32">
                  <c:v>147.08000000000001</c:v>
                </c:pt>
                <c:pt idx="33">
                  <c:v>147.08000000000001</c:v>
                </c:pt>
                <c:pt idx="34">
                  <c:v>145.75</c:v>
                </c:pt>
                <c:pt idx="35">
                  <c:v>145.41999999999899</c:v>
                </c:pt>
                <c:pt idx="36">
                  <c:v>136.91999999999899</c:v>
                </c:pt>
                <c:pt idx="37">
                  <c:v>136.5</c:v>
                </c:pt>
                <c:pt idx="38">
                  <c:v>131.58000000000001</c:v>
                </c:pt>
                <c:pt idx="39">
                  <c:v>127.67</c:v>
                </c:pt>
                <c:pt idx="40">
                  <c:v>126.75</c:v>
                </c:pt>
                <c:pt idx="41">
                  <c:v>125.33</c:v>
                </c:pt>
                <c:pt idx="42">
                  <c:v>97.829999999999899</c:v>
                </c:pt>
                <c:pt idx="43">
                  <c:v>76.079999999999899</c:v>
                </c:pt>
                <c:pt idx="44">
                  <c:v>65.579999999999899</c:v>
                </c:pt>
                <c:pt idx="45">
                  <c:v>38.049999999999898</c:v>
                </c:pt>
                <c:pt idx="46">
                  <c:v>37.829999999999899</c:v>
                </c:pt>
                <c:pt idx="47">
                  <c:v>31.25</c:v>
                </c:pt>
              </c:numCache>
            </c:numRef>
          </c:xVal>
          <c:yVal>
            <c:numRef>
              <c:f>Final_NDVI!$G$2:$G$65</c:f>
              <c:numCache>
                <c:formatCode>General</c:formatCode>
                <c:ptCount val="64"/>
                <c:pt idx="0">
                  <c:v>0.47154766321199998</c:v>
                </c:pt>
                <c:pt idx="1">
                  <c:v>0.479181885719</c:v>
                </c:pt>
                <c:pt idx="2">
                  <c:v>0.46086955070500002</c:v>
                </c:pt>
                <c:pt idx="3">
                  <c:v>0.42010581493400001</c:v>
                </c:pt>
                <c:pt idx="4">
                  <c:v>0.23325893282900001</c:v>
                </c:pt>
                <c:pt idx="5">
                  <c:v>0.23093333840399999</c:v>
                </c:pt>
                <c:pt idx="6">
                  <c:v>0.29080277681400002</c:v>
                </c:pt>
                <c:pt idx="7">
                  <c:v>#N/A</c:v>
                </c:pt>
                <c:pt idx="8">
                  <c:v>0.356978356838</c:v>
                </c:pt>
                <c:pt idx="9">
                  <c:v>#N/A</c:v>
                </c:pt>
                <c:pt idx="10">
                  <c:v>0.25077080726599998</c:v>
                </c:pt>
                <c:pt idx="11">
                  <c:v>0.38495188951499998</c:v>
                </c:pt>
                <c:pt idx="12">
                  <c:v>#N/A</c:v>
                </c:pt>
                <c:pt idx="13">
                  <c:v>#N/A</c:v>
                </c:pt>
                <c:pt idx="14">
                  <c:v>#N/A</c:v>
                </c:pt>
                <c:pt idx="15">
                  <c:v>0.22966507077199999</c:v>
                </c:pt>
                <c:pt idx="16">
                  <c:v>0.30190476775199998</c:v>
                </c:pt>
                <c:pt idx="17">
                  <c:v>0.21237358450900001</c:v>
                </c:pt>
                <c:pt idx="18">
                  <c:v>#N/A</c:v>
                </c:pt>
                <c:pt idx="19">
                  <c:v>#N/A</c:v>
                </c:pt>
                <c:pt idx="20">
                  <c:v>#N/A</c:v>
                </c:pt>
                <c:pt idx="21">
                  <c:v>#N/A</c:v>
                </c:pt>
                <c:pt idx="22">
                  <c:v>0.270614266396</c:v>
                </c:pt>
                <c:pt idx="23">
                  <c:v>0.42677384614899999</c:v>
                </c:pt>
                <c:pt idx="24">
                  <c:v>#N/A</c:v>
                </c:pt>
                <c:pt idx="25">
                  <c:v>#N/A</c:v>
                </c:pt>
                <c:pt idx="26">
                  <c:v>0.23507462441900001</c:v>
                </c:pt>
                <c:pt idx="27">
                  <c:v>#N/A</c:v>
                </c:pt>
                <c:pt idx="28">
                  <c:v>0.35626766085599998</c:v>
                </c:pt>
                <c:pt idx="29">
                  <c:v>#N/A</c:v>
                </c:pt>
                <c:pt idx="30">
                  <c:v>#N/A</c:v>
                </c:pt>
                <c:pt idx="31">
                  <c:v>#N/A</c:v>
                </c:pt>
                <c:pt idx="32">
                  <c:v>#N/A</c:v>
                </c:pt>
                <c:pt idx="33">
                  <c:v>0.297815650702</c:v>
                </c:pt>
                <c:pt idx="34">
                  <c:v>#N/A</c:v>
                </c:pt>
                <c:pt idx="35">
                  <c:v>#N/A</c:v>
                </c:pt>
                <c:pt idx="36">
                  <c:v>0.29876795411099999</c:v>
                </c:pt>
                <c:pt idx="37">
                  <c:v>#N/A</c:v>
                </c:pt>
                <c:pt idx="38">
                  <c:v>#N/A</c:v>
                </c:pt>
                <c:pt idx="39">
                  <c:v>#N/A</c:v>
                </c:pt>
                <c:pt idx="40">
                  <c:v>#N/A</c:v>
                </c:pt>
                <c:pt idx="41">
                  <c:v>#N/A</c:v>
                </c:pt>
                <c:pt idx="42">
                  <c:v>#N/A</c:v>
                </c:pt>
                <c:pt idx="43">
                  <c:v>#N/A</c:v>
                </c:pt>
                <c:pt idx="44">
                  <c:v>#N/A</c:v>
                </c:pt>
                <c:pt idx="45">
                  <c:v>#N/A</c:v>
                </c:pt>
                <c:pt idx="46">
                  <c:v>#N/A</c:v>
                </c:pt>
                <c:pt idx="47">
                  <c:v>#N/A</c:v>
                </c:pt>
              </c:numCache>
            </c:numRef>
          </c:yVal>
          <c:smooth val="0"/>
          <c:extLst xmlns:c16r2="http://schemas.microsoft.com/office/drawing/2015/06/chart">
            <c:ext xmlns:c16="http://schemas.microsoft.com/office/drawing/2014/chart" uri="{C3380CC4-5D6E-409C-BE32-E72D297353CC}">
              <c16:uniqueId val="{00000001-4A39-4588-AC34-D6033FACA342}"/>
            </c:ext>
          </c:extLst>
        </c:ser>
        <c:ser>
          <c:idx val="1"/>
          <c:order val="1"/>
          <c:tx>
            <c:strRef>
              <c:f>Final_NDVI!$H$1</c:f>
              <c:strCache>
                <c:ptCount val="1"/>
                <c:pt idx="0">
                  <c:v>Low Elevation Marsh</c:v>
                </c:pt>
              </c:strCache>
            </c:strRef>
          </c:tx>
          <c:spPr>
            <a:ln w="12700" cap="rnd">
              <a:noFill/>
              <a:round/>
            </a:ln>
            <a:effectLst/>
          </c:spPr>
          <c:marker>
            <c:symbol val="circle"/>
            <c:size val="5"/>
            <c:spPr>
              <a:solidFill>
                <a:schemeClr val="accent2"/>
              </a:solidFill>
              <a:ln w="12700">
                <a:noFill/>
              </a:ln>
              <a:effectLst/>
            </c:spPr>
          </c:marker>
          <c:trendline>
            <c:spPr>
              <a:ln w="19050" cap="rnd">
                <a:solidFill>
                  <a:schemeClr val="accent2"/>
                </a:solidFill>
                <a:prstDash val="sysDot"/>
              </a:ln>
              <a:effectLst/>
            </c:spPr>
            <c:trendlineType val="linear"/>
            <c:dispRSqr val="0"/>
            <c:dispEq val="0"/>
          </c:trendline>
          <c:xVal>
            <c:numRef>
              <c:f>Final_NDVI!$C$2:$C$65</c:f>
              <c:numCache>
                <c:formatCode>General</c:formatCode>
                <c:ptCount val="64"/>
                <c:pt idx="0">
                  <c:v>229.08</c:v>
                </c:pt>
                <c:pt idx="1">
                  <c:v>209.75</c:v>
                </c:pt>
                <c:pt idx="2">
                  <c:v>206.75</c:v>
                </c:pt>
                <c:pt idx="3">
                  <c:v>200.5</c:v>
                </c:pt>
                <c:pt idx="4">
                  <c:v>200.41999999999899</c:v>
                </c:pt>
                <c:pt idx="5">
                  <c:v>198.16999999999899</c:v>
                </c:pt>
                <c:pt idx="6">
                  <c:v>194.75</c:v>
                </c:pt>
                <c:pt idx="7">
                  <c:v>190.5</c:v>
                </c:pt>
                <c:pt idx="8">
                  <c:v>190.16999999999899</c:v>
                </c:pt>
                <c:pt idx="9">
                  <c:v>189.25</c:v>
                </c:pt>
                <c:pt idx="10">
                  <c:v>188.5</c:v>
                </c:pt>
                <c:pt idx="11">
                  <c:v>187.25</c:v>
                </c:pt>
                <c:pt idx="12">
                  <c:v>187</c:v>
                </c:pt>
                <c:pt idx="13">
                  <c:v>186.25</c:v>
                </c:pt>
                <c:pt idx="14">
                  <c:v>185.25</c:v>
                </c:pt>
                <c:pt idx="15">
                  <c:v>184.66999999999899</c:v>
                </c:pt>
                <c:pt idx="16">
                  <c:v>184.58</c:v>
                </c:pt>
                <c:pt idx="17">
                  <c:v>181.75</c:v>
                </c:pt>
                <c:pt idx="18">
                  <c:v>181.41999999999899</c:v>
                </c:pt>
                <c:pt idx="19">
                  <c:v>180.91999999999899</c:v>
                </c:pt>
                <c:pt idx="20">
                  <c:v>178.08</c:v>
                </c:pt>
                <c:pt idx="21">
                  <c:v>177.41999999999899</c:v>
                </c:pt>
                <c:pt idx="22">
                  <c:v>175.08</c:v>
                </c:pt>
                <c:pt idx="23">
                  <c:v>173.41999999999899</c:v>
                </c:pt>
                <c:pt idx="24">
                  <c:v>172.75</c:v>
                </c:pt>
                <c:pt idx="25">
                  <c:v>168.5</c:v>
                </c:pt>
                <c:pt idx="26">
                  <c:v>164.83</c:v>
                </c:pt>
                <c:pt idx="27">
                  <c:v>160.58000000000001</c:v>
                </c:pt>
                <c:pt idx="28">
                  <c:v>156.25</c:v>
                </c:pt>
                <c:pt idx="29">
                  <c:v>152.41999999999899</c:v>
                </c:pt>
                <c:pt idx="30">
                  <c:v>151.33000000000001</c:v>
                </c:pt>
                <c:pt idx="31">
                  <c:v>147.08000000000001</c:v>
                </c:pt>
                <c:pt idx="32">
                  <c:v>147.08000000000001</c:v>
                </c:pt>
                <c:pt idx="33">
                  <c:v>147.08000000000001</c:v>
                </c:pt>
                <c:pt idx="34">
                  <c:v>145.75</c:v>
                </c:pt>
                <c:pt idx="35">
                  <c:v>145.41999999999899</c:v>
                </c:pt>
                <c:pt idx="36">
                  <c:v>136.91999999999899</c:v>
                </c:pt>
                <c:pt idx="37">
                  <c:v>136.5</c:v>
                </c:pt>
                <c:pt idx="38">
                  <c:v>131.58000000000001</c:v>
                </c:pt>
                <c:pt idx="39">
                  <c:v>127.67</c:v>
                </c:pt>
                <c:pt idx="40">
                  <c:v>126.75</c:v>
                </c:pt>
                <c:pt idx="41">
                  <c:v>125.33</c:v>
                </c:pt>
                <c:pt idx="42">
                  <c:v>97.829999999999899</c:v>
                </c:pt>
                <c:pt idx="43">
                  <c:v>76.079999999999899</c:v>
                </c:pt>
                <c:pt idx="44">
                  <c:v>65.579999999999899</c:v>
                </c:pt>
                <c:pt idx="45">
                  <c:v>38.049999999999898</c:v>
                </c:pt>
                <c:pt idx="46">
                  <c:v>37.829999999999899</c:v>
                </c:pt>
                <c:pt idx="47">
                  <c:v>31.25</c:v>
                </c:pt>
              </c:numCache>
            </c:numRef>
          </c:xVal>
          <c:yVal>
            <c:numRef>
              <c:f>Final_NDVI!$H$2:$H$65</c:f>
              <c:numCache>
                <c:formatCode>General</c:formatCode>
                <c:ptCount val="64"/>
                <c:pt idx="0">
                  <c:v>#N/A</c:v>
                </c:pt>
                <c:pt idx="1">
                  <c:v>#N/A</c:v>
                </c:pt>
                <c:pt idx="2">
                  <c:v>#N/A</c:v>
                </c:pt>
                <c:pt idx="3">
                  <c:v>#N/A</c:v>
                </c:pt>
                <c:pt idx="4">
                  <c:v>#N/A</c:v>
                </c:pt>
                <c:pt idx="5">
                  <c:v>#N/A</c:v>
                </c:pt>
                <c:pt idx="6">
                  <c:v>#N/A</c:v>
                </c:pt>
                <c:pt idx="7">
                  <c:v>0.16532720625399999</c:v>
                </c:pt>
                <c:pt idx="8">
                  <c:v>#N/A</c:v>
                </c:pt>
                <c:pt idx="9">
                  <c:v>0.39373970031700001</c:v>
                </c:pt>
                <c:pt idx="10">
                  <c:v>#N/A</c:v>
                </c:pt>
                <c:pt idx="11">
                  <c:v>#N/A</c:v>
                </c:pt>
                <c:pt idx="12">
                  <c:v>0.20098948478699999</c:v>
                </c:pt>
                <c:pt idx="13">
                  <c:v>0.33802235126500002</c:v>
                </c:pt>
                <c:pt idx="14">
                  <c:v>0.199776157737</c:v>
                </c:pt>
                <c:pt idx="15">
                  <c:v>#N/A</c:v>
                </c:pt>
                <c:pt idx="16">
                  <c:v>#N/A</c:v>
                </c:pt>
                <c:pt idx="17">
                  <c:v>#N/A</c:v>
                </c:pt>
                <c:pt idx="18">
                  <c:v>0.18938480317600001</c:v>
                </c:pt>
                <c:pt idx="19">
                  <c:v>0.22402288019700001</c:v>
                </c:pt>
                <c:pt idx="20">
                  <c:v>0.28179776668500001</c:v>
                </c:pt>
                <c:pt idx="21">
                  <c:v>0.244625210762</c:v>
                </c:pt>
                <c:pt idx="22">
                  <c:v>#N/A</c:v>
                </c:pt>
                <c:pt idx="23">
                  <c:v>#N/A</c:v>
                </c:pt>
                <c:pt idx="24">
                  <c:v>0.20756816863999999</c:v>
                </c:pt>
                <c:pt idx="25">
                  <c:v>0.274193555117</c:v>
                </c:pt>
                <c:pt idx="26">
                  <c:v>#N/A</c:v>
                </c:pt>
                <c:pt idx="27">
                  <c:v>0.30427125096300001</c:v>
                </c:pt>
                <c:pt idx="28">
                  <c:v>#N/A</c:v>
                </c:pt>
                <c:pt idx="29">
                  <c:v>0.247497722507</c:v>
                </c:pt>
                <c:pt idx="30">
                  <c:v>0.172413796186</c:v>
                </c:pt>
                <c:pt idx="31">
                  <c:v>0.15129151940300001</c:v>
                </c:pt>
                <c:pt idx="32">
                  <c:v>0.18019093573100001</c:v>
                </c:pt>
                <c:pt idx="33">
                  <c:v>#N/A</c:v>
                </c:pt>
                <c:pt idx="34">
                  <c:v>0.221445217729</c:v>
                </c:pt>
                <c:pt idx="35">
                  <c:v>0.196278244257</c:v>
                </c:pt>
                <c:pt idx="36">
                  <c:v>#N/A</c:v>
                </c:pt>
                <c:pt idx="37">
                  <c:v>0.23238866031200001</c:v>
                </c:pt>
                <c:pt idx="38">
                  <c:v>0.24493926763500001</c:v>
                </c:pt>
                <c:pt idx="39">
                  <c:v>0.17378583550500001</c:v>
                </c:pt>
                <c:pt idx="40">
                  <c:v>5.1612902432700003E-2</c:v>
                </c:pt>
                <c:pt idx="41">
                  <c:v>0.171786114573</c:v>
                </c:pt>
                <c:pt idx="42">
                  <c:v>0.242837011814</c:v>
                </c:pt>
                <c:pt idx="43">
                  <c:v>0.121563836932</c:v>
                </c:pt>
                <c:pt idx="44">
                  <c:v>0.298550724983</c:v>
                </c:pt>
                <c:pt idx="45">
                  <c:v>0.21310080587899999</c:v>
                </c:pt>
                <c:pt idx="46">
                  <c:v>0.22952710092100001</c:v>
                </c:pt>
                <c:pt idx="47">
                  <c:v>0.158684358001</c:v>
                </c:pt>
              </c:numCache>
            </c:numRef>
          </c:yVal>
          <c:smooth val="0"/>
          <c:extLst xmlns:c16r2="http://schemas.microsoft.com/office/drawing/2015/06/chart">
            <c:ext xmlns:c16="http://schemas.microsoft.com/office/drawing/2014/chart" uri="{C3380CC4-5D6E-409C-BE32-E72D297353CC}">
              <c16:uniqueId val="{00000003-4A39-4588-AC34-D6033FACA342}"/>
            </c:ext>
          </c:extLst>
        </c:ser>
        <c:dLbls>
          <c:showLegendKey val="0"/>
          <c:showVal val="0"/>
          <c:showCatName val="0"/>
          <c:showSerName val="0"/>
          <c:showPercent val="0"/>
          <c:showBubbleSize val="0"/>
        </c:dLbls>
        <c:axId val="660552784"/>
        <c:axId val="660553176"/>
      </c:scatterChart>
      <c:valAx>
        <c:axId val="660552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Pickleweed Health Index</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60553176"/>
        <c:crosses val="autoZero"/>
        <c:crossBetween val="midCat"/>
      </c:valAx>
      <c:valAx>
        <c:axId val="660553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Sentinel 2A Normalized Difference Vegetation Index (NDVI)</a:t>
                </a:r>
              </a:p>
            </c:rich>
          </c:tx>
          <c:layout>
            <c:manualLayout>
              <c:xMode val="edge"/>
              <c:yMode val="edge"/>
              <c:x val="3.5024653896499003E-2"/>
              <c:y val="0.2408032109915939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60552784"/>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solidFill>
        <a:srgbClr val="333333"/>
      </a:solidFill>
    </a:ln>
    <a:effectLst/>
  </c:spPr>
  <c:txPr>
    <a:bodyPr/>
    <a:lstStyle/>
    <a:p>
      <a:pPr>
        <a:defRPr baseline="0">
          <a:latin typeface="Century Gothic" panose="020B0502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1200" dirty="0" err="1"/>
              <a:t>Pickleweed</a:t>
            </a:r>
            <a:r>
              <a:rPr lang="en-US" sz="1200" dirty="0"/>
              <a:t> Health Index vs. Sentinel 2A Normalize Difference Index 45 (NDI45)</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Final_NDI45!$G$1</c:f>
              <c:strCache>
                <c:ptCount val="1"/>
                <c:pt idx="0">
                  <c:v>High Elevation Marsh</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Final_NDI45!$C$2:$C$49</c:f>
              <c:numCache>
                <c:formatCode>General</c:formatCode>
                <c:ptCount val="48"/>
                <c:pt idx="0">
                  <c:v>229.08</c:v>
                </c:pt>
                <c:pt idx="1">
                  <c:v>209.75</c:v>
                </c:pt>
                <c:pt idx="2">
                  <c:v>206.75</c:v>
                </c:pt>
                <c:pt idx="3">
                  <c:v>200.5</c:v>
                </c:pt>
                <c:pt idx="4">
                  <c:v>200.41999999999899</c:v>
                </c:pt>
                <c:pt idx="5">
                  <c:v>198.16999999999899</c:v>
                </c:pt>
                <c:pt idx="6">
                  <c:v>194.75</c:v>
                </c:pt>
                <c:pt idx="7">
                  <c:v>190.5</c:v>
                </c:pt>
                <c:pt idx="8">
                  <c:v>190.16999999999899</c:v>
                </c:pt>
                <c:pt idx="9">
                  <c:v>189.25</c:v>
                </c:pt>
                <c:pt idx="10">
                  <c:v>188.5</c:v>
                </c:pt>
                <c:pt idx="11">
                  <c:v>187.25</c:v>
                </c:pt>
                <c:pt idx="12">
                  <c:v>187</c:v>
                </c:pt>
                <c:pt idx="13">
                  <c:v>186.25</c:v>
                </c:pt>
                <c:pt idx="14">
                  <c:v>185.25</c:v>
                </c:pt>
                <c:pt idx="15">
                  <c:v>184.66999999999899</c:v>
                </c:pt>
                <c:pt idx="16">
                  <c:v>184.58</c:v>
                </c:pt>
                <c:pt idx="17">
                  <c:v>181.75</c:v>
                </c:pt>
                <c:pt idx="18">
                  <c:v>181.41999999999899</c:v>
                </c:pt>
                <c:pt idx="19">
                  <c:v>180.91999999999899</c:v>
                </c:pt>
                <c:pt idx="20">
                  <c:v>178.08</c:v>
                </c:pt>
                <c:pt idx="21">
                  <c:v>177.41999999999899</c:v>
                </c:pt>
                <c:pt idx="22">
                  <c:v>175.08</c:v>
                </c:pt>
                <c:pt idx="23">
                  <c:v>173.41999999999899</c:v>
                </c:pt>
                <c:pt idx="24">
                  <c:v>172.75</c:v>
                </c:pt>
                <c:pt idx="25">
                  <c:v>168.5</c:v>
                </c:pt>
                <c:pt idx="26">
                  <c:v>164.83</c:v>
                </c:pt>
                <c:pt idx="27">
                  <c:v>160.58000000000001</c:v>
                </c:pt>
                <c:pt idx="28">
                  <c:v>156.25</c:v>
                </c:pt>
                <c:pt idx="29">
                  <c:v>152.41999999999899</c:v>
                </c:pt>
                <c:pt idx="30">
                  <c:v>151.33000000000001</c:v>
                </c:pt>
                <c:pt idx="31">
                  <c:v>147.08000000000001</c:v>
                </c:pt>
                <c:pt idx="32">
                  <c:v>147.08000000000001</c:v>
                </c:pt>
                <c:pt idx="33">
                  <c:v>147.08000000000001</c:v>
                </c:pt>
                <c:pt idx="34">
                  <c:v>145.75</c:v>
                </c:pt>
                <c:pt idx="35">
                  <c:v>145.41999999999899</c:v>
                </c:pt>
                <c:pt idx="36">
                  <c:v>136.91999999999899</c:v>
                </c:pt>
                <c:pt idx="37">
                  <c:v>136.5</c:v>
                </c:pt>
                <c:pt idx="38">
                  <c:v>131.58000000000001</c:v>
                </c:pt>
                <c:pt idx="39">
                  <c:v>127.67</c:v>
                </c:pt>
                <c:pt idx="40">
                  <c:v>126.75</c:v>
                </c:pt>
                <c:pt idx="41">
                  <c:v>125.33</c:v>
                </c:pt>
                <c:pt idx="42">
                  <c:v>97.829999999999899</c:v>
                </c:pt>
                <c:pt idx="43">
                  <c:v>76.079999999999899</c:v>
                </c:pt>
                <c:pt idx="44">
                  <c:v>65.579999999999899</c:v>
                </c:pt>
                <c:pt idx="45">
                  <c:v>38.049999999999898</c:v>
                </c:pt>
                <c:pt idx="46">
                  <c:v>37.829999999999899</c:v>
                </c:pt>
                <c:pt idx="47">
                  <c:v>31.25</c:v>
                </c:pt>
              </c:numCache>
            </c:numRef>
          </c:xVal>
          <c:yVal>
            <c:numRef>
              <c:f>Final_NDI45!$G$2:$G$49</c:f>
              <c:numCache>
                <c:formatCode>General</c:formatCode>
                <c:ptCount val="48"/>
                <c:pt idx="0">
                  <c:v>0.186383932828903</c:v>
                </c:pt>
                <c:pt idx="1">
                  <c:v>0.18560822308063499</c:v>
                </c:pt>
                <c:pt idx="2">
                  <c:v>0.18688525259494801</c:v>
                </c:pt>
                <c:pt idx="3">
                  <c:v>0.16293278336524999</c:v>
                </c:pt>
                <c:pt idx="4">
                  <c:v>8.6436167359352001E-2</c:v>
                </c:pt>
                <c:pt idx="5">
                  <c:v>0.114794351160526</c:v>
                </c:pt>
                <c:pt idx="6">
                  <c:v>0.14869177341461201</c:v>
                </c:pt>
                <c:pt idx="7">
                  <c:v>#N/A</c:v>
                </c:pt>
                <c:pt idx="8">
                  <c:v>0.19677790999412501</c:v>
                </c:pt>
                <c:pt idx="9">
                  <c:v>#N/A</c:v>
                </c:pt>
                <c:pt idx="10">
                  <c:v>0.104422606527805</c:v>
                </c:pt>
                <c:pt idx="11">
                  <c:v>0.13953489065170299</c:v>
                </c:pt>
                <c:pt idx="12">
                  <c:v>#N/A</c:v>
                </c:pt>
                <c:pt idx="13">
                  <c:v>#N/A</c:v>
                </c:pt>
                <c:pt idx="14">
                  <c:v>#N/A</c:v>
                </c:pt>
                <c:pt idx="15">
                  <c:v>0.106176264584064</c:v>
                </c:pt>
                <c:pt idx="16">
                  <c:v>0.16228571534156799</c:v>
                </c:pt>
                <c:pt idx="17">
                  <c:v>9.2529132962227006E-2</c:v>
                </c:pt>
                <c:pt idx="18">
                  <c:v>#N/A</c:v>
                </c:pt>
                <c:pt idx="19">
                  <c:v>#N/A</c:v>
                </c:pt>
                <c:pt idx="20">
                  <c:v>#N/A</c:v>
                </c:pt>
                <c:pt idx="21">
                  <c:v>#N/A</c:v>
                </c:pt>
                <c:pt idx="22">
                  <c:v>0.121333330869675</c:v>
                </c:pt>
                <c:pt idx="23">
                  <c:v>0.15289255976676899</c:v>
                </c:pt>
                <c:pt idx="24">
                  <c:v>#N/A</c:v>
                </c:pt>
                <c:pt idx="25">
                  <c:v>#N/A</c:v>
                </c:pt>
                <c:pt idx="26">
                  <c:v>0.14106145501136799</c:v>
                </c:pt>
                <c:pt idx="27">
                  <c:v>#N/A</c:v>
                </c:pt>
                <c:pt idx="28">
                  <c:v>0.150497511029243</c:v>
                </c:pt>
                <c:pt idx="29">
                  <c:v>#N/A</c:v>
                </c:pt>
                <c:pt idx="30">
                  <c:v>#N/A</c:v>
                </c:pt>
                <c:pt idx="31">
                  <c:v>#N/A</c:v>
                </c:pt>
                <c:pt idx="32">
                  <c:v>#N/A</c:v>
                </c:pt>
                <c:pt idx="33">
                  <c:v>0.13289473950862901</c:v>
                </c:pt>
                <c:pt idx="34">
                  <c:v>#N/A</c:v>
                </c:pt>
                <c:pt idx="35">
                  <c:v>#N/A</c:v>
                </c:pt>
                <c:pt idx="36">
                  <c:v>0.115284971892834</c:v>
                </c:pt>
                <c:pt idx="37">
                  <c:v>#N/A</c:v>
                </c:pt>
                <c:pt idx="38">
                  <c:v>#N/A</c:v>
                </c:pt>
                <c:pt idx="39">
                  <c:v>#N/A</c:v>
                </c:pt>
                <c:pt idx="40">
                  <c:v>#N/A</c:v>
                </c:pt>
                <c:pt idx="41">
                  <c:v>#N/A</c:v>
                </c:pt>
                <c:pt idx="42">
                  <c:v>#N/A</c:v>
                </c:pt>
                <c:pt idx="43">
                  <c:v>#N/A</c:v>
                </c:pt>
                <c:pt idx="44">
                  <c:v>#N/A</c:v>
                </c:pt>
                <c:pt idx="45">
                  <c:v>#N/A</c:v>
                </c:pt>
                <c:pt idx="46">
                  <c:v>#N/A</c:v>
                </c:pt>
                <c:pt idx="47">
                  <c:v>#N/A</c:v>
                </c:pt>
              </c:numCache>
            </c:numRef>
          </c:yVal>
          <c:smooth val="0"/>
          <c:extLst xmlns:c16r2="http://schemas.microsoft.com/office/drawing/2015/06/chart">
            <c:ext xmlns:c16="http://schemas.microsoft.com/office/drawing/2014/chart" uri="{C3380CC4-5D6E-409C-BE32-E72D297353CC}">
              <c16:uniqueId val="{00000001-0A7A-48AC-A5B3-ABE1A37619BE}"/>
            </c:ext>
          </c:extLst>
        </c:ser>
        <c:ser>
          <c:idx val="1"/>
          <c:order val="1"/>
          <c:tx>
            <c:strRef>
              <c:f>Final_NDI45!$H$1</c:f>
              <c:strCache>
                <c:ptCount val="1"/>
                <c:pt idx="0">
                  <c:v>Low Elevation Marsh</c:v>
                </c:pt>
              </c:strCache>
            </c:strRef>
          </c:tx>
          <c:spPr>
            <a:ln w="1905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xVal>
            <c:numRef>
              <c:f>Final_NDI45!$C$2:$C$49</c:f>
              <c:numCache>
                <c:formatCode>General</c:formatCode>
                <c:ptCount val="48"/>
                <c:pt idx="0">
                  <c:v>229.08</c:v>
                </c:pt>
                <c:pt idx="1">
                  <c:v>209.75</c:v>
                </c:pt>
                <c:pt idx="2">
                  <c:v>206.75</c:v>
                </c:pt>
                <c:pt idx="3">
                  <c:v>200.5</c:v>
                </c:pt>
                <c:pt idx="4">
                  <c:v>200.41999999999899</c:v>
                </c:pt>
                <c:pt idx="5">
                  <c:v>198.16999999999899</c:v>
                </c:pt>
                <c:pt idx="6">
                  <c:v>194.75</c:v>
                </c:pt>
                <c:pt idx="7">
                  <c:v>190.5</c:v>
                </c:pt>
                <c:pt idx="8">
                  <c:v>190.16999999999899</c:v>
                </c:pt>
                <c:pt idx="9">
                  <c:v>189.25</c:v>
                </c:pt>
                <c:pt idx="10">
                  <c:v>188.5</c:v>
                </c:pt>
                <c:pt idx="11">
                  <c:v>187.25</c:v>
                </c:pt>
                <c:pt idx="12">
                  <c:v>187</c:v>
                </c:pt>
                <c:pt idx="13">
                  <c:v>186.25</c:v>
                </c:pt>
                <c:pt idx="14">
                  <c:v>185.25</c:v>
                </c:pt>
                <c:pt idx="15">
                  <c:v>184.66999999999899</c:v>
                </c:pt>
                <c:pt idx="16">
                  <c:v>184.58</c:v>
                </c:pt>
                <c:pt idx="17">
                  <c:v>181.75</c:v>
                </c:pt>
                <c:pt idx="18">
                  <c:v>181.41999999999899</c:v>
                </c:pt>
                <c:pt idx="19">
                  <c:v>180.91999999999899</c:v>
                </c:pt>
                <c:pt idx="20">
                  <c:v>178.08</c:v>
                </c:pt>
                <c:pt idx="21">
                  <c:v>177.41999999999899</c:v>
                </c:pt>
                <c:pt idx="22">
                  <c:v>175.08</c:v>
                </c:pt>
                <c:pt idx="23">
                  <c:v>173.41999999999899</c:v>
                </c:pt>
                <c:pt idx="24">
                  <c:v>172.75</c:v>
                </c:pt>
                <c:pt idx="25">
                  <c:v>168.5</c:v>
                </c:pt>
                <c:pt idx="26">
                  <c:v>164.83</c:v>
                </c:pt>
                <c:pt idx="27">
                  <c:v>160.58000000000001</c:v>
                </c:pt>
                <c:pt idx="28">
                  <c:v>156.25</c:v>
                </c:pt>
                <c:pt idx="29">
                  <c:v>152.41999999999899</c:v>
                </c:pt>
                <c:pt idx="30">
                  <c:v>151.33000000000001</c:v>
                </c:pt>
                <c:pt idx="31">
                  <c:v>147.08000000000001</c:v>
                </c:pt>
                <c:pt idx="32">
                  <c:v>147.08000000000001</c:v>
                </c:pt>
                <c:pt idx="33">
                  <c:v>147.08000000000001</c:v>
                </c:pt>
                <c:pt idx="34">
                  <c:v>145.75</c:v>
                </c:pt>
                <c:pt idx="35">
                  <c:v>145.41999999999899</c:v>
                </c:pt>
                <c:pt idx="36">
                  <c:v>136.91999999999899</c:v>
                </c:pt>
                <c:pt idx="37">
                  <c:v>136.5</c:v>
                </c:pt>
                <c:pt idx="38">
                  <c:v>131.58000000000001</c:v>
                </c:pt>
                <c:pt idx="39">
                  <c:v>127.67</c:v>
                </c:pt>
                <c:pt idx="40">
                  <c:v>126.75</c:v>
                </c:pt>
                <c:pt idx="41">
                  <c:v>125.33</c:v>
                </c:pt>
                <c:pt idx="42">
                  <c:v>97.829999999999899</c:v>
                </c:pt>
                <c:pt idx="43">
                  <c:v>76.079999999999899</c:v>
                </c:pt>
                <c:pt idx="44">
                  <c:v>65.579999999999899</c:v>
                </c:pt>
                <c:pt idx="45">
                  <c:v>38.049999999999898</c:v>
                </c:pt>
                <c:pt idx="46">
                  <c:v>37.829999999999899</c:v>
                </c:pt>
                <c:pt idx="47">
                  <c:v>31.25</c:v>
                </c:pt>
              </c:numCache>
            </c:numRef>
          </c:xVal>
          <c:yVal>
            <c:numRef>
              <c:f>Final_NDI45!$H$2:$H$49</c:f>
              <c:numCache>
                <c:formatCode>General</c:formatCode>
                <c:ptCount val="48"/>
                <c:pt idx="0">
                  <c:v>#N/A</c:v>
                </c:pt>
                <c:pt idx="1">
                  <c:v>#N/A</c:v>
                </c:pt>
                <c:pt idx="2">
                  <c:v>#N/A</c:v>
                </c:pt>
                <c:pt idx="3">
                  <c:v>#N/A</c:v>
                </c:pt>
                <c:pt idx="4">
                  <c:v>#N/A</c:v>
                </c:pt>
                <c:pt idx="5">
                  <c:v>#N/A</c:v>
                </c:pt>
                <c:pt idx="6">
                  <c:v>#N/A</c:v>
                </c:pt>
                <c:pt idx="7">
                  <c:v>9.5771141350268998E-2</c:v>
                </c:pt>
                <c:pt idx="8">
                  <c:v>#N/A</c:v>
                </c:pt>
                <c:pt idx="9">
                  <c:v>0.17256885766982999</c:v>
                </c:pt>
                <c:pt idx="10">
                  <c:v>#N/A</c:v>
                </c:pt>
                <c:pt idx="11">
                  <c:v>#N/A</c:v>
                </c:pt>
                <c:pt idx="12">
                  <c:v>0.115674197673798</c:v>
                </c:pt>
                <c:pt idx="13">
                  <c:v>8.3619698882102994E-2</c:v>
                </c:pt>
                <c:pt idx="14">
                  <c:v>0.118915587663651</c:v>
                </c:pt>
                <c:pt idx="15">
                  <c:v>#N/A</c:v>
                </c:pt>
                <c:pt idx="16">
                  <c:v>#N/A</c:v>
                </c:pt>
                <c:pt idx="17">
                  <c:v>#N/A</c:v>
                </c:pt>
                <c:pt idx="18">
                  <c:v>0.102803736925125</c:v>
                </c:pt>
                <c:pt idx="19">
                  <c:v>0.11135371029377</c:v>
                </c:pt>
                <c:pt idx="20">
                  <c:v>0.13340564072132099</c:v>
                </c:pt>
                <c:pt idx="21">
                  <c:v>0.15088178217411</c:v>
                </c:pt>
                <c:pt idx="22">
                  <c:v>#N/A</c:v>
                </c:pt>
                <c:pt idx="23">
                  <c:v>#N/A</c:v>
                </c:pt>
                <c:pt idx="24">
                  <c:v>0.116625308990479</c:v>
                </c:pt>
                <c:pt idx="25">
                  <c:v>0.126684635877609</c:v>
                </c:pt>
                <c:pt idx="26">
                  <c:v>#N/A</c:v>
                </c:pt>
                <c:pt idx="27">
                  <c:v>0.11036036163568499</c:v>
                </c:pt>
                <c:pt idx="28">
                  <c:v>#N/A</c:v>
                </c:pt>
                <c:pt idx="29">
                  <c:v>0.13854166865348799</c:v>
                </c:pt>
                <c:pt idx="30">
                  <c:v>8.5714288055896995E-2</c:v>
                </c:pt>
                <c:pt idx="31">
                  <c:v>7.0080861449241999E-2</c:v>
                </c:pt>
                <c:pt idx="32">
                  <c:v>9.1870456933974998E-2</c:v>
                </c:pt>
                <c:pt idx="33">
                  <c:v>#N/A</c:v>
                </c:pt>
                <c:pt idx="34">
                  <c:v>0.12565444409847301</c:v>
                </c:pt>
                <c:pt idx="35">
                  <c:v>9.3000002205371995E-2</c:v>
                </c:pt>
                <c:pt idx="36">
                  <c:v>#N/A</c:v>
                </c:pt>
                <c:pt idx="37">
                  <c:v>6.9219440221785999E-2</c:v>
                </c:pt>
                <c:pt idx="38">
                  <c:v>0.125439628958702</c:v>
                </c:pt>
                <c:pt idx="39">
                  <c:v>0.105196453630924</c:v>
                </c:pt>
                <c:pt idx="40">
                  <c:v>8.6956523358821994E-2</c:v>
                </c:pt>
                <c:pt idx="41">
                  <c:v>9.3399748206138999E-2</c:v>
                </c:pt>
                <c:pt idx="42">
                  <c:v>-6.2421974726019997E-3</c:v>
                </c:pt>
                <c:pt idx="43">
                  <c:v>7.4646078050136996E-2</c:v>
                </c:pt>
                <c:pt idx="44">
                  <c:v>0.144372418522835</c:v>
                </c:pt>
                <c:pt idx="45">
                  <c:v>6.0913704335690003E-2</c:v>
                </c:pt>
                <c:pt idx="46">
                  <c:v>0.100336700677872</c:v>
                </c:pt>
                <c:pt idx="47">
                  <c:v>8.9319176971911995E-2</c:v>
                </c:pt>
              </c:numCache>
            </c:numRef>
          </c:yVal>
          <c:smooth val="0"/>
          <c:extLst xmlns:c16r2="http://schemas.microsoft.com/office/drawing/2015/06/chart">
            <c:ext xmlns:c16="http://schemas.microsoft.com/office/drawing/2014/chart" uri="{C3380CC4-5D6E-409C-BE32-E72D297353CC}">
              <c16:uniqueId val="{00000003-0A7A-48AC-A5B3-ABE1A37619BE}"/>
            </c:ext>
          </c:extLst>
        </c:ser>
        <c:dLbls>
          <c:showLegendKey val="0"/>
          <c:showVal val="0"/>
          <c:showCatName val="0"/>
          <c:showSerName val="0"/>
          <c:showPercent val="0"/>
          <c:showBubbleSize val="0"/>
        </c:dLbls>
        <c:axId val="663026608"/>
        <c:axId val="663027000"/>
      </c:scatterChart>
      <c:valAx>
        <c:axId val="6630266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Pickwleed Health Index</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63027000"/>
        <c:crosses val="autoZero"/>
        <c:crossBetween val="midCat"/>
      </c:valAx>
      <c:valAx>
        <c:axId val="663027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Sentinel 2A Normalized Difference Index 45 (NDI45)</a:t>
                </a:r>
              </a:p>
            </c:rich>
          </c:tx>
          <c:layout>
            <c:manualLayout>
              <c:xMode val="edge"/>
              <c:yMode val="edge"/>
              <c:x val="2.5154068670607502E-2"/>
              <c:y val="0.16504756619138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63026608"/>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w="12700">
      <a:solidFill>
        <a:schemeClr val="tx1"/>
      </a:solidFill>
    </a:ln>
    <a:effectLst/>
  </c:spPr>
  <c:txPr>
    <a:bodyPr/>
    <a:lstStyle/>
    <a:p>
      <a:pPr>
        <a:defRPr baseline="0">
          <a:latin typeface="Century Gothic" panose="020B0502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dirty="0" err="1"/>
              <a:t>Pickleweed</a:t>
            </a:r>
            <a:r>
              <a:rPr lang="en-US" sz="1200" dirty="0"/>
              <a:t> Health Index vs. Inverted Red-Edge</a:t>
            </a:r>
            <a:r>
              <a:rPr lang="en-US" sz="1200" baseline="0" dirty="0"/>
              <a:t> </a:t>
            </a:r>
            <a:r>
              <a:rPr lang="en-US" sz="1200" baseline="0" dirty="0" err="1"/>
              <a:t>Clorophyll</a:t>
            </a:r>
            <a:r>
              <a:rPr lang="en-US" sz="1200" baseline="0" dirty="0"/>
              <a:t> Index (IRECI)</a:t>
            </a:r>
            <a:endParaRPr lang="en-US" sz="12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Final_IRECI!$G$1</c:f>
              <c:strCache>
                <c:ptCount val="1"/>
                <c:pt idx="0">
                  <c:v>High Elevation Marsh</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Final_IRECI!$C$2:$C$49</c:f>
              <c:numCache>
                <c:formatCode>General</c:formatCode>
                <c:ptCount val="48"/>
                <c:pt idx="0">
                  <c:v>229.08</c:v>
                </c:pt>
                <c:pt idx="1">
                  <c:v>209.75</c:v>
                </c:pt>
                <c:pt idx="2">
                  <c:v>206.75</c:v>
                </c:pt>
                <c:pt idx="3">
                  <c:v>200.5</c:v>
                </c:pt>
                <c:pt idx="4">
                  <c:v>200.41999999999899</c:v>
                </c:pt>
                <c:pt idx="5">
                  <c:v>198.16999999999899</c:v>
                </c:pt>
                <c:pt idx="6">
                  <c:v>194.75</c:v>
                </c:pt>
                <c:pt idx="7">
                  <c:v>190.5</c:v>
                </c:pt>
                <c:pt idx="8">
                  <c:v>190.16999999999899</c:v>
                </c:pt>
                <c:pt idx="9">
                  <c:v>189.25</c:v>
                </c:pt>
                <c:pt idx="10">
                  <c:v>188.5</c:v>
                </c:pt>
                <c:pt idx="11">
                  <c:v>187.25</c:v>
                </c:pt>
                <c:pt idx="12">
                  <c:v>187</c:v>
                </c:pt>
                <c:pt idx="13">
                  <c:v>186.25</c:v>
                </c:pt>
                <c:pt idx="14">
                  <c:v>185.25</c:v>
                </c:pt>
                <c:pt idx="15">
                  <c:v>184.66999999999899</c:v>
                </c:pt>
                <c:pt idx="16">
                  <c:v>184.58</c:v>
                </c:pt>
                <c:pt idx="17">
                  <c:v>181.75</c:v>
                </c:pt>
                <c:pt idx="18">
                  <c:v>181.41999999999899</c:v>
                </c:pt>
                <c:pt idx="19">
                  <c:v>180.91999999999899</c:v>
                </c:pt>
                <c:pt idx="20">
                  <c:v>178.08</c:v>
                </c:pt>
                <c:pt idx="21">
                  <c:v>177.41999999999899</c:v>
                </c:pt>
                <c:pt idx="22">
                  <c:v>175.08</c:v>
                </c:pt>
                <c:pt idx="23">
                  <c:v>173.41999999999899</c:v>
                </c:pt>
                <c:pt idx="24">
                  <c:v>172.75</c:v>
                </c:pt>
                <c:pt idx="25">
                  <c:v>168.5</c:v>
                </c:pt>
                <c:pt idx="26">
                  <c:v>164.83</c:v>
                </c:pt>
                <c:pt idx="27">
                  <c:v>160.58000000000001</c:v>
                </c:pt>
                <c:pt idx="28">
                  <c:v>156.25</c:v>
                </c:pt>
                <c:pt idx="29">
                  <c:v>152.41999999999899</c:v>
                </c:pt>
                <c:pt idx="30">
                  <c:v>151.33000000000001</c:v>
                </c:pt>
                <c:pt idx="31">
                  <c:v>147.08000000000001</c:v>
                </c:pt>
                <c:pt idx="32">
                  <c:v>147.08000000000001</c:v>
                </c:pt>
                <c:pt idx="33">
                  <c:v>147.08000000000001</c:v>
                </c:pt>
                <c:pt idx="34">
                  <c:v>145.75</c:v>
                </c:pt>
                <c:pt idx="35">
                  <c:v>145.41999999999899</c:v>
                </c:pt>
                <c:pt idx="36">
                  <c:v>136.91999999999899</c:v>
                </c:pt>
                <c:pt idx="37">
                  <c:v>136.5</c:v>
                </c:pt>
                <c:pt idx="38">
                  <c:v>131.58000000000001</c:v>
                </c:pt>
                <c:pt idx="39">
                  <c:v>127.67</c:v>
                </c:pt>
                <c:pt idx="40">
                  <c:v>126.75</c:v>
                </c:pt>
                <c:pt idx="41">
                  <c:v>125.33</c:v>
                </c:pt>
                <c:pt idx="42">
                  <c:v>97.829999999999899</c:v>
                </c:pt>
                <c:pt idx="43">
                  <c:v>76.079999999999899</c:v>
                </c:pt>
                <c:pt idx="44">
                  <c:v>65.579999999999899</c:v>
                </c:pt>
                <c:pt idx="45">
                  <c:v>38.049999999999898</c:v>
                </c:pt>
                <c:pt idx="46">
                  <c:v>37.829999999999899</c:v>
                </c:pt>
                <c:pt idx="47">
                  <c:v>31.25</c:v>
                </c:pt>
              </c:numCache>
            </c:numRef>
          </c:xVal>
          <c:yVal>
            <c:numRef>
              <c:f>Final_IRECI!$G$2:$G$49</c:f>
              <c:numCache>
                <c:formatCode>General</c:formatCode>
                <c:ptCount val="48"/>
                <c:pt idx="0">
                  <c:v>2033.40539550781</c:v>
                </c:pt>
                <c:pt idx="1">
                  <c:v>2147.0771484375</c:v>
                </c:pt>
                <c:pt idx="2">
                  <c:v>2369.88940429687</c:v>
                </c:pt>
                <c:pt idx="3">
                  <c:v>1509.60327148437</c:v>
                </c:pt>
                <c:pt idx="4">
                  <c:v>535.187255859375</c:v>
                </c:pt>
                <c:pt idx="5">
                  <c:v>543.799560546875</c:v>
                </c:pt>
                <c:pt idx="6">
                  <c:v>922.36334228515602</c:v>
                </c:pt>
                <c:pt idx="7">
                  <c:v>#N/A</c:v>
                </c:pt>
                <c:pt idx="8">
                  <c:v>1392.69995117187</c:v>
                </c:pt>
                <c:pt idx="9">
                  <c:v>#N/A</c:v>
                </c:pt>
                <c:pt idx="10">
                  <c:v>740.64514160156205</c:v>
                </c:pt>
                <c:pt idx="11">
                  <c:v>1126.98168945312</c:v>
                </c:pt>
                <c:pt idx="12">
                  <c:v>#N/A</c:v>
                </c:pt>
                <c:pt idx="13">
                  <c:v>#N/A</c:v>
                </c:pt>
                <c:pt idx="14">
                  <c:v>#N/A</c:v>
                </c:pt>
                <c:pt idx="15">
                  <c:v>498.36511230468687</c:v>
                </c:pt>
                <c:pt idx="16">
                  <c:v>1208.76306152343</c:v>
                </c:pt>
                <c:pt idx="17">
                  <c:v>477.15808105468699</c:v>
                </c:pt>
                <c:pt idx="18">
                  <c:v>#N/A</c:v>
                </c:pt>
                <c:pt idx="19">
                  <c:v>#N/A</c:v>
                </c:pt>
                <c:pt idx="20">
                  <c:v>#N/A</c:v>
                </c:pt>
                <c:pt idx="21">
                  <c:v>#N/A</c:v>
                </c:pt>
                <c:pt idx="22">
                  <c:v>633.76934814453102</c:v>
                </c:pt>
                <c:pt idx="23">
                  <c:v>1518.40856933593</c:v>
                </c:pt>
                <c:pt idx="24">
                  <c:v>#N/A</c:v>
                </c:pt>
                <c:pt idx="25">
                  <c:v>#N/A</c:v>
                </c:pt>
                <c:pt idx="26">
                  <c:v>510.60464477539</c:v>
                </c:pt>
                <c:pt idx="27">
                  <c:v>#N/A</c:v>
                </c:pt>
                <c:pt idx="28">
                  <c:v>862.67028808593682</c:v>
                </c:pt>
                <c:pt idx="29">
                  <c:v>#N/A</c:v>
                </c:pt>
                <c:pt idx="30">
                  <c:v>#N/A</c:v>
                </c:pt>
                <c:pt idx="31">
                  <c:v>#N/A</c:v>
                </c:pt>
                <c:pt idx="32">
                  <c:v>#N/A</c:v>
                </c:pt>
                <c:pt idx="33">
                  <c:v>716.58538818359295</c:v>
                </c:pt>
                <c:pt idx="34">
                  <c:v>#N/A</c:v>
                </c:pt>
                <c:pt idx="35">
                  <c:v>#N/A</c:v>
                </c:pt>
                <c:pt idx="36">
                  <c:v>686.14636230468705</c:v>
                </c:pt>
                <c:pt idx="37">
                  <c:v>#N/A</c:v>
                </c:pt>
                <c:pt idx="38">
                  <c:v>#N/A</c:v>
                </c:pt>
                <c:pt idx="39">
                  <c:v>#N/A</c:v>
                </c:pt>
                <c:pt idx="40">
                  <c:v>#N/A</c:v>
                </c:pt>
                <c:pt idx="41">
                  <c:v>#N/A</c:v>
                </c:pt>
                <c:pt idx="42">
                  <c:v>#N/A</c:v>
                </c:pt>
                <c:pt idx="43">
                  <c:v>#N/A</c:v>
                </c:pt>
                <c:pt idx="44">
                  <c:v>#N/A</c:v>
                </c:pt>
                <c:pt idx="45">
                  <c:v>#N/A</c:v>
                </c:pt>
                <c:pt idx="46">
                  <c:v>#N/A</c:v>
                </c:pt>
                <c:pt idx="47">
                  <c:v>#N/A</c:v>
                </c:pt>
              </c:numCache>
            </c:numRef>
          </c:yVal>
          <c:smooth val="0"/>
          <c:extLst xmlns:c16r2="http://schemas.microsoft.com/office/drawing/2015/06/chart">
            <c:ext xmlns:c16="http://schemas.microsoft.com/office/drawing/2014/chart" uri="{C3380CC4-5D6E-409C-BE32-E72D297353CC}">
              <c16:uniqueId val="{00000001-8913-4011-B7CE-2F09EB704790}"/>
            </c:ext>
          </c:extLst>
        </c:ser>
        <c:ser>
          <c:idx val="1"/>
          <c:order val="1"/>
          <c:tx>
            <c:strRef>
              <c:f>Final_IRECI!$H$1</c:f>
              <c:strCache>
                <c:ptCount val="1"/>
                <c:pt idx="0">
                  <c:v>Low Elevation Marsh</c:v>
                </c:pt>
              </c:strCache>
            </c:strRef>
          </c:tx>
          <c:spPr>
            <a:ln w="1905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xVal>
            <c:numRef>
              <c:f>Final_IRECI!$C$2:$C$49</c:f>
              <c:numCache>
                <c:formatCode>General</c:formatCode>
                <c:ptCount val="48"/>
                <c:pt idx="0">
                  <c:v>229.08</c:v>
                </c:pt>
                <c:pt idx="1">
                  <c:v>209.75</c:v>
                </c:pt>
                <c:pt idx="2">
                  <c:v>206.75</c:v>
                </c:pt>
                <c:pt idx="3">
                  <c:v>200.5</c:v>
                </c:pt>
                <c:pt idx="4">
                  <c:v>200.41999999999899</c:v>
                </c:pt>
                <c:pt idx="5">
                  <c:v>198.16999999999899</c:v>
                </c:pt>
                <c:pt idx="6">
                  <c:v>194.75</c:v>
                </c:pt>
                <c:pt idx="7">
                  <c:v>190.5</c:v>
                </c:pt>
                <c:pt idx="8">
                  <c:v>190.16999999999899</c:v>
                </c:pt>
                <c:pt idx="9">
                  <c:v>189.25</c:v>
                </c:pt>
                <c:pt idx="10">
                  <c:v>188.5</c:v>
                </c:pt>
                <c:pt idx="11">
                  <c:v>187.25</c:v>
                </c:pt>
                <c:pt idx="12">
                  <c:v>187</c:v>
                </c:pt>
                <c:pt idx="13">
                  <c:v>186.25</c:v>
                </c:pt>
                <c:pt idx="14">
                  <c:v>185.25</c:v>
                </c:pt>
                <c:pt idx="15">
                  <c:v>184.66999999999899</c:v>
                </c:pt>
                <c:pt idx="16">
                  <c:v>184.58</c:v>
                </c:pt>
                <c:pt idx="17">
                  <c:v>181.75</c:v>
                </c:pt>
                <c:pt idx="18">
                  <c:v>181.41999999999899</c:v>
                </c:pt>
                <c:pt idx="19">
                  <c:v>180.91999999999899</c:v>
                </c:pt>
                <c:pt idx="20">
                  <c:v>178.08</c:v>
                </c:pt>
                <c:pt idx="21">
                  <c:v>177.41999999999899</c:v>
                </c:pt>
                <c:pt idx="22">
                  <c:v>175.08</c:v>
                </c:pt>
                <c:pt idx="23">
                  <c:v>173.41999999999899</c:v>
                </c:pt>
                <c:pt idx="24">
                  <c:v>172.75</c:v>
                </c:pt>
                <c:pt idx="25">
                  <c:v>168.5</c:v>
                </c:pt>
                <c:pt idx="26">
                  <c:v>164.83</c:v>
                </c:pt>
                <c:pt idx="27">
                  <c:v>160.58000000000001</c:v>
                </c:pt>
                <c:pt idx="28">
                  <c:v>156.25</c:v>
                </c:pt>
                <c:pt idx="29">
                  <c:v>152.41999999999899</c:v>
                </c:pt>
                <c:pt idx="30">
                  <c:v>151.33000000000001</c:v>
                </c:pt>
                <c:pt idx="31">
                  <c:v>147.08000000000001</c:v>
                </c:pt>
                <c:pt idx="32">
                  <c:v>147.08000000000001</c:v>
                </c:pt>
                <c:pt idx="33">
                  <c:v>147.08000000000001</c:v>
                </c:pt>
                <c:pt idx="34">
                  <c:v>145.75</c:v>
                </c:pt>
                <c:pt idx="35">
                  <c:v>145.41999999999899</c:v>
                </c:pt>
                <c:pt idx="36">
                  <c:v>136.91999999999899</c:v>
                </c:pt>
                <c:pt idx="37">
                  <c:v>136.5</c:v>
                </c:pt>
                <c:pt idx="38">
                  <c:v>131.58000000000001</c:v>
                </c:pt>
                <c:pt idx="39">
                  <c:v>127.67</c:v>
                </c:pt>
                <c:pt idx="40">
                  <c:v>126.75</c:v>
                </c:pt>
                <c:pt idx="41">
                  <c:v>125.33</c:v>
                </c:pt>
                <c:pt idx="42">
                  <c:v>97.829999999999899</c:v>
                </c:pt>
                <c:pt idx="43">
                  <c:v>76.079999999999899</c:v>
                </c:pt>
                <c:pt idx="44">
                  <c:v>65.579999999999899</c:v>
                </c:pt>
                <c:pt idx="45">
                  <c:v>38.049999999999898</c:v>
                </c:pt>
                <c:pt idx="46">
                  <c:v>37.829999999999899</c:v>
                </c:pt>
                <c:pt idx="47">
                  <c:v>31.25</c:v>
                </c:pt>
              </c:numCache>
            </c:numRef>
          </c:xVal>
          <c:yVal>
            <c:numRef>
              <c:f>Final_IRECI!$H$2:$H$49</c:f>
              <c:numCache>
                <c:formatCode>General</c:formatCode>
                <c:ptCount val="48"/>
                <c:pt idx="0">
                  <c:v>#N/A</c:v>
                </c:pt>
                <c:pt idx="1">
                  <c:v>#N/A</c:v>
                </c:pt>
                <c:pt idx="2">
                  <c:v>#N/A</c:v>
                </c:pt>
                <c:pt idx="3">
                  <c:v>#N/A</c:v>
                </c:pt>
                <c:pt idx="4">
                  <c:v>#N/A</c:v>
                </c:pt>
                <c:pt idx="5">
                  <c:v>#N/A</c:v>
                </c:pt>
                <c:pt idx="6">
                  <c:v>#N/A</c:v>
                </c:pt>
                <c:pt idx="7">
                  <c:v>488.37683105468687</c:v>
                </c:pt>
                <c:pt idx="8">
                  <c:v>#N/A</c:v>
                </c:pt>
                <c:pt idx="9">
                  <c:v>1350.30493164062</c:v>
                </c:pt>
                <c:pt idx="10">
                  <c:v>#N/A</c:v>
                </c:pt>
                <c:pt idx="11">
                  <c:v>#N/A</c:v>
                </c:pt>
                <c:pt idx="12">
                  <c:v>494.76809692382801</c:v>
                </c:pt>
                <c:pt idx="13">
                  <c:v>752.58459472656205</c:v>
                </c:pt>
                <c:pt idx="14">
                  <c:v>551.002197265625</c:v>
                </c:pt>
                <c:pt idx="15">
                  <c:v>#N/A</c:v>
                </c:pt>
                <c:pt idx="16">
                  <c:v>#N/A</c:v>
                </c:pt>
                <c:pt idx="17">
                  <c:v>#N/A</c:v>
                </c:pt>
                <c:pt idx="18">
                  <c:v>437.74816894531187</c:v>
                </c:pt>
                <c:pt idx="19">
                  <c:v>645.16107177734295</c:v>
                </c:pt>
                <c:pt idx="20">
                  <c:v>776.58947753906205</c:v>
                </c:pt>
                <c:pt idx="21">
                  <c:v>593.07604980468705</c:v>
                </c:pt>
                <c:pt idx="22">
                  <c:v>#N/A</c:v>
                </c:pt>
                <c:pt idx="23">
                  <c:v>#N/A</c:v>
                </c:pt>
                <c:pt idx="24">
                  <c:v>862.81335449218705</c:v>
                </c:pt>
                <c:pt idx="25">
                  <c:v>812.89758300781205</c:v>
                </c:pt>
                <c:pt idx="26">
                  <c:v>#N/A</c:v>
                </c:pt>
                <c:pt idx="27">
                  <c:v>869.9878540039058</c:v>
                </c:pt>
                <c:pt idx="28">
                  <c:v>#N/A</c:v>
                </c:pt>
                <c:pt idx="29">
                  <c:v>814.27996826171795</c:v>
                </c:pt>
                <c:pt idx="30">
                  <c:v>404.46490478515602</c:v>
                </c:pt>
                <c:pt idx="31">
                  <c:v>299.60452270507801</c:v>
                </c:pt>
                <c:pt idx="32">
                  <c:v>419.40676879882801</c:v>
                </c:pt>
                <c:pt idx="33">
                  <c:v>#N/A</c:v>
                </c:pt>
                <c:pt idx="34">
                  <c:v>550.98834228515602</c:v>
                </c:pt>
                <c:pt idx="35">
                  <c:v>713.127197265625</c:v>
                </c:pt>
                <c:pt idx="36">
                  <c:v>#N/A</c:v>
                </c:pt>
                <c:pt idx="37">
                  <c:v>613.04864501953102</c:v>
                </c:pt>
                <c:pt idx="38">
                  <c:v>665.26666259765602</c:v>
                </c:pt>
                <c:pt idx="39">
                  <c:v>491.20413208007801</c:v>
                </c:pt>
                <c:pt idx="40">
                  <c:v>218.08285522460901</c:v>
                </c:pt>
                <c:pt idx="41">
                  <c:v>394.44192504882801</c:v>
                </c:pt>
                <c:pt idx="42">
                  <c:v>180.252517700195</c:v>
                </c:pt>
                <c:pt idx="43">
                  <c:v>276.764068603515</c:v>
                </c:pt>
                <c:pt idx="44">
                  <c:v>909.93200683593659</c:v>
                </c:pt>
                <c:pt idx="45">
                  <c:v>623.21911621093705</c:v>
                </c:pt>
                <c:pt idx="46">
                  <c:v>559.00122070312477</c:v>
                </c:pt>
                <c:pt idx="47">
                  <c:v>463.37728881835898</c:v>
                </c:pt>
              </c:numCache>
            </c:numRef>
          </c:yVal>
          <c:smooth val="0"/>
          <c:extLst xmlns:c16r2="http://schemas.microsoft.com/office/drawing/2015/06/chart">
            <c:ext xmlns:c16="http://schemas.microsoft.com/office/drawing/2014/chart" uri="{C3380CC4-5D6E-409C-BE32-E72D297353CC}">
              <c16:uniqueId val="{00000003-8913-4011-B7CE-2F09EB704790}"/>
            </c:ext>
          </c:extLst>
        </c:ser>
        <c:dLbls>
          <c:showLegendKey val="0"/>
          <c:showVal val="0"/>
          <c:showCatName val="0"/>
          <c:showSerName val="0"/>
          <c:showPercent val="0"/>
          <c:showBubbleSize val="0"/>
        </c:dLbls>
        <c:axId val="663029352"/>
        <c:axId val="663029744"/>
      </c:scatterChart>
      <c:valAx>
        <c:axId val="6630293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Pickleweed Health</a:t>
                </a:r>
                <a:r>
                  <a:rPr lang="en-US" baseline="0"/>
                  <a:t> Index</a:t>
                </a:r>
                <a:endParaRPr lang="en-US"/>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3029744"/>
        <c:crosses val="autoZero"/>
        <c:crossBetween val="midCat"/>
      </c:valAx>
      <c:valAx>
        <c:axId val="663029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Sentinel 2A Inverted Red-Edge Chlorophyll Index</a:t>
                </a:r>
                <a:r>
                  <a:rPr lang="en-US" baseline="0"/>
                  <a:t> (IRECI)</a:t>
                </a:r>
                <a:endParaRPr lang="en-US"/>
              </a:p>
            </c:rich>
          </c:tx>
          <c:layout>
            <c:manualLayout>
              <c:xMode val="edge"/>
              <c:yMode val="edge"/>
              <c:x val="2.5154068670607502E-2"/>
              <c:y val="0.1388454134885379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3029352"/>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12700">
      <a:solidFill>
        <a:srgbClr val="333333"/>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1200" b="1" dirty="0">
                <a:solidFill>
                  <a:schemeClr val="accent6"/>
                </a:solidFill>
              </a:rPr>
              <a:t>Sentinel 2A NDVI </a:t>
            </a:r>
            <a:r>
              <a:rPr lang="en-US" sz="1200" dirty="0"/>
              <a:t>vs. </a:t>
            </a:r>
            <a:r>
              <a:rPr lang="en-US" sz="1200" dirty="0" err="1"/>
              <a:t>Pickleweed</a:t>
            </a:r>
            <a:r>
              <a:rPr lang="en-US" sz="1200" baseline="0" dirty="0"/>
              <a:t> Health Index for High Elevation Marsh</a:t>
            </a:r>
            <a:endParaRPr lang="en-US" sz="1200" dirty="0"/>
          </a:p>
        </c:rich>
      </c:tx>
      <c:layout>
        <c:manualLayout>
          <c:xMode val="edge"/>
          <c:yMode val="edge"/>
          <c:x val="0.214861111111111"/>
          <c:y val="5.787037037037039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'High Elevation Marsh - PW only'!$AE$1</c:f>
              <c:strCache>
                <c:ptCount val="1"/>
                <c:pt idx="0">
                  <c:v>Sentinel_NDVI</c:v>
                </c:pt>
              </c:strCache>
            </c:strRef>
          </c:tx>
          <c:spPr>
            <a:ln w="25400" cap="rnd">
              <a:noFill/>
              <a:round/>
            </a:ln>
            <a:effectLst/>
          </c:spPr>
          <c:marker>
            <c:symbol val="circle"/>
            <c:size val="5"/>
            <c:spPr>
              <a:solidFill>
                <a:schemeClr val="accent6"/>
              </a:solidFill>
              <a:ln w="9525">
                <a:solidFill>
                  <a:schemeClr val="accent6"/>
                </a:solidFill>
              </a:ln>
              <a:effectLst/>
            </c:spPr>
          </c:marker>
          <c:trendline>
            <c:spPr>
              <a:ln w="19050" cap="rnd">
                <a:solidFill>
                  <a:schemeClr val="accent6"/>
                </a:solidFill>
                <a:prstDash val="sysDot"/>
              </a:ln>
              <a:effectLst/>
            </c:spPr>
            <c:trendlineType val="linear"/>
            <c:dispRSqr val="0"/>
            <c:dispEq val="0"/>
          </c:trendline>
          <c:trendline>
            <c:spPr>
              <a:ln w="19050" cap="rnd">
                <a:solidFill>
                  <a:schemeClr val="accent6"/>
                </a:solidFill>
                <a:prstDash val="sysDot"/>
              </a:ln>
              <a:effectLst/>
            </c:spPr>
            <c:trendlineType val="linear"/>
            <c:dispRSqr val="0"/>
            <c:dispEq val="0"/>
          </c:trendline>
          <c:xVal>
            <c:numRef>
              <c:f>'High Elevation Marsh - PW only'!$J$2:$J$39</c:f>
              <c:numCache>
                <c:formatCode>General</c:formatCode>
                <c:ptCount val="38"/>
                <c:pt idx="0">
                  <c:v>209.75</c:v>
                </c:pt>
                <c:pt idx="1">
                  <c:v>229.08</c:v>
                </c:pt>
                <c:pt idx="2">
                  <c:v>206.75</c:v>
                </c:pt>
                <c:pt idx="3">
                  <c:v>173.41999999999899</c:v>
                </c:pt>
                <c:pt idx="4">
                  <c:v>190.16999999999899</c:v>
                </c:pt>
                <c:pt idx="5">
                  <c:v>200.5</c:v>
                </c:pt>
                <c:pt idx="6">
                  <c:v>184.58</c:v>
                </c:pt>
                <c:pt idx="7">
                  <c:v>136.91999999999899</c:v>
                </c:pt>
                <c:pt idx="8">
                  <c:v>184.66999999999899</c:v>
                </c:pt>
                <c:pt idx="9">
                  <c:v>164.83</c:v>
                </c:pt>
                <c:pt idx="10">
                  <c:v>156.25</c:v>
                </c:pt>
                <c:pt idx="11">
                  <c:v>198.16999999999899</c:v>
                </c:pt>
                <c:pt idx="12">
                  <c:v>194.75</c:v>
                </c:pt>
                <c:pt idx="13">
                  <c:v>200.41999999999899</c:v>
                </c:pt>
                <c:pt idx="14">
                  <c:v>187.25</c:v>
                </c:pt>
                <c:pt idx="15">
                  <c:v>147.08000000000001</c:v>
                </c:pt>
                <c:pt idx="16">
                  <c:v>181.75</c:v>
                </c:pt>
                <c:pt idx="17">
                  <c:v>175.08</c:v>
                </c:pt>
              </c:numCache>
            </c:numRef>
          </c:xVal>
          <c:yVal>
            <c:numRef>
              <c:f>'High Elevation Marsh - PW only'!$AE$2:$AE$39</c:f>
              <c:numCache>
                <c:formatCode>General</c:formatCode>
                <c:ptCount val="38"/>
                <c:pt idx="0">
                  <c:v>0.479181885719</c:v>
                </c:pt>
                <c:pt idx="1">
                  <c:v>0.47154766321199998</c:v>
                </c:pt>
                <c:pt idx="2">
                  <c:v>0.46086955070500002</c:v>
                </c:pt>
                <c:pt idx="3">
                  <c:v>0.42677384614899999</c:v>
                </c:pt>
                <c:pt idx="4">
                  <c:v>0.356978356838</c:v>
                </c:pt>
                <c:pt idx="5">
                  <c:v>0.42010581493400001</c:v>
                </c:pt>
                <c:pt idx="6">
                  <c:v>0.30190476775199998</c:v>
                </c:pt>
                <c:pt idx="7">
                  <c:v>0.29876795411099999</c:v>
                </c:pt>
                <c:pt idx="8">
                  <c:v>0.22966507077199999</c:v>
                </c:pt>
                <c:pt idx="9">
                  <c:v>0.23507462441900001</c:v>
                </c:pt>
                <c:pt idx="10">
                  <c:v>0.35626766085599998</c:v>
                </c:pt>
                <c:pt idx="11">
                  <c:v>0.23093333840399999</c:v>
                </c:pt>
                <c:pt idx="12">
                  <c:v>0.29080277681400002</c:v>
                </c:pt>
                <c:pt idx="13">
                  <c:v>0.23325893282900001</c:v>
                </c:pt>
                <c:pt idx="14">
                  <c:v>0.38495188951499998</c:v>
                </c:pt>
                <c:pt idx="15">
                  <c:v>0.297815650702</c:v>
                </c:pt>
                <c:pt idx="16">
                  <c:v>0.21237358450900001</c:v>
                </c:pt>
                <c:pt idx="17">
                  <c:v>0.270614266396</c:v>
                </c:pt>
              </c:numCache>
            </c:numRef>
          </c:yVal>
          <c:smooth val="0"/>
          <c:extLst xmlns:c16r2="http://schemas.microsoft.com/office/drawing/2015/06/chart">
            <c:ext xmlns:c16="http://schemas.microsoft.com/office/drawing/2014/chart" uri="{C3380CC4-5D6E-409C-BE32-E72D297353CC}">
              <c16:uniqueId val="{00000002-2D3B-4411-BF4D-1FF72F9E12D1}"/>
            </c:ext>
          </c:extLst>
        </c:ser>
        <c:dLbls>
          <c:showLegendKey val="0"/>
          <c:showVal val="0"/>
          <c:showCatName val="0"/>
          <c:showSerName val="0"/>
          <c:showPercent val="0"/>
          <c:showBubbleSize val="0"/>
        </c:dLbls>
        <c:axId val="499873160"/>
        <c:axId val="499874728"/>
      </c:scatterChart>
      <c:valAx>
        <c:axId val="4998731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Pickelweed Health Index - High Elevation Marsh (&gt; 156 cm)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99874728"/>
        <c:crosses val="autoZero"/>
        <c:crossBetween val="midCat"/>
      </c:valAx>
      <c:valAx>
        <c:axId val="499874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Sentinel 2A Normalized Difference Vegetation Index (NDVI)</a:t>
                </a:r>
              </a:p>
            </c:rich>
          </c:tx>
          <c:layout>
            <c:manualLayout>
              <c:xMode val="edge"/>
              <c:yMode val="edge"/>
              <c:x val="2.2222222222222199E-2"/>
              <c:y val="0.1162653105861770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99873160"/>
        <c:crosses val="autoZero"/>
        <c:crossBetween val="midCat"/>
      </c:valAx>
      <c:spPr>
        <a:noFill/>
        <a:ln>
          <a:noFill/>
        </a:ln>
        <a:effectLst/>
      </c:spPr>
    </c:plotArea>
    <c:plotVisOnly val="1"/>
    <c:dispBlanksAs val="gap"/>
    <c:showDLblsOverMax val="0"/>
  </c:chart>
  <c:spPr>
    <a:noFill/>
    <a:ln>
      <a:solidFill>
        <a:schemeClr val="tx1"/>
      </a:solidFill>
    </a:ln>
    <a:effectLst/>
  </c:spPr>
  <c:txPr>
    <a:bodyPr/>
    <a:lstStyle/>
    <a:p>
      <a:pPr>
        <a:defRPr baseline="0">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withinLinear" id="19">
  <a:schemeClr val="accent6"/>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11/18/2016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elkhornslough.org/gallery/index.php?/category/2"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habitat.noaa.gov/images/carbon_cycle.jp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elkhornslough.org/gallery/index.php?/category/2"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pbs.org/big-blue-live/live-cams/elkhorn-slough-otter-cam/"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elkhornslough.org/gallery/index.php?/category/2" TargetMode="External"/><Relationship Id="rId5" Type="http://schemas.openxmlformats.org/officeDocument/2006/relationships/hyperlink" Target="http://www.elkhornslough.org/photography/image_gallery/" TargetMode="External"/><Relationship Id="rId4" Type="http://schemas.openxmlformats.org/officeDocument/2006/relationships/hyperlink" Target="http://media.gettyimages.com/photos/sea-otter-in-elkhorn-slough-california-picture-id623360615?k=6&amp;m=623360615&amp;s=170667a&amp;w=0&amp;h=4A7ulGOJcJ2wMKiPadzbSDvaeXdva-6feVNKS6slQYc="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andsat.gsfc.nasa.gov/wp-content/uploads/2013/06/nu_611.jpg"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www.esa.int/spaceinimages/Images/2015/03/Sentinel-2" TargetMode="External"/><Relationship Id="rId4" Type="http://schemas.openxmlformats.org/officeDocument/2006/relationships/hyperlink" Target="http://landsat.gsfc.nasa.gov/wp-content/uploads/2012/12/L7_satellite2.pn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Introduce project title</a:t>
            </a:r>
            <a:r>
              <a:rPr lang="en-US" baseline="0" dirty="0" smtClean="0"/>
              <a:t> and team members.</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mask out water and remove algae as reduce error we a</a:t>
            </a:r>
            <a:r>
              <a:rPr lang="en-US" dirty="0" smtClean="0"/>
              <a:t>pply </a:t>
            </a:r>
            <a:r>
              <a:rPr lang="en-US" dirty="0" smtClean="0"/>
              <a:t>NDWI to mask </a:t>
            </a:r>
            <a:r>
              <a:rPr lang="en-US" dirty="0" smtClean="0"/>
              <a:t>and then preformed an</a:t>
            </a:r>
            <a:r>
              <a:rPr lang="en-US" baseline="0" dirty="0" smtClean="0"/>
              <a:t> </a:t>
            </a:r>
            <a:r>
              <a:rPr lang="en-US" baseline="0" dirty="0" smtClean="0"/>
              <a:t>NDVI </a:t>
            </a:r>
            <a:r>
              <a:rPr lang="en-US" baseline="0" dirty="0" smtClean="0"/>
              <a:t>on each image to better understand how vegetation health within the slough has changed over time. </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239552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addition to analyzing the entire study area, we did a regional </a:t>
            </a:r>
            <a:r>
              <a:rPr lang="en-US" sz="1200" kern="1200" dirty="0" smtClean="0">
                <a:solidFill>
                  <a:schemeClr val="tx1"/>
                </a:solidFill>
                <a:effectLst/>
                <a:latin typeface="+mn-lt"/>
                <a:ea typeface="+mn-ea"/>
                <a:cs typeface="+mn-cs"/>
              </a:rPr>
              <a:t>analysis</a:t>
            </a:r>
            <a:r>
              <a:rPr lang="en-US" sz="1200" kern="1200" baseline="0" dirty="0" smtClean="0">
                <a:solidFill>
                  <a:schemeClr val="tx1"/>
                </a:solidFill>
                <a:effectLst/>
                <a:latin typeface="+mn-lt"/>
                <a:ea typeface="+mn-ea"/>
                <a:cs typeface="+mn-cs"/>
              </a:rPr>
              <a:t> b</a:t>
            </a:r>
            <a:r>
              <a:rPr lang="en-US" sz="1200" u="none" strike="noStrike" kern="1200" dirty="0" smtClean="0">
                <a:solidFill>
                  <a:schemeClr val="tx1"/>
                </a:solidFill>
                <a:effectLst/>
                <a:latin typeface="+mn-lt"/>
                <a:ea typeface="+mn-ea"/>
                <a:cs typeface="+mn-cs"/>
              </a:rPr>
              <a:t>y </a:t>
            </a:r>
            <a:r>
              <a:rPr lang="en-US" sz="1200" u="none" strike="noStrike" kern="1200" dirty="0" smtClean="0">
                <a:solidFill>
                  <a:schemeClr val="tx1"/>
                </a:solidFill>
                <a:effectLst/>
                <a:latin typeface="+mn-lt"/>
                <a:ea typeface="+mn-ea"/>
                <a:cs typeface="+mn-cs"/>
              </a:rPr>
              <a:t>splitting study area into three parts: upper, middle, lower </a:t>
            </a:r>
            <a:r>
              <a:rPr lang="en-US" sz="1200" u="none" strike="noStrike" kern="1200" dirty="0" smtClean="0">
                <a:solidFill>
                  <a:schemeClr val="tx1"/>
                </a:solidFill>
                <a:effectLst/>
                <a:latin typeface="+mn-lt"/>
                <a:ea typeface="+mn-ea"/>
                <a:cs typeface="+mn-cs"/>
              </a:rPr>
              <a:t>marsh.</a:t>
            </a:r>
            <a:r>
              <a:rPr lang="en-US" sz="1200" u="none" strike="noStrike" kern="1200" baseline="0" dirty="0" smtClean="0">
                <a:solidFill>
                  <a:schemeClr val="tx1"/>
                </a:solidFill>
                <a:effectLst/>
                <a:latin typeface="+mn-lt"/>
                <a:ea typeface="+mn-ea"/>
                <a:cs typeface="+mn-cs"/>
              </a:rPr>
              <a:t> We c</a:t>
            </a:r>
            <a:r>
              <a:rPr lang="en-US" sz="1200" kern="1200" dirty="0" smtClean="0">
                <a:solidFill>
                  <a:schemeClr val="tx1"/>
                </a:solidFill>
                <a:effectLst/>
                <a:latin typeface="+mn-lt"/>
                <a:ea typeface="+mn-ea"/>
                <a:cs typeface="+mn-cs"/>
              </a:rPr>
              <a:t>alculated </a:t>
            </a:r>
            <a:r>
              <a:rPr lang="en-US" sz="1200" kern="1200" dirty="0" smtClean="0">
                <a:solidFill>
                  <a:schemeClr val="tx1"/>
                </a:solidFill>
                <a:effectLst/>
                <a:latin typeface="+mn-lt"/>
                <a:ea typeface="+mn-ea"/>
                <a:cs typeface="+mn-cs"/>
              </a:rPr>
              <a:t>NDVI values for each region to produce histograms in </a:t>
            </a:r>
            <a:r>
              <a:rPr lang="en-US" sz="1200" kern="1200" dirty="0" smtClean="0">
                <a:solidFill>
                  <a:schemeClr val="tx1"/>
                </a:solidFill>
                <a:effectLst/>
                <a:latin typeface="+mn-lt"/>
                <a:ea typeface="+mn-ea"/>
                <a:cs typeface="+mn-cs"/>
              </a:rPr>
              <a:t>GEE and produced histogram </a:t>
            </a:r>
            <a:r>
              <a:rPr lang="en-US" sz="1200" kern="1200" dirty="0" smtClean="0">
                <a:solidFill>
                  <a:schemeClr val="tx1"/>
                </a:solidFill>
                <a:effectLst/>
                <a:latin typeface="+mn-lt"/>
                <a:ea typeface="+mn-ea"/>
                <a:cs typeface="+mn-cs"/>
              </a:rPr>
              <a:t>NDVI values </a:t>
            </a:r>
            <a:r>
              <a:rPr lang="en-US" sz="1200" kern="1200" dirty="0" smtClean="0">
                <a:solidFill>
                  <a:schemeClr val="tx1"/>
                </a:solidFill>
                <a:effectLst/>
                <a:latin typeface="+mn-lt"/>
                <a:ea typeface="+mn-ea"/>
                <a:cs typeface="+mn-cs"/>
              </a:rPr>
              <a:t>that were then downloaded </a:t>
            </a:r>
            <a:r>
              <a:rPr lang="en-US" sz="1200" kern="1200" dirty="0" smtClean="0">
                <a:solidFill>
                  <a:schemeClr val="tx1"/>
                </a:solidFill>
                <a:effectLst/>
                <a:latin typeface="+mn-lt"/>
                <a:ea typeface="+mn-ea"/>
                <a:cs typeface="+mn-cs"/>
              </a:rPr>
              <a:t>as CSV files </a:t>
            </a:r>
            <a:r>
              <a:rPr lang="en-US" sz="1200" kern="1200" dirty="0" smtClean="0">
                <a:solidFill>
                  <a:schemeClr val="tx1"/>
                </a:solidFill>
                <a:effectLst/>
                <a:latin typeface="+mn-lt"/>
                <a:ea typeface="+mn-ea"/>
                <a:cs typeface="+mn-cs"/>
              </a:rPr>
              <a:t>and NDVI</a:t>
            </a:r>
            <a:r>
              <a:rPr lang="en-US" sz="1200" kern="1200" baseline="0" dirty="0" smtClean="0">
                <a:solidFill>
                  <a:schemeClr val="tx1"/>
                </a:solidFill>
                <a:effectLst/>
                <a:latin typeface="+mn-lt"/>
                <a:ea typeface="+mn-ea"/>
                <a:cs typeface="+mn-cs"/>
              </a:rPr>
              <a:t> averages for each region were calculated using Excel.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3659995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pursued this approach</a:t>
            </a:r>
            <a:r>
              <a:rPr lang="en-US" baseline="0" dirty="0" smtClean="0"/>
              <a:t> </a:t>
            </a:r>
            <a:r>
              <a:rPr lang="en-US" dirty="0" smtClean="0"/>
              <a:t>in</a:t>
            </a:r>
            <a:r>
              <a:rPr lang="en-US" baseline="0" dirty="0" smtClean="0"/>
              <a:t> an attempt to identify a correlation, but t</a:t>
            </a:r>
            <a:r>
              <a:rPr lang="en-US" dirty="0" smtClean="0"/>
              <a:t>he</a:t>
            </a:r>
            <a:r>
              <a:rPr lang="en-US" baseline="0" dirty="0" smtClean="0"/>
              <a:t> r-squared values indicates there is generally random correlation between NDVI and ENSO index throughout the El Nino years for each region and the entire study </a:t>
            </a:r>
            <a:r>
              <a:rPr lang="en-US" baseline="0" dirty="0" smtClean="0"/>
              <a:t>area. Due to these low r-squared values we cannot derive any conclusion without further analysis. A limitation factor in this analysis may be the 30 m spatial resolution of Landsat however this realization does open up </a:t>
            </a:r>
            <a:r>
              <a:rPr lang="en-US" baseline="0" dirty="0" smtClean="0"/>
              <a:t>future avenues of research for our partners at ESNERR to explore other indices for comparison with NDVI, since ENSO is </a:t>
            </a:r>
            <a:r>
              <a:rPr lang="en-US" baseline="0" dirty="0" smtClean="0"/>
              <a:t>unpredictable.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141792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visualized a time-series</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NDVI change between 1997 to 2016 </a:t>
            </a:r>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examine how v</a:t>
            </a:r>
            <a:r>
              <a:rPr lang="en-US" sz="1200" kern="1200" dirty="0" smtClean="0">
                <a:solidFill>
                  <a:schemeClr val="tx1"/>
                </a:solidFill>
                <a:effectLst/>
                <a:latin typeface="+mn-lt"/>
                <a:ea typeface="+mn-ea"/>
                <a:cs typeface="+mn-cs"/>
              </a:rPr>
              <a:t>egetation </a:t>
            </a:r>
            <a:r>
              <a:rPr lang="en-US" sz="1200" kern="1200" dirty="0" smtClean="0">
                <a:solidFill>
                  <a:schemeClr val="tx1"/>
                </a:solidFill>
                <a:effectLst/>
                <a:latin typeface="+mn-lt"/>
                <a:ea typeface="+mn-ea"/>
                <a:cs typeface="+mn-cs"/>
              </a:rPr>
              <a:t>productivity varied by year and by </a:t>
            </a:r>
            <a:r>
              <a:rPr lang="en-US" sz="1200" kern="1200" dirty="0" smtClean="0">
                <a:solidFill>
                  <a:schemeClr val="tx1"/>
                </a:solidFill>
                <a:effectLst/>
                <a:latin typeface="+mn-lt"/>
                <a:ea typeface="+mn-ea"/>
                <a:cs typeface="+mn-cs"/>
              </a:rPr>
              <a:t>region. Overall</a:t>
            </a:r>
            <a:r>
              <a:rPr lang="en-US" sz="1200" kern="1200" dirty="0" smtClean="0">
                <a:solidFill>
                  <a:schemeClr val="tx1"/>
                </a:solidFill>
                <a:effectLst/>
                <a:latin typeface="+mn-lt"/>
                <a:ea typeface="+mn-ea"/>
                <a:cs typeface="+mn-cs"/>
              </a:rPr>
              <a:t>, map of 1997 to 2016 identifies slight increase in vegetation </a:t>
            </a:r>
            <a:r>
              <a:rPr lang="en-US" sz="1200" kern="1200" dirty="0" smtClean="0">
                <a:solidFill>
                  <a:schemeClr val="tx1"/>
                </a:solidFill>
                <a:effectLst/>
                <a:latin typeface="+mn-lt"/>
                <a:ea typeface="+mn-ea"/>
                <a:cs typeface="+mn-cs"/>
              </a:rPr>
              <a:t>productivity</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781644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An unexpected </a:t>
            </a:r>
            <a:r>
              <a:rPr lang="en-US" sz="1200" kern="1200" dirty="0" smtClean="0">
                <a:solidFill>
                  <a:schemeClr val="tx1"/>
                </a:solidFill>
                <a:effectLst/>
                <a:latin typeface="+mn-lt"/>
                <a:ea typeface="+mn-ea"/>
                <a:cs typeface="+mn-cs"/>
              </a:rPr>
              <a:t>finding </a:t>
            </a:r>
            <a:r>
              <a:rPr lang="en-US" sz="1200" kern="1200" dirty="0" smtClean="0">
                <a:solidFill>
                  <a:schemeClr val="tx1"/>
                </a:solidFill>
                <a:effectLst/>
                <a:latin typeface="+mn-lt"/>
                <a:ea typeface="+mn-ea"/>
                <a:cs typeface="+mn-cs"/>
              </a:rPr>
              <a:t>occurred when we compared </a:t>
            </a:r>
            <a:r>
              <a:rPr lang="en-US" sz="1200" kern="1200" dirty="0" smtClean="0">
                <a:solidFill>
                  <a:schemeClr val="tx1"/>
                </a:solidFill>
                <a:effectLst/>
                <a:latin typeface="+mn-lt"/>
                <a:ea typeface="+mn-ea"/>
                <a:cs typeface="+mn-cs"/>
              </a:rPr>
              <a:t>vegetation health during “normal” years preceding El </a:t>
            </a:r>
            <a:r>
              <a:rPr lang="en-US" sz="1200" kern="1200" dirty="0" smtClean="0">
                <a:solidFill>
                  <a:schemeClr val="tx1"/>
                </a:solidFill>
                <a:effectLst/>
                <a:latin typeface="+mn-lt"/>
                <a:ea typeface="+mn-ea"/>
                <a:cs typeface="+mn-cs"/>
              </a:rPr>
              <a:t>Nino.</a:t>
            </a:r>
            <a:r>
              <a:rPr lang="en-US" sz="1200" kern="1200" baseline="0" dirty="0" smtClean="0">
                <a:solidFill>
                  <a:schemeClr val="tx1"/>
                </a:solidFill>
                <a:effectLst/>
                <a:latin typeface="+mn-lt"/>
                <a:ea typeface="+mn-ea"/>
                <a:cs typeface="+mn-cs"/>
              </a:rPr>
              <a:t> We saw that v</a:t>
            </a:r>
            <a:r>
              <a:rPr lang="en-US" sz="1200" u="none" strike="noStrike" kern="1200" dirty="0" smtClean="0">
                <a:solidFill>
                  <a:schemeClr val="tx1"/>
                </a:solidFill>
                <a:effectLst/>
                <a:latin typeface="+mn-lt"/>
                <a:ea typeface="+mn-ea"/>
                <a:cs typeface="+mn-cs"/>
              </a:rPr>
              <a:t>egetation </a:t>
            </a:r>
            <a:r>
              <a:rPr lang="en-US" sz="1200" u="none" strike="noStrike" kern="1200" dirty="0" smtClean="0">
                <a:solidFill>
                  <a:schemeClr val="tx1"/>
                </a:solidFill>
                <a:effectLst/>
                <a:latin typeface="+mn-lt"/>
                <a:ea typeface="+mn-ea"/>
                <a:cs typeface="+mn-cs"/>
              </a:rPr>
              <a:t>health was much worse in comparison to ENSO </a:t>
            </a:r>
            <a:r>
              <a:rPr lang="en-US" sz="1200" u="none" strike="noStrike" kern="1200" dirty="0" smtClean="0">
                <a:solidFill>
                  <a:schemeClr val="tx1"/>
                </a:solidFill>
                <a:effectLst/>
                <a:latin typeface="+mn-lt"/>
                <a:ea typeface="+mn-ea"/>
                <a:cs typeface="+mn-cs"/>
              </a:rPr>
              <a:t>years. This could </a:t>
            </a:r>
            <a:r>
              <a:rPr lang="en-US" sz="1200" u="none" strike="noStrike" kern="1200" dirty="0" smtClean="0">
                <a:solidFill>
                  <a:schemeClr val="tx1"/>
                </a:solidFill>
                <a:effectLst/>
                <a:latin typeface="+mn-lt"/>
                <a:ea typeface="+mn-ea"/>
                <a:cs typeface="+mn-cs"/>
              </a:rPr>
              <a:t>be due to a lag effect following El Nino </a:t>
            </a:r>
            <a:r>
              <a:rPr lang="en-US" sz="1200" u="none" strike="noStrike" kern="1200" dirty="0" smtClean="0">
                <a:solidFill>
                  <a:schemeClr val="tx1"/>
                </a:solidFill>
                <a:effectLst/>
                <a:latin typeface="+mn-lt"/>
                <a:ea typeface="+mn-ea"/>
                <a:cs typeface="+mn-cs"/>
              </a:rPr>
              <a:t>events,</a:t>
            </a:r>
            <a:r>
              <a:rPr lang="en-US" sz="1200" u="none" strike="noStrike" kern="1200" baseline="0" dirty="0" smtClean="0">
                <a:solidFill>
                  <a:schemeClr val="tx1"/>
                </a:solidFill>
                <a:effectLst/>
                <a:latin typeface="+mn-lt"/>
                <a:ea typeface="+mn-ea"/>
                <a:cs typeface="+mn-cs"/>
              </a:rPr>
              <a:t> again f</a:t>
            </a:r>
            <a:r>
              <a:rPr lang="en-US" sz="1200" kern="1200" dirty="0" smtClean="0">
                <a:solidFill>
                  <a:schemeClr val="tx1"/>
                </a:solidFill>
                <a:effectLst/>
                <a:latin typeface="+mn-lt"/>
                <a:ea typeface="+mn-ea"/>
                <a:cs typeface="+mn-cs"/>
              </a:rPr>
              <a:t>urther </a:t>
            </a:r>
            <a:r>
              <a:rPr lang="en-US" sz="1200" kern="1200" dirty="0" smtClean="0">
                <a:solidFill>
                  <a:schemeClr val="tx1"/>
                </a:solidFill>
                <a:effectLst/>
                <a:latin typeface="+mn-lt"/>
                <a:ea typeface="+mn-ea"/>
                <a:cs typeface="+mn-cs"/>
              </a:rPr>
              <a:t>analysis is encouraged in the future to  consider other climatic variables or identify possibility of lag </a:t>
            </a:r>
            <a:r>
              <a:rPr lang="en-US" sz="1200" kern="1200" dirty="0" smtClean="0">
                <a:solidFill>
                  <a:schemeClr val="tx1"/>
                </a:solidFill>
                <a:effectLst/>
                <a:latin typeface="+mn-lt"/>
                <a:ea typeface="+mn-ea"/>
                <a:cs typeface="+mn-cs"/>
              </a:rPr>
              <a:t>effect.</a:t>
            </a:r>
            <a:endParaRPr lang="en-US" sz="1200" kern="1200" dirty="0" smtClean="0">
              <a:solidFill>
                <a:schemeClr val="tx1"/>
              </a:solidFill>
              <a:effectLst/>
              <a:latin typeface="+mn-lt"/>
              <a:ea typeface="+mn-ea"/>
              <a:cs typeface="+mn-cs"/>
            </a:endParaRPr>
          </a:p>
          <a:p>
            <a:pPr lvl="0" rtl="0">
              <a:spcBef>
                <a:spcPts val="0"/>
              </a:spcBef>
              <a:buNone/>
            </a:pPr>
            <a:endParaRPr lang="en-US" dirty="0" smtClean="0"/>
          </a:p>
          <a:p>
            <a:pPr lvl="0" rtl="0">
              <a:spcBef>
                <a:spcPts val="0"/>
              </a:spcBef>
              <a:buNone/>
            </a:pPr>
            <a:endParaRPr dirty="0"/>
          </a:p>
        </p:txBody>
      </p:sp>
      <p:sp>
        <p:nvSpPr>
          <p:cNvPr id="226" name="Shape 22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s"/>
              <a:t>14</a:t>
            </a:fld>
            <a:endParaRPr lang="es"/>
          </a:p>
        </p:txBody>
      </p:sp>
    </p:spTree>
    <p:extLst>
      <p:ext uri="{BB962C8B-B14F-4D97-AF65-F5344CB8AC3E}">
        <p14:creationId xmlns:p14="http://schemas.microsoft.com/office/powerpoint/2010/main" val="1251632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For the present day comparison the methods employed</a:t>
            </a:r>
            <a:r>
              <a:rPr lang="en-US" sz="1200" kern="1200" baseline="0" dirty="0" smtClean="0">
                <a:solidFill>
                  <a:schemeClr val="tx1"/>
                </a:solidFill>
                <a:effectLst/>
                <a:latin typeface="+mn-lt"/>
                <a:ea typeface="+mn-ea"/>
                <a:cs typeface="+mn-cs"/>
              </a:rPr>
              <a:t> were to a</a:t>
            </a:r>
            <a:r>
              <a:rPr lang="en-US" sz="1200" u="none" strike="noStrike" kern="1200" dirty="0" smtClean="0">
                <a:solidFill>
                  <a:schemeClr val="tx1"/>
                </a:solidFill>
                <a:effectLst/>
                <a:latin typeface="+mn-lt"/>
                <a:ea typeface="+mn-ea"/>
                <a:cs typeface="+mn-cs"/>
              </a:rPr>
              <a:t>cquire </a:t>
            </a:r>
            <a:r>
              <a:rPr lang="en-US" sz="1200" u="none" strike="noStrike" kern="1200" dirty="0" smtClean="0">
                <a:solidFill>
                  <a:schemeClr val="tx1"/>
                </a:solidFill>
                <a:effectLst/>
                <a:latin typeface="+mn-lt"/>
                <a:ea typeface="+mn-ea"/>
                <a:cs typeface="+mn-cs"/>
              </a:rPr>
              <a:t>Sentinel 2A imagery from August 13, 2016 in </a:t>
            </a:r>
            <a:r>
              <a:rPr lang="en-US" sz="1200" u="none" strike="noStrike" kern="1200" dirty="0" smtClean="0">
                <a:solidFill>
                  <a:schemeClr val="tx1"/>
                </a:solidFill>
                <a:effectLst/>
                <a:latin typeface="+mn-lt"/>
                <a:ea typeface="+mn-ea"/>
                <a:cs typeface="+mn-cs"/>
              </a:rPr>
              <a:t>GEE,</a:t>
            </a:r>
            <a:r>
              <a:rPr lang="en-US" sz="1200" u="none" strike="noStrike" kern="1200" baseline="0" dirty="0" smtClean="0">
                <a:solidFill>
                  <a:schemeClr val="tx1"/>
                </a:solidFill>
                <a:effectLst/>
                <a:latin typeface="+mn-lt"/>
                <a:ea typeface="+mn-ea"/>
                <a:cs typeface="+mn-cs"/>
              </a:rPr>
              <a:t> a</a:t>
            </a:r>
            <a:r>
              <a:rPr lang="en-US" sz="1200" u="none" strike="noStrike" kern="1200" dirty="0" smtClean="0">
                <a:solidFill>
                  <a:schemeClr val="tx1"/>
                </a:solidFill>
                <a:effectLst/>
                <a:latin typeface="+mn-lt"/>
                <a:ea typeface="+mn-ea"/>
                <a:cs typeface="+mn-cs"/>
              </a:rPr>
              <a:t>pply </a:t>
            </a:r>
            <a:r>
              <a:rPr lang="en-US" sz="1200" u="none" strike="noStrike" kern="1200" dirty="0" smtClean="0">
                <a:solidFill>
                  <a:schemeClr val="tx1"/>
                </a:solidFill>
                <a:effectLst/>
                <a:latin typeface="+mn-lt"/>
                <a:ea typeface="+mn-ea"/>
                <a:cs typeface="+mn-cs"/>
              </a:rPr>
              <a:t>vegetation indices to masked </a:t>
            </a:r>
            <a:r>
              <a:rPr lang="en-US" sz="1200" u="none" strike="noStrike" kern="1200" dirty="0" smtClean="0">
                <a:solidFill>
                  <a:schemeClr val="tx1"/>
                </a:solidFill>
                <a:effectLst/>
                <a:latin typeface="+mn-lt"/>
                <a:ea typeface="+mn-ea"/>
                <a:cs typeface="+mn-cs"/>
              </a:rPr>
              <a:t>image,</a:t>
            </a:r>
            <a:r>
              <a:rPr lang="en-US" sz="1200" u="none" strike="noStrike" kern="1200" baseline="0" dirty="0" smtClean="0">
                <a:solidFill>
                  <a:schemeClr val="tx1"/>
                </a:solidFill>
                <a:effectLst/>
                <a:latin typeface="+mn-lt"/>
                <a:ea typeface="+mn-ea"/>
                <a:cs typeface="+mn-cs"/>
              </a:rPr>
              <a:t> i</a:t>
            </a:r>
            <a:r>
              <a:rPr lang="en-US" sz="1200" u="none" strike="noStrike" kern="1200" dirty="0" smtClean="0">
                <a:solidFill>
                  <a:schemeClr val="tx1"/>
                </a:solidFill>
                <a:effectLst/>
                <a:latin typeface="+mn-lt"/>
                <a:ea typeface="+mn-ea"/>
                <a:cs typeface="+mn-cs"/>
              </a:rPr>
              <a:t>mport </a:t>
            </a:r>
            <a:r>
              <a:rPr lang="en-US" sz="1200" i="1" u="none" strike="noStrike" kern="1200" dirty="0" smtClean="0">
                <a:solidFill>
                  <a:schemeClr val="tx1"/>
                </a:solidFill>
                <a:effectLst/>
                <a:latin typeface="+mn-lt"/>
                <a:ea typeface="+mn-ea"/>
                <a:cs typeface="+mn-cs"/>
              </a:rPr>
              <a:t>in situ</a:t>
            </a:r>
            <a:r>
              <a:rPr lang="en-US" sz="1200" u="none" strike="noStrike" kern="1200" dirty="0" smtClean="0">
                <a:solidFill>
                  <a:schemeClr val="tx1"/>
                </a:solidFill>
                <a:effectLst/>
                <a:latin typeface="+mn-lt"/>
                <a:ea typeface="+mn-ea"/>
                <a:cs typeface="+mn-cs"/>
              </a:rPr>
              <a:t> data to </a:t>
            </a:r>
            <a:r>
              <a:rPr lang="en-US" sz="1200" u="none" strike="noStrike" kern="1200" dirty="0" smtClean="0">
                <a:solidFill>
                  <a:schemeClr val="tx1"/>
                </a:solidFill>
                <a:effectLst/>
                <a:latin typeface="+mn-lt"/>
                <a:ea typeface="+mn-ea"/>
                <a:cs typeface="+mn-cs"/>
              </a:rPr>
              <a:t>imagery,</a:t>
            </a:r>
            <a:r>
              <a:rPr lang="en-US" sz="1200" u="none" strike="noStrike" kern="1200" baseline="0" dirty="0" smtClean="0">
                <a:solidFill>
                  <a:schemeClr val="tx1"/>
                </a:solidFill>
                <a:effectLst/>
                <a:latin typeface="+mn-lt"/>
                <a:ea typeface="+mn-ea"/>
                <a:cs typeface="+mn-cs"/>
              </a:rPr>
              <a:t> and p</a:t>
            </a:r>
            <a:r>
              <a:rPr lang="en-US" sz="1200" kern="1200" dirty="0" smtClean="0">
                <a:solidFill>
                  <a:schemeClr val="tx1"/>
                </a:solidFill>
                <a:effectLst/>
                <a:latin typeface="+mn-lt"/>
                <a:ea typeface="+mn-ea"/>
                <a:cs typeface="+mn-cs"/>
              </a:rPr>
              <a:t>lot </a:t>
            </a:r>
            <a:r>
              <a:rPr lang="en-US" sz="1200" kern="1200" dirty="0" smtClean="0">
                <a:solidFill>
                  <a:schemeClr val="tx1"/>
                </a:solidFill>
                <a:effectLst/>
                <a:latin typeface="+mn-lt"/>
                <a:ea typeface="+mn-ea"/>
                <a:cs typeface="+mn-cs"/>
              </a:rPr>
              <a:t>regression analyses in Excel to compare vegetation indices with</a:t>
            </a:r>
            <a:r>
              <a:rPr lang="en-US" sz="1200" i="1" kern="1200" dirty="0" smtClean="0">
                <a:solidFill>
                  <a:schemeClr val="tx1"/>
                </a:solidFill>
                <a:effectLst/>
                <a:latin typeface="+mn-lt"/>
                <a:ea typeface="+mn-ea"/>
                <a:cs typeface="+mn-cs"/>
              </a:rPr>
              <a:t> in</a:t>
            </a:r>
            <a:r>
              <a:rPr lang="en-US" sz="1200" i="1" kern="1200" baseline="0" dirty="0" smtClean="0">
                <a:solidFill>
                  <a:schemeClr val="tx1"/>
                </a:solidFill>
                <a:effectLst/>
                <a:latin typeface="+mn-lt"/>
                <a:ea typeface="+mn-ea"/>
                <a:cs typeface="+mn-cs"/>
              </a:rPr>
              <a:t> situ </a:t>
            </a:r>
            <a:r>
              <a:rPr lang="en-US" sz="1200" i="0" kern="1200" baseline="0" dirty="0" smtClean="0">
                <a:solidFill>
                  <a:schemeClr val="tx1"/>
                </a:solidFill>
                <a:effectLst/>
                <a:latin typeface="+mn-lt"/>
                <a:ea typeface="+mn-ea"/>
                <a:cs typeface="+mn-cs"/>
              </a:rPr>
              <a:t>data.</a:t>
            </a:r>
            <a:endParaRPr lang="en-US" dirty="0" smtClean="0"/>
          </a:p>
          <a:p>
            <a:pPr lvl="0" rtl="0">
              <a:spcBef>
                <a:spcPts val="0"/>
              </a:spcBef>
              <a:buNone/>
            </a:pPr>
            <a:endParaRPr dirty="0"/>
          </a:p>
        </p:txBody>
      </p:sp>
      <p:sp>
        <p:nvSpPr>
          <p:cNvPr id="209" name="Shape 20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s"/>
              <a:t>15</a:t>
            </a:fld>
            <a:endParaRPr lang="es"/>
          </a:p>
        </p:txBody>
      </p:sp>
    </p:spTree>
    <p:extLst>
      <p:ext uri="{BB962C8B-B14F-4D97-AF65-F5344CB8AC3E}">
        <p14:creationId xmlns:p14="http://schemas.microsoft.com/office/powerpoint/2010/main" val="3899582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i="1" kern="1200" dirty="0" smtClean="0">
                <a:solidFill>
                  <a:schemeClr val="tx1"/>
                </a:solidFill>
                <a:effectLst/>
                <a:latin typeface="+mn-lt"/>
                <a:ea typeface="+mn-ea"/>
                <a:cs typeface="+mn-cs"/>
              </a:rPr>
              <a:t>The In </a:t>
            </a:r>
            <a:r>
              <a:rPr lang="en-US" sz="1200" i="1" kern="1200" dirty="0" smtClean="0">
                <a:solidFill>
                  <a:schemeClr val="tx1"/>
                </a:solidFill>
                <a:effectLst/>
                <a:latin typeface="+mn-lt"/>
                <a:ea typeface="+mn-ea"/>
                <a:cs typeface="+mn-cs"/>
              </a:rPr>
              <a:t>situ </a:t>
            </a:r>
            <a:r>
              <a:rPr lang="en-US" sz="1200" kern="1200" dirty="0" smtClean="0">
                <a:solidFill>
                  <a:schemeClr val="tx1"/>
                </a:solidFill>
                <a:effectLst/>
                <a:latin typeface="+mn-lt"/>
                <a:ea typeface="+mn-ea"/>
                <a:cs typeface="+mn-cs"/>
              </a:rPr>
              <a:t> data was gathered by ESNERR in September </a:t>
            </a:r>
            <a:r>
              <a:rPr lang="en-US" sz="1200" kern="1200" dirty="0" smtClean="0">
                <a:solidFill>
                  <a:schemeClr val="tx1"/>
                </a:solidFill>
                <a:effectLst/>
                <a:latin typeface="+mn-lt"/>
                <a:ea typeface="+mn-ea"/>
                <a:cs typeface="+mn-cs"/>
              </a:rPr>
              <a:t>2016</a:t>
            </a:r>
            <a:r>
              <a:rPr lang="en-US" sz="1200" kern="1200" baseline="0" dirty="0" smtClean="0">
                <a:solidFill>
                  <a:schemeClr val="tx1"/>
                </a:solidFill>
                <a:effectLst/>
                <a:latin typeface="+mn-lt"/>
                <a:ea typeface="+mn-ea"/>
                <a:cs typeface="+mn-cs"/>
              </a:rPr>
              <a:t> with e</a:t>
            </a:r>
            <a:r>
              <a:rPr lang="en-US" sz="1200" kern="1200" dirty="0" smtClean="0">
                <a:solidFill>
                  <a:schemeClr val="tx1"/>
                </a:solidFill>
                <a:effectLst/>
                <a:latin typeface="+mn-lt"/>
                <a:ea typeface="+mn-ea"/>
                <a:cs typeface="+mn-cs"/>
              </a:rPr>
              <a:t>ight </a:t>
            </a:r>
            <a:r>
              <a:rPr lang="en-US" sz="1200" kern="1200" dirty="0" smtClean="0">
                <a:solidFill>
                  <a:schemeClr val="tx1"/>
                </a:solidFill>
                <a:effectLst/>
                <a:latin typeface="+mn-lt"/>
                <a:ea typeface="+mn-ea"/>
                <a:cs typeface="+mn-cs"/>
              </a:rPr>
              <a:t>transects total </a:t>
            </a:r>
            <a:r>
              <a:rPr lang="en-US" sz="1200" kern="1200" dirty="0" smtClean="0">
                <a:solidFill>
                  <a:schemeClr val="tx1"/>
                </a:solidFill>
                <a:effectLst/>
                <a:latin typeface="+mn-lt"/>
                <a:ea typeface="+mn-ea"/>
                <a:cs typeface="+mn-cs"/>
              </a:rPr>
              <a:t>and 10 </a:t>
            </a:r>
            <a:r>
              <a:rPr lang="en-US" sz="1200" kern="1200" dirty="0" smtClean="0">
                <a:solidFill>
                  <a:schemeClr val="tx1"/>
                </a:solidFill>
                <a:effectLst/>
                <a:latin typeface="+mn-lt"/>
                <a:ea typeface="+mn-ea"/>
                <a:cs typeface="+mn-cs"/>
              </a:rPr>
              <a:t>quadrats per </a:t>
            </a:r>
            <a:r>
              <a:rPr lang="en-US" sz="1200" kern="1200" dirty="0" smtClean="0">
                <a:solidFill>
                  <a:schemeClr val="tx1"/>
                </a:solidFill>
                <a:effectLst/>
                <a:latin typeface="+mn-lt"/>
                <a:ea typeface="+mn-ea"/>
                <a:cs typeface="+mn-cs"/>
              </a:rPr>
              <a:t>transect. Our </a:t>
            </a:r>
            <a:r>
              <a:rPr lang="en-US" sz="1200" kern="1200" dirty="0" smtClean="0">
                <a:solidFill>
                  <a:schemeClr val="tx1"/>
                </a:solidFill>
                <a:effectLst/>
                <a:latin typeface="+mn-lt"/>
                <a:ea typeface="+mn-ea"/>
                <a:cs typeface="+mn-cs"/>
              </a:rPr>
              <a:t>criteria for including which quadrats to </a:t>
            </a:r>
            <a:r>
              <a:rPr lang="en-US" sz="1200" kern="1200" dirty="0" smtClean="0">
                <a:solidFill>
                  <a:schemeClr val="tx1"/>
                </a:solidFill>
                <a:effectLst/>
                <a:latin typeface="+mn-lt"/>
                <a:ea typeface="+mn-ea"/>
                <a:cs typeface="+mn-cs"/>
              </a:rPr>
              <a:t>analyze </a:t>
            </a:r>
            <a:r>
              <a:rPr lang="en-US" sz="1200" kern="1200" dirty="0" smtClean="0">
                <a:solidFill>
                  <a:schemeClr val="tx1"/>
                </a:solidFill>
                <a:effectLst/>
                <a:latin typeface="+mn-lt"/>
                <a:ea typeface="+mn-ea"/>
                <a:cs typeface="+mn-cs"/>
              </a:rPr>
              <a:t>was that the individual quadrat had to be within the study area and have a </a:t>
            </a:r>
            <a:r>
              <a:rPr lang="en-US" sz="1200" kern="1200" dirty="0" err="1" smtClean="0">
                <a:solidFill>
                  <a:schemeClr val="tx1"/>
                </a:solidFill>
                <a:effectLst/>
                <a:latin typeface="+mn-lt"/>
                <a:ea typeface="+mn-ea"/>
                <a:cs typeface="+mn-cs"/>
              </a:rPr>
              <a:t>Pickleweed</a:t>
            </a:r>
            <a:r>
              <a:rPr lang="en-US" sz="1200" kern="1200" dirty="0" smtClean="0">
                <a:solidFill>
                  <a:schemeClr val="tx1"/>
                </a:solidFill>
                <a:effectLst/>
                <a:latin typeface="+mn-lt"/>
                <a:ea typeface="+mn-ea"/>
                <a:cs typeface="+mn-cs"/>
              </a:rPr>
              <a:t> Health Index value greater than </a:t>
            </a:r>
            <a:r>
              <a:rPr lang="en-US" sz="1200" kern="1200" dirty="0" smtClean="0">
                <a:solidFill>
                  <a:schemeClr val="tx1"/>
                </a:solidFill>
                <a:effectLst/>
                <a:latin typeface="+mn-lt"/>
                <a:ea typeface="+mn-ea"/>
                <a:cs typeface="+mn-cs"/>
              </a:rPr>
              <a:t>zero. The </a:t>
            </a:r>
            <a:r>
              <a:rPr lang="en-US" sz="1200" kern="1200" dirty="0" err="1" smtClean="0">
                <a:solidFill>
                  <a:schemeClr val="tx1"/>
                </a:solidFill>
                <a:effectLst/>
                <a:latin typeface="+mn-lt"/>
                <a:ea typeface="+mn-ea"/>
                <a:cs typeface="+mn-cs"/>
              </a:rPr>
              <a:t>Pickleweed</a:t>
            </a:r>
            <a:r>
              <a:rPr lang="en-US" sz="1200" kern="1200" dirty="0" smtClean="0">
                <a:solidFill>
                  <a:schemeClr val="tx1"/>
                </a:solidFill>
                <a:effectLst/>
                <a:latin typeface="+mn-lt"/>
                <a:ea typeface="+mn-ea"/>
                <a:cs typeface="+mn-cs"/>
              </a:rPr>
              <a:t> Health Index = canopy height + percent cover of </a:t>
            </a:r>
            <a:r>
              <a:rPr lang="en-US" sz="1200" kern="1200" dirty="0" err="1" smtClean="0">
                <a:solidFill>
                  <a:schemeClr val="tx1"/>
                </a:solidFill>
                <a:effectLst/>
                <a:latin typeface="+mn-lt"/>
                <a:ea typeface="+mn-ea"/>
                <a:cs typeface="+mn-cs"/>
              </a:rPr>
              <a:t>pickleweed</a:t>
            </a:r>
            <a:r>
              <a:rPr lang="en-US" sz="1200" kern="1200" dirty="0" smtClean="0">
                <a:solidFill>
                  <a:schemeClr val="tx1"/>
                </a:solidFill>
                <a:effectLst/>
                <a:latin typeface="+mn-lt"/>
                <a:ea typeface="+mn-ea"/>
                <a:cs typeface="+mn-cs"/>
              </a:rPr>
              <a:t> + percent cover of juicy </a:t>
            </a:r>
            <a:r>
              <a:rPr lang="en-US" sz="1200" kern="1200" dirty="0" err="1" smtClean="0">
                <a:solidFill>
                  <a:schemeClr val="tx1"/>
                </a:solidFill>
                <a:effectLst/>
                <a:latin typeface="+mn-lt"/>
                <a:ea typeface="+mn-ea"/>
                <a:cs typeface="+mn-cs"/>
              </a:rPr>
              <a:t>pickleweed</a:t>
            </a:r>
            <a:r>
              <a:rPr lang="en-US" sz="1200" kern="1200" dirty="0" smtClean="0">
                <a:solidFill>
                  <a:schemeClr val="tx1"/>
                </a:solidFill>
                <a:effectLst/>
                <a:latin typeface="+mn-lt"/>
                <a:ea typeface="+mn-ea"/>
                <a:cs typeface="+mn-cs"/>
              </a:rPr>
              <a:t>. The figure </a:t>
            </a:r>
            <a:r>
              <a:rPr lang="en-US" sz="1200" kern="1200" dirty="0" smtClean="0">
                <a:solidFill>
                  <a:schemeClr val="tx1"/>
                </a:solidFill>
                <a:effectLst/>
                <a:latin typeface="+mn-lt"/>
                <a:ea typeface="+mn-ea"/>
                <a:cs typeface="+mn-cs"/>
              </a:rPr>
              <a:t>on left shows distribution of the 48 quadrats we included in the analysis and figure on the right shows a close up view of the transects in </a:t>
            </a:r>
            <a:r>
              <a:rPr lang="en-US" sz="1200" kern="1200" dirty="0" err="1" smtClean="0">
                <a:solidFill>
                  <a:schemeClr val="tx1"/>
                </a:solidFill>
                <a:effectLst/>
                <a:latin typeface="+mn-lt"/>
                <a:ea typeface="+mn-ea"/>
                <a:cs typeface="+mn-cs"/>
              </a:rPr>
              <a:t>Azevedo</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Marsh.</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2323286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These</a:t>
            </a:r>
            <a:r>
              <a:rPr lang="en-US" sz="1200" kern="1200" baseline="0" dirty="0" smtClean="0">
                <a:solidFill>
                  <a:schemeClr val="tx1"/>
                </a:solidFill>
                <a:effectLst/>
                <a:latin typeface="+mn-lt"/>
                <a:ea typeface="+mn-ea"/>
                <a:cs typeface="+mn-cs"/>
              </a:rPr>
              <a:t> are v</a:t>
            </a:r>
            <a:r>
              <a:rPr lang="en-US" sz="1200" kern="1200" dirty="0" smtClean="0">
                <a:solidFill>
                  <a:schemeClr val="tx1"/>
                </a:solidFill>
                <a:effectLst/>
                <a:latin typeface="+mn-lt"/>
                <a:ea typeface="+mn-ea"/>
                <a:cs typeface="+mn-cs"/>
              </a:rPr>
              <a:t>isualizations </a:t>
            </a:r>
            <a:r>
              <a:rPr lang="en-US" sz="1200" kern="1200" dirty="0" smtClean="0">
                <a:solidFill>
                  <a:schemeClr val="tx1"/>
                </a:solidFill>
                <a:effectLst/>
                <a:latin typeface="+mn-lt"/>
                <a:ea typeface="+mn-ea"/>
                <a:cs typeface="+mn-cs"/>
              </a:rPr>
              <a:t>of the three vegetation indices (NDVI, NDI45 and IRECI</a:t>
            </a:r>
            <a:r>
              <a:rPr lang="en-US" sz="1200" kern="1200" dirty="0" smtClean="0">
                <a:solidFill>
                  <a:schemeClr val="tx1"/>
                </a:solidFill>
                <a:effectLst/>
                <a:latin typeface="+mn-lt"/>
                <a:ea typeface="+mn-ea"/>
                <a:cs typeface="+mn-cs"/>
              </a:rPr>
              <a:t>). Like the historical</a:t>
            </a:r>
            <a:r>
              <a:rPr lang="en-US" sz="1200" kern="1200" baseline="0" dirty="0" smtClean="0">
                <a:solidFill>
                  <a:schemeClr val="tx1"/>
                </a:solidFill>
                <a:effectLst/>
                <a:latin typeface="+mn-lt"/>
                <a:ea typeface="+mn-ea"/>
                <a:cs typeface="+mn-cs"/>
              </a:rPr>
              <a:t> analysis we preformed NDVI on the Sentinel 2A imagery. We also utilized the second near inferred band on this instrument to preform other vegetation indices to see which on would provide our partners with the most accurate and useful information.  The e</a:t>
            </a:r>
            <a:r>
              <a:rPr lang="en-US" sz="1200" kern="1200" dirty="0" smtClean="0">
                <a:solidFill>
                  <a:schemeClr val="tx1"/>
                </a:solidFill>
                <a:effectLst/>
                <a:latin typeface="+mn-lt"/>
                <a:ea typeface="+mn-ea"/>
                <a:cs typeface="+mn-cs"/>
              </a:rPr>
              <a:t>quations </a:t>
            </a:r>
            <a:r>
              <a:rPr lang="en-US" sz="1200" kern="1200" dirty="0" smtClean="0">
                <a:solidFill>
                  <a:schemeClr val="tx1"/>
                </a:solidFill>
                <a:effectLst/>
                <a:latin typeface="+mn-lt"/>
                <a:ea typeface="+mn-ea"/>
                <a:cs typeface="+mn-cs"/>
              </a:rPr>
              <a:t>for calculating indices shown below each visualization</a:t>
            </a:r>
          </a:p>
          <a:p>
            <a:r>
              <a:rPr lang="en-US" sz="1200" kern="1200" dirty="0" smtClean="0">
                <a:solidFill>
                  <a:schemeClr val="tx1"/>
                </a:solidFill>
                <a:effectLst/>
                <a:latin typeface="+mn-lt"/>
                <a:ea typeface="+mn-ea"/>
                <a:cs typeface="+mn-cs"/>
              </a:rPr>
              <a:t> </a:t>
            </a:r>
          </a:p>
          <a:p>
            <a:pPr lvl="0" rtl="0">
              <a:spcBef>
                <a:spcPts val="0"/>
              </a:spcBef>
              <a:buNone/>
            </a:pPr>
            <a:endParaRPr dirty="0"/>
          </a:p>
        </p:txBody>
      </p:sp>
      <p:sp>
        <p:nvSpPr>
          <p:cNvPr id="226" name="Shape 22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s"/>
              <a:t>17</a:t>
            </a:fld>
            <a:endParaRPr lang="es"/>
          </a:p>
        </p:txBody>
      </p:sp>
    </p:spTree>
    <p:extLst>
      <p:ext uri="{BB962C8B-B14F-4D97-AF65-F5344CB8AC3E}">
        <p14:creationId xmlns:p14="http://schemas.microsoft.com/office/powerpoint/2010/main" val="693129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Shown here is</a:t>
            </a:r>
            <a:r>
              <a:rPr lang="en-US" sz="1200" kern="1200" baseline="0" dirty="0" smtClean="0">
                <a:solidFill>
                  <a:schemeClr val="tx1"/>
                </a:solidFill>
                <a:effectLst/>
                <a:latin typeface="+mn-lt"/>
                <a:ea typeface="+mn-ea"/>
                <a:cs typeface="+mn-cs"/>
              </a:rPr>
              <a:t> the </a:t>
            </a:r>
            <a:r>
              <a:rPr lang="en-US" sz="1200" kern="1200" dirty="0" smtClean="0">
                <a:solidFill>
                  <a:schemeClr val="tx1"/>
                </a:solidFill>
                <a:effectLst/>
                <a:latin typeface="+mn-lt"/>
                <a:ea typeface="+mn-ea"/>
                <a:cs typeface="+mn-cs"/>
              </a:rPr>
              <a:t>R-squared </a:t>
            </a:r>
            <a:r>
              <a:rPr lang="en-US" sz="1200" kern="1200" dirty="0" smtClean="0">
                <a:solidFill>
                  <a:schemeClr val="tx1"/>
                </a:solidFill>
                <a:effectLst/>
                <a:latin typeface="+mn-lt"/>
                <a:ea typeface="+mn-ea"/>
                <a:cs typeface="+mn-cs"/>
              </a:rPr>
              <a:t>values for study area </a:t>
            </a:r>
            <a:r>
              <a:rPr lang="en-US" sz="1200" kern="1200" dirty="0" smtClean="0">
                <a:solidFill>
                  <a:schemeClr val="tx1"/>
                </a:solidFill>
                <a:effectLst/>
                <a:latin typeface="+mn-lt"/>
                <a:ea typeface="+mn-ea"/>
                <a:cs typeface="+mn-cs"/>
              </a:rPr>
              <a:t>and </a:t>
            </a:r>
            <a:r>
              <a:rPr lang="en-US" sz="1200" kern="1200" dirty="0" err="1" smtClean="0">
                <a:solidFill>
                  <a:schemeClr val="tx1"/>
                </a:solidFill>
                <a:effectLst/>
                <a:latin typeface="+mn-lt"/>
                <a:ea typeface="+mn-ea"/>
                <a:cs typeface="+mn-cs"/>
              </a:rPr>
              <a:t>pickleweed</a:t>
            </a:r>
            <a:r>
              <a:rPr lang="en-US" sz="1200" kern="1200" dirty="0" smtClean="0">
                <a:solidFill>
                  <a:schemeClr val="tx1"/>
                </a:solidFill>
                <a:effectLst/>
                <a:latin typeface="+mn-lt"/>
                <a:ea typeface="+mn-ea"/>
                <a:cs typeface="+mn-cs"/>
              </a:rPr>
              <a:t> health index values vs all vegetation </a:t>
            </a:r>
            <a:r>
              <a:rPr lang="en-US" sz="1200" kern="1200" dirty="0" smtClean="0">
                <a:solidFill>
                  <a:schemeClr val="tx1"/>
                </a:solidFill>
                <a:effectLst/>
                <a:latin typeface="+mn-lt"/>
                <a:ea typeface="+mn-ea"/>
                <a:cs typeface="+mn-cs"/>
              </a:rPr>
              <a:t>indices. The graph </a:t>
            </a:r>
            <a:r>
              <a:rPr lang="en-US" sz="1200" kern="1200" dirty="0" smtClean="0">
                <a:solidFill>
                  <a:schemeClr val="tx1"/>
                </a:solidFill>
                <a:effectLst/>
                <a:latin typeface="+mn-lt"/>
                <a:ea typeface="+mn-ea"/>
                <a:cs typeface="+mn-cs"/>
              </a:rPr>
              <a:t>is of </a:t>
            </a:r>
            <a:r>
              <a:rPr lang="en-US" sz="1200" kern="1200" dirty="0" err="1" smtClean="0">
                <a:solidFill>
                  <a:schemeClr val="tx1"/>
                </a:solidFill>
                <a:effectLst/>
                <a:latin typeface="+mn-lt"/>
                <a:ea typeface="+mn-ea"/>
                <a:cs typeface="+mn-cs"/>
              </a:rPr>
              <a:t>Pickleweed</a:t>
            </a:r>
            <a:r>
              <a:rPr lang="en-US" sz="1200" kern="1200" dirty="0" smtClean="0">
                <a:solidFill>
                  <a:schemeClr val="tx1"/>
                </a:solidFill>
                <a:effectLst/>
                <a:latin typeface="+mn-lt"/>
                <a:ea typeface="+mn-ea"/>
                <a:cs typeface="+mn-cs"/>
              </a:rPr>
              <a:t> Health Index vs </a:t>
            </a:r>
            <a:r>
              <a:rPr lang="en-US" sz="1200" kern="1200" dirty="0" smtClean="0">
                <a:solidFill>
                  <a:schemeClr val="tx1"/>
                </a:solidFill>
                <a:effectLst/>
                <a:latin typeface="+mn-lt"/>
                <a:ea typeface="+mn-ea"/>
                <a:cs typeface="+mn-cs"/>
              </a:rPr>
              <a:t>NDI45.</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Despite </a:t>
            </a:r>
            <a:r>
              <a:rPr lang="en-US" sz="1200" kern="1200" dirty="0" smtClean="0">
                <a:solidFill>
                  <a:schemeClr val="tx1"/>
                </a:solidFill>
                <a:effectLst/>
                <a:latin typeface="+mn-lt"/>
                <a:ea typeface="+mn-ea"/>
                <a:cs typeface="+mn-cs"/>
              </a:rPr>
              <a:t>a weak, positive correlation, the low r-squared values indication that the relationship between the </a:t>
            </a:r>
            <a:r>
              <a:rPr lang="en-US" sz="1200" kern="1200" dirty="0" err="1" smtClean="0">
                <a:solidFill>
                  <a:schemeClr val="tx1"/>
                </a:solidFill>
                <a:effectLst/>
                <a:latin typeface="+mn-lt"/>
                <a:ea typeface="+mn-ea"/>
                <a:cs typeface="+mn-cs"/>
              </a:rPr>
              <a:t>Pickleweed</a:t>
            </a:r>
            <a:r>
              <a:rPr lang="en-US" sz="1200" kern="1200" dirty="0" smtClean="0">
                <a:solidFill>
                  <a:schemeClr val="tx1"/>
                </a:solidFill>
                <a:effectLst/>
                <a:latin typeface="+mn-lt"/>
                <a:ea typeface="+mn-ea"/>
                <a:cs typeface="+mn-cs"/>
              </a:rPr>
              <a:t> Health Index and vegetation indices is not statistically </a:t>
            </a:r>
            <a:r>
              <a:rPr lang="en-US" sz="1200" kern="1200" dirty="0" smtClean="0">
                <a:solidFill>
                  <a:schemeClr val="tx1"/>
                </a:solidFill>
                <a:effectLst/>
                <a:latin typeface="+mn-lt"/>
                <a:ea typeface="+mn-ea"/>
                <a:cs typeface="+mn-cs"/>
              </a:rPr>
              <a:t>significant. We’ll </a:t>
            </a:r>
            <a:r>
              <a:rPr lang="en-US" sz="1200" kern="1200" dirty="0" smtClean="0">
                <a:solidFill>
                  <a:schemeClr val="tx1"/>
                </a:solidFill>
                <a:effectLst/>
                <a:latin typeface="+mn-lt"/>
                <a:ea typeface="+mn-ea"/>
                <a:cs typeface="+mn-cs"/>
              </a:rPr>
              <a:t>get to why this may be in a couple </a:t>
            </a:r>
            <a:r>
              <a:rPr lang="en-US" sz="1200" kern="1200" dirty="0" smtClean="0">
                <a:solidFill>
                  <a:schemeClr val="tx1"/>
                </a:solidFill>
                <a:effectLst/>
                <a:latin typeface="+mn-lt"/>
                <a:ea typeface="+mn-ea"/>
                <a:cs typeface="+mn-cs"/>
              </a:rPr>
              <a:t>slides.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45105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are the histograms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R-squared </a:t>
            </a:r>
            <a:r>
              <a:rPr lang="en-US" sz="1200" kern="1200" dirty="0" smtClean="0">
                <a:solidFill>
                  <a:schemeClr val="tx1"/>
                </a:solidFill>
                <a:effectLst/>
                <a:latin typeface="+mn-lt"/>
                <a:ea typeface="+mn-ea"/>
                <a:cs typeface="+mn-cs"/>
              </a:rPr>
              <a:t>values </a:t>
            </a:r>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each of the three indices. You will notice that they </a:t>
            </a:r>
            <a:r>
              <a:rPr lang="en-US" sz="1200" kern="1200" dirty="0" smtClean="0">
                <a:solidFill>
                  <a:schemeClr val="tx1"/>
                </a:solidFill>
                <a:effectLst/>
                <a:latin typeface="+mn-lt"/>
                <a:ea typeface="+mn-ea"/>
                <a:cs typeface="+mn-cs"/>
              </a:rPr>
              <a:t>are </a:t>
            </a:r>
            <a:r>
              <a:rPr lang="en-US" sz="1200" kern="1200" dirty="0" smtClean="0">
                <a:solidFill>
                  <a:schemeClr val="tx1"/>
                </a:solidFill>
                <a:effectLst/>
                <a:latin typeface="+mn-lt"/>
                <a:ea typeface="+mn-ea"/>
                <a:cs typeface="+mn-cs"/>
              </a:rPr>
              <a:t>consistently low when broken down by </a:t>
            </a:r>
            <a:r>
              <a:rPr lang="en-US" sz="1200" kern="1200" dirty="0" smtClean="0">
                <a:solidFill>
                  <a:schemeClr val="tx1"/>
                </a:solidFill>
                <a:effectLst/>
                <a:latin typeface="+mn-lt"/>
                <a:ea typeface="+mn-ea"/>
                <a:cs typeface="+mn-cs"/>
              </a:rPr>
              <a:t>elevation</a:t>
            </a:r>
            <a:r>
              <a:rPr lang="en-US" sz="1200" kern="1200" baseline="0" dirty="0" smtClean="0">
                <a:solidFill>
                  <a:schemeClr val="tx1"/>
                </a:solidFill>
                <a:effectLst/>
                <a:latin typeface="+mn-lt"/>
                <a:ea typeface="+mn-ea"/>
                <a:cs typeface="+mn-cs"/>
              </a:rPr>
              <a:t> but t</a:t>
            </a:r>
            <a:r>
              <a:rPr lang="en-US" sz="1200" kern="1200" dirty="0" smtClean="0">
                <a:solidFill>
                  <a:schemeClr val="tx1"/>
                </a:solidFill>
                <a:effectLst/>
                <a:latin typeface="+mn-lt"/>
                <a:ea typeface="+mn-ea"/>
                <a:cs typeface="+mn-cs"/>
              </a:rPr>
              <a:t>here </a:t>
            </a:r>
            <a:r>
              <a:rPr lang="en-US" sz="1200" kern="1200" dirty="0" smtClean="0">
                <a:solidFill>
                  <a:schemeClr val="tx1"/>
                </a:solidFill>
                <a:effectLst/>
                <a:latin typeface="+mn-lt"/>
                <a:ea typeface="+mn-ea"/>
                <a:cs typeface="+mn-cs"/>
              </a:rPr>
              <a:t>is a trend among the higher elevation relationships indicating that using vegetation indices are better suited for identifying productive vegetation in higher elevation marsh than in lower elevation </a:t>
            </a:r>
            <a:r>
              <a:rPr lang="en-US" sz="1200" kern="1200" dirty="0" smtClean="0">
                <a:solidFill>
                  <a:schemeClr val="tx1"/>
                </a:solidFill>
                <a:effectLst/>
                <a:latin typeface="+mn-lt"/>
                <a:ea typeface="+mn-ea"/>
                <a:cs typeface="+mn-cs"/>
              </a:rPr>
              <a:t>marsh.</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903457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Marsh ecosystems</a:t>
            </a:r>
            <a:r>
              <a:rPr lang="en-US" baseline="0" dirty="0" smtClean="0"/>
              <a:t> are important to all species across the globe. Marshes serve many purposes such as water filtration, flood abatement, they also act as blue carbon sequestration systems and are host to a verity of habitats. However</a:t>
            </a:r>
            <a:r>
              <a:rPr lang="en-US" baseline="0" dirty="0" smtClean="0"/>
              <a:t>, they are experiencing tremendous stress and loss </a:t>
            </a:r>
            <a:r>
              <a:rPr lang="en-US" baseline="0" dirty="0" smtClean="0"/>
              <a:t>due to sea level rise, water pollution, and human development. </a:t>
            </a:r>
            <a:endParaRPr lang="en-US" baseline="0" dirty="0" smtClean="0"/>
          </a:p>
          <a:p>
            <a:endParaRPr lang="en-US" baseline="0" dirty="0"/>
          </a:p>
          <a:p>
            <a:pPr lvl="0">
              <a:spcBef>
                <a:spcPts val="0"/>
              </a:spcBef>
              <a:buClr>
                <a:schemeClr val="dk1"/>
              </a:buClr>
              <a:buSzPct val="91666"/>
              <a:buFont typeface="Arial"/>
              <a:buNone/>
            </a:pPr>
            <a:r>
              <a:rPr lang="en-US" dirty="0"/>
              <a:t>Image Source: </a:t>
            </a:r>
            <a:r>
              <a:rPr lang="es" u="sng" dirty="0">
                <a:solidFill>
                  <a:schemeClr val="hlink"/>
                </a:solidFill>
                <a:hlinkClick r:id="rId3"/>
              </a:rPr>
              <a:t>http://www.elkhornslough.org/gallery/index.php?/category/2</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we just focused</a:t>
            </a:r>
            <a:r>
              <a:rPr lang="en-US" sz="1200" kern="1200" baseline="0" dirty="0" smtClean="0">
                <a:solidFill>
                  <a:schemeClr val="tx1"/>
                </a:solidFill>
                <a:effectLst/>
                <a:latin typeface="+mn-lt"/>
                <a:ea typeface="+mn-ea"/>
                <a:cs typeface="+mn-cs"/>
              </a:rPr>
              <a:t> on the h</a:t>
            </a:r>
            <a:r>
              <a:rPr lang="en-US" sz="1200" kern="1200" dirty="0" smtClean="0">
                <a:solidFill>
                  <a:schemeClr val="tx1"/>
                </a:solidFill>
                <a:effectLst/>
                <a:latin typeface="+mn-lt"/>
                <a:ea typeface="+mn-ea"/>
                <a:cs typeface="+mn-cs"/>
              </a:rPr>
              <a:t>igh </a:t>
            </a:r>
            <a:r>
              <a:rPr lang="en-US" sz="1200" kern="1200" dirty="0" smtClean="0">
                <a:solidFill>
                  <a:schemeClr val="tx1"/>
                </a:solidFill>
                <a:effectLst/>
                <a:latin typeface="+mn-lt"/>
                <a:ea typeface="+mn-ea"/>
                <a:cs typeface="+mn-cs"/>
              </a:rPr>
              <a:t>elevation </a:t>
            </a:r>
            <a:r>
              <a:rPr lang="en-US" sz="1200" kern="1200" dirty="0" smtClean="0">
                <a:solidFill>
                  <a:schemeClr val="tx1"/>
                </a:solidFill>
                <a:effectLst/>
                <a:latin typeface="+mn-lt"/>
                <a:ea typeface="+mn-ea"/>
                <a:cs typeface="+mn-cs"/>
              </a:rPr>
              <a:t>correlations</a:t>
            </a:r>
            <a:r>
              <a:rPr lang="en-US" sz="1200" kern="1200" baseline="0" dirty="0" smtClean="0">
                <a:solidFill>
                  <a:schemeClr val="tx1"/>
                </a:solidFill>
                <a:effectLst/>
                <a:latin typeface="+mn-lt"/>
                <a:ea typeface="+mn-ea"/>
                <a:cs typeface="+mn-cs"/>
              </a:rPr>
              <a:t> we found that the I</a:t>
            </a:r>
            <a:r>
              <a:rPr lang="en-US" sz="1200" kern="1200" dirty="0" smtClean="0">
                <a:solidFill>
                  <a:schemeClr val="tx1"/>
                </a:solidFill>
                <a:effectLst/>
                <a:latin typeface="+mn-lt"/>
                <a:ea typeface="+mn-ea"/>
                <a:cs typeface="+mn-cs"/>
              </a:rPr>
              <a:t>RECI </a:t>
            </a:r>
            <a:r>
              <a:rPr lang="en-US" sz="1200" kern="1200" dirty="0" smtClean="0">
                <a:solidFill>
                  <a:schemeClr val="tx1"/>
                </a:solidFill>
                <a:effectLst/>
                <a:latin typeface="+mn-lt"/>
                <a:ea typeface="+mn-ea"/>
                <a:cs typeface="+mn-cs"/>
              </a:rPr>
              <a:t>index shows the highest r-squared </a:t>
            </a:r>
            <a:r>
              <a:rPr lang="en-US" sz="1200" kern="1200" dirty="0" smtClean="0">
                <a:solidFill>
                  <a:schemeClr val="tx1"/>
                </a:solidFill>
                <a:effectLst/>
                <a:latin typeface="+mn-lt"/>
                <a:ea typeface="+mn-ea"/>
                <a:cs typeface="+mn-cs"/>
              </a:rPr>
              <a:t>value at 0.34 but again</a:t>
            </a:r>
            <a:r>
              <a:rPr lang="en-US" sz="1200" kern="1200" dirty="0" smtClean="0">
                <a:solidFill>
                  <a:schemeClr val="tx1"/>
                </a:solidFill>
                <a:effectLst/>
                <a:latin typeface="+mn-lt"/>
                <a:ea typeface="+mn-ea"/>
                <a:cs typeface="+mn-cs"/>
              </a:rPr>
              <a:t>, to reiterate these are such low r-squared values that we can not conclude that the relationship between the vegetation indices and the </a:t>
            </a:r>
            <a:r>
              <a:rPr lang="en-US" sz="1200" kern="1200" dirty="0" err="1" smtClean="0">
                <a:solidFill>
                  <a:schemeClr val="tx1"/>
                </a:solidFill>
                <a:effectLst/>
                <a:latin typeface="+mn-lt"/>
                <a:ea typeface="+mn-ea"/>
                <a:cs typeface="+mn-cs"/>
              </a:rPr>
              <a:t>Pickleweed</a:t>
            </a:r>
            <a:r>
              <a:rPr lang="en-US" sz="1200" kern="1200" dirty="0" smtClean="0">
                <a:solidFill>
                  <a:schemeClr val="tx1"/>
                </a:solidFill>
                <a:effectLst/>
                <a:latin typeface="+mn-lt"/>
                <a:ea typeface="+mn-ea"/>
                <a:cs typeface="+mn-cs"/>
              </a:rPr>
              <a:t> Health Index for these quadrats is statistically </a:t>
            </a:r>
            <a:r>
              <a:rPr lang="en-US" sz="1200" kern="1200" dirty="0" smtClean="0">
                <a:solidFill>
                  <a:schemeClr val="tx1"/>
                </a:solidFill>
                <a:effectLst/>
                <a:latin typeface="+mn-lt"/>
                <a:ea typeface="+mn-ea"/>
                <a:cs typeface="+mn-cs"/>
              </a:rPr>
              <a:t>significant.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2228815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this really comes down to is a question </a:t>
            </a:r>
            <a:r>
              <a:rPr lang="en-US" sz="1200" kern="1200" dirty="0" smtClean="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scale. The</a:t>
            </a:r>
            <a:r>
              <a:rPr lang="en-US" sz="1200" kern="1200" baseline="0" dirty="0" smtClean="0">
                <a:solidFill>
                  <a:schemeClr val="tx1"/>
                </a:solidFill>
                <a:effectLst/>
                <a:latin typeface="+mn-lt"/>
                <a:ea typeface="+mn-ea"/>
                <a:cs typeface="+mn-cs"/>
              </a:rPr>
              <a:t> s</a:t>
            </a:r>
            <a:r>
              <a:rPr lang="en-US" sz="1200" kern="1200" dirty="0" smtClean="0">
                <a:solidFill>
                  <a:schemeClr val="tx1"/>
                </a:solidFill>
                <a:effectLst/>
                <a:latin typeface="+mn-lt"/>
                <a:ea typeface="+mn-ea"/>
                <a:cs typeface="+mn-cs"/>
              </a:rPr>
              <a:t>ize of quadrat plot is 50 cm squared and the size of the vegetation indices is 10 m squared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Because Elkhorn Slough is so variable in a small area, the possibility of finding a strong relationship between the vegetation indices and the quadrat </a:t>
            </a:r>
            <a:r>
              <a:rPr lang="en-US" sz="1200" i="1" kern="1200" dirty="0" smtClean="0">
                <a:solidFill>
                  <a:schemeClr val="tx1"/>
                </a:solidFill>
                <a:effectLst/>
                <a:latin typeface="+mn-lt"/>
                <a:ea typeface="+mn-ea"/>
                <a:cs typeface="+mn-cs"/>
              </a:rPr>
              <a:t>in situ </a:t>
            </a:r>
            <a:r>
              <a:rPr lang="en-US" sz="1200" kern="1200" dirty="0" smtClean="0">
                <a:solidFill>
                  <a:schemeClr val="tx1"/>
                </a:solidFill>
                <a:effectLst/>
                <a:latin typeface="+mn-lt"/>
                <a:ea typeface="+mn-ea"/>
                <a:cs typeface="+mn-cs"/>
              </a:rPr>
              <a:t>data is minimal.  Also it is important</a:t>
            </a:r>
            <a:r>
              <a:rPr lang="en-US" sz="1200" kern="1200" baseline="0" dirty="0" smtClean="0">
                <a:solidFill>
                  <a:schemeClr val="tx1"/>
                </a:solidFill>
                <a:effectLst/>
                <a:latin typeface="+mn-lt"/>
                <a:ea typeface="+mn-ea"/>
                <a:cs typeface="+mn-cs"/>
              </a:rPr>
              <a:t> to note that the </a:t>
            </a:r>
            <a:r>
              <a:rPr lang="en-US" sz="1200" kern="1200" dirty="0" err="1" smtClean="0">
                <a:solidFill>
                  <a:schemeClr val="tx1"/>
                </a:solidFill>
                <a:effectLst/>
                <a:latin typeface="+mn-lt"/>
                <a:ea typeface="+mn-ea"/>
                <a:cs typeface="+mn-cs"/>
              </a:rPr>
              <a:t>Pickleweed</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Health Index is not a quantitative </a:t>
            </a:r>
            <a:r>
              <a:rPr lang="en-US" sz="1200" kern="1200" dirty="0" smtClean="0">
                <a:solidFill>
                  <a:schemeClr val="tx1"/>
                </a:solidFill>
                <a:effectLst/>
                <a:latin typeface="+mn-lt"/>
                <a:ea typeface="+mn-ea"/>
                <a:cs typeface="+mn-cs"/>
              </a:rPr>
              <a:t>measurement</a:t>
            </a:r>
            <a:r>
              <a:rPr lang="en-US" sz="1200" kern="1200" baseline="0" dirty="0" smtClean="0">
                <a:solidFill>
                  <a:schemeClr val="tx1"/>
                </a:solidFill>
                <a:effectLst/>
                <a:latin typeface="+mn-lt"/>
                <a:ea typeface="+mn-ea"/>
                <a:cs typeface="+mn-cs"/>
              </a:rPr>
              <a:t> and </a:t>
            </a:r>
            <a:r>
              <a:rPr lang="en-US" sz="1200" kern="1200" baseline="0" dirty="0" smtClean="0">
                <a:solidFill>
                  <a:schemeClr val="tx1"/>
                </a:solidFill>
                <a:effectLst/>
                <a:latin typeface="+mn-lt"/>
                <a:ea typeface="+mn-ea"/>
                <a:cs typeface="+mn-cs"/>
              </a:rPr>
              <a:t>future studies should consider using another index to analyze </a:t>
            </a:r>
            <a:r>
              <a:rPr lang="en-US" sz="1200" kern="1200" baseline="0" dirty="0" err="1" smtClean="0">
                <a:solidFill>
                  <a:schemeClr val="tx1"/>
                </a:solidFill>
                <a:effectLst/>
                <a:latin typeface="+mn-lt"/>
                <a:ea typeface="+mn-ea"/>
                <a:cs typeface="+mn-cs"/>
              </a:rPr>
              <a:t>Pickleweed</a:t>
            </a:r>
            <a:r>
              <a:rPr lang="en-US" sz="1200" kern="1200" baseline="0" dirty="0" smtClean="0">
                <a:solidFill>
                  <a:schemeClr val="tx1"/>
                </a:solidFill>
                <a:effectLst/>
                <a:latin typeface="+mn-lt"/>
                <a:ea typeface="+mn-ea"/>
                <a:cs typeface="+mn-cs"/>
              </a:rPr>
              <a:t> health.</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3353991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smtClean="0">
                <a:solidFill>
                  <a:schemeClr val="tx1"/>
                </a:solidFill>
                <a:effectLst/>
                <a:latin typeface="+mn-lt"/>
                <a:ea typeface="+mn-ea"/>
                <a:cs typeface="+mn-cs"/>
              </a:rPr>
              <a:t>The Marsh Equilibrium Model (MEM) was developed by Dr. James Morris at the University of South Carolina and it is designed to predict marsh resilience to sea level </a:t>
            </a:r>
            <a:r>
              <a:rPr lang="en-US" sz="1200" kern="1200" dirty="0" smtClean="0">
                <a:solidFill>
                  <a:schemeClr val="tx1"/>
                </a:solidFill>
                <a:effectLst/>
                <a:latin typeface="+mn-lt"/>
                <a:ea typeface="+mn-ea"/>
                <a:cs typeface="+mn-cs"/>
              </a:rPr>
              <a:t>rise. This slide </a:t>
            </a:r>
            <a:r>
              <a:rPr lang="en-US" sz="1200" kern="1200" dirty="0" smtClean="0">
                <a:solidFill>
                  <a:schemeClr val="tx1"/>
                </a:solidFill>
                <a:effectLst/>
                <a:latin typeface="+mn-lt"/>
                <a:ea typeface="+mn-ea"/>
                <a:cs typeface="+mn-cs"/>
              </a:rPr>
              <a:t>shows the user interface and on the left panel are all of the inputs. The model incorporates a mix of physical and biological inputs</a:t>
            </a:r>
            <a:r>
              <a:rPr lang="en-US" sz="1200" kern="1200" dirty="0" smtClean="0">
                <a:solidFill>
                  <a:schemeClr val="tx1"/>
                </a:solidFill>
                <a:effectLst/>
                <a:latin typeface="+mn-lt"/>
                <a:ea typeface="+mn-ea"/>
                <a:cs typeface="+mn-cs"/>
              </a:rPr>
              <a:t>. The physical </a:t>
            </a:r>
            <a:r>
              <a:rPr lang="en-US" sz="1200" kern="1200" dirty="0" smtClean="0">
                <a:solidFill>
                  <a:schemeClr val="tx1"/>
                </a:solidFill>
                <a:effectLst/>
                <a:latin typeface="+mn-lt"/>
                <a:ea typeface="+mn-ea"/>
                <a:cs typeface="+mn-cs"/>
              </a:rPr>
              <a:t>inputs include the forecasted sea level rise and biological inputs include a variety of data measured in situ</a:t>
            </a:r>
            <a:r>
              <a:rPr lang="en-US" sz="1200" kern="1200" dirty="0" smtClean="0">
                <a:solidFill>
                  <a:schemeClr val="tx1"/>
                </a:solidFill>
                <a:effectLst/>
                <a:latin typeface="+mn-lt"/>
                <a:ea typeface="+mn-ea"/>
                <a:cs typeface="+mn-cs"/>
              </a:rPr>
              <a:t>. One </a:t>
            </a:r>
            <a:r>
              <a:rPr lang="en-US" sz="1200" kern="1200" dirty="0" smtClean="0">
                <a:solidFill>
                  <a:schemeClr val="tx1"/>
                </a:solidFill>
                <a:effectLst/>
                <a:latin typeface="+mn-lt"/>
                <a:ea typeface="+mn-ea"/>
                <a:cs typeface="+mn-cs"/>
              </a:rPr>
              <a:t>of the important biological inputs is shown in the upper left image of standing biomass vs. elevation. This is important because marsh vegetation grows at a range of elevations and different types of vegetation will respond differently --- something to keep in mind for later in the presentation.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2342714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indent="0">
              <a:buFontTx/>
              <a:buNone/>
            </a:pPr>
            <a:r>
              <a:rPr lang="en-US" sz="1200" kern="1200" dirty="0" smtClean="0">
                <a:solidFill>
                  <a:schemeClr val="tx1"/>
                </a:solidFill>
                <a:effectLst/>
                <a:latin typeface="+mn-lt"/>
                <a:ea typeface="+mn-ea"/>
                <a:cs typeface="+mn-cs"/>
              </a:rPr>
              <a:t>This slide outlines the methods used to forecast marsh resilience to sea level rise using the Marsh Equilibrium </a:t>
            </a:r>
            <a:r>
              <a:rPr lang="en-US" sz="1200" kern="1200" dirty="0" smtClean="0">
                <a:solidFill>
                  <a:schemeClr val="tx1"/>
                </a:solidFill>
                <a:effectLst/>
                <a:latin typeface="+mn-lt"/>
                <a:ea typeface="+mn-ea"/>
                <a:cs typeface="+mn-cs"/>
              </a:rPr>
              <a:t>Model. Data </a:t>
            </a:r>
            <a:r>
              <a:rPr lang="en-US" sz="1200" kern="1200" dirty="0" smtClean="0">
                <a:solidFill>
                  <a:schemeClr val="tx1"/>
                </a:solidFill>
                <a:effectLst/>
                <a:latin typeface="+mn-lt"/>
                <a:ea typeface="+mn-ea"/>
                <a:cs typeface="+mn-cs"/>
              </a:rPr>
              <a:t>from the model was used from ESNERR in situ measurements, a study of China Camp State Park by </a:t>
            </a:r>
            <a:r>
              <a:rPr lang="en-US" sz="1200" kern="1200" dirty="0" err="1" smtClean="0">
                <a:solidFill>
                  <a:schemeClr val="tx1"/>
                </a:solidFill>
                <a:effectLst/>
                <a:latin typeface="+mn-lt"/>
                <a:ea typeface="+mn-ea"/>
                <a:cs typeface="+mn-cs"/>
              </a:rPr>
              <a:t>Schile</a:t>
            </a:r>
            <a:r>
              <a:rPr lang="en-US" sz="1200" kern="1200" dirty="0" smtClean="0">
                <a:solidFill>
                  <a:schemeClr val="tx1"/>
                </a:solidFill>
                <a:effectLst/>
                <a:latin typeface="+mn-lt"/>
                <a:ea typeface="+mn-ea"/>
                <a:cs typeface="+mn-cs"/>
              </a:rPr>
              <a:t> et al. (2014) (a good proxy site because it also has </a:t>
            </a:r>
            <a:r>
              <a:rPr lang="en-US" sz="1200" kern="1200" dirty="0" err="1" smtClean="0">
                <a:solidFill>
                  <a:schemeClr val="tx1"/>
                </a:solidFill>
                <a:effectLst/>
                <a:latin typeface="+mn-lt"/>
                <a:ea typeface="+mn-ea"/>
                <a:cs typeface="+mn-cs"/>
              </a:rPr>
              <a:t>pickleweed</a:t>
            </a:r>
            <a:r>
              <a:rPr lang="en-US" sz="1200" kern="1200" dirty="0" smtClean="0">
                <a:solidFill>
                  <a:schemeClr val="tx1"/>
                </a:solidFill>
                <a:effectLst/>
                <a:latin typeface="+mn-lt"/>
                <a:ea typeface="+mn-ea"/>
                <a:cs typeface="+mn-cs"/>
              </a:rPr>
              <a:t> and is in a similar climate), and NOAA mean sea level </a:t>
            </a:r>
            <a:r>
              <a:rPr lang="en-US" sz="1200" kern="1200" dirty="0" smtClean="0">
                <a:solidFill>
                  <a:schemeClr val="tx1"/>
                </a:solidFill>
                <a:effectLst/>
                <a:latin typeface="+mn-lt"/>
                <a:ea typeface="+mn-ea"/>
                <a:cs typeface="+mn-cs"/>
              </a:rPr>
              <a:t>trends. Since </a:t>
            </a:r>
            <a:r>
              <a:rPr lang="en-US" sz="1200" kern="1200" dirty="0" smtClean="0">
                <a:solidFill>
                  <a:schemeClr val="tx1"/>
                </a:solidFill>
                <a:effectLst/>
                <a:latin typeface="+mn-lt"/>
                <a:ea typeface="+mn-ea"/>
                <a:cs typeface="+mn-cs"/>
              </a:rPr>
              <a:t>the MEM does not have a spatial component, we followed methods outlined by </a:t>
            </a:r>
            <a:r>
              <a:rPr lang="en-US" sz="1200" kern="1200" dirty="0" err="1" smtClean="0">
                <a:solidFill>
                  <a:schemeClr val="tx1"/>
                </a:solidFill>
                <a:effectLst/>
                <a:latin typeface="+mn-lt"/>
                <a:ea typeface="+mn-ea"/>
                <a:cs typeface="+mn-cs"/>
              </a:rPr>
              <a:t>Schile</a:t>
            </a:r>
            <a:r>
              <a:rPr lang="en-US" sz="1200" kern="1200" dirty="0" smtClean="0">
                <a:solidFill>
                  <a:schemeClr val="tx1"/>
                </a:solidFill>
                <a:effectLst/>
                <a:latin typeface="+mn-lt"/>
                <a:ea typeface="+mn-ea"/>
                <a:cs typeface="+mn-cs"/>
              </a:rPr>
              <a:t> et al. (2014) and the model builder Lisa </a:t>
            </a:r>
            <a:r>
              <a:rPr lang="en-US" sz="1200" kern="1200" dirty="0" err="1" smtClean="0">
                <a:solidFill>
                  <a:schemeClr val="tx1"/>
                </a:solidFill>
                <a:effectLst/>
                <a:latin typeface="+mn-lt"/>
                <a:ea typeface="+mn-ea"/>
                <a:cs typeface="+mn-cs"/>
              </a:rPr>
              <a:t>Schile</a:t>
            </a:r>
            <a:r>
              <a:rPr lang="en-US" sz="1200" kern="1200" dirty="0" smtClean="0">
                <a:solidFill>
                  <a:schemeClr val="tx1"/>
                </a:solidFill>
                <a:effectLst/>
                <a:latin typeface="+mn-lt"/>
                <a:ea typeface="+mn-ea"/>
                <a:cs typeface="+mn-cs"/>
              </a:rPr>
              <a:t> created to display the outputs onto a </a:t>
            </a:r>
            <a:r>
              <a:rPr lang="en-US" sz="1200" kern="1200" dirty="0" smtClean="0">
                <a:solidFill>
                  <a:schemeClr val="tx1"/>
                </a:solidFill>
                <a:effectLst/>
                <a:latin typeface="+mn-lt"/>
                <a:ea typeface="+mn-ea"/>
                <a:cs typeface="+mn-cs"/>
              </a:rPr>
              <a:t>digital</a:t>
            </a:r>
            <a:r>
              <a:rPr lang="en-US" sz="1200" kern="1200" baseline="0" dirty="0" smtClean="0">
                <a:solidFill>
                  <a:schemeClr val="tx1"/>
                </a:solidFill>
                <a:effectLst/>
                <a:latin typeface="+mn-lt"/>
                <a:ea typeface="+mn-ea"/>
                <a:cs typeface="+mn-cs"/>
              </a:rPr>
              <a:t> elevation model (</a:t>
            </a:r>
            <a:r>
              <a:rPr lang="en-US" sz="1200" kern="1200" dirty="0" smtClean="0">
                <a:solidFill>
                  <a:schemeClr val="tx1"/>
                </a:solidFill>
                <a:effectLst/>
                <a:latin typeface="+mn-lt"/>
                <a:ea typeface="+mn-ea"/>
                <a:cs typeface="+mn-cs"/>
              </a:rPr>
              <a:t>DEM).</a:t>
            </a:r>
            <a:endParaRPr lang="en-US" sz="1200" kern="1200" dirty="0" smtClean="0">
              <a:solidFill>
                <a:schemeClr val="tx1"/>
              </a:solidFill>
              <a:effectLst/>
              <a:latin typeface="+mn-lt"/>
              <a:ea typeface="+mn-ea"/>
              <a:cs typeface="+mn-cs"/>
            </a:endParaRPr>
          </a:p>
          <a:p>
            <a:pPr lvl="0" rtl="0">
              <a:spcBef>
                <a:spcPts val="0"/>
              </a:spcBef>
              <a:buNone/>
            </a:pPr>
            <a:endParaRPr dirty="0"/>
          </a:p>
        </p:txBody>
      </p:sp>
      <p:sp>
        <p:nvSpPr>
          <p:cNvPr id="209" name="Shape 20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s"/>
              <a:t>23</a:t>
            </a:fld>
            <a:endParaRPr lang="es"/>
          </a:p>
        </p:txBody>
      </p:sp>
    </p:spTree>
    <p:extLst>
      <p:ext uri="{BB962C8B-B14F-4D97-AF65-F5344CB8AC3E}">
        <p14:creationId xmlns:p14="http://schemas.microsoft.com/office/powerpoint/2010/main" val="2204163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smtClean="0">
                <a:solidFill>
                  <a:schemeClr val="tx1"/>
                </a:solidFill>
                <a:effectLst/>
                <a:latin typeface="+mn-lt"/>
                <a:ea typeface="+mn-ea"/>
                <a:cs typeface="+mn-cs"/>
              </a:rPr>
              <a:t>Since the MEM does not have a spatial component, we followed methods outlined by </a:t>
            </a:r>
            <a:r>
              <a:rPr lang="en-US" sz="1200" kern="1200" dirty="0" err="1" smtClean="0">
                <a:solidFill>
                  <a:schemeClr val="tx1"/>
                </a:solidFill>
                <a:effectLst/>
                <a:latin typeface="+mn-lt"/>
                <a:ea typeface="+mn-ea"/>
                <a:cs typeface="+mn-cs"/>
              </a:rPr>
              <a:t>Schile</a:t>
            </a:r>
            <a:r>
              <a:rPr lang="en-US" sz="1200" kern="1200" dirty="0" smtClean="0">
                <a:solidFill>
                  <a:schemeClr val="tx1"/>
                </a:solidFill>
                <a:effectLst/>
                <a:latin typeface="+mn-lt"/>
                <a:ea typeface="+mn-ea"/>
                <a:cs typeface="+mn-cs"/>
              </a:rPr>
              <a:t> et al. (2014) and the model builder Lisa </a:t>
            </a:r>
            <a:r>
              <a:rPr lang="en-US" sz="1200" kern="1200" dirty="0" err="1" smtClean="0">
                <a:solidFill>
                  <a:schemeClr val="tx1"/>
                </a:solidFill>
                <a:effectLst/>
                <a:latin typeface="+mn-lt"/>
                <a:ea typeface="+mn-ea"/>
                <a:cs typeface="+mn-cs"/>
              </a:rPr>
              <a:t>Schile</a:t>
            </a:r>
            <a:r>
              <a:rPr lang="en-US" sz="1200" kern="1200" dirty="0" smtClean="0">
                <a:solidFill>
                  <a:schemeClr val="tx1"/>
                </a:solidFill>
                <a:effectLst/>
                <a:latin typeface="+mn-lt"/>
                <a:ea typeface="+mn-ea"/>
                <a:cs typeface="+mn-cs"/>
              </a:rPr>
              <a:t> created to display the outputs onto a </a:t>
            </a:r>
            <a:r>
              <a:rPr lang="en-US" sz="1200" kern="1200" dirty="0" smtClean="0">
                <a:solidFill>
                  <a:schemeClr val="tx1"/>
                </a:solidFill>
                <a:effectLst/>
                <a:latin typeface="+mn-lt"/>
                <a:ea typeface="+mn-ea"/>
                <a:cs typeface="+mn-cs"/>
              </a:rPr>
              <a:t>DEM. However</a:t>
            </a:r>
            <a:r>
              <a:rPr lang="en-US" sz="1200" kern="1200" dirty="0" smtClean="0">
                <a:solidFill>
                  <a:schemeClr val="tx1"/>
                </a:solidFill>
                <a:effectLst/>
                <a:latin typeface="+mn-lt"/>
                <a:ea typeface="+mn-ea"/>
                <a:cs typeface="+mn-cs"/>
              </a:rPr>
              <a:t>, marshes have such dense vegetation, the LIDAR returns can make the elevations falsely high, so we have this intermediate step to correct the DEM using code provided by Buffington et al. (2016)</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2376136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smtClean="0">
                <a:solidFill>
                  <a:schemeClr val="tx1"/>
                </a:solidFill>
                <a:effectLst/>
                <a:latin typeface="+mn-lt"/>
                <a:ea typeface="+mn-ea"/>
                <a:cs typeface="+mn-cs"/>
              </a:rPr>
              <a:t>Here are results </a:t>
            </a:r>
            <a:r>
              <a:rPr lang="en-US" sz="1200" kern="1200" dirty="0" smtClean="0">
                <a:solidFill>
                  <a:schemeClr val="tx1"/>
                </a:solidFill>
                <a:effectLst/>
                <a:latin typeface="+mn-lt"/>
                <a:ea typeface="+mn-ea"/>
                <a:cs typeface="+mn-cs"/>
              </a:rPr>
              <a:t>from running the MEM at a sea level rise scenario of 14 cm in a century  – the long term sea level rise based on NOAA mean sea level trends and 100 cm to show a higher sea level rise </a:t>
            </a:r>
            <a:r>
              <a:rPr lang="en-US" sz="1200" kern="1200" dirty="0" smtClean="0">
                <a:solidFill>
                  <a:schemeClr val="tx1"/>
                </a:solidFill>
                <a:effectLst/>
                <a:latin typeface="+mn-lt"/>
                <a:ea typeface="+mn-ea"/>
                <a:cs typeface="+mn-cs"/>
              </a:rPr>
              <a:t>scenario. Since </a:t>
            </a:r>
            <a:r>
              <a:rPr lang="en-US" sz="1200" kern="1200" dirty="0" smtClean="0">
                <a:solidFill>
                  <a:schemeClr val="tx1"/>
                </a:solidFill>
                <a:effectLst/>
                <a:latin typeface="+mn-lt"/>
                <a:ea typeface="+mn-ea"/>
                <a:cs typeface="+mn-cs"/>
              </a:rPr>
              <a:t>the model does not incorporate subsidence (sinking of the marsh), we added this to the sea level rise to increase the relative sea level </a:t>
            </a:r>
            <a:r>
              <a:rPr lang="en-US" sz="1200" kern="1200" dirty="0" smtClean="0">
                <a:solidFill>
                  <a:schemeClr val="tx1"/>
                </a:solidFill>
                <a:effectLst/>
                <a:latin typeface="+mn-lt"/>
                <a:ea typeface="+mn-ea"/>
                <a:cs typeface="+mn-cs"/>
              </a:rPr>
              <a:t>rise. The </a:t>
            </a:r>
            <a:r>
              <a:rPr lang="en-US" sz="1200" kern="1200" dirty="0" smtClean="0">
                <a:solidFill>
                  <a:schemeClr val="tx1"/>
                </a:solidFill>
                <a:effectLst/>
                <a:latin typeface="+mn-lt"/>
                <a:ea typeface="+mn-ea"/>
                <a:cs typeface="+mn-cs"/>
              </a:rPr>
              <a:t>marsh does better in the model with small amounts of sea level rise</a:t>
            </a:r>
            <a:r>
              <a:rPr lang="en-US" sz="1200" kern="1200" dirty="0" smtClean="0">
                <a:solidFill>
                  <a:schemeClr val="tx1"/>
                </a:solidFill>
                <a:effectLst/>
                <a:latin typeface="+mn-lt"/>
                <a:ea typeface="+mn-ea"/>
                <a:cs typeface="+mn-cs"/>
              </a:rPr>
              <a:t>. One</a:t>
            </a:r>
            <a:r>
              <a:rPr lang="en-US" sz="1200" kern="1200" baseline="0" dirty="0" smtClean="0">
                <a:solidFill>
                  <a:schemeClr val="tx1"/>
                </a:solidFill>
                <a:effectLst/>
                <a:latin typeface="+mn-lt"/>
                <a:ea typeface="+mn-ea"/>
                <a:cs typeface="+mn-cs"/>
              </a:rPr>
              <a:t> thing to note is that t</a:t>
            </a:r>
            <a:r>
              <a:rPr lang="en-US" sz="1200" kern="1200" dirty="0" smtClean="0">
                <a:solidFill>
                  <a:schemeClr val="tx1"/>
                </a:solidFill>
                <a:effectLst/>
                <a:latin typeface="+mn-lt"/>
                <a:ea typeface="+mn-ea"/>
                <a:cs typeface="+mn-cs"/>
              </a:rPr>
              <a:t>he </a:t>
            </a:r>
            <a:r>
              <a:rPr lang="en-US" sz="1200" kern="1200" dirty="0" smtClean="0">
                <a:solidFill>
                  <a:schemeClr val="tx1"/>
                </a:solidFill>
                <a:effectLst/>
                <a:latin typeface="+mn-lt"/>
                <a:ea typeface="+mn-ea"/>
                <a:cs typeface="+mn-cs"/>
              </a:rPr>
              <a:t>organic suspended sediment concentration were lower in the simulation for 100 cm than 14 which could also contribute to the worse conditions in addition to the increased sea level rise.</a:t>
            </a:r>
          </a:p>
          <a:p>
            <a:pPr lvl="0">
              <a:spcBef>
                <a:spcPts val="0"/>
              </a:spcBef>
              <a:buClr>
                <a:schemeClr val="dk1"/>
              </a:buClr>
              <a:buSzPct val="91666"/>
              <a:buFont typeface="Arial"/>
              <a:buNone/>
            </a:pPr>
            <a:endParaRPr lang="es" u="sng" dirty="0" smtClean="0">
              <a:solidFill>
                <a:schemeClr val="hlink"/>
              </a:solidFill>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a:p>
        </p:txBody>
      </p:sp>
    </p:spTree>
    <p:extLst>
      <p:ext uri="{BB962C8B-B14F-4D97-AF65-F5344CB8AC3E}">
        <p14:creationId xmlns:p14="http://schemas.microsoft.com/office/powerpoint/2010/main" val="2771655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smtClean="0">
                <a:solidFill>
                  <a:schemeClr val="tx1"/>
                </a:solidFill>
                <a:effectLst/>
                <a:latin typeface="+mn-lt"/>
                <a:ea typeface="+mn-ea"/>
                <a:cs typeface="+mn-cs"/>
              </a:rPr>
              <a:t>This </a:t>
            </a:r>
            <a:r>
              <a:rPr lang="en-US" sz="1200" kern="1200" dirty="0" smtClean="0">
                <a:solidFill>
                  <a:schemeClr val="tx1"/>
                </a:solidFill>
                <a:effectLst/>
                <a:latin typeface="+mn-lt"/>
                <a:ea typeface="+mn-ea"/>
                <a:cs typeface="+mn-cs"/>
              </a:rPr>
              <a:t>photo shows how the slough is already declining, so it is unlikely that with sea level rise the marsh will improve since it is already </a:t>
            </a:r>
            <a:r>
              <a:rPr lang="en-US" sz="1200" kern="1200" dirty="0" smtClean="0">
                <a:solidFill>
                  <a:schemeClr val="tx1"/>
                </a:solidFill>
                <a:effectLst/>
                <a:latin typeface="+mn-lt"/>
                <a:ea typeface="+mn-ea"/>
                <a:cs typeface="+mn-cs"/>
              </a:rPr>
              <a:t>vulnerable. Future </a:t>
            </a:r>
            <a:r>
              <a:rPr lang="en-US" sz="1200" kern="1200" dirty="0" smtClean="0">
                <a:solidFill>
                  <a:schemeClr val="tx1"/>
                </a:solidFill>
                <a:effectLst/>
                <a:latin typeface="+mn-lt"/>
                <a:ea typeface="+mn-ea"/>
                <a:cs typeface="+mn-cs"/>
              </a:rPr>
              <a:t>studies should tweak parameters and run different simulations to better match the slough’s current </a:t>
            </a:r>
            <a:r>
              <a:rPr lang="en-US" sz="1200" kern="1200" dirty="0" smtClean="0">
                <a:solidFill>
                  <a:schemeClr val="tx1"/>
                </a:solidFill>
                <a:effectLst/>
                <a:latin typeface="+mn-lt"/>
                <a:ea typeface="+mn-ea"/>
                <a:cs typeface="+mn-cs"/>
              </a:rPr>
              <a:t>state. </a:t>
            </a:r>
          </a:p>
          <a:p>
            <a:pPr marL="0" indent="0">
              <a:buFontTx/>
              <a:buNone/>
            </a:pPr>
            <a:endParaRPr lang="en-US" sz="1200" kern="1200" dirty="0" smtClean="0">
              <a:solidFill>
                <a:schemeClr val="tx1"/>
              </a:solidFill>
              <a:effectLst/>
              <a:latin typeface="+mn-lt"/>
              <a:ea typeface="+mn-ea"/>
              <a:cs typeface="+mn-cs"/>
            </a:endParaRPr>
          </a:p>
          <a:p>
            <a:pPr marL="0" indent="0">
              <a:buFontTx/>
              <a:buNone/>
            </a:pP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biomass curve is an input that should be looked at because the figure on the left shows a parabolic relation used for the model, however </a:t>
            </a:r>
            <a:r>
              <a:rPr lang="en-US" sz="1200" kern="1200" dirty="0" err="1" smtClean="0">
                <a:solidFill>
                  <a:schemeClr val="tx1"/>
                </a:solidFill>
                <a:effectLst/>
                <a:latin typeface="+mn-lt"/>
                <a:ea typeface="+mn-ea"/>
                <a:cs typeface="+mn-cs"/>
              </a:rPr>
              <a:t>pickleweed</a:t>
            </a:r>
            <a:r>
              <a:rPr lang="en-US" sz="1200" kern="1200" dirty="0" smtClean="0">
                <a:solidFill>
                  <a:schemeClr val="tx1"/>
                </a:solidFill>
                <a:effectLst/>
                <a:latin typeface="+mn-lt"/>
                <a:ea typeface="+mn-ea"/>
                <a:cs typeface="+mn-cs"/>
              </a:rPr>
              <a:t> has been found to have more of a wedge shaped relationship (Janousek et al., </a:t>
            </a:r>
            <a:r>
              <a:rPr lang="en-US" sz="1200" kern="1200" dirty="0" smtClean="0">
                <a:solidFill>
                  <a:schemeClr val="tx1"/>
                </a:solidFill>
                <a:effectLst/>
                <a:latin typeface="+mn-lt"/>
                <a:ea typeface="+mn-ea"/>
                <a:cs typeface="+mn-cs"/>
              </a:rPr>
              <a:t>2016). When we</a:t>
            </a:r>
            <a:r>
              <a:rPr lang="en-US" sz="1200" kern="1200" baseline="0" dirty="0" smtClean="0">
                <a:solidFill>
                  <a:schemeClr val="tx1"/>
                </a:solidFill>
                <a:effectLst/>
                <a:latin typeface="+mn-lt"/>
                <a:ea typeface="+mn-ea"/>
                <a:cs typeface="+mn-cs"/>
              </a:rPr>
              <a:t> were</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using the higher biomass and wedge shaped curve (shown in the other two images), the model would </a:t>
            </a:r>
            <a:r>
              <a:rPr lang="en-US" sz="1200" kern="1200" dirty="0" smtClean="0">
                <a:solidFill>
                  <a:schemeClr val="tx1"/>
                </a:solidFill>
                <a:effectLst/>
                <a:latin typeface="+mn-lt"/>
                <a:ea typeface="+mn-ea"/>
                <a:cs typeface="+mn-cs"/>
              </a:rPr>
              <a:t>overflow.</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 taken from Elkhorn</a:t>
            </a:r>
            <a:r>
              <a:rPr lang="en-US" baseline="0" dirty="0" smtClean="0"/>
              <a:t> Slough </a:t>
            </a:r>
            <a:r>
              <a:rPr lang="en-US" baseline="0" dirty="0" err="1" smtClean="0"/>
              <a:t>Ecoforecasting</a:t>
            </a:r>
            <a:r>
              <a:rPr lang="en-US" baseline="0" dirty="0" smtClean="0"/>
              <a:t> II Team during site visit to Elkhorn Slough.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26</a:t>
            </a:fld>
            <a:endParaRPr lang="en-US"/>
          </a:p>
        </p:txBody>
      </p:sp>
    </p:spTree>
    <p:extLst>
      <p:ext uri="{BB962C8B-B14F-4D97-AF65-F5344CB8AC3E}">
        <p14:creationId xmlns:p14="http://schemas.microsoft.com/office/powerpoint/2010/main" val="3192843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2">
                    <a:lumMod val="50000"/>
                  </a:schemeClr>
                </a:solidFill>
              </a:rPr>
              <a:t>To</a:t>
            </a:r>
            <a:r>
              <a:rPr lang="en-US" baseline="0" dirty="0" smtClean="0">
                <a:solidFill>
                  <a:schemeClr val="bg2">
                    <a:lumMod val="50000"/>
                  </a:schemeClr>
                </a:solidFill>
              </a:rPr>
              <a:t> conclude we determine that f</a:t>
            </a:r>
            <a:r>
              <a:rPr lang="en-US" dirty="0" smtClean="0">
                <a:solidFill>
                  <a:schemeClr val="bg2">
                    <a:lumMod val="50000"/>
                  </a:schemeClr>
                </a:solidFill>
              </a:rPr>
              <a:t>urther </a:t>
            </a:r>
            <a:r>
              <a:rPr lang="en-US" dirty="0">
                <a:solidFill>
                  <a:schemeClr val="bg2">
                    <a:lumMod val="50000"/>
                  </a:schemeClr>
                </a:solidFill>
              </a:rPr>
              <a:t>research analysis for years without the presence of El Niño would be beneficial in identifying the possibility of a lag effect on vegetation health. </a:t>
            </a:r>
            <a:r>
              <a:rPr lang="en-US" dirty="0" smtClean="0">
                <a:solidFill>
                  <a:schemeClr val="bg2">
                    <a:lumMod val="50000"/>
                  </a:schemeClr>
                </a:solidFill>
              </a:rPr>
              <a:t>Our</a:t>
            </a:r>
            <a:r>
              <a:rPr lang="en-US" baseline="0" dirty="0" smtClean="0">
                <a:solidFill>
                  <a:schemeClr val="bg2">
                    <a:lumMod val="50000"/>
                  </a:schemeClr>
                </a:solidFill>
              </a:rPr>
              <a:t> partners should also c</a:t>
            </a:r>
            <a:r>
              <a:rPr lang="en-US" dirty="0" smtClean="0">
                <a:solidFill>
                  <a:schemeClr val="bg2">
                    <a:lumMod val="50000"/>
                  </a:schemeClr>
                </a:solidFill>
              </a:rPr>
              <a:t>onsider</a:t>
            </a:r>
            <a:r>
              <a:rPr lang="en-US" baseline="0" dirty="0" smtClean="0">
                <a:solidFill>
                  <a:schemeClr val="bg2">
                    <a:lumMod val="50000"/>
                  </a:schemeClr>
                </a:solidFill>
              </a:rPr>
              <a:t> the size of the  </a:t>
            </a:r>
            <a:r>
              <a:rPr lang="en-US" baseline="0" dirty="0" smtClean="0">
                <a:solidFill>
                  <a:schemeClr val="bg2">
                    <a:lumMod val="50000"/>
                  </a:schemeClr>
                </a:solidFill>
              </a:rPr>
              <a:t>satellite pixel </a:t>
            </a:r>
            <a:r>
              <a:rPr lang="en-US" baseline="0" dirty="0" smtClean="0">
                <a:solidFill>
                  <a:schemeClr val="bg2">
                    <a:lumMod val="50000"/>
                  </a:schemeClr>
                </a:solidFill>
              </a:rPr>
              <a:t>and the scale of future </a:t>
            </a:r>
            <a:r>
              <a:rPr lang="en-US" i="1" baseline="0" dirty="0" smtClean="0">
                <a:solidFill>
                  <a:schemeClr val="bg2">
                    <a:lumMod val="50000"/>
                  </a:schemeClr>
                </a:solidFill>
              </a:rPr>
              <a:t>in situ </a:t>
            </a:r>
            <a:r>
              <a:rPr lang="en-US" i="0" baseline="0" dirty="0" smtClean="0">
                <a:solidFill>
                  <a:schemeClr val="bg2">
                    <a:lumMod val="50000"/>
                  </a:schemeClr>
                </a:solidFill>
              </a:rPr>
              <a:t>points. Also, gathering </a:t>
            </a:r>
            <a:r>
              <a:rPr lang="en-US" i="1" baseline="0" dirty="0" smtClean="0">
                <a:solidFill>
                  <a:schemeClr val="bg2">
                    <a:lumMod val="50000"/>
                  </a:schemeClr>
                </a:solidFill>
              </a:rPr>
              <a:t>in situ </a:t>
            </a:r>
            <a:r>
              <a:rPr lang="en-US" i="0" baseline="0" dirty="0" smtClean="0">
                <a:solidFill>
                  <a:schemeClr val="bg2">
                    <a:lumMod val="50000"/>
                  </a:schemeClr>
                </a:solidFill>
              </a:rPr>
              <a:t>data specific to Elkhorn Slough for unknown MEM physical/biological </a:t>
            </a:r>
            <a:r>
              <a:rPr lang="en-US" i="0" baseline="0" dirty="0" smtClean="0">
                <a:solidFill>
                  <a:schemeClr val="bg2">
                    <a:lumMod val="50000"/>
                  </a:schemeClr>
                </a:solidFill>
              </a:rPr>
              <a:t>inputs may result in more information predictions. </a:t>
            </a:r>
            <a:endParaRPr lang="en-US" dirty="0">
              <a:solidFill>
                <a:schemeClr val="bg2">
                  <a:lumMod val="50000"/>
                </a:schemeClr>
              </a:solidFill>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 taken from Elkhorn</a:t>
            </a:r>
            <a:r>
              <a:rPr lang="en-US" baseline="0" dirty="0" smtClean="0"/>
              <a:t> Slough </a:t>
            </a:r>
            <a:r>
              <a:rPr lang="en-US" baseline="0" dirty="0" err="1" smtClean="0"/>
              <a:t>Ecoforecasting</a:t>
            </a:r>
            <a:r>
              <a:rPr lang="en-US" baseline="0" dirty="0" smtClean="0"/>
              <a:t> II Team during site visit to Elkhorn Slough.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27</a:t>
            </a:fld>
            <a:endParaRPr lang="en-US"/>
          </a:p>
        </p:txBody>
      </p:sp>
    </p:spTree>
    <p:extLst>
      <p:ext uri="{BB962C8B-B14F-4D97-AF65-F5344CB8AC3E}">
        <p14:creationId xmlns:p14="http://schemas.microsoft.com/office/powerpoint/2010/main" val="2155267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 to thank</a:t>
            </a:r>
            <a:r>
              <a:rPr lang="en-US" baseline="0" dirty="0" smtClean="0"/>
              <a:t> all of those who help make this project a success.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28</a:t>
            </a:fld>
            <a:endParaRPr lang="en-US"/>
          </a:p>
        </p:txBody>
      </p:sp>
    </p:spTree>
    <p:extLst>
      <p:ext uri="{BB962C8B-B14F-4D97-AF65-F5344CB8AC3E}">
        <p14:creationId xmlns:p14="http://schemas.microsoft.com/office/powerpoint/2010/main" val="3094018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65" name="Shape 26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s"/>
              <a:t>29</a:t>
            </a:fld>
            <a:endParaRPr lang="es"/>
          </a:p>
        </p:txBody>
      </p:sp>
    </p:spTree>
    <p:extLst>
      <p:ext uri="{BB962C8B-B14F-4D97-AF65-F5344CB8AC3E}">
        <p14:creationId xmlns:p14="http://schemas.microsoft.com/office/powerpoint/2010/main" val="584776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Marshes</a:t>
            </a:r>
            <a:r>
              <a:rPr lang="en-US" baseline="0" dirty="0" smtClean="0"/>
              <a:t> need to be </a:t>
            </a:r>
            <a:r>
              <a:rPr lang="en-US" baseline="0" dirty="0" smtClean="0"/>
              <a:t>studied for a number of reasons. Across the world they </a:t>
            </a:r>
            <a:r>
              <a:rPr lang="en-US" baseline="0" dirty="0" smtClean="0"/>
              <a:t>are disappearing </a:t>
            </a:r>
            <a:r>
              <a:rPr lang="en-US" baseline="0" dirty="0" smtClean="0"/>
              <a:t>because they are unable to keep </a:t>
            </a:r>
            <a:r>
              <a:rPr lang="en-US" baseline="0" dirty="0" smtClean="0"/>
              <a:t>up with sea level rise, carbon stored in plants and soil can be released into atmosphere </a:t>
            </a:r>
            <a:r>
              <a:rPr lang="en-US" baseline="0" dirty="0" smtClean="0"/>
              <a:t>increasing the amount of green house gasses directly impacting </a:t>
            </a:r>
            <a:r>
              <a:rPr lang="en-US" baseline="0" dirty="0" smtClean="0"/>
              <a:t>the global carbon </a:t>
            </a:r>
            <a:r>
              <a:rPr lang="en-US" baseline="0" dirty="0" smtClean="0"/>
              <a:t>cycle.</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r>
              <a:rPr lang="en-US" dirty="0" smtClean="0"/>
              <a:t>Cite: Crooks</a:t>
            </a:r>
            <a:r>
              <a:rPr lang="en-US" baseline="0" dirty="0" smtClean="0"/>
              <a:t> et. Al (2011)</a:t>
            </a:r>
            <a:endParaRPr lang="en-US" baseline="0" dirty="0"/>
          </a:p>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r>
              <a:rPr lang="en-US" dirty="0"/>
              <a:t>Image Source: </a:t>
            </a:r>
            <a:r>
              <a:rPr lang="es" u="sng" dirty="0">
                <a:solidFill>
                  <a:schemeClr val="hlink"/>
                </a:solidFill>
                <a:latin typeface="Questrial"/>
                <a:ea typeface="Questrial"/>
                <a:cs typeface="Questrial"/>
                <a:sym typeface="Questrial"/>
                <a:hlinkClick r:id="rId3"/>
              </a:rPr>
              <a:t>http://www.habitat.noaa.gov/images/carbon_cycle.jpg</a:t>
            </a:r>
            <a:r>
              <a:rPr lang="es" dirty="0">
                <a:latin typeface="Questrial"/>
                <a:ea typeface="Questrial"/>
                <a:cs typeface="Questrial"/>
                <a:sym typeface="Questrial"/>
              </a:rPr>
              <a:t> </a:t>
            </a:r>
          </a:p>
          <a:p>
            <a:pPr lvl="0">
              <a:spcBef>
                <a:spcPts val="0"/>
              </a:spcBef>
              <a:buClr>
                <a:schemeClr val="dk1"/>
              </a:buClr>
              <a:buSzPct val="91666"/>
              <a:buFont typeface="Arial"/>
              <a:buNone/>
            </a:pPr>
            <a:endParaRPr lang="es" u="sng" dirty="0">
              <a:solidFill>
                <a:schemeClr val="hlink"/>
              </a:solidFill>
              <a:hlinkClick r:id="rId4"/>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618485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smtClean="0"/>
              <a:t>This</a:t>
            </a:r>
            <a:r>
              <a:rPr lang="en-US" baseline="0" dirty="0" smtClean="0"/>
              <a:t> project </a:t>
            </a:r>
            <a:r>
              <a:rPr lang="en-US" baseline="0" dirty="0" err="1" smtClean="0"/>
              <a:t>focued</a:t>
            </a:r>
            <a:r>
              <a:rPr lang="en-US" baseline="0" dirty="0" smtClean="0"/>
              <a:t> on the Elkhorn Slough that is located in Monterey Bay, California. The Elkhorn Slough is a d</a:t>
            </a:r>
            <a:r>
              <a:rPr lang="en-US" dirty="0" smtClean="0"/>
              <a:t>esignated </a:t>
            </a:r>
            <a:r>
              <a:rPr lang="en-US" dirty="0" smtClean="0"/>
              <a:t>wildlife</a:t>
            </a:r>
            <a:r>
              <a:rPr lang="en-US" baseline="0" dirty="0" smtClean="0"/>
              <a:t> area for endangered species like southern sea otter, and important migratory stop for birds </a:t>
            </a:r>
            <a:r>
              <a:rPr lang="en-US" baseline="0" dirty="0" smtClean="0"/>
              <a:t>and is managed </a:t>
            </a:r>
            <a:r>
              <a:rPr lang="en-US" baseline="0" dirty="0" smtClean="0"/>
              <a:t>by two entities: CA Department of Fish and Wildlife and </a:t>
            </a:r>
            <a:r>
              <a:rPr lang="en-US" baseline="0" dirty="0" smtClean="0"/>
              <a:t>the State Ecological Reserve and Wildlife Management Area also known as ESNERR. For this project we partnered with ESNERR and leveraged in-situ datasets as well as explored how Earth observations can be used to improve protection and restoration efforts throughout the Slough.</a:t>
            </a:r>
          </a:p>
          <a:p>
            <a:pPr lvl="0">
              <a:spcBef>
                <a:spcPts val="0"/>
              </a:spcBef>
              <a:buNone/>
            </a:pPr>
            <a:endParaRPr lang="en-US" baseline="0" dirty="0" smtClean="0"/>
          </a:p>
          <a:p>
            <a:pPr marL="0" lvl="0" indent="0">
              <a:spcBef>
                <a:spcPts val="0"/>
              </a:spcBef>
              <a:buFontTx/>
              <a:buNone/>
            </a:pPr>
            <a:r>
              <a:rPr lang="en-US" dirty="0" smtClean="0"/>
              <a:t>Image Source: </a:t>
            </a:r>
            <a:r>
              <a:rPr lang="es" u="sng" dirty="0" smtClean="0">
                <a:solidFill>
                  <a:schemeClr val="hlink"/>
                </a:solidFill>
                <a:hlinkClick r:id="rId3"/>
              </a:rPr>
              <a:t>http://www.pbs.org/big-blue-live/live-cams/elkhorn-slough-otter-cam/</a:t>
            </a:r>
          </a:p>
          <a:p>
            <a:pPr lvl="0">
              <a:spcBef>
                <a:spcPts val="0"/>
              </a:spcBef>
              <a:buNone/>
            </a:pPr>
            <a:r>
              <a:rPr lang="es" u="sng" dirty="0" smtClean="0">
                <a:solidFill>
                  <a:schemeClr val="hlink"/>
                </a:solidFill>
                <a:hlinkClick r:id="rId4"/>
              </a:rPr>
              <a:t>http://media.gettyimages.com/photos/sea-otter-in-elkhorn-slough-california-picture-id623360615?k=6&amp;m=623360615&amp;s=170667a&amp;w=0&amp;h=4A7ulGOJcJ2wMKiPadzbSDvaeXdva-6feVNKS6slQYc</a:t>
            </a:r>
          </a:p>
          <a:p>
            <a:pPr lvl="0">
              <a:spcBef>
                <a:spcPts val="0"/>
              </a:spcBef>
              <a:buNone/>
            </a:pPr>
            <a:r>
              <a:rPr lang="en-US" dirty="0" smtClean="0"/>
              <a:t>Image Source: </a:t>
            </a:r>
            <a:r>
              <a:rPr lang="es" u="sng" dirty="0" smtClean="0">
                <a:solidFill>
                  <a:schemeClr val="hlink"/>
                </a:solidFill>
                <a:hlinkClick r:id="rId3"/>
              </a:rPr>
              <a:t>http://www.pbs.org/big-blue-live/live-cams/elkhorn-slough-otter-cam/</a:t>
            </a:r>
          </a:p>
          <a:p>
            <a:pPr lvl="0">
              <a:spcBef>
                <a:spcPts val="0"/>
              </a:spcBef>
              <a:buNone/>
            </a:pPr>
            <a:r>
              <a:rPr lang="es" u="sng" dirty="0" smtClean="0">
                <a:solidFill>
                  <a:schemeClr val="hlink"/>
                </a:solidFill>
                <a:hlinkClick r:id="rId4"/>
              </a:rPr>
              <a:t>http://media.gettyimages.com/photos/sea-otter-in-elkhorn-slough-california-picture-id623360615?k=6&amp;m=623360615&amp;s=170667a&amp;w=0&amp;h=4A7ulGOJcJ2wMKiPadzbSDvaeXdva-6feVNKS6slQYc=</a:t>
            </a:r>
          </a:p>
          <a:p>
            <a:pPr lvl="0">
              <a:spcBef>
                <a:spcPts val="0"/>
              </a:spcBef>
              <a:buNone/>
            </a:pPr>
            <a:r>
              <a:rPr lang="es" u="sng" dirty="0" smtClean="0">
                <a:solidFill>
                  <a:schemeClr val="hlink"/>
                </a:solidFill>
                <a:hlinkClick r:id="rId5"/>
              </a:rPr>
              <a:t>http://www.elkhornslough.org/photography/image_gallery/</a:t>
            </a:r>
          </a:p>
          <a:p>
            <a:pPr lvl="0">
              <a:spcBef>
                <a:spcPts val="0"/>
              </a:spcBef>
              <a:buClr>
                <a:schemeClr val="dk1"/>
              </a:buClr>
              <a:buSzPct val="91666"/>
              <a:buFont typeface="Arial"/>
              <a:buNone/>
            </a:pPr>
            <a:endParaRPr lang="es" u="sng" dirty="0" smtClean="0">
              <a:solidFill>
                <a:schemeClr val="hlink"/>
              </a:solidFill>
              <a:hlinkClick r:id="rId6"/>
            </a:endParaRPr>
          </a:p>
          <a:p>
            <a:pPr lvl="0">
              <a:spcBef>
                <a:spcPts val="0"/>
              </a:spcBef>
              <a:buClr>
                <a:schemeClr val="dk1"/>
              </a:buClr>
              <a:buSzPct val="91666"/>
              <a:buFont typeface="Arial"/>
              <a:buNone/>
            </a:pPr>
            <a:r>
              <a:rPr lang="es" u="sng" dirty="0" smtClean="0">
                <a:solidFill>
                  <a:schemeClr val="hlink"/>
                </a:solidFill>
                <a:hlinkClick r:id="rId6"/>
              </a:rPr>
              <a:t>Map Base Imagery:</a:t>
            </a:r>
            <a:r>
              <a:rPr lang="es" u="sng" baseline="0" dirty="0" smtClean="0">
                <a:solidFill>
                  <a:schemeClr val="hlink"/>
                </a:solidFill>
                <a:hlinkClick r:id="rId6"/>
              </a:rPr>
              <a:t> National Agricultural Imagery Program</a:t>
            </a:r>
          </a:p>
          <a:p>
            <a:pPr lvl="0">
              <a:spcBef>
                <a:spcPts val="0"/>
              </a:spcBef>
              <a:buClr>
                <a:schemeClr val="dk1"/>
              </a:buClr>
              <a:buSzPct val="91666"/>
              <a:buFont typeface="Arial"/>
              <a:buNone/>
            </a:pPr>
            <a:r>
              <a:rPr lang="es" u="sng" baseline="0" dirty="0" smtClean="0">
                <a:solidFill>
                  <a:schemeClr val="hlink"/>
                </a:solidFill>
                <a:hlinkClick r:id="rId6"/>
              </a:rPr>
              <a:t>Map “Unrestricted Tidal Marsh” layer provided by our partner, Elkhorn Slough Estuariene Research Reserve (ESNERR)</a:t>
            </a:r>
          </a:p>
          <a:p>
            <a:pPr lvl="0">
              <a:spcBef>
                <a:spcPts val="0"/>
              </a:spcBef>
              <a:buClr>
                <a:schemeClr val="dk1"/>
              </a:buClr>
              <a:buSzPct val="91666"/>
              <a:buFont typeface="Arial"/>
              <a:buNone/>
            </a:pPr>
            <a:endParaRPr lang="es" u="sng" dirty="0" smtClean="0">
              <a:solidFill>
                <a:schemeClr val="hlink"/>
              </a:solidFill>
              <a:hlinkClick r:id="rId6"/>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022888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project seeks to identify effects of climatic variations in past, present, and future on Elkhorn Slough’s vegetation health and extent. </a:t>
            </a:r>
            <a:r>
              <a:rPr lang="en-US" baseline="0" dirty="0" smtClean="0"/>
              <a:t>On the left is a picture of</a:t>
            </a:r>
            <a:r>
              <a:rPr lang="en-US" dirty="0" smtClean="0"/>
              <a:t> </a:t>
            </a:r>
            <a:r>
              <a:rPr lang="en-US" dirty="0" smtClean="0"/>
              <a:t>healthy </a:t>
            </a:r>
            <a:r>
              <a:rPr lang="en-US" dirty="0" err="1" smtClean="0"/>
              <a:t>pickleweed</a:t>
            </a:r>
            <a:r>
              <a:rPr lang="en-US" dirty="0" smtClean="0"/>
              <a:t> vegetation, dominant species type in our </a:t>
            </a:r>
            <a:r>
              <a:rPr lang="en-US" dirty="0" smtClean="0"/>
              <a:t>study</a:t>
            </a:r>
            <a:r>
              <a:rPr lang="en-US" baseline="0" dirty="0" smtClean="0"/>
              <a:t> region. And on the right is a recent photo is a image of a subsiding marsh within the Elkhorn Slough.</a:t>
            </a:r>
            <a:endParaRPr lang="en-US" baseline="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Images taken from Elkhorn</a:t>
            </a:r>
            <a:r>
              <a:rPr lang="en-US" baseline="0" dirty="0" smtClean="0"/>
              <a:t> Slough </a:t>
            </a:r>
            <a:r>
              <a:rPr lang="en-US" baseline="0" dirty="0" err="1" smtClean="0"/>
              <a:t>Ecoforecasting</a:t>
            </a:r>
            <a:r>
              <a:rPr lang="en-US" baseline="0" dirty="0" smtClean="0"/>
              <a:t> II Team during site visit to Elkhorn Slough.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955804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three</a:t>
            </a:r>
            <a:r>
              <a:rPr lang="en-US" baseline="0" dirty="0" smtClean="0"/>
              <a:t> main objectives of this study were to c</a:t>
            </a:r>
            <a:r>
              <a:rPr lang="en-US" dirty="0" smtClean="0"/>
              <a:t>reate</a:t>
            </a:r>
            <a:r>
              <a:rPr lang="en-US" baseline="0" dirty="0" smtClean="0"/>
              <a:t> </a:t>
            </a:r>
            <a:r>
              <a:rPr lang="en-US" baseline="0" dirty="0" smtClean="0"/>
              <a:t>a historical time-series of vegetation health following El Nino events </a:t>
            </a:r>
            <a:r>
              <a:rPr lang="en-US" baseline="0" dirty="0" smtClean="0"/>
              <a:t>within </a:t>
            </a:r>
            <a:r>
              <a:rPr lang="en-US" baseline="0" dirty="0" err="1" smtClean="0"/>
              <a:t>Geoogle</a:t>
            </a:r>
            <a:r>
              <a:rPr lang="en-US" baseline="0" dirty="0" smtClean="0"/>
              <a:t> Earth Engine utilizing historical Landsat observations, detect </a:t>
            </a:r>
            <a:r>
              <a:rPr lang="en-US" baseline="0" dirty="0" smtClean="0"/>
              <a:t>present-day vegetation health by comparing to </a:t>
            </a:r>
            <a:r>
              <a:rPr lang="en-US" i="1" baseline="0" dirty="0" smtClean="0"/>
              <a:t>in situ </a:t>
            </a:r>
            <a:r>
              <a:rPr lang="en-US" i="0" baseline="0" dirty="0" smtClean="0"/>
              <a:t>data provided by </a:t>
            </a:r>
            <a:r>
              <a:rPr lang="en-US" i="0" baseline="0" dirty="0" smtClean="0"/>
              <a:t>ESNERR with Sentinel 2A satellite imagery and work to forecast future marsh resilience using the </a:t>
            </a:r>
            <a:r>
              <a:rPr lang="en-US" i="0" baseline="0" dirty="0" smtClean="0"/>
              <a:t>Marsh Equilibrium Model </a:t>
            </a:r>
            <a:r>
              <a:rPr lang="en-US" i="0" baseline="0" dirty="0" smtClean="0"/>
              <a:t>to forecast different sea level scenarios.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3533792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smtClean="0"/>
              <a:t>The Earth observations</a:t>
            </a:r>
            <a:r>
              <a:rPr lang="en-US" baseline="0" dirty="0" smtClean="0"/>
              <a:t> used in this study were Landsat </a:t>
            </a:r>
            <a:r>
              <a:rPr lang="en-US" baseline="0" dirty="0" smtClean="0"/>
              <a:t>5 and Landsat 8 for historical analysis from 1997 to 2016 </a:t>
            </a:r>
            <a:r>
              <a:rPr lang="en-US" baseline="0" dirty="0" smtClean="0"/>
              <a:t>and Sentinel </a:t>
            </a:r>
            <a:r>
              <a:rPr lang="en-US" baseline="0" dirty="0" smtClean="0"/>
              <a:t>2 for present-day analysis acquired from August </a:t>
            </a:r>
            <a:r>
              <a:rPr lang="en-US" baseline="0" dirty="0" smtClean="0"/>
              <a:t>2016.</a:t>
            </a:r>
            <a:endParaRPr lang="en-US" dirty="0" smtClean="0"/>
          </a:p>
          <a:p>
            <a:pPr lvl="0">
              <a:spcBef>
                <a:spcPts val="0"/>
              </a:spcBef>
              <a:buNone/>
            </a:pPr>
            <a:endParaRPr lang="en-US" dirty="0" smtClean="0"/>
          </a:p>
          <a:p>
            <a:pPr lvl="0">
              <a:spcBef>
                <a:spcPts val="0"/>
              </a:spcBef>
              <a:buNone/>
            </a:pPr>
            <a:r>
              <a:rPr lang="en-US" dirty="0" smtClean="0"/>
              <a:t>1. </a:t>
            </a:r>
            <a:r>
              <a:rPr lang="en-US" u="sng" dirty="0" smtClean="0">
                <a:solidFill>
                  <a:schemeClr val="hlink"/>
                </a:solidFill>
                <a:hlinkClick r:id="rId3"/>
              </a:rPr>
              <a:t>http://landsat.gsfc.nasa.gov/wp-content/uploads/2013/06/nu_611.jpg</a:t>
            </a:r>
          </a:p>
          <a:p>
            <a:pPr lvl="0">
              <a:spcBef>
                <a:spcPts val="0"/>
              </a:spcBef>
              <a:buNone/>
            </a:pPr>
            <a:r>
              <a:rPr lang="en-US" dirty="0" smtClean="0"/>
              <a:t>2. </a:t>
            </a:r>
            <a:r>
              <a:rPr lang="en-US" u="sng" dirty="0" smtClean="0">
                <a:solidFill>
                  <a:schemeClr val="hlink"/>
                </a:solidFill>
                <a:hlinkClick r:id="rId4"/>
              </a:rPr>
              <a:t>http://landsat.gsfc.nasa.gov/wp-content/uploads/2012/12/L7_satellite2.png</a:t>
            </a:r>
          </a:p>
          <a:p>
            <a:pPr marL="228600" lvl="0" indent="-228600">
              <a:spcBef>
                <a:spcPts val="0"/>
              </a:spcBef>
              <a:buAutoNum type="arabicPeriod" startAt="3"/>
            </a:pPr>
            <a:r>
              <a:rPr lang="en-US" u="sng" dirty="0" smtClean="0">
                <a:solidFill>
                  <a:schemeClr val="hlink"/>
                </a:solidFill>
                <a:hlinkClick r:id="rId5"/>
              </a:rPr>
              <a:t>http://www.esa.int/spaceinimages/Images/2015/03/Sentinel-2</a:t>
            </a:r>
          </a:p>
          <a:p>
            <a:pPr marL="228600" lvl="0" indent="-228600">
              <a:spcBef>
                <a:spcPts val="0"/>
              </a:spcBef>
              <a:buAutoNum type="arabicPeriod" startAt="3"/>
            </a:pPr>
            <a:endParaRPr lang="en-US" dirty="0" smtClean="0"/>
          </a:p>
        </p:txBody>
      </p:sp>
      <p:sp>
        <p:nvSpPr>
          <p:cNvPr id="159" name="Shape 15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s"/>
              <a:t>7</a:t>
            </a:fld>
            <a:endParaRPr lang="es"/>
          </a:p>
        </p:txBody>
      </p:sp>
    </p:spTree>
    <p:extLst>
      <p:ext uri="{BB962C8B-B14F-4D97-AF65-F5344CB8AC3E}">
        <p14:creationId xmlns:p14="http://schemas.microsoft.com/office/powerpoint/2010/main" val="254546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The methodology employed</a:t>
            </a:r>
            <a:r>
              <a:rPr lang="en-US" baseline="0" dirty="0" smtClean="0"/>
              <a:t> in the historical time series analysis was first to a</a:t>
            </a:r>
            <a:r>
              <a:rPr lang="en-US" dirty="0" smtClean="0"/>
              <a:t>cquire</a:t>
            </a:r>
            <a:r>
              <a:rPr lang="en-US" baseline="0" dirty="0" smtClean="0"/>
              <a:t> </a:t>
            </a:r>
            <a:r>
              <a:rPr lang="en-US" baseline="0" dirty="0" smtClean="0"/>
              <a:t>Landsat imagery from Google Earth Engine (GEE</a:t>
            </a:r>
            <a:r>
              <a:rPr lang="en-US" baseline="0" dirty="0" smtClean="0"/>
              <a:t>), apply </a:t>
            </a:r>
            <a:r>
              <a:rPr lang="en-US" baseline="0" dirty="0" smtClean="0"/>
              <a:t>NDVI index to Landsat </a:t>
            </a:r>
            <a:r>
              <a:rPr lang="en-US" baseline="0" dirty="0" smtClean="0"/>
              <a:t>imagery, and then export these layers to </a:t>
            </a:r>
            <a:r>
              <a:rPr lang="en-US" baseline="0" dirty="0" smtClean="0"/>
              <a:t>ArcMap </a:t>
            </a:r>
            <a:r>
              <a:rPr lang="en-US" baseline="0" dirty="0" smtClean="0"/>
              <a:t>in order to compare </a:t>
            </a:r>
            <a:r>
              <a:rPr lang="en-US" baseline="0" dirty="0" smtClean="0"/>
              <a:t>vegetation health between El Nino </a:t>
            </a:r>
            <a:r>
              <a:rPr lang="en-US" baseline="0" dirty="0" smtClean="0"/>
              <a:t>years. </a:t>
            </a:r>
            <a:endParaRPr lang="en-US" dirty="0" smtClean="0"/>
          </a:p>
          <a:p>
            <a:pPr lvl="0" rtl="0">
              <a:spcBef>
                <a:spcPts val="0"/>
              </a:spcBef>
              <a:buNone/>
            </a:pPr>
            <a:endParaRPr dirty="0"/>
          </a:p>
        </p:txBody>
      </p:sp>
      <p:sp>
        <p:nvSpPr>
          <p:cNvPr id="209" name="Shape 20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s"/>
              <a:t>8</a:t>
            </a:fld>
            <a:endParaRPr lang="es"/>
          </a:p>
        </p:txBody>
      </p:sp>
    </p:spTree>
    <p:extLst>
      <p:ext uri="{BB962C8B-B14F-4D97-AF65-F5344CB8AC3E}">
        <p14:creationId xmlns:p14="http://schemas.microsoft.com/office/powerpoint/2010/main" val="1669694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Landsat</a:t>
            </a:r>
            <a:r>
              <a:rPr lang="en-US" baseline="0" dirty="0" smtClean="0"/>
              <a:t> </a:t>
            </a:r>
            <a:r>
              <a:rPr lang="en-US" baseline="0" dirty="0" smtClean="0"/>
              <a:t>images </a:t>
            </a:r>
            <a:r>
              <a:rPr lang="en-US" baseline="0" dirty="0" smtClean="0"/>
              <a:t>were acquired </a:t>
            </a:r>
            <a:r>
              <a:rPr lang="en-US" baseline="0" dirty="0" smtClean="0"/>
              <a:t>during peak biomass season (April to June</a:t>
            </a:r>
            <a:r>
              <a:rPr lang="en-US" baseline="0" dirty="0" smtClean="0"/>
              <a:t>). The </a:t>
            </a:r>
            <a:r>
              <a:rPr lang="en-US" dirty="0" err="1" smtClean="0"/>
              <a:t>Fmask</a:t>
            </a:r>
            <a:r>
              <a:rPr lang="en-US" dirty="0" smtClean="0"/>
              <a:t> algorithm applied to mask out cloud and cloud shadows, all images were calibrated Top-of-Atmosphere (TOA) Reflectance,</a:t>
            </a:r>
            <a:r>
              <a:rPr lang="en-US" baseline="0" dirty="0" smtClean="0"/>
              <a:t> and prior to download we made sure that each image was taken at l</a:t>
            </a:r>
            <a:r>
              <a:rPr lang="en-US" dirty="0" smtClean="0">
                <a:solidFill>
                  <a:schemeClr val="bg2">
                    <a:lumMod val="50000"/>
                  </a:schemeClr>
                </a:solidFill>
              </a:rPr>
              <a:t>ow tide was by verifying the dates with NOAA’s Historic Tides &amp; Water Levels data for the Monterey Station. </a:t>
            </a:r>
          </a:p>
          <a:p>
            <a:pPr marL="171450" indent="-171450">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5427071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spTree>
    <p:extLst>
      <p:ext uri="{BB962C8B-B14F-4D97-AF65-F5344CB8AC3E}">
        <p14:creationId xmlns:p14="http://schemas.microsoft.com/office/powerpoint/2010/main" val="218227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a:solidFill>
                  <a:schemeClr val="bg1"/>
                </a:solidFill>
                <a:latin typeface="Century Gothic" panose="020B0502020202020204" pitchFamily="34" charset="0"/>
              </a:rPr>
              <a:t>Acknowledgements</a:t>
            </a: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sp>
        <p:nvSpPr>
          <p:cNvPr id="11" name="contract info"/>
          <p:cNvSpPr/>
          <p:nvPr userDrawn="1"/>
        </p:nvSpPr>
        <p:spPr>
          <a:xfrm>
            <a:off x="0" y="6566239"/>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884046494"/>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a:t>Image Credit: Source</a:t>
            </a:r>
            <a:endParaRPr lang="en-US" dirty="0"/>
          </a:p>
        </p:txBody>
      </p:sp>
      <p:sp>
        <p:nvSpPr>
          <p:cNvPr id="8" name="Rectangle 7"/>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21875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4206170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21875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1235481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a:t>Spell out the components</a:t>
            </a:r>
          </a:p>
        </p:txBody>
      </p:sp>
      <p:sp>
        <p:nvSpPr>
          <p:cNvPr id="6" name="Rectangle 5"/>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Acronym</a:t>
            </a: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64" r:id="rId7"/>
    <p:sldLayoutId id="2147483665" r:id="rId8"/>
    <p:sldLayoutId id="21474836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em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4.emf"/><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chart" Target="../charts/chart8.xml"/><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chart" Target="../charts/chart11.xml"/><Relationship Id="rId4" Type="http://schemas.openxmlformats.org/officeDocument/2006/relationships/chart" Target="../charts/char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jpg"/></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62.jp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38477" r="18366"/>
          <a:stretch/>
        </p:blipFill>
        <p:spPr>
          <a:xfrm>
            <a:off x="-226658" y="-22860"/>
            <a:ext cx="8136218" cy="364931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658" y="-20797"/>
            <a:ext cx="8134274" cy="6878797"/>
          </a:xfrm>
          <a:prstGeom prst="rect">
            <a:avLst/>
          </a:prstGeom>
        </p:spPr>
      </p:pic>
      <p:sp>
        <p:nvSpPr>
          <p:cNvPr id="18" name="Text Placeholder 18"/>
          <p:cNvSpPr txBox="1">
            <a:spLocks/>
          </p:cNvSpPr>
          <p:nvPr/>
        </p:nvSpPr>
        <p:spPr>
          <a:xfrm>
            <a:off x="8416030" y="4848411"/>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Stephanie Ly</a:t>
            </a:r>
          </a:p>
        </p:txBody>
      </p:sp>
      <p:sp>
        <p:nvSpPr>
          <p:cNvPr id="13" name="TextBox 12"/>
          <p:cNvSpPr txBox="1"/>
          <p:nvPr/>
        </p:nvSpPr>
        <p:spPr>
          <a:xfrm>
            <a:off x="849148" y="3441170"/>
            <a:ext cx="5982662" cy="954107"/>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ELKHORN SLOUGH ECOLOGICAL FORECASTING II</a:t>
            </a:r>
            <a:endParaRPr lang="en-US" sz="2800" dirty="0"/>
          </a:p>
        </p:txBody>
      </p:sp>
      <p:sp>
        <p:nvSpPr>
          <p:cNvPr id="14" name="Title 16"/>
          <p:cNvSpPr txBox="1">
            <a:spLocks/>
          </p:cNvSpPr>
          <p:nvPr/>
        </p:nvSpPr>
        <p:spPr>
          <a:xfrm>
            <a:off x="918414" y="4399826"/>
            <a:ext cx="5726097" cy="98135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latin typeface="Century Gothic" panose="020B0502020202020204" pitchFamily="34" charset="0"/>
              </a:rPr>
              <a:t>Past, Present, and Future Assessment of Marsh Resilience</a:t>
            </a:r>
          </a:p>
        </p:txBody>
      </p:sp>
      <p:sp>
        <p:nvSpPr>
          <p:cNvPr id="15" name="Text Placeholder 17"/>
          <p:cNvSpPr txBox="1">
            <a:spLocks/>
          </p:cNvSpPr>
          <p:nvPr/>
        </p:nvSpPr>
        <p:spPr>
          <a:xfrm>
            <a:off x="8416030" y="3628728"/>
            <a:ext cx="3204840" cy="697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2">
                    <a:lumMod val="50000"/>
                  </a:schemeClr>
                </a:solidFill>
                <a:latin typeface="Century Gothic" panose="020B0502020202020204" pitchFamily="34" charset="0"/>
              </a:rPr>
              <a:t>Melanie </a:t>
            </a:r>
            <a:r>
              <a:rPr lang="en-US" sz="2400" dirty="0" err="1">
                <a:solidFill>
                  <a:schemeClr val="bg2">
                    <a:lumMod val="50000"/>
                  </a:schemeClr>
                </a:solidFill>
                <a:latin typeface="Century Gothic" panose="020B0502020202020204" pitchFamily="34" charset="0"/>
              </a:rPr>
              <a:t>Feen</a:t>
            </a:r>
            <a:r>
              <a:rPr lang="en-US" sz="2400" dirty="0">
                <a:solidFill>
                  <a:schemeClr val="bg2">
                    <a:lumMod val="50000"/>
                  </a:schemeClr>
                </a:solidFill>
                <a:latin typeface="Century Gothic" panose="020B0502020202020204" pitchFamily="34" charset="0"/>
              </a:rPr>
              <a:t> </a:t>
            </a:r>
          </a:p>
          <a:p>
            <a:pPr marL="0" indent="0">
              <a:buFont typeface="Arial" panose="020B0604020202020204" pitchFamily="34" charset="0"/>
              <a:buNone/>
            </a:pPr>
            <a:r>
              <a:rPr lang="en-US" sz="2400" dirty="0">
                <a:solidFill>
                  <a:schemeClr val="bg2">
                    <a:lumMod val="50000"/>
                  </a:schemeClr>
                </a:solidFill>
                <a:latin typeface="Century Gothic" panose="020B0502020202020204" pitchFamily="34" charset="0"/>
              </a:rPr>
              <a:t>(Point of Contact)</a:t>
            </a:r>
          </a:p>
        </p:txBody>
      </p:sp>
      <p:sp>
        <p:nvSpPr>
          <p:cNvPr id="16" name="Shape 95"/>
          <p:cNvSpPr txBox="1"/>
          <p:nvPr/>
        </p:nvSpPr>
        <p:spPr>
          <a:xfrm>
            <a:off x="8416031" y="4502811"/>
            <a:ext cx="3204839" cy="36933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s" sz="2380" dirty="0">
                <a:solidFill>
                  <a:srgbClr val="757070"/>
                </a:solidFill>
                <a:latin typeface="Century Gothic" panose="020B0502020202020204" pitchFamily="34" charset="0"/>
                <a:ea typeface="Questrial"/>
                <a:cs typeface="Questrial"/>
                <a:sym typeface="Questrial"/>
              </a:rPr>
              <a:t>Hannah Friedrich</a:t>
            </a: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253360" y="4949448"/>
            <a:ext cx="4791456" cy="4780280"/>
          </a:xfrm>
        </p:spPr>
        <p:txBody>
          <a:bodyPr/>
          <a:lstStyle/>
          <a:p>
            <a:pPr marL="342900" indent="-342900">
              <a:spcBef>
                <a:spcPts val="200"/>
              </a:spcBef>
              <a:buClr>
                <a:srgbClr val="218754"/>
              </a:buClr>
              <a:buFont typeface="Webdings" panose="05030102010509060703" pitchFamily="18" charset="2"/>
              <a:buChar char="4"/>
            </a:pPr>
            <a:r>
              <a:rPr lang="en-US" dirty="0">
                <a:solidFill>
                  <a:schemeClr val="bg2">
                    <a:lumMod val="50000"/>
                  </a:schemeClr>
                </a:solidFill>
              </a:rPr>
              <a:t>Applying Normalized Difference Water Index (NDWI) </a:t>
            </a:r>
          </a:p>
          <a:p>
            <a:pPr marL="1028700" lvl="1" indent="-342900">
              <a:spcBef>
                <a:spcPts val="200"/>
              </a:spcBef>
              <a:buClr>
                <a:srgbClr val="218754"/>
              </a:buClr>
              <a:buFont typeface="Webdings" panose="05030102010509060703" pitchFamily="18" charset="2"/>
              <a:buChar char="4"/>
            </a:pPr>
            <a:r>
              <a:rPr lang="en-US" sz="2000" dirty="0">
                <a:solidFill>
                  <a:schemeClr val="bg2">
                    <a:lumMod val="50000"/>
                  </a:schemeClr>
                </a:solidFill>
              </a:rPr>
              <a:t>Masks out known water areas from study area</a:t>
            </a:r>
          </a:p>
          <a:p>
            <a:pPr lvl="1" indent="0">
              <a:spcBef>
                <a:spcPts val="200"/>
              </a:spcBef>
              <a:buClr>
                <a:srgbClr val="218754"/>
              </a:buClr>
              <a:buNone/>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dirty="0">
              <a:solidFill>
                <a:schemeClr val="bg2">
                  <a:lumMod val="50000"/>
                </a:schemeClr>
              </a:solidFill>
            </a:endParaRPr>
          </a:p>
          <a:p>
            <a:endParaRPr lang="en-US" dirty="0"/>
          </a:p>
        </p:txBody>
      </p:sp>
      <p:sp>
        <p:nvSpPr>
          <p:cNvPr id="5" name="Shape 211"/>
          <p:cNvSpPr txBox="1"/>
          <p:nvPr/>
        </p:nvSpPr>
        <p:spPr>
          <a:xfrm>
            <a:off x="1500188" y="524406"/>
            <a:ext cx="8582024" cy="70431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000" dirty="0">
                <a:solidFill>
                  <a:schemeClr val="lt1"/>
                </a:solidFill>
                <a:latin typeface="Century Gothic" panose="020B0502020202020204" pitchFamily="34" charset="0"/>
                <a:ea typeface="Questrial"/>
                <a:cs typeface="Questrial"/>
                <a:sym typeface="Questrial"/>
              </a:rPr>
              <a:t>Utilizing Google Earth Engine</a:t>
            </a:r>
          </a:p>
        </p:txBody>
      </p:sp>
      <p:sp>
        <p:nvSpPr>
          <p:cNvPr id="6" name="TextBox 5"/>
          <p:cNvSpPr txBox="1"/>
          <p:nvPr/>
        </p:nvSpPr>
        <p:spPr>
          <a:xfrm>
            <a:off x="6367203" y="4949448"/>
            <a:ext cx="4862771" cy="1041311"/>
          </a:xfrm>
          <a:prstGeom prst="rect">
            <a:avLst/>
          </a:prstGeom>
          <a:noFill/>
        </p:spPr>
        <p:txBody>
          <a:bodyPr wrap="square" rtlCol="0">
            <a:spAutoFit/>
          </a:bodyPr>
          <a:lstStyle/>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Calculating Normalized Difference Vegetation Index (NDVI) </a:t>
            </a:r>
          </a:p>
          <a:p>
            <a:pPr marL="800100" lvl="1" indent="-342900">
              <a:spcBef>
                <a:spcPts val="200"/>
              </a:spcBef>
              <a:buClr>
                <a:srgbClr val="218754"/>
              </a:buClr>
              <a:buFont typeface="Webdings" panose="05030102010509060703" pitchFamily="18" charset="2"/>
              <a:buChar char="4"/>
            </a:pPr>
            <a:r>
              <a:rPr lang="en-US" sz="2000" dirty="0">
                <a:solidFill>
                  <a:schemeClr val="bg2">
                    <a:lumMod val="50000"/>
                  </a:schemeClr>
                </a:solidFill>
              </a:rPr>
              <a:t>(NIR – RED) / (NIR + RED) </a:t>
            </a:r>
          </a:p>
        </p:txBody>
      </p:sp>
      <p:pic>
        <p:nvPicPr>
          <p:cNvPr id="7" name="Picture 6"/>
          <p:cNvPicPr>
            <a:picLocks noChangeAspect="1"/>
          </p:cNvPicPr>
          <p:nvPr/>
        </p:nvPicPr>
        <p:blipFill>
          <a:blip r:embed="rId3"/>
          <a:stretch>
            <a:fillRect/>
          </a:stretch>
        </p:blipFill>
        <p:spPr>
          <a:xfrm>
            <a:off x="2101203" y="1627669"/>
            <a:ext cx="2872046" cy="3114674"/>
          </a:xfrm>
          <a:prstGeom prst="rect">
            <a:avLst/>
          </a:prstGeom>
        </p:spPr>
      </p:pic>
      <p:pic>
        <p:nvPicPr>
          <p:cNvPr id="10" name="Picture 9"/>
          <p:cNvPicPr>
            <a:picLocks noChangeAspect="1"/>
          </p:cNvPicPr>
          <p:nvPr/>
        </p:nvPicPr>
        <p:blipFill>
          <a:blip r:embed="rId4"/>
          <a:stretch>
            <a:fillRect/>
          </a:stretch>
        </p:blipFill>
        <p:spPr>
          <a:xfrm>
            <a:off x="6999158" y="1627669"/>
            <a:ext cx="2909887" cy="3175920"/>
          </a:xfrm>
          <a:prstGeom prst="rect">
            <a:avLst/>
          </a:prstGeom>
        </p:spPr>
      </p:pic>
      <p:pic>
        <p:nvPicPr>
          <p:cNvPr id="12" name="Picture 11"/>
          <p:cNvPicPr>
            <a:picLocks noChangeAspect="1"/>
          </p:cNvPicPr>
          <p:nvPr/>
        </p:nvPicPr>
        <p:blipFill>
          <a:blip r:embed="rId5"/>
          <a:stretch>
            <a:fillRect/>
          </a:stretch>
        </p:blipFill>
        <p:spPr>
          <a:xfrm>
            <a:off x="5791200" y="2926428"/>
            <a:ext cx="325313" cy="325313"/>
          </a:xfrm>
          <a:prstGeom prst="rect">
            <a:avLst/>
          </a:prstGeom>
        </p:spPr>
      </p:pic>
    </p:spTree>
    <p:extLst>
      <p:ext uri="{BB962C8B-B14F-4D97-AF65-F5344CB8AC3E}">
        <p14:creationId xmlns:p14="http://schemas.microsoft.com/office/powerpoint/2010/main" val="13104169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171819" y="5082932"/>
            <a:ext cx="5058156" cy="657225"/>
          </a:xfrm>
        </p:spPr>
        <p:txBody>
          <a:bodyPr>
            <a:normAutofit/>
          </a:bodyPr>
          <a:lstStyle/>
          <a:p>
            <a:pPr marL="342900" indent="-342900">
              <a:spcBef>
                <a:spcPts val="200"/>
              </a:spcBef>
              <a:buClr>
                <a:srgbClr val="218754"/>
              </a:buClr>
              <a:buFont typeface="Webdings" panose="05030102010509060703" pitchFamily="18" charset="2"/>
              <a:buChar char="4"/>
            </a:pPr>
            <a:r>
              <a:rPr lang="en-US" dirty="0">
                <a:solidFill>
                  <a:schemeClr val="bg2">
                    <a:lumMod val="50000"/>
                  </a:schemeClr>
                </a:solidFill>
              </a:rPr>
              <a:t>Produce NDVI Histogram in GEE to identify vegetation trends by region.</a:t>
            </a:r>
          </a:p>
          <a:p>
            <a:pPr>
              <a:spcBef>
                <a:spcPts val="200"/>
              </a:spcBef>
              <a:buClr>
                <a:srgbClr val="218754"/>
              </a:buClr>
            </a:pPr>
            <a:endParaRPr lang="en-US" dirty="0">
              <a:solidFill>
                <a:schemeClr val="bg2">
                  <a:lumMod val="50000"/>
                </a:schemeClr>
              </a:solidFill>
              <a:latin typeface="+mj-lt"/>
            </a:endParaRPr>
          </a:p>
        </p:txBody>
      </p:sp>
      <p:sp>
        <p:nvSpPr>
          <p:cNvPr id="5" name="Shape 211"/>
          <p:cNvSpPr txBox="1"/>
          <p:nvPr/>
        </p:nvSpPr>
        <p:spPr>
          <a:xfrm>
            <a:off x="1395413" y="524406"/>
            <a:ext cx="8582024" cy="70431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000" dirty="0">
                <a:solidFill>
                  <a:schemeClr val="lt1"/>
                </a:solidFill>
                <a:latin typeface="Century Gothic" panose="020B0502020202020204" pitchFamily="34" charset="0"/>
                <a:ea typeface="Questrial"/>
                <a:cs typeface="Questrial"/>
                <a:sym typeface="Questrial"/>
              </a:rPr>
              <a:t>Regional Analysis of NDVI </a:t>
            </a:r>
          </a:p>
        </p:txBody>
      </p:sp>
      <p:pic>
        <p:nvPicPr>
          <p:cNvPr id="6" name="Picture 5"/>
          <p:cNvPicPr>
            <a:picLocks noChangeAspect="1"/>
          </p:cNvPicPr>
          <p:nvPr/>
        </p:nvPicPr>
        <p:blipFill>
          <a:blip r:embed="rId3"/>
          <a:stretch>
            <a:fillRect/>
          </a:stretch>
        </p:blipFill>
        <p:spPr>
          <a:xfrm>
            <a:off x="1204913" y="1597161"/>
            <a:ext cx="2995612" cy="3254892"/>
          </a:xfrm>
          <a:prstGeom prst="rect">
            <a:avLst/>
          </a:prstGeom>
        </p:spPr>
      </p:pic>
      <p:sp>
        <p:nvSpPr>
          <p:cNvPr id="8" name="TextBox 7"/>
          <p:cNvSpPr txBox="1"/>
          <p:nvPr/>
        </p:nvSpPr>
        <p:spPr>
          <a:xfrm>
            <a:off x="576262" y="5082932"/>
            <a:ext cx="5429250" cy="1626086"/>
          </a:xfrm>
          <a:prstGeom prst="rect">
            <a:avLst/>
          </a:prstGeom>
          <a:noFill/>
        </p:spPr>
        <p:txBody>
          <a:bodyPr wrap="square" rtlCol="0">
            <a:spAutoFit/>
          </a:bodyPr>
          <a:lstStyle/>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latin typeface="+mj-lt"/>
              </a:rPr>
              <a:t>Cut study area polygon into regions: lower, middle, and upper marsh. </a:t>
            </a: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latin typeface="+mj-lt"/>
              </a:rPr>
              <a:t>Import into GEE and clip image by region for each study year.</a:t>
            </a:r>
          </a:p>
          <a:p>
            <a:endParaRPr lang="en-US" dirty="0"/>
          </a:p>
        </p:txBody>
      </p:sp>
      <p:pic>
        <p:nvPicPr>
          <p:cNvPr id="10" name="Picture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3537" y="1206445"/>
            <a:ext cx="7404443" cy="4036324"/>
          </a:xfrm>
          <a:prstGeom prst="rect">
            <a:avLst/>
          </a:prstGeom>
        </p:spPr>
      </p:pic>
    </p:spTree>
    <p:extLst>
      <p:ext uri="{BB962C8B-B14F-4D97-AF65-F5344CB8AC3E}">
        <p14:creationId xmlns:p14="http://schemas.microsoft.com/office/powerpoint/2010/main" val="32519337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11"/>
          <p:cNvSpPr txBox="1"/>
          <p:nvPr/>
        </p:nvSpPr>
        <p:spPr>
          <a:xfrm>
            <a:off x="1024461" y="505356"/>
            <a:ext cx="9082087" cy="70431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000" dirty="0">
                <a:solidFill>
                  <a:schemeClr val="lt1"/>
                </a:solidFill>
                <a:latin typeface="Century Gothic" panose="020B0502020202020204" pitchFamily="34" charset="0"/>
                <a:ea typeface="Questrial"/>
                <a:cs typeface="Questrial"/>
                <a:sym typeface="Questrial"/>
              </a:rPr>
              <a:t>ENSO Index and NDVI Comparison</a:t>
            </a:r>
          </a:p>
        </p:txBody>
      </p:sp>
      <p:graphicFrame>
        <p:nvGraphicFramePr>
          <p:cNvPr id="10" name="Chart 9"/>
          <p:cNvGraphicFramePr>
            <a:graphicFrameLocks/>
          </p:cNvGraphicFramePr>
          <p:nvPr>
            <p:extLst>
              <p:ext uri="{D42A27DB-BD31-4B8C-83A1-F6EECF244321}">
                <p14:modId xmlns:p14="http://schemas.microsoft.com/office/powerpoint/2010/main" val="3688237851"/>
              </p:ext>
            </p:extLst>
          </p:nvPr>
        </p:nvGraphicFramePr>
        <p:xfrm>
          <a:off x="6365632" y="4084776"/>
          <a:ext cx="3962275" cy="24812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2185057715"/>
              </p:ext>
            </p:extLst>
          </p:nvPr>
        </p:nvGraphicFramePr>
        <p:xfrm>
          <a:off x="1470381" y="4084776"/>
          <a:ext cx="4095124" cy="24812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extLst>
              <p:ext uri="{D42A27DB-BD31-4B8C-83A1-F6EECF244321}">
                <p14:modId xmlns:p14="http://schemas.microsoft.com/office/powerpoint/2010/main" val="1084908986"/>
              </p:ext>
            </p:extLst>
          </p:nvPr>
        </p:nvGraphicFramePr>
        <p:xfrm>
          <a:off x="1470381" y="1406592"/>
          <a:ext cx="4095124" cy="24907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a:graphicFrameLocks/>
          </p:cNvGraphicFramePr>
          <p:nvPr>
            <p:extLst>
              <p:ext uri="{D42A27DB-BD31-4B8C-83A1-F6EECF244321}">
                <p14:modId xmlns:p14="http://schemas.microsoft.com/office/powerpoint/2010/main" val="1248370062"/>
              </p:ext>
            </p:extLst>
          </p:nvPr>
        </p:nvGraphicFramePr>
        <p:xfrm>
          <a:off x="6365632" y="1406592"/>
          <a:ext cx="3962275" cy="249078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082393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28721"/>
            <a:ext cx="3840622" cy="5502279"/>
          </a:xfrm>
          <a:prstGeom prst="rect">
            <a:avLst/>
          </a:prstGeom>
        </p:spPr>
      </p:pic>
      <p:pic>
        <p:nvPicPr>
          <p:cNvPr id="3" name="Picture 2"/>
          <p:cNvPicPr>
            <a:picLocks noChangeAspect="1"/>
          </p:cNvPicPr>
          <p:nvPr/>
        </p:nvPicPr>
        <p:blipFill>
          <a:blip r:embed="rId4"/>
          <a:stretch>
            <a:fillRect/>
          </a:stretch>
        </p:blipFill>
        <p:spPr>
          <a:xfrm>
            <a:off x="1782645" y="1228721"/>
            <a:ext cx="3639127" cy="5515434"/>
          </a:xfrm>
          <a:prstGeom prst="rect">
            <a:avLst/>
          </a:prstGeom>
        </p:spPr>
      </p:pic>
      <p:pic>
        <p:nvPicPr>
          <p:cNvPr id="4" name="Picture 3"/>
          <p:cNvPicPr>
            <a:picLocks noChangeAspect="1"/>
          </p:cNvPicPr>
          <p:nvPr/>
        </p:nvPicPr>
        <p:blipFill>
          <a:blip r:embed="rId5"/>
          <a:stretch>
            <a:fillRect/>
          </a:stretch>
        </p:blipFill>
        <p:spPr>
          <a:xfrm>
            <a:off x="3454809" y="1233694"/>
            <a:ext cx="3609467" cy="5497306"/>
          </a:xfrm>
          <a:prstGeom prst="rect">
            <a:avLst/>
          </a:prstGeom>
        </p:spPr>
      </p:pic>
      <p:pic>
        <p:nvPicPr>
          <p:cNvPr id="5" name="Picture 4"/>
          <p:cNvPicPr>
            <a:picLocks noChangeAspect="1"/>
          </p:cNvPicPr>
          <p:nvPr/>
        </p:nvPicPr>
        <p:blipFill>
          <a:blip r:embed="rId6"/>
          <a:stretch>
            <a:fillRect/>
          </a:stretch>
        </p:blipFill>
        <p:spPr>
          <a:xfrm>
            <a:off x="5048405" y="1229288"/>
            <a:ext cx="3806790" cy="5514867"/>
          </a:xfrm>
          <a:prstGeom prst="rect">
            <a:avLst/>
          </a:prstGeom>
        </p:spPr>
      </p:pic>
      <p:pic>
        <p:nvPicPr>
          <p:cNvPr id="6" name="Picture 5"/>
          <p:cNvPicPr>
            <a:picLocks noChangeAspect="1"/>
          </p:cNvPicPr>
          <p:nvPr/>
        </p:nvPicPr>
        <p:blipFill>
          <a:blip r:embed="rId7"/>
          <a:stretch>
            <a:fillRect/>
          </a:stretch>
        </p:blipFill>
        <p:spPr>
          <a:xfrm>
            <a:off x="6842133" y="1228721"/>
            <a:ext cx="3631477" cy="5516168"/>
          </a:xfrm>
          <a:prstGeom prst="rect">
            <a:avLst/>
          </a:prstGeom>
        </p:spPr>
      </p:pic>
      <p:sp>
        <p:nvSpPr>
          <p:cNvPr id="8" name="TextBox 7"/>
          <p:cNvSpPr txBox="1"/>
          <p:nvPr/>
        </p:nvSpPr>
        <p:spPr>
          <a:xfrm>
            <a:off x="140803" y="1337846"/>
            <a:ext cx="1545723" cy="338554"/>
          </a:xfrm>
          <a:prstGeom prst="rect">
            <a:avLst/>
          </a:prstGeom>
          <a:noFill/>
        </p:spPr>
        <p:txBody>
          <a:bodyPr wrap="square" rtlCol="0">
            <a:spAutoFit/>
          </a:bodyPr>
          <a:lstStyle/>
          <a:p>
            <a:r>
              <a:rPr lang="en-US" sz="1600" b="1" dirty="0">
                <a:solidFill>
                  <a:prstClr val="black">
                    <a:lumMod val="50000"/>
                    <a:lumOff val="50000"/>
                  </a:prstClr>
                </a:solidFill>
                <a:latin typeface="Century Gothic" panose="020B0502020202020204" pitchFamily="34" charset="0"/>
              </a:rPr>
              <a:t>1997 to 1998</a:t>
            </a:r>
          </a:p>
        </p:txBody>
      </p:sp>
      <p:sp>
        <p:nvSpPr>
          <p:cNvPr id="9" name="TextBox 8"/>
          <p:cNvSpPr txBox="1"/>
          <p:nvPr/>
        </p:nvSpPr>
        <p:spPr>
          <a:xfrm>
            <a:off x="1923448" y="1337846"/>
            <a:ext cx="1545723" cy="338554"/>
          </a:xfrm>
          <a:prstGeom prst="rect">
            <a:avLst/>
          </a:prstGeom>
          <a:noFill/>
        </p:spPr>
        <p:txBody>
          <a:bodyPr wrap="square" rtlCol="0">
            <a:spAutoFit/>
          </a:bodyPr>
          <a:lstStyle/>
          <a:p>
            <a:r>
              <a:rPr lang="en-US" sz="1600" b="1" dirty="0">
                <a:solidFill>
                  <a:prstClr val="black">
                    <a:lumMod val="50000"/>
                    <a:lumOff val="50000"/>
                  </a:prstClr>
                </a:solidFill>
                <a:latin typeface="Century Gothic" panose="020B0502020202020204" pitchFamily="34" charset="0"/>
              </a:rPr>
              <a:t>2002 to 2003</a:t>
            </a:r>
          </a:p>
        </p:txBody>
      </p:sp>
      <p:sp>
        <p:nvSpPr>
          <p:cNvPr id="10" name="TextBox 9"/>
          <p:cNvSpPr txBox="1"/>
          <p:nvPr/>
        </p:nvSpPr>
        <p:spPr>
          <a:xfrm>
            <a:off x="3502682" y="1337846"/>
            <a:ext cx="1545723" cy="338554"/>
          </a:xfrm>
          <a:prstGeom prst="rect">
            <a:avLst/>
          </a:prstGeom>
          <a:noFill/>
        </p:spPr>
        <p:txBody>
          <a:bodyPr wrap="square" rtlCol="0">
            <a:spAutoFit/>
          </a:bodyPr>
          <a:lstStyle/>
          <a:p>
            <a:r>
              <a:rPr lang="en-US" sz="1600" b="1" dirty="0">
                <a:solidFill>
                  <a:prstClr val="black">
                    <a:lumMod val="50000"/>
                    <a:lumOff val="50000"/>
                  </a:prstClr>
                </a:solidFill>
                <a:latin typeface="Century Gothic" panose="020B0502020202020204" pitchFamily="34" charset="0"/>
              </a:rPr>
              <a:t>2009 to 2010</a:t>
            </a:r>
          </a:p>
        </p:txBody>
      </p:sp>
      <p:sp>
        <p:nvSpPr>
          <p:cNvPr id="11" name="TextBox 10"/>
          <p:cNvSpPr txBox="1"/>
          <p:nvPr/>
        </p:nvSpPr>
        <p:spPr>
          <a:xfrm>
            <a:off x="5226106" y="1337846"/>
            <a:ext cx="1545723" cy="338554"/>
          </a:xfrm>
          <a:prstGeom prst="rect">
            <a:avLst/>
          </a:prstGeom>
          <a:noFill/>
        </p:spPr>
        <p:txBody>
          <a:bodyPr wrap="square" rtlCol="0">
            <a:spAutoFit/>
          </a:bodyPr>
          <a:lstStyle/>
          <a:p>
            <a:r>
              <a:rPr lang="en-US" sz="1600" b="1" dirty="0">
                <a:solidFill>
                  <a:prstClr val="black">
                    <a:lumMod val="50000"/>
                    <a:lumOff val="50000"/>
                  </a:prstClr>
                </a:solidFill>
                <a:latin typeface="Century Gothic" panose="020B0502020202020204" pitchFamily="34" charset="0"/>
              </a:rPr>
              <a:t>2015 to 2016</a:t>
            </a:r>
          </a:p>
        </p:txBody>
      </p:sp>
      <p:sp>
        <p:nvSpPr>
          <p:cNvPr id="12" name="TextBox 11"/>
          <p:cNvSpPr txBox="1"/>
          <p:nvPr/>
        </p:nvSpPr>
        <p:spPr>
          <a:xfrm>
            <a:off x="7064276" y="1337846"/>
            <a:ext cx="1545723" cy="338554"/>
          </a:xfrm>
          <a:prstGeom prst="rect">
            <a:avLst/>
          </a:prstGeom>
          <a:noFill/>
        </p:spPr>
        <p:txBody>
          <a:bodyPr wrap="square" rtlCol="0">
            <a:spAutoFit/>
          </a:bodyPr>
          <a:lstStyle/>
          <a:p>
            <a:r>
              <a:rPr lang="en-US" sz="1600" b="1" dirty="0">
                <a:solidFill>
                  <a:prstClr val="black">
                    <a:lumMod val="50000"/>
                    <a:lumOff val="50000"/>
                  </a:prstClr>
                </a:solidFill>
                <a:latin typeface="Century Gothic" panose="020B0502020202020204" pitchFamily="34" charset="0"/>
              </a:rPr>
              <a:t>1997 to 2016</a:t>
            </a:r>
          </a:p>
        </p:txBody>
      </p:sp>
      <p:sp>
        <p:nvSpPr>
          <p:cNvPr id="19" name="Shape 211"/>
          <p:cNvSpPr txBox="1"/>
          <p:nvPr/>
        </p:nvSpPr>
        <p:spPr>
          <a:xfrm>
            <a:off x="550284" y="477302"/>
            <a:ext cx="9742975" cy="70431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000" dirty="0">
                <a:solidFill>
                  <a:schemeClr val="lt1"/>
                </a:solidFill>
                <a:latin typeface="Century Gothic" panose="020B0502020202020204" pitchFamily="34" charset="0"/>
                <a:ea typeface="Questrial"/>
                <a:cs typeface="Questrial"/>
                <a:sym typeface="Questrial"/>
              </a:rPr>
              <a:t>Time-Series of 1997-2016 NDVI Change</a:t>
            </a:r>
          </a:p>
        </p:txBody>
      </p:sp>
      <p:pic>
        <p:nvPicPr>
          <p:cNvPr id="21" name="Picture 20"/>
          <p:cNvPicPr>
            <a:picLocks noChangeAspect="1"/>
          </p:cNvPicPr>
          <p:nvPr/>
        </p:nvPicPr>
        <p:blipFill>
          <a:blip r:embed="rId8">
            <a:clrChange>
              <a:clrFrom>
                <a:srgbClr val="FFFFFF"/>
              </a:clrFrom>
              <a:clrTo>
                <a:srgbClr val="FFFFFF">
                  <a:alpha val="0"/>
                </a:srgbClr>
              </a:clrTo>
            </a:clrChange>
          </a:blip>
          <a:stretch>
            <a:fillRect/>
          </a:stretch>
        </p:blipFill>
        <p:spPr>
          <a:xfrm>
            <a:off x="10473610" y="5411390"/>
            <a:ext cx="1647825" cy="1333500"/>
          </a:xfrm>
          <a:prstGeom prst="rect">
            <a:avLst/>
          </a:prstGeom>
        </p:spPr>
      </p:pic>
    </p:spTree>
    <p:extLst>
      <p:ext uri="{BB962C8B-B14F-4D97-AF65-F5344CB8AC3E}">
        <p14:creationId xmlns:p14="http://schemas.microsoft.com/office/powerpoint/2010/main" val="363742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2000"/>
                            </p:stCondLst>
                            <p:childTnLst>
                              <p:par>
                                <p:cTn id="13" presetID="10" presetClass="exit" presetSubtype="0" fill="hold" grpId="1" nodeType="afterEffect">
                                  <p:stCondLst>
                                    <p:cond delay="1000"/>
                                  </p:stCondLst>
                                  <p:childTnLst>
                                    <p:animEffect transition="out" filter="fade">
                                      <p:cBhvr>
                                        <p:cTn id="14" dur="1000"/>
                                        <p:tgtEl>
                                          <p:spTgt spid="8"/>
                                        </p:tgtEl>
                                      </p:cBhvr>
                                    </p:animEffect>
                                    <p:set>
                                      <p:cBhvr>
                                        <p:cTn id="15" dur="1" fill="hold">
                                          <p:stCondLst>
                                            <p:cond delay="999"/>
                                          </p:stCondLst>
                                        </p:cTn>
                                        <p:tgtEl>
                                          <p:spTgt spid="8"/>
                                        </p:tgtEl>
                                        <p:attrNameLst>
                                          <p:attrName>style.visibility</p:attrName>
                                        </p:attrNameLst>
                                      </p:cBhvr>
                                      <p:to>
                                        <p:strVal val="hidden"/>
                                      </p:to>
                                    </p:set>
                                  </p:childTnLst>
                                </p:cTn>
                              </p:par>
                            </p:childTnLst>
                          </p:cTn>
                        </p:par>
                        <p:par>
                          <p:cTn id="16" fill="hold">
                            <p:stCondLst>
                              <p:cond delay="4000"/>
                            </p:stCondLst>
                            <p:childTnLst>
                              <p:par>
                                <p:cTn id="17" presetID="10" presetClass="exit" presetSubtype="0" fill="hold" nodeType="afterEffect">
                                  <p:stCondLst>
                                    <p:cond delay="1000"/>
                                  </p:stCondLst>
                                  <p:childTnLst>
                                    <p:animEffect transition="out" filter="fade">
                                      <p:cBhvr>
                                        <p:cTn id="18" dur="1000"/>
                                        <p:tgtEl>
                                          <p:spTgt spid="2"/>
                                        </p:tgtEl>
                                      </p:cBhvr>
                                    </p:animEffect>
                                    <p:set>
                                      <p:cBhvr>
                                        <p:cTn id="19" dur="1" fill="hold">
                                          <p:stCondLst>
                                            <p:cond delay="999"/>
                                          </p:stCondLst>
                                        </p:cTn>
                                        <p:tgtEl>
                                          <p:spTgt spid="2"/>
                                        </p:tgtEl>
                                        <p:attrNameLst>
                                          <p:attrName>style.visibility</p:attrName>
                                        </p:attrNameLst>
                                      </p:cBhvr>
                                      <p:to>
                                        <p:strVal val="hidden"/>
                                      </p:to>
                                    </p:set>
                                  </p:childTnLst>
                                </p:cTn>
                              </p:par>
                              <p:par>
                                <p:cTn id="20" presetID="10" presetClass="entr" presetSubtype="0" fill="hold" nodeType="withEffect">
                                  <p:stCondLst>
                                    <p:cond delay="10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par>
                                <p:cTn id="23" presetID="1" presetClass="entr" presetSubtype="0" fill="hold" grpId="0" nodeType="withEffect">
                                  <p:stCondLst>
                                    <p:cond delay="2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7000"/>
                            </p:stCondLst>
                            <p:childTnLst>
                              <p:par>
                                <p:cTn id="26" presetID="10" presetClass="exit" presetSubtype="0" fill="hold" grpId="1" nodeType="afterEffect">
                                  <p:stCondLst>
                                    <p:cond delay="1000"/>
                                  </p:stCondLst>
                                  <p:childTnLst>
                                    <p:animEffect transition="out" filter="fade">
                                      <p:cBhvr>
                                        <p:cTn id="27" dur="1000"/>
                                        <p:tgtEl>
                                          <p:spTgt spid="9"/>
                                        </p:tgtEl>
                                      </p:cBhvr>
                                    </p:animEffect>
                                    <p:set>
                                      <p:cBhvr>
                                        <p:cTn id="28" dur="1" fill="hold">
                                          <p:stCondLst>
                                            <p:cond delay="999"/>
                                          </p:stCondLst>
                                        </p:cTn>
                                        <p:tgtEl>
                                          <p:spTgt spid="9"/>
                                        </p:tgtEl>
                                        <p:attrNameLst>
                                          <p:attrName>style.visibility</p:attrName>
                                        </p:attrNameLst>
                                      </p:cBhvr>
                                      <p:to>
                                        <p:strVal val="hidden"/>
                                      </p:to>
                                    </p:set>
                                  </p:childTnLst>
                                </p:cTn>
                              </p:par>
                            </p:childTnLst>
                          </p:cTn>
                        </p:par>
                        <p:par>
                          <p:cTn id="29" fill="hold">
                            <p:stCondLst>
                              <p:cond delay="9000"/>
                            </p:stCondLst>
                            <p:childTnLst>
                              <p:par>
                                <p:cTn id="30" presetID="10" presetClass="exit" presetSubtype="0" fill="hold" nodeType="afterEffect">
                                  <p:stCondLst>
                                    <p:cond delay="0"/>
                                  </p:stCondLst>
                                  <p:childTnLst>
                                    <p:animEffect transition="out" filter="fade">
                                      <p:cBhvr>
                                        <p:cTn id="31" dur="1000"/>
                                        <p:tgtEl>
                                          <p:spTgt spid="3"/>
                                        </p:tgtEl>
                                      </p:cBhvr>
                                    </p:animEffect>
                                    <p:set>
                                      <p:cBhvr>
                                        <p:cTn id="32" dur="1" fill="hold">
                                          <p:stCondLst>
                                            <p:cond delay="999"/>
                                          </p:stCondLst>
                                        </p:cTn>
                                        <p:tgtEl>
                                          <p:spTgt spid="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000"/>
                                        <p:tgtEl>
                                          <p:spTgt spid="4"/>
                                        </p:tgtEl>
                                      </p:cBhvr>
                                    </p:animEffect>
                                  </p:childTnLst>
                                </p:cTn>
                              </p:par>
                              <p:par>
                                <p:cTn id="36" presetID="1" presetClass="entr" presetSubtype="0" fill="hold" grpId="0" nodeType="withEffect">
                                  <p:stCondLst>
                                    <p:cond delay="2000"/>
                                  </p:stCondLst>
                                  <p:childTnLst>
                                    <p:set>
                                      <p:cBhvr>
                                        <p:cTn id="37" dur="1" fill="hold">
                                          <p:stCondLst>
                                            <p:cond delay="0"/>
                                          </p:stCondLst>
                                        </p:cTn>
                                        <p:tgtEl>
                                          <p:spTgt spid="10"/>
                                        </p:tgtEl>
                                        <p:attrNameLst>
                                          <p:attrName>style.visibility</p:attrName>
                                        </p:attrNameLst>
                                      </p:cBhvr>
                                      <p:to>
                                        <p:strVal val="visible"/>
                                      </p:to>
                                    </p:set>
                                  </p:childTnLst>
                                </p:cTn>
                              </p:par>
                            </p:childTnLst>
                          </p:cTn>
                        </p:par>
                        <p:par>
                          <p:cTn id="38" fill="hold">
                            <p:stCondLst>
                              <p:cond delay="11000"/>
                            </p:stCondLst>
                            <p:childTnLst>
                              <p:par>
                                <p:cTn id="39" presetID="10" presetClass="exit" presetSubtype="0" fill="hold" grpId="1" nodeType="afterEffect">
                                  <p:stCondLst>
                                    <p:cond delay="1000"/>
                                  </p:stCondLst>
                                  <p:childTnLst>
                                    <p:animEffect transition="out" filter="fade">
                                      <p:cBhvr>
                                        <p:cTn id="40" dur="1000"/>
                                        <p:tgtEl>
                                          <p:spTgt spid="10"/>
                                        </p:tgtEl>
                                      </p:cBhvr>
                                    </p:animEffect>
                                    <p:set>
                                      <p:cBhvr>
                                        <p:cTn id="41" dur="1" fill="hold">
                                          <p:stCondLst>
                                            <p:cond delay="999"/>
                                          </p:stCondLst>
                                        </p:cTn>
                                        <p:tgtEl>
                                          <p:spTgt spid="10"/>
                                        </p:tgtEl>
                                        <p:attrNameLst>
                                          <p:attrName>style.visibility</p:attrName>
                                        </p:attrNameLst>
                                      </p:cBhvr>
                                      <p:to>
                                        <p:strVal val="hidden"/>
                                      </p:to>
                                    </p:set>
                                  </p:childTnLst>
                                </p:cTn>
                              </p:par>
                            </p:childTnLst>
                          </p:cTn>
                        </p:par>
                        <p:par>
                          <p:cTn id="42" fill="hold">
                            <p:stCondLst>
                              <p:cond delay="13000"/>
                            </p:stCondLst>
                            <p:childTnLst>
                              <p:par>
                                <p:cTn id="43" presetID="10" presetClass="exit" presetSubtype="0" fill="hold" nodeType="afterEffect">
                                  <p:stCondLst>
                                    <p:cond delay="0"/>
                                  </p:stCondLst>
                                  <p:childTnLst>
                                    <p:animEffect transition="out" filter="fade">
                                      <p:cBhvr>
                                        <p:cTn id="44" dur="1000"/>
                                        <p:tgtEl>
                                          <p:spTgt spid="4"/>
                                        </p:tgtEl>
                                      </p:cBhvr>
                                    </p:animEffect>
                                    <p:set>
                                      <p:cBhvr>
                                        <p:cTn id="45" dur="1" fill="hold">
                                          <p:stCondLst>
                                            <p:cond delay="999"/>
                                          </p:stCondLst>
                                        </p:cTn>
                                        <p:tgtEl>
                                          <p:spTgt spid="4"/>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000"/>
                                        <p:tgtEl>
                                          <p:spTgt spid="5"/>
                                        </p:tgtEl>
                                      </p:cBhvr>
                                    </p:animEffect>
                                  </p:childTnLst>
                                </p:cTn>
                              </p:par>
                              <p:par>
                                <p:cTn id="49" presetID="1" presetClass="entr" presetSubtype="0" fill="hold" grpId="0" nodeType="withEffect">
                                  <p:stCondLst>
                                    <p:cond delay="2000"/>
                                  </p:stCondLst>
                                  <p:childTnLst>
                                    <p:set>
                                      <p:cBhvr>
                                        <p:cTn id="50" dur="1" fill="hold">
                                          <p:stCondLst>
                                            <p:cond delay="0"/>
                                          </p:stCondLst>
                                        </p:cTn>
                                        <p:tgtEl>
                                          <p:spTgt spid="11"/>
                                        </p:tgtEl>
                                        <p:attrNameLst>
                                          <p:attrName>style.visibility</p:attrName>
                                        </p:attrNameLst>
                                      </p:cBhvr>
                                      <p:to>
                                        <p:strVal val="visible"/>
                                      </p:to>
                                    </p:set>
                                  </p:childTnLst>
                                </p:cTn>
                              </p:par>
                            </p:childTnLst>
                          </p:cTn>
                        </p:par>
                        <p:par>
                          <p:cTn id="51" fill="hold">
                            <p:stCondLst>
                              <p:cond delay="15000"/>
                            </p:stCondLst>
                            <p:childTnLst>
                              <p:par>
                                <p:cTn id="52" presetID="10" presetClass="exit" presetSubtype="0" fill="hold" grpId="1" nodeType="afterEffect">
                                  <p:stCondLst>
                                    <p:cond delay="1000"/>
                                  </p:stCondLst>
                                  <p:childTnLst>
                                    <p:animEffect transition="out" filter="fade">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cTn>
                              </p:par>
                            </p:childTnLst>
                          </p:cTn>
                        </p:par>
                        <p:par>
                          <p:cTn id="55" fill="hold">
                            <p:stCondLst>
                              <p:cond delay="17000"/>
                            </p:stCondLst>
                            <p:childTnLst>
                              <p:par>
                                <p:cTn id="56" presetID="10" presetClass="exit" presetSubtype="0" fill="hold" nodeType="afterEffect">
                                  <p:stCondLst>
                                    <p:cond delay="0"/>
                                  </p:stCondLst>
                                  <p:childTnLst>
                                    <p:animEffect transition="out" filter="fade">
                                      <p:cBhvr>
                                        <p:cTn id="57" dur="1000"/>
                                        <p:tgtEl>
                                          <p:spTgt spid="5"/>
                                        </p:tgtEl>
                                      </p:cBhvr>
                                    </p:animEffect>
                                    <p:set>
                                      <p:cBhvr>
                                        <p:cTn id="58" dur="1" fill="hold">
                                          <p:stCondLst>
                                            <p:cond delay="999"/>
                                          </p:stCondLst>
                                        </p:cTn>
                                        <p:tgtEl>
                                          <p:spTgt spid="5"/>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2000"/>
                                        <p:tgtEl>
                                          <p:spTgt spid="6"/>
                                        </p:tgtEl>
                                      </p:cBhvr>
                                    </p:animEffect>
                                  </p:childTnLst>
                                </p:cTn>
                              </p:par>
                              <p:par>
                                <p:cTn id="62" presetID="1" presetClass="entr" presetSubtype="0" fill="hold" grpId="0" nodeType="withEffect">
                                  <p:stCondLst>
                                    <p:cond delay="2000"/>
                                  </p:stCondLst>
                                  <p:childTnLst>
                                    <p:set>
                                      <p:cBhvr>
                                        <p:cTn id="63" dur="1" fill="hold">
                                          <p:stCondLst>
                                            <p:cond delay="0"/>
                                          </p:stCondLst>
                                        </p:cTn>
                                        <p:tgtEl>
                                          <p:spTgt spid="12"/>
                                        </p:tgtEl>
                                        <p:attrNameLst>
                                          <p:attrName>style.visibility</p:attrName>
                                        </p:attrNameLst>
                                      </p:cBhvr>
                                      <p:to>
                                        <p:strVal val="visible"/>
                                      </p:to>
                                    </p:set>
                                  </p:childTnLst>
                                </p:cTn>
                              </p:par>
                            </p:childTnLst>
                          </p:cTn>
                        </p:par>
                        <p:par>
                          <p:cTn id="64" fill="hold">
                            <p:stCondLst>
                              <p:cond delay="19000"/>
                            </p:stCondLst>
                            <p:childTnLst>
                              <p:par>
                                <p:cTn id="65" presetID="10" presetClass="exit" presetSubtype="0" fill="hold" grpId="1" nodeType="afterEffect">
                                  <p:stCondLst>
                                    <p:cond delay="1000"/>
                                  </p:stCondLst>
                                  <p:childTnLst>
                                    <p:animEffect transition="out" filter="fade">
                                      <p:cBhvr>
                                        <p:cTn id="66" dur="1000"/>
                                        <p:tgtEl>
                                          <p:spTgt spid="12"/>
                                        </p:tgtEl>
                                      </p:cBhvr>
                                    </p:animEffect>
                                    <p:set>
                                      <p:cBhvr>
                                        <p:cTn id="67" dur="1" fill="hold">
                                          <p:stCondLst>
                                            <p:cond delay="999"/>
                                          </p:stCondLst>
                                        </p:cTn>
                                        <p:tgtEl>
                                          <p:spTgt spid="12"/>
                                        </p:tgtEl>
                                        <p:attrNameLst>
                                          <p:attrName>style.visibility</p:attrName>
                                        </p:attrNameLst>
                                      </p:cBhvr>
                                      <p:to>
                                        <p:strVal val="hidden"/>
                                      </p:to>
                                    </p:set>
                                  </p:childTnLst>
                                </p:cTn>
                              </p:par>
                            </p:childTnLst>
                          </p:cTn>
                        </p:par>
                        <p:par>
                          <p:cTn id="68" fill="hold">
                            <p:stCondLst>
                              <p:cond delay="21000"/>
                            </p:stCondLst>
                            <p:childTnLst>
                              <p:par>
                                <p:cTn id="69" presetID="10" presetClass="exit" presetSubtype="0" fill="hold" nodeType="afterEffect">
                                  <p:stCondLst>
                                    <p:cond delay="0"/>
                                  </p:stCondLst>
                                  <p:childTnLst>
                                    <p:animEffect transition="out" filter="fade">
                                      <p:cBhvr>
                                        <p:cTn id="70" dur="2000"/>
                                        <p:tgtEl>
                                          <p:spTgt spid="6"/>
                                        </p:tgtEl>
                                      </p:cBhvr>
                                    </p:animEffect>
                                    <p:set>
                                      <p:cBhvr>
                                        <p:cTn id="71"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12" grpId="0"/>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000" dirty="0">
                <a:solidFill>
                  <a:schemeClr val="lt1"/>
                </a:solidFill>
                <a:latin typeface="Century Gothic" panose="020B0502020202020204" pitchFamily="34" charset="0"/>
                <a:ea typeface="Questrial"/>
                <a:cs typeface="Questrial"/>
                <a:sym typeface="Questrial"/>
              </a:rPr>
              <a:t>Results: Historical Time-Series Analyses </a:t>
            </a:r>
          </a:p>
        </p:txBody>
      </p:sp>
      <p:sp>
        <p:nvSpPr>
          <p:cNvPr id="3" name="TextBox 2"/>
          <p:cNvSpPr txBox="1"/>
          <p:nvPr/>
        </p:nvSpPr>
        <p:spPr>
          <a:xfrm>
            <a:off x="1103988" y="1195734"/>
            <a:ext cx="9977870" cy="2436564"/>
          </a:xfrm>
          <a:prstGeom prst="rect">
            <a:avLst/>
          </a:prstGeom>
          <a:noFill/>
        </p:spPr>
        <p:txBody>
          <a:bodyPr wrap="square" rtlCol="0">
            <a:spAutoFit/>
          </a:bodyPr>
          <a:lstStyle/>
          <a:p>
            <a:endParaRPr lang="en-US" dirty="0"/>
          </a:p>
          <a:p>
            <a:pPr marL="342900" indent="-342900">
              <a:spcBef>
                <a:spcPts val="200"/>
              </a:spcBef>
              <a:buClr>
                <a:srgbClr val="218754"/>
              </a:buClr>
              <a:buFont typeface="Webdings" panose="05030102010509060703" pitchFamily="18" charset="2"/>
              <a:buChar char="4"/>
            </a:pPr>
            <a:r>
              <a:rPr lang="en-US" dirty="0">
                <a:solidFill>
                  <a:schemeClr val="bg2">
                    <a:lumMod val="50000"/>
                  </a:schemeClr>
                </a:solidFill>
              </a:rPr>
              <a:t>Overall, there was positive NDVI productivity between 1997 to 2016. </a:t>
            </a:r>
          </a:p>
          <a:p>
            <a:pPr marL="342900" indent="-342900">
              <a:spcBef>
                <a:spcPts val="200"/>
              </a:spcBef>
              <a:buClr>
                <a:srgbClr val="218754"/>
              </a:buClr>
              <a:buFont typeface="Webdings" panose="05030102010509060703" pitchFamily="18" charset="2"/>
              <a:buChar char="4"/>
            </a:pPr>
            <a:r>
              <a:rPr lang="en-US" dirty="0">
                <a:solidFill>
                  <a:schemeClr val="bg2">
                    <a:lumMod val="50000"/>
                  </a:schemeClr>
                </a:solidFill>
              </a:rPr>
              <a:t>There was a </a:t>
            </a:r>
            <a:r>
              <a:rPr lang="en-US" dirty="0" smtClean="0">
                <a:solidFill>
                  <a:schemeClr val="bg2">
                    <a:lumMod val="50000"/>
                  </a:schemeClr>
                </a:solidFill>
              </a:rPr>
              <a:t>weak negative correlation </a:t>
            </a:r>
            <a:r>
              <a:rPr lang="en-US" dirty="0">
                <a:solidFill>
                  <a:schemeClr val="bg2">
                    <a:lumMod val="50000"/>
                  </a:schemeClr>
                </a:solidFill>
              </a:rPr>
              <a:t>between El Niño</a:t>
            </a:r>
            <a:r>
              <a:rPr lang="en-US" dirty="0"/>
              <a:t> </a:t>
            </a:r>
            <a:r>
              <a:rPr lang="en-US" dirty="0">
                <a:solidFill>
                  <a:schemeClr val="bg2">
                    <a:lumMod val="50000"/>
                  </a:schemeClr>
                </a:solidFill>
              </a:rPr>
              <a:t>Southern Oscillation Index (ENSO) and Normalized Difference Vegetation (NDVI) averages taken from the entire study area and three delineated regions for each El Niño year. </a:t>
            </a:r>
          </a:p>
          <a:p>
            <a:pPr marL="342900" indent="-342900">
              <a:spcBef>
                <a:spcPts val="200"/>
              </a:spcBef>
              <a:buClr>
                <a:srgbClr val="218754"/>
              </a:buClr>
              <a:buFont typeface="Webdings" panose="05030102010509060703" pitchFamily="18" charset="2"/>
              <a:buChar char="4"/>
            </a:pPr>
            <a:r>
              <a:rPr lang="en-US" dirty="0">
                <a:solidFill>
                  <a:schemeClr val="bg2">
                    <a:lumMod val="50000"/>
                  </a:schemeClr>
                </a:solidFill>
              </a:rPr>
              <a:t>Vegetation productivity decreased in years without ENSO.</a:t>
            </a:r>
          </a:p>
          <a:p>
            <a:pPr marL="342900" indent="-342900">
              <a:spcBef>
                <a:spcPts val="200"/>
              </a:spcBef>
              <a:buClr>
                <a:srgbClr val="218754"/>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dirty="0">
              <a:solidFill>
                <a:schemeClr val="bg2">
                  <a:lumMod val="5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227" y="3021159"/>
            <a:ext cx="2539228" cy="338563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4986" y="2984892"/>
            <a:ext cx="2566428" cy="342190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0609" y="2984892"/>
            <a:ext cx="2582766" cy="344368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0198" y="2973964"/>
            <a:ext cx="2582820" cy="3443760"/>
          </a:xfrm>
          <a:prstGeom prst="rect">
            <a:avLst/>
          </a:prstGeom>
        </p:spPr>
      </p:pic>
      <p:pic>
        <p:nvPicPr>
          <p:cNvPr id="11" name="Picture 10"/>
          <p:cNvPicPr>
            <a:picLocks noChangeAspect="1"/>
          </p:cNvPicPr>
          <p:nvPr/>
        </p:nvPicPr>
        <p:blipFill>
          <a:blip r:embed="rId7"/>
          <a:stretch>
            <a:fillRect/>
          </a:stretch>
        </p:blipFill>
        <p:spPr>
          <a:xfrm>
            <a:off x="10746354" y="3413907"/>
            <a:ext cx="1313145" cy="998481"/>
          </a:xfrm>
          <a:prstGeom prst="rect">
            <a:avLst/>
          </a:prstGeom>
        </p:spPr>
      </p:pic>
      <p:sp>
        <p:nvSpPr>
          <p:cNvPr id="12" name="TextBox 11"/>
          <p:cNvSpPr txBox="1"/>
          <p:nvPr/>
        </p:nvSpPr>
        <p:spPr>
          <a:xfrm>
            <a:off x="1497873" y="6169446"/>
            <a:ext cx="1514763" cy="276999"/>
          </a:xfrm>
          <a:prstGeom prst="rect">
            <a:avLst/>
          </a:prstGeom>
          <a:noFill/>
        </p:spPr>
        <p:txBody>
          <a:bodyPr wrap="square" rtlCol="0">
            <a:spAutoFit/>
          </a:bodyPr>
          <a:lstStyle/>
          <a:p>
            <a:pPr algn="ctr"/>
            <a:r>
              <a:rPr lang="en-US" sz="1200" b="1" dirty="0">
                <a:solidFill>
                  <a:schemeClr val="bg1">
                    <a:lumMod val="50000"/>
                  </a:schemeClr>
                </a:solidFill>
              </a:rPr>
              <a:t>1996 to 1997</a:t>
            </a:r>
          </a:p>
        </p:txBody>
      </p:sp>
      <p:sp>
        <p:nvSpPr>
          <p:cNvPr id="14" name="TextBox 13"/>
          <p:cNvSpPr txBox="1"/>
          <p:nvPr/>
        </p:nvSpPr>
        <p:spPr>
          <a:xfrm>
            <a:off x="3934272" y="6172252"/>
            <a:ext cx="1514763" cy="276999"/>
          </a:xfrm>
          <a:prstGeom prst="rect">
            <a:avLst/>
          </a:prstGeom>
          <a:noFill/>
        </p:spPr>
        <p:txBody>
          <a:bodyPr wrap="square" rtlCol="0">
            <a:spAutoFit/>
          </a:bodyPr>
          <a:lstStyle/>
          <a:p>
            <a:pPr algn="ctr"/>
            <a:r>
              <a:rPr lang="en-US" sz="1200" b="1" dirty="0">
                <a:solidFill>
                  <a:schemeClr val="bg1">
                    <a:lumMod val="50000"/>
                  </a:schemeClr>
                </a:solidFill>
              </a:rPr>
              <a:t>2001 to 2002</a:t>
            </a:r>
          </a:p>
        </p:txBody>
      </p:sp>
      <p:sp>
        <p:nvSpPr>
          <p:cNvPr id="15" name="TextBox 14"/>
          <p:cNvSpPr txBox="1"/>
          <p:nvPr/>
        </p:nvSpPr>
        <p:spPr>
          <a:xfrm>
            <a:off x="6402266" y="6164348"/>
            <a:ext cx="1514763" cy="276999"/>
          </a:xfrm>
          <a:prstGeom prst="rect">
            <a:avLst/>
          </a:prstGeom>
          <a:noFill/>
        </p:spPr>
        <p:txBody>
          <a:bodyPr wrap="square" rtlCol="0">
            <a:spAutoFit/>
          </a:bodyPr>
          <a:lstStyle/>
          <a:p>
            <a:pPr algn="ctr"/>
            <a:r>
              <a:rPr lang="en-US" sz="1200" b="1" dirty="0">
                <a:solidFill>
                  <a:schemeClr val="bg1">
                    <a:lumMod val="50000"/>
                  </a:schemeClr>
                </a:solidFill>
              </a:rPr>
              <a:t>2006 to 2009</a:t>
            </a:r>
          </a:p>
        </p:txBody>
      </p:sp>
      <p:sp>
        <p:nvSpPr>
          <p:cNvPr id="16" name="TextBox 15"/>
          <p:cNvSpPr txBox="1"/>
          <p:nvPr/>
        </p:nvSpPr>
        <p:spPr>
          <a:xfrm>
            <a:off x="8814227" y="6172252"/>
            <a:ext cx="1514763" cy="276999"/>
          </a:xfrm>
          <a:prstGeom prst="rect">
            <a:avLst/>
          </a:prstGeom>
          <a:noFill/>
        </p:spPr>
        <p:txBody>
          <a:bodyPr wrap="square" rtlCol="0">
            <a:spAutoFit/>
          </a:bodyPr>
          <a:lstStyle/>
          <a:p>
            <a:pPr algn="ctr"/>
            <a:r>
              <a:rPr lang="en-US" sz="1200" b="1" dirty="0">
                <a:solidFill>
                  <a:schemeClr val="bg1">
                    <a:lumMod val="50000"/>
                  </a:schemeClr>
                </a:solidFill>
              </a:rPr>
              <a:t>2013 to 2015</a:t>
            </a:r>
          </a:p>
        </p:txBody>
      </p:sp>
    </p:spTree>
    <p:extLst>
      <p:ext uri="{BB962C8B-B14F-4D97-AF65-F5344CB8AC3E}">
        <p14:creationId xmlns:p14="http://schemas.microsoft.com/office/powerpoint/2010/main" val="3077641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p:nvPr/>
        </p:nvSpPr>
        <p:spPr>
          <a:xfrm>
            <a:off x="609600" y="504825"/>
            <a:ext cx="9591600" cy="70431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000" dirty="0">
                <a:solidFill>
                  <a:schemeClr val="lt1"/>
                </a:solidFill>
                <a:latin typeface="Century Gothic" panose="020B0502020202020204" pitchFamily="34" charset="0"/>
                <a:ea typeface="Questrial"/>
                <a:cs typeface="Questrial"/>
                <a:sym typeface="Questrial"/>
              </a:rPr>
              <a:t>Methods: Present Day Comparison</a:t>
            </a:r>
          </a:p>
        </p:txBody>
      </p:sp>
      <p:cxnSp>
        <p:nvCxnSpPr>
          <p:cNvPr id="14" name="Shape 105"/>
          <p:cNvCxnSpPr/>
          <p:nvPr/>
        </p:nvCxnSpPr>
        <p:spPr>
          <a:xfrm rot="10800000" flipH="1">
            <a:off x="2796379" y="2886882"/>
            <a:ext cx="432300" cy="13500"/>
          </a:xfrm>
          <a:prstGeom prst="straightConnector1">
            <a:avLst/>
          </a:prstGeom>
          <a:noFill/>
          <a:ln w="38100" cap="flat" cmpd="sng">
            <a:solidFill>
              <a:srgbClr val="218754"/>
            </a:solidFill>
            <a:prstDash val="solid"/>
            <a:round/>
            <a:headEnd type="none" w="lg" len="lg"/>
            <a:tailEnd type="triangle" w="lg" len="lg"/>
          </a:ln>
        </p:spPr>
      </p:cxnSp>
      <p:sp>
        <p:nvSpPr>
          <p:cNvPr id="15" name="Shape 106"/>
          <p:cNvSpPr/>
          <p:nvPr/>
        </p:nvSpPr>
        <p:spPr>
          <a:xfrm>
            <a:off x="3266232" y="1351128"/>
            <a:ext cx="1776118" cy="2616929"/>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lvl="0" algn="ctr" rtl="0">
              <a:lnSpc>
                <a:spcPct val="90000"/>
              </a:lnSpc>
              <a:spcBef>
                <a:spcPts val="0"/>
              </a:spcBef>
              <a:buNone/>
            </a:pPr>
            <a:r>
              <a:rPr lang="en-US" sz="2000" dirty="0">
                <a:solidFill>
                  <a:schemeClr val="bg2">
                    <a:lumMod val="50000"/>
                  </a:schemeClr>
                </a:solidFill>
                <a:ea typeface="Garamond"/>
                <a:cs typeface="Garamond"/>
                <a:sym typeface="Garamond"/>
              </a:rPr>
              <a:t>Vegetation Indices Applied (GEE) to clipped,</a:t>
            </a:r>
          </a:p>
          <a:p>
            <a:pPr lvl="0" algn="ctr" rtl="0">
              <a:lnSpc>
                <a:spcPct val="90000"/>
              </a:lnSpc>
              <a:spcBef>
                <a:spcPts val="0"/>
              </a:spcBef>
              <a:buNone/>
            </a:pPr>
            <a:r>
              <a:rPr lang="en-US" sz="2000" dirty="0">
                <a:solidFill>
                  <a:schemeClr val="bg2">
                    <a:lumMod val="50000"/>
                  </a:schemeClr>
                </a:solidFill>
                <a:ea typeface="Garamond"/>
                <a:cs typeface="Garamond"/>
                <a:sym typeface="Garamond"/>
              </a:rPr>
              <a:t>water masked out Study Area</a:t>
            </a:r>
          </a:p>
        </p:txBody>
      </p:sp>
      <p:cxnSp>
        <p:nvCxnSpPr>
          <p:cNvPr id="16" name="Shape 107"/>
          <p:cNvCxnSpPr/>
          <p:nvPr/>
        </p:nvCxnSpPr>
        <p:spPr>
          <a:xfrm rot="10800000" flipH="1">
            <a:off x="5108663" y="2868245"/>
            <a:ext cx="432300" cy="13500"/>
          </a:xfrm>
          <a:prstGeom prst="straightConnector1">
            <a:avLst/>
          </a:prstGeom>
          <a:noFill/>
          <a:ln w="38100" cap="flat" cmpd="sng">
            <a:solidFill>
              <a:srgbClr val="218754"/>
            </a:solidFill>
            <a:prstDash val="solid"/>
            <a:round/>
            <a:headEnd type="none" w="lg" len="lg"/>
            <a:tailEnd type="triangle" w="lg" len="lg"/>
          </a:ln>
        </p:spPr>
      </p:cxnSp>
      <p:cxnSp>
        <p:nvCxnSpPr>
          <p:cNvPr id="17" name="Shape 109"/>
          <p:cNvCxnSpPr/>
          <p:nvPr/>
        </p:nvCxnSpPr>
        <p:spPr>
          <a:xfrm rot="10800000" flipH="1">
            <a:off x="7375359" y="2861645"/>
            <a:ext cx="409200" cy="20100"/>
          </a:xfrm>
          <a:prstGeom prst="straightConnector1">
            <a:avLst/>
          </a:prstGeom>
          <a:noFill/>
          <a:ln w="38100" cap="flat" cmpd="sng">
            <a:solidFill>
              <a:srgbClr val="218754"/>
            </a:solidFill>
            <a:prstDash val="solid"/>
            <a:round/>
            <a:headEnd type="none" w="lg" len="lg"/>
            <a:tailEnd type="triangle" w="lg" len="lg"/>
          </a:ln>
        </p:spPr>
      </p:cxnSp>
      <p:pic>
        <p:nvPicPr>
          <p:cNvPr id="18" name="Picture 2" descr="sentinel.jpg"/>
          <p:cNvPicPr>
            <a:picLocks noChangeAspect="1" noChangeArrowheads="1"/>
          </p:cNvPicPr>
          <p:nvPr/>
        </p:nvPicPr>
        <p:blipFill rotWithShape="1">
          <a:blip r:embed="rId3">
            <a:extLst>
              <a:ext uri="{28A0092B-C50C-407E-A947-70E740481C1C}">
                <a14:useLocalDpi xmlns:a14="http://schemas.microsoft.com/office/drawing/2010/main" val="0"/>
              </a:ext>
            </a:extLst>
          </a:blip>
          <a:srcRect b="45973"/>
          <a:stretch/>
        </p:blipFill>
        <p:spPr bwMode="auto">
          <a:xfrm>
            <a:off x="547023" y="4452405"/>
            <a:ext cx="1884019" cy="1017868"/>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Shape 106"/>
          <p:cNvSpPr/>
          <p:nvPr/>
        </p:nvSpPr>
        <p:spPr>
          <a:xfrm>
            <a:off x="5596079" y="1963397"/>
            <a:ext cx="1737106" cy="1762745"/>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lvl="0" algn="ctr" rtl="0">
              <a:lnSpc>
                <a:spcPct val="90000"/>
              </a:lnSpc>
              <a:spcBef>
                <a:spcPts val="0"/>
              </a:spcBef>
              <a:buNone/>
            </a:pPr>
            <a:r>
              <a:rPr lang="en-US" sz="2000" dirty="0">
                <a:solidFill>
                  <a:srgbClr val="585454"/>
                </a:solidFill>
                <a:latin typeface="+mj-lt"/>
                <a:ea typeface="Garamond"/>
                <a:cs typeface="Garamond"/>
                <a:sym typeface="Garamond"/>
              </a:rPr>
              <a:t>Import </a:t>
            </a:r>
            <a:r>
              <a:rPr lang="en-US" sz="2000" i="1" dirty="0">
                <a:solidFill>
                  <a:srgbClr val="585454"/>
                </a:solidFill>
                <a:latin typeface="+mj-lt"/>
                <a:ea typeface="Garamond"/>
                <a:cs typeface="Garamond"/>
                <a:sym typeface="Garamond"/>
              </a:rPr>
              <a:t>in situ </a:t>
            </a:r>
            <a:r>
              <a:rPr lang="en-US" sz="2000" dirty="0">
                <a:solidFill>
                  <a:srgbClr val="585454"/>
                </a:solidFill>
                <a:latin typeface="+mj-lt"/>
                <a:ea typeface="Garamond"/>
                <a:cs typeface="Garamond"/>
                <a:sym typeface="Garamond"/>
              </a:rPr>
              <a:t>point level vegetation transect data </a:t>
            </a:r>
          </a:p>
        </p:txBody>
      </p:sp>
      <p:sp>
        <p:nvSpPr>
          <p:cNvPr id="21" name="Shape 106"/>
          <p:cNvSpPr/>
          <p:nvPr/>
        </p:nvSpPr>
        <p:spPr>
          <a:xfrm>
            <a:off x="7821223" y="1963397"/>
            <a:ext cx="1769065" cy="1885371"/>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lvl="0" algn="ctr" rtl="0">
              <a:lnSpc>
                <a:spcPct val="90000"/>
              </a:lnSpc>
              <a:spcBef>
                <a:spcPts val="0"/>
              </a:spcBef>
              <a:buNone/>
            </a:pPr>
            <a:r>
              <a:rPr lang="en-US" sz="2000" dirty="0">
                <a:solidFill>
                  <a:srgbClr val="585454"/>
                </a:solidFill>
                <a:ea typeface="Garamond"/>
                <a:cs typeface="Garamond"/>
                <a:sym typeface="Garamond"/>
              </a:rPr>
              <a:t>Extract Vegetation Index Values to </a:t>
            </a:r>
            <a:r>
              <a:rPr lang="en-US" sz="2000" i="1" dirty="0">
                <a:solidFill>
                  <a:srgbClr val="585454"/>
                </a:solidFill>
                <a:ea typeface="Garamond"/>
                <a:cs typeface="Garamond"/>
                <a:sym typeface="Garamond"/>
              </a:rPr>
              <a:t>in situ </a:t>
            </a:r>
            <a:r>
              <a:rPr lang="en-US" sz="2000" dirty="0">
                <a:solidFill>
                  <a:srgbClr val="585454"/>
                </a:solidFill>
                <a:ea typeface="Garamond"/>
                <a:cs typeface="Garamond"/>
                <a:sym typeface="Garamond"/>
              </a:rPr>
              <a:t>points</a:t>
            </a:r>
          </a:p>
        </p:txBody>
      </p:sp>
      <p:cxnSp>
        <p:nvCxnSpPr>
          <p:cNvPr id="22" name="Shape 109"/>
          <p:cNvCxnSpPr/>
          <p:nvPr/>
        </p:nvCxnSpPr>
        <p:spPr>
          <a:xfrm rot="10800000" flipH="1">
            <a:off x="9650373" y="2837980"/>
            <a:ext cx="409200" cy="20100"/>
          </a:xfrm>
          <a:prstGeom prst="straightConnector1">
            <a:avLst/>
          </a:prstGeom>
          <a:noFill/>
          <a:ln w="38100" cap="flat" cmpd="sng">
            <a:solidFill>
              <a:srgbClr val="218754"/>
            </a:solidFill>
            <a:prstDash val="solid"/>
            <a:round/>
            <a:headEnd type="none" w="lg" len="lg"/>
            <a:tailEnd type="triangle" w="lg" len="lg"/>
          </a:ln>
        </p:spPr>
      </p:cxnSp>
      <p:sp>
        <p:nvSpPr>
          <p:cNvPr id="23" name="Shape 106"/>
          <p:cNvSpPr/>
          <p:nvPr/>
        </p:nvSpPr>
        <p:spPr>
          <a:xfrm>
            <a:off x="10125886" y="1570792"/>
            <a:ext cx="1810792" cy="2652080"/>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lvl="0" algn="ctr" rtl="0">
              <a:lnSpc>
                <a:spcPct val="90000"/>
              </a:lnSpc>
              <a:spcBef>
                <a:spcPts val="0"/>
              </a:spcBef>
              <a:buNone/>
            </a:pPr>
            <a:r>
              <a:rPr lang="en-US" sz="2000" dirty="0">
                <a:solidFill>
                  <a:srgbClr val="585454"/>
                </a:solidFill>
                <a:latin typeface="+mj-lt"/>
                <a:ea typeface="Garamond"/>
                <a:cs typeface="Garamond"/>
                <a:sym typeface="Garamond"/>
              </a:rPr>
              <a:t>Plot data and run regression to detect trends between imagery and in situ data</a:t>
            </a:r>
          </a:p>
        </p:txBody>
      </p:sp>
      <p:sp>
        <p:nvSpPr>
          <p:cNvPr id="28" name="Shape 106"/>
          <p:cNvSpPr/>
          <p:nvPr/>
        </p:nvSpPr>
        <p:spPr>
          <a:xfrm>
            <a:off x="169833" y="2310148"/>
            <a:ext cx="2542327" cy="1180470"/>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lvl="0" algn="ctr">
              <a:lnSpc>
                <a:spcPct val="90000"/>
              </a:lnSpc>
              <a:buClr>
                <a:srgbClr val="585454"/>
              </a:buClr>
              <a:buSzPct val="25000"/>
            </a:pPr>
            <a:r>
              <a:rPr lang="en-US" sz="2000" dirty="0">
                <a:solidFill>
                  <a:schemeClr val="bg2">
                    <a:lumMod val="50000"/>
                  </a:schemeClr>
                </a:solidFill>
                <a:ea typeface="Garamond"/>
                <a:cs typeface="Garamond"/>
                <a:sym typeface="Garamond"/>
              </a:rPr>
              <a:t>Acquire </a:t>
            </a:r>
          </a:p>
          <a:p>
            <a:pPr lvl="0" algn="ctr">
              <a:lnSpc>
                <a:spcPct val="90000"/>
              </a:lnSpc>
              <a:buClr>
                <a:srgbClr val="585454"/>
              </a:buClr>
              <a:buSzPct val="25000"/>
            </a:pPr>
            <a:r>
              <a:rPr lang="en-US" sz="2000" dirty="0">
                <a:solidFill>
                  <a:schemeClr val="bg2">
                    <a:lumMod val="50000"/>
                  </a:schemeClr>
                </a:solidFill>
                <a:ea typeface="Garamond"/>
                <a:cs typeface="Garamond"/>
                <a:sym typeface="Garamond"/>
              </a:rPr>
              <a:t>Sentinel 2A Image</a:t>
            </a:r>
          </a:p>
          <a:p>
            <a:pPr lvl="0" algn="ctr">
              <a:lnSpc>
                <a:spcPct val="90000"/>
              </a:lnSpc>
              <a:buClr>
                <a:srgbClr val="585454"/>
              </a:buClr>
              <a:buSzPct val="25000"/>
            </a:pPr>
            <a:r>
              <a:rPr lang="en-US" sz="2000" dirty="0">
                <a:solidFill>
                  <a:schemeClr val="bg2">
                    <a:lumMod val="50000"/>
                  </a:schemeClr>
                </a:solidFill>
                <a:ea typeface="Garamond"/>
                <a:cs typeface="Garamond"/>
                <a:sym typeface="Garamond"/>
              </a:rPr>
              <a:t>(August 13, 2016)</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1199" y="4680175"/>
            <a:ext cx="1829089" cy="56232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2160" y="4633975"/>
            <a:ext cx="2536356" cy="1461442"/>
          </a:xfrm>
          <a:prstGeom prst="rect">
            <a:avLst/>
          </a:prstGeom>
        </p:spPr>
      </p:pic>
      <p:cxnSp>
        <p:nvCxnSpPr>
          <p:cNvPr id="10" name="Straight Connector 9"/>
          <p:cNvCxnSpPr>
            <a:stCxn id="28" idx="2"/>
          </p:cNvCxnSpPr>
          <p:nvPr/>
        </p:nvCxnSpPr>
        <p:spPr>
          <a:xfrm flipH="1">
            <a:off x="1440996" y="3490618"/>
            <a:ext cx="1" cy="732254"/>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Straight Connector 37"/>
          <p:cNvCxnSpPr/>
          <p:nvPr/>
        </p:nvCxnSpPr>
        <p:spPr>
          <a:xfrm flipH="1">
            <a:off x="4172014" y="4062912"/>
            <a:ext cx="1" cy="732254"/>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p:cNvCxnSpPr/>
          <p:nvPr/>
        </p:nvCxnSpPr>
        <p:spPr>
          <a:xfrm flipH="1">
            <a:off x="8757249" y="3868709"/>
            <a:ext cx="1" cy="732254"/>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Straight Connector 41"/>
          <p:cNvCxnSpPr/>
          <p:nvPr/>
        </p:nvCxnSpPr>
        <p:spPr>
          <a:xfrm flipH="1">
            <a:off x="11049866" y="4234836"/>
            <a:ext cx="2" cy="481543"/>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7219" y="4795166"/>
            <a:ext cx="1785293" cy="1075905"/>
          </a:xfrm>
          <a:prstGeom prst="rect">
            <a:avLst/>
          </a:prstGeom>
        </p:spPr>
      </p:pic>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8882" t="2587" r="13085" b="2686"/>
          <a:stretch/>
        </p:blipFill>
        <p:spPr>
          <a:xfrm>
            <a:off x="5773566" y="4136197"/>
            <a:ext cx="1451645" cy="2280473"/>
          </a:xfrm>
          <a:prstGeom prst="rect">
            <a:avLst/>
          </a:prstGeom>
        </p:spPr>
      </p:pic>
      <p:cxnSp>
        <p:nvCxnSpPr>
          <p:cNvPr id="40" name="Straight Connector 39"/>
          <p:cNvCxnSpPr/>
          <p:nvPr/>
        </p:nvCxnSpPr>
        <p:spPr>
          <a:xfrm flipH="1">
            <a:off x="6464632" y="3770070"/>
            <a:ext cx="1" cy="732254"/>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010275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28"/>
          <p:cNvSpPr txBox="1"/>
          <p:nvPr/>
        </p:nvSpPr>
        <p:spPr>
          <a:xfrm>
            <a:off x="1414817" y="5047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000" i="1" dirty="0">
                <a:solidFill>
                  <a:schemeClr val="lt1"/>
                </a:solidFill>
                <a:latin typeface="Century Gothic" panose="020B0502020202020204" pitchFamily="34" charset="0"/>
                <a:ea typeface="Questrial"/>
                <a:cs typeface="Questrial"/>
                <a:sym typeface="Questrial"/>
              </a:rPr>
              <a:t>In situ </a:t>
            </a:r>
            <a:r>
              <a:rPr lang="es" sz="4000" dirty="0">
                <a:solidFill>
                  <a:schemeClr val="lt1"/>
                </a:solidFill>
                <a:latin typeface="Century Gothic" panose="020B0502020202020204" pitchFamily="34" charset="0"/>
                <a:ea typeface="Questrial"/>
                <a:cs typeface="Questrial"/>
                <a:sym typeface="Questrial"/>
              </a:rPr>
              <a:t>Transect Data</a:t>
            </a:r>
            <a:endParaRPr lang="es" sz="4000" i="1" dirty="0">
              <a:solidFill>
                <a:schemeClr val="lt1"/>
              </a:solidFill>
              <a:latin typeface="Century Gothic" panose="020B0502020202020204" pitchFamily="34" charset="0"/>
              <a:ea typeface="Questrial"/>
              <a:cs typeface="Questrial"/>
              <a:sym typeface="Questrial"/>
            </a:endParaRPr>
          </a:p>
        </p:txBody>
      </p:sp>
      <p:sp>
        <p:nvSpPr>
          <p:cNvPr id="8" name="TextBox 7"/>
          <p:cNvSpPr txBox="1"/>
          <p:nvPr/>
        </p:nvSpPr>
        <p:spPr>
          <a:xfrm>
            <a:off x="3207223" y="4323785"/>
            <a:ext cx="2238233" cy="1856919"/>
          </a:xfrm>
          <a:prstGeom prst="rect">
            <a:avLst/>
          </a:prstGeom>
          <a:noFill/>
        </p:spPr>
        <p:txBody>
          <a:bodyPr wrap="square" rtlCol="0">
            <a:spAutoFit/>
          </a:bodyPr>
          <a:lstStyle/>
          <a:p>
            <a:pPr algn="ctr">
              <a:spcBef>
                <a:spcPts val="200"/>
              </a:spcBef>
              <a:buClr>
                <a:srgbClr val="218754"/>
              </a:buClr>
            </a:pPr>
            <a:r>
              <a:rPr lang="en-US" b="1" dirty="0">
                <a:solidFill>
                  <a:schemeClr val="accent6"/>
                </a:solidFill>
              </a:rPr>
              <a:t>Canopy Height</a:t>
            </a:r>
            <a:r>
              <a:rPr lang="en-US" dirty="0">
                <a:solidFill>
                  <a:schemeClr val="accent6"/>
                </a:solidFill>
              </a:rPr>
              <a:t> </a:t>
            </a:r>
          </a:p>
          <a:p>
            <a:pPr algn="ctr">
              <a:spcBef>
                <a:spcPts val="200"/>
              </a:spcBef>
              <a:buClr>
                <a:srgbClr val="218754"/>
              </a:buClr>
            </a:pPr>
            <a:r>
              <a:rPr lang="en-US" dirty="0">
                <a:solidFill>
                  <a:schemeClr val="bg2">
                    <a:lumMod val="50000"/>
                  </a:schemeClr>
                </a:solidFill>
              </a:rPr>
              <a:t>+ </a:t>
            </a:r>
          </a:p>
          <a:p>
            <a:pPr algn="ctr">
              <a:spcBef>
                <a:spcPts val="200"/>
              </a:spcBef>
              <a:buClr>
                <a:srgbClr val="218754"/>
              </a:buClr>
            </a:pPr>
            <a:r>
              <a:rPr lang="en-US" b="1" dirty="0">
                <a:solidFill>
                  <a:schemeClr val="accent6"/>
                </a:solidFill>
              </a:rPr>
              <a:t>% Cover </a:t>
            </a:r>
          </a:p>
          <a:p>
            <a:pPr algn="ctr">
              <a:spcBef>
                <a:spcPts val="200"/>
              </a:spcBef>
              <a:buClr>
                <a:srgbClr val="218754"/>
              </a:buClr>
            </a:pPr>
            <a:r>
              <a:rPr lang="en-US" dirty="0">
                <a:solidFill>
                  <a:schemeClr val="bg2">
                    <a:lumMod val="50000"/>
                  </a:schemeClr>
                </a:solidFill>
              </a:rPr>
              <a:t>+ </a:t>
            </a:r>
          </a:p>
          <a:p>
            <a:pPr algn="ctr">
              <a:spcBef>
                <a:spcPts val="200"/>
              </a:spcBef>
              <a:buClr>
                <a:srgbClr val="218754"/>
              </a:buClr>
            </a:pPr>
            <a:r>
              <a:rPr lang="en-US" b="1" dirty="0">
                <a:solidFill>
                  <a:schemeClr val="accent6"/>
                </a:solidFill>
              </a:rPr>
              <a:t>% that is Juicy</a:t>
            </a:r>
          </a:p>
          <a:p>
            <a:pPr algn="ctr"/>
            <a:endParaRPr lang="en-US"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8882" t="2587" r="13085" b="2686"/>
          <a:stretch/>
        </p:blipFill>
        <p:spPr>
          <a:xfrm>
            <a:off x="5556534" y="1367249"/>
            <a:ext cx="3315375" cy="5208313"/>
          </a:xfrm>
          <a:prstGeom prst="rect">
            <a:avLst/>
          </a:prstGeom>
        </p:spPr>
      </p:pic>
      <p:sp>
        <p:nvSpPr>
          <p:cNvPr id="10" name="TextBox 9"/>
          <p:cNvSpPr txBox="1"/>
          <p:nvPr/>
        </p:nvSpPr>
        <p:spPr>
          <a:xfrm>
            <a:off x="8019201" y="1444982"/>
            <a:ext cx="2502416" cy="923330"/>
          </a:xfrm>
          <a:prstGeom prst="rect">
            <a:avLst/>
          </a:prstGeom>
          <a:noFill/>
        </p:spPr>
        <p:txBody>
          <a:bodyPr wrap="square" rtlCol="0">
            <a:spAutoFit/>
          </a:bodyPr>
          <a:lstStyle/>
          <a:p>
            <a:r>
              <a:rPr lang="en-US" b="1" dirty="0">
                <a:solidFill>
                  <a:schemeClr val="accent6"/>
                </a:solidFill>
              </a:rPr>
              <a:t>All 49 Quadrants </a:t>
            </a:r>
            <a:r>
              <a:rPr lang="en-US" dirty="0">
                <a:solidFill>
                  <a:schemeClr val="bg2">
                    <a:lumMod val="50000"/>
                  </a:schemeClr>
                </a:solidFill>
              </a:rPr>
              <a:t>distributed across Study Area</a:t>
            </a:r>
          </a:p>
        </p:txBody>
      </p:sp>
      <p:sp>
        <p:nvSpPr>
          <p:cNvPr id="13" name="TextBox 12"/>
          <p:cNvSpPr txBox="1"/>
          <p:nvPr/>
        </p:nvSpPr>
        <p:spPr>
          <a:xfrm>
            <a:off x="7545309" y="5719039"/>
            <a:ext cx="3056292" cy="923330"/>
          </a:xfrm>
          <a:prstGeom prst="rect">
            <a:avLst/>
          </a:prstGeom>
          <a:noFill/>
        </p:spPr>
        <p:txBody>
          <a:bodyPr wrap="square" rtlCol="0">
            <a:spAutoFit/>
          </a:bodyPr>
          <a:lstStyle/>
          <a:p>
            <a:pPr algn="r"/>
            <a:r>
              <a:rPr lang="en-US" b="1" dirty="0">
                <a:solidFill>
                  <a:schemeClr val="accent6"/>
                </a:solidFill>
              </a:rPr>
              <a:t>8 quadrants </a:t>
            </a:r>
            <a:r>
              <a:rPr lang="en-US" dirty="0">
                <a:solidFill>
                  <a:schemeClr val="bg2">
                    <a:lumMod val="50000"/>
                  </a:schemeClr>
                </a:solidFill>
              </a:rPr>
              <a:t>distributed across 1 transect (</a:t>
            </a:r>
            <a:r>
              <a:rPr lang="en-US" dirty="0" err="1">
                <a:solidFill>
                  <a:schemeClr val="bg2">
                    <a:lumMod val="50000"/>
                  </a:schemeClr>
                </a:solidFill>
              </a:rPr>
              <a:t>Azevedo</a:t>
            </a:r>
            <a:r>
              <a:rPr lang="en-US" dirty="0">
                <a:solidFill>
                  <a:schemeClr val="bg2">
                    <a:lumMod val="50000"/>
                  </a:schemeClr>
                </a:solidFill>
              </a:rPr>
              <a:t> Marsh)</a:t>
            </a:r>
          </a:p>
        </p:txBody>
      </p:sp>
      <p:sp>
        <p:nvSpPr>
          <p:cNvPr id="6" name="TextBox 5"/>
          <p:cNvSpPr txBox="1"/>
          <p:nvPr/>
        </p:nvSpPr>
        <p:spPr>
          <a:xfrm>
            <a:off x="232012" y="1732188"/>
            <a:ext cx="6523630" cy="3631763"/>
          </a:xfrm>
          <a:prstGeom prst="rect">
            <a:avLst/>
          </a:prstGeom>
          <a:noFill/>
        </p:spPr>
        <p:txBody>
          <a:bodyPr wrap="square" rtlCol="0">
            <a:spAutoFit/>
          </a:bodyPr>
          <a:lstStyle/>
          <a:p>
            <a:r>
              <a:rPr lang="en-US" sz="2000" i="1" dirty="0">
                <a:solidFill>
                  <a:schemeClr val="bg2">
                    <a:lumMod val="50000"/>
                  </a:schemeClr>
                </a:solidFill>
              </a:rPr>
              <a:t>In situ </a:t>
            </a:r>
            <a:r>
              <a:rPr lang="en-US" sz="2000" dirty="0">
                <a:solidFill>
                  <a:schemeClr val="bg2">
                    <a:lumMod val="50000"/>
                  </a:schemeClr>
                </a:solidFill>
              </a:rPr>
              <a:t>data gathered by ESNERR September 2016.</a:t>
            </a:r>
          </a:p>
          <a:p>
            <a:endParaRPr lang="en-US" sz="2000" i="1" dirty="0">
              <a:solidFill>
                <a:schemeClr val="bg2">
                  <a:lumMod val="50000"/>
                </a:schemeClr>
              </a:solidFill>
            </a:endParaRPr>
          </a:p>
          <a:p>
            <a:r>
              <a:rPr lang="en-US" sz="2000" dirty="0">
                <a:solidFill>
                  <a:schemeClr val="bg2">
                    <a:lumMod val="50000"/>
                  </a:schemeClr>
                </a:solidFill>
              </a:rPr>
              <a:t>Of the total </a:t>
            </a:r>
            <a:r>
              <a:rPr lang="en-US" sz="2000" b="1" dirty="0">
                <a:solidFill>
                  <a:schemeClr val="accent6"/>
                </a:solidFill>
              </a:rPr>
              <a:t>80 quadrants</a:t>
            </a:r>
            <a:r>
              <a:rPr lang="en-US" sz="2000" dirty="0">
                <a:solidFill>
                  <a:schemeClr val="bg2">
                    <a:lumMod val="50000"/>
                  </a:schemeClr>
                </a:solidFill>
              </a:rPr>
              <a:t> of data collected, </a:t>
            </a:r>
            <a:r>
              <a:rPr lang="en-US" sz="2000" b="1" dirty="0">
                <a:solidFill>
                  <a:schemeClr val="accent6"/>
                </a:solidFill>
              </a:rPr>
              <a:t>49 quadrants </a:t>
            </a:r>
            <a:r>
              <a:rPr lang="en-US" sz="2000" dirty="0">
                <a:solidFill>
                  <a:schemeClr val="bg2">
                    <a:lumMod val="50000"/>
                  </a:schemeClr>
                </a:solidFill>
              </a:rPr>
              <a:t>were used that were:</a:t>
            </a:r>
          </a:p>
          <a:p>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Within Study Area (unrestricted tidal marsh)</a:t>
            </a:r>
          </a:p>
          <a:p>
            <a:pPr marL="342900" indent="-342900">
              <a:spcBef>
                <a:spcPts val="200"/>
              </a:spcBef>
              <a:buClr>
                <a:srgbClr val="218754"/>
              </a:buClr>
              <a:buFont typeface="Webdings" panose="05030102010509060703" pitchFamily="18" charset="2"/>
              <a:buChar char="4"/>
            </a:pPr>
            <a:r>
              <a:rPr lang="en-US" sz="2000" dirty="0" err="1">
                <a:solidFill>
                  <a:schemeClr val="bg2">
                    <a:lumMod val="50000"/>
                  </a:schemeClr>
                </a:solidFill>
              </a:rPr>
              <a:t>Pickleweed</a:t>
            </a:r>
            <a:r>
              <a:rPr lang="en-US" sz="2000" dirty="0">
                <a:solidFill>
                  <a:schemeClr val="bg2">
                    <a:lumMod val="50000"/>
                  </a:schemeClr>
                </a:solidFill>
              </a:rPr>
              <a:t> Health Index &gt; 0</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a:spcBef>
                <a:spcPts val="200"/>
              </a:spcBef>
              <a:buClr>
                <a:srgbClr val="218754"/>
              </a:buClr>
            </a:pPr>
            <a:endParaRPr lang="en-US" sz="2000" dirty="0">
              <a:solidFill>
                <a:schemeClr val="bg2">
                  <a:lumMod val="50000"/>
                </a:schemeClr>
              </a:solidFill>
            </a:endParaRPr>
          </a:p>
          <a:p>
            <a:pPr>
              <a:spcBef>
                <a:spcPts val="200"/>
              </a:spcBef>
              <a:buClr>
                <a:srgbClr val="218754"/>
              </a:buClr>
            </a:pPr>
            <a:endParaRPr lang="en-US" sz="2000" dirty="0">
              <a:solidFill>
                <a:schemeClr val="bg2">
                  <a:lumMod val="50000"/>
                </a:schemeClr>
              </a:solidFill>
            </a:endParaRPr>
          </a:p>
          <a:p>
            <a:pPr>
              <a:spcBef>
                <a:spcPts val="200"/>
              </a:spcBef>
              <a:buClr>
                <a:srgbClr val="218754"/>
              </a:buClr>
            </a:pPr>
            <a:r>
              <a:rPr lang="en-US" sz="2000" b="1" dirty="0" err="1">
                <a:solidFill>
                  <a:schemeClr val="accent6">
                    <a:lumMod val="50000"/>
                  </a:schemeClr>
                </a:solidFill>
              </a:rPr>
              <a:t>Pickleweed</a:t>
            </a:r>
            <a:r>
              <a:rPr lang="en-US" sz="2000" b="1" dirty="0">
                <a:solidFill>
                  <a:schemeClr val="accent6">
                    <a:lumMod val="50000"/>
                  </a:schemeClr>
                </a:solidFill>
              </a:rPr>
              <a:t> Health Index</a:t>
            </a:r>
            <a:r>
              <a:rPr lang="en-US" sz="2000" dirty="0">
                <a:solidFill>
                  <a:schemeClr val="accent6">
                    <a:lumMod val="50000"/>
                  </a:schemeClr>
                </a:solidFill>
              </a:rPr>
              <a:t>  </a:t>
            </a:r>
            <a:r>
              <a:rPr lang="en-US" sz="2000" dirty="0">
                <a:solidFill>
                  <a:schemeClr val="bg2">
                    <a:lumMod val="50000"/>
                  </a:schemeClr>
                </a:solidFill>
              </a:rPr>
              <a:t>=</a:t>
            </a:r>
            <a:endParaRPr lang="en-US" dirty="0"/>
          </a:p>
        </p:txBody>
      </p:sp>
      <p:pic>
        <p:nvPicPr>
          <p:cNvPr id="15" name="Picture 14"/>
          <p:cNvPicPr>
            <a:picLocks noChangeAspect="1"/>
          </p:cNvPicPr>
          <p:nvPr/>
        </p:nvPicPr>
        <p:blipFill>
          <a:blip r:embed="rId4"/>
          <a:stretch>
            <a:fillRect/>
          </a:stretch>
        </p:blipFill>
        <p:spPr>
          <a:xfrm>
            <a:off x="8982987" y="2481876"/>
            <a:ext cx="2028013" cy="1168855"/>
          </a:xfrm>
          <a:prstGeom prst="rect">
            <a:avLst/>
          </a:prstGeom>
        </p:spPr>
      </p:pic>
      <p:pic>
        <p:nvPicPr>
          <p:cNvPr id="14" name="Picture 13"/>
          <p:cNvPicPr>
            <a:picLocks noChangeAspect="1"/>
          </p:cNvPicPr>
          <p:nvPr/>
        </p:nvPicPr>
        <p:blipFill>
          <a:blip r:embed="rId5"/>
          <a:stretch>
            <a:fillRect/>
          </a:stretch>
        </p:blipFill>
        <p:spPr>
          <a:xfrm>
            <a:off x="10601601" y="3170033"/>
            <a:ext cx="1228447" cy="3405529"/>
          </a:xfrm>
          <a:prstGeom prst="rect">
            <a:avLst/>
          </a:prstGeom>
        </p:spPr>
      </p:pic>
    </p:spTree>
    <p:extLst>
      <p:ext uri="{BB962C8B-B14F-4D97-AF65-F5344CB8AC3E}">
        <p14:creationId xmlns:p14="http://schemas.microsoft.com/office/powerpoint/2010/main" val="48743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p:nvPr/>
        </p:nvSpPr>
        <p:spPr>
          <a:xfrm>
            <a:off x="1684803" y="503250"/>
            <a:ext cx="8515275"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000" dirty="0">
                <a:solidFill>
                  <a:schemeClr val="lt1"/>
                </a:solidFill>
                <a:latin typeface="Century Gothic" panose="020B0502020202020204" pitchFamily="34" charset="0"/>
                <a:ea typeface="Questrial"/>
                <a:cs typeface="Questrial"/>
                <a:sym typeface="Questrial"/>
              </a:rPr>
              <a:t>Results: Present Day Analysis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587" b="23023"/>
          <a:stretch/>
        </p:blipFill>
        <p:spPr>
          <a:xfrm>
            <a:off x="8532521" y="1944621"/>
            <a:ext cx="3261228" cy="313956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23670"/>
          <a:stretch/>
        </p:blipFill>
        <p:spPr>
          <a:xfrm>
            <a:off x="4223351" y="1884033"/>
            <a:ext cx="3261228" cy="322144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6791" r="1421" b="22713"/>
          <a:stretch/>
        </p:blipFill>
        <p:spPr>
          <a:xfrm>
            <a:off x="528558" y="1797848"/>
            <a:ext cx="2993380" cy="3261818"/>
          </a:xfrm>
          <a:prstGeom prst="rect">
            <a:avLst/>
          </a:prstGeom>
        </p:spPr>
      </p:pic>
      <p:sp>
        <p:nvSpPr>
          <p:cNvPr id="2" name="TextBox 1"/>
          <p:cNvSpPr txBox="1"/>
          <p:nvPr/>
        </p:nvSpPr>
        <p:spPr>
          <a:xfrm>
            <a:off x="433658" y="5084181"/>
            <a:ext cx="2997476" cy="1323439"/>
          </a:xfrm>
          <a:prstGeom prst="rect">
            <a:avLst/>
          </a:prstGeom>
          <a:noFill/>
        </p:spPr>
        <p:txBody>
          <a:bodyPr wrap="square" rtlCol="0">
            <a:spAutoFit/>
          </a:bodyPr>
          <a:lstStyle/>
          <a:p>
            <a:pPr algn="ctr"/>
            <a:r>
              <a:rPr lang="en-US" sz="2000" b="1" dirty="0">
                <a:solidFill>
                  <a:schemeClr val="bg2">
                    <a:lumMod val="50000"/>
                  </a:schemeClr>
                </a:solidFill>
              </a:rPr>
              <a:t>Normalized Difference Vegetation Index (NDVI)</a:t>
            </a:r>
          </a:p>
          <a:p>
            <a:pPr algn="ctr"/>
            <a:r>
              <a:rPr lang="en-US" sz="2000" dirty="0">
                <a:solidFill>
                  <a:schemeClr val="bg2">
                    <a:lumMod val="50000"/>
                  </a:schemeClr>
                </a:solidFill>
              </a:rPr>
              <a:t>(NIR - R)/(NIR + R)</a:t>
            </a:r>
          </a:p>
        </p:txBody>
      </p:sp>
      <p:sp>
        <p:nvSpPr>
          <p:cNvPr id="8" name="TextBox 7"/>
          <p:cNvSpPr txBox="1"/>
          <p:nvPr/>
        </p:nvSpPr>
        <p:spPr>
          <a:xfrm>
            <a:off x="4565958" y="5126776"/>
            <a:ext cx="2752967" cy="1323439"/>
          </a:xfrm>
          <a:prstGeom prst="rect">
            <a:avLst/>
          </a:prstGeom>
          <a:noFill/>
        </p:spPr>
        <p:txBody>
          <a:bodyPr wrap="square" rtlCol="0">
            <a:spAutoFit/>
          </a:bodyPr>
          <a:lstStyle/>
          <a:p>
            <a:pPr algn="ctr"/>
            <a:r>
              <a:rPr lang="en-US" sz="2000" b="1" dirty="0">
                <a:solidFill>
                  <a:schemeClr val="bg2">
                    <a:lumMod val="50000"/>
                  </a:schemeClr>
                </a:solidFill>
              </a:rPr>
              <a:t>Normalized Difference Index 45(NDI45)</a:t>
            </a:r>
          </a:p>
          <a:p>
            <a:pPr algn="ctr"/>
            <a:r>
              <a:rPr lang="en-US" sz="2000" dirty="0">
                <a:solidFill>
                  <a:schemeClr val="bg2">
                    <a:lumMod val="50000"/>
                  </a:schemeClr>
                </a:solidFill>
              </a:rPr>
              <a:t>(NIR - R)/(NIR + R)</a:t>
            </a:r>
          </a:p>
        </p:txBody>
      </p:sp>
      <p:sp>
        <p:nvSpPr>
          <p:cNvPr id="7" name="Rectangle 6"/>
          <p:cNvSpPr/>
          <p:nvPr/>
        </p:nvSpPr>
        <p:spPr>
          <a:xfrm>
            <a:off x="8666193" y="5126776"/>
            <a:ext cx="2693938" cy="1323439"/>
          </a:xfrm>
          <a:prstGeom prst="rect">
            <a:avLst/>
          </a:prstGeom>
        </p:spPr>
        <p:txBody>
          <a:bodyPr wrap="square">
            <a:spAutoFit/>
          </a:bodyPr>
          <a:lstStyle/>
          <a:p>
            <a:pPr algn="ctr"/>
            <a:r>
              <a:rPr lang="en-US" sz="2000" b="1" dirty="0">
                <a:solidFill>
                  <a:schemeClr val="bg2">
                    <a:lumMod val="50000"/>
                  </a:schemeClr>
                </a:solidFill>
              </a:rPr>
              <a:t>Inverted Red-Edge Chlorophyll Index (IRECI)</a:t>
            </a:r>
          </a:p>
          <a:p>
            <a:pPr algn="ctr"/>
            <a:r>
              <a:rPr lang="en-US" sz="2000" dirty="0">
                <a:solidFill>
                  <a:schemeClr val="bg2">
                    <a:lumMod val="50000"/>
                  </a:schemeClr>
                </a:solidFill>
              </a:rPr>
              <a:t>(NIR - R)/(RE1/RE2)</a:t>
            </a:r>
          </a:p>
        </p:txBody>
      </p:sp>
      <p:sp>
        <p:nvSpPr>
          <p:cNvPr id="10" name="TextBox 9"/>
          <p:cNvSpPr txBox="1"/>
          <p:nvPr/>
        </p:nvSpPr>
        <p:spPr>
          <a:xfrm>
            <a:off x="1884683" y="1330628"/>
            <a:ext cx="8001213" cy="400110"/>
          </a:xfrm>
          <a:prstGeom prst="rect">
            <a:avLst/>
          </a:prstGeom>
          <a:noFill/>
        </p:spPr>
        <p:txBody>
          <a:bodyPr wrap="square" rtlCol="0">
            <a:spAutoFit/>
          </a:bodyPr>
          <a:lstStyle/>
          <a:p>
            <a:pPr algn="ctr"/>
            <a:r>
              <a:rPr lang="en-US" sz="2000" b="1" dirty="0">
                <a:solidFill>
                  <a:schemeClr val="bg2">
                    <a:lumMod val="50000"/>
                  </a:schemeClr>
                </a:solidFill>
              </a:rPr>
              <a:t>Sentinel 2A Image from August 13</a:t>
            </a:r>
            <a:r>
              <a:rPr lang="en-US" sz="2000" b="1" baseline="30000" dirty="0">
                <a:solidFill>
                  <a:schemeClr val="bg2">
                    <a:lumMod val="50000"/>
                  </a:schemeClr>
                </a:solidFill>
              </a:rPr>
              <a:t>th</a:t>
            </a:r>
            <a:r>
              <a:rPr lang="en-US" sz="2000" b="1" dirty="0">
                <a:solidFill>
                  <a:schemeClr val="bg2">
                    <a:lumMod val="50000"/>
                  </a:schemeClr>
                </a:solidFill>
              </a:rPr>
              <a:t>, 2016 (all 10m resolution)</a:t>
            </a:r>
            <a:endParaRPr lang="en-US" sz="2000" dirty="0">
              <a:solidFill>
                <a:schemeClr val="bg2">
                  <a:lumMod val="50000"/>
                </a:schemeClr>
              </a:solidFill>
            </a:endParaRPr>
          </a:p>
        </p:txBody>
      </p:sp>
      <p:cxnSp>
        <p:nvCxnSpPr>
          <p:cNvPr id="11" name="Straight Connector 10"/>
          <p:cNvCxnSpPr/>
          <p:nvPr/>
        </p:nvCxnSpPr>
        <p:spPr>
          <a:xfrm flipH="1">
            <a:off x="2495654" y="1773333"/>
            <a:ext cx="2660875" cy="676301"/>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flipH="1" flipV="1">
            <a:off x="6933233" y="1752035"/>
            <a:ext cx="2874315" cy="75304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stCxn id="10" idx="2"/>
          </p:cNvCxnSpPr>
          <p:nvPr/>
        </p:nvCxnSpPr>
        <p:spPr>
          <a:xfrm>
            <a:off x="5885290" y="1730738"/>
            <a:ext cx="0" cy="238210"/>
          </a:xfrm>
          <a:prstGeom prst="line">
            <a:avLst/>
          </a:prstGeom>
        </p:spPr>
        <p:style>
          <a:lnRef idx="2">
            <a:schemeClr val="dk1"/>
          </a:lnRef>
          <a:fillRef idx="0">
            <a:schemeClr val="dk1"/>
          </a:fillRef>
          <a:effectRef idx="1">
            <a:schemeClr val="dk1"/>
          </a:effectRef>
          <a:fontRef idx="minor">
            <a:schemeClr val="tx1"/>
          </a:fontRef>
        </p:style>
      </p:cxnSp>
      <p:pic>
        <p:nvPicPr>
          <p:cNvPr id="21" name="Picture 20"/>
          <p:cNvPicPr>
            <a:picLocks noChangeAspect="1"/>
          </p:cNvPicPr>
          <p:nvPr/>
        </p:nvPicPr>
        <p:blipFill>
          <a:blip r:embed="rId6"/>
          <a:stretch>
            <a:fillRect/>
          </a:stretch>
        </p:blipFill>
        <p:spPr>
          <a:xfrm>
            <a:off x="11160106" y="4416067"/>
            <a:ext cx="582672" cy="689412"/>
          </a:xfrm>
          <a:prstGeom prst="rect">
            <a:avLst/>
          </a:prstGeom>
        </p:spPr>
      </p:pic>
      <p:pic>
        <p:nvPicPr>
          <p:cNvPr id="23" name="Picture 22"/>
          <p:cNvPicPr>
            <a:picLocks noChangeAspect="1"/>
          </p:cNvPicPr>
          <p:nvPr/>
        </p:nvPicPr>
        <p:blipFill>
          <a:blip r:embed="rId6"/>
          <a:stretch>
            <a:fillRect/>
          </a:stretch>
        </p:blipFill>
        <p:spPr>
          <a:xfrm>
            <a:off x="6901907" y="4394769"/>
            <a:ext cx="582672" cy="689412"/>
          </a:xfrm>
          <a:prstGeom prst="rect">
            <a:avLst/>
          </a:prstGeom>
        </p:spPr>
      </p:pic>
      <p:pic>
        <p:nvPicPr>
          <p:cNvPr id="24" name="Picture 23"/>
          <p:cNvPicPr>
            <a:picLocks noChangeAspect="1"/>
          </p:cNvPicPr>
          <p:nvPr/>
        </p:nvPicPr>
        <p:blipFill>
          <a:blip r:embed="rId6"/>
          <a:stretch>
            <a:fillRect/>
          </a:stretch>
        </p:blipFill>
        <p:spPr>
          <a:xfrm>
            <a:off x="2980338" y="4394769"/>
            <a:ext cx="582672" cy="689412"/>
          </a:xfrm>
          <a:prstGeom prst="rect">
            <a:avLst/>
          </a:prstGeom>
        </p:spPr>
      </p:pic>
    </p:spTree>
    <p:extLst>
      <p:ext uri="{BB962C8B-B14F-4D97-AF65-F5344CB8AC3E}">
        <p14:creationId xmlns:p14="http://schemas.microsoft.com/office/powerpoint/2010/main" val="1939287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28"/>
          <p:cNvSpPr txBox="1"/>
          <p:nvPr/>
        </p:nvSpPr>
        <p:spPr>
          <a:xfrm>
            <a:off x="1781175"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000" dirty="0">
                <a:solidFill>
                  <a:schemeClr val="lt1"/>
                </a:solidFill>
                <a:latin typeface="Century Gothic" panose="020B0502020202020204" pitchFamily="34" charset="0"/>
                <a:ea typeface="Questrial"/>
                <a:cs typeface="Questrial"/>
                <a:sym typeface="Questrial"/>
              </a:rPr>
              <a:t>Results: Present Day Analysis </a:t>
            </a:r>
          </a:p>
        </p:txBody>
      </p:sp>
      <p:sp>
        <p:nvSpPr>
          <p:cNvPr id="10" name="TextBox 9"/>
          <p:cNvSpPr txBox="1"/>
          <p:nvPr/>
        </p:nvSpPr>
        <p:spPr>
          <a:xfrm>
            <a:off x="7249234" y="2390227"/>
            <a:ext cx="4221018" cy="707886"/>
          </a:xfrm>
          <a:prstGeom prst="rect">
            <a:avLst/>
          </a:prstGeom>
          <a:noFill/>
        </p:spPr>
        <p:txBody>
          <a:bodyPr wrap="square" rtlCol="0">
            <a:spAutoFit/>
          </a:bodyPr>
          <a:lstStyle/>
          <a:p>
            <a:pPr algn="ctr"/>
            <a:r>
              <a:rPr lang="en-US" sz="2000" b="1" dirty="0">
                <a:solidFill>
                  <a:schemeClr val="bg2">
                    <a:lumMod val="50000"/>
                  </a:schemeClr>
                </a:solidFill>
              </a:rPr>
              <a:t>NDVI R-squared</a:t>
            </a:r>
          </a:p>
          <a:p>
            <a:pPr algn="ctr"/>
            <a:r>
              <a:rPr lang="en-US" sz="2000" b="1" dirty="0">
                <a:solidFill>
                  <a:schemeClr val="accent6"/>
                </a:solidFill>
              </a:rPr>
              <a:t>0.22</a:t>
            </a:r>
          </a:p>
        </p:txBody>
      </p:sp>
      <p:sp>
        <p:nvSpPr>
          <p:cNvPr id="11" name="TextBox 10"/>
          <p:cNvSpPr txBox="1"/>
          <p:nvPr/>
        </p:nvSpPr>
        <p:spPr>
          <a:xfrm>
            <a:off x="7800691" y="3570997"/>
            <a:ext cx="3118104" cy="707886"/>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b="1" dirty="0">
                <a:solidFill>
                  <a:schemeClr val="bg2">
                    <a:lumMod val="50000"/>
                  </a:schemeClr>
                </a:solidFill>
              </a:rPr>
              <a:t>NDI45 R-squared</a:t>
            </a:r>
          </a:p>
          <a:p>
            <a:pPr algn="ctr"/>
            <a:r>
              <a:rPr lang="en-US" sz="2000" b="1" dirty="0">
                <a:solidFill>
                  <a:schemeClr val="accent6"/>
                </a:solidFill>
              </a:rPr>
              <a:t>0.27</a:t>
            </a:r>
          </a:p>
        </p:txBody>
      </p:sp>
      <p:sp>
        <p:nvSpPr>
          <p:cNvPr id="12" name="TextBox 11"/>
          <p:cNvSpPr txBox="1"/>
          <p:nvPr/>
        </p:nvSpPr>
        <p:spPr>
          <a:xfrm>
            <a:off x="7249234" y="4751767"/>
            <a:ext cx="4221018" cy="707886"/>
          </a:xfrm>
          <a:prstGeom prst="rect">
            <a:avLst/>
          </a:prstGeom>
          <a:noFill/>
        </p:spPr>
        <p:txBody>
          <a:bodyPr wrap="square" rtlCol="0">
            <a:spAutoFit/>
          </a:bodyPr>
          <a:lstStyle/>
          <a:p>
            <a:pPr algn="ctr"/>
            <a:r>
              <a:rPr lang="en-US" sz="2000" b="1" dirty="0">
                <a:solidFill>
                  <a:schemeClr val="bg2">
                    <a:lumMod val="50000"/>
                  </a:schemeClr>
                </a:solidFill>
              </a:rPr>
              <a:t>IRECI  R-squared</a:t>
            </a:r>
          </a:p>
          <a:p>
            <a:pPr algn="ctr"/>
            <a:r>
              <a:rPr lang="en-US" sz="2000" b="1" dirty="0">
                <a:solidFill>
                  <a:schemeClr val="accent6"/>
                </a:solidFill>
              </a:rPr>
              <a:t>0.22</a:t>
            </a:r>
          </a:p>
        </p:txBody>
      </p:sp>
      <p:graphicFrame>
        <p:nvGraphicFramePr>
          <p:cNvPr id="8" name="Chart 7"/>
          <p:cNvGraphicFramePr>
            <a:graphicFrameLocks/>
          </p:cNvGraphicFramePr>
          <p:nvPr>
            <p:extLst>
              <p:ext uri="{D42A27DB-BD31-4B8C-83A1-F6EECF244321}">
                <p14:modId xmlns:p14="http://schemas.microsoft.com/office/powerpoint/2010/main" val="308933615"/>
              </p:ext>
            </p:extLst>
          </p:nvPr>
        </p:nvGraphicFramePr>
        <p:xfrm>
          <a:off x="693164" y="2047592"/>
          <a:ext cx="6257827" cy="37546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1384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28"/>
          <p:cNvSpPr txBox="1"/>
          <p:nvPr/>
        </p:nvSpPr>
        <p:spPr>
          <a:xfrm>
            <a:off x="1772356" y="518282"/>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000" dirty="0">
                <a:solidFill>
                  <a:schemeClr val="lt1"/>
                </a:solidFill>
                <a:latin typeface="Century Gothic" panose="020B0502020202020204" pitchFamily="34" charset="0"/>
                <a:ea typeface="Questrial"/>
                <a:cs typeface="Questrial"/>
                <a:sym typeface="Questrial"/>
              </a:rPr>
              <a:t>Results: Present Day Analysis </a:t>
            </a:r>
          </a:p>
        </p:txBody>
      </p:sp>
      <p:graphicFrame>
        <p:nvGraphicFramePr>
          <p:cNvPr id="6" name="Chart 5"/>
          <p:cNvGraphicFramePr>
            <a:graphicFrameLocks/>
          </p:cNvGraphicFramePr>
          <p:nvPr>
            <p:extLst>
              <p:ext uri="{D42A27DB-BD31-4B8C-83A1-F6EECF244321}">
                <p14:modId xmlns:p14="http://schemas.microsoft.com/office/powerpoint/2010/main" val="3820873349"/>
              </p:ext>
            </p:extLst>
          </p:nvPr>
        </p:nvGraphicFramePr>
        <p:xfrm>
          <a:off x="221674" y="2383300"/>
          <a:ext cx="3693057" cy="22815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1660926081"/>
              </p:ext>
            </p:extLst>
          </p:nvPr>
        </p:nvGraphicFramePr>
        <p:xfrm>
          <a:off x="4109180" y="2383300"/>
          <a:ext cx="3802635" cy="228158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1107060315"/>
              </p:ext>
            </p:extLst>
          </p:nvPr>
        </p:nvGraphicFramePr>
        <p:xfrm>
          <a:off x="8106265" y="2383301"/>
          <a:ext cx="3802635" cy="2281581"/>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221674" y="1543050"/>
            <a:ext cx="11625904" cy="1015663"/>
          </a:xfrm>
          <a:prstGeom prst="rect">
            <a:avLst/>
          </a:prstGeom>
          <a:noFill/>
        </p:spPr>
        <p:txBody>
          <a:bodyPr wrap="square" rtlCol="0">
            <a:spAutoFit/>
          </a:bodyPr>
          <a:lstStyle/>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For all indices, stronger correlation in higher elevation marsh (&gt;156 cm) than lower elevation (&lt;</a:t>
            </a:r>
            <a:r>
              <a:rPr lang="en-US" sz="2000" dirty="0" smtClean="0">
                <a:solidFill>
                  <a:schemeClr val="bg2">
                    <a:lumMod val="50000"/>
                  </a:schemeClr>
                </a:solidFill>
              </a:rPr>
              <a:t>156 </a:t>
            </a:r>
            <a:r>
              <a:rPr lang="en-US" sz="2000" dirty="0">
                <a:solidFill>
                  <a:schemeClr val="bg2">
                    <a:lumMod val="50000"/>
                  </a:schemeClr>
                </a:solidFill>
              </a:rPr>
              <a:t>cm) marsh.</a:t>
            </a:r>
          </a:p>
          <a:p>
            <a:endParaRPr lang="en-US" sz="2000" dirty="0"/>
          </a:p>
        </p:txBody>
      </p:sp>
      <p:sp>
        <p:nvSpPr>
          <p:cNvPr id="11" name="TextBox 10"/>
          <p:cNvSpPr txBox="1"/>
          <p:nvPr/>
        </p:nvSpPr>
        <p:spPr>
          <a:xfrm>
            <a:off x="0" y="4794153"/>
            <a:ext cx="4221018" cy="1323439"/>
          </a:xfrm>
          <a:prstGeom prst="rect">
            <a:avLst/>
          </a:prstGeom>
          <a:noFill/>
        </p:spPr>
        <p:txBody>
          <a:bodyPr wrap="square" rtlCol="0">
            <a:spAutoFit/>
          </a:bodyPr>
          <a:lstStyle/>
          <a:p>
            <a:pPr algn="ctr"/>
            <a:r>
              <a:rPr lang="en-US" sz="1600" dirty="0">
                <a:solidFill>
                  <a:schemeClr val="bg2">
                    <a:lumMod val="50000"/>
                  </a:schemeClr>
                </a:solidFill>
              </a:rPr>
              <a:t>High Elevation Marsh R-squared</a:t>
            </a:r>
          </a:p>
          <a:p>
            <a:pPr algn="ctr"/>
            <a:r>
              <a:rPr lang="en-US" sz="1600" b="1" dirty="0">
                <a:solidFill>
                  <a:schemeClr val="accent1">
                    <a:lumMod val="75000"/>
                  </a:schemeClr>
                </a:solidFill>
              </a:rPr>
              <a:t>0.16</a:t>
            </a:r>
          </a:p>
          <a:p>
            <a:pPr algn="ctr"/>
            <a:endParaRPr lang="en-US" sz="1600" dirty="0"/>
          </a:p>
          <a:p>
            <a:pPr algn="ctr"/>
            <a:r>
              <a:rPr lang="en-US" sz="1600" dirty="0">
                <a:solidFill>
                  <a:schemeClr val="bg2">
                    <a:lumMod val="50000"/>
                  </a:schemeClr>
                </a:solidFill>
              </a:rPr>
              <a:t>Low Elevation Marsh R-squared</a:t>
            </a:r>
          </a:p>
          <a:p>
            <a:pPr algn="ctr"/>
            <a:r>
              <a:rPr lang="en-US" sz="1600" b="1" dirty="0">
                <a:solidFill>
                  <a:schemeClr val="accent2">
                    <a:lumMod val="75000"/>
                  </a:schemeClr>
                </a:solidFill>
              </a:rPr>
              <a:t>0.06</a:t>
            </a:r>
          </a:p>
        </p:txBody>
      </p:sp>
      <p:sp>
        <p:nvSpPr>
          <p:cNvPr id="12" name="TextBox 11"/>
          <p:cNvSpPr txBox="1"/>
          <p:nvPr/>
        </p:nvSpPr>
        <p:spPr>
          <a:xfrm>
            <a:off x="3823925" y="4794151"/>
            <a:ext cx="4221018" cy="1323439"/>
          </a:xfrm>
          <a:prstGeom prst="rect">
            <a:avLst/>
          </a:prstGeom>
          <a:noFill/>
        </p:spPr>
        <p:txBody>
          <a:bodyPr wrap="square" rtlCol="0">
            <a:spAutoFit/>
          </a:bodyPr>
          <a:lstStyle/>
          <a:p>
            <a:pPr algn="ctr"/>
            <a:r>
              <a:rPr lang="en-US" sz="1600" dirty="0">
                <a:solidFill>
                  <a:schemeClr val="bg2">
                    <a:lumMod val="50000"/>
                  </a:schemeClr>
                </a:solidFill>
              </a:rPr>
              <a:t>High Elevation Marsh R-squared</a:t>
            </a:r>
          </a:p>
          <a:p>
            <a:pPr algn="ctr"/>
            <a:r>
              <a:rPr lang="en-US" sz="1600" b="1" dirty="0">
                <a:solidFill>
                  <a:schemeClr val="accent1">
                    <a:lumMod val="75000"/>
                  </a:schemeClr>
                </a:solidFill>
              </a:rPr>
              <a:t>0.14</a:t>
            </a:r>
          </a:p>
          <a:p>
            <a:pPr algn="ctr"/>
            <a:endParaRPr lang="en-US" sz="1600" dirty="0"/>
          </a:p>
          <a:p>
            <a:pPr algn="ctr"/>
            <a:r>
              <a:rPr lang="en-US" sz="1600" dirty="0">
                <a:solidFill>
                  <a:schemeClr val="bg2">
                    <a:lumMod val="50000"/>
                  </a:schemeClr>
                </a:solidFill>
              </a:rPr>
              <a:t>Low Elevation Marsh R-squared</a:t>
            </a:r>
          </a:p>
          <a:p>
            <a:pPr algn="ctr"/>
            <a:r>
              <a:rPr lang="en-US" sz="1600" b="1" dirty="0">
                <a:solidFill>
                  <a:schemeClr val="accent2">
                    <a:lumMod val="75000"/>
                  </a:schemeClr>
                </a:solidFill>
              </a:rPr>
              <a:t>0.15</a:t>
            </a:r>
          </a:p>
        </p:txBody>
      </p:sp>
      <p:sp>
        <p:nvSpPr>
          <p:cNvPr id="13" name="TextBox 12"/>
          <p:cNvSpPr txBox="1"/>
          <p:nvPr/>
        </p:nvSpPr>
        <p:spPr>
          <a:xfrm>
            <a:off x="7835751" y="4794151"/>
            <a:ext cx="4221018" cy="1323439"/>
          </a:xfrm>
          <a:prstGeom prst="rect">
            <a:avLst/>
          </a:prstGeom>
          <a:noFill/>
        </p:spPr>
        <p:txBody>
          <a:bodyPr wrap="square" rtlCol="0">
            <a:spAutoFit/>
          </a:bodyPr>
          <a:lstStyle/>
          <a:p>
            <a:pPr algn="ctr"/>
            <a:r>
              <a:rPr lang="en-US" sz="1600" dirty="0">
                <a:solidFill>
                  <a:schemeClr val="bg2">
                    <a:lumMod val="50000"/>
                  </a:schemeClr>
                </a:solidFill>
              </a:rPr>
              <a:t>High Elevation Marsh R-squared</a:t>
            </a:r>
          </a:p>
          <a:p>
            <a:pPr algn="ctr"/>
            <a:r>
              <a:rPr lang="en-US" sz="1600" b="1" dirty="0">
                <a:solidFill>
                  <a:schemeClr val="accent1">
                    <a:lumMod val="75000"/>
                  </a:schemeClr>
                </a:solidFill>
              </a:rPr>
              <a:t>0.33</a:t>
            </a:r>
          </a:p>
          <a:p>
            <a:pPr algn="ctr"/>
            <a:endParaRPr lang="en-US" sz="1600" dirty="0"/>
          </a:p>
          <a:p>
            <a:pPr algn="ctr"/>
            <a:r>
              <a:rPr lang="en-US" sz="1600" dirty="0">
                <a:solidFill>
                  <a:schemeClr val="bg2">
                    <a:lumMod val="50000"/>
                  </a:schemeClr>
                </a:solidFill>
              </a:rPr>
              <a:t>Low Elevation Marsh R-squared</a:t>
            </a:r>
          </a:p>
          <a:p>
            <a:pPr algn="ctr"/>
            <a:r>
              <a:rPr lang="en-US" sz="1600" b="1" dirty="0">
                <a:solidFill>
                  <a:schemeClr val="accent2">
                    <a:lumMod val="75000"/>
                  </a:schemeClr>
                </a:solidFill>
              </a:rPr>
              <a:t>0.08</a:t>
            </a:r>
          </a:p>
        </p:txBody>
      </p:sp>
    </p:spTree>
    <p:extLst>
      <p:ext uri="{BB962C8B-B14F-4D97-AF65-F5344CB8AC3E}">
        <p14:creationId xmlns:p14="http://schemas.microsoft.com/office/powerpoint/2010/main" val="71540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675985" y="2397789"/>
            <a:ext cx="4756150" cy="2619361"/>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1800" dirty="0">
                <a:solidFill>
                  <a:schemeClr val="bg2">
                    <a:lumMod val="50000"/>
                  </a:schemeClr>
                </a:solidFill>
              </a:rPr>
              <a:t>Provide ecosystem services</a:t>
            </a:r>
          </a:p>
          <a:p>
            <a:pPr marL="800100" lvl="1" indent="-342900">
              <a:spcBef>
                <a:spcPts val="200"/>
              </a:spcBef>
              <a:buClr>
                <a:srgbClr val="218754"/>
              </a:buClr>
              <a:buFont typeface="Webdings" panose="05030102010509060703" pitchFamily="18" charset="2"/>
              <a:buChar char="4"/>
            </a:pPr>
            <a:r>
              <a:rPr lang="en-US" sz="1800" dirty="0">
                <a:solidFill>
                  <a:schemeClr val="bg2">
                    <a:lumMod val="50000"/>
                  </a:schemeClr>
                </a:solidFill>
              </a:rPr>
              <a:t>Blue carbon sequestration</a:t>
            </a:r>
          </a:p>
          <a:p>
            <a:pPr marL="800100" lvl="1" indent="-342900">
              <a:spcBef>
                <a:spcPts val="200"/>
              </a:spcBef>
              <a:buClr>
                <a:srgbClr val="218754"/>
              </a:buClr>
              <a:buFont typeface="Webdings" panose="05030102010509060703" pitchFamily="18" charset="2"/>
              <a:buChar char="4"/>
            </a:pPr>
            <a:r>
              <a:rPr lang="en-US" sz="1800" dirty="0">
                <a:solidFill>
                  <a:schemeClr val="bg2">
                    <a:lumMod val="50000"/>
                  </a:schemeClr>
                </a:solidFill>
              </a:rPr>
              <a:t>Water filtration</a:t>
            </a:r>
          </a:p>
          <a:p>
            <a:pPr marL="800100" lvl="1" indent="-342900">
              <a:spcBef>
                <a:spcPts val="200"/>
              </a:spcBef>
              <a:buClr>
                <a:srgbClr val="218754"/>
              </a:buClr>
              <a:buFont typeface="Webdings" panose="05030102010509060703" pitchFamily="18" charset="2"/>
              <a:buChar char="4"/>
            </a:pPr>
            <a:r>
              <a:rPr lang="en-US" sz="1800" dirty="0">
                <a:solidFill>
                  <a:schemeClr val="bg2">
                    <a:lumMod val="50000"/>
                  </a:schemeClr>
                </a:solidFill>
              </a:rPr>
              <a:t>Flood abatement</a:t>
            </a:r>
          </a:p>
          <a:p>
            <a:pPr marL="800100" lvl="1" indent="-342900">
              <a:spcBef>
                <a:spcPts val="200"/>
              </a:spcBef>
              <a:buClr>
                <a:srgbClr val="218754"/>
              </a:buClr>
              <a:buFont typeface="Webdings" panose="05030102010509060703" pitchFamily="18" charset="2"/>
              <a:buChar char="4"/>
            </a:pPr>
            <a:r>
              <a:rPr lang="en-US" sz="1800" dirty="0">
                <a:solidFill>
                  <a:schemeClr val="bg2">
                    <a:lumMod val="50000"/>
                  </a:schemeClr>
                </a:solidFill>
              </a:rPr>
              <a:t>Habitat</a:t>
            </a:r>
          </a:p>
          <a:p>
            <a:pPr marL="342900" indent="-342900">
              <a:spcBef>
                <a:spcPts val="200"/>
              </a:spcBef>
              <a:buClr>
                <a:srgbClr val="218754"/>
              </a:buClr>
              <a:buFont typeface="Webdings" panose="05030102010509060703" pitchFamily="18" charset="2"/>
              <a:buChar char="4"/>
            </a:pPr>
            <a:r>
              <a:rPr lang="en-US" sz="1800" dirty="0">
                <a:solidFill>
                  <a:schemeClr val="bg2">
                    <a:lumMod val="50000"/>
                  </a:schemeClr>
                </a:solidFill>
              </a:rPr>
              <a:t>Facing local and global threats</a:t>
            </a:r>
          </a:p>
          <a:p>
            <a:pPr marL="800100" lvl="1" indent="-342900">
              <a:spcBef>
                <a:spcPts val="200"/>
              </a:spcBef>
              <a:buClr>
                <a:srgbClr val="218754"/>
              </a:buClr>
              <a:buFont typeface="Webdings" panose="05030102010509060703" pitchFamily="18" charset="2"/>
              <a:buChar char="4"/>
            </a:pPr>
            <a:r>
              <a:rPr lang="en-US" sz="1800" dirty="0">
                <a:solidFill>
                  <a:schemeClr val="bg2">
                    <a:lumMod val="50000"/>
                  </a:schemeClr>
                </a:solidFill>
              </a:rPr>
              <a:t>Development</a:t>
            </a:r>
          </a:p>
          <a:p>
            <a:pPr marL="800100" lvl="1" indent="-342900">
              <a:spcBef>
                <a:spcPts val="200"/>
              </a:spcBef>
              <a:buClr>
                <a:srgbClr val="218754"/>
              </a:buClr>
              <a:buFont typeface="Webdings" panose="05030102010509060703" pitchFamily="18" charset="2"/>
              <a:buChar char="4"/>
            </a:pPr>
            <a:r>
              <a:rPr lang="en-US" sz="1800" dirty="0">
                <a:solidFill>
                  <a:schemeClr val="bg2">
                    <a:lumMod val="50000"/>
                  </a:schemeClr>
                </a:solidFill>
              </a:rPr>
              <a:t>Sea level rise</a:t>
            </a:r>
          </a:p>
          <a:p>
            <a:pPr marL="800100" lvl="1" indent="-342900">
              <a:spcBef>
                <a:spcPts val="200"/>
              </a:spcBef>
              <a:buClr>
                <a:srgbClr val="218754"/>
              </a:buClr>
              <a:buFont typeface="Webdings" panose="05030102010509060703" pitchFamily="18" charset="2"/>
              <a:buChar char="4"/>
            </a:pPr>
            <a:r>
              <a:rPr lang="en-US" sz="1800" dirty="0">
                <a:solidFill>
                  <a:schemeClr val="bg2">
                    <a:lumMod val="50000"/>
                  </a:schemeClr>
                </a:solidFill>
              </a:rPr>
              <a:t>Water </a:t>
            </a:r>
            <a:r>
              <a:rPr lang="en-US" sz="1800" dirty="0" smtClean="0">
                <a:solidFill>
                  <a:schemeClr val="bg2">
                    <a:lumMod val="50000"/>
                  </a:schemeClr>
                </a:solidFill>
              </a:rPr>
              <a:t>pollution</a:t>
            </a:r>
            <a:endParaRPr lang="en-US" sz="1800" dirty="0">
              <a:solidFill>
                <a:schemeClr val="bg2">
                  <a:lumMod val="50000"/>
                </a:schemeClr>
              </a:solidFill>
            </a:endParaRPr>
          </a:p>
          <a:p>
            <a:pPr marL="0" indent="0">
              <a:spcBef>
                <a:spcPts val="200"/>
              </a:spcBef>
              <a:buClr>
                <a:srgbClr val="218754"/>
              </a:buClr>
              <a:buNone/>
            </a:pPr>
            <a:endParaRPr lang="en-US" sz="2000" dirty="0">
              <a:solidFill>
                <a:schemeClr val="bg2">
                  <a:lumMod val="50000"/>
                </a:schemeClr>
              </a:solidFill>
            </a:endParaRPr>
          </a:p>
        </p:txBody>
      </p:sp>
      <p:sp>
        <p:nvSpPr>
          <p:cNvPr id="7" name="Text Placeholder 2"/>
          <p:cNvSpPr txBox="1">
            <a:spLocks/>
          </p:cNvSpPr>
          <p:nvPr/>
        </p:nvSpPr>
        <p:spPr>
          <a:xfrm>
            <a:off x="2148896" y="489297"/>
            <a:ext cx="908252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Background Information - Marshes</a:t>
            </a:r>
            <a:endParaRPr lang="en-US" sz="4000" dirty="0">
              <a:solidFill>
                <a:schemeClr val="bg1"/>
              </a:solidFill>
              <a:latin typeface="Century Gothic" panose="020B0502020202020204" pitchFamily="34" charset="0"/>
            </a:endParaRPr>
          </a:p>
        </p:txBody>
      </p:sp>
      <p:sp>
        <p:nvSpPr>
          <p:cNvPr id="14" name="Text Placeholder 4"/>
          <p:cNvSpPr>
            <a:spLocks noGrp="1"/>
          </p:cNvSpPr>
          <p:nvPr>
            <p:ph type="body" sz="quarter" idx="13"/>
          </p:nvPr>
        </p:nvSpPr>
        <p:spPr>
          <a:xfrm>
            <a:off x="8746998" y="6466204"/>
            <a:ext cx="3445002" cy="274320"/>
          </a:xfrm>
        </p:spPr>
        <p:txBody>
          <a:bodyPr>
            <a:normAutofit/>
          </a:bodyPr>
          <a:lstStyle/>
          <a:p>
            <a:r>
              <a:rPr lang="en-US" dirty="0"/>
              <a:t>Image Credit: Elkhorn Slough Foundation</a:t>
            </a:r>
          </a:p>
        </p:txBody>
      </p:sp>
      <p:pic>
        <p:nvPicPr>
          <p:cNvPr id="8" name="Shape 110"/>
          <p:cNvPicPr preferRelativeResize="0"/>
          <p:nvPr/>
        </p:nvPicPr>
        <p:blipFill>
          <a:blip r:embed="rId3">
            <a:alphaModFix/>
          </a:blip>
          <a:stretch>
            <a:fillRect/>
          </a:stretch>
        </p:blipFill>
        <p:spPr>
          <a:xfrm>
            <a:off x="5145809" y="2257439"/>
            <a:ext cx="6371099" cy="2759711"/>
          </a:xfrm>
          <a:prstGeom prst="rect">
            <a:avLst/>
          </a:prstGeom>
          <a:noFill/>
          <a:ln>
            <a:noFill/>
          </a:ln>
        </p:spPr>
      </p:pic>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txBox="1">
            <a:spLocks noGrp="1"/>
          </p:cNvSpPr>
          <p:nvPr>
            <p:ph type="body" sz="quarter" idx="11"/>
          </p:nvPr>
        </p:nvSpPr>
        <p:spPr>
          <a:xfrm>
            <a:off x="485775" y="1753196"/>
            <a:ext cx="11063478" cy="646331"/>
          </a:xfrm>
          <a:prstGeom prst="rect">
            <a:avLst/>
          </a:prstGeom>
          <a:noFill/>
        </p:spPr>
        <p:txBody>
          <a:bodyPr wrap="square" rtlCol="0">
            <a:spAutoFit/>
          </a:bodyPr>
          <a:lstStyle/>
          <a:p>
            <a:pPr marL="342900" indent="-342900">
              <a:spcBef>
                <a:spcPts val="200"/>
              </a:spcBef>
              <a:buClr>
                <a:srgbClr val="218754"/>
              </a:buClr>
              <a:buFont typeface="Webdings" panose="05030102010509060703" pitchFamily="18" charset="2"/>
              <a:buChar char="4"/>
            </a:pPr>
            <a:r>
              <a:rPr lang="en-US" dirty="0">
                <a:solidFill>
                  <a:schemeClr val="bg2">
                    <a:lumMod val="50000"/>
                  </a:schemeClr>
                </a:solidFill>
              </a:rPr>
              <a:t>Inverted Red-Edge Chlorophyll Index (IRECI) among the three indices correlates the strongest with high elevation marsh</a:t>
            </a:r>
          </a:p>
        </p:txBody>
      </p:sp>
      <p:sp>
        <p:nvSpPr>
          <p:cNvPr id="6" name="Shape 228"/>
          <p:cNvSpPr txBox="1"/>
          <p:nvPr/>
        </p:nvSpPr>
        <p:spPr>
          <a:xfrm>
            <a:off x="1781175"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000" dirty="0">
                <a:solidFill>
                  <a:schemeClr val="lt1"/>
                </a:solidFill>
                <a:latin typeface="Century Gothic" panose="020B0502020202020204" pitchFamily="34" charset="0"/>
                <a:ea typeface="Questrial"/>
                <a:cs typeface="Questrial"/>
                <a:sym typeface="Questrial"/>
              </a:rPr>
              <a:t>Results: Present Day Analysis </a:t>
            </a:r>
          </a:p>
        </p:txBody>
      </p:sp>
      <p:graphicFrame>
        <p:nvGraphicFramePr>
          <p:cNvPr id="4" name="Chart 3"/>
          <p:cNvGraphicFramePr>
            <a:graphicFrameLocks/>
          </p:cNvGraphicFramePr>
          <p:nvPr>
            <p:extLst>
              <p:ext uri="{D42A27DB-BD31-4B8C-83A1-F6EECF244321}">
                <p14:modId xmlns:p14="http://schemas.microsoft.com/office/powerpoint/2010/main" val="982234516"/>
              </p:ext>
            </p:extLst>
          </p:nvPr>
        </p:nvGraphicFramePr>
        <p:xfrm>
          <a:off x="236553" y="2855833"/>
          <a:ext cx="3657600" cy="2194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1045782851"/>
              </p:ext>
            </p:extLst>
          </p:nvPr>
        </p:nvGraphicFramePr>
        <p:xfrm>
          <a:off x="4244622" y="2856756"/>
          <a:ext cx="3657600" cy="21945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2295882256"/>
              </p:ext>
            </p:extLst>
          </p:nvPr>
        </p:nvGraphicFramePr>
        <p:xfrm>
          <a:off x="8252691" y="2844374"/>
          <a:ext cx="3657600" cy="219456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23604" y="5305217"/>
            <a:ext cx="4221018" cy="584775"/>
          </a:xfrm>
          <a:prstGeom prst="rect">
            <a:avLst/>
          </a:prstGeom>
          <a:noFill/>
        </p:spPr>
        <p:txBody>
          <a:bodyPr wrap="square" rtlCol="0">
            <a:spAutoFit/>
          </a:bodyPr>
          <a:lstStyle/>
          <a:p>
            <a:pPr algn="ctr"/>
            <a:r>
              <a:rPr lang="en-US" sz="1600" dirty="0">
                <a:solidFill>
                  <a:schemeClr val="bg2">
                    <a:lumMod val="50000"/>
                  </a:schemeClr>
                </a:solidFill>
              </a:rPr>
              <a:t>High Elevation Marsh R-squared</a:t>
            </a:r>
          </a:p>
          <a:p>
            <a:pPr algn="ctr"/>
            <a:r>
              <a:rPr lang="en-US" sz="1600" b="1" dirty="0">
                <a:solidFill>
                  <a:schemeClr val="accent6"/>
                </a:solidFill>
              </a:rPr>
              <a:t>0.18</a:t>
            </a:r>
          </a:p>
        </p:txBody>
      </p:sp>
      <p:sp>
        <p:nvSpPr>
          <p:cNvPr id="10" name="TextBox 9"/>
          <p:cNvSpPr txBox="1"/>
          <p:nvPr/>
        </p:nvSpPr>
        <p:spPr>
          <a:xfrm>
            <a:off x="3907005" y="5305217"/>
            <a:ext cx="4221018" cy="830997"/>
          </a:xfrm>
          <a:prstGeom prst="rect">
            <a:avLst/>
          </a:prstGeom>
          <a:noFill/>
        </p:spPr>
        <p:txBody>
          <a:bodyPr wrap="square" rtlCol="0">
            <a:spAutoFit/>
          </a:bodyPr>
          <a:lstStyle/>
          <a:p>
            <a:pPr algn="ctr"/>
            <a:r>
              <a:rPr lang="en-US" sz="1600" dirty="0">
                <a:solidFill>
                  <a:schemeClr val="bg2">
                    <a:lumMod val="50000"/>
                  </a:schemeClr>
                </a:solidFill>
              </a:rPr>
              <a:t>High Elevation Marsh R-squared</a:t>
            </a:r>
          </a:p>
          <a:p>
            <a:pPr algn="ctr"/>
            <a:r>
              <a:rPr lang="en-US" sz="1600" b="1" dirty="0">
                <a:solidFill>
                  <a:schemeClr val="accent6"/>
                </a:solidFill>
              </a:rPr>
              <a:t>0.16</a:t>
            </a:r>
          </a:p>
          <a:p>
            <a:pPr algn="ctr"/>
            <a:endParaRPr lang="en-US" sz="1600" dirty="0"/>
          </a:p>
        </p:txBody>
      </p:sp>
      <p:sp>
        <p:nvSpPr>
          <p:cNvPr id="11" name="TextBox 10"/>
          <p:cNvSpPr txBox="1"/>
          <p:nvPr/>
        </p:nvSpPr>
        <p:spPr>
          <a:xfrm>
            <a:off x="7970982" y="5305216"/>
            <a:ext cx="4221018" cy="830997"/>
          </a:xfrm>
          <a:prstGeom prst="rect">
            <a:avLst/>
          </a:prstGeom>
          <a:noFill/>
        </p:spPr>
        <p:txBody>
          <a:bodyPr wrap="square" rtlCol="0">
            <a:spAutoFit/>
          </a:bodyPr>
          <a:lstStyle/>
          <a:p>
            <a:pPr algn="ctr"/>
            <a:r>
              <a:rPr lang="en-US" sz="1600" dirty="0">
                <a:solidFill>
                  <a:schemeClr val="bg2">
                    <a:lumMod val="50000"/>
                  </a:schemeClr>
                </a:solidFill>
              </a:rPr>
              <a:t>High Elevation Marsh R-squared</a:t>
            </a:r>
          </a:p>
          <a:p>
            <a:pPr algn="ctr"/>
            <a:r>
              <a:rPr lang="en-US" sz="1600" b="1" dirty="0">
                <a:solidFill>
                  <a:schemeClr val="accent6"/>
                </a:solidFill>
              </a:rPr>
              <a:t>0.34</a:t>
            </a:r>
          </a:p>
          <a:p>
            <a:pPr algn="ctr"/>
            <a:endParaRPr lang="en-US" sz="1600" dirty="0"/>
          </a:p>
        </p:txBody>
      </p:sp>
    </p:spTree>
    <p:extLst>
      <p:ext uri="{BB962C8B-B14F-4D97-AF65-F5344CB8AC3E}">
        <p14:creationId xmlns:p14="http://schemas.microsoft.com/office/powerpoint/2010/main" val="2290488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28"/>
          <p:cNvSpPr txBox="1"/>
          <p:nvPr/>
        </p:nvSpPr>
        <p:spPr>
          <a:xfrm>
            <a:off x="1781175"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000" dirty="0">
                <a:solidFill>
                  <a:schemeClr val="lt1"/>
                </a:solidFill>
                <a:latin typeface="Century Gothic" panose="020B0502020202020204" pitchFamily="34" charset="0"/>
                <a:ea typeface="Questrial"/>
                <a:cs typeface="Questrial"/>
                <a:sym typeface="Questrial"/>
              </a:rPr>
              <a:t>Results: Present Day Analysis </a:t>
            </a:r>
          </a:p>
        </p:txBody>
      </p:sp>
      <p:sp>
        <p:nvSpPr>
          <p:cNvPr id="3" name="TextBox 2"/>
          <p:cNvSpPr txBox="1"/>
          <p:nvPr/>
        </p:nvSpPr>
        <p:spPr>
          <a:xfrm>
            <a:off x="618835" y="2532511"/>
            <a:ext cx="4692073" cy="3534301"/>
          </a:xfrm>
          <a:prstGeom prst="rect">
            <a:avLst/>
          </a:prstGeom>
          <a:noFill/>
        </p:spPr>
        <p:txBody>
          <a:bodyPr wrap="square" rtlCol="0">
            <a:spAutoFit/>
          </a:bodyPr>
          <a:lstStyle/>
          <a:p>
            <a:pPr marL="342900" indent="-342900">
              <a:spcBef>
                <a:spcPts val="200"/>
              </a:spcBef>
              <a:buClr>
                <a:srgbClr val="218754"/>
              </a:buClr>
              <a:buFont typeface="Webdings" panose="05030102010509060703" pitchFamily="18" charset="2"/>
              <a:buChar char="4"/>
            </a:pPr>
            <a:r>
              <a:rPr lang="en-US" dirty="0" smtClean="0">
                <a:solidFill>
                  <a:schemeClr val="bg2">
                    <a:lumMod val="50000"/>
                  </a:schemeClr>
                </a:solidFill>
              </a:rPr>
              <a:t>Question of scale – size of quadrat vs. size of pixel </a:t>
            </a:r>
          </a:p>
          <a:p>
            <a:pPr>
              <a:spcBef>
                <a:spcPts val="200"/>
              </a:spcBef>
              <a:buClr>
                <a:srgbClr val="218754"/>
              </a:buClr>
            </a:pPr>
            <a:endParaRPr lang="en-US"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dirty="0" err="1" smtClean="0">
                <a:solidFill>
                  <a:schemeClr val="bg2">
                    <a:lumMod val="50000"/>
                  </a:schemeClr>
                </a:solidFill>
              </a:rPr>
              <a:t>Pickleweed</a:t>
            </a:r>
            <a:r>
              <a:rPr lang="en-US" dirty="0" smtClean="0">
                <a:solidFill>
                  <a:schemeClr val="bg2">
                    <a:lumMod val="50000"/>
                  </a:schemeClr>
                </a:solidFill>
              </a:rPr>
              <a:t> Health Index the most comprehensive measure?</a:t>
            </a:r>
          </a:p>
          <a:p>
            <a:pPr>
              <a:spcBef>
                <a:spcPts val="200"/>
              </a:spcBef>
              <a:buClr>
                <a:srgbClr val="218754"/>
              </a:buClr>
            </a:pPr>
            <a:endParaRPr lang="en-US"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dirty="0" smtClean="0">
                <a:solidFill>
                  <a:schemeClr val="bg2">
                    <a:lumMod val="50000"/>
                  </a:schemeClr>
                </a:solidFill>
              </a:rPr>
              <a:t>Future field work – different </a:t>
            </a:r>
            <a:r>
              <a:rPr lang="en-US" i="1" dirty="0" smtClean="0">
                <a:solidFill>
                  <a:schemeClr val="bg2">
                    <a:lumMod val="50000"/>
                  </a:schemeClr>
                </a:solidFill>
              </a:rPr>
              <a:t>in situ </a:t>
            </a:r>
            <a:r>
              <a:rPr lang="en-US" dirty="0" smtClean="0">
                <a:solidFill>
                  <a:schemeClr val="bg2">
                    <a:lumMod val="50000"/>
                  </a:schemeClr>
                </a:solidFill>
              </a:rPr>
              <a:t>plots?</a:t>
            </a:r>
            <a:endParaRPr lang="en-US"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14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dirty="0">
              <a:solidFill>
                <a:schemeClr val="bg2">
                  <a:lumMod val="50000"/>
                </a:schemeClr>
              </a:solidFill>
            </a:endParaRPr>
          </a:p>
          <a:p>
            <a:pPr>
              <a:spcBef>
                <a:spcPts val="200"/>
              </a:spcBef>
              <a:buClr>
                <a:srgbClr val="218754"/>
              </a:buClr>
            </a:pPr>
            <a:endParaRPr lang="en-US" dirty="0">
              <a:solidFill>
                <a:schemeClr val="bg2">
                  <a:lumMod val="50000"/>
                </a:schemeClr>
              </a:solidFill>
            </a:endParaRPr>
          </a:p>
          <a:p>
            <a:endParaRPr lang="en-US" dirty="0"/>
          </a:p>
        </p:txBody>
      </p:sp>
      <p:pic>
        <p:nvPicPr>
          <p:cNvPr id="4" name="Picture 3"/>
          <p:cNvPicPr>
            <a:picLocks noChangeAspect="1"/>
          </p:cNvPicPr>
          <p:nvPr/>
        </p:nvPicPr>
        <p:blipFill>
          <a:blip r:embed="rId3"/>
          <a:stretch>
            <a:fillRect/>
          </a:stretch>
        </p:blipFill>
        <p:spPr>
          <a:xfrm>
            <a:off x="5714926" y="1830546"/>
            <a:ext cx="5752392" cy="3526545"/>
          </a:xfrm>
          <a:prstGeom prst="rect">
            <a:avLst/>
          </a:prstGeom>
        </p:spPr>
      </p:pic>
    </p:spTree>
    <p:extLst>
      <p:ext uri="{BB962C8B-B14F-4D97-AF65-F5344CB8AC3E}">
        <p14:creationId xmlns:p14="http://schemas.microsoft.com/office/powerpoint/2010/main" val="1387437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11"/>
          <p:cNvSpPr txBox="1"/>
          <p:nvPr/>
        </p:nvSpPr>
        <p:spPr>
          <a:xfrm>
            <a:off x="71718" y="504825"/>
            <a:ext cx="10129482" cy="70431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000" dirty="0" smtClean="0">
                <a:solidFill>
                  <a:schemeClr val="lt1"/>
                </a:solidFill>
                <a:latin typeface="Century Gothic" panose="020B0502020202020204" pitchFamily="34" charset="0"/>
                <a:ea typeface="Questrial"/>
                <a:cs typeface="Questrial"/>
                <a:sym typeface="Questrial"/>
              </a:rPr>
              <a:t>The Marsh Equilibrium Model (MEM)</a:t>
            </a:r>
            <a:endParaRPr lang="es" sz="4000" dirty="0">
              <a:solidFill>
                <a:schemeClr val="lt1"/>
              </a:solidFill>
              <a:latin typeface="Century Gothic" panose="020B0502020202020204" pitchFamily="34" charset="0"/>
              <a:ea typeface="Questrial"/>
              <a:cs typeface="Questrial"/>
              <a:sym typeface="Questrial"/>
            </a:endParaRPr>
          </a:p>
        </p:txBody>
      </p:sp>
      <p:pic>
        <p:nvPicPr>
          <p:cNvPr id="7" name="Picture 6"/>
          <p:cNvPicPr>
            <a:picLocks noChangeAspect="1"/>
          </p:cNvPicPr>
          <p:nvPr/>
        </p:nvPicPr>
        <p:blipFill>
          <a:blip r:embed="rId3"/>
          <a:stretch>
            <a:fillRect/>
          </a:stretch>
        </p:blipFill>
        <p:spPr>
          <a:xfrm>
            <a:off x="4142574" y="1561520"/>
            <a:ext cx="7469051" cy="4795305"/>
          </a:xfrm>
          <a:prstGeom prst="rect">
            <a:avLst/>
          </a:prstGeom>
        </p:spPr>
      </p:pic>
      <p:sp>
        <p:nvSpPr>
          <p:cNvPr id="8" name="Text Placeholder 4"/>
          <p:cNvSpPr>
            <a:spLocks noGrp="1"/>
          </p:cNvSpPr>
          <p:nvPr>
            <p:ph type="body" sz="quarter" idx="13"/>
          </p:nvPr>
        </p:nvSpPr>
        <p:spPr>
          <a:xfrm>
            <a:off x="7066207" y="6479374"/>
            <a:ext cx="4718539" cy="274320"/>
          </a:xfrm>
        </p:spPr>
        <p:txBody>
          <a:bodyPr>
            <a:noAutofit/>
          </a:bodyPr>
          <a:lstStyle/>
          <a:p>
            <a:pPr algn="r"/>
            <a:r>
              <a:rPr lang="en-US" dirty="0"/>
              <a:t>Image Credit: JT Morris, University of </a:t>
            </a:r>
            <a:r>
              <a:rPr lang="en-US" dirty="0" smtClean="0"/>
              <a:t>South </a:t>
            </a:r>
            <a:r>
              <a:rPr lang="en-US" dirty="0"/>
              <a:t>Carolina, 2010</a:t>
            </a:r>
          </a:p>
        </p:txBody>
      </p:sp>
      <p:sp>
        <p:nvSpPr>
          <p:cNvPr id="9" name="Text Placeholder 1"/>
          <p:cNvSpPr>
            <a:spLocks noGrp="1"/>
          </p:cNvSpPr>
          <p:nvPr>
            <p:ph type="body" sz="quarter" idx="11"/>
          </p:nvPr>
        </p:nvSpPr>
        <p:spPr>
          <a:xfrm>
            <a:off x="434253" y="1973166"/>
            <a:ext cx="3403600" cy="4198257"/>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dirty="0" smtClean="0">
                <a:solidFill>
                  <a:schemeClr val="bg2">
                    <a:lumMod val="50000"/>
                  </a:schemeClr>
                </a:solidFill>
              </a:rPr>
              <a:t>Incorporates </a:t>
            </a:r>
            <a:r>
              <a:rPr lang="en-US" i="1" dirty="0" smtClean="0">
                <a:solidFill>
                  <a:schemeClr val="bg2">
                    <a:lumMod val="50000"/>
                  </a:schemeClr>
                </a:solidFill>
              </a:rPr>
              <a:t>in situ</a:t>
            </a:r>
            <a:r>
              <a:rPr lang="en-US" dirty="0" smtClean="0">
                <a:solidFill>
                  <a:schemeClr val="bg2">
                    <a:lumMod val="50000"/>
                  </a:schemeClr>
                </a:solidFill>
              </a:rPr>
              <a:t> data to predict marsh resilience to sea level rise and carbon sequestration capabilities</a:t>
            </a:r>
          </a:p>
          <a:p>
            <a:pPr marL="342900" indent="-342900">
              <a:spcBef>
                <a:spcPts val="200"/>
              </a:spcBef>
              <a:buClr>
                <a:srgbClr val="218754"/>
              </a:buClr>
              <a:buFont typeface="Webdings" panose="05030102010509060703" pitchFamily="18" charset="2"/>
              <a:buChar char="4"/>
            </a:pPr>
            <a:endParaRPr lang="en-US" sz="16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Hindcasting can be used to site specific calibration</a:t>
            </a:r>
          </a:p>
          <a:p>
            <a:pPr marL="342900" indent="-342900">
              <a:spcBef>
                <a:spcPts val="200"/>
              </a:spcBef>
              <a:buClr>
                <a:srgbClr val="218754"/>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dirty="0" smtClean="0">
                <a:solidFill>
                  <a:schemeClr val="bg2">
                    <a:lumMod val="50000"/>
                  </a:schemeClr>
                </a:solidFill>
              </a:rPr>
              <a:t>Forecasting100 years with varied sea level rise scenarios</a:t>
            </a:r>
          </a:p>
          <a:p>
            <a:pPr>
              <a:spcBef>
                <a:spcPts val="200"/>
              </a:spcBef>
              <a:buClr>
                <a:srgbClr val="218754"/>
              </a:buClr>
            </a:pPr>
            <a:endParaRPr lang="en-US" sz="2000" dirty="0">
              <a:solidFill>
                <a:schemeClr val="bg2">
                  <a:lumMod val="50000"/>
                </a:schemeClr>
              </a:solidFill>
            </a:endParaRPr>
          </a:p>
        </p:txBody>
      </p:sp>
    </p:spTree>
    <p:extLst>
      <p:ext uri="{BB962C8B-B14F-4D97-AF65-F5344CB8AC3E}">
        <p14:creationId xmlns:p14="http://schemas.microsoft.com/office/powerpoint/2010/main" val="4293769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p:nvPr/>
        </p:nvSpPr>
        <p:spPr>
          <a:xfrm>
            <a:off x="71718" y="504825"/>
            <a:ext cx="10129482" cy="70431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000" dirty="0">
                <a:solidFill>
                  <a:schemeClr val="lt1"/>
                </a:solidFill>
                <a:latin typeface="Century Gothic" panose="020B0502020202020204" pitchFamily="34" charset="0"/>
                <a:ea typeface="Questrial"/>
                <a:cs typeface="Questrial"/>
                <a:sym typeface="Questrial"/>
              </a:rPr>
              <a:t>Methods: Resilience to Climate Change</a:t>
            </a:r>
          </a:p>
        </p:txBody>
      </p:sp>
      <p:cxnSp>
        <p:nvCxnSpPr>
          <p:cNvPr id="14" name="Shape 105"/>
          <p:cNvCxnSpPr/>
          <p:nvPr/>
        </p:nvCxnSpPr>
        <p:spPr>
          <a:xfrm rot="10800000" flipH="1">
            <a:off x="4031891" y="2571879"/>
            <a:ext cx="432300" cy="13500"/>
          </a:xfrm>
          <a:prstGeom prst="straightConnector1">
            <a:avLst/>
          </a:prstGeom>
          <a:noFill/>
          <a:ln w="38100" cap="flat" cmpd="sng">
            <a:solidFill>
              <a:srgbClr val="218754"/>
            </a:solidFill>
            <a:prstDash val="solid"/>
            <a:round/>
            <a:headEnd type="none" w="lg" len="lg"/>
            <a:tailEnd type="triangle" w="lg" len="lg"/>
          </a:ln>
        </p:spPr>
      </p:cxnSp>
      <p:sp>
        <p:nvSpPr>
          <p:cNvPr id="23" name="Shape 106"/>
          <p:cNvSpPr/>
          <p:nvPr/>
        </p:nvSpPr>
        <p:spPr>
          <a:xfrm>
            <a:off x="8654365" y="1534011"/>
            <a:ext cx="3244361" cy="2151454"/>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algn="ctr">
              <a:spcBef>
                <a:spcPts val="200"/>
              </a:spcBef>
              <a:buClr>
                <a:srgbClr val="218754"/>
              </a:buClr>
            </a:pPr>
            <a:r>
              <a:rPr lang="en-US" sz="2000" dirty="0">
                <a:solidFill>
                  <a:schemeClr val="bg2">
                    <a:lumMod val="50000"/>
                  </a:schemeClr>
                </a:solidFill>
              </a:rPr>
              <a:t>MEM output was overlaid onto the DEM using the ArcMap Model builder created by </a:t>
            </a:r>
            <a:r>
              <a:rPr lang="en-US" sz="2000" dirty="0" err="1">
                <a:solidFill>
                  <a:schemeClr val="bg2">
                    <a:lumMod val="50000"/>
                  </a:schemeClr>
                </a:solidFill>
              </a:rPr>
              <a:t>Schile</a:t>
            </a:r>
            <a:r>
              <a:rPr lang="en-US" sz="2000" dirty="0">
                <a:solidFill>
                  <a:schemeClr val="bg2">
                    <a:lumMod val="50000"/>
                  </a:schemeClr>
                </a:solidFill>
              </a:rPr>
              <a:t> et al., 2014</a:t>
            </a:r>
          </a:p>
        </p:txBody>
      </p:sp>
      <p:sp>
        <p:nvSpPr>
          <p:cNvPr id="28" name="Shape 106"/>
          <p:cNvSpPr/>
          <p:nvPr/>
        </p:nvSpPr>
        <p:spPr>
          <a:xfrm>
            <a:off x="4492779" y="1530995"/>
            <a:ext cx="3672110" cy="2145193"/>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lvl="0" algn="ctr">
              <a:lnSpc>
                <a:spcPct val="90000"/>
              </a:lnSpc>
              <a:buClr>
                <a:srgbClr val="585454"/>
              </a:buClr>
              <a:buSzPct val="25000"/>
            </a:pPr>
            <a:r>
              <a:rPr lang="en-US" sz="2000" dirty="0" smtClean="0">
                <a:solidFill>
                  <a:schemeClr val="bg2">
                    <a:lumMod val="50000"/>
                  </a:schemeClr>
                </a:solidFill>
                <a:ea typeface="Garamond"/>
                <a:cs typeface="Garamond"/>
                <a:sym typeface="Garamond"/>
              </a:rPr>
              <a:t>Acquired </a:t>
            </a:r>
            <a:endParaRPr lang="en-US" sz="2000" dirty="0">
              <a:solidFill>
                <a:schemeClr val="bg2">
                  <a:lumMod val="50000"/>
                </a:schemeClr>
              </a:solidFill>
              <a:ea typeface="Garamond"/>
              <a:cs typeface="Garamond"/>
              <a:sym typeface="Garamond"/>
            </a:endParaRPr>
          </a:p>
          <a:p>
            <a:pPr lvl="0" algn="ctr">
              <a:lnSpc>
                <a:spcPct val="90000"/>
              </a:lnSpc>
              <a:buClr>
                <a:srgbClr val="585454"/>
              </a:buClr>
              <a:buSzPct val="25000"/>
            </a:pPr>
            <a:r>
              <a:rPr lang="en-US" sz="2000" dirty="0">
                <a:solidFill>
                  <a:schemeClr val="bg2">
                    <a:lumMod val="50000"/>
                  </a:schemeClr>
                </a:solidFill>
              </a:rPr>
              <a:t>2013 </a:t>
            </a:r>
            <a:r>
              <a:rPr lang="en-US" sz="2000" dirty="0" smtClean="0">
                <a:solidFill>
                  <a:schemeClr val="bg2">
                    <a:lumMod val="50000"/>
                  </a:schemeClr>
                </a:solidFill>
              </a:rPr>
              <a:t>NOAA Coastal California </a:t>
            </a:r>
            <a:r>
              <a:rPr lang="en-US" sz="2000" dirty="0" err="1" smtClean="0">
                <a:solidFill>
                  <a:schemeClr val="bg2">
                    <a:lumMod val="50000"/>
                  </a:schemeClr>
                </a:solidFill>
              </a:rPr>
              <a:t>TopoBathy</a:t>
            </a:r>
            <a:r>
              <a:rPr lang="en-US" sz="2000" dirty="0" smtClean="0">
                <a:solidFill>
                  <a:schemeClr val="bg2">
                    <a:lumMod val="50000"/>
                  </a:schemeClr>
                </a:solidFill>
              </a:rPr>
              <a:t> Merge Project DEM and corrected the DEM using code created by Buffington et al. (2016)</a:t>
            </a:r>
            <a:endParaRPr lang="en-US" sz="2000" dirty="0">
              <a:solidFill>
                <a:schemeClr val="bg2">
                  <a:lumMod val="50000"/>
                </a:schemeClr>
              </a:solidFill>
              <a:ea typeface="Garamond"/>
              <a:cs typeface="Garamond"/>
              <a:sym typeface="Garamond"/>
            </a:endParaRPr>
          </a:p>
        </p:txBody>
      </p:sp>
      <p:cxnSp>
        <p:nvCxnSpPr>
          <p:cNvPr id="38" name="Straight Connector 37"/>
          <p:cNvCxnSpPr/>
          <p:nvPr/>
        </p:nvCxnSpPr>
        <p:spPr>
          <a:xfrm flipH="1">
            <a:off x="1882304" y="3880116"/>
            <a:ext cx="1" cy="732254"/>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p:cNvCxnSpPr/>
          <p:nvPr/>
        </p:nvCxnSpPr>
        <p:spPr>
          <a:xfrm flipH="1">
            <a:off x="6191872" y="3676188"/>
            <a:ext cx="1" cy="732254"/>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Shape 106"/>
          <p:cNvSpPr/>
          <p:nvPr/>
        </p:nvSpPr>
        <p:spPr>
          <a:xfrm>
            <a:off x="288393" y="1534012"/>
            <a:ext cx="3692281" cy="2358068"/>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algn="ctr">
              <a:spcBef>
                <a:spcPts val="200"/>
              </a:spcBef>
              <a:buClr>
                <a:srgbClr val="218754"/>
              </a:buClr>
            </a:pPr>
            <a:r>
              <a:rPr lang="en-US" sz="2000" dirty="0">
                <a:solidFill>
                  <a:schemeClr val="bg2">
                    <a:lumMod val="50000"/>
                  </a:schemeClr>
                </a:solidFill>
              </a:rPr>
              <a:t>The Marsh Equilibrium Model (</a:t>
            </a:r>
            <a:r>
              <a:rPr lang="en-US" sz="2000" dirty="0" smtClean="0">
                <a:solidFill>
                  <a:schemeClr val="bg2">
                    <a:lumMod val="50000"/>
                  </a:schemeClr>
                </a:solidFill>
              </a:rPr>
              <a:t>MEM) </a:t>
            </a:r>
            <a:r>
              <a:rPr lang="en-US" sz="2000" dirty="0">
                <a:solidFill>
                  <a:schemeClr val="bg2">
                    <a:lumMod val="50000"/>
                  </a:schemeClr>
                </a:solidFill>
              </a:rPr>
              <a:t>(Morris et al., 2002) was run with data provided by ESNERR, Schile et al. (2014) and NOAA </a:t>
            </a:r>
            <a:r>
              <a:rPr lang="en-US" sz="2000" dirty="0" smtClean="0">
                <a:solidFill>
                  <a:schemeClr val="bg2">
                    <a:lumMod val="50000"/>
                  </a:schemeClr>
                </a:solidFill>
              </a:rPr>
              <a:t>mean sea </a:t>
            </a:r>
            <a:r>
              <a:rPr lang="en-US" sz="2000" dirty="0">
                <a:solidFill>
                  <a:schemeClr val="bg2">
                    <a:lumMod val="50000"/>
                  </a:schemeClr>
                </a:solidFill>
              </a:rPr>
              <a:t>level </a:t>
            </a:r>
            <a:r>
              <a:rPr lang="en-US" sz="2000" dirty="0" smtClean="0">
                <a:solidFill>
                  <a:schemeClr val="bg2">
                    <a:lumMod val="50000"/>
                  </a:schemeClr>
                </a:solidFill>
              </a:rPr>
              <a:t>trends</a:t>
            </a:r>
            <a:endParaRPr lang="en-US" sz="2000" dirty="0">
              <a:solidFill>
                <a:schemeClr val="bg2">
                  <a:lumMod val="50000"/>
                </a:schemeClr>
              </a:solidFill>
            </a:endParaRPr>
          </a:p>
        </p:txBody>
      </p:sp>
      <p:cxnSp>
        <p:nvCxnSpPr>
          <p:cNvPr id="27" name="Shape 107"/>
          <p:cNvCxnSpPr/>
          <p:nvPr/>
        </p:nvCxnSpPr>
        <p:spPr>
          <a:xfrm rot="10800000" flipH="1">
            <a:off x="8222065" y="2603591"/>
            <a:ext cx="432300" cy="13500"/>
          </a:xfrm>
          <a:prstGeom prst="straightConnector1">
            <a:avLst/>
          </a:prstGeom>
          <a:noFill/>
          <a:ln w="38100" cap="flat" cmpd="sng">
            <a:solidFill>
              <a:srgbClr val="218754"/>
            </a:solidFill>
            <a:prstDash val="solid"/>
            <a:round/>
            <a:headEnd type="none" w="lg" len="lg"/>
            <a:tailEnd type="triangle" w="lg" len="lg"/>
          </a:ln>
        </p:spPr>
      </p:cxnSp>
      <p:cxnSp>
        <p:nvCxnSpPr>
          <p:cNvPr id="29" name="Straight Connector 28"/>
          <p:cNvCxnSpPr/>
          <p:nvPr/>
        </p:nvCxnSpPr>
        <p:spPr>
          <a:xfrm flipH="1">
            <a:off x="10347287" y="3676188"/>
            <a:ext cx="1" cy="732254"/>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1" name="Text Placeholder 4"/>
          <p:cNvSpPr>
            <a:spLocks noGrp="1"/>
          </p:cNvSpPr>
          <p:nvPr>
            <p:ph type="body" sz="quarter" idx="13"/>
          </p:nvPr>
        </p:nvSpPr>
        <p:spPr>
          <a:xfrm>
            <a:off x="415085" y="6214835"/>
            <a:ext cx="5913749" cy="518833"/>
          </a:xfrm>
        </p:spPr>
        <p:txBody>
          <a:bodyPr>
            <a:normAutofit/>
          </a:bodyPr>
          <a:lstStyle/>
          <a:p>
            <a:r>
              <a:rPr lang="en-US" dirty="0"/>
              <a:t>Image Credit: JT Morris, University of </a:t>
            </a:r>
            <a:r>
              <a:rPr lang="en-US" dirty="0" smtClean="0"/>
              <a:t>South </a:t>
            </a:r>
            <a:r>
              <a:rPr lang="en-US" dirty="0"/>
              <a:t>Carolina, 2010</a:t>
            </a:r>
          </a:p>
        </p:txBody>
      </p:sp>
      <p:pic>
        <p:nvPicPr>
          <p:cNvPr id="18" name="Picture 17"/>
          <p:cNvPicPr>
            <a:picLocks noChangeAspect="1"/>
          </p:cNvPicPr>
          <p:nvPr/>
        </p:nvPicPr>
        <p:blipFill>
          <a:blip r:embed="rId3"/>
          <a:stretch>
            <a:fillRect/>
          </a:stretch>
        </p:blipFill>
        <p:spPr>
          <a:xfrm>
            <a:off x="440674" y="4168389"/>
            <a:ext cx="3044341" cy="1954538"/>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5967" t="10327" r="14121" b="9793"/>
          <a:stretch/>
        </p:blipFill>
        <p:spPr>
          <a:xfrm>
            <a:off x="5156719" y="3882919"/>
            <a:ext cx="1887352" cy="2790702"/>
          </a:xfrm>
          <a:prstGeom prst="rect">
            <a:avLst/>
          </a:prstGeom>
          <a:ln>
            <a:solidFill>
              <a:schemeClr val="bg1"/>
            </a:solidFill>
          </a:ln>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8746" t="11245" r="18470" b="11486"/>
          <a:stretch/>
        </p:blipFill>
        <p:spPr>
          <a:xfrm>
            <a:off x="9417820" y="3895875"/>
            <a:ext cx="1737860" cy="2767916"/>
          </a:xfrm>
          <a:prstGeom prst="rect">
            <a:avLst/>
          </a:prstGeom>
        </p:spPr>
      </p:pic>
    </p:spTree>
    <p:extLst>
      <p:ext uri="{BB962C8B-B14F-4D97-AF65-F5344CB8AC3E}">
        <p14:creationId xmlns:p14="http://schemas.microsoft.com/office/powerpoint/2010/main" val="1302522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62157" y="5500915"/>
            <a:ext cx="5469385" cy="1020466"/>
          </a:xfrm>
        </p:spPr>
        <p:txBody>
          <a:bodyPr>
            <a:normAutofit/>
          </a:bodyPr>
          <a:lstStyle/>
          <a:p>
            <a:pPr marL="342900" indent="-342900">
              <a:spcBef>
                <a:spcPts val="200"/>
              </a:spcBef>
              <a:buClr>
                <a:srgbClr val="218754"/>
              </a:buClr>
              <a:buFont typeface="Webdings" panose="05030102010509060703" pitchFamily="18" charset="2"/>
              <a:buChar char="4"/>
            </a:pPr>
            <a:r>
              <a:rPr lang="en-US" dirty="0">
                <a:solidFill>
                  <a:schemeClr val="bg2">
                    <a:lumMod val="50000"/>
                  </a:schemeClr>
                </a:solidFill>
              </a:rPr>
              <a:t>Ran code provided by Buffington et al. (2016) with an NDVI threshold of -0.5 </a:t>
            </a:r>
            <a:r>
              <a:rPr lang="en-US" b="1" dirty="0">
                <a:solidFill>
                  <a:schemeClr val="bg2">
                    <a:lumMod val="50000"/>
                  </a:schemeClr>
                </a:solidFill>
              </a:rPr>
              <a:t>improved RMSE 0.2 to 0.07</a:t>
            </a:r>
          </a:p>
          <a:p>
            <a:pPr>
              <a:spcBef>
                <a:spcPts val="200"/>
              </a:spcBef>
              <a:buClr>
                <a:srgbClr val="218754"/>
              </a:buClr>
            </a:pPr>
            <a:endParaRPr lang="en-US" dirty="0">
              <a:solidFill>
                <a:schemeClr val="bg2">
                  <a:lumMod val="50000"/>
                </a:schemeClr>
              </a:solidFill>
            </a:endParaRPr>
          </a:p>
          <a:p>
            <a:endParaRPr lang="en-US" dirty="0"/>
          </a:p>
        </p:txBody>
      </p:sp>
      <p:sp>
        <p:nvSpPr>
          <p:cNvPr id="5" name="Text Placeholder 2"/>
          <p:cNvSpPr txBox="1">
            <a:spLocks/>
          </p:cNvSpPr>
          <p:nvPr/>
        </p:nvSpPr>
        <p:spPr>
          <a:xfrm>
            <a:off x="-5711483" y="514350"/>
            <a:ext cx="17820767"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 DEM Correction </a:t>
            </a:r>
          </a:p>
        </p:txBody>
      </p:sp>
      <p:graphicFrame>
        <p:nvGraphicFramePr>
          <p:cNvPr id="8" name="Picture Placeholder 5">
            <a:extLst/>
          </p:cNvPr>
          <p:cNvGraphicFramePr>
            <a:graphicFrameLocks noGrp="1"/>
          </p:cNvGraphicFramePr>
          <p:nvPr>
            <p:ph type="pic" sz="quarter" idx="12"/>
            <p:extLst>
              <p:ext uri="{D42A27DB-BD31-4B8C-83A1-F6EECF244321}">
                <p14:modId xmlns:p14="http://schemas.microsoft.com/office/powerpoint/2010/main" val="3205356832"/>
              </p:ext>
            </p:extLst>
          </p:nvPr>
        </p:nvGraphicFramePr>
        <p:xfrm>
          <a:off x="5631542" y="1767616"/>
          <a:ext cx="6020972" cy="4346917"/>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576" t="10229" r="14161" b="9261"/>
          <a:stretch/>
        </p:blipFill>
        <p:spPr>
          <a:xfrm>
            <a:off x="2354801" y="1387751"/>
            <a:ext cx="2577947" cy="3877938"/>
          </a:xfrm>
          <a:prstGeom prst="rect">
            <a:avLst/>
          </a:prstGeom>
        </p:spPr>
      </p:pic>
      <p:pic>
        <p:nvPicPr>
          <p:cNvPr id="4" name="Picture 3"/>
          <p:cNvPicPr>
            <a:picLocks noChangeAspect="1"/>
          </p:cNvPicPr>
          <p:nvPr/>
        </p:nvPicPr>
        <p:blipFill>
          <a:blip r:embed="rId5"/>
          <a:stretch>
            <a:fillRect/>
          </a:stretch>
        </p:blipFill>
        <p:spPr>
          <a:xfrm>
            <a:off x="272978" y="1944081"/>
            <a:ext cx="3293309" cy="1319071"/>
          </a:xfrm>
          <a:prstGeom prst="rect">
            <a:avLst/>
          </a:prstGeom>
        </p:spPr>
      </p:pic>
    </p:spTree>
    <p:extLst>
      <p:ext uri="{BB962C8B-B14F-4D97-AF65-F5344CB8AC3E}">
        <p14:creationId xmlns:p14="http://schemas.microsoft.com/office/powerpoint/2010/main" val="749871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949118" y="514350"/>
            <a:ext cx="10160166"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 Resilience to Climate Change</a:t>
            </a:r>
          </a:p>
        </p:txBody>
      </p:sp>
      <p:sp>
        <p:nvSpPr>
          <p:cNvPr id="2" name="Rectangle 1"/>
          <p:cNvSpPr/>
          <p:nvPr/>
        </p:nvSpPr>
        <p:spPr>
          <a:xfrm>
            <a:off x="5986914" y="1463040"/>
            <a:ext cx="1645920" cy="1106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543149" y="1294930"/>
            <a:ext cx="2910418" cy="731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661" t="10466" r="16706" b="9534"/>
          <a:stretch/>
        </p:blipFill>
        <p:spPr>
          <a:xfrm>
            <a:off x="2637679" y="1618566"/>
            <a:ext cx="3130062" cy="4721470"/>
          </a:xfrm>
          <a:prstGeom prst="rect">
            <a:avLst/>
          </a:prstGeom>
        </p:spPr>
      </p:pic>
      <p:sp>
        <p:nvSpPr>
          <p:cNvPr id="10" name="Text Placeholder 1"/>
          <p:cNvSpPr>
            <a:spLocks noGrp="1"/>
          </p:cNvSpPr>
          <p:nvPr>
            <p:ph type="body" sz="quarter" idx="4294967295"/>
          </p:nvPr>
        </p:nvSpPr>
        <p:spPr>
          <a:xfrm>
            <a:off x="3826733" y="1377473"/>
            <a:ext cx="2864410" cy="3688236"/>
          </a:xfrm>
          <a:prstGeom prst="rect">
            <a:avLst/>
          </a:prstGeom>
        </p:spPr>
        <p:txBody>
          <a:bodyPr>
            <a:noAutofit/>
          </a:bodyPr>
          <a:lstStyle/>
          <a:p>
            <a:pPr marL="0" indent="0">
              <a:spcBef>
                <a:spcPts val="200"/>
              </a:spcBef>
              <a:buClr>
                <a:srgbClr val="218754"/>
              </a:buClr>
              <a:buNone/>
            </a:pPr>
            <a:r>
              <a:rPr lang="en-US" sz="2000" dirty="0" smtClean="0">
                <a:solidFill>
                  <a:schemeClr val="bg2">
                    <a:lumMod val="50000"/>
                  </a:schemeClr>
                </a:solidFill>
              </a:rPr>
              <a:t>14 cm</a:t>
            </a: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615" t="9424" b="8641"/>
          <a:stretch/>
        </p:blipFill>
        <p:spPr>
          <a:xfrm>
            <a:off x="5656728" y="1489540"/>
            <a:ext cx="3711617" cy="4835770"/>
          </a:xfrm>
          <a:prstGeom prst="rect">
            <a:avLst/>
          </a:prstGeom>
        </p:spPr>
      </p:pic>
      <p:sp>
        <p:nvSpPr>
          <p:cNvPr id="11" name="Text Placeholder 1"/>
          <p:cNvSpPr>
            <a:spLocks noGrp="1"/>
          </p:cNvSpPr>
          <p:nvPr>
            <p:ph type="body" sz="quarter" idx="4294967295"/>
          </p:nvPr>
        </p:nvSpPr>
        <p:spPr>
          <a:xfrm>
            <a:off x="6875819" y="1347135"/>
            <a:ext cx="2864410" cy="3688236"/>
          </a:xfrm>
          <a:prstGeom prst="rect">
            <a:avLst/>
          </a:prstGeom>
        </p:spPr>
        <p:txBody>
          <a:bodyPr>
            <a:noAutofit/>
          </a:bodyPr>
          <a:lstStyle/>
          <a:p>
            <a:pPr marL="0" indent="0">
              <a:spcBef>
                <a:spcPts val="200"/>
              </a:spcBef>
              <a:buClr>
                <a:srgbClr val="218754"/>
              </a:buClr>
              <a:buNone/>
            </a:pPr>
            <a:r>
              <a:rPr lang="en-US" sz="2000" dirty="0" smtClean="0">
                <a:solidFill>
                  <a:schemeClr val="bg2">
                    <a:lumMod val="50000"/>
                  </a:schemeClr>
                </a:solidFill>
              </a:rPr>
              <a:t>100 cm</a:t>
            </a: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6576" t="10229" r="14161" b="9261"/>
          <a:stretch/>
        </p:blipFill>
        <p:spPr>
          <a:xfrm>
            <a:off x="8439691" y="1573822"/>
            <a:ext cx="3198193" cy="4810958"/>
          </a:xfrm>
          <a:prstGeom prst="rect">
            <a:avLst/>
          </a:prstGeom>
        </p:spPr>
      </p:pic>
      <p:sp>
        <p:nvSpPr>
          <p:cNvPr id="14" name="Text Placeholder 1"/>
          <p:cNvSpPr>
            <a:spLocks noGrp="1"/>
          </p:cNvSpPr>
          <p:nvPr>
            <p:ph type="body" sz="quarter" idx="4294967295"/>
          </p:nvPr>
        </p:nvSpPr>
        <p:spPr>
          <a:xfrm>
            <a:off x="9409048" y="1377473"/>
            <a:ext cx="2864410" cy="3688236"/>
          </a:xfrm>
          <a:prstGeom prst="rect">
            <a:avLst/>
          </a:prstGeom>
        </p:spPr>
        <p:txBody>
          <a:bodyPr>
            <a:noAutofit/>
          </a:bodyPr>
          <a:lstStyle/>
          <a:p>
            <a:pPr marL="0" indent="0">
              <a:spcBef>
                <a:spcPts val="200"/>
              </a:spcBef>
              <a:buClr>
                <a:srgbClr val="218754"/>
              </a:buClr>
              <a:buNone/>
            </a:pPr>
            <a:r>
              <a:rPr lang="en-US" sz="2000" dirty="0" smtClean="0">
                <a:solidFill>
                  <a:schemeClr val="bg2">
                    <a:lumMod val="50000"/>
                  </a:schemeClr>
                </a:solidFill>
              </a:rPr>
              <a:t>Corrected DEM</a:t>
            </a: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p:txBody>
      </p:sp>
      <p:pic>
        <p:nvPicPr>
          <p:cNvPr id="13" name="Picture 12"/>
          <p:cNvPicPr>
            <a:picLocks noChangeAspect="1"/>
          </p:cNvPicPr>
          <p:nvPr/>
        </p:nvPicPr>
        <p:blipFill>
          <a:blip r:embed="rId6"/>
          <a:stretch>
            <a:fillRect/>
          </a:stretch>
        </p:blipFill>
        <p:spPr>
          <a:xfrm>
            <a:off x="9017856" y="5292396"/>
            <a:ext cx="3144831" cy="1259601"/>
          </a:xfrm>
          <a:prstGeom prst="rect">
            <a:avLst/>
          </a:prstGeom>
        </p:spPr>
      </p:pic>
      <p:sp>
        <p:nvSpPr>
          <p:cNvPr id="18" name="Text Placeholder 1"/>
          <p:cNvSpPr>
            <a:spLocks noGrp="1"/>
          </p:cNvSpPr>
          <p:nvPr>
            <p:ph type="body" sz="quarter" idx="4294967295"/>
          </p:nvPr>
        </p:nvSpPr>
        <p:spPr>
          <a:xfrm>
            <a:off x="0" y="1504266"/>
            <a:ext cx="2984778" cy="4950069"/>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14 and 100 cm sea </a:t>
            </a:r>
            <a:r>
              <a:rPr lang="en-US" sz="2000" dirty="0">
                <a:solidFill>
                  <a:schemeClr val="bg2">
                    <a:lumMod val="50000"/>
                  </a:schemeClr>
                </a:solidFill>
              </a:rPr>
              <a:t>level rise </a:t>
            </a:r>
            <a:r>
              <a:rPr lang="en-US" sz="2000" dirty="0" smtClean="0">
                <a:solidFill>
                  <a:schemeClr val="bg2">
                    <a:lumMod val="50000"/>
                  </a:schemeClr>
                </a:solidFill>
              </a:rPr>
              <a:t>scenarios over a century</a:t>
            </a:r>
          </a:p>
          <a:p>
            <a:pPr marL="342900" indent="-342900">
              <a:spcBef>
                <a:spcPts val="200"/>
              </a:spcBef>
              <a:buClr>
                <a:srgbClr val="218754"/>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Subsidence of 27 cm was added to the total sea level rise</a:t>
            </a:r>
          </a:p>
          <a:p>
            <a:pPr marL="342900" indent="-342900">
              <a:spcBef>
                <a:spcPts val="200"/>
              </a:spcBef>
              <a:buClr>
                <a:srgbClr val="218754"/>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Marsh improved with a small amount of sea level rise</a:t>
            </a:r>
          </a:p>
          <a:p>
            <a:pPr marL="342900" indent="-342900">
              <a:spcBef>
                <a:spcPts val="200"/>
              </a:spcBef>
              <a:buClr>
                <a:srgbClr val="218754"/>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Marsh appeared unchanged with 100 cm sea level rise</a:t>
            </a:r>
            <a:endParaRPr lang="en-US" sz="2000" dirty="0">
              <a:solidFill>
                <a:schemeClr val="bg2">
                  <a:lumMod val="50000"/>
                </a:schemeClr>
              </a:solidFill>
            </a:endParaRPr>
          </a:p>
          <a:p>
            <a:pPr marL="0" indent="0">
              <a:spcBef>
                <a:spcPts val="200"/>
              </a:spcBef>
              <a:buClr>
                <a:srgbClr val="218754"/>
              </a:buClr>
              <a:buNone/>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p:txBody>
      </p:sp>
    </p:spTree>
    <p:extLst>
      <p:ext uri="{BB962C8B-B14F-4D97-AF65-F5344CB8AC3E}">
        <p14:creationId xmlns:p14="http://schemas.microsoft.com/office/powerpoint/2010/main" val="98493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790299" y="514350"/>
            <a:ext cx="10318985"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Discussion: </a:t>
            </a:r>
            <a:r>
              <a:rPr lang="en-US" sz="4000" dirty="0">
                <a:solidFill>
                  <a:schemeClr val="bg1"/>
                </a:solidFill>
                <a:latin typeface="Century Gothic" panose="020B0502020202020204" pitchFamily="34" charset="0"/>
              </a:rPr>
              <a:t>Resilience to Climate Change</a:t>
            </a:r>
          </a:p>
        </p:txBody>
      </p:sp>
      <p:sp>
        <p:nvSpPr>
          <p:cNvPr id="6" name="Text Placeholder 1"/>
          <p:cNvSpPr>
            <a:spLocks noGrp="1"/>
          </p:cNvSpPr>
          <p:nvPr>
            <p:ph type="body" sz="quarter" idx="11"/>
          </p:nvPr>
        </p:nvSpPr>
        <p:spPr>
          <a:xfrm>
            <a:off x="438837" y="1407430"/>
            <a:ext cx="10386364" cy="4529963"/>
          </a:xfrm>
          <a:prstGeom prst="rect">
            <a:avLst/>
          </a:prstGeom>
        </p:spPr>
        <p:txBody>
          <a:bodyPr>
            <a:noAutofit/>
          </a:bodyPr>
          <a:lstStyle/>
          <a:p>
            <a:pPr>
              <a:spcBef>
                <a:spcPts val="200"/>
              </a:spcBef>
              <a:buClr>
                <a:srgbClr val="218754"/>
              </a:buClr>
            </a:pPr>
            <a:endParaRPr lang="en-US"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b="1" dirty="0" smtClean="0">
                <a:solidFill>
                  <a:schemeClr val="bg2">
                    <a:lumMod val="50000"/>
                  </a:schemeClr>
                </a:solidFill>
              </a:rPr>
              <a:t>Why does the model not capture Elkhorn Slough’s decline? </a:t>
            </a:r>
            <a:endParaRPr lang="en-US" dirty="0">
              <a:solidFill>
                <a:schemeClr val="bg2">
                  <a:lumMod val="50000"/>
                </a:schemeClr>
              </a:solidFill>
            </a:endParaRPr>
          </a:p>
          <a:p>
            <a:pPr marL="1028700" lvl="1"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Elkhorn Slough is dynamic and not in equilibrium</a:t>
            </a:r>
            <a:endParaRPr lang="en-US" sz="2000" dirty="0">
              <a:solidFill>
                <a:schemeClr val="bg2">
                  <a:lumMod val="50000"/>
                </a:schemeClr>
              </a:solidFill>
            </a:endParaRPr>
          </a:p>
          <a:p>
            <a:pPr marL="1028700" lvl="1"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Vegetation type impacts the standing biomass curve (Janousek et al., 2016)</a:t>
            </a:r>
          </a:p>
          <a:p>
            <a:pPr marL="1028700" lvl="1"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Parameters may need adjustments to accommodate marsh variability</a:t>
            </a:r>
          </a:p>
        </p:txBody>
      </p:sp>
      <p:pic>
        <p:nvPicPr>
          <p:cNvPr id="8" name="Picture 7"/>
          <p:cNvPicPr>
            <a:picLocks noChangeAspect="1"/>
          </p:cNvPicPr>
          <p:nvPr/>
        </p:nvPicPr>
        <p:blipFill>
          <a:blip r:embed="rId3"/>
          <a:stretch>
            <a:fillRect/>
          </a:stretch>
        </p:blipFill>
        <p:spPr>
          <a:xfrm>
            <a:off x="4411521" y="4094315"/>
            <a:ext cx="2508006" cy="2061666"/>
          </a:xfrm>
          <a:prstGeom prst="rect">
            <a:avLst/>
          </a:prstGeom>
        </p:spPr>
      </p:pic>
      <p:sp>
        <p:nvSpPr>
          <p:cNvPr id="9" name="Text Placeholder 4"/>
          <p:cNvSpPr txBox="1">
            <a:spLocks/>
          </p:cNvSpPr>
          <p:nvPr/>
        </p:nvSpPr>
        <p:spPr>
          <a:xfrm>
            <a:off x="7832484" y="6204268"/>
            <a:ext cx="4129931" cy="518833"/>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Images Created using the Marsh Equilibrium Model</a:t>
            </a:r>
            <a:endParaRPr lang="en-US" dirty="0"/>
          </a:p>
        </p:txBody>
      </p:sp>
      <p:pic>
        <p:nvPicPr>
          <p:cNvPr id="10" name="Picture 9"/>
          <p:cNvPicPr>
            <a:picLocks noChangeAspect="1"/>
          </p:cNvPicPr>
          <p:nvPr/>
        </p:nvPicPr>
        <p:blipFill>
          <a:blip r:embed="rId4"/>
          <a:stretch>
            <a:fillRect/>
          </a:stretch>
        </p:blipFill>
        <p:spPr>
          <a:xfrm>
            <a:off x="6919527" y="4069966"/>
            <a:ext cx="2561141" cy="2104174"/>
          </a:xfrm>
          <a:prstGeom prst="rect">
            <a:avLst/>
          </a:prstGeom>
        </p:spPr>
      </p:pic>
      <p:pic>
        <p:nvPicPr>
          <p:cNvPr id="11" name="Picture 10"/>
          <p:cNvPicPr>
            <a:picLocks noChangeAspect="1"/>
          </p:cNvPicPr>
          <p:nvPr/>
        </p:nvPicPr>
        <p:blipFill>
          <a:blip r:embed="rId5"/>
          <a:stretch>
            <a:fillRect/>
          </a:stretch>
        </p:blipFill>
        <p:spPr>
          <a:xfrm>
            <a:off x="9480668" y="4069966"/>
            <a:ext cx="2481747" cy="2134302"/>
          </a:xfrm>
          <a:prstGeom prst="rect">
            <a:avLst/>
          </a:prstGeom>
        </p:spPr>
      </p:pic>
      <p:pic>
        <p:nvPicPr>
          <p:cNvPr id="12" name="Picture 11"/>
          <p:cNvPicPr>
            <a:picLocks noChangeAspect="1"/>
          </p:cNvPicPr>
          <p:nvPr/>
        </p:nvPicPr>
        <p:blipFill>
          <a:blip r:embed="rId6"/>
          <a:stretch>
            <a:fillRect/>
          </a:stretch>
        </p:blipFill>
        <p:spPr>
          <a:xfrm>
            <a:off x="368514" y="3846383"/>
            <a:ext cx="3826010" cy="2345915"/>
          </a:xfrm>
          <a:prstGeom prst="rect">
            <a:avLst/>
          </a:prstGeom>
        </p:spPr>
      </p:pic>
    </p:spTree>
    <p:extLst>
      <p:ext uri="{BB962C8B-B14F-4D97-AF65-F5344CB8AC3E}">
        <p14:creationId xmlns:p14="http://schemas.microsoft.com/office/powerpoint/2010/main" val="1968872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1893701" y="495878"/>
            <a:ext cx="843255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 &amp; Future </a:t>
            </a:r>
            <a:r>
              <a:rPr lang="en-US" sz="4000" dirty="0">
                <a:solidFill>
                  <a:schemeClr val="bg1"/>
                </a:solidFill>
                <a:latin typeface="Century Gothic" panose="020B0502020202020204" pitchFamily="34" charset="0"/>
              </a:rPr>
              <a:t>Work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65745"/>
            <a:ext cx="12192000" cy="4188383"/>
          </a:xfrm>
          <a:prstGeom prst="rect">
            <a:avLst/>
          </a:prstGeom>
        </p:spPr>
      </p:pic>
      <p:sp>
        <p:nvSpPr>
          <p:cNvPr id="7" name="TextBox 6"/>
          <p:cNvSpPr txBox="1"/>
          <p:nvPr/>
        </p:nvSpPr>
        <p:spPr>
          <a:xfrm>
            <a:off x="1053068" y="1962726"/>
            <a:ext cx="10686350" cy="2708434"/>
          </a:xfrm>
          <a:prstGeom prst="rect">
            <a:avLst/>
          </a:prstGeom>
          <a:noFill/>
        </p:spPr>
        <p:txBody>
          <a:bodyPr wrap="square" rtlCol="0">
            <a:spAutoFit/>
          </a:bodyPr>
          <a:lstStyle/>
          <a:p>
            <a:pPr marL="342900" indent="-342900">
              <a:spcBef>
                <a:spcPts val="200"/>
              </a:spcBef>
              <a:buClr>
                <a:srgbClr val="218754"/>
              </a:buClr>
              <a:buFont typeface="Webdings" panose="05030102010509060703" pitchFamily="18" charset="2"/>
              <a:buChar char="4"/>
            </a:pPr>
            <a:r>
              <a:rPr lang="en-US" sz="2000" dirty="0">
                <a:solidFill>
                  <a:schemeClr val="bg1"/>
                </a:solidFill>
              </a:rPr>
              <a:t>Analyze the effects of other climatic </a:t>
            </a:r>
            <a:r>
              <a:rPr lang="en-US" sz="2000" dirty="0" smtClean="0">
                <a:solidFill>
                  <a:schemeClr val="bg1"/>
                </a:solidFill>
              </a:rPr>
              <a:t>variables</a:t>
            </a:r>
          </a:p>
          <a:p>
            <a:pPr marL="342900" indent="-342900">
              <a:spcBef>
                <a:spcPts val="200"/>
              </a:spcBef>
              <a:buClr>
                <a:srgbClr val="218754"/>
              </a:buClr>
              <a:buFont typeface="Webdings" panose="05030102010509060703" pitchFamily="18" charset="2"/>
              <a:buChar char="4"/>
            </a:pPr>
            <a:endParaRPr lang="en-US" sz="2000" dirty="0">
              <a:solidFill>
                <a:schemeClr val="bg1"/>
              </a:solidFill>
            </a:endParaRPr>
          </a:p>
          <a:p>
            <a:pPr marL="342900" indent="-342900">
              <a:spcBef>
                <a:spcPts val="200"/>
              </a:spcBef>
              <a:buClr>
                <a:srgbClr val="218754"/>
              </a:buClr>
              <a:buFont typeface="Webdings" panose="05030102010509060703" pitchFamily="18" charset="2"/>
              <a:buChar char="4"/>
            </a:pPr>
            <a:r>
              <a:rPr lang="en-US" sz="2000" i="1" dirty="0" smtClean="0">
                <a:solidFill>
                  <a:schemeClr val="bg1"/>
                </a:solidFill>
              </a:rPr>
              <a:t>In situ </a:t>
            </a:r>
            <a:r>
              <a:rPr lang="en-US" sz="2000" dirty="0" smtClean="0">
                <a:solidFill>
                  <a:schemeClr val="bg1"/>
                </a:solidFill>
              </a:rPr>
              <a:t>scale is important </a:t>
            </a:r>
          </a:p>
          <a:p>
            <a:pPr marL="342900" indent="-342900">
              <a:spcBef>
                <a:spcPts val="200"/>
              </a:spcBef>
              <a:buClr>
                <a:srgbClr val="218754"/>
              </a:buClr>
              <a:buFont typeface="Webdings" panose="05030102010509060703" pitchFamily="18" charset="2"/>
              <a:buChar char="4"/>
            </a:pPr>
            <a:endParaRPr lang="en-US" sz="2000" dirty="0">
              <a:solidFill>
                <a:schemeClr val="bg1"/>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1"/>
                </a:solidFill>
              </a:rPr>
              <a:t>Apply </a:t>
            </a:r>
            <a:r>
              <a:rPr lang="en-US" sz="2000" dirty="0">
                <a:solidFill>
                  <a:schemeClr val="bg1"/>
                </a:solidFill>
              </a:rPr>
              <a:t>different vegetation indices to hyperspectral imagery for following years </a:t>
            </a:r>
            <a:endParaRPr lang="en-US" sz="2000" dirty="0" smtClean="0">
              <a:solidFill>
                <a:schemeClr val="bg1"/>
              </a:solidFill>
            </a:endParaRPr>
          </a:p>
          <a:p>
            <a:pPr marL="342900" indent="-342900">
              <a:spcBef>
                <a:spcPts val="200"/>
              </a:spcBef>
              <a:buClr>
                <a:srgbClr val="218754"/>
              </a:buClr>
              <a:buFont typeface="Webdings" panose="05030102010509060703" pitchFamily="18" charset="2"/>
              <a:buChar char="4"/>
            </a:pPr>
            <a:endParaRPr lang="en-US" sz="2000" dirty="0">
              <a:solidFill>
                <a:schemeClr val="bg1"/>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1"/>
                </a:solidFill>
              </a:rPr>
              <a:t>Adjust MEM parameters and perform additional simulations to assess the slough’s resilience to climate change</a:t>
            </a:r>
            <a:endParaRPr lang="en-US" sz="2000" dirty="0">
              <a:solidFill>
                <a:schemeClr val="bg1"/>
              </a:solidFill>
            </a:endParaRPr>
          </a:p>
        </p:txBody>
      </p:sp>
    </p:spTree>
    <p:extLst>
      <p:ext uri="{BB962C8B-B14F-4D97-AF65-F5344CB8AC3E}">
        <p14:creationId xmlns:p14="http://schemas.microsoft.com/office/powerpoint/2010/main" val="1293072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61"/>
          <p:cNvSpPr txBox="1"/>
          <p:nvPr/>
        </p:nvSpPr>
        <p:spPr>
          <a:xfrm>
            <a:off x="691125" y="1663650"/>
            <a:ext cx="10519800" cy="398700"/>
          </a:xfrm>
          <a:prstGeom prst="rect">
            <a:avLst/>
          </a:prstGeom>
          <a:noFill/>
          <a:ln>
            <a:noFill/>
          </a:ln>
        </p:spPr>
        <p:txBody>
          <a:bodyPr lIns="91425" tIns="91425" rIns="91425" bIns="91425" anchor="t" anchorCtr="0">
            <a:noAutofit/>
          </a:bodyPr>
          <a:lstStyle/>
          <a:p>
            <a:pPr lvl="0" algn="ctr" rtl="0">
              <a:spcBef>
                <a:spcPts val="0"/>
              </a:spcBef>
              <a:buClr>
                <a:schemeClr val="dk1"/>
              </a:buClr>
              <a:buSzPct val="68750"/>
              <a:buFont typeface="Arial"/>
              <a:buNone/>
            </a:pPr>
            <a:r>
              <a:rPr lang="es" sz="2000" dirty="0">
                <a:solidFill>
                  <a:srgbClr val="7F7F7F"/>
                </a:solidFill>
                <a:latin typeface="Century Gothic" panose="020B0502020202020204" pitchFamily="34" charset="0"/>
                <a:ea typeface="Questrial"/>
                <a:cs typeface="Questrial"/>
                <a:sym typeface="Questrial"/>
              </a:rPr>
              <a:t>We would like to thank the following for their continued support and guidance:</a:t>
            </a:r>
          </a:p>
          <a:p>
            <a:pPr lvl="0" rtl="0">
              <a:spcBef>
                <a:spcPts val="0"/>
              </a:spcBef>
              <a:buClr>
                <a:schemeClr val="dk1"/>
              </a:buClr>
              <a:buFont typeface="Arial"/>
              <a:buNone/>
            </a:pPr>
            <a:endParaRPr sz="2000" b="1" dirty="0">
              <a:solidFill>
                <a:srgbClr val="757070"/>
              </a:solidFill>
              <a:latin typeface="Century Gothic" panose="020B0502020202020204" pitchFamily="34" charset="0"/>
              <a:ea typeface="Questrial"/>
              <a:cs typeface="Questrial"/>
              <a:sym typeface="Questrial"/>
            </a:endParaRPr>
          </a:p>
          <a:p>
            <a:pPr lvl="0">
              <a:spcBef>
                <a:spcPts val="0"/>
              </a:spcBef>
              <a:buNone/>
            </a:pPr>
            <a:endParaRPr sz="2000" dirty="0">
              <a:latin typeface="Century Gothic" panose="020B0502020202020204" pitchFamily="34" charset="0"/>
            </a:endParaRPr>
          </a:p>
        </p:txBody>
      </p:sp>
      <p:sp>
        <p:nvSpPr>
          <p:cNvPr id="4" name="Shape 259"/>
          <p:cNvSpPr txBox="1">
            <a:spLocks noGrp="1"/>
          </p:cNvSpPr>
          <p:nvPr>
            <p:ph type="body" idx="4294967295"/>
          </p:nvPr>
        </p:nvSpPr>
        <p:spPr>
          <a:xfrm>
            <a:off x="715125" y="2389300"/>
            <a:ext cx="5235900" cy="3630000"/>
          </a:xfrm>
          <a:prstGeom prst="rect">
            <a:avLst/>
          </a:prstGeom>
          <a:noFill/>
          <a:ln>
            <a:noFill/>
          </a:ln>
        </p:spPr>
        <p:txBody>
          <a:bodyPr lIns="91425" tIns="45700" rIns="91425" bIns="45700" anchor="t" anchorCtr="0">
            <a:noAutofit/>
          </a:bodyPr>
          <a:lstStyle/>
          <a:p>
            <a:pPr lvl="0" algn="ctr" rtl="0">
              <a:lnSpc>
                <a:spcPct val="100000"/>
              </a:lnSpc>
              <a:spcBef>
                <a:spcPts val="0"/>
              </a:spcBef>
              <a:buClr>
                <a:schemeClr val="dk1"/>
              </a:buClr>
              <a:buSzPct val="68750"/>
              <a:buFont typeface="Arial"/>
              <a:buNone/>
            </a:pPr>
            <a:r>
              <a:rPr lang="es" sz="2000" b="1" i="1" dirty="0">
                <a:solidFill>
                  <a:srgbClr val="757070"/>
                </a:solidFill>
                <a:latin typeface="Century Gothic" panose="020B0502020202020204" pitchFamily="34" charset="0"/>
              </a:rPr>
              <a:t>Bay Area Environmental Research</a:t>
            </a:r>
          </a:p>
          <a:p>
            <a:pPr lvl="0" algn="ctr" rtl="0">
              <a:lnSpc>
                <a:spcPct val="100000"/>
              </a:lnSpc>
              <a:spcBef>
                <a:spcPts val="0"/>
              </a:spcBef>
              <a:buClr>
                <a:schemeClr val="dk1"/>
              </a:buClr>
              <a:buSzPct val="68750"/>
              <a:buFont typeface="Arial"/>
              <a:buNone/>
            </a:pPr>
            <a:r>
              <a:rPr lang="es" sz="2000" b="1" i="1" dirty="0">
                <a:solidFill>
                  <a:srgbClr val="757070"/>
                </a:solidFill>
                <a:latin typeface="Century Gothic" panose="020B0502020202020204" pitchFamily="34" charset="0"/>
              </a:rPr>
              <a:t>Institute (BAERI) </a:t>
            </a:r>
          </a:p>
          <a:p>
            <a:pPr lvl="0" algn="ctr" rtl="0">
              <a:lnSpc>
                <a:spcPct val="100000"/>
              </a:lnSpc>
              <a:spcBef>
                <a:spcPts val="0"/>
              </a:spcBef>
              <a:buNone/>
            </a:pPr>
            <a:r>
              <a:rPr lang="es" sz="2000" dirty="0" smtClean="0">
                <a:solidFill>
                  <a:srgbClr val="757070"/>
                </a:solidFill>
                <a:latin typeface="Century Gothic" panose="020B0502020202020204" pitchFamily="34" charset="0"/>
              </a:rPr>
              <a:t>Dr</a:t>
            </a:r>
            <a:r>
              <a:rPr lang="es" sz="2000" dirty="0">
                <a:solidFill>
                  <a:srgbClr val="757070"/>
                </a:solidFill>
                <a:latin typeface="Century Gothic" panose="020B0502020202020204" pitchFamily="34" charset="0"/>
              </a:rPr>
              <a:t>. Juan Torres-Perez </a:t>
            </a:r>
          </a:p>
          <a:p>
            <a:pPr lvl="0" algn="ctr" rtl="0">
              <a:lnSpc>
                <a:spcPct val="100000"/>
              </a:lnSpc>
              <a:spcBef>
                <a:spcPts val="0"/>
              </a:spcBef>
              <a:buNone/>
            </a:pPr>
            <a:r>
              <a:rPr lang="es" sz="2000" dirty="0" smtClean="0">
                <a:solidFill>
                  <a:srgbClr val="757070"/>
                </a:solidFill>
                <a:latin typeface="Century Gothic" panose="020B0502020202020204" pitchFamily="34" charset="0"/>
              </a:rPr>
              <a:t>Dr</a:t>
            </a:r>
            <a:r>
              <a:rPr lang="es" sz="2000" dirty="0">
                <a:solidFill>
                  <a:srgbClr val="757070"/>
                </a:solidFill>
                <a:latin typeface="Century Gothic" panose="020B0502020202020204" pitchFamily="34" charset="0"/>
              </a:rPr>
              <a:t>. Sherry L. Palacios</a:t>
            </a:r>
            <a:endParaRPr sz="2000" dirty="0">
              <a:solidFill>
                <a:srgbClr val="757070"/>
              </a:solidFill>
              <a:latin typeface="Century Gothic" panose="020B0502020202020204" pitchFamily="34" charset="0"/>
            </a:endParaRPr>
          </a:p>
          <a:p>
            <a:pPr lvl="0" algn="ctr" rtl="0">
              <a:lnSpc>
                <a:spcPct val="100000"/>
              </a:lnSpc>
              <a:spcBef>
                <a:spcPts val="0"/>
              </a:spcBef>
              <a:buNone/>
            </a:pPr>
            <a:endParaRPr sz="2000" dirty="0">
              <a:solidFill>
                <a:srgbClr val="757070"/>
              </a:solidFill>
              <a:latin typeface="Century Gothic" panose="020B0502020202020204" pitchFamily="34" charset="0"/>
            </a:endParaRPr>
          </a:p>
          <a:p>
            <a:pPr lvl="0" algn="ctr" rtl="0">
              <a:lnSpc>
                <a:spcPct val="100000"/>
              </a:lnSpc>
              <a:spcBef>
                <a:spcPts val="0"/>
              </a:spcBef>
              <a:buNone/>
            </a:pPr>
            <a:r>
              <a:rPr lang="es" sz="2000" b="1" i="1" dirty="0">
                <a:solidFill>
                  <a:srgbClr val="757070"/>
                </a:solidFill>
                <a:latin typeface="Century Gothic" panose="020B0502020202020204" pitchFamily="34" charset="0"/>
              </a:rPr>
              <a:t>Elkhorn Slough National Estuarine</a:t>
            </a:r>
          </a:p>
          <a:p>
            <a:pPr lvl="0" algn="ctr" rtl="0">
              <a:lnSpc>
                <a:spcPct val="100000"/>
              </a:lnSpc>
              <a:spcBef>
                <a:spcPts val="0"/>
              </a:spcBef>
              <a:buNone/>
            </a:pPr>
            <a:r>
              <a:rPr lang="es" sz="2000" b="1" i="1" dirty="0">
                <a:solidFill>
                  <a:srgbClr val="757070"/>
                </a:solidFill>
                <a:latin typeface="Century Gothic" panose="020B0502020202020204" pitchFamily="34" charset="0"/>
              </a:rPr>
              <a:t>Research Reserve (ESNERR) </a:t>
            </a:r>
          </a:p>
          <a:p>
            <a:pPr lvl="0" algn="ctr" rtl="0">
              <a:lnSpc>
                <a:spcPct val="100000"/>
              </a:lnSpc>
              <a:spcBef>
                <a:spcPts val="0"/>
              </a:spcBef>
              <a:buNone/>
            </a:pPr>
            <a:r>
              <a:rPr lang="es" sz="2000" dirty="0" smtClean="0">
                <a:solidFill>
                  <a:srgbClr val="757070"/>
                </a:solidFill>
                <a:latin typeface="Century Gothic" panose="020B0502020202020204" pitchFamily="34" charset="0"/>
              </a:rPr>
              <a:t>Dr</a:t>
            </a:r>
            <a:r>
              <a:rPr lang="es" sz="2000" dirty="0">
                <a:solidFill>
                  <a:srgbClr val="757070"/>
                </a:solidFill>
                <a:latin typeface="Century Gothic" panose="020B0502020202020204" pitchFamily="34" charset="0"/>
              </a:rPr>
              <a:t>.  Kerstin </a:t>
            </a:r>
            <a:r>
              <a:rPr lang="es" sz="2000" dirty="0" smtClean="0">
                <a:solidFill>
                  <a:srgbClr val="757070"/>
                </a:solidFill>
                <a:latin typeface="Century Gothic" panose="020B0502020202020204" pitchFamily="34" charset="0"/>
              </a:rPr>
              <a:t>Wasson</a:t>
            </a:r>
            <a:endParaRPr lang="en-US" sz="2000" dirty="0" smtClean="0">
              <a:solidFill>
                <a:srgbClr val="757070"/>
              </a:solidFill>
              <a:latin typeface="Century Gothic" panose="020B0502020202020204" pitchFamily="34" charset="0"/>
            </a:endParaRPr>
          </a:p>
          <a:p>
            <a:pPr lvl="0" algn="ctr" rtl="0">
              <a:lnSpc>
                <a:spcPct val="100000"/>
              </a:lnSpc>
              <a:spcBef>
                <a:spcPts val="0"/>
              </a:spcBef>
              <a:buNone/>
            </a:pPr>
            <a:r>
              <a:rPr lang="es" sz="2000" dirty="0" smtClean="0">
                <a:solidFill>
                  <a:srgbClr val="757070"/>
                </a:solidFill>
                <a:latin typeface="Century Gothic" panose="020B0502020202020204" pitchFamily="34" charset="0"/>
              </a:rPr>
              <a:t>Charlie Endris</a:t>
            </a:r>
            <a:endParaRPr lang="en-US" sz="2000" dirty="0" smtClean="0">
              <a:solidFill>
                <a:srgbClr val="757070"/>
              </a:solidFill>
              <a:latin typeface="Century Gothic" panose="020B0502020202020204" pitchFamily="34" charset="0"/>
            </a:endParaRPr>
          </a:p>
          <a:p>
            <a:pPr lvl="0" algn="ctr" rtl="0">
              <a:lnSpc>
                <a:spcPct val="100000"/>
              </a:lnSpc>
              <a:spcBef>
                <a:spcPts val="0"/>
              </a:spcBef>
              <a:buNone/>
            </a:pPr>
            <a:r>
              <a:rPr lang="es" sz="2000" dirty="0" smtClean="0">
                <a:solidFill>
                  <a:srgbClr val="757070"/>
                </a:solidFill>
                <a:latin typeface="Century Gothic" panose="020B0502020202020204" pitchFamily="34" charset="0"/>
              </a:rPr>
              <a:t>Andrea </a:t>
            </a:r>
            <a:r>
              <a:rPr lang="es" sz="2000" dirty="0">
                <a:solidFill>
                  <a:srgbClr val="757070"/>
                </a:solidFill>
                <a:latin typeface="Century Gothic" panose="020B0502020202020204" pitchFamily="34" charset="0"/>
              </a:rPr>
              <a:t>Woolfolk </a:t>
            </a:r>
          </a:p>
          <a:p>
            <a:pPr lvl="0" algn="ctr" rtl="0">
              <a:lnSpc>
                <a:spcPct val="100000"/>
              </a:lnSpc>
              <a:spcBef>
                <a:spcPts val="0"/>
              </a:spcBef>
              <a:buNone/>
            </a:pPr>
            <a:r>
              <a:rPr lang="es" sz="2000" dirty="0" smtClean="0">
                <a:solidFill>
                  <a:srgbClr val="757070"/>
                </a:solidFill>
                <a:latin typeface="Century Gothic" panose="020B0502020202020204" pitchFamily="34" charset="0"/>
              </a:rPr>
              <a:t>Monique </a:t>
            </a:r>
            <a:r>
              <a:rPr lang="es" sz="2000" dirty="0">
                <a:solidFill>
                  <a:srgbClr val="757070"/>
                </a:solidFill>
                <a:latin typeface="Century Gothic" panose="020B0502020202020204" pitchFamily="34" charset="0"/>
              </a:rPr>
              <a:t>Fountain</a:t>
            </a:r>
          </a:p>
          <a:p>
            <a:pPr lvl="0" indent="457200" rtl="0">
              <a:lnSpc>
                <a:spcPct val="100000"/>
              </a:lnSpc>
              <a:spcBef>
                <a:spcPts val="0"/>
              </a:spcBef>
              <a:buNone/>
            </a:pPr>
            <a:endParaRPr sz="2000" dirty="0">
              <a:solidFill>
                <a:srgbClr val="757070"/>
              </a:solidFill>
              <a:latin typeface="Century Gothic" panose="020B0502020202020204" pitchFamily="34" charset="0"/>
            </a:endParaRPr>
          </a:p>
          <a:p>
            <a:pPr lvl="0" rtl="0">
              <a:lnSpc>
                <a:spcPct val="100000"/>
              </a:lnSpc>
              <a:spcBef>
                <a:spcPts val="0"/>
              </a:spcBef>
              <a:buNone/>
            </a:pPr>
            <a:endParaRPr sz="2000" dirty="0">
              <a:solidFill>
                <a:srgbClr val="757070"/>
              </a:solidFill>
              <a:latin typeface="Century Gothic" panose="020B0502020202020204" pitchFamily="34" charset="0"/>
            </a:endParaRPr>
          </a:p>
          <a:p>
            <a:pPr lvl="0" rtl="0">
              <a:lnSpc>
                <a:spcPct val="100000"/>
              </a:lnSpc>
              <a:spcBef>
                <a:spcPts val="0"/>
              </a:spcBef>
              <a:buClr>
                <a:schemeClr val="dk1"/>
              </a:buClr>
              <a:buSzPct val="110000"/>
              <a:buFont typeface="Arial"/>
              <a:buNone/>
            </a:pPr>
            <a:endParaRPr sz="2000" b="1" dirty="0">
              <a:solidFill>
                <a:srgbClr val="757070"/>
              </a:solidFill>
              <a:latin typeface="Century Gothic" panose="020B0502020202020204" pitchFamily="34" charset="0"/>
            </a:endParaRPr>
          </a:p>
          <a:p>
            <a:pPr lvl="0" rtl="0">
              <a:lnSpc>
                <a:spcPct val="100000"/>
              </a:lnSpc>
              <a:spcBef>
                <a:spcPts val="0"/>
              </a:spcBef>
              <a:buClr>
                <a:schemeClr val="dk1"/>
              </a:buClr>
              <a:buSzPct val="45833"/>
              <a:buFont typeface="Arial"/>
              <a:buNone/>
            </a:pPr>
            <a:endParaRPr sz="2000" i="1" dirty="0">
              <a:solidFill>
                <a:schemeClr val="dk1"/>
              </a:solidFill>
              <a:latin typeface="Century Gothic" panose="020B0502020202020204" pitchFamily="34" charset="0"/>
            </a:endParaRPr>
          </a:p>
        </p:txBody>
      </p:sp>
      <p:sp>
        <p:nvSpPr>
          <p:cNvPr id="5" name="Shape 260"/>
          <p:cNvSpPr txBox="1">
            <a:spLocks noGrp="1"/>
          </p:cNvSpPr>
          <p:nvPr>
            <p:ph type="body" idx="4294967295"/>
          </p:nvPr>
        </p:nvSpPr>
        <p:spPr>
          <a:xfrm>
            <a:off x="5775451" y="2389300"/>
            <a:ext cx="5856112" cy="3725750"/>
          </a:xfrm>
          <a:prstGeom prst="rect">
            <a:avLst/>
          </a:prstGeom>
          <a:noFill/>
          <a:ln>
            <a:noFill/>
          </a:ln>
        </p:spPr>
        <p:txBody>
          <a:bodyPr lIns="91425" tIns="45700" rIns="91425" bIns="45700" anchor="t" anchorCtr="0">
            <a:noAutofit/>
          </a:bodyPr>
          <a:lstStyle/>
          <a:p>
            <a:pPr lvl="0" algn="ctr" rtl="0">
              <a:lnSpc>
                <a:spcPct val="100000"/>
              </a:lnSpc>
              <a:spcBef>
                <a:spcPts val="0"/>
              </a:spcBef>
              <a:buClr>
                <a:schemeClr val="dk1"/>
              </a:buClr>
              <a:buSzPct val="68750"/>
              <a:buFont typeface="Arial"/>
              <a:buNone/>
            </a:pPr>
            <a:r>
              <a:rPr lang="es" sz="2000" b="1" i="1" dirty="0">
                <a:solidFill>
                  <a:srgbClr val="757070"/>
                </a:solidFill>
                <a:latin typeface="Century Gothic" panose="020B0502020202020204" pitchFamily="34" charset="0"/>
              </a:rPr>
              <a:t>ARC DEVELOP</a:t>
            </a:r>
          </a:p>
          <a:p>
            <a:pPr lvl="0" algn="ctr" rtl="0">
              <a:lnSpc>
                <a:spcPct val="100000"/>
              </a:lnSpc>
              <a:spcBef>
                <a:spcPts val="0"/>
              </a:spcBef>
              <a:buNone/>
            </a:pPr>
            <a:r>
              <a:rPr lang="es" sz="2000" dirty="0" smtClean="0">
                <a:solidFill>
                  <a:srgbClr val="757070"/>
                </a:solidFill>
                <a:latin typeface="Century Gothic" panose="020B0502020202020204" pitchFamily="34" charset="0"/>
              </a:rPr>
              <a:t>Brittany </a:t>
            </a:r>
            <a:r>
              <a:rPr lang="es" sz="2000" dirty="0">
                <a:solidFill>
                  <a:srgbClr val="757070"/>
                </a:solidFill>
                <a:latin typeface="Century Gothic" panose="020B0502020202020204" pitchFamily="34" charset="0"/>
              </a:rPr>
              <a:t>Zajic</a:t>
            </a:r>
          </a:p>
          <a:p>
            <a:pPr lvl="0" algn="ctr" rtl="0">
              <a:lnSpc>
                <a:spcPct val="100000"/>
              </a:lnSpc>
              <a:spcBef>
                <a:spcPts val="0"/>
              </a:spcBef>
              <a:buNone/>
            </a:pPr>
            <a:r>
              <a:rPr lang="es" sz="2000" dirty="0" smtClean="0">
                <a:solidFill>
                  <a:srgbClr val="757070"/>
                </a:solidFill>
                <a:latin typeface="Century Gothic" panose="020B0502020202020204" pitchFamily="34" charset="0"/>
              </a:rPr>
              <a:t>Jenna </a:t>
            </a:r>
            <a:r>
              <a:rPr lang="es" sz="2000" dirty="0">
                <a:solidFill>
                  <a:srgbClr val="757070"/>
                </a:solidFill>
                <a:latin typeface="Century Gothic" panose="020B0502020202020204" pitchFamily="34" charset="0"/>
              </a:rPr>
              <a:t>Williams</a:t>
            </a:r>
            <a:endParaRPr lang="en-US" sz="2000" dirty="0">
              <a:solidFill>
                <a:srgbClr val="757070"/>
              </a:solidFill>
              <a:latin typeface="Century Gothic" panose="020B0502020202020204" pitchFamily="34" charset="0"/>
            </a:endParaRPr>
          </a:p>
          <a:p>
            <a:pPr lvl="0" algn="ctr" rtl="0">
              <a:lnSpc>
                <a:spcPct val="100000"/>
              </a:lnSpc>
              <a:spcBef>
                <a:spcPts val="0"/>
              </a:spcBef>
              <a:buNone/>
            </a:pPr>
            <a:endParaRPr lang="en-US" sz="2000" dirty="0">
              <a:solidFill>
                <a:srgbClr val="757070"/>
              </a:solidFill>
              <a:latin typeface="Century Gothic" panose="020B0502020202020204" pitchFamily="34" charset="0"/>
            </a:endParaRPr>
          </a:p>
          <a:p>
            <a:pPr lvl="0" algn="ctr" rtl="0">
              <a:lnSpc>
                <a:spcPct val="100000"/>
              </a:lnSpc>
              <a:spcBef>
                <a:spcPts val="0"/>
              </a:spcBef>
              <a:buNone/>
            </a:pPr>
            <a:r>
              <a:rPr lang="es" sz="2000" dirty="0">
                <a:solidFill>
                  <a:srgbClr val="757070"/>
                </a:solidFill>
                <a:latin typeface="Century Gothic" panose="020B0502020202020204" pitchFamily="34" charset="0"/>
              </a:rPr>
              <a:t>	Past Contributors:  Irma Caraballo Álvarez, Abigail Childs, Kirsten Jurich</a:t>
            </a:r>
          </a:p>
          <a:p>
            <a:pPr lvl="0" indent="457200" algn="ctr" rtl="0">
              <a:lnSpc>
                <a:spcPct val="100000"/>
              </a:lnSpc>
              <a:spcBef>
                <a:spcPts val="0"/>
              </a:spcBef>
              <a:buNone/>
            </a:pPr>
            <a:endParaRPr sz="2000" dirty="0">
              <a:solidFill>
                <a:srgbClr val="757070"/>
              </a:solidFill>
              <a:latin typeface="Century Gothic" panose="020B0502020202020204" pitchFamily="34" charset="0"/>
            </a:endParaRPr>
          </a:p>
          <a:p>
            <a:pPr lvl="0" algn="ctr" rtl="0">
              <a:lnSpc>
                <a:spcPct val="100000"/>
              </a:lnSpc>
              <a:spcBef>
                <a:spcPts val="0"/>
              </a:spcBef>
              <a:buNone/>
            </a:pPr>
            <a:endParaRPr lang="es" sz="2000" dirty="0">
              <a:solidFill>
                <a:srgbClr val="757070"/>
              </a:solidFill>
              <a:latin typeface="Century Gothic" panose="020B0502020202020204" pitchFamily="34" charset="0"/>
            </a:endParaRPr>
          </a:p>
          <a:p>
            <a:pPr lvl="0" algn="ctr" rtl="0">
              <a:lnSpc>
                <a:spcPct val="100000"/>
              </a:lnSpc>
              <a:spcBef>
                <a:spcPts val="0"/>
              </a:spcBef>
              <a:buNone/>
            </a:pPr>
            <a:r>
              <a:rPr lang="es" sz="2000" b="1" i="1" dirty="0">
                <a:solidFill>
                  <a:srgbClr val="757070"/>
                </a:solidFill>
                <a:latin typeface="Century Gothic" panose="020B0502020202020204" pitchFamily="34" charset="0"/>
              </a:rPr>
              <a:t>US Geological Survey (USGS)</a:t>
            </a:r>
          </a:p>
          <a:p>
            <a:pPr lvl="0" algn="ctr" rtl="0">
              <a:lnSpc>
                <a:spcPct val="100000"/>
              </a:lnSpc>
              <a:spcBef>
                <a:spcPts val="0"/>
              </a:spcBef>
              <a:buNone/>
            </a:pPr>
            <a:r>
              <a:rPr lang="es" sz="2000" b="1" i="1" dirty="0">
                <a:solidFill>
                  <a:srgbClr val="757070"/>
                </a:solidFill>
                <a:latin typeface="Century Gothic" panose="020B0502020202020204" pitchFamily="34" charset="0"/>
              </a:rPr>
              <a:t> 	</a:t>
            </a:r>
            <a:r>
              <a:rPr lang="es" sz="2000" dirty="0">
                <a:solidFill>
                  <a:srgbClr val="757070"/>
                </a:solidFill>
                <a:latin typeface="Century Gothic" panose="020B0502020202020204" pitchFamily="34" charset="0"/>
              </a:rPr>
              <a:t>Dr.  Kristin Byrd </a:t>
            </a:r>
          </a:p>
          <a:p>
            <a:pPr marL="0" lvl="0" indent="0" rtl="0">
              <a:lnSpc>
                <a:spcPct val="100000"/>
              </a:lnSpc>
              <a:spcBef>
                <a:spcPts val="0"/>
              </a:spcBef>
              <a:buNone/>
            </a:pPr>
            <a:r>
              <a:rPr lang="es" sz="2000" b="1" i="1" dirty="0">
                <a:solidFill>
                  <a:srgbClr val="757070"/>
                </a:solidFill>
                <a:latin typeface="Century Gothic" panose="020B0502020202020204" pitchFamily="34" charset="0"/>
              </a:rPr>
              <a:t> 	</a:t>
            </a:r>
          </a:p>
          <a:p>
            <a:pPr lvl="0" rtl="0">
              <a:lnSpc>
                <a:spcPct val="100000"/>
              </a:lnSpc>
              <a:spcBef>
                <a:spcPts val="0"/>
              </a:spcBef>
              <a:buNone/>
            </a:pPr>
            <a:endParaRPr sz="2000" dirty="0">
              <a:solidFill>
                <a:srgbClr val="757070"/>
              </a:solidFill>
              <a:latin typeface="Century Gothic" panose="020B0502020202020204" pitchFamily="34" charset="0"/>
            </a:endParaRPr>
          </a:p>
          <a:p>
            <a:pPr lvl="0" rtl="0">
              <a:lnSpc>
                <a:spcPct val="100000"/>
              </a:lnSpc>
              <a:spcBef>
                <a:spcPts val="0"/>
              </a:spcBef>
              <a:buNone/>
            </a:pPr>
            <a:endParaRPr sz="2000" b="1" dirty="0">
              <a:solidFill>
                <a:srgbClr val="757070"/>
              </a:solidFill>
              <a:latin typeface="Century Gothic" panose="020B0502020202020204" pitchFamily="34" charset="0"/>
            </a:endParaRPr>
          </a:p>
          <a:p>
            <a:pPr lvl="0" rtl="0">
              <a:lnSpc>
                <a:spcPct val="100000"/>
              </a:lnSpc>
              <a:spcBef>
                <a:spcPts val="0"/>
              </a:spcBef>
              <a:buClr>
                <a:schemeClr val="dk1"/>
              </a:buClr>
              <a:buSzPct val="45833"/>
              <a:buFont typeface="Arial"/>
              <a:buNone/>
            </a:pPr>
            <a:endParaRPr sz="2000" i="1" dirty="0">
              <a:solidFill>
                <a:schemeClr val="dk1"/>
              </a:solidFill>
              <a:latin typeface="Century Gothic" panose="020B0502020202020204" pitchFamily="34" charset="0"/>
            </a:endParaRPr>
          </a:p>
        </p:txBody>
      </p:sp>
    </p:spTree>
    <p:extLst>
      <p:ext uri="{BB962C8B-B14F-4D97-AF65-F5344CB8AC3E}">
        <p14:creationId xmlns:p14="http://schemas.microsoft.com/office/powerpoint/2010/main" val="3836635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735486" y="1302296"/>
            <a:ext cx="10570200" cy="3108300"/>
          </a:xfrm>
          <a:prstGeom prst="rect">
            <a:avLst/>
          </a:prstGeom>
        </p:spPr>
        <p:txBody>
          <a:bodyPr lIns="91425" tIns="91425" rIns="91425" bIns="91425" anchor="t" anchorCtr="0">
            <a:noAutofit/>
          </a:bodyPr>
          <a:lstStyle/>
          <a:p>
            <a:pPr lvl="0" rtl="0">
              <a:lnSpc>
                <a:spcPct val="100000"/>
              </a:lnSpc>
              <a:spcBef>
                <a:spcPts val="0"/>
              </a:spcBef>
              <a:buNone/>
            </a:pP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Buffington, K.J., Dugger, B.D., Thorne, K.M., &amp; Takekawa, J.Y. (2016). Statistical correction of lidar-derived </a:t>
            </a:r>
          </a:p>
          <a:p>
            <a:pPr marL="457200" lvl="0" indent="0" rtl="0">
              <a:lnSpc>
                <a:spcPct val="100000"/>
              </a:lnSpc>
              <a:spcBef>
                <a:spcPts val="0"/>
              </a:spcBef>
              <a:buNone/>
            </a:pP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digital elevation models with multispectral airborne imagery in tidal marshes. </a:t>
            </a:r>
            <a:r>
              <a:rPr lang="es" sz="1400" i="1" dirty="0">
                <a:solidFill>
                  <a:schemeClr val="bg2">
                    <a:lumMod val="50000"/>
                  </a:schemeClr>
                </a:solidFill>
                <a:highlight>
                  <a:srgbClr val="FFFFFF"/>
                </a:highlight>
                <a:latin typeface="Century Gothic" panose="020B0502020202020204" pitchFamily="34" charset="0"/>
                <a:ea typeface="Garamond"/>
                <a:cs typeface="Garamond"/>
                <a:sym typeface="Garamond"/>
              </a:rPr>
              <a:t>Remote Sensing of Environment, (186), </a:t>
            </a: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616-625.</a:t>
            </a:r>
          </a:p>
          <a:p>
            <a:pPr lvl="0" rtl="0">
              <a:lnSpc>
                <a:spcPct val="100000"/>
              </a:lnSpc>
              <a:spcBef>
                <a:spcPts val="0"/>
              </a:spcBef>
              <a:buNone/>
            </a:pPr>
            <a:endParaRPr sz="1400" dirty="0">
              <a:solidFill>
                <a:schemeClr val="bg2">
                  <a:lumMod val="50000"/>
                </a:schemeClr>
              </a:solidFill>
              <a:highlight>
                <a:srgbClr val="FFFFFF"/>
              </a:highlight>
              <a:latin typeface="Century Gothic" panose="020B0502020202020204" pitchFamily="34" charset="0"/>
              <a:ea typeface="Garamond"/>
              <a:cs typeface="Garamond"/>
              <a:sym typeface="Garamond"/>
            </a:endParaRPr>
          </a:p>
          <a:p>
            <a:pPr lvl="0">
              <a:lnSpc>
                <a:spcPct val="100000"/>
              </a:lnSpc>
              <a:spcBef>
                <a:spcPts val="0"/>
              </a:spcBef>
              <a:buClr>
                <a:schemeClr val="dk1"/>
              </a:buClr>
              <a:buSzPct val="78571"/>
              <a:buFont typeface="Arial"/>
              <a:buNone/>
            </a:pP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Crooks, S., Herr, D., Laffoley, D., Tamelander, J., &amp; Vandever, J. (2011). Regulating Climate Change Through </a:t>
            </a:r>
          </a:p>
          <a:p>
            <a:pPr lvl="0">
              <a:lnSpc>
                <a:spcPct val="100000"/>
              </a:lnSpc>
              <a:spcBef>
                <a:spcPts val="0"/>
              </a:spcBef>
              <a:buClr>
                <a:schemeClr val="dk1"/>
              </a:buClr>
              <a:buSzPct val="78571"/>
              <a:buFont typeface="Arial"/>
              <a:buNone/>
            </a:pP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	Restoration and Management of Coastal Wetlands and Near-shore Marine Ecosystems: Mitigation 	</a:t>
            </a:r>
          </a:p>
          <a:p>
            <a:pPr lvl="0" rtl="0">
              <a:lnSpc>
                <a:spcPct val="100000"/>
              </a:lnSpc>
              <a:spcBef>
                <a:spcPts val="0"/>
              </a:spcBef>
              <a:buNone/>
            </a:pP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	Potential and Policy Opportunities. </a:t>
            </a:r>
            <a:r>
              <a:rPr lang="es" sz="1400" i="1" dirty="0">
                <a:solidFill>
                  <a:schemeClr val="bg2">
                    <a:lumMod val="50000"/>
                  </a:schemeClr>
                </a:solidFill>
                <a:highlight>
                  <a:srgbClr val="FFFFFF"/>
                </a:highlight>
                <a:latin typeface="Century Gothic" panose="020B0502020202020204" pitchFamily="34" charset="0"/>
                <a:ea typeface="Garamond"/>
                <a:cs typeface="Garamond"/>
                <a:sym typeface="Garamond"/>
              </a:rPr>
              <a:t>World Bank, IUCN, ESA PWA, Washington, Gland, San Francisco</a:t>
            </a: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a:t>
            </a:r>
          </a:p>
          <a:p>
            <a:pPr lvl="0" rtl="0">
              <a:lnSpc>
                <a:spcPct val="100000"/>
              </a:lnSpc>
              <a:spcBef>
                <a:spcPts val="0"/>
              </a:spcBef>
              <a:buNone/>
            </a:pPr>
            <a:endParaRPr sz="1400" dirty="0">
              <a:solidFill>
                <a:schemeClr val="bg2">
                  <a:lumMod val="50000"/>
                </a:schemeClr>
              </a:solidFill>
              <a:highlight>
                <a:srgbClr val="FFFFFF"/>
              </a:highlight>
              <a:latin typeface="Century Gothic" panose="020B0502020202020204" pitchFamily="34" charset="0"/>
              <a:ea typeface="Garamond"/>
              <a:cs typeface="Garamond"/>
              <a:sym typeface="Garamond"/>
            </a:endParaRPr>
          </a:p>
          <a:p>
            <a:pPr lvl="0" rtl="0">
              <a:lnSpc>
                <a:spcPct val="100000"/>
              </a:lnSpc>
              <a:spcBef>
                <a:spcPts val="0"/>
              </a:spcBef>
              <a:buClr>
                <a:schemeClr val="dk1"/>
              </a:buClr>
              <a:buSzPct val="78571"/>
              <a:buFont typeface="Arial"/>
              <a:buNone/>
            </a:pPr>
            <a:r>
              <a:rPr lang="es" sz="1400" dirty="0">
                <a:solidFill>
                  <a:schemeClr val="bg2">
                    <a:lumMod val="50000"/>
                  </a:schemeClr>
                </a:solidFill>
                <a:latin typeface="Century Gothic" panose="020B0502020202020204" pitchFamily="34" charset="0"/>
                <a:ea typeface="Garamond"/>
                <a:cs typeface="Garamond"/>
                <a:sym typeface="Garamond"/>
              </a:rPr>
              <a:t>Elkhorn Slough: Conservation. (n.d.). Retrieved September 29, 2016, from </a:t>
            </a:r>
          </a:p>
          <a:p>
            <a:pPr lvl="0" rtl="0">
              <a:lnSpc>
                <a:spcPct val="100000"/>
              </a:lnSpc>
              <a:spcBef>
                <a:spcPts val="0"/>
              </a:spcBef>
              <a:buNone/>
            </a:pPr>
            <a:r>
              <a:rPr lang="es" sz="1400" dirty="0">
                <a:solidFill>
                  <a:schemeClr val="bg2">
                    <a:lumMod val="50000"/>
                  </a:schemeClr>
                </a:solidFill>
                <a:latin typeface="Century Gothic" panose="020B0502020202020204" pitchFamily="34" charset="0"/>
                <a:ea typeface="Garamond"/>
                <a:cs typeface="Garamond"/>
                <a:sym typeface="Garamond"/>
              </a:rPr>
              <a:t>	http://www.elkhornslough.org/conservation/index.htm </a:t>
            </a:r>
            <a:endParaRPr lang="es" sz="1400" dirty="0" smtClean="0">
              <a:solidFill>
                <a:schemeClr val="bg2">
                  <a:lumMod val="50000"/>
                </a:schemeClr>
              </a:solidFill>
              <a:latin typeface="Century Gothic" panose="020B0502020202020204" pitchFamily="34" charset="0"/>
              <a:ea typeface="Garamond"/>
              <a:cs typeface="Garamond"/>
              <a:sym typeface="Garamond"/>
            </a:endParaRPr>
          </a:p>
          <a:p>
            <a:pPr lvl="0" rtl="0">
              <a:lnSpc>
                <a:spcPct val="100000"/>
              </a:lnSpc>
              <a:spcBef>
                <a:spcPts val="0"/>
              </a:spcBef>
              <a:buNone/>
            </a:pPr>
            <a:endParaRPr lang="es" sz="1400" dirty="0">
              <a:solidFill>
                <a:schemeClr val="bg2">
                  <a:lumMod val="50000"/>
                </a:schemeClr>
              </a:solidFill>
              <a:latin typeface="Century Gothic" panose="020B0502020202020204" pitchFamily="34" charset="0"/>
              <a:ea typeface="Garamond"/>
              <a:cs typeface="Garamond"/>
              <a:sym typeface="Garamond"/>
            </a:endParaRPr>
          </a:p>
          <a:p>
            <a:pPr lvl="0" rtl="0">
              <a:lnSpc>
                <a:spcPct val="100000"/>
              </a:lnSpc>
              <a:spcBef>
                <a:spcPts val="0"/>
              </a:spcBef>
              <a:buNone/>
            </a:pPr>
            <a:r>
              <a:rPr lang="es" sz="1400" dirty="0" smtClean="0">
                <a:solidFill>
                  <a:schemeClr val="bg2">
                    <a:lumMod val="50000"/>
                  </a:schemeClr>
                </a:solidFill>
                <a:latin typeface="Century Gothic" panose="020B0502020202020204" pitchFamily="34" charset="0"/>
                <a:ea typeface="Garamond"/>
                <a:cs typeface="Garamond"/>
                <a:sym typeface="Garamond"/>
              </a:rPr>
              <a:t>Janousek, C.N., Buffington, K.J., Thorne, K.M., Guntenspergen, G.R., Takekawa, J.Y., &amp; Dugger, B.D. (2016). Potential effects of sea-level rise on plant productivity:species-specific responses in northeast Pacific tidal marshes. </a:t>
            </a:r>
            <a:r>
              <a:rPr lang="es" sz="1400" i="1" dirty="0" smtClean="0">
                <a:solidFill>
                  <a:schemeClr val="bg2">
                    <a:lumMod val="50000"/>
                  </a:schemeClr>
                </a:solidFill>
                <a:latin typeface="Century Gothic" panose="020B0502020202020204" pitchFamily="34" charset="0"/>
                <a:ea typeface="Garamond"/>
                <a:cs typeface="Garamond"/>
                <a:sym typeface="Garamond"/>
              </a:rPr>
              <a:t>Marine Ecology Progress Series, 548, </a:t>
            </a:r>
            <a:r>
              <a:rPr lang="es" sz="1400" dirty="0" smtClean="0">
                <a:solidFill>
                  <a:schemeClr val="bg2">
                    <a:lumMod val="50000"/>
                  </a:schemeClr>
                </a:solidFill>
                <a:latin typeface="Century Gothic" panose="020B0502020202020204" pitchFamily="34" charset="0"/>
                <a:ea typeface="Garamond"/>
                <a:cs typeface="Garamond"/>
                <a:sym typeface="Garamond"/>
              </a:rPr>
              <a:t>111-125.</a:t>
            </a:r>
          </a:p>
          <a:p>
            <a:pPr lvl="0" rtl="0">
              <a:lnSpc>
                <a:spcPct val="100000"/>
              </a:lnSpc>
              <a:spcBef>
                <a:spcPts val="0"/>
              </a:spcBef>
              <a:buNone/>
            </a:pPr>
            <a:endParaRPr sz="1400" dirty="0">
              <a:solidFill>
                <a:schemeClr val="bg2">
                  <a:lumMod val="50000"/>
                </a:schemeClr>
              </a:solidFill>
              <a:highlight>
                <a:srgbClr val="FFFFFF"/>
              </a:highlight>
              <a:latin typeface="Century Gothic" panose="020B0502020202020204" pitchFamily="34" charset="0"/>
              <a:ea typeface="Garamond"/>
              <a:cs typeface="Garamond"/>
              <a:sym typeface="Garamond"/>
            </a:endParaRPr>
          </a:p>
          <a:p>
            <a:pPr lvl="0" rtl="0">
              <a:lnSpc>
                <a:spcPct val="100000"/>
              </a:lnSpc>
              <a:spcBef>
                <a:spcPts val="0"/>
              </a:spcBef>
              <a:buNone/>
            </a:pP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Morris, J.T., Sundareshwar, P.V., Nietch, C.T., Kjerfve, B., &amp; Cahoon, D.R. (2002). Responses of coastal </a:t>
            </a:r>
          </a:p>
          <a:p>
            <a:pPr lvl="0" indent="457200" rtl="0">
              <a:lnSpc>
                <a:spcPct val="100000"/>
              </a:lnSpc>
              <a:spcBef>
                <a:spcPts val="0"/>
              </a:spcBef>
              <a:buNone/>
            </a:pP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wetlands to rising sea level. </a:t>
            </a:r>
            <a:r>
              <a:rPr lang="es" sz="1400" i="1" dirty="0">
                <a:solidFill>
                  <a:schemeClr val="bg2">
                    <a:lumMod val="50000"/>
                  </a:schemeClr>
                </a:solidFill>
                <a:highlight>
                  <a:srgbClr val="FFFFFF"/>
                </a:highlight>
                <a:latin typeface="Century Gothic" panose="020B0502020202020204" pitchFamily="34" charset="0"/>
                <a:ea typeface="Garamond"/>
                <a:cs typeface="Garamond"/>
                <a:sym typeface="Garamond"/>
              </a:rPr>
              <a:t>Ecology</a:t>
            </a: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 </a:t>
            </a:r>
            <a:r>
              <a:rPr lang="es" sz="1400" i="1" dirty="0">
                <a:solidFill>
                  <a:schemeClr val="bg2">
                    <a:lumMod val="50000"/>
                  </a:schemeClr>
                </a:solidFill>
                <a:highlight>
                  <a:srgbClr val="FFFFFF"/>
                </a:highlight>
                <a:latin typeface="Century Gothic" panose="020B0502020202020204" pitchFamily="34" charset="0"/>
                <a:ea typeface="Garamond"/>
                <a:cs typeface="Garamond"/>
                <a:sym typeface="Garamond"/>
              </a:rPr>
              <a:t>83</a:t>
            </a: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(10), 2869-2877.</a:t>
            </a:r>
          </a:p>
          <a:p>
            <a:pPr lvl="0" indent="457200" rtl="0">
              <a:lnSpc>
                <a:spcPct val="100000"/>
              </a:lnSpc>
              <a:spcBef>
                <a:spcPts val="0"/>
              </a:spcBef>
              <a:buNone/>
            </a:pPr>
            <a:endParaRPr sz="1400" dirty="0">
              <a:solidFill>
                <a:schemeClr val="bg2">
                  <a:lumMod val="50000"/>
                </a:schemeClr>
              </a:solidFill>
              <a:highlight>
                <a:srgbClr val="FFFFFF"/>
              </a:highlight>
              <a:latin typeface="Century Gothic" panose="020B0502020202020204" pitchFamily="34" charset="0"/>
              <a:ea typeface="Garamond"/>
              <a:cs typeface="Garamond"/>
              <a:sym typeface="Garamond"/>
            </a:endParaRPr>
          </a:p>
          <a:p>
            <a:pPr lvl="0" rtl="0">
              <a:lnSpc>
                <a:spcPct val="100000"/>
              </a:lnSpc>
              <a:spcBef>
                <a:spcPts val="0"/>
              </a:spcBef>
              <a:buNone/>
            </a:pP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Schile, L. M., Callaway, J. C., Morris, J. T., Stralberg, D., Parker, V. T., &amp; Kelly, M. (2014). Modeling tidal </a:t>
            </a:r>
          </a:p>
          <a:p>
            <a:pPr lvl="0" rtl="0">
              <a:lnSpc>
                <a:spcPct val="100000"/>
              </a:lnSpc>
              <a:spcBef>
                <a:spcPts val="0"/>
              </a:spcBef>
              <a:buNone/>
            </a:pP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	marsh distribution with sea-level rise: Evaluating the role of vegetation, sediment, and upland habitat</a:t>
            </a:r>
          </a:p>
          <a:p>
            <a:pPr lvl="0" rtl="0">
              <a:lnSpc>
                <a:spcPct val="100000"/>
              </a:lnSpc>
              <a:spcBef>
                <a:spcPts val="0"/>
              </a:spcBef>
              <a:buNone/>
            </a:pP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	in marsh resiliency. </a:t>
            </a:r>
            <a:r>
              <a:rPr lang="es" sz="1400" i="1" dirty="0">
                <a:solidFill>
                  <a:schemeClr val="bg2">
                    <a:lumMod val="50000"/>
                  </a:schemeClr>
                </a:solidFill>
                <a:highlight>
                  <a:srgbClr val="FFFFFF"/>
                </a:highlight>
                <a:latin typeface="Century Gothic" panose="020B0502020202020204" pitchFamily="34" charset="0"/>
                <a:ea typeface="Garamond"/>
                <a:cs typeface="Garamond"/>
                <a:sym typeface="Garamond"/>
              </a:rPr>
              <a:t>PloS one</a:t>
            </a: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 </a:t>
            </a:r>
            <a:r>
              <a:rPr lang="es" sz="1400" i="1" dirty="0">
                <a:solidFill>
                  <a:schemeClr val="bg2">
                    <a:lumMod val="50000"/>
                  </a:schemeClr>
                </a:solidFill>
                <a:highlight>
                  <a:srgbClr val="FFFFFF"/>
                </a:highlight>
                <a:latin typeface="Century Gothic" panose="020B0502020202020204" pitchFamily="34" charset="0"/>
                <a:ea typeface="Garamond"/>
                <a:cs typeface="Garamond"/>
                <a:sym typeface="Garamond"/>
              </a:rPr>
              <a:t>9</a:t>
            </a: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(2), e88760.</a:t>
            </a:r>
          </a:p>
          <a:p>
            <a:pPr lvl="0" rtl="0">
              <a:lnSpc>
                <a:spcPct val="100000"/>
              </a:lnSpc>
              <a:spcBef>
                <a:spcPts val="0"/>
              </a:spcBef>
              <a:buNone/>
            </a:pPr>
            <a:endParaRPr sz="1400" dirty="0">
              <a:solidFill>
                <a:schemeClr val="bg2">
                  <a:lumMod val="50000"/>
                </a:schemeClr>
              </a:solidFill>
              <a:highlight>
                <a:srgbClr val="FFFFFF"/>
              </a:highlight>
              <a:latin typeface="Century Gothic" panose="020B0502020202020204" pitchFamily="34" charset="0"/>
              <a:ea typeface="Garamond"/>
              <a:cs typeface="Garamond"/>
              <a:sym typeface="Garamond"/>
            </a:endParaRPr>
          </a:p>
          <a:p>
            <a:pPr lvl="0" rtl="0">
              <a:lnSpc>
                <a:spcPct val="100000"/>
              </a:lnSpc>
              <a:spcBef>
                <a:spcPts val="0"/>
              </a:spcBef>
              <a:buClr>
                <a:schemeClr val="dk1"/>
              </a:buClr>
              <a:buSzPct val="78571"/>
              <a:buFont typeface="Arial"/>
              <a:buNone/>
            </a:pP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Van Dyke, E., &amp; Wasson, K. (2005). Historical ecology of a central California estuary: 150 years of habitat </a:t>
            </a:r>
          </a:p>
          <a:p>
            <a:pPr lvl="0" rtl="0">
              <a:lnSpc>
                <a:spcPct val="100000"/>
              </a:lnSpc>
              <a:spcBef>
                <a:spcPts val="0"/>
              </a:spcBef>
              <a:buClr>
                <a:schemeClr val="dk1"/>
              </a:buClr>
              <a:buSzPct val="78571"/>
              <a:buFont typeface="Arial"/>
              <a:buNone/>
            </a:pP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	change. </a:t>
            </a:r>
            <a:r>
              <a:rPr lang="es" sz="1400" i="1" dirty="0">
                <a:solidFill>
                  <a:schemeClr val="bg2">
                    <a:lumMod val="50000"/>
                  </a:schemeClr>
                </a:solidFill>
                <a:highlight>
                  <a:srgbClr val="FFFFFF"/>
                </a:highlight>
                <a:latin typeface="Century Gothic" panose="020B0502020202020204" pitchFamily="34" charset="0"/>
                <a:ea typeface="Garamond"/>
                <a:cs typeface="Garamond"/>
                <a:sym typeface="Garamond"/>
              </a:rPr>
              <a:t>Estuaries</a:t>
            </a: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 </a:t>
            </a:r>
            <a:r>
              <a:rPr lang="es" sz="1400" i="1" dirty="0">
                <a:solidFill>
                  <a:schemeClr val="bg2">
                    <a:lumMod val="50000"/>
                  </a:schemeClr>
                </a:solidFill>
                <a:highlight>
                  <a:srgbClr val="FFFFFF"/>
                </a:highlight>
                <a:latin typeface="Century Gothic" panose="020B0502020202020204" pitchFamily="34" charset="0"/>
                <a:ea typeface="Garamond"/>
                <a:cs typeface="Garamond"/>
                <a:sym typeface="Garamond"/>
              </a:rPr>
              <a:t>28</a:t>
            </a:r>
            <a:r>
              <a:rPr lang="es" sz="1400" dirty="0">
                <a:solidFill>
                  <a:schemeClr val="bg2">
                    <a:lumMod val="50000"/>
                  </a:schemeClr>
                </a:solidFill>
                <a:highlight>
                  <a:srgbClr val="FFFFFF"/>
                </a:highlight>
                <a:latin typeface="Century Gothic" panose="020B0502020202020204" pitchFamily="34" charset="0"/>
                <a:ea typeface="Garamond"/>
                <a:cs typeface="Garamond"/>
                <a:sym typeface="Garamond"/>
              </a:rPr>
              <a:t>(2), 173-189.</a:t>
            </a:r>
          </a:p>
          <a:p>
            <a:pPr lvl="0" indent="457200" rtl="0">
              <a:lnSpc>
                <a:spcPct val="100000"/>
              </a:lnSpc>
              <a:spcBef>
                <a:spcPts val="0"/>
              </a:spcBef>
              <a:buNone/>
            </a:pPr>
            <a:endParaRPr sz="1400" dirty="0">
              <a:solidFill>
                <a:schemeClr val="bg2">
                  <a:lumMod val="50000"/>
                </a:schemeClr>
              </a:solidFill>
              <a:highlight>
                <a:srgbClr val="FFFFFF"/>
              </a:highlight>
              <a:latin typeface="Century Gothic" panose="020B0502020202020204" pitchFamily="34" charset="0"/>
              <a:ea typeface="Garamond"/>
              <a:cs typeface="Garamond"/>
              <a:sym typeface="Garamond"/>
            </a:endParaRPr>
          </a:p>
          <a:p>
            <a:pPr lvl="0">
              <a:lnSpc>
                <a:spcPct val="100000"/>
              </a:lnSpc>
              <a:spcBef>
                <a:spcPts val="0"/>
              </a:spcBef>
              <a:buClr>
                <a:schemeClr val="dk1"/>
              </a:buClr>
              <a:buSzPct val="78571"/>
              <a:buFont typeface="Arial"/>
              <a:buNone/>
            </a:pPr>
            <a:endParaRPr sz="1400" dirty="0">
              <a:solidFill>
                <a:schemeClr val="bg2">
                  <a:lumMod val="50000"/>
                </a:schemeClr>
              </a:solidFill>
              <a:highlight>
                <a:srgbClr val="FFFFFF"/>
              </a:highlight>
              <a:latin typeface="Century Gothic" panose="020B0502020202020204" pitchFamily="34" charset="0"/>
              <a:ea typeface="Garamond"/>
              <a:cs typeface="Garamond"/>
              <a:sym typeface="Garamond"/>
            </a:endParaRPr>
          </a:p>
          <a:p>
            <a:pPr lvl="0">
              <a:spcBef>
                <a:spcPts val="0"/>
              </a:spcBef>
              <a:buNone/>
            </a:pPr>
            <a:endParaRPr sz="1400" dirty="0">
              <a:solidFill>
                <a:schemeClr val="bg2">
                  <a:lumMod val="50000"/>
                </a:schemeClr>
              </a:solidFill>
              <a:latin typeface="Century Gothic" panose="020B0502020202020204" pitchFamily="34" charset="0"/>
              <a:ea typeface="Garamond"/>
              <a:cs typeface="Garamond"/>
              <a:sym typeface="Garamond"/>
            </a:endParaRPr>
          </a:p>
        </p:txBody>
      </p:sp>
      <p:sp>
        <p:nvSpPr>
          <p:cNvPr id="268" name="Shape 268"/>
          <p:cNvSpPr txBox="1"/>
          <p:nvPr/>
        </p:nvSpPr>
        <p:spPr>
          <a:xfrm>
            <a:off x="223625" y="403975"/>
            <a:ext cx="3905400" cy="6888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500">
                <a:solidFill>
                  <a:schemeClr val="lt1"/>
                </a:solidFill>
                <a:latin typeface="Century Gothic" panose="020B0502020202020204" pitchFamily="34" charset="0"/>
                <a:ea typeface="Questrial"/>
                <a:cs typeface="Questrial"/>
                <a:sym typeface="Questrial"/>
              </a:rPr>
              <a:t>References</a:t>
            </a:r>
          </a:p>
        </p:txBody>
      </p:sp>
    </p:spTree>
    <p:extLst>
      <p:ext uri="{BB962C8B-B14F-4D97-AF65-F5344CB8AC3E}">
        <p14:creationId xmlns:p14="http://schemas.microsoft.com/office/powerpoint/2010/main" val="1006387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54418" y="2257439"/>
            <a:ext cx="4756150" cy="4086225"/>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Marshes cover 140 million ha. Of Earth’s surface (Crooks et al., 2011)</a:t>
            </a: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Disappearing at a rate of 1-2% annually – 50% lost historically (Crooks et al., 2011)</a:t>
            </a: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Marshes are important to the global carbon cycle because they sequester what is referred to as blue carbon</a:t>
            </a:r>
          </a:p>
          <a:p>
            <a:pPr marL="0" indent="0">
              <a:spcBef>
                <a:spcPts val="200"/>
              </a:spcBef>
              <a:buClr>
                <a:srgbClr val="218754"/>
              </a:buClr>
              <a:buNone/>
            </a:pPr>
            <a:endParaRPr lang="en-US" sz="2000" dirty="0">
              <a:solidFill>
                <a:schemeClr val="bg2">
                  <a:lumMod val="50000"/>
                </a:schemeClr>
              </a:solidFill>
            </a:endParaRPr>
          </a:p>
        </p:txBody>
      </p:sp>
      <p:sp>
        <p:nvSpPr>
          <p:cNvPr id="7" name="Text Placeholder 2"/>
          <p:cNvSpPr txBox="1">
            <a:spLocks/>
          </p:cNvSpPr>
          <p:nvPr/>
        </p:nvSpPr>
        <p:spPr>
          <a:xfrm>
            <a:off x="2959388" y="471485"/>
            <a:ext cx="59721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Community Concerns</a:t>
            </a:r>
          </a:p>
        </p:txBody>
      </p:sp>
      <p:sp>
        <p:nvSpPr>
          <p:cNvPr id="14" name="Text Placeholder 4"/>
          <p:cNvSpPr>
            <a:spLocks noGrp="1"/>
          </p:cNvSpPr>
          <p:nvPr>
            <p:ph type="body" sz="quarter" idx="13"/>
          </p:nvPr>
        </p:nvSpPr>
        <p:spPr>
          <a:xfrm>
            <a:off x="5791050" y="6221691"/>
            <a:ext cx="5913749" cy="518833"/>
          </a:xfrm>
        </p:spPr>
        <p:txBody>
          <a:bodyPr>
            <a:normAutofit/>
          </a:bodyPr>
          <a:lstStyle/>
          <a:p>
            <a:r>
              <a:rPr lang="en-US" dirty="0"/>
              <a:t>Image Credit: NOAA Habitat Conservation National Marine Fisheries Service</a:t>
            </a:r>
          </a:p>
        </p:txBody>
      </p:sp>
      <p:pic>
        <p:nvPicPr>
          <p:cNvPr id="6" name="Shape 120"/>
          <p:cNvPicPr preferRelativeResize="0"/>
          <p:nvPr/>
        </p:nvPicPr>
        <p:blipFill>
          <a:blip r:embed="rId3">
            <a:alphaModFix/>
          </a:blip>
          <a:stretch>
            <a:fillRect/>
          </a:stretch>
        </p:blipFill>
        <p:spPr>
          <a:xfrm>
            <a:off x="5945475" y="1488350"/>
            <a:ext cx="5604900" cy="4203674"/>
          </a:xfrm>
          <a:prstGeom prst="rect">
            <a:avLst/>
          </a:prstGeom>
          <a:noFill/>
          <a:ln>
            <a:noFill/>
          </a:ln>
        </p:spPr>
      </p:pic>
      <p:sp>
        <p:nvSpPr>
          <p:cNvPr id="2" name="Rectangle 1"/>
          <p:cNvSpPr/>
          <p:nvPr/>
        </p:nvSpPr>
        <p:spPr>
          <a:xfrm>
            <a:off x="5986914" y="1463040"/>
            <a:ext cx="1645920" cy="1106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543149" y="1294930"/>
            <a:ext cx="2910418" cy="731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43301" y="4741976"/>
            <a:ext cx="4049490" cy="975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86654" y="4595002"/>
            <a:ext cx="2822435" cy="975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3708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595897" y="1715655"/>
            <a:ext cx="6708678" cy="4086225"/>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Second largest tidal salt marsh in California (ESNERR, 2016)</a:t>
            </a: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Located in Monterey Bay</a:t>
            </a: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State Ecological Reserve and Wildlife Management Area (ESNERR, 2016)</a:t>
            </a: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Research underway to restore marsh and habitat</a:t>
            </a:r>
          </a:p>
          <a:p>
            <a:pPr marL="0" indent="0">
              <a:spcBef>
                <a:spcPts val="200"/>
              </a:spcBef>
              <a:buClr>
                <a:srgbClr val="218754"/>
              </a:buClr>
              <a:buNone/>
            </a:pPr>
            <a:endParaRPr lang="en-US" sz="2000" dirty="0">
              <a:solidFill>
                <a:schemeClr val="bg2">
                  <a:lumMod val="50000"/>
                </a:schemeClr>
              </a:solidFill>
            </a:endParaRPr>
          </a:p>
        </p:txBody>
      </p:sp>
      <p:sp>
        <p:nvSpPr>
          <p:cNvPr id="7" name="Text Placeholder 2"/>
          <p:cNvSpPr txBox="1">
            <a:spLocks/>
          </p:cNvSpPr>
          <p:nvPr/>
        </p:nvSpPr>
        <p:spPr>
          <a:xfrm>
            <a:off x="3086100" y="455927"/>
            <a:ext cx="55530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Study Area</a:t>
            </a:r>
          </a:p>
        </p:txBody>
      </p:sp>
      <p:sp>
        <p:nvSpPr>
          <p:cNvPr id="14" name="Text Placeholder 4"/>
          <p:cNvSpPr>
            <a:spLocks noGrp="1"/>
          </p:cNvSpPr>
          <p:nvPr>
            <p:ph type="body" sz="quarter" idx="13"/>
          </p:nvPr>
        </p:nvSpPr>
        <p:spPr>
          <a:xfrm>
            <a:off x="480309" y="6289346"/>
            <a:ext cx="4558928" cy="518833"/>
          </a:xfrm>
        </p:spPr>
        <p:txBody>
          <a:bodyPr>
            <a:normAutofit/>
          </a:bodyPr>
          <a:lstStyle/>
          <a:p>
            <a:pPr algn="l"/>
            <a:r>
              <a:rPr lang="en-US" dirty="0"/>
              <a:t>Image Credit (left to right): </a:t>
            </a:r>
            <a:r>
              <a:rPr lang="es" dirty="0"/>
              <a:t>PBS, Elkhorn Slough Foundation</a:t>
            </a:r>
          </a:p>
          <a:p>
            <a:pPr algn="l"/>
            <a:endParaRPr lang="en-US" dirty="0"/>
          </a:p>
        </p:txBody>
      </p:sp>
      <p:pic>
        <p:nvPicPr>
          <p:cNvPr id="12" name="Shape 136"/>
          <p:cNvPicPr preferRelativeResize="0"/>
          <p:nvPr/>
        </p:nvPicPr>
        <p:blipFill>
          <a:blip r:embed="rId3">
            <a:alphaModFix/>
          </a:blip>
          <a:stretch>
            <a:fillRect/>
          </a:stretch>
        </p:blipFill>
        <p:spPr>
          <a:xfrm>
            <a:off x="3789676" y="3933825"/>
            <a:ext cx="3268349" cy="1976087"/>
          </a:xfrm>
          <a:prstGeom prst="rect">
            <a:avLst/>
          </a:prstGeom>
          <a:noFill/>
          <a:ln>
            <a:noFill/>
          </a:ln>
        </p:spPr>
      </p:pic>
      <p:pic>
        <p:nvPicPr>
          <p:cNvPr id="13" name="Shape 139"/>
          <p:cNvPicPr preferRelativeResize="0"/>
          <p:nvPr/>
        </p:nvPicPr>
        <p:blipFill>
          <a:blip r:embed="rId4">
            <a:alphaModFix/>
          </a:blip>
          <a:stretch>
            <a:fillRect/>
          </a:stretch>
        </p:blipFill>
        <p:spPr>
          <a:xfrm>
            <a:off x="595897" y="3933825"/>
            <a:ext cx="3022989" cy="1976087"/>
          </a:xfrm>
          <a:prstGeom prst="rect">
            <a:avLst/>
          </a:prstGeom>
          <a:noFill/>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9377" y="1352432"/>
            <a:ext cx="4015347" cy="5196331"/>
          </a:xfrm>
          <a:prstGeom prst="rect">
            <a:avLst/>
          </a:prstGeom>
          <a:ln>
            <a:solidFill>
              <a:schemeClr val="tx1">
                <a:lumMod val="85000"/>
                <a:lumOff val="15000"/>
              </a:schemeClr>
            </a:solidFill>
          </a:ln>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453" y="5801880"/>
            <a:ext cx="1465469" cy="535046"/>
          </a:xfrm>
          <a:prstGeom prst="rect">
            <a:avLst/>
          </a:prstGeom>
        </p:spPr>
      </p:pic>
    </p:spTree>
    <p:extLst>
      <p:ext uri="{BB962C8B-B14F-4D97-AF65-F5344CB8AC3E}">
        <p14:creationId xmlns:p14="http://schemas.microsoft.com/office/powerpoint/2010/main" val="23506079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709986" y="495300"/>
            <a:ext cx="3829050"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Project Scope</a:t>
            </a:r>
          </a:p>
        </p:txBody>
      </p:sp>
      <p:sp>
        <p:nvSpPr>
          <p:cNvPr id="6" name="Shape 149"/>
          <p:cNvSpPr txBox="1"/>
          <p:nvPr/>
        </p:nvSpPr>
        <p:spPr>
          <a:xfrm>
            <a:off x="3331486" y="2524124"/>
            <a:ext cx="4586050" cy="2057398"/>
          </a:xfrm>
          <a:prstGeom prst="rect">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p>
            <a:pPr marL="0" lvl="0" indent="0" algn="ctr" rtl="0">
              <a:lnSpc>
                <a:spcPct val="115000"/>
              </a:lnSpc>
              <a:spcBef>
                <a:spcPts val="0"/>
              </a:spcBef>
              <a:buNone/>
            </a:pPr>
            <a:endParaRPr lang="es" sz="2000" dirty="0">
              <a:solidFill>
                <a:srgbClr val="757070"/>
              </a:solidFill>
              <a:latin typeface="Century Gothic" panose="020B0502020202020204" pitchFamily="34" charset="0"/>
              <a:ea typeface="Questrial"/>
              <a:cs typeface="Questrial"/>
              <a:sym typeface="Questrial"/>
            </a:endParaRPr>
          </a:p>
          <a:p>
            <a:pPr marL="0" lvl="0" indent="0" algn="ctr" rtl="0">
              <a:lnSpc>
                <a:spcPct val="115000"/>
              </a:lnSpc>
              <a:spcBef>
                <a:spcPts val="0"/>
              </a:spcBef>
              <a:buNone/>
            </a:pPr>
            <a:r>
              <a:rPr lang="es" sz="2000" b="1" i="1" dirty="0">
                <a:solidFill>
                  <a:schemeClr val="accent6">
                    <a:lumMod val="75000"/>
                  </a:schemeClr>
                </a:solidFill>
                <a:latin typeface="Century Gothic" panose="020B0502020202020204" pitchFamily="34" charset="0"/>
                <a:ea typeface="Questrial"/>
                <a:cs typeface="Questrial"/>
                <a:sym typeface="Questrial"/>
              </a:rPr>
              <a:t>What are the effects of different scenarios of sea level rise and climatic patterns on marsh vegetation health?</a:t>
            </a:r>
          </a:p>
          <a:p>
            <a:pPr marL="0" lvl="0" indent="0" algn="ctr" rtl="0">
              <a:lnSpc>
                <a:spcPct val="115000"/>
              </a:lnSpc>
              <a:spcBef>
                <a:spcPts val="0"/>
              </a:spcBef>
              <a:buNone/>
            </a:pPr>
            <a:endParaRPr lang="es" sz="2000" dirty="0">
              <a:solidFill>
                <a:srgbClr val="757070"/>
              </a:solidFill>
              <a:latin typeface="Century Gothic" panose="020B0502020202020204" pitchFamily="34" charset="0"/>
              <a:ea typeface="Questrial"/>
              <a:cs typeface="Questrial"/>
              <a:sym typeface="Questrial"/>
            </a:endParaRPr>
          </a:p>
          <a:p>
            <a:pPr marL="0" lvl="0" indent="0" algn="ctr" rtl="0">
              <a:lnSpc>
                <a:spcPct val="115000"/>
              </a:lnSpc>
              <a:spcBef>
                <a:spcPts val="0"/>
              </a:spcBef>
              <a:buNone/>
            </a:pPr>
            <a:endParaRPr lang="es" sz="2000" dirty="0">
              <a:solidFill>
                <a:srgbClr val="757070"/>
              </a:solidFill>
              <a:latin typeface="Century Gothic" panose="020B0502020202020204" pitchFamily="34" charset="0"/>
              <a:ea typeface="Questrial"/>
              <a:cs typeface="Questrial"/>
              <a:sym typeface="Quest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9075" y="2192414"/>
            <a:ext cx="3843023" cy="288226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5972" y="2195275"/>
            <a:ext cx="3591401" cy="287654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33160" y="5622279"/>
            <a:ext cx="2876786" cy="646331"/>
          </a:xfrm>
          <a:prstGeom prst="rect">
            <a:avLst/>
          </a:prstGeom>
          <a:noFill/>
        </p:spPr>
        <p:txBody>
          <a:bodyPr wrap="square" rtlCol="0">
            <a:spAutoFit/>
          </a:bodyPr>
          <a:lstStyle/>
          <a:p>
            <a:pPr algn="ctr"/>
            <a:r>
              <a:rPr lang="en-US" sz="1200" dirty="0" err="1">
                <a:solidFill>
                  <a:schemeClr val="bg2">
                    <a:lumMod val="50000"/>
                  </a:schemeClr>
                </a:solidFill>
              </a:rPr>
              <a:t>Pickleweed</a:t>
            </a:r>
            <a:r>
              <a:rPr lang="en-US" sz="1200" dirty="0">
                <a:solidFill>
                  <a:schemeClr val="bg2">
                    <a:lumMod val="50000"/>
                  </a:schemeClr>
                </a:solidFill>
              </a:rPr>
              <a:t> (</a:t>
            </a:r>
            <a:r>
              <a:rPr lang="en-US" sz="1200" i="1" dirty="0" err="1">
                <a:solidFill>
                  <a:schemeClr val="bg2">
                    <a:lumMod val="50000"/>
                  </a:schemeClr>
                </a:solidFill>
              </a:rPr>
              <a:t>Sarcocornia</a:t>
            </a:r>
            <a:r>
              <a:rPr lang="en-US" sz="1200" i="1" dirty="0">
                <a:solidFill>
                  <a:schemeClr val="bg2">
                    <a:lumMod val="50000"/>
                  </a:schemeClr>
                </a:solidFill>
              </a:rPr>
              <a:t> </a:t>
            </a:r>
            <a:r>
              <a:rPr lang="en-US" sz="1200" i="1" dirty="0" err="1">
                <a:solidFill>
                  <a:schemeClr val="bg2">
                    <a:lumMod val="50000"/>
                  </a:schemeClr>
                </a:solidFill>
              </a:rPr>
              <a:t>pacifica</a:t>
            </a:r>
            <a:r>
              <a:rPr lang="en-US" sz="1200" i="1" dirty="0">
                <a:solidFill>
                  <a:schemeClr val="bg2">
                    <a:lumMod val="50000"/>
                  </a:schemeClr>
                </a:solidFill>
              </a:rPr>
              <a:t>) is the </a:t>
            </a:r>
            <a:r>
              <a:rPr lang="en-US" sz="1200" dirty="0">
                <a:solidFill>
                  <a:schemeClr val="bg2">
                    <a:lumMod val="50000"/>
                  </a:schemeClr>
                </a:solidFill>
              </a:rPr>
              <a:t>dominant vegetation species in Elkhorn Slough.</a:t>
            </a:r>
          </a:p>
        </p:txBody>
      </p:sp>
      <p:sp>
        <p:nvSpPr>
          <p:cNvPr id="7" name="TextBox 6"/>
          <p:cNvSpPr txBox="1"/>
          <p:nvPr/>
        </p:nvSpPr>
        <p:spPr>
          <a:xfrm>
            <a:off x="8322193" y="5391447"/>
            <a:ext cx="2876786" cy="461665"/>
          </a:xfrm>
          <a:prstGeom prst="rect">
            <a:avLst/>
          </a:prstGeom>
          <a:noFill/>
        </p:spPr>
        <p:txBody>
          <a:bodyPr wrap="square" rtlCol="0">
            <a:spAutoFit/>
          </a:bodyPr>
          <a:lstStyle/>
          <a:p>
            <a:pPr algn="ctr"/>
            <a:r>
              <a:rPr lang="en-US" sz="1200" dirty="0">
                <a:solidFill>
                  <a:schemeClr val="bg2">
                    <a:lumMod val="50000"/>
                  </a:schemeClr>
                </a:solidFill>
              </a:rPr>
              <a:t>A subsiding marsh in Elkhorn Slough that is partially flooded. </a:t>
            </a:r>
          </a:p>
        </p:txBody>
      </p:sp>
    </p:spTree>
    <p:extLst>
      <p:ext uri="{BB962C8B-B14F-4D97-AF65-F5344CB8AC3E}">
        <p14:creationId xmlns:p14="http://schemas.microsoft.com/office/powerpoint/2010/main" val="168092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409949" y="476250"/>
            <a:ext cx="5105399"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Objectives</a:t>
            </a:r>
          </a:p>
        </p:txBody>
      </p:sp>
      <p:sp>
        <p:nvSpPr>
          <p:cNvPr id="7" name="Shape 129"/>
          <p:cNvSpPr txBox="1">
            <a:spLocks/>
          </p:cNvSpPr>
          <p:nvPr/>
        </p:nvSpPr>
        <p:spPr>
          <a:xfrm>
            <a:off x="6716621" y="1419225"/>
            <a:ext cx="4791600" cy="5167168"/>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pPr marL="57150">
              <a:spcBef>
                <a:spcPts val="1800"/>
              </a:spcBef>
              <a:buClr>
                <a:srgbClr val="666666"/>
              </a:buClr>
              <a:buSzPct val="100000"/>
            </a:pPr>
            <a:endParaRPr lang="en-US" kern="0" dirty="0">
              <a:solidFill>
                <a:srgbClr val="666666"/>
              </a:solidFill>
              <a:latin typeface="Century Gothic" panose="020B0502020202020204" pitchFamily="34" charset="0"/>
            </a:endParaRPr>
          </a:p>
          <a:p>
            <a:pPr marL="514350" indent="-457200">
              <a:spcBef>
                <a:spcPts val="1800"/>
              </a:spcBef>
              <a:buClr>
                <a:schemeClr val="accent6">
                  <a:lumMod val="75000"/>
                </a:schemeClr>
              </a:buClr>
              <a:buSzPct val="100000"/>
              <a:buFont typeface="+mj-lt"/>
              <a:buAutoNum type="arabicPeriod"/>
            </a:pPr>
            <a:r>
              <a:rPr lang="en-US" sz="2400" kern="0" dirty="0">
                <a:solidFill>
                  <a:srgbClr val="666666"/>
                </a:solidFill>
                <a:latin typeface="Century Gothic" panose="020B0502020202020204" pitchFamily="34" charset="0"/>
              </a:rPr>
              <a:t>Identify </a:t>
            </a:r>
            <a:r>
              <a:rPr lang="en-US" sz="2400" b="1" kern="0" dirty="0">
                <a:solidFill>
                  <a:srgbClr val="666666"/>
                </a:solidFill>
                <a:latin typeface="Century Gothic" panose="020B0502020202020204" pitchFamily="34" charset="0"/>
              </a:rPr>
              <a:t>historical</a:t>
            </a:r>
            <a:r>
              <a:rPr lang="en-US" sz="2400" kern="0" dirty="0">
                <a:solidFill>
                  <a:srgbClr val="666666"/>
                </a:solidFill>
                <a:latin typeface="Century Gothic" panose="020B0502020202020204" pitchFamily="34" charset="0"/>
              </a:rPr>
              <a:t> spatial and temporal trends for marsh vegetation using NASA Earth observations and Google Earth Engine</a:t>
            </a:r>
          </a:p>
          <a:p>
            <a:pPr marL="514350" indent="-457200">
              <a:spcBef>
                <a:spcPts val="1800"/>
              </a:spcBef>
              <a:buClr>
                <a:schemeClr val="accent6">
                  <a:lumMod val="75000"/>
                </a:schemeClr>
              </a:buClr>
              <a:buSzPct val="100000"/>
              <a:buFont typeface="+mj-lt"/>
              <a:buAutoNum type="arabicPeriod"/>
            </a:pPr>
            <a:r>
              <a:rPr lang="en-US" sz="2400" kern="0" dirty="0">
                <a:solidFill>
                  <a:srgbClr val="666666"/>
                </a:solidFill>
                <a:latin typeface="Century Gothic" panose="020B0502020202020204" pitchFamily="34" charset="0"/>
              </a:rPr>
              <a:t>Detect </a:t>
            </a:r>
            <a:r>
              <a:rPr lang="en-US" sz="2400" b="1" kern="0" dirty="0">
                <a:solidFill>
                  <a:srgbClr val="666666"/>
                </a:solidFill>
                <a:latin typeface="Century Gothic" panose="020B0502020202020204" pitchFamily="34" charset="0"/>
              </a:rPr>
              <a:t>current</a:t>
            </a:r>
            <a:r>
              <a:rPr lang="en-US" sz="2400" kern="0" dirty="0">
                <a:solidFill>
                  <a:srgbClr val="666666"/>
                </a:solidFill>
                <a:latin typeface="Century Gothic" panose="020B0502020202020204" pitchFamily="34" charset="0"/>
              </a:rPr>
              <a:t> vegetation health in comparison to </a:t>
            </a:r>
            <a:r>
              <a:rPr lang="en-US" sz="2400" i="1" kern="0" dirty="0">
                <a:solidFill>
                  <a:srgbClr val="666666"/>
                </a:solidFill>
                <a:latin typeface="Century Gothic" panose="020B0502020202020204" pitchFamily="34" charset="0"/>
              </a:rPr>
              <a:t>in situ </a:t>
            </a:r>
            <a:r>
              <a:rPr lang="en-US" sz="2400" kern="0" dirty="0">
                <a:solidFill>
                  <a:srgbClr val="666666"/>
                </a:solidFill>
                <a:latin typeface="Century Gothic" panose="020B0502020202020204" pitchFamily="34" charset="0"/>
              </a:rPr>
              <a:t>data </a:t>
            </a:r>
          </a:p>
          <a:p>
            <a:pPr marL="514350" indent="-457200">
              <a:spcBef>
                <a:spcPts val="1800"/>
              </a:spcBef>
              <a:buClr>
                <a:schemeClr val="accent6">
                  <a:lumMod val="75000"/>
                </a:schemeClr>
              </a:buClr>
              <a:buSzPct val="100000"/>
              <a:buFont typeface="+mj-lt"/>
              <a:buAutoNum type="arabicPeriod"/>
            </a:pPr>
            <a:r>
              <a:rPr lang="en-US" sz="2400" kern="0" dirty="0">
                <a:solidFill>
                  <a:srgbClr val="666666"/>
                </a:solidFill>
                <a:latin typeface="Century Gothic" panose="020B0502020202020204" pitchFamily="34" charset="0"/>
              </a:rPr>
              <a:t>Forecast </a:t>
            </a:r>
            <a:r>
              <a:rPr lang="en-US" sz="2400" b="1" kern="0" dirty="0">
                <a:solidFill>
                  <a:srgbClr val="666666"/>
                </a:solidFill>
                <a:latin typeface="Century Gothic" panose="020B0502020202020204" pitchFamily="34" charset="0"/>
              </a:rPr>
              <a:t>future</a:t>
            </a:r>
            <a:r>
              <a:rPr lang="en-US" sz="2400" kern="0" dirty="0">
                <a:solidFill>
                  <a:srgbClr val="666666"/>
                </a:solidFill>
                <a:latin typeface="Century Gothic" panose="020B0502020202020204" pitchFamily="34" charset="0"/>
              </a:rPr>
              <a:t> marsh resilience to different sea level scenarios</a:t>
            </a:r>
          </a:p>
          <a:p>
            <a:pPr>
              <a:buClr>
                <a:srgbClr val="757070"/>
              </a:buClr>
              <a:buSzPct val="25000"/>
            </a:pPr>
            <a:endParaRPr lang="en-US" b="1" kern="0" dirty="0">
              <a:solidFill>
                <a:srgbClr val="757070"/>
              </a:solidFill>
              <a:latin typeface="Century Gothic" panose="020B0502020202020204" pitchFamily="34" charset="0"/>
            </a:endParaRPr>
          </a:p>
          <a:p>
            <a:pPr>
              <a:lnSpc>
                <a:spcPct val="100000"/>
              </a:lnSpc>
              <a:spcBef>
                <a:spcPts val="0"/>
              </a:spcBef>
              <a:buClr>
                <a:srgbClr val="000000"/>
              </a:buClr>
              <a:buSzPct val="45833"/>
            </a:pPr>
            <a:endParaRPr lang="en-US" kern="0" dirty="0">
              <a:solidFill>
                <a:srgbClr val="757070"/>
              </a:solidFill>
              <a:latin typeface="Century Gothic" panose="020B0502020202020204" pitchFamily="34" charset="0"/>
            </a:endParaRPr>
          </a:p>
          <a:p>
            <a:pPr>
              <a:buClr>
                <a:srgbClr val="757070"/>
              </a:buClr>
              <a:buSzPct val="25000"/>
            </a:pPr>
            <a:endParaRPr lang="en-US" kern="0" dirty="0">
              <a:solidFill>
                <a:srgbClr val="757070"/>
              </a:solidFill>
              <a:latin typeface="Century Gothic" panose="020B0502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97" y="2073691"/>
            <a:ext cx="6050104" cy="3403184"/>
          </a:xfrm>
          <a:prstGeom prst="rect">
            <a:avLst/>
          </a:prstGeom>
        </p:spPr>
      </p:pic>
    </p:spTree>
    <p:extLst>
      <p:ext uri="{BB962C8B-B14F-4D97-AF65-F5344CB8AC3E}">
        <p14:creationId xmlns:p14="http://schemas.microsoft.com/office/powerpoint/2010/main" val="20866862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Shape 162"/>
          <p:cNvSpPr txBox="1">
            <a:spLocks noGrp="1"/>
          </p:cNvSpPr>
          <p:nvPr>
            <p:ph type="body" idx="3"/>
          </p:nvPr>
        </p:nvSpPr>
        <p:spPr>
          <a:xfrm>
            <a:off x="4760465" y="6316470"/>
            <a:ext cx="7143974" cy="319200"/>
          </a:xfrm>
          <a:prstGeom prst="rect">
            <a:avLst/>
          </a:prstGeom>
        </p:spPr>
        <p:txBody>
          <a:bodyPr lIns="91425" tIns="91425" rIns="91425" bIns="91425" anchor="t" anchorCtr="0">
            <a:noAutofit/>
          </a:bodyPr>
          <a:lstStyle/>
          <a:p>
            <a:pPr lvl="0" algn="r">
              <a:spcBef>
                <a:spcPts val="0"/>
              </a:spcBef>
              <a:buNone/>
            </a:pPr>
            <a:r>
              <a:rPr lang="es" sz="1200" dirty="0">
                <a:latin typeface="Century Gothic" panose="020B0502020202020204" pitchFamily="34" charset="0"/>
              </a:rPr>
              <a:t>Image Credit: NASA, European Space Agency (ESA)</a:t>
            </a:r>
          </a:p>
        </p:txBody>
      </p:sp>
      <p:sp>
        <p:nvSpPr>
          <p:cNvPr id="163" name="Shape 163"/>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000" dirty="0">
                <a:solidFill>
                  <a:schemeClr val="bg1"/>
                </a:solidFill>
                <a:latin typeface="Century Gothic" panose="020B0502020202020204" pitchFamily="34" charset="0"/>
                <a:ea typeface="Questrial"/>
                <a:cs typeface="Questrial"/>
                <a:sym typeface="Questrial"/>
              </a:rPr>
              <a:t>NASA Satellites &amp; Sensors</a:t>
            </a:r>
          </a:p>
          <a:p>
            <a:pPr marL="0" marR="0" lvl="0" indent="0" algn="ctr" rtl="0">
              <a:lnSpc>
                <a:spcPct val="90000"/>
              </a:lnSpc>
              <a:spcBef>
                <a:spcPts val="0"/>
              </a:spcBef>
              <a:buClr>
                <a:schemeClr val="lt1"/>
              </a:buClr>
              <a:buFont typeface="Arial"/>
              <a:buNone/>
            </a:pPr>
            <a:endParaRPr sz="4000" dirty="0">
              <a:solidFill>
                <a:schemeClr val="bg2">
                  <a:lumMod val="50000"/>
                </a:schemeClr>
              </a:solidFill>
              <a:latin typeface="Century Gothic" panose="020B0502020202020204" pitchFamily="34" charset="0"/>
              <a:ea typeface="Questrial"/>
              <a:cs typeface="Questrial"/>
              <a:sym typeface="Questrial"/>
            </a:endParaRPr>
          </a:p>
        </p:txBody>
      </p:sp>
      <p:pic>
        <p:nvPicPr>
          <p:cNvPr id="165" name="Shape 165"/>
          <p:cNvPicPr preferRelativeResize="0"/>
          <p:nvPr/>
        </p:nvPicPr>
        <p:blipFill>
          <a:blip r:embed="rId3">
            <a:alphaModFix/>
          </a:blip>
          <a:stretch>
            <a:fillRect/>
          </a:stretch>
        </p:blipFill>
        <p:spPr>
          <a:xfrm>
            <a:off x="1357675" y="1759495"/>
            <a:ext cx="1847825" cy="2295050"/>
          </a:xfrm>
          <a:prstGeom prst="rect">
            <a:avLst/>
          </a:prstGeom>
          <a:noFill/>
          <a:ln>
            <a:noFill/>
          </a:ln>
        </p:spPr>
      </p:pic>
      <p:pic>
        <p:nvPicPr>
          <p:cNvPr id="166" name="Shape 166"/>
          <p:cNvPicPr preferRelativeResize="0"/>
          <p:nvPr/>
        </p:nvPicPr>
        <p:blipFill rotWithShape="1">
          <a:blip r:embed="rId4">
            <a:alphaModFix/>
          </a:blip>
          <a:srcRect l="13501" r="6325"/>
          <a:stretch/>
        </p:blipFill>
        <p:spPr>
          <a:xfrm>
            <a:off x="7709588" y="1768545"/>
            <a:ext cx="2990375" cy="2295050"/>
          </a:xfrm>
          <a:prstGeom prst="rect">
            <a:avLst/>
          </a:prstGeom>
          <a:noFill/>
          <a:ln>
            <a:noFill/>
          </a:ln>
        </p:spPr>
      </p:pic>
      <p:sp>
        <p:nvSpPr>
          <p:cNvPr id="167" name="Shape 167"/>
          <p:cNvSpPr txBox="1"/>
          <p:nvPr/>
        </p:nvSpPr>
        <p:spPr>
          <a:xfrm>
            <a:off x="4362177" y="4161445"/>
            <a:ext cx="2295600" cy="1608300"/>
          </a:xfrm>
          <a:prstGeom prst="rect">
            <a:avLst/>
          </a:prstGeom>
          <a:noFill/>
          <a:ln>
            <a:noFill/>
          </a:ln>
        </p:spPr>
        <p:txBody>
          <a:bodyPr lIns="91425" tIns="91425" rIns="91425" bIns="91425" anchor="ctr" anchorCtr="0">
            <a:noAutofit/>
          </a:bodyPr>
          <a:lstStyle/>
          <a:p>
            <a:pPr lvl="0" algn="ctr" rtl="0">
              <a:lnSpc>
                <a:spcPct val="90000"/>
              </a:lnSpc>
              <a:spcBef>
                <a:spcPts val="1000"/>
              </a:spcBef>
              <a:buNone/>
            </a:pPr>
            <a:r>
              <a:rPr lang="es" sz="2000" b="1" dirty="0">
                <a:solidFill>
                  <a:schemeClr val="bg2">
                    <a:lumMod val="50000"/>
                  </a:schemeClr>
                </a:solidFill>
                <a:latin typeface="Century Gothic" panose="020B0502020202020204" pitchFamily="34" charset="0"/>
                <a:ea typeface="Questrial"/>
                <a:cs typeface="Questrial"/>
                <a:sym typeface="Questrial"/>
              </a:rPr>
              <a:t>Landsat 8 OLI</a:t>
            </a:r>
          </a:p>
          <a:p>
            <a:pPr lvl="0" algn="ctr" rtl="0">
              <a:lnSpc>
                <a:spcPct val="90000"/>
              </a:lnSpc>
              <a:spcBef>
                <a:spcPts val="1000"/>
              </a:spcBef>
              <a:buClr>
                <a:schemeClr val="dk1"/>
              </a:buClr>
              <a:buFont typeface="Arial"/>
              <a:buNone/>
            </a:pPr>
            <a:r>
              <a:rPr lang="es" sz="2000" dirty="0">
                <a:solidFill>
                  <a:schemeClr val="bg2">
                    <a:lumMod val="50000"/>
                  </a:schemeClr>
                </a:solidFill>
                <a:latin typeface="Century Gothic" panose="020B0502020202020204" pitchFamily="34" charset="0"/>
                <a:ea typeface="Questrial"/>
                <a:cs typeface="Questrial"/>
                <a:sym typeface="Questrial"/>
              </a:rPr>
              <a:t>30m Resolution </a:t>
            </a:r>
          </a:p>
          <a:p>
            <a:pPr lvl="0" algn="ctr" rtl="0">
              <a:lnSpc>
                <a:spcPct val="90000"/>
              </a:lnSpc>
              <a:spcBef>
                <a:spcPts val="1000"/>
              </a:spcBef>
              <a:buClr>
                <a:schemeClr val="dk1"/>
              </a:buClr>
              <a:buFont typeface="Arial"/>
              <a:buNone/>
            </a:pPr>
            <a:r>
              <a:rPr lang="es" sz="2000" dirty="0">
                <a:solidFill>
                  <a:schemeClr val="bg2">
                    <a:lumMod val="50000"/>
                  </a:schemeClr>
                </a:solidFill>
                <a:latin typeface="Century Gothic" panose="020B0502020202020204" pitchFamily="34" charset="0"/>
                <a:ea typeface="Questrial"/>
                <a:cs typeface="Questrial"/>
                <a:sym typeface="Questrial"/>
              </a:rPr>
              <a:t>February 2013 - present</a:t>
            </a:r>
          </a:p>
        </p:txBody>
      </p:sp>
      <p:sp>
        <p:nvSpPr>
          <p:cNvPr id="168" name="Shape 168"/>
          <p:cNvSpPr txBox="1"/>
          <p:nvPr/>
        </p:nvSpPr>
        <p:spPr>
          <a:xfrm>
            <a:off x="7051676" y="4708170"/>
            <a:ext cx="4306200" cy="505800"/>
          </a:xfrm>
          <a:prstGeom prst="rect">
            <a:avLst/>
          </a:prstGeom>
          <a:noFill/>
          <a:ln>
            <a:noFill/>
          </a:ln>
        </p:spPr>
        <p:txBody>
          <a:bodyPr lIns="91425" tIns="91425" rIns="91425" bIns="91425" anchor="ctr" anchorCtr="0">
            <a:noAutofit/>
          </a:bodyPr>
          <a:lstStyle/>
          <a:p>
            <a:pPr lvl="0" algn="ctr" rtl="0">
              <a:lnSpc>
                <a:spcPct val="100000"/>
              </a:lnSpc>
              <a:spcBef>
                <a:spcPts val="0"/>
              </a:spcBef>
              <a:buNone/>
            </a:pPr>
            <a:r>
              <a:rPr lang="es" sz="2000" b="1" dirty="0">
                <a:solidFill>
                  <a:schemeClr val="bg2">
                    <a:lumMod val="50000"/>
                  </a:schemeClr>
                </a:solidFill>
                <a:latin typeface="Century Gothic" panose="020B0502020202020204" pitchFamily="34" charset="0"/>
                <a:ea typeface="Questrial"/>
                <a:cs typeface="Questrial"/>
                <a:sym typeface="Questrial"/>
              </a:rPr>
              <a:t>Sentinel-2 MSI</a:t>
            </a:r>
          </a:p>
          <a:p>
            <a:pPr lvl="0" algn="ctr" rtl="0">
              <a:lnSpc>
                <a:spcPct val="90000"/>
              </a:lnSpc>
              <a:spcBef>
                <a:spcPts val="1000"/>
              </a:spcBef>
              <a:buNone/>
            </a:pPr>
            <a:r>
              <a:rPr lang="es" sz="2000" dirty="0">
                <a:solidFill>
                  <a:schemeClr val="bg2">
                    <a:lumMod val="50000"/>
                  </a:schemeClr>
                </a:solidFill>
                <a:latin typeface="Century Gothic" panose="020B0502020202020204" pitchFamily="34" charset="0"/>
                <a:ea typeface="Questrial"/>
                <a:cs typeface="Questrial"/>
                <a:sym typeface="Questrial"/>
              </a:rPr>
              <a:t>10m, 20m, 60m Resolution</a:t>
            </a:r>
          </a:p>
          <a:p>
            <a:pPr lvl="0" algn="ctr" rtl="0">
              <a:lnSpc>
                <a:spcPct val="90000"/>
              </a:lnSpc>
              <a:spcBef>
                <a:spcPts val="1000"/>
              </a:spcBef>
              <a:buNone/>
            </a:pPr>
            <a:r>
              <a:rPr lang="es" sz="2000" dirty="0">
                <a:solidFill>
                  <a:schemeClr val="bg2">
                    <a:lumMod val="50000"/>
                  </a:schemeClr>
                </a:solidFill>
                <a:latin typeface="Century Gothic" panose="020B0502020202020204" pitchFamily="34" charset="0"/>
                <a:ea typeface="Questrial"/>
                <a:cs typeface="Questrial"/>
                <a:sym typeface="Questrial"/>
              </a:rPr>
              <a:t>June 2015 - Present</a:t>
            </a:r>
          </a:p>
          <a:p>
            <a:pPr lvl="0" algn="ctr" rtl="0">
              <a:lnSpc>
                <a:spcPct val="90000"/>
              </a:lnSpc>
              <a:spcBef>
                <a:spcPts val="1000"/>
              </a:spcBef>
              <a:buNone/>
            </a:pPr>
            <a:r>
              <a:rPr lang="es" sz="2000" dirty="0">
                <a:solidFill>
                  <a:schemeClr val="bg2">
                    <a:lumMod val="50000"/>
                  </a:schemeClr>
                </a:solidFill>
                <a:latin typeface="Century Gothic" panose="020B0502020202020204" pitchFamily="34" charset="0"/>
                <a:ea typeface="Questrial"/>
                <a:cs typeface="Questrial"/>
                <a:sym typeface="Questrial"/>
              </a:rPr>
              <a:t> </a:t>
            </a:r>
          </a:p>
        </p:txBody>
      </p:sp>
      <p:sp>
        <p:nvSpPr>
          <p:cNvPr id="12" name="Shape 167"/>
          <p:cNvSpPr txBox="1"/>
          <p:nvPr/>
        </p:nvSpPr>
        <p:spPr>
          <a:xfrm>
            <a:off x="1133787" y="4152395"/>
            <a:ext cx="2295600" cy="1617350"/>
          </a:xfrm>
          <a:prstGeom prst="rect">
            <a:avLst/>
          </a:prstGeom>
          <a:noFill/>
          <a:ln>
            <a:noFill/>
          </a:ln>
        </p:spPr>
        <p:txBody>
          <a:bodyPr lIns="91425" tIns="91425" rIns="91425" bIns="91425" anchor="ctr" anchorCtr="0">
            <a:noAutofit/>
          </a:bodyPr>
          <a:lstStyle/>
          <a:p>
            <a:pPr lvl="0" algn="ctr" rtl="0">
              <a:lnSpc>
                <a:spcPct val="90000"/>
              </a:lnSpc>
              <a:spcBef>
                <a:spcPts val="1000"/>
              </a:spcBef>
              <a:buNone/>
            </a:pPr>
            <a:r>
              <a:rPr lang="es" sz="2000" b="1" dirty="0">
                <a:solidFill>
                  <a:schemeClr val="bg2">
                    <a:lumMod val="50000"/>
                  </a:schemeClr>
                </a:solidFill>
                <a:latin typeface="Century Gothic" panose="020B0502020202020204" pitchFamily="34" charset="0"/>
                <a:ea typeface="Questrial"/>
                <a:cs typeface="Questrial"/>
                <a:sym typeface="Questrial"/>
              </a:rPr>
              <a:t>Landsat 5 TM</a:t>
            </a:r>
          </a:p>
          <a:p>
            <a:pPr lvl="0" algn="ctr" rtl="0">
              <a:lnSpc>
                <a:spcPct val="90000"/>
              </a:lnSpc>
              <a:spcBef>
                <a:spcPts val="1000"/>
              </a:spcBef>
              <a:buClr>
                <a:schemeClr val="dk1"/>
              </a:buClr>
              <a:buFont typeface="Arial"/>
              <a:buNone/>
            </a:pPr>
            <a:r>
              <a:rPr lang="es" sz="2000" dirty="0">
                <a:solidFill>
                  <a:schemeClr val="bg2">
                    <a:lumMod val="50000"/>
                  </a:schemeClr>
                </a:solidFill>
                <a:latin typeface="Century Gothic" panose="020B0502020202020204" pitchFamily="34" charset="0"/>
                <a:ea typeface="Questrial"/>
                <a:cs typeface="Questrial"/>
                <a:sym typeface="Questrial"/>
              </a:rPr>
              <a:t>30m Resolution </a:t>
            </a:r>
          </a:p>
          <a:p>
            <a:pPr lvl="0" algn="ctr" rtl="0">
              <a:lnSpc>
                <a:spcPct val="90000"/>
              </a:lnSpc>
              <a:spcBef>
                <a:spcPts val="1000"/>
              </a:spcBef>
              <a:buClr>
                <a:schemeClr val="dk1"/>
              </a:buClr>
              <a:buFont typeface="Arial"/>
              <a:buNone/>
            </a:pPr>
            <a:r>
              <a:rPr lang="es" sz="2000" dirty="0">
                <a:solidFill>
                  <a:schemeClr val="bg2">
                    <a:lumMod val="50000"/>
                  </a:schemeClr>
                </a:solidFill>
                <a:latin typeface="Century Gothic" panose="020B0502020202020204" pitchFamily="34" charset="0"/>
                <a:ea typeface="Questrial"/>
                <a:cs typeface="Questrial"/>
                <a:sym typeface="Questrial"/>
              </a:rPr>
              <a:t>March 1984 – January 2013</a:t>
            </a:r>
          </a:p>
        </p:txBody>
      </p:sp>
      <p:pic>
        <p:nvPicPr>
          <p:cNvPr id="1026" name="Picture 2" descr="http://landsat.gsfc.nasa.gov/wp-content/uploads/2012/12/Landsat_8_small_240x2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1777" y="1777595"/>
            <a:ext cx="2286000" cy="228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70345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44365" y="3856744"/>
            <a:ext cx="1877577" cy="2387644"/>
          </a:xfrm>
          <a:prstGeom prst="rect">
            <a:avLst/>
          </a:prstGeom>
        </p:spPr>
      </p:pic>
      <p:sp>
        <p:nvSpPr>
          <p:cNvPr id="211" name="Shape 211"/>
          <p:cNvSpPr txBox="1"/>
          <p:nvPr/>
        </p:nvSpPr>
        <p:spPr>
          <a:xfrm>
            <a:off x="609600" y="504825"/>
            <a:ext cx="9591600" cy="70431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000" dirty="0">
                <a:solidFill>
                  <a:schemeClr val="lt1"/>
                </a:solidFill>
                <a:latin typeface="Century Gothic" panose="020B0502020202020204" pitchFamily="34" charset="0"/>
                <a:ea typeface="Questrial"/>
                <a:cs typeface="Questrial"/>
                <a:sym typeface="Questrial"/>
              </a:rPr>
              <a:t>Methods: Historical Time Series </a:t>
            </a:r>
          </a:p>
        </p:txBody>
      </p:sp>
      <p:cxnSp>
        <p:nvCxnSpPr>
          <p:cNvPr id="10" name="Straight Connector 9"/>
          <p:cNvCxnSpPr/>
          <p:nvPr/>
        </p:nvCxnSpPr>
        <p:spPr>
          <a:xfrm flipH="1">
            <a:off x="1596893" y="3202604"/>
            <a:ext cx="1" cy="732254"/>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Straight Connector 37"/>
          <p:cNvCxnSpPr/>
          <p:nvPr/>
        </p:nvCxnSpPr>
        <p:spPr>
          <a:xfrm flipH="1">
            <a:off x="4383316" y="3458526"/>
            <a:ext cx="1" cy="732254"/>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p:cNvCxnSpPr/>
          <p:nvPr/>
        </p:nvCxnSpPr>
        <p:spPr>
          <a:xfrm flipH="1">
            <a:off x="7379652" y="3263621"/>
            <a:ext cx="1" cy="732254"/>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p:cNvCxnSpPr/>
          <p:nvPr/>
        </p:nvCxnSpPr>
        <p:spPr>
          <a:xfrm flipH="1">
            <a:off x="10192819" y="3263621"/>
            <a:ext cx="1" cy="732254"/>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 name="Picture 2"/>
          <p:cNvPicPr>
            <a:picLocks noChangeAspect="1"/>
          </p:cNvPicPr>
          <p:nvPr/>
        </p:nvPicPr>
        <p:blipFill>
          <a:blip r:embed="rId4"/>
          <a:stretch>
            <a:fillRect/>
          </a:stretch>
        </p:blipFill>
        <p:spPr>
          <a:xfrm>
            <a:off x="828039" y="4095143"/>
            <a:ext cx="1610690" cy="1398216"/>
          </a:xfrm>
          <a:prstGeom prst="rect">
            <a:avLst/>
          </a:prstGeom>
        </p:spPr>
      </p:pic>
      <p:pic>
        <p:nvPicPr>
          <p:cNvPr id="11" name="Picture 10"/>
          <p:cNvPicPr>
            <a:picLocks noChangeAspect="1"/>
          </p:cNvPicPr>
          <p:nvPr/>
        </p:nvPicPr>
        <p:blipFill>
          <a:blip r:embed="rId5"/>
          <a:stretch>
            <a:fillRect/>
          </a:stretch>
        </p:blipFill>
        <p:spPr>
          <a:xfrm>
            <a:off x="809579" y="2261964"/>
            <a:ext cx="1810669" cy="780356"/>
          </a:xfrm>
          <a:prstGeom prst="rect">
            <a:avLst/>
          </a:prstGeom>
        </p:spPr>
      </p:pic>
      <p:pic>
        <p:nvPicPr>
          <p:cNvPr id="12" name="Picture 11"/>
          <p:cNvPicPr>
            <a:picLocks noChangeAspect="1"/>
          </p:cNvPicPr>
          <p:nvPr/>
        </p:nvPicPr>
        <p:blipFill>
          <a:blip r:embed="rId6"/>
          <a:stretch>
            <a:fillRect/>
          </a:stretch>
        </p:blipFill>
        <p:spPr>
          <a:xfrm>
            <a:off x="3071133" y="1810503"/>
            <a:ext cx="2914141" cy="1444877"/>
          </a:xfrm>
          <a:prstGeom prst="rect">
            <a:avLst/>
          </a:prstGeom>
        </p:spPr>
      </p:pic>
      <p:pic>
        <p:nvPicPr>
          <p:cNvPr id="19" name="Picture 18"/>
          <p:cNvPicPr>
            <a:picLocks noChangeAspect="1"/>
          </p:cNvPicPr>
          <p:nvPr/>
        </p:nvPicPr>
        <p:blipFill>
          <a:blip r:embed="rId7"/>
          <a:stretch>
            <a:fillRect/>
          </a:stretch>
        </p:blipFill>
        <p:spPr>
          <a:xfrm>
            <a:off x="9158693" y="1975110"/>
            <a:ext cx="2085013" cy="1115665"/>
          </a:xfrm>
          <a:prstGeom prst="rect">
            <a:avLst/>
          </a:prstGeom>
        </p:spPr>
      </p:pic>
      <p:pic>
        <p:nvPicPr>
          <p:cNvPr id="26" name="Picture 25"/>
          <p:cNvPicPr>
            <a:picLocks noChangeAspect="1"/>
          </p:cNvPicPr>
          <p:nvPr/>
        </p:nvPicPr>
        <p:blipFill>
          <a:blip r:embed="rId8"/>
          <a:stretch>
            <a:fillRect/>
          </a:stretch>
        </p:blipFill>
        <p:spPr>
          <a:xfrm>
            <a:off x="5997861" y="3995875"/>
            <a:ext cx="2989791" cy="1443347"/>
          </a:xfrm>
          <a:prstGeom prst="rect">
            <a:avLst/>
          </a:prstGeom>
        </p:spPr>
      </p:pic>
      <p:pic>
        <p:nvPicPr>
          <p:cNvPr id="24" name="Picture 23"/>
          <p:cNvPicPr>
            <a:picLocks noChangeAspect="1"/>
          </p:cNvPicPr>
          <p:nvPr/>
        </p:nvPicPr>
        <p:blipFill>
          <a:blip r:embed="rId9"/>
          <a:stretch>
            <a:fillRect/>
          </a:stretch>
        </p:blipFill>
        <p:spPr>
          <a:xfrm>
            <a:off x="6477685" y="2078751"/>
            <a:ext cx="2030144" cy="1012024"/>
          </a:xfrm>
          <a:prstGeom prst="rect">
            <a:avLst/>
          </a:prstGeom>
        </p:spPr>
      </p:pic>
      <p:pic>
        <p:nvPicPr>
          <p:cNvPr id="15" name="Picture 14"/>
          <p:cNvPicPr>
            <a:picLocks noChangeAspect="1"/>
          </p:cNvPicPr>
          <p:nvPr/>
        </p:nvPicPr>
        <p:blipFill>
          <a:blip r:embed="rId10"/>
          <a:stretch>
            <a:fillRect/>
          </a:stretch>
        </p:blipFill>
        <p:spPr>
          <a:xfrm>
            <a:off x="3489295" y="4122150"/>
            <a:ext cx="1701294" cy="1856832"/>
          </a:xfrm>
          <a:prstGeom prst="rect">
            <a:avLst/>
          </a:prstGeom>
        </p:spPr>
      </p:pic>
    </p:spTree>
    <p:extLst>
      <p:ext uri="{BB962C8B-B14F-4D97-AF65-F5344CB8AC3E}">
        <p14:creationId xmlns:p14="http://schemas.microsoft.com/office/powerpoint/2010/main" val="3983573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63956" y="4987263"/>
            <a:ext cx="4203970" cy="1649207"/>
          </a:xfrm>
        </p:spPr>
        <p:txBody>
          <a:bodyPr>
            <a:normAutofit fontScale="92500" lnSpcReduction="20000"/>
          </a:bodyPr>
          <a:lstStyle/>
          <a:p>
            <a:endParaRPr lang="en-US" sz="2600" dirty="0"/>
          </a:p>
          <a:p>
            <a:pPr marL="342900" indent="-342900">
              <a:spcBef>
                <a:spcPts val="200"/>
              </a:spcBef>
              <a:buClr>
                <a:srgbClr val="218754"/>
              </a:buClr>
              <a:buFont typeface="Webdings" panose="05030102010509060703" pitchFamily="18" charset="2"/>
              <a:buChar char="4"/>
            </a:pPr>
            <a:r>
              <a:rPr lang="en-US" sz="2200" dirty="0">
                <a:solidFill>
                  <a:schemeClr val="bg2">
                    <a:lumMod val="50000"/>
                  </a:schemeClr>
                </a:solidFill>
              </a:rPr>
              <a:t>Landsat scenes were acquired </a:t>
            </a:r>
            <a:r>
              <a:rPr lang="en-US" sz="2200" dirty="0" smtClean="0">
                <a:solidFill>
                  <a:schemeClr val="bg2">
                    <a:lumMod val="50000"/>
                  </a:schemeClr>
                </a:solidFill>
              </a:rPr>
              <a:t>during </a:t>
            </a:r>
            <a:r>
              <a:rPr lang="en-US" sz="2200" dirty="0">
                <a:solidFill>
                  <a:schemeClr val="bg2">
                    <a:lumMod val="50000"/>
                  </a:schemeClr>
                </a:solidFill>
              </a:rPr>
              <a:t>peak biomass season between April to June. </a:t>
            </a:r>
          </a:p>
          <a:p>
            <a:pPr lvl="1" indent="0">
              <a:spcBef>
                <a:spcPts val="200"/>
              </a:spcBef>
              <a:buClr>
                <a:srgbClr val="218754"/>
              </a:buClr>
              <a:buNone/>
            </a:pPr>
            <a:r>
              <a:rPr lang="en-US" dirty="0">
                <a:solidFill>
                  <a:schemeClr val="bg2">
                    <a:lumMod val="50000"/>
                  </a:schemeClr>
                </a:solidFill>
              </a:rPr>
              <a:t> </a:t>
            </a:r>
          </a:p>
        </p:txBody>
      </p:sp>
      <p:sp>
        <p:nvSpPr>
          <p:cNvPr id="5" name="Shape 211"/>
          <p:cNvSpPr txBox="1"/>
          <p:nvPr/>
        </p:nvSpPr>
        <p:spPr>
          <a:xfrm>
            <a:off x="3424047" y="515916"/>
            <a:ext cx="4448100" cy="70431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s" sz="4000" dirty="0">
                <a:solidFill>
                  <a:schemeClr val="lt1"/>
                </a:solidFill>
                <a:latin typeface="Century Gothic" panose="020B0502020202020204" pitchFamily="34" charset="0"/>
                <a:ea typeface="Questrial"/>
                <a:cs typeface="Questrial"/>
                <a:sym typeface="Questrial"/>
              </a:rPr>
              <a:t>Landsat Images</a:t>
            </a:r>
          </a:p>
        </p:txBody>
      </p:sp>
      <p:graphicFrame>
        <p:nvGraphicFramePr>
          <p:cNvPr id="9" name="Table 8"/>
          <p:cNvGraphicFramePr>
            <a:graphicFrameLocks noGrp="1"/>
          </p:cNvGraphicFramePr>
          <p:nvPr>
            <p:extLst>
              <p:ext uri="{D42A27DB-BD31-4B8C-83A1-F6EECF244321}">
                <p14:modId xmlns:p14="http://schemas.microsoft.com/office/powerpoint/2010/main" val="923217515"/>
              </p:ext>
            </p:extLst>
          </p:nvPr>
        </p:nvGraphicFramePr>
        <p:xfrm>
          <a:off x="5299305" y="1745832"/>
          <a:ext cx="5605463" cy="3619500"/>
        </p:xfrm>
        <a:graphic>
          <a:graphicData uri="http://schemas.openxmlformats.org/drawingml/2006/table">
            <a:tbl>
              <a:tblPr/>
              <a:tblGrid>
                <a:gridCol w="3599169">
                  <a:extLst>
                    <a:ext uri="{9D8B030D-6E8A-4147-A177-3AD203B41FA5}">
                      <a16:colId xmlns:a16="http://schemas.microsoft.com/office/drawing/2014/main" xmlns="" val="20000"/>
                    </a:ext>
                  </a:extLst>
                </a:gridCol>
                <a:gridCol w="2006294">
                  <a:extLst>
                    <a:ext uri="{9D8B030D-6E8A-4147-A177-3AD203B41FA5}">
                      <a16:colId xmlns:a16="http://schemas.microsoft.com/office/drawing/2014/main" xmlns="" val="20001"/>
                    </a:ext>
                  </a:extLst>
                </a:gridCol>
              </a:tblGrid>
              <a:tr h="514350">
                <a:tc>
                  <a:txBody>
                    <a:bodyPr/>
                    <a:lstStyle/>
                    <a:p>
                      <a:pPr rtl="0" fontAlgn="t">
                        <a:spcBef>
                          <a:spcPts val="0"/>
                        </a:spcBef>
                        <a:spcAft>
                          <a:spcPts val="0"/>
                        </a:spcAft>
                      </a:pPr>
                      <a:r>
                        <a:rPr lang="en-US" sz="2000" b="1" i="0" u="none" strike="noStrike" dirty="0">
                          <a:solidFill>
                            <a:schemeClr val="bg2">
                              <a:lumMod val="50000"/>
                            </a:schemeClr>
                          </a:solidFill>
                          <a:effectLst/>
                          <a:latin typeface="+mj-lt"/>
                        </a:rPr>
                        <a:t>Landsat Earth Observation System</a:t>
                      </a:r>
                      <a:endParaRPr lang="en-US" sz="2000" dirty="0">
                        <a:solidFill>
                          <a:schemeClr val="bg2">
                            <a:lumMod val="50000"/>
                          </a:schemeClr>
                        </a:solidFill>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1" i="0" u="none" strike="noStrike">
                          <a:solidFill>
                            <a:schemeClr val="bg2">
                              <a:lumMod val="50000"/>
                            </a:schemeClr>
                          </a:solidFill>
                          <a:effectLst/>
                          <a:latin typeface="+mj-lt"/>
                        </a:rPr>
                        <a:t>Date of Image</a:t>
                      </a:r>
                      <a:endParaRPr lang="en-US" sz="2000">
                        <a:solidFill>
                          <a:schemeClr val="bg2">
                            <a:lumMod val="50000"/>
                          </a:schemeClr>
                        </a:solidFill>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0000"/>
                  </a:ext>
                </a:extLst>
              </a:tr>
              <a:tr h="1076325">
                <a:tc>
                  <a:txBody>
                    <a:bodyPr/>
                    <a:lstStyle/>
                    <a:p>
                      <a:pPr rtl="0" fontAlgn="t">
                        <a:spcBef>
                          <a:spcPts val="0"/>
                        </a:spcBef>
                        <a:spcAft>
                          <a:spcPts val="0"/>
                        </a:spcAft>
                      </a:pPr>
                      <a:r>
                        <a:rPr lang="en-US" sz="2000" b="0" i="0" u="none" strike="noStrike" dirty="0">
                          <a:solidFill>
                            <a:schemeClr val="bg2">
                              <a:lumMod val="50000"/>
                            </a:schemeClr>
                          </a:solidFill>
                          <a:effectLst/>
                          <a:latin typeface="+mj-lt"/>
                        </a:rPr>
                        <a:t>Landsat 5 Thematic Mapper (TM)</a:t>
                      </a:r>
                      <a:endParaRPr lang="en-US" sz="2000" dirty="0">
                        <a:solidFill>
                          <a:schemeClr val="bg2">
                            <a:lumMod val="50000"/>
                          </a:schemeClr>
                        </a:solidFill>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chemeClr val="bg2">
                              <a:lumMod val="50000"/>
                            </a:schemeClr>
                          </a:solidFill>
                          <a:effectLst/>
                          <a:latin typeface="+mj-lt"/>
                        </a:rPr>
                        <a:t>06/23/1997 </a:t>
                      </a:r>
                      <a:endParaRPr lang="en-US" sz="2000" dirty="0">
                        <a:solidFill>
                          <a:schemeClr val="bg2">
                            <a:lumMod val="50000"/>
                          </a:schemeClr>
                        </a:solidFill>
                        <a:effectLst/>
                        <a:latin typeface="+mj-lt"/>
                      </a:endParaRPr>
                    </a:p>
                    <a:p>
                      <a:pPr rtl="0" fontAlgn="t">
                        <a:spcBef>
                          <a:spcPts val="0"/>
                        </a:spcBef>
                        <a:spcAft>
                          <a:spcPts val="0"/>
                        </a:spcAft>
                      </a:pPr>
                      <a:r>
                        <a:rPr lang="en-US" sz="2000" b="0" i="0" u="none" strike="noStrike" dirty="0">
                          <a:solidFill>
                            <a:schemeClr val="bg2">
                              <a:lumMod val="50000"/>
                            </a:schemeClr>
                          </a:solidFill>
                          <a:effectLst/>
                          <a:latin typeface="+mj-lt"/>
                        </a:rPr>
                        <a:t>06/26/1998</a:t>
                      </a:r>
                      <a:endParaRPr lang="en-US" sz="2000" dirty="0">
                        <a:solidFill>
                          <a:schemeClr val="bg2">
                            <a:lumMod val="50000"/>
                          </a:schemeClr>
                        </a:solidFill>
                        <a:effectLst/>
                        <a:latin typeface="+mj-lt"/>
                      </a:endParaRPr>
                    </a:p>
                    <a:p>
                      <a:pPr rtl="0" fontAlgn="t">
                        <a:spcBef>
                          <a:spcPts val="0"/>
                        </a:spcBef>
                        <a:spcAft>
                          <a:spcPts val="0"/>
                        </a:spcAft>
                      </a:pPr>
                      <a:r>
                        <a:rPr lang="en-US" sz="2000" b="0" i="0" u="none" strike="noStrike" dirty="0">
                          <a:solidFill>
                            <a:schemeClr val="bg2">
                              <a:lumMod val="50000"/>
                            </a:schemeClr>
                          </a:solidFill>
                          <a:effectLst/>
                          <a:latin typeface="+mj-lt"/>
                        </a:rPr>
                        <a:t>06/05/2002</a:t>
                      </a:r>
                      <a:endParaRPr lang="en-US" sz="2000" dirty="0">
                        <a:solidFill>
                          <a:schemeClr val="bg2">
                            <a:lumMod val="50000"/>
                          </a:schemeClr>
                        </a:solidFill>
                        <a:effectLst/>
                        <a:latin typeface="+mj-lt"/>
                      </a:endParaRPr>
                    </a:p>
                    <a:p>
                      <a:pPr rtl="0" fontAlgn="t">
                        <a:spcBef>
                          <a:spcPts val="0"/>
                        </a:spcBef>
                        <a:spcAft>
                          <a:spcPts val="0"/>
                        </a:spcAft>
                      </a:pPr>
                      <a:r>
                        <a:rPr lang="en-US" sz="2000" b="0" i="0" u="none" strike="noStrike" dirty="0">
                          <a:solidFill>
                            <a:schemeClr val="bg2">
                              <a:lumMod val="50000"/>
                            </a:schemeClr>
                          </a:solidFill>
                          <a:effectLst/>
                          <a:latin typeface="+mj-lt"/>
                        </a:rPr>
                        <a:t>06/24/2003</a:t>
                      </a:r>
                      <a:endParaRPr lang="en-US" sz="2000" dirty="0">
                        <a:solidFill>
                          <a:schemeClr val="bg2">
                            <a:lumMod val="50000"/>
                          </a:schemeClr>
                        </a:solidFill>
                        <a:effectLst/>
                        <a:latin typeface="+mj-lt"/>
                      </a:endParaRPr>
                    </a:p>
                    <a:p>
                      <a:pPr rtl="0" fontAlgn="t">
                        <a:spcBef>
                          <a:spcPts val="0"/>
                        </a:spcBef>
                        <a:spcAft>
                          <a:spcPts val="0"/>
                        </a:spcAft>
                      </a:pPr>
                      <a:r>
                        <a:rPr lang="en-US" sz="2000" b="0" i="0" u="none" strike="noStrike" dirty="0">
                          <a:solidFill>
                            <a:schemeClr val="bg2">
                              <a:lumMod val="50000"/>
                            </a:schemeClr>
                          </a:solidFill>
                          <a:effectLst/>
                          <a:latin typeface="+mj-lt"/>
                        </a:rPr>
                        <a:t>04/05/2009</a:t>
                      </a:r>
                      <a:endParaRPr lang="en-US" sz="2000" dirty="0">
                        <a:solidFill>
                          <a:schemeClr val="bg2">
                            <a:lumMod val="50000"/>
                          </a:schemeClr>
                        </a:solidFill>
                        <a:effectLst/>
                        <a:latin typeface="+mj-lt"/>
                      </a:endParaRPr>
                    </a:p>
                    <a:p>
                      <a:pPr rtl="0" fontAlgn="t">
                        <a:spcBef>
                          <a:spcPts val="0"/>
                        </a:spcBef>
                        <a:spcAft>
                          <a:spcPts val="0"/>
                        </a:spcAft>
                      </a:pPr>
                      <a:r>
                        <a:rPr lang="en-US" sz="2000" b="0" i="0" u="none" strike="noStrike" dirty="0">
                          <a:solidFill>
                            <a:schemeClr val="bg2">
                              <a:lumMod val="50000"/>
                            </a:schemeClr>
                          </a:solidFill>
                          <a:effectLst/>
                          <a:latin typeface="+mj-lt"/>
                        </a:rPr>
                        <a:t>04/08/2010</a:t>
                      </a:r>
                      <a:endParaRPr lang="en-US" sz="2000" dirty="0">
                        <a:solidFill>
                          <a:schemeClr val="bg2">
                            <a:lumMod val="50000"/>
                          </a:schemeClr>
                        </a:solidFill>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0001"/>
                  </a:ext>
                </a:extLst>
              </a:tr>
              <a:tr h="590550">
                <a:tc>
                  <a:txBody>
                    <a:bodyPr/>
                    <a:lstStyle/>
                    <a:p>
                      <a:pPr rtl="0" fontAlgn="t">
                        <a:spcBef>
                          <a:spcPts val="0"/>
                        </a:spcBef>
                        <a:spcAft>
                          <a:spcPts val="0"/>
                        </a:spcAft>
                      </a:pPr>
                      <a:r>
                        <a:rPr lang="en-US" sz="2000" b="0" i="0" u="none" strike="noStrike">
                          <a:solidFill>
                            <a:schemeClr val="bg2">
                              <a:lumMod val="50000"/>
                            </a:schemeClr>
                          </a:solidFill>
                          <a:effectLst/>
                          <a:latin typeface="+mj-lt"/>
                        </a:rPr>
                        <a:t>Landsat 8 Operational Land Imagery (OLI)</a:t>
                      </a:r>
                      <a:endParaRPr lang="en-US" sz="2000">
                        <a:solidFill>
                          <a:schemeClr val="bg2">
                            <a:lumMod val="50000"/>
                          </a:schemeClr>
                        </a:solidFill>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chemeClr val="bg2">
                              <a:lumMod val="50000"/>
                            </a:schemeClr>
                          </a:solidFill>
                          <a:effectLst/>
                          <a:latin typeface="+mj-lt"/>
                        </a:rPr>
                        <a:t>06/25/2015</a:t>
                      </a:r>
                      <a:endParaRPr lang="en-US" sz="2000" dirty="0">
                        <a:solidFill>
                          <a:schemeClr val="bg2">
                            <a:lumMod val="50000"/>
                          </a:schemeClr>
                        </a:solidFill>
                        <a:effectLst/>
                        <a:latin typeface="+mj-lt"/>
                      </a:endParaRPr>
                    </a:p>
                    <a:p>
                      <a:pPr rtl="0" fontAlgn="t">
                        <a:spcBef>
                          <a:spcPts val="0"/>
                        </a:spcBef>
                        <a:spcAft>
                          <a:spcPts val="0"/>
                        </a:spcAft>
                      </a:pPr>
                      <a:r>
                        <a:rPr lang="en-US" sz="2000" b="0" i="0" u="none" strike="noStrike" dirty="0">
                          <a:solidFill>
                            <a:schemeClr val="bg2">
                              <a:lumMod val="50000"/>
                            </a:schemeClr>
                          </a:solidFill>
                          <a:effectLst/>
                          <a:latin typeface="+mj-lt"/>
                        </a:rPr>
                        <a:t>06/27/2015</a:t>
                      </a:r>
                      <a:endParaRPr lang="en-US" sz="2000" dirty="0">
                        <a:solidFill>
                          <a:schemeClr val="bg2">
                            <a:lumMod val="50000"/>
                          </a:schemeClr>
                        </a:solidFill>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10" name="Rectangle 2"/>
          <p:cNvSpPr>
            <a:spLocks noChangeArrowheads="1"/>
          </p:cNvSpPr>
          <p:nvPr/>
        </p:nvSpPr>
        <p:spPr bwMode="auto">
          <a:xfrm>
            <a:off x="3900488" y="2344738"/>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p:cNvPicPr>
            <a:picLocks noChangeAspect="1"/>
          </p:cNvPicPr>
          <p:nvPr/>
        </p:nvPicPr>
        <p:blipFill>
          <a:blip r:embed="rId3"/>
          <a:stretch>
            <a:fillRect/>
          </a:stretch>
        </p:blipFill>
        <p:spPr>
          <a:xfrm>
            <a:off x="1054795" y="1745832"/>
            <a:ext cx="3215384" cy="2789103"/>
          </a:xfrm>
          <a:prstGeom prst="rect">
            <a:avLst/>
          </a:prstGeom>
        </p:spPr>
      </p:pic>
      <p:pic>
        <p:nvPicPr>
          <p:cNvPr id="14" name="Picture 13"/>
          <p:cNvPicPr>
            <a:picLocks noChangeAspect="1"/>
          </p:cNvPicPr>
          <p:nvPr/>
        </p:nvPicPr>
        <p:blipFill>
          <a:blip r:embed="rId3"/>
          <a:stretch>
            <a:fillRect/>
          </a:stretch>
        </p:blipFill>
        <p:spPr>
          <a:xfrm>
            <a:off x="1130995" y="1822032"/>
            <a:ext cx="3215384" cy="2789103"/>
          </a:xfrm>
          <a:prstGeom prst="rect">
            <a:avLst/>
          </a:prstGeom>
        </p:spPr>
      </p:pic>
      <p:pic>
        <p:nvPicPr>
          <p:cNvPr id="15" name="Picture 14"/>
          <p:cNvPicPr>
            <a:picLocks noChangeAspect="1"/>
          </p:cNvPicPr>
          <p:nvPr/>
        </p:nvPicPr>
        <p:blipFill>
          <a:blip r:embed="rId3"/>
          <a:stretch>
            <a:fillRect/>
          </a:stretch>
        </p:blipFill>
        <p:spPr>
          <a:xfrm>
            <a:off x="1207195" y="1901811"/>
            <a:ext cx="3215384" cy="2789103"/>
          </a:xfrm>
          <a:prstGeom prst="rect">
            <a:avLst/>
          </a:prstGeom>
        </p:spPr>
      </p:pic>
      <p:pic>
        <p:nvPicPr>
          <p:cNvPr id="16" name="Picture 15"/>
          <p:cNvPicPr>
            <a:picLocks noChangeAspect="1"/>
          </p:cNvPicPr>
          <p:nvPr/>
        </p:nvPicPr>
        <p:blipFill>
          <a:blip r:embed="rId3"/>
          <a:stretch>
            <a:fillRect/>
          </a:stretch>
        </p:blipFill>
        <p:spPr>
          <a:xfrm>
            <a:off x="1283395" y="1981590"/>
            <a:ext cx="3215384" cy="2789103"/>
          </a:xfrm>
          <a:prstGeom prst="rect">
            <a:avLst/>
          </a:prstGeom>
        </p:spPr>
      </p:pic>
      <p:pic>
        <p:nvPicPr>
          <p:cNvPr id="17" name="Picture 16"/>
          <p:cNvPicPr>
            <a:picLocks noChangeAspect="1"/>
          </p:cNvPicPr>
          <p:nvPr/>
        </p:nvPicPr>
        <p:blipFill>
          <a:blip r:embed="rId3"/>
          <a:stretch>
            <a:fillRect/>
          </a:stretch>
        </p:blipFill>
        <p:spPr>
          <a:xfrm>
            <a:off x="1359595" y="2112968"/>
            <a:ext cx="3215384" cy="2789103"/>
          </a:xfrm>
          <a:prstGeom prst="rect">
            <a:avLst/>
          </a:prstGeom>
        </p:spPr>
      </p:pic>
      <p:pic>
        <p:nvPicPr>
          <p:cNvPr id="18" name="Picture 17"/>
          <p:cNvPicPr>
            <a:picLocks noChangeAspect="1"/>
          </p:cNvPicPr>
          <p:nvPr/>
        </p:nvPicPr>
        <p:blipFill>
          <a:blip r:embed="rId3"/>
          <a:stretch>
            <a:fillRect/>
          </a:stretch>
        </p:blipFill>
        <p:spPr>
          <a:xfrm>
            <a:off x="1436589" y="2179022"/>
            <a:ext cx="3215384" cy="2789103"/>
          </a:xfrm>
          <a:prstGeom prst="rect">
            <a:avLst/>
          </a:prstGeom>
        </p:spPr>
      </p:pic>
      <p:pic>
        <p:nvPicPr>
          <p:cNvPr id="19" name="Picture 18"/>
          <p:cNvPicPr>
            <a:picLocks noChangeAspect="1"/>
          </p:cNvPicPr>
          <p:nvPr/>
        </p:nvPicPr>
        <p:blipFill>
          <a:blip r:embed="rId3"/>
          <a:stretch>
            <a:fillRect/>
          </a:stretch>
        </p:blipFill>
        <p:spPr>
          <a:xfrm>
            <a:off x="1513583" y="2244346"/>
            <a:ext cx="3215384" cy="2789103"/>
          </a:xfrm>
          <a:prstGeom prst="rect">
            <a:avLst/>
          </a:prstGeom>
        </p:spPr>
      </p:pic>
    </p:spTree>
    <p:extLst>
      <p:ext uri="{BB962C8B-B14F-4D97-AF65-F5344CB8AC3E}">
        <p14:creationId xmlns:p14="http://schemas.microsoft.com/office/powerpoint/2010/main" val="2644045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4690</TotalTime>
  <Words>3091</Words>
  <Application>Microsoft Office PowerPoint</Application>
  <PresentationFormat>Widescreen</PresentationFormat>
  <Paragraphs>407</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Century Gothic</vt:lpstr>
      <vt:lpstr>Garamond</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Williams, Jenna L. (ARC-SGE)[SSAI DEVELOP]</cp:lastModifiedBy>
  <cp:revision>248</cp:revision>
  <dcterms:created xsi:type="dcterms:W3CDTF">2015-05-18T13:26:09Z</dcterms:created>
  <dcterms:modified xsi:type="dcterms:W3CDTF">2016-11-18T23:17:22Z</dcterms:modified>
</cp:coreProperties>
</file>