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58" autoAdjust="0"/>
  </p:normalViewPr>
  <p:slideViewPr>
    <p:cSldViewPr snapToGrid="0">
      <p:cViewPr varScale="1">
        <p:scale>
          <a:sx n="104" d="100"/>
          <a:sy n="104" d="100"/>
        </p:scale>
        <p:origin x="182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20780157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605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Our spatial analysis of consistency overlaid with survey responses relaying that respondents felt there was something preventing them from using their AC created this h</a:t>
            </a:r>
            <a:r>
              <a:rPr lang="en-US" sz="1200" dirty="0">
                <a:solidFill>
                  <a:schemeClr val="dk1"/>
                </a:solidFill>
              </a:rPr>
              <a:t>otspot </a:t>
            </a:r>
            <a:r>
              <a:rPr lang="en-US" sz="1200" b="0" i="0" u="none" strike="noStrike" cap="none" baseline="0" dirty="0">
                <a:solidFill>
                  <a:schemeClr val="dk1"/>
                </a:solidFill>
                <a:latin typeface="Arial"/>
                <a:ea typeface="Arial"/>
                <a:cs typeface="Arial"/>
                <a:sym typeface="Arial"/>
              </a:rPr>
              <a:t>map for 2012. The darker census tracts represent tracts whose daily average surface temperature consistently ranked in the top 30% hottest throughout the whole season and the points represent those who answered ‘yes’ to the question about </a:t>
            </a:r>
            <a:r>
              <a:rPr lang="en-US" sz="1200" dirty="0">
                <a:solidFill>
                  <a:schemeClr val="dk1"/>
                </a:solidFill>
              </a:rPr>
              <a:t>feeling that something actively prevents them from using</a:t>
            </a:r>
            <a:r>
              <a:rPr lang="en-US" sz="1200" b="0" i="0" u="none" strike="noStrike" cap="none" baseline="0" dirty="0">
                <a:solidFill>
                  <a:schemeClr val="dk1"/>
                </a:solidFill>
                <a:latin typeface="Arial"/>
                <a:ea typeface="Arial"/>
                <a:cs typeface="Arial"/>
                <a:sym typeface="Arial"/>
              </a:rPr>
              <a:t> AC. </a:t>
            </a:r>
            <a:r>
              <a:rPr lang="en-US" sz="1200" dirty="0">
                <a:solidFill>
                  <a:schemeClr val="dk1"/>
                </a:solidFill>
              </a:rPr>
              <a:t>We isolated three areas at the most risk throughout the season. This first (click for animation) area represents a suburban neighborhood outside of downtown Phoenix composed of about 22% </a:t>
            </a:r>
            <a:r>
              <a:rPr lang="en-US" sz="1200" dirty="0" err="1">
                <a:solidFill>
                  <a:schemeClr val="dk1"/>
                </a:solidFill>
              </a:rPr>
              <a:t>hispanic</a:t>
            </a:r>
            <a:r>
              <a:rPr lang="en-US" sz="1200" dirty="0">
                <a:solidFill>
                  <a:schemeClr val="dk1"/>
                </a:solidFill>
              </a:rPr>
              <a:t>. The second (click for animation) area represents a suburban neighborhood with a large amount of elderly individuals living alone or in a retirement home. This last (click for animation) area represents a diverse set of suburban neighborhoods outside the city center. As these areas are at high risk for heat related and heat caused illnesses, whether it is mortality or discomfort, we suggest a heavy emphasis on relief in these areas throughout the entire summer </a:t>
            </a:r>
            <a:r>
              <a:rPr lang="en-US" sz="1200" dirty="0" err="1">
                <a:solidFill>
                  <a:schemeClr val="dk1"/>
                </a:solidFill>
              </a:rPr>
              <a:t>seaosn</a:t>
            </a:r>
            <a:r>
              <a:rPr lang="en-US" sz="1200" dirty="0">
                <a:solidFill>
                  <a:schemeClr val="dk1"/>
                </a:solidFill>
              </a:rPr>
              <a:t>.</a:t>
            </a:r>
          </a:p>
        </p:txBody>
      </p:sp>
      <p:sp>
        <p:nvSpPr>
          <p:cNvPr id="285" name="Shape 2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09300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Our project is also set up to begin tackling larger climatic questions as to why some of these patterns </a:t>
            </a:r>
            <a:r>
              <a:rPr lang="en-US" sz="1200" dirty="0">
                <a:solidFill>
                  <a:schemeClr val="dk1"/>
                </a:solidFill>
                <a:latin typeface="Calibri"/>
                <a:ea typeface="Calibri"/>
                <a:cs typeface="Calibri"/>
                <a:sym typeface="Calibri"/>
              </a:rPr>
              <a:t>may exist. </a:t>
            </a:r>
            <a:r>
              <a:rPr lang="en-US" sz="1200" b="0" i="0" u="none" strike="noStrike" cap="none" baseline="0" dirty="0">
                <a:solidFill>
                  <a:schemeClr val="dk1"/>
                </a:solidFill>
                <a:latin typeface="Calibri"/>
                <a:ea typeface="Calibri"/>
                <a:cs typeface="Calibri"/>
                <a:sym typeface="Calibri"/>
              </a:rPr>
              <a:t>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a:t>
            </a:r>
            <a:r>
              <a:rPr lang="en-US" sz="1200" dirty="0">
                <a:solidFill>
                  <a:schemeClr val="dk1"/>
                </a:solidFill>
                <a:latin typeface="Calibri"/>
                <a:ea typeface="Calibri"/>
                <a:cs typeface="Calibri"/>
                <a:sym typeface="Calibri"/>
              </a:rPr>
              <a:t>reduces </a:t>
            </a:r>
            <a:r>
              <a:rPr lang="en-US" sz="1200" b="0" i="0" u="none" strike="noStrike" cap="none" baseline="0" dirty="0">
                <a:solidFill>
                  <a:schemeClr val="dk1"/>
                </a:solidFill>
                <a:latin typeface="Calibri"/>
                <a:ea typeface="Calibri"/>
                <a:cs typeface="Calibri"/>
                <a:sym typeface="Calibri"/>
              </a:rPr>
              <a:t>negative climate </a:t>
            </a:r>
            <a:r>
              <a:rPr lang="en-US" sz="1200" b="0" i="0" u="none" strike="noStrike" cap="none" baseline="0" dirty="0" err="1">
                <a:solidFill>
                  <a:schemeClr val="dk1"/>
                </a:solidFill>
                <a:latin typeface="Calibri"/>
                <a:ea typeface="Calibri"/>
                <a:cs typeface="Calibri"/>
                <a:sym typeface="Calibri"/>
              </a:rPr>
              <a:t>forcings</a:t>
            </a:r>
            <a:r>
              <a:rPr lang="en-US" sz="1200" b="0" i="0" u="none" strike="noStrike" cap="none" baseline="0" dirty="0">
                <a:solidFill>
                  <a:schemeClr val="dk1"/>
                </a:solidFill>
                <a:latin typeface="Calibri"/>
                <a:ea typeface="Calibri"/>
                <a:cs typeface="Calibri"/>
                <a:sym typeface="Calibri"/>
              </a:rPr>
              <a:t> and solar panels are less water intensive and can inherently cool buildings more efficiently when placed on rooftops by creating an inverse insulation effect.</a:t>
            </a: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9507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 special thanks to all the parties involved that ensured this project moved along in a progressive way.</a:t>
            </a:r>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79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This project brings us to the</a:t>
            </a:r>
            <a:r>
              <a:rPr lang="en-US" sz="1200" b="0" i="0" u="none" strike="noStrike" cap="none" baseline="0">
                <a:solidFill>
                  <a:schemeClr val="dk1"/>
                </a:solidFill>
                <a:latin typeface="Arial"/>
                <a:ea typeface="Arial"/>
                <a:cs typeface="Arial"/>
                <a:sym typeface="Arial"/>
              </a:rPr>
              <a:t> southwest portion of Arizona to Maricopa County. This includes the major city of Phoenix, one of the lea</a:t>
            </a:r>
            <a:r>
              <a:rPr lang="en-US" sz="1200">
                <a:solidFill>
                  <a:schemeClr val="dk1"/>
                </a:solidFill>
              </a:rPr>
              <a:t>ding megapolitan areas in terms of urbanization and population growth,</a:t>
            </a:r>
            <a:r>
              <a:rPr lang="en-US" sz="1200" b="0" i="0" u="none" strike="noStrike" cap="none" baseline="0">
                <a:solidFill>
                  <a:schemeClr val="dk1"/>
                </a:solidFill>
                <a:latin typeface="Arial"/>
                <a:ea typeface="Arial"/>
                <a:cs typeface="Arial"/>
                <a:sym typeface="Arial"/>
              </a:rPr>
              <a:t> </a:t>
            </a:r>
            <a:r>
              <a:rPr lang="en-US" sz="1200">
                <a:solidFill>
                  <a:schemeClr val="dk1"/>
                </a:solidFill>
              </a:rPr>
              <a:t>which </a:t>
            </a:r>
            <a:r>
              <a:rPr lang="en-US" sz="1200" b="0" i="0" u="none" strike="noStrike" cap="none" baseline="0">
                <a:solidFill>
                  <a:schemeClr val="dk1"/>
                </a:solidFill>
                <a:latin typeface="Arial"/>
                <a:ea typeface="Arial"/>
                <a:cs typeface="Arial"/>
                <a:sym typeface="Arial"/>
              </a:rPr>
              <a:t>provides us with interesting data based on its Urban Heat Index effects. Our time period includes the summer months, May - September, for 2005 - 2014.</a:t>
            </a:r>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13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Questrial"/>
                <a:ea typeface="Questrial"/>
                <a:cs typeface="Questrial"/>
                <a:sym typeface="Questrial"/>
              </a:rPr>
              <a:t>(Source authors: Greene et al., 2011, </a:t>
            </a:r>
            <a:r>
              <a:rPr lang="en-US" sz="1200" b="0" i="0" u="none" strike="noStrike" cap="none" baseline="0" dirty="0" err="1">
                <a:solidFill>
                  <a:schemeClr val="dk1"/>
                </a:solidFill>
                <a:latin typeface="Questrial"/>
                <a:ea typeface="Questrial"/>
                <a:cs typeface="Questrial"/>
                <a:sym typeface="Questrial"/>
              </a:rPr>
              <a:t>Hartz</a:t>
            </a:r>
            <a:r>
              <a:rPr lang="en-US" sz="1200" b="0" i="0" u="none" strike="noStrike" cap="none" baseline="0" dirty="0">
                <a:solidFill>
                  <a:schemeClr val="dk1"/>
                </a:solidFill>
                <a:latin typeface="Questrial"/>
                <a:ea typeface="Questrial"/>
                <a:cs typeface="Questrial"/>
                <a:sym typeface="Questrial"/>
              </a:rPr>
              <a:t>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Extreme heat causes heat related and heat caused deaths throughout Maricopa County, where </a:t>
            </a:r>
            <a:r>
              <a:rPr lang="en-US" sz="1200" b="0" i="0" u="none" strike="noStrike" cap="none" baseline="0" dirty="0" smtClean="0">
                <a:solidFill>
                  <a:schemeClr val="dk1"/>
                </a:solidFill>
                <a:latin typeface="Calibri"/>
                <a:ea typeface="Calibri"/>
                <a:cs typeface="Calibri"/>
                <a:sym typeface="Calibri"/>
              </a:rPr>
              <a:t>on average 100 </a:t>
            </a:r>
            <a:r>
              <a:rPr lang="en-US" sz="1200" b="0" i="0" u="none" strike="noStrike" cap="none" baseline="0" dirty="0">
                <a:solidFill>
                  <a:schemeClr val="dk1"/>
                </a:solidFill>
                <a:latin typeface="Calibri"/>
                <a:ea typeface="Calibri"/>
                <a:cs typeface="Calibri"/>
                <a:sym typeface="Calibri"/>
              </a:rPr>
              <a:t>people die each year and 1000s more suffer from heat related </a:t>
            </a:r>
            <a:r>
              <a:rPr lang="en-US" sz="1200" b="0" i="0" u="none" strike="noStrike" cap="none" baseline="0" dirty="0" smtClean="0">
                <a:solidFill>
                  <a:schemeClr val="dk1"/>
                </a:solidFill>
                <a:latin typeface="Calibri"/>
                <a:ea typeface="Calibri"/>
                <a:cs typeface="Calibri"/>
                <a:sym typeface="Calibri"/>
              </a:rPr>
              <a:t>and heat caused illnesses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With a warming climate and in increase in surfaces like concrete that holds heat in at an unnatural rate, these numbers are projected to increase. These </a:t>
            </a:r>
            <a:r>
              <a:rPr lang="en-US" sz="1200" b="0" i="0" u="none" strike="noStrike" cap="none" baseline="0" dirty="0">
                <a:solidFill>
                  <a:schemeClr val="dk1"/>
                </a:solidFill>
                <a:latin typeface="Calibri"/>
                <a:ea typeface="Calibri"/>
                <a:cs typeface="Calibri"/>
                <a:sym typeface="Calibri"/>
              </a:rPr>
              <a:t>effects are not distributed equally throughout the city or among demographic groups, where </a:t>
            </a:r>
            <a:r>
              <a:rPr lang="en-US" sz="1200" b="0" i="0" u="none" strike="noStrike" cap="none" baseline="0" dirty="0" smtClean="0">
                <a:solidFill>
                  <a:schemeClr val="dk1"/>
                </a:solidFill>
                <a:latin typeface="Calibri"/>
                <a:ea typeface="Calibri"/>
                <a:cs typeface="Calibri"/>
                <a:sym typeface="Calibri"/>
              </a:rPr>
              <a:t>some the </a:t>
            </a:r>
            <a:r>
              <a:rPr lang="en-US" sz="1200" b="0" i="0" u="none" strike="noStrike" cap="none" baseline="0" dirty="0">
                <a:solidFill>
                  <a:schemeClr val="dk1"/>
                </a:solidFill>
                <a:latin typeface="Calibri"/>
                <a:ea typeface="Calibri"/>
                <a:cs typeface="Calibri"/>
                <a:sym typeface="Calibri"/>
              </a:rPr>
              <a:t>civilians most affected include those without air conditioning or proper insulation, low-income, newcomers, homeless, minorities, and the socially isolated. While these deaths are tragic, they are preventable. The Marico</a:t>
            </a:r>
            <a:r>
              <a:rPr lang="en-US" sz="1200" dirty="0">
                <a:solidFill>
                  <a:schemeClr val="dk1"/>
                </a:solidFill>
                <a:latin typeface="Calibri"/>
                <a:ea typeface="Calibri"/>
                <a:cs typeface="Calibri"/>
                <a:sym typeface="Calibri"/>
              </a:rPr>
              <a:t>pa Department of Public Health does issue warning messages and provide the public with access to cooling centers. Our project is looking to maximize the efficiency of these relief efforts to reach those most in need.</a:t>
            </a:r>
          </a:p>
        </p:txBody>
      </p:sp>
      <p:sp>
        <p:nvSpPr>
          <p:cNvPr id="143" name="Shape 14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79768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Arial"/>
                <a:ea typeface="Arial"/>
                <a:cs typeface="Arial"/>
                <a:sym typeface="Arial"/>
              </a:rPr>
              <a:t>We </a:t>
            </a:r>
            <a:r>
              <a:rPr lang="en-US" sz="1200" dirty="0">
                <a:solidFill>
                  <a:schemeClr val="dk1"/>
                </a:solidFill>
              </a:rPr>
              <a:t>looked</a:t>
            </a:r>
            <a:r>
              <a:rPr lang="en-US" sz="1200" b="0" i="0" u="none" strike="noStrike" cap="none" baseline="0" dirty="0">
                <a:solidFill>
                  <a:schemeClr val="dk1"/>
                </a:solidFill>
                <a:latin typeface="Arial"/>
                <a:ea typeface="Arial"/>
                <a:cs typeface="Arial"/>
                <a:sym typeface="Arial"/>
              </a:rPr>
              <a:t> at extreme heat anomalies, or days reaching temperatures above 104F, in order to </a:t>
            </a:r>
            <a:r>
              <a:rPr lang="en-US" sz="1200" b="0" i="0" u="none" strike="noStrike" cap="none" baseline="0" dirty="0" err="1">
                <a:solidFill>
                  <a:schemeClr val="dk1"/>
                </a:solidFill>
                <a:latin typeface="Arial"/>
                <a:ea typeface="Arial"/>
                <a:cs typeface="Arial"/>
                <a:sym typeface="Arial"/>
              </a:rPr>
              <a:t>to</a:t>
            </a:r>
            <a:r>
              <a:rPr lang="en-US" sz="1200" b="0" i="0" u="none" strike="noStrike" cap="none" baseline="0" dirty="0">
                <a:solidFill>
                  <a:schemeClr val="dk1"/>
                </a:solidFill>
                <a:latin typeface="Arial"/>
                <a:ea typeface="Arial"/>
                <a:cs typeface="Arial"/>
                <a:sym typeface="Arial"/>
              </a:rPr>
              <a:t> then understand where, how, and why these daily variations in the summer season occur. As you can see in these images, the hottest areas in the county differ by day, where the heat travels towards the populated areas as the season progresses. On top of this, previous studies have used statistical </a:t>
            </a:r>
            <a:r>
              <a:rPr lang="en-US" sz="1200" dirty="0">
                <a:solidFill>
                  <a:schemeClr val="dk1"/>
                </a:solidFill>
              </a:rPr>
              <a:t>analyses </a:t>
            </a:r>
            <a:r>
              <a:rPr lang="en-US" sz="1200" b="0" i="0" u="none" strike="noStrike" cap="none" baseline="0" dirty="0">
                <a:solidFill>
                  <a:schemeClr val="dk1"/>
                </a:solidFill>
                <a:latin typeface="Arial"/>
                <a:ea typeface="Arial"/>
                <a:cs typeface="Arial"/>
                <a:sym typeface="Arial"/>
              </a:rPr>
              <a:t>to assume demographic patterns. We have access to survey results that will more accurately calculate these demographic trends. Together, we will be able to provide a more detailed look into the UHI variable effect on top of locating communities most at risk so that the MCDPH’s adaptive capacity may effectively anticipate needs for relief efforts.</a:t>
            </a:r>
          </a:p>
        </p:txBody>
      </p:sp>
      <p:sp>
        <p:nvSpPr>
          <p:cNvPr id="161" name="Shape 16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85465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To answer the how, when, and where questions we used earth observations to gather data on surface temperature. We took each extreme heat day…(click to next slide)</a:t>
            </a:r>
          </a:p>
          <a:p>
            <a:pPr marL="0" marR="0" lvl="0" indent="0" algn="l" rtl="0">
              <a:spcBef>
                <a:spcPts val="0"/>
              </a:spcBef>
              <a:buClr>
                <a:schemeClr val="dk1"/>
              </a:buClr>
              <a:buFont typeface="Arial"/>
              <a:buNone/>
            </a:pPr>
            <a:endParaRPr sz="1200">
              <a:solidFill>
                <a:schemeClr val="dk1"/>
              </a:solidFill>
            </a:endParaRPr>
          </a:p>
          <a:p>
            <a:pPr marL="0" marR="0" lvl="0" indent="0" algn="l" rtl="0">
              <a:spcBef>
                <a:spcPts val="0"/>
              </a:spcBef>
              <a:buClr>
                <a:schemeClr val="dk1"/>
              </a:buClr>
              <a:buFont typeface="Arial"/>
              <a:buNone/>
            </a:pPr>
            <a:endParaRPr/>
          </a:p>
        </p:txBody>
      </p:sp>
      <p:sp>
        <p:nvSpPr>
          <p:cNvPr id="183" name="Shape 18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1507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...and averaged the pixels over census tracts. We further took each extreme heat day and…(click to next slide)</a:t>
            </a:r>
          </a:p>
        </p:txBody>
      </p:sp>
      <p:sp>
        <p:nvSpPr>
          <p:cNvPr id="205" name="Shape 20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464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...isolated the 30% hottest tracts.</a:t>
            </a:r>
          </a:p>
        </p:txBody>
      </p:sp>
      <p:sp>
        <p:nvSpPr>
          <p:cNvPr id="226" name="Shape 2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24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To address the physical concern of the heat, we took these averages and compared them 1) spatially in terms of how consistently a tract occurred in the top 30% throughout the season and 2) in terms of intensity, where we compared the temperature average of the top 30% on extreme heat days to determine if the hottest tracts are always hot in the same magnitude. Additionally, the CASPER survey provided responses with spatial locations which we were we able to pair with census bureau data on income to make conclusions on the likelihood of A/C use based on where a survey participant lives and the median income level of their census block.</a:t>
            </a: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4672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We compared daytime and nighttime temperatures separately and found them to exhibit different trends, exhibited in this diagram for a sample year of 2012. For the daytime temperatures, shown in red, the early season displayed variability with as much as (click animation) 10 degrees </a:t>
            </a:r>
            <a:r>
              <a:rPr lang="en-US" sz="1200" dirty="0" err="1">
                <a:solidFill>
                  <a:schemeClr val="dk1"/>
                </a:solidFill>
              </a:rPr>
              <a:t>celsius</a:t>
            </a:r>
            <a:r>
              <a:rPr lang="en-US" sz="1200" dirty="0">
                <a:solidFill>
                  <a:schemeClr val="dk1"/>
                </a:solidFill>
              </a:rPr>
              <a:t> difference between days. On top of this, a chi-squared contingency analysis showed that the count of extreme heat days varied the most for May, where in 2006 May accounted for 9.8% of the extreme heat days and in 2010 and 2013, the years with the highest overall count of extreme heat days, May accounted for 0%. This consistent variability demonstrates that relief efforts must be able to anticipate a variable early season both in terms of intensity, where some days can be as hot days in July, and in the amount of extreme heat days. For night, shown in blue, we see a (click for animation) steadily low average temperature early season, rise into the mid season that is sustained, and interestingly there is this (click for animation) lag into the late season not apparent in the day time temperatures. Because the surface is not cooling at night, residents are not receiving the relief at night needed to avoid negative health effects. Even though daytime temperatures are starting to decrease into the late season, we suggest relief efforts still focus heavily on this part of the season, as individuals may neglect the severity of these nighttime temperatures, putting their health at unnecessary risk.</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275" name="Shape 27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023943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7"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09"/>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7"/>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2"/>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4"/>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a:lvl1pPr>
            <a:lvl2pPr marL="685800" marR="0" indent="101600" algn="l" rtl="0">
              <a:lnSpc>
                <a:spcPct val="90000"/>
              </a:lnSpc>
              <a:spcBef>
                <a:spcPts val="500"/>
              </a:spcBef>
              <a:spcAft>
                <a:spcPts val="0"/>
              </a:spcAft>
              <a:buClr>
                <a:schemeClr val="dk1"/>
              </a:buClr>
              <a:buFont typeface="Arial"/>
              <a:buChar char="•"/>
              <a:defRPr/>
            </a:lvl2pPr>
            <a:lvl3pPr marL="1143000" marR="0" indent="76200" algn="l" rtl="0">
              <a:lnSpc>
                <a:spcPct val="90000"/>
              </a:lnSpc>
              <a:spcBef>
                <a:spcPts val="500"/>
              </a:spcBef>
              <a:spcAft>
                <a:spcPts val="0"/>
              </a:spcAft>
              <a:buClr>
                <a:schemeClr val="dk1"/>
              </a:buClr>
              <a:buFont typeface="Arial"/>
              <a:buChar char="•"/>
              <a:defRPr/>
            </a:lvl3pPr>
            <a:lvl4pPr marL="1600200" marR="0" indent="63500" algn="l" rtl="0">
              <a:lnSpc>
                <a:spcPct val="90000"/>
              </a:lnSpc>
              <a:spcBef>
                <a:spcPts val="500"/>
              </a:spcBef>
              <a:spcAft>
                <a:spcPts val="0"/>
              </a:spcAft>
              <a:buClr>
                <a:schemeClr val="dk1"/>
              </a:buClr>
              <a:buFont typeface="Arial"/>
              <a:buChar char="•"/>
              <a:defRPr/>
            </a:lvl4pPr>
            <a:lvl5pPr marL="2057400" marR="0" indent="63500" algn="l" rtl="0">
              <a:lnSpc>
                <a:spcPct val="90000"/>
              </a:lnSpc>
              <a:spcBef>
                <a:spcPts val="500"/>
              </a:spcBef>
              <a:spcAft>
                <a:spcPts val="0"/>
              </a:spcAft>
              <a:buClr>
                <a:schemeClr val="dk1"/>
              </a:buClr>
              <a:buFont typeface="Arial"/>
              <a:buChar char="•"/>
              <a:defRPr/>
            </a:lvl5pPr>
            <a:lvl6pPr marL="2514600" marR="0" indent="63500" algn="l" rtl="0">
              <a:lnSpc>
                <a:spcPct val="90000"/>
              </a:lnSpc>
              <a:spcBef>
                <a:spcPts val="500"/>
              </a:spcBef>
              <a:spcAft>
                <a:spcPts val="0"/>
              </a:spcAft>
              <a:buClr>
                <a:schemeClr val="dk1"/>
              </a:buClr>
              <a:buFont typeface="Arial"/>
              <a:buChar char="•"/>
              <a:defRPr/>
            </a:lvl6pPr>
            <a:lvl7pPr marL="2971800" marR="0" indent="63500" algn="l" rtl="0">
              <a:lnSpc>
                <a:spcPct val="90000"/>
              </a:lnSpc>
              <a:spcBef>
                <a:spcPts val="500"/>
              </a:spcBef>
              <a:spcAft>
                <a:spcPts val="0"/>
              </a:spcAft>
              <a:buClr>
                <a:schemeClr val="dk1"/>
              </a:buClr>
              <a:buFont typeface="Arial"/>
              <a:buChar char="•"/>
              <a:defRPr/>
            </a:lvl7pPr>
            <a:lvl8pPr marL="3429000" marR="0" indent="63500" algn="l" rtl="0">
              <a:lnSpc>
                <a:spcPct val="90000"/>
              </a:lnSpc>
              <a:spcBef>
                <a:spcPts val="500"/>
              </a:spcBef>
              <a:spcAft>
                <a:spcPts val="0"/>
              </a:spcAft>
              <a:buClr>
                <a:schemeClr val="dk1"/>
              </a:buClr>
              <a:buFont typeface="Arial"/>
              <a:buChar char="•"/>
              <a:defRPr/>
            </a:lvl8pPr>
            <a:lvl9pPr marL="3886200" marR="0" indent="635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a:stretch/>
        </p:blipFill>
        <p:spPr>
          <a:xfrm>
            <a:off x="803093" y="725972"/>
            <a:ext cx="7394376" cy="5981450"/>
          </a:xfrm>
          <a:prstGeom prst="rect">
            <a:avLst/>
          </a:prstGeom>
          <a:noFill/>
          <a:ln>
            <a:noFill/>
          </a:ln>
        </p:spPr>
      </p:pic>
      <p:sp>
        <p:nvSpPr>
          <p:cNvPr id="278" name="Shape 278"/>
          <p:cNvSpPr txBox="1"/>
          <p:nvPr/>
        </p:nvSpPr>
        <p:spPr>
          <a:xfrm>
            <a:off x="0" y="127443"/>
            <a:ext cx="9144000" cy="930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sp>
        <p:nvSpPr>
          <p:cNvPr id="279" name="Shape 279"/>
          <p:cNvSpPr/>
          <p:nvPr/>
        </p:nvSpPr>
        <p:spPr>
          <a:xfrm>
            <a:off x="2476749" y="3370725"/>
            <a:ext cx="1790400" cy="11805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0" name="Shape 280"/>
          <p:cNvSpPr/>
          <p:nvPr/>
        </p:nvSpPr>
        <p:spPr>
          <a:xfrm>
            <a:off x="3364475" y="2485700"/>
            <a:ext cx="1288199" cy="6081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1" name="Shape 281"/>
          <p:cNvSpPr/>
          <p:nvPr/>
        </p:nvSpPr>
        <p:spPr>
          <a:xfrm rot="3291632">
            <a:off x="4594036" y="2551387"/>
            <a:ext cx="1557105" cy="664745"/>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 name="Shape 260"/>
          <p:cNvSpPr txBox="1">
            <a:spLocks noGrp="1"/>
          </p:cNvSpPr>
          <p:nvPr>
            <p:ph type="body" idx="1"/>
          </p:nvPr>
        </p:nvSpPr>
        <p:spPr>
          <a:xfrm>
            <a:off x="3907973" y="676881"/>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79"/>
                                        </p:tgtEl>
                                      </p:cBhvr>
                                    </p:animEffect>
                                    <p:animScale>
                                      <p:cBhvr>
                                        <p:cTn id="7" dur="250" autoRev="1" fill="hold"/>
                                        <p:tgtEl>
                                          <p:spTgt spid="27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0"/>
                                        </p:tgtEl>
                                      </p:cBhvr>
                                    </p:animEffect>
                                    <p:animScale>
                                      <p:cBhvr>
                                        <p:cTn id="12" dur="250" autoRev="1" fill="hold"/>
                                        <p:tgtEl>
                                          <p:spTgt spid="28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81"/>
                                        </p:tgtEl>
                                      </p:cBhvr>
                                    </p:animEffect>
                                    <p:animScale>
                                      <p:cBhvr>
                                        <p:cTn id="17" dur="250" autoRev="1" fill="hold"/>
                                        <p:tgtEl>
                                          <p:spTgt spid="2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90325" y="2130550"/>
            <a:ext cx="3540598" cy="3374099"/>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Employ land use classification to answer why shifts occur</a:t>
            </a:r>
          </a:p>
          <a:p>
            <a:pPr marL="342900" marR="0" lvl="0" indent="-215900" algn="l" rtl="0">
              <a:lnSpc>
                <a:spcPct val="90000"/>
              </a:lnSpc>
              <a:spcBef>
                <a:spcPts val="0"/>
              </a:spcBef>
              <a:spcAft>
                <a:spcPts val="0"/>
              </a:spcAft>
              <a:buClr>
                <a:schemeClr val="accent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Synoptic upper air circulation and surface weather type classifications</a:t>
            </a:r>
          </a:p>
          <a:p>
            <a:pPr marL="101600" marR="0" lvl="0" indent="0" algn="l" rtl="0">
              <a:lnSpc>
                <a:spcPct val="90000"/>
              </a:lnSpc>
              <a:spcBef>
                <a:spcPts val="0"/>
              </a:spcBef>
              <a:spcAft>
                <a:spcPts val="0"/>
              </a:spcAft>
              <a:buClr>
                <a:schemeClr val="accent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Suitability analysis for solar panel locations</a:t>
            </a:r>
          </a:p>
          <a:p>
            <a:pPr marL="0" marR="0" lvl="0" indent="0" algn="l"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a:solidFill>
                <a:srgbClr val="000000"/>
              </a:solidFill>
              <a:latin typeface="Century Gothic"/>
              <a:ea typeface="Century Gothic"/>
              <a:cs typeface="Century Gothic"/>
              <a:sym typeface="Century Gothic"/>
              <a:rtl val="0"/>
            </a:endParaRPr>
          </a:p>
        </p:txBody>
      </p:sp>
      <p:sp>
        <p:nvSpPr>
          <p:cNvPr id="288" name="Shape 288"/>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pic>
        <p:nvPicPr>
          <p:cNvPr id="289" name="Shape 289"/>
          <p:cNvPicPr preferRelativeResize="0"/>
          <p:nvPr/>
        </p:nvPicPr>
        <p:blipFill rotWithShape="1">
          <a:blip r:embed="rId3">
            <a:alphaModFix/>
          </a:blip>
          <a:srcRect/>
          <a:stretch/>
        </p:blipFill>
        <p:spPr>
          <a:xfrm>
            <a:off x="0" y="116223"/>
            <a:ext cx="5078674" cy="6673248"/>
          </a:xfrm>
          <a:prstGeom prst="rect">
            <a:avLst/>
          </a:prstGeom>
          <a:noFill/>
          <a:ln>
            <a:noFill/>
          </a:ln>
        </p:spPr>
      </p:pic>
      <p:sp>
        <p:nvSpPr>
          <p:cNvPr id="290" name="Shape 290"/>
          <p:cNvSpPr txBox="1">
            <a:spLocks noGrp="1"/>
          </p:cNvSpPr>
          <p:nvPr>
            <p:ph type="body" idx="3"/>
          </p:nvPr>
        </p:nvSpPr>
        <p:spPr>
          <a:xfrm>
            <a:off x="0" y="6438173"/>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a:ea typeface="Century Gothic"/>
                <a:cs typeface="Century Gothic"/>
                <a:sym typeface="Century Gothic"/>
                <a:rtl val="0"/>
              </a:rPr>
              <a:t>Landsat 8 Bands 7-5-1 RGB</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960785" y="1022925"/>
            <a:ext cx="5832600" cy="12761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97" name="Shape 297"/>
          <p:cNvSpPr txBox="1">
            <a:spLocks noGrp="1"/>
          </p:cNvSpPr>
          <p:nvPr>
            <p:ph type="body" idx="2"/>
          </p:nvPr>
        </p:nvSpPr>
        <p:spPr>
          <a:xfrm>
            <a:off x="2962285" y="2492571"/>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a:solidFill>
                  <a:schemeClr val="dk1"/>
                </a:solidFill>
                <a:latin typeface="Century Gothic"/>
                <a:ea typeface="Century Gothic"/>
                <a:cs typeface="Century Gothic"/>
                <a:sym typeface="Century Gothic"/>
                <a:rtl val="0"/>
              </a:rPr>
              <a:t>Arizona 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a:solidFill>
                  <a:schemeClr val="dk1"/>
                </a:solidFill>
                <a:latin typeface="Century Gothic"/>
                <a:ea typeface="Century Gothic"/>
                <a:cs typeface="Century Gothic"/>
                <a:sym typeface="Century Gothic"/>
                <a:rtl val="0"/>
              </a:rPr>
              <a:t>ASU Environmental Remote Sensing and Informatics Lab </a:t>
            </a: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a:solidFill>
                  <a:schemeClr val="dk1"/>
                </a:solidFill>
                <a:latin typeface="Century Gothic"/>
                <a:ea typeface="Century Gothic"/>
                <a:cs typeface="Century Gothic"/>
                <a:sym typeface="Century Gothic"/>
                <a:rtl val="0"/>
              </a:rPr>
              <a:t>ASU Center for Policy Informatics </a:t>
            </a:r>
          </a:p>
        </p:txBody>
      </p:sp>
      <p:sp>
        <p:nvSpPr>
          <p:cNvPr id="298" name="Shape 298"/>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Emily Adams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Dan Wozniak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LaRC Assistant Center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Jeff Ely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Geoinformatics Scientist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Grant Mercer</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2015 Summer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Participant</a:t>
            </a:r>
          </a:p>
        </p:txBody>
      </p:sp>
      <p:sp>
        <p:nvSpPr>
          <p:cNvPr id="299" name="Shape 299"/>
          <p:cNvSpPr txBox="1"/>
          <p:nvPr/>
        </p:nvSpPr>
        <p:spPr>
          <a:xfrm>
            <a:off x="176322"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300" name="Shape 300"/>
          <p:cNvSpPr txBox="1"/>
          <p:nvPr/>
        </p:nvSpPr>
        <p:spPr>
          <a:xfrm>
            <a:off x="177822"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301" name="Shape 301"/>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13803" y="-20958"/>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6"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350710" y="23970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29661" y="147310"/>
            <a:ext cx="905845" cy="803547"/>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671167" y="1571716"/>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671167" y="2713292"/>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671167" y="3854867"/>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671165" y="4996442"/>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611456" y="5711300"/>
            <a:ext cx="2206143" cy="47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Downtown Phoenix</a:t>
            </a:r>
          </a:p>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Photos by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Geordi</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Alm</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p>
        </p:txBody>
      </p:sp>
      <p:pic>
        <p:nvPicPr>
          <p:cNvPr id="126" name="Shape 126"/>
          <p:cNvPicPr preferRelativeResize="0"/>
          <p:nvPr/>
        </p:nvPicPr>
        <p:blipFill rotWithShape="1">
          <a:blip r:embed="rId9">
            <a:alphaModFix/>
          </a:blip>
          <a:srcRect/>
          <a:stretch/>
        </p:blipFill>
        <p:spPr>
          <a:xfrm>
            <a:off x="386433" y="1656201"/>
            <a:ext cx="6225023" cy="4385524"/>
          </a:xfrm>
          <a:prstGeom prst="rect">
            <a:avLst/>
          </a:prstGeom>
          <a:noFill/>
          <a:ln>
            <a:noFill/>
          </a:ln>
        </p:spPr>
      </p:pic>
      <p:sp>
        <p:nvSpPr>
          <p:cNvPr id="127" name="Shape 127"/>
          <p:cNvSpPr txBox="1">
            <a:spLocks noGrp="1"/>
          </p:cNvSpPr>
          <p:nvPr>
            <p:ph type="body" idx="3"/>
          </p:nvPr>
        </p:nvSpPr>
        <p:spPr>
          <a:xfrm>
            <a:off x="3091690" y="1101695"/>
            <a:ext cx="2948023" cy="768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400" b="0" i="0" u="none" strike="noStrike" cap="none" baseline="0">
                <a:solidFill>
                  <a:schemeClr val="dk1"/>
                </a:solidFill>
                <a:latin typeface="Century Gothic"/>
                <a:ea typeface="Century Gothic"/>
                <a:cs typeface="Century Gothic"/>
                <a:sym typeface="Century Gothic"/>
                <a:rtl val="0"/>
              </a:rPr>
              <a:t>Maricopa County</a:t>
            </a:r>
          </a:p>
        </p:txBody>
      </p:sp>
      <p:sp>
        <p:nvSpPr>
          <p:cNvPr id="128" name="Shape 128"/>
          <p:cNvSpPr txBox="1">
            <a:spLocks noGrp="1"/>
          </p:cNvSpPr>
          <p:nvPr>
            <p:ph type="body" idx="4"/>
          </p:nvPr>
        </p:nvSpPr>
        <p:spPr>
          <a:xfrm>
            <a:off x="5218507" y="4265007"/>
            <a:ext cx="1231800" cy="321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tl val="0"/>
              </a:rPr>
              <a:t>Arizona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p:nvPr/>
        </p:nvSpPr>
        <p:spPr>
          <a:xfrm>
            <a:off x="6530010" y="4432851"/>
            <a:ext cx="2484781" cy="2307421"/>
          </a:xfrm>
          <a:prstGeom prst="sun">
            <a:avLst>
              <a:gd name="adj" fmla="val 25000"/>
            </a:avLst>
          </a:prstGeom>
          <a:solidFill>
            <a:srgbClr val="FFFF00">
              <a:alpha val="784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34" name="Shape 134"/>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b="0" i="0" u="none" strike="noStrike" cap="none" baseline="0">
              <a:solidFill>
                <a:srgbClr val="000000"/>
              </a:solidFill>
              <a:latin typeface="Century Gothic"/>
              <a:ea typeface="Century Gothic"/>
              <a:cs typeface="Century Gothic"/>
              <a:sym typeface="Century Gothic"/>
              <a:rtl val="0"/>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35" name="Shape 135"/>
          <p:cNvSpPr txBox="1">
            <a:spLocks noGrp="1"/>
          </p:cNvSpPr>
          <p:nvPr>
            <p:ph type="body" idx="2"/>
          </p:nvPr>
        </p:nvSpPr>
        <p:spPr>
          <a:xfrm>
            <a:off x="576075" y="3464278"/>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6" name="Shape 136"/>
          <p:cNvSpPr txBox="1">
            <a:spLocks noGrp="1"/>
          </p:cNvSpPr>
          <p:nvPr>
            <p:ph type="body" idx="3"/>
          </p:nvPr>
        </p:nvSpPr>
        <p:spPr>
          <a:xfrm>
            <a:off x="5272475" y="3190075"/>
            <a:ext cx="3583199"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baseline="0">
                <a:solidFill>
                  <a:srgbClr val="A5A5A5"/>
                </a:solidFill>
                <a:latin typeface="Questrial"/>
                <a:ea typeface="Questrial"/>
                <a:cs typeface="Questrial"/>
                <a:sym typeface="Questrial"/>
                <a:rtl val="0"/>
              </a:rPr>
              <a:t>Image Credit: AZGS</a:t>
            </a:r>
          </a:p>
        </p:txBody>
      </p:sp>
      <p:pic>
        <p:nvPicPr>
          <p:cNvPr id="137" name="Shape 137"/>
          <p:cNvPicPr preferRelativeResize="0"/>
          <p:nvPr/>
        </p:nvPicPr>
        <p:blipFill rotWithShape="1">
          <a:blip r:embed="rId3">
            <a:alphaModFix/>
          </a:blip>
          <a:srcRect t="14478"/>
          <a:stretch/>
        </p:blipFill>
        <p:spPr>
          <a:xfrm>
            <a:off x="0" y="0"/>
            <a:ext cx="9144000" cy="3550200"/>
          </a:xfrm>
          <a:prstGeom prst="rect">
            <a:avLst/>
          </a:prstGeom>
          <a:noFill/>
          <a:ln>
            <a:noFill/>
          </a:ln>
        </p:spPr>
      </p:pic>
      <p:pic>
        <p:nvPicPr>
          <p:cNvPr id="138" name="Shape 138"/>
          <p:cNvPicPr preferRelativeResize="0"/>
          <p:nvPr/>
        </p:nvPicPr>
        <p:blipFill rotWithShape="1">
          <a:blip r:embed="rId4">
            <a:alphaModFix/>
          </a:blip>
          <a:srcRect t="9287" b="9245"/>
          <a:stretch/>
        </p:blipFill>
        <p:spPr>
          <a:xfrm>
            <a:off x="-4575" y="0"/>
            <a:ext cx="9144000" cy="3550200"/>
          </a:xfrm>
          <a:prstGeom prst="rect">
            <a:avLst/>
          </a:prstGeom>
          <a:noFill/>
          <a:ln>
            <a:noFill/>
          </a:ln>
        </p:spPr>
      </p:pic>
      <p:sp>
        <p:nvSpPr>
          <p:cNvPr id="139" name="Shape 139"/>
          <p:cNvSpPr txBox="1"/>
          <p:nvPr/>
        </p:nvSpPr>
        <p:spPr>
          <a:xfrm>
            <a:off x="0" y="6219425"/>
            <a:ext cx="9144000" cy="35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191314" y="301852"/>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Objectives</a:t>
            </a:r>
          </a:p>
        </p:txBody>
      </p:sp>
      <p:sp>
        <p:nvSpPr>
          <p:cNvPr id="146" name="Shape 146"/>
          <p:cNvSpPr txBox="1">
            <a:spLocks noGrp="1"/>
          </p:cNvSpPr>
          <p:nvPr>
            <p:ph type="body" idx="2"/>
          </p:nvPr>
        </p:nvSpPr>
        <p:spPr>
          <a:xfrm>
            <a:off x="463750" y="1270962"/>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Understand </a:t>
            </a:r>
            <a:r>
              <a:rPr lang="en-US" sz="2000" b="1" i="0" u="none" strike="noStrike" cap="none" baseline="0">
                <a:solidFill>
                  <a:schemeClr val="dk1"/>
                </a:solidFill>
                <a:latin typeface="Century Gothic"/>
                <a:ea typeface="Century Gothic"/>
                <a:cs typeface="Century Gothic"/>
                <a:sym typeface="Century Gothic"/>
                <a:rtl val="0"/>
              </a:rPr>
              <a:t>where</a:t>
            </a:r>
            <a:r>
              <a:rPr lang="en-US" sz="2000" b="0" i="0" u="none" strike="noStrike" cap="none" baseline="0">
                <a:solidFill>
                  <a:schemeClr val="dk1"/>
                </a:solidFill>
                <a:latin typeface="Century Gothic"/>
                <a:ea typeface="Century Gothic"/>
                <a:cs typeface="Century Gothic"/>
                <a:sym typeface="Century Gothic"/>
                <a:rtl val="0"/>
              </a:rPr>
              <a:t>, </a:t>
            </a:r>
            <a:r>
              <a:rPr lang="en-US" sz="2000" b="1" i="0" u="none" strike="noStrike" cap="none" baseline="0">
                <a:solidFill>
                  <a:schemeClr val="dk1"/>
                </a:solidFill>
                <a:latin typeface="Century Gothic"/>
                <a:ea typeface="Century Gothic"/>
                <a:cs typeface="Century Gothic"/>
                <a:sym typeface="Century Gothic"/>
                <a:rtl val="0"/>
              </a:rPr>
              <a:t>how</a:t>
            </a:r>
            <a:r>
              <a:rPr lang="en-US" sz="2000" b="0" i="0" u="none" strike="noStrike" cap="none" baseline="0">
                <a:solidFill>
                  <a:schemeClr val="dk1"/>
                </a:solidFill>
                <a:latin typeface="Century Gothic"/>
                <a:ea typeface="Century Gothic"/>
                <a:cs typeface="Century Gothic"/>
                <a:sym typeface="Century Gothic"/>
                <a:rtl val="0"/>
              </a:rPr>
              <a:t>, and </a:t>
            </a:r>
            <a:r>
              <a:rPr lang="en-US" sz="2000" b="1" i="0" u="none" strike="noStrike" cap="none" baseline="0">
                <a:solidFill>
                  <a:schemeClr val="dk1"/>
                </a:solidFill>
                <a:latin typeface="Century Gothic"/>
                <a:ea typeface="Century Gothic"/>
                <a:cs typeface="Century Gothic"/>
                <a:sym typeface="Century Gothic"/>
                <a:rtl val="0"/>
              </a:rPr>
              <a:t>why </a:t>
            </a:r>
            <a:r>
              <a:rPr lang="en-US" sz="2000" b="0" i="0" u="none" strike="noStrike" cap="none" baseline="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a:solidFill>
                  <a:schemeClr val="dk1"/>
                </a:solidFill>
                <a:latin typeface="Century Gothic"/>
                <a:ea typeface="Century Gothic"/>
                <a:cs typeface="Century Gothic"/>
                <a:sym typeface="Century Gothic"/>
                <a:rtl val="0"/>
              </a:rPr>
              <a:t>Determine </a:t>
            </a:r>
            <a:r>
              <a:rPr lang="en-US" sz="2000" b="1" i="0" u="none" strike="noStrike" cap="none" baseline="0">
                <a:solidFill>
                  <a:schemeClr val="dk1"/>
                </a:solidFill>
                <a:latin typeface="Century Gothic"/>
                <a:ea typeface="Century Gothic"/>
                <a:cs typeface="Century Gothic"/>
                <a:sym typeface="Century Gothic"/>
                <a:rtl val="0"/>
              </a:rPr>
              <a:t>where</a:t>
            </a:r>
            <a:r>
              <a:rPr lang="en-US" sz="2000" b="0" i="0" u="none" strike="noStrike" cap="none" baseline="0">
                <a:solidFill>
                  <a:schemeClr val="dk1"/>
                </a:solidFill>
                <a:latin typeface="Century Gothic"/>
                <a:ea typeface="Century Gothic"/>
                <a:cs typeface="Century Gothic"/>
                <a:sym typeface="Century Gothic"/>
                <a:rtl val="0"/>
              </a:rPr>
              <a:t>, </a:t>
            </a:r>
            <a:r>
              <a:rPr lang="en-US" sz="2000" b="1" i="0" u="none" strike="noStrike" cap="none" baseline="0">
                <a:solidFill>
                  <a:schemeClr val="dk1"/>
                </a:solidFill>
                <a:latin typeface="Century Gothic"/>
                <a:ea typeface="Century Gothic"/>
                <a:cs typeface="Century Gothic"/>
                <a:sym typeface="Century Gothic"/>
                <a:rtl val="0"/>
              </a:rPr>
              <a:t>when</a:t>
            </a:r>
            <a:r>
              <a:rPr lang="en-US" sz="2000" b="0" i="0" u="none" strike="noStrike" cap="none" baseline="0">
                <a:solidFill>
                  <a:schemeClr val="dk1"/>
                </a:solidFill>
                <a:latin typeface="Century Gothic"/>
                <a:ea typeface="Century Gothic"/>
                <a:cs typeface="Century Gothic"/>
                <a:sym typeface="Century Gothic"/>
                <a:rtl val="0"/>
              </a:rPr>
              <a:t>, and </a:t>
            </a:r>
            <a:r>
              <a:rPr lang="en-US" sz="2000" b="1" i="0" u="none" strike="noStrike" cap="none" baseline="0">
                <a:solidFill>
                  <a:schemeClr val="dk1"/>
                </a:solidFill>
                <a:latin typeface="Century Gothic"/>
                <a:ea typeface="Century Gothic"/>
                <a:cs typeface="Century Gothic"/>
                <a:sym typeface="Century Gothic"/>
                <a:rtl val="0"/>
              </a:rPr>
              <a:t>how </a:t>
            </a:r>
            <a:r>
              <a:rPr lang="en-US" sz="2000" b="0" i="0" u="none" strike="noStrike" cap="none" baseline="0">
                <a:solidFill>
                  <a:schemeClr val="dk1"/>
                </a:solidFill>
                <a:latin typeface="Century Gothic"/>
                <a:ea typeface="Century Gothic"/>
                <a:cs typeface="Century Gothic"/>
                <a:sym typeface="Century Gothic"/>
                <a:rtl val="0"/>
              </a:rPr>
              <a:t>relief efforts should intervene</a:t>
            </a:r>
          </a:p>
        </p:txBody>
      </p:sp>
      <p:pic>
        <p:nvPicPr>
          <p:cNvPr id="147" name="Shape 147"/>
          <p:cNvPicPr preferRelativeResize="0"/>
          <p:nvPr/>
        </p:nvPicPr>
        <p:blipFill rotWithShape="1">
          <a:blip r:embed="rId3">
            <a:alphaModFix/>
          </a:blip>
          <a:srcRect/>
          <a:stretch/>
        </p:blipFill>
        <p:spPr>
          <a:xfrm>
            <a:off x="4406476" y="4050303"/>
            <a:ext cx="4177800" cy="2239500"/>
          </a:xfrm>
          <a:prstGeom prst="rect">
            <a:avLst/>
          </a:prstGeom>
          <a:noFill/>
          <a:ln>
            <a:noFill/>
          </a:ln>
        </p:spPr>
      </p:pic>
      <p:pic>
        <p:nvPicPr>
          <p:cNvPr id="148" name="Shape 148"/>
          <p:cNvPicPr preferRelativeResize="0"/>
          <p:nvPr/>
        </p:nvPicPr>
        <p:blipFill rotWithShape="1">
          <a:blip r:embed="rId4">
            <a:alphaModFix/>
          </a:blip>
          <a:srcRect/>
          <a:stretch/>
        </p:blipFill>
        <p:spPr>
          <a:xfrm>
            <a:off x="463739" y="4050303"/>
            <a:ext cx="4311000" cy="2239500"/>
          </a:xfrm>
          <a:prstGeom prst="rect">
            <a:avLst/>
          </a:prstGeom>
          <a:noFill/>
          <a:ln>
            <a:noFill/>
          </a:ln>
        </p:spPr>
      </p:pic>
      <p:sp>
        <p:nvSpPr>
          <p:cNvPr id="149" name="Shape 149"/>
          <p:cNvSpPr txBox="1"/>
          <p:nvPr/>
        </p:nvSpPr>
        <p:spPr>
          <a:xfrm>
            <a:off x="255662" y="6289803"/>
            <a:ext cx="3995098"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May 21, 2005</a:t>
            </a:r>
          </a:p>
        </p:txBody>
      </p:sp>
      <p:sp>
        <p:nvSpPr>
          <p:cNvPr id="150" name="Shape 150"/>
          <p:cNvSpPr txBox="1"/>
          <p:nvPr/>
        </p:nvSpPr>
        <p:spPr>
          <a:xfrm>
            <a:off x="4845501" y="6289803"/>
            <a:ext cx="3995098"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July 2, 2005</a:t>
            </a:r>
          </a:p>
        </p:txBody>
      </p:sp>
      <p:sp>
        <p:nvSpPr>
          <p:cNvPr id="151" name="Shape 151"/>
          <p:cNvSpPr/>
          <p:nvPr/>
        </p:nvSpPr>
        <p:spPr>
          <a:xfrm rot="4016773">
            <a:off x="1298915" y="5327475"/>
            <a:ext cx="487016" cy="944218"/>
          </a:xfrm>
          <a:prstGeom prst="upArrow">
            <a:avLst>
              <a:gd name="adj1" fmla="val 50000"/>
              <a:gd name="adj2" fmla="val 50000"/>
            </a:avLst>
          </a:prstGeom>
          <a:solidFill>
            <a:schemeClr val="accent1"/>
          </a:solidFill>
          <a:ln w="25400" cap="flat" cmpd="sng">
            <a:solidFill>
              <a:srgbClr val="8B3C2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pic>
        <p:nvPicPr>
          <p:cNvPr id="152" name="Shape 152"/>
          <p:cNvPicPr preferRelativeResize="0"/>
          <p:nvPr/>
        </p:nvPicPr>
        <p:blipFill rotWithShape="1">
          <a:blip r:embed="rId5">
            <a:alphaModFix/>
          </a:blip>
          <a:srcRect/>
          <a:stretch/>
        </p:blipFill>
        <p:spPr>
          <a:xfrm>
            <a:off x="146851" y="4157723"/>
            <a:ext cx="865799" cy="1068299"/>
          </a:xfrm>
          <a:prstGeom prst="rect">
            <a:avLst/>
          </a:prstGeom>
          <a:noFill/>
          <a:ln>
            <a:noFill/>
          </a:ln>
        </p:spPr>
      </p:pic>
      <p:sp>
        <p:nvSpPr>
          <p:cNvPr id="153" name="Shape 153"/>
          <p:cNvSpPr txBox="1"/>
          <p:nvPr/>
        </p:nvSpPr>
        <p:spPr>
          <a:xfrm>
            <a:off x="146850" y="3861625"/>
            <a:ext cx="1489499"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Temperature (C)</a:t>
            </a:r>
          </a:p>
        </p:txBody>
      </p:sp>
      <p:sp>
        <p:nvSpPr>
          <p:cNvPr id="154" name="Shape 154"/>
          <p:cNvSpPr/>
          <p:nvPr/>
        </p:nvSpPr>
        <p:spPr>
          <a:xfrm>
            <a:off x="3031712" y="473217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5" name="Shape 155"/>
          <p:cNvSpPr/>
          <p:nvPr/>
        </p:nvSpPr>
        <p:spPr>
          <a:xfrm>
            <a:off x="6912675" y="473217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6" name="Shape 156"/>
          <p:cNvSpPr/>
          <p:nvPr/>
        </p:nvSpPr>
        <p:spPr>
          <a:xfrm>
            <a:off x="191325" y="52260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7" name="Shape 157"/>
          <p:cNvSpPr txBox="1"/>
          <p:nvPr/>
        </p:nvSpPr>
        <p:spPr>
          <a:xfrm>
            <a:off x="463750" y="5226025"/>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Phoenix</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5243 -0.02153 L 0.05243 -0.02153 C 0.06163 -0.02199 0.07083 -0.02222 0.08003 -0.02291 C 0.08211 -0.02315 0.08437 -0.02384 0.08663 -0.02407 C 0.09618 -0.02546 0.0967 -0.02477 0.10468 -0.02662 C 0.10798 -0.02754 0.11093 -0.02893 0.11423 -0.02916 L 0.12847 -0.03055 C 0.13003 -0.03102 0.13177 -0.03125 0.13333 -0.03171 C 0.1342 -0.03217 0.13507 -0.03287 0.13611 -0.0331 C 0.14062 -0.03379 0.14496 -0.03379 0.14948 -0.03426 C 0.15173 -0.03472 0.15399 -0.03518 0.15607 -0.03565 C 0.15989 -0.03634 0.16371 -0.03773 0.16753 -0.03819 L 0.17812 -0.03935 C 0.18055 -0.03981 0.18316 -0.04051 0.18559 -0.04074 C 0.19427 -0.0412 0.20277 -0.04143 0.21145 -0.0419 C 0.21614 -0.04213 0.22083 -0.04259 0.22569 -0.04329 C 0.22847 -0.04352 0.23142 -0.04398 0.2342 -0.04444 L 0.24479 -0.04583 C 0.24705 -0.04676 0.24895 -0.04768 0.25139 -0.04838 C 0.25382 -0.04884 0.25642 -0.04907 0.25902 -0.04954 C 0.26545 -0.05393 0.26041 -0.05116 0.26944 -0.05324 C 0.27083 -0.0537 0.27205 -0.05416 0.27326 -0.05463 C 0.27482 -0.05509 0.27639 -0.05532 0.27812 -0.05579 C 0.27899 -0.05625 0.27986 -0.05671 0.2809 -0.05717 C 0.28507 -0.05856 0.28715 -0.05856 0.29132 -0.05972 C 0.29444 -0.06041 0.29531 -0.06111 0.29809 -0.06227 C 0.29895 -0.06296 0.29982 -0.06412 0.30086 -0.06481 C 0.30347 -0.06597 0.31302 -0.06713 0.31423 -0.06736 C 0.3151 -0.06782 0.31614 -0.06829 0.31701 -0.06852 C 0.3184 -0.06898 0.31961 -0.06921 0.32083 -0.06991 C 0.32222 -0.0706 0.32343 -0.07176 0.32465 -0.07245 C 0.32691 -0.07361 0.33229 -0.07454 0.3342 -0.075 C 0.34323 -0.08102 0.33194 -0.07407 0.34375 -0.0787 C 0.34514 -0.07916 0.34618 -0.08055 0.34757 -0.08125 C 0.34913 -0.08194 0.35069 -0.08217 0.35225 -0.08241 C 0.36198 -0.08889 0.34982 -0.08148 0.36093 -0.08634 C 0.36232 -0.0868 0.36336 -0.08819 0.36475 -0.08889 C 0.36597 -0.08935 0.36718 -0.08958 0.36857 -0.09004 C 0.37274 -0.09166 0.37014 -0.09143 0.37517 -0.09259 C 0.37708 -0.09305 0.37899 -0.09352 0.3809 -0.09398 C 0.38211 -0.09421 0.38333 -0.09491 0.38472 -0.09514 C 0.38715 -0.09583 0.38975 -0.09606 0.39236 -0.09653 C 0.39826 -0.09907 0.39427 -0.09745 0.40468 -0.10023 C 0.40625 -0.10069 0.40798 -0.10092 0.40955 -0.10162 C 0.42847 -0.10995 0.40503 -0.09907 0.41892 -0.10671 C 0.42413 -0.10926 0.42517 -0.10926 0.43038 -0.11041 C 0.43264 -0.11088 0.43489 -0.11157 0.43715 -0.11157 C 0.4618 -0.1125 0.48663 -0.1125 0.51128 -0.11296 C 0.51389 -0.11389 0.51649 -0.11435 0.51892 -0.11551 C 0.52083 -0.1162 0.52274 -0.11759 0.52465 -0.11805 C 0.52621 -0.11852 0.52795 -0.11875 0.52951 -0.11921 C 0.53073 -0.11967 0.53194 -0.1206 0.53333 -0.1206 C 0.54687 -0.12083 0.56059 -0.1206 0.5743 -0.1206 L 0.5743 -0.1206 " pathEditMode="relative" ptsTypes="AAAAAAAAAAAAAAAAAAAAAAAAAAAAAAAAAAAAAAAAAAAAAAAAAAAAAA">
                                      <p:cBhvr>
                                        <p:cTn id="6" dur="2000" fill="hold"/>
                                        <p:tgtEl>
                                          <p:spTgt spid="1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64" name="Shape 164"/>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5" name="Shape 165"/>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6" name="Shape 166"/>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67" name="Shape 167"/>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8" name="Shape 168"/>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69" name="Shape 169"/>
          <p:cNvPicPr preferRelativeResize="0"/>
          <p:nvPr/>
        </p:nvPicPr>
        <p:blipFill rotWithShape="1">
          <a:blip r:embed="rId3">
            <a:alphaModFix/>
          </a:blip>
          <a:srcRect/>
          <a:stretch/>
        </p:blipFill>
        <p:spPr>
          <a:xfrm>
            <a:off x="426545" y="3352762"/>
            <a:ext cx="1020000" cy="833700"/>
          </a:xfrm>
          <a:prstGeom prst="rect">
            <a:avLst/>
          </a:prstGeom>
          <a:noFill/>
          <a:ln>
            <a:noFill/>
          </a:ln>
        </p:spPr>
      </p:pic>
      <p:pic>
        <p:nvPicPr>
          <p:cNvPr id="170" name="Shape 170"/>
          <p:cNvPicPr preferRelativeResize="0"/>
          <p:nvPr/>
        </p:nvPicPr>
        <p:blipFill rotWithShape="1">
          <a:blip r:embed="rId4">
            <a:alphaModFix/>
          </a:blip>
          <a:srcRect/>
          <a:stretch/>
        </p:blipFill>
        <p:spPr>
          <a:xfrm>
            <a:off x="481575" y="1629982"/>
            <a:ext cx="1591199" cy="833700"/>
          </a:xfrm>
          <a:prstGeom prst="rect">
            <a:avLst/>
          </a:prstGeom>
          <a:noFill/>
          <a:ln>
            <a:noFill/>
          </a:ln>
        </p:spPr>
      </p:pic>
      <p:pic>
        <p:nvPicPr>
          <p:cNvPr id="171" name="Shape 171"/>
          <p:cNvPicPr preferRelativeResize="0"/>
          <p:nvPr/>
        </p:nvPicPr>
        <p:blipFill rotWithShape="1">
          <a:blip r:embed="rId5">
            <a:alphaModFix/>
          </a:blip>
          <a:srcRect/>
          <a:stretch/>
        </p:blipFill>
        <p:spPr>
          <a:xfrm rot="-1724730">
            <a:off x="382918" y="4643190"/>
            <a:ext cx="1107251" cy="833636"/>
          </a:xfrm>
          <a:prstGeom prst="rect">
            <a:avLst/>
          </a:prstGeom>
          <a:noFill/>
          <a:ln>
            <a:noFill/>
          </a:ln>
        </p:spPr>
      </p:pic>
      <p:sp>
        <p:nvSpPr>
          <p:cNvPr id="172" name="Shape 172"/>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pic>
        <p:nvPicPr>
          <p:cNvPr id="173" name="Shape 173"/>
          <p:cNvPicPr preferRelativeResize="0"/>
          <p:nvPr/>
        </p:nvPicPr>
        <p:blipFill rotWithShape="1">
          <a:blip r:embed="rId6">
            <a:alphaModFix/>
          </a:blip>
          <a:srcRect/>
          <a:stretch/>
        </p:blipFill>
        <p:spPr>
          <a:xfrm>
            <a:off x="4747173" y="1520058"/>
            <a:ext cx="4222800" cy="3941099"/>
          </a:xfrm>
          <a:prstGeom prst="rect">
            <a:avLst/>
          </a:prstGeom>
          <a:noFill/>
          <a:ln>
            <a:noFill/>
          </a:ln>
        </p:spPr>
      </p:pic>
      <p:pic>
        <p:nvPicPr>
          <p:cNvPr id="174" name="Shape 174"/>
          <p:cNvPicPr preferRelativeResize="0"/>
          <p:nvPr/>
        </p:nvPicPr>
        <p:blipFill rotWithShape="1">
          <a:blip r:embed="rId7">
            <a:alphaModFix/>
          </a:blip>
          <a:srcRect/>
          <a:stretch/>
        </p:blipFill>
        <p:spPr>
          <a:xfrm>
            <a:off x="7295072" y="4511248"/>
            <a:ext cx="1252838" cy="1423127"/>
          </a:xfrm>
          <a:prstGeom prst="rect">
            <a:avLst/>
          </a:prstGeom>
          <a:noFill/>
          <a:ln>
            <a:noFill/>
          </a:ln>
        </p:spPr>
      </p:pic>
      <p:sp>
        <p:nvSpPr>
          <p:cNvPr id="175"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a:solidFill>
                  <a:schemeClr val="dk1"/>
                </a:solidFill>
                <a:latin typeface="Century Gothic"/>
                <a:ea typeface="Century Gothic"/>
                <a:cs typeface="Century Gothic"/>
                <a:sym typeface="Century Gothic"/>
                <a:rtl val="0"/>
              </a:rPr>
              <a:t>May 22, 2005</a:t>
            </a:r>
          </a:p>
        </p:txBody>
      </p:sp>
      <p:sp>
        <p:nvSpPr>
          <p:cNvPr id="176" name="Shape 176"/>
          <p:cNvSpPr txBox="1"/>
          <p:nvPr/>
        </p:nvSpPr>
        <p:spPr>
          <a:xfrm>
            <a:off x="7295075" y="4255050"/>
            <a:ext cx="14673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Temperature (C)</a:t>
            </a:r>
          </a:p>
        </p:txBody>
      </p:sp>
      <p:sp>
        <p:nvSpPr>
          <p:cNvPr id="177" name="Shape 177"/>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8" name="Shape 178"/>
          <p:cNvSpPr/>
          <p:nvPr/>
        </p:nvSpPr>
        <p:spPr>
          <a:xfrm>
            <a:off x="7383450" y="589697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9" name="Shape 179"/>
          <p:cNvSpPr txBox="1"/>
          <p:nvPr/>
        </p:nvSpPr>
        <p:spPr>
          <a:xfrm>
            <a:off x="7714950" y="5896975"/>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Phoenix</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481575" y="5222812"/>
            <a:ext cx="4139099" cy="10310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86" name="Shape 186"/>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87" name="Shape 187"/>
          <p:cNvSpPr txBox="1">
            <a:spLocks noGrp="1"/>
          </p:cNvSpPr>
          <p:nvPr>
            <p:ph type="body" idx="3"/>
          </p:nvPr>
        </p:nvSpPr>
        <p:spPr>
          <a:xfrm>
            <a:off x="481575" y="3387662"/>
            <a:ext cx="4139099"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88" name="Shape 188"/>
          <p:cNvSpPr txBox="1">
            <a:spLocks noGrp="1"/>
          </p:cNvSpPr>
          <p:nvPr>
            <p:ph type="body" idx="4"/>
          </p:nvPr>
        </p:nvSpPr>
        <p:spPr>
          <a:xfrm>
            <a:off x="795775" y="2195850"/>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89" name="Shape 189"/>
          <p:cNvSpPr txBox="1">
            <a:spLocks noGrp="1"/>
          </p:cNvSpPr>
          <p:nvPr>
            <p:ph type="body" idx="5"/>
          </p:nvPr>
        </p:nvSpPr>
        <p:spPr>
          <a:xfrm>
            <a:off x="608074" y="1839786"/>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90" name="Shape 190"/>
          <p:cNvSpPr txBox="1">
            <a:spLocks noGrp="1"/>
          </p:cNvSpPr>
          <p:nvPr>
            <p:ph type="body" idx="6"/>
          </p:nvPr>
        </p:nvSpPr>
        <p:spPr>
          <a:xfrm>
            <a:off x="608075" y="4931437"/>
            <a:ext cx="4012798" cy="529798"/>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ASTER</a:t>
            </a:r>
          </a:p>
        </p:txBody>
      </p:sp>
      <p:pic>
        <p:nvPicPr>
          <p:cNvPr id="191" name="Shape 191"/>
          <p:cNvPicPr preferRelativeResize="0"/>
          <p:nvPr/>
        </p:nvPicPr>
        <p:blipFill rotWithShape="1">
          <a:blip r:embed="rId3">
            <a:alphaModFix/>
          </a:blip>
          <a:srcRect/>
          <a:stretch/>
        </p:blipFill>
        <p:spPr>
          <a:xfrm>
            <a:off x="426545" y="3352762"/>
            <a:ext cx="1020000" cy="833700"/>
          </a:xfrm>
          <a:prstGeom prst="rect">
            <a:avLst/>
          </a:prstGeom>
          <a:noFill/>
          <a:ln>
            <a:noFill/>
          </a:ln>
        </p:spPr>
      </p:pic>
      <p:pic>
        <p:nvPicPr>
          <p:cNvPr id="192" name="Shape 192"/>
          <p:cNvPicPr preferRelativeResize="0"/>
          <p:nvPr/>
        </p:nvPicPr>
        <p:blipFill rotWithShape="1">
          <a:blip r:embed="rId4">
            <a:alphaModFix/>
          </a:blip>
          <a:srcRect/>
          <a:stretch/>
        </p:blipFill>
        <p:spPr>
          <a:xfrm>
            <a:off x="481575" y="1629982"/>
            <a:ext cx="1591199" cy="833700"/>
          </a:xfrm>
          <a:prstGeom prst="rect">
            <a:avLst/>
          </a:prstGeom>
          <a:noFill/>
          <a:ln>
            <a:noFill/>
          </a:ln>
        </p:spPr>
      </p:pic>
      <p:pic>
        <p:nvPicPr>
          <p:cNvPr id="193" name="Shape 193"/>
          <p:cNvPicPr preferRelativeResize="0"/>
          <p:nvPr/>
        </p:nvPicPr>
        <p:blipFill rotWithShape="1">
          <a:blip r:embed="rId5">
            <a:alphaModFix/>
          </a:blip>
          <a:srcRect/>
          <a:stretch/>
        </p:blipFill>
        <p:spPr>
          <a:xfrm rot="-1724730">
            <a:off x="382918" y="4643190"/>
            <a:ext cx="1107251" cy="833636"/>
          </a:xfrm>
          <a:prstGeom prst="rect">
            <a:avLst/>
          </a:prstGeom>
          <a:noFill/>
          <a:ln>
            <a:noFill/>
          </a:ln>
        </p:spPr>
      </p:pic>
      <p:sp>
        <p:nvSpPr>
          <p:cNvPr id="194" name="Shape 194"/>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Land use classification of the urban environment </a:t>
            </a:r>
          </a:p>
        </p:txBody>
      </p:sp>
      <p:pic>
        <p:nvPicPr>
          <p:cNvPr id="195" name="Shape 195"/>
          <p:cNvPicPr preferRelativeResize="0"/>
          <p:nvPr/>
        </p:nvPicPr>
        <p:blipFill rotWithShape="1">
          <a:blip r:embed="rId6">
            <a:alphaModFix/>
          </a:blip>
          <a:srcRect/>
          <a:stretch/>
        </p:blipFill>
        <p:spPr>
          <a:xfrm>
            <a:off x="4808375" y="1578875"/>
            <a:ext cx="4139099" cy="3781200"/>
          </a:xfrm>
          <a:prstGeom prst="rect">
            <a:avLst/>
          </a:prstGeom>
          <a:noFill/>
          <a:ln>
            <a:noFill/>
          </a:ln>
        </p:spPr>
      </p:pic>
      <p:pic>
        <p:nvPicPr>
          <p:cNvPr id="196" name="Shape 196"/>
          <p:cNvPicPr preferRelativeResize="0"/>
          <p:nvPr/>
        </p:nvPicPr>
        <p:blipFill rotWithShape="1">
          <a:blip r:embed="rId7">
            <a:alphaModFix/>
          </a:blip>
          <a:srcRect/>
          <a:stretch/>
        </p:blipFill>
        <p:spPr>
          <a:xfrm>
            <a:off x="7295072" y="4511248"/>
            <a:ext cx="1252838" cy="1423127"/>
          </a:xfrm>
          <a:prstGeom prst="rect">
            <a:avLst/>
          </a:prstGeom>
          <a:noFill/>
          <a:ln>
            <a:noFill/>
          </a:ln>
        </p:spPr>
      </p:pic>
      <p:sp>
        <p:nvSpPr>
          <p:cNvPr id="197" name="Shape 197"/>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a:solidFill>
                  <a:schemeClr val="dk1"/>
                </a:solidFill>
                <a:latin typeface="Century Gothic"/>
                <a:ea typeface="Century Gothic"/>
                <a:cs typeface="Century Gothic"/>
                <a:sym typeface="Century Gothic"/>
                <a:rtl val="0"/>
              </a:rPr>
              <a:t>May 22, 2005</a:t>
            </a:r>
          </a:p>
        </p:txBody>
      </p:sp>
      <p:sp>
        <p:nvSpPr>
          <p:cNvPr id="198" name="Shape 198"/>
          <p:cNvSpPr txBox="1"/>
          <p:nvPr/>
        </p:nvSpPr>
        <p:spPr>
          <a:xfrm>
            <a:off x="7295075" y="4255050"/>
            <a:ext cx="14496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Temperature (C)</a:t>
            </a:r>
          </a:p>
        </p:txBody>
      </p:sp>
      <p:sp>
        <p:nvSpPr>
          <p:cNvPr id="199" name="Shape 199"/>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0" name="Shape 200"/>
          <p:cNvSpPr/>
          <p:nvPr/>
        </p:nvSpPr>
        <p:spPr>
          <a:xfrm>
            <a:off x="7383450" y="589697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1" name="Shape 201"/>
          <p:cNvSpPr txBox="1"/>
          <p:nvPr/>
        </p:nvSpPr>
        <p:spPr>
          <a:xfrm>
            <a:off x="7714950" y="5896975"/>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Phoenix</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Century Gothic"/>
              <a:ea typeface="Century Gothic"/>
              <a:cs typeface="Century Gothic"/>
              <a:sym typeface="Century Gothic"/>
            </a:endParaRPr>
          </a:p>
        </p:txBody>
      </p:sp>
      <p:sp>
        <p:nvSpPr>
          <p:cNvPr id="208" name="Shape 208"/>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Pr>
              <a:t>NASA Satellites and Methods </a:t>
            </a:r>
          </a:p>
        </p:txBody>
      </p:sp>
      <p:sp>
        <p:nvSpPr>
          <p:cNvPr id="209" name="Shape 209"/>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Landsat 8</a:t>
            </a:r>
          </a:p>
        </p:txBody>
      </p:sp>
      <p:sp>
        <p:nvSpPr>
          <p:cNvPr id="210" name="Shape 210"/>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Daily surface temperature data per census tract for statistical comparisons</a:t>
            </a:r>
          </a:p>
        </p:txBody>
      </p:sp>
      <p:sp>
        <p:nvSpPr>
          <p:cNvPr id="211" name="Shape 211"/>
          <p:cNvSpPr txBox="1">
            <a:spLocks noGrp="1"/>
          </p:cNvSpPr>
          <p:nvPr>
            <p:ph type="body" idx="5"/>
          </p:nvPr>
        </p:nvSpPr>
        <p:spPr>
          <a:xfrm>
            <a:off x="608074" y="1839786"/>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Pr>
              <a:t>Aqua MODIS</a:t>
            </a:r>
          </a:p>
        </p:txBody>
      </p:sp>
      <p:sp>
        <p:nvSpPr>
          <p:cNvPr id="212" name="Shape 212"/>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Pr>
              <a:t>Terra ASTER</a:t>
            </a:r>
          </a:p>
        </p:txBody>
      </p:sp>
      <p:pic>
        <p:nvPicPr>
          <p:cNvPr id="213" name="Shape 213"/>
          <p:cNvPicPr preferRelativeResize="0"/>
          <p:nvPr/>
        </p:nvPicPr>
        <p:blipFill rotWithShape="1">
          <a:blip r:embed="rId3">
            <a:alphaModFix/>
          </a:blip>
          <a:srcRect/>
          <a:stretch/>
        </p:blipFill>
        <p:spPr>
          <a:xfrm>
            <a:off x="426545" y="3352762"/>
            <a:ext cx="1020000" cy="833700"/>
          </a:xfrm>
          <a:prstGeom prst="rect">
            <a:avLst/>
          </a:prstGeom>
          <a:noFill/>
          <a:ln>
            <a:noFill/>
          </a:ln>
        </p:spPr>
      </p:pic>
      <p:pic>
        <p:nvPicPr>
          <p:cNvPr id="214" name="Shape 214"/>
          <p:cNvPicPr preferRelativeResize="0"/>
          <p:nvPr/>
        </p:nvPicPr>
        <p:blipFill rotWithShape="1">
          <a:blip r:embed="rId4">
            <a:alphaModFix/>
          </a:blip>
          <a:srcRect/>
          <a:stretch/>
        </p:blipFill>
        <p:spPr>
          <a:xfrm>
            <a:off x="481575" y="1629982"/>
            <a:ext cx="1591199" cy="833700"/>
          </a:xfrm>
          <a:prstGeom prst="rect">
            <a:avLst/>
          </a:prstGeom>
          <a:noFill/>
          <a:ln>
            <a:noFill/>
          </a:ln>
        </p:spPr>
      </p:pic>
      <p:pic>
        <p:nvPicPr>
          <p:cNvPr id="215" name="Shape 215"/>
          <p:cNvPicPr preferRelativeResize="0"/>
          <p:nvPr/>
        </p:nvPicPr>
        <p:blipFill rotWithShape="1">
          <a:blip r:embed="rId5">
            <a:alphaModFix/>
          </a:blip>
          <a:srcRect/>
          <a:stretch/>
        </p:blipFill>
        <p:spPr>
          <a:xfrm rot="-1724730">
            <a:off x="382862" y="4643211"/>
            <a:ext cx="1107252" cy="833492"/>
          </a:xfrm>
          <a:prstGeom prst="rect">
            <a:avLst/>
          </a:prstGeom>
          <a:noFill/>
          <a:ln>
            <a:noFill/>
          </a:ln>
        </p:spPr>
      </p:pic>
      <p:sp>
        <p:nvSpPr>
          <p:cNvPr id="216" name="Shape 216"/>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Land use classification of the urban environment </a:t>
            </a:r>
          </a:p>
        </p:txBody>
      </p:sp>
      <p:sp>
        <p:nvSpPr>
          <p:cNvPr id="217" name="Shape 217"/>
          <p:cNvSpPr txBox="1"/>
          <p:nvPr/>
        </p:nvSpPr>
        <p:spPr>
          <a:xfrm>
            <a:off x="5396807" y="5436071"/>
            <a:ext cx="1771800" cy="46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a:solidFill>
                  <a:schemeClr val="dk1"/>
                </a:solidFill>
                <a:latin typeface="Century Gothic"/>
                <a:ea typeface="Century Gothic"/>
                <a:cs typeface="Century Gothic"/>
                <a:sym typeface="Century Gothic"/>
              </a:rPr>
              <a:t>May 22, 2005</a:t>
            </a:r>
          </a:p>
        </p:txBody>
      </p:sp>
      <p:sp>
        <p:nvSpPr>
          <p:cNvPr id="218" name="Shape 218"/>
          <p:cNvSpPr txBox="1"/>
          <p:nvPr/>
        </p:nvSpPr>
        <p:spPr>
          <a:xfrm>
            <a:off x="7295075" y="4255050"/>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Questrial"/>
                <a:ea typeface="Questrial"/>
                <a:cs typeface="Questrial"/>
                <a:sym typeface="Questrial"/>
              </a:rPr>
              <a:t>Temperature (C)</a:t>
            </a:r>
          </a:p>
        </p:txBody>
      </p:sp>
      <p:sp>
        <p:nvSpPr>
          <p:cNvPr id="219" name="Shape 219"/>
          <p:cNvSpPr/>
          <p:nvPr/>
        </p:nvSpPr>
        <p:spPr>
          <a:xfrm>
            <a:off x="7383450" y="589697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220" name="Shape 220"/>
          <p:cNvPicPr preferRelativeResize="0"/>
          <p:nvPr/>
        </p:nvPicPr>
        <p:blipFill>
          <a:blip r:embed="rId6">
            <a:alphaModFix/>
          </a:blip>
          <a:stretch>
            <a:fillRect/>
          </a:stretch>
        </p:blipFill>
        <p:spPr>
          <a:xfrm>
            <a:off x="4620875" y="1629975"/>
            <a:ext cx="4440775" cy="3740324"/>
          </a:xfrm>
          <a:prstGeom prst="rect">
            <a:avLst/>
          </a:prstGeom>
          <a:noFill/>
          <a:ln>
            <a:noFill/>
          </a:ln>
        </p:spPr>
      </p:pic>
      <p:sp>
        <p:nvSpPr>
          <p:cNvPr id="221" name="Shape 221"/>
          <p:cNvSpPr txBox="1"/>
          <p:nvPr/>
        </p:nvSpPr>
        <p:spPr>
          <a:xfrm>
            <a:off x="7714950" y="5896975"/>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a:solidFill>
                  <a:schemeClr val="dk1"/>
                </a:solidFill>
                <a:latin typeface="Century Gothic"/>
                <a:ea typeface="Century Gothic"/>
                <a:cs typeface="Century Gothic"/>
                <a:sym typeface="Century Gothic"/>
              </a:rPr>
              <a:t>Phoenix</a:t>
            </a:r>
          </a:p>
        </p:txBody>
      </p:sp>
      <p:sp>
        <p:nvSpPr>
          <p:cNvPr id="222" name="Shape 222"/>
          <p:cNvSpPr/>
          <p:nvPr/>
        </p:nvSpPr>
        <p:spPr>
          <a:xfrm>
            <a:off x="6963575" y="3180825"/>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0" y="119560"/>
            <a:ext cx="7554900" cy="1119782"/>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Data Analysis</a:t>
            </a:r>
          </a:p>
          <a:p>
            <a:pPr marL="0" marR="0" lvl="0" indent="0" algn="l" rtl="0">
              <a:lnSpc>
                <a:spcPct val="90000"/>
              </a:lnSpc>
              <a:spcBef>
                <a:spcPts val="0"/>
              </a:spcBef>
              <a:spcAft>
                <a:spcPts val="0"/>
              </a:spcAft>
              <a:buClr>
                <a:schemeClr val="dk1"/>
              </a:buClr>
              <a:buFont typeface="Questrial"/>
              <a:buNone/>
            </a:pPr>
            <a:endParaRPr sz="1400" b="0" i="0" u="none" strike="noStrike" cap="none" baseline="0">
              <a:solidFill>
                <a:srgbClr val="000000"/>
              </a:solidFill>
              <a:latin typeface="Century Gothic"/>
              <a:ea typeface="Century Gothic"/>
              <a:cs typeface="Century Gothic"/>
              <a:sym typeface="Century Gothic"/>
              <a:rtl val="0"/>
            </a:endParaRPr>
          </a:p>
        </p:txBody>
      </p:sp>
      <p:pic>
        <p:nvPicPr>
          <p:cNvPr id="229" name="Shape 229"/>
          <p:cNvPicPr preferRelativeResize="0"/>
          <p:nvPr/>
        </p:nvPicPr>
        <p:blipFill rotWithShape="1">
          <a:blip r:embed="rId3">
            <a:alphaModFix/>
          </a:blip>
          <a:srcRect/>
          <a:stretch/>
        </p:blipFill>
        <p:spPr>
          <a:xfrm>
            <a:off x="361058" y="1108104"/>
            <a:ext cx="3508600" cy="5125251"/>
          </a:xfrm>
          <a:prstGeom prst="rect">
            <a:avLst/>
          </a:prstGeom>
          <a:noFill/>
          <a:ln>
            <a:noFill/>
          </a:ln>
        </p:spPr>
      </p:pic>
      <p:sp>
        <p:nvSpPr>
          <p:cNvPr id="230" name="Shape 230"/>
          <p:cNvSpPr/>
          <p:nvPr/>
        </p:nvSpPr>
        <p:spPr>
          <a:xfrm>
            <a:off x="1270807" y="1523871"/>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Surface Temperature Averages</a:t>
            </a:r>
          </a:p>
        </p:txBody>
      </p:sp>
      <p:sp>
        <p:nvSpPr>
          <p:cNvPr id="231" name="Shape 231"/>
          <p:cNvSpPr/>
          <p:nvPr/>
        </p:nvSpPr>
        <p:spPr>
          <a:xfrm>
            <a:off x="361058" y="3107928"/>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Spatial Consistency Analysis</a:t>
            </a:r>
          </a:p>
        </p:txBody>
      </p:sp>
      <p:sp>
        <p:nvSpPr>
          <p:cNvPr id="232" name="Shape 232"/>
          <p:cNvSpPr/>
          <p:nvPr/>
        </p:nvSpPr>
        <p:spPr>
          <a:xfrm>
            <a:off x="1297670" y="470626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grpSp>
        <p:nvGrpSpPr>
          <p:cNvPr id="233" name="Shape 233"/>
          <p:cNvGrpSpPr/>
          <p:nvPr/>
        </p:nvGrpSpPr>
        <p:grpSpPr>
          <a:xfrm>
            <a:off x="4498877" y="1864991"/>
            <a:ext cx="4499399" cy="4323186"/>
            <a:chOff x="596064" y="1782799"/>
            <a:chExt cx="4499399" cy="4323186"/>
          </a:xfrm>
        </p:grpSpPr>
        <p:sp>
          <p:nvSpPr>
            <p:cNvPr id="234" name="Shape 234"/>
            <p:cNvSpPr/>
            <p:nvPr/>
          </p:nvSpPr>
          <p:spPr>
            <a:xfrm>
              <a:off x="714208" y="1939358"/>
              <a:ext cx="4263129" cy="1271986"/>
            </a:xfrm>
            <a:prstGeom prst="ellipse">
              <a:avLst/>
            </a:prstGeom>
            <a:solidFill>
              <a:srgbClr val="F2DCD2">
                <a:alpha val="40000"/>
              </a:srgbClr>
            </a:solidFill>
            <a:ln>
              <a:noFill/>
            </a:ln>
          </p:spPr>
          <p:txBody>
            <a:bodyPr lIns="91425" tIns="91425" rIns="91425" bIns="91425" anchor="ctr" anchorCtr="0">
              <a:noAutofit/>
            </a:bodyPr>
            <a:lstStyle/>
            <a:p>
              <a:pPr>
                <a:spcBef>
                  <a:spcPts val="0"/>
                </a:spcBef>
                <a:buNone/>
              </a:pPr>
              <a:endParaRPr/>
            </a:p>
          </p:txBody>
        </p:sp>
        <p:sp>
          <p:nvSpPr>
            <p:cNvPr id="235" name="Shape 235"/>
            <p:cNvSpPr/>
            <p:nvPr/>
          </p:nvSpPr>
          <p:spPr>
            <a:xfrm>
              <a:off x="2484349" y="4310153"/>
              <a:ext cx="709813" cy="454281"/>
            </a:xfrm>
            <a:prstGeom prst="downArrow">
              <a:avLst>
                <a:gd name="adj1" fmla="val 50000"/>
                <a:gd name="adj2" fmla="val 50000"/>
              </a:avLst>
            </a:prstGeom>
            <a:solidFill>
              <a:srgbClr val="F8EDE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6" name="Shape 236"/>
            <p:cNvSpPr/>
            <p:nvPr/>
          </p:nvSpPr>
          <p:spPr>
            <a:xfrm>
              <a:off x="1127320" y="4788085"/>
              <a:ext cx="3407107" cy="1317842"/>
            </a:xfrm>
            <a:prstGeom prst="rect">
              <a:avLst/>
            </a:prstGeom>
            <a:noFill/>
            <a:ln>
              <a:noFill/>
            </a:ln>
          </p:spPr>
          <p:txBody>
            <a:bodyPr lIns="91425" tIns="91425" rIns="91425" bIns="91425" anchor="ctr" anchorCtr="0">
              <a:noAutofit/>
            </a:bodyPr>
            <a:lstStyle/>
            <a:p>
              <a:pPr>
                <a:spcBef>
                  <a:spcPts val="0"/>
                </a:spcBef>
                <a:buNone/>
              </a:pPr>
              <a:endParaRPr/>
            </a:p>
          </p:txBody>
        </p:sp>
        <p:sp>
          <p:nvSpPr>
            <p:cNvPr id="237" name="Shape 237"/>
            <p:cNvSpPr txBox="1"/>
            <p:nvPr/>
          </p:nvSpPr>
          <p:spPr>
            <a:xfrm>
              <a:off x="1127320" y="4788085"/>
              <a:ext cx="3407099" cy="1317900"/>
            </a:xfrm>
            <a:prstGeom prst="rect">
              <a:avLst/>
            </a:prstGeom>
            <a:noFill/>
            <a:ln>
              <a:noFill/>
            </a:ln>
          </p:spPr>
          <p:txBody>
            <a:bodyPr lIns="184900" tIns="184900" rIns="184900" bIns="184900" anchor="ctr" anchorCtr="0">
              <a:noAutofit/>
            </a:bodyPr>
            <a:lstStyle/>
            <a:p>
              <a:pPr marL="0" marR="0" lvl="0" indent="0" algn="ctr" rtl="0">
                <a:lnSpc>
                  <a:spcPct val="90000"/>
                </a:lnSpc>
                <a:spcBef>
                  <a:spcPts val="0"/>
                </a:spcBef>
                <a:spcAft>
                  <a:spcPts val="0"/>
                </a:spcAft>
                <a:buClr>
                  <a:srgbClr val="000000"/>
                </a:buClr>
                <a:buSzPct val="25000"/>
                <a:buFont typeface="Questrial"/>
                <a:buNone/>
              </a:pPr>
              <a:r>
                <a:rPr lang="en-US" sz="2600" b="0" i="0" u="none" strike="noStrike" cap="none" baseline="0">
                  <a:solidFill>
                    <a:schemeClr val="dk1"/>
                  </a:solidFill>
                  <a:latin typeface="Century Gothic"/>
                  <a:ea typeface="Century Gothic"/>
                  <a:cs typeface="Century Gothic"/>
                  <a:sym typeface="Century Gothic"/>
                  <a:rtl val="0"/>
                </a:rPr>
                <a:t>Likelihood of </a:t>
              </a:r>
            </a:p>
            <a:p>
              <a:pPr marL="0" marR="0" lvl="0" indent="0" algn="ctr" rtl="0">
                <a:lnSpc>
                  <a:spcPct val="90000"/>
                </a:lnSpc>
                <a:spcBef>
                  <a:spcPts val="910"/>
                </a:spcBef>
                <a:spcAft>
                  <a:spcPts val="910"/>
                </a:spcAft>
                <a:buClr>
                  <a:srgbClr val="000000"/>
                </a:buClr>
                <a:buSzPct val="25000"/>
                <a:buFont typeface="Questrial"/>
                <a:buNone/>
              </a:pPr>
              <a:r>
                <a:rPr lang="en-US" sz="2600" b="0" i="0" u="none" strike="noStrike" cap="none" baseline="0">
                  <a:solidFill>
                    <a:schemeClr val="dk1"/>
                  </a:solidFill>
                  <a:latin typeface="Century Gothic"/>
                  <a:ea typeface="Century Gothic"/>
                  <a:cs typeface="Century Gothic"/>
                  <a:sym typeface="Century Gothic"/>
                  <a:rtl val="0"/>
                </a:rPr>
                <a:t>A/C Use</a:t>
              </a:r>
            </a:p>
          </p:txBody>
        </p:sp>
        <p:sp>
          <p:nvSpPr>
            <p:cNvPr id="238" name="Shape 238"/>
            <p:cNvSpPr/>
            <p:nvPr/>
          </p:nvSpPr>
          <p:spPr>
            <a:xfrm>
              <a:off x="2299697" y="2945505"/>
              <a:ext cx="1352400" cy="1340999"/>
            </a:xfrm>
            <a:prstGeom prst="ellipse">
              <a:avLst/>
            </a:prstGeom>
            <a:solidFill>
              <a:srgbClr val="E4AA6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latin typeface="Century Gothic"/>
                <a:ea typeface="Century Gothic"/>
                <a:cs typeface="Century Gothic"/>
                <a:sym typeface="Century Gothic"/>
              </a:endParaRPr>
            </a:p>
          </p:txBody>
        </p:sp>
        <p:sp>
          <p:nvSpPr>
            <p:cNvPr id="239" name="Shape 239"/>
            <p:cNvSpPr txBox="1"/>
            <p:nvPr/>
          </p:nvSpPr>
          <p:spPr>
            <a:xfrm>
              <a:off x="2555744" y="3155158"/>
              <a:ext cx="956260" cy="948318"/>
            </a:xfrm>
            <a:prstGeom prst="rect">
              <a:avLst/>
            </a:prstGeom>
            <a:noFill/>
            <a:ln>
              <a:noFill/>
            </a:ln>
          </p:spPr>
          <p:txBody>
            <a:bodyPr lIns="21575" tIns="21575" rIns="21575" bIns="21575" anchor="ctr" anchorCtr="0">
              <a:noAutofit/>
            </a:bodyPr>
            <a:lstStyle/>
            <a:p>
              <a:pPr marL="0" marR="0" lvl="0" indent="0" algn="ctr" rtl="0">
                <a:lnSpc>
                  <a:spcPct val="90000"/>
                </a:lnSpc>
                <a:spcBef>
                  <a:spcPts val="0"/>
                </a:spcBef>
                <a:spcAft>
                  <a:spcPts val="595"/>
                </a:spcAft>
                <a:buClr>
                  <a:schemeClr val="lt1"/>
                </a:buClr>
                <a:buSzPct val="25000"/>
                <a:buFont typeface="Questrial"/>
                <a:buNone/>
              </a:pPr>
              <a:r>
                <a:rPr lang="en-US" sz="1700" b="1" i="0" u="none" strike="noStrike" cap="none" baseline="0">
                  <a:solidFill>
                    <a:schemeClr val="lt1"/>
                  </a:solidFill>
                  <a:latin typeface="Century Gothic"/>
                  <a:ea typeface="Century Gothic"/>
                  <a:cs typeface="Century Gothic"/>
                  <a:sym typeface="Century Gothic"/>
                  <a:rtl val="0"/>
                </a:rPr>
                <a:t>Spatial Location</a:t>
              </a:r>
            </a:p>
          </p:txBody>
        </p:sp>
        <p:sp>
          <p:nvSpPr>
            <p:cNvPr id="240" name="Shape 240"/>
            <p:cNvSpPr/>
            <p:nvPr/>
          </p:nvSpPr>
          <p:spPr>
            <a:xfrm>
              <a:off x="1356791" y="2061058"/>
              <a:ext cx="1542599" cy="1287900"/>
            </a:xfrm>
            <a:prstGeom prst="ellipse">
              <a:avLst/>
            </a:prstGeom>
            <a:solidFill>
              <a:srgbClr val="60C25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1" name="Shape 241"/>
            <p:cNvSpPr txBox="1"/>
            <p:nvPr/>
          </p:nvSpPr>
          <p:spPr>
            <a:xfrm>
              <a:off x="1582719" y="2249683"/>
              <a:ext cx="1090874" cy="910764"/>
            </a:xfrm>
            <a:prstGeom prst="rect">
              <a:avLst/>
            </a:prstGeom>
            <a:noFill/>
            <a:ln>
              <a:noFill/>
            </a:ln>
          </p:spPr>
          <p:txBody>
            <a:bodyPr lIns="21575" tIns="21575" rIns="21575" bIns="21575" anchor="ctr" anchorCtr="0">
              <a:noAutofit/>
            </a:bodyPr>
            <a:lstStyle/>
            <a:p>
              <a:pPr marL="0" marR="0" lvl="0" indent="0" algn="ctr" rtl="0">
                <a:lnSpc>
                  <a:spcPct val="90000"/>
                </a:lnSpc>
                <a:spcBef>
                  <a:spcPts val="0"/>
                </a:spcBef>
                <a:spcAft>
                  <a:spcPts val="595"/>
                </a:spcAft>
                <a:buClr>
                  <a:schemeClr val="lt1"/>
                </a:buClr>
                <a:buSzPct val="25000"/>
                <a:buFont typeface="Questrial"/>
                <a:buNone/>
              </a:pPr>
              <a:r>
                <a:rPr lang="en-US" sz="1700" b="1" i="0" u="none" strike="noStrike" cap="none" baseline="0">
                  <a:solidFill>
                    <a:schemeClr val="lt1"/>
                  </a:solidFill>
                  <a:latin typeface="Century Gothic"/>
                  <a:ea typeface="Century Gothic"/>
                  <a:cs typeface="Century Gothic"/>
                  <a:sym typeface="Century Gothic"/>
                  <a:rtl val="0"/>
                </a:rPr>
                <a:t>Census Bureau Income</a:t>
              </a:r>
            </a:p>
          </p:txBody>
        </p:sp>
        <p:sp>
          <p:nvSpPr>
            <p:cNvPr id="242" name="Shape 242"/>
            <p:cNvSpPr/>
            <p:nvPr/>
          </p:nvSpPr>
          <p:spPr>
            <a:xfrm>
              <a:off x="3060350" y="1927269"/>
              <a:ext cx="1479038" cy="1539599"/>
            </a:xfrm>
            <a:prstGeom prst="ellipse">
              <a:avLst/>
            </a:prstGeom>
            <a:solidFill>
              <a:srgbClr val="497D8A"/>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3" name="Shape 243"/>
            <p:cNvSpPr txBox="1"/>
            <p:nvPr/>
          </p:nvSpPr>
          <p:spPr>
            <a:xfrm>
              <a:off x="3194162" y="2152733"/>
              <a:ext cx="1227299" cy="1088699"/>
            </a:xfrm>
            <a:prstGeom prst="rect">
              <a:avLst/>
            </a:prstGeom>
            <a:noFill/>
            <a:ln>
              <a:noFill/>
            </a:ln>
          </p:spPr>
          <p:txBody>
            <a:bodyPr lIns="25400" tIns="25400" rIns="25400" bIns="25400" anchor="ctr" anchorCtr="0">
              <a:noAutofit/>
            </a:bodyPr>
            <a:lstStyle/>
            <a:p>
              <a:pPr marL="0" marR="0" lvl="0" indent="0" algn="ctr" rtl="0">
                <a:lnSpc>
                  <a:spcPct val="90000"/>
                </a:lnSpc>
                <a:spcBef>
                  <a:spcPts val="0"/>
                </a:spcBef>
                <a:spcAft>
                  <a:spcPts val="700"/>
                </a:spcAft>
                <a:buClr>
                  <a:schemeClr val="lt1"/>
                </a:buClr>
                <a:buSzPct val="25000"/>
                <a:buFont typeface="Questrial"/>
                <a:buNone/>
              </a:pPr>
              <a:r>
                <a:rPr lang="en-US" sz="2000" b="1" i="0" u="none" strike="noStrike" cap="none" baseline="0">
                  <a:solidFill>
                    <a:schemeClr val="lt1"/>
                  </a:solidFill>
                  <a:latin typeface="Century Gothic"/>
                  <a:ea typeface="Century Gothic"/>
                  <a:cs typeface="Century Gothic"/>
                  <a:sym typeface="Century Gothic"/>
                  <a:rtl val="0"/>
                </a:rPr>
                <a:t>CASPER Survey</a:t>
              </a:r>
            </a:p>
          </p:txBody>
        </p:sp>
        <p:sp>
          <p:nvSpPr>
            <p:cNvPr id="244" name="Shape 244"/>
            <p:cNvSpPr/>
            <p:nvPr/>
          </p:nvSpPr>
          <p:spPr>
            <a:xfrm>
              <a:off x="596064" y="1782799"/>
              <a:ext cx="4499399" cy="3223799"/>
            </a:xfrm>
            <a:custGeom>
              <a:avLst/>
              <a:gdLst/>
              <a:ahLst/>
              <a:cxnLst/>
              <a:rect l="0" t="0" r="0" b="0"/>
              <a:pathLst>
                <a:path w="120000" h="120000" extrusionOk="0">
                  <a:moveTo>
                    <a:pt x="583" y="34175"/>
                  </a:moveTo>
                  <a:lnTo>
                    <a:pt x="583" y="34175"/>
                  </a:ln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4298" y="30000"/>
                  </a:moveTo>
                  <a:lnTo>
                    <a:pt x="4298" y="30000"/>
                  </a:lnTo>
                  <a:cubicBezTo>
                    <a:pt x="4298" y="43254"/>
                    <a:pt x="29237" y="53999"/>
                    <a:pt x="60000" y="53999"/>
                  </a:cubicBezTo>
                  <a:cubicBezTo>
                    <a:pt x="90762" y="53999"/>
                    <a:pt x="115701" y="43254"/>
                    <a:pt x="115701" y="29999"/>
                  </a:cubicBezTo>
                  <a:cubicBezTo>
                    <a:pt x="115701" y="16745"/>
                    <a:pt x="90762" y="5999"/>
                    <a:pt x="60000" y="5999"/>
                  </a:cubicBezTo>
                  <a:cubicBezTo>
                    <a:pt x="29237" y="5999"/>
                    <a:pt x="4298" y="16745"/>
                    <a:pt x="4298" y="29999"/>
                  </a:cubicBezTo>
                  <a:close/>
                </a:path>
              </a:pathLst>
            </a:custGeom>
            <a:solidFill>
              <a:schemeClr val="lt1">
                <a:alpha val="40000"/>
              </a:schemeClr>
            </a:solidFill>
            <a:ln w="9525" cap="flat" cmpd="sng">
              <a:solidFill>
                <a:srgbClr val="9F3CE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245" name="Shape 245"/>
          <p:cNvSpPr txBox="1"/>
          <p:nvPr/>
        </p:nvSpPr>
        <p:spPr>
          <a:xfrm>
            <a:off x="215150" y="6233353"/>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Physical Concern</a:t>
            </a:r>
          </a:p>
        </p:txBody>
      </p:sp>
      <p:sp>
        <p:nvSpPr>
          <p:cNvPr id="246" name="Shape 246"/>
          <p:cNvSpPr txBox="1"/>
          <p:nvPr/>
        </p:nvSpPr>
        <p:spPr>
          <a:xfrm>
            <a:off x="6504667" y="1081729"/>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Human Concern</a:t>
            </a:r>
          </a:p>
        </p:txBody>
      </p:sp>
      <p:sp>
        <p:nvSpPr>
          <p:cNvPr id="247" name="Shape 247"/>
          <p:cNvSpPr/>
          <p:nvPr/>
        </p:nvSpPr>
        <p:spPr>
          <a:xfrm>
            <a:off x="2195359" y="3107928"/>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Temperature Comparisons</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0" y="133536"/>
            <a:ext cx="9144000" cy="840612"/>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pic>
        <p:nvPicPr>
          <p:cNvPr id="254" name="Shape 254"/>
          <p:cNvPicPr preferRelativeResize="0"/>
          <p:nvPr/>
        </p:nvPicPr>
        <p:blipFill rotWithShape="1">
          <a:blip r:embed="rId3">
            <a:alphaModFix/>
          </a:blip>
          <a:srcRect/>
          <a:stretch/>
        </p:blipFill>
        <p:spPr>
          <a:xfrm>
            <a:off x="373600" y="1729764"/>
            <a:ext cx="2890049" cy="2123459"/>
          </a:xfrm>
          <a:prstGeom prst="rect">
            <a:avLst/>
          </a:prstGeom>
          <a:noFill/>
          <a:ln>
            <a:noFill/>
          </a:ln>
        </p:spPr>
      </p:pic>
      <p:pic>
        <p:nvPicPr>
          <p:cNvPr id="255" name="Shape 255"/>
          <p:cNvPicPr preferRelativeResize="0"/>
          <p:nvPr/>
        </p:nvPicPr>
        <p:blipFill rotWithShape="1">
          <a:blip r:embed="rId4">
            <a:alphaModFix/>
          </a:blip>
          <a:srcRect/>
          <a:stretch/>
        </p:blipFill>
        <p:spPr>
          <a:xfrm>
            <a:off x="3350475" y="1729775"/>
            <a:ext cx="2815903" cy="2103924"/>
          </a:xfrm>
          <a:prstGeom prst="rect">
            <a:avLst/>
          </a:prstGeom>
          <a:noFill/>
          <a:ln>
            <a:noFill/>
          </a:ln>
        </p:spPr>
      </p:pic>
      <p:pic>
        <p:nvPicPr>
          <p:cNvPr id="256" name="Shape 256"/>
          <p:cNvPicPr preferRelativeResize="0"/>
          <p:nvPr/>
        </p:nvPicPr>
        <p:blipFill rotWithShape="1">
          <a:blip r:embed="rId5">
            <a:alphaModFix/>
          </a:blip>
          <a:srcRect/>
          <a:stretch/>
        </p:blipFill>
        <p:spPr>
          <a:xfrm>
            <a:off x="6253200" y="1796450"/>
            <a:ext cx="2815899" cy="2056777"/>
          </a:xfrm>
          <a:prstGeom prst="rect">
            <a:avLst/>
          </a:prstGeom>
          <a:noFill/>
          <a:ln>
            <a:noFill/>
          </a:ln>
        </p:spPr>
      </p:pic>
      <p:pic>
        <p:nvPicPr>
          <p:cNvPr id="257" name="Shape 257"/>
          <p:cNvPicPr preferRelativeResize="0"/>
          <p:nvPr/>
        </p:nvPicPr>
        <p:blipFill rotWithShape="1">
          <a:blip r:embed="rId6">
            <a:alphaModFix/>
          </a:blip>
          <a:srcRect/>
          <a:stretch/>
        </p:blipFill>
        <p:spPr>
          <a:xfrm>
            <a:off x="319975" y="4183850"/>
            <a:ext cx="2890048" cy="2123449"/>
          </a:xfrm>
          <a:prstGeom prst="rect">
            <a:avLst/>
          </a:prstGeom>
          <a:noFill/>
          <a:ln>
            <a:noFill/>
          </a:ln>
        </p:spPr>
      </p:pic>
      <p:pic>
        <p:nvPicPr>
          <p:cNvPr id="258" name="Shape 258"/>
          <p:cNvPicPr preferRelativeResize="0"/>
          <p:nvPr/>
        </p:nvPicPr>
        <p:blipFill rotWithShape="1">
          <a:blip r:embed="rId7">
            <a:alphaModFix/>
          </a:blip>
          <a:srcRect/>
          <a:stretch/>
        </p:blipFill>
        <p:spPr>
          <a:xfrm>
            <a:off x="3296850" y="4183850"/>
            <a:ext cx="2815899" cy="2123449"/>
          </a:xfrm>
          <a:prstGeom prst="rect">
            <a:avLst/>
          </a:prstGeom>
          <a:noFill/>
          <a:ln>
            <a:noFill/>
          </a:ln>
        </p:spPr>
      </p:pic>
      <p:pic>
        <p:nvPicPr>
          <p:cNvPr id="259" name="Shape 259"/>
          <p:cNvPicPr preferRelativeResize="0"/>
          <p:nvPr/>
        </p:nvPicPr>
        <p:blipFill rotWithShape="1">
          <a:blip r:embed="rId8">
            <a:alphaModFix/>
          </a:blip>
          <a:srcRect/>
          <a:stretch/>
        </p:blipFill>
        <p:spPr>
          <a:xfrm>
            <a:off x="6112750" y="4143625"/>
            <a:ext cx="2792299" cy="2203899"/>
          </a:xfrm>
          <a:prstGeom prst="rect">
            <a:avLst/>
          </a:prstGeom>
          <a:noFill/>
          <a:ln>
            <a:noFill/>
          </a:ln>
        </p:spPr>
      </p:pic>
      <p:sp>
        <p:nvSpPr>
          <p:cNvPr id="260" name="Shape 260"/>
          <p:cNvSpPr txBox="1">
            <a:spLocks noGrp="1"/>
          </p:cNvSpPr>
          <p:nvPr>
            <p:ph type="body" idx="1"/>
          </p:nvPr>
        </p:nvSpPr>
        <p:spPr>
          <a:xfrm>
            <a:off x="4874625" y="779570"/>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
        <p:nvSpPr>
          <p:cNvPr id="261" name="Shape 261"/>
          <p:cNvSpPr txBox="1">
            <a:spLocks noGrp="1"/>
          </p:cNvSpPr>
          <p:nvPr>
            <p:ph type="body" idx="2"/>
          </p:nvPr>
        </p:nvSpPr>
        <p:spPr>
          <a:xfrm>
            <a:off x="4937200" y="3955807"/>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Night - 2012</a:t>
            </a:r>
          </a:p>
        </p:txBody>
      </p:sp>
      <p:sp>
        <p:nvSpPr>
          <p:cNvPr id="262" name="Shape 262"/>
          <p:cNvSpPr txBox="1"/>
          <p:nvPr/>
        </p:nvSpPr>
        <p:spPr>
          <a:xfrm>
            <a:off x="4020937"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Mid Season</a:t>
            </a:r>
          </a:p>
        </p:txBody>
      </p:sp>
      <p:sp>
        <p:nvSpPr>
          <p:cNvPr id="263" name="Shape 263"/>
          <p:cNvSpPr txBox="1"/>
          <p:nvPr/>
        </p:nvSpPr>
        <p:spPr>
          <a:xfrm>
            <a:off x="694222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Late Season</a:t>
            </a:r>
          </a:p>
        </p:txBody>
      </p:sp>
      <p:sp>
        <p:nvSpPr>
          <p:cNvPr id="264" name="Shape 264"/>
          <p:cNvSpPr txBox="1"/>
          <p:nvPr/>
        </p:nvSpPr>
        <p:spPr>
          <a:xfrm rot="-5400000">
            <a:off x="-1542450" y="3607773"/>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Average Surface Temperature (C)</a:t>
            </a:r>
          </a:p>
        </p:txBody>
      </p:sp>
      <p:pic>
        <p:nvPicPr>
          <p:cNvPr id="265" name="Shape 265"/>
          <p:cNvPicPr preferRelativeResize="0"/>
          <p:nvPr/>
        </p:nvPicPr>
        <p:blipFill rotWithShape="1">
          <a:blip r:embed="rId9">
            <a:alphaModFix/>
          </a:blip>
          <a:srcRect/>
          <a:stretch/>
        </p:blipFill>
        <p:spPr>
          <a:xfrm>
            <a:off x="7449521" y="2065326"/>
            <a:ext cx="1437899" cy="419118"/>
          </a:xfrm>
          <a:prstGeom prst="rect">
            <a:avLst/>
          </a:prstGeom>
          <a:noFill/>
          <a:ln>
            <a:noFill/>
          </a:ln>
        </p:spPr>
      </p:pic>
      <p:pic>
        <p:nvPicPr>
          <p:cNvPr id="266" name="Shape 266"/>
          <p:cNvPicPr preferRelativeResize="0"/>
          <p:nvPr/>
        </p:nvPicPr>
        <p:blipFill rotWithShape="1">
          <a:blip r:embed="rId10">
            <a:alphaModFix/>
          </a:blip>
          <a:srcRect/>
          <a:stretch/>
        </p:blipFill>
        <p:spPr>
          <a:xfrm>
            <a:off x="824775" y="4476607"/>
            <a:ext cx="1401590" cy="419117"/>
          </a:xfrm>
          <a:prstGeom prst="rect">
            <a:avLst/>
          </a:prstGeom>
          <a:noFill/>
          <a:ln>
            <a:noFill/>
          </a:ln>
        </p:spPr>
      </p:pic>
      <p:sp>
        <p:nvSpPr>
          <p:cNvPr id="267" name="Shape 267"/>
          <p:cNvSpPr txBox="1"/>
          <p:nvPr/>
        </p:nvSpPr>
        <p:spPr>
          <a:xfrm>
            <a:off x="3107475" y="6347525"/>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Date May - September 2012</a:t>
            </a:r>
          </a:p>
        </p:txBody>
      </p:sp>
      <p:sp>
        <p:nvSpPr>
          <p:cNvPr id="268" name="Shape 268"/>
          <p:cNvSpPr txBox="1"/>
          <p:nvPr/>
        </p:nvSpPr>
        <p:spPr>
          <a:xfrm>
            <a:off x="109967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dirty="0">
                <a:solidFill>
                  <a:schemeClr val="dk1"/>
                </a:solidFill>
                <a:latin typeface="Century Gothic"/>
                <a:ea typeface="Century Gothic"/>
                <a:cs typeface="Century Gothic"/>
                <a:sym typeface="Century Gothic"/>
                <a:rtl val="0"/>
              </a:rPr>
              <a:t>Early Season</a:t>
            </a:r>
          </a:p>
        </p:txBody>
      </p:sp>
      <p:sp>
        <p:nvSpPr>
          <p:cNvPr id="269" name="Shape 269"/>
          <p:cNvSpPr/>
          <p:nvPr/>
        </p:nvSpPr>
        <p:spPr>
          <a:xfrm rot="1274685">
            <a:off x="1675880" y="2275653"/>
            <a:ext cx="154821" cy="410035"/>
          </a:xfrm>
          <a:prstGeom prst="up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0" name="Shape 270"/>
          <p:cNvSpPr/>
          <p:nvPr/>
        </p:nvSpPr>
        <p:spPr>
          <a:xfrm>
            <a:off x="6728790" y="3955807"/>
            <a:ext cx="357900" cy="666000"/>
          </a:xfrm>
          <a:prstGeom prst="down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1" name="Shape 271"/>
          <p:cNvSpPr/>
          <p:nvPr/>
        </p:nvSpPr>
        <p:spPr>
          <a:xfrm>
            <a:off x="985375" y="5026912"/>
            <a:ext cx="228600" cy="218699"/>
          </a:xfrm>
          <a:prstGeom prst="ellipse">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746 -0.025 L 0.03507 -0.07963 " pathEditMode="relative" ptsTypes="AA">
                                      <p:cBhvr>
                                        <p:cTn id="10" dur="2000" fill="hold"/>
                                        <p:tgtEl>
                                          <p:spTgt spid="26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111E-6 -1.48148E-6 L 0.17136 0.00139 L 0.26945 -0.09259 L 0.4323 -0.11412 L 0.5257 -0.11296 " pathEditMode="relative" ptsTypes="AAAAA">
                                      <p:cBhvr>
                                        <p:cTn id="18" dur="5000" fill="hold"/>
                                        <p:tgtEl>
                                          <p:spTgt spid="271"/>
                                        </p:tgtEl>
                                        <p:attrNameLst>
                                          <p:attrName>ppt_x</p:attrName>
                                          <p:attrName>ppt_y</p:attrName>
                                        </p:attrNameLst>
                                      </p:cBhvr>
                                    </p:animMotion>
                                  </p:childTnLst>
                                  <p:subTnLst>
                                    <p:set>
                                      <p:cBhvr override="childStyle">
                                        <p:cTn dur="1" fill="hold" display="0" masterRel="sameClick" afterEffect="1">
                                          <p:stCondLst>
                                            <p:cond evt="end" delay="0">
                                              <p:tn val="17"/>
                                            </p:cond>
                                          </p:stCondLst>
                                        </p:cTn>
                                        <p:tgtEl>
                                          <p:spTgt spid="27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fade">
                                      <p:cBhvr>
                                        <p:cTn id="23" dur="1000"/>
                                        <p:tgtEl>
                                          <p:spTgt spid="270"/>
                                        </p:tgtEl>
                                      </p:cBhvr>
                                    </p:animEffect>
                                    <p:anim calcmode="lin" valueType="num">
                                      <p:cBhvr>
                                        <p:cTn id="24" dur="1000" fill="hold"/>
                                        <p:tgtEl>
                                          <p:spTgt spid="270"/>
                                        </p:tgtEl>
                                        <p:attrNameLst>
                                          <p:attrName>ppt_x</p:attrName>
                                        </p:attrNameLst>
                                      </p:cBhvr>
                                      <p:tavLst>
                                        <p:tav tm="0">
                                          <p:val>
                                            <p:strVal val="#ppt_x"/>
                                          </p:val>
                                        </p:tav>
                                        <p:tav tm="100000">
                                          <p:val>
                                            <p:strVal val="#ppt_x"/>
                                          </p:val>
                                        </p:tav>
                                      </p:tavLst>
                                    </p:anim>
                                    <p:anim calcmode="lin" valueType="num">
                                      <p:cBhvr>
                                        <p:cTn id="25" dur="1000" fill="hold"/>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69" grpId="1" animBg="1"/>
      <p:bldP spid="270" grpId="0" animBg="1"/>
      <p:bldP spid="271" grpId="0" animBg="1"/>
      <p:bldP spid="271" grpId="1" animBg="1"/>
    </p:bld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1768</Words>
  <Application>Microsoft Office PowerPoint</Application>
  <PresentationFormat>On-screen Show (4:3)</PresentationFormat>
  <Paragraphs>127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3</cp:revision>
  <dcterms:modified xsi:type="dcterms:W3CDTF">2015-07-22T15:02:15Z</dcterms:modified>
</cp:coreProperties>
</file>