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42" r:id="rId5"/>
  </p:sldMasterIdLst>
  <p:notesMasterIdLst>
    <p:notesMasterId r:id="rId7"/>
  </p:notesMasterIdLst>
  <p:sldIdLst>
    <p:sldId id="263" r:id="rId6"/>
  </p:sldIdLst>
  <p:sldSz cx="27432000" cy="3657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7632" userDrawn="1">
          <p15:clr>
            <a:srgbClr val="A4A3A4"/>
          </p15:clr>
        </p15:guide>
        <p15:guide id="2" orient="horz" pos="20736" userDrawn="1">
          <p15:clr>
            <a:srgbClr val="A4A3A4"/>
          </p15:clr>
        </p15:guide>
        <p15:guide id="3" pos="8184" userDrawn="1">
          <p15:clr>
            <a:srgbClr val="A4A3A4"/>
          </p15:clr>
        </p15:guide>
        <p15:guide id="4" pos="1507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unter, Shanise Y. (LARC-E3)[SSAI DEVELOP]" initials="HSY(D" lastIdx="25" clrIdx="0">
    <p:extLst>
      <p:ext uri="{19B8F6BF-5375-455C-9EA6-DF929625EA0E}">
        <p15:presenceInfo xmlns:p15="http://schemas.microsoft.com/office/powerpoint/2012/main" userId="S-1-5-21-330711430-3775241029-4075259233-879551" providerId="AD"/>
      </p:ext>
    </p:extLst>
  </p:cmAuthor>
  <p:cmAuthor id="2" name="Ryan Hammock" initials="RH" lastIdx="5" clrIdx="1">
    <p:extLst>
      <p:ext uri="{19B8F6BF-5375-455C-9EA6-DF929625EA0E}">
        <p15:presenceInfo xmlns:p15="http://schemas.microsoft.com/office/powerpoint/2012/main" userId="S::ryan.hammock@ssaihq.com::d8896f23-74e1-4b0e-9513-ab80e2aad4e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372B3"/>
    <a:srgbClr val="55AEB2"/>
    <a:srgbClr val="56ADB2"/>
    <a:srgbClr val="D0652A"/>
    <a:srgbClr val="9B3D3B"/>
    <a:srgbClr val="751811"/>
    <a:srgbClr val="964135"/>
    <a:srgbClr val="7DB761"/>
    <a:srgbClr val="9299A8"/>
    <a:srgbClr val="E9784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AB1F11-756A-4965-4FAE-7E752EA8F5C1}" v="24" dt="2022-07-26T04:37:02.017"/>
    <p1510:client id="{3F4123E0-DFB0-D56D-672F-E2CFF858A724}" v="7" dt="2022-07-26T16:23:01.003"/>
    <p1510:client id="{4C533087-C436-44BB-8F62-8282A2E31DAC}" v="212" dt="2022-07-26T19:26:40.519"/>
    <p1510:client id="{4CF4B354-492A-587F-724F-C13FA417FE94}" v="5" dt="2022-07-26T14:29:55.266"/>
    <p1510:client id="{5F7B9190-9A6B-4C2F-BDFB-5DE980251F96}" v="14" dt="2022-07-26T19:37:55.070"/>
    <p1510:client id="{B4609B69-B2A6-8F29-6EA6-3C161230FF02}" v="642" dt="2022-07-25T23:57:38.429"/>
    <p1510:client id="{CA98B13D-605D-43C6-B3F2-4A6FA3AD1C53}" v="1991" dt="2022-07-26T20:06:21.986"/>
    <p1510:client id="{E3A08227-E4D2-9D0A-95AA-1DE8E31188E3}" v="390" dt="2022-07-26T22:19:46.7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159" autoAdjust="0"/>
    <p:restoredTop sz="93420" autoAdjust="0"/>
  </p:normalViewPr>
  <p:slideViewPr>
    <p:cSldViewPr snapToGrid="0">
      <p:cViewPr varScale="1">
        <p:scale>
          <a:sx n="18" d="100"/>
          <a:sy n="18" d="100"/>
        </p:scale>
        <p:origin x="2860" y="88"/>
      </p:cViewPr>
      <p:guideLst>
        <p:guide pos="7632"/>
        <p:guide orient="horz" pos="20736"/>
        <p:guide pos="8184"/>
        <p:guide pos="1507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commentAuthors" Target="commentAuthors.xml"/><Relationship Id="rId13"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notesMaster" Target="notesMasters/notesMaster1.xml"/><Relationship Id="rId12" Type="http://schemas.openxmlformats.org/officeDocument/2006/relationships/tableStyles" Target="tableStyle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85A91B-1A47-4764-B357-58E354C1E59B}" type="datetimeFigureOut">
              <a:t>8/1/2022</a:t>
            </a:fld>
            <a:endParaRPr lang="en-US" dirty="0"/>
          </a:p>
        </p:txBody>
      </p:sp>
      <p:sp>
        <p:nvSpPr>
          <p:cNvPr id="4" name="Slide Image Placeholder 3"/>
          <p:cNvSpPr>
            <a:spLocks noGrp="1" noRot="1" noChangeAspect="1"/>
          </p:cNvSpPr>
          <p:nvPr>
            <p:ph type="sldImg" idx="2"/>
          </p:nvPr>
        </p:nvSpPr>
        <p:spPr>
          <a:xfrm>
            <a:off x="2271713" y="1143000"/>
            <a:ext cx="2314575"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55B8B6-A282-4A1D-BDCD-563EE3C91DF7}" type="slidenum">
              <a:t>‹#›</a:t>
            </a:fld>
            <a:endParaRPr lang="en-US" dirty="0"/>
          </a:p>
        </p:txBody>
      </p:sp>
    </p:spTree>
    <p:extLst>
      <p:ext uri="{BB962C8B-B14F-4D97-AF65-F5344CB8AC3E}">
        <p14:creationId xmlns:p14="http://schemas.microsoft.com/office/powerpoint/2010/main" val="2982280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15.png"/><Relationship Id="rId4" Type="http://schemas.openxmlformats.org/officeDocument/2006/relationships/image" Target="../media/image14.jpe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15.png"/><Relationship Id="rId4" Type="http://schemas.openxmlformats.org/officeDocument/2006/relationships/image" Target="../media/image14.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16.png"/><Relationship Id="rId4" Type="http://schemas.openxmlformats.org/officeDocument/2006/relationships/image" Target="../media/image14.jpe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17.png"/><Relationship Id="rId4" Type="http://schemas.openxmlformats.org/officeDocument/2006/relationships/image" Target="../media/image1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18.png"/><Relationship Id="rId4" Type="http://schemas.openxmlformats.org/officeDocument/2006/relationships/image" Target="../media/image14.jpe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18.png"/><Relationship Id="rId4" Type="http://schemas.openxmlformats.org/officeDocument/2006/relationships/image" Target="../media/image14.jpe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 Agriculture &amp; Food Securit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3D86ECD-70A9-42FC-8B16-62C276B67DD2}"/>
              </a:ext>
            </a:extLst>
          </p:cNvPr>
          <p:cNvSpPr/>
          <p:nvPr userDrawn="1"/>
        </p:nvSpPr>
        <p:spPr>
          <a:xfrm>
            <a:off x="939743" y="34594800"/>
            <a:ext cx="25577857" cy="1066800"/>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5" name="Rectangle 154"/>
          <p:cNvSpPr/>
          <p:nvPr userDrawn="1"/>
        </p:nvSpPr>
        <p:spPr>
          <a:xfrm>
            <a:off x="893617" y="35669331"/>
            <a:ext cx="25644767" cy="20005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700" i="1" dirty="0">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p:txBody>
      </p:sp>
      <p:pic>
        <p:nvPicPr>
          <p:cNvPr id="158" name="Picture 15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953352" y="864365"/>
            <a:ext cx="2585032" cy="2139114"/>
          </a:xfrm>
          <a:prstGeom prst="rect">
            <a:avLst/>
          </a:prstGeom>
        </p:spPr>
      </p:pic>
      <p:sp>
        <p:nvSpPr>
          <p:cNvPr id="20" name="Text Placeholder 19"/>
          <p:cNvSpPr>
            <a:spLocks noGrp="1"/>
          </p:cNvSpPr>
          <p:nvPr>
            <p:ph type="body" sz="quarter" idx="11" hasCustomPrompt="1"/>
          </p:nvPr>
        </p:nvSpPr>
        <p:spPr>
          <a:xfrm>
            <a:off x="4704382" y="876300"/>
            <a:ext cx="18023236" cy="2171700"/>
          </a:xfrm>
        </p:spPr>
        <p:txBody>
          <a:bodyPr anchor="ctr">
            <a:normAutofit/>
          </a:bodyPr>
          <a:lstStyle>
            <a:lvl1pPr marL="0" indent="0" algn="ctr">
              <a:buNone/>
              <a:defRPr sz="5400" b="1" baseline="0">
                <a:solidFill>
                  <a:srgbClr val="5372B3"/>
                </a:solidFill>
              </a:defRPr>
            </a:lvl1pPr>
            <a:lvl2pPr marL="1371600" indent="0">
              <a:buNone/>
              <a:defRPr/>
            </a:lvl2pPr>
            <a:lvl3pPr marL="2743200" indent="0">
              <a:buNone/>
              <a:defRPr/>
            </a:lvl3pPr>
            <a:lvl4pPr marL="4114800" indent="0">
              <a:buNone/>
              <a:defRPr/>
            </a:lvl4pPr>
            <a:lvl5pPr marL="5486400" indent="0">
              <a:buNone/>
              <a:defRPr/>
            </a:lvl5pPr>
          </a:lstStyle>
          <a:p>
            <a:pPr lvl="0"/>
            <a:r>
              <a:rPr lang="en-US"/>
              <a:t>Project Subtitle</a:t>
            </a:r>
          </a:p>
        </p:txBody>
      </p:sp>
      <p:sp>
        <p:nvSpPr>
          <p:cNvPr id="12" name="Text Placeholder 11"/>
          <p:cNvSpPr txBox="1">
            <a:spLocks/>
          </p:cNvSpPr>
          <p:nvPr userDrawn="1"/>
        </p:nvSpPr>
        <p:spPr>
          <a:xfrm>
            <a:off x="1032387" y="34594800"/>
            <a:ext cx="4671727" cy="1066799"/>
          </a:xfrm>
          <a:prstGeom prst="rect">
            <a:avLst/>
          </a:prstGeom>
        </p:spPr>
        <p:txBody>
          <a:bodyPr anchor="ctr">
            <a:normAutofit/>
          </a:bodyPr>
          <a:lstStyle>
            <a:lvl1pPr marL="0" indent="0" algn="r" defTabSz="2743200" rtl="0" eaLnBrk="1" latinLnBrk="0" hangingPunct="1">
              <a:lnSpc>
                <a:spcPct val="90000"/>
              </a:lnSpc>
              <a:spcBef>
                <a:spcPts val="3000"/>
              </a:spcBef>
              <a:buFont typeface="Arial" panose="020B0604020202020204" pitchFamily="34" charset="0"/>
              <a:buNone/>
              <a:defRPr sz="4800" kern="1200" baseline="0">
                <a:solidFill>
                  <a:srgbClr val="9299A8"/>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l"/>
            <a:r>
              <a:rPr lang="en-US" spc="100" baseline="0" dirty="0">
                <a:solidFill>
                  <a:schemeClr val="bg1"/>
                </a:solidFill>
              </a:rPr>
              <a:t>Summer</a:t>
            </a:r>
            <a:r>
              <a:rPr lang="en-US" dirty="0">
                <a:solidFill>
                  <a:schemeClr val="bg1"/>
                </a:solidFill>
              </a:rPr>
              <a:t> 2022|</a:t>
            </a:r>
          </a:p>
        </p:txBody>
      </p:sp>
      <p:pic>
        <p:nvPicPr>
          <p:cNvPr id="4" name="Picture 3"/>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23008970" y="34898289"/>
            <a:ext cx="3213614" cy="500102"/>
          </a:xfrm>
          <a:prstGeom prst="rect">
            <a:avLst/>
          </a:prstGeom>
        </p:spPr>
      </p:pic>
      <p:sp>
        <p:nvSpPr>
          <p:cNvPr id="15" name="Rectangle 14">
            <a:extLst>
              <a:ext uri="{FF2B5EF4-FFF2-40B4-BE49-F238E27FC236}">
                <a16:creationId xmlns:a16="http://schemas.microsoft.com/office/drawing/2014/main" id="{51C8F42E-C00B-4D4F-A6CA-4F1417C00DA0}"/>
              </a:ext>
            </a:extLst>
          </p:cNvPr>
          <p:cNvSpPr/>
          <p:nvPr userDrawn="1"/>
        </p:nvSpPr>
        <p:spPr>
          <a:xfrm>
            <a:off x="939743" y="3694001"/>
            <a:ext cx="25577857" cy="232517"/>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Icon&#10;&#10;Description automatically generated">
            <a:extLst>
              <a:ext uri="{FF2B5EF4-FFF2-40B4-BE49-F238E27FC236}">
                <a16:creationId xmlns:a16="http://schemas.microsoft.com/office/drawing/2014/main" id="{2FBE5304-FB69-4393-A4F8-03278E38AEE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94023" y="836390"/>
            <a:ext cx="2468880" cy="2468880"/>
          </a:xfrm>
          <a:prstGeom prst="rect">
            <a:avLst/>
          </a:prstGeom>
        </p:spPr>
      </p:pic>
    </p:spTree>
    <p:extLst>
      <p:ext uri="{BB962C8B-B14F-4D97-AF65-F5344CB8AC3E}">
        <p14:creationId xmlns:p14="http://schemas.microsoft.com/office/powerpoint/2010/main" val="802720434"/>
      </p:ext>
    </p:extLst>
  </p:cSld>
  <p:clrMapOvr>
    <a:masterClrMapping/>
  </p:clrMapOvr>
  <p:extLst>
    <p:ext uri="{DCECCB84-F9BA-43D5-87BE-67443E8EF086}">
      <p15:sldGuideLst xmlns:p15="http://schemas.microsoft.com/office/powerpoint/2012/main">
        <p15:guide id="1" orient="horz" pos="552">
          <p15:clr>
            <a:srgbClr val="FBAE40"/>
          </p15:clr>
        </p15:guide>
        <p15:guide id="2" pos="576">
          <p15:clr>
            <a:srgbClr val="FBAE40"/>
          </p15:clr>
        </p15:guide>
        <p15:guide id="3" pos="16704">
          <p15:clr>
            <a:srgbClr val="FBAE40"/>
          </p15:clr>
        </p15:guide>
        <p15:guide id="4" orient="horz" pos="22464">
          <p15:clr>
            <a:srgbClr val="FBAE40"/>
          </p15:clr>
        </p15:guide>
        <p15:guide id="5" orient="horz" pos="2472">
          <p15:clr>
            <a:srgbClr val="FBAE40"/>
          </p15:clr>
        </p15:guide>
        <p15:guide id="6" orient="horz" pos="22296">
          <p15:clr>
            <a:srgbClr val="FBAE40"/>
          </p15:clr>
        </p15:guide>
        <p15:guide id="7" orient="horz" pos="21792">
          <p15:clr>
            <a:srgbClr val="FBAE40"/>
          </p15:clr>
        </p15:guide>
        <p15:guide id="8" pos="15696" userDrawn="1">
          <p15:clr>
            <a:srgbClr val="FBAE40"/>
          </p15:clr>
        </p15:guide>
        <p15:guide id="9" orient="horz" pos="21480" userDrawn="1">
          <p15:clr>
            <a:srgbClr val="FBAE40"/>
          </p15:clr>
        </p15:guide>
        <p15:guide id="10" pos="15360">
          <p15:clr>
            <a:srgbClr val="FBAE40"/>
          </p15:clr>
        </p15:guide>
        <p15:guide id="11" orient="horz" pos="2928">
          <p15:clr>
            <a:srgbClr val="FBAE40"/>
          </p15:clr>
        </p15:guide>
        <p15:guide id="12" pos="8928">
          <p15:clr>
            <a:srgbClr val="FBAE40"/>
          </p15:clr>
        </p15:guide>
        <p15:guide id="13" pos="9216">
          <p15:clr>
            <a:srgbClr val="FBAE40"/>
          </p15:clr>
        </p15:guide>
        <p15:guide id="14" orient="horz" pos="1920">
          <p15:clr>
            <a:srgbClr val="FBAE40"/>
          </p15:clr>
        </p15:guide>
        <p15:guide id="15" orient="horz" pos="1536">
          <p15:clr>
            <a:srgbClr val="FBAE40"/>
          </p15:clr>
        </p15:guide>
        <p15:guide id="16" orient="horz" pos="93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op &amp; Bottom Thin Bars">
    <p:spTree>
      <p:nvGrpSpPr>
        <p:cNvPr id="1" name=""/>
        <p:cNvGrpSpPr/>
        <p:nvPr/>
      </p:nvGrpSpPr>
      <p:grpSpPr>
        <a:xfrm>
          <a:off x="0" y="0"/>
          <a:ext cx="0" cy="0"/>
          <a:chOff x="0" y="0"/>
          <a:chExt cx="0" cy="0"/>
        </a:xfrm>
      </p:grpSpPr>
      <p:sp>
        <p:nvSpPr>
          <p:cNvPr id="7" name="Rectangle 6"/>
          <p:cNvSpPr/>
          <p:nvPr userDrawn="1"/>
        </p:nvSpPr>
        <p:spPr>
          <a:xfrm>
            <a:off x="0" y="35763203"/>
            <a:ext cx="27432000" cy="1935760"/>
          </a:xfrm>
          <a:prstGeom prst="rect">
            <a:avLst/>
          </a:prstGeom>
          <a:solidFill>
            <a:srgbClr val="54A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0" dirty="0"/>
          </a:p>
        </p:txBody>
      </p:sp>
      <p:sp>
        <p:nvSpPr>
          <p:cNvPr id="3" name="Rectangle 2"/>
          <p:cNvSpPr/>
          <p:nvPr userDrawn="1"/>
        </p:nvSpPr>
        <p:spPr>
          <a:xfrm>
            <a:off x="0" y="-1324291"/>
            <a:ext cx="27432000" cy="1935760"/>
          </a:xfrm>
          <a:prstGeom prst="rect">
            <a:avLst/>
          </a:prstGeom>
          <a:solidFill>
            <a:srgbClr val="54A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0" dirty="0"/>
          </a:p>
        </p:txBody>
      </p:sp>
    </p:spTree>
    <p:extLst>
      <p:ext uri="{BB962C8B-B14F-4D97-AF65-F5344CB8AC3E}">
        <p14:creationId xmlns:p14="http://schemas.microsoft.com/office/powerpoint/2010/main" val="1028984406"/>
      </p:ext>
    </p:extLst>
  </p:cSld>
  <p:clrMapOvr>
    <a:masterClrMapping/>
  </p:clrMapOvr>
  <p:extLst>
    <p:ext uri="{DCECCB84-F9BA-43D5-87BE-67443E8EF086}">
      <p15:sldGuideLst xmlns:p15="http://schemas.microsoft.com/office/powerpoint/2012/main">
        <p15:guide id="1" orient="horz" pos="384" userDrawn="1">
          <p15:clr>
            <a:srgbClr val="FBAE40"/>
          </p15:clr>
        </p15:guide>
        <p15:guide id="2" orient="horz" pos="22528"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xample Titl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5757224"/>
            <a:ext cx="27569149" cy="30818779"/>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0" dirty="0">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095999"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0" dirty="0"/>
            </a:p>
          </p:txBody>
        </p:sp>
      </p:grpSp>
      <p:grpSp>
        <p:nvGrpSpPr>
          <p:cNvPr id="5" name="Group 4"/>
          <p:cNvGrpSpPr/>
          <p:nvPr userDrawn="1"/>
        </p:nvGrpSpPr>
        <p:grpSpPr>
          <a:xfrm>
            <a:off x="20581807" y="1270000"/>
            <a:ext cx="5870282" cy="3955125"/>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1800" b="1" dirty="0">
                  <a:latin typeface="Arial" panose="020B0604020202020204" pitchFamily="34" charset="0"/>
                  <a:cs typeface="Arial" panose="020B0604020202020204" pitchFamily="34" charset="0"/>
                </a:rPr>
                <a:t>National</a:t>
              </a:r>
              <a:r>
                <a:rPr lang="en-US" sz="1800" b="1" baseline="0" dirty="0">
                  <a:latin typeface="Arial" panose="020B0604020202020204" pitchFamily="34" charset="0"/>
                  <a:cs typeface="Arial" panose="020B0604020202020204" pitchFamily="34" charset="0"/>
                </a:rPr>
                <a:t> Aeronautics and Space Administration</a:t>
              </a:r>
              <a:endParaRPr lang="en-US" sz="1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22995922" y="34369208"/>
            <a:ext cx="4032218" cy="1490277"/>
          </a:xfrm>
          <a:prstGeom prst="rect">
            <a:avLst/>
          </a:prstGeom>
        </p:spPr>
      </p:pic>
      <p:sp>
        <p:nvSpPr>
          <p:cNvPr id="33" name="Rectangle 32">
            <a:extLst>
              <a:ext uri="{FF2B5EF4-FFF2-40B4-BE49-F238E27FC236}">
                <a16:creationId xmlns:a16="http://schemas.microsoft.com/office/drawing/2014/main" id="{5EF321E8-B2AD-4FF3-A90D-A2428F976DF5}"/>
              </a:ext>
            </a:extLst>
          </p:cNvPr>
          <p:cNvSpPr/>
          <p:nvPr userDrawn="1"/>
        </p:nvSpPr>
        <p:spPr>
          <a:xfrm>
            <a:off x="700757" y="33540670"/>
            <a:ext cx="9374681" cy="3035333"/>
          </a:xfrm>
          <a:prstGeom prst="rect">
            <a:avLst/>
          </a:prstGeom>
        </p:spPr>
        <p:txBody>
          <a:bodyPr wrap="none" anchor="ctr">
            <a:noAutofit/>
          </a:bodyPr>
          <a:lstStyle/>
          <a:p>
            <a:r>
              <a:rPr lang="en-US" sz="3600" dirty="0">
                <a:solidFill>
                  <a:schemeClr val="bg1"/>
                </a:solidFill>
                <a:latin typeface="Century Gothic" panose="020B0502020202020204" pitchFamily="34" charset="0"/>
              </a:rPr>
              <a:t>Node Name (i.e. North Carolina – NCEI) </a:t>
            </a:r>
            <a:endParaRPr lang="en-US" sz="13500" dirty="0">
              <a:solidFill>
                <a:schemeClr val="bg1"/>
              </a:solidFill>
            </a:endParaRPr>
          </a:p>
        </p:txBody>
      </p:sp>
      <p:sp>
        <p:nvSpPr>
          <p:cNvPr id="8" name="Rectangle 7">
            <a:extLst>
              <a:ext uri="{FF2B5EF4-FFF2-40B4-BE49-F238E27FC236}">
                <a16:creationId xmlns:a16="http://schemas.microsoft.com/office/drawing/2014/main" id="{D3F4050D-8D93-4A20-9BCD-B82F0A9A8DB8}"/>
              </a:ext>
            </a:extLst>
          </p:cNvPr>
          <p:cNvSpPr/>
          <p:nvPr userDrawn="1"/>
        </p:nvSpPr>
        <p:spPr>
          <a:xfrm>
            <a:off x="13715999" y="5769054"/>
            <a:ext cx="13853149" cy="27771621"/>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0" dirty="0"/>
          </a:p>
        </p:txBody>
      </p:sp>
      <p:sp>
        <p:nvSpPr>
          <p:cNvPr id="34" name="Title 1">
            <a:extLst>
              <a:ext uri="{FF2B5EF4-FFF2-40B4-BE49-F238E27FC236}">
                <a16:creationId xmlns:a16="http://schemas.microsoft.com/office/drawing/2014/main" id="{BB8733B0-4E88-4F8F-B5C5-2F8D3820F4E6}"/>
              </a:ext>
            </a:extLst>
          </p:cNvPr>
          <p:cNvSpPr txBox="1">
            <a:spLocks/>
          </p:cNvSpPr>
          <p:nvPr userDrawn="1"/>
        </p:nvSpPr>
        <p:spPr>
          <a:xfrm>
            <a:off x="600075" y="13883070"/>
            <a:ext cx="12344400" cy="5447141"/>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7875" spc="0" baseline="0" dirty="0">
                <a:solidFill>
                  <a:srgbClr val="CD7143"/>
                </a:solidFill>
              </a:rPr>
              <a:t>STUDY AREA</a:t>
            </a:r>
          </a:p>
          <a:p>
            <a:pPr algn="ctr"/>
            <a:r>
              <a:rPr lang="en-US" sz="5850" b="0" spc="0" baseline="0" dirty="0">
                <a:solidFill>
                  <a:srgbClr val="CD7143"/>
                </a:solidFill>
              </a:rPr>
              <a:t>Agriculture &amp; Food Security</a:t>
            </a:r>
          </a:p>
        </p:txBody>
      </p:sp>
      <p:sp>
        <p:nvSpPr>
          <p:cNvPr id="35" name="Subtitle 2">
            <a:extLst>
              <a:ext uri="{FF2B5EF4-FFF2-40B4-BE49-F238E27FC236}">
                <a16:creationId xmlns:a16="http://schemas.microsoft.com/office/drawing/2014/main" id="{38369C67-C317-4928-A7E4-2FA2D9875A6E}"/>
              </a:ext>
            </a:extLst>
          </p:cNvPr>
          <p:cNvSpPr txBox="1">
            <a:spLocks/>
          </p:cNvSpPr>
          <p:nvPr userDrawn="1"/>
        </p:nvSpPr>
        <p:spPr>
          <a:xfrm>
            <a:off x="600077" y="20947734"/>
            <a:ext cx="12344400" cy="3939541"/>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0"/>
              </a:spcBef>
            </a:pPr>
            <a:r>
              <a:rPr lang="en-US" sz="3600" dirty="0">
                <a:solidFill>
                  <a:schemeClr val="tx1">
                    <a:lumMod val="75000"/>
                    <a:lumOff val="25000"/>
                  </a:schemeClr>
                </a:solidFill>
              </a:rPr>
              <a:t>Long Title Goes Here (Title Case)</a:t>
            </a:r>
          </a:p>
          <a:p>
            <a:pPr algn="ctr">
              <a:spcBef>
                <a:spcPts val="0"/>
              </a:spcBef>
            </a:pPr>
            <a:r>
              <a:rPr lang="en-US" sz="3600" dirty="0">
                <a:solidFill>
                  <a:schemeClr val="tx1">
                    <a:lumMod val="75000"/>
                    <a:lumOff val="25000"/>
                  </a:schemeClr>
                </a:solidFill>
              </a:rPr>
              <a:t>Adjust text box width if needed so title takes up a maximum of 3 lines of text</a:t>
            </a:r>
          </a:p>
        </p:txBody>
      </p:sp>
      <p:sp>
        <p:nvSpPr>
          <p:cNvPr id="36" name="TextBox 35">
            <a:extLst>
              <a:ext uri="{FF2B5EF4-FFF2-40B4-BE49-F238E27FC236}">
                <a16:creationId xmlns:a16="http://schemas.microsoft.com/office/drawing/2014/main" id="{9646A8E3-920C-41EE-BCB4-648EE093238D}"/>
              </a:ext>
            </a:extLst>
          </p:cNvPr>
          <p:cNvSpPr txBox="1"/>
          <p:nvPr userDrawn="1"/>
        </p:nvSpPr>
        <p:spPr>
          <a:xfrm>
            <a:off x="700756" y="27490669"/>
            <a:ext cx="12358125" cy="1546577"/>
          </a:xfrm>
          <a:prstGeom prst="rect">
            <a:avLst/>
          </a:prstGeom>
          <a:noFill/>
        </p:spPr>
        <p:txBody>
          <a:bodyPr wrap="square" rtlCol="0">
            <a:spAutoFit/>
          </a:bodyPr>
          <a:lstStyle/>
          <a:p>
            <a:pPr algn="ctr"/>
            <a:r>
              <a:rPr lang="en-US" sz="3150" dirty="0">
                <a:latin typeface="Century Gothic" panose="020B0502020202020204" pitchFamily="34" charset="0"/>
              </a:rPr>
              <a:t>Team Member 1</a:t>
            </a:r>
          </a:p>
          <a:p>
            <a:pPr algn="ctr"/>
            <a:r>
              <a:rPr lang="en-US" sz="3150" dirty="0">
                <a:latin typeface="Century Gothic" panose="020B0502020202020204" pitchFamily="34" charset="0"/>
              </a:rPr>
              <a:t>Team Member 2</a:t>
            </a:r>
          </a:p>
          <a:p>
            <a:pPr algn="ctr"/>
            <a:r>
              <a:rPr lang="en-US" sz="3150" dirty="0">
                <a:latin typeface="Century Gothic" panose="020B0502020202020204" pitchFamily="34" charset="0"/>
              </a:rPr>
              <a:t>Team Member 3</a:t>
            </a:r>
          </a:p>
        </p:txBody>
      </p:sp>
      <p:pic>
        <p:nvPicPr>
          <p:cNvPr id="7" name="Picture 6">
            <a:extLst>
              <a:ext uri="{FF2B5EF4-FFF2-40B4-BE49-F238E27FC236}">
                <a16:creationId xmlns:a16="http://schemas.microsoft.com/office/drawing/2014/main" id="{93F71E39-037D-41EE-A8BA-D28D6E58D62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915023" y="8110971"/>
            <a:ext cx="1885950" cy="4470400"/>
          </a:xfrm>
          <a:prstGeom prst="rect">
            <a:avLst/>
          </a:prstGeom>
        </p:spPr>
      </p:pic>
      <p:sp>
        <p:nvSpPr>
          <p:cNvPr id="21" name="TextBox 20"/>
          <p:cNvSpPr txBox="1"/>
          <p:nvPr userDrawn="1"/>
        </p:nvSpPr>
        <p:spPr>
          <a:xfrm rot="19854675">
            <a:off x="22670934" y="28888319"/>
            <a:ext cx="4502270" cy="455959"/>
          </a:xfrm>
          <a:prstGeom prst="rect">
            <a:avLst/>
          </a:prstGeom>
          <a:solidFill>
            <a:srgbClr val="FFFFFF"/>
          </a:solidFill>
          <a:ln w="19050">
            <a:solidFill>
              <a:srgbClr val="FF0000"/>
            </a:solidFill>
          </a:ln>
        </p:spPr>
        <p:txBody>
          <a:bodyPr wrap="square" rtlCol="0">
            <a:spAutoFit/>
          </a:bodyPr>
          <a:lstStyle/>
          <a:p>
            <a:pPr algn="ctr"/>
            <a:r>
              <a:rPr lang="en-US" sz="2363" dirty="0">
                <a:solidFill>
                  <a:srgbClr val="FF0000"/>
                </a:solidFill>
              </a:rPr>
              <a:t>PLACEHOLDER IMAGE</a:t>
            </a:r>
            <a:endParaRPr lang="en-US" sz="2363" b="1" dirty="0">
              <a:solidFill>
                <a:srgbClr val="FF0000"/>
              </a:solidFill>
            </a:endParaRPr>
          </a:p>
        </p:txBody>
      </p:sp>
      <p:sp>
        <p:nvSpPr>
          <p:cNvPr id="32" name="TextBox 31"/>
          <p:cNvSpPr txBox="1"/>
          <p:nvPr userDrawn="1"/>
        </p:nvSpPr>
        <p:spPr>
          <a:xfrm>
            <a:off x="15278465" y="10743037"/>
            <a:ext cx="10677380" cy="4662815"/>
          </a:xfrm>
          <a:prstGeom prst="rect">
            <a:avLst/>
          </a:prstGeom>
          <a:solidFill>
            <a:srgbClr val="FFFFFF"/>
          </a:solidFill>
          <a:ln w="19050">
            <a:solidFill>
              <a:srgbClr val="FF0000"/>
            </a:solidFill>
          </a:ln>
        </p:spPr>
        <p:txBody>
          <a:bodyPr wrap="square" rtlCol="0">
            <a:spAutoFit/>
          </a:bodyPr>
          <a:lstStyle/>
          <a:p>
            <a:r>
              <a:rPr lang="en-US" sz="2700" dirty="0">
                <a:solidFill>
                  <a:srgbClr val="FF0000"/>
                </a:solidFill>
                <a:latin typeface="Century Gothic" panose="020B0502020202020204" pitchFamily="34" charset="0"/>
              </a:rPr>
              <a:t>Your project Website Image will be added to the title slide by the PC Team.</a:t>
            </a:r>
          </a:p>
          <a:p>
            <a:endParaRPr lang="en-US" sz="2700" dirty="0">
              <a:solidFill>
                <a:srgbClr val="FF0000"/>
              </a:solidFill>
              <a:latin typeface="Century Gothic" panose="020B0502020202020204" pitchFamily="34" charset="0"/>
            </a:endParaRPr>
          </a:p>
          <a:p>
            <a:r>
              <a:rPr lang="en-US" sz="2700" dirty="0">
                <a:solidFill>
                  <a:srgbClr val="FF0000"/>
                </a:solidFill>
                <a:latin typeface="Century Gothic" panose="020B0502020202020204" pitchFamily="34" charset="0"/>
              </a:rPr>
              <a:t>Do not delete or move the DEVELOP logo or other page components, including name boxes.</a:t>
            </a:r>
          </a:p>
          <a:p>
            <a:endParaRPr lang="en-US" sz="2700" dirty="0">
              <a:solidFill>
                <a:srgbClr val="FF0000"/>
              </a:solidFill>
              <a:latin typeface="Century Gothic" panose="020B0502020202020204" pitchFamily="34" charset="0"/>
            </a:endParaRPr>
          </a:p>
          <a:p>
            <a:pPr marL="385763" indent="-385763">
              <a:buFont typeface="Wingdings" panose="05000000000000000000" pitchFamily="2" charset="2"/>
              <a:buChar char="à"/>
            </a:pPr>
            <a:r>
              <a:rPr lang="en-US" sz="2700" dirty="0">
                <a:solidFill>
                  <a:srgbClr val="FF0000"/>
                </a:solidFill>
                <a:latin typeface="Century Gothic" panose="020B0502020202020204" pitchFamily="34" charset="0"/>
              </a:rPr>
              <a:t>Body text should default to </a:t>
            </a:r>
            <a:r>
              <a:rPr lang="en-US" sz="2700" b="1" dirty="0">
                <a:solidFill>
                  <a:srgbClr val="FF0000"/>
                </a:solidFill>
                <a:latin typeface="Century Gothic" panose="020B0502020202020204" pitchFamily="34" charset="0"/>
              </a:rPr>
              <a:t>“Black, Text 1, Lighter 25%”</a:t>
            </a:r>
          </a:p>
          <a:p>
            <a:pPr marL="385763" indent="-385763">
              <a:buFont typeface="Wingdings" panose="05000000000000000000" pitchFamily="2" charset="2"/>
              <a:buChar char="à"/>
            </a:pPr>
            <a:r>
              <a:rPr lang="en-US" sz="2700" dirty="0">
                <a:solidFill>
                  <a:srgbClr val="FF0000"/>
                </a:solidFill>
                <a:latin typeface="Century Gothic" panose="020B0502020202020204" pitchFamily="34" charset="0"/>
              </a:rPr>
              <a:t>The only font that should be in this presentation is Century Gothic</a:t>
            </a:r>
          </a:p>
          <a:p>
            <a:endParaRPr lang="en-US" sz="2700" dirty="0">
              <a:solidFill>
                <a:srgbClr val="FF0000"/>
              </a:solidFill>
              <a:latin typeface="Century Gothic" panose="020B0502020202020204" pitchFamily="34" charset="0"/>
            </a:endParaRPr>
          </a:p>
          <a:p>
            <a:r>
              <a:rPr lang="en-US" sz="2700" b="1" dirty="0">
                <a:solidFill>
                  <a:srgbClr val="FF0000"/>
                </a:solidFill>
                <a:latin typeface="Century Gothic" panose="020B0502020202020204" pitchFamily="34" charset="0"/>
              </a:rPr>
              <a:t>Delete all red text boxes like this one!</a:t>
            </a:r>
          </a:p>
        </p:txBody>
      </p:sp>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22144" userDrawn="1">
          <p15:clr>
            <a:srgbClr val="FBAE40"/>
          </p15:clr>
        </p15:guide>
        <p15:guide id="2" orient="horz" pos="13184" userDrawn="1">
          <p15:clr>
            <a:srgbClr val="FBAE40"/>
          </p15:clr>
        </p15:guide>
        <p15:guide id="3" pos="16254" userDrawn="1">
          <p15:clr>
            <a:srgbClr val="FBAE40"/>
          </p15:clr>
        </p15:guide>
        <p15:guide id="4" pos="8154" userDrawn="1">
          <p15:clr>
            <a:srgbClr val="FBAE40"/>
          </p15:clr>
        </p15:guide>
        <p15:guide id="6" pos="8640" userDrawn="1">
          <p15:clr>
            <a:srgbClr val="FBAE40"/>
          </p15:clr>
        </p15:guide>
        <p15:guide id="8" orient="horz" pos="9216" userDrawn="1">
          <p15:clr>
            <a:srgbClr val="FBAE40"/>
          </p15:clr>
        </p15:guide>
        <p15:guide id="9" orient="horz" pos="20096" userDrawn="1">
          <p15:clr>
            <a:srgbClr val="FBAE40"/>
          </p15:clr>
        </p15:guide>
        <p15:guide id="10" orient="horz" pos="17024" userDrawn="1">
          <p15:clr>
            <a:srgbClr val="FBAE40"/>
          </p15:clr>
        </p15:guide>
        <p15:guide id="11" orient="horz" pos="11776" userDrawn="1">
          <p15:clr>
            <a:srgbClr val="FBAE40"/>
          </p15:clr>
        </p15:guide>
        <p15:guide id="12" orient="horz" pos="15488"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Title_">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5757224"/>
            <a:ext cx="27432002" cy="30818779"/>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0" dirty="0">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126477"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0" dirty="0"/>
            </a:p>
          </p:txBody>
        </p:sp>
      </p:grpSp>
      <p:grpSp>
        <p:nvGrpSpPr>
          <p:cNvPr id="5" name="Group 4"/>
          <p:cNvGrpSpPr/>
          <p:nvPr userDrawn="1"/>
        </p:nvGrpSpPr>
        <p:grpSpPr>
          <a:xfrm>
            <a:off x="20581807" y="1270000"/>
            <a:ext cx="5870282" cy="3955125"/>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1800" b="1" dirty="0">
                  <a:latin typeface="Arial" panose="020B0604020202020204" pitchFamily="34" charset="0"/>
                  <a:cs typeface="Arial" panose="020B0604020202020204" pitchFamily="34" charset="0"/>
                </a:rPr>
                <a:t>National</a:t>
              </a:r>
              <a:r>
                <a:rPr lang="en-US" sz="1800" b="1" baseline="0" dirty="0">
                  <a:latin typeface="Arial" panose="020B0604020202020204" pitchFamily="34" charset="0"/>
                  <a:cs typeface="Arial" panose="020B0604020202020204" pitchFamily="34" charset="0"/>
                </a:rPr>
                <a:t> Aeronautics and Space Administration</a:t>
              </a:r>
              <a:endParaRPr lang="en-US" sz="1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22995922" y="34369208"/>
            <a:ext cx="4032218" cy="1490277"/>
          </a:xfrm>
          <a:prstGeom prst="rect">
            <a:avLst/>
          </a:prstGeom>
        </p:spPr>
      </p:pic>
      <p:sp>
        <p:nvSpPr>
          <p:cNvPr id="8" name="Rectangle 7">
            <a:extLst>
              <a:ext uri="{FF2B5EF4-FFF2-40B4-BE49-F238E27FC236}">
                <a16:creationId xmlns:a16="http://schemas.microsoft.com/office/drawing/2014/main" id="{D3F4050D-8D93-4A20-9BCD-B82F0A9A8DB8}"/>
              </a:ext>
            </a:extLst>
          </p:cNvPr>
          <p:cNvSpPr/>
          <p:nvPr userDrawn="1"/>
        </p:nvSpPr>
        <p:spPr>
          <a:xfrm>
            <a:off x="13715999" y="5757224"/>
            <a:ext cx="13716002" cy="27783451"/>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0" dirty="0"/>
          </a:p>
        </p:txBody>
      </p:sp>
      <p:pic>
        <p:nvPicPr>
          <p:cNvPr id="7" name="Picture 6">
            <a:extLst>
              <a:ext uri="{FF2B5EF4-FFF2-40B4-BE49-F238E27FC236}">
                <a16:creationId xmlns:a16="http://schemas.microsoft.com/office/drawing/2014/main" id="{93F71E39-037D-41EE-A8BA-D28D6E58D62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915025" y="8157419"/>
            <a:ext cx="1885950" cy="4470400"/>
          </a:xfrm>
          <a:prstGeom prst="rect">
            <a:avLst/>
          </a:prstGeom>
        </p:spPr>
      </p:pic>
    </p:spTree>
    <p:extLst>
      <p:ext uri="{BB962C8B-B14F-4D97-AF65-F5344CB8AC3E}">
        <p14:creationId xmlns:p14="http://schemas.microsoft.com/office/powerpoint/2010/main" val="1931867362"/>
      </p:ext>
    </p:extLst>
  </p:cSld>
  <p:clrMapOvr>
    <a:masterClrMapping/>
  </p:clrMapOvr>
  <p:extLst>
    <p:ext uri="{DCECCB84-F9BA-43D5-87BE-67443E8EF086}">
      <p15:sldGuideLst xmlns:p15="http://schemas.microsoft.com/office/powerpoint/2012/main">
        <p15:guide id="1" orient="horz" pos="22144" userDrawn="1">
          <p15:clr>
            <a:srgbClr val="FBAE40"/>
          </p15:clr>
        </p15:guide>
        <p15:guide id="2" orient="horz" pos="21120" userDrawn="1">
          <p15:clr>
            <a:srgbClr val="FBAE40"/>
          </p15:clr>
        </p15:guide>
        <p15:guide id="3" pos="16254" userDrawn="1">
          <p15:clr>
            <a:srgbClr val="FBAE40"/>
          </p15:clr>
        </p15:guide>
        <p15:guide id="4" pos="8154" userDrawn="1">
          <p15:clr>
            <a:srgbClr val="FBAE40"/>
          </p15:clr>
        </p15:guide>
        <p15:guide id="6" pos="8640" userDrawn="1">
          <p15:clr>
            <a:srgbClr val="FBAE40"/>
          </p15:clr>
        </p15:guide>
        <p15:guide id="7" orient="horz" pos="3584" userDrawn="1">
          <p15:clr>
            <a:srgbClr val="FBAE40"/>
          </p15:clr>
        </p15:guide>
        <p15:guide id="8" orient="horz" pos="3968"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xample Titl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5757224"/>
            <a:ext cx="27569149" cy="30818779"/>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0" dirty="0">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095999"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0" dirty="0"/>
            </a:p>
          </p:txBody>
        </p:sp>
      </p:grpSp>
      <p:grpSp>
        <p:nvGrpSpPr>
          <p:cNvPr id="5" name="Group 4"/>
          <p:cNvGrpSpPr/>
          <p:nvPr userDrawn="1"/>
        </p:nvGrpSpPr>
        <p:grpSpPr>
          <a:xfrm>
            <a:off x="20581807" y="1270000"/>
            <a:ext cx="5870282" cy="3955125"/>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1800" b="1" dirty="0">
                  <a:latin typeface="Arial" panose="020B0604020202020204" pitchFamily="34" charset="0"/>
                  <a:cs typeface="Arial" panose="020B0604020202020204" pitchFamily="34" charset="0"/>
                </a:rPr>
                <a:t>National</a:t>
              </a:r>
              <a:r>
                <a:rPr lang="en-US" sz="1800" b="1" baseline="0" dirty="0">
                  <a:latin typeface="Arial" panose="020B0604020202020204" pitchFamily="34" charset="0"/>
                  <a:cs typeface="Arial" panose="020B0604020202020204" pitchFamily="34" charset="0"/>
                </a:rPr>
                <a:t> Aeronautics and Space Administration</a:t>
              </a:r>
              <a:endParaRPr lang="en-US" sz="1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22995922" y="34369208"/>
            <a:ext cx="4032218" cy="1490277"/>
          </a:xfrm>
          <a:prstGeom prst="rect">
            <a:avLst/>
          </a:prstGeom>
        </p:spPr>
      </p:pic>
      <p:sp>
        <p:nvSpPr>
          <p:cNvPr id="33" name="Rectangle 32">
            <a:extLst>
              <a:ext uri="{FF2B5EF4-FFF2-40B4-BE49-F238E27FC236}">
                <a16:creationId xmlns:a16="http://schemas.microsoft.com/office/drawing/2014/main" id="{5EF321E8-B2AD-4FF3-A90D-A2428F976DF5}"/>
              </a:ext>
            </a:extLst>
          </p:cNvPr>
          <p:cNvSpPr/>
          <p:nvPr userDrawn="1"/>
        </p:nvSpPr>
        <p:spPr>
          <a:xfrm>
            <a:off x="700757" y="33540670"/>
            <a:ext cx="9374681" cy="3035333"/>
          </a:xfrm>
          <a:prstGeom prst="rect">
            <a:avLst/>
          </a:prstGeom>
        </p:spPr>
        <p:txBody>
          <a:bodyPr wrap="none" anchor="ctr">
            <a:noAutofit/>
          </a:bodyPr>
          <a:lstStyle/>
          <a:p>
            <a:r>
              <a:rPr lang="en-US" sz="3600" dirty="0">
                <a:solidFill>
                  <a:schemeClr val="bg1"/>
                </a:solidFill>
                <a:latin typeface="Century Gothic" panose="020B0502020202020204" pitchFamily="34" charset="0"/>
              </a:rPr>
              <a:t>Node Name (i.e. North Carolina – NCEI) </a:t>
            </a:r>
            <a:endParaRPr lang="en-US" sz="13500" dirty="0">
              <a:solidFill>
                <a:schemeClr val="bg1"/>
              </a:solidFill>
            </a:endParaRPr>
          </a:p>
        </p:txBody>
      </p:sp>
      <p:sp>
        <p:nvSpPr>
          <p:cNvPr id="8" name="Rectangle 7">
            <a:extLst>
              <a:ext uri="{FF2B5EF4-FFF2-40B4-BE49-F238E27FC236}">
                <a16:creationId xmlns:a16="http://schemas.microsoft.com/office/drawing/2014/main" id="{D3F4050D-8D93-4A20-9BCD-B82F0A9A8DB8}"/>
              </a:ext>
            </a:extLst>
          </p:cNvPr>
          <p:cNvSpPr/>
          <p:nvPr userDrawn="1"/>
        </p:nvSpPr>
        <p:spPr>
          <a:xfrm>
            <a:off x="13715999" y="5769054"/>
            <a:ext cx="13853149" cy="27771621"/>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0" dirty="0"/>
          </a:p>
        </p:txBody>
      </p:sp>
      <p:sp>
        <p:nvSpPr>
          <p:cNvPr id="34" name="Title 1">
            <a:extLst>
              <a:ext uri="{FF2B5EF4-FFF2-40B4-BE49-F238E27FC236}">
                <a16:creationId xmlns:a16="http://schemas.microsoft.com/office/drawing/2014/main" id="{BB8733B0-4E88-4F8F-B5C5-2F8D3820F4E6}"/>
              </a:ext>
            </a:extLst>
          </p:cNvPr>
          <p:cNvSpPr txBox="1">
            <a:spLocks/>
          </p:cNvSpPr>
          <p:nvPr userDrawn="1"/>
        </p:nvSpPr>
        <p:spPr>
          <a:xfrm>
            <a:off x="714481" y="13682552"/>
            <a:ext cx="12344400" cy="5447141"/>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7875" spc="0" baseline="0" dirty="0">
                <a:solidFill>
                  <a:srgbClr val="4DAEB3"/>
                </a:solidFill>
              </a:rPr>
              <a:t>STUDY AREA</a:t>
            </a:r>
          </a:p>
          <a:p>
            <a:pPr algn="ctr"/>
            <a:r>
              <a:rPr lang="en-US" sz="5850" b="0" spc="0" baseline="0" dirty="0">
                <a:solidFill>
                  <a:srgbClr val="4DAEB3"/>
                </a:solidFill>
              </a:rPr>
              <a:t>Water Resources</a:t>
            </a:r>
          </a:p>
        </p:txBody>
      </p:sp>
      <p:sp>
        <p:nvSpPr>
          <p:cNvPr id="35" name="Subtitle 2">
            <a:extLst>
              <a:ext uri="{FF2B5EF4-FFF2-40B4-BE49-F238E27FC236}">
                <a16:creationId xmlns:a16="http://schemas.microsoft.com/office/drawing/2014/main" id="{38369C67-C317-4928-A7E4-2FA2D9875A6E}"/>
              </a:ext>
            </a:extLst>
          </p:cNvPr>
          <p:cNvSpPr txBox="1">
            <a:spLocks/>
          </p:cNvSpPr>
          <p:nvPr userDrawn="1"/>
        </p:nvSpPr>
        <p:spPr>
          <a:xfrm>
            <a:off x="685798" y="20978992"/>
            <a:ext cx="12344400" cy="3939541"/>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0"/>
              </a:spcBef>
            </a:pPr>
            <a:r>
              <a:rPr lang="en-US" sz="3600" dirty="0">
                <a:solidFill>
                  <a:schemeClr val="tx1">
                    <a:lumMod val="75000"/>
                    <a:lumOff val="25000"/>
                  </a:schemeClr>
                </a:solidFill>
              </a:rPr>
              <a:t>Long Title Goes Here (Title Case)</a:t>
            </a:r>
          </a:p>
          <a:p>
            <a:pPr algn="ctr">
              <a:spcBef>
                <a:spcPts val="0"/>
              </a:spcBef>
            </a:pPr>
            <a:r>
              <a:rPr lang="en-US" sz="3600" dirty="0">
                <a:solidFill>
                  <a:schemeClr val="tx1">
                    <a:lumMod val="75000"/>
                    <a:lumOff val="25000"/>
                  </a:schemeClr>
                </a:solidFill>
              </a:rPr>
              <a:t>Adjust text box width if needed so title takes up a maximum of 3 lines of text</a:t>
            </a:r>
          </a:p>
        </p:txBody>
      </p:sp>
      <p:sp>
        <p:nvSpPr>
          <p:cNvPr id="36" name="TextBox 35">
            <a:extLst>
              <a:ext uri="{FF2B5EF4-FFF2-40B4-BE49-F238E27FC236}">
                <a16:creationId xmlns:a16="http://schemas.microsoft.com/office/drawing/2014/main" id="{9646A8E3-920C-41EE-BCB4-648EE093238D}"/>
              </a:ext>
            </a:extLst>
          </p:cNvPr>
          <p:cNvSpPr txBox="1"/>
          <p:nvPr userDrawn="1"/>
        </p:nvSpPr>
        <p:spPr>
          <a:xfrm>
            <a:off x="700756" y="27585805"/>
            <a:ext cx="12358125" cy="1546577"/>
          </a:xfrm>
          <a:prstGeom prst="rect">
            <a:avLst/>
          </a:prstGeom>
          <a:noFill/>
        </p:spPr>
        <p:txBody>
          <a:bodyPr wrap="square" rtlCol="0">
            <a:spAutoFit/>
          </a:bodyPr>
          <a:lstStyle/>
          <a:p>
            <a:pPr algn="ctr"/>
            <a:r>
              <a:rPr lang="en-US" sz="3150" dirty="0">
                <a:latin typeface="Century Gothic" panose="020B0502020202020204" pitchFamily="34" charset="0"/>
              </a:rPr>
              <a:t>Team Member 1</a:t>
            </a:r>
          </a:p>
          <a:p>
            <a:pPr algn="ctr"/>
            <a:r>
              <a:rPr lang="en-US" sz="3150" dirty="0">
                <a:latin typeface="Century Gothic" panose="020B0502020202020204" pitchFamily="34" charset="0"/>
              </a:rPr>
              <a:t>Team Member 2</a:t>
            </a:r>
          </a:p>
          <a:p>
            <a:pPr algn="ctr"/>
            <a:r>
              <a:rPr lang="en-US" sz="3150" dirty="0">
                <a:latin typeface="Century Gothic" panose="020B0502020202020204" pitchFamily="34" charset="0"/>
              </a:rPr>
              <a:t>Team Member 3</a:t>
            </a:r>
          </a:p>
        </p:txBody>
      </p:sp>
      <p:sp>
        <p:nvSpPr>
          <p:cNvPr id="21" name="TextBox 20"/>
          <p:cNvSpPr txBox="1"/>
          <p:nvPr userDrawn="1"/>
        </p:nvSpPr>
        <p:spPr>
          <a:xfrm rot="19854675">
            <a:off x="22670934" y="28888319"/>
            <a:ext cx="4502270" cy="455959"/>
          </a:xfrm>
          <a:prstGeom prst="rect">
            <a:avLst/>
          </a:prstGeom>
          <a:solidFill>
            <a:srgbClr val="FFFFFF"/>
          </a:solidFill>
          <a:ln w="19050">
            <a:solidFill>
              <a:srgbClr val="FF0000"/>
            </a:solidFill>
          </a:ln>
        </p:spPr>
        <p:txBody>
          <a:bodyPr wrap="square" rtlCol="0">
            <a:spAutoFit/>
          </a:bodyPr>
          <a:lstStyle/>
          <a:p>
            <a:pPr algn="ctr"/>
            <a:r>
              <a:rPr lang="en-US" sz="2363" dirty="0">
                <a:solidFill>
                  <a:srgbClr val="FF0000"/>
                </a:solidFill>
              </a:rPr>
              <a:t>PLACEHOLDER IMAGE</a:t>
            </a:r>
            <a:endParaRPr lang="en-US" sz="2363" b="1" dirty="0">
              <a:solidFill>
                <a:srgbClr val="FF0000"/>
              </a:solidFill>
            </a:endParaRPr>
          </a:p>
        </p:txBody>
      </p:sp>
      <p:sp>
        <p:nvSpPr>
          <p:cNvPr id="32" name="TextBox 31"/>
          <p:cNvSpPr txBox="1"/>
          <p:nvPr userDrawn="1"/>
        </p:nvSpPr>
        <p:spPr>
          <a:xfrm>
            <a:off x="15278465" y="10743037"/>
            <a:ext cx="10677380" cy="4662815"/>
          </a:xfrm>
          <a:prstGeom prst="rect">
            <a:avLst/>
          </a:prstGeom>
          <a:solidFill>
            <a:srgbClr val="FFFFFF"/>
          </a:solidFill>
          <a:ln w="19050">
            <a:solidFill>
              <a:srgbClr val="FF0000"/>
            </a:solidFill>
          </a:ln>
        </p:spPr>
        <p:txBody>
          <a:bodyPr wrap="square" rtlCol="0">
            <a:spAutoFit/>
          </a:bodyPr>
          <a:lstStyle/>
          <a:p>
            <a:r>
              <a:rPr lang="en-US" sz="2700" dirty="0">
                <a:solidFill>
                  <a:srgbClr val="FF0000"/>
                </a:solidFill>
                <a:latin typeface="Century Gothic" panose="020B0502020202020204" pitchFamily="34" charset="0"/>
              </a:rPr>
              <a:t>Your project Website Image will be added to the title slide by the PC Team.</a:t>
            </a:r>
          </a:p>
          <a:p>
            <a:endParaRPr lang="en-US" sz="2700" dirty="0">
              <a:solidFill>
                <a:srgbClr val="FF0000"/>
              </a:solidFill>
              <a:latin typeface="Century Gothic" panose="020B0502020202020204" pitchFamily="34" charset="0"/>
            </a:endParaRPr>
          </a:p>
          <a:p>
            <a:r>
              <a:rPr lang="en-US" sz="2700" dirty="0">
                <a:solidFill>
                  <a:srgbClr val="FF0000"/>
                </a:solidFill>
                <a:latin typeface="Century Gothic" panose="020B0502020202020204" pitchFamily="34" charset="0"/>
              </a:rPr>
              <a:t>Do not delete or move the DEVELOP logo or other page components, including name boxes.</a:t>
            </a:r>
          </a:p>
          <a:p>
            <a:endParaRPr lang="en-US" sz="2700" dirty="0">
              <a:solidFill>
                <a:srgbClr val="FF0000"/>
              </a:solidFill>
              <a:latin typeface="Century Gothic" panose="020B0502020202020204" pitchFamily="34" charset="0"/>
            </a:endParaRPr>
          </a:p>
          <a:p>
            <a:pPr marL="385763" indent="-385763">
              <a:buFont typeface="Wingdings" panose="05000000000000000000" pitchFamily="2" charset="2"/>
              <a:buChar char="à"/>
            </a:pPr>
            <a:r>
              <a:rPr lang="en-US" sz="2700" dirty="0">
                <a:solidFill>
                  <a:srgbClr val="FF0000"/>
                </a:solidFill>
                <a:latin typeface="Century Gothic" panose="020B0502020202020204" pitchFamily="34" charset="0"/>
              </a:rPr>
              <a:t>Body text should default to </a:t>
            </a:r>
            <a:r>
              <a:rPr lang="en-US" sz="2700" b="1" dirty="0">
                <a:solidFill>
                  <a:srgbClr val="FF0000"/>
                </a:solidFill>
                <a:latin typeface="Century Gothic" panose="020B0502020202020204" pitchFamily="34" charset="0"/>
              </a:rPr>
              <a:t>“Black, Text 1, Lighter 25%”</a:t>
            </a:r>
          </a:p>
          <a:p>
            <a:pPr marL="385763" indent="-385763">
              <a:buFont typeface="Wingdings" panose="05000000000000000000" pitchFamily="2" charset="2"/>
              <a:buChar char="à"/>
            </a:pPr>
            <a:r>
              <a:rPr lang="en-US" sz="2700" dirty="0">
                <a:solidFill>
                  <a:srgbClr val="FF0000"/>
                </a:solidFill>
                <a:latin typeface="Century Gothic" panose="020B0502020202020204" pitchFamily="34" charset="0"/>
              </a:rPr>
              <a:t>The only font that should be in this presentation is Century Gothic</a:t>
            </a:r>
          </a:p>
          <a:p>
            <a:endParaRPr lang="en-US" sz="2700" dirty="0">
              <a:solidFill>
                <a:srgbClr val="FF0000"/>
              </a:solidFill>
              <a:latin typeface="Century Gothic" panose="020B0502020202020204" pitchFamily="34" charset="0"/>
            </a:endParaRPr>
          </a:p>
          <a:p>
            <a:r>
              <a:rPr lang="en-US" sz="2700" b="1" dirty="0">
                <a:solidFill>
                  <a:srgbClr val="FF0000"/>
                </a:solidFill>
                <a:latin typeface="Century Gothic" panose="020B0502020202020204" pitchFamily="34" charset="0"/>
              </a:rPr>
              <a:t>Delete all red text boxes like this one!</a:t>
            </a:r>
          </a:p>
        </p:txBody>
      </p:sp>
      <p:pic>
        <p:nvPicPr>
          <p:cNvPr id="24" name="Picture 23" descr="Logo, icon&#10;&#10;Description automatically generated">
            <a:extLst>
              <a:ext uri="{FF2B5EF4-FFF2-40B4-BE49-F238E27FC236}">
                <a16:creationId xmlns:a16="http://schemas.microsoft.com/office/drawing/2014/main" id="{DADE89A0-6D9B-4A9C-807B-5AD4049563E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11594" y="8131360"/>
            <a:ext cx="1892808" cy="4486656"/>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22144" userDrawn="1">
          <p15:clr>
            <a:srgbClr val="FBAE40"/>
          </p15:clr>
        </p15:guide>
        <p15:guide id="2" orient="horz" pos="13184" userDrawn="1">
          <p15:clr>
            <a:srgbClr val="FBAE40"/>
          </p15:clr>
        </p15:guide>
        <p15:guide id="3" pos="16254" userDrawn="1">
          <p15:clr>
            <a:srgbClr val="FBAE40"/>
          </p15:clr>
        </p15:guide>
        <p15:guide id="4" pos="8154" userDrawn="1">
          <p15:clr>
            <a:srgbClr val="FBAE40"/>
          </p15:clr>
        </p15:guide>
        <p15:guide id="6" pos="8640" userDrawn="1">
          <p15:clr>
            <a:srgbClr val="FBAE40"/>
          </p15:clr>
        </p15:guide>
        <p15:guide id="8" orient="horz" pos="9216" userDrawn="1">
          <p15:clr>
            <a:srgbClr val="FBAE40"/>
          </p15:clr>
        </p15:guide>
        <p15:guide id="9" orient="horz" pos="20096" userDrawn="1">
          <p15:clr>
            <a:srgbClr val="FBAE40"/>
          </p15:clr>
        </p15:guide>
        <p15:guide id="10" orient="horz" pos="17024" userDrawn="1">
          <p15:clr>
            <a:srgbClr val="FBAE40"/>
          </p15:clr>
        </p15:guide>
        <p15:guide id="11" orient="horz" pos="11776" userDrawn="1">
          <p15:clr>
            <a:srgbClr val="FBAE40"/>
          </p15:clr>
        </p15:guide>
        <p15:guide id="12" orient="horz" pos="15488" userDrawn="1">
          <p15:clr>
            <a:srgbClr val="FBAE40"/>
          </p15:clr>
        </p15:guide>
        <p15:guide id="13" pos="4806" userDrawn="1">
          <p15:clr>
            <a:srgbClr val="FBAE40"/>
          </p15:clr>
        </p15:guide>
        <p15:guide id="14" orient="horz" pos="7936"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Title_">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5757224"/>
            <a:ext cx="27432002" cy="30818779"/>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0" dirty="0">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126477"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0" dirty="0"/>
            </a:p>
          </p:txBody>
        </p:sp>
      </p:grpSp>
      <p:grpSp>
        <p:nvGrpSpPr>
          <p:cNvPr id="5" name="Group 4"/>
          <p:cNvGrpSpPr/>
          <p:nvPr userDrawn="1"/>
        </p:nvGrpSpPr>
        <p:grpSpPr>
          <a:xfrm>
            <a:off x="20581807" y="1270000"/>
            <a:ext cx="5870282" cy="3955125"/>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1800" b="1" dirty="0">
                  <a:latin typeface="Arial" panose="020B0604020202020204" pitchFamily="34" charset="0"/>
                  <a:cs typeface="Arial" panose="020B0604020202020204" pitchFamily="34" charset="0"/>
                </a:rPr>
                <a:t>National</a:t>
              </a:r>
              <a:r>
                <a:rPr lang="en-US" sz="1800" b="1" baseline="0" dirty="0">
                  <a:latin typeface="Arial" panose="020B0604020202020204" pitchFamily="34" charset="0"/>
                  <a:cs typeface="Arial" panose="020B0604020202020204" pitchFamily="34" charset="0"/>
                </a:rPr>
                <a:t> Aeronautics and Space Administration</a:t>
              </a:r>
              <a:endParaRPr lang="en-US" sz="1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22995922" y="34369208"/>
            <a:ext cx="4032218" cy="1490277"/>
          </a:xfrm>
          <a:prstGeom prst="rect">
            <a:avLst/>
          </a:prstGeom>
        </p:spPr>
      </p:pic>
      <p:pic>
        <p:nvPicPr>
          <p:cNvPr id="18" name="Picture 17" descr="Logo, icon&#10;&#10;Description automatically generated">
            <a:extLst>
              <a:ext uri="{FF2B5EF4-FFF2-40B4-BE49-F238E27FC236}">
                <a16:creationId xmlns:a16="http://schemas.microsoft.com/office/drawing/2014/main" id="{9D3FD202-EA15-4B6D-A765-B4F1283CA42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911594" y="8154592"/>
            <a:ext cx="1892808" cy="4486656"/>
          </a:xfrm>
          <a:prstGeom prst="rect">
            <a:avLst/>
          </a:prstGeom>
        </p:spPr>
      </p:pic>
      <p:pic>
        <p:nvPicPr>
          <p:cNvPr id="10" name="Picture 9" descr="A picture containing hydrozoan&#10;&#10;Description automatically generated">
            <a:extLst>
              <a:ext uri="{FF2B5EF4-FFF2-40B4-BE49-F238E27FC236}">
                <a16:creationId xmlns:a16="http://schemas.microsoft.com/office/drawing/2014/main" id="{5E5CA8BB-CFAF-3740-96C8-F2E65797F463}"/>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2302" r="9403"/>
          <a:stretch/>
        </p:blipFill>
        <p:spPr>
          <a:xfrm>
            <a:off x="13715996" y="5757224"/>
            <a:ext cx="13771323" cy="27728187"/>
          </a:xfrm>
          <a:prstGeom prst="rect">
            <a:avLst/>
          </a:prstGeom>
        </p:spPr>
      </p:pic>
    </p:spTree>
    <p:extLst>
      <p:ext uri="{BB962C8B-B14F-4D97-AF65-F5344CB8AC3E}">
        <p14:creationId xmlns:p14="http://schemas.microsoft.com/office/powerpoint/2010/main" val="1931867362"/>
      </p:ext>
    </p:extLst>
  </p:cSld>
  <p:clrMapOvr>
    <a:masterClrMapping/>
  </p:clrMapOvr>
  <p:extLst>
    <p:ext uri="{DCECCB84-F9BA-43D5-87BE-67443E8EF086}">
      <p15:sldGuideLst xmlns:p15="http://schemas.microsoft.com/office/powerpoint/2012/main">
        <p15:guide id="1" orient="horz" pos="22144" userDrawn="1">
          <p15:clr>
            <a:srgbClr val="FBAE40"/>
          </p15:clr>
        </p15:guide>
        <p15:guide id="2" orient="horz" pos="21120" userDrawn="1">
          <p15:clr>
            <a:srgbClr val="FBAE40"/>
          </p15:clr>
        </p15:guide>
        <p15:guide id="3" pos="16254" userDrawn="1">
          <p15:clr>
            <a:srgbClr val="FBAE40"/>
          </p15:clr>
        </p15:guide>
        <p15:guide id="4" pos="8154" userDrawn="1">
          <p15:clr>
            <a:srgbClr val="FBAE40"/>
          </p15:clr>
        </p15:guide>
        <p15:guide id="6" pos="8640" userDrawn="1">
          <p15:clr>
            <a:srgbClr val="FBAE40"/>
          </p15:clr>
        </p15:guide>
        <p15:guide id="7" orient="horz" pos="3584" userDrawn="1">
          <p15:clr>
            <a:srgbClr val="FBAE40"/>
          </p15:clr>
        </p15:guide>
        <p15:guide id="8" orient="horz" pos="3968"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xample Titl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0" y="5757224"/>
            <a:ext cx="27432000" cy="30818779"/>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0" dirty="0">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1" y="6344579"/>
            <a:ext cx="13715998" cy="271960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0" dirty="0"/>
          </a:p>
        </p:txBody>
      </p:sp>
      <p:grpSp>
        <p:nvGrpSpPr>
          <p:cNvPr id="5" name="Group 4"/>
          <p:cNvGrpSpPr/>
          <p:nvPr userDrawn="1"/>
        </p:nvGrpSpPr>
        <p:grpSpPr>
          <a:xfrm>
            <a:off x="20581807" y="1270000"/>
            <a:ext cx="5870282" cy="3955125"/>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1800" b="1" dirty="0">
                  <a:latin typeface="Arial" panose="020B0604020202020204" pitchFamily="34" charset="0"/>
                  <a:cs typeface="Arial" panose="020B0604020202020204" pitchFamily="34" charset="0"/>
                </a:rPr>
                <a:t>National</a:t>
              </a:r>
              <a:r>
                <a:rPr lang="en-US" sz="1800" b="1" baseline="0" dirty="0">
                  <a:latin typeface="Arial" panose="020B0604020202020204" pitchFamily="34" charset="0"/>
                  <a:cs typeface="Arial" panose="020B0604020202020204" pitchFamily="34" charset="0"/>
                </a:rPr>
                <a:t> Aeronautics and Space Administration</a:t>
              </a:r>
              <a:endParaRPr lang="en-US" sz="1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22995922" y="34369208"/>
            <a:ext cx="4032218" cy="1490277"/>
          </a:xfrm>
          <a:prstGeom prst="rect">
            <a:avLst/>
          </a:prstGeom>
        </p:spPr>
      </p:pic>
      <p:sp>
        <p:nvSpPr>
          <p:cNvPr id="33" name="Rectangle 32">
            <a:extLst>
              <a:ext uri="{FF2B5EF4-FFF2-40B4-BE49-F238E27FC236}">
                <a16:creationId xmlns:a16="http://schemas.microsoft.com/office/drawing/2014/main" id="{5EF321E8-B2AD-4FF3-A90D-A2428F976DF5}"/>
              </a:ext>
            </a:extLst>
          </p:cNvPr>
          <p:cNvSpPr/>
          <p:nvPr userDrawn="1"/>
        </p:nvSpPr>
        <p:spPr>
          <a:xfrm>
            <a:off x="700757" y="33540670"/>
            <a:ext cx="9374681" cy="3035333"/>
          </a:xfrm>
          <a:prstGeom prst="rect">
            <a:avLst/>
          </a:prstGeom>
        </p:spPr>
        <p:txBody>
          <a:bodyPr wrap="none" anchor="ctr">
            <a:noAutofit/>
          </a:bodyPr>
          <a:lstStyle/>
          <a:p>
            <a:r>
              <a:rPr lang="en-US" sz="3600" dirty="0">
                <a:solidFill>
                  <a:schemeClr val="bg1"/>
                </a:solidFill>
                <a:latin typeface="Century Gothic" panose="020B0502020202020204" pitchFamily="34" charset="0"/>
              </a:rPr>
              <a:t>Node Name (i.e. North Carolina – NCEI) </a:t>
            </a:r>
            <a:endParaRPr lang="en-US" sz="13500" dirty="0">
              <a:solidFill>
                <a:schemeClr val="bg1"/>
              </a:solidFill>
            </a:endParaRPr>
          </a:p>
        </p:txBody>
      </p:sp>
      <p:sp>
        <p:nvSpPr>
          <p:cNvPr id="8" name="Rectangle 7">
            <a:extLst>
              <a:ext uri="{FF2B5EF4-FFF2-40B4-BE49-F238E27FC236}">
                <a16:creationId xmlns:a16="http://schemas.microsoft.com/office/drawing/2014/main" id="{D3F4050D-8D93-4A20-9BCD-B82F0A9A8DB8}"/>
              </a:ext>
            </a:extLst>
          </p:cNvPr>
          <p:cNvSpPr/>
          <p:nvPr userDrawn="1"/>
        </p:nvSpPr>
        <p:spPr>
          <a:xfrm>
            <a:off x="13715999" y="5769054"/>
            <a:ext cx="13716002" cy="27771621"/>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0" dirty="0"/>
          </a:p>
        </p:txBody>
      </p:sp>
      <p:sp>
        <p:nvSpPr>
          <p:cNvPr id="34" name="Title 1">
            <a:extLst>
              <a:ext uri="{FF2B5EF4-FFF2-40B4-BE49-F238E27FC236}">
                <a16:creationId xmlns:a16="http://schemas.microsoft.com/office/drawing/2014/main" id="{BB8733B0-4E88-4F8F-B5C5-2F8D3820F4E6}"/>
              </a:ext>
            </a:extLst>
          </p:cNvPr>
          <p:cNvSpPr txBox="1">
            <a:spLocks/>
          </p:cNvSpPr>
          <p:nvPr userDrawn="1"/>
        </p:nvSpPr>
        <p:spPr>
          <a:xfrm>
            <a:off x="685798" y="14059304"/>
            <a:ext cx="12344400" cy="5447141"/>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7875" spc="0" baseline="0" dirty="0">
                <a:solidFill>
                  <a:srgbClr val="5372B3"/>
                </a:solidFill>
              </a:rPr>
              <a:t>STUDY AREA</a:t>
            </a:r>
          </a:p>
          <a:p>
            <a:pPr algn="ctr"/>
            <a:r>
              <a:rPr lang="en-US" sz="5850" b="0" spc="0" baseline="0" dirty="0">
                <a:solidFill>
                  <a:srgbClr val="5372B3"/>
                </a:solidFill>
              </a:rPr>
              <a:t>Climate</a:t>
            </a:r>
          </a:p>
        </p:txBody>
      </p:sp>
      <p:sp>
        <p:nvSpPr>
          <p:cNvPr id="35" name="Subtitle 2">
            <a:extLst>
              <a:ext uri="{FF2B5EF4-FFF2-40B4-BE49-F238E27FC236}">
                <a16:creationId xmlns:a16="http://schemas.microsoft.com/office/drawing/2014/main" id="{38369C67-C317-4928-A7E4-2FA2D9875A6E}"/>
              </a:ext>
            </a:extLst>
          </p:cNvPr>
          <p:cNvSpPr txBox="1">
            <a:spLocks/>
          </p:cNvSpPr>
          <p:nvPr userDrawn="1"/>
        </p:nvSpPr>
        <p:spPr>
          <a:xfrm>
            <a:off x="685798" y="20979403"/>
            <a:ext cx="12344400" cy="3939541"/>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0"/>
              </a:spcBef>
            </a:pPr>
            <a:r>
              <a:rPr lang="en-US" sz="3600" dirty="0">
                <a:solidFill>
                  <a:schemeClr val="tx1">
                    <a:lumMod val="75000"/>
                    <a:lumOff val="25000"/>
                  </a:schemeClr>
                </a:solidFill>
              </a:rPr>
              <a:t>Long Title Goes Here (Title Case)</a:t>
            </a:r>
          </a:p>
          <a:p>
            <a:pPr algn="ctr">
              <a:spcBef>
                <a:spcPts val="0"/>
              </a:spcBef>
            </a:pPr>
            <a:r>
              <a:rPr lang="en-US" sz="3600" dirty="0">
                <a:solidFill>
                  <a:schemeClr val="tx1">
                    <a:lumMod val="75000"/>
                    <a:lumOff val="25000"/>
                  </a:schemeClr>
                </a:solidFill>
              </a:rPr>
              <a:t>Adjust text box width if needed so title takes up a maximum of 3 lines of text</a:t>
            </a:r>
          </a:p>
        </p:txBody>
      </p:sp>
      <p:sp>
        <p:nvSpPr>
          <p:cNvPr id="36" name="TextBox 35">
            <a:extLst>
              <a:ext uri="{FF2B5EF4-FFF2-40B4-BE49-F238E27FC236}">
                <a16:creationId xmlns:a16="http://schemas.microsoft.com/office/drawing/2014/main" id="{9646A8E3-920C-41EE-BCB4-648EE093238D}"/>
              </a:ext>
            </a:extLst>
          </p:cNvPr>
          <p:cNvSpPr txBox="1"/>
          <p:nvPr userDrawn="1"/>
        </p:nvSpPr>
        <p:spPr>
          <a:xfrm>
            <a:off x="678935" y="27581315"/>
            <a:ext cx="12358125" cy="2031325"/>
          </a:xfrm>
          <a:prstGeom prst="rect">
            <a:avLst/>
          </a:prstGeom>
          <a:noFill/>
        </p:spPr>
        <p:txBody>
          <a:bodyPr wrap="square" rtlCol="0">
            <a:spAutoFit/>
          </a:bodyPr>
          <a:lstStyle/>
          <a:p>
            <a:pPr algn="ctr"/>
            <a:r>
              <a:rPr lang="en-US" sz="3150" dirty="0">
                <a:latin typeface="Century Gothic" panose="020B0502020202020204" pitchFamily="34" charset="0"/>
              </a:rPr>
              <a:t>Team Member 1</a:t>
            </a:r>
          </a:p>
          <a:p>
            <a:pPr algn="ctr"/>
            <a:r>
              <a:rPr lang="en-US" sz="3150" dirty="0">
                <a:latin typeface="Century Gothic" panose="020B0502020202020204" pitchFamily="34" charset="0"/>
              </a:rPr>
              <a:t>Team Member 2</a:t>
            </a:r>
          </a:p>
          <a:p>
            <a:pPr algn="ctr"/>
            <a:r>
              <a:rPr lang="en-US" sz="3150" dirty="0">
                <a:latin typeface="Century Gothic" panose="020B0502020202020204" pitchFamily="34" charset="0"/>
              </a:rPr>
              <a:t>Team Member 3</a:t>
            </a:r>
          </a:p>
          <a:p>
            <a:pPr algn="ctr"/>
            <a:r>
              <a:rPr lang="en-US" sz="3150" dirty="0">
                <a:latin typeface="Century Gothic" panose="020B0502020202020204" pitchFamily="34" charset="0"/>
              </a:rPr>
              <a:t>Team Member 4</a:t>
            </a:r>
          </a:p>
        </p:txBody>
      </p:sp>
      <p:sp>
        <p:nvSpPr>
          <p:cNvPr id="21" name="TextBox 20"/>
          <p:cNvSpPr txBox="1"/>
          <p:nvPr userDrawn="1"/>
        </p:nvSpPr>
        <p:spPr>
          <a:xfrm rot="19854675">
            <a:off x="22670934" y="28888319"/>
            <a:ext cx="4502270" cy="455959"/>
          </a:xfrm>
          <a:prstGeom prst="rect">
            <a:avLst/>
          </a:prstGeom>
          <a:solidFill>
            <a:srgbClr val="FFFFFF"/>
          </a:solidFill>
          <a:ln w="19050">
            <a:solidFill>
              <a:srgbClr val="FF0000"/>
            </a:solidFill>
          </a:ln>
        </p:spPr>
        <p:txBody>
          <a:bodyPr wrap="square" rtlCol="0">
            <a:spAutoFit/>
          </a:bodyPr>
          <a:lstStyle/>
          <a:p>
            <a:pPr algn="ctr"/>
            <a:r>
              <a:rPr lang="en-US" sz="2363" dirty="0">
                <a:solidFill>
                  <a:srgbClr val="FF0000"/>
                </a:solidFill>
              </a:rPr>
              <a:t>PLACEHOLDER IMAGE</a:t>
            </a:r>
            <a:endParaRPr lang="en-US" sz="2363" b="1" dirty="0">
              <a:solidFill>
                <a:srgbClr val="FF0000"/>
              </a:solidFill>
            </a:endParaRPr>
          </a:p>
        </p:txBody>
      </p:sp>
      <p:sp>
        <p:nvSpPr>
          <p:cNvPr id="32" name="TextBox 31"/>
          <p:cNvSpPr txBox="1"/>
          <p:nvPr userDrawn="1"/>
        </p:nvSpPr>
        <p:spPr>
          <a:xfrm>
            <a:off x="15278465" y="10743037"/>
            <a:ext cx="10677380" cy="4662815"/>
          </a:xfrm>
          <a:prstGeom prst="rect">
            <a:avLst/>
          </a:prstGeom>
          <a:solidFill>
            <a:srgbClr val="FFFFFF"/>
          </a:solidFill>
          <a:ln w="19050">
            <a:solidFill>
              <a:srgbClr val="FF0000"/>
            </a:solidFill>
          </a:ln>
        </p:spPr>
        <p:txBody>
          <a:bodyPr wrap="square" rtlCol="0">
            <a:spAutoFit/>
          </a:bodyPr>
          <a:lstStyle/>
          <a:p>
            <a:r>
              <a:rPr lang="en-US" sz="2700" dirty="0">
                <a:solidFill>
                  <a:srgbClr val="FF0000"/>
                </a:solidFill>
                <a:latin typeface="Century Gothic" panose="020B0502020202020204" pitchFamily="34" charset="0"/>
              </a:rPr>
              <a:t>Your project Website Image will be added to the title slide by the PC Team.</a:t>
            </a:r>
          </a:p>
          <a:p>
            <a:endParaRPr lang="en-US" sz="2700" dirty="0">
              <a:solidFill>
                <a:srgbClr val="FF0000"/>
              </a:solidFill>
              <a:latin typeface="Century Gothic" panose="020B0502020202020204" pitchFamily="34" charset="0"/>
            </a:endParaRPr>
          </a:p>
          <a:p>
            <a:r>
              <a:rPr lang="en-US" sz="2700" dirty="0">
                <a:solidFill>
                  <a:srgbClr val="FF0000"/>
                </a:solidFill>
                <a:latin typeface="Century Gothic" panose="020B0502020202020204" pitchFamily="34" charset="0"/>
              </a:rPr>
              <a:t>Do not delete or move the DEVELOP logo or other page components, including name boxes.</a:t>
            </a:r>
          </a:p>
          <a:p>
            <a:endParaRPr lang="en-US" sz="2700" dirty="0">
              <a:solidFill>
                <a:srgbClr val="FF0000"/>
              </a:solidFill>
              <a:latin typeface="Century Gothic" panose="020B0502020202020204" pitchFamily="34" charset="0"/>
            </a:endParaRPr>
          </a:p>
          <a:p>
            <a:pPr marL="385763" indent="-385763">
              <a:buFont typeface="Wingdings" panose="05000000000000000000" pitchFamily="2" charset="2"/>
              <a:buChar char="à"/>
            </a:pPr>
            <a:r>
              <a:rPr lang="en-US" sz="2700" dirty="0">
                <a:solidFill>
                  <a:srgbClr val="FF0000"/>
                </a:solidFill>
                <a:latin typeface="Century Gothic" panose="020B0502020202020204" pitchFamily="34" charset="0"/>
              </a:rPr>
              <a:t>Body text should default to </a:t>
            </a:r>
            <a:r>
              <a:rPr lang="en-US" sz="2700" b="1" dirty="0">
                <a:solidFill>
                  <a:srgbClr val="FF0000"/>
                </a:solidFill>
                <a:latin typeface="Century Gothic" panose="020B0502020202020204" pitchFamily="34" charset="0"/>
              </a:rPr>
              <a:t>“Black, Text 1, Lighter 25%”</a:t>
            </a:r>
          </a:p>
          <a:p>
            <a:pPr marL="385763" indent="-385763">
              <a:buFont typeface="Wingdings" panose="05000000000000000000" pitchFamily="2" charset="2"/>
              <a:buChar char="à"/>
            </a:pPr>
            <a:r>
              <a:rPr lang="en-US" sz="2700" dirty="0">
                <a:solidFill>
                  <a:srgbClr val="FF0000"/>
                </a:solidFill>
                <a:latin typeface="Century Gothic" panose="020B0502020202020204" pitchFamily="34" charset="0"/>
              </a:rPr>
              <a:t>The only font that should be in this presentation is Century Gothic</a:t>
            </a:r>
          </a:p>
          <a:p>
            <a:endParaRPr lang="en-US" sz="2700" dirty="0">
              <a:solidFill>
                <a:srgbClr val="FF0000"/>
              </a:solidFill>
              <a:latin typeface="Century Gothic" panose="020B0502020202020204" pitchFamily="34" charset="0"/>
            </a:endParaRPr>
          </a:p>
          <a:p>
            <a:r>
              <a:rPr lang="en-US" sz="2700" b="1" dirty="0">
                <a:solidFill>
                  <a:srgbClr val="FF0000"/>
                </a:solidFill>
                <a:latin typeface="Century Gothic" panose="020B0502020202020204" pitchFamily="34" charset="0"/>
              </a:rPr>
              <a:t>Delete all red text boxes like this one!</a:t>
            </a:r>
          </a:p>
        </p:txBody>
      </p:sp>
      <p:pic>
        <p:nvPicPr>
          <p:cNvPr id="27" name="Picture 26" descr="Icon&#10;&#10;Description automatically generated">
            <a:extLst>
              <a:ext uri="{FF2B5EF4-FFF2-40B4-BE49-F238E27FC236}">
                <a16:creationId xmlns:a16="http://schemas.microsoft.com/office/drawing/2014/main" id="{FAA70B19-0A83-4E40-9A8A-2C4BD65B1259}"/>
              </a:ext>
            </a:extLst>
          </p:cNvPr>
          <p:cNvPicPr>
            <a:picLocks noChangeAspect="1"/>
          </p:cNvPicPr>
          <p:nvPr userDrawn="1"/>
        </p:nvPicPr>
        <p:blipFill>
          <a:blip r:embed="rId5" cstate="print">
            <a:alphaModFix/>
            <a:extLst>
              <a:ext uri="{28A0092B-C50C-407E-A947-70E740481C1C}">
                <a14:useLocalDpi xmlns:a14="http://schemas.microsoft.com/office/drawing/2010/main" val="0"/>
              </a:ext>
            </a:extLst>
          </a:blip>
          <a:stretch>
            <a:fillRect/>
          </a:stretch>
        </p:blipFill>
        <p:spPr>
          <a:xfrm>
            <a:off x="5911594" y="8131360"/>
            <a:ext cx="1892808" cy="4486656"/>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22144" userDrawn="1">
          <p15:clr>
            <a:srgbClr val="FBAE40"/>
          </p15:clr>
        </p15:guide>
        <p15:guide id="2" orient="horz" pos="13184" userDrawn="1">
          <p15:clr>
            <a:srgbClr val="FBAE40"/>
          </p15:clr>
        </p15:guide>
        <p15:guide id="3" pos="16254" userDrawn="1">
          <p15:clr>
            <a:srgbClr val="FBAE40"/>
          </p15:clr>
        </p15:guide>
        <p15:guide id="4" pos="8154" userDrawn="1">
          <p15:clr>
            <a:srgbClr val="FBAE40"/>
          </p15:clr>
        </p15:guide>
        <p15:guide id="6" pos="8640" userDrawn="1">
          <p15:clr>
            <a:srgbClr val="FBAE40"/>
          </p15:clr>
        </p15:guide>
        <p15:guide id="8" orient="horz" pos="9216" userDrawn="1">
          <p15:clr>
            <a:srgbClr val="FBAE40"/>
          </p15:clr>
        </p15:guide>
        <p15:guide id="9" orient="horz" pos="20096" userDrawn="1">
          <p15:clr>
            <a:srgbClr val="FBAE40"/>
          </p15:clr>
        </p15:guide>
        <p15:guide id="10" orient="horz" pos="17024" userDrawn="1">
          <p15:clr>
            <a:srgbClr val="FBAE40"/>
          </p15:clr>
        </p15:guide>
        <p15:guide id="11" orient="horz" pos="11776" userDrawn="1">
          <p15:clr>
            <a:srgbClr val="FBAE40"/>
          </p15:clr>
        </p15:guide>
        <p15:guide id="12" orient="horz" pos="15488" userDrawn="1">
          <p15:clr>
            <a:srgbClr val="FBAE40"/>
          </p15:clr>
        </p15:guide>
        <p15:guide id="13" pos="4806" userDrawn="1">
          <p15:clr>
            <a:srgbClr val="FBAE40"/>
          </p15:clr>
        </p15:guide>
        <p15:guide id="14" orient="horz" pos="7936"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Title_">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5757224"/>
            <a:ext cx="27432002" cy="30818779"/>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0" dirty="0">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126477"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0" dirty="0"/>
            </a:p>
          </p:txBody>
        </p:sp>
      </p:grpSp>
      <p:grpSp>
        <p:nvGrpSpPr>
          <p:cNvPr id="5" name="Group 4"/>
          <p:cNvGrpSpPr/>
          <p:nvPr userDrawn="1"/>
        </p:nvGrpSpPr>
        <p:grpSpPr>
          <a:xfrm>
            <a:off x="20581807" y="1270000"/>
            <a:ext cx="5870282" cy="3955125"/>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1800" b="1" dirty="0">
                  <a:latin typeface="Arial" panose="020B0604020202020204" pitchFamily="34" charset="0"/>
                  <a:cs typeface="Arial" panose="020B0604020202020204" pitchFamily="34" charset="0"/>
                </a:rPr>
                <a:t>National</a:t>
              </a:r>
              <a:r>
                <a:rPr lang="en-US" sz="1800" b="1" baseline="0" dirty="0">
                  <a:latin typeface="Arial" panose="020B0604020202020204" pitchFamily="34" charset="0"/>
                  <a:cs typeface="Arial" panose="020B0604020202020204" pitchFamily="34" charset="0"/>
                </a:rPr>
                <a:t> Aeronautics and Space Administration</a:t>
              </a:r>
              <a:endParaRPr lang="en-US" sz="1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22995922" y="34369208"/>
            <a:ext cx="4032218" cy="1490277"/>
          </a:xfrm>
          <a:prstGeom prst="rect">
            <a:avLst/>
          </a:prstGeom>
        </p:spPr>
      </p:pic>
      <p:sp>
        <p:nvSpPr>
          <p:cNvPr id="8" name="Rectangle 7">
            <a:extLst>
              <a:ext uri="{FF2B5EF4-FFF2-40B4-BE49-F238E27FC236}">
                <a16:creationId xmlns:a16="http://schemas.microsoft.com/office/drawing/2014/main" id="{D3F4050D-8D93-4A20-9BCD-B82F0A9A8DB8}"/>
              </a:ext>
            </a:extLst>
          </p:cNvPr>
          <p:cNvSpPr/>
          <p:nvPr userDrawn="1"/>
        </p:nvSpPr>
        <p:spPr>
          <a:xfrm>
            <a:off x="13715999" y="5757224"/>
            <a:ext cx="13716002" cy="27783451"/>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0" dirty="0"/>
          </a:p>
        </p:txBody>
      </p:sp>
      <p:pic>
        <p:nvPicPr>
          <p:cNvPr id="20" name="Picture 19" descr="Icon&#10;&#10;Description automatically generated">
            <a:extLst>
              <a:ext uri="{FF2B5EF4-FFF2-40B4-BE49-F238E27FC236}">
                <a16:creationId xmlns:a16="http://schemas.microsoft.com/office/drawing/2014/main" id="{8E4F2FC7-5EB5-4F66-ACFD-103CF20C2342}"/>
              </a:ext>
            </a:extLst>
          </p:cNvPr>
          <p:cNvPicPr>
            <a:picLocks noChangeAspect="1"/>
          </p:cNvPicPr>
          <p:nvPr userDrawn="1"/>
        </p:nvPicPr>
        <p:blipFill>
          <a:blip r:embed="rId5" cstate="print">
            <a:alphaModFix/>
            <a:extLst>
              <a:ext uri="{28A0092B-C50C-407E-A947-70E740481C1C}">
                <a14:useLocalDpi xmlns:a14="http://schemas.microsoft.com/office/drawing/2010/main" val="0"/>
              </a:ext>
            </a:extLst>
          </a:blip>
          <a:stretch>
            <a:fillRect/>
          </a:stretch>
        </p:blipFill>
        <p:spPr>
          <a:xfrm>
            <a:off x="5911594" y="8124523"/>
            <a:ext cx="1892808" cy="4486656"/>
          </a:xfrm>
          <a:prstGeom prst="rect">
            <a:avLst/>
          </a:prstGeom>
        </p:spPr>
      </p:pic>
    </p:spTree>
    <p:extLst>
      <p:ext uri="{BB962C8B-B14F-4D97-AF65-F5344CB8AC3E}">
        <p14:creationId xmlns:p14="http://schemas.microsoft.com/office/powerpoint/2010/main" val="1931867362"/>
      </p:ext>
    </p:extLst>
  </p:cSld>
  <p:clrMapOvr>
    <a:masterClrMapping/>
  </p:clrMapOvr>
  <p:extLst>
    <p:ext uri="{DCECCB84-F9BA-43D5-87BE-67443E8EF086}">
      <p15:sldGuideLst xmlns:p15="http://schemas.microsoft.com/office/powerpoint/2012/main">
        <p15:guide id="1" orient="horz" pos="22144" userDrawn="1">
          <p15:clr>
            <a:srgbClr val="FBAE40"/>
          </p15:clr>
        </p15:guide>
        <p15:guide id="2" orient="horz" pos="21120" userDrawn="1">
          <p15:clr>
            <a:srgbClr val="FBAE40"/>
          </p15:clr>
        </p15:guide>
        <p15:guide id="3" pos="16254" userDrawn="1">
          <p15:clr>
            <a:srgbClr val="FBAE40"/>
          </p15:clr>
        </p15:guide>
        <p15:guide id="4" pos="8154" userDrawn="1">
          <p15:clr>
            <a:srgbClr val="FBAE40"/>
          </p15:clr>
        </p15:guide>
        <p15:guide id="6" pos="8640" userDrawn="1">
          <p15:clr>
            <a:srgbClr val="FBAE40"/>
          </p15:clr>
        </p15:guide>
        <p15:guide id="7" orient="horz" pos="3584" userDrawn="1">
          <p15:clr>
            <a:srgbClr val="FBAE40"/>
          </p15:clr>
        </p15:guide>
        <p15:guide id="8" orient="horz" pos="3968"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2" name="Group 1"/>
          <p:cNvGrpSpPr/>
          <p:nvPr userDrawn="1"/>
        </p:nvGrpSpPr>
        <p:grpSpPr>
          <a:xfrm>
            <a:off x="20581807" y="1270000"/>
            <a:ext cx="5870282" cy="3955125"/>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1800" b="1" dirty="0">
                  <a:latin typeface="Arial" panose="020B0604020202020204" pitchFamily="34" charset="0"/>
                  <a:cs typeface="Arial" panose="020B0604020202020204" pitchFamily="34" charset="0"/>
                </a:rPr>
                <a:t>National</a:t>
              </a:r>
              <a:r>
                <a:rPr lang="en-US" sz="1800" b="1" baseline="0" dirty="0">
                  <a:latin typeface="Arial" panose="020B0604020202020204" pitchFamily="34" charset="0"/>
                  <a:cs typeface="Arial" panose="020B0604020202020204" pitchFamily="34" charset="0"/>
                </a:rPr>
                <a:t> Aeronautics and Space Administration</a:t>
              </a:r>
              <a:endParaRPr lang="en-US" sz="1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22144" userDrawn="1">
          <p15:clr>
            <a:srgbClr val="FBAE40"/>
          </p15:clr>
        </p15:guide>
        <p15:guide id="2" orient="horz" pos="20992" userDrawn="1">
          <p15:clr>
            <a:srgbClr val="FBAE40"/>
          </p15:clr>
        </p15:guide>
        <p15:guide id="3" pos="16254" userDrawn="1">
          <p15:clr>
            <a:srgbClr val="FBAE40"/>
          </p15:clr>
        </p15:guide>
        <p15:guide id="4" pos="8154"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47958AF-03E4-44FA-B99D-37513DF597E2}"/>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25753304" y="31915947"/>
            <a:ext cx="1184175" cy="2806933"/>
          </a:xfrm>
          <a:prstGeom prst="rect">
            <a:avLst/>
          </a:prstGeom>
        </p:spPr>
      </p:pic>
      <p:sp>
        <p:nvSpPr>
          <p:cNvPr id="5" name="Rectangle 4">
            <a:extLst>
              <a:ext uri="{FF2B5EF4-FFF2-40B4-BE49-F238E27FC236}">
                <a16:creationId xmlns:a16="http://schemas.microsoft.com/office/drawing/2014/main" id="{155B0963-81CD-4B29-84C6-AE888FB81507}"/>
              </a:ext>
            </a:extLst>
          </p:cNvPr>
          <p:cNvSpPr/>
          <p:nvPr userDrawn="1"/>
        </p:nvSpPr>
        <p:spPr>
          <a:xfrm>
            <a:off x="0" y="35560000"/>
            <a:ext cx="27432000" cy="10160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0" dirty="0"/>
          </a:p>
        </p:txBody>
      </p:sp>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3584"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op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609603"/>
            <a:ext cx="27432000" cy="7620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0" dirty="0"/>
          </a:p>
        </p:txBody>
      </p:sp>
      <p:pic>
        <p:nvPicPr>
          <p:cNvPr id="3" name="Picture 2">
            <a:extLst>
              <a:ext uri="{FF2B5EF4-FFF2-40B4-BE49-F238E27FC236}">
                <a16:creationId xmlns:a16="http://schemas.microsoft.com/office/drawing/2014/main" id="{4193A075-5CA2-4AC5-947C-61BC80C1ECBC}"/>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25753304" y="31915947"/>
            <a:ext cx="1184175" cy="2806933"/>
          </a:xfrm>
          <a:prstGeom prst="rect">
            <a:avLst/>
          </a:prstGeom>
        </p:spPr>
      </p:pic>
    </p:spTree>
    <p:extLst>
      <p:ext uri="{BB962C8B-B14F-4D97-AF65-F5344CB8AC3E}">
        <p14:creationId xmlns:p14="http://schemas.microsoft.com/office/powerpoint/2010/main" val="1674423720"/>
      </p:ext>
    </p:extLst>
  </p:cSld>
  <p:clrMapOvr>
    <a:masterClrMapping/>
  </p:clrMapOvr>
  <p:extLst>
    <p:ext uri="{DCECCB84-F9BA-43D5-87BE-67443E8EF086}">
      <p15:sldGuideLst xmlns:p15="http://schemas.microsoft.com/office/powerpoint/2012/main">
        <p15:guide id="1" orient="horz" pos="384" userDrawn="1">
          <p15:clr>
            <a:srgbClr val="FBAE40"/>
          </p15:clr>
        </p15:guide>
        <p15:guide id="2" orient="horz" pos="22528"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31185" r="17249"/>
          <a:stretch/>
        </p:blipFill>
        <p:spPr>
          <a:xfrm>
            <a:off x="0" y="0"/>
            <a:ext cx="12580142" cy="32528256"/>
          </a:xfrm>
          <a:prstGeom prst="rect">
            <a:avLst/>
          </a:prstGeom>
        </p:spPr>
      </p:pic>
      <p:grpSp>
        <p:nvGrpSpPr>
          <p:cNvPr id="5" name="Group 4"/>
          <p:cNvGrpSpPr/>
          <p:nvPr userDrawn="1"/>
        </p:nvGrpSpPr>
        <p:grpSpPr>
          <a:xfrm>
            <a:off x="20581807" y="1270000"/>
            <a:ext cx="5870282" cy="3955125"/>
            <a:chOff x="9147470" y="238125"/>
            <a:chExt cx="2609014" cy="741586"/>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1800" b="1" dirty="0">
                  <a:latin typeface="Arial" panose="020B0604020202020204" pitchFamily="34" charset="0"/>
                  <a:cs typeface="Arial" panose="020B0604020202020204" pitchFamily="34" charset="0"/>
                </a:rPr>
                <a:t>National</a:t>
              </a:r>
              <a:r>
                <a:rPr lang="en-US" sz="1800" b="1" baseline="0" dirty="0">
                  <a:latin typeface="Arial" panose="020B0604020202020204" pitchFamily="34" charset="0"/>
                  <a:cs typeface="Arial" panose="020B0604020202020204" pitchFamily="34" charset="0"/>
                </a:rPr>
                <a:t> Aeronautics and Space Administration</a:t>
              </a:r>
              <a:endParaRPr lang="en-US" sz="1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userDrawn="1"/>
        </p:nvSpPr>
        <p:spPr>
          <a:xfrm>
            <a:off x="8868532" y="31185693"/>
            <a:ext cx="16057379" cy="646331"/>
          </a:xfrm>
          <a:prstGeom prst="rect">
            <a:avLst/>
          </a:prstGeom>
          <a:noFill/>
        </p:spPr>
        <p:txBody>
          <a:bodyPr wrap="square" rtlCol="0" anchor="ctr">
            <a:spAutoFit/>
          </a:bodyPr>
          <a:lstStyle/>
          <a:p>
            <a:pPr algn="r"/>
            <a:r>
              <a:rPr lang="en-US" sz="3600" dirty="0">
                <a:solidFill>
                  <a:srgbClr val="54AEB2"/>
                </a:solidFill>
                <a:latin typeface="Century Gothic" panose="020B0502020202020204" pitchFamily="34" charset="0"/>
              </a:rPr>
              <a:t>| </a:t>
            </a:r>
            <a:r>
              <a:rPr lang="en-US" sz="3600" spc="225" baseline="0" dirty="0">
                <a:solidFill>
                  <a:srgbClr val="54AEB2"/>
                </a:solidFill>
                <a:latin typeface="Century Gothic" panose="020B0502020202020204" pitchFamily="34" charset="0"/>
              </a:rPr>
              <a:t>Summer 2021</a:t>
            </a:r>
          </a:p>
        </p:txBody>
      </p:sp>
      <p:sp>
        <p:nvSpPr>
          <p:cNvPr id="26" name="Rounded Rectangle 25"/>
          <p:cNvSpPr/>
          <p:nvPr userDrawn="1"/>
        </p:nvSpPr>
        <p:spPr>
          <a:xfrm>
            <a:off x="-322729" y="32487232"/>
            <a:ext cx="28137969" cy="1675136"/>
          </a:xfrm>
          <a:prstGeom prst="roundRect">
            <a:avLst/>
          </a:prstGeom>
          <a:solidFill>
            <a:srgbClr val="54AEB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0" dirty="0"/>
          </a:p>
        </p:txBody>
      </p:sp>
      <p:sp>
        <p:nvSpPr>
          <p:cNvPr id="6" name="Oval 5"/>
          <p:cNvSpPr/>
          <p:nvPr userDrawn="1"/>
        </p:nvSpPr>
        <p:spPr>
          <a:xfrm>
            <a:off x="24715588" y="30306147"/>
            <a:ext cx="2420471" cy="5737413"/>
          </a:xfrm>
          <a:prstGeom prst="ellipse">
            <a:avLst/>
          </a:prstGeom>
          <a:solidFill>
            <a:srgbClr val="54AEB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0" dirty="0"/>
          </a:p>
        </p:txBody>
      </p:sp>
      <p:pic>
        <p:nvPicPr>
          <p:cNvPr id="36" name="Picture 3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14426" y="32935000"/>
            <a:ext cx="2236435" cy="862469"/>
          </a:xfrm>
          <a:prstGeom prst="rect">
            <a:avLst/>
          </a:prstGeom>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4958843" y="30882752"/>
            <a:ext cx="1933956" cy="4584192"/>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22784" userDrawn="1">
          <p15:clr>
            <a:srgbClr val="FBAE40"/>
          </p15:clr>
        </p15:guide>
        <p15:guide id="2" orient="horz" pos="20992" userDrawn="1">
          <p15:clr>
            <a:srgbClr val="FBAE40"/>
          </p15:clr>
        </p15:guide>
        <p15:guide id="3" pos="16254" userDrawn="1">
          <p15:clr>
            <a:srgbClr val="FBAE40"/>
          </p15:clr>
        </p15:guide>
        <p15:guide id="4" pos="8154" userDrawn="1">
          <p15:clr>
            <a:srgbClr val="FBAE40"/>
          </p15:clr>
        </p15:guide>
        <p15:guide id="5" pos="16956" userDrawn="1">
          <p15:clr>
            <a:srgbClr val="FBAE40"/>
          </p15:clr>
        </p15:guide>
        <p15:guide id="6" pos="8640" userDrawn="1">
          <p15:clr>
            <a:srgbClr val="FBAE40"/>
          </p15:clr>
        </p15:guide>
        <p15:guide id="7" orient="horz" pos="2240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609603"/>
            <a:ext cx="27432000" cy="7620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0" dirty="0"/>
          </a:p>
        </p:txBody>
      </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384" userDrawn="1">
          <p15:clr>
            <a:srgbClr val="FBAE40"/>
          </p15:clr>
        </p15:guide>
        <p15:guide id="2" orient="horz" pos="22528"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ccent, Bottom Line, +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609600"/>
            <a:ext cx="480060" cy="4852416"/>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0" dirty="0"/>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35560000"/>
            <a:ext cx="27432000" cy="10160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0" dirty="0"/>
          </a:p>
        </p:txBody>
      </p:sp>
      <p:pic>
        <p:nvPicPr>
          <p:cNvPr id="4" name="Picture 3">
            <a:extLst>
              <a:ext uri="{FF2B5EF4-FFF2-40B4-BE49-F238E27FC236}">
                <a16:creationId xmlns:a16="http://schemas.microsoft.com/office/drawing/2014/main" id="{3DDF5DF7-B795-4B42-8DC2-4AA3B2C4B65F}"/>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25753304" y="31915947"/>
            <a:ext cx="1184175" cy="2806933"/>
          </a:xfrm>
          <a:prstGeom prst="rect">
            <a:avLst/>
          </a:prstGeom>
        </p:spPr>
      </p:pic>
    </p:spTree>
    <p:extLst>
      <p:ext uri="{BB962C8B-B14F-4D97-AF65-F5344CB8AC3E}">
        <p14:creationId xmlns:p14="http://schemas.microsoft.com/office/powerpoint/2010/main" val="3273894521"/>
      </p:ext>
    </p:extLst>
  </p:cSld>
  <p:clrMapOvr>
    <a:masterClrMapping/>
  </p:clrMapOvr>
  <p:extLst>
    <p:ext uri="{DCECCB84-F9BA-43D5-87BE-67443E8EF086}">
      <p15:sldGuideLst xmlns:p15="http://schemas.microsoft.com/office/powerpoint/2012/main">
        <p15:guide id="1" orient="horz" pos="384"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ottom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35560000"/>
            <a:ext cx="27432000" cy="10160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0" dirty="0"/>
          </a:p>
        </p:txBody>
      </p:sp>
    </p:spTree>
    <p:extLst>
      <p:ext uri="{BB962C8B-B14F-4D97-AF65-F5344CB8AC3E}">
        <p14:creationId xmlns:p14="http://schemas.microsoft.com/office/powerpoint/2010/main" val="1049339572"/>
      </p:ext>
    </p:extLst>
  </p:cSld>
  <p:clrMapOvr>
    <a:masterClrMapping/>
  </p:clrMapOvr>
  <p:extLst>
    <p:ext uri="{DCECCB84-F9BA-43D5-87BE-67443E8EF086}">
      <p15:sldGuideLst xmlns:p15="http://schemas.microsoft.com/office/powerpoint/2012/main">
        <p15:guide id="1" orient="horz" pos="3584"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1114426" y="34138032"/>
            <a:ext cx="25203148" cy="923330"/>
          </a:xfrm>
          <a:prstGeom prst="rect">
            <a:avLst/>
          </a:prstGeom>
        </p:spPr>
        <p:txBody>
          <a:bodyPr wrap="square">
            <a:spAutoFit/>
          </a:bodyPr>
          <a:lstStyle/>
          <a:p>
            <a:pPr algn="ctr">
              <a:buClr>
                <a:prstClr val="black"/>
              </a:buClr>
              <a:buSzPct val="25000"/>
              <a:defRPr/>
            </a:pPr>
            <a:r>
              <a:rPr lang="en-US" sz="1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1800" i="1" dirty="0">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685801" y="2046901"/>
            <a:ext cx="12880681" cy="22352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9000" b="1" dirty="0">
                <a:solidFill>
                  <a:srgbClr val="CD7143"/>
                </a:solidFill>
                <a:latin typeface="Century Gothic" panose="020B0502020202020204" pitchFamily="34" charset="0"/>
              </a:rPr>
              <a:t>ACKNOWLEDGEMENTS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609600"/>
            <a:ext cx="480060" cy="4852416"/>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0" dirty="0"/>
          </a:p>
        </p:txBody>
      </p:sp>
      <p:pic>
        <p:nvPicPr>
          <p:cNvPr id="3" name="Picture 2" descr="Icon&#10;&#10;Description automatically generated">
            <a:extLst>
              <a:ext uri="{FF2B5EF4-FFF2-40B4-BE49-F238E27FC236}">
                <a16:creationId xmlns:a16="http://schemas.microsoft.com/office/drawing/2014/main" id="{2966BBD3-05B3-4C44-9966-5B0EBC7A9769}"/>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tretch>
            <a:fillRect/>
          </a:stretch>
        </p:blipFill>
        <p:spPr>
          <a:xfrm>
            <a:off x="8572500" y="8382000"/>
            <a:ext cx="10287000" cy="24384000"/>
          </a:xfrm>
          <a:prstGeom prst="rect">
            <a:avLst/>
          </a:prstGeom>
        </p:spPr>
      </p:pic>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3968" userDrawn="1">
          <p15:clr>
            <a:srgbClr val="FBAE40"/>
          </p15:clr>
        </p15:guide>
        <p15:guide id="2" orient="horz" pos="384" userDrawn="1">
          <p15:clr>
            <a:srgbClr val="FBAE40"/>
          </p15:clr>
        </p15:guide>
        <p15:guide id="3" orient="horz" pos="20352" userDrawn="1">
          <p15:clr>
            <a:srgbClr val="FBAE40"/>
          </p15:clr>
        </p15:guide>
        <p15:guide id="4" pos="11772"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35560000"/>
            <a:ext cx="27432000" cy="1016000"/>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0" dirty="0"/>
          </a:p>
        </p:txBody>
      </p:sp>
      <p:pic>
        <p:nvPicPr>
          <p:cNvPr id="11" name="Picture 10" descr="Logo, icon&#10;&#10;Description automatically generated">
            <a:extLst>
              <a:ext uri="{FF2B5EF4-FFF2-40B4-BE49-F238E27FC236}">
                <a16:creationId xmlns:a16="http://schemas.microsoft.com/office/drawing/2014/main" id="{8ED29B3A-7D82-476B-BC21-2969C855D9E1}"/>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25748393" y="31966005"/>
            <a:ext cx="1193292" cy="2828544"/>
          </a:xfrm>
          <a:prstGeom prst="rect">
            <a:avLst/>
          </a:prstGeom>
        </p:spPr>
      </p:pic>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3584" userDrawn="1">
          <p15:clr>
            <a:srgbClr val="FBAE40"/>
          </p15:clr>
        </p15:guide>
        <p15:guide id="2" orient="horz" pos="21888" userDrawn="1">
          <p15:clr>
            <a:srgbClr val="FBAE40"/>
          </p15:clr>
        </p15:guide>
        <p15:guide id="3" pos="16956"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ottom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35560000"/>
            <a:ext cx="27432000" cy="1016000"/>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0" dirty="0"/>
          </a:p>
        </p:txBody>
      </p:sp>
    </p:spTree>
    <p:extLst>
      <p:ext uri="{BB962C8B-B14F-4D97-AF65-F5344CB8AC3E}">
        <p14:creationId xmlns:p14="http://schemas.microsoft.com/office/powerpoint/2010/main" val="1049339572"/>
      </p:ext>
    </p:extLst>
  </p:cSld>
  <p:clrMapOvr>
    <a:masterClrMapping/>
  </p:clrMapOvr>
  <p:extLst>
    <p:ext uri="{DCECCB84-F9BA-43D5-87BE-67443E8EF086}">
      <p15:sldGuideLst xmlns:p15="http://schemas.microsoft.com/office/powerpoint/2012/main">
        <p15:guide id="1" orient="horz" pos="3584"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op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609603"/>
            <a:ext cx="27432000" cy="762000"/>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0" dirty="0"/>
          </a:p>
        </p:txBody>
      </p:sp>
      <p:pic>
        <p:nvPicPr>
          <p:cNvPr id="10" name="Picture 9" descr="Logo, icon&#10;&#10;Description automatically generated">
            <a:extLst>
              <a:ext uri="{FF2B5EF4-FFF2-40B4-BE49-F238E27FC236}">
                <a16:creationId xmlns:a16="http://schemas.microsoft.com/office/drawing/2014/main" id="{C24AA502-47DC-4F8B-85AA-422E5B47F8D9}"/>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25748393" y="31966005"/>
            <a:ext cx="1193292" cy="2828544"/>
          </a:xfrm>
          <a:prstGeom prst="rect">
            <a:avLst/>
          </a:prstGeom>
        </p:spPr>
      </p:pic>
    </p:spTree>
    <p:extLst>
      <p:ext uri="{BB962C8B-B14F-4D97-AF65-F5344CB8AC3E}">
        <p14:creationId xmlns:p14="http://schemas.microsoft.com/office/powerpoint/2010/main" val="1674423720"/>
      </p:ext>
    </p:extLst>
  </p:cSld>
  <p:clrMapOvr>
    <a:masterClrMapping/>
  </p:clrMapOvr>
  <p:extLst>
    <p:ext uri="{DCECCB84-F9BA-43D5-87BE-67443E8EF086}">
      <p15:sldGuideLst xmlns:p15="http://schemas.microsoft.com/office/powerpoint/2012/main">
        <p15:guide id="1" orient="horz" pos="384" userDrawn="1">
          <p15:clr>
            <a:srgbClr val="FBAE40"/>
          </p15:clr>
        </p15:guide>
        <p15:guide id="2" orient="horz" pos="22528"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609603"/>
            <a:ext cx="27432000" cy="762000"/>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0" dirty="0"/>
          </a:p>
        </p:txBody>
      </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384" userDrawn="1">
          <p15:clr>
            <a:srgbClr val="FBAE40"/>
          </p15:clr>
        </p15:guide>
        <p15:guide id="2" orient="horz" pos="22528"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ccent, Bottom Line, +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609600"/>
            <a:ext cx="480060" cy="4852416"/>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0" dirty="0"/>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35560000"/>
            <a:ext cx="27432000" cy="1016000"/>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0" dirty="0"/>
          </a:p>
        </p:txBody>
      </p:sp>
      <p:pic>
        <p:nvPicPr>
          <p:cNvPr id="13" name="Picture 12" descr="Logo, icon&#10;&#10;Description automatically generated">
            <a:extLst>
              <a:ext uri="{FF2B5EF4-FFF2-40B4-BE49-F238E27FC236}">
                <a16:creationId xmlns:a16="http://schemas.microsoft.com/office/drawing/2014/main" id="{FB406A75-71C7-4FAC-8650-1732B63CC00A}"/>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25748393" y="31966005"/>
            <a:ext cx="1193292" cy="2828544"/>
          </a:xfrm>
          <a:prstGeom prst="rect">
            <a:avLst/>
          </a:prstGeom>
        </p:spPr>
      </p:pic>
    </p:spTree>
    <p:extLst>
      <p:ext uri="{BB962C8B-B14F-4D97-AF65-F5344CB8AC3E}">
        <p14:creationId xmlns:p14="http://schemas.microsoft.com/office/powerpoint/2010/main" val="3273894521"/>
      </p:ext>
    </p:extLst>
  </p:cSld>
  <p:clrMapOvr>
    <a:masterClrMapping/>
  </p:clrMapOvr>
  <p:extLst>
    <p:ext uri="{DCECCB84-F9BA-43D5-87BE-67443E8EF086}">
      <p15:sldGuideLst xmlns:p15="http://schemas.microsoft.com/office/powerpoint/2012/main">
        <p15:guide id="1" orient="horz" pos="384"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609600"/>
            <a:ext cx="480060" cy="4852416"/>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0" dirty="0"/>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35560000"/>
            <a:ext cx="27432000" cy="10160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0" dirty="0"/>
          </a:p>
        </p:txBody>
      </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38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63F08B9-812E-4D87-8706-C29F93FD243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4357" r="5791"/>
          <a:stretch/>
        </p:blipFill>
        <p:spPr>
          <a:xfrm>
            <a:off x="0" y="0"/>
            <a:ext cx="12541923" cy="32528256"/>
          </a:xfrm>
          <a:prstGeom prst="rect">
            <a:avLst/>
          </a:prstGeom>
        </p:spPr>
      </p:pic>
      <p:grpSp>
        <p:nvGrpSpPr>
          <p:cNvPr id="5" name="Group 4"/>
          <p:cNvGrpSpPr/>
          <p:nvPr userDrawn="1"/>
        </p:nvGrpSpPr>
        <p:grpSpPr>
          <a:xfrm>
            <a:off x="20581807" y="1270000"/>
            <a:ext cx="5870282" cy="3955125"/>
            <a:chOff x="9147470" y="238125"/>
            <a:chExt cx="2609014" cy="741586"/>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1800" b="1" dirty="0">
                  <a:latin typeface="Arial" panose="020B0604020202020204" pitchFamily="34" charset="0"/>
                  <a:cs typeface="Arial" panose="020B0604020202020204" pitchFamily="34" charset="0"/>
                </a:rPr>
                <a:t>National</a:t>
              </a:r>
              <a:r>
                <a:rPr lang="en-US" sz="1800" b="1" baseline="0" dirty="0">
                  <a:latin typeface="Arial" panose="020B0604020202020204" pitchFamily="34" charset="0"/>
                  <a:cs typeface="Arial" panose="020B0604020202020204" pitchFamily="34" charset="0"/>
                </a:rPr>
                <a:t> Aeronautics and Space Administration</a:t>
              </a:r>
              <a:endParaRPr lang="en-US" sz="1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userDrawn="1"/>
        </p:nvSpPr>
        <p:spPr>
          <a:xfrm>
            <a:off x="8868532" y="31185693"/>
            <a:ext cx="16057379" cy="646331"/>
          </a:xfrm>
          <a:prstGeom prst="rect">
            <a:avLst/>
          </a:prstGeom>
          <a:noFill/>
        </p:spPr>
        <p:txBody>
          <a:bodyPr wrap="square" rtlCol="0" anchor="ctr">
            <a:spAutoFit/>
          </a:bodyPr>
          <a:lstStyle/>
          <a:p>
            <a:pPr algn="r"/>
            <a:r>
              <a:rPr lang="en-US" sz="3600" dirty="0">
                <a:solidFill>
                  <a:srgbClr val="54AEB2"/>
                </a:solidFill>
                <a:latin typeface="Century Gothic" panose="020B0502020202020204" pitchFamily="34" charset="0"/>
              </a:rPr>
              <a:t>| </a:t>
            </a:r>
            <a:r>
              <a:rPr lang="en-US" sz="3600" spc="225" baseline="0" dirty="0">
                <a:solidFill>
                  <a:srgbClr val="54AEB2"/>
                </a:solidFill>
                <a:latin typeface="Century Gothic" panose="020B0502020202020204" pitchFamily="34" charset="0"/>
              </a:rPr>
              <a:t>Fall 2021</a:t>
            </a:r>
          </a:p>
        </p:txBody>
      </p:sp>
      <p:sp>
        <p:nvSpPr>
          <p:cNvPr id="26" name="Rounded Rectangle 25"/>
          <p:cNvSpPr/>
          <p:nvPr userDrawn="1"/>
        </p:nvSpPr>
        <p:spPr>
          <a:xfrm>
            <a:off x="-322729" y="32487232"/>
            <a:ext cx="28137969" cy="1675136"/>
          </a:xfrm>
          <a:prstGeom prst="roundRect">
            <a:avLst/>
          </a:prstGeom>
          <a:solidFill>
            <a:srgbClr val="54AEB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0" dirty="0"/>
          </a:p>
        </p:txBody>
      </p:sp>
      <p:sp>
        <p:nvSpPr>
          <p:cNvPr id="6" name="Oval 5"/>
          <p:cNvSpPr/>
          <p:nvPr userDrawn="1"/>
        </p:nvSpPr>
        <p:spPr>
          <a:xfrm>
            <a:off x="24715588" y="30306147"/>
            <a:ext cx="2420471" cy="5737413"/>
          </a:xfrm>
          <a:prstGeom prst="ellipse">
            <a:avLst/>
          </a:prstGeom>
          <a:solidFill>
            <a:srgbClr val="54AEB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0" dirty="0"/>
          </a:p>
        </p:txBody>
      </p:sp>
      <p:pic>
        <p:nvPicPr>
          <p:cNvPr id="36" name="Picture 3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14426" y="32935000"/>
            <a:ext cx="2236435" cy="862469"/>
          </a:xfrm>
          <a:prstGeom prst="rect">
            <a:avLst/>
          </a:prstGeom>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4958843" y="30882752"/>
            <a:ext cx="1933956" cy="4584192"/>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22784" userDrawn="1">
          <p15:clr>
            <a:srgbClr val="FBAE40"/>
          </p15:clr>
        </p15:guide>
        <p15:guide id="2" orient="horz" pos="20992" userDrawn="1">
          <p15:clr>
            <a:srgbClr val="FBAE40"/>
          </p15:clr>
        </p15:guide>
        <p15:guide id="3" pos="16254" userDrawn="1">
          <p15:clr>
            <a:srgbClr val="FBAE40"/>
          </p15:clr>
        </p15:guide>
        <p15:guide id="4" pos="8154" userDrawn="1">
          <p15:clr>
            <a:srgbClr val="FBAE40"/>
          </p15:clr>
        </p15:guide>
        <p15:guide id="5" pos="16956" userDrawn="1">
          <p15:clr>
            <a:srgbClr val="FBAE40"/>
          </p15:clr>
        </p15:guide>
        <p15:guide id="6" pos="8640" userDrawn="1">
          <p15:clr>
            <a:srgbClr val="FBAE40"/>
          </p15:clr>
        </p15:guide>
        <p15:guide id="7" orient="horz" pos="2240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1114426" y="34138032"/>
            <a:ext cx="25203148" cy="923330"/>
          </a:xfrm>
          <a:prstGeom prst="rect">
            <a:avLst/>
          </a:prstGeom>
        </p:spPr>
        <p:txBody>
          <a:bodyPr wrap="square">
            <a:spAutoFit/>
          </a:bodyPr>
          <a:lstStyle/>
          <a:p>
            <a:pPr algn="ctr">
              <a:buClr>
                <a:prstClr val="black"/>
              </a:buClr>
              <a:buSzPct val="25000"/>
              <a:defRPr/>
            </a:pPr>
            <a:r>
              <a:rPr lang="en-US" sz="1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1800" i="1" dirty="0">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685801" y="2046901"/>
            <a:ext cx="12880681" cy="22352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9000" b="1" dirty="0">
                <a:solidFill>
                  <a:srgbClr val="4DAEB3"/>
                </a:solidFill>
                <a:latin typeface="Century Gothic" panose="020B0502020202020204" pitchFamily="34" charset="0"/>
              </a:rPr>
              <a:t>ACKNOWLEDGEMENTS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609600"/>
            <a:ext cx="480060" cy="4852416"/>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0" dirty="0"/>
          </a:p>
        </p:txBody>
      </p:sp>
      <p:pic>
        <p:nvPicPr>
          <p:cNvPr id="18" name="Picture 17" descr="Logo, icon&#10;&#10;Description automatically generated">
            <a:extLst>
              <a:ext uri="{FF2B5EF4-FFF2-40B4-BE49-F238E27FC236}">
                <a16:creationId xmlns:a16="http://schemas.microsoft.com/office/drawing/2014/main" id="{7E950B24-E3C6-4031-A4A4-5FEB940B851F}"/>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tretch>
            <a:fillRect/>
          </a:stretch>
        </p:blipFill>
        <p:spPr>
          <a:xfrm>
            <a:off x="8755601" y="8275125"/>
            <a:ext cx="10287000" cy="24384000"/>
          </a:xfrm>
          <a:prstGeom prst="rect">
            <a:avLst/>
          </a:prstGeom>
        </p:spPr>
      </p:pic>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3968" userDrawn="1">
          <p15:clr>
            <a:srgbClr val="FBAE40"/>
          </p15:clr>
        </p15:guide>
        <p15:guide id="2" orient="horz" pos="384" userDrawn="1">
          <p15:clr>
            <a:srgbClr val="FBAE40"/>
          </p15:clr>
        </p15:guide>
        <p15:guide id="3" orient="horz" pos="20352" userDrawn="1">
          <p15:clr>
            <a:srgbClr val="FBAE40"/>
          </p15:clr>
        </p15:guide>
        <p15:guide id="4" pos="11880"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609600"/>
            <a:ext cx="480060" cy="4852416"/>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0" dirty="0"/>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35560000"/>
            <a:ext cx="27432000" cy="1016000"/>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0" dirty="0"/>
          </a:p>
        </p:txBody>
      </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384"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35560000"/>
            <a:ext cx="27432000" cy="1016000"/>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0" dirty="0"/>
          </a:p>
        </p:txBody>
      </p:sp>
      <p:pic>
        <p:nvPicPr>
          <p:cNvPr id="15" name="Picture 14" descr="Icon&#10;&#10;Description automatically generated">
            <a:extLst>
              <a:ext uri="{FF2B5EF4-FFF2-40B4-BE49-F238E27FC236}">
                <a16:creationId xmlns:a16="http://schemas.microsoft.com/office/drawing/2014/main" id="{1FEBC45B-6246-43CD-BC22-AD7C71ABD11D}"/>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25744334" y="31966005"/>
            <a:ext cx="1193292" cy="2828544"/>
          </a:xfrm>
          <a:prstGeom prst="rect">
            <a:avLst/>
          </a:prstGeom>
        </p:spPr>
      </p:pic>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3584" userDrawn="1">
          <p15:clr>
            <a:srgbClr val="FBAE40"/>
          </p15:clr>
        </p15:guide>
        <p15:guide id="2" orient="horz" pos="21888" userDrawn="1">
          <p15:clr>
            <a:srgbClr val="FBAE40"/>
          </p15:clr>
        </p15:guide>
        <p15:guide id="3" pos="16956"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ottom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35560000"/>
            <a:ext cx="27432000" cy="1016000"/>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0" dirty="0"/>
          </a:p>
        </p:txBody>
      </p:sp>
    </p:spTree>
    <p:extLst>
      <p:ext uri="{BB962C8B-B14F-4D97-AF65-F5344CB8AC3E}">
        <p14:creationId xmlns:p14="http://schemas.microsoft.com/office/powerpoint/2010/main" val="1049339572"/>
      </p:ext>
    </p:extLst>
  </p:cSld>
  <p:clrMapOvr>
    <a:masterClrMapping/>
  </p:clrMapOvr>
  <p:extLst>
    <p:ext uri="{DCECCB84-F9BA-43D5-87BE-67443E8EF086}">
      <p15:sldGuideLst xmlns:p15="http://schemas.microsoft.com/office/powerpoint/2012/main">
        <p15:guide id="1" orient="horz" pos="3584"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op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609603"/>
            <a:ext cx="27432000" cy="762000"/>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0" dirty="0"/>
          </a:p>
        </p:txBody>
      </p:sp>
      <p:pic>
        <p:nvPicPr>
          <p:cNvPr id="12" name="Picture 11" descr="Icon&#10;&#10;Description automatically generated">
            <a:extLst>
              <a:ext uri="{FF2B5EF4-FFF2-40B4-BE49-F238E27FC236}">
                <a16:creationId xmlns:a16="http://schemas.microsoft.com/office/drawing/2014/main" id="{B59D886E-5779-4A58-B4B8-6702E223BEFB}"/>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25744334" y="31966005"/>
            <a:ext cx="1193292" cy="2828544"/>
          </a:xfrm>
          <a:prstGeom prst="rect">
            <a:avLst/>
          </a:prstGeom>
        </p:spPr>
      </p:pic>
    </p:spTree>
    <p:extLst>
      <p:ext uri="{BB962C8B-B14F-4D97-AF65-F5344CB8AC3E}">
        <p14:creationId xmlns:p14="http://schemas.microsoft.com/office/powerpoint/2010/main" val="1674423720"/>
      </p:ext>
    </p:extLst>
  </p:cSld>
  <p:clrMapOvr>
    <a:masterClrMapping/>
  </p:clrMapOvr>
  <p:extLst>
    <p:ext uri="{DCECCB84-F9BA-43D5-87BE-67443E8EF086}">
      <p15:sldGuideLst xmlns:p15="http://schemas.microsoft.com/office/powerpoint/2012/main">
        <p15:guide id="1" orient="horz" pos="384" userDrawn="1">
          <p15:clr>
            <a:srgbClr val="FBAE40"/>
          </p15:clr>
        </p15:guide>
        <p15:guide id="2" orient="horz" pos="22528"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609603"/>
            <a:ext cx="27432000" cy="762000"/>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0" dirty="0"/>
          </a:p>
        </p:txBody>
      </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384" userDrawn="1">
          <p15:clr>
            <a:srgbClr val="FBAE40"/>
          </p15:clr>
        </p15:guide>
        <p15:guide id="2" orient="horz" pos="22528"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ccent, Bottom Line, +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609600"/>
            <a:ext cx="480060" cy="4852416"/>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0" dirty="0"/>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35560000"/>
            <a:ext cx="27432000" cy="1016000"/>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0" dirty="0"/>
          </a:p>
        </p:txBody>
      </p:sp>
      <p:pic>
        <p:nvPicPr>
          <p:cNvPr id="15" name="Picture 14" descr="Icon&#10;&#10;Description automatically generated">
            <a:extLst>
              <a:ext uri="{FF2B5EF4-FFF2-40B4-BE49-F238E27FC236}">
                <a16:creationId xmlns:a16="http://schemas.microsoft.com/office/drawing/2014/main" id="{9883630E-5B7B-41D9-BB04-D0C4D408890B}"/>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25744334" y="31966005"/>
            <a:ext cx="1193292" cy="2828544"/>
          </a:xfrm>
          <a:prstGeom prst="rect">
            <a:avLst/>
          </a:prstGeom>
        </p:spPr>
      </p:pic>
    </p:spTree>
    <p:extLst>
      <p:ext uri="{BB962C8B-B14F-4D97-AF65-F5344CB8AC3E}">
        <p14:creationId xmlns:p14="http://schemas.microsoft.com/office/powerpoint/2010/main" val="3273894521"/>
      </p:ext>
    </p:extLst>
  </p:cSld>
  <p:clrMapOvr>
    <a:masterClrMapping/>
  </p:clrMapOvr>
  <p:extLst>
    <p:ext uri="{DCECCB84-F9BA-43D5-87BE-67443E8EF086}">
      <p15:sldGuideLst xmlns:p15="http://schemas.microsoft.com/office/powerpoint/2012/main">
        <p15:guide id="1" orient="horz" pos="384"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609600"/>
            <a:ext cx="480060" cy="4852416"/>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0" dirty="0"/>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35560000"/>
            <a:ext cx="27432000" cy="1016000"/>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0" dirty="0"/>
          </a:p>
        </p:txBody>
      </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384"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1114426" y="34138032"/>
            <a:ext cx="25203148" cy="923330"/>
          </a:xfrm>
          <a:prstGeom prst="rect">
            <a:avLst/>
          </a:prstGeom>
        </p:spPr>
        <p:txBody>
          <a:bodyPr wrap="square">
            <a:spAutoFit/>
          </a:bodyPr>
          <a:lstStyle/>
          <a:p>
            <a:pPr algn="ctr">
              <a:buClr>
                <a:prstClr val="black"/>
              </a:buClr>
              <a:buSzPct val="25000"/>
              <a:defRPr/>
            </a:pPr>
            <a:r>
              <a:rPr lang="en-US" sz="1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1800" i="1" dirty="0">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685801" y="2046901"/>
            <a:ext cx="12880681" cy="22352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9000" b="1" dirty="0">
                <a:solidFill>
                  <a:srgbClr val="5372B3"/>
                </a:solidFill>
                <a:latin typeface="Century Gothic" panose="020B0502020202020204" pitchFamily="34" charset="0"/>
              </a:rPr>
              <a:t>ACKNOWLEDGEMENTS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609600"/>
            <a:ext cx="480060" cy="4852416"/>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0" dirty="0"/>
          </a:p>
        </p:txBody>
      </p:sp>
      <p:pic>
        <p:nvPicPr>
          <p:cNvPr id="26" name="Picture 25" descr="Icon&#10;&#10;Description automatically generated">
            <a:extLst>
              <a:ext uri="{FF2B5EF4-FFF2-40B4-BE49-F238E27FC236}">
                <a16:creationId xmlns:a16="http://schemas.microsoft.com/office/drawing/2014/main" id="{1E1D7DED-F646-4351-BEA2-07FA8F08904F}"/>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tretch>
            <a:fillRect/>
          </a:stretch>
        </p:blipFill>
        <p:spPr>
          <a:xfrm>
            <a:off x="8762814" y="8339931"/>
            <a:ext cx="10287000" cy="24384000"/>
          </a:xfrm>
          <a:prstGeom prst="rect">
            <a:avLst/>
          </a:prstGeom>
        </p:spPr>
      </p:pic>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3968" userDrawn="1">
          <p15:clr>
            <a:srgbClr val="FBAE40"/>
          </p15:clr>
        </p15:guide>
        <p15:guide id="2" orient="horz" pos="384" userDrawn="1">
          <p15:clr>
            <a:srgbClr val="FBAE40"/>
          </p15:clr>
        </p15:guide>
        <p15:guide id="3" orient="horz" pos="20352" userDrawn="1">
          <p15:clr>
            <a:srgbClr val="FBAE40"/>
          </p15:clr>
        </p15:guide>
        <p15:guide id="4" pos="118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Title">
    <p:spTree>
      <p:nvGrpSpPr>
        <p:cNvPr id="1" name=""/>
        <p:cNvGrpSpPr/>
        <p:nvPr/>
      </p:nvGrpSpPr>
      <p:grpSpPr>
        <a:xfrm>
          <a:off x="0" y="0"/>
          <a:ext cx="0" cy="0"/>
          <a:chOff x="0" y="0"/>
          <a:chExt cx="0" cy="0"/>
        </a:xfrm>
      </p:grpSpPr>
      <p:grpSp>
        <p:nvGrpSpPr>
          <p:cNvPr id="2" name="Group 1"/>
          <p:cNvGrpSpPr/>
          <p:nvPr userDrawn="1"/>
        </p:nvGrpSpPr>
        <p:grpSpPr>
          <a:xfrm>
            <a:off x="20581807" y="1270000"/>
            <a:ext cx="5870282" cy="3955125"/>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1800" b="1" dirty="0">
                  <a:latin typeface="Arial" panose="020B0604020202020204" pitchFamily="34" charset="0"/>
                  <a:cs typeface="Arial" panose="020B0604020202020204" pitchFamily="34" charset="0"/>
                </a:rPr>
                <a:t>National</a:t>
              </a:r>
              <a:r>
                <a:rPr lang="en-US" sz="1800" b="1" baseline="0" dirty="0">
                  <a:latin typeface="Arial" panose="020B0604020202020204" pitchFamily="34" charset="0"/>
                  <a:cs typeface="Arial" panose="020B0604020202020204" pitchFamily="34" charset="0"/>
                </a:rPr>
                <a:t> Aeronautics and Space Administration</a:t>
              </a:r>
              <a:endParaRPr lang="en-US" sz="1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22144" userDrawn="1">
          <p15:clr>
            <a:srgbClr val="FBAE40"/>
          </p15:clr>
        </p15:guide>
        <p15:guide id="2" orient="horz" pos="20992" userDrawn="1">
          <p15:clr>
            <a:srgbClr val="FBAE40"/>
          </p15:clr>
        </p15:guide>
        <p15:guide id="3" pos="16254" userDrawn="1">
          <p15:clr>
            <a:srgbClr val="FBAE40"/>
          </p15:clr>
        </p15:guide>
        <p15:guide id="4" pos="815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iddle Icon">
    <p:spTree>
      <p:nvGrpSpPr>
        <p:cNvPr id="1" name=""/>
        <p:cNvGrpSpPr/>
        <p:nvPr/>
      </p:nvGrpSpPr>
      <p:grpSpPr>
        <a:xfrm>
          <a:off x="0" y="0"/>
          <a:ext cx="0" cy="0"/>
          <a:chOff x="0" y="0"/>
          <a:chExt cx="0" cy="0"/>
        </a:xfrm>
      </p:grpSpPr>
      <p:sp>
        <p:nvSpPr>
          <p:cNvPr id="8" name="Rounded Rectangle 7"/>
          <p:cNvSpPr/>
          <p:nvPr userDrawn="1"/>
        </p:nvSpPr>
        <p:spPr>
          <a:xfrm>
            <a:off x="-228601" y="34021560"/>
            <a:ext cx="27806074" cy="857413"/>
          </a:xfrm>
          <a:prstGeom prst="roundRect">
            <a:avLst/>
          </a:prstGeom>
          <a:solidFill>
            <a:srgbClr val="54AEB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0" dirty="0"/>
          </a:p>
        </p:txBody>
      </p:sp>
      <p:sp>
        <p:nvSpPr>
          <p:cNvPr id="10" name="Oval 9"/>
          <p:cNvSpPr/>
          <p:nvPr userDrawn="1"/>
        </p:nvSpPr>
        <p:spPr>
          <a:xfrm>
            <a:off x="13002206" y="32719371"/>
            <a:ext cx="1427589" cy="3383915"/>
          </a:xfrm>
          <a:prstGeom prst="ellipse">
            <a:avLst/>
          </a:prstGeom>
          <a:solidFill>
            <a:srgbClr val="54AEB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0" dirty="0"/>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150215" y="33070208"/>
            <a:ext cx="1131570" cy="2682240"/>
          </a:xfrm>
          <a:prstGeom prst="rect">
            <a:avLst/>
          </a:prstGeom>
        </p:spPr>
      </p:pic>
    </p:spTree>
    <p:extLst>
      <p:ext uri="{BB962C8B-B14F-4D97-AF65-F5344CB8AC3E}">
        <p14:creationId xmlns:p14="http://schemas.microsoft.com/office/powerpoint/2010/main" val="3142485783"/>
      </p:ext>
    </p:extLst>
  </p:cSld>
  <p:clrMapOvr>
    <a:masterClrMapping/>
  </p:clrMapOvr>
  <p:extLst>
    <p:ext uri="{DCECCB84-F9BA-43D5-87BE-67443E8EF086}">
      <p15:sldGuideLst xmlns:p15="http://schemas.microsoft.com/office/powerpoint/2012/main">
        <p15:guide id="1" orient="horz" pos="3584" userDrawn="1">
          <p15:clr>
            <a:srgbClr val="FBAE40"/>
          </p15:clr>
        </p15:guide>
        <p15:guide id="2" orient="horz" pos="22784" userDrawn="1">
          <p15:clr>
            <a:srgbClr val="FBAE40"/>
          </p15:clr>
        </p15:guide>
        <p15:guide id="3" orient="horz" pos="22528"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eft Icon">
    <p:spTree>
      <p:nvGrpSpPr>
        <p:cNvPr id="1" name=""/>
        <p:cNvGrpSpPr/>
        <p:nvPr/>
      </p:nvGrpSpPr>
      <p:grpSpPr>
        <a:xfrm>
          <a:off x="0" y="0"/>
          <a:ext cx="0" cy="0"/>
          <a:chOff x="0" y="0"/>
          <a:chExt cx="0" cy="0"/>
        </a:xfrm>
      </p:grpSpPr>
      <p:sp>
        <p:nvSpPr>
          <p:cNvPr id="8" name="Rounded Rectangle 7"/>
          <p:cNvSpPr/>
          <p:nvPr userDrawn="1"/>
        </p:nvSpPr>
        <p:spPr>
          <a:xfrm>
            <a:off x="-228601" y="34021560"/>
            <a:ext cx="27806074" cy="857413"/>
          </a:xfrm>
          <a:prstGeom prst="roundRect">
            <a:avLst/>
          </a:prstGeom>
          <a:solidFill>
            <a:srgbClr val="54AEB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0" dirty="0"/>
          </a:p>
        </p:txBody>
      </p:sp>
      <p:sp>
        <p:nvSpPr>
          <p:cNvPr id="10" name="Oval 9"/>
          <p:cNvSpPr/>
          <p:nvPr userDrawn="1"/>
        </p:nvSpPr>
        <p:spPr>
          <a:xfrm>
            <a:off x="400631" y="32758304"/>
            <a:ext cx="1427589" cy="3383915"/>
          </a:xfrm>
          <a:prstGeom prst="ellipse">
            <a:avLst/>
          </a:prstGeom>
          <a:solidFill>
            <a:srgbClr val="54AEB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0" dirty="0"/>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8640" y="33109141"/>
            <a:ext cx="1131570" cy="2682240"/>
          </a:xfrm>
          <a:prstGeom prst="rect">
            <a:avLst/>
          </a:prstGeom>
        </p:spPr>
      </p:pic>
    </p:spTree>
    <p:extLst>
      <p:ext uri="{BB962C8B-B14F-4D97-AF65-F5344CB8AC3E}">
        <p14:creationId xmlns:p14="http://schemas.microsoft.com/office/powerpoint/2010/main" val="2098092589"/>
      </p:ext>
    </p:extLst>
  </p:cSld>
  <p:clrMapOvr>
    <a:masterClrMapping/>
  </p:clrMapOvr>
  <p:extLst>
    <p:ext uri="{DCECCB84-F9BA-43D5-87BE-67443E8EF086}">
      <p15:sldGuideLst xmlns:p15="http://schemas.microsoft.com/office/powerpoint/2012/main">
        <p15:guide id="1" orient="horz" pos="3584" userDrawn="1">
          <p15:clr>
            <a:srgbClr val="FBAE40"/>
          </p15:clr>
        </p15:guide>
        <p15:guide id="2" pos="324" userDrawn="1">
          <p15:clr>
            <a:srgbClr val="FBAE40"/>
          </p15:clr>
        </p15:guide>
        <p15:guide id="3" orient="horz" pos="22528" userDrawn="1">
          <p15:clr>
            <a:srgbClr val="FBAE40"/>
          </p15:clr>
        </p15:guide>
        <p15:guide id="4" pos="270" userDrawn="1">
          <p15:clr>
            <a:srgbClr val="FBAE40"/>
          </p15:clr>
        </p15:guide>
        <p15:guide id="5" orient="horz" pos="22784"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1114426" y="34138032"/>
            <a:ext cx="25203148" cy="923330"/>
          </a:xfrm>
          <a:prstGeom prst="rect">
            <a:avLst/>
          </a:prstGeom>
        </p:spPr>
        <p:txBody>
          <a:bodyPr wrap="square">
            <a:spAutoFit/>
          </a:bodyPr>
          <a:lstStyle/>
          <a:p>
            <a:pPr algn="ctr">
              <a:buClr>
                <a:prstClr val="black"/>
              </a:buClr>
              <a:buSzPct val="25000"/>
              <a:defRPr/>
            </a:pPr>
            <a:r>
              <a:rPr lang="en-US" sz="1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1800" i="1" dirty="0">
              <a:solidFill>
                <a:srgbClr val="E7E6E6">
                  <a:lumMod val="50000"/>
                </a:srgbClr>
              </a:solidFill>
              <a:latin typeface="Arial" panose="020B0604020202020204" pitchFamily="34" charset="0"/>
              <a:cs typeface="Arial" panose="020B0604020202020204" pitchFamily="34" charset="0"/>
            </a:endParaRPr>
          </a:p>
        </p:txBody>
      </p:sp>
      <p:sp>
        <p:nvSpPr>
          <p:cNvPr id="7" name="Rounded Rectangle 6"/>
          <p:cNvSpPr/>
          <p:nvPr userDrawn="1"/>
        </p:nvSpPr>
        <p:spPr>
          <a:xfrm>
            <a:off x="-373605" y="4281365"/>
            <a:ext cx="28179214" cy="1087819"/>
          </a:xfrm>
          <a:prstGeom prst="roundRect">
            <a:avLst/>
          </a:prstGeom>
          <a:solidFill>
            <a:srgbClr val="54A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0" dirty="0">
              <a:solidFill>
                <a:srgbClr val="66A478"/>
              </a:solidFill>
            </a:endParaRPr>
          </a:p>
        </p:txBody>
      </p:sp>
      <p:sp>
        <p:nvSpPr>
          <p:cNvPr id="9" name="Title 3"/>
          <p:cNvSpPr txBox="1">
            <a:spLocks/>
          </p:cNvSpPr>
          <p:nvPr userDrawn="1"/>
        </p:nvSpPr>
        <p:spPr>
          <a:xfrm>
            <a:off x="892542" y="2067867"/>
            <a:ext cx="12880681" cy="22352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9000" b="1" dirty="0">
                <a:solidFill>
                  <a:srgbClr val="54AEB2"/>
                </a:solidFill>
                <a:latin typeface="Century Gothic" panose="020B0502020202020204" pitchFamily="34" charset="0"/>
              </a:rPr>
              <a:t>ACKNOWLEDGEMENTS</a:t>
            </a:r>
          </a:p>
        </p:txBody>
      </p:sp>
      <p:pic>
        <p:nvPicPr>
          <p:cNvPr id="21" name="Picture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83980" y="10090357"/>
            <a:ext cx="9464040" cy="22433280"/>
          </a:xfrm>
          <a:prstGeom prst="rect">
            <a:avLst/>
          </a:prstGeom>
        </p:spPr>
      </p:pic>
      <p:pic>
        <p:nvPicPr>
          <p:cNvPr id="22" name="Picture 2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840951" y="2844800"/>
            <a:ext cx="3305174" cy="1219200"/>
          </a:xfrm>
          <a:prstGeom prst="rect">
            <a:avLst/>
          </a:prstGeom>
        </p:spPr>
      </p:pic>
      <p:sp>
        <p:nvSpPr>
          <p:cNvPr id="11" name="Rectangle 10"/>
          <p:cNvSpPr/>
          <p:nvPr userDrawn="1"/>
        </p:nvSpPr>
        <p:spPr>
          <a:xfrm>
            <a:off x="8331202" y="7855739"/>
            <a:ext cx="10769600" cy="25334923"/>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0" dirty="0"/>
          </a:p>
        </p:txBody>
      </p:sp>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3968" userDrawn="1">
          <p15:clr>
            <a:srgbClr val="FBAE40"/>
          </p15:clr>
        </p15:guide>
        <p15:guide id="2" orient="horz" pos="20352"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ight Large Bar">
    <p:spTree>
      <p:nvGrpSpPr>
        <p:cNvPr id="1" name=""/>
        <p:cNvGrpSpPr/>
        <p:nvPr/>
      </p:nvGrpSpPr>
      <p:grpSpPr>
        <a:xfrm>
          <a:off x="0" y="0"/>
          <a:ext cx="0" cy="0"/>
          <a:chOff x="0" y="0"/>
          <a:chExt cx="0" cy="0"/>
        </a:xfrm>
      </p:grpSpPr>
      <p:sp>
        <p:nvSpPr>
          <p:cNvPr id="3" name="Rectangle 2"/>
          <p:cNvSpPr/>
          <p:nvPr userDrawn="1"/>
        </p:nvSpPr>
        <p:spPr>
          <a:xfrm>
            <a:off x="17145000" y="-703621"/>
            <a:ext cx="10468535" cy="37996800"/>
          </a:xfrm>
          <a:prstGeom prst="rect">
            <a:avLst/>
          </a:prstGeom>
          <a:solidFill>
            <a:srgbClr val="54A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0"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72364" y="32438848"/>
            <a:ext cx="1316736" cy="3121152"/>
          </a:xfrm>
          <a:prstGeom prst="rect">
            <a:avLst/>
          </a:prstGeom>
        </p:spPr>
      </p:pic>
    </p:spTree>
    <p:extLst>
      <p:ext uri="{BB962C8B-B14F-4D97-AF65-F5344CB8AC3E}">
        <p14:creationId xmlns:p14="http://schemas.microsoft.com/office/powerpoint/2010/main" val="2850467830"/>
      </p:ext>
    </p:extLst>
  </p:cSld>
  <p:clrMapOvr>
    <a:masterClrMapping/>
  </p:clrMapOvr>
  <p:extLst>
    <p:ext uri="{DCECCB84-F9BA-43D5-87BE-67443E8EF086}">
      <p15:sldGuideLst xmlns:p15="http://schemas.microsoft.com/office/powerpoint/2012/main">
        <p15:guide id="1" orient="horz" pos="22400" userDrawn="1">
          <p15:clr>
            <a:srgbClr val="FBAE40"/>
          </p15:clr>
        </p15:guide>
        <p15:guide id="2" pos="16956" userDrawn="1">
          <p15:clr>
            <a:srgbClr val="FBAE40"/>
          </p15:clr>
        </p15:guide>
        <p15:guide id="3" pos="1080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ight Small Bar">
    <p:spTree>
      <p:nvGrpSpPr>
        <p:cNvPr id="1" name=""/>
        <p:cNvGrpSpPr/>
        <p:nvPr/>
      </p:nvGrpSpPr>
      <p:grpSpPr>
        <a:xfrm>
          <a:off x="0" y="0"/>
          <a:ext cx="0" cy="0"/>
          <a:chOff x="0" y="0"/>
          <a:chExt cx="0" cy="0"/>
        </a:xfrm>
      </p:grpSpPr>
      <p:sp>
        <p:nvSpPr>
          <p:cNvPr id="3" name="Rectangle 2"/>
          <p:cNvSpPr/>
          <p:nvPr userDrawn="1"/>
        </p:nvSpPr>
        <p:spPr>
          <a:xfrm>
            <a:off x="24850164" y="-703621"/>
            <a:ext cx="2763367" cy="37996800"/>
          </a:xfrm>
          <a:prstGeom prst="rect">
            <a:avLst/>
          </a:prstGeom>
          <a:solidFill>
            <a:srgbClr val="54A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0"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72364" y="32438848"/>
            <a:ext cx="1316736" cy="3121152"/>
          </a:xfrm>
          <a:prstGeom prst="rect">
            <a:avLst/>
          </a:prstGeom>
        </p:spPr>
      </p:pic>
    </p:spTree>
    <p:extLst>
      <p:ext uri="{BB962C8B-B14F-4D97-AF65-F5344CB8AC3E}">
        <p14:creationId xmlns:p14="http://schemas.microsoft.com/office/powerpoint/2010/main" val="1500508682"/>
      </p:ext>
    </p:extLst>
  </p:cSld>
  <p:clrMapOvr>
    <a:masterClrMapping/>
  </p:clrMapOvr>
  <p:extLst>
    <p:ext uri="{DCECCB84-F9BA-43D5-87BE-67443E8EF086}">
      <p15:sldGuideLst xmlns:p15="http://schemas.microsoft.com/office/powerpoint/2012/main">
        <p15:guide id="1" orient="horz" pos="22400" userDrawn="1">
          <p15:clr>
            <a:srgbClr val="FBAE40"/>
          </p15:clr>
        </p15:guide>
        <p15:guide id="2" pos="16956" userDrawn="1">
          <p15:clr>
            <a:srgbClr val="FBAE40"/>
          </p15:clr>
        </p15:guide>
        <p15:guide id="3" pos="15660" userDrawn="1">
          <p15:clr>
            <a:srgbClr val="FBAE40"/>
          </p15:clr>
        </p15:guide>
      </p15:sldGuideLst>
    </p:ext>
  </p:extLs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4.xml"/><Relationship Id="rId18" Type="http://schemas.openxmlformats.org/officeDocument/2006/relationships/slideLayout" Target="../slideLayouts/slideLayout19.xml"/><Relationship Id="rId26" Type="http://schemas.openxmlformats.org/officeDocument/2006/relationships/slideLayout" Target="../slideLayouts/slideLayout27.xml"/><Relationship Id="rId21" Type="http://schemas.openxmlformats.org/officeDocument/2006/relationships/slideLayout" Target="../slideLayouts/slideLayout22.xml"/><Relationship Id="rId34" Type="http://schemas.openxmlformats.org/officeDocument/2006/relationships/slideLayout" Target="../slideLayouts/slideLayout35.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slideLayout" Target="../slideLayouts/slideLayout18.xml"/><Relationship Id="rId25" Type="http://schemas.openxmlformats.org/officeDocument/2006/relationships/slideLayout" Target="../slideLayouts/slideLayout26.xml"/><Relationship Id="rId33" Type="http://schemas.openxmlformats.org/officeDocument/2006/relationships/slideLayout" Target="../slideLayouts/slideLayout34.xml"/><Relationship Id="rId38" Type="http://schemas.openxmlformats.org/officeDocument/2006/relationships/theme" Target="../theme/theme2.xml"/><Relationship Id="rId2" Type="http://schemas.openxmlformats.org/officeDocument/2006/relationships/slideLayout" Target="../slideLayouts/slideLayout3.xml"/><Relationship Id="rId16" Type="http://schemas.openxmlformats.org/officeDocument/2006/relationships/slideLayout" Target="../slideLayouts/slideLayout17.xml"/><Relationship Id="rId20" Type="http://schemas.openxmlformats.org/officeDocument/2006/relationships/slideLayout" Target="../slideLayouts/slideLayout21.xml"/><Relationship Id="rId29" Type="http://schemas.openxmlformats.org/officeDocument/2006/relationships/slideLayout" Target="../slideLayouts/slideLayout30.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24" Type="http://schemas.openxmlformats.org/officeDocument/2006/relationships/slideLayout" Target="../slideLayouts/slideLayout25.xml"/><Relationship Id="rId32" Type="http://schemas.openxmlformats.org/officeDocument/2006/relationships/slideLayout" Target="../slideLayouts/slideLayout33.xml"/><Relationship Id="rId37" Type="http://schemas.openxmlformats.org/officeDocument/2006/relationships/slideLayout" Target="../slideLayouts/slideLayout38.xml"/><Relationship Id="rId5" Type="http://schemas.openxmlformats.org/officeDocument/2006/relationships/slideLayout" Target="../slideLayouts/slideLayout6.xml"/><Relationship Id="rId15" Type="http://schemas.openxmlformats.org/officeDocument/2006/relationships/slideLayout" Target="../slideLayouts/slideLayout16.xml"/><Relationship Id="rId23" Type="http://schemas.openxmlformats.org/officeDocument/2006/relationships/slideLayout" Target="../slideLayouts/slideLayout24.xml"/><Relationship Id="rId28" Type="http://schemas.openxmlformats.org/officeDocument/2006/relationships/slideLayout" Target="../slideLayouts/slideLayout29.xml"/><Relationship Id="rId36" Type="http://schemas.openxmlformats.org/officeDocument/2006/relationships/slideLayout" Target="../slideLayouts/slideLayout37.xml"/><Relationship Id="rId10" Type="http://schemas.openxmlformats.org/officeDocument/2006/relationships/slideLayout" Target="../slideLayouts/slideLayout11.xml"/><Relationship Id="rId19" Type="http://schemas.openxmlformats.org/officeDocument/2006/relationships/slideLayout" Target="../slideLayouts/slideLayout20.xml"/><Relationship Id="rId31" Type="http://schemas.openxmlformats.org/officeDocument/2006/relationships/slideLayout" Target="../slideLayouts/slideLayout32.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 Id="rId22" Type="http://schemas.openxmlformats.org/officeDocument/2006/relationships/slideLayout" Target="../slideLayouts/slideLayout23.xml"/><Relationship Id="rId27" Type="http://schemas.openxmlformats.org/officeDocument/2006/relationships/slideLayout" Target="../slideLayouts/slideLayout28.xml"/><Relationship Id="rId30" Type="http://schemas.openxmlformats.org/officeDocument/2006/relationships/slideLayout" Target="../slideLayouts/slideLayout31.xml"/><Relationship Id="rId35" Type="http://schemas.openxmlformats.org/officeDocument/2006/relationships/slideLayout" Target="../slideLayouts/slideLayout36.xml"/><Relationship Id="rId8" Type="http://schemas.openxmlformats.org/officeDocument/2006/relationships/slideLayout" Target="../slideLayouts/slideLayout9.xml"/><Relationship Id="rId3"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85950" y="1947342"/>
            <a:ext cx="23660100" cy="706966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885950" y="9736667"/>
            <a:ext cx="23660100" cy="2320713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885950" y="33900542"/>
            <a:ext cx="6172200" cy="1947333"/>
          </a:xfrm>
          <a:prstGeom prst="rect">
            <a:avLst/>
          </a:prstGeom>
        </p:spPr>
        <p:txBody>
          <a:bodyPr vert="horz" lIns="91440" tIns="45720" rIns="91440" bIns="45720" rtlCol="0" anchor="ctr"/>
          <a:lstStyle>
            <a:lvl1pPr algn="l">
              <a:defRPr sz="3600">
                <a:solidFill>
                  <a:schemeClr val="tx1">
                    <a:tint val="75000"/>
                  </a:schemeClr>
                </a:solidFill>
              </a:defRPr>
            </a:lvl1pPr>
          </a:lstStyle>
          <a:p>
            <a:fld id="{36E1B08B-7429-4AC4-ACD0-EB163618B140}" type="datetimeFigureOut">
              <a:rPr lang="en-US" smtClean="0"/>
              <a:t>8/1/2022</a:t>
            </a:fld>
            <a:endParaRPr lang="en-US" dirty="0"/>
          </a:p>
        </p:txBody>
      </p:sp>
      <p:sp>
        <p:nvSpPr>
          <p:cNvPr id="5" name="Footer Placeholder 4"/>
          <p:cNvSpPr>
            <a:spLocks noGrp="1"/>
          </p:cNvSpPr>
          <p:nvPr>
            <p:ph type="ftr" sz="quarter" idx="3"/>
          </p:nvPr>
        </p:nvSpPr>
        <p:spPr>
          <a:xfrm>
            <a:off x="9086850" y="33900542"/>
            <a:ext cx="9258300" cy="1947333"/>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9373850" y="33900542"/>
            <a:ext cx="6172200" cy="1947333"/>
          </a:xfrm>
          <a:prstGeom prst="rect">
            <a:avLst/>
          </a:prstGeom>
        </p:spPr>
        <p:txBody>
          <a:bodyPr vert="horz" lIns="91440" tIns="45720" rIns="91440" bIns="45720" rtlCol="0" anchor="ctr"/>
          <a:lstStyle>
            <a:lvl1pPr algn="r">
              <a:defRPr sz="3600">
                <a:solidFill>
                  <a:schemeClr val="tx1">
                    <a:tint val="75000"/>
                  </a:schemeClr>
                </a:solidFill>
              </a:defRPr>
            </a:lvl1pPr>
          </a:lstStyle>
          <a:p>
            <a:fld id="{C98D602F-B79C-4FD9-B397-C9DAD3469C90}" type="slidenum">
              <a:rPr lang="en-US" smtClean="0"/>
              <a:t>‹#›</a:t>
            </a:fld>
            <a:endParaRPr lang="en-US" dirty="0"/>
          </a:p>
        </p:txBody>
      </p:sp>
    </p:spTree>
    <p:extLst>
      <p:ext uri="{BB962C8B-B14F-4D97-AF65-F5344CB8AC3E}">
        <p14:creationId xmlns:p14="http://schemas.microsoft.com/office/powerpoint/2010/main" val="413793087"/>
      </p:ext>
    </p:extLst>
  </p:cSld>
  <p:clrMap bg1="lt1" tx1="dk1" bg2="lt2" tx2="dk2" accent1="accent1" accent2="accent2" accent3="accent3" accent4="accent4" accent5="accent5" accent6="accent6" hlink="hlink" folHlink="folHlink"/>
  <p:sldLayoutIdLst>
    <p:sldLayoutId id="2147483667" r:id="rId1"/>
  </p:sldLayoutIdLst>
  <p:txStyles>
    <p:titleStyle>
      <a:lvl1pPr algn="l" defTabSz="2743200" rtl="0" eaLnBrk="1" latinLnBrk="0" hangingPunct="1">
        <a:lnSpc>
          <a:spcPct val="90000"/>
        </a:lnSpc>
        <a:spcBef>
          <a:spcPct val="0"/>
        </a:spcBef>
        <a:buNone/>
        <a:defRPr sz="13200" kern="1200">
          <a:solidFill>
            <a:schemeClr val="tx1">
              <a:lumMod val="75000"/>
              <a:lumOff val="25000"/>
            </a:schemeClr>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lumMod val="75000"/>
              <a:lumOff val="25000"/>
            </a:schemeClr>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baseline="0">
          <a:solidFill>
            <a:schemeClr val="tx1">
              <a:lumMod val="75000"/>
              <a:lumOff val="25000"/>
            </a:schemeClr>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lumMod val="75000"/>
              <a:lumOff val="25000"/>
            </a:schemeClr>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lumMod val="75000"/>
              <a:lumOff val="25000"/>
            </a:schemeClr>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29" r:id="rId1"/>
    <p:sldLayoutId id="2147483733" r:id="rId2"/>
    <p:sldLayoutId id="2147483734" r:id="rId3"/>
    <p:sldLayoutId id="2147483722" r:id="rId4"/>
    <p:sldLayoutId id="2147483723" r:id="rId5"/>
    <p:sldLayoutId id="2147483737" r:id="rId6"/>
    <p:sldLayoutId id="2147483719" r:id="rId7"/>
    <p:sldLayoutId id="2147483721" r:id="rId8"/>
    <p:sldLayoutId id="2147483728" r:id="rId9"/>
    <p:sldLayoutId id="2147483736" r:id="rId10"/>
    <p:sldLayoutId id="2147483724" r:id="rId11"/>
    <p:sldLayoutId id="2147483746" r:id="rId12"/>
    <p:sldLayoutId id="2147483738" r:id="rId13"/>
    <p:sldLayoutId id="2147483716" r:id="rId14"/>
    <p:sldLayoutId id="2147483743" r:id="rId15"/>
    <p:sldLayoutId id="2147483718" r:id="rId16"/>
    <p:sldLayoutId id="2147483747" r:id="rId17"/>
    <p:sldLayoutId id="2147483727" r:id="rId18"/>
    <p:sldLayoutId id="2147483740" r:id="rId19"/>
    <p:sldLayoutId id="2147483732" r:id="rId20"/>
    <p:sldLayoutId id="2147483726" r:id="rId21"/>
    <p:sldLayoutId id="2147483731" r:id="rId22"/>
    <p:sldLayoutId id="2147483679" r:id="rId23"/>
    <p:sldLayoutId id="2147483739" r:id="rId24"/>
    <p:sldLayoutId id="2147483749" r:id="rId25"/>
    <p:sldLayoutId id="2147483750" r:id="rId26"/>
    <p:sldLayoutId id="2147483735" r:id="rId27"/>
    <p:sldLayoutId id="2147483730" r:id="rId28"/>
    <p:sldLayoutId id="2147483752" r:id="rId29"/>
    <p:sldLayoutId id="2147483690" r:id="rId30"/>
    <p:sldLayoutId id="2147483725" r:id="rId31"/>
    <p:sldLayoutId id="2147483744" r:id="rId32"/>
    <p:sldLayoutId id="2147483720" r:id="rId33"/>
    <p:sldLayoutId id="2147483707" r:id="rId34"/>
    <p:sldLayoutId id="2147483741" r:id="rId35"/>
    <p:sldLayoutId id="2147483745" r:id="rId36"/>
    <p:sldLayoutId id="2147483717" r:id="rId37"/>
  </p:sldLayoutIdLst>
  <p:txStyles>
    <p:titleStyle>
      <a:lvl1pPr algn="l" defTabSz="2057400" rtl="0" eaLnBrk="1" latinLnBrk="0" hangingPunct="1">
        <a:lnSpc>
          <a:spcPct val="90000"/>
        </a:lnSpc>
        <a:spcBef>
          <a:spcPct val="0"/>
        </a:spcBef>
        <a:buNone/>
        <a:defRPr sz="9900" kern="1200">
          <a:solidFill>
            <a:schemeClr val="tx1"/>
          </a:solidFill>
          <a:latin typeface="+mj-lt"/>
          <a:ea typeface="+mj-ea"/>
          <a:cs typeface="+mj-cs"/>
        </a:defRPr>
      </a:lvl1pPr>
    </p:titleStyle>
    <p:bodyStyle>
      <a:lvl1pPr marL="514350" indent="-514350" algn="l" defTabSz="2057400" rtl="0" eaLnBrk="1" latinLnBrk="0" hangingPunct="1">
        <a:lnSpc>
          <a:spcPct val="90000"/>
        </a:lnSpc>
        <a:spcBef>
          <a:spcPts val="2250"/>
        </a:spcBef>
        <a:buFont typeface="Arial" panose="020B0604020202020204" pitchFamily="34" charset="0"/>
        <a:buChar char="•"/>
        <a:defRPr sz="6300" kern="1200">
          <a:solidFill>
            <a:schemeClr val="tx1"/>
          </a:solidFill>
          <a:latin typeface="+mn-lt"/>
          <a:ea typeface="+mn-ea"/>
          <a:cs typeface="+mn-cs"/>
        </a:defRPr>
      </a:lvl1pPr>
      <a:lvl2pPr marL="1543050" indent="-514350" algn="l" defTabSz="2057400" rtl="0" eaLnBrk="1" latinLnBrk="0" hangingPunct="1">
        <a:lnSpc>
          <a:spcPct val="90000"/>
        </a:lnSpc>
        <a:spcBef>
          <a:spcPts val="1125"/>
        </a:spcBef>
        <a:buFont typeface="Arial" panose="020B0604020202020204" pitchFamily="34" charset="0"/>
        <a:buChar char="•"/>
        <a:defRPr sz="5400" kern="1200">
          <a:solidFill>
            <a:schemeClr val="tx1"/>
          </a:solidFill>
          <a:latin typeface="+mn-lt"/>
          <a:ea typeface="+mn-ea"/>
          <a:cs typeface="+mn-cs"/>
        </a:defRPr>
      </a:lvl2pPr>
      <a:lvl3pPr marL="2571750" indent="-514350" algn="l" defTabSz="2057400" rtl="0" eaLnBrk="1" latinLnBrk="0" hangingPunct="1">
        <a:lnSpc>
          <a:spcPct val="90000"/>
        </a:lnSpc>
        <a:spcBef>
          <a:spcPts val="1125"/>
        </a:spcBef>
        <a:buFont typeface="Arial" panose="020B0604020202020204" pitchFamily="34" charset="0"/>
        <a:buChar char="•"/>
        <a:defRPr sz="4500" kern="1200">
          <a:solidFill>
            <a:schemeClr val="tx1"/>
          </a:solidFill>
          <a:latin typeface="+mn-lt"/>
          <a:ea typeface="+mn-ea"/>
          <a:cs typeface="+mn-cs"/>
        </a:defRPr>
      </a:lvl3pPr>
      <a:lvl4pPr marL="3600450" indent="-514350" algn="l" defTabSz="2057400" rtl="0" eaLnBrk="1" latinLnBrk="0" hangingPunct="1">
        <a:lnSpc>
          <a:spcPct val="90000"/>
        </a:lnSpc>
        <a:spcBef>
          <a:spcPts val="1125"/>
        </a:spcBef>
        <a:buFont typeface="Arial" panose="020B0604020202020204" pitchFamily="34" charset="0"/>
        <a:buChar char="•"/>
        <a:defRPr sz="4050" kern="1200">
          <a:solidFill>
            <a:schemeClr val="tx1"/>
          </a:solidFill>
          <a:latin typeface="+mn-lt"/>
          <a:ea typeface="+mn-ea"/>
          <a:cs typeface="+mn-cs"/>
        </a:defRPr>
      </a:lvl4pPr>
      <a:lvl5pPr marL="4629150" indent="-514350" algn="l" defTabSz="2057400" rtl="0" eaLnBrk="1" latinLnBrk="0" hangingPunct="1">
        <a:lnSpc>
          <a:spcPct val="90000"/>
        </a:lnSpc>
        <a:spcBef>
          <a:spcPts val="1125"/>
        </a:spcBef>
        <a:buFont typeface="Arial" panose="020B0604020202020204" pitchFamily="34" charset="0"/>
        <a:buChar char="•"/>
        <a:defRPr sz="4050" kern="1200">
          <a:solidFill>
            <a:schemeClr val="tx1"/>
          </a:solidFill>
          <a:latin typeface="+mn-lt"/>
          <a:ea typeface="+mn-ea"/>
          <a:cs typeface="+mn-cs"/>
        </a:defRPr>
      </a:lvl5pPr>
      <a:lvl6pPr marL="5657850" indent="-514350" algn="l" defTabSz="2057400" rtl="0" eaLnBrk="1" latinLnBrk="0" hangingPunct="1">
        <a:lnSpc>
          <a:spcPct val="90000"/>
        </a:lnSpc>
        <a:spcBef>
          <a:spcPts val="1125"/>
        </a:spcBef>
        <a:buFont typeface="Arial" panose="020B0604020202020204" pitchFamily="34" charset="0"/>
        <a:buChar char="•"/>
        <a:defRPr sz="4050" kern="1200">
          <a:solidFill>
            <a:schemeClr val="tx1"/>
          </a:solidFill>
          <a:latin typeface="+mn-lt"/>
          <a:ea typeface="+mn-ea"/>
          <a:cs typeface="+mn-cs"/>
        </a:defRPr>
      </a:lvl6pPr>
      <a:lvl7pPr marL="6686550" indent="-514350" algn="l" defTabSz="2057400" rtl="0" eaLnBrk="1" latinLnBrk="0" hangingPunct="1">
        <a:lnSpc>
          <a:spcPct val="90000"/>
        </a:lnSpc>
        <a:spcBef>
          <a:spcPts val="1125"/>
        </a:spcBef>
        <a:buFont typeface="Arial" panose="020B0604020202020204" pitchFamily="34" charset="0"/>
        <a:buChar char="•"/>
        <a:defRPr sz="4050" kern="1200">
          <a:solidFill>
            <a:schemeClr val="tx1"/>
          </a:solidFill>
          <a:latin typeface="+mn-lt"/>
          <a:ea typeface="+mn-ea"/>
          <a:cs typeface="+mn-cs"/>
        </a:defRPr>
      </a:lvl7pPr>
      <a:lvl8pPr marL="7715250" indent="-514350" algn="l" defTabSz="2057400" rtl="0" eaLnBrk="1" latinLnBrk="0" hangingPunct="1">
        <a:lnSpc>
          <a:spcPct val="90000"/>
        </a:lnSpc>
        <a:spcBef>
          <a:spcPts val="1125"/>
        </a:spcBef>
        <a:buFont typeface="Arial" panose="020B0604020202020204" pitchFamily="34" charset="0"/>
        <a:buChar char="•"/>
        <a:defRPr sz="4050" kern="1200">
          <a:solidFill>
            <a:schemeClr val="tx1"/>
          </a:solidFill>
          <a:latin typeface="+mn-lt"/>
          <a:ea typeface="+mn-ea"/>
          <a:cs typeface="+mn-cs"/>
        </a:defRPr>
      </a:lvl8pPr>
      <a:lvl9pPr marL="8743950" indent="-514350" algn="l" defTabSz="2057400" rtl="0" eaLnBrk="1" latinLnBrk="0" hangingPunct="1">
        <a:lnSpc>
          <a:spcPct val="90000"/>
        </a:lnSpc>
        <a:spcBef>
          <a:spcPts val="1125"/>
        </a:spcBef>
        <a:buFont typeface="Arial" panose="020B0604020202020204" pitchFamily="34" charset="0"/>
        <a:buChar char="•"/>
        <a:defRPr sz="4050" kern="1200">
          <a:solidFill>
            <a:schemeClr val="tx1"/>
          </a:solidFill>
          <a:latin typeface="+mn-lt"/>
          <a:ea typeface="+mn-ea"/>
          <a:cs typeface="+mn-cs"/>
        </a:defRPr>
      </a:lvl9pPr>
    </p:bodyStyle>
    <p:otherStyle>
      <a:defPPr>
        <a:defRPr lang="en-US"/>
      </a:defPPr>
      <a:lvl1pPr marL="0" algn="l" defTabSz="2057400" rtl="0" eaLnBrk="1" latinLnBrk="0" hangingPunct="1">
        <a:defRPr sz="4050" kern="1200">
          <a:solidFill>
            <a:schemeClr val="tx1"/>
          </a:solidFill>
          <a:latin typeface="+mn-lt"/>
          <a:ea typeface="+mn-ea"/>
          <a:cs typeface="+mn-cs"/>
        </a:defRPr>
      </a:lvl1pPr>
      <a:lvl2pPr marL="1028700" algn="l" defTabSz="2057400" rtl="0" eaLnBrk="1" latinLnBrk="0" hangingPunct="1">
        <a:defRPr sz="4050" kern="1200">
          <a:solidFill>
            <a:schemeClr val="tx1"/>
          </a:solidFill>
          <a:latin typeface="+mn-lt"/>
          <a:ea typeface="+mn-ea"/>
          <a:cs typeface="+mn-cs"/>
        </a:defRPr>
      </a:lvl2pPr>
      <a:lvl3pPr marL="2057400" algn="l" defTabSz="2057400" rtl="0" eaLnBrk="1" latinLnBrk="0" hangingPunct="1">
        <a:defRPr sz="4050" kern="1200">
          <a:solidFill>
            <a:schemeClr val="tx1"/>
          </a:solidFill>
          <a:latin typeface="+mn-lt"/>
          <a:ea typeface="+mn-ea"/>
          <a:cs typeface="+mn-cs"/>
        </a:defRPr>
      </a:lvl3pPr>
      <a:lvl4pPr marL="3086100" algn="l" defTabSz="2057400" rtl="0" eaLnBrk="1" latinLnBrk="0" hangingPunct="1">
        <a:defRPr sz="4050" kern="1200">
          <a:solidFill>
            <a:schemeClr val="tx1"/>
          </a:solidFill>
          <a:latin typeface="+mn-lt"/>
          <a:ea typeface="+mn-ea"/>
          <a:cs typeface="+mn-cs"/>
        </a:defRPr>
      </a:lvl4pPr>
      <a:lvl5pPr marL="4114800" algn="l" defTabSz="2057400" rtl="0" eaLnBrk="1" latinLnBrk="0" hangingPunct="1">
        <a:defRPr sz="4050" kern="1200">
          <a:solidFill>
            <a:schemeClr val="tx1"/>
          </a:solidFill>
          <a:latin typeface="+mn-lt"/>
          <a:ea typeface="+mn-ea"/>
          <a:cs typeface="+mn-cs"/>
        </a:defRPr>
      </a:lvl5pPr>
      <a:lvl6pPr marL="5143500" algn="l" defTabSz="2057400" rtl="0" eaLnBrk="1" latinLnBrk="0" hangingPunct="1">
        <a:defRPr sz="4050" kern="1200">
          <a:solidFill>
            <a:schemeClr val="tx1"/>
          </a:solidFill>
          <a:latin typeface="+mn-lt"/>
          <a:ea typeface="+mn-ea"/>
          <a:cs typeface="+mn-cs"/>
        </a:defRPr>
      </a:lvl6pPr>
      <a:lvl7pPr marL="6172200" algn="l" defTabSz="2057400" rtl="0" eaLnBrk="1" latinLnBrk="0" hangingPunct="1">
        <a:defRPr sz="4050" kern="1200">
          <a:solidFill>
            <a:schemeClr val="tx1"/>
          </a:solidFill>
          <a:latin typeface="+mn-lt"/>
          <a:ea typeface="+mn-ea"/>
          <a:cs typeface="+mn-cs"/>
        </a:defRPr>
      </a:lvl7pPr>
      <a:lvl8pPr marL="7200900" algn="l" defTabSz="2057400" rtl="0" eaLnBrk="1" latinLnBrk="0" hangingPunct="1">
        <a:defRPr sz="4050" kern="1200">
          <a:solidFill>
            <a:schemeClr val="tx1"/>
          </a:solidFill>
          <a:latin typeface="+mn-lt"/>
          <a:ea typeface="+mn-ea"/>
          <a:cs typeface="+mn-cs"/>
        </a:defRPr>
      </a:lvl8pPr>
      <a:lvl9pPr marL="8229600" algn="l" defTabSz="2057400" rtl="0" eaLnBrk="1" latinLnBrk="0" hangingPunct="1">
        <a:defRPr sz="40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78" userDrawn="1">
          <p15:clr>
            <a:srgbClr val="F26B43"/>
          </p15:clr>
        </p15:guide>
        <p15:guide id="2" orient="horz" pos="2560" userDrawn="1">
          <p15:clr>
            <a:srgbClr val="F26B43"/>
          </p15:clr>
        </p15:guide>
        <p15:guide id="3" orient="horz" pos="1152" userDrawn="1">
          <p15:clr>
            <a:srgbClr val="F26B43"/>
          </p15:clr>
        </p15:guide>
        <p15:guide id="4" pos="16470" userDrawn="1">
          <p15:clr>
            <a:srgbClr val="F26B43"/>
          </p15:clr>
        </p15:guide>
        <p15:guide id="5" pos="17064"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30.jpe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jpeg"/><Relationship Id="rId12" Type="http://schemas.openxmlformats.org/officeDocument/2006/relationships/image" Target="../media/image34.png"/><Relationship Id="rId2" Type="http://schemas.openxmlformats.org/officeDocument/2006/relationships/image" Target="../media/image24.jpeg"/><Relationship Id="rId16" Type="http://schemas.openxmlformats.org/officeDocument/2006/relationships/image" Target="../media/image38.png"/><Relationship Id="rId1" Type="http://schemas.openxmlformats.org/officeDocument/2006/relationships/slideLayout" Target="../slideLayouts/slideLayout1.xml"/><Relationship Id="rId6" Type="http://schemas.openxmlformats.org/officeDocument/2006/relationships/image" Target="../media/image28.jpeg"/><Relationship Id="rId11" Type="http://schemas.openxmlformats.org/officeDocument/2006/relationships/image" Target="../media/image33.png"/><Relationship Id="rId5" Type="http://schemas.openxmlformats.org/officeDocument/2006/relationships/image" Target="../media/image27.jpeg"/><Relationship Id="rId15" Type="http://schemas.openxmlformats.org/officeDocument/2006/relationships/image" Target="../media/image37.jpe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 Placeholder 16">
            <a:extLst>
              <a:ext uri="{FF2B5EF4-FFF2-40B4-BE49-F238E27FC236}">
                <a16:creationId xmlns:a16="http://schemas.microsoft.com/office/drawing/2014/main" id="{C58FDCFE-DC51-5D19-5FD9-C63843A3AE3E}"/>
              </a:ext>
            </a:extLst>
          </p:cNvPr>
          <p:cNvSpPr txBox="1">
            <a:spLocks/>
          </p:cNvSpPr>
          <p:nvPr/>
        </p:nvSpPr>
        <p:spPr>
          <a:xfrm>
            <a:off x="904401" y="5182654"/>
            <a:ext cx="11417014" cy="7223760"/>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2400" dirty="0">
                <a:solidFill>
                  <a:schemeClr val="tx1">
                    <a:lumMod val="75000"/>
                    <a:lumOff val="25000"/>
                  </a:schemeClr>
                </a:solidFill>
                <a:effectLst/>
                <a:latin typeface="Liberation Serif"/>
                <a:ea typeface="Songti SC"/>
                <a:cs typeface="Arial Unicode MS"/>
              </a:rPr>
              <a:t>Climate induced sea-level rise poses a risk to coastal areas on the Island of Hawaii and many of the island’s historic cultural lands are in danger of becoming inundated. In partnership with the County of Hawaii, the State of Hawaii Department of Land and Natural Resources, and Arizona State University, NASA DEVELOP modeled near-term sea-level rise inundation risk and wetland extent. The team utilized NASA Earth observations over a 10-year span (2013-2022) that included data from NASA MEaSUREs Gridded Sea Surface Height Anomalies (SSHA) and the Group for High Resolution Sea Surface Temperature (GHRSST) to model sea level rise inundation risk. We used a random forest model to classify near-term inundation risk along the entire coast of Hawaii for 5 known local flood events from 2019 – 2021, using physically related features like sea surface height anomalies and soil permeability. Additionally, the team compared the </a:t>
            </a:r>
            <a:r>
              <a:rPr lang="en-US" sz="2400" i="1" dirty="0">
                <a:solidFill>
                  <a:schemeClr val="tx1">
                    <a:lumMod val="75000"/>
                    <a:lumOff val="25000"/>
                  </a:schemeClr>
                </a:solidFill>
                <a:effectLst/>
                <a:latin typeface="Liberation Serif"/>
                <a:ea typeface="Songti SC"/>
                <a:cs typeface="Arial Unicode MS"/>
              </a:rPr>
              <a:t>in situ</a:t>
            </a:r>
            <a:r>
              <a:rPr lang="en-US" sz="2400" dirty="0">
                <a:solidFill>
                  <a:schemeClr val="tx1">
                    <a:lumMod val="75000"/>
                    <a:lumOff val="25000"/>
                  </a:schemeClr>
                </a:solidFill>
                <a:effectLst/>
                <a:latin typeface="Liberation Serif"/>
                <a:ea typeface="Songti SC"/>
                <a:cs typeface="Arial Unicode MS"/>
              </a:rPr>
              <a:t> local tidal gauge data around Hawaii to the SSHA data. Current wetland extents and probabilistic locations of new wetlands were modeled with data from PlanetScope Surface Reflectance optical imagery (2022), United States Geographic Survey (USGS) 3D Elevation Program 10m DEM (2013), temperature and precipitation data from the Hawaii Climate Atlas (2021), and soils data from the Hawaii Soil Atlas (2014) using the Wetland Intrinsic Potential (WIP) tool. Results indicated locations with the highest probability of wetlands. The project deliverables will assist our partners in their efforts to meet regulatory requirements for wetlands protection, evaluate near-term sea level inundation risk, and guide decision-making for Shoreline Setback and Climate Adaption plans.</a:t>
            </a:r>
            <a:endParaRPr lang="en-US" sz="2400" dirty="0">
              <a:solidFill>
                <a:schemeClr val="tx1">
                  <a:lumMod val="75000"/>
                  <a:lumOff val="25000"/>
                </a:schemeClr>
              </a:solidFill>
              <a:latin typeface="Garamond"/>
            </a:endParaRPr>
          </a:p>
        </p:txBody>
      </p:sp>
      <p:pic>
        <p:nvPicPr>
          <p:cNvPr id="29" name="Picture 4" descr="A picture containing piece&#10;&#10;Description automatically generated">
            <a:extLst>
              <a:ext uri="{FF2B5EF4-FFF2-40B4-BE49-F238E27FC236}">
                <a16:creationId xmlns:a16="http://schemas.microsoft.com/office/drawing/2014/main" id="{7A252D6B-18D1-8957-9CB7-1CB6392C8EED}"/>
              </a:ext>
            </a:extLst>
          </p:cNvPr>
          <p:cNvPicPr>
            <a:picLocks noChangeAspect="1"/>
          </p:cNvPicPr>
          <p:nvPr/>
        </p:nvPicPr>
        <p:blipFill rotWithShape="1">
          <a:blip r:embed="rId2"/>
          <a:srcRect l="12418" t="13964" r="2915" b="12301"/>
          <a:stretch/>
        </p:blipFill>
        <p:spPr>
          <a:xfrm>
            <a:off x="12678981" y="15678923"/>
            <a:ext cx="6125941" cy="6809687"/>
          </a:xfrm>
          <a:prstGeom prst="rect">
            <a:avLst/>
          </a:prstGeom>
          <a:ln>
            <a:solidFill>
              <a:schemeClr val="bg1"/>
            </a:solidFill>
          </a:ln>
        </p:spPr>
      </p:pic>
      <p:pic>
        <p:nvPicPr>
          <p:cNvPr id="212" name="Picture 211" descr="A picture containing text&#10;&#10;Description automatically generated">
            <a:extLst>
              <a:ext uri="{FF2B5EF4-FFF2-40B4-BE49-F238E27FC236}">
                <a16:creationId xmlns:a16="http://schemas.microsoft.com/office/drawing/2014/main" id="{AACA46D9-CAE9-8275-1147-D0D86A77B412}"/>
              </a:ext>
            </a:extLst>
          </p:cNvPr>
          <p:cNvPicPr>
            <a:picLocks noChangeAspect="1"/>
          </p:cNvPicPr>
          <p:nvPr/>
        </p:nvPicPr>
        <p:blipFill>
          <a:blip r:embed="rId3"/>
          <a:stretch>
            <a:fillRect/>
          </a:stretch>
        </p:blipFill>
        <p:spPr>
          <a:xfrm>
            <a:off x="2742802" y="13138847"/>
            <a:ext cx="7468350" cy="4718874"/>
          </a:xfrm>
          <a:prstGeom prst="rect">
            <a:avLst/>
          </a:prstGeom>
        </p:spPr>
      </p:pic>
      <p:sp>
        <p:nvSpPr>
          <p:cNvPr id="11" name="TextBox 10">
            <a:extLst>
              <a:ext uri="{FF2B5EF4-FFF2-40B4-BE49-F238E27FC236}">
                <a16:creationId xmlns:a16="http://schemas.microsoft.com/office/drawing/2014/main" id="{AFFEBA6E-4F7E-F948-A164-3B21EC1F8751}"/>
              </a:ext>
            </a:extLst>
          </p:cNvPr>
          <p:cNvSpPr txBox="1"/>
          <p:nvPr/>
        </p:nvSpPr>
        <p:spPr>
          <a:xfrm>
            <a:off x="887623" y="12448049"/>
            <a:ext cx="3172663" cy="769441"/>
          </a:xfrm>
          <a:prstGeom prst="rect">
            <a:avLst/>
          </a:prstGeom>
          <a:noFill/>
        </p:spPr>
        <p:txBody>
          <a:bodyPr wrap="none" rtlCol="0" anchor="ctr">
            <a:spAutoFit/>
          </a:bodyPr>
          <a:lstStyle/>
          <a:p>
            <a:r>
              <a:rPr lang="en-US" sz="4400" b="1" dirty="0">
                <a:solidFill>
                  <a:srgbClr val="5372B3"/>
                </a:solidFill>
                <a:latin typeface="Century Gothic" panose="020B0502020202020204" pitchFamily="34" charset="0"/>
              </a:rPr>
              <a:t>Study Area</a:t>
            </a:r>
          </a:p>
        </p:txBody>
      </p:sp>
      <p:sp>
        <p:nvSpPr>
          <p:cNvPr id="2" name="Text Placeholder 1"/>
          <p:cNvSpPr>
            <a:spLocks noGrp="1"/>
          </p:cNvSpPr>
          <p:nvPr>
            <p:ph type="body" sz="quarter" idx="11"/>
          </p:nvPr>
        </p:nvSpPr>
        <p:spPr>
          <a:xfrm>
            <a:off x="4704382" y="876300"/>
            <a:ext cx="18023236" cy="2171700"/>
          </a:xfrm>
        </p:spPr>
        <p:txBody>
          <a:bodyPr>
            <a:normAutofit lnSpcReduction="10000"/>
          </a:bodyPr>
          <a:lstStyle/>
          <a:p>
            <a:r>
              <a:rPr lang="en-US" dirty="0"/>
              <a:t>Utilizing Earth Observations to Delineate Wetland Extents, Model Sea-Level Rise Inundation Risk, and Assess Impacts on Historic Hawaiian Lands</a:t>
            </a:r>
          </a:p>
        </p:txBody>
      </p:sp>
      <p:sp>
        <p:nvSpPr>
          <p:cNvPr id="6" name="Text Placeholder 16">
            <a:extLst>
              <a:ext uri="{FF2B5EF4-FFF2-40B4-BE49-F238E27FC236}">
                <a16:creationId xmlns:a16="http://schemas.microsoft.com/office/drawing/2014/main" id="{022322CC-70F0-3A4A-9AF8-E9511B8085C4}"/>
              </a:ext>
            </a:extLst>
          </p:cNvPr>
          <p:cNvSpPr txBox="1">
            <a:spLocks/>
          </p:cNvSpPr>
          <p:nvPr/>
        </p:nvSpPr>
        <p:spPr>
          <a:xfrm>
            <a:off x="12737052" y="5195229"/>
            <a:ext cx="11925300" cy="2779993"/>
          </a:xfrm>
          <a:prstGeom prst="rect">
            <a:avLst/>
          </a:prstGeom>
        </p:spPr>
        <p:txBody>
          <a:bodyPr lIns="91440" tIns="45720" rIns="91440" bIns="45720" numCol="1" spcCol="640080" anchor="t"/>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buClr>
                <a:srgbClr val="5372B3"/>
              </a:buClr>
            </a:pPr>
            <a:r>
              <a:rPr lang="en-US" b="1" dirty="0">
                <a:solidFill>
                  <a:srgbClr val="5372B3"/>
                </a:solidFill>
                <a:latin typeface="Garamond"/>
              </a:rPr>
              <a:t>Create </a:t>
            </a:r>
            <a:r>
              <a:rPr lang="en-US" dirty="0">
                <a:solidFill>
                  <a:schemeClr val="tx1">
                    <a:lumMod val="75000"/>
                    <a:lumOff val="25000"/>
                  </a:schemeClr>
                </a:solidFill>
                <a:latin typeface="Garamond"/>
                <a:ea typeface="+mn-lt"/>
                <a:cs typeface="+mn-lt"/>
              </a:rPr>
              <a:t>an up-to-date coastal wetlands extent map of Hawaii, showing the probability of potential and current coastal wetland extents of the study area</a:t>
            </a:r>
            <a:endParaRPr lang="en-US" dirty="0">
              <a:solidFill>
                <a:schemeClr val="tx1">
                  <a:lumMod val="75000"/>
                  <a:lumOff val="25000"/>
                </a:schemeClr>
              </a:solidFill>
              <a:latin typeface="Garamond"/>
            </a:endParaRPr>
          </a:p>
          <a:p>
            <a:pPr>
              <a:lnSpc>
                <a:spcPct val="100000"/>
              </a:lnSpc>
              <a:spcBef>
                <a:spcPts val="0"/>
              </a:spcBef>
              <a:spcAft>
                <a:spcPts val="600"/>
              </a:spcAft>
              <a:buClr>
                <a:srgbClr val="5372B3"/>
              </a:buClr>
            </a:pPr>
            <a:r>
              <a:rPr lang="en-US" b="1" dirty="0">
                <a:solidFill>
                  <a:srgbClr val="5372B3"/>
                </a:solidFill>
                <a:latin typeface="Garamond"/>
              </a:rPr>
              <a:t>Model</a:t>
            </a:r>
            <a:r>
              <a:rPr lang="en-US" dirty="0">
                <a:solidFill>
                  <a:schemeClr val="tx1">
                    <a:lumMod val="75000"/>
                    <a:lumOff val="25000"/>
                  </a:schemeClr>
                </a:solidFill>
                <a:latin typeface="Garamond"/>
              </a:rPr>
              <a:t> short-term inundation risk of present-day Hawaii to generate risk indexes (e.g., high, medium, low risk of inundation/flooding) </a:t>
            </a:r>
          </a:p>
          <a:p>
            <a:pPr>
              <a:lnSpc>
                <a:spcPct val="100000"/>
              </a:lnSpc>
              <a:spcBef>
                <a:spcPts val="0"/>
              </a:spcBef>
              <a:spcAft>
                <a:spcPts val="600"/>
              </a:spcAft>
              <a:buClr>
                <a:srgbClr val="5372B3"/>
              </a:buClr>
            </a:pPr>
            <a:r>
              <a:rPr lang="en-US" b="1" dirty="0">
                <a:solidFill>
                  <a:srgbClr val="5372B3"/>
                </a:solidFill>
                <a:latin typeface="Garamond"/>
                <a:ea typeface="+mn-lt"/>
                <a:cs typeface="+mn-lt"/>
              </a:rPr>
              <a:t>Compare </a:t>
            </a:r>
            <a:r>
              <a:rPr lang="en-US" dirty="0">
                <a:solidFill>
                  <a:schemeClr val="tx1">
                    <a:lumMod val="75000"/>
                    <a:lumOff val="25000"/>
                  </a:schemeClr>
                </a:solidFill>
                <a:latin typeface="Garamond"/>
                <a:ea typeface="+mn-lt"/>
                <a:cs typeface="+mn-lt"/>
              </a:rPr>
              <a:t>mean sea level height data from in situ tidal gauges to the sea surface height anomaly data for correlative and predictive analysis.</a:t>
            </a:r>
            <a:endParaRPr lang="en-US" dirty="0">
              <a:solidFill>
                <a:schemeClr val="tx1">
                  <a:lumMod val="75000"/>
                  <a:lumOff val="25000"/>
                </a:schemeClr>
              </a:solidFill>
              <a:latin typeface="Garamond" panose="02020404030301010803" pitchFamily="18" charset="0"/>
            </a:endParaRPr>
          </a:p>
          <a:p>
            <a:pPr>
              <a:lnSpc>
                <a:spcPct val="100000"/>
              </a:lnSpc>
              <a:spcBef>
                <a:spcPts val="0"/>
              </a:spcBef>
              <a:spcAft>
                <a:spcPts val="600"/>
              </a:spcAft>
              <a:buClr>
                <a:srgbClr val="5372B3"/>
              </a:buClr>
              <a:buFont typeface="Arial" panose="020B0604020202020204" pitchFamily="34" charset="0"/>
              <a:buChar char="•"/>
            </a:pPr>
            <a:endParaRPr lang="en-US" dirty="0">
              <a:solidFill>
                <a:schemeClr val="tx1">
                  <a:lumMod val="75000"/>
                  <a:lumOff val="25000"/>
                </a:schemeClr>
              </a:solidFill>
              <a:latin typeface="Garamond" panose="02020404030301010803" pitchFamily="18" charset="0"/>
            </a:endParaRPr>
          </a:p>
        </p:txBody>
      </p:sp>
      <p:sp>
        <p:nvSpPr>
          <p:cNvPr id="7" name="TextBox 6">
            <a:extLst>
              <a:ext uri="{FF2B5EF4-FFF2-40B4-BE49-F238E27FC236}">
                <a16:creationId xmlns:a16="http://schemas.microsoft.com/office/drawing/2014/main" id="{F39FCAA1-BF5E-9E4A-8FAF-F52102165EDD}"/>
              </a:ext>
            </a:extLst>
          </p:cNvPr>
          <p:cNvSpPr txBox="1"/>
          <p:nvPr/>
        </p:nvSpPr>
        <p:spPr>
          <a:xfrm>
            <a:off x="12737052" y="4438517"/>
            <a:ext cx="3249774" cy="769441"/>
          </a:xfrm>
          <a:prstGeom prst="rect">
            <a:avLst/>
          </a:prstGeom>
          <a:noFill/>
        </p:spPr>
        <p:txBody>
          <a:bodyPr wrap="square" rtlCol="0">
            <a:spAutoFit/>
          </a:bodyPr>
          <a:lstStyle/>
          <a:p>
            <a:r>
              <a:rPr lang="en-US" sz="4400" b="1" dirty="0">
                <a:solidFill>
                  <a:srgbClr val="5372B3"/>
                </a:solidFill>
                <a:latin typeface="Century Gothic" panose="020B0502020202020204" pitchFamily="34" charset="0"/>
              </a:rPr>
              <a:t>Objectives</a:t>
            </a:r>
          </a:p>
        </p:txBody>
      </p:sp>
      <p:sp>
        <p:nvSpPr>
          <p:cNvPr id="8" name="Text Placeholder 16">
            <a:extLst>
              <a:ext uri="{FF2B5EF4-FFF2-40B4-BE49-F238E27FC236}">
                <a16:creationId xmlns:a16="http://schemas.microsoft.com/office/drawing/2014/main" id="{EB680160-7405-D447-A8CD-BDCB522B714B}"/>
              </a:ext>
            </a:extLst>
          </p:cNvPr>
          <p:cNvSpPr txBox="1">
            <a:spLocks/>
          </p:cNvSpPr>
          <p:nvPr/>
        </p:nvSpPr>
        <p:spPr>
          <a:xfrm>
            <a:off x="950090" y="19953400"/>
            <a:ext cx="10332720" cy="584430"/>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spcAft>
                <a:spcPts val="600"/>
              </a:spcAft>
            </a:pPr>
            <a:r>
              <a:rPr lang="en-US" b="1" dirty="0">
                <a:solidFill>
                  <a:schemeClr val="tx1">
                    <a:lumMod val="75000"/>
                    <a:lumOff val="25000"/>
                  </a:schemeClr>
                </a:solidFill>
                <a:latin typeface="Garamond"/>
              </a:rPr>
              <a:t>                 </a:t>
            </a:r>
            <a:endParaRPr lang="en-US" dirty="0"/>
          </a:p>
        </p:txBody>
      </p:sp>
      <p:sp>
        <p:nvSpPr>
          <p:cNvPr id="9" name="TextBox 8">
            <a:extLst>
              <a:ext uri="{FF2B5EF4-FFF2-40B4-BE49-F238E27FC236}">
                <a16:creationId xmlns:a16="http://schemas.microsoft.com/office/drawing/2014/main" id="{415D5172-C4B1-584A-B138-B91FA0653E06}"/>
              </a:ext>
            </a:extLst>
          </p:cNvPr>
          <p:cNvSpPr txBox="1"/>
          <p:nvPr/>
        </p:nvSpPr>
        <p:spPr>
          <a:xfrm>
            <a:off x="868453" y="18166299"/>
            <a:ext cx="3849131" cy="769441"/>
          </a:xfrm>
          <a:prstGeom prst="rect">
            <a:avLst/>
          </a:prstGeom>
          <a:noFill/>
        </p:spPr>
        <p:txBody>
          <a:bodyPr wrap="none" rtlCol="0" anchor="ctr">
            <a:spAutoFit/>
          </a:bodyPr>
          <a:lstStyle/>
          <a:p>
            <a:r>
              <a:rPr lang="en-US" sz="4400" b="1" dirty="0">
                <a:solidFill>
                  <a:srgbClr val="5372B3"/>
                </a:solidFill>
                <a:latin typeface="Century Gothic" panose="020B0502020202020204" pitchFamily="34" charset="0"/>
              </a:rPr>
              <a:t>Methodology</a:t>
            </a:r>
          </a:p>
        </p:txBody>
      </p:sp>
      <p:sp>
        <p:nvSpPr>
          <p:cNvPr id="13" name="TextBox 12">
            <a:extLst>
              <a:ext uri="{FF2B5EF4-FFF2-40B4-BE49-F238E27FC236}">
                <a16:creationId xmlns:a16="http://schemas.microsoft.com/office/drawing/2014/main" id="{98B028C0-78EC-7644-B072-D1D53DAED941}"/>
              </a:ext>
            </a:extLst>
          </p:cNvPr>
          <p:cNvSpPr txBox="1"/>
          <p:nvPr/>
        </p:nvSpPr>
        <p:spPr>
          <a:xfrm>
            <a:off x="12737052" y="8073392"/>
            <a:ext cx="5277547" cy="769441"/>
          </a:xfrm>
          <a:prstGeom prst="rect">
            <a:avLst/>
          </a:prstGeom>
          <a:noFill/>
        </p:spPr>
        <p:txBody>
          <a:bodyPr wrap="square" rtlCol="0">
            <a:spAutoFit/>
          </a:bodyPr>
          <a:lstStyle/>
          <a:p>
            <a:r>
              <a:rPr lang="en-US" sz="4400" b="1" dirty="0">
                <a:solidFill>
                  <a:srgbClr val="5372B3"/>
                </a:solidFill>
                <a:latin typeface="Century Gothic" panose="020B0502020202020204" pitchFamily="34" charset="0"/>
              </a:rPr>
              <a:t>Earth Observations</a:t>
            </a:r>
          </a:p>
        </p:txBody>
      </p:sp>
      <p:sp>
        <p:nvSpPr>
          <p:cNvPr id="14" name="Text Placeholder 16">
            <a:extLst>
              <a:ext uri="{FF2B5EF4-FFF2-40B4-BE49-F238E27FC236}">
                <a16:creationId xmlns:a16="http://schemas.microsoft.com/office/drawing/2014/main" id="{85D5317A-F525-C546-918B-8DA87DAD8FFD}"/>
              </a:ext>
            </a:extLst>
          </p:cNvPr>
          <p:cNvSpPr txBox="1">
            <a:spLocks/>
          </p:cNvSpPr>
          <p:nvPr/>
        </p:nvSpPr>
        <p:spPr>
          <a:xfrm>
            <a:off x="12737052" y="12174571"/>
            <a:ext cx="13123982" cy="2782241"/>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pPr>
            <a:r>
              <a:rPr lang="en-US" b="1" dirty="0">
                <a:solidFill>
                  <a:schemeClr val="tx1">
                    <a:lumMod val="75000"/>
                    <a:lumOff val="25000"/>
                  </a:schemeClr>
                </a:solidFill>
                <a:latin typeface="Garamond"/>
              </a:rPr>
              <a:t>Wetland Extent Map</a:t>
            </a:r>
            <a:br>
              <a:rPr lang="en-US" b="1" dirty="0">
                <a:latin typeface="Garamond" panose="02020404030301010803" pitchFamily="18" charset="0"/>
              </a:rPr>
            </a:br>
            <a:r>
              <a:rPr lang="en-US" dirty="0">
                <a:solidFill>
                  <a:schemeClr val="tx1">
                    <a:lumMod val="75000"/>
                    <a:lumOff val="25000"/>
                  </a:schemeClr>
                </a:solidFill>
                <a:latin typeface="Garamond"/>
              </a:rPr>
              <a:t>Ranked importance for all wetland models showed that both climate and soils data variables scored highly. All probability models were tuned to achieve a less than 10% Out of Bag Error. </a:t>
            </a:r>
            <a:endParaRPr lang="en-US" b="1" dirty="0">
              <a:solidFill>
                <a:schemeClr val="tx1">
                  <a:lumMod val="75000"/>
                  <a:lumOff val="25000"/>
                </a:schemeClr>
              </a:solidFill>
              <a:latin typeface="Garamond"/>
            </a:endParaRPr>
          </a:p>
          <a:p>
            <a:pPr>
              <a:lnSpc>
                <a:spcPct val="100000"/>
              </a:lnSpc>
              <a:spcBef>
                <a:spcPts val="0"/>
              </a:spcBef>
              <a:spcAft>
                <a:spcPts val="600"/>
              </a:spcAft>
            </a:pPr>
            <a:r>
              <a:rPr lang="en-US" b="1" dirty="0">
                <a:solidFill>
                  <a:schemeClr val="tx1">
                    <a:lumMod val="75000"/>
                    <a:lumOff val="25000"/>
                  </a:schemeClr>
                </a:solidFill>
                <a:latin typeface="Garamond"/>
                <a:ea typeface="+mn-lt"/>
                <a:cs typeface="+mn-lt"/>
              </a:rPr>
              <a:t>Sea Level Rise Inundation Map</a:t>
            </a:r>
            <a:br>
              <a:rPr lang="en-US" b="1" dirty="0">
                <a:latin typeface="Garamond"/>
                <a:ea typeface="+mn-lt"/>
                <a:cs typeface="+mn-lt"/>
              </a:rPr>
            </a:br>
            <a:r>
              <a:rPr lang="en-US" dirty="0">
                <a:solidFill>
                  <a:schemeClr val="tx1">
                    <a:lumMod val="75000"/>
                    <a:lumOff val="25000"/>
                  </a:schemeClr>
                </a:solidFill>
                <a:latin typeface="Garamond"/>
                <a:ea typeface="+mn-lt"/>
                <a:cs typeface="+mn-lt"/>
              </a:rPr>
              <a:t>The simple random forest model had a 90% (and 10% OOB) for intra-event classification, with sea surface temperature anomalies (SSTA) and precipitation being the most important features.</a:t>
            </a:r>
          </a:p>
        </p:txBody>
      </p:sp>
      <p:sp>
        <p:nvSpPr>
          <p:cNvPr id="15" name="TextBox 14">
            <a:extLst>
              <a:ext uri="{FF2B5EF4-FFF2-40B4-BE49-F238E27FC236}">
                <a16:creationId xmlns:a16="http://schemas.microsoft.com/office/drawing/2014/main" id="{4B870F34-8525-6748-A569-C61FE1D56F02}"/>
              </a:ext>
            </a:extLst>
          </p:cNvPr>
          <p:cNvSpPr txBox="1"/>
          <p:nvPr/>
        </p:nvSpPr>
        <p:spPr>
          <a:xfrm>
            <a:off x="12737052" y="11411361"/>
            <a:ext cx="2012089" cy="769441"/>
          </a:xfrm>
          <a:prstGeom prst="rect">
            <a:avLst/>
          </a:prstGeom>
          <a:noFill/>
        </p:spPr>
        <p:txBody>
          <a:bodyPr wrap="none" rtlCol="0">
            <a:spAutoFit/>
          </a:bodyPr>
          <a:lstStyle/>
          <a:p>
            <a:r>
              <a:rPr lang="en-US" sz="4400" b="1" dirty="0">
                <a:solidFill>
                  <a:srgbClr val="5372B3"/>
                </a:solidFill>
                <a:latin typeface="Century Gothic" panose="020B0502020202020204" pitchFamily="34" charset="0"/>
              </a:rPr>
              <a:t>Results</a:t>
            </a:r>
          </a:p>
        </p:txBody>
      </p:sp>
      <p:sp>
        <p:nvSpPr>
          <p:cNvPr id="16" name="Text Placeholder 16">
            <a:extLst>
              <a:ext uri="{FF2B5EF4-FFF2-40B4-BE49-F238E27FC236}">
                <a16:creationId xmlns:a16="http://schemas.microsoft.com/office/drawing/2014/main" id="{93AF55B4-75F2-4E46-995B-E36887786413}"/>
              </a:ext>
            </a:extLst>
          </p:cNvPr>
          <p:cNvSpPr txBox="1">
            <a:spLocks/>
          </p:cNvSpPr>
          <p:nvPr/>
        </p:nvSpPr>
        <p:spPr>
          <a:xfrm>
            <a:off x="12737052" y="23536524"/>
            <a:ext cx="11430000" cy="4464596"/>
          </a:xfrm>
          <a:prstGeom prst="rect">
            <a:avLst/>
          </a:prstGeom>
        </p:spPr>
        <p:txBody>
          <a:bodyPr lIns="91440" tIns="45720" rIns="91440" bIns="45720" numCol="1" spcCol="640080" anchor="t"/>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indent="0">
              <a:lnSpc>
                <a:spcPct val="100000"/>
              </a:lnSpc>
              <a:spcBef>
                <a:spcPts val="0"/>
              </a:spcBef>
              <a:spcAft>
                <a:spcPts val="600"/>
              </a:spcAft>
              <a:buClr>
                <a:srgbClr val="5372B3"/>
              </a:buClr>
              <a:buNone/>
            </a:pPr>
            <a:r>
              <a:rPr lang="en-US" b="1" dirty="0">
                <a:solidFill>
                  <a:schemeClr val="tx1">
                    <a:lumMod val="75000"/>
                    <a:lumOff val="25000"/>
                  </a:schemeClr>
                </a:solidFill>
                <a:latin typeface="Garamond" panose="02020404030301010803" pitchFamily="18" charset="0"/>
              </a:rPr>
              <a:t>Wetland Extent Map</a:t>
            </a:r>
          </a:p>
          <a:p>
            <a:pPr>
              <a:lnSpc>
                <a:spcPct val="100000"/>
              </a:lnSpc>
              <a:spcBef>
                <a:spcPts val="0"/>
              </a:spcBef>
              <a:spcAft>
                <a:spcPts val="600"/>
              </a:spcAft>
              <a:buClr>
                <a:srgbClr val="5372B3"/>
              </a:buClr>
            </a:pPr>
            <a:r>
              <a:rPr lang="en-US" dirty="0">
                <a:solidFill>
                  <a:schemeClr val="tx1">
                    <a:lumMod val="75000"/>
                    <a:lumOff val="25000"/>
                  </a:schemeClr>
                </a:solidFill>
                <a:latin typeface="Garamond" panose="02020404030301010803" pitchFamily="18" charset="0"/>
              </a:rPr>
              <a:t>Soils and climate data continually ranked highly in model importance statistics</a:t>
            </a:r>
          </a:p>
          <a:p>
            <a:pPr>
              <a:lnSpc>
                <a:spcPct val="100000"/>
              </a:lnSpc>
              <a:spcBef>
                <a:spcPts val="0"/>
              </a:spcBef>
              <a:spcAft>
                <a:spcPts val="600"/>
              </a:spcAft>
              <a:buClr>
                <a:srgbClr val="5372B3"/>
              </a:buClr>
            </a:pPr>
            <a:r>
              <a:rPr lang="en-US" dirty="0">
                <a:solidFill>
                  <a:schemeClr val="tx1">
                    <a:lumMod val="75000"/>
                    <a:lumOff val="25000"/>
                  </a:schemeClr>
                </a:solidFill>
                <a:latin typeface="Garamond" panose="02020404030301010803" pitchFamily="18" charset="0"/>
              </a:rPr>
              <a:t>Volcanic activity causes frequent landscape changes and having the most recent and highest resolution elevation data would increase model accuracy and mitigate false positives</a:t>
            </a:r>
          </a:p>
          <a:p>
            <a:pPr marL="0" indent="0">
              <a:lnSpc>
                <a:spcPct val="100000"/>
              </a:lnSpc>
              <a:spcBef>
                <a:spcPts val="0"/>
              </a:spcBef>
              <a:spcAft>
                <a:spcPts val="600"/>
              </a:spcAft>
              <a:buClr>
                <a:srgbClr val="5372B3"/>
              </a:buClr>
              <a:buNone/>
            </a:pPr>
            <a:r>
              <a:rPr lang="en-US" b="1" dirty="0">
                <a:solidFill>
                  <a:schemeClr val="tx1">
                    <a:lumMod val="75000"/>
                    <a:lumOff val="25000"/>
                  </a:schemeClr>
                </a:solidFill>
                <a:latin typeface="Garamond" panose="02020404030301010803" pitchFamily="18" charset="0"/>
              </a:rPr>
              <a:t>Sea Level Rise Inundation Map</a:t>
            </a:r>
          </a:p>
          <a:p>
            <a:pPr>
              <a:lnSpc>
                <a:spcPct val="100000"/>
              </a:lnSpc>
              <a:spcBef>
                <a:spcPts val="0"/>
              </a:spcBef>
              <a:spcAft>
                <a:spcPts val="600"/>
              </a:spcAft>
              <a:buClr>
                <a:srgbClr val="5372B3"/>
              </a:buClr>
            </a:pPr>
            <a:r>
              <a:rPr lang="en-US" dirty="0">
                <a:solidFill>
                  <a:schemeClr val="tx1">
                    <a:lumMod val="75000"/>
                    <a:lumOff val="25000"/>
                  </a:schemeClr>
                </a:solidFill>
                <a:latin typeface="Garamond" panose="02020404030301010803" pitchFamily="18" charset="0"/>
              </a:rPr>
              <a:t>Feasibility study that support past findings (Nieves, V., Radin, C., &amp; Camps-Valls, G., 2021), showing the potential of using RF for flood prediction</a:t>
            </a:r>
          </a:p>
          <a:p>
            <a:pPr>
              <a:lnSpc>
                <a:spcPct val="100000"/>
              </a:lnSpc>
              <a:spcBef>
                <a:spcPts val="0"/>
              </a:spcBef>
              <a:spcAft>
                <a:spcPts val="600"/>
              </a:spcAft>
              <a:buClr>
                <a:srgbClr val="5372B3"/>
              </a:buClr>
            </a:pPr>
            <a:r>
              <a:rPr lang="en-US" dirty="0">
                <a:solidFill>
                  <a:schemeClr val="tx1">
                    <a:lumMod val="75000"/>
                    <a:lumOff val="25000"/>
                  </a:schemeClr>
                </a:solidFill>
                <a:latin typeface="Garamond" panose="02020404030301010803" pitchFamily="18" charset="0"/>
              </a:rPr>
              <a:t>Much more data still needed to make inter-event and future predictions possible</a:t>
            </a:r>
          </a:p>
        </p:txBody>
      </p:sp>
      <p:sp>
        <p:nvSpPr>
          <p:cNvPr id="17" name="TextBox 16">
            <a:extLst>
              <a:ext uri="{FF2B5EF4-FFF2-40B4-BE49-F238E27FC236}">
                <a16:creationId xmlns:a16="http://schemas.microsoft.com/office/drawing/2014/main" id="{4DCE6A74-6ADC-B642-A5A0-6916B3BCA987}"/>
              </a:ext>
            </a:extLst>
          </p:cNvPr>
          <p:cNvSpPr txBox="1"/>
          <p:nvPr/>
        </p:nvSpPr>
        <p:spPr>
          <a:xfrm>
            <a:off x="12737052" y="22717655"/>
            <a:ext cx="3486852" cy="769441"/>
          </a:xfrm>
          <a:prstGeom prst="rect">
            <a:avLst/>
          </a:prstGeom>
          <a:noFill/>
        </p:spPr>
        <p:txBody>
          <a:bodyPr wrap="none" rtlCol="0">
            <a:spAutoFit/>
          </a:bodyPr>
          <a:lstStyle/>
          <a:p>
            <a:r>
              <a:rPr lang="en-US" sz="4400" b="1" dirty="0">
                <a:solidFill>
                  <a:srgbClr val="5372B3"/>
                </a:solidFill>
                <a:latin typeface="Century Gothic" panose="020B0502020202020204" pitchFamily="34" charset="0"/>
              </a:rPr>
              <a:t>Conclusions</a:t>
            </a:r>
          </a:p>
        </p:txBody>
      </p:sp>
      <p:sp>
        <p:nvSpPr>
          <p:cNvPr id="18" name="Text Placeholder 16">
            <a:extLst>
              <a:ext uri="{FF2B5EF4-FFF2-40B4-BE49-F238E27FC236}">
                <a16:creationId xmlns:a16="http://schemas.microsoft.com/office/drawing/2014/main" id="{D35F066C-AA25-734C-B717-5ACBC62F9496}"/>
              </a:ext>
            </a:extLst>
          </p:cNvPr>
          <p:cNvSpPr txBox="1">
            <a:spLocks/>
          </p:cNvSpPr>
          <p:nvPr/>
        </p:nvSpPr>
        <p:spPr>
          <a:xfrm>
            <a:off x="12737052" y="31014782"/>
            <a:ext cx="12215962" cy="3275218"/>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pPr>
            <a:r>
              <a:rPr lang="en-US" sz="2400" dirty="0">
                <a:solidFill>
                  <a:schemeClr val="tx1">
                    <a:lumMod val="75000"/>
                    <a:lumOff val="25000"/>
                  </a:schemeClr>
                </a:solidFill>
                <a:latin typeface="Garamond"/>
                <a:ea typeface="+mn-lt"/>
                <a:cs typeface="+mn-lt"/>
              </a:rPr>
              <a:t>We thank our science advisors Dr. Roberta Martin, Dr. Jiwei Li, and Dr. David Hondula from Arizona State University. We thank Ryan Hammock, our NASA DEVELOP Fellow. </a:t>
            </a:r>
          </a:p>
          <a:p>
            <a:pPr>
              <a:lnSpc>
                <a:spcPct val="100000"/>
              </a:lnSpc>
              <a:spcBef>
                <a:spcPts val="600"/>
              </a:spcBef>
            </a:pPr>
            <a:r>
              <a:rPr lang="en-US" sz="2400" dirty="0">
                <a:solidFill>
                  <a:schemeClr val="tx1">
                    <a:lumMod val="75000"/>
                    <a:lumOff val="25000"/>
                  </a:schemeClr>
                </a:solidFill>
                <a:latin typeface="Garamond"/>
                <a:ea typeface="+mn-lt"/>
                <a:cs typeface="+mn-lt"/>
              </a:rPr>
              <a:t>Tool developers and support:</a:t>
            </a:r>
            <a:r>
              <a:rPr lang="en-US" sz="2400" dirty="0">
                <a:solidFill>
                  <a:schemeClr val="tx1">
                    <a:lumMod val="75000"/>
                    <a:lumOff val="25000"/>
                  </a:schemeClr>
                </a:solidFill>
                <a:latin typeface="Century Gothic"/>
                <a:ea typeface="+mn-lt"/>
                <a:cs typeface="+mn-lt"/>
              </a:rPr>
              <a:t> </a:t>
            </a:r>
            <a:endParaRPr lang="en-US" sz="2400" dirty="0">
              <a:solidFill>
                <a:schemeClr val="tx1">
                  <a:lumMod val="75000"/>
                  <a:lumOff val="25000"/>
                </a:schemeClr>
              </a:solidFill>
              <a:latin typeface="Century Gothic"/>
            </a:endParaRPr>
          </a:p>
          <a:p>
            <a:pPr>
              <a:lnSpc>
                <a:spcPct val="100000"/>
              </a:lnSpc>
              <a:spcBef>
                <a:spcPts val="0"/>
              </a:spcBef>
              <a:spcAft>
                <a:spcPts val="600"/>
              </a:spcAft>
            </a:pPr>
            <a:r>
              <a:rPr lang="en-US" sz="2400" dirty="0">
                <a:solidFill>
                  <a:schemeClr val="tx1">
                    <a:lumMod val="75000"/>
                    <a:lumOff val="25000"/>
                  </a:schemeClr>
                </a:solidFill>
                <a:latin typeface="Garamond"/>
                <a:ea typeface="+mn-lt"/>
                <a:cs typeface="+mn-lt"/>
              </a:rPr>
              <a:t>WIP Tool: Meghan Halabisky, University of Washington and Dan Miller, TerrainWorks. </a:t>
            </a:r>
            <a:endParaRPr lang="en-US" sz="2400" dirty="0">
              <a:solidFill>
                <a:schemeClr val="tx1">
                  <a:lumMod val="75000"/>
                  <a:lumOff val="25000"/>
                </a:schemeClr>
              </a:solidFill>
              <a:latin typeface="Century Gothic" panose="020F0302020204030204"/>
              <a:ea typeface="+mn-lt"/>
              <a:cs typeface="+mn-lt"/>
            </a:endParaRPr>
          </a:p>
          <a:p>
            <a:pPr>
              <a:lnSpc>
                <a:spcPct val="100000"/>
              </a:lnSpc>
              <a:spcBef>
                <a:spcPts val="0"/>
              </a:spcBef>
              <a:spcAft>
                <a:spcPts val="600"/>
              </a:spcAft>
            </a:pPr>
            <a:r>
              <a:rPr lang="en-US" sz="2400" dirty="0">
                <a:solidFill>
                  <a:schemeClr val="tx1">
                    <a:lumMod val="75000"/>
                    <a:lumOff val="25000"/>
                  </a:schemeClr>
                </a:solidFill>
                <a:latin typeface="Garamond"/>
                <a:ea typeface="+mn-lt"/>
                <a:cs typeface="+mn-lt"/>
              </a:rPr>
              <a:t>Global Flood Mapper: Pratyush Tripathy and Teja Malladi, Indian Institute for Human Settlements </a:t>
            </a:r>
            <a:endParaRPr lang="en-US" sz="2400" dirty="0">
              <a:solidFill>
                <a:schemeClr val="tx1">
                  <a:lumMod val="75000"/>
                  <a:lumOff val="25000"/>
                </a:schemeClr>
              </a:solidFill>
              <a:latin typeface="Century Gothic" panose="020F0302020204030204"/>
            </a:endParaRPr>
          </a:p>
          <a:p>
            <a:pPr>
              <a:lnSpc>
                <a:spcPct val="100000"/>
              </a:lnSpc>
              <a:spcBef>
                <a:spcPts val="0"/>
              </a:spcBef>
              <a:spcAft>
                <a:spcPts val="600"/>
              </a:spcAft>
            </a:pPr>
            <a:r>
              <a:rPr lang="en-US" sz="1800" dirty="0">
                <a:solidFill>
                  <a:schemeClr val="tx1">
                    <a:lumMod val="75000"/>
                    <a:lumOff val="25000"/>
                  </a:schemeClr>
                </a:solidFill>
                <a:latin typeface="Garamond"/>
              </a:rPr>
              <a:t>This material contains modified Copernicus Sentinel data (2015-2022), processed by ESA and modified PlanetScope data (2022) processed by Planet.</a:t>
            </a:r>
          </a:p>
          <a:p>
            <a:pPr>
              <a:lnSpc>
                <a:spcPct val="100000"/>
              </a:lnSpc>
              <a:spcBef>
                <a:spcPts val="0"/>
              </a:spcBef>
              <a:spcAft>
                <a:spcPts val="600"/>
              </a:spcAft>
            </a:pPr>
            <a:r>
              <a:rPr lang="en-US" sz="1800" kern="100" dirty="0">
                <a:solidFill>
                  <a:schemeClr val="tx1">
                    <a:lumMod val="75000"/>
                    <a:lumOff val="25000"/>
                  </a:schemeClr>
                </a:solidFill>
                <a:effectLst/>
                <a:latin typeface="Garamond" panose="02020404030301010803" pitchFamily="18" charset="0"/>
                <a:ea typeface="Songti SC"/>
                <a:cs typeface="Arial Unicode MS"/>
              </a:rPr>
              <a:t>Nieves, V., Radin, C., &amp; Camps-Valls, G. (2021). Predicting regional coastal sea level changes with machine learning. </a:t>
            </a:r>
            <a:r>
              <a:rPr lang="en-US" sz="1800" i="1" kern="100" dirty="0">
                <a:solidFill>
                  <a:schemeClr val="tx1">
                    <a:lumMod val="75000"/>
                    <a:lumOff val="25000"/>
                  </a:schemeClr>
                </a:solidFill>
                <a:effectLst/>
                <a:latin typeface="Garamond" panose="02020404030301010803" pitchFamily="18" charset="0"/>
                <a:ea typeface="Songti SC"/>
                <a:cs typeface="Arial Unicode MS"/>
              </a:rPr>
              <a:t>Scientific Reports</a:t>
            </a:r>
            <a:r>
              <a:rPr lang="en-US" sz="1800" kern="100" dirty="0">
                <a:solidFill>
                  <a:schemeClr val="tx1">
                    <a:lumMod val="75000"/>
                    <a:lumOff val="25000"/>
                  </a:schemeClr>
                </a:solidFill>
                <a:effectLst/>
                <a:latin typeface="Garamond" panose="02020404030301010803" pitchFamily="18" charset="0"/>
                <a:ea typeface="Songti SC"/>
                <a:cs typeface="Arial Unicode MS"/>
              </a:rPr>
              <a:t>, 11(1), 1-6. DOI: 10.1038/s41598-021-87460-z</a:t>
            </a:r>
            <a:r>
              <a:rPr lang="en-US" sz="1800" dirty="0">
                <a:solidFill>
                  <a:schemeClr val="tx1">
                    <a:lumMod val="75000"/>
                    <a:lumOff val="25000"/>
                  </a:schemeClr>
                </a:solidFill>
                <a:latin typeface="Garamond" panose="02020404030301010803" pitchFamily="18" charset="0"/>
              </a:rPr>
              <a:t> </a:t>
            </a:r>
          </a:p>
        </p:txBody>
      </p:sp>
      <p:sp>
        <p:nvSpPr>
          <p:cNvPr id="19" name="TextBox 18">
            <a:extLst>
              <a:ext uri="{FF2B5EF4-FFF2-40B4-BE49-F238E27FC236}">
                <a16:creationId xmlns:a16="http://schemas.microsoft.com/office/drawing/2014/main" id="{62609C20-1E2B-6A47-92A2-F3B2B7AB5A94}"/>
              </a:ext>
            </a:extLst>
          </p:cNvPr>
          <p:cNvSpPr txBox="1"/>
          <p:nvPr/>
        </p:nvSpPr>
        <p:spPr>
          <a:xfrm>
            <a:off x="12737052" y="30309745"/>
            <a:ext cx="5687776" cy="769441"/>
          </a:xfrm>
          <a:prstGeom prst="rect">
            <a:avLst/>
          </a:prstGeom>
          <a:noFill/>
        </p:spPr>
        <p:txBody>
          <a:bodyPr wrap="none" rtlCol="0">
            <a:spAutoFit/>
          </a:bodyPr>
          <a:lstStyle/>
          <a:p>
            <a:r>
              <a:rPr lang="en-US" sz="4400" b="1" dirty="0">
                <a:solidFill>
                  <a:srgbClr val="5372B3"/>
                </a:solidFill>
                <a:latin typeface="Century Gothic" panose="020B0502020202020204" pitchFamily="34" charset="0"/>
              </a:rPr>
              <a:t>Acknowledgements</a:t>
            </a:r>
          </a:p>
        </p:txBody>
      </p:sp>
      <p:sp>
        <p:nvSpPr>
          <p:cNvPr id="20" name="Text Placeholder 16">
            <a:extLst>
              <a:ext uri="{FF2B5EF4-FFF2-40B4-BE49-F238E27FC236}">
                <a16:creationId xmlns:a16="http://schemas.microsoft.com/office/drawing/2014/main" id="{30B133FB-8DCD-0042-947B-D0EE1DC0C852}"/>
              </a:ext>
            </a:extLst>
          </p:cNvPr>
          <p:cNvSpPr txBox="1">
            <a:spLocks/>
          </p:cNvSpPr>
          <p:nvPr/>
        </p:nvSpPr>
        <p:spPr>
          <a:xfrm>
            <a:off x="12737052" y="28626534"/>
            <a:ext cx="11904065" cy="1375549"/>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457200" indent="-457200">
              <a:lnSpc>
                <a:spcPct val="100000"/>
              </a:lnSpc>
              <a:spcBef>
                <a:spcPts val="0"/>
              </a:spcBef>
              <a:spcAft>
                <a:spcPts val="600"/>
              </a:spcAft>
              <a:buClr>
                <a:srgbClr val="5372B3"/>
              </a:buClr>
              <a:buFont typeface="Webdings" panose="05030102010509060703" pitchFamily="18" charset="2"/>
              <a:buChar char="4"/>
            </a:pPr>
            <a:r>
              <a:rPr lang="en-US" dirty="0">
                <a:solidFill>
                  <a:schemeClr val="tx1">
                    <a:lumMod val="75000"/>
                    <a:lumOff val="25000"/>
                  </a:schemeClr>
                </a:solidFill>
                <a:latin typeface="Garamond"/>
              </a:rPr>
              <a:t>County of Hawaii Planning Department</a:t>
            </a:r>
          </a:p>
          <a:p>
            <a:pPr marL="457200" indent="-457200">
              <a:lnSpc>
                <a:spcPct val="100000"/>
              </a:lnSpc>
              <a:spcBef>
                <a:spcPts val="0"/>
              </a:spcBef>
              <a:spcAft>
                <a:spcPts val="600"/>
              </a:spcAft>
              <a:buClr>
                <a:srgbClr val="5372B3"/>
              </a:buClr>
              <a:buFont typeface="Webdings" panose="05030102010509060703" pitchFamily="18" charset="2"/>
              <a:buChar char="4"/>
            </a:pPr>
            <a:r>
              <a:rPr lang="en-US" dirty="0">
                <a:solidFill>
                  <a:schemeClr val="tx1">
                    <a:lumMod val="75000"/>
                    <a:lumOff val="25000"/>
                  </a:schemeClr>
                </a:solidFill>
                <a:latin typeface="Garamond"/>
              </a:rPr>
              <a:t>State of Hawaii Department of Land and Natural Resources</a:t>
            </a:r>
          </a:p>
          <a:p>
            <a:pPr marL="457200" indent="-457200">
              <a:lnSpc>
                <a:spcPct val="100000"/>
              </a:lnSpc>
              <a:spcBef>
                <a:spcPts val="0"/>
              </a:spcBef>
              <a:spcAft>
                <a:spcPts val="600"/>
              </a:spcAft>
              <a:buClr>
                <a:srgbClr val="5372B3"/>
              </a:buClr>
              <a:buFont typeface="Webdings" panose="05030102010509060703" pitchFamily="18" charset="2"/>
              <a:buChar char="4"/>
            </a:pPr>
            <a:r>
              <a:rPr lang="en-US" dirty="0">
                <a:solidFill>
                  <a:schemeClr val="tx1">
                    <a:lumMod val="75000"/>
                    <a:lumOff val="25000"/>
                  </a:schemeClr>
                </a:solidFill>
                <a:latin typeface="Garamond"/>
              </a:rPr>
              <a:t>Arizona State University Center for Global Discovery and Conservation Science.</a:t>
            </a:r>
            <a:endParaRPr lang="en-US" dirty="0">
              <a:solidFill>
                <a:schemeClr val="tx1">
                  <a:lumMod val="75000"/>
                  <a:lumOff val="25000"/>
                </a:schemeClr>
              </a:solidFill>
              <a:latin typeface="Garamond" panose="02020404030301010803" pitchFamily="18" charset="0"/>
            </a:endParaRPr>
          </a:p>
        </p:txBody>
      </p:sp>
      <p:sp>
        <p:nvSpPr>
          <p:cNvPr id="21" name="TextBox 20">
            <a:extLst>
              <a:ext uri="{FF2B5EF4-FFF2-40B4-BE49-F238E27FC236}">
                <a16:creationId xmlns:a16="http://schemas.microsoft.com/office/drawing/2014/main" id="{54C1EB46-C54F-8B42-84B8-7EBD78A05F23}"/>
              </a:ext>
            </a:extLst>
          </p:cNvPr>
          <p:cNvSpPr txBox="1"/>
          <p:nvPr/>
        </p:nvSpPr>
        <p:spPr>
          <a:xfrm>
            <a:off x="12737052" y="27901422"/>
            <a:ext cx="4403770" cy="769441"/>
          </a:xfrm>
          <a:prstGeom prst="rect">
            <a:avLst/>
          </a:prstGeom>
          <a:noFill/>
        </p:spPr>
        <p:txBody>
          <a:bodyPr wrap="none" rtlCol="0">
            <a:spAutoFit/>
          </a:bodyPr>
          <a:lstStyle/>
          <a:p>
            <a:r>
              <a:rPr lang="en-US" sz="4400" b="1" dirty="0">
                <a:solidFill>
                  <a:srgbClr val="5372B3"/>
                </a:solidFill>
                <a:latin typeface="Century Gothic" panose="020B0502020202020204" pitchFamily="34" charset="0"/>
              </a:rPr>
              <a:t>Project Partners</a:t>
            </a:r>
          </a:p>
        </p:txBody>
      </p:sp>
      <p:sp>
        <p:nvSpPr>
          <p:cNvPr id="22" name="TextBox 21">
            <a:extLst>
              <a:ext uri="{FF2B5EF4-FFF2-40B4-BE49-F238E27FC236}">
                <a16:creationId xmlns:a16="http://schemas.microsoft.com/office/drawing/2014/main" id="{DADBC8F7-A85D-3E4A-834E-92FE4F1AB007}"/>
              </a:ext>
            </a:extLst>
          </p:cNvPr>
          <p:cNvSpPr txBox="1"/>
          <p:nvPr/>
        </p:nvSpPr>
        <p:spPr>
          <a:xfrm>
            <a:off x="868453" y="29869891"/>
            <a:ext cx="4542503" cy="769441"/>
          </a:xfrm>
          <a:prstGeom prst="rect">
            <a:avLst/>
          </a:prstGeom>
          <a:noFill/>
        </p:spPr>
        <p:txBody>
          <a:bodyPr wrap="none" rtlCol="0" anchor="ctr">
            <a:spAutoFit/>
          </a:bodyPr>
          <a:lstStyle/>
          <a:p>
            <a:r>
              <a:rPr lang="en-US" sz="4400" b="1" dirty="0">
                <a:solidFill>
                  <a:srgbClr val="5372B3"/>
                </a:solidFill>
                <a:latin typeface="Century Gothic" panose="020B0502020202020204" pitchFamily="34" charset="0"/>
              </a:rPr>
              <a:t>Team Members</a:t>
            </a:r>
          </a:p>
        </p:txBody>
      </p:sp>
      <p:grpSp>
        <p:nvGrpSpPr>
          <p:cNvPr id="31" name="Group 30">
            <a:extLst>
              <a:ext uri="{FF2B5EF4-FFF2-40B4-BE49-F238E27FC236}">
                <a16:creationId xmlns:a16="http://schemas.microsoft.com/office/drawing/2014/main" id="{D7C16FEC-50EA-4171-89E1-6D3B600648EE}"/>
              </a:ext>
            </a:extLst>
          </p:cNvPr>
          <p:cNvGrpSpPr/>
          <p:nvPr/>
        </p:nvGrpSpPr>
        <p:grpSpPr>
          <a:xfrm>
            <a:off x="717023" y="30751261"/>
            <a:ext cx="2834640" cy="3140216"/>
            <a:chOff x="717023" y="30751261"/>
            <a:chExt cx="2834640" cy="3140216"/>
          </a:xfrm>
        </p:grpSpPr>
        <p:pic>
          <p:nvPicPr>
            <p:cNvPr id="41" name="Picture 40" descr="Shape, circle&#10;&#10;Description automatically generated">
              <a:extLst>
                <a:ext uri="{FF2B5EF4-FFF2-40B4-BE49-F238E27FC236}">
                  <a16:creationId xmlns:a16="http://schemas.microsoft.com/office/drawing/2014/main" id="{141B66F3-CC1E-4639-B767-C4CECF4FDD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2665" y="30751261"/>
              <a:ext cx="2123357" cy="2103120"/>
            </a:xfrm>
            <a:prstGeom prst="rect">
              <a:avLst/>
            </a:prstGeom>
          </p:spPr>
        </p:pic>
        <p:pic>
          <p:nvPicPr>
            <p:cNvPr id="60" name="Picture 8">
              <a:extLst>
                <a:ext uri="{FF2B5EF4-FFF2-40B4-BE49-F238E27FC236}">
                  <a16:creationId xmlns:a16="http://schemas.microsoft.com/office/drawing/2014/main" id="{6517A3BE-4075-AE8B-DAD1-47E516314792}"/>
                </a:ext>
              </a:extLst>
            </p:cNvPr>
            <p:cNvPicPr>
              <a:picLocks noChangeAspect="1"/>
            </p:cNvPicPr>
            <p:nvPr/>
          </p:nvPicPr>
          <p:blipFill rotWithShape="1">
            <a:blip r:embed="rId5"/>
            <a:srcRect l="4729" t="-372" r="5846" b="27489"/>
            <a:stretch/>
          </p:blipFill>
          <p:spPr>
            <a:xfrm>
              <a:off x="1302692" y="30979861"/>
              <a:ext cx="1663302" cy="1645920"/>
            </a:xfrm>
            <a:prstGeom prst="ellipse">
              <a:avLst/>
            </a:prstGeom>
            <a:ln>
              <a:noFill/>
            </a:ln>
            <a:effectLst/>
          </p:spPr>
        </p:pic>
        <p:sp>
          <p:nvSpPr>
            <p:cNvPr id="27" name="Text Placeholder 16">
              <a:extLst>
                <a:ext uri="{FF2B5EF4-FFF2-40B4-BE49-F238E27FC236}">
                  <a16:creationId xmlns:a16="http://schemas.microsoft.com/office/drawing/2014/main" id="{B28218B1-CC26-1748-A80F-C67D9F623F59}"/>
                </a:ext>
              </a:extLst>
            </p:cNvPr>
            <p:cNvSpPr txBox="1">
              <a:spLocks/>
            </p:cNvSpPr>
            <p:nvPr/>
          </p:nvSpPr>
          <p:spPr>
            <a:xfrm>
              <a:off x="717023" y="32968147"/>
              <a:ext cx="2834640" cy="923330"/>
            </a:xfrm>
            <a:prstGeom prst="rect">
              <a:avLst/>
            </a:prstGeom>
          </p:spPr>
          <p:txBody>
            <a:bodyPr wrap="square" lIns="91440" tIns="45720" rIns="91440" bIns="45720" numCol="1" spcCol="640080" anchor="t">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b="1" dirty="0">
                  <a:solidFill>
                    <a:schemeClr val="tx1">
                      <a:lumMod val="75000"/>
                      <a:lumOff val="25000"/>
                    </a:schemeClr>
                  </a:solidFill>
                  <a:latin typeface="Garamond"/>
                </a:rPr>
                <a:t>Lisa Tanh</a:t>
              </a:r>
              <a:endParaRPr lang="en-US" dirty="0"/>
            </a:p>
            <a:p>
              <a:pPr algn="ctr">
                <a:lnSpc>
                  <a:spcPct val="100000"/>
                </a:lnSpc>
                <a:spcBef>
                  <a:spcPts val="0"/>
                </a:spcBef>
              </a:pPr>
              <a:r>
                <a:rPr lang="en-US" dirty="0">
                  <a:solidFill>
                    <a:schemeClr val="tx1">
                      <a:lumMod val="75000"/>
                      <a:lumOff val="25000"/>
                    </a:schemeClr>
                  </a:solidFill>
                  <a:latin typeface="Garamond" panose="02020404030301010803" pitchFamily="18" charset="0"/>
                </a:rPr>
                <a:t>Project Lead</a:t>
              </a:r>
            </a:p>
          </p:txBody>
        </p:sp>
      </p:grpSp>
      <p:grpSp>
        <p:nvGrpSpPr>
          <p:cNvPr id="34" name="Group 33">
            <a:extLst>
              <a:ext uri="{FF2B5EF4-FFF2-40B4-BE49-F238E27FC236}">
                <a16:creationId xmlns:a16="http://schemas.microsoft.com/office/drawing/2014/main" id="{D908C6B8-03DD-416D-AAFB-75F71ACA6E7B}"/>
              </a:ext>
            </a:extLst>
          </p:cNvPr>
          <p:cNvGrpSpPr/>
          <p:nvPr/>
        </p:nvGrpSpPr>
        <p:grpSpPr>
          <a:xfrm>
            <a:off x="6318389" y="30751261"/>
            <a:ext cx="2834640" cy="2724717"/>
            <a:chOff x="6634864" y="30751261"/>
            <a:chExt cx="2834640" cy="2724717"/>
          </a:xfrm>
        </p:grpSpPr>
        <p:pic>
          <p:nvPicPr>
            <p:cNvPr id="43" name="Picture 42" descr="Shape, circle&#10;&#10;Description automatically generated">
              <a:extLst>
                <a:ext uri="{FF2B5EF4-FFF2-40B4-BE49-F238E27FC236}">
                  <a16:creationId xmlns:a16="http://schemas.microsoft.com/office/drawing/2014/main" id="{5934E1CF-B3BB-4629-80FD-4A39A3F1E7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90506" y="30751261"/>
              <a:ext cx="2123357" cy="2103120"/>
            </a:xfrm>
            <a:prstGeom prst="rect">
              <a:avLst/>
            </a:prstGeom>
          </p:spPr>
        </p:pic>
        <p:pic>
          <p:nvPicPr>
            <p:cNvPr id="62" name="Picture 9" descr="A picture containing outdoor, person, person, standing&#10;&#10;Description automatically generated">
              <a:extLst>
                <a:ext uri="{FF2B5EF4-FFF2-40B4-BE49-F238E27FC236}">
                  <a16:creationId xmlns:a16="http://schemas.microsoft.com/office/drawing/2014/main" id="{3CDDB6A7-7548-6C76-9803-D295A648382D}"/>
                </a:ext>
              </a:extLst>
            </p:cNvPr>
            <p:cNvPicPr>
              <a:picLocks noChangeAspect="1"/>
            </p:cNvPicPr>
            <p:nvPr/>
          </p:nvPicPr>
          <p:blipFill rotWithShape="1">
            <a:blip r:embed="rId6"/>
            <a:srcRect l="46816" t="24989" r="9882" b="9585"/>
            <a:stretch/>
          </p:blipFill>
          <p:spPr>
            <a:xfrm>
              <a:off x="7235997" y="30979861"/>
              <a:ext cx="1632375" cy="1645920"/>
            </a:xfrm>
            <a:prstGeom prst="ellipse">
              <a:avLst/>
            </a:prstGeom>
            <a:ln>
              <a:noFill/>
            </a:ln>
            <a:effectLst/>
          </p:spPr>
        </p:pic>
        <p:sp>
          <p:nvSpPr>
            <p:cNvPr id="30" name="Text Placeholder 16">
              <a:extLst>
                <a:ext uri="{FF2B5EF4-FFF2-40B4-BE49-F238E27FC236}">
                  <a16:creationId xmlns:a16="http://schemas.microsoft.com/office/drawing/2014/main" id="{DE579121-499F-A942-88A7-A0E367204A8F}"/>
                </a:ext>
              </a:extLst>
            </p:cNvPr>
            <p:cNvSpPr txBox="1">
              <a:spLocks/>
            </p:cNvSpPr>
            <p:nvPr/>
          </p:nvSpPr>
          <p:spPr>
            <a:xfrm>
              <a:off x="6634864" y="32968147"/>
              <a:ext cx="2834640" cy="507831"/>
            </a:xfrm>
            <a:prstGeom prst="rect">
              <a:avLst/>
            </a:prstGeom>
          </p:spPr>
          <p:txBody>
            <a:bodyPr lIns="91440" tIns="45720" rIns="91440" bIns="45720" numCol="1" spcCol="640080" anchor="t">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dirty="0">
                  <a:solidFill>
                    <a:schemeClr val="tx1">
                      <a:lumMod val="75000"/>
                      <a:lumOff val="25000"/>
                    </a:schemeClr>
                  </a:solidFill>
                  <a:latin typeface="Garamond"/>
                </a:rPr>
                <a:t>Connor Racette</a:t>
              </a:r>
            </a:p>
          </p:txBody>
        </p:sp>
      </p:grpSp>
      <p:grpSp>
        <p:nvGrpSpPr>
          <p:cNvPr id="37" name="Group 36">
            <a:extLst>
              <a:ext uri="{FF2B5EF4-FFF2-40B4-BE49-F238E27FC236}">
                <a16:creationId xmlns:a16="http://schemas.microsoft.com/office/drawing/2014/main" id="{67B05944-7012-49D9-8C42-115FFD1F6B68}"/>
              </a:ext>
            </a:extLst>
          </p:cNvPr>
          <p:cNvGrpSpPr/>
          <p:nvPr/>
        </p:nvGrpSpPr>
        <p:grpSpPr>
          <a:xfrm>
            <a:off x="9119071" y="30751261"/>
            <a:ext cx="2834640" cy="2724717"/>
            <a:chOff x="9539347" y="30751261"/>
            <a:chExt cx="2834640" cy="2724717"/>
          </a:xfrm>
        </p:grpSpPr>
        <p:pic>
          <p:nvPicPr>
            <p:cNvPr id="4" name="Picture 3" descr="Shape, circle&#10;&#10;Description automatically generated">
              <a:extLst>
                <a:ext uri="{FF2B5EF4-FFF2-40B4-BE49-F238E27FC236}">
                  <a16:creationId xmlns:a16="http://schemas.microsoft.com/office/drawing/2014/main" id="{31A46BF0-EC5C-40F7-8312-3FA5F05F17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94989" y="30751261"/>
              <a:ext cx="2123357" cy="2103120"/>
            </a:xfrm>
            <a:prstGeom prst="rect">
              <a:avLst/>
            </a:prstGeom>
          </p:spPr>
        </p:pic>
        <p:pic>
          <p:nvPicPr>
            <p:cNvPr id="24" name="Picture 6" descr="A picture containing person, white&#10;&#10;Description automatically generated">
              <a:extLst>
                <a:ext uri="{FF2B5EF4-FFF2-40B4-BE49-F238E27FC236}">
                  <a16:creationId xmlns:a16="http://schemas.microsoft.com/office/drawing/2014/main" id="{0C324D1A-4AC9-1286-4696-CF3D21FD22DE}"/>
                </a:ext>
              </a:extLst>
            </p:cNvPr>
            <p:cNvPicPr>
              <a:picLocks noChangeAspect="1"/>
            </p:cNvPicPr>
            <p:nvPr/>
          </p:nvPicPr>
          <p:blipFill rotWithShape="1">
            <a:blip r:embed="rId7"/>
            <a:srcRect l="24053" t="3914" r="19140" b="40258"/>
            <a:stretch/>
          </p:blipFill>
          <p:spPr>
            <a:xfrm>
              <a:off x="10124609" y="30979861"/>
              <a:ext cx="1664117" cy="1645920"/>
            </a:xfrm>
            <a:prstGeom prst="ellipse">
              <a:avLst/>
            </a:prstGeom>
            <a:ln>
              <a:noFill/>
            </a:ln>
            <a:effectLst/>
          </p:spPr>
        </p:pic>
        <p:sp>
          <p:nvSpPr>
            <p:cNvPr id="33" name="Text Placeholder 16">
              <a:extLst>
                <a:ext uri="{FF2B5EF4-FFF2-40B4-BE49-F238E27FC236}">
                  <a16:creationId xmlns:a16="http://schemas.microsoft.com/office/drawing/2014/main" id="{ECBB7FA8-F9CB-4343-9E9B-F0FDC7AE37C7}"/>
                </a:ext>
              </a:extLst>
            </p:cNvPr>
            <p:cNvSpPr txBox="1">
              <a:spLocks/>
            </p:cNvSpPr>
            <p:nvPr/>
          </p:nvSpPr>
          <p:spPr>
            <a:xfrm>
              <a:off x="9539347" y="32968147"/>
              <a:ext cx="2834640" cy="507831"/>
            </a:xfrm>
            <a:prstGeom prst="rect">
              <a:avLst/>
            </a:prstGeom>
          </p:spPr>
          <p:txBody>
            <a:bodyPr lIns="91440" tIns="45720" rIns="91440" bIns="45720" numCol="1" spcCol="640080" anchor="t">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dirty="0">
                  <a:solidFill>
                    <a:schemeClr val="tx1">
                      <a:lumMod val="75000"/>
                      <a:lumOff val="25000"/>
                    </a:schemeClr>
                  </a:solidFill>
                  <a:latin typeface="Garamond"/>
                </a:rPr>
                <a:t>Matilda Anokye</a:t>
              </a:r>
              <a:endParaRPr lang="en-US" dirty="0"/>
            </a:p>
          </p:txBody>
        </p:sp>
      </p:grpSp>
      <p:grpSp>
        <p:nvGrpSpPr>
          <p:cNvPr id="32" name="Group 31">
            <a:extLst>
              <a:ext uri="{FF2B5EF4-FFF2-40B4-BE49-F238E27FC236}">
                <a16:creationId xmlns:a16="http://schemas.microsoft.com/office/drawing/2014/main" id="{C109D443-4C9B-4D55-B5E0-586993DC2DB3}"/>
              </a:ext>
            </a:extLst>
          </p:cNvPr>
          <p:cNvGrpSpPr/>
          <p:nvPr/>
        </p:nvGrpSpPr>
        <p:grpSpPr>
          <a:xfrm>
            <a:off x="3517706" y="30751261"/>
            <a:ext cx="2834640" cy="2724717"/>
            <a:chOff x="3724259" y="30751261"/>
            <a:chExt cx="2834640" cy="2724717"/>
          </a:xfrm>
        </p:grpSpPr>
        <p:pic>
          <p:nvPicPr>
            <p:cNvPr id="44" name="Picture 43" descr="Shape, circle&#10;&#10;Description automatically generated">
              <a:extLst>
                <a:ext uri="{FF2B5EF4-FFF2-40B4-BE49-F238E27FC236}">
                  <a16:creationId xmlns:a16="http://schemas.microsoft.com/office/drawing/2014/main" id="{7E9368D8-6F6B-49EE-B779-0014A53A399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9901" y="30751261"/>
              <a:ext cx="2123357" cy="2103120"/>
            </a:xfrm>
            <a:prstGeom prst="rect">
              <a:avLst/>
            </a:prstGeom>
          </p:spPr>
        </p:pic>
        <p:pic>
          <p:nvPicPr>
            <p:cNvPr id="56" name="Picture 10">
              <a:extLst>
                <a:ext uri="{FF2B5EF4-FFF2-40B4-BE49-F238E27FC236}">
                  <a16:creationId xmlns:a16="http://schemas.microsoft.com/office/drawing/2014/main" id="{87C9715A-784D-023D-C9C8-30A1BB6CA985}"/>
                </a:ext>
              </a:extLst>
            </p:cNvPr>
            <p:cNvPicPr>
              <a:picLocks noChangeAspect="1"/>
            </p:cNvPicPr>
            <p:nvPr/>
          </p:nvPicPr>
          <p:blipFill rotWithShape="1">
            <a:blip r:embed="rId8"/>
            <a:srcRect l="2522" r="720" b="28901"/>
            <a:stretch/>
          </p:blipFill>
          <p:spPr>
            <a:xfrm>
              <a:off x="4330793" y="30979861"/>
              <a:ext cx="1634954" cy="1645920"/>
            </a:xfrm>
            <a:prstGeom prst="ellipse">
              <a:avLst/>
            </a:prstGeom>
            <a:ln>
              <a:noFill/>
            </a:ln>
            <a:effectLst/>
          </p:spPr>
        </p:pic>
        <p:sp>
          <p:nvSpPr>
            <p:cNvPr id="36" name="Text Placeholder 16">
              <a:extLst>
                <a:ext uri="{FF2B5EF4-FFF2-40B4-BE49-F238E27FC236}">
                  <a16:creationId xmlns:a16="http://schemas.microsoft.com/office/drawing/2014/main" id="{C9A2BDDB-7307-134C-862D-2E2389AD75C6}"/>
                </a:ext>
              </a:extLst>
            </p:cNvPr>
            <p:cNvSpPr txBox="1">
              <a:spLocks/>
            </p:cNvSpPr>
            <p:nvPr/>
          </p:nvSpPr>
          <p:spPr>
            <a:xfrm>
              <a:off x="3724259" y="32968147"/>
              <a:ext cx="2834640" cy="507831"/>
            </a:xfrm>
            <a:prstGeom prst="rect">
              <a:avLst/>
            </a:prstGeom>
          </p:spPr>
          <p:txBody>
            <a:bodyPr lIns="91440" tIns="45720" rIns="91440" bIns="45720" numCol="1" spcCol="640080" anchor="t">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dirty="0">
                  <a:solidFill>
                    <a:schemeClr val="tx1">
                      <a:lumMod val="75000"/>
                      <a:lumOff val="25000"/>
                    </a:schemeClr>
                  </a:solidFill>
                  <a:latin typeface="Garamond"/>
                </a:rPr>
                <a:t>Ian Lee</a:t>
              </a:r>
            </a:p>
          </p:txBody>
        </p:sp>
      </p:grpSp>
      <p:sp>
        <p:nvSpPr>
          <p:cNvPr id="38" name="TextBox 37">
            <a:extLst>
              <a:ext uri="{FF2B5EF4-FFF2-40B4-BE49-F238E27FC236}">
                <a16:creationId xmlns:a16="http://schemas.microsoft.com/office/drawing/2014/main" id="{1EC47E79-0327-A941-B47B-0BC48AE55838}"/>
              </a:ext>
            </a:extLst>
          </p:cNvPr>
          <p:cNvSpPr txBox="1"/>
          <p:nvPr/>
        </p:nvSpPr>
        <p:spPr>
          <a:xfrm>
            <a:off x="878674" y="4434115"/>
            <a:ext cx="2475358" cy="769441"/>
          </a:xfrm>
          <a:prstGeom prst="rect">
            <a:avLst/>
          </a:prstGeom>
          <a:noFill/>
        </p:spPr>
        <p:txBody>
          <a:bodyPr wrap="none" rtlCol="0">
            <a:spAutoFit/>
          </a:bodyPr>
          <a:lstStyle/>
          <a:p>
            <a:r>
              <a:rPr lang="en-US" sz="4400" b="1" dirty="0">
                <a:solidFill>
                  <a:srgbClr val="5372B3"/>
                </a:solidFill>
                <a:latin typeface="Century Gothic" panose="020B0502020202020204" pitchFamily="34" charset="0"/>
              </a:rPr>
              <a:t>Abstract</a:t>
            </a:r>
          </a:p>
        </p:txBody>
      </p:sp>
      <p:sp>
        <p:nvSpPr>
          <p:cNvPr id="42" name="Title 3">
            <a:extLst>
              <a:ext uri="{FF2B5EF4-FFF2-40B4-BE49-F238E27FC236}">
                <a16:creationId xmlns:a16="http://schemas.microsoft.com/office/drawing/2014/main" id="{BF2AE676-7BC0-435A-A97D-EFAB75EA6A6D}"/>
              </a:ext>
            </a:extLst>
          </p:cNvPr>
          <p:cNvSpPr txBox="1">
            <a:spLocks/>
          </p:cNvSpPr>
          <p:nvPr/>
        </p:nvSpPr>
        <p:spPr>
          <a:xfrm>
            <a:off x="24995303" y="4648200"/>
            <a:ext cx="1522297" cy="29451299"/>
          </a:xfrm>
          <a:prstGeom prst="rect">
            <a:avLst/>
          </a:prstGeom>
        </p:spPr>
        <p:txBody>
          <a:bodyPr vert="vert270" lIns="91440" tIns="45720" rIns="91440" bIns="45720" anchor="t">
            <a:noAutofit/>
          </a:bodyPr>
          <a:lstStyle>
            <a:lvl1pPr algn="l" defTabSz="2743200" rtl="0" eaLnBrk="1" latinLnBrk="0" hangingPunct="1">
              <a:lnSpc>
                <a:spcPct val="90000"/>
              </a:lnSpc>
              <a:spcBef>
                <a:spcPct val="0"/>
              </a:spcBef>
              <a:buNone/>
              <a:defRPr sz="6000" b="0" kern="1200" baseline="0">
                <a:solidFill>
                  <a:srgbClr val="9299A8"/>
                </a:solidFill>
                <a:latin typeface="+mj-lt"/>
                <a:ea typeface="+mj-ea"/>
                <a:cs typeface="+mj-cs"/>
              </a:defRPr>
            </a:lvl1pPr>
          </a:lstStyle>
          <a:p>
            <a:r>
              <a:rPr lang="en-US" sz="10000" dirty="0">
                <a:solidFill>
                  <a:srgbClr val="5372B3"/>
                </a:solidFill>
              </a:rPr>
              <a:t>Hawaii Island Climate</a:t>
            </a:r>
          </a:p>
        </p:txBody>
      </p:sp>
      <p:sp>
        <p:nvSpPr>
          <p:cNvPr id="53" name="Text Placeholder 11">
            <a:extLst>
              <a:ext uri="{FF2B5EF4-FFF2-40B4-BE49-F238E27FC236}">
                <a16:creationId xmlns:a16="http://schemas.microsoft.com/office/drawing/2014/main" id="{071EBB9C-2234-4E06-8A3A-32E0FD8AEE91}"/>
              </a:ext>
            </a:extLst>
          </p:cNvPr>
          <p:cNvSpPr txBox="1">
            <a:spLocks/>
          </p:cNvSpPr>
          <p:nvPr/>
        </p:nvSpPr>
        <p:spPr>
          <a:xfrm>
            <a:off x="5430554" y="34770348"/>
            <a:ext cx="6404732" cy="653305"/>
          </a:xfrm>
          <a:prstGeom prst="rect">
            <a:avLst/>
          </a:prstGeom>
        </p:spPr>
        <p:txBody>
          <a:bodyPr lIns="91440" tIns="45720" rIns="91440" bIns="45720" anchor="t">
            <a:noAutofit/>
          </a:bodyPr>
          <a:lstStyle>
            <a:lvl1pPr marL="0" indent="0" algn="r" defTabSz="2743200" rtl="0" eaLnBrk="1" latinLnBrk="0" hangingPunct="1">
              <a:lnSpc>
                <a:spcPct val="90000"/>
              </a:lnSpc>
              <a:spcBef>
                <a:spcPts val="3000"/>
              </a:spcBef>
              <a:buFont typeface="Arial" panose="020B0604020202020204" pitchFamily="34" charset="0"/>
              <a:buNone/>
              <a:defRPr sz="4800" kern="1200" baseline="0">
                <a:solidFill>
                  <a:srgbClr val="9299A8"/>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l"/>
            <a:r>
              <a:rPr lang="en-US" spc="100" dirty="0">
                <a:solidFill>
                  <a:schemeClr val="bg1"/>
                </a:solidFill>
              </a:rPr>
              <a:t>Arizona – Tempe</a:t>
            </a:r>
            <a:endParaRPr lang="en-US" dirty="0">
              <a:solidFill>
                <a:schemeClr val="bg1"/>
              </a:solidFill>
            </a:endParaRPr>
          </a:p>
        </p:txBody>
      </p:sp>
      <p:sp>
        <p:nvSpPr>
          <p:cNvPr id="163" name="Text Placeholder 16">
            <a:extLst>
              <a:ext uri="{FF2B5EF4-FFF2-40B4-BE49-F238E27FC236}">
                <a16:creationId xmlns:a16="http://schemas.microsoft.com/office/drawing/2014/main" id="{CF0B278F-355E-8836-936F-FDE2535E5C91}"/>
              </a:ext>
            </a:extLst>
          </p:cNvPr>
          <p:cNvSpPr txBox="1">
            <a:spLocks/>
          </p:cNvSpPr>
          <p:nvPr/>
        </p:nvSpPr>
        <p:spPr>
          <a:xfrm>
            <a:off x="1340076" y="25168295"/>
            <a:ext cx="10720715" cy="902579"/>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spcAft>
                <a:spcPts val="600"/>
              </a:spcAft>
            </a:pPr>
            <a:r>
              <a:rPr lang="en-US" b="1" u="sng" dirty="0">
                <a:solidFill>
                  <a:schemeClr val="tx1">
                    <a:lumMod val="75000"/>
                    <a:lumOff val="25000"/>
                  </a:schemeClr>
                </a:solidFill>
                <a:latin typeface="Garamond"/>
              </a:rPr>
              <a:t>Sea Level Rise Inundation Map</a:t>
            </a:r>
            <a:endParaRPr lang="en-US" dirty="0"/>
          </a:p>
        </p:txBody>
      </p:sp>
      <p:sp>
        <p:nvSpPr>
          <p:cNvPr id="164" name="Text Placeholder 16">
            <a:extLst>
              <a:ext uri="{FF2B5EF4-FFF2-40B4-BE49-F238E27FC236}">
                <a16:creationId xmlns:a16="http://schemas.microsoft.com/office/drawing/2014/main" id="{9EB02500-C944-7F8A-95EB-009EDA14473D}"/>
              </a:ext>
            </a:extLst>
          </p:cNvPr>
          <p:cNvSpPr txBox="1">
            <a:spLocks/>
          </p:cNvSpPr>
          <p:nvPr/>
        </p:nvSpPr>
        <p:spPr>
          <a:xfrm>
            <a:off x="1870241" y="19465040"/>
            <a:ext cx="1385018" cy="534400"/>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spcAft>
                <a:spcPts val="600"/>
              </a:spcAft>
            </a:pPr>
            <a:r>
              <a:rPr lang="en-US" b="1" dirty="0">
                <a:solidFill>
                  <a:schemeClr val="tx1">
                    <a:lumMod val="75000"/>
                    <a:lumOff val="25000"/>
                  </a:schemeClr>
                </a:solidFill>
                <a:latin typeface="Garamond"/>
              </a:rPr>
              <a:t>Inputs</a:t>
            </a:r>
            <a:endParaRPr lang="en-US" dirty="0">
              <a:solidFill>
                <a:schemeClr val="tx1">
                  <a:lumMod val="75000"/>
                  <a:lumOff val="25000"/>
                </a:schemeClr>
              </a:solidFill>
              <a:latin typeface="Garamond"/>
            </a:endParaRPr>
          </a:p>
        </p:txBody>
      </p:sp>
      <p:sp>
        <p:nvSpPr>
          <p:cNvPr id="165" name="Text Placeholder 16">
            <a:extLst>
              <a:ext uri="{FF2B5EF4-FFF2-40B4-BE49-F238E27FC236}">
                <a16:creationId xmlns:a16="http://schemas.microsoft.com/office/drawing/2014/main" id="{6E49884F-C3E3-5687-BD12-E907EE0EC03E}"/>
              </a:ext>
            </a:extLst>
          </p:cNvPr>
          <p:cNvSpPr txBox="1">
            <a:spLocks/>
          </p:cNvSpPr>
          <p:nvPr/>
        </p:nvSpPr>
        <p:spPr>
          <a:xfrm>
            <a:off x="9308128" y="20884800"/>
            <a:ext cx="2535206" cy="534400"/>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spcAft>
                <a:spcPts val="600"/>
              </a:spcAft>
            </a:pPr>
            <a:r>
              <a:rPr lang="en-US" b="1" dirty="0">
                <a:solidFill>
                  <a:schemeClr val="tx1">
                    <a:lumMod val="75000"/>
                    <a:lumOff val="25000"/>
                  </a:schemeClr>
                </a:solidFill>
                <a:latin typeface="Garamond"/>
              </a:rPr>
              <a:t>Processing</a:t>
            </a:r>
            <a:endParaRPr lang="en-US" dirty="0">
              <a:solidFill>
                <a:schemeClr val="tx1">
                  <a:lumMod val="75000"/>
                  <a:lumOff val="25000"/>
                </a:schemeClr>
              </a:solidFill>
              <a:latin typeface="Garamond"/>
            </a:endParaRPr>
          </a:p>
        </p:txBody>
      </p:sp>
      <p:sp>
        <p:nvSpPr>
          <p:cNvPr id="166" name="Text Placeholder 16">
            <a:extLst>
              <a:ext uri="{FF2B5EF4-FFF2-40B4-BE49-F238E27FC236}">
                <a16:creationId xmlns:a16="http://schemas.microsoft.com/office/drawing/2014/main" id="{17FD70FE-E103-C21E-D61C-BF4C2988094F}"/>
              </a:ext>
            </a:extLst>
          </p:cNvPr>
          <p:cNvSpPr txBox="1">
            <a:spLocks/>
          </p:cNvSpPr>
          <p:nvPr/>
        </p:nvSpPr>
        <p:spPr>
          <a:xfrm>
            <a:off x="1693830" y="25760739"/>
            <a:ext cx="1385018" cy="534400"/>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spcAft>
                <a:spcPts val="600"/>
              </a:spcAft>
            </a:pPr>
            <a:r>
              <a:rPr lang="en-US" b="1" dirty="0">
                <a:solidFill>
                  <a:schemeClr val="tx1">
                    <a:lumMod val="75000"/>
                    <a:lumOff val="25000"/>
                  </a:schemeClr>
                </a:solidFill>
                <a:latin typeface="Garamond"/>
              </a:rPr>
              <a:t>Inputs</a:t>
            </a:r>
            <a:endParaRPr lang="en-US" dirty="0">
              <a:solidFill>
                <a:schemeClr val="tx1">
                  <a:lumMod val="75000"/>
                  <a:lumOff val="25000"/>
                </a:schemeClr>
              </a:solidFill>
              <a:latin typeface="Garamond"/>
            </a:endParaRPr>
          </a:p>
        </p:txBody>
      </p:sp>
      <p:sp>
        <p:nvSpPr>
          <p:cNvPr id="167" name="Text Placeholder 16">
            <a:extLst>
              <a:ext uri="{FF2B5EF4-FFF2-40B4-BE49-F238E27FC236}">
                <a16:creationId xmlns:a16="http://schemas.microsoft.com/office/drawing/2014/main" id="{DDA4470A-5EBD-C4F6-1CA6-89F38FDFB012}"/>
              </a:ext>
            </a:extLst>
          </p:cNvPr>
          <p:cNvSpPr txBox="1">
            <a:spLocks/>
          </p:cNvSpPr>
          <p:nvPr/>
        </p:nvSpPr>
        <p:spPr>
          <a:xfrm>
            <a:off x="6666417" y="25822327"/>
            <a:ext cx="2535206" cy="511152"/>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spcAft>
                <a:spcPts val="600"/>
              </a:spcAft>
            </a:pPr>
            <a:r>
              <a:rPr lang="en-US" b="1" dirty="0">
                <a:solidFill>
                  <a:schemeClr val="tx1">
                    <a:lumMod val="75000"/>
                    <a:lumOff val="25000"/>
                  </a:schemeClr>
                </a:solidFill>
                <a:latin typeface="Garamond"/>
              </a:rPr>
              <a:t>Processing</a:t>
            </a:r>
            <a:endParaRPr lang="en-US" dirty="0">
              <a:solidFill>
                <a:schemeClr val="tx1">
                  <a:lumMod val="75000"/>
                  <a:lumOff val="25000"/>
                </a:schemeClr>
              </a:solidFill>
              <a:latin typeface="Garamond"/>
            </a:endParaRPr>
          </a:p>
        </p:txBody>
      </p:sp>
      <p:sp>
        <p:nvSpPr>
          <p:cNvPr id="170" name="TextBox 169">
            <a:extLst>
              <a:ext uri="{FF2B5EF4-FFF2-40B4-BE49-F238E27FC236}">
                <a16:creationId xmlns:a16="http://schemas.microsoft.com/office/drawing/2014/main" id="{884EFB05-2F4A-4854-2451-4C005D032DD0}"/>
              </a:ext>
            </a:extLst>
          </p:cNvPr>
          <p:cNvSpPr txBox="1"/>
          <p:nvPr/>
        </p:nvSpPr>
        <p:spPr>
          <a:xfrm>
            <a:off x="10153360" y="27609278"/>
            <a:ext cx="2041363" cy="1454244"/>
          </a:xfrm>
          <a:prstGeom prst="rect">
            <a:avLst/>
          </a:prstGeom>
          <a:solidFill>
            <a:srgbClr val="5372B3"/>
          </a:solidFill>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205740" tIns="102870" rIns="205740" bIns="102870" numCol="1" spcCol="0" rtlCol="0" fromWordArt="0" anchor="t" anchorCtr="0" forceAA="0" compatLnSpc="1">
            <a:prstTxWarp prst="textNoShape">
              <a:avLst/>
            </a:prstTxWarp>
            <a:spAutoFit/>
          </a:bodyPr>
          <a:lstStyle/>
          <a:p>
            <a:pPr algn="ctr"/>
            <a:r>
              <a:rPr lang="en-US" sz="2700" dirty="0">
                <a:latin typeface="Garamond"/>
              </a:rPr>
              <a:t>Random Forest Model</a:t>
            </a:r>
          </a:p>
        </p:txBody>
      </p:sp>
      <p:sp>
        <p:nvSpPr>
          <p:cNvPr id="172" name="Google Shape;518;p61">
            <a:extLst>
              <a:ext uri="{FF2B5EF4-FFF2-40B4-BE49-F238E27FC236}">
                <a16:creationId xmlns:a16="http://schemas.microsoft.com/office/drawing/2014/main" id="{E651A559-57F7-C03F-5901-AEDBE67ED246}"/>
              </a:ext>
            </a:extLst>
          </p:cNvPr>
          <p:cNvSpPr/>
          <p:nvPr/>
        </p:nvSpPr>
        <p:spPr>
          <a:xfrm>
            <a:off x="4510085" y="28078657"/>
            <a:ext cx="1082162" cy="530961"/>
          </a:xfrm>
          <a:prstGeom prst="rightArrow">
            <a:avLst>
              <a:gd name="adj1" fmla="val 50000"/>
              <a:gd name="adj2" fmla="val 50000"/>
            </a:avLst>
          </a:prstGeom>
          <a:solidFill>
            <a:srgbClr val="5372B3"/>
          </a:solidFill>
          <a:ln w="25400" cap="flat" cmpd="sng">
            <a:solidFill>
              <a:srgbClr val="5372B3"/>
            </a:solidFill>
            <a:prstDash val="solid"/>
            <a:round/>
            <a:headEnd type="none" w="sm" len="sm"/>
            <a:tailEnd type="none" w="sm" len="sm"/>
          </a:ln>
        </p:spPr>
        <p:txBody>
          <a:bodyPr spcFirstLastPara="1" wrap="square" lIns="205706" tIns="102825" rIns="205706" bIns="102825" anchor="ctr" anchorCtr="0">
            <a:noAutofit/>
          </a:bodyPr>
          <a:lstStyle/>
          <a:p>
            <a:pPr algn="ctr">
              <a:buClr>
                <a:schemeClr val="dk1"/>
              </a:buClr>
              <a:buSzPts val="1400"/>
            </a:pPr>
            <a:endParaRPr sz="3150" dirty="0">
              <a:solidFill>
                <a:schemeClr val="lt1"/>
              </a:solidFill>
              <a:latin typeface="Arial"/>
              <a:ea typeface="Arial"/>
              <a:cs typeface="Arial"/>
              <a:sym typeface="Arial"/>
            </a:endParaRPr>
          </a:p>
        </p:txBody>
      </p:sp>
      <p:pic>
        <p:nvPicPr>
          <p:cNvPr id="176" name="Picture 56" descr="A picture containing map, outdoor, sky, text&#10;&#10;Description automatically generated">
            <a:extLst>
              <a:ext uri="{FF2B5EF4-FFF2-40B4-BE49-F238E27FC236}">
                <a16:creationId xmlns:a16="http://schemas.microsoft.com/office/drawing/2014/main" id="{0684DA03-7CDD-41D1-E63B-B409548FD79E}"/>
              </a:ext>
            </a:extLst>
          </p:cNvPr>
          <p:cNvPicPr>
            <a:picLocks noChangeAspect="1"/>
          </p:cNvPicPr>
          <p:nvPr/>
        </p:nvPicPr>
        <p:blipFill>
          <a:blip r:embed="rId9"/>
          <a:stretch>
            <a:fillRect/>
          </a:stretch>
        </p:blipFill>
        <p:spPr>
          <a:xfrm>
            <a:off x="6488993" y="26817449"/>
            <a:ext cx="2684512" cy="2906631"/>
          </a:xfrm>
          <a:prstGeom prst="rect">
            <a:avLst/>
          </a:prstGeom>
        </p:spPr>
      </p:pic>
      <p:sp>
        <p:nvSpPr>
          <p:cNvPr id="178" name="Google Shape;554;p62">
            <a:extLst>
              <a:ext uri="{FF2B5EF4-FFF2-40B4-BE49-F238E27FC236}">
                <a16:creationId xmlns:a16="http://schemas.microsoft.com/office/drawing/2014/main" id="{45D9AA4E-78CD-F751-B50E-CA974C73C655}"/>
              </a:ext>
            </a:extLst>
          </p:cNvPr>
          <p:cNvSpPr txBox="1"/>
          <p:nvPr/>
        </p:nvSpPr>
        <p:spPr>
          <a:xfrm>
            <a:off x="4632124" y="25974557"/>
            <a:ext cx="7439758" cy="770119"/>
          </a:xfrm>
          <a:prstGeom prst="rect">
            <a:avLst/>
          </a:prstGeom>
          <a:noFill/>
          <a:ln>
            <a:noFill/>
          </a:ln>
        </p:spPr>
        <p:txBody>
          <a:bodyPr spcFirstLastPara="1" wrap="square" lIns="205706" tIns="205706" rIns="205706" bIns="205706" anchor="t" anchorCtr="0">
            <a:noAutofit/>
          </a:bodyPr>
          <a:lstStyle/>
          <a:p>
            <a:pPr algn="ctr"/>
            <a:r>
              <a:rPr lang="en-US" sz="2700" dirty="0">
                <a:solidFill>
                  <a:srgbClr val="3F3F3F"/>
                </a:solidFill>
                <a:latin typeface="Garamond"/>
              </a:rPr>
              <a:t>Compute input values at coastline transects</a:t>
            </a:r>
            <a:endParaRPr lang="en-US" sz="2700" dirty="0">
              <a:latin typeface="Garamond"/>
            </a:endParaRPr>
          </a:p>
        </p:txBody>
      </p:sp>
      <p:sp>
        <p:nvSpPr>
          <p:cNvPr id="182" name="Google Shape;554;p62">
            <a:extLst>
              <a:ext uri="{FF2B5EF4-FFF2-40B4-BE49-F238E27FC236}">
                <a16:creationId xmlns:a16="http://schemas.microsoft.com/office/drawing/2014/main" id="{F843DD1A-CB2C-7F37-27A4-E8996B347E27}"/>
              </a:ext>
            </a:extLst>
          </p:cNvPr>
          <p:cNvSpPr txBox="1"/>
          <p:nvPr/>
        </p:nvSpPr>
        <p:spPr>
          <a:xfrm>
            <a:off x="6712756" y="27547104"/>
            <a:ext cx="2039591" cy="1201647"/>
          </a:xfrm>
          <a:prstGeom prst="rect">
            <a:avLst/>
          </a:prstGeom>
          <a:noFill/>
          <a:ln>
            <a:noFill/>
          </a:ln>
        </p:spPr>
        <p:txBody>
          <a:bodyPr spcFirstLastPara="1" wrap="square" lIns="205706" tIns="205706" rIns="205706" bIns="205706" anchor="t" anchorCtr="0">
            <a:noAutofit/>
          </a:bodyPr>
          <a:lstStyle/>
          <a:p>
            <a:pPr algn="ctr"/>
            <a:r>
              <a:rPr lang="en-US" sz="2000" dirty="0">
                <a:solidFill>
                  <a:srgbClr val="3F3F3F"/>
                </a:solidFill>
                <a:latin typeface="Garamond" panose="02020404030301010803" pitchFamily="18" charset="0"/>
              </a:rPr>
              <a:t>Buffers:</a:t>
            </a:r>
          </a:p>
          <a:p>
            <a:pPr algn="ctr"/>
            <a:r>
              <a:rPr lang="en-US" sz="2000" dirty="0">
                <a:solidFill>
                  <a:srgbClr val="3F3F3F"/>
                </a:solidFill>
                <a:latin typeface="Garamond" panose="02020404030301010803" pitchFamily="18" charset="0"/>
              </a:rPr>
              <a:t>500 m inland,</a:t>
            </a:r>
          </a:p>
          <a:p>
            <a:pPr algn="ctr"/>
            <a:r>
              <a:rPr lang="en-US" sz="2000" dirty="0">
                <a:solidFill>
                  <a:srgbClr val="3F3F3F"/>
                </a:solidFill>
                <a:latin typeface="Garamond" panose="02020404030301010803" pitchFamily="18" charset="0"/>
              </a:rPr>
              <a:t>15 km seaward</a:t>
            </a:r>
          </a:p>
        </p:txBody>
      </p:sp>
      <p:sp>
        <p:nvSpPr>
          <p:cNvPr id="198" name="Google Shape;554;p62">
            <a:extLst>
              <a:ext uri="{FF2B5EF4-FFF2-40B4-BE49-F238E27FC236}">
                <a16:creationId xmlns:a16="http://schemas.microsoft.com/office/drawing/2014/main" id="{5ADA14C9-CC12-2C38-2855-1A843BB0AA7E}"/>
              </a:ext>
            </a:extLst>
          </p:cNvPr>
          <p:cNvSpPr txBox="1"/>
          <p:nvPr/>
        </p:nvSpPr>
        <p:spPr>
          <a:xfrm>
            <a:off x="21204478" y="20708189"/>
            <a:ext cx="3884625" cy="858600"/>
          </a:xfrm>
          <a:prstGeom prst="rect">
            <a:avLst/>
          </a:prstGeom>
          <a:noFill/>
          <a:ln>
            <a:noFill/>
          </a:ln>
        </p:spPr>
        <p:txBody>
          <a:bodyPr spcFirstLastPara="1" wrap="square" lIns="205706" tIns="205706" rIns="205706" bIns="205706" anchor="t" anchorCtr="0">
            <a:noAutofit/>
          </a:bodyPr>
          <a:lstStyle/>
          <a:p>
            <a:pPr algn="ctr"/>
            <a:r>
              <a:rPr lang="en-US" sz="2800" b="1" dirty="0">
                <a:solidFill>
                  <a:srgbClr val="3F3F3F"/>
                </a:solidFill>
                <a:latin typeface="Garamond"/>
              </a:rPr>
              <a:t>Flood Risk</a:t>
            </a:r>
          </a:p>
        </p:txBody>
      </p:sp>
      <p:sp>
        <p:nvSpPr>
          <p:cNvPr id="199" name="Text Placeholder 16">
            <a:extLst>
              <a:ext uri="{FF2B5EF4-FFF2-40B4-BE49-F238E27FC236}">
                <a16:creationId xmlns:a16="http://schemas.microsoft.com/office/drawing/2014/main" id="{DC65C681-FCB9-612B-20F6-F9F4C38A6D97}"/>
              </a:ext>
            </a:extLst>
          </p:cNvPr>
          <p:cNvSpPr txBox="1">
            <a:spLocks/>
          </p:cNvSpPr>
          <p:nvPr/>
        </p:nvSpPr>
        <p:spPr>
          <a:xfrm>
            <a:off x="19121776" y="14956722"/>
            <a:ext cx="5985772" cy="572738"/>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spcAft>
                <a:spcPts val="600"/>
              </a:spcAft>
            </a:pPr>
            <a:r>
              <a:rPr lang="en-US" b="1" dirty="0">
                <a:solidFill>
                  <a:schemeClr val="tx1">
                    <a:lumMod val="75000"/>
                    <a:lumOff val="25000"/>
                  </a:schemeClr>
                </a:solidFill>
                <a:latin typeface="Garamond"/>
              </a:rPr>
              <a:t>Sea Level Rise Inundation Map</a:t>
            </a:r>
            <a:endParaRPr lang="en-US" dirty="0">
              <a:solidFill>
                <a:schemeClr val="tx1">
                  <a:lumMod val="75000"/>
                  <a:lumOff val="25000"/>
                </a:schemeClr>
              </a:solidFill>
            </a:endParaRPr>
          </a:p>
        </p:txBody>
      </p:sp>
      <p:sp>
        <p:nvSpPr>
          <p:cNvPr id="200" name="Google Shape;518;p61">
            <a:extLst>
              <a:ext uri="{FF2B5EF4-FFF2-40B4-BE49-F238E27FC236}">
                <a16:creationId xmlns:a16="http://schemas.microsoft.com/office/drawing/2014/main" id="{7AD29A28-26CE-9E06-925F-BC5A528B262E}"/>
              </a:ext>
            </a:extLst>
          </p:cNvPr>
          <p:cNvSpPr/>
          <p:nvPr/>
        </p:nvSpPr>
        <p:spPr>
          <a:xfrm>
            <a:off x="9368673" y="28106932"/>
            <a:ext cx="602918" cy="454283"/>
          </a:xfrm>
          <a:prstGeom prst="rightArrow">
            <a:avLst>
              <a:gd name="adj1" fmla="val 50000"/>
              <a:gd name="adj2" fmla="val 50000"/>
            </a:avLst>
          </a:prstGeom>
          <a:solidFill>
            <a:srgbClr val="5372B3"/>
          </a:solidFill>
          <a:ln w="25400" cap="flat" cmpd="sng">
            <a:solidFill>
              <a:srgbClr val="5372B3"/>
            </a:solidFill>
            <a:prstDash val="solid"/>
            <a:round/>
            <a:headEnd type="none" w="sm" len="sm"/>
            <a:tailEnd type="none" w="sm" len="sm"/>
          </a:ln>
        </p:spPr>
        <p:txBody>
          <a:bodyPr spcFirstLastPara="1" wrap="square" lIns="205706" tIns="102825" rIns="205706" bIns="102825" anchor="ctr" anchorCtr="0">
            <a:noAutofit/>
          </a:bodyPr>
          <a:lstStyle/>
          <a:p>
            <a:pPr algn="ctr">
              <a:buClr>
                <a:schemeClr val="dk1"/>
              </a:buClr>
              <a:buSzPts val="1400"/>
            </a:pPr>
            <a:endParaRPr sz="3150" dirty="0">
              <a:solidFill>
                <a:schemeClr val="lt1"/>
              </a:solidFill>
              <a:latin typeface="Arial"/>
              <a:ea typeface="Arial"/>
              <a:cs typeface="Arial"/>
              <a:sym typeface="Arial"/>
            </a:endParaRPr>
          </a:p>
        </p:txBody>
      </p:sp>
      <p:sp>
        <p:nvSpPr>
          <p:cNvPr id="206" name="TextBox 205">
            <a:extLst>
              <a:ext uri="{FF2B5EF4-FFF2-40B4-BE49-F238E27FC236}">
                <a16:creationId xmlns:a16="http://schemas.microsoft.com/office/drawing/2014/main" id="{F07D062A-AA6E-45EE-23F8-D6BFCBD2B283}"/>
              </a:ext>
            </a:extLst>
          </p:cNvPr>
          <p:cNvSpPr txBox="1"/>
          <p:nvPr/>
        </p:nvSpPr>
        <p:spPr>
          <a:xfrm>
            <a:off x="9474713" y="21573988"/>
            <a:ext cx="2726257" cy="1038746"/>
          </a:xfrm>
          <a:prstGeom prst="rect">
            <a:avLst/>
          </a:prstGeom>
          <a:solidFill>
            <a:srgbClr val="5372B3"/>
          </a:solidFill>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205740" tIns="102870" rIns="205740" bIns="102870" numCol="1" spcCol="0" rtlCol="0" fromWordArt="0" anchor="t" anchorCtr="0" forceAA="0" compatLnSpc="1">
            <a:prstTxWarp prst="textNoShape">
              <a:avLst/>
            </a:prstTxWarp>
            <a:spAutoFit/>
          </a:bodyPr>
          <a:lstStyle/>
          <a:p>
            <a:pPr algn="ctr"/>
            <a:r>
              <a:rPr lang="en-US" sz="2700" dirty="0">
                <a:latin typeface="Garamond"/>
              </a:rPr>
              <a:t>Wetland Intrinsic Potential Tool</a:t>
            </a:r>
          </a:p>
        </p:txBody>
      </p:sp>
      <p:sp>
        <p:nvSpPr>
          <p:cNvPr id="214" name="Text Placeholder 5">
            <a:extLst>
              <a:ext uri="{FF2B5EF4-FFF2-40B4-BE49-F238E27FC236}">
                <a16:creationId xmlns:a16="http://schemas.microsoft.com/office/drawing/2014/main" id="{F98A4F72-83E5-FB79-98C7-0F8DB77C837D}"/>
              </a:ext>
            </a:extLst>
          </p:cNvPr>
          <p:cNvSpPr txBox="1">
            <a:spLocks/>
          </p:cNvSpPr>
          <p:nvPr/>
        </p:nvSpPr>
        <p:spPr>
          <a:xfrm>
            <a:off x="7021222" y="14777384"/>
            <a:ext cx="2438126" cy="1356782"/>
          </a:xfrm>
          <a:prstGeom prst="rect">
            <a:avLst/>
          </a:prstGeom>
        </p:spPr>
        <p:txBody>
          <a:bodyPr wrap="square" lIns="205740" tIns="102870" rIns="205740" bIns="10287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1350"/>
              </a:spcAft>
              <a:buClr>
                <a:srgbClr val="5372B3"/>
              </a:buClr>
              <a:buNone/>
            </a:pPr>
            <a:r>
              <a:rPr lang="en-US" sz="3150" dirty="0">
                <a:solidFill>
                  <a:srgbClr val="3F3F3F"/>
                </a:solidFill>
                <a:latin typeface="Garamond"/>
              </a:rPr>
              <a:t>Hawaii</a:t>
            </a:r>
          </a:p>
          <a:p>
            <a:pPr marL="0" indent="0" algn="ctr">
              <a:lnSpc>
                <a:spcPct val="100000"/>
              </a:lnSpc>
              <a:spcBef>
                <a:spcPts val="0"/>
              </a:spcBef>
              <a:spcAft>
                <a:spcPts val="1350"/>
              </a:spcAft>
              <a:buNone/>
            </a:pPr>
            <a:r>
              <a:rPr lang="en-US" sz="3150" dirty="0">
                <a:solidFill>
                  <a:srgbClr val="3F3F3F"/>
                </a:solidFill>
                <a:latin typeface="Garamond"/>
              </a:rPr>
              <a:t>Island</a:t>
            </a:r>
          </a:p>
        </p:txBody>
      </p:sp>
      <p:sp>
        <p:nvSpPr>
          <p:cNvPr id="216" name="Text Placeholder 5">
            <a:extLst>
              <a:ext uri="{FF2B5EF4-FFF2-40B4-BE49-F238E27FC236}">
                <a16:creationId xmlns:a16="http://schemas.microsoft.com/office/drawing/2014/main" id="{27FD663A-657B-D2F6-3274-9797EC319309}"/>
              </a:ext>
            </a:extLst>
          </p:cNvPr>
          <p:cNvSpPr txBox="1">
            <a:spLocks/>
          </p:cNvSpPr>
          <p:nvPr/>
        </p:nvSpPr>
        <p:spPr>
          <a:xfrm>
            <a:off x="8008489" y="16911608"/>
            <a:ext cx="2246428" cy="692497"/>
          </a:xfrm>
          <a:prstGeom prst="rect">
            <a:avLst/>
          </a:prstGeom>
        </p:spPr>
        <p:txBody>
          <a:bodyPr wrap="square" lIns="205740" tIns="102870" rIns="205740" bIns="10287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1350"/>
              </a:spcAft>
              <a:buNone/>
            </a:pPr>
            <a:r>
              <a:rPr lang="en-US" sz="3000" dirty="0">
                <a:solidFill>
                  <a:srgbClr val="3F3F3F"/>
                </a:solidFill>
                <a:latin typeface="Garamond"/>
              </a:rPr>
              <a:t>80 km</a:t>
            </a:r>
            <a:endParaRPr lang="en-US" sz="3000" dirty="0">
              <a:solidFill>
                <a:srgbClr val="3F3F3F"/>
              </a:solidFill>
              <a:latin typeface="Garamond"/>
              <a:cs typeface="Calibri"/>
            </a:endParaRPr>
          </a:p>
        </p:txBody>
      </p:sp>
      <p:sp>
        <p:nvSpPr>
          <p:cNvPr id="218" name="Text Placeholder 5">
            <a:extLst>
              <a:ext uri="{FF2B5EF4-FFF2-40B4-BE49-F238E27FC236}">
                <a16:creationId xmlns:a16="http://schemas.microsoft.com/office/drawing/2014/main" id="{4DEB3C53-51EB-21BF-AD15-F33517179A8F}"/>
              </a:ext>
            </a:extLst>
          </p:cNvPr>
          <p:cNvSpPr txBox="1">
            <a:spLocks/>
          </p:cNvSpPr>
          <p:nvPr/>
        </p:nvSpPr>
        <p:spPr>
          <a:xfrm>
            <a:off x="3220068" y="15648558"/>
            <a:ext cx="1553642" cy="669414"/>
          </a:xfrm>
          <a:prstGeom prst="rect">
            <a:avLst/>
          </a:prstGeom>
        </p:spPr>
        <p:txBody>
          <a:bodyPr wrap="square" lIns="205740" tIns="102870" rIns="205740" bIns="10287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1350"/>
              </a:spcAft>
              <a:buNone/>
            </a:pPr>
            <a:r>
              <a:rPr lang="en-US" sz="3000" dirty="0">
                <a:solidFill>
                  <a:srgbClr val="3F3F3F"/>
                </a:solidFill>
                <a:latin typeface="Garamond"/>
              </a:rPr>
              <a:t> 75 km</a:t>
            </a:r>
            <a:endParaRPr lang="en-US" sz="3000" dirty="0">
              <a:solidFill>
                <a:srgbClr val="3F3F3F"/>
              </a:solidFill>
              <a:latin typeface="Garamond"/>
              <a:cs typeface="Calibri"/>
            </a:endParaRPr>
          </a:p>
        </p:txBody>
      </p:sp>
      <p:sp>
        <p:nvSpPr>
          <p:cNvPr id="220" name="Text Placeholder 5">
            <a:extLst>
              <a:ext uri="{FF2B5EF4-FFF2-40B4-BE49-F238E27FC236}">
                <a16:creationId xmlns:a16="http://schemas.microsoft.com/office/drawing/2014/main" id="{5A607551-6A33-D2BC-AC8A-A0E1C29A9CFB}"/>
              </a:ext>
            </a:extLst>
          </p:cNvPr>
          <p:cNvSpPr txBox="1">
            <a:spLocks/>
          </p:cNvSpPr>
          <p:nvPr/>
        </p:nvSpPr>
        <p:spPr>
          <a:xfrm>
            <a:off x="2840558" y="13587921"/>
            <a:ext cx="1851626" cy="669414"/>
          </a:xfrm>
          <a:prstGeom prst="rect">
            <a:avLst/>
          </a:prstGeom>
        </p:spPr>
        <p:txBody>
          <a:bodyPr wrap="square" lIns="205740" tIns="102870" rIns="205740" bIns="10287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1350"/>
              </a:spcAft>
              <a:buNone/>
            </a:pPr>
            <a:r>
              <a:rPr lang="en-US" sz="3000" dirty="0">
                <a:solidFill>
                  <a:srgbClr val="3F3F3F"/>
                </a:solidFill>
                <a:latin typeface="Garamond"/>
              </a:rPr>
              <a:t>4,000 km</a:t>
            </a:r>
            <a:endParaRPr lang="en-US" sz="3000" dirty="0">
              <a:solidFill>
                <a:srgbClr val="3F3F3F"/>
              </a:solidFill>
              <a:latin typeface="Garamond"/>
              <a:cs typeface="Calibri"/>
            </a:endParaRPr>
          </a:p>
        </p:txBody>
      </p:sp>
      <p:pic>
        <p:nvPicPr>
          <p:cNvPr id="222" name="Picture 221" descr="north arrow orienteering by morits">
            <a:extLst>
              <a:ext uri="{FF2B5EF4-FFF2-40B4-BE49-F238E27FC236}">
                <a16:creationId xmlns:a16="http://schemas.microsoft.com/office/drawing/2014/main" id="{BBC65A85-F5CF-FE87-23AA-BACFF11FD53C}"/>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468164" y="13456142"/>
            <a:ext cx="440337" cy="626180"/>
          </a:xfrm>
          <a:prstGeom prst="rect">
            <a:avLst/>
          </a:prstGeom>
          <a:noFill/>
          <a:extLst>
            <a:ext uri="{909E8E84-426E-40DD-AFC4-6F175D3DCCD1}">
              <a14:hiddenFill xmlns:a14="http://schemas.microsoft.com/office/drawing/2010/main">
                <a:solidFill>
                  <a:srgbClr val="FFFFFF"/>
                </a:solidFill>
              </a14:hiddenFill>
            </a:ext>
          </a:extLst>
        </p:spPr>
      </p:pic>
      <p:sp>
        <p:nvSpPr>
          <p:cNvPr id="224" name="Text Placeholder 5">
            <a:extLst>
              <a:ext uri="{FF2B5EF4-FFF2-40B4-BE49-F238E27FC236}">
                <a16:creationId xmlns:a16="http://schemas.microsoft.com/office/drawing/2014/main" id="{199CEBC8-AF90-A8BC-752C-18523C4630EC}"/>
              </a:ext>
            </a:extLst>
          </p:cNvPr>
          <p:cNvSpPr txBox="1">
            <a:spLocks/>
          </p:cNvSpPr>
          <p:nvPr/>
        </p:nvSpPr>
        <p:spPr>
          <a:xfrm>
            <a:off x="3717410" y="14940752"/>
            <a:ext cx="2637444" cy="1564531"/>
          </a:xfrm>
          <a:prstGeom prst="rect">
            <a:avLst/>
          </a:prstGeom>
        </p:spPr>
        <p:txBody>
          <a:bodyPr wrap="square" lIns="205740" tIns="102870" rIns="205740" bIns="10287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1350"/>
              </a:spcAft>
              <a:buClr>
                <a:srgbClr val="5372B3"/>
              </a:buClr>
              <a:buNone/>
            </a:pPr>
            <a:r>
              <a:rPr lang="en-US" sz="3150" dirty="0">
                <a:solidFill>
                  <a:srgbClr val="3F3F3F"/>
                </a:solidFill>
                <a:latin typeface="Garamond"/>
              </a:rPr>
              <a:t>Hawaii</a:t>
            </a:r>
          </a:p>
          <a:p>
            <a:pPr marL="0" indent="0" algn="ctr">
              <a:lnSpc>
                <a:spcPct val="100000"/>
              </a:lnSpc>
              <a:spcBef>
                <a:spcPts val="0"/>
              </a:spcBef>
              <a:spcAft>
                <a:spcPts val="1350"/>
              </a:spcAft>
              <a:buNone/>
            </a:pPr>
            <a:endParaRPr lang="en-US" sz="4500" dirty="0">
              <a:solidFill>
                <a:srgbClr val="3F3F3F"/>
              </a:solidFill>
              <a:latin typeface="Garamond"/>
            </a:endParaRPr>
          </a:p>
        </p:txBody>
      </p:sp>
      <p:sp>
        <p:nvSpPr>
          <p:cNvPr id="226" name="Rectangle 225">
            <a:extLst>
              <a:ext uri="{FF2B5EF4-FFF2-40B4-BE49-F238E27FC236}">
                <a16:creationId xmlns:a16="http://schemas.microsoft.com/office/drawing/2014/main" id="{CE43E70B-A644-874D-4C7B-0701713C9D58}"/>
              </a:ext>
            </a:extLst>
          </p:cNvPr>
          <p:cNvSpPr/>
          <p:nvPr/>
        </p:nvSpPr>
        <p:spPr>
          <a:xfrm>
            <a:off x="5173744" y="15588714"/>
            <a:ext cx="745064" cy="679566"/>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0" dirty="0"/>
          </a:p>
        </p:txBody>
      </p:sp>
      <p:sp>
        <p:nvSpPr>
          <p:cNvPr id="235" name="Text Placeholder 16">
            <a:extLst>
              <a:ext uri="{FF2B5EF4-FFF2-40B4-BE49-F238E27FC236}">
                <a16:creationId xmlns:a16="http://schemas.microsoft.com/office/drawing/2014/main" id="{C7F88E2E-62CF-9F23-68A2-6BE13E398A46}"/>
              </a:ext>
            </a:extLst>
          </p:cNvPr>
          <p:cNvSpPr txBox="1">
            <a:spLocks/>
          </p:cNvSpPr>
          <p:nvPr/>
        </p:nvSpPr>
        <p:spPr>
          <a:xfrm>
            <a:off x="12667580" y="14956722"/>
            <a:ext cx="5985772" cy="572738"/>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spcAft>
                <a:spcPts val="600"/>
              </a:spcAft>
            </a:pPr>
            <a:r>
              <a:rPr lang="en-US" b="1" dirty="0">
                <a:solidFill>
                  <a:schemeClr val="tx1">
                    <a:lumMod val="75000"/>
                    <a:lumOff val="25000"/>
                  </a:schemeClr>
                </a:solidFill>
                <a:latin typeface="Garamond"/>
              </a:rPr>
              <a:t>Wetland Extent Map</a:t>
            </a:r>
            <a:endParaRPr lang="en-US" dirty="0">
              <a:solidFill>
                <a:schemeClr val="tx1">
                  <a:lumMod val="75000"/>
                  <a:lumOff val="25000"/>
                </a:schemeClr>
              </a:solidFill>
            </a:endParaRPr>
          </a:p>
        </p:txBody>
      </p:sp>
      <p:sp>
        <p:nvSpPr>
          <p:cNvPr id="242" name="Google Shape;554;p62">
            <a:extLst>
              <a:ext uri="{FF2B5EF4-FFF2-40B4-BE49-F238E27FC236}">
                <a16:creationId xmlns:a16="http://schemas.microsoft.com/office/drawing/2014/main" id="{100525C2-954A-A4CA-8960-9CBA29D9EEE8}"/>
              </a:ext>
            </a:extLst>
          </p:cNvPr>
          <p:cNvSpPr txBox="1"/>
          <p:nvPr/>
        </p:nvSpPr>
        <p:spPr>
          <a:xfrm>
            <a:off x="15203951" y="20708189"/>
            <a:ext cx="3884625" cy="858600"/>
          </a:xfrm>
          <a:prstGeom prst="rect">
            <a:avLst/>
          </a:prstGeom>
          <a:noFill/>
          <a:ln>
            <a:noFill/>
          </a:ln>
        </p:spPr>
        <p:txBody>
          <a:bodyPr spcFirstLastPara="1" wrap="square" lIns="205706" tIns="205706" rIns="205706" bIns="205706" anchor="t" anchorCtr="0">
            <a:noAutofit/>
          </a:bodyPr>
          <a:lstStyle/>
          <a:p>
            <a:pPr algn="ctr"/>
            <a:r>
              <a:rPr lang="en-US" sz="2800" b="1" dirty="0">
                <a:solidFill>
                  <a:srgbClr val="3F3F3F"/>
                </a:solidFill>
                <a:latin typeface="Garamond"/>
              </a:rPr>
              <a:t>Probability</a:t>
            </a:r>
            <a:endParaRPr lang="en-US" sz="1600" b="1" dirty="0"/>
          </a:p>
        </p:txBody>
      </p:sp>
      <p:sp>
        <p:nvSpPr>
          <p:cNvPr id="3" name="TextBox 2">
            <a:extLst>
              <a:ext uri="{FF2B5EF4-FFF2-40B4-BE49-F238E27FC236}">
                <a16:creationId xmlns:a16="http://schemas.microsoft.com/office/drawing/2014/main" id="{A93DF63A-962D-F3AB-94DA-69BD328324ED}"/>
              </a:ext>
            </a:extLst>
          </p:cNvPr>
          <p:cNvSpPr txBox="1"/>
          <p:nvPr/>
        </p:nvSpPr>
        <p:spPr>
          <a:xfrm>
            <a:off x="4500344" y="26942242"/>
            <a:ext cx="1365353" cy="884858"/>
          </a:xfrm>
          <a:prstGeom prst="rect">
            <a:avLst/>
          </a:prstGeom>
          <a:solidFill>
            <a:srgbClr val="5372B3"/>
          </a:solidFill>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205740" tIns="102870" rIns="205740" bIns="102870" numCol="1" spcCol="0" rtlCol="0" fromWordArt="0" anchor="t" anchorCtr="0" forceAA="0" compatLnSpc="1">
            <a:prstTxWarp prst="textNoShape">
              <a:avLst/>
            </a:prstTxWarp>
            <a:spAutoFit/>
          </a:bodyPr>
          <a:lstStyle/>
          <a:p>
            <a:pPr algn="ctr"/>
            <a:r>
              <a:rPr lang="en-US" sz="2200" dirty="0">
                <a:latin typeface="Garamond"/>
              </a:rPr>
              <a:t>Training Data</a:t>
            </a:r>
          </a:p>
        </p:txBody>
      </p:sp>
      <p:sp>
        <p:nvSpPr>
          <p:cNvPr id="5" name="TextBox 4">
            <a:extLst>
              <a:ext uri="{FF2B5EF4-FFF2-40B4-BE49-F238E27FC236}">
                <a16:creationId xmlns:a16="http://schemas.microsoft.com/office/drawing/2014/main" id="{873C441E-9140-02AA-8D25-B79657BFAD5E}"/>
              </a:ext>
            </a:extLst>
          </p:cNvPr>
          <p:cNvSpPr txBox="1"/>
          <p:nvPr/>
        </p:nvSpPr>
        <p:spPr>
          <a:xfrm>
            <a:off x="4549153" y="21083944"/>
            <a:ext cx="1167400" cy="884858"/>
          </a:xfrm>
          <a:prstGeom prst="rect">
            <a:avLst/>
          </a:prstGeom>
          <a:solidFill>
            <a:srgbClr val="5372B3"/>
          </a:solidFill>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205740" tIns="102870" rIns="205740" bIns="102870" numCol="1" spcCol="0" rtlCol="0" fromWordArt="0" anchor="t" anchorCtr="0" forceAA="0" compatLnSpc="1">
            <a:prstTxWarp prst="textNoShape">
              <a:avLst/>
            </a:prstTxWarp>
            <a:spAutoFit/>
          </a:bodyPr>
          <a:lstStyle/>
          <a:p>
            <a:pPr algn="ctr"/>
            <a:r>
              <a:rPr lang="en-US" sz="2200" dirty="0">
                <a:latin typeface="Garamond"/>
              </a:rPr>
              <a:t>Train</a:t>
            </a:r>
            <a:endParaRPr lang="en-US" sz="2200" dirty="0"/>
          </a:p>
          <a:p>
            <a:pPr algn="ctr"/>
            <a:r>
              <a:rPr lang="en-US" sz="2200" dirty="0">
                <a:latin typeface="Garamond"/>
              </a:rPr>
              <a:t>Model</a:t>
            </a:r>
          </a:p>
        </p:txBody>
      </p:sp>
      <p:grpSp>
        <p:nvGrpSpPr>
          <p:cNvPr id="46" name="Group 45">
            <a:extLst>
              <a:ext uri="{FF2B5EF4-FFF2-40B4-BE49-F238E27FC236}">
                <a16:creationId xmlns:a16="http://schemas.microsoft.com/office/drawing/2014/main" id="{3E98435E-E932-40D5-8692-FD372341D6AB}"/>
              </a:ext>
            </a:extLst>
          </p:cNvPr>
          <p:cNvGrpSpPr/>
          <p:nvPr/>
        </p:nvGrpSpPr>
        <p:grpSpPr>
          <a:xfrm>
            <a:off x="5944698" y="20595322"/>
            <a:ext cx="3314400" cy="3550249"/>
            <a:chOff x="5003398" y="21890810"/>
            <a:chExt cx="3314400" cy="3550249"/>
          </a:xfrm>
        </p:grpSpPr>
        <p:pic>
          <p:nvPicPr>
            <p:cNvPr id="202" name="Picture 47" descr="Map&#10;&#10;Description automatically generated">
              <a:extLst>
                <a:ext uri="{FF2B5EF4-FFF2-40B4-BE49-F238E27FC236}">
                  <a16:creationId xmlns:a16="http://schemas.microsoft.com/office/drawing/2014/main" id="{33639896-B494-9C5B-FD86-899A2DF958CD}"/>
                </a:ext>
              </a:extLst>
            </p:cNvPr>
            <p:cNvPicPr>
              <a:picLocks noChangeAspect="1"/>
            </p:cNvPicPr>
            <p:nvPr/>
          </p:nvPicPr>
          <p:blipFill>
            <a:blip r:embed="rId11"/>
            <a:stretch>
              <a:fillRect/>
            </a:stretch>
          </p:blipFill>
          <p:spPr>
            <a:xfrm>
              <a:off x="5298822" y="21890810"/>
              <a:ext cx="2108203" cy="2275189"/>
            </a:xfrm>
            <a:prstGeom prst="rect">
              <a:avLst/>
            </a:prstGeom>
          </p:spPr>
        </p:pic>
        <p:pic>
          <p:nvPicPr>
            <p:cNvPr id="233" name="Picture 47" descr="Map&#10;&#10;Description automatically generated">
              <a:extLst>
                <a:ext uri="{FF2B5EF4-FFF2-40B4-BE49-F238E27FC236}">
                  <a16:creationId xmlns:a16="http://schemas.microsoft.com/office/drawing/2014/main" id="{F62FDB03-B231-9D6A-3ECF-020A3C3120A0}"/>
                </a:ext>
              </a:extLst>
            </p:cNvPr>
            <p:cNvPicPr>
              <a:picLocks noChangeAspect="1"/>
            </p:cNvPicPr>
            <p:nvPr/>
          </p:nvPicPr>
          <p:blipFill rotWithShape="1">
            <a:blip r:embed="rId11"/>
            <a:srcRect l="52978" t="78905" r="30068" b="3642"/>
            <a:stretch/>
          </p:blipFill>
          <p:spPr>
            <a:xfrm>
              <a:off x="5003398" y="24271087"/>
              <a:ext cx="1046478" cy="1169972"/>
            </a:xfrm>
            <a:prstGeom prst="rect">
              <a:avLst/>
            </a:prstGeom>
          </p:spPr>
        </p:pic>
        <p:pic>
          <p:nvPicPr>
            <p:cNvPr id="234" name="Picture 47" descr="Map&#10;&#10;Description automatically generated">
              <a:extLst>
                <a:ext uri="{FF2B5EF4-FFF2-40B4-BE49-F238E27FC236}">
                  <a16:creationId xmlns:a16="http://schemas.microsoft.com/office/drawing/2014/main" id="{09284222-ECEB-AFCF-4EFE-3F582AA2B973}"/>
                </a:ext>
              </a:extLst>
            </p:cNvPr>
            <p:cNvPicPr>
              <a:picLocks noChangeAspect="1"/>
            </p:cNvPicPr>
            <p:nvPr/>
          </p:nvPicPr>
          <p:blipFill rotWithShape="1">
            <a:blip r:embed="rId11"/>
            <a:srcRect l="78163" t="79608" b="-416"/>
            <a:stretch/>
          </p:blipFill>
          <p:spPr>
            <a:xfrm>
              <a:off x="6385494" y="23704830"/>
              <a:ext cx="561846" cy="493894"/>
            </a:xfrm>
            <a:prstGeom prst="rect">
              <a:avLst/>
            </a:prstGeom>
          </p:spPr>
        </p:pic>
        <p:sp>
          <p:nvSpPr>
            <p:cNvPr id="204" name="Google Shape;525;p61">
              <a:extLst>
                <a:ext uri="{FF2B5EF4-FFF2-40B4-BE49-F238E27FC236}">
                  <a16:creationId xmlns:a16="http://schemas.microsoft.com/office/drawing/2014/main" id="{71A637F9-1641-B835-2C3E-B178ECE5D04F}"/>
                </a:ext>
              </a:extLst>
            </p:cNvPr>
            <p:cNvSpPr txBox="1"/>
            <p:nvPr/>
          </p:nvSpPr>
          <p:spPr>
            <a:xfrm>
              <a:off x="5660545" y="24157567"/>
              <a:ext cx="1920240" cy="754062"/>
            </a:xfrm>
            <a:prstGeom prst="rect">
              <a:avLst/>
            </a:prstGeom>
            <a:noFill/>
            <a:ln>
              <a:noFill/>
            </a:ln>
          </p:spPr>
          <p:txBody>
            <a:bodyPr spcFirstLastPara="1" wrap="square" lIns="205706" tIns="205706" rIns="205706" bIns="205706" anchor="t" anchorCtr="0">
              <a:noAutofit/>
            </a:bodyPr>
            <a:lstStyle/>
            <a:p>
              <a:pPr>
                <a:buClr>
                  <a:schemeClr val="dk1"/>
                </a:buClr>
                <a:buSzPts val="1800"/>
              </a:pPr>
              <a:r>
                <a:rPr lang="en-US" sz="2700" dirty="0">
                  <a:solidFill>
                    <a:schemeClr val="tx1">
                      <a:lumMod val="75000"/>
                      <a:lumOff val="25000"/>
                    </a:schemeClr>
                  </a:solidFill>
                  <a:latin typeface="Garamond"/>
                  <a:ea typeface="Century Gothic"/>
                  <a:cs typeface="Century Gothic"/>
                  <a:sym typeface="Century Gothic"/>
                </a:rPr>
                <a:t>Wetlands</a:t>
              </a:r>
              <a:endParaRPr lang="en-US" sz="2700" dirty="0">
                <a:solidFill>
                  <a:schemeClr val="tx1">
                    <a:lumMod val="75000"/>
                    <a:lumOff val="25000"/>
                  </a:schemeClr>
                </a:solidFill>
                <a:latin typeface="Garamond"/>
                <a:ea typeface="Century Gothic"/>
                <a:cs typeface="Century Gothic"/>
              </a:endParaRPr>
            </a:p>
            <a:p>
              <a:pPr>
                <a:buSzPts val="1800"/>
              </a:pPr>
              <a:endParaRPr lang="en-US" sz="2700" dirty="0">
                <a:solidFill>
                  <a:schemeClr val="tx1">
                    <a:lumMod val="75000"/>
                    <a:lumOff val="25000"/>
                  </a:schemeClr>
                </a:solidFill>
                <a:latin typeface="Garamond"/>
                <a:ea typeface="Century Gothic"/>
                <a:cs typeface="Century Gothic"/>
              </a:endParaRPr>
            </a:p>
          </p:txBody>
        </p:sp>
        <p:sp>
          <p:nvSpPr>
            <p:cNvPr id="10" name="Google Shape;525;p61">
              <a:extLst>
                <a:ext uri="{FF2B5EF4-FFF2-40B4-BE49-F238E27FC236}">
                  <a16:creationId xmlns:a16="http://schemas.microsoft.com/office/drawing/2014/main" id="{7263A310-FFF9-1F4C-23E1-50C92558F990}"/>
                </a:ext>
              </a:extLst>
            </p:cNvPr>
            <p:cNvSpPr txBox="1"/>
            <p:nvPr/>
          </p:nvSpPr>
          <p:spPr>
            <a:xfrm>
              <a:off x="5664536" y="24600605"/>
              <a:ext cx="2653262" cy="754062"/>
            </a:xfrm>
            <a:prstGeom prst="rect">
              <a:avLst/>
            </a:prstGeom>
            <a:noFill/>
            <a:ln>
              <a:noFill/>
            </a:ln>
          </p:spPr>
          <p:txBody>
            <a:bodyPr spcFirstLastPara="1" wrap="square" lIns="205706" tIns="205706" rIns="205706" bIns="205706" anchor="t" anchorCtr="0">
              <a:noAutofit/>
            </a:bodyPr>
            <a:lstStyle/>
            <a:p>
              <a:pPr>
                <a:buSzPts val="1800"/>
              </a:pPr>
              <a:r>
                <a:rPr lang="en-US" sz="2700" dirty="0">
                  <a:solidFill>
                    <a:schemeClr val="tx1">
                      <a:lumMod val="75000"/>
                      <a:lumOff val="25000"/>
                    </a:schemeClr>
                  </a:solidFill>
                  <a:latin typeface="Garamond"/>
                  <a:ea typeface="Century Gothic"/>
                  <a:cs typeface="Century Gothic"/>
                </a:rPr>
                <a:t>Uplands</a:t>
              </a:r>
            </a:p>
          </p:txBody>
        </p:sp>
      </p:grpSp>
      <p:sp>
        <p:nvSpPr>
          <p:cNvPr id="26" name="Google Shape;518;p61">
            <a:extLst>
              <a:ext uri="{FF2B5EF4-FFF2-40B4-BE49-F238E27FC236}">
                <a16:creationId xmlns:a16="http://schemas.microsoft.com/office/drawing/2014/main" id="{A1E7C438-5F34-95FC-875E-3D61CFEFC21F}"/>
              </a:ext>
            </a:extLst>
          </p:cNvPr>
          <p:cNvSpPr/>
          <p:nvPr/>
        </p:nvSpPr>
        <p:spPr>
          <a:xfrm>
            <a:off x="8375046" y="21972049"/>
            <a:ext cx="602918" cy="454283"/>
          </a:xfrm>
          <a:prstGeom prst="rightArrow">
            <a:avLst>
              <a:gd name="adj1" fmla="val 50000"/>
              <a:gd name="adj2" fmla="val 50000"/>
            </a:avLst>
          </a:prstGeom>
          <a:solidFill>
            <a:srgbClr val="5372B3"/>
          </a:solidFill>
          <a:ln w="25400" cap="flat" cmpd="sng">
            <a:solidFill>
              <a:srgbClr val="5372B3"/>
            </a:solidFill>
            <a:prstDash val="solid"/>
            <a:round/>
            <a:headEnd type="none" w="sm" len="sm"/>
            <a:tailEnd type="none" w="sm" len="sm"/>
          </a:ln>
        </p:spPr>
        <p:txBody>
          <a:bodyPr spcFirstLastPara="1" wrap="square" lIns="205706" tIns="102825" rIns="205706" bIns="102825" anchor="ctr" anchorCtr="0">
            <a:noAutofit/>
          </a:bodyPr>
          <a:lstStyle/>
          <a:p>
            <a:pPr algn="ctr">
              <a:buClr>
                <a:schemeClr val="dk1"/>
              </a:buClr>
              <a:buSzPts val="1400"/>
            </a:pPr>
            <a:endParaRPr sz="3150" dirty="0">
              <a:solidFill>
                <a:schemeClr val="lt1"/>
              </a:solidFill>
              <a:latin typeface="Arial"/>
              <a:ea typeface="Arial"/>
              <a:cs typeface="Arial"/>
              <a:sym typeface="Arial"/>
            </a:endParaRPr>
          </a:p>
        </p:txBody>
      </p:sp>
      <p:sp>
        <p:nvSpPr>
          <p:cNvPr id="39" name="Google Shape;554;p62">
            <a:extLst>
              <a:ext uri="{FF2B5EF4-FFF2-40B4-BE49-F238E27FC236}">
                <a16:creationId xmlns:a16="http://schemas.microsoft.com/office/drawing/2014/main" id="{A5C4C08B-93C9-6F68-D9AA-A84C7963FB1B}"/>
              </a:ext>
            </a:extLst>
          </p:cNvPr>
          <p:cNvSpPr txBox="1"/>
          <p:nvPr/>
        </p:nvSpPr>
        <p:spPr>
          <a:xfrm>
            <a:off x="21194715" y="21116001"/>
            <a:ext cx="1239192" cy="916108"/>
          </a:xfrm>
          <a:prstGeom prst="rect">
            <a:avLst/>
          </a:prstGeom>
          <a:noFill/>
          <a:ln>
            <a:noFill/>
          </a:ln>
        </p:spPr>
        <p:txBody>
          <a:bodyPr spcFirstLastPara="1" wrap="square" lIns="205706" tIns="205706" rIns="205706" bIns="205706" anchor="t" anchorCtr="0">
            <a:noAutofit/>
          </a:bodyPr>
          <a:lstStyle/>
          <a:p>
            <a:pPr algn="ctr"/>
            <a:r>
              <a:rPr lang="en-US" sz="3150" dirty="0">
                <a:solidFill>
                  <a:srgbClr val="3F3F3F"/>
                </a:solidFill>
                <a:latin typeface="Garamond"/>
              </a:rPr>
              <a:t>                </a:t>
            </a:r>
          </a:p>
          <a:p>
            <a:pPr algn="ctr"/>
            <a:endParaRPr lang="en-US" sz="3150" dirty="0">
              <a:solidFill>
                <a:srgbClr val="3F3F3F"/>
              </a:solidFill>
              <a:latin typeface="Garamond"/>
            </a:endParaRPr>
          </a:p>
        </p:txBody>
      </p:sp>
      <p:sp>
        <p:nvSpPr>
          <p:cNvPr id="40" name="Google Shape;554;p62">
            <a:extLst>
              <a:ext uri="{FF2B5EF4-FFF2-40B4-BE49-F238E27FC236}">
                <a16:creationId xmlns:a16="http://schemas.microsoft.com/office/drawing/2014/main" id="{9EB44396-5B36-83C2-5936-3CB2AF23995B}"/>
              </a:ext>
            </a:extLst>
          </p:cNvPr>
          <p:cNvSpPr txBox="1"/>
          <p:nvPr/>
        </p:nvSpPr>
        <p:spPr>
          <a:xfrm>
            <a:off x="21143005" y="21117676"/>
            <a:ext cx="1433650" cy="1097280"/>
          </a:xfrm>
          <a:prstGeom prst="rect">
            <a:avLst/>
          </a:prstGeom>
          <a:noFill/>
          <a:ln>
            <a:noFill/>
          </a:ln>
        </p:spPr>
        <p:txBody>
          <a:bodyPr spcFirstLastPara="1" wrap="square" lIns="205706" tIns="205706" rIns="205706" bIns="205706" anchor="t" anchorCtr="0">
            <a:noAutofit/>
          </a:bodyPr>
          <a:lstStyle/>
          <a:p>
            <a:pPr algn="ctr"/>
            <a:r>
              <a:rPr lang="en-US" sz="2400" dirty="0">
                <a:solidFill>
                  <a:srgbClr val="3F3F3F"/>
                </a:solidFill>
                <a:latin typeface="Garamond"/>
              </a:rPr>
              <a:t>Very</a:t>
            </a:r>
          </a:p>
          <a:p>
            <a:pPr algn="ctr"/>
            <a:r>
              <a:rPr lang="en-US" sz="2400" dirty="0">
                <a:solidFill>
                  <a:srgbClr val="3F3F3F"/>
                </a:solidFill>
                <a:latin typeface="Garamond"/>
              </a:rPr>
              <a:t>Low</a:t>
            </a:r>
          </a:p>
        </p:txBody>
      </p:sp>
      <p:pic>
        <p:nvPicPr>
          <p:cNvPr id="78" name="Picture 17" descr="Background pattern&#10;&#10;Description automatically generated">
            <a:extLst>
              <a:ext uri="{FF2B5EF4-FFF2-40B4-BE49-F238E27FC236}">
                <a16:creationId xmlns:a16="http://schemas.microsoft.com/office/drawing/2014/main" id="{C75D3A50-8479-C533-F34C-7C97389758D7}"/>
              </a:ext>
            </a:extLst>
          </p:cNvPr>
          <p:cNvPicPr>
            <a:picLocks noChangeAspect="1"/>
          </p:cNvPicPr>
          <p:nvPr/>
        </p:nvPicPr>
        <p:blipFill rotWithShape="1">
          <a:blip r:embed="rId12"/>
          <a:srcRect l="17393" t="5465" r="24824" b="7385"/>
          <a:stretch/>
        </p:blipFill>
        <p:spPr>
          <a:xfrm rot="5400000">
            <a:off x="22752707" y="20936787"/>
            <a:ext cx="610388" cy="1459058"/>
          </a:xfrm>
          <a:prstGeom prst="rect">
            <a:avLst/>
          </a:prstGeom>
        </p:spPr>
      </p:pic>
      <p:sp>
        <p:nvSpPr>
          <p:cNvPr id="93" name="Google Shape;554;p62">
            <a:extLst>
              <a:ext uri="{FF2B5EF4-FFF2-40B4-BE49-F238E27FC236}">
                <a16:creationId xmlns:a16="http://schemas.microsoft.com/office/drawing/2014/main" id="{6210F2B4-5C14-AC1A-C652-11C13331484D}"/>
              </a:ext>
            </a:extLst>
          </p:cNvPr>
          <p:cNvSpPr txBox="1"/>
          <p:nvPr/>
        </p:nvSpPr>
        <p:spPr>
          <a:xfrm>
            <a:off x="20657114" y="22170340"/>
            <a:ext cx="1239192" cy="916108"/>
          </a:xfrm>
          <a:prstGeom prst="rect">
            <a:avLst/>
          </a:prstGeom>
          <a:noFill/>
          <a:ln>
            <a:noFill/>
          </a:ln>
        </p:spPr>
        <p:txBody>
          <a:bodyPr spcFirstLastPara="1" wrap="square" lIns="205706" tIns="205706" rIns="205706" bIns="205706" anchor="t" anchorCtr="0">
            <a:noAutofit/>
          </a:bodyPr>
          <a:lstStyle/>
          <a:p>
            <a:pPr algn="ctr"/>
            <a:r>
              <a:rPr lang="en-US" sz="3150" dirty="0">
                <a:solidFill>
                  <a:srgbClr val="3F3F3F"/>
                </a:solidFill>
                <a:latin typeface="Garamond"/>
              </a:rPr>
              <a:t>                </a:t>
            </a:r>
          </a:p>
          <a:p>
            <a:pPr algn="ctr"/>
            <a:endParaRPr lang="en-US" sz="3150" dirty="0">
              <a:solidFill>
                <a:srgbClr val="3F3F3F"/>
              </a:solidFill>
              <a:latin typeface="Garamond"/>
            </a:endParaRPr>
          </a:p>
        </p:txBody>
      </p:sp>
      <p:sp>
        <p:nvSpPr>
          <p:cNvPr id="119" name="Google Shape;554;p62">
            <a:extLst>
              <a:ext uri="{FF2B5EF4-FFF2-40B4-BE49-F238E27FC236}">
                <a16:creationId xmlns:a16="http://schemas.microsoft.com/office/drawing/2014/main" id="{41763B0A-6018-F7A4-9F86-6AE691D02456}"/>
              </a:ext>
            </a:extLst>
          </p:cNvPr>
          <p:cNvSpPr txBox="1"/>
          <p:nvPr/>
        </p:nvSpPr>
        <p:spPr>
          <a:xfrm>
            <a:off x="23573095" y="21117676"/>
            <a:ext cx="1397700" cy="1097280"/>
          </a:xfrm>
          <a:prstGeom prst="rect">
            <a:avLst/>
          </a:prstGeom>
          <a:noFill/>
          <a:ln>
            <a:noFill/>
          </a:ln>
        </p:spPr>
        <p:txBody>
          <a:bodyPr spcFirstLastPara="1" wrap="square" lIns="205706" tIns="205706" rIns="205706" bIns="205706" anchor="t" anchorCtr="0">
            <a:noAutofit/>
          </a:bodyPr>
          <a:lstStyle/>
          <a:p>
            <a:pPr algn="ctr"/>
            <a:r>
              <a:rPr lang="en-US" sz="2400" dirty="0">
                <a:solidFill>
                  <a:srgbClr val="3F3F3F"/>
                </a:solidFill>
                <a:latin typeface="Garamond"/>
              </a:rPr>
              <a:t>Very</a:t>
            </a:r>
          </a:p>
          <a:p>
            <a:pPr algn="ctr"/>
            <a:r>
              <a:rPr lang="en-US" sz="2400" dirty="0">
                <a:solidFill>
                  <a:srgbClr val="3F3F3F"/>
                </a:solidFill>
                <a:latin typeface="Garamond"/>
              </a:rPr>
              <a:t>High</a:t>
            </a:r>
          </a:p>
        </p:txBody>
      </p:sp>
      <p:pic>
        <p:nvPicPr>
          <p:cNvPr id="103" name="Picture 2">
            <a:extLst>
              <a:ext uri="{FF2B5EF4-FFF2-40B4-BE49-F238E27FC236}">
                <a16:creationId xmlns:a16="http://schemas.microsoft.com/office/drawing/2014/main" id="{45857354-A440-99DD-062D-4A12B22B7E18}"/>
              </a:ext>
            </a:extLst>
          </p:cNvPr>
          <p:cNvPicPr>
            <a:picLocks noChangeAspect="1"/>
          </p:cNvPicPr>
          <p:nvPr/>
        </p:nvPicPr>
        <p:blipFill rotWithShape="1">
          <a:blip r:embed="rId13"/>
          <a:srcRect l="2205" t="58496" r="95645" b="31105"/>
          <a:stretch/>
        </p:blipFill>
        <p:spPr>
          <a:xfrm rot="5400000">
            <a:off x="22669677" y="15776282"/>
            <a:ext cx="593996" cy="1495829"/>
          </a:xfrm>
          <a:prstGeom prst="rect">
            <a:avLst/>
          </a:prstGeom>
        </p:spPr>
      </p:pic>
      <p:sp>
        <p:nvSpPr>
          <p:cNvPr id="88" name="Google Shape;554;p62">
            <a:extLst>
              <a:ext uri="{FF2B5EF4-FFF2-40B4-BE49-F238E27FC236}">
                <a16:creationId xmlns:a16="http://schemas.microsoft.com/office/drawing/2014/main" id="{82689A9B-CE87-2970-C395-C89FC2E1D249}"/>
              </a:ext>
            </a:extLst>
          </p:cNvPr>
          <p:cNvSpPr txBox="1"/>
          <p:nvPr/>
        </p:nvSpPr>
        <p:spPr>
          <a:xfrm>
            <a:off x="21024364" y="15563494"/>
            <a:ext cx="3884625" cy="858600"/>
          </a:xfrm>
          <a:prstGeom prst="rect">
            <a:avLst/>
          </a:prstGeom>
          <a:noFill/>
          <a:ln>
            <a:noFill/>
          </a:ln>
        </p:spPr>
        <p:txBody>
          <a:bodyPr spcFirstLastPara="1" wrap="square" lIns="205706" tIns="205706" rIns="205706" bIns="205706" anchor="t" anchorCtr="0">
            <a:noAutofit/>
          </a:bodyPr>
          <a:lstStyle/>
          <a:p>
            <a:pPr algn="ctr"/>
            <a:r>
              <a:rPr lang="en-US" sz="2800" dirty="0">
                <a:solidFill>
                  <a:srgbClr val="3F3F3F"/>
                </a:solidFill>
                <a:latin typeface="Garamond"/>
              </a:rPr>
              <a:t>Elevation</a:t>
            </a:r>
          </a:p>
        </p:txBody>
      </p:sp>
      <p:sp>
        <p:nvSpPr>
          <p:cNvPr id="94" name="Google Shape;554;p62">
            <a:extLst>
              <a:ext uri="{FF2B5EF4-FFF2-40B4-BE49-F238E27FC236}">
                <a16:creationId xmlns:a16="http://schemas.microsoft.com/office/drawing/2014/main" id="{0BE89330-C275-1225-E7F2-FE355C25CBB7}"/>
              </a:ext>
            </a:extLst>
          </p:cNvPr>
          <p:cNvSpPr txBox="1"/>
          <p:nvPr/>
        </p:nvSpPr>
        <p:spPr>
          <a:xfrm>
            <a:off x="23611673" y="16177388"/>
            <a:ext cx="1301549" cy="693617"/>
          </a:xfrm>
          <a:prstGeom prst="rect">
            <a:avLst/>
          </a:prstGeom>
          <a:noFill/>
          <a:ln>
            <a:noFill/>
          </a:ln>
        </p:spPr>
        <p:txBody>
          <a:bodyPr spcFirstLastPara="1" wrap="square" lIns="205706" tIns="205706" rIns="205706" bIns="205706" anchor="t" anchorCtr="0">
            <a:noAutofit/>
          </a:bodyPr>
          <a:lstStyle/>
          <a:p>
            <a:pPr algn="ctr"/>
            <a:r>
              <a:rPr lang="en-US" sz="2400" dirty="0">
                <a:solidFill>
                  <a:srgbClr val="3F3F3F"/>
                </a:solidFill>
                <a:latin typeface="Garamond"/>
              </a:rPr>
              <a:t>4,200</a:t>
            </a:r>
          </a:p>
        </p:txBody>
      </p:sp>
      <p:sp>
        <p:nvSpPr>
          <p:cNvPr id="96" name="Google Shape;554;p62">
            <a:extLst>
              <a:ext uri="{FF2B5EF4-FFF2-40B4-BE49-F238E27FC236}">
                <a16:creationId xmlns:a16="http://schemas.microsoft.com/office/drawing/2014/main" id="{F8FC325B-5CC2-AE24-3EB2-DE4CF3C83FCB}"/>
              </a:ext>
            </a:extLst>
          </p:cNvPr>
          <p:cNvSpPr txBox="1"/>
          <p:nvPr/>
        </p:nvSpPr>
        <p:spPr>
          <a:xfrm>
            <a:off x="21366065" y="16176724"/>
            <a:ext cx="863384" cy="694944"/>
          </a:xfrm>
          <a:prstGeom prst="rect">
            <a:avLst/>
          </a:prstGeom>
          <a:noFill/>
          <a:ln>
            <a:noFill/>
          </a:ln>
        </p:spPr>
        <p:txBody>
          <a:bodyPr spcFirstLastPara="1" wrap="square" lIns="205706" tIns="205706" rIns="205706" bIns="205706" anchor="t" anchorCtr="0">
            <a:noAutofit/>
          </a:bodyPr>
          <a:lstStyle/>
          <a:p>
            <a:pPr algn="ctr"/>
            <a:r>
              <a:rPr lang="en-US" sz="2400" dirty="0">
                <a:solidFill>
                  <a:srgbClr val="3F3F3F"/>
                </a:solidFill>
                <a:latin typeface="Garamond"/>
              </a:rPr>
              <a:t>-1</a:t>
            </a:r>
          </a:p>
        </p:txBody>
      </p:sp>
      <p:sp>
        <p:nvSpPr>
          <p:cNvPr id="28" name="Google Shape;518;p61">
            <a:extLst>
              <a:ext uri="{FF2B5EF4-FFF2-40B4-BE49-F238E27FC236}">
                <a16:creationId xmlns:a16="http://schemas.microsoft.com/office/drawing/2014/main" id="{72416525-6299-D2EF-3355-060EE570670F}"/>
              </a:ext>
            </a:extLst>
          </p:cNvPr>
          <p:cNvSpPr/>
          <p:nvPr/>
        </p:nvSpPr>
        <p:spPr>
          <a:xfrm>
            <a:off x="5418459" y="21972922"/>
            <a:ext cx="603504" cy="457200"/>
          </a:xfrm>
          <a:prstGeom prst="rightArrow">
            <a:avLst>
              <a:gd name="adj1" fmla="val 50000"/>
              <a:gd name="adj2" fmla="val 50000"/>
            </a:avLst>
          </a:prstGeom>
          <a:solidFill>
            <a:srgbClr val="5372B3"/>
          </a:solidFill>
          <a:ln w="25400" cap="flat" cmpd="sng">
            <a:solidFill>
              <a:srgbClr val="5372B3"/>
            </a:solidFill>
            <a:prstDash val="solid"/>
            <a:round/>
            <a:headEnd type="none" w="sm" len="sm"/>
            <a:tailEnd type="none" w="sm" len="sm"/>
          </a:ln>
        </p:spPr>
        <p:txBody>
          <a:bodyPr spcFirstLastPara="1" wrap="square" lIns="205706" tIns="102825" rIns="205706" bIns="102825" anchor="ctr" anchorCtr="0">
            <a:noAutofit/>
          </a:bodyPr>
          <a:lstStyle/>
          <a:p>
            <a:pPr algn="ctr">
              <a:buClr>
                <a:schemeClr val="dk1"/>
              </a:buClr>
              <a:buSzPts val="1400"/>
            </a:pPr>
            <a:endParaRPr sz="3150" dirty="0">
              <a:solidFill>
                <a:schemeClr val="lt1"/>
              </a:solidFill>
              <a:latin typeface="Arial"/>
              <a:ea typeface="Arial"/>
              <a:cs typeface="Arial"/>
              <a:sym typeface="Arial"/>
            </a:endParaRPr>
          </a:p>
        </p:txBody>
      </p:sp>
      <p:cxnSp>
        <p:nvCxnSpPr>
          <p:cNvPr id="86" name="Straight Connector 85">
            <a:extLst>
              <a:ext uri="{FF2B5EF4-FFF2-40B4-BE49-F238E27FC236}">
                <a16:creationId xmlns:a16="http://schemas.microsoft.com/office/drawing/2014/main" id="{CCCEC3CE-22FC-E075-C438-3AAAF73DB918}"/>
              </a:ext>
            </a:extLst>
          </p:cNvPr>
          <p:cNvCxnSpPr>
            <a:cxnSpLocks/>
          </p:cNvCxnSpPr>
          <p:nvPr/>
        </p:nvCxnSpPr>
        <p:spPr>
          <a:xfrm flipV="1">
            <a:off x="6623265" y="28949707"/>
            <a:ext cx="485710" cy="75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92" name="Google Shape;554;p62">
            <a:extLst>
              <a:ext uri="{FF2B5EF4-FFF2-40B4-BE49-F238E27FC236}">
                <a16:creationId xmlns:a16="http://schemas.microsoft.com/office/drawing/2014/main" id="{CD2EAEDC-C3A8-622A-4F68-B81AC1B59ADC}"/>
              </a:ext>
            </a:extLst>
          </p:cNvPr>
          <p:cNvSpPr txBox="1"/>
          <p:nvPr/>
        </p:nvSpPr>
        <p:spPr>
          <a:xfrm>
            <a:off x="7913542" y="29131506"/>
            <a:ext cx="1726500" cy="554266"/>
          </a:xfrm>
          <a:prstGeom prst="rect">
            <a:avLst/>
          </a:prstGeom>
          <a:noFill/>
          <a:ln>
            <a:noFill/>
          </a:ln>
        </p:spPr>
        <p:txBody>
          <a:bodyPr spcFirstLastPara="1" wrap="square" lIns="91425" tIns="91425" rIns="91425" bIns="91425" anchor="t" anchorCtr="0">
            <a:noAutofit/>
          </a:bodyPr>
          <a:lstStyle/>
          <a:p>
            <a:pPr algn="ctr"/>
            <a:r>
              <a:rPr lang="en-US" sz="1500" dirty="0">
                <a:solidFill>
                  <a:srgbClr val="3F3F3F"/>
                </a:solidFill>
                <a:latin typeface="Garamond" panose="02020404030301010803" pitchFamily="18" charset="0"/>
              </a:rPr>
              <a:t>Coastline </a:t>
            </a:r>
            <a:endParaRPr lang="en-US" sz="1500" dirty="0">
              <a:latin typeface="Garamond" panose="02020404030301010803" pitchFamily="18" charset="0"/>
            </a:endParaRPr>
          </a:p>
          <a:p>
            <a:pPr algn="ctr"/>
            <a:r>
              <a:rPr lang="en-US" sz="1500" dirty="0">
                <a:solidFill>
                  <a:srgbClr val="3F3F3F"/>
                </a:solidFill>
                <a:latin typeface="Garamond" panose="02020404030301010803" pitchFamily="18" charset="0"/>
              </a:rPr>
              <a:t>Transect</a:t>
            </a:r>
            <a:endParaRPr lang="en-US" sz="1500" dirty="0">
              <a:latin typeface="Garamond" panose="02020404030301010803" pitchFamily="18" charset="0"/>
            </a:endParaRPr>
          </a:p>
        </p:txBody>
      </p:sp>
      <p:pic>
        <p:nvPicPr>
          <p:cNvPr id="95" name="Picture 57" descr="Shape&#10;&#10;Description automatically generated">
            <a:extLst>
              <a:ext uri="{FF2B5EF4-FFF2-40B4-BE49-F238E27FC236}">
                <a16:creationId xmlns:a16="http://schemas.microsoft.com/office/drawing/2014/main" id="{DEA4D612-8BB8-82CB-8AA6-1A90BF66A70B}"/>
              </a:ext>
            </a:extLst>
          </p:cNvPr>
          <p:cNvPicPr>
            <a:picLocks noChangeAspect="1"/>
          </p:cNvPicPr>
          <p:nvPr/>
        </p:nvPicPr>
        <p:blipFill>
          <a:blip r:embed="rId14"/>
          <a:stretch>
            <a:fillRect/>
          </a:stretch>
        </p:blipFill>
        <p:spPr>
          <a:xfrm>
            <a:off x="7812735" y="29361616"/>
            <a:ext cx="357189" cy="185740"/>
          </a:xfrm>
          <a:prstGeom prst="rect">
            <a:avLst/>
          </a:prstGeom>
          <a:ln w="6350">
            <a:solidFill>
              <a:schemeClr val="tx1"/>
            </a:solidFill>
          </a:ln>
        </p:spPr>
      </p:pic>
      <p:sp>
        <p:nvSpPr>
          <p:cNvPr id="47" name="Rectangle 46">
            <a:extLst>
              <a:ext uri="{FF2B5EF4-FFF2-40B4-BE49-F238E27FC236}">
                <a16:creationId xmlns:a16="http://schemas.microsoft.com/office/drawing/2014/main" id="{97066EFD-212D-F3F9-9D7B-764CC3E45D56}"/>
              </a:ext>
            </a:extLst>
          </p:cNvPr>
          <p:cNvSpPr/>
          <p:nvPr/>
        </p:nvSpPr>
        <p:spPr>
          <a:xfrm>
            <a:off x="932932" y="19948159"/>
            <a:ext cx="3291840" cy="900790"/>
          </a:xfrm>
          <a:prstGeom prst="rect">
            <a:avLst/>
          </a:prstGeom>
          <a:solidFill>
            <a:srgbClr val="5372B3"/>
          </a:solidFill>
          <a:ln>
            <a:solidFill>
              <a:srgbClr val="5372B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numCol="2"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dirty="0">
                <a:latin typeface="Garamond"/>
                <a:cs typeface="Calibri"/>
              </a:rPr>
              <a:t>Hydrologic Inputs</a:t>
            </a:r>
          </a:p>
          <a:p>
            <a:pPr algn="ctr"/>
            <a:endParaRPr lang="en-US" dirty="0">
              <a:latin typeface="Garamond"/>
              <a:cs typeface="Calibri"/>
            </a:endParaRPr>
          </a:p>
          <a:p>
            <a:pPr marL="111125" indent="-111125">
              <a:buFont typeface="Arial"/>
              <a:buChar char="•"/>
            </a:pPr>
            <a:r>
              <a:rPr lang="en-US" sz="1200" dirty="0">
                <a:latin typeface="Garamond"/>
                <a:cs typeface="Calibri"/>
              </a:rPr>
              <a:t>Topographic Wetness Index (TWI)</a:t>
            </a:r>
          </a:p>
          <a:p>
            <a:pPr marL="111125" indent="-111125">
              <a:buFont typeface="Arial"/>
              <a:buChar char="•"/>
            </a:pPr>
            <a:r>
              <a:rPr lang="en-US" sz="1200" dirty="0">
                <a:latin typeface="Garamond"/>
                <a:cs typeface="Calibri"/>
              </a:rPr>
              <a:t>Depth to Water (DTW)</a:t>
            </a:r>
          </a:p>
        </p:txBody>
      </p:sp>
      <p:sp>
        <p:nvSpPr>
          <p:cNvPr id="48" name="Rectangle 47">
            <a:extLst>
              <a:ext uri="{FF2B5EF4-FFF2-40B4-BE49-F238E27FC236}">
                <a16:creationId xmlns:a16="http://schemas.microsoft.com/office/drawing/2014/main" id="{CB809DD3-F398-AE4E-49E9-6951412C02F2}"/>
              </a:ext>
            </a:extLst>
          </p:cNvPr>
          <p:cNvSpPr/>
          <p:nvPr/>
        </p:nvSpPr>
        <p:spPr>
          <a:xfrm>
            <a:off x="932932" y="20903307"/>
            <a:ext cx="3288824" cy="722471"/>
          </a:xfrm>
          <a:prstGeom prst="rect">
            <a:avLst/>
          </a:prstGeom>
          <a:solidFill>
            <a:srgbClr val="5372B3"/>
          </a:solidFill>
          <a:ln>
            <a:solidFill>
              <a:srgbClr val="5372B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numCol="2"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dirty="0">
                <a:latin typeface="Garamond"/>
                <a:cs typeface="Calibri"/>
              </a:rPr>
              <a:t>Imagery</a:t>
            </a:r>
          </a:p>
          <a:p>
            <a:pPr algn="ctr"/>
            <a:r>
              <a:rPr lang="en-US" b="1" dirty="0">
                <a:latin typeface="Garamond"/>
                <a:cs typeface="Calibri"/>
              </a:rPr>
              <a:t> Inputs</a:t>
            </a:r>
          </a:p>
          <a:p>
            <a:pPr marL="111125" indent="-111125">
              <a:buFont typeface="Arial"/>
              <a:buChar char="•"/>
            </a:pPr>
            <a:endParaRPr lang="en-US" sz="1200" dirty="0">
              <a:latin typeface="Garamond"/>
              <a:cs typeface="Calibri"/>
            </a:endParaRPr>
          </a:p>
          <a:p>
            <a:pPr marL="111125" indent="-111125">
              <a:buFont typeface="Arial"/>
              <a:buChar char="•"/>
            </a:pPr>
            <a:r>
              <a:rPr lang="en-US" sz="1200" dirty="0">
                <a:latin typeface="Garamond"/>
                <a:cs typeface="Calibri"/>
              </a:rPr>
              <a:t>Normalized Difference Vegetation Index (NDVI)</a:t>
            </a:r>
          </a:p>
        </p:txBody>
      </p:sp>
      <p:sp>
        <p:nvSpPr>
          <p:cNvPr id="49" name="Rectangle 48">
            <a:extLst>
              <a:ext uri="{FF2B5EF4-FFF2-40B4-BE49-F238E27FC236}">
                <a16:creationId xmlns:a16="http://schemas.microsoft.com/office/drawing/2014/main" id="{0ED945BB-6499-59D4-1450-357739F394E6}"/>
              </a:ext>
            </a:extLst>
          </p:cNvPr>
          <p:cNvSpPr/>
          <p:nvPr/>
        </p:nvSpPr>
        <p:spPr>
          <a:xfrm>
            <a:off x="932932" y="21673619"/>
            <a:ext cx="3291840" cy="1047988"/>
          </a:xfrm>
          <a:prstGeom prst="rect">
            <a:avLst/>
          </a:prstGeom>
          <a:solidFill>
            <a:srgbClr val="5372B3"/>
          </a:solidFill>
          <a:ln>
            <a:solidFill>
              <a:srgbClr val="5372B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numCol="2"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dirty="0">
                <a:latin typeface="Garamond"/>
                <a:cs typeface="Calibri"/>
              </a:rPr>
              <a:t>Topographic Inputs</a:t>
            </a:r>
            <a:endParaRPr lang="en-US" b="1" dirty="0">
              <a:latin typeface="Garamond"/>
            </a:endParaRPr>
          </a:p>
          <a:p>
            <a:pPr algn="ctr"/>
            <a:r>
              <a:rPr lang="en-US" sz="900" dirty="0">
                <a:latin typeface="Garamond"/>
                <a:cs typeface="Calibri"/>
              </a:rPr>
              <a:t>(each at scale of 50m, 150m, and 300m)</a:t>
            </a:r>
          </a:p>
          <a:p>
            <a:pPr marL="111125" indent="-111125">
              <a:buFont typeface="Arial"/>
              <a:buChar char="•"/>
            </a:pPr>
            <a:r>
              <a:rPr lang="en-US" sz="1100" dirty="0">
                <a:latin typeface="Garamond"/>
                <a:cs typeface="Calibri"/>
              </a:rPr>
              <a:t>Gradient</a:t>
            </a:r>
          </a:p>
          <a:p>
            <a:pPr marL="111125" indent="-111125">
              <a:buFont typeface="Arial"/>
              <a:buChar char="•"/>
            </a:pPr>
            <a:r>
              <a:rPr lang="en-US" sz="1100" dirty="0">
                <a:latin typeface="Garamond"/>
                <a:cs typeface="Calibri"/>
              </a:rPr>
              <a:t>Plan Curvature</a:t>
            </a:r>
          </a:p>
          <a:p>
            <a:pPr marL="111125" indent="-111125">
              <a:buFont typeface="Arial"/>
              <a:buChar char="•"/>
            </a:pPr>
            <a:r>
              <a:rPr lang="en-US" sz="1100" dirty="0">
                <a:latin typeface="Garamond"/>
                <a:cs typeface="Calibri"/>
              </a:rPr>
              <a:t>Profile Curvature</a:t>
            </a:r>
          </a:p>
          <a:p>
            <a:pPr marL="111125" indent="-111125">
              <a:buFont typeface="Arial"/>
              <a:buChar char="•"/>
            </a:pPr>
            <a:r>
              <a:rPr lang="en-US" sz="1100" dirty="0">
                <a:latin typeface="Garamond"/>
                <a:cs typeface="Calibri"/>
              </a:rPr>
              <a:t>Local Relief (DEV)</a:t>
            </a:r>
          </a:p>
        </p:txBody>
      </p:sp>
      <p:sp>
        <p:nvSpPr>
          <p:cNvPr id="50" name="Rectangle 49">
            <a:extLst>
              <a:ext uri="{FF2B5EF4-FFF2-40B4-BE49-F238E27FC236}">
                <a16:creationId xmlns:a16="http://schemas.microsoft.com/office/drawing/2014/main" id="{A10776D9-C040-37A9-E14C-EA57336ACDA3}"/>
              </a:ext>
            </a:extLst>
          </p:cNvPr>
          <p:cNvSpPr/>
          <p:nvPr/>
        </p:nvSpPr>
        <p:spPr>
          <a:xfrm>
            <a:off x="932932" y="22776150"/>
            <a:ext cx="3291840" cy="744882"/>
          </a:xfrm>
          <a:prstGeom prst="rect">
            <a:avLst/>
          </a:prstGeom>
          <a:solidFill>
            <a:srgbClr val="5372B3"/>
          </a:solidFill>
          <a:ln>
            <a:solidFill>
              <a:srgbClr val="5372B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numCol="2"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dirty="0">
                <a:solidFill>
                  <a:schemeClr val="bg1"/>
                </a:solidFill>
                <a:latin typeface="Garamond"/>
                <a:cs typeface="Calibri"/>
              </a:rPr>
              <a:t>Hawaii </a:t>
            </a:r>
            <a:r>
              <a:rPr lang="en-US" b="1" dirty="0">
                <a:latin typeface="Garamond"/>
                <a:cs typeface="Calibri"/>
              </a:rPr>
              <a:t>Soil Atlas Inputs</a:t>
            </a:r>
          </a:p>
          <a:p>
            <a:pPr marL="111125" indent="-111125">
              <a:buFont typeface="Arial"/>
              <a:buChar char="•"/>
            </a:pPr>
            <a:r>
              <a:rPr lang="en-US" sz="1200" dirty="0">
                <a:latin typeface="Garamond"/>
                <a:cs typeface="Calibri"/>
              </a:rPr>
              <a:t>Water Permeability</a:t>
            </a:r>
          </a:p>
          <a:p>
            <a:pPr marL="111125" indent="-111125">
              <a:buFont typeface="Arial"/>
              <a:buChar char="•"/>
            </a:pPr>
            <a:r>
              <a:rPr lang="en-US" sz="1200" dirty="0">
                <a:latin typeface="Garamond"/>
                <a:cs typeface="Calibri"/>
              </a:rPr>
              <a:t>PH</a:t>
            </a:r>
          </a:p>
          <a:p>
            <a:pPr marL="111125" indent="-111125">
              <a:buFont typeface="Arial"/>
              <a:buChar char="•"/>
            </a:pPr>
            <a:r>
              <a:rPr lang="en-US" sz="1200" dirty="0">
                <a:latin typeface="Garamond"/>
                <a:cs typeface="Calibri"/>
              </a:rPr>
              <a:t>Organic Matter Content</a:t>
            </a:r>
          </a:p>
        </p:txBody>
      </p:sp>
      <p:sp>
        <p:nvSpPr>
          <p:cNvPr id="51" name="Rectangle 50">
            <a:extLst>
              <a:ext uri="{FF2B5EF4-FFF2-40B4-BE49-F238E27FC236}">
                <a16:creationId xmlns:a16="http://schemas.microsoft.com/office/drawing/2014/main" id="{CF700199-E332-83AF-A576-38824635826C}"/>
              </a:ext>
            </a:extLst>
          </p:cNvPr>
          <p:cNvSpPr/>
          <p:nvPr/>
        </p:nvSpPr>
        <p:spPr>
          <a:xfrm>
            <a:off x="932932" y="23565157"/>
            <a:ext cx="3291840" cy="1228338"/>
          </a:xfrm>
          <a:prstGeom prst="rect">
            <a:avLst/>
          </a:prstGeom>
          <a:solidFill>
            <a:srgbClr val="5372B3"/>
          </a:solidFill>
          <a:ln>
            <a:solidFill>
              <a:srgbClr val="5372B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numCol="2"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dirty="0">
                <a:solidFill>
                  <a:schemeClr val="bg1"/>
                </a:solidFill>
                <a:latin typeface="Garamond"/>
                <a:cs typeface="Calibri"/>
              </a:rPr>
              <a:t>Hawaii</a:t>
            </a:r>
            <a:r>
              <a:rPr lang="en-US" b="1" dirty="0">
                <a:latin typeface="Garamond"/>
                <a:cs typeface="Calibri"/>
              </a:rPr>
              <a:t> Climate Atlas Inputs</a:t>
            </a:r>
          </a:p>
          <a:p>
            <a:pPr marL="111125" indent="-111125">
              <a:buFont typeface="Arial"/>
              <a:buChar char="•"/>
            </a:pPr>
            <a:endParaRPr lang="en-US" sz="1200" dirty="0">
              <a:latin typeface="Garamond"/>
              <a:cs typeface="Calibri"/>
            </a:endParaRPr>
          </a:p>
          <a:p>
            <a:pPr marL="111125" indent="-111125">
              <a:buFont typeface="Arial"/>
              <a:buChar char="•"/>
            </a:pPr>
            <a:endParaRPr lang="en-US" sz="1200" dirty="0">
              <a:latin typeface="Garamond"/>
              <a:cs typeface="Calibri"/>
            </a:endParaRPr>
          </a:p>
          <a:p>
            <a:pPr marL="111125" indent="-111125">
              <a:buFont typeface="Arial"/>
              <a:buChar char="•"/>
            </a:pPr>
            <a:endParaRPr lang="en-US" sz="1200" dirty="0">
              <a:latin typeface="Garamond"/>
              <a:cs typeface="Calibri"/>
            </a:endParaRPr>
          </a:p>
          <a:p>
            <a:pPr marL="111125" indent="-111125">
              <a:buFont typeface="Arial"/>
              <a:buChar char="•"/>
            </a:pPr>
            <a:r>
              <a:rPr lang="en-US" sz="1200" dirty="0">
                <a:latin typeface="Garamond"/>
                <a:cs typeface="Calibri"/>
              </a:rPr>
              <a:t>Monthly Mean Precipitation (June &amp; December 2021)</a:t>
            </a:r>
          </a:p>
          <a:p>
            <a:pPr marL="111125" indent="-111125">
              <a:buFont typeface="Arial"/>
              <a:buChar char="•"/>
            </a:pPr>
            <a:r>
              <a:rPr lang="en-US" sz="1200" dirty="0">
                <a:latin typeface="Garamond"/>
                <a:cs typeface="Calibri"/>
              </a:rPr>
              <a:t>Monthly Mean Temperature (June &amp; December 2021)</a:t>
            </a:r>
          </a:p>
        </p:txBody>
      </p:sp>
      <p:sp>
        <p:nvSpPr>
          <p:cNvPr id="54" name="Rectangle 53">
            <a:extLst>
              <a:ext uri="{FF2B5EF4-FFF2-40B4-BE49-F238E27FC236}">
                <a16:creationId xmlns:a16="http://schemas.microsoft.com/office/drawing/2014/main" id="{204CDBCE-1D56-899C-DCF2-08C7E5182207}"/>
              </a:ext>
            </a:extLst>
          </p:cNvPr>
          <p:cNvSpPr/>
          <p:nvPr/>
        </p:nvSpPr>
        <p:spPr>
          <a:xfrm>
            <a:off x="1106179" y="26322834"/>
            <a:ext cx="2560320" cy="402121"/>
          </a:xfrm>
          <a:prstGeom prst="rect">
            <a:avLst/>
          </a:prstGeom>
          <a:solidFill>
            <a:srgbClr val="5372B3"/>
          </a:solidFill>
          <a:ln>
            <a:solidFill>
              <a:srgbClr val="5372B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dirty="0">
                <a:latin typeface="Garamond"/>
                <a:cs typeface="Calibri"/>
              </a:rPr>
              <a:t>Elevation</a:t>
            </a:r>
          </a:p>
        </p:txBody>
      </p:sp>
      <p:sp>
        <p:nvSpPr>
          <p:cNvPr id="55" name="Rectangle 54">
            <a:extLst>
              <a:ext uri="{FF2B5EF4-FFF2-40B4-BE49-F238E27FC236}">
                <a16:creationId xmlns:a16="http://schemas.microsoft.com/office/drawing/2014/main" id="{FD6B7D8D-066A-A121-C42B-5761A4A6AFAE}"/>
              </a:ext>
            </a:extLst>
          </p:cNvPr>
          <p:cNvSpPr/>
          <p:nvPr/>
        </p:nvSpPr>
        <p:spPr>
          <a:xfrm>
            <a:off x="1106179" y="26821269"/>
            <a:ext cx="2560320" cy="395342"/>
          </a:xfrm>
          <a:prstGeom prst="rect">
            <a:avLst/>
          </a:prstGeom>
          <a:solidFill>
            <a:srgbClr val="5372B3"/>
          </a:solidFill>
          <a:ln>
            <a:solidFill>
              <a:srgbClr val="5372B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dirty="0">
                <a:latin typeface="Garamond"/>
                <a:cs typeface="Calibri"/>
              </a:rPr>
              <a:t>Precipitation</a:t>
            </a:r>
          </a:p>
        </p:txBody>
      </p:sp>
      <p:sp>
        <p:nvSpPr>
          <p:cNvPr id="57" name="Rectangle 56">
            <a:extLst>
              <a:ext uri="{FF2B5EF4-FFF2-40B4-BE49-F238E27FC236}">
                <a16:creationId xmlns:a16="http://schemas.microsoft.com/office/drawing/2014/main" id="{920EC9C4-E6DE-CA46-AE83-9254EEE38DC2}"/>
              </a:ext>
            </a:extLst>
          </p:cNvPr>
          <p:cNvSpPr/>
          <p:nvPr/>
        </p:nvSpPr>
        <p:spPr>
          <a:xfrm>
            <a:off x="1106179" y="27321963"/>
            <a:ext cx="2560320" cy="492064"/>
          </a:xfrm>
          <a:prstGeom prst="rect">
            <a:avLst/>
          </a:prstGeom>
          <a:solidFill>
            <a:srgbClr val="5372B3"/>
          </a:solidFill>
          <a:ln>
            <a:solidFill>
              <a:srgbClr val="5372B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dirty="0">
                <a:latin typeface="Garamond"/>
                <a:cs typeface="Calibri"/>
              </a:rPr>
              <a:t>Sea Surface Height</a:t>
            </a:r>
            <a:endParaRPr lang="en-US" b="1" dirty="0"/>
          </a:p>
          <a:p>
            <a:pPr algn="ctr"/>
            <a:r>
              <a:rPr lang="en-US" b="1" dirty="0">
                <a:latin typeface="Garamond"/>
                <a:cs typeface="Calibri"/>
              </a:rPr>
              <a:t>Anomaly</a:t>
            </a:r>
            <a:endParaRPr lang="en-US" b="1" dirty="0"/>
          </a:p>
        </p:txBody>
      </p:sp>
      <p:sp>
        <p:nvSpPr>
          <p:cNvPr id="58" name="Rectangle 57">
            <a:extLst>
              <a:ext uri="{FF2B5EF4-FFF2-40B4-BE49-F238E27FC236}">
                <a16:creationId xmlns:a16="http://schemas.microsoft.com/office/drawing/2014/main" id="{D9D5BB7E-F3DB-03CC-EFF8-D6FCDE07602E}"/>
              </a:ext>
            </a:extLst>
          </p:cNvPr>
          <p:cNvSpPr/>
          <p:nvPr/>
        </p:nvSpPr>
        <p:spPr>
          <a:xfrm>
            <a:off x="1106179" y="27906909"/>
            <a:ext cx="2560320" cy="380656"/>
          </a:xfrm>
          <a:prstGeom prst="rect">
            <a:avLst/>
          </a:prstGeom>
          <a:solidFill>
            <a:srgbClr val="5372B3"/>
          </a:solidFill>
          <a:ln>
            <a:solidFill>
              <a:srgbClr val="5372B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dirty="0">
                <a:latin typeface="Garamond"/>
                <a:cs typeface="Calibri"/>
              </a:rPr>
              <a:t>Water Permeability</a:t>
            </a:r>
          </a:p>
        </p:txBody>
      </p:sp>
      <p:sp>
        <p:nvSpPr>
          <p:cNvPr id="59" name="Rectangle 58">
            <a:extLst>
              <a:ext uri="{FF2B5EF4-FFF2-40B4-BE49-F238E27FC236}">
                <a16:creationId xmlns:a16="http://schemas.microsoft.com/office/drawing/2014/main" id="{CCAE7724-CB1C-01D3-1383-4C569EA8F3B0}"/>
              </a:ext>
            </a:extLst>
          </p:cNvPr>
          <p:cNvSpPr/>
          <p:nvPr/>
        </p:nvSpPr>
        <p:spPr>
          <a:xfrm>
            <a:off x="1106179" y="28370029"/>
            <a:ext cx="2560320" cy="377165"/>
          </a:xfrm>
          <a:prstGeom prst="rect">
            <a:avLst/>
          </a:prstGeom>
          <a:solidFill>
            <a:srgbClr val="5372B3"/>
          </a:solidFill>
          <a:ln>
            <a:solidFill>
              <a:srgbClr val="5372B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dirty="0">
                <a:latin typeface="Garamond"/>
                <a:cs typeface="Calibri"/>
              </a:rPr>
              <a:t>Flood Risk</a:t>
            </a:r>
            <a:endParaRPr lang="en-US" b="1" dirty="0">
              <a:latin typeface="Garamond"/>
            </a:endParaRPr>
          </a:p>
        </p:txBody>
      </p:sp>
      <p:sp>
        <p:nvSpPr>
          <p:cNvPr id="61" name="Rectangle 60">
            <a:extLst>
              <a:ext uri="{FF2B5EF4-FFF2-40B4-BE49-F238E27FC236}">
                <a16:creationId xmlns:a16="http://schemas.microsoft.com/office/drawing/2014/main" id="{03153112-9934-47B7-C316-FA544733F9DF}"/>
              </a:ext>
            </a:extLst>
          </p:cNvPr>
          <p:cNvSpPr/>
          <p:nvPr/>
        </p:nvSpPr>
        <p:spPr>
          <a:xfrm>
            <a:off x="1106179" y="28836377"/>
            <a:ext cx="2560320" cy="549574"/>
          </a:xfrm>
          <a:prstGeom prst="rect">
            <a:avLst/>
          </a:prstGeom>
          <a:solidFill>
            <a:srgbClr val="5372B3"/>
          </a:solidFill>
          <a:ln>
            <a:solidFill>
              <a:srgbClr val="5372B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dirty="0">
                <a:latin typeface="Garamond"/>
                <a:cs typeface="Calibri"/>
              </a:rPr>
              <a:t>Sea Surface Temperature Anomaly</a:t>
            </a:r>
          </a:p>
        </p:txBody>
      </p:sp>
      <p:sp>
        <p:nvSpPr>
          <p:cNvPr id="35" name="Google Shape;554;p62">
            <a:extLst>
              <a:ext uri="{FF2B5EF4-FFF2-40B4-BE49-F238E27FC236}">
                <a16:creationId xmlns:a16="http://schemas.microsoft.com/office/drawing/2014/main" id="{9F7F4B25-9117-70DA-DF42-13D1C961FB0D}"/>
              </a:ext>
            </a:extLst>
          </p:cNvPr>
          <p:cNvSpPr txBox="1"/>
          <p:nvPr/>
        </p:nvSpPr>
        <p:spPr>
          <a:xfrm>
            <a:off x="15329998" y="21243129"/>
            <a:ext cx="3774779" cy="846374"/>
          </a:xfrm>
          <a:prstGeom prst="rect">
            <a:avLst/>
          </a:prstGeom>
          <a:noFill/>
          <a:ln>
            <a:noFill/>
          </a:ln>
        </p:spPr>
        <p:txBody>
          <a:bodyPr spcFirstLastPara="1" wrap="square" lIns="205706" tIns="205706" rIns="205706" bIns="205706" anchor="t" anchorCtr="0">
            <a:noAutofit/>
          </a:bodyPr>
          <a:lstStyle/>
          <a:p>
            <a:pPr algn="ctr"/>
            <a:r>
              <a:rPr lang="en-US" sz="2400" dirty="0">
                <a:solidFill>
                  <a:srgbClr val="3F3F3F"/>
                </a:solidFill>
                <a:latin typeface="Garamond"/>
              </a:rPr>
              <a:t>Low                  High</a:t>
            </a:r>
            <a:endParaRPr lang="en-US" sz="1400" dirty="0"/>
          </a:p>
        </p:txBody>
      </p:sp>
      <p:pic>
        <p:nvPicPr>
          <p:cNvPr id="23" name="Picture 30" descr="Background pattern&#10;&#10;Description automatically generated">
            <a:extLst>
              <a:ext uri="{FF2B5EF4-FFF2-40B4-BE49-F238E27FC236}">
                <a16:creationId xmlns:a16="http://schemas.microsoft.com/office/drawing/2014/main" id="{1FCFE3A2-F98A-3876-1568-66C9BEE11AD2}"/>
              </a:ext>
            </a:extLst>
          </p:cNvPr>
          <p:cNvPicPr>
            <a:picLocks noChangeAspect="1"/>
          </p:cNvPicPr>
          <p:nvPr/>
        </p:nvPicPr>
        <p:blipFill>
          <a:blip r:embed="rId15"/>
          <a:stretch>
            <a:fillRect/>
          </a:stretch>
        </p:blipFill>
        <p:spPr>
          <a:xfrm rot="5400000">
            <a:off x="16835536" y="21013854"/>
            <a:ext cx="628650" cy="1304925"/>
          </a:xfrm>
          <a:prstGeom prst="rect">
            <a:avLst/>
          </a:prstGeom>
        </p:spPr>
      </p:pic>
      <p:sp>
        <p:nvSpPr>
          <p:cNvPr id="104" name="TextBox 103">
            <a:extLst>
              <a:ext uri="{FF2B5EF4-FFF2-40B4-BE49-F238E27FC236}">
                <a16:creationId xmlns:a16="http://schemas.microsoft.com/office/drawing/2014/main" id="{92E98485-A154-4B31-8C69-BBC8939E284A}"/>
              </a:ext>
            </a:extLst>
          </p:cNvPr>
          <p:cNvSpPr txBox="1"/>
          <p:nvPr/>
        </p:nvSpPr>
        <p:spPr>
          <a:xfrm>
            <a:off x="4590901" y="18923230"/>
            <a:ext cx="3386187" cy="507831"/>
          </a:xfrm>
          <a:prstGeom prst="rect">
            <a:avLst/>
          </a:prstGeom>
          <a:noFill/>
        </p:spPr>
        <p:txBody>
          <a:bodyPr wrap="square">
            <a:spAutoFit/>
          </a:bodyPr>
          <a:lstStyle/>
          <a:p>
            <a:pPr algn="ctr"/>
            <a:r>
              <a:rPr lang="en-US" sz="2700" b="1" u="sng" dirty="0">
                <a:solidFill>
                  <a:schemeClr val="tx1">
                    <a:lumMod val="75000"/>
                    <a:lumOff val="25000"/>
                  </a:schemeClr>
                </a:solidFill>
                <a:latin typeface="Garamond"/>
              </a:rPr>
              <a:t>Wetland Extent Map</a:t>
            </a:r>
            <a:endParaRPr lang="en-US" sz="2700" dirty="0"/>
          </a:p>
        </p:txBody>
      </p:sp>
      <p:sp>
        <p:nvSpPr>
          <p:cNvPr id="102" name="TextBox 101">
            <a:extLst>
              <a:ext uri="{FF2B5EF4-FFF2-40B4-BE49-F238E27FC236}">
                <a16:creationId xmlns:a16="http://schemas.microsoft.com/office/drawing/2014/main" id="{5FD94782-7692-4C67-A8B9-C8E990CA92EB}"/>
              </a:ext>
            </a:extLst>
          </p:cNvPr>
          <p:cNvSpPr txBox="1"/>
          <p:nvPr/>
        </p:nvSpPr>
        <p:spPr>
          <a:xfrm>
            <a:off x="12737052" y="8916963"/>
            <a:ext cx="3803879" cy="2277547"/>
          </a:xfrm>
          <a:prstGeom prst="rect">
            <a:avLst/>
          </a:prstGeom>
          <a:noFill/>
        </p:spPr>
        <p:txBody>
          <a:bodyPr wrap="square">
            <a:spAutoFit/>
          </a:bodyPr>
          <a:lstStyle/>
          <a:p>
            <a:pPr marL="338138" indent="-338138">
              <a:buClr>
                <a:srgbClr val="5372B3"/>
              </a:buClr>
              <a:buFont typeface="Webdings" panose="05030102010509060703" pitchFamily="18" charset="2"/>
              <a:buChar char="4"/>
            </a:pPr>
            <a:r>
              <a:rPr lang="en-US" sz="2700" b="1" dirty="0">
                <a:solidFill>
                  <a:schemeClr val="tx1">
                    <a:lumMod val="75000"/>
                    <a:lumOff val="25000"/>
                  </a:schemeClr>
                </a:solidFill>
                <a:latin typeface="Garamond"/>
              </a:rPr>
              <a:t>NASA MEaSUREs</a:t>
            </a:r>
          </a:p>
          <a:p>
            <a:pPr marL="280988" indent="-280988"/>
            <a:r>
              <a:rPr lang="en-US" sz="2200" dirty="0">
                <a:solidFill>
                  <a:schemeClr val="tx1">
                    <a:lumMod val="75000"/>
                    <a:lumOff val="25000"/>
                  </a:schemeClr>
                </a:solidFill>
                <a:latin typeface="Garamond"/>
              </a:rPr>
              <a:t>	Making Earth Science Data Records for Use in Research Environments</a:t>
            </a:r>
          </a:p>
          <a:p>
            <a:endParaRPr lang="en-US" sz="2200" b="1" dirty="0">
              <a:solidFill>
                <a:schemeClr val="tx1">
                  <a:lumMod val="75000"/>
                  <a:lumOff val="25000"/>
                </a:schemeClr>
              </a:solidFill>
              <a:latin typeface="Garamond" panose="02020404030301010803" pitchFamily="18" charset="0"/>
            </a:endParaRPr>
          </a:p>
          <a:p>
            <a:pPr marL="342900" indent="-342900">
              <a:buClr>
                <a:srgbClr val="5372B3"/>
              </a:buClr>
              <a:buFont typeface="Webdings" panose="05030102010509060703" pitchFamily="18" charset="2"/>
              <a:buChar char="4"/>
            </a:pPr>
            <a:r>
              <a:rPr lang="en-US" sz="2700" b="1" dirty="0">
                <a:solidFill>
                  <a:schemeClr val="tx1">
                    <a:lumMod val="75000"/>
                    <a:lumOff val="25000"/>
                  </a:schemeClr>
                </a:solidFill>
                <a:latin typeface="Garamond" panose="02020404030301010803" pitchFamily="18" charset="0"/>
              </a:rPr>
              <a:t>PlanetScope</a:t>
            </a:r>
          </a:p>
        </p:txBody>
      </p:sp>
      <p:sp>
        <p:nvSpPr>
          <p:cNvPr id="106" name="TextBox 105">
            <a:extLst>
              <a:ext uri="{FF2B5EF4-FFF2-40B4-BE49-F238E27FC236}">
                <a16:creationId xmlns:a16="http://schemas.microsoft.com/office/drawing/2014/main" id="{8EC56CC5-A49C-45E2-B8B7-211E4A4E945C}"/>
              </a:ext>
            </a:extLst>
          </p:cNvPr>
          <p:cNvSpPr txBox="1"/>
          <p:nvPr/>
        </p:nvSpPr>
        <p:spPr>
          <a:xfrm>
            <a:off x="16633991" y="9327353"/>
            <a:ext cx="5117063" cy="1569660"/>
          </a:xfrm>
          <a:prstGeom prst="rect">
            <a:avLst/>
          </a:prstGeom>
          <a:noFill/>
        </p:spPr>
        <p:txBody>
          <a:bodyPr wrap="square">
            <a:spAutoFit/>
          </a:bodyPr>
          <a:lstStyle/>
          <a:p>
            <a:r>
              <a:rPr lang="en-US" sz="2200" i="1" dirty="0">
                <a:solidFill>
                  <a:schemeClr val="tx1">
                    <a:lumMod val="75000"/>
                    <a:lumOff val="25000"/>
                  </a:schemeClr>
                </a:solidFill>
                <a:latin typeface="Garamond"/>
              </a:rPr>
              <a:t>Sea Surface Height Anomaly</a:t>
            </a:r>
          </a:p>
          <a:p>
            <a:r>
              <a:rPr lang="en-US" dirty="0">
                <a:solidFill>
                  <a:schemeClr val="tx1">
                    <a:lumMod val="75000"/>
                    <a:lumOff val="25000"/>
                  </a:schemeClr>
                </a:solidFill>
                <a:latin typeface="Garamond"/>
              </a:rPr>
              <a:t>Jason-1 Microwave Radiometer/POSEIDON-2, Jason-2 Advanced Microwave Altimeter/POSEIDON-3, Jason-3 POSEIDON-3B/AMR, and TOPEX POSEIDON TMR/SSALT. </a:t>
            </a:r>
            <a:endParaRPr lang="en-US" dirty="0"/>
          </a:p>
        </p:txBody>
      </p:sp>
      <p:sp>
        <p:nvSpPr>
          <p:cNvPr id="108" name="TextBox 107">
            <a:extLst>
              <a:ext uri="{FF2B5EF4-FFF2-40B4-BE49-F238E27FC236}">
                <a16:creationId xmlns:a16="http://schemas.microsoft.com/office/drawing/2014/main" id="{D658A30F-D61D-4EB1-95DE-95C645B833E5}"/>
              </a:ext>
            </a:extLst>
          </p:cNvPr>
          <p:cNvSpPr txBox="1"/>
          <p:nvPr/>
        </p:nvSpPr>
        <p:spPr>
          <a:xfrm>
            <a:off x="21751054" y="9327353"/>
            <a:ext cx="4572000" cy="1292662"/>
          </a:xfrm>
          <a:prstGeom prst="rect">
            <a:avLst/>
          </a:prstGeom>
          <a:noFill/>
        </p:spPr>
        <p:txBody>
          <a:bodyPr wrap="square">
            <a:spAutoFit/>
          </a:bodyPr>
          <a:lstStyle/>
          <a:p>
            <a:r>
              <a:rPr lang="en-US" sz="2200" i="1" dirty="0">
                <a:solidFill>
                  <a:schemeClr val="tx1">
                    <a:lumMod val="75000"/>
                    <a:lumOff val="25000"/>
                  </a:schemeClr>
                </a:solidFill>
                <a:latin typeface="Garamond"/>
              </a:rPr>
              <a:t>Sea Surface Temperature Anomaly</a:t>
            </a:r>
          </a:p>
          <a:p>
            <a:r>
              <a:rPr lang="en-US" dirty="0">
                <a:solidFill>
                  <a:schemeClr val="tx1">
                    <a:lumMod val="75000"/>
                    <a:lumOff val="25000"/>
                  </a:schemeClr>
                </a:solidFill>
                <a:latin typeface="Garamond"/>
              </a:rPr>
              <a:t>Terra MODIS, Aqua MODIS AMSR-E, CORIOLIS WINDSAT, NOAA-19 AVHRR-3, and GCOM-W1 AMSR2</a:t>
            </a:r>
            <a:endParaRPr lang="en-US" dirty="0"/>
          </a:p>
        </p:txBody>
      </p:sp>
      <p:pic>
        <p:nvPicPr>
          <p:cNvPr id="63" name="Picture 62">
            <a:extLst>
              <a:ext uri="{FF2B5EF4-FFF2-40B4-BE49-F238E27FC236}">
                <a16:creationId xmlns:a16="http://schemas.microsoft.com/office/drawing/2014/main" id="{8672F4F6-7499-4A1F-A1BA-536F0736C3E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8240224" y="15677626"/>
            <a:ext cx="6340141" cy="6812280"/>
          </a:xfrm>
          <a:prstGeom prst="rect">
            <a:avLst/>
          </a:prstGeom>
        </p:spPr>
      </p:pic>
    </p:spTree>
    <p:extLst>
      <p:ext uri="{BB962C8B-B14F-4D97-AF65-F5344CB8AC3E}">
        <p14:creationId xmlns:p14="http://schemas.microsoft.com/office/powerpoint/2010/main" val="344144347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21e6a8e8-1dff-48a6-ab9b-8d556c6946c0">
      <Terms xmlns="http://schemas.microsoft.com/office/infopath/2007/PartnerControls"/>
    </lcf76f155ced4ddcb4097134ff3c332f>
    <TaxCatchAll xmlns="7df78d0b-135a-4de7-9166-7c181cd87fb4" xsi:nil="true"/>
    <SharedWithUsers xmlns="7df78d0b-135a-4de7-9166-7c181cd87fb4">
      <UserInfo>
        <DisplayName>Lisa Tanh</DisplayName>
        <AccountId>665</AccountId>
        <AccountType/>
      </UserInfo>
      <UserInfo>
        <DisplayName>Ryan Hammock</DisplayName>
        <AccountId>155</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5" ma:contentTypeDescription="Create a new document." ma:contentTypeScope="" ma:versionID="1a69bd96c8be4159b063bacaac1aa053">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0fc635af53680702e007d3b598dd7baf"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c12c5d1-1fdc-4b92-8d04-0f37a99e289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9ae0d73-79f8-420d-b8e8-564e224fd1a4}" ma:internalName="TaxCatchAll" ma:showField="CatchAllData" ma:web="7df78d0b-135a-4de7-9166-7c181cd87fb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A19850C-B132-4F9E-91AE-B86D28DA0AF3}">
  <ds:schemaRefs>
    <ds:schemaRef ds:uri="21e6a8e8-1dff-48a6-ab9b-8d556c6946c0"/>
    <ds:schemaRef ds:uri="4f69fc1f-ab0a-4f32-880d-c7c344003cf4"/>
    <ds:schemaRef ds:uri="7df78d0b-135a-4de7-9166-7c181cd87fb4"/>
    <ds:schemaRef ds:uri="9073a747-2a63-47fa-bcd6-687cc07147f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4058836C-6EAC-4FED-9952-A5CAE732FB2D}"/>
</file>

<file path=customXml/itemProps3.xml><?xml version="1.0" encoding="utf-8"?>
<ds:datastoreItem xmlns:ds="http://schemas.openxmlformats.org/officeDocument/2006/customXml" ds:itemID="{D90CFEE1-6CF9-48A4-847C-73FF7C6846B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451</TotalTime>
  <Words>1000</Words>
  <Application>Microsoft Office PowerPoint</Application>
  <PresentationFormat>Custom</PresentationFormat>
  <Paragraphs>118</Paragraphs>
  <Slides>1</Slides>
  <Notes>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vt:i4>
      </vt:variant>
    </vt:vector>
  </HeadingPairs>
  <TitlesOfParts>
    <vt:vector size="10" baseType="lpstr">
      <vt:lpstr>Arial</vt:lpstr>
      <vt:lpstr>Calibri</vt:lpstr>
      <vt:lpstr>Century Gothic</vt:lpstr>
      <vt:lpstr>Garamond</vt:lpstr>
      <vt:lpstr>Liberation Serif</vt:lpstr>
      <vt:lpstr>Webdings</vt:lpstr>
      <vt:lpstr>Wingdings</vt:lpstr>
      <vt:lpstr>Office Theme</vt:lpstr>
      <vt:lpstr>Favorites</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Childs, Lauren M. (LARC-E3)[DEVELOP]</cp:lastModifiedBy>
  <cp:revision>80</cp:revision>
  <dcterms:created xsi:type="dcterms:W3CDTF">2019-02-05T16:32:03Z</dcterms:created>
  <dcterms:modified xsi:type="dcterms:W3CDTF">2022-08-01T18:51:57Z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y fmtid="{D5CDD505-2E9C-101B-9397-08002B2CF9AE}" pid="3" name="MediaServiceImageTags">
    <vt:lpwstr/>
  </property>
</Properties>
</file>